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media/image3.jpg" ContentType="image/png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3" r:id="rId6"/>
    <p:sldId id="260" r:id="rId7"/>
    <p:sldId id="258" r:id="rId8"/>
    <p:sldId id="261" r:id="rId9"/>
    <p:sldId id="262" r:id="rId10"/>
    <p:sldId id="259" r:id="rId11"/>
  </p:sldIdLst>
  <p:sldSz cx="9144000" cy="6858000" type="screen4x3"/>
  <p:notesSz cx="6789738" cy="9929813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ヒラギノ角ゴ Pro W3" pitchFamily="-110" charset="-128"/>
        <a:cs typeface="ヒラギノ角ゴ Pro W3" pitchFamily="-11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3F9"/>
    <a:srgbClr val="1F365A"/>
    <a:srgbClr val="E2ECF6"/>
    <a:srgbClr val="F9FBFD"/>
    <a:srgbClr val="CCECFF"/>
    <a:srgbClr val="2C90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3" autoAdjust="0"/>
  </p:normalViewPr>
  <p:slideViewPr>
    <p:cSldViewPr snapToGrid="0" snapToObjects="1"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62.215\pub\fritz\Direct_Indirect_Effects\Figure_Paper_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Tabelle1!$A$37</c:f>
              <c:strCache>
                <c:ptCount val="1"/>
                <c:pt idx="0">
                  <c:v>Direct effect (not explained by risk factors)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c:spPr>
          <c:invertIfNegative val="0"/>
          <c:cat>
            <c:strRef>
              <c:f>Tabelle1!$B$36:$E$36</c:f>
              <c:strCache>
                <c:ptCount val="4"/>
                <c:pt idx="0">
                  <c:v>Age &lt;50</c:v>
                </c:pt>
                <c:pt idx="1">
                  <c:v>Age 50-64</c:v>
                </c:pt>
                <c:pt idx="2">
                  <c:v>Age 65-74</c:v>
                </c:pt>
                <c:pt idx="3">
                  <c:v>Age 75+</c:v>
                </c:pt>
              </c:strCache>
            </c:strRef>
          </c:cat>
          <c:val>
            <c:numRef>
              <c:f>Tabelle1!$B$37:$E$37</c:f>
              <c:numCache>
                <c:formatCode>General</c:formatCode>
                <c:ptCount val="4"/>
                <c:pt idx="0">
                  <c:v>0.90825856017689077</c:v>
                </c:pt>
                <c:pt idx="1">
                  <c:v>1.0006318803079048</c:v>
                </c:pt>
                <c:pt idx="2">
                  <c:v>0.51282362642866375</c:v>
                </c:pt>
                <c:pt idx="3">
                  <c:v>0.33647223662121317</c:v>
                </c:pt>
              </c:numCache>
            </c:numRef>
          </c:val>
        </c:ser>
        <c:ser>
          <c:idx val="1"/>
          <c:order val="1"/>
          <c:tx>
            <c:strRef>
              <c:f>Tabelle1!$A$38</c:f>
              <c:strCache>
                <c:ptCount val="1"/>
                <c:pt idx="0">
                  <c:v>Smoking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Tabelle1!$B$36:$E$36</c:f>
              <c:strCache>
                <c:ptCount val="4"/>
                <c:pt idx="0">
                  <c:v>Age &lt;50</c:v>
                </c:pt>
                <c:pt idx="1">
                  <c:v>Age 50-64</c:v>
                </c:pt>
                <c:pt idx="2">
                  <c:v>Age 65-74</c:v>
                </c:pt>
                <c:pt idx="3">
                  <c:v>Age 75+</c:v>
                </c:pt>
              </c:strCache>
            </c:strRef>
          </c:cat>
          <c:val>
            <c:numRef>
              <c:f>Tabelle1!$B$38:$E$38</c:f>
              <c:numCache>
                <c:formatCode>General</c:formatCode>
                <c:ptCount val="4"/>
                <c:pt idx="0">
                  <c:v>6.7658648473814864E-2</c:v>
                </c:pt>
                <c:pt idx="1">
                  <c:v>0.12221763272424918</c:v>
                </c:pt>
                <c:pt idx="2">
                  <c:v>6.7658648473814864E-2</c:v>
                </c:pt>
                <c:pt idx="3">
                  <c:v>1.9802627296179751E-2</c:v>
                </c:pt>
              </c:numCache>
            </c:numRef>
          </c:val>
        </c:ser>
        <c:ser>
          <c:idx val="2"/>
          <c:order val="2"/>
          <c:tx>
            <c:strRef>
              <c:f>Tabelle1!$A$39</c:f>
              <c:strCache>
                <c:ptCount val="1"/>
                <c:pt idx="0">
                  <c:v>Cholesterol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strRef>
              <c:f>Tabelle1!$B$36:$E$36</c:f>
              <c:strCache>
                <c:ptCount val="4"/>
                <c:pt idx="0">
                  <c:v>Age &lt;50</c:v>
                </c:pt>
                <c:pt idx="1">
                  <c:v>Age 50-64</c:v>
                </c:pt>
                <c:pt idx="2">
                  <c:v>Age 65-74</c:v>
                </c:pt>
                <c:pt idx="3">
                  <c:v>Age 75+</c:v>
                </c:pt>
              </c:strCache>
            </c:strRef>
          </c:cat>
          <c:val>
            <c:numRef>
              <c:f>Tabelle1!$B$39:$E$39</c:f>
              <c:numCache>
                <c:formatCode>General</c:formatCode>
                <c:ptCount val="4"/>
                <c:pt idx="0">
                  <c:v>0.15700374880966483</c:v>
                </c:pt>
                <c:pt idx="1">
                  <c:v>-3.0459207484708629E-2</c:v>
                </c:pt>
                <c:pt idx="2">
                  <c:v>-2.0202707317519511E-2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Tabelle1!$A$40</c:f>
              <c:strCache>
                <c:ptCount val="1"/>
                <c:pt idx="0">
                  <c:v>Glucose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Tabelle1!$B$36:$E$36</c:f>
              <c:strCache>
                <c:ptCount val="4"/>
                <c:pt idx="0">
                  <c:v>Age &lt;50</c:v>
                </c:pt>
                <c:pt idx="1">
                  <c:v>Age 50-64</c:v>
                </c:pt>
                <c:pt idx="2">
                  <c:v>Age 65-74</c:v>
                </c:pt>
                <c:pt idx="3">
                  <c:v>Age 75+</c:v>
                </c:pt>
              </c:strCache>
            </c:strRef>
          </c:cat>
          <c:val>
            <c:numRef>
              <c:f>Tabelle1!$B$40:$E$40</c:f>
              <c:numCache>
                <c:formatCode>General</c:formatCode>
                <c:ptCount val="4"/>
                <c:pt idx="0">
                  <c:v>7.6961041136128464E-2</c:v>
                </c:pt>
                <c:pt idx="1">
                  <c:v>3.922071315328135E-2</c:v>
                </c:pt>
                <c:pt idx="2">
                  <c:v>0</c:v>
                </c:pt>
                <c:pt idx="3">
                  <c:v>-2.0202707317519511E-2</c:v>
                </c:pt>
              </c:numCache>
            </c:numRef>
          </c:val>
        </c:ser>
        <c:ser>
          <c:idx val="4"/>
          <c:order val="4"/>
          <c:tx>
            <c:strRef>
              <c:f>Tabelle1!$A$41</c:f>
              <c:strCache>
                <c:ptCount val="1"/>
                <c:pt idx="0">
                  <c:v>Blood pressure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Tabelle1!$B$36:$E$36</c:f>
              <c:strCache>
                <c:ptCount val="4"/>
                <c:pt idx="0">
                  <c:v>Age &lt;50</c:v>
                </c:pt>
                <c:pt idx="1">
                  <c:v>Age 50-64</c:v>
                </c:pt>
                <c:pt idx="2">
                  <c:v>Age 65-74</c:v>
                </c:pt>
                <c:pt idx="3">
                  <c:v>Age 75+</c:v>
                </c:pt>
              </c:strCache>
            </c:strRef>
          </c:cat>
          <c:val>
            <c:numRef>
              <c:f>Tabelle1!$B$41:$E$41</c:f>
              <c:numCache>
                <c:formatCode>General</c:formatCode>
                <c:ptCount val="4"/>
                <c:pt idx="0">
                  <c:v>0.33647223662121317</c:v>
                </c:pt>
                <c:pt idx="1">
                  <c:v>0</c:v>
                </c:pt>
                <c:pt idx="2">
                  <c:v>-1.0050335853501451E-2</c:v>
                </c:pt>
                <c:pt idx="3">
                  <c:v>-2.0202707317519511E-2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42122240"/>
        <c:axId val="42124032"/>
      </c:barChart>
      <c:catAx>
        <c:axId val="42122240"/>
        <c:scaling>
          <c:orientation val="minMax"/>
        </c:scaling>
        <c:delete val="0"/>
        <c:axPos val="b"/>
        <c:majorTickMark val="none"/>
        <c:minorTickMark val="none"/>
        <c:tickLblPos val="low"/>
        <c:crossAx val="42124032"/>
        <c:crosses val="autoZero"/>
        <c:auto val="1"/>
        <c:lblAlgn val="ctr"/>
        <c:lblOffset val="100"/>
        <c:noMultiLvlLbl val="0"/>
      </c:catAx>
      <c:valAx>
        <c:axId val="42124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baseline="0" dirty="0" err="1" smtClean="0"/>
                  <a:t>ln</a:t>
                </a:r>
                <a:r>
                  <a:rPr lang="de-DE" baseline="0" dirty="0" smtClean="0"/>
                  <a:t>(HR)</a:t>
                </a:r>
                <a:endParaRPr lang="de-DE" dirty="0"/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421222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874862389027588"/>
          <c:y val="0.23992241602784889"/>
          <c:w val="0.34832461296187633"/>
          <c:h val="0.50328664799252976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0.185</cdr:x>
      <cdr:y>0.21185</cdr:y>
    </cdr:from>
    <cdr:to>
      <cdr:x>0.26375</cdr:x>
      <cdr:y>0.25988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845840" y="635304"/>
          <a:ext cx="360040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 dirty="0"/>
        </a:p>
      </cdr:txBody>
    </cdr:sp>
  </cdr:relSizeAnchor>
  <cdr:relSizeAnchor xmlns:cdr="http://schemas.openxmlformats.org/drawingml/2006/chartDrawing">
    <cdr:from>
      <cdr:x>0.13095</cdr:x>
      <cdr:y>0.06726</cdr:y>
    </cdr:from>
    <cdr:to>
      <cdr:x>0.31994</cdr:x>
      <cdr:y>0.1393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792088" y="247020"/>
          <a:ext cx="1143138" cy="2645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800" dirty="0" smtClean="0"/>
            <a:t>HR = 4.65</a:t>
          </a:r>
          <a:endParaRPr lang="de-DE" sz="800" dirty="0"/>
        </a:p>
      </cdr:txBody>
    </cdr:sp>
  </cdr:relSizeAnchor>
  <cdr:relSizeAnchor xmlns:cdr="http://schemas.openxmlformats.org/drawingml/2006/chartDrawing">
    <cdr:from>
      <cdr:x>0.51831</cdr:x>
      <cdr:y>0.59035</cdr:y>
    </cdr:from>
    <cdr:to>
      <cdr:x>0.70731</cdr:x>
      <cdr:y>0.65967</cdr:y>
    </cdr:to>
    <cdr:sp macro="" textlink="">
      <cdr:nvSpPr>
        <cdr:cNvPr id="4" name="Textfeld 1"/>
        <cdr:cNvSpPr txBox="1"/>
      </cdr:nvSpPr>
      <cdr:spPr>
        <a:xfrm xmlns:a="http://schemas.openxmlformats.org/drawingml/2006/main">
          <a:off x="3135089" y="2167989"/>
          <a:ext cx="1143199" cy="2545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800" dirty="0" smtClean="0"/>
            <a:t>HR = 1.40</a:t>
          </a:r>
          <a:endParaRPr lang="de-DE" sz="800" dirty="0"/>
        </a:p>
      </cdr:txBody>
    </cdr:sp>
  </cdr:relSizeAnchor>
  <cdr:relSizeAnchor xmlns:cdr="http://schemas.openxmlformats.org/drawingml/2006/chartDrawing">
    <cdr:from>
      <cdr:x>0.37802</cdr:x>
      <cdr:y>0.49515</cdr:y>
    </cdr:from>
    <cdr:to>
      <cdr:x>0.56702</cdr:x>
      <cdr:y>0.565</cdr:y>
    </cdr:to>
    <cdr:sp macro="" textlink="">
      <cdr:nvSpPr>
        <cdr:cNvPr id="5" name="Textfeld 1"/>
        <cdr:cNvSpPr txBox="1"/>
      </cdr:nvSpPr>
      <cdr:spPr>
        <a:xfrm xmlns:a="http://schemas.openxmlformats.org/drawingml/2006/main">
          <a:off x="1796551" y="1497495"/>
          <a:ext cx="898227" cy="211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800" dirty="0" smtClean="0"/>
            <a:t>HR = 1.74</a:t>
          </a:r>
          <a:endParaRPr lang="de-DE" sz="800" dirty="0"/>
        </a:p>
      </cdr:txBody>
    </cdr:sp>
  </cdr:relSizeAnchor>
  <cdr:relSizeAnchor xmlns:cdr="http://schemas.openxmlformats.org/drawingml/2006/chartDrawing">
    <cdr:from>
      <cdr:x>0.25953</cdr:x>
      <cdr:y>0.2455</cdr:y>
    </cdr:from>
    <cdr:to>
      <cdr:x>0.45623</cdr:x>
      <cdr:y>0.31607</cdr:y>
    </cdr:to>
    <cdr:sp macro="" textlink="">
      <cdr:nvSpPr>
        <cdr:cNvPr id="6" name="Textfeld 1"/>
        <cdr:cNvSpPr txBox="1"/>
      </cdr:nvSpPr>
      <cdr:spPr>
        <a:xfrm xmlns:a="http://schemas.openxmlformats.org/drawingml/2006/main">
          <a:off x="1233413" y="742478"/>
          <a:ext cx="934822" cy="213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800" dirty="0" smtClean="0"/>
            <a:t>HR = 3.09</a:t>
          </a:r>
          <a:endParaRPr lang="de-DE" sz="800" dirty="0"/>
        </a:p>
      </cdr:txBody>
    </cdr:sp>
  </cdr:relSizeAnchor>
  <cdr:relSizeAnchor xmlns:cdr="http://schemas.openxmlformats.org/drawingml/2006/chartDrawing">
    <cdr:from>
      <cdr:x>0.72619</cdr:x>
      <cdr:y>0.07843</cdr:y>
    </cdr:from>
    <cdr:to>
      <cdr:x>0.90476</cdr:x>
      <cdr:y>0.17647</cdr:y>
    </cdr:to>
    <cdr:sp macro="" textlink="">
      <cdr:nvSpPr>
        <cdr:cNvPr id="15" name="Textfeld 14"/>
        <cdr:cNvSpPr txBox="1"/>
      </cdr:nvSpPr>
      <cdr:spPr>
        <a:xfrm xmlns:a="http://schemas.openxmlformats.org/drawingml/2006/main">
          <a:off x="4392488" y="288032"/>
          <a:ext cx="10801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0.84524</cdr:x>
      <cdr:y>0.37255</cdr:y>
    </cdr:from>
    <cdr:to>
      <cdr:x>0.97619</cdr:x>
      <cdr:y>0.52941</cdr:y>
    </cdr:to>
    <cdr:sp macro="" textlink="">
      <cdr:nvSpPr>
        <cdr:cNvPr id="16" name="Textfeld 15"/>
        <cdr:cNvSpPr txBox="1"/>
      </cdr:nvSpPr>
      <cdr:spPr>
        <a:xfrm xmlns:a="http://schemas.openxmlformats.org/drawingml/2006/main">
          <a:off x="5112568" y="1368152"/>
          <a:ext cx="79208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Indirect effect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0.82344</cdr:x>
      <cdr:y>0.25542</cdr:y>
    </cdr:from>
    <cdr:to>
      <cdr:x>0.84725</cdr:x>
      <cdr:y>0.60836</cdr:y>
    </cdr:to>
    <cdr:sp macro="" textlink="">
      <cdr:nvSpPr>
        <cdr:cNvPr id="10" name="Geschweifte Klammer rechts 9"/>
        <cdr:cNvSpPr/>
      </cdr:nvSpPr>
      <cdr:spPr>
        <a:xfrm xmlns:a="http://schemas.openxmlformats.org/drawingml/2006/main">
          <a:off x="4980731" y="937989"/>
          <a:ext cx="144016" cy="1296144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de-D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BC794E3-57EE-1340-8711-0D0770084DB6}" type="datetime1">
              <a:rPr lang="fr-FR"/>
              <a:pPr/>
              <a:t>26/08/2015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870291C-B90A-1B48-A7FB-EC5917F49A5C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537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4829E59-07E5-CD4B-BCF6-00B921F8BB54}" type="datetime1">
              <a:rPr lang="fr-FR"/>
              <a:pPr/>
              <a:t>26/08/2015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E61F173-A520-4A49-A562-F3FCA544F6CB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094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Folie</a:t>
            </a:r>
            <a:r>
              <a:rPr lang="de-DE" baseline="0" dirty="0" smtClean="0">
                <a:solidFill>
                  <a:srgbClr val="FF0000"/>
                </a:solidFill>
              </a:rPr>
              <a:t> zu DOI noch ergänzen!!!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1F173-A520-4A49-A562-F3FCA544F6CB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16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8C6CA4-5CD2-5141-B508-28AF3BBB26AE}" type="datetime1">
              <a:rPr lang="fr-FR"/>
              <a:pPr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3A420-400A-E447-92A4-9D21C5435795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60F142-835D-DA4D-8304-9C4AC0DCF189}" type="datetime1">
              <a:rPr lang="fr-FR"/>
              <a:pPr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66751-2C7D-D44D-855D-79C9470A45CE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60DB34-B516-974C-9A45-E0FC5C83FE30}" type="datetime1">
              <a:rPr lang="fr-FR"/>
              <a:pPr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87FDA-35DC-2647-891D-1FD5BCF3EDE1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BDCC8E-15D9-D644-9555-C68C605A0D0C}" type="datetime1">
              <a:rPr lang="fr-FR"/>
              <a:pPr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726F3-FED4-7644-8447-88075F8D2654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BC8FBF-2BB7-574E-BD61-0371BDD968AC}" type="datetime1">
              <a:rPr lang="fr-FR"/>
              <a:pPr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FC112-B650-694E-92B2-904EAD8D86A0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C91043-4EB7-0844-90C5-247CF32DD6CC}" type="datetime1">
              <a:rPr lang="fr-FR"/>
              <a:pPr/>
              <a:t>26/08/2015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AD55E-C8D0-DA40-B19F-06EDCBF4D007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20E143-8670-014E-B8DD-28A51A010580}" type="datetime1">
              <a:rPr lang="fr-FR"/>
              <a:pPr/>
              <a:t>26/08/2015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4387E-A2F9-4D49-84B8-7B3895D11EAE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9C2E9-DDED-3242-92A5-F4687965A282}" type="datetime1">
              <a:rPr lang="fr-FR"/>
              <a:pPr/>
              <a:t>26/08/2015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34EE3-D271-9643-A37B-265709C7F96E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497EDA-D21D-8048-98AA-0E819C0F3AF7}" type="datetime1">
              <a:rPr lang="fr-FR"/>
              <a:pPr/>
              <a:t>26/08/2015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6615A-BE76-AC4F-9E80-DB6340D7BAD3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C295DC-A8A9-2F44-BAB0-758CFE175FF7}" type="datetime1">
              <a:rPr lang="fr-FR"/>
              <a:pPr/>
              <a:t>26/08/2015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B7357-D5B7-3848-83E6-E02A6EB745E0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106E1F-0856-4147-A6F8-65E66CB81B51}" type="datetime1">
              <a:rPr lang="fr-FR"/>
              <a:pPr/>
              <a:t>26/08/2015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77471-09CB-1E43-8F89-ECEF9911DDE5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et modifiez le titre</a:t>
            </a:r>
            <a:endParaRPr lang="fr-FR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F960D25-55CB-A14D-8892-B33AC17D4AAE}" type="datetime1">
              <a:rPr lang="fr-FR"/>
              <a:pPr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96008E5-1EC2-B34C-9B15-07D00C0938CE}" type="slidenum">
              <a:rPr lang="fr-FR"/>
              <a:pPr/>
              <a:t>‹Nr.›</a:t>
            </a:fld>
            <a:endParaRPr lang="fr-FR"/>
          </a:p>
        </p:txBody>
      </p:sp>
      <p:pic>
        <p:nvPicPr>
          <p:cNvPr id="9" name="Image 8" descr="base PP ESC Congress 2015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10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nno.ulmer@i-med.ac.a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anno.ulmer@i-med.ac.a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ctrTitle"/>
          </p:nvPr>
        </p:nvSpPr>
        <p:spPr>
          <a:xfrm>
            <a:off x="904875" y="1295400"/>
            <a:ext cx="7162800" cy="1470025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rgbClr val="1F365A"/>
                </a:solidFill>
              </a:rPr>
              <a:t>DO RISK FACTORS EXPLAIN THE </a:t>
            </a:r>
            <a:br>
              <a:rPr lang="en-GB" sz="3600" b="1" dirty="0" smtClean="0">
                <a:solidFill>
                  <a:srgbClr val="1F365A"/>
                </a:solidFill>
              </a:rPr>
            </a:br>
            <a:r>
              <a:rPr lang="en-GB" sz="3600" b="1" dirty="0" smtClean="0">
                <a:solidFill>
                  <a:srgbClr val="1F365A"/>
                </a:solidFill>
              </a:rPr>
              <a:t>SEX/GENDER GAP IN MORTALITY </a:t>
            </a:r>
            <a:br>
              <a:rPr lang="en-GB" sz="3600" b="1" dirty="0" smtClean="0">
                <a:solidFill>
                  <a:srgbClr val="1F365A"/>
                </a:solidFill>
              </a:rPr>
            </a:br>
            <a:r>
              <a:rPr lang="en-GB" sz="3600" b="1" dirty="0" smtClean="0">
                <a:solidFill>
                  <a:srgbClr val="1F365A"/>
                </a:solidFill>
              </a:rPr>
              <a:t>FROM CORONARY HEART DISEASE?</a:t>
            </a:r>
            <a:endParaRPr lang="fr-FR" sz="3600" b="1" dirty="0">
              <a:solidFill>
                <a:srgbClr val="1F365A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6250" y="3248025"/>
            <a:ext cx="8410575" cy="2514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000" dirty="0">
                <a:solidFill>
                  <a:srgbClr val="1F365A"/>
                </a:solidFill>
                <a:latin typeface="+mj-lt"/>
              </a:rPr>
              <a:t>Josef </a:t>
            </a:r>
            <a:r>
              <a:rPr lang="en-GB" sz="2000" dirty="0" smtClean="0">
                <a:solidFill>
                  <a:srgbClr val="1F365A"/>
                </a:solidFill>
                <a:latin typeface="+mj-lt"/>
              </a:rPr>
              <a:t>Fritz, </a:t>
            </a:r>
            <a:r>
              <a:rPr lang="en-GB" sz="2000" dirty="0">
                <a:solidFill>
                  <a:srgbClr val="1F365A"/>
                </a:solidFill>
                <a:latin typeface="+mj-lt"/>
              </a:rPr>
              <a:t>Michael </a:t>
            </a:r>
            <a:r>
              <a:rPr lang="en-GB" sz="2000" dirty="0" err="1" smtClean="0">
                <a:solidFill>
                  <a:srgbClr val="1F365A"/>
                </a:solidFill>
                <a:latin typeface="+mj-lt"/>
              </a:rPr>
              <a:t>Edlinger</a:t>
            </a:r>
            <a:r>
              <a:rPr lang="en-GB" sz="2000" dirty="0" smtClean="0">
                <a:solidFill>
                  <a:srgbClr val="1F365A"/>
                </a:solidFill>
                <a:latin typeface="+mj-lt"/>
              </a:rPr>
              <a:t>, </a:t>
            </a:r>
            <a:r>
              <a:rPr lang="en-GB" sz="2000" dirty="0">
                <a:solidFill>
                  <a:srgbClr val="1F365A"/>
                </a:solidFill>
                <a:latin typeface="+mj-lt"/>
              </a:rPr>
              <a:t>Cecily </a:t>
            </a:r>
            <a:r>
              <a:rPr lang="en-GB" sz="2000" dirty="0" smtClean="0">
                <a:solidFill>
                  <a:srgbClr val="1F365A"/>
                </a:solidFill>
                <a:latin typeface="+mj-lt"/>
              </a:rPr>
              <a:t>Kelleher, </a:t>
            </a:r>
            <a:r>
              <a:rPr lang="en-GB" sz="2000" dirty="0">
                <a:solidFill>
                  <a:srgbClr val="1F365A"/>
                </a:solidFill>
                <a:latin typeface="+mj-lt"/>
              </a:rPr>
              <a:t>Susanne </a:t>
            </a:r>
            <a:r>
              <a:rPr lang="en-GB" sz="2000" dirty="0" err="1" smtClean="0">
                <a:solidFill>
                  <a:srgbClr val="1F365A"/>
                </a:solidFill>
                <a:latin typeface="+mj-lt"/>
              </a:rPr>
              <a:t>Strohmaier</a:t>
            </a:r>
            <a:r>
              <a:rPr lang="en-GB" sz="2000" dirty="0" smtClean="0">
                <a:solidFill>
                  <a:srgbClr val="1F365A"/>
                </a:solidFill>
                <a:latin typeface="+mj-lt"/>
              </a:rPr>
              <a:t>, </a:t>
            </a:r>
            <a:r>
              <a:rPr lang="en-GB" sz="2000" dirty="0">
                <a:solidFill>
                  <a:srgbClr val="1F365A"/>
                </a:solidFill>
                <a:latin typeface="+mj-lt"/>
              </a:rPr>
              <a:t>Gabriele </a:t>
            </a:r>
            <a:r>
              <a:rPr lang="en-GB" sz="2000" dirty="0" smtClean="0">
                <a:solidFill>
                  <a:srgbClr val="1F365A"/>
                </a:solidFill>
                <a:latin typeface="+mj-lt"/>
              </a:rPr>
              <a:t>Nagel, </a:t>
            </a:r>
            <a:r>
              <a:rPr lang="en-GB" sz="2000" dirty="0">
                <a:solidFill>
                  <a:srgbClr val="1F365A"/>
                </a:solidFill>
                <a:latin typeface="+mj-lt"/>
              </a:rPr>
              <a:t>Hans </a:t>
            </a:r>
            <a:r>
              <a:rPr lang="en-GB" sz="2000" dirty="0" err="1" smtClean="0">
                <a:solidFill>
                  <a:srgbClr val="1F365A"/>
                </a:solidFill>
                <a:latin typeface="+mj-lt"/>
              </a:rPr>
              <a:t>Concin</a:t>
            </a:r>
            <a:r>
              <a:rPr lang="en-GB" sz="2000" dirty="0" smtClean="0">
                <a:solidFill>
                  <a:srgbClr val="1F365A"/>
                </a:solidFill>
                <a:latin typeface="+mj-lt"/>
              </a:rPr>
              <a:t>, </a:t>
            </a:r>
            <a:r>
              <a:rPr lang="en-GB" sz="2000" dirty="0" err="1">
                <a:solidFill>
                  <a:srgbClr val="1F365A"/>
                </a:solidFill>
                <a:latin typeface="+mj-lt"/>
              </a:rPr>
              <a:t>Elfriede</a:t>
            </a:r>
            <a:r>
              <a:rPr lang="en-GB" sz="2000" dirty="0">
                <a:solidFill>
                  <a:srgbClr val="1F365A"/>
                </a:solidFill>
                <a:latin typeface="+mj-lt"/>
              </a:rPr>
              <a:t> </a:t>
            </a:r>
            <a:r>
              <a:rPr lang="en-GB" sz="2000" dirty="0" err="1" smtClean="0">
                <a:solidFill>
                  <a:srgbClr val="1F365A"/>
                </a:solidFill>
                <a:latin typeface="+mj-lt"/>
              </a:rPr>
              <a:t>Ruttmann</a:t>
            </a:r>
            <a:r>
              <a:rPr lang="en-GB" sz="2000" dirty="0" smtClean="0">
                <a:solidFill>
                  <a:srgbClr val="1F365A"/>
                </a:solidFill>
                <a:latin typeface="+mj-lt"/>
              </a:rPr>
              <a:t>, </a:t>
            </a:r>
            <a:r>
              <a:rPr lang="en-GB" sz="2000" dirty="0" err="1">
                <a:solidFill>
                  <a:srgbClr val="1F365A"/>
                </a:solidFill>
                <a:latin typeface="+mj-lt"/>
              </a:rPr>
              <a:t>Margarethe</a:t>
            </a:r>
            <a:r>
              <a:rPr lang="en-GB" sz="2000" dirty="0">
                <a:solidFill>
                  <a:srgbClr val="1F365A"/>
                </a:solidFill>
                <a:latin typeface="+mj-lt"/>
              </a:rPr>
              <a:t> </a:t>
            </a:r>
            <a:r>
              <a:rPr lang="en-GB" sz="2000" dirty="0" err="1" smtClean="0">
                <a:solidFill>
                  <a:srgbClr val="1F365A"/>
                </a:solidFill>
                <a:latin typeface="+mj-lt"/>
              </a:rPr>
              <a:t>Hochleitner</a:t>
            </a:r>
            <a:r>
              <a:rPr lang="en-GB" sz="2000" dirty="0" smtClean="0">
                <a:solidFill>
                  <a:srgbClr val="1F365A"/>
                </a:solidFill>
                <a:latin typeface="+mj-lt"/>
              </a:rPr>
              <a:t>, </a:t>
            </a:r>
            <a:r>
              <a:rPr lang="en-GB" sz="2000" u="sng" dirty="0">
                <a:solidFill>
                  <a:srgbClr val="1F365A"/>
                </a:solidFill>
                <a:latin typeface="+mj-lt"/>
              </a:rPr>
              <a:t>Hanno </a:t>
            </a:r>
            <a:r>
              <a:rPr lang="en-GB" sz="2000" u="sng" dirty="0" smtClean="0">
                <a:solidFill>
                  <a:srgbClr val="1F365A"/>
                </a:solidFill>
                <a:latin typeface="+mj-lt"/>
              </a:rPr>
              <a:t>Ulmer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sz="2000" u="sng" baseline="30000" dirty="0" smtClean="0">
              <a:solidFill>
                <a:srgbClr val="1F365A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GB" sz="2000" u="sng" baseline="30000" dirty="0" smtClean="0">
              <a:solidFill>
                <a:srgbClr val="1F365A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000" i="1" dirty="0" smtClean="0">
                <a:solidFill>
                  <a:srgbClr val="1F365A"/>
                </a:solidFill>
              </a:rPr>
              <a:t>Medical University of Innsbruck, Austria, University College Dublin, Ireland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000" i="1" dirty="0" smtClean="0">
                <a:solidFill>
                  <a:srgbClr val="1F365A"/>
                </a:solidFill>
              </a:rPr>
              <a:t>University of Oslo, Norway, University of Ulm, Germany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000" i="1" dirty="0" smtClean="0">
                <a:solidFill>
                  <a:srgbClr val="1F365A"/>
                </a:solidFill>
              </a:rPr>
              <a:t>Agency for Preventive and Social Medicine, </a:t>
            </a:r>
            <a:r>
              <a:rPr lang="en-GB" sz="2000" i="1" dirty="0" err="1" smtClean="0">
                <a:solidFill>
                  <a:srgbClr val="1F365A"/>
                </a:solidFill>
              </a:rPr>
              <a:t>Bregenz</a:t>
            </a:r>
            <a:r>
              <a:rPr lang="en-GB" sz="2000" i="1" dirty="0" smtClean="0">
                <a:solidFill>
                  <a:srgbClr val="1F365A"/>
                </a:solidFill>
              </a:rPr>
              <a:t>, Austria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sz="2000" dirty="0" smtClean="0">
              <a:solidFill>
                <a:srgbClr val="1F365A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000" i="1" dirty="0" smtClean="0">
                <a:solidFill>
                  <a:srgbClr val="1F365A"/>
                </a:solidFill>
                <a:hlinkClick r:id="rId3"/>
              </a:rPr>
              <a:t>hanno.ulmer@i-med.ac.at</a:t>
            </a:r>
            <a:endParaRPr lang="en-GB" sz="2000" i="1" u="sng" baseline="30000" dirty="0">
              <a:solidFill>
                <a:srgbClr val="1F365A"/>
              </a:solidFill>
              <a:latin typeface="+mj-lt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675" y="141287"/>
            <a:ext cx="994939" cy="10493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79504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dirty="0" smtClean="0">
                <a:solidFill>
                  <a:srgbClr val="1F365A"/>
                </a:solidFill>
              </a:rPr>
              <a:t>PURPOSE</a:t>
            </a:r>
            <a:endParaRPr lang="de-DE" sz="3600" b="1" dirty="0">
              <a:solidFill>
                <a:srgbClr val="1F365A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46213"/>
            <a:ext cx="8229600" cy="4525963"/>
          </a:xfrm>
          <a:solidFill>
            <a:srgbClr val="EDF3F9"/>
          </a:solidFill>
          <a:ln w="12700">
            <a:solidFill>
              <a:srgbClr val="1F365A"/>
            </a:solidFill>
          </a:ln>
        </p:spPr>
        <p:txBody>
          <a:bodyPr/>
          <a:lstStyle/>
          <a:p>
            <a:r>
              <a:rPr lang="de-DE" sz="2400" dirty="0" smtClean="0">
                <a:solidFill>
                  <a:srgbClr val="1F365A"/>
                </a:solidFill>
              </a:rPr>
              <a:t>Age </a:t>
            </a:r>
            <a:r>
              <a:rPr lang="de-DE" sz="2400" dirty="0" err="1" smtClean="0">
                <a:solidFill>
                  <a:srgbClr val="1F365A"/>
                </a:solidFill>
              </a:rPr>
              <a:t>and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sex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are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the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strongest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predictors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of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br>
              <a:rPr lang="de-DE" sz="2400" dirty="0" smtClean="0">
                <a:solidFill>
                  <a:srgbClr val="1F365A"/>
                </a:solidFill>
              </a:rPr>
            </a:br>
            <a:r>
              <a:rPr lang="de-DE" sz="2400" dirty="0" err="1" smtClean="0">
                <a:solidFill>
                  <a:srgbClr val="1F365A"/>
                </a:solidFill>
              </a:rPr>
              <a:t>coronary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heart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disease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mortality</a:t>
            </a:r>
            <a:endParaRPr lang="de-DE" sz="2400" dirty="0" smtClean="0">
              <a:solidFill>
                <a:srgbClr val="1F365A"/>
              </a:solidFill>
            </a:endParaRPr>
          </a:p>
          <a:p>
            <a:r>
              <a:rPr lang="de-DE" sz="2400" dirty="0" err="1">
                <a:solidFill>
                  <a:srgbClr val="1F365A"/>
                </a:solidFill>
              </a:rPr>
              <a:t>P</a:t>
            </a:r>
            <a:r>
              <a:rPr lang="de-DE" sz="2400" dirty="0" err="1" smtClean="0">
                <a:solidFill>
                  <a:srgbClr val="1F365A"/>
                </a:solidFill>
              </a:rPr>
              <a:t>remature</a:t>
            </a:r>
            <a:r>
              <a:rPr lang="de-DE" sz="2400" dirty="0" smtClean="0">
                <a:solidFill>
                  <a:srgbClr val="1F365A"/>
                </a:solidFill>
              </a:rPr>
              <a:t> CHD (I20-I25) </a:t>
            </a:r>
            <a:r>
              <a:rPr lang="de-DE" sz="2400" dirty="0" err="1" smtClean="0">
                <a:solidFill>
                  <a:srgbClr val="1F365A"/>
                </a:solidFill>
              </a:rPr>
              <a:t>deaths</a:t>
            </a:r>
            <a:r>
              <a:rPr lang="de-DE" sz="2400" dirty="0" smtClean="0">
                <a:solidFill>
                  <a:srgbClr val="1F365A"/>
                </a:solidFill>
              </a:rPr>
              <a:t> – </a:t>
            </a:r>
            <a:r>
              <a:rPr lang="de-DE" sz="2400" dirty="0" err="1" smtClean="0">
                <a:solidFill>
                  <a:srgbClr val="1F365A"/>
                </a:solidFill>
              </a:rPr>
              <a:t>before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age</a:t>
            </a:r>
            <a:r>
              <a:rPr lang="de-DE" sz="2400" dirty="0">
                <a:solidFill>
                  <a:srgbClr val="1F365A"/>
                </a:solidFill>
              </a:rPr>
              <a:t> </a:t>
            </a:r>
            <a:r>
              <a:rPr lang="de-DE" sz="2400" dirty="0" smtClean="0">
                <a:solidFill>
                  <a:srgbClr val="1F365A"/>
                </a:solidFill>
              </a:rPr>
              <a:t>65 - in Europe:</a:t>
            </a:r>
            <a:br>
              <a:rPr lang="de-DE" sz="2400" dirty="0" smtClean="0">
                <a:solidFill>
                  <a:srgbClr val="1F365A"/>
                </a:solidFill>
              </a:rPr>
            </a:br>
            <a:r>
              <a:rPr lang="de-DE" sz="2400" dirty="0" smtClean="0">
                <a:solidFill>
                  <a:srgbClr val="1F365A"/>
                </a:solidFill>
              </a:rPr>
              <a:t>330,000 </a:t>
            </a:r>
            <a:r>
              <a:rPr lang="de-DE" sz="2400" dirty="0" err="1" smtClean="0">
                <a:solidFill>
                  <a:srgbClr val="1F365A"/>
                </a:solidFill>
              </a:rPr>
              <a:t>death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cases</a:t>
            </a:r>
            <a:r>
              <a:rPr lang="de-DE" sz="2400" dirty="0" smtClean="0">
                <a:solidFill>
                  <a:srgbClr val="1F365A"/>
                </a:solidFill>
              </a:rPr>
              <a:t>, </a:t>
            </a:r>
            <a:r>
              <a:rPr lang="de-DE" sz="2400" dirty="0" err="1" smtClean="0">
                <a:solidFill>
                  <a:srgbClr val="1F365A"/>
                </a:solidFill>
              </a:rPr>
              <a:t>of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which</a:t>
            </a:r>
            <a:r>
              <a:rPr lang="de-DE" sz="2400" dirty="0" smtClean="0">
                <a:solidFill>
                  <a:srgbClr val="1F365A"/>
                </a:solidFill>
              </a:rPr>
              <a:t> 77% in </a:t>
            </a:r>
            <a:r>
              <a:rPr lang="de-DE" sz="2400" dirty="0" err="1" smtClean="0">
                <a:solidFill>
                  <a:srgbClr val="1F365A"/>
                </a:solidFill>
              </a:rPr>
              <a:t>males</a:t>
            </a:r>
            <a:r>
              <a:rPr lang="de-DE" sz="2400" dirty="0" smtClean="0">
                <a:solidFill>
                  <a:srgbClr val="1F365A"/>
                </a:solidFill>
              </a:rPr>
              <a:t>, 23% in </a:t>
            </a:r>
            <a:r>
              <a:rPr lang="de-DE" sz="2400" dirty="0" err="1" smtClean="0">
                <a:solidFill>
                  <a:srgbClr val="1F365A"/>
                </a:solidFill>
              </a:rPr>
              <a:t>females</a:t>
            </a:r>
            <a:r>
              <a:rPr lang="de-DE" sz="2400" dirty="0" smtClean="0">
                <a:solidFill>
                  <a:srgbClr val="1F365A"/>
                </a:solidFill>
              </a:rPr>
              <a:t/>
            </a:r>
            <a:br>
              <a:rPr lang="de-DE" sz="2400" dirty="0" smtClean="0">
                <a:solidFill>
                  <a:srgbClr val="1F365A"/>
                </a:solidFill>
              </a:rPr>
            </a:br>
            <a:r>
              <a:rPr lang="de-DE" sz="1800" dirty="0" smtClean="0">
                <a:solidFill>
                  <a:srgbClr val="1F365A"/>
                </a:solidFill>
              </a:rPr>
              <a:t>(Nichols et al, </a:t>
            </a:r>
            <a:r>
              <a:rPr lang="de-DE" sz="1800" dirty="0" err="1" smtClean="0">
                <a:solidFill>
                  <a:srgbClr val="1F365A"/>
                </a:solidFill>
              </a:rPr>
              <a:t>Eur</a:t>
            </a:r>
            <a:r>
              <a:rPr lang="de-DE" sz="1800" dirty="0" smtClean="0">
                <a:solidFill>
                  <a:srgbClr val="1F365A"/>
                </a:solidFill>
              </a:rPr>
              <a:t> Heart J 2014)</a:t>
            </a:r>
          </a:p>
          <a:p>
            <a:r>
              <a:rPr lang="de-DE" sz="2400" b="1" dirty="0" err="1" smtClean="0">
                <a:solidFill>
                  <a:srgbClr val="1F365A"/>
                </a:solidFill>
              </a:rPr>
              <a:t>Aim</a:t>
            </a:r>
            <a:r>
              <a:rPr lang="de-DE" sz="2400" b="1" dirty="0" smtClean="0">
                <a:solidFill>
                  <a:srgbClr val="1F365A"/>
                </a:solidFill>
              </a:rPr>
              <a:t> </a:t>
            </a:r>
            <a:r>
              <a:rPr lang="de-DE" sz="2400" b="1" dirty="0" err="1" smtClean="0">
                <a:solidFill>
                  <a:srgbClr val="1F365A"/>
                </a:solidFill>
              </a:rPr>
              <a:t>of</a:t>
            </a:r>
            <a:r>
              <a:rPr lang="de-DE" sz="2400" b="1" dirty="0" smtClean="0">
                <a:solidFill>
                  <a:srgbClr val="1F365A"/>
                </a:solidFill>
              </a:rPr>
              <a:t> </a:t>
            </a:r>
            <a:r>
              <a:rPr lang="de-DE" sz="2400" b="1" dirty="0" err="1" smtClean="0">
                <a:solidFill>
                  <a:srgbClr val="1F365A"/>
                </a:solidFill>
              </a:rPr>
              <a:t>study</a:t>
            </a:r>
            <a:r>
              <a:rPr lang="de-DE" sz="2400" b="1" dirty="0" smtClean="0">
                <a:solidFill>
                  <a:srgbClr val="1F365A"/>
                </a:solidFill>
              </a:rPr>
              <a:t>:</a:t>
            </a:r>
            <a:r>
              <a:rPr lang="de-DE" sz="2400" dirty="0" smtClean="0">
                <a:solidFill>
                  <a:srgbClr val="1F365A"/>
                </a:solidFill>
              </a:rPr>
              <a:t/>
            </a:r>
            <a:br>
              <a:rPr lang="de-DE" sz="2400" dirty="0" smtClean="0">
                <a:solidFill>
                  <a:srgbClr val="1F365A"/>
                </a:solidFill>
              </a:rPr>
            </a:br>
            <a:r>
              <a:rPr lang="de-DE" sz="2400" dirty="0" err="1" smtClean="0">
                <a:solidFill>
                  <a:srgbClr val="1F365A"/>
                </a:solidFill>
              </a:rPr>
              <a:t>to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estimate</a:t>
            </a:r>
            <a:r>
              <a:rPr lang="de-DE" sz="2400" dirty="0" smtClean="0">
                <a:solidFill>
                  <a:srgbClr val="1F365A"/>
                </a:solidFill>
              </a:rPr>
              <a:t>, </a:t>
            </a:r>
            <a:r>
              <a:rPr lang="de-DE" sz="2400" dirty="0" err="1" smtClean="0">
                <a:solidFill>
                  <a:srgbClr val="1F365A"/>
                </a:solidFill>
              </a:rPr>
              <a:t>how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much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of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this</a:t>
            </a:r>
            <a:r>
              <a:rPr lang="de-DE" sz="2400" dirty="0" smtClean="0">
                <a:solidFill>
                  <a:srgbClr val="1F365A"/>
                </a:solidFill>
              </a:rPr>
              <a:t> large </a:t>
            </a:r>
            <a:r>
              <a:rPr lang="de-DE" sz="2400" dirty="0" err="1" smtClean="0">
                <a:solidFill>
                  <a:srgbClr val="1F365A"/>
                </a:solidFill>
              </a:rPr>
              <a:t>sex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difference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is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explained</a:t>
            </a:r>
            <a:r>
              <a:rPr lang="de-DE" sz="2400" dirty="0" smtClean="0">
                <a:solidFill>
                  <a:srgbClr val="1F365A"/>
                </a:solidFill>
              </a:rPr>
              <a:t/>
            </a:r>
            <a:br>
              <a:rPr lang="de-DE" sz="2400" dirty="0" smtClean="0">
                <a:solidFill>
                  <a:srgbClr val="1F365A"/>
                </a:solidFill>
              </a:rPr>
            </a:br>
            <a:r>
              <a:rPr lang="de-DE" sz="2400" dirty="0" err="1" smtClean="0">
                <a:solidFill>
                  <a:srgbClr val="1F365A"/>
                </a:solidFill>
              </a:rPr>
              <a:t>by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the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major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risk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factors</a:t>
            </a:r>
            <a:r>
              <a:rPr lang="de-DE" sz="2400" dirty="0" smtClean="0">
                <a:solidFill>
                  <a:srgbClr val="1F365A"/>
                </a:solidFill>
              </a:rPr>
              <a:t> (RFs): </a:t>
            </a:r>
            <a:br>
              <a:rPr lang="de-DE" sz="2400" dirty="0" smtClean="0">
                <a:solidFill>
                  <a:srgbClr val="1F365A"/>
                </a:solidFill>
              </a:rPr>
            </a:br>
            <a:r>
              <a:rPr lang="de-DE" sz="2400" dirty="0" smtClean="0">
                <a:solidFill>
                  <a:srgbClr val="1F365A"/>
                </a:solidFill>
              </a:rPr>
              <a:t>- </a:t>
            </a:r>
            <a:r>
              <a:rPr lang="de-DE" sz="2400" dirty="0" err="1" smtClean="0">
                <a:solidFill>
                  <a:srgbClr val="1F365A"/>
                </a:solidFill>
              </a:rPr>
              <a:t>systolic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blood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pressure</a:t>
            </a:r>
            <a:r>
              <a:rPr lang="de-DE" sz="2400" dirty="0" smtClean="0">
                <a:solidFill>
                  <a:srgbClr val="1F365A"/>
                </a:solidFill>
              </a:rPr>
              <a:t/>
            </a:r>
            <a:br>
              <a:rPr lang="de-DE" sz="2400" dirty="0" smtClean="0">
                <a:solidFill>
                  <a:srgbClr val="1F365A"/>
                </a:solidFill>
              </a:rPr>
            </a:br>
            <a:r>
              <a:rPr lang="de-DE" sz="2400" dirty="0" smtClean="0">
                <a:solidFill>
                  <a:srgbClr val="1F365A"/>
                </a:solidFill>
              </a:rPr>
              <a:t>- total </a:t>
            </a:r>
            <a:r>
              <a:rPr lang="de-DE" sz="2400" dirty="0" err="1" smtClean="0">
                <a:solidFill>
                  <a:srgbClr val="1F365A"/>
                </a:solidFill>
              </a:rPr>
              <a:t>cholesterol</a:t>
            </a:r>
            <a:r>
              <a:rPr lang="de-DE" sz="2400" dirty="0" smtClean="0">
                <a:solidFill>
                  <a:srgbClr val="1F365A"/>
                </a:solidFill>
              </a:rPr>
              <a:t/>
            </a:r>
            <a:br>
              <a:rPr lang="de-DE" sz="2400" dirty="0" smtClean="0">
                <a:solidFill>
                  <a:srgbClr val="1F365A"/>
                </a:solidFill>
              </a:rPr>
            </a:br>
            <a:r>
              <a:rPr lang="de-DE" sz="2400" dirty="0" smtClean="0">
                <a:solidFill>
                  <a:srgbClr val="1F365A"/>
                </a:solidFill>
              </a:rPr>
              <a:t>- </a:t>
            </a:r>
            <a:r>
              <a:rPr lang="de-DE" sz="2400" dirty="0" err="1" smtClean="0">
                <a:solidFill>
                  <a:srgbClr val="1F365A"/>
                </a:solidFill>
              </a:rPr>
              <a:t>fasting</a:t>
            </a:r>
            <a:r>
              <a:rPr lang="de-DE" sz="2400" dirty="0" smtClean="0">
                <a:solidFill>
                  <a:srgbClr val="1F365A"/>
                </a:solidFill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</a:rPr>
              <a:t>glucose</a:t>
            </a:r>
            <a:r>
              <a:rPr lang="de-DE" sz="2400" dirty="0" smtClean="0">
                <a:solidFill>
                  <a:srgbClr val="1F365A"/>
                </a:solidFill>
              </a:rPr>
              <a:t/>
            </a:r>
            <a:br>
              <a:rPr lang="de-DE" sz="2400" dirty="0" smtClean="0">
                <a:solidFill>
                  <a:srgbClr val="1F365A"/>
                </a:solidFill>
              </a:rPr>
            </a:br>
            <a:r>
              <a:rPr lang="de-DE" sz="2400" dirty="0" smtClean="0">
                <a:solidFill>
                  <a:srgbClr val="1F365A"/>
                </a:solidFill>
              </a:rPr>
              <a:t>- </a:t>
            </a:r>
            <a:r>
              <a:rPr lang="de-DE" sz="2400" dirty="0" err="1" smtClean="0">
                <a:solidFill>
                  <a:srgbClr val="1F365A"/>
                </a:solidFill>
              </a:rPr>
              <a:t>smoking</a:t>
            </a:r>
            <a:endParaRPr lang="de-DE" sz="2400" dirty="0" smtClean="0">
              <a:solidFill>
                <a:srgbClr val="1F365A"/>
              </a:solidFill>
            </a:endParaRPr>
          </a:p>
          <a:p>
            <a:endParaRPr lang="de-DE" sz="2800" dirty="0">
              <a:solidFill>
                <a:srgbClr val="1F365A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675" y="141287"/>
            <a:ext cx="994939" cy="104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04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dirty="0" smtClean="0">
                <a:solidFill>
                  <a:srgbClr val="1F365A"/>
                </a:solidFill>
              </a:rPr>
              <a:t>FIGURE</a:t>
            </a:r>
            <a:r>
              <a:rPr lang="de-DE" sz="3600" b="1" dirty="0" smtClean="0">
                <a:solidFill>
                  <a:srgbClr val="1F365A"/>
                </a:solidFill>
              </a:rPr>
              <a:t> 1. UNDERLYING MODEL</a:t>
            </a:r>
            <a:endParaRPr lang="de-DE" sz="3600" b="1" dirty="0">
              <a:solidFill>
                <a:srgbClr val="1F365A"/>
              </a:solidFill>
            </a:endParaRPr>
          </a:p>
        </p:txBody>
      </p:sp>
      <p:graphicFrame>
        <p:nvGraphicFramePr>
          <p:cNvPr id="7" name="Inhaltsplatzhalt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256713"/>
              </p:ext>
            </p:extLst>
          </p:nvPr>
        </p:nvGraphicFramePr>
        <p:xfrm>
          <a:off x="137000" y="1378854"/>
          <a:ext cx="8913374" cy="3402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Visio" r:id="rId3" imgW="8210672" imgH="3133635" progId="Visio.Drawing.11">
                  <p:embed/>
                </p:oleObj>
              </mc:Choice>
              <mc:Fallback>
                <p:oleObj name="Visio" r:id="rId3" imgW="8210672" imgH="3133635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000" y="1378854"/>
                        <a:ext cx="8913374" cy="3402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2"/>
          <p:cNvSpPr txBox="1"/>
          <p:nvPr/>
        </p:nvSpPr>
        <p:spPr>
          <a:xfrm>
            <a:off x="7047940" y="402023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>
                <a:solidFill>
                  <a:srgbClr val="1F365A"/>
                </a:solidFill>
              </a:rPr>
              <a:t>confounders</a:t>
            </a:r>
            <a:r>
              <a:rPr lang="de-DE" dirty="0" smtClean="0">
                <a:solidFill>
                  <a:srgbClr val="1F365A"/>
                </a:solidFill>
              </a:rPr>
              <a:t> in </a:t>
            </a:r>
            <a:r>
              <a:rPr lang="de-DE" dirty="0" err="1" smtClean="0">
                <a:solidFill>
                  <a:srgbClr val="1F365A"/>
                </a:solidFill>
              </a:rPr>
              <a:t>red</a:t>
            </a:r>
            <a:r>
              <a:rPr lang="de-DE" dirty="0" smtClean="0">
                <a:solidFill>
                  <a:srgbClr val="1F365A"/>
                </a:solidFill>
              </a:rPr>
              <a:t> </a:t>
            </a:r>
            <a:r>
              <a:rPr lang="de-DE" dirty="0" err="1" smtClean="0">
                <a:solidFill>
                  <a:srgbClr val="1F365A"/>
                </a:solidFill>
              </a:rPr>
              <a:t>mediators</a:t>
            </a:r>
            <a:r>
              <a:rPr lang="de-DE" dirty="0" smtClean="0">
                <a:solidFill>
                  <a:srgbClr val="1F365A"/>
                </a:solidFill>
              </a:rPr>
              <a:t> in </a:t>
            </a:r>
            <a:r>
              <a:rPr lang="de-DE" dirty="0" err="1" smtClean="0">
                <a:solidFill>
                  <a:srgbClr val="1F365A"/>
                </a:solidFill>
              </a:rPr>
              <a:t>blue</a:t>
            </a:r>
            <a:r>
              <a:rPr lang="de-DE" dirty="0" smtClean="0">
                <a:solidFill>
                  <a:srgbClr val="1F365A"/>
                </a:solidFill>
              </a:rPr>
              <a:t> </a:t>
            </a:r>
            <a:endParaRPr lang="de-DE" dirty="0">
              <a:solidFill>
                <a:srgbClr val="1F365A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47650" y="4935139"/>
            <a:ext cx="8639731" cy="1200329"/>
          </a:xfrm>
          <a:prstGeom prst="rect">
            <a:avLst/>
          </a:prstGeom>
          <a:solidFill>
            <a:srgbClr val="EDF3F9"/>
          </a:solidFill>
          <a:ln w="12700">
            <a:solidFill>
              <a:srgbClr val="1F365A"/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We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assume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that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the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 4 RFs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are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 in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the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causal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pathway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between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sex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and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mortality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,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mediating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the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 total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sex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effect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,</a:t>
            </a:r>
            <a:b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</a:b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e.g. male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sex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causes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hypertension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,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and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hypertension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 </a:t>
            </a:r>
            <a:r>
              <a:rPr lang="de-DE" sz="2400" dirty="0" err="1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causes</a:t>
            </a:r>
            <a:r>
              <a:rPr lang="de-DE" sz="2400" dirty="0" smtClean="0">
                <a:solidFill>
                  <a:srgbClr val="1F365A"/>
                </a:solidFill>
                <a:latin typeface="+mn-lt"/>
                <a:ea typeface="ヒラギノ角ゴ Pro W3" charset="-128"/>
                <a:cs typeface="ヒラギノ角ゴ Pro W3" charset="0"/>
              </a:rPr>
              <a:t> CHD 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675" y="141287"/>
            <a:ext cx="994939" cy="104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10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dirty="0" smtClean="0">
                <a:solidFill>
                  <a:srgbClr val="1F365A"/>
                </a:solidFill>
              </a:rPr>
              <a:t>MATERIAL</a:t>
            </a:r>
            <a:r>
              <a:rPr lang="de-DE" sz="3600" b="1" dirty="0" smtClean="0">
                <a:solidFill>
                  <a:srgbClr val="1F365A"/>
                </a:solidFill>
              </a:rPr>
              <a:t> AND METHODS</a:t>
            </a:r>
            <a:endParaRPr lang="de-DE" sz="3600" b="1" dirty="0">
              <a:solidFill>
                <a:srgbClr val="1F365A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8" y="1417638"/>
            <a:ext cx="8315325" cy="2095500"/>
          </a:xfrm>
          <a:solidFill>
            <a:srgbClr val="EDF3F9"/>
          </a:solidFill>
          <a:ln w="12700">
            <a:solidFill>
              <a:srgbClr val="1F365A"/>
            </a:solidFill>
          </a:ln>
        </p:spPr>
        <p:txBody>
          <a:bodyPr/>
          <a:lstStyle/>
          <a:p>
            <a:pPr marL="342900" lvl="3" indent="-342900">
              <a:buFont typeface="Arial" pitchFamily="-110" charset="0"/>
              <a:buChar char="•"/>
            </a:pPr>
            <a:r>
              <a:rPr lang="en-GB" sz="2400" dirty="0" smtClean="0">
                <a:solidFill>
                  <a:srgbClr val="1F365A"/>
                </a:solidFill>
              </a:rPr>
              <a:t>We used prospective cohort data </a:t>
            </a:r>
            <a:r>
              <a:rPr lang="en-GB" sz="2400" dirty="0">
                <a:solidFill>
                  <a:srgbClr val="1F365A"/>
                </a:solidFill>
              </a:rPr>
              <a:t>from the Vorarlberg </a:t>
            </a:r>
            <a:r>
              <a:rPr lang="en-GB" sz="2400" dirty="0" smtClean="0">
                <a:solidFill>
                  <a:srgbClr val="1F365A"/>
                </a:solidFill>
              </a:rPr>
              <a:t>Health Monitoring  and Promotion Programme </a:t>
            </a:r>
            <a:r>
              <a:rPr lang="en-GB" sz="2400" dirty="0">
                <a:solidFill>
                  <a:srgbClr val="1F365A"/>
                </a:solidFill>
              </a:rPr>
              <a:t>(VHM&amp;PP</a:t>
            </a:r>
            <a:r>
              <a:rPr lang="en-GB" sz="2400" dirty="0" smtClean="0">
                <a:solidFill>
                  <a:srgbClr val="1F365A"/>
                </a:solidFill>
              </a:rPr>
              <a:t>), Austria</a:t>
            </a:r>
          </a:p>
          <a:p>
            <a:pPr marL="342900" lvl="3" indent="-342900">
              <a:buFont typeface="Arial" pitchFamily="-110" charset="0"/>
              <a:buChar char="•"/>
            </a:pPr>
            <a:r>
              <a:rPr lang="en-GB" sz="2400" dirty="0" smtClean="0">
                <a:solidFill>
                  <a:srgbClr val="1F365A"/>
                </a:solidFill>
              </a:rPr>
              <a:t>A total of 172,262 </a:t>
            </a:r>
            <a:r>
              <a:rPr lang="en-GB" sz="2400" dirty="0">
                <a:solidFill>
                  <a:srgbClr val="1F365A"/>
                </a:solidFill>
              </a:rPr>
              <a:t>individuals </a:t>
            </a:r>
            <a:r>
              <a:rPr lang="en-GB" sz="2400" dirty="0" smtClean="0">
                <a:solidFill>
                  <a:srgbClr val="1F365A"/>
                </a:solidFill>
              </a:rPr>
              <a:t>underwent baseline</a:t>
            </a:r>
            <a:br>
              <a:rPr lang="en-GB" sz="2400" dirty="0" smtClean="0">
                <a:solidFill>
                  <a:srgbClr val="1F365A"/>
                </a:solidFill>
              </a:rPr>
            </a:br>
            <a:r>
              <a:rPr lang="en-GB" sz="2400" dirty="0" smtClean="0">
                <a:solidFill>
                  <a:srgbClr val="1F365A"/>
                </a:solidFill>
              </a:rPr>
              <a:t>health examinations with fasting measurements of RFs </a:t>
            </a:r>
          </a:p>
          <a:p>
            <a:pPr marL="342900" lvl="3" indent="-342900">
              <a:buFont typeface="Arial" pitchFamily="-110" charset="0"/>
              <a:buChar char="•"/>
            </a:pPr>
            <a:r>
              <a:rPr lang="en-GB" sz="2400" dirty="0" smtClean="0">
                <a:solidFill>
                  <a:srgbClr val="1F365A"/>
                </a:solidFill>
              </a:rPr>
              <a:t>There </a:t>
            </a:r>
            <a:r>
              <a:rPr lang="en-GB" sz="2400" dirty="0">
                <a:solidFill>
                  <a:srgbClr val="1F365A"/>
                </a:solidFill>
              </a:rPr>
              <a:t>were 3,892 CHD deaths </a:t>
            </a:r>
            <a:r>
              <a:rPr lang="en-GB" sz="2400" dirty="0" smtClean="0">
                <a:solidFill>
                  <a:srgbClr val="1F365A"/>
                </a:solidFill>
              </a:rPr>
              <a:t>during a follow-up of 14.6 years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457199" y="3810000"/>
            <a:ext cx="8315324" cy="2314575"/>
          </a:xfrm>
          <a:prstGeom prst="rect">
            <a:avLst/>
          </a:prstGeom>
          <a:solidFill>
            <a:srgbClr val="EDF3F9"/>
          </a:solidFill>
          <a:ln w="12700">
            <a:solidFill>
              <a:srgbClr val="1F365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3" indent="-342900">
              <a:buFont typeface="Arial" pitchFamily="-110" charset="0"/>
              <a:buChar char="•"/>
            </a:pPr>
            <a:r>
              <a:rPr lang="en-US" sz="2400" dirty="0" smtClean="0">
                <a:solidFill>
                  <a:srgbClr val="1F365A"/>
                </a:solidFill>
              </a:rPr>
              <a:t>For data analysis, we used a recently developed statistical mediation method </a:t>
            </a:r>
            <a:r>
              <a:rPr lang="en-US" sz="1800" dirty="0" smtClean="0">
                <a:solidFill>
                  <a:srgbClr val="1F365A"/>
                </a:solidFill>
              </a:rPr>
              <a:t>(Lange et al, Am J </a:t>
            </a:r>
            <a:r>
              <a:rPr lang="en-US" sz="1800" dirty="0" err="1" smtClean="0">
                <a:solidFill>
                  <a:srgbClr val="1F365A"/>
                </a:solidFill>
              </a:rPr>
              <a:t>Epidemiol</a:t>
            </a:r>
            <a:r>
              <a:rPr lang="en-US" sz="1800" dirty="0" smtClean="0">
                <a:solidFill>
                  <a:srgbClr val="1F365A"/>
                </a:solidFill>
              </a:rPr>
              <a:t> 2014)</a:t>
            </a:r>
          </a:p>
          <a:p>
            <a:pPr marL="342900" lvl="3" indent="-342900">
              <a:buFont typeface="Arial" pitchFamily="-110" charset="0"/>
              <a:buChar char="•"/>
            </a:pPr>
            <a:r>
              <a:rPr lang="en-GB" sz="2400" dirty="0">
                <a:solidFill>
                  <a:srgbClr val="1F365A"/>
                </a:solidFill>
              </a:rPr>
              <a:t>Designed for survival data</a:t>
            </a:r>
            <a:endParaRPr lang="en-US" sz="2400" dirty="0">
              <a:solidFill>
                <a:srgbClr val="1F365A"/>
              </a:solidFill>
            </a:endParaRPr>
          </a:p>
          <a:p>
            <a:r>
              <a:rPr lang="en-US" sz="2400" dirty="0" smtClean="0">
                <a:solidFill>
                  <a:srgbClr val="1F365A"/>
                </a:solidFill>
              </a:rPr>
              <a:t>Allowing breakdown </a:t>
            </a:r>
            <a:r>
              <a:rPr lang="en-US" sz="2400" dirty="0">
                <a:solidFill>
                  <a:srgbClr val="1F365A"/>
                </a:solidFill>
              </a:rPr>
              <a:t>into single components of </a:t>
            </a:r>
            <a:r>
              <a:rPr lang="en-US" sz="2400" dirty="0" smtClean="0">
                <a:solidFill>
                  <a:srgbClr val="1F365A"/>
                </a:solidFill>
              </a:rPr>
              <a:t>the indirect sex effect (that is explained by the RFs)</a:t>
            </a:r>
          </a:p>
          <a:p>
            <a:pPr marL="0" lvl="3" indent="0">
              <a:buFont typeface="Arial" pitchFamily="-110" charset="0"/>
              <a:buNone/>
            </a:pPr>
            <a:endParaRPr lang="en-GB" sz="2400" dirty="0" smtClean="0">
              <a:solidFill>
                <a:srgbClr val="1F365A"/>
              </a:solidFill>
            </a:endParaRPr>
          </a:p>
          <a:p>
            <a:pPr marL="342900" lvl="3" indent="-342900">
              <a:buFont typeface="Arial" pitchFamily="-110" charset="0"/>
              <a:buChar char="•"/>
            </a:pPr>
            <a:endParaRPr lang="en-GB" sz="3200" dirty="0" smtClean="0">
              <a:solidFill>
                <a:srgbClr val="1F365A"/>
              </a:solidFill>
            </a:endParaRPr>
          </a:p>
          <a:p>
            <a:endParaRPr lang="de-DE" dirty="0">
              <a:solidFill>
                <a:srgbClr val="1F365A"/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675" y="141287"/>
            <a:ext cx="994939" cy="104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53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6925"/>
            <a:ext cx="8229600" cy="1143000"/>
          </a:xfrm>
        </p:spPr>
        <p:txBody>
          <a:bodyPr/>
          <a:lstStyle/>
          <a:p>
            <a:r>
              <a:rPr lang="de-DE" sz="3200" b="1" dirty="0" smtClean="0">
                <a:solidFill>
                  <a:srgbClr val="1F365A"/>
                </a:solidFill>
              </a:rPr>
              <a:t>RESULTS</a:t>
            </a:r>
            <a:r>
              <a:rPr lang="de-DE" sz="3600" b="1" dirty="0" smtClean="0">
                <a:solidFill>
                  <a:srgbClr val="1F365A"/>
                </a:solidFill>
              </a:rPr>
              <a:t> AND CONCLUSIONS</a:t>
            </a:r>
            <a:endParaRPr lang="de-DE" sz="3600" b="1" dirty="0">
              <a:solidFill>
                <a:srgbClr val="1F365A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429838"/>
            <a:ext cx="8315325" cy="1284537"/>
          </a:xfrm>
          <a:solidFill>
            <a:srgbClr val="EDF3F9"/>
          </a:solidFill>
          <a:ln w="12700">
            <a:solidFill>
              <a:srgbClr val="1F365A"/>
            </a:solidFill>
          </a:ln>
        </p:spPr>
        <p:txBody>
          <a:bodyPr/>
          <a:lstStyle/>
          <a:p>
            <a:pPr marL="342900" lvl="3" indent="-342900">
              <a:buFont typeface="Arial" pitchFamily="-110" charset="0"/>
              <a:buChar char="•"/>
            </a:pPr>
            <a:r>
              <a:rPr lang="en-GB" sz="2400" dirty="0" smtClean="0">
                <a:solidFill>
                  <a:srgbClr val="1F365A"/>
                </a:solidFill>
              </a:rPr>
              <a:t>The mortality difference between sexes decreased with age</a:t>
            </a:r>
          </a:p>
          <a:p>
            <a:pPr marL="342900" lvl="3" indent="-342900">
              <a:buFont typeface="Arial" pitchFamily="-110" charset="0"/>
              <a:buChar char="•"/>
            </a:pPr>
            <a:r>
              <a:rPr lang="en-GB" sz="2400" dirty="0" smtClean="0">
                <a:solidFill>
                  <a:srgbClr val="1F365A"/>
                </a:solidFill>
              </a:rPr>
              <a:t>&lt;50 years: HR=4.7 (95%CI 3.5-6.1)</a:t>
            </a:r>
            <a:br>
              <a:rPr lang="en-GB" sz="2400" dirty="0" smtClean="0">
                <a:solidFill>
                  <a:srgbClr val="1F365A"/>
                </a:solidFill>
              </a:rPr>
            </a:br>
            <a:r>
              <a:rPr lang="en-GB" sz="2400" dirty="0" smtClean="0">
                <a:solidFill>
                  <a:srgbClr val="1F365A"/>
                </a:solidFill>
              </a:rPr>
              <a:t>≥50 years: HR=1.9 (95%CI 1.7-2.1)</a:t>
            </a:r>
          </a:p>
          <a:p>
            <a:pPr marL="0" lvl="3" indent="0">
              <a:buNone/>
            </a:pPr>
            <a:endParaRPr lang="en-GB" sz="2400" dirty="0" smtClean="0">
              <a:solidFill>
                <a:srgbClr val="1F365A"/>
              </a:solidFill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457199" y="2890089"/>
            <a:ext cx="8315325" cy="1243761"/>
          </a:xfrm>
          <a:prstGeom prst="rect">
            <a:avLst/>
          </a:prstGeom>
          <a:solidFill>
            <a:srgbClr val="EDF3F9"/>
          </a:solidFill>
          <a:ln w="12700">
            <a:solidFill>
              <a:srgbClr val="1F365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3" indent="-342900">
              <a:buFont typeface="Arial" pitchFamily="-110" charset="0"/>
              <a:buChar char="•"/>
            </a:pPr>
            <a:r>
              <a:rPr lang="en-GB" sz="2400" dirty="0" smtClean="0">
                <a:solidFill>
                  <a:srgbClr val="1F365A"/>
                </a:solidFill>
              </a:rPr>
              <a:t>The extent to which risk factors contributed varied with age </a:t>
            </a:r>
          </a:p>
          <a:p>
            <a:pPr marL="342900" lvl="3" indent="-342900">
              <a:buFont typeface="Arial" pitchFamily="-110" charset="0"/>
              <a:buChar char="•"/>
            </a:pPr>
            <a:r>
              <a:rPr lang="en-GB" sz="2400" dirty="0" smtClean="0">
                <a:solidFill>
                  <a:srgbClr val="1F365A"/>
                </a:solidFill>
              </a:rPr>
              <a:t>&lt;50 years: the 4 RF explained 41% (95%CI 27-54%) of sex effect </a:t>
            </a:r>
            <a:br>
              <a:rPr lang="en-GB" sz="2400" dirty="0" smtClean="0">
                <a:solidFill>
                  <a:srgbClr val="1F365A"/>
                </a:solidFill>
              </a:rPr>
            </a:br>
            <a:r>
              <a:rPr lang="en-GB" sz="2400" dirty="0" smtClean="0">
                <a:solidFill>
                  <a:srgbClr val="1F365A"/>
                </a:solidFill>
              </a:rPr>
              <a:t>≥50 years: the 4 RF explained   8% (95%CI 4-12%) of sex effect</a:t>
            </a: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457200" y="4293019"/>
            <a:ext cx="8315325" cy="1926806"/>
          </a:xfrm>
          <a:prstGeom prst="rect">
            <a:avLst/>
          </a:prstGeom>
          <a:solidFill>
            <a:srgbClr val="EDF3F9"/>
          </a:solidFill>
          <a:ln w="12700">
            <a:solidFill>
              <a:srgbClr val="1F365A"/>
            </a:solidFill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-110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3" indent="-342900">
              <a:buFont typeface="Arial" pitchFamily="-110" charset="0"/>
              <a:buChar char="•"/>
            </a:pPr>
            <a:r>
              <a:rPr lang="en-GB" sz="2400" dirty="0" smtClean="0">
                <a:solidFill>
                  <a:srgbClr val="1F365A"/>
                </a:solidFill>
              </a:rPr>
              <a:t>In younger individuals, the female survival advantage was explained to a substantial part through the pathways of the</a:t>
            </a:r>
            <a:br>
              <a:rPr lang="en-GB" sz="2400" dirty="0" smtClean="0">
                <a:solidFill>
                  <a:srgbClr val="1F365A"/>
                </a:solidFill>
              </a:rPr>
            </a:br>
            <a:r>
              <a:rPr lang="en-GB" sz="2400" dirty="0" smtClean="0">
                <a:solidFill>
                  <a:srgbClr val="1F365A"/>
                </a:solidFill>
              </a:rPr>
              <a:t>4 major risk factors </a:t>
            </a:r>
            <a:endParaRPr lang="en-GB" sz="2400" dirty="0">
              <a:solidFill>
                <a:srgbClr val="1F365A"/>
              </a:solidFill>
            </a:endParaRPr>
          </a:p>
          <a:p>
            <a:pPr marL="342900" lvl="3" indent="-342900">
              <a:buFont typeface="Arial" pitchFamily="-110" charset="0"/>
              <a:buChar char="•"/>
            </a:pPr>
            <a:r>
              <a:rPr lang="en-GB" sz="2400" dirty="0" smtClean="0">
                <a:solidFill>
                  <a:srgbClr val="1F365A"/>
                </a:solidFill>
              </a:rPr>
              <a:t>As blood pressure and cholesterol were the strongest factors, our results correspond to the oestrogen/testosterone thesis</a:t>
            </a:r>
          </a:p>
          <a:p>
            <a:pPr marL="0" lvl="3" indent="0">
              <a:buFont typeface="Arial" pitchFamily="-110" charset="0"/>
              <a:buNone/>
            </a:pPr>
            <a:endParaRPr lang="en-GB" sz="2400" dirty="0" smtClean="0">
              <a:solidFill>
                <a:srgbClr val="1F365A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675" y="141287"/>
            <a:ext cx="994939" cy="104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64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610600" cy="1143000"/>
          </a:xfrm>
        </p:spPr>
        <p:txBody>
          <a:bodyPr/>
          <a:lstStyle/>
          <a:p>
            <a:r>
              <a:rPr lang="de-DE" sz="3200" b="1" dirty="0" smtClean="0">
                <a:solidFill>
                  <a:srgbClr val="1F365A"/>
                </a:solidFill>
              </a:rPr>
              <a:t>FIGURE 2. WHAT RISK FACTORS EXPLAIN</a:t>
            </a:r>
            <a:endParaRPr lang="de-DE" sz="3200" b="1" dirty="0">
              <a:solidFill>
                <a:srgbClr val="1F365A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de-DE" sz="2400" dirty="0" smtClean="0">
                <a:solidFill>
                  <a:srgbClr val="1F365A"/>
                </a:solidFill>
              </a:rPr>
              <a:t>			</a:t>
            </a:r>
            <a:endParaRPr lang="de-DE" dirty="0">
              <a:solidFill>
                <a:srgbClr val="1F365A"/>
              </a:solidFill>
            </a:endParaRPr>
          </a:p>
        </p:txBody>
      </p:sp>
      <p:graphicFrame>
        <p:nvGraphicFramePr>
          <p:cNvPr id="10" name="Diagram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921009"/>
              </p:ext>
            </p:extLst>
          </p:nvPr>
        </p:nvGraphicFramePr>
        <p:xfrm>
          <a:off x="939534" y="1487487"/>
          <a:ext cx="7080514" cy="465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675" y="141287"/>
            <a:ext cx="994939" cy="1049337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5970177" y="5964793"/>
            <a:ext cx="2842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rgbClr val="1F365A"/>
                </a:solidFill>
                <a:hlinkClick r:id="rId4"/>
              </a:rPr>
              <a:t>hanno.ulmer@i-med.ac.at</a:t>
            </a:r>
            <a:endParaRPr lang="en-GB" u="sng" baseline="30000" dirty="0">
              <a:solidFill>
                <a:srgbClr val="1F36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0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YIMDOI" val="True"/>
</p:tagLst>
</file>

<file path=ppt/theme/theme1.xml><?xml version="1.0" encoding="utf-8"?>
<a:theme xmlns:a="http://schemas.openxmlformats.org/drawingml/2006/main" name="speaker2014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4624B83E168246844DA2FEF76EA617" ma:contentTypeVersion="6" ma:contentTypeDescription="Create a new document." ma:contentTypeScope="" ma:versionID="2781402628ed277dda41477e1fe19e50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cea3d0222cc48e78637d781e16be94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41B1706-3502-4016-890D-5D757D8573B1}">
  <ds:schemaRefs>
    <ds:schemaRef ds:uri="http://schemas.microsoft.com/sharepoint/v3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242805B-E552-4C4B-9D24-E3ADBA2CF1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8D8517-883B-4565-B6DD-2F9D9F2DFF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speaker2014.pot</Template>
  <TotalTime>0</TotalTime>
  <Words>275</Words>
  <Application>Microsoft Office PowerPoint</Application>
  <PresentationFormat>Bildschirmpräsentation 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speaker2014</vt:lpstr>
      <vt:lpstr>Visio</vt:lpstr>
      <vt:lpstr>DO RISK FACTORS EXPLAIN THE  SEX/GENDER GAP IN MORTALITY  FROM CORONARY HEART DISEASE?</vt:lpstr>
      <vt:lpstr>PowerPoint-Präsentation</vt:lpstr>
      <vt:lpstr>PURPOSE</vt:lpstr>
      <vt:lpstr>FIGURE 1. UNDERLYING MODEL</vt:lpstr>
      <vt:lpstr>MATERIAL AND METHODS</vt:lpstr>
      <vt:lpstr>RESULTS AND CONCLUSIONS</vt:lpstr>
      <vt:lpstr>FIGURE 2. WHAT RISK FACTORS EXPLAIN</vt:lpstr>
    </vt:vector>
  </TitlesOfParts>
  <Company>Hobby 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Olivier Boutin</dc:creator>
  <cp:lastModifiedBy>Ulmer Hanno</cp:lastModifiedBy>
  <cp:revision>61</cp:revision>
  <cp:lastPrinted>2015-08-25T12:22:36Z</cp:lastPrinted>
  <dcterms:created xsi:type="dcterms:W3CDTF">2014-10-17T07:07:34Z</dcterms:created>
  <dcterms:modified xsi:type="dcterms:W3CDTF">2015-08-26T10:24:39Z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0x0101007C4624B83E168246844DA2FEF76EA617</vt:lpwstr>
  </property>
</Properties>
</file>