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377" r:id="rId2"/>
    <p:sldId id="427" r:id="rId3"/>
    <p:sldId id="421" r:id="rId4"/>
    <p:sldId id="408" r:id="rId5"/>
    <p:sldId id="409" r:id="rId6"/>
    <p:sldId id="422" r:id="rId7"/>
    <p:sldId id="258" r:id="rId8"/>
    <p:sldId id="426" r:id="rId9"/>
    <p:sldId id="410" r:id="rId10"/>
    <p:sldId id="412" r:id="rId11"/>
    <p:sldId id="428" r:id="rId12"/>
  </p:sldIdLst>
  <p:sldSz cx="9144000" cy="6858000" type="screen4x3"/>
  <p:notesSz cx="6789738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Nagel" initials="G" lastIdx="20" clrIdx="0"/>
  <p:cmAuthor id="1" name="I-Med" initials="imed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7805" autoAdjust="0"/>
  </p:normalViewPr>
  <p:slideViewPr>
    <p:cSldViewPr>
      <p:cViewPr>
        <p:scale>
          <a:sx n="123" d="100"/>
          <a:sy n="123" d="100"/>
        </p:scale>
        <p:origin x="-8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192.168.62.215\pub\fritz\Direct_Indirect_Effects\Figure_Paper_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Tabelle1!$A$37</c:f>
              <c:strCache>
                <c:ptCount val="1"/>
                <c:pt idx="0">
                  <c:v>Direct effect (not explained by risk factors)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c:spPr>
          <c:invertIfNegative val="0"/>
          <c:cat>
            <c:strRef>
              <c:f>Tabelle1!$B$36:$E$36</c:f>
              <c:strCache>
                <c:ptCount val="4"/>
                <c:pt idx="0">
                  <c:v>Age &lt;50</c:v>
                </c:pt>
                <c:pt idx="1">
                  <c:v>Age 50-64</c:v>
                </c:pt>
                <c:pt idx="2">
                  <c:v>Age 65-74</c:v>
                </c:pt>
                <c:pt idx="3">
                  <c:v>Age 75+</c:v>
                </c:pt>
              </c:strCache>
            </c:strRef>
          </c:cat>
          <c:val>
            <c:numRef>
              <c:f>Tabelle1!$B$37:$E$37</c:f>
              <c:numCache>
                <c:formatCode>General</c:formatCode>
                <c:ptCount val="4"/>
                <c:pt idx="0">
                  <c:v>0.90825856017689077</c:v>
                </c:pt>
                <c:pt idx="1">
                  <c:v>1.0006318803079057</c:v>
                </c:pt>
                <c:pt idx="2">
                  <c:v>0.51282362642866375</c:v>
                </c:pt>
                <c:pt idx="3">
                  <c:v>0.33647223662121295</c:v>
                </c:pt>
              </c:numCache>
            </c:numRef>
          </c:val>
        </c:ser>
        <c:ser>
          <c:idx val="1"/>
          <c:order val="1"/>
          <c:tx>
            <c:strRef>
              <c:f>Tabelle1!$A$38</c:f>
              <c:strCache>
                <c:ptCount val="1"/>
                <c:pt idx="0">
                  <c:v>Smoking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Tabelle1!$B$36:$E$36</c:f>
              <c:strCache>
                <c:ptCount val="4"/>
                <c:pt idx="0">
                  <c:v>Age &lt;50</c:v>
                </c:pt>
                <c:pt idx="1">
                  <c:v>Age 50-64</c:v>
                </c:pt>
                <c:pt idx="2">
                  <c:v>Age 65-74</c:v>
                </c:pt>
                <c:pt idx="3">
                  <c:v>Age 75+</c:v>
                </c:pt>
              </c:strCache>
            </c:strRef>
          </c:cat>
          <c:val>
            <c:numRef>
              <c:f>Tabelle1!$B$38:$E$38</c:f>
              <c:numCache>
                <c:formatCode>General</c:formatCode>
                <c:ptCount val="4"/>
                <c:pt idx="0">
                  <c:v>6.7658648473814864E-2</c:v>
                </c:pt>
                <c:pt idx="1">
                  <c:v>0.12221763272424913</c:v>
                </c:pt>
                <c:pt idx="2">
                  <c:v>6.7658648473814864E-2</c:v>
                </c:pt>
                <c:pt idx="3">
                  <c:v>1.9802627296179737E-2</c:v>
                </c:pt>
              </c:numCache>
            </c:numRef>
          </c:val>
        </c:ser>
        <c:ser>
          <c:idx val="2"/>
          <c:order val="2"/>
          <c:tx>
            <c:strRef>
              <c:f>Tabelle1!$A$39</c:f>
              <c:strCache>
                <c:ptCount val="1"/>
                <c:pt idx="0">
                  <c:v>Cholesterol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cat>
            <c:strRef>
              <c:f>Tabelle1!$B$36:$E$36</c:f>
              <c:strCache>
                <c:ptCount val="4"/>
                <c:pt idx="0">
                  <c:v>Age &lt;50</c:v>
                </c:pt>
                <c:pt idx="1">
                  <c:v>Age 50-64</c:v>
                </c:pt>
                <c:pt idx="2">
                  <c:v>Age 65-74</c:v>
                </c:pt>
                <c:pt idx="3">
                  <c:v>Age 75+</c:v>
                </c:pt>
              </c:strCache>
            </c:strRef>
          </c:cat>
          <c:val>
            <c:numRef>
              <c:f>Tabelle1!$B$39:$E$39</c:f>
              <c:numCache>
                <c:formatCode>General</c:formatCode>
                <c:ptCount val="4"/>
                <c:pt idx="0">
                  <c:v>0.15700374880966472</c:v>
                </c:pt>
                <c:pt idx="1">
                  <c:v>-3.0459207484708591E-2</c:v>
                </c:pt>
                <c:pt idx="2">
                  <c:v>-2.0202707317519473E-2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Tabelle1!$A$40</c:f>
              <c:strCache>
                <c:ptCount val="1"/>
                <c:pt idx="0">
                  <c:v>Glucose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Tabelle1!$B$36:$E$36</c:f>
              <c:strCache>
                <c:ptCount val="4"/>
                <c:pt idx="0">
                  <c:v>Age &lt;50</c:v>
                </c:pt>
                <c:pt idx="1">
                  <c:v>Age 50-64</c:v>
                </c:pt>
                <c:pt idx="2">
                  <c:v>Age 65-74</c:v>
                </c:pt>
                <c:pt idx="3">
                  <c:v>Age 75+</c:v>
                </c:pt>
              </c:strCache>
            </c:strRef>
          </c:cat>
          <c:val>
            <c:numRef>
              <c:f>Tabelle1!$B$40:$E$40</c:f>
              <c:numCache>
                <c:formatCode>General</c:formatCode>
                <c:ptCount val="4"/>
                <c:pt idx="0">
                  <c:v>7.6961041136128408E-2</c:v>
                </c:pt>
                <c:pt idx="1">
                  <c:v>3.9220713153281336E-2</c:v>
                </c:pt>
                <c:pt idx="2">
                  <c:v>0</c:v>
                </c:pt>
                <c:pt idx="3">
                  <c:v>-2.0202707317519473E-2</c:v>
                </c:pt>
              </c:numCache>
            </c:numRef>
          </c:val>
        </c:ser>
        <c:ser>
          <c:idx val="4"/>
          <c:order val="4"/>
          <c:tx>
            <c:strRef>
              <c:f>Tabelle1!$A$41</c:f>
              <c:strCache>
                <c:ptCount val="1"/>
                <c:pt idx="0">
                  <c:v>Blood pressure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Tabelle1!$B$36:$E$36</c:f>
              <c:strCache>
                <c:ptCount val="4"/>
                <c:pt idx="0">
                  <c:v>Age &lt;50</c:v>
                </c:pt>
                <c:pt idx="1">
                  <c:v>Age 50-64</c:v>
                </c:pt>
                <c:pt idx="2">
                  <c:v>Age 65-74</c:v>
                </c:pt>
                <c:pt idx="3">
                  <c:v>Age 75+</c:v>
                </c:pt>
              </c:strCache>
            </c:strRef>
          </c:cat>
          <c:val>
            <c:numRef>
              <c:f>Tabelle1!$B$41:$E$41</c:f>
              <c:numCache>
                <c:formatCode>General</c:formatCode>
                <c:ptCount val="4"/>
                <c:pt idx="0">
                  <c:v>0.33647223662121295</c:v>
                </c:pt>
                <c:pt idx="1">
                  <c:v>0</c:v>
                </c:pt>
                <c:pt idx="2">
                  <c:v>-1.0050335853501451E-2</c:v>
                </c:pt>
                <c:pt idx="3">
                  <c:v>-2.0202707317519473E-2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35449856"/>
        <c:axId val="32383744"/>
      </c:barChart>
      <c:catAx>
        <c:axId val="35449856"/>
        <c:scaling>
          <c:orientation val="minMax"/>
        </c:scaling>
        <c:delete val="0"/>
        <c:axPos val="b"/>
        <c:majorTickMark val="none"/>
        <c:minorTickMark val="none"/>
        <c:tickLblPos val="low"/>
        <c:crossAx val="32383744"/>
        <c:crosses val="autoZero"/>
        <c:auto val="1"/>
        <c:lblAlgn val="ctr"/>
        <c:lblOffset val="100"/>
        <c:noMultiLvlLbl val="0"/>
      </c:catAx>
      <c:valAx>
        <c:axId val="323837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baseline="0" dirty="0" err="1" smtClean="0"/>
                  <a:t>ln</a:t>
                </a:r>
                <a:r>
                  <a:rPr lang="de-DE" baseline="0" dirty="0" smtClean="0"/>
                  <a:t>(HR)</a:t>
                </a:r>
                <a:endParaRPr lang="de-DE" dirty="0"/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crossAx val="354498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874862389027499"/>
          <c:y val="0.23992241602784878"/>
          <c:w val="0.34832461296187567"/>
          <c:h val="0.503286647992530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0.185</cdr:x>
      <cdr:y>0.21185</cdr:y>
    </cdr:from>
    <cdr:to>
      <cdr:x>0.26375</cdr:x>
      <cdr:y>0.25988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845840" y="635304"/>
          <a:ext cx="360040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e-DE" sz="1100" dirty="0"/>
        </a:p>
      </cdr:txBody>
    </cdr:sp>
  </cdr:relSizeAnchor>
  <cdr:relSizeAnchor xmlns:cdr="http://schemas.openxmlformats.org/drawingml/2006/chartDrawing">
    <cdr:from>
      <cdr:x>0.13095</cdr:x>
      <cdr:y>0.06726</cdr:y>
    </cdr:from>
    <cdr:to>
      <cdr:x>0.31994</cdr:x>
      <cdr:y>0.1393</cdr:y>
    </cdr:to>
    <cdr:sp macro="" textlink="">
      <cdr:nvSpPr>
        <cdr:cNvPr id="3" name="Textfeld 2"/>
        <cdr:cNvSpPr txBox="1"/>
      </cdr:nvSpPr>
      <cdr:spPr>
        <a:xfrm xmlns:a="http://schemas.openxmlformats.org/drawingml/2006/main">
          <a:off x="792088" y="247020"/>
          <a:ext cx="1143138" cy="2645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800" dirty="0" smtClean="0"/>
            <a:t>HR = 4.65</a:t>
          </a:r>
          <a:endParaRPr lang="de-DE" sz="800" dirty="0"/>
        </a:p>
      </cdr:txBody>
    </cdr:sp>
  </cdr:relSizeAnchor>
  <cdr:relSizeAnchor xmlns:cdr="http://schemas.openxmlformats.org/drawingml/2006/chartDrawing">
    <cdr:from>
      <cdr:x>0.51831</cdr:x>
      <cdr:y>0.59035</cdr:y>
    </cdr:from>
    <cdr:to>
      <cdr:x>0.70731</cdr:x>
      <cdr:y>0.65967</cdr:y>
    </cdr:to>
    <cdr:sp macro="" textlink="">
      <cdr:nvSpPr>
        <cdr:cNvPr id="4" name="Textfeld 1"/>
        <cdr:cNvSpPr txBox="1"/>
      </cdr:nvSpPr>
      <cdr:spPr>
        <a:xfrm xmlns:a="http://schemas.openxmlformats.org/drawingml/2006/main">
          <a:off x="3135089" y="2167989"/>
          <a:ext cx="1143199" cy="2545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800" dirty="0" smtClean="0"/>
            <a:t>HR = 1.40</a:t>
          </a:r>
          <a:endParaRPr lang="de-DE" sz="800" dirty="0"/>
        </a:p>
      </cdr:txBody>
    </cdr:sp>
  </cdr:relSizeAnchor>
  <cdr:relSizeAnchor xmlns:cdr="http://schemas.openxmlformats.org/drawingml/2006/chartDrawing">
    <cdr:from>
      <cdr:x>0.37802</cdr:x>
      <cdr:y>0.49515</cdr:y>
    </cdr:from>
    <cdr:to>
      <cdr:x>0.56702</cdr:x>
      <cdr:y>0.565</cdr:y>
    </cdr:to>
    <cdr:sp macro="" textlink="">
      <cdr:nvSpPr>
        <cdr:cNvPr id="5" name="Textfeld 1"/>
        <cdr:cNvSpPr txBox="1"/>
      </cdr:nvSpPr>
      <cdr:spPr>
        <a:xfrm xmlns:a="http://schemas.openxmlformats.org/drawingml/2006/main">
          <a:off x="1796551" y="1497495"/>
          <a:ext cx="898227" cy="211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800" dirty="0" smtClean="0"/>
            <a:t>HR = 1.74</a:t>
          </a:r>
          <a:endParaRPr lang="de-DE" sz="800" dirty="0"/>
        </a:p>
      </cdr:txBody>
    </cdr:sp>
  </cdr:relSizeAnchor>
  <cdr:relSizeAnchor xmlns:cdr="http://schemas.openxmlformats.org/drawingml/2006/chartDrawing">
    <cdr:from>
      <cdr:x>0.25953</cdr:x>
      <cdr:y>0.2455</cdr:y>
    </cdr:from>
    <cdr:to>
      <cdr:x>0.45623</cdr:x>
      <cdr:y>0.31607</cdr:y>
    </cdr:to>
    <cdr:sp macro="" textlink="">
      <cdr:nvSpPr>
        <cdr:cNvPr id="6" name="Textfeld 1"/>
        <cdr:cNvSpPr txBox="1"/>
      </cdr:nvSpPr>
      <cdr:spPr>
        <a:xfrm xmlns:a="http://schemas.openxmlformats.org/drawingml/2006/main">
          <a:off x="1233413" y="742478"/>
          <a:ext cx="934822" cy="213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sz="800" dirty="0" smtClean="0"/>
            <a:t>HR = 3.09</a:t>
          </a:r>
          <a:endParaRPr lang="de-DE" sz="800" dirty="0"/>
        </a:p>
      </cdr:txBody>
    </cdr:sp>
  </cdr:relSizeAnchor>
  <cdr:relSizeAnchor xmlns:cdr="http://schemas.openxmlformats.org/drawingml/2006/chartDrawing">
    <cdr:from>
      <cdr:x>0.72619</cdr:x>
      <cdr:y>0.07843</cdr:y>
    </cdr:from>
    <cdr:to>
      <cdr:x>0.90476</cdr:x>
      <cdr:y>0.17647</cdr:y>
    </cdr:to>
    <cdr:sp macro="" textlink="">
      <cdr:nvSpPr>
        <cdr:cNvPr id="15" name="Textfeld 14"/>
        <cdr:cNvSpPr txBox="1"/>
      </cdr:nvSpPr>
      <cdr:spPr>
        <a:xfrm xmlns:a="http://schemas.openxmlformats.org/drawingml/2006/main">
          <a:off x="4392488" y="288032"/>
          <a:ext cx="108012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0.84524</cdr:x>
      <cdr:y>0.37255</cdr:y>
    </cdr:from>
    <cdr:to>
      <cdr:x>0.97619</cdr:x>
      <cdr:y>0.52941</cdr:y>
    </cdr:to>
    <cdr:sp macro="" textlink="">
      <cdr:nvSpPr>
        <cdr:cNvPr id="16" name="Textfeld 15"/>
        <cdr:cNvSpPr txBox="1"/>
      </cdr:nvSpPr>
      <cdr:spPr>
        <a:xfrm xmlns:a="http://schemas.openxmlformats.org/drawingml/2006/main">
          <a:off x="5112568" y="1368152"/>
          <a:ext cx="792088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Indirect effect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5947" y="0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C66BF-4794-4997-8FAD-CB7B899353F0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8974" y="4716661"/>
            <a:ext cx="543179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5947" y="9431599"/>
            <a:ext cx="2942220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42F19-14E2-4481-9CCD-C10E94AD7B8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13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4672018" cy="2028838"/>
          </a:xfrm>
        </p:spPr>
        <p:txBody>
          <a:bodyPr>
            <a:normAutofit/>
          </a:bodyPr>
          <a:lstStyle>
            <a:lvl1pPr>
              <a:defRPr sz="3600">
                <a:solidFill>
                  <a:srgbClr val="4F81BD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55880-7FE7-40DB-BB5D-50135F89C179}" type="datetime1">
              <a:rPr lang="de-DE" smtClean="0"/>
              <a:pPr/>
              <a:t>27.05.2015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714348" y="3267314"/>
            <a:ext cx="7715304" cy="0"/>
          </a:xfrm>
          <a:prstGeom prst="line">
            <a:avLst/>
          </a:prstGeom>
          <a:ln w="22225">
            <a:solidFill>
              <a:srgbClr val="A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logo_4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7358" y="1052736"/>
            <a:ext cx="3188805" cy="2165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Gerade Verbindung 9"/>
          <p:cNvCxnSpPr/>
          <p:nvPr userDrawn="1"/>
        </p:nvCxnSpPr>
        <p:spPr>
          <a:xfrm>
            <a:off x="642910" y="5272619"/>
            <a:ext cx="7715304" cy="0"/>
          </a:xfrm>
          <a:prstGeom prst="line">
            <a:avLst/>
          </a:prstGeom>
          <a:ln w="15875">
            <a:solidFill>
              <a:srgbClr val="A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86502" cy="1143000"/>
          </a:xfrm>
        </p:spPr>
        <p:txBody>
          <a:bodyPr>
            <a:normAutofit/>
          </a:bodyPr>
          <a:lstStyle>
            <a:lvl1pPr algn="l">
              <a:defRPr sz="3000">
                <a:solidFill>
                  <a:srgbClr val="4F81BD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08AB-6254-4F9F-BEE5-D65281E72F56}" type="datetime1">
              <a:rPr lang="de-DE" smtClean="0"/>
              <a:pPr/>
              <a:t>27.05.2015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2050" name="Picture 2" descr="logo_4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7944" y="0"/>
            <a:ext cx="2136775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Gerade Verbindung 8"/>
          <p:cNvCxnSpPr/>
          <p:nvPr userDrawn="1"/>
        </p:nvCxnSpPr>
        <p:spPr>
          <a:xfrm>
            <a:off x="428596" y="1428736"/>
            <a:ext cx="8286808" cy="0"/>
          </a:xfrm>
          <a:prstGeom prst="line">
            <a:avLst/>
          </a:prstGeom>
          <a:ln w="3175">
            <a:solidFill>
              <a:srgbClr val="A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57940" cy="1143000"/>
          </a:xfrm>
        </p:spPr>
        <p:txBody>
          <a:bodyPr>
            <a:normAutofit/>
          </a:bodyPr>
          <a:lstStyle>
            <a:lvl1pPr algn="l">
              <a:defRPr lang="de-DE" sz="3200" kern="1200" dirty="0" smtClean="0">
                <a:solidFill>
                  <a:srgbClr val="4F81B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77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77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B0FCB-0B59-4FBF-976F-BE0DD7D1184B}" type="datetime1">
              <a:rPr lang="de-DE" smtClean="0"/>
              <a:pPr/>
              <a:t>27.05.2015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8" name="Picture 2" descr="logo_4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7944" y="0"/>
            <a:ext cx="2136775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Gerade Verbindung 8"/>
          <p:cNvCxnSpPr/>
          <p:nvPr userDrawn="1"/>
        </p:nvCxnSpPr>
        <p:spPr>
          <a:xfrm>
            <a:off x="428596" y="1428736"/>
            <a:ext cx="8286808" cy="0"/>
          </a:xfrm>
          <a:prstGeom prst="line">
            <a:avLst/>
          </a:prstGeom>
          <a:ln w="3175">
            <a:solidFill>
              <a:srgbClr val="A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57940" cy="1154098"/>
          </a:xfrm>
        </p:spPr>
        <p:txBody>
          <a:bodyPr>
            <a:normAutofit/>
          </a:bodyPr>
          <a:lstStyle>
            <a:lvl1pPr algn="l">
              <a:defRPr lang="de-DE" sz="3200" kern="1200" dirty="0" smtClean="0">
                <a:solidFill>
                  <a:srgbClr val="4F81B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8114-7162-4CF4-B1D8-7A8AAF4002E4}" type="datetime1">
              <a:rPr lang="de-DE" smtClean="0"/>
              <a:pPr/>
              <a:t>27.05.2015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6" name="Picture 2" descr="logo_4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7944" y="0"/>
            <a:ext cx="2136775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Gerade Verbindung 6"/>
          <p:cNvCxnSpPr/>
          <p:nvPr userDrawn="1"/>
        </p:nvCxnSpPr>
        <p:spPr>
          <a:xfrm>
            <a:off x="428596" y="1428736"/>
            <a:ext cx="8286808" cy="0"/>
          </a:xfrm>
          <a:prstGeom prst="line">
            <a:avLst/>
          </a:prstGeom>
          <a:ln w="3175">
            <a:solidFill>
              <a:srgbClr val="A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F579C-C327-46A7-BCB1-3340A6CCB95A}" type="datetime1">
              <a:rPr lang="de-DE" smtClean="0"/>
              <a:pPr/>
              <a:t>27.05.2015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F4E97-E0CB-4804-BE25-A165BE162065}" type="datetime1">
              <a:rPr lang="de-DE" smtClean="0"/>
              <a:pPr/>
              <a:t>27.05.2015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4652C-CD78-4E39-BAB0-0AF956FF889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752090"/>
            <a:ext cx="5182344" cy="2172854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Metabolic mediators of sex/gender: Do risk factors explain the gender gap in coronary heart disease?</a:t>
            </a:r>
            <a:endParaRPr lang="en-GB" i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3284984"/>
            <a:ext cx="7776864" cy="1872208"/>
          </a:xfrm>
        </p:spPr>
        <p:txBody>
          <a:bodyPr>
            <a:normAutofit fontScale="40000" lnSpcReduction="20000"/>
          </a:bodyPr>
          <a:lstStyle/>
          <a:p>
            <a:endParaRPr lang="en-GB" sz="3600" dirty="0" smtClean="0"/>
          </a:p>
          <a:p>
            <a:r>
              <a:rPr lang="en-GB" sz="5900" dirty="0" smtClean="0"/>
              <a:t>Josef Fritz</a:t>
            </a:r>
          </a:p>
          <a:p>
            <a:endParaRPr lang="en-GB" sz="2800" dirty="0" smtClean="0"/>
          </a:p>
          <a:p>
            <a:r>
              <a:rPr lang="en-GB" sz="4200" dirty="0" smtClean="0"/>
              <a:t>Department for Medical Statistics, Informatics and Health Economics,</a:t>
            </a:r>
          </a:p>
          <a:p>
            <a:r>
              <a:rPr lang="en-GB" sz="4200" dirty="0" smtClean="0"/>
              <a:t>Innsbruck Medical University </a:t>
            </a:r>
          </a:p>
          <a:p>
            <a:endParaRPr lang="en-GB" sz="2800" dirty="0" smtClean="0"/>
          </a:p>
          <a:p>
            <a:r>
              <a:rPr lang="en-GB" sz="3600" i="1" dirty="0" smtClean="0"/>
              <a:t>	Contact: josef.fritz@i-med.ac.at</a:t>
            </a:r>
            <a:endParaRPr lang="en-GB" sz="3600" i="1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3327358" y="5517232"/>
            <a:ext cx="2489284" cy="1152128"/>
            <a:chOff x="3347864" y="5517232"/>
            <a:chExt cx="2489284" cy="1152128"/>
          </a:xfrm>
        </p:grpSpPr>
        <p:sp>
          <p:nvSpPr>
            <p:cNvPr id="11" name="Textfeld 3"/>
            <p:cNvSpPr txBox="1"/>
            <p:nvPr/>
          </p:nvSpPr>
          <p:spPr>
            <a:xfrm>
              <a:off x="3532892" y="6300028"/>
              <a:ext cx="2304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www.oegepi.at</a:t>
              </a:r>
              <a:endParaRPr lang="en-US" dirty="0"/>
            </a:p>
          </p:txBody>
        </p:sp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7864" y="5517232"/>
              <a:ext cx="1962150" cy="828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Results</a:t>
            </a:r>
            <a:r>
              <a:rPr lang="de-AT" dirty="0" smtClean="0"/>
              <a:t> (2)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77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10</a:t>
            </a:fld>
            <a:endParaRPr lang="de-DE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373460"/>
              </p:ext>
            </p:extLst>
          </p:nvPr>
        </p:nvGraphicFramePr>
        <p:xfrm>
          <a:off x="142875" y="2060277"/>
          <a:ext cx="8804275" cy="453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Dokument" r:id="rId3" imgW="9255733" imgH="4785293" progId="Word.Document.12">
                  <p:embed/>
                </p:oleObj>
              </mc:Choice>
              <mc:Fallback>
                <p:oleObj name="Dokument" r:id="rId3" imgW="9255733" imgH="4785293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2060277"/>
                        <a:ext cx="8804275" cy="453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/>
          <p:cNvSpPr/>
          <p:nvPr/>
        </p:nvSpPr>
        <p:spPr>
          <a:xfrm>
            <a:off x="179512" y="2852365"/>
            <a:ext cx="8712968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177528" y="4004493"/>
            <a:ext cx="1010096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2606576" y="3980906"/>
            <a:ext cx="504056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6378476" y="3980906"/>
            <a:ext cx="504056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4460776" y="3980906"/>
            <a:ext cx="504056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8245376" y="3980906"/>
            <a:ext cx="504056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2626792" y="4436541"/>
            <a:ext cx="505048" cy="1800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4486176" y="4917010"/>
            <a:ext cx="504056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6378476" y="4917010"/>
            <a:ext cx="504056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6391176" y="4484962"/>
            <a:ext cx="504056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8258076" y="4484962"/>
            <a:ext cx="504056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8270776" y="5349058"/>
            <a:ext cx="504056" cy="3836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395536" y="1556221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Results of mediation analysis: Total, direct, and indirect effects of sex/gender on CHD mortality by age groups, adjusted for age at baseline and year of examination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26712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Take </a:t>
            </a:r>
            <a:r>
              <a:rPr lang="de-AT" dirty="0" err="1" smtClean="0"/>
              <a:t>home</a:t>
            </a:r>
            <a:r>
              <a:rPr lang="de-AT" dirty="0" smtClean="0"/>
              <a:t> </a:t>
            </a:r>
            <a:r>
              <a:rPr lang="de-AT" dirty="0" err="1" smtClean="0"/>
              <a:t>messages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2055618"/>
            <a:ext cx="8229600" cy="4325710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Premature mortality from CHD is </a:t>
            </a:r>
            <a:r>
              <a:rPr lang="en-GB" dirty="0" smtClean="0"/>
              <a:t>substantially </a:t>
            </a:r>
            <a:r>
              <a:rPr lang="en-GB" dirty="0"/>
              <a:t>lower in women.</a:t>
            </a:r>
            <a:endParaRPr lang="en-US" dirty="0"/>
          </a:p>
          <a:p>
            <a:pPr lvl="0"/>
            <a:r>
              <a:rPr lang="en-GB" dirty="0"/>
              <a:t>We estimated the contribution of major risk factors to this gender difference.</a:t>
            </a:r>
            <a:endParaRPr lang="en-US" dirty="0"/>
          </a:p>
          <a:p>
            <a:pPr lvl="0"/>
            <a:r>
              <a:rPr lang="en-GB" dirty="0"/>
              <a:t>BP and TC explain one third of the survival benefit in pre-menopausal women.</a:t>
            </a:r>
            <a:endParaRPr lang="en-US" dirty="0"/>
          </a:p>
          <a:p>
            <a:pPr lvl="0"/>
            <a:r>
              <a:rPr lang="en-GB" dirty="0"/>
              <a:t>This is in line with the oestrogen hypothesis.</a:t>
            </a:r>
            <a:endParaRPr lang="en-US" dirty="0"/>
          </a:p>
          <a:p>
            <a:pPr lvl="0"/>
            <a:r>
              <a:rPr lang="en-GB" dirty="0"/>
              <a:t>In older persons, risk factors contribute much less to the mortality difference</a:t>
            </a:r>
            <a:r>
              <a:rPr lang="en-GB" dirty="0" smtClean="0"/>
              <a:t>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44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Situation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2</a:t>
            </a:fld>
            <a:endParaRPr lang="de-DE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12776"/>
            <a:ext cx="9025076" cy="4002831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539552" y="5157192"/>
            <a:ext cx="7920880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Sex/Gender </a:t>
            </a:r>
            <a:r>
              <a:rPr lang="en-GB" sz="2400" dirty="0" smtClean="0"/>
              <a:t>influences </a:t>
            </a:r>
            <a:r>
              <a:rPr lang="en-GB" sz="2400" dirty="0" smtClean="0"/>
              <a:t>CHD risk factors which in turn affect the outcome (death from CHD</a:t>
            </a:r>
            <a:r>
              <a:rPr lang="en-GB" sz="2400" dirty="0" smtClean="0"/>
              <a:t>).</a:t>
            </a:r>
            <a:endParaRPr lang="en-GB" sz="240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/>
              <a:t>Estimate effects of the different </a:t>
            </a:r>
            <a:r>
              <a:rPr lang="en-GB" sz="2400" dirty="0" smtClean="0"/>
              <a:t>paths.</a:t>
            </a: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403847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CHD </a:t>
            </a:r>
            <a:r>
              <a:rPr lang="de-AT" dirty="0" err="1" smtClean="0"/>
              <a:t>as</a:t>
            </a:r>
            <a:r>
              <a:rPr lang="de-AT" dirty="0" smtClean="0"/>
              <a:t> </a:t>
            </a:r>
            <a:r>
              <a:rPr lang="de-AT" dirty="0" err="1" smtClean="0"/>
              <a:t>death</a:t>
            </a:r>
            <a:r>
              <a:rPr lang="de-AT" dirty="0" smtClean="0"/>
              <a:t> </a:t>
            </a:r>
            <a:r>
              <a:rPr lang="de-AT" dirty="0" err="1" smtClean="0"/>
              <a:t>cause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Textfeld 7"/>
          <p:cNvSpPr txBox="1"/>
          <p:nvPr/>
        </p:nvSpPr>
        <p:spPr>
          <a:xfrm>
            <a:off x="971600" y="5786100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1400" dirty="0" smtClean="0"/>
              <a:t>Source: Nichols et al. </a:t>
            </a:r>
            <a:r>
              <a:rPr lang="de-AT" sz="1400" dirty="0" err="1" smtClean="0"/>
              <a:t>Cardiovascular</a:t>
            </a:r>
            <a:r>
              <a:rPr lang="de-AT" sz="1400" dirty="0" smtClean="0"/>
              <a:t> </a:t>
            </a:r>
            <a:r>
              <a:rPr lang="de-AT" sz="1400" dirty="0" err="1" smtClean="0"/>
              <a:t>disease</a:t>
            </a:r>
            <a:r>
              <a:rPr lang="de-AT" sz="1400" dirty="0" smtClean="0"/>
              <a:t> in Europe 2014: </a:t>
            </a:r>
            <a:r>
              <a:rPr lang="de-AT" sz="1400" dirty="0" err="1" smtClean="0"/>
              <a:t>epidemiological</a:t>
            </a:r>
            <a:r>
              <a:rPr lang="de-AT" sz="1400" dirty="0" smtClean="0"/>
              <a:t> update. </a:t>
            </a:r>
            <a:r>
              <a:rPr lang="de-AT" sz="1400" i="1" dirty="0" smtClean="0"/>
              <a:t>European Heart Journal (2014)</a:t>
            </a:r>
            <a:endParaRPr lang="de-AT" sz="1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540" y="1509617"/>
            <a:ext cx="8280920" cy="4223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llipse 8"/>
          <p:cNvSpPr/>
          <p:nvPr/>
        </p:nvSpPr>
        <p:spPr>
          <a:xfrm>
            <a:off x="4062140" y="2613325"/>
            <a:ext cx="1151768" cy="9596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4062140" y="3477421"/>
            <a:ext cx="1151768" cy="9596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 flipV="1">
            <a:off x="5159998" y="2716526"/>
            <a:ext cx="431688" cy="7844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 flipV="1">
            <a:off x="5148064" y="3570388"/>
            <a:ext cx="431688" cy="8667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4139952" y="1900851"/>
            <a:ext cx="1317529" cy="5920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384843" y="2492896"/>
            <a:ext cx="946797" cy="4324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395536" y="3428615"/>
            <a:ext cx="946797" cy="4324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620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5" grpId="0" animBg="1"/>
      <p:bldP spid="17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CHD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risk</a:t>
            </a:r>
            <a:r>
              <a:rPr lang="de-AT" dirty="0" smtClean="0"/>
              <a:t> </a:t>
            </a:r>
            <a:r>
              <a:rPr lang="de-AT" dirty="0" err="1" smtClean="0"/>
              <a:t>factors</a:t>
            </a:r>
            <a:r>
              <a:rPr lang="de-AT" dirty="0" smtClean="0"/>
              <a:t> (1)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960240"/>
            <a:ext cx="8229600" cy="4133056"/>
          </a:xfrm>
        </p:spPr>
        <p:txBody>
          <a:bodyPr>
            <a:normAutofit/>
          </a:bodyPr>
          <a:lstStyle/>
          <a:p>
            <a:pPr lvl="0"/>
            <a:endParaRPr lang="en-GB" sz="2200" dirty="0" smtClean="0"/>
          </a:p>
          <a:p>
            <a:pPr lvl="0"/>
            <a:endParaRPr lang="en-GB" sz="2200" dirty="0" smtClean="0"/>
          </a:p>
          <a:p>
            <a:pPr lvl="0"/>
            <a:endParaRPr lang="en-GB" sz="2200" dirty="0" smtClean="0"/>
          </a:p>
          <a:p>
            <a:pPr lvl="0"/>
            <a:endParaRPr lang="en-GB" sz="2200" dirty="0" smtClean="0"/>
          </a:p>
          <a:p>
            <a:pPr lvl="0"/>
            <a:endParaRPr lang="en-GB" sz="2200" dirty="0" smtClean="0"/>
          </a:p>
          <a:p>
            <a:pPr lvl="0"/>
            <a:endParaRPr lang="en-GB" sz="2200" dirty="0" smtClean="0"/>
          </a:p>
          <a:p>
            <a:pPr lvl="0"/>
            <a:endParaRPr lang="en-GB" sz="2200" dirty="0" smtClean="0"/>
          </a:p>
          <a:p>
            <a:pPr lvl="0"/>
            <a:r>
              <a:rPr lang="en-GB" sz="2200" dirty="0" smtClean="0"/>
              <a:t>Prevention is possible via control of modifiable risk </a:t>
            </a:r>
            <a:r>
              <a:rPr lang="en-GB" sz="2200" dirty="0" smtClean="0"/>
              <a:t>factors.</a:t>
            </a:r>
            <a:endParaRPr lang="en-GB" sz="2200" dirty="0" smtClean="0"/>
          </a:p>
          <a:p>
            <a:pPr lvl="0"/>
            <a:endParaRPr lang="en-GB" sz="2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4</a:t>
            </a:fld>
            <a:endParaRPr lang="de-DE"/>
          </a:p>
        </p:txBody>
      </p:sp>
      <p:grpSp>
        <p:nvGrpSpPr>
          <p:cNvPr id="7" name="Gruppieren 6"/>
          <p:cNvGrpSpPr/>
          <p:nvPr/>
        </p:nvGrpSpPr>
        <p:grpSpPr>
          <a:xfrm>
            <a:off x="899592" y="2058957"/>
            <a:ext cx="7848872" cy="2277547"/>
            <a:chOff x="1043608" y="1556792"/>
            <a:chExt cx="7848872" cy="2277547"/>
          </a:xfrm>
        </p:grpSpPr>
        <p:sp>
          <p:nvSpPr>
            <p:cNvPr id="5" name="Textfeld 4"/>
            <p:cNvSpPr txBox="1"/>
            <p:nvPr/>
          </p:nvSpPr>
          <p:spPr>
            <a:xfrm>
              <a:off x="3995936" y="1556792"/>
              <a:ext cx="4896544" cy="2277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en-GB" sz="2200" dirty="0" smtClean="0"/>
                <a:t>Modifiable</a:t>
              </a:r>
            </a:p>
            <a:p>
              <a:pPr marL="857250" lvl="1" indent="-457200">
                <a:buFont typeface="Symbol" panose="05050102010706020507" pitchFamily="18" charset="2"/>
                <a:buChar char="-"/>
              </a:pPr>
              <a:r>
                <a:rPr lang="en-GB" sz="2000" dirty="0" smtClean="0"/>
                <a:t>Blood pressure</a:t>
              </a:r>
            </a:p>
            <a:p>
              <a:pPr marL="857250" lvl="1" indent="-457200">
                <a:buFont typeface="Symbol" panose="05050102010706020507" pitchFamily="18" charset="2"/>
                <a:buChar char="-"/>
              </a:pPr>
              <a:r>
                <a:rPr lang="en-GB" sz="2000" dirty="0" smtClean="0"/>
                <a:t>Type 2 diabetes</a:t>
              </a:r>
            </a:p>
            <a:p>
              <a:pPr marL="857250" lvl="1" indent="-457200">
                <a:buFont typeface="Symbol" panose="05050102010706020507" pitchFamily="18" charset="2"/>
                <a:buChar char="-"/>
              </a:pPr>
              <a:r>
                <a:rPr lang="en-GB" sz="2000" dirty="0" smtClean="0"/>
                <a:t>Smoking</a:t>
              </a:r>
            </a:p>
            <a:p>
              <a:pPr marL="857250" lvl="1" indent="-457200">
                <a:buFont typeface="Symbol" panose="05050102010706020507" pitchFamily="18" charset="2"/>
                <a:buChar char="-"/>
              </a:pPr>
              <a:r>
                <a:rPr lang="en-GB" sz="2000" dirty="0" smtClean="0"/>
                <a:t>Lipids (cholesterol, triglycerides)</a:t>
              </a:r>
            </a:p>
            <a:p>
              <a:pPr marL="857250" lvl="1" indent="-457200">
                <a:buFont typeface="Symbol" panose="05050102010706020507" pitchFamily="18" charset="2"/>
                <a:buChar char="-"/>
              </a:pPr>
              <a:r>
                <a:rPr lang="en-GB" sz="2000" dirty="0" smtClean="0"/>
                <a:t>Body weight</a:t>
              </a:r>
            </a:p>
            <a:p>
              <a:pPr marL="857250" lvl="1" indent="-457200">
                <a:buFont typeface="Symbol" panose="05050102010706020507" pitchFamily="18" charset="2"/>
                <a:buChar char="-"/>
              </a:pPr>
              <a:r>
                <a:rPr lang="en-GB" sz="2000" dirty="0" smtClean="0"/>
                <a:t>…</a:t>
              </a:r>
              <a:endParaRPr lang="en-GB" sz="2000" dirty="0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1043608" y="1556792"/>
              <a:ext cx="2267744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en-GB" sz="2200" dirty="0" smtClean="0"/>
                <a:t>Fixed</a:t>
              </a:r>
            </a:p>
            <a:p>
              <a:pPr marL="857250" lvl="1" indent="-457200">
                <a:buFont typeface="Symbol" panose="05050102010706020507" pitchFamily="18" charset="2"/>
                <a:buChar char="-"/>
              </a:pPr>
              <a:r>
                <a:rPr lang="en-GB" sz="2000" dirty="0" smtClean="0"/>
                <a:t>Age</a:t>
              </a:r>
            </a:p>
            <a:p>
              <a:pPr marL="857250" lvl="1" indent="-457200">
                <a:buFont typeface="Symbol" panose="05050102010706020507" pitchFamily="18" charset="2"/>
                <a:buChar char="-"/>
              </a:pPr>
              <a:r>
                <a:rPr lang="en-GB" sz="2000" dirty="0" smtClean="0"/>
                <a:t>Sex</a:t>
              </a:r>
            </a:p>
            <a:p>
              <a:pPr marL="857250" lvl="1" indent="-457200">
                <a:buFont typeface="Symbol" panose="05050102010706020507" pitchFamily="18" charset="2"/>
                <a:buChar char="-"/>
              </a:pPr>
              <a:r>
                <a:rPr lang="en-GB" sz="2000" dirty="0" smtClean="0"/>
                <a:t>Genetics</a:t>
              </a:r>
            </a:p>
            <a:p>
              <a:pPr marL="857250" lvl="1" indent="-457200">
                <a:buFont typeface="Symbol" panose="05050102010706020507" pitchFamily="18" charset="2"/>
                <a:buChar char="-"/>
              </a:pPr>
              <a:r>
                <a:rPr lang="en-GB" sz="2000" dirty="0" smtClean="0"/>
                <a:t>…</a:t>
              </a:r>
              <a:endParaRPr lang="en-GB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1383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CHD </a:t>
            </a:r>
            <a:r>
              <a:rPr lang="de-AT" dirty="0" err="1"/>
              <a:t>and</a:t>
            </a:r>
            <a:r>
              <a:rPr lang="de-AT" dirty="0"/>
              <a:t> </a:t>
            </a:r>
            <a:r>
              <a:rPr lang="de-AT" dirty="0" err="1"/>
              <a:t>risk</a:t>
            </a:r>
            <a:r>
              <a:rPr lang="de-AT" dirty="0"/>
              <a:t> </a:t>
            </a:r>
            <a:r>
              <a:rPr lang="de-AT" dirty="0" err="1"/>
              <a:t>factors</a:t>
            </a:r>
            <a:r>
              <a:rPr lang="de-AT" dirty="0"/>
              <a:t> </a:t>
            </a:r>
            <a:r>
              <a:rPr lang="de-AT" dirty="0" smtClean="0"/>
              <a:t>(2)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5</a:t>
            </a:fld>
            <a:endParaRPr lang="de-DE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05706"/>
            <a:ext cx="5639178" cy="4875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6"/>
          <p:cNvSpPr txBox="1"/>
          <p:nvPr/>
        </p:nvSpPr>
        <p:spPr>
          <a:xfrm>
            <a:off x="6228184" y="2372687"/>
            <a:ext cx="2520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Ten-year risk of fatal cardiovascular disease in populations at low cardiovascular disease risk.</a:t>
            </a:r>
            <a:endParaRPr lang="de-AT" dirty="0"/>
          </a:p>
        </p:txBody>
      </p:sp>
      <p:sp>
        <p:nvSpPr>
          <p:cNvPr id="9" name="Textfeld 8"/>
          <p:cNvSpPr txBox="1"/>
          <p:nvPr/>
        </p:nvSpPr>
        <p:spPr>
          <a:xfrm>
            <a:off x="6228184" y="3987641"/>
            <a:ext cx="27363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Source: Conroy et al. Estimation of ten-year risk of fatal cardiovascular disease in Europe: the SCORE project. European Heart Journal (2003)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40348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Sex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age</a:t>
            </a:r>
            <a:r>
              <a:rPr lang="de-AT" dirty="0" smtClean="0"/>
              <a:t> </a:t>
            </a:r>
            <a:r>
              <a:rPr lang="de-AT" dirty="0" err="1" smtClean="0"/>
              <a:t>differences</a:t>
            </a:r>
            <a:r>
              <a:rPr lang="de-AT" dirty="0" smtClean="0"/>
              <a:t> in </a:t>
            </a:r>
            <a:r>
              <a:rPr lang="de-AT" dirty="0" err="1" smtClean="0"/>
              <a:t>major</a:t>
            </a:r>
            <a:r>
              <a:rPr lang="de-AT" dirty="0" smtClean="0"/>
              <a:t> CHD </a:t>
            </a:r>
            <a:r>
              <a:rPr lang="de-AT" dirty="0" err="1" smtClean="0"/>
              <a:t>risk</a:t>
            </a:r>
            <a:r>
              <a:rPr lang="de-AT" dirty="0" smtClean="0"/>
              <a:t> </a:t>
            </a:r>
            <a:r>
              <a:rPr lang="de-AT" dirty="0" err="1" smtClean="0"/>
              <a:t>factors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6</a:t>
            </a:fld>
            <a:endParaRPr lang="de-DE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2348880"/>
            <a:ext cx="9036495" cy="264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eck 6"/>
          <p:cNvSpPr/>
          <p:nvPr/>
        </p:nvSpPr>
        <p:spPr>
          <a:xfrm>
            <a:off x="189037" y="3371280"/>
            <a:ext cx="8812088" cy="127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179512" y="3644900"/>
            <a:ext cx="8812088" cy="127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467544" y="5301208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/>
              <a:t>Source: Ulmer et al. </a:t>
            </a:r>
            <a:r>
              <a:rPr lang="de-AT" sz="1400" dirty="0" err="1"/>
              <a:t>Why</a:t>
            </a:r>
            <a:r>
              <a:rPr lang="de-AT" sz="1400" dirty="0"/>
              <a:t> Eve </a:t>
            </a:r>
            <a:r>
              <a:rPr lang="de-AT" sz="1400" dirty="0" err="1"/>
              <a:t>is</a:t>
            </a:r>
            <a:r>
              <a:rPr lang="de-AT" sz="1400" dirty="0"/>
              <a:t> not Adam: </a:t>
            </a:r>
            <a:r>
              <a:rPr lang="de-AT" sz="1400" dirty="0" err="1"/>
              <a:t>prospective</a:t>
            </a:r>
            <a:r>
              <a:rPr lang="de-AT" sz="1400" dirty="0"/>
              <a:t> </a:t>
            </a:r>
            <a:r>
              <a:rPr lang="de-AT" sz="1400" dirty="0" err="1"/>
              <a:t>follow-up</a:t>
            </a:r>
            <a:r>
              <a:rPr lang="de-AT" sz="1400" dirty="0"/>
              <a:t> in 149650 </a:t>
            </a:r>
            <a:r>
              <a:rPr lang="de-AT" sz="1400" dirty="0" err="1"/>
              <a:t>women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men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cholesterol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</a:t>
            </a:r>
            <a:r>
              <a:rPr lang="de-AT" sz="1400" dirty="0" err="1"/>
              <a:t>other</a:t>
            </a:r>
            <a:r>
              <a:rPr lang="de-AT" sz="1400" dirty="0"/>
              <a:t> </a:t>
            </a:r>
            <a:r>
              <a:rPr lang="de-AT" sz="1400" dirty="0" err="1"/>
              <a:t>risk</a:t>
            </a:r>
            <a:r>
              <a:rPr lang="de-AT" sz="1400" dirty="0"/>
              <a:t> </a:t>
            </a:r>
            <a:r>
              <a:rPr lang="de-AT" sz="1400" dirty="0" err="1"/>
              <a:t>factors</a:t>
            </a:r>
            <a:r>
              <a:rPr lang="de-AT" sz="1400" dirty="0"/>
              <a:t> </a:t>
            </a:r>
            <a:r>
              <a:rPr lang="de-AT" sz="1400" dirty="0" err="1"/>
              <a:t>related</a:t>
            </a:r>
            <a:r>
              <a:rPr lang="de-AT" sz="1400" dirty="0"/>
              <a:t> </a:t>
            </a:r>
            <a:r>
              <a:rPr lang="de-AT" sz="1400" dirty="0" err="1"/>
              <a:t>to</a:t>
            </a:r>
            <a:r>
              <a:rPr lang="de-AT" sz="1400" dirty="0"/>
              <a:t> </a:t>
            </a:r>
            <a:r>
              <a:rPr lang="de-AT" sz="1400" dirty="0" err="1"/>
              <a:t>cardiovascular</a:t>
            </a:r>
            <a:r>
              <a:rPr lang="de-AT" sz="1400" dirty="0"/>
              <a:t> </a:t>
            </a:r>
            <a:r>
              <a:rPr lang="de-AT" sz="1400" dirty="0" err="1"/>
              <a:t>and</a:t>
            </a:r>
            <a:r>
              <a:rPr lang="de-AT" sz="1400" dirty="0"/>
              <a:t> all-</a:t>
            </a:r>
            <a:r>
              <a:rPr lang="de-AT" sz="1400" dirty="0" err="1"/>
              <a:t>cause</a:t>
            </a:r>
            <a:r>
              <a:rPr lang="de-AT" sz="1400" dirty="0"/>
              <a:t> </a:t>
            </a:r>
            <a:r>
              <a:rPr lang="de-AT" sz="1400" dirty="0" err="1"/>
              <a:t>mortality</a:t>
            </a:r>
            <a:r>
              <a:rPr lang="de-AT" sz="1400" dirty="0"/>
              <a:t>. Journal </a:t>
            </a:r>
            <a:r>
              <a:rPr lang="de-AT" sz="1400" dirty="0" err="1"/>
              <a:t>of</a:t>
            </a:r>
            <a:r>
              <a:rPr lang="de-AT" sz="1400" dirty="0"/>
              <a:t> </a:t>
            </a:r>
            <a:r>
              <a:rPr lang="de-AT" sz="1400" dirty="0" err="1"/>
              <a:t>Women’s</a:t>
            </a:r>
            <a:r>
              <a:rPr lang="de-AT" sz="1400" dirty="0"/>
              <a:t> </a:t>
            </a:r>
            <a:r>
              <a:rPr lang="de-AT" sz="1400" dirty="0" err="1"/>
              <a:t>Health</a:t>
            </a:r>
            <a:r>
              <a:rPr lang="de-AT" sz="1400" dirty="0"/>
              <a:t> (2004)</a:t>
            </a:r>
          </a:p>
        </p:txBody>
      </p:sp>
      <p:sp>
        <p:nvSpPr>
          <p:cNvPr id="11" name="Rechteck 10"/>
          <p:cNvSpPr/>
          <p:nvPr/>
        </p:nvSpPr>
        <p:spPr>
          <a:xfrm>
            <a:off x="179512" y="4310112"/>
            <a:ext cx="8812088" cy="127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801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Research </a:t>
            </a:r>
            <a:r>
              <a:rPr lang="de-AT" dirty="0" err="1" smtClean="0"/>
              <a:t>question</a:t>
            </a:r>
            <a:r>
              <a:rPr lang="de-AT" dirty="0" smtClean="0"/>
              <a:t> (1)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67544" y="1600200"/>
            <a:ext cx="8229600" cy="4757758"/>
          </a:xfrm>
        </p:spPr>
        <p:txBody>
          <a:bodyPr>
            <a:normAutofit/>
          </a:bodyPr>
          <a:lstStyle/>
          <a:p>
            <a:r>
              <a:rPr lang="en-GB" sz="2000" dirty="0" smtClean="0"/>
              <a:t>In general, men have a higher CHD mortality risk than women, especially at younger ages.</a:t>
            </a:r>
          </a:p>
          <a:p>
            <a:r>
              <a:rPr lang="en-GB" sz="2000" dirty="0" smtClean="0"/>
              <a:t>Men have also other risk factor profiles (TC, blood pressure, glucose, smoking) than women.</a:t>
            </a:r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7</a:t>
            </a:fld>
            <a:endParaRPr lang="de-DE"/>
          </a:p>
        </p:txBody>
      </p:sp>
      <p:pic>
        <p:nvPicPr>
          <p:cNvPr id="6" name="Inhaltsplatzhalt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62" y="3061423"/>
            <a:ext cx="7647654" cy="33919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Research </a:t>
            </a:r>
            <a:r>
              <a:rPr lang="de-AT" dirty="0" err="1" smtClean="0"/>
              <a:t>question</a:t>
            </a:r>
            <a:r>
              <a:rPr lang="de-AT" dirty="0" smtClean="0"/>
              <a:t> (2)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2127626"/>
            <a:ext cx="8229600" cy="3965670"/>
          </a:xfrm>
        </p:spPr>
        <p:txBody>
          <a:bodyPr>
            <a:normAutofit/>
          </a:bodyPr>
          <a:lstStyle/>
          <a:p>
            <a:r>
              <a:rPr lang="de-DE" sz="2000" dirty="0"/>
              <a:t>Can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difference</a:t>
            </a:r>
            <a:r>
              <a:rPr lang="de-DE" sz="2000" dirty="0"/>
              <a:t> in CHD </a:t>
            </a:r>
            <a:r>
              <a:rPr lang="de-DE" sz="2000" dirty="0" err="1"/>
              <a:t>mortality</a:t>
            </a:r>
            <a:r>
              <a:rPr lang="de-DE" sz="2000" dirty="0"/>
              <a:t> </a:t>
            </a:r>
            <a:r>
              <a:rPr lang="de-DE" sz="2000" dirty="0" err="1" smtClean="0"/>
              <a:t>risk</a:t>
            </a:r>
            <a:r>
              <a:rPr lang="de-DE" sz="2000" dirty="0" smtClean="0"/>
              <a:t> (</a:t>
            </a:r>
            <a:r>
              <a:rPr lang="en-GB" sz="2000" dirty="0"/>
              <a:t>ICD-10 code I20-I25</a:t>
            </a:r>
            <a:r>
              <a:rPr lang="de-DE" sz="2000" dirty="0" smtClean="0"/>
              <a:t>) </a:t>
            </a:r>
            <a:r>
              <a:rPr lang="de-DE" sz="2000" dirty="0" err="1"/>
              <a:t>between</a:t>
            </a:r>
            <a:r>
              <a:rPr lang="de-DE" sz="2000" dirty="0"/>
              <a:t> </a:t>
            </a:r>
            <a:r>
              <a:rPr lang="de-DE" sz="2000" dirty="0" err="1"/>
              <a:t>sexes</a:t>
            </a:r>
            <a:r>
              <a:rPr lang="de-DE" sz="2000" dirty="0"/>
              <a:t> </a:t>
            </a:r>
            <a:r>
              <a:rPr lang="de-DE" sz="2000" dirty="0" err="1"/>
              <a:t>be</a:t>
            </a:r>
            <a:r>
              <a:rPr lang="de-DE" sz="2000" dirty="0"/>
              <a:t> </a:t>
            </a:r>
            <a:r>
              <a:rPr lang="de-DE" sz="2000" dirty="0" err="1"/>
              <a:t>explained</a:t>
            </a:r>
            <a:r>
              <a:rPr lang="de-DE" sz="2000" dirty="0"/>
              <a:t> </a:t>
            </a:r>
            <a:r>
              <a:rPr lang="de-DE" sz="2000" dirty="0" err="1"/>
              <a:t>by</a:t>
            </a:r>
            <a:r>
              <a:rPr lang="de-DE" sz="2000" dirty="0"/>
              <a:t> different </a:t>
            </a:r>
            <a:r>
              <a:rPr lang="de-DE" sz="2000" dirty="0" err="1"/>
              <a:t>risk</a:t>
            </a:r>
            <a:r>
              <a:rPr lang="de-DE" sz="2000" dirty="0"/>
              <a:t> </a:t>
            </a:r>
            <a:r>
              <a:rPr lang="de-DE" sz="2000" dirty="0" err="1"/>
              <a:t>factor</a:t>
            </a:r>
            <a:r>
              <a:rPr lang="de-DE" sz="2000" dirty="0"/>
              <a:t> </a:t>
            </a:r>
            <a:r>
              <a:rPr lang="de-DE" sz="2000" dirty="0" err="1"/>
              <a:t>profiles</a:t>
            </a:r>
            <a:r>
              <a:rPr lang="de-DE" sz="2000" dirty="0"/>
              <a:t>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/>
              <a:t>if</a:t>
            </a:r>
            <a:r>
              <a:rPr lang="de-DE" sz="2000" dirty="0"/>
              <a:t> </a:t>
            </a:r>
            <a:r>
              <a:rPr lang="de-DE" sz="2000" dirty="0" err="1"/>
              <a:t>yes</a:t>
            </a:r>
            <a:r>
              <a:rPr lang="de-DE" sz="2000" dirty="0"/>
              <a:t>, </a:t>
            </a:r>
            <a:r>
              <a:rPr lang="de-DE" sz="2000" dirty="0" err="1"/>
              <a:t>how</a:t>
            </a:r>
            <a:r>
              <a:rPr lang="de-DE" sz="2000" dirty="0"/>
              <a:t> </a:t>
            </a:r>
            <a:r>
              <a:rPr lang="de-DE" sz="2000" dirty="0" err="1"/>
              <a:t>much</a:t>
            </a:r>
            <a:r>
              <a:rPr lang="de-DE" sz="2000" dirty="0"/>
              <a:t> </a:t>
            </a:r>
            <a:r>
              <a:rPr lang="de-DE" sz="2000" dirty="0" err="1"/>
              <a:t>can</a:t>
            </a:r>
            <a:r>
              <a:rPr lang="de-DE" sz="2000" dirty="0"/>
              <a:t> </a:t>
            </a:r>
            <a:r>
              <a:rPr lang="de-DE" sz="2000" dirty="0" err="1"/>
              <a:t>be</a:t>
            </a:r>
            <a:r>
              <a:rPr lang="de-DE" sz="2000" dirty="0"/>
              <a:t> </a:t>
            </a:r>
            <a:r>
              <a:rPr lang="de-DE" sz="2000" dirty="0" err="1"/>
              <a:t>explained</a:t>
            </a:r>
            <a:r>
              <a:rPr lang="de-DE" sz="2000" dirty="0"/>
              <a:t>?</a:t>
            </a:r>
          </a:p>
          <a:p>
            <a:r>
              <a:rPr lang="en-GB" sz="2000" dirty="0" smtClean="0"/>
              <a:t>Method</a:t>
            </a:r>
            <a:r>
              <a:rPr lang="en-GB" sz="2000" dirty="0"/>
              <a:t>: Mediation analysis stratified for age groups &lt;50, 50-64, 65-74, and ≥75 years </a:t>
            </a:r>
            <a:r>
              <a:rPr lang="en-GB" sz="2000" dirty="0" smtClean="0"/>
              <a:t>based </a:t>
            </a:r>
            <a:r>
              <a:rPr lang="en-GB" sz="2000" dirty="0"/>
              <a:t>on a Cox regression model for survival </a:t>
            </a:r>
            <a:r>
              <a:rPr lang="en-GB" sz="2000" dirty="0" smtClean="0"/>
              <a:t>data.</a:t>
            </a:r>
          </a:p>
          <a:p>
            <a:r>
              <a:rPr lang="en-GB" sz="2000" dirty="0" smtClean="0"/>
              <a:t>New mediation approach according to Lange et al. which further allows breakdown of indirect effect into single </a:t>
            </a:r>
            <a:r>
              <a:rPr lang="en-GB" sz="2000" dirty="0" smtClean="0"/>
              <a:t>components.</a:t>
            </a:r>
            <a:endParaRPr lang="en-GB" sz="2000" dirty="0" smtClean="0"/>
          </a:p>
          <a:p>
            <a:r>
              <a:rPr lang="de-DE" sz="2000" dirty="0"/>
              <a:t>Lange T, Rasmussen M, Thygesen LC. </a:t>
            </a:r>
            <a:r>
              <a:rPr lang="de-DE" sz="2000" dirty="0" err="1"/>
              <a:t>Assessing</a:t>
            </a:r>
            <a:r>
              <a:rPr lang="de-DE" sz="2000" dirty="0"/>
              <a:t> </a:t>
            </a:r>
            <a:r>
              <a:rPr lang="de-DE" sz="2000" dirty="0" err="1"/>
              <a:t>natural</a:t>
            </a:r>
            <a:r>
              <a:rPr lang="de-DE" sz="2000" dirty="0"/>
              <a:t> </a:t>
            </a:r>
            <a:r>
              <a:rPr lang="de-DE" sz="2000" dirty="0" err="1"/>
              <a:t>direct</a:t>
            </a:r>
            <a:r>
              <a:rPr lang="de-DE" sz="2000" dirty="0"/>
              <a:t>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/>
              <a:t>indirect</a:t>
            </a:r>
            <a:r>
              <a:rPr lang="de-DE" sz="2000" dirty="0"/>
              <a:t> </a:t>
            </a:r>
            <a:r>
              <a:rPr lang="de-DE" sz="2000" dirty="0" err="1"/>
              <a:t>effects</a:t>
            </a:r>
            <a:r>
              <a:rPr lang="de-DE" sz="2000" dirty="0"/>
              <a:t> </a:t>
            </a:r>
            <a:r>
              <a:rPr lang="de-DE" sz="2000" dirty="0" err="1"/>
              <a:t>through</a:t>
            </a:r>
            <a:r>
              <a:rPr lang="de-DE" sz="2000" dirty="0"/>
              <a:t> multiple </a:t>
            </a:r>
            <a:r>
              <a:rPr lang="de-DE" sz="2000" dirty="0" err="1"/>
              <a:t>pathways</a:t>
            </a:r>
            <a:r>
              <a:rPr lang="de-DE" sz="2000" dirty="0"/>
              <a:t>. Am J </a:t>
            </a:r>
            <a:r>
              <a:rPr lang="de-DE" sz="2000" dirty="0" err="1"/>
              <a:t>Epidemiol</a:t>
            </a:r>
            <a:r>
              <a:rPr lang="de-DE" sz="2000" dirty="0"/>
              <a:t>. 2014 Feb 15;179(4):513-8.</a:t>
            </a:r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Results</a:t>
            </a:r>
            <a:r>
              <a:rPr lang="de-AT" dirty="0" smtClean="0"/>
              <a:t> (1)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77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err="1" smtClean="0"/>
              <a:t>Effect</a:t>
            </a:r>
            <a:r>
              <a:rPr lang="de-DE" dirty="0" smtClean="0"/>
              <a:t> </a:t>
            </a:r>
            <a:r>
              <a:rPr lang="de-DE" dirty="0" err="1" smtClean="0"/>
              <a:t>decomposition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4652C-CD78-4E39-BAB0-0AF956FF8895}" type="slidenum">
              <a:rPr lang="de-DE" smtClean="0"/>
              <a:pPr/>
              <a:t>9</a:t>
            </a:fld>
            <a:endParaRPr lang="de-DE"/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6940379"/>
              </p:ext>
            </p:extLst>
          </p:nvPr>
        </p:nvGraphicFramePr>
        <p:xfrm>
          <a:off x="1619672" y="2348880"/>
          <a:ext cx="604867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Geschweifte Klammer rechts 2"/>
          <p:cNvSpPr/>
          <p:nvPr/>
        </p:nvSpPr>
        <p:spPr>
          <a:xfrm>
            <a:off x="6588224" y="3284984"/>
            <a:ext cx="144016" cy="129614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lipse 6"/>
          <p:cNvSpPr/>
          <p:nvPr/>
        </p:nvSpPr>
        <p:spPr>
          <a:xfrm>
            <a:off x="2411760" y="2564904"/>
            <a:ext cx="576075" cy="2880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3199591" y="3205501"/>
            <a:ext cx="576075" cy="2880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4754588" y="4481528"/>
            <a:ext cx="576075" cy="2880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3930595" y="4137982"/>
            <a:ext cx="576075" cy="2880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5592950" y="4625541"/>
            <a:ext cx="2003386" cy="5040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5586744" y="3097476"/>
            <a:ext cx="2009592" cy="15280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079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Default Them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502</Words>
  <Application>Microsoft Office PowerPoint</Application>
  <PresentationFormat>Bildschirmpräsentation (4:3)</PresentationFormat>
  <Paragraphs>82</Paragraphs>
  <Slides>11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Default Theme</vt:lpstr>
      <vt:lpstr>Dokument</vt:lpstr>
      <vt:lpstr>Metabolic mediators of sex/gender: Do risk factors explain the gender gap in coronary heart disease?</vt:lpstr>
      <vt:lpstr>Situation</vt:lpstr>
      <vt:lpstr>CHD as death cause</vt:lpstr>
      <vt:lpstr>CHD and risk factors (1)</vt:lpstr>
      <vt:lpstr>CHD and risk factors (2)</vt:lpstr>
      <vt:lpstr>Sex and age differences in major CHD risk factors</vt:lpstr>
      <vt:lpstr>Research question (1)</vt:lpstr>
      <vt:lpstr>Research question (2)</vt:lpstr>
      <vt:lpstr>Results (1)</vt:lpstr>
      <vt:lpstr>Results (2)</vt:lpstr>
      <vt:lpstr>Take home messages</vt:lpstr>
    </vt:vector>
  </TitlesOfParts>
  <Company>Medizinische Universität Innsbruck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Epidemiology in Austria The Vorarlberg Health Monitoring &amp; Promotion Programme (VHM&amp;PP)</dc:title>
  <dc:creator>I-Med</dc:creator>
  <cp:lastModifiedBy>Fritz Josef</cp:lastModifiedBy>
  <cp:revision>492</cp:revision>
  <cp:lastPrinted>2015-03-18T15:20:06Z</cp:lastPrinted>
  <dcterms:created xsi:type="dcterms:W3CDTF">2011-02-22T11:01:43Z</dcterms:created>
  <dcterms:modified xsi:type="dcterms:W3CDTF">2015-05-27T14:14:24Z</dcterms:modified>
</cp:coreProperties>
</file>