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377" r:id="rId2"/>
    <p:sldId id="421" r:id="rId3"/>
    <p:sldId id="423" r:id="rId4"/>
    <p:sldId id="424" r:id="rId5"/>
    <p:sldId id="408" r:id="rId6"/>
    <p:sldId id="409" r:id="rId7"/>
    <p:sldId id="425" r:id="rId8"/>
    <p:sldId id="411" r:id="rId9"/>
    <p:sldId id="258" r:id="rId10"/>
    <p:sldId id="426" r:id="rId11"/>
    <p:sldId id="427" r:id="rId12"/>
    <p:sldId id="428" r:id="rId13"/>
  </p:sldIdLst>
  <p:sldSz cx="9144000" cy="6858000" type="screen4x3"/>
  <p:notesSz cx="6789738" cy="9929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Nagel" initials="G" lastIdx="20" clrIdx="0"/>
  <p:cmAuthor id="1" name="I-Med" initials="imed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7805" autoAdjust="0"/>
  </p:normalViewPr>
  <p:slideViewPr>
    <p:cSldViewPr>
      <p:cViewPr varScale="1">
        <p:scale>
          <a:sx n="116" d="100"/>
          <a:sy n="116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C66BF-4794-4997-8FAD-CB7B899353F0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8974" y="4716661"/>
            <a:ext cx="543179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B42F19-14E2-4481-9CCD-C10E94AD7B8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13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4672018" cy="2028838"/>
          </a:xfrm>
        </p:spPr>
        <p:txBody>
          <a:bodyPr>
            <a:normAutofit/>
          </a:bodyPr>
          <a:lstStyle>
            <a:lvl1pPr>
              <a:defRPr sz="3600">
                <a:solidFill>
                  <a:srgbClr val="4F81BD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55880-7FE7-40DB-BB5D-50135F89C179}" type="datetime1">
              <a:rPr lang="de-DE" smtClean="0"/>
              <a:pPr/>
              <a:t>27.05.2015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9" name="Gerade Verbindung 8"/>
          <p:cNvCxnSpPr/>
          <p:nvPr userDrawn="1"/>
        </p:nvCxnSpPr>
        <p:spPr>
          <a:xfrm>
            <a:off x="714348" y="3267314"/>
            <a:ext cx="7715304" cy="0"/>
          </a:xfrm>
          <a:prstGeom prst="line">
            <a:avLst/>
          </a:prstGeom>
          <a:ln w="22225">
            <a:solidFill>
              <a:srgbClr val="A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logo_4c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77358" y="980728"/>
            <a:ext cx="3188805" cy="2165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Gerade Verbindung 9"/>
          <p:cNvCxnSpPr/>
          <p:nvPr userDrawn="1"/>
        </p:nvCxnSpPr>
        <p:spPr>
          <a:xfrm>
            <a:off x="642910" y="5272619"/>
            <a:ext cx="7715304" cy="0"/>
          </a:xfrm>
          <a:prstGeom prst="line">
            <a:avLst/>
          </a:prstGeom>
          <a:ln w="15875">
            <a:solidFill>
              <a:srgbClr val="A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86502" cy="1143000"/>
          </a:xfrm>
        </p:spPr>
        <p:txBody>
          <a:bodyPr>
            <a:normAutofit/>
          </a:bodyPr>
          <a:lstStyle>
            <a:lvl1pPr algn="l">
              <a:defRPr sz="3000">
                <a:solidFill>
                  <a:srgbClr val="4F81BD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08AB-6254-4F9F-BEE5-D65281E72F56}" type="datetime1">
              <a:rPr lang="de-DE" smtClean="0"/>
              <a:pPr/>
              <a:t>27.05.2015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2050" name="Picture 2" descr="logo_4c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7944" y="0"/>
            <a:ext cx="2136775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Gerade Verbindung 8"/>
          <p:cNvCxnSpPr/>
          <p:nvPr userDrawn="1"/>
        </p:nvCxnSpPr>
        <p:spPr>
          <a:xfrm>
            <a:off x="428596" y="1428736"/>
            <a:ext cx="8286808" cy="0"/>
          </a:xfrm>
          <a:prstGeom prst="line">
            <a:avLst/>
          </a:prstGeom>
          <a:ln w="3175">
            <a:solidFill>
              <a:srgbClr val="A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57940" cy="1143000"/>
          </a:xfrm>
        </p:spPr>
        <p:txBody>
          <a:bodyPr>
            <a:normAutofit/>
          </a:bodyPr>
          <a:lstStyle>
            <a:lvl1pPr algn="l">
              <a:defRPr lang="de-DE" sz="3200" kern="1200" dirty="0" smtClean="0">
                <a:solidFill>
                  <a:srgbClr val="4F81B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577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577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0FCB-0B59-4FBF-976F-BE0DD7D1184B}" type="datetime1">
              <a:rPr lang="de-DE" smtClean="0"/>
              <a:pPr/>
              <a:t>27.05.2015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8" name="Picture 2" descr="logo_4c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7944" y="0"/>
            <a:ext cx="2136775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Gerade Verbindung 8"/>
          <p:cNvCxnSpPr/>
          <p:nvPr userDrawn="1"/>
        </p:nvCxnSpPr>
        <p:spPr>
          <a:xfrm>
            <a:off x="428596" y="1428736"/>
            <a:ext cx="8286808" cy="0"/>
          </a:xfrm>
          <a:prstGeom prst="line">
            <a:avLst/>
          </a:prstGeom>
          <a:ln w="3175">
            <a:solidFill>
              <a:srgbClr val="A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57940" cy="1154098"/>
          </a:xfrm>
        </p:spPr>
        <p:txBody>
          <a:bodyPr>
            <a:normAutofit/>
          </a:bodyPr>
          <a:lstStyle>
            <a:lvl1pPr algn="l">
              <a:defRPr lang="de-DE" sz="3200" kern="1200" dirty="0" smtClean="0">
                <a:solidFill>
                  <a:srgbClr val="4F81B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8114-7162-4CF4-B1D8-7A8AAF4002E4}" type="datetime1">
              <a:rPr lang="de-DE" smtClean="0"/>
              <a:pPr/>
              <a:t>27.05.2015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6" name="Picture 2" descr="logo_4c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7944" y="0"/>
            <a:ext cx="2136775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Gerade Verbindung 6"/>
          <p:cNvCxnSpPr/>
          <p:nvPr userDrawn="1"/>
        </p:nvCxnSpPr>
        <p:spPr>
          <a:xfrm>
            <a:off x="428596" y="1428736"/>
            <a:ext cx="8286808" cy="0"/>
          </a:xfrm>
          <a:prstGeom prst="line">
            <a:avLst/>
          </a:prstGeom>
          <a:ln w="3175">
            <a:solidFill>
              <a:srgbClr val="A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F579C-C327-46A7-BCB1-3340A6CCB95A}" type="datetime1">
              <a:rPr lang="de-DE" smtClean="0"/>
              <a:pPr/>
              <a:t>27.05.2015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F4E97-E0CB-4804-BE25-A165BE162065}" type="datetime1">
              <a:rPr lang="de-DE" smtClean="0"/>
              <a:pPr/>
              <a:t>27.05.2015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4652C-CD78-4E39-BAB0-0AF956FF889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836712"/>
            <a:ext cx="5182344" cy="2172854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Metabolic mediators of body mass index: Are published results reliable?</a:t>
            </a:r>
            <a:endParaRPr lang="de-DE" i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3568" y="3284984"/>
            <a:ext cx="7776864" cy="1872208"/>
          </a:xfrm>
        </p:spPr>
        <p:txBody>
          <a:bodyPr>
            <a:normAutofit fontScale="40000" lnSpcReduction="20000"/>
          </a:bodyPr>
          <a:lstStyle/>
          <a:p>
            <a:endParaRPr lang="de-AT" sz="3600" dirty="0" smtClean="0"/>
          </a:p>
          <a:p>
            <a:r>
              <a:rPr lang="de-AT" sz="5900" dirty="0" smtClean="0"/>
              <a:t>Josef Fritz</a:t>
            </a:r>
          </a:p>
          <a:p>
            <a:endParaRPr lang="de-AT" sz="2800" dirty="0" smtClean="0"/>
          </a:p>
          <a:p>
            <a:r>
              <a:rPr lang="de-AT" sz="4200" dirty="0" smtClean="0"/>
              <a:t>Department </a:t>
            </a:r>
            <a:r>
              <a:rPr lang="de-AT" sz="4200" dirty="0" err="1" smtClean="0"/>
              <a:t>for</a:t>
            </a:r>
            <a:r>
              <a:rPr lang="de-AT" sz="4200" dirty="0" smtClean="0"/>
              <a:t> Medical </a:t>
            </a:r>
            <a:r>
              <a:rPr lang="de-AT" sz="4200" dirty="0" err="1" smtClean="0"/>
              <a:t>Statistics</a:t>
            </a:r>
            <a:r>
              <a:rPr lang="de-AT" sz="4200" dirty="0" smtClean="0"/>
              <a:t>, </a:t>
            </a:r>
            <a:r>
              <a:rPr lang="de-AT" sz="4200" dirty="0" err="1" smtClean="0"/>
              <a:t>Informatics</a:t>
            </a:r>
            <a:r>
              <a:rPr lang="de-AT" sz="4200" dirty="0" smtClean="0"/>
              <a:t> </a:t>
            </a:r>
            <a:r>
              <a:rPr lang="de-AT" sz="4200" dirty="0" err="1" smtClean="0"/>
              <a:t>and</a:t>
            </a:r>
            <a:r>
              <a:rPr lang="de-AT" sz="4200" dirty="0" smtClean="0"/>
              <a:t> </a:t>
            </a:r>
            <a:r>
              <a:rPr lang="de-AT" sz="4200" dirty="0" err="1" smtClean="0"/>
              <a:t>Health</a:t>
            </a:r>
            <a:r>
              <a:rPr lang="de-AT" sz="4200" dirty="0" smtClean="0"/>
              <a:t> Economics,</a:t>
            </a:r>
          </a:p>
          <a:p>
            <a:r>
              <a:rPr lang="de-AT" sz="4200" dirty="0" smtClean="0"/>
              <a:t>Innsbruck Medical University </a:t>
            </a:r>
          </a:p>
          <a:p>
            <a:endParaRPr lang="de-AT" sz="2800" dirty="0" smtClean="0"/>
          </a:p>
          <a:p>
            <a:r>
              <a:rPr lang="de-AT" sz="3600" i="1" dirty="0" smtClean="0"/>
              <a:t>	</a:t>
            </a:r>
            <a:r>
              <a:rPr lang="de-AT" sz="3600" i="1" dirty="0" err="1" smtClean="0"/>
              <a:t>Contact</a:t>
            </a:r>
            <a:r>
              <a:rPr lang="de-AT" sz="3600" i="1" dirty="0" smtClean="0"/>
              <a:t>: josef.fritz@i-med.ac.at</a:t>
            </a:r>
            <a:endParaRPr lang="de-DE" sz="3600" i="1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3347864" y="5517232"/>
            <a:ext cx="2489284" cy="1152128"/>
            <a:chOff x="3347864" y="5517232"/>
            <a:chExt cx="2489284" cy="1152128"/>
          </a:xfrm>
        </p:grpSpPr>
        <p:sp>
          <p:nvSpPr>
            <p:cNvPr id="4" name="Textfeld 3"/>
            <p:cNvSpPr txBox="1"/>
            <p:nvPr/>
          </p:nvSpPr>
          <p:spPr>
            <a:xfrm>
              <a:off x="3532892" y="6300028"/>
              <a:ext cx="2304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www.oegepi.at</a:t>
              </a:r>
              <a:endParaRPr lang="en-US" dirty="0"/>
            </a:p>
          </p:txBody>
        </p:sp>
        <p:pic>
          <p:nvPicPr>
            <p:cNvPr id="2150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7864" y="5517232"/>
              <a:ext cx="1962150" cy="828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VHM&amp;PP </a:t>
            </a:r>
            <a:r>
              <a:rPr lang="de-AT" dirty="0" err="1" smtClean="0"/>
              <a:t>data</a:t>
            </a:r>
            <a:r>
              <a:rPr lang="de-AT" dirty="0"/>
              <a:t/>
            </a:r>
            <a:br>
              <a:rPr lang="de-AT" dirty="0"/>
            </a:br>
            <a:r>
              <a:rPr lang="de-AT" dirty="0" err="1" smtClean="0"/>
              <a:t>Results</a:t>
            </a:r>
            <a:r>
              <a:rPr lang="de-AT" dirty="0" smtClean="0"/>
              <a:t> </a:t>
            </a:r>
            <a:r>
              <a:rPr lang="de-AT" dirty="0" err="1" smtClean="0"/>
              <a:t>Obesity</a:t>
            </a:r>
            <a:r>
              <a:rPr lang="de-AT" dirty="0" smtClean="0"/>
              <a:t> vs. Normal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10</a:t>
            </a:fld>
            <a:endParaRPr lang="de-DE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3099530"/>
              </p:ext>
            </p:extLst>
          </p:nvPr>
        </p:nvGraphicFramePr>
        <p:xfrm>
          <a:off x="683568" y="1716806"/>
          <a:ext cx="8137525" cy="480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7" name="Dokument" r:id="rId3" imgW="5822533" imgH="3420355" progId="Word.Document.12">
                  <p:embed/>
                </p:oleObj>
              </mc:Choice>
              <mc:Fallback>
                <p:oleObj name="Dokument" r:id="rId3" imgW="5822533" imgH="3420355" progId="Word.Document.12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716806"/>
                        <a:ext cx="8137525" cy="4808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336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6186502" cy="1143000"/>
          </a:xfrm>
        </p:spPr>
        <p:txBody>
          <a:bodyPr>
            <a:normAutofit/>
          </a:bodyPr>
          <a:lstStyle/>
          <a:p>
            <a:r>
              <a:rPr lang="de-AT" dirty="0" err="1" smtClean="0"/>
              <a:t>Remarks</a:t>
            </a:r>
            <a:r>
              <a:rPr lang="de-AT" dirty="0" smtClean="0"/>
              <a:t> </a:t>
            </a:r>
            <a:r>
              <a:rPr lang="de-AT" dirty="0" err="1" smtClean="0"/>
              <a:t>concerning</a:t>
            </a:r>
            <a:r>
              <a:rPr lang="de-AT" dirty="0" smtClean="0"/>
              <a:t> </a:t>
            </a:r>
            <a:r>
              <a:rPr lang="de-AT" dirty="0" err="1" smtClean="0"/>
              <a:t>methodology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2343650"/>
            <a:ext cx="8229600" cy="2669526"/>
          </a:xfrm>
        </p:spPr>
        <p:txBody>
          <a:bodyPr>
            <a:normAutofit lnSpcReduction="10000"/>
          </a:bodyPr>
          <a:lstStyle/>
          <a:p>
            <a:r>
              <a:rPr lang="en-GB" sz="2200" dirty="0" smtClean="0"/>
              <a:t>Despite </a:t>
            </a:r>
            <a:r>
              <a:rPr lang="en-GB" sz="2200" dirty="0"/>
              <a:t>large studies there is still </a:t>
            </a:r>
            <a:r>
              <a:rPr lang="en-GB" sz="2200" dirty="0" smtClean="0"/>
              <a:t>a large amount </a:t>
            </a:r>
            <a:r>
              <a:rPr lang="en-GB" sz="2200" dirty="0"/>
              <a:t>of uncertainty in the results</a:t>
            </a:r>
          </a:p>
          <a:p>
            <a:r>
              <a:rPr lang="en-GB" sz="2200" dirty="0" smtClean="0"/>
              <a:t>Since models deliver only approximate results </a:t>
            </a:r>
            <a:r>
              <a:rPr lang="en-GB" sz="2200" dirty="0" smtClean="0"/>
              <a:t>and/or </a:t>
            </a:r>
            <a:r>
              <a:rPr lang="en-GB" sz="2200" dirty="0" smtClean="0"/>
              <a:t>impose strict assumptions to the data which may be violated in practice, </a:t>
            </a:r>
            <a:r>
              <a:rPr lang="en-GB" sz="2200" dirty="0"/>
              <a:t>methods deliver considerably different results</a:t>
            </a:r>
            <a:endParaRPr lang="en-GB" sz="2200" dirty="0" smtClean="0"/>
          </a:p>
          <a:p>
            <a:r>
              <a:rPr lang="en-GB" sz="2200" dirty="0"/>
              <a:t>Analysis of other subgroups (sex, smokers) </a:t>
            </a:r>
            <a:r>
              <a:rPr lang="en-GB" sz="2200" dirty="0" smtClean="0"/>
              <a:t>und </a:t>
            </a:r>
            <a:r>
              <a:rPr lang="en-GB" sz="2200" dirty="0" err="1" smtClean="0"/>
              <a:t>univariate</a:t>
            </a:r>
            <a:r>
              <a:rPr lang="en-GB" sz="2200" dirty="0" smtClean="0"/>
              <a:t> mediation models (each risk factor separately) could/should </a:t>
            </a:r>
            <a:r>
              <a:rPr lang="en-GB" sz="2200" dirty="0"/>
              <a:t>still be </a:t>
            </a:r>
            <a:r>
              <a:rPr lang="en-GB" sz="2200" dirty="0" smtClean="0"/>
              <a:t>done to get more details of the relationship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737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6186502" cy="1143000"/>
          </a:xfrm>
        </p:spPr>
        <p:txBody>
          <a:bodyPr>
            <a:normAutofit/>
          </a:bodyPr>
          <a:lstStyle/>
          <a:p>
            <a:r>
              <a:rPr lang="de-AT" dirty="0" smtClean="0"/>
              <a:t>Take </a:t>
            </a:r>
            <a:r>
              <a:rPr lang="de-AT" dirty="0" err="1" smtClean="0"/>
              <a:t>home</a:t>
            </a:r>
            <a:r>
              <a:rPr lang="de-AT" dirty="0" smtClean="0"/>
              <a:t> </a:t>
            </a:r>
            <a:r>
              <a:rPr lang="de-AT" dirty="0" err="1" smtClean="0"/>
              <a:t>messages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1983610"/>
            <a:ext cx="8229600" cy="3893662"/>
          </a:xfrm>
        </p:spPr>
        <p:txBody>
          <a:bodyPr>
            <a:normAutofit/>
          </a:bodyPr>
          <a:lstStyle/>
          <a:p>
            <a:r>
              <a:rPr lang="en-GB" sz="2200" dirty="0"/>
              <a:t>The hazard ratio of BMI decreases significantly with </a:t>
            </a:r>
            <a:r>
              <a:rPr lang="en-GB" sz="2200" dirty="0" smtClean="0"/>
              <a:t>age</a:t>
            </a:r>
          </a:p>
          <a:p>
            <a:r>
              <a:rPr lang="en-GB" sz="2200" dirty="0" smtClean="0"/>
              <a:t>For individuals 65-74 years, overweight per se is only harmful to a very small extent if risk factors are controlled</a:t>
            </a:r>
          </a:p>
          <a:p>
            <a:r>
              <a:rPr lang="en-GB" sz="2200" dirty="0" smtClean="0"/>
              <a:t>In individuals ≥75 years overweight is even beneficial </a:t>
            </a:r>
            <a:r>
              <a:rPr lang="en-GB" sz="2200" dirty="0"/>
              <a:t>if risk factors are </a:t>
            </a:r>
            <a:r>
              <a:rPr lang="en-GB" sz="2200" dirty="0" smtClean="0"/>
              <a:t>controlled</a:t>
            </a:r>
          </a:p>
          <a:p>
            <a:r>
              <a:rPr lang="en-GB" sz="2200" dirty="0" smtClean="0"/>
              <a:t>For obesity, this is not true: obesity negatively affects CHD risk also in older individuals, even if risk factors can be controlled</a:t>
            </a:r>
          </a:p>
          <a:p>
            <a:r>
              <a:rPr lang="en-GB" sz="2200" dirty="0" smtClean="0"/>
              <a:t>For overweight in younger individuals and for obesity throughout all ages, about 50%</a:t>
            </a:r>
            <a:r>
              <a:rPr lang="en-GB" sz="2200" dirty="0"/>
              <a:t> of the increased CHD risk can be explained indirectly via major risk factors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369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Introduction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467544" y="4852317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de-AT" sz="2000" dirty="0" err="1"/>
              <a:t>Aim</a:t>
            </a:r>
            <a:r>
              <a:rPr lang="de-AT" sz="2000" dirty="0" smtClean="0"/>
              <a:t>: </a:t>
            </a:r>
            <a:r>
              <a:rPr lang="de-AT" sz="2000" dirty="0" err="1"/>
              <a:t>Estimate</a:t>
            </a:r>
            <a:r>
              <a:rPr lang="de-AT" sz="2000" dirty="0"/>
              <a:t> </a:t>
            </a:r>
            <a:r>
              <a:rPr lang="de-AT" sz="2000" dirty="0" err="1"/>
              <a:t>effect</a:t>
            </a:r>
            <a:r>
              <a:rPr lang="de-AT" sz="2000" dirty="0"/>
              <a:t> </a:t>
            </a:r>
            <a:r>
              <a:rPr lang="de-AT" sz="2000" dirty="0" err="1" smtClean="0"/>
              <a:t>of</a:t>
            </a:r>
            <a:r>
              <a:rPr lang="de-AT" sz="2000" dirty="0" smtClean="0"/>
              <a:t> </a:t>
            </a:r>
            <a:r>
              <a:rPr lang="de-AT" sz="2000" dirty="0"/>
              <a:t>high BMI on CHD (</a:t>
            </a:r>
            <a:r>
              <a:rPr lang="en-GB" sz="2000" dirty="0"/>
              <a:t>ICD-10 code I20-I25</a:t>
            </a:r>
            <a:r>
              <a:rPr lang="de-AT" sz="2000" dirty="0"/>
              <a:t>), </a:t>
            </a:r>
            <a:r>
              <a:rPr lang="de-AT" sz="2000" dirty="0" err="1"/>
              <a:t>and</a:t>
            </a:r>
            <a:r>
              <a:rPr lang="de-AT" sz="2000" dirty="0"/>
              <a:t> </a:t>
            </a:r>
            <a:r>
              <a:rPr lang="de-AT" sz="2000" dirty="0" err="1"/>
              <a:t>quantify</a:t>
            </a:r>
            <a:r>
              <a:rPr lang="de-AT" sz="2000" dirty="0"/>
              <a:t> </a:t>
            </a:r>
            <a:r>
              <a:rPr lang="de-AT" sz="2000" dirty="0" err="1"/>
              <a:t>how</a:t>
            </a:r>
            <a:r>
              <a:rPr lang="de-AT" sz="2000" dirty="0"/>
              <a:t> </a:t>
            </a:r>
            <a:r>
              <a:rPr lang="de-AT" sz="2000" dirty="0" err="1"/>
              <a:t>much</a:t>
            </a:r>
            <a:r>
              <a:rPr lang="de-AT" sz="2000" dirty="0"/>
              <a:t> </a:t>
            </a:r>
            <a:r>
              <a:rPr lang="de-AT" sz="2000" dirty="0" err="1"/>
              <a:t>of</a:t>
            </a:r>
            <a:r>
              <a:rPr lang="de-AT" sz="2000" dirty="0"/>
              <a:t> </a:t>
            </a:r>
            <a:r>
              <a:rPr lang="de-AT" sz="2000" dirty="0" err="1"/>
              <a:t>the</a:t>
            </a:r>
            <a:r>
              <a:rPr lang="de-AT" sz="2000" dirty="0"/>
              <a:t> </a:t>
            </a:r>
            <a:r>
              <a:rPr lang="de-AT" sz="2000" dirty="0" err="1"/>
              <a:t>excess</a:t>
            </a:r>
            <a:r>
              <a:rPr lang="de-AT" sz="2000" dirty="0"/>
              <a:t> </a:t>
            </a:r>
            <a:r>
              <a:rPr lang="de-AT" sz="2000" dirty="0" err="1"/>
              <a:t>risk</a:t>
            </a:r>
            <a:r>
              <a:rPr lang="de-AT" sz="2000" dirty="0"/>
              <a:t> </a:t>
            </a:r>
            <a:r>
              <a:rPr lang="de-AT" sz="2000" dirty="0" err="1"/>
              <a:t>of</a:t>
            </a:r>
            <a:r>
              <a:rPr lang="de-AT" sz="2000" dirty="0"/>
              <a:t> BMI </a:t>
            </a:r>
            <a:r>
              <a:rPr lang="de-AT" sz="2000" dirty="0" err="1"/>
              <a:t>is</a:t>
            </a:r>
            <a:r>
              <a:rPr lang="de-AT" sz="2000" dirty="0"/>
              <a:t> </a:t>
            </a:r>
            <a:r>
              <a:rPr lang="de-AT" sz="2000" dirty="0" err="1"/>
              <a:t>mediated</a:t>
            </a:r>
            <a:r>
              <a:rPr lang="de-AT" sz="2000" dirty="0"/>
              <a:t> </a:t>
            </a:r>
            <a:r>
              <a:rPr lang="de-AT" sz="2000" dirty="0" err="1"/>
              <a:t>through</a:t>
            </a:r>
            <a:r>
              <a:rPr lang="de-AT" sz="2000" dirty="0"/>
              <a:t> </a:t>
            </a:r>
            <a:r>
              <a:rPr lang="de-AT" sz="2000" dirty="0" err="1"/>
              <a:t>metabolic</a:t>
            </a:r>
            <a:r>
              <a:rPr lang="de-AT" sz="2000" dirty="0"/>
              <a:t> </a:t>
            </a:r>
            <a:r>
              <a:rPr lang="de-AT" sz="2000" dirty="0" err="1"/>
              <a:t>factors</a:t>
            </a:r>
            <a:r>
              <a:rPr lang="de-AT" sz="2000" dirty="0"/>
              <a:t> </a:t>
            </a:r>
            <a:r>
              <a:rPr lang="de-AT" sz="2000" dirty="0" err="1" smtClean="0"/>
              <a:t>blood</a:t>
            </a:r>
            <a:r>
              <a:rPr lang="de-AT" sz="2000" dirty="0" smtClean="0"/>
              <a:t> </a:t>
            </a:r>
            <a:r>
              <a:rPr lang="de-AT" sz="2000" dirty="0" err="1"/>
              <a:t>pressure</a:t>
            </a:r>
            <a:r>
              <a:rPr lang="de-AT" sz="2000" dirty="0"/>
              <a:t>, </a:t>
            </a:r>
            <a:r>
              <a:rPr lang="de-AT" sz="2000" dirty="0" err="1"/>
              <a:t>cholesterol</a:t>
            </a:r>
            <a:r>
              <a:rPr lang="de-AT" sz="2000" dirty="0"/>
              <a:t>, </a:t>
            </a:r>
            <a:r>
              <a:rPr lang="de-AT" sz="2000" dirty="0" err="1"/>
              <a:t>and</a:t>
            </a:r>
            <a:r>
              <a:rPr lang="de-AT" sz="2000" dirty="0"/>
              <a:t> </a:t>
            </a:r>
            <a:r>
              <a:rPr lang="de-AT" sz="2000" dirty="0" err="1"/>
              <a:t>blood</a:t>
            </a:r>
            <a:r>
              <a:rPr lang="de-AT" sz="2000" dirty="0"/>
              <a:t> </a:t>
            </a:r>
            <a:r>
              <a:rPr lang="de-AT" sz="2000" dirty="0" err="1"/>
              <a:t>glucose</a:t>
            </a:r>
            <a:endParaRPr lang="de-AT" sz="2000" dirty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de-AT" sz="2000" dirty="0"/>
              <a:t>Problem </a:t>
            </a:r>
            <a:r>
              <a:rPr lang="de-AT" sz="2000" dirty="0" err="1"/>
              <a:t>of</a:t>
            </a:r>
            <a:r>
              <a:rPr lang="de-AT" sz="2000" dirty="0"/>
              <a:t> </a:t>
            </a:r>
            <a:r>
              <a:rPr lang="de-AT" sz="2000" dirty="0" err="1" smtClean="0"/>
              <a:t>mediation</a:t>
            </a:r>
            <a:r>
              <a:rPr lang="de-AT" sz="2000" dirty="0" smtClean="0"/>
              <a:t> </a:t>
            </a:r>
            <a:r>
              <a:rPr lang="de-AT" sz="2000" dirty="0" err="1"/>
              <a:t>analysis</a:t>
            </a:r>
            <a:endParaRPr lang="de-AT" sz="2000" dirty="0"/>
          </a:p>
        </p:txBody>
      </p:sp>
      <p:pic>
        <p:nvPicPr>
          <p:cNvPr id="12" name="Inhaltsplatzhalter 1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628800"/>
            <a:ext cx="8075240" cy="3032438"/>
          </a:xfrm>
        </p:spPr>
      </p:pic>
    </p:spTree>
    <p:extLst>
      <p:ext uri="{BB962C8B-B14F-4D97-AF65-F5344CB8AC3E}">
        <p14:creationId xmlns:p14="http://schemas.microsoft.com/office/powerpoint/2010/main" val="108620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Recently</a:t>
            </a:r>
            <a:r>
              <a:rPr lang="de-AT" dirty="0" smtClean="0"/>
              <a:t> </a:t>
            </a:r>
            <a:r>
              <a:rPr lang="de-AT" dirty="0" err="1" smtClean="0"/>
              <a:t>published</a:t>
            </a:r>
            <a:r>
              <a:rPr lang="de-AT" dirty="0" smtClean="0"/>
              <a:t> </a:t>
            </a:r>
            <a:r>
              <a:rPr lang="de-AT" dirty="0" err="1" smtClean="0"/>
              <a:t>results</a:t>
            </a:r>
            <a:r>
              <a:rPr lang="de-AT" dirty="0" smtClean="0"/>
              <a:t> (1)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3</a:t>
            </a:fld>
            <a:endParaRPr lang="de-DE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15411"/>
            <a:ext cx="8964488" cy="2089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67544" y="4365104"/>
            <a:ext cx="8219256" cy="1992854"/>
          </a:xfrm>
        </p:spPr>
        <p:txBody>
          <a:bodyPr/>
          <a:lstStyle/>
          <a:p>
            <a:r>
              <a:rPr lang="de-AT" sz="2200" dirty="0" err="1" smtClean="0"/>
              <a:t>Strengths</a:t>
            </a:r>
            <a:r>
              <a:rPr lang="de-AT" sz="2200" dirty="0" smtClean="0"/>
              <a:t>: </a:t>
            </a:r>
            <a:r>
              <a:rPr lang="de-AT" sz="2200" dirty="0" err="1" smtClean="0"/>
              <a:t>number</a:t>
            </a:r>
            <a:r>
              <a:rPr lang="de-AT" sz="2200" dirty="0" smtClean="0"/>
              <a:t> </a:t>
            </a:r>
            <a:r>
              <a:rPr lang="de-AT" sz="2200" dirty="0" err="1" smtClean="0"/>
              <a:t>of</a:t>
            </a:r>
            <a:r>
              <a:rPr lang="de-AT" sz="2200" dirty="0" smtClean="0"/>
              <a:t> </a:t>
            </a:r>
            <a:r>
              <a:rPr lang="de-AT" sz="2200" dirty="0" err="1" smtClean="0"/>
              <a:t>participants</a:t>
            </a:r>
            <a:r>
              <a:rPr lang="de-AT" sz="2200" dirty="0" smtClean="0"/>
              <a:t>, 97 </a:t>
            </a:r>
            <a:r>
              <a:rPr lang="de-AT" sz="2200" dirty="0" err="1" smtClean="0"/>
              <a:t>cohorts</a:t>
            </a:r>
            <a:r>
              <a:rPr lang="de-AT" sz="2200" dirty="0" smtClean="0"/>
              <a:t> (</a:t>
            </a:r>
            <a:r>
              <a:rPr lang="de-AT" sz="2200" dirty="0" err="1" smtClean="0"/>
              <a:t>including</a:t>
            </a:r>
            <a:r>
              <a:rPr lang="de-AT" sz="2200" dirty="0" smtClean="0"/>
              <a:t> VHM&amp;PP)</a:t>
            </a:r>
          </a:p>
          <a:p>
            <a:r>
              <a:rPr lang="de-AT" sz="2200" dirty="0" err="1" smtClean="0"/>
              <a:t>Drawbacks</a:t>
            </a:r>
            <a:r>
              <a:rPr lang="de-AT" sz="2200" dirty="0" smtClean="0"/>
              <a:t>: </a:t>
            </a:r>
            <a:r>
              <a:rPr lang="de-AT" sz="2200" dirty="0" err="1" smtClean="0"/>
              <a:t>the</a:t>
            </a:r>
            <a:r>
              <a:rPr lang="de-AT" sz="2200" dirty="0" smtClean="0"/>
              <a:t> </a:t>
            </a:r>
            <a:r>
              <a:rPr lang="de-AT" sz="2200" dirty="0" err="1" smtClean="0"/>
              <a:t>classical</a:t>
            </a:r>
            <a:r>
              <a:rPr lang="de-AT" sz="2200" dirty="0" smtClean="0"/>
              <a:t> </a:t>
            </a:r>
            <a:r>
              <a:rPr lang="de-AT" sz="2200" dirty="0" err="1" smtClean="0"/>
              <a:t>difference</a:t>
            </a:r>
            <a:r>
              <a:rPr lang="de-AT" sz="2200" dirty="0" smtClean="0"/>
              <a:t> </a:t>
            </a:r>
            <a:r>
              <a:rPr lang="de-AT" sz="2200" dirty="0" err="1" smtClean="0"/>
              <a:t>method</a:t>
            </a:r>
            <a:r>
              <a:rPr lang="de-AT" sz="2200" dirty="0" smtClean="0"/>
              <a:t> </a:t>
            </a:r>
            <a:r>
              <a:rPr lang="de-AT" sz="2200" dirty="0" err="1" smtClean="0"/>
              <a:t>of</a:t>
            </a:r>
            <a:r>
              <a:rPr lang="de-AT" sz="2200" dirty="0" smtClean="0"/>
              <a:t> </a:t>
            </a:r>
            <a:r>
              <a:rPr lang="de-AT" sz="2200" dirty="0" err="1" smtClean="0"/>
              <a:t>the</a:t>
            </a:r>
            <a:r>
              <a:rPr lang="de-AT" sz="2200" dirty="0" smtClean="0"/>
              <a:t> </a:t>
            </a:r>
            <a:r>
              <a:rPr lang="de-AT" sz="2200" dirty="0" err="1" smtClean="0"/>
              <a:t>Baron&amp;Kenny</a:t>
            </a:r>
            <a:r>
              <a:rPr lang="de-AT" sz="2200" dirty="0" smtClean="0"/>
              <a:t> </a:t>
            </a:r>
            <a:r>
              <a:rPr lang="de-AT" sz="2200" dirty="0" err="1" smtClean="0"/>
              <a:t>approach</a:t>
            </a:r>
            <a:r>
              <a:rPr lang="de-AT" sz="2200" dirty="0" smtClean="0"/>
              <a:t> was </a:t>
            </a:r>
            <a:r>
              <a:rPr lang="de-AT" sz="2200" dirty="0" err="1" smtClean="0"/>
              <a:t>used</a:t>
            </a:r>
            <a:r>
              <a:rPr lang="de-AT" sz="2200" dirty="0" smtClean="0"/>
              <a:t> </a:t>
            </a:r>
            <a:r>
              <a:rPr lang="de-AT" sz="2200" dirty="0" err="1" smtClean="0"/>
              <a:t>which</a:t>
            </a:r>
            <a:r>
              <a:rPr lang="de-AT" sz="2200" dirty="0" smtClean="0"/>
              <a:t> </a:t>
            </a:r>
            <a:r>
              <a:rPr lang="de-AT" sz="2200" dirty="0" err="1" smtClean="0"/>
              <a:t>can</a:t>
            </a:r>
            <a:r>
              <a:rPr lang="de-AT" sz="2200" dirty="0" smtClean="0"/>
              <a:t> </a:t>
            </a:r>
            <a:r>
              <a:rPr lang="de-AT" sz="2200" dirty="0" err="1" smtClean="0"/>
              <a:t>lead</a:t>
            </a:r>
            <a:r>
              <a:rPr lang="de-AT" sz="2200" dirty="0" smtClean="0"/>
              <a:t> </a:t>
            </a:r>
            <a:r>
              <a:rPr lang="de-AT" sz="2200" dirty="0" err="1" smtClean="0"/>
              <a:t>to</a:t>
            </a:r>
            <a:r>
              <a:rPr lang="de-AT" sz="2200" dirty="0" smtClean="0"/>
              <a:t> </a:t>
            </a:r>
            <a:r>
              <a:rPr lang="de-AT" sz="2200" dirty="0" err="1" smtClean="0"/>
              <a:t>unreliable</a:t>
            </a:r>
            <a:r>
              <a:rPr lang="de-AT" sz="2200" dirty="0" smtClean="0"/>
              <a:t> </a:t>
            </a:r>
            <a:r>
              <a:rPr lang="de-AT" sz="2200" dirty="0" err="1" smtClean="0"/>
              <a:t>results</a:t>
            </a:r>
            <a:endParaRPr lang="de-AT" sz="2200" dirty="0" smtClean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8620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Recently</a:t>
            </a:r>
            <a:r>
              <a:rPr lang="de-AT" dirty="0" smtClean="0"/>
              <a:t> </a:t>
            </a:r>
            <a:r>
              <a:rPr lang="de-AT" dirty="0" err="1" smtClean="0"/>
              <a:t>published</a:t>
            </a:r>
            <a:r>
              <a:rPr lang="de-AT" dirty="0" smtClean="0"/>
              <a:t> </a:t>
            </a:r>
            <a:r>
              <a:rPr lang="de-AT" dirty="0" err="1" smtClean="0"/>
              <a:t>results</a:t>
            </a:r>
            <a:r>
              <a:rPr lang="de-AT" dirty="0" smtClean="0"/>
              <a:t> (2)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4</a:t>
            </a:fld>
            <a:endParaRPr lang="de-DE"/>
          </a:p>
        </p:txBody>
      </p:sp>
      <p:pic>
        <p:nvPicPr>
          <p:cNvPr id="3078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62656"/>
            <a:ext cx="8856984" cy="161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Inhaltsplatzhalter 7"/>
          <p:cNvSpPr txBox="1">
            <a:spLocks/>
          </p:cNvSpPr>
          <p:nvPr/>
        </p:nvSpPr>
        <p:spPr>
          <a:xfrm>
            <a:off x="467544" y="4221088"/>
            <a:ext cx="8219256" cy="1992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200" dirty="0" smtClean="0"/>
              <a:t>Strengths: better </a:t>
            </a:r>
            <a:r>
              <a:rPr lang="en-GB" sz="2200" dirty="0" err="1" smtClean="0"/>
              <a:t>methodolgy</a:t>
            </a:r>
            <a:r>
              <a:rPr lang="en-GB" sz="2200" dirty="0" smtClean="0"/>
              <a:t>, new approach from T. </a:t>
            </a:r>
            <a:r>
              <a:rPr lang="en-GB" sz="2200" dirty="0" err="1" smtClean="0"/>
              <a:t>VanderWeele</a:t>
            </a:r>
            <a:r>
              <a:rPr lang="en-GB" sz="2200" dirty="0" smtClean="0"/>
              <a:t> improving on the classical product method (</a:t>
            </a:r>
            <a:r>
              <a:rPr lang="en-GB" sz="2200" dirty="0" err="1" smtClean="0"/>
              <a:t>Baron&amp;Kenny</a:t>
            </a:r>
            <a:r>
              <a:rPr lang="en-GB" sz="2200" dirty="0" smtClean="0"/>
              <a:t>), more confounders, sensitivity analyses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200" dirty="0" smtClean="0"/>
              <a:t>Drawbacks: smaller number of participants (~58,000), only 9 cohorts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620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Lu</a:t>
            </a:r>
            <a:r>
              <a:rPr lang="de-AT" dirty="0" smtClean="0"/>
              <a:t> et al. (2014): </a:t>
            </a:r>
            <a:r>
              <a:rPr lang="de-AT" dirty="0" err="1" smtClean="0"/>
              <a:t>Results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5</a:t>
            </a:fld>
            <a:endParaRPr lang="de-DE"/>
          </a:p>
        </p:txBody>
      </p:sp>
      <p:pic>
        <p:nvPicPr>
          <p:cNvPr id="10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132856"/>
            <a:ext cx="879891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feld 13"/>
          <p:cNvSpPr txBox="1"/>
          <p:nvPr/>
        </p:nvSpPr>
        <p:spPr>
          <a:xfrm>
            <a:off x="539552" y="5301208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HRs (relative to normal weight (BMI ≥20–&lt;25 kg/m</a:t>
            </a:r>
            <a:r>
              <a:rPr lang="en-US" baseline="30000" dirty="0" smtClean="0"/>
              <a:t>2</a:t>
            </a:r>
            <a:r>
              <a:rPr lang="en-US" dirty="0" smtClean="0"/>
              <a:t>)) and excess risk of overweight and obesity mediated through different combinations of metabolic risk factors</a:t>
            </a:r>
            <a:endParaRPr lang="de-AT" dirty="0"/>
          </a:p>
        </p:txBody>
      </p:sp>
      <p:sp>
        <p:nvSpPr>
          <p:cNvPr id="16" name="Rechteck 15"/>
          <p:cNvSpPr/>
          <p:nvPr/>
        </p:nvSpPr>
        <p:spPr>
          <a:xfrm>
            <a:off x="3202856" y="2132856"/>
            <a:ext cx="2593280" cy="2952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/>
        </p:nvSpPr>
        <p:spPr>
          <a:xfrm>
            <a:off x="6084168" y="2132856"/>
            <a:ext cx="2593280" cy="2952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/>
        </p:nvSpPr>
        <p:spPr>
          <a:xfrm>
            <a:off x="179512" y="3140968"/>
            <a:ext cx="8568952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/>
          <p:cNvSpPr/>
          <p:nvPr/>
        </p:nvSpPr>
        <p:spPr>
          <a:xfrm>
            <a:off x="179512" y="4725144"/>
            <a:ext cx="8568952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179512" y="3356992"/>
            <a:ext cx="8568952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383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2" animBg="1"/>
      <p:bldP spid="16" grpId="3" animBg="1"/>
      <p:bldP spid="17" grpId="2" animBg="1"/>
      <p:bldP spid="17" grpId="3" animBg="1"/>
      <p:bldP spid="18" grpId="2" animBg="1"/>
      <p:bldP spid="27" grpId="2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Lu</a:t>
            </a:r>
            <a:r>
              <a:rPr lang="de-AT" dirty="0" smtClean="0"/>
              <a:t> et al. (2015): </a:t>
            </a:r>
            <a:r>
              <a:rPr lang="de-AT" dirty="0" err="1" smtClean="0"/>
              <a:t>Results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20" name="Textfeld 19"/>
          <p:cNvSpPr txBox="1"/>
          <p:nvPr/>
        </p:nvSpPr>
        <p:spPr>
          <a:xfrm>
            <a:off x="5364088" y="55892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539552" y="1437878"/>
            <a:ext cx="8211461" cy="5420122"/>
            <a:chOff x="537003" y="1437878"/>
            <a:chExt cx="8211461" cy="5420122"/>
          </a:xfrm>
        </p:grpSpPr>
        <p:grpSp>
          <p:nvGrpSpPr>
            <p:cNvPr id="13" name="Gruppieren 12"/>
            <p:cNvGrpSpPr/>
            <p:nvPr/>
          </p:nvGrpSpPr>
          <p:grpSpPr>
            <a:xfrm>
              <a:off x="537003" y="1437878"/>
              <a:ext cx="8211461" cy="5420122"/>
              <a:chOff x="537003" y="1437878"/>
              <a:chExt cx="8211461" cy="5420122"/>
            </a:xfrm>
          </p:grpSpPr>
          <p:pic>
            <p:nvPicPr>
              <p:cNvPr id="10" name="Picture 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85813" y="1437878"/>
                <a:ext cx="7386587" cy="30661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37003" y="4068663"/>
                <a:ext cx="4056161" cy="27893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" name="Picture 3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569451" y="4033180"/>
                <a:ext cx="4179013" cy="279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5" name="Textfeld 14"/>
            <p:cNvSpPr txBox="1"/>
            <p:nvPr/>
          </p:nvSpPr>
          <p:spPr>
            <a:xfrm>
              <a:off x="1259632" y="5543654"/>
              <a:ext cx="432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100" dirty="0" smtClean="0"/>
                <a:t>14%</a:t>
              </a:r>
              <a:endParaRPr lang="de-AT" sz="1100" dirty="0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2987824" y="5085184"/>
              <a:ext cx="6480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100" dirty="0" smtClean="0"/>
                <a:t>28%</a:t>
              </a:r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2123728" y="5687670"/>
              <a:ext cx="432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100" dirty="0" smtClean="0"/>
                <a:t>10%</a:t>
              </a:r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3779912" y="4679558"/>
              <a:ext cx="432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100" dirty="0" smtClean="0"/>
                <a:t>47%</a:t>
              </a:r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7092280" y="4823574"/>
              <a:ext cx="432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100" dirty="0" smtClean="0"/>
                <a:t>37%</a:t>
              </a:r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6228184" y="5399638"/>
              <a:ext cx="432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100" dirty="0" smtClean="0"/>
                <a:t>17%</a:t>
              </a:r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5364088" y="5759678"/>
              <a:ext cx="432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100" dirty="0" smtClean="0"/>
                <a:t>6%</a:t>
              </a:r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7956376" y="4535542"/>
              <a:ext cx="432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100" dirty="0" smtClean="0"/>
                <a:t>48%</a:t>
              </a:r>
            </a:p>
          </p:txBody>
        </p:sp>
      </p:grpSp>
      <p:sp>
        <p:nvSpPr>
          <p:cNvPr id="19" name="Ellipse 18"/>
          <p:cNvSpPr/>
          <p:nvPr/>
        </p:nvSpPr>
        <p:spPr>
          <a:xfrm>
            <a:off x="755576" y="2204864"/>
            <a:ext cx="792088" cy="3836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Ellipse 29"/>
          <p:cNvSpPr/>
          <p:nvPr/>
        </p:nvSpPr>
        <p:spPr>
          <a:xfrm>
            <a:off x="2330584" y="4044682"/>
            <a:ext cx="792088" cy="3836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Ellipse 30"/>
          <p:cNvSpPr/>
          <p:nvPr/>
        </p:nvSpPr>
        <p:spPr>
          <a:xfrm>
            <a:off x="683568" y="3068960"/>
            <a:ext cx="792088" cy="3836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Ellipse 31"/>
          <p:cNvSpPr/>
          <p:nvPr/>
        </p:nvSpPr>
        <p:spPr>
          <a:xfrm>
            <a:off x="6444208" y="3981477"/>
            <a:ext cx="792088" cy="3836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Ellipse 33"/>
          <p:cNvSpPr/>
          <p:nvPr/>
        </p:nvSpPr>
        <p:spPr>
          <a:xfrm>
            <a:off x="3059832" y="2636912"/>
            <a:ext cx="864096" cy="3836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Ellipse 34"/>
          <p:cNvSpPr/>
          <p:nvPr/>
        </p:nvSpPr>
        <p:spPr>
          <a:xfrm>
            <a:off x="3059832" y="3477421"/>
            <a:ext cx="864096" cy="3836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Ellipse 36"/>
          <p:cNvSpPr/>
          <p:nvPr/>
        </p:nvSpPr>
        <p:spPr>
          <a:xfrm>
            <a:off x="3774449" y="4603423"/>
            <a:ext cx="496456" cy="3836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Ellipse 37"/>
          <p:cNvSpPr/>
          <p:nvPr/>
        </p:nvSpPr>
        <p:spPr>
          <a:xfrm>
            <a:off x="7937850" y="4456868"/>
            <a:ext cx="496456" cy="3836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/>
          <p:cNvSpPr/>
          <p:nvPr/>
        </p:nvSpPr>
        <p:spPr>
          <a:xfrm>
            <a:off x="575048" y="2973859"/>
            <a:ext cx="7309320" cy="18947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Rechteck 39"/>
          <p:cNvSpPr/>
          <p:nvPr/>
        </p:nvSpPr>
        <p:spPr>
          <a:xfrm>
            <a:off x="575048" y="3789040"/>
            <a:ext cx="7309320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Ellipse 40"/>
          <p:cNvSpPr/>
          <p:nvPr/>
        </p:nvSpPr>
        <p:spPr>
          <a:xfrm>
            <a:off x="7060692" y="4755823"/>
            <a:ext cx="496456" cy="3836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Ellipse 41"/>
          <p:cNvSpPr/>
          <p:nvPr/>
        </p:nvSpPr>
        <p:spPr>
          <a:xfrm>
            <a:off x="2935573" y="5013176"/>
            <a:ext cx="496456" cy="3836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348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4" grpId="0" animBg="1"/>
      <p:bldP spid="35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Lu</a:t>
            </a:r>
            <a:r>
              <a:rPr lang="de-AT" dirty="0" smtClean="0"/>
              <a:t> et al. (2014, 2015): </a:t>
            </a:r>
            <a:r>
              <a:rPr lang="de-AT" dirty="0" err="1" smtClean="0"/>
              <a:t>Conclusions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20" name="Textfeld 19"/>
          <p:cNvSpPr txBox="1"/>
          <p:nvPr/>
        </p:nvSpPr>
        <p:spPr>
          <a:xfrm>
            <a:off x="5364088" y="55892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sp>
        <p:nvSpPr>
          <p:cNvPr id="19" name="Textfeld 18"/>
          <p:cNvSpPr txBox="1"/>
          <p:nvPr/>
        </p:nvSpPr>
        <p:spPr>
          <a:xfrm>
            <a:off x="395536" y="2420888"/>
            <a:ext cx="8424936" cy="3003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200" dirty="0" smtClean="0"/>
              <a:t>About half of the excess risk of BMI on CHD is mediated through the three metabolic risk factors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200" dirty="0" smtClean="0"/>
              <a:t>Blood pressure is the most important mediator (mediating about one third)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200" dirty="0" smtClean="0"/>
              <a:t>Interventions that reduce BP, TC, and glucose might address a substantial proportion of the effect of high BMI on CHD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200" dirty="0" smtClean="0"/>
              <a:t>However, to achieve full benefits, also maintenance of optimum bodyweight is needed</a:t>
            </a:r>
            <a:endParaRPr lang="de-AT" sz="2200" dirty="0" smtClean="0"/>
          </a:p>
        </p:txBody>
      </p:sp>
    </p:spTree>
    <p:extLst>
      <p:ext uri="{BB962C8B-B14F-4D97-AF65-F5344CB8AC3E}">
        <p14:creationId xmlns:p14="http://schemas.microsoft.com/office/powerpoint/2010/main" val="240348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err="1" smtClean="0"/>
              <a:t>Application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VHM&amp;PP </a:t>
            </a:r>
            <a:r>
              <a:rPr lang="de-AT" dirty="0" err="1" smtClean="0"/>
              <a:t>data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457200" y="1888232"/>
            <a:ext cx="8229600" cy="4853136"/>
          </a:xfrm>
        </p:spPr>
        <p:txBody>
          <a:bodyPr/>
          <a:lstStyle/>
          <a:p>
            <a:r>
              <a:rPr lang="en-US" sz="2200" dirty="0" smtClean="0"/>
              <a:t>Aim: To apply different methods for multivariable mediation to VHM&amp;PP data and compare results</a:t>
            </a:r>
          </a:p>
          <a:p>
            <a:r>
              <a:rPr lang="en-US" sz="2200" dirty="0" smtClean="0"/>
              <a:t>Methods used:</a:t>
            </a:r>
          </a:p>
          <a:p>
            <a:pPr lvl="1"/>
            <a:r>
              <a:rPr lang="en-US" sz="2000" dirty="0" smtClean="0"/>
              <a:t>Classical product method (</a:t>
            </a:r>
            <a:r>
              <a:rPr lang="en-US" sz="2000" dirty="0" err="1" smtClean="0"/>
              <a:t>Baron&amp;Kenny</a:t>
            </a:r>
            <a:r>
              <a:rPr lang="en-US" sz="2000" dirty="0" smtClean="0"/>
              <a:t>, 1986)</a:t>
            </a:r>
          </a:p>
          <a:p>
            <a:pPr lvl="1"/>
            <a:r>
              <a:rPr lang="en-US" sz="2000" dirty="0" smtClean="0"/>
              <a:t>Classical </a:t>
            </a:r>
            <a:r>
              <a:rPr lang="en-US" sz="2000" dirty="0"/>
              <a:t>difference method (</a:t>
            </a:r>
            <a:r>
              <a:rPr lang="en-US" sz="2000" dirty="0" err="1"/>
              <a:t>Baron&amp;Kenny</a:t>
            </a:r>
            <a:r>
              <a:rPr lang="en-US" sz="2000" dirty="0"/>
              <a:t>, 1986)</a:t>
            </a:r>
            <a:endParaRPr lang="en-US" sz="2000" dirty="0" smtClean="0"/>
          </a:p>
          <a:p>
            <a:pPr lvl="1"/>
            <a:r>
              <a:rPr lang="en-US" sz="2000" dirty="0" smtClean="0"/>
              <a:t>Regression based approach developed by T. </a:t>
            </a:r>
            <a:r>
              <a:rPr lang="en-US" sz="2000" dirty="0" err="1" smtClean="0"/>
              <a:t>VanderWeele</a:t>
            </a:r>
            <a:r>
              <a:rPr lang="en-US" sz="2000" dirty="0" smtClean="0"/>
              <a:t> (refinement of product method) (2011; 2012)</a:t>
            </a:r>
          </a:p>
          <a:p>
            <a:pPr lvl="1"/>
            <a:r>
              <a:rPr lang="en-US" sz="2000" dirty="0" smtClean="0"/>
              <a:t>Weighting based approach developed by T. Lange (2014)</a:t>
            </a:r>
          </a:p>
          <a:p>
            <a:r>
              <a:rPr lang="en-US" sz="2200" dirty="0" smtClean="0"/>
              <a:t>Observation: BMI*Age is highly significant in a survival model on CHD</a:t>
            </a:r>
          </a:p>
          <a:p>
            <a:r>
              <a:rPr lang="en-US" sz="2200" dirty="0" smtClean="0"/>
              <a:t>Therefore, stratification by age group is highly indicated!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47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VHM&amp;PP </a:t>
            </a:r>
            <a:r>
              <a:rPr lang="de-AT" dirty="0" err="1" smtClean="0"/>
              <a:t>data</a:t>
            </a:r>
            <a:r>
              <a:rPr lang="de-AT" dirty="0"/>
              <a:t/>
            </a:r>
            <a:br>
              <a:rPr lang="de-AT" dirty="0"/>
            </a:br>
            <a:r>
              <a:rPr lang="de-AT" dirty="0" err="1" smtClean="0"/>
              <a:t>Results</a:t>
            </a:r>
            <a:r>
              <a:rPr lang="de-AT" dirty="0"/>
              <a:t> </a:t>
            </a:r>
            <a:r>
              <a:rPr lang="de-AT" dirty="0" err="1" smtClean="0"/>
              <a:t>Overweight</a:t>
            </a:r>
            <a:r>
              <a:rPr lang="de-AT" dirty="0" smtClean="0"/>
              <a:t> vs. Normal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9</a:t>
            </a:fld>
            <a:endParaRPr lang="de-DE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6022590"/>
              </p:ext>
            </p:extLst>
          </p:nvPr>
        </p:nvGraphicFramePr>
        <p:xfrm>
          <a:off x="611561" y="1705949"/>
          <a:ext cx="8064896" cy="474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1" name="Dokument" r:id="rId3" imgW="5781793" imgH="3390162" progId="Word.Document.12">
                  <p:embed/>
                </p:oleObj>
              </mc:Choice>
              <mc:Fallback>
                <p:oleObj name="Dokument" r:id="rId3" imgW="5781793" imgH="3390162" progId="Word.Document.12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1" y="1705949"/>
                        <a:ext cx="8064896" cy="4747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hteck 12"/>
          <p:cNvSpPr/>
          <p:nvPr/>
        </p:nvSpPr>
        <p:spPr>
          <a:xfrm>
            <a:off x="2627784" y="1997218"/>
            <a:ext cx="540568" cy="40960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3347864" y="1988840"/>
            <a:ext cx="540568" cy="40960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7308304" y="1988840"/>
            <a:ext cx="1332656" cy="40960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/>
          <p:cNvSpPr/>
          <p:nvPr/>
        </p:nvSpPr>
        <p:spPr>
          <a:xfrm>
            <a:off x="2555776" y="2420888"/>
            <a:ext cx="6192688" cy="29485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23" grpId="0" animBg="1"/>
    </p:bldLst>
  </p:timing>
</p:sld>
</file>

<file path=ppt/theme/theme1.xml><?xml version="1.0" encoding="utf-8"?>
<a:theme xmlns:a="http://schemas.openxmlformats.org/drawingml/2006/main" name="Default Them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564</Words>
  <Application>Microsoft Office PowerPoint</Application>
  <PresentationFormat>Bildschirmpräsentation (4:3)</PresentationFormat>
  <Paragraphs>73</Paragraphs>
  <Slides>12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4" baseType="lpstr">
      <vt:lpstr>Default Theme</vt:lpstr>
      <vt:lpstr>Dokument</vt:lpstr>
      <vt:lpstr>Metabolic mediators of body mass index: Are published results reliable?</vt:lpstr>
      <vt:lpstr>Introduction</vt:lpstr>
      <vt:lpstr>Recently published results (1)</vt:lpstr>
      <vt:lpstr>Recently published results (2)</vt:lpstr>
      <vt:lpstr>Lu et al. (2014): Results</vt:lpstr>
      <vt:lpstr>Lu et al. (2015): Results</vt:lpstr>
      <vt:lpstr>Lu et al. (2014, 2015): Conclusions</vt:lpstr>
      <vt:lpstr>Application to VHM&amp;PP data</vt:lpstr>
      <vt:lpstr>VHM&amp;PP data Results Overweight vs. Normal </vt:lpstr>
      <vt:lpstr>VHM&amp;PP data Results Obesity vs. Normal</vt:lpstr>
      <vt:lpstr>Remarks concerning methodology</vt:lpstr>
      <vt:lpstr>Take home messages</vt:lpstr>
    </vt:vector>
  </TitlesOfParts>
  <Company>Medizinische Universität Innsbruck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Cancer Epidemiology in Austria The Vorarlberg Health Monitoring &amp; Promotion Programme (VHM&amp;PP)</dc:title>
  <dc:creator>I-Med</dc:creator>
  <cp:lastModifiedBy>Fritz Josef</cp:lastModifiedBy>
  <cp:revision>548</cp:revision>
  <cp:lastPrinted>2015-03-18T15:20:06Z</cp:lastPrinted>
  <dcterms:created xsi:type="dcterms:W3CDTF">2011-02-22T11:01:43Z</dcterms:created>
  <dcterms:modified xsi:type="dcterms:W3CDTF">2015-05-27T14:04:09Z</dcterms:modified>
</cp:coreProperties>
</file>