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5" r:id="rId3"/>
    <p:sldId id="312" r:id="rId4"/>
    <p:sldId id="286" r:id="rId5"/>
    <p:sldId id="324" r:id="rId6"/>
    <p:sldId id="325" r:id="rId7"/>
    <p:sldId id="326" r:id="rId8"/>
    <p:sldId id="317" r:id="rId9"/>
    <p:sldId id="322" r:id="rId10"/>
    <p:sldId id="323" r:id="rId11"/>
    <p:sldId id="313" r:id="rId12"/>
    <p:sldId id="318" r:id="rId13"/>
    <p:sldId id="315" r:id="rId14"/>
    <p:sldId id="319" r:id="rId15"/>
    <p:sldId id="316" r:id="rId16"/>
    <p:sldId id="320" r:id="rId17"/>
    <p:sldId id="321" r:id="rId18"/>
    <p:sldId id="314" r:id="rId19"/>
  </p:sldIdLst>
  <p:sldSz cx="9144000" cy="5143500" type="screen16x9"/>
  <p:notesSz cx="6858000" cy="994568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9" autoAdjust="0"/>
  </p:normalViewPr>
  <p:slideViewPr>
    <p:cSldViewPr snapToGrid="0" snapToObjects="1">
      <p:cViewPr varScale="1">
        <p:scale>
          <a:sx n="82" d="100"/>
          <a:sy n="82" d="100"/>
        </p:scale>
        <p:origin x="-96" y="-2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BC794E3-57EE-1340-8711-0D0770084DB6}" type="datetime1">
              <a:rPr lang="fr-FR"/>
              <a:pPr/>
              <a:t>19/05/2017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870291C-B90A-1B48-A7FB-EC5917F49A5C}" type="slidenum">
              <a:rPr lang="fr-FR"/>
              <a:pPr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0624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4829E59-07E5-CD4B-BCF6-00B921F8BB54}" type="datetime1">
              <a:rPr lang="fr-FR"/>
              <a:pPr/>
              <a:t>19/05/2017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E61F173-A520-4A49-A562-F3FCA544F6CB}" type="slidenum">
              <a:rPr lang="fr-FR"/>
              <a:pPr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8019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1F173-A520-4A49-A562-F3FCA544F6CB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1F173-A520-4A49-A562-F3FCA544F6CB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E05BEA-9A56-49BC-B1BA-B21CD1D35A9D}" type="datetime1">
              <a:rPr lang="fr-FR" smtClean="0"/>
              <a:pPr/>
              <a:t>19/05/2017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466238" y="4767263"/>
            <a:ext cx="2133600" cy="27384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2FB3A420-400A-E447-92A4-9D21C5435795}" type="slidenum">
              <a:rPr lang="fr-FR" smtClean="0"/>
              <a:pPr/>
              <a:t>‹Nr.›</a:t>
            </a:fld>
            <a:endParaRPr lang="fr-FR" dirty="0"/>
          </a:p>
        </p:txBody>
      </p:sp>
      <p:pic>
        <p:nvPicPr>
          <p:cNvPr id="7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5452" y="-9023"/>
            <a:ext cx="2188548" cy="1486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CE4DDF-2E0F-4038-8375-312C7B2787D2}" type="datetime1">
              <a:rPr lang="fr-FR" smtClean="0"/>
              <a:pPr/>
              <a:t>19/05/2017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66751-2C7D-D44D-855D-79C9470A45CE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9E2D73-1AB5-4988-BA25-20CBCC9FB92F}" type="datetime1">
              <a:rPr lang="fr-FR" smtClean="0"/>
              <a:pPr/>
              <a:t>19/05/2017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87FDA-35DC-2647-891D-1FD5BCF3EDE1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A49977-8BA3-4263-8151-A4D5A8E35658}" type="datetime1">
              <a:rPr lang="fr-FR" smtClean="0"/>
              <a:pPr/>
              <a:t>19/05/2017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726F3-FED4-7644-8447-88075F8D2654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89600-6C72-454F-AAF8-BF618C0FB88E}" type="datetime1">
              <a:rPr lang="fr-FR" smtClean="0"/>
              <a:pPr/>
              <a:t>19/05/2017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FC112-B650-694E-92B2-904EAD8D86A0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3E16CD-9968-4AE8-ABCC-EC7FE9D2CFDB}" type="datetime1">
              <a:rPr lang="fr-FR" smtClean="0"/>
              <a:pPr/>
              <a:t>19/05/2017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AD55E-C8D0-DA40-B19F-06EDCBF4D007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40E866-520A-42C5-8F2B-4BBF615C0840}" type="datetime1">
              <a:rPr lang="fr-FR" smtClean="0"/>
              <a:pPr/>
              <a:t>19/05/2017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4387E-A2F9-4D49-84B8-7B3895D11EAE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AAD1E8-F5AA-421C-9DB9-4E522826D364}" type="datetime1">
              <a:rPr lang="fr-FR" smtClean="0"/>
              <a:pPr/>
              <a:t>19/05/2017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34EE3-D271-9643-A37B-265709C7F96E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158B56-5250-4CD9-867A-96644504E4F2}" type="datetime1">
              <a:rPr lang="fr-FR" smtClean="0"/>
              <a:pPr/>
              <a:t>19/05/2017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6615A-BE76-AC4F-9E80-DB6340D7BAD3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038E48-22D0-44C7-A39F-253A875A9FDD}" type="datetime1">
              <a:rPr lang="fr-FR" smtClean="0"/>
              <a:pPr/>
              <a:t>19/05/2017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B7357-D5B7-3848-83E6-E02A6EB745E0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5814CC-C515-4E30-AB04-9D86E282983A}" type="datetime1">
              <a:rPr lang="fr-FR" smtClean="0"/>
              <a:pPr/>
              <a:t>19/05/2017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77471-09CB-1E43-8F89-ECEF9911DDE5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et modifiez le titre</a:t>
            </a:r>
            <a:endParaRPr lang="fr-FR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A3E1741-A49F-476E-9811-ED1DB0340716}" type="datetime1">
              <a:rPr lang="fr-FR" smtClean="0"/>
              <a:pPr/>
              <a:t>19/05/2017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96008E5-1EC2-B34C-9B15-07D00C0938CE}" type="slidenum">
              <a:rPr lang="fr-FR"/>
              <a:pPr/>
              <a:t>‹Nr.›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osef.fritz@i-med.ac.a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835372"/>
            <a:ext cx="7772400" cy="1102519"/>
          </a:xfrm>
        </p:spPr>
        <p:txBody>
          <a:bodyPr/>
          <a:lstStyle/>
          <a:p>
            <a:pPr eaLnBrk="1" hangingPunct="1"/>
            <a:r>
              <a:rPr lang="en-GB" sz="2600" b="1" dirty="0" smtClean="0"/>
              <a:t>Statistical mediation analysis in cardiovascular epidemiology</a:t>
            </a:r>
            <a:br>
              <a:rPr lang="en-GB" sz="2600" b="1" dirty="0" smtClean="0"/>
            </a:br>
            <a:r>
              <a:rPr lang="en-GB" sz="1000" b="1" dirty="0" smtClean="0"/>
              <a:t/>
            </a:r>
            <a:br>
              <a:rPr lang="en-GB" sz="1000" b="1" dirty="0" smtClean="0"/>
            </a:br>
            <a:endParaRPr lang="fr-FR" sz="2000" u="sng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2991647"/>
            <a:ext cx="7772399" cy="159281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2600" b="1" dirty="0" smtClean="0">
                <a:solidFill>
                  <a:schemeClr val="tx1"/>
                </a:solidFill>
                <a:ea typeface="+mn-ea"/>
                <a:cs typeface="+mn-cs"/>
              </a:rPr>
              <a:t>Josef Fritz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1000" b="1" baseline="30000" dirty="0">
              <a:solidFill>
                <a:schemeClr val="tx1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1900" dirty="0" smtClean="0">
                <a:solidFill>
                  <a:schemeClr val="tx1"/>
                </a:solidFill>
                <a:ea typeface="+mn-ea"/>
                <a:cs typeface="+mn-cs"/>
              </a:rPr>
              <a:t>Department </a:t>
            </a:r>
            <a:r>
              <a:rPr lang="en-GB" sz="1900" dirty="0">
                <a:solidFill>
                  <a:schemeClr val="tx1"/>
                </a:solidFill>
                <a:ea typeface="+mn-ea"/>
                <a:cs typeface="+mn-cs"/>
              </a:rPr>
              <a:t>of Medical Statistics, Informatics and Health Economics, Medical University of Innsbruck, </a:t>
            </a:r>
            <a:r>
              <a:rPr lang="en-GB" sz="1900" dirty="0" smtClean="0">
                <a:solidFill>
                  <a:schemeClr val="tx1"/>
                </a:solidFill>
                <a:ea typeface="+mn-ea"/>
                <a:cs typeface="+mn-cs"/>
              </a:rPr>
              <a:t>Austria</a:t>
            </a:r>
          </a:p>
          <a:p>
            <a:pPr algn="l"/>
            <a:endParaRPr lang="en-GB" sz="800" dirty="0"/>
          </a:p>
          <a:p>
            <a:r>
              <a:rPr lang="en-GB" sz="1600" dirty="0" smtClean="0">
                <a:hlinkClick r:id="rId2"/>
              </a:rPr>
              <a:t>josef.fritz@i-med.ac.at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900" dirty="0" smtClean="0">
                <a:solidFill>
                  <a:schemeClr val="tx1"/>
                </a:solidFill>
                <a:ea typeface="+mn-ea"/>
                <a:cs typeface="+mn-cs"/>
              </a:rPr>
              <a:t>Malmö, May </a:t>
            </a:r>
            <a:r>
              <a:rPr lang="en-GB" sz="1900" dirty="0" smtClean="0">
                <a:solidFill>
                  <a:schemeClr val="tx1"/>
                </a:solidFill>
                <a:ea typeface="+mn-ea"/>
                <a:cs typeface="+mn-cs"/>
              </a:rPr>
              <a:t>23</a:t>
            </a:r>
            <a:r>
              <a:rPr lang="en-GB" sz="1900" baseline="30000" dirty="0" smtClean="0">
                <a:solidFill>
                  <a:schemeClr val="tx1"/>
                </a:solidFill>
                <a:ea typeface="+mn-ea"/>
                <a:cs typeface="+mn-cs"/>
              </a:rPr>
              <a:t>th</a:t>
            </a:r>
            <a:r>
              <a:rPr lang="en-GB" sz="19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GB" sz="1900" dirty="0" smtClean="0">
                <a:solidFill>
                  <a:schemeClr val="tx1"/>
                </a:solidFill>
                <a:ea typeface="+mn-ea"/>
                <a:cs typeface="+mn-cs"/>
              </a:rPr>
              <a:t>2017</a:t>
            </a:r>
          </a:p>
          <a:p>
            <a:pPr algn="l"/>
            <a:endParaRPr lang="en-GB" sz="1300" dirty="0"/>
          </a:p>
          <a:p>
            <a:pPr algn="l"/>
            <a:endParaRPr lang="en-GB" sz="1300" dirty="0" smtClean="0"/>
          </a:p>
          <a:p>
            <a:pPr algn="l"/>
            <a:endParaRPr lang="en-GB" sz="1300" baseline="30000" dirty="0">
              <a:ea typeface="+mn-ea"/>
              <a:cs typeface="+mn-cs"/>
            </a:endParaRPr>
          </a:p>
          <a:p>
            <a:pPr algn="l"/>
            <a:endParaRPr lang="fr-FR" sz="1300" baseline="300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2400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2400" dirty="0" smtClean="0">
              <a:ea typeface="+mn-ea"/>
              <a:cs typeface="+mn-cs"/>
            </a:endParaRPr>
          </a:p>
        </p:txBody>
      </p:sp>
      <p:pic>
        <p:nvPicPr>
          <p:cNvPr id="8" name="Picture 2" descr="logo_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4110" y="10453"/>
            <a:ext cx="2396680" cy="162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692"/>
            <a:ext cx="6684402" cy="1102519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Material and methods</a:t>
            </a:r>
            <a:endParaRPr lang="fr-FR" sz="2800" b="1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23" name="Textfeld 22"/>
          <p:cNvSpPr txBox="1"/>
          <p:nvPr/>
        </p:nvSpPr>
        <p:spPr>
          <a:xfrm>
            <a:off x="945560" y="1998135"/>
            <a:ext cx="3014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AT" sz="200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559398" y="951701"/>
            <a:ext cx="7781860" cy="4013152"/>
          </a:xfrm>
        </p:spPr>
        <p:txBody>
          <a:bodyPr rtlCol="0">
            <a:normAutofit/>
          </a:bodyPr>
          <a:lstStyle/>
          <a:p>
            <a:pPr marL="800100" lvl="2" indent="-342900" algn="l" eaLnBrk="1" fontAlgn="auto" hangingPunct="1">
              <a:spcBef>
                <a:spcPts val="48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fr-FR" sz="2000" dirty="0" smtClean="0">
              <a:solidFill>
                <a:schemeClr val="tx1"/>
              </a:solidFill>
            </a:endParaRPr>
          </a:p>
          <a:p>
            <a:pPr marL="800100" lvl="2" indent="-342900" algn="l" eaLnBrk="1" fontAlgn="auto" hangingPunct="1">
              <a:spcBef>
                <a:spcPts val="48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fr-FR" sz="2000" b="1" dirty="0" smtClean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 bwMode="auto">
          <a:xfrm>
            <a:off x="711798" y="1056395"/>
            <a:ext cx="7781860" cy="4013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de-DE" sz="2000" u="sng" dirty="0" smtClean="0">
                <a:solidFill>
                  <a:schemeClr val="tx1"/>
                </a:solidFill>
                <a:ea typeface="+mn-ea"/>
                <a:cs typeface="+mn-cs"/>
              </a:rPr>
              <a:t>Material: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1700" dirty="0" smtClean="0">
                <a:solidFill>
                  <a:schemeClr val="tx1"/>
                </a:solidFill>
                <a:ea typeface="+mn-ea"/>
                <a:cs typeface="+mn-cs"/>
              </a:rPr>
              <a:t>Malmö </a:t>
            </a:r>
            <a:r>
              <a:rPr lang="de-DE" sz="1700" dirty="0" err="1">
                <a:solidFill>
                  <a:schemeClr val="tx1"/>
                </a:solidFill>
                <a:ea typeface="+mn-ea"/>
                <a:cs typeface="+mn-cs"/>
              </a:rPr>
              <a:t>Diet</a:t>
            </a:r>
            <a:r>
              <a:rPr lang="de-DE" sz="17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1700" dirty="0" err="1">
                <a:solidFill>
                  <a:schemeClr val="tx1"/>
                </a:solidFill>
                <a:ea typeface="+mn-ea"/>
                <a:cs typeface="+mn-cs"/>
              </a:rPr>
              <a:t>and</a:t>
            </a:r>
            <a:r>
              <a:rPr lang="de-DE" sz="17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1700" dirty="0" err="1">
                <a:solidFill>
                  <a:schemeClr val="tx1"/>
                </a:solidFill>
                <a:ea typeface="+mn-ea"/>
                <a:cs typeface="+mn-cs"/>
              </a:rPr>
              <a:t>Cancer</a:t>
            </a:r>
            <a:r>
              <a:rPr lang="de-DE" sz="1700" dirty="0">
                <a:solidFill>
                  <a:schemeClr val="tx1"/>
                </a:solidFill>
                <a:ea typeface="+mn-ea"/>
                <a:cs typeface="+mn-cs"/>
              </a:rPr>
              <a:t> Study (MDCS)</a:t>
            </a:r>
          </a:p>
          <a:p>
            <a:pPr marL="742950" lvl="1" indent="-285750" algn="l" eaLnBrk="1" fontAlgn="auto" hangingPunct="1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de-DE" sz="1300" dirty="0" err="1">
                <a:solidFill>
                  <a:schemeClr val="tx1"/>
                </a:solidFill>
                <a:ea typeface="+mn-ea"/>
                <a:cs typeface="+mn-cs"/>
              </a:rPr>
              <a:t>Middle-aged</a:t>
            </a:r>
            <a:r>
              <a:rPr lang="de-DE" sz="13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1300" dirty="0" err="1">
                <a:solidFill>
                  <a:schemeClr val="tx1"/>
                </a:solidFill>
                <a:ea typeface="+mn-ea"/>
                <a:cs typeface="+mn-cs"/>
              </a:rPr>
              <a:t>men</a:t>
            </a:r>
            <a:r>
              <a:rPr lang="de-DE" sz="13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1300" dirty="0" err="1">
                <a:solidFill>
                  <a:schemeClr val="tx1"/>
                </a:solidFill>
                <a:ea typeface="+mn-ea"/>
                <a:cs typeface="+mn-cs"/>
              </a:rPr>
              <a:t>and</a:t>
            </a:r>
            <a:r>
              <a:rPr lang="de-DE" sz="13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1300" dirty="0" err="1">
                <a:solidFill>
                  <a:schemeClr val="tx1"/>
                </a:solidFill>
                <a:ea typeface="+mn-ea"/>
                <a:cs typeface="+mn-cs"/>
              </a:rPr>
              <a:t>women</a:t>
            </a:r>
            <a:r>
              <a:rPr lang="de-DE" sz="13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1300" dirty="0" err="1">
                <a:solidFill>
                  <a:schemeClr val="tx1"/>
                </a:solidFill>
                <a:ea typeface="+mn-ea"/>
                <a:cs typeface="+mn-cs"/>
              </a:rPr>
              <a:t>from</a:t>
            </a:r>
            <a:r>
              <a:rPr lang="de-DE" sz="1300" dirty="0">
                <a:solidFill>
                  <a:schemeClr val="tx1"/>
                </a:solidFill>
                <a:ea typeface="+mn-ea"/>
                <a:cs typeface="+mn-cs"/>
              </a:rPr>
              <a:t> Malmö</a:t>
            </a:r>
          </a:p>
          <a:p>
            <a:pPr marL="742950" lvl="1" indent="-285750" algn="l" eaLnBrk="1" fontAlgn="auto" hangingPunct="1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de-DE" sz="1300" dirty="0">
                <a:solidFill>
                  <a:schemeClr val="tx1"/>
                </a:solidFill>
                <a:ea typeface="+mn-ea"/>
                <a:cs typeface="+mn-cs"/>
              </a:rPr>
              <a:t>~24,000 </a:t>
            </a:r>
            <a:r>
              <a:rPr lang="de-DE" sz="1300" dirty="0" err="1">
                <a:solidFill>
                  <a:schemeClr val="tx1"/>
                </a:solidFill>
                <a:ea typeface="+mn-ea"/>
                <a:cs typeface="+mn-cs"/>
              </a:rPr>
              <a:t>participants</a:t>
            </a:r>
            <a:r>
              <a:rPr lang="de-DE" sz="1300" dirty="0">
                <a:solidFill>
                  <a:schemeClr val="tx1"/>
                </a:solidFill>
                <a:ea typeface="+mn-ea"/>
                <a:cs typeface="+mn-cs"/>
              </a:rPr>
              <a:t>, </a:t>
            </a:r>
            <a:r>
              <a:rPr lang="de-DE" sz="1300" dirty="0" err="1">
                <a:solidFill>
                  <a:schemeClr val="tx1"/>
                </a:solidFill>
                <a:ea typeface="+mn-ea"/>
                <a:cs typeface="+mn-cs"/>
              </a:rPr>
              <a:t>more</a:t>
            </a:r>
            <a:r>
              <a:rPr lang="de-DE" sz="13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1300" dirty="0" err="1">
                <a:solidFill>
                  <a:schemeClr val="tx1"/>
                </a:solidFill>
                <a:ea typeface="+mn-ea"/>
                <a:cs typeface="+mn-cs"/>
              </a:rPr>
              <a:t>than</a:t>
            </a:r>
            <a:r>
              <a:rPr lang="de-DE" sz="1300" dirty="0">
                <a:solidFill>
                  <a:schemeClr val="tx1"/>
                </a:solidFill>
                <a:ea typeface="+mn-ea"/>
                <a:cs typeface="+mn-cs"/>
              </a:rPr>
              <a:t> 2,200 CHD </a:t>
            </a:r>
            <a:r>
              <a:rPr lang="de-DE" sz="1300" dirty="0" err="1">
                <a:solidFill>
                  <a:schemeClr val="tx1"/>
                </a:solidFill>
                <a:ea typeface="+mn-ea"/>
                <a:cs typeface="+mn-cs"/>
              </a:rPr>
              <a:t>events</a:t>
            </a:r>
            <a:endParaRPr lang="de-DE" sz="1300" dirty="0">
              <a:solidFill>
                <a:schemeClr val="tx1"/>
              </a:solidFill>
              <a:ea typeface="+mn-ea"/>
              <a:cs typeface="+mn-cs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700" dirty="0">
                <a:solidFill>
                  <a:schemeClr val="tx1"/>
                </a:solidFill>
                <a:ea typeface="+mn-ea"/>
                <a:cs typeface="+mn-cs"/>
              </a:rPr>
              <a:t>Vorarlberg Health Monitoring  and Promotion Programme (VHM&amp;PP)</a:t>
            </a:r>
          </a:p>
          <a:p>
            <a:pPr marL="742950" lvl="1" indent="-285750" algn="l" eaLnBrk="1" fontAlgn="auto" hangingPunct="1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en-GB" sz="1300" dirty="0">
                <a:solidFill>
                  <a:schemeClr val="tx1"/>
                </a:solidFill>
                <a:ea typeface="+mn-ea"/>
                <a:cs typeface="+mn-cs"/>
              </a:rPr>
              <a:t>~180,000 individuals, nearly 4,000 CHD </a:t>
            </a:r>
            <a:r>
              <a:rPr lang="en-GB" sz="1300" dirty="0" smtClean="0">
                <a:solidFill>
                  <a:schemeClr val="tx1"/>
                </a:solidFill>
                <a:ea typeface="+mn-ea"/>
                <a:cs typeface="+mn-cs"/>
              </a:rPr>
              <a:t>deaths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GB" sz="13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0" lvl="1" algn="l" eaLnBrk="1" fontAlgn="auto" hangingPunct="1">
              <a:spcAft>
                <a:spcPts val="0"/>
              </a:spcAft>
              <a:defRPr/>
            </a:pPr>
            <a:r>
              <a:rPr lang="en-GB" sz="2000" u="sng" dirty="0" smtClean="0">
                <a:solidFill>
                  <a:schemeClr val="tx1"/>
                </a:solidFill>
                <a:ea typeface="+mn-ea"/>
                <a:cs typeface="+mn-cs"/>
              </a:rPr>
              <a:t>Methods</a:t>
            </a:r>
            <a:r>
              <a:rPr lang="en-GB" sz="2000" u="sng" dirty="0">
                <a:solidFill>
                  <a:schemeClr val="tx1"/>
                </a:solidFill>
                <a:ea typeface="+mn-ea"/>
                <a:cs typeface="+mn-cs"/>
              </a:rPr>
              <a:t>: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>
                <a:solidFill>
                  <a:schemeClr val="tx1"/>
                </a:solidFill>
                <a:ea typeface="+mn-ea"/>
                <a:cs typeface="+mn-cs"/>
              </a:rPr>
              <a:t>Regression-based approach for multiple </a:t>
            </a:r>
            <a:r>
              <a:rPr lang="en-US" sz="1700" dirty="0" smtClean="0">
                <a:solidFill>
                  <a:schemeClr val="tx1"/>
                </a:solidFill>
                <a:ea typeface="+mn-ea"/>
                <a:cs typeface="+mn-cs"/>
              </a:rPr>
              <a:t>mediators</a:t>
            </a:r>
            <a:br>
              <a:rPr lang="en-US" sz="1700" dirty="0" smtClean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en-US" sz="1700" dirty="0" smtClean="0">
                <a:solidFill>
                  <a:schemeClr val="tx1"/>
                </a:solidFill>
                <a:ea typeface="+mn-ea"/>
                <a:cs typeface="+mn-cs"/>
              </a:rPr>
              <a:t>for the Cox </a:t>
            </a:r>
            <a:r>
              <a:rPr lang="de-DE" sz="1700" dirty="0" smtClean="0">
                <a:solidFill>
                  <a:schemeClr val="tx1"/>
                </a:solidFill>
                <a:ea typeface="+mn-ea"/>
                <a:cs typeface="+mn-cs"/>
              </a:rPr>
              <a:t>proportional </a:t>
            </a:r>
            <a:r>
              <a:rPr lang="de-DE" sz="1700" dirty="0" err="1">
                <a:solidFill>
                  <a:schemeClr val="tx1"/>
                </a:solidFill>
                <a:ea typeface="+mn-ea"/>
                <a:cs typeface="+mn-cs"/>
              </a:rPr>
              <a:t>hazards</a:t>
            </a:r>
            <a:r>
              <a:rPr lang="de-DE" sz="17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1700" dirty="0" err="1" smtClean="0">
                <a:solidFill>
                  <a:schemeClr val="tx1"/>
                </a:solidFill>
                <a:ea typeface="+mn-ea"/>
                <a:cs typeface="+mn-cs"/>
              </a:rPr>
              <a:t>model</a:t>
            </a:r>
            <a:r>
              <a:rPr lang="de-DE" sz="1700" dirty="0" smtClean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de-DE" sz="1700" dirty="0" smtClean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de-DE" sz="1700" dirty="0" smtClean="0">
                <a:solidFill>
                  <a:schemeClr val="tx1"/>
                </a:solidFill>
                <a:ea typeface="+mn-ea"/>
                <a:cs typeface="+mn-cs"/>
              </a:rPr>
              <a:t>(</a:t>
            </a:r>
            <a:r>
              <a:rPr lang="de-AT" sz="1700" dirty="0" err="1">
                <a:solidFill>
                  <a:schemeClr val="tx1"/>
                </a:solidFill>
                <a:ea typeface="+mn-ea"/>
                <a:cs typeface="+mn-cs"/>
              </a:rPr>
              <a:t>VanderWeele</a:t>
            </a:r>
            <a:r>
              <a:rPr lang="de-AT" sz="1700" dirty="0">
                <a:solidFill>
                  <a:schemeClr val="tx1"/>
                </a:solidFill>
                <a:ea typeface="+mn-ea"/>
                <a:cs typeface="+mn-cs"/>
              </a:rPr>
              <a:t>, </a:t>
            </a:r>
            <a:r>
              <a:rPr lang="de-AT" sz="1700" dirty="0" err="1">
                <a:solidFill>
                  <a:schemeClr val="tx1"/>
                </a:solidFill>
                <a:ea typeface="+mn-ea"/>
                <a:cs typeface="+mn-cs"/>
              </a:rPr>
              <a:t>Epidemiology</a:t>
            </a:r>
            <a:r>
              <a:rPr lang="de-AT" sz="1700" dirty="0">
                <a:solidFill>
                  <a:schemeClr val="tx1"/>
                </a:solidFill>
                <a:ea typeface="+mn-ea"/>
                <a:cs typeface="+mn-cs"/>
              </a:rPr>
              <a:t> 2012</a:t>
            </a:r>
            <a:r>
              <a:rPr lang="de-DE" sz="1700" dirty="0" smtClean="0">
                <a:solidFill>
                  <a:schemeClr val="tx1"/>
                </a:solidFill>
                <a:ea typeface="+mn-ea"/>
                <a:cs typeface="+mn-cs"/>
              </a:rPr>
              <a:t>)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1700" dirty="0" smtClean="0">
                <a:solidFill>
                  <a:schemeClr val="tx1"/>
                </a:solidFill>
                <a:ea typeface="+mn-ea"/>
                <a:cs typeface="+mn-cs"/>
              </a:rPr>
              <a:t>Natural </a:t>
            </a:r>
            <a:r>
              <a:rPr lang="de-DE" sz="1700" dirty="0" err="1" smtClean="0">
                <a:solidFill>
                  <a:schemeClr val="tx1"/>
                </a:solidFill>
                <a:ea typeface="+mn-ea"/>
                <a:cs typeface="+mn-cs"/>
              </a:rPr>
              <a:t>effect</a:t>
            </a:r>
            <a:r>
              <a:rPr lang="de-DE" sz="17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1700" dirty="0" err="1" smtClean="0">
                <a:solidFill>
                  <a:schemeClr val="tx1"/>
                </a:solidFill>
                <a:ea typeface="+mn-ea"/>
                <a:cs typeface="+mn-cs"/>
              </a:rPr>
              <a:t>models</a:t>
            </a:r>
            <a:r>
              <a:rPr lang="de-DE" sz="1700" dirty="0" smtClean="0">
                <a:solidFill>
                  <a:schemeClr val="tx1"/>
                </a:solidFill>
                <a:ea typeface="+mn-ea"/>
                <a:cs typeface="+mn-cs"/>
              </a:rPr>
              <a:t> (Lange</a:t>
            </a:r>
            <a:r>
              <a:rPr lang="de-DE" sz="1700" dirty="0">
                <a:solidFill>
                  <a:schemeClr val="tx1"/>
                </a:solidFill>
                <a:ea typeface="+mn-ea"/>
                <a:cs typeface="+mn-cs"/>
              </a:rPr>
              <a:t>, </a:t>
            </a:r>
            <a:r>
              <a:rPr lang="en-US" sz="1700" dirty="0">
                <a:solidFill>
                  <a:schemeClr val="tx1"/>
                </a:solidFill>
                <a:ea typeface="+mn-ea"/>
                <a:cs typeface="+mn-cs"/>
              </a:rPr>
              <a:t>Am J </a:t>
            </a:r>
            <a:r>
              <a:rPr lang="en-US" sz="1700" dirty="0" err="1">
                <a:solidFill>
                  <a:schemeClr val="tx1"/>
                </a:solidFill>
                <a:ea typeface="+mn-ea"/>
                <a:cs typeface="+mn-cs"/>
              </a:rPr>
              <a:t>Epidemiol</a:t>
            </a:r>
            <a:r>
              <a:rPr lang="en-US" sz="17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ea typeface="+mn-ea"/>
                <a:cs typeface="+mn-cs"/>
              </a:rPr>
              <a:t>2014)</a:t>
            </a:r>
          </a:p>
          <a:p>
            <a:pPr marL="742950" lvl="1" indent="-285750" algn="l" eaLnBrk="1" fontAlgn="auto" hangingPunct="1"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en-US" sz="1300" dirty="0">
                <a:solidFill>
                  <a:schemeClr val="tx1"/>
                </a:solidFill>
                <a:ea typeface="+mn-ea"/>
                <a:cs typeface="+mn-cs"/>
              </a:rPr>
              <a:t>Break-down of indirect effect into single mediator components </a:t>
            </a:r>
            <a:endParaRPr lang="en-GB" sz="1300" dirty="0">
              <a:solidFill>
                <a:schemeClr val="tx1"/>
              </a:solidFill>
              <a:ea typeface="+mn-ea"/>
              <a:cs typeface="+mn-cs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1700" dirty="0">
              <a:solidFill>
                <a:schemeClr val="tx1"/>
              </a:solidFill>
              <a:ea typeface="+mn-ea"/>
              <a:cs typeface="+mn-cs"/>
            </a:endParaRPr>
          </a:p>
          <a:p>
            <a:pPr marL="285750" lvl="2" indent="-2857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1700" dirty="0">
              <a:solidFill>
                <a:schemeClr val="tx1"/>
              </a:solidFill>
              <a:ea typeface="+mn-ea"/>
              <a:cs typeface="+mn-cs"/>
            </a:endParaRPr>
          </a:p>
          <a:p>
            <a:pPr marL="800100" lvl="2" indent="-342900" algn="l" eaLnBrk="1" fontAlgn="auto" hangingPunct="1">
              <a:spcBef>
                <a:spcPts val="48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fr-FR" sz="2000" b="1" dirty="0" smtClean="0">
              <a:solidFill>
                <a:schemeClr val="tx1"/>
              </a:solidFill>
              <a:ea typeface="+mn-ea"/>
              <a:cs typeface="+mn-cs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195" y="2687541"/>
            <a:ext cx="2188332" cy="2289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04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692"/>
            <a:ext cx="6684402" cy="1102519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Study 1: Mediators of sex/gender differences in CHD mortality (1) </a:t>
            </a:r>
            <a:endParaRPr lang="fr-FR" sz="2800" b="1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1" name="Textfeld 10"/>
          <p:cNvSpPr txBox="1"/>
          <p:nvPr/>
        </p:nvSpPr>
        <p:spPr>
          <a:xfrm>
            <a:off x="607888" y="1335492"/>
            <a:ext cx="78665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1700" b="1" dirty="0" smtClean="0">
                <a:latin typeface="+mn-lt"/>
                <a:ea typeface="+mn-ea"/>
                <a:cs typeface="+mn-cs"/>
              </a:rPr>
              <a:t>Can </a:t>
            </a:r>
            <a:r>
              <a:rPr lang="en-US" sz="1700" b="1" dirty="0">
                <a:latin typeface="+mn-lt"/>
                <a:ea typeface="+mn-ea"/>
                <a:cs typeface="+mn-cs"/>
              </a:rPr>
              <a:t>sex/gender differences in the mortality due CHD be explained by traditional cardiovascular risk factors</a:t>
            </a:r>
            <a:r>
              <a:rPr lang="en-US" sz="1700" b="1" dirty="0" smtClean="0">
                <a:latin typeface="+mn-lt"/>
                <a:ea typeface="+mn-ea"/>
                <a:cs typeface="+mn-cs"/>
              </a:rPr>
              <a:t>?</a:t>
            </a:r>
            <a:endParaRPr lang="en-US" sz="1700" b="1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6" r="13891"/>
          <a:stretch/>
        </p:blipFill>
        <p:spPr>
          <a:xfrm>
            <a:off x="4639237" y="1903214"/>
            <a:ext cx="4292164" cy="2845804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607888" y="1918565"/>
            <a:ext cx="4572000" cy="260379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>
                <a:latin typeface="+mn-lt"/>
                <a:ea typeface="+mn-ea"/>
                <a:cs typeface="+mn-cs"/>
              </a:rPr>
              <a:t>If yes, </a:t>
            </a:r>
            <a:r>
              <a:rPr lang="en-US" sz="1700" b="1" dirty="0">
                <a:latin typeface="+mn-lt"/>
                <a:ea typeface="+mn-ea"/>
                <a:cs typeface="+mn-cs"/>
              </a:rPr>
              <a:t>how much</a:t>
            </a:r>
            <a:r>
              <a:rPr lang="en-US" sz="1700" dirty="0">
                <a:latin typeface="+mn-lt"/>
                <a:ea typeface="+mn-ea"/>
                <a:cs typeface="+mn-cs"/>
              </a:rPr>
              <a:t> can be explained?</a:t>
            </a:r>
          </a:p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>
                <a:latin typeface="+mn-lt"/>
                <a:ea typeface="+mn-ea"/>
                <a:cs typeface="+mn-cs"/>
              </a:rPr>
              <a:t>Are there </a:t>
            </a:r>
            <a:r>
              <a:rPr lang="en-US" sz="1700" b="1" dirty="0">
                <a:latin typeface="+mn-lt"/>
                <a:ea typeface="+mn-ea"/>
                <a:cs typeface="+mn-cs"/>
              </a:rPr>
              <a:t>age differences</a:t>
            </a:r>
            <a:r>
              <a:rPr lang="en-US" sz="1700" dirty="0">
                <a:latin typeface="+mn-lt"/>
                <a:ea typeface="+mn-ea"/>
                <a:cs typeface="+mn-cs"/>
              </a:rPr>
              <a:t>?</a:t>
            </a:r>
          </a:p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 smtClean="0">
                <a:latin typeface="+mn-lt"/>
                <a:ea typeface="+mn-ea"/>
                <a:cs typeface="+mn-cs"/>
              </a:rPr>
              <a:t>No proper mediation analysis been done before (only </a:t>
            </a:r>
            <a:r>
              <a:rPr lang="en-US" sz="1700" dirty="0">
                <a:latin typeface="+mn-lt"/>
                <a:ea typeface="+mn-ea"/>
                <a:cs typeface="+mn-cs"/>
              </a:rPr>
              <a:t>rudimentarily  tackled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treating risk </a:t>
            </a:r>
            <a:r>
              <a:rPr lang="en-US" sz="1700" dirty="0">
                <a:latin typeface="+mn-lt"/>
                <a:ea typeface="+mn-ea"/>
                <a:cs typeface="+mn-cs"/>
              </a:rPr>
              <a:t>factors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as confounders)</a:t>
            </a:r>
          </a:p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b="1" dirty="0" smtClean="0">
                <a:latin typeface="+mn-lt"/>
                <a:ea typeface="+mn-ea"/>
                <a:cs typeface="+mn-cs"/>
              </a:rPr>
              <a:t>Aim</a:t>
            </a:r>
            <a:r>
              <a:rPr lang="en-US" sz="1700" dirty="0">
                <a:latin typeface="+mn-lt"/>
                <a:ea typeface="+mn-ea"/>
                <a:cs typeface="+mn-cs"/>
              </a:rPr>
              <a:t>: Mediation analysis using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natural</a:t>
            </a:r>
            <a:br>
              <a:rPr lang="en-US" sz="1700" dirty="0" smtClean="0">
                <a:latin typeface="+mn-lt"/>
                <a:ea typeface="+mn-ea"/>
                <a:cs typeface="+mn-cs"/>
              </a:rPr>
            </a:br>
            <a:r>
              <a:rPr lang="en-US" sz="1700" dirty="0" smtClean="0">
                <a:latin typeface="+mn-lt"/>
                <a:ea typeface="+mn-ea"/>
                <a:cs typeface="+mn-cs"/>
              </a:rPr>
              <a:t>effects models (Lange) allowing </a:t>
            </a:r>
            <a:r>
              <a:rPr lang="en-US" sz="1700" dirty="0">
                <a:latin typeface="+mn-lt"/>
                <a:ea typeface="+mn-ea"/>
                <a:cs typeface="+mn-cs"/>
              </a:rPr>
              <a:t>breakdown into single components of the indirect sex/gender effect</a:t>
            </a:r>
            <a:endParaRPr lang="de-AT" sz="17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11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692"/>
            <a:ext cx="6684402" cy="1102519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Study 1: Mediators of sex/gender differences in CHD mortality (2) </a:t>
            </a:r>
            <a:endParaRPr lang="fr-FR" sz="2800" b="1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1" name="Textfeld 10"/>
          <p:cNvSpPr txBox="1"/>
          <p:nvPr/>
        </p:nvSpPr>
        <p:spPr>
          <a:xfrm>
            <a:off x="719202" y="1265994"/>
            <a:ext cx="7866530" cy="325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700" dirty="0" smtClean="0">
                <a:latin typeface="+mn-lt"/>
                <a:ea typeface="+mn-ea"/>
                <a:cs typeface="+mn-cs"/>
              </a:rPr>
              <a:t>Data of the Vorarlberg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Health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Monitoring and Promotion Programme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700" b="1" dirty="0" smtClean="0">
                <a:latin typeface="+mn-lt"/>
                <a:ea typeface="+mn-ea"/>
                <a:cs typeface="+mn-cs"/>
              </a:rPr>
              <a:t>The </a:t>
            </a:r>
            <a:r>
              <a:rPr lang="fr-FR" sz="1700" b="1" dirty="0" err="1" smtClean="0">
                <a:latin typeface="+mn-lt"/>
                <a:ea typeface="+mn-ea"/>
                <a:cs typeface="+mn-cs"/>
              </a:rPr>
              <a:t>extent</a:t>
            </a:r>
            <a:r>
              <a:rPr lang="fr-FR" sz="1700" b="1" dirty="0" smtClean="0">
                <a:latin typeface="+mn-lt"/>
                <a:ea typeface="+mn-ea"/>
                <a:cs typeface="+mn-cs"/>
              </a:rPr>
              <a:t> to </a:t>
            </a:r>
            <a:r>
              <a:rPr lang="fr-FR" sz="1700" b="1" dirty="0" err="1" smtClean="0">
                <a:latin typeface="+mn-lt"/>
                <a:ea typeface="+mn-ea"/>
                <a:cs typeface="+mn-cs"/>
              </a:rPr>
              <a:t>which</a:t>
            </a:r>
            <a:r>
              <a:rPr lang="fr-FR" sz="1700" b="1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700" b="1" dirty="0" err="1" smtClean="0">
                <a:latin typeface="+mn-lt"/>
                <a:ea typeface="+mn-ea"/>
                <a:cs typeface="+mn-cs"/>
              </a:rPr>
              <a:t>risk</a:t>
            </a:r>
            <a:r>
              <a:rPr lang="fr-FR" sz="1700" b="1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700" b="1" dirty="0" err="1" smtClean="0">
                <a:latin typeface="+mn-lt"/>
                <a:ea typeface="+mn-ea"/>
                <a:cs typeface="+mn-cs"/>
              </a:rPr>
              <a:t>factors</a:t>
            </a:r>
            <a:r>
              <a:rPr lang="fr-FR" sz="1700" b="1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700" b="1" dirty="0" err="1" smtClean="0">
                <a:latin typeface="+mn-lt"/>
                <a:ea typeface="+mn-ea"/>
                <a:cs typeface="+mn-cs"/>
              </a:rPr>
              <a:t>contribued</a:t>
            </a:r>
            <a:r>
              <a:rPr lang="fr-FR" sz="1700" b="1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700" b="1" dirty="0" err="1" smtClean="0">
                <a:latin typeface="+mn-lt"/>
                <a:ea typeface="+mn-ea"/>
                <a:cs typeface="+mn-cs"/>
              </a:rPr>
              <a:t>varied</a:t>
            </a:r>
            <a:r>
              <a:rPr lang="fr-FR" sz="1700" b="1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700" b="1" dirty="0" err="1" smtClean="0">
                <a:latin typeface="+mn-lt"/>
                <a:ea typeface="+mn-ea"/>
                <a:cs typeface="+mn-cs"/>
              </a:rPr>
              <a:t>with</a:t>
            </a:r>
            <a:r>
              <a:rPr lang="fr-FR" sz="1700" b="1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700" b="1" dirty="0" err="1" smtClean="0">
                <a:latin typeface="+mn-lt"/>
                <a:ea typeface="+mn-ea"/>
                <a:cs typeface="+mn-cs"/>
              </a:rPr>
              <a:t>age</a:t>
            </a:r>
            <a:endParaRPr lang="fr-FR" sz="1700" b="1" dirty="0" smtClean="0">
              <a:latin typeface="+mn-lt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fr-FR" sz="1500" b="1" dirty="0" smtClean="0">
                <a:latin typeface="+mn-lt"/>
                <a:ea typeface="+mn-ea"/>
                <a:cs typeface="+mn-cs"/>
              </a:rPr>
              <a:t>&lt;50 </a:t>
            </a:r>
            <a:r>
              <a:rPr lang="fr-FR" sz="1500" b="1" dirty="0" err="1" smtClean="0">
                <a:latin typeface="+mn-lt"/>
                <a:ea typeface="+mn-ea"/>
                <a:cs typeface="+mn-cs"/>
              </a:rPr>
              <a:t>years</a:t>
            </a:r>
            <a:r>
              <a:rPr lang="fr-FR" sz="1500" dirty="0" smtClean="0">
                <a:latin typeface="+mn-lt"/>
                <a:ea typeface="+mn-ea"/>
                <a:cs typeface="+mn-cs"/>
              </a:rPr>
              <a:t>: the </a:t>
            </a:r>
            <a:r>
              <a:rPr lang="fr-FR" sz="1500" b="1" dirty="0" smtClean="0">
                <a:latin typeface="+mn-lt"/>
                <a:ea typeface="+mn-ea"/>
                <a:cs typeface="+mn-cs"/>
              </a:rPr>
              <a:t>4 </a:t>
            </a:r>
            <a:r>
              <a:rPr lang="fr-FR" sz="1500" b="1" dirty="0" err="1" smtClean="0">
                <a:latin typeface="+mn-lt"/>
                <a:ea typeface="+mn-ea"/>
                <a:cs typeface="+mn-cs"/>
              </a:rPr>
              <a:t>RFs</a:t>
            </a:r>
            <a:r>
              <a:rPr lang="fr-FR" sz="1500" b="1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500" b="1" dirty="0" err="1" smtClean="0">
                <a:latin typeface="+mn-lt"/>
                <a:ea typeface="+mn-ea"/>
                <a:cs typeface="+mn-cs"/>
              </a:rPr>
              <a:t>explained</a:t>
            </a:r>
            <a:r>
              <a:rPr lang="fr-FR" sz="1500" b="1" dirty="0" smtClean="0">
                <a:latin typeface="+mn-lt"/>
                <a:ea typeface="+mn-ea"/>
                <a:cs typeface="+mn-cs"/>
              </a:rPr>
              <a:t> 41% </a:t>
            </a:r>
            <a:r>
              <a:rPr lang="fr-FR" sz="1500" dirty="0" smtClean="0">
                <a:latin typeface="+mn-lt"/>
                <a:ea typeface="+mn-ea"/>
                <a:cs typeface="+mn-cs"/>
              </a:rPr>
              <a:t>(95% CI: 27%-54%) of the </a:t>
            </a:r>
            <a:r>
              <a:rPr lang="fr-FR" sz="1500" dirty="0" err="1" smtClean="0">
                <a:latin typeface="+mn-lt"/>
                <a:ea typeface="+mn-ea"/>
                <a:cs typeface="+mn-cs"/>
              </a:rPr>
              <a:t>sex</a:t>
            </a:r>
            <a:r>
              <a:rPr lang="fr-FR" sz="15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500" dirty="0" err="1" smtClean="0">
                <a:latin typeface="+mn-lt"/>
                <a:ea typeface="+mn-ea"/>
                <a:cs typeface="+mn-cs"/>
              </a:rPr>
              <a:t>effect</a:t>
            </a:r>
            <a:endParaRPr lang="fr-FR" sz="1500" dirty="0" smtClean="0">
              <a:latin typeface="+mn-lt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fr-FR" sz="1500" b="1" dirty="0" smtClean="0">
                <a:latin typeface="+mn-lt"/>
                <a:ea typeface="+mn-ea"/>
                <a:cs typeface="+mn-cs"/>
              </a:rPr>
              <a:t>≥50 </a:t>
            </a:r>
            <a:r>
              <a:rPr lang="fr-FR" sz="1500" b="1" dirty="0" err="1" smtClean="0">
                <a:latin typeface="+mn-lt"/>
                <a:ea typeface="+mn-ea"/>
                <a:cs typeface="+mn-cs"/>
              </a:rPr>
              <a:t>years</a:t>
            </a:r>
            <a:r>
              <a:rPr lang="fr-FR" sz="1500" dirty="0" smtClean="0">
                <a:latin typeface="+mn-lt"/>
                <a:ea typeface="+mn-ea"/>
                <a:cs typeface="+mn-cs"/>
              </a:rPr>
              <a:t>: the </a:t>
            </a:r>
            <a:r>
              <a:rPr lang="fr-FR" sz="1500" b="1" dirty="0" smtClean="0">
                <a:latin typeface="+mn-lt"/>
                <a:ea typeface="+mn-ea"/>
                <a:cs typeface="+mn-cs"/>
              </a:rPr>
              <a:t>4 </a:t>
            </a:r>
            <a:r>
              <a:rPr lang="fr-FR" sz="1500" b="1" dirty="0" err="1" smtClean="0">
                <a:latin typeface="+mn-lt"/>
                <a:ea typeface="+mn-ea"/>
                <a:cs typeface="+mn-cs"/>
              </a:rPr>
              <a:t>RFs</a:t>
            </a:r>
            <a:r>
              <a:rPr lang="fr-FR" sz="1500" b="1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500" b="1" dirty="0" err="1" smtClean="0">
                <a:latin typeface="+mn-lt"/>
                <a:ea typeface="+mn-ea"/>
                <a:cs typeface="+mn-cs"/>
              </a:rPr>
              <a:t>explained</a:t>
            </a:r>
            <a:r>
              <a:rPr lang="fr-FR" sz="1500" b="1" dirty="0" smtClean="0">
                <a:latin typeface="+mn-lt"/>
                <a:ea typeface="+mn-ea"/>
                <a:cs typeface="+mn-cs"/>
              </a:rPr>
              <a:t>   8% </a:t>
            </a:r>
            <a:r>
              <a:rPr lang="fr-FR" sz="1500" dirty="0" smtClean="0">
                <a:latin typeface="+mn-lt"/>
                <a:ea typeface="+mn-ea"/>
                <a:cs typeface="+mn-cs"/>
              </a:rPr>
              <a:t>(95% CI:   4%-12%) of the </a:t>
            </a:r>
            <a:r>
              <a:rPr lang="fr-FR" sz="1500" dirty="0" err="1" smtClean="0">
                <a:latin typeface="+mn-lt"/>
                <a:ea typeface="+mn-ea"/>
                <a:cs typeface="+mn-cs"/>
              </a:rPr>
              <a:t>sex</a:t>
            </a:r>
            <a:r>
              <a:rPr lang="fr-FR" sz="15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500" dirty="0" err="1" smtClean="0">
                <a:latin typeface="+mn-lt"/>
                <a:ea typeface="+mn-ea"/>
                <a:cs typeface="+mn-cs"/>
              </a:rPr>
              <a:t>effect</a:t>
            </a:r>
            <a:endParaRPr lang="fr-FR" sz="1500" dirty="0" smtClean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700" dirty="0" smtClean="0">
                <a:latin typeface="+mn-lt"/>
                <a:ea typeface="+mn-ea"/>
                <a:cs typeface="+mn-cs"/>
              </a:rPr>
              <a:t>In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younger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individuals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, the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female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survival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advantage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was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explained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to a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substantial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part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through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the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pathways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of the 4 major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risk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factors</a:t>
            </a:r>
            <a:endParaRPr lang="fr-FR" sz="1700" dirty="0" smtClean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700" b="1" dirty="0" smtClean="0">
                <a:latin typeface="+mn-lt"/>
                <a:ea typeface="+mn-ea"/>
                <a:cs typeface="+mn-cs"/>
              </a:rPr>
              <a:t>Blood pressure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and </a:t>
            </a:r>
            <a:r>
              <a:rPr lang="fr-FR" sz="1700" b="1" dirty="0" err="1" smtClean="0">
                <a:latin typeface="+mn-lt"/>
                <a:ea typeface="+mn-ea"/>
                <a:cs typeface="+mn-cs"/>
              </a:rPr>
              <a:t>cholesterol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were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the </a:t>
            </a:r>
            <a:r>
              <a:rPr lang="fr-FR" sz="1700" b="1" dirty="0" err="1" smtClean="0">
                <a:latin typeface="+mn-lt"/>
                <a:ea typeface="+mn-ea"/>
                <a:cs typeface="+mn-cs"/>
              </a:rPr>
              <a:t>strongest</a:t>
            </a:r>
            <a:r>
              <a:rPr lang="fr-FR" sz="1700" b="1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700" b="1" dirty="0" err="1" smtClean="0">
                <a:latin typeface="+mn-lt"/>
                <a:ea typeface="+mn-ea"/>
                <a:cs typeface="+mn-cs"/>
              </a:rPr>
              <a:t>factors</a:t>
            </a:r>
            <a:endParaRPr lang="fr-FR" sz="1700" b="1" dirty="0" smtClean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1700" dirty="0" smtClean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ts val="2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7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 study was published in</a:t>
            </a:r>
            <a:br>
              <a:rPr lang="en-GB" sz="17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en-GB" sz="17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Atherosclerosis in September 2015</a:t>
            </a:r>
            <a:endParaRPr lang="fr-FR" sz="17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582" y="3330406"/>
            <a:ext cx="3671826" cy="1470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11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692"/>
            <a:ext cx="6684402" cy="1102519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Study 2: Age, metabolic mediators of BMI and CHD mortality (1)</a:t>
            </a:r>
            <a:endParaRPr lang="fr-FR" sz="2800" b="1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31" name="Textfeld 30"/>
          <p:cNvSpPr txBox="1"/>
          <p:nvPr/>
        </p:nvSpPr>
        <p:spPr>
          <a:xfrm>
            <a:off x="655594" y="1335492"/>
            <a:ext cx="7866530" cy="150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>
                <a:latin typeface="+mn-lt"/>
                <a:ea typeface="+mn-ea"/>
                <a:cs typeface="+mn-cs"/>
              </a:rPr>
              <a:t>Previous studies by Lu et al. (Lancet, 2014; Epidemiology, 2015)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showed that </a:t>
            </a:r>
            <a:r>
              <a:rPr lang="en-US" sz="1700" dirty="0">
                <a:latin typeface="+mn-lt"/>
                <a:ea typeface="+mn-ea"/>
                <a:cs typeface="+mn-cs"/>
              </a:rPr>
              <a:t>about </a:t>
            </a:r>
            <a:r>
              <a:rPr lang="en-US" sz="1700" b="1" dirty="0">
                <a:latin typeface="+mn-lt"/>
                <a:ea typeface="+mn-ea"/>
                <a:cs typeface="+mn-cs"/>
              </a:rPr>
              <a:t>half of the risk of BMI on CHD </a:t>
            </a:r>
            <a:r>
              <a:rPr lang="en-US" sz="1700" b="1" dirty="0" smtClean="0">
                <a:latin typeface="+mn-lt"/>
                <a:ea typeface="+mn-ea"/>
                <a:cs typeface="+mn-cs"/>
              </a:rPr>
              <a:t>is mediated by metabolic </a:t>
            </a:r>
            <a:r>
              <a:rPr lang="en-US" sz="1700" b="1" dirty="0">
                <a:latin typeface="+mn-lt"/>
                <a:ea typeface="+mn-ea"/>
                <a:cs typeface="+mn-cs"/>
              </a:rPr>
              <a:t>risk factors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>
                <a:latin typeface="+mn-lt"/>
                <a:ea typeface="+mn-ea"/>
                <a:cs typeface="+mn-cs"/>
              </a:rPr>
              <a:t>Age only as confounder, not as effect moderator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>
                <a:latin typeface="+mn-lt"/>
                <a:ea typeface="+mn-ea"/>
                <a:cs typeface="+mn-cs"/>
              </a:rPr>
              <a:t>Our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additional question</a:t>
            </a:r>
            <a:r>
              <a:rPr lang="en-US" sz="1700" dirty="0">
                <a:latin typeface="+mn-lt"/>
                <a:ea typeface="+mn-ea"/>
                <a:cs typeface="+mn-cs"/>
              </a:rPr>
              <a:t>: Are there </a:t>
            </a:r>
            <a:r>
              <a:rPr lang="en-US" sz="1700" b="1" dirty="0">
                <a:latin typeface="+mn-lt"/>
                <a:ea typeface="+mn-ea"/>
                <a:cs typeface="+mn-cs"/>
              </a:rPr>
              <a:t>age dependencies</a:t>
            </a:r>
            <a:r>
              <a:rPr lang="en-US" sz="1700" dirty="0">
                <a:latin typeface="+mn-lt"/>
                <a:ea typeface="+mn-ea"/>
                <a:cs typeface="+mn-cs"/>
              </a:rPr>
              <a:t> in metabolic mediation of body mass index (BMI) on </a:t>
            </a:r>
            <a:r>
              <a:rPr lang="de-AT" sz="1700" dirty="0">
                <a:latin typeface="+mn-lt"/>
                <a:ea typeface="+mn-ea"/>
                <a:cs typeface="+mn-cs"/>
              </a:rPr>
              <a:t>CHD </a:t>
            </a:r>
            <a:r>
              <a:rPr lang="de-AT" sz="1700" dirty="0" err="1">
                <a:latin typeface="+mn-lt"/>
                <a:ea typeface="+mn-ea"/>
                <a:cs typeface="+mn-cs"/>
              </a:rPr>
              <a:t>mortality</a:t>
            </a:r>
            <a:r>
              <a:rPr lang="de-AT" sz="1700" dirty="0" smtClean="0"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892" y="2901954"/>
            <a:ext cx="4974403" cy="199100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656915" y="2857174"/>
            <a:ext cx="313897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1700" b="1" dirty="0" err="1" smtClean="0">
                <a:latin typeface="+mn-lt"/>
                <a:ea typeface="+mn-ea"/>
                <a:cs typeface="+mn-cs"/>
              </a:rPr>
              <a:t>Aim</a:t>
            </a:r>
            <a:r>
              <a:rPr lang="de-AT" sz="1700" dirty="0">
                <a:latin typeface="+mn-lt"/>
                <a:ea typeface="+mn-ea"/>
                <a:cs typeface="+mn-cs"/>
              </a:rPr>
              <a:t>: Mediation </a:t>
            </a:r>
            <a:r>
              <a:rPr lang="de-AT" sz="1700" dirty="0" err="1">
                <a:latin typeface="+mn-lt"/>
                <a:ea typeface="+mn-ea"/>
                <a:cs typeface="+mn-cs"/>
              </a:rPr>
              <a:t>analysis</a:t>
            </a:r>
            <a:r>
              <a:rPr lang="de-AT" sz="1700" dirty="0">
                <a:latin typeface="+mn-lt"/>
                <a:ea typeface="+mn-ea"/>
                <a:cs typeface="+mn-cs"/>
              </a:rPr>
              <a:t> </a:t>
            </a:r>
            <a:r>
              <a:rPr lang="de-AT" sz="1700" dirty="0" err="1">
                <a:latin typeface="+mn-lt"/>
                <a:ea typeface="+mn-ea"/>
                <a:cs typeface="+mn-cs"/>
              </a:rPr>
              <a:t>using</a:t>
            </a:r>
            <a:r>
              <a:rPr lang="de-AT" sz="1700" dirty="0">
                <a:latin typeface="+mn-lt"/>
                <a:ea typeface="+mn-ea"/>
                <a:cs typeface="+mn-cs"/>
              </a:rPr>
              <a:t> </a:t>
            </a:r>
            <a:r>
              <a:rPr lang="de-AT" sz="17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de-AT" sz="17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700" dirty="0" err="1">
                <a:latin typeface="+mn-lt"/>
                <a:ea typeface="+mn-ea"/>
                <a:cs typeface="+mn-cs"/>
              </a:rPr>
              <a:t>regression-based</a:t>
            </a:r>
            <a:r>
              <a:rPr lang="de-AT" sz="1700" dirty="0">
                <a:latin typeface="+mn-lt"/>
                <a:ea typeface="+mn-ea"/>
                <a:cs typeface="+mn-cs"/>
              </a:rPr>
              <a:t> </a:t>
            </a:r>
            <a:r>
              <a:rPr lang="de-AT" sz="1700" dirty="0" err="1">
                <a:latin typeface="+mn-lt"/>
                <a:ea typeface="+mn-ea"/>
                <a:cs typeface="+mn-cs"/>
              </a:rPr>
              <a:t>mediation</a:t>
            </a:r>
            <a:r>
              <a:rPr lang="de-AT" sz="1700" dirty="0">
                <a:latin typeface="+mn-lt"/>
                <a:ea typeface="+mn-ea"/>
                <a:cs typeface="+mn-cs"/>
              </a:rPr>
              <a:t> </a:t>
            </a:r>
            <a:r>
              <a:rPr lang="de-AT" sz="1700" dirty="0" err="1">
                <a:latin typeface="+mn-lt"/>
                <a:ea typeface="+mn-ea"/>
                <a:cs typeface="+mn-cs"/>
              </a:rPr>
              <a:t>analysis</a:t>
            </a:r>
            <a:r>
              <a:rPr lang="de-AT" sz="1700" dirty="0">
                <a:latin typeface="+mn-lt"/>
                <a:ea typeface="+mn-ea"/>
                <a:cs typeface="+mn-cs"/>
              </a:rPr>
              <a:t> </a:t>
            </a:r>
            <a:r>
              <a:rPr lang="de-AT" sz="1700" dirty="0" err="1">
                <a:latin typeface="+mn-lt"/>
                <a:ea typeface="+mn-ea"/>
                <a:cs typeface="+mn-cs"/>
              </a:rPr>
              <a:t>approach</a:t>
            </a:r>
            <a:r>
              <a:rPr lang="de-AT" sz="1700" dirty="0">
                <a:latin typeface="+mn-lt"/>
                <a:ea typeface="+mn-ea"/>
                <a:cs typeface="+mn-cs"/>
              </a:rPr>
              <a:t> </a:t>
            </a:r>
            <a:r>
              <a:rPr lang="de-AT" sz="1700" dirty="0" err="1" smtClean="0">
                <a:latin typeface="+mn-lt"/>
                <a:ea typeface="+mn-ea"/>
                <a:cs typeface="+mn-cs"/>
              </a:rPr>
              <a:t>by</a:t>
            </a:r>
            <a:r>
              <a:rPr lang="de-AT" sz="17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700" dirty="0" err="1" smtClean="0">
                <a:latin typeface="+mn-lt"/>
                <a:ea typeface="+mn-ea"/>
                <a:cs typeface="+mn-cs"/>
              </a:rPr>
              <a:t>VanderWeele</a:t>
            </a:r>
            <a:endParaRPr lang="de-AT" sz="17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11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692"/>
            <a:ext cx="6684402" cy="1102519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Study 2: Age, metabolic mediators of BMI and CHD mortality (2)</a:t>
            </a:r>
            <a:endParaRPr lang="fr-FR" sz="2800" b="1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31" name="Textfeld 30"/>
          <p:cNvSpPr txBox="1"/>
          <p:nvPr/>
        </p:nvSpPr>
        <p:spPr>
          <a:xfrm>
            <a:off x="719202" y="2045732"/>
            <a:ext cx="78665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1700" dirty="0" err="1" smtClean="0">
                <a:latin typeface="+mn-lt"/>
                <a:ea typeface="+mn-ea"/>
                <a:cs typeface="+mn-cs"/>
              </a:rPr>
              <a:t>Our</a:t>
            </a:r>
            <a:r>
              <a:rPr lang="de-AT" sz="17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700" dirty="0" err="1">
                <a:latin typeface="+mn-lt"/>
                <a:ea typeface="+mn-ea"/>
                <a:cs typeface="+mn-cs"/>
              </a:rPr>
              <a:t>results</a:t>
            </a:r>
            <a:r>
              <a:rPr lang="de-AT" sz="1700" dirty="0">
                <a:latin typeface="+mn-lt"/>
                <a:ea typeface="+mn-ea"/>
                <a:cs typeface="+mn-cs"/>
              </a:rPr>
              <a:t> </a:t>
            </a:r>
            <a:r>
              <a:rPr lang="de-AT" sz="1700" dirty="0" err="1">
                <a:latin typeface="+mn-lt"/>
                <a:ea typeface="+mn-ea"/>
                <a:cs typeface="+mn-cs"/>
              </a:rPr>
              <a:t>indicate</a:t>
            </a:r>
            <a:r>
              <a:rPr lang="de-AT" sz="1700" dirty="0">
                <a:latin typeface="+mn-lt"/>
                <a:ea typeface="+mn-ea"/>
                <a:cs typeface="+mn-cs"/>
              </a:rPr>
              <a:t> </a:t>
            </a:r>
            <a:r>
              <a:rPr lang="de-AT" sz="1700" dirty="0" err="1">
                <a:latin typeface="+mn-lt"/>
                <a:ea typeface="+mn-ea"/>
                <a:cs typeface="+mn-cs"/>
              </a:rPr>
              <a:t>that</a:t>
            </a:r>
            <a:r>
              <a:rPr lang="de-AT" sz="1700" dirty="0">
                <a:latin typeface="+mn-lt"/>
                <a:ea typeface="+mn-ea"/>
                <a:cs typeface="+mn-cs"/>
              </a:rPr>
              <a:t> </a:t>
            </a:r>
            <a:r>
              <a:rPr lang="de-AT" sz="1700" b="1" dirty="0" err="1">
                <a:latin typeface="+mn-lt"/>
                <a:ea typeface="+mn-ea"/>
                <a:cs typeface="+mn-cs"/>
              </a:rPr>
              <a:t>metabolic</a:t>
            </a:r>
            <a:r>
              <a:rPr lang="de-AT" sz="1700" b="1" dirty="0">
                <a:latin typeface="+mn-lt"/>
                <a:ea typeface="+mn-ea"/>
                <a:cs typeface="+mn-cs"/>
              </a:rPr>
              <a:t> </a:t>
            </a:r>
            <a:r>
              <a:rPr lang="de-AT" sz="1700" b="1" dirty="0" err="1">
                <a:latin typeface="+mn-lt"/>
                <a:ea typeface="+mn-ea"/>
                <a:cs typeface="+mn-cs"/>
              </a:rPr>
              <a:t>risk</a:t>
            </a:r>
            <a:r>
              <a:rPr lang="de-AT" sz="1700" b="1" dirty="0">
                <a:latin typeface="+mn-lt"/>
                <a:ea typeface="+mn-ea"/>
                <a:cs typeface="+mn-cs"/>
              </a:rPr>
              <a:t> </a:t>
            </a:r>
            <a:r>
              <a:rPr lang="de-AT" sz="1700" b="1" dirty="0" err="1">
                <a:latin typeface="+mn-lt"/>
                <a:ea typeface="+mn-ea"/>
                <a:cs typeface="+mn-cs"/>
              </a:rPr>
              <a:t>factors</a:t>
            </a:r>
            <a:r>
              <a:rPr lang="de-AT" sz="1700" b="1" dirty="0">
                <a:latin typeface="+mn-lt"/>
                <a:ea typeface="+mn-ea"/>
                <a:cs typeface="+mn-cs"/>
              </a:rPr>
              <a:t> </a:t>
            </a:r>
            <a:r>
              <a:rPr lang="de-AT" sz="1700" b="1" dirty="0" err="1">
                <a:latin typeface="+mn-lt"/>
                <a:ea typeface="+mn-ea"/>
                <a:cs typeface="+mn-cs"/>
              </a:rPr>
              <a:t>may</a:t>
            </a:r>
            <a:r>
              <a:rPr lang="de-AT" sz="1700" b="1" dirty="0">
                <a:latin typeface="+mn-lt"/>
                <a:ea typeface="+mn-ea"/>
                <a:cs typeface="+mn-cs"/>
              </a:rPr>
              <a:t> </a:t>
            </a:r>
            <a:r>
              <a:rPr lang="de-AT" sz="1700" b="1" dirty="0" err="1">
                <a:latin typeface="+mn-lt"/>
                <a:ea typeface="+mn-ea"/>
                <a:cs typeface="+mn-cs"/>
              </a:rPr>
              <a:t>play</a:t>
            </a:r>
            <a:r>
              <a:rPr lang="de-AT" sz="1700" b="1" dirty="0">
                <a:latin typeface="+mn-lt"/>
                <a:ea typeface="+mn-ea"/>
                <a:cs typeface="+mn-cs"/>
              </a:rPr>
              <a:t> different </a:t>
            </a:r>
            <a:r>
              <a:rPr lang="de-AT" sz="1700" b="1" dirty="0" err="1">
                <a:latin typeface="+mn-lt"/>
                <a:ea typeface="+mn-ea"/>
                <a:cs typeface="+mn-cs"/>
              </a:rPr>
              <a:t>roles</a:t>
            </a:r>
            <a:r>
              <a:rPr lang="de-AT" sz="1700" b="1" dirty="0">
                <a:latin typeface="+mn-lt"/>
                <a:ea typeface="+mn-ea"/>
                <a:cs typeface="+mn-cs"/>
              </a:rPr>
              <a:t> in </a:t>
            </a:r>
            <a:r>
              <a:rPr lang="de-AT" sz="1700" b="1" dirty="0" err="1">
                <a:latin typeface="+mn-lt"/>
                <a:ea typeface="+mn-ea"/>
                <a:cs typeface="+mn-cs"/>
              </a:rPr>
              <a:t>explaining</a:t>
            </a:r>
            <a:r>
              <a:rPr lang="de-AT" sz="1700" b="1" dirty="0">
                <a:latin typeface="+mn-lt"/>
                <a:ea typeface="+mn-ea"/>
                <a:cs typeface="+mn-cs"/>
              </a:rPr>
              <a:t> </a:t>
            </a:r>
            <a:r>
              <a:rPr lang="de-AT" sz="1700" b="1" dirty="0" err="1">
                <a:latin typeface="+mn-lt"/>
                <a:ea typeface="+mn-ea"/>
                <a:cs typeface="+mn-cs"/>
              </a:rPr>
              <a:t>the</a:t>
            </a:r>
            <a:r>
              <a:rPr lang="de-AT" sz="1700" b="1" dirty="0">
                <a:latin typeface="+mn-lt"/>
                <a:ea typeface="+mn-ea"/>
                <a:cs typeface="+mn-cs"/>
              </a:rPr>
              <a:t> </a:t>
            </a:r>
            <a:r>
              <a:rPr lang="de-AT" sz="1700" b="1" dirty="0" err="1">
                <a:latin typeface="+mn-lt"/>
                <a:ea typeface="+mn-ea"/>
                <a:cs typeface="+mn-cs"/>
              </a:rPr>
              <a:t>risk</a:t>
            </a:r>
            <a:r>
              <a:rPr lang="de-AT" sz="1700" b="1" dirty="0">
                <a:latin typeface="+mn-lt"/>
                <a:ea typeface="+mn-ea"/>
                <a:cs typeface="+mn-cs"/>
              </a:rPr>
              <a:t> </a:t>
            </a:r>
            <a:r>
              <a:rPr lang="de-AT" sz="1700" b="1" dirty="0" err="1">
                <a:latin typeface="+mn-lt"/>
                <a:ea typeface="+mn-ea"/>
                <a:cs typeface="+mn-cs"/>
              </a:rPr>
              <a:t>of</a:t>
            </a:r>
            <a:r>
              <a:rPr lang="de-AT" sz="1700" b="1" dirty="0">
                <a:latin typeface="+mn-lt"/>
                <a:ea typeface="+mn-ea"/>
                <a:cs typeface="+mn-cs"/>
              </a:rPr>
              <a:t> </a:t>
            </a:r>
            <a:r>
              <a:rPr lang="de-AT" sz="1700" b="1" dirty="0" err="1">
                <a:latin typeface="+mn-lt"/>
                <a:ea typeface="+mn-ea"/>
                <a:cs typeface="+mn-cs"/>
              </a:rPr>
              <a:t>increased</a:t>
            </a:r>
            <a:r>
              <a:rPr lang="de-AT" sz="1700" b="1" dirty="0">
                <a:latin typeface="+mn-lt"/>
                <a:ea typeface="+mn-ea"/>
                <a:cs typeface="+mn-cs"/>
              </a:rPr>
              <a:t> BMI on CHD </a:t>
            </a:r>
            <a:r>
              <a:rPr lang="de-AT" sz="1700" b="1" dirty="0" err="1">
                <a:latin typeface="+mn-lt"/>
                <a:ea typeface="+mn-ea"/>
                <a:cs typeface="+mn-cs"/>
              </a:rPr>
              <a:t>between</a:t>
            </a:r>
            <a:r>
              <a:rPr lang="de-AT" sz="1700" b="1" dirty="0">
                <a:latin typeface="+mn-lt"/>
                <a:ea typeface="+mn-ea"/>
                <a:cs typeface="+mn-cs"/>
              </a:rPr>
              <a:t> </a:t>
            </a:r>
            <a:r>
              <a:rPr lang="de-AT" sz="1700" b="1" dirty="0" err="1">
                <a:latin typeface="+mn-lt"/>
                <a:ea typeface="+mn-ea"/>
                <a:cs typeface="+mn-cs"/>
              </a:rPr>
              <a:t>the</a:t>
            </a:r>
            <a:r>
              <a:rPr lang="de-AT" sz="1700" b="1" dirty="0">
                <a:latin typeface="+mn-lt"/>
                <a:ea typeface="+mn-ea"/>
                <a:cs typeface="+mn-cs"/>
              </a:rPr>
              <a:t> </a:t>
            </a:r>
            <a:r>
              <a:rPr lang="de-AT" sz="1700" b="1" dirty="0" err="1">
                <a:latin typeface="+mn-lt"/>
                <a:ea typeface="+mn-ea"/>
                <a:cs typeface="+mn-cs"/>
              </a:rPr>
              <a:t>younger</a:t>
            </a:r>
            <a:r>
              <a:rPr lang="de-AT" sz="1700" b="1" dirty="0">
                <a:latin typeface="+mn-lt"/>
                <a:ea typeface="+mn-ea"/>
                <a:cs typeface="+mn-cs"/>
              </a:rPr>
              <a:t> </a:t>
            </a:r>
            <a:r>
              <a:rPr lang="de-AT" sz="1700" b="1" dirty="0" err="1">
                <a:latin typeface="+mn-lt"/>
                <a:ea typeface="+mn-ea"/>
                <a:cs typeface="+mn-cs"/>
              </a:rPr>
              <a:t>and</a:t>
            </a:r>
            <a:r>
              <a:rPr lang="de-AT" sz="1700" b="1" dirty="0">
                <a:latin typeface="+mn-lt"/>
                <a:ea typeface="+mn-ea"/>
                <a:cs typeface="+mn-cs"/>
              </a:rPr>
              <a:t> </a:t>
            </a:r>
            <a:r>
              <a:rPr lang="de-AT" sz="1700" b="1" dirty="0" err="1">
                <a:latin typeface="+mn-lt"/>
                <a:ea typeface="+mn-ea"/>
                <a:cs typeface="+mn-cs"/>
              </a:rPr>
              <a:t>the</a:t>
            </a:r>
            <a:r>
              <a:rPr lang="de-AT" sz="1700" b="1" dirty="0">
                <a:latin typeface="+mn-lt"/>
                <a:ea typeface="+mn-ea"/>
                <a:cs typeface="+mn-cs"/>
              </a:rPr>
              <a:t> </a:t>
            </a:r>
            <a:r>
              <a:rPr lang="de-AT" sz="1700" b="1" dirty="0" err="1" smtClean="0">
                <a:latin typeface="+mn-lt"/>
                <a:ea typeface="+mn-ea"/>
                <a:cs typeface="+mn-cs"/>
              </a:rPr>
              <a:t>elderly</a:t>
            </a:r>
            <a:endParaRPr lang="de-AT" sz="1700" dirty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ts val="2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Published in Epidemiology in May 2016 as an extended letter </a:t>
            </a:r>
            <a:r>
              <a:rPr lang="en-US" sz="17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referring </a:t>
            </a:r>
            <a:r>
              <a:rPr lang="en-US" sz="17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to the original article by Lu et al.</a:t>
            </a:r>
          </a:p>
        </p:txBody>
      </p:sp>
    </p:spTree>
    <p:extLst>
      <p:ext uri="{BB962C8B-B14F-4D97-AF65-F5344CB8AC3E}">
        <p14:creationId xmlns:p14="http://schemas.microsoft.com/office/powerpoint/2010/main" val="135211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692"/>
            <a:ext cx="6684402" cy="1102519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Study 3: Metabolic mediators and CHD genetics (1)</a:t>
            </a:r>
            <a:endParaRPr lang="fr-FR" sz="2800" b="1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31" name="Textfeld 30"/>
          <p:cNvSpPr txBox="1"/>
          <p:nvPr/>
        </p:nvSpPr>
        <p:spPr>
          <a:xfrm>
            <a:off x="719202" y="1294854"/>
            <a:ext cx="7866530" cy="120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1700" b="1" dirty="0" err="1" smtClean="0">
                <a:latin typeface="+mn-lt"/>
                <a:ea typeface="+mn-ea"/>
                <a:cs typeface="+mn-cs"/>
              </a:rPr>
              <a:t>Guidelines</a:t>
            </a:r>
            <a:r>
              <a:rPr lang="de-AT" sz="1700" b="1" dirty="0" smtClean="0">
                <a:latin typeface="+mn-lt"/>
                <a:ea typeface="+mn-ea"/>
                <a:cs typeface="+mn-cs"/>
              </a:rPr>
              <a:t> on CVD/CHD </a:t>
            </a:r>
            <a:r>
              <a:rPr lang="de-AT" sz="1700" b="1" dirty="0" err="1" smtClean="0">
                <a:latin typeface="+mn-lt"/>
                <a:ea typeface="+mn-ea"/>
                <a:cs typeface="+mn-cs"/>
              </a:rPr>
              <a:t>prevention</a:t>
            </a:r>
            <a:r>
              <a:rPr lang="de-AT" sz="17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700" dirty="0" err="1" smtClean="0">
                <a:latin typeface="+mn-lt"/>
                <a:ea typeface="+mn-ea"/>
                <a:cs typeface="+mn-cs"/>
              </a:rPr>
              <a:t>acknowledge</a:t>
            </a:r>
            <a:r>
              <a:rPr lang="de-AT" sz="17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700" dirty="0" err="1" smtClean="0">
                <a:latin typeface="+mn-lt"/>
                <a:ea typeface="+mn-ea"/>
                <a:cs typeface="+mn-cs"/>
              </a:rPr>
              <a:t>that</a:t>
            </a:r>
            <a:r>
              <a:rPr lang="de-AT" sz="17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conventional CV risk factors can </a:t>
            </a:r>
            <a:r>
              <a:rPr lang="en-US" sz="1700" b="1" dirty="0" smtClean="0">
                <a:latin typeface="+mn-lt"/>
                <a:ea typeface="+mn-ea"/>
                <a:cs typeface="+mn-cs"/>
              </a:rPr>
              <a:t>“partly explain the impact of </a:t>
            </a:r>
            <a:r>
              <a:rPr lang="de-AT" sz="1700" b="1" dirty="0" err="1" smtClean="0">
                <a:latin typeface="+mn-lt"/>
                <a:ea typeface="+mn-ea"/>
                <a:cs typeface="+mn-cs"/>
              </a:rPr>
              <a:t>genetic</a:t>
            </a:r>
            <a:r>
              <a:rPr lang="de-AT" sz="1700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700" b="1" dirty="0" err="1" smtClean="0">
                <a:latin typeface="+mn-lt"/>
                <a:ea typeface="+mn-ea"/>
                <a:cs typeface="+mn-cs"/>
              </a:rPr>
              <a:t>risk</a:t>
            </a:r>
            <a:r>
              <a:rPr lang="de-AT" sz="1700" b="1" dirty="0" smtClean="0">
                <a:latin typeface="+mn-lt"/>
                <a:ea typeface="+mn-ea"/>
                <a:cs typeface="+mn-cs"/>
              </a:rPr>
              <a:t>“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1700" dirty="0" err="1" smtClean="0">
                <a:latin typeface="+mn-lt"/>
                <a:ea typeface="+mn-ea"/>
                <a:cs typeface="+mn-cs"/>
              </a:rPr>
              <a:t>Otherwise</a:t>
            </a:r>
            <a:r>
              <a:rPr lang="de-AT" sz="17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700" dirty="0" err="1" smtClean="0">
                <a:latin typeface="+mn-lt"/>
                <a:ea typeface="+mn-ea"/>
                <a:cs typeface="+mn-cs"/>
              </a:rPr>
              <a:t>very</a:t>
            </a:r>
            <a:r>
              <a:rPr lang="de-AT" sz="17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700" dirty="0" err="1" smtClean="0">
                <a:latin typeface="+mn-lt"/>
                <a:ea typeface="+mn-ea"/>
                <a:cs typeface="+mn-cs"/>
              </a:rPr>
              <a:t>unspecific</a:t>
            </a:r>
            <a:endParaRPr lang="de-AT" sz="1700" dirty="0" smtClean="0">
              <a:latin typeface="+mn-lt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de-AT" sz="1500" dirty="0" err="1" smtClean="0">
                <a:latin typeface="+mn-lt"/>
                <a:ea typeface="+mn-ea"/>
                <a:cs typeface="+mn-cs"/>
              </a:rPr>
              <a:t>How</a:t>
            </a:r>
            <a:r>
              <a:rPr lang="de-AT" sz="15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500" dirty="0" err="1" smtClean="0">
                <a:latin typeface="+mn-lt"/>
                <a:ea typeface="+mn-ea"/>
                <a:cs typeface="+mn-cs"/>
              </a:rPr>
              <a:t>much</a:t>
            </a:r>
            <a:r>
              <a:rPr lang="de-AT" sz="15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500" dirty="0" err="1" smtClean="0">
                <a:latin typeface="+mn-lt"/>
                <a:ea typeface="+mn-ea"/>
                <a:cs typeface="+mn-cs"/>
              </a:rPr>
              <a:t>exactly</a:t>
            </a:r>
            <a:r>
              <a:rPr lang="de-AT" sz="15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500" dirty="0" err="1" smtClean="0">
                <a:latin typeface="+mn-lt"/>
                <a:ea typeface="+mn-ea"/>
                <a:cs typeface="+mn-cs"/>
              </a:rPr>
              <a:t>is</a:t>
            </a:r>
            <a:r>
              <a:rPr lang="de-AT" sz="15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500" dirty="0" err="1" smtClean="0">
                <a:latin typeface="+mn-lt"/>
                <a:ea typeface="+mn-ea"/>
                <a:cs typeface="+mn-cs"/>
              </a:rPr>
              <a:t>explained</a:t>
            </a:r>
            <a:r>
              <a:rPr lang="de-AT" sz="1500" dirty="0" smtClean="0"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39" name="Grafik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944" y="2501338"/>
            <a:ext cx="6415379" cy="2581205"/>
          </a:xfrm>
          <a:prstGeom prst="rect">
            <a:avLst/>
          </a:prstGeom>
        </p:spPr>
      </p:pic>
      <p:sp>
        <p:nvSpPr>
          <p:cNvPr id="41" name="Textfeld 40"/>
          <p:cNvSpPr txBox="1"/>
          <p:nvPr/>
        </p:nvSpPr>
        <p:spPr>
          <a:xfrm>
            <a:off x="4135934" y="2161264"/>
            <a:ext cx="336128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de-AT" sz="1500" dirty="0" err="1" smtClean="0">
                <a:latin typeface="+mn-lt"/>
                <a:ea typeface="+mn-ea"/>
                <a:cs typeface="+mn-cs"/>
              </a:rPr>
              <a:t>By</a:t>
            </a:r>
            <a:r>
              <a:rPr lang="de-AT" sz="15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500" dirty="0" err="1" smtClean="0">
                <a:latin typeface="+mn-lt"/>
                <a:ea typeface="+mn-ea"/>
                <a:cs typeface="+mn-cs"/>
              </a:rPr>
              <a:t>which</a:t>
            </a:r>
            <a:r>
              <a:rPr lang="de-AT" sz="15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500" dirty="0" err="1" smtClean="0">
                <a:latin typeface="+mn-lt"/>
                <a:ea typeface="+mn-ea"/>
                <a:cs typeface="+mn-cs"/>
              </a:rPr>
              <a:t>risk</a:t>
            </a:r>
            <a:r>
              <a:rPr lang="de-AT" sz="15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500" dirty="0" err="1" smtClean="0">
                <a:latin typeface="+mn-lt"/>
                <a:ea typeface="+mn-ea"/>
                <a:cs typeface="+mn-cs"/>
              </a:rPr>
              <a:t>factors</a:t>
            </a:r>
            <a:r>
              <a:rPr lang="de-AT" sz="15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500" dirty="0" err="1" smtClean="0">
                <a:latin typeface="+mn-lt"/>
                <a:ea typeface="+mn-ea"/>
                <a:cs typeface="+mn-cs"/>
              </a:rPr>
              <a:t>exactly</a:t>
            </a:r>
            <a:r>
              <a:rPr lang="de-AT" sz="1500" dirty="0" smtClean="0">
                <a:latin typeface="+mn-lt"/>
                <a:ea typeface="+mn-ea"/>
                <a:cs typeface="+mn-cs"/>
              </a:rPr>
              <a:t>?</a:t>
            </a:r>
            <a:endParaRPr lang="de-AT" sz="3200" dirty="0" smtClean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11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692"/>
            <a:ext cx="6684402" cy="1102519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Study 3: Metabolic mediators and CHD genetics (2)</a:t>
            </a:r>
            <a:endParaRPr lang="fr-FR" sz="2800" b="1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39" name="Textfeld 38"/>
          <p:cNvSpPr txBox="1"/>
          <p:nvPr/>
        </p:nvSpPr>
        <p:spPr>
          <a:xfrm>
            <a:off x="719202" y="1186486"/>
            <a:ext cx="7866530" cy="3388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700" dirty="0" smtClean="0">
                <a:latin typeface="+mn-lt"/>
                <a:ea typeface="+mn-ea"/>
                <a:cs typeface="+mn-cs"/>
              </a:rPr>
              <a:t>Data of the Malmö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Diet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and Cancer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Study</a:t>
            </a:r>
            <a:endParaRPr lang="fr-FR" sz="1700" dirty="0" smtClean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700" dirty="0" err="1" smtClean="0">
                <a:latin typeface="+mn-lt"/>
                <a:ea typeface="+mn-ea"/>
                <a:cs typeface="+mn-cs"/>
              </a:rPr>
              <a:t>Genetical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CHD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risk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measured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as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fr-FR" sz="1500" dirty="0" smtClean="0">
                <a:latin typeface="+mn-lt"/>
                <a:ea typeface="+mn-ea"/>
                <a:cs typeface="+mn-cs"/>
              </a:rPr>
              <a:t>Self-</a:t>
            </a:r>
            <a:r>
              <a:rPr lang="fr-FR" sz="1500" dirty="0" err="1" smtClean="0">
                <a:latin typeface="+mn-lt"/>
                <a:ea typeface="+mn-ea"/>
                <a:cs typeface="+mn-cs"/>
              </a:rPr>
              <a:t>reported</a:t>
            </a:r>
            <a:r>
              <a:rPr lang="fr-FR" sz="15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500" b="1" dirty="0" err="1" smtClean="0">
                <a:latin typeface="+mn-lt"/>
                <a:ea typeface="+mn-ea"/>
                <a:cs typeface="+mn-cs"/>
              </a:rPr>
              <a:t>family</a:t>
            </a:r>
            <a:r>
              <a:rPr lang="fr-FR" sz="1500" b="1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500" b="1" dirty="0" err="1" smtClean="0">
                <a:latin typeface="+mn-lt"/>
                <a:ea typeface="+mn-ea"/>
                <a:cs typeface="+mn-cs"/>
              </a:rPr>
              <a:t>history</a:t>
            </a:r>
            <a:r>
              <a:rPr lang="fr-FR" sz="1500" b="1" dirty="0" smtClean="0">
                <a:latin typeface="+mn-lt"/>
                <a:ea typeface="+mn-ea"/>
                <a:cs typeface="+mn-cs"/>
              </a:rPr>
              <a:t> of CHD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fr-FR" sz="1500" dirty="0" err="1" smtClean="0">
                <a:latin typeface="+mn-lt"/>
                <a:ea typeface="+mn-ea"/>
                <a:cs typeface="+mn-cs"/>
              </a:rPr>
              <a:t>genetic</a:t>
            </a:r>
            <a:r>
              <a:rPr lang="fr-FR" sz="15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500" dirty="0" err="1" smtClean="0">
                <a:latin typeface="+mn-lt"/>
                <a:ea typeface="+mn-ea"/>
                <a:cs typeface="+mn-cs"/>
              </a:rPr>
              <a:t>risk</a:t>
            </a:r>
            <a:r>
              <a:rPr lang="fr-FR" sz="15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500" dirty="0" err="1" smtClean="0">
                <a:latin typeface="+mn-lt"/>
                <a:ea typeface="+mn-ea"/>
                <a:cs typeface="+mn-cs"/>
              </a:rPr>
              <a:t>scored</a:t>
            </a:r>
            <a:r>
              <a:rPr lang="fr-FR" sz="15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500" dirty="0" err="1" smtClean="0">
                <a:latin typeface="+mn-lt"/>
                <a:ea typeface="+mn-ea"/>
                <a:cs typeface="+mn-cs"/>
              </a:rPr>
              <a:t>based</a:t>
            </a:r>
            <a:r>
              <a:rPr lang="fr-FR" sz="1500" dirty="0" smtClean="0">
                <a:latin typeface="+mn-lt"/>
                <a:ea typeface="+mn-ea"/>
                <a:cs typeface="+mn-cs"/>
              </a:rPr>
              <a:t> on 50 CHD </a:t>
            </a:r>
            <a:r>
              <a:rPr lang="fr-FR" sz="1500" dirty="0" err="1" smtClean="0">
                <a:latin typeface="+mn-lt"/>
                <a:ea typeface="+mn-ea"/>
                <a:cs typeface="+mn-cs"/>
              </a:rPr>
              <a:t>related</a:t>
            </a:r>
            <a:r>
              <a:rPr lang="fr-FR" sz="15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500" dirty="0" err="1" smtClean="0">
                <a:latin typeface="+mn-lt"/>
                <a:ea typeface="+mn-ea"/>
                <a:cs typeface="+mn-cs"/>
              </a:rPr>
              <a:t>SNPs</a:t>
            </a:r>
            <a:r>
              <a:rPr lang="fr-FR" sz="15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500" b="1" dirty="0" smtClean="0">
                <a:latin typeface="+mn-lt"/>
                <a:ea typeface="+mn-ea"/>
                <a:cs typeface="+mn-cs"/>
              </a:rPr>
              <a:t>(GRS50)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700" smtClean="0">
                <a:latin typeface="+mn-lt"/>
                <a:ea typeface="+mn-ea"/>
                <a:cs typeface="+mn-cs"/>
              </a:rPr>
              <a:t>The 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data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indicates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that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a fraction of the CHD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risk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</a:t>
            </a:r>
            <a:r>
              <a:rPr lang="fr-FR" sz="1700" dirty="0" err="1" smtClean="0">
                <a:latin typeface="+mn-lt"/>
                <a:ea typeface="+mn-ea"/>
                <a:cs typeface="+mn-cs"/>
              </a:rPr>
              <a:t>associated</a:t>
            </a:r>
            <a:r>
              <a:rPr lang="fr-FR" sz="1700" dirty="0" smtClean="0">
                <a:latin typeface="+mn-lt"/>
                <a:ea typeface="+mn-ea"/>
                <a:cs typeface="+mn-cs"/>
              </a:rPr>
              <a:t> </a:t>
            </a:r>
            <a:r>
              <a:rPr lang="en-GB" sz="1700" dirty="0" smtClean="0">
                <a:latin typeface="+mn-lt"/>
                <a:ea typeface="+mn-ea"/>
                <a:cs typeface="+mn-cs"/>
              </a:rPr>
              <a:t>with family history or with GRS50 is mediated through </a:t>
            </a:r>
            <a:r>
              <a:rPr lang="en-GB" sz="1700" dirty="0" err="1" smtClean="0">
                <a:latin typeface="+mn-lt"/>
                <a:ea typeface="+mn-ea"/>
                <a:cs typeface="+mn-cs"/>
              </a:rPr>
              <a:t>dyslipidaemia</a:t>
            </a:r>
            <a:r>
              <a:rPr lang="en-GB" sz="1700" dirty="0" smtClean="0">
                <a:latin typeface="+mn-lt"/>
                <a:ea typeface="+mn-ea"/>
                <a:cs typeface="+mn-cs"/>
              </a:rPr>
              <a:t> and hypertension, but not through diabetes.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700" dirty="0" smtClean="0">
                <a:latin typeface="+mn-lt"/>
                <a:ea typeface="+mn-ea"/>
                <a:cs typeface="+mn-cs"/>
              </a:rPr>
              <a:t>However, it seems that the major part (≥80%) of the genetic effect operates independently from the established metabolic risk factors.</a:t>
            </a:r>
          </a:p>
          <a:p>
            <a:pPr marL="285750" indent="-285750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7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 study was published</a:t>
            </a:r>
            <a:br>
              <a:rPr lang="en-GB" sz="17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en-GB" sz="17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 JAHA in March 2017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7216" y="3742224"/>
            <a:ext cx="1225822" cy="60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2999" y="4246880"/>
            <a:ext cx="5222481" cy="80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211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53802"/>
              </p:ext>
            </p:extLst>
          </p:nvPr>
        </p:nvGraphicFramePr>
        <p:xfrm>
          <a:off x="534162" y="1144775"/>
          <a:ext cx="8016469" cy="333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196"/>
                <a:gridCol w="1030606"/>
                <a:gridCol w="1071595"/>
                <a:gridCol w="1095018"/>
                <a:gridCol w="1095018"/>
                <a:gridCol w="1095018"/>
                <a:gridCol w="1095018"/>
              </a:tblGrid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de-DE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Family </a:t>
                      </a:r>
                      <a:r>
                        <a:rPr lang="de-DE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r>
                        <a:rPr lang="de-DE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de-DE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lang="de-DE" sz="11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vs. </a:t>
                      </a:r>
                      <a:r>
                        <a:rPr lang="de-DE" sz="11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de-DE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200" b="1" kern="1200" baseline="300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de-DE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GRS50 (high vs. </a:t>
                      </a:r>
                      <a:r>
                        <a:rPr lang="de-DE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lang="de-DE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/intermediate)</a:t>
                      </a:r>
                      <a:endParaRPr lang="de-DE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de-DE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de-DE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100" b="1" dirty="0" err="1" smtClean="0"/>
                        <a:t>Effects</a:t>
                      </a:r>
                      <a:endParaRPr lang="de-DE" sz="1100" b="1" dirty="0"/>
                    </a:p>
                  </a:txBody>
                  <a:tcPr marL="36000" marR="36000" marT="18000" marB="18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Natural </a:t>
                      </a:r>
                      <a:r>
                        <a:rPr lang="de-DE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effects</a:t>
                      </a:r>
                      <a:r>
                        <a:rPr lang="de-DE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model</a:t>
                      </a:r>
                      <a:r>
                        <a:rPr lang="de-DE" sz="11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000" marR="36000" marT="18000" marB="18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Regression-</a:t>
                      </a:r>
                      <a:r>
                        <a:rPr lang="de-DE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based</a:t>
                      </a:r>
                      <a:r>
                        <a:rPr lang="de-DE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approach</a:t>
                      </a:r>
                      <a:r>
                        <a:rPr lang="de-DE" sz="11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6000" marR="36000" marT="18000" marB="18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  <a:r>
                        <a:rPr lang="de-DE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method</a:t>
                      </a:r>
                      <a:endParaRPr lang="de-DE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Natural </a:t>
                      </a:r>
                      <a:r>
                        <a:rPr lang="de-DE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effects</a:t>
                      </a:r>
                      <a:r>
                        <a:rPr lang="de-DE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model</a:t>
                      </a:r>
                      <a:r>
                        <a:rPr lang="de-DE" sz="11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000" marR="36000" marT="18000" marB="18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Regression-</a:t>
                      </a:r>
                      <a:r>
                        <a:rPr lang="de-DE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based</a:t>
                      </a:r>
                      <a:r>
                        <a:rPr lang="de-DE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approach</a:t>
                      </a:r>
                      <a:r>
                        <a:rPr lang="de-DE" sz="11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6000" marR="36000" marT="18000" marB="18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  <a:r>
                        <a:rPr lang="de-DE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method</a:t>
                      </a:r>
                      <a:endParaRPr lang="de-DE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effect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1.52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1.55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1.52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1.53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1.55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1.53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effect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1.40 (80%)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1.44 (83%)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1.43 (86%)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1.45 (87%)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1.48 (89%)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1.49 (93%)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Indirect effect, combined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1.09 (20%)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1.08 (17%)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1.06 (14%)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1.06 (13%)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1.05 (11%)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1.03 (7%)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Indirect effect, through systolic blood pressure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1.04 (9%)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-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-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1.02 (4%)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-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-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Indirect effect, through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apoA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-I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1.01 (2%)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-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-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1.01 (1%)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-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-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Indirect effect, through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apoB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1.04 (8%)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-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-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1.04 (8%)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-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-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Indirect effect, through diabetes mellitus</a:t>
                      </a:r>
                      <a:endParaRPr lang="de-DE" sz="1100" dirty="0" smtClean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1.01 (1%)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-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-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1.00 (0%)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-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-</a:t>
                      </a:r>
                      <a:endParaRPr lang="de-DE" sz="1100" dirty="0"/>
                    </a:p>
                  </a:txBody>
                  <a:tcPr marL="36000" marR="36000" marT="18000" marB="18000" anchor="ctr"/>
                </a:tc>
              </a:tr>
            </a:tbl>
          </a:graphicData>
        </a:graphic>
      </p:graphicFrame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692"/>
            <a:ext cx="6684402" cy="1102519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Study </a:t>
            </a:r>
            <a:r>
              <a:rPr lang="en-US" sz="2800" b="1" dirty="0"/>
              <a:t>3: </a:t>
            </a:r>
            <a:r>
              <a:rPr lang="en-US" sz="2800" b="1" dirty="0" smtClean="0"/>
              <a:t>Model dependencies of the results</a:t>
            </a:r>
            <a:endParaRPr lang="fr-FR" sz="2800" b="1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6" name="Textfeld 5"/>
          <p:cNvSpPr txBox="1"/>
          <p:nvPr/>
        </p:nvSpPr>
        <p:spPr>
          <a:xfrm>
            <a:off x="472287" y="4445916"/>
            <a:ext cx="7866530" cy="66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DE" sz="1100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Effects</a:t>
            </a:r>
            <a:r>
              <a:rPr lang="de-DE" sz="11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100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given</a:t>
            </a:r>
            <a:r>
              <a:rPr lang="de-DE" sz="11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100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de-DE" sz="11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HR (Proportion </a:t>
            </a:r>
            <a:r>
              <a:rPr lang="de-DE" sz="1100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explained</a:t>
            </a:r>
            <a:r>
              <a:rPr lang="de-DE" sz="11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DE" sz="1100" baseline="30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1</a:t>
            </a:r>
            <a:r>
              <a:rPr lang="de-DE" sz="11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Lange, </a:t>
            </a:r>
            <a:r>
              <a:rPr lang="en-US" sz="11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Am J </a:t>
            </a:r>
            <a:r>
              <a:rPr lang="en-US" sz="1100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Epidemiol</a:t>
            </a:r>
            <a:r>
              <a:rPr lang="en-US" sz="11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2014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100" baseline="30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1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VanderWeele, Epidemiology 2012</a:t>
            </a:r>
            <a:endParaRPr lang="en-GB" sz="11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091603" y="1520612"/>
            <a:ext cx="971553" cy="29390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5298669" y="1516079"/>
            <a:ext cx="1025476" cy="29390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780199" y="1202083"/>
            <a:ext cx="1823070" cy="2647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5811407" y="1198054"/>
            <a:ext cx="2196085" cy="2647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2075701" y="1520612"/>
            <a:ext cx="3137238" cy="3663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5301075" y="1520612"/>
            <a:ext cx="3137238" cy="3663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2075701" y="1910774"/>
            <a:ext cx="3137238" cy="3663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5285173" y="1903013"/>
            <a:ext cx="3137238" cy="3663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2083652" y="2627247"/>
            <a:ext cx="3137238" cy="3663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5301075" y="2628513"/>
            <a:ext cx="3137238" cy="3663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11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44"/>
            <a:ext cx="6519397" cy="1102519"/>
          </a:xfrm>
        </p:spPr>
        <p:txBody>
          <a:bodyPr/>
          <a:lstStyle/>
          <a:p>
            <a:pPr eaLnBrk="1" hangingPunct="1"/>
            <a:r>
              <a:rPr lang="fr-FR" sz="2800" b="1" dirty="0" err="1" smtClean="0"/>
              <a:t>Thanks</a:t>
            </a:r>
            <a:r>
              <a:rPr lang="fr-FR" sz="2800" b="1" dirty="0" smtClean="0"/>
              <a:t> to / </a:t>
            </a:r>
            <a:r>
              <a:rPr lang="fr-FR" sz="2800" b="1" dirty="0" err="1" smtClean="0"/>
              <a:t>Acknowledgements</a:t>
            </a:r>
            <a:endParaRPr lang="fr-FR" sz="2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06036" y="1266392"/>
            <a:ext cx="4293832" cy="3500871"/>
          </a:xfrm>
        </p:spPr>
        <p:txBody>
          <a:bodyPr numCol="1"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Hanno Ulmer (Innsbruck)</a:t>
            </a:r>
            <a:endParaRPr lang="de-DE" sz="16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Michael </a:t>
            </a:r>
            <a:r>
              <a:rPr lang="de-DE" sz="1600" dirty="0" smtClean="0">
                <a:solidFill>
                  <a:schemeClr val="tx1"/>
                </a:solidFill>
              </a:rPr>
              <a:t>Edlinger (Innsbruck)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sz="1600" dirty="0" err="1" smtClean="0">
                <a:solidFill>
                  <a:schemeClr val="tx1"/>
                </a:solidFill>
              </a:rPr>
              <a:t>Cecily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Kelleher</a:t>
            </a:r>
            <a:r>
              <a:rPr lang="de-DE" sz="1600" dirty="0" smtClean="0">
                <a:solidFill>
                  <a:schemeClr val="tx1"/>
                </a:solidFill>
              </a:rPr>
              <a:t> (Dublin)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Susanne Strohmaier (Oslo/Harvard)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Gabriele Nagel (Ulm)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Hans </a:t>
            </a:r>
            <a:r>
              <a:rPr lang="de-DE" sz="1600" dirty="0" err="1" smtClean="0">
                <a:solidFill>
                  <a:schemeClr val="tx1"/>
                </a:solidFill>
              </a:rPr>
              <a:t>Concin</a:t>
            </a:r>
            <a:r>
              <a:rPr lang="de-DE" sz="1600" dirty="0" smtClean="0">
                <a:solidFill>
                  <a:schemeClr val="tx1"/>
                </a:solidFill>
              </a:rPr>
              <a:t> (Bregenz)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Elfriede </a:t>
            </a:r>
            <a:r>
              <a:rPr lang="de-DE" sz="1600" dirty="0" err="1" smtClean="0">
                <a:solidFill>
                  <a:schemeClr val="tx1"/>
                </a:solidFill>
              </a:rPr>
              <a:t>Ruttmann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smtClean="0">
                <a:solidFill>
                  <a:schemeClr val="tx1"/>
                </a:solidFill>
              </a:rPr>
              <a:t>(Innsbruck</a:t>
            </a:r>
            <a:r>
              <a:rPr lang="de-DE" sz="1600" dirty="0">
                <a:solidFill>
                  <a:schemeClr val="tx1"/>
                </a:solidFill>
              </a:rPr>
              <a:t>)</a:t>
            </a:r>
            <a:endParaRPr lang="de-DE" sz="16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Margarethe Hochleitner</a:t>
            </a:r>
            <a:r>
              <a:rPr lang="de-DE" sz="1600" dirty="0">
                <a:solidFill>
                  <a:schemeClr val="tx1"/>
                </a:solidFill>
              </a:rPr>
              <a:t> (Innsbruck)</a:t>
            </a:r>
            <a:endParaRPr lang="de-DE" sz="16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Dov Shiffman (Quest </a:t>
            </a:r>
            <a:r>
              <a:rPr lang="de-DE" sz="1600" dirty="0" err="1" smtClean="0">
                <a:solidFill>
                  <a:schemeClr val="tx1"/>
                </a:solidFill>
              </a:rPr>
              <a:t>Diagnostics</a:t>
            </a:r>
            <a:r>
              <a:rPr lang="de-DE" sz="1600" dirty="0" smtClean="0">
                <a:solidFill>
                  <a:schemeClr val="tx1"/>
                </a:solidFill>
              </a:rPr>
              <a:t>, CA)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Olle Melander (Malmö)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sz="1600" dirty="0" err="1" smtClean="0">
                <a:solidFill>
                  <a:schemeClr val="tx1"/>
                </a:solidFill>
              </a:rPr>
              <a:t>Hayato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Tada</a:t>
            </a:r>
            <a:r>
              <a:rPr lang="de-DE" sz="1600" dirty="0" smtClean="0">
                <a:solidFill>
                  <a:schemeClr val="tx1"/>
                </a:solidFill>
              </a:rPr>
              <a:t> (Kanazawa)</a:t>
            </a:r>
          </a:p>
          <a:p>
            <a:pPr marL="285750" indent="-2857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800" dirty="0" smtClean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27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03966"/>
            <a:ext cx="6684402" cy="1102519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Motivation:</a:t>
            </a:r>
            <a:br>
              <a:rPr lang="en-US" sz="2800" b="1" dirty="0" smtClean="0"/>
            </a:br>
            <a:r>
              <a:rPr lang="en-US" sz="2800" b="1" dirty="0" smtClean="0"/>
              <a:t>Mediators and mediation analysis (1)</a:t>
            </a:r>
            <a:endParaRPr lang="fr-FR" sz="28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75041" y="1776552"/>
            <a:ext cx="78450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2000" dirty="0" err="1" smtClean="0">
                <a:latin typeface="+mn-lt"/>
                <a:ea typeface="+mn-ea"/>
                <a:cs typeface="+mn-cs"/>
              </a:rPr>
              <a:t>Investigating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effect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of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X on Y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2000" b="1" dirty="0" err="1" smtClean="0">
                <a:latin typeface="+mn-lt"/>
                <a:ea typeface="+mn-ea"/>
                <a:cs typeface="+mn-cs"/>
              </a:rPr>
              <a:t>Why</a:t>
            </a:r>
            <a:r>
              <a:rPr lang="de-AT" sz="2000" b="1" dirty="0" smtClean="0">
                <a:latin typeface="+mn-lt"/>
                <a:ea typeface="+mn-ea"/>
                <a:cs typeface="+mn-cs"/>
              </a:rPr>
              <a:t>/</a:t>
            </a:r>
            <a:r>
              <a:rPr lang="de-AT" sz="2000" b="1" dirty="0" err="1" smtClean="0">
                <a:latin typeface="+mn-lt"/>
                <a:ea typeface="+mn-ea"/>
                <a:cs typeface="+mn-cs"/>
              </a:rPr>
              <a:t>how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does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X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exert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its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influence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on Y?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2000" dirty="0" smtClean="0">
                <a:latin typeface="+mn-lt"/>
                <a:ea typeface="+mn-ea"/>
                <a:cs typeface="+mn-cs"/>
              </a:rPr>
              <a:t>E.g.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statins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: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benefical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effect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on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coronary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heart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disease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through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lipid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lowering</a:t>
            </a:r>
            <a:endParaRPr lang="de-AT" sz="2000" dirty="0" smtClean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AT" sz="2000" dirty="0" smtClean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AT" sz="2000" dirty="0" smtClean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2000" dirty="0" smtClean="0">
                <a:latin typeface="+mn-lt"/>
                <a:ea typeface="+mn-ea"/>
                <a:cs typeface="+mn-cs"/>
              </a:rPr>
              <a:t>Such an intermediate variable on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causal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pathway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of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X on Y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is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called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a </a:t>
            </a:r>
            <a:r>
              <a:rPr lang="de-AT" sz="2000" b="1" dirty="0" err="1" smtClean="0">
                <a:latin typeface="+mn-lt"/>
                <a:ea typeface="+mn-ea"/>
                <a:cs typeface="+mn-cs"/>
              </a:rPr>
              <a:t>mediator</a:t>
            </a:r>
            <a:endParaRPr lang="de-AT" sz="2000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2</a:t>
            </a:fld>
            <a:endParaRPr lang="fr-FR" dirty="0"/>
          </a:p>
        </p:txBody>
      </p:sp>
      <p:grpSp>
        <p:nvGrpSpPr>
          <p:cNvPr id="3" name="Gruppieren 11"/>
          <p:cNvGrpSpPr/>
          <p:nvPr/>
        </p:nvGrpSpPr>
        <p:grpSpPr>
          <a:xfrm>
            <a:off x="1862667" y="3325707"/>
            <a:ext cx="5723571" cy="398033"/>
            <a:chOff x="1289789" y="3560801"/>
            <a:chExt cx="4164288" cy="398033"/>
          </a:xfrm>
        </p:grpSpPr>
        <p:grpSp>
          <p:nvGrpSpPr>
            <p:cNvPr id="5" name="Gruppieren 27"/>
            <p:cNvGrpSpPr/>
            <p:nvPr/>
          </p:nvGrpSpPr>
          <p:grpSpPr>
            <a:xfrm>
              <a:off x="1289789" y="3560801"/>
              <a:ext cx="4164288" cy="398033"/>
              <a:chOff x="2345252" y="1495313"/>
              <a:chExt cx="4164288" cy="398033"/>
            </a:xfrm>
          </p:grpSpPr>
          <p:sp>
            <p:nvSpPr>
              <p:cNvPr id="18" name="Rechteck 17"/>
              <p:cNvSpPr/>
              <p:nvPr/>
            </p:nvSpPr>
            <p:spPr>
              <a:xfrm>
                <a:off x="2345252" y="1495313"/>
                <a:ext cx="914026" cy="39803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AT" dirty="0" err="1" smtClean="0">
                    <a:solidFill>
                      <a:schemeClr val="tx1"/>
                    </a:solidFill>
                  </a:rPr>
                  <a:t>Statin</a:t>
                </a:r>
                <a:r>
                  <a:rPr lang="de-AT" dirty="0" smtClean="0">
                    <a:solidFill>
                      <a:schemeClr val="tx1"/>
                    </a:solidFill>
                  </a:rPr>
                  <a:t> (X)</a:t>
                </a:r>
                <a:endParaRPr lang="de-AT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hteck 18"/>
              <p:cNvSpPr/>
              <p:nvPr/>
            </p:nvSpPr>
            <p:spPr>
              <a:xfrm>
                <a:off x="5840856" y="1495313"/>
                <a:ext cx="668684" cy="39803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AT" dirty="0" smtClean="0">
                    <a:solidFill>
                      <a:schemeClr val="tx1"/>
                    </a:solidFill>
                  </a:rPr>
                  <a:t>CHD (Y)</a:t>
                </a:r>
                <a:endParaRPr lang="de-AT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Rechteck 14"/>
            <p:cNvSpPr/>
            <p:nvPr/>
          </p:nvSpPr>
          <p:spPr>
            <a:xfrm>
              <a:off x="2891711" y="3560801"/>
              <a:ext cx="1256353" cy="3980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dirty="0" err="1" smtClean="0">
                  <a:solidFill>
                    <a:schemeClr val="tx1"/>
                  </a:solidFill>
                </a:rPr>
                <a:t>Cholesterol</a:t>
              </a:r>
              <a:r>
                <a:rPr lang="de-AT" dirty="0" smtClean="0">
                  <a:solidFill>
                    <a:schemeClr val="tx1"/>
                  </a:solidFill>
                </a:rPr>
                <a:t> (M)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Gerade Verbindung mit Pfeil 15"/>
            <p:cNvCxnSpPr>
              <a:stCxn id="15" idx="3"/>
              <a:endCxn id="19" idx="1"/>
            </p:cNvCxnSpPr>
            <p:nvPr/>
          </p:nvCxnSpPr>
          <p:spPr>
            <a:xfrm>
              <a:off x="4148065" y="3759818"/>
              <a:ext cx="63732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mit Pfeil 16"/>
            <p:cNvCxnSpPr>
              <a:stCxn id="15" idx="1"/>
              <a:endCxn id="18" idx="3"/>
            </p:cNvCxnSpPr>
            <p:nvPr/>
          </p:nvCxnSpPr>
          <p:spPr>
            <a:xfrm flipH="1">
              <a:off x="2203815" y="3759818"/>
              <a:ext cx="68789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ieren 27"/>
          <p:cNvGrpSpPr/>
          <p:nvPr/>
        </p:nvGrpSpPr>
        <p:grpSpPr>
          <a:xfrm>
            <a:off x="5272662" y="1679787"/>
            <a:ext cx="2538846" cy="398033"/>
            <a:chOff x="2926118" y="1495313"/>
            <a:chExt cx="2538846" cy="398033"/>
          </a:xfrm>
        </p:grpSpPr>
        <p:sp>
          <p:nvSpPr>
            <p:cNvPr id="21" name="Rechteck 20"/>
            <p:cNvSpPr/>
            <p:nvPr/>
          </p:nvSpPr>
          <p:spPr>
            <a:xfrm>
              <a:off x="2926118" y="1495313"/>
              <a:ext cx="656217" cy="3980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dirty="0" smtClean="0">
                  <a:solidFill>
                    <a:schemeClr val="tx1"/>
                  </a:solidFill>
                </a:rPr>
                <a:t>X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sp>
          <p:nvSpPr>
            <p:cNvPr id="22" name="Rechteck 21"/>
            <p:cNvSpPr/>
            <p:nvPr/>
          </p:nvSpPr>
          <p:spPr>
            <a:xfrm>
              <a:off x="4808747" y="1495313"/>
              <a:ext cx="656217" cy="3980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dirty="0" smtClean="0">
                  <a:solidFill>
                    <a:schemeClr val="tx1"/>
                  </a:solidFill>
                </a:rPr>
                <a:t>Y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Gerade Verbindung mit Pfeil 22"/>
            <p:cNvCxnSpPr>
              <a:stCxn id="21" idx="3"/>
              <a:endCxn id="22" idx="1"/>
            </p:cNvCxnSpPr>
            <p:nvPr/>
          </p:nvCxnSpPr>
          <p:spPr>
            <a:xfrm>
              <a:off x="3582335" y="1694330"/>
              <a:ext cx="122641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211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03966"/>
            <a:ext cx="6684402" cy="1102519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Motivation:</a:t>
            </a:r>
            <a:br>
              <a:rPr lang="en-US" sz="2800" b="1" dirty="0" smtClean="0"/>
            </a:br>
            <a:r>
              <a:rPr lang="en-US" sz="2800" b="1" dirty="0" smtClean="0"/>
              <a:t>Mediators and mediation analysis (2)</a:t>
            </a:r>
            <a:endParaRPr lang="fr-FR" sz="28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75041" y="1216561"/>
            <a:ext cx="7845015" cy="386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1700" dirty="0" err="1" smtClean="0">
                <a:latin typeface="+mn-lt"/>
                <a:ea typeface="+mn-ea"/>
                <a:cs typeface="+mn-cs"/>
              </a:rPr>
              <a:t>Another</a:t>
            </a:r>
            <a:r>
              <a:rPr lang="de-AT" sz="17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700" dirty="0" err="1" smtClean="0">
                <a:latin typeface="+mn-lt"/>
                <a:ea typeface="+mn-ea"/>
                <a:cs typeface="+mn-cs"/>
              </a:rPr>
              <a:t>example</a:t>
            </a:r>
            <a:r>
              <a:rPr lang="de-AT" sz="1700" dirty="0" smtClean="0">
                <a:latin typeface="+mn-lt"/>
                <a:ea typeface="+mn-ea"/>
                <a:cs typeface="+mn-cs"/>
              </a:rPr>
              <a:t>: </a:t>
            </a:r>
            <a:r>
              <a:rPr lang="de-AT" sz="1700" b="1" dirty="0" err="1" smtClean="0">
                <a:latin typeface="+mn-lt"/>
                <a:ea typeface="+mn-ea"/>
                <a:cs typeface="+mn-cs"/>
              </a:rPr>
              <a:t>Effect</a:t>
            </a:r>
            <a:r>
              <a:rPr lang="de-AT" sz="1700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700" b="1" dirty="0" err="1" smtClean="0">
                <a:latin typeface="+mn-lt"/>
                <a:ea typeface="+mn-ea"/>
                <a:cs typeface="+mn-cs"/>
              </a:rPr>
              <a:t>of</a:t>
            </a:r>
            <a:r>
              <a:rPr lang="de-AT" sz="1700" b="1" dirty="0" smtClean="0">
                <a:latin typeface="+mn-lt"/>
                <a:ea typeface="+mn-ea"/>
                <a:cs typeface="+mn-cs"/>
              </a:rPr>
              <a:t> BMI on CHD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AT" sz="2000" dirty="0" smtClean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AT" sz="2000" dirty="0" smtClean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AT" sz="2000" dirty="0" smtClean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1700" dirty="0" smtClean="0">
                <a:latin typeface="+mj-lt"/>
              </a:rPr>
              <a:t>The </a:t>
            </a:r>
            <a:r>
              <a:rPr lang="de-AT" sz="1700" b="1" dirty="0" smtClean="0">
                <a:latin typeface="+mj-lt"/>
              </a:rPr>
              <a:t>total</a:t>
            </a:r>
            <a:r>
              <a:rPr lang="de-AT" sz="1700" dirty="0" smtClean="0">
                <a:latin typeface="+mj-lt"/>
              </a:rPr>
              <a:t> (</a:t>
            </a:r>
            <a:r>
              <a:rPr lang="de-AT" sz="1700" dirty="0" err="1" smtClean="0">
                <a:latin typeface="+mj-lt"/>
              </a:rPr>
              <a:t>causal</a:t>
            </a:r>
            <a:r>
              <a:rPr lang="de-AT" sz="1700" dirty="0" smtClean="0">
                <a:latin typeface="+mj-lt"/>
              </a:rPr>
              <a:t>) </a:t>
            </a:r>
            <a:r>
              <a:rPr lang="de-AT" sz="1700" b="1" dirty="0" err="1" smtClean="0">
                <a:latin typeface="+mj-lt"/>
              </a:rPr>
              <a:t>effect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of</a:t>
            </a:r>
            <a:r>
              <a:rPr lang="de-AT" sz="1700" dirty="0" smtClean="0">
                <a:latin typeface="+mj-lt"/>
              </a:rPr>
              <a:t> BMI on CHD </a:t>
            </a:r>
            <a:r>
              <a:rPr lang="de-AT" sz="1700" dirty="0" err="1" smtClean="0">
                <a:latin typeface="+mj-lt"/>
              </a:rPr>
              <a:t>can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be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split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up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into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two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components</a:t>
            </a:r>
            <a:r>
              <a:rPr lang="de-AT" sz="1700" dirty="0" smtClean="0">
                <a:latin typeface="+mj-lt"/>
              </a:rPr>
              <a:t>: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de-AT" sz="1700" dirty="0" smtClean="0">
                <a:latin typeface="+mj-lt"/>
              </a:rPr>
              <a:t>The so </a:t>
            </a:r>
            <a:r>
              <a:rPr lang="de-AT" sz="1700" dirty="0" err="1" smtClean="0">
                <a:latin typeface="+mj-lt"/>
              </a:rPr>
              <a:t>called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b="1" dirty="0" err="1" smtClean="0">
                <a:latin typeface="+mj-lt"/>
              </a:rPr>
              <a:t>indirect</a:t>
            </a:r>
            <a:r>
              <a:rPr lang="de-AT" sz="1700" b="1" dirty="0" smtClean="0">
                <a:latin typeface="+mj-lt"/>
              </a:rPr>
              <a:t> </a:t>
            </a:r>
            <a:r>
              <a:rPr lang="de-AT" sz="1700" b="1" dirty="0" err="1" smtClean="0">
                <a:latin typeface="+mj-lt"/>
              </a:rPr>
              <a:t>effect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going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through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diabetes</a:t>
            </a:r>
            <a:endParaRPr lang="de-AT" sz="1700" dirty="0" smtClean="0">
              <a:latin typeface="+mj-lt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Char char="-"/>
              <a:defRPr/>
            </a:pPr>
            <a:r>
              <a:rPr lang="de-AT" sz="1700" dirty="0" smtClean="0">
                <a:latin typeface="+mj-lt"/>
              </a:rPr>
              <a:t>The so </a:t>
            </a:r>
            <a:r>
              <a:rPr lang="de-AT" sz="1700" dirty="0" err="1" smtClean="0">
                <a:latin typeface="+mj-lt"/>
              </a:rPr>
              <a:t>called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b="1" dirty="0" err="1" smtClean="0">
                <a:latin typeface="+mj-lt"/>
              </a:rPr>
              <a:t>direct</a:t>
            </a:r>
            <a:r>
              <a:rPr lang="de-AT" sz="1700" b="1" dirty="0" smtClean="0">
                <a:latin typeface="+mj-lt"/>
              </a:rPr>
              <a:t> </a:t>
            </a:r>
            <a:r>
              <a:rPr lang="de-AT" sz="1700" b="1" dirty="0" err="1" smtClean="0">
                <a:latin typeface="+mj-lt"/>
              </a:rPr>
              <a:t>effect</a:t>
            </a:r>
            <a:r>
              <a:rPr lang="de-AT" sz="1700" dirty="0" smtClean="0">
                <a:latin typeface="+mj-lt"/>
              </a:rPr>
              <a:t> (</a:t>
            </a:r>
            <a:r>
              <a:rPr lang="de-AT" sz="1700" dirty="0" err="1" smtClean="0">
                <a:latin typeface="+mj-lt"/>
              </a:rPr>
              <a:t>the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remaining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part</a:t>
            </a:r>
            <a:r>
              <a:rPr lang="de-AT" sz="1700" dirty="0" smtClean="0">
                <a:latin typeface="+mj-lt"/>
              </a:rPr>
              <a:t>)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1700" b="1" dirty="0" err="1" smtClean="0">
                <a:latin typeface="+mj-lt"/>
              </a:rPr>
              <a:t>Aim</a:t>
            </a:r>
            <a:r>
              <a:rPr lang="de-AT" sz="1700" b="1" dirty="0" smtClean="0">
                <a:latin typeface="+mj-lt"/>
              </a:rPr>
              <a:t> </a:t>
            </a:r>
            <a:r>
              <a:rPr lang="de-AT" sz="1700" b="1" dirty="0" err="1" smtClean="0">
                <a:latin typeface="+mj-lt"/>
              </a:rPr>
              <a:t>of</a:t>
            </a:r>
            <a:r>
              <a:rPr lang="de-AT" sz="1700" b="1" dirty="0" smtClean="0">
                <a:latin typeface="+mj-lt"/>
              </a:rPr>
              <a:t> </a:t>
            </a:r>
            <a:r>
              <a:rPr lang="de-AT" sz="1700" b="1" dirty="0" err="1" smtClean="0">
                <a:latin typeface="+mj-lt"/>
              </a:rPr>
              <a:t>mediation</a:t>
            </a:r>
            <a:r>
              <a:rPr lang="de-AT" sz="1700" b="1" dirty="0" smtClean="0">
                <a:latin typeface="+mj-lt"/>
              </a:rPr>
              <a:t> </a:t>
            </a:r>
            <a:r>
              <a:rPr lang="de-AT" sz="1700" b="1" dirty="0" err="1" smtClean="0">
                <a:latin typeface="+mj-lt"/>
              </a:rPr>
              <a:t>analysis</a:t>
            </a:r>
            <a:r>
              <a:rPr lang="de-AT" sz="1700" b="1" dirty="0" smtClean="0">
                <a:latin typeface="+mj-lt"/>
              </a:rPr>
              <a:t>: </a:t>
            </a:r>
            <a:r>
              <a:rPr lang="de-AT" sz="1700" dirty="0" err="1" smtClean="0">
                <a:latin typeface="+mj-lt"/>
              </a:rPr>
              <a:t>Decompose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the</a:t>
            </a:r>
            <a:r>
              <a:rPr lang="de-AT" sz="1700" dirty="0" smtClean="0">
                <a:latin typeface="+mj-lt"/>
              </a:rPr>
              <a:t> total </a:t>
            </a:r>
            <a:r>
              <a:rPr lang="de-AT" sz="1700" dirty="0" err="1" smtClean="0">
                <a:latin typeface="+mj-lt"/>
              </a:rPr>
              <a:t>effect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into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direct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and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indirect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effects</a:t>
            </a:r>
            <a:endParaRPr lang="de-AT" sz="1700" dirty="0" smtClean="0">
              <a:latin typeface="+mj-lt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1700" dirty="0" smtClean="0">
                <a:latin typeface="+mj-lt"/>
              </a:rPr>
              <a:t>Mediation </a:t>
            </a:r>
            <a:r>
              <a:rPr lang="de-AT" sz="1700" dirty="0" err="1" smtClean="0">
                <a:latin typeface="+mj-lt"/>
              </a:rPr>
              <a:t>analysis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b="1" dirty="0" err="1" smtClean="0">
                <a:latin typeface="+mj-lt"/>
              </a:rPr>
              <a:t>assumes</a:t>
            </a:r>
            <a:r>
              <a:rPr lang="de-AT" sz="1700" b="1" dirty="0" smtClean="0">
                <a:latin typeface="+mj-lt"/>
              </a:rPr>
              <a:t> </a:t>
            </a:r>
            <a:r>
              <a:rPr lang="de-AT" sz="1700" b="1" dirty="0" err="1" smtClean="0">
                <a:latin typeface="+mj-lt"/>
              </a:rPr>
              <a:t>the</a:t>
            </a:r>
            <a:r>
              <a:rPr lang="de-AT" sz="1700" b="1" dirty="0" smtClean="0">
                <a:latin typeface="+mj-lt"/>
              </a:rPr>
              <a:t> </a:t>
            </a:r>
            <a:r>
              <a:rPr lang="de-AT" sz="1700" b="1" dirty="0" err="1" smtClean="0">
                <a:latin typeface="+mj-lt"/>
              </a:rPr>
              <a:t>direction</a:t>
            </a:r>
            <a:r>
              <a:rPr lang="de-AT" sz="1700" b="1" dirty="0" smtClean="0">
                <a:latin typeface="+mj-lt"/>
              </a:rPr>
              <a:t> </a:t>
            </a:r>
            <a:r>
              <a:rPr lang="de-AT" sz="1700" b="1" dirty="0" err="1" smtClean="0">
                <a:latin typeface="+mj-lt"/>
              </a:rPr>
              <a:t>of</a:t>
            </a:r>
            <a:r>
              <a:rPr lang="de-AT" sz="1700" b="1" dirty="0" smtClean="0">
                <a:latin typeface="+mj-lt"/>
              </a:rPr>
              <a:t> </a:t>
            </a:r>
            <a:r>
              <a:rPr lang="de-AT" sz="1700" b="1" dirty="0" err="1" smtClean="0">
                <a:latin typeface="+mj-lt"/>
              </a:rPr>
              <a:t>causalities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to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be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known</a:t>
            </a:r>
            <a:r>
              <a:rPr lang="de-AT" sz="1700" dirty="0" smtClean="0">
                <a:latin typeface="+mj-lt"/>
              </a:rPr>
              <a:t>; </a:t>
            </a:r>
            <a:r>
              <a:rPr lang="de-AT" sz="1700" dirty="0" err="1" smtClean="0">
                <a:latin typeface="+mj-lt"/>
              </a:rPr>
              <a:t>other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methods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are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needed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for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the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study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of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the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direction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of</a:t>
            </a:r>
            <a:r>
              <a:rPr lang="de-AT" sz="1700" dirty="0" smtClean="0">
                <a:latin typeface="+mj-lt"/>
              </a:rPr>
              <a:t> </a:t>
            </a:r>
            <a:r>
              <a:rPr lang="de-AT" sz="1700" dirty="0" err="1" smtClean="0">
                <a:latin typeface="+mj-lt"/>
              </a:rPr>
              <a:t>causalities</a:t>
            </a:r>
            <a:endParaRPr lang="de-AT" sz="1700" dirty="0" smtClean="0">
              <a:latin typeface="+mj-lt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1700" b="1" dirty="0" smtClean="0">
                <a:latin typeface="+mj-lt"/>
                <a:ea typeface="+mn-ea"/>
                <a:cs typeface="+mn-cs"/>
              </a:rPr>
              <a:t>Cave: Mediator ≠ </a:t>
            </a:r>
            <a:r>
              <a:rPr lang="de-AT" sz="1700" b="1" dirty="0" err="1" smtClean="0">
                <a:latin typeface="+mj-lt"/>
                <a:ea typeface="+mn-ea"/>
                <a:cs typeface="+mn-cs"/>
              </a:rPr>
              <a:t>confounder</a:t>
            </a:r>
            <a:r>
              <a:rPr lang="de-AT" sz="1700" b="1" dirty="0" smtClean="0">
                <a:latin typeface="+mj-lt"/>
                <a:ea typeface="+mn-ea"/>
                <a:cs typeface="+mn-cs"/>
              </a:rPr>
              <a:t>!!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8" name="Rechteck 17"/>
          <p:cNvSpPr/>
          <p:nvPr/>
        </p:nvSpPr>
        <p:spPr>
          <a:xfrm>
            <a:off x="2649762" y="2368685"/>
            <a:ext cx="613947" cy="2950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chemeClr val="tx1"/>
                </a:solidFill>
              </a:rPr>
              <a:t>BMI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5581704" y="2368685"/>
            <a:ext cx="598867" cy="2950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chemeClr val="tx1"/>
                </a:solidFill>
              </a:rPr>
              <a:t>CHD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903709" y="1555724"/>
            <a:ext cx="1028311" cy="3128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chemeClr val="tx1"/>
                </a:solidFill>
              </a:rPr>
              <a:t>Diabetes</a:t>
            </a:r>
            <a:endParaRPr lang="de-AT" dirty="0">
              <a:solidFill>
                <a:schemeClr val="tx1"/>
              </a:solidFill>
            </a:endParaRPr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4932020" y="1712141"/>
            <a:ext cx="949118" cy="67244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5" idx="1"/>
            <a:endCxn id="18" idx="0"/>
          </p:cNvCxnSpPr>
          <p:nvPr/>
        </p:nvCxnSpPr>
        <p:spPr>
          <a:xfrm flipH="1">
            <a:off x="2956736" y="1712141"/>
            <a:ext cx="946973" cy="6565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>
            <a:off x="3263709" y="2508236"/>
            <a:ext cx="2317995" cy="79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11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383300" y="7144"/>
            <a:ext cx="7206911" cy="1102519"/>
          </a:xfrm>
        </p:spPr>
        <p:txBody>
          <a:bodyPr/>
          <a:lstStyle/>
          <a:p>
            <a:pPr eaLnBrk="1" hangingPunct="1"/>
            <a:r>
              <a:rPr lang="fr-FR" sz="2800" b="1" dirty="0" err="1" smtClean="0"/>
              <a:t>Classical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approaches</a:t>
            </a:r>
            <a:r>
              <a:rPr lang="fr-FR" sz="2800" b="1" dirty="0" smtClean="0"/>
              <a:t> to </a:t>
            </a:r>
            <a:r>
              <a:rPr lang="fr-FR" sz="2800" b="1" dirty="0" err="1" smtClean="0"/>
              <a:t>meditation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analysis</a:t>
            </a:r>
            <a:endParaRPr lang="fr-FR" sz="2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59398" y="951701"/>
            <a:ext cx="7781860" cy="401315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FR" sz="2200" b="1" dirty="0" err="1" smtClean="0">
                <a:solidFill>
                  <a:schemeClr val="tx1"/>
                </a:solidFill>
                <a:ea typeface="+mn-ea"/>
                <a:cs typeface="+mn-cs"/>
              </a:rPr>
              <a:t>Difference</a:t>
            </a:r>
            <a:r>
              <a:rPr lang="fr-FR" sz="2200" b="1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200" b="1" dirty="0" err="1" smtClean="0">
                <a:solidFill>
                  <a:schemeClr val="tx1"/>
                </a:solidFill>
                <a:ea typeface="+mn-ea"/>
                <a:cs typeface="+mn-cs"/>
              </a:rPr>
              <a:t>method</a:t>
            </a:r>
            <a:r>
              <a:rPr lang="fr-FR" sz="2200" b="1" dirty="0" smtClean="0">
                <a:solidFill>
                  <a:schemeClr val="tx1"/>
                </a:solidFill>
                <a:ea typeface="+mn-ea"/>
                <a:cs typeface="+mn-cs"/>
              </a:rPr>
              <a:t>:</a:t>
            </a:r>
          </a:p>
          <a:p>
            <a:pPr marL="800100" lvl="2" indent="-342900" algn="l" eaLnBrk="1" fontAlgn="auto" hangingPunct="1">
              <a:spcBef>
                <a:spcPts val="4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1800" dirty="0" err="1" smtClean="0">
                <a:solidFill>
                  <a:schemeClr val="tx1"/>
                </a:solidFill>
                <a:ea typeface="+mn-ea"/>
                <a:cs typeface="+mn-cs"/>
              </a:rPr>
              <a:t>Calculate</a:t>
            </a:r>
            <a:r>
              <a:rPr lang="fr-FR" sz="1800" dirty="0" smtClean="0">
                <a:solidFill>
                  <a:schemeClr val="tx1"/>
                </a:solidFill>
                <a:ea typeface="+mn-ea"/>
                <a:cs typeface="+mn-cs"/>
              </a:rPr>
              <a:t> a </a:t>
            </a:r>
            <a:r>
              <a:rPr lang="fr-FR" sz="1800" b="1" dirty="0" smtClean="0">
                <a:solidFill>
                  <a:schemeClr val="tx1"/>
                </a:solidFill>
                <a:ea typeface="+mn-ea"/>
                <a:cs typeface="+mn-cs"/>
              </a:rPr>
              <a:t>model </a:t>
            </a:r>
            <a:r>
              <a:rPr lang="fr-FR" sz="1800" b="1" dirty="0" err="1" smtClean="0">
                <a:solidFill>
                  <a:schemeClr val="tx1"/>
                </a:solidFill>
                <a:ea typeface="+mn-ea"/>
                <a:cs typeface="+mn-cs"/>
              </a:rPr>
              <a:t>without</a:t>
            </a:r>
            <a:r>
              <a:rPr lang="fr-FR" sz="1800" b="1" dirty="0" smtClean="0">
                <a:solidFill>
                  <a:schemeClr val="tx1"/>
                </a:solidFill>
                <a:ea typeface="+mn-ea"/>
                <a:cs typeface="+mn-cs"/>
              </a:rPr>
              <a:t> the </a:t>
            </a:r>
            <a:r>
              <a:rPr lang="fr-FR" sz="1800" b="1" dirty="0" err="1" smtClean="0">
                <a:solidFill>
                  <a:schemeClr val="tx1"/>
                </a:solidFill>
                <a:ea typeface="+mn-ea"/>
                <a:cs typeface="+mn-cs"/>
              </a:rPr>
              <a:t>mediator</a:t>
            </a:r>
            <a:r>
              <a:rPr lang="fr-FR" sz="1800" dirty="0" smtClean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fr-FR" sz="1800" dirty="0" smtClean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fr-FR" sz="1800" dirty="0" smtClean="0">
                <a:solidFill>
                  <a:schemeClr val="tx1"/>
                </a:solidFill>
                <a:ea typeface="+mn-ea"/>
                <a:cs typeface="+mn-cs"/>
              </a:rPr>
              <a:t>→ </a:t>
            </a:r>
            <a:r>
              <a:rPr lang="fr-FR" sz="1800" b="1" dirty="0" smtClean="0">
                <a:solidFill>
                  <a:schemeClr val="tx1"/>
                </a:solidFill>
                <a:ea typeface="+mn-ea"/>
                <a:cs typeface="+mn-cs"/>
              </a:rPr>
              <a:t>total </a:t>
            </a:r>
            <a:r>
              <a:rPr lang="fr-FR" sz="1800" b="1" dirty="0" err="1" smtClean="0">
                <a:solidFill>
                  <a:schemeClr val="tx1"/>
                </a:solidFill>
                <a:ea typeface="+mn-ea"/>
                <a:cs typeface="+mn-cs"/>
              </a:rPr>
              <a:t>effect</a:t>
            </a:r>
            <a:endParaRPr lang="fr-FR" sz="1800" b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800100" lvl="2" indent="-342900" algn="l" eaLnBrk="1" fontAlgn="auto" hangingPunct="1">
              <a:spcBef>
                <a:spcPts val="4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1800" dirty="0" err="1" smtClean="0">
                <a:solidFill>
                  <a:schemeClr val="tx1"/>
                </a:solidFill>
                <a:ea typeface="+mn-ea"/>
                <a:cs typeface="+mn-cs"/>
              </a:rPr>
              <a:t>Calculate</a:t>
            </a:r>
            <a:r>
              <a:rPr lang="fr-FR" sz="18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1800" dirty="0" err="1" smtClean="0">
                <a:solidFill>
                  <a:schemeClr val="tx1"/>
                </a:solidFill>
                <a:ea typeface="+mn-ea"/>
                <a:cs typeface="+mn-cs"/>
              </a:rPr>
              <a:t>another</a:t>
            </a:r>
            <a:r>
              <a:rPr lang="fr-FR" sz="18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1800" b="1" dirty="0" smtClean="0">
                <a:solidFill>
                  <a:schemeClr val="tx1"/>
                </a:solidFill>
                <a:ea typeface="+mn-ea"/>
                <a:cs typeface="+mn-cs"/>
              </a:rPr>
              <a:t>model </a:t>
            </a:r>
            <a:r>
              <a:rPr lang="fr-FR" sz="1800" b="1" dirty="0" err="1" smtClean="0">
                <a:solidFill>
                  <a:schemeClr val="tx1"/>
                </a:solidFill>
                <a:ea typeface="+mn-ea"/>
                <a:cs typeface="+mn-cs"/>
              </a:rPr>
              <a:t>conditioned</a:t>
            </a:r>
            <a:r>
              <a:rPr lang="fr-FR" sz="1800" b="1" dirty="0" smtClean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fr-FR" sz="1800" b="1" dirty="0" smtClean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fr-FR" sz="1800" b="1" dirty="0" smtClean="0">
                <a:solidFill>
                  <a:schemeClr val="tx1"/>
                </a:solidFill>
                <a:ea typeface="+mn-ea"/>
                <a:cs typeface="+mn-cs"/>
              </a:rPr>
              <a:t>on the </a:t>
            </a:r>
            <a:r>
              <a:rPr lang="fr-FR" sz="1800" b="1" dirty="0" err="1" smtClean="0">
                <a:solidFill>
                  <a:schemeClr val="tx1"/>
                </a:solidFill>
                <a:ea typeface="+mn-ea"/>
                <a:cs typeface="+mn-cs"/>
              </a:rPr>
              <a:t>mediator</a:t>
            </a:r>
            <a:r>
              <a:rPr lang="fr-FR" sz="1800" dirty="0" smtClean="0">
                <a:solidFill>
                  <a:schemeClr val="tx1"/>
                </a:solidFill>
                <a:ea typeface="+mn-ea"/>
                <a:cs typeface="+mn-cs"/>
              </a:rPr>
              <a:t> → </a:t>
            </a:r>
            <a:r>
              <a:rPr lang="fr-FR" sz="1800" b="1" dirty="0" smtClean="0">
                <a:solidFill>
                  <a:schemeClr val="tx1"/>
                </a:solidFill>
                <a:ea typeface="+mn-ea"/>
                <a:cs typeface="+mn-cs"/>
              </a:rPr>
              <a:t>direct </a:t>
            </a:r>
            <a:r>
              <a:rPr lang="fr-FR" sz="1800" b="1" dirty="0" err="1" smtClean="0">
                <a:solidFill>
                  <a:schemeClr val="tx1"/>
                </a:solidFill>
                <a:ea typeface="+mn-ea"/>
                <a:cs typeface="+mn-cs"/>
              </a:rPr>
              <a:t>effect</a:t>
            </a:r>
            <a:endParaRPr lang="fr-FR" sz="1800" b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800100" lvl="2" indent="-342900" algn="l" eaLnBrk="1" fontAlgn="auto" hangingPunct="1">
              <a:spcBef>
                <a:spcPts val="4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1800" dirty="0" err="1">
                <a:solidFill>
                  <a:schemeClr val="tx1"/>
                </a:solidFill>
                <a:ea typeface="+mn-ea"/>
                <a:cs typeface="+mn-cs"/>
              </a:rPr>
              <a:t>S</a:t>
            </a:r>
            <a:r>
              <a:rPr lang="fr-FR" sz="1800" dirty="0" err="1" smtClean="0">
                <a:solidFill>
                  <a:schemeClr val="tx1"/>
                </a:solidFill>
                <a:ea typeface="+mn-ea"/>
                <a:cs typeface="+mn-cs"/>
              </a:rPr>
              <a:t>ubtract</a:t>
            </a:r>
            <a:r>
              <a:rPr lang="fr-FR" sz="1800" dirty="0" smtClean="0">
                <a:solidFill>
                  <a:schemeClr val="tx1"/>
                </a:solidFill>
                <a:ea typeface="+mn-ea"/>
                <a:cs typeface="+mn-cs"/>
              </a:rPr>
              <a:t> the direct </a:t>
            </a:r>
            <a:r>
              <a:rPr lang="fr-FR" sz="1800" dirty="0" err="1" smtClean="0">
                <a:solidFill>
                  <a:schemeClr val="tx1"/>
                </a:solidFill>
                <a:ea typeface="+mn-ea"/>
                <a:cs typeface="+mn-cs"/>
              </a:rPr>
              <a:t>effect</a:t>
            </a:r>
            <a:r>
              <a:rPr lang="fr-FR" sz="18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1800" dirty="0" err="1" smtClean="0">
                <a:solidFill>
                  <a:schemeClr val="tx1"/>
                </a:solidFill>
                <a:ea typeface="+mn-ea"/>
                <a:cs typeface="+mn-cs"/>
              </a:rPr>
              <a:t>from</a:t>
            </a:r>
            <a:r>
              <a:rPr lang="fr-FR" sz="1800" dirty="0" smtClean="0">
                <a:solidFill>
                  <a:schemeClr val="tx1"/>
                </a:solidFill>
                <a:ea typeface="+mn-ea"/>
                <a:cs typeface="+mn-cs"/>
              </a:rPr>
              <a:t> the total </a:t>
            </a:r>
            <a:r>
              <a:rPr lang="fr-FR" sz="1800" dirty="0" err="1" smtClean="0">
                <a:solidFill>
                  <a:schemeClr val="tx1"/>
                </a:solidFill>
                <a:ea typeface="+mn-ea"/>
                <a:cs typeface="+mn-cs"/>
              </a:rPr>
              <a:t>effect</a:t>
            </a:r>
            <a:r>
              <a:rPr lang="fr-FR" sz="18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→ </a:t>
            </a:r>
            <a:r>
              <a:rPr lang="fr-FR" sz="1800" b="1" dirty="0" smtClean="0">
                <a:solidFill>
                  <a:schemeClr val="tx1"/>
                </a:solidFill>
              </a:rPr>
              <a:t>indirect </a:t>
            </a:r>
            <a:r>
              <a:rPr lang="fr-FR" sz="1800" b="1" dirty="0" err="1" smtClean="0">
                <a:solidFill>
                  <a:schemeClr val="tx1"/>
                </a:solidFill>
              </a:rPr>
              <a:t>effect</a:t>
            </a:r>
            <a:endParaRPr lang="fr-FR" sz="1000" b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0" lvl="2" algn="l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fr-FR" sz="2200" b="1" dirty="0" smtClean="0">
                <a:solidFill>
                  <a:schemeClr val="tx1"/>
                </a:solidFill>
                <a:ea typeface="+mn-ea"/>
                <a:cs typeface="+mn-cs"/>
              </a:rPr>
              <a:t>Product </a:t>
            </a:r>
            <a:r>
              <a:rPr lang="fr-FR" sz="2200" b="1" dirty="0" err="1" smtClean="0">
                <a:solidFill>
                  <a:schemeClr val="tx1"/>
                </a:solidFill>
                <a:ea typeface="+mn-ea"/>
                <a:cs typeface="+mn-cs"/>
              </a:rPr>
              <a:t>method</a:t>
            </a:r>
            <a:r>
              <a:rPr lang="fr-FR" sz="2200" b="1" dirty="0" smtClean="0">
                <a:solidFill>
                  <a:schemeClr val="tx1"/>
                </a:solidFill>
                <a:ea typeface="+mn-ea"/>
                <a:cs typeface="+mn-cs"/>
              </a:rPr>
              <a:t>:</a:t>
            </a:r>
          </a:p>
          <a:p>
            <a:pPr marL="800100" lvl="2" indent="-342900" algn="l" eaLnBrk="1" fontAlgn="auto" hangingPunct="1">
              <a:spcBef>
                <a:spcPts val="4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1800" b="1" dirty="0" err="1" smtClean="0">
                <a:solidFill>
                  <a:schemeClr val="tx1"/>
                </a:solidFill>
                <a:ea typeface="+mn-ea"/>
                <a:cs typeface="+mn-cs"/>
              </a:rPr>
              <a:t>Outcome</a:t>
            </a:r>
            <a:r>
              <a:rPr lang="fr-FR" sz="1800" b="1" dirty="0" smtClean="0">
                <a:solidFill>
                  <a:schemeClr val="tx1"/>
                </a:solidFill>
                <a:ea typeface="+mn-ea"/>
                <a:cs typeface="+mn-cs"/>
              </a:rPr>
              <a:t> model </a:t>
            </a:r>
            <a:r>
              <a:rPr lang="fr-FR" sz="1800" dirty="0" err="1" smtClean="0">
                <a:solidFill>
                  <a:schemeClr val="tx1"/>
                </a:solidFill>
              </a:rPr>
              <a:t>conditioned</a:t>
            </a:r>
            <a:r>
              <a:rPr lang="fr-FR" sz="1800" dirty="0" smtClean="0">
                <a:solidFill>
                  <a:schemeClr val="tx1"/>
                </a:solidFill>
              </a:rPr>
              <a:t> on the </a:t>
            </a:r>
            <a:r>
              <a:rPr lang="fr-FR" sz="1800" dirty="0" err="1" smtClean="0">
                <a:solidFill>
                  <a:schemeClr val="tx1"/>
                </a:solidFill>
              </a:rPr>
              <a:t>mediator</a:t>
            </a:r>
            <a:endParaRPr lang="fr-FR" sz="1800" dirty="0" smtClean="0">
              <a:solidFill>
                <a:schemeClr val="tx1"/>
              </a:solidFill>
            </a:endParaRPr>
          </a:p>
          <a:p>
            <a:pPr marL="800100" lvl="2" indent="-342900" algn="l" eaLnBrk="1" fontAlgn="auto" hangingPunct="1">
              <a:spcBef>
                <a:spcPts val="4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1800" b="1" dirty="0" err="1" smtClean="0">
                <a:solidFill>
                  <a:schemeClr val="tx1"/>
                </a:solidFill>
              </a:rPr>
              <a:t>Mediator</a:t>
            </a:r>
            <a:r>
              <a:rPr lang="fr-FR" sz="1800" b="1" dirty="0" smtClean="0">
                <a:solidFill>
                  <a:schemeClr val="tx1"/>
                </a:solidFill>
              </a:rPr>
              <a:t> model</a:t>
            </a:r>
          </a:p>
          <a:p>
            <a:pPr marL="800100" lvl="2" indent="-342900" algn="l" eaLnBrk="1" fontAlgn="auto" hangingPunct="1">
              <a:spcBef>
                <a:spcPts val="4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1800" b="1" dirty="0" smtClean="0">
                <a:solidFill>
                  <a:schemeClr val="tx1"/>
                </a:solidFill>
              </a:rPr>
              <a:t>Indirect </a:t>
            </a:r>
            <a:r>
              <a:rPr lang="fr-FR" sz="1800" b="1" dirty="0" err="1" smtClean="0">
                <a:solidFill>
                  <a:schemeClr val="tx1"/>
                </a:solidFill>
              </a:rPr>
              <a:t>effect</a:t>
            </a:r>
            <a:r>
              <a:rPr lang="fr-FR" sz="1800" dirty="0" smtClean="0">
                <a:solidFill>
                  <a:schemeClr val="tx1"/>
                </a:solidFill>
              </a:rPr>
              <a:t> by </a:t>
            </a:r>
            <a:r>
              <a:rPr lang="fr-FR" sz="1800" b="1" dirty="0" err="1" smtClean="0">
                <a:solidFill>
                  <a:schemeClr val="tx1"/>
                </a:solidFill>
              </a:rPr>
              <a:t>multiplying</a:t>
            </a:r>
            <a:r>
              <a:rPr lang="fr-FR" sz="1800" dirty="0" smtClean="0">
                <a:solidFill>
                  <a:schemeClr val="tx1"/>
                </a:solidFill>
              </a:rPr>
              <a:t> over </a:t>
            </a:r>
            <a:r>
              <a:rPr lang="fr-FR" sz="1800" dirty="0" err="1" smtClean="0">
                <a:solidFill>
                  <a:schemeClr val="tx1"/>
                </a:solidFill>
              </a:rPr>
              <a:t>regression</a:t>
            </a:r>
            <a:r>
              <a:rPr lang="fr-FR" sz="1800" dirty="0" smtClean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coefficients</a:t>
            </a:r>
            <a:endParaRPr lang="fr-FR" sz="2000" dirty="0" smtClean="0">
              <a:solidFill>
                <a:schemeClr val="tx1"/>
              </a:solidFill>
            </a:endParaRPr>
          </a:p>
          <a:p>
            <a:pPr marL="800100" lvl="2" indent="-342900" algn="l" eaLnBrk="1" fontAlgn="auto" hangingPunct="1">
              <a:spcBef>
                <a:spcPts val="48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fr-FR" sz="2000" b="1" dirty="0" smtClean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4</a:t>
            </a:fld>
            <a:endParaRPr lang="fr-FR" dirty="0"/>
          </a:p>
        </p:txBody>
      </p:sp>
      <p:grpSp>
        <p:nvGrpSpPr>
          <p:cNvPr id="6" name="Gruppieren 11"/>
          <p:cNvGrpSpPr/>
          <p:nvPr/>
        </p:nvGrpSpPr>
        <p:grpSpPr>
          <a:xfrm>
            <a:off x="5915361" y="1384742"/>
            <a:ext cx="2425897" cy="1016621"/>
            <a:chOff x="1763075" y="2743196"/>
            <a:chExt cx="2754006" cy="1215638"/>
          </a:xfrm>
        </p:grpSpPr>
        <p:grpSp>
          <p:nvGrpSpPr>
            <p:cNvPr id="7" name="Gruppieren 27"/>
            <p:cNvGrpSpPr/>
            <p:nvPr/>
          </p:nvGrpSpPr>
          <p:grpSpPr>
            <a:xfrm>
              <a:off x="1763075" y="3560801"/>
              <a:ext cx="2754006" cy="398033"/>
              <a:chOff x="2818538" y="1495313"/>
              <a:chExt cx="2754006" cy="398033"/>
            </a:xfrm>
          </p:grpSpPr>
          <p:sp>
            <p:nvSpPr>
              <p:cNvPr id="11" name="Rechteck 10"/>
              <p:cNvSpPr/>
              <p:nvPr/>
            </p:nvSpPr>
            <p:spPr>
              <a:xfrm>
                <a:off x="2818538" y="1495313"/>
                <a:ext cx="656217" cy="39803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AT" dirty="0" smtClean="0">
                    <a:solidFill>
                      <a:schemeClr val="tx1"/>
                    </a:solidFill>
                  </a:rPr>
                  <a:t>X</a:t>
                </a:r>
                <a:endParaRPr lang="de-AT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hteck 11"/>
              <p:cNvSpPr/>
              <p:nvPr/>
            </p:nvSpPr>
            <p:spPr>
              <a:xfrm>
                <a:off x="4916327" y="1495313"/>
                <a:ext cx="656217" cy="39803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AT" dirty="0" smtClean="0">
                    <a:solidFill>
                      <a:schemeClr val="tx1"/>
                    </a:solidFill>
                  </a:rPr>
                  <a:t>Y</a:t>
                </a:r>
                <a:endParaRPr lang="de-AT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" name="Gerade Verbindung mit Pfeil 12"/>
              <p:cNvCxnSpPr>
                <a:stCxn id="11" idx="3"/>
                <a:endCxn id="12" idx="1"/>
              </p:cNvCxnSpPr>
              <p:nvPr/>
            </p:nvCxnSpPr>
            <p:spPr>
              <a:xfrm>
                <a:off x="3474755" y="1694330"/>
                <a:ext cx="144157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hteck 7"/>
            <p:cNvSpPr/>
            <p:nvPr/>
          </p:nvSpPr>
          <p:spPr>
            <a:xfrm>
              <a:off x="2776094" y="2743196"/>
              <a:ext cx="656217" cy="3980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dirty="0" smtClean="0">
                  <a:solidFill>
                    <a:schemeClr val="tx1"/>
                  </a:solidFill>
                </a:rPr>
                <a:t>M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Gerade Verbindung mit Pfeil 8"/>
            <p:cNvCxnSpPr>
              <a:stCxn id="8" idx="3"/>
              <a:endCxn id="12" idx="0"/>
            </p:cNvCxnSpPr>
            <p:nvPr/>
          </p:nvCxnSpPr>
          <p:spPr>
            <a:xfrm>
              <a:off x="3432311" y="2942213"/>
              <a:ext cx="756662" cy="618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mit Pfeil 9"/>
            <p:cNvCxnSpPr>
              <a:stCxn id="8" idx="1"/>
              <a:endCxn id="11" idx="0"/>
            </p:cNvCxnSpPr>
            <p:nvPr/>
          </p:nvCxnSpPr>
          <p:spPr>
            <a:xfrm flipH="1">
              <a:off x="2091184" y="2942213"/>
              <a:ext cx="684910" cy="618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20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383300" y="7144"/>
            <a:ext cx="7206911" cy="1102519"/>
          </a:xfrm>
        </p:spPr>
        <p:txBody>
          <a:bodyPr/>
          <a:lstStyle/>
          <a:p>
            <a:pPr eaLnBrk="1" hangingPunct="1"/>
            <a:r>
              <a:rPr lang="fr-FR" sz="3200" b="1" dirty="0" err="1" smtClean="0"/>
              <a:t>Difference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method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59398" y="1188756"/>
            <a:ext cx="7781860" cy="3852351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FR" sz="2200" dirty="0" smtClean="0">
                <a:solidFill>
                  <a:schemeClr val="tx1"/>
                </a:solidFill>
                <a:ea typeface="+mn-ea"/>
                <a:cs typeface="+mn-cs"/>
              </a:rPr>
              <a:t>An intuitive suggestion</a:t>
            </a:r>
            <a:r>
              <a:rPr lang="fr-FR" sz="22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200" dirty="0" smtClean="0">
                <a:solidFill>
                  <a:schemeClr val="tx1"/>
                </a:solidFill>
                <a:ea typeface="+mn-ea"/>
                <a:cs typeface="+mn-cs"/>
              </a:rPr>
              <a:t>to </a:t>
            </a:r>
            <a:r>
              <a:rPr lang="fr-FR" sz="2200" dirty="0" err="1" smtClean="0">
                <a:solidFill>
                  <a:schemeClr val="tx1"/>
                </a:solidFill>
                <a:ea typeface="+mn-ea"/>
                <a:cs typeface="+mn-cs"/>
              </a:rPr>
              <a:t>identify</a:t>
            </a:r>
            <a:r>
              <a:rPr lang="fr-FR" sz="2200" dirty="0" smtClean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fr-FR" sz="2200" dirty="0" smtClean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fr-FR" sz="2200" dirty="0" smtClean="0">
                <a:solidFill>
                  <a:schemeClr val="tx1"/>
                </a:solidFill>
                <a:ea typeface="+mn-ea"/>
                <a:cs typeface="+mn-cs"/>
              </a:rPr>
              <a:t>total/direct/indirect </a:t>
            </a:r>
            <a:r>
              <a:rPr lang="fr-FR" sz="2200" dirty="0" err="1" smtClean="0">
                <a:solidFill>
                  <a:schemeClr val="tx1"/>
                </a:solidFill>
                <a:ea typeface="+mn-ea"/>
                <a:cs typeface="+mn-cs"/>
              </a:rPr>
              <a:t>effect</a:t>
            </a:r>
            <a:r>
              <a:rPr lang="fr-FR" sz="22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200" dirty="0" err="1" smtClean="0">
                <a:solidFill>
                  <a:schemeClr val="tx1"/>
                </a:solidFill>
                <a:ea typeface="+mn-ea"/>
                <a:cs typeface="+mn-cs"/>
              </a:rPr>
              <a:t>would</a:t>
            </a:r>
            <a:r>
              <a:rPr lang="fr-FR" sz="22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200" dirty="0" err="1" smtClean="0">
                <a:solidFill>
                  <a:schemeClr val="tx1"/>
                </a:solidFill>
                <a:ea typeface="+mn-ea"/>
                <a:cs typeface="+mn-cs"/>
              </a:rPr>
              <a:t>be</a:t>
            </a:r>
            <a:r>
              <a:rPr lang="fr-FR" sz="2200" dirty="0" smtClean="0">
                <a:solidFill>
                  <a:schemeClr val="tx1"/>
                </a:solidFill>
                <a:ea typeface="+mn-ea"/>
                <a:cs typeface="+mn-cs"/>
              </a:rPr>
              <a:t>:</a:t>
            </a:r>
          </a:p>
          <a:p>
            <a:pPr marL="800100" lvl="2" indent="-34290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000" dirty="0" err="1" smtClean="0">
                <a:solidFill>
                  <a:schemeClr val="tx1"/>
                </a:solidFill>
                <a:ea typeface="+mn-ea"/>
                <a:cs typeface="+mn-cs"/>
              </a:rPr>
              <a:t>Calculate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 a </a:t>
            </a:r>
            <a:r>
              <a:rPr lang="fr-FR" sz="2000" b="1" dirty="0" smtClean="0">
                <a:solidFill>
                  <a:schemeClr val="tx1"/>
                </a:solidFill>
                <a:ea typeface="+mn-ea"/>
                <a:cs typeface="+mn-cs"/>
              </a:rPr>
              <a:t>model </a:t>
            </a:r>
            <a:r>
              <a:rPr lang="fr-FR" sz="2000" b="1" dirty="0" err="1" smtClean="0">
                <a:solidFill>
                  <a:schemeClr val="tx1"/>
                </a:solidFill>
                <a:ea typeface="+mn-ea"/>
                <a:cs typeface="+mn-cs"/>
              </a:rPr>
              <a:t>without</a:t>
            </a:r>
            <a:r>
              <a:rPr lang="fr-FR" sz="2000" b="1" dirty="0" smtClean="0">
                <a:solidFill>
                  <a:schemeClr val="tx1"/>
                </a:solidFill>
                <a:ea typeface="+mn-ea"/>
                <a:cs typeface="+mn-cs"/>
              </a:rPr>
              <a:t> the </a:t>
            </a:r>
            <a:r>
              <a:rPr lang="fr-FR" sz="2000" b="1" dirty="0" err="1" smtClean="0">
                <a:solidFill>
                  <a:schemeClr val="tx1"/>
                </a:solidFill>
                <a:ea typeface="+mn-ea"/>
                <a:cs typeface="+mn-cs"/>
              </a:rPr>
              <a:t>mediator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→ </a:t>
            </a:r>
            <a:r>
              <a:rPr lang="fr-FR" sz="2000" b="1" dirty="0" smtClean="0">
                <a:solidFill>
                  <a:schemeClr val="tx1"/>
                </a:solidFill>
                <a:ea typeface="+mn-ea"/>
                <a:cs typeface="+mn-cs"/>
              </a:rPr>
              <a:t>total </a:t>
            </a:r>
            <a:r>
              <a:rPr lang="fr-FR" sz="2000" b="1" dirty="0" err="1" smtClean="0">
                <a:solidFill>
                  <a:schemeClr val="tx1"/>
                </a:solidFill>
                <a:ea typeface="+mn-ea"/>
                <a:cs typeface="+mn-cs"/>
              </a:rPr>
              <a:t>effect</a:t>
            </a:r>
            <a:endParaRPr lang="fr-FR" sz="2000" b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800100" lvl="2" indent="-342900" algn="l" eaLnBrk="1" fontAlgn="auto" hangingPunct="1"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000" dirty="0" err="1" smtClean="0">
                <a:solidFill>
                  <a:schemeClr val="tx1"/>
                </a:solidFill>
                <a:ea typeface="+mn-ea"/>
                <a:cs typeface="+mn-cs"/>
              </a:rPr>
              <a:t>Calculate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  <a:ea typeface="+mn-ea"/>
                <a:cs typeface="+mn-cs"/>
              </a:rPr>
              <a:t>another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  <a:ea typeface="+mn-ea"/>
                <a:cs typeface="+mn-cs"/>
              </a:rPr>
              <a:t>model </a:t>
            </a:r>
            <a:r>
              <a:rPr lang="fr-FR" sz="2000" b="1" dirty="0" err="1" smtClean="0">
                <a:solidFill>
                  <a:schemeClr val="tx1"/>
                </a:solidFill>
                <a:ea typeface="+mn-ea"/>
                <a:cs typeface="+mn-cs"/>
              </a:rPr>
              <a:t>conditioned</a:t>
            </a:r>
            <a:r>
              <a:rPr lang="fr-FR" sz="2000" b="1" dirty="0" smtClean="0">
                <a:solidFill>
                  <a:schemeClr val="tx1"/>
                </a:solidFill>
                <a:ea typeface="+mn-ea"/>
                <a:cs typeface="+mn-cs"/>
              </a:rPr>
              <a:t> on the </a:t>
            </a:r>
            <a:r>
              <a:rPr lang="fr-FR" sz="2000" b="1" dirty="0" err="1" smtClean="0">
                <a:solidFill>
                  <a:schemeClr val="tx1"/>
                </a:solidFill>
                <a:ea typeface="+mn-ea"/>
                <a:cs typeface="+mn-cs"/>
              </a:rPr>
              <a:t>mediator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→ </a:t>
            </a:r>
            <a:r>
              <a:rPr lang="fr-FR" sz="2000" b="1" dirty="0" smtClean="0">
                <a:solidFill>
                  <a:schemeClr val="tx1"/>
                </a:solidFill>
                <a:ea typeface="+mn-ea"/>
                <a:cs typeface="+mn-cs"/>
              </a:rPr>
              <a:t>direct </a:t>
            </a:r>
            <a:r>
              <a:rPr lang="fr-FR" sz="2000" b="1" dirty="0" err="1" smtClean="0">
                <a:solidFill>
                  <a:schemeClr val="tx1"/>
                </a:solidFill>
                <a:ea typeface="+mn-ea"/>
                <a:cs typeface="+mn-cs"/>
              </a:rPr>
              <a:t>effect</a:t>
            </a:r>
            <a:endParaRPr lang="fr-FR" sz="2000" b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800100" lvl="2" indent="-342900" algn="l" eaLnBrk="1" fontAlgn="auto" hangingPunct="1"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The </a:t>
            </a:r>
            <a:r>
              <a:rPr lang="fr-FR" sz="2000" b="1" dirty="0" smtClean="0">
                <a:solidFill>
                  <a:schemeClr val="tx1"/>
                </a:solidFill>
                <a:ea typeface="+mn-ea"/>
                <a:cs typeface="+mn-cs"/>
              </a:rPr>
              <a:t>indirect </a:t>
            </a:r>
            <a:r>
              <a:rPr lang="fr-FR" sz="2000" b="1" dirty="0" err="1" smtClean="0">
                <a:solidFill>
                  <a:schemeClr val="tx1"/>
                </a:solidFill>
                <a:ea typeface="+mn-ea"/>
                <a:cs typeface="+mn-cs"/>
              </a:rPr>
              <a:t>effect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  <a:ea typeface="+mn-ea"/>
                <a:cs typeface="+mn-cs"/>
              </a:rPr>
              <a:t>is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 the </a:t>
            </a:r>
            <a:r>
              <a:rPr lang="fr-FR" sz="2000" b="1" dirty="0" err="1" smtClean="0">
                <a:solidFill>
                  <a:schemeClr val="tx1"/>
                </a:solidFill>
                <a:ea typeface="+mn-ea"/>
                <a:cs typeface="+mn-cs"/>
              </a:rPr>
              <a:t>difference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  <a:ea typeface="+mn-ea"/>
                <a:cs typeface="+mn-cs"/>
              </a:rPr>
              <a:t>between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 total and direct </a:t>
            </a:r>
            <a:r>
              <a:rPr lang="fr-FR" sz="2000" dirty="0" err="1" smtClean="0">
                <a:solidFill>
                  <a:schemeClr val="tx1"/>
                </a:solidFill>
                <a:ea typeface="+mn-ea"/>
                <a:cs typeface="+mn-cs"/>
              </a:rPr>
              <a:t>effect</a:t>
            </a:r>
            <a:endParaRPr lang="fr-FR" sz="20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 algn="l" eaLnBrk="1" fontAlgn="auto" hangingPunct="1">
              <a:spcBef>
                <a:spcPts val="48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→ </a:t>
            </a:r>
            <a:r>
              <a:rPr lang="fr-FR" sz="2000" b="1" dirty="0" err="1" smtClean="0">
                <a:solidFill>
                  <a:schemeClr val="tx1"/>
                </a:solidFill>
                <a:ea typeface="+mn-ea"/>
                <a:cs typeface="+mn-cs"/>
              </a:rPr>
              <a:t>Regression</a:t>
            </a:r>
            <a:r>
              <a:rPr lang="fr-FR" sz="2000" b="1" dirty="0" smtClean="0">
                <a:solidFill>
                  <a:schemeClr val="tx1"/>
                </a:solidFill>
                <a:ea typeface="+mn-ea"/>
                <a:cs typeface="+mn-cs"/>
              </a:rPr>
              <a:t>-</a:t>
            </a:r>
            <a:r>
              <a:rPr lang="fr-FR" sz="2000" b="1" dirty="0" err="1" smtClean="0">
                <a:solidFill>
                  <a:schemeClr val="tx1"/>
                </a:solidFill>
                <a:ea typeface="+mn-ea"/>
                <a:cs typeface="+mn-cs"/>
              </a:rPr>
              <a:t>based</a:t>
            </a:r>
            <a:r>
              <a:rPr lang="fr-FR" sz="2000" b="1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  <a:ea typeface="+mn-ea"/>
                <a:cs typeface="+mn-cs"/>
              </a:rPr>
              <a:t>approach</a:t>
            </a:r>
            <a:endParaRPr lang="fr-FR" sz="2000" b="1" dirty="0" smtClean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5</a:t>
            </a:fld>
            <a:endParaRPr lang="fr-FR" dirty="0"/>
          </a:p>
        </p:txBody>
      </p:sp>
      <p:grpSp>
        <p:nvGrpSpPr>
          <p:cNvPr id="6" name="Gruppieren 11"/>
          <p:cNvGrpSpPr/>
          <p:nvPr/>
        </p:nvGrpSpPr>
        <p:grpSpPr>
          <a:xfrm>
            <a:off x="6322717" y="1699300"/>
            <a:ext cx="2425897" cy="1016621"/>
            <a:chOff x="1763075" y="2743196"/>
            <a:chExt cx="2754006" cy="1215638"/>
          </a:xfrm>
        </p:grpSpPr>
        <p:grpSp>
          <p:nvGrpSpPr>
            <p:cNvPr id="7" name="Gruppieren 27"/>
            <p:cNvGrpSpPr/>
            <p:nvPr/>
          </p:nvGrpSpPr>
          <p:grpSpPr>
            <a:xfrm>
              <a:off x="1763075" y="3560801"/>
              <a:ext cx="2754006" cy="398033"/>
              <a:chOff x="2818538" y="1495313"/>
              <a:chExt cx="2754006" cy="398033"/>
            </a:xfrm>
          </p:grpSpPr>
          <p:sp>
            <p:nvSpPr>
              <p:cNvPr id="11" name="Rechteck 10"/>
              <p:cNvSpPr/>
              <p:nvPr/>
            </p:nvSpPr>
            <p:spPr>
              <a:xfrm>
                <a:off x="2818538" y="1495313"/>
                <a:ext cx="656217" cy="39803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AT" dirty="0" smtClean="0">
                    <a:solidFill>
                      <a:schemeClr val="tx1"/>
                    </a:solidFill>
                  </a:rPr>
                  <a:t>X</a:t>
                </a:r>
                <a:endParaRPr lang="de-AT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hteck 11"/>
              <p:cNvSpPr/>
              <p:nvPr/>
            </p:nvSpPr>
            <p:spPr>
              <a:xfrm>
                <a:off x="4916327" y="1495313"/>
                <a:ext cx="656217" cy="39803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AT" dirty="0" smtClean="0">
                    <a:solidFill>
                      <a:schemeClr val="tx1"/>
                    </a:solidFill>
                  </a:rPr>
                  <a:t>Y</a:t>
                </a:r>
                <a:endParaRPr lang="de-AT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" name="Gerade Verbindung mit Pfeil 12"/>
              <p:cNvCxnSpPr>
                <a:stCxn id="11" idx="3"/>
                <a:endCxn id="12" idx="1"/>
              </p:cNvCxnSpPr>
              <p:nvPr/>
            </p:nvCxnSpPr>
            <p:spPr>
              <a:xfrm>
                <a:off x="3474755" y="1694330"/>
                <a:ext cx="144157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hteck 7"/>
            <p:cNvSpPr/>
            <p:nvPr/>
          </p:nvSpPr>
          <p:spPr>
            <a:xfrm>
              <a:off x="2776094" y="2743196"/>
              <a:ext cx="656217" cy="3980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dirty="0" smtClean="0">
                  <a:solidFill>
                    <a:schemeClr val="tx1"/>
                  </a:solidFill>
                </a:rPr>
                <a:t>M</a:t>
              </a:r>
              <a:endParaRPr lang="de-AT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Gerade Verbindung mit Pfeil 8"/>
            <p:cNvCxnSpPr>
              <a:stCxn id="8" idx="3"/>
              <a:endCxn id="12" idx="0"/>
            </p:cNvCxnSpPr>
            <p:nvPr/>
          </p:nvCxnSpPr>
          <p:spPr>
            <a:xfrm>
              <a:off x="3432311" y="2942213"/>
              <a:ext cx="756662" cy="618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mit Pfeil 9"/>
            <p:cNvCxnSpPr>
              <a:stCxn id="8" idx="1"/>
              <a:endCxn id="11" idx="0"/>
            </p:cNvCxnSpPr>
            <p:nvPr/>
          </p:nvCxnSpPr>
          <p:spPr>
            <a:xfrm flipH="1">
              <a:off x="2091184" y="2942213"/>
              <a:ext cx="684910" cy="618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1945" y="3260675"/>
            <a:ext cx="3765233" cy="43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59502" y="2431404"/>
            <a:ext cx="2724952" cy="40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064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383300" y="114724"/>
            <a:ext cx="7206911" cy="1102519"/>
          </a:xfrm>
        </p:spPr>
        <p:txBody>
          <a:bodyPr/>
          <a:lstStyle/>
          <a:p>
            <a:pPr eaLnBrk="1" hangingPunct="1"/>
            <a:r>
              <a:rPr lang="fr-FR" sz="3200" b="1" dirty="0" smtClean="0"/>
              <a:t>Product </a:t>
            </a:r>
            <a:r>
              <a:rPr lang="fr-FR" sz="3200" b="1" dirty="0" err="1" smtClean="0"/>
              <a:t>method</a:t>
            </a:r>
            <a:r>
              <a:rPr lang="fr-FR" sz="3200" b="1" dirty="0" smtClean="0"/>
              <a:t> or</a:t>
            </a:r>
            <a:br>
              <a:rPr lang="fr-FR" sz="3200" b="1" dirty="0" smtClean="0"/>
            </a:br>
            <a:r>
              <a:rPr lang="en-US" sz="3200" b="1" dirty="0" smtClean="0"/>
              <a:t> “</a:t>
            </a:r>
            <a:r>
              <a:rPr lang="fr-FR" sz="3200" b="1" dirty="0" smtClean="0"/>
              <a:t>Baron and Kenny</a:t>
            </a:r>
            <a:r>
              <a:rPr lang="en-US" sz="3200" b="1" dirty="0" smtClean="0"/>
              <a:t>“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method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34702" y="1436190"/>
            <a:ext cx="7471328" cy="3421006"/>
          </a:xfrm>
        </p:spPr>
        <p:txBody>
          <a:bodyPr rtlCol="0">
            <a:normAutofit/>
          </a:bodyPr>
          <a:lstStyle/>
          <a:p>
            <a:pPr marL="285750" lvl="1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200" dirty="0" err="1" smtClean="0">
                <a:solidFill>
                  <a:schemeClr val="tx1"/>
                </a:solidFill>
                <a:ea typeface="+mn-ea"/>
                <a:cs typeface="+mn-cs"/>
              </a:rPr>
              <a:t>Another</a:t>
            </a:r>
            <a:r>
              <a:rPr lang="fr-FR" sz="22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200" dirty="0" err="1" smtClean="0">
                <a:solidFill>
                  <a:schemeClr val="tx1"/>
                </a:solidFill>
                <a:ea typeface="+mn-ea"/>
                <a:cs typeface="+mn-cs"/>
              </a:rPr>
              <a:t>regression</a:t>
            </a:r>
            <a:r>
              <a:rPr lang="fr-FR" sz="2200" dirty="0" smtClean="0">
                <a:solidFill>
                  <a:schemeClr val="tx1"/>
                </a:solidFill>
                <a:ea typeface="+mn-ea"/>
                <a:cs typeface="+mn-cs"/>
              </a:rPr>
              <a:t>-</a:t>
            </a:r>
            <a:r>
              <a:rPr lang="fr-FR" sz="2200" dirty="0" err="1" smtClean="0">
                <a:solidFill>
                  <a:schemeClr val="tx1"/>
                </a:solidFill>
                <a:ea typeface="+mn-ea"/>
                <a:cs typeface="+mn-cs"/>
              </a:rPr>
              <a:t>based</a:t>
            </a:r>
            <a:r>
              <a:rPr lang="fr-FR" sz="22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200" dirty="0" err="1" smtClean="0">
                <a:solidFill>
                  <a:schemeClr val="tx1"/>
                </a:solidFill>
                <a:ea typeface="+mn-ea"/>
                <a:cs typeface="+mn-cs"/>
              </a:rPr>
              <a:t>approach</a:t>
            </a:r>
            <a:endParaRPr lang="fr-FR" sz="22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285750" lvl="1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200" dirty="0" err="1" smtClean="0">
                <a:solidFill>
                  <a:schemeClr val="tx1"/>
                </a:solidFill>
                <a:ea typeface="+mn-ea"/>
                <a:cs typeface="+mn-cs"/>
              </a:rPr>
              <a:t>Introduced</a:t>
            </a:r>
            <a:r>
              <a:rPr lang="fr-FR" sz="2200" dirty="0" smtClean="0">
                <a:solidFill>
                  <a:schemeClr val="tx1"/>
                </a:solidFill>
                <a:ea typeface="+mn-ea"/>
                <a:cs typeface="+mn-cs"/>
              </a:rPr>
              <a:t> by Baron and Kenny (1986)</a:t>
            </a:r>
            <a:endParaRPr lang="fr-FR" sz="2200" dirty="0">
              <a:solidFill>
                <a:schemeClr val="tx1"/>
              </a:solidFill>
              <a:ea typeface="+mn-ea"/>
              <a:cs typeface="+mn-cs"/>
            </a:endParaRPr>
          </a:p>
          <a:p>
            <a:pPr marL="800100" lvl="2" indent="-342900" algn="l" eaLnBrk="1" fontAlgn="auto" hangingPunct="1">
              <a:spcBef>
                <a:spcPts val="480"/>
              </a:spcBef>
              <a:spcAft>
                <a:spcPts val="3600"/>
              </a:spcAft>
              <a:buFont typeface="+mj-lt"/>
              <a:buAutoNum type="arabicPeriod"/>
              <a:defRPr/>
            </a:pPr>
            <a:r>
              <a:rPr lang="fr-FR" sz="2000" dirty="0" err="1" smtClean="0">
                <a:solidFill>
                  <a:schemeClr val="tx1"/>
                </a:solidFill>
                <a:ea typeface="+mn-ea"/>
                <a:cs typeface="+mn-cs"/>
              </a:rPr>
              <a:t>Calculate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 an </a:t>
            </a:r>
            <a:r>
              <a:rPr lang="fr-FR" sz="2000" b="1" dirty="0" smtClean="0">
                <a:solidFill>
                  <a:schemeClr val="tx1"/>
                </a:solidFill>
                <a:ea typeface="+mn-ea"/>
                <a:cs typeface="+mn-cs"/>
              </a:rPr>
              <a:t>model for the </a:t>
            </a:r>
            <a:r>
              <a:rPr lang="fr-FR" sz="2000" b="1" dirty="0" err="1" smtClean="0">
                <a:solidFill>
                  <a:schemeClr val="tx1"/>
                </a:solidFill>
                <a:ea typeface="+mn-ea"/>
                <a:cs typeface="+mn-cs"/>
              </a:rPr>
              <a:t>outcome</a:t>
            </a:r>
            <a:r>
              <a:rPr lang="fr-FR" sz="2000" b="1" dirty="0" smtClean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fr-FR" sz="2000" b="1" dirty="0" smtClean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fr-FR" sz="2000" dirty="0" err="1" smtClean="0">
                <a:solidFill>
                  <a:schemeClr val="tx1"/>
                </a:solidFill>
                <a:ea typeface="+mn-ea"/>
                <a:cs typeface="+mn-cs"/>
              </a:rPr>
              <a:t>adjusted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 for the </a:t>
            </a:r>
            <a:r>
              <a:rPr lang="fr-FR" sz="2000" dirty="0" err="1" smtClean="0">
                <a:solidFill>
                  <a:schemeClr val="tx1"/>
                </a:solidFill>
                <a:ea typeface="+mn-ea"/>
                <a:cs typeface="+mn-cs"/>
              </a:rPr>
              <a:t>mediator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 → </a:t>
            </a:r>
            <a:r>
              <a:rPr lang="fr-FR" sz="2000" b="1" dirty="0" smtClean="0">
                <a:solidFill>
                  <a:schemeClr val="tx1"/>
                </a:solidFill>
                <a:ea typeface="+mn-ea"/>
                <a:cs typeface="+mn-cs"/>
              </a:rPr>
              <a:t>direct </a:t>
            </a:r>
            <a:r>
              <a:rPr lang="fr-FR" sz="2000" b="1" dirty="0" err="1" smtClean="0">
                <a:solidFill>
                  <a:schemeClr val="tx1"/>
                </a:solidFill>
                <a:ea typeface="+mn-ea"/>
                <a:cs typeface="+mn-cs"/>
              </a:rPr>
              <a:t>effect</a:t>
            </a:r>
            <a:endParaRPr lang="fr-FR" sz="2000" b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800100" lvl="2" indent="-342900" algn="l" eaLnBrk="1" fontAlgn="auto" hangingPunct="1">
              <a:spcBef>
                <a:spcPts val="480"/>
              </a:spcBef>
              <a:spcAft>
                <a:spcPts val="3600"/>
              </a:spcAft>
              <a:buFont typeface="+mj-lt"/>
              <a:buAutoNum type="arabicPeriod"/>
              <a:defRPr/>
            </a:pPr>
            <a:r>
              <a:rPr lang="fr-FR" sz="2000" dirty="0" err="1" smtClean="0">
                <a:solidFill>
                  <a:schemeClr val="tx1"/>
                </a:solidFill>
                <a:ea typeface="+mn-ea"/>
                <a:cs typeface="+mn-cs"/>
              </a:rPr>
              <a:t>Calculate a </a:t>
            </a:r>
            <a:r>
              <a:rPr lang="fr-FR" sz="2000" b="1" dirty="0" err="1" smtClean="0">
                <a:solidFill>
                  <a:schemeClr val="tx1"/>
                </a:solidFill>
                <a:ea typeface="+mn-ea"/>
                <a:cs typeface="+mn-cs"/>
              </a:rPr>
              <a:t>model for the mediator</a:t>
            </a:r>
          </a:p>
          <a:p>
            <a:pPr marL="800100" lvl="2" indent="-342900" algn="l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The </a:t>
            </a:r>
            <a:r>
              <a:rPr lang="fr-FR" sz="2000" b="1" dirty="0" smtClean="0">
                <a:solidFill>
                  <a:schemeClr val="tx1"/>
                </a:solidFill>
                <a:ea typeface="+mn-ea"/>
                <a:cs typeface="+mn-cs"/>
              </a:rPr>
              <a:t>indirect </a:t>
            </a:r>
            <a:r>
              <a:rPr lang="fr-FR" sz="2000" b="1" dirty="0" err="1" smtClean="0">
                <a:solidFill>
                  <a:schemeClr val="tx1"/>
                </a:solidFill>
                <a:ea typeface="+mn-ea"/>
                <a:cs typeface="+mn-cs"/>
              </a:rPr>
              <a:t>effect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  <a:ea typeface="+mn-ea"/>
                <a:cs typeface="+mn-cs"/>
              </a:rPr>
              <a:t>is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 the </a:t>
            </a:r>
            <a:r>
              <a:rPr lang="fr-FR" sz="2000" b="1" dirty="0" err="1" smtClean="0">
                <a:solidFill>
                  <a:schemeClr val="tx1"/>
                </a:solidFill>
                <a:ea typeface="+mn-ea"/>
                <a:cs typeface="+mn-cs"/>
              </a:rPr>
              <a:t>product</a:t>
            </a:r>
            <a:r>
              <a:rPr lang="fr-FR" sz="2000" b="1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                   (</a:t>
            </a:r>
            <a:r>
              <a:rPr lang="fr-FR" sz="2000" dirty="0" err="1" smtClean="0">
                <a:solidFill>
                  <a:schemeClr val="tx1"/>
                </a:solidFill>
                <a:ea typeface="+mn-ea"/>
                <a:cs typeface="+mn-cs"/>
              </a:rPr>
              <a:t>path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  <a:ea typeface="+mn-ea"/>
                <a:cs typeface="+mn-cs"/>
              </a:rPr>
              <a:t>tracing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  <a:ea typeface="+mn-ea"/>
                <a:cs typeface="+mn-cs"/>
              </a:rPr>
              <a:t>rule</a:t>
            </a:r>
            <a:r>
              <a:rPr lang="fr-FR" sz="2000" dirty="0" smtClean="0">
                <a:solidFill>
                  <a:schemeClr val="tx1"/>
                </a:solidFill>
                <a:ea typeface="+mn-ea"/>
                <a:cs typeface="+mn-cs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2400" dirty="0" smtClean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6</a:t>
            </a:fld>
            <a:endParaRPr lang="fr-FR" dirty="0"/>
          </a:p>
        </p:txBody>
      </p:sp>
      <p:grpSp>
        <p:nvGrpSpPr>
          <p:cNvPr id="18" name="Gruppieren 17"/>
          <p:cNvGrpSpPr/>
          <p:nvPr/>
        </p:nvGrpSpPr>
        <p:grpSpPr>
          <a:xfrm>
            <a:off x="6258169" y="2135058"/>
            <a:ext cx="2425897" cy="1016621"/>
            <a:chOff x="6258169" y="1661706"/>
            <a:chExt cx="2425897" cy="1016621"/>
          </a:xfrm>
        </p:grpSpPr>
        <p:pic>
          <p:nvPicPr>
            <p:cNvPr id="34821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674280" y="1904087"/>
              <a:ext cx="161925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0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034581" y="1875512"/>
              <a:ext cx="2000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19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308304" y="2283718"/>
              <a:ext cx="18097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uppieren 11"/>
            <p:cNvGrpSpPr/>
            <p:nvPr/>
          </p:nvGrpSpPr>
          <p:grpSpPr>
            <a:xfrm>
              <a:off x="6258169" y="1661706"/>
              <a:ext cx="2425897" cy="1016621"/>
              <a:chOff x="1763075" y="2743196"/>
              <a:chExt cx="2754006" cy="1215638"/>
            </a:xfrm>
          </p:grpSpPr>
          <p:grpSp>
            <p:nvGrpSpPr>
              <p:cNvPr id="5" name="Gruppieren 27"/>
              <p:cNvGrpSpPr/>
              <p:nvPr/>
            </p:nvGrpSpPr>
            <p:grpSpPr>
              <a:xfrm>
                <a:off x="1763075" y="3560801"/>
                <a:ext cx="2754006" cy="398033"/>
                <a:chOff x="2818538" y="1495313"/>
                <a:chExt cx="2754006" cy="398033"/>
              </a:xfrm>
            </p:grpSpPr>
            <p:sp>
              <p:nvSpPr>
                <p:cNvPr id="11" name="Rechteck 10"/>
                <p:cNvSpPr/>
                <p:nvPr/>
              </p:nvSpPr>
              <p:spPr>
                <a:xfrm>
                  <a:off x="2818538" y="1495313"/>
                  <a:ext cx="656217" cy="39803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AT" dirty="0" smtClean="0">
                      <a:solidFill>
                        <a:schemeClr val="tx1"/>
                      </a:solidFill>
                    </a:rPr>
                    <a:t>X</a:t>
                  </a:r>
                  <a:endParaRPr lang="de-AT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Rechteck 11"/>
                <p:cNvSpPr/>
                <p:nvPr/>
              </p:nvSpPr>
              <p:spPr>
                <a:xfrm>
                  <a:off x="4916327" y="1495313"/>
                  <a:ext cx="656217" cy="39803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AT" dirty="0" smtClean="0">
                      <a:solidFill>
                        <a:schemeClr val="tx1"/>
                      </a:solidFill>
                    </a:rPr>
                    <a:t>Y</a:t>
                  </a:r>
                  <a:endParaRPr lang="de-AT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3" name="Gerade Verbindung mit Pfeil 12"/>
                <p:cNvCxnSpPr>
                  <a:stCxn id="11" idx="3"/>
                  <a:endCxn id="12" idx="1"/>
                </p:cNvCxnSpPr>
                <p:nvPr/>
              </p:nvCxnSpPr>
              <p:spPr>
                <a:xfrm>
                  <a:off x="3474755" y="1694330"/>
                  <a:ext cx="1441572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Rechteck 7"/>
              <p:cNvSpPr/>
              <p:nvPr/>
            </p:nvSpPr>
            <p:spPr>
              <a:xfrm>
                <a:off x="2776094" y="2743196"/>
                <a:ext cx="656217" cy="39803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AT" dirty="0" smtClean="0">
                    <a:solidFill>
                      <a:schemeClr val="tx1"/>
                    </a:solidFill>
                  </a:rPr>
                  <a:t>M</a:t>
                </a:r>
                <a:endParaRPr lang="de-AT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" name="Gerade Verbindung mit Pfeil 8"/>
              <p:cNvCxnSpPr>
                <a:stCxn id="8" idx="3"/>
                <a:endCxn id="12" idx="0"/>
              </p:cNvCxnSpPr>
              <p:nvPr/>
            </p:nvCxnSpPr>
            <p:spPr>
              <a:xfrm>
                <a:off x="3432311" y="2942213"/>
                <a:ext cx="756662" cy="618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Gerade Verbindung mit Pfeil 9"/>
              <p:cNvCxnSpPr>
                <a:stCxn id="8" idx="1"/>
                <a:endCxn id="11" idx="0"/>
              </p:cNvCxnSpPr>
              <p:nvPr/>
            </p:nvCxnSpPr>
            <p:spPr>
              <a:xfrm flipH="1">
                <a:off x="2091184" y="2942213"/>
                <a:ext cx="684910" cy="618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26653" y="2922430"/>
            <a:ext cx="3765233" cy="43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5261" y="3780141"/>
            <a:ext cx="2570702" cy="391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79615" y="4193584"/>
            <a:ext cx="889834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014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692"/>
            <a:ext cx="6684402" cy="1102519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Limitations of the difference and product method</a:t>
            </a:r>
            <a:endParaRPr lang="fr-FR" sz="32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19202" y="1464588"/>
            <a:ext cx="7866530" cy="360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2200" b="1" dirty="0" err="1" smtClean="0">
                <a:latin typeface="+mn-lt"/>
                <a:ea typeface="+mn-ea"/>
                <a:cs typeface="+mn-cs"/>
              </a:rPr>
              <a:t>Results</a:t>
            </a:r>
            <a:r>
              <a:rPr lang="de-AT" sz="2200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200" b="1" dirty="0" err="1" smtClean="0">
                <a:latin typeface="+mn-lt"/>
                <a:ea typeface="+mn-ea"/>
                <a:cs typeface="+mn-cs"/>
              </a:rPr>
              <a:t>of</a:t>
            </a:r>
            <a:r>
              <a:rPr lang="de-AT" sz="2200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200" b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de-AT" sz="2200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200" b="1" dirty="0" err="1" smtClean="0">
                <a:latin typeface="+mn-lt"/>
                <a:ea typeface="+mn-ea"/>
                <a:cs typeface="+mn-cs"/>
              </a:rPr>
              <a:t>product</a:t>
            </a:r>
            <a:r>
              <a:rPr lang="de-AT" sz="2200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200" b="1" dirty="0" err="1" smtClean="0">
                <a:latin typeface="+mn-lt"/>
                <a:ea typeface="+mn-ea"/>
                <a:cs typeface="+mn-cs"/>
              </a:rPr>
              <a:t>and</a:t>
            </a:r>
            <a:r>
              <a:rPr lang="de-AT" sz="2200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200" b="1" dirty="0" err="1" smtClean="0">
                <a:latin typeface="+mn-lt"/>
                <a:ea typeface="+mn-ea"/>
                <a:cs typeface="+mn-cs"/>
              </a:rPr>
              <a:t>difference</a:t>
            </a:r>
            <a:r>
              <a:rPr lang="de-AT" sz="2200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200" b="1" dirty="0" err="1" smtClean="0">
                <a:latin typeface="+mn-lt"/>
                <a:ea typeface="+mn-ea"/>
                <a:cs typeface="+mn-cs"/>
              </a:rPr>
              <a:t>method</a:t>
            </a:r>
            <a:r>
              <a:rPr lang="de-AT" sz="2200" b="1" dirty="0" smtClean="0">
                <a:latin typeface="+mn-lt"/>
                <a:ea typeface="+mn-ea"/>
                <a:cs typeface="+mn-cs"/>
              </a:rPr>
              <a:t> do</a:t>
            </a:r>
          </a:p>
          <a:p>
            <a:pPr marL="1200150" lvl="2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2200" b="1" dirty="0" smtClean="0">
                <a:latin typeface="+mn-lt"/>
                <a:ea typeface="+mn-ea"/>
                <a:cs typeface="+mn-cs"/>
              </a:rPr>
              <a:t>in </a:t>
            </a:r>
            <a:r>
              <a:rPr lang="de-AT" sz="2200" b="1" dirty="0" err="1" smtClean="0">
                <a:latin typeface="+mn-lt"/>
                <a:ea typeface="+mn-ea"/>
                <a:cs typeface="+mn-cs"/>
              </a:rPr>
              <a:t>general differ</a:t>
            </a:r>
            <a:r>
              <a:rPr lang="de-AT" sz="2200" b="1" dirty="0" smtClean="0">
                <a:latin typeface="+mn-lt"/>
                <a:ea typeface="+mn-ea"/>
                <a:cs typeface="+mn-cs"/>
              </a:rPr>
              <a:t>!</a:t>
            </a:r>
            <a:r>
              <a:rPr lang="de-AT" sz="2200" dirty="0" smtClean="0">
                <a:latin typeface="+mn-lt"/>
                <a:ea typeface="+mn-ea"/>
                <a:cs typeface="+mn-cs"/>
              </a:rPr>
              <a:t> (MacKinnon </a:t>
            </a:r>
            <a:r>
              <a:rPr lang="de-AT" sz="2200" dirty="0" err="1" smtClean="0">
                <a:latin typeface="+mn-lt"/>
                <a:ea typeface="+mn-ea"/>
                <a:cs typeface="+mn-cs"/>
              </a:rPr>
              <a:t>and</a:t>
            </a:r>
            <a:r>
              <a:rPr lang="de-AT" sz="22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200" dirty="0" err="1" smtClean="0">
                <a:latin typeface="+mn-lt"/>
                <a:ea typeface="+mn-ea"/>
                <a:cs typeface="+mn-cs"/>
              </a:rPr>
              <a:t>Dwyer</a:t>
            </a:r>
            <a:r>
              <a:rPr lang="de-AT" sz="2200" dirty="0" smtClean="0">
                <a:latin typeface="+mn-lt"/>
                <a:ea typeface="+mn-ea"/>
                <a:cs typeface="+mn-cs"/>
              </a:rPr>
              <a:t>, 1993</a:t>
            </a:r>
            <a:r>
              <a:rPr lang="de-AT" sz="2200" dirty="0" smtClean="0"/>
              <a:t>)</a:t>
            </a:r>
            <a:endParaRPr lang="de-AT" sz="2200" dirty="0" smtClean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2000" dirty="0" smtClean="0">
                <a:latin typeface="+mn-lt"/>
                <a:ea typeface="+mn-ea"/>
                <a:cs typeface="+mn-cs"/>
              </a:rPr>
              <a:t>The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results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coincide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only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in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case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of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continuous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mediator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and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outcome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in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absence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of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interactions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.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2000" dirty="0" err="1" smtClean="0">
                <a:latin typeface="+mn-lt"/>
                <a:ea typeface="+mn-ea"/>
                <a:cs typeface="+mn-cs"/>
              </a:rPr>
              <a:t>Which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method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delivers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correct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results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?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2000" dirty="0" err="1" smtClean="0">
                <a:latin typeface="+mn-lt"/>
                <a:ea typeface="+mn-ea"/>
                <a:cs typeface="+mn-cs"/>
              </a:rPr>
              <a:t>We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need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b="1" dirty="0" err="1" smtClean="0">
                <a:latin typeface="+mn-lt"/>
                <a:ea typeface="+mn-ea"/>
                <a:cs typeface="+mn-cs"/>
              </a:rPr>
              <a:t>generic</a:t>
            </a:r>
            <a:r>
              <a:rPr lang="de-AT" sz="2000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b="1" dirty="0" err="1" smtClean="0">
                <a:latin typeface="+mn-lt"/>
                <a:ea typeface="+mn-ea"/>
                <a:cs typeface="+mn-cs"/>
              </a:rPr>
              <a:t>definitions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of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direct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and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indirect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effects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!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2000" dirty="0" smtClean="0">
                <a:latin typeface="+mn-lt"/>
                <a:ea typeface="+mn-ea"/>
                <a:cs typeface="+mn-cs"/>
              </a:rPr>
              <a:t>More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than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„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standard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statistics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“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necessary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.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2000" dirty="0" err="1" smtClean="0">
                <a:latin typeface="+mn-lt"/>
                <a:ea typeface="+mn-ea"/>
                <a:cs typeface="+mn-cs"/>
              </a:rPr>
              <a:t>With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tools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and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notation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of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b="1" dirty="0" err="1" smtClean="0">
                <a:latin typeface="+mn-lt"/>
                <a:ea typeface="+mn-ea"/>
                <a:cs typeface="+mn-cs"/>
              </a:rPr>
              <a:t>counterfactual</a:t>
            </a:r>
            <a:r>
              <a:rPr lang="de-AT" sz="2000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b="1" dirty="0" err="1" smtClean="0">
                <a:latin typeface="+mn-lt"/>
                <a:ea typeface="+mn-ea"/>
                <a:cs typeface="+mn-cs"/>
              </a:rPr>
              <a:t>framework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,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definitions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of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b="1" dirty="0" err="1" smtClean="0">
                <a:latin typeface="+mn-lt"/>
                <a:ea typeface="+mn-ea"/>
                <a:cs typeface="+mn-cs"/>
              </a:rPr>
              <a:t>controlled</a:t>
            </a:r>
            <a:r>
              <a:rPr lang="de-AT" sz="2000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b="1" dirty="0" err="1" smtClean="0">
                <a:latin typeface="+mn-lt"/>
                <a:ea typeface="+mn-ea"/>
                <a:cs typeface="+mn-cs"/>
              </a:rPr>
              <a:t>direct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, </a:t>
            </a:r>
            <a:r>
              <a:rPr lang="de-AT" sz="2000" b="1" dirty="0" err="1" smtClean="0">
                <a:latin typeface="+mn-lt"/>
                <a:ea typeface="+mn-ea"/>
                <a:cs typeface="+mn-cs"/>
              </a:rPr>
              <a:t>natural</a:t>
            </a:r>
            <a:r>
              <a:rPr lang="de-AT" sz="2000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b="1" dirty="0" err="1" smtClean="0">
                <a:latin typeface="+mn-lt"/>
                <a:ea typeface="+mn-ea"/>
                <a:cs typeface="+mn-cs"/>
              </a:rPr>
              <a:t>direct</a:t>
            </a:r>
            <a:r>
              <a:rPr lang="de-AT" sz="2000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and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b="1" dirty="0" err="1" smtClean="0">
                <a:latin typeface="+mn-lt"/>
                <a:ea typeface="+mn-ea"/>
                <a:cs typeface="+mn-cs"/>
              </a:rPr>
              <a:t>natural</a:t>
            </a:r>
            <a:r>
              <a:rPr lang="de-AT" sz="2000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b="1" dirty="0" err="1" smtClean="0">
                <a:latin typeface="+mn-lt"/>
                <a:ea typeface="+mn-ea"/>
                <a:cs typeface="+mn-cs"/>
              </a:rPr>
              <a:t>indirect</a:t>
            </a:r>
            <a:r>
              <a:rPr lang="de-AT" sz="2000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b="1" dirty="0" err="1" smtClean="0">
                <a:latin typeface="+mn-lt"/>
                <a:ea typeface="+mn-ea"/>
                <a:cs typeface="+mn-cs"/>
              </a:rPr>
              <a:t>effects</a:t>
            </a:r>
            <a:r>
              <a:rPr lang="de-AT" sz="2000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can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be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given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(J. Pearl, 2001).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897" y="1464587"/>
            <a:ext cx="583602" cy="759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718" y="1464588"/>
            <a:ext cx="583602" cy="759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02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692"/>
            <a:ext cx="6684402" cy="1102519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Challenges in mediation</a:t>
            </a:r>
            <a:endParaRPr lang="fr-FR" sz="2800" b="1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1" name="Textfeld 10"/>
          <p:cNvSpPr txBox="1"/>
          <p:nvPr/>
        </p:nvSpPr>
        <p:spPr>
          <a:xfrm>
            <a:off x="719202" y="1224617"/>
            <a:ext cx="78665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2000" dirty="0">
                <a:latin typeface="+mn-lt"/>
                <a:ea typeface="+mn-ea"/>
                <a:cs typeface="+mn-cs"/>
              </a:rPr>
              <a:t>Non-linear </a:t>
            </a:r>
            <a:r>
              <a:rPr lang="de-AT" sz="2000" dirty="0" err="1">
                <a:latin typeface="+mn-lt"/>
                <a:ea typeface="+mn-ea"/>
                <a:cs typeface="+mn-cs"/>
              </a:rPr>
              <a:t>dependencies</a:t>
            </a:r>
            <a:r>
              <a:rPr lang="de-AT" sz="2000" dirty="0">
                <a:latin typeface="+mn-lt"/>
                <a:ea typeface="+mn-ea"/>
                <a:cs typeface="+mn-cs"/>
              </a:rPr>
              <a:t> (</a:t>
            </a:r>
            <a:r>
              <a:rPr lang="de-AT" sz="2000" dirty="0" err="1">
                <a:latin typeface="+mn-lt"/>
                <a:ea typeface="+mn-ea"/>
                <a:cs typeface="+mn-cs"/>
              </a:rPr>
              <a:t>binary</a:t>
            </a:r>
            <a:r>
              <a:rPr lang="de-AT" sz="2000" dirty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mediators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/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outcomes</a:t>
            </a:r>
            <a:r>
              <a:rPr lang="de-AT" sz="2000" dirty="0">
                <a:latin typeface="+mn-lt"/>
                <a:ea typeface="+mn-ea"/>
                <a:cs typeface="+mn-cs"/>
              </a:rPr>
              <a:t>, time-</a:t>
            </a:r>
            <a:r>
              <a:rPr lang="de-AT" sz="2000" dirty="0" err="1">
                <a:latin typeface="+mn-lt"/>
                <a:ea typeface="+mn-ea"/>
                <a:cs typeface="+mn-cs"/>
              </a:rPr>
              <a:t>to</a:t>
            </a:r>
            <a:r>
              <a:rPr lang="de-AT" sz="2000" dirty="0">
                <a:latin typeface="+mn-lt"/>
                <a:ea typeface="+mn-ea"/>
                <a:cs typeface="+mn-cs"/>
              </a:rPr>
              <a:t>-event </a:t>
            </a:r>
            <a:r>
              <a:rPr lang="de-AT" sz="2000" dirty="0" err="1">
                <a:latin typeface="+mn-lt"/>
                <a:ea typeface="+mn-ea"/>
                <a:cs typeface="+mn-cs"/>
              </a:rPr>
              <a:t>outcomes</a:t>
            </a:r>
            <a:r>
              <a:rPr lang="de-AT" sz="2000" dirty="0">
                <a:latin typeface="+mn-lt"/>
                <a:ea typeface="+mn-ea"/>
                <a:cs typeface="+mn-cs"/>
              </a:rPr>
              <a:t>)</a:t>
            </a:r>
          </a:p>
        </p:txBody>
      </p:sp>
      <p:grpSp>
        <p:nvGrpSpPr>
          <p:cNvPr id="3" name="Gruppieren 21"/>
          <p:cNvGrpSpPr/>
          <p:nvPr/>
        </p:nvGrpSpPr>
        <p:grpSpPr>
          <a:xfrm>
            <a:off x="1344706" y="2287370"/>
            <a:ext cx="2007047" cy="863944"/>
            <a:chOff x="6159835" y="1699300"/>
            <a:chExt cx="2425897" cy="1016621"/>
          </a:xfrm>
        </p:grpSpPr>
        <p:grpSp>
          <p:nvGrpSpPr>
            <p:cNvPr id="4" name="Gruppieren 11"/>
            <p:cNvGrpSpPr/>
            <p:nvPr/>
          </p:nvGrpSpPr>
          <p:grpSpPr>
            <a:xfrm>
              <a:off x="6159835" y="1699300"/>
              <a:ext cx="2425897" cy="1016621"/>
              <a:chOff x="1763075" y="2743196"/>
              <a:chExt cx="2754006" cy="1215638"/>
            </a:xfrm>
          </p:grpSpPr>
          <p:grpSp>
            <p:nvGrpSpPr>
              <p:cNvPr id="5" name="Gruppieren 27"/>
              <p:cNvGrpSpPr/>
              <p:nvPr/>
            </p:nvGrpSpPr>
            <p:grpSpPr>
              <a:xfrm>
                <a:off x="1763075" y="3560801"/>
                <a:ext cx="2754006" cy="398033"/>
                <a:chOff x="2818538" y="1495313"/>
                <a:chExt cx="2754006" cy="398033"/>
              </a:xfrm>
            </p:grpSpPr>
            <p:sp>
              <p:nvSpPr>
                <p:cNvPr id="17" name="Rechteck 16"/>
                <p:cNvSpPr/>
                <p:nvPr/>
              </p:nvSpPr>
              <p:spPr>
                <a:xfrm>
                  <a:off x="2818538" y="1495313"/>
                  <a:ext cx="656217" cy="39803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AT" dirty="0" smtClean="0">
                      <a:solidFill>
                        <a:schemeClr val="tx1"/>
                      </a:solidFill>
                    </a:rPr>
                    <a:t>X</a:t>
                  </a:r>
                  <a:endParaRPr lang="de-AT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Rechteck 17"/>
                <p:cNvSpPr/>
                <p:nvPr/>
              </p:nvSpPr>
              <p:spPr>
                <a:xfrm>
                  <a:off x="4916327" y="1495313"/>
                  <a:ext cx="656217" cy="39803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AT" dirty="0" smtClean="0">
                      <a:solidFill>
                        <a:schemeClr val="tx1"/>
                      </a:solidFill>
                    </a:rPr>
                    <a:t>Y</a:t>
                  </a:r>
                  <a:endParaRPr lang="de-AT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9" name="Gerade Verbindung mit Pfeil 18"/>
                <p:cNvCxnSpPr>
                  <a:stCxn id="17" idx="3"/>
                  <a:endCxn id="18" idx="1"/>
                </p:cNvCxnSpPr>
                <p:nvPr/>
              </p:nvCxnSpPr>
              <p:spPr>
                <a:xfrm>
                  <a:off x="3474755" y="1694330"/>
                  <a:ext cx="1441572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Rechteck 13"/>
              <p:cNvSpPr/>
              <p:nvPr/>
            </p:nvSpPr>
            <p:spPr>
              <a:xfrm>
                <a:off x="2776094" y="2743196"/>
                <a:ext cx="656217" cy="39803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AT" dirty="0" smtClean="0">
                    <a:solidFill>
                      <a:schemeClr val="tx1"/>
                    </a:solidFill>
                  </a:rPr>
                  <a:t>M</a:t>
                </a:r>
                <a:endParaRPr lang="de-AT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" name="Gerade Verbindung mit Pfeil 14"/>
              <p:cNvCxnSpPr>
                <a:stCxn id="14" idx="3"/>
                <a:endCxn id="18" idx="0"/>
              </p:cNvCxnSpPr>
              <p:nvPr/>
            </p:nvCxnSpPr>
            <p:spPr>
              <a:xfrm>
                <a:off x="3432311" y="2942213"/>
                <a:ext cx="756662" cy="618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mit Pfeil 15"/>
              <p:cNvCxnSpPr>
                <a:stCxn id="14" idx="1"/>
                <a:endCxn id="17" idx="0"/>
              </p:cNvCxnSpPr>
              <p:nvPr/>
            </p:nvCxnSpPr>
            <p:spPr>
              <a:xfrm flipH="1">
                <a:off x="2091184" y="2942213"/>
                <a:ext cx="684910" cy="618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Gerade Verbindung mit Pfeil 20"/>
            <p:cNvCxnSpPr>
              <a:stCxn id="14" idx="2"/>
            </p:cNvCxnSpPr>
            <p:nvPr/>
          </p:nvCxnSpPr>
          <p:spPr>
            <a:xfrm>
              <a:off x="7341182" y="2032169"/>
              <a:ext cx="4774" cy="51731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feld 22"/>
          <p:cNvSpPr txBox="1"/>
          <p:nvPr/>
        </p:nvSpPr>
        <p:spPr>
          <a:xfrm>
            <a:off x="714972" y="1887260"/>
            <a:ext cx="3014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2000" dirty="0" smtClean="0">
                <a:latin typeface="+mn-lt"/>
                <a:ea typeface="+mn-ea"/>
                <a:cs typeface="+mn-cs"/>
              </a:rPr>
              <a:t>Interactions: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4743972" y="1672100"/>
            <a:ext cx="3014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2000" dirty="0" smtClean="0">
                <a:latin typeface="+mn-lt"/>
                <a:ea typeface="+mn-ea"/>
                <a:cs typeface="+mn-cs"/>
              </a:rPr>
              <a:t>Multiple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mediators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:</a:t>
            </a:r>
          </a:p>
        </p:txBody>
      </p:sp>
      <p:grpSp>
        <p:nvGrpSpPr>
          <p:cNvPr id="6" name="Gruppieren 43"/>
          <p:cNvGrpSpPr/>
          <p:nvPr/>
        </p:nvGrpSpPr>
        <p:grpSpPr>
          <a:xfrm>
            <a:off x="5233323" y="2147516"/>
            <a:ext cx="2136879" cy="1523730"/>
            <a:chOff x="4944305" y="2597582"/>
            <a:chExt cx="2425897" cy="1668649"/>
          </a:xfrm>
        </p:grpSpPr>
        <p:grpSp>
          <p:nvGrpSpPr>
            <p:cNvPr id="7" name="Gruppieren 11"/>
            <p:cNvGrpSpPr/>
            <p:nvPr/>
          </p:nvGrpSpPr>
          <p:grpSpPr>
            <a:xfrm>
              <a:off x="4944305" y="2597582"/>
              <a:ext cx="2425897" cy="1016621"/>
              <a:chOff x="1763075" y="2743196"/>
              <a:chExt cx="2754006" cy="1215638"/>
            </a:xfrm>
          </p:grpSpPr>
          <p:grpSp>
            <p:nvGrpSpPr>
              <p:cNvPr id="8" name="Gruppieren 27"/>
              <p:cNvGrpSpPr/>
              <p:nvPr/>
            </p:nvGrpSpPr>
            <p:grpSpPr>
              <a:xfrm>
                <a:off x="1763075" y="3560801"/>
                <a:ext cx="2754006" cy="398033"/>
                <a:chOff x="2818538" y="1495313"/>
                <a:chExt cx="2754006" cy="398033"/>
              </a:xfrm>
            </p:grpSpPr>
            <p:sp>
              <p:nvSpPr>
                <p:cNvPr id="35" name="Rechteck 34"/>
                <p:cNvSpPr/>
                <p:nvPr/>
              </p:nvSpPr>
              <p:spPr>
                <a:xfrm>
                  <a:off x="2818538" y="1495313"/>
                  <a:ext cx="656217" cy="39803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AT" dirty="0" smtClean="0">
                      <a:solidFill>
                        <a:schemeClr val="tx1"/>
                      </a:solidFill>
                    </a:rPr>
                    <a:t>X</a:t>
                  </a:r>
                  <a:endParaRPr lang="de-AT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Rechteck 35"/>
                <p:cNvSpPr/>
                <p:nvPr/>
              </p:nvSpPr>
              <p:spPr>
                <a:xfrm>
                  <a:off x="4916327" y="1495313"/>
                  <a:ext cx="656217" cy="39803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AT" dirty="0" smtClean="0">
                      <a:solidFill>
                        <a:schemeClr val="tx1"/>
                      </a:solidFill>
                    </a:rPr>
                    <a:t>Y</a:t>
                  </a:r>
                  <a:endParaRPr lang="de-AT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7" name="Gerade Verbindung mit Pfeil 36"/>
                <p:cNvCxnSpPr>
                  <a:stCxn id="35" idx="3"/>
                  <a:endCxn id="36" idx="1"/>
                </p:cNvCxnSpPr>
                <p:nvPr/>
              </p:nvCxnSpPr>
              <p:spPr>
                <a:xfrm>
                  <a:off x="3474755" y="1694330"/>
                  <a:ext cx="1441572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Rechteck 31"/>
              <p:cNvSpPr/>
              <p:nvPr/>
            </p:nvSpPr>
            <p:spPr>
              <a:xfrm>
                <a:off x="2800520" y="2743196"/>
                <a:ext cx="656217" cy="39803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AT" dirty="0" smtClean="0">
                    <a:solidFill>
                      <a:schemeClr val="tx1"/>
                    </a:solidFill>
                  </a:rPr>
                  <a:t>M</a:t>
                </a:r>
                <a:r>
                  <a:rPr lang="de-AT" baseline="-25000" dirty="0" smtClean="0">
                    <a:solidFill>
                      <a:schemeClr val="tx1"/>
                    </a:solidFill>
                  </a:rPr>
                  <a:t>1</a:t>
                </a:r>
                <a:endParaRPr lang="de-AT" baseline="-25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3" name="Gerade Verbindung mit Pfeil 32"/>
              <p:cNvCxnSpPr>
                <a:stCxn id="32" idx="3"/>
                <a:endCxn id="36" idx="0"/>
              </p:cNvCxnSpPr>
              <p:nvPr/>
            </p:nvCxnSpPr>
            <p:spPr>
              <a:xfrm>
                <a:off x="3456737" y="2942213"/>
                <a:ext cx="732236" cy="6185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 Verbindung mit Pfeil 33"/>
              <p:cNvCxnSpPr>
                <a:stCxn id="32" idx="1"/>
                <a:endCxn id="35" idx="0"/>
              </p:cNvCxnSpPr>
              <p:nvPr/>
            </p:nvCxnSpPr>
            <p:spPr>
              <a:xfrm flipH="1">
                <a:off x="2091183" y="2942213"/>
                <a:ext cx="709337" cy="6185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Rechteck 37"/>
            <p:cNvSpPr/>
            <p:nvPr/>
          </p:nvSpPr>
          <p:spPr>
            <a:xfrm>
              <a:off x="5858150" y="3933362"/>
              <a:ext cx="578036" cy="33286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dirty="0" smtClean="0">
                  <a:solidFill>
                    <a:schemeClr val="tx1"/>
                  </a:solidFill>
                </a:rPr>
                <a:t>M</a:t>
              </a:r>
              <a:r>
                <a:rPr lang="de-AT" baseline="-25000" dirty="0" smtClean="0">
                  <a:solidFill>
                    <a:schemeClr val="tx1"/>
                  </a:solidFill>
                </a:rPr>
                <a:t>2</a:t>
              </a:r>
              <a:endParaRPr lang="de-AT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Gerade Verbindung mit Pfeil 39"/>
            <p:cNvCxnSpPr>
              <a:stCxn id="35" idx="2"/>
              <a:endCxn id="38" idx="1"/>
            </p:cNvCxnSpPr>
            <p:nvPr/>
          </p:nvCxnSpPr>
          <p:spPr>
            <a:xfrm>
              <a:off x="5233323" y="3614203"/>
              <a:ext cx="624827" cy="4855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mit Pfeil 41"/>
            <p:cNvCxnSpPr>
              <a:stCxn id="36" idx="2"/>
              <a:endCxn id="38" idx="3"/>
            </p:cNvCxnSpPr>
            <p:nvPr/>
          </p:nvCxnSpPr>
          <p:spPr>
            <a:xfrm flipH="1">
              <a:off x="6436186" y="3614203"/>
              <a:ext cx="644998" cy="48559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feld 42"/>
          <p:cNvSpPr txBox="1"/>
          <p:nvPr/>
        </p:nvSpPr>
        <p:spPr>
          <a:xfrm>
            <a:off x="716759" y="3235144"/>
            <a:ext cx="8212088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2000" dirty="0" err="1" smtClean="0">
                <a:latin typeface="+mn-lt"/>
                <a:ea typeface="+mn-ea"/>
                <a:cs typeface="+mn-cs"/>
              </a:rPr>
              <a:t>Issues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with</a:t>
            </a:r>
            <a:r>
              <a:rPr lang="de-AT" sz="2000" dirty="0" smtClean="0">
                <a:latin typeface="+mn-lt"/>
                <a:ea typeface="+mn-ea"/>
                <a:cs typeface="+mn-cs"/>
              </a:rPr>
              <a:t> additional </a:t>
            </a:r>
            <a:r>
              <a:rPr lang="de-AT" sz="2000" dirty="0" err="1" smtClean="0">
                <a:latin typeface="+mn-lt"/>
                <a:ea typeface="+mn-ea"/>
                <a:cs typeface="+mn-cs"/>
              </a:rPr>
              <a:t>confounding</a:t>
            </a:r>
            <a:endParaRPr lang="de-AT" sz="2000" dirty="0" smtClean="0">
              <a:latin typeface="+mn-lt"/>
              <a:ea typeface="+mn-ea"/>
              <a:cs typeface="+mn-cs"/>
            </a:endParaRPr>
          </a:p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AT" sz="60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373644" y="3650960"/>
            <a:ext cx="6996558" cy="1071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AT" sz="600" dirty="0" smtClean="0">
              <a:latin typeface="+mn-lt"/>
              <a:ea typeface="+mn-ea"/>
              <a:cs typeface="+mn-cs"/>
            </a:endParaRPr>
          </a:p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AT" dirty="0" smtClean="0">
                <a:latin typeface="+mn-lt"/>
                <a:ea typeface="+mn-ea"/>
                <a:cs typeface="+mn-cs"/>
              </a:rPr>
              <a:t>→ Over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the</a:t>
            </a:r>
            <a:r>
              <a:rPr lang="de-AT" dirty="0" smtClean="0">
                <a:latin typeface="+mn-lt"/>
                <a:ea typeface="+mn-ea"/>
                <a:cs typeface="+mn-cs"/>
              </a:rPr>
              <a:t> last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decade</a:t>
            </a:r>
            <a:r>
              <a:rPr lang="de-AT" dirty="0" smtClean="0">
                <a:latin typeface="+mn-lt"/>
                <a:ea typeface="+mn-ea"/>
                <a:cs typeface="+mn-cs"/>
              </a:rPr>
              <a:t>,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research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based</a:t>
            </a:r>
            <a:r>
              <a:rPr lang="de-AT" dirty="0" smtClean="0">
                <a:latin typeface="+mn-lt"/>
                <a:ea typeface="+mn-ea"/>
                <a:cs typeface="+mn-cs"/>
              </a:rPr>
              <a:t> on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the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b="1" dirty="0" err="1" smtClean="0">
                <a:latin typeface="+mn-lt"/>
                <a:ea typeface="+mn-ea"/>
                <a:cs typeface="+mn-cs"/>
              </a:rPr>
              <a:t>causal</a:t>
            </a:r>
            <a:r>
              <a:rPr lang="de-AT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b="1" dirty="0" err="1" smtClean="0">
                <a:latin typeface="+mn-lt"/>
                <a:ea typeface="+mn-ea"/>
                <a:cs typeface="+mn-cs"/>
              </a:rPr>
              <a:t>inference</a:t>
            </a:r>
            <a:r>
              <a:rPr lang="de-AT" b="1" dirty="0" smtClean="0">
                <a:latin typeface="+mn-lt"/>
                <a:ea typeface="+mn-ea"/>
                <a:cs typeface="+mn-cs"/>
              </a:rPr>
              <a:t> </a:t>
            </a:r>
            <a:r>
              <a:rPr lang="de-AT" b="1" dirty="0" err="1" smtClean="0">
                <a:latin typeface="+mn-lt"/>
                <a:ea typeface="+mn-ea"/>
                <a:cs typeface="+mn-cs"/>
              </a:rPr>
              <a:t>theory</a:t>
            </a:r>
            <a:r>
              <a:rPr lang="de-AT" dirty="0">
                <a:latin typeface="+mn-lt"/>
                <a:ea typeface="+mn-ea"/>
                <a:cs typeface="+mn-cs"/>
              </a:rPr>
              <a:t> </a:t>
            </a:r>
            <a:r>
              <a:rPr lang="de-AT" dirty="0" smtClean="0">
                <a:latin typeface="+mn-lt"/>
                <a:ea typeface="+mn-ea"/>
                <a:cs typeface="+mn-cs"/>
              </a:rPr>
              <a:t>-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and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here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specifically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b="1" dirty="0" err="1" smtClean="0">
                <a:latin typeface="+mn-lt"/>
                <a:ea typeface="+mn-ea"/>
                <a:cs typeface="+mn-cs"/>
              </a:rPr>
              <a:t>counterfactuals</a:t>
            </a:r>
            <a:r>
              <a:rPr lang="de-AT" b="1" dirty="0" smtClean="0">
                <a:latin typeface="+mn-lt"/>
                <a:ea typeface="+mn-ea"/>
                <a:cs typeface="+mn-cs"/>
              </a:rPr>
              <a:t> (potential </a:t>
            </a:r>
            <a:r>
              <a:rPr lang="de-AT" b="1" dirty="0" err="1" smtClean="0">
                <a:latin typeface="+mn-lt"/>
                <a:ea typeface="+mn-ea"/>
                <a:cs typeface="+mn-cs"/>
              </a:rPr>
              <a:t>outcomes</a:t>
            </a:r>
            <a:r>
              <a:rPr lang="de-AT" b="1" dirty="0" smtClean="0">
                <a:latin typeface="+mn-lt"/>
                <a:ea typeface="+mn-ea"/>
                <a:cs typeface="+mn-cs"/>
              </a:rPr>
              <a:t>) </a:t>
            </a:r>
            <a:r>
              <a:rPr lang="de-AT" dirty="0" smtClean="0">
                <a:latin typeface="+mn-lt"/>
                <a:ea typeface="+mn-ea"/>
                <a:cs typeface="+mn-cs"/>
              </a:rPr>
              <a:t>-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adressed</a:t>
            </a:r>
            <a:r>
              <a:rPr lang="de-AT" dirty="0" smtClean="0">
                <a:latin typeface="+mn-lt"/>
                <a:ea typeface="+mn-ea"/>
                <a:cs typeface="+mn-cs"/>
              </a:rPr>
              <a:t/>
            </a:r>
            <a:br>
              <a:rPr lang="de-AT" dirty="0" smtClean="0">
                <a:latin typeface="+mn-lt"/>
                <a:ea typeface="+mn-ea"/>
                <a:cs typeface="+mn-cs"/>
              </a:rPr>
            </a:br>
            <a:r>
              <a:rPr lang="de-AT" dirty="0" err="1" smtClean="0">
                <a:latin typeface="+mn-lt"/>
                <a:ea typeface="+mn-ea"/>
                <a:cs typeface="+mn-cs"/>
              </a:rPr>
              <a:t>many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of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these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issues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and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many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new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methods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were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developed</a:t>
            </a:r>
            <a:endParaRPr lang="de-AT" dirty="0" smtClean="0">
              <a:latin typeface="+mn-lt"/>
              <a:ea typeface="+mn-ea"/>
              <a:cs typeface="+mn-cs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490" y="2995469"/>
            <a:ext cx="1356462" cy="1988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11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43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71692"/>
            <a:ext cx="6684402" cy="1102519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Aim of </a:t>
            </a:r>
            <a:r>
              <a:rPr lang="en-US" sz="2800" b="1" dirty="0" smtClean="0"/>
              <a:t>our research</a:t>
            </a:r>
            <a:endParaRPr lang="fr-FR" sz="2800" b="1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1" name="Textfeld 10"/>
          <p:cNvSpPr txBox="1"/>
          <p:nvPr/>
        </p:nvSpPr>
        <p:spPr>
          <a:xfrm>
            <a:off x="480671" y="1335492"/>
            <a:ext cx="2930447" cy="278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2000" u="sng" dirty="0" err="1" smtClean="0">
                <a:latin typeface="+mn-lt"/>
                <a:ea typeface="+mn-ea"/>
                <a:cs typeface="+mn-cs"/>
              </a:rPr>
              <a:t>Theoretical</a:t>
            </a:r>
            <a:r>
              <a:rPr lang="de-AT" sz="2000" u="sng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2000" u="sng" dirty="0" err="1" smtClean="0">
                <a:latin typeface="+mn-lt"/>
                <a:ea typeface="+mn-ea"/>
                <a:cs typeface="+mn-cs"/>
              </a:rPr>
              <a:t>statistics</a:t>
            </a:r>
            <a:endParaRPr lang="de-AT" sz="2000" u="sng" dirty="0" smtClean="0">
              <a:latin typeface="+mn-lt"/>
              <a:ea typeface="+mn-ea"/>
              <a:cs typeface="+mn-cs"/>
            </a:endParaRPr>
          </a:p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dirty="0" smtClean="0">
                <a:latin typeface="+mn-lt"/>
                <a:ea typeface="+mn-ea"/>
                <a:cs typeface="+mn-cs"/>
              </a:rPr>
              <a:t>New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sophisticated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methods</a:t>
            </a:r>
            <a:endParaRPr lang="de-AT" dirty="0" smtClean="0">
              <a:latin typeface="+mn-lt"/>
              <a:ea typeface="+mn-ea"/>
              <a:cs typeface="+mn-cs"/>
            </a:endParaRPr>
          </a:p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dirty="0" smtClean="0">
                <a:latin typeface="+mn-lt"/>
                <a:ea typeface="+mn-ea"/>
                <a:cs typeface="+mn-cs"/>
              </a:rPr>
              <a:t>Statistical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background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necessary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to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comprehend</a:t>
            </a:r>
            <a:r>
              <a:rPr lang="de-AT" dirty="0" smtClean="0">
                <a:latin typeface="+mn-lt"/>
                <a:ea typeface="+mn-ea"/>
                <a:cs typeface="+mn-cs"/>
              </a:rPr>
              <a:t> (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counterfactual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theory</a:t>
            </a:r>
            <a:r>
              <a:rPr lang="de-AT" dirty="0" smtClean="0">
                <a:latin typeface="+mn-lt"/>
                <a:ea typeface="+mn-ea"/>
                <a:cs typeface="+mn-cs"/>
              </a:rPr>
              <a:t>)</a:t>
            </a:r>
          </a:p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dirty="0" smtClean="0">
                <a:latin typeface="+mn-lt"/>
                <a:ea typeface="+mn-ea"/>
                <a:cs typeface="+mn-cs"/>
              </a:rPr>
              <a:t>Not so easy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to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implement</a:t>
            </a:r>
            <a:r>
              <a:rPr lang="de-AT" dirty="0" smtClean="0">
                <a:latin typeface="+mn-lt"/>
                <a:ea typeface="+mn-ea"/>
                <a:cs typeface="+mn-cs"/>
              </a:rPr>
              <a:t> (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no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handy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software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packages</a:t>
            </a:r>
            <a:r>
              <a:rPr lang="de-AT" dirty="0" smtClean="0"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714972" y="1998135"/>
            <a:ext cx="3014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AT" sz="2000" dirty="0" smtClean="0"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q009jf\Desktop\49cba7e35584c5c9095fa3b377b4cdbf_brcke-clipart-gif-clipartfest-brcke-clipart_425-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510" y="1959926"/>
            <a:ext cx="2413672" cy="114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feld 38"/>
          <p:cNvSpPr txBox="1"/>
          <p:nvPr/>
        </p:nvSpPr>
        <p:spPr>
          <a:xfrm>
            <a:off x="5713944" y="1335492"/>
            <a:ext cx="3240548" cy="2850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2000" u="sng" dirty="0" smtClean="0">
                <a:latin typeface="+mn-lt"/>
                <a:ea typeface="+mn-ea"/>
                <a:cs typeface="+mn-cs"/>
              </a:rPr>
              <a:t>Applied </a:t>
            </a:r>
            <a:r>
              <a:rPr lang="de-AT" sz="2000" u="sng" dirty="0" err="1" smtClean="0">
                <a:latin typeface="+mn-lt"/>
                <a:ea typeface="+mn-ea"/>
                <a:cs typeface="+mn-cs"/>
              </a:rPr>
              <a:t>research</a:t>
            </a:r>
            <a:r>
              <a:rPr lang="de-AT" sz="2000" u="sng" dirty="0" smtClean="0">
                <a:latin typeface="+mn-lt"/>
                <a:ea typeface="+mn-ea"/>
                <a:cs typeface="+mn-cs"/>
              </a:rPr>
              <a:t>/</a:t>
            </a:r>
            <a:br>
              <a:rPr lang="de-AT" sz="2000" u="sng" dirty="0" smtClean="0">
                <a:latin typeface="+mn-lt"/>
                <a:ea typeface="+mn-ea"/>
                <a:cs typeface="+mn-cs"/>
              </a:rPr>
            </a:br>
            <a:r>
              <a:rPr lang="de-AT" sz="2000" u="sng" dirty="0" err="1" smtClean="0">
                <a:latin typeface="+mn-lt"/>
                <a:ea typeface="+mn-ea"/>
                <a:cs typeface="+mn-cs"/>
              </a:rPr>
              <a:t>epidemiology</a:t>
            </a:r>
            <a:endParaRPr lang="de-AT" sz="2000" u="sng" dirty="0" smtClean="0">
              <a:latin typeface="+mn-lt"/>
              <a:ea typeface="+mn-ea"/>
              <a:cs typeface="+mn-cs"/>
            </a:endParaRPr>
          </a:p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dirty="0" smtClean="0">
                <a:latin typeface="+mn-lt"/>
                <a:ea typeface="+mn-ea"/>
                <a:cs typeface="+mn-cs"/>
              </a:rPr>
              <a:t>(Biomedical)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research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questions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where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mediation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naturally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appears</a:t>
            </a:r>
            <a:endParaRPr lang="de-AT" dirty="0" smtClean="0">
              <a:latin typeface="+mn-lt"/>
              <a:ea typeface="+mn-ea"/>
              <a:cs typeface="+mn-cs"/>
            </a:endParaRPr>
          </a:p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dirty="0" err="1" smtClean="0">
                <a:latin typeface="+mn-lt"/>
                <a:ea typeface="+mn-ea"/>
                <a:cs typeface="+mn-cs"/>
              </a:rPr>
              <a:t>Recent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developments</a:t>
            </a:r>
            <a:r>
              <a:rPr lang="de-AT" dirty="0" smtClean="0">
                <a:latin typeface="+mn-lt"/>
                <a:ea typeface="+mn-ea"/>
                <a:cs typeface="+mn-cs"/>
              </a:rPr>
              <a:t> in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mediation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have</a:t>
            </a:r>
            <a:r>
              <a:rPr lang="de-AT" dirty="0" smtClean="0">
                <a:latin typeface="+mn-lt"/>
                <a:ea typeface="+mn-ea"/>
                <a:cs typeface="+mn-cs"/>
              </a:rPr>
              <a:t> not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arrived</a:t>
            </a:r>
            <a:r>
              <a:rPr lang="de-AT" dirty="0" smtClean="0">
                <a:latin typeface="+mn-lt"/>
                <a:ea typeface="+mn-ea"/>
                <a:cs typeface="+mn-cs"/>
              </a:rPr>
              <a:t> </a:t>
            </a:r>
            <a:r>
              <a:rPr lang="de-AT" dirty="0" err="1" smtClean="0">
                <a:latin typeface="+mn-lt"/>
                <a:ea typeface="+mn-ea"/>
                <a:cs typeface="+mn-cs"/>
              </a:rPr>
              <a:t>yet</a:t>
            </a:r>
            <a:endParaRPr lang="de-AT" dirty="0" smtClean="0">
              <a:latin typeface="+mn-lt"/>
              <a:ea typeface="+mn-ea"/>
              <a:cs typeface="+mn-cs"/>
            </a:endParaRPr>
          </a:p>
          <a:p>
            <a:pPr marL="285750" lvl="2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AT" sz="200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442385" y="3547093"/>
            <a:ext cx="2443642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1400" dirty="0" err="1">
                <a:latin typeface="+mn-lt"/>
                <a:ea typeface="+mn-ea"/>
                <a:cs typeface="+mn-cs"/>
              </a:rPr>
              <a:t>C</a:t>
            </a:r>
            <a:r>
              <a:rPr lang="de-AT" sz="1400" dirty="0" err="1" smtClean="0">
                <a:latin typeface="+mn-lt"/>
                <a:ea typeface="+mn-ea"/>
                <a:cs typeface="+mn-cs"/>
              </a:rPr>
              <a:t>ardiovascular</a:t>
            </a:r>
            <a:r>
              <a:rPr lang="de-AT" sz="14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400" dirty="0" err="1" smtClean="0">
                <a:latin typeface="+mn-lt"/>
                <a:ea typeface="+mn-ea"/>
                <a:cs typeface="+mn-cs"/>
              </a:rPr>
              <a:t>epidemiology</a:t>
            </a:r>
            <a:endParaRPr lang="de-AT" sz="1400" dirty="0" smtClean="0">
              <a:latin typeface="+mn-lt"/>
              <a:ea typeface="+mn-ea"/>
              <a:cs typeface="+mn-cs"/>
            </a:endParaRPr>
          </a:p>
          <a:p>
            <a:pPr marL="0" lvl="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1400" dirty="0" smtClean="0">
                <a:latin typeface="+mn-lt"/>
                <a:ea typeface="+mn-ea"/>
                <a:cs typeface="+mn-cs"/>
              </a:rPr>
              <a:t>Data </a:t>
            </a:r>
            <a:r>
              <a:rPr lang="de-AT" sz="1400" dirty="0" err="1" smtClean="0">
                <a:latin typeface="+mn-lt"/>
                <a:ea typeface="+mn-ea"/>
                <a:cs typeface="+mn-cs"/>
              </a:rPr>
              <a:t>from</a:t>
            </a:r>
            <a:r>
              <a:rPr lang="de-AT" sz="1400" dirty="0" smtClean="0">
                <a:latin typeface="+mn-lt"/>
                <a:ea typeface="+mn-ea"/>
                <a:cs typeface="+mn-cs"/>
              </a:rPr>
              <a:t> large </a:t>
            </a:r>
            <a:r>
              <a:rPr lang="de-AT" sz="1400" dirty="0" err="1" smtClean="0">
                <a:latin typeface="+mn-lt"/>
                <a:ea typeface="+mn-ea"/>
                <a:cs typeface="+mn-cs"/>
              </a:rPr>
              <a:t>cohort</a:t>
            </a:r>
            <a:r>
              <a:rPr lang="de-AT" sz="14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400" dirty="0" err="1" smtClean="0">
                <a:latin typeface="+mn-lt"/>
                <a:ea typeface="+mn-ea"/>
                <a:cs typeface="+mn-cs"/>
              </a:rPr>
              <a:t>studies</a:t>
            </a:r>
            <a:endParaRPr lang="de-AT" sz="1400" dirty="0" smtClean="0">
              <a:latin typeface="+mn-lt"/>
              <a:ea typeface="+mn-ea"/>
              <a:cs typeface="+mn-cs"/>
            </a:endParaRPr>
          </a:p>
          <a:p>
            <a:pPr marL="0" lvl="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1400" dirty="0" err="1" smtClean="0">
                <a:latin typeface="+mn-lt"/>
                <a:ea typeface="+mn-ea"/>
                <a:cs typeface="+mn-cs"/>
              </a:rPr>
              <a:t>Demonstrate</a:t>
            </a:r>
            <a:r>
              <a:rPr lang="de-AT" sz="14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400" dirty="0" err="1" smtClean="0">
                <a:latin typeface="+mn-lt"/>
                <a:ea typeface="+mn-ea"/>
                <a:cs typeface="+mn-cs"/>
              </a:rPr>
              <a:t>feasibility</a:t>
            </a:r>
            <a:r>
              <a:rPr lang="de-AT" sz="14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400" dirty="0" err="1" smtClean="0">
                <a:latin typeface="+mn-lt"/>
                <a:ea typeface="+mn-ea"/>
                <a:cs typeface="+mn-cs"/>
              </a:rPr>
              <a:t>of</a:t>
            </a:r>
            <a:r>
              <a:rPr lang="de-AT" sz="14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400" dirty="0" err="1" smtClean="0">
                <a:latin typeface="+mn-lt"/>
                <a:ea typeface="+mn-ea"/>
                <a:cs typeface="+mn-cs"/>
              </a:rPr>
              <a:t>novel</a:t>
            </a:r>
            <a:r>
              <a:rPr lang="de-AT" sz="14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400" dirty="0" err="1" smtClean="0">
                <a:latin typeface="+mn-lt"/>
                <a:ea typeface="+mn-ea"/>
                <a:cs typeface="+mn-cs"/>
              </a:rPr>
              <a:t>mediation</a:t>
            </a:r>
            <a:r>
              <a:rPr lang="de-AT" sz="1400" dirty="0" smtClean="0">
                <a:latin typeface="+mn-lt"/>
                <a:ea typeface="+mn-ea"/>
                <a:cs typeface="+mn-cs"/>
              </a:rPr>
              <a:t> </a:t>
            </a:r>
            <a:r>
              <a:rPr lang="de-AT" sz="1400" dirty="0" err="1" smtClean="0">
                <a:latin typeface="+mn-lt"/>
                <a:ea typeface="+mn-ea"/>
                <a:cs typeface="+mn-cs"/>
              </a:rPr>
              <a:t>methods</a:t>
            </a:r>
            <a:endParaRPr lang="de-AT" sz="1400" dirty="0" smtClean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263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</p:bldLst>
  </p:timing>
</p:sld>
</file>

<file path=ppt/theme/theme1.xml><?xml version="1.0" encoding="utf-8"?>
<a:theme xmlns:a="http://schemas.openxmlformats.org/drawingml/2006/main" name="speaker2014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1228</Words>
  <Application>Microsoft Office PowerPoint</Application>
  <PresentationFormat>Bildschirmpräsentation (16:9)</PresentationFormat>
  <Paragraphs>243</Paragraphs>
  <Slides>18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speaker2014</vt:lpstr>
      <vt:lpstr>Statistical mediation analysis in cardiovascular epidemiology  </vt:lpstr>
      <vt:lpstr>Motivation: Mediators and mediation analysis (1)</vt:lpstr>
      <vt:lpstr>Motivation: Mediators and mediation analysis (2)</vt:lpstr>
      <vt:lpstr>Classical approaches to meditation analysis</vt:lpstr>
      <vt:lpstr>Difference method</vt:lpstr>
      <vt:lpstr>Product method or  “Baron and Kenny“ method</vt:lpstr>
      <vt:lpstr>Limitations of the difference and product method</vt:lpstr>
      <vt:lpstr>Challenges in mediation</vt:lpstr>
      <vt:lpstr>Aim of our research</vt:lpstr>
      <vt:lpstr>Material and methods</vt:lpstr>
      <vt:lpstr>Study 1: Mediators of sex/gender differences in CHD mortality (1) </vt:lpstr>
      <vt:lpstr>Study 1: Mediators of sex/gender differences in CHD mortality (2) </vt:lpstr>
      <vt:lpstr>Study 2: Age, metabolic mediators of BMI and CHD mortality (1)</vt:lpstr>
      <vt:lpstr>Study 2: Age, metabolic mediators of BMI and CHD mortality (2)</vt:lpstr>
      <vt:lpstr>Study 3: Metabolic mediators and CHD genetics (1)</vt:lpstr>
      <vt:lpstr>Study 3: Metabolic mediators and CHD genetics (2)</vt:lpstr>
      <vt:lpstr>Study 3: Model dependencies of the results</vt:lpstr>
      <vt:lpstr>Thanks to / Acknowledgements</vt:lpstr>
    </vt:vector>
  </TitlesOfParts>
  <Company>Hobby 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Olivier Boutin</dc:creator>
  <cp:lastModifiedBy>Fritz Josef</cp:lastModifiedBy>
  <cp:revision>333</cp:revision>
  <dcterms:created xsi:type="dcterms:W3CDTF">2014-10-22T12:37:32Z</dcterms:created>
  <dcterms:modified xsi:type="dcterms:W3CDTF">2017-05-19T12:18:55Z</dcterms:modified>
</cp:coreProperties>
</file>