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5" r:id="rId3"/>
    <p:sldId id="327" r:id="rId4"/>
    <p:sldId id="328" r:id="rId5"/>
    <p:sldId id="331" r:id="rId6"/>
    <p:sldId id="330" r:id="rId7"/>
    <p:sldId id="332" r:id="rId8"/>
    <p:sldId id="333" r:id="rId9"/>
    <p:sldId id="334" r:id="rId10"/>
    <p:sldId id="335" r:id="rId11"/>
    <p:sldId id="336" r:id="rId12"/>
    <p:sldId id="337" r:id="rId13"/>
    <p:sldId id="339" r:id="rId14"/>
    <p:sldId id="341" r:id="rId15"/>
    <p:sldId id="343" r:id="rId16"/>
    <p:sldId id="340" r:id="rId17"/>
    <p:sldId id="342" r:id="rId18"/>
  </p:sldIdLst>
  <p:sldSz cx="9144000" cy="5143500" type="screen16x9"/>
  <p:notesSz cx="6858000" cy="994568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9" autoAdjust="0"/>
  </p:normalViewPr>
  <p:slideViewPr>
    <p:cSldViewPr snapToGrid="0" snapToObjects="1">
      <p:cViewPr>
        <p:scale>
          <a:sx n="125" d="100"/>
          <a:sy n="125" d="100"/>
        </p:scale>
        <p:origin x="-72" y="-2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BC794E3-57EE-1340-8711-0D0770084DB6}" type="datetime1">
              <a:rPr lang="fr-FR"/>
              <a:pPr/>
              <a:t>07/09/2018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870291C-B90A-1B48-A7FB-EC5917F49A5C}" type="slidenum">
              <a:rPr lang="fr-FR"/>
              <a:pPr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0624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4829E59-07E5-CD4B-BCF6-00B921F8BB54}" type="datetime1">
              <a:rPr lang="fr-FR"/>
              <a:pPr/>
              <a:t>07/09/2018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E61F173-A520-4A49-A562-F3FCA544F6CB}" type="slidenum">
              <a:rPr lang="fr-FR"/>
              <a:pPr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8019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E05BEA-9A56-49BC-B1BA-B21CD1D35A9D}" type="datetime1">
              <a:rPr lang="fr-FR" smtClean="0"/>
              <a:pPr/>
              <a:t>07/09/2018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466238" y="4767263"/>
            <a:ext cx="2133600" cy="27384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2FB3A420-400A-E447-92A4-9D21C5435795}" type="slidenum">
              <a:rPr lang="fr-FR" smtClean="0"/>
              <a:pPr/>
              <a:t>‹Nr.›</a:t>
            </a:fld>
            <a:endParaRPr lang="fr-FR" dirty="0"/>
          </a:p>
        </p:txBody>
      </p:sp>
      <p:pic>
        <p:nvPicPr>
          <p:cNvPr id="7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6852" y="-9023"/>
            <a:ext cx="2188548" cy="1486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CE4DDF-2E0F-4038-8375-312C7B2787D2}" type="datetime1">
              <a:rPr lang="fr-FR" smtClean="0"/>
              <a:pPr/>
              <a:t>07/09/2018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66751-2C7D-D44D-855D-79C9470A45CE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9E2D73-1AB5-4988-BA25-20CBCC9FB92F}" type="datetime1">
              <a:rPr lang="fr-FR" smtClean="0"/>
              <a:pPr/>
              <a:t>07/09/2018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87FDA-35DC-2647-891D-1FD5BCF3EDE1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A49977-8BA3-4263-8151-A4D5A8E35658}" type="datetime1">
              <a:rPr lang="fr-FR" smtClean="0"/>
              <a:pPr/>
              <a:t>07/09/2018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726F3-FED4-7644-8447-88075F8D2654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89600-6C72-454F-AAF8-BF618C0FB88E}" type="datetime1">
              <a:rPr lang="fr-FR" smtClean="0"/>
              <a:pPr/>
              <a:t>07/09/2018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FC112-B650-694E-92B2-904EAD8D86A0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3E16CD-9968-4AE8-ABCC-EC7FE9D2CFDB}" type="datetime1">
              <a:rPr lang="fr-FR" smtClean="0"/>
              <a:pPr/>
              <a:t>07/09/2018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AD55E-C8D0-DA40-B19F-06EDCBF4D007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40E866-520A-42C5-8F2B-4BBF615C0840}" type="datetime1">
              <a:rPr lang="fr-FR" smtClean="0"/>
              <a:pPr/>
              <a:t>07/09/2018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4387E-A2F9-4D49-84B8-7B3895D11EAE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AAD1E8-F5AA-421C-9DB9-4E522826D364}" type="datetime1">
              <a:rPr lang="fr-FR" smtClean="0"/>
              <a:pPr/>
              <a:t>07/09/2018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34EE3-D271-9643-A37B-265709C7F96E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158B56-5250-4CD9-867A-96644504E4F2}" type="datetime1">
              <a:rPr lang="fr-FR" smtClean="0"/>
              <a:pPr/>
              <a:t>07/09/2018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6615A-BE76-AC4F-9E80-DB6340D7BAD3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038E48-22D0-44C7-A39F-253A875A9FDD}" type="datetime1">
              <a:rPr lang="fr-FR" smtClean="0"/>
              <a:pPr/>
              <a:t>07/09/2018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B7357-D5B7-3848-83E6-E02A6EB745E0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5814CC-C515-4E30-AB04-9D86E282983A}" type="datetime1">
              <a:rPr lang="fr-FR" smtClean="0"/>
              <a:pPr/>
              <a:t>07/09/2018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77471-09CB-1E43-8F89-ECEF9911DDE5}" type="slidenum">
              <a:rPr lang="fr-FR"/>
              <a:pPr/>
              <a:t>‹Nr.›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et modifiez le titre</a:t>
            </a:r>
            <a:endParaRPr lang="fr-FR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A3E1741-A49F-476E-9811-ED1DB0340716}" type="datetime1">
              <a:rPr lang="fr-FR" smtClean="0"/>
              <a:pPr/>
              <a:t>07/09/2018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96008E5-1EC2-B34C-9B15-07D00C0938CE}" type="slidenum">
              <a:rPr lang="fr-FR"/>
              <a:pPr/>
              <a:t>‹Nr.›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835372"/>
            <a:ext cx="7772400" cy="1102519"/>
          </a:xfrm>
        </p:spPr>
        <p:txBody>
          <a:bodyPr/>
          <a:lstStyle/>
          <a:p>
            <a:pPr eaLnBrk="1" hangingPunct="1"/>
            <a:r>
              <a:rPr lang="en-GB" sz="2600" b="1" dirty="0" smtClean="0"/>
              <a:t>Metabolically healthy obesity and risk of cancer</a:t>
            </a:r>
            <a:br>
              <a:rPr lang="en-GB" sz="2600" b="1" dirty="0" smtClean="0"/>
            </a:br>
            <a:r>
              <a:rPr lang="en-GB" sz="2600" b="1" dirty="0" smtClean="0"/>
              <a:t>Prognostic vs etiologic effects of MHO</a:t>
            </a:r>
            <a:br>
              <a:rPr lang="en-GB" sz="2600" b="1" dirty="0" smtClean="0"/>
            </a:br>
            <a:r>
              <a:rPr lang="en-GB" sz="1000" b="1" dirty="0" smtClean="0"/>
              <a:t/>
            </a:r>
            <a:br>
              <a:rPr lang="en-GB" sz="1000" b="1" dirty="0" smtClean="0"/>
            </a:br>
            <a:endParaRPr lang="fr-FR" sz="2000" u="sng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2991647"/>
            <a:ext cx="7772399" cy="159281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2600" b="1" dirty="0" smtClean="0">
                <a:solidFill>
                  <a:schemeClr val="tx1"/>
                </a:solidFill>
                <a:ea typeface="+mn-ea"/>
                <a:cs typeface="+mn-cs"/>
              </a:rPr>
              <a:t>Josef Fritz, </a:t>
            </a:r>
            <a:r>
              <a:rPr lang="fr-FR" sz="2600" b="1" dirty="0" err="1" smtClean="0">
                <a:solidFill>
                  <a:schemeClr val="tx1"/>
                </a:solidFill>
                <a:ea typeface="+mn-ea"/>
                <a:cs typeface="+mn-cs"/>
              </a:rPr>
              <a:t>Hanno</a:t>
            </a:r>
            <a:r>
              <a:rPr lang="fr-FR" sz="2600" b="1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fr-FR" sz="2600" b="1" dirty="0" err="1" smtClean="0">
                <a:solidFill>
                  <a:schemeClr val="tx1"/>
                </a:solidFill>
                <a:ea typeface="+mn-ea"/>
                <a:cs typeface="+mn-cs"/>
              </a:rPr>
              <a:t>Ulmer</a:t>
            </a:r>
            <a:endParaRPr lang="fr-FR" sz="2600" b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1000" b="1" baseline="30000" dirty="0">
              <a:solidFill>
                <a:schemeClr val="tx1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1900" dirty="0" smtClean="0">
                <a:solidFill>
                  <a:schemeClr val="tx1"/>
                </a:solidFill>
                <a:ea typeface="+mn-ea"/>
                <a:cs typeface="+mn-cs"/>
              </a:rPr>
              <a:t>Department </a:t>
            </a:r>
            <a:r>
              <a:rPr lang="en-GB" sz="1900" dirty="0">
                <a:solidFill>
                  <a:schemeClr val="tx1"/>
                </a:solidFill>
                <a:ea typeface="+mn-ea"/>
                <a:cs typeface="+mn-cs"/>
              </a:rPr>
              <a:t>of Medical Statistics, Informatics and Health Economics, Medical University of Innsbruck, </a:t>
            </a:r>
            <a:r>
              <a:rPr lang="en-GB" sz="1900" dirty="0" smtClean="0">
                <a:solidFill>
                  <a:schemeClr val="tx1"/>
                </a:solidFill>
                <a:ea typeface="+mn-ea"/>
                <a:cs typeface="+mn-cs"/>
              </a:rPr>
              <a:t>Austria</a:t>
            </a:r>
          </a:p>
          <a:p>
            <a:endParaRPr lang="en-GB" sz="1600" dirty="0" smtClean="0"/>
          </a:p>
          <a:p>
            <a:r>
              <a:rPr lang="en-GB" sz="1900" dirty="0" smtClean="0">
                <a:solidFill>
                  <a:schemeClr val="tx1"/>
                </a:solidFill>
                <a:ea typeface="+mn-ea"/>
                <a:cs typeface="+mn-cs"/>
              </a:rPr>
              <a:t>Lund, September 10</a:t>
            </a:r>
            <a:r>
              <a:rPr lang="en-GB" sz="1900" baseline="30000" dirty="0" smtClean="0">
                <a:solidFill>
                  <a:schemeClr val="tx1"/>
                </a:solidFill>
                <a:ea typeface="+mn-ea"/>
                <a:cs typeface="+mn-cs"/>
              </a:rPr>
              <a:t>th</a:t>
            </a:r>
            <a:r>
              <a:rPr lang="en-GB" sz="1900" dirty="0" smtClean="0">
                <a:solidFill>
                  <a:schemeClr val="tx1"/>
                </a:solidFill>
                <a:ea typeface="+mn-ea"/>
                <a:cs typeface="+mn-cs"/>
              </a:rPr>
              <a:t> 2018</a:t>
            </a:r>
          </a:p>
          <a:p>
            <a:pPr algn="l"/>
            <a:endParaRPr lang="en-GB" sz="1300" dirty="0"/>
          </a:p>
          <a:p>
            <a:pPr algn="l"/>
            <a:endParaRPr lang="en-GB" sz="1300" dirty="0" smtClean="0"/>
          </a:p>
          <a:p>
            <a:pPr algn="l"/>
            <a:endParaRPr lang="en-GB" sz="1300" baseline="30000" dirty="0">
              <a:ea typeface="+mn-ea"/>
              <a:cs typeface="+mn-cs"/>
            </a:endParaRPr>
          </a:p>
          <a:p>
            <a:pPr algn="l"/>
            <a:endParaRPr lang="fr-FR" sz="1300" baseline="300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400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400" dirty="0" smtClean="0">
              <a:ea typeface="+mn-ea"/>
              <a:cs typeface="+mn-cs"/>
            </a:endParaRPr>
          </a:p>
        </p:txBody>
      </p:sp>
      <p:pic>
        <p:nvPicPr>
          <p:cNvPr id="8" name="Picture 2" descr="logo_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10" y="10453"/>
            <a:ext cx="2396680" cy="162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de-AT" sz="2800" b="1" dirty="0"/>
              <a:t>Definition </a:t>
            </a:r>
            <a:r>
              <a:rPr lang="de-AT" sz="2800" b="1" dirty="0" err="1"/>
              <a:t>of</a:t>
            </a:r>
            <a:r>
              <a:rPr lang="de-AT" sz="2800" b="1" dirty="0"/>
              <a:t> </a:t>
            </a:r>
            <a:r>
              <a:rPr lang="de-AT" sz="2800" b="1" dirty="0" smtClean="0"/>
              <a:t>MHO (</a:t>
            </a:r>
            <a:r>
              <a:rPr lang="de-AT" sz="2800" b="1" dirty="0" err="1" smtClean="0"/>
              <a:t>Lassale</a:t>
            </a:r>
            <a:r>
              <a:rPr lang="de-AT" sz="2800" b="1" dirty="0" smtClean="0"/>
              <a:t> et al, EHJ 2018)</a:t>
            </a:r>
            <a:endParaRPr lang="fr-FR" sz="28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Textfeld 4"/>
          <p:cNvSpPr txBox="1"/>
          <p:nvPr/>
        </p:nvSpPr>
        <p:spPr>
          <a:xfrm>
            <a:off x="644561" y="1351962"/>
            <a:ext cx="7845015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+mn-lt"/>
              </a:rPr>
              <a:t>Being </a:t>
            </a:r>
            <a:r>
              <a:rPr lang="en-US" sz="1400" b="1" dirty="0" smtClean="0">
                <a:latin typeface="+mn-lt"/>
              </a:rPr>
              <a:t>metabolically unhealthy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was defined as having </a:t>
            </a:r>
            <a:r>
              <a:rPr lang="en-US" sz="1400" b="1" dirty="0">
                <a:latin typeface="+mn-lt"/>
              </a:rPr>
              <a:t>three or more</a:t>
            </a:r>
            <a:r>
              <a:rPr lang="en-US" sz="1400" dirty="0">
                <a:latin typeface="+mn-lt"/>
              </a:rPr>
              <a:t> of the following metabolic abnormalities: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1400" dirty="0" smtClean="0">
                <a:latin typeface="+mn-lt"/>
              </a:rPr>
              <a:t>elevated </a:t>
            </a:r>
            <a:r>
              <a:rPr lang="en-US" sz="1400" dirty="0">
                <a:latin typeface="+mn-lt"/>
              </a:rPr>
              <a:t>BP (SBP&gt;=130 and/or DBP&gt;=85mmHg) and/or use of antihypertensive medication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1400" dirty="0" err="1" smtClean="0">
                <a:latin typeface="+mn-lt"/>
              </a:rPr>
              <a:t>hypertriglyceridaemia</a:t>
            </a:r>
            <a:r>
              <a:rPr lang="en-US" sz="1400" dirty="0">
                <a:latin typeface="+mn-lt"/>
              </a:rPr>
              <a:t>, defined as triglycerides &gt;=1.7mmol/L (150mg/</a:t>
            </a:r>
            <a:r>
              <a:rPr lang="en-US" sz="1400" dirty="0" err="1">
                <a:latin typeface="+mn-lt"/>
              </a:rPr>
              <a:t>dL</a:t>
            </a:r>
            <a:r>
              <a:rPr lang="en-US" sz="1400" dirty="0">
                <a:latin typeface="+mn-lt"/>
              </a:rPr>
              <a:t>) or current use of lipid-lowering medication at baseline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1400" dirty="0" smtClean="0">
                <a:latin typeface="+mn-lt"/>
              </a:rPr>
              <a:t>low </a:t>
            </a:r>
            <a:r>
              <a:rPr lang="en-US" sz="1400" dirty="0">
                <a:latin typeface="+mn-lt"/>
              </a:rPr>
              <a:t>HDL-cholesterol, defined as &lt;1.0mmol/L (40mg/</a:t>
            </a:r>
            <a:r>
              <a:rPr lang="en-US" sz="1400" dirty="0" err="1">
                <a:latin typeface="+mn-lt"/>
              </a:rPr>
              <a:t>dL</a:t>
            </a:r>
            <a:r>
              <a:rPr lang="en-US" sz="1400" dirty="0">
                <a:latin typeface="+mn-lt"/>
              </a:rPr>
              <a:t>) for men and &lt;1.3mmol/L (50mg/</a:t>
            </a:r>
            <a:r>
              <a:rPr lang="en-US" sz="1400" dirty="0" err="1">
                <a:latin typeface="+mn-lt"/>
              </a:rPr>
              <a:t>dL</a:t>
            </a:r>
            <a:r>
              <a:rPr lang="en-US" sz="1400" dirty="0">
                <a:latin typeface="+mn-lt"/>
              </a:rPr>
              <a:t>) for women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de-AT" sz="1400" dirty="0" err="1" smtClean="0">
                <a:latin typeface="+mn-lt"/>
              </a:rPr>
              <a:t>hyperglycaemia</a:t>
            </a:r>
            <a:r>
              <a:rPr lang="de-AT" sz="1400" dirty="0">
                <a:latin typeface="+mn-lt"/>
              </a:rPr>
              <a:t>, </a:t>
            </a:r>
            <a:r>
              <a:rPr lang="de-AT" sz="1400" dirty="0" err="1">
                <a:latin typeface="+mn-lt"/>
              </a:rPr>
              <a:t>defined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as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fasting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blood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glucose</a:t>
            </a:r>
            <a:r>
              <a:rPr lang="de-AT" sz="1400" dirty="0">
                <a:latin typeface="+mn-lt"/>
              </a:rPr>
              <a:t> &gt;=5.6mmol/L (100mg/</a:t>
            </a:r>
            <a:r>
              <a:rPr lang="de-AT" sz="1400" dirty="0" err="1">
                <a:latin typeface="+mn-lt"/>
              </a:rPr>
              <a:t>dL</a:t>
            </a:r>
            <a:r>
              <a:rPr lang="de-AT" sz="1400" dirty="0">
                <a:latin typeface="+mn-lt"/>
              </a:rPr>
              <a:t>) </a:t>
            </a:r>
            <a:r>
              <a:rPr lang="de-AT" sz="1400" dirty="0" err="1">
                <a:latin typeface="+mn-lt"/>
              </a:rPr>
              <a:t>or</a:t>
            </a:r>
            <a:r>
              <a:rPr lang="de-AT" sz="1400" dirty="0">
                <a:latin typeface="+mn-lt"/>
              </a:rPr>
              <a:t> non-</a:t>
            </a:r>
            <a:r>
              <a:rPr lang="de-AT" sz="1400" dirty="0" err="1">
                <a:latin typeface="+mn-lt"/>
              </a:rPr>
              <a:t>fasting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blood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glucose</a:t>
            </a:r>
            <a:r>
              <a:rPr lang="de-AT" sz="1400" dirty="0">
                <a:latin typeface="+mn-lt"/>
              </a:rPr>
              <a:t>&gt;=7.8mmol/L (140mg/</a:t>
            </a:r>
            <a:r>
              <a:rPr lang="de-AT" sz="1400" dirty="0" err="1">
                <a:latin typeface="+mn-lt"/>
              </a:rPr>
              <a:t>dL</a:t>
            </a:r>
            <a:r>
              <a:rPr lang="de-AT" sz="1400" dirty="0">
                <a:latin typeface="+mn-lt"/>
              </a:rPr>
              <a:t>, </a:t>
            </a:r>
            <a:r>
              <a:rPr lang="de-AT" sz="1400" dirty="0" err="1">
                <a:latin typeface="+mn-lt"/>
              </a:rPr>
              <a:t>with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fasting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defined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as</a:t>
            </a:r>
            <a:r>
              <a:rPr lang="de-AT" sz="1400" dirty="0">
                <a:latin typeface="+mn-lt"/>
              </a:rPr>
              <a:t> &gt;=3 h </a:t>
            </a:r>
            <a:r>
              <a:rPr lang="de-AT" sz="1400" dirty="0" err="1">
                <a:latin typeface="+mn-lt"/>
              </a:rPr>
              <a:t>between</a:t>
            </a:r>
            <a:r>
              <a:rPr lang="de-AT" sz="1400" dirty="0">
                <a:latin typeface="+mn-lt"/>
              </a:rPr>
              <a:t> last </a:t>
            </a:r>
            <a:r>
              <a:rPr lang="de-AT" sz="1400" dirty="0" err="1">
                <a:latin typeface="+mn-lt"/>
              </a:rPr>
              <a:t>meal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and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blood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draw</a:t>
            </a:r>
            <a:r>
              <a:rPr lang="de-AT" sz="1400" dirty="0">
                <a:latin typeface="+mn-lt"/>
              </a:rPr>
              <a:t>) </a:t>
            </a:r>
            <a:r>
              <a:rPr lang="de-AT" sz="1400" dirty="0" err="1">
                <a:latin typeface="+mn-lt"/>
              </a:rPr>
              <a:t>and</a:t>
            </a:r>
            <a:r>
              <a:rPr lang="de-AT" sz="1400" dirty="0">
                <a:latin typeface="+mn-lt"/>
              </a:rPr>
              <a:t>/</a:t>
            </a:r>
            <a:r>
              <a:rPr lang="de-AT" sz="1400" dirty="0" err="1">
                <a:latin typeface="+mn-lt"/>
              </a:rPr>
              <a:t>or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current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use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of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antidiabetic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medication</a:t>
            </a:r>
            <a:endParaRPr lang="de-AT" sz="1400" dirty="0">
              <a:latin typeface="+mn-lt"/>
            </a:endParaRP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1400" dirty="0" smtClean="0">
                <a:latin typeface="+mn-lt"/>
              </a:rPr>
              <a:t>elevated </a:t>
            </a:r>
            <a:r>
              <a:rPr lang="en-US" sz="1400" dirty="0">
                <a:latin typeface="+mn-lt"/>
              </a:rPr>
              <a:t>waist circumference, defined as WC&gt;=94cm for men and WC&gt;=80cm for women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(Definition according to the 2009 Joint Interim Statement of the International Diabetes Federation Task Force on Epidemiology and Prevention; National Heart, Lung, and Blood Institute; American Heart Association; World Heart Federation; International Atherosclerosis Society; and International Association for the Study of Obesity</a:t>
            </a:r>
            <a:r>
              <a:rPr lang="de-AT" sz="1200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410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de-AT" sz="2800" b="1" dirty="0" err="1" smtClean="0"/>
              <a:t>Proposed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definition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of</a:t>
            </a:r>
            <a:r>
              <a:rPr lang="de-AT" sz="2800" b="1" dirty="0" smtClean="0"/>
              <a:t> MHO in </a:t>
            </a:r>
            <a:r>
              <a:rPr lang="de-AT" sz="2800" b="1" dirty="0" err="1" smtClean="0"/>
              <a:t>our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study</a:t>
            </a:r>
            <a:endParaRPr lang="fr-FR" sz="28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6" name="Textfeld 5"/>
          <p:cNvSpPr txBox="1"/>
          <p:nvPr/>
        </p:nvSpPr>
        <p:spPr>
          <a:xfrm>
            <a:off x="675041" y="1329102"/>
            <a:ext cx="78450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+mn-lt"/>
              </a:rPr>
              <a:t>Being </a:t>
            </a:r>
            <a:r>
              <a:rPr lang="en-US" sz="1400" b="1" dirty="0" smtClean="0">
                <a:latin typeface="+mn-lt"/>
              </a:rPr>
              <a:t>metabolically </a:t>
            </a:r>
            <a:r>
              <a:rPr lang="en-US" sz="1400" b="1" dirty="0">
                <a:latin typeface="+mn-lt"/>
              </a:rPr>
              <a:t>unhealthy</a:t>
            </a:r>
            <a:r>
              <a:rPr lang="en-US" sz="1400" dirty="0">
                <a:latin typeface="+mn-lt"/>
              </a:rPr>
              <a:t> is defined as having </a:t>
            </a:r>
            <a:r>
              <a:rPr lang="en-US" sz="1400" b="1" dirty="0">
                <a:latin typeface="+mn-lt"/>
              </a:rPr>
              <a:t>two or more</a:t>
            </a:r>
            <a:r>
              <a:rPr lang="en-US" sz="1400" dirty="0">
                <a:latin typeface="+mn-lt"/>
              </a:rPr>
              <a:t> of the following metabolic abnormalities: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1400" dirty="0" smtClean="0">
                <a:latin typeface="+mn-lt"/>
              </a:rPr>
              <a:t>SBP</a:t>
            </a:r>
            <a:r>
              <a:rPr lang="en-US" sz="1400" dirty="0">
                <a:latin typeface="+mn-lt"/>
              </a:rPr>
              <a:t>&gt;=160 and/or DBP&gt;=95mmHg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1400" dirty="0" smtClean="0">
                <a:latin typeface="+mn-lt"/>
              </a:rPr>
              <a:t>non-fasting </a:t>
            </a:r>
            <a:r>
              <a:rPr lang="en-US" sz="1400" dirty="0">
                <a:latin typeface="+mn-lt"/>
              </a:rPr>
              <a:t>(&lt;8h) triglycerides &gt;=2.3mmol/L </a:t>
            </a:r>
            <a:r>
              <a:rPr lang="en-US" sz="1400" dirty="0" smtClean="0">
                <a:latin typeface="+mn-lt"/>
              </a:rPr>
              <a:t>(204 </a:t>
            </a:r>
            <a:r>
              <a:rPr lang="en-US" sz="1400" dirty="0">
                <a:latin typeface="+mn-lt"/>
              </a:rPr>
              <a:t>mg/dl) or fasting (&gt;=8h) triglycerides </a:t>
            </a:r>
            <a:r>
              <a:rPr lang="en-US" sz="1400" dirty="0" smtClean="0">
                <a:latin typeface="+mn-lt"/>
              </a:rPr>
              <a:t>&gt;=1.7mmol/l </a:t>
            </a:r>
            <a:r>
              <a:rPr lang="en-US" sz="1400" dirty="0">
                <a:latin typeface="+mn-lt"/>
              </a:rPr>
              <a:t>(150mg/dl)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1400" dirty="0" smtClean="0">
                <a:latin typeface="+mn-lt"/>
              </a:rPr>
              <a:t>total </a:t>
            </a:r>
            <a:r>
              <a:rPr lang="en-US" sz="1400" dirty="0">
                <a:latin typeface="+mn-lt"/>
              </a:rPr>
              <a:t>cholesterol &gt;=6.2 </a:t>
            </a:r>
            <a:r>
              <a:rPr lang="en-US" sz="1400" dirty="0" err="1">
                <a:latin typeface="+mn-lt"/>
              </a:rPr>
              <a:t>mmol</a:t>
            </a:r>
            <a:r>
              <a:rPr lang="en-US" sz="1400" dirty="0">
                <a:latin typeface="+mn-lt"/>
              </a:rPr>
              <a:t>/L (241mg/dl)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1400" dirty="0" smtClean="0">
                <a:latin typeface="+mn-lt"/>
              </a:rPr>
              <a:t>non-fasting </a:t>
            </a:r>
            <a:r>
              <a:rPr lang="en-US" sz="1400" dirty="0">
                <a:latin typeface="+mn-lt"/>
              </a:rPr>
              <a:t>(&lt;8h) </a:t>
            </a:r>
            <a:r>
              <a:rPr lang="de-AT" sz="1400" dirty="0" err="1">
                <a:latin typeface="+mn-lt"/>
              </a:rPr>
              <a:t>blood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glucose</a:t>
            </a:r>
            <a:r>
              <a:rPr lang="de-AT" sz="1400" dirty="0">
                <a:latin typeface="+mn-lt"/>
              </a:rPr>
              <a:t> &gt;=7.8mmol/L (141mg/</a:t>
            </a:r>
            <a:r>
              <a:rPr lang="de-AT" sz="1400" dirty="0" err="1">
                <a:latin typeface="+mn-lt"/>
              </a:rPr>
              <a:t>dL</a:t>
            </a:r>
            <a:r>
              <a:rPr lang="de-AT" sz="1400" dirty="0">
                <a:latin typeface="+mn-lt"/>
              </a:rPr>
              <a:t>) </a:t>
            </a:r>
            <a:r>
              <a:rPr lang="de-AT" sz="1400" dirty="0" err="1">
                <a:latin typeface="+mn-lt"/>
              </a:rPr>
              <a:t>or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fasting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blood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glucose</a:t>
            </a:r>
            <a:r>
              <a:rPr lang="de-AT" sz="1400" dirty="0">
                <a:latin typeface="+mn-lt"/>
              </a:rPr>
              <a:t>&gt;=5.6mmol/L (101mg/dl)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de-AT" sz="1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200" dirty="0" smtClean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390978"/>
              </p:ext>
            </p:extLst>
          </p:nvPr>
        </p:nvGraphicFramePr>
        <p:xfrm>
          <a:off x="2326788" y="3131820"/>
          <a:ext cx="432816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380"/>
                <a:gridCol w="1645920"/>
                <a:gridCol w="1546860"/>
              </a:tblGrid>
              <a:tr h="259080">
                <a:tc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Female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 (N=252,246)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Male</a:t>
                      </a:r>
                      <a:r>
                        <a:rPr lang="de-DE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 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(N=257,717)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</a:tr>
              <a:tr h="236220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High BP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23,895 (9.5%)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35,640 (13.8%)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High TG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35,054 (13.9%)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80,655 (31.3%)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High TC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62,019 (24.6%)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82,210 (31.9%)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High BG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34,801 (13.8%)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47,698 (18.5%)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MUH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36,665 (14.5%)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69,004 (26.7%)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89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de-AT" sz="2800" b="1" dirty="0" smtClean="0"/>
              <a:t>Alternative </a:t>
            </a:r>
            <a:r>
              <a:rPr lang="de-AT" sz="2800" b="1" dirty="0" err="1" smtClean="0"/>
              <a:t>definition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of</a:t>
            </a:r>
            <a:r>
              <a:rPr lang="de-AT" sz="2800" b="1" dirty="0" smtClean="0"/>
              <a:t> MHO in </a:t>
            </a:r>
            <a:r>
              <a:rPr lang="de-AT" sz="2800" b="1" dirty="0" err="1" smtClean="0"/>
              <a:t>our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study</a:t>
            </a:r>
            <a:endParaRPr lang="fr-FR" sz="28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6" name="Textfeld 5"/>
          <p:cNvSpPr txBox="1"/>
          <p:nvPr/>
        </p:nvSpPr>
        <p:spPr>
          <a:xfrm>
            <a:off x="675041" y="1679622"/>
            <a:ext cx="7845015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 err="1">
                <a:latin typeface="+mn-lt"/>
              </a:rPr>
              <a:t>Calculate</a:t>
            </a:r>
            <a:r>
              <a:rPr lang="de-DE" sz="1400" dirty="0">
                <a:latin typeface="+mn-lt"/>
              </a:rPr>
              <a:t> z-</a:t>
            </a:r>
            <a:r>
              <a:rPr lang="de-DE" sz="1400" dirty="0" err="1">
                <a:latin typeface="+mn-lt"/>
              </a:rPr>
              <a:t>scores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of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logarithmized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triglycerides</a:t>
            </a:r>
            <a:r>
              <a:rPr lang="de-DE" sz="1400" dirty="0" smtClean="0">
                <a:latin typeface="+mn-lt"/>
              </a:rPr>
              <a:t>, </a:t>
            </a:r>
            <a:r>
              <a:rPr lang="de-DE" sz="1400" dirty="0" err="1">
                <a:latin typeface="+mn-lt"/>
              </a:rPr>
              <a:t>logarithmized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glucose</a:t>
            </a:r>
            <a:r>
              <a:rPr lang="de-DE" sz="1400" dirty="0">
                <a:latin typeface="+mn-lt"/>
              </a:rPr>
              <a:t>, </a:t>
            </a:r>
            <a:r>
              <a:rPr lang="de-DE" sz="1400" dirty="0" err="1">
                <a:latin typeface="+mn-lt"/>
              </a:rPr>
              <a:t>cholesterol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and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mid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blood-pressure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stratified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by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sex</a:t>
            </a:r>
            <a:r>
              <a:rPr lang="de-DE" sz="1400" dirty="0">
                <a:latin typeface="+mn-lt"/>
              </a:rPr>
              <a:t>, </a:t>
            </a:r>
            <a:r>
              <a:rPr lang="de-DE" sz="1400" dirty="0" err="1">
                <a:latin typeface="+mn-lt"/>
              </a:rPr>
              <a:t>cohort</a:t>
            </a:r>
            <a:r>
              <a:rPr lang="de-DE" sz="1400" dirty="0">
                <a:latin typeface="+mn-lt"/>
              </a:rPr>
              <a:t>, </a:t>
            </a:r>
            <a:r>
              <a:rPr lang="de-DE" sz="1400" dirty="0" err="1">
                <a:latin typeface="+mn-lt"/>
              </a:rPr>
              <a:t>and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fasting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status</a:t>
            </a:r>
            <a:endParaRPr lang="de-DE" sz="1400" dirty="0">
              <a:latin typeface="+mn-lt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 err="1">
                <a:latin typeface="+mn-lt"/>
              </a:rPr>
              <a:t>Sum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up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these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four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scores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and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standardize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again</a:t>
            </a:r>
            <a:endParaRPr lang="de-DE" sz="1400" dirty="0">
              <a:latin typeface="+mn-lt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 err="1" smtClean="0">
                <a:latin typeface="+mn-lt"/>
              </a:rPr>
              <a:t>Being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b="1" dirty="0" err="1">
                <a:latin typeface="+mn-lt"/>
              </a:rPr>
              <a:t>m</a:t>
            </a:r>
            <a:r>
              <a:rPr lang="de-DE" sz="1400" b="1" dirty="0" err="1" smtClean="0">
                <a:latin typeface="+mn-lt"/>
              </a:rPr>
              <a:t>etabolically</a:t>
            </a:r>
            <a:r>
              <a:rPr lang="de-DE" sz="1400" b="1" dirty="0" smtClean="0">
                <a:latin typeface="+mn-lt"/>
              </a:rPr>
              <a:t> </a:t>
            </a:r>
            <a:r>
              <a:rPr lang="de-DE" sz="1400" b="1" dirty="0" err="1">
                <a:latin typeface="+mn-lt"/>
              </a:rPr>
              <a:t>unhealthy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is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defined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as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being</a:t>
            </a:r>
            <a:r>
              <a:rPr lang="de-DE" sz="1400" dirty="0">
                <a:latin typeface="+mn-lt"/>
              </a:rPr>
              <a:t> in </a:t>
            </a:r>
            <a:r>
              <a:rPr lang="de-DE" sz="1400" dirty="0" err="1">
                <a:latin typeface="+mn-lt"/>
              </a:rPr>
              <a:t>the</a:t>
            </a:r>
            <a:r>
              <a:rPr lang="de-DE" sz="1400" dirty="0">
                <a:latin typeface="+mn-lt"/>
              </a:rPr>
              <a:t> </a:t>
            </a:r>
            <a:r>
              <a:rPr lang="de-DE" sz="1400" b="1" dirty="0" err="1">
                <a:latin typeface="+mn-lt"/>
              </a:rPr>
              <a:t>highest</a:t>
            </a:r>
            <a:r>
              <a:rPr lang="de-DE" sz="1400" b="1" dirty="0">
                <a:latin typeface="+mn-lt"/>
              </a:rPr>
              <a:t> </a:t>
            </a:r>
            <a:r>
              <a:rPr lang="de-DE" sz="1400" b="1" dirty="0" err="1" smtClean="0">
                <a:latin typeface="+mn-lt"/>
              </a:rPr>
              <a:t>quartile</a:t>
            </a:r>
            <a:r>
              <a:rPr lang="de-DE" sz="1400" dirty="0" smtClean="0">
                <a:latin typeface="+mn-lt"/>
              </a:rPr>
              <a:t> (Q4)</a:t>
            </a:r>
            <a:endParaRPr lang="en-US" sz="1400" dirty="0">
              <a:latin typeface="+mn-lt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085627"/>
              </p:ext>
            </p:extLst>
          </p:nvPr>
        </p:nvGraphicFramePr>
        <p:xfrm>
          <a:off x="1958340" y="3114040"/>
          <a:ext cx="43281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380"/>
                <a:gridCol w="1645920"/>
                <a:gridCol w="1546860"/>
              </a:tblGrid>
              <a:tr h="370840">
                <a:tc>
                  <a:txBody>
                    <a:bodyPr/>
                    <a:lstStyle/>
                    <a:p>
                      <a:endParaRPr lang="de-DE" sz="1200" kern="1200" dirty="0">
                        <a:solidFill>
                          <a:schemeClr val="tx1"/>
                        </a:solidFill>
                        <a:latin typeface="Arial" pitchFamily="-110" charset="0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kern="1200" dirty="0" err="1" smtClean="0">
                          <a:solidFill>
                            <a:schemeClr val="tx1"/>
                          </a:solidFill>
                          <a:latin typeface="Arial" pitchFamily="-110" charset="0"/>
                          <a:ea typeface="ヒラギノ角ゴ Pro W3" pitchFamily="-110" charset="-128"/>
                          <a:cs typeface="ヒラギノ角ゴ Pro W3" pitchFamily="-110" charset="-128"/>
                        </a:rPr>
                        <a:t>Female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Arial" pitchFamily="-110" charset="0"/>
                          <a:ea typeface="ヒラギノ角ゴ Pro W3" pitchFamily="-110" charset="-128"/>
                          <a:cs typeface="ヒラギノ角ゴ Pro W3" pitchFamily="-110" charset="-128"/>
                        </a:rPr>
                        <a:t> (N=252,246)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Arial" pitchFamily="-110" charset="0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Arial" pitchFamily="-110" charset="0"/>
                          <a:ea typeface="ヒラギノ角ゴ Pro W3" pitchFamily="-110" charset="-128"/>
                          <a:cs typeface="ヒラギノ角ゴ Pro W3" pitchFamily="-110" charset="-128"/>
                        </a:rPr>
                        <a:t>Male</a:t>
                      </a:r>
                      <a:r>
                        <a:rPr lang="de-DE" sz="1200" kern="1200" baseline="0" dirty="0" smtClean="0">
                          <a:solidFill>
                            <a:schemeClr val="tx1"/>
                          </a:solidFill>
                          <a:latin typeface="Arial" pitchFamily="-110" charset="0"/>
                          <a:ea typeface="ヒラギノ角ゴ Pro W3" pitchFamily="-110" charset="-128"/>
                          <a:cs typeface="ヒラギノ角ゴ Pro W3" pitchFamily="-110" charset="-128"/>
                        </a:rPr>
                        <a:t> 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Arial" pitchFamily="-110" charset="0"/>
                          <a:ea typeface="ヒラギノ角ゴ Pro W3" pitchFamily="-110" charset="-128"/>
                          <a:cs typeface="ヒラギノ角ゴ Pro W3" pitchFamily="-110" charset="-128"/>
                        </a:rPr>
                        <a:t>(N=257,717)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Arial" pitchFamily="-110" charset="0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Arial" pitchFamily="-110" charset="0"/>
                          <a:ea typeface="ヒラギノ角ゴ Pro W3" pitchFamily="-110" charset="-128"/>
                          <a:cs typeface="ヒラギノ角ゴ Pro W3" pitchFamily="-110" charset="-128"/>
                        </a:rPr>
                        <a:t>MUH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Arial" pitchFamily="-110" charset="0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Arial" pitchFamily="-110" charset="0"/>
                          <a:ea typeface="ヒラギノ角ゴ Pro W3" pitchFamily="-110" charset="-128"/>
                          <a:cs typeface="ヒラギノ角ゴ Pro W3" pitchFamily="-110" charset="-128"/>
                        </a:rPr>
                        <a:t>62,537 (24.8%)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Arial" pitchFamily="-110" charset="0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Arial" pitchFamily="-110" charset="0"/>
                          <a:ea typeface="ヒラギノ角ゴ Pro W3" pitchFamily="-110" charset="-128"/>
                          <a:cs typeface="ヒラギノ角ゴ Pro W3" pitchFamily="-110" charset="-128"/>
                        </a:rPr>
                        <a:t>64,155 (24.9%)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Arial" pitchFamily="-110" charset="0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8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de-AT" sz="2800" b="1" dirty="0" err="1" smtClean="0"/>
              <a:t>Preliminary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results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for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obesity-related</a:t>
            </a:r>
            <a:r>
              <a:rPr lang="de-AT" sz="2800" b="1" dirty="0" smtClean="0"/>
              <a:t> gastrointestinal </a:t>
            </a:r>
            <a:r>
              <a:rPr lang="de-AT" sz="2800" b="1" dirty="0" err="1" smtClean="0"/>
              <a:t>cancers</a:t>
            </a:r>
            <a:r>
              <a:rPr lang="de-AT" sz="2800" b="1" dirty="0" smtClean="0"/>
              <a:t> (1)</a:t>
            </a:r>
            <a:endParaRPr lang="fr-FR" sz="28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6" name="Textfeld 5"/>
          <p:cNvSpPr txBox="1"/>
          <p:nvPr/>
        </p:nvSpPr>
        <p:spPr>
          <a:xfrm>
            <a:off x="675041" y="1344342"/>
            <a:ext cx="784501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 smtClean="0">
                <a:latin typeface="+mn-lt"/>
              </a:rPr>
              <a:t>Gastrointestinal </a:t>
            </a:r>
            <a:r>
              <a:rPr lang="de-DE" sz="1400" dirty="0" err="1" smtClean="0">
                <a:latin typeface="+mn-lt"/>
              </a:rPr>
              <a:t>cancers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defined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as</a:t>
            </a:r>
            <a:r>
              <a:rPr lang="de-DE" sz="1400" dirty="0" smtClean="0">
                <a:latin typeface="+mn-lt"/>
              </a:rPr>
              <a:t> ICD-9 </a:t>
            </a:r>
            <a:r>
              <a:rPr lang="de-DE" sz="1400" dirty="0" err="1" smtClean="0">
                <a:latin typeface="+mn-lt"/>
              </a:rPr>
              <a:t>codes</a:t>
            </a:r>
            <a:r>
              <a:rPr lang="de-DE" sz="1400" dirty="0" smtClean="0">
                <a:latin typeface="+mn-lt"/>
              </a:rPr>
              <a:t> 150-157 / </a:t>
            </a:r>
            <a:r>
              <a:rPr lang="de-DE" sz="1400" dirty="0">
                <a:latin typeface="+mn-lt"/>
              </a:rPr>
              <a:t>ICD-10 </a:t>
            </a:r>
            <a:r>
              <a:rPr lang="de-DE" sz="1400" dirty="0" smtClean="0">
                <a:latin typeface="+mn-lt"/>
              </a:rPr>
              <a:t>C15-C25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>
                <a:latin typeface="+mn-lt"/>
              </a:rPr>
              <a:t>A total </a:t>
            </a:r>
            <a:r>
              <a:rPr lang="de-DE" sz="1400" dirty="0" err="1">
                <a:latin typeface="+mn-lt"/>
              </a:rPr>
              <a:t>of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smtClean="0">
                <a:latin typeface="+mn-lt"/>
              </a:rPr>
              <a:t>6,604 </a:t>
            </a:r>
            <a:r>
              <a:rPr lang="de-DE" sz="1400" dirty="0" err="1">
                <a:latin typeface="+mn-lt"/>
              </a:rPr>
              <a:t>cancers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are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included</a:t>
            </a:r>
            <a:r>
              <a:rPr lang="de-DE" sz="1400" dirty="0">
                <a:latin typeface="+mn-lt"/>
              </a:rPr>
              <a:t> in </a:t>
            </a:r>
            <a:r>
              <a:rPr lang="de-DE" sz="1400" dirty="0" err="1">
                <a:latin typeface="+mn-lt"/>
              </a:rPr>
              <a:t>this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analysis</a:t>
            </a:r>
            <a:endParaRPr lang="de-DE" sz="1400" dirty="0" smtClean="0">
              <a:latin typeface="+mn-lt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sz="800" dirty="0"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DE" sz="1400" b="1" dirty="0" smtClean="0">
                <a:latin typeface="+mn-lt"/>
              </a:rPr>
              <a:t>CIF </a:t>
            </a:r>
            <a:r>
              <a:rPr lang="de-DE" sz="1400" b="1" dirty="0" err="1" smtClean="0">
                <a:latin typeface="+mn-lt"/>
              </a:rPr>
              <a:t>curves</a:t>
            </a:r>
            <a:r>
              <a:rPr lang="de-DE" sz="1400" b="1" dirty="0" smtClean="0">
                <a:latin typeface="+mn-lt"/>
              </a:rPr>
              <a:t> </a:t>
            </a:r>
            <a:r>
              <a:rPr lang="de-DE" sz="1400" b="1" dirty="0" err="1" smtClean="0">
                <a:latin typeface="+mn-lt"/>
              </a:rPr>
              <a:t>for</a:t>
            </a:r>
            <a:r>
              <a:rPr lang="de-DE" sz="1400" b="1" dirty="0" smtClean="0">
                <a:latin typeface="+mn-lt"/>
              </a:rPr>
              <a:t> </a:t>
            </a:r>
            <a:r>
              <a:rPr lang="de-DE" sz="1400" b="1" dirty="0" err="1" smtClean="0">
                <a:latin typeface="+mn-lt"/>
              </a:rPr>
              <a:t>males</a:t>
            </a:r>
            <a:endParaRPr lang="en-US" sz="1400" b="1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98" y="2339816"/>
            <a:ext cx="2344853" cy="263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831" y="2370296"/>
            <a:ext cx="2341084" cy="26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80" y="2316966"/>
            <a:ext cx="2401936" cy="2666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74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de-AT" sz="2800" b="1" dirty="0" err="1" smtClean="0"/>
              <a:t>Preliminary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results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for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obesity-related</a:t>
            </a:r>
            <a:r>
              <a:rPr lang="de-AT" sz="2800" b="1" dirty="0" smtClean="0"/>
              <a:t> gastrointestinal </a:t>
            </a:r>
            <a:r>
              <a:rPr lang="de-AT" sz="2800" b="1" dirty="0" err="1" smtClean="0"/>
              <a:t>cancers</a:t>
            </a:r>
            <a:r>
              <a:rPr lang="de-AT" sz="2800" b="1" dirty="0" smtClean="0"/>
              <a:t> (2)</a:t>
            </a:r>
            <a:endParaRPr lang="fr-FR" sz="28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6" name="Textfeld 5"/>
          <p:cNvSpPr txBox="1"/>
          <p:nvPr/>
        </p:nvSpPr>
        <p:spPr>
          <a:xfrm>
            <a:off x="675041" y="1344342"/>
            <a:ext cx="784501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 smtClean="0">
                <a:latin typeface="+mn-lt"/>
              </a:rPr>
              <a:t>Gastrointestinal </a:t>
            </a:r>
            <a:r>
              <a:rPr lang="de-DE" sz="1400" dirty="0" err="1" smtClean="0">
                <a:latin typeface="+mn-lt"/>
              </a:rPr>
              <a:t>cancers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defined</a:t>
            </a:r>
            <a:r>
              <a:rPr lang="de-DE" sz="1400" dirty="0" smtClean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as</a:t>
            </a:r>
            <a:r>
              <a:rPr lang="de-DE" sz="1400" dirty="0" smtClean="0">
                <a:latin typeface="+mn-lt"/>
              </a:rPr>
              <a:t> ICD-9 </a:t>
            </a:r>
            <a:r>
              <a:rPr lang="de-DE" sz="1400" dirty="0" err="1" smtClean="0">
                <a:latin typeface="+mn-lt"/>
              </a:rPr>
              <a:t>codes</a:t>
            </a:r>
            <a:r>
              <a:rPr lang="de-DE" sz="1400" dirty="0" smtClean="0">
                <a:latin typeface="+mn-lt"/>
              </a:rPr>
              <a:t> 150-157 / </a:t>
            </a:r>
            <a:r>
              <a:rPr lang="de-DE" sz="1400" dirty="0">
                <a:latin typeface="+mn-lt"/>
              </a:rPr>
              <a:t>ICD-10 </a:t>
            </a:r>
            <a:r>
              <a:rPr lang="de-DE" sz="1400" dirty="0" smtClean="0">
                <a:latin typeface="+mn-lt"/>
              </a:rPr>
              <a:t>C15-C25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400" dirty="0">
                <a:latin typeface="+mn-lt"/>
              </a:rPr>
              <a:t>A total </a:t>
            </a:r>
            <a:r>
              <a:rPr lang="de-DE" sz="1400" dirty="0" err="1">
                <a:latin typeface="+mn-lt"/>
              </a:rPr>
              <a:t>of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smtClean="0">
                <a:latin typeface="+mn-lt"/>
              </a:rPr>
              <a:t>6,604 </a:t>
            </a:r>
            <a:r>
              <a:rPr lang="de-DE" sz="1400" dirty="0" err="1">
                <a:latin typeface="+mn-lt"/>
              </a:rPr>
              <a:t>cancers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are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>
                <a:latin typeface="+mn-lt"/>
              </a:rPr>
              <a:t>included</a:t>
            </a:r>
            <a:r>
              <a:rPr lang="de-DE" sz="1400" dirty="0">
                <a:latin typeface="+mn-lt"/>
              </a:rPr>
              <a:t> in </a:t>
            </a:r>
            <a:r>
              <a:rPr lang="de-DE" sz="1400" dirty="0" err="1">
                <a:latin typeface="+mn-lt"/>
              </a:rPr>
              <a:t>this</a:t>
            </a:r>
            <a:r>
              <a:rPr lang="de-DE" sz="1400" dirty="0">
                <a:latin typeface="+mn-lt"/>
              </a:rPr>
              <a:t> </a:t>
            </a:r>
            <a:r>
              <a:rPr lang="de-DE" sz="1400" dirty="0" err="1" smtClean="0">
                <a:latin typeface="+mn-lt"/>
              </a:rPr>
              <a:t>analysis</a:t>
            </a:r>
            <a:endParaRPr lang="de-DE" sz="1400" dirty="0" smtClean="0">
              <a:latin typeface="+mn-lt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sz="800" dirty="0"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DE" sz="1400" b="1" dirty="0" smtClean="0">
                <a:latin typeface="+mn-lt"/>
              </a:rPr>
              <a:t>CIF </a:t>
            </a:r>
            <a:r>
              <a:rPr lang="de-DE" sz="1400" b="1" dirty="0" err="1" smtClean="0">
                <a:latin typeface="+mn-lt"/>
              </a:rPr>
              <a:t>curves</a:t>
            </a:r>
            <a:r>
              <a:rPr lang="de-DE" sz="1400" b="1" dirty="0" smtClean="0">
                <a:latin typeface="+mn-lt"/>
              </a:rPr>
              <a:t> </a:t>
            </a:r>
            <a:r>
              <a:rPr lang="de-DE" sz="1400" b="1" dirty="0" err="1" smtClean="0">
                <a:latin typeface="+mn-lt"/>
              </a:rPr>
              <a:t>for</a:t>
            </a:r>
            <a:r>
              <a:rPr lang="de-DE" sz="1400" b="1" dirty="0" smtClean="0">
                <a:latin typeface="+mn-lt"/>
              </a:rPr>
              <a:t> </a:t>
            </a:r>
            <a:r>
              <a:rPr lang="de-DE" sz="1400" b="1" dirty="0" err="1" smtClean="0">
                <a:latin typeface="+mn-lt"/>
              </a:rPr>
              <a:t>females</a:t>
            </a:r>
            <a:endParaRPr lang="en-US" sz="1400" b="1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792" y="2326901"/>
            <a:ext cx="2379984" cy="26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178" y="2304982"/>
            <a:ext cx="2355442" cy="270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152" y="2327842"/>
            <a:ext cx="2370296" cy="268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93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7"/>
            <a:ext cx="6684402" cy="726614"/>
          </a:xfrm>
        </p:spPr>
        <p:txBody>
          <a:bodyPr/>
          <a:lstStyle/>
          <a:p>
            <a:pPr eaLnBrk="1" hangingPunct="1"/>
            <a:r>
              <a:rPr lang="de-AT" sz="2800" b="1" dirty="0" smtClean="0">
                <a:cs typeface="ヒラギノ角ゴ Pro W3" pitchFamily="-110" charset="-128"/>
              </a:rPr>
              <a:t>Gender </a:t>
            </a:r>
            <a:r>
              <a:rPr lang="de-AT" sz="2800" b="1" dirty="0" err="1" smtClean="0">
                <a:cs typeface="ヒラギノ角ゴ Pro W3" pitchFamily="-110" charset="-128"/>
              </a:rPr>
              <a:t>comparison</a:t>
            </a:r>
            <a:endParaRPr lang="fr-FR" sz="28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15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519" y="861061"/>
            <a:ext cx="1799057" cy="202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365" y="887151"/>
            <a:ext cx="1731053" cy="19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720" y="843518"/>
            <a:ext cx="1749527" cy="1942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145" y="3033321"/>
            <a:ext cx="1774431" cy="2003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286" y="3016981"/>
            <a:ext cx="1756133" cy="2019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040" y="3034024"/>
            <a:ext cx="1767207" cy="200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88620" y="1554480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n-lt"/>
              </a:rPr>
              <a:t>Males</a:t>
            </a:r>
            <a:endParaRPr lang="de-DE" dirty="0"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50520" y="3850514"/>
            <a:ext cx="987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+mn-lt"/>
              </a:rPr>
              <a:t>Females</a:t>
            </a:r>
            <a:endParaRPr lang="de-DE" dirty="0">
              <a:latin typeface="+mn-lt"/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99060" y="2933700"/>
            <a:ext cx="871728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0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de-AT" sz="2800" b="1" dirty="0" err="1" smtClean="0"/>
              <a:t>Preliminary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results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for</a:t>
            </a:r>
            <a:r>
              <a:rPr lang="de-AT" sz="2800" b="1" dirty="0" smtClean="0"/>
              <a:t> </a:t>
            </a:r>
            <a:r>
              <a:rPr lang="de-AT" sz="2800" b="1" dirty="0" err="1" smtClean="0"/>
              <a:t>obesity-related</a:t>
            </a:r>
            <a:r>
              <a:rPr lang="de-AT" sz="2800" b="1" dirty="0" smtClean="0"/>
              <a:t> gastrointestinal </a:t>
            </a:r>
            <a:r>
              <a:rPr lang="de-AT" sz="2800" b="1" dirty="0" err="1" smtClean="0"/>
              <a:t>cancers</a:t>
            </a:r>
            <a:endParaRPr lang="fr-FR" sz="28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16</a:t>
            </a:fld>
            <a:endParaRPr lang="fr-FR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03201"/>
              </p:ext>
            </p:extLst>
          </p:nvPr>
        </p:nvGraphicFramePr>
        <p:xfrm>
          <a:off x="541020" y="2138680"/>
          <a:ext cx="813815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594"/>
                <a:gridCol w="1162594"/>
                <a:gridCol w="1162594"/>
                <a:gridCol w="1162594"/>
                <a:gridCol w="1162594"/>
                <a:gridCol w="1162594"/>
                <a:gridCol w="116259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300" kern="1200" dirty="0" err="1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Cause-Specific</a:t>
                      </a:r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 </a:t>
                      </a:r>
                      <a:r>
                        <a:rPr lang="de-DE" sz="1300" kern="1200" dirty="0" err="1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Hazard</a:t>
                      </a:r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 Model (Cox)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de-DE" sz="1200" kern="1200" dirty="0">
                        <a:solidFill>
                          <a:schemeClr val="tx1"/>
                        </a:solidFill>
                        <a:latin typeface="Arial" pitchFamily="-110" charset="0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kern="1200" dirty="0">
                        <a:solidFill>
                          <a:schemeClr val="tx1"/>
                        </a:solidFill>
                        <a:latin typeface="Arial" pitchFamily="-110" charset="0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Subdistribution </a:t>
                      </a:r>
                      <a:r>
                        <a:rPr lang="de-DE" sz="1300" kern="1200" dirty="0" err="1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Hazard</a:t>
                      </a:r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 Model (Fine-Gray)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de-DE" sz="1200" kern="1200" dirty="0">
                        <a:solidFill>
                          <a:schemeClr val="tx1"/>
                        </a:solidFill>
                        <a:latin typeface="Arial" pitchFamily="-110" charset="0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kern="1200" dirty="0">
                        <a:solidFill>
                          <a:schemeClr val="tx1"/>
                        </a:solidFill>
                        <a:latin typeface="Arial" pitchFamily="-110" charset="0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MHNW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MHO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MUHO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MHNW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MHO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MUHO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Males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err="1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Ref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1.46 (1.30-1.63)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1.47 (1.33-1.63)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err="1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Ref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1.35 (1.21-1.51)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1.24 (1.12-1.37)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err="1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Females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err="1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Ref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1.34 (1.18-1.51)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1.34</a:t>
                      </a:r>
                      <a:r>
                        <a:rPr lang="de-DE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 (1.21-1.49)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kern="1200" dirty="0" err="1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Ref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1.24 (1.11-1.37)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latin typeface="+mn-lt"/>
                          <a:ea typeface="ヒラギノ角ゴ Pro W3" pitchFamily="-110" charset="-128"/>
                          <a:cs typeface="ヒラギノ角ゴ Pro W3" pitchFamily="-110" charset="-128"/>
                        </a:rPr>
                        <a:t>1.22 (1.09-1.37)</a:t>
                      </a:r>
                      <a:endParaRPr lang="de-DE" sz="1300" kern="1200" dirty="0">
                        <a:solidFill>
                          <a:schemeClr val="tx1"/>
                        </a:solidFill>
                        <a:latin typeface="+mn-lt"/>
                        <a:ea typeface="ヒラギノ角ゴ Pro W3" pitchFamily="-110" charset="-128"/>
                        <a:cs typeface="ヒラギノ角ゴ Pro W3" pitchFamily="-110" charset="-128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548640" y="3774440"/>
            <a:ext cx="8138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Each cell contains the hazard </a:t>
            </a:r>
            <a:r>
              <a:rPr lang="en-US" sz="1200" dirty="0">
                <a:latin typeface="+mn-lt"/>
              </a:rPr>
              <a:t>ratio / </a:t>
            </a:r>
            <a:r>
              <a:rPr lang="en-US" sz="1200" dirty="0" err="1">
                <a:latin typeface="+mn-lt"/>
              </a:rPr>
              <a:t>subdistribution</a:t>
            </a:r>
            <a:r>
              <a:rPr lang="en-US" sz="1200" dirty="0">
                <a:latin typeface="+mn-lt"/>
              </a:rPr>
              <a:t> hazard ratio </a:t>
            </a:r>
            <a:r>
              <a:rPr lang="en-US" sz="1200" dirty="0">
                <a:latin typeface="+mn-lt"/>
              </a:rPr>
              <a:t>and associated 95% confidence </a:t>
            </a:r>
            <a:r>
              <a:rPr lang="en-US" sz="1200" dirty="0" smtClean="0">
                <a:latin typeface="+mn-lt"/>
              </a:rPr>
              <a:t>interval</a:t>
            </a:r>
          </a:p>
          <a:p>
            <a:r>
              <a:rPr lang="en-US" sz="1200" dirty="0" smtClean="0">
                <a:latin typeface="+mn-lt"/>
              </a:rPr>
              <a:t>MHNW – metabolically healthy normal weight; MHO – metabolically healthy obese; MUHO – metabolically unhealthy obese</a:t>
            </a:r>
            <a:endParaRPr lang="de-DE" sz="1200" dirty="0"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042160" y="2131060"/>
            <a:ext cx="6477000" cy="39116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632460" y="2735580"/>
            <a:ext cx="944880" cy="84582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851660" y="2522220"/>
            <a:ext cx="329184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5295900" y="2522220"/>
            <a:ext cx="329184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912620" y="2918460"/>
            <a:ext cx="329184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5379720" y="2926080"/>
            <a:ext cx="329184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1912620" y="3276600"/>
            <a:ext cx="329184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5387337" y="3276600"/>
            <a:ext cx="329184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731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800100" y="332566"/>
            <a:ext cx="6004560" cy="1102519"/>
          </a:xfrm>
        </p:spPr>
        <p:txBody>
          <a:bodyPr/>
          <a:lstStyle/>
          <a:p>
            <a:pPr eaLnBrk="1" hangingPunct="1"/>
            <a:r>
              <a:rPr lang="de-AT" sz="2800" b="1" dirty="0" smtClean="0"/>
              <a:t>Summary (</a:t>
            </a:r>
            <a:r>
              <a:rPr lang="de-AT" sz="2800" b="1" dirty="0" err="1" smtClean="0"/>
              <a:t>regarding</a:t>
            </a:r>
            <a:r>
              <a:rPr lang="de-AT" sz="2800" b="1" dirty="0"/>
              <a:t/>
            </a:r>
            <a:br>
              <a:rPr lang="de-AT" sz="2800" b="1" dirty="0"/>
            </a:br>
            <a:r>
              <a:rPr lang="de-AT" sz="2800" b="1" dirty="0" smtClean="0"/>
              <a:t>gastrointestinal </a:t>
            </a:r>
            <a:r>
              <a:rPr lang="de-AT" sz="2800" b="1" dirty="0" err="1" smtClean="0"/>
              <a:t>cancers</a:t>
            </a:r>
            <a:r>
              <a:rPr lang="de-AT" sz="2800" b="1" dirty="0" smtClean="0"/>
              <a:t>)</a:t>
            </a:r>
            <a:endParaRPr lang="fr-FR" sz="28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15" name="Textfeld 14"/>
          <p:cNvSpPr txBox="1"/>
          <p:nvPr/>
        </p:nvSpPr>
        <p:spPr>
          <a:xfrm>
            <a:off x="652181" y="1753692"/>
            <a:ext cx="7845015" cy="247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+mn-lt"/>
              </a:rPr>
              <a:t>As expected, prognostic effects (SHR) are somewhat smaller than etiologic effects (HR) for both MHO and MUHO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+mn-lt"/>
              </a:rPr>
              <a:t>In strong contrast to cardiovascular disease, cause-specific effects do almost not differ between MHO and MUHO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+mn-lt"/>
              </a:rPr>
              <a:t>It appears that </a:t>
            </a:r>
            <a:r>
              <a:rPr lang="en-GB" dirty="0">
                <a:latin typeface="+mn-lt"/>
              </a:rPr>
              <a:t>obesity </a:t>
            </a:r>
            <a:r>
              <a:rPr lang="en-GB" dirty="0" smtClean="0">
                <a:latin typeface="+mn-lt"/>
              </a:rPr>
              <a:t>itself rather </a:t>
            </a:r>
            <a:r>
              <a:rPr lang="en-GB" dirty="0">
                <a:latin typeface="+mn-lt"/>
              </a:rPr>
              <a:t>than metabolic risk factors</a:t>
            </a:r>
            <a:r>
              <a:rPr lang="en-GB" dirty="0">
                <a:latin typeface="+mn-lt"/>
              </a:rPr>
              <a:t> is the main </a:t>
            </a:r>
            <a:r>
              <a:rPr lang="en-GB" dirty="0" smtClean="0">
                <a:latin typeface="+mn-lt"/>
              </a:rPr>
              <a:t>driver for increased cancer risk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+mn-lt"/>
              </a:rPr>
              <a:t>Because of competing risks, male MUHO are better off in regard to cancer </a:t>
            </a:r>
            <a:r>
              <a:rPr lang="en-GB" dirty="0" smtClean="0">
                <a:latin typeface="+mn-lt"/>
              </a:rPr>
              <a:t>risk than male MHO; probably caused by gender differences regarding CVD</a:t>
            </a:r>
            <a:endParaRPr lang="en-GB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12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Introduction</a:t>
            </a:r>
            <a:endParaRPr lang="fr-FR" sz="28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75041" y="1776552"/>
            <a:ext cx="7845015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</a:rPr>
              <a:t>E</a:t>
            </a:r>
            <a:r>
              <a:rPr lang="en-GB" dirty="0" smtClean="0">
                <a:latin typeface="+mn-lt"/>
              </a:rPr>
              <a:t>xcess </a:t>
            </a:r>
            <a:r>
              <a:rPr lang="en-GB" dirty="0">
                <a:latin typeface="+mn-lt"/>
              </a:rPr>
              <a:t>body </a:t>
            </a:r>
            <a:r>
              <a:rPr lang="en-GB" dirty="0" smtClean="0">
                <a:latin typeface="+mn-lt"/>
              </a:rPr>
              <a:t>weight/obesity </a:t>
            </a:r>
            <a:r>
              <a:rPr lang="en-GB" dirty="0">
                <a:latin typeface="+mn-lt"/>
              </a:rPr>
              <a:t>is a major risk factor for many cancer </a:t>
            </a:r>
            <a:r>
              <a:rPr lang="en-GB" dirty="0" smtClean="0">
                <a:latin typeface="+mn-lt"/>
              </a:rPr>
              <a:t>forms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</a:rPr>
              <a:t>However, there is a subgroup of obese people who present with few or no elevated metabolic risk </a:t>
            </a:r>
            <a:r>
              <a:rPr lang="en-GB" dirty="0" smtClean="0">
                <a:latin typeface="+mn-lt"/>
              </a:rPr>
              <a:t>factors – the </a:t>
            </a:r>
            <a:r>
              <a:rPr lang="en-GB" b="1" dirty="0" smtClean="0">
                <a:latin typeface="+mn-lt"/>
              </a:rPr>
              <a:t>‘metabolically healthy obese’ (MHO)</a:t>
            </a:r>
            <a:r>
              <a:rPr lang="en-GB" dirty="0" smtClean="0">
                <a:latin typeface="+mn-lt"/>
              </a:rPr>
              <a:t> – as opposed to the </a:t>
            </a:r>
            <a:r>
              <a:rPr lang="en-GB" b="1" dirty="0" smtClean="0">
                <a:latin typeface="+mn-lt"/>
              </a:rPr>
              <a:t>‘metabolically unhealthy obese’ (MUHO)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+mn-lt"/>
              </a:rPr>
              <a:t>Regarding the association of metabolic </a:t>
            </a:r>
            <a:r>
              <a:rPr lang="en-GB" dirty="0">
                <a:latin typeface="+mn-lt"/>
              </a:rPr>
              <a:t>health (MH) </a:t>
            </a:r>
            <a:r>
              <a:rPr lang="en-GB" dirty="0" smtClean="0">
                <a:latin typeface="+mn-lt"/>
              </a:rPr>
              <a:t>status and BMI with cardiovascular outcomes, there is a large volume of literature</a:t>
            </a:r>
            <a:endParaRPr lang="de-AT" dirty="0">
              <a:latin typeface="+mn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21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8" y="1025879"/>
            <a:ext cx="3296672" cy="161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MHO and cardiovascular risk</a:t>
            </a:r>
            <a:endParaRPr lang="fr-FR" sz="28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 t="8931" r="5273" b="36625"/>
          <a:stretch/>
        </p:blipFill>
        <p:spPr bwMode="auto">
          <a:xfrm>
            <a:off x="261266" y="2824495"/>
            <a:ext cx="6332048" cy="178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738" y="1764191"/>
            <a:ext cx="5417097" cy="281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739" y="2170061"/>
            <a:ext cx="5417098" cy="35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6708693" y="3154277"/>
            <a:ext cx="18975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>
                <a:latin typeface="+mn-lt"/>
              </a:rPr>
              <a:t>Results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err="1">
                <a:latin typeface="+mn-lt"/>
              </a:rPr>
              <a:t>are</a:t>
            </a:r>
            <a:r>
              <a:rPr lang="de-DE" sz="1200" dirty="0">
                <a:latin typeface="+mn-lt"/>
              </a:rPr>
              <a:t> in </a:t>
            </a:r>
            <a:r>
              <a:rPr lang="de-DE" sz="1200" dirty="0" err="1">
                <a:latin typeface="+mn-lt"/>
              </a:rPr>
              <a:t>line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err="1">
                <a:latin typeface="+mn-lt"/>
              </a:rPr>
              <a:t>with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err="1">
                <a:latin typeface="+mn-lt"/>
              </a:rPr>
              <a:t>the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err="1">
                <a:latin typeface="+mn-lt"/>
              </a:rPr>
              <a:t>assumption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err="1">
                <a:latin typeface="+mn-lt"/>
              </a:rPr>
              <a:t>that</a:t>
            </a:r>
            <a:r>
              <a:rPr lang="de-DE" sz="1200" dirty="0">
                <a:latin typeface="+mn-lt"/>
              </a:rPr>
              <a:t> a large </a:t>
            </a:r>
            <a:r>
              <a:rPr lang="de-DE" sz="1200" dirty="0" err="1">
                <a:latin typeface="+mn-lt"/>
              </a:rPr>
              <a:t>part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err="1">
                <a:latin typeface="+mn-lt"/>
              </a:rPr>
              <a:t>of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err="1">
                <a:latin typeface="+mn-lt"/>
              </a:rPr>
              <a:t>the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err="1">
                <a:latin typeface="+mn-lt"/>
              </a:rPr>
              <a:t>effect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err="1">
                <a:latin typeface="+mn-lt"/>
              </a:rPr>
              <a:t>of</a:t>
            </a:r>
            <a:r>
              <a:rPr lang="de-DE" sz="1200" dirty="0">
                <a:latin typeface="+mn-lt"/>
              </a:rPr>
              <a:t> BMI, but not all, </a:t>
            </a:r>
            <a:r>
              <a:rPr lang="de-DE" sz="1200" dirty="0" err="1">
                <a:latin typeface="+mn-lt"/>
              </a:rPr>
              <a:t>is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err="1">
                <a:latin typeface="+mn-lt"/>
              </a:rPr>
              <a:t>mediated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err="1">
                <a:latin typeface="+mn-lt"/>
              </a:rPr>
              <a:t>through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err="1">
                <a:latin typeface="+mn-lt"/>
              </a:rPr>
              <a:t>metabolic</a:t>
            </a:r>
            <a:r>
              <a:rPr lang="de-DE" sz="1200" dirty="0">
                <a:latin typeface="+mn-lt"/>
              </a:rPr>
              <a:t> </a:t>
            </a:r>
            <a:r>
              <a:rPr lang="de-DE" sz="1200" dirty="0" err="1">
                <a:latin typeface="+mn-lt"/>
              </a:rPr>
              <a:t>factors</a:t>
            </a:r>
            <a:endParaRPr lang="de-DE" sz="1200" dirty="0">
              <a:latin typeface="+mn-lt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43140" y="3072293"/>
            <a:ext cx="5768283" cy="577516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543148" y="3669912"/>
            <a:ext cx="5768283" cy="577516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72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en-US" sz="2800" b="1" dirty="0"/>
              <a:t>MHO and </a:t>
            </a:r>
            <a:r>
              <a:rPr lang="en-US" sz="2800" b="1" dirty="0" smtClean="0"/>
              <a:t>cancer </a:t>
            </a:r>
            <a:r>
              <a:rPr lang="en-US" sz="2800" b="1" dirty="0"/>
              <a:t>risk</a:t>
            </a:r>
            <a:endParaRPr lang="fr-FR" sz="28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Textfeld 3"/>
          <p:cNvSpPr txBox="1"/>
          <p:nvPr/>
        </p:nvSpPr>
        <p:spPr>
          <a:xfrm>
            <a:off x="675041" y="1776552"/>
            <a:ext cx="7845015" cy="2142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</a:rPr>
              <a:t>However, MHO has not yet been systematically investigated in cancer </a:t>
            </a:r>
            <a:r>
              <a:rPr lang="en-GB" dirty="0" smtClean="0">
                <a:latin typeface="+mn-lt"/>
              </a:rPr>
              <a:t>epidemiology</a:t>
            </a:r>
            <a:endParaRPr lang="en-GB" dirty="0">
              <a:latin typeface="+mn-lt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</a:rPr>
              <a:t>The aim of this study is to exactly do </a:t>
            </a:r>
            <a:r>
              <a:rPr lang="en-GB" dirty="0" smtClean="0">
                <a:latin typeface="+mn-lt"/>
              </a:rPr>
              <a:t>this</a:t>
            </a:r>
            <a:endParaRPr lang="en-GB" dirty="0">
              <a:latin typeface="+mn-lt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</a:rPr>
              <a:t>Because the mechanisms linking obesity and cancer are different from those linking obesity and CVD, we can expect </a:t>
            </a:r>
            <a:r>
              <a:rPr lang="en-GB" dirty="0" smtClean="0">
                <a:latin typeface="+mn-lt"/>
              </a:rPr>
              <a:t>that MH status shows different patterns in conveying risk of cancer than the patterns observed for MH status and cardiovascular risk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1412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fr-FR" sz="2800" b="1" dirty="0" err="1"/>
              <a:t>Competing</a:t>
            </a:r>
            <a:r>
              <a:rPr lang="fr-FR" sz="2800" b="1" dirty="0"/>
              <a:t> </a:t>
            </a:r>
            <a:r>
              <a:rPr lang="fr-FR" sz="2800" b="1" dirty="0" err="1"/>
              <a:t>risk</a:t>
            </a:r>
            <a:r>
              <a:rPr lang="fr-FR" sz="2800" b="1" dirty="0"/>
              <a:t> </a:t>
            </a:r>
            <a:r>
              <a:rPr lang="fr-FR" sz="2800" b="1" dirty="0" err="1" smtClean="0"/>
              <a:t>analysis</a:t>
            </a:r>
            <a:endParaRPr lang="fr-FR" sz="28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675041" y="1633902"/>
            <a:ext cx="7845015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dirty="0">
                <a:latin typeface="+mn-lt"/>
              </a:rPr>
              <a:t>In </a:t>
            </a:r>
            <a:r>
              <a:rPr lang="de-AT" dirty="0" err="1">
                <a:latin typeface="+mn-lt"/>
              </a:rPr>
              <a:t>prospective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settings</a:t>
            </a:r>
            <a:r>
              <a:rPr lang="de-AT" dirty="0">
                <a:latin typeface="+mn-lt"/>
              </a:rPr>
              <a:t>, </a:t>
            </a:r>
            <a:r>
              <a:rPr lang="de-AT" dirty="0" err="1">
                <a:latin typeface="+mn-lt"/>
              </a:rPr>
              <a:t>the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association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of</a:t>
            </a:r>
            <a:r>
              <a:rPr lang="de-AT" dirty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the</a:t>
            </a:r>
            <a:r>
              <a:rPr lang="de-AT" dirty="0" smtClean="0">
                <a:latin typeface="+mn-lt"/>
              </a:rPr>
              <a:t> </a:t>
            </a:r>
            <a:r>
              <a:rPr lang="de-AT" dirty="0" err="1">
                <a:latin typeface="+mn-lt"/>
              </a:rPr>
              <a:t>outcome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of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interest</a:t>
            </a:r>
            <a:r>
              <a:rPr lang="de-AT" dirty="0">
                <a:latin typeface="+mn-lt"/>
              </a:rPr>
              <a:t> </a:t>
            </a:r>
            <a:r>
              <a:rPr lang="de-AT" dirty="0" smtClean="0">
                <a:latin typeface="+mn-lt"/>
              </a:rPr>
              <a:t>– in </a:t>
            </a:r>
            <a:r>
              <a:rPr lang="de-AT" dirty="0" err="1" smtClean="0">
                <a:latin typeface="+mn-lt"/>
              </a:rPr>
              <a:t>our</a:t>
            </a:r>
            <a:r>
              <a:rPr lang="de-AT" dirty="0" smtClean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case</a:t>
            </a:r>
            <a:r>
              <a:rPr lang="de-AT" dirty="0" smtClean="0">
                <a:latin typeface="+mn-lt"/>
              </a:rPr>
              <a:t> time </a:t>
            </a:r>
            <a:r>
              <a:rPr lang="de-AT" dirty="0" err="1">
                <a:latin typeface="+mn-lt"/>
              </a:rPr>
              <a:t>to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incident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cancer</a:t>
            </a:r>
            <a:r>
              <a:rPr lang="de-AT" dirty="0">
                <a:latin typeface="+mn-lt"/>
              </a:rPr>
              <a:t> – </a:t>
            </a:r>
            <a:r>
              <a:rPr lang="de-AT" dirty="0" err="1">
                <a:latin typeface="+mn-lt"/>
              </a:rPr>
              <a:t>is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routinely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quantified</a:t>
            </a:r>
            <a:r>
              <a:rPr lang="de-AT" dirty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with</a:t>
            </a:r>
            <a:r>
              <a:rPr lang="de-AT" dirty="0" smtClean="0">
                <a:latin typeface="+mn-lt"/>
              </a:rPr>
              <a:t> Cox </a:t>
            </a:r>
            <a:r>
              <a:rPr lang="de-AT" dirty="0">
                <a:latin typeface="+mn-lt"/>
              </a:rPr>
              <a:t>proportional </a:t>
            </a:r>
            <a:r>
              <a:rPr lang="de-AT" dirty="0" err="1">
                <a:latin typeface="+mn-lt"/>
              </a:rPr>
              <a:t>hazards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regression</a:t>
            </a:r>
            <a:r>
              <a:rPr lang="de-AT" dirty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models</a:t>
            </a:r>
            <a:endParaRPr lang="de-AT" dirty="0">
              <a:latin typeface="+mn-lt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dirty="0" smtClean="0">
                <a:latin typeface="+mn-lt"/>
              </a:rPr>
              <a:t>Death </a:t>
            </a:r>
            <a:r>
              <a:rPr lang="de-AT" dirty="0" err="1">
                <a:latin typeface="+mn-lt"/>
              </a:rPr>
              <a:t>from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other</a:t>
            </a:r>
            <a:r>
              <a:rPr lang="de-AT" dirty="0">
                <a:latin typeface="+mn-lt"/>
              </a:rPr>
              <a:t> (</a:t>
            </a:r>
            <a:r>
              <a:rPr lang="de-AT" dirty="0" err="1">
                <a:latin typeface="+mn-lt"/>
              </a:rPr>
              <a:t>cancer-unrelated</a:t>
            </a:r>
            <a:r>
              <a:rPr lang="de-AT" dirty="0">
                <a:latin typeface="+mn-lt"/>
              </a:rPr>
              <a:t>) </a:t>
            </a:r>
            <a:r>
              <a:rPr lang="de-AT" dirty="0" err="1">
                <a:latin typeface="+mn-lt"/>
              </a:rPr>
              <a:t>causes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is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clearly</a:t>
            </a:r>
            <a:r>
              <a:rPr lang="de-AT" dirty="0">
                <a:latin typeface="+mn-lt"/>
              </a:rPr>
              <a:t> a </a:t>
            </a:r>
            <a:r>
              <a:rPr lang="de-AT" dirty="0" err="1">
                <a:latin typeface="+mn-lt"/>
              </a:rPr>
              <a:t>competing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event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to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our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event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of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interest</a:t>
            </a:r>
            <a:endParaRPr lang="de-AT" dirty="0">
              <a:latin typeface="+mn-lt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dirty="0" err="1">
                <a:latin typeface="+mn-lt"/>
              </a:rPr>
              <a:t>Because</a:t>
            </a:r>
            <a:r>
              <a:rPr lang="de-AT" dirty="0">
                <a:latin typeface="+mn-lt"/>
              </a:rPr>
              <a:t> MHO </a:t>
            </a:r>
            <a:r>
              <a:rPr lang="de-AT" dirty="0" err="1">
                <a:latin typeface="+mn-lt"/>
              </a:rPr>
              <a:t>and</a:t>
            </a:r>
            <a:r>
              <a:rPr lang="de-AT" dirty="0">
                <a:latin typeface="+mn-lt"/>
              </a:rPr>
              <a:t> MUHO </a:t>
            </a:r>
            <a:r>
              <a:rPr lang="de-AT" dirty="0" err="1">
                <a:latin typeface="+mn-lt"/>
              </a:rPr>
              <a:t>individuals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differ</a:t>
            </a:r>
            <a:r>
              <a:rPr lang="de-AT" dirty="0">
                <a:latin typeface="+mn-lt"/>
              </a:rPr>
              <a:t> in </a:t>
            </a:r>
            <a:r>
              <a:rPr lang="de-AT" dirty="0" err="1">
                <a:latin typeface="+mn-lt"/>
              </a:rPr>
              <a:t>their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probability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of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suffering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from</a:t>
            </a:r>
            <a:r>
              <a:rPr lang="de-AT" dirty="0">
                <a:latin typeface="+mn-lt"/>
              </a:rPr>
              <a:t> a </a:t>
            </a:r>
            <a:r>
              <a:rPr lang="de-AT" dirty="0" err="1">
                <a:latin typeface="+mn-lt"/>
              </a:rPr>
              <a:t>competing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event</a:t>
            </a:r>
            <a:r>
              <a:rPr lang="de-AT" dirty="0">
                <a:latin typeface="+mn-lt"/>
              </a:rPr>
              <a:t>, </a:t>
            </a:r>
            <a:r>
              <a:rPr lang="de-AT" dirty="0" err="1">
                <a:latin typeface="+mn-lt"/>
              </a:rPr>
              <a:t>it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is</a:t>
            </a:r>
            <a:r>
              <a:rPr lang="de-AT" dirty="0">
                <a:latin typeface="+mn-lt"/>
              </a:rPr>
              <a:t> a </a:t>
            </a:r>
            <a:r>
              <a:rPr lang="de-AT" dirty="0" err="1">
                <a:latin typeface="+mn-lt"/>
              </a:rPr>
              <a:t>natural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idea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to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think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about</a:t>
            </a:r>
            <a:r>
              <a:rPr lang="de-AT" dirty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integration</a:t>
            </a:r>
            <a:r>
              <a:rPr lang="de-AT" dirty="0" smtClean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of</a:t>
            </a:r>
            <a:r>
              <a:rPr lang="de-AT" dirty="0" smtClean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the</a:t>
            </a:r>
            <a:r>
              <a:rPr lang="de-AT" dirty="0" smtClean="0">
                <a:latin typeface="+mn-lt"/>
              </a:rPr>
              <a:t> </a:t>
            </a:r>
            <a:r>
              <a:rPr lang="de-AT" dirty="0" err="1">
                <a:latin typeface="+mn-lt"/>
              </a:rPr>
              <a:t>competing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event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information</a:t>
            </a:r>
            <a:r>
              <a:rPr lang="de-AT" dirty="0">
                <a:latin typeface="+mn-lt"/>
              </a:rPr>
              <a:t> in </a:t>
            </a:r>
            <a:r>
              <a:rPr lang="de-AT" dirty="0" err="1">
                <a:latin typeface="+mn-lt"/>
              </a:rPr>
              <a:t>the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analysis</a:t>
            </a:r>
            <a:r>
              <a:rPr lang="de-AT" dirty="0">
                <a:latin typeface="+mn-lt"/>
              </a:rPr>
              <a:t> -&gt; Fine-Gray </a:t>
            </a:r>
            <a:r>
              <a:rPr lang="de-AT" dirty="0" err="1">
                <a:latin typeface="+mn-lt"/>
              </a:rPr>
              <a:t>subdistribution</a:t>
            </a:r>
            <a:r>
              <a:rPr lang="de-AT" dirty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hazards</a:t>
            </a:r>
            <a:r>
              <a:rPr lang="de-AT" dirty="0" smtClean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model</a:t>
            </a:r>
            <a:endParaRPr lang="de-AT" dirty="0">
              <a:latin typeface="+mn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477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fr-FR" sz="2800" b="1" dirty="0"/>
              <a:t>Cox vs. Fine-Gray model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26" y="3542245"/>
            <a:ext cx="2734606" cy="134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60" y="3141543"/>
            <a:ext cx="5782033" cy="199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434341" y="1222422"/>
            <a:ext cx="8328252" cy="1963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1600" dirty="0">
                <a:latin typeface="+mn-lt"/>
              </a:rPr>
              <a:t>The </a:t>
            </a:r>
            <a:r>
              <a:rPr lang="de-AT" sz="1600" dirty="0" err="1">
                <a:latin typeface="+mn-lt"/>
              </a:rPr>
              <a:t>effect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size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given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by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the</a:t>
            </a:r>
            <a:r>
              <a:rPr lang="de-AT" sz="1600" dirty="0">
                <a:latin typeface="+mn-lt"/>
              </a:rPr>
              <a:t> </a:t>
            </a:r>
            <a:r>
              <a:rPr lang="de-AT" sz="1600" b="1" dirty="0">
                <a:latin typeface="+mn-lt"/>
              </a:rPr>
              <a:t>Cox </a:t>
            </a:r>
            <a:r>
              <a:rPr lang="de-AT" sz="1600" b="1" dirty="0" err="1">
                <a:latin typeface="+mn-lt"/>
              </a:rPr>
              <a:t>model</a:t>
            </a:r>
            <a:r>
              <a:rPr lang="de-AT" sz="1600" dirty="0">
                <a:latin typeface="+mn-lt"/>
              </a:rPr>
              <a:t>, </a:t>
            </a:r>
            <a:r>
              <a:rPr lang="de-AT" sz="1600" dirty="0" err="1">
                <a:latin typeface="+mn-lt"/>
              </a:rPr>
              <a:t>namely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the</a:t>
            </a:r>
            <a:r>
              <a:rPr lang="de-AT" sz="1600" dirty="0">
                <a:latin typeface="+mn-lt"/>
              </a:rPr>
              <a:t> HR, </a:t>
            </a:r>
            <a:r>
              <a:rPr lang="de-AT" sz="1600" dirty="0" err="1">
                <a:latin typeface="+mn-lt"/>
              </a:rPr>
              <a:t>answers</a:t>
            </a:r>
            <a:r>
              <a:rPr lang="de-AT" sz="1600" dirty="0">
                <a:latin typeface="+mn-lt"/>
              </a:rPr>
              <a:t> </a:t>
            </a:r>
            <a:r>
              <a:rPr lang="de-AT" sz="1600" b="1" dirty="0" err="1">
                <a:latin typeface="+mn-lt"/>
              </a:rPr>
              <a:t>etiologic</a:t>
            </a:r>
            <a:r>
              <a:rPr lang="de-AT" sz="1600" b="1" dirty="0">
                <a:latin typeface="+mn-lt"/>
              </a:rPr>
              <a:t> </a:t>
            </a:r>
            <a:r>
              <a:rPr lang="de-AT" sz="1600" b="1" dirty="0" err="1">
                <a:latin typeface="+mn-lt"/>
              </a:rPr>
              <a:t>research</a:t>
            </a:r>
            <a:r>
              <a:rPr lang="de-AT" sz="1600" b="1" dirty="0">
                <a:latin typeface="+mn-lt"/>
              </a:rPr>
              <a:t> </a:t>
            </a:r>
            <a:r>
              <a:rPr lang="de-AT" sz="1600" b="1" dirty="0" err="1">
                <a:latin typeface="+mn-lt"/>
              </a:rPr>
              <a:t>questions</a:t>
            </a:r>
            <a:r>
              <a:rPr lang="de-AT" sz="1600" dirty="0">
                <a:latin typeface="+mn-lt"/>
              </a:rPr>
              <a:t> (</a:t>
            </a:r>
            <a:r>
              <a:rPr lang="de-AT" sz="1600" dirty="0" err="1">
                <a:latin typeface="+mn-lt"/>
              </a:rPr>
              <a:t>it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compares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the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cause-specific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hazard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function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irrespective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of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the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competing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events</a:t>
            </a:r>
            <a:r>
              <a:rPr lang="de-AT" sz="1600" dirty="0" smtClean="0">
                <a:latin typeface="+mn-lt"/>
              </a:rPr>
              <a:t>)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1600" dirty="0" smtClean="0">
                <a:latin typeface="+mn-lt"/>
              </a:rPr>
              <a:t>→ </a:t>
            </a:r>
            <a:r>
              <a:rPr lang="de-AT" sz="1400" dirty="0" err="1">
                <a:latin typeface="+mn-lt"/>
              </a:rPr>
              <a:t>therefore</a:t>
            </a:r>
            <a:r>
              <a:rPr lang="de-AT" sz="1400" dirty="0">
                <a:latin typeface="+mn-lt"/>
              </a:rPr>
              <a:t> also </a:t>
            </a:r>
            <a:r>
              <a:rPr lang="de-AT" sz="1400" dirty="0" err="1">
                <a:latin typeface="+mn-lt"/>
              </a:rPr>
              <a:t>the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name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cause-specific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hazard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model</a:t>
            </a:r>
            <a:endParaRPr lang="de-AT" sz="1400" dirty="0">
              <a:latin typeface="+mn-lt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1600" dirty="0">
                <a:latin typeface="+mn-lt"/>
              </a:rPr>
              <a:t>The </a:t>
            </a:r>
            <a:r>
              <a:rPr lang="de-AT" sz="1600" dirty="0" err="1">
                <a:latin typeface="+mn-lt"/>
              </a:rPr>
              <a:t>effect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size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of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the</a:t>
            </a:r>
            <a:r>
              <a:rPr lang="de-AT" sz="1600" dirty="0">
                <a:latin typeface="+mn-lt"/>
              </a:rPr>
              <a:t> </a:t>
            </a:r>
            <a:r>
              <a:rPr lang="de-AT" sz="1600" b="1" dirty="0" smtClean="0">
                <a:latin typeface="+mn-lt"/>
              </a:rPr>
              <a:t>Fine-Gray </a:t>
            </a:r>
            <a:r>
              <a:rPr lang="de-AT" sz="1600" b="1" dirty="0" err="1" smtClean="0">
                <a:latin typeface="+mn-lt"/>
              </a:rPr>
              <a:t>model</a:t>
            </a:r>
            <a:r>
              <a:rPr lang="de-AT" sz="1600" dirty="0">
                <a:latin typeface="+mn-lt"/>
              </a:rPr>
              <a:t>, </a:t>
            </a:r>
            <a:r>
              <a:rPr lang="de-AT" sz="1600" dirty="0" err="1">
                <a:latin typeface="+mn-lt"/>
              </a:rPr>
              <a:t>the</a:t>
            </a:r>
            <a:r>
              <a:rPr lang="de-AT" sz="1600" dirty="0">
                <a:latin typeface="+mn-lt"/>
              </a:rPr>
              <a:t> SHR (</a:t>
            </a:r>
            <a:r>
              <a:rPr lang="de-AT" sz="1600" dirty="0" err="1">
                <a:latin typeface="+mn-lt"/>
              </a:rPr>
              <a:t>subdistribution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hazard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ratio</a:t>
            </a:r>
            <a:r>
              <a:rPr lang="de-AT" sz="1600" dirty="0">
                <a:latin typeface="+mn-lt"/>
              </a:rPr>
              <a:t>), on </a:t>
            </a:r>
            <a:r>
              <a:rPr lang="de-AT" sz="1600" dirty="0" err="1">
                <a:latin typeface="+mn-lt"/>
              </a:rPr>
              <a:t>the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other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hand</a:t>
            </a:r>
            <a:r>
              <a:rPr lang="de-AT" sz="1600" dirty="0">
                <a:latin typeface="+mn-lt"/>
              </a:rPr>
              <a:t>, </a:t>
            </a:r>
            <a:r>
              <a:rPr lang="de-AT" sz="1600" dirty="0" err="1">
                <a:latin typeface="+mn-lt"/>
              </a:rPr>
              <a:t>answers</a:t>
            </a:r>
            <a:r>
              <a:rPr lang="de-AT" sz="1600" dirty="0">
                <a:latin typeface="+mn-lt"/>
              </a:rPr>
              <a:t> </a:t>
            </a:r>
            <a:r>
              <a:rPr lang="de-AT" sz="1600" b="1" dirty="0" err="1" smtClean="0">
                <a:latin typeface="+mn-lt"/>
              </a:rPr>
              <a:t>prognostic</a:t>
            </a:r>
            <a:r>
              <a:rPr lang="de-AT" sz="1600" b="1" dirty="0" smtClean="0">
                <a:latin typeface="+mn-lt"/>
              </a:rPr>
              <a:t> </a:t>
            </a:r>
            <a:r>
              <a:rPr lang="de-AT" sz="1600" b="1" dirty="0" err="1" smtClean="0">
                <a:latin typeface="+mn-lt"/>
              </a:rPr>
              <a:t>or</a:t>
            </a:r>
            <a:r>
              <a:rPr lang="de-AT" sz="1600" b="1" dirty="0" smtClean="0">
                <a:latin typeface="+mn-lt"/>
              </a:rPr>
              <a:t> </a:t>
            </a:r>
            <a:r>
              <a:rPr lang="de-AT" sz="1600" b="1" dirty="0" err="1" smtClean="0">
                <a:latin typeface="+mn-lt"/>
              </a:rPr>
              <a:t>medical</a:t>
            </a:r>
            <a:r>
              <a:rPr lang="de-AT" sz="1600" b="1" dirty="0" smtClean="0">
                <a:latin typeface="+mn-lt"/>
              </a:rPr>
              <a:t> </a:t>
            </a:r>
            <a:r>
              <a:rPr lang="de-AT" sz="1600" b="1" dirty="0" err="1" smtClean="0">
                <a:latin typeface="+mn-lt"/>
              </a:rPr>
              <a:t>decision-making</a:t>
            </a:r>
            <a:r>
              <a:rPr lang="de-AT" sz="1600" b="1" dirty="0" smtClean="0">
                <a:latin typeface="+mn-lt"/>
              </a:rPr>
              <a:t> </a:t>
            </a:r>
            <a:r>
              <a:rPr lang="de-AT" sz="1600" b="1" dirty="0" err="1">
                <a:latin typeface="+mn-lt"/>
              </a:rPr>
              <a:t>research</a:t>
            </a:r>
            <a:r>
              <a:rPr lang="de-AT" sz="1600" b="1" dirty="0">
                <a:latin typeface="+mn-lt"/>
              </a:rPr>
              <a:t> </a:t>
            </a:r>
            <a:r>
              <a:rPr lang="de-AT" sz="1600" b="1" dirty="0" err="1">
                <a:latin typeface="+mn-lt"/>
              </a:rPr>
              <a:t>questions</a:t>
            </a:r>
            <a:r>
              <a:rPr lang="de-AT" sz="1600" dirty="0">
                <a:latin typeface="+mn-lt"/>
              </a:rPr>
              <a:t> (</a:t>
            </a:r>
            <a:r>
              <a:rPr lang="de-AT" sz="1600" dirty="0" err="1">
                <a:latin typeface="+mn-lt"/>
              </a:rPr>
              <a:t>it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compares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the</a:t>
            </a:r>
            <a:r>
              <a:rPr lang="de-AT" sz="1600" dirty="0">
                <a:latin typeface="+mn-lt"/>
              </a:rPr>
              <a:t> CIFs</a:t>
            </a:r>
            <a:r>
              <a:rPr lang="de-AT" sz="1600" dirty="0" smtClean="0">
                <a:latin typeface="+mn-lt"/>
              </a:rPr>
              <a:t>)</a:t>
            </a:r>
          </a:p>
          <a:p>
            <a:pPr marL="457200" lvl="2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e-AT" sz="1600" dirty="0"/>
              <a:t>→ </a:t>
            </a:r>
            <a:r>
              <a:rPr lang="de-AT" sz="1400" dirty="0" err="1">
                <a:latin typeface="+mn-lt"/>
              </a:rPr>
              <a:t>therefore</a:t>
            </a:r>
            <a:r>
              <a:rPr lang="de-AT" sz="1400" dirty="0">
                <a:latin typeface="+mn-lt"/>
              </a:rPr>
              <a:t> also </a:t>
            </a:r>
            <a:r>
              <a:rPr lang="de-AT" sz="1400" dirty="0" err="1">
                <a:latin typeface="+mn-lt"/>
              </a:rPr>
              <a:t>the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name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cumulative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incidence</a:t>
            </a:r>
            <a:r>
              <a:rPr lang="de-AT" sz="1400" dirty="0">
                <a:latin typeface="+mn-lt"/>
              </a:rPr>
              <a:t> </a:t>
            </a:r>
            <a:r>
              <a:rPr lang="de-AT" sz="1400" dirty="0" err="1">
                <a:latin typeface="+mn-lt"/>
              </a:rPr>
              <a:t>function</a:t>
            </a:r>
            <a:r>
              <a:rPr lang="de-AT" sz="1400" dirty="0">
                <a:latin typeface="+mn-lt"/>
              </a:rPr>
              <a:t> (CIF) </a:t>
            </a:r>
            <a:r>
              <a:rPr lang="de-AT" sz="1400" dirty="0" err="1" smtClean="0">
                <a:latin typeface="+mn-lt"/>
              </a:rPr>
              <a:t>regression</a:t>
            </a:r>
            <a:endParaRPr lang="de-AT" sz="1400" dirty="0">
              <a:latin typeface="+mn-lt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375660" y="4207030"/>
            <a:ext cx="5326380" cy="43355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375660" y="3924300"/>
            <a:ext cx="5326380" cy="27511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07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fr-FR" sz="2800" b="1" dirty="0" err="1" smtClean="0"/>
              <a:t>Example</a:t>
            </a:r>
            <a:r>
              <a:rPr lang="fr-FR" sz="2800" b="1" dirty="0" smtClean="0"/>
              <a:t> Cox </a:t>
            </a:r>
            <a:r>
              <a:rPr lang="fr-FR" sz="2800" b="1" dirty="0"/>
              <a:t>vs. Fine-Gray model</a:t>
            </a:r>
            <a:endParaRPr lang="fr-FR" sz="2800" dirty="0"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Textfeld 7"/>
          <p:cNvSpPr txBox="1"/>
          <p:nvPr/>
        </p:nvSpPr>
        <p:spPr>
          <a:xfrm>
            <a:off x="675041" y="1550082"/>
            <a:ext cx="7845015" cy="309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1600" dirty="0" err="1">
                <a:latin typeface="+mn-lt"/>
              </a:rPr>
              <a:t>It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is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even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possible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that</a:t>
            </a:r>
            <a:r>
              <a:rPr lang="de-AT" sz="1600" dirty="0">
                <a:latin typeface="+mn-lt"/>
              </a:rPr>
              <a:t> HR </a:t>
            </a:r>
            <a:r>
              <a:rPr lang="de-AT" sz="1600" dirty="0" err="1">
                <a:latin typeface="+mn-lt"/>
              </a:rPr>
              <a:t>and</a:t>
            </a:r>
            <a:r>
              <a:rPr lang="de-AT" sz="1600" dirty="0">
                <a:latin typeface="+mn-lt"/>
              </a:rPr>
              <a:t> SHR </a:t>
            </a:r>
            <a:r>
              <a:rPr lang="de-AT" sz="1600" dirty="0" err="1">
                <a:latin typeface="+mn-lt"/>
              </a:rPr>
              <a:t>have</a:t>
            </a:r>
            <a:r>
              <a:rPr lang="de-AT" sz="1600" dirty="0">
                <a:latin typeface="+mn-lt"/>
              </a:rPr>
              <a:t> different </a:t>
            </a:r>
            <a:r>
              <a:rPr lang="de-AT" sz="1600" dirty="0" err="1">
                <a:latin typeface="+mn-lt"/>
              </a:rPr>
              <a:t>signs</a:t>
            </a:r>
            <a:r>
              <a:rPr lang="de-AT" sz="1600" dirty="0">
                <a:latin typeface="+mn-lt"/>
              </a:rPr>
              <a:t> (i.e. &gt;1 </a:t>
            </a:r>
            <a:r>
              <a:rPr lang="de-AT" sz="1600" dirty="0" err="1">
                <a:latin typeface="+mn-lt"/>
              </a:rPr>
              <a:t>and</a:t>
            </a:r>
            <a:r>
              <a:rPr lang="de-AT" sz="1600" dirty="0">
                <a:latin typeface="+mn-lt"/>
              </a:rPr>
              <a:t> &lt;1 </a:t>
            </a:r>
            <a:r>
              <a:rPr lang="de-AT" sz="1600" dirty="0" err="1">
                <a:latin typeface="+mn-lt"/>
              </a:rPr>
              <a:t>or</a:t>
            </a:r>
            <a:r>
              <a:rPr lang="de-AT" sz="1600" dirty="0">
                <a:latin typeface="+mn-lt"/>
              </a:rPr>
              <a:t> vice </a:t>
            </a:r>
            <a:r>
              <a:rPr lang="de-AT" sz="1600" dirty="0" err="1">
                <a:latin typeface="+mn-lt"/>
              </a:rPr>
              <a:t>versa</a:t>
            </a:r>
            <a:r>
              <a:rPr lang="de-AT" sz="1600" dirty="0">
                <a:latin typeface="+mn-lt"/>
              </a:rPr>
              <a:t>)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AT" sz="1600" dirty="0">
              <a:latin typeface="+mn-lt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1600" dirty="0" err="1">
                <a:latin typeface="+mn-lt"/>
              </a:rPr>
              <a:t>Example</a:t>
            </a:r>
            <a:r>
              <a:rPr lang="de-AT" sz="1600" dirty="0">
                <a:latin typeface="+mn-lt"/>
              </a:rPr>
              <a:t>: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AT" dirty="0" smtClean="0">
              <a:latin typeface="+mn-lt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AT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de-AT" dirty="0"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de-AT" dirty="0" smtClean="0">
              <a:latin typeface="+mn-lt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1600" dirty="0" smtClean="0">
                <a:latin typeface="+mn-lt"/>
              </a:rPr>
              <a:t>Smoking </a:t>
            </a:r>
            <a:r>
              <a:rPr lang="de-AT" sz="1600" dirty="0" err="1">
                <a:latin typeface="+mn-lt"/>
              </a:rPr>
              <a:t>increases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the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 smtClean="0">
                <a:latin typeface="+mn-lt"/>
              </a:rPr>
              <a:t>cause-specific</a:t>
            </a:r>
            <a:r>
              <a:rPr lang="de-AT" sz="1600" dirty="0" smtClean="0">
                <a:latin typeface="+mn-lt"/>
              </a:rPr>
              <a:t> </a:t>
            </a:r>
            <a:r>
              <a:rPr lang="de-AT" sz="1600" dirty="0" err="1" smtClean="0">
                <a:latin typeface="+mn-lt"/>
              </a:rPr>
              <a:t>risk</a:t>
            </a:r>
            <a:r>
              <a:rPr lang="de-AT" sz="1600" dirty="0" smtClean="0">
                <a:latin typeface="+mn-lt"/>
              </a:rPr>
              <a:t> </a:t>
            </a:r>
            <a:r>
              <a:rPr lang="de-AT" sz="1600" dirty="0">
                <a:latin typeface="+mn-lt"/>
              </a:rPr>
              <a:t>(in </a:t>
            </a:r>
            <a:r>
              <a:rPr lang="de-AT" sz="1600" dirty="0" err="1">
                <a:latin typeface="+mn-lt"/>
              </a:rPr>
              <a:t>terms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of</a:t>
            </a:r>
            <a:r>
              <a:rPr lang="de-AT" sz="1600" dirty="0">
                <a:latin typeface="+mn-lt"/>
              </a:rPr>
              <a:t> HR) </a:t>
            </a:r>
            <a:r>
              <a:rPr lang="de-AT" sz="1600" dirty="0" err="1">
                <a:latin typeface="+mn-lt"/>
              </a:rPr>
              <a:t>of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 smtClean="0">
                <a:latin typeface="+mn-lt"/>
              </a:rPr>
              <a:t>Alzheimer‘s</a:t>
            </a:r>
            <a:r>
              <a:rPr lang="de-AT" sz="1600" dirty="0" smtClean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disease</a:t>
            </a:r>
            <a:endParaRPr lang="de-AT" sz="1600" dirty="0">
              <a:latin typeface="+mn-lt"/>
            </a:endParaRP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1600" dirty="0" err="1">
                <a:latin typeface="+mn-lt"/>
              </a:rPr>
              <a:t>However</a:t>
            </a:r>
            <a:r>
              <a:rPr lang="de-AT" sz="1600" dirty="0">
                <a:latin typeface="+mn-lt"/>
              </a:rPr>
              <a:t>, </a:t>
            </a:r>
            <a:r>
              <a:rPr lang="de-AT" sz="1600" dirty="0" err="1">
                <a:latin typeface="+mn-lt"/>
              </a:rPr>
              <a:t>the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actual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incidence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smtClean="0">
                <a:latin typeface="+mn-lt"/>
              </a:rPr>
              <a:t>rate (in </a:t>
            </a:r>
            <a:r>
              <a:rPr lang="de-AT" sz="1600" dirty="0" err="1" smtClean="0">
                <a:latin typeface="+mn-lt"/>
              </a:rPr>
              <a:t>terms</a:t>
            </a:r>
            <a:r>
              <a:rPr lang="de-AT" sz="1600" dirty="0" smtClean="0">
                <a:latin typeface="+mn-lt"/>
              </a:rPr>
              <a:t> </a:t>
            </a:r>
            <a:r>
              <a:rPr lang="de-AT" sz="1600" dirty="0" err="1" smtClean="0">
                <a:latin typeface="+mn-lt"/>
              </a:rPr>
              <a:t>of</a:t>
            </a:r>
            <a:r>
              <a:rPr lang="de-AT" sz="1600" dirty="0" smtClean="0">
                <a:latin typeface="+mn-lt"/>
              </a:rPr>
              <a:t> CIF) </a:t>
            </a:r>
            <a:r>
              <a:rPr lang="de-AT" sz="1600" dirty="0" err="1">
                <a:latin typeface="+mn-lt"/>
              </a:rPr>
              <a:t>is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lower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because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many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smokers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have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already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died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of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other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causes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before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they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can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actually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>
                <a:latin typeface="+mn-lt"/>
              </a:rPr>
              <a:t>develop</a:t>
            </a:r>
            <a:r>
              <a:rPr lang="de-AT" sz="1600" dirty="0">
                <a:latin typeface="+mn-lt"/>
              </a:rPr>
              <a:t> </a:t>
            </a:r>
            <a:r>
              <a:rPr lang="de-AT" sz="1600" dirty="0" err="1" smtClean="0">
                <a:latin typeface="+mn-lt"/>
              </a:rPr>
              <a:t>Alzheimer‘s</a:t>
            </a:r>
            <a:r>
              <a:rPr lang="de-AT" sz="1600" dirty="0" smtClean="0">
                <a:latin typeface="+mn-lt"/>
              </a:rPr>
              <a:t> </a:t>
            </a:r>
            <a:r>
              <a:rPr lang="de-AT" sz="1600" dirty="0" err="1" smtClean="0">
                <a:latin typeface="+mn-lt"/>
              </a:rPr>
              <a:t>disease</a:t>
            </a:r>
            <a:endParaRPr lang="de-AT" sz="1600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251" y="2047273"/>
            <a:ext cx="56292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8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fr-FR" sz="2800" b="1" dirty="0" err="1" smtClean="0"/>
              <a:t>Aims</a:t>
            </a:r>
            <a:r>
              <a:rPr lang="fr-FR" sz="2800" b="1" dirty="0" smtClean="0"/>
              <a:t> </a:t>
            </a:r>
            <a:r>
              <a:rPr lang="fr-FR" sz="2800" b="1" dirty="0"/>
              <a:t>of the </a:t>
            </a:r>
            <a:r>
              <a:rPr lang="fr-FR" sz="2800" b="1" dirty="0" err="1"/>
              <a:t>study</a:t>
            </a:r>
            <a:endParaRPr lang="fr-FR" sz="28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675041" y="1824402"/>
            <a:ext cx="7845015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AT" dirty="0" err="1">
                <a:latin typeface="+mn-lt"/>
              </a:rPr>
              <a:t>To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systematically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quantify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the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association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between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obesity</a:t>
            </a:r>
            <a:r>
              <a:rPr lang="de-AT" dirty="0">
                <a:latin typeface="+mn-lt"/>
              </a:rPr>
              <a:t>, MH </a:t>
            </a:r>
            <a:r>
              <a:rPr lang="de-AT" dirty="0" err="1">
                <a:latin typeface="+mn-lt"/>
              </a:rPr>
              <a:t>status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and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cancer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risk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for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various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types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of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cancer</a:t>
            </a:r>
            <a:r>
              <a:rPr lang="de-AT" dirty="0">
                <a:latin typeface="+mn-lt"/>
              </a:rPr>
              <a:t> </a:t>
            </a:r>
            <a:r>
              <a:rPr lang="de-DE" dirty="0">
                <a:latin typeface="+mn-lt"/>
              </a:rPr>
              <a:t>(all </a:t>
            </a:r>
            <a:r>
              <a:rPr lang="de-DE" dirty="0" err="1">
                <a:latin typeface="+mn-lt"/>
              </a:rPr>
              <a:t>cancers</a:t>
            </a:r>
            <a:r>
              <a:rPr lang="de-DE" dirty="0">
                <a:latin typeface="+mn-lt"/>
              </a:rPr>
              <a:t>? </a:t>
            </a:r>
            <a:r>
              <a:rPr lang="de-DE" dirty="0" err="1">
                <a:latin typeface="+mn-lt"/>
              </a:rPr>
              <a:t>only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obesity-related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cancers</a:t>
            </a:r>
            <a:r>
              <a:rPr lang="de-DE" dirty="0">
                <a:latin typeface="+mn-lt"/>
              </a:rPr>
              <a:t>? </a:t>
            </a:r>
            <a:r>
              <a:rPr lang="de-DE" dirty="0" err="1">
                <a:latin typeface="+mn-lt"/>
              </a:rPr>
              <a:t>cancer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subgroups</a:t>
            </a:r>
            <a:r>
              <a:rPr lang="de-DE" dirty="0">
                <a:latin typeface="+mn-lt"/>
              </a:rPr>
              <a:t>?)</a:t>
            </a:r>
            <a:endParaRPr lang="de-AT" dirty="0">
              <a:latin typeface="+mn-lt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AT" dirty="0" err="1">
                <a:latin typeface="+mn-lt"/>
              </a:rPr>
              <a:t>To</a:t>
            </a:r>
            <a:r>
              <a:rPr lang="de-AT" dirty="0">
                <a:latin typeface="+mn-lt"/>
              </a:rPr>
              <a:t> do </a:t>
            </a:r>
            <a:r>
              <a:rPr lang="de-AT" dirty="0" err="1">
                <a:latin typeface="+mn-lt"/>
              </a:rPr>
              <a:t>this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analysis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both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from</a:t>
            </a:r>
            <a:r>
              <a:rPr lang="de-AT" dirty="0">
                <a:latin typeface="+mn-lt"/>
              </a:rPr>
              <a:t> an </a:t>
            </a:r>
            <a:r>
              <a:rPr lang="de-AT" dirty="0" err="1">
                <a:latin typeface="+mn-lt"/>
              </a:rPr>
              <a:t>etiologic</a:t>
            </a:r>
            <a:r>
              <a:rPr lang="de-AT" dirty="0">
                <a:latin typeface="+mn-lt"/>
              </a:rPr>
              <a:t> (Cox) AND </a:t>
            </a:r>
            <a:r>
              <a:rPr lang="de-AT" dirty="0" err="1">
                <a:latin typeface="+mn-lt"/>
              </a:rPr>
              <a:t>prognostic</a:t>
            </a:r>
            <a:r>
              <a:rPr lang="de-AT" dirty="0">
                <a:latin typeface="+mn-lt"/>
              </a:rPr>
              <a:t> (Fine-Gray) </a:t>
            </a:r>
            <a:r>
              <a:rPr lang="de-AT" dirty="0" err="1">
                <a:latin typeface="+mn-lt"/>
              </a:rPr>
              <a:t>standpoint</a:t>
            </a:r>
            <a:endParaRPr lang="de-AT" dirty="0">
              <a:latin typeface="+mn-lt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390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03966"/>
            <a:ext cx="6684402" cy="1102519"/>
          </a:xfrm>
        </p:spPr>
        <p:txBody>
          <a:bodyPr/>
          <a:lstStyle/>
          <a:p>
            <a:pPr eaLnBrk="1" hangingPunct="1"/>
            <a:r>
              <a:rPr lang="fr-FR" sz="2800" b="1" dirty="0" err="1"/>
              <a:t>Material</a:t>
            </a:r>
            <a:r>
              <a:rPr lang="fr-FR" sz="2800" b="1" dirty="0"/>
              <a:t> and </a:t>
            </a:r>
            <a:r>
              <a:rPr lang="fr-FR" sz="2800" b="1" dirty="0" err="1"/>
              <a:t>methods</a:t>
            </a:r>
            <a:endParaRPr lang="fr-FR" sz="2800" b="1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A420-400A-E447-92A4-9D21C5435795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Textfeld 4"/>
          <p:cNvSpPr txBox="1"/>
          <p:nvPr/>
        </p:nvSpPr>
        <p:spPr>
          <a:xfrm>
            <a:off x="525780" y="1291002"/>
            <a:ext cx="8176259" cy="336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dirty="0">
                <a:latin typeface="+mn-lt"/>
              </a:rPr>
              <a:t>After </a:t>
            </a:r>
            <a:r>
              <a:rPr lang="de-AT" dirty="0" err="1">
                <a:latin typeface="+mn-lt"/>
              </a:rPr>
              <a:t>exclusion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of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observations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with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missing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or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implausible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information</a:t>
            </a:r>
            <a:r>
              <a:rPr lang="de-AT" dirty="0">
                <a:latin typeface="+mn-lt"/>
              </a:rPr>
              <a:t> on relevant variables (in </a:t>
            </a:r>
            <a:r>
              <a:rPr lang="de-AT" dirty="0" err="1">
                <a:latin typeface="+mn-lt"/>
              </a:rPr>
              <a:t>particular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fasting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status</a:t>
            </a:r>
            <a:r>
              <a:rPr lang="de-AT" dirty="0">
                <a:latin typeface="+mn-lt"/>
              </a:rPr>
              <a:t>, BMI, </a:t>
            </a:r>
            <a:r>
              <a:rPr lang="de-AT" dirty="0" err="1">
                <a:latin typeface="+mn-lt"/>
              </a:rPr>
              <a:t>glucose</a:t>
            </a:r>
            <a:r>
              <a:rPr lang="de-AT" dirty="0">
                <a:latin typeface="+mn-lt"/>
              </a:rPr>
              <a:t>, </a:t>
            </a:r>
            <a:r>
              <a:rPr lang="de-AT" dirty="0" err="1">
                <a:latin typeface="+mn-lt"/>
              </a:rPr>
              <a:t>triglyceride</a:t>
            </a:r>
            <a:r>
              <a:rPr lang="de-AT" dirty="0">
                <a:latin typeface="+mn-lt"/>
              </a:rPr>
              <a:t>, </a:t>
            </a:r>
            <a:r>
              <a:rPr lang="de-AT" dirty="0" err="1">
                <a:latin typeface="+mn-lt"/>
              </a:rPr>
              <a:t>blood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pressure</a:t>
            </a:r>
            <a:r>
              <a:rPr lang="de-AT" dirty="0">
                <a:latin typeface="+mn-lt"/>
              </a:rPr>
              <a:t>, </a:t>
            </a:r>
            <a:r>
              <a:rPr lang="de-AT" dirty="0" err="1">
                <a:latin typeface="+mn-lt"/>
              </a:rPr>
              <a:t>cholesterol</a:t>
            </a:r>
            <a:r>
              <a:rPr lang="de-AT" dirty="0">
                <a:latin typeface="+mn-lt"/>
              </a:rPr>
              <a:t>, </a:t>
            </a:r>
            <a:r>
              <a:rPr lang="de-AT" dirty="0" err="1">
                <a:latin typeface="+mn-lt"/>
              </a:rPr>
              <a:t>smoking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status</a:t>
            </a:r>
            <a:r>
              <a:rPr lang="de-AT" dirty="0">
                <a:latin typeface="+mn-lt"/>
              </a:rPr>
              <a:t>), </a:t>
            </a:r>
            <a:r>
              <a:rPr lang="de-AT" dirty="0" err="1">
                <a:latin typeface="+mn-lt"/>
              </a:rPr>
              <a:t>prevalent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cancer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or</a:t>
            </a:r>
            <a:r>
              <a:rPr lang="de-AT" dirty="0">
                <a:latin typeface="+mn-lt"/>
              </a:rPr>
              <a:t> a follow-</a:t>
            </a:r>
            <a:r>
              <a:rPr lang="de-AT" dirty="0" err="1">
                <a:latin typeface="+mn-lt"/>
              </a:rPr>
              <a:t>up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less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than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twelve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months</a:t>
            </a:r>
            <a:r>
              <a:rPr lang="de-AT" dirty="0">
                <a:latin typeface="+mn-lt"/>
              </a:rPr>
              <a:t>, 509,963 </a:t>
            </a:r>
            <a:r>
              <a:rPr lang="de-AT" dirty="0" err="1">
                <a:latin typeface="+mn-lt"/>
              </a:rPr>
              <a:t>baseline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observations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were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left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for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analysis</a:t>
            </a:r>
            <a:endParaRPr lang="de-AT" dirty="0">
              <a:latin typeface="+mn-lt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dirty="0">
                <a:latin typeface="+mn-lt"/>
              </a:rPr>
              <a:t>60,443 </a:t>
            </a:r>
            <a:r>
              <a:rPr lang="de-AT" dirty="0" err="1">
                <a:latin typeface="+mn-lt"/>
              </a:rPr>
              <a:t>individuals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developed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cancer</a:t>
            </a:r>
            <a:r>
              <a:rPr lang="de-AT" dirty="0">
                <a:latin typeface="+mn-lt"/>
              </a:rPr>
              <a:t> </a:t>
            </a:r>
            <a:r>
              <a:rPr lang="de-AT" dirty="0" err="1">
                <a:latin typeface="+mn-lt"/>
              </a:rPr>
              <a:t>during</a:t>
            </a:r>
            <a:r>
              <a:rPr lang="de-AT" dirty="0">
                <a:latin typeface="+mn-lt"/>
              </a:rPr>
              <a:t> a </a:t>
            </a:r>
            <a:r>
              <a:rPr lang="de-AT" dirty="0" smtClean="0">
                <a:latin typeface="+mn-lt"/>
              </a:rPr>
              <a:t>median follow-</a:t>
            </a:r>
            <a:r>
              <a:rPr lang="de-AT" dirty="0" err="1" smtClean="0">
                <a:latin typeface="+mn-lt"/>
              </a:rPr>
              <a:t>up</a:t>
            </a:r>
            <a:r>
              <a:rPr lang="de-AT" dirty="0" smtClean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of</a:t>
            </a:r>
            <a:r>
              <a:rPr lang="de-AT" dirty="0" smtClean="0">
                <a:latin typeface="+mn-lt"/>
              </a:rPr>
              <a:t> </a:t>
            </a:r>
            <a:r>
              <a:rPr lang="de-AT" dirty="0">
                <a:latin typeface="+mn-lt"/>
              </a:rPr>
              <a:t>17 </a:t>
            </a:r>
            <a:r>
              <a:rPr lang="de-AT" dirty="0" err="1">
                <a:latin typeface="+mn-lt"/>
              </a:rPr>
              <a:t>years</a:t>
            </a:r>
            <a:endParaRPr lang="de-AT" dirty="0">
              <a:latin typeface="+mn-lt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err="1">
                <a:latin typeface="+mn-lt"/>
              </a:rPr>
              <a:t>Stratification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of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analyses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by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sex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and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cancer</a:t>
            </a:r>
            <a:r>
              <a:rPr lang="de-DE" dirty="0">
                <a:latin typeface="+mn-lt"/>
              </a:rPr>
              <a:t> </a:t>
            </a:r>
            <a:r>
              <a:rPr lang="de-DE" dirty="0" smtClean="0">
                <a:latin typeface="+mn-lt"/>
              </a:rPr>
              <a:t>type, </a:t>
            </a:r>
            <a:r>
              <a:rPr lang="de-DE" dirty="0" err="1">
                <a:latin typeface="+mn-lt"/>
              </a:rPr>
              <a:t>comparison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of</a:t>
            </a:r>
            <a:r>
              <a:rPr lang="de-DE" dirty="0">
                <a:latin typeface="+mn-lt"/>
              </a:rPr>
              <a:t> MH normal </a:t>
            </a:r>
            <a:r>
              <a:rPr lang="de-DE" dirty="0" err="1">
                <a:latin typeface="+mn-lt"/>
              </a:rPr>
              <a:t>weight</a:t>
            </a:r>
            <a:r>
              <a:rPr lang="de-DE" dirty="0">
                <a:latin typeface="+mn-lt"/>
              </a:rPr>
              <a:t> (</a:t>
            </a:r>
            <a:r>
              <a:rPr lang="de-DE" dirty="0" err="1">
                <a:latin typeface="+mn-lt"/>
              </a:rPr>
              <a:t>reference</a:t>
            </a:r>
            <a:r>
              <a:rPr lang="de-DE" dirty="0">
                <a:latin typeface="+mn-lt"/>
              </a:rPr>
              <a:t>) </a:t>
            </a:r>
            <a:r>
              <a:rPr lang="de-DE" dirty="0" err="1">
                <a:latin typeface="+mn-lt"/>
              </a:rPr>
              <a:t>with</a:t>
            </a:r>
            <a:r>
              <a:rPr lang="de-DE" dirty="0">
                <a:latin typeface="+mn-lt"/>
              </a:rPr>
              <a:t> MUH normal </a:t>
            </a:r>
            <a:r>
              <a:rPr lang="de-DE" dirty="0" err="1">
                <a:latin typeface="+mn-lt"/>
              </a:rPr>
              <a:t>weight</a:t>
            </a:r>
            <a:r>
              <a:rPr lang="de-DE" dirty="0">
                <a:latin typeface="+mn-lt"/>
              </a:rPr>
              <a:t>, MHO </a:t>
            </a:r>
            <a:r>
              <a:rPr lang="de-DE" dirty="0" err="1">
                <a:latin typeface="+mn-lt"/>
              </a:rPr>
              <a:t>and</a:t>
            </a:r>
            <a:r>
              <a:rPr lang="de-DE" dirty="0">
                <a:latin typeface="+mn-lt"/>
              </a:rPr>
              <a:t> MUHO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 err="1">
                <a:latin typeface="+mn-lt"/>
              </a:rPr>
              <a:t>Cumulative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incidence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functions</a:t>
            </a:r>
            <a:r>
              <a:rPr lang="de-DE" dirty="0">
                <a:latin typeface="+mn-lt"/>
              </a:rPr>
              <a:t> (</a:t>
            </a:r>
            <a:r>
              <a:rPr lang="de-DE" dirty="0" err="1">
                <a:latin typeface="+mn-lt"/>
              </a:rPr>
              <a:t>cancer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events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and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competing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events</a:t>
            </a:r>
            <a:r>
              <a:rPr lang="de-DE" dirty="0">
                <a:latin typeface="+mn-lt"/>
              </a:rPr>
              <a:t> </a:t>
            </a:r>
            <a:r>
              <a:rPr lang="de-DE" dirty="0" smtClean="0">
                <a:latin typeface="+mn-lt"/>
              </a:rPr>
              <a:t>(</a:t>
            </a:r>
            <a:r>
              <a:rPr lang="de-DE" dirty="0" err="1" smtClean="0">
                <a:latin typeface="+mn-lt"/>
              </a:rPr>
              <a:t>death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from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other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causes</a:t>
            </a:r>
            <a:r>
              <a:rPr lang="de-DE" dirty="0" smtClean="0">
                <a:latin typeface="+mn-lt"/>
              </a:rPr>
              <a:t>))</a:t>
            </a:r>
            <a:endParaRPr lang="de-DE" dirty="0">
              <a:latin typeface="+mn-lt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+mn-lt"/>
              </a:rPr>
              <a:t>Cox </a:t>
            </a:r>
            <a:r>
              <a:rPr lang="de-DE" dirty="0" err="1">
                <a:latin typeface="+mn-lt"/>
              </a:rPr>
              <a:t>models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vs</a:t>
            </a:r>
            <a:r>
              <a:rPr lang="de-DE" dirty="0">
                <a:latin typeface="+mn-lt"/>
              </a:rPr>
              <a:t> Fine-Gray </a:t>
            </a:r>
            <a:r>
              <a:rPr lang="de-DE" dirty="0" err="1">
                <a:latin typeface="+mn-lt"/>
              </a:rPr>
              <a:t>models</a:t>
            </a:r>
            <a:r>
              <a:rPr lang="de-DE" dirty="0">
                <a:latin typeface="+mn-lt"/>
              </a:rPr>
              <a:t>, </a:t>
            </a:r>
            <a:r>
              <a:rPr lang="en-GB" dirty="0">
                <a:latin typeface="+mn-lt"/>
              </a:rPr>
              <a:t>using age as the underlying time variable, and excluding the first 12 months </a:t>
            </a:r>
            <a:r>
              <a:rPr lang="en-GB" dirty="0" smtClean="0">
                <a:latin typeface="+mn-lt"/>
              </a:rPr>
              <a:t>of follow-up after baseline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41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aker2014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1297</Words>
  <Application>Microsoft Office PowerPoint</Application>
  <PresentationFormat>Bildschirmpräsentation (16:9)</PresentationFormat>
  <Paragraphs>148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speaker2014</vt:lpstr>
      <vt:lpstr>Metabolically healthy obesity and risk of cancer Prognostic vs etiologic effects of MHO  </vt:lpstr>
      <vt:lpstr>Introduction</vt:lpstr>
      <vt:lpstr>MHO and cardiovascular risk</vt:lpstr>
      <vt:lpstr>MHO and cancer risk</vt:lpstr>
      <vt:lpstr>Competing risk analysis</vt:lpstr>
      <vt:lpstr>Cox vs. Fine-Gray model</vt:lpstr>
      <vt:lpstr>Example Cox vs. Fine-Gray model</vt:lpstr>
      <vt:lpstr>Aims of the study</vt:lpstr>
      <vt:lpstr>Material and methods</vt:lpstr>
      <vt:lpstr>Definition of MHO (Lassale et al, EHJ 2018)</vt:lpstr>
      <vt:lpstr>Proposed definition of MHO in our study</vt:lpstr>
      <vt:lpstr>Alternative definition of MHO in our study</vt:lpstr>
      <vt:lpstr>Preliminary results for obesity-related gastrointestinal cancers (1)</vt:lpstr>
      <vt:lpstr>Preliminary results for obesity-related gastrointestinal cancers (2)</vt:lpstr>
      <vt:lpstr>Gender comparison</vt:lpstr>
      <vt:lpstr>Preliminary results for obesity-related gastrointestinal cancers</vt:lpstr>
      <vt:lpstr>Summary (regarding gastrointestinal cancers)</vt:lpstr>
    </vt:vector>
  </TitlesOfParts>
  <Company>Hobby 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Olivier Boutin</dc:creator>
  <cp:lastModifiedBy>Fritz Josef</cp:lastModifiedBy>
  <cp:revision>400</cp:revision>
  <dcterms:created xsi:type="dcterms:W3CDTF">2014-10-22T12:37:32Z</dcterms:created>
  <dcterms:modified xsi:type="dcterms:W3CDTF">2018-09-07T16:36:13Z</dcterms:modified>
</cp:coreProperties>
</file>