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Helvetica" charset="0"/>
        <a:ea typeface="+mn-ea"/>
        <a:cs typeface="+mn-cs"/>
      </a:defRPr>
    </a:lvl1pPr>
    <a:lvl2pPr marL="1993301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Helvetica" charset="0"/>
        <a:ea typeface="+mn-ea"/>
        <a:cs typeface="+mn-cs"/>
      </a:defRPr>
    </a:lvl2pPr>
    <a:lvl3pPr marL="3986601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Helvetica" charset="0"/>
        <a:ea typeface="+mn-ea"/>
        <a:cs typeface="+mn-cs"/>
      </a:defRPr>
    </a:lvl3pPr>
    <a:lvl4pPr marL="5979902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Helvetica" charset="0"/>
        <a:ea typeface="+mn-ea"/>
        <a:cs typeface="+mn-cs"/>
      </a:defRPr>
    </a:lvl4pPr>
    <a:lvl5pPr marL="7973202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Helvetica" charset="0"/>
        <a:ea typeface="+mn-ea"/>
        <a:cs typeface="+mn-cs"/>
      </a:defRPr>
    </a:lvl5pPr>
    <a:lvl6pPr marL="9966503" algn="l" defTabSz="3986601" rtl="0" eaLnBrk="1" latinLnBrk="0" hangingPunct="1">
      <a:defRPr sz="2200" kern="1200">
        <a:solidFill>
          <a:schemeClr val="tx1"/>
        </a:solidFill>
        <a:latin typeface="Helvetica" charset="0"/>
        <a:ea typeface="+mn-ea"/>
        <a:cs typeface="+mn-cs"/>
      </a:defRPr>
    </a:lvl6pPr>
    <a:lvl7pPr marL="11959803" algn="l" defTabSz="3986601" rtl="0" eaLnBrk="1" latinLnBrk="0" hangingPunct="1">
      <a:defRPr sz="2200" kern="1200">
        <a:solidFill>
          <a:schemeClr val="tx1"/>
        </a:solidFill>
        <a:latin typeface="Helvetica" charset="0"/>
        <a:ea typeface="+mn-ea"/>
        <a:cs typeface="+mn-cs"/>
      </a:defRPr>
    </a:lvl7pPr>
    <a:lvl8pPr marL="13953104" algn="l" defTabSz="3986601" rtl="0" eaLnBrk="1" latinLnBrk="0" hangingPunct="1">
      <a:defRPr sz="2200" kern="1200">
        <a:solidFill>
          <a:schemeClr val="tx1"/>
        </a:solidFill>
        <a:latin typeface="Helvetica" charset="0"/>
        <a:ea typeface="+mn-ea"/>
        <a:cs typeface="+mn-cs"/>
      </a:defRPr>
    </a:lvl8pPr>
    <a:lvl9pPr marL="15946404" algn="l" defTabSz="3986601" rtl="0" eaLnBrk="1" latinLnBrk="0" hangingPunct="1">
      <a:defRPr sz="2200" kern="1200">
        <a:solidFill>
          <a:schemeClr val="tx1"/>
        </a:solidFill>
        <a:latin typeface="Helvetic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FE9ED"/>
    <a:srgbClr val="7EA3B4"/>
    <a:srgbClr val="AAC3CE"/>
    <a:srgbClr val="BED2E4"/>
    <a:srgbClr val="6F96ED"/>
    <a:srgbClr val="BFD0F7"/>
    <a:srgbClr val="85CEFB"/>
    <a:srgbClr val="F4C4CC"/>
    <a:srgbClr val="E36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37" autoAdjust="0"/>
    <p:restoredTop sz="99661" autoAdjust="0"/>
  </p:normalViewPr>
  <p:slideViewPr>
    <p:cSldViewPr>
      <p:cViewPr>
        <p:scale>
          <a:sx n="33" d="100"/>
          <a:sy n="33" d="100"/>
        </p:scale>
        <p:origin x="-1710" y="-72"/>
      </p:cViewPr>
      <p:guideLst>
        <p:guide orient="horz" pos="19758"/>
        <p:guide pos="187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458" y="-78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84177" cy="47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3" tIns="48003" rIns="96003" bIns="48003" numCol="1" anchor="t" anchorCtr="0" compatLnSpc="1">
            <a:prstTxWarp prst="textNoShape">
              <a:avLst/>
            </a:prstTxWarp>
          </a:bodyPr>
          <a:lstStyle>
            <a:lvl1pPr defTabSz="95827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147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8657" y="4"/>
            <a:ext cx="3003808" cy="47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3" tIns="48003" rIns="96003" bIns="48003" numCol="1" anchor="t" anchorCtr="0" compatLnSpc="1">
            <a:prstTxWarp prst="textNoShape">
              <a:avLst/>
            </a:prstTxWarp>
          </a:bodyPr>
          <a:lstStyle>
            <a:lvl1pPr algn="r" defTabSz="95827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148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55255"/>
            <a:ext cx="3084177" cy="476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3" tIns="48003" rIns="96003" bIns="48003" numCol="1" anchor="b" anchorCtr="0" compatLnSpc="1">
            <a:prstTxWarp prst="textNoShape">
              <a:avLst/>
            </a:prstTxWarp>
          </a:bodyPr>
          <a:lstStyle>
            <a:lvl1pPr defTabSz="95827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149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8657" y="9755255"/>
            <a:ext cx="3003808" cy="476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3" tIns="48003" rIns="96003" bIns="48003" numCol="1" anchor="b" anchorCtr="0" compatLnSpc="1">
            <a:prstTxWarp prst="textNoShape">
              <a:avLst/>
            </a:prstTxWarp>
          </a:bodyPr>
          <a:lstStyle>
            <a:lvl1pPr algn="r" defTabSz="95827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85C2A16-A95E-44C8-A644-1DCFFF35E37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3107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75806" cy="51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1" tIns="47929" rIns="95861" bIns="47929" numCol="1" anchor="t" anchorCtr="0" compatLnSpc="1">
            <a:prstTxWarp prst="textNoShape">
              <a:avLst/>
            </a:prstTxWarp>
          </a:bodyPr>
          <a:lstStyle>
            <a:lvl1pPr defTabSz="95827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497" y="3"/>
            <a:ext cx="3075805" cy="51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1" tIns="47929" rIns="95861" bIns="47929" numCol="1" anchor="t" anchorCtr="0" compatLnSpc="1">
            <a:prstTxWarp prst="textNoShape">
              <a:avLst/>
            </a:prstTxWarp>
          </a:bodyPr>
          <a:lstStyle>
            <a:lvl1pPr algn="r" defTabSz="95827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2338" y="769938"/>
            <a:ext cx="2716212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344" y="4861157"/>
            <a:ext cx="5210618" cy="460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1" tIns="47929" rIns="95861" bIns="47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722309"/>
            <a:ext cx="3075806" cy="51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1" tIns="47929" rIns="95861" bIns="47929" numCol="1" anchor="b" anchorCtr="0" compatLnSpc="1">
            <a:prstTxWarp prst="textNoShape">
              <a:avLst/>
            </a:prstTxWarp>
          </a:bodyPr>
          <a:lstStyle>
            <a:lvl1pPr defTabSz="95827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497" y="9722309"/>
            <a:ext cx="3075805" cy="51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61" tIns="47929" rIns="95861" bIns="47929" numCol="1" anchor="b" anchorCtr="0" compatLnSpc="1">
            <a:prstTxWarp prst="textNoShape">
              <a:avLst/>
            </a:prstTxWarp>
          </a:bodyPr>
          <a:lstStyle>
            <a:lvl1pPr algn="r" defTabSz="95827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4FE3B65-95E8-4B00-AFB4-74BD4B49C2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79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5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993301" algn="l" rtl="0" eaLnBrk="0" fontAlgn="base" hangingPunct="0">
      <a:spcBef>
        <a:spcPct val="30000"/>
      </a:spcBef>
      <a:spcAft>
        <a:spcPct val="0"/>
      </a:spcAft>
      <a:defRPr sz="5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3986601" algn="l" rtl="0" eaLnBrk="0" fontAlgn="base" hangingPunct="0">
      <a:spcBef>
        <a:spcPct val="30000"/>
      </a:spcBef>
      <a:spcAft>
        <a:spcPct val="0"/>
      </a:spcAft>
      <a:defRPr sz="5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5979902" algn="l" rtl="0" eaLnBrk="0" fontAlgn="base" hangingPunct="0">
      <a:spcBef>
        <a:spcPct val="30000"/>
      </a:spcBef>
      <a:spcAft>
        <a:spcPct val="0"/>
      </a:spcAft>
      <a:defRPr sz="5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7973202" algn="l" rtl="0" eaLnBrk="0" fontAlgn="base" hangingPunct="0">
      <a:spcBef>
        <a:spcPct val="30000"/>
      </a:spcBef>
      <a:spcAft>
        <a:spcPct val="0"/>
      </a:spcAft>
      <a:defRPr sz="5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9966503" algn="l" defTabSz="398660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11959803" algn="l" defTabSz="398660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13953104" algn="l" defTabSz="398660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5946404" algn="l" defTabSz="398660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027CB-AE56-4FDD-A4B8-D903475F597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2338" y="769938"/>
            <a:ext cx="2716212" cy="383857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998" y="13295342"/>
            <a:ext cx="25737979" cy="917913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996" y="24258166"/>
            <a:ext cx="21195983" cy="10942245"/>
          </a:xfrm>
        </p:spPr>
        <p:txBody>
          <a:bodyPr/>
          <a:lstStyle>
            <a:lvl1pPr marL="0" indent="0" algn="ctr">
              <a:buNone/>
              <a:defRPr/>
            </a:lvl1pPr>
            <a:lvl2pPr marL="1993301" indent="0" algn="ctr">
              <a:buNone/>
              <a:defRPr/>
            </a:lvl2pPr>
            <a:lvl3pPr marL="3986601" indent="0" algn="ctr">
              <a:buNone/>
              <a:defRPr/>
            </a:lvl3pPr>
            <a:lvl4pPr marL="5979902" indent="0" algn="ctr">
              <a:buNone/>
              <a:defRPr/>
            </a:lvl4pPr>
            <a:lvl5pPr marL="7973202" indent="0" algn="ctr">
              <a:buNone/>
              <a:defRPr/>
            </a:lvl5pPr>
            <a:lvl6pPr marL="9966503" indent="0" algn="ctr">
              <a:buNone/>
              <a:defRPr/>
            </a:lvl6pPr>
            <a:lvl7pPr marL="11959803" indent="0" algn="ctr">
              <a:buNone/>
              <a:defRPr/>
            </a:lvl7pPr>
            <a:lvl8pPr marL="13953104" indent="0" algn="ctr">
              <a:buNone/>
              <a:defRPr/>
            </a:lvl8pPr>
            <a:lvl9pPr marL="15946404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412F3-1A6A-48C1-B3F9-AEBA6F794DA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1C226-EFC6-43E2-926B-ACD1106590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574484" y="3807491"/>
            <a:ext cx="6434495" cy="3424682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71000" y="3807491"/>
            <a:ext cx="18630596" cy="3424682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5FA19-6078-4533-8912-7A938A8448A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B9D73-EAC1-4604-AE87-258F351E4A0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0158" y="27509968"/>
            <a:ext cx="25737979" cy="8499964"/>
          </a:xfrm>
        </p:spPr>
        <p:txBody>
          <a:bodyPr anchor="t"/>
          <a:lstStyle>
            <a:lvl1pPr algn="l">
              <a:defRPr sz="174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0158" y="18145605"/>
            <a:ext cx="25737979" cy="9364363"/>
          </a:xfrm>
        </p:spPr>
        <p:txBody>
          <a:bodyPr anchor="b"/>
          <a:lstStyle>
            <a:lvl1pPr marL="0" indent="0">
              <a:buNone/>
              <a:defRPr sz="8700"/>
            </a:lvl1pPr>
            <a:lvl2pPr marL="1993301" indent="0">
              <a:buNone/>
              <a:defRPr sz="7800"/>
            </a:lvl2pPr>
            <a:lvl3pPr marL="3986601" indent="0">
              <a:buNone/>
              <a:defRPr sz="7000"/>
            </a:lvl3pPr>
            <a:lvl4pPr marL="5979902" indent="0">
              <a:buNone/>
              <a:defRPr sz="6100"/>
            </a:lvl4pPr>
            <a:lvl5pPr marL="7973202" indent="0">
              <a:buNone/>
              <a:defRPr sz="6100"/>
            </a:lvl5pPr>
            <a:lvl6pPr marL="9966503" indent="0">
              <a:buNone/>
              <a:defRPr sz="6100"/>
            </a:lvl6pPr>
            <a:lvl7pPr marL="11959803" indent="0">
              <a:buNone/>
              <a:defRPr sz="6100"/>
            </a:lvl7pPr>
            <a:lvl8pPr marL="13953104" indent="0">
              <a:buNone/>
              <a:defRPr sz="6100"/>
            </a:lvl8pPr>
            <a:lvl9pPr marL="15946404" indent="0">
              <a:buNone/>
              <a:defRPr sz="6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623B9-6660-472E-B1A9-35B89FDB506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70998" y="12369196"/>
            <a:ext cx="12532545" cy="25685115"/>
          </a:xfrm>
        </p:spPr>
        <p:txBody>
          <a:bodyPr/>
          <a:lstStyle>
            <a:lvl1pPr>
              <a:defRPr sz="12200"/>
            </a:lvl1pPr>
            <a:lvl2pPr>
              <a:defRPr sz="105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476432" y="12369196"/>
            <a:ext cx="12532545" cy="25685115"/>
          </a:xfrm>
        </p:spPr>
        <p:txBody>
          <a:bodyPr/>
          <a:lstStyle>
            <a:lvl1pPr>
              <a:defRPr sz="12200"/>
            </a:lvl1pPr>
            <a:lvl2pPr>
              <a:defRPr sz="105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E2DD9-D642-4166-B9B0-AA0D8A9601E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5085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9583900"/>
            <a:ext cx="13380667" cy="3992718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1993301" indent="0">
              <a:buNone/>
              <a:defRPr sz="8700" b="1"/>
            </a:lvl2pPr>
            <a:lvl3pPr marL="3986601" indent="0">
              <a:buNone/>
              <a:defRPr sz="7800" b="1"/>
            </a:lvl3pPr>
            <a:lvl4pPr marL="5979902" indent="0">
              <a:buNone/>
              <a:defRPr sz="7000" b="1"/>
            </a:lvl4pPr>
            <a:lvl5pPr marL="7973202" indent="0">
              <a:buNone/>
              <a:defRPr sz="7000" b="1"/>
            </a:lvl5pPr>
            <a:lvl6pPr marL="9966503" indent="0">
              <a:buNone/>
              <a:defRPr sz="7000" b="1"/>
            </a:lvl6pPr>
            <a:lvl7pPr marL="11959803" indent="0">
              <a:buNone/>
              <a:defRPr sz="7000" b="1"/>
            </a:lvl7pPr>
            <a:lvl8pPr marL="13953104" indent="0">
              <a:buNone/>
              <a:defRPr sz="7000" b="1"/>
            </a:lvl8pPr>
            <a:lvl9pPr marL="15946404" indent="0">
              <a:buNone/>
              <a:defRPr sz="70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3999" y="13576616"/>
            <a:ext cx="13380667" cy="24662922"/>
          </a:xfrm>
        </p:spPr>
        <p:txBody>
          <a:bodyPr/>
          <a:lstStyle>
            <a:lvl1pPr>
              <a:defRPr sz="10500"/>
            </a:lvl1pPr>
            <a:lvl2pPr>
              <a:defRPr sz="87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5316" y="9583900"/>
            <a:ext cx="13380663" cy="3992718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1993301" indent="0">
              <a:buNone/>
              <a:defRPr sz="8700" b="1"/>
            </a:lvl2pPr>
            <a:lvl3pPr marL="3986601" indent="0">
              <a:buNone/>
              <a:defRPr sz="7800" b="1"/>
            </a:lvl3pPr>
            <a:lvl4pPr marL="5979902" indent="0">
              <a:buNone/>
              <a:defRPr sz="7000" b="1"/>
            </a:lvl4pPr>
            <a:lvl5pPr marL="7973202" indent="0">
              <a:buNone/>
              <a:defRPr sz="7000" b="1"/>
            </a:lvl5pPr>
            <a:lvl6pPr marL="9966503" indent="0">
              <a:buNone/>
              <a:defRPr sz="7000" b="1"/>
            </a:lvl6pPr>
            <a:lvl7pPr marL="11959803" indent="0">
              <a:buNone/>
              <a:defRPr sz="7000" b="1"/>
            </a:lvl7pPr>
            <a:lvl8pPr marL="13953104" indent="0">
              <a:buNone/>
              <a:defRPr sz="7000" b="1"/>
            </a:lvl8pPr>
            <a:lvl9pPr marL="15946404" indent="0">
              <a:buNone/>
              <a:defRPr sz="70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5316" y="13576616"/>
            <a:ext cx="13380663" cy="24662922"/>
          </a:xfrm>
        </p:spPr>
        <p:txBody>
          <a:bodyPr/>
          <a:lstStyle>
            <a:lvl1pPr>
              <a:defRPr sz="10500"/>
            </a:lvl1pPr>
            <a:lvl2pPr>
              <a:defRPr sz="87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C9DA2-3AAC-40AE-AC82-8BBD1F5D4ED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5CA84-C4C7-44DC-99EF-584025468C5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76C9-C0E8-43F6-A384-CC69B0A6743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01367"/>
            <a:ext cx="9960151" cy="7258240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8631" y="1701366"/>
            <a:ext cx="16927345" cy="36538174"/>
          </a:xfrm>
        </p:spPr>
        <p:txBody>
          <a:bodyPr/>
          <a:lstStyle>
            <a:lvl1pPr>
              <a:defRPr sz="14000"/>
            </a:lvl1pPr>
            <a:lvl2pPr>
              <a:defRPr sz="12200"/>
            </a:lvl2pPr>
            <a:lvl3pPr>
              <a:defRPr sz="105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3999" y="8959605"/>
            <a:ext cx="9960151" cy="29279933"/>
          </a:xfrm>
        </p:spPr>
        <p:txBody>
          <a:bodyPr/>
          <a:lstStyle>
            <a:lvl1pPr marL="0" indent="0">
              <a:buNone/>
              <a:defRPr sz="6100"/>
            </a:lvl1pPr>
            <a:lvl2pPr marL="1993301" indent="0">
              <a:buNone/>
              <a:defRPr sz="5200"/>
            </a:lvl2pPr>
            <a:lvl3pPr marL="3986601" indent="0">
              <a:buNone/>
              <a:defRPr sz="4400"/>
            </a:lvl3pPr>
            <a:lvl4pPr marL="5979902" indent="0">
              <a:buNone/>
              <a:defRPr sz="3900"/>
            </a:lvl4pPr>
            <a:lvl5pPr marL="7973202" indent="0">
              <a:buNone/>
              <a:defRPr sz="3900"/>
            </a:lvl5pPr>
            <a:lvl6pPr marL="9966503" indent="0">
              <a:buNone/>
              <a:defRPr sz="3900"/>
            </a:lvl6pPr>
            <a:lvl7pPr marL="11959803" indent="0">
              <a:buNone/>
              <a:defRPr sz="3900"/>
            </a:lvl7pPr>
            <a:lvl8pPr marL="13953104" indent="0">
              <a:buNone/>
              <a:defRPr sz="3900"/>
            </a:lvl8pPr>
            <a:lvl9pPr marL="15946404" indent="0">
              <a:buNone/>
              <a:defRPr sz="3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C97B5-7129-4E22-82CB-7E25D49BB15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6840" y="29965967"/>
            <a:ext cx="18167985" cy="3539936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6840" y="3828070"/>
            <a:ext cx="18167985" cy="25685115"/>
          </a:xfrm>
        </p:spPr>
        <p:txBody>
          <a:bodyPr/>
          <a:lstStyle>
            <a:lvl1pPr marL="0" indent="0">
              <a:buNone/>
              <a:defRPr sz="14000"/>
            </a:lvl1pPr>
            <a:lvl2pPr marL="1993301" indent="0">
              <a:buNone/>
              <a:defRPr sz="12200"/>
            </a:lvl2pPr>
            <a:lvl3pPr marL="3986601" indent="0">
              <a:buNone/>
              <a:defRPr sz="10500"/>
            </a:lvl3pPr>
            <a:lvl4pPr marL="5979902" indent="0">
              <a:buNone/>
              <a:defRPr sz="8700"/>
            </a:lvl4pPr>
            <a:lvl5pPr marL="7973202" indent="0">
              <a:buNone/>
              <a:defRPr sz="8700"/>
            </a:lvl5pPr>
            <a:lvl6pPr marL="9966503" indent="0">
              <a:buNone/>
              <a:defRPr sz="8700"/>
            </a:lvl6pPr>
            <a:lvl7pPr marL="11959803" indent="0">
              <a:buNone/>
              <a:defRPr sz="8700"/>
            </a:lvl7pPr>
            <a:lvl8pPr marL="13953104" indent="0">
              <a:buNone/>
              <a:defRPr sz="8700"/>
            </a:lvl8pPr>
            <a:lvl9pPr marL="15946404" indent="0">
              <a:buNone/>
              <a:defRPr sz="8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6840" y="33505903"/>
            <a:ext cx="18167985" cy="5021769"/>
          </a:xfrm>
        </p:spPr>
        <p:txBody>
          <a:bodyPr/>
          <a:lstStyle>
            <a:lvl1pPr marL="0" indent="0">
              <a:buNone/>
              <a:defRPr sz="6100"/>
            </a:lvl1pPr>
            <a:lvl2pPr marL="1993301" indent="0">
              <a:buNone/>
              <a:defRPr sz="5200"/>
            </a:lvl2pPr>
            <a:lvl3pPr marL="3986601" indent="0">
              <a:buNone/>
              <a:defRPr sz="4400"/>
            </a:lvl3pPr>
            <a:lvl4pPr marL="5979902" indent="0">
              <a:buNone/>
              <a:defRPr sz="3900"/>
            </a:lvl4pPr>
            <a:lvl5pPr marL="7973202" indent="0">
              <a:buNone/>
              <a:defRPr sz="3900"/>
            </a:lvl5pPr>
            <a:lvl6pPr marL="9966503" indent="0">
              <a:buNone/>
              <a:defRPr sz="3900"/>
            </a:lvl6pPr>
            <a:lvl7pPr marL="11959803" indent="0">
              <a:buNone/>
              <a:defRPr sz="3900"/>
            </a:lvl7pPr>
            <a:lvl8pPr marL="13953104" indent="0">
              <a:buNone/>
              <a:defRPr sz="3900"/>
            </a:lvl8pPr>
            <a:lvl9pPr marL="15946404" indent="0">
              <a:buNone/>
              <a:defRPr sz="3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1686D-8245-4062-90E9-86A807415B7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998" y="3807491"/>
            <a:ext cx="25737979" cy="713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4" tIns="208782" rIns="417564" bIns="2087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998" y="12369196"/>
            <a:ext cx="25737979" cy="2568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4" tIns="208782" rIns="417564" bIns="208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998" y="39001038"/>
            <a:ext cx="6308328" cy="285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564" tIns="208782" rIns="417564" bIns="208782" numCol="1" anchor="t" anchorCtr="0" compatLnSpc="1">
            <a:prstTxWarp prst="textNoShape">
              <a:avLst/>
            </a:prstTxWarp>
          </a:bodyPr>
          <a:lstStyle>
            <a:lvl1pPr>
              <a:defRPr sz="65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658" y="39001038"/>
            <a:ext cx="9588659" cy="285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564" tIns="208782" rIns="417564" bIns="208782" numCol="1" anchor="t" anchorCtr="0" compatLnSpc="1">
            <a:prstTxWarp prst="textNoShape">
              <a:avLst/>
            </a:prstTxWarp>
          </a:bodyPr>
          <a:lstStyle>
            <a:lvl1pPr algn="ctr">
              <a:defRPr sz="65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0649" y="39001038"/>
            <a:ext cx="6308328" cy="285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564" tIns="208782" rIns="417564" bIns="208782" numCol="1" anchor="t" anchorCtr="0" compatLnSpc="1">
            <a:prstTxWarp prst="textNoShape">
              <a:avLst/>
            </a:prstTxWarp>
          </a:bodyPr>
          <a:lstStyle>
            <a:lvl1pPr algn="r">
              <a:defRPr sz="6500">
                <a:latin typeface="Times New Roman" pitchFamily="18" charset="0"/>
              </a:defRPr>
            </a:lvl1pPr>
          </a:lstStyle>
          <a:p>
            <a:pPr>
              <a:defRPr/>
            </a:pPr>
            <a:fld id="{217C2908-E703-4048-962F-ADD3E291198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347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347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 New Roman" pitchFamily="18" charset="0"/>
        </a:defRPr>
      </a:lvl2pPr>
      <a:lvl3pPr algn="ctr" defTabSz="417347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 New Roman" pitchFamily="18" charset="0"/>
        </a:defRPr>
      </a:lvl3pPr>
      <a:lvl4pPr algn="ctr" defTabSz="417347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 New Roman" pitchFamily="18" charset="0"/>
        </a:defRPr>
      </a:lvl4pPr>
      <a:lvl5pPr algn="ctr" defTabSz="417347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 New Roman" pitchFamily="18" charset="0"/>
        </a:defRPr>
      </a:lvl5pPr>
      <a:lvl6pPr marL="1993301" algn="ctr" defTabSz="417347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 New Roman" pitchFamily="18" charset="0"/>
        </a:defRPr>
      </a:lvl6pPr>
      <a:lvl7pPr marL="3986601" algn="ctr" defTabSz="417347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 New Roman" pitchFamily="18" charset="0"/>
        </a:defRPr>
      </a:lvl7pPr>
      <a:lvl8pPr marL="5979902" algn="ctr" defTabSz="417347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 New Roman" pitchFamily="18" charset="0"/>
        </a:defRPr>
      </a:lvl8pPr>
      <a:lvl9pPr marL="7973202" algn="ctr" defTabSz="417347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 New Roman" pitchFamily="18" charset="0"/>
        </a:defRPr>
      </a:lvl9pPr>
    </p:titleStyle>
    <p:bodyStyle>
      <a:lvl1pPr marL="1564187" indent="-1564187" algn="l" defTabSz="4173475" rtl="0" eaLnBrk="0" fontAlgn="base" hangingPunct="0">
        <a:spcBef>
          <a:spcPct val="20000"/>
        </a:spcBef>
        <a:spcAft>
          <a:spcPct val="0"/>
        </a:spcAft>
        <a:buChar char="•"/>
        <a:defRPr sz="14800">
          <a:solidFill>
            <a:schemeClr val="tx1"/>
          </a:solidFill>
          <a:latin typeface="+mn-lt"/>
          <a:ea typeface="+mn-ea"/>
          <a:cs typeface="+mn-cs"/>
        </a:defRPr>
      </a:lvl1pPr>
      <a:lvl2pPr marL="3391379" indent="-1301182" algn="l" defTabSz="4173475" rtl="0" eaLnBrk="0" fontAlgn="base" hangingPunct="0">
        <a:spcBef>
          <a:spcPct val="20000"/>
        </a:spcBef>
        <a:spcAft>
          <a:spcPct val="0"/>
        </a:spcAft>
        <a:buChar char="–"/>
        <a:defRPr sz="12600">
          <a:solidFill>
            <a:schemeClr val="tx1"/>
          </a:solidFill>
          <a:latin typeface="+mn-lt"/>
        </a:defRPr>
      </a:lvl2pPr>
      <a:lvl3pPr marL="5218572" indent="-1045101" algn="l" defTabSz="4173475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</a:defRPr>
      </a:lvl3pPr>
      <a:lvl4pPr marL="7308769" indent="-1045101" algn="l" defTabSz="4173475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398966" indent="-1045101" algn="l" defTabSz="4173475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11392266" indent="-1045101" algn="l" defTabSz="4173475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3385567" indent="-1045101" algn="l" defTabSz="4173475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5378868" indent="-1045101" algn="l" defTabSz="4173475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7372168" indent="-1045101" algn="l" defTabSz="4173475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93301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86601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79902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973202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966503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959803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953104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946404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emf"/><Relationship Id="rId5" Type="http://schemas.openxmlformats.org/officeDocument/2006/relationships/image" Target="../media/image3.png"/><Relationship Id="rId10" Type="http://schemas.openxmlformats.org/officeDocument/2006/relationships/image" Target="../media/image7.em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eck 45"/>
          <p:cNvSpPr/>
          <p:nvPr/>
        </p:nvSpPr>
        <p:spPr>
          <a:xfrm>
            <a:off x="470925" y="8442822"/>
            <a:ext cx="14597054" cy="796872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398660" tIns="199330" rIns="398660" bIns="199330" numCol="1">
            <a:spAutoFit/>
          </a:bodyPr>
          <a:lstStyle/>
          <a:p>
            <a:pPr algn="just">
              <a:spcBef>
                <a:spcPts val="2616"/>
              </a:spcBef>
              <a:spcAft>
                <a:spcPts val="1744"/>
              </a:spcAft>
            </a:pPr>
            <a:r>
              <a:rPr lang="en-GB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GB" sz="3000" dirty="0">
                <a:latin typeface="Helvetica" panose="020B0604020202020204" pitchFamily="34" charset="0"/>
                <a:cs typeface="Helvetica" panose="020B0604020202020204" pitchFamily="34" charset="0"/>
              </a:rPr>
              <a:t>population attributable risk (PAR</a:t>
            </a:r>
            <a:r>
              <a:rPr lang="en-GB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 – sometimes also called population attributable fraction (PAF) - is defined as the </a:t>
            </a:r>
            <a:r>
              <a:rPr lang="en-GB" sz="3000" dirty="0">
                <a:latin typeface="Helvetica" panose="020B0604020202020204" pitchFamily="34" charset="0"/>
                <a:cs typeface="Helvetica" panose="020B0604020202020204" pitchFamily="34" charset="0"/>
              </a:rPr>
              <a:t>reduction in </a:t>
            </a:r>
            <a:r>
              <a:rPr lang="en-GB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incidence (of a certain disease) </a:t>
            </a:r>
            <a:r>
              <a:rPr lang="en-GB" sz="3000" dirty="0">
                <a:latin typeface="Helvetica" panose="020B0604020202020204" pitchFamily="34" charset="0"/>
                <a:cs typeface="Helvetica" panose="020B0604020202020204" pitchFamily="34" charset="0"/>
              </a:rPr>
              <a:t>that would be observed if a population were entirely </a:t>
            </a:r>
            <a:r>
              <a:rPr lang="en-GB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unexposed (to a set of risk factors), </a:t>
            </a:r>
            <a:r>
              <a:rPr lang="en-GB" sz="3000" dirty="0">
                <a:latin typeface="Helvetica" panose="020B0604020202020204" pitchFamily="34" charset="0"/>
                <a:cs typeface="Helvetica" panose="020B0604020202020204" pitchFamily="34" charset="0"/>
              </a:rPr>
              <a:t>compared with its current exposure </a:t>
            </a:r>
            <a:r>
              <a:rPr lang="en-GB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pattern. The PAR thus depends on both the prevalence of the exposure and the risk associated with the exposure. It </a:t>
            </a:r>
            <a:r>
              <a:rPr lang="en-GB" sz="3000" dirty="0">
                <a:latin typeface="Helvetica" panose="020B0604020202020204" pitchFamily="34" charset="0"/>
                <a:cs typeface="Helvetica" panose="020B0604020202020204" pitchFamily="34" charset="0"/>
              </a:rPr>
              <a:t>is a </a:t>
            </a:r>
            <a:r>
              <a:rPr lang="en-GB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measure with </a:t>
            </a:r>
            <a:r>
              <a:rPr lang="en-GB" sz="3000" dirty="0">
                <a:latin typeface="Helvetica" panose="020B0604020202020204" pitchFamily="34" charset="0"/>
                <a:cs typeface="Helvetica" panose="020B0604020202020204" pitchFamily="34" charset="0"/>
              </a:rPr>
              <a:t>immediate clinical </a:t>
            </a:r>
            <a:r>
              <a:rPr lang="en-GB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relevance, especially for policymakers when assessing the impact of public health interventions. Presentation of PARs has increased substantially in the epidemiological literature over the last few years. </a:t>
            </a:r>
            <a:r>
              <a:rPr lang="en-GB" sz="3000" dirty="0">
                <a:latin typeface="Helvetica" panose="020B0604020202020204" pitchFamily="34" charset="0"/>
                <a:cs typeface="Helvetica" panose="020B0604020202020204" pitchFamily="34" charset="0"/>
              </a:rPr>
              <a:t>However, </a:t>
            </a:r>
            <a:r>
              <a:rPr lang="en-GB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discussion about PARs is often sparse and the correct interpretation left to the reader.</a:t>
            </a:r>
          </a:p>
          <a:p>
            <a:pPr algn="just">
              <a:spcBef>
                <a:spcPts val="2616"/>
              </a:spcBef>
              <a:spcAft>
                <a:spcPts val="1744"/>
              </a:spcAft>
            </a:pPr>
            <a:r>
              <a:rPr lang="en-GB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the following, five challenges </a:t>
            </a:r>
            <a:r>
              <a:rPr lang="en-GB" sz="3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(CH 1) – (CH 5)</a:t>
            </a:r>
            <a:r>
              <a:rPr lang="en-GB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regarding use and interpretation of PARs often not appreciated enough are presented (see also [1]</a:t>
            </a:r>
            <a:r>
              <a:rPr lang="en-GB" sz="3000" dirty="0">
                <a:latin typeface="Helvetica" panose="020B0604020202020204" pitchFamily="34" charset="0"/>
                <a:cs typeface="Helvetica" panose="020B0604020202020204" pitchFamily="34" charset="0"/>
              </a:rPr>
              <a:t> – </a:t>
            </a:r>
            <a:r>
              <a:rPr lang="en-GB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[4]).</a:t>
            </a:r>
          </a:p>
          <a:p>
            <a:pPr algn="just">
              <a:spcBef>
                <a:spcPts val="2616"/>
              </a:spcBef>
              <a:spcAft>
                <a:spcPts val="1744"/>
              </a:spcAft>
            </a:pPr>
            <a:r>
              <a:rPr lang="en-GB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Finally, in </a:t>
            </a:r>
            <a:r>
              <a:rPr lang="en-GB" sz="3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Table 1,</a:t>
            </a:r>
            <a:r>
              <a:rPr lang="en-GB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the handling regarding these five challenges are </a:t>
            </a:r>
            <a:r>
              <a:rPr lang="en-GB" sz="3000" dirty="0">
                <a:latin typeface="Helvetica" panose="020B0604020202020204" pitchFamily="34" charset="0"/>
                <a:cs typeface="Helvetica" panose="020B0604020202020204" pitchFamily="34" charset="0"/>
              </a:rPr>
              <a:t>scrutinized </a:t>
            </a:r>
            <a:r>
              <a:rPr lang="en-GB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taking four </a:t>
            </a:r>
            <a:r>
              <a:rPr lang="en-GB" sz="3000" dirty="0">
                <a:latin typeface="Helvetica" panose="020B0604020202020204" pitchFamily="34" charset="0"/>
                <a:cs typeface="Helvetica" panose="020B0604020202020204" pitchFamily="34" charset="0"/>
              </a:rPr>
              <a:t>recent </a:t>
            </a:r>
            <a:r>
              <a:rPr lang="en-GB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case studies </a:t>
            </a:r>
            <a:r>
              <a:rPr lang="en-GB" sz="3000" dirty="0">
                <a:latin typeface="Helvetica" panose="020B0604020202020204" pitchFamily="34" charset="0"/>
                <a:cs typeface="Helvetica" panose="020B0604020202020204" pitchFamily="34" charset="0"/>
              </a:rPr>
              <a:t>from the cardiovascular literature</a:t>
            </a:r>
            <a:r>
              <a:rPr lang="en-GB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</p:txBody>
      </p:sp>
      <p:sp>
        <p:nvSpPr>
          <p:cNvPr id="1029" name="Text Box 14"/>
          <p:cNvSpPr txBox="1">
            <a:spLocks noChangeArrowheads="1"/>
          </p:cNvSpPr>
          <p:nvPr/>
        </p:nvSpPr>
        <p:spPr bwMode="auto">
          <a:xfrm>
            <a:off x="1730497" y="5130454"/>
            <a:ext cx="25434826" cy="315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4819" tIns="37411" rIns="74819" bIns="37411">
            <a:spAutoFit/>
          </a:bodyPr>
          <a:lstStyle/>
          <a:p>
            <a:endParaRPr lang="en-GB" sz="4400" dirty="0" smtClean="0">
              <a:cs typeface="Mangal" pitchFamily="2"/>
            </a:endParaRPr>
          </a:p>
          <a:p>
            <a:r>
              <a:rPr lang="en-GB" sz="4400" u="sng" dirty="0" smtClean="0">
                <a:cs typeface="Mangal" pitchFamily="2"/>
              </a:rPr>
              <a:t>Josef Fritz</a:t>
            </a:r>
            <a:r>
              <a:rPr lang="en-GB" sz="4400" baseline="30000" dirty="0" smtClean="0">
                <a:cs typeface="Mangal" pitchFamily="2"/>
              </a:rPr>
              <a:t>1</a:t>
            </a:r>
            <a:r>
              <a:rPr lang="en-GB" sz="4400" dirty="0" smtClean="0">
                <a:cs typeface="Mangal" pitchFamily="2"/>
              </a:rPr>
              <a:t>, </a:t>
            </a:r>
            <a:r>
              <a:rPr lang="en-GB" sz="4400" dirty="0">
                <a:cs typeface="Mangal" pitchFamily="2"/>
              </a:rPr>
              <a:t>Hanno Ulmer</a:t>
            </a:r>
            <a:r>
              <a:rPr lang="en-GB" sz="4400" baseline="30000" dirty="0">
                <a:cs typeface="Mangal" pitchFamily="2"/>
              </a:rPr>
              <a:t>1</a:t>
            </a:r>
          </a:p>
          <a:p>
            <a:endParaRPr lang="en-GB" sz="4400" dirty="0" smtClean="0">
              <a:cs typeface="Mangal" pitchFamily="2"/>
            </a:endParaRPr>
          </a:p>
          <a:p>
            <a:r>
              <a:rPr lang="en-GB" sz="3300" baseline="30000" dirty="0" smtClean="0">
                <a:cs typeface="Mangal" pitchFamily="2"/>
              </a:rPr>
              <a:t>1 </a:t>
            </a:r>
            <a:r>
              <a:rPr lang="en-US" sz="3300" dirty="0" smtClean="0">
                <a:cs typeface="Mangal" pitchFamily="2"/>
              </a:rPr>
              <a:t>Department of Medical </a:t>
            </a:r>
            <a:r>
              <a:rPr lang="en-US" sz="3300" dirty="0">
                <a:cs typeface="Mangal" pitchFamily="2"/>
              </a:rPr>
              <a:t>Statistics, Informatics and Health Economics</a:t>
            </a:r>
            <a:r>
              <a:rPr lang="de-AT" sz="3300" dirty="0">
                <a:cs typeface="Mangal" pitchFamily="2"/>
              </a:rPr>
              <a:t>, </a:t>
            </a:r>
            <a:r>
              <a:rPr lang="en-GB" sz="3300" dirty="0" smtClean="0">
                <a:cs typeface="Mangal" pitchFamily="2"/>
              </a:rPr>
              <a:t>Medical University of Innsbruck, Innsbruck, Austria</a:t>
            </a:r>
            <a:r>
              <a:rPr lang="en-US" sz="2600" i="1" dirty="0"/>
              <a:t/>
            </a:r>
            <a:br>
              <a:rPr lang="en-US" sz="2600" i="1" dirty="0"/>
            </a:br>
            <a:endParaRPr lang="en-GB" sz="3500" dirty="0">
              <a:cs typeface="Mangal" pitchFamily="2"/>
            </a:endParaRPr>
          </a:p>
        </p:txBody>
      </p:sp>
      <p:sp>
        <p:nvSpPr>
          <p:cNvPr id="1030" name="Text Box 175"/>
          <p:cNvSpPr txBox="1">
            <a:spLocks noChangeArrowheads="1"/>
          </p:cNvSpPr>
          <p:nvPr/>
        </p:nvSpPr>
        <p:spPr bwMode="auto">
          <a:xfrm>
            <a:off x="1674491" y="2754190"/>
            <a:ext cx="27629162" cy="253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4819" tIns="37411" rIns="74819" bIns="37411">
            <a:spAutoFit/>
          </a:bodyPr>
          <a:lstStyle/>
          <a:p>
            <a:r>
              <a:rPr lang="en-US" sz="8000" dirty="0"/>
              <a:t>Challenges regarding the use and interpretation of the population attributable risk (PAR) in epidemiological studies</a:t>
            </a:r>
            <a:endParaRPr lang="en-GB" sz="8000" dirty="0">
              <a:cs typeface="Mangal" pitchFamily="2"/>
            </a:endParaRPr>
          </a:p>
        </p:txBody>
      </p:sp>
      <p:sp>
        <p:nvSpPr>
          <p:cNvPr id="1031" name="Text Box 193"/>
          <p:cNvSpPr txBox="1">
            <a:spLocks noChangeArrowheads="1"/>
          </p:cNvSpPr>
          <p:nvPr/>
        </p:nvSpPr>
        <p:spPr bwMode="auto">
          <a:xfrm>
            <a:off x="810395" y="38110118"/>
            <a:ext cx="5722836" cy="375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13906" tIns="31391" rIns="78476" bIns="31391">
            <a:spAutoFit/>
          </a:bodyPr>
          <a:lstStyle/>
          <a:p>
            <a:r>
              <a:rPr lang="en-GB" sz="2600" b="1" dirty="0" smtClean="0">
                <a:cs typeface="Mangal" pitchFamily="2"/>
              </a:rPr>
              <a:t>Contact information:</a:t>
            </a:r>
          </a:p>
          <a:p>
            <a:endParaRPr lang="en-GB" sz="2400" dirty="0">
              <a:cs typeface="Mangal" pitchFamily="2"/>
            </a:endParaRPr>
          </a:p>
          <a:p>
            <a:r>
              <a:rPr lang="en-GB" sz="2400" dirty="0" smtClean="0">
                <a:cs typeface="Mangal" pitchFamily="2"/>
              </a:rPr>
              <a:t>Josef Fritz, PhD</a:t>
            </a:r>
            <a:endParaRPr lang="en-GB" sz="2400" dirty="0">
              <a:cs typeface="Mangal" pitchFamily="2"/>
            </a:endParaRPr>
          </a:p>
          <a:p>
            <a:r>
              <a:rPr lang="en-GB" sz="2400" dirty="0">
                <a:cs typeface="Mangal" pitchFamily="2"/>
              </a:rPr>
              <a:t>Department of </a:t>
            </a:r>
            <a:r>
              <a:rPr lang="en-GB" sz="2400" dirty="0" err="1" smtClean="0">
                <a:cs typeface="Mangal" pitchFamily="2"/>
              </a:rPr>
              <a:t>MSIG</a:t>
            </a:r>
            <a:endParaRPr lang="en-GB" sz="2400" dirty="0">
              <a:cs typeface="Mangal" pitchFamily="2"/>
            </a:endParaRPr>
          </a:p>
          <a:p>
            <a:r>
              <a:rPr lang="en-GB" sz="2400" dirty="0">
                <a:cs typeface="Mangal" pitchFamily="2"/>
              </a:rPr>
              <a:t>Medical University of Innsbruck </a:t>
            </a:r>
          </a:p>
          <a:p>
            <a:r>
              <a:rPr lang="en-GB" sz="2400" dirty="0" err="1" smtClean="0">
                <a:cs typeface="Mangal" pitchFamily="2"/>
              </a:rPr>
              <a:t>Schoepfstraße</a:t>
            </a:r>
            <a:r>
              <a:rPr lang="en-GB" sz="2400" dirty="0" smtClean="0">
                <a:cs typeface="Mangal" pitchFamily="2"/>
              </a:rPr>
              <a:t> 41 / 1</a:t>
            </a:r>
            <a:endParaRPr lang="en-GB" sz="2400" dirty="0">
              <a:cs typeface="Mangal" pitchFamily="2"/>
            </a:endParaRPr>
          </a:p>
          <a:p>
            <a:r>
              <a:rPr lang="en-GB" sz="2400" dirty="0" smtClean="0">
                <a:cs typeface="Mangal" pitchFamily="2"/>
              </a:rPr>
              <a:t>6020 </a:t>
            </a:r>
            <a:r>
              <a:rPr lang="en-GB" sz="2400" dirty="0">
                <a:cs typeface="Mangal" pitchFamily="2"/>
              </a:rPr>
              <a:t>Innsbruck, </a:t>
            </a:r>
            <a:r>
              <a:rPr lang="en-GB" sz="2400" dirty="0" smtClean="0">
                <a:cs typeface="Mangal" pitchFamily="2"/>
              </a:rPr>
              <a:t>Austria</a:t>
            </a:r>
            <a:endParaRPr lang="en-GB" sz="2400" dirty="0">
              <a:cs typeface="Mangal" pitchFamily="2"/>
            </a:endParaRPr>
          </a:p>
          <a:p>
            <a:r>
              <a:rPr lang="en-GB" sz="2400" dirty="0" smtClean="0">
                <a:cs typeface="Mangal" pitchFamily="2"/>
              </a:rPr>
              <a:t>P: +</a:t>
            </a:r>
            <a:r>
              <a:rPr lang="en-GB" sz="2400" dirty="0">
                <a:cs typeface="Mangal" pitchFamily="2"/>
              </a:rPr>
              <a:t>43 512 9003 </a:t>
            </a:r>
            <a:r>
              <a:rPr lang="en-GB" sz="2400" dirty="0" smtClean="0">
                <a:cs typeface="Mangal" pitchFamily="2"/>
              </a:rPr>
              <a:t>70915</a:t>
            </a:r>
            <a:endParaRPr lang="en-GB" sz="2400" dirty="0">
              <a:cs typeface="Mangal" pitchFamily="2"/>
            </a:endParaRPr>
          </a:p>
          <a:p>
            <a:r>
              <a:rPr lang="en-GB" sz="2400" dirty="0" smtClean="0">
                <a:cs typeface="Mangal" pitchFamily="2"/>
              </a:rPr>
              <a:t>E: josef.fritz@i-med.ac.at</a:t>
            </a:r>
            <a:endParaRPr lang="en-GB" sz="2400" dirty="0">
              <a:cs typeface="Mangal" pitchFamily="2"/>
            </a:endParaRPr>
          </a:p>
          <a:p>
            <a:r>
              <a:rPr lang="en-GB" sz="2400" dirty="0" smtClean="0">
                <a:cs typeface="Mangal" pitchFamily="2"/>
              </a:rPr>
              <a:t>I:  </a:t>
            </a:r>
            <a:r>
              <a:rPr lang="en-GB" sz="2400" dirty="0" err="1" smtClean="0">
                <a:cs typeface="Mangal" pitchFamily="2"/>
              </a:rPr>
              <a:t>http://www.i-med.ac.at/msig/</a:t>
            </a:r>
            <a:endParaRPr lang="en-GB" sz="2400" dirty="0">
              <a:cs typeface="Mangal" pitchFamily="2"/>
            </a:endParaRPr>
          </a:p>
        </p:txBody>
      </p:sp>
      <p:pic>
        <p:nvPicPr>
          <p:cNvPr id="1026" name="Object 3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80015" y="0"/>
            <a:ext cx="2999960" cy="3107736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pic>
        <p:nvPicPr>
          <p:cNvPr id="1027" name="Object 3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17999" y="1639626"/>
            <a:ext cx="10044258" cy="452782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pic>
        <p:nvPicPr>
          <p:cNvPr id="1028" name="Object 33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95097" y="370459"/>
            <a:ext cx="9672770" cy="1433813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27" name="Rectangle 463"/>
          <p:cNvSpPr txBox="1">
            <a:spLocks noChangeArrowheads="1"/>
          </p:cNvSpPr>
          <p:nvPr/>
        </p:nvSpPr>
        <p:spPr bwMode="auto">
          <a:xfrm>
            <a:off x="11467579" y="37942239"/>
            <a:ext cx="18146016" cy="44163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99600" tIns="198000" rIns="399600" bIns="198000" anchor="t" anchorCtr="0">
            <a:spAutoFit/>
          </a:bodyPr>
          <a:lstStyle/>
          <a:p>
            <a:pPr defTabSz="4173475">
              <a:spcBef>
                <a:spcPts val="0"/>
              </a:spcBef>
              <a:defRPr/>
            </a:pPr>
            <a:r>
              <a:rPr lang="en-GB" sz="2900" b="1" kern="0" dirty="0" smtClean="0">
                <a:latin typeface="Helvetica" pitchFamily="34" charset="0"/>
                <a:cs typeface="Mangal" pitchFamily="2"/>
              </a:rPr>
              <a:t>References:</a:t>
            </a:r>
          </a:p>
          <a:p>
            <a:pPr defTabSz="4173475">
              <a:spcBef>
                <a:spcPts val="0"/>
              </a:spcBef>
              <a:defRPr/>
            </a:pPr>
            <a:endParaRPr lang="en-GB" sz="2400" kern="0" dirty="0" smtClean="0">
              <a:latin typeface="Helvetica" pitchFamily="34" charset="0"/>
              <a:cs typeface="Mangal" pitchFamily="2"/>
            </a:endParaRPr>
          </a:p>
          <a:p>
            <a:r>
              <a:rPr lang="en-GB" sz="2600" dirty="0" smtClean="0"/>
              <a:t>[1</a:t>
            </a:r>
            <a:r>
              <a:rPr lang="en-GB" sz="2600" dirty="0"/>
              <a:t>] </a:t>
            </a:r>
            <a:r>
              <a:rPr lang="en-GB" sz="2600" dirty="0" err="1"/>
              <a:t>Rockhill</a:t>
            </a:r>
            <a:r>
              <a:rPr lang="en-GB" sz="2600" dirty="0"/>
              <a:t> B, Newman B, Weinberg C. Use and Misuse of Population Attributable </a:t>
            </a:r>
            <a:r>
              <a:rPr lang="en-GB" sz="2600" dirty="0" smtClean="0"/>
              <a:t>Fractions.</a:t>
            </a:r>
            <a:br>
              <a:rPr lang="en-GB" sz="2600" dirty="0" smtClean="0"/>
            </a:br>
            <a:r>
              <a:rPr lang="en-GB" sz="2600" dirty="0" smtClean="0"/>
              <a:t>     </a:t>
            </a:r>
            <a:r>
              <a:rPr lang="en-GB" sz="2600" i="1" dirty="0" smtClean="0"/>
              <a:t>Am </a:t>
            </a:r>
            <a:r>
              <a:rPr lang="en-GB" sz="2600" i="1" dirty="0"/>
              <a:t>J </a:t>
            </a:r>
            <a:r>
              <a:rPr lang="en-GB" sz="2600" i="1" dirty="0" smtClean="0"/>
              <a:t>Public </a:t>
            </a:r>
            <a:r>
              <a:rPr lang="en-GB" sz="2600" i="1" dirty="0"/>
              <a:t>Health</a:t>
            </a:r>
            <a:r>
              <a:rPr lang="en-GB" sz="2600" dirty="0"/>
              <a:t>. </a:t>
            </a:r>
            <a:r>
              <a:rPr lang="en-GB" sz="2600" dirty="0" smtClean="0"/>
              <a:t>1998;88(1</a:t>
            </a:r>
            <a:r>
              <a:rPr lang="en-GB" sz="2600" dirty="0"/>
              <a:t>):15-19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[2] Poole C. A history of the population attributable fraction and related measures. </a:t>
            </a:r>
            <a:r>
              <a:rPr lang="en-GB" sz="2600" i="1" dirty="0" smtClean="0"/>
              <a:t>Ann </a:t>
            </a:r>
            <a:r>
              <a:rPr lang="en-GB" sz="2600" i="1" dirty="0" err="1" smtClean="0"/>
              <a:t>Epidemiol</a:t>
            </a:r>
            <a:r>
              <a:rPr lang="en-GB" sz="2600" dirty="0" smtClean="0"/>
              <a:t>. 2015;25(3):147-154.</a:t>
            </a:r>
            <a:endParaRPr lang="de-DE" sz="2600" dirty="0"/>
          </a:p>
          <a:p>
            <a:r>
              <a:rPr lang="en-GB" sz="2600" dirty="0" smtClean="0"/>
              <a:t>[3] </a:t>
            </a:r>
            <a:r>
              <a:rPr lang="en-GB" sz="2600" dirty="0"/>
              <a:t>Mueller NT, </a:t>
            </a:r>
            <a:r>
              <a:rPr lang="en-GB" sz="2600" dirty="0" err="1"/>
              <a:t>Appel</a:t>
            </a:r>
            <a:r>
              <a:rPr lang="en-GB" sz="2600" dirty="0"/>
              <a:t> LJ. Attributing Death to Diet: Precision Counts. </a:t>
            </a:r>
            <a:r>
              <a:rPr lang="en-GB" sz="2600" i="1" dirty="0"/>
              <a:t>JAMA</a:t>
            </a:r>
            <a:r>
              <a:rPr lang="en-GB" sz="2600" dirty="0"/>
              <a:t>. 2017;317(9):908-909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[4] Krieger N. Health Equity and the Fallacy of Treating Causes of Population Health as if They Sum to 100%.</a:t>
            </a:r>
            <a:br>
              <a:rPr lang="en-GB" sz="2600" dirty="0" smtClean="0"/>
            </a:br>
            <a:r>
              <a:rPr lang="en-GB" sz="2600" dirty="0" smtClean="0"/>
              <a:t>     </a:t>
            </a:r>
            <a:r>
              <a:rPr lang="en-US" sz="2600" i="1" dirty="0" smtClean="0"/>
              <a:t>Am </a:t>
            </a:r>
            <a:r>
              <a:rPr lang="en-US" sz="2600" i="1" dirty="0"/>
              <a:t>J Public Health</a:t>
            </a:r>
            <a:r>
              <a:rPr lang="en-US" sz="2600" dirty="0"/>
              <a:t>. </a:t>
            </a:r>
            <a:r>
              <a:rPr lang="en-US" sz="2600" dirty="0" smtClean="0"/>
              <a:t>2017;107(4</a:t>
            </a:r>
            <a:r>
              <a:rPr lang="en-US" sz="2600" dirty="0"/>
              <a:t>):541-549.</a:t>
            </a:r>
            <a:endParaRPr lang="de-DE" sz="2600" dirty="0"/>
          </a:p>
          <a:p>
            <a:r>
              <a:rPr lang="de-DE" sz="2600" dirty="0" smtClean="0"/>
              <a:t>[</a:t>
            </a:r>
            <a:r>
              <a:rPr lang="de-DE" sz="2600" dirty="0"/>
              <a:t>5</a:t>
            </a:r>
            <a:r>
              <a:rPr lang="de-DE" sz="2600" dirty="0" smtClean="0"/>
              <a:t>] </a:t>
            </a:r>
            <a:r>
              <a:rPr lang="de-DE" sz="2600" dirty="0"/>
              <a:t>Kleinbaum DG, Kupper LL, </a:t>
            </a:r>
            <a:r>
              <a:rPr lang="de-DE" sz="2600" dirty="0" smtClean="0"/>
              <a:t>Morgenstern </a:t>
            </a:r>
            <a:r>
              <a:rPr lang="de-DE" sz="2600" dirty="0"/>
              <a:t>H. </a:t>
            </a:r>
            <a:r>
              <a:rPr lang="de-DE" sz="2600" i="1" dirty="0" err="1"/>
              <a:t>Epidemiologic</a:t>
            </a:r>
            <a:r>
              <a:rPr lang="de-DE" sz="2600" i="1" dirty="0"/>
              <a:t> </a:t>
            </a:r>
            <a:r>
              <a:rPr lang="de-DE" sz="2600" i="1" dirty="0" smtClean="0"/>
              <a:t>Research</a:t>
            </a:r>
            <a:r>
              <a:rPr lang="de-DE" sz="2600" dirty="0" smtClean="0"/>
              <a:t>. </a:t>
            </a:r>
            <a:r>
              <a:rPr lang="en-GB" sz="2600" dirty="0" smtClean="0"/>
              <a:t>Belmont</a:t>
            </a:r>
            <a:r>
              <a:rPr lang="en-GB" sz="2600" dirty="0"/>
              <a:t>, </a:t>
            </a:r>
            <a:r>
              <a:rPr lang="en-GB" sz="2600" dirty="0" err="1"/>
              <a:t>Calif</a:t>
            </a:r>
            <a:r>
              <a:rPr lang="en-GB" sz="2600" dirty="0"/>
              <a:t>: Lifetime </a:t>
            </a:r>
            <a:r>
              <a:rPr lang="en-GB" sz="2600" dirty="0" smtClean="0"/>
              <a:t>Learning</a:t>
            </a:r>
            <a:br>
              <a:rPr lang="en-GB" sz="2600" dirty="0" smtClean="0"/>
            </a:br>
            <a:r>
              <a:rPr lang="en-GB" sz="2600" dirty="0" smtClean="0"/>
              <a:t>     Publications</a:t>
            </a:r>
            <a:r>
              <a:rPr lang="en-GB" sz="2600" dirty="0"/>
              <a:t>; 1982:163</a:t>
            </a:r>
            <a:r>
              <a:rPr lang="en-GB" sz="2600" dirty="0" smtClean="0"/>
              <a:t>.</a:t>
            </a:r>
            <a:endParaRPr lang="de-DE" sz="2600" dirty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38987" y="39175300"/>
            <a:ext cx="4264589" cy="2175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5" name="Group 4"/>
          <p:cNvGrpSpPr>
            <a:grpSpLocks noChangeAspect="1"/>
          </p:cNvGrpSpPr>
          <p:nvPr/>
        </p:nvGrpSpPr>
        <p:grpSpPr bwMode="auto">
          <a:xfrm>
            <a:off x="15577085" y="17047762"/>
            <a:ext cx="11957786" cy="2174732"/>
            <a:chOff x="136" y="2438"/>
            <a:chExt cx="1706" cy="317"/>
          </a:xfrm>
        </p:grpSpPr>
        <p:sp>
          <p:nvSpPr>
            <p:cNvPr id="42" name="Rectangle 10"/>
            <p:cNvSpPr>
              <a:spLocks noChangeArrowheads="1"/>
            </p:cNvSpPr>
            <p:nvPr/>
          </p:nvSpPr>
          <p:spPr bwMode="auto">
            <a:xfrm>
              <a:off x="1718" y="2438"/>
              <a:ext cx="0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7800" dirty="0" smtClean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45" name="Rectangle 12"/>
            <p:cNvSpPr>
              <a:spLocks noChangeArrowheads="1"/>
            </p:cNvSpPr>
            <p:nvPr/>
          </p:nvSpPr>
          <p:spPr bwMode="auto">
            <a:xfrm>
              <a:off x="1815" y="2543"/>
              <a:ext cx="0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7800" dirty="0" smtClean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48" name="Rectangle 15"/>
            <p:cNvSpPr>
              <a:spLocks noChangeArrowheads="1"/>
            </p:cNvSpPr>
            <p:nvPr/>
          </p:nvSpPr>
          <p:spPr bwMode="auto">
            <a:xfrm>
              <a:off x="1367" y="2438"/>
              <a:ext cx="0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7800" dirty="0" smtClean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55" name="Rectangle 22"/>
            <p:cNvSpPr>
              <a:spLocks noChangeArrowheads="1"/>
            </p:cNvSpPr>
            <p:nvPr/>
          </p:nvSpPr>
          <p:spPr bwMode="auto">
            <a:xfrm>
              <a:off x="458" y="2541"/>
              <a:ext cx="0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7800" dirty="0" smtClean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57" name="Rectangle 24"/>
            <p:cNvSpPr>
              <a:spLocks noChangeArrowheads="1"/>
            </p:cNvSpPr>
            <p:nvPr/>
          </p:nvSpPr>
          <p:spPr bwMode="auto">
            <a:xfrm>
              <a:off x="1842" y="2482"/>
              <a:ext cx="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3900" dirty="0" smtClean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62" name="Rectangle 29"/>
            <p:cNvSpPr>
              <a:spLocks noChangeArrowheads="1"/>
            </p:cNvSpPr>
            <p:nvPr/>
          </p:nvSpPr>
          <p:spPr bwMode="auto">
            <a:xfrm>
              <a:off x="893" y="2482"/>
              <a:ext cx="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3900" dirty="0" smtClean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63" name="Rectangle 30"/>
            <p:cNvSpPr>
              <a:spLocks noChangeArrowheads="1"/>
            </p:cNvSpPr>
            <p:nvPr/>
          </p:nvSpPr>
          <p:spPr bwMode="auto">
            <a:xfrm>
              <a:off x="821" y="2482"/>
              <a:ext cx="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3900" dirty="0" smtClean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64" name="Rectangle 31"/>
            <p:cNvSpPr>
              <a:spLocks noChangeArrowheads="1"/>
            </p:cNvSpPr>
            <p:nvPr/>
          </p:nvSpPr>
          <p:spPr bwMode="auto">
            <a:xfrm>
              <a:off x="692" y="2482"/>
              <a:ext cx="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3900" dirty="0" smtClean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65" name="Rectangle 32"/>
            <p:cNvSpPr>
              <a:spLocks noChangeArrowheads="1"/>
            </p:cNvSpPr>
            <p:nvPr/>
          </p:nvSpPr>
          <p:spPr bwMode="auto">
            <a:xfrm>
              <a:off x="578" y="2482"/>
              <a:ext cx="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3900" dirty="0" smtClean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68" name="Rectangle 35"/>
            <p:cNvSpPr>
              <a:spLocks noChangeArrowheads="1"/>
            </p:cNvSpPr>
            <p:nvPr/>
          </p:nvSpPr>
          <p:spPr bwMode="auto">
            <a:xfrm>
              <a:off x="136" y="2482"/>
              <a:ext cx="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3900" i="1" dirty="0" smtClean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74" name="Rectangle 41"/>
            <p:cNvSpPr>
              <a:spLocks noChangeArrowheads="1"/>
            </p:cNvSpPr>
            <p:nvPr/>
          </p:nvSpPr>
          <p:spPr bwMode="auto">
            <a:xfrm>
              <a:off x="1279" y="2472"/>
              <a:ext cx="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3900" dirty="0" smtClean="0">
                <a:latin typeface="Arial" pitchFamily="34" charset="0"/>
              </a:endParaRPr>
            </a:p>
          </p:txBody>
        </p:sp>
        <p:sp>
          <p:nvSpPr>
            <p:cNvPr id="76" name="Rectangle 43"/>
            <p:cNvSpPr>
              <a:spLocks noChangeArrowheads="1"/>
            </p:cNvSpPr>
            <p:nvPr/>
          </p:nvSpPr>
          <p:spPr bwMode="auto">
            <a:xfrm>
              <a:off x="762" y="2472"/>
              <a:ext cx="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3900" dirty="0" smtClean="0">
                <a:latin typeface="Arial" pitchFamily="34" charset="0"/>
              </a:endParaRPr>
            </a:p>
          </p:txBody>
        </p:sp>
        <p:sp>
          <p:nvSpPr>
            <p:cNvPr id="77" name="Rectangle 44"/>
            <p:cNvSpPr>
              <a:spLocks noChangeArrowheads="1"/>
            </p:cNvSpPr>
            <p:nvPr/>
          </p:nvSpPr>
          <p:spPr bwMode="auto">
            <a:xfrm>
              <a:off x="634" y="2472"/>
              <a:ext cx="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3900" dirty="0" smtClean="0">
                <a:latin typeface="Arial" pitchFamily="34" charset="0"/>
              </a:endParaRPr>
            </a:p>
          </p:txBody>
        </p:sp>
        <p:sp>
          <p:nvSpPr>
            <p:cNvPr id="87" name="Rectangle 54"/>
            <p:cNvSpPr>
              <a:spLocks noChangeArrowheads="1"/>
            </p:cNvSpPr>
            <p:nvPr/>
          </p:nvSpPr>
          <p:spPr bwMode="auto">
            <a:xfrm>
              <a:off x="1736" y="2580"/>
              <a:ext cx="0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7800" dirty="0" smtClean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89" name="Rectangle 56"/>
            <p:cNvSpPr>
              <a:spLocks noChangeArrowheads="1"/>
            </p:cNvSpPr>
            <p:nvPr/>
          </p:nvSpPr>
          <p:spPr bwMode="auto">
            <a:xfrm>
              <a:off x="1558" y="2541"/>
              <a:ext cx="0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7800" dirty="0" smtClean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90" name="Rectangle 57"/>
            <p:cNvSpPr>
              <a:spLocks noChangeArrowheads="1"/>
            </p:cNvSpPr>
            <p:nvPr/>
          </p:nvSpPr>
          <p:spPr bwMode="auto">
            <a:xfrm>
              <a:off x="1387" y="2580"/>
              <a:ext cx="0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7800" dirty="0" smtClean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94" name="Rectangle 61"/>
            <p:cNvSpPr>
              <a:spLocks noChangeArrowheads="1"/>
            </p:cNvSpPr>
            <p:nvPr/>
          </p:nvSpPr>
          <p:spPr bwMode="auto">
            <a:xfrm>
              <a:off x="963" y="2480"/>
              <a:ext cx="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3900" dirty="0" smtClean="0"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95" name="Rectangle 62"/>
            <p:cNvSpPr>
              <a:spLocks noChangeArrowheads="1"/>
            </p:cNvSpPr>
            <p:nvPr/>
          </p:nvSpPr>
          <p:spPr bwMode="auto">
            <a:xfrm>
              <a:off x="551" y="2482"/>
              <a:ext cx="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3986601" eaLnBrk="1" hangingPunct="1"/>
              <a:endParaRPr lang="de-DE" sz="3900" dirty="0" smtClean="0">
                <a:latin typeface="Helvetica" pitchFamily="34" charset="0"/>
                <a:cs typeface="Helvetica" pitchFamily="34" charset="0"/>
              </a:endParaRPr>
            </a:p>
          </p:txBody>
        </p:sp>
      </p:grpSp>
      <p:sp>
        <p:nvSpPr>
          <p:cNvPr id="49" name="Rechteck 48"/>
          <p:cNvSpPr/>
          <p:nvPr/>
        </p:nvSpPr>
        <p:spPr>
          <a:xfrm>
            <a:off x="15303627" y="8442822"/>
            <a:ext cx="14598000" cy="40752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99600" tIns="198000" rIns="399600" bIns="198000" numCol="1">
            <a:spAutoFit/>
          </a:bodyPr>
          <a:lstStyle/>
          <a:p>
            <a:pPr algn="just" defTabSz="190500">
              <a:spcBef>
                <a:spcPts val="2616"/>
              </a:spcBef>
              <a:spcAft>
                <a:spcPts val="1744"/>
              </a:spcAft>
            </a:pPr>
            <a:r>
              <a:rPr lang="en-GB" sz="2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(CH 4) Dichotomizing originally continuous risk factors</a:t>
            </a:r>
            <a:endParaRPr lang="de-DE" sz="29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spcBef>
                <a:spcPts val="2616"/>
              </a:spcBef>
              <a:spcAft>
                <a:spcPts val="1744"/>
              </a:spcAft>
            </a:pPr>
            <a:r>
              <a:rPr lang="en-GB" sz="2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For a continuous risk factor, the magnitude of the PAR generally depends on the specific cut-off point classifying individuals as "exposed" or "unexposed". It can be made artificially high only by defining risk factors in such a way that almost the entire population is labelled as "exposed". Furthermore, when estimating RRs for such "extreme" cut-off points from observational data, instability of estimates can become an issue.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hteck 13"/>
              <p:cNvSpPr/>
              <p:nvPr/>
            </p:nvSpPr>
            <p:spPr>
              <a:xfrm>
                <a:off x="15308427" y="16219686"/>
                <a:ext cx="14598000" cy="9679331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lIns="399600" tIns="198000" rIns="399600" bIns="198000">
                <a:spAutoFit/>
              </a:bodyPr>
              <a:lstStyle/>
              <a:p>
                <a:pPr algn="just"/>
                <a:r>
                  <a:rPr lang="en-GB" sz="2900" b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Figure 1: Relationship between PAR, </a:t>
                </a:r>
                <a:r>
                  <a:rPr lang="en-GB" sz="2900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sensitivity </a:t>
                </a:r>
                <a:r>
                  <a:rPr lang="en-GB" sz="2900" b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and </a:t>
                </a:r>
                <a:r>
                  <a:rPr lang="en-GB" sz="2900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PPV </a:t>
                </a:r>
                <a:r>
                  <a:rPr lang="en-GB" sz="2900" b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(for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900" b="1" i="1">
                            <a:latin typeface="Cambria Math"/>
                            <a:cs typeface="Helvetica" panose="020B0604020202020204" pitchFamily="34" charset="0"/>
                          </a:rPr>
                        </m:ctrlPr>
                      </m:sSubPr>
                      <m:e>
                        <m:r>
                          <a:rPr lang="en-GB" sz="2900" b="1">
                            <a:latin typeface="Cambria Math"/>
                            <a:cs typeface="Helvetica" panose="020B0604020202020204" pitchFamily="34" charset="0"/>
                          </a:rPr>
                          <m:t>𝒑</m:t>
                        </m:r>
                      </m:e>
                      <m:sub>
                        <m:r>
                          <a:rPr lang="en-GB" sz="2900" b="1">
                            <a:latin typeface="Cambria Math"/>
                            <a:cs typeface="Helvetica" panose="020B0604020202020204" pitchFamily="34" charset="0"/>
                          </a:rPr>
                          <m:t>𝒅𝒊𝒔</m:t>
                        </m:r>
                      </m:sub>
                    </m:sSub>
                    <m:r>
                      <a:rPr lang="en-GB" sz="2900" b="1">
                        <a:latin typeface="Cambria Math"/>
                        <a:cs typeface="Helvetica" panose="020B0604020202020204" pitchFamily="34" charset="0"/>
                      </a:rPr>
                      <m:t>=</m:t>
                    </m:r>
                    <m:r>
                      <a:rPr lang="en-GB" sz="2900" b="1">
                        <a:latin typeface="Cambria Math"/>
                        <a:cs typeface="Helvetica" panose="020B0604020202020204" pitchFamily="34" charset="0"/>
                      </a:rPr>
                      <m:t>𝟎</m:t>
                    </m:r>
                    <m:r>
                      <a:rPr lang="en-GB" sz="2900" b="1">
                        <a:latin typeface="Cambria Math"/>
                        <a:cs typeface="Helvetica" panose="020B0604020202020204" pitchFamily="34" charset="0"/>
                      </a:rPr>
                      <m:t>.</m:t>
                    </m:r>
                    <m:r>
                      <a:rPr lang="en-GB" sz="2900" b="1">
                        <a:latin typeface="Cambria Math"/>
                        <a:cs typeface="Helvetica" panose="020B0604020202020204" pitchFamily="34" charset="0"/>
                      </a:rPr>
                      <m:t>𝟏</m:t>
                    </m:r>
                  </m:oMath>
                </a14:m>
                <a:r>
                  <a:rPr lang="en-GB" sz="2900" b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900" b="1" i="1">
                            <a:latin typeface="Cambria Math"/>
                            <a:cs typeface="Helvetica" panose="020B0604020202020204" pitchFamily="34" charset="0"/>
                          </a:rPr>
                        </m:ctrlPr>
                      </m:sSubPr>
                      <m:e>
                        <m:r>
                          <a:rPr lang="en-GB" sz="2900" b="1">
                            <a:latin typeface="Cambria Math"/>
                            <a:cs typeface="Helvetica" panose="020B0604020202020204" pitchFamily="34" charset="0"/>
                          </a:rPr>
                          <m:t>𝒑</m:t>
                        </m:r>
                      </m:e>
                      <m:sub>
                        <m:r>
                          <a:rPr lang="en-GB" sz="2900" b="1">
                            <a:latin typeface="Cambria Math"/>
                            <a:cs typeface="Helvetica" panose="020B0604020202020204" pitchFamily="34" charset="0"/>
                          </a:rPr>
                          <m:t>𝒅𝒊𝒔</m:t>
                        </m:r>
                      </m:sub>
                    </m:sSub>
                    <m:r>
                      <a:rPr lang="en-GB" sz="2900" b="1">
                        <a:latin typeface="Cambria Math"/>
                        <a:cs typeface="Helvetica" panose="020B0604020202020204" pitchFamily="34" charset="0"/>
                      </a:rPr>
                      <m:t>=</m:t>
                    </m:r>
                    <m:r>
                      <a:rPr lang="en-GB" sz="2900" b="1">
                        <a:latin typeface="Cambria Math"/>
                        <a:cs typeface="Helvetica" panose="020B0604020202020204" pitchFamily="34" charset="0"/>
                      </a:rPr>
                      <m:t>𝟎</m:t>
                    </m:r>
                    <m:r>
                      <a:rPr lang="en-GB" sz="2900" b="1">
                        <a:latin typeface="Cambria Math"/>
                        <a:cs typeface="Helvetica" panose="020B0604020202020204" pitchFamily="34" charset="0"/>
                      </a:rPr>
                      <m:t>.</m:t>
                    </m:r>
                    <m:r>
                      <a:rPr lang="en-GB" sz="2900" b="1">
                        <a:latin typeface="Cambria Math"/>
                        <a:cs typeface="Helvetica" panose="020B0604020202020204" pitchFamily="34" charset="0"/>
                      </a:rPr>
                      <m:t>𝟑</m:t>
                    </m:r>
                  </m:oMath>
                </a14:m>
                <a:r>
                  <a:rPr lang="en-GB" sz="2900" b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, respectively) depending on </a:t>
                </a:r>
                <a14:m>
                  <m:oMath xmlns:m="http://schemas.openxmlformats.org/officeDocument/2006/math">
                    <m:r>
                      <a:rPr lang="en-GB" sz="2900" b="1">
                        <a:latin typeface="Cambria Math"/>
                        <a:cs typeface="Helvetica" panose="020B0604020202020204" pitchFamily="34" charset="0"/>
                      </a:rPr>
                      <m:t>𝑹𝑹</m:t>
                    </m:r>
                  </m:oMath>
                </a14:m>
                <a:r>
                  <a:rPr lang="en-GB" sz="2900" b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900" b="1" i="1">
                            <a:latin typeface="Cambria Math"/>
                            <a:cs typeface="Helvetica" panose="020B0604020202020204" pitchFamily="34" charset="0"/>
                          </a:rPr>
                        </m:ctrlPr>
                      </m:sSubPr>
                      <m:e>
                        <m:r>
                          <a:rPr lang="en-GB" sz="2900" b="1">
                            <a:latin typeface="Cambria Math"/>
                            <a:cs typeface="Helvetica" panose="020B0604020202020204" pitchFamily="34" charset="0"/>
                          </a:rPr>
                          <m:t>𝒑</m:t>
                        </m:r>
                      </m:e>
                      <m:sub>
                        <m:r>
                          <a:rPr lang="en-GB" sz="2900" b="1">
                            <a:latin typeface="Cambria Math"/>
                            <a:cs typeface="Helvetica" panose="020B0604020202020204" pitchFamily="34" charset="0"/>
                          </a:rPr>
                          <m:t>𝑹𝑭</m:t>
                        </m:r>
                      </m:sub>
                    </m:sSub>
                  </m:oMath>
                </a14:m>
                <a:r>
                  <a:rPr lang="en-GB" sz="2900" b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is fixed at a value of 0.5 (A) </a:t>
                </a:r>
                <a:r>
                  <a:rPr lang="en-GB" sz="2900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and depending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900" b="1" i="1">
                            <a:latin typeface="Cambria Math"/>
                            <a:cs typeface="Helvetica" panose="020B0604020202020204" pitchFamily="34" charset="0"/>
                          </a:rPr>
                        </m:ctrlPr>
                      </m:sSubPr>
                      <m:e>
                        <m:r>
                          <a:rPr lang="en-GB" sz="2900" b="1">
                            <a:latin typeface="Cambria Math"/>
                            <a:cs typeface="Helvetica" panose="020B0604020202020204" pitchFamily="34" charset="0"/>
                          </a:rPr>
                          <m:t>𝒑</m:t>
                        </m:r>
                      </m:e>
                      <m:sub>
                        <m:r>
                          <a:rPr lang="en-GB" sz="2900" b="1">
                            <a:latin typeface="Cambria Math"/>
                            <a:cs typeface="Helvetica" panose="020B0604020202020204" pitchFamily="34" charset="0"/>
                          </a:rPr>
                          <m:t>𝑹𝑭</m:t>
                        </m:r>
                      </m:sub>
                    </m:sSub>
                  </m:oMath>
                </a14:m>
                <a:r>
                  <a:rPr lang="en-GB" sz="2900" b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900" b="1">
                        <a:latin typeface="Cambria Math"/>
                        <a:cs typeface="Helvetica" panose="020B0604020202020204" pitchFamily="34" charset="0"/>
                      </a:rPr>
                      <m:t>𝑹𝑹</m:t>
                    </m:r>
                  </m:oMath>
                </a14:m>
                <a:r>
                  <a:rPr lang="en-GB" sz="2900" b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is fixed at a value of 2.5 (B</a:t>
                </a:r>
                <a:r>
                  <a:rPr lang="en-GB" sz="2900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).</a:t>
                </a:r>
                <a:endParaRPr lang="en-GB" sz="2900" b="1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3600" b="1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2800" b="1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2800" b="1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2800" b="1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2800" b="1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2800" b="1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2800" b="1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2800" b="1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2800" b="1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2800" b="1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2800" b="1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2800" b="1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2800" b="1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2800" b="1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2800" b="1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2800" b="1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2800" b="1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/>
                <a:endParaRPr lang="en-GB" sz="2800" b="1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8427" y="16219686"/>
                <a:ext cx="14598000" cy="9679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hteck 65"/>
          <p:cNvSpPr/>
          <p:nvPr/>
        </p:nvSpPr>
        <p:spPr>
          <a:xfrm>
            <a:off x="15303627" y="26156790"/>
            <a:ext cx="14598000" cy="1160293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399600" tIns="198000" rIns="399600" bIns="198000">
            <a:spAutoFit/>
          </a:bodyPr>
          <a:lstStyle/>
          <a:p>
            <a:pPr algn="just"/>
            <a:r>
              <a:rPr lang="en-GB" sz="2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Table </a:t>
            </a:r>
            <a:r>
              <a:rPr lang="en-GB" sz="2900" b="1" dirty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en-GB" sz="2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  <a:r>
              <a:rPr lang="en-GB" sz="2900" b="1" dirty="0">
                <a:latin typeface="Helvetica" panose="020B0604020202020204" pitchFamily="34" charset="0"/>
                <a:cs typeface="Helvetica" panose="020B0604020202020204" pitchFamily="34" charset="0"/>
              </a:rPr>
              <a:t>Evaluation of four </a:t>
            </a:r>
            <a:r>
              <a:rPr lang="en-GB" sz="2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case studies from the cardiovascular literature </a:t>
            </a:r>
            <a:r>
              <a:rPr lang="en-GB" sz="2900" b="1" dirty="0">
                <a:latin typeface="Helvetica" panose="020B0604020202020204" pitchFamily="34" charset="0"/>
                <a:cs typeface="Helvetica" panose="020B0604020202020204" pitchFamily="34" charset="0"/>
              </a:rPr>
              <a:t>regarding the </a:t>
            </a:r>
            <a:r>
              <a:rPr lang="en-GB" sz="2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correctness and extent of discussion </a:t>
            </a:r>
            <a:r>
              <a:rPr lang="en-GB" sz="2900" b="1" dirty="0">
                <a:latin typeface="Helvetica" panose="020B0604020202020204" pitchFamily="34" charset="0"/>
                <a:cs typeface="Helvetica" panose="020B0604020202020204" pitchFamily="34" charset="0"/>
              </a:rPr>
              <a:t>of points </a:t>
            </a:r>
            <a:r>
              <a:rPr lang="en-GB" sz="2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(CH 1</a:t>
            </a:r>
            <a:r>
              <a:rPr lang="en-GB" sz="2900" b="1" dirty="0">
                <a:latin typeface="Helvetica" panose="020B0604020202020204" pitchFamily="34" charset="0"/>
                <a:cs typeface="Helvetica" panose="020B0604020202020204" pitchFamily="34" charset="0"/>
              </a:rPr>
              <a:t>) to </a:t>
            </a:r>
            <a:r>
              <a:rPr lang="en-GB" sz="2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(CH 5).</a:t>
            </a:r>
          </a:p>
          <a:p>
            <a:pPr algn="just"/>
            <a:endParaRPr lang="en-GB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3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n-GB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n-GB" sz="2800" dirty="0">
                <a:latin typeface="Helvetica" panose="020B0604020202020204" pitchFamily="34" charset="0"/>
                <a:cs typeface="Helvetica" panose="020B0604020202020204" pitchFamily="34" charset="0"/>
              </a:rPr>
              <a:t>(</a:t>
            </a:r>
            <a:r>
              <a:rPr lang="en-GB" sz="2600" dirty="0">
                <a:latin typeface="Helvetica" panose="020B0604020202020204" pitchFamily="34" charset="0"/>
                <a:cs typeface="Helvetica" panose="020B0604020202020204" pitchFamily="34" charset="0"/>
              </a:rPr>
              <a:t>1) Only technical definitions of PAR are </a:t>
            </a:r>
            <a:r>
              <a:rPr lang="en-GB" sz="2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given; </a:t>
            </a:r>
            <a:r>
              <a:rPr lang="en-GB" sz="2600" dirty="0">
                <a:latin typeface="Helvetica" panose="020B0604020202020204" pitchFamily="34" charset="0"/>
                <a:cs typeface="Helvetica" panose="020B0604020202020204" pitchFamily="34" charset="0"/>
              </a:rPr>
              <a:t>no tangible explanation; </a:t>
            </a:r>
            <a:r>
              <a:rPr lang="en-GB" sz="2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</a:t>
            </a:r>
            <a:r>
              <a:rPr lang="en-GB" sz="2600" dirty="0"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en-GB" sz="2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 </a:t>
            </a:r>
            <a:r>
              <a:rPr lang="en-GB" sz="2600" dirty="0">
                <a:latin typeface="Helvetica" panose="020B0604020202020204" pitchFamily="34" charset="0"/>
                <a:cs typeface="Helvetica" panose="020B0604020202020204" pitchFamily="34" charset="0"/>
              </a:rPr>
              <a:t>Multivariable PARs wrongly calculated and thus exceeding 100%; </a:t>
            </a:r>
            <a:r>
              <a:rPr lang="en-GB" sz="2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(3) </a:t>
            </a:r>
            <a:r>
              <a:rPr lang="en-GB" sz="2600" dirty="0">
                <a:latin typeface="Helvetica" panose="020B0604020202020204" pitchFamily="34" charset="0"/>
                <a:cs typeface="Helvetica" panose="020B0604020202020204" pitchFamily="34" charset="0"/>
              </a:rPr>
              <a:t>Selection of unrealistic cut-off values for </a:t>
            </a:r>
            <a:r>
              <a:rPr lang="en-GB" sz="2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some </a:t>
            </a:r>
            <a:r>
              <a:rPr lang="en-GB" sz="2600" dirty="0">
                <a:latin typeface="Helvetica" panose="020B0604020202020204" pitchFamily="34" charset="0"/>
                <a:cs typeface="Helvetica" panose="020B0604020202020204" pitchFamily="34" charset="0"/>
              </a:rPr>
              <a:t>dietary patterns </a:t>
            </a:r>
            <a:r>
              <a:rPr lang="en-GB" sz="2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may artificially </a:t>
            </a:r>
            <a:r>
              <a:rPr lang="en-GB" sz="2600" dirty="0">
                <a:latin typeface="Helvetica" panose="020B0604020202020204" pitchFamily="34" charset="0"/>
                <a:cs typeface="Helvetica" panose="020B0604020202020204" pitchFamily="34" charset="0"/>
              </a:rPr>
              <a:t>boost PARs; </a:t>
            </a:r>
            <a:r>
              <a:rPr lang="en-GB" sz="2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(4) </a:t>
            </a:r>
            <a:r>
              <a:rPr lang="en-GB" sz="2600" dirty="0">
                <a:latin typeface="Helvetica" panose="020B0604020202020204" pitchFamily="34" charset="0"/>
                <a:cs typeface="Helvetica" panose="020B0604020202020204" pitchFamily="34" charset="0"/>
              </a:rPr>
              <a:t>No discussion of causality in the context of </a:t>
            </a:r>
            <a:r>
              <a:rPr lang="en-GB" sz="2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PAR. NA – not applicable.</a:t>
            </a:r>
            <a:endParaRPr lang="de-DE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788025"/>
              </p:ext>
            </p:extLst>
          </p:nvPr>
        </p:nvGraphicFramePr>
        <p:xfrm>
          <a:off x="15682962" y="27498583"/>
          <a:ext cx="13858625" cy="816565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161881"/>
                <a:gridCol w="1368152"/>
                <a:gridCol w="1368152"/>
                <a:gridCol w="1368152"/>
                <a:gridCol w="1296144"/>
                <a:gridCol w="1296144"/>
              </a:tblGrid>
              <a:tr h="565571">
                <a:tc>
                  <a:txBody>
                    <a:bodyPr/>
                    <a:lstStyle/>
                    <a:p>
                      <a:pPr algn="ctr"/>
                      <a:r>
                        <a:rPr lang="de-DE" sz="26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Case </a:t>
                      </a:r>
                      <a:r>
                        <a:rPr lang="de-DE" sz="2600" dirty="0" err="1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study</a:t>
                      </a:r>
                      <a:endParaRPr lang="de-DE" sz="26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986601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kern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(CH 1</a:t>
                      </a:r>
                      <a:r>
                        <a:rPr lang="en-GB" sz="2600" kern="1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)</a:t>
                      </a:r>
                      <a:endParaRPr lang="de-DE" sz="2600" b="1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3986601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kern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(CH 2</a:t>
                      </a:r>
                      <a:r>
                        <a:rPr lang="en-GB" sz="2600" kern="1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)</a:t>
                      </a:r>
                      <a:endParaRPr lang="de-DE" sz="2600" b="1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3986601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kern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(CH 3</a:t>
                      </a:r>
                      <a:r>
                        <a:rPr lang="en-GB" sz="2600" kern="1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)</a:t>
                      </a:r>
                      <a:endParaRPr lang="de-DE" sz="2600" b="1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3986601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kern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(CH 4</a:t>
                      </a:r>
                      <a:r>
                        <a:rPr lang="en-GB" sz="2600" kern="1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)</a:t>
                      </a:r>
                      <a:endParaRPr lang="de-DE" sz="2600" b="1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3986601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kern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(CH 5</a:t>
                      </a:r>
                      <a:r>
                        <a:rPr lang="en-GB" sz="2600" kern="1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)</a:t>
                      </a:r>
                      <a:endParaRPr lang="de-DE" sz="2600" b="1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18605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600" i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Yusuf et al.: Effect of potentially modifiable risk factors associated with myocardial infarction in 52 countries (the INTERHEART study): case-control study. Lancet 2004.</a:t>
                      </a:r>
                      <a:endParaRPr lang="de-DE" sz="2600" i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</a:t>
                      </a:r>
                      <a:r>
                        <a:rPr lang="en-GB" sz="2600" kern="1200" baseline="1000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(1)</a:t>
                      </a:r>
                      <a:endParaRPr lang="de-DE" sz="2600" kern="1200" baseline="100000" dirty="0" smtClean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</a:t>
                      </a:r>
                      <a:endParaRPr lang="de-DE" sz="6000" kern="12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</a:t>
                      </a:r>
                      <a:endParaRPr lang="de-DE" sz="6000" kern="12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</a:t>
                      </a:r>
                      <a:endParaRPr lang="de-DE" sz="6000" kern="12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Wingdings"/>
                        </a:rPr>
                        <a:t></a:t>
                      </a:r>
                      <a:r>
                        <a:rPr lang="en-GB" sz="2600" kern="1200" baseline="100000" dirty="0" smtClean="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Wingdings"/>
                        </a:rPr>
                        <a:t>(4)</a:t>
                      </a:r>
                      <a:endParaRPr lang="de-DE" sz="2600" kern="1200" baseline="100000" dirty="0" smtClean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</a:tr>
              <a:tr h="565571">
                <a:tc>
                  <a:txBody>
                    <a:bodyPr/>
                    <a:lstStyle/>
                    <a:p>
                      <a:pPr marL="0" algn="just" defTabSz="3986601" rtl="0" eaLnBrk="1" latinLnBrk="0" hangingPunct="1"/>
                      <a:r>
                        <a:rPr lang="en-GB" sz="2600" i="1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Nilsson et al.: Population-attributable risk of coronary heart disease risk factors during long-term follow-up: the Malmö Preventive Project.</a:t>
                      </a:r>
                      <a:br>
                        <a:rPr lang="en-GB" sz="2600" i="1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GB" sz="2600" i="1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</a:t>
                      </a:r>
                      <a:r>
                        <a:rPr lang="en-GB" sz="2600" i="1" kern="1200" baseline="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GB" sz="2600" i="1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Intern Med 2006.</a:t>
                      </a:r>
                      <a:endParaRPr lang="de-DE" sz="2600" i="1" kern="12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</a:t>
                      </a:r>
                      <a:endParaRPr lang="de-DE" sz="6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Wingdings"/>
                        </a:rPr>
                        <a:t></a:t>
                      </a:r>
                      <a:r>
                        <a:rPr lang="en-GB" sz="2600" kern="1200" baseline="100000" dirty="0" smtClean="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Wingdings"/>
                        </a:rPr>
                        <a:t>(2)</a:t>
                      </a:r>
                      <a:endParaRPr lang="de-DE" sz="2600" kern="1200" baseline="100000" dirty="0" smtClean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600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NA</a:t>
                      </a:r>
                      <a:endParaRPr lang="de-DE" sz="2600" kern="12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Wingdings"/>
                        </a:rPr>
                        <a:t></a:t>
                      </a:r>
                      <a:endParaRPr lang="de-DE" sz="6000" kern="12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Wingdings"/>
                        </a:rPr>
                        <a:t></a:t>
                      </a:r>
                      <a:r>
                        <a:rPr lang="en-GB" sz="2600" kern="1200" baseline="100000" dirty="0" smtClean="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Wingdings"/>
                        </a:rPr>
                        <a:t>(4)</a:t>
                      </a:r>
                      <a:endParaRPr lang="de-DE" sz="2600" kern="1200" baseline="1000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</a:tr>
              <a:tr h="565571">
                <a:tc>
                  <a:txBody>
                    <a:bodyPr/>
                    <a:lstStyle/>
                    <a:p>
                      <a:pPr marL="0" algn="just" defTabSz="3986601" rtl="0" eaLnBrk="1" latinLnBrk="0" hangingPunct="1"/>
                      <a:r>
                        <a:rPr lang="en-GB" sz="2600" i="1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O'Donnell et al.: Global and regional effects of potentially modifiable risk factors associated with acute stroke in 32 countries (INTERSTROKE): a case-control study.</a:t>
                      </a:r>
                      <a:br>
                        <a:rPr lang="en-GB" sz="2600" i="1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GB" sz="2600" i="1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Lancet 2016.</a:t>
                      </a:r>
                      <a:endParaRPr lang="de-DE" sz="2600" i="1" kern="12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Wingdings"/>
                        </a:rPr>
                        <a:t></a:t>
                      </a:r>
                      <a:r>
                        <a:rPr lang="en-GB" sz="2600" kern="1200" baseline="100000" dirty="0" smtClean="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Wingdings"/>
                        </a:rPr>
                        <a:t>(1)</a:t>
                      </a:r>
                      <a:endParaRPr lang="de-DE" sz="2600" kern="1200" baseline="1000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</a:t>
                      </a:r>
                      <a:endParaRPr lang="de-DE" sz="6000" kern="12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</a:t>
                      </a:r>
                      <a:endParaRPr lang="de-DE" sz="6000" kern="12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</a:t>
                      </a:r>
                      <a:endParaRPr lang="de-DE" sz="6000" kern="12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</a:t>
                      </a:r>
                      <a:endParaRPr lang="de-DE" sz="6000" kern="12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</a:tr>
              <a:tr h="584205">
                <a:tc>
                  <a:txBody>
                    <a:bodyPr/>
                    <a:lstStyle/>
                    <a:p>
                      <a:pPr marL="0" algn="just" defTabSz="3986601" rtl="0" eaLnBrk="1" latinLnBrk="0" hangingPunct="1"/>
                      <a:r>
                        <a:rPr lang="en-GB" sz="2600" i="1" kern="1200" dirty="0" err="1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Micha</a:t>
                      </a:r>
                      <a:r>
                        <a:rPr lang="en-GB" sz="2600" i="1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et al.: Association Between Dietary Factors and Mortality From Heart Disease, Stroke, and Type 2 Diabetes in the United States. JAMA 2017.</a:t>
                      </a:r>
                      <a:endParaRPr lang="de-DE" sz="2600" i="1" kern="12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Wingdings"/>
                        </a:rPr>
                        <a:t></a:t>
                      </a:r>
                      <a:r>
                        <a:rPr lang="en-GB" sz="2600" kern="1200" baseline="100000" dirty="0" smtClean="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Wingdings"/>
                        </a:rPr>
                        <a:t>(1)</a:t>
                      </a:r>
                      <a:endParaRPr lang="de-DE" sz="2600" kern="1200" baseline="1000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</a:t>
                      </a:r>
                      <a:endParaRPr lang="de-DE" sz="6000" kern="12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600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NA</a:t>
                      </a:r>
                      <a:endParaRPr lang="de-DE" sz="2600" kern="12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Wingdings"/>
                        </a:rPr>
                        <a:t></a:t>
                      </a:r>
                      <a:r>
                        <a:rPr lang="en-GB" sz="2600" kern="1200" baseline="100000" dirty="0" smtClean="0">
                          <a:solidFill>
                            <a:schemeClr val="dk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Wingdings"/>
                        </a:rPr>
                        <a:t>(3)</a:t>
                      </a:r>
                      <a:endParaRPr lang="de-DE" sz="2600" kern="1200" baseline="1000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9866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0" kern="12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</a:t>
                      </a:r>
                      <a:endParaRPr lang="de-DE" sz="6000" kern="1200" dirty="0">
                        <a:solidFill>
                          <a:schemeClr val="dk1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8" name="Rechteck 37"/>
          <p:cNvSpPr/>
          <p:nvPr/>
        </p:nvSpPr>
        <p:spPr>
          <a:xfrm>
            <a:off x="469979" y="32937852"/>
            <a:ext cx="14598000" cy="45241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98660" tIns="199330" rIns="398660" bIns="199330" numCol="1">
            <a:spAutoFit/>
          </a:bodyPr>
          <a:lstStyle/>
          <a:p>
            <a:pPr algn="just">
              <a:spcBef>
                <a:spcPts val="2616"/>
              </a:spcBef>
              <a:spcAft>
                <a:spcPts val="1744"/>
              </a:spcAft>
            </a:pPr>
            <a:r>
              <a:rPr lang="en-GB" sz="2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(CH </a:t>
            </a:r>
            <a:r>
              <a:rPr lang="en-GB" sz="2900" b="1" dirty="0">
                <a:latin typeface="Helvetica" panose="020B0604020202020204" pitchFamily="34" charset="0"/>
                <a:cs typeface="Helvetica" panose="020B0604020202020204" pitchFamily="34" charset="0"/>
              </a:rPr>
              <a:t>3) PAR in case-control studies</a:t>
            </a:r>
            <a:endParaRPr lang="de-DE" sz="29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spcBef>
                <a:spcPts val="2616"/>
              </a:spcBef>
              <a:spcAft>
                <a:spcPts val="1744"/>
              </a:spcAft>
            </a:pPr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In case-control studies, the relative </a:t>
            </a:r>
            <a:r>
              <a:rPr lang="en-GB" sz="2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risks (RRs) </a:t>
            </a:r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needed for </a:t>
            </a:r>
            <a:r>
              <a:rPr lang="en-GB" sz="2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calculation of the </a:t>
            </a:r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PAR are often approximated by odds ratios (ORs). This is </a:t>
            </a:r>
            <a:r>
              <a:rPr lang="en-GB" sz="2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normally no </a:t>
            </a:r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problem for </a:t>
            </a:r>
            <a:r>
              <a:rPr lang="en-GB" sz="2900" dirty="0" err="1">
                <a:latin typeface="Helvetica" panose="020B0604020202020204" pitchFamily="34" charset="0"/>
                <a:cs typeface="Helvetica" panose="020B0604020202020204" pitchFamily="34" charset="0"/>
              </a:rPr>
              <a:t>univariable</a:t>
            </a:r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 PARs, but </a:t>
            </a:r>
            <a:r>
              <a:rPr lang="en-GB" sz="2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it may </a:t>
            </a:r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lead to overestimation of </a:t>
            </a:r>
            <a:r>
              <a:rPr lang="en-GB" sz="2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multivariable PARs </a:t>
            </a:r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due to the exponential accumulation of the approximation </a:t>
            </a:r>
            <a:r>
              <a:rPr lang="en-GB" sz="2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errors. For example, in a simulation </a:t>
            </a:r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analysis, </a:t>
            </a:r>
            <a:r>
              <a:rPr lang="en-GB" sz="2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OR-derived PAR did </a:t>
            </a:r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not </a:t>
            </a:r>
            <a:r>
              <a:rPr lang="en-GB" sz="2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overestimate the RR-derived PAR by more than 0.05 when the relative difference between OR and RR was smaller than 0.02 and when there were not more than 10 single dichotomous risk factors.</a:t>
            </a:r>
            <a:endParaRPr lang="en-GB" sz="2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hteck 38"/>
              <p:cNvSpPr/>
              <p:nvPr/>
            </p:nvSpPr>
            <p:spPr>
              <a:xfrm>
                <a:off x="469979" y="16664361"/>
                <a:ext cx="14598000" cy="848431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398660" tIns="199330" rIns="398660" bIns="199330" numCol="1">
                <a:spAutoFit/>
              </a:bodyPr>
              <a:lstStyle/>
              <a:p>
                <a:pPr algn="just">
                  <a:spcBef>
                    <a:spcPts val="2616"/>
                  </a:spcBef>
                  <a:spcAft>
                    <a:spcPts val="1744"/>
                  </a:spcAft>
                </a:pPr>
                <a:r>
                  <a:rPr lang="en-GB" sz="2900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(CH 1) </a:t>
                </a:r>
                <a:r>
                  <a:rPr lang="en-GB" sz="2900" b="1" dirty="0" err="1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Univariable</a:t>
                </a:r>
                <a:r>
                  <a:rPr lang="en-GB" sz="2900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PAR vs. sensitivity and positive predictive value (PPV)</a:t>
                </a:r>
              </a:p>
              <a:p>
                <a:pPr algn="just">
                  <a:spcBef>
                    <a:spcPts val="2616"/>
                  </a:spcBef>
                  <a:spcAft>
                    <a:spcPts val="1744"/>
                  </a:spcAft>
                </a:pP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It can be shown that, in the case of a single dichotomous exposure 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variable (risk factor), </a:t>
                </a: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PAR, sensitivity, and 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PPV </a:t>
                </a: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depend on the proportion of the source population exposed to the risk factor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9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GB" sz="2900" i="1">
                            <a:latin typeface="Cambria Math"/>
                          </a:rPr>
                          <m:t>𝑅𝐹</m:t>
                        </m:r>
                      </m:sub>
                    </m:sSub>
                  </m:oMath>
                </a14:m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), the relative risk of 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disease incidence </a:t>
                </a: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of the exposed over the non-exposed (</a:t>
                </a:r>
                <a14:m>
                  <m:oMath xmlns:m="http://schemas.openxmlformats.org/officeDocument/2006/math">
                    <m:r>
                      <a:rPr lang="en-GB" sz="2900" i="1">
                        <a:latin typeface="Cambria Math"/>
                      </a:rPr>
                      <m:t>𝑅𝑅</m:t>
                    </m:r>
                  </m:oMath>
                </a14:m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), and - only for 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PPV </a:t>
                </a: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- the proportion of the source population developing 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the disease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9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GB" sz="2900" i="1">
                            <a:latin typeface="Cambria Math"/>
                          </a:rPr>
                          <m:t>𝑑𝑖𝑠</m:t>
                        </m:r>
                      </m:sub>
                    </m:sSub>
                  </m:oMath>
                </a14:m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) as follows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:</a:t>
                </a:r>
              </a:p>
              <a:p>
                <a:pPr algn="just">
                  <a:spcBef>
                    <a:spcPts val="2616"/>
                  </a:spcBef>
                  <a:spcAft>
                    <a:spcPts val="1744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900" i="1">
                          <a:latin typeface="Cambria Math"/>
                        </a:rPr>
                        <m:t>𝑃𝐴𝑅</m:t>
                      </m:r>
                      <m:r>
                        <a:rPr lang="en-GB" sz="2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29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9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9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2900" i="1">
                                  <a:latin typeface="Cambria Math"/>
                                </a:rPr>
                                <m:t>𝑅𝐹</m:t>
                              </m:r>
                            </m:sub>
                          </m:sSub>
                          <m:r>
                            <a:rPr lang="en-GB" sz="2900" i="1">
                              <a:latin typeface="Cambria Math"/>
                            </a:rPr>
                            <m:t>∗(</m:t>
                          </m:r>
                          <m:r>
                            <a:rPr lang="en-GB" sz="2900" i="1">
                              <a:latin typeface="Cambria Math"/>
                            </a:rPr>
                            <m:t>𝑅𝑅</m:t>
                          </m:r>
                          <m:r>
                            <a:rPr lang="en-GB" sz="29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sSub>
                            <m:sSubPr>
                              <m:ctrlPr>
                                <a:rPr lang="de-DE" sz="29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9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2900" i="1">
                                  <a:latin typeface="Cambria Math"/>
                                </a:rPr>
                                <m:t>𝑅𝐹</m:t>
                              </m:r>
                            </m:sub>
                          </m:sSub>
                          <m:r>
                            <a:rPr lang="en-GB" sz="2900" i="1">
                              <a:latin typeface="Cambria Math"/>
                            </a:rPr>
                            <m:t>∗</m:t>
                          </m:r>
                          <m:d>
                            <m:dPr>
                              <m:ctrlPr>
                                <a:rPr lang="de-DE" sz="29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900" i="1">
                                  <a:latin typeface="Cambria Math"/>
                                </a:rPr>
                                <m:t>𝑅𝑅</m:t>
                              </m:r>
                              <m:r>
                                <a:rPr lang="en-GB" sz="2900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2900" i="1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de-DE" sz="2900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>
                  <a:spcBef>
                    <a:spcPts val="2616"/>
                  </a:spcBef>
                  <a:spcAft>
                    <a:spcPts val="1744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900" i="1">
                          <a:latin typeface="Cambria Math"/>
                        </a:rPr>
                        <m:t>𝑆𝑒𝑛𝑠𝑖𝑡𝑖𝑣𝑖𝑡𝑦</m:t>
                      </m:r>
                      <m:r>
                        <a:rPr lang="en-GB" sz="2900" i="1">
                          <a:latin typeface="Cambria Math"/>
                        </a:rPr>
                        <m:t>=</m:t>
                      </m:r>
                      <m:r>
                        <a:rPr lang="en-GB" sz="29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de-DE" sz="2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900" i="1">
                              <a:latin typeface="Cambria Math"/>
                            </a:rPr>
                            <m:t>𝑅𝐹</m:t>
                          </m:r>
                          <m:r>
                            <a:rPr lang="en-GB" sz="2900" i="1">
                              <a:latin typeface="Cambria Math"/>
                            </a:rPr>
                            <m:t> </m:t>
                          </m:r>
                          <m:r>
                            <a:rPr lang="en-GB" sz="2900" i="1">
                              <a:latin typeface="Cambria Math"/>
                            </a:rPr>
                            <m:t>𝑝𝑟𝑒𝑠𝑒𝑛𝑡</m:t>
                          </m:r>
                        </m:e>
                        <m:e>
                          <m:r>
                            <a:rPr lang="en-GB" sz="2900" i="1">
                              <a:latin typeface="Cambria Math"/>
                            </a:rPr>
                            <m:t>𝐶𝑎𝑠𝑒</m:t>
                          </m:r>
                        </m:e>
                      </m:d>
                      <m:r>
                        <a:rPr lang="en-GB" sz="2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29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9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9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2900" i="1">
                                  <a:latin typeface="Cambria Math"/>
                                </a:rPr>
                                <m:t>𝑅𝐹</m:t>
                              </m:r>
                            </m:sub>
                          </m:sSub>
                          <m:r>
                            <a:rPr lang="en-GB" sz="2900" i="1">
                              <a:latin typeface="Cambria Math"/>
                            </a:rPr>
                            <m:t>∗</m:t>
                          </m:r>
                          <m:r>
                            <a:rPr lang="en-GB" sz="2900" i="1">
                              <a:latin typeface="Cambria Math"/>
                            </a:rPr>
                            <m:t>𝑅𝑅</m:t>
                          </m:r>
                        </m:num>
                        <m:den>
                          <m:sSub>
                            <m:sSubPr>
                              <m:ctrlPr>
                                <a:rPr lang="de-DE" sz="29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9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2900" i="1">
                                  <a:latin typeface="Cambria Math"/>
                                </a:rPr>
                                <m:t>𝑅𝐹</m:t>
                              </m:r>
                            </m:sub>
                          </m:sSub>
                          <m:r>
                            <a:rPr lang="en-GB" sz="2900" i="1">
                              <a:latin typeface="Cambria Math"/>
                            </a:rPr>
                            <m:t>∗(</m:t>
                          </m:r>
                          <m:r>
                            <a:rPr lang="en-GB" sz="2900" i="1">
                              <a:latin typeface="Cambria Math"/>
                            </a:rPr>
                            <m:t>𝑅𝑅</m:t>
                          </m:r>
                          <m:r>
                            <a:rPr lang="en-GB" sz="2900" i="1">
                              <a:latin typeface="Cambria Math"/>
                            </a:rPr>
                            <m:t>−1)+1</m:t>
                          </m:r>
                        </m:den>
                      </m:f>
                    </m:oMath>
                  </m:oMathPara>
                </a14:m>
                <a:endParaRPr lang="de-DE" sz="2900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>
                  <a:spcBef>
                    <a:spcPts val="2616"/>
                  </a:spcBef>
                  <a:spcAft>
                    <a:spcPts val="1744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900" i="1">
                          <a:latin typeface="Cambria Math"/>
                        </a:rPr>
                        <m:t>𝑃</m:t>
                      </m:r>
                      <m:r>
                        <a:rPr lang="de-DE" sz="2900" b="0" i="1" smtClean="0">
                          <a:latin typeface="Cambria Math"/>
                        </a:rPr>
                        <m:t>𝑃</m:t>
                      </m:r>
                      <m:r>
                        <a:rPr lang="en-GB" sz="2900" i="1">
                          <a:latin typeface="Cambria Math"/>
                        </a:rPr>
                        <m:t>𝑉</m:t>
                      </m:r>
                      <m:r>
                        <a:rPr lang="en-GB" sz="2900" i="1">
                          <a:latin typeface="Cambria Math"/>
                        </a:rPr>
                        <m:t>=</m:t>
                      </m:r>
                      <m:r>
                        <a:rPr lang="en-GB" sz="29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de-DE" sz="2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900" i="1">
                              <a:latin typeface="Cambria Math"/>
                            </a:rPr>
                            <m:t>𝐶𝑎𝑠𝑒</m:t>
                          </m:r>
                        </m:e>
                        <m:e>
                          <m:r>
                            <a:rPr lang="en-GB" sz="2900" i="1">
                              <a:latin typeface="Cambria Math"/>
                            </a:rPr>
                            <m:t>𝑅𝐹</m:t>
                          </m:r>
                          <m:r>
                            <a:rPr lang="en-GB" sz="2900" i="1">
                              <a:latin typeface="Cambria Math"/>
                            </a:rPr>
                            <m:t> </m:t>
                          </m:r>
                          <m:r>
                            <a:rPr lang="en-GB" sz="2900" i="1">
                              <a:latin typeface="Cambria Math"/>
                            </a:rPr>
                            <m:t>𝑝𝑟𝑒𝑠𝑒𝑛𝑡</m:t>
                          </m:r>
                        </m:e>
                      </m:d>
                      <m:r>
                        <a:rPr lang="en-GB" sz="2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29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9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9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2900" i="1">
                                  <a:latin typeface="Cambria Math"/>
                                </a:rPr>
                                <m:t>𝑑𝑖𝑠</m:t>
                              </m:r>
                            </m:sub>
                          </m:sSub>
                          <m:r>
                            <a:rPr lang="en-GB" sz="2900" i="1">
                              <a:latin typeface="Cambria Math"/>
                            </a:rPr>
                            <m:t>∗</m:t>
                          </m:r>
                          <m:r>
                            <a:rPr lang="en-GB" sz="2900" i="1">
                              <a:latin typeface="Cambria Math"/>
                            </a:rPr>
                            <m:t>𝑅𝑅</m:t>
                          </m:r>
                        </m:num>
                        <m:den>
                          <m:sSub>
                            <m:sSubPr>
                              <m:ctrlPr>
                                <a:rPr lang="de-DE" sz="29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9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2900" i="1">
                                  <a:latin typeface="Cambria Math"/>
                                </a:rPr>
                                <m:t>𝑅𝐹</m:t>
                              </m:r>
                            </m:sub>
                          </m:sSub>
                          <m:r>
                            <a:rPr lang="en-GB" sz="2900" i="1">
                              <a:latin typeface="Cambria Math"/>
                            </a:rPr>
                            <m:t>∗(</m:t>
                          </m:r>
                          <m:r>
                            <a:rPr lang="en-GB" sz="2900" i="1">
                              <a:latin typeface="Cambria Math"/>
                            </a:rPr>
                            <m:t>𝑅𝑅</m:t>
                          </m:r>
                          <m:r>
                            <a:rPr lang="en-GB" sz="2900" i="1">
                              <a:latin typeface="Cambria Math"/>
                            </a:rPr>
                            <m:t>−1)+1</m:t>
                          </m:r>
                        </m:den>
                      </m:f>
                    </m:oMath>
                  </m:oMathPara>
                </a14:m>
                <a:endParaRPr lang="de-DE" sz="2900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>
                  <a:spcBef>
                    <a:spcPts val="2616"/>
                  </a:spcBef>
                  <a:spcAft>
                    <a:spcPts val="1744"/>
                  </a:spcAft>
                </a:pP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The relationship 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between these </a:t>
                </a: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three 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measures </a:t>
                </a: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for varying values 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GB" sz="2900" i="1">
                        <a:latin typeface="Cambria Math"/>
                      </a:rPr>
                      <m:t>𝑅𝑅</m:t>
                    </m:r>
                  </m:oMath>
                </a14:m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9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GB" sz="2900" i="1">
                            <a:latin typeface="Cambria Math"/>
                          </a:rPr>
                          <m:t>𝑅𝐹</m:t>
                        </m:r>
                      </m:sub>
                    </m:sSub>
                  </m:oMath>
                </a14:m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is shown </a:t>
                </a: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in </a:t>
                </a:r>
                <a:r>
                  <a:rPr lang="en-GB" sz="2900" b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Figure 1</a:t>
                </a: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, </a:t>
                </a:r>
                <a:r>
                  <a:rPr lang="en-GB" sz="2900" b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(A)</a:t>
                </a: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and </a:t>
                </a:r>
                <a:r>
                  <a:rPr lang="en-GB" sz="2900" b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(B</a:t>
                </a:r>
                <a:r>
                  <a:rPr lang="en-GB" sz="2900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)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39" name="Rechtec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79" y="16664361"/>
                <a:ext cx="14598000" cy="848431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hteck 39"/>
              <p:cNvSpPr/>
              <p:nvPr/>
            </p:nvSpPr>
            <p:spPr>
              <a:xfrm>
                <a:off x="450355" y="25369360"/>
                <a:ext cx="14598000" cy="7340158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398660" tIns="199330" rIns="398660" bIns="199330" numCol="1">
                <a:spAutoFit/>
              </a:bodyPr>
              <a:lstStyle/>
              <a:p>
                <a:pPr algn="just" defTabSz="190500">
                  <a:spcBef>
                    <a:spcPts val="2616"/>
                  </a:spcBef>
                  <a:spcAft>
                    <a:spcPts val="1744"/>
                  </a:spcAft>
                </a:pPr>
                <a:r>
                  <a:rPr lang="en-GB" sz="2900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(CH 2</a:t>
                </a:r>
                <a:r>
                  <a:rPr lang="en-GB" sz="2900" b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) Multivariable </a:t>
                </a:r>
                <a:r>
                  <a:rPr lang="en-GB" sz="2900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PAR</a:t>
                </a:r>
              </a:p>
              <a:p>
                <a:pPr algn="just" defTabSz="190500">
                  <a:spcBef>
                    <a:spcPts val="2616"/>
                  </a:spcBef>
                  <a:spcAft>
                    <a:spcPts val="1744"/>
                  </a:spcAft>
                </a:pP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When a 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bunch of </a:t>
                </a: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risk factors is considered simultaneously, it is not correct to add up the various single risk factor PARs; doing so generally overestimates the true PAR and may result in sums greater than one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.</a:t>
                </a:r>
              </a:p>
              <a:p>
                <a:pPr algn="just" defTabSz="190500">
                  <a:spcBef>
                    <a:spcPts val="2616"/>
                  </a:spcBef>
                  <a:spcAft>
                    <a:spcPts val="1744"/>
                  </a:spcAft>
                </a:pP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The correct formula for multivariable PARs is as follows (see also 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[5]):</a:t>
                </a:r>
                <a:endParaRPr lang="en-GB" sz="2900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 defTabSz="190500">
                  <a:spcBef>
                    <a:spcPts val="2616"/>
                  </a:spcBef>
                  <a:spcAft>
                    <a:spcPts val="1744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900" i="1">
                          <a:latin typeface="Cambria Math"/>
                        </a:rPr>
                        <m:t>𝑃𝐴𝑅</m:t>
                      </m:r>
                      <m:r>
                        <a:rPr lang="en-GB" sz="2900" i="1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de-DE" sz="2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9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de-DE" sz="29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GB" sz="2900" i="1"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de-DE" sz="29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9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GB" sz="29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de-DE" sz="29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900" i="1">
                                      <a:latin typeface="Cambria Math"/>
                                    </a:rPr>
                                    <m:t>𝑅𝑅</m:t>
                                  </m:r>
                                </m:e>
                                <m:sub>
                                  <m:r>
                                    <a:rPr lang="en-GB" sz="29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de-DE" sz="2900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algn="just" defTabSz="190500">
                  <a:spcBef>
                    <a:spcPts val="2616"/>
                  </a:spcBef>
                  <a:spcAft>
                    <a:spcPts val="1744"/>
                  </a:spcAft>
                </a:pP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Here, </a:t>
                </a: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subscript </a:t>
                </a:r>
                <a14:m>
                  <m:oMath xmlns:m="http://schemas.openxmlformats.org/officeDocument/2006/math">
                    <m:r>
                      <a:rPr lang="en-GB" sz="2900" i="1">
                        <a:latin typeface="Cambria Math"/>
                      </a:rPr>
                      <m:t>𝑖</m:t>
                    </m:r>
                  </m:oMath>
                </a14:m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runs through all possible exposure patterns (e.g. for four dichotomous risk factors, 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900" i="1" smtClean="0">
                            <a:latin typeface="Cambria Math"/>
                            <a:cs typeface="Helvetica" panose="020B0604020202020204" pitchFamily="34" charset="0"/>
                          </a:rPr>
                        </m:ctrlPr>
                      </m:sSupPr>
                      <m:e>
                        <m:r>
                          <a:rPr lang="de-DE" sz="2900" b="0" i="1" smtClean="0">
                            <a:latin typeface="Cambria Math"/>
                            <a:cs typeface="Helvetica" panose="020B0604020202020204" pitchFamily="34" charset="0"/>
                          </a:rPr>
                          <m:t>2</m:t>
                        </m:r>
                      </m:e>
                      <m:sup>
                        <m:r>
                          <a:rPr lang="de-DE" sz="2900" b="0" i="1" smtClean="0">
                            <a:latin typeface="Cambria Math"/>
                            <a:cs typeface="Helvetica" panose="020B0604020202020204" pitchFamily="34" charset="0"/>
                          </a:rPr>
                          <m:t>4</m:t>
                        </m:r>
                      </m:sup>
                    </m:sSup>
                    <m:r>
                      <a:rPr lang="de-DE" sz="2900" b="0" i="1" smtClean="0">
                        <a:latin typeface="Cambria Math"/>
                        <a:cs typeface="Helvetica" panose="020B0604020202020204" pitchFamily="34" charset="0"/>
                      </a:rPr>
                      <m:t>=16</m:t>
                    </m:r>
                  </m:oMath>
                </a14:m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possible patterns),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9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GB" sz="29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is the proportion of the source population 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presenting with the </a:t>
                </a:r>
                <a14:m>
                  <m:oMath xmlns:m="http://schemas.openxmlformats.org/officeDocument/2006/math">
                    <m:r>
                      <a:rPr lang="en-GB" sz="2900" i="1">
                        <a:latin typeface="Cambria Math"/>
                      </a:rPr>
                      <m:t>𝑖</m:t>
                    </m:r>
                  </m:oMath>
                </a14:m>
                <a:r>
                  <a:rPr lang="en-GB" sz="2900" dirty="0" err="1">
                    <a:latin typeface="Helvetica" panose="020B0604020202020204" pitchFamily="34" charset="0"/>
                    <a:cs typeface="Helvetica" panose="020B0604020202020204" pitchFamily="34" charset="0"/>
                  </a:rPr>
                  <a:t>th</a:t>
                </a: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exposure 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pattern, </a:t>
                </a: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900" i="1">
                            <a:latin typeface="Cambria Math"/>
                          </a:rPr>
                          <m:t>𝑅𝑅</m:t>
                        </m:r>
                      </m:e>
                      <m:sub>
                        <m:r>
                          <a:rPr lang="en-GB" sz="29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is the relative risk comparing the </a:t>
                </a:r>
                <a14:m>
                  <m:oMath xmlns:m="http://schemas.openxmlformats.org/officeDocument/2006/math">
                    <m:r>
                      <a:rPr lang="en-GB" sz="2900" i="1">
                        <a:latin typeface="Cambria Math"/>
                      </a:rPr>
                      <m:t>𝑖</m:t>
                    </m:r>
                  </m:oMath>
                </a14:m>
                <a:r>
                  <a:rPr lang="en-GB" sz="2900" dirty="0" err="1">
                    <a:latin typeface="Helvetica" panose="020B0604020202020204" pitchFamily="34" charset="0"/>
                    <a:cs typeface="Helvetica" panose="020B0604020202020204" pitchFamily="34" charset="0"/>
                  </a:rPr>
                  <a:t>th</a:t>
                </a: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exposure 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pattern </a:t>
                </a:r>
                <a:r>
                  <a:rPr lang="en-GB" sz="29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with the unexposed group</a:t>
                </a:r>
                <a:r>
                  <a:rPr lang="en-GB" sz="29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0" name="Rechteck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55" y="25369360"/>
                <a:ext cx="14598000" cy="734015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hteck 40"/>
          <p:cNvSpPr/>
          <p:nvPr/>
        </p:nvSpPr>
        <p:spPr>
          <a:xfrm>
            <a:off x="15303627" y="12763302"/>
            <a:ext cx="14598000" cy="31853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98660" tIns="199330" rIns="398660" bIns="199330" numCol="1">
            <a:spAutoFit/>
          </a:bodyPr>
          <a:lstStyle/>
          <a:p>
            <a:pPr algn="just" defTabSz="190500">
              <a:spcBef>
                <a:spcPts val="2616"/>
              </a:spcBef>
              <a:spcAft>
                <a:spcPts val="1744"/>
              </a:spcAft>
            </a:pPr>
            <a:r>
              <a:rPr lang="en-GB" sz="2900" b="1" dirty="0">
                <a:latin typeface="Helvetica" panose="020B0604020202020204" pitchFamily="34" charset="0"/>
                <a:cs typeface="Helvetica" panose="020B0604020202020204" pitchFamily="34" charset="0"/>
              </a:rPr>
              <a:t>(</a:t>
            </a:r>
            <a:r>
              <a:rPr lang="en-GB" sz="2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CH </a:t>
            </a:r>
            <a:r>
              <a:rPr lang="en-GB" sz="2900" b="1" dirty="0">
                <a:latin typeface="Helvetica" panose="020B0604020202020204" pitchFamily="34" charset="0"/>
                <a:cs typeface="Helvetica" panose="020B0604020202020204" pitchFamily="34" charset="0"/>
              </a:rPr>
              <a:t>5) </a:t>
            </a:r>
            <a:r>
              <a:rPr lang="en-GB" sz="29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PAR and causality</a:t>
            </a:r>
            <a:endParaRPr lang="de-DE" sz="29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defTabSz="190500">
              <a:spcBef>
                <a:spcPts val="2616"/>
              </a:spcBef>
              <a:spcAft>
                <a:spcPts val="1744"/>
              </a:spcAft>
            </a:pPr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A critical implicit assumption when reporting PARs is that the exposure-outcome relationship is indeed causal. In this way, relying on evidence from observational studies always carries the potential limitation of confounding and </a:t>
            </a:r>
            <a:r>
              <a:rPr lang="en-GB" sz="2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overestimation </a:t>
            </a:r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of the PARs</a:t>
            </a:r>
            <a:r>
              <a:rPr lang="en-GB" sz="2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de-DE" sz="2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15364027" y="17947878"/>
            <a:ext cx="14465592" cy="8064896"/>
            <a:chOff x="15364027" y="16723742"/>
            <a:chExt cx="14465592" cy="8064896"/>
          </a:xfrm>
        </p:grpSpPr>
        <p:grpSp>
          <p:nvGrpSpPr>
            <p:cNvPr id="8" name="Gruppieren 7"/>
            <p:cNvGrpSpPr/>
            <p:nvPr/>
          </p:nvGrpSpPr>
          <p:grpSpPr>
            <a:xfrm>
              <a:off x="15416658" y="16723742"/>
              <a:ext cx="14412961" cy="7200000"/>
              <a:chOff x="15416658" y="16723742"/>
              <a:chExt cx="14412961" cy="7200000"/>
            </a:xfrm>
          </p:grpSpPr>
          <p:pic>
            <p:nvPicPr>
              <p:cNvPr id="6" name="Grafik 5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416658" y="16723742"/>
                <a:ext cx="7212161" cy="7200000"/>
              </a:xfrm>
              <a:prstGeom prst="rect">
                <a:avLst/>
              </a:prstGeom>
            </p:spPr>
          </p:pic>
          <p:pic>
            <p:nvPicPr>
              <p:cNvPr id="7" name="Grafik 6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617458" y="16723742"/>
                <a:ext cx="7212161" cy="7200000"/>
              </a:xfrm>
              <a:prstGeom prst="rect">
                <a:avLst/>
              </a:prstGeom>
            </p:spPr>
          </p:pic>
        </p:grpSp>
        <p:pic>
          <p:nvPicPr>
            <p:cNvPr id="11" name="Grafik 10"/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464" b="47024"/>
            <a:stretch/>
          </p:blipFill>
          <p:spPr>
            <a:xfrm>
              <a:off x="15364027" y="23736300"/>
              <a:ext cx="14033544" cy="105233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7161" tIns="8581" rIns="17161" bIns="8581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7161" tIns="8581" rIns="17161" bIns="8581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 1\Templates\Blank Presentation.pot</Template>
  <TotalTime>0</TotalTime>
  <Words>1234</Words>
  <Application>Microsoft Office PowerPoint</Application>
  <PresentationFormat>Benutzerdefiniert</PresentationFormat>
  <Paragraphs>112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Blank Presentation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Overweight/obesity and coronary heart disease:age dependencies in metabolic mediation</dc:title>
  <dc:creator>Josef Fritz</dc:creator>
  <cp:lastModifiedBy>Fritz Josef</cp:lastModifiedBy>
  <cp:revision>840</cp:revision>
  <cp:lastPrinted>2017-08-18T12:39:13Z</cp:lastPrinted>
  <dcterms:created xsi:type="dcterms:W3CDTF">1998-06-08T18:37:02Z</dcterms:created>
  <dcterms:modified xsi:type="dcterms:W3CDTF">2017-08-22T09:24:36Z</dcterms:modified>
</cp:coreProperties>
</file>