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9" r:id="rId11"/>
    <p:sldId id="271" r:id="rId12"/>
    <p:sldId id="270" r:id="rId13"/>
    <p:sldId id="276" r:id="rId14"/>
    <p:sldId id="27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3" d="100"/>
          <a:sy n="103" d="100"/>
        </p:scale>
        <p:origin x="-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3D166A-05C8-4D35-A8F9-BAA818877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607785CA-283E-4960-982E-35C98465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B3B42D-0B7D-4D85-8D73-087911E0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349A621-48D9-4C5E-B90E-766D868D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81F8EFE-B229-4A26-AC87-AA426EE4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477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6D3A66-BFF2-459A-8322-2DB063BE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9C877903-B639-4E00-88DF-468E07C0D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6CAC2B1-1F36-4E67-8CC0-8D227C4F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94F1DF6-E992-4E92-971D-A0CFE3CA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E6C1949-1DA0-4A2A-9355-12A42ED7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821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4318C0DA-A2F5-4EA3-BC68-3A4D28997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CCC4EFE9-3ED4-4711-B3B2-B6607D05D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E6D353A-7BAF-4E86-BEED-F1156B12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BFA39E9-6655-4124-9748-0F9629EC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065581E-65D4-48E6-AF39-9457C98C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581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B16C48D-86E0-4805-A888-7A919857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D140289-D43B-46B7-9BAF-BF1BC5830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B0ED587-9C6F-4C30-AF07-5906B664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F88E9CD-5CC3-4682-A1E5-3FDB17EB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EA517BE-5B46-4726-936B-A224AB46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334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A1ABDD-0D90-4952-B04E-923FC57B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9D67F8C-C846-47EE-A43D-88119CCA1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FEE5408-EC65-4792-A99B-041ABB42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5D728CA-C9CF-485C-A11F-15BAF872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8B15092-0E7C-43A0-930F-B17CEEB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89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263DB9-5AAA-49BD-82A6-DA5015A4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F405B27-6CD2-4C8D-8E46-D0F163A54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039ECD4-3EEB-4B1F-BD3C-A2B286FA3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6971116-892C-483C-91DC-A3BE8459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3F5B0A31-6398-4FEB-89CA-7FBFA01E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E2FC76C-1841-41FF-B96C-03EB8E38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914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8CE2E2-3ADD-4EA2-BE51-E7B0727D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BED76E6-5BA8-4B39-AB00-489CDB7C7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9920CD0-A584-4854-9F3A-2AEB623DC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7B9F5471-708D-4204-B01F-02E28FB6C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F053D509-ED47-4D5B-B83F-70A0F92F1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7872CA6-F341-4017-9019-9AB66939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CE8CAFA4-B722-4FA9-820C-B73EBC3D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6D91CF6-EE1A-4EDD-8EBE-42B999A3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515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2D4E12-1B9B-4EA1-8AB1-4A6D25E8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1CA1180-D405-430E-BFC7-637DF99E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1D0DA08-BE18-4CE8-BE77-2E22C837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480ECE9-3137-4FDE-9E98-DB065E06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71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A8D4BC02-D9F5-4371-8971-2A0E371D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D9C2A61D-D328-4900-BF6B-F60D5F9B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626C587-DD40-4E3D-B838-71EC0BB9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345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EAE650-C8E7-444A-A8E5-9A457E9D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E8907D4-9359-40EE-BC82-E83553BD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E6917D42-7530-4FEA-A513-2BC6B9542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B222339E-E477-4BD1-8FB6-FE3156E3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D0A888B-ECF3-4E1F-B5A9-CA1A9C63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846C07C-A920-41F4-A179-A12720CA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985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6F341B-8DE5-4B8C-808F-9CA551B4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B10E2F2F-5CAE-4B5C-941B-84218F198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57DAC14-02E8-4496-A368-84299C73E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AE6946D-678B-4044-A01D-544A704F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5C4D02A-532C-49E8-B371-59B6E6FF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0DB01AA2-C012-41F9-94E5-FCB91B66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290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D602C886-4D75-4521-B50D-9180FFD4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0F53F1A-D6D4-4324-9220-BBA7F9A50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0989C4D-262E-44B8-913B-7CB973340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2D54D-0504-4F68-A425-420375E7F5A1}" type="datetimeFigureOut">
              <a:rPr lang="de-AT" smtClean="0"/>
              <a:t>05.11.2019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A9DB40B-BFCB-45CA-9E6A-6500D1C1D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88C5028-358B-43AE-939D-F8F20AB4D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6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6" y="253313"/>
            <a:ext cx="4579796" cy="618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95" y="945292"/>
            <a:ext cx="6572748" cy="51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3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50 Jahre Biostatistik: Statistische Beratung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Damals:</a:t>
            </a:r>
          </a:p>
          <a:p>
            <a:r>
              <a:rPr lang="de-DE" dirty="0" smtClean="0"/>
              <a:t>Klinische Studien mit weniger Anforderungen an Studienprotokoll, Datenerhebung und statistische Auswertung</a:t>
            </a:r>
          </a:p>
          <a:p>
            <a:r>
              <a:rPr lang="de-DE" dirty="0" smtClean="0"/>
              <a:t>Einreichung Ethikkommission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Heute:</a:t>
            </a:r>
            <a:endParaRPr lang="de-DE" dirty="0"/>
          </a:p>
          <a:p>
            <a:r>
              <a:rPr lang="de-DE" dirty="0" smtClean="0"/>
              <a:t>Komplexere statistische Methoden</a:t>
            </a:r>
          </a:p>
          <a:p>
            <a:r>
              <a:rPr lang="de-DE" dirty="0" smtClean="0"/>
              <a:t>Studienprotokoll wird publiziert</a:t>
            </a:r>
            <a:r>
              <a:rPr lang="de-DE" dirty="0"/>
              <a:t>, Statistical Analysis Plan</a:t>
            </a:r>
          </a:p>
          <a:p>
            <a:r>
              <a:rPr lang="de-DE" dirty="0" smtClean="0"/>
              <a:t>Daten müssen auf Bedarf zur Verfügung gestellt werden</a:t>
            </a:r>
          </a:p>
          <a:p>
            <a:r>
              <a:rPr lang="de-DE" dirty="0" smtClean="0"/>
              <a:t>Guidelines für jede Art von Studienbericht (</a:t>
            </a:r>
            <a:r>
              <a:rPr lang="de-DE" dirty="0" err="1" smtClean="0"/>
              <a:t>Consort</a:t>
            </a:r>
            <a:r>
              <a:rPr lang="de-DE" dirty="0" smtClean="0"/>
              <a:t>, Strobe, </a:t>
            </a:r>
            <a:r>
              <a:rPr lang="de-DE" dirty="0" err="1" smtClean="0"/>
              <a:t>Stard</a:t>
            </a:r>
            <a:r>
              <a:rPr lang="de-DE" dirty="0" smtClean="0"/>
              <a:t>, Prisma, ...)</a:t>
            </a:r>
          </a:p>
          <a:p>
            <a:r>
              <a:rPr lang="de-DE" dirty="0" smtClean="0"/>
              <a:t>Alle führenden Journale beschäftigen eigene Statistik </a:t>
            </a:r>
            <a:r>
              <a:rPr lang="de-DE" dirty="0" err="1" smtClean="0"/>
              <a:t>Reviewer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50 Jahre Biostatistik: Forschung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Damals:</a:t>
            </a:r>
          </a:p>
          <a:p>
            <a:r>
              <a:rPr lang="de-DE" dirty="0" smtClean="0"/>
              <a:t>Fokus auf Entwicklung von mathematisch-statistischen Methoden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Heute:</a:t>
            </a:r>
          </a:p>
          <a:p>
            <a:r>
              <a:rPr lang="de-DE" dirty="0" smtClean="0"/>
              <a:t>Biostatistik findet in vielen Bereichen statt: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Klinische Studien, Epidemiologie, Präventivmedizin, Genetik, </a:t>
            </a:r>
            <a:br>
              <a:rPr lang="de-DE" dirty="0" smtClean="0"/>
            </a:br>
            <a:r>
              <a:rPr lang="de-DE" dirty="0" smtClean="0"/>
              <a:t>(Bio-)</a:t>
            </a:r>
            <a:r>
              <a:rPr lang="de-DE" dirty="0" err="1" smtClean="0"/>
              <a:t>informatik</a:t>
            </a:r>
            <a:r>
              <a:rPr lang="de-DE" dirty="0" smtClean="0"/>
              <a:t>, </a:t>
            </a:r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Medicine</a:t>
            </a:r>
            <a:r>
              <a:rPr lang="de-DE" dirty="0" smtClean="0"/>
              <a:t>, Data Science, Big Data, </a:t>
            </a:r>
            <a:r>
              <a:rPr lang="de-DE" dirty="0" err="1" smtClean="0"/>
              <a:t>Machine</a:t>
            </a:r>
            <a:r>
              <a:rPr lang="de-DE" dirty="0" smtClean="0"/>
              <a:t> Learning, </a:t>
            </a:r>
            <a:r>
              <a:rPr lang="de-DE" dirty="0" err="1" smtClean="0"/>
              <a:t>Causal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6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50 Jahre Biostatistik: </a:t>
            </a:r>
            <a:r>
              <a:rPr lang="de-DE" b="1" dirty="0" smtClean="0"/>
              <a:t>Erfolgsbilanz (1995-)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Lehre und Beratung:</a:t>
            </a:r>
            <a:endParaRPr lang="de-DE" b="1" dirty="0"/>
          </a:p>
          <a:p>
            <a:r>
              <a:rPr lang="de-DE" dirty="0" smtClean="0"/>
              <a:t>Statistische </a:t>
            </a:r>
            <a:r>
              <a:rPr lang="de-DE" dirty="0" smtClean="0"/>
              <a:t>Beratung von unzähligen Diplomarbeiten, Doktorarbeit, </a:t>
            </a:r>
            <a:r>
              <a:rPr lang="de-DE" dirty="0" err="1" smtClean="0"/>
              <a:t>PhD</a:t>
            </a:r>
            <a:r>
              <a:rPr lang="de-DE" dirty="0" smtClean="0"/>
              <a:t>-papers und Habilitationen</a:t>
            </a:r>
          </a:p>
          <a:p>
            <a:pPr marL="0" indent="0">
              <a:buNone/>
            </a:pPr>
            <a:r>
              <a:rPr lang="de-DE" sz="2900" b="1" dirty="0"/>
              <a:t>Forschung und Publikationen</a:t>
            </a:r>
          </a:p>
          <a:p>
            <a:r>
              <a:rPr lang="de-DE" sz="2900" dirty="0"/>
              <a:t>21 </a:t>
            </a:r>
            <a:r>
              <a:rPr lang="de-DE" sz="2900" dirty="0" smtClean="0"/>
              <a:t>Diplomarbeiten, 9 </a:t>
            </a:r>
            <a:r>
              <a:rPr lang="de-DE" sz="2900" dirty="0"/>
              <a:t>Dissertationen und 5 </a:t>
            </a:r>
            <a:r>
              <a:rPr lang="de-DE" sz="2900" dirty="0" smtClean="0"/>
              <a:t>Habilitationen (Biostatistik und Epidemiologie)</a:t>
            </a:r>
            <a:endParaRPr lang="de-DE" sz="2900" dirty="0"/>
          </a:p>
          <a:p>
            <a:r>
              <a:rPr lang="de-DE" sz="2900" dirty="0" smtClean="0"/>
              <a:t>950 Originalarbeiten (IF 4.5T, 50T Zitierungen), alle </a:t>
            </a:r>
            <a:r>
              <a:rPr lang="de-DE" sz="2900" dirty="0"/>
              <a:t>Top Zeitschriften (NEJM, Lancet, </a:t>
            </a:r>
            <a:r>
              <a:rPr lang="de-DE" sz="2900" dirty="0" smtClean="0"/>
              <a:t>Nature, …)</a:t>
            </a:r>
            <a:endParaRPr lang="de-DE" sz="2900" dirty="0"/>
          </a:p>
          <a:p>
            <a:r>
              <a:rPr lang="de-DE" sz="2900" dirty="0" smtClean="0"/>
              <a:t>75 </a:t>
            </a:r>
            <a:r>
              <a:rPr lang="de-DE" sz="2900" dirty="0"/>
              <a:t>epidemiologische </a:t>
            </a:r>
            <a:r>
              <a:rPr lang="de-DE" sz="2900" dirty="0" smtClean="0"/>
              <a:t>Originalarbeiten </a:t>
            </a:r>
            <a:r>
              <a:rPr lang="de-DE" sz="2900" dirty="0"/>
              <a:t>mit der Vorarlberger </a:t>
            </a:r>
            <a:r>
              <a:rPr lang="de-DE" sz="2900" dirty="0" err="1" smtClean="0"/>
              <a:t>Gesundenuntersuchungskohorte</a:t>
            </a:r>
            <a:endParaRPr lang="de-DE" sz="2900" dirty="0"/>
          </a:p>
          <a:p>
            <a:r>
              <a:rPr lang="de-DE" sz="2900" dirty="0" smtClean="0"/>
              <a:t>32 </a:t>
            </a:r>
            <a:r>
              <a:rPr lang="de-DE" sz="2900" dirty="0"/>
              <a:t>Publikationen </a:t>
            </a:r>
            <a:r>
              <a:rPr lang="de-DE" sz="2900" dirty="0" smtClean="0"/>
              <a:t>im </a:t>
            </a:r>
            <a:r>
              <a:rPr lang="de-DE" sz="2900" dirty="0" err="1" smtClean="0"/>
              <a:t>Me</a:t>
            </a:r>
            <a:r>
              <a:rPr lang="de-DE" sz="2900" dirty="0" smtClean="0"/>
              <a:t>-Can </a:t>
            </a:r>
            <a:r>
              <a:rPr lang="de-DE" sz="2900" dirty="0"/>
              <a:t>Projekt (</a:t>
            </a:r>
            <a:r>
              <a:rPr lang="de-DE" sz="2900" dirty="0" err="1"/>
              <a:t>Metabolic</a:t>
            </a:r>
            <a:r>
              <a:rPr lang="de-DE" sz="2900" dirty="0"/>
              <a:t> Syndrome </a:t>
            </a:r>
            <a:r>
              <a:rPr lang="de-DE" sz="2900" dirty="0" err="1"/>
              <a:t>and</a:t>
            </a:r>
            <a:r>
              <a:rPr lang="de-DE" sz="2900" dirty="0"/>
              <a:t> Cancer Project</a:t>
            </a:r>
            <a:r>
              <a:rPr lang="de-DE" sz="2900" dirty="0" smtClean="0"/>
              <a:t>)</a:t>
            </a:r>
          </a:p>
          <a:p>
            <a:r>
              <a:rPr lang="de-DE" sz="2900" dirty="0" smtClean="0"/>
              <a:t>Internationale Kooperationen (</a:t>
            </a:r>
            <a:r>
              <a:rPr lang="de-DE" sz="2900" dirty="0" err="1" smtClean="0"/>
              <a:t>NCDRisC</a:t>
            </a:r>
            <a:r>
              <a:rPr lang="de-DE" sz="2900" dirty="0" smtClean="0"/>
              <a:t>, </a:t>
            </a:r>
            <a:r>
              <a:rPr lang="de-DE" sz="2900" dirty="0" err="1" smtClean="0"/>
              <a:t>EmergRiskFactorsColl</a:t>
            </a:r>
            <a:r>
              <a:rPr lang="de-DE" sz="2900" dirty="0" smtClean="0"/>
              <a:t>, BBMRI) </a:t>
            </a:r>
            <a:endParaRPr lang="de-DE" sz="2900" dirty="0"/>
          </a:p>
          <a:p>
            <a:pPr marL="0" indent="0">
              <a:buNone/>
            </a:pPr>
            <a:r>
              <a:rPr lang="de-DE" sz="2900" b="1" dirty="0" smtClean="0"/>
              <a:t>Öffentlichkeitsarbeit</a:t>
            </a:r>
            <a:endParaRPr lang="de-DE" sz="2900" b="1" dirty="0"/>
          </a:p>
          <a:p>
            <a:r>
              <a:rPr lang="de-DE" sz="2900" dirty="0" smtClean="0"/>
              <a:t>42 </a:t>
            </a:r>
            <a:r>
              <a:rPr lang="de-DE" sz="2900" dirty="0"/>
              <a:t>Beiträge unter Aktuelles auf der </a:t>
            </a:r>
            <a:r>
              <a:rPr lang="de-DE" sz="2900" dirty="0" err="1"/>
              <a:t>Meduni</a:t>
            </a:r>
            <a:r>
              <a:rPr lang="de-DE" sz="2900" dirty="0"/>
              <a:t> </a:t>
            </a:r>
            <a:r>
              <a:rPr lang="de-DE" sz="2900" dirty="0" err="1" smtClean="0"/>
              <a:t>homepage</a:t>
            </a:r>
            <a:endParaRPr lang="de-DE" sz="2900" dirty="0" smtClean="0"/>
          </a:p>
          <a:p>
            <a:r>
              <a:rPr lang="de-DE" sz="2900" dirty="0" smtClean="0"/>
              <a:t>Medien (ORF, Die Presse, Der Standard, </a:t>
            </a:r>
            <a:r>
              <a:rPr lang="de-DE" sz="2900" dirty="0" smtClean="0"/>
              <a:t>Ärztezeitung</a:t>
            </a:r>
            <a:r>
              <a:rPr lang="de-DE" sz="2900" dirty="0" smtClean="0"/>
              <a:t>, </a:t>
            </a:r>
            <a:r>
              <a:rPr lang="de-DE" sz="2900" dirty="0" smtClean="0"/>
              <a:t>internationale Presse)</a:t>
            </a:r>
            <a:endParaRPr lang="de-DE" sz="2900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6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50 Jahre Biostatistik: </a:t>
            </a:r>
            <a:r>
              <a:rPr lang="de-DE" b="1" dirty="0" smtClean="0"/>
              <a:t>in den Medien (2004-)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95168"/>
            <a:ext cx="10515600" cy="5109518"/>
          </a:xfrm>
        </p:spPr>
        <p:txBody>
          <a:bodyPr>
            <a:normAutofit fontScale="55000" lnSpcReduction="20000"/>
          </a:bodyPr>
          <a:lstStyle/>
          <a:p>
            <a:r>
              <a:rPr lang="de-DE" dirty="0" smtClean="0"/>
              <a:t>2004 Krankenhausfinanzierung, LKF</a:t>
            </a:r>
          </a:p>
          <a:p>
            <a:r>
              <a:rPr lang="de-DE" dirty="0" smtClean="0"/>
              <a:t>2005 Gamma-</a:t>
            </a:r>
            <a:r>
              <a:rPr lang="de-DE" dirty="0" smtClean="0"/>
              <a:t>Glutamyltransferase als kardiovaskulärer Risikofaktor</a:t>
            </a:r>
          </a:p>
          <a:p>
            <a:r>
              <a:rPr lang="de-DE" dirty="0" smtClean="0"/>
              <a:t>2006 KKS eröffnet</a:t>
            </a:r>
          </a:p>
          <a:p>
            <a:r>
              <a:rPr lang="de-DE" dirty="0" smtClean="0"/>
              <a:t>2007 e-</a:t>
            </a:r>
            <a:r>
              <a:rPr lang="de-DE" dirty="0" err="1" smtClean="0"/>
              <a:t>Health</a:t>
            </a:r>
            <a:r>
              <a:rPr lang="de-DE" dirty="0" smtClean="0"/>
              <a:t> Strategie</a:t>
            </a:r>
          </a:p>
          <a:p>
            <a:r>
              <a:rPr lang="de-DE" dirty="0" smtClean="0"/>
              <a:t>2007 Statistik in der Medizin, NEJM versus Nature </a:t>
            </a:r>
            <a:r>
              <a:rPr lang="de-DE" dirty="0" err="1" smtClean="0"/>
              <a:t>Medicine</a:t>
            </a:r>
            <a:endParaRPr lang="de-DE" dirty="0" smtClean="0"/>
          </a:p>
          <a:p>
            <a:r>
              <a:rPr lang="de-DE" dirty="0" smtClean="0"/>
              <a:t>2008 Harnsäure als Risikofaktor</a:t>
            </a:r>
          </a:p>
          <a:p>
            <a:r>
              <a:rPr lang="de-DE" dirty="0" smtClean="0"/>
              <a:t>2010 Von der </a:t>
            </a:r>
            <a:r>
              <a:rPr lang="de-DE" dirty="0" err="1" smtClean="0"/>
              <a:t>Ästhethik</a:t>
            </a:r>
            <a:r>
              <a:rPr lang="de-DE" dirty="0" smtClean="0"/>
              <a:t> des gesunden Blutdrucks, BMJ Weihnachtsausgabe</a:t>
            </a:r>
          </a:p>
          <a:p>
            <a:r>
              <a:rPr lang="de-DE" dirty="0" smtClean="0"/>
              <a:t>2011 Projekt </a:t>
            </a:r>
            <a:r>
              <a:rPr lang="de-DE" dirty="0" err="1" smtClean="0"/>
              <a:t>EuroDRG</a:t>
            </a:r>
            <a:r>
              <a:rPr lang="de-DE" dirty="0" smtClean="0"/>
              <a:t> stationäre Abrechnungssysteme auf den Prüfstand</a:t>
            </a:r>
          </a:p>
          <a:p>
            <a:r>
              <a:rPr lang="de-DE" dirty="0" smtClean="0"/>
              <a:t>2012 Memorandum </a:t>
            </a:r>
            <a:r>
              <a:rPr lang="de-DE" dirty="0" err="1" smtClean="0"/>
              <a:t>of</a:t>
            </a:r>
            <a:r>
              <a:rPr lang="de-DE" dirty="0" smtClean="0"/>
              <a:t> Understanding mit WHO-Agentur für Krebsforschung (IARC) </a:t>
            </a:r>
          </a:p>
          <a:p>
            <a:r>
              <a:rPr lang="de-DE" dirty="0" smtClean="0"/>
              <a:t>2013 Lebensstil als Risikofaktor für Krebserkrankungen</a:t>
            </a:r>
          </a:p>
          <a:p>
            <a:r>
              <a:rPr lang="de-DE" dirty="0" smtClean="0"/>
              <a:t>2015 Internationale </a:t>
            </a:r>
            <a:r>
              <a:rPr lang="de-DE" dirty="0"/>
              <a:t>Prävalenzstudien, metabolische Risikofaktoren</a:t>
            </a:r>
            <a:r>
              <a:rPr lang="de-DE" dirty="0" smtClean="0"/>
              <a:t> </a:t>
            </a:r>
          </a:p>
          <a:p>
            <a:r>
              <a:rPr lang="de-DE" dirty="0" smtClean="0"/>
              <a:t>2016 statistische Prädiktionsmethoden</a:t>
            </a:r>
          </a:p>
          <a:p>
            <a:r>
              <a:rPr lang="de-DE" dirty="0" smtClean="0"/>
              <a:t>2017 Fall-</a:t>
            </a:r>
            <a:r>
              <a:rPr lang="de-DE" dirty="0" err="1" smtClean="0"/>
              <a:t>Kontroll</a:t>
            </a:r>
            <a:r>
              <a:rPr lang="de-DE" dirty="0"/>
              <a:t> </a:t>
            </a:r>
            <a:r>
              <a:rPr lang="de-DE" dirty="0" smtClean="0"/>
              <a:t>Studie zu Aluminiumdeos und Brustkrebs</a:t>
            </a:r>
          </a:p>
          <a:p>
            <a:r>
              <a:rPr lang="de-DE" dirty="0" smtClean="0"/>
              <a:t>2017 Übergewicht bei Kinder und Jugendlichen </a:t>
            </a:r>
          </a:p>
          <a:p>
            <a:r>
              <a:rPr lang="de-DE" dirty="0" smtClean="0"/>
              <a:t>2018 Aufbau der </a:t>
            </a:r>
            <a:r>
              <a:rPr lang="de-DE" dirty="0" err="1" smtClean="0"/>
              <a:t>Biobank</a:t>
            </a:r>
            <a:r>
              <a:rPr lang="de-DE" dirty="0" smtClean="0"/>
              <a:t> in Innsbruck</a:t>
            </a:r>
          </a:p>
          <a:p>
            <a:r>
              <a:rPr lang="de-DE" dirty="0" smtClean="0"/>
              <a:t>2019 Übergewicht am Land</a:t>
            </a:r>
          </a:p>
          <a:p>
            <a:r>
              <a:rPr lang="de-DE" dirty="0" smtClean="0"/>
              <a:t>2019 Zusammenhang von Übergewicht und Krebs: Rolle der Insulinresistenz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89" y="384614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50 Jahre Biostatistik: Herausforderungen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 smtClean="0"/>
              <a:t>Lehre:</a:t>
            </a:r>
          </a:p>
          <a:p>
            <a:r>
              <a:rPr lang="de-DE" dirty="0" smtClean="0"/>
              <a:t>Methodenkompetenz des wissenschaftlichen Nachwuchs (insbesondere Versuchsplanung, Studiendesign)</a:t>
            </a:r>
          </a:p>
          <a:p>
            <a:pPr marL="0" indent="0">
              <a:buNone/>
            </a:pPr>
            <a:r>
              <a:rPr lang="de-DE" b="1" dirty="0" smtClean="0"/>
              <a:t>Statistische Beratung:</a:t>
            </a:r>
          </a:p>
          <a:p>
            <a:r>
              <a:rPr lang="de-DE" dirty="0" smtClean="0"/>
              <a:t>Formale Anforderung an Studien, Clinical Trial Regulative</a:t>
            </a:r>
          </a:p>
          <a:p>
            <a:r>
              <a:rPr lang="de-DE" dirty="0" smtClean="0"/>
              <a:t>Datenmanagement (Datenschutz, standardisierte Datenexporte) </a:t>
            </a:r>
          </a:p>
          <a:p>
            <a:r>
              <a:rPr lang="de-DE" dirty="0"/>
              <a:t>Umfang statistischer Analysen, </a:t>
            </a:r>
            <a:r>
              <a:rPr lang="de-DE" dirty="0" smtClean="0"/>
              <a:t>Online </a:t>
            </a:r>
            <a:r>
              <a:rPr lang="de-DE" dirty="0"/>
              <a:t>Supplemente </a:t>
            </a:r>
          </a:p>
          <a:p>
            <a:pPr marL="0" indent="0">
              <a:buNone/>
            </a:pPr>
            <a:r>
              <a:rPr lang="de-DE" b="1" dirty="0" smtClean="0"/>
              <a:t>Forschung:</a:t>
            </a:r>
          </a:p>
          <a:p>
            <a:r>
              <a:rPr lang="de-DE" dirty="0" smtClean="0"/>
              <a:t>„</a:t>
            </a:r>
            <a:r>
              <a:rPr lang="de-DE" dirty="0" err="1" smtClean="0"/>
              <a:t>Machine</a:t>
            </a:r>
            <a:r>
              <a:rPr lang="de-DE" dirty="0" smtClean="0"/>
              <a:t> Learning </a:t>
            </a:r>
            <a:r>
              <a:rPr lang="de-DE" dirty="0" err="1" smtClean="0"/>
              <a:t>meets</a:t>
            </a:r>
            <a:r>
              <a:rPr lang="de-DE" dirty="0" smtClean="0"/>
              <a:t> </a:t>
            </a:r>
            <a:r>
              <a:rPr lang="de-DE" dirty="0" err="1" smtClean="0"/>
              <a:t>Causal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“ (Forschungsschwerpunkte)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2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7384" y="1624913"/>
            <a:ext cx="9373691" cy="476353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350 Jahre Universität Innsbruck – Medizinische Fakultät Gründungsfakultät</a:t>
            </a:r>
          </a:p>
          <a:p>
            <a:endParaRPr lang="de-DE" dirty="0" smtClean="0"/>
          </a:p>
          <a:p>
            <a:r>
              <a:rPr lang="de-DE" dirty="0" smtClean="0"/>
              <a:t>Ende 19. Jahrhundert -  Francis Galton, Karl Pearson (Regression, Korrelation)</a:t>
            </a:r>
          </a:p>
          <a:p>
            <a:r>
              <a:rPr lang="de-DE" dirty="0" smtClean="0"/>
              <a:t>Anfang 20. Jahrhundert - Ronald Fisher, Austin Bradford Hill (RCTs) </a:t>
            </a:r>
          </a:p>
          <a:p>
            <a:endParaRPr lang="de-DE" dirty="0"/>
          </a:p>
          <a:p>
            <a:r>
              <a:rPr lang="de-DE" dirty="0" smtClean="0"/>
              <a:t>1914 Gründung MRC </a:t>
            </a:r>
            <a:r>
              <a:rPr lang="de-DE" dirty="0" err="1" smtClean="0"/>
              <a:t>Biostatistics</a:t>
            </a:r>
            <a:r>
              <a:rPr lang="de-DE" dirty="0" smtClean="0"/>
              <a:t> Unit, Cambridge</a:t>
            </a:r>
            <a:br>
              <a:rPr lang="de-DE" dirty="0" smtClean="0"/>
            </a:br>
            <a:r>
              <a:rPr lang="de-DE" dirty="0" smtClean="0"/>
              <a:t> </a:t>
            </a:r>
          </a:p>
          <a:p>
            <a:r>
              <a:rPr lang="de-DE" dirty="0" smtClean="0"/>
              <a:t>1969 Gründung des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Instituts für Biostatistik und Dokumentation, Innsbruck</a:t>
            </a:r>
            <a:br>
              <a:rPr lang="de-DE" dirty="0" smtClean="0"/>
            </a:br>
            <a:r>
              <a:rPr lang="de-DE" dirty="0" smtClean="0"/>
              <a:t>Instituts für Medizinische Statistik, Wien	</a:t>
            </a:r>
          </a:p>
          <a:p>
            <a:endParaRPr lang="de-DE" dirty="0"/>
          </a:p>
          <a:p>
            <a:r>
              <a:rPr lang="de-DE" dirty="0" smtClean="0"/>
              <a:t>Seit 2004 Department für Medizinische Statistik, Informatik und Gesundheitsökonomie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59995" y="598685"/>
            <a:ext cx="943001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dirty="0">
                <a:latin typeface="+mj-lt"/>
                <a:ea typeface="+mj-ea"/>
                <a:cs typeface="+mj-cs"/>
              </a:rPr>
              <a:t>50 Jahre </a:t>
            </a:r>
            <a:r>
              <a:rPr lang="de-DE" sz="4400" b="1" dirty="0" smtClean="0">
                <a:latin typeface="+mj-lt"/>
                <a:ea typeface="+mj-ea"/>
                <a:cs typeface="+mj-cs"/>
              </a:rPr>
              <a:t>Biostatistik in Innsbruck: Zeitlinie</a:t>
            </a:r>
            <a:endParaRPr lang="de-DE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AT" dirty="0"/>
              <a:t>o. Univ.-Prof. Dr. </a:t>
            </a:r>
            <a:r>
              <a:rPr lang="de-AT" dirty="0" smtClean="0"/>
              <a:t>Eugen </a:t>
            </a:r>
            <a:r>
              <a:rPr lang="de-AT" dirty="0"/>
              <a:t>Olbrich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rmAutofit fontScale="92500" lnSpcReduction="10000"/>
          </a:bodyPr>
          <a:lstStyle/>
          <a:p>
            <a:endParaRPr lang="de-AT" dirty="0"/>
          </a:p>
          <a:p>
            <a:r>
              <a:rPr lang="de-AT" i="1" dirty="0"/>
              <a:t>(* 1913 - 2006 †)</a:t>
            </a:r>
            <a:br>
              <a:rPr lang="de-AT" i="1" dirty="0"/>
            </a:br>
            <a:r>
              <a:rPr lang="de-AT" dirty="0"/>
              <a:t> </a:t>
            </a:r>
          </a:p>
          <a:p>
            <a:r>
              <a:rPr lang="de-AT" u="sng" dirty="0"/>
              <a:t>Institutsvorstand</a:t>
            </a:r>
            <a:endParaRPr lang="de-AT" dirty="0"/>
          </a:p>
          <a:p>
            <a:r>
              <a:rPr lang="de-AT" b="1" dirty="0"/>
              <a:t>1968 – 1983</a:t>
            </a:r>
            <a:endParaRPr lang="de-AT" dirty="0"/>
          </a:p>
          <a:p>
            <a:r>
              <a:rPr lang="de-AT" dirty="0"/>
              <a:t>(Gründer</a:t>
            </a:r>
            <a:r>
              <a:rPr lang="de-AT" dirty="0" smtClean="0"/>
              <a:t>)</a:t>
            </a:r>
          </a:p>
          <a:p>
            <a:endParaRPr lang="de-AT" dirty="0" smtClean="0"/>
          </a:p>
          <a:p>
            <a:r>
              <a:rPr lang="de-AT" dirty="0" smtClean="0"/>
              <a:t>Habilitiert in Histologie und Embryologe</a:t>
            </a:r>
            <a:endParaRPr lang="de-AT" dirty="0"/>
          </a:p>
          <a:p>
            <a:r>
              <a:rPr lang="de-AT" dirty="0" smtClean="0"/>
              <a:t>Vorlesung „Einführung in die Medizinische Statistik“ im Studienjahr 1957/58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1C2F6A1C-B5A6-489F-A63B-26BEA01F81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0927"/>
            <a:ext cx="1868170" cy="24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5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AT" dirty="0"/>
              <a:t>Dr. Krista Sattler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rmAutofit/>
          </a:bodyPr>
          <a:lstStyle/>
          <a:p>
            <a:endParaRPr lang="de-AT" dirty="0"/>
          </a:p>
          <a:p>
            <a:r>
              <a:rPr lang="de-AT" u="sng" dirty="0"/>
              <a:t>Interim. Institutsvorstand</a:t>
            </a:r>
            <a:endParaRPr lang="de-AT" dirty="0"/>
          </a:p>
          <a:p>
            <a:r>
              <a:rPr lang="de-AT" b="1" dirty="0"/>
              <a:t>1983 – 1985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D490F6E-BE10-4BC0-888E-F2FD1AACAB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3956"/>
            <a:ext cx="1764665" cy="241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7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AT" dirty="0"/>
              <a:t>o. Univ.-Prof. Dr. </a:t>
            </a:r>
            <a:r>
              <a:rPr lang="de-AT" dirty="0" smtClean="0"/>
              <a:t>Albrecht </a:t>
            </a:r>
            <a:r>
              <a:rPr lang="de-AT" dirty="0" err="1"/>
              <a:t>Neiß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Autofit/>
          </a:bodyPr>
          <a:lstStyle/>
          <a:p>
            <a:endParaRPr lang="de-AT" dirty="0"/>
          </a:p>
          <a:p>
            <a:r>
              <a:rPr lang="de-AT" sz="2600" i="1" dirty="0"/>
              <a:t>(* 1938 - 2016 †)</a:t>
            </a:r>
            <a:br>
              <a:rPr lang="de-AT" sz="2600" i="1" dirty="0"/>
            </a:br>
            <a:r>
              <a:rPr lang="de-AT" sz="2600" dirty="0"/>
              <a:t> </a:t>
            </a:r>
          </a:p>
          <a:p>
            <a:r>
              <a:rPr lang="de-AT" sz="2600" u="sng" dirty="0"/>
              <a:t>Institutsvorstand</a:t>
            </a:r>
            <a:endParaRPr lang="de-AT" sz="2600" dirty="0"/>
          </a:p>
          <a:p>
            <a:r>
              <a:rPr lang="de-AT" sz="2600" b="1" dirty="0"/>
              <a:t>1985 – </a:t>
            </a:r>
            <a:r>
              <a:rPr lang="de-AT" sz="2600" b="1" dirty="0" smtClean="0"/>
              <a:t>1993</a:t>
            </a:r>
          </a:p>
          <a:p>
            <a:endParaRPr lang="de-AT" sz="2600" b="1" dirty="0"/>
          </a:p>
          <a:p>
            <a:r>
              <a:rPr lang="de-AT" sz="2600" dirty="0" smtClean="0"/>
              <a:t>Medizinische </a:t>
            </a:r>
            <a:r>
              <a:rPr lang="de-AT" sz="2600" dirty="0"/>
              <a:t>Statistik und Epidemiologie TU München</a:t>
            </a:r>
          </a:p>
          <a:p>
            <a:r>
              <a:rPr lang="de-AT" sz="2600" dirty="0"/>
              <a:t>Arzneimittelstudien, Gründung des Krebsregister</a:t>
            </a:r>
          </a:p>
          <a:p>
            <a:r>
              <a:rPr lang="de-AT" sz="2600" dirty="0"/>
              <a:t>1988 International Society </a:t>
            </a:r>
            <a:r>
              <a:rPr lang="de-AT" sz="2600" dirty="0" err="1"/>
              <a:t>of</a:t>
            </a:r>
            <a:r>
              <a:rPr lang="de-AT" sz="2600" dirty="0"/>
              <a:t> </a:t>
            </a:r>
            <a:r>
              <a:rPr lang="de-AT" sz="2600" dirty="0" err="1"/>
              <a:t>Biostatistics</a:t>
            </a:r>
            <a:r>
              <a:rPr lang="de-AT" sz="2600" dirty="0"/>
              <a:t> (ISCB) Conference in Innsbruck</a:t>
            </a:r>
            <a:br>
              <a:rPr lang="de-AT" sz="2600" dirty="0"/>
            </a:br>
            <a:endParaRPr lang="de-AT" sz="2600" dirty="0"/>
          </a:p>
          <a:p>
            <a:pPr marL="0" indent="0">
              <a:buNone/>
            </a:pPr>
            <a:r>
              <a:rPr lang="de-AT" dirty="0"/>
              <a:t>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79DC40A-9C7A-4B3F-8247-63D106A972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9802"/>
            <a:ext cx="1685925" cy="239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4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AT" dirty="0"/>
              <a:t>Mag. Markus Falk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rmAutofit/>
          </a:bodyPr>
          <a:lstStyle/>
          <a:p>
            <a:endParaRPr lang="de-AT" dirty="0"/>
          </a:p>
          <a:p>
            <a:r>
              <a:rPr lang="de-AT" u="sng" dirty="0"/>
              <a:t>Interim. Institutsvorstand</a:t>
            </a:r>
            <a:endParaRPr lang="de-AT" dirty="0"/>
          </a:p>
          <a:p>
            <a:r>
              <a:rPr lang="de-AT" b="1" dirty="0"/>
              <a:t>1993 – </a:t>
            </a:r>
            <a:r>
              <a:rPr lang="de-AT" b="1" dirty="0" smtClean="0"/>
              <a:t>1994</a:t>
            </a:r>
          </a:p>
          <a:p>
            <a:endParaRPr lang="de-AT" b="1" dirty="0"/>
          </a:p>
          <a:p>
            <a:r>
              <a:rPr lang="de-AT" dirty="0" smtClean="0"/>
              <a:t>Nature 1994. „</a:t>
            </a:r>
            <a:r>
              <a:rPr lang="de-AT" dirty="0" err="1" smtClean="0"/>
              <a:t>Avalanche</a:t>
            </a:r>
            <a:r>
              <a:rPr lang="de-AT" dirty="0" smtClean="0"/>
              <a:t> </a:t>
            </a:r>
            <a:r>
              <a:rPr lang="de-AT" dirty="0" err="1" smtClean="0"/>
              <a:t>Survival</a:t>
            </a:r>
            <a:r>
              <a:rPr lang="de-AT" dirty="0" smtClean="0"/>
              <a:t> </a:t>
            </a:r>
            <a:r>
              <a:rPr lang="de-AT" dirty="0" err="1" smtClean="0"/>
              <a:t>Chances</a:t>
            </a:r>
            <a:r>
              <a:rPr lang="de-AT" dirty="0" smtClean="0"/>
              <a:t>“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12E7788-A992-4599-865C-22D90D5B1C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2351"/>
            <a:ext cx="1928495" cy="25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1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AT" dirty="0"/>
              <a:t>o. Univ.-Prof. DI Dr. </a:t>
            </a:r>
            <a:r>
              <a:rPr lang="de-AT" dirty="0" smtClean="0"/>
              <a:t>Karl-Peter </a:t>
            </a:r>
            <a:r>
              <a:rPr lang="de-AT" dirty="0"/>
              <a:t>Pfeiffer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rmAutofit fontScale="85000" lnSpcReduction="20000"/>
          </a:bodyPr>
          <a:lstStyle/>
          <a:p>
            <a:endParaRPr lang="de-AT" dirty="0"/>
          </a:p>
          <a:p>
            <a:r>
              <a:rPr lang="de-AT" u="sng" dirty="0"/>
              <a:t>Institutsvorstand</a:t>
            </a:r>
            <a:endParaRPr lang="de-AT" dirty="0"/>
          </a:p>
          <a:p>
            <a:r>
              <a:rPr lang="de-AT" b="1" dirty="0"/>
              <a:t>1994 – 2004</a:t>
            </a:r>
          </a:p>
          <a:p>
            <a:r>
              <a:rPr lang="de-AT" u="sng" dirty="0"/>
              <a:t>Geschäftsführender Direktor</a:t>
            </a:r>
            <a:endParaRPr lang="de-AT" dirty="0"/>
          </a:p>
          <a:p>
            <a:r>
              <a:rPr lang="de-AT" b="1" dirty="0"/>
              <a:t>2004 – </a:t>
            </a:r>
            <a:r>
              <a:rPr lang="de-AT" b="1" dirty="0" smtClean="0"/>
              <a:t>2009</a:t>
            </a:r>
            <a:endParaRPr lang="de-AT" b="1" dirty="0"/>
          </a:p>
          <a:p>
            <a:endParaRPr lang="de-AT" dirty="0" smtClean="0"/>
          </a:p>
          <a:p>
            <a:r>
              <a:rPr lang="de-AT" dirty="0" smtClean="0"/>
              <a:t>Medizinische Informatik, e-</a:t>
            </a:r>
            <a:r>
              <a:rPr lang="de-AT" dirty="0" err="1" smtClean="0"/>
              <a:t>health</a:t>
            </a:r>
            <a:r>
              <a:rPr lang="de-AT" dirty="0" smtClean="0"/>
              <a:t>, Krankenhausfinanzierung, Ludwig Boltzmann Institut für </a:t>
            </a:r>
            <a:r>
              <a:rPr lang="de-AT" dirty="0" err="1" smtClean="0"/>
              <a:t>Epid</a:t>
            </a:r>
            <a:r>
              <a:rPr lang="de-AT" dirty="0" smtClean="0"/>
              <a:t>. und Gesundheitssystemforschung </a:t>
            </a:r>
          </a:p>
          <a:p>
            <a:r>
              <a:rPr lang="de-AT" dirty="0" smtClean="0"/>
              <a:t>2002 PCS/E Tagung </a:t>
            </a:r>
            <a:r>
              <a:rPr lang="de-AT" smtClean="0"/>
              <a:t>in Innsbruck</a:t>
            </a:r>
            <a:endParaRPr lang="de-AT" dirty="0" smtClean="0"/>
          </a:p>
          <a:p>
            <a:r>
              <a:rPr lang="de-AT" dirty="0"/>
              <a:t>Gründung </a:t>
            </a:r>
            <a:r>
              <a:rPr lang="de-AT" dirty="0" smtClean="0"/>
              <a:t>Kompetenzzentrum Klinische Studien </a:t>
            </a:r>
          </a:p>
          <a:p>
            <a:r>
              <a:rPr lang="de-AT" dirty="0" smtClean="0"/>
              <a:t>Ab 2009 Rektor FH </a:t>
            </a:r>
            <a:r>
              <a:rPr lang="de-AT" dirty="0" err="1" smtClean="0"/>
              <a:t>Joanneum</a:t>
            </a:r>
            <a:r>
              <a:rPr lang="de-AT" dirty="0" smtClean="0"/>
              <a:t> Graz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0754DD0-F76B-4152-830B-610F8E1E84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173291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8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11417300" cy="1325563"/>
          </a:xfrm>
        </p:spPr>
        <p:txBody>
          <a:bodyPr/>
          <a:lstStyle/>
          <a:p>
            <a:r>
              <a:rPr lang="de-AT" dirty="0"/>
              <a:t>ao. Univ.-Prof. Mag. Dr. </a:t>
            </a:r>
            <a:r>
              <a:rPr lang="de-AT" dirty="0" smtClean="0"/>
              <a:t>Hanno </a:t>
            </a:r>
            <a:r>
              <a:rPr lang="de-AT" dirty="0"/>
              <a:t>Ulmer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rmAutofit/>
          </a:bodyPr>
          <a:lstStyle/>
          <a:p>
            <a:endParaRPr lang="de-AT" dirty="0"/>
          </a:p>
          <a:p>
            <a:r>
              <a:rPr lang="de-AT" u="sng" dirty="0"/>
              <a:t>Geschäftsführender Direktor</a:t>
            </a:r>
            <a:endParaRPr lang="de-AT" dirty="0"/>
          </a:p>
          <a:p>
            <a:r>
              <a:rPr lang="de-AT" b="1" dirty="0"/>
              <a:t>ab </a:t>
            </a:r>
            <a:r>
              <a:rPr lang="de-AT" b="1" dirty="0" smtClean="0"/>
              <a:t>2009</a:t>
            </a:r>
          </a:p>
          <a:p>
            <a:endParaRPr lang="de-AT" b="1" dirty="0"/>
          </a:p>
          <a:p>
            <a:r>
              <a:rPr lang="de-AT" dirty="0" smtClean="0"/>
              <a:t>2013 </a:t>
            </a:r>
            <a:r>
              <a:rPr lang="de-AT" dirty="0" err="1" smtClean="0"/>
              <a:t>ROeS</a:t>
            </a:r>
            <a:r>
              <a:rPr lang="de-AT" dirty="0" smtClean="0"/>
              <a:t> Meeting, International </a:t>
            </a:r>
            <a:r>
              <a:rPr lang="de-AT" dirty="0" err="1" smtClean="0"/>
              <a:t>Biometric</a:t>
            </a:r>
            <a:r>
              <a:rPr lang="de-AT" dirty="0" smtClean="0"/>
              <a:t> Society </a:t>
            </a:r>
          </a:p>
          <a:p>
            <a:r>
              <a:rPr lang="de-AT" dirty="0" smtClean="0"/>
              <a:t>2015 Gründung der österreichischen Gesellschaft für Epidemiologie </a:t>
            </a:r>
          </a:p>
          <a:p>
            <a:endParaRPr lang="de-AT" b="1" dirty="0"/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8D7BEC6-5A60-409F-8484-E885504B48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6600"/>
            <a:ext cx="1955165" cy="294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50 Jahre Biostatistik: Lehre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Damals:</a:t>
            </a:r>
          </a:p>
          <a:p>
            <a:r>
              <a:rPr lang="de-DE" dirty="0" smtClean="0"/>
              <a:t>Wahlfach Biometrie, Unterstützung der freiwilligen Doktoranden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Heute:</a:t>
            </a:r>
            <a:endParaRPr lang="de-DE" b="1" dirty="0"/>
          </a:p>
          <a:p>
            <a:r>
              <a:rPr lang="de-DE" dirty="0" smtClean="0"/>
              <a:t>Pflichtfach im aktuellen Curriculum Medizin, ab 2003 </a:t>
            </a:r>
          </a:p>
          <a:p>
            <a:r>
              <a:rPr lang="de-DE" dirty="0" smtClean="0"/>
              <a:t>Lehrveranstaltungen im 1./5./8. und 11. Semester</a:t>
            </a:r>
          </a:p>
          <a:p>
            <a:r>
              <a:rPr lang="de-DE" dirty="0" smtClean="0"/>
              <a:t>Unterstützung der </a:t>
            </a:r>
            <a:r>
              <a:rPr lang="de-DE" dirty="0" err="1" smtClean="0"/>
              <a:t>DiplomandInnen</a:t>
            </a:r>
            <a:r>
              <a:rPr lang="de-DE" dirty="0" smtClean="0"/>
              <a:t> und </a:t>
            </a:r>
            <a:r>
              <a:rPr lang="de-DE" dirty="0" err="1" smtClean="0"/>
              <a:t>PhD´s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Benutzerdefiniert</PresentationFormat>
  <Paragraphs>122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</vt:lpstr>
      <vt:lpstr>PowerPoint-Präsentation</vt:lpstr>
      <vt:lpstr>PowerPoint-Präsentation</vt:lpstr>
      <vt:lpstr>o. Univ.-Prof. Dr. Eugen Olbrich</vt:lpstr>
      <vt:lpstr>Dr. Krista Sattler</vt:lpstr>
      <vt:lpstr>o. Univ.-Prof. Dr. Albrecht Neiß</vt:lpstr>
      <vt:lpstr>Mag. Markus Falk</vt:lpstr>
      <vt:lpstr>o. Univ.-Prof. DI Dr. Karl-Peter Pfeiffer</vt:lpstr>
      <vt:lpstr>ao. Univ.-Prof. Mag. Dr. Hanno Ulmer</vt:lpstr>
      <vt:lpstr>50 Jahre Biostatistik: Lehre</vt:lpstr>
      <vt:lpstr>50 Jahre Biostatistik: Statistische Beratung</vt:lpstr>
      <vt:lpstr>50 Jahre Biostatistik: Forschung</vt:lpstr>
      <vt:lpstr>50 Jahre Biostatistik: Erfolgsbilanz (1995-)</vt:lpstr>
      <vt:lpstr>50 Jahre Biostatistik: in den Medien (2004-)</vt:lpstr>
      <vt:lpstr>50 Jahre Biostatistik: Herausforderungen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o. Univ.-Prof. Dr. med. Eugen Olbrich</dc:title>
  <dc:creator>Lalit Kaltenbach</dc:creator>
  <cp:lastModifiedBy>Ulmer Hanno</cp:lastModifiedBy>
  <cp:revision>79</cp:revision>
  <dcterms:created xsi:type="dcterms:W3CDTF">2019-10-21T08:13:11Z</dcterms:created>
  <dcterms:modified xsi:type="dcterms:W3CDTF">2019-11-05T12:35:25Z</dcterms:modified>
</cp:coreProperties>
</file>