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 id="2147483693" r:id="rId4"/>
  </p:sldMasterIdLst>
  <p:notesMasterIdLst>
    <p:notesMasterId r:id="rId70"/>
  </p:notesMasterIdLst>
  <p:sldIdLst>
    <p:sldId id="257" r:id="rId5"/>
    <p:sldId id="321" r:id="rId6"/>
    <p:sldId id="319" r:id="rId7"/>
    <p:sldId id="307" r:id="rId8"/>
    <p:sldId id="308" r:id="rId9"/>
    <p:sldId id="309" r:id="rId10"/>
    <p:sldId id="330" r:id="rId11"/>
    <p:sldId id="313" r:id="rId12"/>
    <p:sldId id="331" r:id="rId13"/>
    <p:sldId id="260" r:id="rId14"/>
    <p:sldId id="263" r:id="rId15"/>
    <p:sldId id="310" r:id="rId16"/>
    <p:sldId id="278" r:id="rId17"/>
    <p:sldId id="329" r:id="rId18"/>
    <p:sldId id="258" r:id="rId19"/>
    <p:sldId id="265" r:id="rId20"/>
    <p:sldId id="259" r:id="rId21"/>
    <p:sldId id="320" r:id="rId22"/>
    <p:sldId id="322" r:id="rId23"/>
    <p:sldId id="311" r:id="rId24"/>
    <p:sldId id="312" r:id="rId25"/>
    <p:sldId id="261" r:id="rId26"/>
    <p:sldId id="262" r:id="rId27"/>
    <p:sldId id="280" r:id="rId28"/>
    <p:sldId id="279" r:id="rId29"/>
    <p:sldId id="283" r:id="rId30"/>
    <p:sldId id="281" r:id="rId31"/>
    <p:sldId id="282" r:id="rId32"/>
    <p:sldId id="323" r:id="rId33"/>
    <p:sldId id="267" r:id="rId34"/>
    <p:sldId id="268" r:id="rId35"/>
    <p:sldId id="269" r:id="rId36"/>
    <p:sldId id="270" r:id="rId37"/>
    <p:sldId id="271" r:id="rId38"/>
    <p:sldId id="272" r:id="rId39"/>
    <p:sldId id="273" r:id="rId40"/>
    <p:sldId id="274" r:id="rId41"/>
    <p:sldId id="275" r:id="rId42"/>
    <p:sldId id="276" r:id="rId43"/>
    <p:sldId id="277" r:id="rId44"/>
    <p:sldId id="292" r:id="rId45"/>
    <p:sldId id="293" r:id="rId46"/>
    <p:sldId id="294" r:id="rId47"/>
    <p:sldId id="295" r:id="rId48"/>
    <p:sldId id="284" r:id="rId49"/>
    <p:sldId id="285" r:id="rId50"/>
    <p:sldId id="286" r:id="rId51"/>
    <p:sldId id="289" r:id="rId52"/>
    <p:sldId id="288" r:id="rId53"/>
    <p:sldId id="291" r:id="rId54"/>
    <p:sldId id="290" r:id="rId55"/>
    <p:sldId id="297" r:id="rId56"/>
    <p:sldId id="296" r:id="rId57"/>
    <p:sldId id="299" r:id="rId58"/>
    <p:sldId id="300" r:id="rId59"/>
    <p:sldId id="301" r:id="rId60"/>
    <p:sldId id="302" r:id="rId61"/>
    <p:sldId id="303" r:id="rId62"/>
    <p:sldId id="324" r:id="rId63"/>
    <p:sldId id="325" r:id="rId64"/>
    <p:sldId id="326" r:id="rId65"/>
    <p:sldId id="340" r:id="rId66"/>
    <p:sldId id="337" r:id="rId67"/>
    <p:sldId id="339" r:id="rId68"/>
    <p:sldId id="327" r:id="rId69"/>
  </p:sldIdLst>
  <p:sldSz cx="9144000" cy="6858000" type="screen4x3"/>
  <p:notesSz cx="6789738" cy="9929813"/>
  <p:defaultTextStyle>
    <a:defPPr>
      <a:defRPr lang="de-DE"/>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316"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00E06-5398-4A40-82A5-BE20085C8067}" type="doc">
      <dgm:prSet loTypeId="urn:microsoft.com/office/officeart/2005/8/layout/bProcess3" loCatId="process" qsTypeId="urn:microsoft.com/office/officeart/2005/8/quickstyle/simple4" qsCatId="simple" csTypeId="urn:microsoft.com/office/officeart/2005/8/colors/accent2_2" csCatId="accent2" phldr="1"/>
      <dgm:spPr/>
      <dgm:t>
        <a:bodyPr/>
        <a:lstStyle/>
        <a:p>
          <a:endParaRPr lang="de-DE"/>
        </a:p>
      </dgm:t>
    </dgm:pt>
    <dgm:pt modelId="{8981BB4C-D91D-46E7-BEC9-42616E224143}">
      <dgm:prSet phldrT="[Text]" custT="1">
        <dgm:style>
          <a:lnRef idx="0">
            <a:schemeClr val="accent3"/>
          </a:lnRef>
          <a:fillRef idx="3">
            <a:schemeClr val="accent3"/>
          </a:fillRef>
          <a:effectRef idx="3">
            <a:schemeClr val="accent3"/>
          </a:effectRef>
          <a:fontRef idx="minor">
            <a:schemeClr val="lt1"/>
          </a:fontRef>
        </dgm:style>
      </dgm:prSet>
      <dgm:spPr>
        <a:solidFill>
          <a:srgbClr val="004983"/>
        </a:solidFill>
      </dgm:spPr>
      <dgm:t>
        <a:bodyPr/>
        <a:lstStyle/>
        <a:p>
          <a:pPr>
            <a:lnSpc>
              <a:spcPts val="2500"/>
            </a:lnSpc>
          </a:pPr>
          <a:r>
            <a:rPr lang="de-AT" sz="1800" dirty="0">
              <a:latin typeface="+mn-lt"/>
              <a:cs typeface="Arial" pitchFamily="34" charset="0"/>
            </a:rPr>
            <a:t>Systematische Literatursuche</a:t>
          </a:r>
          <a:endParaRPr lang="de-DE" sz="1800" dirty="0">
            <a:latin typeface="+mn-lt"/>
          </a:endParaRPr>
        </a:p>
      </dgm:t>
    </dgm:pt>
    <dgm:pt modelId="{9BD95864-C23C-4606-B8FD-CF96BA8E78CA}" type="parTrans" cxnId="{B8555D78-4D5C-4FF3-A2FC-E96D3D36B640}">
      <dgm:prSet/>
      <dgm:spPr/>
      <dgm:t>
        <a:bodyPr/>
        <a:lstStyle/>
        <a:p>
          <a:endParaRPr lang="de-DE"/>
        </a:p>
      </dgm:t>
    </dgm:pt>
    <dgm:pt modelId="{B9A64A44-9F8C-4DCF-88B8-A658F0D9830E}" type="sibTrans" cxnId="{B8555D78-4D5C-4FF3-A2FC-E96D3D36B640}">
      <dgm:prSet/>
      <dgm:spPr>
        <a:solidFill>
          <a:schemeClr val="tx1"/>
        </a:solidFill>
        <a:ln w="25400"/>
      </dgm:spPr>
      <dgm:t>
        <a:bodyPr/>
        <a:lstStyle/>
        <a:p>
          <a:endParaRPr lang="de-DE"/>
        </a:p>
      </dgm:t>
    </dgm:pt>
    <dgm:pt modelId="{242F95B6-6612-415C-829A-6F4C423F8110}">
      <dgm:prSet phldrT="[Text]" custT="1">
        <dgm:style>
          <a:lnRef idx="0">
            <a:schemeClr val="accent3"/>
          </a:lnRef>
          <a:fillRef idx="3">
            <a:schemeClr val="accent3"/>
          </a:fillRef>
          <a:effectRef idx="3">
            <a:schemeClr val="accent3"/>
          </a:effectRef>
          <a:fontRef idx="minor">
            <a:schemeClr val="lt1"/>
          </a:fontRef>
        </dgm:style>
      </dgm:prSet>
      <dgm:spPr>
        <a:solidFill>
          <a:srgbClr val="004983"/>
        </a:solidFill>
      </dgm:spPr>
      <dgm:t>
        <a:bodyPr/>
        <a:lstStyle/>
        <a:p>
          <a:pPr>
            <a:lnSpc>
              <a:spcPts val="2500"/>
            </a:lnSpc>
          </a:pPr>
          <a:r>
            <a:rPr lang="de-AT" sz="1800" kern="1200" dirty="0">
              <a:solidFill>
                <a:prstClr val="white"/>
              </a:solidFill>
              <a:latin typeface="+mn-lt"/>
              <a:ea typeface="+mn-ea"/>
              <a:cs typeface="+mn-cs"/>
            </a:rPr>
            <a:t>Sensitivitätsanalyse</a:t>
          </a:r>
          <a:endParaRPr lang="de-DE" sz="1800" kern="1200" dirty="0">
            <a:latin typeface="+mn-lt"/>
          </a:endParaRPr>
        </a:p>
      </dgm:t>
    </dgm:pt>
    <dgm:pt modelId="{CA4AD714-6C38-46FE-9DD0-0F87117ACF96}" type="parTrans" cxnId="{93C21BA9-EF13-468C-BB0A-4A22500F4DA3}">
      <dgm:prSet/>
      <dgm:spPr/>
      <dgm:t>
        <a:bodyPr/>
        <a:lstStyle/>
        <a:p>
          <a:endParaRPr lang="de-DE"/>
        </a:p>
      </dgm:t>
    </dgm:pt>
    <dgm:pt modelId="{1CEEFBEB-A182-4594-9FB2-30910ACDDA4E}" type="sibTrans" cxnId="{93C21BA9-EF13-468C-BB0A-4A22500F4DA3}">
      <dgm:prSet/>
      <dgm:spPr>
        <a:solidFill>
          <a:schemeClr val="tx1"/>
        </a:solidFill>
        <a:ln w="25400"/>
      </dgm:spPr>
      <dgm:t>
        <a:bodyPr/>
        <a:lstStyle/>
        <a:p>
          <a:endParaRPr lang="de-DE"/>
        </a:p>
      </dgm:t>
    </dgm:pt>
    <dgm:pt modelId="{73783B02-CDEF-496E-812B-55F1A3C11792}">
      <dgm:prSet custT="1">
        <dgm:style>
          <a:lnRef idx="0">
            <a:schemeClr val="accent3"/>
          </a:lnRef>
          <a:fillRef idx="3">
            <a:schemeClr val="accent3"/>
          </a:fillRef>
          <a:effectRef idx="3">
            <a:schemeClr val="accent3"/>
          </a:effectRef>
          <a:fontRef idx="minor">
            <a:schemeClr val="lt1"/>
          </a:fontRef>
        </dgm:style>
      </dgm:prSet>
      <dgm:spPr>
        <a:solidFill>
          <a:srgbClr val="004983"/>
        </a:solidFill>
      </dgm:spPr>
      <dgm:t>
        <a:bodyPr/>
        <a:lstStyle/>
        <a:p>
          <a:r>
            <a:rPr lang="de-DE" sz="1800" kern="1200" dirty="0">
              <a:solidFill>
                <a:prstClr val="white"/>
              </a:solidFill>
              <a:latin typeface="+mn-lt"/>
              <a:ea typeface="+mn-ea"/>
              <a:cs typeface="+mn-cs"/>
            </a:rPr>
            <a:t>Fragestellung</a:t>
          </a:r>
          <a:r>
            <a:rPr lang="de-DE" sz="1800" kern="1200" dirty="0">
              <a:latin typeface="+mn-lt"/>
            </a:rPr>
            <a:t> und statistisches Verfahren festlegen </a:t>
          </a:r>
        </a:p>
      </dgm:t>
    </dgm:pt>
    <dgm:pt modelId="{0F0D5BA8-69BA-405B-A4D0-67C42C1B4D10}" type="parTrans" cxnId="{FFA683FC-BCF2-4628-B196-5623D21D29A8}">
      <dgm:prSet/>
      <dgm:spPr/>
      <dgm:t>
        <a:bodyPr/>
        <a:lstStyle/>
        <a:p>
          <a:endParaRPr lang="de-DE"/>
        </a:p>
      </dgm:t>
    </dgm:pt>
    <dgm:pt modelId="{873801EA-FCD5-4743-87BD-163C1ED2BCFA}" type="sibTrans" cxnId="{FFA683FC-BCF2-4628-B196-5623D21D29A8}">
      <dgm:prSet/>
      <dgm:spPr>
        <a:ln w="25400">
          <a:solidFill>
            <a:schemeClr val="tx1"/>
          </a:solidFill>
        </a:ln>
      </dgm:spPr>
      <dgm:t>
        <a:bodyPr/>
        <a:lstStyle/>
        <a:p>
          <a:endParaRPr lang="de-DE"/>
        </a:p>
      </dgm:t>
    </dgm:pt>
    <dgm:pt modelId="{2B1515F9-C922-439C-A22F-00FA5DA9E441}">
      <dgm:prSet custT="1">
        <dgm:style>
          <a:lnRef idx="0">
            <a:schemeClr val="accent3"/>
          </a:lnRef>
          <a:fillRef idx="3">
            <a:schemeClr val="accent3"/>
          </a:fillRef>
          <a:effectRef idx="3">
            <a:schemeClr val="accent3"/>
          </a:effectRef>
          <a:fontRef idx="minor">
            <a:schemeClr val="lt1"/>
          </a:fontRef>
        </dgm:style>
      </dgm:prSet>
      <dgm:spPr>
        <a:solidFill>
          <a:srgbClr val="004983"/>
        </a:solidFill>
      </dgm:spPr>
      <dgm:t>
        <a:bodyPr/>
        <a:lstStyle/>
        <a:p>
          <a:r>
            <a:rPr lang="de-DE" sz="1800" kern="1200" dirty="0">
              <a:solidFill>
                <a:prstClr val="white"/>
              </a:solidFill>
              <a:latin typeface="+mn-lt"/>
              <a:ea typeface="+mn-ea"/>
              <a:cs typeface="+mn-cs"/>
            </a:rPr>
            <a:t>Elektronische Datenextraktion</a:t>
          </a:r>
        </a:p>
      </dgm:t>
    </dgm:pt>
    <dgm:pt modelId="{3F42D38B-8EC6-42E6-9C2B-23E371951113}" type="parTrans" cxnId="{21B97786-26C6-40B4-8F7D-40C8E43F2397}">
      <dgm:prSet/>
      <dgm:spPr/>
      <dgm:t>
        <a:bodyPr/>
        <a:lstStyle/>
        <a:p>
          <a:endParaRPr lang="de-DE"/>
        </a:p>
      </dgm:t>
    </dgm:pt>
    <dgm:pt modelId="{0FCF9898-2202-4798-B5F3-08204B4315A8}" type="sibTrans" cxnId="{21B97786-26C6-40B4-8F7D-40C8E43F2397}">
      <dgm:prSet/>
      <dgm:spPr>
        <a:ln w="25400">
          <a:solidFill>
            <a:schemeClr val="tx1"/>
          </a:solidFill>
        </a:ln>
      </dgm:spPr>
      <dgm:t>
        <a:bodyPr/>
        <a:lstStyle/>
        <a:p>
          <a:endParaRPr lang="de-DE"/>
        </a:p>
      </dgm:t>
    </dgm:pt>
    <dgm:pt modelId="{977D46F5-DB3D-4A3C-8057-2B5D094FA473}">
      <dgm:prSet custT="1">
        <dgm:style>
          <a:lnRef idx="0">
            <a:schemeClr val="accent3"/>
          </a:lnRef>
          <a:fillRef idx="3">
            <a:schemeClr val="accent3"/>
          </a:fillRef>
          <a:effectRef idx="3">
            <a:schemeClr val="accent3"/>
          </a:effectRef>
          <a:fontRef idx="minor">
            <a:schemeClr val="lt1"/>
          </a:fontRef>
        </dgm:style>
      </dgm:prSet>
      <dgm:spPr>
        <a:solidFill>
          <a:srgbClr val="004983"/>
        </a:solidFill>
      </dgm:spPr>
      <dgm:t>
        <a:bodyPr/>
        <a:lstStyle/>
        <a:p>
          <a:r>
            <a:rPr lang="de-DE" sz="1800" dirty="0">
              <a:latin typeface="+mn-lt"/>
            </a:rPr>
            <a:t>Statistische Zusammenfassung</a:t>
          </a:r>
        </a:p>
      </dgm:t>
    </dgm:pt>
    <dgm:pt modelId="{DCA6269E-4D6D-4131-BC36-673C8760B013}" type="parTrans" cxnId="{D44AA26E-2954-49A0-B01E-D243D8D1DB17}">
      <dgm:prSet/>
      <dgm:spPr/>
      <dgm:t>
        <a:bodyPr/>
        <a:lstStyle/>
        <a:p>
          <a:endParaRPr lang="de-DE"/>
        </a:p>
      </dgm:t>
    </dgm:pt>
    <dgm:pt modelId="{904F5A6A-42C6-4FD2-AA5A-481C7A91F032}" type="sibTrans" cxnId="{D44AA26E-2954-49A0-B01E-D243D8D1DB17}">
      <dgm:prSet/>
      <dgm:spPr>
        <a:ln w="25400">
          <a:solidFill>
            <a:schemeClr val="tx1"/>
          </a:solidFill>
        </a:ln>
      </dgm:spPr>
      <dgm:t>
        <a:bodyPr/>
        <a:lstStyle/>
        <a:p>
          <a:endParaRPr lang="de-DE"/>
        </a:p>
      </dgm:t>
    </dgm:pt>
    <dgm:pt modelId="{7F12145F-A193-41DB-96DF-231A0CA96BE8}">
      <dgm:prSet custT="1">
        <dgm:style>
          <a:lnRef idx="0">
            <a:schemeClr val="accent3"/>
          </a:lnRef>
          <a:fillRef idx="3">
            <a:schemeClr val="accent3"/>
          </a:fillRef>
          <a:effectRef idx="3">
            <a:schemeClr val="accent3"/>
          </a:effectRef>
          <a:fontRef idx="minor">
            <a:schemeClr val="lt1"/>
          </a:fontRef>
        </dgm:style>
      </dgm:prSet>
      <dgm:spPr>
        <a:solidFill>
          <a:srgbClr val="004983"/>
        </a:solidFill>
        <a:ln/>
      </dgm:spPr>
      <dgm:t>
        <a:bodyPr spcFirstLastPara="0" vert="horz" wrap="square" lIns="85344" tIns="85344" rIns="85344" bIns="85344" numCol="1" spcCol="1270" anchor="ctr" anchorCtr="0"/>
        <a:lstStyle/>
        <a:p>
          <a:r>
            <a:rPr lang="de-DE" sz="1800" kern="1200" dirty="0">
              <a:solidFill>
                <a:prstClr val="white"/>
              </a:solidFill>
              <a:latin typeface="+mn-lt"/>
              <a:ea typeface="+mn-ea"/>
              <a:cs typeface="+mn-cs"/>
            </a:rPr>
            <a:t>Heterogenität</a:t>
          </a:r>
          <a:r>
            <a:rPr lang="de-DE" sz="1800" kern="1200" dirty="0">
              <a:latin typeface="+mn-lt"/>
            </a:rPr>
            <a:t> untersuchen </a:t>
          </a:r>
        </a:p>
      </dgm:t>
    </dgm:pt>
    <dgm:pt modelId="{F8AF0BD9-6449-4655-865C-183E5DDACBB0}" type="parTrans" cxnId="{6F59C6ED-ED40-4ACA-BC38-EBBE933B90D3}">
      <dgm:prSet/>
      <dgm:spPr/>
      <dgm:t>
        <a:bodyPr/>
        <a:lstStyle/>
        <a:p>
          <a:endParaRPr lang="de-DE"/>
        </a:p>
      </dgm:t>
    </dgm:pt>
    <dgm:pt modelId="{57431BF7-AD0E-44C7-A6DC-4FEFBB9D35AF}" type="sibTrans" cxnId="{6F59C6ED-ED40-4ACA-BC38-EBBE933B90D3}">
      <dgm:prSet/>
      <dgm:spPr>
        <a:ln w="25400">
          <a:solidFill>
            <a:schemeClr val="tx1"/>
          </a:solidFill>
        </a:ln>
      </dgm:spPr>
      <dgm:t>
        <a:bodyPr/>
        <a:lstStyle/>
        <a:p>
          <a:endParaRPr lang="de-DE"/>
        </a:p>
      </dgm:t>
    </dgm:pt>
    <dgm:pt modelId="{30EABF6F-4EF3-4CBC-B03B-2770F2F451BB}">
      <dgm:prSet custT="1">
        <dgm:style>
          <a:lnRef idx="0">
            <a:schemeClr val="accent3"/>
          </a:lnRef>
          <a:fillRef idx="3">
            <a:schemeClr val="accent3"/>
          </a:fillRef>
          <a:effectRef idx="3">
            <a:schemeClr val="accent3"/>
          </a:effectRef>
          <a:fontRef idx="minor">
            <a:schemeClr val="lt1"/>
          </a:fontRef>
        </dgm:style>
      </dgm:prSet>
      <dgm:spPr>
        <a:solidFill>
          <a:srgbClr val="00498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800" kern="1200" dirty="0">
              <a:latin typeface="+mn-lt"/>
            </a:rPr>
            <a:t>Ein- und Ausschlusskriterien zur Selektion der Studien</a:t>
          </a:r>
        </a:p>
        <a:p>
          <a:pPr marL="0" lvl="0" defTabSz="533400">
            <a:lnSpc>
              <a:spcPct val="90000"/>
            </a:lnSpc>
            <a:spcBef>
              <a:spcPct val="0"/>
            </a:spcBef>
            <a:spcAft>
              <a:spcPct val="35000"/>
            </a:spcAft>
            <a:buNone/>
          </a:pPr>
          <a:endParaRPr lang="de-DE" sz="1200" kern="1200" dirty="0"/>
        </a:p>
      </dgm:t>
    </dgm:pt>
    <dgm:pt modelId="{A2995221-DD0E-4C01-88AC-02E7D9AB0D22}" type="parTrans" cxnId="{B2E2758C-E972-4929-B9AF-56714EEAE671}">
      <dgm:prSet/>
      <dgm:spPr/>
      <dgm:t>
        <a:bodyPr/>
        <a:lstStyle/>
        <a:p>
          <a:endParaRPr lang="de-DE"/>
        </a:p>
      </dgm:t>
    </dgm:pt>
    <dgm:pt modelId="{D8C03AE8-05DE-43EA-B593-79372249C13F}" type="sibTrans" cxnId="{B2E2758C-E972-4929-B9AF-56714EEAE671}">
      <dgm:prSet/>
      <dgm:spPr>
        <a:ln w="25400">
          <a:solidFill>
            <a:schemeClr val="tx1"/>
          </a:solidFill>
        </a:ln>
      </dgm:spPr>
      <dgm:t>
        <a:bodyPr/>
        <a:lstStyle/>
        <a:p>
          <a:endParaRPr lang="de-DE"/>
        </a:p>
      </dgm:t>
    </dgm:pt>
    <dgm:pt modelId="{39BEEE3F-6D26-4D3F-9B98-45963D9322F6}">
      <dgm:prSet custT="1">
        <dgm:style>
          <a:lnRef idx="0">
            <a:schemeClr val="accent3"/>
          </a:lnRef>
          <a:fillRef idx="3">
            <a:schemeClr val="accent3"/>
          </a:fillRef>
          <a:effectRef idx="3">
            <a:schemeClr val="accent3"/>
          </a:effectRef>
          <a:fontRef idx="minor">
            <a:schemeClr val="lt1"/>
          </a:fontRef>
        </dgm:style>
      </dgm:prSet>
      <dgm:spPr>
        <a:solidFill>
          <a:srgbClr val="004983"/>
        </a:solidFill>
      </dgm:spPr>
      <dgm:t>
        <a:bodyPr/>
        <a:lstStyle/>
        <a:p>
          <a:r>
            <a:rPr lang="de-DE" sz="1800" dirty="0">
              <a:latin typeface="+mn-lt"/>
            </a:rPr>
            <a:t>Interpretation</a:t>
          </a:r>
        </a:p>
      </dgm:t>
    </dgm:pt>
    <dgm:pt modelId="{286C1C69-0929-42C5-A3A7-511391E6FAA0}" type="parTrans" cxnId="{43A76BA1-6C1F-495C-BBB9-2213CE1D0849}">
      <dgm:prSet/>
      <dgm:spPr/>
      <dgm:t>
        <a:bodyPr/>
        <a:lstStyle/>
        <a:p>
          <a:endParaRPr lang="de-DE"/>
        </a:p>
      </dgm:t>
    </dgm:pt>
    <dgm:pt modelId="{A23C73A8-375B-4EA7-A8E8-15E69FB78407}" type="sibTrans" cxnId="{43A76BA1-6C1F-495C-BBB9-2213CE1D0849}">
      <dgm:prSet/>
      <dgm:spPr/>
      <dgm:t>
        <a:bodyPr/>
        <a:lstStyle/>
        <a:p>
          <a:endParaRPr lang="de-DE"/>
        </a:p>
      </dgm:t>
    </dgm:pt>
    <dgm:pt modelId="{1C8B29D9-D488-40F6-BBAA-CCB406726782}" type="pres">
      <dgm:prSet presAssocID="{56A00E06-5398-4A40-82A5-BE20085C8067}" presName="Name0" presStyleCnt="0">
        <dgm:presLayoutVars>
          <dgm:dir/>
          <dgm:resizeHandles val="exact"/>
        </dgm:presLayoutVars>
      </dgm:prSet>
      <dgm:spPr/>
      <dgm:t>
        <a:bodyPr/>
        <a:lstStyle/>
        <a:p>
          <a:endParaRPr lang="de-DE"/>
        </a:p>
      </dgm:t>
    </dgm:pt>
    <dgm:pt modelId="{B18AFA9B-55C1-49BF-9A4D-A19BAD9BEC2B}" type="pres">
      <dgm:prSet presAssocID="{73783B02-CDEF-496E-812B-55F1A3C11792}" presName="node" presStyleLbl="node1" presStyleIdx="0" presStyleCnt="8" custScaleX="179728">
        <dgm:presLayoutVars>
          <dgm:bulletEnabled val="1"/>
        </dgm:presLayoutVars>
      </dgm:prSet>
      <dgm:spPr/>
      <dgm:t>
        <a:bodyPr/>
        <a:lstStyle/>
        <a:p>
          <a:endParaRPr lang="de-DE"/>
        </a:p>
      </dgm:t>
    </dgm:pt>
    <dgm:pt modelId="{CA860914-E7DA-44FD-8C50-B36D5B94FF13}" type="pres">
      <dgm:prSet presAssocID="{873801EA-FCD5-4743-87BD-163C1ED2BCFA}" presName="sibTrans" presStyleLbl="sibTrans1D1" presStyleIdx="0" presStyleCnt="7"/>
      <dgm:spPr/>
      <dgm:t>
        <a:bodyPr/>
        <a:lstStyle/>
        <a:p>
          <a:endParaRPr lang="de-DE"/>
        </a:p>
      </dgm:t>
    </dgm:pt>
    <dgm:pt modelId="{32D600DC-EC95-405C-9BC5-F1DAF5285AA7}" type="pres">
      <dgm:prSet presAssocID="{873801EA-FCD5-4743-87BD-163C1ED2BCFA}" presName="connectorText" presStyleLbl="sibTrans1D1" presStyleIdx="0" presStyleCnt="7"/>
      <dgm:spPr/>
      <dgm:t>
        <a:bodyPr/>
        <a:lstStyle/>
        <a:p>
          <a:endParaRPr lang="de-DE"/>
        </a:p>
      </dgm:t>
    </dgm:pt>
    <dgm:pt modelId="{0B6AA306-5D8B-40BC-8D89-E75CDF58CECC}" type="pres">
      <dgm:prSet presAssocID="{30EABF6F-4EF3-4CBC-B03B-2770F2F451BB}" presName="node" presStyleLbl="node1" presStyleIdx="1" presStyleCnt="8" custScaleX="160800">
        <dgm:presLayoutVars>
          <dgm:bulletEnabled val="1"/>
        </dgm:presLayoutVars>
      </dgm:prSet>
      <dgm:spPr/>
      <dgm:t>
        <a:bodyPr/>
        <a:lstStyle/>
        <a:p>
          <a:endParaRPr lang="de-DE"/>
        </a:p>
      </dgm:t>
    </dgm:pt>
    <dgm:pt modelId="{FA867011-5B4E-4BFA-A6B6-4398D6DF0AD1}" type="pres">
      <dgm:prSet presAssocID="{D8C03AE8-05DE-43EA-B593-79372249C13F}" presName="sibTrans" presStyleLbl="sibTrans1D1" presStyleIdx="1" presStyleCnt="7"/>
      <dgm:spPr/>
      <dgm:t>
        <a:bodyPr/>
        <a:lstStyle/>
        <a:p>
          <a:endParaRPr lang="de-DE"/>
        </a:p>
      </dgm:t>
    </dgm:pt>
    <dgm:pt modelId="{22B5AC08-BC0B-41F1-8C76-A6F46F2A1E42}" type="pres">
      <dgm:prSet presAssocID="{D8C03AE8-05DE-43EA-B593-79372249C13F}" presName="connectorText" presStyleLbl="sibTrans1D1" presStyleIdx="1" presStyleCnt="7"/>
      <dgm:spPr/>
      <dgm:t>
        <a:bodyPr/>
        <a:lstStyle/>
        <a:p>
          <a:endParaRPr lang="de-DE"/>
        </a:p>
      </dgm:t>
    </dgm:pt>
    <dgm:pt modelId="{9D4E2703-84C1-4D11-BA66-D3DC4272F861}" type="pres">
      <dgm:prSet presAssocID="{8981BB4C-D91D-46E7-BEC9-42616E224143}" presName="node" presStyleLbl="node1" presStyleIdx="2" presStyleCnt="8" custScaleX="114795" custScaleY="94022">
        <dgm:presLayoutVars>
          <dgm:bulletEnabled val="1"/>
        </dgm:presLayoutVars>
      </dgm:prSet>
      <dgm:spPr/>
      <dgm:t>
        <a:bodyPr/>
        <a:lstStyle/>
        <a:p>
          <a:endParaRPr lang="de-DE"/>
        </a:p>
      </dgm:t>
    </dgm:pt>
    <dgm:pt modelId="{B74E36FA-6E9A-4D5C-A943-F9BF4DE78A37}" type="pres">
      <dgm:prSet presAssocID="{B9A64A44-9F8C-4DCF-88B8-A658F0D9830E}" presName="sibTrans" presStyleLbl="sibTrans1D1" presStyleIdx="2" presStyleCnt="7"/>
      <dgm:spPr/>
      <dgm:t>
        <a:bodyPr/>
        <a:lstStyle/>
        <a:p>
          <a:endParaRPr lang="de-DE"/>
        </a:p>
      </dgm:t>
    </dgm:pt>
    <dgm:pt modelId="{C60AE5A8-C26B-4000-B27D-B025191CDF40}" type="pres">
      <dgm:prSet presAssocID="{B9A64A44-9F8C-4DCF-88B8-A658F0D9830E}" presName="connectorText" presStyleLbl="sibTrans1D1" presStyleIdx="2" presStyleCnt="7"/>
      <dgm:spPr/>
      <dgm:t>
        <a:bodyPr/>
        <a:lstStyle/>
        <a:p>
          <a:endParaRPr lang="de-DE"/>
        </a:p>
      </dgm:t>
    </dgm:pt>
    <dgm:pt modelId="{84217B45-12C6-4999-88FD-1A77E43B2503}" type="pres">
      <dgm:prSet presAssocID="{2B1515F9-C922-439C-A22F-00FA5DA9E441}" presName="node" presStyleLbl="node1" presStyleIdx="3" presStyleCnt="8">
        <dgm:presLayoutVars>
          <dgm:bulletEnabled val="1"/>
        </dgm:presLayoutVars>
      </dgm:prSet>
      <dgm:spPr/>
      <dgm:t>
        <a:bodyPr/>
        <a:lstStyle/>
        <a:p>
          <a:endParaRPr lang="de-DE"/>
        </a:p>
      </dgm:t>
    </dgm:pt>
    <dgm:pt modelId="{4FCE8B0A-198A-4B35-9B6F-C48F29D59BA2}" type="pres">
      <dgm:prSet presAssocID="{0FCF9898-2202-4798-B5F3-08204B4315A8}" presName="sibTrans" presStyleLbl="sibTrans1D1" presStyleIdx="3" presStyleCnt="7"/>
      <dgm:spPr/>
      <dgm:t>
        <a:bodyPr/>
        <a:lstStyle/>
        <a:p>
          <a:endParaRPr lang="de-DE"/>
        </a:p>
      </dgm:t>
    </dgm:pt>
    <dgm:pt modelId="{E3A0402E-63B7-423D-8117-D99EB2A3CED9}" type="pres">
      <dgm:prSet presAssocID="{0FCF9898-2202-4798-B5F3-08204B4315A8}" presName="connectorText" presStyleLbl="sibTrans1D1" presStyleIdx="3" presStyleCnt="7"/>
      <dgm:spPr/>
      <dgm:t>
        <a:bodyPr/>
        <a:lstStyle/>
        <a:p>
          <a:endParaRPr lang="de-DE"/>
        </a:p>
      </dgm:t>
    </dgm:pt>
    <dgm:pt modelId="{3B0ECD53-2933-4994-BB4C-15C902BB35EF}" type="pres">
      <dgm:prSet presAssocID="{7F12145F-A193-41DB-96DF-231A0CA96BE8}" presName="node" presStyleLbl="node1" presStyleIdx="4" presStyleCnt="8">
        <dgm:presLayoutVars>
          <dgm:bulletEnabled val="1"/>
        </dgm:presLayoutVars>
      </dgm:prSet>
      <dgm:spPr>
        <a:xfrm>
          <a:off x="8721" y="1820344"/>
          <a:ext cx="1640621" cy="984372"/>
        </a:xfrm>
        <a:prstGeom prst="rect">
          <a:avLst/>
        </a:prstGeom>
      </dgm:spPr>
      <dgm:t>
        <a:bodyPr/>
        <a:lstStyle/>
        <a:p>
          <a:endParaRPr lang="de-DE"/>
        </a:p>
      </dgm:t>
    </dgm:pt>
    <dgm:pt modelId="{700227EC-DEF3-4BF3-8906-46556FAFD52E}" type="pres">
      <dgm:prSet presAssocID="{57431BF7-AD0E-44C7-A6DC-4FEFBB9D35AF}" presName="sibTrans" presStyleLbl="sibTrans1D1" presStyleIdx="4" presStyleCnt="7"/>
      <dgm:spPr/>
      <dgm:t>
        <a:bodyPr/>
        <a:lstStyle/>
        <a:p>
          <a:endParaRPr lang="de-DE"/>
        </a:p>
      </dgm:t>
    </dgm:pt>
    <dgm:pt modelId="{DF51513D-C7E5-4402-AFF9-C1C271893A2B}" type="pres">
      <dgm:prSet presAssocID="{57431BF7-AD0E-44C7-A6DC-4FEFBB9D35AF}" presName="connectorText" presStyleLbl="sibTrans1D1" presStyleIdx="4" presStyleCnt="7"/>
      <dgm:spPr/>
      <dgm:t>
        <a:bodyPr/>
        <a:lstStyle/>
        <a:p>
          <a:endParaRPr lang="de-DE"/>
        </a:p>
      </dgm:t>
    </dgm:pt>
    <dgm:pt modelId="{A212FDCE-3898-4867-8F7F-BDFD6E2DFDE8}" type="pres">
      <dgm:prSet presAssocID="{977D46F5-DB3D-4A3C-8057-2B5D094FA473}" presName="node" presStyleLbl="node1" presStyleIdx="5" presStyleCnt="8" custScaleX="109422" custLinFactNeighborX="-636" custLinFactNeighborY="316">
        <dgm:presLayoutVars>
          <dgm:bulletEnabled val="1"/>
        </dgm:presLayoutVars>
      </dgm:prSet>
      <dgm:spPr/>
      <dgm:t>
        <a:bodyPr/>
        <a:lstStyle/>
        <a:p>
          <a:endParaRPr lang="de-DE"/>
        </a:p>
      </dgm:t>
    </dgm:pt>
    <dgm:pt modelId="{F3D2D420-B023-446F-96A3-872F6D8324F4}" type="pres">
      <dgm:prSet presAssocID="{904F5A6A-42C6-4FD2-AA5A-481C7A91F032}" presName="sibTrans" presStyleLbl="sibTrans1D1" presStyleIdx="5" presStyleCnt="7"/>
      <dgm:spPr/>
      <dgm:t>
        <a:bodyPr/>
        <a:lstStyle/>
        <a:p>
          <a:endParaRPr lang="de-DE"/>
        </a:p>
      </dgm:t>
    </dgm:pt>
    <dgm:pt modelId="{E3E8A8B0-1208-4A10-B5B2-DB08BB753FFA}" type="pres">
      <dgm:prSet presAssocID="{904F5A6A-42C6-4FD2-AA5A-481C7A91F032}" presName="connectorText" presStyleLbl="sibTrans1D1" presStyleIdx="5" presStyleCnt="7"/>
      <dgm:spPr/>
      <dgm:t>
        <a:bodyPr/>
        <a:lstStyle/>
        <a:p>
          <a:endParaRPr lang="de-DE"/>
        </a:p>
      </dgm:t>
    </dgm:pt>
    <dgm:pt modelId="{2FC43938-983C-44D2-A586-7D801AAF170F}" type="pres">
      <dgm:prSet presAssocID="{242F95B6-6612-415C-829A-6F4C423F8110}" presName="node" presStyleLbl="node1" presStyleIdx="6" presStyleCnt="8" custScaleX="113379">
        <dgm:presLayoutVars>
          <dgm:bulletEnabled val="1"/>
        </dgm:presLayoutVars>
      </dgm:prSet>
      <dgm:spPr/>
      <dgm:t>
        <a:bodyPr/>
        <a:lstStyle/>
        <a:p>
          <a:endParaRPr lang="de-DE"/>
        </a:p>
      </dgm:t>
    </dgm:pt>
    <dgm:pt modelId="{4A42884D-C7C0-4DC4-8917-B6894142F940}" type="pres">
      <dgm:prSet presAssocID="{1CEEFBEB-A182-4594-9FB2-30910ACDDA4E}" presName="sibTrans" presStyleLbl="sibTrans1D1" presStyleIdx="6" presStyleCnt="7"/>
      <dgm:spPr/>
      <dgm:t>
        <a:bodyPr/>
        <a:lstStyle/>
        <a:p>
          <a:endParaRPr lang="de-DE"/>
        </a:p>
      </dgm:t>
    </dgm:pt>
    <dgm:pt modelId="{2DC5066B-DADC-47CA-B4E9-CD848A59ED66}" type="pres">
      <dgm:prSet presAssocID="{1CEEFBEB-A182-4594-9FB2-30910ACDDA4E}" presName="connectorText" presStyleLbl="sibTrans1D1" presStyleIdx="6" presStyleCnt="7"/>
      <dgm:spPr/>
      <dgm:t>
        <a:bodyPr/>
        <a:lstStyle/>
        <a:p>
          <a:endParaRPr lang="de-DE"/>
        </a:p>
      </dgm:t>
    </dgm:pt>
    <dgm:pt modelId="{01B10395-F6F2-4E11-BF73-3FC5964E46E8}" type="pres">
      <dgm:prSet presAssocID="{39BEEE3F-6D26-4D3F-9B98-45963D9322F6}" presName="node" presStyleLbl="node1" presStyleIdx="7" presStyleCnt="8" custScaleX="94727">
        <dgm:presLayoutVars>
          <dgm:bulletEnabled val="1"/>
        </dgm:presLayoutVars>
      </dgm:prSet>
      <dgm:spPr/>
      <dgm:t>
        <a:bodyPr/>
        <a:lstStyle/>
        <a:p>
          <a:endParaRPr lang="de-DE"/>
        </a:p>
      </dgm:t>
    </dgm:pt>
  </dgm:ptLst>
  <dgm:cxnLst>
    <dgm:cxn modelId="{93C21BA9-EF13-468C-BB0A-4A22500F4DA3}" srcId="{56A00E06-5398-4A40-82A5-BE20085C8067}" destId="{242F95B6-6612-415C-829A-6F4C423F8110}" srcOrd="6" destOrd="0" parTransId="{CA4AD714-6C38-46FE-9DD0-0F87117ACF96}" sibTransId="{1CEEFBEB-A182-4594-9FB2-30910ACDDA4E}"/>
    <dgm:cxn modelId="{2A21A401-63F3-406E-AB40-DA1230249F8C}" type="presOf" srcId="{0FCF9898-2202-4798-B5F3-08204B4315A8}" destId="{E3A0402E-63B7-423D-8117-D99EB2A3CED9}" srcOrd="1" destOrd="0" presId="urn:microsoft.com/office/officeart/2005/8/layout/bProcess3"/>
    <dgm:cxn modelId="{57E47333-4474-43A4-92CC-A7B29F0829DA}" type="presOf" srcId="{73783B02-CDEF-496E-812B-55F1A3C11792}" destId="{B18AFA9B-55C1-49BF-9A4D-A19BAD9BEC2B}" srcOrd="0" destOrd="0" presId="urn:microsoft.com/office/officeart/2005/8/layout/bProcess3"/>
    <dgm:cxn modelId="{908BDF25-9714-466F-A60E-57F20896EEF7}" type="presOf" srcId="{873801EA-FCD5-4743-87BD-163C1ED2BCFA}" destId="{32D600DC-EC95-405C-9BC5-F1DAF5285AA7}" srcOrd="1" destOrd="0" presId="urn:microsoft.com/office/officeart/2005/8/layout/bProcess3"/>
    <dgm:cxn modelId="{14EADA84-B390-40BC-84B3-69A66D37D13A}" type="presOf" srcId="{0FCF9898-2202-4798-B5F3-08204B4315A8}" destId="{4FCE8B0A-198A-4B35-9B6F-C48F29D59BA2}" srcOrd="0" destOrd="0" presId="urn:microsoft.com/office/officeart/2005/8/layout/bProcess3"/>
    <dgm:cxn modelId="{FB191D21-5DC5-43F7-8615-FA9E30846D0E}" type="presOf" srcId="{1CEEFBEB-A182-4594-9FB2-30910ACDDA4E}" destId="{4A42884D-C7C0-4DC4-8917-B6894142F940}" srcOrd="0" destOrd="0" presId="urn:microsoft.com/office/officeart/2005/8/layout/bProcess3"/>
    <dgm:cxn modelId="{01321CE9-4C10-4912-B9C2-0ADEE390917F}" type="presOf" srcId="{B9A64A44-9F8C-4DCF-88B8-A658F0D9830E}" destId="{C60AE5A8-C26B-4000-B27D-B025191CDF40}" srcOrd="1" destOrd="0" presId="urn:microsoft.com/office/officeart/2005/8/layout/bProcess3"/>
    <dgm:cxn modelId="{52EC84EB-9D47-4067-8323-0832062A5559}" type="presOf" srcId="{30EABF6F-4EF3-4CBC-B03B-2770F2F451BB}" destId="{0B6AA306-5D8B-40BC-8D89-E75CDF58CECC}" srcOrd="0" destOrd="0" presId="urn:microsoft.com/office/officeart/2005/8/layout/bProcess3"/>
    <dgm:cxn modelId="{FFA683FC-BCF2-4628-B196-5623D21D29A8}" srcId="{56A00E06-5398-4A40-82A5-BE20085C8067}" destId="{73783B02-CDEF-496E-812B-55F1A3C11792}" srcOrd="0" destOrd="0" parTransId="{0F0D5BA8-69BA-405B-A4D0-67C42C1B4D10}" sibTransId="{873801EA-FCD5-4743-87BD-163C1ED2BCFA}"/>
    <dgm:cxn modelId="{72A028DD-D37C-4A85-9BBB-760BB6FD63C2}" type="presOf" srcId="{D8C03AE8-05DE-43EA-B593-79372249C13F}" destId="{FA867011-5B4E-4BFA-A6B6-4398D6DF0AD1}" srcOrd="0" destOrd="0" presId="urn:microsoft.com/office/officeart/2005/8/layout/bProcess3"/>
    <dgm:cxn modelId="{E225CC6C-C78F-4F15-8935-283776416F0C}" type="presOf" srcId="{D8C03AE8-05DE-43EA-B593-79372249C13F}" destId="{22B5AC08-BC0B-41F1-8C76-A6F46F2A1E42}" srcOrd="1" destOrd="0" presId="urn:microsoft.com/office/officeart/2005/8/layout/bProcess3"/>
    <dgm:cxn modelId="{9B97E45C-51FD-4655-86BC-EA4D7F36C458}" type="presOf" srcId="{57431BF7-AD0E-44C7-A6DC-4FEFBB9D35AF}" destId="{700227EC-DEF3-4BF3-8906-46556FAFD52E}" srcOrd="0" destOrd="0" presId="urn:microsoft.com/office/officeart/2005/8/layout/bProcess3"/>
    <dgm:cxn modelId="{6E406724-A2E0-4D5E-9F14-B29D6F45219D}" type="presOf" srcId="{1CEEFBEB-A182-4594-9FB2-30910ACDDA4E}" destId="{2DC5066B-DADC-47CA-B4E9-CD848A59ED66}" srcOrd="1" destOrd="0" presId="urn:microsoft.com/office/officeart/2005/8/layout/bProcess3"/>
    <dgm:cxn modelId="{56769288-CAA2-4AC9-BFB9-8DB11DEB965C}" type="presOf" srcId="{242F95B6-6612-415C-829A-6F4C423F8110}" destId="{2FC43938-983C-44D2-A586-7D801AAF170F}" srcOrd="0" destOrd="0" presId="urn:microsoft.com/office/officeart/2005/8/layout/bProcess3"/>
    <dgm:cxn modelId="{788C26BE-3577-4888-8B57-9C475C723956}" type="presOf" srcId="{873801EA-FCD5-4743-87BD-163C1ED2BCFA}" destId="{CA860914-E7DA-44FD-8C50-B36D5B94FF13}" srcOrd="0" destOrd="0" presId="urn:microsoft.com/office/officeart/2005/8/layout/bProcess3"/>
    <dgm:cxn modelId="{DDE43E8C-95A2-4958-BE1E-B5A17AEA9D45}" type="presOf" srcId="{7F12145F-A193-41DB-96DF-231A0CA96BE8}" destId="{3B0ECD53-2933-4994-BB4C-15C902BB35EF}" srcOrd="0" destOrd="0" presId="urn:microsoft.com/office/officeart/2005/8/layout/bProcess3"/>
    <dgm:cxn modelId="{6F59C6ED-ED40-4ACA-BC38-EBBE933B90D3}" srcId="{56A00E06-5398-4A40-82A5-BE20085C8067}" destId="{7F12145F-A193-41DB-96DF-231A0CA96BE8}" srcOrd="4" destOrd="0" parTransId="{F8AF0BD9-6449-4655-865C-183E5DDACBB0}" sibTransId="{57431BF7-AD0E-44C7-A6DC-4FEFBB9D35AF}"/>
    <dgm:cxn modelId="{21B97786-26C6-40B4-8F7D-40C8E43F2397}" srcId="{56A00E06-5398-4A40-82A5-BE20085C8067}" destId="{2B1515F9-C922-439C-A22F-00FA5DA9E441}" srcOrd="3" destOrd="0" parTransId="{3F42D38B-8EC6-42E6-9C2B-23E371951113}" sibTransId="{0FCF9898-2202-4798-B5F3-08204B4315A8}"/>
    <dgm:cxn modelId="{09312397-4763-4567-9944-AF2CB41A4C4E}" type="presOf" srcId="{2B1515F9-C922-439C-A22F-00FA5DA9E441}" destId="{84217B45-12C6-4999-88FD-1A77E43B2503}" srcOrd="0" destOrd="0" presId="urn:microsoft.com/office/officeart/2005/8/layout/bProcess3"/>
    <dgm:cxn modelId="{D861C1ED-81BB-4B53-826F-157B650B3675}" type="presOf" srcId="{977D46F5-DB3D-4A3C-8057-2B5D094FA473}" destId="{A212FDCE-3898-4867-8F7F-BDFD6E2DFDE8}" srcOrd="0" destOrd="0" presId="urn:microsoft.com/office/officeart/2005/8/layout/bProcess3"/>
    <dgm:cxn modelId="{B2E2758C-E972-4929-B9AF-56714EEAE671}" srcId="{56A00E06-5398-4A40-82A5-BE20085C8067}" destId="{30EABF6F-4EF3-4CBC-B03B-2770F2F451BB}" srcOrd="1" destOrd="0" parTransId="{A2995221-DD0E-4C01-88AC-02E7D9AB0D22}" sibTransId="{D8C03AE8-05DE-43EA-B593-79372249C13F}"/>
    <dgm:cxn modelId="{9DC0815E-5A28-4110-9F39-5561F5D0EE42}" type="presOf" srcId="{904F5A6A-42C6-4FD2-AA5A-481C7A91F032}" destId="{E3E8A8B0-1208-4A10-B5B2-DB08BB753FFA}" srcOrd="1" destOrd="0" presId="urn:microsoft.com/office/officeart/2005/8/layout/bProcess3"/>
    <dgm:cxn modelId="{EDD81F17-FC49-4C8D-986F-19990E37B8CF}" type="presOf" srcId="{39BEEE3F-6D26-4D3F-9B98-45963D9322F6}" destId="{01B10395-F6F2-4E11-BF73-3FC5964E46E8}" srcOrd="0" destOrd="0" presId="urn:microsoft.com/office/officeart/2005/8/layout/bProcess3"/>
    <dgm:cxn modelId="{A86D13F7-FFA6-4AEB-BBC5-64C846E8B4E1}" type="presOf" srcId="{56A00E06-5398-4A40-82A5-BE20085C8067}" destId="{1C8B29D9-D488-40F6-BBAA-CCB406726782}" srcOrd="0" destOrd="0" presId="urn:microsoft.com/office/officeart/2005/8/layout/bProcess3"/>
    <dgm:cxn modelId="{43A76BA1-6C1F-495C-BBB9-2213CE1D0849}" srcId="{56A00E06-5398-4A40-82A5-BE20085C8067}" destId="{39BEEE3F-6D26-4D3F-9B98-45963D9322F6}" srcOrd="7" destOrd="0" parTransId="{286C1C69-0929-42C5-A3A7-511391E6FAA0}" sibTransId="{A23C73A8-375B-4EA7-A8E8-15E69FB78407}"/>
    <dgm:cxn modelId="{B8555D78-4D5C-4FF3-A2FC-E96D3D36B640}" srcId="{56A00E06-5398-4A40-82A5-BE20085C8067}" destId="{8981BB4C-D91D-46E7-BEC9-42616E224143}" srcOrd="2" destOrd="0" parTransId="{9BD95864-C23C-4606-B8FD-CF96BA8E78CA}" sibTransId="{B9A64A44-9F8C-4DCF-88B8-A658F0D9830E}"/>
    <dgm:cxn modelId="{539EEB09-A2D2-463C-98F3-153D62936162}" type="presOf" srcId="{904F5A6A-42C6-4FD2-AA5A-481C7A91F032}" destId="{F3D2D420-B023-446F-96A3-872F6D8324F4}" srcOrd="0" destOrd="0" presId="urn:microsoft.com/office/officeart/2005/8/layout/bProcess3"/>
    <dgm:cxn modelId="{6EF29E0D-1DB0-4999-AC06-EC9CEBF10281}" type="presOf" srcId="{8981BB4C-D91D-46E7-BEC9-42616E224143}" destId="{9D4E2703-84C1-4D11-BA66-D3DC4272F861}" srcOrd="0" destOrd="0" presId="urn:microsoft.com/office/officeart/2005/8/layout/bProcess3"/>
    <dgm:cxn modelId="{D44AA26E-2954-49A0-B01E-D243D8D1DB17}" srcId="{56A00E06-5398-4A40-82A5-BE20085C8067}" destId="{977D46F5-DB3D-4A3C-8057-2B5D094FA473}" srcOrd="5" destOrd="0" parTransId="{DCA6269E-4D6D-4131-BC36-673C8760B013}" sibTransId="{904F5A6A-42C6-4FD2-AA5A-481C7A91F032}"/>
    <dgm:cxn modelId="{935E1EC3-D246-4EE6-AD05-4410FDE969DB}" type="presOf" srcId="{57431BF7-AD0E-44C7-A6DC-4FEFBB9D35AF}" destId="{DF51513D-C7E5-4402-AFF9-C1C271893A2B}" srcOrd="1" destOrd="0" presId="urn:microsoft.com/office/officeart/2005/8/layout/bProcess3"/>
    <dgm:cxn modelId="{EF6E8718-C0AA-483A-A196-890403744ADE}" type="presOf" srcId="{B9A64A44-9F8C-4DCF-88B8-A658F0D9830E}" destId="{B74E36FA-6E9A-4D5C-A943-F9BF4DE78A37}" srcOrd="0" destOrd="0" presId="urn:microsoft.com/office/officeart/2005/8/layout/bProcess3"/>
    <dgm:cxn modelId="{AECF98A5-4EA8-440B-BA3C-599C3120FFED}" type="presParOf" srcId="{1C8B29D9-D488-40F6-BBAA-CCB406726782}" destId="{B18AFA9B-55C1-49BF-9A4D-A19BAD9BEC2B}" srcOrd="0" destOrd="0" presId="urn:microsoft.com/office/officeart/2005/8/layout/bProcess3"/>
    <dgm:cxn modelId="{8CEC9297-8745-483E-B0F0-4535396505AB}" type="presParOf" srcId="{1C8B29D9-D488-40F6-BBAA-CCB406726782}" destId="{CA860914-E7DA-44FD-8C50-B36D5B94FF13}" srcOrd="1" destOrd="0" presId="urn:microsoft.com/office/officeart/2005/8/layout/bProcess3"/>
    <dgm:cxn modelId="{C0FB2155-03BE-4629-9FA0-47EC99B55AD8}" type="presParOf" srcId="{CA860914-E7DA-44FD-8C50-B36D5B94FF13}" destId="{32D600DC-EC95-405C-9BC5-F1DAF5285AA7}" srcOrd="0" destOrd="0" presId="urn:microsoft.com/office/officeart/2005/8/layout/bProcess3"/>
    <dgm:cxn modelId="{8B5C3216-7237-4035-9C3D-DE7C0909F596}" type="presParOf" srcId="{1C8B29D9-D488-40F6-BBAA-CCB406726782}" destId="{0B6AA306-5D8B-40BC-8D89-E75CDF58CECC}" srcOrd="2" destOrd="0" presId="urn:microsoft.com/office/officeart/2005/8/layout/bProcess3"/>
    <dgm:cxn modelId="{4F9C7413-95E4-4973-845F-2A4272FCD3CA}" type="presParOf" srcId="{1C8B29D9-D488-40F6-BBAA-CCB406726782}" destId="{FA867011-5B4E-4BFA-A6B6-4398D6DF0AD1}" srcOrd="3" destOrd="0" presId="urn:microsoft.com/office/officeart/2005/8/layout/bProcess3"/>
    <dgm:cxn modelId="{A3DB7DA1-2D4D-491B-AEE6-7DB13EE695B7}" type="presParOf" srcId="{FA867011-5B4E-4BFA-A6B6-4398D6DF0AD1}" destId="{22B5AC08-BC0B-41F1-8C76-A6F46F2A1E42}" srcOrd="0" destOrd="0" presId="urn:microsoft.com/office/officeart/2005/8/layout/bProcess3"/>
    <dgm:cxn modelId="{82D103CB-9380-4A72-94D8-5FA0DAE7C1DA}" type="presParOf" srcId="{1C8B29D9-D488-40F6-BBAA-CCB406726782}" destId="{9D4E2703-84C1-4D11-BA66-D3DC4272F861}" srcOrd="4" destOrd="0" presId="urn:microsoft.com/office/officeart/2005/8/layout/bProcess3"/>
    <dgm:cxn modelId="{13AD5F56-55AA-42B7-B0D4-90444539EF2F}" type="presParOf" srcId="{1C8B29D9-D488-40F6-BBAA-CCB406726782}" destId="{B74E36FA-6E9A-4D5C-A943-F9BF4DE78A37}" srcOrd="5" destOrd="0" presId="urn:microsoft.com/office/officeart/2005/8/layout/bProcess3"/>
    <dgm:cxn modelId="{6830CF6C-64D9-4CA8-A3B3-054CC35A65EC}" type="presParOf" srcId="{B74E36FA-6E9A-4D5C-A943-F9BF4DE78A37}" destId="{C60AE5A8-C26B-4000-B27D-B025191CDF40}" srcOrd="0" destOrd="0" presId="urn:microsoft.com/office/officeart/2005/8/layout/bProcess3"/>
    <dgm:cxn modelId="{A2F2CFB7-DBF7-4B37-9C8B-0DA37C702632}" type="presParOf" srcId="{1C8B29D9-D488-40F6-BBAA-CCB406726782}" destId="{84217B45-12C6-4999-88FD-1A77E43B2503}" srcOrd="6" destOrd="0" presId="urn:microsoft.com/office/officeart/2005/8/layout/bProcess3"/>
    <dgm:cxn modelId="{F4E812E3-3ADF-4607-8AD7-1A454A6F4D40}" type="presParOf" srcId="{1C8B29D9-D488-40F6-BBAA-CCB406726782}" destId="{4FCE8B0A-198A-4B35-9B6F-C48F29D59BA2}" srcOrd="7" destOrd="0" presId="urn:microsoft.com/office/officeart/2005/8/layout/bProcess3"/>
    <dgm:cxn modelId="{CDE97966-AE8E-4E6D-B100-F91296E548BE}" type="presParOf" srcId="{4FCE8B0A-198A-4B35-9B6F-C48F29D59BA2}" destId="{E3A0402E-63B7-423D-8117-D99EB2A3CED9}" srcOrd="0" destOrd="0" presId="urn:microsoft.com/office/officeart/2005/8/layout/bProcess3"/>
    <dgm:cxn modelId="{D22BDF34-9F32-4E5F-BF1E-6A05D568E503}" type="presParOf" srcId="{1C8B29D9-D488-40F6-BBAA-CCB406726782}" destId="{3B0ECD53-2933-4994-BB4C-15C902BB35EF}" srcOrd="8" destOrd="0" presId="urn:microsoft.com/office/officeart/2005/8/layout/bProcess3"/>
    <dgm:cxn modelId="{83A81597-0F90-4B7E-8DFD-61E95F6A942E}" type="presParOf" srcId="{1C8B29D9-D488-40F6-BBAA-CCB406726782}" destId="{700227EC-DEF3-4BF3-8906-46556FAFD52E}" srcOrd="9" destOrd="0" presId="urn:microsoft.com/office/officeart/2005/8/layout/bProcess3"/>
    <dgm:cxn modelId="{AD698004-496B-442A-876E-1C52F6CC4951}" type="presParOf" srcId="{700227EC-DEF3-4BF3-8906-46556FAFD52E}" destId="{DF51513D-C7E5-4402-AFF9-C1C271893A2B}" srcOrd="0" destOrd="0" presId="urn:microsoft.com/office/officeart/2005/8/layout/bProcess3"/>
    <dgm:cxn modelId="{F8D489B0-2142-45A4-BA91-868418210F3B}" type="presParOf" srcId="{1C8B29D9-D488-40F6-BBAA-CCB406726782}" destId="{A212FDCE-3898-4867-8F7F-BDFD6E2DFDE8}" srcOrd="10" destOrd="0" presId="urn:microsoft.com/office/officeart/2005/8/layout/bProcess3"/>
    <dgm:cxn modelId="{EF55CFCA-55E1-4413-B6F2-ECDA4358F3B7}" type="presParOf" srcId="{1C8B29D9-D488-40F6-BBAA-CCB406726782}" destId="{F3D2D420-B023-446F-96A3-872F6D8324F4}" srcOrd="11" destOrd="0" presId="urn:microsoft.com/office/officeart/2005/8/layout/bProcess3"/>
    <dgm:cxn modelId="{3BDD8B0E-BE7B-4AEF-B8D6-87CB000EBED2}" type="presParOf" srcId="{F3D2D420-B023-446F-96A3-872F6D8324F4}" destId="{E3E8A8B0-1208-4A10-B5B2-DB08BB753FFA}" srcOrd="0" destOrd="0" presId="urn:microsoft.com/office/officeart/2005/8/layout/bProcess3"/>
    <dgm:cxn modelId="{CF8E6874-72F4-4E05-94B4-FB636FBE459D}" type="presParOf" srcId="{1C8B29D9-D488-40F6-BBAA-CCB406726782}" destId="{2FC43938-983C-44D2-A586-7D801AAF170F}" srcOrd="12" destOrd="0" presId="urn:microsoft.com/office/officeart/2005/8/layout/bProcess3"/>
    <dgm:cxn modelId="{921A7C36-0BE1-439D-89A4-5524708C0AF8}" type="presParOf" srcId="{1C8B29D9-D488-40F6-BBAA-CCB406726782}" destId="{4A42884D-C7C0-4DC4-8917-B6894142F940}" srcOrd="13" destOrd="0" presId="urn:microsoft.com/office/officeart/2005/8/layout/bProcess3"/>
    <dgm:cxn modelId="{03010866-5783-4ADE-9579-603E2036CD18}" type="presParOf" srcId="{4A42884D-C7C0-4DC4-8917-B6894142F940}" destId="{2DC5066B-DADC-47CA-B4E9-CD848A59ED66}" srcOrd="0" destOrd="0" presId="urn:microsoft.com/office/officeart/2005/8/layout/bProcess3"/>
    <dgm:cxn modelId="{5B6450C9-4238-4671-ADA2-969BF442DB21}" type="presParOf" srcId="{1C8B29D9-D488-40F6-BBAA-CCB406726782}" destId="{01B10395-F6F2-4E11-BF73-3FC5964E46E8}"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6AB902A-46E2-4F52-945C-7D4AEE917CEB}" type="doc">
      <dgm:prSet loTypeId="urn:microsoft.com/office/officeart/2005/8/layout/radial1" loCatId="relationship" qsTypeId="urn:microsoft.com/office/officeart/2005/8/quickstyle/simple4" qsCatId="simple" csTypeId="urn:microsoft.com/office/officeart/2005/8/colors/accent0_3" csCatId="mainScheme" phldr="1"/>
      <dgm:spPr/>
      <dgm:t>
        <a:bodyPr/>
        <a:lstStyle/>
        <a:p>
          <a:endParaRPr lang="de-DE"/>
        </a:p>
      </dgm:t>
    </dgm:pt>
    <dgm:pt modelId="{B7842F97-0078-4413-AF09-770ACCA6E7DA}">
      <dgm:prSet phldrT="[Text]"/>
      <dgm:spPr>
        <a:solidFill>
          <a:srgbClr val="004983"/>
        </a:solidFill>
      </dgm:spPr>
      <dgm:t>
        <a:bodyPr/>
        <a:lstStyle/>
        <a:p>
          <a:pPr>
            <a:buNone/>
          </a:pPr>
          <a:r>
            <a:rPr lang="de-DE" dirty="0"/>
            <a:t>Aussagekraft abhängig von den Einzelstudien</a:t>
          </a:r>
        </a:p>
      </dgm:t>
    </dgm:pt>
    <dgm:pt modelId="{2AD02C47-9F70-4A31-9886-96F8D5403826}" type="parTrans" cxnId="{C8028954-E6F2-4B13-8FA7-28F431E63176}">
      <dgm:prSet/>
      <dgm:spPr/>
      <dgm:t>
        <a:bodyPr/>
        <a:lstStyle/>
        <a:p>
          <a:endParaRPr lang="de-DE"/>
        </a:p>
      </dgm:t>
    </dgm:pt>
    <dgm:pt modelId="{64D1D5F1-9636-4564-92BC-C13EEA1C002B}" type="sibTrans" cxnId="{C8028954-E6F2-4B13-8FA7-28F431E63176}">
      <dgm:prSet/>
      <dgm:spPr/>
      <dgm:t>
        <a:bodyPr/>
        <a:lstStyle/>
        <a:p>
          <a:endParaRPr lang="de-DE"/>
        </a:p>
      </dgm:t>
    </dgm:pt>
    <dgm:pt modelId="{DA395CF4-CD97-4C45-9AB3-BBBD2CFA0818}">
      <dgm:prSet phldrT="[Text]" custT="1"/>
      <dgm:spPr>
        <a:solidFill>
          <a:srgbClr val="004983"/>
        </a:solidFill>
      </dgm:spPr>
      <dgm:t>
        <a:bodyPr/>
        <a:lstStyle/>
        <a:p>
          <a:r>
            <a:rPr lang="de-DE" sz="1600" dirty="0"/>
            <a:t>Geringe wissenschaftliche Qualität</a:t>
          </a:r>
        </a:p>
      </dgm:t>
    </dgm:pt>
    <dgm:pt modelId="{0F7E0777-B692-4DEF-AA8C-497C6F48AC6B}" type="parTrans" cxnId="{2F6E430D-06C8-4B41-8C94-090BB153F84F}">
      <dgm:prSet/>
      <dgm:spPr>
        <a:ln w="25400"/>
      </dgm:spPr>
      <dgm:t>
        <a:bodyPr/>
        <a:lstStyle/>
        <a:p>
          <a:endParaRPr lang="de-DE"/>
        </a:p>
      </dgm:t>
    </dgm:pt>
    <dgm:pt modelId="{B0D93FA9-20FC-4F46-BD0D-F8BC873CFA15}" type="sibTrans" cxnId="{2F6E430D-06C8-4B41-8C94-090BB153F84F}">
      <dgm:prSet/>
      <dgm:spPr/>
      <dgm:t>
        <a:bodyPr/>
        <a:lstStyle/>
        <a:p>
          <a:endParaRPr lang="de-DE"/>
        </a:p>
      </dgm:t>
    </dgm:pt>
    <dgm:pt modelId="{F2BFD1F7-3488-43BE-A777-EEF46143F218}">
      <dgm:prSet phldrT="[Text]" custT="1"/>
      <dgm:spPr>
        <a:solidFill>
          <a:srgbClr val="004983"/>
        </a:solidFill>
      </dgm:spPr>
      <dgm:t>
        <a:bodyPr/>
        <a:lstStyle/>
        <a:p>
          <a:r>
            <a:rPr lang="de-DE" sz="1600" dirty="0"/>
            <a:t>Heterogenität</a:t>
          </a:r>
        </a:p>
        <a:p>
          <a:endParaRPr lang="de-DE" sz="800" dirty="0"/>
        </a:p>
        <a:p>
          <a:r>
            <a:rPr lang="de-DE" sz="1600" dirty="0"/>
            <a:t>Apfel-Birnen Problematik</a:t>
          </a:r>
        </a:p>
      </dgm:t>
    </dgm:pt>
    <dgm:pt modelId="{4C5B1927-F82D-468E-99B6-F97960110C89}" type="sibTrans" cxnId="{2EBD29B2-1D0A-43A7-8F50-674A248446E4}">
      <dgm:prSet/>
      <dgm:spPr/>
      <dgm:t>
        <a:bodyPr/>
        <a:lstStyle/>
        <a:p>
          <a:endParaRPr lang="de-DE"/>
        </a:p>
      </dgm:t>
    </dgm:pt>
    <dgm:pt modelId="{6BE8CE0B-D5E6-4C43-B751-6F829232A7A4}" type="parTrans" cxnId="{2EBD29B2-1D0A-43A7-8F50-674A248446E4}">
      <dgm:prSet/>
      <dgm:spPr>
        <a:ln w="25400"/>
      </dgm:spPr>
      <dgm:t>
        <a:bodyPr/>
        <a:lstStyle/>
        <a:p>
          <a:endParaRPr lang="de-DE"/>
        </a:p>
      </dgm:t>
    </dgm:pt>
    <dgm:pt modelId="{AAB85C49-EEB8-4D5F-B840-9C31572649A3}">
      <dgm:prSet phldrT="[Text]" custT="1"/>
      <dgm:spPr>
        <a:solidFill>
          <a:srgbClr val="004983"/>
        </a:solidFill>
      </dgm:spPr>
      <dgm:t>
        <a:bodyPr/>
        <a:lstStyle/>
        <a:p>
          <a:r>
            <a:rPr lang="de-DE" sz="1600" dirty="0"/>
            <a:t>Bias</a:t>
          </a:r>
        </a:p>
      </dgm:t>
    </dgm:pt>
    <dgm:pt modelId="{C64E6DD2-F208-4E55-BFF2-CB126952C2DF}" type="sibTrans" cxnId="{AC9531EC-95C2-4755-8D23-D497A2AE6AB9}">
      <dgm:prSet/>
      <dgm:spPr/>
      <dgm:t>
        <a:bodyPr/>
        <a:lstStyle/>
        <a:p>
          <a:endParaRPr lang="de-DE"/>
        </a:p>
      </dgm:t>
    </dgm:pt>
    <dgm:pt modelId="{21085CED-BC97-49CD-83C9-8050AC473AC4}" type="parTrans" cxnId="{AC9531EC-95C2-4755-8D23-D497A2AE6AB9}">
      <dgm:prSet/>
      <dgm:spPr>
        <a:ln w="25400"/>
      </dgm:spPr>
      <dgm:t>
        <a:bodyPr/>
        <a:lstStyle/>
        <a:p>
          <a:endParaRPr lang="de-DE"/>
        </a:p>
      </dgm:t>
    </dgm:pt>
    <dgm:pt modelId="{30E2163F-51EA-4E73-875C-D74CDCE23C73}" type="pres">
      <dgm:prSet presAssocID="{46AB902A-46E2-4F52-945C-7D4AEE917CEB}" presName="cycle" presStyleCnt="0">
        <dgm:presLayoutVars>
          <dgm:chMax val="1"/>
          <dgm:dir/>
          <dgm:animLvl val="ctr"/>
          <dgm:resizeHandles val="exact"/>
        </dgm:presLayoutVars>
      </dgm:prSet>
      <dgm:spPr/>
      <dgm:t>
        <a:bodyPr/>
        <a:lstStyle/>
        <a:p>
          <a:endParaRPr lang="de-DE"/>
        </a:p>
      </dgm:t>
    </dgm:pt>
    <dgm:pt modelId="{7AA373B0-4E3A-4CF7-811C-6EA3FC148198}" type="pres">
      <dgm:prSet presAssocID="{B7842F97-0078-4413-AF09-770ACCA6E7DA}" presName="centerShape" presStyleLbl="node0" presStyleIdx="0" presStyleCnt="1" custScaleX="217830" custScaleY="107196" custLinFactNeighborX="3360" custLinFactNeighborY="-31774"/>
      <dgm:spPr/>
      <dgm:t>
        <a:bodyPr/>
        <a:lstStyle/>
        <a:p>
          <a:endParaRPr lang="de-DE"/>
        </a:p>
      </dgm:t>
    </dgm:pt>
    <dgm:pt modelId="{027F26B1-AC95-484F-B42F-0E58C97781BA}" type="pres">
      <dgm:prSet presAssocID="{21085CED-BC97-49CD-83C9-8050AC473AC4}" presName="Name9" presStyleLbl="parChTrans1D2" presStyleIdx="0" presStyleCnt="3"/>
      <dgm:spPr/>
      <dgm:t>
        <a:bodyPr/>
        <a:lstStyle/>
        <a:p>
          <a:endParaRPr lang="de-DE"/>
        </a:p>
      </dgm:t>
    </dgm:pt>
    <dgm:pt modelId="{181CDEFD-F82F-4289-9128-D3BFA11B75B7}" type="pres">
      <dgm:prSet presAssocID="{21085CED-BC97-49CD-83C9-8050AC473AC4}" presName="connTx" presStyleLbl="parChTrans1D2" presStyleIdx="0" presStyleCnt="3"/>
      <dgm:spPr/>
      <dgm:t>
        <a:bodyPr/>
        <a:lstStyle/>
        <a:p>
          <a:endParaRPr lang="de-DE"/>
        </a:p>
      </dgm:t>
    </dgm:pt>
    <dgm:pt modelId="{694D4284-DD70-4F65-92C6-F8296079CE0B}" type="pres">
      <dgm:prSet presAssocID="{AAB85C49-EEB8-4D5F-B840-9C31572649A3}" presName="node" presStyleLbl="node1" presStyleIdx="0" presStyleCnt="3" custScaleX="113109" custRadScaleRad="43910" custRadScaleInc="292598">
        <dgm:presLayoutVars>
          <dgm:bulletEnabled val="1"/>
        </dgm:presLayoutVars>
      </dgm:prSet>
      <dgm:spPr/>
      <dgm:t>
        <a:bodyPr/>
        <a:lstStyle/>
        <a:p>
          <a:endParaRPr lang="de-DE"/>
        </a:p>
      </dgm:t>
    </dgm:pt>
    <dgm:pt modelId="{3E96454A-9C78-43A1-A3CA-B7E0BF92FBCE}" type="pres">
      <dgm:prSet presAssocID="{6BE8CE0B-D5E6-4C43-B751-6F829232A7A4}" presName="Name9" presStyleLbl="parChTrans1D2" presStyleIdx="1" presStyleCnt="3"/>
      <dgm:spPr/>
      <dgm:t>
        <a:bodyPr/>
        <a:lstStyle/>
        <a:p>
          <a:endParaRPr lang="de-DE"/>
        </a:p>
      </dgm:t>
    </dgm:pt>
    <dgm:pt modelId="{AA5F1F28-B142-4DF0-9E49-AAF6F9A0BB8C}" type="pres">
      <dgm:prSet presAssocID="{6BE8CE0B-D5E6-4C43-B751-6F829232A7A4}" presName="connTx" presStyleLbl="parChTrans1D2" presStyleIdx="1" presStyleCnt="3"/>
      <dgm:spPr/>
      <dgm:t>
        <a:bodyPr/>
        <a:lstStyle/>
        <a:p>
          <a:endParaRPr lang="de-DE"/>
        </a:p>
      </dgm:t>
    </dgm:pt>
    <dgm:pt modelId="{4FD08CCC-4B79-446E-9138-D1BB61F5DA9E}" type="pres">
      <dgm:prSet presAssocID="{F2BFD1F7-3488-43BE-A777-EEF46143F218}" presName="node" presStyleLbl="node1" presStyleIdx="1" presStyleCnt="3" custScaleX="112865" custRadScaleRad="123933" custRadScaleInc="-30809">
        <dgm:presLayoutVars>
          <dgm:bulletEnabled val="1"/>
        </dgm:presLayoutVars>
      </dgm:prSet>
      <dgm:spPr/>
      <dgm:t>
        <a:bodyPr/>
        <a:lstStyle/>
        <a:p>
          <a:endParaRPr lang="de-DE"/>
        </a:p>
      </dgm:t>
    </dgm:pt>
    <dgm:pt modelId="{D7E03210-2E9B-4FBD-93A3-9663E751BDBC}" type="pres">
      <dgm:prSet presAssocID="{0F7E0777-B692-4DEF-AA8C-497C6F48AC6B}" presName="Name9" presStyleLbl="parChTrans1D2" presStyleIdx="2" presStyleCnt="3"/>
      <dgm:spPr/>
      <dgm:t>
        <a:bodyPr/>
        <a:lstStyle/>
        <a:p>
          <a:endParaRPr lang="de-DE"/>
        </a:p>
      </dgm:t>
    </dgm:pt>
    <dgm:pt modelId="{389CEBBA-D53D-4E61-B874-F69C19B12844}" type="pres">
      <dgm:prSet presAssocID="{0F7E0777-B692-4DEF-AA8C-497C6F48AC6B}" presName="connTx" presStyleLbl="parChTrans1D2" presStyleIdx="2" presStyleCnt="3"/>
      <dgm:spPr/>
      <dgm:t>
        <a:bodyPr/>
        <a:lstStyle/>
        <a:p>
          <a:endParaRPr lang="de-DE"/>
        </a:p>
      </dgm:t>
    </dgm:pt>
    <dgm:pt modelId="{EF7CC71A-0B4E-4AB2-A3F7-87D638C3E4BD}" type="pres">
      <dgm:prSet presAssocID="{DA395CF4-CD97-4C45-9AB3-BBBD2CFA0818}" presName="node" presStyleLbl="node1" presStyleIdx="2" presStyleCnt="3" custScaleX="126287" custRadScaleRad="119881" custRadScaleInc="30151">
        <dgm:presLayoutVars>
          <dgm:bulletEnabled val="1"/>
        </dgm:presLayoutVars>
      </dgm:prSet>
      <dgm:spPr/>
      <dgm:t>
        <a:bodyPr/>
        <a:lstStyle/>
        <a:p>
          <a:endParaRPr lang="de-DE"/>
        </a:p>
      </dgm:t>
    </dgm:pt>
  </dgm:ptLst>
  <dgm:cxnLst>
    <dgm:cxn modelId="{AC9531EC-95C2-4755-8D23-D497A2AE6AB9}" srcId="{B7842F97-0078-4413-AF09-770ACCA6E7DA}" destId="{AAB85C49-EEB8-4D5F-B840-9C31572649A3}" srcOrd="0" destOrd="0" parTransId="{21085CED-BC97-49CD-83C9-8050AC473AC4}" sibTransId="{C64E6DD2-F208-4E55-BFF2-CB126952C2DF}"/>
    <dgm:cxn modelId="{39BBDCED-6685-4504-903B-E7DB7C0EE48B}" type="presOf" srcId="{6BE8CE0B-D5E6-4C43-B751-6F829232A7A4}" destId="{AA5F1F28-B142-4DF0-9E49-AAF6F9A0BB8C}" srcOrd="1" destOrd="0" presId="urn:microsoft.com/office/officeart/2005/8/layout/radial1"/>
    <dgm:cxn modelId="{99DCAD8B-33F1-4D04-9046-03832CE4E0C4}" type="presOf" srcId="{F2BFD1F7-3488-43BE-A777-EEF46143F218}" destId="{4FD08CCC-4B79-446E-9138-D1BB61F5DA9E}" srcOrd="0" destOrd="0" presId="urn:microsoft.com/office/officeart/2005/8/layout/radial1"/>
    <dgm:cxn modelId="{2EBD29B2-1D0A-43A7-8F50-674A248446E4}" srcId="{B7842F97-0078-4413-AF09-770ACCA6E7DA}" destId="{F2BFD1F7-3488-43BE-A777-EEF46143F218}" srcOrd="1" destOrd="0" parTransId="{6BE8CE0B-D5E6-4C43-B751-6F829232A7A4}" sibTransId="{4C5B1927-F82D-468E-99B6-F97960110C89}"/>
    <dgm:cxn modelId="{BCDFE15B-B37A-4EA3-95BC-006E4D42A6BF}" type="presOf" srcId="{0F7E0777-B692-4DEF-AA8C-497C6F48AC6B}" destId="{389CEBBA-D53D-4E61-B874-F69C19B12844}" srcOrd="1" destOrd="0" presId="urn:microsoft.com/office/officeart/2005/8/layout/radial1"/>
    <dgm:cxn modelId="{BA7B2BF2-BC0E-4F16-8F62-D4B028910DC3}" type="presOf" srcId="{6BE8CE0B-D5E6-4C43-B751-6F829232A7A4}" destId="{3E96454A-9C78-43A1-A3CA-B7E0BF92FBCE}" srcOrd="0" destOrd="0" presId="urn:microsoft.com/office/officeart/2005/8/layout/radial1"/>
    <dgm:cxn modelId="{5EAEA7F0-788F-46F4-8030-9EC6AA600853}" type="presOf" srcId="{21085CED-BC97-49CD-83C9-8050AC473AC4}" destId="{181CDEFD-F82F-4289-9128-D3BFA11B75B7}" srcOrd="1" destOrd="0" presId="urn:microsoft.com/office/officeart/2005/8/layout/radial1"/>
    <dgm:cxn modelId="{2BBB0C49-A2AA-4CC2-8294-137D18502FA2}" type="presOf" srcId="{46AB902A-46E2-4F52-945C-7D4AEE917CEB}" destId="{30E2163F-51EA-4E73-875C-D74CDCE23C73}" srcOrd="0" destOrd="0" presId="urn:microsoft.com/office/officeart/2005/8/layout/radial1"/>
    <dgm:cxn modelId="{C8028954-E6F2-4B13-8FA7-28F431E63176}" srcId="{46AB902A-46E2-4F52-945C-7D4AEE917CEB}" destId="{B7842F97-0078-4413-AF09-770ACCA6E7DA}" srcOrd="0" destOrd="0" parTransId="{2AD02C47-9F70-4A31-9886-96F8D5403826}" sibTransId="{64D1D5F1-9636-4564-92BC-C13EEA1C002B}"/>
    <dgm:cxn modelId="{9AF00DC4-2259-4F4F-A1B3-17BB1A373FD3}" type="presOf" srcId="{AAB85C49-EEB8-4D5F-B840-9C31572649A3}" destId="{694D4284-DD70-4F65-92C6-F8296079CE0B}" srcOrd="0" destOrd="0" presId="urn:microsoft.com/office/officeart/2005/8/layout/radial1"/>
    <dgm:cxn modelId="{2F6E430D-06C8-4B41-8C94-090BB153F84F}" srcId="{B7842F97-0078-4413-AF09-770ACCA6E7DA}" destId="{DA395CF4-CD97-4C45-9AB3-BBBD2CFA0818}" srcOrd="2" destOrd="0" parTransId="{0F7E0777-B692-4DEF-AA8C-497C6F48AC6B}" sibTransId="{B0D93FA9-20FC-4F46-BD0D-F8BC873CFA15}"/>
    <dgm:cxn modelId="{8A929DDC-6A90-4A15-9441-4E70179D7019}" type="presOf" srcId="{0F7E0777-B692-4DEF-AA8C-497C6F48AC6B}" destId="{D7E03210-2E9B-4FBD-93A3-9663E751BDBC}" srcOrd="0" destOrd="0" presId="urn:microsoft.com/office/officeart/2005/8/layout/radial1"/>
    <dgm:cxn modelId="{DA38A4CE-14C3-436A-9436-6029FB333EFA}" type="presOf" srcId="{B7842F97-0078-4413-AF09-770ACCA6E7DA}" destId="{7AA373B0-4E3A-4CF7-811C-6EA3FC148198}" srcOrd="0" destOrd="0" presId="urn:microsoft.com/office/officeart/2005/8/layout/radial1"/>
    <dgm:cxn modelId="{84C4D760-6E7D-4A36-9EA1-C53EC0C7A987}" type="presOf" srcId="{21085CED-BC97-49CD-83C9-8050AC473AC4}" destId="{027F26B1-AC95-484F-B42F-0E58C97781BA}" srcOrd="0" destOrd="0" presId="urn:microsoft.com/office/officeart/2005/8/layout/radial1"/>
    <dgm:cxn modelId="{CF593A7D-2AA2-4FC9-9004-F8CE1DC114BF}" type="presOf" srcId="{DA395CF4-CD97-4C45-9AB3-BBBD2CFA0818}" destId="{EF7CC71A-0B4E-4AB2-A3F7-87D638C3E4BD}" srcOrd="0" destOrd="0" presId="urn:microsoft.com/office/officeart/2005/8/layout/radial1"/>
    <dgm:cxn modelId="{EB513D08-167B-438A-B2C0-3C013B420048}" type="presParOf" srcId="{30E2163F-51EA-4E73-875C-D74CDCE23C73}" destId="{7AA373B0-4E3A-4CF7-811C-6EA3FC148198}" srcOrd="0" destOrd="0" presId="urn:microsoft.com/office/officeart/2005/8/layout/radial1"/>
    <dgm:cxn modelId="{33E27947-8DF2-4F76-86ED-F7997C3A7573}" type="presParOf" srcId="{30E2163F-51EA-4E73-875C-D74CDCE23C73}" destId="{027F26B1-AC95-484F-B42F-0E58C97781BA}" srcOrd="1" destOrd="0" presId="urn:microsoft.com/office/officeart/2005/8/layout/radial1"/>
    <dgm:cxn modelId="{8F15F278-CE42-49C6-BB11-4D0A87DDC650}" type="presParOf" srcId="{027F26B1-AC95-484F-B42F-0E58C97781BA}" destId="{181CDEFD-F82F-4289-9128-D3BFA11B75B7}" srcOrd="0" destOrd="0" presId="urn:microsoft.com/office/officeart/2005/8/layout/radial1"/>
    <dgm:cxn modelId="{FE92F3C2-1819-4FEE-BFF9-9E67D95F28B8}" type="presParOf" srcId="{30E2163F-51EA-4E73-875C-D74CDCE23C73}" destId="{694D4284-DD70-4F65-92C6-F8296079CE0B}" srcOrd="2" destOrd="0" presId="urn:microsoft.com/office/officeart/2005/8/layout/radial1"/>
    <dgm:cxn modelId="{CA155EA3-C6D4-44D0-8A54-84F7FE658203}" type="presParOf" srcId="{30E2163F-51EA-4E73-875C-D74CDCE23C73}" destId="{3E96454A-9C78-43A1-A3CA-B7E0BF92FBCE}" srcOrd="3" destOrd="0" presId="urn:microsoft.com/office/officeart/2005/8/layout/radial1"/>
    <dgm:cxn modelId="{5FFA0B35-3774-40CD-B146-A149080D6EF7}" type="presParOf" srcId="{3E96454A-9C78-43A1-A3CA-B7E0BF92FBCE}" destId="{AA5F1F28-B142-4DF0-9E49-AAF6F9A0BB8C}" srcOrd="0" destOrd="0" presId="urn:microsoft.com/office/officeart/2005/8/layout/radial1"/>
    <dgm:cxn modelId="{AB72AF66-C027-4B33-A105-5F6B4EA9EEA7}" type="presParOf" srcId="{30E2163F-51EA-4E73-875C-D74CDCE23C73}" destId="{4FD08CCC-4B79-446E-9138-D1BB61F5DA9E}" srcOrd="4" destOrd="0" presId="urn:microsoft.com/office/officeart/2005/8/layout/radial1"/>
    <dgm:cxn modelId="{5052CD72-FEB3-45A1-951F-EFDA2AA51442}" type="presParOf" srcId="{30E2163F-51EA-4E73-875C-D74CDCE23C73}" destId="{D7E03210-2E9B-4FBD-93A3-9663E751BDBC}" srcOrd="5" destOrd="0" presId="urn:microsoft.com/office/officeart/2005/8/layout/radial1"/>
    <dgm:cxn modelId="{CB4690D4-F8C3-46EA-B6F0-794EB0E43C7C}" type="presParOf" srcId="{D7E03210-2E9B-4FBD-93A3-9663E751BDBC}" destId="{389CEBBA-D53D-4E61-B874-F69C19B12844}" srcOrd="0" destOrd="0" presId="urn:microsoft.com/office/officeart/2005/8/layout/radial1"/>
    <dgm:cxn modelId="{7F320A0B-2822-4E64-841D-BB527C37BA12}" type="presParOf" srcId="{30E2163F-51EA-4E73-875C-D74CDCE23C73}" destId="{EF7CC71A-0B4E-4AB2-A3F7-87D638C3E4BD}"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60914-E7DA-44FD-8C50-B36D5B94FF13}">
      <dsp:nvSpPr>
        <dsp:cNvPr id="0" name=""/>
        <dsp:cNvSpPr/>
      </dsp:nvSpPr>
      <dsp:spPr>
        <a:xfrm>
          <a:off x="3834927" y="513751"/>
          <a:ext cx="396715" cy="91440"/>
        </a:xfrm>
        <a:custGeom>
          <a:avLst/>
          <a:gdLst/>
          <a:ahLst/>
          <a:cxnLst/>
          <a:rect l="0" t="0" r="0" b="0"/>
          <a:pathLst>
            <a:path>
              <a:moveTo>
                <a:pt x="0" y="45720"/>
              </a:moveTo>
              <a:lnTo>
                <a:pt x="396715" y="45720"/>
              </a:lnTo>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022602" y="557332"/>
        <a:ext cx="21365" cy="4277"/>
      </dsp:txXfrm>
    </dsp:sp>
    <dsp:sp modelId="{B18AFA9B-55C1-49BF-9A4D-A19BAD9BEC2B}">
      <dsp:nvSpPr>
        <dsp:cNvPr id="0" name=""/>
        <dsp:cNvSpPr/>
      </dsp:nvSpPr>
      <dsp:spPr>
        <a:xfrm>
          <a:off x="497571" y="2103"/>
          <a:ext cx="3339155" cy="1114736"/>
        </a:xfrm>
        <a:prstGeom prst="rect">
          <a:avLst/>
        </a:prstGeom>
        <a:solidFill>
          <a:srgbClr val="00498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a:solidFill>
                <a:prstClr val="white"/>
              </a:solidFill>
              <a:latin typeface="+mn-lt"/>
              <a:ea typeface="+mn-ea"/>
              <a:cs typeface="+mn-cs"/>
            </a:rPr>
            <a:t>Fragestellung</a:t>
          </a:r>
          <a:r>
            <a:rPr lang="de-DE" sz="1800" kern="1200" dirty="0">
              <a:latin typeface="+mn-lt"/>
            </a:rPr>
            <a:t> und statistisches Verfahren festlegen </a:t>
          </a:r>
        </a:p>
      </dsp:txBody>
      <dsp:txXfrm>
        <a:off x="497571" y="2103"/>
        <a:ext cx="3339155" cy="1114736"/>
      </dsp:txXfrm>
    </dsp:sp>
    <dsp:sp modelId="{FA867011-5B4E-4BFA-A6B6-4398D6DF0AD1}">
      <dsp:nvSpPr>
        <dsp:cNvPr id="0" name=""/>
        <dsp:cNvSpPr/>
      </dsp:nvSpPr>
      <dsp:spPr>
        <a:xfrm>
          <a:off x="1563956" y="1115039"/>
          <a:ext cx="4193833" cy="430035"/>
        </a:xfrm>
        <a:custGeom>
          <a:avLst/>
          <a:gdLst/>
          <a:ahLst/>
          <a:cxnLst/>
          <a:rect l="0" t="0" r="0" b="0"/>
          <a:pathLst>
            <a:path>
              <a:moveTo>
                <a:pt x="4193833" y="0"/>
              </a:moveTo>
              <a:lnTo>
                <a:pt x="4193833" y="232117"/>
              </a:lnTo>
              <a:lnTo>
                <a:pt x="0" y="232117"/>
              </a:lnTo>
              <a:lnTo>
                <a:pt x="0" y="430035"/>
              </a:lnTo>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555396" y="1327918"/>
        <a:ext cx="210952" cy="4277"/>
      </dsp:txXfrm>
    </dsp:sp>
    <dsp:sp modelId="{0B6AA306-5D8B-40BC-8D89-E75CDF58CECC}">
      <dsp:nvSpPr>
        <dsp:cNvPr id="0" name=""/>
        <dsp:cNvSpPr/>
      </dsp:nvSpPr>
      <dsp:spPr>
        <a:xfrm>
          <a:off x="4264042" y="2103"/>
          <a:ext cx="2987493" cy="1114736"/>
        </a:xfrm>
        <a:prstGeom prst="rect">
          <a:avLst/>
        </a:prstGeom>
        <a:solidFill>
          <a:srgbClr val="00498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800" kern="1200" dirty="0">
              <a:latin typeface="+mn-lt"/>
            </a:rPr>
            <a:t>Ein- und Ausschlusskriterien zur Selektion der Studien</a:t>
          </a:r>
        </a:p>
        <a:p>
          <a:pPr marL="0" lvl="0" algn="ctr" defTabSz="533400">
            <a:lnSpc>
              <a:spcPct val="90000"/>
            </a:lnSpc>
            <a:spcBef>
              <a:spcPct val="0"/>
            </a:spcBef>
            <a:spcAft>
              <a:spcPct val="35000"/>
            </a:spcAft>
            <a:buNone/>
          </a:pPr>
          <a:endParaRPr lang="de-DE" sz="1200" kern="1200" dirty="0"/>
        </a:p>
      </dsp:txBody>
      <dsp:txXfrm>
        <a:off x="4264042" y="2103"/>
        <a:ext cx="2987493" cy="1114736"/>
      </dsp:txXfrm>
    </dsp:sp>
    <dsp:sp modelId="{B74E36FA-6E9A-4D5C-A943-F9BF4DE78A37}">
      <dsp:nvSpPr>
        <dsp:cNvPr id="0" name=""/>
        <dsp:cNvSpPr/>
      </dsp:nvSpPr>
      <dsp:spPr>
        <a:xfrm>
          <a:off x="2628540" y="2055803"/>
          <a:ext cx="396715" cy="91440"/>
        </a:xfrm>
        <a:custGeom>
          <a:avLst/>
          <a:gdLst/>
          <a:ahLst/>
          <a:cxnLst/>
          <a:rect l="0" t="0" r="0" b="0"/>
          <a:pathLst>
            <a:path>
              <a:moveTo>
                <a:pt x="0" y="45720"/>
              </a:moveTo>
              <a:lnTo>
                <a:pt x="396715" y="45720"/>
              </a:lnTo>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816215" y="2099384"/>
        <a:ext cx="21365" cy="4277"/>
      </dsp:txXfrm>
    </dsp:sp>
    <dsp:sp modelId="{9D4E2703-84C1-4D11-BA66-D3DC4272F861}">
      <dsp:nvSpPr>
        <dsp:cNvPr id="0" name=""/>
        <dsp:cNvSpPr/>
      </dsp:nvSpPr>
      <dsp:spPr>
        <a:xfrm>
          <a:off x="497571" y="1577474"/>
          <a:ext cx="2132769" cy="1048097"/>
        </a:xfrm>
        <a:prstGeom prst="rect">
          <a:avLst/>
        </a:prstGeom>
        <a:solidFill>
          <a:srgbClr val="00498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ts val="2500"/>
            </a:lnSpc>
            <a:spcBef>
              <a:spcPct val="0"/>
            </a:spcBef>
            <a:spcAft>
              <a:spcPct val="35000"/>
            </a:spcAft>
          </a:pPr>
          <a:r>
            <a:rPr lang="de-AT" sz="1800" kern="1200" dirty="0">
              <a:latin typeface="+mn-lt"/>
              <a:cs typeface="Arial" pitchFamily="34" charset="0"/>
            </a:rPr>
            <a:t>Systematische Literatursuche</a:t>
          </a:r>
          <a:endParaRPr lang="de-DE" sz="1800" kern="1200" dirty="0">
            <a:latin typeface="+mn-lt"/>
          </a:endParaRPr>
        </a:p>
      </dsp:txBody>
      <dsp:txXfrm>
        <a:off x="497571" y="1577474"/>
        <a:ext cx="2132769" cy="1048097"/>
      </dsp:txXfrm>
    </dsp:sp>
    <dsp:sp modelId="{4FCE8B0A-198A-4B35-9B6F-C48F29D59BA2}">
      <dsp:nvSpPr>
        <dsp:cNvPr id="0" name=""/>
        <dsp:cNvSpPr/>
      </dsp:nvSpPr>
      <dsp:spPr>
        <a:xfrm>
          <a:off x="4913750" y="2055803"/>
          <a:ext cx="396715" cy="91440"/>
        </a:xfrm>
        <a:custGeom>
          <a:avLst/>
          <a:gdLst/>
          <a:ahLst/>
          <a:cxnLst/>
          <a:rect l="0" t="0" r="0" b="0"/>
          <a:pathLst>
            <a:path>
              <a:moveTo>
                <a:pt x="0" y="45720"/>
              </a:moveTo>
              <a:lnTo>
                <a:pt x="396715" y="45720"/>
              </a:lnTo>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101425" y="2099384"/>
        <a:ext cx="21365" cy="4277"/>
      </dsp:txXfrm>
    </dsp:sp>
    <dsp:sp modelId="{84217B45-12C6-4999-88FD-1A77E43B2503}">
      <dsp:nvSpPr>
        <dsp:cNvPr id="0" name=""/>
        <dsp:cNvSpPr/>
      </dsp:nvSpPr>
      <dsp:spPr>
        <a:xfrm>
          <a:off x="3057656" y="1544155"/>
          <a:ext cx="1857894" cy="1114736"/>
        </a:xfrm>
        <a:prstGeom prst="rect">
          <a:avLst/>
        </a:prstGeom>
        <a:solidFill>
          <a:srgbClr val="00498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a:solidFill>
                <a:prstClr val="white"/>
              </a:solidFill>
              <a:latin typeface="+mn-lt"/>
              <a:ea typeface="+mn-ea"/>
              <a:cs typeface="+mn-cs"/>
            </a:rPr>
            <a:t>Elektronische Datenextraktion</a:t>
          </a:r>
        </a:p>
      </dsp:txBody>
      <dsp:txXfrm>
        <a:off x="3057656" y="1544155"/>
        <a:ext cx="1857894" cy="1114736"/>
      </dsp:txXfrm>
    </dsp:sp>
    <dsp:sp modelId="{700227EC-DEF3-4BF3-8906-46556FAFD52E}">
      <dsp:nvSpPr>
        <dsp:cNvPr id="0" name=""/>
        <dsp:cNvSpPr/>
      </dsp:nvSpPr>
      <dsp:spPr>
        <a:xfrm>
          <a:off x="1502227" y="2657091"/>
          <a:ext cx="4769585" cy="398818"/>
        </a:xfrm>
        <a:custGeom>
          <a:avLst/>
          <a:gdLst/>
          <a:ahLst/>
          <a:cxnLst/>
          <a:rect l="0" t="0" r="0" b="0"/>
          <a:pathLst>
            <a:path>
              <a:moveTo>
                <a:pt x="4769585" y="0"/>
              </a:moveTo>
              <a:lnTo>
                <a:pt x="4769585" y="216509"/>
              </a:lnTo>
              <a:lnTo>
                <a:pt x="0" y="216509"/>
              </a:lnTo>
              <a:lnTo>
                <a:pt x="0" y="398818"/>
              </a:lnTo>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767298" y="2854362"/>
        <a:ext cx="239443" cy="4277"/>
      </dsp:txXfrm>
    </dsp:sp>
    <dsp:sp modelId="{3B0ECD53-2933-4994-BB4C-15C902BB35EF}">
      <dsp:nvSpPr>
        <dsp:cNvPr id="0" name=""/>
        <dsp:cNvSpPr/>
      </dsp:nvSpPr>
      <dsp:spPr>
        <a:xfrm>
          <a:off x="5342866" y="1544155"/>
          <a:ext cx="1857894" cy="1114736"/>
        </a:xfrm>
        <a:prstGeom prst="rect">
          <a:avLst/>
        </a:prstGeom>
        <a:solidFill>
          <a:srgbClr val="00498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5344" tIns="85344" rIns="85344" bIns="85344" numCol="1" spcCol="1270" anchor="ctr" anchorCtr="0">
          <a:noAutofit/>
        </a:bodyPr>
        <a:lstStyle/>
        <a:p>
          <a:pPr lvl="0" algn="ctr" defTabSz="800100">
            <a:lnSpc>
              <a:spcPct val="90000"/>
            </a:lnSpc>
            <a:spcBef>
              <a:spcPct val="0"/>
            </a:spcBef>
            <a:spcAft>
              <a:spcPct val="35000"/>
            </a:spcAft>
          </a:pPr>
          <a:r>
            <a:rPr lang="de-DE" sz="1800" kern="1200" dirty="0">
              <a:solidFill>
                <a:prstClr val="white"/>
              </a:solidFill>
              <a:latin typeface="+mn-lt"/>
              <a:ea typeface="+mn-ea"/>
              <a:cs typeface="+mn-cs"/>
            </a:rPr>
            <a:t>Heterogenität</a:t>
          </a:r>
          <a:r>
            <a:rPr lang="de-DE" sz="1800" kern="1200" dirty="0">
              <a:latin typeface="+mn-lt"/>
            </a:rPr>
            <a:t> untersuchen </a:t>
          </a:r>
        </a:p>
      </dsp:txBody>
      <dsp:txXfrm>
        <a:off x="5342866" y="1544155"/>
        <a:ext cx="1857894" cy="1114736"/>
      </dsp:txXfrm>
    </dsp:sp>
    <dsp:sp modelId="{F3D2D420-B023-446F-96A3-872F6D8324F4}">
      <dsp:nvSpPr>
        <dsp:cNvPr id="0" name=""/>
        <dsp:cNvSpPr/>
      </dsp:nvSpPr>
      <dsp:spPr>
        <a:xfrm>
          <a:off x="2516900" y="3597855"/>
          <a:ext cx="408531" cy="91440"/>
        </a:xfrm>
        <a:custGeom>
          <a:avLst/>
          <a:gdLst/>
          <a:ahLst/>
          <a:cxnLst/>
          <a:rect l="0" t="0" r="0" b="0"/>
          <a:pathLst>
            <a:path>
              <a:moveTo>
                <a:pt x="0" y="47823"/>
              </a:moveTo>
              <a:lnTo>
                <a:pt x="221365" y="47823"/>
              </a:lnTo>
              <a:lnTo>
                <a:pt x="221365" y="45720"/>
              </a:lnTo>
              <a:lnTo>
                <a:pt x="408531" y="45720"/>
              </a:lnTo>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2710187" y="3641436"/>
        <a:ext cx="21956" cy="4277"/>
      </dsp:txXfrm>
    </dsp:sp>
    <dsp:sp modelId="{A212FDCE-3898-4867-8F7F-BDFD6E2DFDE8}">
      <dsp:nvSpPr>
        <dsp:cNvPr id="0" name=""/>
        <dsp:cNvSpPr/>
      </dsp:nvSpPr>
      <dsp:spPr>
        <a:xfrm>
          <a:off x="485755" y="3088310"/>
          <a:ext cx="2032944" cy="1114736"/>
        </a:xfrm>
        <a:prstGeom prst="rect">
          <a:avLst/>
        </a:prstGeom>
        <a:solidFill>
          <a:srgbClr val="00498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a:latin typeface="+mn-lt"/>
            </a:rPr>
            <a:t>Statistische Zusammenfassung</a:t>
          </a:r>
        </a:p>
      </dsp:txBody>
      <dsp:txXfrm>
        <a:off x="485755" y="3088310"/>
        <a:ext cx="2032944" cy="1114736"/>
      </dsp:txXfrm>
    </dsp:sp>
    <dsp:sp modelId="{4A42884D-C7C0-4DC4-8917-B6894142F940}">
      <dsp:nvSpPr>
        <dsp:cNvPr id="0" name=""/>
        <dsp:cNvSpPr/>
      </dsp:nvSpPr>
      <dsp:spPr>
        <a:xfrm>
          <a:off x="5062493" y="3597855"/>
          <a:ext cx="396715" cy="91440"/>
        </a:xfrm>
        <a:custGeom>
          <a:avLst/>
          <a:gdLst/>
          <a:ahLst/>
          <a:cxnLst/>
          <a:rect l="0" t="0" r="0" b="0"/>
          <a:pathLst>
            <a:path>
              <a:moveTo>
                <a:pt x="0" y="45720"/>
              </a:moveTo>
              <a:lnTo>
                <a:pt x="396715" y="45720"/>
              </a:lnTo>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250168" y="3641436"/>
        <a:ext cx="21365" cy="4277"/>
      </dsp:txXfrm>
    </dsp:sp>
    <dsp:sp modelId="{2FC43938-983C-44D2-A586-7D801AAF170F}">
      <dsp:nvSpPr>
        <dsp:cNvPr id="0" name=""/>
        <dsp:cNvSpPr/>
      </dsp:nvSpPr>
      <dsp:spPr>
        <a:xfrm>
          <a:off x="2957831" y="3086207"/>
          <a:ext cx="2106461" cy="1114736"/>
        </a:xfrm>
        <a:prstGeom prst="rect">
          <a:avLst/>
        </a:prstGeom>
        <a:solidFill>
          <a:srgbClr val="00498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ts val="2500"/>
            </a:lnSpc>
            <a:spcBef>
              <a:spcPct val="0"/>
            </a:spcBef>
            <a:spcAft>
              <a:spcPct val="35000"/>
            </a:spcAft>
          </a:pPr>
          <a:r>
            <a:rPr lang="de-AT" sz="1800" kern="1200" dirty="0">
              <a:solidFill>
                <a:prstClr val="white"/>
              </a:solidFill>
              <a:latin typeface="+mn-lt"/>
              <a:ea typeface="+mn-ea"/>
              <a:cs typeface="+mn-cs"/>
            </a:rPr>
            <a:t>Sensitivitätsanalyse</a:t>
          </a:r>
          <a:endParaRPr lang="de-DE" sz="1800" kern="1200" dirty="0">
            <a:latin typeface="+mn-lt"/>
          </a:endParaRPr>
        </a:p>
      </dsp:txBody>
      <dsp:txXfrm>
        <a:off x="2957831" y="3086207"/>
        <a:ext cx="2106461" cy="1114736"/>
      </dsp:txXfrm>
    </dsp:sp>
    <dsp:sp modelId="{01B10395-F6F2-4E11-BF73-3FC5964E46E8}">
      <dsp:nvSpPr>
        <dsp:cNvPr id="0" name=""/>
        <dsp:cNvSpPr/>
      </dsp:nvSpPr>
      <dsp:spPr>
        <a:xfrm>
          <a:off x="5491609" y="3086207"/>
          <a:ext cx="1759927" cy="1114736"/>
        </a:xfrm>
        <a:prstGeom prst="rect">
          <a:avLst/>
        </a:prstGeom>
        <a:solidFill>
          <a:srgbClr val="00498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a:latin typeface="+mn-lt"/>
            </a:rPr>
            <a:t>Interpretation</a:t>
          </a:r>
        </a:p>
      </dsp:txBody>
      <dsp:txXfrm>
        <a:off x="5491609" y="3086207"/>
        <a:ext cx="1759927" cy="1114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373B0-4E3A-4CF7-811C-6EA3FC148198}">
      <dsp:nvSpPr>
        <dsp:cNvPr id="0" name=""/>
        <dsp:cNvSpPr/>
      </dsp:nvSpPr>
      <dsp:spPr>
        <a:xfrm>
          <a:off x="2390429" y="707801"/>
          <a:ext cx="3421687" cy="1683841"/>
        </a:xfrm>
        <a:prstGeom prst="ellipse">
          <a:avLst/>
        </a:prstGeom>
        <a:solidFill>
          <a:srgbClr val="0049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buNone/>
          </a:pPr>
          <a:r>
            <a:rPr lang="de-DE" sz="2500" kern="1200" dirty="0"/>
            <a:t>Aussagekraft abhängig von den Einzelstudien</a:t>
          </a:r>
        </a:p>
      </dsp:txBody>
      <dsp:txXfrm>
        <a:off x="2891523" y="954394"/>
        <a:ext cx="2419499" cy="1190655"/>
      </dsp:txXfrm>
    </dsp:sp>
    <dsp:sp modelId="{027F26B1-AC95-484F-B42F-0E58C97781BA}">
      <dsp:nvSpPr>
        <dsp:cNvPr id="0" name=""/>
        <dsp:cNvSpPr/>
      </dsp:nvSpPr>
      <dsp:spPr>
        <a:xfrm rot="5506302">
          <a:off x="3782441" y="2657347"/>
          <a:ext cx="568022" cy="36146"/>
        </a:xfrm>
        <a:custGeom>
          <a:avLst/>
          <a:gdLst/>
          <a:ahLst/>
          <a:cxnLst/>
          <a:rect l="0" t="0" r="0" b="0"/>
          <a:pathLst>
            <a:path>
              <a:moveTo>
                <a:pt x="0" y="18073"/>
              </a:moveTo>
              <a:lnTo>
                <a:pt x="568022" y="18073"/>
              </a:lnTo>
            </a:path>
          </a:pathLst>
        </a:custGeom>
        <a:noFill/>
        <a:ln w="254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4052252" y="2661220"/>
        <a:ext cx="28401" cy="28401"/>
      </dsp:txXfrm>
    </dsp:sp>
    <dsp:sp modelId="{694D4284-DD70-4F65-92C6-F8296079CE0B}">
      <dsp:nvSpPr>
        <dsp:cNvPr id="0" name=""/>
        <dsp:cNvSpPr/>
      </dsp:nvSpPr>
      <dsp:spPr>
        <a:xfrm>
          <a:off x="3145025" y="2959003"/>
          <a:ext cx="1776723" cy="1570806"/>
        </a:xfrm>
        <a:prstGeom prst="ellipse">
          <a:avLst/>
        </a:prstGeom>
        <a:solidFill>
          <a:srgbClr val="0049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t>Bias</a:t>
          </a:r>
        </a:p>
      </dsp:txBody>
      <dsp:txXfrm>
        <a:off x="3405220" y="3189042"/>
        <a:ext cx="1256333" cy="1110728"/>
      </dsp:txXfrm>
    </dsp:sp>
    <dsp:sp modelId="{3E96454A-9C78-43A1-A3CA-B7E0BF92FBCE}">
      <dsp:nvSpPr>
        <dsp:cNvPr id="0" name=""/>
        <dsp:cNvSpPr/>
      </dsp:nvSpPr>
      <dsp:spPr>
        <a:xfrm rot="2254907">
          <a:off x="4924088" y="2531463"/>
          <a:ext cx="952648" cy="36146"/>
        </a:xfrm>
        <a:custGeom>
          <a:avLst/>
          <a:gdLst/>
          <a:ahLst/>
          <a:cxnLst/>
          <a:rect l="0" t="0" r="0" b="0"/>
          <a:pathLst>
            <a:path>
              <a:moveTo>
                <a:pt x="0" y="18073"/>
              </a:moveTo>
              <a:lnTo>
                <a:pt x="952648" y="18073"/>
              </a:lnTo>
            </a:path>
          </a:pathLst>
        </a:custGeom>
        <a:noFill/>
        <a:ln w="254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376596" y="2525720"/>
        <a:ext cx="47632" cy="47632"/>
      </dsp:txXfrm>
    </dsp:sp>
    <dsp:sp modelId="{4FD08CCC-4B79-446E-9138-D1BB61F5DA9E}">
      <dsp:nvSpPr>
        <dsp:cNvPr id="0" name=""/>
        <dsp:cNvSpPr/>
      </dsp:nvSpPr>
      <dsp:spPr>
        <a:xfrm>
          <a:off x="5560680" y="2569680"/>
          <a:ext cx="1772890" cy="1570806"/>
        </a:xfrm>
        <a:prstGeom prst="ellipse">
          <a:avLst/>
        </a:prstGeom>
        <a:solidFill>
          <a:srgbClr val="0049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t>Heterogenität</a:t>
          </a:r>
        </a:p>
        <a:p>
          <a:pPr lvl="0" algn="ctr" defTabSz="711200">
            <a:lnSpc>
              <a:spcPct val="90000"/>
            </a:lnSpc>
            <a:spcBef>
              <a:spcPct val="0"/>
            </a:spcBef>
            <a:spcAft>
              <a:spcPct val="35000"/>
            </a:spcAft>
          </a:pPr>
          <a:endParaRPr lang="de-DE" sz="800" kern="1200" dirty="0"/>
        </a:p>
        <a:p>
          <a:pPr lvl="0" algn="ctr" defTabSz="711200">
            <a:lnSpc>
              <a:spcPct val="90000"/>
            </a:lnSpc>
            <a:spcBef>
              <a:spcPct val="0"/>
            </a:spcBef>
            <a:spcAft>
              <a:spcPct val="35000"/>
            </a:spcAft>
          </a:pPr>
          <a:r>
            <a:rPr lang="de-DE" sz="1600" kern="1200" dirty="0"/>
            <a:t>Apfel-Birnen Problematik</a:t>
          </a:r>
        </a:p>
      </dsp:txBody>
      <dsp:txXfrm>
        <a:off x="5820314" y="2799719"/>
        <a:ext cx="1253622" cy="1110728"/>
      </dsp:txXfrm>
    </dsp:sp>
    <dsp:sp modelId="{D7E03210-2E9B-4FBD-93A3-9663E751BDBC}">
      <dsp:nvSpPr>
        <dsp:cNvPr id="0" name=""/>
        <dsp:cNvSpPr/>
      </dsp:nvSpPr>
      <dsp:spPr>
        <a:xfrm rot="8673232">
          <a:off x="2208905" y="2518062"/>
          <a:ext cx="1013425" cy="36146"/>
        </a:xfrm>
        <a:custGeom>
          <a:avLst/>
          <a:gdLst/>
          <a:ahLst/>
          <a:cxnLst/>
          <a:rect l="0" t="0" r="0" b="0"/>
          <a:pathLst>
            <a:path>
              <a:moveTo>
                <a:pt x="0" y="18073"/>
              </a:moveTo>
              <a:lnTo>
                <a:pt x="1013425" y="18073"/>
              </a:lnTo>
            </a:path>
          </a:pathLst>
        </a:custGeom>
        <a:noFill/>
        <a:ln w="254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2690282" y="2510800"/>
        <a:ext cx="50671" cy="50671"/>
      </dsp:txXfrm>
    </dsp:sp>
    <dsp:sp modelId="{EF7CC71A-0B4E-4AB2-A3F7-87D638C3E4BD}">
      <dsp:nvSpPr>
        <dsp:cNvPr id="0" name=""/>
        <dsp:cNvSpPr/>
      </dsp:nvSpPr>
      <dsp:spPr>
        <a:xfrm>
          <a:off x="573346" y="2569680"/>
          <a:ext cx="1983724" cy="1570806"/>
        </a:xfrm>
        <a:prstGeom prst="ellipse">
          <a:avLst/>
        </a:prstGeom>
        <a:solidFill>
          <a:srgbClr val="00498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t>Geringe wissenschaftliche Qualität</a:t>
          </a:r>
        </a:p>
      </dsp:txBody>
      <dsp:txXfrm>
        <a:off x="863856" y="2799719"/>
        <a:ext cx="1402704" cy="111072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3716F676-9594-44DA-AA0D-321C2F3FB43B}" type="datetimeFigureOut">
              <a:rPr lang="de-DE" smtClean="0"/>
              <a:t>21.02.2019</a:t>
            </a:fld>
            <a:endParaRPr lang="de-DE"/>
          </a:p>
        </p:txBody>
      </p:sp>
      <p:sp>
        <p:nvSpPr>
          <p:cNvPr id="4" name="Folienbildplatzhalt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9A63167C-32A3-43E1-8E15-D7EBA73BA1D8}" type="slidenum">
              <a:rPr lang="de-DE" smtClean="0"/>
              <a:t>‹Nr.›</a:t>
            </a:fld>
            <a:endParaRPr lang="de-DE"/>
          </a:p>
        </p:txBody>
      </p:sp>
    </p:spTree>
    <p:extLst>
      <p:ext uri="{BB962C8B-B14F-4D97-AF65-F5344CB8AC3E}">
        <p14:creationId xmlns:p14="http://schemas.microsoft.com/office/powerpoint/2010/main" val="3869196198"/>
      </p:ext>
    </p:extLst>
  </p:cSld>
  <p:clrMap bg1="lt1" tx1="dk1" bg2="lt2" tx2="dk2" accent1="accent1" accent2="accent2" accent3="accent3" accent4="accent4" accent5="accent5" accent6="accent6" hlink="hlink" folHlink="folHlink"/>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3601C-9F6C-494B-AF2C-8F3189F13903}" type="slidenum">
              <a:rPr lang="de-DE">
                <a:solidFill>
                  <a:prstClr val="black"/>
                </a:solidFill>
              </a:rPr>
              <a:pPr/>
              <a:t>1</a:t>
            </a:fld>
            <a:endParaRPr lang="de-DE">
              <a:solidFill>
                <a:prstClr val="black"/>
              </a:solidFill>
            </a:endParaRPr>
          </a:p>
        </p:txBody>
      </p:sp>
      <p:sp>
        <p:nvSpPr>
          <p:cNvPr id="364546" name="Rectangle 2"/>
          <p:cNvSpPr>
            <a:spLocks noGrp="1" noRot="1" noChangeAspect="1" noChangeArrowheads="1" noTextEdit="1"/>
          </p:cNvSpPr>
          <p:nvPr>
            <p:ph type="sldImg"/>
          </p:nvPr>
        </p:nvSpPr>
        <p:spPr>
          <a:xfrm>
            <a:off x="912813" y="744538"/>
            <a:ext cx="4964112" cy="3724275"/>
          </a:xfrm>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2813" y="744538"/>
            <a:ext cx="4964112" cy="37242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Garbage</a:t>
            </a:r>
            <a:r>
              <a:rPr lang="de-DE" dirty="0"/>
              <a:t> in –</a:t>
            </a:r>
            <a:r>
              <a:rPr lang="de-DE" dirty="0" err="1"/>
              <a:t>Garbage</a:t>
            </a:r>
            <a:r>
              <a:rPr lang="de-DE" dirty="0"/>
              <a:t>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Bias (insbesondere </a:t>
            </a:r>
            <a:r>
              <a:rPr lang="de-DE" dirty="0" err="1"/>
              <a:t>Publication</a:t>
            </a:r>
            <a:r>
              <a:rPr lang="de-DE" dirty="0"/>
              <a:t>- und Language Bias) : verzerrte Dartstellung bzw. Wahrnehmung von Ergebnissen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a:t>
            </a:r>
            <a:r>
              <a:rPr lang="de-DE" sz="1200" b="0" i="0" kern="1200" dirty="0">
                <a:solidFill>
                  <a:schemeClr val="tx1"/>
                </a:solidFill>
                <a:effectLst/>
                <a:latin typeface="+mn-lt"/>
                <a:ea typeface="+mn-ea"/>
                <a:cs typeface="+mn-cs"/>
              </a:rPr>
              <a:t>durch falsche Untersuchungsmethoden (z. B. Suggestivfragen) verursachte Verzerrung des Ergebnisses einer Repräsentativerhebung; </a:t>
            </a:r>
            <a:r>
              <a:rPr lang="de-DE" sz="1200" b="0" i="0" kern="1200" dirty="0" err="1">
                <a:solidFill>
                  <a:schemeClr val="tx1"/>
                </a:solidFill>
                <a:effectLst/>
                <a:latin typeface="+mn-lt"/>
                <a:ea typeface="+mn-ea"/>
                <a:cs typeface="+mn-cs"/>
              </a:rPr>
              <a:t>Pupliacations</a:t>
            </a:r>
            <a:r>
              <a:rPr lang="de-DE" sz="1200" b="0" i="0" kern="1200" dirty="0">
                <a:solidFill>
                  <a:schemeClr val="tx1"/>
                </a:solidFill>
                <a:effectLst/>
                <a:latin typeface="+mn-lt"/>
                <a:ea typeface="+mn-ea"/>
                <a:cs typeface="+mn-cs"/>
              </a:rPr>
              <a:t> Bias ist die statistisch verzerrte (engl. </a:t>
            </a:r>
            <a:r>
              <a:rPr lang="de-DE" sz="1200" b="0" i="0" kern="1200" dirty="0" err="1">
                <a:solidFill>
                  <a:schemeClr val="tx1"/>
                </a:solidFill>
                <a:effectLst/>
                <a:latin typeface="+mn-lt"/>
                <a:ea typeface="+mn-ea"/>
                <a:cs typeface="+mn-cs"/>
              </a:rPr>
              <a:t>bias</a:t>
            </a:r>
            <a:r>
              <a:rPr lang="de-DE" sz="1200" b="0" i="0" kern="1200" dirty="0">
                <a:solidFill>
                  <a:schemeClr val="tx1"/>
                </a:solidFill>
                <a:effectLst/>
                <a:latin typeface="+mn-lt"/>
                <a:ea typeface="+mn-ea"/>
                <a:cs typeface="+mn-cs"/>
              </a:rPr>
              <a:t> [ˈ</a:t>
            </a:r>
            <a:r>
              <a:rPr lang="de-DE" sz="1200" b="0" i="0" kern="1200" dirty="0" err="1">
                <a:solidFill>
                  <a:schemeClr val="tx1"/>
                </a:solidFill>
                <a:effectLst/>
                <a:latin typeface="+mn-lt"/>
                <a:ea typeface="+mn-ea"/>
                <a:cs typeface="+mn-cs"/>
              </a:rPr>
              <a:t>baɪəs</a:t>
            </a:r>
            <a:r>
              <a:rPr lang="de-DE" sz="1200" b="0" i="0" kern="1200" dirty="0">
                <a:solidFill>
                  <a:schemeClr val="tx1"/>
                </a:solidFill>
                <a:effectLst/>
                <a:latin typeface="+mn-lt"/>
                <a:ea typeface="+mn-ea"/>
                <a:cs typeface="+mn-cs"/>
              </a:rPr>
              <a:t>]) Darstellung der Datenlage in wissenschaftlichen Zeitschriften infolge einer bevorzugten Veröffentlichung von Studien mit „positiven“ bzw. signifikanten Ergebnissen. Er wurde 1959 von dem Statistiker Theodore Sterling entdeckt.[1][2][3] Positive Befunde sind leichter zu publizieren als solche mit „negativen“, also nicht-signifikanten Ergebnissen und sind zudem häufiger in Fachzeitschriften mit hohem Einflussfaktor veröffentlicht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Heterogenität (mangelnde Vergleichbarkeit der eingeschlossenen Studien)</a:t>
            </a:r>
            <a:endParaRPr lang="de-AT" dirty="0">
              <a:latin typeface="Arial" pitchFamily="34" charset="0"/>
              <a:cs typeface="Arial" pitchFamily="34" charset="0"/>
            </a:endParaRPr>
          </a:p>
          <a:p>
            <a:r>
              <a:rPr lang="de-DE" dirty="0">
                <a:solidFill>
                  <a:schemeClr val="tx2"/>
                </a:solidFill>
              </a:rPr>
              <a:t>Problem der Abhängigen Messungen (Siehe Wiki letzter Absatz)</a:t>
            </a:r>
          </a:p>
        </p:txBody>
      </p:sp>
      <p:sp>
        <p:nvSpPr>
          <p:cNvPr id="4" name="Foliennummernplatzhalter 3"/>
          <p:cNvSpPr>
            <a:spLocks noGrp="1"/>
          </p:cNvSpPr>
          <p:nvPr>
            <p:ph type="sldNum" sz="quarter" idx="5"/>
          </p:nvPr>
        </p:nvSpPr>
        <p:spPr/>
        <p:txBody>
          <a:bodyPr/>
          <a:lstStyle/>
          <a:p>
            <a:fld id="{BC8C3F01-339E-4FB1-9F01-BDD435A428E2}" type="slidenum">
              <a:rPr lang="de-DE" smtClean="0"/>
              <a:pPr/>
              <a:t>21</a:t>
            </a:fld>
            <a:endParaRPr lang="de-DE"/>
          </a:p>
        </p:txBody>
      </p:sp>
    </p:spTree>
    <p:extLst>
      <p:ext uri="{BB962C8B-B14F-4D97-AF65-F5344CB8AC3E}">
        <p14:creationId xmlns:p14="http://schemas.microsoft.com/office/powerpoint/2010/main" val="347554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2813" y="744538"/>
            <a:ext cx="4964112" cy="3724275"/>
          </a:xfrm>
        </p:spPr>
      </p:sp>
      <p:sp>
        <p:nvSpPr>
          <p:cNvPr id="3" name="Notizenplatzhalter 2"/>
          <p:cNvSpPr>
            <a:spLocks noGrp="1"/>
          </p:cNvSpPr>
          <p:nvPr>
            <p:ph type="body" idx="1"/>
          </p:nvPr>
        </p:nvSpPr>
        <p:spPr/>
        <p:txBody>
          <a:bodyPr/>
          <a:lstStyle/>
          <a:p>
            <a:r>
              <a:rPr lang="de-DE" dirty="0"/>
              <a:t>statistische Analyse einer großen Sammlung von Analyse-Ergebnissen mehrerer Einzelstudien</a:t>
            </a:r>
          </a:p>
        </p:txBody>
      </p:sp>
      <p:sp>
        <p:nvSpPr>
          <p:cNvPr id="4" name="Foliennummernplatzhalter 3"/>
          <p:cNvSpPr>
            <a:spLocks noGrp="1"/>
          </p:cNvSpPr>
          <p:nvPr>
            <p:ph type="sldNum" sz="quarter" idx="5"/>
          </p:nvPr>
        </p:nvSpPr>
        <p:spPr/>
        <p:txBody>
          <a:bodyPr/>
          <a:lstStyle/>
          <a:p>
            <a:fld id="{BC8C3F01-339E-4FB1-9F01-BDD435A428E2}" type="slidenum">
              <a:rPr lang="de-DE" smtClean="0"/>
              <a:pPr/>
              <a:t>4</a:t>
            </a:fld>
            <a:endParaRPr lang="de-DE"/>
          </a:p>
        </p:txBody>
      </p:sp>
    </p:spTree>
    <p:extLst>
      <p:ext uri="{BB962C8B-B14F-4D97-AF65-F5344CB8AC3E}">
        <p14:creationId xmlns:p14="http://schemas.microsoft.com/office/powerpoint/2010/main" val="93349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2813" y="744538"/>
            <a:ext cx="4964112" cy="37242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latin typeface="Arial" pitchFamily="34" charset="0"/>
                <a:cs typeface="Arial" pitchFamily="34" charset="0"/>
              </a:rPr>
              <a:t>Häufiger Gebrauch in der Medizin</a:t>
            </a:r>
          </a:p>
          <a:p>
            <a:r>
              <a:rPr lang="de-DE" dirty="0"/>
              <a:t>Forest Plot</a:t>
            </a:r>
          </a:p>
          <a:p>
            <a:r>
              <a:rPr lang="de-DE" dirty="0"/>
              <a:t>Rechtecke sind Gewicht der Einzelstudien, die „Schnurrbärte die Konfidenzintervalle</a:t>
            </a:r>
          </a:p>
        </p:txBody>
      </p:sp>
      <p:sp>
        <p:nvSpPr>
          <p:cNvPr id="4" name="Foliennummernplatzhalter 3"/>
          <p:cNvSpPr>
            <a:spLocks noGrp="1"/>
          </p:cNvSpPr>
          <p:nvPr>
            <p:ph type="sldNum" sz="quarter" idx="5"/>
          </p:nvPr>
        </p:nvSpPr>
        <p:spPr/>
        <p:txBody>
          <a:bodyPr/>
          <a:lstStyle/>
          <a:p>
            <a:fld id="{BC8C3F01-339E-4FB1-9F01-BDD435A428E2}" type="slidenum">
              <a:rPr lang="de-DE" smtClean="0"/>
              <a:pPr/>
              <a:t>8</a:t>
            </a:fld>
            <a:endParaRPr lang="de-DE"/>
          </a:p>
        </p:txBody>
      </p:sp>
    </p:spTree>
    <p:extLst>
      <p:ext uri="{BB962C8B-B14F-4D97-AF65-F5344CB8AC3E}">
        <p14:creationId xmlns:p14="http://schemas.microsoft.com/office/powerpoint/2010/main" val="350541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dt" sz="quarter" idx="1"/>
          </p:nvPr>
        </p:nvSpPr>
        <p:spPr>
          <a:noFill/>
        </p:spPr>
        <p:txBody>
          <a:bodyPr/>
          <a:lstStyle/>
          <a:p>
            <a:fld id="{B601168A-0C73-435D-9A4E-7A16B6F3240E}" type="datetime1">
              <a:rPr lang="de-AT">
                <a:solidFill>
                  <a:prstClr val="black"/>
                </a:solidFill>
              </a:rPr>
              <a:pPr/>
              <a:t>21.02.2019</a:t>
            </a:fld>
            <a:endParaRPr lang="de-AT">
              <a:solidFill>
                <a:prstClr val="black"/>
              </a:solidFill>
            </a:endParaRPr>
          </a:p>
        </p:txBody>
      </p:sp>
      <p:sp>
        <p:nvSpPr>
          <p:cNvPr id="159747" name="Rectangle 6"/>
          <p:cNvSpPr>
            <a:spLocks noGrp="1" noChangeArrowheads="1"/>
          </p:cNvSpPr>
          <p:nvPr>
            <p:ph type="ftr" sz="quarter" idx="4"/>
          </p:nvPr>
        </p:nvSpPr>
        <p:spPr>
          <a:noFill/>
        </p:spPr>
        <p:txBody>
          <a:bodyPr/>
          <a:lstStyle/>
          <a:p>
            <a:r>
              <a:rPr lang="de-AT">
                <a:solidFill>
                  <a:prstClr val="black"/>
                </a:solidFill>
              </a:rPr>
              <a:t>Biometrie und EBM/KPP</a:t>
            </a:r>
          </a:p>
        </p:txBody>
      </p:sp>
      <p:sp>
        <p:nvSpPr>
          <p:cNvPr id="159748" name="Rectangle 7"/>
          <p:cNvSpPr>
            <a:spLocks noGrp="1" noChangeArrowheads="1"/>
          </p:cNvSpPr>
          <p:nvPr>
            <p:ph type="sldNum" sz="quarter" idx="5"/>
          </p:nvPr>
        </p:nvSpPr>
        <p:spPr>
          <a:noFill/>
        </p:spPr>
        <p:txBody>
          <a:bodyPr/>
          <a:lstStyle/>
          <a:p>
            <a:fld id="{ECB7C25C-38BA-4EFA-82D5-89B2F95A0727}" type="slidenum">
              <a:rPr lang="de-AT">
                <a:solidFill>
                  <a:prstClr val="black"/>
                </a:solidFill>
              </a:rPr>
              <a:pPr/>
              <a:t>11</a:t>
            </a:fld>
            <a:endParaRPr lang="de-AT">
              <a:solidFill>
                <a:prstClr val="black"/>
              </a:solidFill>
            </a:endParaRPr>
          </a:p>
        </p:txBody>
      </p:sp>
      <p:sp>
        <p:nvSpPr>
          <p:cNvPr id="159749" name="Rectangle 2"/>
          <p:cNvSpPr>
            <a:spLocks noGrp="1" noRot="1" noChangeAspect="1" noChangeArrowheads="1" noTextEdit="1"/>
          </p:cNvSpPr>
          <p:nvPr>
            <p:ph type="sldImg"/>
          </p:nvPr>
        </p:nvSpPr>
        <p:spPr>
          <a:xfrm>
            <a:off x="912813" y="744538"/>
            <a:ext cx="4964112" cy="3724275"/>
          </a:xfrm>
          <a:ln/>
        </p:spPr>
      </p:sp>
      <p:sp>
        <p:nvSpPr>
          <p:cNvPr id="159750" name="Rectangle 3"/>
          <p:cNvSpPr>
            <a:spLocks noGrp="1" noChangeArrowheads="1"/>
          </p:cNvSpPr>
          <p:nvPr>
            <p:ph type="body" idx="1"/>
          </p:nvPr>
        </p:nvSpPr>
        <p:spPr>
          <a:xfrm>
            <a:off x="906414" y="4717701"/>
            <a:ext cx="4976915" cy="4466645"/>
          </a:xfrm>
          <a:noFill/>
          <a:ln/>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2813" y="744538"/>
            <a:ext cx="4964112" cy="3724275"/>
          </a:xfrm>
        </p:spPr>
      </p:sp>
      <p:sp>
        <p:nvSpPr>
          <p:cNvPr id="3" name="Notizenplatzhalter 2"/>
          <p:cNvSpPr>
            <a:spLocks noGrp="1"/>
          </p:cNvSpPr>
          <p:nvPr>
            <p:ph type="body" idx="1"/>
          </p:nvPr>
        </p:nvSpPr>
        <p:spPr/>
        <p:txBody>
          <a:bodyPr/>
          <a:lstStyle/>
          <a:p>
            <a:r>
              <a:rPr lang="de-DE" dirty="0"/>
              <a:t>Ablauf fast wie bei Primärstudie, nur keine Probanden</a:t>
            </a:r>
          </a:p>
          <a:p>
            <a:endParaRPr lang="de-DE" dirty="0"/>
          </a:p>
          <a:p>
            <a:r>
              <a:rPr lang="de-DE" dirty="0"/>
              <a:t>Auch nicht veröffentlichte Studien sind relevant (systematische Verzehrung zu einem signifikanten Ergebnis). Wissenschaftler und Institutionen nach nicht </a:t>
            </a:r>
            <a:r>
              <a:rPr lang="de-DE" dirty="0" err="1"/>
              <a:t>veröffent</a:t>
            </a:r>
            <a:endParaRPr lang="de-DE" dirty="0"/>
          </a:p>
          <a:p>
            <a:r>
              <a:rPr lang="de-DE" dirty="0"/>
              <a:t>Lichten Studien und deren Ergebnissen zu befragen. Literaturrecherche beeinflusst die Qualität der Meta-Analyse enorm.</a:t>
            </a:r>
          </a:p>
          <a:p>
            <a:endParaRPr lang="de-DE" dirty="0"/>
          </a:p>
          <a:p>
            <a:r>
              <a:rPr lang="de-DE" dirty="0"/>
              <a:t>Ein- und Ausschlusskriterien zur Selektion der Studien</a:t>
            </a:r>
          </a:p>
        </p:txBody>
      </p:sp>
      <p:sp>
        <p:nvSpPr>
          <p:cNvPr id="4" name="Foliennummernplatzhalter 3"/>
          <p:cNvSpPr>
            <a:spLocks noGrp="1"/>
          </p:cNvSpPr>
          <p:nvPr>
            <p:ph type="sldNum" sz="quarter" idx="5"/>
          </p:nvPr>
        </p:nvSpPr>
        <p:spPr/>
        <p:txBody>
          <a:bodyPr/>
          <a:lstStyle/>
          <a:p>
            <a:fld id="{BC8C3F01-339E-4FB1-9F01-BDD435A428E2}" type="slidenum">
              <a:rPr lang="de-DE" smtClean="0"/>
              <a:pPr/>
              <a:t>12</a:t>
            </a:fld>
            <a:endParaRPr lang="de-DE"/>
          </a:p>
        </p:txBody>
      </p:sp>
    </p:spTree>
    <p:extLst>
      <p:ext uri="{BB962C8B-B14F-4D97-AF65-F5344CB8AC3E}">
        <p14:creationId xmlns:p14="http://schemas.microsoft.com/office/powerpoint/2010/main" val="292458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de-DE" b="1" smtClean="0"/>
              <a:t>We systematically searched a number of databases using a strategy comprising four filters. These filters were developed by looking at previous reviews and in consultation with a medical librarian, as well as taking the design filters from the Hedges team.</a:t>
            </a:r>
          </a:p>
          <a:p>
            <a:pPr>
              <a:spcBef>
                <a:spcPct val="0"/>
              </a:spcBef>
            </a:pPr>
            <a:endParaRPr lang="en-GB" altLang="de-DE" smtClean="0"/>
          </a:p>
          <a:p>
            <a:pPr>
              <a:spcBef>
                <a:spcPct val="0"/>
              </a:spcBef>
            </a:pPr>
            <a:endParaRPr lang="en-GB" altLang="de-DE"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1588739-0FB4-4BE3-A97A-AFA310905D38}" type="slidenum">
              <a:rPr lang="en-GB" altLang="de-DE">
                <a:solidFill>
                  <a:prstClr val="black"/>
                </a:solidFill>
              </a:rPr>
              <a:pPr/>
              <a:t>14</a:t>
            </a:fld>
            <a:endParaRPr lang="en-GB" altLang="de-DE">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9C159-80A6-4D1E-A3C9-9FDA97A8B764}" type="slidenum">
              <a:rPr lang="de-DE">
                <a:solidFill>
                  <a:prstClr val="black"/>
                </a:solidFill>
              </a:rPr>
              <a:pPr/>
              <a:t>16</a:t>
            </a:fld>
            <a:endParaRPr lang="de-DE">
              <a:solidFill>
                <a:prstClr val="black"/>
              </a:solidFill>
            </a:endParaRPr>
          </a:p>
        </p:txBody>
      </p:sp>
      <p:sp>
        <p:nvSpPr>
          <p:cNvPr id="296962" name="Rectangle 2"/>
          <p:cNvSpPr>
            <a:spLocks noGrp="1" noRot="1" noChangeAspect="1" noChangeArrowheads="1" noTextEdit="1"/>
          </p:cNvSpPr>
          <p:nvPr>
            <p:ph type="sldImg"/>
          </p:nvPr>
        </p:nvSpPr>
        <p:spPr>
          <a:xfrm>
            <a:off x="912813" y="744538"/>
            <a:ext cx="4964112" cy="3724275"/>
          </a:xfrm>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6B9195-933D-420E-AB9C-6797B1C84DBD}" type="slidenum">
              <a:rPr lang="de-DE">
                <a:solidFill>
                  <a:prstClr val="black"/>
                </a:solidFill>
              </a:rPr>
              <a:pPr/>
              <a:t>17</a:t>
            </a:fld>
            <a:endParaRPr lang="de-DE">
              <a:solidFill>
                <a:prstClr val="black"/>
              </a:solidFill>
            </a:endParaRPr>
          </a:p>
        </p:txBody>
      </p:sp>
      <p:sp>
        <p:nvSpPr>
          <p:cNvPr id="303106" name="Rectangle 2"/>
          <p:cNvSpPr>
            <a:spLocks noGrp="1" noRot="1" noChangeAspect="1" noChangeArrowheads="1" noTextEdit="1"/>
          </p:cNvSpPr>
          <p:nvPr>
            <p:ph type="sldImg"/>
          </p:nvPr>
        </p:nvSpPr>
        <p:spPr>
          <a:xfrm>
            <a:off x="912813" y="744538"/>
            <a:ext cx="4964112" cy="3724275"/>
          </a:xfrm>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2813" y="744538"/>
            <a:ext cx="4964112" cy="3724275"/>
          </a:xfrm>
        </p:spPr>
      </p:sp>
      <p:sp>
        <p:nvSpPr>
          <p:cNvPr id="3" name="Notizenplatzhalter 2"/>
          <p:cNvSpPr>
            <a:spLocks noGrp="1"/>
          </p:cNvSpPr>
          <p:nvPr>
            <p:ph type="body" idx="1"/>
          </p:nvPr>
        </p:nvSpPr>
        <p:spPr/>
        <p:txBody>
          <a:bodyPr/>
          <a:lstStyle/>
          <a:p>
            <a:r>
              <a:rPr lang="de-DE" dirty="0"/>
              <a:t>Trennstärke: Fähigkeit einen Effekt zu erkenne wenn einer vorliegt</a:t>
            </a:r>
          </a:p>
        </p:txBody>
      </p:sp>
      <p:sp>
        <p:nvSpPr>
          <p:cNvPr id="4" name="Foliennummernplatzhalter 3"/>
          <p:cNvSpPr>
            <a:spLocks noGrp="1"/>
          </p:cNvSpPr>
          <p:nvPr>
            <p:ph type="sldNum" sz="quarter" idx="5"/>
          </p:nvPr>
        </p:nvSpPr>
        <p:spPr/>
        <p:txBody>
          <a:bodyPr/>
          <a:lstStyle/>
          <a:p>
            <a:fld id="{BC8C3F01-339E-4FB1-9F01-BDD435A428E2}" type="slidenum">
              <a:rPr lang="de-DE" smtClean="0"/>
              <a:pPr/>
              <a:t>20</a:t>
            </a:fld>
            <a:endParaRPr lang="de-DE"/>
          </a:p>
        </p:txBody>
      </p:sp>
    </p:spTree>
    <p:extLst>
      <p:ext uri="{BB962C8B-B14F-4D97-AF65-F5344CB8AC3E}">
        <p14:creationId xmlns:p14="http://schemas.microsoft.com/office/powerpoint/2010/main" val="2022798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71613"/>
            <a:ext cx="4672018" cy="2028838"/>
          </a:xfrm>
        </p:spPr>
        <p:txBody>
          <a:bodyPr>
            <a:normAutofit/>
          </a:bodyPr>
          <a:lstStyle>
            <a:lvl1pPr>
              <a:defRPr sz="3600">
                <a:solidFill>
                  <a:srgbClr val="4F81BD"/>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260DB848-23E2-4CAD-B5CD-8F6753B40006}"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6C30CD7A-BA10-4B84-A201-1D61352CF74D}" type="slidenum">
              <a:rPr lang="de-DE" altLang="en-US" smtClean="0">
                <a:solidFill>
                  <a:prstClr val="black">
                    <a:tint val="75000"/>
                  </a:prstClr>
                </a:solidFill>
              </a:rPr>
              <a:pPr/>
              <a:t>‹Nr.›</a:t>
            </a:fld>
            <a:endParaRPr lang="de-DE" altLang="en-US">
              <a:solidFill>
                <a:prstClr val="black">
                  <a:tint val="75000"/>
                </a:prstClr>
              </a:solidFill>
            </a:endParaRPr>
          </a:p>
        </p:txBody>
      </p:sp>
      <p:cxnSp>
        <p:nvCxnSpPr>
          <p:cNvPr id="9" name="Gerade Verbindung 8"/>
          <p:cNvCxnSpPr/>
          <p:nvPr/>
        </p:nvCxnSpPr>
        <p:spPr>
          <a:xfrm>
            <a:off x="714348" y="3571876"/>
            <a:ext cx="7715304" cy="0"/>
          </a:xfrm>
          <a:prstGeom prst="line">
            <a:avLst/>
          </a:prstGeom>
          <a:ln w="22225">
            <a:solidFill>
              <a:srgbClr val="AC0000"/>
            </a:solidFill>
          </a:ln>
        </p:spPr>
        <p:style>
          <a:lnRef idx="1">
            <a:schemeClr val="accent1"/>
          </a:lnRef>
          <a:fillRef idx="0">
            <a:schemeClr val="accent1"/>
          </a:fillRef>
          <a:effectRef idx="0">
            <a:schemeClr val="accent1"/>
          </a:effectRef>
          <a:fontRef idx="minor">
            <a:schemeClr val="tx1"/>
          </a:fontRef>
        </p:style>
      </p:cxnSp>
      <p:pic>
        <p:nvPicPr>
          <p:cNvPr id="1026" name="Picture 2" descr="logo_4c"/>
          <p:cNvPicPr>
            <a:picLocks noChangeAspect="1" noChangeArrowheads="1"/>
          </p:cNvPicPr>
          <p:nvPr/>
        </p:nvPicPr>
        <p:blipFill>
          <a:blip r:embed="rId2" cstate="print"/>
          <a:srcRect/>
          <a:stretch>
            <a:fillRect/>
          </a:stretch>
        </p:blipFill>
        <p:spPr bwMode="auto">
          <a:xfrm>
            <a:off x="5377358" y="1357300"/>
            <a:ext cx="3188805" cy="2165355"/>
          </a:xfrm>
          <a:prstGeom prst="rect">
            <a:avLst/>
          </a:prstGeom>
          <a:noFill/>
          <a:ln w="9525">
            <a:noFill/>
            <a:miter lim="800000"/>
            <a:headEnd/>
            <a:tailEnd/>
          </a:ln>
        </p:spPr>
      </p:pic>
      <p:cxnSp>
        <p:nvCxnSpPr>
          <p:cNvPr id="10" name="Gerade Verbindung 9"/>
          <p:cNvCxnSpPr/>
          <p:nvPr/>
        </p:nvCxnSpPr>
        <p:spPr>
          <a:xfrm>
            <a:off x="642910" y="5429264"/>
            <a:ext cx="7715304" cy="0"/>
          </a:xfrm>
          <a:prstGeom prst="line">
            <a:avLst/>
          </a:prstGeom>
          <a:ln w="15875">
            <a:solidFill>
              <a:srgbClr val="A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4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4A074879-72A7-4177-A7B1-72E27822566E}"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75290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3037" y="4406713"/>
            <a:ext cx="7771534" cy="1362916"/>
          </a:xfrm>
        </p:spPr>
        <p:txBody>
          <a:bodyPr anchor="t"/>
          <a:lstStyle>
            <a:lvl1pPr algn="l">
              <a:defRPr sz="36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3037" y="2906526"/>
            <a:ext cx="7771534" cy="1500187"/>
          </a:xfrm>
        </p:spPr>
        <p:txBody>
          <a:bodyPr anchor="b"/>
          <a:lstStyle>
            <a:lvl1pPr marL="0" indent="0">
              <a:buNone/>
              <a:defRPr sz="1800"/>
            </a:lvl1pPr>
            <a:lvl2pPr marL="410195" indent="0">
              <a:buNone/>
              <a:defRPr sz="1600"/>
            </a:lvl2pPr>
            <a:lvl3pPr marL="820391" indent="0">
              <a:buNone/>
              <a:defRPr sz="1400"/>
            </a:lvl3pPr>
            <a:lvl4pPr marL="1230586" indent="0">
              <a:buNone/>
              <a:defRPr sz="1300"/>
            </a:lvl4pPr>
            <a:lvl5pPr marL="1640781" indent="0">
              <a:buNone/>
              <a:defRPr sz="1300"/>
            </a:lvl5pPr>
            <a:lvl6pPr marL="2050976" indent="0">
              <a:buNone/>
              <a:defRPr sz="1300"/>
            </a:lvl6pPr>
            <a:lvl7pPr marL="2461173" indent="0">
              <a:buNone/>
              <a:defRPr sz="1300"/>
            </a:lvl7pPr>
            <a:lvl8pPr marL="2871367" indent="0">
              <a:buNone/>
              <a:defRPr sz="1300"/>
            </a:lvl8pPr>
            <a:lvl9pPr marL="3281562" indent="0">
              <a:buNone/>
              <a:defRPr sz="13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60021EE9-ABD5-4492-A949-D96C4B2140F7}"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298717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15638" y="1411944"/>
            <a:ext cx="3671455" cy="3993497"/>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225638" y="1411944"/>
            <a:ext cx="3671455" cy="3993497"/>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C07BB515-94F4-402A-8D99-5FF2790ECFF0}"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3783271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491" y="274544"/>
            <a:ext cx="8229023"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489" y="1535206"/>
            <a:ext cx="4039465" cy="640136"/>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de-DE" smtClean="0"/>
              <a:t>Textmasterformat bearbeiten</a:t>
            </a:r>
          </a:p>
        </p:txBody>
      </p:sp>
      <p:sp>
        <p:nvSpPr>
          <p:cNvPr id="4" name="Inhaltsplatzhalt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605" y="1535206"/>
            <a:ext cx="4040909" cy="640136"/>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de-DE" smtClean="0"/>
              <a:t>Textmasterformat bearbeiten</a:t>
            </a:r>
          </a:p>
        </p:txBody>
      </p:sp>
      <p:sp>
        <p:nvSpPr>
          <p:cNvPr id="6" name="Inhaltsplatzhalter 5"/>
          <p:cNvSpPr>
            <a:spLocks noGrp="1"/>
          </p:cNvSpPr>
          <p:nvPr>
            <p:ph sz="quarter" idx="4"/>
          </p:nvPr>
        </p:nvSpPr>
        <p:spPr>
          <a:xfrm>
            <a:off x="4645605"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en-US" altLang="de-DE">
              <a:solidFill>
                <a:srgbClr val="000000"/>
              </a:solidFill>
            </a:endParaRPr>
          </a:p>
        </p:txBody>
      </p:sp>
      <p:sp>
        <p:nvSpPr>
          <p:cNvPr id="8" name="Fußzeilenplatzhalter 7"/>
          <p:cNvSpPr>
            <a:spLocks noGrp="1"/>
          </p:cNvSpPr>
          <p:nvPr>
            <p:ph type="ftr" sz="quarter" idx="11"/>
          </p:nvPr>
        </p:nvSpPr>
        <p:spPr/>
        <p:txBody>
          <a:bodyPr/>
          <a:lstStyle>
            <a:lvl1pPr>
              <a:defRPr/>
            </a:lvl1pPr>
          </a:lstStyle>
          <a:p>
            <a:endParaRPr lang="en-US" altLang="de-DE">
              <a:solidFill>
                <a:srgbClr val="000000"/>
              </a:solidFill>
            </a:endParaRPr>
          </a:p>
        </p:txBody>
      </p:sp>
      <p:sp>
        <p:nvSpPr>
          <p:cNvPr id="9" name="Foliennummernplatzhalter 8"/>
          <p:cNvSpPr>
            <a:spLocks noGrp="1"/>
          </p:cNvSpPr>
          <p:nvPr>
            <p:ph type="sldNum" sz="quarter" idx="12"/>
          </p:nvPr>
        </p:nvSpPr>
        <p:spPr/>
        <p:txBody>
          <a:bodyPr/>
          <a:lstStyle>
            <a:lvl1pPr>
              <a:defRPr/>
            </a:lvl1pPr>
          </a:lstStyle>
          <a:p>
            <a:fld id="{7FE1C4A1-56D3-4909-A6B1-A12BE200407B}"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4195339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en-US" altLang="de-DE">
              <a:solidFill>
                <a:srgbClr val="000000"/>
              </a:solidFill>
            </a:endParaRPr>
          </a:p>
        </p:txBody>
      </p:sp>
      <p:sp>
        <p:nvSpPr>
          <p:cNvPr id="4" name="Fußzeilenplatzhalter 3"/>
          <p:cNvSpPr>
            <a:spLocks noGrp="1"/>
          </p:cNvSpPr>
          <p:nvPr>
            <p:ph type="ftr" sz="quarter" idx="11"/>
          </p:nvPr>
        </p:nvSpPr>
        <p:spPr/>
        <p:txBody>
          <a:bodyPr/>
          <a:lstStyle>
            <a:lvl1pPr>
              <a:defRPr/>
            </a:lvl1pPr>
          </a:lstStyle>
          <a:p>
            <a:endParaRPr lang="en-US" altLang="de-DE">
              <a:solidFill>
                <a:srgbClr val="000000"/>
              </a:solidFill>
            </a:endParaRPr>
          </a:p>
        </p:txBody>
      </p:sp>
      <p:sp>
        <p:nvSpPr>
          <p:cNvPr id="5" name="Foliennummernplatzhalter 4"/>
          <p:cNvSpPr>
            <a:spLocks noGrp="1"/>
          </p:cNvSpPr>
          <p:nvPr>
            <p:ph type="sldNum" sz="quarter" idx="12"/>
          </p:nvPr>
        </p:nvSpPr>
        <p:spPr/>
        <p:txBody>
          <a:bodyPr/>
          <a:lstStyle>
            <a:lvl1pPr>
              <a:defRPr/>
            </a:lvl1pPr>
          </a:lstStyle>
          <a:p>
            <a:fld id="{D50BBB56-82BD-4A37-843C-E1F3F37A7693}"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71007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US" altLang="de-DE">
              <a:solidFill>
                <a:srgbClr val="000000"/>
              </a:solidFill>
            </a:endParaRPr>
          </a:p>
        </p:txBody>
      </p:sp>
      <p:sp>
        <p:nvSpPr>
          <p:cNvPr id="3" name="Fußzeilenplatzhalter 2"/>
          <p:cNvSpPr>
            <a:spLocks noGrp="1"/>
          </p:cNvSpPr>
          <p:nvPr>
            <p:ph type="ftr" sz="quarter" idx="11"/>
          </p:nvPr>
        </p:nvSpPr>
        <p:spPr/>
        <p:txBody>
          <a:bodyPr/>
          <a:lstStyle>
            <a:lvl1pPr>
              <a:defRPr/>
            </a:lvl1pPr>
          </a:lstStyle>
          <a:p>
            <a:endParaRPr lang="en-US" altLang="de-DE">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1D1B5B3-9F50-4685-AD05-293F903DFCA2}"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345521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491" y="273144"/>
            <a:ext cx="3007591" cy="1162610"/>
          </a:xfrm>
        </p:spPr>
        <p:txBody>
          <a:bodyPr anchor="b"/>
          <a:lstStyle>
            <a:lvl1pPr algn="l">
              <a:defRPr sz="1800" b="1"/>
            </a:lvl1pPr>
          </a:lstStyle>
          <a:p>
            <a:r>
              <a:rPr lang="de-DE" smtClean="0"/>
              <a:t>Titelmasterformat durch Klicken bearbeiten</a:t>
            </a:r>
            <a:endParaRPr lang="de-DE"/>
          </a:p>
        </p:txBody>
      </p:sp>
      <p:sp>
        <p:nvSpPr>
          <p:cNvPr id="3" name="Inhaltsplatzhalt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491" y="1435755"/>
            <a:ext cx="3007591" cy="4691062"/>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C431BA54-FFE5-4FE4-B8FE-43B48EDF16A8}"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408890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434" y="4800323"/>
            <a:ext cx="5486977" cy="567297"/>
          </a:xfrm>
        </p:spPr>
        <p:txBody>
          <a:bodyPr anchor="b"/>
          <a:lstStyle>
            <a:lvl1pPr algn="l">
              <a:defRPr sz="1800" b="1"/>
            </a:lvl1pPr>
          </a:lstStyle>
          <a:p>
            <a:r>
              <a:rPr lang="de-DE" smtClean="0"/>
              <a:t>Titelmasterformat durch Klicken bearbeiten</a:t>
            </a:r>
            <a:endParaRPr lang="de-DE"/>
          </a:p>
        </p:txBody>
      </p:sp>
      <p:sp>
        <p:nvSpPr>
          <p:cNvPr id="3" name="Bildplatzhalter 2"/>
          <p:cNvSpPr>
            <a:spLocks noGrp="1"/>
          </p:cNvSpPr>
          <p:nvPr>
            <p:ph type="pic" idx="1"/>
          </p:nvPr>
        </p:nvSpPr>
        <p:spPr>
          <a:xfrm>
            <a:off x="1792434" y="612122"/>
            <a:ext cx="5486977" cy="4115360"/>
          </a:xfrm>
        </p:spPr>
        <p:txBody>
          <a:bodyPr/>
          <a:lstStyle>
            <a:lvl1pPr marL="0" indent="0">
              <a:buNone/>
              <a:defRPr sz="2900"/>
            </a:lvl1pPr>
            <a:lvl2pPr marL="410195" indent="0">
              <a:buNone/>
              <a:defRPr sz="2500"/>
            </a:lvl2pPr>
            <a:lvl3pPr marL="820391" indent="0">
              <a:buNone/>
              <a:defRPr sz="2200"/>
            </a:lvl3pPr>
            <a:lvl4pPr marL="1230586" indent="0">
              <a:buNone/>
              <a:defRPr sz="1800"/>
            </a:lvl4pPr>
            <a:lvl5pPr marL="1640781" indent="0">
              <a:buNone/>
              <a:defRPr sz="1800"/>
            </a:lvl5pPr>
            <a:lvl6pPr marL="2050976" indent="0">
              <a:buNone/>
              <a:defRPr sz="1800"/>
            </a:lvl6pPr>
            <a:lvl7pPr marL="2461173" indent="0">
              <a:buNone/>
              <a:defRPr sz="1800"/>
            </a:lvl7pPr>
            <a:lvl8pPr marL="2871367" indent="0">
              <a:buNone/>
              <a:defRPr sz="1800"/>
            </a:lvl8pPr>
            <a:lvl9pPr marL="3281562" indent="0">
              <a:buNone/>
              <a:defRPr sz="1800"/>
            </a:lvl9pPr>
          </a:lstStyle>
          <a:p>
            <a:endParaRPr lang="de-DE"/>
          </a:p>
        </p:txBody>
      </p:sp>
      <p:sp>
        <p:nvSpPr>
          <p:cNvPr id="4" name="Textplatzhalter 3"/>
          <p:cNvSpPr>
            <a:spLocks noGrp="1"/>
          </p:cNvSpPr>
          <p:nvPr>
            <p:ph type="body" sz="half" idx="2"/>
          </p:nvPr>
        </p:nvSpPr>
        <p:spPr>
          <a:xfrm>
            <a:off x="1792434" y="5367618"/>
            <a:ext cx="5486977" cy="804022"/>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836A1CA3-B570-4775-B369-C344D61418BA}"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424607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06309F-465D-4DA9-AB64-072215F6DB60}"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2627302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026727" y="242328"/>
            <a:ext cx="1870364" cy="516311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15638" y="242328"/>
            <a:ext cx="5472545" cy="516311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86C29D58-F2DB-4FB5-B182-195FE3BF9FE3}"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172701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186502" cy="1143000"/>
          </a:xfrm>
        </p:spPr>
        <p:txBody>
          <a:bodyPr>
            <a:normAutofit/>
          </a:bodyPr>
          <a:lstStyle>
            <a:lvl1pPr algn="l">
              <a:defRPr sz="3200">
                <a:solidFill>
                  <a:srgbClr val="4F81BD"/>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1600200"/>
            <a:ext cx="8229600" cy="4757758"/>
          </a:xfrm>
        </p:spPr>
        <p:txBody>
          <a:bodyPr/>
          <a:lstStyle>
            <a:lvl1pPr>
              <a:defRPr sz="2400"/>
            </a:lvl1pPr>
            <a:lvl2pPr>
              <a:defRPr sz="2200"/>
            </a:lvl2pPr>
            <a:lvl3pPr>
              <a:defRPr sz="2000"/>
            </a:lvl3pPr>
            <a:lvl4pPr>
              <a:defRPr sz="18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‹Nr.›</a:t>
            </a:fld>
            <a:endParaRPr lang="de-DE" altLang="en-US">
              <a:solidFill>
                <a:prstClr val="black">
                  <a:tint val="75000"/>
                </a:prstClr>
              </a:solidFill>
            </a:endParaRPr>
          </a:p>
        </p:txBody>
      </p:sp>
      <p:pic>
        <p:nvPicPr>
          <p:cNvPr id="2050" name="Picture 2" descr="logo_4c"/>
          <p:cNvPicPr>
            <a:picLocks noChangeAspect="1" noChangeArrowheads="1"/>
          </p:cNvPicPr>
          <p:nvPr/>
        </p:nvPicPr>
        <p:blipFill>
          <a:blip r:embed="rId2" cstate="print"/>
          <a:srcRect/>
          <a:stretch>
            <a:fillRect/>
          </a:stretch>
        </p:blipFill>
        <p:spPr bwMode="auto">
          <a:xfrm>
            <a:off x="6697946" y="2"/>
            <a:ext cx="2136775" cy="1450975"/>
          </a:xfrm>
          <a:prstGeom prst="rect">
            <a:avLst/>
          </a:prstGeom>
          <a:noFill/>
          <a:ln w="9525">
            <a:noFill/>
            <a:miter lim="800000"/>
            <a:headEnd/>
            <a:tailEnd/>
          </a:ln>
        </p:spPr>
      </p:pic>
      <p:cxnSp>
        <p:nvCxnSpPr>
          <p:cNvPr id="9" name="Gerade Verbindung 8"/>
          <p:cNvCxnSpPr/>
          <p:nvPr/>
        </p:nvCxnSpPr>
        <p:spPr>
          <a:xfrm>
            <a:off x="428598"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200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512" y="2130519"/>
            <a:ext cx="7772977" cy="1469371"/>
          </a:xfrm>
        </p:spPr>
        <p:txBody>
          <a:bodyPr/>
          <a:lstStyle/>
          <a:p>
            <a:r>
              <a:rPr lang="de-DE"/>
              <a:t>Titelmasterformat durch Klicken bearbeiten</a:t>
            </a:r>
          </a:p>
        </p:txBody>
      </p:sp>
      <p:sp>
        <p:nvSpPr>
          <p:cNvPr id="3" name="Untertitel 2"/>
          <p:cNvSpPr>
            <a:spLocks noGrp="1"/>
          </p:cNvSpPr>
          <p:nvPr>
            <p:ph type="subTitle" idx="1"/>
          </p:nvPr>
        </p:nvSpPr>
        <p:spPr>
          <a:xfrm>
            <a:off x="1371023" y="3885640"/>
            <a:ext cx="6401955" cy="1753721"/>
          </a:xfrm>
        </p:spPr>
        <p:txBody>
          <a:bodyPr/>
          <a:lstStyle>
            <a:lvl1pPr marL="0" indent="0" algn="ctr">
              <a:buNone/>
              <a:defRPr/>
            </a:lvl1pPr>
            <a:lvl2pPr marL="410291" indent="0" algn="ctr">
              <a:buNone/>
              <a:defRPr/>
            </a:lvl2pPr>
            <a:lvl3pPr marL="820583" indent="0" algn="ctr">
              <a:buNone/>
              <a:defRPr/>
            </a:lvl3pPr>
            <a:lvl4pPr marL="1230874" indent="0" algn="ctr">
              <a:buNone/>
              <a:defRPr/>
            </a:lvl4pPr>
            <a:lvl5pPr marL="1641165" indent="0" algn="ctr">
              <a:buNone/>
              <a:defRPr/>
            </a:lvl5pPr>
            <a:lvl6pPr marL="2051456" indent="0" algn="ctr">
              <a:buNone/>
              <a:defRPr/>
            </a:lvl6pPr>
            <a:lvl7pPr marL="2461748" indent="0" algn="ctr">
              <a:buNone/>
              <a:defRPr/>
            </a:lvl7pPr>
            <a:lvl8pPr marL="2872039" indent="0" algn="ctr">
              <a:buNone/>
              <a:defRPr/>
            </a:lvl8pPr>
            <a:lvl9pPr marL="328233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6354D20-AFB4-4BD1-9E6E-9DEB49071706}"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2713396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11DC87F3-5150-4AAB-A69E-680888B649D1}"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1357756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3035" y="4406713"/>
            <a:ext cx="7771534" cy="1362916"/>
          </a:xfrm>
        </p:spPr>
        <p:txBody>
          <a:bodyPr anchor="t"/>
          <a:lstStyle>
            <a:lvl1pPr algn="l">
              <a:defRPr sz="3600" b="1" cap="all"/>
            </a:lvl1pPr>
          </a:lstStyle>
          <a:p>
            <a:r>
              <a:rPr lang="de-DE"/>
              <a:t>Titelmasterformat durch Klicken bearbeiten</a:t>
            </a:r>
          </a:p>
        </p:txBody>
      </p:sp>
      <p:sp>
        <p:nvSpPr>
          <p:cNvPr id="3" name="Textplatzhalt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B3CA6A49-D963-454C-8097-89AAF7714FE7}"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2881410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15636" y="1411942"/>
            <a:ext cx="3671455" cy="3993497"/>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225636" y="1411942"/>
            <a:ext cx="3671455" cy="3993497"/>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EF4FBF73-0637-45CD-B270-C92CB1ADC947}"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878230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489" y="274544"/>
            <a:ext cx="8229023"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de-DE"/>
              <a:t>Textmasterformat bearbeiten</a:t>
            </a:r>
          </a:p>
        </p:txBody>
      </p:sp>
      <p:sp>
        <p:nvSpPr>
          <p:cNvPr id="4" name="Inhaltsplatzhalt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de-DE"/>
              <a:t>Textmasterformat bearbeiten</a:t>
            </a:r>
          </a:p>
        </p:txBody>
      </p:sp>
      <p:sp>
        <p:nvSpPr>
          <p:cNvPr id="6" name="Inhaltsplatzhalt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en-US" altLang="de-DE">
              <a:solidFill>
                <a:srgbClr val="000000"/>
              </a:solidFill>
            </a:endParaRPr>
          </a:p>
        </p:txBody>
      </p:sp>
      <p:sp>
        <p:nvSpPr>
          <p:cNvPr id="8" name="Fußzeilenplatzhalter 7"/>
          <p:cNvSpPr>
            <a:spLocks noGrp="1"/>
          </p:cNvSpPr>
          <p:nvPr>
            <p:ph type="ftr" sz="quarter" idx="11"/>
          </p:nvPr>
        </p:nvSpPr>
        <p:spPr/>
        <p:txBody>
          <a:bodyPr/>
          <a:lstStyle>
            <a:lvl1pPr>
              <a:defRPr/>
            </a:lvl1pPr>
          </a:lstStyle>
          <a:p>
            <a:endParaRPr lang="en-US" altLang="de-DE">
              <a:solidFill>
                <a:srgbClr val="000000"/>
              </a:solidFill>
            </a:endParaRPr>
          </a:p>
        </p:txBody>
      </p:sp>
      <p:sp>
        <p:nvSpPr>
          <p:cNvPr id="9" name="Foliennummernplatzhalter 8"/>
          <p:cNvSpPr>
            <a:spLocks noGrp="1"/>
          </p:cNvSpPr>
          <p:nvPr>
            <p:ph type="sldNum" sz="quarter" idx="12"/>
          </p:nvPr>
        </p:nvSpPr>
        <p:spPr/>
        <p:txBody>
          <a:bodyPr/>
          <a:lstStyle>
            <a:lvl1pPr>
              <a:defRPr/>
            </a:lvl1pPr>
          </a:lstStyle>
          <a:p>
            <a:fld id="{1CAAFF22-BC63-4F80-9F77-CF1212C88780}"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2306554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en-US" altLang="de-DE">
              <a:solidFill>
                <a:srgbClr val="000000"/>
              </a:solidFill>
            </a:endParaRPr>
          </a:p>
        </p:txBody>
      </p:sp>
      <p:sp>
        <p:nvSpPr>
          <p:cNvPr id="4" name="Fußzeilenplatzhalter 3"/>
          <p:cNvSpPr>
            <a:spLocks noGrp="1"/>
          </p:cNvSpPr>
          <p:nvPr>
            <p:ph type="ftr" sz="quarter" idx="11"/>
          </p:nvPr>
        </p:nvSpPr>
        <p:spPr/>
        <p:txBody>
          <a:bodyPr/>
          <a:lstStyle>
            <a:lvl1pPr>
              <a:defRPr/>
            </a:lvl1pPr>
          </a:lstStyle>
          <a:p>
            <a:endParaRPr lang="en-US" altLang="de-DE">
              <a:solidFill>
                <a:srgbClr val="000000"/>
              </a:solidFill>
            </a:endParaRPr>
          </a:p>
        </p:txBody>
      </p:sp>
      <p:sp>
        <p:nvSpPr>
          <p:cNvPr id="5" name="Foliennummernplatzhalter 4"/>
          <p:cNvSpPr>
            <a:spLocks noGrp="1"/>
          </p:cNvSpPr>
          <p:nvPr>
            <p:ph type="sldNum" sz="quarter" idx="12"/>
          </p:nvPr>
        </p:nvSpPr>
        <p:spPr/>
        <p:txBody>
          <a:bodyPr/>
          <a:lstStyle>
            <a:lvl1pPr>
              <a:defRPr/>
            </a:lvl1pPr>
          </a:lstStyle>
          <a:p>
            <a:fld id="{4B6E4672-72E7-4E61-8C2D-1B13D12E7A9B}"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4135098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US" altLang="de-DE">
              <a:solidFill>
                <a:srgbClr val="000000"/>
              </a:solidFill>
            </a:endParaRPr>
          </a:p>
        </p:txBody>
      </p:sp>
      <p:sp>
        <p:nvSpPr>
          <p:cNvPr id="3" name="Fußzeilenplatzhalter 2"/>
          <p:cNvSpPr>
            <a:spLocks noGrp="1"/>
          </p:cNvSpPr>
          <p:nvPr>
            <p:ph type="ftr" sz="quarter" idx="11"/>
          </p:nvPr>
        </p:nvSpPr>
        <p:spPr/>
        <p:txBody>
          <a:bodyPr/>
          <a:lstStyle>
            <a:lvl1pPr>
              <a:defRPr/>
            </a:lvl1pPr>
          </a:lstStyle>
          <a:p>
            <a:endParaRPr lang="en-US" altLang="de-DE">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ECD78986-8039-4DB6-9A7C-55F023F1AE1F}"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4290604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489" y="273144"/>
            <a:ext cx="3007591" cy="1162610"/>
          </a:xfrm>
        </p:spPr>
        <p:txBody>
          <a:bodyPr anchor="b"/>
          <a:lstStyle>
            <a:lvl1pPr algn="l">
              <a:defRPr sz="1800" b="1"/>
            </a:lvl1pPr>
          </a:lstStyle>
          <a:p>
            <a:r>
              <a:rPr lang="de-DE"/>
              <a:t>Titelmasterformat durch Klicken bearbeiten</a:t>
            </a:r>
          </a:p>
        </p:txBody>
      </p:sp>
      <p:sp>
        <p:nvSpPr>
          <p:cNvPr id="3" name="Inhaltsplatzhalt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13C7248D-7593-43B7-A1EA-C60764038C4A}"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2578859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432" y="4800321"/>
            <a:ext cx="5486977" cy="567297"/>
          </a:xfrm>
        </p:spPr>
        <p:txBody>
          <a:bodyPr anchor="b"/>
          <a:lstStyle>
            <a:lvl1pPr algn="l">
              <a:defRPr sz="1800" b="1"/>
            </a:lvl1pPr>
          </a:lstStyle>
          <a:p>
            <a:r>
              <a:rPr lang="de-DE"/>
              <a:t>Titelmasterformat durch Klicken bearbeiten</a:t>
            </a:r>
          </a:p>
        </p:txBody>
      </p:sp>
      <p:sp>
        <p:nvSpPr>
          <p:cNvPr id="3" name="Bildplatzhalt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endParaRPr lang="de-DE"/>
          </a:p>
        </p:txBody>
      </p:sp>
      <p:sp>
        <p:nvSpPr>
          <p:cNvPr id="4" name="Textplatzhalt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09D9F154-A33A-44ED-A1F9-D27F7F696E38}"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4291819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583D870E-0A30-4FD8-9A84-5C9A3F1745E1}"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226780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43000"/>
          </a:xfrm>
        </p:spPr>
        <p:txBody>
          <a:bodyPr>
            <a:normAutofit/>
          </a:bodyPr>
          <a:lstStyle>
            <a:lvl1pPr algn="l">
              <a:defRPr lang="de-DE" sz="3200" kern="1200" dirty="0" smtClean="0">
                <a:solidFill>
                  <a:srgbClr val="4F81BD"/>
                </a:solidFill>
                <a:latin typeface="+mj-lt"/>
                <a:ea typeface="+mj-ea"/>
                <a:cs typeface="+mj-cs"/>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457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7197AA24-A546-4220-830B-0727B150A643}" type="datetime1">
              <a:rPr lang="de-AT" smtClean="0">
                <a:solidFill>
                  <a:prstClr val="black">
                    <a:tint val="75000"/>
                  </a:prstClr>
                </a:solidFill>
              </a:rPr>
              <a:pPr/>
              <a:t>21.02.2019</a:t>
            </a:fld>
            <a:endParaRPr lang="de-DE" altLang="en-US">
              <a:solidFill>
                <a:prstClr val="black">
                  <a:tint val="75000"/>
                </a:prstClr>
              </a:solidFill>
            </a:endParaRPr>
          </a:p>
        </p:txBody>
      </p:sp>
      <p:sp>
        <p:nvSpPr>
          <p:cNvPr id="6" name="Fußzeilenplatzhalter 5"/>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7" name="Foliennummernplatzhalter 6"/>
          <p:cNvSpPr>
            <a:spLocks noGrp="1"/>
          </p:cNvSpPr>
          <p:nvPr>
            <p:ph type="sldNum" sz="quarter" idx="12"/>
          </p:nvPr>
        </p:nvSpPr>
        <p:spPr/>
        <p:txBody>
          <a:bodyPr/>
          <a:lstStyle/>
          <a:p>
            <a:r>
              <a:rPr lang="de-DE" altLang="en-US" smtClean="0">
                <a:solidFill>
                  <a:prstClr val="black">
                    <a:tint val="75000"/>
                  </a:prstClr>
                </a:solidFill>
              </a:rPr>
              <a:t>Seite </a:t>
            </a:r>
            <a:fld id="{C4E3EE93-887C-4FD7-8049-BDB2035FF5F2}" type="slidenum">
              <a:rPr lang="de-DE" altLang="en-US" smtClean="0">
                <a:solidFill>
                  <a:prstClr val="black">
                    <a:tint val="75000"/>
                  </a:prstClr>
                </a:solidFill>
              </a:rPr>
              <a:pPr/>
              <a:t>‹Nr.›</a:t>
            </a:fld>
            <a:endParaRPr lang="de-DE" altLang="en-US">
              <a:solidFill>
                <a:prstClr val="black">
                  <a:tint val="75000"/>
                </a:prstClr>
              </a:solidFill>
            </a:endParaRPr>
          </a:p>
        </p:txBody>
      </p:sp>
      <p:pic>
        <p:nvPicPr>
          <p:cNvPr id="8" name="Picture 2" descr="logo_4c"/>
          <p:cNvPicPr>
            <a:picLocks noChangeAspect="1" noChangeArrowheads="1"/>
          </p:cNvPicPr>
          <p:nvPr/>
        </p:nvPicPr>
        <p:blipFill>
          <a:blip r:embed="rId2" cstate="print"/>
          <a:srcRect/>
          <a:stretch>
            <a:fillRect/>
          </a:stretch>
        </p:blipFill>
        <p:spPr bwMode="auto">
          <a:xfrm>
            <a:off x="6697946" y="2"/>
            <a:ext cx="2136775" cy="1450975"/>
          </a:xfrm>
          <a:prstGeom prst="rect">
            <a:avLst/>
          </a:prstGeom>
          <a:noFill/>
          <a:ln w="9525">
            <a:noFill/>
            <a:miter lim="800000"/>
            <a:headEnd/>
            <a:tailEnd/>
          </a:ln>
        </p:spPr>
      </p:pic>
      <p:cxnSp>
        <p:nvCxnSpPr>
          <p:cNvPr id="9" name="Gerade Verbindung 8"/>
          <p:cNvCxnSpPr/>
          <p:nvPr/>
        </p:nvCxnSpPr>
        <p:spPr>
          <a:xfrm>
            <a:off x="428598"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160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026727" y="242328"/>
            <a:ext cx="1870364" cy="516311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15637" y="242328"/>
            <a:ext cx="5472545" cy="516311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1708C95D-9902-4BB1-8E59-1DC0D8E39F94}"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1708050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400">
              <a:defRPr/>
            </a:pPr>
            <a:fld id="{F4DAF4B4-9293-4AD4-99C0-B0A71495BE39}" type="datetimeFigureOut">
              <a:rPr lang="en-GB">
                <a:solidFill>
                  <a:prstClr val="black"/>
                </a:solidFill>
              </a:rPr>
              <a:pPr defTabSz="914400">
                <a:defRPr/>
              </a:pPr>
              <a:t>21/02/2019</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GB">
              <a:solidFill>
                <a:prstClr val="black"/>
              </a:solidFill>
            </a:endParaRPr>
          </a:p>
        </p:txBody>
      </p:sp>
      <p:sp>
        <p:nvSpPr>
          <p:cNvPr id="6" name="Slide Number Placeholder 5"/>
          <p:cNvSpPr>
            <a:spLocks noGrp="1"/>
          </p:cNvSpPr>
          <p:nvPr>
            <p:ph type="sldNum" sz="quarter" idx="12"/>
          </p:nvPr>
        </p:nvSpPr>
        <p:spPr>
          <a:xfrm>
            <a:off x="3924300" y="5876925"/>
            <a:ext cx="369888" cy="365125"/>
          </a:xfrm>
        </p:spPr>
        <p:txBody>
          <a:bodyPr/>
          <a:lstStyle>
            <a:lvl1pPr>
              <a:defRPr/>
            </a:lvl1pPr>
          </a:lstStyle>
          <a:p>
            <a:pPr>
              <a:defRPr/>
            </a:pPr>
            <a:fld id="{556306EB-41F9-4700-8EF4-53A4F27E267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781148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400">
              <a:defRPr/>
            </a:pPr>
            <a:fld id="{875BBCA0-5F22-4AF6-B6E0-BC710D704F9B}" type="datetimeFigureOut">
              <a:rPr lang="en-GB">
                <a:solidFill>
                  <a:prstClr val="black"/>
                </a:solidFill>
              </a:rPr>
              <a:pPr defTabSz="914400">
                <a:defRPr/>
              </a:pPr>
              <a:t>21/02/2019</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F196202-1BF4-4F5F-B406-6055B8AE931E}"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416664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400">
              <a:defRPr/>
            </a:pPr>
            <a:fld id="{7029534B-D116-442A-9AF4-5E10A322262F}" type="datetimeFigureOut">
              <a:rPr lang="en-GB">
                <a:solidFill>
                  <a:prstClr val="black"/>
                </a:solidFill>
              </a:rPr>
              <a:pPr defTabSz="914400">
                <a:defRPr/>
              </a:pPr>
              <a:t>21/02/2019</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6D055355-D059-408F-A6A1-2ADD039AC011}"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678910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400">
              <a:defRPr/>
            </a:pPr>
            <a:fld id="{F9CF82CF-7E97-46C2-944D-F63E96EF520A}" type="datetimeFigureOut">
              <a:rPr lang="en-GB">
                <a:solidFill>
                  <a:prstClr val="black"/>
                </a:solidFill>
              </a:rPr>
              <a:pPr defTabSz="914400">
                <a:defRPr/>
              </a:pPr>
              <a:t>21/02/2019</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GB">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B7FE52D1-5E2D-4985-BFA8-A50E6562DF68}"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4158657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400">
              <a:defRPr/>
            </a:pPr>
            <a:fld id="{8D8CCA10-D17E-4879-AF10-D31F7D864761}" type="datetimeFigureOut">
              <a:rPr lang="en-GB">
                <a:solidFill>
                  <a:prstClr val="black"/>
                </a:solidFill>
              </a:rPr>
              <a:pPr defTabSz="914400">
                <a:defRPr/>
              </a:pPr>
              <a:t>21/02/2019</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GB">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97186814-9509-4939-AD4C-945385B2130B}"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501388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400">
              <a:defRPr/>
            </a:pPr>
            <a:fld id="{034582A1-3F35-4F18-9523-1839EF0EA972}" type="datetimeFigureOut">
              <a:rPr lang="en-GB">
                <a:solidFill>
                  <a:prstClr val="black"/>
                </a:solidFill>
              </a:rPr>
              <a:pPr defTabSz="914400">
                <a:defRPr/>
              </a:pPr>
              <a:t>21/02/2019</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GB">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547496A4-A488-4262-B4B2-FD0A6D6E4408}"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344046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400">
              <a:defRPr/>
            </a:pPr>
            <a:fld id="{833B9897-C451-429F-91FD-E53316276B3C}" type="datetimeFigureOut">
              <a:rPr lang="en-GB">
                <a:solidFill>
                  <a:prstClr val="black"/>
                </a:solidFill>
              </a:rPr>
              <a:pPr defTabSz="914400">
                <a:defRPr/>
              </a:pPr>
              <a:t>21/02/2019</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GB">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DBCDC30D-71FA-48F1-B1D8-19056FE30770}"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920511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400">
              <a:defRPr/>
            </a:pPr>
            <a:fld id="{91CEC404-93AE-4B10-AD41-329B830BD9C6}" type="datetimeFigureOut">
              <a:rPr lang="en-GB">
                <a:solidFill>
                  <a:prstClr val="black"/>
                </a:solidFill>
              </a:rPr>
              <a:pPr defTabSz="914400">
                <a:defRPr/>
              </a:pPr>
              <a:t>21/02/2019</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GB">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C9E5B65D-214F-43A9-9DD6-98C68ACC5428}"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4141974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400">
              <a:defRPr/>
            </a:pPr>
            <a:fld id="{5503A0C0-DF1E-4471-9D81-D0BCDF9DE63C}" type="datetimeFigureOut">
              <a:rPr lang="en-GB">
                <a:solidFill>
                  <a:prstClr val="black"/>
                </a:solidFill>
              </a:rPr>
              <a:pPr defTabSz="914400">
                <a:defRPr/>
              </a:pPr>
              <a:t>21/02/2019</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GB">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AD5A0329-3560-4964-AD15-477FD45EC429}"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01287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54098"/>
          </a:xfrm>
        </p:spPr>
        <p:txBody>
          <a:bodyPr>
            <a:normAutofit/>
          </a:bodyPr>
          <a:lstStyle>
            <a:lvl1pPr algn="l">
              <a:defRPr lang="de-DE" sz="3200" kern="1200" dirty="0" smtClean="0">
                <a:solidFill>
                  <a:srgbClr val="4F81BD"/>
                </a:solidFill>
                <a:latin typeface="+mj-lt"/>
                <a:ea typeface="+mj-ea"/>
                <a:cs typeface="+mj-cs"/>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solidFill>
                  <a:prstClr val="black">
                    <a:tint val="75000"/>
                  </a:prstClr>
                </a:solidFill>
              </a:rPr>
              <a:pPr/>
              <a:t>21.02.2019</a:t>
            </a:fld>
            <a:endParaRPr lang="de-DE" altLang="en-US">
              <a:solidFill>
                <a:prstClr val="black">
                  <a:tint val="75000"/>
                </a:prstClr>
              </a:solidFill>
            </a:endParaRPr>
          </a:p>
        </p:txBody>
      </p:sp>
      <p:sp>
        <p:nvSpPr>
          <p:cNvPr id="4" name="Fußzeilenplatzhalter 3"/>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5" name="Foliennummernplatzhalter 4"/>
          <p:cNvSpPr>
            <a:spLocks noGrp="1"/>
          </p:cNvSpPr>
          <p:nvPr>
            <p:ph type="sldNum" sz="quarter" idx="12"/>
          </p:nvPr>
        </p:nvSpPr>
        <p:spPr/>
        <p:txBody>
          <a:bodyPr/>
          <a:lstStyle/>
          <a:p>
            <a:r>
              <a:rPr lang="de-DE" altLang="en-US" smtClean="0">
                <a:solidFill>
                  <a:prstClr val="black">
                    <a:tint val="75000"/>
                  </a:prstClr>
                </a:solidFill>
              </a:rPr>
              <a:t>Seite </a:t>
            </a:r>
            <a:fld id="{EE29F858-1221-4A12-AB43-D242F2C02AC7}" type="slidenum">
              <a:rPr lang="de-DE" altLang="en-US" smtClean="0">
                <a:solidFill>
                  <a:prstClr val="black">
                    <a:tint val="75000"/>
                  </a:prstClr>
                </a:solidFill>
              </a:rPr>
              <a:pPr/>
              <a:t>‹Nr.›</a:t>
            </a:fld>
            <a:endParaRPr lang="de-DE" altLang="en-US">
              <a:solidFill>
                <a:prstClr val="black">
                  <a:tint val="75000"/>
                </a:prstClr>
              </a:solidFill>
            </a:endParaRPr>
          </a:p>
        </p:txBody>
      </p:sp>
      <p:pic>
        <p:nvPicPr>
          <p:cNvPr id="6" name="Picture 2" descr="logo_4c"/>
          <p:cNvPicPr>
            <a:picLocks noChangeAspect="1" noChangeArrowheads="1"/>
          </p:cNvPicPr>
          <p:nvPr/>
        </p:nvPicPr>
        <p:blipFill>
          <a:blip r:embed="rId2" cstate="print"/>
          <a:srcRect/>
          <a:stretch>
            <a:fillRect/>
          </a:stretch>
        </p:blipFill>
        <p:spPr bwMode="auto">
          <a:xfrm>
            <a:off x="6697946" y="2"/>
            <a:ext cx="2136775" cy="1450975"/>
          </a:xfrm>
          <a:prstGeom prst="rect">
            <a:avLst/>
          </a:prstGeom>
          <a:noFill/>
          <a:ln w="9525">
            <a:noFill/>
            <a:miter lim="800000"/>
            <a:headEnd/>
            <a:tailEnd/>
          </a:ln>
        </p:spPr>
      </p:pic>
      <p:cxnSp>
        <p:nvCxnSpPr>
          <p:cNvPr id="7" name="Gerade Verbindung 6"/>
          <p:cNvCxnSpPr/>
          <p:nvPr/>
        </p:nvCxnSpPr>
        <p:spPr>
          <a:xfrm>
            <a:off x="428598"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759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400">
              <a:defRPr/>
            </a:pPr>
            <a:fld id="{AF88720F-B91A-4A63-B1A3-8A5FBA976C4D}" type="datetimeFigureOut">
              <a:rPr lang="en-GB">
                <a:solidFill>
                  <a:prstClr val="black"/>
                </a:solidFill>
              </a:rPr>
              <a:pPr defTabSz="914400">
                <a:defRPr/>
              </a:pPr>
              <a:t>21/02/2019</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76BCFAE-8534-4C39-AAB4-4B1588ECB19A}"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836033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400">
              <a:defRPr/>
            </a:pPr>
            <a:fld id="{E0CAB8D0-8A6C-42A1-9915-1046D953F78A}" type="datetimeFigureOut">
              <a:rPr lang="en-GB">
                <a:solidFill>
                  <a:prstClr val="black"/>
                </a:solidFill>
              </a:rPr>
              <a:pPr defTabSz="914400">
                <a:defRPr/>
              </a:pPr>
              <a:t>21/02/2019</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DEC11A1-7BFC-4C72-9BD3-17DF4DFE318C}"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7540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23AEA0B-995C-418D-8FBD-A414591A3DD7}" type="datetime1">
              <a:rPr lang="de-AT" smtClean="0">
                <a:solidFill>
                  <a:prstClr val="black">
                    <a:tint val="75000"/>
                  </a:prstClr>
                </a:solidFill>
              </a:rPr>
              <a:pPr/>
              <a:t>21.02.2019</a:t>
            </a:fld>
            <a:endParaRPr lang="de-DE" altLang="en-US">
              <a:solidFill>
                <a:prstClr val="black">
                  <a:tint val="75000"/>
                </a:prstClr>
              </a:solidFill>
            </a:endParaRPr>
          </a:p>
        </p:txBody>
      </p:sp>
      <p:sp>
        <p:nvSpPr>
          <p:cNvPr id="3" name="Fußzeilenplatzhalter 2"/>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4" name="Foliennummernplatzhalter 3"/>
          <p:cNvSpPr>
            <a:spLocks noGrp="1"/>
          </p:cNvSpPr>
          <p:nvPr>
            <p:ph type="sldNum" sz="quarter" idx="12"/>
          </p:nvPr>
        </p:nvSpPr>
        <p:spPr/>
        <p:txBody>
          <a:bodyPr/>
          <a:lstStyle/>
          <a:p>
            <a:r>
              <a:rPr lang="de-DE" altLang="en-US" smtClean="0">
                <a:solidFill>
                  <a:prstClr val="black">
                    <a:tint val="75000"/>
                  </a:prstClr>
                </a:solidFill>
              </a:rPr>
              <a:t>Seite </a:t>
            </a:r>
            <a:fld id="{868A1E8A-DB60-4AF5-B189-6B5C31AFD598}" type="slidenum">
              <a:rPr lang="de-DE" altLang="en-US" smtClean="0">
                <a:solidFill>
                  <a:prstClr val="black">
                    <a:tint val="75000"/>
                  </a:prstClr>
                </a:solidFill>
              </a:rPr>
              <a:pPr/>
              <a:t>‹Nr.›</a:t>
            </a:fld>
            <a:endParaRPr lang="de-DE" altLang="en-US">
              <a:solidFill>
                <a:prstClr val="black">
                  <a:tint val="75000"/>
                </a:prstClr>
              </a:solidFill>
            </a:endParaRPr>
          </a:p>
        </p:txBody>
      </p:sp>
    </p:spTree>
    <p:extLst>
      <p:ext uri="{BB962C8B-B14F-4D97-AF65-F5344CB8AC3E}">
        <p14:creationId xmlns:p14="http://schemas.microsoft.com/office/powerpoint/2010/main" val="196472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561977"/>
            <a:ext cx="8229600" cy="995363"/>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600202"/>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8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Datumsplatzhalter 5"/>
          <p:cNvSpPr>
            <a:spLocks noGrp="1"/>
          </p:cNvSpPr>
          <p:nvPr>
            <p:ph type="dt" sz="half" idx="10"/>
          </p:nvPr>
        </p:nvSpPr>
        <p:spPr>
          <a:xfrm>
            <a:off x="457200" y="6243638"/>
            <a:ext cx="2133600" cy="457200"/>
          </a:xfrm>
        </p:spPr>
        <p:txBody>
          <a:bodyPr/>
          <a:lstStyle>
            <a:lvl1pPr>
              <a:defRPr/>
            </a:lvl1pPr>
          </a:lstStyle>
          <a:p>
            <a:fld id="{38629FB8-29C3-4441-B80C-FA6C29C125BF}" type="datetime1">
              <a:rPr lang="de-AT" smtClean="0">
                <a:solidFill>
                  <a:prstClr val="black">
                    <a:tint val="75000"/>
                  </a:prstClr>
                </a:solidFill>
              </a:rPr>
              <a:pPr/>
              <a:t>21.02.2019</a:t>
            </a:fld>
            <a:endParaRPr lang="de-DE" altLang="en-US">
              <a:solidFill>
                <a:prstClr val="black">
                  <a:tint val="75000"/>
                </a:prstClr>
              </a:solidFill>
            </a:endParaRPr>
          </a:p>
        </p:txBody>
      </p:sp>
      <p:sp>
        <p:nvSpPr>
          <p:cNvPr id="7" name="Fußzeilenplatzhalter 6"/>
          <p:cNvSpPr>
            <a:spLocks noGrp="1"/>
          </p:cNvSpPr>
          <p:nvPr>
            <p:ph type="ftr" sz="quarter" idx="11"/>
          </p:nvPr>
        </p:nvSpPr>
        <p:spPr>
          <a:xfrm>
            <a:off x="3124200" y="6248400"/>
            <a:ext cx="2895600" cy="457200"/>
          </a:xfrm>
        </p:spPr>
        <p:txBody>
          <a:bodyPr/>
          <a:lstStyle>
            <a:lvl1pPr>
              <a:defRPr/>
            </a:lvl1pPr>
          </a:lstStyle>
          <a:p>
            <a:r>
              <a:rPr lang="de-DE" altLang="en-US">
                <a:solidFill>
                  <a:prstClr val="black">
                    <a:tint val="75000"/>
                  </a:prstClr>
                </a:solidFill>
              </a:rPr>
              <a:t>hanno.ulmer@i-med.ac.at</a:t>
            </a:r>
          </a:p>
        </p:txBody>
      </p:sp>
      <p:sp>
        <p:nvSpPr>
          <p:cNvPr id="8" name="Foliennummernplatzhalter 7"/>
          <p:cNvSpPr>
            <a:spLocks noGrp="1"/>
          </p:cNvSpPr>
          <p:nvPr>
            <p:ph type="sldNum" sz="quarter" idx="12"/>
          </p:nvPr>
        </p:nvSpPr>
        <p:spPr>
          <a:xfrm>
            <a:off x="6553200" y="6243638"/>
            <a:ext cx="2133600" cy="457200"/>
          </a:xfrm>
        </p:spPr>
        <p:txBody>
          <a:bodyPr/>
          <a:lstStyle>
            <a:lvl1pPr>
              <a:defRPr/>
            </a:lvl1pPr>
          </a:lstStyle>
          <a:p>
            <a:r>
              <a:rPr lang="de-DE" altLang="en-US">
                <a:solidFill>
                  <a:prstClr val="black">
                    <a:tint val="75000"/>
                  </a:prstClr>
                </a:solidFill>
              </a:rPr>
              <a:t>Seite </a:t>
            </a:r>
            <a:fld id="{8CC4C578-EFEE-4914-958F-75C213AA6FED}" type="slidenum">
              <a:rPr lang="de-DE" altLang="en-US">
                <a:solidFill>
                  <a:prstClr val="black">
                    <a:tint val="75000"/>
                  </a:prstClr>
                </a:solidFill>
              </a:rPr>
              <a:pPr/>
              <a:t>‹Nr.›</a:t>
            </a:fld>
            <a:endParaRPr lang="de-DE" altLang="en-US">
              <a:solidFill>
                <a:prstClr val="black">
                  <a:tint val="75000"/>
                </a:prstClr>
              </a:solidFill>
            </a:endParaRPr>
          </a:p>
        </p:txBody>
      </p:sp>
    </p:spTree>
    <p:extLst>
      <p:ext uri="{BB962C8B-B14F-4D97-AF65-F5344CB8AC3E}">
        <p14:creationId xmlns:p14="http://schemas.microsoft.com/office/powerpoint/2010/main" val="153039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457200" y="6245225"/>
            <a:ext cx="2133600" cy="476250"/>
          </a:xfrm>
        </p:spPr>
        <p:txBody>
          <a:bodyPr/>
          <a:lstStyle>
            <a:lvl1pPr>
              <a:defRPr/>
            </a:lvl1pPr>
          </a:lstStyle>
          <a:p>
            <a:endParaRPr lang="de-DE" altLang="de-DE">
              <a:solidFill>
                <a:prstClr val="black">
                  <a:tint val="75000"/>
                </a:prstClr>
              </a:solidFill>
            </a:endParaRPr>
          </a:p>
        </p:txBody>
      </p:sp>
      <p:sp>
        <p:nvSpPr>
          <p:cNvPr id="4" name="Fußzeilenplatzhalter 3"/>
          <p:cNvSpPr>
            <a:spLocks noGrp="1"/>
          </p:cNvSpPr>
          <p:nvPr>
            <p:ph type="ftr" sz="quarter" idx="11"/>
          </p:nvPr>
        </p:nvSpPr>
        <p:spPr>
          <a:xfrm>
            <a:off x="3124200" y="6245225"/>
            <a:ext cx="2895600" cy="476250"/>
          </a:xfrm>
        </p:spPr>
        <p:txBody>
          <a:bodyPr/>
          <a:lstStyle>
            <a:lvl1pPr>
              <a:defRPr/>
            </a:lvl1pPr>
          </a:lstStyle>
          <a:p>
            <a:endParaRPr lang="de-DE" altLang="de-DE">
              <a:solidFill>
                <a:prstClr val="black">
                  <a:tint val="75000"/>
                </a:prstClr>
              </a:solidFill>
            </a:endParaRPr>
          </a:p>
        </p:txBody>
      </p:sp>
      <p:sp>
        <p:nvSpPr>
          <p:cNvPr id="5" name="Foliennummernplatzhalter 4"/>
          <p:cNvSpPr>
            <a:spLocks noGrp="1"/>
          </p:cNvSpPr>
          <p:nvPr>
            <p:ph type="sldNum" sz="quarter" idx="12"/>
          </p:nvPr>
        </p:nvSpPr>
        <p:spPr>
          <a:xfrm>
            <a:off x="6553200" y="6245225"/>
            <a:ext cx="2133600" cy="476250"/>
          </a:xfrm>
        </p:spPr>
        <p:txBody>
          <a:bodyPr/>
          <a:lstStyle>
            <a:lvl1pPr>
              <a:defRPr/>
            </a:lvl1pPr>
          </a:lstStyle>
          <a:p>
            <a:fld id="{468096C6-D3A5-4E9A-8663-0E5BA5720353}" type="slidenum">
              <a:rPr lang="de-DE" altLang="de-DE">
                <a:solidFill>
                  <a:prstClr val="black">
                    <a:tint val="75000"/>
                  </a:prstClr>
                </a:solidFill>
              </a:rPr>
              <a:pPr/>
              <a:t>‹Nr.›</a:t>
            </a:fld>
            <a:endParaRPr lang="de-DE" altLang="de-DE">
              <a:solidFill>
                <a:prstClr val="black">
                  <a:tint val="75000"/>
                </a:prstClr>
              </a:solidFill>
            </a:endParaRPr>
          </a:p>
        </p:txBody>
      </p:sp>
    </p:spTree>
    <p:extLst>
      <p:ext uri="{BB962C8B-B14F-4D97-AF65-F5344CB8AC3E}">
        <p14:creationId xmlns:p14="http://schemas.microsoft.com/office/powerpoint/2010/main" val="334508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365125" y="1762125"/>
            <a:ext cx="8407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1418" bIns="45709"/>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fontAlgn="base">
              <a:spcBef>
                <a:spcPct val="0"/>
              </a:spcBef>
              <a:spcAft>
                <a:spcPct val="0"/>
              </a:spcAft>
              <a:defRPr/>
            </a:pPr>
            <a:r>
              <a:rPr lang="de-DE" sz="2200" b="1" dirty="0" smtClean="0">
                <a:solidFill>
                  <a:srgbClr val="4F81BD"/>
                </a:solidFill>
              </a:rPr>
              <a:t>Inhalte aus Kapitel 1</a:t>
            </a:r>
          </a:p>
        </p:txBody>
      </p:sp>
      <p:sp>
        <p:nvSpPr>
          <p:cNvPr id="3" name="Rectangle 5"/>
          <p:cNvSpPr txBox="1">
            <a:spLocks noChangeArrowheads="1"/>
          </p:cNvSpPr>
          <p:nvPr userDrawn="1"/>
        </p:nvSpPr>
        <p:spPr bwMode="auto">
          <a:xfrm>
            <a:off x="365125" y="196850"/>
            <a:ext cx="8407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1418" bIns="45709"/>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buSzPct val="80000"/>
              <a:buFont typeface="Verdana" pitchFamily="34" charset="0"/>
              <a:buNone/>
              <a:defRPr/>
            </a:pPr>
            <a:r>
              <a:rPr lang="de-DE" sz="2000" b="1" dirty="0" smtClean="0">
                <a:solidFill>
                  <a:srgbClr val="4F81BD"/>
                </a:solidFill>
              </a:rPr>
              <a:t>Prof. Dr. Leonhard Held / Prof. Dr. Burkhardt Seifert / </a:t>
            </a:r>
          </a:p>
          <a:p>
            <a:pPr eaLnBrk="1" fontAlgn="base" hangingPunct="1">
              <a:spcBef>
                <a:spcPct val="0"/>
              </a:spcBef>
              <a:spcAft>
                <a:spcPct val="0"/>
              </a:spcAft>
              <a:buSzPct val="80000"/>
              <a:buFont typeface="Verdana" pitchFamily="34" charset="0"/>
              <a:buNone/>
              <a:defRPr/>
            </a:pPr>
            <a:r>
              <a:rPr lang="de-DE" sz="2000" b="1" dirty="0" smtClean="0">
                <a:solidFill>
                  <a:srgbClr val="4F81BD"/>
                </a:solidFill>
              </a:rPr>
              <a:t>Dr. Kaspar </a:t>
            </a:r>
            <a:r>
              <a:rPr lang="de-DE" sz="2000" b="1" dirty="0" err="1" smtClean="0">
                <a:solidFill>
                  <a:srgbClr val="4F81BD"/>
                </a:solidFill>
              </a:rPr>
              <a:t>Rufibach</a:t>
            </a:r>
            <a:r>
              <a:rPr lang="de-DE" sz="2000" b="1" dirty="0" smtClean="0">
                <a:solidFill>
                  <a:srgbClr val="4F81BD"/>
                </a:solidFill>
              </a:rPr>
              <a:t/>
            </a:r>
            <a:br>
              <a:rPr lang="de-DE" sz="2000" b="1" dirty="0" smtClean="0">
                <a:solidFill>
                  <a:srgbClr val="4F81BD"/>
                </a:solidFill>
              </a:rPr>
            </a:br>
            <a:r>
              <a:rPr lang="de-DE" sz="2000" b="1" dirty="0" smtClean="0">
                <a:solidFill>
                  <a:srgbClr val="4F81BD"/>
                </a:solidFill>
              </a:rPr>
              <a:t>Medizinische Statistik</a:t>
            </a:r>
          </a:p>
        </p:txBody>
      </p:sp>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5" y="2924177"/>
            <a:ext cx="2224087"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txBox="1">
            <a:spLocks noChangeArrowheads="1"/>
          </p:cNvSpPr>
          <p:nvPr userDrawn="1"/>
        </p:nvSpPr>
        <p:spPr bwMode="auto">
          <a:xfrm>
            <a:off x="3040065" y="3429000"/>
            <a:ext cx="5564187"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1418" bIns="45709"/>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0"/>
              </a:spcBef>
              <a:spcAft>
                <a:spcPct val="0"/>
              </a:spcAft>
              <a:buSzPct val="80000"/>
              <a:buFont typeface="Verdana" pitchFamily="1" charset="0"/>
              <a:buNone/>
              <a:defRPr/>
            </a:pPr>
            <a:r>
              <a:rPr lang="de-DE" sz="1400" b="1" dirty="0" smtClean="0">
                <a:solidFill>
                  <a:srgbClr val="4F81BD"/>
                </a:solidFill>
              </a:rPr>
              <a:t>Prof. Dr. Leonhard Held / Prof. Dr. Burkhardt Seifert / Dr. Kaspar </a:t>
            </a:r>
            <a:r>
              <a:rPr lang="de-DE" sz="1400" b="1" dirty="0" err="1" smtClean="0">
                <a:solidFill>
                  <a:srgbClr val="4F81BD"/>
                </a:solidFill>
              </a:rPr>
              <a:t>Rufibach</a:t>
            </a:r>
            <a:r>
              <a:rPr lang="de-DE" sz="1400" b="1" dirty="0" smtClean="0">
                <a:solidFill>
                  <a:srgbClr val="4F81BD"/>
                </a:solidFill>
              </a:rPr>
              <a:t/>
            </a:r>
            <a:br>
              <a:rPr lang="de-DE" sz="1400" b="1" dirty="0" smtClean="0">
                <a:solidFill>
                  <a:srgbClr val="4F81BD"/>
                </a:solidFill>
              </a:rPr>
            </a:br>
            <a:r>
              <a:rPr lang="de-DE" sz="1400" b="1" dirty="0" smtClean="0">
                <a:solidFill>
                  <a:srgbClr val="4F81BD"/>
                </a:solidFill>
              </a:rPr>
              <a:t>Medizinische Statistik</a:t>
            </a:r>
            <a:br>
              <a:rPr lang="de-DE" sz="1400" b="1" dirty="0" smtClean="0">
                <a:solidFill>
                  <a:srgbClr val="4F81BD"/>
                </a:solidFill>
              </a:rPr>
            </a:br>
            <a:r>
              <a:rPr lang="en-GB" sz="1400" b="1" dirty="0" smtClean="0">
                <a:solidFill>
                  <a:srgbClr val="4F81BD"/>
                </a:solidFill>
              </a:rPr>
              <a:t/>
            </a:r>
            <a:br>
              <a:rPr lang="en-GB" sz="1400" b="1" dirty="0" smtClean="0">
                <a:solidFill>
                  <a:srgbClr val="4F81BD"/>
                </a:solidFill>
              </a:rPr>
            </a:br>
            <a:r>
              <a:rPr lang="en-GB" sz="1400" dirty="0" smtClean="0">
                <a:solidFill>
                  <a:srgbClr val="4F81BD"/>
                </a:solidFill>
              </a:rPr>
              <a:t>ISBN 978-3-8689-4100-5 </a:t>
            </a:r>
            <a:br>
              <a:rPr lang="en-GB" sz="1400" dirty="0" smtClean="0">
                <a:solidFill>
                  <a:srgbClr val="4F81BD"/>
                </a:solidFill>
              </a:rPr>
            </a:br>
            <a:r>
              <a:rPr lang="en-GB" sz="1400" dirty="0" smtClean="0">
                <a:solidFill>
                  <a:srgbClr val="4F81BD"/>
                </a:solidFill>
              </a:rPr>
              <a:t>448 </a:t>
            </a:r>
            <a:r>
              <a:rPr lang="en-GB" sz="1400" dirty="0" err="1" smtClean="0">
                <a:solidFill>
                  <a:srgbClr val="4F81BD"/>
                </a:solidFill>
              </a:rPr>
              <a:t>Seiten</a:t>
            </a:r>
            <a:r>
              <a:rPr lang="en-GB" sz="1400" dirty="0" smtClean="0">
                <a:solidFill>
                  <a:srgbClr val="4F81BD"/>
                </a:solidFill>
              </a:rPr>
              <a:t> |  2-farbig</a:t>
            </a:r>
            <a:br>
              <a:rPr lang="en-GB" sz="1400" dirty="0" smtClean="0">
                <a:solidFill>
                  <a:srgbClr val="4F81BD"/>
                </a:solidFill>
              </a:rPr>
            </a:br>
            <a:r>
              <a:rPr lang="en-GB" sz="1400" dirty="0" err="1" smtClean="0">
                <a:solidFill>
                  <a:srgbClr val="4F81BD"/>
                </a:solidFill>
              </a:rPr>
              <a:t>Juli</a:t>
            </a:r>
            <a:r>
              <a:rPr lang="en-GB" sz="1400" dirty="0" smtClean="0">
                <a:solidFill>
                  <a:srgbClr val="4F81BD"/>
                </a:solidFill>
              </a:rPr>
              <a:t> 2013</a:t>
            </a:r>
            <a:br>
              <a:rPr lang="en-GB" sz="1400" dirty="0" smtClean="0">
                <a:solidFill>
                  <a:srgbClr val="4F81BD"/>
                </a:solidFill>
              </a:rPr>
            </a:br>
            <a:r>
              <a:rPr lang="en-GB" sz="1400" dirty="0" smtClean="0">
                <a:solidFill>
                  <a:srgbClr val="4F81BD"/>
                </a:solidFill>
              </a:rPr>
              <a:t>€ 34,95 [D] | € 36,00 [A] | SFR 46,70</a:t>
            </a:r>
          </a:p>
          <a:p>
            <a:pPr eaLnBrk="1" fontAlgn="base" hangingPunct="1">
              <a:spcBef>
                <a:spcPct val="0"/>
              </a:spcBef>
              <a:spcAft>
                <a:spcPct val="0"/>
              </a:spcAft>
              <a:buSzPct val="80000"/>
              <a:buFont typeface="Verdana" pitchFamily="34" charset="0"/>
              <a:buNone/>
              <a:defRPr/>
            </a:pPr>
            <a:endParaRPr lang="en-GB" sz="1400" dirty="0" smtClean="0">
              <a:solidFill>
                <a:srgbClr val="4F81BD"/>
              </a:solidFill>
            </a:endParaRPr>
          </a:p>
          <a:p>
            <a:pPr eaLnBrk="1" fontAlgn="base" hangingPunct="1">
              <a:spcBef>
                <a:spcPct val="0"/>
              </a:spcBef>
              <a:spcAft>
                <a:spcPct val="0"/>
              </a:spcAft>
              <a:buSzPct val="80000"/>
              <a:buFont typeface="Verdana" pitchFamily="34" charset="0"/>
              <a:buNone/>
              <a:defRPr/>
            </a:pPr>
            <a:r>
              <a:rPr lang="en-GB" sz="1400" dirty="0" smtClean="0">
                <a:solidFill>
                  <a:srgbClr val="4F81BD"/>
                </a:solidFill>
              </a:rPr>
              <a:t>www.pearson-studium.de</a:t>
            </a:r>
            <a:br>
              <a:rPr lang="en-GB" sz="1400" dirty="0" smtClean="0">
                <a:solidFill>
                  <a:srgbClr val="4F81BD"/>
                </a:solidFill>
              </a:rPr>
            </a:br>
            <a:r>
              <a:rPr lang="en-GB" sz="1400" dirty="0" smtClean="0">
                <a:solidFill>
                  <a:srgbClr val="4F81BD"/>
                </a:solidFill>
              </a:rPr>
              <a:t>www.pearson.ch</a:t>
            </a:r>
            <a:endParaRPr lang="en-GB" sz="1400" dirty="0">
              <a:solidFill>
                <a:srgbClr val="4F81BD"/>
              </a:solidFill>
            </a:endParaRPr>
          </a:p>
        </p:txBody>
      </p:sp>
      <p:sp>
        <p:nvSpPr>
          <p:cNvPr id="6" name="Rectangle 6"/>
          <p:cNvSpPr>
            <a:spLocks noGrp="1" noChangeArrowheads="1"/>
          </p:cNvSpPr>
          <p:nvPr>
            <p:ph type="sldNum" sz="quarter" idx="10"/>
          </p:nvPr>
        </p:nvSpPr>
        <p:spPr/>
        <p:txBody>
          <a:bodyPr/>
          <a:lstStyle>
            <a:lvl1pPr>
              <a:defRPr/>
            </a:lvl1pPr>
          </a:lstStyle>
          <a:p>
            <a:pPr>
              <a:defRPr/>
            </a:pPr>
            <a:fld id="{E21DDFA2-C7E7-4345-AE84-5D8522643F6F}"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185354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514" y="2130521"/>
            <a:ext cx="7772977" cy="1469371"/>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025" y="3885640"/>
            <a:ext cx="6401955" cy="1753721"/>
          </a:xfrm>
        </p:spPr>
        <p:txBody>
          <a:bodyPr/>
          <a:lstStyle>
            <a:lvl1pPr marL="0" indent="0" algn="ctr">
              <a:buNone/>
              <a:defRPr/>
            </a:lvl1pPr>
            <a:lvl2pPr marL="410195" indent="0" algn="ctr">
              <a:buNone/>
              <a:defRPr/>
            </a:lvl2pPr>
            <a:lvl3pPr marL="820391" indent="0" algn="ctr">
              <a:buNone/>
              <a:defRPr/>
            </a:lvl3pPr>
            <a:lvl4pPr marL="1230586" indent="0" algn="ctr">
              <a:buNone/>
              <a:defRPr/>
            </a:lvl4pPr>
            <a:lvl5pPr marL="1640781" indent="0" algn="ctr">
              <a:buNone/>
              <a:defRPr/>
            </a:lvl5pPr>
            <a:lvl6pPr marL="2050976" indent="0" algn="ctr">
              <a:buNone/>
              <a:defRPr/>
            </a:lvl6pPr>
            <a:lvl7pPr marL="2461173" indent="0" algn="ctr">
              <a:buNone/>
              <a:defRPr/>
            </a:lvl7pPr>
            <a:lvl8pPr marL="2871367" indent="0" algn="ctr">
              <a:buNone/>
              <a:defRPr/>
            </a:lvl8pPr>
            <a:lvl9pPr marL="3281562"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86A3E3E8-F055-4411-99FD-4BB88C1FD3E0}"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250369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4.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18" tIns="45709" rIns="91418" bIns="45709"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18" tIns="45709" rIns="91418" bIns="45709" rtlCol="0" anchor="ctr"/>
          <a:lstStyle>
            <a:lvl1pPr algn="l">
              <a:defRPr sz="1200">
                <a:solidFill>
                  <a:schemeClr val="tx1">
                    <a:tint val="75000"/>
                  </a:schemeClr>
                </a:solidFill>
              </a:defRPr>
            </a:lvl1pPr>
          </a:lstStyle>
          <a:p>
            <a:pPr fontAlgn="base">
              <a:spcBef>
                <a:spcPct val="0"/>
              </a:spcBef>
              <a:spcAft>
                <a:spcPct val="0"/>
              </a:spcAft>
            </a:pPr>
            <a:fld id="{DF98BE37-A6B4-4AA2-9FA8-A1365D73CC40}" type="datetime1">
              <a:rPr lang="de-AT" smtClean="0">
                <a:solidFill>
                  <a:prstClr val="black">
                    <a:tint val="75000"/>
                  </a:prstClr>
                </a:solidFill>
                <a:latin typeface="Arial" charset="0"/>
              </a:rPr>
              <a:pPr fontAlgn="base">
                <a:spcBef>
                  <a:spcPct val="0"/>
                </a:spcBef>
                <a:spcAft>
                  <a:spcPct val="0"/>
                </a:spcAft>
              </a:pPr>
              <a:t>21.02.2019</a:t>
            </a:fld>
            <a:endParaRPr lang="de-DE" altLang="en-US">
              <a:solidFill>
                <a:prstClr val="black">
                  <a:tint val="75000"/>
                </a:prstClr>
              </a:solidFill>
              <a:latin typeface="Arial" charset="0"/>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18" tIns="45709" rIns="91418" bIns="45709" rtlCol="0" anchor="ctr"/>
          <a:lstStyle>
            <a:lvl1pPr algn="ctr">
              <a:defRPr sz="1200">
                <a:solidFill>
                  <a:schemeClr val="tx1">
                    <a:tint val="75000"/>
                  </a:schemeClr>
                </a:solidFill>
              </a:defRPr>
            </a:lvl1pPr>
          </a:lstStyle>
          <a:p>
            <a:pPr fontAlgn="base">
              <a:spcBef>
                <a:spcPct val="0"/>
              </a:spcBef>
              <a:spcAft>
                <a:spcPct val="0"/>
              </a:spcAft>
            </a:pPr>
            <a:r>
              <a:rPr lang="de-DE" altLang="en-US" smtClean="0">
                <a:solidFill>
                  <a:prstClr val="black">
                    <a:tint val="75000"/>
                  </a:prstClr>
                </a:solidFill>
                <a:latin typeface="Arial" charset="0"/>
              </a:rPr>
              <a:t>hanno.ulmer@i-med.ac.at</a:t>
            </a:r>
            <a:endParaRPr lang="de-DE" altLang="en-US">
              <a:solidFill>
                <a:prstClr val="black">
                  <a:tint val="75000"/>
                </a:prstClr>
              </a:solidFill>
              <a:latin typeface="Arial" charset="0"/>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18" tIns="45709" rIns="91418" bIns="45709" rtlCol="0" anchor="ctr"/>
          <a:lstStyle>
            <a:lvl1pPr algn="r">
              <a:defRPr sz="1200">
                <a:solidFill>
                  <a:schemeClr val="tx1">
                    <a:tint val="75000"/>
                  </a:schemeClr>
                </a:solidFill>
              </a:defRPr>
            </a:lvl1pPr>
          </a:lstStyle>
          <a:p>
            <a:pPr fontAlgn="base">
              <a:spcBef>
                <a:spcPct val="0"/>
              </a:spcBef>
              <a:spcAft>
                <a:spcPct val="0"/>
              </a:spcAft>
            </a:pPr>
            <a:r>
              <a:rPr lang="de-DE" altLang="en-US" smtClean="0">
                <a:solidFill>
                  <a:prstClr val="black">
                    <a:tint val="75000"/>
                  </a:prstClr>
                </a:solidFill>
                <a:latin typeface="Arial" charset="0"/>
              </a:rPr>
              <a:t>Seite </a:t>
            </a:r>
            <a:fld id="{B7FB2C29-9651-485E-BCB4-E404F19011D2}" type="slidenum">
              <a:rPr lang="de-DE" altLang="en-US" smtClean="0">
                <a:solidFill>
                  <a:prstClr val="black">
                    <a:tint val="75000"/>
                  </a:prstClr>
                </a:solidFill>
                <a:latin typeface="Arial" charset="0"/>
              </a:rPr>
              <a:pPr fontAlgn="base">
                <a:spcBef>
                  <a:spcPct val="0"/>
                </a:spcBef>
                <a:spcAft>
                  <a:spcPct val="0"/>
                </a:spcAft>
              </a:pPr>
              <a:t>‹Nr.›</a:t>
            </a:fld>
            <a:endParaRPr lang="de-DE" altLang="en-US">
              <a:solidFill>
                <a:prstClr val="black">
                  <a:tint val="75000"/>
                </a:prstClr>
              </a:solidFill>
              <a:latin typeface="Arial" charset="0"/>
            </a:endParaRPr>
          </a:p>
        </p:txBody>
      </p:sp>
    </p:spTree>
    <p:extLst>
      <p:ext uri="{BB962C8B-B14F-4D97-AF65-F5344CB8AC3E}">
        <p14:creationId xmlns:p14="http://schemas.microsoft.com/office/powerpoint/2010/main" val="3797727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p:txStyles>
    <p:titleStyle>
      <a:lvl1pPr algn="ctr" defTabSz="914186" rtl="0" eaLnBrk="1" latinLnBrk="0" hangingPunct="1">
        <a:spcBef>
          <a:spcPct val="0"/>
        </a:spcBef>
        <a:buNone/>
        <a:defRPr sz="4400" kern="1200">
          <a:solidFill>
            <a:schemeClr val="tx1"/>
          </a:solidFill>
          <a:latin typeface="+mj-lt"/>
          <a:ea typeface="+mj-ea"/>
          <a:cs typeface="+mj-cs"/>
        </a:defRPr>
      </a:lvl1pPr>
    </p:titleStyle>
    <p:bodyStyle>
      <a:lvl1pPr marL="342820" indent="-342820" algn="l" defTabSz="91418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76" indent="-285684" algn="l" defTabSz="91418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33" indent="-228546" algn="l" defTabSz="91418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25"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19"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5638" y="242330"/>
            <a:ext cx="7481455" cy="100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9" tIns="41020" rIns="82039" bIns="41020"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415638" y="1411944"/>
            <a:ext cx="7481455" cy="39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9" tIns="41020" rIns="82039" bIns="410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415637" y="5510492"/>
            <a:ext cx="1939636" cy="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9" tIns="41020" rIns="82039" bIns="41020" numCol="1" anchor="t" anchorCtr="0" compatLnSpc="1">
            <a:prstTxWarp prst="textNoShape">
              <a:avLst/>
            </a:prstTxWarp>
          </a:bodyPr>
          <a:lstStyle>
            <a:lvl1pPr eaLnBrk="1" hangingPunct="1">
              <a:defRPr sz="1300"/>
            </a:lvl1pPr>
          </a:lstStyle>
          <a:p>
            <a:pPr fontAlgn="base">
              <a:spcBef>
                <a:spcPct val="0"/>
              </a:spcBef>
              <a:spcAft>
                <a:spcPct val="0"/>
              </a:spcAft>
            </a:pPr>
            <a:endParaRPr lang="en-US" altLang="de-DE" smtClean="0">
              <a:solidFill>
                <a:srgbClr val="000000"/>
              </a:solidFill>
            </a:endParaRPr>
          </a:p>
        </p:txBody>
      </p:sp>
      <p:sp>
        <p:nvSpPr>
          <p:cNvPr id="1029" name="Rectangle 5"/>
          <p:cNvSpPr>
            <a:spLocks noGrp="1" noChangeArrowheads="1"/>
          </p:cNvSpPr>
          <p:nvPr>
            <p:ph type="ftr" sz="quarter" idx="3"/>
          </p:nvPr>
        </p:nvSpPr>
        <p:spPr bwMode="auto">
          <a:xfrm>
            <a:off x="2840182" y="5510492"/>
            <a:ext cx="2632364" cy="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9" tIns="41020" rIns="82039" bIns="41020" numCol="1" anchor="t" anchorCtr="0" compatLnSpc="1">
            <a:prstTxWarp prst="textNoShape">
              <a:avLst/>
            </a:prstTxWarp>
          </a:bodyPr>
          <a:lstStyle>
            <a:lvl1pPr algn="ctr" eaLnBrk="1" hangingPunct="1">
              <a:defRPr sz="1300"/>
            </a:lvl1pPr>
          </a:lstStyle>
          <a:p>
            <a:pPr fontAlgn="base">
              <a:spcBef>
                <a:spcPct val="0"/>
              </a:spcBef>
              <a:spcAft>
                <a:spcPct val="0"/>
              </a:spcAft>
            </a:pPr>
            <a:endParaRPr lang="en-US" altLang="de-DE" smtClean="0">
              <a:solidFill>
                <a:srgbClr val="000000"/>
              </a:solidFill>
            </a:endParaRPr>
          </a:p>
        </p:txBody>
      </p:sp>
      <p:sp>
        <p:nvSpPr>
          <p:cNvPr id="1030" name="Rectangle 6"/>
          <p:cNvSpPr>
            <a:spLocks noGrp="1" noChangeArrowheads="1"/>
          </p:cNvSpPr>
          <p:nvPr>
            <p:ph type="sldNum" sz="quarter" idx="4"/>
          </p:nvPr>
        </p:nvSpPr>
        <p:spPr bwMode="auto">
          <a:xfrm>
            <a:off x="5957455" y="5510492"/>
            <a:ext cx="1939636" cy="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9" tIns="41020" rIns="82039" bIns="41020" numCol="1" anchor="t" anchorCtr="0" compatLnSpc="1">
            <a:prstTxWarp prst="textNoShape">
              <a:avLst/>
            </a:prstTxWarp>
          </a:bodyPr>
          <a:lstStyle>
            <a:lvl1pPr algn="r" eaLnBrk="1" hangingPunct="1">
              <a:defRPr sz="1300"/>
            </a:lvl1pPr>
          </a:lstStyle>
          <a:p>
            <a:pPr fontAlgn="base">
              <a:spcBef>
                <a:spcPct val="0"/>
              </a:spcBef>
              <a:spcAft>
                <a:spcPct val="0"/>
              </a:spcAft>
            </a:pPr>
            <a:fld id="{D4377732-DDF0-4C42-A01C-20B1F9EE6043}" type="slidenum">
              <a:rPr lang="en-US" altLang="de-DE" smtClean="0">
                <a:solidFill>
                  <a:srgbClr val="000000"/>
                </a:solidFill>
              </a:rPr>
              <a:pPr fontAlgn="base">
                <a:spcBef>
                  <a:spcPct val="0"/>
                </a:spcBef>
                <a:spcAft>
                  <a:spcPct val="0"/>
                </a:spcAft>
              </a:pPr>
              <a:t>‹Nr.›</a:t>
            </a:fld>
            <a:endParaRPr lang="en-US" altLang="de-DE" smtClean="0">
              <a:solidFill>
                <a:srgbClr val="000000"/>
              </a:solidFill>
            </a:endParaRPr>
          </a:p>
        </p:txBody>
      </p:sp>
    </p:spTree>
    <p:extLst>
      <p:ext uri="{BB962C8B-B14F-4D97-AF65-F5344CB8AC3E}">
        <p14:creationId xmlns:p14="http://schemas.microsoft.com/office/powerpoint/2010/main" val="36671034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3900">
          <a:solidFill>
            <a:schemeClr val="tx2"/>
          </a:solidFill>
          <a:latin typeface="+mj-lt"/>
          <a:ea typeface="+mj-ea"/>
          <a:cs typeface="+mj-cs"/>
        </a:defRPr>
      </a:lvl1pPr>
      <a:lvl2pPr algn="ctr" rtl="0" fontAlgn="base">
        <a:spcBef>
          <a:spcPct val="0"/>
        </a:spcBef>
        <a:spcAft>
          <a:spcPct val="0"/>
        </a:spcAft>
        <a:defRPr sz="3900">
          <a:solidFill>
            <a:schemeClr val="tx2"/>
          </a:solidFill>
          <a:latin typeface="Arial" charset="0"/>
        </a:defRPr>
      </a:lvl2pPr>
      <a:lvl3pPr algn="ctr" rtl="0" fontAlgn="base">
        <a:spcBef>
          <a:spcPct val="0"/>
        </a:spcBef>
        <a:spcAft>
          <a:spcPct val="0"/>
        </a:spcAft>
        <a:defRPr sz="3900">
          <a:solidFill>
            <a:schemeClr val="tx2"/>
          </a:solidFill>
          <a:latin typeface="Arial" charset="0"/>
        </a:defRPr>
      </a:lvl3pPr>
      <a:lvl4pPr algn="ctr" rtl="0" fontAlgn="base">
        <a:spcBef>
          <a:spcPct val="0"/>
        </a:spcBef>
        <a:spcAft>
          <a:spcPct val="0"/>
        </a:spcAft>
        <a:defRPr sz="3900">
          <a:solidFill>
            <a:schemeClr val="tx2"/>
          </a:solidFill>
          <a:latin typeface="Arial" charset="0"/>
        </a:defRPr>
      </a:lvl4pPr>
      <a:lvl5pPr algn="ctr" rtl="0" fontAlgn="base">
        <a:spcBef>
          <a:spcPct val="0"/>
        </a:spcBef>
        <a:spcAft>
          <a:spcPct val="0"/>
        </a:spcAft>
        <a:defRPr sz="3900">
          <a:solidFill>
            <a:schemeClr val="tx2"/>
          </a:solidFill>
          <a:latin typeface="Arial" charset="0"/>
        </a:defRPr>
      </a:lvl5pPr>
      <a:lvl6pPr marL="410195" algn="ctr" rtl="0" fontAlgn="base">
        <a:spcBef>
          <a:spcPct val="0"/>
        </a:spcBef>
        <a:spcAft>
          <a:spcPct val="0"/>
        </a:spcAft>
        <a:defRPr sz="3900">
          <a:solidFill>
            <a:schemeClr val="tx2"/>
          </a:solidFill>
          <a:latin typeface="Arial" charset="0"/>
        </a:defRPr>
      </a:lvl6pPr>
      <a:lvl7pPr marL="820391" algn="ctr" rtl="0" fontAlgn="base">
        <a:spcBef>
          <a:spcPct val="0"/>
        </a:spcBef>
        <a:spcAft>
          <a:spcPct val="0"/>
        </a:spcAft>
        <a:defRPr sz="3900">
          <a:solidFill>
            <a:schemeClr val="tx2"/>
          </a:solidFill>
          <a:latin typeface="Arial" charset="0"/>
        </a:defRPr>
      </a:lvl7pPr>
      <a:lvl8pPr marL="1230586" algn="ctr" rtl="0" fontAlgn="base">
        <a:spcBef>
          <a:spcPct val="0"/>
        </a:spcBef>
        <a:spcAft>
          <a:spcPct val="0"/>
        </a:spcAft>
        <a:defRPr sz="3900">
          <a:solidFill>
            <a:schemeClr val="tx2"/>
          </a:solidFill>
          <a:latin typeface="Arial" charset="0"/>
        </a:defRPr>
      </a:lvl8pPr>
      <a:lvl9pPr marL="1640781" algn="ctr" rtl="0" fontAlgn="base">
        <a:spcBef>
          <a:spcPct val="0"/>
        </a:spcBef>
        <a:spcAft>
          <a:spcPct val="0"/>
        </a:spcAft>
        <a:defRPr sz="3900">
          <a:solidFill>
            <a:schemeClr val="tx2"/>
          </a:solidFill>
          <a:latin typeface="Arial" charset="0"/>
        </a:defRPr>
      </a:lvl9pPr>
    </p:titleStyle>
    <p:bodyStyle>
      <a:lvl1pPr marL="307646" indent="-307646" algn="l" rtl="0" fontAlgn="base">
        <a:spcBef>
          <a:spcPct val="20000"/>
        </a:spcBef>
        <a:spcAft>
          <a:spcPct val="0"/>
        </a:spcAft>
        <a:buChar char="•"/>
        <a:defRPr sz="2900">
          <a:solidFill>
            <a:schemeClr val="tx1"/>
          </a:solidFill>
          <a:latin typeface="+mn-lt"/>
          <a:ea typeface="+mn-ea"/>
          <a:cs typeface="+mn-cs"/>
        </a:defRPr>
      </a:lvl1pPr>
      <a:lvl2pPr marL="666567" indent="-256372" algn="l" rtl="0" fontAlgn="base">
        <a:spcBef>
          <a:spcPct val="20000"/>
        </a:spcBef>
        <a:spcAft>
          <a:spcPct val="0"/>
        </a:spcAft>
        <a:buChar char="–"/>
        <a:defRPr sz="2500">
          <a:solidFill>
            <a:schemeClr val="tx1"/>
          </a:solidFill>
          <a:latin typeface="+mn-lt"/>
        </a:defRPr>
      </a:lvl2pPr>
      <a:lvl3pPr marL="1025488" indent="-205098" algn="l" rtl="0" fontAlgn="base">
        <a:spcBef>
          <a:spcPct val="20000"/>
        </a:spcBef>
        <a:spcAft>
          <a:spcPct val="0"/>
        </a:spcAft>
        <a:buChar char="•"/>
        <a:defRPr sz="2200">
          <a:solidFill>
            <a:schemeClr val="tx1"/>
          </a:solidFill>
          <a:latin typeface="+mn-lt"/>
        </a:defRPr>
      </a:lvl3pPr>
      <a:lvl4pPr marL="1435683" indent="-205098" algn="l" rtl="0" fontAlgn="base">
        <a:spcBef>
          <a:spcPct val="20000"/>
        </a:spcBef>
        <a:spcAft>
          <a:spcPct val="0"/>
        </a:spcAft>
        <a:buChar char="–"/>
        <a:defRPr sz="1800">
          <a:solidFill>
            <a:schemeClr val="tx1"/>
          </a:solidFill>
          <a:latin typeface="+mn-lt"/>
        </a:defRPr>
      </a:lvl4pPr>
      <a:lvl5pPr marL="1845879" indent="-205098" algn="l" rtl="0" fontAlgn="base">
        <a:spcBef>
          <a:spcPct val="20000"/>
        </a:spcBef>
        <a:spcAft>
          <a:spcPct val="0"/>
        </a:spcAft>
        <a:buChar char="»"/>
        <a:defRPr sz="1800">
          <a:solidFill>
            <a:schemeClr val="tx1"/>
          </a:solidFill>
          <a:latin typeface="+mn-lt"/>
        </a:defRPr>
      </a:lvl5pPr>
      <a:lvl6pPr marL="2256074" indent="-205098" algn="l" rtl="0" fontAlgn="base">
        <a:spcBef>
          <a:spcPct val="20000"/>
        </a:spcBef>
        <a:spcAft>
          <a:spcPct val="0"/>
        </a:spcAft>
        <a:buChar char="»"/>
        <a:defRPr sz="1800">
          <a:solidFill>
            <a:schemeClr val="tx1"/>
          </a:solidFill>
          <a:latin typeface="+mn-lt"/>
        </a:defRPr>
      </a:lvl6pPr>
      <a:lvl7pPr marL="2666270" indent="-205098" algn="l" rtl="0" fontAlgn="base">
        <a:spcBef>
          <a:spcPct val="20000"/>
        </a:spcBef>
        <a:spcAft>
          <a:spcPct val="0"/>
        </a:spcAft>
        <a:buChar char="»"/>
        <a:defRPr sz="1800">
          <a:solidFill>
            <a:schemeClr val="tx1"/>
          </a:solidFill>
          <a:latin typeface="+mn-lt"/>
        </a:defRPr>
      </a:lvl7pPr>
      <a:lvl8pPr marL="3076467" indent="-205098" algn="l" rtl="0" fontAlgn="base">
        <a:spcBef>
          <a:spcPct val="20000"/>
        </a:spcBef>
        <a:spcAft>
          <a:spcPct val="0"/>
        </a:spcAft>
        <a:buChar char="»"/>
        <a:defRPr sz="1800">
          <a:solidFill>
            <a:schemeClr val="tx1"/>
          </a:solidFill>
          <a:latin typeface="+mn-lt"/>
        </a:defRPr>
      </a:lvl8pPr>
      <a:lvl9pPr marL="3486660" indent="-205098" algn="l" rtl="0" fontAlgn="base">
        <a:spcBef>
          <a:spcPct val="20000"/>
        </a:spcBef>
        <a:spcAft>
          <a:spcPct val="0"/>
        </a:spcAft>
        <a:buChar char="»"/>
        <a:defRPr sz="1800">
          <a:solidFill>
            <a:schemeClr val="tx1"/>
          </a:solidFill>
          <a:latin typeface="+mn-lt"/>
        </a:defRPr>
      </a:lvl9pPr>
    </p:bodyStyle>
    <p:otherStyle>
      <a:defPPr>
        <a:defRPr lang="de-DE"/>
      </a:defPPr>
      <a:lvl1pPr marL="0" algn="l" defTabSz="820391" rtl="0" eaLnBrk="1" latinLnBrk="0" hangingPunct="1">
        <a:defRPr sz="1600" kern="1200">
          <a:solidFill>
            <a:schemeClr val="tx1"/>
          </a:solidFill>
          <a:latin typeface="+mn-lt"/>
          <a:ea typeface="+mn-ea"/>
          <a:cs typeface="+mn-cs"/>
        </a:defRPr>
      </a:lvl1pPr>
      <a:lvl2pPr marL="410195" algn="l" defTabSz="820391" rtl="0" eaLnBrk="1" latinLnBrk="0" hangingPunct="1">
        <a:defRPr sz="1600" kern="1200">
          <a:solidFill>
            <a:schemeClr val="tx1"/>
          </a:solidFill>
          <a:latin typeface="+mn-lt"/>
          <a:ea typeface="+mn-ea"/>
          <a:cs typeface="+mn-cs"/>
        </a:defRPr>
      </a:lvl2pPr>
      <a:lvl3pPr marL="820391" algn="l" defTabSz="820391" rtl="0" eaLnBrk="1" latinLnBrk="0" hangingPunct="1">
        <a:defRPr sz="1600" kern="1200">
          <a:solidFill>
            <a:schemeClr val="tx1"/>
          </a:solidFill>
          <a:latin typeface="+mn-lt"/>
          <a:ea typeface="+mn-ea"/>
          <a:cs typeface="+mn-cs"/>
        </a:defRPr>
      </a:lvl3pPr>
      <a:lvl4pPr marL="1230586" algn="l" defTabSz="820391" rtl="0" eaLnBrk="1" latinLnBrk="0" hangingPunct="1">
        <a:defRPr sz="1600" kern="1200">
          <a:solidFill>
            <a:schemeClr val="tx1"/>
          </a:solidFill>
          <a:latin typeface="+mn-lt"/>
          <a:ea typeface="+mn-ea"/>
          <a:cs typeface="+mn-cs"/>
        </a:defRPr>
      </a:lvl4pPr>
      <a:lvl5pPr marL="1640781" algn="l" defTabSz="820391" rtl="0" eaLnBrk="1" latinLnBrk="0" hangingPunct="1">
        <a:defRPr sz="1600" kern="1200">
          <a:solidFill>
            <a:schemeClr val="tx1"/>
          </a:solidFill>
          <a:latin typeface="+mn-lt"/>
          <a:ea typeface="+mn-ea"/>
          <a:cs typeface="+mn-cs"/>
        </a:defRPr>
      </a:lvl5pPr>
      <a:lvl6pPr marL="2050976" algn="l" defTabSz="820391" rtl="0" eaLnBrk="1" latinLnBrk="0" hangingPunct="1">
        <a:defRPr sz="1600" kern="1200">
          <a:solidFill>
            <a:schemeClr val="tx1"/>
          </a:solidFill>
          <a:latin typeface="+mn-lt"/>
          <a:ea typeface="+mn-ea"/>
          <a:cs typeface="+mn-cs"/>
        </a:defRPr>
      </a:lvl6pPr>
      <a:lvl7pPr marL="2461173" algn="l" defTabSz="820391" rtl="0" eaLnBrk="1" latinLnBrk="0" hangingPunct="1">
        <a:defRPr sz="1600" kern="1200">
          <a:solidFill>
            <a:schemeClr val="tx1"/>
          </a:solidFill>
          <a:latin typeface="+mn-lt"/>
          <a:ea typeface="+mn-ea"/>
          <a:cs typeface="+mn-cs"/>
        </a:defRPr>
      </a:lvl7pPr>
      <a:lvl8pPr marL="2871367" algn="l" defTabSz="820391" rtl="0" eaLnBrk="1" latinLnBrk="0" hangingPunct="1">
        <a:defRPr sz="1600" kern="1200">
          <a:solidFill>
            <a:schemeClr val="tx1"/>
          </a:solidFill>
          <a:latin typeface="+mn-lt"/>
          <a:ea typeface="+mn-ea"/>
          <a:cs typeface="+mn-cs"/>
        </a:defRPr>
      </a:lvl8pPr>
      <a:lvl9pPr marL="3281562" algn="l" defTabSz="82039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5636" y="242328"/>
            <a:ext cx="7481455" cy="100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415636" y="1411942"/>
            <a:ext cx="7481455" cy="39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415637" y="5510492"/>
            <a:ext cx="1939636" cy="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eaLnBrk="1" hangingPunct="1">
              <a:defRPr sz="1300"/>
            </a:lvl1pPr>
          </a:lstStyle>
          <a:p>
            <a:pPr defTabSz="914400" fontAlgn="base">
              <a:spcBef>
                <a:spcPct val="0"/>
              </a:spcBef>
              <a:spcAft>
                <a:spcPct val="0"/>
              </a:spcAft>
            </a:pPr>
            <a:endParaRPr lang="en-US" altLang="de-DE">
              <a:solidFill>
                <a:srgbClr val="000000"/>
              </a:solidFill>
            </a:endParaRPr>
          </a:p>
        </p:txBody>
      </p:sp>
      <p:sp>
        <p:nvSpPr>
          <p:cNvPr id="1029" name="Rectangle 5"/>
          <p:cNvSpPr>
            <a:spLocks noGrp="1" noChangeArrowheads="1"/>
          </p:cNvSpPr>
          <p:nvPr>
            <p:ph type="ftr" sz="quarter" idx="3"/>
          </p:nvPr>
        </p:nvSpPr>
        <p:spPr bwMode="auto">
          <a:xfrm>
            <a:off x="2840182" y="5510492"/>
            <a:ext cx="2632364" cy="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ctr" eaLnBrk="1" hangingPunct="1">
              <a:defRPr sz="1300"/>
            </a:lvl1pPr>
          </a:lstStyle>
          <a:p>
            <a:pPr defTabSz="914400" fontAlgn="base">
              <a:spcBef>
                <a:spcPct val="0"/>
              </a:spcBef>
              <a:spcAft>
                <a:spcPct val="0"/>
              </a:spcAft>
            </a:pPr>
            <a:endParaRPr lang="en-US" altLang="de-DE">
              <a:solidFill>
                <a:srgbClr val="000000"/>
              </a:solidFill>
            </a:endParaRPr>
          </a:p>
        </p:txBody>
      </p:sp>
      <p:sp>
        <p:nvSpPr>
          <p:cNvPr id="1030" name="Rectangle 6"/>
          <p:cNvSpPr>
            <a:spLocks noGrp="1" noChangeArrowheads="1"/>
          </p:cNvSpPr>
          <p:nvPr>
            <p:ph type="sldNum" sz="quarter" idx="4"/>
          </p:nvPr>
        </p:nvSpPr>
        <p:spPr bwMode="auto">
          <a:xfrm>
            <a:off x="5957455" y="5510492"/>
            <a:ext cx="1939636" cy="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r" eaLnBrk="1" hangingPunct="1">
              <a:defRPr sz="1300"/>
            </a:lvl1pPr>
          </a:lstStyle>
          <a:p>
            <a:pPr defTabSz="914400" fontAlgn="base">
              <a:spcBef>
                <a:spcPct val="0"/>
              </a:spcBef>
              <a:spcAft>
                <a:spcPct val="0"/>
              </a:spcAft>
            </a:pPr>
            <a:fld id="{D4135CF3-7644-475E-9BC9-4C53D0A2180B}" type="slidenum">
              <a:rPr lang="en-US" altLang="de-DE">
                <a:solidFill>
                  <a:srgbClr val="000000"/>
                </a:solidFill>
              </a:rPr>
              <a:pPr defTabSz="914400" fontAlgn="base">
                <a:spcBef>
                  <a:spcPct val="0"/>
                </a:spcBef>
                <a:spcAft>
                  <a:spcPct val="0"/>
                </a:spcAft>
              </a:pPr>
              <a:t>‹Nr.›</a:t>
            </a:fld>
            <a:endParaRPr lang="en-US" altLang="de-DE">
              <a:solidFill>
                <a:srgbClr val="000000"/>
              </a:solidFill>
            </a:endParaRPr>
          </a:p>
        </p:txBody>
      </p:sp>
    </p:spTree>
    <p:extLst>
      <p:ext uri="{BB962C8B-B14F-4D97-AF65-F5344CB8AC3E}">
        <p14:creationId xmlns:p14="http://schemas.microsoft.com/office/powerpoint/2010/main" val="50739852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fontAlgn="base">
        <a:spcBef>
          <a:spcPct val="0"/>
        </a:spcBef>
        <a:spcAft>
          <a:spcPct val="0"/>
        </a:spcAft>
        <a:defRPr sz="3900">
          <a:solidFill>
            <a:schemeClr val="tx2"/>
          </a:solidFill>
          <a:latin typeface="+mj-lt"/>
          <a:ea typeface="+mj-ea"/>
          <a:cs typeface="+mj-cs"/>
        </a:defRPr>
      </a:lvl1pPr>
      <a:lvl2pPr algn="ctr" rtl="0" fontAlgn="base">
        <a:spcBef>
          <a:spcPct val="0"/>
        </a:spcBef>
        <a:spcAft>
          <a:spcPct val="0"/>
        </a:spcAft>
        <a:defRPr sz="3900">
          <a:solidFill>
            <a:schemeClr val="tx2"/>
          </a:solidFill>
          <a:latin typeface="Arial" charset="0"/>
        </a:defRPr>
      </a:lvl2pPr>
      <a:lvl3pPr algn="ctr" rtl="0" fontAlgn="base">
        <a:spcBef>
          <a:spcPct val="0"/>
        </a:spcBef>
        <a:spcAft>
          <a:spcPct val="0"/>
        </a:spcAft>
        <a:defRPr sz="3900">
          <a:solidFill>
            <a:schemeClr val="tx2"/>
          </a:solidFill>
          <a:latin typeface="Arial" charset="0"/>
        </a:defRPr>
      </a:lvl3pPr>
      <a:lvl4pPr algn="ctr" rtl="0" fontAlgn="base">
        <a:spcBef>
          <a:spcPct val="0"/>
        </a:spcBef>
        <a:spcAft>
          <a:spcPct val="0"/>
        </a:spcAft>
        <a:defRPr sz="3900">
          <a:solidFill>
            <a:schemeClr val="tx2"/>
          </a:solidFill>
          <a:latin typeface="Arial" charset="0"/>
        </a:defRPr>
      </a:lvl4pPr>
      <a:lvl5pPr algn="ctr" rtl="0" fontAlgn="base">
        <a:spcBef>
          <a:spcPct val="0"/>
        </a:spcBef>
        <a:spcAft>
          <a:spcPct val="0"/>
        </a:spcAft>
        <a:defRPr sz="3900">
          <a:solidFill>
            <a:schemeClr val="tx2"/>
          </a:solidFill>
          <a:latin typeface="Arial" charset="0"/>
        </a:defRPr>
      </a:lvl5pPr>
      <a:lvl6pPr marL="410291" algn="ctr" rtl="0" fontAlgn="base">
        <a:spcBef>
          <a:spcPct val="0"/>
        </a:spcBef>
        <a:spcAft>
          <a:spcPct val="0"/>
        </a:spcAft>
        <a:defRPr sz="3900">
          <a:solidFill>
            <a:schemeClr val="tx2"/>
          </a:solidFill>
          <a:latin typeface="Arial" charset="0"/>
        </a:defRPr>
      </a:lvl6pPr>
      <a:lvl7pPr marL="820583" algn="ctr" rtl="0" fontAlgn="base">
        <a:spcBef>
          <a:spcPct val="0"/>
        </a:spcBef>
        <a:spcAft>
          <a:spcPct val="0"/>
        </a:spcAft>
        <a:defRPr sz="3900">
          <a:solidFill>
            <a:schemeClr val="tx2"/>
          </a:solidFill>
          <a:latin typeface="Arial" charset="0"/>
        </a:defRPr>
      </a:lvl7pPr>
      <a:lvl8pPr marL="1230874" algn="ctr" rtl="0" fontAlgn="base">
        <a:spcBef>
          <a:spcPct val="0"/>
        </a:spcBef>
        <a:spcAft>
          <a:spcPct val="0"/>
        </a:spcAft>
        <a:defRPr sz="3900">
          <a:solidFill>
            <a:schemeClr val="tx2"/>
          </a:solidFill>
          <a:latin typeface="Arial" charset="0"/>
        </a:defRPr>
      </a:lvl8pPr>
      <a:lvl9pPr marL="1641165" algn="ctr" rtl="0" fontAlgn="base">
        <a:spcBef>
          <a:spcPct val="0"/>
        </a:spcBef>
        <a:spcAft>
          <a:spcPct val="0"/>
        </a:spcAft>
        <a:defRPr sz="3900">
          <a:solidFill>
            <a:schemeClr val="tx2"/>
          </a:solidFill>
          <a:latin typeface="Arial" charset="0"/>
        </a:defRPr>
      </a:lvl9pPr>
    </p:titleStyle>
    <p:bodyStyle>
      <a:lvl1pPr marL="307718" indent="-307718" algn="l" rtl="0" fontAlgn="base">
        <a:spcBef>
          <a:spcPct val="20000"/>
        </a:spcBef>
        <a:spcAft>
          <a:spcPct val="0"/>
        </a:spcAft>
        <a:buChar char="•"/>
        <a:defRPr sz="2900">
          <a:solidFill>
            <a:schemeClr val="tx1"/>
          </a:solidFill>
          <a:latin typeface="+mn-lt"/>
          <a:ea typeface="+mn-ea"/>
          <a:cs typeface="+mn-cs"/>
        </a:defRPr>
      </a:lvl1pPr>
      <a:lvl2pPr marL="666723" indent="-256432" algn="l" rtl="0" fontAlgn="base">
        <a:spcBef>
          <a:spcPct val="20000"/>
        </a:spcBef>
        <a:spcAft>
          <a:spcPct val="0"/>
        </a:spcAft>
        <a:buChar char="–"/>
        <a:defRPr sz="2500">
          <a:solidFill>
            <a:schemeClr val="tx1"/>
          </a:solidFill>
          <a:latin typeface="+mn-lt"/>
        </a:defRPr>
      </a:lvl2pPr>
      <a:lvl3pPr marL="1025728" indent="-205146" algn="l" rtl="0" fontAlgn="base">
        <a:spcBef>
          <a:spcPct val="20000"/>
        </a:spcBef>
        <a:spcAft>
          <a:spcPct val="0"/>
        </a:spcAft>
        <a:buChar char="•"/>
        <a:defRPr sz="2200">
          <a:solidFill>
            <a:schemeClr val="tx1"/>
          </a:solidFill>
          <a:latin typeface="+mn-lt"/>
        </a:defRPr>
      </a:lvl3pPr>
      <a:lvl4pPr marL="1436019" indent="-205146" algn="l" rtl="0" fontAlgn="base">
        <a:spcBef>
          <a:spcPct val="20000"/>
        </a:spcBef>
        <a:spcAft>
          <a:spcPct val="0"/>
        </a:spcAft>
        <a:buChar char="–"/>
        <a:defRPr sz="1800">
          <a:solidFill>
            <a:schemeClr val="tx1"/>
          </a:solidFill>
          <a:latin typeface="+mn-lt"/>
        </a:defRPr>
      </a:lvl4pPr>
      <a:lvl5pPr marL="1846311" indent="-205146" algn="l" rtl="0" fontAlgn="base">
        <a:spcBef>
          <a:spcPct val="20000"/>
        </a:spcBef>
        <a:spcAft>
          <a:spcPct val="0"/>
        </a:spcAft>
        <a:buChar char="»"/>
        <a:defRPr sz="1800">
          <a:solidFill>
            <a:schemeClr val="tx1"/>
          </a:solidFill>
          <a:latin typeface="+mn-lt"/>
        </a:defRPr>
      </a:lvl5pPr>
      <a:lvl6pPr marL="2256602" indent="-205146" algn="l" rtl="0" fontAlgn="base">
        <a:spcBef>
          <a:spcPct val="20000"/>
        </a:spcBef>
        <a:spcAft>
          <a:spcPct val="0"/>
        </a:spcAft>
        <a:buChar char="»"/>
        <a:defRPr sz="1800">
          <a:solidFill>
            <a:schemeClr val="tx1"/>
          </a:solidFill>
          <a:latin typeface="+mn-lt"/>
        </a:defRPr>
      </a:lvl6pPr>
      <a:lvl7pPr marL="2666893" indent="-205146" algn="l" rtl="0" fontAlgn="base">
        <a:spcBef>
          <a:spcPct val="20000"/>
        </a:spcBef>
        <a:spcAft>
          <a:spcPct val="0"/>
        </a:spcAft>
        <a:buChar char="»"/>
        <a:defRPr sz="1800">
          <a:solidFill>
            <a:schemeClr val="tx1"/>
          </a:solidFill>
          <a:latin typeface="+mn-lt"/>
        </a:defRPr>
      </a:lvl7pPr>
      <a:lvl8pPr marL="3077185" indent="-205146" algn="l" rtl="0" fontAlgn="base">
        <a:spcBef>
          <a:spcPct val="20000"/>
        </a:spcBef>
        <a:spcAft>
          <a:spcPct val="0"/>
        </a:spcAft>
        <a:buChar char="»"/>
        <a:defRPr sz="1800">
          <a:solidFill>
            <a:schemeClr val="tx1"/>
          </a:solidFill>
          <a:latin typeface="+mn-lt"/>
        </a:defRPr>
      </a:lvl8pPr>
      <a:lvl9pPr marL="3487476" indent="-205146" algn="l" rtl="0" fontAlgn="base">
        <a:spcBef>
          <a:spcPct val="20000"/>
        </a:spcBef>
        <a:spcAft>
          <a:spcPct val="0"/>
        </a:spcAft>
        <a:buChar char="»"/>
        <a:defRPr sz="1800">
          <a:solidFill>
            <a:schemeClr val="tx1"/>
          </a:solidFill>
          <a:latin typeface="+mn-lt"/>
        </a:defRPr>
      </a:lvl9pPr>
    </p:bodyStyle>
    <p:otherStyle>
      <a:defPPr>
        <a:defRPr lang="de-DE"/>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endParaRPr lang="en-GB" altLang="de-DE"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endParaRPr lang="en-GB" altLang="de-DE" smtClean="0"/>
          </a:p>
        </p:txBody>
      </p:sp>
      <p:sp>
        <p:nvSpPr>
          <p:cNvPr id="6" name="Slide Number Placeholder 5"/>
          <p:cNvSpPr>
            <a:spLocks noGrp="1"/>
          </p:cNvSpPr>
          <p:nvPr>
            <p:ph type="sldNum" sz="quarter" idx="4"/>
          </p:nvPr>
        </p:nvSpPr>
        <p:spPr>
          <a:xfrm>
            <a:off x="8316913" y="6356350"/>
            <a:ext cx="369887"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914400">
              <a:defRPr/>
            </a:pPr>
            <a:fld id="{ACB4A00B-6126-49B5-B84A-C99EFD78FCAA}" type="slidenum">
              <a:rPr lang="en-GB">
                <a:solidFill>
                  <a:prstClr val="black">
                    <a:tint val="75000"/>
                  </a:prstClr>
                </a:solidFill>
              </a:rPr>
              <a:pPr defTabSz="914400">
                <a:defRPr/>
              </a:pPr>
              <a:t>‹Nr.›</a:t>
            </a:fld>
            <a:endParaRPr lang="en-GB" dirty="0">
              <a:solidFill>
                <a:prstClr val="black">
                  <a:tint val="75000"/>
                </a:prstClr>
              </a:solidFill>
            </a:endParaRPr>
          </a:p>
        </p:txBody>
      </p:sp>
      <p:pic>
        <p:nvPicPr>
          <p:cNvPr id="1029"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48488" y="6308725"/>
            <a:ext cx="2133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userDrawn="1"/>
        </p:nvCxnSpPr>
        <p:spPr>
          <a:xfrm>
            <a:off x="179388" y="1268413"/>
            <a:ext cx="87852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179388" y="1163638"/>
            <a:ext cx="8785225" cy="33337"/>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1799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medcalc.org/manual/meta-analysis-ROC-area.php" TargetMode="External"/><Relationship Id="rId3" Type="http://schemas.openxmlformats.org/officeDocument/2006/relationships/hyperlink" Target="https://www.medcalc.org/manual/meta-analysis-correlation.php" TargetMode="External"/><Relationship Id="rId7" Type="http://schemas.openxmlformats.org/officeDocument/2006/relationships/hyperlink" Target="https://www.medcalc.org/manual/meta-analysis-oddsratio.php" TargetMode="External"/><Relationship Id="rId2" Type="http://schemas.openxmlformats.org/officeDocument/2006/relationships/hyperlink" Target="https://www.medcalc.org/manual/meta-analysis-continuousmeasure.php" TargetMode="External"/><Relationship Id="rId1" Type="http://schemas.openxmlformats.org/officeDocument/2006/relationships/slideLayout" Target="../slideLayouts/slideLayout2.xml"/><Relationship Id="rId6" Type="http://schemas.openxmlformats.org/officeDocument/2006/relationships/hyperlink" Target="https://www.medcalc.org/manual/meta-analysis-riskdifference.php" TargetMode="External"/><Relationship Id="rId5" Type="http://schemas.openxmlformats.org/officeDocument/2006/relationships/hyperlink" Target="https://www.medcalc.org/manual/meta-analysis-relativerisk.php" TargetMode="External"/><Relationship Id="rId4" Type="http://schemas.openxmlformats.org/officeDocument/2006/relationships/hyperlink" Target="https://www.medcalc.org/manual/meta-analysis-proportion.php" TargetMode="External"/><Relationship Id="rId9" Type="http://schemas.openxmlformats.org/officeDocument/2006/relationships/hyperlink" Target="https://www.medcalc.org/manual/meta-generic.php"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journals.plos.org/plosmedicine/article?id=10.1371/journal.pmed.1000097" TargetMode="External"/><Relationship Id="rId2" Type="http://schemas.openxmlformats.org/officeDocument/2006/relationships/image" Target="../media/image44.png"/><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journals.plos.org/plosmedicine/article?id=10.1371/journal.pmed.1000097" TargetMode="External"/><Relationship Id="rId2" Type="http://schemas.openxmlformats.org/officeDocument/2006/relationships/image" Target="../media/image46.png"/><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611190" y="1524001"/>
            <a:ext cx="7905750" cy="2120900"/>
          </a:xfrm>
        </p:spPr>
        <p:txBody>
          <a:bodyPr/>
          <a:lstStyle/>
          <a:p>
            <a:pPr algn="l"/>
            <a:r>
              <a:rPr lang="de-DE" dirty="0" smtClean="0"/>
              <a:t>Meta-Analyse</a:t>
            </a:r>
            <a:r>
              <a:rPr lang="de-DE" dirty="0"/>
              <a:t/>
            </a:r>
            <a:br>
              <a:rPr lang="de-DE" dirty="0"/>
            </a:br>
            <a:r>
              <a:rPr lang="de-DE" sz="1200" dirty="0"/>
              <a:t/>
            </a:r>
            <a:br>
              <a:rPr lang="de-DE" sz="1200" dirty="0"/>
            </a:br>
            <a:endParaRPr lang="de-DE" sz="2500" b="1" i="1" dirty="0"/>
          </a:p>
        </p:txBody>
      </p:sp>
      <p:sp>
        <p:nvSpPr>
          <p:cNvPr id="7" name="Rectangle 3"/>
          <p:cNvSpPr txBox="1">
            <a:spLocks noChangeArrowheads="1"/>
          </p:cNvSpPr>
          <p:nvPr/>
        </p:nvSpPr>
        <p:spPr>
          <a:xfrm>
            <a:off x="1339850" y="4077072"/>
            <a:ext cx="6553200" cy="1007393"/>
          </a:xfrm>
          <a:prstGeom prst="rect">
            <a:avLst/>
          </a:prstGeom>
        </p:spPr>
        <p:txBody>
          <a:bodyPr vert="horz" lIns="91418" tIns="45709" rIns="91418" bIns="45709" rtlCol="0">
            <a:normAutofit/>
          </a:bodyPr>
          <a:lstStyle>
            <a:lvl1pPr marL="0" indent="0" algn="ct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base">
              <a:spcAft>
                <a:spcPct val="0"/>
              </a:spcAft>
            </a:pPr>
            <a:r>
              <a:rPr lang="de-DE" sz="2000" dirty="0">
                <a:solidFill>
                  <a:prstClr val="black">
                    <a:lumMod val="50000"/>
                    <a:lumOff val="50000"/>
                  </a:prstClr>
                </a:solidFill>
              </a:rPr>
              <a:t>Dr. Hanno Ulmer</a:t>
            </a:r>
          </a:p>
          <a:p>
            <a:pPr fontAlgn="base">
              <a:spcAft>
                <a:spcPct val="0"/>
              </a:spcAft>
            </a:pPr>
            <a:r>
              <a:rPr lang="de-AT" sz="1600" i="1" dirty="0">
                <a:solidFill>
                  <a:prstClr val="black">
                    <a:lumMod val="50000"/>
                    <a:lumOff val="50000"/>
                  </a:prstClr>
                </a:solidFill>
              </a:rPr>
              <a:t>hanno.ulmer@i-med.ac.at</a:t>
            </a:r>
            <a:endParaRPr lang="de-DE" sz="1600" i="1" dirty="0">
              <a:solidFill>
                <a:prstClr val="black">
                  <a:lumMod val="50000"/>
                  <a:lumOff val="50000"/>
                </a:prstClr>
              </a:solidFill>
            </a:endParaRPr>
          </a:p>
          <a:p>
            <a:pPr fontAlgn="base">
              <a:spcAft>
                <a:spcPct val="0"/>
              </a:spcAft>
            </a:pPr>
            <a:endParaRPr lang="de-DE" sz="2000" dirty="0">
              <a:solidFill>
                <a:prstClr val="black">
                  <a:lumMod val="50000"/>
                  <a:lumOff val="50000"/>
                </a:prstClr>
              </a:solidFill>
            </a:endParaRPr>
          </a:p>
          <a:p>
            <a:pPr fontAlgn="base">
              <a:spcAft>
                <a:spcPct val="0"/>
              </a:spcAft>
            </a:pPr>
            <a:endParaRPr lang="de-DE" sz="2400" dirty="0">
              <a:solidFill>
                <a:prstClr val="black">
                  <a:lumMod val="50000"/>
                  <a:lumOff val="50000"/>
                </a:prstClr>
              </a:solidFill>
            </a:endParaRPr>
          </a:p>
          <a:p>
            <a:pPr fontAlgn="base">
              <a:spcAft>
                <a:spcPct val="0"/>
              </a:spcAft>
            </a:pPr>
            <a:endParaRPr lang="de-DE" sz="2400" dirty="0">
              <a:solidFill>
                <a:prstClr val="black">
                  <a:lumMod val="50000"/>
                  <a:lumOff val="50000"/>
                </a:prstClr>
              </a:solidFill>
            </a:endParaRPr>
          </a:p>
        </p:txBody>
      </p:sp>
      <p:sp>
        <p:nvSpPr>
          <p:cNvPr id="8" name="Rectangle 3"/>
          <p:cNvSpPr txBox="1">
            <a:spLocks noChangeArrowheads="1"/>
          </p:cNvSpPr>
          <p:nvPr/>
        </p:nvSpPr>
        <p:spPr>
          <a:xfrm>
            <a:off x="1339850" y="5589240"/>
            <a:ext cx="6400800" cy="985664"/>
          </a:xfrm>
          <a:prstGeom prst="rect">
            <a:avLst/>
          </a:prstGeom>
        </p:spPr>
        <p:txBody>
          <a:bodyPr vert="horz" lIns="91418" tIns="45709" rIns="91418" bIns="45709" rtlCol="0">
            <a:normAutofit/>
          </a:bodyPr>
          <a:lstStyle>
            <a:lvl1pPr marL="0" indent="0" algn="ct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base">
              <a:spcAft>
                <a:spcPct val="0"/>
              </a:spcAft>
            </a:pPr>
            <a:r>
              <a:rPr lang="de-DE" sz="2000" dirty="0">
                <a:solidFill>
                  <a:prstClr val="black">
                    <a:lumMod val="50000"/>
                    <a:lumOff val="50000"/>
                  </a:prstClr>
                </a:solidFill>
              </a:rPr>
              <a:t>Department für Medizinische Statistik, Informatik und Gesundheitsökonomie, Medizinische Universität Innsbruck</a:t>
            </a:r>
          </a:p>
          <a:p>
            <a:pPr fontAlgn="base">
              <a:spcAft>
                <a:spcPct val="0"/>
              </a:spcAft>
            </a:pPr>
            <a:endParaRPr lang="de-DE" sz="2400" dirty="0">
              <a:solidFill>
                <a:prstClr val="black">
                  <a:lumMod val="50000"/>
                  <a:lumOff val="50000"/>
                </a:prstClr>
              </a:solidFill>
            </a:endParaRPr>
          </a:p>
          <a:p>
            <a:pPr fontAlgn="base">
              <a:spcAft>
                <a:spcPct val="0"/>
              </a:spcAft>
            </a:pPr>
            <a:endParaRPr lang="de-DE" sz="2400" dirty="0">
              <a:solidFill>
                <a:prstClr val="black">
                  <a:lumMod val="50000"/>
                  <a:lumOff val="50000"/>
                </a:prstClr>
              </a:solidFill>
            </a:endParaRPr>
          </a:p>
        </p:txBody>
      </p:sp>
    </p:spTree>
    <p:extLst>
      <p:ext uri="{BB962C8B-B14F-4D97-AF65-F5344CB8AC3E}">
        <p14:creationId xmlns:p14="http://schemas.microsoft.com/office/powerpoint/2010/main" val="39500253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2"/>
          <p:cNvSpPr>
            <a:spLocks noGrp="1" noChangeArrowheads="1"/>
          </p:cNvSpPr>
          <p:nvPr>
            <p:ph type="title"/>
          </p:nvPr>
        </p:nvSpPr>
        <p:spPr/>
        <p:txBody>
          <a:bodyPr/>
          <a:lstStyle/>
          <a:p>
            <a:pPr eaLnBrk="1" hangingPunct="1"/>
            <a:r>
              <a:rPr lang="de-AT" dirty="0" smtClean="0"/>
              <a:t>Meta-Analyse</a:t>
            </a:r>
          </a:p>
        </p:txBody>
      </p:sp>
      <p:pic>
        <p:nvPicPr>
          <p:cNvPr id="132102" name="Picture 3"/>
          <p:cNvPicPr>
            <a:picLocks noGrp="1" noChangeAspect="1" noChangeArrowheads="1"/>
          </p:cNvPicPr>
          <p:nvPr>
            <p:ph idx="1"/>
          </p:nvPr>
        </p:nvPicPr>
        <p:blipFill>
          <a:blip r:embed="rId2" cstate="print"/>
          <a:stretch>
            <a:fillRect/>
          </a:stretch>
        </p:blipFill>
        <p:spPr>
          <a:xfrm>
            <a:off x="1610097" y="1731450"/>
            <a:ext cx="5923810" cy="4495238"/>
          </a:xfrm>
        </p:spPr>
      </p:pic>
      <p:sp>
        <p:nvSpPr>
          <p:cNvPr id="132100" name="Foliennummernplatzhalter 5"/>
          <p:cNvSpPr>
            <a:spLocks noGrp="1"/>
          </p:cNvSpPr>
          <p:nvPr>
            <p:ph type="sldNum" sz="quarter" idx="12"/>
          </p:nvPr>
        </p:nvSpPr>
        <p:spPr>
          <a:noFill/>
        </p:spPr>
        <p:txBody>
          <a:bodyPr/>
          <a:lstStyle/>
          <a:p>
            <a:fld id="{63AFA850-8369-4F3C-BF14-662866974C9D}" type="slidenum">
              <a:rPr lang="de-DE">
                <a:solidFill>
                  <a:prstClr val="black">
                    <a:tint val="75000"/>
                  </a:prstClr>
                </a:solidFill>
              </a:rPr>
              <a:pPr/>
              <a:t>10</a:t>
            </a:fld>
            <a:endParaRPr lang="de-DE">
              <a:solidFill>
                <a:prstClr val="black">
                  <a:tint val="75000"/>
                </a:prstClr>
              </a:solidFill>
            </a:endParaRPr>
          </a:p>
        </p:txBody>
      </p:sp>
      <p:sp>
        <p:nvSpPr>
          <p:cNvPr id="2" name="Fußzeilenplatzhalter 1"/>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dirty="0">
              <a:solidFill>
                <a:prstClr val="black">
                  <a:tint val="75000"/>
                </a:prstClr>
              </a:solidFill>
            </a:endParaRPr>
          </a:p>
        </p:txBody>
      </p:sp>
      <p:sp>
        <p:nvSpPr>
          <p:cNvPr id="6" name="Datumsplatzhalter 5"/>
          <p:cNvSpPr>
            <a:spLocks noGrp="1"/>
          </p:cNvSpPr>
          <p:nvPr>
            <p:ph type="dt" sz="half" idx="10"/>
          </p:nvPr>
        </p:nvSpPr>
        <p:spPr/>
        <p:txBody>
          <a:bodyPr/>
          <a:lstStyle/>
          <a:p>
            <a:r>
              <a:rPr lang="en-US" smtClean="0">
                <a:solidFill>
                  <a:prstClr val="black">
                    <a:tint val="75000"/>
                  </a:prstClr>
                </a:solidFill>
              </a:rPr>
              <a:t>Modul 2.02</a:t>
            </a:r>
            <a:endParaRPr lang="de-DE" altLang="en-US" dirty="0">
              <a:solidFill>
                <a:prstClr val="black">
                  <a:tint val="75000"/>
                </a:prstClr>
              </a:solidFill>
            </a:endParaRPr>
          </a:p>
        </p:txBody>
      </p:sp>
    </p:spTree>
    <p:extLst>
      <p:ext uri="{BB962C8B-B14F-4D97-AF65-F5344CB8AC3E}">
        <p14:creationId xmlns:p14="http://schemas.microsoft.com/office/powerpoint/2010/main" val="28638913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2"/>
          <p:cNvSpPr>
            <a:spLocks noGrp="1" noChangeArrowheads="1"/>
          </p:cNvSpPr>
          <p:nvPr>
            <p:ph type="title"/>
          </p:nvPr>
        </p:nvSpPr>
        <p:spPr/>
        <p:txBody>
          <a:bodyPr/>
          <a:lstStyle/>
          <a:p>
            <a:pPr eaLnBrk="1" hangingPunct="1"/>
            <a:r>
              <a:rPr lang="de-DE" smtClean="0"/>
              <a:t>Stufen einer Meta-Analyse</a:t>
            </a:r>
            <a:endParaRPr lang="de-AT" smtClean="0"/>
          </a:p>
        </p:txBody>
      </p:sp>
      <p:sp>
        <p:nvSpPr>
          <p:cNvPr id="125958" name="Rectangle 3"/>
          <p:cNvSpPr>
            <a:spLocks noGrp="1" noChangeArrowheads="1"/>
          </p:cNvSpPr>
          <p:nvPr>
            <p:ph idx="1"/>
          </p:nvPr>
        </p:nvSpPr>
        <p:spPr/>
        <p:txBody>
          <a:bodyPr/>
          <a:lstStyle/>
          <a:p>
            <a:pPr eaLnBrk="1" hangingPunct="1">
              <a:lnSpc>
                <a:spcPct val="90000"/>
              </a:lnSpc>
            </a:pPr>
            <a:r>
              <a:rPr lang="de-DE" sz="2500"/>
              <a:t>Definition der Hypothese</a:t>
            </a:r>
          </a:p>
          <a:p>
            <a:pPr lvl="1" eaLnBrk="1" hangingPunct="1">
              <a:lnSpc>
                <a:spcPct val="90000"/>
              </a:lnSpc>
            </a:pPr>
            <a:r>
              <a:rPr lang="de-DE" sz="2100"/>
              <a:t>Definition der abhängigen und unabhängigen Variablen</a:t>
            </a:r>
          </a:p>
          <a:p>
            <a:pPr lvl="1" eaLnBrk="1" hangingPunct="1">
              <a:lnSpc>
                <a:spcPct val="90000"/>
              </a:lnSpc>
            </a:pPr>
            <a:r>
              <a:rPr lang="de-DE" sz="2100"/>
              <a:t>Standardisierung der Terminologie</a:t>
            </a:r>
          </a:p>
          <a:p>
            <a:pPr eaLnBrk="1" hangingPunct="1">
              <a:lnSpc>
                <a:spcPct val="90000"/>
              </a:lnSpc>
            </a:pPr>
            <a:r>
              <a:rPr lang="de-DE" sz="2500"/>
              <a:t>Definition der Keywords für Literatursuche und Datensammlung</a:t>
            </a:r>
          </a:p>
          <a:p>
            <a:pPr lvl="1" eaLnBrk="1" hangingPunct="1">
              <a:lnSpc>
                <a:spcPct val="90000"/>
              </a:lnSpc>
            </a:pPr>
            <a:r>
              <a:rPr lang="de-DE" sz="2100"/>
              <a:t>MeSH</a:t>
            </a:r>
          </a:p>
          <a:p>
            <a:pPr eaLnBrk="1" hangingPunct="1">
              <a:lnSpc>
                <a:spcPct val="90000"/>
              </a:lnSpc>
            </a:pPr>
            <a:r>
              <a:rPr lang="de-DE" sz="2500"/>
              <a:t>Definition von Ein- und Ausschlusskriterien für Studien</a:t>
            </a:r>
            <a:endParaRPr lang="de-AT" sz="2500"/>
          </a:p>
          <a:p>
            <a:pPr eaLnBrk="1" hangingPunct="1">
              <a:lnSpc>
                <a:spcPct val="90000"/>
              </a:lnSpc>
            </a:pPr>
            <a:r>
              <a:rPr lang="de-DE" sz="2500"/>
              <a:t>Analyse und Validierung der Ergebnisse</a:t>
            </a:r>
          </a:p>
          <a:p>
            <a:pPr lvl="1" eaLnBrk="1" hangingPunct="1">
              <a:lnSpc>
                <a:spcPct val="90000"/>
              </a:lnSpc>
            </a:pPr>
            <a:r>
              <a:rPr lang="de-DE" sz="2100"/>
              <a:t>Mit geeigneter Software</a:t>
            </a:r>
            <a:endParaRPr lang="de-AT" sz="2100"/>
          </a:p>
        </p:txBody>
      </p:sp>
      <p:sp>
        <p:nvSpPr>
          <p:cNvPr id="125956" name="Foliennummernplatzhalter 5"/>
          <p:cNvSpPr>
            <a:spLocks noGrp="1"/>
          </p:cNvSpPr>
          <p:nvPr>
            <p:ph type="sldNum" sz="quarter" idx="12"/>
          </p:nvPr>
        </p:nvSpPr>
        <p:spPr>
          <a:noFill/>
        </p:spPr>
        <p:txBody>
          <a:bodyPr/>
          <a:lstStyle/>
          <a:p>
            <a:fld id="{CF796F0E-7D67-4CA4-BC90-30590DFCE18B}" type="slidenum">
              <a:rPr lang="de-DE">
                <a:solidFill>
                  <a:prstClr val="black">
                    <a:tint val="75000"/>
                  </a:prstClr>
                </a:solidFill>
              </a:rPr>
              <a:pPr/>
              <a:t>11</a:t>
            </a:fld>
            <a:endParaRPr lang="de-DE">
              <a:solidFill>
                <a:prstClr val="black">
                  <a:tint val="75000"/>
                </a:prstClr>
              </a:solidFill>
            </a:endParaRPr>
          </a:p>
        </p:txBody>
      </p:sp>
      <p:sp>
        <p:nvSpPr>
          <p:cNvPr id="2" name="Fußzeilenplatzhalter 1"/>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dirty="0">
              <a:solidFill>
                <a:prstClr val="black">
                  <a:tint val="75000"/>
                </a:prstClr>
              </a:solidFill>
            </a:endParaRPr>
          </a:p>
        </p:txBody>
      </p:sp>
      <p:sp>
        <p:nvSpPr>
          <p:cNvPr id="6" name="Datumsplatzhalter 5"/>
          <p:cNvSpPr>
            <a:spLocks noGrp="1"/>
          </p:cNvSpPr>
          <p:nvPr>
            <p:ph type="dt" sz="half" idx="10"/>
          </p:nvPr>
        </p:nvSpPr>
        <p:spPr/>
        <p:txBody>
          <a:bodyPr/>
          <a:lstStyle/>
          <a:p>
            <a:r>
              <a:rPr lang="en-US" smtClean="0">
                <a:solidFill>
                  <a:prstClr val="black">
                    <a:tint val="75000"/>
                  </a:prstClr>
                </a:solidFill>
              </a:rPr>
              <a:t>Modul 2.02</a:t>
            </a:r>
            <a:endParaRPr lang="de-DE" altLang="en-US" dirty="0">
              <a:solidFill>
                <a:prstClr val="black">
                  <a:tint val="75000"/>
                </a:prstClr>
              </a:solidFill>
            </a:endParaRPr>
          </a:p>
        </p:txBody>
      </p:sp>
    </p:spTree>
    <p:extLst>
      <p:ext uri="{BB962C8B-B14F-4D97-AF65-F5344CB8AC3E}">
        <p14:creationId xmlns:p14="http://schemas.microsoft.com/office/powerpoint/2010/main" val="37797968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692" y="310641"/>
            <a:ext cx="8258204" cy="571496"/>
          </a:xfrm>
        </p:spPr>
        <p:txBody>
          <a:bodyPr>
            <a:normAutofit fontScale="90000"/>
          </a:bodyPr>
          <a:lstStyle/>
          <a:p>
            <a:r>
              <a:rPr lang="de-DE" dirty="0"/>
              <a:t>Ablauf der Meta-Analyse</a:t>
            </a:r>
          </a:p>
        </p:txBody>
      </p:sp>
      <p:graphicFrame>
        <p:nvGraphicFramePr>
          <p:cNvPr id="8" name="Diagramm 7">
            <a:extLst>
              <a:ext uri="{FF2B5EF4-FFF2-40B4-BE49-F238E27FC236}">
                <a16:creationId xmlns:a16="http://schemas.microsoft.com/office/drawing/2014/main" xmlns="" id="{0F8F3B59-590F-4878-BB2D-A69DDE01EEEB}"/>
              </a:ext>
            </a:extLst>
          </p:cNvPr>
          <p:cNvGraphicFramePr/>
          <p:nvPr>
            <p:extLst>
              <p:ext uri="{D42A27DB-BD31-4B8C-83A1-F6EECF244321}">
                <p14:modId xmlns:p14="http://schemas.microsoft.com/office/powerpoint/2010/main" val="2769031837"/>
              </p:ext>
            </p:extLst>
          </p:nvPr>
        </p:nvGraphicFramePr>
        <p:xfrm>
          <a:off x="899592" y="1772817"/>
          <a:ext cx="7749108" cy="420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18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t>
            </a:r>
            <a:r>
              <a:rPr lang="de-DE" dirty="0" err="1" smtClean="0"/>
              <a:t>Analyis</a:t>
            </a:r>
            <a:r>
              <a:rPr lang="de-DE" dirty="0" smtClean="0"/>
              <a:t> Protocol (FDA </a:t>
            </a:r>
            <a:r>
              <a:rPr lang="de-DE" dirty="0" err="1" smtClean="0"/>
              <a:t>guidance</a:t>
            </a:r>
            <a:r>
              <a:rPr lang="de-DE" dirty="0" smtClean="0"/>
              <a:t>)</a:t>
            </a:r>
            <a:endParaRPr lang="de-DE" dirty="0"/>
          </a:p>
        </p:txBody>
      </p:sp>
      <p:sp>
        <p:nvSpPr>
          <p:cNvPr id="3" name="Inhaltsplatzhalter 2"/>
          <p:cNvSpPr>
            <a:spLocks noGrp="1"/>
          </p:cNvSpPr>
          <p:nvPr>
            <p:ph idx="1"/>
          </p:nvPr>
        </p:nvSpPr>
        <p:spPr/>
        <p:txBody>
          <a:bodyPr>
            <a:normAutofit/>
          </a:bodyPr>
          <a:lstStyle/>
          <a:p>
            <a:r>
              <a:rPr lang="en-US" dirty="0"/>
              <a:t>The planned purpose of the meta-analysis </a:t>
            </a:r>
          </a:p>
          <a:p>
            <a:r>
              <a:rPr lang="en-US" dirty="0" smtClean="0"/>
              <a:t> </a:t>
            </a:r>
            <a:r>
              <a:rPr lang="en-US" dirty="0"/>
              <a:t>The background information available at the time of protocol development that </a:t>
            </a:r>
            <a:r>
              <a:rPr lang="en-US" dirty="0" smtClean="0"/>
              <a:t>motivated </a:t>
            </a:r>
            <a:r>
              <a:rPr lang="en-US" dirty="0"/>
              <a:t>the meta-analysis </a:t>
            </a:r>
          </a:p>
          <a:p>
            <a:r>
              <a:rPr lang="en-US" dirty="0" smtClean="0"/>
              <a:t>The </a:t>
            </a:r>
            <a:r>
              <a:rPr lang="en-US" dirty="0"/>
              <a:t>design features of the meta-analysis, including outcome definition and </a:t>
            </a:r>
            <a:r>
              <a:rPr lang="en-US" dirty="0" smtClean="0"/>
              <a:t>ascertainment</a:t>
            </a:r>
            <a:r>
              <a:rPr lang="en-US" dirty="0"/>
              <a:t>, exposure periods and assessment, comparator drugs, and target subject </a:t>
            </a:r>
            <a:r>
              <a:rPr lang="en-US" dirty="0" smtClean="0"/>
              <a:t>population </a:t>
            </a:r>
            <a:endParaRPr lang="en-US" dirty="0"/>
          </a:p>
          <a:p>
            <a:r>
              <a:rPr lang="en-US" dirty="0" smtClean="0"/>
              <a:t>A </a:t>
            </a:r>
            <a:r>
              <a:rPr lang="en-US" dirty="0"/>
              <a:t>description of the search strategy that will be used to identify candidate trials and </a:t>
            </a:r>
            <a:r>
              <a:rPr lang="en-US" dirty="0" smtClean="0"/>
              <a:t>the </a:t>
            </a:r>
            <a:r>
              <a:rPr lang="en-US" dirty="0"/>
              <a:t>criteria that will be applied for trial selection </a:t>
            </a:r>
          </a:p>
          <a:p>
            <a:r>
              <a:rPr lang="en-US" dirty="0" smtClean="0"/>
              <a:t>The </a:t>
            </a:r>
            <a:r>
              <a:rPr lang="en-US" dirty="0"/>
              <a:t>analysis strategy for conducting the meta-analysis, including planned subgroup </a:t>
            </a:r>
            <a:r>
              <a:rPr lang="en-US" dirty="0" smtClean="0"/>
              <a:t>analyses </a:t>
            </a:r>
            <a:r>
              <a:rPr lang="en-US" dirty="0"/>
              <a:t>and sensitivity analyses </a:t>
            </a:r>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13</a:t>
            </a:fld>
            <a:endParaRPr lang="de-DE" altLang="en-US">
              <a:solidFill>
                <a:prstClr val="black">
                  <a:tint val="75000"/>
                </a:prstClr>
              </a:solidFill>
            </a:endParaRPr>
          </a:p>
        </p:txBody>
      </p:sp>
    </p:spTree>
    <p:extLst>
      <p:ext uri="{BB962C8B-B14F-4D97-AF65-F5344CB8AC3E}">
        <p14:creationId xmlns:p14="http://schemas.microsoft.com/office/powerpoint/2010/main" val="20832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GB" dirty="0" smtClean="0">
                <a:solidFill>
                  <a:schemeClr val="accent1">
                    <a:lumMod val="75000"/>
                  </a:schemeClr>
                </a:solidFill>
              </a:rPr>
              <a:t>Methods: Search strategy</a:t>
            </a:r>
            <a:endParaRPr lang="en-GB" dirty="0">
              <a:solidFill>
                <a:schemeClr val="accent1">
                  <a:lumMod val="75000"/>
                </a:schemeClr>
              </a:solidFill>
            </a:endParaRPr>
          </a:p>
        </p:txBody>
      </p:sp>
      <p:sp>
        <p:nvSpPr>
          <p:cNvPr id="18435" name="Text Placeholder 3"/>
          <p:cNvSpPr>
            <a:spLocks noGrp="1"/>
          </p:cNvSpPr>
          <p:nvPr>
            <p:ph type="body" idx="1"/>
          </p:nvPr>
        </p:nvSpPr>
        <p:spPr>
          <a:xfrm>
            <a:off x="468313" y="1268413"/>
            <a:ext cx="4040187" cy="639762"/>
          </a:xfrm>
        </p:spPr>
        <p:txBody>
          <a:bodyPr/>
          <a:lstStyle/>
          <a:p>
            <a:r>
              <a:rPr lang="en-GB" altLang="de-DE" smtClean="0"/>
              <a:t>Search strategy</a:t>
            </a:r>
          </a:p>
        </p:txBody>
      </p:sp>
      <p:sp>
        <p:nvSpPr>
          <p:cNvPr id="18436" name="Content Placeholder 2"/>
          <p:cNvSpPr>
            <a:spLocks noGrp="1"/>
          </p:cNvSpPr>
          <p:nvPr>
            <p:ph sz="half" idx="2"/>
          </p:nvPr>
        </p:nvSpPr>
        <p:spPr>
          <a:xfrm>
            <a:off x="250825" y="1916113"/>
            <a:ext cx="4176713" cy="3889375"/>
          </a:xfrm>
        </p:spPr>
        <p:txBody>
          <a:bodyPr/>
          <a:lstStyle/>
          <a:p>
            <a:pPr marL="0" indent="0">
              <a:buFont typeface="Arial" charset="0"/>
              <a:buNone/>
            </a:pPr>
            <a:r>
              <a:rPr lang="en-GB" altLang="de-DE" dirty="0" smtClean="0"/>
              <a:t>Key terms:</a:t>
            </a:r>
          </a:p>
          <a:p>
            <a:pPr marL="0" indent="0">
              <a:buFont typeface="Arial" charset="0"/>
              <a:buNone/>
            </a:pPr>
            <a:r>
              <a:rPr lang="en-GB" altLang="de-DE" dirty="0" smtClean="0"/>
              <a:t>“physical activity”, “exercise”, “increase”, “brief intervention”, “counselling”, “systematic review”, “meta analysis”.</a:t>
            </a:r>
          </a:p>
          <a:p>
            <a:pPr marL="0" indent="0">
              <a:buFont typeface="Arial" charset="0"/>
              <a:buNone/>
            </a:pPr>
            <a:endParaRPr lang="en-GB" altLang="de-DE" dirty="0" smtClean="0"/>
          </a:p>
          <a:p>
            <a:pPr marL="0" indent="0">
              <a:buFont typeface="Arial" charset="0"/>
              <a:buNone/>
            </a:pPr>
            <a:r>
              <a:rPr lang="en-GB" altLang="de-DE" dirty="0" smtClean="0"/>
              <a:t>Period covered: 1854 - October 2011.</a:t>
            </a:r>
          </a:p>
          <a:p>
            <a:pPr marL="0" indent="0">
              <a:buFont typeface="Arial" charset="0"/>
              <a:buNone/>
            </a:pPr>
            <a:endParaRPr lang="en-GB" altLang="de-DE" dirty="0" smtClean="0"/>
          </a:p>
          <a:p>
            <a:pPr marL="0" indent="0">
              <a:buFont typeface="Arial" charset="0"/>
              <a:buNone/>
            </a:pPr>
            <a:endParaRPr lang="en-GB" altLang="de-DE" dirty="0" smtClean="0"/>
          </a:p>
          <a:p>
            <a:pPr marL="0" indent="0" algn="r">
              <a:buFont typeface="Arial" charset="0"/>
              <a:buNone/>
            </a:pPr>
            <a:endParaRPr lang="en-GB" altLang="de-DE" dirty="0" smtClean="0"/>
          </a:p>
        </p:txBody>
      </p:sp>
      <p:sp>
        <p:nvSpPr>
          <p:cNvPr id="18437" name="Text Placeholder 4"/>
          <p:cNvSpPr>
            <a:spLocks noGrp="1"/>
          </p:cNvSpPr>
          <p:nvPr>
            <p:ph type="body" sz="quarter" idx="3"/>
          </p:nvPr>
        </p:nvSpPr>
        <p:spPr>
          <a:xfrm>
            <a:off x="4643438" y="1341438"/>
            <a:ext cx="4041775" cy="639762"/>
          </a:xfrm>
        </p:spPr>
        <p:txBody>
          <a:bodyPr/>
          <a:lstStyle/>
          <a:p>
            <a:r>
              <a:rPr lang="en-GB" altLang="de-DE" smtClean="0"/>
              <a:t>Databases</a:t>
            </a:r>
          </a:p>
        </p:txBody>
      </p:sp>
      <p:sp>
        <p:nvSpPr>
          <p:cNvPr id="18438" name="Content Placeholder 5"/>
          <p:cNvSpPr>
            <a:spLocks noGrp="1"/>
          </p:cNvSpPr>
          <p:nvPr>
            <p:ph sz="quarter" idx="4"/>
          </p:nvPr>
        </p:nvSpPr>
        <p:spPr>
          <a:xfrm>
            <a:off x="4356100" y="1916113"/>
            <a:ext cx="4608513" cy="4392612"/>
          </a:xfrm>
        </p:spPr>
        <p:txBody>
          <a:bodyPr/>
          <a:lstStyle/>
          <a:p>
            <a:r>
              <a:rPr lang="en-GB" altLang="de-DE" sz="1600" smtClean="0"/>
              <a:t>CINAHL </a:t>
            </a:r>
          </a:p>
          <a:p>
            <a:r>
              <a:rPr lang="en-GB" altLang="de-DE" sz="1600" smtClean="0"/>
              <a:t>Cochrane Database of Systematic Reviews</a:t>
            </a:r>
          </a:p>
          <a:p>
            <a:r>
              <a:rPr lang="en-GB" altLang="de-DE" sz="1600" smtClean="0"/>
              <a:t>Database of Abstracts of Reviews of Effects (DARE) on Cochrane Library and Centre for Reviews and Dissemination (CRD)</a:t>
            </a:r>
          </a:p>
          <a:p>
            <a:r>
              <a:rPr lang="en-GB" altLang="de-DE" sz="1600" smtClean="0"/>
              <a:t>Health Technology Assessment database on Cochrane Library and Centre for Reviews and Dissemination (CRD) </a:t>
            </a:r>
          </a:p>
          <a:p>
            <a:r>
              <a:rPr lang="en-GB" altLang="de-DE" sz="1600" smtClean="0"/>
              <a:t>Embase </a:t>
            </a:r>
          </a:p>
          <a:p>
            <a:r>
              <a:rPr lang="en-GB" altLang="de-DE" sz="1600" smtClean="0"/>
              <a:t>MEDLINE </a:t>
            </a:r>
          </a:p>
          <a:p>
            <a:r>
              <a:rPr lang="en-GB" altLang="de-DE" sz="1600" smtClean="0"/>
              <a:t>PsycINFO </a:t>
            </a:r>
          </a:p>
          <a:p>
            <a:r>
              <a:rPr lang="en-GB" altLang="de-DE" sz="1600" smtClean="0"/>
              <a:t>SCI-Expanded </a:t>
            </a:r>
          </a:p>
          <a:p>
            <a:r>
              <a:rPr lang="en-GB" altLang="de-DE" sz="1600" smtClean="0"/>
              <a:t>SSCI SIGN </a:t>
            </a:r>
          </a:p>
          <a:p>
            <a:r>
              <a:rPr lang="en-GB" altLang="de-DE" sz="1600" smtClean="0"/>
              <a:t>Hand search of first authors’(LL) personal collections of articles</a:t>
            </a:r>
          </a:p>
        </p:txBody>
      </p:sp>
    </p:spTree>
    <p:extLst>
      <p:ext uri="{BB962C8B-B14F-4D97-AF65-F5344CB8AC3E}">
        <p14:creationId xmlns:p14="http://schemas.microsoft.com/office/powerpoint/2010/main" val="2509414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p:txBody>
          <a:bodyPr/>
          <a:lstStyle/>
          <a:p>
            <a:pPr eaLnBrk="1" hangingPunct="1"/>
            <a:r>
              <a:rPr lang="de-DE" sz="2400"/>
              <a:t>Hierarchie von Medizinischen Studien</a:t>
            </a:r>
            <a:endParaRPr lang="de-AT" sz="2400"/>
          </a:p>
        </p:txBody>
      </p:sp>
      <p:pic>
        <p:nvPicPr>
          <p:cNvPr id="43016" name="Picture 9" descr="pyramid12"/>
          <p:cNvPicPr>
            <a:picLocks noChangeAspect="1" noChangeArrowheads="1"/>
          </p:cNvPicPr>
          <p:nvPr/>
        </p:nvPicPr>
        <p:blipFill>
          <a:blip r:embed="rId2" cstate="print"/>
          <a:srcRect/>
          <a:stretch>
            <a:fillRect/>
          </a:stretch>
        </p:blipFill>
        <p:spPr bwMode="auto">
          <a:xfrm>
            <a:off x="1692275" y="1484313"/>
            <a:ext cx="5932488" cy="4297362"/>
          </a:xfrm>
          <a:prstGeom prst="rect">
            <a:avLst/>
          </a:prstGeom>
          <a:noFill/>
          <a:ln w="9525">
            <a:noFill/>
            <a:miter lim="800000"/>
            <a:headEnd/>
            <a:tailEnd/>
          </a:ln>
        </p:spPr>
      </p:pic>
      <p:sp>
        <p:nvSpPr>
          <p:cNvPr id="2" name="Fußzeilenplatzhalter 1"/>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dirty="0">
              <a:solidFill>
                <a:prstClr val="black">
                  <a:tint val="75000"/>
                </a:prstClr>
              </a:solidFill>
            </a:endParaRPr>
          </a:p>
        </p:txBody>
      </p:sp>
      <p:sp>
        <p:nvSpPr>
          <p:cNvPr id="3" name="Foliennummernplatzhalter 2"/>
          <p:cNvSpPr>
            <a:spLocks noGrp="1"/>
          </p:cNvSpPr>
          <p:nvPr>
            <p:ph type="sldNum" sz="quarter" idx="12"/>
          </p:nvPr>
        </p:nvSpPr>
        <p:spPr/>
        <p:txBody>
          <a:bodyPr/>
          <a:lstStyle/>
          <a:p>
            <a:r>
              <a:rPr lang="de-DE" altLang="en-US" smtClean="0">
                <a:solidFill>
                  <a:prstClr val="black">
                    <a:tint val="75000"/>
                  </a:prstClr>
                </a:solidFill>
              </a:rPr>
              <a:t>Seite </a:t>
            </a:r>
            <a:fld id="{0D2F5E8F-47EE-403F-B671-2683899C2F18}" type="slidenum">
              <a:rPr lang="de-DE" altLang="en-US" smtClean="0">
                <a:solidFill>
                  <a:prstClr val="black">
                    <a:tint val="75000"/>
                  </a:prstClr>
                </a:solidFill>
              </a:rPr>
              <a:pPr/>
              <a:t>15</a:t>
            </a:fld>
            <a:endParaRPr lang="de-DE" altLang="en-US">
              <a:solidFill>
                <a:prstClr val="black">
                  <a:tint val="75000"/>
                </a:prstClr>
              </a:solidFill>
            </a:endParaRPr>
          </a:p>
        </p:txBody>
      </p:sp>
      <p:sp>
        <p:nvSpPr>
          <p:cNvPr id="6" name="Datumsplatzhalter 5"/>
          <p:cNvSpPr>
            <a:spLocks noGrp="1"/>
          </p:cNvSpPr>
          <p:nvPr>
            <p:ph type="dt" sz="half" idx="10"/>
          </p:nvPr>
        </p:nvSpPr>
        <p:spPr/>
        <p:txBody>
          <a:bodyPr/>
          <a:lstStyle/>
          <a:p>
            <a:r>
              <a:rPr lang="en-US" smtClean="0">
                <a:solidFill>
                  <a:prstClr val="black">
                    <a:tint val="75000"/>
                  </a:prstClr>
                </a:solidFill>
              </a:rPr>
              <a:t>Modul 2.02</a:t>
            </a:r>
            <a:endParaRPr lang="de-DE" altLang="en-US" dirty="0">
              <a:solidFill>
                <a:prstClr val="black">
                  <a:tint val="75000"/>
                </a:prstClr>
              </a:solidFill>
            </a:endParaRPr>
          </a:p>
        </p:txBody>
      </p:sp>
    </p:spTree>
    <p:extLst>
      <p:ext uri="{BB962C8B-B14F-4D97-AF65-F5344CB8AC3E}">
        <p14:creationId xmlns:p14="http://schemas.microsoft.com/office/powerpoint/2010/main" val="25463714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title"/>
          </p:nvPr>
        </p:nvSpPr>
        <p:spPr>
          <a:xfrm>
            <a:off x="539750" y="620715"/>
            <a:ext cx="7543800" cy="657225"/>
          </a:xfrm>
          <a:noFill/>
          <a:ln/>
        </p:spPr>
        <p:txBody>
          <a:bodyPr anchor="ctr"/>
          <a:lstStyle/>
          <a:p>
            <a:r>
              <a:rPr lang="de-DE"/>
              <a:t>Konsistenz</a:t>
            </a:r>
          </a:p>
        </p:txBody>
      </p:sp>
      <p:sp>
        <p:nvSpPr>
          <p:cNvPr id="7" name="Fußzeilenplatzhalter 4"/>
          <p:cNvSpPr>
            <a:spLocks noGrp="1"/>
          </p:cNvSpPr>
          <p:nvPr>
            <p:ph type="ftr" sz="quarter" idx="11"/>
          </p:nvPr>
        </p:nvSpPr>
        <p:spPr/>
        <p:txBody>
          <a:bodyPr/>
          <a:lstStyle/>
          <a:p>
            <a:r>
              <a:rPr lang="de-DE" altLang="en-US">
                <a:solidFill>
                  <a:prstClr val="black">
                    <a:tint val="75000"/>
                  </a:prstClr>
                </a:solidFill>
              </a:rPr>
              <a:t>hanno.ulmer@i-med.ac.at</a:t>
            </a:r>
          </a:p>
        </p:txBody>
      </p:sp>
      <p:sp>
        <p:nvSpPr>
          <p:cNvPr id="8" name="Foliennummernplatzhalter 5"/>
          <p:cNvSpPr>
            <a:spLocks noGrp="1"/>
          </p:cNvSpPr>
          <p:nvPr>
            <p:ph type="sldNum" sz="quarter" idx="12"/>
          </p:nvPr>
        </p:nvSpPr>
        <p:spPr/>
        <p:txBody>
          <a:bodyPr/>
          <a:lstStyle/>
          <a:p>
            <a:r>
              <a:rPr lang="de-DE" altLang="en-US">
                <a:solidFill>
                  <a:prstClr val="black">
                    <a:tint val="75000"/>
                  </a:prstClr>
                </a:solidFill>
              </a:rPr>
              <a:t>Seite </a:t>
            </a:r>
            <a:fld id="{13613C93-B0C7-4DE2-A0B6-E3687AE9890C}" type="slidenum">
              <a:rPr lang="de-DE" altLang="en-US">
                <a:solidFill>
                  <a:prstClr val="black">
                    <a:tint val="75000"/>
                  </a:prstClr>
                </a:solidFill>
              </a:rPr>
              <a:pPr/>
              <a:t>16</a:t>
            </a:fld>
            <a:endParaRPr lang="de-DE" altLang="en-US">
              <a:solidFill>
                <a:prstClr val="black">
                  <a:tint val="75000"/>
                </a:prstClr>
              </a:solidFill>
            </a:endParaRPr>
          </a:p>
        </p:txBody>
      </p:sp>
      <p:pic>
        <p:nvPicPr>
          <p:cNvPr id="295942" name="Picture 6"/>
          <p:cNvPicPr>
            <a:picLocks noChangeAspect="1" noChangeArrowheads="1"/>
          </p:cNvPicPr>
          <p:nvPr/>
        </p:nvPicPr>
        <p:blipFill>
          <a:blip r:embed="rId3" cstate="print"/>
          <a:srcRect l="7178" t="15538" r="16780" b="7683"/>
          <a:stretch>
            <a:fillRect/>
          </a:stretch>
        </p:blipFill>
        <p:spPr bwMode="auto">
          <a:xfrm>
            <a:off x="2411762" y="1628800"/>
            <a:ext cx="6179895" cy="4679850"/>
          </a:xfrm>
          <a:prstGeom prst="rect">
            <a:avLst/>
          </a:prstGeom>
          <a:noFill/>
          <a:ln w="9525">
            <a:noFill/>
            <a:miter lim="800000"/>
            <a:headEnd/>
            <a:tailEnd/>
          </a:ln>
          <a:effectLst/>
        </p:spPr>
      </p:pic>
      <p:sp>
        <p:nvSpPr>
          <p:cNvPr id="295943" name="Text Box 7"/>
          <p:cNvSpPr txBox="1">
            <a:spLocks noChangeArrowheads="1"/>
          </p:cNvSpPr>
          <p:nvPr/>
        </p:nvSpPr>
        <p:spPr bwMode="auto">
          <a:xfrm>
            <a:off x="179390" y="4437063"/>
            <a:ext cx="1755775" cy="825500"/>
          </a:xfrm>
          <a:prstGeom prst="rect">
            <a:avLst/>
          </a:prstGeom>
          <a:noFill/>
          <a:ln w="9525">
            <a:noFill/>
            <a:miter lim="800000"/>
            <a:headEnd/>
            <a:tailEnd/>
          </a:ln>
          <a:effectLst/>
        </p:spPr>
        <p:txBody>
          <a:bodyPr lIns="91418" tIns="45709" rIns="91418" bIns="45709">
            <a:spAutoFit/>
          </a:bodyPr>
          <a:lstStyle/>
          <a:p>
            <a:pPr fontAlgn="base">
              <a:spcBef>
                <a:spcPct val="50000"/>
              </a:spcBef>
              <a:spcAft>
                <a:spcPct val="0"/>
              </a:spcAft>
            </a:pPr>
            <a:r>
              <a:rPr lang="en-US" sz="1600">
                <a:solidFill>
                  <a:prstClr val="black"/>
                </a:solidFill>
                <a:latin typeface="Arial" charset="0"/>
              </a:rPr>
              <a:t>Davey Smith &amp; Ebrahim, Int J Epidemiol  2001</a:t>
            </a:r>
            <a:endParaRPr lang="de-DE" sz="1600">
              <a:solidFill>
                <a:prstClr val="black"/>
              </a:solidFill>
              <a:latin typeface="Arial" charset="0"/>
            </a:endParaRPr>
          </a:p>
        </p:txBody>
      </p:sp>
      <p:sp>
        <p:nvSpPr>
          <p:cNvPr id="295944" name="Rectangle 8"/>
          <p:cNvSpPr>
            <a:spLocks noChangeArrowheads="1"/>
          </p:cNvSpPr>
          <p:nvPr/>
        </p:nvSpPr>
        <p:spPr bwMode="auto">
          <a:xfrm>
            <a:off x="684214" y="1989139"/>
            <a:ext cx="1353233" cy="1938980"/>
          </a:xfrm>
          <a:prstGeom prst="rect">
            <a:avLst/>
          </a:prstGeom>
          <a:noFill/>
          <a:ln w="9525">
            <a:noFill/>
            <a:miter lim="800000"/>
            <a:headEnd/>
            <a:tailEnd/>
          </a:ln>
          <a:effectLst/>
        </p:spPr>
        <p:txBody>
          <a:bodyPr wrap="none" lIns="91418" tIns="45709" rIns="91418" bIns="45709">
            <a:spAutoFit/>
          </a:bodyPr>
          <a:lstStyle/>
          <a:p>
            <a:pPr eaLnBrk="0" fontAlgn="base" hangingPunct="0">
              <a:spcBef>
                <a:spcPct val="0"/>
              </a:spcBef>
              <a:spcAft>
                <a:spcPct val="0"/>
              </a:spcAft>
            </a:pPr>
            <a:r>
              <a:rPr lang="de-DE" sz="2000">
                <a:solidFill>
                  <a:prstClr val="black"/>
                </a:solidFill>
                <a:latin typeface="Arial" charset="0"/>
              </a:rPr>
              <a:t>Beta-</a:t>
            </a:r>
          </a:p>
          <a:p>
            <a:pPr eaLnBrk="0" fontAlgn="base" hangingPunct="0">
              <a:spcBef>
                <a:spcPct val="0"/>
              </a:spcBef>
              <a:spcAft>
                <a:spcPct val="0"/>
              </a:spcAft>
            </a:pPr>
            <a:r>
              <a:rPr lang="de-DE" sz="2000">
                <a:solidFill>
                  <a:prstClr val="black"/>
                </a:solidFill>
                <a:latin typeface="Arial" charset="0"/>
              </a:rPr>
              <a:t>Carotin </a:t>
            </a:r>
          </a:p>
          <a:p>
            <a:pPr eaLnBrk="0" fontAlgn="base" hangingPunct="0">
              <a:spcBef>
                <a:spcPct val="0"/>
              </a:spcBef>
              <a:spcAft>
                <a:spcPct val="0"/>
              </a:spcAft>
            </a:pPr>
            <a:r>
              <a:rPr lang="de-DE" sz="2000">
                <a:solidFill>
                  <a:prstClr val="black"/>
                </a:solidFill>
                <a:latin typeface="Arial" charset="0"/>
              </a:rPr>
              <a:t>und </a:t>
            </a:r>
          </a:p>
          <a:p>
            <a:pPr eaLnBrk="0" fontAlgn="base" hangingPunct="0">
              <a:spcBef>
                <a:spcPct val="0"/>
              </a:spcBef>
              <a:spcAft>
                <a:spcPct val="0"/>
              </a:spcAft>
            </a:pPr>
            <a:r>
              <a:rPr lang="de-DE" sz="2000">
                <a:solidFill>
                  <a:prstClr val="black"/>
                </a:solidFill>
                <a:latin typeface="Arial" charset="0"/>
              </a:rPr>
              <a:t>kardio-</a:t>
            </a:r>
          </a:p>
          <a:p>
            <a:pPr eaLnBrk="0" fontAlgn="base" hangingPunct="0">
              <a:spcBef>
                <a:spcPct val="0"/>
              </a:spcBef>
              <a:spcAft>
                <a:spcPct val="0"/>
              </a:spcAft>
            </a:pPr>
            <a:r>
              <a:rPr lang="de-DE" sz="2000">
                <a:solidFill>
                  <a:prstClr val="black"/>
                </a:solidFill>
                <a:latin typeface="Arial" charset="0"/>
              </a:rPr>
              <a:t>vaskuläre </a:t>
            </a:r>
          </a:p>
          <a:p>
            <a:pPr eaLnBrk="0" fontAlgn="base" hangingPunct="0">
              <a:spcBef>
                <a:spcPct val="0"/>
              </a:spcBef>
              <a:spcAft>
                <a:spcPct val="0"/>
              </a:spcAft>
            </a:pPr>
            <a:r>
              <a:rPr lang="de-DE" sz="2000">
                <a:solidFill>
                  <a:prstClr val="black"/>
                </a:solidFill>
                <a:latin typeface="Arial" charset="0"/>
              </a:rPr>
              <a:t>Mortalität</a:t>
            </a:r>
          </a:p>
        </p:txBody>
      </p:sp>
    </p:spTree>
    <p:extLst>
      <p:ext uri="{BB962C8B-B14F-4D97-AF65-F5344CB8AC3E}">
        <p14:creationId xmlns:p14="http://schemas.microsoft.com/office/powerpoint/2010/main" val="650313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5" name="Rectangle 5"/>
          <p:cNvSpPr>
            <a:spLocks noGrp="1" noChangeArrowheads="1"/>
          </p:cNvSpPr>
          <p:nvPr>
            <p:ph type="title"/>
          </p:nvPr>
        </p:nvSpPr>
        <p:spPr>
          <a:xfrm>
            <a:off x="539750" y="620715"/>
            <a:ext cx="7543800" cy="657225"/>
          </a:xfrm>
          <a:noFill/>
          <a:ln/>
        </p:spPr>
        <p:txBody>
          <a:bodyPr anchor="ctr"/>
          <a:lstStyle/>
          <a:p>
            <a:r>
              <a:rPr lang="de-DE"/>
              <a:t>Evidenzgrade von Studien </a:t>
            </a:r>
          </a:p>
        </p:txBody>
      </p:sp>
      <p:sp>
        <p:nvSpPr>
          <p:cNvPr id="5" name="Fußzeilenplatzhalter 4"/>
          <p:cNvSpPr>
            <a:spLocks noGrp="1"/>
          </p:cNvSpPr>
          <p:nvPr>
            <p:ph type="ftr" sz="quarter" idx="11"/>
          </p:nvPr>
        </p:nvSpPr>
        <p:spPr/>
        <p:txBody>
          <a:bodyPr/>
          <a:lstStyle/>
          <a:p>
            <a:r>
              <a:rPr lang="de-DE" altLang="en-US">
                <a:solidFill>
                  <a:prstClr val="black">
                    <a:tint val="75000"/>
                  </a:prstClr>
                </a:solidFill>
              </a:rPr>
              <a:t>hanno.ulmer@i-med.ac.at</a:t>
            </a:r>
          </a:p>
        </p:txBody>
      </p:sp>
      <p:sp>
        <p:nvSpPr>
          <p:cNvPr id="6" name="Foliennummernplatzhalter 5"/>
          <p:cNvSpPr>
            <a:spLocks noGrp="1"/>
          </p:cNvSpPr>
          <p:nvPr>
            <p:ph type="sldNum" sz="quarter" idx="12"/>
          </p:nvPr>
        </p:nvSpPr>
        <p:spPr/>
        <p:txBody>
          <a:bodyPr/>
          <a:lstStyle/>
          <a:p>
            <a:r>
              <a:rPr lang="de-DE" altLang="en-US">
                <a:solidFill>
                  <a:prstClr val="black">
                    <a:tint val="75000"/>
                  </a:prstClr>
                </a:solidFill>
              </a:rPr>
              <a:t>Seite </a:t>
            </a:r>
            <a:fld id="{EABAF38E-92B1-476D-B9B7-B450B069610B}" type="slidenum">
              <a:rPr lang="de-DE" altLang="en-US">
                <a:solidFill>
                  <a:prstClr val="black">
                    <a:tint val="75000"/>
                  </a:prstClr>
                </a:solidFill>
              </a:rPr>
              <a:pPr/>
              <a:t>17</a:t>
            </a:fld>
            <a:endParaRPr lang="de-DE" altLang="en-US">
              <a:solidFill>
                <a:prstClr val="black">
                  <a:tint val="75000"/>
                </a:prstClr>
              </a:solidFill>
            </a:endParaRPr>
          </a:p>
        </p:txBody>
      </p:sp>
      <p:pic>
        <p:nvPicPr>
          <p:cNvPr id="302084" name="Picture 4"/>
          <p:cNvPicPr>
            <a:picLocks noChangeAspect="1" noChangeArrowheads="1"/>
          </p:cNvPicPr>
          <p:nvPr/>
        </p:nvPicPr>
        <p:blipFill>
          <a:blip r:embed="rId3" cstate="print"/>
          <a:srcRect/>
          <a:stretch>
            <a:fillRect/>
          </a:stretch>
        </p:blipFill>
        <p:spPr bwMode="auto">
          <a:xfrm>
            <a:off x="395289" y="1484313"/>
            <a:ext cx="8316912" cy="4608512"/>
          </a:xfrm>
          <a:prstGeom prst="rect">
            <a:avLst/>
          </a:prstGeom>
          <a:noFill/>
          <a:ln w="9525">
            <a:noFill/>
            <a:miter lim="800000"/>
            <a:headEnd/>
            <a:tailEnd/>
          </a:ln>
          <a:effectLst/>
        </p:spPr>
      </p:pic>
      <p:sp>
        <p:nvSpPr>
          <p:cNvPr id="7" name="Datumsplatzhalter 6"/>
          <p:cNvSpPr>
            <a:spLocks noGrp="1"/>
          </p:cNvSpPr>
          <p:nvPr>
            <p:ph type="dt" sz="half" idx="10"/>
          </p:nvPr>
        </p:nvSpPr>
        <p:spPr/>
        <p:txBody>
          <a:bodyPr/>
          <a:lstStyle/>
          <a:p>
            <a:r>
              <a:rPr lang="en-US" smtClean="0">
                <a:solidFill>
                  <a:prstClr val="black">
                    <a:tint val="75000"/>
                  </a:prstClr>
                </a:solidFill>
              </a:rPr>
              <a:t>Modul 2.02</a:t>
            </a:r>
            <a:endParaRPr lang="de-DE" altLang="en-US" dirty="0">
              <a:solidFill>
                <a:prstClr val="black">
                  <a:tint val="75000"/>
                </a:prstClr>
              </a:solidFill>
            </a:endParaRPr>
          </a:p>
        </p:txBody>
      </p:sp>
    </p:spTree>
    <p:extLst>
      <p:ext uri="{BB962C8B-B14F-4D97-AF65-F5344CB8AC3E}">
        <p14:creationId xmlns:p14="http://schemas.microsoft.com/office/powerpoint/2010/main" val="3246248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Fragen zur Meta-Analyse</a:t>
            </a:r>
            <a:endParaRPr lang="de-DE" dirty="0"/>
          </a:p>
        </p:txBody>
      </p:sp>
      <p:sp>
        <p:nvSpPr>
          <p:cNvPr id="3" name="Inhaltsplatzhalter 2"/>
          <p:cNvSpPr>
            <a:spLocks noGrp="1"/>
          </p:cNvSpPr>
          <p:nvPr>
            <p:ph idx="1"/>
          </p:nvPr>
        </p:nvSpPr>
        <p:spPr/>
        <p:txBody>
          <a:bodyPr>
            <a:noAutofit/>
          </a:bodyPr>
          <a:lstStyle/>
          <a:p>
            <a:r>
              <a:rPr lang="de-DE" sz="1800" i="1" dirty="0"/>
              <a:t>Ist die Qualität der berücksichtigten Studien zufriedenstellend? </a:t>
            </a:r>
            <a:br>
              <a:rPr lang="de-DE" sz="1800" i="1" dirty="0"/>
            </a:br>
            <a:r>
              <a:rPr lang="de-DE" sz="1800" dirty="0"/>
              <a:t/>
            </a:r>
            <a:br>
              <a:rPr lang="de-DE" sz="1800" dirty="0"/>
            </a:br>
            <a:r>
              <a:rPr lang="de-DE" sz="1400" dirty="0"/>
              <a:t>Zwischen verschiedenen Studien bestehen zum Teil erhebliche Qualitätsunterschiede, die in einer Meta- Analyse zunächst nicht berücksichtigt werden. Als Mindestanforderung gilt, dass nur korrekt </a:t>
            </a:r>
            <a:r>
              <a:rPr lang="de-DE" sz="1400" i="1" dirty="0"/>
              <a:t>randomisierte</a:t>
            </a:r>
            <a:r>
              <a:rPr lang="de-DE" sz="1400" dirty="0"/>
              <a:t> </a:t>
            </a:r>
            <a:r>
              <a:rPr lang="de-DE" sz="1400" i="1" dirty="0"/>
              <a:t>Studien</a:t>
            </a:r>
            <a:r>
              <a:rPr lang="de-DE" sz="1400" dirty="0"/>
              <a:t> mit vollständigen Angaben über alle am Anfang in die Studie aufgenommenen Personen meta-analysiert werden. Der </a:t>
            </a:r>
            <a:r>
              <a:rPr lang="de-DE" sz="1400" dirty="0" err="1"/>
              <a:t>Randomisierungsvorgang</a:t>
            </a:r>
            <a:r>
              <a:rPr lang="de-DE" sz="1400" dirty="0"/>
              <a:t>, der leider oft ungenügend beschrieben ist, verdient deshalb besondere Aufmerksamkeit.</a:t>
            </a:r>
            <a:br>
              <a:rPr lang="de-DE" sz="1400" dirty="0"/>
            </a:br>
            <a:r>
              <a:rPr lang="de-DE" sz="1400" dirty="0"/>
              <a:t>Daneben ist es auch von Bedeutung, dass in den verschiedenen Studien tatsächlich gleiche oder vergleichbare Therapien und Beurteilungsverfahren eingesetzt wurden. Bei vielen Medikamentenstudien muss z.B. gefordert werden, dass die Bewertung der Therapieergebnisse </a:t>
            </a:r>
            <a:r>
              <a:rPr lang="de-DE" sz="1400" i="1" dirty="0"/>
              <a:t>blind</a:t>
            </a:r>
            <a:r>
              <a:rPr lang="de-DE" sz="1400" dirty="0"/>
              <a:t> erfolgt.</a:t>
            </a:r>
            <a:br>
              <a:rPr lang="de-DE" sz="1400" dirty="0"/>
            </a:br>
            <a:r>
              <a:rPr lang="de-DE" sz="1400" dirty="0"/>
              <a:t/>
            </a:r>
            <a:br>
              <a:rPr lang="de-DE" sz="1400" dirty="0"/>
            </a:br>
            <a:endParaRPr lang="de-DE" sz="1400" dirty="0"/>
          </a:p>
          <a:p>
            <a:r>
              <a:rPr lang="de-DE" sz="1800" i="1" dirty="0"/>
              <a:t>Wurden alle relevanten Studien berücksichtigt? </a:t>
            </a:r>
            <a:br>
              <a:rPr lang="de-DE" sz="1800" i="1" dirty="0"/>
            </a:br>
            <a:r>
              <a:rPr lang="de-DE" sz="1800" i="1" dirty="0"/>
              <a:t/>
            </a:r>
            <a:br>
              <a:rPr lang="de-DE" sz="1800" i="1" dirty="0"/>
            </a:br>
            <a:r>
              <a:rPr lang="de-DE" sz="1400" dirty="0"/>
              <a:t>Da «positive» Resultate mit </a:t>
            </a:r>
            <a:r>
              <a:rPr lang="de-DE" sz="1400" dirty="0" err="1"/>
              <a:t>grösserer</a:t>
            </a:r>
            <a:r>
              <a:rPr lang="de-DE" sz="1400" dirty="0"/>
              <a:t> Wahrscheinlichkeit veröffentlicht werden als Studien, die keinen Effekt zeigen, sollten auch </a:t>
            </a:r>
            <a:r>
              <a:rPr lang="de-DE" sz="1400" dirty="0" err="1"/>
              <a:t>unpublizierte</a:t>
            </a:r>
            <a:r>
              <a:rPr lang="de-DE" sz="1400" dirty="0"/>
              <a:t> Studien berücksichtigt werden. Dies gilt natürlich nur, soweit die erwähnten Qualitätskriterien erfüllt sind. Wenn allenfalls in Frage kommende Studien nicht in eine Meta-Analyse aufgenommen werden, so sollten sie erwähnt und die entsprechende Entscheidung begründet werden.</a:t>
            </a:r>
            <a:br>
              <a:rPr lang="de-DE" sz="1400" dirty="0"/>
            </a:br>
            <a:r>
              <a:rPr lang="de-DE" sz="1400" dirty="0"/>
              <a:t/>
            </a:r>
            <a:br>
              <a:rPr lang="de-DE" sz="1400" dirty="0"/>
            </a:br>
            <a:endParaRPr lang="de-DE" sz="1400"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18</a:t>
            </a:fld>
            <a:endParaRPr lang="de-DE" altLang="en-US">
              <a:solidFill>
                <a:prstClr val="black">
                  <a:tint val="75000"/>
                </a:prstClr>
              </a:solidFill>
            </a:endParaRPr>
          </a:p>
        </p:txBody>
      </p:sp>
    </p:spTree>
    <p:extLst>
      <p:ext uri="{BB962C8B-B14F-4D97-AF65-F5344CB8AC3E}">
        <p14:creationId xmlns:p14="http://schemas.microsoft.com/office/powerpoint/2010/main" val="1105981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Fragen zur Meta-Analyse</a:t>
            </a:r>
            <a:endParaRPr lang="de-DE" dirty="0"/>
          </a:p>
        </p:txBody>
      </p:sp>
      <p:sp>
        <p:nvSpPr>
          <p:cNvPr id="3" name="Inhaltsplatzhalter 2"/>
          <p:cNvSpPr>
            <a:spLocks noGrp="1"/>
          </p:cNvSpPr>
          <p:nvPr>
            <p:ph idx="1"/>
          </p:nvPr>
        </p:nvSpPr>
        <p:spPr/>
        <p:txBody>
          <a:bodyPr>
            <a:noAutofit/>
          </a:bodyPr>
          <a:lstStyle/>
          <a:p>
            <a:r>
              <a:rPr lang="de-DE" sz="1800" i="1" dirty="0"/>
              <a:t>Haben die berücksichtigten Studien teilweise entgegengesetzte Resultate erbracht? </a:t>
            </a:r>
            <a:br>
              <a:rPr lang="de-DE" sz="1800" i="1" dirty="0"/>
            </a:br>
            <a:r>
              <a:rPr lang="de-DE" sz="1800" i="1" dirty="0"/>
              <a:t/>
            </a:r>
            <a:br>
              <a:rPr lang="de-DE" sz="1800" i="1" dirty="0"/>
            </a:br>
            <a:r>
              <a:rPr lang="de-DE" sz="1400" dirty="0"/>
              <a:t>Der Variabilität der Ergebnisse wird oft nicht genügend Beachtung geschenkt. Das Problem der Heterogenität von Studienresultaten kann nicht durch die Anwendung eines statistischen Tests gelöst werden. Wenn stark voneinander abweichende Resultate vorliegen, geben klinische und biologische Überlegungen den Ausschlag, ob überhaupt eine Meta-Analyse sinnvoll ist.</a:t>
            </a:r>
            <a:br>
              <a:rPr lang="de-DE" sz="1400" dirty="0"/>
            </a:br>
            <a:r>
              <a:rPr lang="de-DE" sz="1400" dirty="0"/>
              <a:t/>
            </a:r>
            <a:br>
              <a:rPr lang="de-DE" sz="1400" dirty="0"/>
            </a:br>
            <a:endParaRPr lang="de-DE" sz="1400" dirty="0"/>
          </a:p>
          <a:p>
            <a:r>
              <a:rPr lang="de-DE" sz="1800" i="1" dirty="0"/>
              <a:t>Wie «robust» sind die Ergebnisse der Meta-Analyse? </a:t>
            </a:r>
            <a:br>
              <a:rPr lang="de-DE" sz="1800" i="1" dirty="0"/>
            </a:br>
            <a:r>
              <a:rPr lang="de-DE" sz="1400" dirty="0"/>
              <a:t/>
            </a:r>
            <a:br>
              <a:rPr lang="de-DE" sz="1400" dirty="0"/>
            </a:br>
            <a:r>
              <a:rPr lang="de-DE" sz="1400" dirty="0"/>
              <a:t>Bei der Durchführung einer Meta-Analyse gibt es eine Reihe von teilweise </a:t>
            </a:r>
            <a:r>
              <a:rPr lang="de-DE" sz="1400" i="1" dirty="0"/>
              <a:t>arbiträren</a:t>
            </a:r>
            <a:r>
              <a:rPr lang="de-DE" sz="1400" dirty="0"/>
              <a:t> Entscheiden (Ausschluss von Studien, Wahl der statistischen Methoden, Interpretation bestimmter Resultate). Das Resultat einer Meta- Analyse sollte von solchen Entscheiden einigermaßen unabhängig sein. Wenn also die gleiche Meta-Analyse z.B. mit einer etwas anderen Studienauswahl oder mit einem anderen statistischen Verfahren durchgeführt wird, sollte sie ungefähr dasselbe Resultat ergeben. </a:t>
            </a:r>
            <a:br>
              <a:rPr lang="de-DE" sz="1400" dirty="0"/>
            </a:br>
            <a:endParaRPr lang="de-DE" sz="1400"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19</a:t>
            </a:fld>
            <a:endParaRPr lang="de-DE" altLang="en-US">
              <a:solidFill>
                <a:prstClr val="black">
                  <a:tint val="75000"/>
                </a:prstClr>
              </a:solidFill>
            </a:endParaRPr>
          </a:p>
        </p:txBody>
      </p:sp>
    </p:spTree>
    <p:extLst>
      <p:ext uri="{BB962C8B-B14F-4D97-AF65-F5344CB8AC3E}">
        <p14:creationId xmlns:p14="http://schemas.microsoft.com/office/powerpoint/2010/main" val="322586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p:txBody>
          <a:bodyPr>
            <a:normAutofit/>
          </a:bodyPr>
          <a:lstStyle/>
          <a:p>
            <a:r>
              <a:rPr lang="de-DE" sz="3200" dirty="0"/>
              <a:t>Allgemeiner Teil</a:t>
            </a:r>
          </a:p>
          <a:p>
            <a:r>
              <a:rPr lang="de-DE" sz="3200" dirty="0"/>
              <a:t>Praktische Meta-Analyse mit </a:t>
            </a:r>
            <a:r>
              <a:rPr lang="de-DE" sz="3200" dirty="0" err="1"/>
              <a:t>MedCalc</a:t>
            </a:r>
            <a:endParaRPr lang="de-DE" sz="3200" dirty="0"/>
          </a:p>
          <a:p>
            <a:r>
              <a:rPr lang="de-DE" sz="3200" dirty="0"/>
              <a:t>Übung </a:t>
            </a:r>
            <a:r>
              <a:rPr lang="de-DE" sz="3200" dirty="0" err="1"/>
              <a:t>Lionheart-Levorep</a:t>
            </a:r>
            <a:endParaRPr lang="de-DE" sz="3200"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2</a:t>
            </a:fld>
            <a:endParaRPr lang="de-DE" altLang="en-US">
              <a:solidFill>
                <a:prstClr val="black">
                  <a:tint val="75000"/>
                </a:prstClr>
              </a:solidFill>
            </a:endParaRPr>
          </a:p>
        </p:txBody>
      </p:sp>
    </p:spTree>
    <p:extLst>
      <p:ext uri="{BB962C8B-B14F-4D97-AF65-F5344CB8AC3E}">
        <p14:creationId xmlns:p14="http://schemas.microsoft.com/office/powerpoint/2010/main" val="787140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EFF8D0-21D2-456E-811C-8982D880972C}"/>
              </a:ext>
            </a:extLst>
          </p:cNvPr>
          <p:cNvSpPr>
            <a:spLocks noGrp="1"/>
          </p:cNvSpPr>
          <p:nvPr>
            <p:ph type="title"/>
          </p:nvPr>
        </p:nvSpPr>
        <p:spPr/>
        <p:txBody>
          <a:bodyPr/>
          <a:lstStyle/>
          <a:p>
            <a:r>
              <a:rPr lang="de-DE" dirty="0"/>
              <a:t>Stärken</a:t>
            </a:r>
          </a:p>
        </p:txBody>
      </p:sp>
      <p:sp>
        <p:nvSpPr>
          <p:cNvPr id="3" name="Inhaltsplatzhalter 2">
            <a:extLst>
              <a:ext uri="{FF2B5EF4-FFF2-40B4-BE49-F238E27FC236}">
                <a16:creationId xmlns:a16="http://schemas.microsoft.com/office/drawing/2014/main" xmlns="" id="{339611AD-EC48-4B88-87E5-C676D7C52B13}"/>
              </a:ext>
            </a:extLst>
          </p:cNvPr>
          <p:cNvSpPr>
            <a:spLocks noGrp="1"/>
          </p:cNvSpPr>
          <p:nvPr>
            <p:ph idx="1"/>
          </p:nvPr>
        </p:nvSpPr>
        <p:spPr/>
        <p:txBody>
          <a:bodyPr>
            <a:normAutofit/>
          </a:bodyPr>
          <a:lstStyle/>
          <a:p>
            <a:r>
              <a:rPr lang="de-DE" dirty="0" smtClean="0"/>
              <a:t>Mathematische-statistische Zusammenfassung von Einzelstudien</a:t>
            </a:r>
          </a:p>
          <a:p>
            <a:r>
              <a:rPr lang="de-DE" dirty="0" smtClean="0"/>
              <a:t>Im Gegensatz dazu steht der narrative Review</a:t>
            </a:r>
          </a:p>
          <a:p>
            <a:r>
              <a:rPr lang="de-DE" dirty="0" smtClean="0"/>
              <a:t>Meta-Analyse </a:t>
            </a:r>
            <a:r>
              <a:rPr lang="de-DE" dirty="0"/>
              <a:t>objektiver durch ihre Festlegung von Kriterien für die Auswahl von </a:t>
            </a:r>
            <a:r>
              <a:rPr lang="de-DE" dirty="0" smtClean="0"/>
              <a:t>Primärstudien </a:t>
            </a:r>
            <a:r>
              <a:rPr lang="de-DE" dirty="0"/>
              <a:t>(</a:t>
            </a:r>
            <a:r>
              <a:rPr lang="de-DE" dirty="0" smtClean="0"/>
              <a:t>gegebenenfalls sinkt aber die Studienanzahl</a:t>
            </a:r>
            <a:r>
              <a:rPr lang="de-DE" dirty="0"/>
              <a:t>)</a:t>
            </a:r>
          </a:p>
          <a:p>
            <a:r>
              <a:rPr lang="de-DE" dirty="0"/>
              <a:t>Relativ kostengünstig</a:t>
            </a:r>
          </a:p>
          <a:p>
            <a:r>
              <a:rPr lang="de-DE" dirty="0"/>
              <a:t>Erhöhung der Validität und Trennschärfe</a:t>
            </a:r>
          </a:p>
          <a:p>
            <a:r>
              <a:rPr lang="de-DE" dirty="0"/>
              <a:t>Ermittlung welche Eigenschaften zu welchen Effektstärken führen</a:t>
            </a:r>
          </a:p>
          <a:p>
            <a:pPr marL="0" indent="0">
              <a:buNone/>
            </a:pPr>
            <a:endParaRPr lang="de-DE" dirty="0"/>
          </a:p>
          <a:p>
            <a:endParaRPr lang="de-DE" dirty="0"/>
          </a:p>
        </p:txBody>
      </p:sp>
    </p:spTree>
    <p:extLst>
      <p:ext uri="{BB962C8B-B14F-4D97-AF65-F5344CB8AC3E}">
        <p14:creationId xmlns:p14="http://schemas.microsoft.com/office/powerpoint/2010/main" val="23435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Schwächen</a:t>
            </a:r>
          </a:p>
        </p:txBody>
      </p:sp>
      <p:sp>
        <p:nvSpPr>
          <p:cNvPr id="3" name="Inhaltsplatzhalter 2"/>
          <p:cNvSpPr>
            <a:spLocks noGrp="1"/>
          </p:cNvSpPr>
          <p:nvPr>
            <p:ph idx="1"/>
          </p:nvPr>
        </p:nvSpPr>
        <p:spPr/>
        <p:txBody>
          <a:bodyPr/>
          <a:lstStyle/>
          <a:p>
            <a:pPr marL="0" indent="0">
              <a:buNone/>
            </a:pPr>
            <a:endParaRPr lang="de-DE" dirty="0"/>
          </a:p>
          <a:p>
            <a:endParaRPr lang="de-DE" dirty="0">
              <a:latin typeface="Arial" pitchFamily="34" charset="0"/>
              <a:cs typeface="Arial" pitchFamily="34" charset="0"/>
            </a:endParaRPr>
          </a:p>
          <a:p>
            <a:endParaRPr lang="de-AT" dirty="0">
              <a:latin typeface="Arial" pitchFamily="34" charset="0"/>
              <a:cs typeface="Arial" pitchFamily="34" charset="0"/>
            </a:endParaRPr>
          </a:p>
        </p:txBody>
      </p:sp>
      <p:graphicFrame>
        <p:nvGraphicFramePr>
          <p:cNvPr id="5" name="Diagramm 4">
            <a:extLst>
              <a:ext uri="{FF2B5EF4-FFF2-40B4-BE49-F238E27FC236}">
                <a16:creationId xmlns:a16="http://schemas.microsoft.com/office/drawing/2014/main" xmlns="" id="{D2BCD13D-70D1-4B6B-9A8C-7ECC8A9864FF}"/>
              </a:ext>
            </a:extLst>
          </p:cNvPr>
          <p:cNvGraphicFramePr/>
          <p:nvPr>
            <p:extLst>
              <p:ext uri="{D42A27DB-BD31-4B8C-83A1-F6EECF244321}">
                <p14:modId xmlns:p14="http://schemas.microsoft.com/office/powerpoint/2010/main" val="3495276342"/>
              </p:ext>
            </p:extLst>
          </p:nvPr>
        </p:nvGraphicFramePr>
        <p:xfrm>
          <a:off x="611560" y="1700808"/>
          <a:ext cx="7822298" cy="4675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276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2"/>
          <p:cNvSpPr>
            <a:spLocks noGrp="1" noChangeArrowheads="1"/>
          </p:cNvSpPr>
          <p:nvPr>
            <p:ph type="title"/>
          </p:nvPr>
        </p:nvSpPr>
        <p:spPr/>
        <p:txBody>
          <a:bodyPr/>
          <a:lstStyle/>
          <a:p>
            <a:pPr eaLnBrk="1" hangingPunct="1"/>
            <a:r>
              <a:rPr lang="de-DE" dirty="0" smtClean="0"/>
              <a:t>Meta-Analyse</a:t>
            </a:r>
            <a:endParaRPr lang="de-AT" dirty="0" smtClean="0"/>
          </a:p>
        </p:txBody>
      </p:sp>
      <p:sp>
        <p:nvSpPr>
          <p:cNvPr id="124932" name="Foliennummernplatzhalter 5"/>
          <p:cNvSpPr>
            <a:spLocks noGrp="1"/>
          </p:cNvSpPr>
          <p:nvPr>
            <p:ph type="sldNum" sz="quarter" idx="12"/>
          </p:nvPr>
        </p:nvSpPr>
        <p:spPr>
          <a:noFill/>
        </p:spPr>
        <p:txBody>
          <a:bodyPr/>
          <a:lstStyle/>
          <a:p>
            <a:fld id="{A9D459F2-FE6A-4618-B1BD-FE34BE8C6EDF}" type="slidenum">
              <a:rPr lang="de-DE">
                <a:solidFill>
                  <a:prstClr val="black">
                    <a:tint val="75000"/>
                  </a:prstClr>
                </a:solidFill>
              </a:rPr>
              <a:pPr/>
              <a:t>22</a:t>
            </a:fld>
            <a:endParaRPr lang="de-DE">
              <a:solidFill>
                <a:prstClr val="black">
                  <a:tint val="75000"/>
                </a:prstClr>
              </a:solidFill>
            </a:endParaRPr>
          </a:p>
        </p:txBody>
      </p:sp>
      <p:sp>
        <p:nvSpPr>
          <p:cNvPr id="2" name="Fußzeilenplatzhalter 1"/>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dirty="0">
              <a:solidFill>
                <a:prstClr val="black">
                  <a:tint val="75000"/>
                </a:prstClr>
              </a:solidFill>
            </a:endParaRPr>
          </a:p>
        </p:txBody>
      </p:sp>
      <p:sp>
        <p:nvSpPr>
          <p:cNvPr id="6" name="Datumsplatzhalter 5"/>
          <p:cNvSpPr>
            <a:spLocks noGrp="1"/>
          </p:cNvSpPr>
          <p:nvPr>
            <p:ph type="dt" sz="half" idx="10"/>
          </p:nvPr>
        </p:nvSpPr>
        <p:spPr/>
        <p:txBody>
          <a:bodyPr/>
          <a:lstStyle/>
          <a:p>
            <a:r>
              <a:rPr lang="en-US" smtClean="0">
                <a:solidFill>
                  <a:prstClr val="black">
                    <a:tint val="75000"/>
                  </a:prstClr>
                </a:solidFill>
              </a:rPr>
              <a:t>Modul 2.02</a:t>
            </a:r>
            <a:endParaRPr lang="de-DE" altLang="en-US" dirty="0">
              <a:solidFill>
                <a:prstClr val="black">
                  <a:tint val="75000"/>
                </a:prstClr>
              </a:solidFill>
            </a:endParaRPr>
          </a:p>
        </p:txBody>
      </p:sp>
      <p:pic>
        <p:nvPicPr>
          <p:cNvPr id="7" name="Picture 3" descr="D:\WORK\PEARSON\000 FOLIEN\4100\JPG\4100-417__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2" y="1921769"/>
            <a:ext cx="853373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WORK\PEARSON\000 FOLIEN\4100\JPG\4100-41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5522168"/>
            <a:ext cx="5256584" cy="118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7422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Publications Bias</a:t>
            </a:r>
            <a:endParaRPr lang="de-DE" dirty="0"/>
          </a:p>
        </p:txBody>
      </p:sp>
      <p:sp>
        <p:nvSpPr>
          <p:cNvPr id="4" name="Datumsplatzhalter 3"/>
          <p:cNvSpPr>
            <a:spLocks noGrp="1"/>
          </p:cNvSpPr>
          <p:nvPr>
            <p:ph type="dt" sz="half" idx="10"/>
          </p:nvPr>
        </p:nvSpPr>
        <p:spPr/>
        <p:txBody>
          <a:bodyPr/>
          <a:lstStyle/>
          <a:p>
            <a:r>
              <a:rPr lang="en-US" smtClean="0">
                <a:solidFill>
                  <a:prstClr val="black">
                    <a:tint val="75000"/>
                  </a:prstClr>
                </a:solidFill>
              </a:rPr>
              <a:t>Modul 2.02</a:t>
            </a:r>
            <a:endParaRPr lang="de-DE" altLang="en-US" dirty="0">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dirty="0">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0D2F5E8F-47EE-403F-B671-2683899C2F18}" type="slidenum">
              <a:rPr lang="de-DE" altLang="en-US" smtClean="0">
                <a:solidFill>
                  <a:prstClr val="black">
                    <a:tint val="75000"/>
                  </a:prstClr>
                </a:solidFill>
              </a:rPr>
              <a:pPr/>
              <a:t>23</a:t>
            </a:fld>
            <a:endParaRPr lang="de-DE" altLang="en-US">
              <a:solidFill>
                <a:prstClr val="black">
                  <a:tint val="75000"/>
                </a:prstClr>
              </a:solidFill>
            </a:endParaRPr>
          </a:p>
        </p:txBody>
      </p:sp>
      <p:pic>
        <p:nvPicPr>
          <p:cNvPr id="9" name="Picture 2" descr="D:\WORK\PEARSON\000 FOLIEN\4100\JPG\4100-42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416824" cy="459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612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a:t>
            </a:r>
            <a:r>
              <a:rPr lang="de-DE" dirty="0" err="1"/>
              <a:t>tr</a:t>
            </a:r>
            <a:r>
              <a:rPr lang="de-DE" dirty="0" err="1" smtClean="0"/>
              <a:t>atifying</a:t>
            </a:r>
            <a:r>
              <a:rPr lang="de-DE" dirty="0" smtClean="0"/>
              <a:t> </a:t>
            </a:r>
            <a:r>
              <a:rPr lang="de-DE" dirty="0" err="1" smtClean="0"/>
              <a:t>the</a:t>
            </a:r>
            <a:r>
              <a:rPr lang="de-DE" dirty="0" smtClean="0"/>
              <a:t> </a:t>
            </a:r>
            <a:r>
              <a:rPr lang="de-DE" dirty="0" err="1" smtClean="0"/>
              <a:t>analysis</a:t>
            </a:r>
            <a:r>
              <a:rPr lang="de-DE" dirty="0" smtClean="0"/>
              <a:t> </a:t>
            </a:r>
            <a:r>
              <a:rPr lang="de-DE" dirty="0" err="1" smtClean="0"/>
              <a:t>by</a:t>
            </a:r>
            <a:r>
              <a:rPr lang="de-DE" dirty="0" smtClean="0"/>
              <a:t> </a:t>
            </a:r>
            <a:r>
              <a:rPr lang="de-DE" dirty="0" err="1" smtClean="0"/>
              <a:t>trial</a:t>
            </a:r>
            <a:endParaRPr lang="de-DE" dirty="0"/>
          </a:p>
        </p:txBody>
      </p:sp>
      <p:sp>
        <p:nvSpPr>
          <p:cNvPr id="3" name="Inhaltsplatzhalter 2"/>
          <p:cNvSpPr>
            <a:spLocks noGrp="1"/>
          </p:cNvSpPr>
          <p:nvPr>
            <p:ph idx="1"/>
          </p:nvPr>
        </p:nvSpPr>
        <p:spPr/>
        <p:txBody>
          <a:bodyPr/>
          <a:lstStyle/>
          <a:p>
            <a:r>
              <a:rPr lang="en-US" dirty="0"/>
              <a:t>An important principle involved in estimating risk from a meta-analysis is that the randomized </a:t>
            </a:r>
            <a:r>
              <a:rPr lang="en-US" dirty="0" smtClean="0"/>
              <a:t>comparisons </a:t>
            </a:r>
            <a:r>
              <a:rPr lang="en-US" dirty="0"/>
              <a:t>of the individual trials should be maintained when analyzing the combined data. </a:t>
            </a:r>
            <a:endParaRPr lang="en-US" dirty="0" smtClean="0"/>
          </a:p>
          <a:p>
            <a:r>
              <a:rPr lang="en-US" dirty="0" smtClean="0"/>
              <a:t>In other </a:t>
            </a:r>
            <a:r>
              <a:rPr lang="en-US" dirty="0"/>
              <a:t>words, when comparing drug A to drug B, subjects randomly assigned to drug A in a single </a:t>
            </a:r>
            <a:r>
              <a:rPr lang="en-US" dirty="0" smtClean="0"/>
              <a:t>trial </a:t>
            </a:r>
            <a:r>
              <a:rPr lang="en-US" dirty="0"/>
              <a:t>are compared to subjects assigned to drug B from the same trial and not to subjects from </a:t>
            </a:r>
            <a:r>
              <a:rPr lang="en-US" dirty="0" smtClean="0"/>
              <a:t>other </a:t>
            </a:r>
            <a:r>
              <a:rPr lang="en-US" dirty="0"/>
              <a:t>trials. In the statistics literature, this is referred to as stratifying the analysis by trial. </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24</a:t>
            </a:fld>
            <a:endParaRPr lang="de-DE" altLang="en-US">
              <a:solidFill>
                <a:prstClr val="black">
                  <a:tint val="75000"/>
                </a:prstClr>
              </a:solidFill>
            </a:endParaRPr>
          </a:p>
        </p:txBody>
      </p:sp>
    </p:spTree>
    <p:extLst>
      <p:ext uri="{BB962C8B-B14F-4D97-AF65-F5344CB8AC3E}">
        <p14:creationId xmlns:p14="http://schemas.microsoft.com/office/powerpoint/2010/main" val="2338160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Simpson`s</a:t>
            </a:r>
            <a:r>
              <a:rPr lang="de-DE" dirty="0" smtClean="0"/>
              <a:t> Paradoxon</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25</a:t>
            </a:fld>
            <a:endParaRPr lang="de-DE" alt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34" y="1641701"/>
            <a:ext cx="7772024" cy="212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611560" y="3933058"/>
            <a:ext cx="7848872" cy="1477328"/>
          </a:xfrm>
          <a:prstGeom prst="rect">
            <a:avLst/>
          </a:prstGeom>
        </p:spPr>
        <p:txBody>
          <a:bodyPr wrap="square" lIns="91418" tIns="45709" rIns="91418" bIns="45709">
            <a:spAutoFit/>
          </a:bodyPr>
          <a:lstStyle/>
          <a:p>
            <a:r>
              <a:rPr lang="en-US" dirty="0"/>
              <a:t>The hypothetical example in Table 1 illustrates an extreme </a:t>
            </a:r>
            <a:r>
              <a:rPr lang="en-US" dirty="0" smtClean="0"/>
              <a:t>example </a:t>
            </a:r>
            <a:r>
              <a:rPr lang="en-US" dirty="0"/>
              <a:t>of Simpson’s paradox in which, for each of four trials, the estimated risk of a safety </a:t>
            </a:r>
            <a:r>
              <a:rPr lang="en-US" dirty="0" smtClean="0"/>
              <a:t>event </a:t>
            </a:r>
            <a:r>
              <a:rPr lang="en-US" dirty="0"/>
              <a:t>is identical for both Drug A and Drug B. With simple pooling, however, the risk for Drug </a:t>
            </a:r>
            <a:r>
              <a:rPr lang="en-US" dirty="0" smtClean="0"/>
              <a:t>A </a:t>
            </a:r>
            <a:r>
              <a:rPr lang="en-US" dirty="0"/>
              <a:t>appears to be more than twice as high as that for Drug B (12.8 percent vs. 6.2 percent)</a:t>
            </a:r>
            <a:endParaRPr lang="de-DE" dirty="0"/>
          </a:p>
        </p:txBody>
      </p:sp>
    </p:spTree>
    <p:extLst>
      <p:ext uri="{BB962C8B-B14F-4D97-AF65-F5344CB8AC3E}">
        <p14:creationId xmlns:p14="http://schemas.microsoft.com/office/powerpoint/2010/main" val="150174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Mantel-</a:t>
            </a:r>
            <a:r>
              <a:rPr lang="de-DE" dirty="0" err="1" smtClean="0"/>
              <a:t>Haenszel</a:t>
            </a:r>
            <a:r>
              <a:rPr lang="de-DE" dirty="0" smtClean="0"/>
              <a:t> Methode – stratifizierte Analyse</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26</a:t>
            </a:fld>
            <a:endParaRPr lang="de-DE" altLang="en-US">
              <a:solidFill>
                <a:prstClr val="black">
                  <a:tint val="75000"/>
                </a:prstClr>
              </a:solidFill>
            </a:endParaRPr>
          </a:p>
        </p:txBody>
      </p:sp>
      <p:pic>
        <p:nvPicPr>
          <p:cNvPr id="7" name="Picture 2" descr="D:\WORK\PEARSON\000 FOLIEN\4100\JPG\4100-190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8" y="1844825"/>
            <a:ext cx="3823855" cy="125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WORK\PEARSON\000 FOLIEN\4100\JPG\4100-19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56994"/>
            <a:ext cx="56261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Textfeld 8"/>
              <p:cNvSpPr txBox="1"/>
              <p:nvPr/>
            </p:nvSpPr>
            <p:spPr>
              <a:xfrm>
                <a:off x="971601" y="5085186"/>
                <a:ext cx="6552728" cy="713593"/>
              </a:xfrm>
              <a:prstGeom prst="rect">
                <a:avLst/>
              </a:prstGeom>
              <a:noFill/>
            </p:spPr>
            <p:txBody>
              <a:bodyPr wrap="square" lIns="91418" tIns="45709" rIns="91418" bIns="45709" rtlCol="0">
                <a:spAutoFit/>
              </a:bodyPr>
              <a:lstStyle/>
              <a:p>
                <a14:m>
                  <m:oMath xmlns:m="http://schemas.openxmlformats.org/officeDocument/2006/math">
                    <m:r>
                      <a:rPr lang="de-DE" b="0" i="1" smtClean="0">
                        <a:latin typeface="Cambria Math"/>
                      </a:rPr>
                      <m:t>𝑂𝑑𝑑𝑠</m:t>
                    </m:r>
                    <m:r>
                      <a:rPr lang="de-DE" b="0" i="1" smtClean="0">
                        <a:latin typeface="Cambria Math"/>
                      </a:rPr>
                      <m:t> </m:t>
                    </m:r>
                    <m:r>
                      <a:rPr lang="de-DE" b="0" i="1" smtClean="0">
                        <a:latin typeface="Cambria Math"/>
                      </a:rPr>
                      <m:t>𝑅𝑎𝑡𝑖𝑜</m:t>
                    </m:r>
                    <m:r>
                      <a:rPr lang="de-DE" b="0" i="1" smtClean="0">
                        <a:latin typeface="Cambria Math"/>
                      </a:rPr>
                      <m:t> </m:t>
                    </m:r>
                    <m:r>
                      <a:rPr lang="de-DE" b="0" i="1" baseline="-25000" smtClean="0">
                        <a:latin typeface="Cambria Math"/>
                      </a:rPr>
                      <m:t>𝑀𝑎𝑛𝑡𝑒𝑙</m:t>
                    </m:r>
                    <m:r>
                      <a:rPr lang="de-DE" b="0" i="1" baseline="-25000" smtClean="0">
                        <a:latin typeface="Cambria Math"/>
                      </a:rPr>
                      <m:t>−</m:t>
                    </m:r>
                    <m:r>
                      <a:rPr lang="de-DE" b="0" i="1" baseline="-25000" smtClean="0">
                        <a:latin typeface="Cambria Math"/>
                      </a:rPr>
                      <m:t>𝐻𝑎𝑒𝑛𝑠𝑧𝑒𝑙</m:t>
                    </m:r>
                    <m:r>
                      <a:rPr lang="de-DE" i="1" smtClean="0">
                        <a:latin typeface="Cambria Math"/>
                      </a:rPr>
                      <m:t>=</m:t>
                    </m:r>
                    <m:f>
                      <m:fPr>
                        <m:ctrlPr>
                          <a:rPr lang="de-DE" i="1" smtClean="0">
                            <a:latin typeface="Cambria Math"/>
                          </a:rPr>
                        </m:ctrlPr>
                      </m:fPr>
                      <m:num>
                        <m:f>
                          <m:fPr>
                            <m:ctrlPr>
                              <a:rPr lang="de-DE" b="0" i="1" smtClean="0">
                                <a:latin typeface="Cambria Math"/>
                              </a:rPr>
                            </m:ctrlPr>
                          </m:fPr>
                          <m:num>
                            <m:r>
                              <a:rPr lang="de-DE" b="0" i="1" smtClean="0">
                                <a:latin typeface="Cambria Math"/>
                              </a:rPr>
                              <m:t>81</m:t>
                            </m:r>
                            <m:r>
                              <a:rPr lang="de-DE" b="0" i="1" smtClean="0">
                                <a:latin typeface="Cambria Math"/>
                              </a:rPr>
                              <m:t>𝑥</m:t>
                            </m:r>
                            <m:r>
                              <a:rPr lang="de-DE" b="0" i="1" smtClean="0">
                                <a:latin typeface="Cambria Math"/>
                              </a:rPr>
                              <m:t>36</m:t>
                            </m:r>
                          </m:num>
                          <m:den>
                            <m:r>
                              <a:rPr lang="de-DE" b="0" i="1" smtClean="0">
                                <a:latin typeface="Cambria Math"/>
                              </a:rPr>
                              <m:t>357</m:t>
                            </m:r>
                          </m:den>
                        </m:f>
                        <m:r>
                          <a:rPr lang="de-DE" b="0" i="1" smtClean="0">
                            <a:latin typeface="Cambria Math"/>
                          </a:rPr>
                          <m:t>+</m:t>
                        </m:r>
                        <m:f>
                          <m:fPr>
                            <m:ctrlPr>
                              <a:rPr lang="de-DE" b="0" i="1" smtClean="0">
                                <a:latin typeface="Cambria Math"/>
                              </a:rPr>
                            </m:ctrlPr>
                          </m:fPr>
                          <m:num>
                            <m:r>
                              <a:rPr lang="de-DE" b="0" i="1" smtClean="0">
                                <a:latin typeface="Cambria Math"/>
                              </a:rPr>
                              <m:t>192</m:t>
                            </m:r>
                            <m:r>
                              <a:rPr lang="de-DE" b="0" i="1" smtClean="0">
                                <a:latin typeface="Cambria Math"/>
                              </a:rPr>
                              <m:t>𝑥</m:t>
                            </m:r>
                            <m:r>
                              <a:rPr lang="de-DE" b="0" i="1" smtClean="0">
                                <a:latin typeface="Cambria Math"/>
                              </a:rPr>
                              <m:t>25</m:t>
                            </m:r>
                          </m:num>
                          <m:den>
                            <m:r>
                              <a:rPr lang="de-DE" b="0" i="1" smtClean="0">
                                <a:latin typeface="Cambria Math"/>
                              </a:rPr>
                              <m:t>343</m:t>
                            </m:r>
                          </m:den>
                        </m:f>
                      </m:num>
                      <m:den>
                        <m:f>
                          <m:fPr>
                            <m:ctrlPr>
                              <a:rPr lang="de-DE" b="0" i="1" smtClean="0">
                                <a:latin typeface="Cambria Math"/>
                              </a:rPr>
                            </m:ctrlPr>
                          </m:fPr>
                          <m:num>
                            <m:r>
                              <a:rPr lang="de-DE" b="0" i="1" smtClean="0">
                                <a:latin typeface="Cambria Math"/>
                              </a:rPr>
                              <m:t>6</m:t>
                            </m:r>
                            <m:r>
                              <a:rPr lang="de-DE" b="0" i="1" smtClean="0">
                                <a:latin typeface="Cambria Math"/>
                              </a:rPr>
                              <m:t>𝑥</m:t>
                            </m:r>
                            <m:r>
                              <a:rPr lang="de-DE" b="0" i="1" smtClean="0">
                                <a:latin typeface="Cambria Math"/>
                              </a:rPr>
                              <m:t>234</m:t>
                            </m:r>
                          </m:num>
                          <m:den>
                            <m:r>
                              <a:rPr lang="de-DE" b="0" i="1" smtClean="0">
                                <a:latin typeface="Cambria Math"/>
                              </a:rPr>
                              <m:t>357</m:t>
                            </m:r>
                          </m:den>
                        </m:f>
                        <m:r>
                          <a:rPr lang="de-DE" b="0" i="1" smtClean="0">
                            <a:latin typeface="Cambria Math"/>
                          </a:rPr>
                          <m:t>+</m:t>
                        </m:r>
                        <m:f>
                          <m:fPr>
                            <m:ctrlPr>
                              <a:rPr lang="de-DE" b="0" i="1" smtClean="0">
                                <a:latin typeface="Cambria Math"/>
                              </a:rPr>
                            </m:ctrlPr>
                          </m:fPr>
                          <m:num>
                            <m:r>
                              <a:rPr lang="de-DE" b="0" i="1" smtClean="0">
                                <a:latin typeface="Cambria Math"/>
                              </a:rPr>
                              <m:t>71</m:t>
                            </m:r>
                            <m:r>
                              <a:rPr lang="de-DE" b="0" i="1" smtClean="0">
                                <a:latin typeface="Cambria Math"/>
                              </a:rPr>
                              <m:t>𝑥</m:t>
                            </m:r>
                            <m:r>
                              <a:rPr lang="de-DE" b="0" i="1" smtClean="0">
                                <a:latin typeface="Cambria Math"/>
                              </a:rPr>
                              <m:t>55</m:t>
                            </m:r>
                          </m:num>
                          <m:den>
                            <m:r>
                              <a:rPr lang="de-DE" b="0" i="1" smtClean="0">
                                <a:latin typeface="Cambria Math"/>
                              </a:rPr>
                              <m:t>343</m:t>
                            </m:r>
                          </m:den>
                        </m:f>
                      </m:den>
                    </m:f>
                  </m:oMath>
                </a14:m>
                <a:r>
                  <a:rPr lang="de-DE" dirty="0" smtClean="0"/>
                  <a:t> = 1,45 (p=0,12)</a:t>
                </a:r>
                <a:endParaRPr lang="de-DE" dirty="0"/>
              </a:p>
            </p:txBody>
          </p:sp>
        </mc:Choice>
        <mc:Fallback xmlns="">
          <p:sp>
            <p:nvSpPr>
              <p:cNvPr id="9" name="Textfeld 8"/>
              <p:cNvSpPr txBox="1">
                <a:spLocks noRot="1" noChangeAspect="1" noMove="1" noResize="1" noEditPoints="1" noAdjustHandles="1" noChangeArrowheads="1" noChangeShapeType="1" noTextEdit="1"/>
              </p:cNvSpPr>
              <p:nvPr/>
            </p:nvSpPr>
            <p:spPr>
              <a:xfrm>
                <a:off x="971600" y="5085184"/>
                <a:ext cx="6552728" cy="713593"/>
              </a:xfrm>
              <a:prstGeom prst="rect">
                <a:avLst/>
              </a:prstGeom>
              <a:blipFill rotWithShape="1">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518462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Sensitivity</a:t>
            </a:r>
            <a:r>
              <a:rPr lang="de-DE" dirty="0"/>
              <a:t> Analysis </a:t>
            </a:r>
          </a:p>
        </p:txBody>
      </p:sp>
      <p:sp>
        <p:nvSpPr>
          <p:cNvPr id="3" name="Inhaltsplatzhalter 2"/>
          <p:cNvSpPr>
            <a:spLocks noGrp="1"/>
          </p:cNvSpPr>
          <p:nvPr>
            <p:ph idx="1"/>
          </p:nvPr>
        </p:nvSpPr>
        <p:spPr/>
        <p:txBody>
          <a:bodyPr/>
          <a:lstStyle/>
          <a:p>
            <a:r>
              <a:rPr lang="en-US" dirty="0"/>
              <a:t>The </a:t>
            </a:r>
            <a:r>
              <a:rPr lang="en-US" dirty="0" smtClean="0"/>
              <a:t>goal </a:t>
            </a:r>
            <a:r>
              <a:rPr lang="en-US" dirty="0"/>
              <a:t>of any sensitivity analysis should not be to search for additional findings, but to support and 634 understand the primary findings of the meta-analysis. </a:t>
            </a:r>
            <a:endParaRPr lang="en-US" dirty="0" smtClean="0"/>
          </a:p>
          <a:p>
            <a:r>
              <a:rPr lang="de-DE" dirty="0" err="1"/>
              <a:t>For</a:t>
            </a:r>
            <a:r>
              <a:rPr lang="de-DE" dirty="0"/>
              <a:t> </a:t>
            </a:r>
            <a:r>
              <a:rPr lang="de-DE" dirty="0" err="1" smtClean="0"/>
              <a:t>example</a:t>
            </a:r>
            <a:r>
              <a:rPr lang="de-DE" dirty="0" smtClean="0"/>
              <a:t>, a </a:t>
            </a:r>
            <a:r>
              <a:rPr lang="en-US" dirty="0"/>
              <a:t>meta-analysis that included one very large study contributing a large </a:t>
            </a:r>
            <a:r>
              <a:rPr lang="en-US" dirty="0" smtClean="0"/>
              <a:t>proportion </a:t>
            </a:r>
            <a:r>
              <a:rPr lang="en-US" dirty="0"/>
              <a:t>of subjects and events could raise a concern that it was overly influencing the </a:t>
            </a:r>
            <a:r>
              <a:rPr lang="en-US" dirty="0" smtClean="0"/>
              <a:t>meta-analytic </a:t>
            </a:r>
            <a:r>
              <a:rPr lang="en-US" dirty="0"/>
              <a:t>results. A sensitivity analysis that excluded that study would have reduced numbers of </a:t>
            </a:r>
            <a:r>
              <a:rPr lang="en-US" dirty="0" smtClean="0"/>
              <a:t>subjects </a:t>
            </a:r>
            <a:r>
              <a:rPr lang="en-US" dirty="0"/>
              <a:t>and events and lower power to yield a significant finding, but a risk estimate that was </a:t>
            </a:r>
            <a:r>
              <a:rPr lang="en-US" dirty="0" smtClean="0"/>
              <a:t>consistent </a:t>
            </a:r>
            <a:r>
              <a:rPr lang="en-US" dirty="0"/>
              <a:t>with the original estimate would add to the weight of evidence of the finding </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27</a:t>
            </a:fld>
            <a:endParaRPr lang="de-DE" altLang="en-US">
              <a:solidFill>
                <a:prstClr val="black">
                  <a:tint val="75000"/>
                </a:prstClr>
              </a:solidFill>
            </a:endParaRPr>
          </a:p>
        </p:txBody>
      </p:sp>
    </p:spTree>
    <p:extLst>
      <p:ext uri="{BB962C8B-B14F-4D97-AF65-F5344CB8AC3E}">
        <p14:creationId xmlns:p14="http://schemas.microsoft.com/office/powerpoint/2010/main" val="7857943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FDA Meta-Analysis </a:t>
            </a:r>
            <a:r>
              <a:rPr lang="de-DE" dirty="0" err="1" smtClean="0"/>
              <a:t>of</a:t>
            </a:r>
            <a:r>
              <a:rPr lang="de-DE" dirty="0" smtClean="0"/>
              <a:t> </a:t>
            </a:r>
            <a:r>
              <a:rPr lang="de-DE" dirty="0" err="1" smtClean="0"/>
              <a:t>Antidepressants</a:t>
            </a:r>
            <a:r>
              <a:rPr lang="de-DE" dirty="0" smtClean="0"/>
              <a:t> </a:t>
            </a:r>
            <a:r>
              <a:rPr lang="de-DE" dirty="0" err="1" smtClean="0"/>
              <a:t>and</a:t>
            </a:r>
            <a:r>
              <a:rPr lang="de-DE" dirty="0" smtClean="0"/>
              <a:t> </a:t>
            </a:r>
            <a:r>
              <a:rPr lang="de-DE" dirty="0" err="1" smtClean="0"/>
              <a:t>Suicidal</a:t>
            </a:r>
            <a:r>
              <a:rPr lang="de-DE" dirty="0" smtClean="0"/>
              <a:t> </a:t>
            </a:r>
            <a:r>
              <a:rPr lang="de-DE" dirty="0" err="1" smtClean="0"/>
              <a:t>Behaviour</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28</a:t>
            </a:fld>
            <a:endParaRPr lang="de-DE" alt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8"/>
            <a:ext cx="6807200" cy="452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4788024" y="5805264"/>
            <a:ext cx="3631700" cy="369332"/>
          </a:xfrm>
          <a:prstGeom prst="rect">
            <a:avLst/>
          </a:prstGeom>
        </p:spPr>
        <p:txBody>
          <a:bodyPr wrap="none" lIns="91418" tIns="45709" rIns="91418" bIns="45709">
            <a:spAutoFit/>
          </a:bodyPr>
          <a:lstStyle/>
          <a:p>
            <a:r>
              <a:rPr lang="da-DK" dirty="0"/>
              <a:t>Hammad, </a:t>
            </a:r>
            <a:r>
              <a:rPr lang="da-DK" dirty="0" smtClean="0"/>
              <a:t>Laughren </a:t>
            </a:r>
            <a:r>
              <a:rPr lang="da-DK" dirty="0"/>
              <a:t>et al. </a:t>
            </a:r>
            <a:r>
              <a:rPr lang="da-DK" dirty="0" smtClean="0"/>
              <a:t>BMJ 2009</a:t>
            </a:r>
            <a:endParaRPr lang="de-DE" dirty="0"/>
          </a:p>
        </p:txBody>
      </p:sp>
    </p:spTree>
    <p:extLst>
      <p:ext uri="{BB962C8B-B14F-4D97-AF65-F5344CB8AC3E}">
        <p14:creationId xmlns:p14="http://schemas.microsoft.com/office/powerpoint/2010/main" val="4149601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Cochrane</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29</a:t>
            </a:fld>
            <a:endParaRPr lang="de-DE" alt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71475"/>
            <a:ext cx="5472608" cy="308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539552" y="4653136"/>
            <a:ext cx="8208912" cy="1477328"/>
          </a:xfrm>
          <a:prstGeom prst="rect">
            <a:avLst/>
          </a:prstGeom>
        </p:spPr>
        <p:txBody>
          <a:bodyPr wrap="square" lIns="91418" tIns="45709" rIns="91418" bIns="45709">
            <a:spAutoFit/>
          </a:bodyPr>
          <a:lstStyle/>
          <a:p>
            <a:r>
              <a:rPr lang="de-DE" dirty="0"/>
              <a:t>Das </a:t>
            </a:r>
            <a:r>
              <a:rPr lang="de-DE" dirty="0" err="1"/>
              <a:t>Cochrane</a:t>
            </a:r>
            <a:r>
              <a:rPr lang="de-DE" dirty="0"/>
              <a:t>-Logo spiegelt die Ergebnisse eines Systematischen </a:t>
            </a:r>
            <a:r>
              <a:rPr lang="de-DE" dirty="0" err="1"/>
              <a:t>Cochrane</a:t>
            </a:r>
            <a:r>
              <a:rPr lang="de-DE" dirty="0"/>
              <a:t> Reviews mit Kultcharakter wider. In dem Review von 1989 ging es um die Frage, ob die Reifung der Lungen bei Frühgeborenen durch die Gabe von </a:t>
            </a:r>
            <a:r>
              <a:rPr lang="de-DE" dirty="0" err="1"/>
              <a:t>Kortikosteroiden</a:t>
            </a:r>
            <a:r>
              <a:rPr lang="de-DE" dirty="0"/>
              <a:t> unterstützt werden kann. </a:t>
            </a:r>
            <a:r>
              <a:rPr lang="de-DE" dirty="0" smtClean="0"/>
              <a:t>Der Cartoonist David </a:t>
            </a:r>
            <a:r>
              <a:rPr lang="de-DE" dirty="0" err="1" smtClean="0"/>
              <a:t>Mostyn</a:t>
            </a:r>
            <a:r>
              <a:rPr lang="de-DE" dirty="0" smtClean="0"/>
              <a:t> kreierte </a:t>
            </a:r>
            <a:r>
              <a:rPr lang="de-DE" dirty="0"/>
              <a:t>aus den Studienergebnissen ein prägnantes Logo.</a:t>
            </a:r>
          </a:p>
        </p:txBody>
      </p:sp>
    </p:spTree>
    <p:extLst>
      <p:ext uri="{BB962C8B-B14F-4D97-AF65-F5344CB8AC3E}">
        <p14:creationId xmlns:p14="http://schemas.microsoft.com/office/powerpoint/2010/main" val="11042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Literaturhinweise, Quellen</a:t>
            </a:r>
            <a:endParaRPr lang="de-DE" dirty="0"/>
          </a:p>
        </p:txBody>
      </p:sp>
      <p:sp>
        <p:nvSpPr>
          <p:cNvPr id="3" name="Inhaltsplatzhalter 2"/>
          <p:cNvSpPr>
            <a:spLocks noGrp="1"/>
          </p:cNvSpPr>
          <p:nvPr>
            <p:ph idx="1"/>
          </p:nvPr>
        </p:nvSpPr>
        <p:spPr/>
        <p:txBody>
          <a:bodyPr>
            <a:normAutofit lnSpcReduction="10000"/>
          </a:bodyPr>
          <a:lstStyle/>
          <a:p>
            <a:r>
              <a:rPr lang="de-DE" dirty="0"/>
              <a:t>Marcus Müllner - Erfolgreich wissenschaftlich arbeiten in der Klinik; </a:t>
            </a:r>
            <a:r>
              <a:rPr lang="de-DE" dirty="0" err="1"/>
              <a:t>Evidence</a:t>
            </a:r>
            <a:r>
              <a:rPr lang="de-DE" dirty="0"/>
              <a:t> </a:t>
            </a:r>
            <a:r>
              <a:rPr lang="de-DE" dirty="0" err="1"/>
              <a:t>Based</a:t>
            </a:r>
            <a:r>
              <a:rPr lang="de-DE" dirty="0"/>
              <a:t> </a:t>
            </a:r>
            <a:r>
              <a:rPr lang="de-DE" dirty="0" err="1"/>
              <a:t>Medicine</a:t>
            </a:r>
            <a:r>
              <a:rPr lang="de-DE" dirty="0"/>
              <a:t>-Springer Wien </a:t>
            </a:r>
            <a:r>
              <a:rPr lang="de-DE" dirty="0" smtClean="0"/>
              <a:t>2005, </a:t>
            </a:r>
            <a:r>
              <a:rPr lang="de-DE" dirty="0"/>
              <a:t>S.125 ff</a:t>
            </a:r>
            <a:r>
              <a:rPr lang="de-DE" dirty="0" smtClean="0"/>
              <a:t>.</a:t>
            </a:r>
            <a:endParaRPr lang="de-DE" dirty="0"/>
          </a:p>
          <a:p>
            <a:r>
              <a:rPr lang="de-DE" dirty="0" smtClean="0"/>
              <a:t>George </a:t>
            </a:r>
            <a:r>
              <a:rPr lang="de-DE" dirty="0" err="1"/>
              <a:t>Davey</a:t>
            </a:r>
            <a:r>
              <a:rPr lang="de-DE" dirty="0"/>
              <a:t> Smith, Matthias </a:t>
            </a:r>
            <a:r>
              <a:rPr lang="de-DE" dirty="0" smtClean="0"/>
              <a:t>Egger – Meta-Analysen, pharma-kritik </a:t>
            </a:r>
            <a:r>
              <a:rPr lang="de-DE" dirty="0"/>
              <a:t>Jahrgang 14 , Nummer 14, </a:t>
            </a:r>
            <a:r>
              <a:rPr lang="de-DE" dirty="0" smtClean="0"/>
              <a:t>1992</a:t>
            </a:r>
          </a:p>
          <a:p>
            <a:r>
              <a:rPr lang="de-DE" dirty="0" err="1"/>
              <a:t>Hansueli</a:t>
            </a:r>
            <a:r>
              <a:rPr lang="de-DE" dirty="0"/>
              <a:t> Stamm, Thomas M. </a:t>
            </a:r>
            <a:r>
              <a:rPr lang="de-DE" dirty="0" err="1"/>
              <a:t>Schwarb</a:t>
            </a:r>
            <a:r>
              <a:rPr lang="de-DE" dirty="0"/>
              <a:t>: </a:t>
            </a:r>
            <a:r>
              <a:rPr lang="de-DE" dirty="0" smtClean="0"/>
              <a:t>Meta-analyse- </a:t>
            </a:r>
            <a:r>
              <a:rPr lang="de-DE" dirty="0"/>
              <a:t>Eine Einführung; </a:t>
            </a:r>
            <a:r>
              <a:rPr lang="de-DE" dirty="0" err="1"/>
              <a:t>ZfP</a:t>
            </a:r>
            <a:r>
              <a:rPr lang="de-DE" dirty="0"/>
              <a:t> </a:t>
            </a:r>
            <a:r>
              <a:rPr lang="de-DE" dirty="0" smtClean="0"/>
              <a:t>1995</a:t>
            </a:r>
          </a:p>
          <a:p>
            <a:r>
              <a:rPr lang="de-DE" dirty="0"/>
              <a:t>A. Ziegler, S. Lange, R. Bender; Systematische Übersichten und </a:t>
            </a:r>
            <a:r>
              <a:rPr lang="de-DE" dirty="0" smtClean="0"/>
              <a:t>Meta-Analysen, Deutsche Medizinische Wochenschrift, 129. Ausgabe, 2004.</a:t>
            </a:r>
          </a:p>
          <a:p>
            <a:r>
              <a:rPr lang="de-DE" dirty="0" smtClean="0"/>
              <a:t>Leo Held, Burkhart Seifert, Kaspar </a:t>
            </a:r>
            <a:r>
              <a:rPr lang="de-DE" dirty="0" err="1" smtClean="0"/>
              <a:t>Rufibach</a:t>
            </a:r>
            <a:r>
              <a:rPr lang="de-DE" dirty="0" smtClean="0"/>
              <a:t> Medizinische Statistik, Pearson 2013.</a:t>
            </a:r>
          </a:p>
          <a:p>
            <a:r>
              <a:rPr lang="de-DE" dirty="0"/>
              <a:t>https://training.cochrane.org/interactivelearning</a:t>
            </a:r>
          </a:p>
          <a:p>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3</a:t>
            </a:fld>
            <a:endParaRPr lang="de-DE" altLang="en-US">
              <a:solidFill>
                <a:prstClr val="black">
                  <a:tint val="75000"/>
                </a:prstClr>
              </a:solidFill>
            </a:endParaRPr>
          </a:p>
        </p:txBody>
      </p:sp>
    </p:spTree>
    <p:extLst>
      <p:ext uri="{BB962C8B-B14F-4D97-AF65-F5344CB8AC3E}">
        <p14:creationId xmlns:p14="http://schemas.microsoft.com/office/powerpoint/2010/main" val="1689555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MedCalc</a:t>
            </a:r>
            <a:r>
              <a:rPr lang="de-DE" dirty="0" smtClean="0"/>
              <a:t> </a:t>
            </a:r>
            <a:r>
              <a:rPr lang="de-DE" dirty="0" err="1" smtClean="0"/>
              <a:t>statistical</a:t>
            </a:r>
            <a:r>
              <a:rPr lang="de-DE" dirty="0" smtClean="0"/>
              <a:t> </a:t>
            </a:r>
            <a:r>
              <a:rPr lang="de-DE" dirty="0" err="1" smtClean="0"/>
              <a:t>software</a:t>
            </a:r>
            <a:r>
              <a:rPr lang="de-DE" dirty="0" smtClean="0"/>
              <a:t>:</a:t>
            </a:r>
            <a:br>
              <a:rPr lang="de-DE" dirty="0" smtClean="0"/>
            </a:br>
            <a:r>
              <a:rPr lang="de-DE" dirty="0" smtClean="0"/>
              <a:t>Meta-analysis </a:t>
            </a:r>
            <a:r>
              <a:rPr lang="de-DE" dirty="0" err="1" smtClean="0"/>
              <a:t>Introduction</a:t>
            </a:r>
            <a:endParaRPr lang="de-DE" dirty="0"/>
          </a:p>
        </p:txBody>
      </p:sp>
      <p:sp>
        <p:nvSpPr>
          <p:cNvPr id="3" name="Inhaltsplatzhalter 2"/>
          <p:cNvSpPr>
            <a:spLocks noGrp="1"/>
          </p:cNvSpPr>
          <p:nvPr>
            <p:ph idx="1"/>
          </p:nvPr>
        </p:nvSpPr>
        <p:spPr/>
        <p:txBody>
          <a:bodyPr/>
          <a:lstStyle/>
          <a:p>
            <a:r>
              <a:rPr lang="en-US" dirty="0"/>
              <a:t>A meta-analysis integrates the quantitative findings from separate but similar studies and provides a numerical estimate of the overall effect of interest (Petrie et al., 2003).</a:t>
            </a:r>
          </a:p>
          <a:p>
            <a:r>
              <a:rPr lang="en-US" dirty="0"/>
              <a:t>Different weights are assigned to the different studies for calculating the summary or pooled effect. The </a:t>
            </a:r>
            <a:r>
              <a:rPr lang="en-US" dirty="0" smtClean="0"/>
              <a:t>weighting </a:t>
            </a:r>
            <a:r>
              <a:rPr lang="en-US" dirty="0"/>
              <a:t>is related with the inverse of the standard error (and therefore indirectly to the sample size) reported in the studies. Studies with smaller standard error and larger sample size are given more weight in the calculation of the pooled effect size.</a:t>
            </a:r>
          </a:p>
          <a:p>
            <a:pPr marL="0" indent="0">
              <a:buNone/>
            </a:pP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30</a:t>
            </a:fld>
            <a:endParaRPr lang="de-DE" altLang="en-US">
              <a:solidFill>
                <a:prstClr val="black">
                  <a:tint val="75000"/>
                </a:prstClr>
              </a:solidFill>
            </a:endParaRPr>
          </a:p>
        </p:txBody>
      </p:sp>
    </p:spTree>
    <p:extLst>
      <p:ext uri="{BB962C8B-B14F-4D97-AF65-F5344CB8AC3E}">
        <p14:creationId xmlns:p14="http://schemas.microsoft.com/office/powerpoint/2010/main" val="3386103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effect</a:t>
            </a:r>
            <a:r>
              <a:rPr lang="de-DE" dirty="0" smtClean="0"/>
              <a:t> </a:t>
            </a:r>
            <a:r>
              <a:rPr lang="de-DE" dirty="0" err="1" smtClean="0"/>
              <a:t>of</a:t>
            </a:r>
            <a:r>
              <a:rPr lang="de-DE" dirty="0" smtClean="0"/>
              <a:t> </a:t>
            </a:r>
            <a:r>
              <a:rPr lang="de-DE" dirty="0" err="1" smtClean="0"/>
              <a:t>interest</a:t>
            </a:r>
            <a:r>
              <a:rPr lang="de-DE" dirty="0" smtClean="0"/>
              <a:t> </a:t>
            </a:r>
            <a:r>
              <a:rPr lang="de-DE" dirty="0" err="1" smtClean="0"/>
              <a:t>can</a:t>
            </a:r>
            <a:r>
              <a:rPr lang="de-DE" dirty="0" smtClean="0"/>
              <a:t> </a:t>
            </a:r>
            <a:r>
              <a:rPr lang="de-DE" dirty="0" err="1" smtClean="0"/>
              <a:t>be</a:t>
            </a:r>
            <a:endParaRPr lang="de-DE" dirty="0"/>
          </a:p>
        </p:txBody>
      </p:sp>
      <p:sp>
        <p:nvSpPr>
          <p:cNvPr id="3" name="Inhaltsplatzhalter 2"/>
          <p:cNvSpPr>
            <a:spLocks noGrp="1"/>
          </p:cNvSpPr>
          <p:nvPr>
            <p:ph idx="1"/>
          </p:nvPr>
        </p:nvSpPr>
        <p:spPr/>
        <p:txBody>
          <a:bodyPr/>
          <a:lstStyle/>
          <a:p>
            <a:r>
              <a:rPr lang="en-US" dirty="0"/>
              <a:t>The effect of interest can be:</a:t>
            </a:r>
          </a:p>
          <a:p>
            <a:r>
              <a:rPr lang="en-US" dirty="0"/>
              <a:t>an average of a continuous variable</a:t>
            </a:r>
          </a:p>
          <a:p>
            <a:r>
              <a:rPr lang="en-US" dirty="0"/>
              <a:t>a correlation between two variables</a:t>
            </a:r>
          </a:p>
          <a:p>
            <a:r>
              <a:rPr lang="en-US" dirty="0"/>
              <a:t>an odds ratio, suitable for analyzing retrospective studies</a:t>
            </a:r>
          </a:p>
          <a:p>
            <a:r>
              <a:rPr lang="en-US" dirty="0"/>
              <a:t>a relative risk (risk ratio) or risk difference, suitable for analyzing prospective studies</a:t>
            </a:r>
          </a:p>
          <a:p>
            <a:r>
              <a:rPr lang="en-US" dirty="0"/>
              <a:t>a proportion</a:t>
            </a:r>
          </a:p>
          <a:p>
            <a:r>
              <a:rPr lang="en-US" dirty="0"/>
              <a:t>the area under the ROC curve</a:t>
            </a:r>
          </a:p>
          <a:p>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31</a:t>
            </a:fld>
            <a:endParaRPr lang="de-DE" altLang="en-US">
              <a:solidFill>
                <a:prstClr val="black">
                  <a:tint val="75000"/>
                </a:prstClr>
              </a:solidFill>
            </a:endParaRPr>
          </a:p>
        </p:txBody>
      </p:sp>
    </p:spTree>
    <p:extLst>
      <p:ext uri="{BB962C8B-B14F-4D97-AF65-F5344CB8AC3E}">
        <p14:creationId xmlns:p14="http://schemas.microsoft.com/office/powerpoint/2010/main" val="1337026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Fixed </a:t>
            </a:r>
            <a:r>
              <a:rPr lang="de-DE" dirty="0" err="1" smtClean="0"/>
              <a:t>and</a:t>
            </a:r>
            <a:r>
              <a:rPr lang="de-DE" dirty="0" smtClean="0"/>
              <a:t> </a:t>
            </a:r>
            <a:r>
              <a:rPr lang="de-DE" dirty="0" err="1" smtClean="0"/>
              <a:t>random</a:t>
            </a:r>
            <a:r>
              <a:rPr lang="de-DE" dirty="0" smtClean="0"/>
              <a:t> </a:t>
            </a:r>
            <a:r>
              <a:rPr lang="de-DE" dirty="0" err="1" smtClean="0"/>
              <a:t>effects</a:t>
            </a:r>
            <a:r>
              <a:rPr lang="de-DE" dirty="0" smtClean="0"/>
              <a:t> </a:t>
            </a:r>
            <a:r>
              <a:rPr lang="de-DE" dirty="0" err="1" smtClean="0"/>
              <a:t>model</a:t>
            </a:r>
            <a:endParaRPr lang="de-DE" dirty="0"/>
          </a:p>
        </p:txBody>
      </p:sp>
      <p:sp>
        <p:nvSpPr>
          <p:cNvPr id="3" name="Inhaltsplatzhalter 2"/>
          <p:cNvSpPr>
            <a:spLocks noGrp="1"/>
          </p:cNvSpPr>
          <p:nvPr>
            <p:ph idx="1"/>
          </p:nvPr>
        </p:nvSpPr>
        <p:spPr/>
        <p:txBody>
          <a:bodyPr>
            <a:normAutofit lnSpcReduction="10000"/>
          </a:bodyPr>
          <a:lstStyle/>
          <a:p>
            <a:r>
              <a:rPr lang="en-US" dirty="0"/>
              <a:t>Under the fixed effects model, it is assumed that the studies share a common true effect, and the summary effect is an estimate of the common effect size.</a:t>
            </a:r>
          </a:p>
          <a:p>
            <a:r>
              <a:rPr lang="en-US" dirty="0"/>
              <a:t>Under the random effects model the true effects in the studies are assumed to vary between studies and the summary effect is the weighted average of the effects reported in the different studies (</a:t>
            </a:r>
            <a:r>
              <a:rPr lang="en-US" dirty="0" err="1"/>
              <a:t>Borenstein</a:t>
            </a:r>
            <a:r>
              <a:rPr lang="en-US" dirty="0"/>
              <a:t> et al., 2009).</a:t>
            </a:r>
          </a:p>
          <a:p>
            <a:r>
              <a:rPr lang="en-US" dirty="0"/>
              <a:t>The random effects model will tend to give a more conservative estimate (i.e. with wider confidence interval), but the results from the two models usually agree when there is no heterogeneity. </a:t>
            </a:r>
            <a:endParaRPr lang="en-US" dirty="0" smtClean="0"/>
          </a:p>
          <a:p>
            <a:r>
              <a:rPr lang="en-US" dirty="0" smtClean="0"/>
              <a:t>When </a:t>
            </a:r>
            <a:r>
              <a:rPr lang="en-US" dirty="0"/>
              <a:t>heterogeneity is present (see below) the random effects model should be the preferred model.</a:t>
            </a:r>
          </a:p>
          <a:p>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32</a:t>
            </a:fld>
            <a:endParaRPr lang="de-DE" altLang="en-US">
              <a:solidFill>
                <a:prstClr val="black">
                  <a:tint val="75000"/>
                </a:prstClr>
              </a:solidFill>
            </a:endParaRPr>
          </a:p>
        </p:txBody>
      </p:sp>
    </p:spTree>
    <p:extLst>
      <p:ext uri="{BB962C8B-B14F-4D97-AF65-F5344CB8AC3E}">
        <p14:creationId xmlns:p14="http://schemas.microsoft.com/office/powerpoint/2010/main" val="25252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Heterogeneity</a:t>
            </a:r>
            <a:endParaRPr lang="de-DE" dirty="0"/>
          </a:p>
        </p:txBody>
      </p:sp>
      <p:sp>
        <p:nvSpPr>
          <p:cNvPr id="3" name="Inhaltsplatzhalter 2"/>
          <p:cNvSpPr>
            <a:spLocks noGrp="1"/>
          </p:cNvSpPr>
          <p:nvPr>
            <p:ph idx="1"/>
          </p:nvPr>
        </p:nvSpPr>
        <p:spPr/>
        <p:txBody>
          <a:bodyPr>
            <a:normAutofit fontScale="92500" lnSpcReduction="10000"/>
          </a:bodyPr>
          <a:lstStyle/>
          <a:p>
            <a:r>
              <a:rPr lang="en-US" dirty="0" smtClean="0"/>
              <a:t>Cochran’s Q </a:t>
            </a:r>
            <a:r>
              <a:rPr lang="en-US" dirty="0"/>
              <a:t>is the weighted sum of squares on a standardized scale. It is reported with a P value with low P-values indicating presence of heterogeneity. This test however is known to have low power to detect heterogeneity and it is suggested to use a value of 0.10 as a cut-off for significance (Higgins et al., 2003). Conversely, Q has too much power as a test of heterogeneity if the number of studies is large.</a:t>
            </a:r>
          </a:p>
          <a:p>
            <a:r>
              <a:rPr lang="en-US" dirty="0" smtClean="0"/>
              <a:t>I</a:t>
            </a:r>
            <a:r>
              <a:rPr lang="en-US" baseline="30000" dirty="0" smtClean="0"/>
              <a:t>2</a:t>
            </a:r>
            <a:r>
              <a:rPr lang="en-US" dirty="0"/>
              <a:t> </a:t>
            </a:r>
            <a:r>
              <a:rPr lang="en-US" dirty="0" smtClean="0"/>
              <a:t>statistics is </a:t>
            </a:r>
            <a:r>
              <a:rPr lang="en-US" dirty="0"/>
              <a:t>the percentage of observed total variation across studies that is due to real heterogeneity rather than chance. It is calculated as I</a:t>
            </a:r>
            <a:r>
              <a:rPr lang="en-US" baseline="30000" dirty="0"/>
              <a:t>2</a:t>
            </a:r>
            <a:r>
              <a:rPr lang="en-US" dirty="0"/>
              <a:t> = 100% x (Q - </a:t>
            </a:r>
            <a:r>
              <a:rPr lang="en-US" dirty="0" err="1"/>
              <a:t>df</a:t>
            </a:r>
            <a:r>
              <a:rPr lang="en-US" dirty="0"/>
              <a:t>)/Q, where Q is Cochran's heterogeneity statistic and </a:t>
            </a:r>
            <a:r>
              <a:rPr lang="en-US" dirty="0" err="1"/>
              <a:t>df</a:t>
            </a:r>
            <a:r>
              <a:rPr lang="en-US" dirty="0"/>
              <a:t> the degrees of freedom. Negative values of I</a:t>
            </a:r>
            <a:r>
              <a:rPr lang="en-US" baseline="30000" dirty="0"/>
              <a:t>2</a:t>
            </a:r>
            <a:r>
              <a:rPr lang="en-US" dirty="0"/>
              <a:t> are put equal to zero so that I</a:t>
            </a:r>
            <a:r>
              <a:rPr lang="en-US" baseline="30000" dirty="0"/>
              <a:t>2</a:t>
            </a:r>
            <a:r>
              <a:rPr lang="en-US" dirty="0"/>
              <a:t>lies between 0% and 100%. A value of 0% indicates no observed heterogeneity, and larger values show increasing heterogeneity (Higgins et al., 2003).</a:t>
            </a:r>
          </a:p>
          <a:p>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33</a:t>
            </a:fld>
            <a:endParaRPr lang="de-DE" altLang="en-US">
              <a:solidFill>
                <a:prstClr val="black">
                  <a:tint val="75000"/>
                </a:prstClr>
              </a:solidFill>
            </a:endParaRPr>
          </a:p>
        </p:txBody>
      </p:sp>
    </p:spTree>
    <p:extLst>
      <p:ext uri="{BB962C8B-B14F-4D97-AF65-F5344CB8AC3E}">
        <p14:creationId xmlns:p14="http://schemas.microsoft.com/office/powerpoint/2010/main" val="2255131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Forest</a:t>
            </a:r>
            <a:r>
              <a:rPr lang="de-DE" dirty="0" smtClean="0"/>
              <a:t> </a:t>
            </a:r>
            <a:r>
              <a:rPr lang="de-DE" dirty="0" err="1" smtClean="0"/>
              <a:t>plot</a:t>
            </a:r>
            <a:endParaRPr lang="de-DE" dirty="0"/>
          </a:p>
        </p:txBody>
      </p:sp>
      <p:sp>
        <p:nvSpPr>
          <p:cNvPr id="3" name="Inhaltsplatzhalter 2"/>
          <p:cNvSpPr>
            <a:spLocks noGrp="1"/>
          </p:cNvSpPr>
          <p:nvPr>
            <p:ph idx="1"/>
          </p:nvPr>
        </p:nvSpPr>
        <p:spPr/>
        <p:txBody>
          <a:bodyPr/>
          <a:lstStyle/>
          <a:p>
            <a:pPr marL="0" indent="0">
              <a:buNone/>
            </a:pPr>
            <a:r>
              <a:rPr lang="en-US" dirty="0"/>
              <a:t>The results of the different studies, with 95% CI, and the overall effect (under the fixed and random effects model) with </a:t>
            </a:r>
            <a:r>
              <a:rPr lang="en-US" dirty="0" smtClean="0"/>
              <a:t>95</a:t>
            </a:r>
            <a:r>
              <a:rPr lang="en-US" dirty="0"/>
              <a:t>% CI are illustrated in a graph called "forest plot", </a:t>
            </a:r>
            <a:r>
              <a:rPr lang="en-US" dirty="0" smtClean="0"/>
              <a:t>e.g.:</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34</a:t>
            </a:fld>
            <a:endParaRPr lang="de-DE" alt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80930"/>
            <a:ext cx="3350146" cy="227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39" y="2792334"/>
            <a:ext cx="3439269" cy="233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692425" y="5059027"/>
            <a:ext cx="7776864" cy="1323439"/>
          </a:xfrm>
          <a:prstGeom prst="rect">
            <a:avLst/>
          </a:prstGeom>
        </p:spPr>
        <p:txBody>
          <a:bodyPr wrap="square" lIns="91418" tIns="45709" rIns="91418" bIns="45709">
            <a:spAutoFit/>
          </a:bodyPr>
          <a:lstStyle/>
          <a:p>
            <a:r>
              <a:rPr lang="en-US" sz="1600" dirty="0"/>
              <a:t>In this example the markers representing the effect size all have the same size. Optionally, the marker size may vary in size according to the weights assigned to the different studies. In addition, the pooled effects can be represented using a diamond. The location of the diamond represents the estimated effect size and the width of the diamond reflects the precision of the estimate, </a:t>
            </a:r>
            <a:endParaRPr lang="de-DE" sz="1600" dirty="0"/>
          </a:p>
        </p:txBody>
      </p:sp>
    </p:spTree>
    <p:extLst>
      <p:ext uri="{BB962C8B-B14F-4D97-AF65-F5344CB8AC3E}">
        <p14:creationId xmlns:p14="http://schemas.microsoft.com/office/powerpoint/2010/main" val="1816272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Funnel</a:t>
            </a:r>
            <a:r>
              <a:rPr lang="de-DE" dirty="0" smtClean="0"/>
              <a:t> </a:t>
            </a:r>
            <a:r>
              <a:rPr lang="de-DE" dirty="0" err="1" smtClean="0"/>
              <a:t>plot</a:t>
            </a:r>
            <a:r>
              <a:rPr lang="de-DE" dirty="0" smtClean="0"/>
              <a:t> </a:t>
            </a:r>
            <a:endParaRPr lang="de-DE" dirty="0"/>
          </a:p>
        </p:txBody>
      </p:sp>
      <p:sp>
        <p:nvSpPr>
          <p:cNvPr id="3" name="Inhaltsplatzhalter 2"/>
          <p:cNvSpPr>
            <a:spLocks noGrp="1"/>
          </p:cNvSpPr>
          <p:nvPr>
            <p:ph idx="1"/>
          </p:nvPr>
        </p:nvSpPr>
        <p:spPr>
          <a:xfrm>
            <a:off x="467544" y="1628800"/>
            <a:ext cx="8229600" cy="4757758"/>
          </a:xfrm>
        </p:spPr>
        <p:txBody>
          <a:bodyPr>
            <a:normAutofit fontScale="92500"/>
          </a:bodyPr>
          <a:lstStyle/>
          <a:p>
            <a:r>
              <a:rPr lang="en-US" dirty="0"/>
              <a:t>A funnel plot (Egger et al., 1997) is a graphical tool for detecting bias in meta-analysis.</a:t>
            </a:r>
          </a:p>
          <a:p>
            <a:r>
              <a:rPr lang="en-US" dirty="0"/>
              <a:t>In a funnel plot treatment effect is plotted on the horizontal axis and </a:t>
            </a:r>
            <a:r>
              <a:rPr lang="en-US" dirty="0" err="1"/>
              <a:t>MedCalc</a:t>
            </a:r>
            <a:r>
              <a:rPr lang="en-US" dirty="0"/>
              <a:t> plots the standard error on the vertical axis (Sterne &amp; Egger, 2001).</a:t>
            </a:r>
          </a:p>
          <a:p>
            <a:r>
              <a:rPr lang="en-US" dirty="0"/>
              <a:t>The vertical line represents the summary estimated derived using fixed-effect meta-analysis.</a:t>
            </a:r>
          </a:p>
          <a:p>
            <a:r>
              <a:rPr lang="en-US" dirty="0"/>
              <a:t>Two diagonal lines represent (pseudo) 95% confidence limits (effect ± 1.96 SE) around the summary effect for each standard error on the vertical axis. These show the expected distribution of studies in the absence of heterogeneity or of selection bias. In the absence of heterogeneity, 95% of the studies should lie within the funnel defined by these diagonal lines.</a:t>
            </a:r>
          </a:p>
          <a:p>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35</a:t>
            </a:fld>
            <a:endParaRPr lang="de-DE" altLang="en-US">
              <a:solidFill>
                <a:prstClr val="black">
                  <a:tint val="75000"/>
                </a:prstClr>
              </a:solidFill>
            </a:endParaRPr>
          </a:p>
        </p:txBody>
      </p:sp>
    </p:spTree>
    <p:extLst>
      <p:ext uri="{BB962C8B-B14F-4D97-AF65-F5344CB8AC3E}">
        <p14:creationId xmlns:p14="http://schemas.microsoft.com/office/powerpoint/2010/main" val="1389869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Funnel</a:t>
            </a:r>
            <a:r>
              <a:rPr lang="de-DE" dirty="0" smtClean="0"/>
              <a:t> </a:t>
            </a:r>
            <a:r>
              <a:rPr lang="de-DE" dirty="0" err="1" smtClean="0"/>
              <a:t>plot</a:t>
            </a:r>
            <a:endParaRPr lang="de-DE" dirty="0"/>
          </a:p>
        </p:txBody>
      </p:sp>
      <p:sp>
        <p:nvSpPr>
          <p:cNvPr id="3" name="Inhaltsplatzhalter 2"/>
          <p:cNvSpPr>
            <a:spLocks noGrp="1"/>
          </p:cNvSpPr>
          <p:nvPr>
            <p:ph idx="1"/>
          </p:nvPr>
        </p:nvSpPr>
        <p:spPr>
          <a:xfrm>
            <a:off x="457200" y="4509120"/>
            <a:ext cx="8229600" cy="1848838"/>
          </a:xfrm>
        </p:spPr>
        <p:txBody>
          <a:bodyPr>
            <a:normAutofit fontScale="92500"/>
          </a:bodyPr>
          <a:lstStyle/>
          <a:p>
            <a:pPr marL="0" indent="0">
              <a:buNone/>
            </a:pPr>
            <a:r>
              <a:rPr lang="en-US" dirty="0"/>
              <a:t>Publication bias results in asymmetry of the funnel plot. If publication bias is present, the smaller studies will show the larger effects. See Sterne et al. (2011) for interpreting funnel plot asymmetry. The funnel plot may not always be a reliable tool, in particular when the number of studies included in the analysis is small.</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36</a:t>
            </a:fld>
            <a:endParaRPr lang="de-DE" alt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8" y="1844826"/>
            <a:ext cx="35147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8" y="1844825"/>
            <a:ext cx="35147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668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References</a:t>
            </a:r>
            <a:endParaRPr lang="de-DE" dirty="0"/>
          </a:p>
        </p:txBody>
      </p:sp>
      <p:sp>
        <p:nvSpPr>
          <p:cNvPr id="3" name="Inhaltsplatzhalter 2"/>
          <p:cNvSpPr>
            <a:spLocks noGrp="1"/>
          </p:cNvSpPr>
          <p:nvPr>
            <p:ph idx="1"/>
          </p:nvPr>
        </p:nvSpPr>
        <p:spPr/>
        <p:txBody>
          <a:bodyPr>
            <a:normAutofit fontScale="62500" lnSpcReduction="20000"/>
          </a:bodyPr>
          <a:lstStyle/>
          <a:p>
            <a:r>
              <a:rPr lang="de-DE" dirty="0" err="1"/>
              <a:t>Borenstein</a:t>
            </a:r>
            <a:r>
              <a:rPr lang="de-DE" dirty="0"/>
              <a:t> M, </a:t>
            </a:r>
            <a:r>
              <a:rPr lang="de-DE" dirty="0" err="1"/>
              <a:t>Hedges</a:t>
            </a:r>
            <a:r>
              <a:rPr lang="de-DE" dirty="0"/>
              <a:t> LV, Higgins JPT, </a:t>
            </a:r>
            <a:r>
              <a:rPr lang="de-DE" dirty="0" err="1"/>
              <a:t>Rothstein</a:t>
            </a:r>
            <a:r>
              <a:rPr lang="de-DE" dirty="0"/>
              <a:t> HR (2009) </a:t>
            </a:r>
            <a:r>
              <a:rPr lang="de-DE" dirty="0" err="1"/>
              <a:t>Introduction</a:t>
            </a:r>
            <a:r>
              <a:rPr lang="de-DE" dirty="0"/>
              <a:t> </a:t>
            </a:r>
            <a:r>
              <a:rPr lang="de-DE" dirty="0" err="1"/>
              <a:t>to</a:t>
            </a:r>
            <a:r>
              <a:rPr lang="de-DE" dirty="0"/>
              <a:t> meta-analysis. </a:t>
            </a:r>
            <a:r>
              <a:rPr lang="de-DE" dirty="0" err="1"/>
              <a:t>Chichester</a:t>
            </a:r>
            <a:r>
              <a:rPr lang="de-DE" dirty="0"/>
              <a:t>, UK: </a:t>
            </a:r>
            <a:r>
              <a:rPr lang="de-DE" dirty="0" err="1"/>
              <a:t>Wiley</a:t>
            </a:r>
            <a:r>
              <a:rPr lang="de-DE" dirty="0"/>
              <a:t>. </a:t>
            </a:r>
            <a:endParaRPr lang="de-DE" dirty="0" smtClean="0"/>
          </a:p>
          <a:p>
            <a:r>
              <a:rPr lang="de-DE" dirty="0" smtClean="0"/>
              <a:t>Egger </a:t>
            </a:r>
            <a:r>
              <a:rPr lang="de-DE" dirty="0"/>
              <a:t>M, Smith GD, Schneider M, Minder C (1997) Bias in meta-analysis </a:t>
            </a:r>
            <a:r>
              <a:rPr lang="de-DE" dirty="0" err="1"/>
              <a:t>detected</a:t>
            </a:r>
            <a:r>
              <a:rPr lang="de-DE" dirty="0"/>
              <a:t> </a:t>
            </a:r>
            <a:r>
              <a:rPr lang="de-DE" dirty="0" err="1"/>
              <a:t>by</a:t>
            </a:r>
            <a:r>
              <a:rPr lang="de-DE" dirty="0"/>
              <a:t> a simple, </a:t>
            </a:r>
            <a:r>
              <a:rPr lang="de-DE" dirty="0" err="1"/>
              <a:t>graphical</a:t>
            </a:r>
            <a:r>
              <a:rPr lang="de-DE" dirty="0"/>
              <a:t> </a:t>
            </a:r>
            <a:r>
              <a:rPr lang="de-DE" dirty="0" err="1"/>
              <a:t>test</a:t>
            </a:r>
            <a:r>
              <a:rPr lang="de-DE" dirty="0"/>
              <a:t>. BMJ 315: 629–634. </a:t>
            </a:r>
          </a:p>
          <a:p>
            <a:r>
              <a:rPr lang="de-DE" dirty="0"/>
              <a:t>Higgins JP, Thompson SG, Deeks JJ, Altman DG (2003) </a:t>
            </a:r>
            <a:r>
              <a:rPr lang="de-DE" dirty="0" err="1"/>
              <a:t>Measuring</a:t>
            </a:r>
            <a:r>
              <a:rPr lang="de-DE" dirty="0"/>
              <a:t> </a:t>
            </a:r>
            <a:r>
              <a:rPr lang="de-DE" dirty="0" err="1"/>
              <a:t>inconsistency</a:t>
            </a:r>
            <a:r>
              <a:rPr lang="de-DE" dirty="0"/>
              <a:t> in meta-</a:t>
            </a:r>
            <a:r>
              <a:rPr lang="de-DE" dirty="0" err="1"/>
              <a:t>analyses</a:t>
            </a:r>
            <a:r>
              <a:rPr lang="de-DE" dirty="0"/>
              <a:t>. BMJ 327:557-560. </a:t>
            </a:r>
          </a:p>
          <a:p>
            <a:r>
              <a:rPr lang="de-DE" dirty="0"/>
              <a:t>Petrie A, </a:t>
            </a:r>
            <a:r>
              <a:rPr lang="de-DE" dirty="0" err="1"/>
              <a:t>Bulman</a:t>
            </a:r>
            <a:r>
              <a:rPr lang="de-DE" dirty="0"/>
              <a:t> JS, Osborn JF (2003) Further </a:t>
            </a:r>
            <a:r>
              <a:rPr lang="de-DE" dirty="0" err="1"/>
              <a:t>statistics</a:t>
            </a:r>
            <a:r>
              <a:rPr lang="de-DE" dirty="0"/>
              <a:t> in </a:t>
            </a:r>
            <a:r>
              <a:rPr lang="de-DE" dirty="0" err="1"/>
              <a:t>dentistry</a:t>
            </a:r>
            <a:r>
              <a:rPr lang="de-DE" dirty="0"/>
              <a:t>. Part 8: </a:t>
            </a:r>
            <a:r>
              <a:rPr lang="de-DE" dirty="0" err="1"/>
              <a:t>systematic</a:t>
            </a:r>
            <a:r>
              <a:rPr lang="de-DE" dirty="0"/>
              <a:t> </a:t>
            </a:r>
            <a:r>
              <a:rPr lang="de-DE" dirty="0" err="1"/>
              <a:t>reviews</a:t>
            </a:r>
            <a:r>
              <a:rPr lang="de-DE" dirty="0"/>
              <a:t> </a:t>
            </a:r>
            <a:r>
              <a:rPr lang="de-DE" dirty="0" err="1"/>
              <a:t>and</a:t>
            </a:r>
            <a:r>
              <a:rPr lang="de-DE" dirty="0"/>
              <a:t> meta-</a:t>
            </a:r>
            <a:r>
              <a:rPr lang="de-DE" dirty="0" err="1"/>
              <a:t>analyses</a:t>
            </a:r>
            <a:r>
              <a:rPr lang="de-DE" dirty="0"/>
              <a:t>. British Dental Journal 194:73-78.</a:t>
            </a:r>
          </a:p>
          <a:p>
            <a:r>
              <a:rPr lang="de-DE" dirty="0"/>
              <a:t>Sterne JA, Egger E (2001) </a:t>
            </a:r>
            <a:r>
              <a:rPr lang="de-DE" dirty="0" err="1"/>
              <a:t>Funnel</a:t>
            </a:r>
            <a:r>
              <a:rPr lang="de-DE" dirty="0"/>
              <a:t> </a:t>
            </a:r>
            <a:r>
              <a:rPr lang="de-DE" dirty="0" err="1"/>
              <a:t>plots</a:t>
            </a:r>
            <a:r>
              <a:rPr lang="de-DE" dirty="0"/>
              <a:t> </a:t>
            </a:r>
            <a:r>
              <a:rPr lang="de-DE" dirty="0" err="1"/>
              <a:t>for</a:t>
            </a:r>
            <a:r>
              <a:rPr lang="de-DE" dirty="0"/>
              <a:t> </a:t>
            </a:r>
            <a:r>
              <a:rPr lang="de-DE" dirty="0" err="1"/>
              <a:t>detecting</a:t>
            </a:r>
            <a:r>
              <a:rPr lang="de-DE" dirty="0"/>
              <a:t> </a:t>
            </a:r>
            <a:r>
              <a:rPr lang="de-DE" dirty="0" err="1"/>
              <a:t>bias</a:t>
            </a:r>
            <a:r>
              <a:rPr lang="de-DE" dirty="0"/>
              <a:t> in meta-analysis: </a:t>
            </a:r>
            <a:r>
              <a:rPr lang="de-DE" dirty="0" err="1"/>
              <a:t>guidelines</a:t>
            </a:r>
            <a:r>
              <a:rPr lang="de-DE" dirty="0"/>
              <a:t> on </a:t>
            </a:r>
            <a:r>
              <a:rPr lang="de-DE" dirty="0" err="1"/>
              <a:t>choice</a:t>
            </a:r>
            <a:r>
              <a:rPr lang="de-DE" dirty="0"/>
              <a:t> </a:t>
            </a:r>
            <a:r>
              <a:rPr lang="de-DE" dirty="0" err="1"/>
              <a:t>of</a:t>
            </a:r>
            <a:r>
              <a:rPr lang="de-DE" dirty="0"/>
              <a:t> </a:t>
            </a:r>
            <a:r>
              <a:rPr lang="de-DE" dirty="0" err="1"/>
              <a:t>axis</a:t>
            </a:r>
            <a:r>
              <a:rPr lang="de-DE" dirty="0"/>
              <a:t>. Journal </a:t>
            </a:r>
            <a:r>
              <a:rPr lang="de-DE" dirty="0" err="1"/>
              <a:t>of</a:t>
            </a:r>
            <a:r>
              <a:rPr lang="de-DE" dirty="0"/>
              <a:t> Clinical </a:t>
            </a:r>
            <a:r>
              <a:rPr lang="de-DE" dirty="0" err="1"/>
              <a:t>Epidemiology</a:t>
            </a:r>
            <a:r>
              <a:rPr lang="de-DE" dirty="0"/>
              <a:t> 54:1046–1055. </a:t>
            </a:r>
          </a:p>
          <a:p>
            <a:r>
              <a:rPr lang="de-DE" dirty="0"/>
              <a:t>Sterne JA, Sutton AJ, </a:t>
            </a:r>
            <a:r>
              <a:rPr lang="de-DE" dirty="0" err="1"/>
              <a:t>Ioannidis</a:t>
            </a:r>
            <a:r>
              <a:rPr lang="de-DE" dirty="0"/>
              <a:t> JP et al. (2011) </a:t>
            </a:r>
            <a:r>
              <a:rPr lang="de-DE" dirty="0" err="1"/>
              <a:t>Recommendations</a:t>
            </a:r>
            <a:r>
              <a:rPr lang="de-DE" dirty="0"/>
              <a:t> </a:t>
            </a:r>
            <a:r>
              <a:rPr lang="de-DE" dirty="0" err="1"/>
              <a:t>for</a:t>
            </a:r>
            <a:r>
              <a:rPr lang="de-DE" dirty="0"/>
              <a:t> </a:t>
            </a:r>
            <a:r>
              <a:rPr lang="de-DE" dirty="0" err="1"/>
              <a:t>examining</a:t>
            </a:r>
            <a:r>
              <a:rPr lang="de-DE" dirty="0"/>
              <a:t> </a:t>
            </a:r>
            <a:r>
              <a:rPr lang="de-DE" dirty="0" err="1"/>
              <a:t>and</a:t>
            </a:r>
            <a:r>
              <a:rPr lang="de-DE" dirty="0"/>
              <a:t> </a:t>
            </a:r>
            <a:r>
              <a:rPr lang="de-DE" dirty="0" err="1"/>
              <a:t>interpreting</a:t>
            </a:r>
            <a:r>
              <a:rPr lang="de-DE" dirty="0"/>
              <a:t> </a:t>
            </a:r>
            <a:r>
              <a:rPr lang="de-DE" dirty="0" err="1"/>
              <a:t>funnel</a:t>
            </a:r>
            <a:r>
              <a:rPr lang="de-DE" dirty="0"/>
              <a:t> </a:t>
            </a:r>
            <a:r>
              <a:rPr lang="de-DE" dirty="0" err="1"/>
              <a:t>plot</a:t>
            </a:r>
            <a:r>
              <a:rPr lang="de-DE" dirty="0"/>
              <a:t> </a:t>
            </a:r>
            <a:r>
              <a:rPr lang="de-DE" dirty="0" err="1"/>
              <a:t>asymmetry</a:t>
            </a:r>
            <a:r>
              <a:rPr lang="de-DE" dirty="0"/>
              <a:t> in meta-</a:t>
            </a:r>
            <a:r>
              <a:rPr lang="de-DE" dirty="0" err="1"/>
              <a:t>analyses</a:t>
            </a:r>
            <a:r>
              <a:rPr lang="de-DE" dirty="0"/>
              <a:t> </a:t>
            </a:r>
            <a:r>
              <a:rPr lang="de-DE" dirty="0" err="1"/>
              <a:t>of</a:t>
            </a:r>
            <a:r>
              <a:rPr lang="de-DE" dirty="0"/>
              <a:t> </a:t>
            </a:r>
            <a:r>
              <a:rPr lang="de-DE" dirty="0" err="1"/>
              <a:t>randomised</a:t>
            </a:r>
            <a:r>
              <a:rPr lang="de-DE" dirty="0"/>
              <a:t> </a:t>
            </a:r>
            <a:r>
              <a:rPr lang="de-DE" dirty="0" err="1"/>
              <a:t>controlled</a:t>
            </a:r>
            <a:r>
              <a:rPr lang="de-DE" dirty="0"/>
              <a:t> </a:t>
            </a:r>
            <a:r>
              <a:rPr lang="de-DE" dirty="0" err="1"/>
              <a:t>trials</a:t>
            </a:r>
            <a:r>
              <a:rPr lang="de-DE" dirty="0"/>
              <a:t>. BMJ 2011;343:d4002. </a:t>
            </a:r>
            <a:endParaRPr lang="de-DE" dirty="0" smtClean="0"/>
          </a:p>
          <a:p>
            <a:r>
              <a:rPr lang="de-DE" dirty="0" err="1"/>
              <a:t>DerSimonian</a:t>
            </a:r>
            <a:r>
              <a:rPr lang="de-DE" dirty="0"/>
              <a:t> R, Laird N (1986) Meta-analysis in </a:t>
            </a:r>
            <a:r>
              <a:rPr lang="de-DE" dirty="0" err="1"/>
              <a:t>clinical</a:t>
            </a:r>
            <a:r>
              <a:rPr lang="de-DE" dirty="0"/>
              <a:t> </a:t>
            </a:r>
            <a:r>
              <a:rPr lang="de-DE" dirty="0" err="1"/>
              <a:t>trials</a:t>
            </a:r>
            <a:r>
              <a:rPr lang="de-DE" dirty="0"/>
              <a:t>. </a:t>
            </a:r>
            <a:r>
              <a:rPr lang="de-DE" dirty="0" err="1"/>
              <a:t>Controlled</a:t>
            </a:r>
            <a:r>
              <a:rPr lang="de-DE" dirty="0"/>
              <a:t> Clinical Trials </a:t>
            </a:r>
            <a:r>
              <a:rPr lang="de-DE" dirty="0" smtClean="0"/>
              <a:t>7:177-188</a:t>
            </a:r>
          </a:p>
          <a:p>
            <a:r>
              <a:rPr lang="en-US" dirty="0"/>
              <a:t>Mantel N, </a:t>
            </a:r>
            <a:r>
              <a:rPr lang="en-US" dirty="0" err="1"/>
              <a:t>Haenszel</a:t>
            </a:r>
            <a:r>
              <a:rPr lang="en-US" dirty="0"/>
              <a:t> W (1959) Statistical aspects of the analysis of data from the retrospective analysis of disease. Journal of the National Cancer Institute 22: 719-748</a:t>
            </a:r>
            <a:r>
              <a:rPr lang="en-US" dirty="0" smtClean="0"/>
              <a:t>.</a:t>
            </a:r>
          </a:p>
          <a:p>
            <a:r>
              <a:rPr lang="en-US" dirty="0"/>
              <a:t>Hedges LV, </a:t>
            </a:r>
            <a:r>
              <a:rPr lang="en-US" dirty="0" err="1"/>
              <a:t>Olkin</a:t>
            </a:r>
            <a:r>
              <a:rPr lang="en-US" dirty="0"/>
              <a:t> I (1985) Statistical methods for meta-analysis. London: Academic Press. </a:t>
            </a:r>
            <a:endParaRPr lang="en-US" dirty="0" smtClean="0"/>
          </a:p>
          <a:p>
            <a:r>
              <a:rPr lang="de-DE" dirty="0"/>
              <a:t>Zhou XH, NA </a:t>
            </a:r>
            <a:r>
              <a:rPr lang="de-DE" dirty="0" err="1"/>
              <a:t>Obuchowski</a:t>
            </a:r>
            <a:r>
              <a:rPr lang="de-DE" dirty="0"/>
              <a:t>, DK </a:t>
            </a:r>
            <a:r>
              <a:rPr lang="de-DE" dirty="0" err="1"/>
              <a:t>McClish</a:t>
            </a:r>
            <a:r>
              <a:rPr lang="de-DE" dirty="0"/>
              <a:t> (2002) Statistical </a:t>
            </a:r>
            <a:r>
              <a:rPr lang="de-DE" dirty="0" err="1"/>
              <a:t>methods</a:t>
            </a:r>
            <a:r>
              <a:rPr lang="de-DE" dirty="0"/>
              <a:t> in </a:t>
            </a:r>
            <a:r>
              <a:rPr lang="de-DE" dirty="0" err="1"/>
              <a:t>diagnostic</a:t>
            </a:r>
            <a:r>
              <a:rPr lang="de-DE" dirty="0"/>
              <a:t> </a:t>
            </a:r>
            <a:r>
              <a:rPr lang="de-DE" dirty="0" err="1"/>
              <a:t>medicine</a:t>
            </a:r>
            <a:r>
              <a:rPr lang="de-DE" dirty="0"/>
              <a:t>. New York: </a:t>
            </a:r>
            <a:r>
              <a:rPr lang="de-DE" dirty="0" err="1"/>
              <a:t>Wiley</a:t>
            </a:r>
            <a:r>
              <a:rPr lang="de-DE" dirty="0"/>
              <a:t>.</a:t>
            </a:r>
          </a:p>
          <a:p>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37</a:t>
            </a:fld>
            <a:endParaRPr lang="de-DE" altLang="en-US">
              <a:solidFill>
                <a:prstClr val="black">
                  <a:tint val="75000"/>
                </a:prstClr>
              </a:solidFill>
            </a:endParaRPr>
          </a:p>
        </p:txBody>
      </p:sp>
    </p:spTree>
    <p:extLst>
      <p:ext uri="{BB962C8B-B14F-4D97-AF65-F5344CB8AC3E}">
        <p14:creationId xmlns:p14="http://schemas.microsoft.com/office/powerpoint/2010/main" val="2698975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in </a:t>
            </a:r>
            <a:r>
              <a:rPr lang="de-DE" dirty="0" err="1" smtClean="0"/>
              <a:t>MedCalc</a:t>
            </a:r>
            <a:endParaRPr lang="de-DE" dirty="0"/>
          </a:p>
        </p:txBody>
      </p:sp>
      <p:sp>
        <p:nvSpPr>
          <p:cNvPr id="3" name="Inhaltsplatzhalter 2"/>
          <p:cNvSpPr>
            <a:spLocks noGrp="1"/>
          </p:cNvSpPr>
          <p:nvPr>
            <p:ph idx="1"/>
          </p:nvPr>
        </p:nvSpPr>
        <p:spPr/>
        <p:txBody>
          <a:bodyPr/>
          <a:lstStyle/>
          <a:p>
            <a:r>
              <a:rPr lang="en-US" dirty="0">
                <a:hlinkClick r:id="rId2"/>
              </a:rPr>
              <a:t>Continuous measure</a:t>
            </a:r>
            <a:endParaRPr lang="en-US" dirty="0"/>
          </a:p>
          <a:p>
            <a:r>
              <a:rPr lang="en-US" dirty="0">
                <a:hlinkClick r:id="rId3"/>
              </a:rPr>
              <a:t>Correlation</a:t>
            </a:r>
            <a:endParaRPr lang="en-US" dirty="0"/>
          </a:p>
          <a:p>
            <a:r>
              <a:rPr lang="en-US" dirty="0">
                <a:hlinkClick r:id="rId4"/>
              </a:rPr>
              <a:t>Proportion</a:t>
            </a:r>
            <a:endParaRPr lang="en-US" dirty="0"/>
          </a:p>
          <a:p>
            <a:r>
              <a:rPr lang="en-US" dirty="0">
                <a:hlinkClick r:id="rId5"/>
              </a:rPr>
              <a:t>Relative risk</a:t>
            </a:r>
            <a:endParaRPr lang="en-US" dirty="0"/>
          </a:p>
          <a:p>
            <a:r>
              <a:rPr lang="en-US" dirty="0">
                <a:hlinkClick r:id="rId6"/>
              </a:rPr>
              <a:t>Risk difference</a:t>
            </a:r>
            <a:endParaRPr lang="en-US" dirty="0"/>
          </a:p>
          <a:p>
            <a:r>
              <a:rPr lang="en-US" dirty="0">
                <a:hlinkClick r:id="rId7"/>
              </a:rPr>
              <a:t>Odds ratio</a:t>
            </a:r>
            <a:endParaRPr lang="en-US" dirty="0"/>
          </a:p>
          <a:p>
            <a:r>
              <a:rPr lang="en-US" dirty="0">
                <a:hlinkClick r:id="rId8"/>
              </a:rPr>
              <a:t>Area under ROC curve</a:t>
            </a:r>
            <a:endParaRPr lang="en-US" dirty="0"/>
          </a:p>
          <a:p>
            <a:r>
              <a:rPr lang="en-US" dirty="0">
                <a:hlinkClick r:id="rId9"/>
              </a:rPr>
              <a:t>Generic inverse variance method</a:t>
            </a:r>
            <a:r>
              <a:rPr lang="en-US" dirty="0"/>
              <a:t> </a:t>
            </a:r>
            <a:r>
              <a:rPr lang="en-US" dirty="0" smtClean="0"/>
              <a:t/>
            </a:r>
            <a:br>
              <a:rPr lang="en-US" dirty="0" smtClean="0"/>
            </a:b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38</a:t>
            </a:fld>
            <a:endParaRPr lang="de-DE" altLang="en-US">
              <a:solidFill>
                <a:prstClr val="black">
                  <a:tint val="75000"/>
                </a:prstClr>
              </a:solidFill>
            </a:endParaRPr>
          </a:p>
        </p:txBody>
      </p:sp>
    </p:spTree>
    <p:extLst>
      <p:ext uri="{BB962C8B-B14F-4D97-AF65-F5344CB8AC3E}">
        <p14:creationId xmlns:p14="http://schemas.microsoft.com/office/powerpoint/2010/main" val="2032614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t>
            </a:r>
            <a:r>
              <a:rPr lang="de-DE" dirty="0" err="1" smtClean="0"/>
              <a:t>odds</a:t>
            </a:r>
            <a:r>
              <a:rPr lang="de-DE" dirty="0" smtClean="0"/>
              <a:t> </a:t>
            </a:r>
            <a:r>
              <a:rPr lang="de-DE" dirty="0" err="1" smtClean="0"/>
              <a:t>ratio</a:t>
            </a:r>
            <a:endParaRPr lang="de-DE" dirty="0"/>
          </a:p>
        </p:txBody>
      </p:sp>
      <p:sp>
        <p:nvSpPr>
          <p:cNvPr id="3" name="Inhaltsplatzhalter 2"/>
          <p:cNvSpPr>
            <a:spLocks noGrp="1"/>
          </p:cNvSpPr>
          <p:nvPr>
            <p:ph idx="1"/>
          </p:nvPr>
        </p:nvSpPr>
        <p:spPr/>
        <p:txBody>
          <a:bodyPr/>
          <a:lstStyle/>
          <a:p>
            <a:pPr marL="0" indent="0">
              <a:buNone/>
            </a:pPr>
            <a:r>
              <a:rPr lang="de-DE" dirty="0" err="1"/>
              <a:t>MedCalc</a:t>
            </a:r>
            <a:r>
              <a:rPr lang="de-DE" dirty="0"/>
              <a:t> </a:t>
            </a:r>
            <a:r>
              <a:rPr lang="de-DE" dirty="0" err="1"/>
              <a:t>uses</a:t>
            </a:r>
            <a:r>
              <a:rPr lang="de-DE" dirty="0"/>
              <a:t> </a:t>
            </a:r>
            <a:r>
              <a:rPr lang="de-DE" dirty="0" err="1"/>
              <a:t>the</a:t>
            </a:r>
            <a:r>
              <a:rPr lang="de-DE" dirty="0"/>
              <a:t> Mantel-</a:t>
            </a:r>
            <a:r>
              <a:rPr lang="de-DE" dirty="0" err="1"/>
              <a:t>Haenszel</a:t>
            </a:r>
            <a:r>
              <a:rPr lang="de-DE" dirty="0"/>
              <a:t> </a:t>
            </a:r>
            <a:r>
              <a:rPr lang="de-DE" dirty="0" err="1"/>
              <a:t>method</a:t>
            </a:r>
            <a:r>
              <a:rPr lang="de-DE" dirty="0"/>
              <a:t> (Mantel &amp; </a:t>
            </a:r>
            <a:r>
              <a:rPr lang="de-DE" dirty="0" err="1"/>
              <a:t>Haenszel</a:t>
            </a:r>
            <a:r>
              <a:rPr lang="de-DE" dirty="0"/>
              <a:t>, 1959) </a:t>
            </a:r>
            <a:r>
              <a:rPr lang="de-DE" dirty="0" err="1"/>
              <a:t>for</a:t>
            </a:r>
            <a:r>
              <a:rPr lang="de-DE" dirty="0"/>
              <a:t> </a:t>
            </a:r>
            <a:r>
              <a:rPr lang="de-DE" dirty="0" err="1"/>
              <a:t>calculating</a:t>
            </a:r>
            <a:r>
              <a:rPr lang="de-DE" dirty="0"/>
              <a:t> </a:t>
            </a:r>
            <a:r>
              <a:rPr lang="de-DE" dirty="0" err="1"/>
              <a:t>the</a:t>
            </a:r>
            <a:r>
              <a:rPr lang="de-DE" dirty="0"/>
              <a:t> </a:t>
            </a:r>
            <a:r>
              <a:rPr lang="de-DE" dirty="0" err="1"/>
              <a:t>weighted</a:t>
            </a:r>
            <a:r>
              <a:rPr lang="de-DE" dirty="0"/>
              <a:t> </a:t>
            </a:r>
            <a:r>
              <a:rPr lang="de-DE" dirty="0" err="1"/>
              <a:t>pooled</a:t>
            </a:r>
            <a:r>
              <a:rPr lang="de-DE" dirty="0"/>
              <a:t> </a:t>
            </a:r>
            <a:r>
              <a:rPr lang="de-DE" dirty="0" err="1"/>
              <a:t>odds</a:t>
            </a:r>
            <a:r>
              <a:rPr lang="de-DE" dirty="0"/>
              <a:t> </a:t>
            </a:r>
            <a:r>
              <a:rPr lang="de-DE" dirty="0" err="1"/>
              <a:t>ratio</a:t>
            </a:r>
            <a:r>
              <a:rPr lang="de-DE" dirty="0"/>
              <a:t> </a:t>
            </a:r>
            <a:r>
              <a:rPr lang="de-DE" dirty="0" err="1"/>
              <a:t>under</a:t>
            </a:r>
            <a:r>
              <a:rPr lang="de-DE" dirty="0"/>
              <a:t> </a:t>
            </a:r>
            <a:r>
              <a:rPr lang="de-DE" dirty="0" err="1"/>
              <a:t>the</a:t>
            </a:r>
            <a:r>
              <a:rPr lang="de-DE" dirty="0"/>
              <a:t> </a:t>
            </a:r>
            <a:r>
              <a:rPr lang="de-DE" dirty="0" err="1"/>
              <a:t>fixed</a:t>
            </a:r>
            <a:r>
              <a:rPr lang="de-DE" dirty="0"/>
              <a:t> </a:t>
            </a:r>
            <a:r>
              <a:rPr lang="de-DE" dirty="0" err="1"/>
              <a:t>effects</a:t>
            </a:r>
            <a:r>
              <a:rPr lang="de-DE" dirty="0"/>
              <a:t> </a:t>
            </a:r>
            <a:r>
              <a:rPr lang="de-DE" dirty="0" err="1"/>
              <a:t>model</a:t>
            </a:r>
            <a:r>
              <a:rPr lang="de-DE" dirty="0"/>
              <a:t>. Next </a:t>
            </a:r>
            <a:r>
              <a:rPr lang="de-DE" dirty="0" err="1"/>
              <a:t>the</a:t>
            </a:r>
            <a:r>
              <a:rPr lang="de-DE" dirty="0"/>
              <a:t> </a:t>
            </a:r>
            <a:r>
              <a:rPr lang="de-DE" dirty="0" err="1"/>
              <a:t>heterogeneity</a:t>
            </a:r>
            <a:r>
              <a:rPr lang="de-DE" dirty="0"/>
              <a:t> </a:t>
            </a:r>
            <a:r>
              <a:rPr lang="de-DE" dirty="0" err="1"/>
              <a:t>statistic</a:t>
            </a:r>
            <a:r>
              <a:rPr lang="de-DE" dirty="0"/>
              <a:t> </a:t>
            </a:r>
            <a:r>
              <a:rPr lang="de-DE" dirty="0" err="1"/>
              <a:t>is</a:t>
            </a:r>
            <a:r>
              <a:rPr lang="de-DE" dirty="0"/>
              <a:t> incorporated </a:t>
            </a:r>
            <a:r>
              <a:rPr lang="de-DE" dirty="0" err="1"/>
              <a:t>to</a:t>
            </a:r>
            <a:r>
              <a:rPr lang="de-DE" dirty="0"/>
              <a:t> </a:t>
            </a:r>
            <a:r>
              <a:rPr lang="de-DE" dirty="0" err="1"/>
              <a:t>calculate</a:t>
            </a:r>
            <a:r>
              <a:rPr lang="de-DE" dirty="0"/>
              <a:t> </a:t>
            </a:r>
            <a:r>
              <a:rPr lang="de-DE" dirty="0" err="1"/>
              <a:t>the</a:t>
            </a:r>
            <a:r>
              <a:rPr lang="de-DE" dirty="0"/>
              <a:t> </a:t>
            </a:r>
            <a:r>
              <a:rPr lang="de-DE" dirty="0" err="1"/>
              <a:t>summary</a:t>
            </a:r>
            <a:r>
              <a:rPr lang="de-DE" dirty="0"/>
              <a:t> </a:t>
            </a:r>
            <a:r>
              <a:rPr lang="de-DE" dirty="0" err="1"/>
              <a:t>odds</a:t>
            </a:r>
            <a:r>
              <a:rPr lang="de-DE" dirty="0"/>
              <a:t> </a:t>
            </a:r>
            <a:r>
              <a:rPr lang="de-DE" dirty="0" err="1"/>
              <a:t>ratio</a:t>
            </a:r>
            <a:r>
              <a:rPr lang="de-DE" dirty="0"/>
              <a:t> </a:t>
            </a:r>
            <a:r>
              <a:rPr lang="de-DE" dirty="0" err="1"/>
              <a:t>under</a:t>
            </a:r>
            <a:r>
              <a:rPr lang="de-DE" dirty="0"/>
              <a:t> </a:t>
            </a:r>
            <a:r>
              <a:rPr lang="de-DE" dirty="0" err="1"/>
              <a:t>the</a:t>
            </a:r>
            <a:r>
              <a:rPr lang="de-DE" dirty="0"/>
              <a:t> </a:t>
            </a:r>
            <a:r>
              <a:rPr lang="de-DE" dirty="0" err="1"/>
              <a:t>random</a:t>
            </a:r>
            <a:r>
              <a:rPr lang="de-DE" dirty="0"/>
              <a:t> </a:t>
            </a:r>
            <a:r>
              <a:rPr lang="de-DE" dirty="0" err="1"/>
              <a:t>effects</a:t>
            </a:r>
            <a:r>
              <a:rPr lang="de-DE" dirty="0"/>
              <a:t> </a:t>
            </a:r>
            <a:r>
              <a:rPr lang="de-DE" dirty="0" err="1"/>
              <a:t>model</a:t>
            </a:r>
            <a:r>
              <a:rPr lang="de-DE" dirty="0"/>
              <a:t> (</a:t>
            </a:r>
            <a:r>
              <a:rPr lang="de-DE" dirty="0" err="1"/>
              <a:t>DerSimonian</a:t>
            </a:r>
            <a:r>
              <a:rPr lang="de-DE" dirty="0"/>
              <a:t> &amp; Laird, 1986</a:t>
            </a:r>
            <a:r>
              <a:rPr lang="de-DE" dirty="0" smtClean="0"/>
              <a:t>).</a:t>
            </a:r>
          </a:p>
          <a:p>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39</a:t>
            </a:fld>
            <a:endParaRPr lang="de-DE" altLang="en-US">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573016"/>
            <a:ext cx="3524290" cy="277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48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BDDE31-DE2C-40AE-A998-3716CCAC6AE2}"/>
              </a:ext>
            </a:extLst>
          </p:cNvPr>
          <p:cNvSpPr>
            <a:spLocks noGrp="1"/>
          </p:cNvSpPr>
          <p:nvPr>
            <p:ph type="title"/>
          </p:nvPr>
        </p:nvSpPr>
        <p:spPr/>
        <p:txBody>
          <a:bodyPr/>
          <a:lstStyle/>
          <a:p>
            <a:r>
              <a:rPr lang="de-DE" dirty="0" smtClean="0"/>
              <a:t>Definition und Idee</a:t>
            </a:r>
            <a:endParaRPr lang="de-DE" dirty="0"/>
          </a:p>
        </p:txBody>
      </p:sp>
      <p:sp>
        <p:nvSpPr>
          <p:cNvPr id="3" name="Inhaltsplatzhalter 2">
            <a:extLst>
              <a:ext uri="{FF2B5EF4-FFF2-40B4-BE49-F238E27FC236}">
                <a16:creationId xmlns:a16="http://schemas.microsoft.com/office/drawing/2014/main" xmlns="" id="{80B62A60-FE6E-48F8-9393-AC46CB81E1F7}"/>
              </a:ext>
            </a:extLst>
          </p:cNvPr>
          <p:cNvSpPr>
            <a:spLocks noGrp="1"/>
          </p:cNvSpPr>
          <p:nvPr>
            <p:ph idx="1"/>
          </p:nvPr>
        </p:nvSpPr>
        <p:spPr/>
        <p:txBody>
          <a:bodyPr>
            <a:normAutofit/>
          </a:bodyPr>
          <a:lstStyle/>
          <a:p>
            <a:r>
              <a:rPr lang="de-DE" sz="2000" dirty="0"/>
              <a:t>Die Meta-Analyse ist die quantitative Kombination der Resultate mehrerer Einzelstudien</a:t>
            </a:r>
          </a:p>
          <a:p>
            <a:r>
              <a:rPr lang="de-DE" sz="2000" dirty="0"/>
              <a:t>Idee ca. 100 Jahre alt, erste Analyse 1955 (Becher et al JAMA 1955)</a:t>
            </a:r>
          </a:p>
          <a:p>
            <a:r>
              <a:rPr lang="de-DE" sz="2000" dirty="0"/>
              <a:t>Begriff erstmals 1979 durch Psychologen Gene V. Glass verwendet</a:t>
            </a:r>
          </a:p>
          <a:p>
            <a:r>
              <a:rPr lang="de-DE" sz="2000" dirty="0"/>
              <a:t>Mit der Entwicklung von geeigneteren statistischen Methoden haben Meta-Analysen seit dem Anfang der achtziger Jahre zunehmend an Bedeutung gewonnen. Der meta-analytische Ansatz blieb jedoch von heftiger Kritik nicht verschont. Während die einen die Meta-Analyse als «objektive, quantitative Methode» rühmen, wird das Verfahren von anderen als «statistischer Trick» bezeichnet, der «ungerechtfertigte Annahmen macht und zu unzulässigen Verallgemeinerungen führt».</a:t>
            </a:r>
          </a:p>
          <a:p>
            <a:endParaRPr lang="de-DE" dirty="0"/>
          </a:p>
          <a:p>
            <a:endParaRPr lang="de-DE" dirty="0"/>
          </a:p>
        </p:txBody>
      </p:sp>
    </p:spTree>
    <p:extLst>
      <p:ext uri="{BB962C8B-B14F-4D97-AF65-F5344CB8AC3E}">
        <p14:creationId xmlns:p14="http://schemas.microsoft.com/office/powerpoint/2010/main" val="2145009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t>
            </a:r>
            <a:r>
              <a:rPr lang="de-DE" dirty="0" err="1" smtClean="0"/>
              <a:t>odds</a:t>
            </a:r>
            <a:r>
              <a:rPr lang="de-DE" dirty="0" smtClean="0"/>
              <a:t> </a:t>
            </a:r>
            <a:r>
              <a:rPr lang="de-DE" dirty="0" err="1" smtClean="0"/>
              <a:t>ratio</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40</a:t>
            </a:fld>
            <a:endParaRPr lang="de-DE" altLang="en-US">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75" y="1844826"/>
            <a:ext cx="786625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440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relative </a:t>
            </a:r>
            <a:r>
              <a:rPr lang="de-DE" dirty="0" err="1" smtClean="0"/>
              <a:t>risk</a:t>
            </a:r>
            <a:r>
              <a:rPr lang="de-DE" dirty="0" smtClean="0"/>
              <a:t> </a:t>
            </a:r>
            <a:r>
              <a:rPr lang="de-DE" dirty="0" err="1" smtClean="0"/>
              <a:t>and</a:t>
            </a:r>
            <a:r>
              <a:rPr lang="de-DE" dirty="0" smtClean="0"/>
              <a:t> </a:t>
            </a:r>
            <a:r>
              <a:rPr lang="de-DE" dirty="0" err="1" smtClean="0"/>
              <a:t>risk</a:t>
            </a:r>
            <a:r>
              <a:rPr lang="de-DE" dirty="0" smtClean="0"/>
              <a:t> </a:t>
            </a:r>
            <a:r>
              <a:rPr lang="de-DE" dirty="0" err="1" smtClean="0"/>
              <a:t>difference</a:t>
            </a:r>
            <a:r>
              <a:rPr lang="de-DE" dirty="0" smtClean="0"/>
              <a:t> </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41</a:t>
            </a:fld>
            <a:endParaRPr lang="de-DE" altLang="en-US">
              <a:solidFill>
                <a:prstClr val="black">
                  <a:tint val="75000"/>
                </a:prstClr>
              </a:solidFill>
            </a:endParaRPr>
          </a:p>
        </p:txBody>
      </p:sp>
      <p:sp>
        <p:nvSpPr>
          <p:cNvPr id="3" name="Rechteck 2"/>
          <p:cNvSpPr/>
          <p:nvPr/>
        </p:nvSpPr>
        <p:spPr>
          <a:xfrm>
            <a:off x="539552" y="1628802"/>
            <a:ext cx="8136904" cy="1200329"/>
          </a:xfrm>
          <a:prstGeom prst="rect">
            <a:avLst/>
          </a:prstGeom>
        </p:spPr>
        <p:txBody>
          <a:bodyPr wrap="square" lIns="91418" tIns="45709" rIns="91418" bIns="45709">
            <a:spAutoFit/>
          </a:bodyPr>
          <a:lstStyle/>
          <a:p>
            <a:r>
              <a:rPr lang="en-US" dirty="0" err="1"/>
              <a:t>MedCalc</a:t>
            </a:r>
            <a:r>
              <a:rPr lang="en-US" dirty="0"/>
              <a:t> uses the Mantel-</a:t>
            </a:r>
            <a:r>
              <a:rPr lang="en-US" dirty="0" err="1"/>
              <a:t>Haenszel</a:t>
            </a:r>
            <a:r>
              <a:rPr lang="en-US" dirty="0"/>
              <a:t> method (based on Mantel &amp; </a:t>
            </a:r>
            <a:r>
              <a:rPr lang="en-US" dirty="0" err="1"/>
              <a:t>Haenszel</a:t>
            </a:r>
            <a:r>
              <a:rPr lang="en-US" dirty="0"/>
              <a:t>, 1959) for calculating the weighted pooled relative risk </a:t>
            </a:r>
            <a:r>
              <a:rPr lang="en-US" dirty="0" smtClean="0"/>
              <a:t>and risk difference under </a:t>
            </a:r>
            <a:r>
              <a:rPr lang="en-US" dirty="0"/>
              <a:t>the fixed effects model. Next the heterogeneity statistic is incorporated to calculate the summary relative risk under the random effects model (</a:t>
            </a:r>
            <a:r>
              <a:rPr lang="en-US" dirty="0" err="1"/>
              <a:t>DerSimonian</a:t>
            </a:r>
            <a:r>
              <a:rPr lang="en-US" dirty="0"/>
              <a:t> &amp; Laird, 1986).</a:t>
            </a:r>
            <a:endParaRPr lang="de-D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70" y="2829130"/>
            <a:ext cx="4412006" cy="348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556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relative </a:t>
            </a:r>
            <a:r>
              <a:rPr lang="de-DE" dirty="0" err="1" smtClean="0"/>
              <a:t>risk</a:t>
            </a:r>
            <a:r>
              <a:rPr lang="de-DE" dirty="0" smtClean="0"/>
              <a:t> </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42</a:t>
            </a:fld>
            <a:endParaRPr lang="de-DE" altLang="en-US">
              <a:solidFill>
                <a:prstClr val="black">
                  <a:tint val="75000"/>
                </a:prst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4"/>
            <a:ext cx="825674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101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t>
            </a:r>
            <a:r>
              <a:rPr lang="de-DE" dirty="0" err="1" smtClean="0"/>
              <a:t>hazard</a:t>
            </a:r>
            <a:r>
              <a:rPr lang="de-DE" dirty="0" smtClean="0"/>
              <a:t> </a:t>
            </a:r>
            <a:r>
              <a:rPr lang="de-DE" dirty="0" err="1" smtClean="0"/>
              <a:t>ratio</a:t>
            </a:r>
            <a:r>
              <a:rPr lang="de-DE" dirty="0" smtClean="0"/>
              <a:t> (</a:t>
            </a:r>
            <a:r>
              <a:rPr lang="de-DE" dirty="0" err="1" smtClean="0"/>
              <a:t>generic</a:t>
            </a:r>
            <a:r>
              <a:rPr lang="de-DE" dirty="0" smtClean="0"/>
              <a:t> inverse </a:t>
            </a:r>
            <a:r>
              <a:rPr lang="de-DE" dirty="0" err="1" smtClean="0"/>
              <a:t>variance</a:t>
            </a:r>
            <a:r>
              <a:rPr lang="de-DE" dirty="0" smtClean="0"/>
              <a:t> </a:t>
            </a:r>
            <a:r>
              <a:rPr lang="de-DE" dirty="0" err="1" smtClean="0"/>
              <a:t>method</a:t>
            </a:r>
            <a:r>
              <a:rPr lang="de-DE" dirty="0" smtClean="0"/>
              <a:t>) </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43</a:t>
            </a:fld>
            <a:endParaRPr lang="de-DE" altLang="en-US">
              <a:solidFill>
                <a:prstClr val="black">
                  <a:tint val="75000"/>
                </a:prstClr>
              </a:solidFill>
            </a:endParaRPr>
          </a:p>
        </p:txBody>
      </p:sp>
      <p:sp>
        <p:nvSpPr>
          <p:cNvPr id="7" name="Rechteck 6"/>
          <p:cNvSpPr/>
          <p:nvPr/>
        </p:nvSpPr>
        <p:spPr>
          <a:xfrm>
            <a:off x="467544" y="1628800"/>
            <a:ext cx="8424936" cy="2031325"/>
          </a:xfrm>
          <a:prstGeom prst="rect">
            <a:avLst/>
          </a:prstGeom>
        </p:spPr>
        <p:txBody>
          <a:bodyPr wrap="square" lIns="91418" tIns="45709" rIns="91418" bIns="45709">
            <a:spAutoFit/>
          </a:bodyPr>
          <a:lstStyle/>
          <a:p>
            <a:r>
              <a:rPr lang="en-US" dirty="0" smtClean="0"/>
              <a:t>Estimates </a:t>
            </a:r>
            <a:r>
              <a:rPr lang="en-US" dirty="0"/>
              <a:t>and their standard errors are entered </a:t>
            </a:r>
            <a:r>
              <a:rPr lang="en-US" dirty="0" smtClean="0"/>
              <a:t>directly. </a:t>
            </a:r>
            <a:r>
              <a:rPr lang="en-US" dirty="0"/>
              <a:t>For ratio measures of intervention effect, the data should be entered as natural logarithms (for example as a log Hazard ratio and the standard error of the log Hazard ratio</a:t>
            </a:r>
            <a:r>
              <a:rPr lang="en-US" dirty="0" smtClean="0"/>
              <a:t>).</a:t>
            </a:r>
            <a:endParaRPr lang="en-US" dirty="0"/>
          </a:p>
          <a:p>
            <a:r>
              <a:rPr lang="en-US" dirty="0"/>
              <a:t>In the inverse variance method the weight given to each study is the inverse of the variance of the effect estimate (i.e. one over the square of its standard error). Thus larger studies are given more weight than smaller studies, which have larger standard errors. </a:t>
            </a:r>
            <a:endParaRPr lang="de-DE"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8" y="3356992"/>
            <a:ext cx="5401474" cy="299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598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Meta-analysis: </a:t>
            </a:r>
            <a:r>
              <a:rPr lang="de-DE" dirty="0" err="1"/>
              <a:t>hazard</a:t>
            </a:r>
            <a:r>
              <a:rPr lang="de-DE" dirty="0"/>
              <a:t> </a:t>
            </a:r>
            <a:r>
              <a:rPr lang="de-DE" dirty="0" err="1"/>
              <a:t>ratio</a:t>
            </a:r>
            <a:r>
              <a:rPr lang="de-DE" dirty="0"/>
              <a:t> (</a:t>
            </a:r>
            <a:r>
              <a:rPr lang="de-DE" dirty="0" err="1"/>
              <a:t>generic</a:t>
            </a:r>
            <a:r>
              <a:rPr lang="de-DE" dirty="0"/>
              <a:t> inverse </a:t>
            </a:r>
            <a:r>
              <a:rPr lang="de-DE" dirty="0" err="1"/>
              <a:t>variance</a:t>
            </a:r>
            <a:r>
              <a:rPr lang="de-DE" dirty="0"/>
              <a:t> </a:t>
            </a:r>
            <a:r>
              <a:rPr lang="de-DE" dirty="0" err="1"/>
              <a:t>method</a:t>
            </a:r>
            <a:r>
              <a:rPr lang="de-DE" dirty="0"/>
              <a:t>) </a:t>
            </a:r>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44</a:t>
            </a:fld>
            <a:endParaRPr lang="de-DE" altLang="en-US">
              <a:solidFill>
                <a:prstClr val="black">
                  <a:tint val="75000"/>
                </a:prst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693360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178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t>
            </a:r>
            <a:r>
              <a:rPr lang="de-DE" dirty="0" err="1" smtClean="0"/>
              <a:t>continuous</a:t>
            </a:r>
            <a:r>
              <a:rPr lang="de-DE" dirty="0" smtClean="0"/>
              <a:t> </a:t>
            </a:r>
            <a:r>
              <a:rPr lang="de-DE" dirty="0" err="1" smtClean="0"/>
              <a:t>measure</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45</a:t>
            </a:fld>
            <a:endParaRPr lang="de-DE" altLang="en-US">
              <a:solidFill>
                <a:prstClr val="black">
                  <a:tint val="75000"/>
                </a:prstClr>
              </a:solidFill>
            </a:endParaRPr>
          </a:p>
        </p:txBody>
      </p:sp>
      <p:sp>
        <p:nvSpPr>
          <p:cNvPr id="7" name="Rechteck 6"/>
          <p:cNvSpPr/>
          <p:nvPr/>
        </p:nvSpPr>
        <p:spPr>
          <a:xfrm>
            <a:off x="539552" y="1443841"/>
            <a:ext cx="8208912" cy="3785652"/>
          </a:xfrm>
          <a:prstGeom prst="rect">
            <a:avLst/>
          </a:prstGeom>
        </p:spPr>
        <p:txBody>
          <a:bodyPr wrap="square" lIns="91418" tIns="45709" rIns="91418" bIns="45709">
            <a:spAutoFit/>
          </a:bodyPr>
          <a:lstStyle/>
          <a:p>
            <a:r>
              <a:rPr lang="en-US" sz="2400" dirty="0"/>
              <a:t>For meta-analysis of studies with comparison of means between treated cases and controls, </a:t>
            </a:r>
            <a:r>
              <a:rPr lang="en-US" sz="2400" dirty="0" err="1"/>
              <a:t>MedCalc</a:t>
            </a:r>
            <a:r>
              <a:rPr lang="en-US" sz="2400" dirty="0"/>
              <a:t> uses the Hedges g statistic as a formulation for the standardized mean difference under the fixed effects model. Next, the heterogeneity statistic is incorporated to calculate the summary standardized mean difference under the random effects model (</a:t>
            </a:r>
            <a:r>
              <a:rPr lang="en-US" sz="2400" dirty="0" err="1"/>
              <a:t>DerSimonian</a:t>
            </a:r>
            <a:r>
              <a:rPr lang="en-US" sz="2400" dirty="0"/>
              <a:t> &amp; Laird, 1986).</a:t>
            </a:r>
          </a:p>
          <a:p>
            <a:r>
              <a:rPr lang="en-US" sz="2400" dirty="0"/>
              <a:t>The standardized mean difference Hedges g is the difference between the two means divided by the pooled standard deviation, with a correction for small sample bias.</a:t>
            </a:r>
          </a:p>
        </p:txBody>
      </p:sp>
    </p:spTree>
    <p:extLst>
      <p:ext uri="{BB962C8B-B14F-4D97-AF65-F5344CB8AC3E}">
        <p14:creationId xmlns:p14="http://schemas.microsoft.com/office/powerpoint/2010/main" val="3015832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t>
            </a:r>
            <a:r>
              <a:rPr lang="de-DE" dirty="0" err="1" smtClean="0"/>
              <a:t>continuous</a:t>
            </a:r>
            <a:r>
              <a:rPr lang="de-DE" dirty="0" smtClean="0"/>
              <a:t> </a:t>
            </a:r>
            <a:r>
              <a:rPr lang="de-DE" dirty="0" err="1" smtClean="0"/>
              <a:t>measure</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46</a:t>
            </a:fld>
            <a:endParaRPr lang="de-DE" altLang="en-US">
              <a:solidFill>
                <a:prstClr val="black">
                  <a:tint val="75000"/>
                </a:prstClr>
              </a:solidFill>
            </a:endParaRPr>
          </a:p>
        </p:txBody>
      </p:sp>
      <p:sp>
        <p:nvSpPr>
          <p:cNvPr id="7" name="AutoShape 2" descr="Meta-analysis: continuous measure - dialog box"/>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8" tIns="45709" rIns="91418" bIns="45709" numCol="1" anchor="t" anchorCtr="0" compatLnSpc="1">
            <a:prstTxWarp prst="textNoShape">
              <a:avLst/>
            </a:prstTxWarp>
          </a:bodyPr>
          <a:lstStyle/>
          <a:p>
            <a:endParaRPr lang="de-DE"/>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4"/>
            <a:ext cx="5544616" cy="471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485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t>
            </a:r>
            <a:r>
              <a:rPr lang="de-DE" dirty="0" err="1" smtClean="0"/>
              <a:t>continuous</a:t>
            </a:r>
            <a:r>
              <a:rPr lang="de-DE" dirty="0" smtClean="0"/>
              <a:t> </a:t>
            </a:r>
            <a:r>
              <a:rPr lang="de-DE" dirty="0" err="1" smtClean="0"/>
              <a:t>measure</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47</a:t>
            </a:fld>
            <a:endParaRPr lang="de-DE" altLang="en-US">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6" y="1844826"/>
            <a:ext cx="728662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descr="How to enter data for meta-analysis: continuous measure"/>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8" tIns="45709" rIns="91418" bIns="45709" numCol="1" anchor="t" anchorCtr="0" compatLnSpc="1">
            <a:prstTxWarp prst="textNoShape">
              <a:avLst/>
            </a:prstTxWarp>
          </a:bodyPr>
          <a:lstStyle/>
          <a:p>
            <a:endParaRPr lang="de-DE"/>
          </a:p>
        </p:txBody>
      </p:sp>
    </p:spTree>
    <p:extLst>
      <p:ext uri="{BB962C8B-B14F-4D97-AF65-F5344CB8AC3E}">
        <p14:creationId xmlns:p14="http://schemas.microsoft.com/office/powerpoint/2010/main" val="4034834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t>
            </a:r>
            <a:r>
              <a:rPr lang="de-DE" dirty="0" err="1" smtClean="0"/>
              <a:t>correlation</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48</a:t>
            </a:fld>
            <a:endParaRPr lang="de-DE" altLang="en-US">
              <a:solidFill>
                <a:prstClr val="black">
                  <a:tint val="75000"/>
                </a:prstClr>
              </a:solidFill>
            </a:endParaRPr>
          </a:p>
        </p:txBody>
      </p:sp>
      <p:sp>
        <p:nvSpPr>
          <p:cNvPr id="3" name="Rechteck 2"/>
          <p:cNvSpPr/>
          <p:nvPr/>
        </p:nvSpPr>
        <p:spPr>
          <a:xfrm>
            <a:off x="395536" y="1628800"/>
            <a:ext cx="8280920" cy="1477328"/>
          </a:xfrm>
          <a:prstGeom prst="rect">
            <a:avLst/>
          </a:prstGeom>
        </p:spPr>
        <p:txBody>
          <a:bodyPr wrap="square" lIns="91418" tIns="45709" rIns="91418" bIns="45709">
            <a:spAutoFit/>
          </a:bodyPr>
          <a:lstStyle/>
          <a:p>
            <a:r>
              <a:rPr lang="en-US" dirty="0" err="1"/>
              <a:t>MedCalc</a:t>
            </a:r>
            <a:r>
              <a:rPr lang="en-US" dirty="0"/>
              <a:t> uses the Hedges-</a:t>
            </a:r>
            <a:r>
              <a:rPr lang="en-US" dirty="0" err="1"/>
              <a:t>Olkin</a:t>
            </a:r>
            <a:r>
              <a:rPr lang="en-US" dirty="0"/>
              <a:t> (1985) method for calculating the weighted summary Correlation coefficient under the fixed effects model, using a Fisher Z transformation of the correlation coefficients. </a:t>
            </a:r>
            <a:r>
              <a:rPr lang="en-US" dirty="0" smtClean="0"/>
              <a:t>Next, </a:t>
            </a:r>
            <a:r>
              <a:rPr lang="en-US" dirty="0"/>
              <a:t>the heterogeneity </a:t>
            </a:r>
            <a:r>
              <a:rPr lang="en-US" dirty="0" smtClean="0"/>
              <a:t>statistic </a:t>
            </a:r>
            <a:r>
              <a:rPr lang="en-US" dirty="0"/>
              <a:t>is incorporated to calculate the summary Correlation coefficient under the random effects model (</a:t>
            </a:r>
            <a:r>
              <a:rPr lang="en-US" dirty="0" err="1"/>
              <a:t>DerSimonian</a:t>
            </a:r>
            <a:r>
              <a:rPr lang="en-US" dirty="0"/>
              <a:t> and Laird, 1986).</a:t>
            </a:r>
            <a:endParaRPr lang="de-DE" dirty="0"/>
          </a:p>
        </p:txBody>
      </p:sp>
      <p:sp>
        <p:nvSpPr>
          <p:cNvPr id="7" name="AutoShape 2" descr="Meta-analysis: correlation"/>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8" tIns="45709" rIns="91418" bIns="45709" numCol="1" anchor="t" anchorCtr="0" compatLnSpc="1">
            <a:prstTxWarp prst="textNoShape">
              <a:avLst/>
            </a:prstTxWarp>
          </a:bodyPr>
          <a:lstStyle/>
          <a:p>
            <a:endParaRPr lang="de-DE"/>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4" y="3140968"/>
            <a:ext cx="578167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938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t>
            </a:r>
            <a:r>
              <a:rPr lang="de-DE" dirty="0" err="1" smtClean="0"/>
              <a:t>correlation</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a:xfrm>
            <a:off x="6444208" y="6309320"/>
            <a:ext cx="2133600" cy="365125"/>
          </a:xfrm>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49</a:t>
            </a:fld>
            <a:endParaRPr lang="de-DE" altLang="en-US">
              <a:solidFill>
                <a:prstClr val="black">
                  <a:tint val="75000"/>
                </a:prstClr>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10"/>
            <a:ext cx="7128792" cy="387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71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604DA72-4AE6-40E7-AB8E-352540959216}"/>
              </a:ext>
            </a:extLst>
          </p:cNvPr>
          <p:cNvSpPr>
            <a:spLocks noGrp="1"/>
          </p:cNvSpPr>
          <p:nvPr>
            <p:ph type="title"/>
          </p:nvPr>
        </p:nvSpPr>
        <p:spPr/>
        <p:txBody>
          <a:bodyPr/>
          <a:lstStyle/>
          <a:p>
            <a:r>
              <a:rPr lang="de-DE" dirty="0"/>
              <a:t>Ziel</a:t>
            </a:r>
          </a:p>
        </p:txBody>
      </p:sp>
      <p:sp>
        <p:nvSpPr>
          <p:cNvPr id="3" name="Inhaltsplatzhalter 2">
            <a:extLst>
              <a:ext uri="{FF2B5EF4-FFF2-40B4-BE49-F238E27FC236}">
                <a16:creationId xmlns:a16="http://schemas.microsoft.com/office/drawing/2014/main" xmlns="" id="{C9437416-9BD0-405A-8B23-7632526F9812}"/>
              </a:ext>
            </a:extLst>
          </p:cNvPr>
          <p:cNvSpPr>
            <a:spLocks noGrp="1"/>
          </p:cNvSpPr>
          <p:nvPr>
            <p:ph idx="1"/>
          </p:nvPr>
        </p:nvSpPr>
        <p:spPr/>
        <p:txBody>
          <a:bodyPr>
            <a:normAutofit/>
          </a:bodyPr>
          <a:lstStyle/>
          <a:p>
            <a:r>
              <a:rPr lang="de-DE" dirty="0" smtClean="0"/>
              <a:t>Einzelergebnisse </a:t>
            </a:r>
            <a:r>
              <a:rPr lang="de-DE" dirty="0"/>
              <a:t>inhaltlich homogener Primärstudien werden zusammengefasst und empirisch ausgewertet. </a:t>
            </a:r>
          </a:p>
          <a:p>
            <a:r>
              <a:rPr lang="de-DE" dirty="0" smtClean="0"/>
              <a:t>Ziel </a:t>
            </a:r>
            <a:r>
              <a:rPr lang="de-DE" dirty="0"/>
              <a:t>ist eine </a:t>
            </a:r>
            <a:r>
              <a:rPr lang="de-DE" dirty="0" smtClean="0"/>
              <a:t>Effektgrößenschätzung</a:t>
            </a:r>
            <a:r>
              <a:rPr lang="de-DE" dirty="0"/>
              <a:t>. Es soll untersucht werden, ob ein Effekt vorliegt und wie groß dieser ist. </a:t>
            </a:r>
            <a:endParaRPr lang="de-DE" dirty="0" smtClean="0"/>
          </a:p>
          <a:p>
            <a:r>
              <a:rPr lang="de-DE" dirty="0" smtClean="0"/>
              <a:t>Effektgrößen können sein: Mittelwerte, Differenzen, relative oder absolute Risiken, Odds Ratio, etc.</a:t>
            </a:r>
          </a:p>
          <a:p>
            <a:r>
              <a:rPr lang="de-AT" dirty="0" smtClean="0"/>
              <a:t>Mit </a:t>
            </a:r>
            <a:r>
              <a:rPr lang="de-AT" dirty="0"/>
              <a:t>Hilfe der Meta-Analyse lassen sich mehrere geeignete Einzelstudien statistisch zusammenfassen, diese können dabei verschieden gewichtet werden. </a:t>
            </a:r>
          </a:p>
          <a:p>
            <a:r>
              <a:rPr lang="de-AT" dirty="0" smtClean="0"/>
              <a:t>Gewinn </a:t>
            </a:r>
            <a:r>
              <a:rPr lang="de-AT" dirty="0"/>
              <a:t>neuer Erkenntnisse aus alten Daten</a:t>
            </a:r>
          </a:p>
          <a:p>
            <a:endParaRPr lang="de-DE" dirty="0"/>
          </a:p>
          <a:p>
            <a:endParaRPr lang="de-DE" dirty="0"/>
          </a:p>
        </p:txBody>
      </p:sp>
    </p:spTree>
    <p:extLst>
      <p:ext uri="{BB962C8B-B14F-4D97-AF65-F5344CB8AC3E}">
        <p14:creationId xmlns:p14="http://schemas.microsoft.com/office/powerpoint/2010/main" val="3876949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t>
            </a:r>
            <a:r>
              <a:rPr lang="de-DE" dirty="0" err="1" smtClean="0"/>
              <a:t>proportions</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50</a:t>
            </a:fld>
            <a:endParaRPr lang="de-DE" altLang="en-US">
              <a:solidFill>
                <a:prstClr val="black">
                  <a:tint val="75000"/>
                </a:prstClr>
              </a:solidFill>
            </a:endParaRPr>
          </a:p>
        </p:txBody>
      </p:sp>
      <p:sp>
        <p:nvSpPr>
          <p:cNvPr id="3" name="Rechteck 2"/>
          <p:cNvSpPr/>
          <p:nvPr/>
        </p:nvSpPr>
        <p:spPr>
          <a:xfrm>
            <a:off x="467546" y="1628800"/>
            <a:ext cx="8208912" cy="923330"/>
          </a:xfrm>
          <a:prstGeom prst="rect">
            <a:avLst/>
          </a:prstGeom>
        </p:spPr>
        <p:txBody>
          <a:bodyPr wrap="square" lIns="91418" tIns="45709" rIns="91418" bIns="45709">
            <a:spAutoFit/>
          </a:bodyPr>
          <a:lstStyle/>
          <a:p>
            <a:r>
              <a:rPr lang="de-DE" dirty="0" err="1"/>
              <a:t>MedCalc</a:t>
            </a:r>
            <a:r>
              <a:rPr lang="de-DE" dirty="0"/>
              <a:t> </a:t>
            </a:r>
            <a:r>
              <a:rPr lang="de-DE" dirty="0" err="1"/>
              <a:t>uses</a:t>
            </a:r>
            <a:r>
              <a:rPr lang="de-DE" dirty="0"/>
              <a:t> a Freeman-</a:t>
            </a:r>
            <a:r>
              <a:rPr lang="de-DE" dirty="0" err="1"/>
              <a:t>Tukey</a:t>
            </a:r>
            <a:r>
              <a:rPr lang="de-DE" dirty="0"/>
              <a:t> </a:t>
            </a:r>
            <a:r>
              <a:rPr lang="de-DE" dirty="0" err="1"/>
              <a:t>transformation</a:t>
            </a:r>
            <a:r>
              <a:rPr lang="de-DE" dirty="0"/>
              <a:t> (</a:t>
            </a:r>
            <a:r>
              <a:rPr lang="de-DE" dirty="0" err="1"/>
              <a:t>arcsine</a:t>
            </a:r>
            <a:r>
              <a:rPr lang="de-DE" dirty="0"/>
              <a:t> </a:t>
            </a:r>
            <a:r>
              <a:rPr lang="de-DE" dirty="0" err="1"/>
              <a:t>square</a:t>
            </a:r>
            <a:r>
              <a:rPr lang="de-DE" dirty="0"/>
              <a:t> </a:t>
            </a:r>
            <a:r>
              <a:rPr lang="de-DE" dirty="0" err="1"/>
              <a:t>root</a:t>
            </a:r>
            <a:r>
              <a:rPr lang="de-DE" dirty="0"/>
              <a:t> </a:t>
            </a:r>
            <a:r>
              <a:rPr lang="de-DE" dirty="0" err="1"/>
              <a:t>transformation</a:t>
            </a:r>
            <a:r>
              <a:rPr lang="de-DE" dirty="0"/>
              <a:t>; Freeman </a:t>
            </a:r>
            <a:r>
              <a:rPr lang="de-DE" dirty="0" err="1"/>
              <a:t>and</a:t>
            </a:r>
            <a:r>
              <a:rPr lang="de-DE" dirty="0"/>
              <a:t> </a:t>
            </a:r>
            <a:r>
              <a:rPr lang="de-DE" dirty="0" err="1"/>
              <a:t>Tukey</a:t>
            </a:r>
            <a:r>
              <a:rPr lang="de-DE" dirty="0"/>
              <a:t>, 1950) </a:t>
            </a:r>
            <a:r>
              <a:rPr lang="de-DE" dirty="0" err="1"/>
              <a:t>to</a:t>
            </a:r>
            <a:r>
              <a:rPr lang="de-DE" dirty="0"/>
              <a:t> </a:t>
            </a:r>
            <a:r>
              <a:rPr lang="de-DE" dirty="0" err="1"/>
              <a:t>calculate</a:t>
            </a:r>
            <a:r>
              <a:rPr lang="de-DE" dirty="0"/>
              <a:t> </a:t>
            </a:r>
            <a:r>
              <a:rPr lang="de-DE" dirty="0" err="1"/>
              <a:t>the</a:t>
            </a:r>
            <a:r>
              <a:rPr lang="de-DE" dirty="0"/>
              <a:t> </a:t>
            </a:r>
            <a:r>
              <a:rPr lang="de-DE" dirty="0" err="1"/>
              <a:t>weighted</a:t>
            </a:r>
            <a:r>
              <a:rPr lang="de-DE" dirty="0"/>
              <a:t> </a:t>
            </a:r>
            <a:r>
              <a:rPr lang="de-DE" dirty="0" err="1"/>
              <a:t>summary</a:t>
            </a:r>
            <a:r>
              <a:rPr lang="de-DE" dirty="0"/>
              <a:t> </a:t>
            </a:r>
            <a:r>
              <a:rPr lang="de-DE" dirty="0" err="1" smtClean="0"/>
              <a:t>proportion</a:t>
            </a:r>
            <a:r>
              <a:rPr lang="de-DE" dirty="0" smtClean="0"/>
              <a:t> </a:t>
            </a:r>
            <a:r>
              <a:rPr lang="de-DE" dirty="0" err="1"/>
              <a:t>under</a:t>
            </a:r>
            <a:r>
              <a:rPr lang="de-DE" dirty="0"/>
              <a:t> </a:t>
            </a:r>
            <a:r>
              <a:rPr lang="de-DE" dirty="0" err="1"/>
              <a:t>the</a:t>
            </a:r>
            <a:r>
              <a:rPr lang="de-DE" dirty="0"/>
              <a:t> </a:t>
            </a:r>
            <a:r>
              <a:rPr lang="de-DE" dirty="0" err="1"/>
              <a:t>fixed</a:t>
            </a:r>
            <a:r>
              <a:rPr lang="de-DE" dirty="0"/>
              <a:t> </a:t>
            </a:r>
            <a:r>
              <a:rPr lang="de-DE" dirty="0" err="1"/>
              <a:t>and</a:t>
            </a:r>
            <a:r>
              <a:rPr lang="de-DE" dirty="0"/>
              <a:t> </a:t>
            </a:r>
            <a:r>
              <a:rPr lang="de-DE" dirty="0" err="1"/>
              <a:t>random</a:t>
            </a:r>
            <a:r>
              <a:rPr lang="de-DE" dirty="0"/>
              <a:t> </a:t>
            </a:r>
            <a:r>
              <a:rPr lang="de-DE" dirty="0" err="1"/>
              <a:t>effects</a:t>
            </a:r>
            <a:r>
              <a:rPr lang="de-DE" dirty="0"/>
              <a:t> </a:t>
            </a:r>
            <a:r>
              <a:rPr lang="de-DE" dirty="0" err="1"/>
              <a:t>model</a:t>
            </a:r>
            <a:r>
              <a:rPr lang="de-DE" dirty="0"/>
              <a:t> (</a:t>
            </a:r>
            <a:r>
              <a:rPr lang="de-DE" dirty="0" err="1"/>
              <a:t>DerSimonian</a:t>
            </a:r>
            <a:r>
              <a:rPr lang="de-DE" dirty="0"/>
              <a:t> &amp; Laird, 1986).</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80928"/>
            <a:ext cx="58674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93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t>
            </a:r>
            <a:r>
              <a:rPr lang="de-DE" dirty="0" err="1" smtClean="0"/>
              <a:t>proportions</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51</a:t>
            </a:fld>
            <a:endParaRPr lang="de-DE" altLang="en-US">
              <a:solidFill>
                <a:prstClr val="black">
                  <a:tint val="75000"/>
                </a:prstClr>
              </a:solidFill>
            </a:endParaRPr>
          </a:p>
        </p:txBody>
      </p:sp>
      <p:sp>
        <p:nvSpPr>
          <p:cNvPr id="7" name="AutoShape 2" descr="Meta-analysis: proportion"/>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8" tIns="45709" rIns="91418" bIns="45709" numCol="1" anchor="t" anchorCtr="0" compatLnSpc="1">
            <a:prstTxWarp prst="textNoShape">
              <a:avLst/>
            </a:prstTxWarp>
          </a:bodyPr>
          <a:lstStyle/>
          <a:p>
            <a:endParaRPr lang="de-DE"/>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05" y="1628800"/>
            <a:ext cx="713662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329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AUC</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52</a:t>
            </a:fld>
            <a:endParaRPr lang="de-DE" altLang="en-US">
              <a:solidFill>
                <a:prstClr val="black">
                  <a:tint val="75000"/>
                </a:prstClr>
              </a:solidFill>
            </a:endParaRPr>
          </a:p>
        </p:txBody>
      </p:sp>
      <p:sp>
        <p:nvSpPr>
          <p:cNvPr id="7" name="AutoShape 2" descr="Meta-analysis: proportion"/>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8" tIns="45709" rIns="91418" bIns="45709" numCol="1" anchor="t" anchorCtr="0" compatLnSpc="1">
            <a:prstTxWarp prst="textNoShape">
              <a:avLst/>
            </a:prstTxWarp>
          </a:bodyPr>
          <a:lstStyle/>
          <a:p>
            <a:endParaRPr lang="de-DE"/>
          </a:p>
        </p:txBody>
      </p:sp>
      <p:sp>
        <p:nvSpPr>
          <p:cNvPr id="3" name="Rechteck 2"/>
          <p:cNvSpPr/>
          <p:nvPr/>
        </p:nvSpPr>
        <p:spPr>
          <a:xfrm>
            <a:off x="460376" y="1645719"/>
            <a:ext cx="8288089" cy="923330"/>
          </a:xfrm>
          <a:prstGeom prst="rect">
            <a:avLst/>
          </a:prstGeom>
        </p:spPr>
        <p:txBody>
          <a:bodyPr wrap="square" lIns="91418" tIns="45709" rIns="91418" bIns="45709">
            <a:spAutoFit/>
          </a:bodyPr>
          <a:lstStyle/>
          <a:p>
            <a:r>
              <a:rPr lang="en-US" dirty="0" err="1"/>
              <a:t>MedCalc</a:t>
            </a:r>
            <a:r>
              <a:rPr lang="en-US" dirty="0"/>
              <a:t> uses the methods described by Zhou et al. (2002) for calculating the weighted summary Area under the ROC curve under the fixed effects model and random effects model.</a:t>
            </a:r>
            <a:endParaRPr lang="de-DE"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4" y="2852936"/>
            <a:ext cx="595312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808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Meta-analysis: AUC</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53</a:t>
            </a:fld>
            <a:endParaRPr lang="de-DE" altLang="en-US">
              <a:solidFill>
                <a:prstClr val="black">
                  <a:tint val="75000"/>
                </a:prstClr>
              </a:solidFill>
            </a:endParaRPr>
          </a:p>
        </p:txBody>
      </p:sp>
      <p:sp>
        <p:nvSpPr>
          <p:cNvPr id="7" name="AutoShape 2" descr="Meta-analysis: proportion"/>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8" tIns="45709" rIns="91418" bIns="45709" numCol="1" anchor="t" anchorCtr="0" compatLnSpc="1">
            <a:prstTxWarp prst="textNoShape">
              <a:avLst/>
            </a:prstTxWarp>
          </a:bodyPr>
          <a:lstStyle/>
          <a:p>
            <a:endParaRPr lang="de-DE"/>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2" y="1484784"/>
            <a:ext cx="7032689"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140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Lionheart+Levorep</a:t>
            </a:r>
            <a:r>
              <a:rPr lang="de-DE" dirty="0" smtClean="0"/>
              <a:t> </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54</a:t>
            </a:fld>
            <a:endParaRPr lang="de-DE" altLang="en-US">
              <a:solidFill>
                <a:prstClr val="black">
                  <a:tint val="7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44826"/>
            <a:ext cx="8352928" cy="380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771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Lionheart+Levorep</a:t>
            </a:r>
            <a:r>
              <a:rPr lang="de-DE" dirty="0" smtClean="0"/>
              <a:t> </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55</a:t>
            </a:fld>
            <a:endParaRPr lang="de-DE" altLang="en-US">
              <a:solidFill>
                <a:prstClr val="black">
                  <a:tint val="75000"/>
                </a:prstClr>
              </a:solidFill>
            </a:endParaRPr>
          </a:p>
        </p:txBody>
      </p:sp>
      <p:pic>
        <p:nvPicPr>
          <p:cNvPr id="2051" name="Picture 3" descr="E:\q001hu\Desktop\forest_plot.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16834"/>
            <a:ext cx="5904656" cy="440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82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Lionheart+Levorep</a:t>
            </a:r>
            <a:r>
              <a:rPr lang="de-DE" dirty="0" smtClean="0"/>
              <a:t> </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56</a:t>
            </a:fld>
            <a:endParaRPr lang="de-DE" altLang="en-US">
              <a:solidFill>
                <a:prstClr val="black">
                  <a:tint val="75000"/>
                </a:prstClr>
              </a:solidFill>
            </a:endParaRPr>
          </a:p>
        </p:txBody>
      </p:sp>
      <p:pic>
        <p:nvPicPr>
          <p:cNvPr id="4098" name="Picture 2" descr="E:\q001hu\Desktop\funnel.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8" y="1772816"/>
            <a:ext cx="5592815"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376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Lionheart+Levorep</a:t>
            </a:r>
            <a:r>
              <a:rPr lang="de-DE" dirty="0" smtClean="0"/>
              <a:t> </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57</a:t>
            </a:fld>
            <a:endParaRPr lang="de-DE" altLang="en-US">
              <a:solidFill>
                <a:prstClr val="black">
                  <a:tint val="75000"/>
                </a:prstClr>
              </a:solidFill>
            </a:endParaRPr>
          </a:p>
        </p:txBody>
      </p:sp>
      <p:sp>
        <p:nvSpPr>
          <p:cNvPr id="7" name="Rechteck 6"/>
          <p:cNvSpPr/>
          <p:nvPr/>
        </p:nvSpPr>
        <p:spPr>
          <a:xfrm>
            <a:off x="441718" y="4941168"/>
            <a:ext cx="8208912" cy="923330"/>
          </a:xfrm>
          <a:prstGeom prst="rect">
            <a:avLst/>
          </a:prstGeom>
        </p:spPr>
        <p:txBody>
          <a:bodyPr wrap="square" lIns="91418" tIns="45709" rIns="91418" bIns="45709">
            <a:spAutoFit/>
          </a:bodyPr>
          <a:lstStyle/>
          <a:p>
            <a:r>
              <a:rPr lang="de-DE" dirty="0" smtClean="0"/>
              <a:t>Study</a:t>
            </a:r>
            <a:r>
              <a:rPr lang="de-DE" dirty="0"/>
              <a:t>	</a:t>
            </a:r>
            <a:r>
              <a:rPr lang="de-DE" dirty="0" smtClean="0"/>
              <a:t>	</a:t>
            </a:r>
            <a:r>
              <a:rPr lang="de-DE" dirty="0" err="1" smtClean="0"/>
              <a:t>Levo_N</a:t>
            </a:r>
            <a:r>
              <a:rPr lang="de-DE" dirty="0" smtClean="0"/>
              <a:t>	</a:t>
            </a:r>
            <a:r>
              <a:rPr lang="de-DE" dirty="0" err="1" smtClean="0"/>
              <a:t>Levo_Deaths</a:t>
            </a:r>
            <a:r>
              <a:rPr lang="de-DE" dirty="0" smtClean="0"/>
              <a:t>	</a:t>
            </a:r>
            <a:r>
              <a:rPr lang="de-DE" dirty="0" err="1" smtClean="0"/>
              <a:t>Placebo_N</a:t>
            </a:r>
            <a:r>
              <a:rPr lang="de-DE" dirty="0" smtClean="0"/>
              <a:t>	</a:t>
            </a:r>
            <a:r>
              <a:rPr lang="de-DE" dirty="0" err="1" smtClean="0"/>
              <a:t>Placebo_Deaths</a:t>
            </a:r>
            <a:endParaRPr lang="de-DE" dirty="0"/>
          </a:p>
          <a:p>
            <a:r>
              <a:rPr lang="de-DE" dirty="0" err="1" smtClean="0"/>
              <a:t>Lionheart</a:t>
            </a:r>
            <a:r>
              <a:rPr lang="de-DE" dirty="0" smtClean="0"/>
              <a:t>	</a:t>
            </a:r>
            <a:r>
              <a:rPr lang="de-DE" dirty="0"/>
              <a:t>	48	</a:t>
            </a:r>
            <a:r>
              <a:rPr lang="de-DE" dirty="0" smtClean="0"/>
              <a:t>15		21	</a:t>
            </a:r>
            <a:r>
              <a:rPr lang="de-DE" dirty="0"/>
              <a:t>	8</a:t>
            </a:r>
          </a:p>
          <a:p>
            <a:r>
              <a:rPr lang="de-DE" dirty="0" err="1"/>
              <a:t>LevoRep</a:t>
            </a:r>
            <a:r>
              <a:rPr lang="de-DE" dirty="0"/>
              <a:t>	</a:t>
            </a:r>
            <a:r>
              <a:rPr lang="de-DE" dirty="0" smtClean="0"/>
              <a:t>	63	1	</a:t>
            </a:r>
            <a:r>
              <a:rPr lang="de-DE" dirty="0"/>
              <a:t>	</a:t>
            </a:r>
            <a:r>
              <a:rPr lang="de-DE" dirty="0" smtClean="0"/>
              <a:t>57	</a:t>
            </a:r>
            <a:r>
              <a:rPr lang="de-DE" dirty="0"/>
              <a:t>	4</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70" y="1700808"/>
            <a:ext cx="2355981" cy="314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2341416" cy="319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33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Lionheart+Levorep</a:t>
            </a:r>
            <a:r>
              <a:rPr lang="de-DE" dirty="0"/>
              <a:t> </a:t>
            </a:r>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58</a:t>
            </a:fld>
            <a:endParaRPr lang="de-DE" altLang="en-US">
              <a:solidFill>
                <a:prstClr val="black">
                  <a:tint val="75000"/>
                </a:prstClr>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6" y="1700808"/>
            <a:ext cx="7488832" cy="3410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630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36" y="762000"/>
            <a:ext cx="6015182"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32"/>
            <a:ext cx="8509000" cy="298303"/>
          </a:xfrm>
          <a:noFill/>
          <a:ln/>
        </p:spPr>
        <p:txBody>
          <a:bodyPr>
            <a:spAutoFit/>
          </a:bodyPr>
          <a:lstStyle/>
          <a:p>
            <a:pPr marL="0" indent="0" algn="ctr">
              <a:spcBef>
                <a:spcPct val="0"/>
              </a:spcBef>
              <a:buNone/>
            </a:pPr>
            <a:r>
              <a:rPr lang="en-US" altLang="de-DE" sz="1400" b="1">
                <a:solidFill>
                  <a:schemeClr val="tx2"/>
                </a:solidFill>
              </a:rPr>
              <a:t>Figure 1. Flow of information through the different phases of a systematic review.</a:t>
            </a:r>
          </a:p>
        </p:txBody>
      </p:sp>
      <p:sp>
        <p:nvSpPr>
          <p:cNvPr id="4100" name="Text Box 4"/>
          <p:cNvSpPr txBox="1">
            <a:spLocks noChangeArrowheads="1"/>
          </p:cNvSpPr>
          <p:nvPr/>
        </p:nvSpPr>
        <p:spPr bwMode="auto">
          <a:xfrm>
            <a:off x="404091" y="5748620"/>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fontAlgn="base">
              <a:spcBef>
                <a:spcPct val="0"/>
              </a:spcBef>
              <a:spcAft>
                <a:spcPct val="0"/>
              </a:spcAft>
            </a:pPr>
            <a:r>
              <a:rPr lang="en-US" altLang="de-DE" sz="1100" dirty="0">
                <a:solidFill>
                  <a:srgbClr val="000000"/>
                </a:solidFill>
              </a:rPr>
              <a:t>Moher D, </a:t>
            </a:r>
            <a:r>
              <a:rPr lang="en-US" altLang="de-DE" sz="1100" dirty="0" err="1">
                <a:solidFill>
                  <a:srgbClr val="000000"/>
                </a:solidFill>
              </a:rPr>
              <a:t>Liberati</a:t>
            </a:r>
            <a:r>
              <a:rPr lang="en-US" altLang="de-DE" sz="1100" dirty="0">
                <a:solidFill>
                  <a:srgbClr val="000000"/>
                </a:solidFill>
              </a:rPr>
              <a:t> A, </a:t>
            </a:r>
            <a:r>
              <a:rPr lang="en-US" altLang="de-DE" sz="1100" dirty="0" err="1">
                <a:solidFill>
                  <a:srgbClr val="000000"/>
                </a:solidFill>
              </a:rPr>
              <a:t>Tetzlaff</a:t>
            </a:r>
            <a:r>
              <a:rPr lang="en-US" altLang="de-DE" sz="1100" dirty="0">
                <a:solidFill>
                  <a:srgbClr val="000000"/>
                </a:solidFill>
              </a:rPr>
              <a:t> J, Altman DG, The PRISMA Group (2009) Preferred Reporting Items for Systematic Reviews and Meta-Analyses: The PRISMA Statement. PLOS Medicine 6(7): e1000097. https://doi.org/10.1371/journal.pmed.1000097</a:t>
            </a:r>
          </a:p>
          <a:p>
            <a:pPr fontAlgn="base">
              <a:spcBef>
                <a:spcPct val="0"/>
              </a:spcBef>
              <a:spcAft>
                <a:spcPct val="0"/>
              </a:spcAft>
            </a:pPr>
            <a:r>
              <a:rPr lang="en-US" altLang="de-DE" sz="1100" dirty="0">
                <a:solidFill>
                  <a:srgbClr val="000000"/>
                </a:solidFill>
                <a:hlinkClick r:id="rId3"/>
              </a:rPr>
              <a:t>https://journals.plos.org/plosmedicine/article?id=10.1371/journal.pmed.1000097</a:t>
            </a:r>
            <a:endParaRPr lang="en-US" altLang="de-DE" sz="1100" dirty="0">
              <a:solidFill>
                <a:srgbClr val="000000"/>
              </a:solidFill>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547" y="6342530"/>
            <a:ext cx="3740727" cy="45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08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5A8E4A-9CAC-43D6-9762-4F22D365C4BB}"/>
              </a:ext>
            </a:extLst>
          </p:cNvPr>
          <p:cNvSpPr>
            <a:spLocks noGrp="1"/>
          </p:cNvSpPr>
          <p:nvPr>
            <p:ph type="title"/>
          </p:nvPr>
        </p:nvSpPr>
        <p:spPr/>
        <p:txBody>
          <a:bodyPr/>
          <a:lstStyle/>
          <a:p>
            <a:r>
              <a:rPr lang="de-DE" dirty="0"/>
              <a:t>Zweck</a:t>
            </a:r>
          </a:p>
        </p:txBody>
      </p:sp>
      <p:sp>
        <p:nvSpPr>
          <p:cNvPr id="3" name="Inhaltsplatzhalter 2">
            <a:extLst>
              <a:ext uri="{FF2B5EF4-FFF2-40B4-BE49-F238E27FC236}">
                <a16:creationId xmlns:a16="http://schemas.microsoft.com/office/drawing/2014/main" xmlns="" id="{18B4D332-4618-445D-B891-92D965AB8599}"/>
              </a:ext>
            </a:extLst>
          </p:cNvPr>
          <p:cNvSpPr>
            <a:spLocks noGrp="1"/>
          </p:cNvSpPr>
          <p:nvPr>
            <p:ph idx="1"/>
          </p:nvPr>
        </p:nvSpPr>
        <p:spPr/>
        <p:txBody>
          <a:bodyPr>
            <a:normAutofit/>
          </a:bodyPr>
          <a:lstStyle/>
          <a:p>
            <a:r>
              <a:rPr lang="de-DE" dirty="0"/>
              <a:t>Voraussetzung, es wurden zwei oder mehr Studien mit ähnlicher Fragestellung </a:t>
            </a:r>
            <a:r>
              <a:rPr lang="de-DE" dirty="0" smtClean="0"/>
              <a:t>durchgeführt und/oder publiziert</a:t>
            </a:r>
          </a:p>
          <a:p>
            <a:r>
              <a:rPr lang="de-DE" dirty="0"/>
              <a:t>Stichprobenumfang </a:t>
            </a:r>
            <a:r>
              <a:rPr lang="de-DE" dirty="0" smtClean="0"/>
              <a:t>der Einzelstudien </a:t>
            </a:r>
            <a:r>
              <a:rPr lang="de-DE" dirty="0"/>
              <a:t>zu klein</a:t>
            </a:r>
          </a:p>
          <a:p>
            <a:r>
              <a:rPr lang="de-DE" dirty="0"/>
              <a:t>Vorhandene Studien liefern inkonsistente Ergebnisse</a:t>
            </a:r>
          </a:p>
          <a:p>
            <a:r>
              <a:rPr lang="de-DE" dirty="0"/>
              <a:t>Untersuchung von Einflüssen und ihre Stärke auf das Ergebnis</a:t>
            </a:r>
          </a:p>
          <a:p>
            <a:r>
              <a:rPr lang="de-DE" dirty="0"/>
              <a:t>Grundlage für künftige Forschungstätigkeit</a:t>
            </a:r>
          </a:p>
          <a:p>
            <a:r>
              <a:rPr lang="de-DE" dirty="0"/>
              <a:t>Ermittlung des Publikationsbias</a:t>
            </a:r>
          </a:p>
          <a:p>
            <a:endParaRPr lang="de-DE" dirty="0"/>
          </a:p>
        </p:txBody>
      </p:sp>
    </p:spTree>
    <p:extLst>
      <p:ext uri="{BB962C8B-B14F-4D97-AF65-F5344CB8AC3E}">
        <p14:creationId xmlns:p14="http://schemas.microsoft.com/office/powerpoint/2010/main" val="1574106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37" y="762000"/>
            <a:ext cx="3740727"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30"/>
            <a:ext cx="8509000" cy="298303"/>
          </a:xfrm>
          <a:noFill/>
          <a:ln/>
        </p:spPr>
        <p:txBody>
          <a:bodyPr>
            <a:spAutoFit/>
          </a:bodyPr>
          <a:lstStyle/>
          <a:p>
            <a:pPr marL="0" indent="0" algn="ctr">
              <a:spcBef>
                <a:spcPct val="0"/>
              </a:spcBef>
              <a:buNone/>
            </a:pPr>
            <a:r>
              <a:rPr lang="en-US" altLang="de-DE" sz="1400" b="1">
                <a:solidFill>
                  <a:schemeClr val="tx2"/>
                </a:solidFill>
              </a:rPr>
              <a:t>Table 1. Checklist of items to include when reporting a systematic review or meta-analysis.</a:t>
            </a:r>
          </a:p>
        </p:txBody>
      </p:sp>
      <p:sp>
        <p:nvSpPr>
          <p:cNvPr id="4100" name="Text Box 4"/>
          <p:cNvSpPr txBox="1">
            <a:spLocks noChangeArrowheads="1"/>
          </p:cNvSpPr>
          <p:nvPr/>
        </p:nvSpPr>
        <p:spPr bwMode="auto">
          <a:xfrm>
            <a:off x="404091" y="5748619"/>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48" tIns="41025" rIns="82048" bIns="41025">
            <a:spAutoFit/>
          </a:bodyPr>
          <a:lstStyle/>
          <a:p>
            <a:pPr defTabSz="820583" fontAlgn="base">
              <a:spcBef>
                <a:spcPct val="0"/>
              </a:spcBef>
              <a:spcAft>
                <a:spcPct val="0"/>
              </a:spcAft>
            </a:pPr>
            <a:r>
              <a:rPr lang="en-US" altLang="de-DE" sz="1100">
                <a:solidFill>
                  <a:srgbClr val="000000"/>
                </a:solidFill>
              </a:rPr>
              <a:t>Moher D, Liberati A, Tetzlaff J, Altman DG, The PRISMA Group (2009) Preferred Reporting Items for Systematic Reviews and Meta-Analyses: The PRISMA Statement. PLOS Medicine 6(7): e1000097. https://doi.org/10.1371/journal.pmed.1000097</a:t>
            </a:r>
          </a:p>
          <a:p>
            <a:pPr defTabSz="820583" fontAlgn="base">
              <a:spcBef>
                <a:spcPct val="0"/>
              </a:spcBef>
              <a:spcAft>
                <a:spcPct val="0"/>
              </a:spcAft>
            </a:pPr>
            <a:r>
              <a:rPr lang="en-US" altLang="de-DE" sz="1100">
                <a:solidFill>
                  <a:srgbClr val="000000"/>
                </a:solidFill>
                <a:hlinkClick r:id="rId3"/>
              </a:rPr>
              <a:t>https://journals.plos.org/plosmedicine/article?id=10.1371/journal.pmed.1000097</a:t>
            </a:r>
            <a:endParaRPr lang="en-US" altLang="de-DE" sz="1100">
              <a:solidFill>
                <a:srgbClr val="000000"/>
              </a:solidFill>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547" y="6342530"/>
            <a:ext cx="3740727" cy="45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1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6186502" cy="1143000"/>
          </a:xfrm>
        </p:spPr>
        <p:txBody>
          <a:bodyPr/>
          <a:lstStyle/>
          <a:p>
            <a:r>
              <a:rPr lang="de-DE" dirty="0" smtClean="0"/>
              <a:t>PRISMA </a:t>
            </a:r>
            <a:r>
              <a:rPr lang="de-DE" dirty="0" err="1" smtClean="0"/>
              <a:t>for</a:t>
            </a:r>
            <a:r>
              <a:rPr lang="de-DE" dirty="0" smtClean="0"/>
              <a:t> Individual Patient Data</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61</a:t>
            </a:fld>
            <a:endParaRPr lang="de-DE" altLang="en-US">
              <a:solidFill>
                <a:prstClr val="black">
                  <a:tint val="75000"/>
                </a:prstClr>
              </a:solidFill>
            </a:endParaRPr>
          </a:p>
        </p:txBody>
      </p:sp>
      <p:sp>
        <p:nvSpPr>
          <p:cNvPr id="7" name="Rechteck 6"/>
          <p:cNvSpPr/>
          <p:nvPr/>
        </p:nvSpPr>
        <p:spPr>
          <a:xfrm>
            <a:off x="655103" y="2060848"/>
            <a:ext cx="7992888" cy="3785652"/>
          </a:xfrm>
          <a:prstGeom prst="rect">
            <a:avLst/>
          </a:prstGeom>
        </p:spPr>
        <p:txBody>
          <a:bodyPr wrap="square">
            <a:spAutoFit/>
          </a:bodyPr>
          <a:lstStyle/>
          <a:p>
            <a:r>
              <a:rPr lang="de-DE" sz="2000" dirty="0"/>
              <a:t>PRISMA </a:t>
            </a:r>
            <a:r>
              <a:rPr lang="de-DE" sz="2000" dirty="0" err="1"/>
              <a:t>for</a:t>
            </a:r>
            <a:r>
              <a:rPr lang="de-DE" sz="2000" dirty="0"/>
              <a:t> Individual Patient Data </a:t>
            </a:r>
            <a:r>
              <a:rPr lang="de-DE" sz="2000" dirty="0" err="1"/>
              <a:t>systematic</a:t>
            </a:r>
            <a:r>
              <a:rPr lang="de-DE" sz="2000" dirty="0"/>
              <a:t> </a:t>
            </a:r>
            <a:r>
              <a:rPr lang="de-DE" sz="2000" dirty="0" err="1"/>
              <a:t>reviews</a:t>
            </a:r>
            <a:r>
              <a:rPr lang="de-DE" sz="2000" dirty="0"/>
              <a:t> (PRISMA-IPD)</a:t>
            </a:r>
          </a:p>
          <a:p>
            <a:r>
              <a:rPr lang="de-DE" sz="2000" dirty="0"/>
              <a:t>PRISMA-IPD was </a:t>
            </a:r>
            <a:r>
              <a:rPr lang="de-DE" sz="2000" dirty="0" err="1"/>
              <a:t>published</a:t>
            </a:r>
            <a:r>
              <a:rPr lang="de-DE" sz="2000" dirty="0"/>
              <a:t> in 2015 </a:t>
            </a:r>
            <a:r>
              <a:rPr lang="de-DE" sz="2000" dirty="0" err="1"/>
              <a:t>and</a:t>
            </a:r>
            <a:r>
              <a:rPr lang="de-DE" sz="2000" dirty="0"/>
              <a:t> </a:t>
            </a:r>
            <a:r>
              <a:rPr lang="de-DE" sz="2000" dirty="0" err="1"/>
              <a:t>provides</a:t>
            </a:r>
            <a:r>
              <a:rPr lang="de-DE" sz="2000" dirty="0"/>
              <a:t> </a:t>
            </a:r>
            <a:r>
              <a:rPr lang="de-DE" sz="2000" dirty="0" err="1"/>
              <a:t>guidelines</a:t>
            </a:r>
            <a:r>
              <a:rPr lang="de-DE" sz="2000" dirty="0"/>
              <a:t> </a:t>
            </a:r>
            <a:r>
              <a:rPr lang="de-DE" sz="2000" dirty="0" err="1"/>
              <a:t>for</a:t>
            </a:r>
            <a:r>
              <a:rPr lang="de-DE" sz="2000" dirty="0"/>
              <a:t> </a:t>
            </a:r>
            <a:r>
              <a:rPr lang="de-DE" sz="2000" dirty="0" err="1"/>
              <a:t>reporting</a:t>
            </a:r>
            <a:r>
              <a:rPr lang="de-DE" sz="2000" dirty="0"/>
              <a:t> </a:t>
            </a:r>
            <a:r>
              <a:rPr lang="de-DE" sz="2000" dirty="0" err="1"/>
              <a:t>systematic</a:t>
            </a:r>
            <a:r>
              <a:rPr lang="de-DE" sz="2000" dirty="0"/>
              <a:t> </a:t>
            </a:r>
            <a:r>
              <a:rPr lang="de-DE" sz="2000" dirty="0" err="1"/>
              <a:t>reviews</a:t>
            </a:r>
            <a:r>
              <a:rPr lang="de-DE" sz="2000" dirty="0"/>
              <a:t> </a:t>
            </a:r>
            <a:r>
              <a:rPr lang="de-DE" sz="2000" dirty="0" err="1"/>
              <a:t>and</a:t>
            </a:r>
            <a:r>
              <a:rPr lang="de-DE" sz="2000" dirty="0"/>
              <a:t> meta-</a:t>
            </a:r>
            <a:r>
              <a:rPr lang="de-DE" sz="2000" dirty="0" err="1"/>
              <a:t>analyses</a:t>
            </a:r>
            <a:r>
              <a:rPr lang="de-DE" sz="2000" dirty="0"/>
              <a:t> </a:t>
            </a:r>
            <a:r>
              <a:rPr lang="de-DE" sz="2000" dirty="0" err="1"/>
              <a:t>of</a:t>
            </a:r>
            <a:r>
              <a:rPr lang="de-DE" sz="2000" dirty="0"/>
              <a:t> IPD. </a:t>
            </a:r>
            <a:r>
              <a:rPr lang="de-DE" sz="2000" dirty="0" err="1"/>
              <a:t>Systematic</a:t>
            </a:r>
            <a:r>
              <a:rPr lang="de-DE" sz="2000" dirty="0"/>
              <a:t> </a:t>
            </a:r>
            <a:r>
              <a:rPr lang="de-DE" sz="2000" dirty="0" err="1"/>
              <a:t>reviews</a:t>
            </a:r>
            <a:r>
              <a:rPr lang="de-DE" sz="2000" dirty="0"/>
              <a:t> </a:t>
            </a:r>
            <a:r>
              <a:rPr lang="de-DE" sz="2000" dirty="0" err="1"/>
              <a:t>and</a:t>
            </a:r>
            <a:r>
              <a:rPr lang="de-DE" sz="2000" dirty="0"/>
              <a:t> meta-</a:t>
            </a:r>
            <a:r>
              <a:rPr lang="de-DE" sz="2000" dirty="0" err="1"/>
              <a:t>analyses</a:t>
            </a:r>
            <a:r>
              <a:rPr lang="de-DE" sz="2000" dirty="0"/>
              <a:t> </a:t>
            </a:r>
            <a:r>
              <a:rPr lang="de-DE" sz="2000" dirty="0" err="1"/>
              <a:t>of</a:t>
            </a:r>
            <a:r>
              <a:rPr lang="de-DE" sz="2000" dirty="0"/>
              <a:t> IPD </a:t>
            </a:r>
            <a:r>
              <a:rPr lang="de-DE" sz="2000" dirty="0" err="1"/>
              <a:t>aim</a:t>
            </a:r>
            <a:r>
              <a:rPr lang="de-DE" sz="2000" dirty="0"/>
              <a:t> </a:t>
            </a:r>
            <a:r>
              <a:rPr lang="de-DE" sz="2000" dirty="0" err="1"/>
              <a:t>to</a:t>
            </a:r>
            <a:r>
              <a:rPr lang="de-DE" sz="2000" dirty="0"/>
              <a:t> </a:t>
            </a:r>
            <a:r>
              <a:rPr lang="de-DE" sz="2000" dirty="0" err="1"/>
              <a:t>collect</a:t>
            </a:r>
            <a:r>
              <a:rPr lang="de-DE" sz="2000" dirty="0"/>
              <a:t>, check, </a:t>
            </a:r>
            <a:r>
              <a:rPr lang="de-DE" sz="2000" dirty="0" err="1"/>
              <a:t>and</a:t>
            </a:r>
            <a:r>
              <a:rPr lang="de-DE" sz="2000" dirty="0"/>
              <a:t> </a:t>
            </a:r>
            <a:r>
              <a:rPr lang="de-DE" sz="2000" dirty="0" err="1"/>
              <a:t>reanalyze</a:t>
            </a:r>
            <a:r>
              <a:rPr lang="de-DE" sz="2000" dirty="0"/>
              <a:t> individual-level </a:t>
            </a:r>
            <a:r>
              <a:rPr lang="de-DE" sz="2000" dirty="0" err="1"/>
              <a:t>data</a:t>
            </a:r>
            <a:r>
              <a:rPr lang="de-DE" sz="2000" dirty="0"/>
              <a:t> </a:t>
            </a:r>
            <a:r>
              <a:rPr lang="de-DE" sz="2000" dirty="0" err="1"/>
              <a:t>from</a:t>
            </a:r>
            <a:r>
              <a:rPr lang="de-DE" sz="2000" dirty="0"/>
              <a:t> all </a:t>
            </a:r>
            <a:r>
              <a:rPr lang="de-DE" sz="2000" dirty="0" err="1"/>
              <a:t>studies</a:t>
            </a:r>
            <a:r>
              <a:rPr lang="de-DE" sz="2000" dirty="0"/>
              <a:t> </a:t>
            </a:r>
            <a:r>
              <a:rPr lang="de-DE" sz="2000" dirty="0" err="1"/>
              <a:t>addressing</a:t>
            </a:r>
            <a:r>
              <a:rPr lang="de-DE" sz="2000" dirty="0"/>
              <a:t> a </a:t>
            </a:r>
            <a:r>
              <a:rPr lang="de-DE" sz="2000" dirty="0" err="1"/>
              <a:t>particular</a:t>
            </a:r>
            <a:r>
              <a:rPr lang="de-DE" sz="2000" dirty="0"/>
              <a:t> </a:t>
            </a:r>
            <a:r>
              <a:rPr lang="de-DE" sz="2000" dirty="0" err="1"/>
              <a:t>research</a:t>
            </a:r>
            <a:r>
              <a:rPr lang="de-DE" sz="2000" dirty="0"/>
              <a:t> </a:t>
            </a:r>
            <a:r>
              <a:rPr lang="de-DE" sz="2000" dirty="0" err="1"/>
              <a:t>question</a:t>
            </a:r>
            <a:r>
              <a:rPr lang="de-DE" sz="2000" dirty="0"/>
              <a:t>.</a:t>
            </a:r>
          </a:p>
          <a:p>
            <a:endParaRPr lang="de-DE" sz="2000" dirty="0" smtClean="0"/>
          </a:p>
          <a:p>
            <a:endParaRPr lang="de-DE" sz="2000" dirty="0"/>
          </a:p>
          <a:p>
            <a:r>
              <a:rPr lang="de-DE" sz="2000" dirty="0"/>
              <a:t>Statement </a:t>
            </a:r>
            <a:r>
              <a:rPr lang="de-DE" sz="2000" dirty="0" err="1"/>
              <a:t>paper</a:t>
            </a:r>
            <a:r>
              <a:rPr lang="de-DE" sz="2000" dirty="0"/>
              <a:t>:</a:t>
            </a:r>
          </a:p>
          <a:p>
            <a:r>
              <a:rPr lang="de-DE" sz="2000" dirty="0"/>
              <a:t>Stewart LA, Clarke M, Rovers M, Riley RD, </a:t>
            </a:r>
            <a:r>
              <a:rPr lang="de-DE" sz="2000" dirty="0" err="1"/>
              <a:t>Simmonds</a:t>
            </a:r>
            <a:r>
              <a:rPr lang="de-DE" sz="2000" dirty="0"/>
              <a:t> M, Stewart G, </a:t>
            </a:r>
            <a:r>
              <a:rPr lang="de-DE" sz="2000" dirty="0" err="1"/>
              <a:t>Tierney</a:t>
            </a:r>
            <a:r>
              <a:rPr lang="de-DE" sz="2000" dirty="0"/>
              <a:t> JF; PRISMA-IPD Development Group. </a:t>
            </a:r>
            <a:r>
              <a:rPr lang="de-DE" sz="2000" dirty="0" err="1"/>
              <a:t>Preferred</a:t>
            </a:r>
            <a:r>
              <a:rPr lang="de-DE" sz="2000" dirty="0"/>
              <a:t> Reporting Items </a:t>
            </a:r>
            <a:r>
              <a:rPr lang="de-DE" sz="2000" dirty="0" err="1"/>
              <a:t>for</a:t>
            </a:r>
            <a:r>
              <a:rPr lang="de-DE" sz="2000" dirty="0"/>
              <a:t> </a:t>
            </a:r>
            <a:r>
              <a:rPr lang="de-DE" sz="2000" dirty="0" err="1"/>
              <a:t>Systematic</a:t>
            </a:r>
            <a:r>
              <a:rPr lang="de-DE" sz="2000" dirty="0"/>
              <a:t> Review </a:t>
            </a:r>
            <a:r>
              <a:rPr lang="de-DE" sz="2000" dirty="0" err="1"/>
              <a:t>and</a:t>
            </a:r>
            <a:r>
              <a:rPr lang="de-DE" sz="2000" dirty="0"/>
              <a:t> Meta-</a:t>
            </a:r>
            <a:r>
              <a:rPr lang="de-DE" sz="2000" dirty="0" err="1"/>
              <a:t>Analyses</a:t>
            </a:r>
            <a:r>
              <a:rPr lang="de-DE" sz="2000" dirty="0"/>
              <a:t> </a:t>
            </a:r>
            <a:r>
              <a:rPr lang="de-DE" sz="2000" dirty="0" err="1"/>
              <a:t>of</a:t>
            </a:r>
            <a:r>
              <a:rPr lang="de-DE" sz="2000" dirty="0"/>
              <a:t> individual </a:t>
            </a:r>
            <a:r>
              <a:rPr lang="de-DE" sz="2000" dirty="0" err="1"/>
              <a:t>participant</a:t>
            </a:r>
            <a:r>
              <a:rPr lang="de-DE" sz="2000" dirty="0"/>
              <a:t> </a:t>
            </a:r>
            <a:r>
              <a:rPr lang="de-DE" sz="2000" dirty="0" err="1"/>
              <a:t>data</a:t>
            </a:r>
            <a:r>
              <a:rPr lang="de-DE" sz="2000" dirty="0"/>
              <a:t>: </a:t>
            </a:r>
            <a:r>
              <a:rPr lang="de-DE" sz="2000" dirty="0" err="1"/>
              <a:t>the</a:t>
            </a:r>
            <a:r>
              <a:rPr lang="de-DE" sz="2000" dirty="0"/>
              <a:t> PRISMA-IPD Statement. JAMA. 2015;313(16):1657-1665.</a:t>
            </a:r>
          </a:p>
        </p:txBody>
      </p:sp>
    </p:spTree>
    <p:extLst>
      <p:ext uri="{BB962C8B-B14F-4D97-AF65-F5344CB8AC3E}">
        <p14:creationId xmlns:p14="http://schemas.microsoft.com/office/powerpoint/2010/main" val="2473679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Effect</a:t>
            </a:r>
            <a:r>
              <a:rPr lang="de-DE" dirty="0" smtClean="0"/>
              <a:t> </a:t>
            </a:r>
            <a:r>
              <a:rPr lang="de-DE" dirty="0" err="1" smtClean="0"/>
              <a:t>size</a:t>
            </a:r>
            <a:r>
              <a:rPr lang="de-DE" dirty="0" smtClean="0"/>
              <a:t> </a:t>
            </a:r>
            <a:r>
              <a:rPr lang="de-DE" dirty="0" err="1" smtClean="0"/>
              <a:t>calculator</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62</a:t>
            </a:fld>
            <a:endParaRPr lang="de-DE" altLang="en-US">
              <a:solidFill>
                <a:prstClr val="black">
                  <a:tint val="75000"/>
                </a:prstClr>
              </a:solidFill>
            </a:endParaRPr>
          </a:p>
        </p:txBody>
      </p:sp>
      <p:sp>
        <p:nvSpPr>
          <p:cNvPr id="7" name="Inhaltsplatzhalter 6"/>
          <p:cNvSpPr>
            <a:spLocks noGrp="1"/>
          </p:cNvSpPr>
          <p:nvPr>
            <p:ph idx="1"/>
          </p:nvPr>
        </p:nvSpPr>
        <p:spPr>
          <a:xfrm>
            <a:off x="457200" y="1600200"/>
            <a:ext cx="8229600" cy="2160569"/>
          </a:xfrm>
          <a:prstGeom prst="rect">
            <a:avLst/>
          </a:prstGeom>
        </p:spPr>
        <p:txBody>
          <a:bodyPr>
            <a:spAutoFit/>
          </a:bodyPr>
          <a:lstStyle/>
          <a:p>
            <a:pPr marL="0" indent="0">
              <a:buNone/>
            </a:pPr>
            <a:r>
              <a:rPr lang="en-US" dirty="0"/>
              <a:t>Practical Meta-Analysis Effect Size </a:t>
            </a:r>
            <a:r>
              <a:rPr lang="en-US" dirty="0" smtClean="0"/>
              <a:t>Calculator David </a:t>
            </a:r>
            <a:r>
              <a:rPr lang="en-US" dirty="0"/>
              <a:t>B. Wilson, Ph.D., George Mason </a:t>
            </a:r>
            <a:r>
              <a:rPr lang="en-US" dirty="0" smtClean="0"/>
              <a:t>University:</a:t>
            </a:r>
          </a:p>
          <a:p>
            <a:pPr marL="0" indent="0">
              <a:buNone/>
            </a:pPr>
            <a:endParaRPr lang="en-US" dirty="0"/>
          </a:p>
          <a:p>
            <a:pPr marL="0" indent="0">
              <a:buNone/>
            </a:pPr>
            <a:endParaRPr lang="en-US" dirty="0" smtClean="0"/>
          </a:p>
          <a:p>
            <a:pPr marL="0" indent="0">
              <a:buNone/>
            </a:pPr>
            <a:endParaRPr lang="de-DE" dirty="0"/>
          </a:p>
        </p:txBody>
      </p:sp>
      <p:sp>
        <p:nvSpPr>
          <p:cNvPr id="8" name="Rechteck 7"/>
          <p:cNvSpPr/>
          <p:nvPr/>
        </p:nvSpPr>
        <p:spPr>
          <a:xfrm>
            <a:off x="539552" y="3105834"/>
            <a:ext cx="8352928" cy="369332"/>
          </a:xfrm>
          <a:prstGeom prst="rect">
            <a:avLst/>
          </a:prstGeom>
        </p:spPr>
        <p:txBody>
          <a:bodyPr wrap="square">
            <a:spAutoFit/>
          </a:bodyPr>
          <a:lstStyle/>
          <a:p>
            <a:r>
              <a:rPr lang="de-DE" dirty="0"/>
              <a:t>http://www.campbellcollaboration.org/escalc/html/EffectSizeCalculator-Home.php</a:t>
            </a:r>
          </a:p>
        </p:txBody>
      </p:sp>
    </p:spTree>
    <p:extLst>
      <p:ext uri="{BB962C8B-B14F-4D97-AF65-F5344CB8AC3E}">
        <p14:creationId xmlns:p14="http://schemas.microsoft.com/office/powerpoint/2010/main" val="3594972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Network Meta-Analysis </a:t>
            </a:r>
            <a:br>
              <a:rPr lang="de-DE" dirty="0" smtClean="0"/>
            </a:br>
            <a:endParaRPr lang="de-DE" sz="900"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63</a:t>
            </a:fld>
            <a:endParaRPr lang="de-DE" alt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17654"/>
            <a:ext cx="5194300"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6300192" y="3429000"/>
            <a:ext cx="2304256" cy="3139321"/>
          </a:xfrm>
          <a:prstGeom prst="rect">
            <a:avLst/>
          </a:prstGeom>
        </p:spPr>
        <p:txBody>
          <a:bodyPr wrap="square">
            <a:spAutoFit/>
          </a:bodyPr>
          <a:lstStyle/>
          <a:p>
            <a:r>
              <a:rPr lang="en-US" dirty="0"/>
              <a:t>Cipriani A et </a:t>
            </a:r>
            <a:r>
              <a:rPr lang="en-US" dirty="0" smtClean="0"/>
              <a:t>al. </a:t>
            </a:r>
            <a:r>
              <a:rPr lang="en-US" dirty="0"/>
              <a:t>Comparative efficacy and acceptability of 21 antidepressant drugs for the acute treatment of adults with major depressive disorder: a systematic review and network </a:t>
            </a:r>
            <a:r>
              <a:rPr lang="en-US" dirty="0" smtClean="0"/>
              <a:t>meta-analysis. </a:t>
            </a:r>
          </a:p>
          <a:p>
            <a:r>
              <a:rPr lang="en-US" dirty="0" smtClean="0"/>
              <a:t>Lancet </a:t>
            </a:r>
            <a:r>
              <a:rPr lang="en-US" dirty="0"/>
              <a:t>2018</a:t>
            </a:r>
            <a:endParaRPr lang="de-DE" dirty="0"/>
          </a:p>
        </p:txBody>
      </p:sp>
    </p:spTree>
    <p:extLst>
      <p:ext uri="{BB962C8B-B14F-4D97-AF65-F5344CB8AC3E}">
        <p14:creationId xmlns:p14="http://schemas.microsoft.com/office/powerpoint/2010/main" val="1455951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Network Meta-Analysis</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64</a:t>
            </a:fld>
            <a:endParaRPr lang="de-DE" alt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84784"/>
            <a:ext cx="1845686" cy="51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630299"/>
            <a:ext cx="3184520" cy="48143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132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PRISMA </a:t>
            </a:r>
            <a:r>
              <a:rPr lang="de-DE" dirty="0" err="1" smtClean="0"/>
              <a:t>for</a:t>
            </a:r>
            <a:r>
              <a:rPr lang="de-DE" dirty="0" smtClean="0"/>
              <a:t> Network Meta-</a:t>
            </a:r>
            <a:r>
              <a:rPr lang="de-DE" dirty="0" err="1" smtClean="0"/>
              <a:t>Analyses</a:t>
            </a:r>
            <a:r>
              <a:rPr lang="de-DE" dirty="0" smtClean="0"/>
              <a:t> </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65</a:t>
            </a:fld>
            <a:endParaRPr lang="de-DE" altLang="en-US">
              <a:solidFill>
                <a:prstClr val="black">
                  <a:tint val="75000"/>
                </a:prstClr>
              </a:solidFill>
            </a:endParaRPr>
          </a:p>
        </p:txBody>
      </p:sp>
      <p:sp>
        <p:nvSpPr>
          <p:cNvPr id="7" name="Rechteck 6"/>
          <p:cNvSpPr/>
          <p:nvPr/>
        </p:nvSpPr>
        <p:spPr>
          <a:xfrm>
            <a:off x="467544" y="1556792"/>
            <a:ext cx="8208912" cy="4401205"/>
          </a:xfrm>
          <a:prstGeom prst="rect">
            <a:avLst/>
          </a:prstGeom>
        </p:spPr>
        <p:txBody>
          <a:bodyPr wrap="square">
            <a:spAutoFit/>
          </a:bodyPr>
          <a:lstStyle/>
          <a:p>
            <a:r>
              <a:rPr lang="de-DE" sz="2000" dirty="0"/>
              <a:t>PRISMA </a:t>
            </a:r>
            <a:r>
              <a:rPr lang="de-DE" sz="2000" dirty="0" err="1"/>
              <a:t>for</a:t>
            </a:r>
            <a:r>
              <a:rPr lang="de-DE" sz="2000" dirty="0"/>
              <a:t> Network Meta-</a:t>
            </a:r>
            <a:r>
              <a:rPr lang="de-DE" sz="2000" dirty="0" err="1"/>
              <a:t>Analyses</a:t>
            </a:r>
            <a:r>
              <a:rPr lang="de-DE" sz="2000" dirty="0"/>
              <a:t> (PRISMA-NMA)</a:t>
            </a:r>
          </a:p>
          <a:p>
            <a:r>
              <a:rPr lang="de-DE" sz="2000" dirty="0"/>
              <a:t>The PRISMA-NMA </a:t>
            </a:r>
            <a:r>
              <a:rPr lang="de-DE" sz="2000" dirty="0" err="1"/>
              <a:t>extension</a:t>
            </a:r>
            <a:r>
              <a:rPr lang="de-DE" sz="2000" dirty="0"/>
              <a:t> was </a:t>
            </a:r>
            <a:r>
              <a:rPr lang="de-DE" sz="2000" dirty="0" err="1"/>
              <a:t>published</a:t>
            </a:r>
            <a:r>
              <a:rPr lang="de-DE" sz="2000" dirty="0"/>
              <a:t> in 2015. </a:t>
            </a:r>
            <a:r>
              <a:rPr lang="de-DE" sz="2000" dirty="0" err="1"/>
              <a:t>It</a:t>
            </a:r>
            <a:r>
              <a:rPr lang="de-DE" sz="2000" dirty="0"/>
              <a:t> </a:t>
            </a:r>
            <a:r>
              <a:rPr lang="de-DE" sz="2000" dirty="0" err="1"/>
              <a:t>provides</a:t>
            </a:r>
            <a:r>
              <a:rPr lang="de-DE" sz="2000" dirty="0"/>
              <a:t> </a:t>
            </a:r>
            <a:r>
              <a:rPr lang="de-DE" sz="2000" dirty="0" err="1"/>
              <a:t>guidance</a:t>
            </a:r>
            <a:r>
              <a:rPr lang="de-DE" sz="2000" dirty="0"/>
              <a:t> </a:t>
            </a:r>
            <a:r>
              <a:rPr lang="de-DE" sz="2000" dirty="0" err="1"/>
              <a:t>for</a:t>
            </a:r>
            <a:r>
              <a:rPr lang="de-DE" sz="2000" dirty="0"/>
              <a:t> </a:t>
            </a:r>
            <a:r>
              <a:rPr lang="de-DE" sz="2000" dirty="0" err="1"/>
              <a:t>reporting</a:t>
            </a:r>
            <a:r>
              <a:rPr lang="de-DE" sz="2000" dirty="0"/>
              <a:t> </a:t>
            </a:r>
            <a:r>
              <a:rPr lang="de-DE" sz="2000" dirty="0" err="1"/>
              <a:t>systematic</a:t>
            </a:r>
            <a:r>
              <a:rPr lang="de-DE" sz="2000" dirty="0"/>
              <a:t> </a:t>
            </a:r>
            <a:r>
              <a:rPr lang="de-DE" sz="2000" dirty="0" err="1"/>
              <a:t>reviews</a:t>
            </a:r>
            <a:r>
              <a:rPr lang="de-DE" sz="2000" dirty="0"/>
              <a:t> </a:t>
            </a:r>
            <a:r>
              <a:rPr lang="de-DE" sz="2000" dirty="0" err="1"/>
              <a:t>comparing</a:t>
            </a:r>
            <a:r>
              <a:rPr lang="de-DE" sz="2000" dirty="0"/>
              <a:t> multiple </a:t>
            </a:r>
            <a:r>
              <a:rPr lang="de-DE" sz="2000" dirty="0" err="1"/>
              <a:t>treatments</a:t>
            </a:r>
            <a:r>
              <a:rPr lang="de-DE" sz="2000" dirty="0"/>
              <a:t> </a:t>
            </a:r>
            <a:r>
              <a:rPr lang="de-DE" sz="2000" dirty="0" err="1"/>
              <a:t>using</a:t>
            </a:r>
            <a:r>
              <a:rPr lang="de-DE" sz="2000" dirty="0"/>
              <a:t> </a:t>
            </a:r>
            <a:r>
              <a:rPr lang="de-DE" sz="2000" dirty="0" err="1"/>
              <a:t>direct</a:t>
            </a:r>
            <a:r>
              <a:rPr lang="de-DE" sz="2000" dirty="0"/>
              <a:t> </a:t>
            </a:r>
            <a:r>
              <a:rPr lang="de-DE" sz="2000" dirty="0" err="1"/>
              <a:t>and</a:t>
            </a:r>
            <a:r>
              <a:rPr lang="de-DE" sz="2000" dirty="0"/>
              <a:t> </a:t>
            </a:r>
            <a:r>
              <a:rPr lang="de-DE" sz="2000" dirty="0" err="1"/>
              <a:t>indirect</a:t>
            </a:r>
            <a:r>
              <a:rPr lang="de-DE" sz="2000" dirty="0"/>
              <a:t> </a:t>
            </a:r>
            <a:r>
              <a:rPr lang="de-DE" sz="2000" dirty="0" err="1"/>
              <a:t>evidence</a:t>
            </a:r>
            <a:r>
              <a:rPr lang="de-DE" sz="2000" dirty="0"/>
              <a:t> in </a:t>
            </a:r>
            <a:r>
              <a:rPr lang="de-DE" sz="2000" dirty="0" err="1"/>
              <a:t>network</a:t>
            </a:r>
            <a:r>
              <a:rPr lang="de-DE" sz="2000" dirty="0"/>
              <a:t> meta-</a:t>
            </a:r>
            <a:r>
              <a:rPr lang="de-DE" sz="2000" dirty="0" err="1"/>
              <a:t>analyses</a:t>
            </a:r>
            <a:r>
              <a:rPr lang="de-DE" sz="2000" dirty="0"/>
              <a:t>. In </a:t>
            </a:r>
            <a:r>
              <a:rPr lang="de-DE" sz="2000" dirty="0" err="1"/>
              <a:t>addition</a:t>
            </a:r>
            <a:r>
              <a:rPr lang="de-DE" sz="2000" dirty="0"/>
              <a:t> </a:t>
            </a:r>
            <a:r>
              <a:rPr lang="de-DE" sz="2000" dirty="0" err="1"/>
              <a:t>to</a:t>
            </a:r>
            <a:r>
              <a:rPr lang="de-DE" sz="2000" dirty="0"/>
              <a:t> </a:t>
            </a:r>
            <a:r>
              <a:rPr lang="de-DE" sz="2000" dirty="0" err="1"/>
              <a:t>providing</a:t>
            </a:r>
            <a:r>
              <a:rPr lang="de-DE" sz="2000" dirty="0"/>
              <a:t> </a:t>
            </a:r>
            <a:r>
              <a:rPr lang="de-DE" sz="2000" dirty="0" err="1"/>
              <a:t>guidance</a:t>
            </a:r>
            <a:r>
              <a:rPr lang="de-DE" sz="2000" dirty="0"/>
              <a:t> </a:t>
            </a:r>
            <a:r>
              <a:rPr lang="de-DE" sz="2000" dirty="0" err="1"/>
              <a:t>It</a:t>
            </a:r>
            <a:r>
              <a:rPr lang="de-DE" sz="2000" dirty="0"/>
              <a:t> also </a:t>
            </a:r>
            <a:r>
              <a:rPr lang="de-DE" sz="2000" dirty="0" err="1"/>
              <a:t>highlights</a:t>
            </a:r>
            <a:r>
              <a:rPr lang="de-DE" sz="2000" dirty="0"/>
              <a:t> </a:t>
            </a:r>
            <a:r>
              <a:rPr lang="de-DE" sz="2000" dirty="0" err="1"/>
              <a:t>educational</a:t>
            </a:r>
            <a:r>
              <a:rPr lang="de-DE" sz="2000" dirty="0"/>
              <a:t> </a:t>
            </a:r>
            <a:r>
              <a:rPr lang="de-DE" sz="2000" dirty="0" err="1"/>
              <a:t>information</a:t>
            </a:r>
            <a:r>
              <a:rPr lang="de-DE" sz="2000" dirty="0"/>
              <a:t> </a:t>
            </a:r>
            <a:r>
              <a:rPr lang="de-DE" sz="2000" dirty="0" err="1"/>
              <a:t>related</a:t>
            </a:r>
            <a:r>
              <a:rPr lang="de-DE" sz="2000" dirty="0"/>
              <a:t> </a:t>
            </a:r>
            <a:r>
              <a:rPr lang="de-DE" sz="2000" dirty="0" err="1"/>
              <a:t>to</a:t>
            </a:r>
            <a:r>
              <a:rPr lang="de-DE" sz="2000" dirty="0"/>
              <a:t> </a:t>
            </a:r>
            <a:r>
              <a:rPr lang="de-DE" sz="2000" dirty="0" err="1"/>
              <a:t>key</a:t>
            </a:r>
            <a:r>
              <a:rPr lang="de-DE" sz="2000" dirty="0"/>
              <a:t> </a:t>
            </a:r>
            <a:r>
              <a:rPr lang="de-DE" sz="2000" dirty="0" err="1"/>
              <a:t>considerations</a:t>
            </a:r>
            <a:r>
              <a:rPr lang="de-DE" sz="2000" dirty="0"/>
              <a:t> in </a:t>
            </a:r>
            <a:r>
              <a:rPr lang="de-DE" sz="2000" dirty="0" err="1"/>
              <a:t>the</a:t>
            </a:r>
            <a:r>
              <a:rPr lang="de-DE" sz="2000" dirty="0"/>
              <a:t> </a:t>
            </a:r>
            <a:r>
              <a:rPr lang="de-DE" sz="2000" dirty="0" err="1"/>
              <a:t>practice</a:t>
            </a:r>
            <a:r>
              <a:rPr lang="de-DE" sz="2000" dirty="0"/>
              <a:t> </a:t>
            </a:r>
            <a:r>
              <a:rPr lang="de-DE" sz="2000" dirty="0" err="1"/>
              <a:t>of</a:t>
            </a:r>
            <a:r>
              <a:rPr lang="de-DE" sz="2000" dirty="0"/>
              <a:t> </a:t>
            </a:r>
            <a:r>
              <a:rPr lang="de-DE" sz="2000" dirty="0" err="1"/>
              <a:t>network</a:t>
            </a:r>
            <a:r>
              <a:rPr lang="de-DE" sz="2000" dirty="0"/>
              <a:t> meta-analysis.</a:t>
            </a:r>
          </a:p>
          <a:p>
            <a:endParaRPr lang="de-DE" sz="2000" dirty="0"/>
          </a:p>
          <a:p>
            <a:r>
              <a:rPr lang="de-DE" sz="2000" dirty="0"/>
              <a:t>Statement/</a:t>
            </a:r>
            <a:r>
              <a:rPr lang="de-DE" sz="2000" dirty="0" err="1"/>
              <a:t>Explanatory</a:t>
            </a:r>
            <a:r>
              <a:rPr lang="de-DE" sz="2000" dirty="0"/>
              <a:t> </a:t>
            </a:r>
            <a:r>
              <a:rPr lang="de-DE" sz="2000" dirty="0" err="1"/>
              <a:t>paper</a:t>
            </a:r>
            <a:r>
              <a:rPr lang="de-DE" sz="2000" dirty="0"/>
              <a:t>:</a:t>
            </a:r>
          </a:p>
          <a:p>
            <a:r>
              <a:rPr lang="de-DE" sz="2000" dirty="0" err="1"/>
              <a:t>Hutton</a:t>
            </a:r>
            <a:r>
              <a:rPr lang="de-DE" sz="2000" dirty="0"/>
              <a:t> B, </a:t>
            </a:r>
            <a:r>
              <a:rPr lang="de-DE" sz="2000" dirty="0" err="1"/>
              <a:t>Salanti</a:t>
            </a:r>
            <a:r>
              <a:rPr lang="de-DE" sz="2000" dirty="0"/>
              <a:t> G, Caldwell DM, </a:t>
            </a:r>
            <a:r>
              <a:rPr lang="de-DE" sz="2000" dirty="0" err="1"/>
              <a:t>Chaimani</a:t>
            </a:r>
            <a:r>
              <a:rPr lang="de-DE" sz="2000" dirty="0"/>
              <a:t> A, Schmid CH, Cameron C, </a:t>
            </a:r>
            <a:r>
              <a:rPr lang="de-DE" sz="2000" dirty="0" err="1"/>
              <a:t>Ioannidis</a:t>
            </a:r>
            <a:r>
              <a:rPr lang="de-DE" sz="2000" dirty="0"/>
              <a:t> JP, Straus S, </a:t>
            </a:r>
            <a:r>
              <a:rPr lang="de-DE" sz="2000" dirty="0" err="1"/>
              <a:t>Thorlund</a:t>
            </a:r>
            <a:r>
              <a:rPr lang="de-DE" sz="2000" dirty="0"/>
              <a:t> K, Jansen JP, </a:t>
            </a:r>
            <a:r>
              <a:rPr lang="de-DE" sz="2000" dirty="0" err="1"/>
              <a:t>Mulrow</a:t>
            </a:r>
            <a:r>
              <a:rPr lang="de-DE" sz="2000" dirty="0"/>
              <a:t> C, Catalá-López F, </a:t>
            </a:r>
            <a:r>
              <a:rPr lang="de-DE" sz="2000" dirty="0" err="1"/>
              <a:t>Gøtzsche</a:t>
            </a:r>
            <a:r>
              <a:rPr lang="de-DE" sz="2000" dirty="0"/>
              <a:t> PC, </a:t>
            </a:r>
            <a:r>
              <a:rPr lang="de-DE" sz="2000" dirty="0" err="1"/>
              <a:t>Dickersin</a:t>
            </a:r>
            <a:r>
              <a:rPr lang="de-DE" sz="2000" dirty="0"/>
              <a:t> K, </a:t>
            </a:r>
            <a:r>
              <a:rPr lang="de-DE" sz="2000" dirty="0" err="1"/>
              <a:t>Boutron</a:t>
            </a:r>
            <a:r>
              <a:rPr lang="de-DE" sz="2000" dirty="0"/>
              <a:t> I, Altman DG, </a:t>
            </a:r>
            <a:r>
              <a:rPr lang="de-DE" sz="2000" dirty="0" err="1"/>
              <a:t>Moher</a:t>
            </a:r>
            <a:r>
              <a:rPr lang="de-DE" sz="2000" dirty="0"/>
              <a:t> D. The PRISMA Extension Statement </a:t>
            </a:r>
            <a:r>
              <a:rPr lang="de-DE" sz="2000" dirty="0" err="1"/>
              <a:t>for</a:t>
            </a:r>
            <a:r>
              <a:rPr lang="de-DE" sz="2000" dirty="0"/>
              <a:t> Reporting </a:t>
            </a:r>
            <a:r>
              <a:rPr lang="de-DE" sz="2000" dirty="0" err="1"/>
              <a:t>of</a:t>
            </a:r>
            <a:r>
              <a:rPr lang="de-DE" sz="2000" dirty="0"/>
              <a:t> </a:t>
            </a:r>
            <a:r>
              <a:rPr lang="de-DE" sz="2000" dirty="0" err="1"/>
              <a:t>Systematic</a:t>
            </a:r>
            <a:r>
              <a:rPr lang="de-DE" sz="2000" dirty="0"/>
              <a:t> Reviews </a:t>
            </a:r>
            <a:r>
              <a:rPr lang="de-DE" sz="2000" dirty="0" err="1"/>
              <a:t>Incorporating</a:t>
            </a:r>
            <a:r>
              <a:rPr lang="de-DE" sz="2000" dirty="0"/>
              <a:t> Network Meta-</a:t>
            </a:r>
            <a:r>
              <a:rPr lang="de-DE" sz="2000" dirty="0" err="1"/>
              <a:t>analyses</a:t>
            </a:r>
            <a:r>
              <a:rPr lang="de-DE" sz="2000" dirty="0"/>
              <a:t> </a:t>
            </a:r>
            <a:r>
              <a:rPr lang="de-DE" sz="2000" dirty="0" err="1"/>
              <a:t>of</a:t>
            </a:r>
            <a:r>
              <a:rPr lang="de-DE" sz="2000" dirty="0"/>
              <a:t> </a:t>
            </a:r>
            <a:r>
              <a:rPr lang="de-DE" sz="2000" dirty="0" err="1"/>
              <a:t>Health</a:t>
            </a:r>
            <a:r>
              <a:rPr lang="de-DE" sz="2000" dirty="0"/>
              <a:t> Care </a:t>
            </a:r>
            <a:r>
              <a:rPr lang="de-DE" sz="2000" dirty="0" err="1"/>
              <a:t>Interventions</a:t>
            </a:r>
            <a:r>
              <a:rPr lang="de-DE" sz="2000" dirty="0"/>
              <a:t>: Checklist </a:t>
            </a:r>
            <a:r>
              <a:rPr lang="de-DE" sz="2000" dirty="0" err="1"/>
              <a:t>and</a:t>
            </a:r>
            <a:r>
              <a:rPr lang="de-DE" sz="2000" dirty="0"/>
              <a:t> </a:t>
            </a:r>
            <a:r>
              <a:rPr lang="de-DE" sz="2000" dirty="0" err="1"/>
              <a:t>Explanations</a:t>
            </a:r>
            <a:r>
              <a:rPr lang="de-DE" sz="2000" dirty="0"/>
              <a:t>. Ann Intern Med. 2015;162(11):777-784</a:t>
            </a:r>
            <a:r>
              <a:rPr lang="de-DE" dirty="0"/>
              <a:t>.</a:t>
            </a:r>
          </a:p>
        </p:txBody>
      </p:sp>
    </p:spTree>
    <p:extLst>
      <p:ext uri="{BB962C8B-B14F-4D97-AF65-F5344CB8AC3E}">
        <p14:creationId xmlns:p14="http://schemas.microsoft.com/office/powerpoint/2010/main" val="342863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7</a:t>
            </a:fld>
            <a:endParaRPr lang="de-DE" alt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65" y="1844824"/>
            <a:ext cx="8317227" cy="238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83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8308" y="307842"/>
            <a:ext cx="7591283" cy="571496"/>
          </a:xfrm>
        </p:spPr>
        <p:txBody>
          <a:bodyPr>
            <a:normAutofit fontScale="90000"/>
          </a:bodyPr>
          <a:lstStyle/>
          <a:p>
            <a:r>
              <a:rPr lang="de-DE" dirty="0" smtClean="0"/>
              <a:t>Beispiel</a:t>
            </a:r>
            <a:endParaRPr lang="de-DE" dirty="0"/>
          </a:p>
        </p:txBody>
      </p:sp>
      <p:sp>
        <p:nvSpPr>
          <p:cNvPr id="4" name="Textfeld 3">
            <a:extLst>
              <a:ext uri="{FF2B5EF4-FFF2-40B4-BE49-F238E27FC236}">
                <a16:creationId xmlns:a16="http://schemas.microsoft.com/office/drawing/2014/main" xmlns="" id="{A671DDB1-95BC-4DC8-A985-113934143EF1}"/>
              </a:ext>
            </a:extLst>
          </p:cNvPr>
          <p:cNvSpPr txBox="1"/>
          <p:nvPr/>
        </p:nvSpPr>
        <p:spPr>
          <a:xfrm>
            <a:off x="263533" y="5929752"/>
            <a:ext cx="8807896" cy="276999"/>
          </a:xfrm>
          <a:prstGeom prst="rect">
            <a:avLst/>
          </a:prstGeom>
          <a:noFill/>
        </p:spPr>
        <p:txBody>
          <a:bodyPr wrap="square" lIns="91418" tIns="45709" rIns="91418" bIns="45709" rtlCol="0">
            <a:spAutoFit/>
          </a:bodyPr>
          <a:lstStyle/>
          <a:p>
            <a:r>
              <a:rPr lang="de-DE" sz="1200" dirty="0"/>
              <a:t>[A. Ziegler, S. Lange, R. Bender; Systematische Übersichten und Meta-Analysen .]</a:t>
            </a:r>
          </a:p>
        </p:txBody>
      </p:sp>
      <p:pic>
        <p:nvPicPr>
          <p:cNvPr id="8" name="Grafik 7">
            <a:extLst>
              <a:ext uri="{FF2B5EF4-FFF2-40B4-BE49-F238E27FC236}">
                <a16:creationId xmlns:a16="http://schemas.microsoft.com/office/drawing/2014/main" xmlns="" id="{802A21D6-01BE-4A92-B9DB-275F9B1F52E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30202"/>
          <a:stretch/>
        </p:blipFill>
        <p:spPr>
          <a:xfrm>
            <a:off x="395536" y="1556793"/>
            <a:ext cx="6232456" cy="4015015"/>
          </a:xfrm>
          <a:prstGeom prst="rect">
            <a:avLst/>
          </a:prstGeom>
        </p:spPr>
      </p:pic>
      <p:sp>
        <p:nvSpPr>
          <p:cNvPr id="3" name="Textfeld 2">
            <a:extLst>
              <a:ext uri="{FF2B5EF4-FFF2-40B4-BE49-F238E27FC236}">
                <a16:creationId xmlns:a16="http://schemas.microsoft.com/office/drawing/2014/main" xmlns="" id="{526BF05B-3A48-484A-B1F5-6F32B0A16BD4}"/>
              </a:ext>
            </a:extLst>
          </p:cNvPr>
          <p:cNvSpPr txBox="1"/>
          <p:nvPr/>
        </p:nvSpPr>
        <p:spPr>
          <a:xfrm>
            <a:off x="251520" y="5661248"/>
            <a:ext cx="8556376" cy="369332"/>
          </a:xfrm>
          <a:prstGeom prst="rect">
            <a:avLst/>
          </a:prstGeom>
          <a:noFill/>
        </p:spPr>
        <p:txBody>
          <a:bodyPr wrap="square" lIns="91418" tIns="45709" rIns="91418" bIns="45709" rtlCol="0">
            <a:spAutoFit/>
          </a:bodyPr>
          <a:lstStyle/>
          <a:p>
            <a:r>
              <a:rPr lang="de-DE" dirty="0"/>
              <a:t>Wirksamkeit von Lidocain zur Reduktion von Mortalität im akuten Myokardinfarkt</a:t>
            </a:r>
          </a:p>
        </p:txBody>
      </p:sp>
    </p:spTree>
    <p:extLst>
      <p:ext uri="{BB962C8B-B14F-4D97-AF65-F5344CB8AC3E}">
        <p14:creationId xmlns:p14="http://schemas.microsoft.com/office/powerpoint/2010/main" val="97926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Heterogenität</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solidFill>
                  <a:prstClr val="black">
                    <a:tint val="75000"/>
                  </a:prstClr>
                </a:solidFill>
              </a:rPr>
              <a:pPr/>
              <a:t>21.02.2019</a:t>
            </a:fld>
            <a:endParaRPr lang="de-DE" alt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ltLang="en-US" smtClean="0">
                <a:solidFill>
                  <a:prstClr val="black">
                    <a:tint val="75000"/>
                  </a:prstClr>
                </a:solidFill>
              </a:rPr>
              <a:t>Seite </a:t>
            </a:r>
            <a:fld id="{BE0F3011-52C4-4BC1-A5CB-FF9A0F79CDD4}" type="slidenum">
              <a:rPr lang="de-DE" altLang="en-US" smtClean="0">
                <a:solidFill>
                  <a:prstClr val="black">
                    <a:tint val="75000"/>
                  </a:prstClr>
                </a:solidFill>
              </a:rPr>
              <a:pPr/>
              <a:t>9</a:t>
            </a:fld>
            <a:endParaRPr lang="de-DE" alt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58573"/>
            <a:ext cx="5256584" cy="482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791308"/>
      </p:ext>
    </p:extLst>
  </p:cSld>
  <p:clrMapOvr>
    <a:masterClrMapping/>
  </p:clrMapOvr>
</p:sld>
</file>

<file path=ppt/theme/theme1.xml><?xml version="1.0" encoding="utf-8"?>
<a:theme xmlns:a="http://schemas.openxmlformats.org/drawingml/2006/main" name="Template_MSI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arissa">
  <a:themeElements>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3153</Words>
  <Application>Microsoft Office PowerPoint</Application>
  <PresentationFormat>Bildschirmpräsentation (4:3)</PresentationFormat>
  <Paragraphs>428</Paragraphs>
  <Slides>65</Slides>
  <Notes>10</Notes>
  <HiddenSlides>0</HiddenSlides>
  <MMClips>0</MMClips>
  <ScaleCrop>false</ScaleCrop>
  <HeadingPairs>
    <vt:vector size="4" baseType="variant">
      <vt:variant>
        <vt:lpstr>Design</vt:lpstr>
      </vt:variant>
      <vt:variant>
        <vt:i4>4</vt:i4>
      </vt:variant>
      <vt:variant>
        <vt:lpstr>Folientitel</vt:lpstr>
      </vt:variant>
      <vt:variant>
        <vt:i4>65</vt:i4>
      </vt:variant>
    </vt:vector>
  </HeadingPairs>
  <TitlesOfParts>
    <vt:vector size="69" baseType="lpstr">
      <vt:lpstr>Template_MSIG</vt:lpstr>
      <vt:lpstr>Larissa</vt:lpstr>
      <vt:lpstr>1_Larissa</vt:lpstr>
      <vt:lpstr>Office Theme</vt:lpstr>
      <vt:lpstr>Meta-Analyse  </vt:lpstr>
      <vt:lpstr>Gliederung</vt:lpstr>
      <vt:lpstr>Literaturhinweise, Quellen</vt:lpstr>
      <vt:lpstr>Definition und Idee</vt:lpstr>
      <vt:lpstr>Ziel</vt:lpstr>
      <vt:lpstr>Zweck</vt:lpstr>
      <vt:lpstr>Beispiel</vt:lpstr>
      <vt:lpstr>Beispiel</vt:lpstr>
      <vt:lpstr>Beispiel, Heterogenität</vt:lpstr>
      <vt:lpstr>Meta-Analyse</vt:lpstr>
      <vt:lpstr>Stufen einer Meta-Analyse</vt:lpstr>
      <vt:lpstr>Ablauf der Meta-Analyse</vt:lpstr>
      <vt:lpstr>Meta-Analyis Protocol (FDA guidance)</vt:lpstr>
      <vt:lpstr>Methods: Search strategy</vt:lpstr>
      <vt:lpstr>Hierarchie von Medizinischen Studien</vt:lpstr>
      <vt:lpstr>Konsistenz</vt:lpstr>
      <vt:lpstr>Evidenzgrade von Studien </vt:lpstr>
      <vt:lpstr>Fragen zur Meta-Analyse</vt:lpstr>
      <vt:lpstr>Fragen zur Meta-Analyse</vt:lpstr>
      <vt:lpstr>Stärken</vt:lpstr>
      <vt:lpstr>Schwächen</vt:lpstr>
      <vt:lpstr>Meta-Analyse</vt:lpstr>
      <vt:lpstr>Publications Bias</vt:lpstr>
      <vt:lpstr>Stratifying the analysis by trial</vt:lpstr>
      <vt:lpstr>Simpson`s Paradoxon</vt:lpstr>
      <vt:lpstr>Mantel-Haenszel Methode – stratifizierte Analyse</vt:lpstr>
      <vt:lpstr>Sensitivity Analysis </vt:lpstr>
      <vt:lpstr>FDA Meta-Analysis of Antidepressants and Suicidal Behaviour</vt:lpstr>
      <vt:lpstr>Cochrane</vt:lpstr>
      <vt:lpstr>MedCalc statistical software: Meta-analysis Introduction</vt:lpstr>
      <vt:lpstr>The effect of interest can be</vt:lpstr>
      <vt:lpstr>Fixed and random effects model</vt:lpstr>
      <vt:lpstr>Heterogeneity</vt:lpstr>
      <vt:lpstr>Forest plot</vt:lpstr>
      <vt:lpstr>Funnel plot </vt:lpstr>
      <vt:lpstr>Funnel plot</vt:lpstr>
      <vt:lpstr>References</vt:lpstr>
      <vt:lpstr>Meta-analysis in MedCalc</vt:lpstr>
      <vt:lpstr>Meta-analysis: odds ratio</vt:lpstr>
      <vt:lpstr>Meta-analysis: odds ratio</vt:lpstr>
      <vt:lpstr>Meta-analysis: relative risk and risk difference </vt:lpstr>
      <vt:lpstr>Meta-analysis: relative risk </vt:lpstr>
      <vt:lpstr>Meta-analysis: hazard ratio (generic inverse variance method) </vt:lpstr>
      <vt:lpstr>Meta-analysis: hazard ratio (generic inverse variance method) </vt:lpstr>
      <vt:lpstr>Meta-analysis: continuous measure</vt:lpstr>
      <vt:lpstr>Meta-analysis: continuous measure</vt:lpstr>
      <vt:lpstr>Meta-analysis: continuous measure</vt:lpstr>
      <vt:lpstr>Meta-analysis: correlation</vt:lpstr>
      <vt:lpstr>Meta-analysis: correlation</vt:lpstr>
      <vt:lpstr>Meta-analysis: proportions</vt:lpstr>
      <vt:lpstr>Meta-analysis: proportions</vt:lpstr>
      <vt:lpstr>Meta-analysis: AUC</vt:lpstr>
      <vt:lpstr>Meta-analysis: AUC</vt:lpstr>
      <vt:lpstr>Lionheart+Levorep </vt:lpstr>
      <vt:lpstr>Lionheart+Levorep </vt:lpstr>
      <vt:lpstr>Lionheart+Levorep </vt:lpstr>
      <vt:lpstr>Lionheart+Levorep </vt:lpstr>
      <vt:lpstr>Lionheart+Levorep </vt:lpstr>
      <vt:lpstr>PowerPoint-Präsentation</vt:lpstr>
      <vt:lpstr>PowerPoint-Präsentation</vt:lpstr>
      <vt:lpstr>PRISMA for Individual Patient Data</vt:lpstr>
      <vt:lpstr>Effect size calculator</vt:lpstr>
      <vt:lpstr>Network Meta-Analysis  </vt:lpstr>
      <vt:lpstr>Network Meta-Analysis</vt:lpstr>
      <vt:lpstr>PRISMA for Network Meta-Analyses </vt:lpstr>
    </vt:vector>
  </TitlesOfParts>
  <Company>MUI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Studienhierarchie und  Metaanalysen</dc:title>
  <dc:creator>Ulmer Hanno</dc:creator>
  <cp:lastModifiedBy>Ulmer Hanno</cp:lastModifiedBy>
  <cp:revision>110</cp:revision>
  <cp:lastPrinted>2019-01-14T16:39:35Z</cp:lastPrinted>
  <dcterms:created xsi:type="dcterms:W3CDTF">2019-01-11T07:58:38Z</dcterms:created>
  <dcterms:modified xsi:type="dcterms:W3CDTF">2019-02-21T13:13:38Z</dcterms:modified>
</cp:coreProperties>
</file>