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135"/>
  </p:notesMasterIdLst>
  <p:handoutMasterIdLst>
    <p:handoutMasterId r:id="rId136"/>
  </p:handoutMasterIdLst>
  <p:sldIdLst>
    <p:sldId id="550" r:id="rId2"/>
    <p:sldId id="547" r:id="rId3"/>
    <p:sldId id="551" r:id="rId4"/>
    <p:sldId id="552" r:id="rId5"/>
    <p:sldId id="259" r:id="rId6"/>
    <p:sldId id="502" r:id="rId7"/>
    <p:sldId id="504" r:id="rId8"/>
    <p:sldId id="505" r:id="rId9"/>
    <p:sldId id="517" r:id="rId10"/>
    <p:sldId id="518" r:id="rId11"/>
    <p:sldId id="521" r:id="rId12"/>
    <p:sldId id="523" r:id="rId13"/>
    <p:sldId id="527" r:id="rId14"/>
    <p:sldId id="260" r:id="rId15"/>
    <p:sldId id="545" r:id="rId16"/>
    <p:sldId id="492" r:id="rId17"/>
    <p:sldId id="493" r:id="rId18"/>
    <p:sldId id="434" r:id="rId19"/>
    <p:sldId id="257" r:id="rId20"/>
    <p:sldId id="258" r:id="rId21"/>
    <p:sldId id="267" r:id="rId22"/>
    <p:sldId id="389" r:id="rId23"/>
    <p:sldId id="536" r:id="rId24"/>
    <p:sldId id="302" r:id="rId25"/>
    <p:sldId id="384" r:id="rId26"/>
    <p:sldId id="385" r:id="rId27"/>
    <p:sldId id="412" r:id="rId28"/>
    <p:sldId id="413" r:id="rId29"/>
    <p:sldId id="546" r:id="rId30"/>
    <p:sldId id="394" r:id="rId31"/>
    <p:sldId id="528" r:id="rId32"/>
    <p:sldId id="529" r:id="rId33"/>
    <p:sldId id="530" r:id="rId34"/>
    <p:sldId id="531" r:id="rId35"/>
    <p:sldId id="459" r:id="rId36"/>
    <p:sldId id="460" r:id="rId37"/>
    <p:sldId id="461" r:id="rId38"/>
    <p:sldId id="462" r:id="rId39"/>
    <p:sldId id="463" r:id="rId40"/>
    <p:sldId id="464" r:id="rId41"/>
    <p:sldId id="537" r:id="rId42"/>
    <p:sldId id="466" r:id="rId43"/>
    <p:sldId id="467" r:id="rId44"/>
    <p:sldId id="468" r:id="rId45"/>
    <p:sldId id="469" r:id="rId46"/>
    <p:sldId id="470" r:id="rId47"/>
    <p:sldId id="471" r:id="rId48"/>
    <p:sldId id="472" r:id="rId49"/>
    <p:sldId id="538" r:id="rId50"/>
    <p:sldId id="473" r:id="rId51"/>
    <p:sldId id="474" r:id="rId52"/>
    <p:sldId id="475" r:id="rId53"/>
    <p:sldId id="476" r:id="rId54"/>
    <p:sldId id="477" r:id="rId55"/>
    <p:sldId id="532" r:id="rId56"/>
    <p:sldId id="533" r:id="rId57"/>
    <p:sldId id="535" r:id="rId58"/>
    <p:sldId id="534" r:id="rId59"/>
    <p:sldId id="539" r:id="rId60"/>
    <p:sldId id="540" r:id="rId61"/>
    <p:sldId id="478" r:id="rId62"/>
    <p:sldId id="481" r:id="rId63"/>
    <p:sldId id="482" r:id="rId64"/>
    <p:sldId id="483" r:id="rId65"/>
    <p:sldId id="484" r:id="rId66"/>
    <p:sldId id="485" r:id="rId67"/>
    <p:sldId id="487" r:id="rId68"/>
    <p:sldId id="488" r:id="rId69"/>
    <p:sldId id="541" r:id="rId70"/>
    <p:sldId id="457" r:id="rId71"/>
    <p:sldId id="327" r:id="rId72"/>
    <p:sldId id="369" r:id="rId73"/>
    <p:sldId id="495" r:id="rId74"/>
    <p:sldId id="496" r:id="rId75"/>
    <p:sldId id="542" r:id="rId76"/>
    <p:sldId id="397" r:id="rId77"/>
    <p:sldId id="331" r:id="rId78"/>
    <p:sldId id="494" r:id="rId79"/>
    <p:sldId id="543" r:id="rId80"/>
    <p:sldId id="328" r:id="rId81"/>
    <p:sldId id="329" r:id="rId82"/>
    <p:sldId id="330" r:id="rId83"/>
    <p:sldId id="441" r:id="rId84"/>
    <p:sldId id="334" r:id="rId85"/>
    <p:sldId id="443" r:id="rId86"/>
    <p:sldId id="444" r:id="rId87"/>
    <p:sldId id="332" r:id="rId88"/>
    <p:sldId id="354" r:id="rId89"/>
    <p:sldId id="355" r:id="rId90"/>
    <p:sldId id="358" r:id="rId91"/>
    <p:sldId id="333" r:id="rId92"/>
    <p:sldId id="359" r:id="rId93"/>
    <p:sldId id="361" r:id="rId94"/>
    <p:sldId id="362" r:id="rId95"/>
    <p:sldId id="363" r:id="rId96"/>
    <p:sldId id="365" r:id="rId97"/>
    <p:sldId id="366" r:id="rId98"/>
    <p:sldId id="367" r:id="rId99"/>
    <p:sldId id="370" r:id="rId100"/>
    <p:sldId id="372" r:id="rId101"/>
    <p:sldId id="368" r:id="rId102"/>
    <p:sldId id="498" r:id="rId103"/>
    <p:sldId id="499" r:id="rId104"/>
    <p:sldId id="500" r:id="rId105"/>
    <p:sldId id="501" r:id="rId106"/>
    <p:sldId id="497" r:id="rId107"/>
    <p:sldId id="458" r:id="rId108"/>
    <p:sldId id="335" r:id="rId109"/>
    <p:sldId id="399" r:id="rId110"/>
    <p:sldId id="341" r:id="rId111"/>
    <p:sldId id="342" r:id="rId112"/>
    <p:sldId id="343" r:id="rId113"/>
    <p:sldId id="421" r:id="rId114"/>
    <p:sldId id="422" r:id="rId115"/>
    <p:sldId id="336" r:id="rId116"/>
    <p:sldId id="451" r:id="rId117"/>
    <p:sldId id="346" r:id="rId118"/>
    <p:sldId id="345" r:id="rId119"/>
    <p:sldId id="453" r:id="rId120"/>
    <p:sldId id="416" r:id="rId121"/>
    <p:sldId id="347" r:id="rId122"/>
    <p:sldId id="415" r:id="rId123"/>
    <p:sldId id="337" r:id="rId124"/>
    <p:sldId id="348" r:id="rId125"/>
    <p:sldId id="418" r:id="rId126"/>
    <p:sldId id="338" r:id="rId127"/>
    <p:sldId id="288" r:id="rId128"/>
    <p:sldId id="426" r:id="rId129"/>
    <p:sldId id="419" r:id="rId130"/>
    <p:sldId id="447" r:id="rId131"/>
    <p:sldId id="425" r:id="rId132"/>
    <p:sldId id="289" r:id="rId133"/>
    <p:sldId id="424" r:id="rId134"/>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CC00"/>
    <a:srgbClr val="006600"/>
    <a:srgbClr val="FFFF00"/>
    <a:srgbClr val="00FF00"/>
    <a:srgbClr val="3399FF"/>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932" autoAdjust="0"/>
  </p:normalViewPr>
  <p:slideViewPr>
    <p:cSldViewPr>
      <p:cViewPr varScale="1">
        <p:scale>
          <a:sx n="82" d="100"/>
          <a:sy n="82" d="100"/>
        </p:scale>
        <p:origin x="108" y="456"/>
      </p:cViewPr>
      <p:guideLst>
        <p:guide orient="horz" pos="2160"/>
        <p:guide pos="2880"/>
      </p:guideLst>
    </p:cSldViewPr>
  </p:slideViewPr>
  <p:outlineViewPr>
    <p:cViewPr>
      <p:scale>
        <a:sx n="33" d="100"/>
        <a:sy n="33" d="100"/>
      </p:scale>
      <p:origin x="0" y="49290"/>
    </p:cViewPr>
    <p:sldLst>
      <p:sld r:id="rId1" collapse="1"/>
    </p:sldLst>
  </p:outlineViewPr>
  <p:notesTextViewPr>
    <p:cViewPr>
      <p:scale>
        <a:sx n="100" d="100"/>
        <a:sy n="100" d="100"/>
      </p:scale>
      <p:origin x="0" y="0"/>
    </p:cViewPr>
  </p:notesTextViewPr>
  <p:sorterViewPr>
    <p:cViewPr>
      <p:scale>
        <a:sx n="115" d="100"/>
        <a:sy n="11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_rels/viewProps.xml.rels><?xml version="1.0" encoding="UTF-8" standalone="yes"?>
<Relationships xmlns="http://schemas.openxmlformats.org/package/2006/relationships"><Relationship Id="rId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4.wmf"/><Relationship Id="rId4"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04451" name="Rectangle 3"/>
          <p:cNvSpPr>
            <a:spLocks noGrp="1" noChangeArrowheads="1"/>
          </p:cNvSpPr>
          <p:nvPr>
            <p:ph type="dt" sz="quarter"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85F42537-22B6-4D2F-BC29-2C14A84B9142}" type="datetime1">
              <a:rPr lang="de-AT"/>
              <a:pPr>
                <a:defRPr/>
              </a:pPr>
              <a:t>23.09.2019</a:t>
            </a:fld>
            <a:endParaRPr lang="de-AT"/>
          </a:p>
        </p:txBody>
      </p:sp>
      <p:sp>
        <p:nvSpPr>
          <p:cNvPr id="104452" name="Rectangle 4"/>
          <p:cNvSpPr>
            <a:spLocks noGrp="1" noChangeArrowheads="1"/>
          </p:cNvSpPr>
          <p:nvPr>
            <p:ph type="ftr" sz="quarter" idx="2"/>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04453" name="Rectangle 5"/>
          <p:cNvSpPr>
            <a:spLocks noGrp="1" noChangeArrowheads="1"/>
          </p:cNvSpPr>
          <p:nvPr>
            <p:ph type="sldNum" sz="quarter" idx="3"/>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D3B52248-8529-4357-9A16-8BCF0BA120B6}" type="slidenum">
              <a:rPr lang="de-AT"/>
              <a:pPr>
                <a:defRPr/>
              </a:pPr>
              <a:t>‹Nr.›</a:t>
            </a:fld>
            <a:endParaRPr lang="de-AT"/>
          </a:p>
        </p:txBody>
      </p:sp>
    </p:spTree>
    <p:extLst>
      <p:ext uri="{BB962C8B-B14F-4D97-AF65-F5344CB8AC3E}">
        <p14:creationId xmlns:p14="http://schemas.microsoft.com/office/powerpoint/2010/main" val="366373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16739" name="Rectangle 3"/>
          <p:cNvSpPr>
            <a:spLocks noGrp="1" noChangeArrowheads="1"/>
          </p:cNvSpPr>
          <p:nvPr>
            <p:ph type="dt"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6D0D161F-56FA-45E8-A9F3-2F1EC2D296ED}" type="datetime1">
              <a:rPr lang="de-AT"/>
              <a:pPr>
                <a:defRPr/>
              </a:pPr>
              <a:t>23.09.2019</a:t>
            </a:fld>
            <a:endParaRPr lang="de-AT"/>
          </a:p>
        </p:txBody>
      </p:sp>
      <p:sp>
        <p:nvSpPr>
          <p:cNvPr id="10244" name="Rectangle 4"/>
          <p:cNvSpPr>
            <a:spLocks noGrp="1" noRot="1" noChangeAspect="1" noChangeArrowheads="1" noTextEdit="1"/>
          </p:cNvSpPr>
          <p:nvPr>
            <p:ph type="sldImg" idx="2"/>
          </p:nvPr>
        </p:nvSpPr>
        <p:spPr bwMode="auto">
          <a:xfrm>
            <a:off x="990600" y="768350"/>
            <a:ext cx="5116513" cy="3838575"/>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946575" y="4860065"/>
            <a:ext cx="5206153" cy="460402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16742" name="Rectangle 6"/>
          <p:cNvSpPr>
            <a:spLocks noGrp="1" noChangeArrowheads="1"/>
          </p:cNvSpPr>
          <p:nvPr>
            <p:ph type="ftr" sz="quarter" idx="4"/>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16743" name="Rectangle 7"/>
          <p:cNvSpPr>
            <a:spLocks noGrp="1" noChangeArrowheads="1"/>
          </p:cNvSpPr>
          <p:nvPr>
            <p:ph type="sldNum" sz="quarter" idx="5"/>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99175DD5-AA00-4CC4-B5B2-2577F3A5AC61}" type="slidenum">
              <a:rPr lang="de-AT"/>
              <a:pPr>
                <a:defRPr/>
              </a:pPr>
              <a:t>‹Nr.›</a:t>
            </a:fld>
            <a:endParaRPr lang="de-AT"/>
          </a:p>
        </p:txBody>
      </p:sp>
    </p:spTree>
    <p:extLst>
      <p:ext uri="{BB962C8B-B14F-4D97-AF65-F5344CB8AC3E}">
        <p14:creationId xmlns:p14="http://schemas.microsoft.com/office/powerpoint/2010/main" val="418942747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Grp="1" noChangeArrowheads="1"/>
          </p:cNvSpPr>
          <p:nvPr>
            <p:ph type="dt" sz="quarter" idx="1"/>
          </p:nvPr>
        </p:nvSpPr>
        <p:spPr>
          <a:noFill/>
        </p:spPr>
        <p:txBody>
          <a:bodyPr/>
          <a:lstStyle/>
          <a:p>
            <a:pPr defTabSz="985812"/>
            <a:fld id="{FB7A2C24-ED43-4F66-A260-CF1EDD061FD5}" type="datetime1">
              <a:rPr lang="de-AT" smtClean="0"/>
              <a:pPr defTabSz="985812"/>
              <a:t>23.09.2019</a:t>
            </a:fld>
            <a:endParaRPr lang="de-AT" dirty="0"/>
          </a:p>
        </p:txBody>
      </p:sp>
      <p:sp>
        <p:nvSpPr>
          <p:cNvPr id="192514" name="Rectangle 7"/>
          <p:cNvSpPr>
            <a:spLocks noGrp="1" noChangeArrowheads="1"/>
          </p:cNvSpPr>
          <p:nvPr>
            <p:ph type="sldNum" sz="quarter" idx="5"/>
          </p:nvPr>
        </p:nvSpPr>
        <p:spPr>
          <a:noFill/>
        </p:spPr>
        <p:txBody>
          <a:bodyPr/>
          <a:lstStyle/>
          <a:p>
            <a:pPr defTabSz="985812"/>
            <a:fld id="{C72390E3-F611-4298-8676-B4C82281AAF5}" type="slidenum">
              <a:rPr lang="de-AT" smtClean="0"/>
              <a:pPr defTabSz="985812"/>
              <a:t>1</a:t>
            </a:fld>
            <a:endParaRPr lang="de-AT"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85812"/>
            <a:fld id="{9C8B7B23-1964-4847-9EC8-EBE60AD4BAC1}" type="slidenum">
              <a:rPr lang="de-DE" smtClean="0"/>
              <a:pPr defTabSz="985812"/>
              <a:t>17</a:t>
            </a:fld>
            <a:endParaRPr lang="de-DE"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85812"/>
            <a:fld id="{AB48D53E-BBF1-4C81-A07A-A2BADD60AD14}" type="slidenum">
              <a:rPr lang="de-AT" smtClean="0"/>
              <a:pPr defTabSz="985812"/>
              <a:t>2</a:t>
            </a:fld>
            <a:endParaRPr lang="de-AT" dirty="0"/>
          </a:p>
        </p:txBody>
      </p:sp>
      <p:sp>
        <p:nvSpPr>
          <p:cNvPr id="15362" name="Rectangle 2"/>
          <p:cNvSpPr>
            <a:spLocks noGrp="1" noRot="1" noChangeAspect="1" noChangeArrowheads="1" noTextEdit="1"/>
          </p:cNvSpPr>
          <p:nvPr>
            <p:ph type="sldImg"/>
          </p:nvPr>
        </p:nvSpPr>
        <p:spPr>
          <a:xfrm>
            <a:off x="990600" y="768350"/>
            <a:ext cx="5118100" cy="3838575"/>
          </a:xfrm>
          <a:ln/>
        </p:spPr>
      </p:sp>
      <p:sp>
        <p:nvSpPr>
          <p:cNvPr id="153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85812"/>
            <a:fld id="{75479F72-FA67-4B72-9879-F9FBC881B025}" type="slidenum">
              <a:rPr lang="de-DE" smtClean="0"/>
              <a:pPr defTabSz="985812"/>
              <a:t>35</a:t>
            </a:fld>
            <a:endParaRPr lang="de-DE"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85812"/>
            <a:fld id="{38BF453C-D68C-400B-8951-AC525307EA47}" type="slidenum">
              <a:rPr lang="de-AT" smtClean="0"/>
              <a:pPr defTabSz="985812"/>
              <a:t>36</a:t>
            </a:fld>
            <a:endParaRPr lang="de-AT" dirty="0"/>
          </a:p>
        </p:txBody>
      </p:sp>
      <p:sp>
        <p:nvSpPr>
          <p:cNvPr id="102402" name="Rectangle 2"/>
          <p:cNvSpPr>
            <a:spLocks noGrp="1" noRot="1" noChangeAspect="1" noChangeArrowheads="1" noTextEdit="1"/>
          </p:cNvSpPr>
          <p:nvPr>
            <p:ph type="sldImg"/>
          </p:nvPr>
        </p:nvSpPr>
        <p:spPr>
          <a:xfrm>
            <a:off x="990600" y="768350"/>
            <a:ext cx="5118100" cy="3838575"/>
          </a:xfrm>
          <a:ln/>
        </p:spPr>
      </p:sp>
      <p:sp>
        <p:nvSpPr>
          <p:cNvPr id="10240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85812"/>
            <a:fld id="{AB48D53E-BBF1-4C81-A07A-A2BADD60AD14}" type="slidenum">
              <a:rPr lang="de-AT" smtClean="0"/>
              <a:pPr defTabSz="985812"/>
              <a:t>3</a:t>
            </a:fld>
            <a:endParaRPr lang="de-AT" dirty="0"/>
          </a:p>
        </p:txBody>
      </p:sp>
      <p:sp>
        <p:nvSpPr>
          <p:cNvPr id="15362" name="Rectangle 2"/>
          <p:cNvSpPr>
            <a:spLocks noGrp="1" noRot="1" noChangeAspect="1" noChangeArrowheads="1" noTextEdit="1"/>
          </p:cNvSpPr>
          <p:nvPr>
            <p:ph type="sldImg"/>
          </p:nvPr>
        </p:nvSpPr>
        <p:spPr>
          <a:xfrm>
            <a:off x="990600" y="768350"/>
            <a:ext cx="5118100" cy="3838575"/>
          </a:xfrm>
          <a:ln/>
        </p:spPr>
      </p:sp>
      <p:sp>
        <p:nvSpPr>
          <p:cNvPr id="153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85812"/>
            <a:fld id="{D4815006-5D4C-4BA3-9708-C3EFA81689AB}" type="slidenum">
              <a:rPr lang="de-AT" smtClean="0"/>
              <a:pPr defTabSz="985812"/>
              <a:t>42</a:t>
            </a:fld>
            <a:endParaRPr lang="de-AT" dirty="0"/>
          </a:p>
        </p:txBody>
      </p:sp>
      <p:sp>
        <p:nvSpPr>
          <p:cNvPr id="109570" name="Rectangle 2"/>
          <p:cNvSpPr>
            <a:spLocks noGrp="1" noRot="1" noChangeAspect="1" noChangeArrowheads="1" noTextEdit="1"/>
          </p:cNvSpPr>
          <p:nvPr>
            <p:ph type="sldImg"/>
          </p:nvPr>
        </p:nvSpPr>
        <p:spPr>
          <a:xfrm>
            <a:off x="990600" y="768350"/>
            <a:ext cx="5118100" cy="3838575"/>
          </a:xfrm>
          <a:ln/>
        </p:spPr>
      </p:sp>
      <p:sp>
        <p:nvSpPr>
          <p:cNvPr id="109571"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85812"/>
            <a:fld id="{EC745933-D2CC-4835-B1AF-BC3410E427ED}" type="slidenum">
              <a:rPr lang="de-AT" smtClean="0"/>
              <a:pPr defTabSz="985812"/>
              <a:t>43</a:t>
            </a:fld>
            <a:endParaRPr lang="de-AT" dirty="0"/>
          </a:p>
        </p:txBody>
      </p:sp>
      <p:sp>
        <p:nvSpPr>
          <p:cNvPr id="112642" name="Rectangle 2"/>
          <p:cNvSpPr>
            <a:spLocks noGrp="1" noRot="1" noChangeAspect="1" noChangeArrowheads="1" noTextEdit="1"/>
          </p:cNvSpPr>
          <p:nvPr>
            <p:ph type="sldImg"/>
          </p:nvPr>
        </p:nvSpPr>
        <p:spPr>
          <a:xfrm>
            <a:off x="990600" y="768350"/>
            <a:ext cx="5118100" cy="3838575"/>
          </a:xfrm>
          <a:ln/>
        </p:spPr>
      </p:sp>
      <p:sp>
        <p:nvSpPr>
          <p:cNvPr id="11264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85812"/>
            <a:fld id="{F1CEED6D-8D97-4F02-9C54-225D152AE09B}" type="slidenum">
              <a:rPr lang="de-AT" smtClean="0"/>
              <a:pPr defTabSz="985812"/>
              <a:t>44</a:t>
            </a:fld>
            <a:endParaRPr lang="de-AT" dirty="0"/>
          </a:p>
        </p:txBody>
      </p:sp>
      <p:sp>
        <p:nvSpPr>
          <p:cNvPr id="114690" name="Rectangle 2"/>
          <p:cNvSpPr>
            <a:spLocks noGrp="1" noRot="1" noChangeAspect="1" noChangeArrowheads="1" noTextEdit="1"/>
          </p:cNvSpPr>
          <p:nvPr>
            <p:ph type="sldImg"/>
          </p:nvPr>
        </p:nvSpPr>
        <p:spPr>
          <a:xfrm>
            <a:off x="990600" y="768350"/>
            <a:ext cx="5118100" cy="3840163"/>
          </a:xfrm>
          <a:ln/>
        </p:spPr>
      </p:sp>
      <p:sp>
        <p:nvSpPr>
          <p:cNvPr id="114691"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defTabSz="985812"/>
            <a:fld id="{CDD5E84D-EF5C-4670-A89F-0E1BB710A64D}" type="slidenum">
              <a:rPr lang="de-AT" smtClean="0"/>
              <a:pPr defTabSz="985812"/>
              <a:t>46</a:t>
            </a:fld>
            <a:endParaRPr lang="de-AT" dirty="0"/>
          </a:p>
        </p:txBody>
      </p:sp>
      <p:sp>
        <p:nvSpPr>
          <p:cNvPr id="117762" name="Rectangle 2"/>
          <p:cNvSpPr>
            <a:spLocks noGrp="1" noRot="1" noChangeAspect="1" noChangeArrowheads="1" noTextEdit="1"/>
          </p:cNvSpPr>
          <p:nvPr>
            <p:ph type="sldImg"/>
          </p:nvPr>
        </p:nvSpPr>
        <p:spPr>
          <a:xfrm>
            <a:off x="990600" y="768350"/>
            <a:ext cx="5118100" cy="3838575"/>
          </a:xfrm>
          <a:ln/>
        </p:spPr>
      </p:sp>
      <p:sp>
        <p:nvSpPr>
          <p:cNvPr id="1177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pPr defTabSz="985812"/>
            <a:fld id="{DE5E3D3E-58E1-4CD9-85D8-0D6CBC0D145D}" type="slidenum">
              <a:rPr lang="de-AT" smtClean="0"/>
              <a:pPr defTabSz="985812"/>
              <a:t>48</a:t>
            </a:fld>
            <a:endParaRPr lang="de-AT" dirty="0"/>
          </a:p>
        </p:txBody>
      </p:sp>
      <p:sp>
        <p:nvSpPr>
          <p:cNvPr id="122882" name="Rectangle 2"/>
          <p:cNvSpPr>
            <a:spLocks noGrp="1" noRot="1" noChangeAspect="1" noChangeArrowheads="1" noTextEdit="1"/>
          </p:cNvSpPr>
          <p:nvPr>
            <p:ph type="sldImg"/>
          </p:nvPr>
        </p:nvSpPr>
        <p:spPr>
          <a:xfrm>
            <a:off x="990600" y="768350"/>
            <a:ext cx="5118100" cy="3838575"/>
          </a:xfrm>
          <a:ln/>
        </p:spPr>
      </p:sp>
      <p:sp>
        <p:nvSpPr>
          <p:cNvPr id="12288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pPr defTabSz="985812"/>
            <a:fld id="{A793E350-41BB-47A6-8950-0CECC71D8E7C}" type="slidenum">
              <a:rPr lang="de-AT" smtClean="0"/>
              <a:pPr defTabSz="985812"/>
              <a:t>50</a:t>
            </a:fld>
            <a:endParaRPr lang="de-AT" dirty="0"/>
          </a:p>
        </p:txBody>
      </p:sp>
      <p:sp>
        <p:nvSpPr>
          <p:cNvPr id="125954" name="Rectangle 2"/>
          <p:cNvSpPr>
            <a:spLocks noGrp="1" noRot="1" noChangeAspect="1" noChangeArrowheads="1" noTextEdit="1"/>
          </p:cNvSpPr>
          <p:nvPr>
            <p:ph type="sldImg"/>
          </p:nvPr>
        </p:nvSpPr>
        <p:spPr>
          <a:xfrm>
            <a:off x="990600" y="768350"/>
            <a:ext cx="5118100" cy="3840163"/>
          </a:xfrm>
          <a:ln/>
        </p:spPr>
      </p:sp>
      <p:sp>
        <p:nvSpPr>
          <p:cNvPr id="125955" name="Rectangle 3"/>
          <p:cNvSpPr>
            <a:spLocks noGrp="1" noChangeArrowheads="1"/>
          </p:cNvSpPr>
          <p:nvPr>
            <p:ph type="body" idx="1"/>
          </p:nvPr>
        </p:nvSpPr>
        <p:spPr>
          <a:xfrm>
            <a:off x="947709" y="4862458"/>
            <a:ext cx="5203883" cy="4604020"/>
          </a:xfrm>
          <a:noFill/>
          <a:ln/>
        </p:spPr>
        <p:txBody>
          <a:bodyPr/>
          <a:lstStyle/>
          <a:p>
            <a:pPr eaLnBrk="1" hangingPunct="1"/>
            <a:r>
              <a:rPr lang="de-AT"/>
              <a:t>Dieses 3-dimensionale Kuchendiagramm zeigt deutlich, wie sehr durch eine nicht-adäquate grafische Darstellung die Ergebnisse verzerrt werden können.</a:t>
            </a:r>
          </a:p>
          <a:p>
            <a:pPr eaLnBrk="1" hangingPunct="1"/>
            <a:r>
              <a:rPr lang="de-AT"/>
              <a:t>Ein einfaches, flaches Kreis- bzw. Kuchendiagramm würde die Relationen wesentlich besser wiedergeben.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85812"/>
            <a:fld id="{BDD4E878-363E-4F4B-AA9A-D77AD048584A}" type="slidenum">
              <a:rPr lang="de-AT" smtClean="0"/>
              <a:pPr defTabSz="985812"/>
              <a:t>51</a:t>
            </a:fld>
            <a:endParaRPr lang="de-AT" dirty="0"/>
          </a:p>
        </p:txBody>
      </p:sp>
      <p:sp>
        <p:nvSpPr>
          <p:cNvPr id="129026" name="Rectangle 2"/>
          <p:cNvSpPr>
            <a:spLocks noGrp="1" noRot="1" noChangeAspect="1" noChangeArrowheads="1" noTextEdit="1"/>
          </p:cNvSpPr>
          <p:nvPr>
            <p:ph type="sldImg"/>
          </p:nvPr>
        </p:nvSpPr>
        <p:spPr>
          <a:xfrm>
            <a:off x="990600" y="768350"/>
            <a:ext cx="5118100" cy="3840163"/>
          </a:xfrm>
          <a:ln/>
        </p:spPr>
      </p:sp>
      <p:sp>
        <p:nvSpPr>
          <p:cNvPr id="129027"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85812"/>
            <a:fld id="{4D68270D-57CC-48E6-AC9C-EF3513E26389}" type="slidenum">
              <a:rPr lang="de-AT" smtClean="0"/>
              <a:pPr defTabSz="985812"/>
              <a:t>52</a:t>
            </a:fld>
            <a:endParaRPr lang="de-AT" dirty="0"/>
          </a:p>
        </p:txBody>
      </p:sp>
      <p:sp>
        <p:nvSpPr>
          <p:cNvPr id="131074" name="Rectangle 2"/>
          <p:cNvSpPr>
            <a:spLocks noGrp="1" noRot="1" noChangeAspect="1" noChangeArrowheads="1" noTextEdit="1"/>
          </p:cNvSpPr>
          <p:nvPr>
            <p:ph type="sldImg"/>
          </p:nvPr>
        </p:nvSpPr>
        <p:spPr>
          <a:xfrm>
            <a:off x="990600" y="768350"/>
            <a:ext cx="5118100" cy="3840163"/>
          </a:xfrm>
          <a:ln/>
        </p:spPr>
      </p:sp>
      <p:sp>
        <p:nvSpPr>
          <p:cNvPr id="131075"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pPr defTabSz="985812"/>
            <a:fld id="{7DE3FEA1-8623-4B22-9BC7-DAAD76979032}" type="slidenum">
              <a:rPr lang="de-AT" smtClean="0"/>
              <a:pPr defTabSz="985812"/>
              <a:t>53</a:t>
            </a:fld>
            <a:endParaRPr lang="de-AT" dirty="0"/>
          </a:p>
        </p:txBody>
      </p:sp>
      <p:sp>
        <p:nvSpPr>
          <p:cNvPr id="133122" name="Rectangle 2"/>
          <p:cNvSpPr>
            <a:spLocks noGrp="1" noRot="1" noChangeAspect="1" noChangeArrowheads="1" noTextEdit="1"/>
          </p:cNvSpPr>
          <p:nvPr>
            <p:ph type="sldImg"/>
          </p:nvPr>
        </p:nvSpPr>
        <p:spPr>
          <a:xfrm>
            <a:off x="990600" y="768350"/>
            <a:ext cx="5118100" cy="3838575"/>
          </a:xfrm>
          <a:ln/>
        </p:spPr>
      </p:sp>
      <p:sp>
        <p:nvSpPr>
          <p:cNvPr id="13312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pPr defTabSz="985812"/>
            <a:fld id="{C77DAE73-0AB4-448D-9F9A-0E1F1632171A}" type="slidenum">
              <a:rPr lang="de-AT" smtClean="0"/>
              <a:pPr defTabSz="985812"/>
              <a:t>54</a:t>
            </a:fld>
            <a:endParaRPr lang="de-AT" dirty="0"/>
          </a:p>
        </p:txBody>
      </p:sp>
      <p:sp>
        <p:nvSpPr>
          <p:cNvPr id="136194" name="Rectangle 2"/>
          <p:cNvSpPr>
            <a:spLocks noGrp="1" noRot="1" noChangeAspect="1" noChangeArrowheads="1" noTextEdit="1"/>
          </p:cNvSpPr>
          <p:nvPr>
            <p:ph type="sldImg"/>
          </p:nvPr>
        </p:nvSpPr>
        <p:spPr>
          <a:xfrm>
            <a:off x="990600" y="768350"/>
            <a:ext cx="5118100" cy="3838575"/>
          </a:xfrm>
          <a:ln/>
        </p:spPr>
      </p:sp>
      <p:sp>
        <p:nvSpPr>
          <p:cNvPr id="136195" name="Rectangle 3"/>
          <p:cNvSpPr>
            <a:spLocks noGrp="1" noChangeArrowheads="1"/>
          </p:cNvSpPr>
          <p:nvPr>
            <p:ph type="body" idx="1"/>
          </p:nvPr>
        </p:nvSpPr>
        <p:spPr>
          <a:xfrm>
            <a:off x="709363" y="4860067"/>
            <a:ext cx="5680575" cy="4606412"/>
          </a:xfrm>
          <a:noFill/>
          <a:ln/>
        </p:spPr>
        <p:txBody>
          <a:bodyPr/>
          <a:lstStyle/>
          <a:p>
            <a:pPr eaLnBrk="1" hangingPunct="1"/>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95AC480-A0C0-425D-B26C-976E40974917}" type="slidenum">
              <a:rPr lang="de-DE" smtClean="0"/>
              <a:pPr/>
              <a:t>59</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12531CCA-5B61-426A-BEB0-1BF87718B12E}" type="slidenum">
              <a:rPr lang="de-DE" smtClean="0"/>
              <a:pPr/>
              <a:t>60</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pPr defTabSz="985812"/>
            <a:fld id="{5D84847A-214D-4BA6-A309-6368F022F2BD}" type="slidenum">
              <a:rPr lang="de-DE" smtClean="0"/>
              <a:pPr defTabSz="985812"/>
              <a:t>61</a:t>
            </a:fld>
            <a:endParaRPr lang="de-DE"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pPr defTabSz="985812"/>
            <a:fld id="{9887A183-2A48-44ED-8707-E3B974C09E9D}" type="slidenum">
              <a:rPr lang="de-DE" smtClean="0"/>
              <a:pPr defTabSz="985812"/>
              <a:t>62</a:t>
            </a:fld>
            <a:endParaRPr lang="de-DE"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pPr defTabSz="985812"/>
            <a:fld id="{23710F8E-7E6B-4C5F-B7BB-2FD6D51ABB59}" type="slidenum">
              <a:rPr lang="de-DE" smtClean="0"/>
              <a:pPr defTabSz="985812"/>
              <a:t>63</a:t>
            </a:fld>
            <a:endParaRPr lang="de-DE"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pPr defTabSz="985812"/>
            <a:fld id="{1B6DF0FD-9BD8-4BE1-B9AD-0DF39BD71B6E}" type="slidenum">
              <a:rPr lang="de-DE" smtClean="0"/>
              <a:pPr defTabSz="985812"/>
              <a:t>64</a:t>
            </a:fld>
            <a:endParaRPr lang="de-DE"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pPr defTabSz="985812"/>
            <a:fld id="{EB3D5A8E-DC99-4D05-8785-EF2B11E12EFF}" type="slidenum">
              <a:rPr lang="de-DE" smtClean="0"/>
              <a:pPr defTabSz="985812"/>
              <a:t>65</a:t>
            </a:fld>
            <a:endParaRPr lang="de-DE"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pPr defTabSz="985812"/>
            <a:fld id="{83D97FCF-50A0-4388-A2C9-DD8FEAE1E9AE}" type="slidenum">
              <a:rPr lang="de-DE" smtClean="0"/>
              <a:pPr defTabSz="985812"/>
              <a:t>66</a:t>
            </a:fld>
            <a:endParaRPr lang="de-DE"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pPr defTabSz="985812"/>
            <a:fld id="{D84220D6-F6A5-4788-B26A-8B4A3DE0569C}" type="slidenum">
              <a:rPr lang="de-DE" smtClean="0"/>
              <a:pPr defTabSz="985812"/>
              <a:t>67</a:t>
            </a:fld>
            <a:endParaRPr lang="de-DE"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pPr defTabSz="985812"/>
            <a:fld id="{7AB97905-08F2-48B0-93FE-195D088CC501}" type="slidenum">
              <a:rPr lang="de-DE" smtClean="0"/>
              <a:pPr defTabSz="985812"/>
              <a:t>68</a:t>
            </a:fld>
            <a:endParaRPr lang="de-DE"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32F6-DA38-4742-A05B-F4F3B959805A}" type="slidenum">
              <a:rPr lang="de-DE"/>
              <a:pPr/>
              <a:t>69</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47128" y="4861769"/>
            <a:ext cx="5205048" cy="4604598"/>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pPr defTabSz="985812"/>
            <a:fld id="{AFF6A035-CC5A-4F5A-8D0C-943645059A92}" type="slidenum">
              <a:rPr lang="de-DE" smtClean="0"/>
              <a:pPr defTabSz="985812"/>
              <a:t>70</a:t>
            </a:fld>
            <a:endParaRPr lang="de-DE"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625CD7C-D34A-4B0C-BD4C-64587B6EB908}" type="slidenum">
              <a:rPr lang="de-DE" smtClean="0"/>
              <a:pPr/>
              <a:t>13</a:t>
            </a:fld>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15</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pPr defTabSz="985812"/>
            <a:fld id="{EDF2A28C-DD06-4A4D-9EEA-691E6E0FD108}" type="slidenum">
              <a:rPr lang="de-DE" smtClean="0"/>
              <a:pPr defTabSz="985812"/>
              <a:t>16</a:t>
            </a:fld>
            <a:endParaRPr lang="de-DE"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pPr defTabSz="985812"/>
            <a:fld id="{2B27C5F1-D519-4031-B913-B367C51D57AC}" type="slidenum">
              <a:rPr lang="de-DE" smtClean="0"/>
              <a:pPr defTabSz="985812"/>
              <a:t>107</a:t>
            </a:fld>
            <a:endParaRPr lang="de-DE"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8"/>
          <p:cNvCxnSpPr/>
          <p:nvPr/>
        </p:nvCxnSpPr>
        <p:spPr>
          <a:xfrm>
            <a:off x="714375" y="3571875"/>
            <a:ext cx="7715250"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pic>
        <p:nvPicPr>
          <p:cNvPr id="5" name="Picture 2" descr="logo_4c"/>
          <p:cNvPicPr>
            <a:picLocks noChangeAspect="1" noChangeArrowheads="1"/>
          </p:cNvPicPr>
          <p:nvPr/>
        </p:nvPicPr>
        <p:blipFill>
          <a:blip r:embed="rId2" cstate="print"/>
          <a:srcRect/>
          <a:stretch>
            <a:fillRect/>
          </a:stretch>
        </p:blipFill>
        <p:spPr bwMode="auto">
          <a:xfrm>
            <a:off x="5376863" y="1357313"/>
            <a:ext cx="3189287" cy="2165350"/>
          </a:xfrm>
          <a:prstGeom prst="rect">
            <a:avLst/>
          </a:prstGeom>
          <a:noFill/>
          <a:ln w="9525">
            <a:noFill/>
            <a:miter lim="800000"/>
            <a:headEnd/>
            <a:tailEnd/>
          </a:ln>
        </p:spPr>
      </p:pic>
      <p:cxnSp>
        <p:nvCxnSpPr>
          <p:cNvPr id="6" name="Gerade Verbindung 9"/>
          <p:cNvCxnSpPr/>
          <p:nvPr/>
        </p:nvCxnSpPr>
        <p:spPr>
          <a:xfrm>
            <a:off x="642938" y="5429250"/>
            <a:ext cx="7715250"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Datumsplatzhalter 3"/>
          <p:cNvSpPr>
            <a:spLocks noGrp="1"/>
          </p:cNvSpPr>
          <p:nvPr>
            <p:ph type="dt" sz="half" idx="10"/>
          </p:nvPr>
        </p:nvSpPr>
        <p:spPr/>
        <p:txBody>
          <a:bodyPr/>
          <a:lstStyle>
            <a:lvl1pPr>
              <a:defRPr/>
            </a:lvl1pPr>
          </a:lstStyle>
          <a:p>
            <a:pPr>
              <a:defRPr/>
            </a:pPr>
            <a:fld id="{28938825-B929-47FA-8EC8-26BA6FB1775B}" type="datetime1">
              <a:rPr lang="de-DE"/>
              <a:pPr>
                <a:defRPr/>
              </a:pPr>
              <a:t>23.09.2019</a:t>
            </a:fld>
            <a:endParaRPr lang="de-AT"/>
          </a:p>
        </p:txBody>
      </p:sp>
      <p:sp>
        <p:nvSpPr>
          <p:cNvPr id="8" name="Fußzeilenplatzhalter 4"/>
          <p:cNvSpPr>
            <a:spLocks noGrp="1"/>
          </p:cNvSpPr>
          <p:nvPr>
            <p:ph type="ftr" sz="quarter" idx="11"/>
          </p:nvPr>
        </p:nvSpPr>
        <p:spPr/>
        <p:txBody>
          <a:bodyPr/>
          <a:lstStyle>
            <a:lvl1pPr>
              <a:defRPr/>
            </a:lvl1pPr>
          </a:lstStyle>
          <a:p>
            <a:pPr>
              <a:defRPr/>
            </a:pPr>
            <a:r>
              <a:rPr lang="de-AT"/>
              <a:t>hanno.ulmer@i-med.ac.at</a:t>
            </a:r>
          </a:p>
        </p:txBody>
      </p:sp>
      <p:sp>
        <p:nvSpPr>
          <p:cNvPr id="9" name="Foliennummernplatzhalter 5"/>
          <p:cNvSpPr>
            <a:spLocks noGrp="1"/>
          </p:cNvSpPr>
          <p:nvPr>
            <p:ph type="sldNum" sz="quarter" idx="12"/>
          </p:nvPr>
        </p:nvSpPr>
        <p:spPr/>
        <p:txBody>
          <a:bodyPr/>
          <a:lstStyle>
            <a:lvl1pPr>
              <a:defRPr/>
            </a:lvl1pPr>
          </a:lstStyle>
          <a:p>
            <a:pPr>
              <a:defRPr/>
            </a:pPr>
            <a:fld id="{9382CEDE-1B30-42A0-90EF-46B27040B7AC}"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2" descr="logo_4c"/>
          <p:cNvPicPr>
            <a:picLocks noChangeAspect="1" noChangeArrowheads="1"/>
          </p:cNvPicPr>
          <p:nvPr/>
        </p:nvPicPr>
        <p:blipFill>
          <a:blip r:embed="rId2" cstate="print"/>
          <a:srcRect/>
          <a:stretch>
            <a:fillRect/>
          </a:stretch>
        </p:blipFill>
        <p:spPr bwMode="auto">
          <a:xfrm>
            <a:off x="6975475" y="0"/>
            <a:ext cx="2136775" cy="1450975"/>
          </a:xfrm>
          <a:prstGeom prst="rect">
            <a:avLst/>
          </a:prstGeom>
          <a:noFill/>
          <a:ln w="9525">
            <a:noFill/>
            <a:miter lim="800000"/>
            <a:headEnd/>
            <a:tailEnd/>
          </a:ln>
        </p:spPr>
      </p:pic>
      <p:cxnSp>
        <p:nvCxnSpPr>
          <p:cNvPr id="5"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635080" cy="1143000"/>
          </a:xfrm>
        </p:spPr>
        <p:txBody>
          <a:bodyPr>
            <a:normAutofit/>
          </a:bodyPr>
          <a:lstStyle>
            <a:lvl1pPr algn="l">
              <a:defRPr sz="3200">
                <a:solidFill>
                  <a:srgbClr val="4F81BD"/>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0"/>
          </p:nvPr>
        </p:nvSpPr>
        <p:spPr/>
        <p:txBody>
          <a:bodyPr/>
          <a:lstStyle>
            <a:lvl1pPr>
              <a:defRPr sz="1200"/>
            </a:lvl1pPr>
          </a:lstStyle>
          <a:p>
            <a:pPr>
              <a:defRPr/>
            </a:pPr>
            <a:r>
              <a:rPr lang="de-DE" dirty="0"/>
              <a:t>Modul 1.04</a:t>
            </a:r>
            <a:endParaRPr lang="de-AT" dirty="0"/>
          </a:p>
        </p:txBody>
      </p:sp>
      <p:sp>
        <p:nvSpPr>
          <p:cNvPr id="7" name="Fußzeilenplatzhalter 4"/>
          <p:cNvSpPr>
            <a:spLocks noGrp="1"/>
          </p:cNvSpPr>
          <p:nvPr>
            <p:ph type="ftr" sz="quarter" idx="11"/>
          </p:nvPr>
        </p:nvSpPr>
        <p:spPr/>
        <p:txBody>
          <a:bodyPr/>
          <a:lstStyle>
            <a:lvl1pPr>
              <a:defRPr smtClean="0">
                <a:latin typeface="+mj-lt"/>
              </a:defRPr>
            </a:lvl1pPr>
          </a:lstStyle>
          <a:p>
            <a:pPr>
              <a:defRPr/>
            </a:pPr>
            <a:r>
              <a:rPr lang="de-AT"/>
              <a:t>hanno.ulmer@i-med.ac.at</a:t>
            </a:r>
            <a:endParaRPr lang="de-AT" dirty="0"/>
          </a:p>
        </p:txBody>
      </p:sp>
      <p:sp>
        <p:nvSpPr>
          <p:cNvPr id="8" name="Foliennummernplatzhalter 5"/>
          <p:cNvSpPr>
            <a:spLocks noGrp="1"/>
          </p:cNvSpPr>
          <p:nvPr>
            <p:ph type="sldNum" sz="quarter" idx="12"/>
          </p:nvPr>
        </p:nvSpPr>
        <p:spPr/>
        <p:txBody>
          <a:bodyPr/>
          <a:lstStyle>
            <a:lvl1pPr>
              <a:defRPr/>
            </a:lvl1pPr>
          </a:lstStyle>
          <a:p>
            <a:pPr>
              <a:defRPr/>
            </a:pPr>
            <a:fld id="{73A17EA7-8282-4490-8342-3808E39E256B}"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pic>
        <p:nvPicPr>
          <p:cNvPr id="4" name="Picture 2" descr="logo_4c"/>
          <p:cNvPicPr>
            <a:picLocks noChangeAspect="1" noChangeArrowheads="1"/>
          </p:cNvPicPr>
          <p:nvPr userDrawn="1"/>
        </p:nvPicPr>
        <p:blipFill>
          <a:blip r:embed="rId2" cstate="print"/>
          <a:srcRect/>
          <a:stretch>
            <a:fillRect/>
          </a:stretch>
        </p:blipFill>
        <p:spPr bwMode="auto">
          <a:xfrm>
            <a:off x="6975475" y="0"/>
            <a:ext cx="2136775" cy="1450975"/>
          </a:xfrm>
          <a:prstGeom prst="rect">
            <a:avLst/>
          </a:prstGeom>
          <a:noFill/>
          <a:ln w="9525">
            <a:noFill/>
            <a:miter lim="800000"/>
            <a:headEnd/>
            <a:tailEnd/>
          </a:ln>
        </p:spPr>
      </p:pic>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a:t>Titelmasterformat durch Klicken bearbeiten</a:t>
            </a:r>
            <a:endParaRPr lang="de-DE" dirty="0"/>
          </a:p>
        </p:txBody>
      </p:sp>
      <p:sp>
        <p:nvSpPr>
          <p:cNvPr id="5" name="Datumsplatzhalter 2"/>
          <p:cNvSpPr>
            <a:spLocks noGrp="1"/>
          </p:cNvSpPr>
          <p:nvPr>
            <p:ph type="dt" sz="half" idx="10"/>
          </p:nvPr>
        </p:nvSpPr>
        <p:spPr/>
        <p:txBody>
          <a:bodyPr/>
          <a:lstStyle>
            <a:lvl1pPr>
              <a:defRPr/>
            </a:lvl1pPr>
          </a:lstStyle>
          <a:p>
            <a:pPr>
              <a:defRPr/>
            </a:pPr>
            <a:fld id="{C6F0F140-F789-4A2D-A300-4EAE1F730A43}" type="datetime1">
              <a:rPr lang="de-DE"/>
              <a:pPr>
                <a:defRPr/>
              </a:pPr>
              <a:t>23.09.2019</a:t>
            </a:fld>
            <a:endParaRPr lang="de-AT"/>
          </a:p>
        </p:txBody>
      </p:sp>
      <p:sp>
        <p:nvSpPr>
          <p:cNvPr id="6" name="Fußzeilenplatzhalter 3"/>
          <p:cNvSpPr>
            <a:spLocks noGrp="1"/>
          </p:cNvSpPr>
          <p:nvPr>
            <p:ph type="ftr" sz="quarter" idx="11"/>
          </p:nvPr>
        </p:nvSpPr>
        <p:spPr/>
        <p:txBody>
          <a:bodyPr/>
          <a:lstStyle>
            <a:lvl1pPr>
              <a:defRPr/>
            </a:lvl1pPr>
          </a:lstStyle>
          <a:p>
            <a:pPr>
              <a:defRPr/>
            </a:pPr>
            <a:r>
              <a:rPr lang="de-AT"/>
              <a:t>hanno.ulmer@i-med.ac.at</a:t>
            </a:r>
          </a:p>
        </p:txBody>
      </p:sp>
      <p:sp>
        <p:nvSpPr>
          <p:cNvPr id="7" name="Foliennummernplatzhalter 4"/>
          <p:cNvSpPr>
            <a:spLocks noGrp="1"/>
          </p:cNvSpPr>
          <p:nvPr>
            <p:ph type="sldNum" sz="quarter" idx="12"/>
          </p:nvPr>
        </p:nvSpPr>
        <p:spPr/>
        <p:txBody>
          <a:bodyPr/>
          <a:lstStyle>
            <a:lvl1pPr>
              <a:defRPr/>
            </a:lvl1pPr>
          </a:lstStyle>
          <a:p>
            <a:pPr>
              <a:defRPr/>
            </a:pPr>
            <a:fld id="{54ABB6C4-B43D-4B00-9CD8-21110A4FBA18}"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3E3F3D3-75CD-430A-9B07-5CEB9C066499}" type="datetime1">
              <a:rPr lang="de-DE"/>
              <a:pPr>
                <a:defRPr/>
              </a:pPr>
              <a:t>23.09.2019</a:t>
            </a:fld>
            <a:endParaRPr lang="de-AT"/>
          </a:p>
        </p:txBody>
      </p:sp>
      <p:sp>
        <p:nvSpPr>
          <p:cNvPr id="3" name="Fußzeilenplatzhalter 4"/>
          <p:cNvSpPr>
            <a:spLocks noGrp="1"/>
          </p:cNvSpPr>
          <p:nvPr>
            <p:ph type="ftr" sz="quarter" idx="11"/>
          </p:nvPr>
        </p:nvSpPr>
        <p:spPr/>
        <p:txBody>
          <a:bodyPr/>
          <a:lstStyle>
            <a:lvl1pPr>
              <a:defRPr/>
            </a:lvl1pPr>
          </a:lstStyle>
          <a:p>
            <a:pPr>
              <a:defRPr/>
            </a:pPr>
            <a:r>
              <a:rPr lang="de-AT"/>
              <a:t>hanno.ulmer@i-med.ac.at</a:t>
            </a:r>
            <a:endParaRPr lang="de-AT" dirty="0"/>
          </a:p>
        </p:txBody>
      </p:sp>
      <p:sp>
        <p:nvSpPr>
          <p:cNvPr id="4" name="Foliennummernplatzhalter 5"/>
          <p:cNvSpPr>
            <a:spLocks noGrp="1"/>
          </p:cNvSpPr>
          <p:nvPr>
            <p:ph type="sldNum" sz="quarter" idx="12"/>
          </p:nvPr>
        </p:nvSpPr>
        <p:spPr/>
        <p:txBody>
          <a:bodyPr/>
          <a:lstStyle>
            <a:lvl1pPr>
              <a:defRPr/>
            </a:lvl1pPr>
          </a:lstStyle>
          <a:p>
            <a:pPr>
              <a:defRPr/>
            </a:pPr>
            <a:fld id="{CEC63418-B802-468F-9AC4-EBECD591D2EF}"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5" name="Fußzeilenplatzhalter 4"/>
          <p:cNvSpPr txBox="1">
            <a:spLocks/>
          </p:cNvSpPr>
          <p:nvPr userDrawn="1"/>
        </p:nvSpPr>
        <p:spPr bwMode="auto">
          <a:xfrm>
            <a:off x="3203575" y="6237288"/>
            <a:ext cx="2895600" cy="457200"/>
          </a:xfrm>
          <a:prstGeom prst="rect">
            <a:avLst/>
          </a:prstGeom>
          <a:noFill/>
          <a:ln w="9525">
            <a:noFill/>
            <a:miter lim="800000"/>
            <a:headEnd/>
            <a:tailEnd/>
          </a:ln>
          <a:effectLst/>
        </p:spPr>
        <p:txBody>
          <a:bodyPr anchor="b"/>
          <a:lstStyle>
            <a:lvl1pPr>
              <a:defRPr/>
            </a:lvl1pPr>
          </a:lstStyle>
          <a:p>
            <a:pPr algn="ctr">
              <a:defRPr/>
            </a:pPr>
            <a:r>
              <a:rPr lang="de-DE" altLang="en-US" sz="1200" dirty="0">
                <a:latin typeface="Garamond" pitchFamily="18" charset="0"/>
              </a:rPr>
              <a:t>hanno.ulmer@i-med.ac.at</a:t>
            </a:r>
          </a:p>
        </p:txBody>
      </p:sp>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5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dt" sz="half" idx="10"/>
          </p:nvPr>
        </p:nvSpPr>
        <p:spPr/>
        <p:txBody>
          <a:bodyPr/>
          <a:lstStyle>
            <a:lvl1pPr>
              <a:defRPr smtClean="0"/>
            </a:lvl1pPr>
          </a:lstStyle>
          <a:p>
            <a:pPr>
              <a:defRPr/>
            </a:pPr>
            <a:fld id="{4DAC004F-6804-4FAD-B736-03CFCDA03C86}" type="datetime1">
              <a:rPr lang="de-DE"/>
              <a:pPr>
                <a:defRPr/>
              </a:pPr>
              <a:t>23.09.2019</a:t>
            </a:fld>
            <a:endParaRPr lang="en-US"/>
          </a:p>
        </p:txBody>
      </p:sp>
      <p:sp>
        <p:nvSpPr>
          <p:cNvPr id="7" name="Rectangle 7"/>
          <p:cNvSpPr>
            <a:spLocks noGrp="1" noChangeArrowheads="1"/>
          </p:cNvSpPr>
          <p:nvPr>
            <p:ph type="sldNum" sz="quarter" idx="11"/>
          </p:nvPr>
        </p:nvSpPr>
        <p:spPr/>
        <p:txBody>
          <a:bodyPr/>
          <a:lstStyle>
            <a:lvl1pPr>
              <a:defRPr/>
            </a:lvl1pPr>
          </a:lstStyle>
          <a:p>
            <a:pPr>
              <a:defRPr/>
            </a:pPr>
            <a:fld id="{9F6F05EF-F977-42DF-A5E4-C53D2197C68D}"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ClipArt-Platzhalter 3"/>
          <p:cNvSpPr>
            <a:spLocks noGrp="1"/>
          </p:cNvSpPr>
          <p:nvPr>
            <p:ph type="clipArt" sz="half" idx="2"/>
          </p:nvPr>
        </p:nvSpPr>
        <p:spPr>
          <a:xfrm>
            <a:off x="4675188" y="1600200"/>
            <a:ext cx="4038600" cy="4525963"/>
          </a:xfrm>
        </p:spPr>
        <p:txBody>
          <a:bodyPr rtlCol="0">
            <a:normAutofit/>
          </a:bodyPr>
          <a:lstStyle/>
          <a:p>
            <a:pPr lvl="0"/>
            <a:endParaRPr lang="de-DE" noProof="0"/>
          </a:p>
        </p:txBody>
      </p:sp>
      <p:sp>
        <p:nvSpPr>
          <p:cNvPr id="5" name="Rectangle 5"/>
          <p:cNvSpPr>
            <a:spLocks noGrp="1" noChangeArrowheads="1"/>
          </p:cNvSpPr>
          <p:nvPr>
            <p:ph type="dt" sz="half" idx="10"/>
          </p:nvPr>
        </p:nvSpPr>
        <p:spPr/>
        <p:txBody>
          <a:bodyPr/>
          <a:lstStyle>
            <a:lvl1pPr>
              <a:defRPr smtClean="0"/>
            </a:lvl1pPr>
          </a:lstStyle>
          <a:p>
            <a:pPr>
              <a:defRPr/>
            </a:pPr>
            <a:fld id="{2C76B8F7-383C-4FB1-924E-900AEE6F15CB}" type="datetime1">
              <a:rPr lang="de-DE"/>
              <a:pPr>
                <a:defRPr/>
              </a:pPr>
              <a:t>23.09.2019</a:t>
            </a:fld>
            <a:endParaRPr lang="en-US"/>
          </a:p>
        </p:txBody>
      </p:sp>
      <p:sp>
        <p:nvSpPr>
          <p:cNvPr id="6" name="Rectangle 7"/>
          <p:cNvSpPr>
            <a:spLocks noGrp="1" noChangeArrowheads="1"/>
          </p:cNvSpPr>
          <p:nvPr>
            <p:ph type="sldNum" sz="quarter" idx="11"/>
          </p:nvPr>
        </p:nvSpPr>
        <p:spPr/>
        <p:txBody>
          <a:bodyPr/>
          <a:lstStyle>
            <a:lvl1pPr>
              <a:defRPr/>
            </a:lvl1pPr>
          </a:lstStyle>
          <a:p>
            <a:pPr>
              <a:defRPr/>
            </a:pPr>
            <a:fld id="{6FEEDA01-3EB2-429D-B928-4F4E4A0613EA}" type="slidenum">
              <a:rPr lang="en-US"/>
              <a:pPr>
                <a:defRPr/>
              </a:pPr>
              <a:t>‹Nr.›</a:t>
            </a:fld>
            <a:endParaRPr lang="en-US"/>
          </a:p>
        </p:txBody>
      </p:sp>
      <p:sp>
        <p:nvSpPr>
          <p:cNvPr id="7" name="Fußzeilenplatzhalter 6"/>
          <p:cNvSpPr>
            <a:spLocks noGrp="1"/>
          </p:cNvSpPr>
          <p:nvPr>
            <p:ph type="ftr" sz="quarter" idx="12"/>
          </p:nvPr>
        </p:nvSpPr>
        <p:spPr>
          <a:xfrm>
            <a:off x="3124200" y="6248400"/>
            <a:ext cx="2895600" cy="457200"/>
          </a:xfrm>
        </p:spPr>
        <p:txBody>
          <a:bodyPr/>
          <a:lstStyle>
            <a:lvl1pPr>
              <a:defRPr/>
            </a:lvl1pPr>
          </a:lstStyle>
          <a:p>
            <a:pPr>
              <a:defRPr/>
            </a:pPr>
            <a:r>
              <a:rPr lang="de-DE" altLang="en-US"/>
              <a:t>hanno.ulmer@i-med.ac.at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dirty="0"/>
              <a:t>Titelmasterformat durch Klicken bearbeiten</a:t>
            </a:r>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8AAB0FCB-0B59-4FBF-976F-BE0DD7D1184B}" type="datetime1">
              <a:rPr lang="de-DE" smtClean="0"/>
              <a:pPr/>
              <a:t>23.09.2019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4652C-CD78-4E39-BAB0-0AF956FF8895}" type="slidenum">
              <a:rPr lang="de-DE" smtClean="0"/>
              <a:pPr/>
              <a:t>‹Nr.›</a:t>
            </a:fld>
            <a:endParaRPr lang="de-DE"/>
          </a:p>
        </p:txBody>
      </p:sp>
      <p:pic>
        <p:nvPicPr>
          <p:cNvPr id="8" name="Picture 2" descr="logo_4c"/>
          <p:cNvPicPr>
            <a:picLocks noChangeAspect="1" noChangeArrowheads="1"/>
          </p:cNvPicPr>
          <p:nvPr userDrawn="1"/>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52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fld id="{E70CB927-1205-4037-BF3F-D44ACA7850B1}" type="datetime1">
              <a:rPr lang="de-DE"/>
              <a:pPr>
                <a:defRPr/>
              </a:pPr>
              <a:t>23.09.2019</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smtClean="0">
                <a:solidFill>
                  <a:schemeClr val="tx1">
                    <a:tint val="75000"/>
                  </a:schemeClr>
                </a:solidFill>
              </a:defRPr>
            </a:lvl1pPr>
          </a:lstStyle>
          <a:p>
            <a:pPr>
              <a:defRPr/>
            </a:pPr>
            <a:r>
              <a:rPr lang="de-AT"/>
              <a:t>hanno.ulmer@i-med.ac.at</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E18B4076-1E7B-4125-9F22-35A22D877DB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5" r:id="rId4"/>
    <p:sldLayoutId id="2147483730" r:id="rId5"/>
    <p:sldLayoutId id="2147483731" r:id="rId6"/>
    <p:sldLayoutId id="2147483732" r:id="rId7"/>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99.png"/><Relationship Id="rId4" Type="http://schemas.openxmlformats.org/officeDocument/2006/relationships/oleObject" Target="../embeddings/oleObject29.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100.png"/><Relationship Id="rId4" Type="http://schemas.openxmlformats.org/officeDocument/2006/relationships/oleObject" Target="../embeddings/oleObject30.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101.png"/><Relationship Id="rId4" Type="http://schemas.openxmlformats.org/officeDocument/2006/relationships/oleObject" Target="../embeddings/oleObject31.bin"/></Relationships>
</file>

<file path=ppt/slides/_rels/slide115.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vmlDrawing" Target="../drawings/vmlDrawing18.vml"/><Relationship Id="rId5" Type="http://schemas.openxmlformats.org/officeDocument/2006/relationships/image" Target="../media/image102.png"/><Relationship Id="rId4" Type="http://schemas.openxmlformats.org/officeDocument/2006/relationships/oleObject" Target="../embeddings/oleObject32.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vmlDrawing" Target="../drawings/vmlDrawing19.vml"/><Relationship Id="rId6" Type="http://schemas.openxmlformats.org/officeDocument/2006/relationships/image" Target="../media/image106.png"/><Relationship Id="rId5" Type="http://schemas.openxmlformats.org/officeDocument/2006/relationships/oleObject" Target="../embeddings/oleObject33.bin"/><Relationship Id="rId4" Type="http://schemas.openxmlformats.org/officeDocument/2006/relationships/image" Target="../media/image107.png"/></Relationships>
</file>

<file path=ppt/slides/_rels/slide1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1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xml"/><Relationship Id="rId1" Type="http://schemas.openxmlformats.org/officeDocument/2006/relationships/vmlDrawing" Target="../drawings/vmlDrawing20.vml"/><Relationship Id="rId5" Type="http://schemas.openxmlformats.org/officeDocument/2006/relationships/image" Target="../media/image110.png"/><Relationship Id="rId4" Type="http://schemas.openxmlformats.org/officeDocument/2006/relationships/oleObject" Target="../embeddings/oleObject34.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vmlDrawing" Target="../drawings/vmlDrawing21.vml"/><Relationship Id="rId5" Type="http://schemas.openxmlformats.org/officeDocument/2006/relationships/image" Target="../media/image111.png"/><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hyperlink" Target="http://medweb.uni-muenster.de/institute/imib/lehre/skripte/biomathe/bio/bi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bmj.bmjjournals.com/collections/statsbk/index.shtml" TargetMode="External"/><Relationship Id="rId4" Type="http://schemas.openxmlformats.org/officeDocument/2006/relationships/hyperlink" Target="http://www.thieme.de/dm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lias.i-med.ac.at/goto.php?target=grp_17031&amp;client_id=te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elearning@i-med.ac.a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1.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0.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55.emf"/><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1.emf"/><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63.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7.wmf"/><Relationship Id="rId5" Type="http://schemas.openxmlformats.org/officeDocument/2006/relationships/image" Target="../media/image66.e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8.w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0.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8.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81.wmf"/><Relationship Id="rId4" Type="http://schemas.openxmlformats.org/officeDocument/2006/relationships/oleObject" Target="../embeddings/oleObject13.bin"/><Relationship Id="rId9" Type="http://schemas.openxmlformats.org/officeDocument/2006/relationships/image" Target="../media/image83.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49.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81.wmf"/><Relationship Id="rId4" Type="http://schemas.openxmlformats.org/officeDocument/2006/relationships/oleObject" Target="../embeddings/oleObject16.bin"/><Relationship Id="rId9" Type="http://schemas.openxmlformats.org/officeDocument/2006/relationships/image" Target="../media/image83.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5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86.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53.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89.wmf"/></Relationships>
</file>

<file path=ppt/slides/_rels/slide6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14.xml"/><Relationship Id="rId7" Type="http://schemas.openxmlformats.org/officeDocument/2006/relationships/slide" Target="slide3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9.xml"/><Relationship Id="rId4" Type="http://schemas.openxmlformats.org/officeDocument/2006/relationships/slide" Target="slide27.xml"/></Relationships>
</file>

<file path=ppt/slides/_rels/slide75.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vmlDrawing" Target="../drawings/vmlDrawing13.vml"/><Relationship Id="rId5" Type="http://schemas.openxmlformats.org/officeDocument/2006/relationships/image" Target="../media/image97.png"/><Relationship Id="rId4" Type="http://schemas.openxmlformats.org/officeDocument/2006/relationships/oleObject" Target="../embeddings/oleObject27.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98.png"/><Relationship Id="rId4"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ChangeArrowheads="1"/>
          </p:cNvSpPr>
          <p:nvPr/>
        </p:nvSpPr>
        <p:spPr bwMode="auto">
          <a:xfrm>
            <a:off x="4129088" y="3019425"/>
            <a:ext cx="9144000" cy="0"/>
          </a:xfrm>
          <a:prstGeom prst="rect">
            <a:avLst/>
          </a:prstGeom>
          <a:noFill/>
          <a:ln w="12700">
            <a:noFill/>
            <a:miter lim="800000"/>
            <a:headEnd type="none" w="sm" len="sm"/>
            <a:tailEnd type="none" w="sm" len="sm"/>
          </a:ln>
        </p:spPr>
        <p:txBody>
          <a:bodyPr lIns="92075" tIns="46038" rIns="92075" bIns="46038">
            <a:spAutoFit/>
          </a:bodyPr>
          <a:lstStyle/>
          <a:p>
            <a:pPr eaLnBrk="0" hangingPunct="0"/>
            <a:endParaRPr lang="de-DE"/>
          </a:p>
        </p:txBody>
      </p:sp>
      <p:sp>
        <p:nvSpPr>
          <p:cNvPr id="1229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9" name="Rectangle 2"/>
          <p:cNvSpPr txBox="1">
            <a:spLocks noChangeArrowheads="1"/>
          </p:cNvSpPr>
          <p:nvPr/>
        </p:nvSpPr>
        <p:spPr>
          <a:xfrm>
            <a:off x="685800" y="1571625"/>
            <a:ext cx="4672013" cy="2028825"/>
          </a:xfrm>
          <a:prstGeom prst="rect">
            <a:avLst/>
          </a:prstGeom>
        </p:spPr>
        <p:txBody>
          <a:bodyPr anchor="ctr">
            <a:normAutofit fontScale="90000" lnSpcReduction="10000"/>
          </a:bodyPr>
          <a:lstStyle>
            <a:lvl1pPr algn="ctr" defTabSz="914400" rtl="0" eaLnBrk="1" latinLnBrk="0" hangingPunct="1">
              <a:spcBef>
                <a:spcPct val="0"/>
              </a:spcBef>
              <a:buNone/>
              <a:defRPr sz="3600" kern="1200">
                <a:solidFill>
                  <a:srgbClr val="4F81BD"/>
                </a:solidFill>
                <a:latin typeface="+mj-lt"/>
                <a:ea typeface="+mj-ea"/>
                <a:cs typeface="+mj-cs"/>
              </a:defRPr>
            </a:lvl1pPr>
          </a:lstStyle>
          <a:p>
            <a:pPr algn="l">
              <a:defRPr/>
            </a:pPr>
            <a:r>
              <a:rPr lang="de-DE" dirty="0"/>
              <a:t>Vorlesung und Praktikum</a:t>
            </a:r>
            <a:br>
              <a:rPr lang="de-DE" sz="2800" dirty="0"/>
            </a:br>
            <a:r>
              <a:rPr lang="de-DE" sz="3200" dirty="0" err="1"/>
              <a:t>Propädeutikum</a:t>
            </a:r>
            <a:r>
              <a:rPr lang="de-DE" sz="3200" dirty="0"/>
              <a:t> Medizinische Wissenschaften, Modul 1.04</a:t>
            </a:r>
            <a:br>
              <a:rPr lang="de-DE" sz="2800" dirty="0"/>
            </a:br>
            <a:br>
              <a:rPr lang="de-DE" sz="2800" dirty="0"/>
            </a:br>
            <a:br>
              <a:rPr lang="de-DE" sz="1000" dirty="0"/>
            </a:br>
            <a:endParaRPr lang="de-DE" sz="1000" dirty="0"/>
          </a:p>
        </p:txBody>
      </p:sp>
      <p:sp>
        <p:nvSpPr>
          <p:cNvPr id="12292"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err="1">
                <a:solidFill>
                  <a:srgbClr val="7F7F7F"/>
                </a:solidFill>
                <a:latin typeface="Calibri" pitchFamily="34" charset="0"/>
              </a:rPr>
              <a:t>Ao</a:t>
            </a:r>
            <a:r>
              <a:rPr lang="de-DE" sz="2000" dirty="0">
                <a:solidFill>
                  <a:srgbClr val="7F7F7F"/>
                </a:solidFill>
                <a:latin typeface="Calibri" pitchFamily="34" charset="0"/>
              </a:rPr>
              <a:t>. Univ.-Prof. Mag. Dr. Hanno Ulmer</a:t>
            </a:r>
          </a:p>
          <a:p>
            <a:pPr algn="ctr">
              <a:spcBef>
                <a:spcPct val="20000"/>
              </a:spcBef>
            </a:pPr>
            <a:r>
              <a:rPr lang="de-DE" sz="2000" dirty="0" err="1">
                <a:solidFill>
                  <a:srgbClr val="7F7F7F"/>
                </a:solidFill>
                <a:latin typeface="Calibri" pitchFamily="34" charset="0"/>
              </a:rPr>
              <a:t>Assoz</a:t>
            </a:r>
            <a:r>
              <a:rPr lang="de-DE" sz="2000" dirty="0">
                <a:solidFill>
                  <a:srgbClr val="7F7F7F"/>
                </a:solidFill>
                <a:latin typeface="Calibri" pitchFamily="34" charset="0"/>
              </a:rPr>
              <a:t>. Prof. Priv.-</a:t>
            </a:r>
            <a:r>
              <a:rPr lang="de-DE" sz="2000" dirty="0" err="1">
                <a:solidFill>
                  <a:srgbClr val="7F7F7F"/>
                </a:solidFill>
                <a:latin typeface="Calibri" pitchFamily="34" charset="0"/>
              </a:rPr>
              <a:t>Doz</a:t>
            </a:r>
            <a:r>
              <a:rPr lang="de-DE" sz="2000" dirty="0">
                <a:solidFill>
                  <a:srgbClr val="7F7F7F"/>
                </a:solidFill>
                <a:latin typeface="Calibri" pitchFamily="34" charset="0"/>
              </a:rPr>
              <a:t>. Mag. Dr. Georg Göbel</a:t>
            </a:r>
          </a:p>
          <a:p>
            <a:pPr algn="ctr">
              <a:spcBef>
                <a:spcPct val="20000"/>
              </a:spcBef>
              <a:buFont typeface="Arial" pitchFamily="34" charset="0"/>
              <a:buNone/>
            </a:pPr>
            <a:endParaRPr lang="de-AT"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extLst>
      <p:ext uri="{BB962C8B-B14F-4D97-AF65-F5344CB8AC3E}">
        <p14:creationId xmlns:p14="http://schemas.microsoft.com/office/powerpoint/2010/main" val="41850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Lehrveranstaltungen (</a:t>
            </a:r>
            <a:r>
              <a:rPr lang="de-AT" dirty="0" err="1"/>
              <a:t>LVs</a:t>
            </a:r>
            <a:r>
              <a:rPr lang="de-AT" dirty="0"/>
              <a:t>)</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10</a:t>
            </a:fld>
            <a:endParaRPr lang="de-DE"/>
          </a:p>
        </p:txBody>
      </p:sp>
      <p:graphicFrame>
        <p:nvGraphicFramePr>
          <p:cNvPr id="145409" name="Object 1"/>
          <p:cNvGraphicFramePr>
            <a:graphicFrameLocks noChangeAspect="1"/>
          </p:cNvGraphicFramePr>
          <p:nvPr>
            <p:extLst>
              <p:ext uri="{D42A27DB-BD31-4B8C-83A1-F6EECF244321}">
                <p14:modId xmlns:p14="http://schemas.microsoft.com/office/powerpoint/2010/main" val="979680924"/>
              </p:ext>
            </p:extLst>
          </p:nvPr>
        </p:nvGraphicFramePr>
        <p:xfrm>
          <a:off x="-49000" y="44624"/>
          <a:ext cx="9214813" cy="6520706"/>
        </p:xfrm>
        <a:graphic>
          <a:graphicData uri="http://schemas.openxmlformats.org/presentationml/2006/ole">
            <mc:AlternateContent xmlns:mc="http://schemas.openxmlformats.org/markup-compatibility/2006">
              <mc:Choice xmlns:v="urn:schemas-microsoft-com:vml" Requires="v">
                <p:oleObj spid="_x0000_s145453" name="Acrobat Document" r:id="rId3" imgW="10710000" imgH="7578000" progId="AcroExch.Document.7">
                  <p:embed/>
                </p:oleObj>
              </mc:Choice>
              <mc:Fallback>
                <p:oleObj name="Acrobat Document" r:id="rId3" imgW="10710000" imgH="75780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0" y="44624"/>
                        <a:ext cx="9214813" cy="652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5" name="Foliennummernplatzhalter 4"/>
          <p:cNvSpPr>
            <a:spLocks noGrp="1"/>
          </p:cNvSpPr>
          <p:nvPr>
            <p:ph type="sldNum" sz="quarter" idx="12"/>
          </p:nvPr>
        </p:nvSpPr>
        <p:spPr/>
        <p:txBody>
          <a:bodyPr/>
          <a:lstStyle/>
          <a:p>
            <a:pPr>
              <a:defRPr/>
            </a:pPr>
            <a:fld id="{09630A79-CC64-419D-BAF6-6AA3EA95E5CE}" type="slidenum">
              <a:rPr lang="de-AT">
                <a:latin typeface="+mj-lt"/>
              </a:rPr>
              <a:pPr>
                <a:defRPr/>
              </a:pPr>
              <a:t>100</a:t>
            </a:fld>
            <a:endParaRPr lang="de-AT">
              <a:latin typeface="+mj-lt"/>
            </a:endParaRPr>
          </a:p>
        </p:txBody>
      </p:sp>
      <p:graphicFrame>
        <p:nvGraphicFramePr>
          <p:cNvPr id="14422" name="Object 86"/>
          <p:cNvGraphicFramePr>
            <a:graphicFrameLocks noChangeAspect="1"/>
          </p:cNvGraphicFramePr>
          <p:nvPr/>
        </p:nvGraphicFramePr>
        <p:xfrm>
          <a:off x="323850" y="147638"/>
          <a:ext cx="6769100" cy="6240462"/>
        </p:xfrm>
        <a:graphic>
          <a:graphicData uri="http://schemas.openxmlformats.org/presentationml/2006/ole">
            <mc:AlternateContent xmlns:mc="http://schemas.openxmlformats.org/markup-compatibility/2006">
              <mc:Choice xmlns:v="urn:schemas-microsoft-com:vml" Requires="v">
                <p:oleObj spid="_x0000_s14470" name="Photo Editor Photo" r:id="rId4" imgW="6238095" imgH="6361905" progId="">
                  <p:embed/>
                </p:oleObj>
              </mc:Choice>
              <mc:Fallback>
                <p:oleObj name="Photo Editor Photo" r:id="rId4" imgW="6238095" imgH="6361905" progId="">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7638"/>
                        <a:ext cx="6769100" cy="624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3"/>
          <p:cNvSpPr>
            <a:spLocks noGrp="1" noChangeArrowheads="1"/>
          </p:cNvSpPr>
          <p:nvPr>
            <p:ph idx="1"/>
          </p:nvPr>
        </p:nvSpPr>
        <p:spPr>
          <a:xfrm>
            <a:off x="457200" y="1752600"/>
            <a:ext cx="8686800" cy="4171950"/>
          </a:xfrm>
        </p:spPr>
        <p:txBody>
          <a:bodyPr rtlCol="0">
            <a:normAutofit/>
          </a:bodyPr>
          <a:lstStyle/>
          <a:p>
            <a:pPr fontAlgn="auto">
              <a:lnSpc>
                <a:spcPct val="90000"/>
              </a:lnSpc>
              <a:spcAft>
                <a:spcPts val="0"/>
              </a:spcAft>
              <a:defRPr/>
            </a:pPr>
            <a:r>
              <a:rPr lang="de-AT" sz="2800" dirty="0">
                <a:solidFill>
                  <a:srgbClr val="C00000"/>
                </a:solidFill>
                <a:latin typeface="+mj-lt"/>
              </a:rPr>
              <a:t>UMLS: Unified Medical Language System</a:t>
            </a:r>
          </a:p>
          <a:p>
            <a:pPr fontAlgn="auto">
              <a:lnSpc>
                <a:spcPct val="90000"/>
              </a:lnSpc>
              <a:spcAft>
                <a:spcPts val="0"/>
              </a:spcAft>
              <a:defRPr/>
            </a:pPr>
            <a:r>
              <a:rPr lang="de-AT" sz="2800" dirty="0">
                <a:latin typeface="+mj-lt"/>
              </a:rPr>
              <a:t>An die natürliche Sprache angelehnt</a:t>
            </a:r>
          </a:p>
          <a:p>
            <a:pPr fontAlgn="auto">
              <a:lnSpc>
                <a:spcPct val="90000"/>
              </a:lnSpc>
              <a:spcAft>
                <a:spcPts val="0"/>
              </a:spcAft>
              <a:defRPr/>
            </a:pPr>
            <a:r>
              <a:rPr lang="de-AT" sz="2800" dirty="0">
                <a:latin typeface="+mj-lt"/>
              </a:rPr>
              <a:t>Integration von </a:t>
            </a:r>
            <a:r>
              <a:rPr lang="de-AT" sz="2800" u="sng" dirty="0">
                <a:latin typeface="+mj-lt"/>
              </a:rPr>
              <a:t>maschinenlesbaren</a:t>
            </a:r>
            <a:r>
              <a:rPr lang="de-AT" sz="2800" dirty="0">
                <a:latin typeface="+mj-lt"/>
              </a:rPr>
              <a:t> Source </a:t>
            </a:r>
            <a:r>
              <a:rPr lang="de-AT" sz="2800" dirty="0" err="1">
                <a:latin typeface="+mj-lt"/>
              </a:rPr>
              <a:t>Vocabularies</a:t>
            </a:r>
            <a:r>
              <a:rPr lang="de-AT" sz="2800" dirty="0">
                <a:latin typeface="+mj-lt"/>
              </a:rPr>
              <a:t> (</a:t>
            </a:r>
            <a:r>
              <a:rPr lang="de-AT" sz="2800" dirty="0" err="1">
                <a:latin typeface="+mj-lt"/>
              </a:rPr>
              <a:t>MeSH</a:t>
            </a:r>
            <a:r>
              <a:rPr lang="de-AT" sz="2800" dirty="0">
                <a:latin typeface="+mj-lt"/>
              </a:rPr>
              <a:t>, ICD, SNOMED etc.) über einen Metathesaurus und Integration von damit indexierten Wissensquellen.</a:t>
            </a:r>
          </a:p>
          <a:p>
            <a:pPr fontAlgn="auto">
              <a:lnSpc>
                <a:spcPct val="90000"/>
              </a:lnSpc>
              <a:spcAft>
                <a:spcPts val="0"/>
              </a:spcAft>
              <a:defRPr/>
            </a:pPr>
            <a:r>
              <a:rPr lang="de-AT" sz="2800" dirty="0">
                <a:latin typeface="+mj-lt"/>
              </a:rPr>
              <a:t>Konzeptuelle Verknüpfung von Benutzeranfrage und relevanter Information</a:t>
            </a:r>
          </a:p>
          <a:p>
            <a:pPr fontAlgn="auto">
              <a:lnSpc>
                <a:spcPct val="90000"/>
              </a:lnSpc>
              <a:spcAft>
                <a:spcPts val="0"/>
              </a:spcAft>
              <a:defRPr/>
            </a:pPr>
            <a:r>
              <a:rPr lang="de-AT" sz="2800" dirty="0">
                <a:latin typeface="+mj-lt"/>
              </a:rPr>
              <a:t>Entwickelt an der NLM</a:t>
            </a:r>
          </a:p>
          <a:p>
            <a:pPr fontAlgn="auto">
              <a:lnSpc>
                <a:spcPct val="90000"/>
              </a:lnSpc>
              <a:spcAft>
                <a:spcPts val="0"/>
              </a:spcAft>
              <a:defRPr/>
            </a:pPr>
            <a:r>
              <a:rPr lang="de-AT" sz="2800" dirty="0">
                <a:latin typeface="+mj-lt"/>
              </a:rPr>
              <a:t>http://www.nlm.nih.gov/research/umls/</a:t>
            </a:r>
            <a:endParaRPr lang="de-AT" dirty="0">
              <a:latin typeface="+mj-lt"/>
            </a:endParaRPr>
          </a:p>
          <a:p>
            <a:pPr fontAlgn="auto">
              <a:lnSpc>
                <a:spcPct val="90000"/>
              </a:lnSpc>
              <a:spcAft>
                <a:spcPts val="0"/>
              </a:spcAft>
              <a:defRPr/>
            </a:pPr>
            <a:endParaRPr lang="de-AT" dirty="0">
              <a:latin typeface="+mj-lt"/>
            </a:endParaRP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DACF709B-055B-45F4-9894-BCCDF7B87AE8}" type="slidenum">
              <a:rPr lang="de-AT">
                <a:latin typeface="+mj-lt"/>
              </a:rPr>
              <a:pPr>
                <a:defRPr/>
              </a:pPr>
              <a:t>101</a:t>
            </a:fld>
            <a:endParaRPr lang="de-AT">
              <a:latin typeface="+mj-lt"/>
            </a:endParaRPr>
          </a:p>
        </p:txBody>
      </p:sp>
      <p:sp>
        <p:nvSpPr>
          <p:cNvPr id="195588" name="Rectangle 2"/>
          <p:cNvSpPr>
            <a:spLocks noGrp="1" noChangeArrowheads="1"/>
          </p:cNvSpPr>
          <p:nvPr>
            <p:ph type="title"/>
          </p:nvPr>
        </p:nvSpPr>
        <p:spPr>
          <a:xfrm>
            <a:off x="457200" y="274638"/>
            <a:ext cx="6635750" cy="1143000"/>
          </a:xfrm>
        </p:spPr>
        <p:txBody>
          <a:bodyPr/>
          <a:lstStyle/>
          <a:p>
            <a:r>
              <a:rPr lang="de-AT"/>
              <a:t>UMLS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sz="2800">
                <a:latin typeface="+mj-lt"/>
              </a:rPr>
              <a:t>Sicherstellen, dass personenbezogene medizinische Daten nicht missbraucht werden</a:t>
            </a:r>
          </a:p>
          <a:p>
            <a:pPr lvl="1" fontAlgn="auto">
              <a:lnSpc>
                <a:spcPct val="90000"/>
              </a:lnSpc>
              <a:spcAft>
                <a:spcPts val="0"/>
              </a:spcAft>
              <a:defRPr/>
            </a:pPr>
            <a:r>
              <a:rPr lang="de-DE" sz="2400">
                <a:latin typeface="+mj-lt"/>
              </a:rPr>
              <a:t>In einem vernetzten Gesundheitswesen</a:t>
            </a:r>
          </a:p>
          <a:p>
            <a:pPr fontAlgn="auto">
              <a:lnSpc>
                <a:spcPct val="90000"/>
              </a:lnSpc>
              <a:spcAft>
                <a:spcPts val="0"/>
              </a:spcAft>
              <a:defRPr/>
            </a:pPr>
            <a:r>
              <a:rPr lang="de-DE" sz="2800">
                <a:latin typeface="+mj-lt"/>
              </a:rPr>
              <a:t>Betrifft sowohl die Speicherung als auch die Übertragung von Daten </a:t>
            </a:r>
          </a:p>
          <a:p>
            <a:pPr fontAlgn="auto">
              <a:lnSpc>
                <a:spcPct val="90000"/>
              </a:lnSpc>
              <a:spcAft>
                <a:spcPts val="0"/>
              </a:spcAft>
              <a:defRPr/>
            </a:pPr>
            <a:r>
              <a:rPr lang="de-DE" sz="2800">
                <a:latin typeface="+mj-lt"/>
              </a:rPr>
              <a:t>Betrifft sowohl papierbasierte als auch digitale Daten</a:t>
            </a:r>
          </a:p>
          <a:p>
            <a:pPr fontAlgn="auto">
              <a:lnSpc>
                <a:spcPct val="90000"/>
              </a:lnSpc>
              <a:spcAft>
                <a:spcPts val="0"/>
              </a:spcAft>
              <a:defRPr/>
            </a:pPr>
            <a:r>
              <a:rPr lang="de-DE" sz="2800">
                <a:latin typeface="+mj-lt"/>
              </a:rPr>
              <a:t>Einrichtung von Datenschutzkommissionen in Gesundheitseinrichtungen</a:t>
            </a:r>
            <a:endParaRPr lang="de-AT" sz="2800">
              <a:latin typeface="+mj-lt"/>
            </a:endParaRPr>
          </a:p>
        </p:txBody>
      </p:sp>
      <p:sp>
        <p:nvSpPr>
          <p:cNvPr id="196610"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de-AT">
                <a:solidFill>
                  <a:srgbClr val="898989"/>
                </a:solidFill>
              </a:rPr>
              <a:t>hanno.ulmer@i-med.ac.at</a:t>
            </a:r>
          </a:p>
        </p:txBody>
      </p:sp>
      <p:sp>
        <p:nvSpPr>
          <p:cNvPr id="196611" name="Foliennummernplatzhalt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D471413-D4B1-470F-B5BB-0898723E66C6}" type="slidenum">
              <a:rPr lang="de-AT">
                <a:solidFill>
                  <a:srgbClr val="898989"/>
                </a:solidFill>
                <a:latin typeface="Calibri" pitchFamily="34" charset="0"/>
              </a:rPr>
              <a:pPr/>
              <a:t>102</a:t>
            </a:fld>
            <a:endParaRPr lang="de-AT">
              <a:solidFill>
                <a:srgbClr val="898989"/>
              </a:solidFill>
              <a:latin typeface="Calibri" pitchFamily="34" charset="0"/>
            </a:endParaRPr>
          </a:p>
        </p:txBody>
      </p:sp>
      <p:sp>
        <p:nvSpPr>
          <p:cNvPr id="196612" name="Rectangle 2"/>
          <p:cNvSpPr>
            <a:spLocks noGrp="1" noChangeArrowheads="1"/>
          </p:cNvSpPr>
          <p:nvPr>
            <p:ph type="title"/>
          </p:nvPr>
        </p:nvSpPr>
        <p:spPr>
          <a:xfrm>
            <a:off x="457200" y="274638"/>
            <a:ext cx="6635750" cy="1143000"/>
          </a:xfrm>
        </p:spPr>
        <p:txBody>
          <a:bodyPr/>
          <a:lstStyle/>
          <a:p>
            <a:r>
              <a:rPr lang="de-AT"/>
              <a:t>Rolle des Datenschutzes: Datenschutzgesetz</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el 1"/>
          <p:cNvSpPr>
            <a:spLocks noGrp="1"/>
          </p:cNvSpPr>
          <p:nvPr>
            <p:ph type="title"/>
          </p:nvPr>
        </p:nvSpPr>
        <p:spPr>
          <a:xfrm>
            <a:off x="457200" y="274638"/>
            <a:ext cx="6635750" cy="1143000"/>
          </a:xfrm>
        </p:spPr>
        <p:txBody>
          <a:bodyPr/>
          <a:lstStyle/>
          <a:p>
            <a:r>
              <a:rPr lang="de-AT"/>
              <a:t>Datensicherheit – WAS IST DAS?</a:t>
            </a:r>
            <a:endParaRPr lang="de-DE"/>
          </a:p>
        </p:txBody>
      </p:sp>
      <p:sp>
        <p:nvSpPr>
          <p:cNvPr id="3" name="Inhaltsplatzhalter 2"/>
          <p:cNvSpPr>
            <a:spLocks noGrp="1"/>
          </p:cNvSpPr>
          <p:nvPr>
            <p:ph idx="1"/>
          </p:nvPr>
        </p:nvSpPr>
        <p:spPr>
          <a:xfrm>
            <a:off x="457200" y="1600200"/>
            <a:ext cx="8229600" cy="4757738"/>
          </a:xfrm>
        </p:spPr>
        <p:txBody>
          <a:bodyPr rtlCol="0">
            <a:normAutofit lnSpcReduction="10000"/>
          </a:bodyPr>
          <a:lstStyle/>
          <a:p>
            <a:pPr fontAlgn="auto">
              <a:spcAft>
                <a:spcPts val="0"/>
              </a:spcAft>
              <a:defRPr/>
            </a:pPr>
            <a:r>
              <a:rPr lang="de-AT" dirty="0"/>
              <a:t>Vertraulichkeit</a:t>
            </a:r>
          </a:p>
          <a:p>
            <a:pPr lvl="1" fontAlgn="auto">
              <a:spcAft>
                <a:spcPts val="0"/>
              </a:spcAft>
              <a:defRPr/>
            </a:pPr>
            <a:r>
              <a:rPr lang="de-AT" dirty="0"/>
              <a:t>Schweigepflicht, Datenschutz (auch in der Forschung)</a:t>
            </a:r>
          </a:p>
          <a:p>
            <a:pPr fontAlgn="auto">
              <a:spcAft>
                <a:spcPts val="0"/>
              </a:spcAft>
              <a:defRPr/>
            </a:pPr>
            <a:r>
              <a:rPr lang="de-AT" dirty="0"/>
              <a:t>Authentizität</a:t>
            </a:r>
          </a:p>
          <a:p>
            <a:pPr lvl="1" fontAlgn="auto">
              <a:spcAft>
                <a:spcPts val="0"/>
              </a:spcAft>
              <a:defRPr/>
            </a:pPr>
            <a:r>
              <a:rPr lang="de-AT" dirty="0"/>
              <a:t>Berechtigung, Urheberschaft (Verantwortung, Haftung)</a:t>
            </a:r>
          </a:p>
          <a:p>
            <a:pPr fontAlgn="auto">
              <a:spcAft>
                <a:spcPts val="0"/>
              </a:spcAft>
              <a:defRPr/>
            </a:pPr>
            <a:r>
              <a:rPr lang="de-AT" dirty="0"/>
              <a:t>Nicht-</a:t>
            </a:r>
            <a:r>
              <a:rPr lang="de-AT" dirty="0" err="1"/>
              <a:t>Abstreitbarkeit</a:t>
            </a:r>
            <a:endParaRPr lang="de-AT" dirty="0"/>
          </a:p>
          <a:p>
            <a:pPr lvl="1" fontAlgn="auto">
              <a:spcAft>
                <a:spcPts val="0"/>
              </a:spcAft>
              <a:defRPr/>
            </a:pPr>
            <a:r>
              <a:rPr lang="de-AT" dirty="0"/>
              <a:t>von Sendung und Empfang</a:t>
            </a:r>
          </a:p>
          <a:p>
            <a:pPr fontAlgn="auto">
              <a:spcAft>
                <a:spcPts val="0"/>
              </a:spcAft>
              <a:defRPr/>
            </a:pPr>
            <a:r>
              <a:rPr lang="de-AT" dirty="0"/>
              <a:t>Integrität</a:t>
            </a:r>
          </a:p>
          <a:p>
            <a:pPr lvl="1" fontAlgn="auto">
              <a:spcAft>
                <a:spcPts val="0"/>
              </a:spcAft>
              <a:defRPr/>
            </a:pPr>
            <a:r>
              <a:rPr lang="de-AT" dirty="0"/>
              <a:t>unverfälschte, vollständige Dokumente</a:t>
            </a:r>
          </a:p>
          <a:p>
            <a:pPr fontAlgn="auto">
              <a:spcAft>
                <a:spcPts val="0"/>
              </a:spcAft>
              <a:defRPr/>
            </a:pPr>
            <a:r>
              <a:rPr lang="de-AT" dirty="0"/>
              <a:t>Autorisierung, Nutzungsfestlegung</a:t>
            </a:r>
          </a:p>
          <a:p>
            <a:pPr lvl="1" fontAlgn="auto">
              <a:spcAft>
                <a:spcPts val="0"/>
              </a:spcAft>
              <a:defRPr/>
            </a:pPr>
            <a:r>
              <a:rPr lang="de-AT" dirty="0"/>
              <a:t>abgestufte Rechte</a:t>
            </a:r>
          </a:p>
          <a:p>
            <a:pPr fontAlgn="auto">
              <a:spcAft>
                <a:spcPts val="0"/>
              </a:spcAft>
              <a:defRPr/>
            </a:pPr>
            <a:r>
              <a:rPr lang="de-AT" dirty="0"/>
              <a:t>Revisions- und Rechtssicherheit</a:t>
            </a:r>
          </a:p>
          <a:p>
            <a:pPr lvl="1" fontAlgn="auto">
              <a:spcAft>
                <a:spcPts val="0"/>
              </a:spcAft>
              <a:defRPr/>
            </a:pPr>
            <a:r>
              <a:rPr lang="de-AT" dirty="0"/>
              <a:t>lückenlose Nachvollziehbarkeit, Beweiskraft der Dokumentation</a:t>
            </a:r>
          </a:p>
          <a:p>
            <a:pPr fontAlgn="auto">
              <a:spcAft>
                <a:spcPts val="0"/>
              </a:spcAft>
              <a:defRPr/>
            </a:pPr>
            <a:endParaRPr lang="de-DE" dirty="0"/>
          </a:p>
        </p:txBody>
      </p:sp>
      <p:sp>
        <p:nvSpPr>
          <p:cNvPr id="4" name="Fußzeilenplatzhalter 3"/>
          <p:cNvSpPr>
            <a:spLocks noGrp="1"/>
          </p:cNvSpPr>
          <p:nvPr>
            <p:ph type="ftr" sz="quarter" idx="11"/>
          </p:nvPr>
        </p:nvSpPr>
        <p:spPr/>
        <p:txBody>
          <a:bodyPr/>
          <a:lstStyle/>
          <a:p>
            <a:pPr>
              <a:defRPr/>
            </a:pPr>
            <a:r>
              <a:rPr lang="de-AT"/>
              <a:t>hanno.ulmer@i-med.ac.at</a:t>
            </a:r>
            <a:endParaRPr lang="de-AT" dirty="0">
              <a:latin typeface="Comic Sans MS" pitchFamily="66" charset="0"/>
            </a:endParaRPr>
          </a:p>
        </p:txBody>
      </p:sp>
      <p:sp>
        <p:nvSpPr>
          <p:cNvPr id="5" name="Foliennummernplatzhalter 4"/>
          <p:cNvSpPr>
            <a:spLocks noGrp="1"/>
          </p:cNvSpPr>
          <p:nvPr>
            <p:ph type="sldNum" sz="quarter" idx="12"/>
          </p:nvPr>
        </p:nvSpPr>
        <p:spPr/>
        <p:txBody>
          <a:bodyPr/>
          <a:lstStyle/>
          <a:p>
            <a:pPr>
              <a:defRPr/>
            </a:pPr>
            <a:fld id="{1E943ECE-EEF9-4943-8F48-3E58A447850C}" type="slidenum">
              <a:rPr lang="de-AT"/>
              <a:pPr>
                <a:defRPr/>
              </a:pPr>
              <a:t>103</a:t>
            </a:fld>
            <a:endParaRPr lang="de-AT"/>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el 1"/>
          <p:cNvSpPr>
            <a:spLocks noGrp="1"/>
          </p:cNvSpPr>
          <p:nvPr>
            <p:ph type="title"/>
          </p:nvPr>
        </p:nvSpPr>
        <p:spPr>
          <a:xfrm>
            <a:off x="457200" y="274638"/>
            <a:ext cx="6635750" cy="1143000"/>
          </a:xfrm>
        </p:spPr>
        <p:txBody>
          <a:bodyPr/>
          <a:lstStyle/>
          <a:p>
            <a:r>
              <a:rPr lang="de-AT"/>
              <a:t>Authentizität / Rechtssicherheit</a:t>
            </a:r>
            <a:endParaRPr lang="de-DE"/>
          </a:p>
        </p:txBody>
      </p:sp>
      <p:sp>
        <p:nvSpPr>
          <p:cNvPr id="198658" name="Inhaltsplatzhalter 2"/>
          <p:cNvSpPr>
            <a:spLocks noGrp="1"/>
          </p:cNvSpPr>
          <p:nvPr>
            <p:ph idx="1"/>
          </p:nvPr>
        </p:nvSpPr>
        <p:spPr>
          <a:xfrm>
            <a:off x="457200" y="1600200"/>
            <a:ext cx="8229600" cy="4757738"/>
          </a:xfrm>
        </p:spPr>
        <p:txBody>
          <a:bodyPr/>
          <a:lstStyle/>
          <a:p>
            <a:r>
              <a:rPr lang="de-AT"/>
              <a:t>Wer hat was gesagt?</a:t>
            </a:r>
          </a:p>
          <a:p>
            <a:pPr lvl="1"/>
            <a:r>
              <a:rPr lang="de-AT"/>
              <a:t>Autorenschaft, Unverfälschtheit, Vollständigkeit, Beweiskraft</a:t>
            </a:r>
          </a:p>
          <a:p>
            <a:r>
              <a:rPr lang="de-AT"/>
              <a:t>auf Papier:</a:t>
            </a:r>
          </a:p>
          <a:p>
            <a:pPr lvl="1"/>
            <a:r>
              <a:rPr lang="de-AT"/>
              <a:t>Handzeichen, Unterschrift, Siegel</a:t>
            </a:r>
          </a:p>
          <a:p>
            <a:r>
              <a:rPr lang="de-AT"/>
              <a:t>am Computer:</a:t>
            </a:r>
          </a:p>
          <a:p>
            <a:pPr lvl="1"/>
            <a:r>
              <a:rPr lang="de-AT"/>
              <a:t>Passwortschutz, Log-Dateien, elektronische Signatur</a:t>
            </a:r>
          </a:p>
          <a:p>
            <a:pPr lvl="1"/>
            <a:r>
              <a:rPr lang="de-AT"/>
              <a:t>Anonymisierung, Pseudonymisierung(!)</a:t>
            </a:r>
            <a:endParaRPr lang="de-DE"/>
          </a:p>
        </p:txBody>
      </p:sp>
      <p:sp>
        <p:nvSpPr>
          <p:cNvPr id="4" name="Fußzeilenplatzhalter 3"/>
          <p:cNvSpPr>
            <a:spLocks noGrp="1"/>
          </p:cNvSpPr>
          <p:nvPr>
            <p:ph type="ftr" sz="quarter" idx="11"/>
          </p:nvPr>
        </p:nvSpPr>
        <p:spPr/>
        <p:txBody>
          <a:bodyPr/>
          <a:lstStyle/>
          <a:p>
            <a:pPr>
              <a:defRPr/>
            </a:pPr>
            <a:r>
              <a:rPr lang="de-AT"/>
              <a:t>hanno.ulmer@i-med.ac.at</a:t>
            </a:r>
            <a:endParaRPr lang="de-AT" dirty="0">
              <a:latin typeface="Comic Sans MS" pitchFamily="66" charset="0"/>
            </a:endParaRPr>
          </a:p>
        </p:txBody>
      </p:sp>
      <p:sp>
        <p:nvSpPr>
          <p:cNvPr id="5" name="Foliennummernplatzhalter 4"/>
          <p:cNvSpPr>
            <a:spLocks noGrp="1"/>
          </p:cNvSpPr>
          <p:nvPr>
            <p:ph type="sldNum" sz="quarter" idx="12"/>
          </p:nvPr>
        </p:nvSpPr>
        <p:spPr/>
        <p:txBody>
          <a:bodyPr/>
          <a:lstStyle/>
          <a:p>
            <a:pPr>
              <a:defRPr/>
            </a:pPr>
            <a:fld id="{067F5A40-AC1F-4972-8571-BDB6309C2BFA}" type="slidenum">
              <a:rPr lang="de-AT"/>
              <a:pPr>
                <a:defRPr/>
              </a:pPr>
              <a:t>104</a:t>
            </a:fld>
            <a:endParaRPr lang="de-AT"/>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el 1"/>
          <p:cNvSpPr>
            <a:spLocks noGrp="1"/>
          </p:cNvSpPr>
          <p:nvPr>
            <p:ph type="title"/>
          </p:nvPr>
        </p:nvSpPr>
        <p:spPr>
          <a:xfrm>
            <a:off x="457200" y="274638"/>
            <a:ext cx="6635750" cy="1143000"/>
          </a:xfrm>
        </p:spPr>
        <p:txBody>
          <a:bodyPr/>
          <a:lstStyle/>
          <a:p>
            <a:r>
              <a:rPr lang="de-AT"/>
              <a:t>Elektronische Signatur</a:t>
            </a:r>
            <a:endParaRPr lang="de-DE"/>
          </a:p>
        </p:txBody>
      </p:sp>
      <p:sp>
        <p:nvSpPr>
          <p:cNvPr id="199682" name="Inhaltsplatzhalter 2"/>
          <p:cNvSpPr>
            <a:spLocks noGrp="1"/>
          </p:cNvSpPr>
          <p:nvPr>
            <p:ph idx="1"/>
          </p:nvPr>
        </p:nvSpPr>
        <p:spPr>
          <a:xfrm>
            <a:off x="457200" y="1600200"/>
            <a:ext cx="8229600" cy="4757738"/>
          </a:xfrm>
        </p:spPr>
        <p:txBody>
          <a:bodyPr/>
          <a:lstStyle/>
          <a:p>
            <a:r>
              <a:rPr lang="de-AT"/>
              <a:t>Asymmetrisches Verschlüsselungsverfahren</a:t>
            </a:r>
          </a:p>
          <a:p>
            <a:pPr lvl="1"/>
            <a:r>
              <a:rPr lang="de-AT">
                <a:solidFill>
                  <a:srgbClr val="C00000"/>
                </a:solidFill>
              </a:rPr>
              <a:t>Schlüsselpaare: </a:t>
            </a:r>
            <a:r>
              <a:rPr lang="de-AT"/>
              <a:t>public/private</a:t>
            </a:r>
          </a:p>
          <a:p>
            <a:pPr lvl="1"/>
            <a:r>
              <a:rPr lang="de-AT">
                <a:solidFill>
                  <a:srgbClr val="C00000"/>
                </a:solidFill>
              </a:rPr>
              <a:t>Signieren:</a:t>
            </a:r>
            <a:r>
              <a:rPr lang="de-AT"/>
              <a:t> private key </a:t>
            </a:r>
            <a:r>
              <a:rPr lang="de-AT">
                <a:sym typeface="Wingdings" pitchFamily="2" charset="2"/>
              </a:rPr>
              <a:t></a:t>
            </a:r>
            <a:r>
              <a:rPr lang="de-AT"/>
              <a:t> </a:t>
            </a:r>
            <a:r>
              <a:rPr lang="de-AT">
                <a:solidFill>
                  <a:srgbClr val="C00000"/>
                </a:solidFill>
              </a:rPr>
              <a:t>Verifizieren:</a:t>
            </a:r>
            <a:r>
              <a:rPr lang="de-AT"/>
              <a:t> public key</a:t>
            </a:r>
          </a:p>
          <a:p>
            <a:pPr lvl="1"/>
            <a:r>
              <a:rPr lang="de-AT">
                <a:solidFill>
                  <a:srgbClr val="C00000"/>
                </a:solidFill>
              </a:rPr>
              <a:t>Verschlüsseln:</a:t>
            </a:r>
            <a:r>
              <a:rPr lang="de-AT"/>
              <a:t> public key </a:t>
            </a:r>
            <a:r>
              <a:rPr lang="de-AT">
                <a:sym typeface="Wingdings" pitchFamily="2" charset="2"/>
              </a:rPr>
              <a:t></a:t>
            </a:r>
            <a:r>
              <a:rPr lang="de-AT">
                <a:solidFill>
                  <a:srgbClr val="C00000"/>
                </a:solidFill>
              </a:rPr>
              <a:t> Entschlüsseln:</a:t>
            </a:r>
            <a:r>
              <a:rPr lang="de-AT"/>
              <a:t> private key</a:t>
            </a:r>
          </a:p>
          <a:p>
            <a:endParaRPr lang="de-AT"/>
          </a:p>
          <a:p>
            <a:r>
              <a:rPr lang="de-AT"/>
              <a:t>eSignatur in der medizinischen Dokumentation:</a:t>
            </a:r>
          </a:p>
          <a:p>
            <a:pPr lvl="1"/>
            <a:r>
              <a:rPr lang="de-AT"/>
              <a:t>Bedeutung für Kommunikation, Speicherung und Archivierung</a:t>
            </a:r>
          </a:p>
        </p:txBody>
      </p:sp>
      <p:sp>
        <p:nvSpPr>
          <p:cNvPr id="4" name="Fußzeilenplatzhalter 3"/>
          <p:cNvSpPr>
            <a:spLocks noGrp="1"/>
          </p:cNvSpPr>
          <p:nvPr>
            <p:ph type="ftr" sz="quarter" idx="11"/>
          </p:nvPr>
        </p:nvSpPr>
        <p:spPr/>
        <p:txBody>
          <a:bodyPr/>
          <a:lstStyle/>
          <a:p>
            <a:pPr>
              <a:defRPr/>
            </a:pPr>
            <a:r>
              <a:rPr lang="de-AT"/>
              <a:t>hanno.ulmer@i-med.ac.at</a:t>
            </a:r>
            <a:endParaRPr lang="de-AT" dirty="0">
              <a:latin typeface="Comic Sans MS" pitchFamily="66" charset="0"/>
            </a:endParaRPr>
          </a:p>
        </p:txBody>
      </p:sp>
      <p:sp>
        <p:nvSpPr>
          <p:cNvPr id="5" name="Foliennummernplatzhalter 4"/>
          <p:cNvSpPr>
            <a:spLocks noGrp="1"/>
          </p:cNvSpPr>
          <p:nvPr>
            <p:ph type="sldNum" sz="quarter" idx="12"/>
          </p:nvPr>
        </p:nvSpPr>
        <p:spPr/>
        <p:txBody>
          <a:bodyPr/>
          <a:lstStyle/>
          <a:p>
            <a:pPr>
              <a:defRPr/>
            </a:pPr>
            <a:fld id="{245C6B90-8A54-4EC6-A42C-56C466FD7950}" type="slidenum">
              <a:rPr lang="de-AT"/>
              <a:pPr>
                <a:defRPr/>
              </a:pPr>
              <a:t>105</a:t>
            </a:fld>
            <a:endParaRPr lang="de-AT"/>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Datenschutzgesetz</a:t>
            </a:r>
            <a:r>
              <a:rPr lang="de-DE" dirty="0">
                <a:latin typeface="+mj-lt"/>
              </a:rPr>
              <a:t> (DSG 2000)</a:t>
            </a:r>
            <a:r>
              <a:rPr lang="de-AT" dirty="0">
                <a:latin typeface="+mj-lt"/>
              </a:rPr>
              <a:t>:</a:t>
            </a:r>
          </a:p>
          <a:p>
            <a:pPr lvl="1" fontAlgn="auto">
              <a:lnSpc>
                <a:spcPct val="90000"/>
              </a:lnSpc>
              <a:spcAft>
                <a:spcPts val="0"/>
              </a:spcAft>
              <a:defRPr/>
            </a:pPr>
            <a:r>
              <a:rPr lang="de-AT" sz="2000" dirty="0">
                <a:latin typeface="+mj-lt"/>
              </a:rPr>
              <a:t>Medizinische Daten sind sensibel</a:t>
            </a:r>
          </a:p>
          <a:p>
            <a:pPr fontAlgn="auto">
              <a:lnSpc>
                <a:spcPct val="90000"/>
              </a:lnSpc>
              <a:spcAft>
                <a:spcPts val="0"/>
              </a:spcAft>
              <a:defRPr/>
            </a:pPr>
            <a:endParaRPr lang="de-AT" dirty="0">
              <a:latin typeface="+mj-lt"/>
            </a:endParaRPr>
          </a:p>
          <a:p>
            <a:pPr fontAlgn="auto">
              <a:lnSpc>
                <a:spcPct val="90000"/>
              </a:lnSpc>
              <a:spcAft>
                <a:spcPts val="0"/>
              </a:spcAft>
              <a:defRPr/>
            </a:pPr>
            <a:r>
              <a:rPr lang="de-AT" sz="4000" dirty="0">
                <a:solidFill>
                  <a:srgbClr val="4F81BD"/>
                </a:solidFill>
                <a:latin typeface="+mj-lt"/>
              </a:rPr>
              <a:t>Organisatorische Maßnahmen</a:t>
            </a:r>
          </a:p>
          <a:p>
            <a:pPr lvl="1" fontAlgn="auto">
              <a:lnSpc>
                <a:spcPct val="90000"/>
              </a:lnSpc>
              <a:spcAft>
                <a:spcPts val="0"/>
              </a:spcAft>
              <a:defRPr/>
            </a:pPr>
            <a:r>
              <a:rPr lang="de-AT" sz="3600" dirty="0">
                <a:solidFill>
                  <a:srgbClr val="4F81BD"/>
                </a:solidFill>
                <a:latin typeface="+mj-lt"/>
              </a:rPr>
              <a:t>Datenschutz-</a:t>
            </a:r>
            <a:r>
              <a:rPr lang="de-AT" sz="3600" dirty="0" err="1">
                <a:solidFill>
                  <a:srgbClr val="4F81BD"/>
                </a:solidFill>
                <a:latin typeface="+mj-lt"/>
              </a:rPr>
              <a:t>Policy</a:t>
            </a:r>
            <a:endParaRPr lang="de-AT" sz="3600" dirty="0">
              <a:solidFill>
                <a:srgbClr val="4F81BD"/>
              </a:solidFill>
              <a:latin typeface="+mj-lt"/>
            </a:endParaRPr>
          </a:p>
          <a:p>
            <a:pPr lvl="2" fontAlgn="auto">
              <a:lnSpc>
                <a:spcPct val="90000"/>
              </a:lnSpc>
              <a:spcAft>
                <a:spcPts val="0"/>
              </a:spcAft>
              <a:defRPr/>
            </a:pPr>
            <a:r>
              <a:rPr lang="de-AT" sz="3200" dirty="0">
                <a:solidFill>
                  <a:srgbClr val="C00000"/>
                </a:solidFill>
                <a:latin typeface="+mj-lt"/>
              </a:rPr>
              <a:t>Bewusstseinsbildung(!)</a:t>
            </a:r>
            <a:endParaRPr lang="de-DE" sz="3200" dirty="0">
              <a:solidFill>
                <a:srgbClr val="C00000"/>
              </a:solidFill>
              <a:latin typeface="+mj-lt"/>
            </a:endParaRPr>
          </a:p>
          <a:p>
            <a:pPr lvl="3" fontAlgn="auto">
              <a:lnSpc>
                <a:spcPct val="90000"/>
              </a:lnSpc>
              <a:spcAft>
                <a:spcPts val="0"/>
              </a:spcAft>
              <a:defRPr/>
            </a:pPr>
            <a:r>
              <a:rPr lang="de-DE" sz="2800" dirty="0">
                <a:solidFill>
                  <a:srgbClr val="4F81BD"/>
                </a:solidFill>
                <a:latin typeface="+mj-lt"/>
              </a:rPr>
              <a:t>Dokumentation der Zugriffe</a:t>
            </a:r>
          </a:p>
        </p:txBody>
      </p:sp>
      <p:sp>
        <p:nvSpPr>
          <p:cNvPr id="200706"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de-AT">
                <a:solidFill>
                  <a:srgbClr val="898989"/>
                </a:solidFill>
              </a:rPr>
              <a:t>hanno.ulmer@i-med.ac.at</a:t>
            </a:r>
          </a:p>
        </p:txBody>
      </p:sp>
      <p:sp>
        <p:nvSpPr>
          <p:cNvPr id="200707" name="Foliennummernplatzhalt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3797D1E-50AC-4A37-8B1A-5A839C44720E}" type="slidenum">
              <a:rPr lang="de-AT">
                <a:solidFill>
                  <a:srgbClr val="898989"/>
                </a:solidFill>
                <a:latin typeface="Calibri" pitchFamily="34" charset="0"/>
              </a:rPr>
              <a:pPr/>
              <a:t>106</a:t>
            </a:fld>
            <a:endParaRPr lang="de-AT">
              <a:solidFill>
                <a:srgbClr val="898989"/>
              </a:solidFill>
              <a:latin typeface="Calibri" pitchFamily="34" charset="0"/>
            </a:endParaRPr>
          </a:p>
        </p:txBody>
      </p:sp>
      <p:sp>
        <p:nvSpPr>
          <p:cNvPr id="200708" name="Rectangle 2"/>
          <p:cNvSpPr>
            <a:spLocks noGrp="1" noChangeArrowheads="1"/>
          </p:cNvSpPr>
          <p:nvPr>
            <p:ph type="title"/>
          </p:nvPr>
        </p:nvSpPr>
        <p:spPr>
          <a:xfrm>
            <a:off x="457200" y="274638"/>
            <a:ext cx="6635750" cy="1143000"/>
          </a:xfrm>
        </p:spPr>
        <p:txBody>
          <a:bodyPr/>
          <a:lstStyle/>
          <a:p>
            <a:r>
              <a:rPr lang="de-AT"/>
              <a:t>Datenschutz in der Medizin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339850" y="5589588"/>
            <a:ext cx="6400800" cy="985837"/>
          </a:xfrm>
        </p:spPr>
        <p:txBody>
          <a:bodyPr rtlCol="0">
            <a:normAutofit/>
          </a:bodyPr>
          <a:lstStyle/>
          <a:p>
            <a:pPr fontAlgn="auto">
              <a:spcAft>
                <a:spcPts val="0"/>
              </a:spcAft>
              <a:defRPr/>
            </a:pPr>
            <a:r>
              <a:rPr lang="de-DE" sz="2000" dirty="0"/>
              <a:t>Department für Medizinische Statistik, Informatik und Gesundheitsökonomie, Medizinische Universität Innsbruck</a:t>
            </a:r>
          </a:p>
          <a:p>
            <a:pPr fontAlgn="auto">
              <a:spcAft>
                <a:spcPts val="0"/>
              </a:spcAft>
              <a:defRPr/>
            </a:pPr>
            <a:endParaRPr lang="de-DE" sz="2400" dirty="0"/>
          </a:p>
          <a:p>
            <a:pPr fontAlgn="auto">
              <a:spcAft>
                <a:spcPts val="0"/>
              </a:spcAft>
              <a:defRPr/>
            </a:pPr>
            <a:endParaRPr lang="de-DE" sz="2400" dirty="0"/>
          </a:p>
        </p:txBody>
      </p:sp>
      <p:sp>
        <p:nvSpPr>
          <p:cNvPr id="201730" name="Rectangle 2"/>
          <p:cNvSpPr>
            <a:spLocks noGrp="1" noChangeArrowheads="1"/>
          </p:cNvSpPr>
          <p:nvPr>
            <p:ph type="ctrTitle"/>
          </p:nvPr>
        </p:nvSpPr>
        <p:spPr>
          <a:xfrm>
            <a:off x="611188" y="1628775"/>
            <a:ext cx="7905750" cy="2016125"/>
          </a:xfrm>
        </p:spPr>
        <p:txBody>
          <a:bodyPr/>
          <a:lstStyle/>
          <a:p>
            <a:pPr algn="l"/>
            <a:r>
              <a:rPr lang="de-DE"/>
              <a:t>Medizinische Fachliteratur</a:t>
            </a:r>
            <a:br>
              <a:rPr lang="de-DE"/>
            </a:br>
            <a:br>
              <a:rPr lang="de-DE" sz="1200"/>
            </a:br>
            <a:endParaRPr lang="de-DE" sz="2500" b="1" i="1"/>
          </a:p>
        </p:txBody>
      </p:sp>
      <p:sp>
        <p:nvSpPr>
          <p:cNvPr id="201731"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pPr>
            <a:r>
              <a:rPr lang="de-DE" sz="2000" dirty="0" err="1">
                <a:solidFill>
                  <a:srgbClr val="7F7F7F"/>
                </a:solidFill>
                <a:latin typeface="Calibri" pitchFamily="34" charset="0"/>
              </a:rPr>
              <a:t>Assoz</a:t>
            </a:r>
            <a:r>
              <a:rPr lang="de-DE" sz="2000" dirty="0">
                <a:solidFill>
                  <a:srgbClr val="7F7F7F"/>
                </a:solidFill>
                <a:latin typeface="Calibri" pitchFamily="34" charset="0"/>
              </a:rPr>
              <a:t>. Prof. Priv.-</a:t>
            </a:r>
            <a:r>
              <a:rPr lang="de-DE" sz="2000" dirty="0" err="1">
                <a:solidFill>
                  <a:srgbClr val="7F7F7F"/>
                </a:solidFill>
                <a:latin typeface="Calibri" pitchFamily="34" charset="0"/>
              </a:rPr>
              <a:t>Doz</a:t>
            </a:r>
            <a:r>
              <a:rPr lang="de-DE" sz="2000" dirty="0">
                <a:solidFill>
                  <a:srgbClr val="7F7F7F"/>
                </a:solidFill>
                <a:latin typeface="Calibri" pitchFamily="34" charset="0"/>
              </a:rPr>
              <a:t>. Mag. Dr. Georg Göbel</a:t>
            </a:r>
            <a:endParaRPr lang="de-DE" sz="2000" b="1" dirty="0"/>
          </a:p>
          <a:p>
            <a:pPr algn="ctr">
              <a:spcBef>
                <a:spcPct val="20000"/>
              </a:spcBef>
              <a:buFont typeface="Arial" pitchFamily="34" charset="0"/>
              <a:buNone/>
            </a:pPr>
            <a:r>
              <a:rPr lang="de-AT" sz="1600" i="1" dirty="0">
                <a:solidFill>
                  <a:srgbClr val="7F7F7F"/>
                </a:solidFill>
                <a:latin typeface="Calibri" pitchFamily="34" charset="0"/>
              </a:rPr>
              <a:t>georg.goebel@i-med.ac.at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dirty="0">
                <a:latin typeface="+mj-lt"/>
              </a:rPr>
              <a:t>Hypermedia</a:t>
            </a:r>
          </a:p>
          <a:p>
            <a:pPr lvl="1" fontAlgn="auto">
              <a:lnSpc>
                <a:spcPct val="90000"/>
              </a:lnSpc>
              <a:spcAft>
                <a:spcPts val="0"/>
              </a:spcAft>
              <a:defRPr/>
            </a:pPr>
            <a:r>
              <a:rPr lang="de-AT" sz="2400" dirty="0">
                <a:latin typeface="+mj-lt"/>
              </a:rPr>
              <a:t>Verknüpfung von Informationen</a:t>
            </a:r>
          </a:p>
          <a:p>
            <a:pPr lvl="1" fontAlgn="auto">
              <a:lnSpc>
                <a:spcPct val="90000"/>
              </a:lnSpc>
              <a:spcAft>
                <a:spcPts val="0"/>
              </a:spcAft>
              <a:defRPr/>
            </a:pPr>
            <a:r>
              <a:rPr lang="de-AT" sz="2400" dirty="0">
                <a:latin typeface="+mj-lt"/>
              </a:rPr>
              <a:t>Strukturierte Suche</a:t>
            </a:r>
          </a:p>
          <a:p>
            <a:pPr lvl="1" fontAlgn="auto">
              <a:lnSpc>
                <a:spcPct val="90000"/>
              </a:lnSpc>
              <a:spcAft>
                <a:spcPts val="0"/>
              </a:spcAft>
              <a:defRPr/>
            </a:pPr>
            <a:r>
              <a:rPr lang="de-AT" sz="2400" dirty="0">
                <a:latin typeface="+mj-lt"/>
              </a:rPr>
              <a:t>Suche in Freitext</a:t>
            </a:r>
          </a:p>
          <a:p>
            <a:pPr fontAlgn="auto">
              <a:lnSpc>
                <a:spcPct val="90000"/>
              </a:lnSpc>
              <a:spcAft>
                <a:spcPts val="0"/>
              </a:spcAft>
              <a:defRPr/>
            </a:pPr>
            <a:r>
              <a:rPr lang="de-AT" sz="2800" dirty="0">
                <a:latin typeface="+mj-lt"/>
              </a:rPr>
              <a:t>Qualität der Information</a:t>
            </a:r>
          </a:p>
          <a:p>
            <a:pPr lvl="1" fontAlgn="auto">
              <a:lnSpc>
                <a:spcPct val="90000"/>
              </a:lnSpc>
              <a:spcAft>
                <a:spcPts val="0"/>
              </a:spcAft>
              <a:defRPr/>
            </a:pPr>
            <a:r>
              <a:rPr lang="de-AT" sz="2400" dirty="0">
                <a:latin typeface="+mj-lt"/>
              </a:rPr>
              <a:t>Autor</a:t>
            </a:r>
          </a:p>
          <a:p>
            <a:pPr lvl="2" fontAlgn="auto">
              <a:lnSpc>
                <a:spcPct val="90000"/>
              </a:lnSpc>
              <a:spcAft>
                <a:spcPts val="0"/>
              </a:spcAft>
              <a:defRPr/>
            </a:pPr>
            <a:r>
              <a:rPr lang="de-AT" dirty="0">
                <a:latin typeface="+mj-lt"/>
              </a:rPr>
              <a:t>Institution (Universität, Versicherung, Pharmafirma, persönliche Meinung)</a:t>
            </a:r>
          </a:p>
          <a:p>
            <a:pPr lvl="1" fontAlgn="auto">
              <a:lnSpc>
                <a:spcPct val="90000"/>
              </a:lnSpc>
              <a:spcAft>
                <a:spcPts val="0"/>
              </a:spcAft>
              <a:defRPr/>
            </a:pPr>
            <a:r>
              <a:rPr lang="de-AT" sz="2400" dirty="0">
                <a:latin typeface="+mj-lt"/>
              </a:rPr>
              <a:t>Referenzen, Zitate</a:t>
            </a:r>
          </a:p>
          <a:p>
            <a:pPr lvl="1" fontAlgn="auto">
              <a:lnSpc>
                <a:spcPct val="90000"/>
              </a:lnSpc>
              <a:spcAft>
                <a:spcPts val="0"/>
              </a:spcAft>
              <a:defRPr/>
            </a:pPr>
            <a:r>
              <a:rPr lang="de-AT" sz="2400" dirty="0">
                <a:latin typeface="+mj-lt"/>
              </a:rPr>
              <a:t>Copyright Information</a:t>
            </a:r>
          </a:p>
          <a:p>
            <a:pPr lvl="1" fontAlgn="auto">
              <a:lnSpc>
                <a:spcPct val="90000"/>
              </a:lnSpc>
              <a:spcAft>
                <a:spcPts val="0"/>
              </a:spcAft>
              <a:defRPr/>
            </a:pPr>
            <a:r>
              <a:rPr lang="de-AT" sz="2400" dirty="0">
                <a:latin typeface="+mj-lt"/>
              </a:rPr>
              <a:t>Datum der Eingabe, Modifikation</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4351EB6F-9903-4867-85AC-768710DA2632}" type="slidenum">
              <a:rPr lang="de-AT">
                <a:latin typeface="+mj-lt"/>
              </a:rPr>
              <a:pPr>
                <a:defRPr/>
              </a:pPr>
              <a:t>108</a:t>
            </a:fld>
            <a:endParaRPr lang="de-AT">
              <a:latin typeface="+mj-lt"/>
            </a:endParaRPr>
          </a:p>
        </p:txBody>
      </p:sp>
      <p:sp>
        <p:nvSpPr>
          <p:cNvPr id="203780" name="Rectangle 2"/>
          <p:cNvSpPr>
            <a:spLocks noGrp="1" noChangeArrowheads="1"/>
          </p:cNvSpPr>
          <p:nvPr>
            <p:ph type="title"/>
          </p:nvPr>
        </p:nvSpPr>
        <p:spPr>
          <a:xfrm>
            <a:off x="457200" y="274638"/>
            <a:ext cx="6635750" cy="1143000"/>
          </a:xfrm>
        </p:spPr>
        <p:txBody>
          <a:bodyPr/>
          <a:lstStyle/>
          <a:p>
            <a:r>
              <a:rPr lang="de-AT"/>
              <a:t>Medizinisches Wissen im Netz</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a:latin typeface="+mj-lt"/>
              </a:rPr>
              <a:t>Volltextsuche</a:t>
            </a:r>
          </a:p>
          <a:p>
            <a:pPr lvl="2" fontAlgn="auto">
              <a:lnSpc>
                <a:spcPct val="90000"/>
              </a:lnSpc>
              <a:spcAft>
                <a:spcPts val="0"/>
              </a:spcAft>
              <a:defRPr/>
            </a:pPr>
            <a:r>
              <a:rPr lang="de-DE">
                <a:latin typeface="+mj-lt"/>
              </a:rPr>
              <a:t>Im Internet</a:t>
            </a:r>
          </a:p>
          <a:p>
            <a:pPr lvl="2" fontAlgn="auto">
              <a:lnSpc>
                <a:spcPct val="90000"/>
              </a:lnSpc>
              <a:spcAft>
                <a:spcPts val="0"/>
              </a:spcAft>
              <a:defRPr/>
            </a:pPr>
            <a:r>
              <a:rPr lang="de-DE">
                <a:latin typeface="+mj-lt"/>
              </a:rPr>
              <a:t>In Fachzeitschriften</a:t>
            </a:r>
          </a:p>
          <a:p>
            <a:pPr lvl="3" fontAlgn="auto">
              <a:lnSpc>
                <a:spcPct val="90000"/>
              </a:lnSpc>
              <a:spcAft>
                <a:spcPts val="0"/>
              </a:spcAft>
              <a:defRPr/>
            </a:pPr>
            <a:r>
              <a:rPr lang="de-DE">
                <a:latin typeface="+mj-lt"/>
              </a:rPr>
              <a:t>Häufig kostenpflichtige Zugänge</a:t>
            </a:r>
          </a:p>
          <a:p>
            <a:pPr lvl="2" fontAlgn="auto">
              <a:lnSpc>
                <a:spcPct val="90000"/>
              </a:lnSpc>
              <a:spcAft>
                <a:spcPts val="0"/>
              </a:spcAft>
              <a:defRPr/>
            </a:pPr>
            <a:r>
              <a:rPr lang="de-DE">
                <a:latin typeface="+mj-lt"/>
              </a:rPr>
              <a:t>In Abstracts (=Kurzfassungen)</a:t>
            </a:r>
          </a:p>
          <a:p>
            <a:pPr lvl="1" fontAlgn="auto">
              <a:lnSpc>
                <a:spcPct val="90000"/>
              </a:lnSpc>
              <a:spcAft>
                <a:spcPts val="0"/>
              </a:spcAft>
              <a:defRPr/>
            </a:pPr>
            <a:r>
              <a:rPr lang="de-DE">
                <a:latin typeface="+mj-lt"/>
              </a:rPr>
              <a:t>Vorteil: Kombinationen, Phrasen</a:t>
            </a:r>
          </a:p>
          <a:p>
            <a:pPr lvl="2" fontAlgn="auto">
              <a:lnSpc>
                <a:spcPct val="90000"/>
              </a:lnSpc>
              <a:spcAft>
                <a:spcPts val="0"/>
              </a:spcAft>
              <a:defRPr/>
            </a:pPr>
            <a:r>
              <a:rPr lang="de-DE">
                <a:latin typeface="+mj-lt"/>
              </a:rPr>
              <a:t>„Schmerzen beim Gehen“  </a:t>
            </a:r>
          </a:p>
          <a:p>
            <a:pPr lvl="1" fontAlgn="auto">
              <a:lnSpc>
                <a:spcPct val="90000"/>
              </a:lnSpc>
              <a:spcAft>
                <a:spcPts val="0"/>
              </a:spcAft>
              <a:defRPr/>
            </a:pPr>
            <a:r>
              <a:rPr lang="de-DE">
                <a:latin typeface="+mj-lt"/>
              </a:rPr>
              <a:t>Nachteil: Aufwand</a:t>
            </a:r>
          </a:p>
          <a:p>
            <a:pPr fontAlgn="auto">
              <a:lnSpc>
                <a:spcPct val="90000"/>
              </a:lnSpc>
              <a:spcAft>
                <a:spcPts val="0"/>
              </a:spcAft>
              <a:defRPr/>
            </a:pPr>
            <a:r>
              <a:rPr lang="de-DE">
                <a:latin typeface="+mj-lt"/>
              </a:rPr>
              <a:t>Indexierung</a:t>
            </a: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BD3EF13-74CE-4302-8C23-8B2A7BAB4A9E}" type="slidenum">
              <a:rPr lang="de-AT">
                <a:latin typeface="+mj-lt"/>
              </a:rPr>
              <a:pPr>
                <a:defRPr/>
              </a:pPr>
              <a:t>109</a:t>
            </a:fld>
            <a:endParaRPr lang="de-AT">
              <a:latin typeface="+mj-lt"/>
            </a:endParaRPr>
          </a:p>
        </p:txBody>
      </p:sp>
      <p:sp>
        <p:nvSpPr>
          <p:cNvPr id="204804" name="Rectangle 2"/>
          <p:cNvSpPr>
            <a:spLocks noGrp="1" noChangeArrowheads="1"/>
          </p:cNvSpPr>
          <p:nvPr>
            <p:ph type="title"/>
          </p:nvPr>
        </p:nvSpPr>
        <p:spPr>
          <a:xfrm>
            <a:off x="457200" y="274638"/>
            <a:ext cx="6635750" cy="1143000"/>
          </a:xfrm>
        </p:spPr>
        <p:txBody>
          <a:bodyPr/>
          <a:lstStyle/>
          <a:p>
            <a:r>
              <a:rPr lang="de-AT"/>
              <a:t>Literatursuche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Service</a:t>
            </a:r>
            <a:endParaRPr lang="de-DE" dirty="0"/>
          </a:p>
        </p:txBody>
      </p:sp>
      <p:sp>
        <p:nvSpPr>
          <p:cNvPr id="4" name="Inhaltsplatzhalter 3"/>
          <p:cNvSpPr>
            <a:spLocks noGrp="1"/>
          </p:cNvSpPr>
          <p:nvPr>
            <p:ph sz="half" idx="1"/>
          </p:nvPr>
        </p:nvSpPr>
        <p:spPr>
          <a:xfrm>
            <a:off x="457200" y="1600200"/>
            <a:ext cx="4686304" cy="5043510"/>
          </a:xfrm>
        </p:spPr>
        <p:txBody>
          <a:bodyPr>
            <a:normAutofit lnSpcReduction="10000"/>
          </a:bodyPr>
          <a:lstStyle/>
          <a:p>
            <a:r>
              <a:rPr lang="de-AT" dirty="0"/>
              <a:t>Statistische Beratungen</a:t>
            </a:r>
          </a:p>
          <a:p>
            <a:pPr lvl="1"/>
            <a:r>
              <a:rPr lang="de-AT" dirty="0"/>
              <a:t>Studienplanung</a:t>
            </a:r>
          </a:p>
          <a:p>
            <a:pPr lvl="1"/>
            <a:r>
              <a:rPr lang="de-AT" dirty="0"/>
              <a:t>Ethikkommissionseinreichungen</a:t>
            </a:r>
          </a:p>
          <a:p>
            <a:pPr lvl="1"/>
            <a:r>
              <a:rPr lang="de-AT" dirty="0"/>
              <a:t>Datenverarbeitung</a:t>
            </a:r>
          </a:p>
          <a:p>
            <a:pPr lvl="1"/>
            <a:r>
              <a:rPr lang="de-AT" dirty="0"/>
              <a:t>statistische Auswertung</a:t>
            </a:r>
          </a:p>
          <a:p>
            <a:pPr lvl="1"/>
            <a:r>
              <a:rPr lang="de-AT" dirty="0"/>
              <a:t>Veröffentlichung</a:t>
            </a:r>
          </a:p>
          <a:p>
            <a:r>
              <a:rPr lang="de-AT" dirty="0" err="1"/>
              <a:t>Clinical</a:t>
            </a:r>
            <a:r>
              <a:rPr lang="de-AT" dirty="0"/>
              <a:t> Trials</a:t>
            </a:r>
            <a:r>
              <a:rPr lang="de-DE" dirty="0"/>
              <a:t> </a:t>
            </a:r>
          </a:p>
          <a:p>
            <a:pPr lvl="1"/>
            <a:r>
              <a:rPr lang="de-AT" dirty="0"/>
              <a:t>klinische Studien</a:t>
            </a:r>
            <a:endParaRPr lang="de-DE" dirty="0"/>
          </a:p>
          <a:p>
            <a:r>
              <a:rPr lang="de-DE" dirty="0" err="1"/>
              <a:t>eCRF</a:t>
            </a:r>
            <a:endParaRPr lang="de-DE" dirty="0"/>
          </a:p>
          <a:p>
            <a:pPr lvl="1"/>
            <a:r>
              <a:rPr lang="de-AT" dirty="0"/>
              <a:t>webbasierter </a:t>
            </a:r>
            <a:r>
              <a:rPr lang="de-AT" dirty="0" err="1"/>
              <a:t>Case</a:t>
            </a:r>
            <a:r>
              <a:rPr lang="de-AT" dirty="0"/>
              <a:t> Report Form</a:t>
            </a:r>
            <a:endParaRPr lang="de-DE" dirty="0"/>
          </a:p>
          <a:p>
            <a:r>
              <a:rPr lang="de-AT" dirty="0" err="1"/>
              <a:t>Pubmon</a:t>
            </a:r>
            <a:r>
              <a:rPr lang="de-AT" dirty="0"/>
              <a:t> Programm</a:t>
            </a:r>
          </a:p>
          <a:p>
            <a:pPr lvl="1"/>
            <a:r>
              <a:rPr lang="de-AT" dirty="0"/>
              <a:t>Unterstützung zur standardisierten Auswertung von Publikationslisten u. A. für Habilitationen</a:t>
            </a:r>
          </a:p>
        </p:txBody>
      </p:sp>
      <p:sp>
        <p:nvSpPr>
          <p:cNvPr id="3" name="Foliennummernplatzhalter 2"/>
          <p:cNvSpPr>
            <a:spLocks noGrp="1"/>
          </p:cNvSpPr>
          <p:nvPr>
            <p:ph type="sldNum" sz="quarter" idx="12"/>
          </p:nvPr>
        </p:nvSpPr>
        <p:spPr/>
        <p:txBody>
          <a:bodyPr/>
          <a:lstStyle/>
          <a:p>
            <a:fld id="{A4B4652C-CD78-4E39-BAB0-0AF956FF8895}" type="slidenum">
              <a:rPr lang="de-DE" smtClean="0"/>
              <a:pPr/>
              <a:t>11</a:t>
            </a:fld>
            <a:endParaRPr lang="de-DE"/>
          </a:p>
        </p:txBody>
      </p:sp>
      <p:sp>
        <p:nvSpPr>
          <p:cNvPr id="18" name="Rechteck 17"/>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4" name="Textfeld 23"/>
          <p:cNvSpPr txBox="1"/>
          <p:nvPr/>
        </p:nvSpPr>
        <p:spPr>
          <a:xfrm>
            <a:off x="5390744" y="5807498"/>
            <a:ext cx="3311236" cy="523220"/>
          </a:xfrm>
          <a:prstGeom prst="rect">
            <a:avLst/>
          </a:prstGeom>
          <a:noFill/>
        </p:spPr>
        <p:txBody>
          <a:bodyPr wrap="square" rtlCol="0">
            <a:spAutoFit/>
          </a:bodyPr>
          <a:lstStyle/>
          <a:p>
            <a:pPr algn="ctr"/>
            <a:r>
              <a:rPr lang="de-AT" sz="2800" dirty="0" err="1">
                <a:solidFill>
                  <a:schemeClr val="bg2">
                    <a:lumMod val="40000"/>
                    <a:lumOff val="60000"/>
                  </a:schemeClr>
                </a:solidFill>
              </a:rPr>
              <a:t>MitarbeiterInnen</a:t>
            </a:r>
            <a:endParaRPr lang="de-DE" sz="2800" dirty="0">
              <a:solidFill>
                <a:schemeClr val="bg2">
                  <a:lumMod val="40000"/>
                  <a:lumOff val="60000"/>
                </a:schemeClr>
              </a:solidFill>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29" name="Textfeld 28"/>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19" name="Foliennummernplatzhalter 4"/>
          <p:cNvSpPr>
            <a:spLocks noGrp="1"/>
          </p:cNvSpPr>
          <p:nvPr>
            <p:ph type="sldNum" sz="quarter" idx="12"/>
          </p:nvPr>
        </p:nvSpPr>
        <p:spPr/>
        <p:txBody>
          <a:bodyPr/>
          <a:lstStyle/>
          <a:p>
            <a:pPr>
              <a:defRPr/>
            </a:pPr>
            <a:fld id="{45AF95A7-B1C4-4B00-86F6-879EE0E4A584}" type="slidenum">
              <a:rPr lang="de-AT">
                <a:latin typeface="+mj-lt"/>
              </a:rPr>
              <a:pPr>
                <a:defRPr/>
              </a:pPr>
              <a:t>110</a:t>
            </a:fld>
            <a:endParaRPr lang="de-AT">
              <a:latin typeface="+mj-lt"/>
            </a:endParaRPr>
          </a:p>
        </p:txBody>
      </p:sp>
      <p:sp>
        <p:nvSpPr>
          <p:cNvPr id="168965" name="Text Box 3"/>
          <p:cNvSpPr txBox="1">
            <a:spLocks noChangeArrowheads="1"/>
          </p:cNvSpPr>
          <p:nvPr/>
        </p:nvSpPr>
        <p:spPr bwMode="auto">
          <a:xfrm>
            <a:off x="838200" y="1905000"/>
            <a:ext cx="1219200" cy="461963"/>
          </a:xfrm>
          <a:prstGeom prst="rect">
            <a:avLst/>
          </a:prstGeom>
          <a:solidFill>
            <a:srgbClr val="FFFF66"/>
          </a:solidFill>
          <a:ln w="12700">
            <a:noFill/>
            <a:miter lim="800000"/>
            <a:headEnd type="none" w="sm" len="sm"/>
            <a:tailEnd type="none" w="sm" len="sm"/>
          </a:ln>
        </p:spPr>
        <p:txBody>
          <a:bodyPr lIns="92075" tIns="46038" rIns="92075" bIns="46038">
            <a:spAutoFit/>
          </a:bodyPr>
          <a:lstStyle/>
          <a:p>
            <a:pPr eaLnBrk="0" hangingPunct="0">
              <a:spcBef>
                <a:spcPct val="50000"/>
              </a:spcBef>
              <a:defRPr/>
            </a:pPr>
            <a:r>
              <a:rPr lang="de-DE">
                <a:latin typeface="+mj-lt"/>
              </a:rPr>
              <a:t>Inhalt</a:t>
            </a:r>
            <a:endParaRPr lang="de-AT">
              <a:latin typeface="+mj-lt"/>
            </a:endParaRPr>
          </a:p>
        </p:txBody>
      </p:sp>
      <p:sp>
        <p:nvSpPr>
          <p:cNvPr id="168966" name="Text Box 4"/>
          <p:cNvSpPr txBox="1">
            <a:spLocks noChangeArrowheads="1"/>
          </p:cNvSpPr>
          <p:nvPr/>
        </p:nvSpPr>
        <p:spPr bwMode="auto">
          <a:xfrm>
            <a:off x="533400" y="3429000"/>
            <a:ext cx="1905000" cy="739775"/>
          </a:xfrm>
          <a:prstGeom prst="rect">
            <a:avLst/>
          </a:prstGeom>
          <a:solidFill>
            <a:srgbClr val="FFFF66"/>
          </a:solidFill>
          <a:ln w="12700">
            <a:noFill/>
            <a:miter lim="800000"/>
            <a:headEnd type="none" w="sm" len="sm"/>
            <a:tailEnd type="none" w="sm" len="sm"/>
          </a:ln>
        </p:spPr>
        <p:txBody>
          <a:bodyPr lIns="92075" tIns="46038" rIns="92075" bIns="46038">
            <a:spAutoFit/>
          </a:bodyPr>
          <a:lstStyle/>
          <a:p>
            <a:pPr algn="ctr" eaLnBrk="0" hangingPunct="0">
              <a:spcBef>
                <a:spcPct val="50000"/>
              </a:spcBef>
              <a:defRPr/>
            </a:pPr>
            <a:r>
              <a:rPr lang="de-DE">
                <a:latin typeface="+mj-lt"/>
              </a:rPr>
              <a:t>Datenbank </a:t>
            </a:r>
            <a:r>
              <a:rPr lang="de-DE" sz="1800">
                <a:latin typeface="+mj-lt"/>
              </a:rPr>
              <a:t>(Inhalt + Index)</a:t>
            </a:r>
            <a:endParaRPr lang="de-AT" sz="1800">
              <a:latin typeface="+mj-lt"/>
            </a:endParaRPr>
          </a:p>
        </p:txBody>
      </p:sp>
      <p:sp>
        <p:nvSpPr>
          <p:cNvPr id="168967" name="Text Box 5"/>
          <p:cNvSpPr txBox="1">
            <a:spLocks noChangeArrowheads="1"/>
          </p:cNvSpPr>
          <p:nvPr/>
        </p:nvSpPr>
        <p:spPr bwMode="auto">
          <a:xfrm>
            <a:off x="3429000" y="4724400"/>
            <a:ext cx="1162050" cy="461963"/>
          </a:xfrm>
          <a:prstGeom prst="rect">
            <a:avLst/>
          </a:prstGeom>
          <a:solidFill>
            <a:srgbClr val="3399FF"/>
          </a:solidFill>
          <a:ln w="12700">
            <a:noFill/>
            <a:miter lim="800000"/>
            <a:headEnd type="none" w="sm" len="sm"/>
            <a:tailEnd type="none" w="sm" len="sm"/>
          </a:ln>
        </p:spPr>
        <p:txBody>
          <a:bodyPr wrap="none" lIns="92075" tIns="46038" rIns="92075" bIns="46038">
            <a:spAutoFit/>
          </a:bodyPr>
          <a:lstStyle/>
          <a:p>
            <a:pPr eaLnBrk="0" hangingPunct="0">
              <a:defRPr/>
            </a:pPr>
            <a:r>
              <a:rPr lang="de-DE">
                <a:latin typeface="+mj-lt"/>
              </a:rPr>
              <a:t>Abfrage</a:t>
            </a:r>
            <a:endParaRPr lang="de-AT">
              <a:latin typeface="+mj-lt"/>
            </a:endParaRPr>
          </a:p>
        </p:txBody>
      </p:sp>
      <p:sp>
        <p:nvSpPr>
          <p:cNvPr id="168968" name="Text Box 6"/>
          <p:cNvSpPr txBox="1">
            <a:spLocks noChangeArrowheads="1"/>
          </p:cNvSpPr>
          <p:nvPr/>
        </p:nvSpPr>
        <p:spPr bwMode="auto">
          <a:xfrm>
            <a:off x="5183188" y="1905000"/>
            <a:ext cx="1881187" cy="831850"/>
          </a:xfrm>
          <a:prstGeom prst="rect">
            <a:avLst/>
          </a:prstGeom>
          <a:solidFill>
            <a:srgbClr val="FF3300"/>
          </a:solidFill>
          <a:ln w="12700">
            <a:noFill/>
            <a:miter lim="800000"/>
            <a:headEnd type="none" w="sm" len="sm"/>
            <a:tailEnd type="none" w="sm" len="sm"/>
          </a:ln>
        </p:spPr>
        <p:txBody>
          <a:bodyPr wrap="none" lIns="92075" tIns="46038" rIns="92075" bIns="46038">
            <a:spAutoFit/>
          </a:bodyPr>
          <a:lstStyle/>
          <a:p>
            <a:pPr algn="ctr" eaLnBrk="0" hangingPunct="0">
              <a:defRPr/>
            </a:pPr>
            <a:r>
              <a:rPr lang="de-DE">
                <a:latin typeface="+mj-lt"/>
              </a:rPr>
              <a:t>Informations-</a:t>
            </a:r>
          </a:p>
          <a:p>
            <a:pPr algn="ctr" eaLnBrk="0" hangingPunct="0">
              <a:defRPr/>
            </a:pPr>
            <a:r>
              <a:rPr lang="de-DE">
                <a:latin typeface="+mj-lt"/>
              </a:rPr>
              <a:t>bedarf</a:t>
            </a:r>
            <a:endParaRPr lang="de-AT">
              <a:latin typeface="+mj-lt"/>
            </a:endParaRPr>
          </a:p>
        </p:txBody>
      </p:sp>
      <p:sp>
        <p:nvSpPr>
          <p:cNvPr id="168969" name="Text Box 7"/>
          <p:cNvSpPr txBox="1">
            <a:spLocks noChangeArrowheads="1"/>
          </p:cNvSpPr>
          <p:nvPr/>
        </p:nvSpPr>
        <p:spPr bwMode="auto">
          <a:xfrm>
            <a:off x="5638800" y="3810000"/>
            <a:ext cx="871538" cy="461963"/>
          </a:xfrm>
          <a:prstGeom prst="rect">
            <a:avLst/>
          </a:prstGeom>
          <a:solidFill>
            <a:srgbClr val="FF3300"/>
          </a:solidFill>
          <a:ln w="12700">
            <a:noFill/>
            <a:miter lim="800000"/>
            <a:headEnd type="none" w="sm" len="sm"/>
            <a:tailEnd type="none" w="sm" len="sm"/>
          </a:ln>
        </p:spPr>
        <p:txBody>
          <a:bodyPr wrap="none" lIns="92075" tIns="46038" rIns="92075" bIns="46038">
            <a:spAutoFit/>
          </a:bodyPr>
          <a:lstStyle/>
          <a:p>
            <a:pPr eaLnBrk="0" hangingPunct="0">
              <a:defRPr/>
            </a:pPr>
            <a:r>
              <a:rPr lang="de-DE">
                <a:latin typeface="+mj-lt"/>
              </a:rPr>
              <a:t>Frage</a:t>
            </a:r>
            <a:endParaRPr lang="de-AT">
              <a:latin typeface="+mj-lt"/>
            </a:endParaRPr>
          </a:p>
        </p:txBody>
      </p:sp>
      <p:sp>
        <p:nvSpPr>
          <p:cNvPr id="168970" name="Text Box 8"/>
          <p:cNvSpPr txBox="1">
            <a:spLocks noChangeArrowheads="1"/>
          </p:cNvSpPr>
          <p:nvPr/>
        </p:nvSpPr>
        <p:spPr bwMode="auto">
          <a:xfrm>
            <a:off x="3276600" y="5791200"/>
            <a:ext cx="1524000" cy="461963"/>
          </a:xfrm>
          <a:prstGeom prst="rect">
            <a:avLst/>
          </a:prstGeom>
          <a:solidFill>
            <a:srgbClr val="3399FF"/>
          </a:solidFill>
          <a:ln w="12700">
            <a:noFill/>
            <a:miter lim="800000"/>
            <a:headEnd type="none" w="sm" len="sm"/>
            <a:tailEnd type="none" w="sm" len="sm"/>
          </a:ln>
        </p:spPr>
        <p:txBody>
          <a:bodyPr wrap="none" lIns="92075" tIns="46038" rIns="92075" bIns="46038">
            <a:spAutoFit/>
          </a:bodyPr>
          <a:lstStyle/>
          <a:p>
            <a:pPr eaLnBrk="0" hangingPunct="0">
              <a:defRPr/>
            </a:pPr>
            <a:r>
              <a:rPr lang="de-DE">
                <a:latin typeface="+mj-lt"/>
              </a:rPr>
              <a:t>Ergebnisse</a:t>
            </a:r>
            <a:endParaRPr lang="de-AT">
              <a:latin typeface="+mj-lt"/>
            </a:endParaRPr>
          </a:p>
        </p:txBody>
      </p:sp>
      <p:sp>
        <p:nvSpPr>
          <p:cNvPr id="168971" name="Text Box 9"/>
          <p:cNvSpPr txBox="1">
            <a:spLocks noChangeArrowheads="1"/>
          </p:cNvSpPr>
          <p:nvPr/>
        </p:nvSpPr>
        <p:spPr bwMode="auto">
          <a:xfrm>
            <a:off x="7100888" y="4267200"/>
            <a:ext cx="1404937" cy="923925"/>
          </a:xfrm>
          <a:prstGeom prst="rect">
            <a:avLst/>
          </a:prstGeom>
          <a:solidFill>
            <a:srgbClr val="00FF00"/>
          </a:solidFill>
          <a:ln w="12700">
            <a:noFill/>
            <a:miter lim="800000"/>
            <a:headEnd type="none" w="sm" len="sm"/>
            <a:tailEnd type="none" w="sm" len="sm"/>
          </a:ln>
        </p:spPr>
        <p:txBody>
          <a:bodyPr wrap="none" lIns="92075" tIns="46038" rIns="92075" bIns="46038">
            <a:spAutoFit/>
          </a:bodyPr>
          <a:lstStyle/>
          <a:p>
            <a:pPr algn="ctr" eaLnBrk="0" hangingPunct="0">
              <a:defRPr/>
            </a:pPr>
            <a:r>
              <a:rPr lang="de-DE" sz="1800">
                <a:latin typeface="+mj-lt"/>
              </a:rPr>
              <a:t>Evaluierung</a:t>
            </a:r>
          </a:p>
          <a:p>
            <a:pPr algn="ctr" eaLnBrk="0" hangingPunct="0">
              <a:defRPr/>
            </a:pPr>
            <a:r>
              <a:rPr lang="de-DE" sz="1800">
                <a:latin typeface="+mj-lt"/>
              </a:rPr>
              <a:t>und</a:t>
            </a:r>
          </a:p>
          <a:p>
            <a:pPr algn="ctr" eaLnBrk="0" hangingPunct="0">
              <a:defRPr/>
            </a:pPr>
            <a:r>
              <a:rPr lang="de-DE" sz="1800">
                <a:latin typeface="+mj-lt"/>
              </a:rPr>
              <a:t>Verfeinerung</a:t>
            </a:r>
            <a:endParaRPr lang="de-AT" sz="1800">
              <a:latin typeface="+mj-lt"/>
            </a:endParaRPr>
          </a:p>
        </p:txBody>
      </p:sp>
      <p:cxnSp>
        <p:nvCxnSpPr>
          <p:cNvPr id="205834" name="AutoShape 11"/>
          <p:cNvCxnSpPr>
            <a:cxnSpLocks noChangeShapeType="1"/>
            <a:stCxn id="168965" idx="2"/>
            <a:endCxn id="168966" idx="0"/>
          </p:cNvCxnSpPr>
          <p:nvPr/>
        </p:nvCxnSpPr>
        <p:spPr bwMode="auto">
          <a:xfrm>
            <a:off x="1447800" y="2366963"/>
            <a:ext cx="38100" cy="1062037"/>
          </a:xfrm>
          <a:prstGeom prst="straightConnector1">
            <a:avLst/>
          </a:prstGeom>
          <a:noFill/>
          <a:ln w="38100">
            <a:solidFill>
              <a:schemeClr val="tx1"/>
            </a:solidFill>
            <a:round/>
            <a:headEnd type="none" w="sm" len="sm"/>
            <a:tailEnd type="triangle" w="sm" len="sm"/>
          </a:ln>
        </p:spPr>
      </p:cxnSp>
      <p:cxnSp>
        <p:nvCxnSpPr>
          <p:cNvPr id="205835" name="AutoShape 12"/>
          <p:cNvCxnSpPr>
            <a:cxnSpLocks noChangeShapeType="1"/>
            <a:stCxn id="168966" idx="2"/>
            <a:endCxn id="168967" idx="1"/>
          </p:cNvCxnSpPr>
          <p:nvPr/>
        </p:nvCxnSpPr>
        <p:spPr bwMode="auto">
          <a:xfrm>
            <a:off x="1485900" y="4168775"/>
            <a:ext cx="1943100" cy="787400"/>
          </a:xfrm>
          <a:prstGeom prst="straightConnector1">
            <a:avLst/>
          </a:prstGeom>
          <a:noFill/>
          <a:ln w="38100">
            <a:solidFill>
              <a:schemeClr val="tx1"/>
            </a:solidFill>
            <a:round/>
            <a:headEnd type="none" w="sm" len="sm"/>
            <a:tailEnd type="triangle" w="sm" len="sm"/>
          </a:ln>
        </p:spPr>
      </p:cxnSp>
      <p:cxnSp>
        <p:nvCxnSpPr>
          <p:cNvPr id="205836" name="AutoShape 13"/>
          <p:cNvCxnSpPr>
            <a:cxnSpLocks noChangeShapeType="1"/>
            <a:stCxn id="168969" idx="2"/>
            <a:endCxn id="168967" idx="3"/>
          </p:cNvCxnSpPr>
          <p:nvPr/>
        </p:nvCxnSpPr>
        <p:spPr bwMode="auto">
          <a:xfrm flipH="1">
            <a:off x="4591050" y="4271963"/>
            <a:ext cx="1482725" cy="684212"/>
          </a:xfrm>
          <a:prstGeom prst="straightConnector1">
            <a:avLst/>
          </a:prstGeom>
          <a:noFill/>
          <a:ln w="38100">
            <a:solidFill>
              <a:schemeClr val="tx1"/>
            </a:solidFill>
            <a:round/>
            <a:headEnd type="none" w="sm" len="sm"/>
            <a:tailEnd type="triangle" w="sm" len="sm"/>
          </a:ln>
        </p:spPr>
      </p:cxnSp>
      <p:cxnSp>
        <p:nvCxnSpPr>
          <p:cNvPr id="205837" name="AutoShape 14"/>
          <p:cNvCxnSpPr>
            <a:cxnSpLocks noChangeShapeType="1"/>
            <a:stCxn id="168968" idx="2"/>
            <a:endCxn id="168969" idx="0"/>
          </p:cNvCxnSpPr>
          <p:nvPr/>
        </p:nvCxnSpPr>
        <p:spPr bwMode="auto">
          <a:xfrm flipH="1">
            <a:off x="6073775" y="2736850"/>
            <a:ext cx="49213" cy="1073150"/>
          </a:xfrm>
          <a:prstGeom prst="straightConnector1">
            <a:avLst/>
          </a:prstGeom>
          <a:noFill/>
          <a:ln w="38100">
            <a:solidFill>
              <a:schemeClr val="tx1"/>
            </a:solidFill>
            <a:round/>
            <a:headEnd type="none" w="sm" len="sm"/>
            <a:tailEnd type="triangle" w="sm" len="sm"/>
          </a:ln>
        </p:spPr>
      </p:cxnSp>
      <p:cxnSp>
        <p:nvCxnSpPr>
          <p:cNvPr id="205838" name="AutoShape 15"/>
          <p:cNvCxnSpPr>
            <a:cxnSpLocks noChangeShapeType="1"/>
            <a:stCxn id="168970" idx="3"/>
            <a:endCxn id="168969" idx="3"/>
          </p:cNvCxnSpPr>
          <p:nvPr/>
        </p:nvCxnSpPr>
        <p:spPr bwMode="auto">
          <a:xfrm flipV="1">
            <a:off x="4800600" y="4041775"/>
            <a:ext cx="1709738" cy="1981200"/>
          </a:xfrm>
          <a:prstGeom prst="bentConnector3">
            <a:avLst>
              <a:gd name="adj1" fmla="val 113375"/>
            </a:avLst>
          </a:prstGeom>
          <a:noFill/>
          <a:ln w="38100">
            <a:solidFill>
              <a:schemeClr val="tx1"/>
            </a:solidFill>
            <a:miter lim="800000"/>
            <a:headEnd type="none" w="sm" len="sm"/>
            <a:tailEnd type="triangle" w="sm" len="sm"/>
          </a:ln>
        </p:spPr>
      </p:cxnSp>
      <p:cxnSp>
        <p:nvCxnSpPr>
          <p:cNvPr id="205839" name="AutoShape 16"/>
          <p:cNvCxnSpPr>
            <a:cxnSpLocks noChangeShapeType="1"/>
            <a:stCxn id="168967" idx="2"/>
            <a:endCxn id="168970" idx="0"/>
          </p:cNvCxnSpPr>
          <p:nvPr/>
        </p:nvCxnSpPr>
        <p:spPr bwMode="auto">
          <a:xfrm>
            <a:off x="4010025" y="5186363"/>
            <a:ext cx="28575" cy="604837"/>
          </a:xfrm>
          <a:prstGeom prst="straightConnector1">
            <a:avLst/>
          </a:prstGeom>
          <a:noFill/>
          <a:ln w="38100">
            <a:solidFill>
              <a:schemeClr val="tx1"/>
            </a:solidFill>
            <a:round/>
            <a:headEnd type="none" w="sm" len="sm"/>
            <a:tailEnd type="triangle" w="sm" len="sm"/>
          </a:ln>
        </p:spPr>
      </p:cxnSp>
      <p:sp>
        <p:nvSpPr>
          <p:cNvPr id="168978" name="Text Box 17"/>
          <p:cNvSpPr txBox="1">
            <a:spLocks noChangeArrowheads="1"/>
          </p:cNvSpPr>
          <p:nvPr/>
        </p:nvSpPr>
        <p:spPr bwMode="auto">
          <a:xfrm>
            <a:off x="1600200" y="2743200"/>
            <a:ext cx="1577975" cy="366713"/>
          </a:xfrm>
          <a:prstGeom prst="rect">
            <a:avLst/>
          </a:prstGeom>
          <a:solidFill>
            <a:srgbClr val="FFFF00"/>
          </a:solidFill>
          <a:ln w="12700">
            <a:noFill/>
            <a:miter lim="800000"/>
            <a:headEnd type="none" w="sm" len="sm"/>
            <a:tailEnd type="none" w="sm" len="sm"/>
          </a:ln>
        </p:spPr>
        <p:txBody>
          <a:bodyPr lIns="92075" tIns="46038" rIns="92075" bIns="46038">
            <a:spAutoFit/>
          </a:bodyPr>
          <a:lstStyle/>
          <a:p>
            <a:pPr eaLnBrk="0" hangingPunct="0">
              <a:spcBef>
                <a:spcPct val="50000"/>
              </a:spcBef>
              <a:defRPr/>
            </a:pPr>
            <a:r>
              <a:rPr lang="de-DE" sz="1800" b="1">
                <a:solidFill>
                  <a:schemeClr val="tx2"/>
                </a:solidFill>
                <a:latin typeface="+mj-lt"/>
              </a:rPr>
              <a:t>Indexierung</a:t>
            </a:r>
            <a:endParaRPr lang="de-AT" sz="1800" b="1">
              <a:solidFill>
                <a:schemeClr val="tx2"/>
              </a:solidFill>
              <a:latin typeface="+mj-lt"/>
            </a:endParaRPr>
          </a:p>
        </p:txBody>
      </p:sp>
      <p:sp>
        <p:nvSpPr>
          <p:cNvPr id="168979" name="Text Box 18"/>
          <p:cNvSpPr txBox="1">
            <a:spLocks noChangeArrowheads="1"/>
          </p:cNvSpPr>
          <p:nvPr/>
        </p:nvSpPr>
        <p:spPr bwMode="auto">
          <a:xfrm>
            <a:off x="6297613" y="2971800"/>
            <a:ext cx="1470025" cy="647700"/>
          </a:xfrm>
          <a:prstGeom prst="rect">
            <a:avLst/>
          </a:prstGeom>
          <a:solidFill>
            <a:srgbClr val="FFFF00"/>
          </a:solidFill>
          <a:ln w="12700">
            <a:noFill/>
            <a:miter lim="800000"/>
            <a:headEnd type="none" w="sm" len="sm"/>
            <a:tailEnd type="none" w="sm" len="sm"/>
          </a:ln>
        </p:spPr>
        <p:txBody>
          <a:bodyPr wrap="none" lIns="92075" tIns="46038" rIns="92075" bIns="46038">
            <a:spAutoFit/>
          </a:bodyPr>
          <a:lstStyle/>
          <a:p>
            <a:pPr algn="ctr" eaLnBrk="0" hangingPunct="0">
              <a:defRPr/>
            </a:pPr>
            <a:r>
              <a:rPr lang="de-DE" sz="1800" b="1">
                <a:solidFill>
                  <a:schemeClr val="tx2"/>
                </a:solidFill>
                <a:latin typeface="+mj-lt"/>
              </a:rPr>
              <a:t>Formulierung</a:t>
            </a:r>
          </a:p>
          <a:p>
            <a:pPr algn="ctr" eaLnBrk="0" hangingPunct="0">
              <a:defRPr/>
            </a:pPr>
            <a:r>
              <a:rPr lang="de-DE" sz="1800" b="1">
                <a:solidFill>
                  <a:schemeClr val="tx2"/>
                </a:solidFill>
                <a:latin typeface="+mj-lt"/>
              </a:rPr>
              <a:t>der Frage</a:t>
            </a:r>
            <a:endParaRPr lang="de-AT" sz="1800" b="1">
              <a:solidFill>
                <a:schemeClr val="tx2"/>
              </a:solidFill>
              <a:latin typeface="+mj-lt"/>
            </a:endParaRPr>
          </a:p>
        </p:txBody>
      </p:sp>
      <p:sp>
        <p:nvSpPr>
          <p:cNvPr id="205842" name="Rectangle 2"/>
          <p:cNvSpPr>
            <a:spLocks noGrp="1" noChangeArrowheads="1"/>
          </p:cNvSpPr>
          <p:nvPr>
            <p:ph type="title"/>
          </p:nvPr>
        </p:nvSpPr>
        <p:spPr>
          <a:xfrm>
            <a:off x="457200" y="274638"/>
            <a:ext cx="6635750" cy="1143000"/>
          </a:xfrm>
        </p:spPr>
        <p:txBody>
          <a:bodyPr/>
          <a:lstStyle/>
          <a:p>
            <a:r>
              <a:rPr lang="de-AT"/>
              <a:t>Prozess der Informationsbeschaffung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Rectangle 3"/>
          <p:cNvSpPr>
            <a:spLocks noGrp="1" noChangeArrowheads="1"/>
          </p:cNvSpPr>
          <p:nvPr>
            <p:ph idx="1"/>
          </p:nvPr>
        </p:nvSpPr>
        <p:spPr>
          <a:xfrm>
            <a:off x="468313" y="1628775"/>
            <a:ext cx="8229600" cy="4757738"/>
          </a:xfrm>
        </p:spPr>
        <p:txBody>
          <a:bodyPr rtlCol="0">
            <a:normAutofit/>
          </a:bodyPr>
          <a:lstStyle/>
          <a:p>
            <a:pPr fontAlgn="auto">
              <a:spcAft>
                <a:spcPts val="0"/>
              </a:spcAft>
              <a:defRPr/>
            </a:pPr>
            <a:r>
              <a:rPr lang="de-AT" dirty="0">
                <a:latin typeface="+mj-lt"/>
              </a:rPr>
              <a:t>Index:</a:t>
            </a:r>
          </a:p>
          <a:p>
            <a:pPr lvl="1" fontAlgn="auto">
              <a:spcAft>
                <a:spcPts val="0"/>
              </a:spcAft>
              <a:defRPr/>
            </a:pPr>
            <a:r>
              <a:rPr lang="de-AT" sz="2000" dirty="0">
                <a:latin typeface="+mj-lt"/>
              </a:rPr>
              <a:t>Zum raschen Auffinden von Informationen</a:t>
            </a:r>
          </a:p>
          <a:p>
            <a:pPr fontAlgn="auto">
              <a:spcAft>
                <a:spcPts val="0"/>
              </a:spcAft>
              <a:defRPr/>
            </a:pPr>
            <a:r>
              <a:rPr lang="de-AT" dirty="0">
                <a:latin typeface="+mj-lt"/>
              </a:rPr>
              <a:t>Indexierung</a:t>
            </a:r>
          </a:p>
          <a:p>
            <a:pPr lvl="1" fontAlgn="auto">
              <a:spcAft>
                <a:spcPts val="0"/>
              </a:spcAft>
              <a:defRPr/>
            </a:pPr>
            <a:r>
              <a:rPr lang="de-AT" sz="2000" dirty="0" err="1">
                <a:latin typeface="+mj-lt"/>
              </a:rPr>
              <a:t>Händischer</a:t>
            </a:r>
            <a:r>
              <a:rPr lang="de-AT" sz="2000" dirty="0">
                <a:latin typeface="+mj-lt"/>
              </a:rPr>
              <a:t> oder semi-automatischer Prozess zur systematischen Speicherung von Informationen</a:t>
            </a:r>
          </a:p>
          <a:p>
            <a:pPr lvl="2" fontAlgn="auto">
              <a:spcAft>
                <a:spcPts val="0"/>
              </a:spcAft>
              <a:defRPr/>
            </a:pPr>
            <a:r>
              <a:rPr lang="de-AT" sz="1800" dirty="0" err="1">
                <a:latin typeface="+mj-lt"/>
              </a:rPr>
              <a:t>Bsp</a:t>
            </a:r>
            <a:r>
              <a:rPr lang="de-AT" sz="1800" dirty="0">
                <a:latin typeface="+mj-lt"/>
              </a:rPr>
              <a:t>: Inverser Index</a:t>
            </a:r>
          </a:p>
          <a:p>
            <a:pPr fontAlgn="auto">
              <a:spcAft>
                <a:spcPts val="0"/>
              </a:spcAft>
              <a:defRPr/>
            </a:pPr>
            <a:endParaRPr lang="de-AT" dirty="0">
              <a:latin typeface="+mj-lt"/>
            </a:endParaRP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22" name="Foliennummernplatzhalter 5"/>
          <p:cNvSpPr>
            <a:spLocks noGrp="1"/>
          </p:cNvSpPr>
          <p:nvPr>
            <p:ph type="sldNum" sz="quarter" idx="12"/>
          </p:nvPr>
        </p:nvSpPr>
        <p:spPr/>
        <p:txBody>
          <a:bodyPr/>
          <a:lstStyle/>
          <a:p>
            <a:pPr>
              <a:defRPr/>
            </a:pPr>
            <a:fld id="{80A6758C-5231-44A2-9779-E2D3A4FA3FE3}" type="slidenum">
              <a:rPr lang="de-AT">
                <a:latin typeface="+mj-lt"/>
              </a:rPr>
              <a:pPr>
                <a:defRPr/>
              </a:pPr>
              <a:t>111</a:t>
            </a:fld>
            <a:endParaRPr lang="de-AT">
              <a:latin typeface="+mj-lt"/>
            </a:endParaRPr>
          </a:p>
        </p:txBody>
      </p:sp>
      <p:graphicFrame>
        <p:nvGraphicFramePr>
          <p:cNvPr id="108576" name="Group 32"/>
          <p:cNvGraphicFramePr>
            <a:graphicFrameLocks noGrp="1"/>
          </p:cNvGraphicFramePr>
          <p:nvPr/>
        </p:nvGraphicFramePr>
        <p:xfrm>
          <a:off x="1979613" y="4149725"/>
          <a:ext cx="6326088" cy="2162824"/>
        </p:xfrm>
        <a:graphic>
          <a:graphicData uri="http://schemas.openxmlformats.org/drawingml/2006/table">
            <a:tbl>
              <a:tblPr/>
              <a:tblGrid>
                <a:gridCol w="3163044">
                  <a:extLst>
                    <a:ext uri="{9D8B030D-6E8A-4147-A177-3AD203B41FA5}">
                      <a16:colId xmlns:a16="http://schemas.microsoft.com/office/drawing/2014/main" val="20000"/>
                    </a:ext>
                  </a:extLst>
                </a:gridCol>
                <a:gridCol w="3163044">
                  <a:extLst>
                    <a:ext uri="{9D8B030D-6E8A-4147-A177-3AD203B41FA5}">
                      <a16:colId xmlns:a16="http://schemas.microsoft.com/office/drawing/2014/main" val="20001"/>
                    </a:ext>
                  </a:extLst>
                </a:gridCol>
              </a:tblGrid>
              <a:tr h="5407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Times New Roman" pitchFamily="18" charset="0"/>
                        </a:rPr>
                        <a:t>Merkmal</a:t>
                      </a:r>
                      <a:endParaRPr kumimoji="0" lang="de-AT" sz="2000" b="1" i="0" u="none" strike="noStrike" cap="none" normalizeH="0" baseline="0" dirty="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Times New Roman" pitchFamily="18" charset="0"/>
                        </a:rPr>
                        <a:t>Attribut</a:t>
                      </a:r>
                      <a:r>
                        <a:rPr kumimoji="0" lang="de-DE" sz="2000" b="0" i="0" u="none" strike="noStrike" cap="none" normalizeH="0" baseline="0">
                          <a:ln>
                            <a:noFill/>
                          </a:ln>
                          <a:solidFill>
                            <a:schemeClr val="tx1"/>
                          </a:solidFill>
                          <a:effectLst/>
                          <a:latin typeface="Times New Roman" pitchFamily="18" charset="0"/>
                        </a:rPr>
                        <a:t> (Dokument Nr.)</a:t>
                      </a:r>
                      <a:endParaRPr kumimoji="0" lang="de-AT" sz="2000" b="0" i="0" u="none" strike="noStrike" cap="none" normalizeH="0" baseline="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407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rPr>
                        <a:t>Aspirin</a:t>
                      </a:r>
                      <a:endParaRPr kumimoji="0" lang="de-AT" sz="2000" b="0" i="0" u="none" strike="noStrike" cap="none" normalizeH="0" baseline="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rPr>
                        <a:t>1,5,6,9</a:t>
                      </a:r>
                      <a:endParaRPr kumimoji="0" lang="de-AT" sz="2000" b="0" i="0" u="none" strike="noStrike" cap="none" normalizeH="0" baseline="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407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rPr>
                        <a:t>Herz</a:t>
                      </a:r>
                      <a:endParaRPr kumimoji="0" lang="de-AT" sz="2000" b="0" i="0" u="none" strike="noStrike" cap="none" normalizeH="0" baseline="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rPr>
                        <a:t>1,3,11</a:t>
                      </a:r>
                      <a:endParaRPr kumimoji="0" lang="de-AT" sz="2000" b="0" i="0" u="none" strike="noStrike" cap="none" normalizeH="0" baseline="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407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Prävention</a:t>
                      </a:r>
                      <a:endParaRPr kumimoji="0" lang="de-AT" sz="2000" b="0" i="0" u="none" strike="noStrike" cap="none" normalizeH="0" baseline="0" dirty="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3,5</a:t>
                      </a:r>
                      <a:endParaRPr kumimoji="0" lang="de-AT" sz="2000" b="0" i="0" u="none" strike="noStrike" cap="none" normalizeH="0" baseline="0" dirty="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6869" name="Rectangle 2"/>
          <p:cNvSpPr>
            <a:spLocks noGrp="1" noChangeArrowheads="1"/>
          </p:cNvSpPr>
          <p:nvPr>
            <p:ph type="title"/>
          </p:nvPr>
        </p:nvSpPr>
        <p:spPr>
          <a:xfrm>
            <a:off x="457200" y="274638"/>
            <a:ext cx="6635750" cy="1143000"/>
          </a:xfrm>
        </p:spPr>
        <p:txBody>
          <a:bodyPr/>
          <a:lstStyle/>
          <a:p>
            <a:r>
              <a:rPr lang="de-AT"/>
              <a:t>Index</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a:latin typeface="+mj-lt"/>
              </a:rPr>
              <a:t>Inhalt (Content):</a:t>
            </a:r>
          </a:p>
          <a:p>
            <a:pPr lvl="2" fontAlgn="auto">
              <a:lnSpc>
                <a:spcPct val="90000"/>
              </a:lnSpc>
              <a:spcAft>
                <a:spcPts val="0"/>
              </a:spcAft>
              <a:defRPr/>
            </a:pPr>
            <a:r>
              <a:rPr lang="de-AT">
                <a:latin typeface="+mj-lt"/>
              </a:rPr>
              <a:t>Zur Kommunikation von Information und Wissen</a:t>
            </a:r>
          </a:p>
          <a:p>
            <a:pPr lvl="1" fontAlgn="auto">
              <a:lnSpc>
                <a:spcPct val="90000"/>
              </a:lnSpc>
              <a:spcAft>
                <a:spcPts val="0"/>
              </a:spcAft>
              <a:defRPr/>
            </a:pPr>
            <a:r>
              <a:rPr lang="de-AT">
                <a:latin typeface="+mj-lt"/>
              </a:rPr>
              <a:t>Original-Literatur</a:t>
            </a:r>
          </a:p>
          <a:p>
            <a:pPr lvl="2" fontAlgn="auto">
              <a:lnSpc>
                <a:spcPct val="90000"/>
              </a:lnSpc>
              <a:spcAft>
                <a:spcPts val="0"/>
              </a:spcAft>
              <a:defRPr/>
            </a:pPr>
            <a:r>
              <a:rPr lang="de-AT">
                <a:latin typeface="+mj-lt"/>
              </a:rPr>
              <a:t>Primäre Forschungsarbeit</a:t>
            </a:r>
          </a:p>
          <a:p>
            <a:pPr lvl="1" fontAlgn="auto">
              <a:lnSpc>
                <a:spcPct val="90000"/>
              </a:lnSpc>
              <a:spcAft>
                <a:spcPts val="0"/>
              </a:spcAft>
              <a:defRPr/>
            </a:pPr>
            <a:r>
              <a:rPr lang="de-AT">
                <a:latin typeface="+mj-lt"/>
              </a:rPr>
              <a:t>Synoptischer Inhalt</a:t>
            </a:r>
          </a:p>
          <a:p>
            <a:pPr lvl="2" fontAlgn="auto">
              <a:lnSpc>
                <a:spcPct val="90000"/>
              </a:lnSpc>
              <a:spcAft>
                <a:spcPts val="0"/>
              </a:spcAft>
              <a:defRPr/>
            </a:pPr>
            <a:r>
              <a:rPr lang="de-AT">
                <a:latin typeface="+mj-lt"/>
              </a:rPr>
              <a:t>Lehrbuch</a:t>
            </a:r>
          </a:p>
          <a:p>
            <a:pPr lvl="2" fontAlgn="auto">
              <a:lnSpc>
                <a:spcPct val="90000"/>
              </a:lnSpc>
              <a:spcAft>
                <a:spcPts val="0"/>
              </a:spcAft>
              <a:defRPr/>
            </a:pPr>
            <a:r>
              <a:rPr lang="de-AT">
                <a:latin typeface="+mj-lt"/>
              </a:rPr>
              <a:t>Review – Übersicht</a:t>
            </a:r>
          </a:p>
          <a:p>
            <a:pPr lvl="2" fontAlgn="auto">
              <a:lnSpc>
                <a:spcPct val="90000"/>
              </a:lnSpc>
              <a:spcAft>
                <a:spcPts val="0"/>
              </a:spcAft>
              <a:defRPr/>
            </a:pPr>
            <a:r>
              <a:rPr lang="de-AT">
                <a:latin typeface="+mj-lt"/>
              </a:rPr>
              <a:t>Evidence Based Medicine</a:t>
            </a:r>
          </a:p>
          <a:p>
            <a:pPr lvl="3" fontAlgn="auto">
              <a:lnSpc>
                <a:spcPct val="90000"/>
              </a:lnSpc>
              <a:spcAft>
                <a:spcPts val="0"/>
              </a:spcAft>
              <a:buFontTx/>
              <a:buNone/>
              <a:defRPr/>
            </a:pP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74EF8897-2CFD-467F-AE38-E90D573F0C38}" type="slidenum">
              <a:rPr lang="de-AT">
                <a:latin typeface="+mj-lt"/>
              </a:rPr>
              <a:pPr>
                <a:defRPr/>
              </a:pPr>
              <a:t>112</a:t>
            </a:fld>
            <a:endParaRPr lang="de-AT">
              <a:latin typeface="+mj-lt"/>
            </a:endParaRPr>
          </a:p>
        </p:txBody>
      </p:sp>
      <p:sp>
        <p:nvSpPr>
          <p:cNvPr id="207876" name="Rectangle 2"/>
          <p:cNvSpPr>
            <a:spLocks noGrp="1" noChangeArrowheads="1"/>
          </p:cNvSpPr>
          <p:nvPr>
            <p:ph type="title"/>
          </p:nvPr>
        </p:nvSpPr>
        <p:spPr>
          <a:xfrm>
            <a:off x="457200" y="274638"/>
            <a:ext cx="6635750" cy="1143000"/>
          </a:xfrm>
        </p:spPr>
        <p:txBody>
          <a:bodyPr/>
          <a:lstStyle/>
          <a:p>
            <a:r>
              <a:rPr lang="de-AT"/>
              <a:t>Inhalt (Content)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6" name="Foliennummernplatzhalter 4"/>
          <p:cNvSpPr>
            <a:spLocks noGrp="1"/>
          </p:cNvSpPr>
          <p:nvPr>
            <p:ph type="sldNum" sz="quarter" idx="12"/>
          </p:nvPr>
        </p:nvSpPr>
        <p:spPr/>
        <p:txBody>
          <a:bodyPr/>
          <a:lstStyle/>
          <a:p>
            <a:pPr>
              <a:defRPr/>
            </a:pPr>
            <a:fld id="{79349F2F-7F0B-473F-BEB3-7D072CADAB2A}" type="slidenum">
              <a:rPr lang="de-AT">
                <a:latin typeface="+mj-lt"/>
              </a:rPr>
              <a:pPr>
                <a:defRPr/>
              </a:pPr>
              <a:t>113</a:t>
            </a:fld>
            <a:endParaRPr lang="de-AT">
              <a:latin typeface="+mj-lt"/>
            </a:endParaRPr>
          </a:p>
        </p:txBody>
      </p:sp>
      <p:graphicFrame>
        <p:nvGraphicFramePr>
          <p:cNvPr id="17494" name="Object 86"/>
          <p:cNvGraphicFramePr>
            <a:graphicFrameLocks noChangeAspect="1"/>
          </p:cNvGraphicFramePr>
          <p:nvPr/>
        </p:nvGraphicFramePr>
        <p:xfrm>
          <a:off x="0" y="1557338"/>
          <a:ext cx="9144000" cy="4224337"/>
        </p:xfrm>
        <a:graphic>
          <a:graphicData uri="http://schemas.openxmlformats.org/presentationml/2006/ole">
            <mc:AlternateContent xmlns:mc="http://schemas.openxmlformats.org/markup-compatibility/2006">
              <mc:Choice xmlns:v="urn:schemas-microsoft-com:vml" Requires="v">
                <p:oleObj spid="_x0000_s17542" name="Photo Editor Photo" r:id="rId4" imgW="8621328" imgH="3952381" progId="">
                  <p:embed/>
                </p:oleObj>
              </mc:Choice>
              <mc:Fallback>
                <p:oleObj name="Photo Editor Photo" r:id="rId4" imgW="8621328" imgH="3952381" progId="">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7338"/>
                        <a:ext cx="9144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4"/>
          <p:cNvSpPr txBox="1">
            <a:spLocks noChangeArrowheads="1"/>
          </p:cNvSpPr>
          <p:nvPr/>
        </p:nvSpPr>
        <p:spPr bwMode="auto">
          <a:xfrm>
            <a:off x="1981200" y="5715000"/>
            <a:ext cx="5270500" cy="461963"/>
          </a:xfrm>
          <a:prstGeom prst="rect">
            <a:avLst/>
          </a:prstGeom>
          <a:noFill/>
          <a:ln w="12700">
            <a:noFill/>
            <a:miter lim="800000"/>
            <a:headEnd type="none" w="sm" len="sm"/>
            <a:tailEnd type="none" w="sm" len="sm"/>
          </a:ln>
        </p:spPr>
        <p:txBody>
          <a:bodyPr lIns="92075" tIns="46038" rIns="92075" bIns="46038">
            <a:spAutoFit/>
          </a:bodyPr>
          <a:lstStyle/>
          <a:p>
            <a:pPr eaLnBrk="0" hangingPunct="0">
              <a:defRPr/>
            </a:pPr>
            <a:r>
              <a:rPr lang="de-AT">
                <a:solidFill>
                  <a:srgbClr val="C00000"/>
                </a:solidFill>
                <a:latin typeface="+mj-lt"/>
              </a:rPr>
              <a:t>http://www.uibk.ac.at/c108/lit.html</a:t>
            </a:r>
          </a:p>
        </p:txBody>
      </p:sp>
      <p:sp>
        <p:nvSpPr>
          <p:cNvPr id="17498" name="Rectangle 2"/>
          <p:cNvSpPr>
            <a:spLocks noGrp="1" noChangeArrowheads="1"/>
          </p:cNvSpPr>
          <p:nvPr>
            <p:ph type="title"/>
          </p:nvPr>
        </p:nvSpPr>
        <p:spPr>
          <a:xfrm>
            <a:off x="457200" y="274638"/>
            <a:ext cx="6635750" cy="1143000"/>
          </a:xfrm>
        </p:spPr>
        <p:txBody>
          <a:bodyPr/>
          <a:lstStyle/>
          <a:p>
            <a:r>
              <a:rPr lang="de-AT"/>
              <a:t>Universitätsbibliothek Online-Dienste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de-AT">
                <a:latin typeface="+mj-lt"/>
              </a:rPr>
              <a:t>hanno.ulmer@i-med.ac.at</a:t>
            </a:r>
          </a:p>
        </p:txBody>
      </p:sp>
      <p:sp>
        <p:nvSpPr>
          <p:cNvPr id="5" name="Foliennummernplatzhalter 4"/>
          <p:cNvSpPr>
            <a:spLocks noGrp="1"/>
          </p:cNvSpPr>
          <p:nvPr>
            <p:ph type="sldNum" sz="quarter" idx="12"/>
          </p:nvPr>
        </p:nvSpPr>
        <p:spPr/>
        <p:txBody>
          <a:bodyPr/>
          <a:lstStyle/>
          <a:p>
            <a:pPr>
              <a:defRPr/>
            </a:pPr>
            <a:fld id="{CB08C9BF-4DBC-47BC-878E-05BAE1DE26D1}" type="slidenum">
              <a:rPr lang="de-AT">
                <a:latin typeface="+mj-lt"/>
              </a:rPr>
              <a:pPr>
                <a:defRPr/>
              </a:pPr>
              <a:t>114</a:t>
            </a:fld>
            <a:endParaRPr lang="de-AT">
              <a:latin typeface="+mj-lt"/>
            </a:endParaRPr>
          </a:p>
        </p:txBody>
      </p:sp>
      <p:graphicFrame>
        <p:nvGraphicFramePr>
          <p:cNvPr id="18517" name="Object 85"/>
          <p:cNvGraphicFramePr>
            <a:graphicFrameLocks noChangeAspect="1"/>
          </p:cNvGraphicFramePr>
          <p:nvPr/>
        </p:nvGraphicFramePr>
        <p:xfrm>
          <a:off x="838200" y="1557338"/>
          <a:ext cx="7369175" cy="5091112"/>
        </p:xfrm>
        <a:graphic>
          <a:graphicData uri="http://schemas.openxmlformats.org/presentationml/2006/ole">
            <mc:AlternateContent xmlns:mc="http://schemas.openxmlformats.org/markup-compatibility/2006">
              <mc:Choice xmlns:v="urn:schemas-microsoft-com:vml" Requires="v">
                <p:oleObj spid="_x0000_s18565" name="Photo Editor Photo" r:id="rId4" imgW="9097645" imgH="6609524" progId="">
                  <p:embed/>
                </p:oleObj>
              </mc:Choice>
              <mc:Fallback>
                <p:oleObj name="Photo Editor Photo" r:id="rId4" imgW="9097645" imgH="6609524" progId="">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57338"/>
                        <a:ext cx="7369175"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20" name="Rectangle 2"/>
          <p:cNvSpPr>
            <a:spLocks noGrp="1" noChangeArrowheads="1"/>
          </p:cNvSpPr>
          <p:nvPr>
            <p:ph type="title"/>
          </p:nvPr>
        </p:nvSpPr>
        <p:spPr>
          <a:xfrm>
            <a:off x="457200" y="274638"/>
            <a:ext cx="6635750" cy="1143000"/>
          </a:xfrm>
        </p:spPr>
        <p:txBody>
          <a:bodyPr/>
          <a:lstStyle/>
          <a:p>
            <a:r>
              <a:rPr lang="de-AT"/>
              <a:t>UB Innsbruck: Elektronische Zeitschriften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Indexierung mit </a:t>
            </a:r>
            <a:r>
              <a:rPr lang="de-AT" dirty="0" err="1">
                <a:latin typeface="+mj-lt"/>
              </a:rPr>
              <a:t>MeSH</a:t>
            </a:r>
            <a:r>
              <a:rPr lang="de-AT" dirty="0">
                <a:latin typeface="+mj-lt"/>
              </a:rPr>
              <a:t>-Termen</a:t>
            </a:r>
          </a:p>
          <a:p>
            <a:pPr fontAlgn="auto">
              <a:lnSpc>
                <a:spcPct val="90000"/>
              </a:lnSpc>
              <a:spcAft>
                <a:spcPts val="0"/>
              </a:spcAft>
              <a:defRPr/>
            </a:pPr>
            <a:r>
              <a:rPr lang="de-AT" dirty="0">
                <a:latin typeface="+mj-lt"/>
              </a:rPr>
              <a:t>Seit 1996</a:t>
            </a:r>
          </a:p>
          <a:p>
            <a:pPr fontAlgn="auto">
              <a:lnSpc>
                <a:spcPct val="90000"/>
              </a:lnSpc>
              <a:spcAft>
                <a:spcPts val="0"/>
              </a:spcAft>
              <a:defRPr/>
            </a:pPr>
            <a:r>
              <a:rPr lang="de-AT" dirty="0">
                <a:latin typeface="+mj-lt"/>
              </a:rPr>
              <a:t>Über 3600 Fachzeitschriften</a:t>
            </a:r>
          </a:p>
          <a:p>
            <a:pPr fontAlgn="auto">
              <a:lnSpc>
                <a:spcPct val="90000"/>
              </a:lnSpc>
              <a:spcAft>
                <a:spcPts val="0"/>
              </a:spcAft>
              <a:defRPr/>
            </a:pPr>
            <a:r>
              <a:rPr lang="de-AT" dirty="0">
                <a:latin typeface="+mj-lt"/>
              </a:rPr>
              <a:t>Herausgegeben von der National Library </a:t>
            </a:r>
            <a:r>
              <a:rPr lang="de-AT" dirty="0" err="1">
                <a:latin typeface="+mj-lt"/>
              </a:rPr>
              <a:t>of</a:t>
            </a:r>
            <a:r>
              <a:rPr lang="de-AT" dirty="0">
                <a:latin typeface="+mj-lt"/>
              </a:rPr>
              <a:t> </a:t>
            </a:r>
            <a:r>
              <a:rPr lang="de-AT" dirty="0" err="1">
                <a:latin typeface="+mj-lt"/>
              </a:rPr>
              <a:t>Medicine</a:t>
            </a:r>
            <a:r>
              <a:rPr lang="de-AT" dirty="0">
                <a:latin typeface="+mj-lt"/>
              </a:rPr>
              <a:t> (NML)</a:t>
            </a:r>
          </a:p>
          <a:p>
            <a:pPr lvl="2" fontAlgn="auto">
              <a:lnSpc>
                <a:spcPct val="90000"/>
              </a:lnSpc>
              <a:spcAft>
                <a:spcPts val="0"/>
              </a:spcAft>
              <a:defRPr/>
            </a:pPr>
            <a:r>
              <a:rPr lang="de-AT" dirty="0">
                <a:latin typeface="+mj-lt"/>
              </a:rPr>
              <a:t>Frei zugänglich</a:t>
            </a:r>
          </a:p>
          <a:p>
            <a:pPr lvl="2" fontAlgn="auto">
              <a:lnSpc>
                <a:spcPct val="90000"/>
              </a:lnSpc>
              <a:spcAft>
                <a:spcPts val="0"/>
              </a:spcAft>
              <a:defRPr/>
            </a:pPr>
            <a:r>
              <a:rPr lang="de-AT" dirty="0">
                <a:latin typeface="+mj-lt"/>
                <a:hlinkClick r:id="rId3"/>
              </a:rPr>
              <a:t>www.ncbi.nlm.nih.gov/PubMed/</a:t>
            </a:r>
            <a:endParaRPr lang="de-AT" dirty="0">
              <a:latin typeface="+mj-lt"/>
            </a:endParaRPr>
          </a:p>
          <a:p>
            <a:pPr fontAlgn="auto">
              <a:lnSpc>
                <a:spcPct val="90000"/>
              </a:lnSpc>
              <a:spcAft>
                <a:spcPts val="0"/>
              </a:spcAft>
              <a:defRPr/>
            </a:pPr>
            <a:r>
              <a:rPr lang="de-AT" dirty="0">
                <a:latin typeface="+mj-lt"/>
              </a:rPr>
              <a:t>Enthält: </a:t>
            </a:r>
          </a:p>
          <a:p>
            <a:pPr lvl="1" fontAlgn="auto">
              <a:lnSpc>
                <a:spcPct val="90000"/>
              </a:lnSpc>
              <a:spcAft>
                <a:spcPts val="0"/>
              </a:spcAft>
              <a:defRPr/>
            </a:pPr>
            <a:r>
              <a:rPr lang="de-AT" sz="2000" dirty="0">
                <a:latin typeface="+mj-lt"/>
              </a:rPr>
              <a:t>Autoren, Titel der Arbeit, Quelle (Name der Fachzeitschrift/Buch, Nr., Jahr, Seiten), Publikation, Kurzfassung (Abstract)</a:t>
            </a:r>
          </a:p>
          <a:p>
            <a:pPr lvl="1" fontAlgn="auto">
              <a:lnSpc>
                <a:spcPct val="90000"/>
              </a:lnSpc>
              <a:spcAft>
                <a:spcPts val="0"/>
              </a:spcAft>
              <a:defRPr/>
            </a:pPr>
            <a:r>
              <a:rPr lang="de-AT" sz="1800" dirty="0">
                <a:latin typeface="+mj-lt"/>
              </a:rPr>
              <a:t>Zusatzinformation Publikationstyp: Originalarbeit, </a:t>
            </a:r>
            <a:r>
              <a:rPr lang="de-AT" sz="1800" dirty="0" err="1">
                <a:latin typeface="+mj-lt"/>
              </a:rPr>
              <a:t>Proceedings</a:t>
            </a:r>
            <a:r>
              <a:rPr lang="de-AT" sz="1800" dirty="0">
                <a:latin typeface="+mj-lt"/>
              </a:rPr>
              <a:t>,</a:t>
            </a:r>
            <a:r>
              <a:rPr lang="de-AT" sz="2000" dirty="0">
                <a:latin typeface="+mj-lt"/>
              </a:rPr>
              <a:t> </a:t>
            </a:r>
            <a:r>
              <a:rPr lang="de-AT" sz="2000" dirty="0" err="1">
                <a:latin typeface="+mj-lt"/>
              </a:rPr>
              <a:t>Randomized</a:t>
            </a:r>
            <a:r>
              <a:rPr lang="de-AT" sz="2000" dirty="0">
                <a:latin typeface="+mj-lt"/>
              </a:rPr>
              <a:t> Clinical Trial, Review, Letter</a:t>
            </a:r>
          </a:p>
        </p:txBody>
      </p:sp>
      <p:sp>
        <p:nvSpPr>
          <p:cNvPr id="5" name="Foliennummernplatzhalter 5"/>
          <p:cNvSpPr>
            <a:spLocks noGrp="1"/>
          </p:cNvSpPr>
          <p:nvPr>
            <p:ph type="sldNum" sz="quarter" idx="12"/>
          </p:nvPr>
        </p:nvSpPr>
        <p:spPr/>
        <p:txBody>
          <a:bodyPr/>
          <a:lstStyle/>
          <a:p>
            <a:pPr>
              <a:defRPr/>
            </a:pPr>
            <a:fld id="{4F0286F6-3E62-4276-BD6A-DE55633F3F0A}" type="slidenum">
              <a:rPr lang="de-AT">
                <a:latin typeface="+mj-lt"/>
              </a:rPr>
              <a:pPr>
                <a:defRPr/>
              </a:pPr>
              <a:t>115</a:t>
            </a:fld>
            <a:endParaRPr lang="de-AT">
              <a:latin typeface="+mj-lt"/>
            </a:endParaRPr>
          </a:p>
        </p:txBody>
      </p:sp>
      <p:sp>
        <p:nvSpPr>
          <p:cNvPr id="2" name="Fußzeilenplatzhalter 1"/>
          <p:cNvSpPr>
            <a:spLocks noGrp="1"/>
          </p:cNvSpPr>
          <p:nvPr>
            <p:ph type="ftr" sz="quarter" idx="11"/>
          </p:nvPr>
        </p:nvSpPr>
        <p:spPr/>
        <p:txBody>
          <a:bodyPr/>
          <a:lstStyle/>
          <a:p>
            <a:pPr>
              <a:defRPr/>
            </a:pPr>
            <a:r>
              <a:rPr lang="de-AT"/>
              <a:t>hanno.ulmer@i-med.ac.at</a:t>
            </a:r>
            <a:endParaRPr lang="de-AT" dirty="0"/>
          </a:p>
        </p:txBody>
      </p:sp>
      <p:sp>
        <p:nvSpPr>
          <p:cNvPr id="212996" name="Rectangle 2"/>
          <p:cNvSpPr>
            <a:spLocks noGrp="1" noChangeArrowheads="1"/>
          </p:cNvSpPr>
          <p:nvPr>
            <p:ph type="title"/>
          </p:nvPr>
        </p:nvSpPr>
        <p:spPr>
          <a:xfrm>
            <a:off x="457200" y="274638"/>
            <a:ext cx="6635750" cy="1143000"/>
          </a:xfrm>
        </p:spPr>
        <p:txBody>
          <a:bodyPr/>
          <a:lstStyle/>
          <a:p>
            <a:r>
              <a:rPr lang="de-AT"/>
              <a:t>Medline / Pubmed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7"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en-US" dirty="0" err="1">
                <a:latin typeface="+mj-lt"/>
              </a:rPr>
              <a:t>Datenbank</a:t>
            </a:r>
            <a:r>
              <a:rPr lang="en-US" dirty="0">
                <a:latin typeface="+mj-lt"/>
              </a:rPr>
              <a:t> </a:t>
            </a:r>
            <a:r>
              <a:rPr lang="en-US" dirty="0" err="1">
                <a:latin typeface="+mj-lt"/>
              </a:rPr>
              <a:t>für</a:t>
            </a:r>
            <a:r>
              <a:rPr lang="en-US" dirty="0">
                <a:latin typeface="+mj-lt"/>
              </a:rPr>
              <a:t> </a:t>
            </a:r>
            <a:r>
              <a:rPr lang="en-US" dirty="0" err="1">
                <a:latin typeface="+mj-lt"/>
              </a:rPr>
              <a:t>medizinische</a:t>
            </a:r>
            <a:r>
              <a:rPr lang="en-US" dirty="0">
                <a:latin typeface="+mj-lt"/>
              </a:rPr>
              <a:t> </a:t>
            </a:r>
            <a:r>
              <a:rPr lang="en-US" dirty="0" err="1">
                <a:latin typeface="+mj-lt"/>
              </a:rPr>
              <a:t>Fachliteratur</a:t>
            </a:r>
            <a:endParaRPr lang="en-US" dirty="0">
              <a:latin typeface="+mj-lt"/>
            </a:endParaRPr>
          </a:p>
          <a:p>
            <a:pPr lvl="1" fontAlgn="auto">
              <a:lnSpc>
                <a:spcPct val="90000"/>
              </a:lnSpc>
              <a:spcAft>
                <a:spcPts val="0"/>
              </a:spcAft>
              <a:defRPr/>
            </a:pPr>
            <a:r>
              <a:rPr lang="en-US" dirty="0" err="1">
                <a:latin typeface="+mj-lt"/>
              </a:rPr>
              <a:t>Frei</a:t>
            </a:r>
            <a:r>
              <a:rPr lang="en-US" dirty="0">
                <a:latin typeface="+mj-lt"/>
              </a:rPr>
              <a:t> </a:t>
            </a:r>
            <a:r>
              <a:rPr lang="en-US" dirty="0" err="1">
                <a:latin typeface="+mj-lt"/>
              </a:rPr>
              <a:t>zugänglich</a:t>
            </a:r>
            <a:r>
              <a:rPr lang="en-US" dirty="0">
                <a:latin typeface="+mj-lt"/>
              </a:rPr>
              <a:t> </a:t>
            </a:r>
            <a:r>
              <a:rPr lang="en-US" dirty="0" err="1">
                <a:latin typeface="+mj-lt"/>
              </a:rPr>
              <a:t>durch</a:t>
            </a:r>
            <a:r>
              <a:rPr lang="en-US" dirty="0">
                <a:latin typeface="+mj-lt"/>
              </a:rPr>
              <a:t> die National Library of Medicine</a:t>
            </a:r>
          </a:p>
          <a:p>
            <a:pPr lvl="1" fontAlgn="auto">
              <a:lnSpc>
                <a:spcPct val="90000"/>
              </a:lnSpc>
              <a:spcAft>
                <a:spcPts val="0"/>
              </a:spcAft>
              <a:defRPr/>
            </a:pPr>
            <a:r>
              <a:rPr lang="en-US" dirty="0">
                <a:solidFill>
                  <a:srgbClr val="C00000"/>
                </a:solidFill>
                <a:latin typeface="+mj-lt"/>
              </a:rPr>
              <a:t>http://www.ncbi.nlm.nih.gov/entrez/query.fcgi</a:t>
            </a:r>
          </a:p>
          <a:p>
            <a:pPr fontAlgn="auto">
              <a:lnSpc>
                <a:spcPct val="90000"/>
              </a:lnSpc>
              <a:spcAft>
                <a:spcPts val="0"/>
              </a:spcAft>
              <a:defRPr/>
            </a:pPr>
            <a:r>
              <a:rPr lang="en-US" dirty="0" err="1">
                <a:latin typeface="+mj-lt"/>
              </a:rPr>
              <a:t>Suche</a:t>
            </a:r>
            <a:r>
              <a:rPr lang="en-US" dirty="0">
                <a:latin typeface="+mj-lt"/>
              </a:rPr>
              <a:t> </a:t>
            </a:r>
            <a:r>
              <a:rPr lang="en-US" dirty="0" err="1">
                <a:latin typeface="+mj-lt"/>
              </a:rPr>
              <a:t>nach</a:t>
            </a:r>
            <a:r>
              <a:rPr lang="en-US" dirty="0">
                <a:latin typeface="+mj-lt"/>
              </a:rPr>
              <a:t> </a:t>
            </a:r>
            <a:r>
              <a:rPr lang="en-US" dirty="0" err="1">
                <a:latin typeface="+mj-lt"/>
              </a:rPr>
              <a:t>Schlagworten</a:t>
            </a:r>
            <a:endParaRPr lang="en-US" dirty="0">
              <a:latin typeface="+mj-lt"/>
            </a:endParaRPr>
          </a:p>
          <a:p>
            <a:pPr fontAlgn="auto">
              <a:lnSpc>
                <a:spcPct val="90000"/>
              </a:lnSpc>
              <a:spcAft>
                <a:spcPts val="0"/>
              </a:spcAft>
              <a:defRPr/>
            </a:pPr>
            <a:r>
              <a:rPr lang="en-US" dirty="0" err="1">
                <a:latin typeface="+mj-lt"/>
              </a:rPr>
              <a:t>Suche</a:t>
            </a:r>
            <a:r>
              <a:rPr lang="en-US" dirty="0">
                <a:latin typeface="+mj-lt"/>
              </a:rPr>
              <a:t> </a:t>
            </a:r>
            <a:r>
              <a:rPr lang="en-US" dirty="0" err="1">
                <a:latin typeface="+mj-lt"/>
              </a:rPr>
              <a:t>nach</a:t>
            </a:r>
            <a:r>
              <a:rPr lang="en-US" dirty="0">
                <a:latin typeface="+mj-lt"/>
              </a:rPr>
              <a:t> </a:t>
            </a:r>
            <a:r>
              <a:rPr lang="en-US" dirty="0" err="1">
                <a:latin typeface="+mj-lt"/>
              </a:rPr>
              <a:t>Autoren</a:t>
            </a:r>
            <a:endParaRPr lang="en-US" dirty="0">
              <a:latin typeface="+mj-lt"/>
            </a:endParaRPr>
          </a:p>
          <a:p>
            <a:pPr fontAlgn="auto">
              <a:lnSpc>
                <a:spcPct val="90000"/>
              </a:lnSpc>
              <a:spcAft>
                <a:spcPts val="0"/>
              </a:spcAft>
              <a:defRPr/>
            </a:pPr>
            <a:r>
              <a:rPr lang="en-US" dirty="0" err="1">
                <a:latin typeface="+mj-lt"/>
              </a:rPr>
              <a:t>Suche</a:t>
            </a:r>
            <a:r>
              <a:rPr lang="en-US" dirty="0">
                <a:latin typeface="+mj-lt"/>
              </a:rPr>
              <a:t> </a:t>
            </a:r>
            <a:r>
              <a:rPr lang="en-US" dirty="0" err="1">
                <a:latin typeface="+mj-lt"/>
              </a:rPr>
              <a:t>nach</a:t>
            </a:r>
            <a:r>
              <a:rPr lang="en-US" dirty="0">
                <a:latin typeface="+mj-lt"/>
              </a:rPr>
              <a:t> </a:t>
            </a:r>
            <a:r>
              <a:rPr lang="en-US" dirty="0" err="1">
                <a:latin typeface="+mj-lt"/>
              </a:rPr>
              <a:t>Fachzeitschriften</a:t>
            </a:r>
            <a:endParaRPr lang="en-US" dirty="0">
              <a:latin typeface="+mj-lt"/>
            </a:endParaRPr>
          </a:p>
          <a:p>
            <a:pPr fontAlgn="auto">
              <a:lnSpc>
                <a:spcPct val="90000"/>
              </a:lnSpc>
              <a:spcAft>
                <a:spcPts val="0"/>
              </a:spcAft>
              <a:defRPr/>
            </a:pPr>
            <a:r>
              <a:rPr lang="en-US" dirty="0" err="1">
                <a:latin typeface="+mj-lt"/>
              </a:rPr>
              <a:t>Basierend</a:t>
            </a:r>
            <a:r>
              <a:rPr lang="en-US" dirty="0">
                <a:latin typeface="+mj-lt"/>
              </a:rPr>
              <a:t> auf </a:t>
            </a:r>
            <a:r>
              <a:rPr lang="en-US" dirty="0" err="1">
                <a:latin typeface="+mj-lt"/>
              </a:rPr>
              <a:t>dem</a:t>
            </a:r>
            <a:r>
              <a:rPr lang="en-US" dirty="0">
                <a:latin typeface="+mj-lt"/>
              </a:rPr>
              <a:t> MeSH-Thesaurus</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8B58B333-F40F-4C4F-A87E-38C1729A5FEB}" type="slidenum">
              <a:rPr lang="de-AT">
                <a:latin typeface="+mj-lt"/>
              </a:rPr>
              <a:pPr>
                <a:defRPr/>
              </a:pPr>
              <a:t>116</a:t>
            </a:fld>
            <a:endParaRPr lang="de-AT">
              <a:latin typeface="+mj-lt"/>
            </a:endParaRPr>
          </a:p>
        </p:txBody>
      </p:sp>
      <p:sp>
        <p:nvSpPr>
          <p:cNvPr id="214020" name="Rectangle 2"/>
          <p:cNvSpPr>
            <a:spLocks noGrp="1" noChangeArrowheads="1"/>
          </p:cNvSpPr>
          <p:nvPr>
            <p:ph type="title"/>
          </p:nvPr>
        </p:nvSpPr>
        <p:spPr>
          <a:xfrm>
            <a:off x="457200" y="274638"/>
            <a:ext cx="6635750" cy="1143000"/>
          </a:xfrm>
        </p:spPr>
        <p:txBody>
          <a:bodyPr/>
          <a:lstStyle/>
          <a:p>
            <a:r>
              <a:rPr lang="de-AT"/>
              <a:t>Pubmed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5" name="Foliennummernplatzhalter 4"/>
          <p:cNvSpPr>
            <a:spLocks noGrp="1"/>
          </p:cNvSpPr>
          <p:nvPr>
            <p:ph type="sldNum" sz="quarter" idx="12"/>
          </p:nvPr>
        </p:nvSpPr>
        <p:spPr/>
        <p:txBody>
          <a:bodyPr/>
          <a:lstStyle/>
          <a:p>
            <a:pPr>
              <a:defRPr/>
            </a:pPr>
            <a:fld id="{4E4A1D59-6FAA-4012-B102-E90928B3C95F}" type="slidenum">
              <a:rPr lang="de-AT">
                <a:latin typeface="+mj-lt"/>
              </a:rPr>
              <a:pPr>
                <a:defRPr/>
              </a:pPr>
              <a:t>117</a:t>
            </a:fld>
            <a:endParaRPr lang="de-AT">
              <a:latin typeface="+mj-lt"/>
            </a:endParaRPr>
          </a:p>
        </p:txBody>
      </p:sp>
      <p:graphicFrame>
        <p:nvGraphicFramePr>
          <p:cNvPr id="19541" name="Object 85"/>
          <p:cNvGraphicFramePr>
            <a:graphicFrameLocks noChangeAspect="1"/>
          </p:cNvGraphicFramePr>
          <p:nvPr/>
        </p:nvGraphicFramePr>
        <p:xfrm>
          <a:off x="914400" y="1524000"/>
          <a:ext cx="7315200" cy="4668838"/>
        </p:xfrm>
        <a:graphic>
          <a:graphicData uri="http://schemas.openxmlformats.org/presentationml/2006/ole">
            <mc:AlternateContent xmlns:mc="http://schemas.openxmlformats.org/markup-compatibility/2006">
              <mc:Choice xmlns:v="urn:schemas-microsoft-com:vml" Requires="v">
                <p:oleObj spid="_x0000_s19589" name="Photo Editor Photo" r:id="rId4" imgW="9326277" imgH="5952381" progId="">
                  <p:embed/>
                </p:oleObj>
              </mc:Choice>
              <mc:Fallback>
                <p:oleObj name="Photo Editor Photo" r:id="rId4" imgW="9326277" imgH="5952381" progId="">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731520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44" name="Rectangle 2"/>
          <p:cNvSpPr>
            <a:spLocks noGrp="1" noChangeArrowheads="1"/>
          </p:cNvSpPr>
          <p:nvPr>
            <p:ph type="title"/>
          </p:nvPr>
        </p:nvSpPr>
        <p:spPr>
          <a:xfrm>
            <a:off x="457200" y="274638"/>
            <a:ext cx="6635750" cy="1143000"/>
          </a:xfrm>
        </p:spPr>
        <p:txBody>
          <a:bodyPr/>
          <a:lstStyle/>
          <a:p>
            <a:r>
              <a:rPr lang="de-AT"/>
              <a:t>Pubmed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3"/>
          <p:cNvSpPr>
            <a:spLocks noGrp="1" noChangeArrowheads="1"/>
          </p:cNvSpPr>
          <p:nvPr>
            <p:ph idx="1"/>
          </p:nvPr>
        </p:nvSpPr>
        <p:spPr>
          <a:xfrm>
            <a:off x="457200" y="1600200"/>
            <a:ext cx="8229600" cy="4757738"/>
          </a:xfrm>
        </p:spPr>
        <p:txBody>
          <a:bodyPr rtlCol="0">
            <a:normAutofit/>
          </a:bodyPr>
          <a:lstStyle/>
          <a:p>
            <a:pPr marL="4763" indent="0" fontAlgn="auto">
              <a:lnSpc>
                <a:spcPct val="80000"/>
              </a:lnSpc>
              <a:spcAft>
                <a:spcPts val="0"/>
              </a:spcAft>
              <a:buFont typeface="Arial" pitchFamily="34" charset="0"/>
              <a:buNone/>
              <a:defRPr/>
            </a:pPr>
            <a:r>
              <a:rPr lang="de-AT" sz="2800" u="sng" dirty="0" err="1">
                <a:solidFill>
                  <a:srgbClr val="C00000"/>
                </a:solidFill>
                <a:latin typeface="+mj-lt"/>
              </a:rPr>
              <a:t>Bool‘sche</a:t>
            </a:r>
            <a:r>
              <a:rPr lang="de-AT" sz="2800" u="sng" dirty="0">
                <a:solidFill>
                  <a:srgbClr val="C00000"/>
                </a:solidFill>
                <a:latin typeface="+mj-lt"/>
              </a:rPr>
              <a:t> Logik</a:t>
            </a:r>
          </a:p>
          <a:p>
            <a:pPr fontAlgn="auto">
              <a:lnSpc>
                <a:spcPct val="80000"/>
              </a:lnSpc>
              <a:spcAft>
                <a:spcPts val="0"/>
              </a:spcAft>
              <a:defRPr/>
            </a:pPr>
            <a:r>
              <a:rPr lang="de-AT" b="1" dirty="0">
                <a:solidFill>
                  <a:schemeClr val="tx2"/>
                </a:solidFill>
                <a:latin typeface="+mj-lt"/>
              </a:rPr>
              <a:t>UND (AND)</a:t>
            </a:r>
          </a:p>
          <a:p>
            <a:pPr lvl="1" fontAlgn="auto">
              <a:lnSpc>
                <a:spcPct val="80000"/>
              </a:lnSpc>
              <a:spcAft>
                <a:spcPts val="0"/>
              </a:spcAft>
              <a:defRPr/>
            </a:pPr>
            <a:r>
              <a:rPr lang="de-AT" sz="2000" dirty="0">
                <a:latin typeface="+mj-lt"/>
              </a:rPr>
              <a:t>A „UND“ B: beide Begriffe müssen enthalten sein</a:t>
            </a:r>
          </a:p>
          <a:p>
            <a:pPr fontAlgn="auto">
              <a:lnSpc>
                <a:spcPct val="80000"/>
              </a:lnSpc>
              <a:spcAft>
                <a:spcPts val="0"/>
              </a:spcAft>
              <a:defRPr/>
            </a:pPr>
            <a:r>
              <a:rPr lang="de-AT" b="1" dirty="0">
                <a:solidFill>
                  <a:schemeClr val="tx2"/>
                </a:solidFill>
                <a:latin typeface="+mj-lt"/>
              </a:rPr>
              <a:t>ODER (OR)</a:t>
            </a:r>
          </a:p>
          <a:p>
            <a:pPr lvl="1" fontAlgn="auto">
              <a:lnSpc>
                <a:spcPct val="80000"/>
              </a:lnSpc>
              <a:spcAft>
                <a:spcPts val="0"/>
              </a:spcAft>
              <a:defRPr/>
            </a:pPr>
            <a:r>
              <a:rPr lang="de-AT" sz="2000" dirty="0">
                <a:latin typeface="+mj-lt"/>
              </a:rPr>
              <a:t>A „ODER“ B: einer der beiden Begriffe muss enthalten sein</a:t>
            </a:r>
          </a:p>
          <a:p>
            <a:pPr fontAlgn="auto">
              <a:lnSpc>
                <a:spcPct val="80000"/>
              </a:lnSpc>
              <a:spcAft>
                <a:spcPts val="0"/>
              </a:spcAft>
              <a:defRPr/>
            </a:pPr>
            <a:r>
              <a:rPr lang="de-AT" b="1" dirty="0">
                <a:solidFill>
                  <a:schemeClr val="tx2"/>
                </a:solidFill>
                <a:latin typeface="+mj-lt"/>
              </a:rPr>
              <a:t>NICHT (NOT)</a:t>
            </a:r>
          </a:p>
          <a:p>
            <a:pPr lvl="1" fontAlgn="auto">
              <a:lnSpc>
                <a:spcPct val="80000"/>
              </a:lnSpc>
              <a:spcAft>
                <a:spcPts val="0"/>
              </a:spcAft>
              <a:defRPr/>
            </a:pPr>
            <a:r>
              <a:rPr lang="de-AT" sz="2000" dirty="0">
                <a:latin typeface="+mj-lt"/>
              </a:rPr>
              <a:t>„NICHT“ A: der Begriff darf nicht enthalten sein</a:t>
            </a:r>
          </a:p>
          <a:p>
            <a:pPr fontAlgn="auto">
              <a:lnSpc>
                <a:spcPct val="80000"/>
              </a:lnSpc>
              <a:spcAft>
                <a:spcPts val="0"/>
              </a:spcAft>
              <a:defRPr/>
            </a:pPr>
            <a:r>
              <a:rPr lang="de-AT" dirty="0" err="1">
                <a:latin typeface="+mj-lt"/>
              </a:rPr>
              <a:t>Matching</a:t>
            </a:r>
            <a:r>
              <a:rPr lang="de-AT" dirty="0">
                <a:latin typeface="+mj-lt"/>
              </a:rPr>
              <a:t> - Übereinstimmung</a:t>
            </a:r>
          </a:p>
          <a:p>
            <a:pPr lvl="2" fontAlgn="auto">
              <a:lnSpc>
                <a:spcPct val="80000"/>
              </a:lnSpc>
              <a:spcAft>
                <a:spcPts val="0"/>
              </a:spcAft>
              <a:defRPr/>
            </a:pPr>
            <a:r>
              <a:rPr lang="de-AT" sz="1800" dirty="0">
                <a:latin typeface="+mj-lt"/>
              </a:rPr>
              <a:t>Wildcard – durch beliebiges Zeichen ersetzbar</a:t>
            </a:r>
          </a:p>
          <a:p>
            <a:pPr lvl="3" fontAlgn="auto">
              <a:lnSpc>
                <a:spcPct val="80000"/>
              </a:lnSpc>
              <a:spcAft>
                <a:spcPts val="0"/>
              </a:spcAft>
              <a:defRPr/>
            </a:pPr>
            <a:r>
              <a:rPr lang="de-AT" sz="1600" dirty="0">
                <a:latin typeface="+mj-lt"/>
              </a:rPr>
              <a:t>Z.B.: </a:t>
            </a:r>
            <a:r>
              <a:rPr lang="de-AT" sz="1600" dirty="0" err="1">
                <a:latin typeface="+mj-lt"/>
              </a:rPr>
              <a:t>Append</a:t>
            </a:r>
            <a:r>
              <a:rPr lang="de-AT" sz="1600" dirty="0">
                <a:latin typeface="+mj-lt"/>
              </a:rPr>
              <a:t>*: </a:t>
            </a:r>
            <a:r>
              <a:rPr lang="de-AT" sz="1600" dirty="0" err="1">
                <a:latin typeface="+mj-lt"/>
              </a:rPr>
              <a:t>Appendicitis</a:t>
            </a:r>
            <a:r>
              <a:rPr lang="de-AT" sz="1600" dirty="0">
                <a:latin typeface="+mj-lt"/>
              </a:rPr>
              <a:t>, Appendektomie, ...</a:t>
            </a:r>
          </a:p>
          <a:p>
            <a:pPr fontAlgn="auto">
              <a:lnSpc>
                <a:spcPct val="80000"/>
              </a:lnSpc>
              <a:spcAft>
                <a:spcPts val="0"/>
              </a:spcAft>
              <a:defRPr/>
            </a:pPr>
            <a:r>
              <a:rPr lang="de-AT" sz="1600" dirty="0">
                <a:solidFill>
                  <a:srgbClr val="C00000"/>
                </a:solidFill>
                <a:latin typeface="+mj-lt"/>
              </a:rPr>
              <a:t>Achtung: Manche Suchmaschinen verwenden von der </a:t>
            </a:r>
            <a:r>
              <a:rPr lang="de-AT" sz="1600" dirty="0" err="1">
                <a:solidFill>
                  <a:srgbClr val="C00000"/>
                </a:solidFill>
                <a:latin typeface="+mj-lt"/>
              </a:rPr>
              <a:t>Bool‘schen</a:t>
            </a:r>
            <a:r>
              <a:rPr lang="de-AT" sz="1600" dirty="0">
                <a:solidFill>
                  <a:srgbClr val="C00000"/>
                </a:solidFill>
                <a:latin typeface="+mj-lt"/>
              </a:rPr>
              <a:t> Logik abweichende Begriffe</a:t>
            </a:r>
            <a:r>
              <a:rPr lang="de-AT" dirty="0">
                <a:solidFill>
                  <a:srgbClr val="C00000"/>
                </a:solidFill>
                <a:latin typeface="+mj-lt"/>
              </a:rPr>
              <a:t> </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748FB769-4CE5-47A2-9C1D-F99CD64E5B27}" type="slidenum">
              <a:rPr lang="de-AT">
                <a:latin typeface="+mj-lt"/>
              </a:rPr>
              <a:pPr>
                <a:defRPr/>
              </a:pPr>
              <a:t>118</a:t>
            </a:fld>
            <a:endParaRPr lang="de-AT">
              <a:latin typeface="+mj-lt"/>
            </a:endParaRPr>
          </a:p>
        </p:txBody>
      </p:sp>
      <p:sp>
        <p:nvSpPr>
          <p:cNvPr id="217092" name="Rectangle 2"/>
          <p:cNvSpPr>
            <a:spLocks noGrp="1" noChangeArrowheads="1"/>
          </p:cNvSpPr>
          <p:nvPr>
            <p:ph type="title"/>
          </p:nvPr>
        </p:nvSpPr>
        <p:spPr>
          <a:xfrm>
            <a:off x="457200" y="274638"/>
            <a:ext cx="6635750" cy="1143000"/>
          </a:xfrm>
        </p:spPr>
        <p:txBody>
          <a:bodyPr/>
          <a:lstStyle/>
          <a:p>
            <a:r>
              <a:rPr lang="de-AT"/>
              <a:t>Logik von Abfragen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3"/>
          <p:cNvSpPr>
            <a:spLocks noGrp="1" noChangeArrowheads="1"/>
          </p:cNvSpPr>
          <p:nvPr>
            <p:ph idx="1"/>
          </p:nvPr>
        </p:nvSpPr>
        <p:spPr>
          <a:xfrm>
            <a:off x="457200" y="1600200"/>
            <a:ext cx="8229600" cy="4757738"/>
          </a:xfrm>
        </p:spPr>
        <p:txBody>
          <a:bodyPr rtlCol="0">
            <a:normAutofit/>
          </a:bodyPr>
          <a:lstStyle/>
          <a:p>
            <a:pPr fontAlgn="auto">
              <a:lnSpc>
                <a:spcPct val="80000"/>
              </a:lnSpc>
              <a:spcAft>
                <a:spcPts val="0"/>
              </a:spcAft>
              <a:defRPr/>
            </a:pPr>
            <a:r>
              <a:rPr lang="en-US" b="1" dirty="0">
                <a:solidFill>
                  <a:schemeClr val="tx2"/>
                </a:solidFill>
                <a:latin typeface="+mj-lt"/>
              </a:rPr>
              <a:t>UND / AND</a:t>
            </a:r>
          </a:p>
          <a:p>
            <a:pPr lvl="1" fontAlgn="auto">
              <a:lnSpc>
                <a:spcPct val="80000"/>
              </a:lnSpc>
              <a:spcAft>
                <a:spcPts val="0"/>
              </a:spcAft>
              <a:defRPr/>
            </a:pPr>
            <a:r>
              <a:rPr lang="en-US" sz="1600" dirty="0" err="1">
                <a:latin typeface="+mj-lt"/>
              </a:rPr>
              <a:t>Findet</a:t>
            </a:r>
            <a:r>
              <a:rPr lang="en-US" sz="1600" dirty="0">
                <a:latin typeface="+mj-lt"/>
              </a:rPr>
              <a:t> </a:t>
            </a:r>
            <a:r>
              <a:rPr lang="en-US" sz="1600" dirty="0" err="1">
                <a:latin typeface="+mj-lt"/>
              </a:rPr>
              <a:t>Dokumente</a:t>
            </a:r>
            <a:r>
              <a:rPr lang="en-US" sz="1600" dirty="0">
                <a:latin typeface="+mj-lt"/>
              </a:rPr>
              <a:t> </a:t>
            </a:r>
            <a:r>
              <a:rPr lang="en-US" sz="1600" dirty="0" err="1">
                <a:latin typeface="+mj-lt"/>
              </a:rPr>
              <a:t>mit</a:t>
            </a:r>
            <a:r>
              <a:rPr lang="en-US" sz="1600" dirty="0">
                <a:latin typeface="+mj-lt"/>
              </a:rPr>
              <a:t> </a:t>
            </a:r>
            <a:r>
              <a:rPr lang="en-US" sz="1600" dirty="0" err="1">
                <a:latin typeface="+mj-lt"/>
              </a:rPr>
              <a:t>allen</a:t>
            </a:r>
            <a:r>
              <a:rPr lang="en-US" sz="1600" dirty="0">
                <a:latin typeface="+mj-lt"/>
              </a:rPr>
              <a:t> </a:t>
            </a:r>
            <a:r>
              <a:rPr lang="en-US" sz="1600" dirty="0" err="1">
                <a:latin typeface="+mj-lt"/>
              </a:rPr>
              <a:t>angegebenen</a:t>
            </a:r>
            <a:r>
              <a:rPr lang="en-US" sz="1600" dirty="0">
                <a:latin typeface="+mj-lt"/>
              </a:rPr>
              <a:t> </a:t>
            </a:r>
            <a:r>
              <a:rPr lang="en-US" sz="1600" dirty="0" err="1">
                <a:latin typeface="+mj-lt"/>
              </a:rPr>
              <a:t>Wörtern</a:t>
            </a:r>
            <a:r>
              <a:rPr lang="en-US" sz="1600" dirty="0">
                <a:latin typeface="+mj-lt"/>
              </a:rPr>
              <a:t> </a:t>
            </a:r>
            <a:r>
              <a:rPr lang="en-US" sz="1600" dirty="0" err="1">
                <a:latin typeface="+mj-lt"/>
              </a:rPr>
              <a:t>oder</a:t>
            </a:r>
            <a:r>
              <a:rPr lang="en-US" sz="1600" dirty="0">
                <a:latin typeface="+mj-lt"/>
              </a:rPr>
              <a:t> </a:t>
            </a:r>
            <a:r>
              <a:rPr lang="en-US" sz="1600" dirty="0" err="1">
                <a:latin typeface="+mj-lt"/>
              </a:rPr>
              <a:t>Phrasen</a:t>
            </a:r>
            <a:r>
              <a:rPr lang="en-US" sz="1600" dirty="0">
                <a:latin typeface="+mj-lt"/>
              </a:rPr>
              <a:t>. </a:t>
            </a:r>
            <a:r>
              <a:rPr lang="en-US" sz="1600" b="1" dirty="0" err="1">
                <a:latin typeface="+mj-lt"/>
              </a:rPr>
              <a:t>Erdnuss</a:t>
            </a:r>
            <a:r>
              <a:rPr lang="en-US" sz="1600" b="1" dirty="0">
                <a:latin typeface="+mj-lt"/>
              </a:rPr>
              <a:t> AND </a:t>
            </a:r>
            <a:r>
              <a:rPr lang="en-US" sz="1600" b="1" dirty="0" err="1">
                <a:latin typeface="+mj-lt"/>
              </a:rPr>
              <a:t>Öl</a:t>
            </a:r>
            <a:r>
              <a:rPr lang="en-US" sz="1600" dirty="0">
                <a:latin typeface="+mj-lt"/>
              </a:rPr>
              <a:t> </a:t>
            </a:r>
            <a:r>
              <a:rPr lang="en-US" sz="1600" dirty="0" err="1">
                <a:latin typeface="+mj-lt"/>
              </a:rPr>
              <a:t>findet</a:t>
            </a:r>
            <a:r>
              <a:rPr lang="en-US" sz="1600" dirty="0">
                <a:latin typeface="+mj-lt"/>
              </a:rPr>
              <a:t> </a:t>
            </a:r>
            <a:r>
              <a:rPr lang="en-US" sz="1600" dirty="0" err="1">
                <a:latin typeface="+mj-lt"/>
              </a:rPr>
              <a:t>Dokumente</a:t>
            </a:r>
            <a:r>
              <a:rPr lang="en-US" sz="1600" dirty="0">
                <a:latin typeface="+mj-lt"/>
              </a:rPr>
              <a:t>, die </a:t>
            </a:r>
            <a:r>
              <a:rPr lang="en-US" sz="1600" dirty="0" err="1">
                <a:latin typeface="+mj-lt"/>
              </a:rPr>
              <a:t>sowohl</a:t>
            </a:r>
            <a:r>
              <a:rPr lang="en-US" sz="1600" dirty="0">
                <a:latin typeface="+mj-lt"/>
              </a:rPr>
              <a:t> das </a:t>
            </a:r>
            <a:r>
              <a:rPr lang="en-US" sz="1600" dirty="0" err="1">
                <a:latin typeface="+mj-lt"/>
              </a:rPr>
              <a:t>Wort</a:t>
            </a:r>
            <a:r>
              <a:rPr lang="en-US" sz="1600" dirty="0">
                <a:latin typeface="+mj-lt"/>
              </a:rPr>
              <a:t> </a:t>
            </a:r>
            <a:r>
              <a:rPr lang="en-US" sz="1600" dirty="0" err="1">
                <a:latin typeface="+mj-lt"/>
              </a:rPr>
              <a:t>Erdnuss</a:t>
            </a:r>
            <a:r>
              <a:rPr lang="en-US" sz="1600" dirty="0">
                <a:latin typeface="+mj-lt"/>
              </a:rPr>
              <a:t> </a:t>
            </a:r>
            <a:r>
              <a:rPr lang="en-US" sz="1600" dirty="0" err="1">
                <a:latin typeface="+mj-lt"/>
              </a:rPr>
              <a:t>als</a:t>
            </a:r>
            <a:r>
              <a:rPr lang="en-US" sz="1600" dirty="0">
                <a:latin typeface="+mj-lt"/>
              </a:rPr>
              <a:t> </a:t>
            </a:r>
            <a:r>
              <a:rPr lang="en-US" sz="1600" dirty="0" err="1">
                <a:latin typeface="+mj-lt"/>
              </a:rPr>
              <a:t>auch</a:t>
            </a:r>
            <a:r>
              <a:rPr lang="en-US" sz="1600" dirty="0">
                <a:latin typeface="+mj-lt"/>
              </a:rPr>
              <a:t> </a:t>
            </a:r>
            <a:r>
              <a:rPr lang="en-US" sz="1600" dirty="0" err="1">
                <a:latin typeface="+mj-lt"/>
              </a:rPr>
              <a:t>Öl</a:t>
            </a:r>
            <a:r>
              <a:rPr lang="en-US" sz="1600" dirty="0">
                <a:latin typeface="+mj-lt"/>
              </a:rPr>
              <a:t> </a:t>
            </a:r>
            <a:r>
              <a:rPr lang="en-US" sz="1600" dirty="0" err="1">
                <a:latin typeface="+mj-lt"/>
              </a:rPr>
              <a:t>enthalten</a:t>
            </a:r>
            <a:endParaRPr lang="en-US" sz="1600" dirty="0">
              <a:latin typeface="+mj-lt"/>
            </a:endParaRPr>
          </a:p>
          <a:p>
            <a:pPr fontAlgn="auto">
              <a:lnSpc>
                <a:spcPct val="80000"/>
              </a:lnSpc>
              <a:spcAft>
                <a:spcPts val="0"/>
              </a:spcAft>
              <a:defRPr/>
            </a:pPr>
            <a:r>
              <a:rPr lang="en-US" b="1" dirty="0">
                <a:solidFill>
                  <a:schemeClr val="tx2"/>
                </a:solidFill>
                <a:latin typeface="+mj-lt"/>
              </a:rPr>
              <a:t>ODER / OR</a:t>
            </a:r>
          </a:p>
          <a:p>
            <a:pPr lvl="1" fontAlgn="auto">
              <a:lnSpc>
                <a:spcPct val="80000"/>
              </a:lnSpc>
              <a:spcAft>
                <a:spcPts val="0"/>
              </a:spcAft>
              <a:defRPr/>
            </a:pPr>
            <a:r>
              <a:rPr lang="en-US" sz="1600" dirty="0" err="1">
                <a:latin typeface="+mj-lt"/>
              </a:rPr>
              <a:t>Findet</a:t>
            </a:r>
            <a:r>
              <a:rPr lang="en-US" sz="1600" dirty="0">
                <a:latin typeface="+mj-lt"/>
              </a:rPr>
              <a:t> </a:t>
            </a:r>
            <a:r>
              <a:rPr lang="en-US" sz="1600" dirty="0" err="1">
                <a:latin typeface="+mj-lt"/>
              </a:rPr>
              <a:t>Dokumente</a:t>
            </a:r>
            <a:r>
              <a:rPr lang="en-US" sz="1600" dirty="0">
                <a:latin typeface="+mj-lt"/>
              </a:rPr>
              <a:t>, die </a:t>
            </a:r>
            <a:r>
              <a:rPr lang="en-US" sz="1600" dirty="0" err="1">
                <a:latin typeface="+mj-lt"/>
              </a:rPr>
              <a:t>mindestens</a:t>
            </a:r>
            <a:r>
              <a:rPr lang="en-US" sz="1600" dirty="0">
                <a:latin typeface="+mj-lt"/>
              </a:rPr>
              <a:t> </a:t>
            </a:r>
            <a:r>
              <a:rPr lang="en-US" sz="1600" dirty="0" err="1">
                <a:latin typeface="+mj-lt"/>
              </a:rPr>
              <a:t>eines</a:t>
            </a:r>
            <a:r>
              <a:rPr lang="en-US" sz="1600" dirty="0">
                <a:latin typeface="+mj-lt"/>
              </a:rPr>
              <a:t> der </a:t>
            </a:r>
            <a:r>
              <a:rPr lang="en-US" sz="1600" dirty="0" err="1">
                <a:latin typeface="+mj-lt"/>
              </a:rPr>
              <a:t>gesuchten</a:t>
            </a:r>
            <a:r>
              <a:rPr lang="en-US" sz="1600" dirty="0">
                <a:latin typeface="+mj-lt"/>
              </a:rPr>
              <a:t> </a:t>
            </a:r>
            <a:r>
              <a:rPr lang="en-US" sz="1600" dirty="0" err="1">
                <a:latin typeface="+mj-lt"/>
              </a:rPr>
              <a:t>Wörter</a:t>
            </a:r>
            <a:r>
              <a:rPr lang="en-US" sz="1600" dirty="0">
                <a:latin typeface="+mj-lt"/>
              </a:rPr>
              <a:t> </a:t>
            </a:r>
            <a:r>
              <a:rPr lang="en-US" sz="1600" dirty="0" err="1">
                <a:latin typeface="+mj-lt"/>
              </a:rPr>
              <a:t>oder</a:t>
            </a:r>
            <a:r>
              <a:rPr lang="en-US" sz="1600" dirty="0">
                <a:latin typeface="+mj-lt"/>
              </a:rPr>
              <a:t> </a:t>
            </a:r>
            <a:r>
              <a:rPr lang="en-US" sz="1600" dirty="0" err="1">
                <a:latin typeface="+mj-lt"/>
              </a:rPr>
              <a:t>Phrasen</a:t>
            </a:r>
            <a:r>
              <a:rPr lang="en-US" sz="1600" dirty="0">
                <a:latin typeface="+mj-lt"/>
              </a:rPr>
              <a:t> </a:t>
            </a:r>
            <a:r>
              <a:rPr lang="en-US" sz="1600" dirty="0" err="1">
                <a:latin typeface="+mj-lt"/>
              </a:rPr>
              <a:t>enthalten</a:t>
            </a:r>
            <a:r>
              <a:rPr lang="en-US" sz="1600" dirty="0">
                <a:latin typeface="+mj-lt"/>
              </a:rPr>
              <a:t>. </a:t>
            </a:r>
            <a:r>
              <a:rPr lang="en-US" sz="1600" b="1" dirty="0" err="1">
                <a:latin typeface="+mj-lt"/>
              </a:rPr>
              <a:t>Erdnuss</a:t>
            </a:r>
            <a:r>
              <a:rPr lang="en-US" sz="1600" b="1" dirty="0">
                <a:latin typeface="+mj-lt"/>
              </a:rPr>
              <a:t> OR </a:t>
            </a:r>
            <a:r>
              <a:rPr lang="en-US" sz="1600" b="1" dirty="0" err="1">
                <a:latin typeface="+mj-lt"/>
              </a:rPr>
              <a:t>Öl</a:t>
            </a:r>
            <a:r>
              <a:rPr lang="en-US" sz="1600" dirty="0">
                <a:latin typeface="+mj-lt"/>
              </a:rPr>
              <a:t> </a:t>
            </a:r>
            <a:r>
              <a:rPr lang="en-US" sz="1600" dirty="0" err="1">
                <a:latin typeface="+mj-lt"/>
              </a:rPr>
              <a:t>findet</a:t>
            </a:r>
            <a:r>
              <a:rPr lang="en-US" sz="1600" dirty="0">
                <a:latin typeface="+mj-lt"/>
              </a:rPr>
              <a:t> </a:t>
            </a:r>
            <a:r>
              <a:rPr lang="en-US" sz="1600" dirty="0" err="1">
                <a:latin typeface="+mj-lt"/>
              </a:rPr>
              <a:t>Dokumente</a:t>
            </a:r>
            <a:r>
              <a:rPr lang="en-US" sz="1600" dirty="0">
                <a:latin typeface="+mj-lt"/>
              </a:rPr>
              <a:t>, die </a:t>
            </a:r>
            <a:r>
              <a:rPr lang="en-US" sz="1600" dirty="0" err="1">
                <a:latin typeface="+mj-lt"/>
              </a:rPr>
              <a:t>entweder</a:t>
            </a:r>
            <a:r>
              <a:rPr lang="en-US" sz="1600" dirty="0">
                <a:latin typeface="+mj-lt"/>
              </a:rPr>
              <a:t> das </a:t>
            </a:r>
            <a:r>
              <a:rPr lang="en-US" sz="1600" dirty="0" err="1">
                <a:latin typeface="+mj-lt"/>
              </a:rPr>
              <a:t>Wort</a:t>
            </a:r>
            <a:r>
              <a:rPr lang="en-US" sz="1600" dirty="0">
                <a:latin typeface="+mj-lt"/>
              </a:rPr>
              <a:t> </a:t>
            </a:r>
            <a:r>
              <a:rPr lang="en-US" sz="1600" dirty="0" err="1">
                <a:latin typeface="+mj-lt"/>
              </a:rPr>
              <a:t>Erdnuss</a:t>
            </a:r>
            <a:r>
              <a:rPr lang="en-US" sz="1600" dirty="0">
                <a:latin typeface="+mj-lt"/>
              </a:rPr>
              <a:t> </a:t>
            </a:r>
            <a:r>
              <a:rPr lang="en-US" sz="1600" dirty="0" err="1">
                <a:latin typeface="+mj-lt"/>
              </a:rPr>
              <a:t>oder</a:t>
            </a:r>
            <a:r>
              <a:rPr lang="en-US" sz="1600" dirty="0">
                <a:latin typeface="+mj-lt"/>
              </a:rPr>
              <a:t> </a:t>
            </a:r>
            <a:r>
              <a:rPr lang="en-US" sz="1600" dirty="0" err="1">
                <a:latin typeface="+mj-lt"/>
              </a:rPr>
              <a:t>Öl</a:t>
            </a:r>
            <a:r>
              <a:rPr lang="en-US" sz="1600" dirty="0">
                <a:latin typeface="+mj-lt"/>
              </a:rPr>
              <a:t> </a:t>
            </a:r>
            <a:r>
              <a:rPr lang="en-US" sz="1600" dirty="0" err="1">
                <a:latin typeface="+mj-lt"/>
              </a:rPr>
              <a:t>enthalten</a:t>
            </a:r>
            <a:r>
              <a:rPr lang="en-US" sz="1600" dirty="0">
                <a:latin typeface="+mj-lt"/>
              </a:rPr>
              <a:t>. Die </a:t>
            </a:r>
            <a:r>
              <a:rPr lang="en-US" sz="1600" dirty="0" err="1">
                <a:latin typeface="+mj-lt"/>
              </a:rPr>
              <a:t>gefundenen</a:t>
            </a:r>
            <a:r>
              <a:rPr lang="en-US" sz="1600" dirty="0">
                <a:latin typeface="+mj-lt"/>
              </a:rPr>
              <a:t> </a:t>
            </a:r>
            <a:r>
              <a:rPr lang="en-US" sz="1600" dirty="0" err="1">
                <a:latin typeface="+mj-lt"/>
              </a:rPr>
              <a:t>Dokumente</a:t>
            </a:r>
            <a:r>
              <a:rPr lang="en-US" sz="1600" dirty="0">
                <a:latin typeface="+mj-lt"/>
              </a:rPr>
              <a:t> </a:t>
            </a:r>
            <a:r>
              <a:rPr lang="en-US" sz="1600" dirty="0" err="1">
                <a:latin typeface="+mj-lt"/>
              </a:rPr>
              <a:t>können</a:t>
            </a:r>
            <a:r>
              <a:rPr lang="en-US" sz="1600" dirty="0">
                <a:latin typeface="+mj-lt"/>
              </a:rPr>
              <a:t> </a:t>
            </a:r>
            <a:r>
              <a:rPr lang="en-US" sz="1600" dirty="0" err="1">
                <a:latin typeface="+mj-lt"/>
              </a:rPr>
              <a:t>auch</a:t>
            </a:r>
            <a:r>
              <a:rPr lang="en-US" sz="1600" dirty="0">
                <a:latin typeface="+mj-lt"/>
              </a:rPr>
              <a:t> </a:t>
            </a:r>
            <a:r>
              <a:rPr lang="en-US" sz="1600" dirty="0" err="1">
                <a:latin typeface="+mj-lt"/>
              </a:rPr>
              <a:t>beide</a:t>
            </a:r>
            <a:r>
              <a:rPr lang="en-US" sz="1600" dirty="0">
                <a:latin typeface="+mj-lt"/>
              </a:rPr>
              <a:t> </a:t>
            </a:r>
            <a:r>
              <a:rPr lang="en-US" sz="1600" dirty="0" err="1">
                <a:latin typeface="+mj-lt"/>
              </a:rPr>
              <a:t>Begriffe</a:t>
            </a:r>
            <a:r>
              <a:rPr lang="en-US" sz="1600" dirty="0">
                <a:latin typeface="+mj-lt"/>
              </a:rPr>
              <a:t> </a:t>
            </a:r>
            <a:r>
              <a:rPr lang="en-US" sz="1600" dirty="0" err="1">
                <a:latin typeface="+mj-lt"/>
              </a:rPr>
              <a:t>enthalten</a:t>
            </a:r>
            <a:r>
              <a:rPr lang="en-US" sz="1600" dirty="0">
                <a:latin typeface="+mj-lt"/>
              </a:rPr>
              <a:t>, </a:t>
            </a:r>
            <a:r>
              <a:rPr lang="en-US" sz="1600" dirty="0" err="1">
                <a:latin typeface="+mj-lt"/>
              </a:rPr>
              <a:t>müssen</a:t>
            </a:r>
            <a:r>
              <a:rPr lang="en-US" sz="1600" dirty="0">
                <a:latin typeface="+mj-lt"/>
              </a:rPr>
              <a:t> </a:t>
            </a:r>
            <a:r>
              <a:rPr lang="en-US" sz="1600" dirty="0" err="1">
                <a:latin typeface="+mj-lt"/>
              </a:rPr>
              <a:t>aber</a:t>
            </a:r>
            <a:r>
              <a:rPr lang="en-US" sz="1600" dirty="0">
                <a:latin typeface="+mj-lt"/>
              </a:rPr>
              <a:t> </a:t>
            </a:r>
            <a:r>
              <a:rPr lang="en-US" sz="1600" dirty="0" err="1">
                <a:latin typeface="+mj-lt"/>
              </a:rPr>
              <a:t>nicht</a:t>
            </a:r>
            <a:endParaRPr lang="en-US" sz="1600" dirty="0">
              <a:latin typeface="+mj-lt"/>
            </a:endParaRPr>
          </a:p>
          <a:p>
            <a:pPr fontAlgn="auto">
              <a:lnSpc>
                <a:spcPct val="80000"/>
              </a:lnSpc>
              <a:spcAft>
                <a:spcPts val="0"/>
              </a:spcAft>
              <a:defRPr/>
            </a:pPr>
            <a:r>
              <a:rPr lang="en-US" b="1" dirty="0">
                <a:solidFill>
                  <a:schemeClr val="tx2"/>
                </a:solidFill>
                <a:latin typeface="+mj-lt"/>
              </a:rPr>
              <a:t>NICHT / NOT</a:t>
            </a:r>
          </a:p>
          <a:p>
            <a:pPr lvl="1" fontAlgn="auto">
              <a:lnSpc>
                <a:spcPct val="80000"/>
              </a:lnSpc>
              <a:spcAft>
                <a:spcPts val="0"/>
              </a:spcAft>
              <a:defRPr/>
            </a:pPr>
            <a:r>
              <a:rPr lang="en-US" sz="1600" dirty="0" err="1">
                <a:latin typeface="+mj-lt"/>
              </a:rPr>
              <a:t>Schließt</a:t>
            </a:r>
            <a:r>
              <a:rPr lang="en-US" sz="1600" dirty="0">
                <a:latin typeface="+mj-lt"/>
              </a:rPr>
              <a:t> </a:t>
            </a:r>
            <a:r>
              <a:rPr lang="en-US" sz="1600" dirty="0" err="1">
                <a:latin typeface="+mj-lt"/>
              </a:rPr>
              <a:t>Dokumente</a:t>
            </a:r>
            <a:r>
              <a:rPr lang="en-US" sz="1600" dirty="0">
                <a:latin typeface="+mj-lt"/>
              </a:rPr>
              <a:t> </a:t>
            </a:r>
            <a:r>
              <a:rPr lang="en-US" sz="1600" dirty="0" err="1">
                <a:latin typeface="+mj-lt"/>
              </a:rPr>
              <a:t>aus</a:t>
            </a:r>
            <a:r>
              <a:rPr lang="en-US" sz="1600" dirty="0">
                <a:latin typeface="+mj-lt"/>
              </a:rPr>
              <a:t>, die das </a:t>
            </a:r>
            <a:r>
              <a:rPr lang="en-US" sz="1600" dirty="0" err="1">
                <a:latin typeface="+mj-lt"/>
              </a:rPr>
              <a:t>angegebene</a:t>
            </a:r>
            <a:r>
              <a:rPr lang="en-US" sz="1600" dirty="0">
                <a:latin typeface="+mj-lt"/>
              </a:rPr>
              <a:t> </a:t>
            </a:r>
            <a:r>
              <a:rPr lang="en-US" sz="1600" dirty="0" err="1">
                <a:latin typeface="+mj-lt"/>
              </a:rPr>
              <a:t>Wort</a:t>
            </a:r>
            <a:r>
              <a:rPr lang="en-US" sz="1600" dirty="0">
                <a:latin typeface="+mj-lt"/>
              </a:rPr>
              <a:t> </a:t>
            </a:r>
            <a:r>
              <a:rPr lang="en-US" sz="1600" dirty="0" err="1">
                <a:latin typeface="+mj-lt"/>
              </a:rPr>
              <a:t>oder</a:t>
            </a:r>
            <a:r>
              <a:rPr lang="en-US" sz="1600" dirty="0">
                <a:latin typeface="+mj-lt"/>
              </a:rPr>
              <a:t> die Phrase </a:t>
            </a:r>
            <a:r>
              <a:rPr lang="en-US" sz="1600" dirty="0" err="1">
                <a:latin typeface="+mj-lt"/>
              </a:rPr>
              <a:t>enthalten</a:t>
            </a:r>
            <a:r>
              <a:rPr lang="en-US" sz="1600" dirty="0">
                <a:latin typeface="+mj-lt"/>
              </a:rPr>
              <a:t>. </a:t>
            </a:r>
            <a:r>
              <a:rPr lang="en-US" sz="1600" b="1" dirty="0" err="1">
                <a:latin typeface="+mj-lt"/>
              </a:rPr>
              <a:t>Erdnuss</a:t>
            </a:r>
            <a:r>
              <a:rPr lang="en-US" sz="1600" b="1" dirty="0">
                <a:latin typeface="+mj-lt"/>
              </a:rPr>
              <a:t> NOT </a:t>
            </a:r>
            <a:r>
              <a:rPr lang="en-US" sz="1600" b="1" dirty="0" err="1">
                <a:latin typeface="+mj-lt"/>
              </a:rPr>
              <a:t>Öl</a:t>
            </a:r>
            <a:r>
              <a:rPr lang="en-US" sz="1600" dirty="0">
                <a:latin typeface="+mj-lt"/>
              </a:rPr>
              <a:t> </a:t>
            </a:r>
            <a:r>
              <a:rPr lang="en-US" sz="1600" dirty="0" err="1">
                <a:latin typeface="+mj-lt"/>
              </a:rPr>
              <a:t>findet</a:t>
            </a:r>
            <a:r>
              <a:rPr lang="en-US" sz="1600" dirty="0">
                <a:latin typeface="+mj-lt"/>
              </a:rPr>
              <a:t> </a:t>
            </a:r>
            <a:r>
              <a:rPr lang="en-US" sz="1600" dirty="0" err="1">
                <a:latin typeface="+mj-lt"/>
              </a:rPr>
              <a:t>alle</a:t>
            </a:r>
            <a:r>
              <a:rPr lang="en-US" sz="1600" dirty="0">
                <a:latin typeface="+mj-lt"/>
              </a:rPr>
              <a:t> </a:t>
            </a:r>
            <a:r>
              <a:rPr lang="en-US" sz="1600" dirty="0" err="1">
                <a:latin typeface="+mj-lt"/>
              </a:rPr>
              <a:t>Dokumente</a:t>
            </a:r>
            <a:r>
              <a:rPr lang="en-US" sz="1600" dirty="0">
                <a:latin typeface="+mj-lt"/>
              </a:rPr>
              <a:t>, die das </a:t>
            </a:r>
            <a:r>
              <a:rPr lang="en-US" sz="1600" dirty="0" err="1">
                <a:latin typeface="+mj-lt"/>
              </a:rPr>
              <a:t>Wort</a:t>
            </a:r>
            <a:r>
              <a:rPr lang="en-US" sz="1600" dirty="0">
                <a:latin typeface="+mj-lt"/>
              </a:rPr>
              <a:t> </a:t>
            </a:r>
            <a:r>
              <a:rPr lang="en-US" sz="1600" dirty="0" err="1">
                <a:latin typeface="+mj-lt"/>
              </a:rPr>
              <a:t>Erdnuss</a:t>
            </a:r>
            <a:r>
              <a:rPr lang="en-US" sz="1600" dirty="0">
                <a:latin typeface="+mj-lt"/>
              </a:rPr>
              <a:t> </a:t>
            </a:r>
            <a:r>
              <a:rPr lang="en-US" sz="1600" dirty="0" err="1">
                <a:latin typeface="+mj-lt"/>
              </a:rPr>
              <a:t>enthalten</a:t>
            </a:r>
            <a:r>
              <a:rPr lang="en-US" sz="1600" dirty="0">
                <a:latin typeface="+mj-lt"/>
              </a:rPr>
              <a:t>, </a:t>
            </a:r>
            <a:r>
              <a:rPr lang="en-US" sz="1600" dirty="0" err="1">
                <a:latin typeface="+mj-lt"/>
              </a:rPr>
              <a:t>nicht</a:t>
            </a:r>
            <a:r>
              <a:rPr lang="en-US" sz="1600" dirty="0">
                <a:latin typeface="+mj-lt"/>
              </a:rPr>
              <a:t> </a:t>
            </a:r>
            <a:r>
              <a:rPr lang="en-US" sz="1600" dirty="0" err="1">
                <a:latin typeface="+mj-lt"/>
              </a:rPr>
              <a:t>aber</a:t>
            </a:r>
            <a:r>
              <a:rPr lang="en-US" sz="1600" dirty="0">
                <a:latin typeface="+mj-lt"/>
              </a:rPr>
              <a:t> den </a:t>
            </a:r>
            <a:r>
              <a:rPr lang="en-US" sz="1600" dirty="0" err="1">
                <a:latin typeface="+mj-lt"/>
              </a:rPr>
              <a:t>Begriff</a:t>
            </a:r>
            <a:r>
              <a:rPr lang="en-US" sz="1600" dirty="0">
                <a:latin typeface="+mj-lt"/>
              </a:rPr>
              <a:t> </a:t>
            </a:r>
            <a:r>
              <a:rPr lang="en-US" sz="1600" dirty="0" err="1">
                <a:latin typeface="+mj-lt"/>
              </a:rPr>
              <a:t>Öl</a:t>
            </a:r>
            <a:r>
              <a:rPr lang="en-US" sz="1600" dirty="0">
                <a:latin typeface="+mj-lt"/>
              </a:rPr>
              <a:t>. NOT muss </a:t>
            </a:r>
            <a:r>
              <a:rPr lang="en-US" sz="1600" dirty="0" err="1">
                <a:latin typeface="+mj-lt"/>
              </a:rPr>
              <a:t>immer</a:t>
            </a:r>
            <a:r>
              <a:rPr lang="en-US" sz="1600" dirty="0">
                <a:latin typeface="+mj-lt"/>
              </a:rPr>
              <a:t> </a:t>
            </a:r>
            <a:r>
              <a:rPr lang="en-US" sz="1600" dirty="0" err="1">
                <a:latin typeface="+mj-lt"/>
              </a:rPr>
              <a:t>zusammen</a:t>
            </a:r>
            <a:r>
              <a:rPr lang="en-US" sz="1600" dirty="0">
                <a:latin typeface="+mj-lt"/>
              </a:rPr>
              <a:t> </a:t>
            </a:r>
            <a:r>
              <a:rPr lang="en-US" sz="1600" dirty="0" err="1">
                <a:latin typeface="+mj-lt"/>
              </a:rPr>
              <a:t>mit</a:t>
            </a:r>
            <a:r>
              <a:rPr lang="en-US" sz="1600" dirty="0">
                <a:latin typeface="+mj-lt"/>
              </a:rPr>
              <a:t> </a:t>
            </a:r>
            <a:r>
              <a:rPr lang="en-US" sz="1600" dirty="0" err="1">
                <a:latin typeface="+mj-lt"/>
              </a:rPr>
              <a:t>einem</a:t>
            </a:r>
            <a:r>
              <a:rPr lang="en-US" sz="1600" dirty="0">
                <a:latin typeface="+mj-lt"/>
              </a:rPr>
              <a:t> </a:t>
            </a:r>
            <a:r>
              <a:rPr lang="en-US" sz="1600" dirty="0" err="1">
                <a:latin typeface="+mj-lt"/>
              </a:rPr>
              <a:t>anderen</a:t>
            </a:r>
            <a:r>
              <a:rPr lang="en-US" sz="1600" dirty="0">
                <a:latin typeface="+mj-lt"/>
              </a:rPr>
              <a:t> Operator, </a:t>
            </a:r>
            <a:r>
              <a:rPr lang="en-US" sz="1600" dirty="0" err="1">
                <a:latin typeface="+mj-lt"/>
              </a:rPr>
              <a:t>wie</a:t>
            </a:r>
            <a:r>
              <a:rPr lang="en-US" sz="1600" dirty="0">
                <a:latin typeface="+mj-lt"/>
              </a:rPr>
              <a:t> </a:t>
            </a:r>
            <a:r>
              <a:rPr lang="en-US" sz="1600" dirty="0" err="1">
                <a:latin typeface="+mj-lt"/>
              </a:rPr>
              <a:t>etwa</a:t>
            </a:r>
            <a:r>
              <a:rPr lang="en-US" sz="1600" dirty="0">
                <a:latin typeface="+mj-lt"/>
              </a:rPr>
              <a:t> AND, </a:t>
            </a:r>
            <a:r>
              <a:rPr lang="en-US" sz="1600" dirty="0" err="1">
                <a:latin typeface="+mj-lt"/>
              </a:rPr>
              <a:t>verwendet</a:t>
            </a:r>
            <a:r>
              <a:rPr lang="en-US" sz="1600" dirty="0">
                <a:latin typeface="+mj-lt"/>
              </a:rPr>
              <a:t> </a:t>
            </a:r>
            <a:r>
              <a:rPr lang="en-US" sz="1600" dirty="0" err="1">
                <a:latin typeface="+mj-lt"/>
              </a:rPr>
              <a:t>werden</a:t>
            </a:r>
            <a:r>
              <a:rPr lang="en-US" sz="1600" dirty="0">
                <a:latin typeface="+mj-lt"/>
              </a:rPr>
              <a:t>. AltaVista </a:t>
            </a:r>
            <a:r>
              <a:rPr lang="en-US" sz="1600" dirty="0" err="1">
                <a:latin typeface="+mj-lt"/>
              </a:rPr>
              <a:t>kann</a:t>
            </a:r>
            <a:r>
              <a:rPr lang="en-US" sz="1600" dirty="0">
                <a:latin typeface="+mj-lt"/>
              </a:rPr>
              <a:t> die </a:t>
            </a:r>
            <a:r>
              <a:rPr lang="en-US" sz="1600" dirty="0" err="1">
                <a:latin typeface="+mj-lt"/>
              </a:rPr>
              <a:t>Angabe</a:t>
            </a:r>
            <a:r>
              <a:rPr lang="en-US" sz="1600" dirty="0">
                <a:latin typeface="+mj-lt"/>
              </a:rPr>
              <a:t> </a:t>
            </a:r>
            <a:r>
              <a:rPr lang="en-US" sz="1600" b="1" dirty="0">
                <a:latin typeface="+mj-lt"/>
              </a:rPr>
              <a:t>'</a:t>
            </a:r>
            <a:r>
              <a:rPr lang="en-US" sz="1600" b="1" dirty="0" err="1">
                <a:latin typeface="+mj-lt"/>
              </a:rPr>
              <a:t>Erdnuss</a:t>
            </a:r>
            <a:r>
              <a:rPr lang="en-US" sz="1600" b="1" dirty="0">
                <a:latin typeface="+mj-lt"/>
              </a:rPr>
              <a:t> NOT </a:t>
            </a:r>
            <a:r>
              <a:rPr lang="en-US" sz="1600" b="1" dirty="0" err="1">
                <a:latin typeface="+mj-lt"/>
              </a:rPr>
              <a:t>Öl</a:t>
            </a:r>
            <a:r>
              <a:rPr lang="en-US" sz="1600" b="1" dirty="0">
                <a:latin typeface="+mj-lt"/>
              </a:rPr>
              <a:t>'</a:t>
            </a:r>
            <a:r>
              <a:rPr lang="en-US" sz="1600" dirty="0">
                <a:latin typeface="+mj-lt"/>
              </a:rPr>
              <a:t> </a:t>
            </a:r>
            <a:r>
              <a:rPr lang="en-US" sz="1600" dirty="0" err="1">
                <a:latin typeface="+mj-lt"/>
              </a:rPr>
              <a:t>nicht</a:t>
            </a:r>
            <a:r>
              <a:rPr lang="en-US" sz="1600" dirty="0">
                <a:latin typeface="+mj-lt"/>
              </a:rPr>
              <a:t> </a:t>
            </a:r>
            <a:r>
              <a:rPr lang="en-US" sz="1600" dirty="0" err="1">
                <a:latin typeface="+mj-lt"/>
              </a:rPr>
              <a:t>verarbeiten</a:t>
            </a:r>
            <a:r>
              <a:rPr lang="en-US" sz="1600" dirty="0">
                <a:latin typeface="+mj-lt"/>
              </a:rPr>
              <a:t>. </a:t>
            </a:r>
            <a:r>
              <a:rPr lang="en-US" sz="1600" dirty="0" err="1">
                <a:latin typeface="+mj-lt"/>
              </a:rPr>
              <a:t>Geben</a:t>
            </a:r>
            <a:r>
              <a:rPr lang="en-US" sz="1600" dirty="0">
                <a:latin typeface="+mj-lt"/>
              </a:rPr>
              <a:t> </a:t>
            </a:r>
            <a:r>
              <a:rPr lang="en-US" sz="1600" dirty="0" err="1">
                <a:latin typeface="+mj-lt"/>
              </a:rPr>
              <a:t>Sie</a:t>
            </a:r>
            <a:r>
              <a:rPr lang="en-US" sz="1600" dirty="0">
                <a:latin typeface="+mj-lt"/>
              </a:rPr>
              <a:t> also </a:t>
            </a:r>
            <a:r>
              <a:rPr lang="en-US" sz="1600" b="1" dirty="0" err="1">
                <a:latin typeface="+mj-lt"/>
              </a:rPr>
              <a:t>Erdnuss</a:t>
            </a:r>
            <a:r>
              <a:rPr lang="en-US" sz="1600" b="1" dirty="0">
                <a:latin typeface="+mj-lt"/>
              </a:rPr>
              <a:t> NOT </a:t>
            </a:r>
            <a:r>
              <a:rPr lang="en-US" sz="1600" b="1" dirty="0" err="1">
                <a:latin typeface="+mj-lt"/>
              </a:rPr>
              <a:t>Öl</a:t>
            </a:r>
            <a:r>
              <a:rPr lang="en-US" sz="1600" b="1" dirty="0">
                <a:latin typeface="+mj-lt"/>
              </a:rPr>
              <a:t> </a:t>
            </a:r>
            <a:r>
              <a:rPr lang="en-US" sz="1600" b="1" dirty="0" err="1">
                <a:latin typeface="+mj-lt"/>
              </a:rPr>
              <a:t>ein</a:t>
            </a:r>
            <a:r>
              <a:rPr lang="en-US" sz="1600" dirty="0">
                <a:latin typeface="+mj-lt"/>
              </a:rPr>
              <a:t>.  </a:t>
            </a:r>
          </a:p>
          <a:p>
            <a:pPr lvl="2" fontAlgn="auto">
              <a:lnSpc>
                <a:spcPct val="80000"/>
              </a:lnSpc>
              <a:spcAft>
                <a:spcPts val="0"/>
              </a:spcAft>
              <a:defRPr/>
            </a:pPr>
            <a:r>
              <a:rPr lang="en-US" sz="1400" dirty="0" err="1">
                <a:latin typeface="+mj-lt"/>
              </a:rPr>
              <a:t>Beispiele</a:t>
            </a:r>
            <a:r>
              <a:rPr lang="en-US" sz="1400" dirty="0">
                <a:latin typeface="+mj-lt"/>
              </a:rPr>
              <a:t> </a:t>
            </a:r>
            <a:r>
              <a:rPr lang="en-US" sz="1400" dirty="0" err="1">
                <a:latin typeface="+mj-lt"/>
              </a:rPr>
              <a:t>aus</a:t>
            </a:r>
            <a:r>
              <a:rPr lang="en-US" sz="1400" dirty="0">
                <a:latin typeface="+mj-lt"/>
              </a:rPr>
              <a:t> www.altavistacom</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CDF357B-3675-4A7F-9383-1A70A120A2C4}" type="slidenum">
              <a:rPr lang="de-AT">
                <a:latin typeface="+mj-lt"/>
              </a:rPr>
              <a:pPr>
                <a:defRPr/>
              </a:pPr>
              <a:t>119</a:t>
            </a:fld>
            <a:endParaRPr lang="de-AT">
              <a:latin typeface="+mj-lt"/>
            </a:endParaRPr>
          </a:p>
        </p:txBody>
      </p:sp>
      <p:sp>
        <p:nvSpPr>
          <p:cNvPr id="218116" name="Rectangle 2"/>
          <p:cNvSpPr>
            <a:spLocks noGrp="1" noChangeArrowheads="1"/>
          </p:cNvSpPr>
          <p:nvPr>
            <p:ph type="title"/>
          </p:nvPr>
        </p:nvSpPr>
        <p:spPr>
          <a:xfrm>
            <a:off x="457200" y="274638"/>
            <a:ext cx="6635750" cy="1143000"/>
          </a:xfrm>
        </p:spPr>
        <p:txBody>
          <a:bodyPr/>
          <a:lstStyle/>
          <a:p>
            <a:r>
              <a:rPr lang="de-AT"/>
              <a:t>Beispiel: Logische Verknüpfungen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a:t>Statistische Beratungen für Forschungsprojekte</a:t>
            </a:r>
            <a:endParaRPr lang="de-DE" dirty="0"/>
          </a:p>
        </p:txBody>
      </p:sp>
      <p:graphicFrame>
        <p:nvGraphicFramePr>
          <p:cNvPr id="9" name="Inhaltsplatzhalter 8"/>
          <p:cNvGraphicFramePr>
            <a:graphicFrameLocks noGrp="1"/>
          </p:cNvGraphicFramePr>
          <p:nvPr>
            <p:ph sz="half" idx="1"/>
          </p:nvPr>
        </p:nvGraphicFramePr>
        <p:xfrm>
          <a:off x="457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dirty="0"/>
                        <a:t>Institution/Klinik</a:t>
                      </a:r>
                      <a:endParaRPr lang="de-DE" sz="1800" dirty="0"/>
                    </a:p>
                  </a:txBody>
                  <a:tcPr/>
                </a:tc>
                <a:tc>
                  <a:txBody>
                    <a:bodyPr/>
                    <a:lstStyle/>
                    <a:p>
                      <a:pPr algn="ctr"/>
                      <a:r>
                        <a:rPr lang="de-AT" sz="1800" dirty="0"/>
                        <a:t>Anzahl</a:t>
                      </a:r>
                      <a:endParaRPr lang="de-DE" sz="1800" dirty="0"/>
                    </a:p>
                  </a:txBody>
                  <a:tcPr/>
                </a:tc>
                <a:extLst>
                  <a:ext uri="{0D108BD9-81ED-4DB2-BD59-A6C34878D82A}">
                    <a16:rowId xmlns:a16="http://schemas.microsoft.com/office/drawing/2014/main" val="10000"/>
                  </a:ext>
                </a:extLst>
              </a:tr>
              <a:tr h="370840">
                <a:tc>
                  <a:txBody>
                    <a:bodyPr/>
                    <a:lstStyle/>
                    <a:p>
                      <a:pPr algn="ctr"/>
                      <a:r>
                        <a:rPr lang="de-AT" sz="1800" dirty="0"/>
                        <a:t>Innere Medizin</a:t>
                      </a:r>
                      <a:endParaRPr lang="de-DE" sz="1800" dirty="0"/>
                    </a:p>
                  </a:txBody>
                  <a:tcPr/>
                </a:tc>
                <a:tc>
                  <a:txBody>
                    <a:bodyPr/>
                    <a:lstStyle/>
                    <a:p>
                      <a:pPr algn="ctr"/>
                      <a:r>
                        <a:rPr lang="de-AT" sz="1800" dirty="0"/>
                        <a:t>20</a:t>
                      </a:r>
                      <a:endParaRPr lang="de-DE" sz="1800" dirty="0"/>
                    </a:p>
                  </a:txBody>
                  <a:tcPr/>
                </a:tc>
                <a:extLst>
                  <a:ext uri="{0D108BD9-81ED-4DB2-BD59-A6C34878D82A}">
                    <a16:rowId xmlns:a16="http://schemas.microsoft.com/office/drawing/2014/main" val="10001"/>
                  </a:ext>
                </a:extLst>
              </a:tr>
              <a:tr h="370840">
                <a:tc>
                  <a:txBody>
                    <a:bodyPr/>
                    <a:lstStyle/>
                    <a:p>
                      <a:pPr algn="ctr"/>
                      <a:r>
                        <a:rPr lang="de-AT" sz="1800" dirty="0"/>
                        <a:t>Anästhesie</a:t>
                      </a:r>
                      <a:endParaRPr lang="de-DE" sz="1800" dirty="0"/>
                    </a:p>
                  </a:txBody>
                  <a:tcPr/>
                </a:tc>
                <a:tc>
                  <a:txBody>
                    <a:bodyPr/>
                    <a:lstStyle/>
                    <a:p>
                      <a:pPr algn="ctr"/>
                      <a:r>
                        <a:rPr lang="de-AT" sz="1800" dirty="0"/>
                        <a:t>15</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dirty="0"/>
                        <a:t>Gynäkologie</a:t>
                      </a:r>
                      <a:endParaRPr lang="de-DE" sz="1800" dirty="0"/>
                    </a:p>
                  </a:txBody>
                  <a:tcPr/>
                </a:tc>
                <a:tc>
                  <a:txBody>
                    <a:bodyPr/>
                    <a:lstStyle/>
                    <a:p>
                      <a:pPr algn="ctr"/>
                      <a:r>
                        <a:rPr lang="de-AT" sz="1800" dirty="0"/>
                        <a:t>13</a:t>
                      </a:r>
                      <a:endParaRPr lang="de-DE" sz="1800" dirty="0"/>
                    </a:p>
                  </a:txBody>
                  <a:tcPr/>
                </a:tc>
                <a:extLst>
                  <a:ext uri="{0D108BD9-81ED-4DB2-BD59-A6C34878D82A}">
                    <a16:rowId xmlns:a16="http://schemas.microsoft.com/office/drawing/2014/main" val="10003"/>
                  </a:ext>
                </a:extLst>
              </a:tr>
              <a:tr h="370840">
                <a:tc>
                  <a:txBody>
                    <a:bodyPr/>
                    <a:lstStyle/>
                    <a:p>
                      <a:pPr algn="ctr"/>
                      <a:r>
                        <a:rPr lang="de-AT" sz="1800" dirty="0"/>
                        <a:t>Kardiologie</a:t>
                      </a:r>
                      <a:endParaRPr lang="de-DE" sz="1800" dirty="0"/>
                    </a:p>
                  </a:txBody>
                  <a:tcPr/>
                </a:tc>
                <a:tc>
                  <a:txBody>
                    <a:bodyPr/>
                    <a:lstStyle/>
                    <a:p>
                      <a:pPr algn="ctr"/>
                      <a:r>
                        <a:rPr lang="de-AT" sz="1800" dirty="0"/>
                        <a:t>9</a:t>
                      </a:r>
                      <a:endParaRPr lang="de-DE" sz="1800" dirty="0"/>
                    </a:p>
                  </a:txBody>
                  <a:tcPr/>
                </a:tc>
                <a:extLst>
                  <a:ext uri="{0D108BD9-81ED-4DB2-BD59-A6C34878D82A}">
                    <a16:rowId xmlns:a16="http://schemas.microsoft.com/office/drawing/2014/main" val="10004"/>
                  </a:ext>
                </a:extLst>
              </a:tr>
              <a:tr h="370840">
                <a:tc>
                  <a:txBody>
                    <a:bodyPr/>
                    <a:lstStyle/>
                    <a:p>
                      <a:pPr algn="ctr"/>
                      <a:r>
                        <a:rPr lang="de-AT" sz="1800" dirty="0"/>
                        <a:t>Radiologie</a:t>
                      </a:r>
                      <a:endParaRPr lang="de-DE" sz="1800" dirty="0"/>
                    </a:p>
                  </a:txBody>
                  <a:tcPr/>
                </a:tc>
                <a:tc>
                  <a:txBody>
                    <a:bodyPr/>
                    <a:lstStyle/>
                    <a:p>
                      <a:pPr algn="ctr"/>
                      <a:r>
                        <a:rPr lang="de-AT" sz="1800" dirty="0"/>
                        <a:t>8</a:t>
                      </a:r>
                      <a:endParaRPr lang="de-DE" sz="1800" dirty="0"/>
                    </a:p>
                  </a:txBody>
                  <a:tcPr/>
                </a:tc>
                <a:extLst>
                  <a:ext uri="{0D108BD9-81ED-4DB2-BD59-A6C34878D82A}">
                    <a16:rowId xmlns:a16="http://schemas.microsoft.com/office/drawing/2014/main" val="10005"/>
                  </a:ext>
                </a:extLst>
              </a:tr>
              <a:tr h="370840">
                <a:tc>
                  <a:txBody>
                    <a:bodyPr/>
                    <a:lstStyle/>
                    <a:p>
                      <a:pPr algn="ctr"/>
                      <a:r>
                        <a:rPr lang="de-AT" sz="1800" dirty="0"/>
                        <a:t>Urologie</a:t>
                      </a:r>
                      <a:endParaRPr lang="de-DE" sz="1800" dirty="0"/>
                    </a:p>
                  </a:txBody>
                  <a:tcPr/>
                </a:tc>
                <a:tc>
                  <a:txBody>
                    <a:bodyPr/>
                    <a:lstStyle/>
                    <a:p>
                      <a:pPr algn="ctr"/>
                      <a:r>
                        <a:rPr lang="de-AT" sz="1800" dirty="0"/>
                        <a:t>7</a:t>
                      </a:r>
                      <a:endParaRPr lang="de-DE" sz="1800" dirty="0"/>
                    </a:p>
                  </a:txBody>
                  <a:tcPr/>
                </a:tc>
                <a:extLst>
                  <a:ext uri="{0D108BD9-81ED-4DB2-BD59-A6C34878D82A}">
                    <a16:rowId xmlns:a16="http://schemas.microsoft.com/office/drawing/2014/main" val="10006"/>
                  </a:ext>
                </a:extLst>
              </a:tr>
              <a:tr h="370840">
                <a:tc>
                  <a:txBody>
                    <a:bodyPr/>
                    <a:lstStyle/>
                    <a:p>
                      <a:pPr algn="ctr"/>
                      <a:r>
                        <a:rPr lang="de-AT" sz="1800" dirty="0"/>
                        <a:t>Neurologie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7"/>
                  </a:ext>
                </a:extLst>
              </a:tr>
              <a:tr h="370840">
                <a:tc>
                  <a:txBody>
                    <a:bodyPr/>
                    <a:lstStyle/>
                    <a:p>
                      <a:pPr algn="ctr"/>
                      <a:r>
                        <a:rPr lang="de-AT" sz="1800" dirty="0"/>
                        <a:t>Augenheilkunde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8"/>
                  </a:ext>
                </a:extLst>
              </a:tr>
              <a:tr h="370840">
                <a:tc>
                  <a:txBody>
                    <a:bodyPr/>
                    <a:lstStyle/>
                    <a:p>
                      <a:pPr algn="ctr"/>
                      <a:r>
                        <a:rPr lang="de-AT" dirty="0"/>
                        <a:t>HNO</a:t>
                      </a:r>
                      <a:endParaRPr lang="de-DE" dirty="0"/>
                    </a:p>
                  </a:txBody>
                  <a:tcPr/>
                </a:tc>
                <a:tc>
                  <a:txBody>
                    <a:bodyPr/>
                    <a:lstStyle/>
                    <a:p>
                      <a:pPr algn="ctr"/>
                      <a:r>
                        <a:rPr lang="de-AT" dirty="0"/>
                        <a:t>6</a:t>
                      </a:r>
                      <a:endParaRPr lang="de-DE" dirty="0"/>
                    </a:p>
                  </a:txBody>
                  <a:tcPr/>
                </a:tc>
                <a:extLst>
                  <a:ext uri="{0D108BD9-81ED-4DB2-BD59-A6C34878D82A}">
                    <a16:rowId xmlns:a16="http://schemas.microsoft.com/office/drawing/2014/main" val="10009"/>
                  </a:ext>
                </a:extLst>
              </a:tr>
              <a:tr h="370840">
                <a:tc>
                  <a:txBody>
                    <a:bodyPr/>
                    <a:lstStyle/>
                    <a:p>
                      <a:pPr algn="ctr"/>
                      <a:r>
                        <a:rPr lang="de-AT" sz="1800" dirty="0"/>
                        <a:t>Pädiatrie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10"/>
                  </a:ext>
                </a:extLst>
              </a:tr>
              <a:tr h="370840">
                <a:tc>
                  <a:txBody>
                    <a:bodyPr/>
                    <a:lstStyle/>
                    <a:p>
                      <a:pPr algn="ctr"/>
                      <a:r>
                        <a:rPr lang="de-AT" dirty="0"/>
                        <a:t>Hygiene</a:t>
                      </a:r>
                      <a:endParaRPr lang="de-DE" dirty="0"/>
                    </a:p>
                  </a:txBody>
                  <a:tcPr/>
                </a:tc>
                <a:tc>
                  <a:txBody>
                    <a:bodyPr/>
                    <a:lstStyle/>
                    <a:p>
                      <a:pPr algn="ctr"/>
                      <a:r>
                        <a:rPr lang="de-AT" dirty="0"/>
                        <a:t>3</a:t>
                      </a:r>
                      <a:endParaRPr lang="de-DE" dirty="0"/>
                    </a:p>
                  </a:txBody>
                  <a:tcPr/>
                </a:tc>
                <a:extLst>
                  <a:ext uri="{0D108BD9-81ED-4DB2-BD59-A6C34878D82A}">
                    <a16:rowId xmlns:a16="http://schemas.microsoft.com/office/drawing/2014/main" val="10011"/>
                  </a:ext>
                </a:extLst>
              </a:tr>
            </a:tbl>
          </a:graphicData>
        </a:graphic>
      </p:graphicFrame>
      <p:graphicFrame>
        <p:nvGraphicFramePr>
          <p:cNvPr id="10" name="Inhaltsplatzhalter 9"/>
          <p:cNvGraphicFramePr>
            <a:graphicFrameLocks noGrp="1"/>
          </p:cNvGraphicFramePr>
          <p:nvPr>
            <p:ph sz="half" idx="2"/>
          </p:nvPr>
        </p:nvGraphicFramePr>
        <p:xfrm>
          <a:off x="4648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i="0" dirty="0"/>
                        <a:t>Institution/Klinik</a:t>
                      </a:r>
                      <a:endParaRPr lang="de-DE" sz="1800" i="0" dirty="0"/>
                    </a:p>
                  </a:txBody>
                  <a:tcPr/>
                </a:tc>
                <a:tc>
                  <a:txBody>
                    <a:bodyPr/>
                    <a:lstStyle/>
                    <a:p>
                      <a:pPr algn="ctr"/>
                      <a:r>
                        <a:rPr lang="de-AT" sz="1800" i="0" dirty="0"/>
                        <a:t>Anzahl</a:t>
                      </a:r>
                      <a:endParaRPr lang="de-DE" sz="1800" i="0" dirty="0"/>
                    </a:p>
                  </a:txBody>
                  <a:tcPr/>
                </a:tc>
                <a:extLst>
                  <a:ext uri="{0D108BD9-81ED-4DB2-BD59-A6C34878D82A}">
                    <a16:rowId xmlns:a16="http://schemas.microsoft.com/office/drawing/2014/main" val="10000"/>
                  </a:ext>
                </a:extLst>
              </a:tr>
              <a:tr h="370840">
                <a:tc>
                  <a:txBody>
                    <a:bodyPr/>
                    <a:lstStyle/>
                    <a:p>
                      <a:pPr algn="ctr"/>
                      <a:r>
                        <a:rPr lang="de-AT" sz="1800" i="0" dirty="0"/>
                        <a:t>Unfallchirurgie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1"/>
                  </a:ext>
                </a:extLst>
              </a:tr>
              <a:tr h="370840">
                <a:tc>
                  <a:txBody>
                    <a:bodyPr/>
                    <a:lstStyle/>
                    <a:p>
                      <a:pPr algn="ctr"/>
                      <a:r>
                        <a:rPr lang="de-AT" sz="1800" dirty="0"/>
                        <a:t>Neurochirurgie</a:t>
                      </a:r>
                      <a:endParaRPr lang="de-DE" sz="1800" dirty="0"/>
                    </a:p>
                  </a:txBody>
                  <a:tcPr/>
                </a:tc>
                <a:tc>
                  <a:txBody>
                    <a:bodyPr/>
                    <a:lstStyle/>
                    <a:p>
                      <a:pPr algn="ctr"/>
                      <a:r>
                        <a:rPr lang="de-AT" sz="1800" dirty="0"/>
                        <a:t>2</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i="0" dirty="0"/>
                        <a:t>Zahnheilkunde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3"/>
                  </a:ext>
                </a:extLst>
              </a:tr>
              <a:tr h="370840">
                <a:tc>
                  <a:txBody>
                    <a:bodyPr/>
                    <a:lstStyle/>
                    <a:p>
                      <a:pPr algn="ctr"/>
                      <a:r>
                        <a:rPr lang="de-AT" sz="1800" i="0" dirty="0"/>
                        <a:t>Blutbank</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4"/>
                  </a:ext>
                </a:extLst>
              </a:tr>
              <a:tr h="370840">
                <a:tc>
                  <a:txBody>
                    <a:bodyPr/>
                    <a:lstStyle/>
                    <a:p>
                      <a:pPr algn="ctr"/>
                      <a:r>
                        <a:rPr lang="de-AT" sz="1800" i="0" dirty="0"/>
                        <a:t>Thoraxchirurgie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5"/>
                  </a:ext>
                </a:extLst>
              </a:tr>
              <a:tr h="370840">
                <a:tc>
                  <a:txBody>
                    <a:bodyPr/>
                    <a:lstStyle/>
                    <a:p>
                      <a:pPr algn="ctr"/>
                      <a:r>
                        <a:rPr lang="de-AT" sz="1800" i="0" dirty="0"/>
                        <a:t>Kieferorthopädie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6"/>
                  </a:ext>
                </a:extLst>
              </a:tr>
              <a:tr h="370840">
                <a:tc>
                  <a:txBody>
                    <a:bodyPr/>
                    <a:lstStyle/>
                    <a:p>
                      <a:pPr algn="ctr"/>
                      <a:r>
                        <a:rPr lang="de-AT" sz="1800" i="0" dirty="0"/>
                        <a:t>Nuklearmedizin</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7"/>
                  </a:ext>
                </a:extLst>
              </a:tr>
              <a:tr h="370840">
                <a:tc>
                  <a:txBody>
                    <a:bodyPr/>
                    <a:lstStyle/>
                    <a:p>
                      <a:pPr algn="ctr"/>
                      <a:r>
                        <a:rPr lang="de-AT" dirty="0"/>
                        <a:t>Psychiatrie</a:t>
                      </a:r>
                      <a:endParaRPr lang="de-DE" dirty="0"/>
                    </a:p>
                  </a:txBody>
                  <a:tcPr/>
                </a:tc>
                <a:tc>
                  <a:txBody>
                    <a:bodyPr/>
                    <a:lstStyle/>
                    <a:p>
                      <a:pPr algn="ctr"/>
                      <a:r>
                        <a:rPr lang="de-AT" dirty="0"/>
                        <a:t>1</a:t>
                      </a:r>
                      <a:endParaRPr lang="de-DE" dirty="0"/>
                    </a:p>
                  </a:txBody>
                  <a:tcPr/>
                </a:tc>
                <a:extLst>
                  <a:ext uri="{0D108BD9-81ED-4DB2-BD59-A6C34878D82A}">
                    <a16:rowId xmlns:a16="http://schemas.microsoft.com/office/drawing/2014/main" val="10008"/>
                  </a:ext>
                </a:extLst>
              </a:tr>
              <a:tr h="370840">
                <a:tc>
                  <a:txBody>
                    <a:bodyPr/>
                    <a:lstStyle/>
                    <a:p>
                      <a:pPr algn="ctr"/>
                      <a:r>
                        <a:rPr lang="de-AT" sz="1800" i="0" dirty="0"/>
                        <a:t>Plastische 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9"/>
                  </a:ext>
                </a:extLst>
              </a:tr>
              <a:tr h="370840">
                <a:tc>
                  <a:txBody>
                    <a:bodyPr/>
                    <a:lstStyle/>
                    <a:p>
                      <a:pPr algn="ctr"/>
                      <a:r>
                        <a:rPr lang="de-AT" sz="1800" i="0" dirty="0"/>
                        <a:t>BKH Hall</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10"/>
                  </a:ext>
                </a:extLst>
              </a:tr>
              <a:tr h="370840">
                <a:tc>
                  <a:txBody>
                    <a:bodyPr/>
                    <a:lstStyle/>
                    <a:p>
                      <a:pPr algn="ctr"/>
                      <a:r>
                        <a:rPr lang="de-AT" sz="1800" b="1" i="1" dirty="0">
                          <a:solidFill>
                            <a:srgbClr val="AC0000"/>
                          </a:solidFill>
                        </a:rPr>
                        <a:t>Summe</a:t>
                      </a:r>
                      <a:endParaRPr lang="de-DE" sz="1800" b="1" i="1" dirty="0">
                        <a:solidFill>
                          <a:srgbClr val="AC0000"/>
                        </a:solidFill>
                      </a:endParaRPr>
                    </a:p>
                  </a:txBody>
                  <a:tcPr/>
                </a:tc>
                <a:tc>
                  <a:txBody>
                    <a:bodyPr/>
                    <a:lstStyle/>
                    <a:p>
                      <a:pPr algn="ctr"/>
                      <a:r>
                        <a:rPr lang="de-AT" sz="1800" b="1" i="1" dirty="0">
                          <a:solidFill>
                            <a:srgbClr val="AC0000"/>
                          </a:solidFill>
                        </a:rPr>
                        <a:t>113</a:t>
                      </a:r>
                      <a:endParaRPr lang="de-DE" sz="1800" b="1" i="1" dirty="0">
                        <a:solidFill>
                          <a:srgbClr val="AC0000"/>
                        </a:solidFill>
                      </a:endParaRPr>
                    </a:p>
                  </a:txBody>
                  <a:tcPr/>
                </a:tc>
                <a:extLst>
                  <a:ext uri="{0D108BD9-81ED-4DB2-BD59-A6C34878D82A}">
                    <a16:rowId xmlns:a16="http://schemas.microsoft.com/office/drawing/2014/main" val="10011"/>
                  </a:ext>
                </a:extLst>
              </a:tr>
            </a:tbl>
          </a:graphicData>
        </a:graphic>
      </p:graphicFrame>
      <p:sp>
        <p:nvSpPr>
          <p:cNvPr id="5" name="Foliennummernplatzhalter 4"/>
          <p:cNvSpPr>
            <a:spLocks noGrp="1"/>
          </p:cNvSpPr>
          <p:nvPr>
            <p:ph type="sldNum" sz="quarter" idx="12"/>
          </p:nvPr>
        </p:nvSpPr>
        <p:spPr/>
        <p:txBody>
          <a:bodyPr/>
          <a:lstStyle/>
          <a:p>
            <a:fld id="{A4B4652C-CD78-4E39-BAB0-0AF956FF8895}" type="slidenum">
              <a:rPr lang="de-DE" smtClean="0"/>
              <a:pPr/>
              <a:t>12</a:t>
            </a:fld>
            <a:endParaRPr lang="de-DE"/>
          </a:p>
        </p:txBody>
      </p:sp>
      <p:sp>
        <p:nvSpPr>
          <p:cNvPr id="11" name="Textfeld 10"/>
          <p:cNvSpPr txBox="1"/>
          <p:nvPr/>
        </p:nvSpPr>
        <p:spPr>
          <a:xfrm>
            <a:off x="5143504" y="6098464"/>
            <a:ext cx="3571900" cy="307777"/>
          </a:xfrm>
          <a:prstGeom prst="rect">
            <a:avLst/>
          </a:prstGeom>
          <a:noFill/>
        </p:spPr>
        <p:txBody>
          <a:bodyPr wrap="square" rtlCol="0">
            <a:spAutoFit/>
          </a:bodyPr>
          <a:lstStyle/>
          <a:p>
            <a:pPr algn="r"/>
            <a:r>
              <a:rPr lang="de-AT" sz="1400" i="1" dirty="0"/>
              <a:t>Exemplarisch für ein Jahr</a:t>
            </a:r>
            <a:endParaRPr lang="de-DE" sz="1400" i="1"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11" name="Foliennummernplatzhalter 4"/>
          <p:cNvSpPr>
            <a:spLocks noGrp="1"/>
          </p:cNvSpPr>
          <p:nvPr>
            <p:ph type="sldNum" sz="quarter" idx="12"/>
          </p:nvPr>
        </p:nvSpPr>
        <p:spPr/>
        <p:txBody>
          <a:bodyPr/>
          <a:lstStyle/>
          <a:p>
            <a:pPr>
              <a:defRPr/>
            </a:pPr>
            <a:fld id="{360AC02B-4746-41C4-8777-712A38E5F548}" type="slidenum">
              <a:rPr lang="de-AT">
                <a:latin typeface="+mj-lt"/>
              </a:rPr>
              <a:pPr>
                <a:defRPr/>
              </a:pPr>
              <a:t>120</a:t>
            </a:fld>
            <a:endParaRPr lang="de-AT">
              <a:latin typeface="+mj-lt"/>
            </a:endParaRPr>
          </a:p>
        </p:txBody>
      </p:sp>
      <p:pic>
        <p:nvPicPr>
          <p:cNvPr id="219139" name="Picture 1027"/>
          <p:cNvPicPr>
            <a:picLocks noChangeAspect="1" noChangeArrowheads="1"/>
          </p:cNvPicPr>
          <p:nvPr/>
        </p:nvPicPr>
        <p:blipFill>
          <a:blip r:embed="rId3" cstate="print"/>
          <a:srcRect/>
          <a:stretch>
            <a:fillRect/>
          </a:stretch>
        </p:blipFill>
        <p:spPr bwMode="auto">
          <a:xfrm>
            <a:off x="381000" y="1277938"/>
            <a:ext cx="8534400" cy="4613275"/>
          </a:xfrm>
          <a:prstGeom prst="rect">
            <a:avLst/>
          </a:prstGeom>
          <a:noFill/>
          <a:ln w="9525">
            <a:noFill/>
            <a:miter lim="800000"/>
            <a:headEnd/>
            <a:tailEnd/>
          </a:ln>
        </p:spPr>
      </p:pic>
      <p:sp>
        <p:nvSpPr>
          <p:cNvPr id="176134" name="Line 1028"/>
          <p:cNvSpPr>
            <a:spLocks noChangeShapeType="1"/>
          </p:cNvSpPr>
          <p:nvPr/>
        </p:nvSpPr>
        <p:spPr bwMode="auto">
          <a:xfrm>
            <a:off x="2362200" y="1371600"/>
            <a:ext cx="1447800" cy="838200"/>
          </a:xfrm>
          <a:prstGeom prst="line">
            <a:avLst/>
          </a:prstGeom>
          <a:noFill/>
          <a:ln w="38100">
            <a:solidFill>
              <a:srgbClr val="FFFF00"/>
            </a:solidFill>
            <a:round/>
            <a:headEnd type="none" w="sm" len="sm"/>
            <a:tailEnd type="triangle" w="sm" len="sm"/>
          </a:ln>
        </p:spPr>
        <p:txBody>
          <a:bodyPr wrap="none" lIns="92075" tIns="46038" rIns="92075" bIns="46038"/>
          <a:lstStyle/>
          <a:p>
            <a:pPr eaLnBrk="0" hangingPunct="0">
              <a:defRPr/>
            </a:pPr>
            <a:endParaRPr lang="en-US">
              <a:latin typeface="+mj-lt"/>
            </a:endParaRPr>
          </a:p>
        </p:txBody>
      </p:sp>
      <p:sp>
        <p:nvSpPr>
          <p:cNvPr id="176135" name="Text Box 1029"/>
          <p:cNvSpPr txBox="1">
            <a:spLocks noChangeArrowheads="1"/>
          </p:cNvSpPr>
          <p:nvPr/>
        </p:nvSpPr>
        <p:spPr bwMode="auto">
          <a:xfrm>
            <a:off x="1905000" y="990600"/>
            <a:ext cx="1143000" cy="461963"/>
          </a:xfrm>
          <a:prstGeom prst="rect">
            <a:avLst/>
          </a:prstGeom>
          <a:solidFill>
            <a:srgbClr val="FFFF00"/>
          </a:solidFill>
          <a:ln w="12700">
            <a:noFill/>
            <a:miter lim="800000"/>
            <a:headEnd type="none" w="sm" len="sm"/>
            <a:tailEnd type="none" w="sm" len="sm"/>
          </a:ln>
        </p:spPr>
        <p:txBody>
          <a:bodyPr lIns="92075" tIns="46038" rIns="92075" bIns="46038">
            <a:spAutoFit/>
          </a:bodyPr>
          <a:lstStyle/>
          <a:p>
            <a:pPr eaLnBrk="0" hangingPunct="0">
              <a:spcBef>
                <a:spcPct val="50000"/>
              </a:spcBef>
              <a:defRPr/>
            </a:pPr>
            <a:r>
              <a:rPr lang="de-DE">
                <a:latin typeface="+mj-lt"/>
              </a:rPr>
              <a:t>„und“</a:t>
            </a:r>
            <a:endParaRPr lang="de-AT">
              <a:latin typeface="+mj-lt"/>
            </a:endParaRPr>
          </a:p>
        </p:txBody>
      </p:sp>
      <p:sp>
        <p:nvSpPr>
          <p:cNvPr id="176136" name="Line 1033"/>
          <p:cNvSpPr>
            <a:spLocks noChangeShapeType="1"/>
          </p:cNvSpPr>
          <p:nvPr/>
        </p:nvSpPr>
        <p:spPr bwMode="auto">
          <a:xfrm flipH="1" flipV="1">
            <a:off x="5486400" y="2743200"/>
            <a:ext cx="1981200" cy="838200"/>
          </a:xfrm>
          <a:prstGeom prst="line">
            <a:avLst/>
          </a:prstGeom>
          <a:noFill/>
          <a:ln w="57150">
            <a:solidFill>
              <a:srgbClr val="00FF00"/>
            </a:solidFill>
            <a:round/>
            <a:headEnd type="none" w="sm" len="sm"/>
            <a:tailEnd type="triangle" w="sm" len="sm"/>
          </a:ln>
        </p:spPr>
        <p:txBody>
          <a:bodyPr wrap="none" lIns="92075" tIns="46038" rIns="92075" bIns="46038"/>
          <a:lstStyle/>
          <a:p>
            <a:pPr eaLnBrk="0" hangingPunct="0">
              <a:defRPr/>
            </a:pPr>
            <a:endParaRPr lang="en-US">
              <a:latin typeface="+mj-lt"/>
            </a:endParaRPr>
          </a:p>
        </p:txBody>
      </p:sp>
      <p:sp>
        <p:nvSpPr>
          <p:cNvPr id="176137" name="Text Box 1034"/>
          <p:cNvSpPr txBox="1">
            <a:spLocks noChangeArrowheads="1"/>
          </p:cNvSpPr>
          <p:nvPr/>
        </p:nvSpPr>
        <p:spPr bwMode="auto">
          <a:xfrm>
            <a:off x="7451725" y="3246438"/>
            <a:ext cx="1031875" cy="461962"/>
          </a:xfrm>
          <a:prstGeom prst="rect">
            <a:avLst/>
          </a:prstGeom>
          <a:solidFill>
            <a:srgbClr val="00FF00"/>
          </a:solidFill>
          <a:ln w="12700">
            <a:noFill/>
            <a:miter lim="800000"/>
            <a:headEnd type="none" w="sm" len="sm"/>
            <a:tailEnd type="none" w="sm" len="sm"/>
          </a:ln>
        </p:spPr>
        <p:txBody>
          <a:bodyPr wrap="none" lIns="92075" tIns="46038" rIns="92075" bIns="46038">
            <a:spAutoFit/>
          </a:bodyPr>
          <a:lstStyle/>
          <a:p>
            <a:pPr eaLnBrk="0" hangingPunct="0">
              <a:defRPr/>
            </a:pPr>
            <a:r>
              <a:rPr lang="de-DE">
                <a:latin typeface="+mj-lt"/>
              </a:rPr>
              <a:t>„oder“</a:t>
            </a:r>
            <a:endParaRPr lang="de-AT">
              <a:latin typeface="+mj-lt"/>
            </a:endParaRPr>
          </a:p>
        </p:txBody>
      </p:sp>
      <p:sp>
        <p:nvSpPr>
          <p:cNvPr id="176138" name="Line 1035"/>
          <p:cNvSpPr>
            <a:spLocks noChangeShapeType="1"/>
          </p:cNvSpPr>
          <p:nvPr/>
        </p:nvSpPr>
        <p:spPr bwMode="auto">
          <a:xfrm>
            <a:off x="1143000" y="2819400"/>
            <a:ext cx="2743200" cy="152400"/>
          </a:xfrm>
          <a:prstGeom prst="line">
            <a:avLst/>
          </a:prstGeom>
          <a:noFill/>
          <a:ln w="38100">
            <a:solidFill>
              <a:schemeClr val="tx2"/>
            </a:solidFill>
            <a:round/>
            <a:headEnd type="none" w="sm" len="sm"/>
            <a:tailEnd type="triangle" w="sm" len="sm"/>
          </a:ln>
        </p:spPr>
        <p:txBody>
          <a:bodyPr wrap="none" lIns="92075" tIns="46038" rIns="92075" bIns="46038"/>
          <a:lstStyle/>
          <a:p>
            <a:pPr eaLnBrk="0" hangingPunct="0">
              <a:defRPr/>
            </a:pPr>
            <a:endParaRPr lang="en-US">
              <a:latin typeface="+mj-lt"/>
            </a:endParaRPr>
          </a:p>
        </p:txBody>
      </p:sp>
      <p:sp>
        <p:nvSpPr>
          <p:cNvPr id="176139" name="Text Box 1036"/>
          <p:cNvSpPr txBox="1">
            <a:spLocks noChangeArrowheads="1"/>
          </p:cNvSpPr>
          <p:nvPr/>
        </p:nvSpPr>
        <p:spPr bwMode="auto">
          <a:xfrm>
            <a:off x="174625" y="2582863"/>
            <a:ext cx="968375" cy="461962"/>
          </a:xfrm>
          <a:prstGeom prst="rect">
            <a:avLst/>
          </a:prstGeom>
          <a:solidFill>
            <a:schemeClr val="tx2"/>
          </a:solidFill>
          <a:ln w="12700">
            <a:noFill/>
            <a:miter lim="800000"/>
            <a:headEnd type="none" w="sm" len="sm"/>
            <a:tailEnd type="none" w="sm" len="sm"/>
          </a:ln>
        </p:spPr>
        <p:txBody>
          <a:bodyPr lIns="92075" tIns="46038" rIns="92075" bIns="46038">
            <a:spAutoFit/>
          </a:bodyPr>
          <a:lstStyle/>
          <a:p>
            <a:pPr eaLnBrk="0" hangingPunct="0">
              <a:spcBef>
                <a:spcPct val="50000"/>
              </a:spcBef>
              <a:defRPr/>
            </a:pPr>
            <a:r>
              <a:rPr lang="de-DE">
                <a:latin typeface="+mj-lt"/>
              </a:rPr>
              <a:t>nicht</a:t>
            </a:r>
            <a:endParaRPr lang="de-AT">
              <a:latin typeface="+mj-lt"/>
            </a:endParaRPr>
          </a:p>
        </p:txBody>
      </p:sp>
      <p:sp>
        <p:nvSpPr>
          <p:cNvPr id="219146" name="Rectangle 2"/>
          <p:cNvSpPr>
            <a:spLocks noGrp="1" noChangeArrowheads="1"/>
          </p:cNvSpPr>
          <p:nvPr>
            <p:ph type="title"/>
          </p:nvPr>
        </p:nvSpPr>
        <p:spPr>
          <a:xfrm>
            <a:off x="457200" y="274638"/>
            <a:ext cx="6635750" cy="1143000"/>
          </a:xfrm>
        </p:spPr>
        <p:txBody>
          <a:bodyPr/>
          <a:lstStyle/>
          <a:p>
            <a:r>
              <a:rPr lang="de-AT"/>
              <a:t>Erweiterte Suche im Internet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dirty="0">
                <a:latin typeface="+mj-lt"/>
              </a:rPr>
              <a:t>Qualitätsindikatoren</a:t>
            </a:r>
          </a:p>
          <a:p>
            <a:pPr lvl="1" fontAlgn="auto">
              <a:lnSpc>
                <a:spcPct val="90000"/>
              </a:lnSpc>
              <a:spcAft>
                <a:spcPts val="0"/>
              </a:spcAft>
              <a:defRPr/>
            </a:pPr>
            <a:r>
              <a:rPr lang="de-AT" sz="2400" dirty="0">
                <a:latin typeface="+mj-lt"/>
              </a:rPr>
              <a:t>Peer Review</a:t>
            </a:r>
          </a:p>
          <a:p>
            <a:pPr lvl="2" fontAlgn="auto">
              <a:lnSpc>
                <a:spcPct val="90000"/>
              </a:lnSpc>
              <a:spcAft>
                <a:spcPts val="0"/>
              </a:spcAft>
              <a:defRPr/>
            </a:pPr>
            <a:r>
              <a:rPr lang="de-AT" dirty="0">
                <a:latin typeface="+mj-lt"/>
              </a:rPr>
              <a:t>Fachliche Beurteilung durch Experten vor der Veröffentlichung</a:t>
            </a:r>
          </a:p>
          <a:p>
            <a:pPr lvl="1" fontAlgn="auto">
              <a:lnSpc>
                <a:spcPct val="90000"/>
              </a:lnSpc>
              <a:spcAft>
                <a:spcPts val="0"/>
              </a:spcAft>
              <a:defRPr/>
            </a:pPr>
            <a:r>
              <a:rPr lang="de-AT" sz="2400" dirty="0">
                <a:latin typeface="+mj-lt"/>
              </a:rPr>
              <a:t>Wie oft wird ein publizierter Artikel zitiert?</a:t>
            </a:r>
          </a:p>
          <a:p>
            <a:pPr lvl="2" fontAlgn="auto">
              <a:lnSpc>
                <a:spcPct val="90000"/>
              </a:lnSpc>
              <a:spcAft>
                <a:spcPts val="0"/>
              </a:spcAft>
              <a:defRPr/>
            </a:pPr>
            <a:r>
              <a:rPr lang="de-AT" dirty="0">
                <a:latin typeface="+mj-lt"/>
              </a:rPr>
              <a:t>Science </a:t>
            </a:r>
            <a:r>
              <a:rPr lang="de-AT" dirty="0" err="1">
                <a:latin typeface="+mj-lt"/>
              </a:rPr>
              <a:t>citation</a:t>
            </a:r>
            <a:r>
              <a:rPr lang="de-AT" dirty="0">
                <a:latin typeface="+mj-lt"/>
              </a:rPr>
              <a:t> </a:t>
            </a:r>
            <a:r>
              <a:rPr lang="de-AT" dirty="0" err="1">
                <a:latin typeface="+mj-lt"/>
              </a:rPr>
              <a:t>index</a:t>
            </a:r>
            <a:r>
              <a:rPr lang="de-AT" dirty="0">
                <a:latin typeface="+mj-lt"/>
              </a:rPr>
              <a:t> (SCI)</a:t>
            </a:r>
          </a:p>
          <a:p>
            <a:pPr lvl="2" fontAlgn="auto">
              <a:lnSpc>
                <a:spcPct val="90000"/>
              </a:lnSpc>
              <a:spcAft>
                <a:spcPts val="0"/>
              </a:spcAft>
              <a:defRPr/>
            </a:pPr>
            <a:r>
              <a:rPr lang="de-AT" dirty="0">
                <a:latin typeface="+mj-lt"/>
              </a:rPr>
              <a:t>„</a:t>
            </a:r>
            <a:r>
              <a:rPr lang="de-AT" dirty="0" err="1">
                <a:latin typeface="+mj-lt"/>
              </a:rPr>
              <a:t>Impaktpunkte</a:t>
            </a:r>
            <a:r>
              <a:rPr lang="de-AT" dirty="0">
                <a:latin typeface="+mj-lt"/>
              </a:rPr>
              <a:t>“</a:t>
            </a:r>
          </a:p>
          <a:p>
            <a:pPr lvl="3" fontAlgn="auto">
              <a:lnSpc>
                <a:spcPct val="90000"/>
              </a:lnSpc>
              <a:spcAft>
                <a:spcPts val="0"/>
              </a:spcAft>
              <a:defRPr/>
            </a:pPr>
            <a:r>
              <a:rPr lang="de-AT" dirty="0">
                <a:latin typeface="+mj-lt"/>
              </a:rPr>
              <a:t>Sehr unterschiedlich nach Fachbereich</a:t>
            </a:r>
          </a:p>
          <a:p>
            <a:pPr fontAlgn="auto">
              <a:lnSpc>
                <a:spcPct val="90000"/>
              </a:lnSpc>
              <a:spcAft>
                <a:spcPts val="0"/>
              </a:spcAft>
              <a:defRPr/>
            </a:pPr>
            <a:r>
              <a:rPr lang="de-AT" dirty="0">
                <a:latin typeface="+mj-lt"/>
              </a:rPr>
              <a:t>Starke Veränderungen durch die zunehmende Bedeutung des Internets</a:t>
            </a:r>
          </a:p>
          <a:p>
            <a:pPr fontAlgn="auto">
              <a:lnSpc>
                <a:spcPct val="90000"/>
              </a:lnSpc>
              <a:spcAft>
                <a:spcPts val="0"/>
              </a:spcAft>
              <a:defRPr/>
            </a:pPr>
            <a:r>
              <a:rPr lang="de-AT" dirty="0">
                <a:latin typeface="+mj-lt"/>
              </a:rPr>
              <a:t>Wichtige medizinische Fachzeitschriften</a:t>
            </a:r>
          </a:p>
          <a:p>
            <a:pPr lvl="1" fontAlgn="auto">
              <a:lnSpc>
                <a:spcPct val="90000"/>
              </a:lnSpc>
              <a:spcAft>
                <a:spcPts val="0"/>
              </a:spcAft>
              <a:defRPr/>
            </a:pPr>
            <a:r>
              <a:rPr lang="de-AT" sz="2000" dirty="0">
                <a:latin typeface="+mj-lt"/>
              </a:rPr>
              <a:t>Nature, Lancet, British Medical Journal, ...</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9234AAE-D632-4E40-9BB7-BEE8DE7FA048}" type="slidenum">
              <a:rPr lang="de-AT">
                <a:latin typeface="+mj-lt"/>
              </a:rPr>
              <a:pPr>
                <a:defRPr/>
              </a:pPr>
              <a:t>121</a:t>
            </a:fld>
            <a:endParaRPr lang="de-AT">
              <a:latin typeface="+mj-lt"/>
            </a:endParaRPr>
          </a:p>
        </p:txBody>
      </p:sp>
      <p:sp>
        <p:nvSpPr>
          <p:cNvPr id="220164" name="Rectangle 2"/>
          <p:cNvSpPr>
            <a:spLocks noGrp="1" noChangeArrowheads="1"/>
          </p:cNvSpPr>
          <p:nvPr>
            <p:ph type="title"/>
          </p:nvPr>
        </p:nvSpPr>
        <p:spPr>
          <a:xfrm>
            <a:off x="457200" y="274638"/>
            <a:ext cx="6635750" cy="1143000"/>
          </a:xfrm>
        </p:spPr>
        <p:txBody>
          <a:bodyPr/>
          <a:lstStyle/>
          <a:p>
            <a:r>
              <a:rPr lang="de-AT"/>
              <a:t>Evaluierung / Ranking</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de-AT">
                <a:latin typeface="+mj-lt"/>
              </a:rPr>
              <a:t>hanno.ulmer@i-med.ac.at</a:t>
            </a:r>
          </a:p>
        </p:txBody>
      </p:sp>
      <p:sp>
        <p:nvSpPr>
          <p:cNvPr id="5" name="Foliennummernplatzhalter 4"/>
          <p:cNvSpPr>
            <a:spLocks noGrp="1"/>
          </p:cNvSpPr>
          <p:nvPr>
            <p:ph type="sldNum" sz="quarter" idx="12"/>
          </p:nvPr>
        </p:nvSpPr>
        <p:spPr/>
        <p:txBody>
          <a:bodyPr/>
          <a:lstStyle/>
          <a:p>
            <a:pPr>
              <a:defRPr/>
            </a:pPr>
            <a:fld id="{75930EF8-C988-4DFA-8380-D23E734179BB}" type="slidenum">
              <a:rPr lang="de-AT">
                <a:latin typeface="+mj-lt"/>
              </a:rPr>
              <a:pPr>
                <a:defRPr/>
              </a:pPr>
              <a:t>122</a:t>
            </a:fld>
            <a:endParaRPr lang="de-AT">
              <a:latin typeface="+mj-lt"/>
            </a:endParaRPr>
          </a:p>
        </p:txBody>
      </p:sp>
      <p:pic>
        <p:nvPicPr>
          <p:cNvPr id="221187" name="Picture 3"/>
          <p:cNvPicPr>
            <a:picLocks noChangeAspect="1" noChangeArrowheads="1"/>
          </p:cNvPicPr>
          <p:nvPr/>
        </p:nvPicPr>
        <p:blipFill>
          <a:blip r:embed="rId3" cstate="print"/>
          <a:srcRect/>
          <a:stretch>
            <a:fillRect/>
          </a:stretch>
        </p:blipFill>
        <p:spPr bwMode="auto">
          <a:xfrm>
            <a:off x="1295400" y="1752600"/>
            <a:ext cx="6824663" cy="4833938"/>
          </a:xfrm>
          <a:prstGeom prst="rect">
            <a:avLst/>
          </a:prstGeom>
          <a:noFill/>
          <a:ln w="9525">
            <a:noFill/>
            <a:miter lim="800000"/>
            <a:headEnd/>
            <a:tailEnd/>
          </a:ln>
        </p:spPr>
      </p:pic>
      <p:sp>
        <p:nvSpPr>
          <p:cNvPr id="221188" name="Rectangle 2"/>
          <p:cNvSpPr>
            <a:spLocks noGrp="1" noChangeArrowheads="1"/>
          </p:cNvSpPr>
          <p:nvPr>
            <p:ph type="title"/>
          </p:nvPr>
        </p:nvSpPr>
        <p:spPr>
          <a:xfrm>
            <a:off x="457200" y="274638"/>
            <a:ext cx="6635750" cy="1143000"/>
          </a:xfrm>
        </p:spPr>
        <p:txBody>
          <a:bodyPr/>
          <a:lstStyle/>
          <a:p>
            <a:r>
              <a:rPr lang="de-AT"/>
              <a:t>Fachzeitschriften: Neurowissenschaften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Experten präsentieren medizinisches Fachwissen im Internet</a:t>
            </a:r>
          </a:p>
          <a:p>
            <a:pPr lvl="1" fontAlgn="auto">
              <a:lnSpc>
                <a:spcPct val="90000"/>
              </a:lnSpc>
              <a:spcAft>
                <a:spcPts val="0"/>
              </a:spcAft>
              <a:defRPr/>
            </a:pPr>
            <a:r>
              <a:rPr lang="de-AT" sz="2000" dirty="0">
                <a:latin typeface="+mj-lt"/>
              </a:rPr>
              <a:t>Für Fachkollegen</a:t>
            </a:r>
          </a:p>
          <a:p>
            <a:pPr lvl="1" fontAlgn="auto">
              <a:lnSpc>
                <a:spcPct val="90000"/>
              </a:lnSpc>
              <a:spcAft>
                <a:spcPts val="0"/>
              </a:spcAft>
              <a:defRPr/>
            </a:pPr>
            <a:r>
              <a:rPr lang="de-AT" sz="2000" dirty="0">
                <a:latin typeface="+mj-lt"/>
              </a:rPr>
              <a:t>Für Patienten, für medizinische Laien</a:t>
            </a:r>
          </a:p>
          <a:p>
            <a:pPr lvl="1" fontAlgn="auto">
              <a:lnSpc>
                <a:spcPct val="90000"/>
              </a:lnSpc>
              <a:spcAft>
                <a:spcPts val="0"/>
              </a:spcAft>
              <a:defRPr/>
            </a:pPr>
            <a:r>
              <a:rPr lang="de-AT" sz="2000" dirty="0">
                <a:latin typeface="+mj-lt"/>
              </a:rPr>
              <a:t>Für Studenten</a:t>
            </a:r>
          </a:p>
          <a:p>
            <a:pPr fontAlgn="auto">
              <a:lnSpc>
                <a:spcPct val="90000"/>
              </a:lnSpc>
              <a:spcAft>
                <a:spcPts val="0"/>
              </a:spcAft>
              <a:defRPr/>
            </a:pPr>
            <a:r>
              <a:rPr lang="de-AT" dirty="0">
                <a:latin typeface="+mj-lt"/>
              </a:rPr>
              <a:t>Vorteile:</a:t>
            </a:r>
          </a:p>
          <a:p>
            <a:pPr lvl="1" fontAlgn="auto">
              <a:lnSpc>
                <a:spcPct val="90000"/>
              </a:lnSpc>
              <a:spcAft>
                <a:spcPts val="0"/>
              </a:spcAft>
              <a:defRPr/>
            </a:pPr>
            <a:r>
              <a:rPr lang="de-AT" sz="2000" dirty="0">
                <a:latin typeface="+mj-lt"/>
              </a:rPr>
              <a:t>Interaktiv, dynamisch</a:t>
            </a:r>
          </a:p>
          <a:p>
            <a:pPr lvl="1" fontAlgn="auto">
              <a:lnSpc>
                <a:spcPct val="90000"/>
              </a:lnSpc>
              <a:spcAft>
                <a:spcPts val="0"/>
              </a:spcAft>
              <a:defRPr/>
            </a:pPr>
            <a:r>
              <a:rPr lang="de-AT" sz="2000" dirty="0">
                <a:latin typeface="+mj-lt"/>
              </a:rPr>
              <a:t>Multimedial</a:t>
            </a:r>
          </a:p>
          <a:p>
            <a:pPr lvl="1" fontAlgn="auto">
              <a:lnSpc>
                <a:spcPct val="90000"/>
              </a:lnSpc>
              <a:spcAft>
                <a:spcPts val="0"/>
              </a:spcAft>
              <a:defRPr/>
            </a:pPr>
            <a:r>
              <a:rPr lang="de-AT" sz="2000" dirty="0">
                <a:latin typeface="+mj-lt"/>
              </a:rPr>
              <a:t>Durch Hyperlinks verbunden</a:t>
            </a:r>
          </a:p>
          <a:p>
            <a:pPr lvl="1" fontAlgn="auto">
              <a:lnSpc>
                <a:spcPct val="90000"/>
              </a:lnSpc>
              <a:spcAft>
                <a:spcPts val="0"/>
              </a:spcAft>
              <a:defRPr/>
            </a:pPr>
            <a:r>
              <a:rPr lang="de-AT" sz="2000" dirty="0">
                <a:latin typeface="+mj-lt"/>
              </a:rPr>
              <a:t>Orts- und zeitunabhängig</a:t>
            </a:r>
          </a:p>
          <a:p>
            <a:pPr fontAlgn="auto">
              <a:lnSpc>
                <a:spcPct val="90000"/>
              </a:lnSpc>
              <a:spcAft>
                <a:spcPts val="0"/>
              </a:spcAft>
              <a:defRPr/>
            </a:pPr>
            <a:r>
              <a:rPr lang="de-AT" dirty="0">
                <a:latin typeface="+mj-lt"/>
              </a:rPr>
              <a:t>e-Learning, </a:t>
            </a:r>
            <a:r>
              <a:rPr lang="de-AT" dirty="0" err="1">
                <a:latin typeface="+mj-lt"/>
              </a:rPr>
              <a:t>computer</a:t>
            </a:r>
            <a:r>
              <a:rPr lang="de-AT" dirty="0">
                <a:latin typeface="+mj-lt"/>
              </a:rPr>
              <a:t> </a:t>
            </a:r>
            <a:r>
              <a:rPr lang="de-AT" dirty="0" err="1">
                <a:latin typeface="+mj-lt"/>
              </a:rPr>
              <a:t>based</a:t>
            </a:r>
            <a:r>
              <a:rPr lang="de-AT" dirty="0">
                <a:latin typeface="+mj-lt"/>
              </a:rPr>
              <a:t> </a:t>
            </a:r>
            <a:r>
              <a:rPr lang="de-AT" dirty="0" err="1">
                <a:latin typeface="+mj-lt"/>
              </a:rPr>
              <a:t>learning</a:t>
            </a: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09F3494-C95C-409B-93EC-B7C4102D6245}" type="slidenum">
              <a:rPr lang="de-AT">
                <a:latin typeface="+mj-lt"/>
              </a:rPr>
              <a:pPr>
                <a:defRPr/>
              </a:pPr>
              <a:t>123</a:t>
            </a:fld>
            <a:endParaRPr lang="de-AT">
              <a:latin typeface="+mj-lt"/>
            </a:endParaRPr>
          </a:p>
        </p:txBody>
      </p:sp>
      <p:sp>
        <p:nvSpPr>
          <p:cNvPr id="222212" name="Rectangle 2"/>
          <p:cNvSpPr>
            <a:spLocks noGrp="1" noChangeArrowheads="1"/>
          </p:cNvSpPr>
          <p:nvPr>
            <p:ph type="title"/>
          </p:nvPr>
        </p:nvSpPr>
        <p:spPr>
          <a:xfrm>
            <a:off x="457200" y="274638"/>
            <a:ext cx="6635750" cy="1143000"/>
          </a:xfrm>
        </p:spPr>
        <p:txBody>
          <a:bodyPr/>
          <a:lstStyle/>
          <a:p>
            <a:r>
              <a:rPr lang="de-AT"/>
              <a:t>Virtuelle Medizinische Universitäten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Information zu Krankheiten, Prävention, Rehabilitation, Gesundheitsförderung</a:t>
            </a:r>
          </a:p>
          <a:p>
            <a:pPr lvl="1" fontAlgn="auto">
              <a:lnSpc>
                <a:spcPct val="90000"/>
              </a:lnSpc>
              <a:spcAft>
                <a:spcPts val="0"/>
              </a:spcAft>
              <a:defRPr/>
            </a:pPr>
            <a:r>
              <a:rPr lang="de-AT" dirty="0">
                <a:latin typeface="+mj-lt"/>
              </a:rPr>
              <a:t>Primär für Patienten</a:t>
            </a:r>
          </a:p>
          <a:p>
            <a:pPr lvl="2" fontAlgn="auto">
              <a:lnSpc>
                <a:spcPct val="90000"/>
              </a:lnSpc>
              <a:spcAft>
                <a:spcPts val="0"/>
              </a:spcAft>
              <a:defRPr/>
            </a:pPr>
            <a:r>
              <a:rPr lang="de-AT" dirty="0">
                <a:latin typeface="+mj-lt"/>
              </a:rPr>
              <a:t>Verständlichkeit der Information</a:t>
            </a:r>
          </a:p>
          <a:p>
            <a:pPr lvl="3" fontAlgn="auto">
              <a:lnSpc>
                <a:spcPct val="90000"/>
              </a:lnSpc>
              <a:spcAft>
                <a:spcPts val="0"/>
              </a:spcAft>
              <a:defRPr/>
            </a:pPr>
            <a:r>
              <a:rPr lang="de-AT" dirty="0">
                <a:latin typeface="+mj-lt"/>
              </a:rPr>
              <a:t>Multimediale Aufbereitung</a:t>
            </a:r>
          </a:p>
          <a:p>
            <a:pPr lvl="3" fontAlgn="auto">
              <a:lnSpc>
                <a:spcPct val="90000"/>
              </a:lnSpc>
              <a:spcAft>
                <a:spcPts val="0"/>
              </a:spcAft>
              <a:defRPr/>
            </a:pPr>
            <a:r>
              <a:rPr lang="de-AT" dirty="0">
                <a:latin typeface="+mj-lt"/>
              </a:rPr>
              <a:t>Qualitätssicherung</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C6517DF4-DD4B-4CCD-B5C6-59EF7680A22B}" type="slidenum">
              <a:rPr lang="de-AT">
                <a:latin typeface="+mj-lt"/>
              </a:rPr>
              <a:pPr>
                <a:defRPr/>
              </a:pPr>
              <a:t>124</a:t>
            </a:fld>
            <a:endParaRPr lang="de-AT">
              <a:latin typeface="+mj-lt"/>
            </a:endParaRPr>
          </a:p>
        </p:txBody>
      </p:sp>
      <p:sp>
        <p:nvSpPr>
          <p:cNvPr id="223236" name="Rectangle 2"/>
          <p:cNvSpPr>
            <a:spLocks noGrp="1" noChangeArrowheads="1"/>
          </p:cNvSpPr>
          <p:nvPr>
            <p:ph type="title"/>
          </p:nvPr>
        </p:nvSpPr>
        <p:spPr>
          <a:xfrm>
            <a:off x="457200" y="274638"/>
            <a:ext cx="6635750" cy="1143000"/>
          </a:xfrm>
        </p:spPr>
        <p:txBody>
          <a:bodyPr/>
          <a:lstStyle/>
          <a:p>
            <a:r>
              <a:rPr lang="de-AT"/>
              <a:t>Gesundheitsinformationssysteme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5" name="Foliennummernplatzhalter 4"/>
          <p:cNvSpPr>
            <a:spLocks noGrp="1"/>
          </p:cNvSpPr>
          <p:nvPr>
            <p:ph type="sldNum" sz="quarter" idx="12"/>
          </p:nvPr>
        </p:nvSpPr>
        <p:spPr/>
        <p:txBody>
          <a:bodyPr/>
          <a:lstStyle/>
          <a:p>
            <a:pPr>
              <a:defRPr/>
            </a:pPr>
            <a:fld id="{2C933A93-76D1-49F1-A1DB-7D73AD8A4BB4}" type="slidenum">
              <a:rPr lang="de-AT">
                <a:latin typeface="+mj-lt"/>
              </a:rPr>
              <a:pPr>
                <a:defRPr/>
              </a:pPr>
              <a:t>125</a:t>
            </a:fld>
            <a:endParaRPr lang="de-AT">
              <a:latin typeface="+mj-lt"/>
            </a:endParaRPr>
          </a:p>
        </p:txBody>
      </p:sp>
      <p:pic>
        <p:nvPicPr>
          <p:cNvPr id="224259" name="Picture 3"/>
          <p:cNvPicPr>
            <a:picLocks noChangeAspect="1" noChangeArrowheads="1"/>
          </p:cNvPicPr>
          <p:nvPr/>
        </p:nvPicPr>
        <p:blipFill>
          <a:blip r:embed="rId3" cstate="print"/>
          <a:srcRect/>
          <a:stretch>
            <a:fillRect/>
          </a:stretch>
        </p:blipFill>
        <p:spPr bwMode="auto">
          <a:xfrm>
            <a:off x="685800" y="1600200"/>
            <a:ext cx="7827963" cy="4708525"/>
          </a:xfrm>
          <a:prstGeom prst="rect">
            <a:avLst/>
          </a:prstGeom>
          <a:noFill/>
          <a:ln w="9525">
            <a:noFill/>
            <a:miter lim="800000"/>
            <a:headEnd/>
            <a:tailEnd/>
          </a:ln>
        </p:spPr>
      </p:pic>
      <p:sp>
        <p:nvSpPr>
          <p:cNvPr id="224260" name="Rectangle 2"/>
          <p:cNvSpPr>
            <a:spLocks noGrp="1" noChangeArrowheads="1"/>
          </p:cNvSpPr>
          <p:nvPr>
            <p:ph type="title"/>
          </p:nvPr>
        </p:nvSpPr>
        <p:spPr>
          <a:xfrm>
            <a:off x="457200" y="274638"/>
            <a:ext cx="6635750" cy="1143000"/>
          </a:xfrm>
        </p:spPr>
        <p:txBody>
          <a:bodyPr/>
          <a:lstStyle/>
          <a:p>
            <a:r>
              <a:rPr lang="de-AT"/>
              <a:t>Patienteninformation im Internet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Rectangle 3"/>
          <p:cNvSpPr>
            <a:spLocks noGrp="1" noChangeArrowheads="1"/>
          </p:cNvSpPr>
          <p:nvPr>
            <p:ph idx="1"/>
          </p:nvPr>
        </p:nvSpPr>
        <p:spPr>
          <a:xfrm>
            <a:off x="457200" y="1600200"/>
            <a:ext cx="8229600" cy="4757738"/>
          </a:xfrm>
        </p:spPr>
        <p:txBody>
          <a:bodyPr rtlCol="0">
            <a:normAutofit/>
          </a:bodyPr>
          <a:lstStyle/>
          <a:p>
            <a:pPr fontAlgn="auto">
              <a:spcAft>
                <a:spcPts val="0"/>
              </a:spcAft>
              <a:defRPr/>
            </a:pPr>
            <a:r>
              <a:rPr lang="de-AT">
                <a:latin typeface="+mj-lt"/>
              </a:rPr>
              <a:t>Peer Review</a:t>
            </a:r>
          </a:p>
          <a:p>
            <a:pPr fontAlgn="auto">
              <a:spcAft>
                <a:spcPts val="0"/>
              </a:spcAft>
              <a:defRPr/>
            </a:pPr>
            <a:r>
              <a:rPr lang="de-AT">
                <a:latin typeface="+mj-lt"/>
              </a:rPr>
              <a:t>HON – Health On the Net</a:t>
            </a:r>
          </a:p>
          <a:p>
            <a:pPr lvl="1" fontAlgn="auto">
              <a:spcAft>
                <a:spcPts val="0"/>
              </a:spcAft>
              <a:defRPr/>
            </a:pPr>
            <a:r>
              <a:rPr lang="de-AT">
                <a:latin typeface="+mj-lt"/>
              </a:rPr>
              <a:t>Ethische Grundsätze für Wissenspräsentation im Web</a:t>
            </a:r>
          </a:p>
          <a:p>
            <a:pPr lvl="1" fontAlgn="auto">
              <a:spcAft>
                <a:spcPts val="0"/>
              </a:spcAft>
              <a:defRPr/>
            </a:pPr>
            <a:r>
              <a:rPr lang="de-AT">
                <a:latin typeface="+mj-lt"/>
              </a:rPr>
              <a:t>Verlässlichkeit und Glaubwürdigkeit von Informationen</a:t>
            </a:r>
          </a:p>
          <a:p>
            <a:pPr lvl="2" fontAlgn="auto">
              <a:spcAft>
                <a:spcPts val="0"/>
              </a:spcAft>
              <a:defRPr/>
            </a:pPr>
            <a:r>
              <a:rPr lang="de-AT">
                <a:solidFill>
                  <a:srgbClr val="FF3300"/>
                </a:solidFill>
                <a:latin typeface="+mj-lt"/>
              </a:rPr>
              <a:t>www.hon.ch</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E00C2295-7627-4DE4-A2A1-A3949759F040}" type="slidenum">
              <a:rPr lang="de-AT">
                <a:latin typeface="+mj-lt"/>
              </a:rPr>
              <a:pPr>
                <a:defRPr/>
              </a:pPr>
              <a:t>126</a:t>
            </a:fld>
            <a:endParaRPr lang="de-AT">
              <a:latin typeface="+mj-lt"/>
            </a:endParaRPr>
          </a:p>
        </p:txBody>
      </p:sp>
      <p:sp>
        <p:nvSpPr>
          <p:cNvPr id="225284" name="Rectangle 2"/>
          <p:cNvSpPr>
            <a:spLocks noGrp="1" noChangeArrowheads="1"/>
          </p:cNvSpPr>
          <p:nvPr>
            <p:ph type="title"/>
          </p:nvPr>
        </p:nvSpPr>
        <p:spPr>
          <a:xfrm>
            <a:off x="457200" y="274638"/>
            <a:ext cx="6635750" cy="1143000"/>
          </a:xfrm>
        </p:spPr>
        <p:txBody>
          <a:bodyPr/>
          <a:lstStyle/>
          <a:p>
            <a:r>
              <a:rPr lang="de-AT"/>
              <a:t>Qualitätssicherung von Medizinischem Wissen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Rectangle 3"/>
          <p:cNvSpPr>
            <a:spLocks noGrp="1" noChangeArrowheads="1"/>
          </p:cNvSpPr>
          <p:nvPr>
            <p:ph idx="1"/>
          </p:nvPr>
        </p:nvSpPr>
        <p:spPr>
          <a:xfrm>
            <a:off x="457200" y="1600200"/>
            <a:ext cx="8229600" cy="4757738"/>
          </a:xfrm>
        </p:spPr>
        <p:txBody>
          <a:bodyPr rtlCol="0">
            <a:normAutofit/>
          </a:bodyPr>
          <a:lstStyle/>
          <a:p>
            <a:pPr fontAlgn="auto">
              <a:spcAft>
                <a:spcPts val="0"/>
              </a:spcAft>
              <a:defRPr/>
            </a:pPr>
            <a:r>
              <a:rPr lang="de-AT" sz="2800">
                <a:latin typeface="+mj-lt"/>
              </a:rPr>
              <a:t>Medline</a:t>
            </a:r>
          </a:p>
          <a:p>
            <a:pPr lvl="1" fontAlgn="auto">
              <a:spcAft>
                <a:spcPts val="0"/>
              </a:spcAft>
              <a:defRPr/>
            </a:pPr>
            <a:r>
              <a:rPr lang="de-AT" sz="2400">
                <a:latin typeface="+mj-lt"/>
              </a:rPr>
              <a:t>Seit 1996 von der National Library of Medicine (NML) herausgegebene Datensammlung</a:t>
            </a:r>
          </a:p>
          <a:p>
            <a:pPr lvl="2" fontAlgn="auto">
              <a:spcAft>
                <a:spcPts val="0"/>
              </a:spcAft>
              <a:defRPr/>
            </a:pPr>
            <a:r>
              <a:rPr lang="de-AT">
                <a:latin typeface="+mj-lt"/>
              </a:rPr>
              <a:t>Über 4000 vorwiegend englischsprachige Fachzeitschriften</a:t>
            </a:r>
          </a:p>
          <a:p>
            <a:pPr lvl="3" fontAlgn="auto">
              <a:spcAft>
                <a:spcPts val="0"/>
              </a:spcAft>
              <a:defRPr/>
            </a:pPr>
            <a:r>
              <a:rPr lang="de-AT">
                <a:latin typeface="+mj-lt"/>
              </a:rPr>
              <a:t>Titel, Autoren, Schlagwörter, Zusammenfassung</a:t>
            </a:r>
          </a:p>
          <a:p>
            <a:pPr fontAlgn="auto">
              <a:spcAft>
                <a:spcPts val="0"/>
              </a:spcAft>
              <a:defRPr/>
            </a:pPr>
            <a:r>
              <a:rPr lang="de-AT" sz="2800">
                <a:latin typeface="+mj-lt"/>
              </a:rPr>
              <a:t>Current Contents</a:t>
            </a:r>
          </a:p>
          <a:p>
            <a:pPr lvl="1" fontAlgn="auto">
              <a:spcAft>
                <a:spcPts val="0"/>
              </a:spcAft>
              <a:defRPr/>
            </a:pPr>
            <a:r>
              <a:rPr lang="de-AT" sz="2400">
                <a:latin typeface="+mj-lt"/>
              </a:rPr>
              <a:t>Erscheint wöchentlich</a:t>
            </a:r>
          </a:p>
          <a:p>
            <a:pPr lvl="2" fontAlgn="auto">
              <a:spcAft>
                <a:spcPts val="0"/>
              </a:spcAft>
              <a:defRPr/>
            </a:pPr>
            <a:r>
              <a:rPr lang="de-AT">
                <a:latin typeface="+mj-lt"/>
              </a:rPr>
              <a:t>Inhaltsverzeichnis von aktuellen Fachzeitschriften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32613EE-C6E4-42A1-A47C-98DAD8109C32}" type="slidenum">
              <a:rPr lang="de-AT">
                <a:latin typeface="+mj-lt"/>
              </a:rPr>
              <a:pPr>
                <a:defRPr/>
              </a:pPr>
              <a:t>127</a:t>
            </a:fld>
            <a:endParaRPr lang="de-AT">
              <a:latin typeface="+mj-lt"/>
            </a:endParaRPr>
          </a:p>
        </p:txBody>
      </p:sp>
      <p:sp>
        <p:nvSpPr>
          <p:cNvPr id="226308" name="Rectangle 2"/>
          <p:cNvSpPr>
            <a:spLocks noGrp="1" noChangeArrowheads="1"/>
          </p:cNvSpPr>
          <p:nvPr>
            <p:ph type="title"/>
          </p:nvPr>
        </p:nvSpPr>
        <p:spPr>
          <a:xfrm>
            <a:off x="457200" y="274638"/>
            <a:ext cx="6635750" cy="1143000"/>
          </a:xfrm>
        </p:spPr>
        <p:txBody>
          <a:bodyPr/>
          <a:lstStyle/>
          <a:p>
            <a:r>
              <a:rPr lang="de-AT"/>
              <a:t>Medizinische Literaturdatenbanken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6" name="Foliennummernplatzhalter 4"/>
          <p:cNvSpPr>
            <a:spLocks noGrp="1"/>
          </p:cNvSpPr>
          <p:nvPr>
            <p:ph type="sldNum" sz="quarter" idx="12"/>
          </p:nvPr>
        </p:nvSpPr>
        <p:spPr/>
        <p:txBody>
          <a:bodyPr/>
          <a:lstStyle/>
          <a:p>
            <a:pPr>
              <a:defRPr/>
            </a:pPr>
            <a:fld id="{45FD36F6-DC87-4784-8916-2008411B5CE7}" type="slidenum">
              <a:rPr lang="de-AT">
                <a:latin typeface="+mj-lt"/>
              </a:rPr>
              <a:pPr>
                <a:defRPr/>
              </a:pPr>
              <a:t>128</a:t>
            </a:fld>
            <a:endParaRPr lang="de-AT">
              <a:latin typeface="+mj-lt"/>
            </a:endParaRPr>
          </a:p>
        </p:txBody>
      </p:sp>
      <p:pic>
        <p:nvPicPr>
          <p:cNvPr id="21592" name="Picture 3"/>
          <p:cNvPicPr>
            <a:picLocks noChangeAspect="1" noChangeArrowheads="1"/>
          </p:cNvPicPr>
          <p:nvPr/>
        </p:nvPicPr>
        <p:blipFill>
          <a:blip r:embed="rId4" cstate="print"/>
          <a:srcRect/>
          <a:stretch>
            <a:fillRect/>
          </a:stretch>
        </p:blipFill>
        <p:spPr bwMode="auto">
          <a:xfrm>
            <a:off x="1981200" y="1579563"/>
            <a:ext cx="6184900" cy="4416425"/>
          </a:xfrm>
          <a:prstGeom prst="rect">
            <a:avLst/>
          </a:prstGeom>
          <a:noFill/>
          <a:ln w="12700">
            <a:noFill/>
            <a:miter lim="800000"/>
            <a:headEnd type="none" w="sm" len="sm"/>
            <a:tailEnd type="none" w="sm" len="sm"/>
          </a:ln>
        </p:spPr>
      </p:pic>
      <p:graphicFrame>
        <p:nvGraphicFramePr>
          <p:cNvPr id="21589" name="Object 85"/>
          <p:cNvGraphicFramePr>
            <a:graphicFrameLocks noChangeAspect="1"/>
          </p:cNvGraphicFramePr>
          <p:nvPr/>
        </p:nvGraphicFramePr>
        <p:xfrm>
          <a:off x="0" y="1752600"/>
          <a:ext cx="2209800" cy="2009775"/>
        </p:xfrm>
        <a:graphic>
          <a:graphicData uri="http://schemas.openxmlformats.org/presentationml/2006/ole">
            <mc:AlternateContent xmlns:mc="http://schemas.openxmlformats.org/markup-compatibility/2006">
              <mc:Choice xmlns:v="urn:schemas-microsoft-com:vml" Requires="v">
                <p:oleObj spid="_x0000_s21637" name="Photo Editor Photo" r:id="rId5" imgW="2362530" imgH="2010056" progId="">
                  <p:embed/>
                </p:oleObj>
              </mc:Choice>
              <mc:Fallback>
                <p:oleObj name="Photo Editor Photo" r:id="rId5" imgW="2362530" imgH="2010056" progId="">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22098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93" name="Rectangle 2"/>
          <p:cNvSpPr>
            <a:spLocks noGrp="1" noChangeArrowheads="1"/>
          </p:cNvSpPr>
          <p:nvPr>
            <p:ph type="title"/>
          </p:nvPr>
        </p:nvSpPr>
        <p:spPr>
          <a:xfrm>
            <a:off x="457200" y="274638"/>
            <a:ext cx="6635750" cy="1143000"/>
          </a:xfrm>
        </p:spPr>
        <p:txBody>
          <a:bodyPr/>
          <a:lstStyle/>
          <a:p>
            <a:r>
              <a:rPr lang="de-AT"/>
              <a:t>Current Contents -1-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2"/>
          </p:nvPr>
        </p:nvSpPr>
        <p:spPr/>
        <p:txBody>
          <a:bodyPr/>
          <a:lstStyle/>
          <a:p>
            <a:pPr>
              <a:defRPr/>
            </a:pPr>
            <a:fld id="{92452596-2022-4320-B116-FE97A4807705}" type="slidenum">
              <a:rPr lang="de-AT">
                <a:latin typeface="+mj-lt"/>
              </a:rPr>
              <a:pPr>
                <a:defRPr/>
              </a:pPr>
              <a:t>129</a:t>
            </a:fld>
            <a:endParaRPr lang="de-AT">
              <a:latin typeface="+mj-lt"/>
            </a:endParaRPr>
          </a:p>
        </p:txBody>
      </p:sp>
      <p:pic>
        <p:nvPicPr>
          <p:cNvPr id="229378" name="Picture 3"/>
          <p:cNvPicPr>
            <a:picLocks noChangeAspect="1" noChangeArrowheads="1"/>
          </p:cNvPicPr>
          <p:nvPr/>
        </p:nvPicPr>
        <p:blipFill>
          <a:blip r:embed="rId3" cstate="print"/>
          <a:srcRect/>
          <a:stretch>
            <a:fillRect/>
          </a:stretch>
        </p:blipFill>
        <p:spPr bwMode="auto">
          <a:xfrm>
            <a:off x="533400" y="1828800"/>
            <a:ext cx="8008938" cy="4033838"/>
          </a:xfrm>
          <a:prstGeom prst="rect">
            <a:avLst/>
          </a:prstGeom>
          <a:noFill/>
          <a:ln w="9525">
            <a:noFill/>
            <a:miter lim="800000"/>
            <a:headEnd/>
            <a:tailEnd/>
          </a:ln>
        </p:spPr>
      </p:pic>
      <p:sp>
        <p:nvSpPr>
          <p:cNvPr id="190470" name="Text Box 4"/>
          <p:cNvSpPr txBox="1">
            <a:spLocks noChangeArrowheads="1"/>
          </p:cNvSpPr>
          <p:nvPr/>
        </p:nvSpPr>
        <p:spPr bwMode="auto">
          <a:xfrm>
            <a:off x="785813" y="6215063"/>
            <a:ext cx="6364287" cy="339725"/>
          </a:xfrm>
          <a:prstGeom prst="rect">
            <a:avLst/>
          </a:prstGeom>
          <a:noFill/>
          <a:ln w="12700">
            <a:noFill/>
            <a:miter lim="800000"/>
            <a:headEnd type="none" w="sm" len="sm"/>
            <a:tailEnd type="none" w="sm" len="sm"/>
          </a:ln>
        </p:spPr>
        <p:txBody>
          <a:bodyPr wrap="none" lIns="92075" tIns="46038" rIns="92075" bIns="46038">
            <a:spAutoFit/>
          </a:bodyPr>
          <a:lstStyle/>
          <a:p>
            <a:pPr eaLnBrk="0" hangingPunct="0">
              <a:defRPr/>
            </a:pPr>
            <a:r>
              <a:rPr lang="de-AT" sz="1600" dirty="0">
                <a:latin typeface="+mj-lt"/>
              </a:rPr>
              <a:t>http://dmoz.org/Health/Medicine/Reference/Online_Databases/Medline/</a:t>
            </a:r>
          </a:p>
        </p:txBody>
      </p:sp>
      <p:sp>
        <p:nvSpPr>
          <p:cNvPr id="2" name="Fußzeilenplatzhalter 1"/>
          <p:cNvSpPr>
            <a:spLocks noGrp="1"/>
          </p:cNvSpPr>
          <p:nvPr>
            <p:ph type="ftr" sz="quarter" idx="11"/>
          </p:nvPr>
        </p:nvSpPr>
        <p:spPr/>
        <p:txBody>
          <a:bodyPr/>
          <a:lstStyle/>
          <a:p>
            <a:pPr>
              <a:defRPr/>
            </a:pPr>
            <a:r>
              <a:rPr lang="de-AT">
                <a:latin typeface="+mj-lt"/>
              </a:rPr>
              <a:t>hanno.ulmer@i-med.ac.at</a:t>
            </a:r>
          </a:p>
        </p:txBody>
      </p:sp>
      <p:sp>
        <p:nvSpPr>
          <p:cNvPr id="229381" name="Rectangle 2"/>
          <p:cNvSpPr>
            <a:spLocks noGrp="1" noChangeArrowheads="1"/>
          </p:cNvSpPr>
          <p:nvPr>
            <p:ph type="title"/>
          </p:nvPr>
        </p:nvSpPr>
        <p:spPr>
          <a:xfrm>
            <a:off x="457200" y="274638"/>
            <a:ext cx="6635750" cy="1143000"/>
          </a:xfrm>
        </p:spPr>
        <p:txBody>
          <a:bodyPr/>
          <a:lstStyle/>
          <a:p>
            <a:r>
              <a:rPr lang="de-AT"/>
              <a:t>Medizinische Onlinedatenbanken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Kooperationspartner / Netzwerk</a:t>
            </a:r>
            <a:br>
              <a:rPr lang="de-AT" dirty="0"/>
            </a:br>
            <a:r>
              <a:rPr lang="de-AT" dirty="0"/>
              <a:t>(Auszug)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13</a:t>
            </a:fld>
            <a:endParaRPr lang="de-DE"/>
          </a:p>
        </p:txBody>
      </p:sp>
      <p:pic>
        <p:nvPicPr>
          <p:cNvPr id="3074" name="Picture 2"/>
          <p:cNvPicPr>
            <a:picLocks noChangeAspect="1" noChangeArrowheads="1"/>
          </p:cNvPicPr>
          <p:nvPr/>
        </p:nvPicPr>
        <p:blipFill>
          <a:blip r:embed="rId3" cstate="print"/>
          <a:srcRect/>
          <a:stretch>
            <a:fillRect/>
          </a:stretch>
        </p:blipFill>
        <p:spPr bwMode="auto">
          <a:xfrm>
            <a:off x="4000496" y="3143248"/>
            <a:ext cx="1668463" cy="815975"/>
          </a:xfrm>
          <a:prstGeom prst="rect">
            <a:avLst/>
          </a:prstGeom>
          <a:noFill/>
          <a:ln w="57150">
            <a:solidFill>
              <a:srgbClr val="AC0000"/>
            </a:solidFill>
            <a:miter lim="800000"/>
            <a:headEnd/>
            <a:tailEnd/>
          </a:ln>
          <a:effectLst/>
        </p:spPr>
      </p:pic>
      <p:pic>
        <p:nvPicPr>
          <p:cNvPr id="7" name="Picture 20" descr="Folie26c"/>
          <p:cNvPicPr>
            <a:picLocks noChangeAspect="1" noChangeArrowheads="1"/>
          </p:cNvPicPr>
          <p:nvPr/>
        </p:nvPicPr>
        <p:blipFill>
          <a:blip r:embed="rId4" cstate="print"/>
          <a:srcRect/>
          <a:stretch>
            <a:fillRect/>
          </a:stretch>
        </p:blipFill>
        <p:spPr bwMode="auto">
          <a:xfrm>
            <a:off x="214282" y="2071678"/>
            <a:ext cx="2428892" cy="382734"/>
          </a:xfrm>
          <a:prstGeom prst="rect">
            <a:avLst/>
          </a:prstGeom>
          <a:noFill/>
          <a:ln w="9525">
            <a:noFill/>
            <a:miter lim="800000"/>
            <a:headEnd/>
            <a:tailEnd/>
          </a:ln>
        </p:spPr>
      </p:pic>
      <p:pic>
        <p:nvPicPr>
          <p:cNvPr id="8" name="Picture 21" descr="Folie26d"/>
          <p:cNvPicPr>
            <a:picLocks noChangeAspect="1" noChangeArrowheads="1"/>
          </p:cNvPicPr>
          <p:nvPr/>
        </p:nvPicPr>
        <p:blipFill>
          <a:blip r:embed="rId5" cstate="print"/>
          <a:srcRect/>
          <a:stretch>
            <a:fillRect/>
          </a:stretch>
        </p:blipFill>
        <p:spPr bwMode="auto">
          <a:xfrm>
            <a:off x="214282" y="1500174"/>
            <a:ext cx="2643206" cy="440534"/>
          </a:xfrm>
          <a:prstGeom prst="rect">
            <a:avLst/>
          </a:prstGeom>
          <a:noFill/>
          <a:ln w="9525">
            <a:noFill/>
            <a:miter lim="800000"/>
            <a:headEnd/>
            <a:tailEnd/>
          </a:ln>
        </p:spPr>
      </p:pic>
      <p:pic>
        <p:nvPicPr>
          <p:cNvPr id="9" name="Picture 22" descr="Folie26e"/>
          <p:cNvPicPr>
            <a:picLocks noChangeAspect="1" noChangeArrowheads="1"/>
          </p:cNvPicPr>
          <p:nvPr/>
        </p:nvPicPr>
        <p:blipFill>
          <a:blip r:embed="rId6" cstate="print"/>
          <a:srcRect/>
          <a:stretch>
            <a:fillRect/>
          </a:stretch>
        </p:blipFill>
        <p:spPr bwMode="auto">
          <a:xfrm>
            <a:off x="214282" y="3714752"/>
            <a:ext cx="2714644" cy="435988"/>
          </a:xfrm>
          <a:prstGeom prst="rect">
            <a:avLst/>
          </a:prstGeom>
          <a:noFill/>
          <a:ln w="9525">
            <a:noFill/>
            <a:miter lim="800000"/>
            <a:headEnd/>
            <a:tailEnd/>
          </a:ln>
        </p:spPr>
      </p:pic>
      <p:pic>
        <p:nvPicPr>
          <p:cNvPr id="10" name="Picture 24" descr="Folie26g"/>
          <p:cNvPicPr>
            <a:picLocks noChangeAspect="1" noChangeArrowheads="1"/>
          </p:cNvPicPr>
          <p:nvPr/>
        </p:nvPicPr>
        <p:blipFill>
          <a:blip r:embed="rId7" cstate="print"/>
          <a:srcRect/>
          <a:stretch>
            <a:fillRect/>
          </a:stretch>
        </p:blipFill>
        <p:spPr bwMode="auto">
          <a:xfrm>
            <a:off x="214283" y="4357694"/>
            <a:ext cx="2428892" cy="552390"/>
          </a:xfrm>
          <a:prstGeom prst="rect">
            <a:avLst/>
          </a:prstGeom>
          <a:noFill/>
          <a:ln w="9525">
            <a:noFill/>
            <a:miter lim="800000"/>
            <a:headEnd/>
            <a:tailEnd/>
          </a:ln>
        </p:spPr>
      </p:pic>
      <p:pic>
        <p:nvPicPr>
          <p:cNvPr id="11" name="Picture 25" descr="Folie26h"/>
          <p:cNvPicPr>
            <a:picLocks noChangeAspect="1" noChangeArrowheads="1"/>
          </p:cNvPicPr>
          <p:nvPr/>
        </p:nvPicPr>
        <p:blipFill>
          <a:blip r:embed="rId8" cstate="print"/>
          <a:srcRect/>
          <a:stretch>
            <a:fillRect/>
          </a:stretch>
        </p:blipFill>
        <p:spPr bwMode="auto">
          <a:xfrm>
            <a:off x="2643174" y="5786454"/>
            <a:ext cx="633387" cy="752613"/>
          </a:xfrm>
          <a:prstGeom prst="rect">
            <a:avLst/>
          </a:prstGeom>
          <a:noFill/>
          <a:ln w="9525">
            <a:noFill/>
            <a:miter lim="800000"/>
            <a:headEnd/>
            <a:tailEnd/>
          </a:ln>
        </p:spPr>
      </p:pic>
      <p:pic>
        <p:nvPicPr>
          <p:cNvPr id="12" name="Picture 26" descr="Folie26i"/>
          <p:cNvPicPr>
            <a:picLocks noChangeAspect="1" noChangeArrowheads="1"/>
          </p:cNvPicPr>
          <p:nvPr/>
        </p:nvPicPr>
        <p:blipFill>
          <a:blip r:embed="rId9" cstate="print"/>
          <a:srcRect/>
          <a:stretch>
            <a:fillRect/>
          </a:stretch>
        </p:blipFill>
        <p:spPr bwMode="auto">
          <a:xfrm>
            <a:off x="4214810" y="5833752"/>
            <a:ext cx="847708" cy="720177"/>
          </a:xfrm>
          <a:prstGeom prst="rect">
            <a:avLst/>
          </a:prstGeom>
          <a:noFill/>
          <a:ln w="9525">
            <a:noFill/>
            <a:miter lim="800000"/>
            <a:headEnd/>
            <a:tailEnd/>
          </a:ln>
        </p:spPr>
      </p:pic>
      <p:pic>
        <p:nvPicPr>
          <p:cNvPr id="13" name="Picture 27" descr="Folie26j"/>
          <p:cNvPicPr>
            <a:picLocks noChangeAspect="1" noChangeArrowheads="1"/>
          </p:cNvPicPr>
          <p:nvPr/>
        </p:nvPicPr>
        <p:blipFill>
          <a:blip r:embed="rId10" cstate="print"/>
          <a:srcRect/>
          <a:stretch>
            <a:fillRect/>
          </a:stretch>
        </p:blipFill>
        <p:spPr bwMode="auto">
          <a:xfrm>
            <a:off x="3428992" y="5429264"/>
            <a:ext cx="609600" cy="1125537"/>
          </a:xfrm>
          <a:prstGeom prst="rect">
            <a:avLst/>
          </a:prstGeom>
          <a:noFill/>
          <a:ln w="9525">
            <a:noFill/>
            <a:miter lim="800000"/>
            <a:headEnd/>
            <a:tailEnd/>
          </a:ln>
        </p:spPr>
      </p:pic>
      <p:pic>
        <p:nvPicPr>
          <p:cNvPr id="14" name="Picture 5"/>
          <p:cNvPicPr>
            <a:picLocks noChangeAspect="1" noChangeArrowheads="1"/>
          </p:cNvPicPr>
          <p:nvPr/>
        </p:nvPicPr>
        <p:blipFill>
          <a:blip r:embed="rId11" cstate="print"/>
          <a:srcRect l="27156"/>
          <a:stretch>
            <a:fillRect/>
          </a:stretch>
        </p:blipFill>
        <p:spPr bwMode="auto">
          <a:xfrm>
            <a:off x="2190590" y="3071810"/>
            <a:ext cx="1339167" cy="629585"/>
          </a:xfrm>
          <a:prstGeom prst="rect">
            <a:avLst/>
          </a:prstGeom>
          <a:noFill/>
          <a:ln w="9525">
            <a:noFill/>
            <a:miter lim="800000"/>
            <a:headEnd/>
            <a:tailEnd/>
          </a:ln>
        </p:spPr>
      </p:pic>
      <p:pic>
        <p:nvPicPr>
          <p:cNvPr id="15" name="Picture 6"/>
          <p:cNvPicPr>
            <a:picLocks noChangeAspect="1" noChangeArrowheads="1"/>
          </p:cNvPicPr>
          <p:nvPr/>
        </p:nvPicPr>
        <p:blipFill>
          <a:blip r:embed="rId12" cstate="print"/>
          <a:srcRect/>
          <a:stretch>
            <a:fillRect/>
          </a:stretch>
        </p:blipFill>
        <p:spPr bwMode="auto">
          <a:xfrm>
            <a:off x="7286633" y="3214687"/>
            <a:ext cx="1628786" cy="857256"/>
          </a:xfrm>
          <a:prstGeom prst="rect">
            <a:avLst/>
          </a:prstGeom>
          <a:noFill/>
          <a:ln w="9525">
            <a:noFill/>
            <a:miter lim="800000"/>
            <a:headEnd/>
            <a:tailEnd/>
          </a:ln>
        </p:spPr>
      </p:pic>
      <p:pic>
        <p:nvPicPr>
          <p:cNvPr id="16" name="Grafik 15"/>
          <p:cNvPicPr/>
          <p:nvPr/>
        </p:nvPicPr>
        <p:blipFill>
          <a:blip r:embed="rId13" cstate="print"/>
          <a:srcRect l="7107" t="24485" r="77025" b="51259"/>
          <a:stretch>
            <a:fillRect/>
          </a:stretch>
        </p:blipFill>
        <p:spPr bwMode="auto">
          <a:xfrm>
            <a:off x="5214942" y="5548000"/>
            <a:ext cx="914400" cy="1009650"/>
          </a:xfrm>
          <a:prstGeom prst="rect">
            <a:avLst/>
          </a:prstGeom>
          <a:noFill/>
          <a:ln w="9525">
            <a:noFill/>
            <a:miter lim="800000"/>
            <a:headEnd/>
            <a:tailEnd/>
          </a:ln>
        </p:spPr>
      </p:pic>
      <p:pic>
        <p:nvPicPr>
          <p:cNvPr id="17" name="Grafik 16"/>
          <p:cNvPicPr/>
          <p:nvPr/>
        </p:nvPicPr>
        <p:blipFill>
          <a:blip r:embed="rId14" cstate="print"/>
          <a:srcRect l="1653" t="19074" r="81983" b="71854"/>
          <a:stretch>
            <a:fillRect/>
          </a:stretch>
        </p:blipFill>
        <p:spPr bwMode="auto">
          <a:xfrm>
            <a:off x="7286644" y="5000636"/>
            <a:ext cx="1619250" cy="648985"/>
          </a:xfrm>
          <a:prstGeom prst="rect">
            <a:avLst/>
          </a:prstGeom>
          <a:noFill/>
          <a:ln w="9525">
            <a:noFill/>
            <a:miter lim="800000"/>
            <a:headEnd/>
            <a:tailEnd/>
          </a:ln>
        </p:spPr>
      </p:pic>
      <p:pic>
        <p:nvPicPr>
          <p:cNvPr id="18" name="Picture 9"/>
          <p:cNvPicPr>
            <a:picLocks noChangeAspect="1" noChangeArrowheads="1"/>
          </p:cNvPicPr>
          <p:nvPr/>
        </p:nvPicPr>
        <p:blipFill>
          <a:blip r:embed="rId15" cstate="print"/>
          <a:srcRect/>
          <a:stretch>
            <a:fillRect/>
          </a:stretch>
        </p:blipFill>
        <p:spPr bwMode="auto">
          <a:xfrm>
            <a:off x="214281" y="5143512"/>
            <a:ext cx="2024073" cy="714380"/>
          </a:xfrm>
          <a:prstGeom prst="rect">
            <a:avLst/>
          </a:prstGeom>
          <a:noFill/>
          <a:ln w="9525">
            <a:noFill/>
            <a:miter lim="800000"/>
            <a:headEnd/>
            <a:tailEnd/>
          </a:ln>
        </p:spPr>
      </p:pic>
      <p:pic>
        <p:nvPicPr>
          <p:cNvPr id="19" name="Grafik 18"/>
          <p:cNvPicPr/>
          <p:nvPr/>
        </p:nvPicPr>
        <p:blipFill>
          <a:blip r:embed="rId16" cstate="print"/>
          <a:srcRect l="4132" t="18993" r="82149" b="66590"/>
          <a:stretch>
            <a:fillRect/>
          </a:stretch>
        </p:blipFill>
        <p:spPr bwMode="auto">
          <a:xfrm>
            <a:off x="7643834" y="4214818"/>
            <a:ext cx="1285884" cy="642942"/>
          </a:xfrm>
          <a:prstGeom prst="rect">
            <a:avLst/>
          </a:prstGeom>
          <a:noFill/>
          <a:ln w="9525">
            <a:noFill/>
            <a:miter lim="800000"/>
            <a:headEnd/>
            <a:tailEnd/>
          </a:ln>
        </p:spPr>
      </p:pic>
      <p:pic>
        <p:nvPicPr>
          <p:cNvPr id="20" name="Picture 11"/>
          <p:cNvPicPr>
            <a:picLocks noChangeAspect="1" noChangeArrowheads="1"/>
          </p:cNvPicPr>
          <p:nvPr/>
        </p:nvPicPr>
        <p:blipFill>
          <a:blip r:embed="rId17" cstate="print"/>
          <a:srcRect/>
          <a:stretch>
            <a:fillRect/>
          </a:stretch>
        </p:blipFill>
        <p:spPr bwMode="auto">
          <a:xfrm>
            <a:off x="7500958" y="5755674"/>
            <a:ext cx="1428760" cy="673468"/>
          </a:xfrm>
          <a:prstGeom prst="rect">
            <a:avLst/>
          </a:prstGeom>
          <a:noFill/>
          <a:ln w="9525">
            <a:noFill/>
            <a:miter lim="800000"/>
            <a:headEnd/>
            <a:tailEnd/>
          </a:ln>
        </p:spPr>
      </p:pic>
      <p:pic>
        <p:nvPicPr>
          <p:cNvPr id="21" name="Picture 12"/>
          <p:cNvPicPr>
            <a:picLocks noChangeAspect="1" noChangeArrowheads="1"/>
          </p:cNvPicPr>
          <p:nvPr/>
        </p:nvPicPr>
        <p:blipFill>
          <a:blip r:embed="rId18" cstate="print"/>
          <a:srcRect/>
          <a:stretch>
            <a:fillRect/>
          </a:stretch>
        </p:blipFill>
        <p:spPr bwMode="auto">
          <a:xfrm>
            <a:off x="7429520" y="2500306"/>
            <a:ext cx="1504950" cy="523875"/>
          </a:xfrm>
          <a:prstGeom prst="rect">
            <a:avLst/>
          </a:prstGeom>
          <a:noFill/>
          <a:ln w="9525">
            <a:noFill/>
            <a:miter lim="800000"/>
            <a:headEnd/>
            <a:tailEnd/>
          </a:ln>
        </p:spPr>
      </p:pic>
      <p:pic>
        <p:nvPicPr>
          <p:cNvPr id="22" name="Picture 13"/>
          <p:cNvPicPr>
            <a:picLocks noChangeAspect="1" noChangeArrowheads="1"/>
          </p:cNvPicPr>
          <p:nvPr/>
        </p:nvPicPr>
        <p:blipFill>
          <a:blip r:embed="rId19" cstate="print"/>
          <a:srcRect/>
          <a:stretch>
            <a:fillRect/>
          </a:stretch>
        </p:blipFill>
        <p:spPr bwMode="auto">
          <a:xfrm>
            <a:off x="206890" y="6143644"/>
            <a:ext cx="2182211" cy="385550"/>
          </a:xfrm>
          <a:prstGeom prst="rect">
            <a:avLst/>
          </a:prstGeom>
          <a:noFill/>
          <a:ln w="9525">
            <a:noFill/>
            <a:miter lim="800000"/>
            <a:headEnd/>
            <a:tailEnd/>
          </a:ln>
        </p:spPr>
      </p:pic>
      <p:pic>
        <p:nvPicPr>
          <p:cNvPr id="23" name="Picture 14"/>
          <p:cNvPicPr>
            <a:picLocks noChangeAspect="1" noChangeArrowheads="1"/>
          </p:cNvPicPr>
          <p:nvPr/>
        </p:nvPicPr>
        <p:blipFill>
          <a:blip r:embed="rId20" cstate="print"/>
          <a:srcRect/>
          <a:stretch>
            <a:fillRect/>
          </a:stretch>
        </p:blipFill>
        <p:spPr bwMode="auto">
          <a:xfrm>
            <a:off x="6286512" y="5960862"/>
            <a:ext cx="1064854" cy="604837"/>
          </a:xfrm>
          <a:prstGeom prst="rect">
            <a:avLst/>
          </a:prstGeom>
          <a:noFill/>
          <a:ln w="9525">
            <a:noFill/>
            <a:miter lim="800000"/>
            <a:headEnd/>
            <a:tailEnd/>
          </a:ln>
        </p:spPr>
      </p:pic>
      <p:pic>
        <p:nvPicPr>
          <p:cNvPr id="24" name="Picture 15"/>
          <p:cNvPicPr>
            <a:picLocks noChangeAspect="1" noChangeArrowheads="1"/>
          </p:cNvPicPr>
          <p:nvPr/>
        </p:nvPicPr>
        <p:blipFill>
          <a:blip r:embed="rId21" cstate="print"/>
          <a:srcRect/>
          <a:stretch>
            <a:fillRect/>
          </a:stretch>
        </p:blipFill>
        <p:spPr bwMode="auto">
          <a:xfrm>
            <a:off x="7572396" y="1643050"/>
            <a:ext cx="1357322" cy="613746"/>
          </a:xfrm>
          <a:prstGeom prst="rect">
            <a:avLst/>
          </a:prstGeom>
          <a:noFill/>
          <a:ln w="9525">
            <a:noFill/>
            <a:miter lim="800000"/>
            <a:headEnd/>
            <a:tailEnd/>
          </a:ln>
        </p:spPr>
      </p:pic>
      <p:pic>
        <p:nvPicPr>
          <p:cNvPr id="25" name="Grafik 24"/>
          <p:cNvPicPr/>
          <p:nvPr/>
        </p:nvPicPr>
        <p:blipFill>
          <a:blip r:embed="rId22" cstate="print"/>
          <a:srcRect l="1983" t="21968" r="76198" b="49657"/>
          <a:stretch>
            <a:fillRect/>
          </a:stretch>
        </p:blipFill>
        <p:spPr bwMode="auto">
          <a:xfrm>
            <a:off x="3071802" y="1500174"/>
            <a:ext cx="1071570" cy="928694"/>
          </a:xfrm>
          <a:prstGeom prst="rect">
            <a:avLst/>
          </a:prstGeom>
          <a:noFill/>
          <a:ln w="9525">
            <a:noFill/>
            <a:miter lim="800000"/>
            <a:headEnd/>
            <a:tailEnd/>
          </a:ln>
        </p:spPr>
      </p:pic>
      <p:pic>
        <p:nvPicPr>
          <p:cNvPr id="26" name="Grafik 25"/>
          <p:cNvPicPr/>
          <p:nvPr/>
        </p:nvPicPr>
        <p:blipFill>
          <a:blip r:embed="rId23" cstate="print"/>
          <a:srcRect l="12232" t="20575" r="73388" b="71239"/>
          <a:stretch>
            <a:fillRect/>
          </a:stretch>
        </p:blipFill>
        <p:spPr bwMode="auto">
          <a:xfrm>
            <a:off x="4357686" y="1500174"/>
            <a:ext cx="1428760" cy="714380"/>
          </a:xfrm>
          <a:prstGeom prst="rect">
            <a:avLst/>
          </a:prstGeom>
          <a:noFill/>
          <a:ln w="9525">
            <a:noFill/>
            <a:miter lim="800000"/>
            <a:headEnd/>
            <a:tailEnd/>
          </a:ln>
        </p:spPr>
      </p:pic>
      <p:pic>
        <p:nvPicPr>
          <p:cNvPr id="3075" name="Picture 3"/>
          <p:cNvPicPr>
            <a:picLocks noChangeAspect="1" noChangeArrowheads="1"/>
          </p:cNvPicPr>
          <p:nvPr/>
        </p:nvPicPr>
        <p:blipFill>
          <a:blip r:embed="rId24" cstate="print"/>
          <a:srcRect/>
          <a:stretch>
            <a:fillRect/>
          </a:stretch>
        </p:blipFill>
        <p:spPr bwMode="auto">
          <a:xfrm>
            <a:off x="5929322" y="1571612"/>
            <a:ext cx="1495425" cy="476250"/>
          </a:xfrm>
          <a:prstGeom prst="rect">
            <a:avLst/>
          </a:prstGeom>
          <a:noFill/>
          <a:ln w="9525">
            <a:noFill/>
            <a:miter lim="800000"/>
            <a:headEnd/>
            <a:tailEnd/>
          </a:ln>
        </p:spPr>
      </p:pic>
      <p:pic>
        <p:nvPicPr>
          <p:cNvPr id="29" name="Grafik 28"/>
          <p:cNvPicPr/>
          <p:nvPr/>
        </p:nvPicPr>
        <p:blipFill>
          <a:blip r:embed="rId25" cstate="print"/>
          <a:srcRect l="4959" t="26549" r="82645" b="55088"/>
          <a:stretch>
            <a:fillRect/>
          </a:stretch>
        </p:blipFill>
        <p:spPr bwMode="auto">
          <a:xfrm>
            <a:off x="5929322" y="2285992"/>
            <a:ext cx="1071570" cy="1000132"/>
          </a:xfrm>
          <a:prstGeom prst="rect">
            <a:avLst/>
          </a:prstGeom>
          <a:noFill/>
          <a:ln w="9525">
            <a:noFill/>
            <a:miter lim="800000"/>
            <a:headEnd/>
            <a:tailEnd/>
          </a:ln>
        </p:spPr>
      </p:pic>
      <p:pic>
        <p:nvPicPr>
          <p:cNvPr id="30" name="Grafik 29"/>
          <p:cNvPicPr/>
          <p:nvPr/>
        </p:nvPicPr>
        <p:blipFill>
          <a:blip r:embed="rId26" cstate="print"/>
          <a:srcRect l="486" t="18267" r="80231" b="71018"/>
          <a:stretch>
            <a:fillRect/>
          </a:stretch>
        </p:blipFill>
        <p:spPr bwMode="auto">
          <a:xfrm>
            <a:off x="5357818" y="4714884"/>
            <a:ext cx="1795391" cy="776290"/>
          </a:xfrm>
          <a:prstGeom prst="rect">
            <a:avLst/>
          </a:prstGeom>
          <a:noFill/>
          <a:ln w="9525">
            <a:noFill/>
            <a:miter lim="800000"/>
            <a:headEnd/>
            <a:tailEnd/>
          </a:ln>
        </p:spPr>
      </p:pic>
      <p:pic>
        <p:nvPicPr>
          <p:cNvPr id="3077" name="Picture 5"/>
          <p:cNvPicPr>
            <a:picLocks noChangeAspect="1" noChangeArrowheads="1"/>
          </p:cNvPicPr>
          <p:nvPr/>
        </p:nvPicPr>
        <p:blipFill>
          <a:blip r:embed="rId27" cstate="print"/>
          <a:srcRect/>
          <a:stretch>
            <a:fillRect/>
          </a:stretch>
        </p:blipFill>
        <p:spPr bwMode="auto">
          <a:xfrm>
            <a:off x="2857488" y="4714884"/>
            <a:ext cx="2277045" cy="657223"/>
          </a:xfrm>
          <a:prstGeom prst="rect">
            <a:avLst/>
          </a:prstGeom>
          <a:noFill/>
          <a:ln w="9525">
            <a:noFill/>
            <a:miter lim="800000"/>
            <a:headEnd/>
            <a:tailEnd/>
          </a:ln>
        </p:spPr>
      </p:pic>
      <p:pic>
        <p:nvPicPr>
          <p:cNvPr id="32" name="Grafik 31"/>
          <p:cNvPicPr/>
          <p:nvPr/>
        </p:nvPicPr>
        <p:blipFill>
          <a:blip r:embed="rId28" cstate="print"/>
          <a:srcRect l="1818" t="23009" r="60331" b="67035"/>
          <a:stretch>
            <a:fillRect/>
          </a:stretch>
        </p:blipFill>
        <p:spPr bwMode="auto">
          <a:xfrm>
            <a:off x="3071802" y="2571744"/>
            <a:ext cx="2181225" cy="428625"/>
          </a:xfrm>
          <a:prstGeom prst="rect">
            <a:avLst/>
          </a:prstGeom>
          <a:noFill/>
          <a:ln w="9525">
            <a:noFill/>
            <a:miter lim="800000"/>
            <a:headEnd/>
            <a:tailEnd/>
          </a:ln>
        </p:spPr>
      </p:pic>
      <p:pic>
        <p:nvPicPr>
          <p:cNvPr id="3078" name="Picture 6"/>
          <p:cNvPicPr>
            <a:picLocks noChangeAspect="1" noChangeArrowheads="1"/>
          </p:cNvPicPr>
          <p:nvPr/>
        </p:nvPicPr>
        <p:blipFill>
          <a:blip r:embed="rId29" cstate="print"/>
          <a:srcRect/>
          <a:stretch>
            <a:fillRect/>
          </a:stretch>
        </p:blipFill>
        <p:spPr bwMode="auto">
          <a:xfrm>
            <a:off x="5357818" y="4071942"/>
            <a:ext cx="1714512" cy="532797"/>
          </a:xfrm>
          <a:prstGeom prst="rect">
            <a:avLst/>
          </a:prstGeom>
          <a:noFill/>
          <a:ln w="9525">
            <a:noFill/>
            <a:miter lim="800000"/>
            <a:headEnd/>
            <a:tailEnd/>
          </a:ln>
        </p:spPr>
      </p:pic>
      <p:pic>
        <p:nvPicPr>
          <p:cNvPr id="3079" name="Picture 7"/>
          <p:cNvPicPr>
            <a:picLocks noChangeAspect="1" noChangeArrowheads="1"/>
          </p:cNvPicPr>
          <p:nvPr/>
        </p:nvPicPr>
        <p:blipFill>
          <a:blip r:embed="rId30" cstate="print"/>
          <a:srcRect/>
          <a:stretch>
            <a:fillRect/>
          </a:stretch>
        </p:blipFill>
        <p:spPr bwMode="auto">
          <a:xfrm>
            <a:off x="3143240" y="4143380"/>
            <a:ext cx="1828800" cy="438150"/>
          </a:xfrm>
          <a:prstGeom prst="rect">
            <a:avLst/>
          </a:prstGeom>
          <a:noFill/>
          <a:ln w="9525">
            <a:noFill/>
            <a:miter lim="800000"/>
            <a:headEnd/>
            <a:tailEnd/>
          </a:ln>
        </p:spPr>
      </p:pic>
      <p:pic>
        <p:nvPicPr>
          <p:cNvPr id="3080" name="Picture 8"/>
          <p:cNvPicPr>
            <a:picLocks noChangeAspect="1" noChangeArrowheads="1"/>
          </p:cNvPicPr>
          <p:nvPr/>
        </p:nvPicPr>
        <p:blipFill>
          <a:blip r:embed="rId31" cstate="print"/>
          <a:srcRect/>
          <a:stretch>
            <a:fillRect/>
          </a:stretch>
        </p:blipFill>
        <p:spPr bwMode="auto">
          <a:xfrm>
            <a:off x="214282" y="3140946"/>
            <a:ext cx="1643074" cy="453518"/>
          </a:xfrm>
          <a:prstGeom prst="rect">
            <a:avLst/>
          </a:prstGeom>
          <a:noFill/>
          <a:ln w="9525">
            <a:noFill/>
            <a:miter lim="800000"/>
            <a:headEnd/>
            <a:tailEnd/>
          </a:ln>
        </p:spPr>
      </p:pic>
      <p:pic>
        <p:nvPicPr>
          <p:cNvPr id="34" name="Grafik 33"/>
          <p:cNvPicPr/>
          <p:nvPr/>
        </p:nvPicPr>
        <p:blipFill>
          <a:blip r:embed="rId32" cstate="print"/>
          <a:srcRect l="1777" t="23872" r="68735" b="68045"/>
          <a:stretch>
            <a:fillRect/>
          </a:stretch>
        </p:blipFill>
        <p:spPr bwMode="auto">
          <a:xfrm>
            <a:off x="214282" y="2571744"/>
            <a:ext cx="2544527" cy="476039"/>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88BBF80F-C29B-454B-9D53-7DB14BA8849D}" type="slidenum">
              <a:rPr lang="de-AT">
                <a:latin typeface="+mj-lt"/>
              </a:rPr>
              <a:pPr>
                <a:defRPr/>
              </a:pPr>
              <a:t>130</a:t>
            </a:fld>
            <a:endParaRPr lang="de-AT">
              <a:latin typeface="+mj-lt"/>
            </a:endParaRPr>
          </a:p>
        </p:txBody>
      </p:sp>
      <p:pic>
        <p:nvPicPr>
          <p:cNvPr id="230402" name="Picture 4"/>
          <p:cNvPicPr>
            <a:picLocks noChangeAspect="1" noChangeArrowheads="1"/>
          </p:cNvPicPr>
          <p:nvPr/>
        </p:nvPicPr>
        <p:blipFill>
          <a:blip r:embed="rId3" cstate="print"/>
          <a:srcRect/>
          <a:stretch>
            <a:fillRect/>
          </a:stretch>
        </p:blipFill>
        <p:spPr bwMode="auto">
          <a:xfrm>
            <a:off x="1763713" y="1484313"/>
            <a:ext cx="5761037" cy="4876800"/>
          </a:xfrm>
          <a:prstGeom prst="rect">
            <a:avLst/>
          </a:prstGeom>
          <a:noFill/>
          <a:ln w="9525">
            <a:noFill/>
            <a:miter lim="800000"/>
            <a:headEnd/>
            <a:tailEnd/>
          </a:ln>
        </p:spPr>
      </p:pic>
      <p:sp>
        <p:nvSpPr>
          <p:cNvPr id="2" name="Fußzeilenplatzhalter 1"/>
          <p:cNvSpPr>
            <a:spLocks noGrp="1"/>
          </p:cNvSpPr>
          <p:nvPr>
            <p:ph type="ftr" sz="quarter" idx="11"/>
          </p:nvPr>
        </p:nvSpPr>
        <p:spPr/>
        <p:txBody>
          <a:bodyPr/>
          <a:lstStyle/>
          <a:p>
            <a:pPr>
              <a:defRPr/>
            </a:pPr>
            <a:r>
              <a:rPr lang="de-AT">
                <a:latin typeface="+mj-lt"/>
              </a:rPr>
              <a:t>hanno.ulmer@i-med.ac.at</a:t>
            </a:r>
          </a:p>
        </p:txBody>
      </p:sp>
      <p:sp>
        <p:nvSpPr>
          <p:cNvPr id="230404" name="Rectangle 2"/>
          <p:cNvSpPr>
            <a:spLocks noGrp="1" noChangeArrowheads="1"/>
          </p:cNvSpPr>
          <p:nvPr>
            <p:ph type="title"/>
          </p:nvPr>
        </p:nvSpPr>
        <p:spPr>
          <a:xfrm>
            <a:off x="457200" y="274638"/>
            <a:ext cx="6635750" cy="1143000"/>
          </a:xfrm>
        </p:spPr>
        <p:txBody>
          <a:bodyPr/>
          <a:lstStyle/>
          <a:p>
            <a:r>
              <a:rPr lang="de-AT"/>
              <a:t>http://www.medizin.de/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de-AT">
                <a:latin typeface="+mj-lt"/>
              </a:rPr>
              <a:t>hanno.ulmer@i-med.ac.at</a:t>
            </a:r>
          </a:p>
        </p:txBody>
      </p:sp>
      <p:sp>
        <p:nvSpPr>
          <p:cNvPr id="5" name="Foliennummernplatzhalter 4"/>
          <p:cNvSpPr>
            <a:spLocks noGrp="1"/>
          </p:cNvSpPr>
          <p:nvPr>
            <p:ph type="sldNum" sz="quarter" idx="12"/>
          </p:nvPr>
        </p:nvSpPr>
        <p:spPr/>
        <p:txBody>
          <a:bodyPr/>
          <a:lstStyle/>
          <a:p>
            <a:pPr>
              <a:defRPr/>
            </a:pPr>
            <a:fld id="{5AF4F499-E6B5-4367-B3C3-038DC86389F9}" type="slidenum">
              <a:rPr lang="de-AT">
                <a:latin typeface="+mj-lt"/>
              </a:rPr>
              <a:pPr>
                <a:defRPr/>
              </a:pPr>
              <a:t>131</a:t>
            </a:fld>
            <a:endParaRPr lang="de-AT">
              <a:latin typeface="+mj-lt"/>
            </a:endParaRPr>
          </a:p>
        </p:txBody>
      </p:sp>
      <p:graphicFrame>
        <p:nvGraphicFramePr>
          <p:cNvPr id="24662" name="Object 86"/>
          <p:cNvGraphicFramePr>
            <a:graphicFrameLocks noChangeAspect="1"/>
          </p:cNvGraphicFramePr>
          <p:nvPr/>
        </p:nvGraphicFramePr>
        <p:xfrm>
          <a:off x="1116013" y="1557338"/>
          <a:ext cx="6491287" cy="4894262"/>
        </p:xfrm>
        <a:graphic>
          <a:graphicData uri="http://schemas.openxmlformats.org/presentationml/2006/ole">
            <mc:AlternateContent xmlns:mc="http://schemas.openxmlformats.org/markup-compatibility/2006">
              <mc:Choice xmlns:v="urn:schemas-microsoft-com:vml" Requires="v">
                <p:oleObj spid="_x0000_s24710" name="Photo Editor Photo" r:id="rId4" imgW="8869013" imgH="6687483" progId="">
                  <p:embed/>
                </p:oleObj>
              </mc:Choice>
              <mc:Fallback>
                <p:oleObj name="Photo Editor Photo" r:id="rId4" imgW="8869013" imgH="6687483" progId="">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557338"/>
                        <a:ext cx="6491287"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65" name="Rectangle 2"/>
          <p:cNvSpPr>
            <a:spLocks noGrp="1" noChangeArrowheads="1"/>
          </p:cNvSpPr>
          <p:nvPr>
            <p:ph type="title"/>
          </p:nvPr>
        </p:nvSpPr>
        <p:spPr>
          <a:xfrm>
            <a:off x="457200" y="274638"/>
            <a:ext cx="6635750" cy="1143000"/>
          </a:xfrm>
        </p:spPr>
        <p:txBody>
          <a:bodyPr/>
          <a:lstStyle/>
          <a:p>
            <a:r>
              <a:rPr lang="de-AT"/>
              <a:t>Metasuchmaschinen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Rectangle 3"/>
          <p:cNvSpPr>
            <a:spLocks noGrp="1" noChangeArrowheads="1"/>
          </p:cNvSpPr>
          <p:nvPr>
            <p:ph idx="1"/>
          </p:nvPr>
        </p:nvSpPr>
        <p:spPr>
          <a:xfrm>
            <a:off x="457200" y="1600200"/>
            <a:ext cx="8229600" cy="4757738"/>
          </a:xfrm>
        </p:spPr>
        <p:txBody>
          <a:bodyPr rtlCol="0">
            <a:normAutofit/>
          </a:bodyPr>
          <a:lstStyle/>
          <a:p>
            <a:pPr fontAlgn="auto">
              <a:lnSpc>
                <a:spcPct val="80000"/>
              </a:lnSpc>
              <a:spcAft>
                <a:spcPts val="0"/>
              </a:spcAft>
              <a:defRPr/>
            </a:pPr>
            <a:r>
              <a:rPr lang="de-AT">
                <a:latin typeface="+mj-lt"/>
              </a:rPr>
              <a:t>Index Medicus</a:t>
            </a:r>
          </a:p>
          <a:p>
            <a:pPr lvl="1" fontAlgn="auto">
              <a:lnSpc>
                <a:spcPct val="80000"/>
              </a:lnSpc>
              <a:spcAft>
                <a:spcPts val="0"/>
              </a:spcAft>
              <a:defRPr/>
            </a:pPr>
            <a:r>
              <a:rPr lang="de-AT" sz="2000">
                <a:latin typeface="+mj-lt"/>
              </a:rPr>
              <a:t>Bibliographie medizinischer Schriften</a:t>
            </a:r>
          </a:p>
          <a:p>
            <a:pPr lvl="2" fontAlgn="auto">
              <a:lnSpc>
                <a:spcPct val="80000"/>
              </a:lnSpc>
              <a:spcAft>
                <a:spcPts val="0"/>
              </a:spcAft>
              <a:defRPr/>
            </a:pPr>
            <a:r>
              <a:rPr lang="de-AT" sz="1800">
                <a:latin typeface="+mj-lt"/>
              </a:rPr>
              <a:t>Seit 1879</a:t>
            </a:r>
          </a:p>
          <a:p>
            <a:pPr lvl="1" fontAlgn="auto">
              <a:lnSpc>
                <a:spcPct val="80000"/>
              </a:lnSpc>
              <a:spcAft>
                <a:spcPts val="0"/>
              </a:spcAft>
              <a:defRPr/>
            </a:pPr>
            <a:r>
              <a:rPr lang="de-AT" sz="2000">
                <a:latin typeface="+mj-lt"/>
              </a:rPr>
              <a:t>Katalogisierung von ca. 3000 Fachzeitschriften nach Schlagworten und Autoren</a:t>
            </a:r>
          </a:p>
          <a:p>
            <a:pPr fontAlgn="auto">
              <a:lnSpc>
                <a:spcPct val="80000"/>
              </a:lnSpc>
              <a:spcAft>
                <a:spcPts val="0"/>
              </a:spcAft>
              <a:defRPr/>
            </a:pPr>
            <a:r>
              <a:rPr lang="de-AT" b="1">
                <a:solidFill>
                  <a:srgbClr val="FF3300"/>
                </a:solidFill>
                <a:latin typeface="+mj-lt"/>
              </a:rPr>
              <a:t>Cochrane Library</a:t>
            </a:r>
          </a:p>
          <a:p>
            <a:pPr lvl="1" fontAlgn="auto">
              <a:lnSpc>
                <a:spcPct val="80000"/>
              </a:lnSpc>
              <a:spcAft>
                <a:spcPts val="0"/>
              </a:spcAft>
              <a:defRPr/>
            </a:pPr>
            <a:r>
              <a:rPr lang="de-AT" sz="2000">
                <a:latin typeface="+mj-lt"/>
              </a:rPr>
              <a:t>Systematische Übersichtsartikel erstellt von Expertengremien</a:t>
            </a:r>
          </a:p>
          <a:p>
            <a:pPr lvl="2" fontAlgn="auto">
              <a:lnSpc>
                <a:spcPct val="80000"/>
              </a:lnSpc>
              <a:spcAft>
                <a:spcPts val="0"/>
              </a:spcAft>
              <a:defRPr/>
            </a:pPr>
            <a:r>
              <a:rPr lang="de-AT" sz="1800">
                <a:solidFill>
                  <a:srgbClr val="FF3300"/>
                </a:solidFill>
                <a:latin typeface="+mj-lt"/>
              </a:rPr>
              <a:t>Evidence Based Medicine</a:t>
            </a:r>
            <a:r>
              <a:rPr lang="de-AT" sz="1800">
                <a:latin typeface="+mj-lt"/>
              </a:rPr>
              <a:t> (EBM)</a:t>
            </a:r>
          </a:p>
          <a:p>
            <a:pPr lvl="1" fontAlgn="auto">
              <a:lnSpc>
                <a:spcPct val="80000"/>
              </a:lnSpc>
              <a:spcAft>
                <a:spcPts val="0"/>
              </a:spcAft>
              <a:defRPr/>
            </a:pPr>
            <a:r>
              <a:rPr lang="de-AT" sz="2000">
                <a:latin typeface="+mj-lt"/>
              </a:rPr>
              <a:t>Deutsche Cochrane Library: www.cochrane.de</a:t>
            </a:r>
          </a:p>
          <a:p>
            <a:pPr fontAlgn="auto">
              <a:lnSpc>
                <a:spcPct val="80000"/>
              </a:lnSpc>
              <a:spcAft>
                <a:spcPts val="0"/>
              </a:spcAft>
              <a:defRPr/>
            </a:pPr>
            <a:r>
              <a:rPr lang="de-AT" b="1">
                <a:latin typeface="+mj-lt"/>
              </a:rPr>
              <a:t>Science Citation Index</a:t>
            </a:r>
          </a:p>
          <a:p>
            <a:pPr lvl="1" fontAlgn="auto">
              <a:lnSpc>
                <a:spcPct val="80000"/>
              </a:lnSpc>
              <a:spcAft>
                <a:spcPts val="0"/>
              </a:spcAft>
              <a:defRPr/>
            </a:pPr>
            <a:r>
              <a:rPr lang="de-AT" sz="2000">
                <a:latin typeface="+mj-lt"/>
              </a:rPr>
              <a:t>Von wem eine andere Arbeit zitiert wurde</a:t>
            </a:r>
          </a:p>
          <a:p>
            <a:pPr lvl="2" fontAlgn="auto">
              <a:lnSpc>
                <a:spcPct val="80000"/>
              </a:lnSpc>
              <a:spcAft>
                <a:spcPts val="0"/>
              </a:spcAft>
              <a:defRPr/>
            </a:pPr>
            <a:r>
              <a:rPr lang="de-AT" sz="1800">
                <a:latin typeface="+mj-lt"/>
              </a:rPr>
              <a:t>Indikator für Bedeutung einer Arbeit oder eines Autors</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CF5B837D-007C-4947-A3B9-06C7F17FBD00}" type="slidenum">
              <a:rPr lang="de-AT">
                <a:latin typeface="+mj-lt"/>
              </a:rPr>
              <a:pPr>
                <a:defRPr/>
              </a:pPr>
              <a:t>132</a:t>
            </a:fld>
            <a:endParaRPr lang="de-AT">
              <a:latin typeface="+mj-lt"/>
            </a:endParaRPr>
          </a:p>
        </p:txBody>
      </p:sp>
      <p:sp>
        <p:nvSpPr>
          <p:cNvPr id="233476" name="Rectangle 2"/>
          <p:cNvSpPr>
            <a:spLocks noGrp="1" noChangeArrowheads="1"/>
          </p:cNvSpPr>
          <p:nvPr>
            <p:ph type="title"/>
          </p:nvPr>
        </p:nvSpPr>
        <p:spPr>
          <a:xfrm>
            <a:off x="457200" y="274638"/>
            <a:ext cx="6635750" cy="1143000"/>
          </a:xfrm>
        </p:spPr>
        <p:txBody>
          <a:bodyPr/>
          <a:lstStyle/>
          <a:p>
            <a:r>
              <a:rPr lang="de-AT"/>
              <a:t>Medizinische Literaturdatenbanken -1-</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de-AT">
                <a:latin typeface="+mj-lt"/>
              </a:rPr>
              <a:t>hanno.ulmer@i-med.ac.at</a:t>
            </a:r>
          </a:p>
        </p:txBody>
      </p:sp>
      <p:sp>
        <p:nvSpPr>
          <p:cNvPr id="5" name="Foliennummernplatzhalter 4"/>
          <p:cNvSpPr>
            <a:spLocks noGrp="1"/>
          </p:cNvSpPr>
          <p:nvPr>
            <p:ph type="sldNum" sz="quarter" idx="12"/>
          </p:nvPr>
        </p:nvSpPr>
        <p:spPr/>
        <p:txBody>
          <a:bodyPr/>
          <a:lstStyle/>
          <a:p>
            <a:pPr>
              <a:defRPr/>
            </a:pPr>
            <a:fld id="{21E26F66-131A-43E7-99F2-D4F0B364A42C}" type="slidenum">
              <a:rPr lang="de-AT">
                <a:latin typeface="+mj-lt"/>
              </a:rPr>
              <a:pPr>
                <a:defRPr/>
              </a:pPr>
              <a:t>133</a:t>
            </a:fld>
            <a:endParaRPr lang="de-AT">
              <a:latin typeface="+mj-lt"/>
            </a:endParaRPr>
          </a:p>
        </p:txBody>
      </p:sp>
      <p:graphicFrame>
        <p:nvGraphicFramePr>
          <p:cNvPr id="25686" name="Object 86"/>
          <p:cNvGraphicFramePr>
            <a:graphicFrameLocks noChangeAspect="1"/>
          </p:cNvGraphicFramePr>
          <p:nvPr/>
        </p:nvGraphicFramePr>
        <p:xfrm>
          <a:off x="1682750" y="1628775"/>
          <a:ext cx="6459538" cy="4679950"/>
        </p:xfrm>
        <a:graphic>
          <a:graphicData uri="http://schemas.openxmlformats.org/presentationml/2006/ole">
            <mc:AlternateContent xmlns:mc="http://schemas.openxmlformats.org/markup-compatibility/2006">
              <mc:Choice xmlns:v="urn:schemas-microsoft-com:vml" Requires="v">
                <p:oleObj spid="_x0000_s25734" name="Photo Editor Photo" r:id="rId4" imgW="7000000" imgH="5304762" progId="">
                  <p:embed/>
                </p:oleObj>
              </mc:Choice>
              <mc:Fallback>
                <p:oleObj name="Photo Editor Photo" r:id="rId4" imgW="7000000" imgH="5304762" progId="">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1628775"/>
                        <a:ext cx="6459538"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89" name="Rectangle 2"/>
          <p:cNvSpPr>
            <a:spLocks noGrp="1" noChangeArrowheads="1"/>
          </p:cNvSpPr>
          <p:nvPr>
            <p:ph type="title"/>
          </p:nvPr>
        </p:nvSpPr>
        <p:spPr>
          <a:xfrm>
            <a:off x="457200" y="274638"/>
            <a:ext cx="6635750" cy="1143000"/>
          </a:xfrm>
        </p:spPr>
        <p:txBody>
          <a:bodyPr/>
          <a:lstStyle/>
          <a:p>
            <a:r>
              <a:rPr lang="de-AT"/>
              <a:t>Science Citation Index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74638"/>
            <a:ext cx="6635750" cy="1143000"/>
          </a:xfrm>
        </p:spPr>
        <p:txBody>
          <a:bodyPr/>
          <a:lstStyle/>
          <a:p>
            <a:r>
              <a:rPr lang="de-AT" dirty="0"/>
              <a:t>ZIELE der LV</a:t>
            </a:r>
          </a:p>
        </p:txBody>
      </p:sp>
      <p:sp>
        <p:nvSpPr>
          <p:cNvPr id="38917" name="Rectangle 3"/>
          <p:cNvSpPr>
            <a:spLocks noGrp="1" noChangeArrowheads="1"/>
          </p:cNvSpPr>
          <p:nvPr>
            <p:ph idx="1"/>
          </p:nvPr>
        </p:nvSpPr>
        <p:spPr>
          <a:xfrm>
            <a:off x="685800" y="1981200"/>
            <a:ext cx="7989888" cy="4114800"/>
          </a:xfrm>
        </p:spPr>
        <p:txBody>
          <a:bodyPr>
            <a:normAutofit/>
          </a:bodyPr>
          <a:lstStyle/>
          <a:p>
            <a:pPr>
              <a:lnSpc>
                <a:spcPct val="90000"/>
              </a:lnSpc>
            </a:pPr>
            <a:r>
              <a:rPr lang="de-AT" sz="2800" dirty="0"/>
              <a:t>Verstehen und Interpretieren von statistischen Angaben in der medizinischen Fachliteratur</a:t>
            </a:r>
          </a:p>
          <a:p>
            <a:pPr>
              <a:lnSpc>
                <a:spcPct val="90000"/>
              </a:lnSpc>
            </a:pPr>
            <a:r>
              <a:rPr lang="de-AT" sz="2800" dirty="0"/>
              <a:t>Deskriptive Statistik</a:t>
            </a:r>
          </a:p>
          <a:p>
            <a:pPr>
              <a:lnSpc>
                <a:spcPct val="90000"/>
              </a:lnSpc>
            </a:pPr>
            <a:r>
              <a:rPr lang="de-AT" sz="2800" dirty="0"/>
              <a:t>Auffinden von medizinischer Fachliteratur im Netz</a:t>
            </a:r>
          </a:p>
          <a:p>
            <a:pPr>
              <a:lnSpc>
                <a:spcPct val="90000"/>
              </a:lnSpc>
            </a:pPr>
            <a:r>
              <a:rPr lang="de-AT" sz="2800" dirty="0"/>
              <a:t>Medizinische Dokumentation verstehen</a:t>
            </a:r>
          </a:p>
          <a:p>
            <a:pPr>
              <a:lnSpc>
                <a:spcPct val="90000"/>
              </a:lnSpc>
            </a:pPr>
            <a:r>
              <a:rPr lang="de-AT" sz="2800" dirty="0"/>
              <a:t>Entstehung von medizinischem Wissen verstehen</a:t>
            </a:r>
          </a:p>
        </p:txBody>
      </p:sp>
      <p:sp>
        <p:nvSpPr>
          <p:cNvPr id="4"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5D7FE51C-5DA2-4705-9C64-09FDD7DD938D}" type="slidenum">
              <a:rPr lang="de-AT">
                <a:latin typeface="+mj-lt"/>
              </a:rPr>
              <a:pPr>
                <a:defRPr/>
              </a:pPr>
              <a:t>14</a:t>
            </a:fld>
            <a:endParaRPr lang="de-AT"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a:t>Literaturhinweise</a:t>
            </a:r>
          </a:p>
        </p:txBody>
      </p:sp>
      <p:sp>
        <p:nvSpPr>
          <p:cNvPr id="4" name="Datumsplatzhalter 3"/>
          <p:cNvSpPr>
            <a:spLocks noGrp="1"/>
          </p:cNvSpPr>
          <p:nvPr>
            <p:ph type="dt" sz="half" idx="10"/>
          </p:nvPr>
        </p:nvSpPr>
        <p:spPr/>
        <p:txBody>
          <a:bodyPr/>
          <a:lstStyle/>
          <a:p>
            <a:fld id="{D66809A5-EA7B-4E0D-A7FE-AC0A8569222A}" type="datetime1">
              <a:rPr lang="de-AT" smtClean="0"/>
              <a:pPr/>
              <a:t>23.09.2019</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15</a:t>
            </a:fld>
            <a:endParaRPr lang="de-DE" altLang="en-US"/>
          </a:p>
        </p:txBody>
      </p:sp>
      <p:pic>
        <p:nvPicPr>
          <p:cNvPr id="738306" name="Picture 2" descr="Frontcover"/>
          <p:cNvPicPr>
            <a:picLocks noChangeAspect="1" noChangeArrowheads="1"/>
          </p:cNvPicPr>
          <p:nvPr/>
        </p:nvPicPr>
        <p:blipFill>
          <a:blip r:embed="rId3" cstate="print"/>
          <a:srcRect/>
          <a:stretch>
            <a:fillRect/>
          </a:stretch>
        </p:blipFill>
        <p:spPr bwMode="auto">
          <a:xfrm>
            <a:off x="3419872" y="3429000"/>
            <a:ext cx="1219200" cy="1847851"/>
          </a:xfrm>
          <a:prstGeom prst="rect">
            <a:avLst/>
          </a:prstGeom>
          <a:noFill/>
        </p:spPr>
      </p:pic>
      <p:pic>
        <p:nvPicPr>
          <p:cNvPr id="738308" name="Picture 4" descr="Frontcover"/>
          <p:cNvPicPr>
            <a:picLocks noChangeAspect="1" noChangeArrowheads="1"/>
          </p:cNvPicPr>
          <p:nvPr/>
        </p:nvPicPr>
        <p:blipFill>
          <a:blip r:embed="rId4" cstate="print"/>
          <a:srcRect/>
          <a:stretch>
            <a:fillRect/>
          </a:stretch>
        </p:blipFill>
        <p:spPr bwMode="auto">
          <a:xfrm>
            <a:off x="4139952" y="1656465"/>
            <a:ext cx="1105926" cy="1676170"/>
          </a:xfrm>
          <a:prstGeom prst="rect">
            <a:avLst/>
          </a:prstGeom>
          <a:noFill/>
        </p:spPr>
      </p:pic>
      <p:sp>
        <p:nvSpPr>
          <p:cNvPr id="2" name="Inhaltsplatzhalter 1"/>
          <p:cNvSpPr>
            <a:spLocks noGrp="1"/>
          </p:cNvSpPr>
          <p:nvPr>
            <p:ph idx="1"/>
          </p:nvPr>
        </p:nvSpPr>
        <p:spPr>
          <a:xfrm>
            <a:off x="323528" y="1536686"/>
            <a:ext cx="8229600" cy="4757758"/>
          </a:xfrm>
        </p:spPr>
        <p:txBody>
          <a:bodyPr/>
          <a:lstStyle/>
          <a:p>
            <a:r>
              <a:rPr lang="de-DE" dirty="0"/>
              <a:t>Medizinische Statistik</a:t>
            </a:r>
          </a:p>
          <a:p>
            <a:r>
              <a:rPr lang="de-DE" dirty="0"/>
              <a:t>Statistiksoftware</a:t>
            </a:r>
          </a:p>
          <a:p>
            <a:r>
              <a:rPr lang="de-DE" dirty="0"/>
              <a:t>Medizinische Informatik</a:t>
            </a:r>
          </a:p>
          <a:p>
            <a:r>
              <a:rPr lang="de-DE" dirty="0"/>
              <a:t>Dokumentation</a:t>
            </a:r>
          </a:p>
          <a:p>
            <a:endParaRPr lang="de-DE" dirty="0"/>
          </a:p>
          <a:p>
            <a:endParaRPr lang="de-DE" dirty="0"/>
          </a:p>
          <a:p>
            <a:r>
              <a:rPr lang="de-DE" dirty="0"/>
              <a:t>Klinische Forschung</a:t>
            </a:r>
          </a:p>
          <a:p>
            <a:endParaRPr lang="de-DE" dirty="0"/>
          </a:p>
          <a:p>
            <a:r>
              <a:rPr lang="de-DE" dirty="0"/>
              <a:t>Epidemiologische Forschung</a:t>
            </a:r>
          </a:p>
          <a:p>
            <a:r>
              <a:rPr lang="de-DE" dirty="0"/>
              <a:t>Public </a:t>
            </a:r>
            <a:r>
              <a:rPr lang="de-DE" dirty="0" err="1"/>
              <a:t>Health</a:t>
            </a:r>
            <a:endParaRPr lang="de-DE" dirty="0"/>
          </a:p>
          <a:p>
            <a:r>
              <a:rPr lang="de-DE" dirty="0" err="1"/>
              <a:t>Evidence</a:t>
            </a:r>
            <a:r>
              <a:rPr lang="de-DE" dirty="0"/>
              <a:t> </a:t>
            </a:r>
            <a:r>
              <a:rPr lang="de-DE" dirty="0" err="1"/>
              <a:t>Based</a:t>
            </a:r>
            <a:r>
              <a:rPr lang="de-DE" dirty="0"/>
              <a:t> </a:t>
            </a:r>
            <a:r>
              <a:rPr lang="de-DE" dirty="0" err="1"/>
              <a:t>Medicine</a:t>
            </a:r>
            <a:endParaRPr lang="de-DE" dirty="0"/>
          </a:p>
          <a:p>
            <a:endParaRPr lang="de-DE" dirty="0"/>
          </a:p>
          <a:p>
            <a:pPr marL="0" indent="0">
              <a:buNone/>
            </a:pPr>
            <a:endParaRPr lang="de-DE"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809664"/>
            <a:ext cx="1043560" cy="14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508219"/>
            <a:ext cx="1025836" cy="15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806415"/>
            <a:ext cx="1024613" cy="14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1970" name="Picture 2" descr="http://ecx.images-amazon.com/images/I/41K4ANEQUsL._SX366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553" y="1656465"/>
            <a:ext cx="1312879" cy="1780236"/>
          </a:xfrm>
          <a:prstGeom prst="rect">
            <a:avLst/>
          </a:prstGeom>
          <a:noFill/>
          <a:extLst>
            <a:ext uri="{909E8E84-426E-40DD-AFC4-6F175D3DCCD1}">
              <a14:hiddenFill xmlns:a14="http://schemas.microsoft.com/office/drawing/2010/main">
                <a:solidFill>
                  <a:srgbClr val="FFFFFF"/>
                </a:solidFill>
              </a14:hiddenFill>
            </a:ext>
          </a:extLst>
        </p:spPr>
      </p:pic>
      <p:pic>
        <p:nvPicPr>
          <p:cNvPr id="407554" name="Picture 2" descr="http://ecx.images-amazon.com/images/I/51IZCDQf-6L._SX34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915565"/>
            <a:ext cx="1480752" cy="21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7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4"/>
          <p:cNvSpPr>
            <a:spLocks noGrp="1" noChangeArrowheads="1"/>
          </p:cNvSpPr>
          <p:nvPr>
            <p:ph type="title"/>
          </p:nvPr>
        </p:nvSpPr>
        <p:spPr>
          <a:xfrm>
            <a:off x="457200" y="274638"/>
            <a:ext cx="6635750" cy="1143000"/>
          </a:xfrm>
        </p:spPr>
        <p:txBody>
          <a:bodyPr/>
          <a:lstStyle/>
          <a:p>
            <a:r>
              <a:rPr lang="de-DE"/>
              <a:t>Tipps &amp; Tricks: Internet Ressourcen</a:t>
            </a:r>
          </a:p>
        </p:txBody>
      </p:sp>
      <p:sp>
        <p:nvSpPr>
          <p:cNvPr id="209922" name="Rectangle 3"/>
          <p:cNvSpPr>
            <a:spLocks noGrp="1" noChangeArrowheads="1"/>
          </p:cNvSpPr>
          <p:nvPr>
            <p:ph idx="1"/>
          </p:nvPr>
        </p:nvSpPr>
        <p:spPr>
          <a:xfrm>
            <a:off x="468313" y="1341438"/>
            <a:ext cx="8229600" cy="4530725"/>
          </a:xfrm>
        </p:spPr>
        <p:txBody>
          <a:bodyPr/>
          <a:lstStyle/>
          <a:p>
            <a:pPr>
              <a:lnSpc>
                <a:spcPct val="80000"/>
              </a:lnSpc>
              <a:buFont typeface="Arial" pitchFamily="34" charset="0"/>
              <a:buNone/>
            </a:pPr>
            <a:endParaRPr lang="de-DE" sz="1100"/>
          </a:p>
          <a:p>
            <a:pPr>
              <a:lnSpc>
                <a:spcPct val="80000"/>
              </a:lnSpc>
              <a:buFont typeface="Arial" pitchFamily="34" charset="0"/>
              <a:buNone/>
            </a:pPr>
            <a:endParaRPr lang="de-DE" sz="1100"/>
          </a:p>
          <a:p>
            <a:pPr>
              <a:lnSpc>
                <a:spcPct val="80000"/>
              </a:lnSpc>
              <a:buFont typeface="Arial" pitchFamily="34" charset="0"/>
              <a:buNone/>
            </a:pPr>
            <a:r>
              <a:rPr lang="de-DE" sz="1100"/>
              <a:t>	</a:t>
            </a:r>
            <a:endParaRPr lang="de-DE" sz="1700"/>
          </a:p>
          <a:p>
            <a:pPr>
              <a:lnSpc>
                <a:spcPct val="80000"/>
              </a:lnSpc>
              <a:buFont typeface="Arial" pitchFamily="34" charset="0"/>
              <a:buNone/>
            </a:pPr>
            <a:r>
              <a:rPr lang="de-DE" sz="1700"/>
              <a:t>	Jumbo Münster</a:t>
            </a:r>
          </a:p>
          <a:p>
            <a:pPr>
              <a:lnSpc>
                <a:spcPct val="80000"/>
              </a:lnSpc>
              <a:buFont typeface="Arial" pitchFamily="34" charset="0"/>
              <a:buNone/>
            </a:pPr>
            <a:r>
              <a:rPr lang="de-DE" sz="1700"/>
              <a:t>	</a:t>
            </a:r>
            <a:r>
              <a:rPr lang="de-DE" sz="1700">
                <a:hlinkClick r:id="rId3"/>
              </a:rPr>
              <a:t>http://medweb.uni-muenster.de/institute/imib/lehre/skripte/biomathe/bio/bio.html</a:t>
            </a:r>
            <a:br>
              <a:rPr lang="de-DE" sz="1700"/>
            </a:br>
            <a:br>
              <a:rPr lang="de-DE" sz="1700"/>
            </a:br>
            <a:endParaRPr lang="de-DE" sz="1700"/>
          </a:p>
          <a:p>
            <a:pPr>
              <a:lnSpc>
                <a:spcPct val="80000"/>
              </a:lnSpc>
              <a:buFont typeface="Arial" pitchFamily="34" charset="0"/>
              <a:buNone/>
            </a:pPr>
            <a:r>
              <a:rPr lang="de-DE" sz="1700"/>
              <a:t>	DMW Online Supplement Statistik </a:t>
            </a:r>
            <a:r>
              <a:rPr lang="de-DE" sz="1700">
                <a:hlinkClick r:id="rId4"/>
              </a:rPr>
              <a:t>http://www.thieme.de/dmw/</a:t>
            </a:r>
            <a:br>
              <a:rPr lang="de-DE" sz="1700"/>
            </a:br>
            <a:br>
              <a:rPr lang="de-DE" sz="1700"/>
            </a:br>
            <a:endParaRPr lang="de-DE" sz="1700"/>
          </a:p>
          <a:p>
            <a:pPr>
              <a:lnSpc>
                <a:spcPct val="80000"/>
              </a:lnSpc>
              <a:buFont typeface="Arial" pitchFamily="34" charset="0"/>
              <a:buNone/>
            </a:pPr>
            <a:r>
              <a:rPr lang="de-DE" sz="1700"/>
              <a:t>	Statistics at Square One </a:t>
            </a:r>
          </a:p>
          <a:p>
            <a:pPr>
              <a:lnSpc>
                <a:spcPct val="80000"/>
              </a:lnSpc>
              <a:buFont typeface="Arial" pitchFamily="34" charset="0"/>
              <a:buNone/>
            </a:pPr>
            <a:r>
              <a:rPr lang="de-DE" sz="1700"/>
              <a:t>	</a:t>
            </a:r>
            <a:r>
              <a:rPr lang="de-DE" sz="1700">
                <a:hlinkClick r:id="rId5"/>
              </a:rPr>
              <a:t>http://bmj.bmjjournals.com/collections/statsbk/index.shtml</a:t>
            </a:r>
            <a:br>
              <a:rPr lang="de-DE" sz="1700"/>
            </a:br>
            <a:endParaRPr lang="de-DE" sz="1700"/>
          </a:p>
          <a:p>
            <a:pPr>
              <a:lnSpc>
                <a:spcPct val="80000"/>
              </a:lnSpc>
              <a:buFont typeface="Arial" pitchFamily="34" charset="0"/>
              <a:buNone/>
            </a:pPr>
            <a:endParaRPr lang="de-DE" sz="1700"/>
          </a:p>
          <a:p>
            <a:pPr>
              <a:lnSpc>
                <a:spcPct val="80000"/>
              </a:lnSpc>
              <a:buFont typeface="Arial" pitchFamily="34" charset="0"/>
              <a:buNone/>
            </a:pPr>
            <a:r>
              <a:rPr lang="de-DE" sz="1700" i="1"/>
              <a:t>       Deutsches Ärzteblatt, Serie zur Bewertung wissenschaftlicher Publikationen	</a:t>
            </a:r>
            <a:r>
              <a:rPr lang="de-DE" sz="1700">
                <a:hlinkClick r:id="rId4"/>
              </a:rPr>
              <a:t>http://www.aerzteblatt.de/ </a:t>
            </a:r>
            <a:r>
              <a:rPr lang="de-DE" sz="1700" i="1"/>
              <a:t>	</a:t>
            </a:r>
          </a:p>
          <a:p>
            <a:pPr>
              <a:lnSpc>
                <a:spcPct val="80000"/>
              </a:lnSpc>
              <a:buFont typeface="Arial" pitchFamily="34" charset="0"/>
              <a:buNone/>
            </a:pPr>
            <a:endParaRPr lang="de-DE" sz="1700"/>
          </a:p>
          <a:p>
            <a:pPr>
              <a:lnSpc>
                <a:spcPct val="80000"/>
              </a:lnSpc>
              <a:buFont typeface="Arial" pitchFamily="34" charset="0"/>
              <a:buNone/>
            </a:pPr>
            <a:r>
              <a:rPr lang="de-DE" sz="1100"/>
              <a:t>	</a:t>
            </a:r>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r>
              <a:rPr lang="de-DE" altLang="en-US"/>
              <a:t>Seite </a:t>
            </a:r>
            <a:fld id="{D3EAD3A2-685B-470C-8F6F-3954BF733A1C}" type="slidenum">
              <a:rPr lang="de-DE" altLang="en-US"/>
              <a:pPr>
                <a:defRPr/>
              </a:pPr>
              <a:t>16</a:t>
            </a:fld>
            <a:endParaRPr lang="de-DE"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rtlCol="0">
            <a:normAutofit fontScale="90000"/>
          </a:bodyPr>
          <a:lstStyle/>
          <a:p>
            <a:pPr algn="l" fontAlgn="auto">
              <a:spcAft>
                <a:spcPts val="0"/>
              </a:spcAft>
              <a:defRPr/>
            </a:pPr>
            <a:r>
              <a:rPr lang="de-DE" dirty="0"/>
              <a:t>Statistik und Informatik </a:t>
            </a:r>
            <a:br>
              <a:rPr lang="de-DE" dirty="0"/>
            </a:br>
            <a:r>
              <a:rPr lang="de-DE" dirty="0"/>
              <a:t>in den medizinischen </a:t>
            </a:r>
            <a:br>
              <a:rPr lang="de-DE" dirty="0"/>
            </a:br>
            <a:r>
              <a:rPr lang="de-DE" dirty="0"/>
              <a:t>Wissenschaften</a:t>
            </a:r>
            <a:br>
              <a:rPr lang="de-DE" dirty="0"/>
            </a:br>
            <a:br>
              <a:rPr lang="de-DE" sz="1200" dirty="0"/>
            </a:br>
            <a:endParaRPr lang="de-DE" sz="2500" b="1" i="1" dirty="0"/>
          </a:p>
        </p:txBody>
      </p:sp>
      <p:sp>
        <p:nvSpPr>
          <p:cNvPr id="8" name="Rectangle 3"/>
          <p:cNvSpPr>
            <a:spLocks noGrp="1" noChangeArrowheads="1"/>
          </p:cNvSpPr>
          <p:nvPr>
            <p:ph type="subTitle" idx="1"/>
          </p:nvPr>
        </p:nvSpPr>
        <p:spPr>
          <a:xfrm>
            <a:off x="1339850" y="5589588"/>
            <a:ext cx="6400800" cy="985837"/>
          </a:xfrm>
        </p:spPr>
        <p:txBody>
          <a:bodyPr rtlCol="0">
            <a:normAutofit/>
          </a:bodyPr>
          <a:lstStyle/>
          <a:p>
            <a:pPr fontAlgn="auto">
              <a:spcAft>
                <a:spcPts val="0"/>
              </a:spcAft>
              <a:defRPr/>
            </a:pPr>
            <a:r>
              <a:rPr lang="de-DE" sz="2000" dirty="0"/>
              <a:t>Department für Medizinische Statistik, Informatik und Gesundheitsökonomie, Medizinische Universität Innsbruck</a:t>
            </a:r>
          </a:p>
          <a:p>
            <a:pPr fontAlgn="auto">
              <a:spcAft>
                <a:spcPts val="0"/>
              </a:spcAft>
              <a:defRPr/>
            </a:pPr>
            <a:endParaRPr lang="de-DE" sz="2400" dirty="0"/>
          </a:p>
          <a:p>
            <a:pPr fontAlgn="auto">
              <a:spcAft>
                <a:spcPts val="0"/>
              </a:spcAft>
              <a:defRPr/>
            </a:pPr>
            <a:endParaRPr lang="de-DE" sz="2400" dirty="0"/>
          </a:p>
        </p:txBody>
      </p:sp>
      <p:sp>
        <p:nvSpPr>
          <p:cNvPr id="228355"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074"/>
          <p:cNvSpPr>
            <a:spLocks noGrp="1" noChangeArrowheads="1"/>
          </p:cNvSpPr>
          <p:nvPr>
            <p:ph type="title"/>
          </p:nvPr>
        </p:nvSpPr>
        <p:spPr>
          <a:xfrm>
            <a:off x="457200" y="274638"/>
            <a:ext cx="6635750" cy="1143000"/>
          </a:xfrm>
        </p:spPr>
        <p:txBody>
          <a:bodyPr/>
          <a:lstStyle/>
          <a:p>
            <a:r>
              <a:rPr lang="de-AT"/>
              <a:t>Motivation</a:t>
            </a:r>
          </a:p>
        </p:txBody>
      </p:sp>
      <p:sp>
        <p:nvSpPr>
          <p:cNvPr id="39941" name="Rectangle 3075"/>
          <p:cNvSpPr>
            <a:spLocks noGrp="1" noChangeArrowheads="1"/>
          </p:cNvSpPr>
          <p:nvPr>
            <p:ph idx="1"/>
          </p:nvPr>
        </p:nvSpPr>
        <p:spPr>
          <a:xfrm>
            <a:off x="457200" y="1600200"/>
            <a:ext cx="8229600" cy="4757738"/>
          </a:xfrm>
        </p:spPr>
        <p:txBody>
          <a:bodyPr>
            <a:normAutofit/>
          </a:bodyPr>
          <a:lstStyle/>
          <a:p>
            <a:pPr>
              <a:lnSpc>
                <a:spcPct val="90000"/>
              </a:lnSpc>
            </a:pPr>
            <a:r>
              <a:rPr lang="de-AT"/>
              <a:t>Beurteilung der Qualität von medizinischen Studien</a:t>
            </a:r>
          </a:p>
          <a:p>
            <a:pPr lvl="1">
              <a:lnSpc>
                <a:spcPct val="90000"/>
              </a:lnSpc>
            </a:pPr>
            <a:r>
              <a:rPr lang="de-AT" sz="2400"/>
              <a:t>Was bedeutet „wissenschaftlich gesichert“ oder „statistisch gesichert“ in der Medizin?</a:t>
            </a:r>
          </a:p>
          <a:p>
            <a:pPr>
              <a:lnSpc>
                <a:spcPct val="90000"/>
              </a:lnSpc>
            </a:pPr>
            <a:r>
              <a:rPr lang="de-AT"/>
              <a:t>Evidenzbasierte Entscheidungen treffen</a:t>
            </a:r>
          </a:p>
          <a:p>
            <a:pPr>
              <a:lnSpc>
                <a:spcPct val="90000"/>
              </a:lnSpc>
            </a:pPr>
            <a:r>
              <a:rPr lang="de-AT"/>
              <a:t>Medizinischen Fortschritt verstehen</a:t>
            </a:r>
          </a:p>
          <a:p>
            <a:pPr>
              <a:lnSpc>
                <a:spcPct val="90000"/>
              </a:lnSpc>
            </a:pPr>
            <a:r>
              <a:rPr lang="de-AT"/>
              <a:t>Effektivität und Sicherheit von diagnostischen und therapeutischen Verfahren beurteilen</a:t>
            </a:r>
          </a:p>
          <a:p>
            <a:pPr>
              <a:lnSpc>
                <a:spcPct val="90000"/>
              </a:lnSpc>
            </a:pPr>
            <a:r>
              <a:rPr lang="de-AT"/>
              <a:t>Auf die Umsetzung von medizinischen Wissen in der klinischen Praxis vorbereiten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9A0888F1-CDFE-4F37-ACF1-465B67060153}" type="slidenum">
              <a:rPr lang="de-AT">
                <a:latin typeface="+mj-lt"/>
              </a:rPr>
              <a:pPr>
                <a:defRPr/>
              </a:pPr>
              <a:t>18</a:t>
            </a:fld>
            <a:endParaRPr lang="de-AT"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457200" y="274638"/>
            <a:ext cx="6635750" cy="1143000"/>
          </a:xfrm>
        </p:spPr>
        <p:txBody>
          <a:bodyPr/>
          <a:lstStyle/>
          <a:p>
            <a:r>
              <a:rPr lang="de-AT"/>
              <a:t>Medizinische Statistik: INHALT</a:t>
            </a:r>
          </a:p>
        </p:txBody>
      </p:sp>
      <p:sp>
        <p:nvSpPr>
          <p:cNvPr id="40965" name="Rectangle 3"/>
          <p:cNvSpPr>
            <a:spLocks noGrp="1" noChangeArrowheads="1"/>
          </p:cNvSpPr>
          <p:nvPr>
            <p:ph idx="1"/>
          </p:nvPr>
        </p:nvSpPr>
        <p:spPr>
          <a:xfrm>
            <a:off x="457200" y="1600200"/>
            <a:ext cx="8229600" cy="4757738"/>
          </a:xfrm>
        </p:spPr>
        <p:txBody>
          <a:bodyPr>
            <a:normAutofit/>
          </a:bodyPr>
          <a:lstStyle/>
          <a:p>
            <a:pPr>
              <a:lnSpc>
                <a:spcPct val="90000"/>
              </a:lnSpc>
            </a:pPr>
            <a:r>
              <a:rPr lang="de-AT"/>
              <a:t>Einführung in das wissenschaftliche Arbeiten in der Medizin</a:t>
            </a:r>
          </a:p>
          <a:p>
            <a:pPr>
              <a:lnSpc>
                <a:spcPct val="90000"/>
              </a:lnSpc>
            </a:pPr>
            <a:r>
              <a:rPr lang="de-AT"/>
              <a:t>Studienplanung</a:t>
            </a:r>
          </a:p>
          <a:p>
            <a:pPr lvl="1">
              <a:lnSpc>
                <a:spcPct val="90000"/>
              </a:lnSpc>
            </a:pPr>
            <a:r>
              <a:rPr lang="de-AT" sz="2000"/>
              <a:t>Planen, messen, dokumentieren </a:t>
            </a:r>
          </a:p>
          <a:p>
            <a:pPr>
              <a:lnSpc>
                <a:spcPct val="90000"/>
              </a:lnSpc>
            </a:pPr>
            <a:r>
              <a:rPr lang="de-AT"/>
              <a:t>Beschreibende Statistik</a:t>
            </a:r>
          </a:p>
          <a:p>
            <a:pPr lvl="1">
              <a:lnSpc>
                <a:spcPct val="90000"/>
              </a:lnSpc>
            </a:pPr>
            <a:r>
              <a:rPr lang="de-AT" sz="2000"/>
              <a:t>Erstellen von Tabellen und Grafiken</a:t>
            </a:r>
          </a:p>
          <a:p>
            <a:pPr lvl="1">
              <a:lnSpc>
                <a:spcPct val="90000"/>
              </a:lnSpc>
            </a:pPr>
            <a:r>
              <a:rPr lang="de-AT" sz="2000"/>
              <a:t>Berechnung von statistischen Kennzahlen</a:t>
            </a:r>
          </a:p>
          <a:p>
            <a:pPr>
              <a:lnSpc>
                <a:spcPct val="90000"/>
              </a:lnSpc>
            </a:pPr>
            <a:r>
              <a:rPr lang="de-AT"/>
              <a:t>Schliessende (konfirmatorische) Statistik</a:t>
            </a:r>
          </a:p>
          <a:p>
            <a:pPr lvl="1">
              <a:lnSpc>
                <a:spcPct val="90000"/>
              </a:lnSpc>
            </a:pPr>
            <a:r>
              <a:rPr lang="de-AT" sz="2000"/>
              <a:t>Von einer Stichprobe auf die Grundgesamtheit schliessen</a:t>
            </a:r>
          </a:p>
          <a:p>
            <a:pPr>
              <a:lnSpc>
                <a:spcPct val="90000"/>
              </a:lnSpc>
            </a:pPr>
            <a:r>
              <a:rPr lang="de-AT"/>
              <a:t>Statistische Angaben in der medizinischen Literatur verstehen und interpretieren</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D7DADAC7-E381-457B-BACE-3397525D93DA}" type="slidenum">
              <a:rPr lang="de-AT">
                <a:latin typeface="+mj-lt"/>
              </a:rPr>
              <a:pPr>
                <a:defRPr/>
              </a:pPr>
              <a:t>19</a:t>
            </a:fld>
            <a:endParaRPr lang="de-A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752475"/>
            <a:ext cx="8229600" cy="461963"/>
          </a:xfrm>
        </p:spPr>
        <p:txBody>
          <a:bodyPr rtlCol="0">
            <a:normAutofit fontScale="90000"/>
          </a:bodyPr>
          <a:lstStyle/>
          <a:p>
            <a:pPr fontAlgn="auto">
              <a:spcAft>
                <a:spcPts val="0"/>
              </a:spcAft>
              <a:defRPr/>
            </a:pPr>
            <a:r>
              <a:rPr lang="de-AT" sz="4000"/>
              <a:t>Organisatorisches</a:t>
            </a:r>
          </a:p>
        </p:txBody>
      </p:sp>
      <p:sp>
        <p:nvSpPr>
          <p:cNvPr id="194562" name="Rectangle 3"/>
          <p:cNvSpPr>
            <a:spLocks noGrp="1" noChangeArrowheads="1"/>
          </p:cNvSpPr>
          <p:nvPr>
            <p:ph idx="1"/>
          </p:nvPr>
        </p:nvSpPr>
        <p:spPr>
          <a:xfrm>
            <a:off x="457200" y="1600200"/>
            <a:ext cx="8229600" cy="4757738"/>
          </a:xfrm>
        </p:spPr>
        <p:txBody>
          <a:bodyPr/>
          <a:lstStyle/>
          <a:p>
            <a:pPr>
              <a:lnSpc>
                <a:spcPct val="90000"/>
              </a:lnSpc>
            </a:pPr>
            <a:r>
              <a:rPr lang="de-AT" dirty="0"/>
              <a:t>Vorlesung</a:t>
            </a:r>
            <a:endParaRPr lang="de-AT" sz="1800" dirty="0"/>
          </a:p>
          <a:p>
            <a:pPr>
              <a:lnSpc>
                <a:spcPct val="90000"/>
              </a:lnSpc>
            </a:pPr>
            <a:r>
              <a:rPr lang="de-AT" dirty="0"/>
              <a:t>Folien zur Vorlesung: in ILIAS</a:t>
            </a:r>
          </a:p>
          <a:p>
            <a:pPr>
              <a:lnSpc>
                <a:spcPct val="90000"/>
              </a:lnSpc>
            </a:pPr>
            <a:r>
              <a:rPr lang="de-AT" dirty="0"/>
              <a:t>Freiwilliges Praktikum zur Lehrveranstaltung</a:t>
            </a:r>
            <a:br>
              <a:rPr lang="de-AT" dirty="0"/>
            </a:br>
            <a:r>
              <a:rPr lang="de-AT" dirty="0"/>
              <a:t>(LV 700.008  </a:t>
            </a:r>
            <a:r>
              <a:rPr lang="de-AT" dirty="0" err="1"/>
              <a:t>Propädeutikum</a:t>
            </a:r>
            <a:r>
              <a:rPr lang="de-AT" dirty="0"/>
              <a:t> Medizinische Wissenschaften)</a:t>
            </a:r>
          </a:p>
          <a:p>
            <a:pPr>
              <a:lnSpc>
                <a:spcPct val="90000"/>
              </a:lnSpc>
            </a:pPr>
            <a:endParaRPr lang="de-AT" dirty="0"/>
          </a:p>
        </p:txBody>
      </p:sp>
      <p:sp>
        <p:nvSpPr>
          <p:cNvPr id="18436" name="Foliennummernplatzhalter 5"/>
          <p:cNvSpPr>
            <a:spLocks noGrp="1"/>
          </p:cNvSpPr>
          <p:nvPr>
            <p:ph type="sldNum" sz="quarter" idx="12"/>
          </p:nvPr>
        </p:nvSpPr>
        <p:spPr/>
        <p:txBody>
          <a:bodyPr/>
          <a:lstStyle/>
          <a:p>
            <a:pPr>
              <a:defRPr/>
            </a:pPr>
            <a:fld id="{5C780CF8-B836-49F3-8435-191616932E5B}" type="slidenum">
              <a:rPr lang="en-US"/>
              <a:pPr>
                <a:defRPr/>
              </a:pPr>
              <a:t>2</a:t>
            </a:fld>
            <a:endParaRPr lang="en-US" dirty="0"/>
          </a:p>
        </p:txBody>
      </p:sp>
      <p:sp>
        <p:nvSpPr>
          <p:cNvPr id="2" name="Fußzeilenplatzhalter 1"/>
          <p:cNvSpPr>
            <a:spLocks noGrp="1"/>
          </p:cNvSpPr>
          <p:nvPr>
            <p:ph type="ftr" sz="quarter" idx="11"/>
          </p:nvPr>
        </p:nvSpPr>
        <p:spPr/>
        <p:txBody>
          <a:bodyPr/>
          <a:lstStyle/>
          <a:p>
            <a:pPr>
              <a:defRPr/>
            </a:pPr>
            <a:r>
              <a:rPr lang="de-DE" altLang="en-US" dirty="0">
                <a:latin typeface="Comic Sans MS" pitchFamily="66" charset="0"/>
              </a:rPr>
              <a:t>hanno.ulmer@i-med.ac.at</a:t>
            </a:r>
          </a:p>
        </p:txBody>
      </p:sp>
    </p:spTree>
    <p:extLst>
      <p:ext uri="{BB962C8B-B14F-4D97-AF65-F5344CB8AC3E}">
        <p14:creationId xmlns:p14="http://schemas.microsoft.com/office/powerpoint/2010/main" val="168120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914400" y="609600"/>
            <a:ext cx="7543800" cy="1143000"/>
          </a:xfrm>
        </p:spPr>
        <p:txBody>
          <a:bodyPr/>
          <a:lstStyle/>
          <a:p>
            <a:r>
              <a:rPr lang="de-AT"/>
              <a:t>Medizinische Informatik: INHALT</a:t>
            </a:r>
          </a:p>
        </p:txBody>
      </p:sp>
      <p:sp>
        <p:nvSpPr>
          <p:cNvPr id="43013" name="Rectangle 3"/>
          <p:cNvSpPr>
            <a:spLocks noGrp="1" noChangeArrowheads="1"/>
          </p:cNvSpPr>
          <p:nvPr>
            <p:ph idx="1"/>
          </p:nvPr>
        </p:nvSpPr>
        <p:spPr>
          <a:xfrm>
            <a:off x="457200" y="1600200"/>
            <a:ext cx="8229600" cy="4757738"/>
          </a:xfrm>
        </p:spPr>
        <p:txBody>
          <a:bodyPr>
            <a:normAutofit/>
          </a:bodyPr>
          <a:lstStyle/>
          <a:p>
            <a:pPr>
              <a:lnSpc>
                <a:spcPct val="90000"/>
              </a:lnSpc>
            </a:pPr>
            <a:r>
              <a:rPr lang="de-AT"/>
              <a:t>Informations- und Kommunikationstechnologie im Gesundheitswesen</a:t>
            </a:r>
          </a:p>
          <a:p>
            <a:pPr>
              <a:lnSpc>
                <a:spcPct val="90000"/>
              </a:lnSpc>
            </a:pPr>
            <a:r>
              <a:rPr lang="de-AT"/>
              <a:t>Medizinische Dokumentation</a:t>
            </a:r>
          </a:p>
          <a:p>
            <a:pPr>
              <a:lnSpc>
                <a:spcPct val="90000"/>
              </a:lnSpc>
            </a:pPr>
            <a:r>
              <a:rPr lang="de-AT"/>
              <a:t>Klassifikation von Erkrankungen</a:t>
            </a:r>
          </a:p>
          <a:p>
            <a:pPr>
              <a:lnSpc>
                <a:spcPct val="90000"/>
              </a:lnSpc>
            </a:pPr>
            <a:r>
              <a:rPr lang="de-AT"/>
              <a:t>Medizinisches Wissen im Netz</a:t>
            </a:r>
          </a:p>
          <a:p>
            <a:pPr lvl="1">
              <a:lnSpc>
                <a:spcPct val="90000"/>
              </a:lnSpc>
            </a:pPr>
            <a:r>
              <a:rPr lang="de-AT" sz="2000"/>
              <a:t>Wie und wo findet man dieses</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8FA2F194-FCBF-4D8C-B721-A4E81E55DCE2}" type="slidenum">
              <a:rPr lang="de-AT">
                <a:latin typeface="+mj-lt"/>
              </a:rPr>
              <a:pPr>
                <a:defRPr/>
              </a:pPr>
              <a:t>20</a:t>
            </a:fld>
            <a:endParaRPr lang="de-AT">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288" y="260350"/>
            <a:ext cx="6635750" cy="1143000"/>
          </a:xfrm>
        </p:spPr>
        <p:txBody>
          <a:bodyPr/>
          <a:lstStyle/>
          <a:p>
            <a:r>
              <a:rPr lang="de-AT"/>
              <a:t>Statistik</a:t>
            </a:r>
            <a:r>
              <a:rPr lang="de-AT">
                <a:solidFill>
                  <a:srgbClr val="FF0000"/>
                </a:solidFill>
              </a:rPr>
              <a:t> </a:t>
            </a:r>
            <a:r>
              <a:rPr lang="de-AT"/>
              <a:t>und Medizin</a:t>
            </a:r>
          </a:p>
        </p:txBody>
      </p:sp>
      <p:sp>
        <p:nvSpPr>
          <p:cNvPr id="61445" name="Rectangle 3"/>
          <p:cNvSpPr>
            <a:spLocks noGrp="1" noChangeArrowheads="1"/>
          </p:cNvSpPr>
          <p:nvPr>
            <p:ph idx="1"/>
          </p:nvPr>
        </p:nvSpPr>
        <p:spPr>
          <a:xfrm>
            <a:off x="457200" y="1600200"/>
            <a:ext cx="8229600" cy="4757738"/>
          </a:xfrm>
        </p:spPr>
        <p:txBody>
          <a:bodyPr>
            <a:normAutofit/>
          </a:bodyPr>
          <a:lstStyle/>
          <a:p>
            <a:pPr>
              <a:lnSpc>
                <a:spcPct val="80000"/>
              </a:lnSpc>
              <a:buFont typeface="Arial" pitchFamily="34" charset="0"/>
              <a:buNone/>
            </a:pPr>
            <a:r>
              <a:rPr lang="de-AT"/>
              <a:t>Medizin sucht „zuverlässige“ Antworten auf:</a:t>
            </a:r>
          </a:p>
          <a:p>
            <a:pPr>
              <a:lnSpc>
                <a:spcPct val="80000"/>
              </a:lnSpc>
            </a:pPr>
            <a:r>
              <a:rPr lang="de-AT" sz="2000"/>
              <a:t>nicht-deterministische, d.h. zufallsabhängige Prozesse </a:t>
            </a:r>
          </a:p>
          <a:p>
            <a:pPr lvl="1">
              <a:lnSpc>
                <a:spcPct val="80000"/>
              </a:lnSpc>
            </a:pPr>
            <a:r>
              <a:rPr lang="de-AT" sz="2000"/>
              <a:t>ätiologische Zusammenhänge</a:t>
            </a:r>
          </a:p>
          <a:p>
            <a:pPr lvl="2">
              <a:lnSpc>
                <a:spcPct val="80000"/>
              </a:lnSpc>
            </a:pPr>
            <a:r>
              <a:rPr lang="de-AT"/>
              <a:t>Entstehung von Krankheiten</a:t>
            </a:r>
          </a:p>
          <a:p>
            <a:pPr lvl="1">
              <a:lnSpc>
                <a:spcPct val="80000"/>
              </a:lnSpc>
            </a:pPr>
            <a:r>
              <a:rPr lang="de-AT" sz="2000"/>
              <a:t>die Aussagekraft von diagnostischen Verfahren</a:t>
            </a:r>
          </a:p>
          <a:p>
            <a:pPr lvl="1">
              <a:lnSpc>
                <a:spcPct val="80000"/>
              </a:lnSpc>
            </a:pPr>
            <a:r>
              <a:rPr lang="de-AT" sz="2000"/>
              <a:t>die Wirksamkeit, Sicherheit von therapeutischen Verfahren.</a:t>
            </a:r>
          </a:p>
          <a:p>
            <a:pPr>
              <a:lnSpc>
                <a:spcPct val="80000"/>
              </a:lnSpc>
            </a:pPr>
            <a:endParaRPr lang="de-AT" sz="2000"/>
          </a:p>
          <a:p>
            <a:pPr>
              <a:lnSpc>
                <a:spcPct val="80000"/>
              </a:lnSpc>
            </a:pPr>
            <a:r>
              <a:rPr lang="de-AT" sz="2000"/>
              <a:t>durch eine systematische Vorgangsweise:</a:t>
            </a:r>
          </a:p>
          <a:p>
            <a:pPr lvl="1">
              <a:lnSpc>
                <a:spcPct val="80000"/>
              </a:lnSpc>
            </a:pPr>
            <a:r>
              <a:rPr lang="de-AT" sz="2000"/>
              <a:t>Experiment</a:t>
            </a:r>
          </a:p>
          <a:p>
            <a:pPr lvl="1">
              <a:lnSpc>
                <a:spcPct val="80000"/>
              </a:lnSpc>
            </a:pPr>
            <a:r>
              <a:rPr lang="de-AT" sz="2000"/>
              <a:t>Klinische Studie</a:t>
            </a:r>
          </a:p>
          <a:p>
            <a:pPr lvl="2">
              <a:lnSpc>
                <a:spcPct val="80000"/>
              </a:lnSpc>
            </a:pPr>
            <a:r>
              <a:rPr lang="de-AT"/>
              <a:t>Zur Zulassung von Medikamenten, Medizinprodukten, …</a:t>
            </a:r>
          </a:p>
          <a:p>
            <a:pPr lvl="1">
              <a:lnSpc>
                <a:spcPct val="80000"/>
              </a:lnSpc>
            </a:pPr>
            <a:r>
              <a:rPr lang="de-AT" sz="2000"/>
              <a:t>Beobachtung</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A58D3BAF-D9D9-4DD9-8D45-CCC31728F68C}" type="slidenum">
              <a:rPr lang="de-AT">
                <a:latin typeface="+mj-lt"/>
              </a:rPr>
              <a:pPr>
                <a:defRPr/>
              </a:pPr>
              <a:t>21</a:t>
            </a:fld>
            <a:endParaRPr lang="de-AT">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6"/>
          <p:cNvSpPr>
            <a:spLocks noGrp="1" noChangeArrowheads="1"/>
          </p:cNvSpPr>
          <p:nvPr>
            <p:ph type="title"/>
          </p:nvPr>
        </p:nvSpPr>
        <p:spPr>
          <a:xfrm>
            <a:off x="457200" y="274638"/>
            <a:ext cx="6635750" cy="1143000"/>
          </a:xfrm>
        </p:spPr>
        <p:txBody>
          <a:bodyPr rtlCol="0"/>
          <a:lstStyle/>
          <a:p>
            <a:pPr fontAlgn="auto">
              <a:spcAft>
                <a:spcPts val="0"/>
              </a:spcAft>
              <a:defRPr/>
            </a:pPr>
            <a:r>
              <a:rPr lang="de-AT">
                <a:latin typeface="+mn-lt"/>
              </a:rPr>
              <a:t>Statistische Aussagen in der Medizin</a:t>
            </a:r>
          </a:p>
        </p:txBody>
      </p:sp>
      <p:sp>
        <p:nvSpPr>
          <p:cNvPr id="47106" name="Rectangle 1027"/>
          <p:cNvSpPr>
            <a:spLocks noGrp="1" noChangeArrowheads="1"/>
          </p:cNvSpPr>
          <p:nvPr>
            <p:ph idx="1"/>
          </p:nvPr>
        </p:nvSpPr>
        <p:spPr>
          <a:xfrm>
            <a:off x="457200" y="1600200"/>
            <a:ext cx="8229600" cy="4757738"/>
          </a:xfrm>
        </p:spPr>
        <p:txBody>
          <a:bodyPr/>
          <a:lstStyle/>
          <a:p>
            <a:pPr>
              <a:lnSpc>
                <a:spcPct val="90000"/>
              </a:lnSpc>
            </a:pPr>
            <a:r>
              <a:rPr lang="de-AT" dirty="0"/>
              <a:t>Das mittlere Geburtsgewicht von gesunden Neugeborenen beträgt 3500g</a:t>
            </a:r>
          </a:p>
          <a:p>
            <a:pPr lvl="1">
              <a:lnSpc>
                <a:spcPct val="90000"/>
              </a:lnSpc>
            </a:pPr>
            <a:r>
              <a:rPr lang="de-AT" sz="2000" dirty="0"/>
              <a:t>Die untere 5% Perzentile ist bei 2700g</a:t>
            </a:r>
          </a:p>
          <a:p>
            <a:pPr>
              <a:lnSpc>
                <a:spcPct val="90000"/>
              </a:lnSpc>
            </a:pPr>
            <a:r>
              <a:rPr lang="de-AT" dirty="0"/>
              <a:t>Die mittlere Senkung des diastolischen Blutdrucks bei Therapie mit Medikament A beträgt 7 </a:t>
            </a:r>
            <a:r>
              <a:rPr lang="de-AT" dirty="0" err="1"/>
              <a:t>mmHg</a:t>
            </a:r>
            <a:endParaRPr lang="de-AT" dirty="0"/>
          </a:p>
          <a:p>
            <a:pPr>
              <a:lnSpc>
                <a:spcPct val="90000"/>
              </a:lnSpc>
            </a:pPr>
            <a:r>
              <a:rPr lang="de-AT" dirty="0"/>
              <a:t>Durch Rauchen wird das Lungenkrebsrisiko um 750% erhöht</a:t>
            </a:r>
          </a:p>
          <a:p>
            <a:pPr>
              <a:lnSpc>
                <a:spcPct val="90000"/>
              </a:lnSpc>
            </a:pPr>
            <a:r>
              <a:rPr lang="de-AT" dirty="0"/>
              <a:t>Ein PSA-Wert über 5ng/dl ist ein Risikoindikator für ein Prostata-Karzinom</a:t>
            </a:r>
          </a:p>
          <a:p>
            <a:pPr>
              <a:lnSpc>
                <a:spcPct val="90000"/>
              </a:lnSpc>
            </a:pPr>
            <a:r>
              <a:rPr lang="de-AT" dirty="0"/>
              <a:t>Die mediane Überlebenszeit nach Diagnose eines Nierentumors beträgt 3 Jahre</a:t>
            </a:r>
          </a:p>
          <a:p>
            <a:pPr>
              <a:lnSpc>
                <a:spcPct val="90000"/>
              </a:lnSpc>
            </a:pPr>
            <a:r>
              <a:rPr lang="en-US" dirty="0" err="1"/>
              <a:t>Wenn</a:t>
            </a:r>
            <a:r>
              <a:rPr lang="en-US" dirty="0"/>
              <a:t> </a:t>
            </a:r>
            <a:r>
              <a:rPr lang="en-US" dirty="0" err="1"/>
              <a:t>der</a:t>
            </a:r>
            <a:r>
              <a:rPr lang="en-US" dirty="0"/>
              <a:t> Test </a:t>
            </a:r>
            <a:r>
              <a:rPr lang="en-US" dirty="0" err="1"/>
              <a:t>positiv</a:t>
            </a:r>
            <a:r>
              <a:rPr lang="en-US" dirty="0"/>
              <a:t> </a:t>
            </a:r>
            <a:r>
              <a:rPr lang="en-US" dirty="0" err="1"/>
              <a:t>ist</a:t>
            </a:r>
            <a:r>
              <a:rPr lang="en-US" dirty="0"/>
              <a:t>, </a:t>
            </a:r>
            <a:r>
              <a:rPr lang="en-US" dirty="0" err="1"/>
              <a:t>besteht</a:t>
            </a:r>
            <a:r>
              <a:rPr lang="en-US" dirty="0"/>
              <a:t> </a:t>
            </a:r>
            <a:r>
              <a:rPr lang="en-US" dirty="0" err="1"/>
              <a:t>eine</a:t>
            </a:r>
            <a:r>
              <a:rPr lang="en-US" dirty="0"/>
              <a:t> </a:t>
            </a:r>
            <a:r>
              <a:rPr lang="en-US" dirty="0" err="1"/>
              <a:t>Wahrscheinlichkeit</a:t>
            </a:r>
            <a:r>
              <a:rPr lang="en-US" dirty="0"/>
              <a:t> von 85%, </a:t>
            </a:r>
            <a:r>
              <a:rPr lang="en-US" dirty="0" err="1"/>
              <a:t>dass</a:t>
            </a:r>
            <a:r>
              <a:rPr lang="en-US" dirty="0"/>
              <a:t> </a:t>
            </a:r>
            <a:r>
              <a:rPr lang="en-US" dirty="0" err="1"/>
              <a:t>der</a:t>
            </a:r>
            <a:r>
              <a:rPr lang="en-US" dirty="0"/>
              <a:t> Patient </a:t>
            </a:r>
            <a:r>
              <a:rPr lang="en-US" dirty="0" err="1"/>
              <a:t>eine</a:t>
            </a:r>
            <a:r>
              <a:rPr lang="en-US" dirty="0"/>
              <a:t> </a:t>
            </a:r>
            <a:r>
              <a:rPr lang="en-US" dirty="0" err="1"/>
              <a:t>bestimmte</a:t>
            </a:r>
            <a:r>
              <a:rPr lang="en-US" dirty="0"/>
              <a:t> </a:t>
            </a:r>
            <a:r>
              <a:rPr lang="en-US" dirty="0" err="1"/>
              <a:t>Krankheit</a:t>
            </a:r>
            <a:r>
              <a:rPr lang="en-US" dirty="0"/>
              <a:t> hat</a:t>
            </a:r>
          </a:p>
          <a:p>
            <a:pPr>
              <a:lnSpc>
                <a:spcPct val="90000"/>
              </a:lnSpc>
            </a:pPr>
            <a:endParaRPr lang="de-AT" dirty="0"/>
          </a:p>
        </p:txBody>
      </p:sp>
      <p:sp>
        <p:nvSpPr>
          <p:cNvPr id="6" name="Fußzeilenplatzhalter 4"/>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5" name="Foliennummernplatzhalter 5"/>
          <p:cNvSpPr>
            <a:spLocks noGrp="1"/>
          </p:cNvSpPr>
          <p:nvPr>
            <p:ph type="sldNum" sz="quarter" idx="12"/>
          </p:nvPr>
        </p:nvSpPr>
        <p:spPr/>
        <p:txBody>
          <a:bodyPr/>
          <a:lstStyle/>
          <a:p>
            <a:pPr>
              <a:defRPr/>
            </a:pPr>
            <a:fld id="{535F7732-B249-4624-9942-C1D960C77CD8}" type="slidenum">
              <a:rPr lang="de-AT">
                <a:latin typeface="+mn-lt"/>
              </a:rPr>
              <a:pPr>
                <a:defRPr/>
              </a:pPr>
              <a:t>22</a:t>
            </a:fld>
            <a:endParaRPr lang="de-AT"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Medizinische Forschung</a:t>
            </a:r>
            <a:endParaRPr lang="en-US" dirty="0"/>
          </a:p>
        </p:txBody>
      </p:sp>
      <p:sp>
        <p:nvSpPr>
          <p:cNvPr id="4" name="Fußzeilenplatzhalter 3"/>
          <p:cNvSpPr>
            <a:spLocks noGrp="1"/>
          </p:cNvSpPr>
          <p:nvPr>
            <p:ph type="ftr" sz="quarter" idx="11"/>
          </p:nvPr>
        </p:nvSpPr>
        <p:spPr/>
        <p:txBody>
          <a:bodyPr/>
          <a:lstStyle/>
          <a:p>
            <a:r>
              <a:rPr lang="de-DE" altLang="en-US"/>
              <a:t>hanno.ulmer@i-med.ac.at</a:t>
            </a:r>
          </a:p>
        </p:txBody>
      </p:sp>
      <p:pic>
        <p:nvPicPr>
          <p:cNvPr id="535554" name="Picture 2"/>
          <p:cNvPicPr>
            <a:picLocks noChangeAspect="1" noChangeArrowheads="1"/>
          </p:cNvPicPr>
          <p:nvPr/>
        </p:nvPicPr>
        <p:blipFill>
          <a:blip r:embed="rId2" cstate="print"/>
          <a:srcRect/>
          <a:stretch>
            <a:fillRect/>
          </a:stretch>
        </p:blipFill>
        <p:spPr bwMode="auto">
          <a:xfrm>
            <a:off x="683568" y="1556792"/>
            <a:ext cx="7019925" cy="4810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3600">
                <a:cs typeface="Calibri" pitchFamily="34" charset="0"/>
              </a:rPr>
              <a:t>Randomisierte kontollierte </a:t>
            </a:r>
            <a:r>
              <a:rPr lang="de-DE" sz="3600">
                <a:cs typeface="Calibri" pitchFamily="34" charset="0"/>
              </a:rPr>
              <a:t>(</a:t>
            </a:r>
            <a:r>
              <a:rPr lang="de-AT" sz="3600">
                <a:cs typeface="Calibri" pitchFamily="34" charset="0"/>
              </a:rPr>
              <a:t>klinische</a:t>
            </a:r>
            <a:r>
              <a:rPr lang="de-DE" sz="3600">
                <a:cs typeface="Calibri" pitchFamily="34" charset="0"/>
              </a:rPr>
              <a:t>)</a:t>
            </a:r>
            <a:r>
              <a:rPr lang="de-AT" sz="3600">
                <a:cs typeface="Calibri" pitchFamily="34" charset="0"/>
              </a:rPr>
              <a:t> Studie</a:t>
            </a:r>
          </a:p>
        </p:txBody>
      </p:sp>
      <p:sp>
        <p:nvSpPr>
          <p:cNvPr id="86018" name="Rectangle 3"/>
          <p:cNvSpPr>
            <a:spLocks noGrp="1" noChangeArrowheads="1"/>
          </p:cNvSpPr>
          <p:nvPr>
            <p:ph idx="1"/>
          </p:nvPr>
        </p:nvSpPr>
        <p:spPr>
          <a:xfrm>
            <a:off x="685800" y="1981200"/>
            <a:ext cx="8001000" cy="4114800"/>
          </a:xfrm>
        </p:spPr>
        <p:txBody>
          <a:bodyPr/>
          <a:lstStyle/>
          <a:p>
            <a:r>
              <a:rPr lang="de-AT" b="1" dirty="0" err="1"/>
              <a:t>Randomized</a:t>
            </a:r>
            <a:r>
              <a:rPr lang="de-AT" b="1" dirty="0"/>
              <a:t> </a:t>
            </a:r>
            <a:r>
              <a:rPr lang="de-AT" b="1" dirty="0" err="1"/>
              <a:t>Controlled</a:t>
            </a:r>
            <a:r>
              <a:rPr lang="de-AT" b="1" dirty="0"/>
              <a:t> Clinical Trial (RCT)</a:t>
            </a:r>
          </a:p>
          <a:p>
            <a:pPr lvl="1"/>
            <a:r>
              <a:rPr lang="de-AT" sz="2000" dirty="0"/>
              <a:t>Studien für die Zulassung von Medikamenten oder Produkten</a:t>
            </a:r>
          </a:p>
          <a:p>
            <a:pPr lvl="1"/>
            <a:r>
              <a:rPr lang="de-AT" sz="2000" dirty="0"/>
              <a:t>Experiment</a:t>
            </a:r>
          </a:p>
          <a:p>
            <a:pPr lvl="2"/>
            <a:r>
              <a:rPr lang="de-AT" sz="1800" dirty="0"/>
              <a:t>Einflussfaktoren werden kontrolliert </a:t>
            </a:r>
          </a:p>
          <a:p>
            <a:pPr lvl="1"/>
            <a:r>
              <a:rPr lang="de-AT" sz="2000" dirty="0"/>
              <a:t>Vermeidung von Verzerrungen durch </a:t>
            </a:r>
            <a:r>
              <a:rPr lang="de-AT" sz="2000" b="1" dirty="0">
                <a:solidFill>
                  <a:srgbClr val="FF3300"/>
                </a:solidFill>
              </a:rPr>
              <a:t>Randomisierung</a:t>
            </a:r>
          </a:p>
          <a:p>
            <a:pPr lvl="2"/>
            <a:r>
              <a:rPr lang="de-AT" sz="1800" dirty="0"/>
              <a:t>Zufällige Zuordnung zu einer Gruppe, Vermeidung von Selektion</a:t>
            </a:r>
          </a:p>
          <a:p>
            <a:pPr lvl="3"/>
            <a:r>
              <a:rPr lang="de-AT" sz="1600" dirty="0"/>
              <a:t>Z.B.: Neue Therapie – Standardtherapie (=Kontrollgruppe)</a:t>
            </a:r>
            <a:endParaRPr lang="de-DE" sz="1600" dirty="0"/>
          </a:p>
          <a:p>
            <a:pPr lvl="1"/>
            <a:r>
              <a:rPr lang="de-DE" sz="2000" dirty="0"/>
              <a:t>Vergleich mit mindestens einer zweiten Gruppe (</a:t>
            </a:r>
            <a:r>
              <a:rPr lang="de-DE" sz="2000" b="1" dirty="0">
                <a:solidFill>
                  <a:srgbClr val="FF3300"/>
                </a:solidFill>
              </a:rPr>
              <a:t>Kontrolle</a:t>
            </a:r>
            <a:r>
              <a:rPr lang="de-DE" sz="2000" dirty="0"/>
              <a:t>) </a:t>
            </a:r>
            <a:endParaRPr lang="de-AT" sz="2000" dirty="0"/>
          </a:p>
          <a:p>
            <a:pPr lvl="1"/>
            <a:r>
              <a:rPr lang="de-AT" sz="2000" dirty="0"/>
              <a:t>Erzielung von Strukturgleichheit</a:t>
            </a:r>
          </a:p>
          <a:p>
            <a:pPr lvl="3"/>
            <a:r>
              <a:rPr lang="de-AT" sz="1600" dirty="0"/>
              <a:t>Z.B.: gleiches mittleres Alter, gleiche Geschlechtsverteilung, ...</a:t>
            </a:r>
          </a:p>
        </p:txBody>
      </p:sp>
      <p:sp>
        <p:nvSpPr>
          <p:cNvPr id="7" name="Fußzeilenplatzhalter 4"/>
          <p:cNvSpPr>
            <a:spLocks noGrp="1"/>
          </p:cNvSpPr>
          <p:nvPr>
            <p:ph type="ftr" sz="quarter" idx="11"/>
          </p:nvPr>
        </p:nvSpPr>
        <p:spPr/>
        <p:txBody>
          <a:bodyPr/>
          <a:lstStyle/>
          <a:p>
            <a:pPr>
              <a:defRPr/>
            </a:pPr>
            <a:r>
              <a:rPr lang="de-AT">
                <a:cs typeface="Calibri" pitchFamily="34" charset="0"/>
              </a:rPr>
              <a:t>hanno.ulmer@i-med.ac.at</a:t>
            </a:r>
            <a:endParaRPr lang="de-AT" dirty="0">
              <a:cs typeface="Calibri" pitchFamily="34" charset="0"/>
            </a:endParaRPr>
          </a:p>
        </p:txBody>
      </p:sp>
      <p:sp>
        <p:nvSpPr>
          <p:cNvPr id="6" name="Foliennummernplatzhalter 5"/>
          <p:cNvSpPr>
            <a:spLocks noGrp="1"/>
          </p:cNvSpPr>
          <p:nvPr>
            <p:ph type="sldNum" sz="quarter" idx="12"/>
          </p:nvPr>
        </p:nvSpPr>
        <p:spPr/>
        <p:txBody>
          <a:bodyPr/>
          <a:lstStyle/>
          <a:p>
            <a:pPr>
              <a:defRPr/>
            </a:pPr>
            <a:fld id="{13093F96-1E94-4F35-BEA9-438012D88527}" type="slidenum">
              <a:rPr lang="de-AT">
                <a:latin typeface="Calibri" pitchFamily="34" charset="0"/>
                <a:cs typeface="Calibri" pitchFamily="34" charset="0"/>
              </a:rPr>
              <a:pPr>
                <a:defRPr/>
              </a:pPr>
              <a:t>24</a:t>
            </a:fld>
            <a:endParaRPr lang="de-AT">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274638"/>
            <a:ext cx="6635750" cy="1143000"/>
          </a:xfrm>
        </p:spPr>
        <p:txBody>
          <a:bodyPr/>
          <a:lstStyle/>
          <a:p>
            <a:r>
              <a:rPr lang="de-AT"/>
              <a:t>Randomisierung</a:t>
            </a:r>
          </a:p>
        </p:txBody>
      </p:sp>
      <p:sp>
        <p:nvSpPr>
          <p:cNvPr id="103429"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a:latin typeface="+mj-lt"/>
              </a:rPr>
              <a:t>Zufällige Zuordnung eines Subjektes/Objektes einer Stichprobe zu einer der Gruppen des Einflussfaktors</a:t>
            </a:r>
          </a:p>
          <a:p>
            <a:pPr lvl="1" fontAlgn="auto">
              <a:lnSpc>
                <a:spcPct val="90000"/>
              </a:lnSpc>
              <a:spcAft>
                <a:spcPts val="0"/>
              </a:spcAft>
              <a:defRPr/>
            </a:pPr>
            <a:r>
              <a:rPr lang="de-AT" sz="2400">
                <a:latin typeface="+mj-lt"/>
              </a:rPr>
              <a:t>Mit Hilfe eines Zufallsgenerators</a:t>
            </a:r>
          </a:p>
          <a:p>
            <a:pPr fontAlgn="auto">
              <a:lnSpc>
                <a:spcPct val="90000"/>
              </a:lnSpc>
              <a:spcAft>
                <a:spcPts val="0"/>
              </a:spcAft>
              <a:defRPr/>
            </a:pPr>
            <a:r>
              <a:rPr lang="de-AT" sz="2800">
                <a:latin typeface="+mj-lt"/>
              </a:rPr>
              <a:t>ZIEL:</a:t>
            </a:r>
          </a:p>
          <a:p>
            <a:pPr lvl="1" fontAlgn="auto">
              <a:lnSpc>
                <a:spcPct val="90000"/>
              </a:lnSpc>
              <a:spcAft>
                <a:spcPts val="0"/>
              </a:spcAft>
              <a:defRPr/>
            </a:pPr>
            <a:r>
              <a:rPr lang="de-AT" sz="2400">
                <a:latin typeface="+mj-lt"/>
              </a:rPr>
              <a:t> Vermeidung eines Selektions-Bias </a:t>
            </a:r>
          </a:p>
          <a:p>
            <a:pPr lvl="2" fontAlgn="auto">
              <a:lnSpc>
                <a:spcPct val="90000"/>
              </a:lnSpc>
              <a:spcAft>
                <a:spcPts val="0"/>
              </a:spcAft>
              <a:defRPr/>
            </a:pPr>
            <a:r>
              <a:rPr lang="de-AT">
                <a:latin typeface="+mj-lt"/>
              </a:rPr>
              <a:t>Jedes Objekt hat die gleiche Chance zufällig einer Gruppe zugeteilt zu werden</a:t>
            </a:r>
          </a:p>
          <a:p>
            <a:pPr lvl="1" fontAlgn="auto">
              <a:lnSpc>
                <a:spcPct val="90000"/>
              </a:lnSpc>
              <a:spcAft>
                <a:spcPts val="0"/>
              </a:spcAft>
              <a:defRPr/>
            </a:pPr>
            <a:r>
              <a:rPr lang="de-AT" sz="2400">
                <a:latin typeface="+mj-lt"/>
              </a:rPr>
              <a:t>Strukturgleichheit</a:t>
            </a:r>
            <a:endParaRPr lang="de-DE" sz="2400">
              <a:latin typeface="+mj-lt"/>
            </a:endParaRPr>
          </a:p>
          <a:p>
            <a:pPr lvl="2" fontAlgn="auto">
              <a:lnSpc>
                <a:spcPct val="90000"/>
              </a:lnSpc>
              <a:spcAft>
                <a:spcPts val="0"/>
              </a:spcAft>
              <a:defRPr/>
            </a:pPr>
            <a:r>
              <a:rPr lang="de-DE">
                <a:latin typeface="+mj-lt"/>
              </a:rPr>
              <a:t>Zusätzliche Stratifizierung</a:t>
            </a: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19574679-BE25-456E-9864-7B64EB87AE57}" type="slidenum">
              <a:rPr lang="de-AT">
                <a:latin typeface="+mj-lt"/>
              </a:rPr>
              <a:pPr>
                <a:defRPr/>
              </a:pPr>
              <a:t>25</a:t>
            </a:fld>
            <a:endParaRPr lang="de-AT">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ChangeArrowheads="1"/>
          </p:cNvSpPr>
          <p:nvPr>
            <p:ph type="title"/>
          </p:nvPr>
        </p:nvSpPr>
        <p:spPr>
          <a:xfrm>
            <a:off x="457200" y="274638"/>
            <a:ext cx="6635750" cy="1143000"/>
          </a:xfrm>
        </p:spPr>
        <p:txBody>
          <a:bodyPr/>
          <a:lstStyle/>
          <a:p>
            <a:r>
              <a:rPr lang="de-AT"/>
              <a:t>Verblindung</a:t>
            </a:r>
          </a:p>
        </p:txBody>
      </p:sp>
      <p:sp>
        <p:nvSpPr>
          <p:cNvPr id="108549"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Ausschaltung von Verzerrungen (Bias) aufgrund von Vorinformationen</a:t>
            </a:r>
          </a:p>
          <a:p>
            <a:pPr lvl="1" fontAlgn="auto">
              <a:lnSpc>
                <a:spcPct val="90000"/>
              </a:lnSpc>
              <a:spcAft>
                <a:spcPts val="0"/>
              </a:spcAft>
              <a:defRPr/>
            </a:pPr>
            <a:r>
              <a:rPr lang="de-AT" dirty="0">
                <a:latin typeface="+mj-lt"/>
              </a:rPr>
              <a:t>Selektions-Bias</a:t>
            </a:r>
          </a:p>
          <a:p>
            <a:pPr lvl="1" fontAlgn="auto">
              <a:lnSpc>
                <a:spcPct val="90000"/>
              </a:lnSpc>
              <a:spcAft>
                <a:spcPts val="0"/>
              </a:spcAft>
              <a:defRPr/>
            </a:pPr>
            <a:r>
              <a:rPr lang="de-AT" dirty="0">
                <a:latin typeface="+mj-lt"/>
              </a:rPr>
              <a:t>Beobachter-Bias</a:t>
            </a:r>
          </a:p>
          <a:p>
            <a:pPr fontAlgn="auto">
              <a:lnSpc>
                <a:spcPct val="90000"/>
              </a:lnSpc>
              <a:spcAft>
                <a:spcPts val="0"/>
              </a:spcAft>
              <a:defRPr/>
            </a:pPr>
            <a:r>
              <a:rPr lang="de-AT" dirty="0">
                <a:latin typeface="+mj-lt"/>
              </a:rPr>
              <a:t>Ausprägungen des Einflussfaktors sind für den Beobachter unbekannt</a:t>
            </a:r>
          </a:p>
          <a:p>
            <a:pPr lvl="1" fontAlgn="auto">
              <a:lnSpc>
                <a:spcPct val="90000"/>
              </a:lnSpc>
              <a:spcAft>
                <a:spcPts val="0"/>
              </a:spcAft>
              <a:defRPr/>
            </a:pPr>
            <a:r>
              <a:rPr lang="de-AT" dirty="0">
                <a:latin typeface="+mj-lt"/>
              </a:rPr>
              <a:t>Doppel-Blindstudie</a:t>
            </a:r>
          </a:p>
          <a:p>
            <a:pPr lvl="2" fontAlgn="auto">
              <a:lnSpc>
                <a:spcPct val="90000"/>
              </a:lnSpc>
              <a:spcAft>
                <a:spcPts val="0"/>
              </a:spcAft>
              <a:defRPr/>
            </a:pPr>
            <a:r>
              <a:rPr lang="de-AT" dirty="0">
                <a:latin typeface="+mj-lt"/>
              </a:rPr>
              <a:t>Patient und Arzt wissen nicht, welche Therapieform angewendet wird</a:t>
            </a:r>
            <a:br>
              <a:rPr lang="de-AT" dirty="0">
                <a:latin typeface="+mj-lt"/>
              </a:rPr>
            </a:br>
            <a:br>
              <a:rPr lang="de-AT" dirty="0">
                <a:latin typeface="+mj-lt"/>
              </a:rPr>
            </a:br>
            <a:endParaRPr lang="de-AT" dirty="0">
              <a:latin typeface="+mj-lt"/>
            </a:endParaRPr>
          </a:p>
          <a:p>
            <a:pPr lvl="2" fontAlgn="auto">
              <a:lnSpc>
                <a:spcPct val="90000"/>
              </a:lnSpc>
              <a:spcAft>
                <a:spcPts val="0"/>
              </a:spcAft>
              <a:defRPr/>
            </a:pPr>
            <a:endParaRPr lang="de-AT" dirty="0">
              <a:latin typeface="+mj-lt"/>
            </a:endParaRPr>
          </a:p>
          <a:p>
            <a:pPr lvl="2" fontAlgn="auto">
              <a:lnSpc>
                <a:spcPct val="90000"/>
              </a:lnSpc>
              <a:spcAft>
                <a:spcPts val="0"/>
              </a:spcAft>
              <a:defRPr/>
            </a:pPr>
            <a:r>
              <a:rPr lang="de-AT" dirty="0">
                <a:latin typeface="+mj-lt"/>
              </a:rPr>
              <a:t>https://clinicaltrials.gov/</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01F3E1A-8A29-4AC1-B8E6-4F2BF3C5686E}" type="slidenum">
              <a:rPr lang="de-AT">
                <a:latin typeface="+mj-lt"/>
              </a:rPr>
              <a:pPr>
                <a:defRPr/>
              </a:pPr>
              <a:t>26</a:t>
            </a:fld>
            <a:endParaRPr lang="de-AT">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274638"/>
            <a:ext cx="6635750" cy="1143000"/>
          </a:xfrm>
        </p:spPr>
        <p:txBody>
          <a:bodyPr/>
          <a:lstStyle/>
          <a:p>
            <a:r>
              <a:rPr lang="de-DE"/>
              <a:t>Vergleichbarkeit der Gruppen</a:t>
            </a:r>
            <a:endParaRPr lang="de-AT"/>
          </a:p>
        </p:txBody>
      </p:sp>
      <p:sp>
        <p:nvSpPr>
          <p:cNvPr id="10650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a:latin typeface="+mj-lt"/>
              </a:rPr>
              <a:t>Bezüglich der</a:t>
            </a:r>
          </a:p>
          <a:p>
            <a:pPr lvl="1" fontAlgn="auto">
              <a:lnSpc>
                <a:spcPct val="90000"/>
              </a:lnSpc>
              <a:spcAft>
                <a:spcPts val="0"/>
              </a:spcAft>
              <a:defRPr/>
            </a:pPr>
            <a:r>
              <a:rPr lang="de-DE" sz="2000">
                <a:latin typeface="+mj-lt"/>
              </a:rPr>
              <a:t>Gemessenen Merkmale</a:t>
            </a:r>
          </a:p>
          <a:p>
            <a:pPr lvl="2" fontAlgn="auto">
              <a:lnSpc>
                <a:spcPct val="90000"/>
              </a:lnSpc>
              <a:spcAft>
                <a:spcPts val="0"/>
              </a:spcAft>
              <a:defRPr/>
            </a:pPr>
            <a:r>
              <a:rPr lang="de-DE" sz="1800">
                <a:latin typeface="+mj-lt"/>
              </a:rPr>
              <a:t>Dokumentieren</a:t>
            </a:r>
          </a:p>
          <a:p>
            <a:pPr lvl="2" fontAlgn="auto">
              <a:lnSpc>
                <a:spcPct val="90000"/>
              </a:lnSpc>
              <a:spcAft>
                <a:spcPts val="0"/>
              </a:spcAft>
              <a:defRPr/>
            </a:pPr>
            <a:r>
              <a:rPr lang="de-DE" sz="1800">
                <a:latin typeface="+mj-lt"/>
              </a:rPr>
              <a:t>Bei der Auswertung berücksichtigen</a:t>
            </a:r>
          </a:p>
          <a:p>
            <a:pPr lvl="1" fontAlgn="auto">
              <a:lnSpc>
                <a:spcPct val="90000"/>
              </a:lnSpc>
              <a:spcAft>
                <a:spcPts val="0"/>
              </a:spcAft>
              <a:defRPr/>
            </a:pPr>
            <a:r>
              <a:rPr lang="de-DE" sz="2000">
                <a:latin typeface="+mj-lt"/>
              </a:rPr>
              <a:t>Nicht-gemessenen Merkmale</a:t>
            </a:r>
          </a:p>
          <a:p>
            <a:pPr lvl="1" fontAlgn="auto">
              <a:lnSpc>
                <a:spcPct val="90000"/>
              </a:lnSpc>
              <a:spcAft>
                <a:spcPts val="0"/>
              </a:spcAft>
              <a:defRPr/>
            </a:pPr>
            <a:r>
              <a:rPr lang="de-DE" sz="2000">
                <a:latin typeface="+mj-lt"/>
              </a:rPr>
              <a:t>Unbekannte Merkmale</a:t>
            </a:r>
          </a:p>
          <a:p>
            <a:pPr lvl="2" fontAlgn="auto">
              <a:lnSpc>
                <a:spcPct val="90000"/>
              </a:lnSpc>
              <a:spcAft>
                <a:spcPts val="0"/>
              </a:spcAft>
              <a:defRPr/>
            </a:pPr>
            <a:r>
              <a:rPr lang="de-DE" sz="1800">
                <a:latin typeface="+mj-lt"/>
              </a:rPr>
              <a:t>Können möglicherweise zu Verzerrungen führen</a:t>
            </a:r>
          </a:p>
          <a:p>
            <a:pPr fontAlgn="auto">
              <a:lnSpc>
                <a:spcPct val="90000"/>
              </a:lnSpc>
              <a:spcAft>
                <a:spcPts val="0"/>
              </a:spcAft>
              <a:defRPr/>
            </a:pPr>
            <a:r>
              <a:rPr lang="de-DE">
                <a:latin typeface="+mj-lt"/>
              </a:rPr>
              <a:t>Randomisierung</a:t>
            </a:r>
          </a:p>
          <a:p>
            <a:pPr fontAlgn="auto">
              <a:lnSpc>
                <a:spcPct val="90000"/>
              </a:lnSpc>
              <a:spcAft>
                <a:spcPts val="0"/>
              </a:spcAft>
              <a:defRPr/>
            </a:pPr>
            <a:r>
              <a:rPr lang="de-DE">
                <a:latin typeface="+mj-lt"/>
              </a:rPr>
              <a:t>Stratifizierung</a:t>
            </a:r>
          </a:p>
          <a:p>
            <a:pPr fontAlgn="auto">
              <a:lnSpc>
                <a:spcPct val="90000"/>
              </a:lnSpc>
              <a:spcAft>
                <a:spcPts val="0"/>
              </a:spcAft>
              <a:defRPr/>
            </a:pPr>
            <a:r>
              <a:rPr lang="de-DE">
                <a:latin typeface="+mj-lt"/>
              </a:rPr>
              <a:t>Paarbildung</a:t>
            </a:r>
          </a:p>
          <a:p>
            <a:pPr lvl="1" fontAlgn="auto">
              <a:lnSpc>
                <a:spcPct val="90000"/>
              </a:lnSpc>
              <a:spcAft>
                <a:spcPts val="0"/>
              </a:spcAft>
              <a:defRPr/>
            </a:pPr>
            <a:r>
              <a:rPr lang="de-DE" sz="2000">
                <a:latin typeface="+mj-lt"/>
              </a:rPr>
              <a:t>Zwillinge, Matching</a:t>
            </a:r>
            <a:endParaRPr lang="de-AT" sz="200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4325C4D-31C1-4DF1-9DB8-311A4365D767}" type="slidenum">
              <a:rPr lang="de-AT">
                <a:latin typeface="+mj-lt"/>
              </a:rPr>
              <a:pPr>
                <a:defRPr/>
              </a:pPr>
              <a:t>27</a:t>
            </a:fld>
            <a:endParaRPr lang="de-AT">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Grp="1" noChangeArrowheads="1"/>
          </p:cNvSpPr>
          <p:nvPr>
            <p:ph type="title"/>
          </p:nvPr>
        </p:nvSpPr>
        <p:spPr>
          <a:xfrm>
            <a:off x="457200" y="274638"/>
            <a:ext cx="6635750" cy="1143000"/>
          </a:xfrm>
        </p:spPr>
        <p:txBody>
          <a:bodyPr/>
          <a:lstStyle/>
          <a:p>
            <a:r>
              <a:rPr lang="de-DE" dirty="0"/>
              <a:t>Validität</a:t>
            </a:r>
            <a:endParaRPr lang="de-AT" dirty="0"/>
          </a:p>
        </p:txBody>
      </p:sp>
      <p:sp>
        <p:nvSpPr>
          <p:cNvPr id="107525"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dirty="0">
                <a:latin typeface="+mj-lt"/>
              </a:rPr>
              <a:t>Repräsentativität der Stichprobe</a:t>
            </a:r>
          </a:p>
          <a:p>
            <a:pPr fontAlgn="auto">
              <a:lnSpc>
                <a:spcPct val="90000"/>
              </a:lnSpc>
              <a:spcAft>
                <a:spcPts val="0"/>
              </a:spcAft>
              <a:defRPr/>
            </a:pPr>
            <a:r>
              <a:rPr lang="de-DE" dirty="0">
                <a:latin typeface="+mj-lt"/>
              </a:rPr>
              <a:t>Zufallsauswahl</a:t>
            </a:r>
          </a:p>
          <a:p>
            <a:pPr lvl="1" fontAlgn="auto">
              <a:lnSpc>
                <a:spcPct val="90000"/>
              </a:lnSpc>
              <a:spcAft>
                <a:spcPts val="0"/>
              </a:spcAft>
              <a:defRPr/>
            </a:pPr>
            <a:r>
              <a:rPr lang="de-DE" sz="2000" dirty="0">
                <a:latin typeface="+mj-lt"/>
              </a:rPr>
              <a:t>Auswahl der Probanden</a:t>
            </a:r>
          </a:p>
          <a:p>
            <a:pPr lvl="1" fontAlgn="auto">
              <a:lnSpc>
                <a:spcPct val="90000"/>
              </a:lnSpc>
              <a:spcAft>
                <a:spcPts val="0"/>
              </a:spcAft>
              <a:defRPr/>
            </a:pPr>
            <a:r>
              <a:rPr lang="de-DE" sz="2000" dirty="0">
                <a:latin typeface="+mj-lt"/>
              </a:rPr>
              <a:t>Auswahl der Zentren</a:t>
            </a:r>
          </a:p>
          <a:p>
            <a:pPr lvl="2" fontAlgn="auto">
              <a:lnSpc>
                <a:spcPct val="90000"/>
              </a:lnSpc>
              <a:spcAft>
                <a:spcPts val="0"/>
              </a:spcAft>
              <a:defRPr/>
            </a:pPr>
            <a:r>
              <a:rPr lang="de-DE" sz="1800" dirty="0">
                <a:latin typeface="+mj-lt"/>
              </a:rPr>
              <a:t>Monozentrisch / multizentrisch</a:t>
            </a:r>
          </a:p>
          <a:p>
            <a:pPr lvl="2" fontAlgn="auto">
              <a:lnSpc>
                <a:spcPct val="90000"/>
              </a:lnSpc>
              <a:spcAft>
                <a:spcPts val="0"/>
              </a:spcAft>
              <a:defRPr/>
            </a:pPr>
            <a:r>
              <a:rPr lang="de-DE" sz="1800" dirty="0">
                <a:latin typeface="+mj-lt"/>
              </a:rPr>
              <a:t>National, international</a:t>
            </a:r>
          </a:p>
          <a:p>
            <a:pPr fontAlgn="auto">
              <a:lnSpc>
                <a:spcPct val="90000"/>
              </a:lnSpc>
              <a:spcAft>
                <a:spcPts val="0"/>
              </a:spcAft>
              <a:defRPr/>
            </a:pPr>
            <a:r>
              <a:rPr lang="de-DE" dirty="0">
                <a:latin typeface="+mj-lt"/>
              </a:rPr>
              <a:t>Einschlusskriterien</a:t>
            </a:r>
          </a:p>
          <a:p>
            <a:pPr lvl="1" fontAlgn="auto">
              <a:lnSpc>
                <a:spcPct val="90000"/>
              </a:lnSpc>
              <a:spcAft>
                <a:spcPts val="0"/>
              </a:spcAft>
              <a:defRPr/>
            </a:pPr>
            <a:r>
              <a:rPr lang="de-DE" sz="2000" dirty="0">
                <a:latin typeface="+mj-lt"/>
              </a:rPr>
              <a:t>Krankheitsstadium, Alter, ...</a:t>
            </a:r>
          </a:p>
          <a:p>
            <a:pPr fontAlgn="auto">
              <a:lnSpc>
                <a:spcPct val="90000"/>
              </a:lnSpc>
              <a:spcAft>
                <a:spcPts val="0"/>
              </a:spcAft>
              <a:defRPr/>
            </a:pPr>
            <a:r>
              <a:rPr lang="de-DE" dirty="0">
                <a:latin typeface="+mj-lt"/>
              </a:rPr>
              <a:t>Ausschlusskriterien</a:t>
            </a:r>
          </a:p>
          <a:p>
            <a:pPr lvl="1" fontAlgn="auto">
              <a:lnSpc>
                <a:spcPct val="90000"/>
              </a:lnSpc>
              <a:spcAft>
                <a:spcPts val="0"/>
              </a:spcAft>
              <a:defRPr/>
            </a:pPr>
            <a:r>
              <a:rPr lang="de-DE" sz="2000" dirty="0">
                <a:latin typeface="+mj-lt"/>
              </a:rPr>
              <a:t>Zusatzerkrankungen, Zusatzmedikation, ...</a:t>
            </a:r>
          </a:p>
          <a:p>
            <a:pPr fontAlgn="auto">
              <a:lnSpc>
                <a:spcPct val="90000"/>
              </a:lnSpc>
              <a:spcAft>
                <a:spcPts val="0"/>
              </a:spcAft>
              <a:defRPr/>
            </a:pPr>
            <a:r>
              <a:rPr lang="de-DE" dirty="0">
                <a:latin typeface="+mj-lt"/>
              </a:rPr>
              <a:t>Freiwilligkeit</a:t>
            </a: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AC4BF1D3-80FF-456E-B2F5-F4BB4C2AC5D0}" type="slidenum">
              <a:rPr lang="de-AT">
                <a:latin typeface="+mj-lt"/>
              </a:rPr>
              <a:pPr>
                <a:defRPr/>
              </a:pPr>
              <a:t>28</a:t>
            </a:fld>
            <a:endParaRPr lang="de-A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Clinicial</a:t>
            </a:r>
            <a:r>
              <a:rPr lang="de-DE" dirty="0"/>
              <a:t> Trials.gov</a:t>
            </a:r>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29</a:t>
            </a:fld>
            <a:endParaRPr lang="de-A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7766"/>
            <a:ext cx="8424936" cy="442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75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752475"/>
            <a:ext cx="8229600" cy="461963"/>
          </a:xfrm>
        </p:spPr>
        <p:txBody>
          <a:bodyPr rtlCol="0">
            <a:normAutofit fontScale="90000"/>
          </a:bodyPr>
          <a:lstStyle/>
          <a:p>
            <a:pPr fontAlgn="auto">
              <a:spcAft>
                <a:spcPts val="0"/>
              </a:spcAft>
              <a:defRPr/>
            </a:pPr>
            <a:r>
              <a:rPr lang="de-AT" sz="4000"/>
              <a:t>Organisatorisches</a:t>
            </a:r>
          </a:p>
        </p:txBody>
      </p:sp>
      <p:sp>
        <p:nvSpPr>
          <p:cNvPr id="194562" name="Rectangle 3"/>
          <p:cNvSpPr>
            <a:spLocks noGrp="1" noChangeArrowheads="1"/>
          </p:cNvSpPr>
          <p:nvPr>
            <p:ph idx="1"/>
          </p:nvPr>
        </p:nvSpPr>
        <p:spPr>
          <a:xfrm>
            <a:off x="457200" y="1600200"/>
            <a:ext cx="8229600" cy="4757738"/>
          </a:xfrm>
        </p:spPr>
        <p:txBody>
          <a:bodyPr/>
          <a:lstStyle/>
          <a:p>
            <a:pPr>
              <a:lnSpc>
                <a:spcPct val="90000"/>
              </a:lnSpc>
            </a:pPr>
            <a:r>
              <a:rPr lang="de-AT" dirty="0"/>
              <a:t>Vorlesung</a:t>
            </a:r>
            <a:endParaRPr lang="de-AT" sz="1800" dirty="0"/>
          </a:p>
          <a:p>
            <a:pPr>
              <a:lnSpc>
                <a:spcPct val="90000"/>
              </a:lnSpc>
            </a:pPr>
            <a:r>
              <a:rPr lang="de-AT" dirty="0"/>
              <a:t>Praktikum </a:t>
            </a:r>
            <a:r>
              <a:rPr lang="de-AT" sz="1400" i="1" dirty="0"/>
              <a:t>(freiwillig)</a:t>
            </a:r>
          </a:p>
          <a:p>
            <a:pPr marL="715963" lvl="2" indent="-358775">
              <a:lnSpc>
                <a:spcPct val="90000"/>
              </a:lnSpc>
            </a:pPr>
            <a:r>
              <a:rPr lang="de-AT" sz="2400" dirty="0"/>
              <a:t>Anmeldung zum freiwilligen Praktikum über </a:t>
            </a:r>
            <a:r>
              <a:rPr lang="de-AT" sz="2400" dirty="0" err="1"/>
              <a:t>inside.i-med</a:t>
            </a:r>
            <a:r>
              <a:rPr lang="de-AT" sz="2400" dirty="0"/>
              <a:t>:</a:t>
            </a:r>
            <a:br>
              <a:rPr lang="de-AT" sz="2400" dirty="0"/>
            </a:br>
            <a:r>
              <a:rPr lang="de-AT" sz="2400" dirty="0"/>
              <a:t>LV 700.008 – </a:t>
            </a:r>
            <a:r>
              <a:rPr lang="de-AT" sz="2400" dirty="0" err="1"/>
              <a:t>Propädeutikum</a:t>
            </a:r>
            <a:r>
              <a:rPr lang="de-AT" sz="2400" dirty="0"/>
              <a:t> Med. Wissenschaften</a:t>
            </a:r>
          </a:p>
          <a:p>
            <a:pPr marL="357188" lvl="2" indent="0" algn="ctr">
              <a:lnSpc>
                <a:spcPct val="90000"/>
              </a:lnSpc>
              <a:spcBef>
                <a:spcPts val="1200"/>
              </a:spcBef>
              <a:spcAft>
                <a:spcPts val="1200"/>
              </a:spcAft>
              <a:buNone/>
            </a:pPr>
            <a:r>
              <a:rPr lang="de-AT" sz="2400" b="1" dirty="0"/>
              <a:t>Anmeldeschluss:</a:t>
            </a:r>
            <a:r>
              <a:rPr lang="de-AT" sz="2400" dirty="0"/>
              <a:t> </a:t>
            </a:r>
            <a:r>
              <a:rPr lang="de-AT" sz="2400" b="1" dirty="0">
                <a:solidFill>
                  <a:srgbClr val="FF0000"/>
                </a:solidFill>
              </a:rPr>
              <a:t>28.11.</a:t>
            </a:r>
            <a:r>
              <a:rPr lang="de-AT" sz="2400" dirty="0"/>
              <a:t>2019</a:t>
            </a:r>
          </a:p>
          <a:p>
            <a:pPr marL="715963" lvl="2" indent="-358775">
              <a:lnSpc>
                <a:spcPct val="90000"/>
              </a:lnSpc>
            </a:pPr>
            <a:r>
              <a:rPr lang="de-AT" sz="2400" dirty="0"/>
              <a:t>Das Praktikum erfolgt über </a:t>
            </a:r>
            <a:r>
              <a:rPr lang="de-AT" sz="2400" dirty="0" err="1"/>
              <a:t>iLiAs</a:t>
            </a:r>
            <a:r>
              <a:rPr lang="de-AT" sz="2400" dirty="0"/>
              <a:t> (ilias.i-med.ac.at)</a:t>
            </a:r>
          </a:p>
          <a:p>
            <a:pPr marL="715963" lvl="2" indent="-358775">
              <a:lnSpc>
                <a:spcPct val="90000"/>
              </a:lnSpc>
            </a:pPr>
            <a:r>
              <a:rPr lang="de-AT" sz="2400" dirty="0"/>
              <a:t>Die Aufgaben müssen in einem 4h-Zeitfenster gelöst werden</a:t>
            </a:r>
          </a:p>
          <a:p>
            <a:pPr marL="715963" lvl="2" indent="-358775">
              <a:lnSpc>
                <a:spcPct val="90000"/>
              </a:lnSpc>
            </a:pPr>
            <a:r>
              <a:rPr lang="de-AT" sz="2400" dirty="0"/>
              <a:t>Von zu Hause aus machbar</a:t>
            </a:r>
          </a:p>
          <a:p>
            <a:pPr>
              <a:lnSpc>
                <a:spcPct val="90000"/>
              </a:lnSpc>
            </a:pPr>
            <a:endParaRPr lang="de-AT" dirty="0"/>
          </a:p>
          <a:p>
            <a:pPr>
              <a:lnSpc>
                <a:spcPct val="90000"/>
              </a:lnSpc>
            </a:pPr>
            <a:r>
              <a:rPr lang="de-AT" dirty="0"/>
              <a:t>Folien zur Vorlesung: in ILIAS</a:t>
            </a:r>
          </a:p>
        </p:txBody>
      </p:sp>
      <p:sp>
        <p:nvSpPr>
          <p:cNvPr id="18436" name="Foliennummernplatzhalter 5"/>
          <p:cNvSpPr>
            <a:spLocks noGrp="1"/>
          </p:cNvSpPr>
          <p:nvPr>
            <p:ph type="sldNum" sz="quarter" idx="12"/>
          </p:nvPr>
        </p:nvSpPr>
        <p:spPr/>
        <p:txBody>
          <a:bodyPr/>
          <a:lstStyle/>
          <a:p>
            <a:pPr>
              <a:defRPr/>
            </a:pPr>
            <a:fld id="{5C780CF8-B836-49F3-8435-191616932E5B}" type="slidenum">
              <a:rPr lang="en-US"/>
              <a:pPr>
                <a:defRPr/>
              </a:pPr>
              <a:t>3</a:t>
            </a:fld>
            <a:endParaRPr lang="en-US" dirty="0"/>
          </a:p>
        </p:txBody>
      </p:sp>
      <p:sp>
        <p:nvSpPr>
          <p:cNvPr id="2" name="Fußzeilenplatzhalter 1"/>
          <p:cNvSpPr>
            <a:spLocks noGrp="1"/>
          </p:cNvSpPr>
          <p:nvPr>
            <p:ph type="ftr" sz="quarter" idx="11"/>
          </p:nvPr>
        </p:nvSpPr>
        <p:spPr/>
        <p:txBody>
          <a:bodyPr/>
          <a:lstStyle/>
          <a:p>
            <a:pPr>
              <a:defRPr/>
            </a:pPr>
            <a:r>
              <a:rPr lang="de-DE" altLang="en-US" dirty="0">
                <a:latin typeface="Comic Sans MS" pitchFamily="66" charset="0"/>
              </a:rPr>
              <a:t>hanno.ulmer@i-med.ac.at</a:t>
            </a:r>
          </a:p>
        </p:txBody>
      </p:sp>
    </p:spTree>
    <p:extLst>
      <p:ext uri="{BB962C8B-B14F-4D97-AF65-F5344CB8AC3E}">
        <p14:creationId xmlns:p14="http://schemas.microsoft.com/office/powerpoint/2010/main" val="97424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30</a:t>
            </a:fld>
            <a:endParaRPr lang="de-AT">
              <a:latin typeface="+mj-lt"/>
            </a:endParaRPr>
          </a:p>
        </p:txBody>
      </p:sp>
      <p:pic>
        <p:nvPicPr>
          <p:cNvPr id="96257" name="Picture 1"/>
          <p:cNvPicPr>
            <a:picLocks noChangeAspect="1" noChangeArrowheads="1"/>
          </p:cNvPicPr>
          <p:nvPr/>
        </p:nvPicPr>
        <p:blipFill>
          <a:blip r:embed="rId3" cstate="print"/>
          <a:srcRect/>
          <a:stretch>
            <a:fillRect/>
          </a:stretch>
        </p:blipFill>
        <p:spPr bwMode="auto">
          <a:xfrm>
            <a:off x="539552" y="1844824"/>
            <a:ext cx="7715250" cy="39528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31</a:t>
            </a:fld>
            <a:endParaRPr lang="de-AT">
              <a:latin typeface="+mj-lt"/>
            </a:endParaRPr>
          </a:p>
        </p:txBody>
      </p:sp>
      <p:pic>
        <p:nvPicPr>
          <p:cNvPr id="277507" name="Picture 3"/>
          <p:cNvPicPr>
            <a:picLocks noChangeAspect="1" noChangeArrowheads="1"/>
          </p:cNvPicPr>
          <p:nvPr/>
        </p:nvPicPr>
        <p:blipFill>
          <a:blip r:embed="rId3" cstate="print"/>
          <a:srcRect/>
          <a:stretch>
            <a:fillRect/>
          </a:stretch>
        </p:blipFill>
        <p:spPr bwMode="auto">
          <a:xfrm>
            <a:off x="107504" y="1484784"/>
            <a:ext cx="5476875" cy="5010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80112" y="1556792"/>
            <a:ext cx="3312368" cy="482453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32</a:t>
            </a:fld>
            <a:endParaRPr lang="de-AT">
              <a:latin typeface="+mj-lt"/>
            </a:endParaRPr>
          </a:p>
        </p:txBody>
      </p:sp>
      <p:pic>
        <p:nvPicPr>
          <p:cNvPr id="278530" name="Picture 2"/>
          <p:cNvPicPr>
            <a:picLocks noChangeAspect="1" noChangeArrowheads="1"/>
          </p:cNvPicPr>
          <p:nvPr/>
        </p:nvPicPr>
        <p:blipFill>
          <a:blip r:embed="rId3" cstate="print"/>
          <a:srcRect/>
          <a:stretch>
            <a:fillRect/>
          </a:stretch>
        </p:blipFill>
        <p:spPr bwMode="auto">
          <a:xfrm>
            <a:off x="611560" y="1484784"/>
            <a:ext cx="7056784" cy="506980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33</a:t>
            </a:fld>
            <a:endParaRPr lang="de-AT">
              <a:latin typeface="+mj-lt"/>
            </a:endParaRPr>
          </a:p>
        </p:txBody>
      </p:sp>
      <p:pic>
        <p:nvPicPr>
          <p:cNvPr id="279555" name="Picture 3"/>
          <p:cNvPicPr>
            <a:picLocks noChangeAspect="1" noChangeArrowheads="1"/>
          </p:cNvPicPr>
          <p:nvPr/>
        </p:nvPicPr>
        <p:blipFill>
          <a:blip r:embed="rId3" cstate="print"/>
          <a:srcRect/>
          <a:stretch>
            <a:fillRect/>
          </a:stretch>
        </p:blipFill>
        <p:spPr bwMode="auto">
          <a:xfrm>
            <a:off x="280988" y="2109788"/>
            <a:ext cx="8582025" cy="26384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34</a:t>
            </a:fld>
            <a:endParaRPr lang="de-AT">
              <a:latin typeface="+mj-lt"/>
            </a:endParaRPr>
          </a:p>
        </p:txBody>
      </p:sp>
      <p:pic>
        <p:nvPicPr>
          <p:cNvPr id="280578" name="Picture 2"/>
          <p:cNvPicPr>
            <a:picLocks noChangeAspect="1" noChangeArrowheads="1"/>
          </p:cNvPicPr>
          <p:nvPr/>
        </p:nvPicPr>
        <p:blipFill>
          <a:blip r:embed="rId3" cstate="print"/>
          <a:srcRect/>
          <a:stretch>
            <a:fillRect/>
          </a:stretch>
        </p:blipFill>
        <p:spPr bwMode="auto">
          <a:xfrm>
            <a:off x="539552" y="1628800"/>
            <a:ext cx="8277225" cy="44862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611188" y="1524000"/>
            <a:ext cx="7905750" cy="2120900"/>
          </a:xfrm>
        </p:spPr>
        <p:txBody>
          <a:bodyPr/>
          <a:lstStyle/>
          <a:p>
            <a:pPr algn="l"/>
            <a:r>
              <a:rPr lang="de-DE"/>
              <a:t>Statistische Analyse:</a:t>
            </a:r>
            <a:br>
              <a:rPr lang="de-DE"/>
            </a:br>
            <a:r>
              <a:rPr lang="de-DE"/>
              <a:t>Grundbegriffe und </a:t>
            </a:r>
            <a:br>
              <a:rPr lang="de-DE"/>
            </a:br>
            <a:r>
              <a:rPr lang="de-DE"/>
              <a:t>Deskriptive Statistik</a:t>
            </a:r>
            <a:br>
              <a:rPr lang="de-DE" sz="1200"/>
            </a:br>
            <a:endParaRPr lang="de-DE" sz="2500" b="1" i="1"/>
          </a:p>
        </p:txBody>
      </p:sp>
      <p:sp>
        <p:nvSpPr>
          <p:cNvPr id="9933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99331"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4638"/>
            <a:ext cx="6635750" cy="1143000"/>
          </a:xfrm>
        </p:spPr>
        <p:txBody>
          <a:bodyPr/>
          <a:lstStyle/>
          <a:p>
            <a:r>
              <a:rPr lang="de-DE" sz="4000"/>
              <a:t>Statistische Grundbegriffe</a:t>
            </a:r>
            <a:endParaRPr lang="de-AT" sz="4000"/>
          </a:p>
        </p:txBody>
      </p:sp>
      <p:sp>
        <p:nvSpPr>
          <p:cNvPr id="101378" name="Rectangle 3"/>
          <p:cNvSpPr>
            <a:spLocks noGrp="1" noChangeArrowheads="1"/>
          </p:cNvSpPr>
          <p:nvPr>
            <p:ph idx="1"/>
          </p:nvPr>
        </p:nvSpPr>
        <p:spPr>
          <a:xfrm>
            <a:off x="457200" y="1600200"/>
            <a:ext cx="8229600" cy="4757738"/>
          </a:xfrm>
        </p:spPr>
        <p:txBody>
          <a:bodyPr/>
          <a:lstStyle/>
          <a:p>
            <a:pPr>
              <a:lnSpc>
                <a:spcPct val="90000"/>
              </a:lnSpc>
            </a:pPr>
            <a:r>
              <a:rPr lang="de-AT" b="1"/>
              <a:t>Beobachtungseinheit</a:t>
            </a:r>
          </a:p>
          <a:p>
            <a:pPr lvl="1">
              <a:lnSpc>
                <a:spcPct val="90000"/>
              </a:lnSpc>
            </a:pPr>
            <a:r>
              <a:rPr lang="de-AT" sz="2000"/>
              <a:t>Probanden, Patienten,</a:t>
            </a:r>
            <a:r>
              <a:rPr lang="de-DE" sz="2000"/>
              <a:t> Kunden</a:t>
            </a:r>
            <a:r>
              <a:rPr lang="de-AT" sz="2000"/>
              <a:t>...,Objekte</a:t>
            </a:r>
          </a:p>
          <a:p>
            <a:pPr lvl="1">
              <a:lnSpc>
                <a:spcPct val="90000"/>
              </a:lnSpc>
            </a:pPr>
            <a:endParaRPr lang="de-AT" sz="1000"/>
          </a:p>
          <a:p>
            <a:pPr>
              <a:lnSpc>
                <a:spcPct val="90000"/>
              </a:lnSpc>
            </a:pPr>
            <a:r>
              <a:rPr lang="de-AT" b="1"/>
              <a:t>Zufallsvariable, Merkmal</a:t>
            </a:r>
          </a:p>
          <a:p>
            <a:pPr lvl="1">
              <a:lnSpc>
                <a:spcPct val="90000"/>
              </a:lnSpc>
            </a:pPr>
            <a:r>
              <a:rPr lang="de-AT" sz="2000"/>
              <a:t>Geschlecht, Gesundheitszustand, Gewicht, Blutgruppe</a:t>
            </a:r>
            <a:endParaRPr lang="de-DE" sz="2000"/>
          </a:p>
          <a:p>
            <a:pPr lvl="2">
              <a:lnSpc>
                <a:spcPct val="90000"/>
              </a:lnSpc>
            </a:pPr>
            <a:r>
              <a:rPr lang="de-AT"/>
              <a:t>Warum „</a:t>
            </a:r>
            <a:r>
              <a:rPr lang="de-AT" b="1"/>
              <a:t>Zufallsvariable</a:t>
            </a:r>
            <a:r>
              <a:rPr lang="de-AT"/>
              <a:t>“?</a:t>
            </a:r>
          </a:p>
          <a:p>
            <a:pPr lvl="3">
              <a:lnSpc>
                <a:spcPct val="90000"/>
              </a:lnSpc>
            </a:pPr>
            <a:r>
              <a:rPr lang="de-AT"/>
              <a:t>Weil die Ausprägung bei einer zufälligen Auswahl nicht exakt vorhersagbar ist. Das Ergebnis hängt vom Zufall ab.</a:t>
            </a:r>
          </a:p>
          <a:p>
            <a:pPr lvl="3">
              <a:lnSpc>
                <a:spcPct val="90000"/>
              </a:lnSpc>
            </a:pPr>
            <a:endParaRPr lang="de-AT" sz="1000"/>
          </a:p>
          <a:p>
            <a:pPr>
              <a:lnSpc>
                <a:spcPct val="90000"/>
              </a:lnSpc>
            </a:pPr>
            <a:r>
              <a:rPr lang="de-AT" b="1"/>
              <a:t>Merkmalsausprägungen</a:t>
            </a:r>
          </a:p>
          <a:p>
            <a:pPr lvl="1">
              <a:lnSpc>
                <a:spcPct val="90000"/>
              </a:lnSpc>
            </a:pPr>
            <a:r>
              <a:rPr lang="de-AT" sz="2000"/>
              <a:t>Blutgruppe: A, B, AB, 0</a:t>
            </a:r>
            <a:endParaRPr lang="de-DE" sz="2000"/>
          </a:p>
          <a:p>
            <a:pPr lvl="1">
              <a:lnSpc>
                <a:spcPct val="90000"/>
              </a:lnSpc>
            </a:pPr>
            <a:r>
              <a:rPr lang="de-DE" sz="2000"/>
              <a:t>Aussage ja/nein</a:t>
            </a:r>
            <a:endParaRPr lang="de-AT" sz="2000"/>
          </a:p>
          <a:p>
            <a:pPr lvl="1">
              <a:lnSpc>
                <a:spcPct val="90000"/>
              </a:lnSpc>
            </a:pPr>
            <a:r>
              <a:rPr lang="de-AT" sz="2000"/>
              <a:t>Gewicht in kg</a:t>
            </a:r>
            <a:endParaRPr lang="de-DE" sz="2000"/>
          </a:p>
        </p:txBody>
      </p:sp>
      <p:sp>
        <p:nvSpPr>
          <p:cNvPr id="8499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4996" name="Foliennummernplatzhalter 5"/>
          <p:cNvSpPr>
            <a:spLocks noGrp="1"/>
          </p:cNvSpPr>
          <p:nvPr>
            <p:ph type="sldNum" sz="quarter" idx="12"/>
          </p:nvPr>
        </p:nvSpPr>
        <p:spPr/>
        <p:txBody>
          <a:bodyPr/>
          <a:lstStyle/>
          <a:p>
            <a:pPr>
              <a:defRPr/>
            </a:pPr>
            <a:fld id="{E05F1143-00B0-46EE-A7C8-805215DB2542}"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Nominalskala</a:t>
            </a:r>
          </a:p>
        </p:txBody>
      </p:sp>
      <p:sp>
        <p:nvSpPr>
          <p:cNvPr id="103426" name="Rectangle 3"/>
          <p:cNvSpPr>
            <a:spLocks noGrp="1" noChangeArrowheads="1"/>
          </p:cNvSpPr>
          <p:nvPr>
            <p:ph idx="1"/>
          </p:nvPr>
        </p:nvSpPr>
        <p:spPr>
          <a:xfrm>
            <a:off x="539750" y="2060575"/>
            <a:ext cx="8229600" cy="3629025"/>
          </a:xfrm>
        </p:spPr>
        <p:txBody>
          <a:bodyPr/>
          <a:lstStyle/>
          <a:p>
            <a:r>
              <a:rPr lang="de-DE" sz="2200"/>
              <a:t>Ausprägungen einer Variablen bilden nur Kategorien</a:t>
            </a:r>
          </a:p>
          <a:p>
            <a:r>
              <a:rPr lang="de-DE" sz="2200"/>
              <a:t>Keinerlei Ordnungsvorschrift</a:t>
            </a:r>
          </a:p>
          <a:p>
            <a:r>
              <a:rPr lang="de-DE" sz="2200"/>
              <a:t>Lediglich Unterscheidung der einzelnen Kategorien möglich</a:t>
            </a:r>
          </a:p>
          <a:p>
            <a:r>
              <a:rPr lang="de-DE" sz="2200"/>
              <a:t>Beispiele</a:t>
            </a:r>
          </a:p>
          <a:p>
            <a:pPr lvl="1"/>
            <a:r>
              <a:rPr lang="de-DE" sz="1800"/>
              <a:t>Geschlecht</a:t>
            </a:r>
          </a:p>
          <a:p>
            <a:pPr lvl="1"/>
            <a:r>
              <a:rPr lang="de-DE" sz="1800"/>
              <a:t>Familienstand</a:t>
            </a:r>
          </a:p>
          <a:p>
            <a:pPr lvl="1"/>
            <a:r>
              <a:rPr lang="de-DE" sz="1800"/>
              <a:t>Herkunft</a:t>
            </a:r>
          </a:p>
          <a:p>
            <a:endParaRPr lang="de-DE" sz="2200"/>
          </a:p>
        </p:txBody>
      </p:sp>
      <p:sp>
        <p:nvSpPr>
          <p:cNvPr id="8601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6020" name="Foliennummernplatzhalter 5"/>
          <p:cNvSpPr>
            <a:spLocks noGrp="1"/>
          </p:cNvSpPr>
          <p:nvPr>
            <p:ph type="sldNum" sz="quarter" idx="12"/>
          </p:nvPr>
        </p:nvSpPr>
        <p:spPr/>
        <p:txBody>
          <a:bodyPr/>
          <a:lstStyle/>
          <a:p>
            <a:pPr>
              <a:defRPr/>
            </a:pPr>
            <a:fld id="{ACEE7D83-0AB5-410C-B4E2-A6C0CDAF711D}" type="slidenum">
              <a:rPr lang="en-US"/>
              <a:pPr>
                <a:defRPr/>
              </a:pPr>
              <a:t>37</a:t>
            </a:fld>
            <a:endParaRPr lang="en-US"/>
          </a:p>
        </p:txBody>
      </p:sp>
      <p:pic>
        <p:nvPicPr>
          <p:cNvPr id="103429" name="Picture 4" descr="bundeslaender"/>
          <p:cNvPicPr>
            <a:picLocks noChangeAspect="1" noChangeArrowheads="1"/>
          </p:cNvPicPr>
          <p:nvPr/>
        </p:nvPicPr>
        <p:blipFill>
          <a:blip r:embed="rId3" cstate="print"/>
          <a:srcRect/>
          <a:stretch>
            <a:fillRect/>
          </a:stretch>
        </p:blipFill>
        <p:spPr bwMode="auto">
          <a:xfrm>
            <a:off x="3635375" y="3473450"/>
            <a:ext cx="2003425" cy="2692400"/>
          </a:xfrm>
          <a:prstGeom prst="rect">
            <a:avLst/>
          </a:prstGeom>
          <a:noFill/>
          <a:ln w="9525">
            <a:noFill/>
            <a:miter lim="800000"/>
            <a:headEnd/>
            <a:tailEnd/>
          </a:ln>
        </p:spPr>
      </p:pic>
      <p:sp>
        <p:nvSpPr>
          <p:cNvPr id="541701" name="Line 5"/>
          <p:cNvSpPr>
            <a:spLocks noChangeShapeType="1"/>
          </p:cNvSpPr>
          <p:nvPr/>
        </p:nvSpPr>
        <p:spPr bwMode="auto">
          <a:xfrm>
            <a:off x="5003800" y="3860800"/>
            <a:ext cx="1585913" cy="360363"/>
          </a:xfrm>
          <a:prstGeom prst="line">
            <a:avLst/>
          </a:prstGeom>
          <a:noFill/>
          <a:ln w="9525">
            <a:solidFill>
              <a:schemeClr val="tx1"/>
            </a:solidFill>
            <a:round/>
            <a:headEnd/>
            <a:tailEnd type="triangle" w="med" len="med"/>
          </a:ln>
        </p:spPr>
        <p:txBody>
          <a:bodyPr/>
          <a:lstStyle/>
          <a:p>
            <a:endParaRPr lang="en-US"/>
          </a:p>
        </p:txBody>
      </p:sp>
      <p:sp>
        <p:nvSpPr>
          <p:cNvPr id="541702" name="Line 6"/>
          <p:cNvSpPr>
            <a:spLocks noChangeShapeType="1"/>
          </p:cNvSpPr>
          <p:nvPr/>
        </p:nvSpPr>
        <p:spPr bwMode="auto">
          <a:xfrm>
            <a:off x="4500563" y="3860800"/>
            <a:ext cx="2097087" cy="720725"/>
          </a:xfrm>
          <a:prstGeom prst="line">
            <a:avLst/>
          </a:prstGeom>
          <a:noFill/>
          <a:ln w="9525">
            <a:solidFill>
              <a:schemeClr val="tx1"/>
            </a:solidFill>
            <a:round/>
            <a:headEnd/>
            <a:tailEnd type="triangle" w="med" len="med"/>
          </a:ln>
        </p:spPr>
        <p:txBody>
          <a:bodyPr/>
          <a:lstStyle/>
          <a:p>
            <a:endParaRPr lang="en-US"/>
          </a:p>
        </p:txBody>
      </p:sp>
      <p:sp>
        <p:nvSpPr>
          <p:cNvPr id="541703" name="Line 7"/>
          <p:cNvSpPr>
            <a:spLocks noChangeShapeType="1"/>
          </p:cNvSpPr>
          <p:nvPr/>
        </p:nvSpPr>
        <p:spPr bwMode="auto">
          <a:xfrm>
            <a:off x="5219700" y="4292600"/>
            <a:ext cx="1438275" cy="658813"/>
          </a:xfrm>
          <a:prstGeom prst="line">
            <a:avLst/>
          </a:prstGeom>
          <a:noFill/>
          <a:ln w="9525">
            <a:solidFill>
              <a:schemeClr val="tx1"/>
            </a:solidFill>
            <a:round/>
            <a:headEnd/>
            <a:tailEnd type="triangle" w="med" len="med"/>
          </a:ln>
        </p:spPr>
        <p:txBody>
          <a:bodyPr/>
          <a:lstStyle/>
          <a:p>
            <a:endParaRPr lang="en-US"/>
          </a:p>
        </p:txBody>
      </p:sp>
      <p:sp>
        <p:nvSpPr>
          <p:cNvPr id="541704" name="Line 8"/>
          <p:cNvSpPr>
            <a:spLocks noChangeShapeType="1"/>
          </p:cNvSpPr>
          <p:nvPr/>
        </p:nvSpPr>
        <p:spPr bwMode="auto">
          <a:xfrm>
            <a:off x="4427538" y="4292600"/>
            <a:ext cx="2160587" cy="1136650"/>
          </a:xfrm>
          <a:prstGeom prst="line">
            <a:avLst/>
          </a:prstGeom>
          <a:noFill/>
          <a:ln w="9525">
            <a:solidFill>
              <a:schemeClr val="tx1"/>
            </a:solidFill>
            <a:round/>
            <a:headEnd/>
            <a:tailEnd type="triangle" w="med" len="med"/>
          </a:ln>
        </p:spPr>
        <p:txBody>
          <a:bodyPr/>
          <a:lstStyle/>
          <a:p>
            <a:endParaRPr lang="en-US"/>
          </a:p>
        </p:txBody>
      </p:sp>
      <p:sp>
        <p:nvSpPr>
          <p:cNvPr id="541705" name="Text Box 9"/>
          <p:cNvSpPr txBox="1">
            <a:spLocks noChangeArrowheads="1"/>
          </p:cNvSpPr>
          <p:nvPr/>
        </p:nvSpPr>
        <p:spPr bwMode="auto">
          <a:xfrm>
            <a:off x="6227763" y="3644900"/>
            <a:ext cx="1727200" cy="2430463"/>
          </a:xfrm>
          <a:prstGeom prst="rect">
            <a:avLst/>
          </a:prstGeom>
          <a:noFill/>
          <a:ln w="9525">
            <a:noFill/>
            <a:miter lim="800000"/>
            <a:headEnd/>
            <a:tailEnd/>
          </a:ln>
        </p:spPr>
        <p:txBody>
          <a:bodyPr>
            <a:spAutoFit/>
          </a:bodyPr>
          <a:lstStyle/>
          <a:p>
            <a:pPr eaLnBrk="0" hangingPunct="0">
              <a:spcBef>
                <a:spcPct val="50000"/>
              </a:spcBef>
            </a:pPr>
            <a:r>
              <a:rPr lang="de-DE"/>
              <a:t>Kategorie</a:t>
            </a:r>
          </a:p>
          <a:p>
            <a:pPr eaLnBrk="0" hangingPunct="0">
              <a:spcBef>
                <a:spcPct val="50000"/>
              </a:spcBef>
            </a:pPr>
            <a:r>
              <a:rPr lang="de-DE"/>
              <a:t>      1</a:t>
            </a:r>
          </a:p>
          <a:p>
            <a:pPr eaLnBrk="0" hangingPunct="0">
              <a:spcBef>
                <a:spcPct val="50000"/>
              </a:spcBef>
            </a:pPr>
            <a:r>
              <a:rPr lang="de-DE"/>
              <a:t>      2</a:t>
            </a:r>
          </a:p>
          <a:p>
            <a:pPr eaLnBrk="0" hangingPunct="0">
              <a:spcBef>
                <a:spcPct val="50000"/>
              </a:spcBef>
            </a:pPr>
            <a:r>
              <a:rPr lang="de-DE"/>
              <a:t>      3</a:t>
            </a:r>
          </a:p>
          <a:p>
            <a:pPr eaLnBrk="0" hangingPunct="0">
              <a:spcBef>
                <a:spcPct val="50000"/>
              </a:spcBef>
            </a:pPr>
            <a:r>
              <a:rPr lang="de-DE"/>
              <a:t>      4</a:t>
            </a:r>
          </a:p>
          <a:p>
            <a:pPr eaLnBrk="0" hangingPunct="0">
              <a:spcBef>
                <a:spcPct val="50000"/>
              </a:spcBef>
            </a:pPr>
            <a:r>
              <a:rPr lang="de-DE"/>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1705"/>
                                        </p:tgtEl>
                                        <p:attrNameLst>
                                          <p:attrName>style.visibility</p:attrName>
                                        </p:attrNameLst>
                                      </p:cBhvr>
                                      <p:to>
                                        <p:strVal val="visible"/>
                                      </p:to>
                                    </p:set>
                                    <p:anim calcmode="lin" valueType="num">
                                      <p:cBhvr additive="base">
                                        <p:cTn id="7" dur="500" fill="hold"/>
                                        <p:tgtEl>
                                          <p:spTgt spid="541705"/>
                                        </p:tgtEl>
                                        <p:attrNameLst>
                                          <p:attrName>ppt_x</p:attrName>
                                        </p:attrNameLst>
                                      </p:cBhvr>
                                      <p:tavLst>
                                        <p:tav tm="0">
                                          <p:val>
                                            <p:strVal val="1+#ppt_w/2"/>
                                          </p:val>
                                        </p:tav>
                                        <p:tav tm="100000">
                                          <p:val>
                                            <p:strVal val="#ppt_x"/>
                                          </p:val>
                                        </p:tav>
                                      </p:tavLst>
                                    </p:anim>
                                    <p:anim calcmode="lin" valueType="num">
                                      <p:cBhvr additive="base">
                                        <p:cTn id="8" dur="500" fill="hold"/>
                                        <p:tgtEl>
                                          <p:spTgt spid="5417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41701"/>
                                        </p:tgtEl>
                                        <p:attrNameLst>
                                          <p:attrName>style.visibility</p:attrName>
                                        </p:attrNameLst>
                                      </p:cBhvr>
                                      <p:to>
                                        <p:strVal val="visible"/>
                                      </p:to>
                                    </p:set>
                                    <p:animEffect transition="in" filter="blinds(horizontal)">
                                      <p:cBhvr>
                                        <p:cTn id="13" dur="500"/>
                                        <p:tgtEl>
                                          <p:spTgt spid="54170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41702"/>
                                        </p:tgtEl>
                                        <p:attrNameLst>
                                          <p:attrName>style.visibility</p:attrName>
                                        </p:attrNameLst>
                                      </p:cBhvr>
                                      <p:to>
                                        <p:strVal val="visible"/>
                                      </p:to>
                                    </p:set>
                                    <p:animEffect transition="in" filter="blinds(horizontal)">
                                      <p:cBhvr>
                                        <p:cTn id="17" dur="500"/>
                                        <p:tgtEl>
                                          <p:spTgt spid="541702"/>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41703"/>
                                        </p:tgtEl>
                                        <p:attrNameLst>
                                          <p:attrName>style.visibility</p:attrName>
                                        </p:attrNameLst>
                                      </p:cBhvr>
                                      <p:to>
                                        <p:strVal val="visible"/>
                                      </p:to>
                                    </p:set>
                                    <p:animEffect transition="in" filter="blinds(horizontal)">
                                      <p:cBhvr>
                                        <p:cTn id="21" dur="500"/>
                                        <p:tgtEl>
                                          <p:spTgt spid="541703"/>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541704"/>
                                        </p:tgtEl>
                                        <p:attrNameLst>
                                          <p:attrName>style.visibility</p:attrName>
                                        </p:attrNameLst>
                                      </p:cBhvr>
                                      <p:to>
                                        <p:strVal val="visible"/>
                                      </p:to>
                                    </p:set>
                                    <p:animEffect transition="in" filter="blinds(horizontal)">
                                      <p:cBhvr>
                                        <p:cTn id="25" dur="500"/>
                                        <p:tgtEl>
                                          <p:spTgt spid="54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02" grpId="0" animBg="1"/>
      <p:bldP spid="541703" grpId="0" animBg="1"/>
      <p:bldP spid="541704" grpId="0" animBg="1"/>
      <p:bldP spid="5417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4"/>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Ordinalskala</a:t>
            </a:r>
          </a:p>
        </p:txBody>
      </p:sp>
      <p:sp>
        <p:nvSpPr>
          <p:cNvPr id="104450" name="Rectangle 2"/>
          <p:cNvSpPr>
            <a:spLocks noGrp="1" noChangeArrowheads="1"/>
          </p:cNvSpPr>
          <p:nvPr>
            <p:ph idx="1"/>
          </p:nvPr>
        </p:nvSpPr>
        <p:spPr>
          <a:xfrm>
            <a:off x="484188" y="1916113"/>
            <a:ext cx="8229600" cy="4062412"/>
          </a:xfrm>
        </p:spPr>
        <p:txBody>
          <a:bodyPr/>
          <a:lstStyle/>
          <a:p>
            <a:pPr>
              <a:lnSpc>
                <a:spcPct val="90000"/>
              </a:lnSpc>
            </a:pPr>
            <a:r>
              <a:rPr lang="de-DE" sz="2000" b="1"/>
              <a:t>Für die einzelnen Ausprägungen existiert eine Relation</a:t>
            </a:r>
            <a:r>
              <a:rPr lang="de-DE" sz="2000"/>
              <a:t> („größer“, „kleiner“)</a:t>
            </a:r>
          </a:p>
          <a:p>
            <a:pPr>
              <a:lnSpc>
                <a:spcPct val="90000"/>
              </a:lnSpc>
            </a:pPr>
            <a:r>
              <a:rPr lang="de-DE" sz="2000"/>
              <a:t>Es kann eine Rangordnung erstellt werden</a:t>
            </a:r>
          </a:p>
          <a:p>
            <a:pPr>
              <a:lnSpc>
                <a:spcPct val="90000"/>
              </a:lnSpc>
            </a:pPr>
            <a:r>
              <a:rPr lang="de-DE" sz="2000"/>
              <a:t>ABER: </a:t>
            </a:r>
            <a:r>
              <a:rPr lang="de-DE" sz="2000" b="1"/>
              <a:t>Keine Aussagen über die Abstände</a:t>
            </a:r>
            <a:r>
              <a:rPr lang="de-DE" sz="2000"/>
              <a:t> zwischen den Rängen möglich!</a:t>
            </a:r>
          </a:p>
          <a:p>
            <a:pPr>
              <a:lnSpc>
                <a:spcPct val="90000"/>
              </a:lnSpc>
            </a:pPr>
            <a:endParaRPr lang="de-DE" sz="2000"/>
          </a:p>
          <a:p>
            <a:pPr>
              <a:lnSpc>
                <a:spcPct val="90000"/>
              </a:lnSpc>
            </a:pPr>
            <a:endParaRPr lang="de-DE" sz="2200"/>
          </a:p>
          <a:p>
            <a:pPr>
              <a:lnSpc>
                <a:spcPct val="90000"/>
              </a:lnSpc>
            </a:pPr>
            <a:endParaRPr lang="de-DE" sz="2200"/>
          </a:p>
          <a:p>
            <a:pPr>
              <a:lnSpc>
                <a:spcPct val="90000"/>
              </a:lnSpc>
            </a:pPr>
            <a:r>
              <a:rPr lang="de-DE" sz="2200"/>
              <a:t>Beispiele</a:t>
            </a:r>
          </a:p>
          <a:p>
            <a:pPr lvl="1">
              <a:lnSpc>
                <a:spcPct val="90000"/>
              </a:lnSpc>
            </a:pPr>
            <a:r>
              <a:rPr lang="de-DE" sz="1800"/>
              <a:t>Noten im Sinne einer Leistungsbewertung</a:t>
            </a:r>
          </a:p>
          <a:p>
            <a:pPr lvl="1">
              <a:lnSpc>
                <a:spcPct val="90000"/>
              </a:lnSpc>
            </a:pPr>
            <a:r>
              <a:rPr lang="de-DE" sz="1800"/>
              <a:t>Platzierungen </a:t>
            </a:r>
          </a:p>
          <a:p>
            <a:pPr lvl="1">
              <a:lnSpc>
                <a:spcPct val="90000"/>
              </a:lnSpc>
            </a:pPr>
            <a:endParaRPr lang="de-DE" sz="1800"/>
          </a:p>
          <a:p>
            <a:pPr>
              <a:lnSpc>
                <a:spcPct val="90000"/>
              </a:lnSpc>
            </a:pPr>
            <a:endParaRPr lang="de-DE" sz="2600"/>
          </a:p>
        </p:txBody>
      </p:sp>
      <p:sp>
        <p:nvSpPr>
          <p:cNvPr id="8704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7044" name="Foliennummernplatzhalter 5"/>
          <p:cNvSpPr>
            <a:spLocks noGrp="1"/>
          </p:cNvSpPr>
          <p:nvPr>
            <p:ph type="sldNum" sz="quarter" idx="12"/>
          </p:nvPr>
        </p:nvSpPr>
        <p:spPr/>
        <p:txBody>
          <a:bodyPr/>
          <a:lstStyle/>
          <a:p>
            <a:pPr>
              <a:defRPr/>
            </a:pPr>
            <a:fld id="{8B4E764F-5415-4F4A-848C-3CFD0E2786CD}" type="slidenum">
              <a:rPr lang="en-US"/>
              <a:pPr>
                <a:defRPr/>
              </a:pPr>
              <a:t>38</a:t>
            </a:fld>
            <a:endParaRPr lang="en-US"/>
          </a:p>
        </p:txBody>
      </p:sp>
      <p:sp>
        <p:nvSpPr>
          <p:cNvPr id="104453" name="Rectangle 3"/>
          <p:cNvSpPr>
            <a:spLocks noChangeArrowheads="1"/>
          </p:cNvSpPr>
          <p:nvPr/>
        </p:nvSpPr>
        <p:spPr bwMode="auto">
          <a:xfrm>
            <a:off x="4140200" y="3846513"/>
            <a:ext cx="865188" cy="538162"/>
          </a:xfrm>
          <a:prstGeom prst="rect">
            <a:avLst/>
          </a:prstGeom>
          <a:solidFill>
            <a:schemeClr val="bg1"/>
          </a:solidFill>
          <a:ln w="9525">
            <a:solidFill>
              <a:srgbClr val="005A58"/>
            </a:solidFill>
            <a:miter lim="800000"/>
            <a:headEnd/>
            <a:tailEnd/>
          </a:ln>
        </p:spPr>
        <p:txBody>
          <a:bodyPr wrap="none" anchor="ctr"/>
          <a:lstStyle/>
          <a:p>
            <a:pPr algn="ctr" eaLnBrk="0" hangingPunct="0"/>
            <a:endParaRPr lang="de-DE" sz="1400">
              <a:solidFill>
                <a:srgbClr val="005A58"/>
              </a:solidFill>
              <a:latin typeface="Century" pitchFamily="18" charset="0"/>
            </a:endParaRPr>
          </a:p>
        </p:txBody>
      </p:sp>
      <p:sp>
        <p:nvSpPr>
          <p:cNvPr id="104454" name="Text Box 5"/>
          <p:cNvSpPr txBox="1">
            <a:spLocks noChangeArrowheads="1"/>
          </p:cNvSpPr>
          <p:nvPr/>
        </p:nvSpPr>
        <p:spPr bwMode="auto">
          <a:xfrm>
            <a:off x="4140200" y="4005263"/>
            <a:ext cx="865188" cy="366712"/>
          </a:xfrm>
          <a:prstGeom prst="rect">
            <a:avLst/>
          </a:prstGeom>
          <a:noFill/>
          <a:ln w="9525">
            <a:noFill/>
            <a:miter lim="800000"/>
            <a:headEnd/>
            <a:tailEnd/>
          </a:ln>
        </p:spPr>
        <p:txBody>
          <a:bodyPr>
            <a:spAutoFit/>
          </a:bodyPr>
          <a:lstStyle/>
          <a:p>
            <a:pPr algn="ctr" eaLnBrk="0" hangingPunct="0">
              <a:spcBef>
                <a:spcPct val="50000"/>
              </a:spcBef>
            </a:pPr>
            <a:r>
              <a:rPr lang="de-DE">
                <a:solidFill>
                  <a:srgbClr val="005A58"/>
                </a:solidFill>
              </a:rPr>
              <a:t>1</a:t>
            </a:r>
          </a:p>
        </p:txBody>
      </p:sp>
      <p:sp>
        <p:nvSpPr>
          <p:cNvPr id="104455" name="Text Box 6"/>
          <p:cNvSpPr txBox="1">
            <a:spLocks noChangeArrowheads="1"/>
          </p:cNvSpPr>
          <p:nvPr/>
        </p:nvSpPr>
        <p:spPr bwMode="auto">
          <a:xfrm>
            <a:off x="50038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3</a:t>
            </a:r>
          </a:p>
        </p:txBody>
      </p:sp>
      <p:sp>
        <p:nvSpPr>
          <p:cNvPr id="104456" name="Text Box 7"/>
          <p:cNvSpPr txBox="1">
            <a:spLocks noChangeArrowheads="1"/>
          </p:cNvSpPr>
          <p:nvPr/>
        </p:nvSpPr>
        <p:spPr bwMode="auto">
          <a:xfrm>
            <a:off x="32766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2</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3600"/>
              <a:t>Deskriptive Statistik</a:t>
            </a:r>
            <a:r>
              <a:rPr lang="de-DE"/>
              <a:t> </a:t>
            </a:r>
            <a:br>
              <a:rPr lang="de-DE"/>
            </a:br>
            <a:r>
              <a:rPr lang="de-DE"/>
              <a:t>Skalenniveau – Intervall- &amp; Verhältnisskala</a:t>
            </a:r>
          </a:p>
        </p:txBody>
      </p:sp>
      <p:sp>
        <p:nvSpPr>
          <p:cNvPr id="105474" name="Rectangle 3"/>
          <p:cNvSpPr>
            <a:spLocks noGrp="1" noChangeArrowheads="1"/>
          </p:cNvSpPr>
          <p:nvPr>
            <p:ph idx="1"/>
          </p:nvPr>
        </p:nvSpPr>
        <p:spPr>
          <a:xfrm>
            <a:off x="539750" y="1700213"/>
            <a:ext cx="7777163" cy="4321175"/>
          </a:xfrm>
        </p:spPr>
        <p:txBody>
          <a:bodyPr/>
          <a:lstStyle/>
          <a:p>
            <a:pPr>
              <a:lnSpc>
                <a:spcPct val="80000"/>
              </a:lnSpc>
              <a:buFontTx/>
              <a:buNone/>
            </a:pPr>
            <a:r>
              <a:rPr lang="de-DE" b="1"/>
              <a:t>Intervallskala</a:t>
            </a:r>
          </a:p>
          <a:p>
            <a:pPr>
              <a:spcBef>
                <a:spcPct val="10000"/>
              </a:spcBef>
            </a:pPr>
            <a:r>
              <a:rPr lang="de-DE" sz="2000"/>
              <a:t>Alle Eigenschaften der Nominal - und Ordinalskala</a:t>
            </a:r>
          </a:p>
          <a:p>
            <a:pPr>
              <a:spcBef>
                <a:spcPct val="10000"/>
              </a:spcBef>
            </a:pPr>
            <a:r>
              <a:rPr lang="de-DE" sz="2000"/>
              <a:t>Der Nullpunkt einer Skala ist willkürlich festgelegt, jedoch die Einheit der Skala durch Differenzbildung fest definiert.</a:t>
            </a:r>
          </a:p>
          <a:p>
            <a:pPr>
              <a:spcBef>
                <a:spcPct val="10000"/>
              </a:spcBef>
            </a:pPr>
            <a:r>
              <a:rPr lang="de-DE" sz="2000"/>
              <a:t>Beispiel </a:t>
            </a:r>
          </a:p>
          <a:p>
            <a:pPr lvl="1">
              <a:spcBef>
                <a:spcPct val="10000"/>
              </a:spcBef>
            </a:pPr>
            <a:r>
              <a:rPr lang="de-DE" sz="1800"/>
              <a:t>Temperatur in </a:t>
            </a:r>
            <a:r>
              <a:rPr lang="en-US" sz="1800">
                <a:cs typeface="Arial" pitchFamily="34" charset="0"/>
              </a:rPr>
              <a:t>º Celsius</a:t>
            </a:r>
            <a:r>
              <a:rPr lang="de-DE" sz="1800"/>
              <a:t> (hat keinen natürlichen Nullpunkt)</a:t>
            </a:r>
          </a:p>
          <a:p>
            <a:pPr lvl="1">
              <a:lnSpc>
                <a:spcPct val="80000"/>
              </a:lnSpc>
              <a:buFontTx/>
              <a:buNone/>
            </a:pPr>
            <a:endParaRPr lang="de-DE" sz="800"/>
          </a:p>
          <a:p>
            <a:pPr>
              <a:lnSpc>
                <a:spcPct val="80000"/>
              </a:lnSpc>
              <a:buFontTx/>
              <a:buNone/>
            </a:pPr>
            <a:r>
              <a:rPr lang="de-DE" b="1"/>
              <a:t>Verhältnisskala </a:t>
            </a:r>
            <a:r>
              <a:rPr lang="de-DE"/>
              <a:t>(Ratioskala)</a:t>
            </a:r>
          </a:p>
          <a:p>
            <a:pPr>
              <a:spcBef>
                <a:spcPct val="10000"/>
              </a:spcBef>
            </a:pPr>
            <a:r>
              <a:rPr lang="de-AT" sz="2000"/>
              <a:t>Einheit und Nullpunkt sind durch die Merkmalsausprägungen definiert.</a:t>
            </a:r>
            <a:endParaRPr lang="de-DE" sz="2000"/>
          </a:p>
          <a:p>
            <a:pPr>
              <a:spcBef>
                <a:spcPct val="10000"/>
              </a:spcBef>
            </a:pPr>
            <a:r>
              <a:rPr lang="de-DE" sz="2000"/>
              <a:t>Beispiel</a:t>
            </a:r>
          </a:p>
          <a:p>
            <a:pPr lvl="1">
              <a:spcBef>
                <a:spcPct val="10000"/>
              </a:spcBef>
            </a:pPr>
            <a:r>
              <a:rPr lang="de-DE" sz="1800"/>
              <a:t>Alter</a:t>
            </a:r>
          </a:p>
          <a:p>
            <a:pPr lvl="2">
              <a:lnSpc>
                <a:spcPct val="80000"/>
              </a:lnSpc>
              <a:buFontTx/>
              <a:buNone/>
            </a:pPr>
            <a:endParaRPr lang="de-DE" sz="800"/>
          </a:p>
          <a:p>
            <a:pPr>
              <a:lnSpc>
                <a:spcPct val="80000"/>
              </a:lnSpc>
              <a:buFontTx/>
              <a:buNone/>
            </a:pPr>
            <a:r>
              <a:rPr lang="de-DE"/>
              <a:t>Intervall- &amp; Verhältnisskalen heißen </a:t>
            </a:r>
            <a:r>
              <a:rPr lang="de-DE" b="1"/>
              <a:t>metrisch skaliert</a:t>
            </a:r>
          </a:p>
        </p:txBody>
      </p:sp>
      <p:sp>
        <p:nvSpPr>
          <p:cNvPr id="8806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8068" name="Foliennummernplatzhalter 5"/>
          <p:cNvSpPr>
            <a:spLocks noGrp="1"/>
          </p:cNvSpPr>
          <p:nvPr>
            <p:ph type="sldNum" sz="quarter" idx="12"/>
          </p:nvPr>
        </p:nvSpPr>
        <p:spPr/>
        <p:txBody>
          <a:bodyPr/>
          <a:lstStyle/>
          <a:p>
            <a:pPr>
              <a:defRPr/>
            </a:pPr>
            <a:fld id="{4434C8BA-87AF-4125-9013-565C65584F43}" type="slidenum">
              <a:rPr lang="en-US"/>
              <a:pPr>
                <a:defRPr/>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a:bodyPr>
          <a:lstStyle/>
          <a:p>
            <a:pPr>
              <a:lnSpc>
                <a:spcPct val="80000"/>
              </a:lnSpc>
            </a:pPr>
            <a:r>
              <a:rPr lang="de-AT" sz="2800" u="sng" dirty="0"/>
              <a:t>Eckdaten zum Praktikum</a:t>
            </a:r>
          </a:p>
          <a:p>
            <a:pPr lvl="1">
              <a:lnSpc>
                <a:spcPct val="80000"/>
              </a:lnSpc>
            </a:pPr>
            <a:r>
              <a:rPr lang="de-AT" sz="2400" dirty="0"/>
              <a:t>zu absolvieren über </a:t>
            </a:r>
            <a:r>
              <a:rPr lang="de-AT" sz="2400" dirty="0" err="1"/>
              <a:t>iLiAs</a:t>
            </a:r>
            <a:r>
              <a:rPr lang="de-AT" sz="2400" dirty="0"/>
              <a:t> </a:t>
            </a:r>
            <a:r>
              <a:rPr lang="de-AT" sz="1200" i="1" dirty="0">
                <a:solidFill>
                  <a:srgbClr val="FF0000"/>
                </a:solidFill>
              </a:rPr>
              <a:t>(nur nach Anmeldung über </a:t>
            </a:r>
            <a:r>
              <a:rPr lang="de-AT" sz="1200" i="1" dirty="0" err="1">
                <a:solidFill>
                  <a:srgbClr val="FF0000"/>
                </a:solidFill>
              </a:rPr>
              <a:t>inside.i-med</a:t>
            </a:r>
            <a:r>
              <a:rPr lang="de-AT" sz="1200" i="1" dirty="0">
                <a:solidFill>
                  <a:srgbClr val="FF0000"/>
                </a:solidFill>
              </a:rPr>
              <a:t>!!!)</a:t>
            </a:r>
          </a:p>
          <a:p>
            <a:pPr lvl="1">
              <a:lnSpc>
                <a:spcPct val="80000"/>
              </a:lnSpc>
            </a:pPr>
            <a:r>
              <a:rPr lang="de-AT" sz="1400" dirty="0"/>
              <a:t>[Human/Zahn]</a:t>
            </a:r>
            <a:br>
              <a:rPr lang="de-AT" sz="1400" dirty="0"/>
            </a:br>
            <a:r>
              <a:rPr lang="de-AT" sz="1400" dirty="0"/>
              <a:t>-&gt; „1. Semester“</a:t>
            </a:r>
            <a:br>
              <a:rPr lang="de-AT" sz="1400" dirty="0"/>
            </a:br>
            <a:r>
              <a:rPr lang="de-AT" sz="1400" dirty="0"/>
              <a:t>	  -&gt; „1.04 – </a:t>
            </a:r>
            <a:r>
              <a:rPr lang="de-AT" sz="1400" dirty="0" err="1"/>
              <a:t>Propädeutikum</a:t>
            </a:r>
            <a:r>
              <a:rPr lang="de-AT" sz="1400" dirty="0"/>
              <a:t> medizinische Wissenschaften“</a:t>
            </a:r>
            <a:br>
              <a:rPr lang="de-AT" sz="1400" dirty="0"/>
            </a:br>
            <a:r>
              <a:rPr lang="de-AT" sz="1400" dirty="0"/>
              <a:t>         -&gt; E-Praktikum </a:t>
            </a:r>
            <a:r>
              <a:rPr lang="de-AT" sz="1400" dirty="0" err="1"/>
              <a:t>Propädeutikum</a:t>
            </a:r>
            <a:r>
              <a:rPr lang="de-AT" sz="1400" dirty="0"/>
              <a:t> Med. Wissenschaften</a:t>
            </a:r>
            <a:br>
              <a:rPr lang="de-AT" sz="1400" dirty="0"/>
            </a:br>
            <a:r>
              <a:rPr lang="de-AT" sz="1400" dirty="0"/>
              <a:t>              -&gt; Praktikum </a:t>
            </a:r>
            <a:r>
              <a:rPr lang="de-AT" sz="1400" dirty="0" err="1"/>
              <a:t>Propädeutikum</a:t>
            </a:r>
            <a:r>
              <a:rPr lang="de-AT" sz="1400" dirty="0"/>
              <a:t> Med. Wiss. – 1. Semester [Wahlfach] (Studienjahr 19/20)</a:t>
            </a:r>
            <a:br>
              <a:rPr lang="de-AT" sz="1400" dirty="0"/>
            </a:br>
            <a:r>
              <a:rPr lang="de-AT" sz="1400" dirty="0"/>
              <a:t>oder über direkten Link:</a:t>
            </a:r>
            <a:br>
              <a:rPr lang="de-AT" sz="1400" dirty="0"/>
            </a:br>
            <a:br>
              <a:rPr lang="de-AT" sz="1400" dirty="0"/>
            </a:br>
            <a:r>
              <a:rPr lang="de-AT" sz="1400" dirty="0">
                <a:hlinkClick r:id="rId3"/>
              </a:rPr>
              <a:t>https://ilias.i-med.ac.at/goto.php?target=grp_17031&amp;client_id=test </a:t>
            </a:r>
            <a:br>
              <a:rPr lang="de-AT" sz="1400" dirty="0"/>
            </a:br>
            <a:endParaRPr lang="de-AT" sz="1400" dirty="0"/>
          </a:p>
          <a:p>
            <a:pPr lvl="1">
              <a:lnSpc>
                <a:spcPct val="80000"/>
              </a:lnSpc>
            </a:pPr>
            <a:r>
              <a:rPr lang="de-AT" sz="2400" dirty="0"/>
              <a:t>Im Zeitraum:	</a:t>
            </a:r>
            <a:r>
              <a:rPr lang="de-AT" sz="2400" u="sng" dirty="0"/>
              <a:t>02.12. – 20.12.2019</a:t>
            </a:r>
          </a:p>
          <a:p>
            <a:pPr lvl="1">
              <a:lnSpc>
                <a:spcPct val="80000"/>
              </a:lnSpc>
            </a:pPr>
            <a:r>
              <a:rPr lang="de-AT" sz="2400" dirty="0"/>
              <a:t>24 h rund um die Uhr möglich</a:t>
            </a:r>
          </a:p>
          <a:p>
            <a:pPr lvl="1">
              <a:lnSpc>
                <a:spcPct val="80000"/>
              </a:lnSpc>
            </a:pPr>
            <a:r>
              <a:rPr lang="de-AT" sz="2400" dirty="0"/>
              <a:t>7 Durchgänge möglich, </a:t>
            </a:r>
            <a:r>
              <a:rPr lang="de-AT" sz="2400" b="1" dirty="0">
                <a:solidFill>
                  <a:srgbClr val="FF0000"/>
                </a:solidFill>
              </a:rPr>
              <a:t>LETZTER</a:t>
            </a:r>
            <a:r>
              <a:rPr lang="de-AT" sz="2400" dirty="0"/>
              <a:t> Durchgang zählt</a:t>
            </a:r>
            <a:r>
              <a:rPr lang="de-AT" sz="2400" b="1" dirty="0">
                <a:solidFill>
                  <a:srgbClr val="FF0000"/>
                </a:solidFill>
              </a:rPr>
              <a:t>!!!</a:t>
            </a:r>
          </a:p>
          <a:p>
            <a:pPr lvl="1">
              <a:lnSpc>
                <a:spcPct val="80000"/>
              </a:lnSpc>
            </a:pPr>
            <a:r>
              <a:rPr lang="de-AT" sz="2400" dirty="0"/>
              <a:t>Vorortberatung im Zeitraum:  02.12. – 19.12.2019</a:t>
            </a:r>
          </a:p>
          <a:p>
            <a:pPr lvl="1">
              <a:lnSpc>
                <a:spcPct val="80000"/>
              </a:lnSpc>
            </a:pPr>
            <a:r>
              <a:rPr lang="de-AT" sz="2400" dirty="0"/>
              <a:t>Vorortberatung </a:t>
            </a:r>
            <a:r>
              <a:rPr lang="de-AT" sz="2400" b="1" dirty="0">
                <a:solidFill>
                  <a:srgbClr val="FF0000"/>
                </a:solidFill>
              </a:rPr>
              <a:t>NUR </a:t>
            </a:r>
            <a:r>
              <a:rPr lang="de-AT" sz="2400" dirty="0"/>
              <a:t>nach Voranmeldung an</a:t>
            </a:r>
          </a:p>
          <a:p>
            <a:pPr marL="457200" lvl="1" indent="0">
              <a:lnSpc>
                <a:spcPct val="80000"/>
              </a:lnSpc>
              <a:buNone/>
            </a:pPr>
            <a:r>
              <a:rPr lang="de-AT" sz="2400" dirty="0"/>
              <a:t>	</a:t>
            </a:r>
            <a:r>
              <a:rPr lang="de-AT" sz="2400" dirty="0">
                <a:hlinkClick r:id="rId4"/>
              </a:rPr>
              <a:t>elearning@i-med.ac.at</a:t>
            </a:r>
            <a:endParaRPr lang="de-AT" sz="2400" dirty="0"/>
          </a:p>
          <a:p>
            <a:pPr marL="457200" lvl="1" indent="0">
              <a:lnSpc>
                <a:spcPct val="80000"/>
              </a:lnSpc>
              <a:buNone/>
            </a:pPr>
            <a:endParaRPr lang="de-AT" sz="2400" dirty="0"/>
          </a:p>
          <a:p>
            <a:pPr>
              <a:lnSpc>
                <a:spcPct val="80000"/>
              </a:lnSpc>
            </a:pPr>
            <a:endParaRPr lang="de-AT"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4</a:t>
            </a:fld>
            <a:endParaRPr lang="de-AT" dirty="0">
              <a:latin typeface="+mj-lt"/>
            </a:endParaRPr>
          </a:p>
        </p:txBody>
      </p:sp>
    </p:spTree>
    <p:extLst>
      <p:ext uri="{BB962C8B-B14F-4D97-AF65-F5344CB8AC3E}">
        <p14:creationId xmlns:p14="http://schemas.microsoft.com/office/powerpoint/2010/main" val="22051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4638"/>
            <a:ext cx="6635750" cy="1143000"/>
          </a:xfrm>
        </p:spPr>
        <p:txBody>
          <a:bodyPr/>
          <a:lstStyle/>
          <a:p>
            <a:r>
              <a:rPr lang="de-DE" sz="4000"/>
              <a:t>Merkmalstypen &amp; Skalierung</a:t>
            </a:r>
            <a:r>
              <a:rPr lang="de-DE"/>
              <a:t> </a:t>
            </a:r>
          </a:p>
        </p:txBody>
      </p:sp>
      <p:sp>
        <p:nvSpPr>
          <p:cNvPr id="106498" name="Rectangle 3"/>
          <p:cNvSpPr>
            <a:spLocks noGrp="1" noChangeArrowheads="1"/>
          </p:cNvSpPr>
          <p:nvPr>
            <p:ph idx="1"/>
          </p:nvPr>
        </p:nvSpPr>
        <p:spPr>
          <a:xfrm>
            <a:off x="611188" y="1557338"/>
            <a:ext cx="7510462" cy="4597400"/>
          </a:xfrm>
        </p:spPr>
        <p:txBody>
          <a:bodyPr/>
          <a:lstStyle/>
          <a:p>
            <a:r>
              <a:rPr lang="de-DE" sz="2000" b="1"/>
              <a:t>Diskret</a:t>
            </a:r>
          </a:p>
          <a:p>
            <a:pPr lvl="1"/>
            <a:r>
              <a:rPr lang="de-DE" sz="1800"/>
              <a:t>Endlich viele Ausprägungen</a:t>
            </a:r>
          </a:p>
          <a:p>
            <a:pPr lvl="2"/>
            <a:r>
              <a:rPr lang="de-DE" sz="1800"/>
              <a:t>z.B. Geschlecht, Blutgruppe, Schulnoten</a:t>
            </a:r>
          </a:p>
          <a:p>
            <a:pPr lvl="1"/>
            <a:r>
              <a:rPr lang="de-DE" sz="1800" b="1"/>
              <a:t>Ergebnis von Zählungen</a:t>
            </a:r>
          </a:p>
          <a:p>
            <a:pPr lvl="1"/>
            <a:endParaRPr lang="de-DE" sz="1800" b="1"/>
          </a:p>
          <a:p>
            <a:r>
              <a:rPr lang="de-DE" sz="2000" b="1"/>
              <a:t>Stetig</a:t>
            </a:r>
          </a:p>
          <a:p>
            <a:pPr lvl="1"/>
            <a:r>
              <a:rPr lang="de-DE" sz="1800"/>
              <a:t>Alle Werte eines Intervalls möglich</a:t>
            </a:r>
          </a:p>
          <a:p>
            <a:pPr lvl="2"/>
            <a:r>
              <a:rPr lang="de-DE" sz="1800"/>
              <a:t>z.B. Gewicht, Größe, Temperatur, Anzahl Leukozyten</a:t>
            </a:r>
          </a:p>
          <a:p>
            <a:pPr lvl="1"/>
            <a:r>
              <a:rPr lang="de-DE" sz="1800" b="1"/>
              <a:t>Ergebnis von Messungen</a:t>
            </a:r>
            <a:r>
              <a:rPr lang="de-DE" sz="1800"/>
              <a:t> (metrisch)</a:t>
            </a:r>
          </a:p>
          <a:p>
            <a:pPr lvl="1"/>
            <a:endParaRPr lang="de-DE" sz="1800"/>
          </a:p>
          <a:p>
            <a:r>
              <a:rPr lang="de-DE" sz="2000" b="1"/>
              <a:t>Qualitative Skalen </a:t>
            </a:r>
            <a:r>
              <a:rPr lang="de-DE" sz="2000"/>
              <a:t>(Nominal-, Ordinalskala)</a:t>
            </a:r>
          </a:p>
          <a:p>
            <a:r>
              <a:rPr lang="de-DE" sz="2000" b="1"/>
              <a:t>Quantitative Skalen </a:t>
            </a:r>
            <a:r>
              <a:rPr lang="de-DE" sz="2000"/>
              <a:t>(Intervall-,Verhältnisskala)</a:t>
            </a:r>
          </a:p>
          <a:p>
            <a:endParaRPr lang="de-DE" sz="2000"/>
          </a:p>
        </p:txBody>
      </p:sp>
      <p:sp>
        <p:nvSpPr>
          <p:cNvPr id="8909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9092" name="Foliennummernplatzhalter 5"/>
          <p:cNvSpPr>
            <a:spLocks noGrp="1"/>
          </p:cNvSpPr>
          <p:nvPr>
            <p:ph type="sldNum" sz="quarter" idx="12"/>
          </p:nvPr>
        </p:nvSpPr>
        <p:spPr/>
        <p:txBody>
          <a:bodyPr/>
          <a:lstStyle/>
          <a:p>
            <a:pPr>
              <a:defRPr/>
            </a:pPr>
            <a:fld id="{1B775515-142D-409F-B92B-215B6076B612}" type="slidenum">
              <a:rPr lang="en-US"/>
              <a:pPr>
                <a:defRPr/>
              </a:pPr>
              <a:t>40</a:t>
            </a:fld>
            <a:endParaRPr lang="en-US"/>
          </a:p>
        </p:txBody>
      </p:sp>
      <p:sp>
        <p:nvSpPr>
          <p:cNvPr id="106501" name="Rectangle 4"/>
          <p:cNvSpPr>
            <a:spLocks noChangeArrowheads="1"/>
          </p:cNvSpPr>
          <p:nvPr/>
        </p:nvSpPr>
        <p:spPr bwMode="auto">
          <a:xfrm>
            <a:off x="1150938" y="617538"/>
            <a:ext cx="7793037" cy="1143000"/>
          </a:xfrm>
          <a:prstGeom prst="rect">
            <a:avLst/>
          </a:prstGeom>
          <a:noFill/>
          <a:ln w="9525">
            <a:noFill/>
            <a:miter lim="800000"/>
            <a:headEnd/>
            <a:tailEnd/>
          </a:ln>
        </p:spPr>
        <p:txBody>
          <a:bodyPr anchor="b"/>
          <a:lstStyle/>
          <a:p>
            <a:pPr eaLnBrk="0" hangingPunct="0"/>
            <a:endParaRPr lang="de-DE" sz="4400" b="1">
              <a:solidFill>
                <a:schemeClr val="tx2"/>
              </a:solidFill>
            </a:endParaRPr>
          </a:p>
        </p:txBody>
      </p:sp>
      <p:sp>
        <p:nvSpPr>
          <p:cNvPr id="106502" name="Rectangle 5"/>
          <p:cNvSpPr>
            <a:spLocks noChangeArrowheads="1"/>
          </p:cNvSpPr>
          <p:nvPr/>
        </p:nvSpPr>
        <p:spPr bwMode="auto">
          <a:xfrm>
            <a:off x="1182688" y="1484313"/>
            <a:ext cx="7772400" cy="4648200"/>
          </a:xfrm>
          <a:prstGeom prst="rect">
            <a:avLst/>
          </a:prstGeom>
          <a:noFill/>
          <a:ln w="9525">
            <a:noFill/>
            <a:miter lim="800000"/>
            <a:headEnd/>
            <a:tailEnd/>
          </a:ln>
        </p:spPr>
        <p:txBody>
          <a:bodyPr/>
          <a:lstStyle/>
          <a:p>
            <a:pPr marL="2057400" lvl="4" indent="-228600" eaLnBrk="0" hangingPunct="0">
              <a:spcBef>
                <a:spcPct val="20000"/>
              </a:spcBef>
              <a:buFontTx/>
              <a:buChar char="»"/>
            </a:pPr>
            <a:endParaRPr lang="de-DE" sz="2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229600" cy="995363"/>
          </a:xfrm>
        </p:spPr>
        <p:txBody>
          <a:bodyPr/>
          <a:lstStyle/>
          <a:p>
            <a:r>
              <a:rPr lang="de-AT" dirty="0"/>
              <a:t>Deskriptive Statistik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886552404"/>
              </p:ext>
            </p:extLst>
          </p:nvPr>
        </p:nvGraphicFramePr>
        <p:xfrm>
          <a:off x="628976" y="1844824"/>
          <a:ext cx="7901014" cy="3855720"/>
        </p:xfrm>
        <a:graphic>
          <a:graphicData uri="http://schemas.openxmlformats.org/drawingml/2006/table">
            <a:tbl>
              <a:tblPr firstRow="1" bandRow="1">
                <a:tableStyleId>{5C22544A-7EE6-4342-B048-85BDC9FD1C3A}</a:tableStyleId>
              </a:tblPr>
              <a:tblGrid>
                <a:gridCol w="2108975">
                  <a:extLst>
                    <a:ext uri="{9D8B030D-6E8A-4147-A177-3AD203B41FA5}">
                      <a16:colId xmlns:a16="http://schemas.microsoft.com/office/drawing/2014/main" val="20000"/>
                    </a:ext>
                  </a:extLst>
                </a:gridCol>
                <a:gridCol w="257196">
                  <a:extLst>
                    <a:ext uri="{9D8B030D-6E8A-4147-A177-3AD203B41FA5}">
                      <a16:colId xmlns:a16="http://schemas.microsoft.com/office/drawing/2014/main" val="20001"/>
                    </a:ext>
                  </a:extLst>
                </a:gridCol>
                <a:gridCol w="3857944">
                  <a:extLst>
                    <a:ext uri="{9D8B030D-6E8A-4147-A177-3AD203B41FA5}">
                      <a16:colId xmlns:a16="http://schemas.microsoft.com/office/drawing/2014/main" val="20002"/>
                    </a:ext>
                  </a:extLst>
                </a:gridCol>
                <a:gridCol w="1676899">
                  <a:extLst>
                    <a:ext uri="{9D8B030D-6E8A-4147-A177-3AD203B41FA5}">
                      <a16:colId xmlns:a16="http://schemas.microsoft.com/office/drawing/2014/main" val="20003"/>
                    </a:ext>
                  </a:extLst>
                </a:gridCol>
              </a:tblGrid>
              <a:tr h="370840">
                <a:tc>
                  <a:txBody>
                    <a:bodyPr/>
                    <a:lstStyle/>
                    <a:p>
                      <a:r>
                        <a:rPr lang="de-AT" dirty="0"/>
                        <a:t>Qualitative Merkmale</a:t>
                      </a:r>
                      <a:endParaRPr lang="en-US" dirty="0"/>
                    </a:p>
                  </a:txBody>
                  <a:tcPr/>
                </a:tc>
                <a:tc>
                  <a:txBody>
                    <a:bodyPr/>
                    <a:lstStyle/>
                    <a:p>
                      <a:endParaRPr lang="en-US" dirty="0"/>
                    </a:p>
                  </a:txBody>
                  <a:tcPr/>
                </a:tc>
                <a:tc>
                  <a:txBody>
                    <a:bodyPr/>
                    <a:lstStyle/>
                    <a:p>
                      <a:r>
                        <a:rPr lang="de-AT" dirty="0"/>
                        <a:t>Quantitative</a:t>
                      </a:r>
                      <a:r>
                        <a:rPr lang="de-AT" baseline="0" dirty="0"/>
                        <a:t> Merkmale</a:t>
                      </a:r>
                    </a:p>
                    <a:p>
                      <a:r>
                        <a:rPr lang="de-AT" baseline="0" dirty="0"/>
                        <a:t>normalverteilt</a:t>
                      </a:r>
                      <a:endParaRPr lang="en-US" dirty="0"/>
                    </a:p>
                  </a:txBody>
                  <a:tcPr/>
                </a:tc>
                <a:tc>
                  <a:txBody>
                    <a:bodyPr/>
                    <a:lstStyle/>
                    <a:p>
                      <a:endParaRPr lang="de-AT" dirty="0"/>
                    </a:p>
                    <a:p>
                      <a:endParaRPr lang="de-AT" dirty="0"/>
                    </a:p>
                    <a:p>
                      <a:r>
                        <a:rPr lang="de-AT" dirty="0"/>
                        <a:t>beliebig verteilt</a:t>
                      </a:r>
                      <a:endParaRPr lang="en-US" dirty="0"/>
                    </a:p>
                  </a:txBody>
                  <a:tcPr/>
                </a:tc>
                <a:extLst>
                  <a:ext uri="{0D108BD9-81ED-4DB2-BD59-A6C34878D82A}">
                    <a16:rowId xmlns:a16="http://schemas.microsoft.com/office/drawing/2014/main" val="10000"/>
                  </a:ext>
                </a:extLst>
              </a:tr>
              <a:tr h="370840">
                <a:tc>
                  <a:txBody>
                    <a:bodyPr/>
                    <a:lstStyle/>
                    <a:p>
                      <a:r>
                        <a:rPr lang="de-AT" dirty="0"/>
                        <a:t>n,%</a:t>
                      </a:r>
                      <a:endParaRPr lang="en-US" dirty="0"/>
                    </a:p>
                  </a:txBody>
                  <a:tcPr/>
                </a:tc>
                <a:tc>
                  <a:txBody>
                    <a:bodyPr/>
                    <a:lstStyle/>
                    <a:p>
                      <a:endParaRPr lang="en-US" dirty="0"/>
                    </a:p>
                  </a:txBody>
                  <a:tcPr/>
                </a:tc>
                <a:tc>
                  <a:txBody>
                    <a:bodyPr/>
                    <a:lstStyle/>
                    <a:p>
                      <a:r>
                        <a:rPr lang="de-AT" dirty="0"/>
                        <a:t>Arithmetischer Mittelwert</a:t>
                      </a:r>
                      <a:endParaRPr lang="en-US" dirty="0"/>
                    </a:p>
                  </a:txBody>
                  <a:tcPr/>
                </a:tc>
                <a:tc>
                  <a:txBody>
                    <a:bodyPr/>
                    <a:lstStyle/>
                    <a:p>
                      <a:r>
                        <a:rPr lang="de-AT" dirty="0"/>
                        <a:t>Median</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r>
                        <a:rPr lang="de-AT" dirty="0"/>
                        <a:t>Standardabweichung</a:t>
                      </a:r>
                      <a:endParaRPr lang="en-US" dirty="0"/>
                    </a:p>
                  </a:txBody>
                  <a:tcPr/>
                </a:tc>
                <a:tc>
                  <a:txBody>
                    <a:bodyPr/>
                    <a:lstStyle/>
                    <a:p>
                      <a:r>
                        <a:rPr lang="de-AT" dirty="0"/>
                        <a:t>Perzentile</a:t>
                      </a:r>
                      <a:endParaRPr lang="en-US" dirty="0"/>
                    </a:p>
                  </a:txBody>
                  <a:tcPr/>
                </a:tc>
                <a:extLst>
                  <a:ext uri="{0D108BD9-81ED-4DB2-BD59-A6C34878D82A}">
                    <a16:rowId xmlns:a16="http://schemas.microsoft.com/office/drawing/2014/main" val="10002"/>
                  </a:ext>
                </a:extLst>
              </a:tr>
              <a:tr h="370840">
                <a:tc>
                  <a:txBody>
                    <a:bodyPr/>
                    <a:lstStyle/>
                    <a:p>
                      <a:r>
                        <a:rPr lang="de-AT" dirty="0"/>
                        <a:t>Kreis-, Balkendiagramm</a:t>
                      </a:r>
                      <a:endParaRPr lang="en-US" dirty="0"/>
                    </a:p>
                  </a:txBody>
                  <a:tcPr/>
                </a:tc>
                <a:tc>
                  <a:txBody>
                    <a:bodyPr/>
                    <a:lstStyle/>
                    <a:p>
                      <a:endParaRPr lang="en-US" dirty="0"/>
                    </a:p>
                  </a:txBody>
                  <a:tcPr/>
                </a:tc>
                <a:tc>
                  <a:txBody>
                    <a:bodyPr/>
                    <a:lstStyle/>
                    <a:p>
                      <a:r>
                        <a:rPr lang="de-AT" dirty="0"/>
                        <a:t>Histogramm</a:t>
                      </a:r>
                      <a:endParaRPr lang="en-US" dirty="0"/>
                    </a:p>
                  </a:txBody>
                  <a:tcPr/>
                </a:tc>
                <a:tc>
                  <a:txBody>
                    <a:bodyPr/>
                    <a:lstStyle/>
                    <a:p>
                      <a:r>
                        <a:rPr lang="de-AT" dirty="0"/>
                        <a:t>Boxplot </a:t>
                      </a:r>
                      <a:endParaRPr lang="en-US" dirty="0"/>
                    </a:p>
                  </a:txBody>
                  <a:tcPr/>
                </a:tc>
                <a:extLst>
                  <a:ext uri="{0D108BD9-81ED-4DB2-BD59-A6C34878D82A}">
                    <a16:rowId xmlns:a16="http://schemas.microsoft.com/office/drawing/2014/main" val="10003"/>
                  </a:ext>
                </a:extLst>
              </a:tr>
              <a:tr h="370840">
                <a:tc>
                  <a:txBody>
                    <a:bodyPr/>
                    <a:lstStyle/>
                    <a:p>
                      <a:r>
                        <a:rPr lang="de-AT" dirty="0"/>
                        <a:t>Beispiele: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de-AT" dirty="0"/>
                        <a:t>Geschlecht,</a:t>
                      </a:r>
                      <a:r>
                        <a:rPr lang="de-AT" baseline="0" dirty="0"/>
                        <a:t> Ansprechen auf Therapie, etc.</a:t>
                      </a:r>
                    </a:p>
                    <a:p>
                      <a:endParaRPr lang="en-US" dirty="0"/>
                    </a:p>
                  </a:txBody>
                  <a:tcPr/>
                </a:tc>
                <a:tc>
                  <a:txBody>
                    <a:bodyPr/>
                    <a:lstStyle/>
                    <a:p>
                      <a:endParaRPr lang="en-US" dirty="0"/>
                    </a:p>
                  </a:txBody>
                  <a:tcPr/>
                </a:tc>
                <a:tc>
                  <a:txBody>
                    <a:bodyPr/>
                    <a:lstStyle/>
                    <a:p>
                      <a:r>
                        <a:rPr lang="de-AT" dirty="0"/>
                        <a:t>Blutdruck</a:t>
                      </a:r>
                      <a:endParaRPr lang="en-US" dirty="0"/>
                    </a:p>
                  </a:txBody>
                  <a:tcPr/>
                </a:tc>
                <a:tc>
                  <a:txBody>
                    <a:bodyPr/>
                    <a:lstStyle/>
                    <a:p>
                      <a:r>
                        <a:rPr lang="de-AT" dirty="0"/>
                        <a:t>CRP,</a:t>
                      </a:r>
                      <a:r>
                        <a:rPr lang="de-AT" baseline="0" dirty="0"/>
                        <a:t> GGT</a:t>
                      </a:r>
                    </a:p>
                    <a:p>
                      <a:r>
                        <a:rPr lang="de-AT" baseline="0" dirty="0"/>
                        <a:t>Schweregrade</a:t>
                      </a:r>
                      <a:endParaRPr lang="en-US" dirty="0"/>
                    </a:p>
                  </a:txBody>
                  <a:tcPr/>
                </a:tc>
                <a:extLst>
                  <a:ext uri="{0D108BD9-81ED-4DB2-BD59-A6C34878D82A}">
                    <a16:rowId xmlns:a16="http://schemas.microsoft.com/office/drawing/2014/main" val="10005"/>
                  </a:ext>
                </a:extLst>
              </a:tr>
            </a:tbl>
          </a:graphicData>
        </a:graphic>
      </p:graphicFrame>
      <p:sp>
        <p:nvSpPr>
          <p:cNvPr id="5" name="Fußzeilenplatzhalter 4"/>
          <p:cNvSpPr>
            <a:spLocks noGrp="1"/>
          </p:cNvSpPr>
          <p:nvPr>
            <p:ph type="ftr" sz="quarter" idx="11"/>
          </p:nvPr>
        </p:nvSpPr>
        <p:spPr/>
        <p:txBody>
          <a:bodyPr/>
          <a:lstStyle/>
          <a:p>
            <a:r>
              <a:rPr lang="de-DE" altLang="en-US"/>
              <a:t>hanno.ulmer@i-med.ac.at</a:t>
            </a:r>
          </a:p>
        </p:txBody>
      </p:sp>
      <p:sp>
        <p:nvSpPr>
          <p:cNvPr id="8"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57200" y="274638"/>
            <a:ext cx="6635750" cy="1143000"/>
          </a:xfrm>
        </p:spPr>
        <p:txBody>
          <a:bodyPr/>
          <a:lstStyle/>
          <a:p>
            <a:r>
              <a:rPr lang="de-AT" sz="4000"/>
              <a:t>Häufigkeit</a:t>
            </a:r>
          </a:p>
        </p:txBody>
      </p:sp>
      <p:sp>
        <p:nvSpPr>
          <p:cNvPr id="108546" name="Rectangle 3"/>
          <p:cNvSpPr>
            <a:spLocks noGrp="1" noChangeArrowheads="1"/>
          </p:cNvSpPr>
          <p:nvPr>
            <p:ph idx="1"/>
          </p:nvPr>
        </p:nvSpPr>
        <p:spPr>
          <a:xfrm>
            <a:off x="457200" y="1600200"/>
            <a:ext cx="8229600" cy="4757738"/>
          </a:xfrm>
        </p:spPr>
        <p:txBody>
          <a:bodyPr/>
          <a:lstStyle/>
          <a:p>
            <a:pPr>
              <a:lnSpc>
                <a:spcPct val="90000"/>
              </a:lnSpc>
            </a:pPr>
            <a:r>
              <a:rPr lang="de-AT" b="1"/>
              <a:t>Absolute Häufigkeit</a:t>
            </a:r>
          </a:p>
          <a:p>
            <a:pPr lvl="1">
              <a:lnSpc>
                <a:spcPct val="90000"/>
              </a:lnSpc>
            </a:pPr>
            <a:r>
              <a:rPr lang="de-AT" sz="2000"/>
              <a:t>Anzahl der Beobachtungen mit einem bestimmten Merkmal X: n(X)</a:t>
            </a:r>
          </a:p>
          <a:p>
            <a:pPr lvl="2">
              <a:lnSpc>
                <a:spcPct val="90000"/>
              </a:lnSpc>
            </a:pPr>
            <a:r>
              <a:rPr lang="de-AT" sz="1800"/>
              <a:t>Aus einer Stichprobe vom Umfang N</a:t>
            </a:r>
          </a:p>
          <a:p>
            <a:pPr lvl="2">
              <a:lnSpc>
                <a:spcPct val="90000"/>
              </a:lnSpc>
            </a:pPr>
            <a:endParaRPr lang="de-AT" sz="1000"/>
          </a:p>
          <a:p>
            <a:pPr>
              <a:lnSpc>
                <a:spcPct val="90000"/>
              </a:lnSpc>
            </a:pPr>
            <a:r>
              <a:rPr lang="de-AT" b="1"/>
              <a:t>Relative Häufigkeit</a:t>
            </a:r>
          </a:p>
          <a:p>
            <a:pPr lvl="1">
              <a:lnSpc>
                <a:spcPct val="90000"/>
              </a:lnSpc>
            </a:pPr>
            <a:r>
              <a:rPr lang="de-AT" sz="2000"/>
              <a:t>Anteil von X: h(X)=n(X)/N</a:t>
            </a:r>
          </a:p>
          <a:p>
            <a:pPr lvl="2">
              <a:lnSpc>
                <a:spcPct val="90000"/>
              </a:lnSpc>
            </a:pPr>
            <a:r>
              <a:rPr lang="de-AT" sz="1800"/>
              <a:t>In Prozent</a:t>
            </a:r>
          </a:p>
          <a:p>
            <a:pPr lvl="2">
              <a:lnSpc>
                <a:spcPct val="90000"/>
              </a:lnSpc>
            </a:pPr>
            <a:endParaRPr lang="de-AT" sz="1000"/>
          </a:p>
          <a:p>
            <a:pPr>
              <a:lnSpc>
                <a:spcPct val="90000"/>
              </a:lnSpc>
            </a:pPr>
            <a:r>
              <a:rPr lang="de-AT" b="1"/>
              <a:t>Kumulative Häufigkeit</a:t>
            </a:r>
          </a:p>
          <a:p>
            <a:pPr lvl="1">
              <a:lnSpc>
                <a:spcPct val="90000"/>
              </a:lnSpc>
            </a:pPr>
            <a:r>
              <a:rPr lang="de-AT" sz="2000"/>
              <a:t>Nur bei mindestens ordinalen Daten</a:t>
            </a:r>
          </a:p>
          <a:p>
            <a:pPr lvl="2">
              <a:lnSpc>
                <a:spcPct val="90000"/>
              </a:lnSpc>
            </a:pPr>
            <a:r>
              <a:rPr lang="de-AT" sz="1800"/>
              <a:t>Summenhäufigkeit</a:t>
            </a:r>
          </a:p>
          <a:p>
            <a:pPr lvl="3">
              <a:lnSpc>
                <a:spcPct val="90000"/>
              </a:lnSpc>
            </a:pPr>
            <a:r>
              <a:rPr lang="de-AT" sz="1600"/>
              <a:t>Summe der relativen Häufigkeiten aller Merkmale </a:t>
            </a:r>
            <a:r>
              <a:rPr lang="de-AT" sz="1600">
                <a:sym typeface="Symbol" pitchFamily="18" charset="2"/>
              </a:rPr>
              <a:t></a:t>
            </a:r>
            <a:r>
              <a:rPr lang="de-AT" sz="1600">
                <a:latin typeface="Comic Sans MS" pitchFamily="66" charset="0"/>
                <a:sym typeface="Symbol" pitchFamily="18" charset="2"/>
              </a:rPr>
              <a:t>X</a:t>
            </a:r>
            <a:endParaRPr lang="de-AT" sz="1600">
              <a:latin typeface="Comic Sans MS" pitchFamily="66" charset="0"/>
            </a:endParaRPr>
          </a:p>
        </p:txBody>
      </p:sp>
      <p:sp>
        <p:nvSpPr>
          <p:cNvPr id="9113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1140" name="Foliennummernplatzhalter 5"/>
          <p:cNvSpPr>
            <a:spLocks noGrp="1"/>
          </p:cNvSpPr>
          <p:nvPr>
            <p:ph type="sldNum" sz="quarter" idx="12"/>
          </p:nvPr>
        </p:nvSpPr>
        <p:spPr/>
        <p:txBody>
          <a:bodyPr/>
          <a:lstStyle/>
          <a:p>
            <a:pPr>
              <a:defRPr/>
            </a:pPr>
            <a:fld id="{C2A0FF41-CBE8-42E3-8C48-CEB6DACFFE01}"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82" name="Rectangle 2"/>
          <p:cNvSpPr>
            <a:spLocks noGrp="1" noChangeArrowheads="1"/>
          </p:cNvSpPr>
          <p:nvPr>
            <p:ph type="title"/>
          </p:nvPr>
        </p:nvSpPr>
        <p:spPr/>
        <p:txBody>
          <a:bodyPr/>
          <a:lstStyle/>
          <a:p>
            <a:r>
              <a:rPr lang="de-AT" sz="4000"/>
              <a:t>Arithmetischer Mittelwert und Median</a:t>
            </a:r>
          </a:p>
        </p:txBody>
      </p:sp>
      <p:sp>
        <p:nvSpPr>
          <p:cNvPr id="26783" name="Rectangle 3"/>
          <p:cNvSpPr>
            <a:spLocks noGrp="1" noChangeArrowheads="1"/>
          </p:cNvSpPr>
          <p:nvPr>
            <p:ph type="body" sz="half" idx="1"/>
          </p:nvPr>
        </p:nvSpPr>
        <p:spPr>
          <a:xfrm>
            <a:off x="484188" y="1782763"/>
            <a:ext cx="7904162" cy="4525962"/>
          </a:xfrm>
        </p:spPr>
        <p:txBody>
          <a:bodyPr/>
          <a:lstStyle/>
          <a:p>
            <a:r>
              <a:rPr lang="de-AT" sz="2800" b="1"/>
              <a:t>Arithmetischer Mittelwert:</a:t>
            </a:r>
          </a:p>
          <a:p>
            <a:pPr lvl="1"/>
            <a:r>
              <a:rPr lang="de-AT" sz="2000"/>
              <a:t>Gegeben: N Beobachtungen (Zufallsvariable)</a:t>
            </a:r>
          </a:p>
          <a:p>
            <a:pPr lvl="2"/>
            <a:r>
              <a:rPr lang="de-AT" sz="2000"/>
              <a:t>x</a:t>
            </a:r>
            <a:r>
              <a:rPr lang="de-AT" sz="2000" baseline="-25000"/>
              <a:t>1</a:t>
            </a:r>
            <a:r>
              <a:rPr lang="de-AT" sz="2000"/>
              <a:t>,x</a:t>
            </a:r>
            <a:r>
              <a:rPr lang="de-AT" sz="2000" baseline="-25000"/>
              <a:t>2</a:t>
            </a:r>
            <a:r>
              <a:rPr lang="de-AT" sz="2000"/>
              <a:t>,...,x</a:t>
            </a:r>
            <a:r>
              <a:rPr lang="de-AT" sz="2000" baseline="-25000"/>
              <a:t>N</a:t>
            </a:r>
          </a:p>
          <a:p>
            <a:pPr lvl="1"/>
            <a:endParaRPr lang="de-AT" sz="2400" baseline="-25000"/>
          </a:p>
          <a:p>
            <a:pPr lvl="1"/>
            <a:endParaRPr lang="de-AT" sz="2400" baseline="-25000"/>
          </a:p>
          <a:p>
            <a:pPr lvl="1"/>
            <a:endParaRPr lang="de-AT" sz="2400" baseline="-25000"/>
          </a:p>
          <a:p>
            <a:pPr lvl="1"/>
            <a:endParaRPr lang="de-AT" sz="1500" baseline="-25000"/>
          </a:p>
          <a:p>
            <a:r>
              <a:rPr lang="de-AT" sz="2800" b="1"/>
              <a:t>Median:</a:t>
            </a:r>
            <a:r>
              <a:rPr lang="de-AT"/>
              <a:t> </a:t>
            </a:r>
          </a:p>
          <a:p>
            <a:pPr lvl="1"/>
            <a:endParaRPr lang="de-AT"/>
          </a:p>
          <a:p>
            <a:pPr lvl="1"/>
            <a:r>
              <a:rPr lang="de-AT" sz="2000">
                <a:cs typeface="Times New Roman" pitchFamily="18" charset="0"/>
              </a:rPr>
              <a:t>x</a:t>
            </a:r>
            <a:r>
              <a:rPr lang="de-AT" sz="2000" baseline="-30000">
                <a:cs typeface="Times New Roman" pitchFamily="18" charset="0"/>
              </a:rPr>
              <a:t>[w]</a:t>
            </a:r>
            <a:r>
              <a:rPr lang="de-AT" sz="2000"/>
              <a:t> ...x mit Rang w</a:t>
            </a:r>
          </a:p>
          <a:p>
            <a:pPr lvl="1"/>
            <a:endParaRPr lang="de-AT" sz="1800" baseline="-25000"/>
          </a:p>
          <a:p>
            <a:pPr lvl="1"/>
            <a:endParaRPr lang="de-AT" sz="2400" baseline="-25000"/>
          </a:p>
          <a:p>
            <a:pPr lvl="1"/>
            <a:endParaRPr lang="de-AT" sz="2400" baseline="-25000"/>
          </a:p>
          <a:p>
            <a:pPr lvl="1"/>
            <a:endParaRPr lang="de-AT" sz="2400" baseline="-25000"/>
          </a:p>
          <a:p>
            <a:pPr lvl="1"/>
            <a:endParaRPr lang="de-AT" sz="2400" baseline="-25000"/>
          </a:p>
          <a:p>
            <a:pPr lvl="1"/>
            <a:endParaRPr lang="de-AT" sz="2400" baseline="-25000"/>
          </a:p>
          <a:p>
            <a:pPr lvl="1">
              <a:buFontTx/>
              <a:buNone/>
            </a:pPr>
            <a:endParaRPr lang="de-AT" sz="2400"/>
          </a:p>
        </p:txBody>
      </p:sp>
      <p:graphicFrame>
        <p:nvGraphicFramePr>
          <p:cNvPr id="26780" name="Object 156"/>
          <p:cNvGraphicFramePr>
            <a:graphicFrameLocks noGrp="1" noChangeAspect="1"/>
          </p:cNvGraphicFramePr>
          <p:nvPr>
            <p:ph sz="half" idx="2"/>
          </p:nvPr>
        </p:nvGraphicFramePr>
        <p:xfrm>
          <a:off x="2484438" y="3933825"/>
          <a:ext cx="5400675" cy="973138"/>
        </p:xfrm>
        <a:graphic>
          <a:graphicData uri="http://schemas.openxmlformats.org/presentationml/2006/ole">
            <mc:AlternateContent xmlns:mc="http://schemas.openxmlformats.org/markup-compatibility/2006">
              <mc:Choice xmlns:v="urn:schemas-microsoft-com:vml" Requires="v">
                <p:oleObj spid="_x0000_s26876" name="Formel" r:id="rId4" imgW="2679700" imgH="482600" progId="Equation.3">
                  <p:embed/>
                </p:oleObj>
              </mc:Choice>
              <mc:Fallback>
                <p:oleObj name="Formel" r:id="rId4" imgW="2679700" imgH="482600" progId="Equation.3">
                  <p:embed/>
                  <p:pic>
                    <p:nvPicPr>
                      <p:cNvPr id="0" name="Picture 16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3933825"/>
                        <a:ext cx="5400675" cy="973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Foliennummernplatzhalter 6"/>
          <p:cNvSpPr>
            <a:spLocks noGrp="1"/>
          </p:cNvSpPr>
          <p:nvPr>
            <p:ph type="sldNum" sz="quarter" idx="11"/>
          </p:nvPr>
        </p:nvSpPr>
        <p:spPr/>
        <p:txBody>
          <a:bodyPr/>
          <a:lstStyle/>
          <a:p>
            <a:pPr>
              <a:defRPr/>
            </a:pPr>
            <a:fld id="{65A1BB35-FC46-455D-A6FE-A2B2A8AFCB46}" type="slidenum">
              <a:rPr lang="en-US" smtClean="0"/>
              <a:pPr>
                <a:defRPr/>
              </a:pPr>
              <a:t>43</a:t>
            </a:fld>
            <a:endParaRPr lang="en-US"/>
          </a:p>
        </p:txBody>
      </p:sp>
      <p:sp>
        <p:nvSpPr>
          <p:cNvPr id="1029" name="Fußzeilenplatzhalter 5"/>
          <p:cNvSpPr>
            <a:spLocks noGrp="1"/>
          </p:cNvSpPr>
          <p:nvPr>
            <p:ph type="ftr" sz="quarter" idx="4294967295"/>
          </p:nvPr>
        </p:nvSpPr>
        <p:spPr>
          <a:xfrm>
            <a:off x="0" y="6248400"/>
            <a:ext cx="2895600" cy="457200"/>
          </a:xfrm>
        </p:spPr>
        <p:txBody>
          <a:bodyPr/>
          <a:lstStyle/>
          <a:p>
            <a:pPr>
              <a:defRPr/>
            </a:pPr>
            <a:r>
              <a:rPr lang="en-US"/>
              <a:t>hanno.ulmer@i-med.ac.at</a:t>
            </a:r>
          </a:p>
        </p:txBody>
      </p:sp>
      <p:graphicFrame>
        <p:nvGraphicFramePr>
          <p:cNvPr id="26781" name="Object 157"/>
          <p:cNvGraphicFramePr>
            <a:graphicFrameLocks noChangeAspect="1"/>
          </p:cNvGraphicFramePr>
          <p:nvPr/>
        </p:nvGraphicFramePr>
        <p:xfrm>
          <a:off x="3132138" y="2565400"/>
          <a:ext cx="1800225" cy="1017588"/>
        </p:xfrm>
        <a:graphic>
          <a:graphicData uri="http://schemas.openxmlformats.org/presentationml/2006/ole">
            <mc:AlternateContent xmlns:mc="http://schemas.openxmlformats.org/markup-compatibility/2006">
              <mc:Choice xmlns:v="urn:schemas-microsoft-com:vml" Requires="v">
                <p:oleObj spid="_x0000_s26877" name="Formel" r:id="rId6" imgW="761669" imgH="431613" progId="Equation.3">
                  <p:embed/>
                </p:oleObj>
              </mc:Choice>
              <mc:Fallback>
                <p:oleObj name="Formel" r:id="rId6" imgW="761669" imgH="431613" progId="Equation.3">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565400"/>
                        <a:ext cx="1800225" cy="10175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Ausreißer und arithmetischer Mittelwert</a:t>
            </a:r>
            <a:endParaRPr lang="en-US" sz="4000"/>
          </a:p>
        </p:txBody>
      </p:sp>
      <p:sp>
        <p:nvSpPr>
          <p:cNvPr id="113666" name="Rectangle 3"/>
          <p:cNvSpPr>
            <a:spLocks noGrp="1" noChangeArrowheads="1"/>
          </p:cNvSpPr>
          <p:nvPr>
            <p:ph idx="1"/>
          </p:nvPr>
        </p:nvSpPr>
        <p:spPr>
          <a:xfrm>
            <a:off x="468313" y="1773238"/>
            <a:ext cx="7200900" cy="4319587"/>
          </a:xfrm>
        </p:spPr>
        <p:txBody>
          <a:bodyPr/>
          <a:lstStyle/>
          <a:p>
            <a:pPr>
              <a:lnSpc>
                <a:spcPct val="80000"/>
              </a:lnSpc>
            </a:pPr>
            <a:r>
              <a:rPr lang="de-DE" sz="2800"/>
              <a:t>Arithmetisches Mittel ist </a:t>
            </a:r>
            <a:r>
              <a:rPr lang="de-DE" sz="2800" b="1"/>
              <a:t>empfindlich gegen Ausreißer</a:t>
            </a:r>
          </a:p>
          <a:p>
            <a:pPr>
              <a:lnSpc>
                <a:spcPct val="80000"/>
              </a:lnSpc>
              <a:buFontTx/>
              <a:buNone/>
            </a:pPr>
            <a:endParaRPr lang="de-DE" sz="1300" b="1"/>
          </a:p>
          <a:p>
            <a:pPr>
              <a:lnSpc>
                <a:spcPct val="80000"/>
              </a:lnSpc>
            </a:pPr>
            <a:r>
              <a:rPr lang="de-DE" sz="2800"/>
              <a:t>Ziel: Robuste, unverzerrte Schätzwerte</a:t>
            </a:r>
          </a:p>
          <a:p>
            <a:pPr>
              <a:lnSpc>
                <a:spcPct val="80000"/>
              </a:lnSpc>
              <a:buFontTx/>
              <a:buNone/>
            </a:pPr>
            <a:endParaRPr lang="de-DE" sz="1300"/>
          </a:p>
          <a:p>
            <a:pPr lvl="1">
              <a:lnSpc>
                <a:spcPct val="80000"/>
              </a:lnSpc>
            </a:pPr>
            <a:r>
              <a:rPr lang="de-DE" sz="2400"/>
              <a:t>Getrimmter Mittelwert:</a:t>
            </a:r>
          </a:p>
          <a:p>
            <a:pPr lvl="2">
              <a:lnSpc>
                <a:spcPct val="80000"/>
              </a:lnSpc>
            </a:pPr>
            <a:r>
              <a:rPr lang="de-DE"/>
              <a:t>Weglassen von </a:t>
            </a:r>
            <a:r>
              <a:rPr lang="de-DE">
                <a:sym typeface="Symbol" pitchFamily="18" charset="2"/>
              </a:rPr>
              <a:t>k% der oberen und unteren Extremwerte</a:t>
            </a:r>
            <a:endParaRPr lang="de-DE"/>
          </a:p>
        </p:txBody>
      </p:sp>
      <p:sp>
        <p:nvSpPr>
          <p:cNvPr id="9216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2164" name="Foliennummernplatzhalter 5"/>
          <p:cNvSpPr>
            <a:spLocks noGrp="1"/>
          </p:cNvSpPr>
          <p:nvPr>
            <p:ph type="sldNum" sz="quarter" idx="12"/>
          </p:nvPr>
        </p:nvSpPr>
        <p:spPr/>
        <p:txBody>
          <a:bodyPr/>
          <a:lstStyle/>
          <a:p>
            <a:pPr>
              <a:defRPr/>
            </a:pPr>
            <a:fld id="{BF86EA6C-DB80-436C-95E8-63EB5F64A581}"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457200" y="333375"/>
            <a:ext cx="8229600" cy="868363"/>
          </a:xfrm>
        </p:spPr>
        <p:txBody>
          <a:bodyPr/>
          <a:lstStyle/>
          <a:p>
            <a:r>
              <a:rPr lang="de-DE" sz="4000"/>
              <a:t>Mittelwert vs. Median - Beispiel</a:t>
            </a:r>
          </a:p>
        </p:txBody>
      </p:sp>
      <p:sp>
        <p:nvSpPr>
          <p:cNvPr id="115714" name="Rectangle 3"/>
          <p:cNvSpPr>
            <a:spLocks noGrp="1" noChangeArrowheads="1"/>
          </p:cNvSpPr>
          <p:nvPr>
            <p:ph idx="1"/>
          </p:nvPr>
        </p:nvSpPr>
        <p:spPr>
          <a:xfrm>
            <a:off x="457200" y="1600200"/>
            <a:ext cx="8229600" cy="4757738"/>
          </a:xfrm>
        </p:spPr>
        <p:txBody>
          <a:bodyPr/>
          <a:lstStyle/>
          <a:p>
            <a:endParaRPr lang="de-DE"/>
          </a:p>
        </p:txBody>
      </p:sp>
      <p:sp>
        <p:nvSpPr>
          <p:cNvPr id="9318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3188" name="Foliennummernplatzhalter 5"/>
          <p:cNvSpPr>
            <a:spLocks noGrp="1"/>
          </p:cNvSpPr>
          <p:nvPr>
            <p:ph type="sldNum" sz="quarter" idx="12"/>
          </p:nvPr>
        </p:nvSpPr>
        <p:spPr/>
        <p:txBody>
          <a:bodyPr/>
          <a:lstStyle/>
          <a:p>
            <a:pPr>
              <a:defRPr/>
            </a:pPr>
            <a:fld id="{B73C702E-12AA-49CD-9C66-2DFD5146C7ED}" type="slidenum">
              <a:rPr lang="en-US"/>
              <a:pPr>
                <a:defRPr/>
              </a:pPr>
              <a:t>45</a:t>
            </a:fld>
            <a:endParaRPr lang="en-US"/>
          </a:p>
        </p:txBody>
      </p:sp>
      <p:pic>
        <p:nvPicPr>
          <p:cNvPr id="115717" name="Picture 4"/>
          <p:cNvPicPr>
            <a:picLocks noChangeAspect="1" noChangeArrowheads="1"/>
          </p:cNvPicPr>
          <p:nvPr/>
        </p:nvPicPr>
        <p:blipFill>
          <a:blip r:embed="rId3" cstate="print"/>
          <a:srcRect/>
          <a:stretch>
            <a:fillRect/>
          </a:stretch>
        </p:blipFill>
        <p:spPr bwMode="auto">
          <a:xfrm>
            <a:off x="252413" y="1312863"/>
            <a:ext cx="8640762" cy="49244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323850" y="476250"/>
            <a:ext cx="8640763" cy="868363"/>
          </a:xfrm>
        </p:spPr>
        <p:txBody>
          <a:bodyPr/>
          <a:lstStyle/>
          <a:p>
            <a:r>
              <a:rPr lang="de-AT" sz="3600"/>
              <a:t>Median, Modus, Quartile, Extremwerte</a:t>
            </a:r>
          </a:p>
        </p:txBody>
      </p:sp>
      <p:sp>
        <p:nvSpPr>
          <p:cNvPr id="116738" name="Rectangle 3"/>
          <p:cNvSpPr>
            <a:spLocks noGrp="1" noChangeArrowheads="1"/>
          </p:cNvSpPr>
          <p:nvPr>
            <p:ph idx="1"/>
          </p:nvPr>
        </p:nvSpPr>
        <p:spPr>
          <a:xfrm>
            <a:off x="457200" y="1600200"/>
            <a:ext cx="8229600" cy="4757738"/>
          </a:xfrm>
        </p:spPr>
        <p:txBody>
          <a:bodyPr/>
          <a:lstStyle/>
          <a:p>
            <a:pPr>
              <a:lnSpc>
                <a:spcPct val="90000"/>
              </a:lnSpc>
            </a:pPr>
            <a:r>
              <a:rPr lang="de-AT" sz="2800" b="1"/>
              <a:t>Modus</a:t>
            </a:r>
            <a:r>
              <a:rPr lang="de-AT" sz="2800"/>
              <a:t> (häufigster Wert einer Verteilung)</a:t>
            </a:r>
          </a:p>
          <a:p>
            <a:pPr>
              <a:lnSpc>
                <a:spcPct val="90000"/>
              </a:lnSpc>
            </a:pPr>
            <a:r>
              <a:rPr lang="de-AT" sz="2800" b="1"/>
              <a:t>Quantile</a:t>
            </a:r>
            <a:r>
              <a:rPr lang="de-AT" sz="2800"/>
              <a:t>: prozentueller Anteil an den Daten</a:t>
            </a:r>
          </a:p>
          <a:p>
            <a:pPr>
              <a:lnSpc>
                <a:spcPct val="90000"/>
              </a:lnSpc>
            </a:pPr>
            <a:r>
              <a:rPr lang="de-AT" sz="2800"/>
              <a:t>Quartile: </a:t>
            </a:r>
            <a:r>
              <a:rPr lang="de-AT" sz="2800">
                <a:cs typeface="Times New Roman" pitchFamily="18" charset="0"/>
              </a:rPr>
              <a:t>Q</a:t>
            </a:r>
            <a:r>
              <a:rPr lang="de-AT" sz="2800" baseline="-30000">
                <a:cs typeface="Times New Roman" pitchFamily="18" charset="0"/>
              </a:rPr>
              <a:t>25</a:t>
            </a:r>
            <a:r>
              <a:rPr lang="de-AT" sz="2800">
                <a:cs typeface="Times New Roman" pitchFamily="18" charset="0"/>
              </a:rPr>
              <a:t>, Q</a:t>
            </a:r>
            <a:r>
              <a:rPr lang="de-AT" sz="2800" baseline="-30000">
                <a:cs typeface="Times New Roman" pitchFamily="18" charset="0"/>
              </a:rPr>
              <a:t>75</a:t>
            </a:r>
          </a:p>
          <a:p>
            <a:pPr lvl="1">
              <a:lnSpc>
                <a:spcPct val="90000"/>
              </a:lnSpc>
            </a:pPr>
            <a:r>
              <a:rPr lang="de-AT" sz="2400"/>
              <a:t>25%, 75% - Anteil</a:t>
            </a:r>
          </a:p>
          <a:p>
            <a:pPr>
              <a:lnSpc>
                <a:spcPct val="90000"/>
              </a:lnSpc>
            </a:pPr>
            <a:r>
              <a:rPr lang="de-AT" sz="2800"/>
              <a:t>Interquartilbereich: </a:t>
            </a:r>
            <a:r>
              <a:rPr lang="de-AT" sz="2800">
                <a:cs typeface="Times New Roman" pitchFamily="18" charset="0"/>
              </a:rPr>
              <a:t>I</a:t>
            </a:r>
            <a:r>
              <a:rPr lang="de-AT" sz="2800" baseline="-30000">
                <a:cs typeface="Times New Roman" pitchFamily="18" charset="0"/>
              </a:rPr>
              <a:t>50</a:t>
            </a:r>
            <a:r>
              <a:rPr lang="de-AT" sz="2800">
                <a:cs typeface="Times New Roman" pitchFamily="18" charset="0"/>
              </a:rPr>
              <a:t>= Q</a:t>
            </a:r>
            <a:r>
              <a:rPr lang="de-AT" sz="2800" baseline="-30000">
                <a:cs typeface="Times New Roman" pitchFamily="18" charset="0"/>
              </a:rPr>
              <a:t>75 –</a:t>
            </a:r>
            <a:r>
              <a:rPr lang="de-AT" sz="2800">
                <a:cs typeface="Times New Roman" pitchFamily="18" charset="0"/>
              </a:rPr>
              <a:t> Q</a:t>
            </a:r>
            <a:r>
              <a:rPr lang="de-AT" sz="2800" baseline="-30000">
                <a:cs typeface="Times New Roman" pitchFamily="18" charset="0"/>
              </a:rPr>
              <a:t>25</a:t>
            </a:r>
            <a:r>
              <a:rPr lang="de-AT" sz="2800">
                <a:cs typeface="Times New Roman" pitchFamily="18" charset="0"/>
              </a:rPr>
              <a:t> </a:t>
            </a:r>
          </a:p>
          <a:p>
            <a:pPr>
              <a:lnSpc>
                <a:spcPct val="90000"/>
              </a:lnSpc>
            </a:pPr>
            <a:r>
              <a:rPr lang="de-AT" sz="2800">
                <a:cs typeface="Times New Roman" pitchFamily="18" charset="0"/>
              </a:rPr>
              <a:t>Spannweite: Maximum - Minimum</a:t>
            </a:r>
            <a:endParaRPr lang="de-AT" sz="2800"/>
          </a:p>
          <a:p>
            <a:pPr>
              <a:lnSpc>
                <a:spcPct val="90000"/>
              </a:lnSpc>
            </a:pPr>
            <a:r>
              <a:rPr lang="de-AT" sz="2800"/>
              <a:t>Perzentile: </a:t>
            </a:r>
            <a:r>
              <a:rPr lang="de-AT" sz="2800">
                <a:cs typeface="Times New Roman" pitchFamily="18" charset="0"/>
              </a:rPr>
              <a:t>Q</a:t>
            </a:r>
            <a:r>
              <a:rPr lang="de-AT" sz="2800" baseline="-30000">
                <a:cs typeface="Times New Roman" pitchFamily="18" charset="0"/>
              </a:rPr>
              <a:t>1</a:t>
            </a:r>
            <a:r>
              <a:rPr lang="de-AT" sz="2800">
                <a:cs typeface="Times New Roman" pitchFamily="18" charset="0"/>
              </a:rPr>
              <a:t>, Q</a:t>
            </a:r>
            <a:r>
              <a:rPr lang="de-AT" sz="2800" baseline="-30000">
                <a:cs typeface="Times New Roman" pitchFamily="18" charset="0"/>
              </a:rPr>
              <a:t>5</a:t>
            </a:r>
            <a:r>
              <a:rPr lang="de-AT" sz="2800">
                <a:cs typeface="Times New Roman" pitchFamily="18" charset="0"/>
              </a:rPr>
              <a:t>, Q</a:t>
            </a:r>
            <a:r>
              <a:rPr lang="de-AT" sz="2800" baseline="-30000">
                <a:cs typeface="Times New Roman" pitchFamily="18" charset="0"/>
              </a:rPr>
              <a:t>10</a:t>
            </a:r>
            <a:r>
              <a:rPr lang="de-AT" sz="2800">
                <a:cs typeface="Times New Roman" pitchFamily="18" charset="0"/>
              </a:rPr>
              <a:t>, …Q</a:t>
            </a:r>
            <a:r>
              <a:rPr lang="de-AT" sz="2800" baseline="-25000">
                <a:cs typeface="Times New Roman" pitchFamily="18" charset="0"/>
              </a:rPr>
              <a:t>33</a:t>
            </a:r>
            <a:r>
              <a:rPr lang="de-AT" sz="2800">
                <a:cs typeface="Times New Roman" pitchFamily="18" charset="0"/>
              </a:rPr>
              <a:t>, …, Q</a:t>
            </a:r>
            <a:r>
              <a:rPr lang="de-AT" sz="2800" baseline="-30000">
                <a:cs typeface="Times New Roman" pitchFamily="18" charset="0"/>
              </a:rPr>
              <a:t>95</a:t>
            </a:r>
            <a:r>
              <a:rPr lang="de-AT" sz="2800">
                <a:cs typeface="Times New Roman" pitchFamily="18" charset="0"/>
              </a:rPr>
              <a:t>, Q</a:t>
            </a:r>
            <a:r>
              <a:rPr lang="de-AT" sz="2800" baseline="-30000">
                <a:cs typeface="Times New Roman" pitchFamily="18" charset="0"/>
              </a:rPr>
              <a:t>99</a:t>
            </a:r>
          </a:p>
          <a:p>
            <a:pPr lvl="3">
              <a:lnSpc>
                <a:spcPct val="90000"/>
              </a:lnSpc>
            </a:pPr>
            <a:r>
              <a:rPr lang="de-AT"/>
              <a:t>Werden oft als „Normwerte“ herangezogen </a:t>
            </a:r>
          </a:p>
        </p:txBody>
      </p:sp>
      <p:sp>
        <p:nvSpPr>
          <p:cNvPr id="9421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4212" name="Foliennummernplatzhalter 5"/>
          <p:cNvSpPr>
            <a:spLocks noGrp="1"/>
          </p:cNvSpPr>
          <p:nvPr>
            <p:ph type="sldNum" sz="quarter" idx="12"/>
          </p:nvPr>
        </p:nvSpPr>
        <p:spPr/>
        <p:txBody>
          <a:bodyPr/>
          <a:lstStyle/>
          <a:p>
            <a:pPr>
              <a:defRPr/>
            </a:pPr>
            <a:fld id="{CD464D31-76DF-48A5-B042-322F26305E87}"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323850" y="333375"/>
            <a:ext cx="8229600" cy="868363"/>
          </a:xfrm>
        </p:spPr>
        <p:txBody>
          <a:bodyPr rtlCol="0">
            <a:normAutofit fontScale="90000"/>
          </a:bodyPr>
          <a:lstStyle/>
          <a:p>
            <a:pPr fontAlgn="auto">
              <a:spcAft>
                <a:spcPts val="0"/>
              </a:spcAft>
              <a:defRPr/>
            </a:pPr>
            <a:r>
              <a:rPr lang="de-DE" sz="3600"/>
              <a:t>Beziehung zwischen Arithmetischem Mittel, Median und Modus</a:t>
            </a:r>
            <a:r>
              <a:rPr lang="de-DE"/>
              <a:t> </a:t>
            </a:r>
          </a:p>
        </p:txBody>
      </p:sp>
      <p:graphicFrame>
        <p:nvGraphicFramePr>
          <p:cNvPr id="27727" name="Object 79"/>
          <p:cNvGraphicFramePr>
            <a:graphicFrameLocks noGrp="1" noChangeAspect="1"/>
          </p:cNvGraphicFramePr>
          <p:nvPr>
            <p:ph idx="1"/>
          </p:nvPr>
        </p:nvGraphicFramePr>
        <p:xfrm>
          <a:off x="250825" y="1341438"/>
          <a:ext cx="4054475" cy="2633662"/>
        </p:xfrm>
        <a:graphic>
          <a:graphicData uri="http://schemas.openxmlformats.org/presentationml/2006/ole">
            <mc:AlternateContent xmlns:mc="http://schemas.openxmlformats.org/markup-compatibility/2006">
              <mc:Choice xmlns:v="urn:schemas-microsoft-com:vml" Requires="v">
                <p:oleObj spid="_x0000_s27775" name="Diagramm" r:id="rId4" imgW="5353169" imgH="3476685" progId="Excel.Sheet.8">
                  <p:embed/>
                </p:oleObj>
              </mc:Choice>
              <mc:Fallback>
                <p:oleObj name="Diagramm" r:id="rId4" imgW="5353169" imgH="3476685" progId="Excel.Sheet.8">
                  <p:embed/>
                  <p:pic>
                    <p:nvPicPr>
                      <p:cNvPr id="0" name="Picture 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40544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2053" name="Foliennummernplatzhalter 5"/>
          <p:cNvSpPr>
            <a:spLocks noGrp="1"/>
          </p:cNvSpPr>
          <p:nvPr>
            <p:ph type="sldNum" sz="quarter" idx="12"/>
          </p:nvPr>
        </p:nvSpPr>
        <p:spPr/>
        <p:txBody>
          <a:bodyPr/>
          <a:lstStyle/>
          <a:p>
            <a:pPr>
              <a:defRPr/>
            </a:pPr>
            <a:fld id="{E7E341BD-8790-40C9-ACC6-E978E56CF27F}" type="slidenum">
              <a:rPr lang="en-US"/>
              <a:pPr>
                <a:defRPr/>
              </a:pPr>
              <a:t>47</a:t>
            </a:fld>
            <a:endParaRPr lang="en-US"/>
          </a:p>
        </p:txBody>
      </p:sp>
      <p:pic>
        <p:nvPicPr>
          <p:cNvPr id="27731" name="Picture 3"/>
          <p:cNvPicPr>
            <a:picLocks noChangeAspect="1" noChangeArrowheads="1"/>
          </p:cNvPicPr>
          <p:nvPr/>
        </p:nvPicPr>
        <p:blipFill>
          <a:blip r:embed="rId6" cstate="print">
            <a:grayscl/>
            <a:biLevel thresh="50000"/>
          </a:blip>
          <a:srcRect t="11467" b="3276"/>
          <a:stretch>
            <a:fillRect/>
          </a:stretch>
        </p:blipFill>
        <p:spPr bwMode="auto">
          <a:xfrm>
            <a:off x="304800" y="4005263"/>
            <a:ext cx="6084888" cy="2486025"/>
          </a:xfrm>
          <a:prstGeom prst="rect">
            <a:avLst/>
          </a:prstGeom>
          <a:noFill/>
          <a:ln w="9525">
            <a:noFill/>
            <a:miter lim="800000"/>
            <a:headEnd/>
            <a:tailEnd/>
          </a:ln>
        </p:spPr>
      </p:pic>
      <p:sp>
        <p:nvSpPr>
          <p:cNvPr id="27732" name="Rectangle 6"/>
          <p:cNvSpPr>
            <a:spLocks noChangeArrowheads="1"/>
          </p:cNvSpPr>
          <p:nvPr/>
        </p:nvSpPr>
        <p:spPr bwMode="auto">
          <a:xfrm>
            <a:off x="4321175" y="1773238"/>
            <a:ext cx="4572000" cy="1616075"/>
          </a:xfrm>
          <a:prstGeom prst="rect">
            <a:avLst/>
          </a:prstGeom>
          <a:noFill/>
          <a:ln w="9525" algn="ctr">
            <a:noFill/>
            <a:miter lim="800000"/>
            <a:headEnd/>
            <a:tailEnd/>
          </a:ln>
        </p:spPr>
        <p:txBody>
          <a:bodyPr>
            <a:spAutoFit/>
          </a:bodyPr>
          <a:lstStyle/>
          <a:p>
            <a:pPr eaLnBrk="0" hangingPunct="0"/>
            <a:r>
              <a:rPr lang="de-DE" sz="2000" b="1">
                <a:latin typeface="Century" pitchFamily="18" charset="0"/>
              </a:rPr>
              <a:t>Symmetrisch</a:t>
            </a:r>
          </a:p>
          <a:p>
            <a:pPr eaLnBrk="0" hangingPunct="0"/>
            <a:r>
              <a:rPr lang="de-DE" sz="2000" b="1">
                <a:latin typeface="Century" pitchFamily="18" charset="0"/>
              </a:rPr>
              <a:t>Mittelwert = Median = Modalwert</a:t>
            </a:r>
          </a:p>
          <a:p>
            <a:pPr eaLnBrk="0" hangingPunct="0"/>
            <a:r>
              <a:rPr lang="de-DE" sz="2000" b="1">
                <a:latin typeface="Century" pitchFamily="18" charset="0"/>
              </a:rPr>
              <a:t>f(</a:t>
            </a:r>
            <a:r>
              <a:rPr lang="de-DE" sz="2000" b="1">
                <a:latin typeface="Century" pitchFamily="18" charset="0"/>
                <a:sym typeface="Symbol" pitchFamily="18" charset="2"/>
              </a:rPr>
              <a:t>-x) = </a:t>
            </a:r>
            <a:r>
              <a:rPr lang="de-DE" sz="2000" b="1">
                <a:latin typeface="Century" pitchFamily="18" charset="0"/>
              </a:rPr>
              <a:t>f(</a:t>
            </a:r>
            <a:r>
              <a:rPr lang="de-DE" sz="2000" b="1">
                <a:latin typeface="Century" pitchFamily="18" charset="0"/>
                <a:sym typeface="Symbol" pitchFamily="18" charset="2"/>
              </a:rPr>
              <a:t>+x)</a:t>
            </a:r>
          </a:p>
          <a:p>
            <a:pPr eaLnBrk="0" hangingPunct="0"/>
            <a:r>
              <a:rPr lang="de-DE" sz="2000" b="1">
                <a:latin typeface="Century" pitchFamily="18" charset="0"/>
                <a:sym typeface="Symbol" pitchFamily="18" charset="2"/>
              </a:rPr>
              <a:t>Schiefe =0</a:t>
            </a:r>
          </a:p>
          <a:p>
            <a:pPr eaLnBrk="0" hangingPunct="0"/>
            <a:r>
              <a:rPr lang="de-DE" sz="2000" b="1">
                <a:latin typeface="Century" pitchFamily="18" charset="0"/>
                <a:sym typeface="Symbol" pitchFamily="18" charset="2"/>
              </a:rPr>
              <a:t>Glockenförmig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4000"/>
              <a:t>Streuung, Standardabweichung</a:t>
            </a:r>
          </a:p>
        </p:txBody>
      </p:sp>
      <p:sp>
        <p:nvSpPr>
          <p:cNvPr id="28831" name="Rectangle 3"/>
          <p:cNvSpPr>
            <a:spLocks noGrp="1" noChangeArrowheads="1"/>
          </p:cNvSpPr>
          <p:nvPr>
            <p:ph idx="1"/>
          </p:nvPr>
        </p:nvSpPr>
        <p:spPr>
          <a:xfrm>
            <a:off x="484188" y="1782763"/>
            <a:ext cx="8229600" cy="4525962"/>
          </a:xfrm>
        </p:spPr>
        <p:txBody>
          <a:bodyPr/>
          <a:lstStyle/>
          <a:p>
            <a:r>
              <a:rPr lang="de-AT"/>
              <a:t>Varianz:  </a:t>
            </a:r>
          </a:p>
          <a:p>
            <a:endParaRPr lang="de-AT"/>
          </a:p>
          <a:p>
            <a:r>
              <a:rPr lang="de-AT"/>
              <a:t>Standardabweichung: </a:t>
            </a:r>
            <a:r>
              <a:rPr lang="de-AT">
                <a:cs typeface="Times New Roman" pitchFamily="18" charset="0"/>
              </a:rPr>
              <a:t>s=+</a:t>
            </a:r>
            <a:r>
              <a:rPr lang="de-AT">
                <a:cs typeface="Times New Roman" pitchFamily="18" charset="0"/>
                <a:sym typeface="Symbol" pitchFamily="18" charset="2"/>
              </a:rPr>
              <a:t></a:t>
            </a:r>
            <a:r>
              <a:rPr lang="de-AT">
                <a:cs typeface="Times New Roman" pitchFamily="18" charset="0"/>
              </a:rPr>
              <a:t>s</a:t>
            </a:r>
            <a:r>
              <a:rPr lang="de-AT" baseline="30000">
                <a:cs typeface="Times New Roman" pitchFamily="18" charset="0"/>
              </a:rPr>
              <a:t>2</a:t>
            </a:r>
            <a:r>
              <a:rPr lang="de-AT"/>
              <a:t> </a:t>
            </a:r>
          </a:p>
          <a:p>
            <a:endParaRPr lang="de-AT"/>
          </a:p>
          <a:p>
            <a:r>
              <a:rPr lang="de-AT"/>
              <a:t>Variationskoeffizient: </a:t>
            </a:r>
          </a:p>
          <a:p>
            <a:endParaRPr lang="de-AT" sz="1500"/>
          </a:p>
          <a:p>
            <a:pPr lvl="2"/>
            <a:r>
              <a:rPr lang="de-AT"/>
              <a:t>Verhältnis von Streuung zu Mittelwert</a:t>
            </a:r>
          </a:p>
          <a:p>
            <a:endParaRPr lang="de-AT"/>
          </a:p>
        </p:txBody>
      </p:sp>
      <p:sp>
        <p:nvSpPr>
          <p:cNvPr id="307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3078" name="Foliennummernplatzhalter 5"/>
          <p:cNvSpPr>
            <a:spLocks noGrp="1"/>
          </p:cNvSpPr>
          <p:nvPr>
            <p:ph type="sldNum" sz="quarter" idx="12"/>
          </p:nvPr>
        </p:nvSpPr>
        <p:spPr/>
        <p:txBody>
          <a:bodyPr/>
          <a:lstStyle/>
          <a:p>
            <a:pPr>
              <a:defRPr/>
            </a:pPr>
            <a:fld id="{433225EE-3E26-4D13-9992-3306D3390334}" type="slidenum">
              <a:rPr lang="en-US"/>
              <a:pPr>
                <a:defRPr/>
              </a:pPr>
              <a:t>48</a:t>
            </a:fld>
            <a:endParaRPr lang="en-US"/>
          </a:p>
        </p:txBody>
      </p:sp>
      <p:graphicFrame>
        <p:nvGraphicFramePr>
          <p:cNvPr id="28828" name="Object 156"/>
          <p:cNvGraphicFramePr>
            <a:graphicFrameLocks noChangeAspect="1"/>
          </p:cNvGraphicFramePr>
          <p:nvPr/>
        </p:nvGraphicFramePr>
        <p:xfrm>
          <a:off x="2555875" y="1630363"/>
          <a:ext cx="3505200" cy="935037"/>
        </p:xfrm>
        <a:graphic>
          <a:graphicData uri="http://schemas.openxmlformats.org/presentationml/2006/ole">
            <mc:AlternateContent xmlns:mc="http://schemas.openxmlformats.org/markup-compatibility/2006">
              <mc:Choice xmlns:v="urn:schemas-microsoft-com:vml" Requires="v">
                <p:oleObj spid="_x0000_s28924" name="Equation" r:id="rId4" imgW="38868840" imgH="12228840" progId="Equation.3">
                  <p:embed/>
                </p:oleObj>
              </mc:Choice>
              <mc:Fallback>
                <p:oleObj name="Equation" r:id="rId4" imgW="38868840" imgH="12228840" progId="Equation.3">
                  <p:embed/>
                  <p:pic>
                    <p:nvPicPr>
                      <p:cNvPr id="0"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630363"/>
                        <a:ext cx="3505200" cy="935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29" name="Object 157"/>
          <p:cNvGraphicFramePr>
            <a:graphicFrameLocks noChangeAspect="1"/>
          </p:cNvGraphicFramePr>
          <p:nvPr/>
        </p:nvGraphicFramePr>
        <p:xfrm>
          <a:off x="2843213" y="4941888"/>
          <a:ext cx="2735262" cy="865187"/>
        </p:xfrm>
        <a:graphic>
          <a:graphicData uri="http://schemas.openxmlformats.org/presentationml/2006/ole">
            <mc:AlternateContent xmlns:mc="http://schemas.openxmlformats.org/markup-compatibility/2006">
              <mc:Choice xmlns:v="urn:schemas-microsoft-com:vml" Requires="v">
                <p:oleObj spid="_x0000_s28925" name="Equation" r:id="rId6" imgW="35268840" imgH="11148840" progId="Equation.3">
                  <p:embed/>
                </p:oleObj>
              </mc:Choice>
              <mc:Fallback>
                <p:oleObj name="Equation" r:id="rId6" imgW="35268840" imgH="11148840" progId="Equation.3">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941888"/>
                        <a:ext cx="2735262" cy="8651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Statistische Grafiken</a:t>
            </a:r>
            <a:endParaRPr lang="en-US" dirty="0"/>
          </a:p>
        </p:txBody>
      </p:sp>
      <p:sp>
        <p:nvSpPr>
          <p:cNvPr id="3" name="Datumsplatzhalter 2"/>
          <p:cNvSpPr>
            <a:spLocks noGrp="1"/>
          </p:cNvSpPr>
          <p:nvPr>
            <p:ph type="dt" sz="half" idx="10"/>
          </p:nvPr>
        </p:nvSpPr>
        <p:spPr/>
        <p:txBody>
          <a:bodyPr/>
          <a:lstStyle/>
          <a:p>
            <a:fld id="{4FBB947E-E2B1-447B-92C9-68B1426AE906}" type="datetime1">
              <a:rPr lang="de-AT" smtClean="0"/>
              <a:pPr/>
              <a:t>23.09.2019</a:t>
            </a:fld>
            <a:endParaRPr lang="de-DE" altLang="en-US"/>
          </a:p>
        </p:txBody>
      </p:sp>
      <p:sp>
        <p:nvSpPr>
          <p:cNvPr id="4" name="Fußzeilenplatzhalter 3"/>
          <p:cNvSpPr>
            <a:spLocks noGrp="1"/>
          </p:cNvSpPr>
          <p:nvPr>
            <p:ph type="ftr" sz="quarter" idx="11"/>
          </p:nvPr>
        </p:nvSpPr>
        <p:spPr/>
        <p:txBody>
          <a:bodyPr/>
          <a:lstStyle/>
          <a:p>
            <a:r>
              <a:rPr lang="de-DE" altLang="en-US"/>
              <a:t>hanno.ulmer@i-med.ac.at</a:t>
            </a:r>
          </a:p>
        </p:txBody>
      </p:sp>
      <p:sp>
        <p:nvSpPr>
          <p:cNvPr id="5" name="Foliennummernplatzhalter 4"/>
          <p:cNvSpPr>
            <a:spLocks noGrp="1"/>
          </p:cNvSpPr>
          <p:nvPr>
            <p:ph type="sldNum" sz="quarter" idx="12"/>
          </p:nvPr>
        </p:nvSpPr>
        <p:spPr/>
        <p:txBody>
          <a:bodyPr/>
          <a:lstStyle/>
          <a:p>
            <a:r>
              <a:rPr lang="de-DE" altLang="en-US"/>
              <a:t>Seite </a:t>
            </a:r>
            <a:fld id="{EE29F858-1221-4A12-AB43-D242F2C02AC7}" type="slidenum">
              <a:rPr lang="de-DE" altLang="en-US" smtClean="0"/>
              <a:pPr/>
              <a:t>49</a:t>
            </a:fld>
            <a:endParaRPr lang="de-DE" altLang="en-US"/>
          </a:p>
        </p:txBody>
      </p:sp>
      <p:pic>
        <p:nvPicPr>
          <p:cNvPr id="538626" name="Picture 2"/>
          <p:cNvPicPr>
            <a:picLocks noChangeAspect="1" noChangeArrowheads="1"/>
          </p:cNvPicPr>
          <p:nvPr/>
        </p:nvPicPr>
        <p:blipFill>
          <a:blip r:embed="rId2" cstate="print"/>
          <a:srcRect/>
          <a:stretch>
            <a:fillRect/>
          </a:stretch>
        </p:blipFill>
        <p:spPr bwMode="auto">
          <a:xfrm>
            <a:off x="467544" y="1556792"/>
            <a:ext cx="2905125" cy="3276600"/>
          </a:xfrm>
          <a:prstGeom prst="rect">
            <a:avLst/>
          </a:prstGeom>
          <a:noFill/>
          <a:ln w="9525">
            <a:noFill/>
            <a:miter lim="800000"/>
            <a:headEnd/>
            <a:tailEnd/>
          </a:ln>
        </p:spPr>
      </p:pic>
      <p:pic>
        <p:nvPicPr>
          <p:cNvPr id="538627" name="Picture 3"/>
          <p:cNvPicPr>
            <a:picLocks noChangeAspect="1" noChangeArrowheads="1"/>
          </p:cNvPicPr>
          <p:nvPr/>
        </p:nvPicPr>
        <p:blipFill>
          <a:blip r:embed="rId3" cstate="print"/>
          <a:srcRect/>
          <a:stretch>
            <a:fillRect/>
          </a:stretch>
        </p:blipFill>
        <p:spPr bwMode="auto">
          <a:xfrm>
            <a:off x="3491880" y="1556792"/>
            <a:ext cx="3962400" cy="2228850"/>
          </a:xfrm>
          <a:prstGeom prst="rect">
            <a:avLst/>
          </a:prstGeom>
          <a:noFill/>
          <a:ln w="9525">
            <a:noFill/>
            <a:miter lim="800000"/>
            <a:headEnd/>
            <a:tailEnd/>
          </a:ln>
        </p:spPr>
      </p:pic>
      <p:pic>
        <p:nvPicPr>
          <p:cNvPr id="538628" name="Picture 4"/>
          <p:cNvPicPr>
            <a:picLocks noChangeAspect="1" noChangeArrowheads="1"/>
          </p:cNvPicPr>
          <p:nvPr/>
        </p:nvPicPr>
        <p:blipFill>
          <a:blip r:embed="rId4" cstate="print"/>
          <a:srcRect/>
          <a:stretch>
            <a:fillRect/>
          </a:stretch>
        </p:blipFill>
        <p:spPr bwMode="auto">
          <a:xfrm>
            <a:off x="3563888" y="3789040"/>
            <a:ext cx="2736304" cy="2550341"/>
          </a:xfrm>
          <a:prstGeom prst="rect">
            <a:avLst/>
          </a:prstGeom>
          <a:noFill/>
          <a:ln w="9525">
            <a:noFill/>
            <a:miter lim="800000"/>
            <a:headEnd/>
            <a:tailEnd/>
          </a:ln>
        </p:spPr>
      </p:pic>
      <p:pic>
        <p:nvPicPr>
          <p:cNvPr id="538629" name="Picture 5"/>
          <p:cNvPicPr>
            <a:picLocks noChangeAspect="1" noChangeArrowheads="1"/>
          </p:cNvPicPr>
          <p:nvPr/>
        </p:nvPicPr>
        <p:blipFill>
          <a:blip r:embed="rId5" cstate="print"/>
          <a:srcRect/>
          <a:stretch>
            <a:fillRect/>
          </a:stretch>
        </p:blipFill>
        <p:spPr bwMode="auto">
          <a:xfrm>
            <a:off x="6660232" y="3717032"/>
            <a:ext cx="2244799" cy="250847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a:bodyPr>
          <a:lstStyle/>
          <a:p>
            <a:pPr>
              <a:lnSpc>
                <a:spcPct val="80000"/>
              </a:lnSpc>
            </a:pPr>
            <a:r>
              <a:rPr lang="de-AT" sz="2800" dirty="0"/>
              <a:t>Medizinische Statistik</a:t>
            </a:r>
            <a:br>
              <a:rPr lang="de-AT" sz="2800" dirty="0"/>
            </a:br>
            <a:endParaRPr lang="de-AT" sz="2800" dirty="0">
              <a:solidFill>
                <a:srgbClr val="FF3300"/>
              </a:solidFill>
            </a:endParaRPr>
          </a:p>
          <a:p>
            <a:pPr lvl="1">
              <a:lnSpc>
                <a:spcPct val="80000"/>
              </a:lnSpc>
            </a:pPr>
            <a:r>
              <a:rPr lang="de-AT" sz="2400" dirty="0"/>
              <a:t>Berechnung einfacher statistischer Kennzahlen</a:t>
            </a:r>
          </a:p>
          <a:p>
            <a:pPr lvl="1">
              <a:lnSpc>
                <a:spcPct val="80000"/>
              </a:lnSpc>
            </a:pPr>
            <a:r>
              <a:rPr lang="de-AT" sz="2400" dirty="0" err="1"/>
              <a:t>Vierfeldertafel</a:t>
            </a:r>
            <a:endParaRPr lang="de-AT" sz="2400" dirty="0"/>
          </a:p>
          <a:p>
            <a:pPr>
              <a:lnSpc>
                <a:spcPct val="80000"/>
              </a:lnSpc>
            </a:pPr>
            <a:endParaRPr lang="de-AT" dirty="0"/>
          </a:p>
          <a:p>
            <a:pPr>
              <a:lnSpc>
                <a:spcPct val="80000"/>
              </a:lnSpc>
            </a:pPr>
            <a:endParaRPr lang="de-AT" dirty="0"/>
          </a:p>
          <a:p>
            <a:pPr>
              <a:lnSpc>
                <a:spcPct val="80000"/>
              </a:lnSpc>
            </a:pPr>
            <a:r>
              <a:rPr lang="de-AT" sz="2800" dirty="0"/>
              <a:t>Medizin im Internet</a:t>
            </a:r>
            <a:br>
              <a:rPr lang="de-AT" sz="2800" dirty="0"/>
            </a:br>
            <a:endParaRPr lang="de-AT" sz="2800" dirty="0"/>
          </a:p>
          <a:p>
            <a:pPr lvl="1">
              <a:lnSpc>
                <a:spcPct val="80000"/>
              </a:lnSpc>
            </a:pPr>
            <a:r>
              <a:rPr lang="de-AT" sz="2400" dirty="0"/>
              <a:t>Literatursuche im Netz</a:t>
            </a:r>
          </a:p>
          <a:p>
            <a:pPr lvl="1">
              <a:lnSpc>
                <a:spcPct val="80000"/>
              </a:lnSpc>
            </a:pPr>
            <a:r>
              <a:rPr lang="de-AT" sz="2400" dirty="0" err="1"/>
              <a:t>Medline</a:t>
            </a:r>
            <a:r>
              <a:rPr lang="de-AT" sz="2400" dirty="0"/>
              <a:t>, </a:t>
            </a:r>
            <a:r>
              <a:rPr lang="de-AT" sz="2400" dirty="0" err="1"/>
              <a:t>Pubmed</a:t>
            </a:r>
            <a:endParaRPr lang="de-AT" sz="2400" dirty="0"/>
          </a:p>
          <a:p>
            <a:pPr lvl="1">
              <a:lnSpc>
                <a:spcPct val="80000"/>
              </a:lnSpc>
            </a:pPr>
            <a:endParaRPr lang="de-AT" sz="2000"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5</a:t>
            </a:fld>
            <a:endParaRPr lang="de-AT" dirty="0">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Graphische Darstellungen</a:t>
            </a:r>
            <a:br>
              <a:rPr lang="de-DE" sz="4000"/>
            </a:br>
            <a:r>
              <a:rPr lang="de-DE" sz="4000"/>
              <a:t>Kreisdiagramm</a:t>
            </a:r>
            <a:endParaRPr lang="en-US" sz="4000"/>
          </a:p>
        </p:txBody>
      </p:sp>
      <p:graphicFrame>
        <p:nvGraphicFramePr>
          <p:cNvPr id="29852" name="Object 156"/>
          <p:cNvGraphicFramePr>
            <a:graphicFrameLocks noGrp="1" noChangeAspect="1"/>
          </p:cNvGraphicFramePr>
          <p:nvPr>
            <p:ph idx="1"/>
          </p:nvPr>
        </p:nvGraphicFramePr>
        <p:xfrm>
          <a:off x="179388" y="1844675"/>
          <a:ext cx="4699000" cy="2089150"/>
        </p:xfrm>
        <a:graphic>
          <a:graphicData uri="http://schemas.openxmlformats.org/presentationml/2006/ole">
            <mc:AlternateContent xmlns:mc="http://schemas.openxmlformats.org/markup-compatibility/2006">
              <mc:Choice xmlns:v="urn:schemas-microsoft-com:vml" Requires="v">
                <p:oleObj spid="_x0000_s29948" name="Arbeitsblatt" r:id="rId4" imgW="2571902" imgH="1143000" progId="Excel.Sheet.8">
                  <p:embed/>
                </p:oleObj>
              </mc:Choice>
              <mc:Fallback>
                <p:oleObj name="Arbeitsblatt" r:id="rId4" imgW="2571902" imgH="1143000" progId="Excel.Sheet.8">
                  <p:embed/>
                  <p:pic>
                    <p:nvPicPr>
                      <p:cNvPr id="0" name="Picture 16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44675"/>
                        <a:ext cx="4699000"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4102" name="Foliennummernplatzhalter 5"/>
          <p:cNvSpPr>
            <a:spLocks noGrp="1"/>
          </p:cNvSpPr>
          <p:nvPr>
            <p:ph type="sldNum" sz="quarter" idx="12"/>
          </p:nvPr>
        </p:nvSpPr>
        <p:spPr/>
        <p:txBody>
          <a:bodyPr/>
          <a:lstStyle/>
          <a:p>
            <a:pPr>
              <a:defRPr/>
            </a:pPr>
            <a:fld id="{6ADD23FE-3987-4B0A-8B08-C5FD099CAFBF}" type="slidenum">
              <a:rPr lang="en-US"/>
              <a:pPr>
                <a:defRPr/>
              </a:pPr>
              <a:t>50</a:t>
            </a:fld>
            <a:endParaRPr lang="en-US"/>
          </a:p>
        </p:txBody>
      </p:sp>
      <p:graphicFrame>
        <p:nvGraphicFramePr>
          <p:cNvPr id="29853" name="Object 157"/>
          <p:cNvGraphicFramePr>
            <a:graphicFrameLocks noChangeAspect="1"/>
          </p:cNvGraphicFramePr>
          <p:nvPr/>
        </p:nvGraphicFramePr>
        <p:xfrm>
          <a:off x="3132138" y="3984625"/>
          <a:ext cx="4572000" cy="2551113"/>
        </p:xfrm>
        <a:graphic>
          <a:graphicData uri="http://schemas.openxmlformats.org/presentationml/2006/ole">
            <mc:AlternateContent xmlns:mc="http://schemas.openxmlformats.org/markup-compatibility/2006">
              <mc:Choice xmlns:v="urn:schemas-microsoft-com:vml" Requires="v">
                <p:oleObj spid="_x0000_s29949" name="Diagramm" r:id="rId6" imgW="4676835" imgH="2514481" progId="Excel.Sheet.8">
                  <p:embed/>
                </p:oleObj>
              </mc:Choice>
              <mc:Fallback>
                <p:oleObj name="Diagramm" r:id="rId6" imgW="4676835" imgH="2514481" progId="Excel.Sheet.8">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3984625"/>
                        <a:ext cx="45720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49" name="Text Box 5"/>
          <p:cNvSpPr txBox="1">
            <a:spLocks noChangeArrowheads="1"/>
          </p:cNvSpPr>
          <p:nvPr/>
        </p:nvSpPr>
        <p:spPr bwMode="auto">
          <a:xfrm>
            <a:off x="5003800" y="2490788"/>
            <a:ext cx="3741738" cy="946150"/>
          </a:xfrm>
          <a:prstGeom prst="rect">
            <a:avLst/>
          </a:prstGeom>
          <a:solidFill>
            <a:schemeClr val="bg1"/>
          </a:solidFill>
          <a:ln w="9525">
            <a:noFill/>
            <a:miter lim="800000"/>
            <a:headEnd/>
            <a:tailEnd/>
          </a:ln>
          <a:effectLst/>
        </p:spPr>
        <p:txBody>
          <a:bodyPr>
            <a:spAutoFit/>
          </a:bodyPr>
          <a:lstStyle/>
          <a:p>
            <a:pPr eaLnBrk="0" hangingPunct="0">
              <a:defRPr/>
            </a:pPr>
            <a:r>
              <a:rPr lang="de-AT" sz="2800" b="1" dirty="0">
                <a:solidFill>
                  <a:schemeClr val="tx2"/>
                </a:solidFill>
                <a:effectLst>
                  <a:outerShdw blurRad="38100" dist="38100" dir="2700000" algn="tl">
                    <a:srgbClr val="000000"/>
                  </a:outerShdw>
                </a:effectLst>
                <a:latin typeface="Century" pitchFamily="18" charset="0"/>
              </a:rPr>
              <a:t>Ist die graphische Darstellung optimal?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8" name="Rectangle 2"/>
          <p:cNvSpPr>
            <a:spLocks noGrp="1" noChangeArrowheads="1"/>
          </p:cNvSpPr>
          <p:nvPr>
            <p:ph type="title"/>
          </p:nvPr>
        </p:nvSpPr>
        <p:spPr>
          <a:xfrm>
            <a:off x="457200" y="274638"/>
            <a:ext cx="6635750" cy="1143000"/>
          </a:xfrm>
        </p:spPr>
        <p:txBody>
          <a:bodyPr/>
          <a:lstStyle/>
          <a:p>
            <a:r>
              <a:rPr lang="de-DE" sz="4000"/>
              <a:t>Balkendiagramm</a:t>
            </a:r>
            <a:endParaRPr lang="en-US" sz="4000"/>
          </a:p>
        </p:txBody>
      </p:sp>
      <p:graphicFrame>
        <p:nvGraphicFramePr>
          <p:cNvPr id="30876" name="Object 156"/>
          <p:cNvGraphicFramePr>
            <a:graphicFrameLocks noGrp="1" noChangeAspect="1"/>
          </p:cNvGraphicFramePr>
          <p:nvPr>
            <p:ph idx="1"/>
            <p:extLst>
              <p:ext uri="{D42A27DB-BD31-4B8C-83A1-F6EECF244321}">
                <p14:modId xmlns:p14="http://schemas.microsoft.com/office/powerpoint/2010/main" val="2368449950"/>
              </p:ext>
            </p:extLst>
          </p:nvPr>
        </p:nvGraphicFramePr>
        <p:xfrm>
          <a:off x="467544" y="1628800"/>
          <a:ext cx="4479925" cy="1814512"/>
        </p:xfrm>
        <a:graphic>
          <a:graphicData uri="http://schemas.openxmlformats.org/presentationml/2006/ole">
            <mc:AlternateContent xmlns:mc="http://schemas.openxmlformats.org/markup-compatibility/2006">
              <mc:Choice xmlns:v="urn:schemas-microsoft-com:vml" Requires="v">
                <p:oleObj spid="_x0000_s30972" name="Arbeitsblatt" r:id="rId4" imgW="2638388" imgH="1162080" progId="Excel.Sheet.8">
                  <p:embed/>
                </p:oleObj>
              </mc:Choice>
              <mc:Fallback>
                <p:oleObj name="Arbeitsblatt" r:id="rId4" imgW="2638388" imgH="1162080" progId="Excel.Sheet.8">
                  <p:embed/>
                  <p:pic>
                    <p:nvPicPr>
                      <p:cNvPr id="0" name="Picture 164"/>
                      <p:cNvPicPr>
                        <a:picLocks noGrp="1" noChangeAspect="1" noChangeArrowheads="1"/>
                      </p:cNvPicPr>
                      <p:nvPr/>
                    </p:nvPicPr>
                    <p:blipFill>
                      <a:blip r:embed="rId5"/>
                      <a:srcRect t="12465"/>
                      <a:stretch>
                        <a:fillRect/>
                      </a:stretch>
                    </p:blipFill>
                    <p:spPr bwMode="auto">
                      <a:xfrm>
                        <a:off x="467544" y="1628800"/>
                        <a:ext cx="4479925" cy="1814512"/>
                      </a:xfrm>
                      <a:prstGeom prst="rect">
                        <a:avLst/>
                      </a:prstGeom>
                      <a:noFill/>
                    </p:spPr>
                  </p:pic>
                </p:oleObj>
              </mc:Fallback>
            </mc:AlternateContent>
          </a:graphicData>
        </a:graphic>
      </p:graphicFrame>
      <p:sp>
        <p:nvSpPr>
          <p:cNvPr id="512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5126" name="Foliennummernplatzhalter 5"/>
          <p:cNvSpPr>
            <a:spLocks noGrp="1"/>
          </p:cNvSpPr>
          <p:nvPr>
            <p:ph type="sldNum" sz="quarter" idx="12"/>
          </p:nvPr>
        </p:nvSpPr>
        <p:spPr/>
        <p:txBody>
          <a:bodyPr/>
          <a:lstStyle/>
          <a:p>
            <a:pPr>
              <a:defRPr/>
            </a:pPr>
            <a:fld id="{008BF2F8-E9C6-4B85-AEBE-6768E041F6DB}" type="slidenum">
              <a:rPr lang="en-US"/>
              <a:pPr>
                <a:defRPr/>
              </a:pPr>
              <a:t>51</a:t>
            </a:fld>
            <a:endParaRPr lang="en-US"/>
          </a:p>
        </p:txBody>
      </p:sp>
      <p:graphicFrame>
        <p:nvGraphicFramePr>
          <p:cNvPr id="30877" name="Object 157"/>
          <p:cNvGraphicFramePr>
            <a:graphicFrameLocks noChangeAspect="1"/>
          </p:cNvGraphicFramePr>
          <p:nvPr/>
        </p:nvGraphicFramePr>
        <p:xfrm>
          <a:off x="4313238" y="3429000"/>
          <a:ext cx="4819650" cy="2927350"/>
        </p:xfrm>
        <a:graphic>
          <a:graphicData uri="http://schemas.openxmlformats.org/presentationml/2006/ole">
            <mc:AlternateContent xmlns:mc="http://schemas.openxmlformats.org/markup-compatibility/2006">
              <mc:Choice xmlns:v="urn:schemas-microsoft-com:vml" Requires="v">
                <p:oleObj spid="_x0000_s30973" name="Diagramm" r:id="rId6" imgW="4590990" imgH="2514481" progId="Excel.Sheet.8">
                  <p:embed/>
                </p:oleObj>
              </mc:Choice>
              <mc:Fallback>
                <p:oleObj name="Diagramm" r:id="rId6" imgW="4590990" imgH="2514481" progId="Excel.Sheet.8">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429000"/>
                        <a:ext cx="481965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1" name="Text Box 5"/>
          <p:cNvSpPr txBox="1">
            <a:spLocks noChangeArrowheads="1"/>
          </p:cNvSpPr>
          <p:nvPr/>
        </p:nvSpPr>
        <p:spPr bwMode="auto">
          <a:xfrm>
            <a:off x="107950" y="3644900"/>
            <a:ext cx="4176713" cy="581025"/>
          </a:xfrm>
          <a:prstGeom prst="rect">
            <a:avLst/>
          </a:prstGeom>
          <a:solidFill>
            <a:srgbClr val="E5F0FF"/>
          </a:solidFill>
          <a:ln w="9525">
            <a:noFill/>
            <a:miter lim="800000"/>
            <a:headEnd/>
            <a:tailEnd/>
          </a:ln>
        </p:spPr>
        <p:txBody>
          <a:bodyPr>
            <a:spAutoFit/>
          </a:bodyPr>
          <a:lstStyle/>
          <a:p>
            <a:pPr eaLnBrk="0" hangingPunct="0"/>
            <a:r>
              <a:rPr lang="de-AT" sz="1600" dirty="0">
                <a:solidFill>
                  <a:srgbClr val="005A58"/>
                </a:solidFill>
                <a:latin typeface="Century" pitchFamily="18" charset="0"/>
              </a:rPr>
              <a:t>Vergleichbarkeit der Gruppen Rhesus +/-</a:t>
            </a:r>
          </a:p>
          <a:p>
            <a:pPr eaLnBrk="0" hangingPunct="0"/>
            <a:r>
              <a:rPr lang="de-AT" sz="1600" dirty="0">
                <a:solidFill>
                  <a:srgbClr val="005A58"/>
                </a:solidFill>
                <a:latin typeface="Century" pitchFamily="18" charset="0"/>
              </a:rPr>
              <a:t>durch Darstellung der Prozente</a:t>
            </a:r>
          </a:p>
        </p:txBody>
      </p:sp>
      <p:sp>
        <p:nvSpPr>
          <p:cNvPr id="494598" name="Text Box 6"/>
          <p:cNvSpPr txBox="1">
            <a:spLocks noChangeArrowheads="1"/>
          </p:cNvSpPr>
          <p:nvPr/>
        </p:nvSpPr>
        <p:spPr bwMode="auto">
          <a:xfrm>
            <a:off x="5318125" y="1773238"/>
            <a:ext cx="3810659" cy="707886"/>
          </a:xfrm>
          <a:prstGeom prst="rect">
            <a:avLst/>
          </a:prstGeom>
          <a:solidFill>
            <a:srgbClr val="B9D5FF"/>
          </a:solidFill>
          <a:ln w="9525">
            <a:noFill/>
            <a:miter lim="800000"/>
            <a:headEnd/>
            <a:tailEnd/>
          </a:ln>
          <a:effectLst/>
        </p:spPr>
        <p:txBody>
          <a:bodyPr wrap="none">
            <a:spAutoFit/>
          </a:bodyPr>
          <a:lstStyle/>
          <a:p>
            <a:pPr eaLnBrk="0" hangingPunct="0">
              <a:defRPr/>
            </a:pPr>
            <a:r>
              <a:rPr lang="de-AT" sz="2000" b="1" dirty="0">
                <a:solidFill>
                  <a:schemeClr val="tx2"/>
                </a:solidFill>
                <a:effectLst>
                  <a:outerShdw blurRad="38100" dist="38100" dir="2700000" algn="tl">
                    <a:srgbClr val="000000"/>
                  </a:outerShdw>
                </a:effectLst>
                <a:latin typeface="Century" pitchFamily="18" charset="0"/>
              </a:rPr>
              <a:t>Absolute und</a:t>
            </a:r>
          </a:p>
          <a:p>
            <a:pPr eaLnBrk="0" hangingPunct="0">
              <a:defRPr/>
            </a:pPr>
            <a:r>
              <a:rPr lang="de-AT" sz="2000" b="1" dirty="0">
                <a:solidFill>
                  <a:schemeClr val="tx2"/>
                </a:solidFill>
                <a:effectLst>
                  <a:outerShdw blurRad="38100" dist="38100" dir="2700000" algn="tl">
                    <a:srgbClr val="000000"/>
                  </a:outerShdw>
                </a:effectLst>
                <a:latin typeface="Century" pitchFamily="18" charset="0"/>
              </a:rPr>
              <a:t>relative Häufigkeit (Prozente)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title"/>
          </p:nvPr>
        </p:nvSpPr>
        <p:spPr>
          <a:xfrm>
            <a:off x="457200" y="274638"/>
            <a:ext cx="6635750" cy="1143000"/>
          </a:xfrm>
        </p:spPr>
        <p:txBody>
          <a:bodyPr/>
          <a:lstStyle/>
          <a:p>
            <a:r>
              <a:rPr lang="de-DE"/>
              <a:t>Histogramm</a:t>
            </a:r>
          </a:p>
        </p:txBody>
      </p:sp>
      <p:sp>
        <p:nvSpPr>
          <p:cNvPr id="130050" name="Rectangle 4"/>
          <p:cNvSpPr>
            <a:spLocks noGrp="1" noChangeArrowheads="1"/>
          </p:cNvSpPr>
          <p:nvPr>
            <p:ph idx="1"/>
          </p:nvPr>
        </p:nvSpPr>
        <p:spPr>
          <a:xfrm>
            <a:off x="484188" y="1600200"/>
            <a:ext cx="3235325" cy="4525963"/>
          </a:xfrm>
        </p:spPr>
        <p:txBody>
          <a:bodyPr/>
          <a:lstStyle/>
          <a:p>
            <a:r>
              <a:rPr lang="de-DE" sz="2200"/>
              <a:t>X...stetige Variable</a:t>
            </a:r>
          </a:p>
          <a:p>
            <a:r>
              <a:rPr lang="de-DE" sz="2200"/>
              <a:t>Unterteilung in gleichlange Klassen und Ermittlung der Häufigkeit je Klasse</a:t>
            </a:r>
          </a:p>
          <a:p>
            <a:r>
              <a:rPr lang="de-DE" sz="2200"/>
              <a:t>An den Rändern offene Klassen</a:t>
            </a:r>
          </a:p>
        </p:txBody>
      </p:sp>
      <p:sp>
        <p:nvSpPr>
          <p:cNvPr id="9523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5236" name="Foliennummernplatzhalter 5"/>
          <p:cNvSpPr>
            <a:spLocks noGrp="1"/>
          </p:cNvSpPr>
          <p:nvPr>
            <p:ph type="sldNum" sz="quarter" idx="12"/>
          </p:nvPr>
        </p:nvSpPr>
        <p:spPr/>
        <p:txBody>
          <a:bodyPr/>
          <a:lstStyle/>
          <a:p>
            <a:pPr>
              <a:defRPr/>
            </a:pPr>
            <a:fld id="{D74054E9-DCA4-499C-ADE6-EC438917E7EE}" type="slidenum">
              <a:rPr lang="en-US"/>
              <a:pPr>
                <a:defRPr/>
              </a:pPr>
              <a:t>52</a:t>
            </a:fld>
            <a:endParaRPr lang="en-US"/>
          </a:p>
        </p:txBody>
      </p:sp>
      <p:pic>
        <p:nvPicPr>
          <p:cNvPr id="130053" name="Picture 2"/>
          <p:cNvPicPr>
            <a:picLocks noChangeAspect="1" noChangeArrowheads="1"/>
          </p:cNvPicPr>
          <p:nvPr/>
        </p:nvPicPr>
        <p:blipFill>
          <a:blip r:embed="rId3" cstate="print"/>
          <a:srcRect b="6009"/>
          <a:stretch>
            <a:fillRect/>
          </a:stretch>
        </p:blipFill>
        <p:spPr bwMode="auto">
          <a:xfrm>
            <a:off x="3724275" y="1700213"/>
            <a:ext cx="5419725" cy="40751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6635750" cy="1143000"/>
          </a:xfrm>
        </p:spPr>
        <p:txBody>
          <a:bodyPr/>
          <a:lstStyle/>
          <a:p>
            <a:r>
              <a:rPr lang="de-AT" sz="4000"/>
              <a:t>Box-Plot</a:t>
            </a:r>
          </a:p>
        </p:txBody>
      </p:sp>
      <p:sp>
        <p:nvSpPr>
          <p:cNvPr id="9625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6260" name="Foliennummernplatzhalter 5"/>
          <p:cNvSpPr>
            <a:spLocks noGrp="1"/>
          </p:cNvSpPr>
          <p:nvPr>
            <p:ph type="sldNum" sz="quarter" idx="12"/>
          </p:nvPr>
        </p:nvSpPr>
        <p:spPr/>
        <p:txBody>
          <a:bodyPr/>
          <a:lstStyle/>
          <a:p>
            <a:pPr>
              <a:defRPr/>
            </a:pPr>
            <a:fld id="{A94952C5-D9DC-4F6F-B112-425DB9ACB4D3}" type="slidenum">
              <a:rPr lang="en-US"/>
              <a:pPr>
                <a:defRPr/>
              </a:pPr>
              <a:t>53</a:t>
            </a:fld>
            <a:endParaRPr lang="en-US"/>
          </a:p>
        </p:txBody>
      </p:sp>
      <p:sp>
        <p:nvSpPr>
          <p:cNvPr id="132100" name="Rectangle 3"/>
          <p:cNvSpPr>
            <a:spLocks noChangeArrowheads="1"/>
          </p:cNvSpPr>
          <p:nvPr/>
        </p:nvSpPr>
        <p:spPr bwMode="auto">
          <a:xfrm>
            <a:off x="3429000" y="4038600"/>
            <a:ext cx="1600200" cy="1295400"/>
          </a:xfrm>
          <a:prstGeom prst="rect">
            <a:avLst/>
          </a:prstGeom>
          <a:solidFill>
            <a:schemeClr val="folHlink"/>
          </a:solidFill>
          <a:ln w="9525">
            <a:solidFill>
              <a:schemeClr val="tx1"/>
            </a:solidFill>
            <a:miter lim="800000"/>
            <a:headEnd/>
            <a:tailEnd/>
          </a:ln>
        </p:spPr>
        <p:txBody>
          <a:bodyPr wrap="none" anchor="ctr"/>
          <a:lstStyle/>
          <a:p>
            <a:pPr eaLnBrk="0" hangingPunct="0"/>
            <a:endParaRPr lang="de-DE"/>
          </a:p>
        </p:txBody>
      </p:sp>
      <p:sp>
        <p:nvSpPr>
          <p:cNvPr id="132101" name="Line 4"/>
          <p:cNvSpPr>
            <a:spLocks noChangeShapeType="1"/>
          </p:cNvSpPr>
          <p:nvPr/>
        </p:nvSpPr>
        <p:spPr bwMode="auto">
          <a:xfrm>
            <a:off x="2209800" y="4419600"/>
            <a:ext cx="3886200" cy="0"/>
          </a:xfrm>
          <a:prstGeom prst="line">
            <a:avLst/>
          </a:prstGeom>
          <a:noFill/>
          <a:ln w="57150">
            <a:solidFill>
              <a:schemeClr val="tx2"/>
            </a:solidFill>
            <a:round/>
            <a:headEnd/>
            <a:tailEnd/>
          </a:ln>
        </p:spPr>
        <p:txBody>
          <a:bodyPr wrap="none"/>
          <a:lstStyle/>
          <a:p>
            <a:endParaRPr lang="en-US"/>
          </a:p>
        </p:txBody>
      </p:sp>
      <p:sp>
        <p:nvSpPr>
          <p:cNvPr id="132102" name="Line 5"/>
          <p:cNvSpPr>
            <a:spLocks noChangeShapeType="1"/>
          </p:cNvSpPr>
          <p:nvPr/>
        </p:nvSpPr>
        <p:spPr bwMode="auto">
          <a:xfrm>
            <a:off x="4267200" y="5334000"/>
            <a:ext cx="0" cy="685800"/>
          </a:xfrm>
          <a:prstGeom prst="line">
            <a:avLst/>
          </a:prstGeom>
          <a:noFill/>
          <a:ln w="28575">
            <a:solidFill>
              <a:schemeClr val="tx1"/>
            </a:solidFill>
            <a:round/>
            <a:headEnd/>
            <a:tailEnd/>
          </a:ln>
        </p:spPr>
        <p:txBody>
          <a:bodyPr wrap="none"/>
          <a:lstStyle/>
          <a:p>
            <a:endParaRPr lang="en-US"/>
          </a:p>
        </p:txBody>
      </p:sp>
      <p:sp>
        <p:nvSpPr>
          <p:cNvPr id="132103" name="Rectangle 6"/>
          <p:cNvSpPr>
            <a:spLocks noChangeArrowheads="1"/>
          </p:cNvSpPr>
          <p:nvPr/>
        </p:nvSpPr>
        <p:spPr bwMode="auto">
          <a:xfrm>
            <a:off x="0" y="3298825"/>
            <a:ext cx="9144000" cy="260350"/>
          </a:xfrm>
          <a:prstGeom prst="rect">
            <a:avLst/>
          </a:prstGeom>
          <a:noFill/>
          <a:ln w="9525">
            <a:noFill/>
            <a:miter lim="800000"/>
            <a:headEnd/>
            <a:tailEnd/>
          </a:ln>
        </p:spPr>
        <p:txBody>
          <a:bodyPr>
            <a:spAutoFit/>
          </a:bodyPr>
          <a:lstStyle/>
          <a:p>
            <a:pPr eaLnBrk="0" hangingPunct="0"/>
            <a:r>
              <a:rPr lang="de-DE" sz="1100">
                <a:latin typeface="Times New Roman" pitchFamily="18" charset="0"/>
              </a:rPr>
              <a:t> </a:t>
            </a:r>
            <a:endParaRPr lang="de-DE">
              <a:latin typeface="Times New Roman" pitchFamily="18" charset="0"/>
            </a:endParaRPr>
          </a:p>
        </p:txBody>
      </p:sp>
      <p:sp>
        <p:nvSpPr>
          <p:cNvPr id="132104" name="Line 7"/>
          <p:cNvSpPr>
            <a:spLocks noChangeShapeType="1"/>
          </p:cNvSpPr>
          <p:nvPr/>
        </p:nvSpPr>
        <p:spPr bwMode="auto">
          <a:xfrm>
            <a:off x="4267200" y="2667000"/>
            <a:ext cx="0" cy="1371600"/>
          </a:xfrm>
          <a:prstGeom prst="line">
            <a:avLst/>
          </a:prstGeom>
          <a:noFill/>
          <a:ln w="28575">
            <a:solidFill>
              <a:schemeClr val="tx1"/>
            </a:solidFill>
            <a:round/>
            <a:headEnd/>
            <a:tailEnd/>
          </a:ln>
        </p:spPr>
        <p:txBody>
          <a:bodyPr wrap="none"/>
          <a:lstStyle/>
          <a:p>
            <a:endParaRPr lang="en-US"/>
          </a:p>
        </p:txBody>
      </p:sp>
      <p:sp>
        <p:nvSpPr>
          <p:cNvPr id="132105" name="Line 8"/>
          <p:cNvSpPr>
            <a:spLocks noChangeShapeType="1"/>
          </p:cNvSpPr>
          <p:nvPr/>
        </p:nvSpPr>
        <p:spPr bwMode="auto">
          <a:xfrm>
            <a:off x="3962400" y="6019800"/>
            <a:ext cx="609600" cy="0"/>
          </a:xfrm>
          <a:prstGeom prst="line">
            <a:avLst/>
          </a:prstGeom>
          <a:noFill/>
          <a:ln w="28575">
            <a:solidFill>
              <a:schemeClr val="tx1"/>
            </a:solidFill>
            <a:round/>
            <a:headEnd/>
            <a:tailEnd/>
          </a:ln>
        </p:spPr>
        <p:txBody>
          <a:bodyPr wrap="none"/>
          <a:lstStyle/>
          <a:p>
            <a:endParaRPr lang="en-US"/>
          </a:p>
        </p:txBody>
      </p:sp>
      <p:sp>
        <p:nvSpPr>
          <p:cNvPr id="132106" name="Line 9"/>
          <p:cNvSpPr>
            <a:spLocks noChangeShapeType="1"/>
          </p:cNvSpPr>
          <p:nvPr/>
        </p:nvSpPr>
        <p:spPr bwMode="auto">
          <a:xfrm>
            <a:off x="3962400" y="2667000"/>
            <a:ext cx="609600" cy="0"/>
          </a:xfrm>
          <a:prstGeom prst="line">
            <a:avLst/>
          </a:prstGeom>
          <a:noFill/>
          <a:ln w="28575">
            <a:solidFill>
              <a:schemeClr val="tx1"/>
            </a:solidFill>
            <a:round/>
            <a:headEnd/>
            <a:tailEnd/>
          </a:ln>
        </p:spPr>
        <p:txBody>
          <a:bodyPr wrap="none"/>
          <a:lstStyle/>
          <a:p>
            <a:endParaRPr lang="en-US"/>
          </a:p>
        </p:txBody>
      </p:sp>
      <p:sp>
        <p:nvSpPr>
          <p:cNvPr id="132107" name="AutoShape 10"/>
          <p:cNvSpPr>
            <a:spLocks noChangeArrowheads="1"/>
          </p:cNvSpPr>
          <p:nvPr/>
        </p:nvSpPr>
        <p:spPr bwMode="auto">
          <a:xfrm>
            <a:off x="4114800" y="2362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8" name="AutoShape 11"/>
          <p:cNvSpPr>
            <a:spLocks noChangeArrowheads="1"/>
          </p:cNvSpPr>
          <p:nvPr/>
        </p:nvSpPr>
        <p:spPr bwMode="auto">
          <a:xfrm>
            <a:off x="4114800" y="1981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9" name="AutoShape 12"/>
          <p:cNvSpPr>
            <a:spLocks noChangeArrowheads="1"/>
          </p:cNvSpPr>
          <p:nvPr/>
        </p:nvSpPr>
        <p:spPr bwMode="auto">
          <a:xfrm>
            <a:off x="4114800" y="16764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10" name="Text Box 13"/>
          <p:cNvSpPr txBox="1">
            <a:spLocks noChangeArrowheads="1"/>
          </p:cNvSpPr>
          <p:nvPr/>
        </p:nvSpPr>
        <p:spPr bwMode="auto">
          <a:xfrm>
            <a:off x="6172200" y="4038600"/>
            <a:ext cx="1447800" cy="457200"/>
          </a:xfrm>
          <a:prstGeom prst="rect">
            <a:avLst/>
          </a:prstGeom>
          <a:noFill/>
          <a:ln w="9525">
            <a:noFill/>
            <a:miter lim="800000"/>
            <a:headEnd/>
            <a:tailEnd/>
          </a:ln>
        </p:spPr>
        <p:txBody>
          <a:bodyPr>
            <a:spAutoFit/>
          </a:bodyPr>
          <a:lstStyle/>
          <a:p>
            <a:pPr eaLnBrk="0" hangingPunct="0"/>
            <a:r>
              <a:rPr lang="de-DE"/>
              <a:t>Median</a:t>
            </a:r>
          </a:p>
        </p:txBody>
      </p:sp>
      <p:sp>
        <p:nvSpPr>
          <p:cNvPr id="132111" name="Text Box 14"/>
          <p:cNvSpPr txBox="1">
            <a:spLocks noChangeArrowheads="1"/>
          </p:cNvSpPr>
          <p:nvPr/>
        </p:nvSpPr>
        <p:spPr bwMode="auto">
          <a:xfrm>
            <a:off x="5105400" y="5105400"/>
            <a:ext cx="1066800" cy="366713"/>
          </a:xfrm>
          <a:prstGeom prst="rect">
            <a:avLst/>
          </a:prstGeom>
          <a:noFill/>
          <a:ln w="9525">
            <a:noFill/>
            <a:miter lim="800000"/>
            <a:headEnd/>
            <a:tailEnd/>
          </a:ln>
        </p:spPr>
        <p:txBody>
          <a:bodyPr>
            <a:spAutoFit/>
          </a:bodyPr>
          <a:lstStyle/>
          <a:p>
            <a:pPr eaLnBrk="0" hangingPunct="0"/>
            <a:r>
              <a:rPr lang="de-DE"/>
              <a:t>Q25</a:t>
            </a:r>
          </a:p>
        </p:txBody>
      </p:sp>
      <p:sp>
        <p:nvSpPr>
          <p:cNvPr id="132112" name="Text Box 15"/>
          <p:cNvSpPr txBox="1">
            <a:spLocks noChangeArrowheads="1"/>
          </p:cNvSpPr>
          <p:nvPr/>
        </p:nvSpPr>
        <p:spPr bwMode="auto">
          <a:xfrm>
            <a:off x="4632325" y="5756275"/>
            <a:ext cx="3114675" cy="366713"/>
          </a:xfrm>
          <a:prstGeom prst="rect">
            <a:avLst/>
          </a:prstGeom>
          <a:noFill/>
          <a:ln w="9525">
            <a:noFill/>
            <a:miter lim="800000"/>
            <a:headEnd/>
            <a:tailEnd/>
          </a:ln>
        </p:spPr>
        <p:txBody>
          <a:bodyPr wrap="none">
            <a:spAutoFit/>
          </a:bodyPr>
          <a:lstStyle/>
          <a:p>
            <a:pPr eaLnBrk="0" hangingPunct="0"/>
            <a:r>
              <a:rPr lang="de-DE"/>
              <a:t>Minimum bzw. Q25-1.5*I50</a:t>
            </a:r>
          </a:p>
        </p:txBody>
      </p:sp>
      <p:sp>
        <p:nvSpPr>
          <p:cNvPr id="132113" name="Text Box 16"/>
          <p:cNvSpPr txBox="1">
            <a:spLocks noChangeArrowheads="1"/>
          </p:cNvSpPr>
          <p:nvPr/>
        </p:nvSpPr>
        <p:spPr bwMode="auto">
          <a:xfrm>
            <a:off x="5105400" y="3775075"/>
            <a:ext cx="723900" cy="366713"/>
          </a:xfrm>
          <a:prstGeom prst="rect">
            <a:avLst/>
          </a:prstGeom>
          <a:noFill/>
          <a:ln w="9525">
            <a:noFill/>
            <a:miter lim="800000"/>
            <a:headEnd/>
            <a:tailEnd/>
          </a:ln>
        </p:spPr>
        <p:txBody>
          <a:bodyPr>
            <a:spAutoFit/>
          </a:bodyPr>
          <a:lstStyle/>
          <a:p>
            <a:pPr eaLnBrk="0" hangingPunct="0"/>
            <a:r>
              <a:rPr lang="de-DE"/>
              <a:t>Q75</a:t>
            </a:r>
          </a:p>
        </p:txBody>
      </p:sp>
      <p:sp>
        <p:nvSpPr>
          <p:cNvPr id="132114" name="Text Box 17"/>
          <p:cNvSpPr txBox="1">
            <a:spLocks noChangeArrowheads="1"/>
          </p:cNvSpPr>
          <p:nvPr/>
        </p:nvSpPr>
        <p:spPr bwMode="auto">
          <a:xfrm>
            <a:off x="4556125" y="2479675"/>
            <a:ext cx="3198813" cy="366713"/>
          </a:xfrm>
          <a:prstGeom prst="rect">
            <a:avLst/>
          </a:prstGeom>
          <a:noFill/>
          <a:ln w="9525">
            <a:noFill/>
            <a:miter lim="800000"/>
            <a:headEnd/>
            <a:tailEnd/>
          </a:ln>
        </p:spPr>
        <p:txBody>
          <a:bodyPr wrap="none">
            <a:spAutoFit/>
          </a:bodyPr>
          <a:lstStyle/>
          <a:p>
            <a:pPr eaLnBrk="0" hangingPunct="0"/>
            <a:r>
              <a:rPr lang="de-DE"/>
              <a:t>Maximum bzw. Q75+1.5*I50</a:t>
            </a:r>
          </a:p>
        </p:txBody>
      </p:sp>
      <p:sp>
        <p:nvSpPr>
          <p:cNvPr id="132115" name="Text Box 18"/>
          <p:cNvSpPr txBox="1">
            <a:spLocks noChangeArrowheads="1"/>
          </p:cNvSpPr>
          <p:nvPr/>
        </p:nvSpPr>
        <p:spPr bwMode="auto">
          <a:xfrm>
            <a:off x="4495800" y="1676400"/>
            <a:ext cx="1216025" cy="366713"/>
          </a:xfrm>
          <a:prstGeom prst="rect">
            <a:avLst/>
          </a:prstGeom>
          <a:noFill/>
          <a:ln w="9525">
            <a:noFill/>
            <a:miter lim="800000"/>
            <a:headEnd/>
            <a:tailEnd/>
          </a:ln>
        </p:spPr>
        <p:txBody>
          <a:bodyPr wrap="none">
            <a:spAutoFit/>
          </a:bodyPr>
          <a:lstStyle/>
          <a:p>
            <a:pPr eaLnBrk="0" hangingPunct="0"/>
            <a:r>
              <a:rPr lang="de-DE"/>
              <a:t>Ausreißer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4" name="Rectangle 2"/>
          <p:cNvSpPr>
            <a:spLocks noGrp="1" noChangeArrowheads="1"/>
          </p:cNvSpPr>
          <p:nvPr>
            <p:ph type="title"/>
          </p:nvPr>
        </p:nvSpPr>
        <p:spPr>
          <a:xfrm>
            <a:off x="395288" y="333375"/>
            <a:ext cx="7570787" cy="1371600"/>
          </a:xfrm>
        </p:spPr>
        <p:txBody>
          <a:bodyPr/>
          <a:lstStyle/>
          <a:p>
            <a:pPr>
              <a:lnSpc>
                <a:spcPct val="80000"/>
              </a:lnSpc>
            </a:pPr>
            <a:r>
              <a:rPr lang="de-DE" sz="3200"/>
              <a:t>Beschreibung eines Kollektivs </a:t>
            </a:r>
            <a:br>
              <a:rPr lang="de-DE" sz="3200"/>
            </a:br>
            <a:r>
              <a:rPr lang="de-DE" sz="3200"/>
              <a:t>mit deskriptiver Statistik - Beispiel</a:t>
            </a:r>
            <a:r>
              <a:rPr lang="de-DE"/>
              <a:t> </a:t>
            </a:r>
          </a:p>
        </p:txBody>
      </p:sp>
      <p:graphicFrame>
        <p:nvGraphicFramePr>
          <p:cNvPr id="31823" name="Object 79"/>
          <p:cNvGraphicFramePr>
            <a:graphicFrameLocks noGrp="1" noChangeAspect="1"/>
          </p:cNvGraphicFramePr>
          <p:nvPr>
            <p:ph type="clipArt" sz="half" idx="2"/>
          </p:nvPr>
        </p:nvGraphicFramePr>
        <p:xfrm>
          <a:off x="4713288" y="2341563"/>
          <a:ext cx="4038600" cy="4368800"/>
        </p:xfrm>
        <a:graphic>
          <a:graphicData uri="http://schemas.openxmlformats.org/presentationml/2006/ole">
            <mc:AlternateContent xmlns:mc="http://schemas.openxmlformats.org/markup-compatibility/2006">
              <mc:Choice xmlns:v="urn:schemas-microsoft-com:vml" Requires="v">
                <p:oleObj spid="_x0000_s31871" name="Bild" r:id="rId4" imgW="4561920" imgH="4934880" progId="StaticEnhancedMetafile">
                  <p:embed/>
                </p:oleObj>
              </mc:Choice>
              <mc:Fallback>
                <p:oleObj name="Bild" r:id="rId4" imgW="4561920" imgH="4934880" progId="StaticEnhancedMetafile">
                  <p:embed/>
                  <p:pic>
                    <p:nvPicPr>
                      <p:cNvPr id="0" name="Picture 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2341563"/>
                        <a:ext cx="40386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Foliennummernplatzhalter 6"/>
          <p:cNvSpPr>
            <a:spLocks noGrp="1"/>
          </p:cNvSpPr>
          <p:nvPr>
            <p:ph type="sldNum" sz="quarter" idx="11"/>
          </p:nvPr>
        </p:nvSpPr>
        <p:spPr/>
        <p:txBody>
          <a:bodyPr/>
          <a:lstStyle/>
          <a:p>
            <a:pPr>
              <a:defRPr/>
            </a:pPr>
            <a:fld id="{6952CB87-503F-4512-91BE-99B200659BCE}" type="slidenum">
              <a:rPr lang="en-US" smtClean="0"/>
              <a:pPr>
                <a:defRPr/>
              </a:pPr>
              <a:t>54</a:t>
            </a:fld>
            <a:endParaRPr lang="en-US"/>
          </a:p>
        </p:txBody>
      </p:sp>
      <p:sp>
        <p:nvSpPr>
          <p:cNvPr id="6148" name="Fußzeilenplatzhalter 5"/>
          <p:cNvSpPr>
            <a:spLocks noGrp="1"/>
          </p:cNvSpPr>
          <p:nvPr>
            <p:ph type="ftr" sz="quarter" idx="12"/>
          </p:nvPr>
        </p:nvSpPr>
        <p:spPr/>
        <p:txBody>
          <a:bodyPr/>
          <a:lstStyle/>
          <a:p>
            <a:pPr>
              <a:defRPr/>
            </a:pPr>
            <a:r>
              <a:rPr lang="en-US"/>
              <a:t>hanno.ulmer@i-med.ac.at</a:t>
            </a:r>
          </a:p>
        </p:txBody>
      </p:sp>
      <p:sp>
        <p:nvSpPr>
          <p:cNvPr id="31827" name="Text Box 4"/>
          <p:cNvSpPr txBox="1">
            <a:spLocks noChangeArrowheads="1"/>
          </p:cNvSpPr>
          <p:nvPr/>
        </p:nvSpPr>
        <p:spPr bwMode="auto">
          <a:xfrm>
            <a:off x="5219700" y="1700213"/>
            <a:ext cx="3024188" cy="641350"/>
          </a:xfrm>
          <a:prstGeom prst="rect">
            <a:avLst/>
          </a:prstGeom>
          <a:noFill/>
          <a:ln w="9525">
            <a:noFill/>
            <a:miter lim="800000"/>
            <a:headEnd/>
            <a:tailEnd/>
          </a:ln>
        </p:spPr>
        <p:txBody>
          <a:bodyPr>
            <a:spAutoFit/>
          </a:bodyPr>
          <a:lstStyle/>
          <a:p>
            <a:pPr algn="ctr" eaLnBrk="0" hangingPunct="0">
              <a:spcBef>
                <a:spcPct val="50000"/>
              </a:spcBef>
            </a:pPr>
            <a:r>
              <a:rPr lang="de-DE" b="1"/>
              <a:t>Boxplots für die Therapie A und B</a:t>
            </a:r>
          </a:p>
        </p:txBody>
      </p:sp>
      <p:sp>
        <p:nvSpPr>
          <p:cNvPr id="31828" name="Text Box 5"/>
          <p:cNvSpPr txBox="1">
            <a:spLocks noChangeArrowheads="1"/>
          </p:cNvSpPr>
          <p:nvPr/>
        </p:nvSpPr>
        <p:spPr bwMode="auto">
          <a:xfrm>
            <a:off x="7092950" y="5876925"/>
            <a:ext cx="792163" cy="228600"/>
          </a:xfrm>
          <a:prstGeom prst="rect">
            <a:avLst/>
          </a:prstGeom>
          <a:noFill/>
          <a:ln w="9525">
            <a:noFill/>
            <a:miter lim="800000"/>
            <a:headEnd/>
            <a:tailEnd/>
          </a:ln>
        </p:spPr>
        <p:txBody>
          <a:bodyPr>
            <a:spAutoFit/>
          </a:bodyPr>
          <a:lstStyle/>
          <a:p>
            <a:pPr eaLnBrk="0" hangingPunct="0">
              <a:spcBef>
                <a:spcPct val="50000"/>
              </a:spcBef>
            </a:pPr>
            <a:r>
              <a:rPr lang="de-DE" sz="900" b="1"/>
              <a:t>Median</a:t>
            </a:r>
          </a:p>
        </p:txBody>
      </p:sp>
      <p:sp>
        <p:nvSpPr>
          <p:cNvPr id="31829" name="Text Box 6"/>
          <p:cNvSpPr txBox="1">
            <a:spLocks noChangeArrowheads="1"/>
          </p:cNvSpPr>
          <p:nvPr/>
        </p:nvSpPr>
        <p:spPr bwMode="auto">
          <a:xfrm>
            <a:off x="8388350" y="3716338"/>
            <a:ext cx="792163" cy="501650"/>
          </a:xfrm>
          <a:prstGeom prst="rect">
            <a:avLst/>
          </a:prstGeom>
          <a:noFill/>
          <a:ln w="9525">
            <a:noFill/>
            <a:miter lim="800000"/>
            <a:headEnd/>
            <a:tailEnd/>
          </a:ln>
        </p:spPr>
        <p:txBody>
          <a:bodyPr>
            <a:spAutoFit/>
          </a:bodyPr>
          <a:lstStyle/>
          <a:p>
            <a:pPr eaLnBrk="0" hangingPunct="0">
              <a:spcBef>
                <a:spcPct val="50000"/>
              </a:spcBef>
            </a:pPr>
            <a:r>
              <a:rPr lang="de-DE" sz="900" b="1"/>
              <a:t>50% Interquartilbereich</a:t>
            </a:r>
          </a:p>
        </p:txBody>
      </p:sp>
      <p:pic>
        <p:nvPicPr>
          <p:cNvPr id="31830" name="Picture 8"/>
          <p:cNvPicPr>
            <a:picLocks noChangeAspect="1" noChangeArrowheads="1"/>
          </p:cNvPicPr>
          <p:nvPr/>
        </p:nvPicPr>
        <p:blipFill>
          <a:blip r:embed="rId6" cstate="print"/>
          <a:srcRect/>
          <a:stretch>
            <a:fillRect/>
          </a:stretch>
        </p:blipFill>
        <p:spPr bwMode="auto">
          <a:xfrm>
            <a:off x="107950" y="2276475"/>
            <a:ext cx="5040313" cy="3600450"/>
          </a:xfrm>
          <a:prstGeom prst="rect">
            <a:avLst/>
          </a:prstGeom>
          <a:noFill/>
          <a:ln w="9525">
            <a:noFill/>
            <a:miter lim="800000"/>
            <a:headEnd/>
            <a:tailEnd/>
          </a:ln>
        </p:spPr>
      </p:pic>
      <p:sp>
        <p:nvSpPr>
          <p:cNvPr id="31831" name="Rectangle 9"/>
          <p:cNvSpPr>
            <a:spLocks noChangeArrowheads="1"/>
          </p:cNvSpPr>
          <p:nvPr/>
        </p:nvSpPr>
        <p:spPr bwMode="auto">
          <a:xfrm>
            <a:off x="7956550" y="5661025"/>
            <a:ext cx="576263" cy="287338"/>
          </a:xfrm>
          <a:prstGeom prst="rect">
            <a:avLst/>
          </a:prstGeom>
          <a:solidFill>
            <a:srgbClr val="FFFFFF"/>
          </a:solidFill>
          <a:ln w="9525">
            <a:noFill/>
            <a:miter lim="800000"/>
            <a:headEnd/>
            <a:tailEnd/>
          </a:ln>
        </p:spPr>
        <p:txBody>
          <a:bodyPr wrap="none" anchor="ctr"/>
          <a:lstStyle/>
          <a:p>
            <a:pPr eaLnBrk="0" hangingPunct="0"/>
            <a:endParaRPr lang="de-DE"/>
          </a:p>
        </p:txBody>
      </p:sp>
      <p:sp>
        <p:nvSpPr>
          <p:cNvPr id="31832" name="AutoShape 14"/>
          <p:cNvSpPr>
            <a:spLocks/>
          </p:cNvSpPr>
          <p:nvPr/>
        </p:nvSpPr>
        <p:spPr bwMode="auto">
          <a:xfrm>
            <a:off x="7956550" y="3573463"/>
            <a:ext cx="71438" cy="719137"/>
          </a:xfrm>
          <a:prstGeom prst="rightBrace">
            <a:avLst>
              <a:gd name="adj1" fmla="val 83888"/>
              <a:gd name="adj2" fmla="val 50000"/>
            </a:avLst>
          </a:prstGeom>
          <a:noFill/>
          <a:ln w="9525">
            <a:solidFill>
              <a:srgbClr val="008000"/>
            </a:solidFill>
            <a:round/>
            <a:headEnd/>
            <a:tailEnd/>
          </a:ln>
        </p:spPr>
        <p:txBody>
          <a:bodyPr wrap="none" anchor="ctr"/>
          <a:lstStyle/>
          <a:p>
            <a:pPr eaLnBrk="0" hangingPunct="0"/>
            <a:endParaRPr lang="de-DE"/>
          </a:p>
        </p:txBody>
      </p:sp>
      <p:sp>
        <p:nvSpPr>
          <p:cNvPr id="31833" name="Line 15"/>
          <p:cNvSpPr>
            <a:spLocks noChangeShapeType="1"/>
          </p:cNvSpPr>
          <p:nvPr/>
        </p:nvSpPr>
        <p:spPr bwMode="auto">
          <a:xfrm>
            <a:off x="8027988" y="3933825"/>
            <a:ext cx="360362" cy="0"/>
          </a:xfrm>
          <a:prstGeom prst="line">
            <a:avLst/>
          </a:prstGeom>
          <a:noFill/>
          <a:ln w="9525">
            <a:solidFill>
              <a:srgbClr val="008000"/>
            </a:solidFill>
            <a:round/>
            <a:headEnd/>
            <a:tailEnd/>
          </a:ln>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p:spPr>
        <p:txBody>
          <a:bodyPr/>
          <a:lstStyle/>
          <a:p>
            <a:endParaRPr lang="de-DE"/>
          </a:p>
          <a:p>
            <a:r>
              <a:rPr lang="de-DE"/>
              <a:t>17.11.2010</a:t>
            </a:r>
          </a:p>
        </p:txBody>
      </p:sp>
      <p:sp>
        <p:nvSpPr>
          <p:cNvPr id="2051" name="Foliennummernplatzhalter 5"/>
          <p:cNvSpPr>
            <a:spLocks noGrp="1"/>
          </p:cNvSpPr>
          <p:nvPr>
            <p:ph type="sldNum" sz="quarter" idx="12"/>
          </p:nvPr>
        </p:nvSpPr>
        <p:spPr>
          <a:noFill/>
        </p:spPr>
        <p:txBody>
          <a:bodyPr/>
          <a:lstStyle/>
          <a:p>
            <a:endParaRPr lang="en-US"/>
          </a:p>
          <a:p>
            <a:fld id="{6A08A788-2CDF-4D48-BE7A-A2793DEA9460}" type="slidenum">
              <a:rPr lang="en-US"/>
              <a:pPr/>
              <a:t>55</a:t>
            </a:fld>
            <a:endParaRPr lang="en-US"/>
          </a:p>
        </p:txBody>
      </p:sp>
      <p:sp>
        <p:nvSpPr>
          <p:cNvPr id="2052" name="Rectangle 4"/>
          <p:cNvSpPr>
            <a:spLocks noGrp="1" noChangeArrowheads="1"/>
          </p:cNvSpPr>
          <p:nvPr>
            <p:ph type="title"/>
          </p:nvPr>
        </p:nvSpPr>
        <p:spPr/>
        <p:txBody>
          <a:bodyPr/>
          <a:lstStyle/>
          <a:p>
            <a:pPr algn="ctr" eaLnBrk="1" hangingPunct="1"/>
            <a:r>
              <a:rPr lang="de-AT" i="1" dirty="0"/>
              <a:t>Statistische Maßzahlen Übung</a:t>
            </a:r>
            <a:endParaRPr lang="de-DE" i="1" dirty="0"/>
          </a:p>
        </p:txBody>
      </p:sp>
      <p:sp>
        <p:nvSpPr>
          <p:cNvPr id="2053" name="Rectangle 5"/>
          <p:cNvSpPr>
            <a:spLocks noGrp="1" noChangeArrowheads="1"/>
          </p:cNvSpPr>
          <p:nvPr>
            <p:ph type="body" idx="1"/>
          </p:nvPr>
        </p:nvSpPr>
        <p:spPr/>
        <p:txBody>
          <a:bodyPr/>
          <a:lstStyle/>
          <a:p>
            <a:pPr eaLnBrk="1" hangingPunct="1"/>
            <a:r>
              <a:rPr lang="de-AT" dirty="0"/>
              <a:t>Berechnen Sie bitte den arithmetischen:</a:t>
            </a:r>
          </a:p>
          <a:p>
            <a:pPr lvl="1" eaLnBrk="1" hangingPunct="1"/>
            <a:r>
              <a:rPr lang="de-AT" dirty="0"/>
              <a:t>Mittelwert</a:t>
            </a:r>
          </a:p>
          <a:p>
            <a:pPr lvl="1" eaLnBrk="1" hangingPunct="1"/>
            <a:r>
              <a:rPr lang="de-AT" dirty="0"/>
              <a:t>Median</a:t>
            </a:r>
          </a:p>
          <a:p>
            <a:pPr lvl="1" eaLnBrk="1" hangingPunct="1"/>
            <a:r>
              <a:rPr lang="de-AT" dirty="0"/>
              <a:t>Varianz</a:t>
            </a:r>
          </a:p>
          <a:p>
            <a:pPr lvl="1" eaLnBrk="1" hangingPunct="1"/>
            <a:r>
              <a:rPr lang="de-AT" dirty="0"/>
              <a:t>Standardabweichung</a:t>
            </a:r>
          </a:p>
          <a:p>
            <a:pPr lvl="1" eaLnBrk="1" hangingPunct="1"/>
            <a:r>
              <a:rPr lang="de-AT" dirty="0"/>
              <a:t>Spannweite</a:t>
            </a:r>
          </a:p>
          <a:p>
            <a:pPr lvl="1" eaLnBrk="1" hangingPunct="1"/>
            <a:r>
              <a:rPr lang="de-AT" dirty="0"/>
              <a:t>Interquartilsabstand</a:t>
            </a:r>
          </a:p>
          <a:p>
            <a:pPr lvl="1" eaLnBrk="1" hangingPunct="1"/>
            <a:r>
              <a:rPr lang="de-AT" dirty="0"/>
              <a:t>und den Variationskoeffizient</a:t>
            </a:r>
          </a:p>
          <a:p>
            <a:pPr lvl="1" eaLnBrk="1" hangingPunct="1">
              <a:buFontTx/>
              <a:buNone/>
            </a:pPr>
            <a:endParaRPr lang="de-AT" dirty="0"/>
          </a:p>
          <a:p>
            <a:pPr lvl="1" eaLnBrk="1" hangingPunct="1">
              <a:buFontTx/>
              <a:buNone/>
            </a:pPr>
            <a:r>
              <a:rPr lang="de-AT" dirty="0"/>
              <a:t>Erstellen Sie Histogramme und </a:t>
            </a:r>
            <a:r>
              <a:rPr lang="de-AT" dirty="0" err="1"/>
              <a:t>Boxplots</a:t>
            </a:r>
            <a:r>
              <a:rPr lang="de-AT" dirty="0"/>
              <a:t> für:</a:t>
            </a:r>
            <a:endParaRPr lang="de-D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56</a:t>
            </a:fld>
            <a:endParaRPr lang="en-US"/>
          </a:p>
        </p:txBody>
      </p:sp>
      <p:sp>
        <p:nvSpPr>
          <p:cNvPr id="3076" name="Rectangle 5"/>
          <p:cNvSpPr>
            <a:spLocks noGrp="1" noChangeArrowheads="1"/>
          </p:cNvSpPr>
          <p:nvPr>
            <p:ph type="body" idx="1"/>
          </p:nvPr>
        </p:nvSpPr>
        <p:spPr>
          <a:xfrm>
            <a:off x="179512" y="764704"/>
            <a:ext cx="8839200" cy="5360988"/>
          </a:xfrm>
        </p:spPr>
        <p:txBody>
          <a:bodyPr/>
          <a:lstStyle/>
          <a:p>
            <a:pPr eaLnBrk="1" hangingPunct="1"/>
            <a:endParaRPr lang="de-AT" dirty="0"/>
          </a:p>
          <a:p>
            <a:pPr eaLnBrk="1" hangingPunct="1"/>
            <a:endParaRPr lang="de-AT" dirty="0"/>
          </a:p>
          <a:p>
            <a:pPr eaLnBrk="1" hangingPunct="1"/>
            <a:r>
              <a:rPr lang="de-AT" dirty="0"/>
              <a:t>Punktezahlen von 20 Studenten</a:t>
            </a:r>
          </a:p>
          <a:p>
            <a:pPr lvl="1" eaLnBrk="1" hangingPunct="1">
              <a:buFontTx/>
              <a:buNone/>
            </a:pPr>
            <a:r>
              <a:rPr lang="de-AT" dirty="0"/>
              <a:t>6,3,7,5,6,4,4,6,7,3,5,9,6,4,2,7,5,5,8,6</a:t>
            </a:r>
          </a:p>
          <a:p>
            <a:pPr eaLnBrk="1" hangingPunct="1"/>
            <a:endParaRPr lang="de-AT" dirty="0"/>
          </a:p>
          <a:p>
            <a:pPr eaLnBrk="1" hangingPunct="1"/>
            <a:r>
              <a:rPr lang="de-AT" dirty="0"/>
              <a:t>Anzahl der Angestellten in 20 Apotheken</a:t>
            </a:r>
          </a:p>
          <a:p>
            <a:pPr lvl="1" eaLnBrk="1" hangingPunct="1">
              <a:buFontTx/>
              <a:buNone/>
            </a:pPr>
            <a:r>
              <a:rPr lang="de-AT" dirty="0"/>
              <a:t>2,3,3,3,4,4,4,4,5,5,5,5,5,5,6,6,6,8,10,15</a:t>
            </a:r>
          </a:p>
          <a:p>
            <a:pPr eaLnBrk="1" hangingPunct="1"/>
            <a:endParaRPr lang="de-AT" dirty="0"/>
          </a:p>
          <a:p>
            <a:pPr eaLnBrk="1" hangingPunct="1"/>
            <a:r>
              <a:rPr lang="de-AT" dirty="0"/>
              <a:t>Krankheitstage von 20 Personen</a:t>
            </a:r>
          </a:p>
          <a:p>
            <a:pPr lvl="1" eaLnBrk="1" hangingPunct="1">
              <a:buFontTx/>
              <a:buNone/>
            </a:pPr>
            <a:r>
              <a:rPr lang="de-AT" dirty="0"/>
              <a:t>0,0,0,0,0,0,0,0,1,1,1,1,1,2,2,2,3,3,15,76</a:t>
            </a:r>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57</a:t>
            </a:fld>
            <a:endParaRPr lang="en-US"/>
          </a:p>
        </p:txBody>
      </p:sp>
      <p:pic>
        <p:nvPicPr>
          <p:cNvPr id="281603" name="Picture 3"/>
          <p:cNvPicPr>
            <a:picLocks noChangeAspect="1" noChangeArrowheads="1"/>
          </p:cNvPicPr>
          <p:nvPr/>
        </p:nvPicPr>
        <p:blipFill>
          <a:blip r:embed="rId2" cstate="print"/>
          <a:srcRect/>
          <a:stretch>
            <a:fillRect/>
          </a:stretch>
        </p:blipFill>
        <p:spPr bwMode="auto">
          <a:xfrm>
            <a:off x="179512" y="4941168"/>
            <a:ext cx="8361204" cy="1916832"/>
          </a:xfrm>
          <a:prstGeom prst="rect">
            <a:avLst/>
          </a:prstGeom>
          <a:noFill/>
          <a:ln w="9525">
            <a:noFill/>
            <a:miter lim="800000"/>
            <a:headEnd/>
            <a:tailEnd/>
          </a:ln>
        </p:spPr>
      </p:pic>
      <p:pic>
        <p:nvPicPr>
          <p:cNvPr id="281604" name="Picture 4"/>
          <p:cNvPicPr>
            <a:picLocks noChangeAspect="1" noChangeArrowheads="1"/>
          </p:cNvPicPr>
          <p:nvPr/>
        </p:nvPicPr>
        <p:blipFill>
          <a:blip r:embed="rId3" cstate="print"/>
          <a:srcRect/>
          <a:stretch>
            <a:fillRect/>
          </a:stretch>
        </p:blipFill>
        <p:spPr bwMode="auto">
          <a:xfrm>
            <a:off x="107504" y="188640"/>
            <a:ext cx="4340462" cy="2088232"/>
          </a:xfrm>
          <a:prstGeom prst="rect">
            <a:avLst/>
          </a:prstGeom>
          <a:noFill/>
          <a:ln w="9525">
            <a:noFill/>
            <a:miter lim="800000"/>
            <a:headEnd/>
            <a:tailEnd/>
          </a:ln>
        </p:spPr>
      </p:pic>
      <p:pic>
        <p:nvPicPr>
          <p:cNvPr id="281605" name="Picture 5"/>
          <p:cNvPicPr>
            <a:picLocks noChangeAspect="1" noChangeArrowheads="1"/>
          </p:cNvPicPr>
          <p:nvPr/>
        </p:nvPicPr>
        <p:blipFill>
          <a:blip r:embed="rId4" cstate="print"/>
          <a:srcRect/>
          <a:stretch>
            <a:fillRect/>
          </a:stretch>
        </p:blipFill>
        <p:spPr bwMode="auto">
          <a:xfrm>
            <a:off x="0" y="2636912"/>
            <a:ext cx="4419968" cy="2016224"/>
          </a:xfrm>
          <a:prstGeom prst="rect">
            <a:avLst/>
          </a:prstGeom>
          <a:noFill/>
          <a:ln w="9525">
            <a:noFill/>
            <a:miter lim="800000"/>
            <a:headEnd/>
            <a:tailEnd/>
          </a:ln>
        </p:spPr>
      </p:pic>
      <p:pic>
        <p:nvPicPr>
          <p:cNvPr id="281606" name="Picture 6"/>
          <p:cNvPicPr>
            <a:picLocks noChangeAspect="1" noChangeArrowheads="1"/>
          </p:cNvPicPr>
          <p:nvPr/>
        </p:nvPicPr>
        <p:blipFill>
          <a:blip r:embed="rId5" cstate="print"/>
          <a:srcRect/>
          <a:stretch>
            <a:fillRect/>
          </a:stretch>
        </p:blipFill>
        <p:spPr bwMode="auto">
          <a:xfrm>
            <a:off x="4499992" y="2636912"/>
            <a:ext cx="4495096" cy="201622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dirty="0"/>
          </a:p>
          <a:p>
            <a:fld id="{B23668B4-85D4-42DE-A2D6-D5484DD0A604}" type="slidenum">
              <a:rPr lang="en-US"/>
              <a:pPr/>
              <a:t>58</a:t>
            </a:fld>
            <a:endParaRPr lang="en-US" dirty="0"/>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pic>
        <p:nvPicPr>
          <p:cNvPr id="282627" name="Picture 3"/>
          <p:cNvPicPr>
            <a:picLocks noChangeAspect="1" noChangeArrowheads="1"/>
          </p:cNvPicPr>
          <p:nvPr/>
        </p:nvPicPr>
        <p:blipFill>
          <a:blip r:embed="rId2" cstate="print"/>
          <a:srcRect/>
          <a:stretch>
            <a:fillRect/>
          </a:stretch>
        </p:blipFill>
        <p:spPr bwMode="auto">
          <a:xfrm>
            <a:off x="323528" y="1556792"/>
            <a:ext cx="2787158" cy="223224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0" y="3717031"/>
            <a:ext cx="2915816" cy="2787055"/>
          </a:xfrm>
          <a:prstGeom prst="rect">
            <a:avLst/>
          </a:prstGeom>
          <a:noFill/>
          <a:ln w="9525">
            <a:noFill/>
            <a:miter lim="800000"/>
            <a:headEnd/>
            <a:tailEnd/>
          </a:ln>
        </p:spPr>
      </p:pic>
      <p:pic>
        <p:nvPicPr>
          <p:cNvPr id="282629" name="Picture 5"/>
          <p:cNvPicPr>
            <a:picLocks noChangeAspect="1" noChangeArrowheads="1"/>
          </p:cNvPicPr>
          <p:nvPr/>
        </p:nvPicPr>
        <p:blipFill>
          <a:blip r:embed="rId4" cstate="print"/>
          <a:srcRect/>
          <a:stretch>
            <a:fillRect/>
          </a:stretch>
        </p:blipFill>
        <p:spPr bwMode="auto">
          <a:xfrm>
            <a:off x="2915816" y="3861048"/>
            <a:ext cx="2808312" cy="2671713"/>
          </a:xfrm>
          <a:prstGeom prst="rect">
            <a:avLst/>
          </a:prstGeom>
          <a:noFill/>
          <a:ln w="9525">
            <a:noFill/>
            <a:miter lim="800000"/>
            <a:headEnd/>
            <a:tailEnd/>
          </a:ln>
        </p:spPr>
      </p:pic>
      <p:pic>
        <p:nvPicPr>
          <p:cNvPr id="282631" name="Picture 7"/>
          <p:cNvPicPr>
            <a:picLocks noChangeAspect="1" noChangeArrowheads="1"/>
          </p:cNvPicPr>
          <p:nvPr/>
        </p:nvPicPr>
        <p:blipFill>
          <a:blip r:embed="rId5" cstate="print"/>
          <a:srcRect/>
          <a:stretch>
            <a:fillRect/>
          </a:stretch>
        </p:blipFill>
        <p:spPr bwMode="auto">
          <a:xfrm>
            <a:off x="3059832" y="1556792"/>
            <a:ext cx="2520280" cy="2352041"/>
          </a:xfrm>
          <a:prstGeom prst="rect">
            <a:avLst/>
          </a:prstGeom>
          <a:noFill/>
          <a:ln w="9525">
            <a:noFill/>
            <a:miter lim="800000"/>
            <a:headEnd/>
            <a:tailEnd/>
          </a:ln>
        </p:spPr>
      </p:pic>
      <p:pic>
        <p:nvPicPr>
          <p:cNvPr id="282632" name="Picture 8"/>
          <p:cNvPicPr>
            <a:picLocks noChangeAspect="1" noChangeArrowheads="1"/>
          </p:cNvPicPr>
          <p:nvPr/>
        </p:nvPicPr>
        <p:blipFill>
          <a:blip r:embed="rId6" cstate="print"/>
          <a:srcRect/>
          <a:stretch>
            <a:fillRect/>
          </a:stretch>
        </p:blipFill>
        <p:spPr bwMode="auto">
          <a:xfrm>
            <a:off x="5868144" y="3789040"/>
            <a:ext cx="2808312" cy="2735052"/>
          </a:xfrm>
          <a:prstGeom prst="rect">
            <a:avLst/>
          </a:prstGeom>
          <a:noFill/>
          <a:ln w="9525">
            <a:noFill/>
            <a:miter lim="800000"/>
            <a:headEnd/>
            <a:tailEnd/>
          </a:ln>
        </p:spPr>
      </p:pic>
      <p:pic>
        <p:nvPicPr>
          <p:cNvPr id="282633" name="Picture 9"/>
          <p:cNvPicPr>
            <a:picLocks noChangeAspect="1" noChangeArrowheads="1"/>
          </p:cNvPicPr>
          <p:nvPr/>
        </p:nvPicPr>
        <p:blipFill>
          <a:blip r:embed="rId7" cstate="print"/>
          <a:srcRect/>
          <a:stretch>
            <a:fillRect/>
          </a:stretch>
        </p:blipFill>
        <p:spPr bwMode="auto">
          <a:xfrm>
            <a:off x="6012161" y="1484784"/>
            <a:ext cx="2664296" cy="245369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eaLnBrk="1" hangingPunct="1"/>
            <a:r>
              <a:rPr lang="de-DE" dirty="0" err="1"/>
              <a:t>Gauss</a:t>
            </a:r>
            <a:r>
              <a:rPr lang="de-DE" dirty="0"/>
              <a:t>- oder Normalverteilung</a:t>
            </a:r>
            <a:endParaRPr lang="en-US" dirty="0"/>
          </a:p>
        </p:txBody>
      </p:sp>
      <p:sp>
        <p:nvSpPr>
          <p:cNvPr id="25607" name="Rectangle 3"/>
          <p:cNvSpPr>
            <a:spLocks noGrp="1" noChangeArrowheads="1"/>
          </p:cNvSpPr>
          <p:nvPr>
            <p:ph type="body" idx="1"/>
          </p:nvPr>
        </p:nvSpPr>
        <p:spPr/>
        <p:txBody>
          <a:bodyPr/>
          <a:lstStyle/>
          <a:p>
            <a:pPr eaLnBrk="1" hangingPunct="1">
              <a:lnSpc>
                <a:spcPct val="90000"/>
              </a:lnSpc>
            </a:pPr>
            <a:r>
              <a:rPr lang="de-DE" sz="2400" dirty="0"/>
              <a:t>-</a:t>
            </a:r>
            <a:r>
              <a:rPr lang="de-DE" sz="2400" dirty="0">
                <a:latin typeface="Symbol" pitchFamily="18" charset="2"/>
                <a:sym typeface="Symbol" pitchFamily="18" charset="2"/>
              </a:rPr>
              <a:t></a:t>
            </a:r>
            <a:r>
              <a:rPr lang="de-DE" sz="2400" dirty="0">
                <a:sym typeface="StarMath"/>
              </a:rPr>
              <a:t> &lt; X &lt; + </a:t>
            </a:r>
            <a:r>
              <a:rPr lang="de-DE" sz="2400" dirty="0">
                <a:latin typeface="Symbol" pitchFamily="18" charset="2"/>
                <a:sym typeface="Symbol" pitchFamily="18" charset="2"/>
              </a:rPr>
              <a:t></a:t>
            </a:r>
            <a:r>
              <a:rPr lang="de-DE" sz="2400" dirty="0"/>
              <a:t> </a:t>
            </a:r>
          </a:p>
          <a:p>
            <a:pPr eaLnBrk="1" hangingPunct="1">
              <a:lnSpc>
                <a:spcPct val="90000"/>
              </a:lnSpc>
            </a:pPr>
            <a:r>
              <a:rPr lang="de-DE" sz="2400" dirty="0"/>
              <a:t>Parameter Erwartungswert </a:t>
            </a:r>
            <a:r>
              <a:rPr lang="de-DE" sz="2400" dirty="0">
                <a:sym typeface="Symbol" pitchFamily="18" charset="2"/>
              </a:rPr>
              <a:t> und Varianz </a:t>
            </a:r>
            <a:r>
              <a:rPr lang="de-DE" sz="2400" baseline="30000" dirty="0">
                <a:sym typeface="Symbol" pitchFamily="18" charset="2"/>
              </a:rPr>
              <a:t>2</a:t>
            </a:r>
            <a:endParaRPr lang="de-DE" sz="24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p:txBody>
      </p:sp>
      <p:graphicFrame>
        <p:nvGraphicFramePr>
          <p:cNvPr id="25602" name="Object 5"/>
          <p:cNvGraphicFramePr>
            <a:graphicFrameLocks noChangeAspect="1"/>
          </p:cNvGraphicFramePr>
          <p:nvPr/>
        </p:nvGraphicFramePr>
        <p:xfrm>
          <a:off x="1907704" y="2636912"/>
          <a:ext cx="3559175" cy="1838325"/>
        </p:xfrm>
        <a:graphic>
          <a:graphicData uri="http://schemas.openxmlformats.org/presentationml/2006/ole">
            <mc:AlternateContent xmlns:mc="http://schemas.openxmlformats.org/markup-compatibility/2006">
              <mc:Choice xmlns:v="urn:schemas-microsoft-com:vml" Requires="v">
                <p:oleObj spid="_x0000_s406574" name="Formel" r:id="rId4" imgW="2311200" imgH="1193760" progId="Equation.3">
                  <p:embed/>
                </p:oleObj>
              </mc:Choice>
              <mc:Fallback>
                <p:oleObj name="Formel" r:id="rId4" imgW="2311200" imgH="119376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636912"/>
                        <a:ext cx="3559175" cy="1838325"/>
                      </a:xfrm>
                      <a:prstGeom prst="rect">
                        <a:avLst/>
                      </a:prstGeom>
                      <a:solidFill>
                        <a:srgbClr val="FFFF99"/>
                      </a:solidFill>
                      <a:effectLst/>
                      <a:extLst>
                        <a:ext uri="{AF507438-7753-43E0-B8FC-AC1667EBCBE1}">
                          <a14:hiddenEffects xmlns:a14="http://schemas.microsoft.com/office/drawing/2010/main">
                            <a:effectLst>
                              <a:outerShdw dist="35921" dir="2700000" algn="ctr" rotWithShape="0">
                                <a:srgbClr val="892D5B"/>
                              </a:outerShdw>
                            </a:effectLst>
                          </a14:hiddenEffects>
                        </a:ext>
                      </a:extLst>
                    </p:spPr>
                  </p:pic>
                </p:oleObj>
              </mc:Fallback>
            </mc:AlternateContent>
          </a:graphicData>
        </a:graphic>
      </p:graphicFrame>
      <p:sp>
        <p:nvSpPr>
          <p:cNvPr id="14"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9"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Department-Portfolio</a:t>
            </a:r>
            <a:endParaRPr lang="de-DE" dirty="0"/>
          </a:p>
        </p:txBody>
      </p:sp>
      <p:sp>
        <p:nvSpPr>
          <p:cNvPr id="3" name="Untertitel 2"/>
          <p:cNvSpPr>
            <a:spLocks noGrp="1"/>
          </p:cNvSpPr>
          <p:nvPr>
            <p:ph type="subTitle" idx="1"/>
          </p:nvPr>
        </p:nvSpPr>
        <p:spPr>
          <a:xfrm>
            <a:off x="1371600" y="3886200"/>
            <a:ext cx="6400800" cy="2543196"/>
          </a:xfrm>
        </p:spPr>
        <p:txBody>
          <a:bodyPr>
            <a:normAutofit lnSpcReduction="10000"/>
          </a:bodyPr>
          <a:lstStyle/>
          <a:p>
            <a:r>
              <a:rPr lang="de-AT" dirty="0"/>
              <a:t>Department für Medizinische Statistik, Informatik und Gesundheitsökonomie (MSIG)</a:t>
            </a:r>
          </a:p>
          <a:p>
            <a:endParaRPr lang="de-AT" sz="2000" dirty="0"/>
          </a:p>
          <a:p>
            <a:r>
              <a:rPr lang="de-AT" sz="2000" dirty="0"/>
              <a:t>Sektion für Medizinische Statistik und Informatik</a:t>
            </a:r>
          </a:p>
          <a:p>
            <a:r>
              <a:rPr lang="de-AT" sz="2000" dirty="0"/>
              <a:t>Sektion für Gesundheitsökonomie</a:t>
            </a:r>
            <a:endParaRPr lang="de-DE"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2"/>
          <p:cNvSpPr>
            <a:spLocks noGrp="1" noChangeArrowheads="1"/>
          </p:cNvSpPr>
          <p:nvPr>
            <p:ph type="title"/>
          </p:nvPr>
        </p:nvSpPr>
        <p:spPr>
          <a:xfrm>
            <a:off x="395536" y="220663"/>
            <a:ext cx="8718302" cy="1403350"/>
          </a:xfrm>
        </p:spPr>
        <p:txBody>
          <a:bodyPr>
            <a:normAutofit fontScale="90000"/>
          </a:bodyPr>
          <a:lstStyle/>
          <a:p>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r>
              <a:rPr lang="de-AT" b="1" dirty="0"/>
              <a:t> </a:t>
            </a:r>
            <a:br>
              <a:rPr lang="de-AT" b="1" dirty="0"/>
            </a:br>
            <a:br>
              <a:rPr lang="de-AT" b="1" dirty="0"/>
            </a:br>
            <a:r>
              <a:rPr lang="de-AT" sz="2700" dirty="0">
                <a:solidFill>
                  <a:schemeClr val="tx1"/>
                </a:solidFill>
                <a:latin typeface="+mn-lt"/>
                <a:ea typeface="+mn-ea"/>
                <a:cs typeface="+mn-cs"/>
              </a:rPr>
              <a:t>Für alle </a:t>
            </a:r>
            <a:r>
              <a:rPr lang="en-US" sz="2700" dirty="0" err="1">
                <a:solidFill>
                  <a:schemeClr val="tx1"/>
                </a:solidFill>
                <a:latin typeface="+mn-lt"/>
                <a:ea typeface="+mn-ea"/>
                <a:cs typeface="+mn-cs"/>
              </a:rPr>
              <a:t>Normalverteilungen</a:t>
            </a:r>
            <a:r>
              <a:rPr lang="en-US" sz="2700" dirty="0">
                <a:solidFill>
                  <a:schemeClr val="tx1"/>
                </a:solidFill>
                <a:latin typeface="+mn-lt"/>
                <a:ea typeface="+mn-ea"/>
                <a:cs typeface="+mn-cs"/>
              </a:rPr>
              <a:t> gilt</a:t>
            </a:r>
            <a:br>
              <a:rPr lang="en-US" sz="2700" dirty="0">
                <a:solidFill>
                  <a:schemeClr val="tx1"/>
                </a:solidFill>
                <a:latin typeface="+mn-lt"/>
                <a:ea typeface="+mn-ea"/>
                <a:cs typeface="+mn-cs"/>
              </a:rPr>
            </a:br>
            <a:br>
              <a:rPr lang="en-US" sz="2700" dirty="0">
                <a:solidFill>
                  <a:schemeClr val="tx1"/>
                </a:solidFill>
                <a:latin typeface="+mn-lt"/>
                <a:ea typeface="+mn-ea"/>
                <a:cs typeface="+mn-cs"/>
              </a:rPr>
            </a:br>
            <a:r>
              <a:rPr lang="de-AT" sz="2700" dirty="0">
                <a:solidFill>
                  <a:schemeClr val="tx1"/>
                </a:solidFill>
                <a:latin typeface="+mn-lt"/>
                <a:ea typeface="+mn-ea"/>
                <a:cs typeface="+mn-cs"/>
              </a:rPr>
              <a:t>• ≈ 68% aller Beobachtungen liegen innerhalb einer</a:t>
            </a:r>
            <a:br>
              <a:rPr lang="de-AT" sz="2700" dirty="0">
                <a:solidFill>
                  <a:schemeClr val="tx1"/>
                </a:solidFill>
                <a:latin typeface="+mn-lt"/>
                <a:ea typeface="+mn-ea"/>
                <a:cs typeface="+mn-cs"/>
              </a:rPr>
            </a:br>
            <a:r>
              <a:rPr lang="en-US" sz="2700" dirty="0" err="1">
                <a:solidFill>
                  <a:schemeClr val="tx1"/>
                </a:solidFill>
                <a:latin typeface="+mn-lt"/>
                <a:ea typeface="+mn-ea"/>
                <a:cs typeface="+mn-cs"/>
              </a:rPr>
              <a:t>Standardabweichung</a:t>
            </a:r>
            <a:r>
              <a:rPr lang="en-US" sz="2700" dirty="0">
                <a:solidFill>
                  <a:schemeClr val="tx1"/>
                </a:solidFill>
                <a:latin typeface="+mn-lt"/>
                <a:ea typeface="+mn-ea"/>
                <a:cs typeface="+mn-cs"/>
              </a:rPr>
              <a:t> um den </a:t>
            </a:r>
            <a:r>
              <a:rPr lang="en-US" sz="2700" dirty="0" err="1">
                <a:solidFill>
                  <a:schemeClr val="tx1"/>
                </a:solidFill>
                <a:latin typeface="+mn-lt"/>
                <a:ea typeface="+mn-ea"/>
                <a:cs typeface="+mn-cs"/>
              </a:rPr>
              <a:t>Mittelwert</a:t>
            </a:r>
            <a:br>
              <a:rPr lang="en-US" sz="2700" dirty="0">
                <a:solidFill>
                  <a:schemeClr val="tx1"/>
                </a:solidFill>
                <a:latin typeface="+mn-lt"/>
                <a:ea typeface="+mn-ea"/>
                <a:cs typeface="+mn-cs"/>
              </a:rPr>
            </a:br>
            <a:r>
              <a:rPr lang="de-AT" sz="2700" dirty="0">
                <a:solidFill>
                  <a:schemeClr val="tx1"/>
                </a:solidFill>
                <a:latin typeface="+mn-lt"/>
                <a:ea typeface="+mn-ea"/>
                <a:cs typeface="+mn-cs"/>
              </a:rPr>
              <a:t>(zwischen μ − σ und μ + σ )</a:t>
            </a:r>
            <a:br>
              <a:rPr lang="de-AT" sz="2700" dirty="0">
                <a:solidFill>
                  <a:schemeClr val="tx1"/>
                </a:solidFill>
                <a:latin typeface="+mn-lt"/>
                <a:ea typeface="+mn-ea"/>
                <a:cs typeface="+mn-cs"/>
              </a:rPr>
            </a:br>
            <a:r>
              <a:rPr lang="de-AT" sz="2700" dirty="0">
                <a:solidFill>
                  <a:schemeClr val="tx1"/>
                </a:solidFill>
                <a:latin typeface="+mn-lt"/>
                <a:ea typeface="+mn-ea"/>
                <a:cs typeface="+mn-cs"/>
              </a:rPr>
              <a:t>• ≈ 95% aller Beobachtungen liegen innerhalb</a:t>
            </a:r>
            <a:br>
              <a:rPr lang="de-AT" sz="2700" dirty="0">
                <a:solidFill>
                  <a:schemeClr val="tx1"/>
                </a:solidFill>
                <a:latin typeface="+mn-lt"/>
                <a:ea typeface="+mn-ea"/>
                <a:cs typeface="+mn-cs"/>
              </a:rPr>
            </a:br>
            <a:r>
              <a:rPr lang="de-AT" sz="2700" dirty="0">
                <a:solidFill>
                  <a:schemeClr val="tx1"/>
                </a:solidFill>
                <a:latin typeface="+mn-lt"/>
                <a:ea typeface="+mn-ea"/>
                <a:cs typeface="+mn-cs"/>
              </a:rPr>
              <a:t>zweier Standardabweichung (zwischen μ − 2σ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+ 2σ )</a:t>
            </a:r>
            <a:br>
              <a:rPr lang="el-GR" sz="2700" dirty="0">
                <a:solidFill>
                  <a:schemeClr val="tx1"/>
                </a:solidFill>
                <a:latin typeface="+mn-lt"/>
                <a:ea typeface="+mn-ea"/>
                <a:cs typeface="+mn-cs"/>
              </a:rPr>
            </a:br>
            <a:r>
              <a:rPr lang="de-AT" sz="2700" dirty="0">
                <a:solidFill>
                  <a:schemeClr val="tx1"/>
                </a:solidFill>
                <a:latin typeface="+mn-lt"/>
                <a:ea typeface="+mn-ea"/>
                <a:cs typeface="+mn-cs"/>
              </a:rPr>
              <a:t>• </a:t>
            </a:r>
            <a:r>
              <a:rPr lang="de-AT" sz="2700" dirty="0">
                <a:solidFill>
                  <a:schemeClr val="tx1"/>
                </a:solidFill>
              </a:rPr>
              <a:t>≈ </a:t>
            </a:r>
            <a:r>
              <a:rPr lang="de-AT" sz="2700" dirty="0">
                <a:solidFill>
                  <a:schemeClr val="tx1"/>
                </a:solidFill>
                <a:latin typeface="+mn-lt"/>
                <a:ea typeface="+mn-ea"/>
                <a:cs typeface="+mn-cs"/>
              </a:rPr>
              <a:t>99% aller Beobachtungen liegen innerhalb dreier</a:t>
            </a:r>
            <a:br>
              <a:rPr lang="de-AT" sz="2700" dirty="0">
                <a:solidFill>
                  <a:schemeClr val="tx1"/>
                </a:solidFill>
                <a:latin typeface="+mn-lt"/>
                <a:ea typeface="+mn-ea"/>
                <a:cs typeface="+mn-cs"/>
              </a:rPr>
            </a:br>
            <a:r>
              <a:rPr lang="de-AT" sz="2700" dirty="0">
                <a:solidFill>
                  <a:schemeClr val="tx1"/>
                </a:solidFill>
                <a:latin typeface="+mn-lt"/>
                <a:ea typeface="+mn-ea"/>
                <a:cs typeface="+mn-cs"/>
              </a:rPr>
              <a:t>Standardabweichung (zwischen μ − 3σ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+ 3σ</a:t>
            </a:r>
            <a:br>
              <a:rPr lang="de-DE" sz="2700" dirty="0">
                <a:solidFill>
                  <a:schemeClr val="tx1"/>
                </a:solidFill>
                <a:latin typeface="+mn-lt"/>
                <a:ea typeface="+mn-ea"/>
                <a:cs typeface="+mn-cs"/>
              </a:rPr>
            </a:br>
            <a:endParaRPr lang="en-US" sz="2700" dirty="0">
              <a:solidFill>
                <a:schemeClr val="tx1"/>
              </a:solidFill>
              <a:latin typeface="+mn-lt"/>
              <a:ea typeface="+mn-ea"/>
              <a:cs typeface="+mn-cs"/>
            </a:endParaRPr>
          </a:p>
        </p:txBody>
      </p:sp>
      <p:sp>
        <p:nvSpPr>
          <p:cNvPr id="9"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7" name="Rechteck 6"/>
          <p:cNvSpPr/>
          <p:nvPr/>
        </p:nvSpPr>
        <p:spPr>
          <a:xfrm>
            <a:off x="467544" y="692696"/>
            <a:ext cx="3827266" cy="584775"/>
          </a:xfrm>
          <a:prstGeom prst="rect">
            <a:avLst/>
          </a:prstGeom>
        </p:spPr>
        <p:txBody>
          <a:bodyPr wrap="none">
            <a:spAutoFit/>
          </a:bodyPr>
          <a:lstStyle/>
          <a:p>
            <a:r>
              <a:rPr lang="de-AT" sz="3200" dirty="0">
                <a:solidFill>
                  <a:srgbClr val="4F81BD"/>
                </a:solidFill>
                <a:latin typeface="+mj-lt"/>
                <a:ea typeface="+mj-ea"/>
                <a:cs typeface="+mj-cs"/>
              </a:rPr>
              <a:t>Die 68-95-99% Regel: </a:t>
            </a:r>
            <a:endParaRPr lang="en-US" sz="3200" dirty="0">
              <a:solidFill>
                <a:srgbClr val="4F81BD"/>
              </a:solidFill>
              <a:latin typeface="+mj-lt"/>
              <a:ea typeface="+mj-ea"/>
              <a:cs typeface="+mj-cs"/>
            </a:endParaRPr>
          </a:p>
        </p:txBody>
      </p:sp>
      <p:sp>
        <p:nvSpPr>
          <p:cNvPr id="11"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ctrTitle"/>
          </p:nvPr>
        </p:nvSpPr>
        <p:spPr>
          <a:xfrm>
            <a:off x="611188" y="1524000"/>
            <a:ext cx="7905750" cy="2120900"/>
          </a:xfrm>
        </p:spPr>
        <p:txBody>
          <a:bodyPr/>
          <a:lstStyle/>
          <a:p>
            <a:pPr algn="l"/>
            <a:r>
              <a:rPr lang="de-DE"/>
              <a:t>Die Vierfeldertafel</a:t>
            </a:r>
            <a:endParaRPr lang="de-DE" sz="2500" b="1" i="1"/>
          </a:p>
        </p:txBody>
      </p:sp>
      <p:sp>
        <p:nvSpPr>
          <p:cNvPr id="137218"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137219"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274638"/>
            <a:ext cx="6635750" cy="1143000"/>
          </a:xfrm>
        </p:spPr>
        <p:txBody>
          <a:bodyPr/>
          <a:lstStyle/>
          <a:p>
            <a:r>
              <a:rPr lang="de-DE"/>
              <a:t>Situationen</a:t>
            </a:r>
          </a:p>
        </p:txBody>
      </p:sp>
      <p:pic>
        <p:nvPicPr>
          <p:cNvPr id="139266" name="Picture 5"/>
          <p:cNvPicPr>
            <a:picLocks noGrp="1" noChangeAspect="1" noChangeArrowheads="1"/>
          </p:cNvPicPr>
          <p:nvPr>
            <p:ph idx="1"/>
          </p:nvPr>
        </p:nvPicPr>
        <p:blipFill>
          <a:blip r:embed="rId3" cstate="print"/>
          <a:srcRect/>
          <a:stretch>
            <a:fillRect/>
          </a:stretch>
        </p:blipFill>
        <p:spPr>
          <a:xfrm>
            <a:off x="3708400" y="4256088"/>
            <a:ext cx="4967288" cy="2174875"/>
          </a:xfrm>
        </p:spPr>
      </p:pic>
      <p:sp>
        <p:nvSpPr>
          <p:cNvPr id="8"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9" name="Foliennummernplatzhalter 5"/>
          <p:cNvSpPr>
            <a:spLocks noGrp="1"/>
          </p:cNvSpPr>
          <p:nvPr>
            <p:ph type="sldNum" sz="quarter" idx="12"/>
          </p:nvPr>
        </p:nvSpPr>
        <p:spPr/>
        <p:txBody>
          <a:bodyPr/>
          <a:lstStyle/>
          <a:p>
            <a:pPr>
              <a:defRPr/>
            </a:pPr>
            <a:fld id="{C8EF2B20-FF0F-458A-94C5-5EB6E536F54D}" type="slidenum">
              <a:rPr lang="de-DE" altLang="en-US" smtClean="0"/>
              <a:pPr>
                <a:defRPr/>
              </a:pPr>
              <a:t>62</a:t>
            </a:fld>
            <a:endParaRPr lang="de-DE" altLang="en-US" dirty="0"/>
          </a:p>
        </p:txBody>
      </p:sp>
      <p:pic>
        <p:nvPicPr>
          <p:cNvPr id="139269" name="Picture 4"/>
          <p:cNvPicPr>
            <a:picLocks noChangeAspect="1" noChangeArrowheads="1"/>
          </p:cNvPicPr>
          <p:nvPr/>
        </p:nvPicPr>
        <p:blipFill>
          <a:blip r:embed="rId4" cstate="print"/>
          <a:srcRect/>
          <a:stretch>
            <a:fillRect/>
          </a:stretch>
        </p:blipFill>
        <p:spPr bwMode="auto">
          <a:xfrm>
            <a:off x="3395663" y="1528763"/>
            <a:ext cx="5495925" cy="2692400"/>
          </a:xfrm>
          <a:prstGeom prst="rect">
            <a:avLst/>
          </a:prstGeom>
          <a:noFill/>
          <a:ln w="9525">
            <a:noFill/>
            <a:miter lim="800000"/>
            <a:headEnd/>
            <a:tailEnd/>
          </a:ln>
        </p:spPr>
      </p:pic>
      <p:sp>
        <p:nvSpPr>
          <p:cNvPr id="211974" name="Text Box 6"/>
          <p:cNvSpPr txBox="1">
            <a:spLocks noChangeArrowheads="1"/>
          </p:cNvSpPr>
          <p:nvPr/>
        </p:nvSpPr>
        <p:spPr bwMode="auto">
          <a:xfrm>
            <a:off x="611188" y="2781300"/>
            <a:ext cx="261778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Interventionsstudie</a:t>
            </a:r>
          </a:p>
        </p:txBody>
      </p:sp>
      <p:sp>
        <p:nvSpPr>
          <p:cNvPr id="211975" name="Text Box 7"/>
          <p:cNvSpPr txBox="1">
            <a:spLocks noChangeArrowheads="1"/>
          </p:cNvSpPr>
          <p:nvPr/>
        </p:nvSpPr>
        <p:spPr bwMode="auto">
          <a:xfrm>
            <a:off x="684213" y="4724400"/>
            <a:ext cx="277653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Diagnostische Studie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1"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2998" name="Object 230"/>
          <p:cNvGraphicFramePr>
            <a:graphicFrameLocks noGrp="1" noChangeAspect="1"/>
          </p:cNvGraphicFramePr>
          <p:nvPr>
            <p:ph idx="1"/>
          </p:nvPr>
        </p:nvGraphicFramePr>
        <p:xfrm>
          <a:off x="3132138" y="5526088"/>
          <a:ext cx="914400" cy="373062"/>
        </p:xfrm>
        <a:graphic>
          <a:graphicData uri="http://schemas.openxmlformats.org/presentationml/2006/ole">
            <mc:AlternateContent xmlns:mc="http://schemas.openxmlformats.org/markup-compatibility/2006">
              <mc:Choice xmlns:v="urn:schemas-microsoft-com:vml" Requires="v">
                <p:oleObj spid="_x0000_s33142" name="Formel" r:id="rId4" imgW="965200" imgH="393700" progId="Equation.3">
                  <p:embed/>
                </p:oleObj>
              </mc:Choice>
              <mc:Fallback>
                <p:oleObj name="Formel" r:id="rId4" imgW="965200" imgH="393700" progId="Equation.3">
                  <p:embed/>
                  <p:pic>
                    <p:nvPicPr>
                      <p:cNvPr id="0" name="Picture 2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526088"/>
                        <a:ext cx="9144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B21A632B-16E6-42FD-AC55-A76626C29811}" type="slidenum">
              <a:rPr lang="de-DE" altLang="en-US" smtClean="0"/>
              <a:pPr>
                <a:defRPr/>
              </a:pPr>
              <a:t>63</a:t>
            </a:fld>
            <a:endParaRPr lang="de-DE" altLang="en-US" dirty="0"/>
          </a:p>
        </p:txBody>
      </p:sp>
      <p:graphicFrame>
        <p:nvGraphicFramePr>
          <p:cNvPr id="216104" name="Group 40"/>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Rel. Risiko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Odds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Abs. Risiko Reduk.</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Number needed to treat (NNT)</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999"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spid="_x0000_s33143" name="Formel" r:id="rId6" imgW="914400" imgH="393700" progId="Equation.3">
                  <p:embed/>
                </p:oleObj>
              </mc:Choice>
              <mc:Fallback>
                <p:oleObj name="Formel" r:id="rId6" imgW="914400" imgH="393700" progId="Equation.3">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00"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spid="_x0000_s33144" name="Formel" r:id="rId8" imgW="406048" imgH="393359" progId="Equation.3">
                  <p:embed/>
                </p:oleObj>
              </mc:Choice>
              <mc:Fallback>
                <p:oleObj name="Formel" r:id="rId8" imgW="406048" imgH="393359" progId="Equation.3">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5"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4022" name="Object 230"/>
          <p:cNvGraphicFramePr>
            <a:graphicFrameLocks noGrp="1" noChangeAspect="1"/>
          </p:cNvGraphicFramePr>
          <p:nvPr>
            <p:ph idx="1"/>
          </p:nvPr>
        </p:nvGraphicFramePr>
        <p:xfrm>
          <a:off x="3132138" y="5516563"/>
          <a:ext cx="965200" cy="393700"/>
        </p:xfrm>
        <a:graphic>
          <a:graphicData uri="http://schemas.openxmlformats.org/presentationml/2006/ole">
            <mc:AlternateContent xmlns:mc="http://schemas.openxmlformats.org/markup-compatibility/2006">
              <mc:Choice xmlns:v="urn:schemas-microsoft-com:vml" Requires="v">
                <p:oleObj spid="_x0000_s34166" name="Formel" r:id="rId4" imgW="965200" imgH="393700" progId="Equation.3">
                  <p:embed/>
                </p:oleObj>
              </mc:Choice>
              <mc:Fallback>
                <p:oleObj name="Formel" r:id="rId4" imgW="965200" imgH="393700" progId="Equation.3">
                  <p:embed/>
                  <p:pic>
                    <p:nvPicPr>
                      <p:cNvPr id="0" name="Picture 2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516563"/>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6565D050-9D4B-4B80-A6AC-E737596DC312}" type="slidenum">
              <a:rPr lang="de-DE" altLang="en-US" smtClean="0"/>
              <a:pPr>
                <a:defRPr/>
              </a:pPr>
              <a:t>64</a:t>
            </a:fld>
            <a:endParaRPr lang="de-DE" altLang="en-US" dirty="0"/>
          </a:p>
        </p:txBody>
      </p:sp>
      <p:graphicFrame>
        <p:nvGraphicFramePr>
          <p:cNvPr id="190512" name="Group 48"/>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52 (16,9%)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RR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OR =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ARR = 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NNT = 9,8</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400" b="0" i="0" u="none" strike="noStrike" cap="none" normalizeH="0" baseline="0">
                        <a:ln>
                          <a:noFill/>
                        </a:ln>
                        <a:solidFill>
                          <a:srgbClr val="000036"/>
                        </a:solidFill>
                        <a:effectLst/>
                        <a:latin typeface="Arial" charset="0"/>
                      </a:endParaRP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400" b="0" i="0" u="none" strike="noStrike" cap="none" normalizeH="0" baseline="0">
                          <a:ln>
                            <a:noFill/>
                          </a:ln>
                          <a:solidFill>
                            <a:srgbClr val="000036"/>
                          </a:solidFill>
                          <a:effectLst/>
                          <a:latin typeface="Arial" charset="0"/>
                        </a:rPr>
                        <a:t>NNT =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023"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spid="_x0000_s34167" name="Formel" r:id="rId6" imgW="914400" imgH="393700" progId="Equation.3">
                  <p:embed/>
                </p:oleObj>
              </mc:Choice>
              <mc:Fallback>
                <p:oleObj name="Formel" r:id="rId6" imgW="914400" imgH="393700" progId="Equation.3">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24"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spid="_x0000_s34168" name="Formel" r:id="rId8" imgW="406048" imgH="393359" progId="Equation.3">
                  <p:embed/>
                </p:oleObj>
              </mc:Choice>
              <mc:Fallback>
                <p:oleObj name="Formel" r:id="rId8" imgW="406048" imgH="393359" progId="Equation.3">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4638"/>
            <a:ext cx="6635750" cy="1143000"/>
          </a:xfrm>
        </p:spPr>
        <p:txBody>
          <a:bodyPr/>
          <a:lstStyle/>
          <a:p>
            <a:r>
              <a:rPr lang="de-DE"/>
              <a:t>Relative Risiken</a:t>
            </a:r>
          </a:p>
        </p:txBody>
      </p:sp>
      <p:sp>
        <p:nvSpPr>
          <p:cNvPr id="147458" name="Rectangle 3"/>
          <p:cNvSpPr>
            <a:spLocks noGrp="1" noChangeArrowheads="1"/>
          </p:cNvSpPr>
          <p:nvPr>
            <p:ph idx="1"/>
          </p:nvPr>
        </p:nvSpPr>
        <p:spPr>
          <a:xfrm>
            <a:off x="457200" y="1600200"/>
            <a:ext cx="8229600" cy="4757738"/>
          </a:xfrm>
        </p:spPr>
        <p:txBody>
          <a:bodyPr/>
          <a:lstStyle/>
          <a:p>
            <a:pPr>
              <a:lnSpc>
                <a:spcPct val="90000"/>
              </a:lnSpc>
            </a:pPr>
            <a:r>
              <a:rPr lang="de-DE" sz="2200" b="1"/>
              <a:t>Relatives Risiko (RR):</a:t>
            </a:r>
            <a:r>
              <a:rPr lang="de-DE" sz="2200"/>
              <a:t> Das Verhältnis der Risiken für ein bestimmtes Ereignis (z.B. Neuropathie) in zwei Vergleichsgruppen </a:t>
            </a:r>
          </a:p>
          <a:p>
            <a:pPr>
              <a:lnSpc>
                <a:spcPct val="90000"/>
              </a:lnSpc>
            </a:pPr>
            <a:r>
              <a:rPr lang="de-DE" sz="2200" b="1"/>
              <a:t>Odds ratio (OR)</a:t>
            </a:r>
            <a:r>
              <a:rPr lang="de-DE" sz="2200"/>
              <a:t>: «Odds» entspricht der «Chance», dass ein bestimmtes Ereignis eintritt, bezeichnet also etwas Ähnliches wie ein Risiko, wird aber (wie beim Pferderennen) als Verhältnis (z.B. 1:9) angegeben. </a:t>
            </a:r>
          </a:p>
          <a:p>
            <a:pPr>
              <a:lnSpc>
                <a:spcPct val="90000"/>
              </a:lnSpc>
            </a:pPr>
            <a:r>
              <a:rPr lang="de-DE" sz="2200" b="1"/>
              <a:t>Hazard Ratio (HR)</a:t>
            </a:r>
            <a:r>
              <a:rPr lang="de-DE" sz="2200"/>
              <a:t>: «Hazard» bezeichnet die Wahrscheinlichkeit, dass ein bestimmtes Ereignis eintritt. Dabei wird der Zeitpunkt berücksichtigt, wann das Ereignis eintritt. Im Gegensatz zum relativen Risiko wird also mit einer «hazard ratio» nicht nur ein Ausbleiben, sondern auch ein späteres Eintreffen eines Ereignisses als Effekt erfasst. </a:t>
            </a:r>
            <a:endParaRPr lang="de-AT" sz="2200"/>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fld id="{E2F3FCC7-CE8D-446D-928E-58B3FFE90EFD}" type="slidenum">
              <a:rPr lang="de-DE" altLang="en-US" smtClean="0"/>
              <a:pPr>
                <a:defRPr/>
              </a:pPr>
              <a:t>65</a:t>
            </a:fld>
            <a:endParaRPr lang="de-DE"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ußzeilenplatzhalter 2"/>
          <p:cNvSpPr>
            <a:spLocks noGrp="1"/>
          </p:cNvSpPr>
          <p:nvPr>
            <p:ph type="ftr" sz="quarter" idx="11"/>
          </p:nvPr>
        </p:nvSpPr>
        <p:spPr/>
        <p:txBody>
          <a:bodyPr/>
          <a:lstStyle/>
          <a:p>
            <a:pPr>
              <a:defRPr/>
            </a:pPr>
            <a:r>
              <a:rPr lang="de-DE" altLang="en-US"/>
              <a:t>hanno.ulmer@i-med.ac.at</a:t>
            </a:r>
          </a:p>
        </p:txBody>
      </p:sp>
      <p:grpSp>
        <p:nvGrpSpPr>
          <p:cNvPr id="267266" name="Group 2"/>
          <p:cNvGrpSpPr>
            <a:grpSpLocks/>
          </p:cNvGrpSpPr>
          <p:nvPr/>
        </p:nvGrpSpPr>
        <p:grpSpPr bwMode="auto">
          <a:xfrm>
            <a:off x="152400" y="685800"/>
            <a:ext cx="4267200" cy="609600"/>
            <a:chOff x="96" y="432"/>
            <a:chExt cx="2688" cy="384"/>
          </a:xfrm>
        </p:grpSpPr>
        <p:sp>
          <p:nvSpPr>
            <p:cNvPr id="149595" name="Line 3"/>
            <p:cNvSpPr>
              <a:spLocks noChangeShapeType="1"/>
            </p:cNvSpPr>
            <p:nvPr/>
          </p:nvSpPr>
          <p:spPr bwMode="auto">
            <a:xfrm flipV="1">
              <a:off x="96" y="816"/>
              <a:ext cx="2688" cy="0"/>
            </a:xfrm>
            <a:prstGeom prst="line">
              <a:avLst/>
            </a:prstGeom>
            <a:noFill/>
            <a:ln w="76200">
              <a:pattFill prst="trellis">
                <a:fgClr>
                  <a:srgbClr val="FF3300"/>
                </a:fgClr>
                <a:bgClr>
                  <a:srgbClr val="FFFFFF"/>
                </a:bgClr>
              </a:pattFill>
              <a:round/>
              <a:headEnd/>
              <a:tailEnd type="triangle" w="med" len="med"/>
            </a:ln>
          </p:spPr>
          <p:txBody>
            <a:bodyPr/>
            <a:lstStyle/>
            <a:p>
              <a:endParaRPr lang="en-US"/>
            </a:p>
          </p:txBody>
        </p:sp>
        <p:sp>
          <p:nvSpPr>
            <p:cNvPr id="149596" name="Rectangle 4"/>
            <p:cNvSpPr>
              <a:spLocks noChangeArrowheads="1"/>
            </p:cNvSpPr>
            <p:nvPr/>
          </p:nvSpPr>
          <p:spPr bwMode="auto">
            <a:xfrm>
              <a:off x="384" y="432"/>
              <a:ext cx="110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prospektiv</a:t>
              </a:r>
              <a:r>
                <a:rPr lang="de-DE" sz="1400">
                  <a:solidFill>
                    <a:srgbClr val="4D4D4D"/>
                  </a:solidFill>
                </a:rPr>
                <a:t> </a:t>
              </a:r>
              <a:endParaRPr lang="de-DE">
                <a:solidFill>
                  <a:srgbClr val="4D4D4D"/>
                </a:solidFill>
              </a:endParaRPr>
            </a:p>
          </p:txBody>
        </p:sp>
      </p:grpSp>
      <p:grpSp>
        <p:nvGrpSpPr>
          <p:cNvPr id="267269" name="Group 5"/>
          <p:cNvGrpSpPr>
            <a:grpSpLocks/>
          </p:cNvGrpSpPr>
          <p:nvPr/>
        </p:nvGrpSpPr>
        <p:grpSpPr bwMode="auto">
          <a:xfrm>
            <a:off x="4648200" y="685800"/>
            <a:ext cx="4267200" cy="609600"/>
            <a:chOff x="2928" y="432"/>
            <a:chExt cx="2688" cy="384"/>
          </a:xfrm>
        </p:grpSpPr>
        <p:sp>
          <p:nvSpPr>
            <p:cNvPr id="149593" name="Line 6"/>
            <p:cNvSpPr>
              <a:spLocks noChangeShapeType="1"/>
            </p:cNvSpPr>
            <p:nvPr/>
          </p:nvSpPr>
          <p:spPr bwMode="auto">
            <a:xfrm>
              <a:off x="2928" y="816"/>
              <a:ext cx="2688" cy="0"/>
            </a:xfrm>
            <a:prstGeom prst="line">
              <a:avLst/>
            </a:prstGeom>
            <a:noFill/>
            <a:ln w="76200">
              <a:pattFill prst="trellis">
                <a:fgClr>
                  <a:srgbClr val="FF3300"/>
                </a:fgClr>
                <a:bgClr>
                  <a:srgbClr val="FFFFFF"/>
                </a:bgClr>
              </a:pattFill>
              <a:round/>
              <a:headEnd type="triangle" w="med" len="med"/>
              <a:tailEnd/>
            </a:ln>
          </p:spPr>
          <p:txBody>
            <a:bodyPr/>
            <a:lstStyle/>
            <a:p>
              <a:endParaRPr lang="en-US"/>
            </a:p>
          </p:txBody>
        </p:sp>
        <p:sp>
          <p:nvSpPr>
            <p:cNvPr id="149594" name="Rectangle 7"/>
            <p:cNvSpPr>
              <a:spLocks noChangeArrowheads="1"/>
            </p:cNvSpPr>
            <p:nvPr/>
          </p:nvSpPr>
          <p:spPr bwMode="auto">
            <a:xfrm>
              <a:off x="4176" y="432"/>
              <a:ext cx="134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retrospektiv</a:t>
              </a:r>
              <a:r>
                <a:rPr lang="de-DE" sz="1400">
                  <a:solidFill>
                    <a:srgbClr val="4D4D4D"/>
                  </a:solidFill>
                </a:rPr>
                <a:t> </a:t>
              </a:r>
              <a:endParaRPr lang="de-DE">
                <a:solidFill>
                  <a:srgbClr val="4D4D4D"/>
                </a:solidFill>
              </a:endParaRPr>
            </a:p>
          </p:txBody>
        </p:sp>
      </p:grpSp>
      <p:sp>
        <p:nvSpPr>
          <p:cNvPr id="149509" name="Rectangle 8"/>
          <p:cNvSpPr>
            <a:spLocks noChangeArrowheads="1"/>
          </p:cNvSpPr>
          <p:nvPr/>
        </p:nvSpPr>
        <p:spPr bwMode="auto">
          <a:xfrm>
            <a:off x="533400" y="106363"/>
            <a:ext cx="31242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Kohortenstudie</a:t>
            </a:r>
            <a:r>
              <a:rPr lang="de-DE" sz="3200">
                <a:solidFill>
                  <a:srgbClr val="4D4D4D"/>
                </a:solidFill>
              </a:rPr>
              <a:t> </a:t>
            </a:r>
          </a:p>
        </p:txBody>
      </p:sp>
      <p:sp>
        <p:nvSpPr>
          <p:cNvPr id="267273" name="Rectangle 9"/>
          <p:cNvSpPr>
            <a:spLocks noChangeArrowheads="1"/>
          </p:cNvSpPr>
          <p:nvPr/>
        </p:nvSpPr>
        <p:spPr bwMode="auto">
          <a:xfrm>
            <a:off x="4876800" y="106363"/>
            <a:ext cx="44958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Fall-Kontroll-Studie</a:t>
            </a:r>
            <a:r>
              <a:rPr lang="de-DE" sz="3200">
                <a:solidFill>
                  <a:srgbClr val="4D4D4D"/>
                </a:solidFill>
              </a:rPr>
              <a:t> </a:t>
            </a:r>
          </a:p>
        </p:txBody>
      </p:sp>
      <p:grpSp>
        <p:nvGrpSpPr>
          <p:cNvPr id="267274" name="Group 10"/>
          <p:cNvGrpSpPr>
            <a:grpSpLocks/>
          </p:cNvGrpSpPr>
          <p:nvPr/>
        </p:nvGrpSpPr>
        <p:grpSpPr bwMode="auto">
          <a:xfrm>
            <a:off x="1371600" y="1585913"/>
            <a:ext cx="1981200" cy="2300287"/>
            <a:chOff x="864" y="999"/>
            <a:chExt cx="1248" cy="1449"/>
          </a:xfrm>
        </p:grpSpPr>
        <p:sp>
          <p:nvSpPr>
            <p:cNvPr id="149590" name="Line 11"/>
            <p:cNvSpPr>
              <a:spLocks noChangeShapeType="1"/>
            </p:cNvSpPr>
            <p:nvPr/>
          </p:nvSpPr>
          <p:spPr bwMode="auto">
            <a:xfrm flipH="1" flipV="1">
              <a:off x="908" y="1278"/>
              <a:ext cx="4" cy="882"/>
            </a:xfrm>
            <a:prstGeom prst="line">
              <a:avLst/>
            </a:prstGeom>
            <a:noFill/>
            <a:ln w="28575">
              <a:solidFill>
                <a:srgbClr val="000000"/>
              </a:solidFill>
              <a:round/>
              <a:headEnd/>
              <a:tailEnd/>
            </a:ln>
          </p:spPr>
          <p:txBody>
            <a:bodyPr/>
            <a:lstStyle/>
            <a:p>
              <a:endParaRPr lang="en-US"/>
            </a:p>
          </p:txBody>
        </p:sp>
        <p:sp>
          <p:nvSpPr>
            <p:cNvPr id="149591" name="Rectangle 12"/>
            <p:cNvSpPr>
              <a:spLocks noChangeArrowheads="1"/>
            </p:cNvSpPr>
            <p:nvPr/>
          </p:nvSpPr>
          <p:spPr bwMode="auto">
            <a:xfrm>
              <a:off x="864" y="999"/>
              <a:ext cx="1056"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endParaRPr lang="de-DE" sz="2000">
                <a:solidFill>
                  <a:srgbClr val="4D4D4D"/>
                </a:solidFill>
                <a:latin typeface="Arial Narrow" pitchFamily="34" charset="0"/>
              </a:endParaRPr>
            </a:p>
          </p:txBody>
        </p:sp>
        <p:sp>
          <p:nvSpPr>
            <p:cNvPr id="149592" name="Rectangle 13"/>
            <p:cNvSpPr>
              <a:spLocks noChangeArrowheads="1"/>
            </p:cNvSpPr>
            <p:nvPr/>
          </p:nvSpPr>
          <p:spPr bwMode="auto">
            <a:xfrm>
              <a:off x="864" y="2198"/>
              <a:ext cx="124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78" name="Group 14"/>
          <p:cNvGrpSpPr>
            <a:grpSpLocks/>
          </p:cNvGrpSpPr>
          <p:nvPr/>
        </p:nvGrpSpPr>
        <p:grpSpPr bwMode="auto">
          <a:xfrm>
            <a:off x="1449388" y="1508125"/>
            <a:ext cx="3046412" cy="2530475"/>
            <a:chOff x="913" y="950"/>
            <a:chExt cx="1919" cy="1594"/>
          </a:xfrm>
        </p:grpSpPr>
        <p:sp>
          <p:nvSpPr>
            <p:cNvPr id="149580" name="Line 15"/>
            <p:cNvSpPr>
              <a:spLocks noChangeShapeType="1"/>
            </p:cNvSpPr>
            <p:nvPr/>
          </p:nvSpPr>
          <p:spPr bwMode="auto">
            <a:xfrm flipV="1">
              <a:off x="1763" y="1021"/>
              <a:ext cx="344" cy="252"/>
            </a:xfrm>
            <a:prstGeom prst="line">
              <a:avLst/>
            </a:prstGeom>
            <a:noFill/>
            <a:ln w="28575">
              <a:solidFill>
                <a:srgbClr val="000000"/>
              </a:solidFill>
              <a:round/>
              <a:headEnd/>
              <a:tailEnd type="triangle" w="med" len="med"/>
            </a:ln>
          </p:spPr>
          <p:txBody>
            <a:bodyPr/>
            <a:lstStyle/>
            <a:p>
              <a:endParaRPr lang="en-US"/>
            </a:p>
          </p:txBody>
        </p:sp>
        <p:sp>
          <p:nvSpPr>
            <p:cNvPr id="149581" name="Line 16"/>
            <p:cNvSpPr>
              <a:spLocks noChangeShapeType="1"/>
            </p:cNvSpPr>
            <p:nvPr/>
          </p:nvSpPr>
          <p:spPr bwMode="auto">
            <a:xfrm>
              <a:off x="1764" y="1284"/>
              <a:ext cx="340" cy="288"/>
            </a:xfrm>
            <a:prstGeom prst="line">
              <a:avLst/>
            </a:prstGeom>
            <a:noFill/>
            <a:ln w="28575">
              <a:solidFill>
                <a:srgbClr val="000000"/>
              </a:solidFill>
              <a:round/>
              <a:headEnd/>
              <a:tailEnd type="triangle" w="med" len="med"/>
            </a:ln>
          </p:spPr>
          <p:txBody>
            <a:bodyPr/>
            <a:lstStyle/>
            <a:p>
              <a:endParaRPr lang="en-US"/>
            </a:p>
          </p:txBody>
        </p:sp>
        <p:sp>
          <p:nvSpPr>
            <p:cNvPr id="149582" name="Line 17"/>
            <p:cNvSpPr>
              <a:spLocks noChangeShapeType="1"/>
            </p:cNvSpPr>
            <p:nvPr/>
          </p:nvSpPr>
          <p:spPr bwMode="auto">
            <a:xfrm flipV="1">
              <a:off x="1773" y="1872"/>
              <a:ext cx="339" cy="276"/>
            </a:xfrm>
            <a:prstGeom prst="line">
              <a:avLst/>
            </a:prstGeom>
            <a:noFill/>
            <a:ln w="28575">
              <a:solidFill>
                <a:srgbClr val="000000"/>
              </a:solidFill>
              <a:round/>
              <a:headEnd/>
              <a:tailEnd type="triangle" w="med" len="med"/>
            </a:ln>
          </p:spPr>
          <p:txBody>
            <a:bodyPr/>
            <a:lstStyle/>
            <a:p>
              <a:endParaRPr lang="en-US"/>
            </a:p>
          </p:txBody>
        </p:sp>
        <p:sp>
          <p:nvSpPr>
            <p:cNvPr id="149583" name="Line 18"/>
            <p:cNvSpPr>
              <a:spLocks noChangeShapeType="1"/>
            </p:cNvSpPr>
            <p:nvPr/>
          </p:nvSpPr>
          <p:spPr bwMode="auto">
            <a:xfrm>
              <a:off x="1776" y="2160"/>
              <a:ext cx="329" cy="180"/>
            </a:xfrm>
            <a:prstGeom prst="line">
              <a:avLst/>
            </a:prstGeom>
            <a:noFill/>
            <a:ln w="28575">
              <a:solidFill>
                <a:srgbClr val="000000"/>
              </a:solidFill>
              <a:round/>
              <a:headEnd/>
              <a:tailEnd type="triangle" w="med" len="med"/>
            </a:ln>
          </p:spPr>
          <p:txBody>
            <a:bodyPr/>
            <a:lstStyle/>
            <a:p>
              <a:endParaRPr lang="en-US"/>
            </a:p>
          </p:txBody>
        </p:sp>
        <p:sp>
          <p:nvSpPr>
            <p:cNvPr id="149584" name="Line 19"/>
            <p:cNvSpPr>
              <a:spLocks noChangeShapeType="1"/>
            </p:cNvSpPr>
            <p:nvPr/>
          </p:nvSpPr>
          <p:spPr bwMode="auto">
            <a:xfrm flipH="1">
              <a:off x="918" y="1278"/>
              <a:ext cx="841" cy="0"/>
            </a:xfrm>
            <a:prstGeom prst="line">
              <a:avLst/>
            </a:prstGeom>
            <a:noFill/>
            <a:ln w="28575">
              <a:solidFill>
                <a:srgbClr val="000000"/>
              </a:solidFill>
              <a:round/>
              <a:headEnd/>
              <a:tailEnd/>
            </a:ln>
          </p:spPr>
          <p:txBody>
            <a:bodyPr/>
            <a:lstStyle/>
            <a:p>
              <a:endParaRPr lang="en-US"/>
            </a:p>
          </p:txBody>
        </p:sp>
        <p:sp>
          <p:nvSpPr>
            <p:cNvPr id="149585" name="Line 20"/>
            <p:cNvSpPr>
              <a:spLocks noChangeShapeType="1"/>
            </p:cNvSpPr>
            <p:nvPr/>
          </p:nvSpPr>
          <p:spPr bwMode="auto">
            <a:xfrm flipH="1">
              <a:off x="913" y="2160"/>
              <a:ext cx="862" cy="0"/>
            </a:xfrm>
            <a:prstGeom prst="line">
              <a:avLst/>
            </a:prstGeom>
            <a:noFill/>
            <a:ln w="28575">
              <a:solidFill>
                <a:srgbClr val="000000"/>
              </a:solidFill>
              <a:round/>
              <a:headEnd/>
              <a:tailEnd/>
            </a:ln>
          </p:spPr>
          <p:txBody>
            <a:bodyPr/>
            <a:lstStyle/>
            <a:p>
              <a:endParaRPr lang="en-US"/>
            </a:p>
          </p:txBody>
        </p:sp>
        <p:sp>
          <p:nvSpPr>
            <p:cNvPr id="149586" name="Rectangle 21"/>
            <p:cNvSpPr>
              <a:spLocks noChangeArrowheads="1"/>
            </p:cNvSpPr>
            <p:nvPr/>
          </p:nvSpPr>
          <p:spPr bwMode="auto">
            <a:xfrm>
              <a:off x="2112" y="950"/>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87" name="Rectangle 22"/>
            <p:cNvSpPr>
              <a:spLocks noChangeArrowheads="1"/>
            </p:cNvSpPr>
            <p:nvPr/>
          </p:nvSpPr>
          <p:spPr bwMode="auto">
            <a:xfrm>
              <a:off x="2112" y="1412"/>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8" name="Rectangle 23"/>
            <p:cNvSpPr>
              <a:spLocks noChangeArrowheads="1"/>
            </p:cNvSpPr>
            <p:nvPr/>
          </p:nvSpPr>
          <p:spPr bwMode="auto">
            <a:xfrm>
              <a:off x="2064" y="2294"/>
              <a:ext cx="76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9" name="Rectangle 24"/>
            <p:cNvSpPr>
              <a:spLocks noChangeArrowheads="1"/>
            </p:cNvSpPr>
            <p:nvPr/>
          </p:nvSpPr>
          <p:spPr bwMode="auto">
            <a:xfrm>
              <a:off x="2112" y="1766"/>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grpSp>
      <p:grpSp>
        <p:nvGrpSpPr>
          <p:cNvPr id="267289" name="Group 25"/>
          <p:cNvGrpSpPr>
            <a:grpSpLocks/>
          </p:cNvGrpSpPr>
          <p:nvPr/>
        </p:nvGrpSpPr>
        <p:grpSpPr bwMode="auto">
          <a:xfrm>
            <a:off x="4800600" y="1600200"/>
            <a:ext cx="2849563" cy="2586038"/>
            <a:chOff x="3024" y="1008"/>
            <a:chExt cx="1795" cy="1629"/>
          </a:xfrm>
        </p:grpSpPr>
        <p:sp>
          <p:nvSpPr>
            <p:cNvPr id="149572" name="Line 26"/>
            <p:cNvSpPr>
              <a:spLocks noChangeShapeType="1"/>
            </p:cNvSpPr>
            <p:nvPr/>
          </p:nvSpPr>
          <p:spPr bwMode="auto">
            <a:xfrm>
              <a:off x="4032" y="1144"/>
              <a:ext cx="780" cy="180"/>
            </a:xfrm>
            <a:prstGeom prst="line">
              <a:avLst/>
            </a:prstGeom>
            <a:noFill/>
            <a:ln w="28575">
              <a:solidFill>
                <a:srgbClr val="000000"/>
              </a:solidFill>
              <a:round/>
              <a:headEnd type="triangle" w="med" len="med"/>
              <a:tailEnd/>
            </a:ln>
          </p:spPr>
          <p:txBody>
            <a:bodyPr/>
            <a:lstStyle/>
            <a:p>
              <a:endParaRPr lang="en-US"/>
            </a:p>
          </p:txBody>
        </p:sp>
        <p:sp>
          <p:nvSpPr>
            <p:cNvPr id="149573" name="Line 27"/>
            <p:cNvSpPr>
              <a:spLocks noChangeShapeType="1"/>
            </p:cNvSpPr>
            <p:nvPr/>
          </p:nvSpPr>
          <p:spPr bwMode="auto">
            <a:xfrm flipV="1">
              <a:off x="4033" y="1326"/>
              <a:ext cx="786" cy="210"/>
            </a:xfrm>
            <a:prstGeom prst="line">
              <a:avLst/>
            </a:prstGeom>
            <a:noFill/>
            <a:ln w="28575">
              <a:solidFill>
                <a:srgbClr val="000000"/>
              </a:solidFill>
              <a:round/>
              <a:headEnd type="triangle" w="med" len="med"/>
              <a:tailEnd/>
            </a:ln>
          </p:spPr>
          <p:txBody>
            <a:bodyPr/>
            <a:lstStyle/>
            <a:p>
              <a:endParaRPr lang="en-US"/>
            </a:p>
          </p:txBody>
        </p:sp>
        <p:sp>
          <p:nvSpPr>
            <p:cNvPr id="149574" name="Line 28"/>
            <p:cNvSpPr>
              <a:spLocks noChangeShapeType="1"/>
            </p:cNvSpPr>
            <p:nvPr/>
          </p:nvSpPr>
          <p:spPr bwMode="auto">
            <a:xfrm>
              <a:off x="4080" y="2064"/>
              <a:ext cx="732" cy="180"/>
            </a:xfrm>
            <a:prstGeom prst="line">
              <a:avLst/>
            </a:prstGeom>
            <a:noFill/>
            <a:ln w="28575">
              <a:solidFill>
                <a:srgbClr val="000000"/>
              </a:solidFill>
              <a:round/>
              <a:headEnd type="triangle" w="med" len="med"/>
              <a:tailEnd/>
            </a:ln>
          </p:spPr>
          <p:txBody>
            <a:bodyPr/>
            <a:lstStyle/>
            <a:p>
              <a:endParaRPr lang="en-US"/>
            </a:p>
          </p:txBody>
        </p:sp>
        <p:sp>
          <p:nvSpPr>
            <p:cNvPr id="149575" name="Line 29"/>
            <p:cNvSpPr>
              <a:spLocks noChangeShapeType="1"/>
            </p:cNvSpPr>
            <p:nvPr/>
          </p:nvSpPr>
          <p:spPr bwMode="auto">
            <a:xfrm flipV="1">
              <a:off x="4113" y="2246"/>
              <a:ext cx="702" cy="246"/>
            </a:xfrm>
            <a:prstGeom prst="line">
              <a:avLst/>
            </a:prstGeom>
            <a:noFill/>
            <a:ln w="28575">
              <a:solidFill>
                <a:srgbClr val="000000"/>
              </a:solidFill>
              <a:round/>
              <a:headEnd type="triangle" w="med" len="med"/>
              <a:tailEnd/>
            </a:ln>
          </p:spPr>
          <p:txBody>
            <a:bodyPr/>
            <a:lstStyle/>
            <a:p>
              <a:endParaRPr lang="en-US"/>
            </a:p>
          </p:txBody>
        </p:sp>
        <p:sp>
          <p:nvSpPr>
            <p:cNvPr id="149576" name="Rectangle 30"/>
            <p:cNvSpPr>
              <a:spLocks noChangeArrowheads="1"/>
            </p:cNvSpPr>
            <p:nvPr/>
          </p:nvSpPr>
          <p:spPr bwMode="auto">
            <a:xfrm>
              <a:off x="3024" y="100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7" name="Rectangle 31"/>
            <p:cNvSpPr>
              <a:spLocks noChangeArrowheads="1"/>
            </p:cNvSpPr>
            <p:nvPr/>
          </p:nvSpPr>
          <p:spPr bwMode="auto">
            <a:xfrm>
              <a:off x="3024" y="1402"/>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FF3300"/>
                  </a:solidFill>
                  <a:latin typeface="Arial Narrow" pitchFamily="34" charset="0"/>
                  <a:cs typeface="Times New Roman" pitchFamily="18" charset="0"/>
                </a:rPr>
                <a:t> </a:t>
              </a:r>
              <a:r>
                <a:rPr lang="de-DE" sz="2000" b="1">
                  <a:solidFill>
                    <a:srgbClr val="4D4D4D"/>
                  </a:solidFill>
                  <a:cs typeface="Times New Roman" pitchFamily="18" charset="0"/>
                </a:rPr>
                <a:t>-</a:t>
              </a:r>
            </a:p>
          </p:txBody>
        </p:sp>
        <p:sp>
          <p:nvSpPr>
            <p:cNvPr id="149578" name="Rectangle 32"/>
            <p:cNvSpPr>
              <a:spLocks noChangeArrowheads="1"/>
            </p:cNvSpPr>
            <p:nvPr/>
          </p:nvSpPr>
          <p:spPr bwMode="auto">
            <a:xfrm>
              <a:off x="3072" y="195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9" name="Rectangle 33"/>
            <p:cNvSpPr>
              <a:spLocks noChangeArrowheads="1"/>
            </p:cNvSpPr>
            <p:nvPr/>
          </p:nvSpPr>
          <p:spPr bwMode="auto">
            <a:xfrm>
              <a:off x="3072" y="2387"/>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98" name="Group 34"/>
          <p:cNvGrpSpPr>
            <a:grpSpLocks/>
          </p:cNvGrpSpPr>
          <p:nvPr/>
        </p:nvGrpSpPr>
        <p:grpSpPr bwMode="auto">
          <a:xfrm>
            <a:off x="7696200" y="1676400"/>
            <a:ext cx="1371600" cy="2225675"/>
            <a:chOff x="4848" y="1056"/>
            <a:chExt cx="864" cy="1402"/>
          </a:xfrm>
        </p:grpSpPr>
        <p:sp>
          <p:nvSpPr>
            <p:cNvPr id="149570" name="Rectangle 35"/>
            <p:cNvSpPr>
              <a:spLocks noChangeArrowheads="1"/>
            </p:cNvSpPr>
            <p:nvPr/>
          </p:nvSpPr>
          <p:spPr bwMode="auto">
            <a:xfrm>
              <a:off x="4848" y="1056"/>
              <a:ext cx="720"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Fälle</a:t>
              </a:r>
            </a:p>
            <a:p>
              <a:pPr eaLnBrk="0" hangingPunct="0">
                <a:lnSpc>
                  <a:spcPct val="105000"/>
                </a:lnSpc>
              </a:pPr>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71" name="Rectangle 36"/>
            <p:cNvSpPr>
              <a:spLocks noChangeArrowheads="1"/>
            </p:cNvSpPr>
            <p:nvPr/>
          </p:nvSpPr>
          <p:spPr bwMode="auto">
            <a:xfrm>
              <a:off x="4848" y="1996"/>
              <a:ext cx="864"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Kontrollen</a:t>
              </a:r>
            </a:p>
            <a:p>
              <a:pPr eaLnBrk="0" hangingPunct="0">
                <a:lnSpc>
                  <a:spcPct val="105000"/>
                </a:lnSpc>
              </a:pPr>
              <a:r>
                <a:rPr lang="de-DE" sz="2000" b="1">
                  <a:solidFill>
                    <a:srgbClr val="4D4D4D"/>
                  </a:solidFill>
                  <a:latin typeface="Arial Narrow" pitchFamily="34" charset="0"/>
                  <a:cs typeface="Times New Roman" pitchFamily="18" charset="0"/>
                </a:rPr>
                <a:t>(Gesund)</a:t>
              </a:r>
              <a:endParaRPr lang="de-DE" sz="2000" b="1">
                <a:solidFill>
                  <a:srgbClr val="4D4D4D"/>
                </a:solidFill>
                <a:latin typeface="Arial Narrow" pitchFamily="34" charset="0"/>
              </a:endParaRPr>
            </a:p>
          </p:txBody>
        </p:sp>
      </p:grpSp>
      <p:sp>
        <p:nvSpPr>
          <p:cNvPr id="149515" name="Line 37"/>
          <p:cNvSpPr>
            <a:spLocks noChangeShapeType="1"/>
          </p:cNvSpPr>
          <p:nvPr/>
        </p:nvSpPr>
        <p:spPr bwMode="auto">
          <a:xfrm>
            <a:off x="4495800" y="0"/>
            <a:ext cx="0" cy="6858000"/>
          </a:xfrm>
          <a:prstGeom prst="line">
            <a:avLst/>
          </a:prstGeom>
          <a:noFill/>
          <a:ln w="9525" cap="rnd">
            <a:solidFill>
              <a:schemeClr val="tx1"/>
            </a:solidFill>
            <a:prstDash val="sysDot"/>
            <a:round/>
            <a:headEnd/>
            <a:tailEnd/>
          </a:ln>
        </p:spPr>
        <p:txBody>
          <a:bodyPr/>
          <a:lstStyle/>
          <a:p>
            <a:endParaRPr lang="en-US"/>
          </a:p>
        </p:txBody>
      </p:sp>
      <p:grpSp>
        <p:nvGrpSpPr>
          <p:cNvPr id="267302" name="Group 38"/>
          <p:cNvGrpSpPr>
            <a:grpSpLocks/>
          </p:cNvGrpSpPr>
          <p:nvPr/>
        </p:nvGrpSpPr>
        <p:grpSpPr bwMode="auto">
          <a:xfrm>
            <a:off x="76200" y="4343400"/>
            <a:ext cx="4495800" cy="1371600"/>
            <a:chOff x="144" y="2640"/>
            <a:chExt cx="2832" cy="864"/>
          </a:xfrm>
        </p:grpSpPr>
        <p:sp>
          <p:nvSpPr>
            <p:cNvPr id="149554" name="Rectangle 39"/>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55" name="Rectangle 40"/>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56" name="Rectangle 41"/>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57" name="Rectangle 42"/>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a:solidFill>
                    <a:srgbClr val="4D4D4D"/>
                  </a:solidFill>
                  <a:latin typeface="Helvetica"/>
                  <a:cs typeface="Times New Roman" pitchFamily="18" charset="0"/>
                </a:rPr>
                <a:t>Risikofaktor</a:t>
              </a:r>
              <a:r>
                <a:rPr lang="de-DE" sz="1600">
                  <a:solidFill>
                    <a:srgbClr val="4D4D4D"/>
                  </a:solidFill>
                  <a:latin typeface="Helvetica"/>
                  <a:cs typeface="Times New Roman" pitchFamily="18" charset="0"/>
                </a:rPr>
                <a:t> </a:t>
              </a:r>
              <a:r>
                <a:rPr lang="de-DE" b="1">
                  <a:solidFill>
                    <a:srgbClr val="4D4D4D"/>
                  </a:solidFill>
                  <a:latin typeface="Helvetica"/>
                  <a:cs typeface="Times New Roman" pitchFamily="18" charset="0"/>
                </a:rPr>
                <a:t>-</a:t>
              </a:r>
            </a:p>
          </p:txBody>
        </p:sp>
        <p:sp>
          <p:nvSpPr>
            <p:cNvPr id="149558" name="Rectangle 43"/>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59" name="Text Box 44"/>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60" name="Text Box 45"/>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61" name="Text Box 46"/>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62" name="Text Box 47"/>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63" name="Rectangle 48"/>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64" name="Line 49"/>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65" name="Line 50"/>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66" name="Line 51"/>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67" name="Line 52"/>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68" name="Line 53"/>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69" name="Line 54"/>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19" name="Group 55"/>
          <p:cNvGrpSpPr>
            <a:grpSpLocks/>
          </p:cNvGrpSpPr>
          <p:nvPr/>
        </p:nvGrpSpPr>
        <p:grpSpPr bwMode="auto">
          <a:xfrm>
            <a:off x="4572000" y="4343400"/>
            <a:ext cx="4495800" cy="1371600"/>
            <a:chOff x="144" y="2640"/>
            <a:chExt cx="2832" cy="864"/>
          </a:xfrm>
        </p:grpSpPr>
        <p:sp>
          <p:nvSpPr>
            <p:cNvPr id="149538" name="Rectangle 56"/>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39" name="Rectangle 57"/>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40" name="Rectangle 58"/>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41" name="Rectangle 59"/>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a:solidFill>
                    <a:srgbClr val="4D4D4D"/>
                  </a:solidFill>
                  <a:latin typeface="Helvetica"/>
                  <a:cs typeface="Times New Roman" pitchFamily="18" charset="0"/>
                </a:rPr>
                <a:t>Risikofaktor</a:t>
              </a:r>
              <a:r>
                <a:rPr lang="de-DE" sz="1600">
                  <a:solidFill>
                    <a:srgbClr val="4D4D4D"/>
                  </a:solidFill>
                  <a:latin typeface="Helvetica"/>
                  <a:cs typeface="Times New Roman" pitchFamily="18" charset="0"/>
                </a:rPr>
                <a:t> </a:t>
              </a:r>
              <a:r>
                <a:rPr lang="de-DE" b="1">
                  <a:solidFill>
                    <a:srgbClr val="4D4D4D"/>
                  </a:solidFill>
                  <a:latin typeface="Helvetica"/>
                  <a:cs typeface="Times New Roman" pitchFamily="18" charset="0"/>
                </a:rPr>
                <a:t>-</a:t>
              </a:r>
            </a:p>
          </p:txBody>
        </p:sp>
        <p:sp>
          <p:nvSpPr>
            <p:cNvPr id="149542" name="Rectangle 60"/>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43" name="Text Box 61"/>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44" name="Text Box 62"/>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45" name="Text Box 63"/>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46" name="Text Box 64"/>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47" name="Rectangle 65"/>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48" name="Line 66"/>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49" name="Line 67"/>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50" name="Line 68"/>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51" name="Line 69"/>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52" name="Line 70"/>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53" name="Line 71"/>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36" name="Group 72"/>
          <p:cNvGrpSpPr>
            <a:grpSpLocks/>
          </p:cNvGrpSpPr>
          <p:nvPr/>
        </p:nvGrpSpPr>
        <p:grpSpPr bwMode="auto">
          <a:xfrm>
            <a:off x="4506912" y="5877272"/>
            <a:ext cx="4637088" cy="838200"/>
            <a:chOff x="2880" y="3648"/>
            <a:chExt cx="2745" cy="528"/>
          </a:xfrm>
        </p:grpSpPr>
        <p:sp>
          <p:nvSpPr>
            <p:cNvPr id="149528" name="Line 73"/>
            <p:cNvSpPr>
              <a:spLocks noChangeShapeType="1"/>
            </p:cNvSpPr>
            <p:nvPr/>
          </p:nvSpPr>
          <p:spPr bwMode="auto">
            <a:xfrm>
              <a:off x="3600" y="3936"/>
              <a:ext cx="1296" cy="0"/>
            </a:xfrm>
            <a:prstGeom prst="line">
              <a:avLst/>
            </a:prstGeom>
            <a:noFill/>
            <a:ln w="3175">
              <a:solidFill>
                <a:schemeClr val="tx1"/>
              </a:solidFill>
              <a:round/>
              <a:headEnd/>
              <a:tailEnd/>
            </a:ln>
          </p:spPr>
          <p:txBody>
            <a:bodyPr/>
            <a:lstStyle/>
            <a:p>
              <a:endParaRPr lang="en-US"/>
            </a:p>
          </p:txBody>
        </p:sp>
        <p:sp>
          <p:nvSpPr>
            <p:cNvPr id="149529" name="Line 74"/>
            <p:cNvSpPr>
              <a:spLocks noChangeShapeType="1"/>
            </p:cNvSpPr>
            <p:nvPr/>
          </p:nvSpPr>
          <p:spPr bwMode="auto">
            <a:xfrm>
              <a:off x="5136" y="3936"/>
              <a:ext cx="432" cy="0"/>
            </a:xfrm>
            <a:prstGeom prst="line">
              <a:avLst/>
            </a:prstGeom>
            <a:noFill/>
            <a:ln w="3175">
              <a:solidFill>
                <a:schemeClr val="tx1"/>
              </a:solidFill>
              <a:round/>
              <a:headEnd/>
              <a:tailEnd/>
            </a:ln>
          </p:spPr>
          <p:txBody>
            <a:bodyPr/>
            <a:lstStyle/>
            <a:p>
              <a:endParaRPr lang="en-US"/>
            </a:p>
          </p:txBody>
        </p:sp>
        <p:grpSp>
          <p:nvGrpSpPr>
            <p:cNvPr id="149530" name="Group 75"/>
            <p:cNvGrpSpPr>
              <a:grpSpLocks/>
            </p:cNvGrpSpPr>
            <p:nvPr/>
          </p:nvGrpSpPr>
          <p:grpSpPr bwMode="auto">
            <a:xfrm>
              <a:off x="2880" y="3648"/>
              <a:ext cx="2745" cy="528"/>
              <a:chOff x="2887" y="3610"/>
              <a:chExt cx="2745" cy="528"/>
            </a:xfrm>
          </p:grpSpPr>
          <p:sp>
            <p:nvSpPr>
              <p:cNvPr id="149531" name="Text Box 76"/>
              <p:cNvSpPr txBox="1">
                <a:spLocks noChangeArrowheads="1"/>
              </p:cNvSpPr>
              <p:nvPr/>
            </p:nvSpPr>
            <p:spPr bwMode="auto">
              <a:xfrm>
                <a:off x="4907" y="3830"/>
                <a:ext cx="216" cy="250"/>
              </a:xfrm>
              <a:prstGeom prst="rect">
                <a:avLst/>
              </a:prstGeom>
              <a:noFill/>
              <a:ln w="9525">
                <a:noFill/>
                <a:miter lim="800000"/>
                <a:headEnd/>
                <a:tailEnd/>
              </a:ln>
            </p:spPr>
            <p:txBody>
              <a:bodyPr wrap="none">
                <a:spAutoFit/>
              </a:bodyPr>
              <a:lstStyle/>
              <a:p>
                <a:pPr eaLnBrk="0" hangingPunct="0"/>
                <a:r>
                  <a:rPr lang="de-DE" sz="2000" b="1" dirty="0">
                    <a:solidFill>
                      <a:srgbClr val="4D4D4D"/>
                    </a:solidFill>
                    <a:latin typeface="Arial Narrow" pitchFamily="34" charset="0"/>
                  </a:rPr>
                  <a:t> =</a:t>
                </a:r>
              </a:p>
            </p:txBody>
          </p:sp>
          <p:sp>
            <p:nvSpPr>
              <p:cNvPr id="149532" name="Text Box 77"/>
              <p:cNvSpPr txBox="1">
                <a:spLocks noChangeArrowheads="1"/>
              </p:cNvSpPr>
              <p:nvPr/>
            </p:nvSpPr>
            <p:spPr bwMode="auto">
              <a:xfrm>
                <a:off x="3564" y="3638"/>
                <a:ext cx="1620" cy="250"/>
              </a:xfrm>
              <a:prstGeom prst="rect">
                <a:avLst/>
              </a:prstGeom>
              <a:noFill/>
              <a:ln w="9525">
                <a:noFill/>
                <a:miter lim="800000"/>
                <a:headEnd/>
                <a:tailEnd/>
              </a:ln>
            </p:spPr>
            <p:txBody>
              <a:bodyPr>
                <a:spAutoFit/>
              </a:bodyPr>
              <a:lstStyle/>
              <a:p>
                <a:pPr eaLnBrk="0" hangingPunct="0"/>
                <a:r>
                  <a:rPr lang="de-DE" sz="2000" b="1" dirty="0">
                    <a:solidFill>
                      <a:srgbClr val="4D4D4D"/>
                    </a:solidFill>
                    <a:latin typeface="Helvetica Condensed"/>
                  </a:rPr>
                  <a:t>(A / A+B) / (B / A+B) </a:t>
                </a:r>
              </a:p>
            </p:txBody>
          </p:sp>
          <p:sp>
            <p:nvSpPr>
              <p:cNvPr id="149533" name="Text Box 78"/>
              <p:cNvSpPr txBox="1">
                <a:spLocks noChangeArrowheads="1"/>
              </p:cNvSpPr>
              <p:nvPr/>
            </p:nvSpPr>
            <p:spPr bwMode="auto">
              <a:xfrm>
                <a:off x="3552" y="3888"/>
                <a:ext cx="1632" cy="250"/>
              </a:xfrm>
              <a:prstGeom prst="rect">
                <a:avLst/>
              </a:prstGeom>
              <a:noFill/>
              <a:ln w="9525">
                <a:noFill/>
                <a:miter lim="800000"/>
                <a:headEnd/>
                <a:tailEnd/>
              </a:ln>
            </p:spPr>
            <p:txBody>
              <a:bodyPr>
                <a:spAutoFit/>
              </a:bodyPr>
              <a:lstStyle/>
              <a:p>
                <a:pPr eaLnBrk="0" hangingPunct="0"/>
                <a:r>
                  <a:rPr lang="de-DE" sz="2000" b="1">
                    <a:solidFill>
                      <a:srgbClr val="4D4D4D"/>
                    </a:solidFill>
                    <a:latin typeface="Helvetica Condensed"/>
                  </a:rPr>
                  <a:t>(C / C+D) / (D / C+D) </a:t>
                </a:r>
              </a:p>
            </p:txBody>
          </p:sp>
          <p:sp>
            <p:nvSpPr>
              <p:cNvPr id="149534" name="Text Box 79"/>
              <p:cNvSpPr txBox="1">
                <a:spLocks noChangeArrowheads="1"/>
              </p:cNvSpPr>
              <p:nvPr/>
            </p:nvSpPr>
            <p:spPr bwMode="auto">
              <a:xfrm>
                <a:off x="2887" y="3610"/>
                <a:ext cx="535"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O</a:t>
                </a:r>
                <a:r>
                  <a:rPr lang="de-DE" sz="2000" b="1">
                    <a:solidFill>
                      <a:srgbClr val="4D4D4D"/>
                    </a:solidFill>
                    <a:latin typeface="Helvetica"/>
                  </a:rPr>
                  <a:t>dds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atio</a:t>
                </a:r>
              </a:p>
            </p:txBody>
          </p:sp>
          <p:sp>
            <p:nvSpPr>
              <p:cNvPr id="149535" name="Text Box 80"/>
              <p:cNvSpPr txBox="1">
                <a:spLocks noChangeArrowheads="1"/>
              </p:cNvSpPr>
              <p:nvPr/>
            </p:nvSpPr>
            <p:spPr bwMode="auto">
              <a:xfrm>
                <a:off x="5139" y="3638"/>
                <a:ext cx="49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x D</a:t>
                </a:r>
              </a:p>
            </p:txBody>
          </p:sp>
          <p:sp>
            <p:nvSpPr>
              <p:cNvPr id="149536" name="Text Box 81"/>
              <p:cNvSpPr txBox="1">
                <a:spLocks noChangeArrowheads="1"/>
              </p:cNvSpPr>
              <p:nvPr/>
            </p:nvSpPr>
            <p:spPr bwMode="auto">
              <a:xfrm>
                <a:off x="5136" y="3888"/>
                <a:ext cx="494"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B x C</a:t>
                </a:r>
              </a:p>
            </p:txBody>
          </p:sp>
          <p:sp>
            <p:nvSpPr>
              <p:cNvPr id="149537" name="Text Box 82"/>
              <p:cNvSpPr txBox="1">
                <a:spLocks noChangeArrowheads="1"/>
              </p:cNvSpPr>
              <p:nvPr/>
            </p:nvSpPr>
            <p:spPr bwMode="auto">
              <a:xfrm>
                <a:off x="3323" y="3782"/>
                <a:ext cx="215"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grpSp>
        <p:nvGrpSpPr>
          <p:cNvPr id="267347" name="Group 83"/>
          <p:cNvGrpSpPr>
            <a:grpSpLocks/>
          </p:cNvGrpSpPr>
          <p:nvPr/>
        </p:nvGrpSpPr>
        <p:grpSpPr bwMode="auto">
          <a:xfrm>
            <a:off x="685800" y="5807075"/>
            <a:ext cx="2597150" cy="838200"/>
            <a:chOff x="544" y="3658"/>
            <a:chExt cx="1636" cy="528"/>
          </a:xfrm>
        </p:grpSpPr>
        <p:sp>
          <p:nvSpPr>
            <p:cNvPr id="149523" name="Text Box 84"/>
            <p:cNvSpPr txBox="1">
              <a:spLocks noChangeArrowheads="1"/>
            </p:cNvSpPr>
            <p:nvPr/>
          </p:nvSpPr>
          <p:spPr bwMode="auto">
            <a:xfrm>
              <a:off x="1588" y="3696"/>
              <a:ext cx="587"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 A+B</a:t>
              </a:r>
            </a:p>
          </p:txBody>
        </p:sp>
        <p:sp>
          <p:nvSpPr>
            <p:cNvPr id="149524" name="Line 85"/>
            <p:cNvSpPr>
              <a:spLocks noChangeShapeType="1"/>
            </p:cNvSpPr>
            <p:nvPr/>
          </p:nvSpPr>
          <p:spPr bwMode="auto">
            <a:xfrm>
              <a:off x="1584" y="3936"/>
              <a:ext cx="576" cy="0"/>
            </a:xfrm>
            <a:prstGeom prst="line">
              <a:avLst/>
            </a:prstGeom>
            <a:noFill/>
            <a:ln w="3175">
              <a:solidFill>
                <a:schemeClr val="tx1"/>
              </a:solidFill>
              <a:round/>
              <a:headEnd/>
              <a:tailEnd/>
            </a:ln>
          </p:spPr>
          <p:txBody>
            <a:bodyPr/>
            <a:lstStyle/>
            <a:p>
              <a:endParaRPr lang="en-US"/>
            </a:p>
          </p:txBody>
        </p:sp>
        <p:sp>
          <p:nvSpPr>
            <p:cNvPr id="149525" name="Rectangle 86"/>
            <p:cNvSpPr>
              <a:spLocks noChangeArrowheads="1"/>
            </p:cNvSpPr>
            <p:nvPr/>
          </p:nvSpPr>
          <p:spPr bwMode="auto">
            <a:xfrm>
              <a:off x="1584" y="3936"/>
              <a:ext cx="596"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C / C+D</a:t>
              </a:r>
            </a:p>
          </p:txBody>
        </p:sp>
        <p:sp>
          <p:nvSpPr>
            <p:cNvPr id="149526" name="Text Box 87"/>
            <p:cNvSpPr txBox="1">
              <a:spLocks noChangeArrowheads="1"/>
            </p:cNvSpPr>
            <p:nvPr/>
          </p:nvSpPr>
          <p:spPr bwMode="auto">
            <a:xfrm>
              <a:off x="544" y="3658"/>
              <a:ext cx="859"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R</a:t>
              </a:r>
              <a:r>
                <a:rPr lang="de-DE" sz="2000" b="1">
                  <a:solidFill>
                    <a:srgbClr val="4D4D4D"/>
                  </a:solidFill>
                  <a:latin typeface="Helvetica"/>
                </a:rPr>
                <a:t>elatives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isiko </a:t>
              </a:r>
            </a:p>
          </p:txBody>
        </p:sp>
        <p:sp>
          <p:nvSpPr>
            <p:cNvPr id="149527" name="Text Box 88"/>
            <p:cNvSpPr txBox="1">
              <a:spLocks noChangeArrowheads="1"/>
            </p:cNvSpPr>
            <p:nvPr/>
          </p:nvSpPr>
          <p:spPr bwMode="auto">
            <a:xfrm>
              <a:off x="1307" y="3790"/>
              <a:ext cx="229"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nvGrpSpPr>
          <p:cNvPr id="267353" name="Group 89"/>
          <p:cNvGrpSpPr>
            <a:grpSpLocks/>
          </p:cNvGrpSpPr>
          <p:nvPr/>
        </p:nvGrpSpPr>
        <p:grpSpPr bwMode="auto">
          <a:xfrm>
            <a:off x="76200" y="2117725"/>
            <a:ext cx="1489075" cy="1311275"/>
            <a:chOff x="48" y="1334"/>
            <a:chExt cx="938" cy="826"/>
          </a:xfrm>
        </p:grpSpPr>
        <p:sp>
          <p:nvSpPr>
            <p:cNvPr id="149521" name="Rectangle 90"/>
            <p:cNvSpPr>
              <a:spLocks noChangeArrowheads="1"/>
            </p:cNvSpPr>
            <p:nvPr/>
          </p:nvSpPr>
          <p:spPr bwMode="auto">
            <a:xfrm>
              <a:off x="48" y="1334"/>
              <a:ext cx="816" cy="826"/>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Studien-</a:t>
              </a:r>
            </a:p>
            <a:p>
              <a:pPr eaLnBrk="0" hangingPunct="0"/>
              <a:r>
                <a:rPr lang="de-DE" sz="2000" b="1">
                  <a:solidFill>
                    <a:srgbClr val="4D4D4D"/>
                  </a:solidFill>
                  <a:latin typeface="Arial Narrow" pitchFamily="34" charset="0"/>
                  <a:cs typeface="Times New Roman" pitchFamily="18" charset="0"/>
                </a:rPr>
                <a:t>population </a:t>
              </a:r>
            </a:p>
            <a:p>
              <a:pPr eaLnBrk="0" hangingPunct="0"/>
              <a:r>
                <a:rPr lang="de-DE" sz="2000" b="1">
                  <a:solidFill>
                    <a:srgbClr val="4D4D4D"/>
                  </a:solidFill>
                  <a:latin typeface="Arial Narrow" pitchFamily="34" charset="0"/>
                  <a:cs typeface="Times New Roman" pitchFamily="18" charset="0"/>
                </a:rPr>
                <a:t>von </a:t>
              </a:r>
              <a:br>
                <a:rPr lang="de-DE" sz="2000" b="1">
                  <a:solidFill>
                    <a:srgbClr val="4D4D4D"/>
                  </a:solidFill>
                  <a:latin typeface="Arial Narrow" pitchFamily="34" charset="0"/>
                  <a:cs typeface="Times New Roman" pitchFamily="18" charset="0"/>
                </a:rPr>
              </a:br>
              <a:r>
                <a:rPr lang="de-DE" sz="2000" b="1">
                  <a:solidFill>
                    <a:srgbClr val="4D4D4D"/>
                  </a:solidFill>
                  <a:latin typeface="Arial Narrow" pitchFamily="34" charset="0"/>
                  <a:cs typeface="Times New Roman" pitchFamily="18" charset="0"/>
                </a:rPr>
                <a:t>Gesunden</a:t>
              </a:r>
              <a:r>
                <a:rPr lang="de-DE" sz="2000">
                  <a:solidFill>
                    <a:srgbClr val="4D4D4D"/>
                  </a:solidFill>
                  <a:latin typeface="Arial Narrow" pitchFamily="34" charset="0"/>
                </a:rPr>
                <a:t> </a:t>
              </a:r>
            </a:p>
          </p:txBody>
        </p:sp>
        <p:sp>
          <p:nvSpPr>
            <p:cNvPr id="149522" name="Oval 91"/>
            <p:cNvSpPr>
              <a:spLocks noChangeArrowheads="1"/>
            </p:cNvSpPr>
            <p:nvPr/>
          </p:nvSpPr>
          <p:spPr bwMode="auto">
            <a:xfrm>
              <a:off x="819" y="1632"/>
              <a:ext cx="167" cy="192"/>
            </a:xfrm>
            <a:prstGeom prst="ellipse">
              <a:avLst/>
            </a:prstGeom>
            <a:solidFill>
              <a:schemeClr val="bg1"/>
            </a:solidFill>
            <a:ln w="28575">
              <a:solidFill>
                <a:srgbClr val="000000"/>
              </a:solidFill>
              <a:round/>
              <a:headEnd/>
              <a:tailEnd/>
            </a:ln>
          </p:spPr>
          <p:txBody>
            <a:bodyPr/>
            <a:lstStyle/>
            <a:p>
              <a:pPr eaLnBrk="0" hangingPunct="0"/>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additive="base">
                                        <p:cTn id="7" dur="500" fill="hold"/>
                                        <p:tgtEl>
                                          <p:spTgt spid="267266"/>
                                        </p:tgtEl>
                                        <p:attrNameLst>
                                          <p:attrName>ppt_x</p:attrName>
                                        </p:attrNameLst>
                                      </p:cBhvr>
                                      <p:tavLst>
                                        <p:tav tm="0">
                                          <p:val>
                                            <p:strVal val="0-#ppt_w/2"/>
                                          </p:val>
                                        </p:tav>
                                        <p:tav tm="100000">
                                          <p:val>
                                            <p:strVal val="#ppt_x"/>
                                          </p:val>
                                        </p:tav>
                                      </p:tavLst>
                                    </p:anim>
                                    <p:anim calcmode="lin" valueType="num">
                                      <p:cBhvr additive="base">
                                        <p:cTn id="8" dur="500" fill="hold"/>
                                        <p:tgtEl>
                                          <p:spTgt spid="267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7353"/>
                                        </p:tgtEl>
                                        <p:attrNameLst>
                                          <p:attrName>style.visibility</p:attrName>
                                        </p:attrNameLst>
                                      </p:cBhvr>
                                      <p:to>
                                        <p:strVal val="visible"/>
                                      </p:to>
                                    </p:set>
                                    <p:anim calcmode="lin" valueType="num">
                                      <p:cBhvr additive="base">
                                        <p:cTn id="13" dur="500" fill="hold"/>
                                        <p:tgtEl>
                                          <p:spTgt spid="267353"/>
                                        </p:tgtEl>
                                        <p:attrNameLst>
                                          <p:attrName>ppt_x</p:attrName>
                                        </p:attrNameLst>
                                      </p:cBhvr>
                                      <p:tavLst>
                                        <p:tav tm="0">
                                          <p:val>
                                            <p:strVal val="0-#ppt_w/2"/>
                                          </p:val>
                                        </p:tav>
                                        <p:tav tm="100000">
                                          <p:val>
                                            <p:strVal val="#ppt_x"/>
                                          </p:val>
                                        </p:tav>
                                      </p:tavLst>
                                    </p:anim>
                                    <p:anim calcmode="lin" valueType="num">
                                      <p:cBhvr additive="base">
                                        <p:cTn id="14" dur="500" fill="hold"/>
                                        <p:tgtEl>
                                          <p:spTgt spid="2673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7274"/>
                                        </p:tgtEl>
                                        <p:attrNameLst>
                                          <p:attrName>style.visibility</p:attrName>
                                        </p:attrNameLst>
                                      </p:cBhvr>
                                      <p:to>
                                        <p:strVal val="visible"/>
                                      </p:to>
                                    </p:set>
                                    <p:animEffect transition="in" filter="wipe(left)">
                                      <p:cBhvr>
                                        <p:cTn id="19" dur="500"/>
                                        <p:tgtEl>
                                          <p:spTgt spid="2672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7278"/>
                                        </p:tgtEl>
                                        <p:attrNameLst>
                                          <p:attrName>style.visibility</p:attrName>
                                        </p:attrNameLst>
                                      </p:cBhvr>
                                      <p:to>
                                        <p:strVal val="visible"/>
                                      </p:to>
                                    </p:set>
                                    <p:animEffect transition="in" filter="wipe(left)">
                                      <p:cBhvr>
                                        <p:cTn id="24" dur="500"/>
                                        <p:tgtEl>
                                          <p:spTgt spid="2672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673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67347"/>
                                        </p:tgtEl>
                                        <p:attrNameLst>
                                          <p:attrName>style.visibility</p:attrName>
                                        </p:attrNameLst>
                                      </p:cBhvr>
                                      <p:to>
                                        <p:strVal val="visible"/>
                                      </p:to>
                                    </p:set>
                                    <p:anim calcmode="lin" valueType="num">
                                      <p:cBhvr additive="base">
                                        <p:cTn id="33" dur="500" fill="hold"/>
                                        <p:tgtEl>
                                          <p:spTgt spid="267347"/>
                                        </p:tgtEl>
                                        <p:attrNameLst>
                                          <p:attrName>ppt_x</p:attrName>
                                        </p:attrNameLst>
                                      </p:cBhvr>
                                      <p:tavLst>
                                        <p:tav tm="0">
                                          <p:val>
                                            <p:strVal val="0-#ppt_w/2"/>
                                          </p:val>
                                        </p:tav>
                                        <p:tav tm="100000">
                                          <p:val>
                                            <p:strVal val="#ppt_x"/>
                                          </p:val>
                                        </p:tav>
                                      </p:tavLst>
                                    </p:anim>
                                    <p:anim calcmode="lin" valueType="num">
                                      <p:cBhvr additive="base">
                                        <p:cTn id="34" dur="500" fill="hold"/>
                                        <p:tgtEl>
                                          <p:spTgt spid="2673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7273"/>
                                        </p:tgtEl>
                                        <p:attrNameLst>
                                          <p:attrName>style.visibility</p:attrName>
                                        </p:attrNameLst>
                                      </p:cBhvr>
                                      <p:to>
                                        <p:strVal val="visible"/>
                                      </p:to>
                                    </p:set>
                                    <p:anim calcmode="lin" valueType="num">
                                      <p:cBhvr additive="base">
                                        <p:cTn id="39" dur="500" fill="hold"/>
                                        <p:tgtEl>
                                          <p:spTgt spid="267273"/>
                                        </p:tgtEl>
                                        <p:attrNameLst>
                                          <p:attrName>ppt_x</p:attrName>
                                        </p:attrNameLst>
                                      </p:cBhvr>
                                      <p:tavLst>
                                        <p:tav tm="0">
                                          <p:val>
                                            <p:strVal val="1+#ppt_w/2"/>
                                          </p:val>
                                        </p:tav>
                                        <p:tav tm="100000">
                                          <p:val>
                                            <p:strVal val="#ppt_x"/>
                                          </p:val>
                                        </p:tav>
                                      </p:tavLst>
                                    </p:anim>
                                    <p:anim calcmode="lin" valueType="num">
                                      <p:cBhvr additive="base">
                                        <p:cTn id="40"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7269"/>
                                        </p:tgtEl>
                                        <p:attrNameLst>
                                          <p:attrName>style.visibility</p:attrName>
                                        </p:attrNameLst>
                                      </p:cBhvr>
                                      <p:to>
                                        <p:strVal val="visible"/>
                                      </p:to>
                                    </p:set>
                                    <p:anim calcmode="lin" valueType="num">
                                      <p:cBhvr additive="base">
                                        <p:cTn id="45" dur="500" fill="hold"/>
                                        <p:tgtEl>
                                          <p:spTgt spid="267269"/>
                                        </p:tgtEl>
                                        <p:attrNameLst>
                                          <p:attrName>ppt_x</p:attrName>
                                        </p:attrNameLst>
                                      </p:cBhvr>
                                      <p:tavLst>
                                        <p:tav tm="0">
                                          <p:val>
                                            <p:strVal val="1+#ppt_w/2"/>
                                          </p:val>
                                        </p:tav>
                                        <p:tav tm="100000">
                                          <p:val>
                                            <p:strVal val="#ppt_x"/>
                                          </p:val>
                                        </p:tav>
                                      </p:tavLst>
                                    </p:anim>
                                    <p:anim calcmode="lin" valueType="num">
                                      <p:cBhvr additive="base">
                                        <p:cTn id="46"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7298"/>
                                        </p:tgtEl>
                                        <p:attrNameLst>
                                          <p:attrName>style.visibility</p:attrName>
                                        </p:attrNameLst>
                                      </p:cBhvr>
                                      <p:to>
                                        <p:strVal val="visible"/>
                                      </p:to>
                                    </p:set>
                                    <p:anim calcmode="lin" valueType="num">
                                      <p:cBhvr additive="base">
                                        <p:cTn id="51" dur="500" fill="hold"/>
                                        <p:tgtEl>
                                          <p:spTgt spid="267298"/>
                                        </p:tgtEl>
                                        <p:attrNameLst>
                                          <p:attrName>ppt_x</p:attrName>
                                        </p:attrNameLst>
                                      </p:cBhvr>
                                      <p:tavLst>
                                        <p:tav tm="0">
                                          <p:val>
                                            <p:strVal val="1+#ppt_w/2"/>
                                          </p:val>
                                        </p:tav>
                                        <p:tav tm="100000">
                                          <p:val>
                                            <p:strVal val="#ppt_x"/>
                                          </p:val>
                                        </p:tav>
                                      </p:tavLst>
                                    </p:anim>
                                    <p:anim calcmode="lin" valueType="num">
                                      <p:cBhvr additive="base">
                                        <p:cTn id="52" dur="500" fill="hold"/>
                                        <p:tgtEl>
                                          <p:spTgt spid="26729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7289"/>
                                        </p:tgtEl>
                                        <p:attrNameLst>
                                          <p:attrName>style.visibility</p:attrName>
                                        </p:attrNameLst>
                                      </p:cBhvr>
                                      <p:to>
                                        <p:strVal val="visible"/>
                                      </p:to>
                                    </p:set>
                                    <p:animEffect transition="in" filter="wipe(right)">
                                      <p:cBhvr>
                                        <p:cTn id="57" dur="500"/>
                                        <p:tgtEl>
                                          <p:spTgt spid="26728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267319"/>
                                        </p:tgtEl>
                                        <p:attrNameLst>
                                          <p:attrName>style.visibility</p:attrName>
                                        </p:attrNameLst>
                                      </p:cBhvr>
                                      <p:to>
                                        <p:strVal val="visible"/>
                                      </p:to>
                                    </p:set>
                                    <p:anim calcmode="lin" valueType="num">
                                      <p:cBhvr additive="base">
                                        <p:cTn id="62" dur="500" fill="hold"/>
                                        <p:tgtEl>
                                          <p:spTgt spid="267319"/>
                                        </p:tgtEl>
                                        <p:attrNameLst>
                                          <p:attrName>ppt_x</p:attrName>
                                        </p:attrNameLst>
                                      </p:cBhvr>
                                      <p:tavLst>
                                        <p:tav tm="0">
                                          <p:val>
                                            <p:strVal val="1+#ppt_w/2"/>
                                          </p:val>
                                        </p:tav>
                                        <p:tav tm="100000">
                                          <p:val>
                                            <p:strVal val="#ppt_x"/>
                                          </p:val>
                                        </p:tav>
                                      </p:tavLst>
                                    </p:anim>
                                    <p:anim calcmode="lin" valueType="num">
                                      <p:cBhvr additive="base">
                                        <p:cTn id="63" dur="500" fill="hold"/>
                                        <p:tgtEl>
                                          <p:spTgt spid="2673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7336"/>
                                        </p:tgtEl>
                                        <p:attrNameLst>
                                          <p:attrName>style.visibility</p:attrName>
                                        </p:attrNameLst>
                                      </p:cBhvr>
                                      <p:to>
                                        <p:strVal val="visible"/>
                                      </p:to>
                                    </p:set>
                                    <p:anim calcmode="lin" valueType="num">
                                      <p:cBhvr additive="base">
                                        <p:cTn id="68" dur="500" fill="hold"/>
                                        <p:tgtEl>
                                          <p:spTgt spid="267336"/>
                                        </p:tgtEl>
                                        <p:attrNameLst>
                                          <p:attrName>ppt_x</p:attrName>
                                        </p:attrNameLst>
                                      </p:cBhvr>
                                      <p:tavLst>
                                        <p:tav tm="0">
                                          <p:val>
                                            <p:strVal val="1+#ppt_w/2"/>
                                          </p:val>
                                        </p:tav>
                                        <p:tav tm="100000">
                                          <p:val>
                                            <p:strVal val="#ppt_x"/>
                                          </p:val>
                                        </p:tav>
                                      </p:tavLst>
                                    </p:anim>
                                    <p:anim calcmode="lin" valueType="num">
                                      <p:cBhvr additive="base">
                                        <p:cTn id="69" dur="500" fill="hold"/>
                                        <p:tgtEl>
                                          <p:spTgt spid="267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15E2D297-8CE8-4024-A3C2-16DE76E1880B}" type="slidenum">
              <a:rPr lang="de-DE" altLang="en-US" smtClean="0"/>
              <a:pPr>
                <a:defRPr/>
              </a:pPr>
              <a:t>67</a:t>
            </a:fld>
            <a:endParaRPr lang="de-DE" altLang="en-US" dirty="0"/>
          </a:p>
        </p:txBody>
      </p:sp>
      <p:graphicFrame>
        <p:nvGraphicFramePr>
          <p:cNvPr id="214019"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5122"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spid="_x0000_s35314" name="Formel" r:id="rId4" imgW="1155700" imgH="558800" progId="Equation.3">
                  <p:embed/>
                </p:oleObj>
              </mc:Choice>
              <mc:Fallback>
                <p:oleObj name="Formel" r:id="rId4" imgW="1155700" imgH="558800" progId="Equation.3">
                  <p:embed/>
                  <p:pic>
                    <p:nvPicPr>
                      <p:cNvPr id="0" name="Picture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 name="Object 307"/>
          <p:cNvGraphicFramePr>
            <a:graphicFrameLocks noChangeAspect="1"/>
          </p:cNvGraphicFramePr>
          <p:nvPr/>
        </p:nvGraphicFramePr>
        <p:xfrm>
          <a:off x="6892925" y="3424238"/>
          <a:ext cx="881063" cy="420687"/>
        </p:xfrm>
        <a:graphic>
          <a:graphicData uri="http://schemas.openxmlformats.org/presentationml/2006/ole">
            <mc:AlternateContent xmlns:mc="http://schemas.openxmlformats.org/markup-compatibility/2006">
              <mc:Choice xmlns:v="urn:schemas-microsoft-com:vml" Requires="v">
                <p:oleObj spid="_x0000_s35315" name="Formel" r:id="rId6" imgW="825500" imgH="393700" progId="Equation.3">
                  <p:embed/>
                </p:oleObj>
              </mc:Choice>
              <mc:Fallback>
                <p:oleObj name="Formel" r:id="rId6" imgW="825500" imgH="393700" progId="Equation.3">
                  <p:embed/>
                  <p:pic>
                    <p:nvPicPr>
                      <p:cNvPr id="0" name="Picture 3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925" y="3424238"/>
                        <a:ext cx="88106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4"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spid="_x0000_s35316" name="Formel" r:id="rId8" imgW="825480" imgH="393480" progId="Equation.3">
                  <p:embed/>
                </p:oleObj>
              </mc:Choice>
              <mc:Fallback>
                <p:oleObj name="Formel" r:id="rId8" imgW="825480" imgH="393480" progId="Equation.3">
                  <p:embed/>
                  <p:pic>
                    <p:nvPicPr>
                      <p:cNvPr id="0" name="Picture 3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5"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spid="_x0000_s35317" name="Formel" r:id="rId10" imgW="1180588" imgH="558558" progId="Equation.3">
                  <p:embed/>
                </p:oleObj>
              </mc:Choice>
              <mc:Fallback>
                <p:oleObj name="Formel" r:id="rId10" imgW="1180588" imgH="558558" progId="Equation.3">
                  <p:embed/>
                  <p:pic>
                    <p:nvPicPr>
                      <p:cNvPr id="0" name="Picture 3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0"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6C70A6CD-3D83-49AD-943B-1CB67F60C3BA}" type="slidenum">
              <a:rPr lang="de-DE" altLang="en-US" smtClean="0"/>
              <a:pPr>
                <a:defRPr/>
              </a:pPr>
              <a:t>68</a:t>
            </a:fld>
            <a:endParaRPr lang="de-DE" altLang="en-US" dirty="0"/>
          </a:p>
        </p:txBody>
      </p:sp>
      <p:graphicFrame>
        <p:nvGraphicFramePr>
          <p:cNvPr id="218115"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PPV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7043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NPV = 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Sensitivität 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Spezifität 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6146"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spid="_x0000_s36338" name="Formel" r:id="rId4" imgW="1155700" imgH="558800" progId="Equation.3">
                  <p:embed/>
                </p:oleObj>
              </mc:Choice>
              <mc:Fallback>
                <p:oleObj name="Formel" r:id="rId4" imgW="1155700" imgH="558800" progId="Equation.3">
                  <p:embed/>
                  <p:pic>
                    <p:nvPicPr>
                      <p:cNvPr id="0" name="Picture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7" name="Object 307"/>
          <p:cNvGraphicFramePr>
            <a:graphicFrameLocks noChangeAspect="1"/>
          </p:cNvGraphicFramePr>
          <p:nvPr/>
        </p:nvGraphicFramePr>
        <p:xfrm>
          <a:off x="6804025" y="3429000"/>
          <a:ext cx="881063" cy="420688"/>
        </p:xfrm>
        <a:graphic>
          <a:graphicData uri="http://schemas.openxmlformats.org/presentationml/2006/ole">
            <mc:AlternateContent xmlns:mc="http://schemas.openxmlformats.org/markup-compatibility/2006">
              <mc:Choice xmlns:v="urn:schemas-microsoft-com:vml" Requires="v">
                <p:oleObj spid="_x0000_s36339" name="Formel" r:id="rId6" imgW="825500" imgH="393700" progId="Equation.3">
                  <p:embed/>
                </p:oleObj>
              </mc:Choice>
              <mc:Fallback>
                <p:oleObj name="Formel" r:id="rId6" imgW="825500" imgH="393700" progId="Equation.3">
                  <p:embed/>
                  <p:pic>
                    <p:nvPicPr>
                      <p:cNvPr id="0" name="Picture 3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3429000"/>
                        <a:ext cx="8810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8"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spid="_x0000_s36340" name="Formel" r:id="rId8" imgW="825480" imgH="393480" progId="Equation.3">
                  <p:embed/>
                </p:oleObj>
              </mc:Choice>
              <mc:Fallback>
                <p:oleObj name="Formel" r:id="rId8" imgW="825480" imgH="393480" progId="Equation.3">
                  <p:embed/>
                  <p:pic>
                    <p:nvPicPr>
                      <p:cNvPr id="0" name="Picture 3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9"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spid="_x0000_s36341" name="Formel" r:id="rId10" imgW="1180588" imgH="558558" progId="Equation.3">
                  <p:embed/>
                </p:oleObj>
              </mc:Choice>
              <mc:Fallback>
                <p:oleObj name="Formel" r:id="rId10" imgW="1180588" imgH="558558" progId="Equation.3">
                  <p:embed/>
                  <p:pic>
                    <p:nvPicPr>
                      <p:cNvPr id="0" name="Picture 3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1"/>
          <p:cNvSpPr>
            <a:spLocks noGrp="1"/>
          </p:cNvSpPr>
          <p:nvPr>
            <p:ph type="dt" sz="half" idx="10"/>
          </p:nvPr>
        </p:nvSpPr>
        <p:spPr/>
        <p:txBody>
          <a:bodyPr/>
          <a:lstStyle/>
          <a:p>
            <a:fld id="{F28E4A35-8AA2-4E67-B482-596EA7008880}" type="datetime1">
              <a:rPr lang="de-AT"/>
              <a:pPr/>
              <a:t>23.09.2019</a:t>
            </a:fld>
            <a:endParaRPr lang="de-DE" altLang="en-US"/>
          </a:p>
        </p:txBody>
      </p:sp>
      <p:sp>
        <p:nvSpPr>
          <p:cNvPr id="19" name="Fußzeilenplatzhalter 2"/>
          <p:cNvSpPr>
            <a:spLocks noGrp="1"/>
          </p:cNvSpPr>
          <p:nvPr>
            <p:ph type="ftr" sz="quarter" idx="11"/>
          </p:nvPr>
        </p:nvSpPr>
        <p:spPr/>
        <p:txBody>
          <a:bodyPr/>
          <a:lstStyle/>
          <a:p>
            <a:r>
              <a:rPr lang="de-DE" altLang="en-US"/>
              <a:t>hanno.ulmer@i-med.ac.at</a:t>
            </a:r>
          </a:p>
        </p:txBody>
      </p:sp>
      <p:sp>
        <p:nvSpPr>
          <p:cNvPr id="20" name="Foliennummernplatzhalter 3"/>
          <p:cNvSpPr>
            <a:spLocks noGrp="1"/>
          </p:cNvSpPr>
          <p:nvPr>
            <p:ph type="sldNum" sz="quarter" idx="12"/>
          </p:nvPr>
        </p:nvSpPr>
        <p:spPr/>
        <p:txBody>
          <a:bodyPr/>
          <a:lstStyle/>
          <a:p>
            <a:r>
              <a:rPr lang="de-DE" altLang="en-US"/>
              <a:t>Seite </a:t>
            </a:r>
            <a:fld id="{3159418C-CAEB-4C70-98DC-BD1132C483AF}" type="slidenum">
              <a:rPr lang="de-DE" altLang="en-US"/>
              <a:pPr/>
              <a:t>69</a:t>
            </a:fld>
            <a:endParaRPr lang="de-DE" altLang="en-US"/>
          </a:p>
        </p:txBody>
      </p:sp>
      <p:sp>
        <p:nvSpPr>
          <p:cNvPr id="250882" name="Text Box 2"/>
          <p:cNvSpPr txBox="1">
            <a:spLocks noChangeArrowheads="1"/>
          </p:cNvSpPr>
          <p:nvPr/>
        </p:nvSpPr>
        <p:spPr bwMode="auto">
          <a:xfrm>
            <a:off x="1547813" y="884238"/>
            <a:ext cx="4684296" cy="1200329"/>
          </a:xfrm>
          <a:prstGeom prst="rect">
            <a:avLst/>
          </a:prstGeom>
          <a:noFill/>
          <a:ln w="9525">
            <a:noFill/>
            <a:miter lim="800000"/>
            <a:headEnd/>
            <a:tailEnd/>
          </a:ln>
        </p:spPr>
        <p:txBody>
          <a:bodyPr wrap="none">
            <a:spAutoFit/>
          </a:bodyPr>
          <a:lstStyle/>
          <a:p>
            <a:r>
              <a:rPr lang="de-DE" sz="2400" b="1" dirty="0"/>
              <a:t>Formel von </a:t>
            </a:r>
            <a:r>
              <a:rPr lang="de-DE" sz="2400" b="1" dirty="0" err="1"/>
              <a:t>Bayes</a:t>
            </a:r>
            <a:endParaRPr lang="de-DE" sz="2400" b="1" dirty="0"/>
          </a:p>
          <a:p>
            <a:endParaRPr lang="de-DE" b="1" dirty="0"/>
          </a:p>
          <a:p>
            <a:r>
              <a:rPr lang="de-DE" sz="2400" b="1" dirty="0"/>
              <a:t>Positiv Prädiktiver Wert (PPV)</a:t>
            </a:r>
          </a:p>
        </p:txBody>
      </p:sp>
      <p:pic>
        <p:nvPicPr>
          <p:cNvPr id="250883" name="Picture 3" descr="Thomasbayes"/>
          <p:cNvPicPr>
            <a:picLocks noGrp="1" noChangeAspect="1" noChangeArrowheads="1"/>
          </p:cNvPicPr>
          <p:nvPr>
            <p:ph idx="4294967295"/>
          </p:nvPr>
        </p:nvPicPr>
        <p:blipFill>
          <a:blip r:embed="rId3" cstate="print"/>
          <a:srcRect/>
          <a:stretch>
            <a:fillRect/>
          </a:stretch>
        </p:blipFill>
        <p:spPr>
          <a:xfrm>
            <a:off x="6508750" y="476250"/>
            <a:ext cx="1879600" cy="2016125"/>
          </a:xfrm>
          <a:noFill/>
        </p:spPr>
      </p:pic>
      <p:sp>
        <p:nvSpPr>
          <p:cNvPr id="250884" name="Text Box 4"/>
          <p:cNvSpPr txBox="1">
            <a:spLocks noChangeArrowheads="1"/>
          </p:cNvSpPr>
          <p:nvPr/>
        </p:nvSpPr>
        <p:spPr bwMode="auto">
          <a:xfrm>
            <a:off x="6300788" y="2420938"/>
            <a:ext cx="2463800" cy="304800"/>
          </a:xfrm>
          <a:prstGeom prst="rect">
            <a:avLst/>
          </a:prstGeom>
          <a:noFill/>
          <a:ln w="9525">
            <a:noFill/>
            <a:miter lim="800000"/>
            <a:headEnd/>
            <a:tailEnd/>
          </a:ln>
        </p:spPr>
        <p:txBody>
          <a:bodyPr wrap="none">
            <a:spAutoFit/>
          </a:bodyPr>
          <a:lstStyle/>
          <a:p>
            <a:r>
              <a:rPr lang="de-DE" sz="1400"/>
              <a:t>Thomas Bayes ~1702 - 1761</a:t>
            </a:r>
          </a:p>
        </p:txBody>
      </p:sp>
      <p:sp>
        <p:nvSpPr>
          <p:cNvPr id="250890" name="Text Box 10"/>
          <p:cNvSpPr txBox="1">
            <a:spLocks noChangeArrowheads="1"/>
          </p:cNvSpPr>
          <p:nvPr/>
        </p:nvSpPr>
        <p:spPr bwMode="auto">
          <a:xfrm>
            <a:off x="238125" y="2781300"/>
            <a:ext cx="7681911" cy="707886"/>
          </a:xfrm>
          <a:prstGeom prst="rect">
            <a:avLst/>
          </a:prstGeom>
          <a:noFill/>
          <a:ln w="9525">
            <a:noFill/>
            <a:miter lim="800000"/>
            <a:headEnd/>
            <a:tailEnd/>
          </a:ln>
        </p:spPr>
        <p:txBody>
          <a:bodyPr wrap="none">
            <a:spAutoFit/>
          </a:bodyPr>
          <a:lstStyle/>
          <a:p>
            <a:r>
              <a:rPr lang="de-DE" sz="2000" b="1" dirty="0"/>
              <a:t>PPV = (Sensitivität x Prävalenz) /</a:t>
            </a:r>
          </a:p>
          <a:p>
            <a:r>
              <a:rPr lang="de-DE" sz="2000" b="1" dirty="0"/>
              <a:t>           (Sensitivität x Prävalenz +(1- Spezifität) x (1-Prävalenz))</a:t>
            </a:r>
          </a:p>
        </p:txBody>
      </p:sp>
      <p:sp>
        <p:nvSpPr>
          <p:cNvPr id="250891" name="Text Box 12"/>
          <p:cNvSpPr txBox="1">
            <a:spLocks noChangeArrowheads="1"/>
          </p:cNvSpPr>
          <p:nvPr/>
        </p:nvSpPr>
        <p:spPr bwMode="auto">
          <a:xfrm>
            <a:off x="323850" y="3803165"/>
            <a:ext cx="7446269" cy="830997"/>
          </a:xfrm>
          <a:prstGeom prst="rect">
            <a:avLst/>
          </a:prstGeom>
          <a:noFill/>
          <a:ln w="9525">
            <a:noFill/>
            <a:miter lim="800000"/>
            <a:headEnd/>
            <a:tailEnd/>
          </a:ln>
        </p:spPr>
        <p:txBody>
          <a:bodyPr wrap="none">
            <a:spAutoFit/>
          </a:bodyPr>
          <a:lstStyle/>
          <a:p>
            <a:r>
              <a:rPr lang="de-DE" dirty="0">
                <a:solidFill>
                  <a:srgbClr val="FF0000"/>
                </a:solidFill>
              </a:rPr>
              <a:t>Beispiel Mammografie:</a:t>
            </a:r>
            <a:r>
              <a:rPr lang="de-DE" dirty="0"/>
              <a:t> </a:t>
            </a:r>
          </a:p>
          <a:p>
            <a:r>
              <a:rPr lang="de-DE" dirty="0"/>
              <a:t>Prävalenz: 1%,  Sensitivität: 90%,  Spezifität: 98%</a:t>
            </a:r>
          </a:p>
        </p:txBody>
      </p:sp>
      <p:sp>
        <p:nvSpPr>
          <p:cNvPr id="250892" name="Line 13"/>
          <p:cNvSpPr>
            <a:spLocks noChangeShapeType="1"/>
          </p:cNvSpPr>
          <p:nvPr/>
        </p:nvSpPr>
        <p:spPr bwMode="auto">
          <a:xfrm>
            <a:off x="3146425" y="5229225"/>
            <a:ext cx="2938463" cy="0"/>
          </a:xfrm>
          <a:prstGeom prst="line">
            <a:avLst/>
          </a:prstGeom>
          <a:noFill/>
          <a:ln w="9525">
            <a:solidFill>
              <a:schemeClr val="tx1"/>
            </a:solidFill>
            <a:round/>
            <a:headEnd/>
            <a:tailEnd/>
          </a:ln>
        </p:spPr>
        <p:txBody>
          <a:bodyPr/>
          <a:lstStyle/>
          <a:p>
            <a:endParaRPr lang="en-US"/>
          </a:p>
        </p:txBody>
      </p:sp>
      <p:sp>
        <p:nvSpPr>
          <p:cNvPr id="250893" name="Text Box 14"/>
          <p:cNvSpPr txBox="1">
            <a:spLocks noChangeArrowheads="1"/>
          </p:cNvSpPr>
          <p:nvPr/>
        </p:nvSpPr>
        <p:spPr bwMode="auto">
          <a:xfrm>
            <a:off x="2282825" y="5032375"/>
            <a:ext cx="787400" cy="366713"/>
          </a:xfrm>
          <a:prstGeom prst="rect">
            <a:avLst/>
          </a:prstGeom>
          <a:noFill/>
          <a:ln w="9525">
            <a:noFill/>
            <a:miter lim="800000"/>
            <a:headEnd/>
            <a:tailEnd/>
          </a:ln>
        </p:spPr>
        <p:txBody>
          <a:bodyPr wrap="none">
            <a:spAutoFit/>
          </a:bodyPr>
          <a:lstStyle/>
          <a:p>
            <a:r>
              <a:rPr lang="de-DE"/>
              <a:t>ppV =</a:t>
            </a:r>
          </a:p>
        </p:txBody>
      </p:sp>
      <p:sp>
        <p:nvSpPr>
          <p:cNvPr id="250894" name="Text Box 15"/>
          <p:cNvSpPr txBox="1">
            <a:spLocks noChangeArrowheads="1"/>
          </p:cNvSpPr>
          <p:nvPr/>
        </p:nvSpPr>
        <p:spPr bwMode="auto">
          <a:xfrm>
            <a:off x="3973513" y="4816475"/>
            <a:ext cx="1274708" cy="369332"/>
          </a:xfrm>
          <a:prstGeom prst="rect">
            <a:avLst/>
          </a:prstGeom>
          <a:noFill/>
          <a:ln w="9525">
            <a:noFill/>
            <a:miter lim="800000"/>
            <a:headEnd/>
            <a:tailEnd/>
          </a:ln>
        </p:spPr>
        <p:txBody>
          <a:bodyPr wrap="none">
            <a:spAutoFit/>
          </a:bodyPr>
          <a:lstStyle/>
          <a:p>
            <a:r>
              <a:rPr lang="de-DE" dirty="0"/>
              <a:t>0.90 · 0.01</a:t>
            </a:r>
          </a:p>
        </p:txBody>
      </p:sp>
      <p:sp>
        <p:nvSpPr>
          <p:cNvPr id="250895" name="Text Box 16"/>
          <p:cNvSpPr txBox="1">
            <a:spLocks noChangeArrowheads="1"/>
          </p:cNvSpPr>
          <p:nvPr/>
        </p:nvSpPr>
        <p:spPr bwMode="auto">
          <a:xfrm>
            <a:off x="3125788" y="5248275"/>
            <a:ext cx="2627642" cy="369332"/>
          </a:xfrm>
          <a:prstGeom prst="rect">
            <a:avLst/>
          </a:prstGeom>
          <a:noFill/>
          <a:ln w="9525">
            <a:noFill/>
            <a:miter lim="800000"/>
            <a:headEnd/>
            <a:tailEnd/>
          </a:ln>
        </p:spPr>
        <p:txBody>
          <a:bodyPr wrap="none">
            <a:spAutoFit/>
          </a:bodyPr>
          <a:lstStyle/>
          <a:p>
            <a:r>
              <a:rPr lang="de-DE" dirty="0"/>
              <a:t>0.90 · 0.01 + 0.02 · 0.99</a:t>
            </a:r>
          </a:p>
        </p:txBody>
      </p:sp>
      <p:sp>
        <p:nvSpPr>
          <p:cNvPr id="250896" name="Text Box 17"/>
          <p:cNvSpPr txBox="1">
            <a:spLocks noChangeArrowheads="1"/>
          </p:cNvSpPr>
          <p:nvPr/>
        </p:nvSpPr>
        <p:spPr bwMode="auto">
          <a:xfrm>
            <a:off x="2406650" y="5032375"/>
            <a:ext cx="184150" cy="366713"/>
          </a:xfrm>
          <a:prstGeom prst="rect">
            <a:avLst/>
          </a:prstGeom>
          <a:noFill/>
          <a:ln w="9525">
            <a:noFill/>
            <a:miter lim="800000"/>
            <a:headEnd/>
            <a:tailEnd/>
          </a:ln>
        </p:spPr>
        <p:txBody>
          <a:bodyPr wrap="none">
            <a:spAutoFit/>
          </a:bodyPr>
          <a:lstStyle/>
          <a:p>
            <a:endParaRPr lang="en-US"/>
          </a:p>
        </p:txBody>
      </p:sp>
      <p:sp>
        <p:nvSpPr>
          <p:cNvPr id="250897" name="Text Box 18"/>
          <p:cNvSpPr txBox="1">
            <a:spLocks noChangeArrowheads="1"/>
          </p:cNvSpPr>
          <p:nvPr/>
        </p:nvSpPr>
        <p:spPr bwMode="auto">
          <a:xfrm>
            <a:off x="6547895" y="5001141"/>
            <a:ext cx="960519" cy="369332"/>
          </a:xfrm>
          <a:prstGeom prst="rect">
            <a:avLst/>
          </a:prstGeom>
          <a:noFill/>
          <a:ln w="9525">
            <a:noFill/>
            <a:miter lim="800000"/>
            <a:headEnd/>
            <a:tailEnd/>
          </a:ln>
        </p:spPr>
        <p:txBody>
          <a:bodyPr wrap="none">
            <a:spAutoFit/>
          </a:bodyPr>
          <a:lstStyle/>
          <a:p>
            <a:r>
              <a:rPr lang="de-DE" dirty="0"/>
              <a:t> =  0.31</a:t>
            </a:r>
          </a:p>
        </p:txBody>
      </p:sp>
    </p:spTree>
    <p:extLst>
      <p:ext uri="{BB962C8B-B14F-4D97-AF65-F5344CB8AC3E}">
        <p14:creationId xmlns:p14="http://schemas.microsoft.com/office/powerpoint/2010/main" val="137873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5165824" y="43102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1" name="Rechteck 10"/>
          <p:cNvSpPr/>
          <p:nvPr/>
        </p:nvSpPr>
        <p:spPr bwMode="auto">
          <a:xfrm>
            <a:off x="6086496" y="4310212"/>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p:nvSpPr>
        <p:spPr bwMode="auto">
          <a:xfrm>
            <a:off x="8084908" y="43443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 name="Titel 1"/>
          <p:cNvSpPr>
            <a:spLocks noGrp="1"/>
          </p:cNvSpPr>
          <p:nvPr>
            <p:ph type="title"/>
          </p:nvPr>
        </p:nvSpPr>
        <p:spPr/>
        <p:txBody>
          <a:bodyPr/>
          <a:lstStyle/>
          <a:p>
            <a:r>
              <a:rPr lang="de-AT" dirty="0"/>
              <a:t>Eckpfeiler des Departments</a:t>
            </a:r>
            <a:endParaRPr lang="de-DE" dirty="0"/>
          </a:p>
        </p:txBody>
      </p:sp>
      <p:sp>
        <p:nvSpPr>
          <p:cNvPr id="5" name="Inhaltsplatzhalter 4"/>
          <p:cNvSpPr>
            <a:spLocks noGrp="1"/>
          </p:cNvSpPr>
          <p:nvPr>
            <p:ph sz="half" idx="1"/>
          </p:nvPr>
        </p:nvSpPr>
        <p:spPr>
          <a:xfrm>
            <a:off x="457200" y="1600200"/>
            <a:ext cx="4543428" cy="4972072"/>
          </a:xfrm>
        </p:spPr>
        <p:txBody>
          <a:bodyPr>
            <a:normAutofit/>
          </a:bodyPr>
          <a:lstStyle/>
          <a:p>
            <a:r>
              <a:rPr lang="de-AT" dirty="0"/>
              <a:t>Gründung</a:t>
            </a:r>
          </a:p>
          <a:p>
            <a:pPr lvl="1"/>
            <a:r>
              <a:rPr lang="de-AT" sz="2200" dirty="0"/>
              <a:t>1968 (LFU)</a:t>
            </a:r>
          </a:p>
          <a:p>
            <a:pPr lvl="1"/>
            <a:r>
              <a:rPr lang="de-AT" sz="2200" dirty="0"/>
              <a:t>2004 (MUI)</a:t>
            </a:r>
          </a:p>
          <a:p>
            <a:r>
              <a:rPr lang="de-AT" dirty="0"/>
              <a:t>Leitung</a:t>
            </a:r>
          </a:p>
          <a:p>
            <a:pPr lvl="1"/>
            <a:r>
              <a:rPr lang="de-AT" sz="2200" dirty="0"/>
              <a:t>ao. Univ.-Prof. </a:t>
            </a:r>
            <a:r>
              <a:rPr lang="de-AT" sz="2200" dirty="0" err="1"/>
              <a:t>Mag.Dr</a:t>
            </a:r>
            <a:r>
              <a:rPr lang="de-AT" sz="2200" dirty="0"/>
              <a:t>. H. Ulmer</a:t>
            </a:r>
          </a:p>
          <a:p>
            <a:r>
              <a:rPr lang="de-AT" dirty="0" err="1"/>
              <a:t>MitarbeiterInnen</a:t>
            </a:r>
            <a:r>
              <a:rPr lang="de-AT" dirty="0"/>
              <a:t> (MA)</a:t>
            </a:r>
          </a:p>
          <a:p>
            <a:pPr lvl="1"/>
            <a:r>
              <a:rPr lang="de-AT" sz="2200" dirty="0"/>
              <a:t>10 MA gesamt</a:t>
            </a:r>
          </a:p>
          <a:p>
            <a:pPr lvl="1"/>
            <a:r>
              <a:rPr lang="de-AT" sz="2200" dirty="0"/>
              <a:t>8 wissenschaftliche MA</a:t>
            </a:r>
          </a:p>
          <a:p>
            <a:pPr lvl="1"/>
            <a:r>
              <a:rPr lang="de-AT" sz="2200" dirty="0"/>
              <a:t>2 allgemeine MA</a:t>
            </a:r>
          </a:p>
          <a:p>
            <a:pPr lvl="1"/>
            <a:endParaRPr lang="de-DE" sz="2200"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7</a:t>
            </a:fld>
            <a:endParaRPr lang="de-DE"/>
          </a:p>
        </p:txBody>
      </p:sp>
      <p:sp>
        <p:nvSpPr>
          <p:cNvPr id="7" name="Rechteck 6"/>
          <p:cNvSpPr/>
          <p:nvPr/>
        </p:nvSpPr>
        <p:spPr bwMode="auto">
          <a:xfrm>
            <a:off x="7082474" y="4329564"/>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Rechteck 7"/>
          <p:cNvSpPr/>
          <p:nvPr/>
        </p:nvSpPr>
        <p:spPr bwMode="auto">
          <a:xfrm>
            <a:off x="5082210" y="5734684"/>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Gleichschenkliges Dreieck 11"/>
          <p:cNvSpPr/>
          <p:nvPr/>
        </p:nvSpPr>
        <p:spPr bwMode="auto">
          <a:xfrm>
            <a:off x="4954082"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14" name="Textfeld 13"/>
          <p:cNvSpPr txBox="1"/>
          <p:nvPr/>
        </p:nvSpPr>
        <p:spPr>
          <a:xfrm>
            <a:off x="5199020" y="5778002"/>
            <a:ext cx="3311236" cy="523220"/>
          </a:xfrm>
          <a:prstGeom prst="rect">
            <a:avLst/>
          </a:prstGeom>
          <a:noFill/>
        </p:spPr>
        <p:txBody>
          <a:bodyPr wrap="square" rtlCol="0">
            <a:spAutoFit/>
          </a:bodyPr>
          <a:lstStyle/>
          <a:p>
            <a:pPr algn="ctr"/>
            <a:r>
              <a:rPr lang="de-AT" sz="2800" dirty="0" err="1">
                <a:solidFill>
                  <a:schemeClr val="bg2">
                    <a:lumMod val="40000"/>
                    <a:lumOff val="60000"/>
                  </a:schemeClr>
                </a:solidFill>
              </a:rPr>
              <a:t>MitarbeiterInnen</a:t>
            </a:r>
            <a:endParaRPr lang="de-DE" sz="2800" dirty="0">
              <a:solidFill>
                <a:schemeClr val="bg2">
                  <a:lumMod val="40000"/>
                  <a:lumOff val="60000"/>
                </a:schemeClr>
              </a:solidFill>
            </a:endParaRPr>
          </a:p>
        </p:txBody>
      </p:sp>
      <p:sp>
        <p:nvSpPr>
          <p:cNvPr id="16" name="Textfeld 15"/>
          <p:cNvSpPr txBox="1"/>
          <p:nvPr/>
        </p:nvSpPr>
        <p:spPr>
          <a:xfrm>
            <a:off x="6130192"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17" name="Textfeld 16"/>
          <p:cNvSpPr txBox="1"/>
          <p:nvPr/>
        </p:nvSpPr>
        <p:spPr>
          <a:xfrm>
            <a:off x="8112102" y="440100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18" name="Textfeld 17"/>
          <p:cNvSpPr txBox="1"/>
          <p:nvPr/>
        </p:nvSpPr>
        <p:spPr>
          <a:xfrm>
            <a:off x="7111028" y="4354456"/>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19" name="Textfeld 18"/>
          <p:cNvSpPr txBox="1"/>
          <p:nvPr/>
        </p:nvSpPr>
        <p:spPr>
          <a:xfrm>
            <a:off x="5868028"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15" name="Textfeld 14"/>
          <p:cNvSpPr txBox="1"/>
          <p:nvPr/>
        </p:nvSpPr>
        <p:spPr>
          <a:xfrm>
            <a:off x="5200780"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a:xfrm>
            <a:off x="611188" y="1628775"/>
            <a:ext cx="7905750" cy="2016125"/>
          </a:xfrm>
        </p:spPr>
        <p:txBody>
          <a:bodyPr/>
          <a:lstStyle/>
          <a:p>
            <a:pPr algn="l"/>
            <a:r>
              <a:rPr lang="de-DE" dirty="0"/>
              <a:t>Medizinische </a:t>
            </a:r>
            <a:br>
              <a:rPr lang="de-DE" dirty="0"/>
            </a:br>
            <a:r>
              <a:rPr lang="de-DE" dirty="0"/>
              <a:t>Informationsverarbeitung</a:t>
            </a:r>
            <a:br>
              <a:rPr lang="de-DE" dirty="0"/>
            </a:br>
            <a:br>
              <a:rPr lang="de-DE" sz="1200" dirty="0"/>
            </a:br>
            <a:endParaRPr lang="de-DE" sz="2500" b="1" i="1" dirty="0"/>
          </a:p>
        </p:txBody>
      </p:sp>
      <p:sp>
        <p:nvSpPr>
          <p:cNvPr id="161794"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pPr>
            <a:r>
              <a:rPr lang="de-DE" sz="2000" dirty="0" err="1">
                <a:solidFill>
                  <a:srgbClr val="7F7F7F"/>
                </a:solidFill>
                <a:latin typeface="Calibri" pitchFamily="34" charset="0"/>
              </a:rPr>
              <a:t>Assoz</a:t>
            </a:r>
            <a:r>
              <a:rPr lang="de-DE" sz="2000" dirty="0">
                <a:solidFill>
                  <a:srgbClr val="7F7F7F"/>
                </a:solidFill>
                <a:latin typeface="Calibri" pitchFamily="34" charset="0"/>
              </a:rPr>
              <a:t>. Prof. Priv.-</a:t>
            </a:r>
            <a:r>
              <a:rPr lang="de-DE" sz="2000" dirty="0" err="1">
                <a:solidFill>
                  <a:srgbClr val="7F7F7F"/>
                </a:solidFill>
                <a:latin typeface="Calibri" pitchFamily="34" charset="0"/>
              </a:rPr>
              <a:t>Doz</a:t>
            </a:r>
            <a:r>
              <a:rPr lang="de-DE" sz="2000" dirty="0">
                <a:solidFill>
                  <a:srgbClr val="7F7F7F"/>
                </a:solidFill>
                <a:latin typeface="Calibri" pitchFamily="34" charset="0"/>
              </a:rPr>
              <a:t>. Mag. Dr. Georg Göbel</a:t>
            </a:r>
            <a:endParaRPr lang="de-DE" sz="2000" b="1" dirty="0"/>
          </a:p>
          <a:p>
            <a:pPr algn="ctr">
              <a:spcBef>
                <a:spcPct val="20000"/>
              </a:spcBef>
              <a:buFont typeface="Arial" pitchFamily="34" charset="0"/>
              <a:buNone/>
            </a:pPr>
            <a:r>
              <a:rPr lang="de-AT" sz="1600" i="1" dirty="0">
                <a:solidFill>
                  <a:srgbClr val="7F7F7F"/>
                </a:solidFill>
                <a:latin typeface="Calibri" pitchFamily="34" charset="0"/>
              </a:rPr>
              <a:t>georg.goebel@i-med.ac.at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
        <p:nvSpPr>
          <p:cNvPr id="8" name="Rectangle 3"/>
          <p:cNvSpPr>
            <a:spLocks noGrp="1" noChangeArrowheads="1"/>
          </p:cNvSpPr>
          <p:nvPr>
            <p:ph type="subTitle" idx="1"/>
          </p:nvPr>
        </p:nvSpPr>
        <p:spPr>
          <a:xfrm>
            <a:off x="1339850" y="5589588"/>
            <a:ext cx="6400800" cy="985837"/>
          </a:xfrm>
        </p:spPr>
        <p:txBody>
          <a:bodyPr rtlCol="0">
            <a:normAutofit/>
          </a:bodyPr>
          <a:lstStyle/>
          <a:p>
            <a:pPr fontAlgn="auto">
              <a:spcAft>
                <a:spcPts val="0"/>
              </a:spcAft>
              <a:defRPr/>
            </a:pPr>
            <a:r>
              <a:rPr lang="de-DE" sz="2000" dirty="0"/>
              <a:t>Department für Medizinische Statistik, Informatik und Gesundheitsökonomie, Medizinische Universität Innsbruck</a:t>
            </a:r>
          </a:p>
          <a:p>
            <a:pPr fontAlgn="auto">
              <a:spcAft>
                <a:spcPts val="0"/>
              </a:spcAft>
              <a:defRPr/>
            </a:pPr>
            <a:endParaRPr lang="de-DE" sz="2400" dirty="0"/>
          </a:p>
          <a:p>
            <a:pPr fontAlgn="auto">
              <a:spcAft>
                <a:spcPts val="0"/>
              </a:spcAft>
              <a:defRPr/>
            </a:pPr>
            <a:endParaRPr lang="de-DE"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57200" y="274638"/>
            <a:ext cx="6635750" cy="1143000"/>
          </a:xfrm>
        </p:spPr>
        <p:txBody>
          <a:bodyPr/>
          <a:lstStyle/>
          <a:p>
            <a:r>
              <a:rPr lang="de-AT"/>
              <a:t>Informations- und Kommunikationstechnologie (IKT)</a:t>
            </a:r>
          </a:p>
        </p:txBody>
      </p:sp>
      <p:sp>
        <p:nvSpPr>
          <p:cNvPr id="137221" name="Rectangle 3"/>
          <p:cNvSpPr>
            <a:spLocks noGrp="1" noChangeArrowheads="1"/>
          </p:cNvSpPr>
          <p:nvPr>
            <p:ph idx="1"/>
          </p:nvPr>
        </p:nvSpPr>
        <p:spPr>
          <a:xfrm>
            <a:off x="457200" y="1600200"/>
            <a:ext cx="8229600" cy="4757738"/>
          </a:xfrm>
        </p:spPr>
        <p:txBody>
          <a:bodyPr rtlCol="0">
            <a:normAutofit/>
          </a:bodyPr>
          <a:lstStyle/>
          <a:p>
            <a:pPr fontAlgn="auto">
              <a:spcAft>
                <a:spcPts val="0"/>
              </a:spcAft>
              <a:defRPr/>
            </a:pPr>
            <a:r>
              <a:rPr lang="de-AT" sz="2800" dirty="0">
                <a:latin typeface="+mj-lt"/>
              </a:rPr>
              <a:t>Im Gesundheitswesen von heute und morgen</a:t>
            </a:r>
          </a:p>
          <a:p>
            <a:pPr lvl="1" fontAlgn="auto">
              <a:spcAft>
                <a:spcPts val="0"/>
              </a:spcAft>
              <a:defRPr/>
            </a:pPr>
            <a:r>
              <a:rPr lang="de-AT" sz="2400" dirty="0">
                <a:latin typeface="+mj-lt"/>
              </a:rPr>
              <a:t>Elektronische Krankenakte </a:t>
            </a:r>
          </a:p>
          <a:p>
            <a:pPr lvl="2" fontAlgn="auto">
              <a:spcAft>
                <a:spcPts val="0"/>
              </a:spcAft>
              <a:defRPr/>
            </a:pPr>
            <a:r>
              <a:rPr lang="de-AT" dirty="0">
                <a:latin typeface="+mj-lt"/>
              </a:rPr>
              <a:t>Österreich: ELGA – Elektronischer Gesundheitsakt</a:t>
            </a:r>
          </a:p>
          <a:p>
            <a:pPr lvl="2" fontAlgn="auto">
              <a:spcAft>
                <a:spcPts val="0"/>
              </a:spcAft>
              <a:defRPr/>
            </a:pPr>
            <a:r>
              <a:rPr lang="de-AT" dirty="0">
                <a:latin typeface="+mj-lt"/>
              </a:rPr>
              <a:t>Digitale Dokumentation – statt papierbasiert</a:t>
            </a:r>
          </a:p>
          <a:p>
            <a:pPr lvl="2" fontAlgn="auto">
              <a:spcAft>
                <a:spcPts val="0"/>
              </a:spcAft>
              <a:defRPr/>
            </a:pPr>
            <a:r>
              <a:rPr lang="de-AT" dirty="0">
                <a:latin typeface="+mj-lt"/>
              </a:rPr>
              <a:t>Intramural - extramural</a:t>
            </a:r>
          </a:p>
          <a:p>
            <a:pPr lvl="1" fontAlgn="auto">
              <a:spcAft>
                <a:spcPts val="0"/>
              </a:spcAft>
              <a:defRPr/>
            </a:pPr>
            <a:r>
              <a:rPr lang="de-AT" sz="2400" dirty="0" err="1">
                <a:latin typeface="+mj-lt"/>
              </a:rPr>
              <a:t>eHealth</a:t>
            </a:r>
            <a:r>
              <a:rPr lang="de-AT" sz="2400" dirty="0">
                <a:latin typeface="+mj-lt"/>
              </a:rPr>
              <a:t>:</a:t>
            </a:r>
          </a:p>
          <a:p>
            <a:pPr lvl="2" fontAlgn="auto">
              <a:spcAft>
                <a:spcPts val="0"/>
              </a:spcAft>
              <a:defRPr/>
            </a:pPr>
            <a:r>
              <a:rPr lang="de-AT" dirty="0">
                <a:latin typeface="+mj-lt"/>
              </a:rPr>
              <a:t>Vernetzung aller Leistungsanbieter</a:t>
            </a:r>
          </a:p>
          <a:p>
            <a:pPr lvl="2" fontAlgn="auto">
              <a:spcAft>
                <a:spcPts val="0"/>
              </a:spcAft>
              <a:defRPr/>
            </a:pPr>
            <a:r>
              <a:rPr lang="de-AT" dirty="0">
                <a:latin typeface="+mj-lt"/>
              </a:rPr>
              <a:t>Patientenbezogener, sicherer Datenaustausch</a:t>
            </a:r>
            <a:endParaRPr lang="de-DE" dirty="0">
              <a:latin typeface="+mj-lt"/>
            </a:endParaRPr>
          </a:p>
          <a:p>
            <a:pPr lvl="3" fontAlgn="auto">
              <a:spcAft>
                <a:spcPts val="0"/>
              </a:spcAft>
              <a:defRPr/>
            </a:pPr>
            <a:r>
              <a:rPr lang="de-DE" b="1" dirty="0">
                <a:solidFill>
                  <a:srgbClr val="C00000"/>
                </a:solidFill>
                <a:latin typeface="+mj-lt"/>
              </a:rPr>
              <a:t>Voraussetzung für integrierte Versorgung</a:t>
            </a:r>
            <a:endParaRPr lang="de-AT" b="1" dirty="0">
              <a:solidFill>
                <a:srgbClr val="C00000"/>
              </a:solidFill>
              <a:latin typeface="+mj-lt"/>
            </a:endParaRPr>
          </a:p>
          <a:p>
            <a:pPr lvl="1" fontAlgn="auto">
              <a:spcAft>
                <a:spcPts val="0"/>
              </a:spcAft>
              <a:defRPr/>
            </a:pPr>
            <a:endParaRPr lang="de-AT" sz="2400"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D6FDCC30-1766-471C-89A8-F2ABF720C167}" type="slidenum">
              <a:rPr lang="de-AT">
                <a:latin typeface="+mj-lt"/>
              </a:rPr>
              <a:pPr>
                <a:defRPr/>
              </a:pPr>
              <a:t>71</a:t>
            </a:fld>
            <a:endParaRPr lang="de-AT">
              <a:latin typeface="+mj-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3"/>
          <p:cNvSpPr>
            <a:spLocks noGrp="1" noChangeArrowheads="1"/>
          </p:cNvSpPr>
          <p:nvPr>
            <p:ph idx="1"/>
          </p:nvPr>
        </p:nvSpPr>
        <p:spPr>
          <a:xfrm>
            <a:off x="685800" y="1676400"/>
            <a:ext cx="7772400" cy="4419600"/>
          </a:xfrm>
          <a:ln w="0"/>
        </p:spPr>
        <p:txBody>
          <a:bodyPr rtlCol="0">
            <a:normAutofit/>
          </a:bodyPr>
          <a:lstStyle/>
          <a:p>
            <a:pPr fontAlgn="auto">
              <a:lnSpc>
                <a:spcPct val="80000"/>
              </a:lnSpc>
              <a:spcAft>
                <a:spcPts val="0"/>
              </a:spcAft>
              <a:defRPr/>
            </a:pPr>
            <a:endParaRPr lang="de-AT" sz="2000" dirty="0">
              <a:latin typeface="+mj-lt"/>
            </a:endParaRPr>
          </a:p>
          <a:p>
            <a:pPr fontAlgn="auto">
              <a:lnSpc>
                <a:spcPct val="80000"/>
              </a:lnSpc>
              <a:spcAft>
                <a:spcPts val="0"/>
              </a:spcAft>
              <a:defRPr/>
            </a:pPr>
            <a:r>
              <a:rPr lang="de-AT" sz="3200" dirty="0">
                <a:solidFill>
                  <a:srgbClr val="C00000"/>
                </a:solidFill>
                <a:latin typeface="+mj-lt"/>
              </a:rPr>
              <a:t>Definition Dokumentation:</a:t>
            </a:r>
          </a:p>
          <a:p>
            <a:pPr lvl="1" fontAlgn="auto">
              <a:lnSpc>
                <a:spcPct val="80000"/>
              </a:lnSpc>
              <a:spcAft>
                <a:spcPts val="0"/>
              </a:spcAft>
              <a:defRPr/>
            </a:pPr>
            <a:r>
              <a:rPr lang="de-AT" sz="2800" dirty="0">
                <a:latin typeface="+mj-lt"/>
              </a:rPr>
              <a:t>Sammeln</a:t>
            </a:r>
          </a:p>
          <a:p>
            <a:pPr lvl="1" fontAlgn="auto">
              <a:lnSpc>
                <a:spcPct val="80000"/>
              </a:lnSpc>
              <a:spcAft>
                <a:spcPts val="0"/>
              </a:spcAft>
              <a:defRPr/>
            </a:pPr>
            <a:r>
              <a:rPr lang="de-AT" sz="2800" dirty="0">
                <a:latin typeface="+mj-lt"/>
              </a:rPr>
              <a:t>Erschließen</a:t>
            </a:r>
          </a:p>
          <a:p>
            <a:pPr lvl="1" fontAlgn="auto">
              <a:lnSpc>
                <a:spcPct val="80000"/>
              </a:lnSpc>
              <a:spcAft>
                <a:spcPts val="0"/>
              </a:spcAft>
              <a:defRPr/>
            </a:pPr>
            <a:r>
              <a:rPr lang="de-AT" sz="2800" dirty="0">
                <a:latin typeface="+mj-lt"/>
              </a:rPr>
              <a:t>Ordnen und </a:t>
            </a:r>
          </a:p>
          <a:p>
            <a:pPr lvl="1" fontAlgn="auto">
              <a:lnSpc>
                <a:spcPct val="80000"/>
              </a:lnSpc>
              <a:spcAft>
                <a:spcPts val="0"/>
              </a:spcAft>
              <a:defRPr/>
            </a:pPr>
            <a:r>
              <a:rPr lang="de-AT" sz="2800" dirty="0">
                <a:latin typeface="+mj-lt"/>
              </a:rPr>
              <a:t>Aufbewahren / Archivierung</a:t>
            </a:r>
          </a:p>
          <a:p>
            <a:pPr lvl="2" fontAlgn="auto">
              <a:lnSpc>
                <a:spcPct val="80000"/>
              </a:lnSpc>
              <a:spcAft>
                <a:spcPts val="0"/>
              </a:spcAft>
              <a:defRPr/>
            </a:pPr>
            <a:r>
              <a:rPr lang="de-AT" dirty="0">
                <a:latin typeface="+mj-lt"/>
              </a:rPr>
              <a:t>Von Daten, Information oder Wissen</a:t>
            </a:r>
          </a:p>
          <a:p>
            <a:pPr lvl="2" fontAlgn="auto">
              <a:lnSpc>
                <a:spcPct val="80000"/>
              </a:lnSpc>
              <a:spcAft>
                <a:spcPts val="0"/>
              </a:spcAft>
              <a:defRPr/>
            </a:pPr>
            <a:r>
              <a:rPr lang="de-AT" dirty="0">
                <a:latin typeface="+mj-lt"/>
              </a:rPr>
              <a:t>Verpflichtung zur Aufbewahrung der Krankenakte</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281F8DF-4C3F-4C31-B85C-EF3969D49F17}" type="slidenum">
              <a:rPr lang="de-AT">
                <a:latin typeface="+mj-lt"/>
              </a:rPr>
              <a:pPr>
                <a:defRPr/>
              </a:pPr>
              <a:t>72</a:t>
            </a:fld>
            <a:endParaRPr lang="de-AT" dirty="0">
              <a:latin typeface="+mj-lt"/>
            </a:endParaRPr>
          </a:p>
        </p:txBody>
      </p:sp>
      <p:sp>
        <p:nvSpPr>
          <p:cNvPr id="164868" name="Rectangle 2"/>
          <p:cNvSpPr>
            <a:spLocks noGrp="1" noChangeArrowheads="1"/>
          </p:cNvSpPr>
          <p:nvPr>
            <p:ph type="title"/>
          </p:nvPr>
        </p:nvSpPr>
        <p:spPr>
          <a:xfrm>
            <a:off x="457200" y="274638"/>
            <a:ext cx="6635750" cy="1143000"/>
          </a:xfrm>
        </p:spPr>
        <p:txBody>
          <a:bodyPr/>
          <a:lstStyle/>
          <a:p>
            <a:r>
              <a:rPr lang="de-AT" dirty="0"/>
              <a:t>Medizinische Dokumentation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el 1"/>
          <p:cNvSpPr>
            <a:spLocks noGrp="1"/>
          </p:cNvSpPr>
          <p:nvPr>
            <p:ph type="title"/>
          </p:nvPr>
        </p:nvSpPr>
        <p:spPr>
          <a:xfrm>
            <a:off x="457200" y="274638"/>
            <a:ext cx="6635750" cy="1143000"/>
          </a:xfrm>
        </p:spPr>
        <p:txBody>
          <a:bodyPr/>
          <a:lstStyle/>
          <a:p>
            <a:r>
              <a:rPr lang="de-AT" dirty="0"/>
              <a:t>Medizinische Dokumentation: WOZU?</a:t>
            </a:r>
            <a:endParaRPr lang="de-DE" dirty="0"/>
          </a:p>
        </p:txBody>
      </p:sp>
      <p:sp>
        <p:nvSpPr>
          <p:cNvPr id="3" name="Inhaltsplatzhalter 2"/>
          <p:cNvSpPr>
            <a:spLocks noGrp="1"/>
          </p:cNvSpPr>
          <p:nvPr>
            <p:ph idx="1"/>
          </p:nvPr>
        </p:nvSpPr>
        <p:spPr>
          <a:xfrm>
            <a:off x="457200" y="1600200"/>
            <a:ext cx="8229600" cy="4757738"/>
          </a:xfrm>
        </p:spPr>
        <p:txBody>
          <a:bodyPr rtlCol="0">
            <a:normAutofit/>
          </a:bodyPr>
          <a:lstStyle/>
          <a:p>
            <a:pPr fontAlgn="auto">
              <a:spcAft>
                <a:spcPts val="0"/>
              </a:spcAft>
              <a:defRPr/>
            </a:pPr>
            <a:r>
              <a:rPr lang="de-AT" dirty="0"/>
              <a:t>Informations- und Wissenslogistik:</a:t>
            </a:r>
          </a:p>
          <a:p>
            <a:pPr marL="355600" indent="0" fontAlgn="auto">
              <a:spcAft>
                <a:spcPts val="0"/>
              </a:spcAft>
              <a:buFont typeface="Arial" pitchFamily="34" charset="0"/>
              <a:buNone/>
              <a:defRPr/>
            </a:pPr>
            <a:r>
              <a:rPr lang="de-AT" dirty="0">
                <a:solidFill>
                  <a:srgbClr val="C00000"/>
                </a:solidFill>
              </a:rPr>
              <a:t>Die </a:t>
            </a:r>
            <a:r>
              <a:rPr lang="de-AT" u="sng" dirty="0">
                <a:solidFill>
                  <a:srgbClr val="C00000"/>
                </a:solidFill>
              </a:rPr>
              <a:t>richtige Information </a:t>
            </a:r>
            <a:r>
              <a:rPr lang="de-AT" dirty="0">
                <a:solidFill>
                  <a:srgbClr val="C00000"/>
                </a:solidFill>
              </a:rPr>
              <a:t>(</a:t>
            </a:r>
            <a:r>
              <a:rPr lang="de-AT" dirty="0" err="1">
                <a:solidFill>
                  <a:srgbClr val="C00000"/>
                </a:solidFill>
              </a:rPr>
              <a:t>zB</a:t>
            </a:r>
            <a:r>
              <a:rPr lang="de-AT" dirty="0">
                <a:solidFill>
                  <a:srgbClr val="C00000"/>
                </a:solidFill>
              </a:rPr>
              <a:t> zum Patienten) bzw. das richtige Wissen (</a:t>
            </a:r>
            <a:r>
              <a:rPr lang="de-AT" dirty="0" err="1">
                <a:solidFill>
                  <a:srgbClr val="C00000"/>
                </a:solidFill>
              </a:rPr>
              <a:t>zB</a:t>
            </a:r>
            <a:r>
              <a:rPr lang="de-AT" dirty="0">
                <a:solidFill>
                  <a:srgbClr val="C00000"/>
                </a:solidFill>
              </a:rPr>
              <a:t> über eine Krankheit) zum </a:t>
            </a:r>
            <a:r>
              <a:rPr lang="de-AT" u="sng" dirty="0">
                <a:solidFill>
                  <a:srgbClr val="C00000"/>
                </a:solidFill>
              </a:rPr>
              <a:t>richtigen Zeitpunkt </a:t>
            </a:r>
            <a:r>
              <a:rPr lang="de-AT" dirty="0">
                <a:solidFill>
                  <a:srgbClr val="C00000"/>
                </a:solidFill>
              </a:rPr>
              <a:t>am </a:t>
            </a:r>
            <a:r>
              <a:rPr lang="de-AT" u="sng" dirty="0">
                <a:solidFill>
                  <a:srgbClr val="C00000"/>
                </a:solidFill>
              </a:rPr>
              <a:t>richtigen Ort </a:t>
            </a:r>
            <a:r>
              <a:rPr lang="de-AT" dirty="0">
                <a:solidFill>
                  <a:srgbClr val="C00000"/>
                </a:solidFill>
              </a:rPr>
              <a:t>den </a:t>
            </a:r>
            <a:r>
              <a:rPr lang="de-AT" u="sng" dirty="0">
                <a:solidFill>
                  <a:srgbClr val="C00000"/>
                </a:solidFill>
              </a:rPr>
              <a:t>richtigen Personen </a:t>
            </a:r>
            <a:r>
              <a:rPr lang="de-AT" dirty="0">
                <a:solidFill>
                  <a:srgbClr val="C00000"/>
                </a:solidFill>
              </a:rPr>
              <a:t>in der </a:t>
            </a:r>
            <a:r>
              <a:rPr lang="de-AT" u="sng" dirty="0">
                <a:solidFill>
                  <a:srgbClr val="C00000"/>
                </a:solidFill>
              </a:rPr>
              <a:t>richtigen Form </a:t>
            </a:r>
            <a:r>
              <a:rPr lang="de-AT" dirty="0">
                <a:solidFill>
                  <a:srgbClr val="C00000"/>
                </a:solidFill>
              </a:rPr>
              <a:t>zur Verfügung stellen.</a:t>
            </a:r>
            <a:endParaRPr lang="de-AT" dirty="0"/>
          </a:p>
          <a:p>
            <a:pPr fontAlgn="auto">
              <a:spcAft>
                <a:spcPts val="0"/>
              </a:spcAft>
              <a:defRPr/>
            </a:pPr>
            <a:r>
              <a:rPr lang="de-AT" dirty="0"/>
              <a:t>Ziele für die Patientenversorgung</a:t>
            </a:r>
          </a:p>
          <a:p>
            <a:pPr fontAlgn="auto">
              <a:spcAft>
                <a:spcPts val="0"/>
              </a:spcAft>
              <a:defRPr/>
            </a:pPr>
            <a:r>
              <a:rPr lang="de-AT" dirty="0"/>
              <a:t>administrative und rechtliche Ziele</a:t>
            </a:r>
          </a:p>
          <a:p>
            <a:pPr fontAlgn="auto">
              <a:spcAft>
                <a:spcPts val="0"/>
              </a:spcAft>
              <a:defRPr/>
            </a:pPr>
            <a:r>
              <a:rPr lang="de-AT" dirty="0"/>
              <a:t>Ziele in Qualitätsmanagement und Ausbildung</a:t>
            </a:r>
          </a:p>
          <a:p>
            <a:pPr fontAlgn="auto">
              <a:spcAft>
                <a:spcPts val="0"/>
              </a:spcAft>
              <a:defRPr/>
            </a:pPr>
            <a:r>
              <a:rPr lang="de-AT" dirty="0"/>
              <a:t>Ziele in klinisch-wissenschaftlicher Forschung</a:t>
            </a:r>
          </a:p>
          <a:p>
            <a:pPr fontAlgn="auto">
              <a:spcAft>
                <a:spcPts val="0"/>
              </a:spcAft>
              <a:defRPr/>
            </a:pPr>
            <a:endParaRPr lang="de-AT" dirty="0"/>
          </a:p>
          <a:p>
            <a:pPr fontAlgn="auto">
              <a:spcAft>
                <a:spcPts val="0"/>
              </a:spcAft>
              <a:defRPr/>
            </a:pPr>
            <a:r>
              <a:rPr lang="de-AT" dirty="0">
                <a:solidFill>
                  <a:srgbClr val="C00000"/>
                </a:solidFill>
              </a:rPr>
              <a:t>Multiple Verwendung von Patientendaten</a:t>
            </a:r>
          </a:p>
          <a:p>
            <a:pPr fontAlgn="auto">
              <a:spcAft>
                <a:spcPts val="0"/>
              </a:spcAft>
              <a:defRPr/>
            </a:pPr>
            <a:endParaRPr lang="de-DE" dirty="0"/>
          </a:p>
        </p:txBody>
      </p:sp>
      <p:sp>
        <p:nvSpPr>
          <p:cNvPr id="4" name="Fußzeilenplatzhalter 3"/>
          <p:cNvSpPr>
            <a:spLocks noGrp="1"/>
          </p:cNvSpPr>
          <p:nvPr>
            <p:ph type="ftr" sz="quarter" idx="11"/>
          </p:nvPr>
        </p:nvSpPr>
        <p:spPr/>
        <p:txBody>
          <a:bodyPr/>
          <a:lstStyle/>
          <a:p>
            <a:pPr>
              <a:defRPr/>
            </a:pPr>
            <a:r>
              <a:rPr lang="de-AT"/>
              <a:t>hanno.ulmer@i-med.ac.at</a:t>
            </a:r>
            <a:endParaRPr lang="de-AT" dirty="0">
              <a:latin typeface="Comic Sans MS" pitchFamily="66" charset="0"/>
            </a:endParaRPr>
          </a:p>
        </p:txBody>
      </p:sp>
      <p:sp>
        <p:nvSpPr>
          <p:cNvPr id="5" name="Foliennummernplatzhalter 4"/>
          <p:cNvSpPr>
            <a:spLocks noGrp="1"/>
          </p:cNvSpPr>
          <p:nvPr>
            <p:ph type="sldNum" sz="quarter" idx="12"/>
          </p:nvPr>
        </p:nvSpPr>
        <p:spPr/>
        <p:txBody>
          <a:bodyPr/>
          <a:lstStyle/>
          <a:p>
            <a:pPr>
              <a:defRPr/>
            </a:pPr>
            <a:fld id="{E46574E8-0D18-4DE9-A697-569803B0A829}" type="slidenum">
              <a:rPr lang="de-AT"/>
              <a:pPr>
                <a:defRPr/>
              </a:pPr>
              <a:t>73</a:t>
            </a:fld>
            <a:endParaRPr lang="de-A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el 1"/>
          <p:cNvSpPr>
            <a:spLocks noGrp="1"/>
          </p:cNvSpPr>
          <p:nvPr>
            <p:ph type="title"/>
          </p:nvPr>
        </p:nvSpPr>
        <p:spPr>
          <a:xfrm>
            <a:off x="457200" y="274638"/>
            <a:ext cx="6635750" cy="1143000"/>
          </a:xfrm>
        </p:spPr>
        <p:txBody>
          <a:bodyPr/>
          <a:lstStyle/>
          <a:p>
            <a:r>
              <a:rPr lang="de-AT"/>
              <a:t>Multiple Datenverwendung</a:t>
            </a:r>
            <a:endParaRPr lang="de-DE"/>
          </a:p>
        </p:txBody>
      </p:sp>
      <p:sp>
        <p:nvSpPr>
          <p:cNvPr id="166914" name="Inhaltsplatzhalter 2"/>
          <p:cNvSpPr>
            <a:spLocks noGrp="1"/>
          </p:cNvSpPr>
          <p:nvPr>
            <p:ph idx="1"/>
          </p:nvPr>
        </p:nvSpPr>
        <p:spPr>
          <a:xfrm>
            <a:off x="457200" y="1600200"/>
            <a:ext cx="8229600" cy="4757738"/>
          </a:xfrm>
        </p:spPr>
        <p:txBody>
          <a:bodyPr/>
          <a:lstStyle/>
          <a:p>
            <a:endParaRPr lang="de-DE"/>
          </a:p>
        </p:txBody>
      </p:sp>
      <p:sp>
        <p:nvSpPr>
          <p:cNvPr id="4" name="Fußzeilenplatzhalter 3"/>
          <p:cNvSpPr>
            <a:spLocks noGrp="1"/>
          </p:cNvSpPr>
          <p:nvPr>
            <p:ph type="ftr" sz="quarter" idx="11"/>
          </p:nvPr>
        </p:nvSpPr>
        <p:spPr/>
        <p:txBody>
          <a:bodyPr/>
          <a:lstStyle/>
          <a:p>
            <a:pPr>
              <a:defRPr/>
            </a:pPr>
            <a:r>
              <a:rPr lang="de-AT"/>
              <a:t>hanno.ulmer@i-med.ac.at</a:t>
            </a:r>
            <a:endParaRPr lang="de-AT" dirty="0">
              <a:latin typeface="Comic Sans MS" pitchFamily="66" charset="0"/>
            </a:endParaRPr>
          </a:p>
        </p:txBody>
      </p:sp>
      <p:sp>
        <p:nvSpPr>
          <p:cNvPr id="5" name="Foliennummernplatzhalter 4"/>
          <p:cNvSpPr>
            <a:spLocks noGrp="1"/>
          </p:cNvSpPr>
          <p:nvPr>
            <p:ph type="sldNum" sz="quarter" idx="12"/>
          </p:nvPr>
        </p:nvSpPr>
        <p:spPr/>
        <p:txBody>
          <a:bodyPr/>
          <a:lstStyle/>
          <a:p>
            <a:pPr>
              <a:defRPr/>
            </a:pPr>
            <a:fld id="{5E5DB8EB-3E27-467F-9058-F07FC4D29F97}" type="slidenum">
              <a:rPr lang="de-AT"/>
              <a:pPr>
                <a:defRPr/>
              </a:pPr>
              <a:t>74</a:t>
            </a:fld>
            <a:endParaRPr lang="de-AT"/>
          </a:p>
        </p:txBody>
      </p:sp>
      <p:grpSp>
        <p:nvGrpSpPr>
          <p:cNvPr id="6" name="Gruppierung 12"/>
          <p:cNvGrpSpPr>
            <a:grpSpLocks/>
          </p:cNvGrpSpPr>
          <p:nvPr/>
        </p:nvGrpSpPr>
        <p:grpSpPr bwMode="auto">
          <a:xfrm>
            <a:off x="50800" y="2133600"/>
            <a:ext cx="8991600" cy="3373438"/>
            <a:chOff x="48" y="1783"/>
            <a:chExt cx="5664" cy="2125"/>
          </a:xfrm>
        </p:grpSpPr>
        <p:sp>
          <p:nvSpPr>
            <p:cNvPr id="166918" name="Rechteck 13"/>
            <p:cNvSpPr>
              <a:spLocks noChangeArrowheads="1"/>
            </p:cNvSpPr>
            <p:nvPr/>
          </p:nvSpPr>
          <p:spPr bwMode="auto">
            <a:xfrm>
              <a:off x="237" y="2034"/>
              <a:ext cx="5376" cy="528"/>
            </a:xfrm>
            <a:prstGeom prst="rect">
              <a:avLst/>
            </a:prstGeom>
            <a:noFill/>
            <a:ln w="9525">
              <a:noFill/>
              <a:miter lim="800000"/>
              <a:headEnd/>
              <a:tailEnd/>
            </a:ln>
          </p:spPr>
          <p:txBody>
            <a:bodyPr/>
            <a:lstStyle/>
            <a:p>
              <a:pPr eaLnBrk="0" hangingPunct="0">
                <a:lnSpc>
                  <a:spcPct val="140000"/>
                </a:lnSpc>
                <a:spcBef>
                  <a:spcPct val="20000"/>
                </a:spcBef>
                <a:buClr>
                  <a:srgbClr val="CC0066"/>
                </a:buClr>
                <a:buSzPct val="90000"/>
                <a:buFont typeface="Wingdings" pitchFamily="2" charset="2"/>
                <a:buNone/>
              </a:pPr>
              <a:r>
                <a:rPr lang="de-DE">
                  <a:solidFill>
                    <a:srgbClr val="336699"/>
                  </a:solidFill>
                </a:rPr>
                <a:t>wichtige Anforderungen an die Dokumentation</a:t>
              </a:r>
            </a:p>
          </p:txBody>
        </p:sp>
        <p:sp>
          <p:nvSpPr>
            <p:cNvPr id="166919" name="Rechteck 14"/>
            <p:cNvSpPr>
              <a:spLocks noChangeArrowheads="1"/>
            </p:cNvSpPr>
            <p:nvPr/>
          </p:nvSpPr>
          <p:spPr bwMode="auto">
            <a:xfrm>
              <a:off x="240" y="2427"/>
              <a:ext cx="5376" cy="1470"/>
            </a:xfrm>
            <a:prstGeom prst="rect">
              <a:avLst/>
            </a:prstGeom>
            <a:noFill/>
            <a:ln w="9525">
              <a:noFill/>
              <a:miter lim="800000"/>
              <a:headEnd/>
              <a:tailEnd/>
            </a:ln>
          </p:spPr>
          <p:txBody>
            <a:bodyPr/>
            <a:lstStyle/>
            <a:p>
              <a:pPr lvl="1" indent="114300" algn="ctr" eaLnBrk="0" hangingPunct="0">
                <a:spcBef>
                  <a:spcPct val="20000"/>
                </a:spcBef>
                <a:buClr>
                  <a:srgbClr val="CC0066"/>
                </a:buClr>
                <a:buFont typeface="Wingdings" pitchFamily="2" charset="2"/>
                <a:buNone/>
              </a:pPr>
              <a:r>
                <a:rPr lang="de-DE" sz="2200">
                  <a:solidFill>
                    <a:srgbClr val="336699"/>
                  </a:solidFill>
                  <a:hlinkClick r:id="rId3" action="ppaction://hlinksldjump"/>
                </a:rPr>
                <a:t>getreuliches Abbild </a:t>
              </a:r>
              <a:r>
                <a:rPr lang="de-DE" sz="2200">
                  <a:solidFill>
                    <a:srgbClr val="336699"/>
                  </a:solidFill>
                </a:rPr>
                <a:t>des Versorgungsprozesses</a:t>
              </a:r>
            </a:p>
            <a:p>
              <a:pPr lvl="1" indent="114300" algn="ctr" eaLnBrk="0" hangingPunct="0">
                <a:spcBef>
                  <a:spcPct val="20000"/>
                </a:spcBef>
                <a:buClr>
                  <a:srgbClr val="CC0066"/>
                </a:buClr>
                <a:buFont typeface="Wingdings" pitchFamily="2" charset="2"/>
                <a:buNone/>
              </a:pPr>
              <a:r>
                <a:rPr lang="de-DE" sz="2200">
                  <a:solidFill>
                    <a:srgbClr val="336699"/>
                  </a:solidFill>
                  <a:hlinkClick r:id="rId4" action="ppaction://hlinksldjump"/>
                </a:rPr>
                <a:t>Benutzbarkeit</a:t>
              </a:r>
              <a:endParaRPr lang="de-DE" sz="2200">
                <a:solidFill>
                  <a:srgbClr val="336699"/>
                </a:solidFill>
              </a:endParaRPr>
            </a:p>
            <a:p>
              <a:pPr lvl="1" indent="114300" algn="ctr" eaLnBrk="0" hangingPunct="0">
                <a:spcBef>
                  <a:spcPct val="20000"/>
                </a:spcBef>
                <a:buClr>
                  <a:srgbClr val="CC0066"/>
                </a:buClr>
                <a:buFont typeface="Wingdings" pitchFamily="2" charset="2"/>
                <a:buNone/>
              </a:pPr>
              <a:r>
                <a:rPr lang="de-DE" sz="2200">
                  <a:solidFill>
                    <a:srgbClr val="336699"/>
                  </a:solidFill>
                </a:rPr>
                <a:t>eindeutiger, unveränderlicher </a:t>
              </a:r>
              <a:r>
                <a:rPr lang="de-DE" sz="2200">
                  <a:solidFill>
                    <a:srgbClr val="336699"/>
                  </a:solidFill>
                  <a:hlinkClick r:id="rId5" action="ppaction://hlinksldjump"/>
                </a:rPr>
                <a:t>Patientenbezug</a:t>
              </a:r>
              <a:endParaRPr lang="de-DE" sz="2200">
                <a:solidFill>
                  <a:srgbClr val="336699"/>
                </a:solidFill>
              </a:endParaRPr>
            </a:p>
            <a:p>
              <a:pPr lvl="1" indent="114300" algn="ctr" eaLnBrk="0" hangingPunct="0">
                <a:spcBef>
                  <a:spcPct val="20000"/>
                </a:spcBef>
                <a:buClr>
                  <a:srgbClr val="CC0066"/>
                </a:buClr>
                <a:buFont typeface="Wingdings" pitchFamily="2" charset="2"/>
                <a:buNone/>
              </a:pPr>
              <a:r>
                <a:rPr lang="de-DE" sz="2200">
                  <a:solidFill>
                    <a:srgbClr val="336699"/>
                  </a:solidFill>
                  <a:hlinkClick r:id="rId6" action="ppaction://hlinksldjump"/>
                </a:rPr>
                <a:t>Datensicherheit</a:t>
              </a:r>
              <a:endParaRPr lang="de-DE" sz="2200">
                <a:solidFill>
                  <a:srgbClr val="336699"/>
                </a:solidFill>
              </a:endParaRPr>
            </a:p>
            <a:p>
              <a:pPr eaLnBrk="0" hangingPunct="0">
                <a:lnSpc>
                  <a:spcPct val="140000"/>
                </a:lnSpc>
                <a:spcBef>
                  <a:spcPct val="20000"/>
                </a:spcBef>
                <a:buClr>
                  <a:srgbClr val="CC0066"/>
                </a:buClr>
                <a:buSzPct val="90000"/>
                <a:buFont typeface="Wingdings" pitchFamily="2" charset="2"/>
                <a:buNone/>
              </a:pPr>
              <a:r>
                <a:rPr lang="de-DE">
                  <a:solidFill>
                    <a:srgbClr val="336699"/>
                  </a:solidFill>
                </a:rPr>
                <a:t>Fragen: </a:t>
              </a:r>
              <a:r>
                <a:rPr lang="de-DE">
                  <a:solidFill>
                    <a:srgbClr val="336699"/>
                  </a:solidFill>
                  <a:hlinkClick r:id="rId7" action="ppaction://hlinksldjump"/>
                </a:rPr>
                <a:t>Teil 1</a:t>
              </a:r>
              <a:r>
                <a:rPr lang="de-DE">
                  <a:solidFill>
                    <a:srgbClr val="336699"/>
                  </a:solidFill>
                </a:rPr>
                <a:t>, </a:t>
              </a:r>
              <a:r>
                <a:rPr lang="de-DE">
                  <a:solidFill>
                    <a:srgbClr val="336699"/>
                  </a:solidFill>
                  <a:hlinkClick r:id="rId8" action="ppaction://hlinksldjump"/>
                </a:rPr>
                <a:t>Teil 2</a:t>
              </a:r>
              <a:r>
                <a:rPr lang="de-DE">
                  <a:solidFill>
                    <a:srgbClr val="336699"/>
                  </a:solidFill>
                </a:rPr>
                <a:t> (Sicherheit)</a:t>
              </a:r>
            </a:p>
          </p:txBody>
        </p:sp>
        <p:sp>
          <p:nvSpPr>
            <p:cNvPr id="166920" name="AutoForm 15"/>
            <p:cNvSpPr>
              <a:spLocks noChangeAspect="1" noChangeArrowheads="1" noTextEdit="1"/>
            </p:cNvSpPr>
            <p:nvPr/>
          </p:nvSpPr>
          <p:spPr bwMode="auto">
            <a:xfrm>
              <a:off x="48" y="1783"/>
              <a:ext cx="5664" cy="2125"/>
            </a:xfrm>
            <a:prstGeom prst="rect">
              <a:avLst/>
            </a:prstGeom>
            <a:solidFill>
              <a:srgbClr val="FFFFCC"/>
            </a:solidFill>
            <a:ln w="12700" algn="ctr">
              <a:solidFill>
                <a:schemeClr val="tx1"/>
              </a:solidFill>
              <a:miter lim="800000"/>
              <a:headEnd type="none" w="sm" len="sm"/>
              <a:tailEnd type="none" w="sm" len="sm"/>
            </a:ln>
          </p:spPr>
          <p:txBody>
            <a:bodyPr/>
            <a:lstStyle/>
            <a:p>
              <a:endParaRPr lang="en-US"/>
            </a:p>
          </p:txBody>
        </p:sp>
        <p:sp>
          <p:nvSpPr>
            <p:cNvPr id="10" name="Rechteck 16"/>
            <p:cNvSpPr>
              <a:spLocks noChangeArrowheads="1"/>
            </p:cNvSpPr>
            <p:nvPr/>
          </p:nvSpPr>
          <p:spPr bwMode="auto">
            <a:xfrm>
              <a:off x="4018" y="2550"/>
              <a:ext cx="1409" cy="349"/>
            </a:xfrm>
            <a:prstGeom prst="rect">
              <a:avLst/>
            </a:prstGeom>
            <a:noFill/>
            <a:ln>
              <a:noFill/>
            </a:ln>
          </p:spPr>
          <p:txBody>
            <a:bodyPr wrap="none" lIns="0" tIns="0" rIns="0" bIns="0">
              <a:spAutoFit/>
            </a:bodyPr>
            <a:lstStyle/>
            <a:p>
              <a:pPr eaLnBrk="0" hangingPunct="0">
                <a:defRPr/>
              </a:pPr>
              <a:r>
                <a:rPr lang="de-DE" sz="1800" dirty="0">
                  <a:latin typeface="+mj-lt"/>
                </a:rPr>
                <a:t>patientenübergreifende</a:t>
              </a:r>
            </a:p>
            <a:p>
              <a:pPr eaLnBrk="0" hangingPunct="0">
                <a:defRPr/>
              </a:pPr>
              <a:r>
                <a:rPr lang="de-DE" sz="1800" dirty="0">
                  <a:latin typeface="+mj-lt"/>
                </a:rPr>
                <a:t>Fragestellung </a:t>
              </a:r>
            </a:p>
          </p:txBody>
        </p:sp>
        <p:sp>
          <p:nvSpPr>
            <p:cNvPr id="11" name="Rechteck 17"/>
            <p:cNvSpPr>
              <a:spLocks noChangeArrowheads="1"/>
            </p:cNvSpPr>
            <p:nvPr/>
          </p:nvSpPr>
          <p:spPr bwMode="auto">
            <a:xfrm>
              <a:off x="1464" y="1874"/>
              <a:ext cx="1140" cy="349"/>
            </a:xfrm>
            <a:prstGeom prst="rect">
              <a:avLst/>
            </a:prstGeom>
            <a:noFill/>
            <a:ln>
              <a:noFill/>
            </a:ln>
          </p:spPr>
          <p:txBody>
            <a:bodyPr wrap="none" lIns="0" tIns="0" rIns="0" bIns="0">
              <a:spAutoFit/>
            </a:bodyPr>
            <a:lstStyle/>
            <a:p>
              <a:pPr eaLnBrk="0" hangingPunct="0">
                <a:defRPr/>
              </a:pPr>
              <a:r>
                <a:rPr lang="de-DE" sz="1800" dirty="0">
                  <a:solidFill>
                    <a:srgbClr val="990033"/>
                  </a:solidFill>
                  <a:latin typeface="+mj-lt"/>
                </a:rPr>
                <a:t>patientenbezogene</a:t>
              </a:r>
            </a:p>
            <a:p>
              <a:pPr eaLnBrk="0" hangingPunct="0">
                <a:defRPr/>
              </a:pPr>
              <a:r>
                <a:rPr lang="de-DE" sz="1800" dirty="0">
                  <a:solidFill>
                    <a:srgbClr val="990033"/>
                  </a:solidFill>
                  <a:latin typeface="+mj-lt"/>
                </a:rPr>
                <a:t>Fragestellung</a:t>
              </a:r>
            </a:p>
          </p:txBody>
        </p:sp>
        <p:sp>
          <p:nvSpPr>
            <p:cNvPr id="166923" name="Rechteck 18"/>
            <p:cNvSpPr>
              <a:spLocks noChangeArrowheads="1"/>
            </p:cNvSpPr>
            <p:nvPr/>
          </p:nvSpPr>
          <p:spPr bwMode="auto">
            <a:xfrm>
              <a:off x="3205" y="2359"/>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24" name="Linie 19"/>
            <p:cNvSpPr>
              <a:spLocks noChangeShapeType="1"/>
            </p:cNvSpPr>
            <p:nvPr/>
          </p:nvSpPr>
          <p:spPr bwMode="auto">
            <a:xfrm flipV="1">
              <a:off x="700" y="2736"/>
              <a:ext cx="3192" cy="0"/>
            </a:xfrm>
            <a:prstGeom prst="line">
              <a:avLst/>
            </a:prstGeom>
            <a:noFill/>
            <a:ln w="38100" cap="sq">
              <a:solidFill>
                <a:schemeClr val="tx1"/>
              </a:solidFill>
              <a:round/>
              <a:headEnd type="none" w="sm" len="sm"/>
              <a:tailEnd type="arrow" w="med" len="med"/>
            </a:ln>
          </p:spPr>
          <p:txBody>
            <a:bodyPr/>
            <a:lstStyle/>
            <a:p>
              <a:endParaRPr lang="en-US"/>
            </a:p>
          </p:txBody>
        </p:sp>
        <p:sp>
          <p:nvSpPr>
            <p:cNvPr id="166925" name="Rechteck 20"/>
            <p:cNvSpPr>
              <a:spLocks noChangeArrowheads="1"/>
            </p:cNvSpPr>
            <p:nvPr/>
          </p:nvSpPr>
          <p:spPr bwMode="auto">
            <a:xfrm>
              <a:off x="2079" y="2518"/>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26" name="Rechteck 21"/>
            <p:cNvSpPr>
              <a:spLocks noChangeArrowheads="1"/>
            </p:cNvSpPr>
            <p:nvPr/>
          </p:nvSpPr>
          <p:spPr bwMode="auto">
            <a:xfrm>
              <a:off x="1871" y="2780"/>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27" name="Linie 22"/>
            <p:cNvSpPr>
              <a:spLocks noChangeShapeType="1"/>
            </p:cNvSpPr>
            <p:nvPr/>
          </p:nvSpPr>
          <p:spPr bwMode="auto">
            <a:xfrm flipV="1">
              <a:off x="700" y="2281"/>
              <a:ext cx="862" cy="1135"/>
            </a:xfrm>
            <a:prstGeom prst="line">
              <a:avLst/>
            </a:prstGeom>
            <a:noFill/>
            <a:ln w="38100" cap="sq">
              <a:solidFill>
                <a:srgbClr val="990033"/>
              </a:solidFill>
              <a:round/>
              <a:headEnd type="none" w="sm" len="sm"/>
              <a:tailEnd type="arrow" w="med" len="med"/>
            </a:ln>
          </p:spPr>
          <p:txBody>
            <a:bodyPr/>
            <a:lstStyle/>
            <a:p>
              <a:endParaRPr lang="en-US"/>
            </a:p>
          </p:txBody>
        </p:sp>
        <p:sp>
          <p:nvSpPr>
            <p:cNvPr id="166928" name="Rechteck 23"/>
            <p:cNvSpPr>
              <a:spLocks noChangeArrowheads="1"/>
            </p:cNvSpPr>
            <p:nvPr/>
          </p:nvSpPr>
          <p:spPr bwMode="auto">
            <a:xfrm>
              <a:off x="1074" y="2503"/>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29" name="Rechteck 24"/>
            <p:cNvSpPr>
              <a:spLocks noChangeArrowheads="1"/>
            </p:cNvSpPr>
            <p:nvPr/>
          </p:nvSpPr>
          <p:spPr bwMode="auto">
            <a:xfrm>
              <a:off x="987" y="2605"/>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30" name="Rechteck 25"/>
            <p:cNvSpPr>
              <a:spLocks noChangeArrowheads="1"/>
            </p:cNvSpPr>
            <p:nvPr/>
          </p:nvSpPr>
          <p:spPr bwMode="auto">
            <a:xfrm>
              <a:off x="1769" y="2911"/>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31" name="Rechteck 26"/>
            <p:cNvSpPr>
              <a:spLocks noChangeArrowheads="1"/>
            </p:cNvSpPr>
            <p:nvPr/>
          </p:nvSpPr>
          <p:spPr bwMode="auto">
            <a:xfrm>
              <a:off x="3083" y="2503"/>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32" name="Freihandform 27"/>
            <p:cNvSpPr>
              <a:spLocks/>
            </p:cNvSpPr>
            <p:nvPr/>
          </p:nvSpPr>
          <p:spPr bwMode="auto">
            <a:xfrm>
              <a:off x="3688" y="2598"/>
              <a:ext cx="204" cy="160"/>
            </a:xfrm>
            <a:custGeom>
              <a:avLst/>
              <a:gdLst>
                <a:gd name="T0" fmla="*/ 29 w 14"/>
                <a:gd name="T1" fmla="*/ 0 h 11"/>
                <a:gd name="T2" fmla="*/ 15 w 14"/>
                <a:gd name="T3" fmla="*/ 73 h 11"/>
                <a:gd name="T4" fmla="*/ 29 w 14"/>
                <a:gd name="T5" fmla="*/ 160 h 11"/>
                <a:gd name="T6" fmla="*/ 204 w 14"/>
                <a:gd name="T7" fmla="*/ 87 h 11"/>
                <a:gd name="T8" fmla="*/ 29 w 14"/>
                <a:gd name="T9" fmla="*/ 0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2" y="0"/>
                  </a:moveTo>
                  <a:cubicBezTo>
                    <a:pt x="1" y="1"/>
                    <a:pt x="1" y="3"/>
                    <a:pt x="1" y="5"/>
                  </a:cubicBezTo>
                  <a:cubicBezTo>
                    <a:pt x="0" y="7"/>
                    <a:pt x="1" y="9"/>
                    <a:pt x="2" y="11"/>
                  </a:cubicBezTo>
                  <a:lnTo>
                    <a:pt x="14" y="6"/>
                  </a:lnTo>
                  <a:lnTo>
                    <a:pt x="2" y="0"/>
                  </a:lnTo>
                  <a:close/>
                </a:path>
              </a:pathLst>
            </a:custGeom>
            <a:noFill/>
            <a:ln w="9525">
              <a:noFill/>
              <a:miter lim="800000"/>
              <a:headEnd/>
              <a:tailEnd/>
            </a:ln>
          </p:spPr>
          <p:txBody>
            <a:bodyPr/>
            <a:lstStyle/>
            <a:p>
              <a:pPr eaLnBrk="0" hangingPunct="0"/>
              <a:endParaRPr lang="de-DE"/>
            </a:p>
          </p:txBody>
        </p:sp>
        <p:sp>
          <p:nvSpPr>
            <p:cNvPr id="166933" name="Rechteck 28"/>
            <p:cNvSpPr>
              <a:spLocks noChangeArrowheads="1"/>
            </p:cNvSpPr>
            <p:nvPr/>
          </p:nvSpPr>
          <p:spPr bwMode="auto">
            <a:xfrm>
              <a:off x="870" y="2736"/>
              <a:ext cx="350" cy="481"/>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166934" name="Rechteck 29"/>
            <p:cNvSpPr>
              <a:spLocks noChangeArrowheads="1"/>
            </p:cNvSpPr>
            <p:nvPr/>
          </p:nvSpPr>
          <p:spPr bwMode="auto">
            <a:xfrm>
              <a:off x="768" y="2882"/>
              <a:ext cx="350" cy="480"/>
            </a:xfrm>
            <a:prstGeom prst="rect">
              <a:avLst/>
            </a:prstGeom>
            <a:solidFill>
              <a:srgbClr val="FFFFFF"/>
            </a:solidFill>
            <a:ln w="23813">
              <a:solidFill>
                <a:srgbClr val="000000"/>
              </a:solidFill>
              <a:miter lim="800000"/>
              <a:headEnd/>
              <a:tailEnd/>
            </a:ln>
          </p:spPr>
          <p:txBody>
            <a:bodyPr/>
            <a:lstStyle/>
            <a:p>
              <a:pPr eaLnBrk="0" hangingPunct="0"/>
              <a:endParaRPr lang="de-DE"/>
            </a:p>
          </p:txBody>
        </p:sp>
        <p:sp>
          <p:nvSpPr>
            <p:cNvPr id="24" name="Rechteck 30"/>
            <p:cNvSpPr>
              <a:spLocks noChangeArrowheads="1"/>
            </p:cNvSpPr>
            <p:nvPr/>
          </p:nvSpPr>
          <p:spPr bwMode="auto">
            <a:xfrm>
              <a:off x="224" y="3491"/>
              <a:ext cx="922" cy="349"/>
            </a:xfrm>
            <a:prstGeom prst="rect">
              <a:avLst/>
            </a:prstGeom>
            <a:noFill/>
            <a:ln>
              <a:noFill/>
            </a:ln>
          </p:spPr>
          <p:txBody>
            <a:bodyPr wrap="none" lIns="0" tIns="0" rIns="0" bIns="0">
              <a:spAutoFit/>
            </a:bodyPr>
            <a:lstStyle/>
            <a:p>
              <a:pPr algn="ctr" eaLnBrk="0" hangingPunct="0">
                <a:defRPr/>
              </a:pPr>
              <a:r>
                <a:rPr lang="de-DE" sz="1800" dirty="0">
                  <a:solidFill>
                    <a:srgbClr val="000000"/>
                  </a:solidFill>
                  <a:latin typeface="+mj-lt"/>
                </a:rPr>
                <a:t>Dokumentation</a:t>
              </a:r>
            </a:p>
            <a:p>
              <a:pPr algn="ctr" eaLnBrk="0" hangingPunct="0">
                <a:defRPr/>
              </a:pPr>
              <a:r>
                <a:rPr lang="de-DE" sz="1800" dirty="0">
                  <a:solidFill>
                    <a:srgbClr val="000000"/>
                  </a:solidFill>
                  <a:latin typeface="+mj-lt"/>
                </a:rPr>
                <a:t>zu Patient A </a:t>
              </a:r>
            </a:p>
          </p:txBody>
        </p:sp>
        <p:sp>
          <p:nvSpPr>
            <p:cNvPr id="25" name="Rechteck 31"/>
            <p:cNvSpPr>
              <a:spLocks noChangeArrowheads="1"/>
            </p:cNvSpPr>
            <p:nvPr/>
          </p:nvSpPr>
          <p:spPr bwMode="auto">
            <a:xfrm>
              <a:off x="1354" y="3498"/>
              <a:ext cx="922" cy="349"/>
            </a:xfrm>
            <a:prstGeom prst="rect">
              <a:avLst/>
            </a:prstGeom>
            <a:noFill/>
            <a:ln>
              <a:noFill/>
            </a:ln>
          </p:spPr>
          <p:txBody>
            <a:bodyPr wrap="none" lIns="0" tIns="0" rIns="0" bIns="0">
              <a:spAutoFit/>
            </a:bodyPr>
            <a:lstStyle/>
            <a:p>
              <a:pPr algn="ctr" eaLnBrk="0" hangingPunct="0">
                <a:defRPr/>
              </a:pPr>
              <a:r>
                <a:rPr lang="de-DE" sz="1800" dirty="0">
                  <a:solidFill>
                    <a:srgbClr val="000000"/>
                  </a:solidFill>
                  <a:latin typeface="+mj-lt"/>
                </a:rPr>
                <a:t>Dokumentation</a:t>
              </a:r>
            </a:p>
            <a:p>
              <a:pPr algn="ctr" eaLnBrk="0" hangingPunct="0">
                <a:defRPr/>
              </a:pPr>
              <a:r>
                <a:rPr lang="de-DE" sz="1800" dirty="0">
                  <a:solidFill>
                    <a:srgbClr val="000000"/>
                  </a:solidFill>
                  <a:latin typeface="+mj-lt"/>
                </a:rPr>
                <a:t>zu Patient B </a:t>
              </a:r>
            </a:p>
          </p:txBody>
        </p:sp>
        <p:sp>
          <p:nvSpPr>
            <p:cNvPr id="26" name="Rechteck 32"/>
            <p:cNvSpPr>
              <a:spLocks noChangeArrowheads="1"/>
            </p:cNvSpPr>
            <p:nvPr/>
          </p:nvSpPr>
          <p:spPr bwMode="auto">
            <a:xfrm>
              <a:off x="2597" y="3506"/>
              <a:ext cx="922" cy="349"/>
            </a:xfrm>
            <a:prstGeom prst="rect">
              <a:avLst/>
            </a:prstGeom>
            <a:noFill/>
            <a:ln>
              <a:noFill/>
            </a:ln>
          </p:spPr>
          <p:txBody>
            <a:bodyPr wrap="none" lIns="0" tIns="0" rIns="0" bIns="0">
              <a:spAutoFit/>
            </a:bodyPr>
            <a:lstStyle/>
            <a:p>
              <a:pPr algn="ctr" eaLnBrk="0" hangingPunct="0">
                <a:defRPr/>
              </a:pPr>
              <a:r>
                <a:rPr lang="de-DE" sz="1800" dirty="0">
                  <a:solidFill>
                    <a:srgbClr val="000000"/>
                  </a:solidFill>
                  <a:latin typeface="+mj-lt"/>
                </a:rPr>
                <a:t>Dokumentation</a:t>
              </a:r>
            </a:p>
            <a:p>
              <a:pPr algn="ctr" eaLnBrk="0" hangingPunct="0">
                <a:defRPr/>
              </a:pPr>
              <a:r>
                <a:rPr lang="de-DE" sz="1800" dirty="0">
                  <a:solidFill>
                    <a:srgbClr val="000000"/>
                  </a:solidFill>
                  <a:latin typeface="+mj-lt"/>
                </a:rPr>
                <a:t>zu Patient C </a:t>
              </a:r>
            </a:p>
          </p:txBody>
        </p:sp>
        <p:sp>
          <p:nvSpPr>
            <p:cNvPr id="166938" name="Linie 33"/>
            <p:cNvSpPr>
              <a:spLocks noChangeShapeType="1"/>
            </p:cNvSpPr>
            <p:nvPr/>
          </p:nvSpPr>
          <p:spPr bwMode="auto">
            <a:xfrm flipV="1">
              <a:off x="708" y="3109"/>
              <a:ext cx="221" cy="291"/>
            </a:xfrm>
            <a:prstGeom prst="line">
              <a:avLst/>
            </a:prstGeom>
            <a:noFill/>
            <a:ln w="38100" cap="sq">
              <a:solidFill>
                <a:srgbClr val="990033"/>
              </a:solidFill>
              <a:round/>
              <a:headEnd type="none" w="sm" len="sm"/>
              <a:tailEnd/>
            </a:ln>
          </p:spPr>
          <p:txBody>
            <a:bodyPr/>
            <a:lstStyle/>
            <a:p>
              <a:endParaRPr lang="en-US"/>
            </a:p>
          </p:txBody>
        </p:sp>
        <p:sp>
          <p:nvSpPr>
            <p:cNvPr id="28" name="Rechteck 34"/>
            <p:cNvSpPr>
              <a:spLocks noChangeArrowheads="1"/>
            </p:cNvSpPr>
            <p:nvPr/>
          </p:nvSpPr>
          <p:spPr bwMode="auto">
            <a:xfrm>
              <a:off x="3326" y="1813"/>
              <a:ext cx="2204" cy="233"/>
            </a:xfrm>
            <a:prstGeom prst="rect">
              <a:avLst/>
            </a:prstGeom>
            <a:noFill/>
            <a:ln>
              <a:noFill/>
            </a:ln>
          </p:spPr>
          <p:txBody>
            <a:bodyPr wrap="none" lIns="0" tIns="0" rIns="0" bIns="0">
              <a:spAutoFit/>
            </a:bodyPr>
            <a:lstStyle/>
            <a:p>
              <a:pPr eaLnBrk="0" hangingPunct="0">
                <a:defRPr/>
              </a:pPr>
              <a:r>
                <a:rPr lang="de-DE" dirty="0">
                  <a:latin typeface="+mj-lt"/>
                </a:rPr>
                <a:t>Multiple Datenverwendung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Übersicht über Medizinische Leistungen</a:t>
            </a:r>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75</a:t>
            </a:fld>
            <a:endParaRPr lang="de-AT"/>
          </a:p>
        </p:txBody>
      </p:sp>
      <p:pic>
        <p:nvPicPr>
          <p:cNvPr id="408578" name="Picture 2" descr="http://www.statistik.at/web_de/wcmsprod/groups/b/documents/webobj/0370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556792"/>
            <a:ext cx="9074635" cy="503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20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3"/>
          <p:cNvSpPr>
            <a:spLocks noGrp="1" noChangeArrowheads="1"/>
          </p:cNvSpPr>
          <p:nvPr>
            <p:ph idx="1"/>
          </p:nvPr>
        </p:nvSpPr>
        <p:spPr>
          <a:xfrm>
            <a:off x="457200" y="1600200"/>
            <a:ext cx="8229600" cy="4757738"/>
          </a:xfrm>
        </p:spPr>
        <p:txBody>
          <a:bodyPr rtlCol="0">
            <a:normAutofit fontScale="92500" lnSpcReduction="20000"/>
          </a:bodyPr>
          <a:lstStyle/>
          <a:p>
            <a:pPr fontAlgn="auto">
              <a:spcAft>
                <a:spcPts val="0"/>
              </a:spcAft>
              <a:defRPr/>
            </a:pPr>
            <a:r>
              <a:rPr lang="de-DE" sz="2800" dirty="0">
                <a:latin typeface="+mj-lt"/>
              </a:rPr>
              <a:t>Kommunikation</a:t>
            </a:r>
          </a:p>
          <a:p>
            <a:pPr lvl="1" fontAlgn="auto">
              <a:spcAft>
                <a:spcPts val="0"/>
              </a:spcAft>
              <a:defRPr/>
            </a:pPr>
            <a:r>
              <a:rPr lang="de-DE" sz="2400" dirty="0">
                <a:latin typeface="+mj-lt"/>
              </a:rPr>
              <a:t>Daten werden nur einmal erfasst</a:t>
            </a:r>
          </a:p>
          <a:p>
            <a:pPr lvl="1" fontAlgn="auto">
              <a:spcAft>
                <a:spcPts val="0"/>
              </a:spcAft>
              <a:defRPr/>
            </a:pPr>
            <a:r>
              <a:rPr lang="de-DE" sz="2400" dirty="0">
                <a:latin typeface="+mj-lt"/>
              </a:rPr>
              <a:t>Stehen dann jedem </a:t>
            </a:r>
            <a:r>
              <a:rPr lang="de-DE" sz="2400" dirty="0">
                <a:solidFill>
                  <a:srgbClr val="C00000"/>
                </a:solidFill>
                <a:latin typeface="+mj-lt"/>
              </a:rPr>
              <a:t>Berechtigten</a:t>
            </a:r>
            <a:r>
              <a:rPr lang="de-DE" sz="2400" dirty="0">
                <a:latin typeface="+mj-lt"/>
              </a:rPr>
              <a:t> zur Verfügung</a:t>
            </a:r>
          </a:p>
          <a:p>
            <a:pPr lvl="1" fontAlgn="auto">
              <a:spcAft>
                <a:spcPts val="0"/>
              </a:spcAft>
              <a:defRPr/>
            </a:pPr>
            <a:r>
              <a:rPr lang="de-DE" sz="2400" dirty="0"/>
              <a:t>mehrfache Verwendung an unterschiedlichen Standorten möglich</a:t>
            </a:r>
            <a:endParaRPr lang="de-DE" sz="2400" dirty="0">
              <a:latin typeface="+mj-lt"/>
            </a:endParaRPr>
          </a:p>
          <a:p>
            <a:pPr fontAlgn="auto">
              <a:spcAft>
                <a:spcPts val="0"/>
              </a:spcAft>
              <a:defRPr/>
            </a:pPr>
            <a:r>
              <a:rPr lang="de-DE" sz="2800" dirty="0">
                <a:latin typeface="+mj-lt"/>
              </a:rPr>
              <a:t>Automatische Analysen</a:t>
            </a:r>
          </a:p>
          <a:p>
            <a:pPr lvl="1" fontAlgn="auto">
              <a:spcAft>
                <a:spcPts val="0"/>
              </a:spcAft>
              <a:defRPr/>
            </a:pPr>
            <a:r>
              <a:rPr lang="de-DE" sz="2400" dirty="0">
                <a:latin typeface="+mj-lt"/>
              </a:rPr>
              <a:t>Vermeidung von Eingabe- und Übertragungsfehler</a:t>
            </a:r>
          </a:p>
          <a:p>
            <a:pPr lvl="2" fontAlgn="auto">
              <a:spcAft>
                <a:spcPts val="0"/>
              </a:spcAft>
              <a:defRPr/>
            </a:pPr>
            <a:r>
              <a:rPr lang="de-DE" dirty="0">
                <a:latin typeface="+mj-lt"/>
              </a:rPr>
              <a:t>Lesbarkeit</a:t>
            </a:r>
          </a:p>
          <a:p>
            <a:pPr lvl="2" fontAlgn="auto">
              <a:spcAft>
                <a:spcPts val="0"/>
              </a:spcAft>
              <a:defRPr/>
            </a:pPr>
            <a:r>
              <a:rPr lang="de-DE" sz="2400" dirty="0">
                <a:latin typeface="+mj-lt"/>
              </a:rPr>
              <a:t>Strukturierung der Information</a:t>
            </a:r>
          </a:p>
          <a:p>
            <a:pPr lvl="2" fontAlgn="auto">
              <a:spcAft>
                <a:spcPts val="0"/>
              </a:spcAft>
              <a:defRPr/>
            </a:pPr>
            <a:r>
              <a:rPr lang="de-DE" sz="2400" dirty="0">
                <a:latin typeface="+mj-lt"/>
              </a:rPr>
              <a:t>Verknüpfung mit Wissensbasen</a:t>
            </a:r>
          </a:p>
          <a:p>
            <a:pPr lvl="1" fontAlgn="auto">
              <a:spcAft>
                <a:spcPts val="0"/>
              </a:spcAft>
              <a:defRPr/>
            </a:pPr>
            <a:r>
              <a:rPr lang="de-DE" sz="2600" dirty="0">
                <a:latin typeface="+mj-lt"/>
              </a:rPr>
              <a:t>Entscheidungsunterstützung</a:t>
            </a:r>
          </a:p>
          <a:p>
            <a:pPr lvl="2" fontAlgn="auto">
              <a:spcAft>
                <a:spcPts val="0"/>
              </a:spcAft>
              <a:defRPr/>
            </a:pPr>
            <a:r>
              <a:rPr lang="de-DE" sz="2400" dirty="0">
                <a:latin typeface="+mj-lt"/>
              </a:rPr>
              <a:t>Klinik</a:t>
            </a:r>
          </a:p>
          <a:p>
            <a:pPr lvl="2" fontAlgn="auto">
              <a:spcAft>
                <a:spcPts val="0"/>
              </a:spcAft>
              <a:defRPr/>
            </a:pPr>
            <a:r>
              <a:rPr lang="de-DE" sz="2400" dirty="0">
                <a:latin typeface="+mj-lt"/>
              </a:rPr>
              <a:t>Administration</a:t>
            </a:r>
          </a:p>
          <a:p>
            <a:pPr lvl="2" fontAlgn="auto">
              <a:spcAft>
                <a:spcPts val="0"/>
              </a:spcAft>
              <a:defRPr/>
            </a:pPr>
            <a:r>
              <a:rPr lang="de-DE" sz="2400" dirty="0">
                <a:latin typeface="+mj-lt"/>
              </a:rPr>
              <a:t>Politik</a:t>
            </a:r>
            <a:endParaRPr lang="de-AT" sz="2400"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7DBB0C0-37C3-48CA-90EC-3436A7BD0AA5}" type="slidenum">
              <a:rPr lang="de-AT">
                <a:latin typeface="+mj-lt"/>
              </a:rPr>
              <a:pPr>
                <a:defRPr/>
              </a:pPr>
              <a:t>76</a:t>
            </a:fld>
            <a:endParaRPr lang="de-AT">
              <a:latin typeface="+mj-lt"/>
            </a:endParaRPr>
          </a:p>
        </p:txBody>
      </p:sp>
      <p:sp>
        <p:nvSpPr>
          <p:cNvPr id="167940" name="Rectangle 2"/>
          <p:cNvSpPr>
            <a:spLocks noGrp="1" noChangeArrowheads="1"/>
          </p:cNvSpPr>
          <p:nvPr>
            <p:ph type="title"/>
          </p:nvPr>
        </p:nvSpPr>
        <p:spPr>
          <a:xfrm>
            <a:off x="457200" y="274638"/>
            <a:ext cx="6635750" cy="1143000"/>
          </a:xfrm>
        </p:spPr>
        <p:txBody>
          <a:bodyPr/>
          <a:lstStyle/>
          <a:p>
            <a:r>
              <a:rPr lang="de-AT" dirty="0"/>
              <a:t>Wozu dient die </a:t>
            </a:r>
            <a:r>
              <a:rPr lang="de-AT" u="sng" dirty="0"/>
              <a:t>digitale</a:t>
            </a:r>
            <a:r>
              <a:rPr lang="de-AT" dirty="0"/>
              <a:t> Dokumentation in der Medizin?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dirty="0">
                <a:latin typeface="+mj-lt"/>
              </a:rPr>
              <a:t>Strukturierte und standardisierte Dokumentation zur medizinischen Versorgung der Patienten</a:t>
            </a:r>
          </a:p>
          <a:p>
            <a:pPr lvl="2" fontAlgn="auto">
              <a:lnSpc>
                <a:spcPct val="90000"/>
              </a:lnSpc>
              <a:spcAft>
                <a:spcPts val="0"/>
              </a:spcAft>
              <a:defRPr/>
            </a:pPr>
            <a:r>
              <a:rPr lang="de-AT" sz="1800" dirty="0">
                <a:latin typeface="+mj-lt"/>
              </a:rPr>
              <a:t>Im Gegensatz zur anbieterbezogenen Speicherung</a:t>
            </a:r>
          </a:p>
          <a:p>
            <a:pPr fontAlgn="auto">
              <a:lnSpc>
                <a:spcPct val="90000"/>
              </a:lnSpc>
              <a:spcAft>
                <a:spcPts val="0"/>
              </a:spcAft>
              <a:defRPr/>
            </a:pPr>
            <a:r>
              <a:rPr lang="de-AT" dirty="0">
                <a:latin typeface="+mj-lt"/>
              </a:rPr>
              <a:t>Freitext</a:t>
            </a:r>
          </a:p>
          <a:p>
            <a:pPr lvl="1" fontAlgn="auto">
              <a:lnSpc>
                <a:spcPct val="90000"/>
              </a:lnSpc>
              <a:spcAft>
                <a:spcPts val="0"/>
              </a:spcAft>
              <a:defRPr/>
            </a:pPr>
            <a:r>
              <a:rPr lang="de-AT" sz="2000" dirty="0">
                <a:latin typeface="+mj-lt"/>
              </a:rPr>
              <a:t>Kaum auswertbar</a:t>
            </a:r>
          </a:p>
          <a:p>
            <a:pPr lvl="1" fontAlgn="auto">
              <a:lnSpc>
                <a:spcPct val="90000"/>
              </a:lnSpc>
              <a:spcAft>
                <a:spcPts val="0"/>
              </a:spcAft>
              <a:defRPr/>
            </a:pPr>
            <a:r>
              <a:rPr lang="de-AT" sz="2000" dirty="0">
                <a:latin typeface="+mj-lt"/>
              </a:rPr>
              <a:t>Hohe Genauigkeit</a:t>
            </a:r>
          </a:p>
          <a:p>
            <a:pPr lvl="1" fontAlgn="auto">
              <a:lnSpc>
                <a:spcPct val="90000"/>
              </a:lnSpc>
              <a:spcAft>
                <a:spcPts val="0"/>
              </a:spcAft>
              <a:defRPr/>
            </a:pPr>
            <a:r>
              <a:rPr lang="de-AT" sz="2000" dirty="0">
                <a:latin typeface="+mj-lt"/>
              </a:rPr>
              <a:t>Oft hohe Redundanz</a:t>
            </a:r>
          </a:p>
          <a:p>
            <a:pPr lvl="1" fontAlgn="auto">
              <a:lnSpc>
                <a:spcPct val="90000"/>
              </a:lnSpc>
              <a:spcAft>
                <a:spcPts val="0"/>
              </a:spcAft>
              <a:defRPr/>
            </a:pPr>
            <a:r>
              <a:rPr lang="de-AT" sz="2000" dirty="0">
                <a:latin typeface="+mj-lt"/>
              </a:rPr>
              <a:t>Wenig übersichtlich</a:t>
            </a:r>
          </a:p>
          <a:p>
            <a:pPr fontAlgn="auto">
              <a:lnSpc>
                <a:spcPct val="90000"/>
              </a:lnSpc>
              <a:spcAft>
                <a:spcPts val="0"/>
              </a:spcAft>
              <a:defRPr/>
            </a:pPr>
            <a:r>
              <a:rPr lang="de-AT" dirty="0">
                <a:latin typeface="+mj-lt"/>
              </a:rPr>
              <a:t>Strukturiert</a:t>
            </a:r>
          </a:p>
          <a:p>
            <a:pPr fontAlgn="auto">
              <a:lnSpc>
                <a:spcPct val="90000"/>
              </a:lnSpc>
              <a:spcAft>
                <a:spcPts val="0"/>
              </a:spcAft>
              <a:defRPr/>
            </a:pPr>
            <a:r>
              <a:rPr lang="de-AT" dirty="0">
                <a:latin typeface="+mj-lt"/>
              </a:rPr>
              <a:t>Standardisiert</a:t>
            </a:r>
          </a:p>
          <a:p>
            <a:pPr fontAlgn="auto">
              <a:lnSpc>
                <a:spcPct val="90000"/>
              </a:lnSpc>
              <a:spcAft>
                <a:spcPts val="0"/>
              </a:spcAft>
              <a:defRPr/>
            </a:pPr>
            <a:r>
              <a:rPr lang="de-AT" dirty="0">
                <a:latin typeface="+mj-lt"/>
              </a:rPr>
              <a:t>Eindeutige Patientenidentifikation</a:t>
            </a:r>
          </a:p>
        </p:txBody>
      </p:sp>
      <p:sp>
        <p:nvSpPr>
          <p:cNvPr id="5" name="Foliennummernplatzhalter 5"/>
          <p:cNvSpPr>
            <a:spLocks noGrp="1"/>
          </p:cNvSpPr>
          <p:nvPr>
            <p:ph type="sldNum" sz="quarter" idx="12"/>
          </p:nvPr>
        </p:nvSpPr>
        <p:spPr/>
        <p:txBody>
          <a:bodyPr/>
          <a:lstStyle/>
          <a:p>
            <a:pPr>
              <a:defRPr/>
            </a:pPr>
            <a:fld id="{EAA0B903-9EAE-4082-98DB-02F4412656B3}" type="slidenum">
              <a:rPr lang="de-AT">
                <a:latin typeface="+mj-lt"/>
              </a:rPr>
              <a:pPr>
                <a:defRPr/>
              </a:pPr>
              <a:t>77</a:t>
            </a:fld>
            <a:endParaRPr lang="de-AT">
              <a:latin typeface="+mj-lt"/>
            </a:endParaRPr>
          </a:p>
        </p:txBody>
      </p:sp>
      <p:sp>
        <p:nvSpPr>
          <p:cNvPr id="2" name="Fußzeilenplatzhalter 1"/>
          <p:cNvSpPr>
            <a:spLocks noGrp="1"/>
          </p:cNvSpPr>
          <p:nvPr>
            <p:ph type="ftr" sz="quarter" idx="11"/>
          </p:nvPr>
        </p:nvSpPr>
        <p:spPr/>
        <p:txBody>
          <a:bodyPr/>
          <a:lstStyle/>
          <a:p>
            <a:pPr>
              <a:defRPr/>
            </a:pPr>
            <a:r>
              <a:rPr lang="de-AT"/>
              <a:t>hanno.ulmer@i-med.ac.at</a:t>
            </a:r>
            <a:endParaRPr lang="de-AT" dirty="0"/>
          </a:p>
        </p:txBody>
      </p:sp>
      <p:sp>
        <p:nvSpPr>
          <p:cNvPr id="168964" name="Rectangle 2"/>
          <p:cNvSpPr>
            <a:spLocks noGrp="1" noChangeArrowheads="1"/>
          </p:cNvSpPr>
          <p:nvPr>
            <p:ph type="title"/>
          </p:nvPr>
        </p:nvSpPr>
        <p:spPr>
          <a:xfrm>
            <a:off x="457200" y="274638"/>
            <a:ext cx="6635750" cy="1143000"/>
          </a:xfrm>
        </p:spPr>
        <p:txBody>
          <a:bodyPr/>
          <a:lstStyle/>
          <a:p>
            <a:r>
              <a:rPr lang="de-AT"/>
              <a:t>Patientenbezogene medizinische Dokumentation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el 1"/>
          <p:cNvSpPr>
            <a:spLocks noGrp="1"/>
          </p:cNvSpPr>
          <p:nvPr>
            <p:ph type="title"/>
          </p:nvPr>
        </p:nvSpPr>
        <p:spPr>
          <a:xfrm>
            <a:off x="457200" y="274638"/>
            <a:ext cx="6635750" cy="1143000"/>
          </a:xfrm>
        </p:spPr>
        <p:txBody>
          <a:bodyPr/>
          <a:lstStyle/>
          <a:p>
            <a:r>
              <a:rPr lang="de-AT"/>
              <a:t>Informationssystem</a:t>
            </a:r>
            <a:endParaRPr lang="de-DE"/>
          </a:p>
        </p:txBody>
      </p:sp>
      <p:sp>
        <p:nvSpPr>
          <p:cNvPr id="3" name="Inhaltsplatzhalter 2"/>
          <p:cNvSpPr>
            <a:spLocks noGrp="1"/>
          </p:cNvSpPr>
          <p:nvPr>
            <p:ph idx="1"/>
          </p:nvPr>
        </p:nvSpPr>
        <p:spPr>
          <a:xfrm>
            <a:off x="457200" y="1600200"/>
            <a:ext cx="8291513" cy="4757738"/>
          </a:xfrm>
        </p:spPr>
        <p:txBody>
          <a:bodyPr rtlCol="0">
            <a:normAutofit/>
          </a:bodyPr>
          <a:lstStyle/>
          <a:p>
            <a:pPr fontAlgn="auto">
              <a:spcAft>
                <a:spcPts val="0"/>
              </a:spcAft>
              <a:defRPr/>
            </a:pPr>
            <a:r>
              <a:rPr lang="de-AT" sz="2800" dirty="0">
                <a:solidFill>
                  <a:srgbClr val="C00000"/>
                </a:solidFill>
              </a:rPr>
              <a:t>Definition:</a:t>
            </a:r>
          </a:p>
          <a:p>
            <a:pPr marL="360363" indent="0" fontAlgn="auto">
              <a:spcAft>
                <a:spcPts val="0"/>
              </a:spcAft>
              <a:buFont typeface="Arial" pitchFamily="34" charset="0"/>
              <a:buNone/>
              <a:defRPr/>
            </a:pPr>
            <a:r>
              <a:rPr lang="de-AT" sz="2000" dirty="0"/>
              <a:t>Ein </a:t>
            </a:r>
            <a:r>
              <a:rPr lang="de-AT" sz="2000" u="sng" dirty="0"/>
              <a:t>Informationssystem</a:t>
            </a:r>
            <a:r>
              <a:rPr lang="de-AT" sz="2000" dirty="0"/>
              <a:t> ist das gesamte informationsverarbeitende und informationsspeichernde (sozio-technische) Teil-System in einer Einrichtung.</a:t>
            </a:r>
          </a:p>
          <a:p>
            <a:pPr marL="0" indent="0" algn="just" fontAlgn="auto">
              <a:spcAft>
                <a:spcPts val="0"/>
              </a:spcAft>
              <a:buFont typeface="Arial" pitchFamily="34" charset="0"/>
              <a:buNone/>
              <a:tabLst>
                <a:tab pos="360363" algn="l"/>
              </a:tabLst>
              <a:defRPr/>
            </a:pPr>
            <a:endParaRPr lang="de-AT" sz="2000" dirty="0">
              <a:solidFill>
                <a:srgbClr val="C00000"/>
              </a:solidFill>
            </a:endParaRPr>
          </a:p>
          <a:p>
            <a:pPr marL="360363" indent="0" algn="just" fontAlgn="auto">
              <a:spcAft>
                <a:spcPts val="0"/>
              </a:spcAft>
              <a:buFont typeface="Arial" pitchFamily="34" charset="0"/>
              <a:buNone/>
              <a:defRPr/>
            </a:pPr>
            <a:endParaRPr lang="de-AT" sz="2000" dirty="0"/>
          </a:p>
          <a:p>
            <a:pPr marL="360363" indent="0" algn="just" fontAlgn="auto">
              <a:spcAft>
                <a:spcPts val="0"/>
              </a:spcAft>
              <a:buFont typeface="Arial" pitchFamily="34" charset="0"/>
              <a:buNone/>
              <a:defRPr/>
            </a:pPr>
            <a:endParaRPr lang="de-DE" sz="2000" dirty="0"/>
          </a:p>
        </p:txBody>
      </p:sp>
      <p:sp>
        <p:nvSpPr>
          <p:cNvPr id="4" name="Fußzeilenplatzhalter 3"/>
          <p:cNvSpPr>
            <a:spLocks noGrp="1"/>
          </p:cNvSpPr>
          <p:nvPr>
            <p:ph type="ftr" sz="quarter" idx="11"/>
          </p:nvPr>
        </p:nvSpPr>
        <p:spPr/>
        <p:txBody>
          <a:bodyPr/>
          <a:lstStyle/>
          <a:p>
            <a:pPr>
              <a:defRPr/>
            </a:pPr>
            <a:r>
              <a:rPr lang="de-AT" dirty="0"/>
              <a:t>hanno.ulmer@i-med.ac.at</a:t>
            </a:r>
            <a:endParaRPr lang="de-AT" dirty="0">
              <a:latin typeface="Comic Sans MS" pitchFamily="66" charset="0"/>
            </a:endParaRPr>
          </a:p>
        </p:txBody>
      </p:sp>
      <p:sp>
        <p:nvSpPr>
          <p:cNvPr id="5" name="Foliennummernplatzhalter 4"/>
          <p:cNvSpPr>
            <a:spLocks noGrp="1"/>
          </p:cNvSpPr>
          <p:nvPr>
            <p:ph type="sldNum" sz="quarter" idx="12"/>
          </p:nvPr>
        </p:nvSpPr>
        <p:spPr/>
        <p:txBody>
          <a:bodyPr/>
          <a:lstStyle/>
          <a:p>
            <a:pPr>
              <a:defRPr/>
            </a:pPr>
            <a:fld id="{F40BB65A-0836-4A42-9E3E-EAC8F13A6D09}" type="slidenum">
              <a:rPr lang="de-AT"/>
              <a:pPr>
                <a:defRPr/>
              </a:pPr>
              <a:t>78</a:t>
            </a:fld>
            <a:endParaRPr lang="de-AT"/>
          </a:p>
        </p:txBody>
      </p:sp>
      <p:sp>
        <p:nvSpPr>
          <p:cNvPr id="2" name="AutoShape 2" descr="https://homepages.thm.de/~hg13927/kis/struktur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07557" name="Picture 5" descr="http://wirtschaftslexikon.gabler.de/graphs/64/54963_compa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068960"/>
            <a:ext cx="5688632" cy="3487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Medizinische Informationssysteme</a:t>
            </a:r>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79</a:t>
            </a:fld>
            <a:endParaRPr lang="de-AT"/>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340768"/>
            <a:ext cx="8676580" cy="57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74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Forschungsschwerpunkte</a:t>
            </a:r>
            <a:endParaRPr lang="de-DE" dirty="0"/>
          </a:p>
        </p:txBody>
      </p:sp>
      <p:sp>
        <p:nvSpPr>
          <p:cNvPr id="3" name="Inhaltsplatzhalter 2"/>
          <p:cNvSpPr>
            <a:spLocks noGrp="1"/>
          </p:cNvSpPr>
          <p:nvPr>
            <p:ph sz="half" idx="1"/>
          </p:nvPr>
        </p:nvSpPr>
        <p:spPr>
          <a:xfrm>
            <a:off x="457200" y="1600200"/>
            <a:ext cx="6615130" cy="4972072"/>
          </a:xfrm>
        </p:spPr>
        <p:txBody>
          <a:bodyPr>
            <a:normAutofit/>
          </a:bodyPr>
          <a:lstStyle/>
          <a:p>
            <a:r>
              <a:rPr lang="de-AT" dirty="0"/>
              <a:t>Medizinische Statistik</a:t>
            </a:r>
          </a:p>
          <a:p>
            <a:pPr lvl="1"/>
            <a:r>
              <a:rPr lang="de-AT" dirty="0"/>
              <a:t>Statistische Methoden in klinischen/ epidemiologischen Studien</a:t>
            </a:r>
          </a:p>
          <a:p>
            <a:pPr lvl="1"/>
            <a:r>
              <a:rPr lang="de-AT" dirty="0"/>
              <a:t>Herz-Kreislauf- und Krebs-Epidemiologie</a:t>
            </a:r>
          </a:p>
          <a:p>
            <a:pPr lvl="1"/>
            <a:r>
              <a:rPr lang="de-AT" dirty="0"/>
              <a:t>Klassifikationsverfahren</a:t>
            </a:r>
          </a:p>
          <a:p>
            <a:pPr lvl="1"/>
            <a:r>
              <a:rPr lang="de-AT" dirty="0"/>
              <a:t>Statistische Mediationsanalyse/Kausale Inferenz</a:t>
            </a:r>
          </a:p>
          <a:p>
            <a:r>
              <a:rPr lang="de-AT" dirty="0"/>
              <a:t>Informatik</a:t>
            </a:r>
          </a:p>
          <a:p>
            <a:pPr lvl="1"/>
            <a:r>
              <a:rPr lang="de-AT" dirty="0"/>
              <a:t>Med. Terminologien/Klassifikationen</a:t>
            </a:r>
          </a:p>
          <a:p>
            <a:pPr lvl="1"/>
            <a:r>
              <a:rPr lang="de-AT" dirty="0"/>
              <a:t>ELGA und KIS (Datenschutz/-sicherheit)</a:t>
            </a:r>
          </a:p>
          <a:p>
            <a:pPr lvl="1"/>
            <a:r>
              <a:rPr lang="de-AT" dirty="0"/>
              <a:t>Register</a:t>
            </a:r>
          </a:p>
          <a:p>
            <a:r>
              <a:rPr lang="de-AT" dirty="0"/>
              <a:t>Gesundheitsökonomie</a:t>
            </a:r>
          </a:p>
          <a:p>
            <a:pPr lvl="1"/>
            <a:r>
              <a:rPr lang="de-AT" dirty="0"/>
              <a:t>LKF und andere </a:t>
            </a:r>
            <a:r>
              <a:rPr lang="de-AT" dirty="0" err="1"/>
              <a:t>DRG-Systeme</a:t>
            </a:r>
            <a:endParaRPr lang="de-AT" dirty="0"/>
          </a:p>
          <a:p>
            <a:endParaRPr lang="de-AT" dirty="0"/>
          </a:p>
          <a:p>
            <a:endParaRPr lang="de-DE" dirty="0"/>
          </a:p>
        </p:txBody>
      </p:sp>
      <p:sp>
        <p:nvSpPr>
          <p:cNvPr id="5" name="Foliennummernplatzhalter 4"/>
          <p:cNvSpPr>
            <a:spLocks noGrp="1"/>
          </p:cNvSpPr>
          <p:nvPr>
            <p:ph type="sldNum" sz="quarter" idx="12"/>
          </p:nvPr>
        </p:nvSpPr>
        <p:spPr/>
        <p:txBody>
          <a:bodyPr/>
          <a:lstStyle/>
          <a:p>
            <a:fld id="{A4B4652C-CD78-4E39-BAB0-0AF956FF8895}" type="slidenum">
              <a:rPr lang="de-DE" smtClean="0"/>
              <a:pPr/>
              <a:t>8</a:t>
            </a:fld>
            <a:endParaRPr lang="de-DE"/>
          </a:p>
        </p:txBody>
      </p:sp>
      <p:sp>
        <p:nvSpPr>
          <p:cNvPr id="18" name="Rechteck 17"/>
          <p:cNvSpPr/>
          <p:nvPr/>
        </p:nvSpPr>
        <p:spPr bwMode="auto">
          <a:xfrm>
            <a:off x="5357548" y="4354456"/>
            <a:ext cx="551873"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4" name="Textfeld 23"/>
          <p:cNvSpPr txBox="1"/>
          <p:nvPr/>
        </p:nvSpPr>
        <p:spPr>
          <a:xfrm>
            <a:off x="5390744" y="5807498"/>
            <a:ext cx="3311236" cy="523220"/>
          </a:xfrm>
          <a:prstGeom prst="rect">
            <a:avLst/>
          </a:prstGeom>
          <a:noFill/>
        </p:spPr>
        <p:txBody>
          <a:bodyPr wrap="square" rtlCol="0">
            <a:spAutoFit/>
          </a:bodyPr>
          <a:lstStyle/>
          <a:p>
            <a:pPr algn="ctr"/>
            <a:r>
              <a:rPr lang="de-AT" sz="2800" dirty="0" err="1">
                <a:solidFill>
                  <a:schemeClr val="bg2">
                    <a:lumMod val="40000"/>
                    <a:lumOff val="60000"/>
                  </a:schemeClr>
                </a:solidFill>
              </a:rPr>
              <a:t>MitarbeiterInnen</a:t>
            </a:r>
            <a:endParaRPr lang="de-DE" sz="2800" dirty="0">
              <a:solidFill>
                <a:schemeClr val="bg2">
                  <a:lumMod val="40000"/>
                  <a:lumOff val="60000"/>
                </a:schemeClr>
              </a:solidFill>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29" name="Textfeld 28"/>
          <p:cNvSpPr txBox="1"/>
          <p:nvPr/>
        </p:nvSpPr>
        <p:spPr>
          <a:xfrm>
            <a:off x="5392504" y="4408224"/>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Enthält personen- bzw. patientenbezogene medizinische und administrative Daten</a:t>
            </a:r>
          </a:p>
          <a:p>
            <a:pPr lvl="1" fontAlgn="auto">
              <a:lnSpc>
                <a:spcPct val="90000"/>
              </a:lnSpc>
              <a:spcAft>
                <a:spcPts val="0"/>
              </a:spcAft>
              <a:defRPr/>
            </a:pPr>
            <a:r>
              <a:rPr lang="de-AT" sz="2000" dirty="0">
                <a:latin typeface="+mj-lt"/>
              </a:rPr>
              <a:t>Multimedial</a:t>
            </a:r>
          </a:p>
          <a:p>
            <a:pPr lvl="2" fontAlgn="auto">
              <a:lnSpc>
                <a:spcPct val="90000"/>
              </a:lnSpc>
              <a:spcAft>
                <a:spcPts val="0"/>
              </a:spcAft>
              <a:defRPr/>
            </a:pPr>
            <a:r>
              <a:rPr lang="de-AT" sz="1800" dirty="0">
                <a:latin typeface="+mj-lt"/>
              </a:rPr>
              <a:t>Text, Zahlen, Bilder, Videos, Biosignale</a:t>
            </a:r>
          </a:p>
          <a:p>
            <a:pPr fontAlgn="auto">
              <a:lnSpc>
                <a:spcPct val="90000"/>
              </a:lnSpc>
              <a:spcAft>
                <a:spcPts val="0"/>
              </a:spcAft>
              <a:defRPr/>
            </a:pPr>
            <a:r>
              <a:rPr lang="de-AT" dirty="0">
                <a:latin typeface="+mj-lt"/>
              </a:rPr>
              <a:t>Dient zur Dokumentation und Kommunikation innerhalb eines Krankenhauses </a:t>
            </a:r>
          </a:p>
          <a:p>
            <a:pPr lvl="1" fontAlgn="auto">
              <a:lnSpc>
                <a:spcPct val="90000"/>
              </a:lnSpc>
              <a:spcAft>
                <a:spcPts val="0"/>
              </a:spcAft>
              <a:defRPr/>
            </a:pPr>
            <a:r>
              <a:rPr lang="de-AT" sz="2000" dirty="0">
                <a:latin typeface="+mj-lt"/>
              </a:rPr>
              <a:t>Kann aus mehreren miteinander kommunizierenden Subsystemen bestehen</a:t>
            </a:r>
          </a:p>
          <a:p>
            <a:pPr lvl="1" fontAlgn="auto">
              <a:lnSpc>
                <a:spcPct val="90000"/>
              </a:lnSpc>
              <a:spcAft>
                <a:spcPts val="0"/>
              </a:spcAft>
              <a:defRPr/>
            </a:pPr>
            <a:r>
              <a:rPr lang="de-AT" sz="2000" dirty="0">
                <a:latin typeface="+mj-lt"/>
              </a:rPr>
              <a:t>Für alle Berufsgruppen nach einem Berechtigungskonzept zugänglich</a:t>
            </a:r>
          </a:p>
          <a:p>
            <a:pPr fontAlgn="auto">
              <a:lnSpc>
                <a:spcPct val="90000"/>
              </a:lnSpc>
              <a:spcAft>
                <a:spcPts val="0"/>
              </a:spcAft>
              <a:defRPr/>
            </a:pPr>
            <a:r>
              <a:rPr lang="de-AT" dirty="0">
                <a:latin typeface="+mj-lt"/>
              </a:rPr>
              <a:t>Daten existieren im Idealfall nur </a:t>
            </a:r>
            <a:r>
              <a:rPr lang="de-AT" u="sng" dirty="0">
                <a:latin typeface="+mj-lt"/>
              </a:rPr>
              <a:t>einmalig</a:t>
            </a:r>
            <a:r>
              <a:rPr lang="de-AT" dirty="0">
                <a:latin typeface="+mj-lt"/>
              </a:rPr>
              <a:t> und sind </a:t>
            </a:r>
            <a:r>
              <a:rPr lang="de-AT" u="sng" dirty="0">
                <a:latin typeface="+mj-lt"/>
              </a:rPr>
              <a:t>aktuell</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24BA649-18CA-4F24-A950-3AB1E17D1CA0}" type="slidenum">
              <a:rPr lang="de-AT">
                <a:latin typeface="+mj-lt"/>
              </a:rPr>
              <a:pPr>
                <a:defRPr/>
              </a:pPr>
              <a:t>80</a:t>
            </a:fld>
            <a:endParaRPr lang="de-AT">
              <a:latin typeface="+mj-lt"/>
            </a:endParaRPr>
          </a:p>
        </p:txBody>
      </p:sp>
      <p:sp>
        <p:nvSpPr>
          <p:cNvPr id="171012" name="Rectangle 2"/>
          <p:cNvSpPr>
            <a:spLocks noGrp="1" noChangeArrowheads="1"/>
          </p:cNvSpPr>
          <p:nvPr>
            <p:ph type="title"/>
          </p:nvPr>
        </p:nvSpPr>
        <p:spPr>
          <a:xfrm>
            <a:off x="457200" y="274638"/>
            <a:ext cx="6635750" cy="1143000"/>
          </a:xfrm>
        </p:spPr>
        <p:txBody>
          <a:bodyPr/>
          <a:lstStyle/>
          <a:p>
            <a:r>
              <a:rPr lang="de-AT"/>
              <a:t>Krankenhausinformationssysteme (KIS)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a:latin typeface="+mj-lt"/>
              </a:rPr>
              <a:t>Enthält personen- bzw. patientenbezogene medizinische und administrative Daten </a:t>
            </a:r>
          </a:p>
          <a:p>
            <a:pPr lvl="1" fontAlgn="auto">
              <a:lnSpc>
                <a:spcPct val="90000"/>
              </a:lnSpc>
              <a:spcAft>
                <a:spcPts val="0"/>
              </a:spcAft>
              <a:defRPr/>
            </a:pPr>
            <a:r>
              <a:rPr lang="de-AT" sz="2400">
                <a:latin typeface="+mj-lt"/>
              </a:rPr>
              <a:t>Krankengeschichte in elektronischer Form</a:t>
            </a:r>
          </a:p>
          <a:p>
            <a:pPr lvl="1" fontAlgn="auto">
              <a:lnSpc>
                <a:spcPct val="90000"/>
              </a:lnSpc>
              <a:spcAft>
                <a:spcPts val="0"/>
              </a:spcAft>
              <a:defRPr/>
            </a:pPr>
            <a:r>
              <a:rPr lang="de-AT" sz="2000">
                <a:latin typeface="+mj-lt"/>
              </a:rPr>
              <a:t>Aufzeichnungen für eine vernünftige Behandlung der Patienten </a:t>
            </a:r>
          </a:p>
          <a:p>
            <a:pPr lvl="2" fontAlgn="auto">
              <a:lnSpc>
                <a:spcPct val="90000"/>
              </a:lnSpc>
              <a:spcAft>
                <a:spcPts val="0"/>
              </a:spcAft>
              <a:defRPr/>
            </a:pPr>
            <a:r>
              <a:rPr lang="de-AT" sz="1800">
                <a:latin typeface="+mj-lt"/>
              </a:rPr>
              <a:t>Terminplanung, Ordering</a:t>
            </a:r>
          </a:p>
          <a:p>
            <a:pPr lvl="2" fontAlgn="auto">
              <a:lnSpc>
                <a:spcPct val="90000"/>
              </a:lnSpc>
              <a:spcAft>
                <a:spcPts val="0"/>
              </a:spcAft>
              <a:defRPr/>
            </a:pPr>
            <a:r>
              <a:rPr lang="de-AT" sz="1800">
                <a:latin typeface="+mj-lt"/>
              </a:rPr>
              <a:t>Wissen über den Patienten</a:t>
            </a:r>
            <a:endParaRPr lang="de-AT">
              <a:latin typeface="+mj-lt"/>
            </a:endParaRPr>
          </a:p>
          <a:p>
            <a:pPr lvl="3" fontAlgn="auto">
              <a:lnSpc>
                <a:spcPct val="90000"/>
              </a:lnSpc>
              <a:spcAft>
                <a:spcPts val="0"/>
              </a:spcAft>
              <a:defRPr/>
            </a:pPr>
            <a:r>
              <a:rPr lang="de-AT">
                <a:latin typeface="+mj-lt"/>
              </a:rPr>
              <a:t>Freitext und strukturierte Dokumente</a:t>
            </a:r>
          </a:p>
          <a:p>
            <a:pPr lvl="2" fontAlgn="auto">
              <a:lnSpc>
                <a:spcPct val="90000"/>
              </a:lnSpc>
              <a:spcAft>
                <a:spcPts val="0"/>
              </a:spcAft>
              <a:defRPr/>
            </a:pPr>
            <a:r>
              <a:rPr lang="de-AT">
                <a:latin typeface="+mj-lt"/>
              </a:rPr>
              <a:t>Digitale Kommunikation mit anderen Leistungserbringern</a:t>
            </a:r>
          </a:p>
          <a:p>
            <a:pPr lvl="3" fontAlgn="auto">
              <a:lnSpc>
                <a:spcPct val="90000"/>
              </a:lnSpc>
              <a:spcAft>
                <a:spcPts val="0"/>
              </a:spcAft>
              <a:defRPr/>
            </a:pPr>
            <a:r>
              <a:rPr lang="de-AT">
                <a:latin typeface="+mj-lt"/>
              </a:rPr>
              <a:t>Unter Wahrung des Datenschutzes</a:t>
            </a:r>
          </a:p>
          <a:p>
            <a:pPr lvl="1" fontAlgn="auto">
              <a:lnSpc>
                <a:spcPct val="90000"/>
              </a:lnSpc>
              <a:spcAft>
                <a:spcPts val="0"/>
              </a:spcAft>
              <a:defRPr/>
            </a:pPr>
            <a:r>
              <a:rPr lang="de-AT" sz="2400">
                <a:latin typeface="+mj-lt"/>
              </a:rPr>
              <a:t>Zur Verrechnung mit den Kostenträgern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FF99067-5BFF-4BAC-8244-8DAF05356965}" type="slidenum">
              <a:rPr lang="de-AT">
                <a:latin typeface="+mj-lt"/>
              </a:rPr>
              <a:pPr>
                <a:defRPr/>
              </a:pPr>
              <a:t>81</a:t>
            </a:fld>
            <a:endParaRPr lang="de-AT">
              <a:latin typeface="+mj-lt"/>
            </a:endParaRPr>
          </a:p>
        </p:txBody>
      </p:sp>
      <p:sp>
        <p:nvSpPr>
          <p:cNvPr id="172036" name="Rectangle 2"/>
          <p:cNvSpPr>
            <a:spLocks noGrp="1" noChangeArrowheads="1"/>
          </p:cNvSpPr>
          <p:nvPr>
            <p:ph type="title"/>
          </p:nvPr>
        </p:nvSpPr>
        <p:spPr>
          <a:xfrm>
            <a:off x="457200" y="274638"/>
            <a:ext cx="6635750" cy="1143000"/>
          </a:xfrm>
        </p:spPr>
        <p:txBody>
          <a:bodyPr/>
          <a:lstStyle/>
          <a:p>
            <a:r>
              <a:rPr lang="de-AT"/>
              <a:t>Praxisinformationssysteme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dirty="0" err="1">
                <a:solidFill>
                  <a:srgbClr val="C00000"/>
                </a:solidFill>
                <a:latin typeface="+mj-lt"/>
              </a:rPr>
              <a:t>eHealth</a:t>
            </a:r>
            <a:endParaRPr lang="de-AT" sz="2800" dirty="0">
              <a:solidFill>
                <a:srgbClr val="C00000"/>
              </a:solidFill>
              <a:latin typeface="+mj-lt"/>
            </a:endParaRPr>
          </a:p>
          <a:p>
            <a:pPr fontAlgn="auto">
              <a:lnSpc>
                <a:spcPct val="90000"/>
              </a:lnSpc>
              <a:spcAft>
                <a:spcPts val="0"/>
              </a:spcAft>
              <a:defRPr/>
            </a:pPr>
            <a:r>
              <a:rPr lang="de-AT" dirty="0">
                <a:latin typeface="+mj-lt"/>
              </a:rPr>
              <a:t>Vernetzung aller Leistungsanbieter (Krankenhäuser, Ambulatorien, Ärzte, Physiotherapeuten,..., Kostenträger)</a:t>
            </a:r>
          </a:p>
          <a:p>
            <a:pPr fontAlgn="auto">
              <a:lnSpc>
                <a:spcPct val="90000"/>
              </a:lnSpc>
              <a:spcAft>
                <a:spcPts val="0"/>
              </a:spcAft>
              <a:defRPr/>
            </a:pPr>
            <a:r>
              <a:rPr lang="de-AT" dirty="0">
                <a:latin typeface="+mj-lt"/>
              </a:rPr>
              <a:t>Einbindung des Patienten</a:t>
            </a:r>
          </a:p>
          <a:p>
            <a:pPr lvl="1" fontAlgn="auto">
              <a:lnSpc>
                <a:spcPct val="90000"/>
              </a:lnSpc>
              <a:spcAft>
                <a:spcPts val="0"/>
              </a:spcAft>
              <a:defRPr/>
            </a:pPr>
            <a:r>
              <a:rPr lang="de-AT" sz="2000" dirty="0">
                <a:latin typeface="+mj-lt"/>
              </a:rPr>
              <a:t>Datenschutz</a:t>
            </a:r>
          </a:p>
          <a:p>
            <a:pPr lvl="2" fontAlgn="auto">
              <a:lnSpc>
                <a:spcPct val="90000"/>
              </a:lnSpc>
              <a:spcAft>
                <a:spcPts val="0"/>
              </a:spcAft>
              <a:defRPr/>
            </a:pPr>
            <a:r>
              <a:rPr lang="de-AT" sz="1800" dirty="0">
                <a:latin typeface="+mj-lt"/>
              </a:rPr>
              <a:t>Zugriffsrechte </a:t>
            </a:r>
          </a:p>
          <a:p>
            <a:pPr fontAlgn="auto">
              <a:lnSpc>
                <a:spcPct val="90000"/>
              </a:lnSpc>
              <a:spcAft>
                <a:spcPts val="0"/>
              </a:spcAft>
              <a:defRPr/>
            </a:pPr>
            <a:r>
              <a:rPr lang="de-AT" dirty="0">
                <a:latin typeface="+mj-lt"/>
              </a:rPr>
              <a:t>Informationen können auf verschiedenen Systemen gespeichert sein</a:t>
            </a:r>
          </a:p>
          <a:p>
            <a:pPr lvl="1" fontAlgn="auto">
              <a:lnSpc>
                <a:spcPct val="90000"/>
              </a:lnSpc>
              <a:spcAft>
                <a:spcPts val="0"/>
              </a:spcAft>
              <a:defRPr/>
            </a:pPr>
            <a:r>
              <a:rPr lang="de-AT" sz="2000" dirty="0">
                <a:latin typeface="+mj-lt"/>
              </a:rPr>
              <a:t>Kommunikationsstandards erforderlich</a:t>
            </a:r>
          </a:p>
          <a:p>
            <a:pPr fontAlgn="auto">
              <a:lnSpc>
                <a:spcPct val="90000"/>
              </a:lnSpc>
              <a:spcAft>
                <a:spcPts val="0"/>
              </a:spcAft>
              <a:defRPr/>
            </a:pPr>
            <a:r>
              <a:rPr lang="de-AT" dirty="0">
                <a:latin typeface="+mj-lt"/>
              </a:rPr>
              <a:t>Verknüpfung mit Wissensbasen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871253BD-FE96-4162-93D6-9434A9FD9DA3}" type="slidenum">
              <a:rPr lang="de-AT">
                <a:latin typeface="+mj-lt"/>
              </a:rPr>
              <a:pPr>
                <a:defRPr/>
              </a:pPr>
              <a:t>82</a:t>
            </a:fld>
            <a:endParaRPr lang="de-AT">
              <a:latin typeface="+mj-lt"/>
            </a:endParaRPr>
          </a:p>
        </p:txBody>
      </p:sp>
      <p:sp>
        <p:nvSpPr>
          <p:cNvPr id="173060" name="Rectangle 2"/>
          <p:cNvSpPr>
            <a:spLocks noGrp="1" noChangeArrowheads="1"/>
          </p:cNvSpPr>
          <p:nvPr>
            <p:ph type="title"/>
          </p:nvPr>
        </p:nvSpPr>
        <p:spPr>
          <a:xfrm>
            <a:off x="457200" y="274638"/>
            <a:ext cx="6635750" cy="1143000"/>
          </a:xfrm>
        </p:spPr>
        <p:txBody>
          <a:bodyPr/>
          <a:lstStyle/>
          <a:p>
            <a:r>
              <a:rPr lang="de-AT"/>
              <a:t>Gesundheitsnetzwerke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3"/>
          <p:cNvSpPr>
            <a:spLocks noGrp="1" noChangeArrowheads="1"/>
          </p:cNvSpPr>
          <p:nvPr>
            <p:ph idx="1"/>
          </p:nvPr>
        </p:nvSpPr>
        <p:spPr>
          <a:xfrm>
            <a:off x="1277938" y="1600200"/>
            <a:ext cx="6726237" cy="4757738"/>
          </a:xfrm>
        </p:spPr>
        <p:txBody>
          <a:bodyPr rtlCol="0">
            <a:normAutofit/>
          </a:bodyPr>
          <a:lstStyle/>
          <a:p>
            <a:pPr fontAlgn="auto">
              <a:lnSpc>
                <a:spcPct val="90000"/>
              </a:lnSpc>
              <a:spcAft>
                <a:spcPts val="0"/>
              </a:spcAft>
              <a:defRPr/>
            </a:pPr>
            <a:r>
              <a:rPr lang="de-AT" sz="2800" b="1" dirty="0">
                <a:latin typeface="+mj-lt"/>
              </a:rPr>
              <a:t>Steigerung der Qualität:</a:t>
            </a:r>
          </a:p>
          <a:p>
            <a:pPr lvl="1" fontAlgn="auto">
              <a:lnSpc>
                <a:spcPct val="90000"/>
              </a:lnSpc>
              <a:spcAft>
                <a:spcPts val="0"/>
              </a:spcAft>
              <a:defRPr/>
            </a:pPr>
            <a:r>
              <a:rPr lang="de-AT" sz="2400" dirty="0">
                <a:latin typeface="+mj-lt"/>
              </a:rPr>
              <a:t>Effizienz, Effektivität, Sicherheit, Chancengleichheit und Rechtzeitigkeit </a:t>
            </a:r>
          </a:p>
          <a:p>
            <a:pPr lvl="1" fontAlgn="auto">
              <a:lnSpc>
                <a:spcPct val="90000"/>
              </a:lnSpc>
              <a:spcAft>
                <a:spcPts val="0"/>
              </a:spcAft>
              <a:defRPr/>
            </a:pPr>
            <a:r>
              <a:rPr lang="de-AT" sz="2400" dirty="0">
                <a:latin typeface="+mj-lt"/>
              </a:rPr>
              <a:t>d.h. der </a:t>
            </a:r>
            <a:r>
              <a:rPr lang="de-AT" sz="2400" b="1" dirty="0">
                <a:latin typeface="+mj-lt"/>
              </a:rPr>
              <a:t>Prozess- und Ergebnisqualität</a:t>
            </a:r>
          </a:p>
          <a:p>
            <a:pPr fontAlgn="auto">
              <a:lnSpc>
                <a:spcPct val="90000"/>
              </a:lnSpc>
              <a:spcAft>
                <a:spcPts val="0"/>
              </a:spcAft>
              <a:defRPr/>
            </a:pPr>
            <a:r>
              <a:rPr lang="de-AT" sz="2800" dirty="0">
                <a:latin typeface="+mj-lt"/>
              </a:rPr>
              <a:t>durch digitale Dokumentation </a:t>
            </a:r>
          </a:p>
          <a:p>
            <a:pPr fontAlgn="auto">
              <a:lnSpc>
                <a:spcPct val="90000"/>
              </a:lnSpc>
              <a:spcAft>
                <a:spcPts val="0"/>
              </a:spcAft>
              <a:defRPr/>
            </a:pPr>
            <a:r>
              <a:rPr lang="de-AT" sz="2800" dirty="0">
                <a:latin typeface="+mj-lt"/>
              </a:rPr>
              <a:t>verbesserte elektronische Kommunikation</a:t>
            </a:r>
          </a:p>
          <a:p>
            <a:pPr fontAlgn="auto">
              <a:lnSpc>
                <a:spcPct val="90000"/>
              </a:lnSpc>
              <a:spcAft>
                <a:spcPts val="0"/>
              </a:spcAft>
              <a:defRPr/>
            </a:pPr>
            <a:r>
              <a:rPr lang="de-AT" sz="2800" dirty="0">
                <a:latin typeface="+mj-lt"/>
              </a:rPr>
              <a:t>auf Basis des elektronischen Gesundheitsaktes (ELGA)</a:t>
            </a:r>
          </a:p>
          <a:p>
            <a:pPr fontAlgn="auto">
              <a:lnSpc>
                <a:spcPct val="90000"/>
              </a:lnSpc>
              <a:spcAft>
                <a:spcPts val="0"/>
              </a:spcAft>
              <a:defRPr/>
            </a:pPr>
            <a:r>
              <a:rPr lang="de-AT" sz="2800" b="1" dirty="0">
                <a:latin typeface="+mj-lt"/>
              </a:rPr>
              <a:t>Verringerung der Kosten</a:t>
            </a:r>
          </a:p>
        </p:txBody>
      </p:sp>
      <p:sp>
        <p:nvSpPr>
          <p:cNvPr id="9" name="Fußzeilenplatzhalter 4"/>
          <p:cNvSpPr>
            <a:spLocks noGrp="1"/>
          </p:cNvSpPr>
          <p:nvPr>
            <p:ph type="ftr" sz="quarter" idx="11"/>
          </p:nvPr>
        </p:nvSpPr>
        <p:spPr/>
        <p:txBody>
          <a:bodyPr/>
          <a:lstStyle/>
          <a:p>
            <a:pPr>
              <a:defRPr/>
            </a:pPr>
            <a:r>
              <a:rPr lang="de-AT"/>
              <a:t>hanno.ulmer@i-med.ac.at</a:t>
            </a:r>
            <a:endParaRPr lang="de-AT" dirty="0"/>
          </a:p>
        </p:txBody>
      </p:sp>
      <p:sp>
        <p:nvSpPr>
          <p:cNvPr id="8" name="Foliennummernplatzhalter 5"/>
          <p:cNvSpPr>
            <a:spLocks noGrp="1"/>
          </p:cNvSpPr>
          <p:nvPr>
            <p:ph type="sldNum" sz="quarter" idx="12"/>
          </p:nvPr>
        </p:nvSpPr>
        <p:spPr/>
        <p:txBody>
          <a:bodyPr/>
          <a:lstStyle/>
          <a:p>
            <a:pPr>
              <a:defRPr/>
            </a:pPr>
            <a:fld id="{BF1EE015-6781-4B0E-AF3F-581F95683F87}" type="slidenum">
              <a:rPr lang="de-AT">
                <a:latin typeface="+mj-lt"/>
              </a:rPr>
              <a:pPr>
                <a:defRPr/>
              </a:pPr>
              <a:t>83</a:t>
            </a:fld>
            <a:endParaRPr lang="de-AT">
              <a:latin typeface="+mj-lt"/>
            </a:endParaRPr>
          </a:p>
        </p:txBody>
      </p:sp>
      <p:sp>
        <p:nvSpPr>
          <p:cNvPr id="146439" name="AutoShape 5"/>
          <p:cNvSpPr>
            <a:spLocks noChangeArrowheads="1"/>
          </p:cNvSpPr>
          <p:nvPr/>
        </p:nvSpPr>
        <p:spPr bwMode="auto">
          <a:xfrm rot="-5435059">
            <a:off x="-1101725" y="3152775"/>
            <a:ext cx="3886200" cy="838200"/>
          </a:xfrm>
          <a:prstGeom prst="rightArrow">
            <a:avLst>
              <a:gd name="adj1" fmla="val 50000"/>
              <a:gd name="adj2" fmla="val 93182"/>
            </a:avLst>
          </a:prstGeom>
          <a:solidFill>
            <a:srgbClr val="0070C0"/>
          </a:solidFill>
          <a:ln w="9525">
            <a:solidFill>
              <a:schemeClr val="tx1"/>
            </a:solidFill>
            <a:miter lim="800000"/>
            <a:headEnd/>
            <a:tailEnd/>
          </a:ln>
        </p:spPr>
        <p:txBody>
          <a:bodyPr wrap="none" anchor="ctr"/>
          <a:lstStyle/>
          <a:p>
            <a:pPr algn="ctr">
              <a:defRPr/>
            </a:pPr>
            <a:r>
              <a:rPr lang="de-AT" dirty="0">
                <a:solidFill>
                  <a:schemeClr val="bg1"/>
                </a:solidFill>
                <a:latin typeface="+mj-lt"/>
              </a:rPr>
              <a:t>Qualität</a:t>
            </a:r>
          </a:p>
        </p:txBody>
      </p:sp>
      <p:sp>
        <p:nvSpPr>
          <p:cNvPr id="146440" name="AutoShape 6"/>
          <p:cNvSpPr>
            <a:spLocks noChangeArrowheads="1"/>
          </p:cNvSpPr>
          <p:nvPr/>
        </p:nvSpPr>
        <p:spPr bwMode="auto">
          <a:xfrm rot="5388497">
            <a:off x="6341269" y="3150394"/>
            <a:ext cx="3887788" cy="838200"/>
          </a:xfrm>
          <a:prstGeom prst="rightArrow">
            <a:avLst>
              <a:gd name="adj1" fmla="val 50000"/>
              <a:gd name="adj2" fmla="val 93182"/>
            </a:avLst>
          </a:prstGeom>
          <a:solidFill>
            <a:srgbClr val="C00000"/>
          </a:solidFill>
          <a:ln w="9525">
            <a:solidFill>
              <a:schemeClr val="tx1"/>
            </a:solidFill>
            <a:miter lim="800000"/>
            <a:headEnd/>
            <a:tailEnd/>
          </a:ln>
        </p:spPr>
        <p:txBody>
          <a:bodyPr wrap="none" anchor="ctr"/>
          <a:lstStyle/>
          <a:p>
            <a:pPr algn="ctr">
              <a:defRPr/>
            </a:pPr>
            <a:r>
              <a:rPr lang="de-AT" dirty="0">
                <a:solidFill>
                  <a:schemeClr val="bg1"/>
                </a:solidFill>
                <a:latin typeface="+mj-lt"/>
              </a:rPr>
              <a:t>Kosten</a:t>
            </a:r>
          </a:p>
        </p:txBody>
      </p:sp>
      <p:sp>
        <p:nvSpPr>
          <p:cNvPr id="174086" name="Rectangle 2"/>
          <p:cNvSpPr>
            <a:spLocks noGrp="1" noChangeArrowheads="1"/>
          </p:cNvSpPr>
          <p:nvPr>
            <p:ph type="title"/>
          </p:nvPr>
        </p:nvSpPr>
        <p:spPr>
          <a:xfrm>
            <a:off x="457200" y="274638"/>
            <a:ext cx="6635750" cy="1143000"/>
          </a:xfrm>
        </p:spPr>
        <p:txBody>
          <a:bodyPr/>
          <a:lstStyle/>
          <a:p>
            <a:r>
              <a:rPr lang="de-AT"/>
              <a:t>Therapieziel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3"/>
          <p:cNvSpPr>
            <a:spLocks noGrp="1" noChangeArrowheads="1"/>
          </p:cNvSpPr>
          <p:nvPr>
            <p:ph idx="1"/>
          </p:nvPr>
        </p:nvSpPr>
        <p:spPr>
          <a:xfrm>
            <a:off x="457200" y="1600200"/>
            <a:ext cx="8229600" cy="4757738"/>
          </a:xfrm>
        </p:spPr>
        <p:txBody>
          <a:bodyPr rtlCol="0">
            <a:normAutofit/>
          </a:bodyPr>
          <a:lstStyle/>
          <a:p>
            <a:pPr fontAlgn="auto">
              <a:spcAft>
                <a:spcPts val="0"/>
              </a:spcAft>
              <a:defRPr/>
            </a:pPr>
            <a:r>
              <a:rPr lang="de-AT" sz="2800" dirty="0">
                <a:latin typeface="+mj-lt"/>
              </a:rPr>
              <a:t>Freitext</a:t>
            </a:r>
          </a:p>
          <a:p>
            <a:pPr lvl="2" fontAlgn="auto">
              <a:spcAft>
                <a:spcPts val="0"/>
              </a:spcAft>
              <a:defRPr/>
            </a:pPr>
            <a:r>
              <a:rPr lang="de-AT" dirty="0">
                <a:latin typeface="+mj-lt"/>
              </a:rPr>
              <a:t>Wenig strukturiert</a:t>
            </a:r>
          </a:p>
          <a:p>
            <a:pPr lvl="2" fontAlgn="auto">
              <a:spcAft>
                <a:spcPts val="0"/>
              </a:spcAft>
              <a:defRPr/>
            </a:pPr>
            <a:r>
              <a:rPr lang="de-AT" dirty="0">
                <a:latin typeface="+mj-lt"/>
              </a:rPr>
              <a:t>Kann sehr präzise sein</a:t>
            </a:r>
          </a:p>
          <a:p>
            <a:pPr lvl="2" fontAlgn="auto">
              <a:spcAft>
                <a:spcPts val="0"/>
              </a:spcAft>
              <a:defRPr/>
            </a:pPr>
            <a:r>
              <a:rPr lang="de-AT" dirty="0">
                <a:latin typeface="+mj-lt"/>
              </a:rPr>
              <a:t>Oft aber auch redundant und unübersichtlich</a:t>
            </a:r>
          </a:p>
          <a:p>
            <a:pPr lvl="1" fontAlgn="auto">
              <a:spcAft>
                <a:spcPts val="0"/>
              </a:spcAft>
              <a:defRPr/>
            </a:pPr>
            <a:r>
              <a:rPr lang="de-AT" sz="2400" dirty="0">
                <a:latin typeface="+mj-lt"/>
              </a:rPr>
              <a:t>Zusammenfassung der wichtigsten Befunde, Symptome, Diagnosen, Therapien, Labordaten, ...</a:t>
            </a:r>
          </a:p>
          <a:p>
            <a:pPr lvl="2" fontAlgn="auto">
              <a:spcAft>
                <a:spcPts val="0"/>
              </a:spcAft>
              <a:defRPr/>
            </a:pPr>
            <a:r>
              <a:rPr lang="de-AT" dirty="0">
                <a:latin typeface="+mj-lt"/>
              </a:rPr>
              <a:t>Zur Kommunikation mit anderen Leistungsanbietern</a:t>
            </a:r>
          </a:p>
          <a:p>
            <a:pPr lvl="1" fontAlgn="auto">
              <a:spcAft>
                <a:spcPts val="0"/>
              </a:spcAft>
              <a:defRPr/>
            </a:pPr>
            <a:r>
              <a:rPr lang="de-AT" sz="2400" dirty="0">
                <a:latin typeface="+mj-lt"/>
              </a:rPr>
              <a:t>Rechtliche Bedeutung</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A348F19A-71B0-400A-B655-675C57122059}" type="slidenum">
              <a:rPr lang="de-AT">
                <a:latin typeface="+mj-lt"/>
              </a:rPr>
              <a:pPr>
                <a:defRPr/>
              </a:pPr>
              <a:t>84</a:t>
            </a:fld>
            <a:endParaRPr lang="de-AT">
              <a:latin typeface="+mj-lt"/>
            </a:endParaRPr>
          </a:p>
        </p:txBody>
      </p:sp>
      <p:sp>
        <p:nvSpPr>
          <p:cNvPr id="175108" name="Rectangle 2"/>
          <p:cNvSpPr>
            <a:spLocks noGrp="1" noChangeArrowheads="1"/>
          </p:cNvSpPr>
          <p:nvPr>
            <p:ph type="title"/>
          </p:nvPr>
        </p:nvSpPr>
        <p:spPr>
          <a:xfrm>
            <a:off x="457200" y="274638"/>
            <a:ext cx="6635750" cy="1143000"/>
          </a:xfrm>
        </p:spPr>
        <p:txBody>
          <a:bodyPr/>
          <a:lstStyle/>
          <a:p>
            <a:r>
              <a:rPr lang="de-AT"/>
              <a:t>Arztbrief</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dirty="0">
                <a:solidFill>
                  <a:srgbClr val="C00000"/>
                </a:solidFill>
                <a:latin typeface="+mj-lt"/>
              </a:rPr>
              <a:t>Definition von „Integration“:</a:t>
            </a:r>
          </a:p>
          <a:p>
            <a:pPr lvl="1" fontAlgn="auto">
              <a:lnSpc>
                <a:spcPct val="90000"/>
              </a:lnSpc>
              <a:spcAft>
                <a:spcPts val="0"/>
              </a:spcAft>
              <a:defRPr/>
            </a:pPr>
            <a:r>
              <a:rPr lang="de-AT" sz="2000" dirty="0">
                <a:latin typeface="+mj-lt"/>
              </a:rPr>
              <a:t>„Eine Handlung, um aus Teilen ein Ganzes zu machen, die Konsolidierung und Harmonisierung von Teilen“</a:t>
            </a:r>
          </a:p>
          <a:p>
            <a:pPr fontAlgn="auto">
              <a:lnSpc>
                <a:spcPct val="90000"/>
              </a:lnSpc>
              <a:spcAft>
                <a:spcPts val="0"/>
              </a:spcAft>
              <a:defRPr/>
            </a:pPr>
            <a:r>
              <a:rPr lang="de-AT" sz="2800" dirty="0">
                <a:latin typeface="+mj-lt"/>
              </a:rPr>
              <a:t>Dazu einige Stichworte:</a:t>
            </a:r>
          </a:p>
          <a:p>
            <a:pPr lvl="1" fontAlgn="auto">
              <a:lnSpc>
                <a:spcPct val="90000"/>
              </a:lnSpc>
              <a:spcAft>
                <a:spcPts val="0"/>
              </a:spcAft>
              <a:defRPr/>
            </a:pPr>
            <a:r>
              <a:rPr lang="de-AT" sz="2400" dirty="0">
                <a:latin typeface="+mj-lt"/>
              </a:rPr>
              <a:t>Patientenpfade, Versorgungspfade, Standards</a:t>
            </a:r>
          </a:p>
          <a:p>
            <a:pPr lvl="1" fontAlgn="auto">
              <a:lnSpc>
                <a:spcPct val="90000"/>
              </a:lnSpc>
              <a:spcAft>
                <a:spcPts val="0"/>
              </a:spcAft>
              <a:defRPr/>
            </a:pPr>
            <a:r>
              <a:rPr lang="de-AT" sz="2400" dirty="0">
                <a:latin typeface="+mj-lt"/>
              </a:rPr>
              <a:t>Verbundene Dienstleistungen, nahtlose Übergänge</a:t>
            </a:r>
          </a:p>
          <a:p>
            <a:pPr lvl="2" fontAlgn="auto">
              <a:lnSpc>
                <a:spcPct val="90000"/>
              </a:lnSpc>
              <a:spcAft>
                <a:spcPts val="0"/>
              </a:spcAft>
              <a:defRPr/>
            </a:pPr>
            <a:r>
              <a:rPr lang="de-AT" dirty="0">
                <a:latin typeface="+mj-lt"/>
              </a:rPr>
              <a:t>Case Management, </a:t>
            </a:r>
            <a:r>
              <a:rPr lang="de-AT" dirty="0" err="1">
                <a:latin typeface="+mj-lt"/>
              </a:rPr>
              <a:t>Disease</a:t>
            </a:r>
            <a:r>
              <a:rPr lang="de-AT" dirty="0">
                <a:latin typeface="+mj-lt"/>
              </a:rPr>
              <a:t> Management</a:t>
            </a:r>
          </a:p>
          <a:p>
            <a:pPr lvl="1" fontAlgn="auto">
              <a:lnSpc>
                <a:spcPct val="90000"/>
              </a:lnSpc>
              <a:spcAft>
                <a:spcPts val="0"/>
              </a:spcAft>
              <a:defRPr/>
            </a:pPr>
            <a:r>
              <a:rPr lang="de-AT" sz="2400" dirty="0">
                <a:latin typeface="+mj-lt"/>
              </a:rPr>
              <a:t>Versorgungsnetzwerke</a:t>
            </a:r>
          </a:p>
          <a:p>
            <a:pPr lvl="1" fontAlgn="auto">
              <a:lnSpc>
                <a:spcPct val="90000"/>
              </a:lnSpc>
              <a:spcAft>
                <a:spcPts val="0"/>
              </a:spcAft>
              <a:defRPr/>
            </a:pPr>
            <a:r>
              <a:rPr lang="de-AT" sz="2400" b="1" dirty="0">
                <a:solidFill>
                  <a:srgbClr val="4F81BD"/>
                </a:solidFill>
                <a:latin typeface="+mj-lt"/>
              </a:rPr>
              <a:t>Zusammenwirken unabhängiger Elemente</a:t>
            </a:r>
          </a:p>
          <a:p>
            <a:pPr lvl="2" fontAlgn="auto">
              <a:lnSpc>
                <a:spcPct val="90000"/>
              </a:lnSpc>
              <a:spcAft>
                <a:spcPts val="0"/>
              </a:spcAft>
              <a:defRPr/>
            </a:pPr>
            <a:r>
              <a:rPr lang="de-AT" b="1" dirty="0">
                <a:solidFill>
                  <a:srgbClr val="4F81BD"/>
                </a:solidFill>
                <a:latin typeface="+mj-lt"/>
              </a:rPr>
              <a:t>unter der Annahme, dass das Gesamte besser ist als die Summe der Einzelteile </a:t>
            </a:r>
          </a:p>
        </p:txBody>
      </p:sp>
      <p:sp>
        <p:nvSpPr>
          <p:cNvPr id="8" name="Fußzeilenplatzhalter 4"/>
          <p:cNvSpPr>
            <a:spLocks noGrp="1"/>
          </p:cNvSpPr>
          <p:nvPr>
            <p:ph type="ftr" sz="quarter" idx="11"/>
          </p:nvPr>
        </p:nvSpPr>
        <p:spPr/>
        <p:txBody>
          <a:bodyPr/>
          <a:lstStyle/>
          <a:p>
            <a:pPr>
              <a:defRPr/>
            </a:pPr>
            <a:r>
              <a:rPr lang="de-AT"/>
              <a:t>hanno.ulmer@i-med.ac.at</a:t>
            </a:r>
            <a:endParaRPr lang="de-AT" dirty="0"/>
          </a:p>
        </p:txBody>
      </p:sp>
      <p:sp>
        <p:nvSpPr>
          <p:cNvPr id="7" name="Foliennummernplatzhalter 5"/>
          <p:cNvSpPr>
            <a:spLocks noGrp="1"/>
          </p:cNvSpPr>
          <p:nvPr>
            <p:ph type="sldNum" sz="quarter" idx="12"/>
          </p:nvPr>
        </p:nvSpPr>
        <p:spPr/>
        <p:txBody>
          <a:bodyPr/>
          <a:lstStyle/>
          <a:p>
            <a:pPr>
              <a:defRPr/>
            </a:pPr>
            <a:fld id="{C71D7AE4-CF5D-41E0-A0A5-EEA69A76BE78}" type="slidenum">
              <a:rPr lang="de-AT">
                <a:latin typeface="+mj-lt"/>
              </a:rPr>
              <a:pPr>
                <a:defRPr/>
              </a:pPr>
              <a:t>85</a:t>
            </a:fld>
            <a:endParaRPr lang="de-AT">
              <a:latin typeface="+mj-lt"/>
            </a:endParaRPr>
          </a:p>
        </p:txBody>
      </p:sp>
      <p:sp>
        <p:nvSpPr>
          <p:cNvPr id="176132" name="Rectangle 2"/>
          <p:cNvSpPr>
            <a:spLocks noGrp="1" noChangeArrowheads="1"/>
          </p:cNvSpPr>
          <p:nvPr>
            <p:ph type="title"/>
          </p:nvPr>
        </p:nvSpPr>
        <p:spPr>
          <a:xfrm>
            <a:off x="457200" y="274638"/>
            <a:ext cx="6635750" cy="1143000"/>
          </a:xfrm>
        </p:spPr>
        <p:txBody>
          <a:bodyPr/>
          <a:lstStyle/>
          <a:p>
            <a:r>
              <a:rPr lang="de-AT"/>
              <a:t>Integrierte Versorgung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ußzeilenplatzhalter 4"/>
          <p:cNvSpPr>
            <a:spLocks noGrp="1"/>
          </p:cNvSpPr>
          <p:nvPr>
            <p:ph type="ftr" sz="quarter" idx="11"/>
          </p:nvPr>
        </p:nvSpPr>
        <p:spPr/>
        <p:txBody>
          <a:bodyPr/>
          <a:lstStyle/>
          <a:p>
            <a:pPr>
              <a:defRPr/>
            </a:pPr>
            <a:r>
              <a:rPr lang="de-AT">
                <a:latin typeface="+mj-lt"/>
              </a:rPr>
              <a:t>hanno.ulmer@i-med.ac.at</a:t>
            </a:r>
            <a:endParaRPr lang="de-AT" dirty="0">
              <a:latin typeface="+mj-lt"/>
            </a:endParaRPr>
          </a:p>
        </p:txBody>
      </p:sp>
      <p:sp>
        <p:nvSpPr>
          <p:cNvPr id="35" name="Foliennummernplatzhalter 4"/>
          <p:cNvSpPr>
            <a:spLocks noGrp="1"/>
          </p:cNvSpPr>
          <p:nvPr>
            <p:ph type="sldNum" sz="quarter" idx="12"/>
          </p:nvPr>
        </p:nvSpPr>
        <p:spPr/>
        <p:txBody>
          <a:bodyPr/>
          <a:lstStyle/>
          <a:p>
            <a:pPr>
              <a:defRPr/>
            </a:pPr>
            <a:fld id="{54CE19F0-1D9E-4E14-8A23-4187AD40CEDC}" type="slidenum">
              <a:rPr lang="de-AT">
                <a:latin typeface="+mj-lt"/>
              </a:rPr>
              <a:pPr>
                <a:defRPr/>
              </a:pPr>
              <a:t>86</a:t>
            </a:fld>
            <a:endParaRPr lang="de-AT">
              <a:latin typeface="+mj-lt"/>
            </a:endParaRPr>
          </a:p>
        </p:txBody>
      </p:sp>
      <p:sp>
        <p:nvSpPr>
          <p:cNvPr id="148500" name="Text Box 18"/>
          <p:cNvSpPr txBox="1">
            <a:spLocks noChangeArrowheads="1"/>
          </p:cNvSpPr>
          <p:nvPr/>
        </p:nvSpPr>
        <p:spPr bwMode="auto">
          <a:xfrm>
            <a:off x="6248400" y="6324600"/>
            <a:ext cx="1295400" cy="274638"/>
          </a:xfrm>
          <a:prstGeom prst="rect">
            <a:avLst/>
          </a:prstGeom>
          <a:noFill/>
          <a:ln w="9525">
            <a:noFill/>
            <a:miter lim="800000"/>
            <a:headEnd/>
            <a:tailEnd/>
          </a:ln>
        </p:spPr>
        <p:txBody>
          <a:bodyPr>
            <a:spAutoFit/>
          </a:bodyPr>
          <a:lstStyle/>
          <a:p>
            <a:pPr>
              <a:spcBef>
                <a:spcPct val="50000"/>
              </a:spcBef>
              <a:defRPr/>
            </a:pPr>
            <a:r>
              <a:rPr lang="de-AT" sz="1200" b="1" dirty="0">
                <a:latin typeface="+mj-lt"/>
                <a:sym typeface="Symbol" pitchFamily="18" charset="2"/>
              </a:rPr>
              <a:t></a:t>
            </a:r>
            <a:r>
              <a:rPr lang="de-AT" sz="1200" b="1" dirty="0">
                <a:latin typeface="+mj-lt"/>
              </a:rPr>
              <a:t>Pfeiffer, 2003</a:t>
            </a:r>
          </a:p>
        </p:txBody>
      </p:sp>
      <p:grpSp>
        <p:nvGrpSpPr>
          <p:cNvPr id="177156" name="Gruppieren 2"/>
          <p:cNvGrpSpPr>
            <a:grpSpLocks/>
          </p:cNvGrpSpPr>
          <p:nvPr/>
        </p:nvGrpSpPr>
        <p:grpSpPr bwMode="auto">
          <a:xfrm>
            <a:off x="919163" y="1628775"/>
            <a:ext cx="7324725" cy="4695825"/>
            <a:chOff x="304800" y="1219200"/>
            <a:chExt cx="8458200" cy="5105400"/>
          </a:xfrm>
        </p:grpSpPr>
        <p:sp>
          <p:nvSpPr>
            <p:cNvPr id="148485" name="Oval 3"/>
            <p:cNvSpPr>
              <a:spLocks noChangeArrowheads="1"/>
            </p:cNvSpPr>
            <p:nvPr/>
          </p:nvSpPr>
          <p:spPr bwMode="auto">
            <a:xfrm>
              <a:off x="2667743" y="3124664"/>
              <a:ext cx="2665415" cy="1294473"/>
            </a:xfrm>
            <a:prstGeom prst="ellipse">
              <a:avLst/>
            </a:prstGeom>
            <a:solidFill>
              <a:schemeClr val="accent1"/>
            </a:solidFill>
            <a:ln w="28575">
              <a:solidFill>
                <a:schemeClr val="tx1"/>
              </a:solidFill>
              <a:miter lim="800000"/>
              <a:headEnd/>
              <a:tailEnd/>
            </a:ln>
          </p:spPr>
          <p:txBody>
            <a:bodyPr wrap="none" anchor="ctr"/>
            <a:lstStyle/>
            <a:p>
              <a:pPr algn="ctr">
                <a:defRPr/>
              </a:pPr>
              <a:r>
                <a:rPr lang="de-DE">
                  <a:latin typeface="+mj-lt"/>
                </a:rPr>
                <a:t>e</a:t>
              </a:r>
              <a:r>
                <a:rPr lang="de-AT">
                  <a:latin typeface="+mj-lt"/>
                </a:rPr>
                <a:t>-health</a:t>
              </a:r>
            </a:p>
            <a:p>
              <a:pPr algn="ctr">
                <a:defRPr/>
              </a:pPr>
              <a:r>
                <a:rPr lang="de-AT">
                  <a:latin typeface="+mj-lt"/>
                </a:rPr>
                <a:t>communication</a:t>
              </a:r>
            </a:p>
            <a:p>
              <a:pPr algn="ctr">
                <a:defRPr/>
              </a:pPr>
              <a:r>
                <a:rPr lang="de-AT">
                  <a:latin typeface="+mj-lt"/>
                </a:rPr>
                <a:t>platform</a:t>
              </a:r>
            </a:p>
          </p:txBody>
        </p:sp>
        <p:sp>
          <p:nvSpPr>
            <p:cNvPr id="148486" name="AutoShape 4"/>
            <p:cNvSpPr>
              <a:spLocks noChangeArrowheads="1"/>
            </p:cNvSpPr>
            <p:nvPr/>
          </p:nvSpPr>
          <p:spPr bwMode="auto">
            <a:xfrm>
              <a:off x="5714454" y="1295142"/>
              <a:ext cx="2819400" cy="1675911"/>
            </a:xfrm>
            <a:prstGeom prst="flowChartPunchedTape">
              <a:avLst/>
            </a:prstGeom>
            <a:solidFill>
              <a:srgbClr val="FF5050"/>
            </a:solidFill>
            <a:ln w="9525">
              <a:solidFill>
                <a:schemeClr val="tx1"/>
              </a:solidFill>
              <a:miter lim="800000"/>
              <a:headEnd/>
              <a:tailEnd/>
            </a:ln>
          </p:spPr>
          <p:txBody>
            <a:bodyPr wrap="none" anchor="ctr"/>
            <a:lstStyle/>
            <a:p>
              <a:pPr algn="ctr">
                <a:defRPr/>
              </a:pPr>
              <a:r>
                <a:rPr lang="de-AT" sz="2000">
                  <a:latin typeface="+mj-lt"/>
                </a:rPr>
                <a:t>Control of the </a:t>
              </a:r>
            </a:p>
            <a:p>
              <a:pPr algn="ctr">
                <a:defRPr/>
              </a:pPr>
              <a:r>
                <a:rPr lang="de-AT" sz="2000">
                  <a:latin typeface="+mj-lt"/>
                </a:rPr>
                <a:t>health care system:</a:t>
              </a:r>
            </a:p>
            <a:p>
              <a:pPr algn="ctr">
                <a:defRPr/>
              </a:pPr>
              <a:r>
                <a:rPr lang="de-AT" sz="1400">
                  <a:latin typeface="+mj-lt"/>
                </a:rPr>
                <a:t>planning, quality assurance,</a:t>
              </a:r>
            </a:p>
            <a:p>
              <a:pPr algn="ctr">
                <a:defRPr/>
              </a:pPr>
              <a:r>
                <a:rPr lang="de-AT" sz="1400">
                  <a:latin typeface="+mj-lt"/>
                </a:rPr>
                <a:t>terminology,...</a:t>
              </a:r>
            </a:p>
          </p:txBody>
        </p:sp>
        <p:cxnSp>
          <p:nvCxnSpPr>
            <p:cNvPr id="177160" name="AutoShape 5"/>
            <p:cNvCxnSpPr>
              <a:cxnSpLocks noChangeShapeType="1"/>
              <a:stCxn id="148485" idx="7"/>
              <a:endCxn id="148486" idx="1"/>
            </p:cNvCxnSpPr>
            <p:nvPr/>
          </p:nvCxnSpPr>
          <p:spPr bwMode="auto">
            <a:xfrm rot="-5400000">
              <a:off x="4746625" y="2330450"/>
              <a:ext cx="1165225" cy="771525"/>
            </a:xfrm>
            <a:prstGeom prst="curvedConnector2">
              <a:avLst/>
            </a:prstGeom>
            <a:noFill/>
            <a:ln w="38100">
              <a:solidFill>
                <a:srgbClr val="FF0000"/>
              </a:solidFill>
              <a:miter lim="800000"/>
              <a:headEnd/>
              <a:tailEnd type="triangle" w="med" len="med"/>
            </a:ln>
          </p:spPr>
        </p:cxnSp>
        <p:sp>
          <p:nvSpPr>
            <p:cNvPr id="148488" name="AutoShape 6"/>
            <p:cNvSpPr>
              <a:spLocks noChangeArrowheads="1"/>
            </p:cNvSpPr>
            <p:nvPr/>
          </p:nvSpPr>
          <p:spPr bwMode="auto">
            <a:xfrm>
              <a:off x="686097" y="1219200"/>
              <a:ext cx="1904653" cy="1675911"/>
            </a:xfrm>
            <a:prstGeom prst="smileyFace">
              <a:avLst>
                <a:gd name="adj" fmla="val 4653"/>
              </a:avLst>
            </a:prstGeom>
            <a:solidFill>
              <a:schemeClr val="bg1"/>
            </a:solidFill>
            <a:ln w="9525">
              <a:solidFill>
                <a:schemeClr val="tx1"/>
              </a:solidFill>
              <a:miter lim="800000"/>
              <a:headEnd/>
              <a:tailEnd/>
            </a:ln>
          </p:spPr>
          <p:txBody>
            <a:bodyPr wrap="none" anchor="ctr"/>
            <a:lstStyle/>
            <a:p>
              <a:pPr algn="ctr">
                <a:defRPr/>
              </a:pPr>
              <a:r>
                <a:rPr lang="de-DE" dirty="0">
                  <a:latin typeface="+mj-lt"/>
                </a:rPr>
                <a:t>Patient</a:t>
              </a:r>
              <a:endParaRPr lang="de-AT" dirty="0">
                <a:latin typeface="+mj-lt"/>
              </a:endParaRPr>
            </a:p>
          </p:txBody>
        </p:sp>
        <p:sp>
          <p:nvSpPr>
            <p:cNvPr id="148489" name="AutoShape 7"/>
            <p:cNvSpPr>
              <a:spLocks noChangeArrowheads="1"/>
            </p:cNvSpPr>
            <p:nvPr/>
          </p:nvSpPr>
          <p:spPr bwMode="auto">
            <a:xfrm>
              <a:off x="4495404" y="5257955"/>
              <a:ext cx="1677341" cy="990703"/>
            </a:xfrm>
            <a:prstGeom prst="cube">
              <a:avLst>
                <a:gd name="adj" fmla="val 25000"/>
              </a:avLst>
            </a:prstGeom>
            <a:solidFill>
              <a:srgbClr val="66FF33"/>
            </a:solidFill>
            <a:ln w="9525">
              <a:solidFill>
                <a:schemeClr val="tx1"/>
              </a:solidFill>
              <a:miter lim="800000"/>
              <a:headEnd/>
              <a:tailEnd/>
            </a:ln>
          </p:spPr>
          <p:txBody>
            <a:bodyPr wrap="none" anchor="ctr"/>
            <a:lstStyle/>
            <a:p>
              <a:pPr algn="ctr">
                <a:defRPr/>
              </a:pPr>
              <a:r>
                <a:rPr lang="de-DE" sz="1800">
                  <a:latin typeface="+mj-lt"/>
                </a:rPr>
                <a:t>Health care</a:t>
              </a:r>
            </a:p>
            <a:p>
              <a:pPr algn="ctr">
                <a:defRPr/>
              </a:pPr>
              <a:r>
                <a:rPr lang="de-DE" sz="1800">
                  <a:latin typeface="+mj-lt"/>
                </a:rPr>
                <a:t> provider x</a:t>
              </a:r>
              <a:endParaRPr lang="de-AT" sz="1800">
                <a:latin typeface="+mj-lt"/>
              </a:endParaRPr>
            </a:p>
          </p:txBody>
        </p:sp>
        <p:sp>
          <p:nvSpPr>
            <p:cNvPr id="148490" name="AutoShape 8"/>
            <p:cNvSpPr>
              <a:spLocks noChangeArrowheads="1"/>
            </p:cNvSpPr>
            <p:nvPr/>
          </p:nvSpPr>
          <p:spPr bwMode="auto">
            <a:xfrm>
              <a:off x="6933506" y="3124664"/>
              <a:ext cx="1829494" cy="1066645"/>
            </a:xfrm>
            <a:prstGeom prst="can">
              <a:avLst>
                <a:gd name="adj" fmla="val 25000"/>
              </a:avLst>
            </a:prstGeom>
            <a:solidFill>
              <a:srgbClr val="00FFFF"/>
            </a:solidFill>
            <a:ln w="9525">
              <a:solidFill>
                <a:schemeClr val="tx1"/>
              </a:solidFill>
              <a:miter lim="800000"/>
              <a:headEnd/>
              <a:tailEnd/>
            </a:ln>
          </p:spPr>
          <p:txBody>
            <a:bodyPr wrap="none" anchor="ctr"/>
            <a:lstStyle/>
            <a:p>
              <a:pPr algn="ctr">
                <a:defRPr/>
              </a:pPr>
              <a:r>
                <a:rPr lang="de-DE">
                  <a:latin typeface="+mj-lt"/>
                </a:rPr>
                <a:t>Financier</a:t>
              </a:r>
              <a:endParaRPr lang="de-AT">
                <a:latin typeface="+mj-lt"/>
              </a:endParaRPr>
            </a:p>
          </p:txBody>
        </p:sp>
        <p:cxnSp>
          <p:nvCxnSpPr>
            <p:cNvPr id="177164" name="AutoShape 9"/>
            <p:cNvCxnSpPr>
              <a:cxnSpLocks noChangeShapeType="1"/>
              <a:stCxn id="148485" idx="6"/>
            </p:cNvCxnSpPr>
            <p:nvPr/>
          </p:nvCxnSpPr>
          <p:spPr bwMode="auto">
            <a:xfrm flipV="1">
              <a:off x="5348288" y="3505200"/>
              <a:ext cx="1595437" cy="266700"/>
            </a:xfrm>
            <a:prstGeom prst="curvedConnector3">
              <a:avLst>
                <a:gd name="adj1" fmla="val 49551"/>
              </a:avLst>
            </a:prstGeom>
            <a:noFill/>
            <a:ln w="38100">
              <a:solidFill>
                <a:srgbClr val="3333FF"/>
              </a:solidFill>
              <a:miter lim="800000"/>
              <a:headEnd type="triangle" w="med" len="med"/>
              <a:tailEnd type="triangle" w="med" len="med"/>
            </a:ln>
          </p:spPr>
        </p:cxnSp>
        <p:cxnSp>
          <p:nvCxnSpPr>
            <p:cNvPr id="177165" name="AutoShape 10"/>
            <p:cNvCxnSpPr>
              <a:cxnSpLocks noChangeShapeType="1"/>
              <a:stCxn id="148488" idx="6"/>
              <a:endCxn id="148485" idx="0"/>
            </p:cNvCxnSpPr>
            <p:nvPr/>
          </p:nvCxnSpPr>
          <p:spPr bwMode="auto">
            <a:xfrm>
              <a:off x="2590800" y="2057400"/>
              <a:ext cx="1409700" cy="1052513"/>
            </a:xfrm>
            <a:prstGeom prst="curvedConnector2">
              <a:avLst/>
            </a:prstGeom>
            <a:noFill/>
            <a:ln w="38100">
              <a:solidFill>
                <a:schemeClr val="tx2"/>
              </a:solidFill>
              <a:round/>
              <a:headEnd type="triangle" w="med" len="med"/>
              <a:tailEnd type="triangle" w="med" len="med"/>
            </a:ln>
          </p:spPr>
        </p:cxnSp>
        <p:sp>
          <p:nvSpPr>
            <p:cNvPr id="148493" name="AutoShape 11"/>
            <p:cNvSpPr>
              <a:spLocks noChangeArrowheads="1"/>
            </p:cNvSpPr>
            <p:nvPr/>
          </p:nvSpPr>
          <p:spPr bwMode="auto">
            <a:xfrm>
              <a:off x="2667743" y="4952460"/>
              <a:ext cx="1675508" cy="914761"/>
            </a:xfrm>
            <a:prstGeom prst="cube">
              <a:avLst>
                <a:gd name="adj" fmla="val 25000"/>
              </a:avLst>
            </a:prstGeom>
            <a:solidFill>
              <a:srgbClr val="66FF33"/>
            </a:solidFill>
            <a:ln w="9525">
              <a:solidFill>
                <a:schemeClr val="tx1"/>
              </a:solidFill>
              <a:miter lim="800000"/>
              <a:headEnd/>
              <a:tailEnd/>
            </a:ln>
          </p:spPr>
          <p:txBody>
            <a:bodyPr wrap="none" anchor="ctr"/>
            <a:lstStyle/>
            <a:p>
              <a:pPr algn="ctr">
                <a:defRPr/>
              </a:pPr>
              <a:r>
                <a:rPr lang="de-DE" sz="1800">
                  <a:latin typeface="+mj-lt"/>
                </a:rPr>
                <a:t>Health care</a:t>
              </a:r>
            </a:p>
            <a:p>
              <a:pPr algn="ctr">
                <a:defRPr/>
              </a:pPr>
              <a:r>
                <a:rPr lang="de-DE" sz="1800">
                  <a:latin typeface="+mj-lt"/>
                </a:rPr>
                <a:t> provider 1</a:t>
              </a:r>
              <a:endParaRPr lang="de-AT" sz="1800">
                <a:latin typeface="+mj-lt"/>
              </a:endParaRPr>
            </a:p>
          </p:txBody>
        </p:sp>
        <p:cxnSp>
          <p:nvCxnSpPr>
            <p:cNvPr id="177167" name="AutoShape 12"/>
            <p:cNvCxnSpPr>
              <a:cxnSpLocks noChangeShapeType="1"/>
              <a:stCxn id="148493" idx="0"/>
              <a:endCxn id="148485" idx="4"/>
            </p:cNvCxnSpPr>
            <p:nvPr/>
          </p:nvCxnSpPr>
          <p:spPr bwMode="auto">
            <a:xfrm rot="-5400000">
              <a:off x="3550444" y="4502944"/>
              <a:ext cx="519112" cy="381000"/>
            </a:xfrm>
            <a:prstGeom prst="curvedConnector3">
              <a:avLst>
                <a:gd name="adj1" fmla="val 51375"/>
              </a:avLst>
            </a:prstGeom>
            <a:noFill/>
            <a:ln w="38100">
              <a:solidFill>
                <a:schemeClr val="tx2"/>
              </a:solidFill>
              <a:miter lim="800000"/>
              <a:headEnd type="triangle" w="med" len="med"/>
              <a:tailEnd type="triangle" w="med" len="med"/>
            </a:ln>
          </p:spPr>
        </p:cxnSp>
        <p:sp>
          <p:nvSpPr>
            <p:cNvPr id="148495" name="AutoShape 13"/>
            <p:cNvSpPr>
              <a:spLocks noChangeArrowheads="1"/>
            </p:cNvSpPr>
            <p:nvPr/>
          </p:nvSpPr>
          <p:spPr bwMode="auto">
            <a:xfrm>
              <a:off x="915242" y="5409839"/>
              <a:ext cx="1523356" cy="914761"/>
            </a:xfrm>
            <a:prstGeom prst="foldedCorner">
              <a:avLst>
                <a:gd name="adj" fmla="val 12500"/>
              </a:avLst>
            </a:prstGeom>
            <a:solidFill>
              <a:srgbClr val="FFFF00"/>
            </a:solidFill>
            <a:ln w="9525">
              <a:solidFill>
                <a:schemeClr val="tx1"/>
              </a:solidFill>
              <a:miter lim="800000"/>
              <a:headEnd/>
              <a:tailEnd/>
            </a:ln>
          </p:spPr>
          <p:txBody>
            <a:bodyPr wrap="none" anchor="ctr"/>
            <a:lstStyle/>
            <a:p>
              <a:pPr algn="ctr">
                <a:defRPr/>
              </a:pPr>
              <a:r>
                <a:rPr lang="de-DE" sz="1600">
                  <a:latin typeface="+mj-lt"/>
                </a:rPr>
                <a:t>Medical</a:t>
              </a:r>
            </a:p>
            <a:p>
              <a:pPr algn="ctr">
                <a:defRPr/>
              </a:pPr>
              <a:r>
                <a:rPr lang="de-DE" sz="1600">
                  <a:latin typeface="+mj-lt"/>
                </a:rPr>
                <a:t>knowledge:</a:t>
              </a:r>
            </a:p>
            <a:p>
              <a:pPr algn="ctr">
                <a:defRPr/>
              </a:pPr>
              <a:r>
                <a:rPr lang="de-DE" sz="1200">
                  <a:latin typeface="+mj-lt"/>
                </a:rPr>
                <a:t>for patients</a:t>
              </a:r>
            </a:p>
            <a:p>
              <a:pPr algn="ctr">
                <a:defRPr/>
              </a:pPr>
              <a:r>
                <a:rPr lang="de-DE" sz="1200">
                  <a:latin typeface="+mj-lt"/>
                </a:rPr>
                <a:t>for professionals</a:t>
              </a:r>
              <a:endParaRPr lang="de-AT" sz="1200">
                <a:latin typeface="+mj-lt"/>
              </a:endParaRPr>
            </a:p>
          </p:txBody>
        </p:sp>
        <p:cxnSp>
          <p:nvCxnSpPr>
            <p:cNvPr id="177169" name="AutoShape 14"/>
            <p:cNvCxnSpPr>
              <a:cxnSpLocks noChangeShapeType="1"/>
              <a:stCxn id="148485" idx="3"/>
              <a:endCxn id="148495" idx="0"/>
            </p:cNvCxnSpPr>
            <p:nvPr/>
          </p:nvCxnSpPr>
          <p:spPr bwMode="auto">
            <a:xfrm flipH="1">
              <a:off x="1676400" y="4244975"/>
              <a:ext cx="1381125" cy="1165225"/>
            </a:xfrm>
            <a:prstGeom prst="straightConnector1">
              <a:avLst/>
            </a:prstGeom>
            <a:noFill/>
            <a:ln w="28575">
              <a:solidFill>
                <a:schemeClr val="accent2"/>
              </a:solidFill>
              <a:miter lim="800000"/>
              <a:headEnd type="triangle" w="med" len="med"/>
              <a:tailEnd type="triangle" w="med" len="med"/>
            </a:ln>
          </p:spPr>
        </p:cxnSp>
        <p:sp>
          <p:nvSpPr>
            <p:cNvPr id="148497" name="AutoShape 15"/>
            <p:cNvSpPr>
              <a:spLocks noChangeArrowheads="1"/>
            </p:cNvSpPr>
            <p:nvPr/>
          </p:nvSpPr>
          <p:spPr bwMode="auto">
            <a:xfrm>
              <a:off x="761256" y="3582045"/>
              <a:ext cx="1296045" cy="837092"/>
            </a:xfrm>
            <a:prstGeom prst="hexagon">
              <a:avLst>
                <a:gd name="adj" fmla="val 38636"/>
                <a:gd name="vf" fmla="val 115470"/>
              </a:avLst>
            </a:prstGeom>
            <a:solidFill>
              <a:srgbClr val="FF99FF"/>
            </a:solidFill>
            <a:ln w="9525">
              <a:solidFill>
                <a:schemeClr val="tx1"/>
              </a:solidFill>
              <a:miter lim="800000"/>
              <a:headEnd/>
              <a:tailEnd/>
            </a:ln>
          </p:spPr>
          <p:txBody>
            <a:bodyPr wrap="none" anchor="ctr"/>
            <a:lstStyle/>
            <a:p>
              <a:pPr algn="ctr">
                <a:defRPr/>
              </a:pPr>
              <a:r>
                <a:rPr lang="de-DE" sz="2000">
                  <a:latin typeface="+mj-lt"/>
                </a:rPr>
                <a:t>Research</a:t>
              </a:r>
              <a:endParaRPr lang="de-AT" sz="2000">
                <a:latin typeface="+mj-lt"/>
              </a:endParaRPr>
            </a:p>
          </p:txBody>
        </p:sp>
        <p:cxnSp>
          <p:nvCxnSpPr>
            <p:cNvPr id="177171" name="AutoShape 16"/>
            <p:cNvCxnSpPr>
              <a:cxnSpLocks noChangeShapeType="1"/>
              <a:stCxn id="148497" idx="2"/>
              <a:endCxn id="148485" idx="2"/>
            </p:cNvCxnSpPr>
            <p:nvPr/>
          </p:nvCxnSpPr>
          <p:spPr bwMode="auto">
            <a:xfrm flipV="1">
              <a:off x="2057400" y="3771900"/>
              <a:ext cx="595313" cy="228600"/>
            </a:xfrm>
            <a:prstGeom prst="curvedConnector3">
              <a:avLst>
                <a:gd name="adj1" fmla="val 51199"/>
              </a:avLst>
            </a:prstGeom>
            <a:noFill/>
            <a:ln w="28575">
              <a:solidFill>
                <a:srgbClr val="FF0000"/>
              </a:solidFill>
              <a:round/>
              <a:headEnd type="triangle" w="med" len="med"/>
              <a:tailEnd type="triangle" w="med" len="med"/>
            </a:ln>
          </p:spPr>
        </p:cxnSp>
        <p:sp>
          <p:nvSpPr>
            <p:cNvPr id="148499" name="AutoShape 17"/>
            <p:cNvSpPr>
              <a:spLocks noChangeArrowheads="1"/>
            </p:cNvSpPr>
            <p:nvPr/>
          </p:nvSpPr>
          <p:spPr bwMode="auto">
            <a:xfrm>
              <a:off x="6706195" y="5257955"/>
              <a:ext cx="1600348" cy="990703"/>
            </a:xfrm>
            <a:prstGeom prst="cube">
              <a:avLst>
                <a:gd name="adj" fmla="val 25000"/>
              </a:avLst>
            </a:prstGeom>
            <a:solidFill>
              <a:srgbClr val="CCFF66"/>
            </a:solidFill>
            <a:ln w="9525">
              <a:solidFill>
                <a:schemeClr val="tx1"/>
              </a:solidFill>
              <a:miter lim="800000"/>
              <a:headEnd/>
              <a:tailEnd/>
            </a:ln>
          </p:spPr>
          <p:txBody>
            <a:bodyPr wrap="none" anchor="ctr"/>
            <a:lstStyle/>
            <a:p>
              <a:pPr algn="ctr">
                <a:defRPr/>
              </a:pPr>
              <a:r>
                <a:rPr lang="de-DE" sz="2000">
                  <a:latin typeface="+mj-lt"/>
                </a:rPr>
                <a:t>Social</a:t>
              </a:r>
            </a:p>
            <a:p>
              <a:pPr algn="ctr">
                <a:defRPr/>
              </a:pPr>
              <a:r>
                <a:rPr lang="de-DE" sz="2000">
                  <a:latin typeface="+mj-lt"/>
                </a:rPr>
                <a:t>services</a:t>
              </a:r>
              <a:endParaRPr lang="de-AT" sz="2000">
                <a:latin typeface="+mj-lt"/>
              </a:endParaRPr>
            </a:p>
          </p:txBody>
        </p:sp>
        <p:cxnSp>
          <p:nvCxnSpPr>
            <p:cNvPr id="177173" name="AutoShape 19"/>
            <p:cNvCxnSpPr>
              <a:cxnSpLocks noChangeShapeType="1"/>
              <a:stCxn id="148485" idx="5"/>
              <a:endCxn id="148499" idx="0"/>
            </p:cNvCxnSpPr>
            <p:nvPr/>
          </p:nvCxnSpPr>
          <p:spPr bwMode="auto">
            <a:xfrm rot="16200000" flipH="1">
              <a:off x="5780087" y="3408363"/>
              <a:ext cx="1012825" cy="2686050"/>
            </a:xfrm>
            <a:prstGeom prst="curvedConnector3">
              <a:avLst>
                <a:gd name="adj1" fmla="val 58620"/>
              </a:avLst>
            </a:prstGeom>
            <a:noFill/>
            <a:ln w="28575">
              <a:solidFill>
                <a:schemeClr val="tx1"/>
              </a:solidFill>
              <a:round/>
              <a:headEnd type="triangle" w="med" len="med"/>
              <a:tailEnd type="triangle" w="med" len="med"/>
            </a:ln>
          </p:spPr>
        </p:cxnSp>
        <p:cxnSp>
          <p:nvCxnSpPr>
            <p:cNvPr id="177174" name="AutoShape 20"/>
            <p:cNvCxnSpPr>
              <a:cxnSpLocks noChangeShapeType="1"/>
              <a:stCxn id="148485" idx="4"/>
              <a:endCxn id="148489" idx="0"/>
            </p:cNvCxnSpPr>
            <p:nvPr/>
          </p:nvCxnSpPr>
          <p:spPr bwMode="auto">
            <a:xfrm rot="16200000" flipH="1">
              <a:off x="4317207" y="4117181"/>
              <a:ext cx="823912" cy="1457325"/>
            </a:xfrm>
            <a:prstGeom prst="curvedConnector3">
              <a:avLst>
                <a:gd name="adj1" fmla="val 49134"/>
              </a:avLst>
            </a:prstGeom>
            <a:noFill/>
            <a:ln w="38100">
              <a:solidFill>
                <a:schemeClr val="tx1"/>
              </a:solidFill>
              <a:round/>
              <a:headEnd type="triangle" w="med" len="med"/>
              <a:tailEnd type="triangle" w="med" len="med"/>
            </a:ln>
          </p:spPr>
        </p:cxnSp>
        <p:sp>
          <p:nvSpPr>
            <p:cNvPr id="148503" name="AutoShape 21"/>
            <p:cNvSpPr>
              <a:spLocks noChangeArrowheads="1"/>
            </p:cNvSpPr>
            <p:nvPr/>
          </p:nvSpPr>
          <p:spPr bwMode="auto">
            <a:xfrm>
              <a:off x="456952" y="3352491"/>
              <a:ext cx="610443" cy="457381"/>
            </a:xfrm>
            <a:prstGeom prst="hexagon">
              <a:avLst>
                <a:gd name="adj" fmla="val 33333"/>
                <a:gd name="vf" fmla="val 115470"/>
              </a:avLst>
            </a:prstGeom>
            <a:solidFill>
              <a:srgbClr val="FF99FF"/>
            </a:solidFill>
            <a:ln w="9525">
              <a:solidFill>
                <a:schemeClr val="tx1"/>
              </a:solidFill>
              <a:miter lim="800000"/>
              <a:headEnd/>
              <a:tailEnd/>
            </a:ln>
          </p:spPr>
          <p:txBody>
            <a:bodyPr wrap="none" anchor="ctr"/>
            <a:lstStyle/>
            <a:p>
              <a:pPr algn="ctr">
                <a:defRPr/>
              </a:pPr>
              <a:r>
                <a:rPr lang="de-DE" sz="1400" dirty="0">
                  <a:latin typeface="+mj-lt"/>
                </a:rPr>
                <a:t>EBM</a:t>
              </a:r>
              <a:endParaRPr lang="de-AT" sz="1400" dirty="0">
                <a:latin typeface="+mj-lt"/>
              </a:endParaRPr>
            </a:p>
          </p:txBody>
        </p:sp>
        <p:sp>
          <p:nvSpPr>
            <p:cNvPr id="148504" name="AutoShape 22"/>
            <p:cNvSpPr>
              <a:spLocks noChangeArrowheads="1"/>
            </p:cNvSpPr>
            <p:nvPr/>
          </p:nvSpPr>
          <p:spPr bwMode="auto">
            <a:xfrm>
              <a:off x="1676004" y="4267252"/>
              <a:ext cx="610442" cy="457381"/>
            </a:xfrm>
            <a:prstGeom prst="hexagon">
              <a:avLst>
                <a:gd name="adj" fmla="val 33333"/>
                <a:gd name="vf" fmla="val 115470"/>
              </a:avLst>
            </a:prstGeom>
            <a:solidFill>
              <a:srgbClr val="FF99FF"/>
            </a:solidFill>
            <a:ln w="9525">
              <a:solidFill>
                <a:schemeClr val="tx1"/>
              </a:solidFill>
              <a:miter lim="800000"/>
              <a:headEnd/>
              <a:tailEnd/>
            </a:ln>
          </p:spPr>
          <p:txBody>
            <a:bodyPr wrap="none" anchor="ctr"/>
            <a:lstStyle/>
            <a:p>
              <a:pPr algn="ctr">
                <a:defRPr/>
              </a:pPr>
              <a:r>
                <a:rPr lang="de-DE" sz="800" dirty="0" err="1">
                  <a:latin typeface="+mj-lt"/>
                </a:rPr>
                <a:t>Epi</a:t>
              </a:r>
              <a:r>
                <a:rPr lang="de-DE" sz="800" dirty="0">
                  <a:latin typeface="+mj-lt"/>
                </a:rPr>
                <a:t>-</a:t>
              </a:r>
            </a:p>
            <a:p>
              <a:pPr algn="ctr">
                <a:defRPr/>
              </a:pPr>
              <a:r>
                <a:rPr lang="de-DE" sz="800" dirty="0" err="1">
                  <a:latin typeface="+mj-lt"/>
                </a:rPr>
                <a:t>demiology</a:t>
              </a:r>
              <a:endParaRPr lang="de-AT" sz="800" dirty="0">
                <a:latin typeface="+mj-lt"/>
              </a:endParaRPr>
            </a:p>
          </p:txBody>
        </p:sp>
        <p:sp>
          <p:nvSpPr>
            <p:cNvPr id="148505" name="AutoShape 23"/>
            <p:cNvSpPr>
              <a:spLocks noChangeArrowheads="1"/>
            </p:cNvSpPr>
            <p:nvPr/>
          </p:nvSpPr>
          <p:spPr bwMode="auto">
            <a:xfrm>
              <a:off x="686097" y="5028402"/>
              <a:ext cx="762595" cy="381437"/>
            </a:xfrm>
            <a:prstGeom prst="foldedCorner">
              <a:avLst>
                <a:gd name="adj" fmla="val 12500"/>
              </a:avLst>
            </a:prstGeom>
            <a:solidFill>
              <a:srgbClr val="FFFF00"/>
            </a:solidFill>
            <a:ln w="9525">
              <a:solidFill>
                <a:schemeClr val="tx1"/>
              </a:solidFill>
              <a:miter lim="800000"/>
              <a:headEnd/>
              <a:tailEnd/>
            </a:ln>
          </p:spPr>
          <p:txBody>
            <a:bodyPr wrap="none" anchor="ctr"/>
            <a:lstStyle/>
            <a:p>
              <a:pPr algn="ctr">
                <a:defRPr/>
              </a:pPr>
              <a:r>
                <a:rPr lang="de-DE" sz="1200">
                  <a:latin typeface="+mj-lt"/>
                </a:rPr>
                <a:t>Guidelines</a:t>
              </a:r>
              <a:endParaRPr lang="de-AT" sz="900">
                <a:latin typeface="+mj-lt"/>
              </a:endParaRPr>
            </a:p>
          </p:txBody>
        </p:sp>
        <p:sp>
          <p:nvSpPr>
            <p:cNvPr id="148506" name="AutoShape 24"/>
            <p:cNvSpPr>
              <a:spLocks noChangeArrowheads="1"/>
            </p:cNvSpPr>
            <p:nvPr/>
          </p:nvSpPr>
          <p:spPr bwMode="auto">
            <a:xfrm>
              <a:off x="304800" y="5409839"/>
              <a:ext cx="762595" cy="381438"/>
            </a:xfrm>
            <a:prstGeom prst="foldedCorner">
              <a:avLst>
                <a:gd name="adj" fmla="val 12500"/>
              </a:avLst>
            </a:prstGeom>
            <a:solidFill>
              <a:srgbClr val="FFFF00"/>
            </a:solidFill>
            <a:ln w="9525">
              <a:solidFill>
                <a:schemeClr val="tx1"/>
              </a:solidFill>
              <a:miter lim="800000"/>
              <a:headEnd/>
              <a:tailEnd/>
            </a:ln>
          </p:spPr>
          <p:txBody>
            <a:bodyPr wrap="none" anchor="ctr"/>
            <a:lstStyle/>
            <a:p>
              <a:pPr algn="ctr">
                <a:defRPr/>
              </a:pPr>
              <a:r>
                <a:rPr lang="de-DE" sz="1200">
                  <a:latin typeface="+mj-lt"/>
                </a:rPr>
                <a:t>Decision</a:t>
              </a:r>
            </a:p>
            <a:p>
              <a:pPr algn="ctr">
                <a:defRPr/>
              </a:pPr>
              <a:r>
                <a:rPr lang="de-DE" sz="1200">
                  <a:latin typeface="+mj-lt"/>
                </a:rPr>
                <a:t>support</a:t>
              </a:r>
              <a:endParaRPr lang="de-AT" sz="900">
                <a:latin typeface="+mj-lt"/>
              </a:endParaRPr>
            </a:p>
          </p:txBody>
        </p:sp>
        <p:sp>
          <p:nvSpPr>
            <p:cNvPr id="148507" name="AutoShape 25"/>
            <p:cNvSpPr>
              <a:spLocks noChangeArrowheads="1"/>
            </p:cNvSpPr>
            <p:nvPr/>
          </p:nvSpPr>
          <p:spPr bwMode="auto">
            <a:xfrm>
              <a:off x="915242" y="3124664"/>
              <a:ext cx="608609" cy="457381"/>
            </a:xfrm>
            <a:prstGeom prst="hexagon">
              <a:avLst>
                <a:gd name="adj" fmla="val 33333"/>
                <a:gd name="vf" fmla="val 115470"/>
              </a:avLst>
            </a:prstGeom>
            <a:solidFill>
              <a:srgbClr val="FF99FF"/>
            </a:solidFill>
            <a:ln w="9525">
              <a:solidFill>
                <a:schemeClr val="tx1"/>
              </a:solidFill>
              <a:miter lim="800000"/>
              <a:headEnd/>
              <a:tailEnd/>
            </a:ln>
          </p:spPr>
          <p:txBody>
            <a:bodyPr wrap="none" anchor="ctr"/>
            <a:lstStyle/>
            <a:p>
              <a:pPr algn="ctr">
                <a:defRPr/>
              </a:pPr>
              <a:r>
                <a:rPr lang="de-DE" sz="1400">
                  <a:latin typeface="+mj-lt"/>
                </a:rPr>
                <a:t>HTA</a:t>
              </a:r>
              <a:endParaRPr lang="de-AT" sz="1400">
                <a:latin typeface="+mj-lt"/>
              </a:endParaRPr>
            </a:p>
          </p:txBody>
        </p:sp>
        <p:sp>
          <p:nvSpPr>
            <p:cNvPr id="148508" name="AutoShape 26"/>
            <p:cNvSpPr>
              <a:spLocks noChangeArrowheads="1"/>
            </p:cNvSpPr>
            <p:nvPr/>
          </p:nvSpPr>
          <p:spPr bwMode="auto">
            <a:xfrm>
              <a:off x="381793" y="4039424"/>
              <a:ext cx="608609" cy="455654"/>
            </a:xfrm>
            <a:prstGeom prst="hexagon">
              <a:avLst>
                <a:gd name="adj" fmla="val 33333"/>
                <a:gd name="vf" fmla="val 115470"/>
              </a:avLst>
            </a:prstGeom>
            <a:solidFill>
              <a:srgbClr val="FF99FF"/>
            </a:solidFill>
            <a:ln w="9525">
              <a:solidFill>
                <a:schemeClr val="tx1"/>
              </a:solidFill>
              <a:miter lim="800000"/>
              <a:headEnd/>
              <a:tailEnd/>
            </a:ln>
          </p:spPr>
          <p:txBody>
            <a:bodyPr wrap="none" anchor="ctr"/>
            <a:lstStyle/>
            <a:p>
              <a:pPr algn="ctr">
                <a:defRPr/>
              </a:pPr>
              <a:r>
                <a:rPr lang="de-DE" sz="800" dirty="0" err="1">
                  <a:latin typeface="+mj-lt"/>
                </a:rPr>
                <a:t>Health</a:t>
              </a:r>
              <a:endParaRPr lang="de-DE" sz="800" dirty="0">
                <a:latin typeface="+mj-lt"/>
              </a:endParaRPr>
            </a:p>
            <a:p>
              <a:pPr algn="ctr">
                <a:defRPr/>
              </a:pPr>
              <a:r>
                <a:rPr lang="de-DE" sz="800" dirty="0" err="1">
                  <a:latin typeface="+mj-lt"/>
                </a:rPr>
                <a:t>economics</a:t>
              </a:r>
              <a:endParaRPr lang="de-AT" sz="800" dirty="0">
                <a:latin typeface="+mj-lt"/>
              </a:endParaRPr>
            </a:p>
          </p:txBody>
        </p:sp>
        <p:sp>
          <p:nvSpPr>
            <p:cNvPr id="148509" name="AutoShape 27"/>
            <p:cNvSpPr>
              <a:spLocks noChangeArrowheads="1"/>
            </p:cNvSpPr>
            <p:nvPr/>
          </p:nvSpPr>
          <p:spPr bwMode="auto">
            <a:xfrm>
              <a:off x="7543948" y="2895111"/>
              <a:ext cx="1219052" cy="533322"/>
            </a:xfrm>
            <a:prstGeom prst="can">
              <a:avLst>
                <a:gd name="adj" fmla="val 25000"/>
              </a:avLst>
            </a:prstGeom>
            <a:solidFill>
              <a:srgbClr val="00FFFF"/>
            </a:solidFill>
            <a:ln w="9525">
              <a:solidFill>
                <a:schemeClr val="tx1"/>
              </a:solidFill>
              <a:miter lim="800000"/>
              <a:headEnd/>
              <a:tailEnd/>
            </a:ln>
          </p:spPr>
          <p:txBody>
            <a:bodyPr wrap="none" anchor="ctr"/>
            <a:lstStyle/>
            <a:p>
              <a:pPr algn="ctr">
                <a:defRPr/>
              </a:pPr>
              <a:r>
                <a:rPr lang="de-DE" sz="1000">
                  <a:latin typeface="+mj-lt"/>
                </a:rPr>
                <a:t>Episode</a:t>
              </a:r>
            </a:p>
            <a:p>
              <a:pPr algn="ctr">
                <a:defRPr/>
              </a:pPr>
              <a:r>
                <a:rPr lang="de-DE" sz="1000">
                  <a:latin typeface="+mj-lt"/>
                </a:rPr>
                <a:t>of care</a:t>
              </a:r>
              <a:endParaRPr lang="de-AT" sz="1000">
                <a:latin typeface="+mj-lt"/>
              </a:endParaRPr>
            </a:p>
          </p:txBody>
        </p:sp>
        <p:sp>
          <p:nvSpPr>
            <p:cNvPr id="148510" name="AutoShape 28"/>
            <p:cNvSpPr>
              <a:spLocks noChangeArrowheads="1"/>
            </p:cNvSpPr>
            <p:nvPr/>
          </p:nvSpPr>
          <p:spPr bwMode="auto">
            <a:xfrm>
              <a:off x="3809802" y="1828466"/>
              <a:ext cx="914746" cy="457380"/>
            </a:xfrm>
            <a:prstGeom prst="cube">
              <a:avLst>
                <a:gd name="adj" fmla="val 25000"/>
              </a:avLst>
            </a:prstGeom>
            <a:solidFill>
              <a:srgbClr val="FF9900"/>
            </a:solidFill>
            <a:ln w="9525">
              <a:solidFill>
                <a:schemeClr val="tx1"/>
              </a:solidFill>
              <a:miter lim="800000"/>
              <a:headEnd/>
              <a:tailEnd/>
            </a:ln>
          </p:spPr>
          <p:txBody>
            <a:bodyPr wrap="none" anchor="ctr"/>
            <a:lstStyle/>
            <a:p>
              <a:pPr algn="ctr">
                <a:defRPr/>
              </a:pPr>
              <a:r>
                <a:rPr lang="de-DE" sz="1000">
                  <a:latin typeface="+mj-lt"/>
                </a:rPr>
                <a:t>Home</a:t>
              </a:r>
            </a:p>
            <a:p>
              <a:pPr algn="ctr">
                <a:defRPr/>
              </a:pPr>
              <a:r>
                <a:rPr lang="de-DE" sz="1000">
                  <a:latin typeface="+mj-lt"/>
                </a:rPr>
                <a:t>health care</a:t>
              </a:r>
              <a:endParaRPr lang="de-AT" sz="1000">
                <a:latin typeface="+mj-lt"/>
              </a:endParaRPr>
            </a:p>
          </p:txBody>
        </p:sp>
        <p:cxnSp>
          <p:nvCxnSpPr>
            <p:cNvPr id="177183" name="AutoShape 29"/>
            <p:cNvCxnSpPr>
              <a:cxnSpLocks noChangeShapeType="1"/>
              <a:stCxn id="148485" idx="0"/>
              <a:endCxn id="148510" idx="3"/>
            </p:cNvCxnSpPr>
            <p:nvPr/>
          </p:nvCxnSpPr>
          <p:spPr bwMode="auto">
            <a:xfrm rot="-5400000">
              <a:off x="3693318" y="2593182"/>
              <a:ext cx="823913" cy="209550"/>
            </a:xfrm>
            <a:prstGeom prst="curvedConnector3">
              <a:avLst>
                <a:gd name="adj1" fmla="val 49134"/>
              </a:avLst>
            </a:prstGeom>
            <a:noFill/>
            <a:ln w="28575">
              <a:solidFill>
                <a:schemeClr val="tx1"/>
              </a:solidFill>
              <a:round/>
              <a:headEnd type="triangle" w="med" len="med"/>
              <a:tailEnd type="triangle" w="med" len="med"/>
            </a:ln>
          </p:spPr>
        </p:cxnSp>
        <p:sp>
          <p:nvSpPr>
            <p:cNvPr id="148512" name="AutoShape 30"/>
            <p:cNvSpPr>
              <a:spLocks noChangeArrowheads="1"/>
            </p:cNvSpPr>
            <p:nvPr/>
          </p:nvSpPr>
          <p:spPr bwMode="auto">
            <a:xfrm>
              <a:off x="7466955" y="4343194"/>
              <a:ext cx="1066899" cy="762876"/>
            </a:xfrm>
            <a:prstGeom prst="pentagon">
              <a:avLst/>
            </a:prstGeom>
            <a:solidFill>
              <a:srgbClr val="009900"/>
            </a:solidFill>
            <a:ln w="9525">
              <a:solidFill>
                <a:schemeClr val="tx1"/>
              </a:solidFill>
              <a:miter lim="800000"/>
              <a:headEnd/>
              <a:tailEnd/>
            </a:ln>
          </p:spPr>
          <p:txBody>
            <a:bodyPr wrap="none" anchor="ctr"/>
            <a:lstStyle/>
            <a:p>
              <a:pPr algn="ctr">
                <a:defRPr/>
              </a:pPr>
              <a:r>
                <a:rPr lang="de-AT" sz="1400">
                  <a:latin typeface="+mj-lt"/>
                </a:rPr>
                <a:t>Pharmacy</a:t>
              </a:r>
            </a:p>
          </p:txBody>
        </p:sp>
        <p:cxnSp>
          <p:nvCxnSpPr>
            <p:cNvPr id="177185" name="AutoShape 31"/>
            <p:cNvCxnSpPr>
              <a:cxnSpLocks noChangeShapeType="1"/>
              <a:endCxn id="148512" idx="1"/>
            </p:cNvCxnSpPr>
            <p:nvPr/>
          </p:nvCxnSpPr>
          <p:spPr bwMode="auto">
            <a:xfrm>
              <a:off x="4876800" y="4267200"/>
              <a:ext cx="2590800" cy="368300"/>
            </a:xfrm>
            <a:prstGeom prst="curvedConnector3">
              <a:avLst>
                <a:gd name="adj1" fmla="val 50000"/>
              </a:avLst>
            </a:prstGeom>
            <a:noFill/>
            <a:ln w="28575">
              <a:solidFill>
                <a:srgbClr val="009900"/>
              </a:solidFill>
              <a:round/>
              <a:headEnd type="triangle" w="med" len="med"/>
              <a:tailEnd type="triangle" w="med" len="med"/>
            </a:ln>
          </p:spPr>
        </p:cxnSp>
        <p:sp>
          <p:nvSpPr>
            <p:cNvPr id="148514" name="AutoShape 32"/>
            <p:cNvSpPr>
              <a:spLocks noChangeArrowheads="1"/>
            </p:cNvSpPr>
            <p:nvPr/>
          </p:nvSpPr>
          <p:spPr bwMode="auto">
            <a:xfrm>
              <a:off x="2590750" y="2515399"/>
              <a:ext cx="914747" cy="455654"/>
            </a:xfrm>
            <a:prstGeom prst="cube">
              <a:avLst>
                <a:gd name="adj" fmla="val 25000"/>
              </a:avLst>
            </a:prstGeom>
            <a:solidFill>
              <a:srgbClr val="FF9900"/>
            </a:solidFill>
            <a:ln w="9525">
              <a:solidFill>
                <a:schemeClr val="tx1"/>
              </a:solidFill>
              <a:miter lim="800000"/>
              <a:headEnd/>
              <a:tailEnd/>
            </a:ln>
          </p:spPr>
          <p:txBody>
            <a:bodyPr wrap="none" anchor="ctr"/>
            <a:lstStyle/>
            <a:p>
              <a:pPr algn="ctr">
                <a:defRPr/>
              </a:pPr>
              <a:r>
                <a:rPr lang="de-DE" sz="1000">
                  <a:latin typeface="+mj-lt"/>
                </a:rPr>
                <a:t>Prevention</a:t>
              </a:r>
            </a:p>
            <a:p>
              <a:pPr algn="ctr">
                <a:defRPr/>
              </a:pPr>
              <a:r>
                <a:rPr lang="de-DE" sz="1000">
                  <a:latin typeface="+mj-lt"/>
                </a:rPr>
                <a:t>Wellness</a:t>
              </a:r>
              <a:endParaRPr lang="de-AT" sz="1000">
                <a:latin typeface="+mj-lt"/>
              </a:endParaRPr>
            </a:p>
          </p:txBody>
        </p:sp>
        <p:cxnSp>
          <p:nvCxnSpPr>
            <p:cNvPr id="177187" name="AutoShape 33"/>
            <p:cNvCxnSpPr>
              <a:cxnSpLocks noChangeShapeType="1"/>
              <a:stCxn id="148514" idx="5"/>
              <a:endCxn id="148485" idx="0"/>
            </p:cNvCxnSpPr>
            <p:nvPr/>
          </p:nvCxnSpPr>
          <p:spPr bwMode="auto">
            <a:xfrm>
              <a:off x="3505200" y="2686050"/>
              <a:ext cx="495300" cy="423863"/>
            </a:xfrm>
            <a:prstGeom prst="curvedConnector2">
              <a:avLst/>
            </a:prstGeom>
            <a:noFill/>
            <a:ln w="28575">
              <a:solidFill>
                <a:schemeClr val="tx1"/>
              </a:solidFill>
              <a:round/>
              <a:headEnd type="triangle" w="med" len="med"/>
              <a:tailEnd type="triangle" w="med" len="med"/>
            </a:ln>
          </p:spPr>
        </p:cxnSp>
      </p:grpSp>
      <p:sp>
        <p:nvSpPr>
          <p:cNvPr id="177157" name="Rectangle 2"/>
          <p:cNvSpPr>
            <a:spLocks noGrp="1" noChangeArrowheads="1"/>
          </p:cNvSpPr>
          <p:nvPr>
            <p:ph type="title"/>
          </p:nvPr>
        </p:nvSpPr>
        <p:spPr>
          <a:xfrm>
            <a:off x="457200" y="274638"/>
            <a:ext cx="6635750" cy="1143000"/>
          </a:xfrm>
        </p:spPr>
        <p:txBody>
          <a:bodyPr/>
          <a:lstStyle/>
          <a:p>
            <a:r>
              <a:rPr lang="de-AT"/>
              <a:t>Integrierte Kommunikation im Gesundheitswesen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b="1" dirty="0">
                <a:solidFill>
                  <a:srgbClr val="C00000"/>
                </a:solidFill>
                <a:latin typeface="+mj-lt"/>
              </a:rPr>
              <a:t>ICD-10</a:t>
            </a:r>
          </a:p>
          <a:p>
            <a:pPr lvl="1" fontAlgn="auto">
              <a:lnSpc>
                <a:spcPct val="90000"/>
              </a:lnSpc>
              <a:spcAft>
                <a:spcPts val="0"/>
              </a:spcAft>
              <a:defRPr/>
            </a:pPr>
            <a:r>
              <a:rPr lang="de-AT" sz="2400" dirty="0">
                <a:latin typeface="+mj-lt"/>
              </a:rPr>
              <a:t>International Classification of Diseases</a:t>
            </a:r>
          </a:p>
          <a:p>
            <a:pPr lvl="2" fontAlgn="auto">
              <a:lnSpc>
                <a:spcPct val="90000"/>
              </a:lnSpc>
              <a:spcAft>
                <a:spcPts val="0"/>
              </a:spcAft>
              <a:defRPr/>
            </a:pPr>
            <a:r>
              <a:rPr lang="de-AT" dirty="0">
                <a:latin typeface="+mj-lt"/>
              </a:rPr>
              <a:t>10</a:t>
            </a:r>
            <a:r>
              <a:rPr lang="de-AT" baseline="30000" dirty="0">
                <a:latin typeface="+mj-lt"/>
              </a:rPr>
              <a:t>th</a:t>
            </a:r>
            <a:r>
              <a:rPr lang="de-AT" dirty="0">
                <a:latin typeface="+mj-lt"/>
              </a:rPr>
              <a:t> Revision</a:t>
            </a:r>
          </a:p>
          <a:p>
            <a:pPr lvl="1" fontAlgn="auto">
              <a:lnSpc>
                <a:spcPct val="90000"/>
              </a:lnSpc>
              <a:spcAft>
                <a:spcPts val="0"/>
              </a:spcAft>
              <a:defRPr/>
            </a:pPr>
            <a:r>
              <a:rPr lang="de-AT" sz="2400" dirty="0">
                <a:latin typeface="+mj-lt"/>
              </a:rPr>
              <a:t>Ca. 14.000 Diagnosen</a:t>
            </a:r>
          </a:p>
          <a:p>
            <a:pPr fontAlgn="auto">
              <a:lnSpc>
                <a:spcPct val="90000"/>
              </a:lnSpc>
              <a:spcAft>
                <a:spcPts val="0"/>
              </a:spcAft>
              <a:defRPr/>
            </a:pPr>
            <a:r>
              <a:rPr lang="de-AT" dirty="0">
                <a:latin typeface="+mj-lt"/>
              </a:rPr>
              <a:t>Weltweit in Verwendung in zahlreichen Sprachen</a:t>
            </a:r>
          </a:p>
          <a:p>
            <a:pPr fontAlgn="auto">
              <a:lnSpc>
                <a:spcPct val="90000"/>
              </a:lnSpc>
              <a:spcAft>
                <a:spcPts val="0"/>
              </a:spcAft>
              <a:defRPr/>
            </a:pPr>
            <a:r>
              <a:rPr lang="de-AT" dirty="0">
                <a:latin typeface="+mj-lt"/>
              </a:rPr>
              <a:t>In Österreich: verpflichtende Kodierung von Haupt- und Zusatzdiagnosen für alle stationären Patienten</a:t>
            </a:r>
          </a:p>
          <a:p>
            <a:pPr lvl="1" fontAlgn="auto">
              <a:lnSpc>
                <a:spcPct val="90000"/>
              </a:lnSpc>
              <a:spcAft>
                <a:spcPts val="0"/>
              </a:spcAft>
              <a:defRPr/>
            </a:pPr>
            <a:r>
              <a:rPr lang="de-AT" sz="1800" dirty="0">
                <a:latin typeface="+mj-lt"/>
              </a:rPr>
              <a:t>Für die Leistungsorientierte Krankenanstaltenfinanzierung</a:t>
            </a:r>
          </a:p>
          <a:p>
            <a:pPr lvl="1" fontAlgn="auto">
              <a:lnSpc>
                <a:spcPct val="90000"/>
              </a:lnSpc>
              <a:spcAft>
                <a:spcPts val="0"/>
              </a:spcAft>
              <a:defRPr/>
            </a:pPr>
            <a:r>
              <a:rPr lang="de-AT" sz="1800" dirty="0">
                <a:latin typeface="+mj-lt"/>
              </a:rPr>
              <a:t>Grundlage für Planung und Steuerung</a:t>
            </a:r>
          </a:p>
          <a:p>
            <a:pPr fontAlgn="auto">
              <a:lnSpc>
                <a:spcPct val="90000"/>
              </a:lnSpc>
              <a:spcAft>
                <a:spcPts val="0"/>
              </a:spcAft>
              <a:defRPr/>
            </a:pPr>
            <a:r>
              <a:rPr lang="de-AT" dirty="0">
                <a:latin typeface="+mj-lt"/>
              </a:rPr>
              <a:t>Mortalitätsstatistik</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F190FB8-65FF-4CDB-894A-DB98AB98A4CA}" type="slidenum">
              <a:rPr lang="de-AT">
                <a:latin typeface="+mj-lt"/>
              </a:rPr>
              <a:pPr>
                <a:defRPr/>
              </a:pPr>
              <a:t>87</a:t>
            </a:fld>
            <a:endParaRPr lang="de-AT">
              <a:latin typeface="+mj-lt"/>
            </a:endParaRPr>
          </a:p>
        </p:txBody>
      </p:sp>
      <p:sp>
        <p:nvSpPr>
          <p:cNvPr id="178180" name="Rectangle 2"/>
          <p:cNvSpPr>
            <a:spLocks noGrp="1" noChangeArrowheads="1"/>
          </p:cNvSpPr>
          <p:nvPr>
            <p:ph type="title"/>
          </p:nvPr>
        </p:nvSpPr>
        <p:spPr>
          <a:xfrm>
            <a:off x="457200" y="274638"/>
            <a:ext cx="6635750" cy="1143000"/>
          </a:xfrm>
        </p:spPr>
        <p:txBody>
          <a:bodyPr/>
          <a:lstStyle/>
          <a:p>
            <a:r>
              <a:rPr lang="de-AT"/>
              <a:t>Diagnosenkodierung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3"/>
          <p:cNvSpPr>
            <a:spLocks noGrp="1" noChangeArrowheads="1"/>
          </p:cNvSpPr>
          <p:nvPr>
            <p:ph idx="1"/>
          </p:nvPr>
        </p:nvSpPr>
        <p:spPr>
          <a:xfrm>
            <a:off x="2987824" y="1447800"/>
            <a:ext cx="6156176" cy="4860925"/>
          </a:xfrm>
        </p:spPr>
        <p:txBody>
          <a:bodyPr rtlCol="0">
            <a:normAutofit fontScale="85000" lnSpcReduction="10000"/>
          </a:bodyPr>
          <a:lstStyle/>
          <a:p>
            <a:pPr fontAlgn="auto">
              <a:lnSpc>
                <a:spcPct val="90000"/>
              </a:lnSpc>
              <a:spcAft>
                <a:spcPts val="0"/>
              </a:spcAft>
              <a:defRPr/>
            </a:pPr>
            <a:r>
              <a:rPr lang="de-AT" sz="2000" dirty="0">
                <a:latin typeface="+mj-lt"/>
              </a:rPr>
              <a:t>die wichtigste, weltweit anerkannte </a:t>
            </a:r>
            <a:r>
              <a:rPr lang="de-AT" sz="2000" dirty="0" err="1">
                <a:latin typeface="+mj-lt"/>
              </a:rPr>
              <a:t>Diagnosenklassifikation</a:t>
            </a:r>
            <a:r>
              <a:rPr lang="de-AT" sz="2000" dirty="0">
                <a:latin typeface="+mj-lt"/>
              </a:rPr>
              <a:t> </a:t>
            </a:r>
            <a:br>
              <a:rPr lang="de-AT" sz="2000" dirty="0">
                <a:latin typeface="+mj-lt"/>
              </a:rPr>
            </a:br>
            <a:r>
              <a:rPr lang="de-AT" sz="2000" dirty="0">
                <a:latin typeface="+mj-lt"/>
              </a:rPr>
              <a:t>in der Medizin.</a:t>
            </a:r>
          </a:p>
          <a:p>
            <a:pPr lvl="1" fontAlgn="auto">
              <a:lnSpc>
                <a:spcPct val="90000"/>
              </a:lnSpc>
              <a:spcAft>
                <a:spcPts val="0"/>
              </a:spcAft>
              <a:defRPr/>
            </a:pPr>
            <a:r>
              <a:rPr lang="de-AT" sz="1800" dirty="0">
                <a:latin typeface="+mj-lt"/>
              </a:rPr>
              <a:t>Wartung durch die WHO</a:t>
            </a:r>
          </a:p>
          <a:p>
            <a:pPr fontAlgn="auto">
              <a:lnSpc>
                <a:spcPct val="90000"/>
              </a:lnSpc>
              <a:spcAft>
                <a:spcPts val="0"/>
              </a:spcAft>
              <a:defRPr/>
            </a:pPr>
            <a:endParaRPr lang="de-AT" sz="1800" dirty="0">
              <a:latin typeface="+mj-lt"/>
            </a:endParaRPr>
          </a:p>
          <a:p>
            <a:pPr fontAlgn="auto">
              <a:lnSpc>
                <a:spcPct val="90000"/>
              </a:lnSpc>
              <a:spcAft>
                <a:spcPts val="0"/>
              </a:spcAft>
              <a:defRPr/>
            </a:pPr>
            <a:r>
              <a:rPr lang="de-AT" sz="1800" dirty="0">
                <a:latin typeface="+mj-lt"/>
              </a:rPr>
              <a:t>Für die Abrechnung wird derzeit in Österreich der ICD-10 verwendet </a:t>
            </a:r>
            <a:br>
              <a:rPr lang="de-AT" sz="1800" dirty="0">
                <a:latin typeface="+mj-lt"/>
              </a:rPr>
            </a:br>
            <a:r>
              <a:rPr lang="de-AT" sz="1800" dirty="0">
                <a:latin typeface="+mj-lt"/>
              </a:rPr>
              <a:t>(bis 2000 war es ICD-9)</a:t>
            </a:r>
          </a:p>
          <a:p>
            <a:pPr fontAlgn="auto">
              <a:lnSpc>
                <a:spcPct val="90000"/>
              </a:lnSpc>
              <a:spcAft>
                <a:spcPts val="0"/>
              </a:spcAft>
              <a:defRPr/>
            </a:pPr>
            <a:endParaRPr lang="de-AT" sz="1800" dirty="0">
              <a:latin typeface="+mj-lt"/>
            </a:endParaRPr>
          </a:p>
          <a:p>
            <a:pPr fontAlgn="auto">
              <a:lnSpc>
                <a:spcPct val="90000"/>
              </a:lnSpc>
              <a:spcAft>
                <a:spcPts val="0"/>
              </a:spcAft>
              <a:defRPr/>
            </a:pPr>
            <a:r>
              <a:rPr lang="de-AT" sz="1800" dirty="0">
                <a:latin typeface="+mj-lt"/>
              </a:rPr>
              <a:t>In 21 Kapitel eingeteilt, z.B. Krankheiten des Verdauungssystems ...</a:t>
            </a:r>
          </a:p>
          <a:p>
            <a:pPr fontAlgn="auto">
              <a:lnSpc>
                <a:spcPct val="90000"/>
              </a:lnSpc>
              <a:spcAft>
                <a:spcPts val="0"/>
              </a:spcAft>
              <a:defRPr/>
            </a:pPr>
            <a:endParaRPr lang="de-AT" sz="1800" dirty="0">
              <a:latin typeface="+mj-lt"/>
            </a:endParaRPr>
          </a:p>
          <a:p>
            <a:pPr fontAlgn="auto">
              <a:lnSpc>
                <a:spcPct val="90000"/>
              </a:lnSpc>
              <a:spcAft>
                <a:spcPts val="0"/>
              </a:spcAft>
              <a:defRPr/>
            </a:pPr>
            <a:r>
              <a:rPr lang="de-AT" sz="1800" dirty="0">
                <a:latin typeface="+mj-lt"/>
              </a:rPr>
              <a:t>3-stellige Kernklassifikation, verpflichtende 4. Stelle, optional 5. Stelle</a:t>
            </a:r>
            <a:br>
              <a:rPr lang="de-AT" sz="1800" dirty="0">
                <a:latin typeface="+mj-lt"/>
              </a:rPr>
            </a:br>
            <a:r>
              <a:rPr lang="de-AT" sz="1800" dirty="0" err="1">
                <a:latin typeface="+mj-lt"/>
              </a:rPr>
              <a:t>Bsp</a:t>
            </a:r>
            <a:r>
              <a:rPr lang="de-AT" sz="1800" dirty="0">
                <a:latin typeface="+mj-lt"/>
              </a:rPr>
              <a:t>: K</a:t>
            </a:r>
            <a:r>
              <a:rPr lang="de-AT" sz="1800" dirty="0">
                <a:solidFill>
                  <a:srgbClr val="000000"/>
                </a:solidFill>
                <a:cs typeface="Times New Roman" pitchFamily="18" charset="0"/>
              </a:rPr>
              <a:t>02.1</a:t>
            </a:r>
            <a:endParaRPr lang="de-AT" sz="1800" dirty="0">
              <a:latin typeface="+mj-lt"/>
            </a:endParaRPr>
          </a:p>
          <a:p>
            <a:pPr fontAlgn="auto">
              <a:lnSpc>
                <a:spcPct val="90000"/>
              </a:lnSpc>
              <a:spcAft>
                <a:spcPts val="0"/>
              </a:spcAft>
              <a:defRPr/>
            </a:pPr>
            <a:endParaRPr lang="de-AT" sz="2000" dirty="0">
              <a:latin typeface="+mj-lt"/>
            </a:endParaRPr>
          </a:p>
          <a:p>
            <a:pPr fontAlgn="auto">
              <a:lnSpc>
                <a:spcPct val="90000"/>
              </a:lnSpc>
              <a:spcAft>
                <a:spcPts val="0"/>
              </a:spcAft>
              <a:defRPr/>
            </a:pPr>
            <a:r>
              <a:rPr lang="de-AT" sz="2000" dirty="0">
                <a:latin typeface="+mj-lt"/>
              </a:rPr>
              <a:t>Geschichte</a:t>
            </a:r>
          </a:p>
          <a:p>
            <a:pPr lvl="1" fontAlgn="auto">
              <a:lnSpc>
                <a:spcPct val="90000"/>
              </a:lnSpc>
              <a:spcAft>
                <a:spcPts val="0"/>
              </a:spcAft>
              <a:defRPr/>
            </a:pPr>
            <a:r>
              <a:rPr lang="de-AT" sz="1800" dirty="0">
                <a:latin typeface="+mj-lt"/>
                <a:cs typeface="Times New Roman" pitchFamily="18" charset="0"/>
              </a:rPr>
              <a:t>1893: „Verzeichnis der Todesursachen“</a:t>
            </a:r>
          </a:p>
          <a:p>
            <a:pPr lvl="1" fontAlgn="auto">
              <a:lnSpc>
                <a:spcPct val="90000"/>
              </a:lnSpc>
              <a:spcAft>
                <a:spcPts val="0"/>
              </a:spcAft>
              <a:defRPr/>
            </a:pPr>
            <a:r>
              <a:rPr lang="de-AT" sz="1800" dirty="0">
                <a:latin typeface="+mj-lt"/>
                <a:cs typeface="Times New Roman" pitchFamily="18" charset="0"/>
              </a:rPr>
              <a:t>1948: Herausgeberschaft durch WHO, „Internationale Klassifikation der Krankheiten  und Todesursachen“</a:t>
            </a:r>
          </a:p>
          <a:p>
            <a:pPr lvl="1" fontAlgn="auto">
              <a:lnSpc>
                <a:spcPct val="90000"/>
              </a:lnSpc>
              <a:spcAft>
                <a:spcPts val="0"/>
              </a:spcAft>
              <a:defRPr/>
            </a:pPr>
            <a:r>
              <a:rPr lang="de-AT" sz="1800" dirty="0">
                <a:latin typeface="+mj-lt"/>
                <a:cs typeface="Times New Roman" pitchFamily="18" charset="0"/>
              </a:rPr>
              <a:t>1975: 9. Revision (ICD-9)</a:t>
            </a:r>
            <a:r>
              <a:rPr lang="de-AT" sz="1800" dirty="0">
                <a:latin typeface="+mj-lt"/>
              </a:rPr>
              <a:t> </a:t>
            </a:r>
          </a:p>
          <a:p>
            <a:pPr lvl="1" fontAlgn="auto">
              <a:lnSpc>
                <a:spcPct val="90000"/>
              </a:lnSpc>
              <a:spcAft>
                <a:spcPts val="0"/>
              </a:spcAft>
              <a:defRPr/>
            </a:pPr>
            <a:r>
              <a:rPr lang="de-AT" sz="1800" b="1" dirty="0">
                <a:latin typeface="+mj-lt"/>
              </a:rPr>
              <a:t>1992: ICD-10 (Gültige Version 2012)</a:t>
            </a:r>
          </a:p>
          <a:p>
            <a:pPr lvl="1" fontAlgn="auto">
              <a:lnSpc>
                <a:spcPct val="90000"/>
              </a:lnSpc>
              <a:spcAft>
                <a:spcPts val="0"/>
              </a:spcAft>
              <a:defRPr/>
            </a:pPr>
            <a:r>
              <a:rPr lang="de-AT" sz="1800" dirty="0">
                <a:latin typeface="+mj-lt"/>
              </a:rPr>
              <a:t>In Arbeit: ICD-11</a:t>
            </a:r>
          </a:p>
          <a:p>
            <a:pPr lvl="1" fontAlgn="auto">
              <a:lnSpc>
                <a:spcPct val="90000"/>
              </a:lnSpc>
              <a:spcAft>
                <a:spcPts val="0"/>
              </a:spcAft>
              <a:defRPr/>
            </a:pPr>
            <a:endParaRPr lang="de-AT" sz="1800" dirty="0">
              <a:latin typeface="+mj-lt"/>
            </a:endParaRPr>
          </a:p>
          <a:p>
            <a:pPr fontAlgn="auto">
              <a:lnSpc>
                <a:spcPct val="90000"/>
              </a:lnSpc>
              <a:spcAft>
                <a:spcPts val="0"/>
              </a:spcAft>
              <a:defRPr/>
            </a:pPr>
            <a:endParaRPr lang="de-AT" sz="2000" dirty="0">
              <a:latin typeface="+mj-lt"/>
            </a:endParaRP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AA3DD9AA-D2B5-4B6F-9337-D5B85103F0CB}" type="slidenum">
              <a:rPr lang="de-AT">
                <a:latin typeface="+mj-lt"/>
              </a:rPr>
              <a:pPr>
                <a:defRPr/>
              </a:pPr>
              <a:t>88</a:t>
            </a:fld>
            <a:endParaRPr lang="de-AT">
              <a:latin typeface="+mj-lt"/>
            </a:endParaRPr>
          </a:p>
        </p:txBody>
      </p:sp>
      <p:sp>
        <p:nvSpPr>
          <p:cNvPr id="179204" name="Rectangle 2"/>
          <p:cNvSpPr>
            <a:spLocks noGrp="1" noChangeArrowheads="1"/>
          </p:cNvSpPr>
          <p:nvPr>
            <p:ph type="title"/>
          </p:nvPr>
        </p:nvSpPr>
        <p:spPr>
          <a:xfrm>
            <a:off x="457200" y="274638"/>
            <a:ext cx="6635750" cy="1143000"/>
          </a:xfrm>
        </p:spPr>
        <p:txBody>
          <a:bodyPr/>
          <a:lstStyle/>
          <a:p>
            <a:r>
              <a:rPr lang="de-AT"/>
              <a:t>ICD-10</a:t>
            </a:r>
          </a:p>
        </p:txBody>
      </p:sp>
      <p:pic>
        <p:nvPicPr>
          <p:cNvPr id="407554" name="Picture 2" descr="http://new.paho.org/bulletins/images/stories/Bulletins/Epidemiological_Bulletin/Abril_2009/10_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2132856"/>
            <a:ext cx="2671362" cy="3457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3"/>
          <p:cNvSpPr>
            <a:spLocks noGrp="1" noChangeArrowheads="1"/>
          </p:cNvSpPr>
          <p:nvPr>
            <p:ph idx="1"/>
          </p:nvPr>
        </p:nvSpPr>
        <p:spPr>
          <a:xfrm>
            <a:off x="685800" y="1676400"/>
            <a:ext cx="7772400" cy="4419600"/>
          </a:xfrm>
        </p:spPr>
        <p:txBody>
          <a:bodyPr rtlCol="0">
            <a:normAutofit lnSpcReduction="10000"/>
          </a:bodyPr>
          <a:lstStyle/>
          <a:p>
            <a:pPr fontAlgn="auto">
              <a:lnSpc>
                <a:spcPct val="150000"/>
              </a:lnSpc>
              <a:spcAft>
                <a:spcPts val="0"/>
              </a:spcAft>
              <a:defRPr/>
            </a:pPr>
            <a:r>
              <a:rPr lang="de-AT" sz="1600" dirty="0">
                <a:latin typeface="+mj-lt"/>
                <a:cs typeface="Times New Roman" pitchFamily="18" charset="0"/>
              </a:rPr>
              <a:t>I. Bestimmte infektiöse und parasitäre Krankheiten (A00-B99)	</a:t>
            </a:r>
          </a:p>
          <a:p>
            <a:pPr fontAlgn="auto">
              <a:lnSpc>
                <a:spcPct val="150000"/>
              </a:lnSpc>
              <a:spcAft>
                <a:spcPts val="0"/>
              </a:spcAft>
              <a:defRPr/>
            </a:pPr>
            <a:r>
              <a:rPr lang="de-AT" sz="1600" dirty="0">
                <a:latin typeface="+mj-lt"/>
                <a:cs typeface="Times New Roman" pitchFamily="18" charset="0"/>
              </a:rPr>
              <a:t>II. Neubildungen (C00-D48)	</a:t>
            </a:r>
          </a:p>
          <a:p>
            <a:pPr fontAlgn="auto">
              <a:lnSpc>
                <a:spcPct val="150000"/>
              </a:lnSpc>
              <a:spcAft>
                <a:spcPts val="0"/>
              </a:spcAft>
              <a:defRPr/>
            </a:pPr>
            <a:r>
              <a:rPr lang="de-AT" sz="1600" dirty="0">
                <a:latin typeface="+mj-lt"/>
                <a:cs typeface="Times New Roman" pitchFamily="18" charset="0"/>
              </a:rPr>
              <a:t>III. Krankheiten des Blutes und der blutbildenden Organe sowie bestimmte Störungen mit Beteiligung des Immunsystems (D50-D89) </a:t>
            </a:r>
          </a:p>
          <a:p>
            <a:pPr fontAlgn="auto">
              <a:lnSpc>
                <a:spcPct val="150000"/>
              </a:lnSpc>
              <a:spcAft>
                <a:spcPts val="0"/>
              </a:spcAft>
              <a:defRPr/>
            </a:pPr>
            <a:r>
              <a:rPr lang="de-AT" sz="1600" dirty="0">
                <a:latin typeface="+mj-lt"/>
                <a:cs typeface="Times New Roman" pitchFamily="18" charset="0"/>
              </a:rPr>
              <a:t>IV. Endokrine, Ernährungs- und Stoffwechselkrankheiten (E00-E90) </a:t>
            </a:r>
          </a:p>
          <a:p>
            <a:pPr fontAlgn="auto">
              <a:lnSpc>
                <a:spcPct val="150000"/>
              </a:lnSpc>
              <a:spcAft>
                <a:spcPts val="0"/>
              </a:spcAft>
              <a:defRPr/>
            </a:pPr>
            <a:r>
              <a:rPr lang="de-AT" sz="1600" dirty="0">
                <a:latin typeface="+mj-lt"/>
                <a:cs typeface="Times New Roman" pitchFamily="18" charset="0"/>
              </a:rPr>
              <a:t>V. Psychische und Verhaltensstörungen (F00-F99)	</a:t>
            </a:r>
          </a:p>
          <a:p>
            <a:pPr fontAlgn="auto">
              <a:lnSpc>
                <a:spcPct val="150000"/>
              </a:lnSpc>
              <a:spcAft>
                <a:spcPts val="0"/>
              </a:spcAft>
              <a:defRPr/>
            </a:pPr>
            <a:r>
              <a:rPr lang="de-AT" sz="1600" dirty="0">
                <a:latin typeface="+mj-lt"/>
                <a:cs typeface="Times New Roman" pitchFamily="18" charset="0"/>
              </a:rPr>
              <a:t>VI. Krankheiten des Nervensystems (G00-G99)	</a:t>
            </a:r>
          </a:p>
          <a:p>
            <a:pPr fontAlgn="auto">
              <a:lnSpc>
                <a:spcPct val="150000"/>
              </a:lnSpc>
              <a:spcAft>
                <a:spcPts val="0"/>
              </a:spcAft>
              <a:defRPr/>
            </a:pPr>
            <a:r>
              <a:rPr lang="de-AT" sz="1600" dirty="0">
                <a:latin typeface="+mj-lt"/>
                <a:cs typeface="Times New Roman" pitchFamily="18" charset="0"/>
              </a:rPr>
              <a:t>VII. Krankheiten des Auges und der </a:t>
            </a:r>
            <a:r>
              <a:rPr lang="de-AT" sz="1600" dirty="0" err="1">
                <a:latin typeface="+mj-lt"/>
                <a:cs typeface="Times New Roman" pitchFamily="18" charset="0"/>
              </a:rPr>
              <a:t>Augenanhangsgebilde</a:t>
            </a:r>
            <a:r>
              <a:rPr lang="de-AT" sz="1600" dirty="0">
                <a:latin typeface="+mj-lt"/>
                <a:cs typeface="Times New Roman" pitchFamily="18" charset="0"/>
              </a:rPr>
              <a:t> (H00-H59)</a:t>
            </a:r>
          </a:p>
          <a:p>
            <a:pPr fontAlgn="auto">
              <a:lnSpc>
                <a:spcPct val="150000"/>
              </a:lnSpc>
              <a:spcAft>
                <a:spcPts val="0"/>
              </a:spcAft>
              <a:defRPr/>
            </a:pPr>
            <a:r>
              <a:rPr lang="de-AT" sz="1600" dirty="0">
                <a:latin typeface="+mj-lt"/>
                <a:cs typeface="Times New Roman" pitchFamily="18" charset="0"/>
              </a:rPr>
              <a:t>VIII. Krankheiten des Ohres und des Warzenfortsatzes (H60-H95) </a:t>
            </a:r>
          </a:p>
          <a:p>
            <a:pPr fontAlgn="auto">
              <a:lnSpc>
                <a:spcPct val="150000"/>
              </a:lnSpc>
              <a:spcAft>
                <a:spcPts val="0"/>
              </a:spcAft>
              <a:defRPr/>
            </a:pPr>
            <a:r>
              <a:rPr lang="de-AT" sz="1600" dirty="0">
                <a:latin typeface="+mj-lt"/>
                <a:cs typeface="Times New Roman" pitchFamily="18" charset="0"/>
              </a:rPr>
              <a:t>…</a:t>
            </a:r>
          </a:p>
          <a:p>
            <a:pPr fontAlgn="auto">
              <a:lnSpc>
                <a:spcPct val="150000"/>
              </a:lnSpc>
              <a:spcAft>
                <a:spcPts val="0"/>
              </a:spcAft>
              <a:defRPr/>
            </a:pPr>
            <a:r>
              <a:rPr lang="de-AT" sz="1600" dirty="0">
                <a:latin typeface="+mj-lt"/>
                <a:cs typeface="Times New Roman" pitchFamily="18" charset="0"/>
              </a:rPr>
              <a:t>XI. Krankheiten der Mundhöhle, der Speicheldrüsen und der Kiefer </a:t>
            </a:r>
          </a:p>
          <a:p>
            <a:pPr fontAlgn="auto">
              <a:spcAft>
                <a:spcPts val="0"/>
              </a:spcAft>
              <a:defRPr/>
            </a:pPr>
            <a:endParaRPr lang="de-AT" sz="1800"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066A806A-6B2C-47C4-999E-CCCDD2491EF4}" type="slidenum">
              <a:rPr lang="de-AT">
                <a:latin typeface="+mj-lt"/>
              </a:rPr>
              <a:pPr>
                <a:defRPr/>
              </a:pPr>
              <a:t>89</a:t>
            </a:fld>
            <a:endParaRPr lang="de-AT">
              <a:latin typeface="+mj-lt"/>
            </a:endParaRPr>
          </a:p>
        </p:txBody>
      </p:sp>
      <p:sp>
        <p:nvSpPr>
          <p:cNvPr id="180228" name="Rectangle 2"/>
          <p:cNvSpPr>
            <a:spLocks noGrp="1" noChangeArrowheads="1"/>
          </p:cNvSpPr>
          <p:nvPr>
            <p:ph type="title"/>
          </p:nvPr>
        </p:nvSpPr>
        <p:spPr>
          <a:xfrm>
            <a:off x="457200" y="274638"/>
            <a:ext cx="6635750" cy="1143000"/>
          </a:xfrm>
        </p:spPr>
        <p:txBody>
          <a:bodyPr/>
          <a:lstStyle/>
          <a:p>
            <a:r>
              <a:rPr lang="de-AT"/>
              <a:t>ICD-10: Auszug Hauptkapitel (I – VIII)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Lehre</a:t>
            </a:r>
            <a:endParaRPr lang="de-DE" dirty="0"/>
          </a:p>
        </p:txBody>
      </p:sp>
      <p:sp>
        <p:nvSpPr>
          <p:cNvPr id="5" name="Inhaltsplatzhalter 4"/>
          <p:cNvSpPr>
            <a:spLocks noGrp="1"/>
          </p:cNvSpPr>
          <p:nvPr>
            <p:ph sz="half" idx="1"/>
          </p:nvPr>
        </p:nvSpPr>
        <p:spPr>
          <a:xfrm>
            <a:off x="457200" y="1600200"/>
            <a:ext cx="4614866" cy="4757758"/>
          </a:xfrm>
        </p:spPr>
        <p:txBody>
          <a:bodyPr/>
          <a:lstStyle/>
          <a:p>
            <a:r>
              <a:rPr lang="de-AT" dirty="0"/>
              <a:t>Pflichtlehre</a:t>
            </a:r>
          </a:p>
          <a:p>
            <a:r>
              <a:rPr lang="de-AT" dirty="0"/>
              <a:t>Betreuung von </a:t>
            </a:r>
            <a:r>
              <a:rPr lang="de-AT" dirty="0" err="1"/>
              <a:t>DiplomandInnen</a:t>
            </a:r>
            <a:r>
              <a:rPr lang="de-AT" dirty="0"/>
              <a:t> und </a:t>
            </a:r>
            <a:r>
              <a:rPr lang="de-AT" dirty="0" err="1"/>
              <a:t>DissertantInnen</a:t>
            </a:r>
            <a:endParaRPr lang="de-AT" dirty="0"/>
          </a:p>
          <a:p>
            <a:r>
              <a:rPr lang="de-AT" dirty="0" err="1"/>
              <a:t>eLearning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9</a:t>
            </a:fld>
            <a:endParaRPr lang="de-DE"/>
          </a:p>
        </p:txBody>
      </p:sp>
      <p:sp>
        <p:nvSpPr>
          <p:cNvPr id="19" name="Rechteck 18"/>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0" name="Rechteck 19"/>
          <p:cNvSpPr/>
          <p:nvPr/>
        </p:nvSpPr>
        <p:spPr bwMode="auto">
          <a:xfrm>
            <a:off x="6278220" y="4354456"/>
            <a:ext cx="573947"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3" name="Rechteck 22"/>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4" name="Gleichschenkliges Dreieck 23"/>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5390744" y="5807498"/>
            <a:ext cx="3311236" cy="523220"/>
          </a:xfrm>
          <a:prstGeom prst="rect">
            <a:avLst/>
          </a:prstGeom>
          <a:noFill/>
        </p:spPr>
        <p:txBody>
          <a:bodyPr wrap="square" rtlCol="0">
            <a:spAutoFit/>
          </a:bodyPr>
          <a:lstStyle/>
          <a:p>
            <a:pPr algn="ctr"/>
            <a:r>
              <a:rPr lang="de-AT" sz="2800" dirty="0" err="1">
                <a:solidFill>
                  <a:schemeClr val="bg2">
                    <a:lumMod val="40000"/>
                    <a:lumOff val="60000"/>
                  </a:schemeClr>
                </a:solidFill>
              </a:rPr>
              <a:t>MitarbeiterInnen</a:t>
            </a:r>
            <a:endParaRPr lang="de-DE" sz="2800" dirty="0">
              <a:solidFill>
                <a:schemeClr val="bg2">
                  <a:lumMod val="40000"/>
                  <a:lumOff val="60000"/>
                </a:schemeClr>
              </a:solidFill>
            </a:endParaRPr>
          </a:p>
        </p:txBody>
      </p:sp>
      <p:sp>
        <p:nvSpPr>
          <p:cNvPr id="26" name="Textfeld 25"/>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7" name="Textfeld 26"/>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8" name="Textfeld 27"/>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9" name="Textfeld 28"/>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30" name="Textfeld 29"/>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3"/>
          <p:cNvSpPr>
            <a:spLocks noGrp="1" noChangeArrowheads="1"/>
          </p:cNvSpPr>
          <p:nvPr>
            <p:ph idx="1"/>
          </p:nvPr>
        </p:nvSpPr>
        <p:spPr>
          <a:xfrm>
            <a:off x="457200" y="1524000"/>
            <a:ext cx="8435975" cy="3905250"/>
          </a:xfrm>
        </p:spPr>
        <p:txBody>
          <a:bodyPr rtlCol="0">
            <a:normAutofit fontScale="92500" lnSpcReduction="10000"/>
          </a:bodyPr>
          <a:lstStyle/>
          <a:p>
            <a:pPr fontAlgn="auto">
              <a:lnSpc>
                <a:spcPct val="90000"/>
              </a:lnSpc>
              <a:spcAft>
                <a:spcPts val="0"/>
              </a:spcAft>
              <a:defRPr/>
            </a:pPr>
            <a:r>
              <a:rPr lang="de-AT" sz="1800" b="1" dirty="0">
                <a:latin typeface="+mj-lt"/>
                <a:cs typeface="Times New Roman" pitchFamily="18" charset="0"/>
              </a:rPr>
              <a:t>Krankheiten der Mundhöhle, der Speicheldrüsen und der Kiefer (K00-K14)</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K00</a:t>
            </a:r>
            <a:r>
              <a:rPr lang="de-AT" sz="1600" dirty="0">
                <a:latin typeface="+mj-lt"/>
                <a:cs typeface="Times New Roman" pitchFamily="18" charset="0"/>
              </a:rPr>
              <a:t>	</a:t>
            </a:r>
            <a:r>
              <a:rPr lang="de-AT" sz="1800" dirty="0">
                <a:solidFill>
                  <a:srgbClr val="000000"/>
                </a:solidFill>
                <a:latin typeface="+mj-lt"/>
                <a:cs typeface="Times New Roman" pitchFamily="18" charset="0"/>
              </a:rPr>
              <a:t>Störungen der Zahnentwicklung und des Zahndurchbruchs</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K01	</a:t>
            </a:r>
            <a:r>
              <a:rPr lang="de-AT" sz="1800" dirty="0" err="1">
                <a:solidFill>
                  <a:srgbClr val="000000"/>
                </a:solidFill>
                <a:latin typeface="+mj-lt"/>
                <a:cs typeface="Times New Roman" pitchFamily="18" charset="0"/>
              </a:rPr>
              <a:t>Retinierte</a:t>
            </a:r>
            <a:r>
              <a:rPr lang="de-AT" sz="1800" dirty="0">
                <a:solidFill>
                  <a:srgbClr val="000000"/>
                </a:solidFill>
                <a:latin typeface="+mj-lt"/>
                <a:cs typeface="Times New Roman" pitchFamily="18" charset="0"/>
              </a:rPr>
              <a:t> und impaktierte Zähne</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K02	</a:t>
            </a:r>
            <a:r>
              <a:rPr lang="de-AT" sz="1800" dirty="0">
                <a:solidFill>
                  <a:srgbClr val="000000"/>
                </a:solidFill>
                <a:latin typeface="+mj-lt"/>
                <a:cs typeface="Times New Roman" pitchFamily="18" charset="0"/>
              </a:rPr>
              <a:t>Zahnkaries</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K03	</a:t>
            </a:r>
            <a:r>
              <a:rPr lang="de-AT" sz="1800" dirty="0">
                <a:solidFill>
                  <a:srgbClr val="000000"/>
                </a:solidFill>
                <a:latin typeface="+mj-lt"/>
                <a:cs typeface="Times New Roman" pitchFamily="18" charset="0"/>
              </a:rPr>
              <a:t>Sonstige Krankheiten der Zahnhartsubstanzen</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K04	</a:t>
            </a:r>
            <a:r>
              <a:rPr lang="de-AT" sz="1800" dirty="0">
                <a:solidFill>
                  <a:srgbClr val="000000"/>
                </a:solidFill>
                <a:latin typeface="+mj-lt"/>
                <a:cs typeface="Times New Roman" pitchFamily="18" charset="0"/>
              </a:rPr>
              <a:t>Krankheiten der Pulpa und des </a:t>
            </a:r>
            <a:r>
              <a:rPr lang="de-AT" sz="1800" dirty="0" err="1">
                <a:solidFill>
                  <a:srgbClr val="000000"/>
                </a:solidFill>
                <a:latin typeface="+mj-lt"/>
                <a:cs typeface="Times New Roman" pitchFamily="18" charset="0"/>
              </a:rPr>
              <a:t>periapikalen</a:t>
            </a:r>
            <a:r>
              <a:rPr lang="de-AT" sz="1800" dirty="0">
                <a:solidFill>
                  <a:srgbClr val="000000"/>
                </a:solidFill>
                <a:latin typeface="+mj-lt"/>
                <a:cs typeface="Times New Roman" pitchFamily="18" charset="0"/>
              </a:rPr>
              <a:t> Gewebes</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K05	</a:t>
            </a:r>
            <a:r>
              <a:rPr lang="de-AT" sz="1800" dirty="0">
                <a:solidFill>
                  <a:srgbClr val="000000"/>
                </a:solidFill>
                <a:latin typeface="+mj-lt"/>
                <a:cs typeface="Times New Roman" pitchFamily="18" charset="0"/>
              </a:rPr>
              <a:t>Gingivitis und Krankheiten des </a:t>
            </a:r>
            <a:r>
              <a:rPr lang="de-AT" sz="1800" dirty="0" err="1">
                <a:solidFill>
                  <a:srgbClr val="000000"/>
                </a:solidFill>
                <a:latin typeface="+mj-lt"/>
                <a:cs typeface="Times New Roman" pitchFamily="18" charset="0"/>
              </a:rPr>
              <a:t>Parodonts</a:t>
            </a:r>
            <a:endParaRPr lang="de-AT" sz="1800" dirty="0">
              <a:latin typeface="+mj-lt"/>
              <a:cs typeface="Times New Roman" pitchFamily="18" charset="0"/>
            </a:endParaRPr>
          </a:p>
          <a:p>
            <a:pPr lvl="1" fontAlgn="auto">
              <a:lnSpc>
                <a:spcPct val="90000"/>
              </a:lnSpc>
              <a:spcAft>
                <a:spcPts val="0"/>
              </a:spcAft>
              <a:defRPr/>
            </a:pPr>
            <a:r>
              <a:rPr lang="de-AT" sz="1800" dirty="0">
                <a:latin typeface="+mj-lt"/>
                <a:cs typeface="Times New Roman" pitchFamily="18" charset="0"/>
              </a:rPr>
              <a:t>K06	</a:t>
            </a:r>
            <a:r>
              <a:rPr lang="de-AT" sz="1800" dirty="0">
                <a:solidFill>
                  <a:srgbClr val="000000"/>
                </a:solidFill>
                <a:latin typeface="+mj-lt"/>
                <a:cs typeface="Times New Roman" pitchFamily="18" charset="0"/>
              </a:rPr>
              <a:t>Sonstige Krankheiten der </a:t>
            </a:r>
            <a:r>
              <a:rPr lang="de-AT" sz="1800" dirty="0" err="1">
                <a:solidFill>
                  <a:srgbClr val="000000"/>
                </a:solidFill>
                <a:latin typeface="+mj-lt"/>
                <a:cs typeface="Times New Roman" pitchFamily="18" charset="0"/>
              </a:rPr>
              <a:t>Gingiva</a:t>
            </a:r>
            <a:r>
              <a:rPr lang="de-AT" sz="1800" dirty="0">
                <a:solidFill>
                  <a:srgbClr val="000000"/>
                </a:solidFill>
                <a:latin typeface="+mj-lt"/>
                <a:cs typeface="Times New Roman" pitchFamily="18" charset="0"/>
              </a:rPr>
              <a:t> und des zahnlosen 			</a:t>
            </a:r>
            <a:r>
              <a:rPr lang="de-AT" sz="1800" dirty="0" err="1">
                <a:solidFill>
                  <a:srgbClr val="000000"/>
                </a:solidFill>
                <a:latin typeface="+mj-lt"/>
                <a:cs typeface="Times New Roman" pitchFamily="18" charset="0"/>
              </a:rPr>
              <a:t>Alveolarkammes</a:t>
            </a:r>
            <a:endParaRPr lang="de-AT" sz="1800" dirty="0">
              <a:solidFill>
                <a:srgbClr val="000000"/>
              </a:solidFill>
              <a:latin typeface="+mj-lt"/>
              <a:cs typeface="Times New Roman" pitchFamily="18" charset="0"/>
            </a:endParaRPr>
          </a:p>
          <a:p>
            <a:pPr fontAlgn="auto">
              <a:lnSpc>
                <a:spcPct val="90000"/>
              </a:lnSpc>
              <a:spcAft>
                <a:spcPts val="0"/>
              </a:spcAft>
              <a:defRPr/>
            </a:pPr>
            <a:r>
              <a:rPr lang="de-AT" sz="2000" dirty="0">
                <a:solidFill>
                  <a:srgbClr val="000000"/>
                </a:solidFill>
                <a:latin typeface="+mj-lt"/>
                <a:cs typeface="Times New Roman" pitchFamily="18" charset="0"/>
              </a:rPr>
              <a:t>Vierte Stelle, Beispiel:</a:t>
            </a:r>
          </a:p>
          <a:p>
            <a:pPr lvl="1" fontAlgn="auto">
              <a:lnSpc>
                <a:spcPct val="90000"/>
              </a:lnSpc>
              <a:spcAft>
                <a:spcPts val="0"/>
              </a:spcAft>
              <a:defRPr/>
            </a:pPr>
            <a:r>
              <a:rPr lang="de-AT" sz="1800" b="1" dirty="0">
                <a:solidFill>
                  <a:srgbClr val="000000"/>
                </a:solidFill>
                <a:latin typeface="+mj-lt"/>
                <a:cs typeface="Times New Roman" pitchFamily="18" charset="0"/>
              </a:rPr>
              <a:t>K02.0 </a:t>
            </a:r>
            <a:r>
              <a:rPr lang="de-AT" sz="1800" dirty="0">
                <a:solidFill>
                  <a:srgbClr val="000000"/>
                </a:solidFill>
                <a:latin typeface="+mj-lt"/>
                <a:cs typeface="Times New Roman" pitchFamily="18" charset="0"/>
              </a:rPr>
              <a:t>Karies, auf den Zahnschmelz begrenzt, Opake Flecken </a:t>
            </a:r>
          </a:p>
          <a:p>
            <a:pPr lvl="1" fontAlgn="auto">
              <a:lnSpc>
                <a:spcPct val="90000"/>
              </a:lnSpc>
              <a:spcAft>
                <a:spcPts val="0"/>
              </a:spcAft>
              <a:defRPr/>
            </a:pPr>
            <a:r>
              <a:rPr lang="de-AT" sz="1800" b="1" dirty="0">
                <a:solidFill>
                  <a:srgbClr val="000000"/>
                </a:solidFill>
                <a:latin typeface="+mj-lt"/>
                <a:cs typeface="Times New Roman" pitchFamily="18" charset="0"/>
              </a:rPr>
              <a:t>K02.1 </a:t>
            </a:r>
            <a:r>
              <a:rPr lang="de-AT" sz="1800" dirty="0">
                <a:solidFill>
                  <a:srgbClr val="000000"/>
                </a:solidFill>
                <a:latin typeface="+mj-lt"/>
                <a:cs typeface="Times New Roman" pitchFamily="18" charset="0"/>
              </a:rPr>
              <a:t>Karies des Dentins</a:t>
            </a:r>
          </a:p>
          <a:p>
            <a:pPr lvl="1" fontAlgn="auto">
              <a:lnSpc>
                <a:spcPct val="90000"/>
              </a:lnSpc>
              <a:spcAft>
                <a:spcPts val="0"/>
              </a:spcAft>
              <a:defRPr/>
            </a:pPr>
            <a:r>
              <a:rPr lang="de-AT" sz="1800" b="1" dirty="0">
                <a:solidFill>
                  <a:srgbClr val="000000"/>
                </a:solidFill>
                <a:latin typeface="+mj-lt"/>
                <a:cs typeface="Times New Roman" pitchFamily="18" charset="0"/>
              </a:rPr>
              <a:t>K02.2 </a:t>
            </a:r>
            <a:r>
              <a:rPr lang="de-AT" sz="1800" dirty="0">
                <a:solidFill>
                  <a:srgbClr val="000000"/>
                </a:solidFill>
                <a:latin typeface="+mj-lt"/>
                <a:cs typeface="Times New Roman" pitchFamily="18" charset="0"/>
              </a:rPr>
              <a:t>Karies des Zements</a:t>
            </a:r>
          </a:p>
          <a:p>
            <a:pPr lvl="1" fontAlgn="auto">
              <a:lnSpc>
                <a:spcPct val="90000"/>
              </a:lnSpc>
              <a:spcAft>
                <a:spcPts val="0"/>
              </a:spcAft>
              <a:defRPr/>
            </a:pPr>
            <a:r>
              <a:rPr lang="de-AT" sz="1800" b="1" dirty="0">
                <a:solidFill>
                  <a:srgbClr val="000000"/>
                </a:solidFill>
                <a:latin typeface="+mj-lt"/>
                <a:cs typeface="Times New Roman" pitchFamily="18" charset="0"/>
              </a:rPr>
              <a:t>K02.3 </a:t>
            </a:r>
            <a:r>
              <a:rPr lang="de-AT" sz="1800" dirty="0">
                <a:solidFill>
                  <a:srgbClr val="000000"/>
                </a:solidFill>
                <a:latin typeface="+mj-lt"/>
                <a:cs typeface="Times New Roman" pitchFamily="18" charset="0"/>
              </a:rPr>
              <a:t>Kariesmarke</a:t>
            </a:r>
          </a:p>
          <a:p>
            <a:pPr lvl="1" fontAlgn="auto">
              <a:lnSpc>
                <a:spcPct val="90000"/>
              </a:lnSpc>
              <a:spcAft>
                <a:spcPts val="0"/>
              </a:spcAft>
              <a:defRPr/>
            </a:pPr>
            <a:r>
              <a:rPr lang="de-AT" sz="1800" b="1" dirty="0">
                <a:solidFill>
                  <a:srgbClr val="000000"/>
                </a:solidFill>
                <a:latin typeface="+mj-lt"/>
                <a:cs typeface="Times New Roman" pitchFamily="18" charset="0"/>
              </a:rPr>
              <a:t>K02.8 </a:t>
            </a:r>
            <a:r>
              <a:rPr lang="de-AT" sz="1800" dirty="0">
                <a:solidFill>
                  <a:srgbClr val="000000"/>
                </a:solidFill>
                <a:latin typeface="+mj-lt"/>
                <a:cs typeface="Times New Roman" pitchFamily="18" charset="0"/>
              </a:rPr>
              <a:t>Sonstige Zahnkaries</a:t>
            </a:r>
          </a:p>
          <a:p>
            <a:pPr lvl="1" fontAlgn="auto">
              <a:lnSpc>
                <a:spcPct val="90000"/>
              </a:lnSpc>
              <a:spcAft>
                <a:spcPts val="0"/>
              </a:spcAft>
              <a:defRPr/>
            </a:pPr>
            <a:endParaRPr lang="de-AT" sz="1800" dirty="0">
              <a:solidFill>
                <a:srgbClr val="000000"/>
              </a:solidFill>
              <a:latin typeface="+mj-lt"/>
              <a:cs typeface="Times New Roman" pitchFamily="18"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5E468EE7-3570-44E7-A427-01C1CA988CA0}" type="slidenum">
              <a:rPr lang="de-AT">
                <a:latin typeface="+mj-lt"/>
              </a:rPr>
              <a:pPr>
                <a:defRPr/>
              </a:pPr>
              <a:t>90</a:t>
            </a:fld>
            <a:endParaRPr lang="de-AT">
              <a:latin typeface="+mj-lt"/>
            </a:endParaRPr>
          </a:p>
        </p:txBody>
      </p:sp>
      <p:sp>
        <p:nvSpPr>
          <p:cNvPr id="181252" name="Rectangle 2"/>
          <p:cNvSpPr>
            <a:spLocks noGrp="1" noChangeArrowheads="1"/>
          </p:cNvSpPr>
          <p:nvPr>
            <p:ph type="title"/>
          </p:nvPr>
        </p:nvSpPr>
        <p:spPr>
          <a:xfrm>
            <a:off x="457200" y="274638"/>
            <a:ext cx="6635750" cy="1143000"/>
          </a:xfrm>
        </p:spPr>
        <p:txBody>
          <a:bodyPr/>
          <a:lstStyle/>
          <a:p>
            <a:r>
              <a:rPr lang="de-AT"/>
              <a:t>Beispiel: Kapitel XI (Krankheiten des Verdauungssystems (K00-K93)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Grafik 7"/>
          <p:cNvPicPr>
            <a:picLocks noChangeAspect="1"/>
          </p:cNvPicPr>
          <p:nvPr/>
        </p:nvPicPr>
        <p:blipFill>
          <a:blip r:embed="rId3" cstate="print"/>
          <a:srcRect/>
          <a:stretch>
            <a:fillRect/>
          </a:stretch>
        </p:blipFill>
        <p:spPr bwMode="auto">
          <a:xfrm>
            <a:off x="4530725" y="1811338"/>
            <a:ext cx="4211638" cy="2808287"/>
          </a:xfrm>
          <a:prstGeom prst="rect">
            <a:avLst/>
          </a:prstGeom>
          <a:noFill/>
          <a:ln w="9525">
            <a:noFill/>
            <a:miter lim="800000"/>
            <a:headEnd/>
            <a:tailEnd/>
          </a:ln>
        </p:spPr>
      </p:pic>
      <p:sp>
        <p:nvSpPr>
          <p:cNvPr id="158725" name="Rectangle 3"/>
          <p:cNvSpPr>
            <a:spLocks noGrp="1" noChangeArrowheads="1"/>
          </p:cNvSpPr>
          <p:nvPr>
            <p:ph idx="1"/>
          </p:nvPr>
        </p:nvSpPr>
        <p:spPr>
          <a:xfrm>
            <a:off x="457200" y="1600200"/>
            <a:ext cx="8229600" cy="4757738"/>
          </a:xfrm>
        </p:spPr>
        <p:txBody>
          <a:bodyPr rtlCol="0">
            <a:normAutofit lnSpcReduction="10000"/>
          </a:bodyPr>
          <a:lstStyle/>
          <a:p>
            <a:pPr fontAlgn="auto">
              <a:lnSpc>
                <a:spcPct val="90000"/>
              </a:lnSpc>
              <a:spcAft>
                <a:spcPts val="0"/>
              </a:spcAft>
              <a:defRPr/>
            </a:pPr>
            <a:r>
              <a:rPr lang="de-AT" sz="2800" dirty="0">
                <a:latin typeface="+mj-lt"/>
              </a:rPr>
              <a:t>Österreichischer Leistungskatalog</a:t>
            </a:r>
            <a:endParaRPr lang="de-AT" sz="2800" b="1" dirty="0">
              <a:solidFill>
                <a:schemeClr val="accent2"/>
              </a:solidFill>
              <a:latin typeface="+mj-lt"/>
            </a:endParaRPr>
          </a:p>
          <a:p>
            <a:pPr lvl="1" fontAlgn="auto">
              <a:lnSpc>
                <a:spcPct val="90000"/>
              </a:lnSpc>
              <a:spcAft>
                <a:spcPts val="0"/>
              </a:spcAft>
              <a:defRPr/>
            </a:pPr>
            <a:r>
              <a:rPr lang="de-AT" sz="2400" dirty="0">
                <a:latin typeface="+mj-lt"/>
              </a:rPr>
              <a:t>Ca. 1500 Einträge</a:t>
            </a:r>
          </a:p>
          <a:p>
            <a:pPr lvl="2" fontAlgn="auto">
              <a:lnSpc>
                <a:spcPct val="90000"/>
              </a:lnSpc>
              <a:spcAft>
                <a:spcPts val="0"/>
              </a:spcAft>
              <a:defRPr/>
            </a:pPr>
            <a:r>
              <a:rPr lang="de-AT" dirty="0">
                <a:latin typeface="+mj-lt"/>
              </a:rPr>
              <a:t>multiaxial (seit 2009)</a:t>
            </a:r>
          </a:p>
          <a:p>
            <a:pPr lvl="3" fontAlgn="auto">
              <a:lnSpc>
                <a:spcPct val="90000"/>
              </a:lnSpc>
              <a:spcAft>
                <a:spcPts val="0"/>
              </a:spcAft>
              <a:defRPr/>
            </a:pPr>
            <a:r>
              <a:rPr lang="de-AT" dirty="0">
                <a:latin typeface="+mj-lt"/>
              </a:rPr>
              <a:t>Anatomie (grob/fein)</a:t>
            </a:r>
          </a:p>
          <a:p>
            <a:pPr lvl="3" fontAlgn="auto">
              <a:lnSpc>
                <a:spcPct val="90000"/>
              </a:lnSpc>
              <a:spcAft>
                <a:spcPts val="0"/>
              </a:spcAft>
              <a:defRPr/>
            </a:pPr>
            <a:r>
              <a:rPr lang="de-AT" dirty="0">
                <a:latin typeface="+mj-lt"/>
              </a:rPr>
              <a:t>Art des Zugangs (</a:t>
            </a:r>
            <a:r>
              <a:rPr lang="de-AT" dirty="0" err="1">
                <a:latin typeface="+mj-lt"/>
              </a:rPr>
              <a:t>zB</a:t>
            </a:r>
            <a:r>
              <a:rPr lang="de-AT" dirty="0">
                <a:latin typeface="+mj-lt"/>
              </a:rPr>
              <a:t> transdermal)</a:t>
            </a:r>
          </a:p>
          <a:p>
            <a:pPr lvl="3" fontAlgn="auto">
              <a:lnSpc>
                <a:spcPct val="90000"/>
              </a:lnSpc>
              <a:spcAft>
                <a:spcPts val="0"/>
              </a:spcAft>
              <a:defRPr/>
            </a:pPr>
            <a:r>
              <a:rPr lang="de-AT" dirty="0">
                <a:latin typeface="+mj-lt"/>
              </a:rPr>
              <a:t>Art der Tätigkeit (</a:t>
            </a:r>
            <a:r>
              <a:rPr lang="de-AT" dirty="0" err="1">
                <a:latin typeface="+mj-lt"/>
              </a:rPr>
              <a:t>zB</a:t>
            </a:r>
            <a:r>
              <a:rPr lang="de-AT" dirty="0">
                <a:latin typeface="+mj-lt"/>
              </a:rPr>
              <a:t> Therapie)</a:t>
            </a:r>
          </a:p>
          <a:p>
            <a:pPr lvl="1" fontAlgn="auto">
              <a:lnSpc>
                <a:spcPct val="90000"/>
              </a:lnSpc>
              <a:spcAft>
                <a:spcPts val="0"/>
              </a:spcAft>
              <a:defRPr/>
            </a:pPr>
            <a:r>
              <a:rPr lang="de-AT" sz="2400" dirty="0">
                <a:latin typeface="+mj-lt"/>
              </a:rPr>
              <a:t>Spezielle Bereiche sehr detailliert</a:t>
            </a:r>
          </a:p>
          <a:p>
            <a:pPr lvl="2" fontAlgn="auto">
              <a:lnSpc>
                <a:spcPct val="90000"/>
              </a:lnSpc>
              <a:spcAft>
                <a:spcPts val="0"/>
              </a:spcAft>
              <a:defRPr/>
            </a:pPr>
            <a:r>
              <a:rPr lang="de-AT" dirty="0" err="1">
                <a:latin typeface="+mj-lt"/>
              </a:rPr>
              <a:t>zB</a:t>
            </a:r>
            <a:r>
              <a:rPr lang="de-AT" dirty="0">
                <a:latin typeface="+mj-lt"/>
              </a:rPr>
              <a:t> Chemotherapie</a:t>
            </a:r>
          </a:p>
          <a:p>
            <a:pPr fontAlgn="auto">
              <a:lnSpc>
                <a:spcPct val="90000"/>
              </a:lnSpc>
              <a:spcAft>
                <a:spcPts val="0"/>
              </a:spcAft>
              <a:defRPr/>
            </a:pPr>
            <a:endParaRPr lang="de-AT" dirty="0">
              <a:latin typeface="+mj-lt"/>
            </a:endParaRPr>
          </a:p>
          <a:p>
            <a:pPr fontAlgn="auto">
              <a:lnSpc>
                <a:spcPct val="90000"/>
              </a:lnSpc>
              <a:spcAft>
                <a:spcPts val="0"/>
              </a:spcAft>
              <a:defRPr/>
            </a:pPr>
            <a:r>
              <a:rPr lang="de-AT" dirty="0">
                <a:latin typeface="+mj-lt"/>
              </a:rPr>
              <a:t>Deutschland: ICPM – International Classification of </a:t>
            </a:r>
            <a:r>
              <a:rPr lang="de-AT" dirty="0" err="1">
                <a:latin typeface="+mj-lt"/>
              </a:rPr>
              <a:t>Procedures</a:t>
            </a:r>
            <a:r>
              <a:rPr lang="de-AT" dirty="0">
                <a:latin typeface="+mj-lt"/>
              </a:rPr>
              <a:t> in Medicine</a:t>
            </a:r>
          </a:p>
          <a:p>
            <a:pPr fontAlgn="auto">
              <a:lnSpc>
                <a:spcPct val="90000"/>
              </a:lnSpc>
              <a:spcAft>
                <a:spcPts val="0"/>
              </a:spcAft>
              <a:defRPr/>
            </a:pPr>
            <a:r>
              <a:rPr lang="de-AT" dirty="0">
                <a:latin typeface="+mj-lt"/>
              </a:rPr>
              <a:t>Kein weltweit einheitlicher Katalog</a:t>
            </a:r>
          </a:p>
          <a:p>
            <a:pPr fontAlgn="auto">
              <a:lnSpc>
                <a:spcPct val="90000"/>
              </a:lnSpc>
              <a:spcAft>
                <a:spcPts val="0"/>
              </a:spcAft>
              <a:defRPr/>
            </a:pPr>
            <a:r>
              <a:rPr lang="de-AT" dirty="0">
                <a:latin typeface="+mj-lt"/>
              </a:rPr>
              <a:t>ICD-10-PCS:</a:t>
            </a:r>
            <a:r>
              <a:rPr lang="de-AT" sz="2800" dirty="0">
                <a:latin typeface="+mj-lt"/>
              </a:rPr>
              <a:t> ...</a:t>
            </a:r>
            <a:r>
              <a:rPr lang="de-AT" dirty="0" err="1">
                <a:latin typeface="+mj-lt"/>
              </a:rPr>
              <a:t>Procedure</a:t>
            </a:r>
            <a:r>
              <a:rPr lang="de-AT" dirty="0">
                <a:latin typeface="+mj-lt"/>
              </a:rPr>
              <a:t> Classification System</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E1AE9285-14A1-4C0B-9A3A-1CFBDA4D9C4E}" type="slidenum">
              <a:rPr lang="de-AT">
                <a:latin typeface="+mj-lt"/>
              </a:rPr>
              <a:pPr>
                <a:defRPr/>
              </a:pPr>
              <a:t>91</a:t>
            </a:fld>
            <a:endParaRPr lang="de-AT">
              <a:latin typeface="+mj-lt"/>
            </a:endParaRPr>
          </a:p>
        </p:txBody>
      </p:sp>
      <p:sp>
        <p:nvSpPr>
          <p:cNvPr id="182277" name="Rectangle 2"/>
          <p:cNvSpPr>
            <a:spLocks noGrp="1" noChangeArrowheads="1"/>
          </p:cNvSpPr>
          <p:nvPr>
            <p:ph type="title"/>
          </p:nvPr>
        </p:nvSpPr>
        <p:spPr>
          <a:xfrm>
            <a:off x="457200" y="274638"/>
            <a:ext cx="6635750" cy="1143000"/>
          </a:xfrm>
        </p:spPr>
        <p:txBody>
          <a:bodyPr/>
          <a:lstStyle/>
          <a:p>
            <a:r>
              <a:rPr lang="de-AT"/>
              <a:t>Leistungskodierung</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3"/>
          <p:cNvSpPr>
            <a:spLocks noGrp="1" noChangeArrowheads="1"/>
          </p:cNvSpPr>
          <p:nvPr>
            <p:ph idx="1"/>
          </p:nvPr>
        </p:nvSpPr>
        <p:spPr>
          <a:xfrm>
            <a:off x="457200" y="1676400"/>
            <a:ext cx="8686800" cy="4171950"/>
          </a:xfrm>
        </p:spPr>
        <p:txBody>
          <a:bodyPr rtlCol="0">
            <a:normAutofit lnSpcReduction="10000"/>
          </a:bodyPr>
          <a:lstStyle/>
          <a:p>
            <a:pPr fontAlgn="auto">
              <a:lnSpc>
                <a:spcPct val="90000"/>
              </a:lnSpc>
              <a:spcAft>
                <a:spcPts val="0"/>
              </a:spcAft>
              <a:buFont typeface="Wingdings" pitchFamily="2" charset="2"/>
              <a:buChar char="§"/>
              <a:defRPr/>
            </a:pPr>
            <a:r>
              <a:rPr lang="de-AT" sz="1800" dirty="0"/>
              <a:t>multiaxiales Kodetripel (Achsenkreuz)</a:t>
            </a: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r>
              <a:rPr lang="de-AT" sz="1800" dirty="0"/>
              <a:t>im Kode nur Anatomie-Achse verwendet</a:t>
            </a:r>
            <a:endParaRPr lang="de-DE" sz="1800" dirty="0"/>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buFont typeface="Wingdings" pitchFamily="2" charset="2"/>
              <a:buChar char="§"/>
              <a:defRPr/>
            </a:pPr>
            <a:endParaRPr lang="de-AT" sz="1800" dirty="0">
              <a:latin typeface="+mj-lt"/>
            </a:endParaRPr>
          </a:p>
          <a:p>
            <a:pPr fontAlgn="auto">
              <a:lnSpc>
                <a:spcPct val="90000"/>
              </a:lnSpc>
              <a:spcAft>
                <a:spcPts val="0"/>
              </a:spcAft>
              <a:defRPr/>
            </a:pP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04166E76-6A2E-4BD8-87CF-75B06ECBFDF6}" type="slidenum">
              <a:rPr lang="de-AT">
                <a:latin typeface="+mj-lt"/>
              </a:rPr>
              <a:pPr>
                <a:defRPr/>
              </a:pPr>
              <a:t>92</a:t>
            </a:fld>
            <a:endParaRPr lang="de-AT">
              <a:latin typeface="+mj-lt"/>
            </a:endParaRPr>
          </a:p>
        </p:txBody>
      </p:sp>
      <p:sp>
        <p:nvSpPr>
          <p:cNvPr id="183300" name="Rectangle 2"/>
          <p:cNvSpPr>
            <a:spLocks noGrp="1" noChangeArrowheads="1"/>
          </p:cNvSpPr>
          <p:nvPr>
            <p:ph type="title"/>
          </p:nvPr>
        </p:nvSpPr>
        <p:spPr>
          <a:xfrm>
            <a:off x="457200" y="274638"/>
            <a:ext cx="6635750" cy="1143000"/>
          </a:xfrm>
        </p:spPr>
        <p:txBody>
          <a:bodyPr/>
          <a:lstStyle/>
          <a:p>
            <a:r>
              <a:rPr lang="de-AT"/>
              <a:t>Österreichischer Leistungskatalog</a:t>
            </a:r>
          </a:p>
        </p:txBody>
      </p:sp>
      <p:pic>
        <p:nvPicPr>
          <p:cNvPr id="183301" name="Grafik 7"/>
          <p:cNvPicPr>
            <a:picLocks noChangeAspect="1"/>
          </p:cNvPicPr>
          <p:nvPr/>
        </p:nvPicPr>
        <p:blipFill>
          <a:blip r:embed="rId3" cstate="print"/>
          <a:srcRect/>
          <a:stretch>
            <a:fillRect/>
          </a:stretch>
        </p:blipFill>
        <p:spPr bwMode="auto">
          <a:xfrm>
            <a:off x="165100" y="2060575"/>
            <a:ext cx="8823325" cy="367665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a:latin typeface="+mj-lt"/>
              </a:rPr>
              <a:t>International Classification of Procedures in Medicine</a:t>
            </a:r>
          </a:p>
          <a:p>
            <a:pPr lvl="1" fontAlgn="auto">
              <a:lnSpc>
                <a:spcPct val="90000"/>
              </a:lnSpc>
              <a:spcAft>
                <a:spcPts val="0"/>
              </a:spcAft>
              <a:buFontTx/>
              <a:buChar char="•"/>
              <a:defRPr/>
            </a:pPr>
            <a:r>
              <a:rPr lang="de-AT" sz="2000">
                <a:latin typeface="+mj-lt"/>
              </a:rPr>
              <a:t>Substantielle Erweiterung 2001 vor allem im konservativen Bereich</a:t>
            </a:r>
          </a:p>
          <a:p>
            <a:pPr fontAlgn="auto">
              <a:lnSpc>
                <a:spcPct val="90000"/>
              </a:lnSpc>
              <a:spcAft>
                <a:spcPts val="0"/>
              </a:spcAft>
              <a:defRPr/>
            </a:pPr>
            <a:r>
              <a:rPr lang="de-AT">
                <a:latin typeface="+mj-lt"/>
              </a:rPr>
              <a:t>Wird derzeit in Deutschland zur Abrechnung verwendet</a:t>
            </a:r>
          </a:p>
          <a:p>
            <a:pPr lvl="1" fontAlgn="auto">
              <a:lnSpc>
                <a:spcPct val="90000"/>
              </a:lnSpc>
              <a:spcAft>
                <a:spcPts val="0"/>
              </a:spcAft>
              <a:buFontTx/>
              <a:buChar char="•"/>
              <a:defRPr/>
            </a:pPr>
            <a:r>
              <a:rPr lang="de-AT" sz="2000">
                <a:latin typeface="+mj-lt"/>
              </a:rPr>
              <a:t>OPS §301</a:t>
            </a:r>
          </a:p>
          <a:p>
            <a:pPr fontAlgn="auto">
              <a:lnSpc>
                <a:spcPct val="90000"/>
              </a:lnSpc>
              <a:spcAft>
                <a:spcPts val="0"/>
              </a:spcAft>
              <a:defRPr/>
            </a:pPr>
            <a:r>
              <a:rPr lang="de-AT">
                <a:latin typeface="+mj-lt"/>
              </a:rPr>
              <a:t>Kapitel für diagnostische, präventive, chirurgische und therapeutische Leistungen, sowie Laboruntersuchungen und Hilfsprozeduren</a:t>
            </a:r>
          </a:p>
          <a:p>
            <a:pPr fontAlgn="auto">
              <a:lnSpc>
                <a:spcPct val="90000"/>
              </a:lnSpc>
              <a:spcAft>
                <a:spcPts val="0"/>
              </a:spcAft>
              <a:defRPr/>
            </a:pPr>
            <a:r>
              <a:rPr lang="de-AT">
                <a:latin typeface="+mj-lt"/>
              </a:rPr>
              <a:t>Wissenschaftlich besser verwendbar</a:t>
            </a:r>
          </a:p>
          <a:p>
            <a:pPr lvl="1" fontAlgn="auto">
              <a:lnSpc>
                <a:spcPct val="90000"/>
              </a:lnSpc>
              <a:spcAft>
                <a:spcPts val="0"/>
              </a:spcAft>
              <a:buFontTx/>
              <a:buChar char="•"/>
              <a:defRPr/>
            </a:pPr>
            <a:r>
              <a:rPr lang="de-AT" sz="2000">
                <a:latin typeface="+mj-lt"/>
              </a:rPr>
              <a:t>Hierarchische Struktur</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D5A6DD5B-FCA5-4870-908B-0025D30CE302}" type="slidenum">
              <a:rPr lang="de-AT">
                <a:latin typeface="+mj-lt"/>
              </a:rPr>
              <a:pPr>
                <a:defRPr/>
              </a:pPr>
              <a:t>93</a:t>
            </a:fld>
            <a:endParaRPr lang="de-AT">
              <a:latin typeface="+mj-lt"/>
            </a:endParaRPr>
          </a:p>
        </p:txBody>
      </p:sp>
      <p:sp>
        <p:nvSpPr>
          <p:cNvPr id="184324" name="Rectangle 2"/>
          <p:cNvSpPr>
            <a:spLocks noGrp="1" noChangeArrowheads="1"/>
          </p:cNvSpPr>
          <p:nvPr>
            <p:ph type="title"/>
          </p:nvPr>
        </p:nvSpPr>
        <p:spPr>
          <a:xfrm>
            <a:off x="457200" y="274638"/>
            <a:ext cx="6635750" cy="1143000"/>
          </a:xfrm>
        </p:spPr>
        <p:txBody>
          <a:bodyPr/>
          <a:lstStyle/>
          <a:p>
            <a:r>
              <a:rPr lang="de-AT"/>
              <a:t>ICPM</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3"/>
          <p:cNvSpPr>
            <a:spLocks noGrp="1" noChangeArrowheads="1"/>
          </p:cNvSpPr>
          <p:nvPr>
            <p:ph idx="1"/>
          </p:nvPr>
        </p:nvSpPr>
        <p:spPr>
          <a:xfrm>
            <a:off x="457200" y="1524000"/>
            <a:ext cx="8915400" cy="4171950"/>
          </a:xfrm>
        </p:spPr>
        <p:txBody>
          <a:bodyPr rtlCol="0">
            <a:normAutofit fontScale="92500" lnSpcReduction="20000"/>
          </a:bodyPr>
          <a:lstStyle/>
          <a:p>
            <a:pPr fontAlgn="auto">
              <a:lnSpc>
                <a:spcPct val="90000"/>
              </a:lnSpc>
              <a:spcAft>
                <a:spcPts val="0"/>
              </a:spcAft>
              <a:defRPr/>
            </a:pPr>
            <a:r>
              <a:rPr lang="de-AT" sz="1600" dirty="0"/>
              <a:t>Kapitel	Gliederung	Titel</a:t>
            </a:r>
          </a:p>
          <a:p>
            <a:pPr fontAlgn="auto">
              <a:lnSpc>
                <a:spcPct val="90000"/>
              </a:lnSpc>
              <a:spcAft>
                <a:spcPts val="0"/>
              </a:spcAft>
              <a:buFontTx/>
              <a:buNone/>
              <a:defRPr/>
            </a:pPr>
            <a:r>
              <a:rPr lang="de-AT" sz="1600" dirty="0"/>
              <a:t>	1		1-20...1-69  	DIAGNOSTISCHE MASSNAHMEN</a:t>
            </a:r>
          </a:p>
          <a:p>
            <a:pPr fontAlgn="auto">
              <a:lnSpc>
                <a:spcPct val="90000"/>
              </a:lnSpc>
              <a:spcAft>
                <a:spcPts val="0"/>
              </a:spcAft>
              <a:buFontTx/>
              <a:buNone/>
              <a:defRPr/>
            </a:pPr>
            <a:r>
              <a:rPr lang="de-AT" sz="1600" dirty="0"/>
              <a:t>	5		5-01...5-99  	OPERATIONEN</a:t>
            </a:r>
          </a:p>
          <a:p>
            <a:pPr fontAlgn="auto">
              <a:lnSpc>
                <a:spcPct val="90000"/>
              </a:lnSpc>
              <a:spcAft>
                <a:spcPts val="0"/>
              </a:spcAft>
              <a:buFontTx/>
              <a:buNone/>
              <a:defRPr/>
            </a:pPr>
            <a:r>
              <a:rPr lang="de-AT" sz="1600" dirty="0"/>
              <a:t>	8		8-14...8-85 	NICHTOPERATIVE THERAPEUTISCHE MASSNAHMEN</a:t>
            </a:r>
          </a:p>
          <a:p>
            <a:pPr fontAlgn="auto">
              <a:lnSpc>
                <a:spcPct val="90000"/>
              </a:lnSpc>
              <a:spcAft>
                <a:spcPts val="0"/>
              </a:spcAft>
              <a:buFontTx/>
              <a:buNone/>
              <a:defRPr/>
            </a:pPr>
            <a:r>
              <a:rPr lang="de-AT" sz="1600" dirty="0"/>
              <a:t>	9		9-26...9-27 	ERGÄNZENDE MASSNAHMEN</a:t>
            </a:r>
          </a:p>
          <a:p>
            <a:pPr fontAlgn="auto">
              <a:lnSpc>
                <a:spcPct val="90000"/>
              </a:lnSpc>
              <a:spcAft>
                <a:spcPts val="0"/>
              </a:spcAft>
              <a:defRPr/>
            </a:pPr>
            <a:endParaRPr lang="de-AT" sz="1600" dirty="0"/>
          </a:p>
          <a:p>
            <a:pPr fontAlgn="auto">
              <a:lnSpc>
                <a:spcPct val="90000"/>
              </a:lnSpc>
              <a:spcAft>
                <a:spcPts val="0"/>
              </a:spcAft>
              <a:defRPr/>
            </a:pPr>
            <a:r>
              <a:rPr lang="de-AT" sz="1600" b="1" dirty="0"/>
              <a:t>Kapitel 1: </a:t>
            </a:r>
            <a:br>
              <a:rPr lang="de-AT" sz="1600" b="1" dirty="0"/>
            </a:br>
            <a:r>
              <a:rPr lang="de-AT" sz="1600" b="1" dirty="0"/>
              <a:t>DIAGNOSTISCHE MASSNAHMEN </a:t>
            </a:r>
            <a:br>
              <a:rPr lang="de-AT" sz="1600" b="1" dirty="0"/>
            </a:br>
            <a:r>
              <a:rPr lang="de-AT" sz="1600" b="1" dirty="0"/>
              <a:t>(1-20...1-69)</a:t>
            </a:r>
          </a:p>
          <a:p>
            <a:pPr fontAlgn="auto">
              <a:lnSpc>
                <a:spcPct val="90000"/>
              </a:lnSpc>
              <a:spcAft>
                <a:spcPts val="0"/>
              </a:spcAft>
              <a:buFontTx/>
              <a:buNone/>
              <a:defRPr/>
            </a:pPr>
            <a:r>
              <a:rPr lang="de-AT" sz="1600" dirty="0"/>
              <a:t>	1-20		Neurologische Untersuchungen</a:t>
            </a:r>
          </a:p>
          <a:p>
            <a:pPr fontAlgn="auto">
              <a:lnSpc>
                <a:spcPct val="90000"/>
              </a:lnSpc>
              <a:spcAft>
                <a:spcPts val="0"/>
              </a:spcAft>
              <a:buFontTx/>
              <a:buNone/>
              <a:defRPr/>
            </a:pPr>
            <a:r>
              <a:rPr lang="de-AT" sz="1600" dirty="0"/>
              <a:t>	1-27		Diagnostische </a:t>
            </a:r>
            <a:r>
              <a:rPr lang="de-AT" sz="1600" dirty="0" err="1"/>
              <a:t>Katheteruntersuchung</a:t>
            </a:r>
            <a:r>
              <a:rPr lang="de-AT" sz="1600" dirty="0"/>
              <a:t> an Herz und kleinem Kreislauf</a:t>
            </a:r>
          </a:p>
          <a:p>
            <a:pPr fontAlgn="auto">
              <a:lnSpc>
                <a:spcPct val="90000"/>
              </a:lnSpc>
              <a:spcAft>
                <a:spcPts val="0"/>
              </a:spcAft>
              <a:buFontTx/>
              <a:buNone/>
              <a:defRPr/>
            </a:pPr>
            <a:r>
              <a:rPr lang="de-AT" sz="1600" dirty="0"/>
              <a:t>	1-47		Biopsie ohne Inzision, Abstrich an den weiblichen Geschlechtsorganen</a:t>
            </a:r>
          </a:p>
          <a:p>
            <a:pPr fontAlgn="auto">
              <a:lnSpc>
                <a:spcPct val="90000"/>
              </a:lnSpc>
              <a:spcAft>
                <a:spcPts val="0"/>
              </a:spcAft>
              <a:buFontTx/>
              <a:buNone/>
              <a:defRPr/>
            </a:pPr>
            <a:r>
              <a:rPr lang="de-AT" sz="1600" dirty="0"/>
              <a:t>	1-50...1-58	Biopsie durch Inzision</a:t>
            </a:r>
          </a:p>
          <a:p>
            <a:pPr fontAlgn="auto">
              <a:lnSpc>
                <a:spcPct val="90000"/>
              </a:lnSpc>
              <a:spcAft>
                <a:spcPts val="0"/>
              </a:spcAft>
              <a:buFontTx/>
              <a:buNone/>
              <a:defRPr/>
            </a:pPr>
            <a:r>
              <a:rPr lang="de-AT" sz="1600" dirty="0"/>
              <a:t>	1-69		Diagnostische Endoskopie durch Inzision und intraoperativ</a:t>
            </a:r>
          </a:p>
          <a:p>
            <a:pPr fontAlgn="auto">
              <a:lnSpc>
                <a:spcPct val="90000"/>
              </a:lnSpc>
              <a:spcAft>
                <a:spcPts val="0"/>
              </a:spcAft>
              <a:defRPr/>
            </a:pPr>
            <a:r>
              <a:rPr lang="de-AT" sz="1600" b="1" dirty="0"/>
              <a:t>Neurologische Untersuchungen 1-208 </a:t>
            </a:r>
            <a:r>
              <a:rPr lang="de-AT" sz="1600" b="1" dirty="0" err="1"/>
              <a:t>Prächirurgische</a:t>
            </a:r>
            <a:r>
              <a:rPr lang="de-AT" sz="1600" b="1" dirty="0"/>
              <a:t> </a:t>
            </a:r>
            <a:r>
              <a:rPr lang="de-AT" sz="1600" b="1" dirty="0" err="1"/>
              <a:t>Epilepsiediagnostik</a:t>
            </a:r>
            <a:endParaRPr lang="de-AT" sz="1600" dirty="0"/>
          </a:p>
          <a:p>
            <a:pPr lvl="1" fontAlgn="auto">
              <a:lnSpc>
                <a:spcPct val="90000"/>
              </a:lnSpc>
              <a:spcAft>
                <a:spcPts val="0"/>
              </a:spcAft>
              <a:buFontTx/>
              <a:buNone/>
              <a:defRPr/>
            </a:pPr>
            <a:r>
              <a:rPr lang="de-AT" sz="1400" dirty="0"/>
              <a:t>1-208.0 </a:t>
            </a:r>
            <a:r>
              <a:rPr lang="de-AT" sz="1400" dirty="0" err="1"/>
              <a:t>Epidurale</a:t>
            </a:r>
            <a:r>
              <a:rPr lang="de-AT" sz="1400" dirty="0"/>
              <a:t> EEG-Ableitungen </a:t>
            </a:r>
          </a:p>
          <a:p>
            <a:pPr lvl="1" fontAlgn="auto">
              <a:lnSpc>
                <a:spcPct val="90000"/>
              </a:lnSpc>
              <a:spcAft>
                <a:spcPts val="0"/>
              </a:spcAft>
              <a:buFontTx/>
              <a:buNone/>
              <a:defRPr/>
            </a:pPr>
            <a:r>
              <a:rPr lang="de-AT" sz="1400" dirty="0"/>
              <a:t>1-208.1 EEG-Ableitungen mit </a:t>
            </a:r>
            <a:r>
              <a:rPr lang="de-AT" sz="1400" dirty="0" err="1"/>
              <a:t>Foramen</a:t>
            </a:r>
            <a:r>
              <a:rPr lang="de-AT" sz="1400" dirty="0"/>
              <a:t>-ovale-Elektroden </a:t>
            </a:r>
          </a:p>
          <a:p>
            <a:pPr lvl="1" fontAlgn="auto">
              <a:lnSpc>
                <a:spcPct val="90000"/>
              </a:lnSpc>
              <a:spcAft>
                <a:spcPts val="0"/>
              </a:spcAft>
              <a:buFontTx/>
              <a:buNone/>
              <a:defRPr/>
            </a:pPr>
            <a:r>
              <a:rPr lang="de-AT" sz="1400" dirty="0"/>
              <a:t>1-208.2 </a:t>
            </a:r>
            <a:r>
              <a:rPr lang="de-AT" sz="1400" dirty="0" err="1"/>
              <a:t>Elektrokortikographie</a:t>
            </a:r>
            <a:r>
              <a:rPr lang="de-AT" sz="1400" dirty="0"/>
              <a:t> </a:t>
            </a:r>
          </a:p>
          <a:p>
            <a:pPr lvl="1" fontAlgn="auto">
              <a:lnSpc>
                <a:spcPct val="90000"/>
              </a:lnSpc>
              <a:spcAft>
                <a:spcPts val="0"/>
              </a:spcAft>
              <a:buFontTx/>
              <a:buNone/>
              <a:defRPr/>
            </a:pPr>
            <a:r>
              <a:rPr lang="de-AT" sz="1400" dirty="0"/>
              <a:t>1-208.3 Intrazerebrale Ableitungen </a:t>
            </a:r>
          </a:p>
          <a:p>
            <a:pPr fontAlgn="auto">
              <a:lnSpc>
                <a:spcPct val="90000"/>
              </a:lnSpc>
              <a:spcAft>
                <a:spcPts val="0"/>
              </a:spcAft>
              <a:defRPr/>
            </a:pPr>
            <a:endParaRPr lang="de-AT" sz="1600" dirty="0"/>
          </a:p>
          <a:p>
            <a:pPr lvl="1" fontAlgn="auto">
              <a:lnSpc>
                <a:spcPct val="90000"/>
              </a:lnSpc>
              <a:spcAft>
                <a:spcPts val="0"/>
              </a:spcAft>
              <a:buFontTx/>
              <a:buNone/>
              <a:defRPr/>
            </a:pPr>
            <a:endParaRPr lang="de-AT" sz="1400" dirty="0"/>
          </a:p>
          <a:p>
            <a:pPr fontAlgn="auto">
              <a:lnSpc>
                <a:spcPct val="90000"/>
              </a:lnSpc>
              <a:spcAft>
                <a:spcPts val="0"/>
              </a:spcAft>
              <a:defRPr/>
            </a:pPr>
            <a:endParaRPr lang="de-AT" sz="1400" dirty="0"/>
          </a:p>
          <a:p>
            <a:pPr fontAlgn="auto">
              <a:lnSpc>
                <a:spcPct val="90000"/>
              </a:lnSpc>
              <a:spcAft>
                <a:spcPts val="0"/>
              </a:spcAft>
              <a:defRPr/>
            </a:pPr>
            <a:endParaRPr lang="de-AT" sz="1000" dirty="0"/>
          </a:p>
        </p:txBody>
      </p:sp>
      <p:sp>
        <p:nvSpPr>
          <p:cNvPr id="5" name="Foliennummernplatzhalter 5"/>
          <p:cNvSpPr>
            <a:spLocks noGrp="1"/>
          </p:cNvSpPr>
          <p:nvPr>
            <p:ph type="sldNum" sz="quarter" idx="12"/>
          </p:nvPr>
        </p:nvSpPr>
        <p:spPr/>
        <p:txBody>
          <a:bodyPr/>
          <a:lstStyle/>
          <a:p>
            <a:pPr>
              <a:defRPr/>
            </a:pPr>
            <a:fld id="{FC756A3C-857C-4B7A-8297-2DD4A4169C20}" type="slidenum">
              <a:rPr lang="de-AT">
                <a:latin typeface="+mn-lt"/>
              </a:rPr>
              <a:pPr>
                <a:defRPr/>
              </a:pPr>
              <a:t>94</a:t>
            </a:fld>
            <a:endParaRPr lang="de-AT">
              <a:latin typeface="+mn-lt"/>
            </a:endParaRPr>
          </a:p>
        </p:txBody>
      </p:sp>
      <p:sp>
        <p:nvSpPr>
          <p:cNvPr id="2" name="Fußzeilenplatzhalter 1"/>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185348" name="Rectangle 2"/>
          <p:cNvSpPr>
            <a:spLocks noGrp="1" noChangeArrowheads="1"/>
          </p:cNvSpPr>
          <p:nvPr>
            <p:ph type="title"/>
          </p:nvPr>
        </p:nvSpPr>
        <p:spPr>
          <a:xfrm>
            <a:off x="457200" y="274638"/>
            <a:ext cx="6635750" cy="1143000"/>
          </a:xfrm>
        </p:spPr>
        <p:txBody>
          <a:bodyPr/>
          <a:lstStyle/>
          <a:p>
            <a:r>
              <a:rPr lang="de-AT"/>
              <a:t>Beispiel ICPM</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p:cNvSpPr>
            <a:spLocks noGrp="1" noChangeArrowheads="1"/>
          </p:cNvSpPr>
          <p:nvPr>
            <p:ph idx="1"/>
          </p:nvPr>
        </p:nvSpPr>
        <p:spPr>
          <a:xfrm>
            <a:off x="457200" y="1600200"/>
            <a:ext cx="8229600" cy="4757738"/>
          </a:xfrm>
        </p:spPr>
        <p:txBody>
          <a:bodyPr rtlCol="0">
            <a:normAutofit/>
          </a:bodyPr>
          <a:lstStyle/>
          <a:p>
            <a:pPr fontAlgn="auto">
              <a:lnSpc>
                <a:spcPct val="80000"/>
              </a:lnSpc>
              <a:spcAft>
                <a:spcPts val="0"/>
              </a:spcAft>
              <a:defRPr/>
            </a:pPr>
            <a:r>
              <a:rPr lang="de-AT" dirty="0">
                <a:latin typeface="+mj-lt"/>
              </a:rPr>
              <a:t>wichtigste allgemeine Nomenklatur der Medizin.</a:t>
            </a:r>
          </a:p>
          <a:p>
            <a:pPr fontAlgn="auto">
              <a:lnSpc>
                <a:spcPct val="80000"/>
              </a:lnSpc>
              <a:spcAft>
                <a:spcPts val="0"/>
              </a:spcAft>
              <a:defRPr/>
            </a:pPr>
            <a:r>
              <a:rPr lang="de-AT" dirty="0">
                <a:latin typeface="+mj-lt"/>
              </a:rPr>
              <a:t>Ziel: </a:t>
            </a:r>
          </a:p>
          <a:p>
            <a:pPr lvl="1" fontAlgn="auto">
              <a:lnSpc>
                <a:spcPct val="80000"/>
              </a:lnSpc>
              <a:spcAft>
                <a:spcPts val="0"/>
              </a:spcAft>
              <a:defRPr/>
            </a:pPr>
            <a:r>
              <a:rPr lang="de-AT" sz="2000" dirty="0">
                <a:latin typeface="+mj-lt"/>
              </a:rPr>
              <a:t>Indexierung von medizinischen Aussagen, um Suchanfragen mit hohem Recall und Präzision beantworten zu können</a:t>
            </a:r>
          </a:p>
          <a:p>
            <a:pPr fontAlgn="auto">
              <a:lnSpc>
                <a:spcPct val="80000"/>
              </a:lnSpc>
              <a:spcAft>
                <a:spcPts val="0"/>
              </a:spcAft>
              <a:defRPr/>
            </a:pPr>
            <a:r>
              <a:rPr lang="de-AT" dirty="0">
                <a:latin typeface="+mj-lt"/>
              </a:rPr>
              <a:t>Sprachunabhängig</a:t>
            </a:r>
          </a:p>
          <a:p>
            <a:pPr fontAlgn="auto">
              <a:lnSpc>
                <a:spcPct val="80000"/>
              </a:lnSpc>
              <a:spcAft>
                <a:spcPts val="0"/>
              </a:spcAft>
              <a:defRPr/>
            </a:pPr>
            <a:r>
              <a:rPr lang="de-AT" dirty="0">
                <a:latin typeface="+mj-lt"/>
              </a:rPr>
              <a:t>Erweiterung der SNOP (Systematized Nomenclature of </a:t>
            </a:r>
            <a:r>
              <a:rPr lang="de-AT" dirty="0" err="1">
                <a:latin typeface="+mj-lt"/>
              </a:rPr>
              <a:t>Pathology</a:t>
            </a:r>
            <a:r>
              <a:rPr lang="de-AT" dirty="0">
                <a:latin typeface="+mj-lt"/>
              </a:rPr>
              <a:t>), 1965 erschienen</a:t>
            </a:r>
          </a:p>
          <a:p>
            <a:pPr fontAlgn="auto">
              <a:lnSpc>
                <a:spcPct val="80000"/>
              </a:lnSpc>
              <a:spcAft>
                <a:spcPts val="0"/>
              </a:spcAft>
              <a:defRPr/>
            </a:pPr>
            <a:r>
              <a:rPr lang="de-AT" dirty="0">
                <a:latin typeface="+mj-lt"/>
              </a:rPr>
              <a:t>Weiterentwicklungen</a:t>
            </a:r>
          </a:p>
          <a:p>
            <a:pPr lvl="1" fontAlgn="auto">
              <a:lnSpc>
                <a:spcPct val="80000"/>
              </a:lnSpc>
              <a:spcAft>
                <a:spcPts val="0"/>
              </a:spcAft>
              <a:defRPr/>
            </a:pPr>
            <a:r>
              <a:rPr lang="de-AT" sz="2400" dirty="0">
                <a:latin typeface="+mj-lt"/>
              </a:rPr>
              <a:t>SNOMED CT</a:t>
            </a:r>
          </a:p>
          <a:p>
            <a:pPr lvl="2" fontAlgn="auto">
              <a:lnSpc>
                <a:spcPct val="80000"/>
              </a:lnSpc>
              <a:spcAft>
                <a:spcPts val="0"/>
              </a:spcAft>
              <a:defRPr/>
            </a:pPr>
            <a:r>
              <a:rPr lang="de-AT" dirty="0" err="1">
                <a:solidFill>
                  <a:srgbClr val="C00000"/>
                </a:solidFill>
                <a:latin typeface="+mj-lt"/>
              </a:rPr>
              <a:t>Standardized</a:t>
            </a:r>
            <a:r>
              <a:rPr lang="de-AT" dirty="0">
                <a:solidFill>
                  <a:srgbClr val="C00000"/>
                </a:solidFill>
                <a:latin typeface="+mj-lt"/>
              </a:rPr>
              <a:t> Nomenclature of Medicine – Clinical Terms®</a:t>
            </a:r>
          </a:p>
          <a:p>
            <a:pPr lvl="2" fontAlgn="auto">
              <a:lnSpc>
                <a:spcPct val="80000"/>
              </a:lnSpc>
              <a:spcAft>
                <a:spcPts val="0"/>
              </a:spcAft>
              <a:defRPr/>
            </a:pPr>
            <a:r>
              <a:rPr lang="de-AT" dirty="0">
                <a:latin typeface="+mj-lt"/>
              </a:rPr>
              <a:t>enthält medizinische Konzepte und Beziehungen zwischen diesen</a:t>
            </a:r>
          </a:p>
          <a:p>
            <a:pPr lvl="2" fontAlgn="auto">
              <a:lnSpc>
                <a:spcPct val="80000"/>
              </a:lnSpc>
              <a:spcAft>
                <a:spcPts val="0"/>
              </a:spcAft>
              <a:defRPr/>
            </a:pPr>
            <a:r>
              <a:rPr lang="de-AT" dirty="0">
                <a:latin typeface="+mj-lt"/>
              </a:rPr>
              <a:t>multiaxial</a:t>
            </a:r>
          </a:p>
          <a:p>
            <a:pPr lvl="2" fontAlgn="auto">
              <a:lnSpc>
                <a:spcPct val="80000"/>
              </a:lnSpc>
              <a:spcAft>
                <a:spcPts val="0"/>
              </a:spcAft>
              <a:defRPr/>
            </a:pPr>
            <a:r>
              <a:rPr lang="de-AT" dirty="0">
                <a:latin typeface="+mj-lt"/>
              </a:rPr>
              <a:t>polyhierarchisch</a:t>
            </a:r>
          </a:p>
          <a:p>
            <a:pPr lvl="2" fontAlgn="auto">
              <a:lnSpc>
                <a:spcPct val="80000"/>
              </a:lnSpc>
              <a:spcAft>
                <a:spcPts val="0"/>
              </a:spcAft>
              <a:defRPr/>
            </a:pPr>
            <a:endParaRPr lang="de-AT" dirty="0">
              <a:solidFill>
                <a:srgbClr val="C00000"/>
              </a:solidFill>
              <a:latin typeface="+mj-lt"/>
            </a:endParaRP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71A662B7-83FE-4A98-9898-2B5A7226281F}" type="slidenum">
              <a:rPr lang="de-AT">
                <a:latin typeface="+mj-lt"/>
              </a:rPr>
              <a:pPr>
                <a:defRPr/>
              </a:pPr>
              <a:t>95</a:t>
            </a:fld>
            <a:endParaRPr lang="de-AT">
              <a:latin typeface="+mj-lt"/>
            </a:endParaRPr>
          </a:p>
        </p:txBody>
      </p:sp>
      <p:sp>
        <p:nvSpPr>
          <p:cNvPr id="186372" name="Rectangle 2"/>
          <p:cNvSpPr>
            <a:spLocks noGrp="1" noChangeArrowheads="1"/>
          </p:cNvSpPr>
          <p:nvPr>
            <p:ph type="title"/>
          </p:nvPr>
        </p:nvSpPr>
        <p:spPr>
          <a:xfrm>
            <a:off x="457200" y="274638"/>
            <a:ext cx="6635750" cy="1143000"/>
          </a:xfrm>
        </p:spPr>
        <p:txBody>
          <a:bodyPr/>
          <a:lstStyle/>
          <a:p>
            <a:r>
              <a:rPr lang="de-AT"/>
              <a:t>SNOMED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3"/>
          <p:cNvSpPr>
            <a:spLocks noGrp="1" noChangeArrowheads="1"/>
          </p:cNvSpPr>
          <p:nvPr>
            <p:ph idx="1"/>
          </p:nvPr>
        </p:nvSpPr>
        <p:spPr>
          <a:xfrm>
            <a:off x="457200" y="1600200"/>
            <a:ext cx="8686800" cy="4171950"/>
          </a:xfrm>
        </p:spPr>
        <p:txBody>
          <a:bodyPr rtlCol="0">
            <a:normAutofit lnSpcReduction="10000"/>
          </a:bodyPr>
          <a:lstStyle/>
          <a:p>
            <a:pPr fontAlgn="auto">
              <a:lnSpc>
                <a:spcPct val="90000"/>
              </a:lnSpc>
              <a:spcAft>
                <a:spcPts val="0"/>
              </a:spcAft>
              <a:buFontTx/>
              <a:buNone/>
              <a:defRPr/>
            </a:pPr>
            <a:r>
              <a:rPr lang="de-AT" sz="1800" dirty="0">
                <a:latin typeface="+mj-lt"/>
              </a:rPr>
              <a:t>Dokumentation der anatomischen Ausdehnung maligner Tumorerkrankungen</a:t>
            </a:r>
          </a:p>
          <a:p>
            <a:pPr fontAlgn="auto">
              <a:lnSpc>
                <a:spcPct val="90000"/>
              </a:lnSpc>
              <a:spcAft>
                <a:spcPts val="0"/>
              </a:spcAft>
              <a:defRPr/>
            </a:pPr>
            <a:r>
              <a:rPr lang="de-AT" sz="1800" dirty="0">
                <a:latin typeface="+mj-lt"/>
              </a:rPr>
              <a:t>T(</a:t>
            </a:r>
            <a:r>
              <a:rPr lang="de-AT" sz="1800" dirty="0" err="1">
                <a:latin typeface="+mj-lt"/>
              </a:rPr>
              <a:t>umor</a:t>
            </a:r>
            <a:r>
              <a:rPr lang="de-AT" sz="1800" dirty="0">
                <a:latin typeface="+mj-lt"/>
              </a:rPr>
              <a:t>)</a:t>
            </a:r>
          </a:p>
          <a:p>
            <a:pPr lvl="1" fontAlgn="auto">
              <a:lnSpc>
                <a:spcPct val="90000"/>
              </a:lnSpc>
              <a:spcAft>
                <a:spcPts val="0"/>
              </a:spcAft>
              <a:defRPr/>
            </a:pPr>
            <a:r>
              <a:rPr lang="de-AT" sz="1600" dirty="0">
                <a:latin typeface="+mj-lt"/>
              </a:rPr>
              <a:t>Ausdehnung des Primärtumors T0-T4</a:t>
            </a:r>
          </a:p>
          <a:p>
            <a:pPr fontAlgn="auto">
              <a:lnSpc>
                <a:spcPct val="90000"/>
              </a:lnSpc>
              <a:spcAft>
                <a:spcPts val="0"/>
              </a:spcAft>
              <a:defRPr/>
            </a:pPr>
            <a:r>
              <a:rPr lang="de-AT" sz="1800" dirty="0">
                <a:latin typeface="+mj-lt"/>
              </a:rPr>
              <a:t>N(</a:t>
            </a:r>
            <a:r>
              <a:rPr lang="de-AT" sz="1800" dirty="0" err="1">
                <a:latin typeface="+mj-lt"/>
              </a:rPr>
              <a:t>odule</a:t>
            </a:r>
            <a:r>
              <a:rPr lang="de-AT" sz="1800" dirty="0">
                <a:latin typeface="+mj-lt"/>
              </a:rPr>
              <a:t>)</a:t>
            </a:r>
          </a:p>
          <a:p>
            <a:pPr lvl="1" fontAlgn="auto">
              <a:lnSpc>
                <a:spcPct val="90000"/>
              </a:lnSpc>
              <a:spcAft>
                <a:spcPts val="0"/>
              </a:spcAft>
              <a:defRPr/>
            </a:pPr>
            <a:r>
              <a:rPr lang="de-AT" sz="1600" dirty="0">
                <a:latin typeface="+mj-lt"/>
              </a:rPr>
              <a:t>Vorhandensein bzw. Ausdehnung regionärer Lymphknotenmetastasen N0-N3</a:t>
            </a:r>
          </a:p>
          <a:p>
            <a:pPr fontAlgn="auto">
              <a:lnSpc>
                <a:spcPct val="90000"/>
              </a:lnSpc>
              <a:spcAft>
                <a:spcPts val="0"/>
              </a:spcAft>
              <a:defRPr/>
            </a:pPr>
            <a:r>
              <a:rPr lang="de-AT" sz="1800" dirty="0">
                <a:latin typeface="+mj-lt"/>
              </a:rPr>
              <a:t>M(</a:t>
            </a:r>
            <a:r>
              <a:rPr lang="de-AT" sz="1800" dirty="0" err="1">
                <a:latin typeface="+mj-lt"/>
              </a:rPr>
              <a:t>etastasis</a:t>
            </a:r>
            <a:r>
              <a:rPr lang="de-AT" sz="1800" dirty="0">
                <a:latin typeface="+mj-lt"/>
              </a:rPr>
              <a:t>)</a:t>
            </a:r>
          </a:p>
          <a:p>
            <a:pPr lvl="1" fontAlgn="auto">
              <a:lnSpc>
                <a:spcPct val="90000"/>
              </a:lnSpc>
              <a:spcAft>
                <a:spcPts val="0"/>
              </a:spcAft>
              <a:defRPr/>
            </a:pPr>
            <a:r>
              <a:rPr lang="de-AT" sz="1600" dirty="0">
                <a:latin typeface="+mj-lt"/>
              </a:rPr>
              <a:t>Vorhandensein von Fernmetastasen M0-M1</a:t>
            </a:r>
          </a:p>
          <a:p>
            <a:pPr fontAlgn="auto">
              <a:lnSpc>
                <a:spcPct val="90000"/>
              </a:lnSpc>
              <a:spcAft>
                <a:spcPts val="0"/>
              </a:spcAft>
              <a:defRPr/>
            </a:pPr>
            <a:r>
              <a:rPr lang="de-AT" sz="1800" dirty="0">
                <a:latin typeface="+mj-lt"/>
              </a:rPr>
              <a:t>C(</a:t>
            </a:r>
            <a:r>
              <a:rPr lang="de-AT" sz="1800" dirty="0" err="1">
                <a:latin typeface="+mj-lt"/>
              </a:rPr>
              <a:t>ertainity</a:t>
            </a:r>
            <a:r>
              <a:rPr lang="de-AT" sz="1800" dirty="0">
                <a:latin typeface="+mj-lt"/>
              </a:rPr>
              <a:t>-Faktor)</a:t>
            </a:r>
          </a:p>
          <a:p>
            <a:pPr lvl="1" fontAlgn="auto">
              <a:lnSpc>
                <a:spcPct val="90000"/>
              </a:lnSpc>
              <a:spcAft>
                <a:spcPts val="0"/>
              </a:spcAft>
              <a:defRPr/>
            </a:pPr>
            <a:r>
              <a:rPr lang="de-AT" sz="1600" dirty="0" err="1">
                <a:latin typeface="+mj-lt"/>
              </a:rPr>
              <a:t>Diagnosensicherheit</a:t>
            </a:r>
            <a:r>
              <a:rPr lang="de-AT" sz="1600" dirty="0">
                <a:latin typeface="+mj-lt"/>
              </a:rPr>
              <a:t> C1 (diagnostisches Standardverfahren) – C5(Autopsie)</a:t>
            </a:r>
          </a:p>
          <a:p>
            <a:pPr lvl="1" fontAlgn="auto">
              <a:lnSpc>
                <a:spcPct val="90000"/>
              </a:lnSpc>
              <a:spcAft>
                <a:spcPts val="0"/>
              </a:spcAft>
              <a:defRPr/>
            </a:pPr>
            <a:endParaRPr lang="de-AT" sz="1600" dirty="0">
              <a:latin typeface="+mj-lt"/>
            </a:endParaRPr>
          </a:p>
          <a:p>
            <a:pPr fontAlgn="auto">
              <a:lnSpc>
                <a:spcPct val="90000"/>
              </a:lnSpc>
              <a:spcAft>
                <a:spcPts val="0"/>
              </a:spcAft>
              <a:defRPr/>
            </a:pPr>
            <a:r>
              <a:rPr lang="de-AT" sz="1800" dirty="0">
                <a:latin typeface="+mj-lt"/>
              </a:rPr>
              <a:t>Beispiel:</a:t>
            </a:r>
            <a:r>
              <a:rPr lang="de-AT" sz="1400" dirty="0">
                <a:latin typeface="+mj-lt"/>
              </a:rPr>
              <a:t> </a:t>
            </a:r>
          </a:p>
          <a:p>
            <a:pPr fontAlgn="auto">
              <a:lnSpc>
                <a:spcPct val="90000"/>
              </a:lnSpc>
              <a:spcAft>
                <a:spcPts val="0"/>
              </a:spcAft>
              <a:buFontTx/>
              <a:buNone/>
              <a:defRPr/>
            </a:pPr>
            <a:r>
              <a:rPr lang="de-AT" sz="1400" dirty="0">
                <a:latin typeface="+mj-lt"/>
              </a:rPr>
              <a:t>	Liegt ein Primärtumor vor, der die benachbarten Lymphknoten bereits befallen, aber noch kein Metastasen gebildet hat, kann die Kurzschreibweise zum Beispiel T2 N1 M0 lauten.    Wie stark die Diagnose methodisch abgesichert ist, wird hinter jedem einzelnen Merkmal   mit  dem Buchstaben "C" (engl. </a:t>
            </a:r>
            <a:r>
              <a:rPr lang="de-AT" sz="1400" dirty="0" err="1">
                <a:latin typeface="+mj-lt"/>
              </a:rPr>
              <a:t>certainty</a:t>
            </a:r>
            <a:r>
              <a:rPr lang="de-AT" sz="1400" dirty="0">
                <a:latin typeface="+mj-lt"/>
              </a:rPr>
              <a:t>: Sicherheit) in dem Bereich 1 bis 5 (5 bedeutet      „mit größter denkbarer Sicherheit") angegeben, zum Beispiel als T2C2 N1C2 M0C1.</a:t>
            </a:r>
          </a:p>
          <a:p>
            <a:pPr fontAlgn="auto">
              <a:lnSpc>
                <a:spcPct val="90000"/>
              </a:lnSpc>
              <a:spcAft>
                <a:spcPts val="0"/>
              </a:spcAft>
              <a:defRPr/>
            </a:pPr>
            <a:r>
              <a:rPr lang="de-AT" sz="1400" dirty="0">
                <a:latin typeface="+mj-lt"/>
              </a:rPr>
              <a:t>Unterscheidung bzw. Ergänzung: </a:t>
            </a:r>
            <a:r>
              <a:rPr lang="de-AT" sz="1400" dirty="0" err="1">
                <a:latin typeface="+mj-lt"/>
              </a:rPr>
              <a:t>clinicalTNM</a:t>
            </a:r>
            <a:r>
              <a:rPr lang="de-AT" sz="1400" dirty="0">
                <a:latin typeface="+mj-lt"/>
              </a:rPr>
              <a:t> / </a:t>
            </a:r>
            <a:r>
              <a:rPr lang="de-AT" sz="1400" dirty="0" err="1">
                <a:latin typeface="+mj-lt"/>
              </a:rPr>
              <a:t>posttherapeuticalTNM</a:t>
            </a:r>
            <a:endParaRPr lang="de-AT" sz="1400" dirty="0">
              <a:latin typeface="+mj-lt"/>
            </a:endParaRPr>
          </a:p>
          <a:p>
            <a:pPr fontAlgn="auto">
              <a:lnSpc>
                <a:spcPct val="90000"/>
              </a:lnSpc>
              <a:spcAft>
                <a:spcPts val="0"/>
              </a:spcAft>
              <a:defRPr/>
            </a:pPr>
            <a:endParaRPr lang="de-AT" sz="1800"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DF2742EF-E05F-4D16-B3B3-4A57F460C62E}" type="slidenum">
              <a:rPr lang="de-AT">
                <a:latin typeface="+mj-lt"/>
              </a:rPr>
              <a:pPr>
                <a:defRPr/>
              </a:pPr>
              <a:t>96</a:t>
            </a:fld>
            <a:endParaRPr lang="de-AT">
              <a:latin typeface="+mj-lt"/>
            </a:endParaRPr>
          </a:p>
        </p:txBody>
      </p:sp>
      <p:sp>
        <p:nvSpPr>
          <p:cNvPr id="187396" name="Rectangle 2"/>
          <p:cNvSpPr>
            <a:spLocks noGrp="1" noChangeArrowheads="1"/>
          </p:cNvSpPr>
          <p:nvPr>
            <p:ph type="title"/>
          </p:nvPr>
        </p:nvSpPr>
        <p:spPr>
          <a:xfrm>
            <a:off x="457200" y="274638"/>
            <a:ext cx="6635750" cy="1143000"/>
          </a:xfrm>
        </p:spPr>
        <p:txBody>
          <a:bodyPr/>
          <a:lstStyle/>
          <a:p>
            <a:r>
              <a:rPr lang="de-AT"/>
              <a:t>TNM-System</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p:txBody>
          <a:bodyPr/>
          <a:lstStyle/>
          <a:p>
            <a:pPr>
              <a:defRPr/>
            </a:pPr>
            <a:r>
              <a:rPr lang="de-AT">
                <a:latin typeface="+mj-lt"/>
              </a:rPr>
              <a:t>hanno.ulmer@i-med.ac.at</a:t>
            </a:r>
          </a:p>
        </p:txBody>
      </p:sp>
      <p:sp>
        <p:nvSpPr>
          <p:cNvPr id="4" name="Foliennummernplatzhalter 4"/>
          <p:cNvSpPr>
            <a:spLocks noGrp="1"/>
          </p:cNvSpPr>
          <p:nvPr>
            <p:ph type="sldNum" sz="quarter" idx="12"/>
          </p:nvPr>
        </p:nvSpPr>
        <p:spPr/>
        <p:txBody>
          <a:bodyPr/>
          <a:lstStyle/>
          <a:p>
            <a:pPr>
              <a:defRPr/>
            </a:pPr>
            <a:fld id="{4E8EDEA7-6594-403C-AEA6-3C383767D18C}" type="slidenum">
              <a:rPr lang="de-AT">
                <a:latin typeface="+mj-lt"/>
              </a:rPr>
              <a:pPr>
                <a:defRPr/>
              </a:pPr>
              <a:t>97</a:t>
            </a:fld>
            <a:endParaRPr lang="de-AT">
              <a:latin typeface="+mj-lt"/>
            </a:endParaRPr>
          </a:p>
        </p:txBody>
      </p:sp>
      <p:graphicFrame>
        <p:nvGraphicFramePr>
          <p:cNvPr id="11348" name="Object 84"/>
          <p:cNvGraphicFramePr>
            <a:graphicFrameLocks noChangeAspect="1"/>
          </p:cNvGraphicFramePr>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1396" name="Bitmap Image" r:id="rId4" imgW="5630061" imgH="5028571" progId="PBrush">
                  <p:embed/>
                </p:oleObj>
              </mc:Choice>
              <mc:Fallback>
                <p:oleObj name="Bitmap Image" r:id="rId4" imgW="5630061" imgH="5028571" progId="PBrush">
                  <p:embed/>
                  <p:pic>
                    <p:nvPicPr>
                      <p:cNvPr id="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3"/>
          <p:cNvSpPr>
            <a:spLocks noGrp="1" noChangeArrowheads="1"/>
          </p:cNvSpPr>
          <p:nvPr>
            <p:ph idx="1"/>
          </p:nvPr>
        </p:nvSpPr>
        <p:spPr>
          <a:xfrm>
            <a:off x="457200" y="1628775"/>
            <a:ext cx="8686800" cy="4608513"/>
          </a:xfrm>
        </p:spPr>
        <p:txBody>
          <a:bodyPr rtlCol="0">
            <a:normAutofit lnSpcReduction="10000"/>
          </a:bodyPr>
          <a:lstStyle/>
          <a:p>
            <a:pPr fontAlgn="auto">
              <a:lnSpc>
                <a:spcPct val="90000"/>
              </a:lnSpc>
              <a:spcAft>
                <a:spcPts val="0"/>
              </a:spcAft>
              <a:defRPr/>
            </a:pPr>
            <a:r>
              <a:rPr lang="de-AT" dirty="0"/>
              <a:t>Medical </a:t>
            </a:r>
            <a:r>
              <a:rPr lang="de-AT" dirty="0" err="1"/>
              <a:t>Subject</a:t>
            </a:r>
            <a:r>
              <a:rPr lang="de-AT" dirty="0"/>
              <a:t> </a:t>
            </a:r>
            <a:r>
              <a:rPr lang="de-AT" dirty="0" err="1"/>
              <a:t>Headings</a:t>
            </a:r>
            <a:endParaRPr lang="de-AT" dirty="0"/>
          </a:p>
          <a:p>
            <a:pPr fontAlgn="auto">
              <a:lnSpc>
                <a:spcPct val="90000"/>
              </a:lnSpc>
              <a:spcAft>
                <a:spcPts val="0"/>
              </a:spcAft>
              <a:defRPr/>
            </a:pPr>
            <a:r>
              <a:rPr lang="de-AT" dirty="0"/>
              <a:t>Entwicklung und Wartung durch die NLM</a:t>
            </a:r>
          </a:p>
          <a:p>
            <a:pPr fontAlgn="auto">
              <a:lnSpc>
                <a:spcPct val="90000"/>
              </a:lnSpc>
              <a:spcAft>
                <a:spcPts val="0"/>
              </a:spcAft>
              <a:defRPr/>
            </a:pPr>
            <a:r>
              <a:rPr lang="de-AT" sz="2000" dirty="0"/>
              <a:t>Wird generell für die Indexierung der medizinischen Fachliteratur verwendet</a:t>
            </a:r>
          </a:p>
          <a:p>
            <a:pPr lvl="1" fontAlgn="auto">
              <a:lnSpc>
                <a:spcPct val="90000"/>
              </a:lnSpc>
              <a:spcAft>
                <a:spcPts val="0"/>
              </a:spcAft>
              <a:buFont typeface="Wingdings" pitchFamily="2" charset="2"/>
              <a:buChar char="Ø"/>
              <a:defRPr/>
            </a:pPr>
            <a:r>
              <a:rPr lang="de-AT" sz="2000" dirty="0" err="1"/>
              <a:t>Medline</a:t>
            </a:r>
            <a:endParaRPr lang="de-AT" sz="2000" dirty="0"/>
          </a:p>
          <a:p>
            <a:pPr fontAlgn="auto">
              <a:lnSpc>
                <a:spcPct val="90000"/>
              </a:lnSpc>
              <a:spcAft>
                <a:spcPts val="0"/>
              </a:spcAft>
              <a:defRPr/>
            </a:pPr>
            <a:r>
              <a:rPr lang="de-AT" dirty="0"/>
              <a:t>Elemente von </a:t>
            </a:r>
            <a:r>
              <a:rPr lang="de-AT" dirty="0" err="1"/>
              <a:t>MeSH</a:t>
            </a:r>
            <a:endParaRPr lang="de-AT" dirty="0"/>
          </a:p>
          <a:p>
            <a:pPr lvl="1" fontAlgn="auto">
              <a:lnSpc>
                <a:spcPct val="90000"/>
              </a:lnSpc>
              <a:spcAft>
                <a:spcPts val="0"/>
              </a:spcAft>
              <a:defRPr/>
            </a:pPr>
            <a:r>
              <a:rPr lang="de-AT" sz="1800" dirty="0"/>
              <a:t>Deskriptoren (Menge der Deskriptoren = kontrolliertes Vokabular)</a:t>
            </a:r>
          </a:p>
          <a:p>
            <a:pPr lvl="1" fontAlgn="auto">
              <a:lnSpc>
                <a:spcPct val="90000"/>
              </a:lnSpc>
              <a:spcAft>
                <a:spcPts val="0"/>
              </a:spcAft>
              <a:defRPr/>
            </a:pPr>
            <a:r>
              <a:rPr lang="de-AT" sz="1800" dirty="0"/>
              <a:t>kurze Definition des Begriffs</a:t>
            </a:r>
          </a:p>
          <a:p>
            <a:pPr lvl="1" fontAlgn="auto">
              <a:lnSpc>
                <a:spcPct val="90000"/>
              </a:lnSpc>
              <a:spcAft>
                <a:spcPts val="0"/>
              </a:spcAft>
              <a:defRPr/>
            </a:pPr>
            <a:r>
              <a:rPr lang="de-AT" sz="1800" dirty="0"/>
              <a:t>Synonyme</a:t>
            </a:r>
          </a:p>
          <a:p>
            <a:pPr lvl="1" fontAlgn="auto">
              <a:lnSpc>
                <a:spcPct val="90000"/>
              </a:lnSpc>
              <a:spcAft>
                <a:spcPts val="0"/>
              </a:spcAft>
              <a:defRPr/>
            </a:pPr>
            <a:r>
              <a:rPr lang="de-AT" sz="1800" dirty="0"/>
              <a:t>Antonyme (Gegensatz)</a:t>
            </a:r>
          </a:p>
          <a:p>
            <a:pPr lvl="1" fontAlgn="auto">
              <a:lnSpc>
                <a:spcPct val="90000"/>
              </a:lnSpc>
              <a:spcAft>
                <a:spcPts val="0"/>
              </a:spcAft>
              <a:defRPr/>
            </a:pPr>
            <a:r>
              <a:rPr lang="de-AT" sz="1800" dirty="0"/>
              <a:t>Verwandte Wörter  (</a:t>
            </a:r>
            <a:r>
              <a:rPr lang="de-AT" sz="1800" dirty="0" err="1"/>
              <a:t>related</a:t>
            </a:r>
            <a:r>
              <a:rPr lang="de-AT" sz="1800" dirty="0"/>
              <a:t> </a:t>
            </a:r>
            <a:r>
              <a:rPr lang="de-AT" sz="1800" dirty="0" err="1"/>
              <a:t>terms</a:t>
            </a:r>
            <a:r>
              <a:rPr lang="de-AT" sz="1800" dirty="0"/>
              <a:t>)</a:t>
            </a:r>
          </a:p>
          <a:p>
            <a:pPr lvl="1" fontAlgn="auto">
              <a:lnSpc>
                <a:spcPct val="90000"/>
              </a:lnSpc>
              <a:spcAft>
                <a:spcPts val="0"/>
              </a:spcAft>
              <a:defRPr/>
            </a:pPr>
            <a:r>
              <a:rPr lang="de-AT" sz="1800" dirty="0" err="1"/>
              <a:t>qualifiers</a:t>
            </a:r>
            <a:r>
              <a:rPr lang="de-AT" sz="1800" dirty="0"/>
              <a:t> (</a:t>
            </a:r>
            <a:r>
              <a:rPr lang="de-AT" sz="1800" dirty="0" err="1"/>
              <a:t>subheadings</a:t>
            </a:r>
            <a:r>
              <a:rPr lang="de-AT" sz="1800" dirty="0"/>
              <a:t>)</a:t>
            </a:r>
          </a:p>
          <a:p>
            <a:pPr lvl="1" fontAlgn="auto">
              <a:lnSpc>
                <a:spcPct val="90000"/>
              </a:lnSpc>
              <a:spcAft>
                <a:spcPts val="0"/>
              </a:spcAft>
              <a:defRPr/>
            </a:pPr>
            <a:r>
              <a:rPr lang="de-AT" sz="1800" dirty="0" err="1"/>
              <a:t>cross</a:t>
            </a:r>
            <a:r>
              <a:rPr lang="de-AT" sz="1800" dirty="0"/>
              <a:t> </a:t>
            </a:r>
            <a:r>
              <a:rPr lang="de-AT" sz="1800" dirty="0" err="1"/>
              <a:t>references</a:t>
            </a:r>
            <a:endParaRPr lang="de-AT" sz="1800" dirty="0"/>
          </a:p>
          <a:p>
            <a:pPr fontAlgn="auto">
              <a:lnSpc>
                <a:spcPct val="90000"/>
              </a:lnSpc>
              <a:spcAft>
                <a:spcPts val="0"/>
              </a:spcAft>
              <a:defRPr/>
            </a:pPr>
            <a:r>
              <a:rPr lang="de-AT" dirty="0"/>
              <a:t>Weitere Sprachen:</a:t>
            </a:r>
          </a:p>
          <a:p>
            <a:pPr lvl="1" fontAlgn="auto">
              <a:lnSpc>
                <a:spcPct val="90000"/>
              </a:lnSpc>
              <a:spcAft>
                <a:spcPts val="0"/>
              </a:spcAft>
              <a:defRPr/>
            </a:pPr>
            <a:r>
              <a:rPr lang="de-AT" sz="1800" dirty="0"/>
              <a:t>Deutsch, Französisch, Italienisch, Portugiesisch, Russisch, Finnisch, Spanisch</a:t>
            </a:r>
          </a:p>
        </p:txBody>
      </p:sp>
      <p:sp>
        <p:nvSpPr>
          <p:cNvPr id="6" name="Foliennummernplatzhalter 5"/>
          <p:cNvSpPr>
            <a:spLocks noGrp="1"/>
          </p:cNvSpPr>
          <p:nvPr>
            <p:ph type="sldNum" sz="quarter" idx="12"/>
          </p:nvPr>
        </p:nvSpPr>
        <p:spPr/>
        <p:txBody>
          <a:bodyPr/>
          <a:lstStyle/>
          <a:p>
            <a:pPr>
              <a:defRPr/>
            </a:pPr>
            <a:fld id="{E0632F73-B44F-497B-9CB9-52DAA517705B}" type="slidenum">
              <a:rPr lang="de-AT">
                <a:latin typeface="+mn-lt"/>
              </a:rPr>
              <a:pPr>
                <a:defRPr/>
              </a:pPr>
              <a:t>98</a:t>
            </a:fld>
            <a:endParaRPr lang="de-AT">
              <a:latin typeface="+mn-lt"/>
            </a:endParaRPr>
          </a:p>
        </p:txBody>
      </p:sp>
      <p:sp>
        <p:nvSpPr>
          <p:cNvPr id="2" name="Fußzeilenplatzhalter 1"/>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190468" name="Rectangle 2"/>
          <p:cNvSpPr>
            <a:spLocks noGrp="1" noChangeArrowheads="1"/>
          </p:cNvSpPr>
          <p:nvPr>
            <p:ph type="title"/>
          </p:nvPr>
        </p:nvSpPr>
        <p:spPr>
          <a:xfrm>
            <a:off x="457200" y="274638"/>
            <a:ext cx="6635750" cy="1143000"/>
          </a:xfrm>
        </p:spPr>
        <p:txBody>
          <a:bodyPr/>
          <a:lstStyle/>
          <a:p>
            <a:r>
              <a:rPr lang="de-AT"/>
              <a:t>MeSH</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idx="1"/>
          </p:nvPr>
        </p:nvSpPr>
        <p:spPr>
          <a:xfrm>
            <a:off x="457200" y="1600200"/>
            <a:ext cx="8229600" cy="4757738"/>
          </a:xfrm>
        </p:spPr>
        <p:txBody>
          <a:bodyPr rtlCol="0">
            <a:normAutofit/>
          </a:bodyPr>
          <a:lstStyle/>
          <a:p>
            <a:pPr fontAlgn="auto">
              <a:spcAft>
                <a:spcPts val="0"/>
              </a:spcAft>
              <a:defRPr/>
            </a:pPr>
            <a:endParaRPr lang="de-AT">
              <a:latin typeface="+mj-lt"/>
            </a:endParaRPr>
          </a:p>
        </p:txBody>
      </p:sp>
      <p:sp>
        <p:nvSpPr>
          <p:cNvPr id="5" name="Fußzeilenplatzhalter 4"/>
          <p:cNvSpPr>
            <a:spLocks noGrp="1"/>
          </p:cNvSpPr>
          <p:nvPr>
            <p:ph type="ftr" sz="quarter" idx="11"/>
          </p:nvPr>
        </p:nvSpPr>
        <p:spPr/>
        <p:txBody>
          <a:bodyPr/>
          <a:lstStyle/>
          <a:p>
            <a:pPr>
              <a:defRPr/>
            </a:pPr>
            <a:r>
              <a:rPr lang="de-AT"/>
              <a:t>hanno.ulmer@i-med.ac.at</a:t>
            </a:r>
          </a:p>
        </p:txBody>
      </p:sp>
      <p:sp>
        <p:nvSpPr>
          <p:cNvPr id="6" name="Foliennummernplatzhalter 5"/>
          <p:cNvSpPr>
            <a:spLocks noGrp="1"/>
          </p:cNvSpPr>
          <p:nvPr>
            <p:ph type="sldNum" sz="quarter" idx="12"/>
          </p:nvPr>
        </p:nvSpPr>
        <p:spPr/>
        <p:txBody>
          <a:bodyPr/>
          <a:lstStyle/>
          <a:p>
            <a:pPr>
              <a:defRPr/>
            </a:pPr>
            <a:fld id="{D7DF1522-9CF0-428C-A40D-4C4B8EF9D4A0}" type="slidenum">
              <a:rPr lang="de-AT">
                <a:latin typeface="+mj-lt"/>
              </a:rPr>
              <a:pPr>
                <a:defRPr/>
              </a:pPr>
              <a:t>99</a:t>
            </a:fld>
            <a:endParaRPr lang="de-AT">
              <a:latin typeface="+mj-lt"/>
            </a:endParaRPr>
          </a:p>
        </p:txBody>
      </p:sp>
      <p:graphicFrame>
        <p:nvGraphicFramePr>
          <p:cNvPr id="13397" name="Object 85"/>
          <p:cNvGraphicFramePr>
            <a:graphicFrameLocks noChangeAspect="1"/>
          </p:cNvGraphicFramePr>
          <p:nvPr/>
        </p:nvGraphicFramePr>
        <p:xfrm>
          <a:off x="609600" y="1524000"/>
          <a:ext cx="7659688" cy="5057775"/>
        </p:xfrm>
        <a:graphic>
          <a:graphicData uri="http://schemas.openxmlformats.org/presentationml/2006/ole">
            <mc:AlternateContent xmlns:mc="http://schemas.openxmlformats.org/markup-compatibility/2006">
              <mc:Choice xmlns:v="urn:schemas-microsoft-com:vml" Requires="v">
                <p:oleObj spid="_x0000_s13445" name="Photo Editor Photo" r:id="rId4" imgW="7659169" imgH="5057143" progId="">
                  <p:embed/>
                </p:oleObj>
              </mc:Choice>
              <mc:Fallback>
                <p:oleObj name="Photo Editor Photo" r:id="rId4" imgW="7659169" imgH="5057143" progId="">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7659688"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01" name="Rectangle 2"/>
          <p:cNvSpPr>
            <a:spLocks noGrp="1" noChangeArrowheads="1"/>
          </p:cNvSpPr>
          <p:nvPr>
            <p:ph type="title"/>
          </p:nvPr>
        </p:nvSpPr>
        <p:spPr>
          <a:xfrm>
            <a:off x="457200" y="274638"/>
            <a:ext cx="6635750" cy="1143000"/>
          </a:xfrm>
        </p:spPr>
        <p:txBody>
          <a:bodyPr/>
          <a:lstStyle/>
          <a:p>
            <a:r>
              <a:rPr lang="de-AT"/>
              <a:t>Beispiel: MeSH</a:t>
            </a:r>
          </a:p>
        </p:txBody>
      </p:sp>
    </p:spTree>
  </p:cSld>
  <p:clrMapOvr>
    <a:masterClrMapping/>
  </p:clrMapOvr>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5471</Words>
  <Application>Microsoft Office PowerPoint</Application>
  <PresentationFormat>Bildschirmpräsentation (4:3)</PresentationFormat>
  <Paragraphs>1487</Paragraphs>
  <Slides>133</Slides>
  <Notes>116</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8</vt:i4>
      </vt:variant>
      <vt:variant>
        <vt:lpstr>Folientitel</vt:lpstr>
      </vt:variant>
      <vt:variant>
        <vt:i4>133</vt:i4>
      </vt:variant>
    </vt:vector>
  </HeadingPairs>
  <TitlesOfParts>
    <vt:vector size="153" baseType="lpstr">
      <vt:lpstr>Arial</vt:lpstr>
      <vt:lpstr>Arial Narrow</vt:lpstr>
      <vt:lpstr>Calibri</vt:lpstr>
      <vt:lpstr>Century</vt:lpstr>
      <vt:lpstr>Comic Sans MS</vt:lpstr>
      <vt:lpstr>Garamond</vt:lpstr>
      <vt:lpstr>Helvetica</vt:lpstr>
      <vt:lpstr>Helvetica Condensed</vt:lpstr>
      <vt:lpstr>Symbol</vt:lpstr>
      <vt:lpstr>Times New Roman</vt:lpstr>
      <vt:lpstr>Wingdings</vt:lpstr>
      <vt:lpstr>Template_MSIG</vt:lpstr>
      <vt:lpstr>Acrobat Document</vt:lpstr>
      <vt:lpstr>Formel</vt:lpstr>
      <vt:lpstr>Diagramm</vt:lpstr>
      <vt:lpstr>Equation</vt:lpstr>
      <vt:lpstr>Arbeitsblatt</vt:lpstr>
      <vt:lpstr>Bild</vt:lpstr>
      <vt:lpstr>Bitmap Image</vt:lpstr>
      <vt:lpstr>Photo Editor Photo</vt:lpstr>
      <vt:lpstr>PowerPoint-Präsentation</vt:lpstr>
      <vt:lpstr>Organisatorisches</vt:lpstr>
      <vt:lpstr>Organisatorisches</vt:lpstr>
      <vt:lpstr>Praktikum eLearning</vt:lpstr>
      <vt:lpstr>Praktikum eLearning</vt:lpstr>
      <vt:lpstr>Department-Portfolio</vt:lpstr>
      <vt:lpstr>Eckpfeiler des Departments</vt:lpstr>
      <vt:lpstr>Forschungsschwerpunkte</vt:lpstr>
      <vt:lpstr>Lehre</vt:lpstr>
      <vt:lpstr>Lehrveranstaltungen (LVs)</vt:lpstr>
      <vt:lpstr>Service</vt:lpstr>
      <vt:lpstr>Statistische Beratungen für Forschungsprojekte</vt:lpstr>
      <vt:lpstr>Kooperationspartner / Netzwerk (Auszug)</vt:lpstr>
      <vt:lpstr>ZIELE der LV</vt:lpstr>
      <vt:lpstr>Literaturhinweise</vt:lpstr>
      <vt:lpstr>Tipps &amp; Tricks: Internet Ressourcen</vt:lpstr>
      <vt:lpstr>Statistik und Informatik  in den medizinischen  Wissenschaften  </vt:lpstr>
      <vt:lpstr>Motivation</vt:lpstr>
      <vt:lpstr>Medizinische Statistik: INHALT</vt:lpstr>
      <vt:lpstr>Medizinische Informatik: INHALT</vt:lpstr>
      <vt:lpstr>Statistik und Medizin</vt:lpstr>
      <vt:lpstr>Statistische Aussagen in der Medizin</vt:lpstr>
      <vt:lpstr>Medizinische Forschung</vt:lpstr>
      <vt:lpstr>Randomisierte kontollierte (klinische) Studie</vt:lpstr>
      <vt:lpstr>Randomisierung</vt:lpstr>
      <vt:lpstr>Verblindung</vt:lpstr>
      <vt:lpstr>Vergleichbarkeit der Gruppen</vt:lpstr>
      <vt:lpstr>Validität</vt:lpstr>
      <vt:lpstr>Clinicial Trials.gov</vt:lpstr>
      <vt:lpstr>Beispiel: Cytisine for Smoking Cessation</vt:lpstr>
      <vt:lpstr>Beispiel: Cytisine for Smoking Cessation</vt:lpstr>
      <vt:lpstr>Beispiel: Cytisine for Smoking Cessation</vt:lpstr>
      <vt:lpstr>Beispiel: Cytisine for Smoking Cessation</vt:lpstr>
      <vt:lpstr>Beispiel: Cytisine for Smoking Cessation</vt:lpstr>
      <vt:lpstr>Statistische Analyse: Grundbegriffe und  Deskriptive Statistik </vt:lpstr>
      <vt:lpstr>Statistische Grundbegriffe</vt:lpstr>
      <vt:lpstr>Deskriptive Statistik Skalenniveau - Nominalskala</vt:lpstr>
      <vt:lpstr>Deskriptive Statistik Skalenniveau - Ordinalskala</vt:lpstr>
      <vt:lpstr>Deskriptive Statistik  Skalenniveau – Intervall- &amp; Verhältnisskala</vt:lpstr>
      <vt:lpstr>Merkmalstypen &amp; Skalierung </vt:lpstr>
      <vt:lpstr>Deskriptive Statistik</vt:lpstr>
      <vt:lpstr>Häufigkeit</vt:lpstr>
      <vt:lpstr>Arithmetischer Mittelwert und Median</vt:lpstr>
      <vt:lpstr>Ausreißer und arithmetischer Mittelwert</vt:lpstr>
      <vt:lpstr>Mittelwert vs. Median - Beispiel</vt:lpstr>
      <vt:lpstr>Median, Modus, Quartile, Extremwerte</vt:lpstr>
      <vt:lpstr>Beziehung zwischen Arithmetischem Mittel, Median und Modus </vt:lpstr>
      <vt:lpstr>Streuung, Standardabweichung</vt:lpstr>
      <vt:lpstr>Statistische Grafiken</vt:lpstr>
      <vt:lpstr>Graphische Darstellungen Kreisdiagramm</vt:lpstr>
      <vt:lpstr>Balkendiagramm</vt:lpstr>
      <vt:lpstr>Histogramm</vt:lpstr>
      <vt:lpstr>Box-Plot</vt:lpstr>
      <vt:lpstr>Beschreibung eines Kollektivs  mit deskriptiver Statistik - Beispiel </vt:lpstr>
      <vt:lpstr>Statistische Maßzahlen Übung</vt:lpstr>
      <vt:lpstr>PowerPoint-Präsentation</vt:lpstr>
      <vt:lpstr>PowerPoint-Präsentation</vt:lpstr>
      <vt:lpstr>PowerPoint-Präsentation</vt:lpstr>
      <vt:lpstr>Gauss- oder Normalverteilung</vt:lpstr>
      <vt:lpstr>               Für alle Normalverteilungen gilt  • ≈ 68% aller Beobachtungen liegen innerhalb einer Standardabweichung um den Mittelwert (zwischen μ − σ und μ + σ ) • ≈ 95% aller Beobachtungen liegen innerhalb zweier Standardabweichung (zwischen μ − 2σ und μ + 2σ ) • ≈ 99% aller Beobachtungen liegen innerhalb dreier Standardabweichung (zwischen μ − 3σ und μ + 3σ </vt:lpstr>
      <vt:lpstr>Die Vierfeldertafel</vt:lpstr>
      <vt:lpstr>Situationen</vt:lpstr>
      <vt:lpstr>Therapiestudie, epidemiologische Studie</vt:lpstr>
      <vt:lpstr>Therapiestudie, epidemiologische Studie</vt:lpstr>
      <vt:lpstr>Relative Risiken</vt:lpstr>
      <vt:lpstr>PowerPoint-Präsentation</vt:lpstr>
      <vt:lpstr>Diagnostische Studie</vt:lpstr>
      <vt:lpstr>Diagnostische Studie</vt:lpstr>
      <vt:lpstr>PowerPoint-Präsentation</vt:lpstr>
      <vt:lpstr>Medizinische  Informationsverarbeitung  </vt:lpstr>
      <vt:lpstr>Informations- und Kommunikationstechnologie (IKT)</vt:lpstr>
      <vt:lpstr>Medizinische Dokumentation</vt:lpstr>
      <vt:lpstr>Medizinische Dokumentation: WOZU?</vt:lpstr>
      <vt:lpstr>Multiple Datenverwendung</vt:lpstr>
      <vt:lpstr>Übersicht über Medizinische Leistungen</vt:lpstr>
      <vt:lpstr>Wozu dient die digitale Dokumentation in der Medizin?</vt:lpstr>
      <vt:lpstr>Patientenbezogene medizinische Dokumentation</vt:lpstr>
      <vt:lpstr>Informationssystem</vt:lpstr>
      <vt:lpstr>Medizinische Informationssysteme</vt:lpstr>
      <vt:lpstr>Krankenhausinformationssysteme (KIS)</vt:lpstr>
      <vt:lpstr>Praxisinformationssysteme</vt:lpstr>
      <vt:lpstr>Gesundheitsnetzwerke</vt:lpstr>
      <vt:lpstr>Therapieziel</vt:lpstr>
      <vt:lpstr>Arztbrief</vt:lpstr>
      <vt:lpstr>Integrierte Versorgung</vt:lpstr>
      <vt:lpstr>Integrierte Kommunikation im Gesundheitswesen</vt:lpstr>
      <vt:lpstr>Diagnosenkodierung</vt:lpstr>
      <vt:lpstr>ICD-10</vt:lpstr>
      <vt:lpstr>ICD-10: Auszug Hauptkapitel (I – VIII)</vt:lpstr>
      <vt:lpstr>Beispiel: Kapitel XI (Krankheiten des Verdauungssystems (K00-K93)</vt:lpstr>
      <vt:lpstr>Leistungskodierung</vt:lpstr>
      <vt:lpstr>Österreichischer Leistungskatalog</vt:lpstr>
      <vt:lpstr>ICPM</vt:lpstr>
      <vt:lpstr>Beispiel ICPM</vt:lpstr>
      <vt:lpstr>SNOMED</vt:lpstr>
      <vt:lpstr>TNM-System</vt:lpstr>
      <vt:lpstr>PowerPoint-Präsentation</vt:lpstr>
      <vt:lpstr>MeSH</vt:lpstr>
      <vt:lpstr>Beispiel: MeSH</vt:lpstr>
      <vt:lpstr>PowerPoint-Präsentation</vt:lpstr>
      <vt:lpstr>UMLS</vt:lpstr>
      <vt:lpstr>Rolle des Datenschutzes: Datenschutzgesetz</vt:lpstr>
      <vt:lpstr>Datensicherheit – WAS IST DAS?</vt:lpstr>
      <vt:lpstr>Authentizität / Rechtssicherheit</vt:lpstr>
      <vt:lpstr>Elektronische Signatur</vt:lpstr>
      <vt:lpstr>Datenschutz in der Medizin</vt:lpstr>
      <vt:lpstr>Medizinische Fachliteratur  </vt:lpstr>
      <vt:lpstr>Medizinisches Wissen im Netz</vt:lpstr>
      <vt:lpstr>Literatursuche</vt:lpstr>
      <vt:lpstr>Prozess der Informationsbeschaffung</vt:lpstr>
      <vt:lpstr>Index</vt:lpstr>
      <vt:lpstr>Inhalt (Content)</vt:lpstr>
      <vt:lpstr>Universitätsbibliothek Online-Dienste</vt:lpstr>
      <vt:lpstr>UB Innsbruck: Elektronische Zeitschriften</vt:lpstr>
      <vt:lpstr>Medline / Pubmed</vt:lpstr>
      <vt:lpstr>Pubmed</vt:lpstr>
      <vt:lpstr>Pubmed</vt:lpstr>
      <vt:lpstr>Logik von Abfragen</vt:lpstr>
      <vt:lpstr>Beispiel: Logische Verknüpfungen</vt:lpstr>
      <vt:lpstr>Erweiterte Suche im Internet</vt:lpstr>
      <vt:lpstr>Evaluierung / Ranking</vt:lpstr>
      <vt:lpstr>Fachzeitschriften: Neurowissenschaften</vt:lpstr>
      <vt:lpstr>Virtuelle Medizinische Universitäten</vt:lpstr>
      <vt:lpstr>Gesundheitsinformationssysteme</vt:lpstr>
      <vt:lpstr>Patienteninformation im Internet</vt:lpstr>
      <vt:lpstr>Qualitätssicherung von Medizinischem Wissen</vt:lpstr>
      <vt:lpstr>Medizinische Literaturdatenbanken</vt:lpstr>
      <vt:lpstr>Current Contents -1-</vt:lpstr>
      <vt:lpstr>Medizinische Onlinedatenbanken</vt:lpstr>
      <vt:lpstr>http://www.medizin.de/</vt:lpstr>
      <vt:lpstr>Metasuchmaschinen</vt:lpstr>
      <vt:lpstr>Medizinische Literaturdatenbanken -1-</vt:lpstr>
      <vt:lpstr>Science Citation Index</vt:lpstr>
    </vt:vector>
  </TitlesOfParts>
  <Company>Universität Innsbruck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Wissenschaften: Medizinische Statistik Medizinische Informatik</dc:title>
  <dc:creator>Karl Peter Pfeiffer</dc:creator>
  <cp:lastModifiedBy>Lalit Kaltenbach</cp:lastModifiedBy>
  <cp:revision>283</cp:revision>
  <cp:lastPrinted>2019-09-23T10:52:14Z</cp:lastPrinted>
  <dcterms:created xsi:type="dcterms:W3CDTF">2002-11-11T16:19:31Z</dcterms:created>
  <dcterms:modified xsi:type="dcterms:W3CDTF">2019-09-23T10:52:34Z</dcterms:modified>
</cp:coreProperties>
</file>