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2">
  <p:sldMasterIdLst>
    <p:sldMasterId id="2147483652" r:id="rId1"/>
  </p:sldMasterIdLst>
  <p:notesMasterIdLst>
    <p:notesMasterId r:id="rId31"/>
  </p:notesMasterIdLst>
  <p:handoutMasterIdLst>
    <p:handoutMasterId r:id="rId32"/>
  </p:handoutMasterIdLst>
  <p:sldIdLst>
    <p:sldId id="287" r:id="rId2"/>
    <p:sldId id="653" r:id="rId3"/>
    <p:sldId id="736" r:id="rId4"/>
    <p:sldId id="759" r:id="rId5"/>
    <p:sldId id="761" r:id="rId6"/>
    <p:sldId id="724" r:id="rId7"/>
    <p:sldId id="725" r:id="rId8"/>
    <p:sldId id="726" r:id="rId9"/>
    <p:sldId id="764" r:id="rId10"/>
    <p:sldId id="727" r:id="rId11"/>
    <p:sldId id="728" r:id="rId12"/>
    <p:sldId id="729" r:id="rId13"/>
    <p:sldId id="731" r:id="rId14"/>
    <p:sldId id="732" r:id="rId15"/>
    <p:sldId id="733" r:id="rId16"/>
    <p:sldId id="734" r:id="rId17"/>
    <p:sldId id="762" r:id="rId18"/>
    <p:sldId id="735" r:id="rId19"/>
    <p:sldId id="776" r:id="rId20"/>
    <p:sldId id="765" r:id="rId21"/>
    <p:sldId id="766" r:id="rId22"/>
    <p:sldId id="767" r:id="rId23"/>
    <p:sldId id="768" r:id="rId24"/>
    <p:sldId id="769" r:id="rId25"/>
    <p:sldId id="770" r:id="rId26"/>
    <p:sldId id="771" r:id="rId27"/>
    <p:sldId id="777" r:id="rId28"/>
    <p:sldId id="772" r:id="rId29"/>
    <p:sldId id="773" r:id="rId30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Lucida Sans Unicode" panose="020B0602030504020204" pitchFamily="34" charset="0"/>
      <p:regular r:id="rId37"/>
    </p:embeddedFont>
    <p:embeddedFont>
      <p:font typeface="Cambria Math" panose="02040503050406030204" pitchFamily="18" charset="0"/>
      <p:regular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sz="24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sz="24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sz="24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sz="24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sz="24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0EE"/>
    <a:srgbClr val="003366"/>
    <a:srgbClr val="0A3CA0"/>
    <a:srgbClr val="083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0" autoAdjust="0"/>
    <p:restoredTop sz="94289" autoAdjust="0"/>
  </p:normalViewPr>
  <p:slideViewPr>
    <p:cSldViewPr snapToGrid="0">
      <p:cViewPr varScale="1">
        <p:scale>
          <a:sx n="90" d="100"/>
          <a:sy n="90" d="100"/>
        </p:scale>
        <p:origin x="88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t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7" y="1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721107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b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7" y="9721107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b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D0675F-E7C2-4398-B168-BE5095356B2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69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t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7" y="1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4"/>
            <a:ext cx="5679440" cy="46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1107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b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7" y="9721107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b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A8BB94-B8DC-4A49-A51B-08AF679AF2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032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114F3F-835A-4C9E-AB23-E5F8EEE8F98D}" type="slidenum">
              <a:rPr lang="de-DE" smtClean="0"/>
              <a:pPr/>
              <a:t>1</a:t>
            </a:fld>
            <a:endParaRPr lang="de-DE" dirty="0" smtClean="0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4024583" y="9726439"/>
            <a:ext cx="3074719" cy="50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71" tIns="49289" rIns="98571" bIns="49289" anchor="b"/>
          <a:lstStyle/>
          <a:p>
            <a:pPr algn="r" defTabSz="985179">
              <a:spcAft>
                <a:spcPct val="0"/>
              </a:spcAft>
            </a:pPr>
            <a:fld id="{F98E035C-3BDC-4D2D-B2D0-F78FB3235689}" type="slidenum">
              <a:rPr lang="en-GB" sz="1400">
                <a:solidFill>
                  <a:schemeClr val="tx1"/>
                </a:solidFill>
              </a:rPr>
              <a:pPr algn="r" defTabSz="985179">
                <a:spcAft>
                  <a:spcPct val="0"/>
                </a:spcAft>
              </a:pPr>
              <a:t>1</a:t>
            </a:fld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40162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4"/>
            <a:ext cx="5206155" cy="4605575"/>
          </a:xfrm>
          <a:noFill/>
          <a:ln/>
        </p:spPr>
        <p:txBody>
          <a:bodyPr lIns="98571" tIns="49289" rIns="98571" bIns="49289"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FBE88-7029-459B-A72B-AE1B13A42EE7}" type="slidenum">
              <a:rPr lang="de-DE" smtClean="0">
                <a:latin typeface="Arial" charset="0"/>
              </a:rPr>
              <a:pPr/>
              <a:t>5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114F3F-835A-4C9E-AB23-E5F8EEE8F98D}" type="slidenum">
              <a:rPr lang="de-DE" smtClean="0"/>
              <a:pPr/>
              <a:t>19</a:t>
            </a:fld>
            <a:endParaRPr lang="de-DE" dirty="0" smtClean="0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4024583" y="9726439"/>
            <a:ext cx="3074719" cy="50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71" tIns="49289" rIns="98571" bIns="49289" anchor="b"/>
          <a:lstStyle/>
          <a:p>
            <a:pPr algn="r" defTabSz="985179">
              <a:spcAft>
                <a:spcPct val="0"/>
              </a:spcAft>
            </a:pPr>
            <a:fld id="{F98E035C-3BDC-4D2D-B2D0-F78FB3235689}" type="slidenum">
              <a:rPr lang="en-GB" sz="1400">
                <a:solidFill>
                  <a:schemeClr val="tx1"/>
                </a:solidFill>
              </a:rPr>
              <a:pPr algn="r" defTabSz="985179">
                <a:spcAft>
                  <a:spcPct val="0"/>
                </a:spcAft>
              </a:pPr>
              <a:t>19</a:t>
            </a:fld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40162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4"/>
            <a:ext cx="5206155" cy="4605575"/>
          </a:xfrm>
          <a:noFill/>
          <a:ln/>
        </p:spPr>
        <p:txBody>
          <a:bodyPr lIns="98571" tIns="49289" rIns="98571" bIns="49289"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18850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3FD4E-4C9C-4D44-8DC5-773E890D3C28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514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3FD4E-4C9C-4D44-8DC5-773E890D3C28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1991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3FD4E-4C9C-4D44-8DC5-773E890D3C28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695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0" y="1266825"/>
            <a:ext cx="9144000" cy="3171825"/>
          </a:xfrm>
          <a:prstGeom prst="rect">
            <a:avLst/>
          </a:prstGeom>
          <a:solidFill>
            <a:srgbClr val="A1C0E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-15875"/>
            <a:ext cx="914241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foot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84625"/>
            <a:ext cx="91440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genepi_innsbruck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9238" y="6392863"/>
            <a:ext cx="11684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422650" y="1893888"/>
            <a:ext cx="5270500" cy="1081087"/>
          </a:xfrm>
        </p:spPr>
        <p:txBody>
          <a:bodyPr anchor="b"/>
          <a:lstStyle>
            <a:lvl1pPr>
              <a:lnSpc>
                <a:spcPct val="110000"/>
              </a:lnSpc>
              <a:defRPr sz="3300">
                <a:solidFill>
                  <a:srgbClr val="003366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397250" y="4213225"/>
            <a:ext cx="5270500" cy="1082675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‹Nr.›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‹Nr.›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‹Nr.›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‹Nr.›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‹Nr.›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70675" y="114300"/>
            <a:ext cx="2149475" cy="56880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0663" y="114300"/>
            <a:ext cx="6297612" cy="56880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‹Nr.›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Ebenen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■"/>
              <a:defRPr lang="de-DE" sz="2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71475" y="5394325"/>
            <a:ext cx="1047750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‹Nr.›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Ebenen, 1.Ebene blau und f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■"/>
              <a:defRPr lang="de-DE" sz="2400" b="1" dirty="0" smtClean="0">
                <a:solidFill>
                  <a:srgbClr val="083286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‹Nr.›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Ebenen, 1.Ebene blau fett unterstr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663" y="114300"/>
            <a:ext cx="8761412" cy="50165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■"/>
              <a:defRPr lang="de-DE" sz="2400" b="1" u="sng" dirty="0" smtClean="0">
                <a:solidFill>
                  <a:srgbClr val="083286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‹Nr.›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Ebenen schwarz, kleinere Schriftgrö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itchFamily="34" charset="0"/>
              <a:buChar char="■"/>
              <a:defRPr lang="de-DE" sz="20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5775" indent="-266700"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714375" indent="-228600"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‹Nr.›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‹Nr.›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‹Nr.›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‹Nr.›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‹Nr.›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HintergrundMaster4a_banner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220663" y="114300"/>
            <a:ext cx="81057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705725" y="6242050"/>
            <a:ext cx="1047750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‹Nr.›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  <p:sldLayoutId id="2147484227" r:id="rId13"/>
    <p:sldLayoutId id="2147484228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ts val="1200"/>
        </a:spcBef>
        <a:spcAft>
          <a:spcPts val="900"/>
        </a:spcAft>
        <a:buClr>
          <a:srgbClr val="0A3CA0"/>
        </a:buClr>
        <a:buSzPct val="120000"/>
        <a:buFont typeface="Arial" charset="0"/>
        <a:buChar char="■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0"/>
        </a:spcBef>
        <a:spcAft>
          <a:spcPts val="600"/>
        </a:spcAft>
        <a:buClr>
          <a:srgbClr val="0A3CA0"/>
        </a:buClr>
        <a:buSzPct val="75000"/>
        <a:buFont typeface="Arial" charset="0"/>
        <a:buChar char="►"/>
        <a:defRPr sz="2000">
          <a:solidFill>
            <a:schemeClr val="tx1"/>
          </a:solidFill>
          <a:latin typeface="+mn-lt"/>
          <a:cs typeface="+mn-cs"/>
        </a:defRPr>
      </a:lvl2pPr>
      <a:lvl3pPr marL="895350" indent="-228600" algn="l" rtl="0" eaLnBrk="0" fontAlgn="base" hangingPunct="0">
        <a:spcBef>
          <a:spcPct val="0"/>
        </a:spcBef>
        <a:spcAft>
          <a:spcPts val="600"/>
        </a:spcAft>
        <a:buClr>
          <a:srgbClr val="0A3CA0"/>
        </a:buClr>
        <a:buSzPct val="120000"/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40000"/>
        </a:spcAft>
        <a:buSzPct val="85000"/>
        <a:buBlip>
          <a:blip r:embed="rId17"/>
        </a:buBlip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40000"/>
        </a:spcAft>
        <a:buSzPct val="85000"/>
        <a:buBlip>
          <a:blip r:embed="rId17"/>
        </a:buBlip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SzPct val="85000"/>
        <a:buBlip>
          <a:blip r:embed="rId17"/>
        </a:buBlip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SzPct val="85000"/>
        <a:buBlip>
          <a:blip r:embed="rId17"/>
        </a:buBlip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SzPct val="85000"/>
        <a:buBlip>
          <a:blip r:embed="rId17"/>
        </a:buBlip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SzPct val="85000"/>
        <a:buBlip>
          <a:blip r:embed="rId17"/>
        </a:buBlip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05568" y="1274763"/>
            <a:ext cx="8969375" cy="1270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ts val="5400"/>
              </a:spcBef>
              <a:spcAft>
                <a:spcPts val="2400"/>
              </a:spcAft>
              <a:defRPr/>
            </a:pPr>
            <a:r>
              <a:rPr lang="de-DE" sz="3000" dirty="0" smtClean="0"/>
              <a:t>Grundlagen der Statistik</a:t>
            </a:r>
            <a:endParaRPr lang="en-US" sz="3000" dirty="0" smtClean="0">
              <a:solidFill>
                <a:schemeClr val="accent4"/>
              </a:solidFill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gray">
          <a:xfrm>
            <a:off x="387350" y="2959100"/>
            <a:ext cx="8405813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b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Claudia Lamina</a:t>
            </a:r>
            <a:endParaRPr lang="en-US" b="1" kern="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Medical University Innsbruck, Division for Genetic Epidemiology</a:t>
            </a:r>
            <a:endParaRPr lang="en-US" sz="2000" b="1" kern="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484" name="Picture 12" descr="pano5foo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60825"/>
            <a:ext cx="91440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 von Lagemaßen zwischen Gruppen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533351"/>
              </p:ext>
            </p:extLst>
          </p:nvPr>
        </p:nvGraphicFramePr>
        <p:xfrm>
          <a:off x="180975" y="1914555"/>
          <a:ext cx="8848724" cy="1615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2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</a:rPr>
                        <a:t>Statistische Maßzahl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</a:rPr>
                        <a:t>Wenn eine Normalverteilung angenommen werden kann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</a:rPr>
                        <a:t>Beliebige Verteilung bzw. kleine Stichproben (&lt;30)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solidFill>
                            <a:schemeClr val="tx1"/>
                          </a:solidFill>
                          <a:effectLst/>
                        </a:rPr>
                        <a:t>Vergleich von 2 Gruppen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t-test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Wilcoxon-test / Mann-Whitney U-Test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solidFill>
                            <a:schemeClr val="tx1"/>
                          </a:solidFill>
                          <a:effectLst/>
                        </a:rPr>
                        <a:t>3 oder mehr Gruppen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Analysis </a:t>
                      </a:r>
                      <a:r>
                        <a:rPr lang="de-AT" sz="18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of</a:t>
                      </a:r>
                      <a:r>
                        <a:rPr lang="de-A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de-AT" sz="18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Variance</a:t>
                      </a:r>
                      <a:r>
                        <a:rPr lang="de-A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(ANOVA)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Kruskal-Wallis-Test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104774" y="887219"/>
            <a:ext cx="8696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b="1" dirty="0">
                <a:solidFill>
                  <a:schemeClr val="tx1"/>
                </a:solidFill>
              </a:rPr>
              <a:t>Nullhypothese H</a:t>
            </a:r>
            <a:r>
              <a:rPr lang="de-AT" sz="2000" b="1" baseline="-25000" dirty="0">
                <a:solidFill>
                  <a:schemeClr val="tx1"/>
                </a:solidFill>
              </a:rPr>
              <a:t>0</a:t>
            </a:r>
            <a:r>
              <a:rPr lang="de-AT" sz="2000" dirty="0">
                <a:solidFill>
                  <a:schemeClr val="tx1"/>
                </a:solidFill>
              </a:rPr>
              <a:t>: Die </a:t>
            </a:r>
            <a:r>
              <a:rPr lang="de-AT" sz="2000" dirty="0" err="1">
                <a:solidFill>
                  <a:schemeClr val="tx1"/>
                </a:solidFill>
              </a:rPr>
              <a:t>Lagemaße</a:t>
            </a:r>
            <a:r>
              <a:rPr lang="de-AT" sz="2000" dirty="0">
                <a:solidFill>
                  <a:schemeClr val="tx1"/>
                </a:solidFill>
              </a:rPr>
              <a:t> der Gruppen unterscheiden sich nicht</a:t>
            </a:r>
            <a:endParaRPr lang="de-DE" sz="2000" dirty="0">
              <a:solidFill>
                <a:schemeClr val="tx1"/>
              </a:solidFill>
            </a:endParaRPr>
          </a:p>
          <a:p>
            <a:r>
              <a:rPr lang="de-AT" sz="2000" b="1" dirty="0" smtClean="0">
                <a:solidFill>
                  <a:schemeClr val="tx1"/>
                </a:solidFill>
              </a:rPr>
              <a:t>Alternativhypothese H</a:t>
            </a:r>
            <a:r>
              <a:rPr lang="de-AT" sz="2000" b="1" baseline="-25000" dirty="0" smtClean="0">
                <a:solidFill>
                  <a:schemeClr val="tx1"/>
                </a:solidFill>
              </a:rPr>
              <a:t>1</a:t>
            </a:r>
            <a:r>
              <a:rPr lang="de-AT" sz="2000" dirty="0" smtClean="0">
                <a:solidFill>
                  <a:schemeClr val="tx1"/>
                </a:solidFill>
              </a:rPr>
              <a:t>: Die </a:t>
            </a:r>
            <a:r>
              <a:rPr lang="de-AT" sz="2000" dirty="0" err="1" smtClean="0">
                <a:solidFill>
                  <a:schemeClr val="tx1"/>
                </a:solidFill>
              </a:rPr>
              <a:t>Lagemaße</a:t>
            </a:r>
            <a:r>
              <a:rPr lang="de-AT" sz="2000" dirty="0" smtClean="0">
                <a:solidFill>
                  <a:schemeClr val="tx1"/>
                </a:solidFill>
              </a:rPr>
              <a:t> der Gruppen unterscheiden sich</a:t>
            </a:r>
          </a:p>
        </p:txBody>
      </p:sp>
      <p:sp>
        <p:nvSpPr>
          <p:cNvPr id="6" name="Rechteck 5"/>
          <p:cNvSpPr/>
          <p:nvPr/>
        </p:nvSpPr>
        <p:spPr>
          <a:xfrm>
            <a:off x="104773" y="3721388"/>
            <a:ext cx="6362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u="sng" dirty="0">
                <a:solidFill>
                  <a:schemeClr val="tx1"/>
                </a:solidFill>
              </a:rPr>
              <a:t>Wann ist ein statistischer Test signifikant?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90498" y="4283422"/>
            <a:ext cx="8524875" cy="257457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000" b="1" dirty="0" err="1" smtClean="0"/>
              <a:t>Signifikanzniveau</a:t>
            </a:r>
            <a:r>
              <a:rPr lang="en-US" sz="2000" b="1" dirty="0" smtClean="0"/>
              <a:t> / </a:t>
            </a:r>
            <a:r>
              <a:rPr lang="el-GR" sz="2000" b="1" dirty="0" smtClean="0"/>
              <a:t>α</a:t>
            </a:r>
            <a:r>
              <a:rPr lang="en-US" sz="2000" b="1" dirty="0" smtClean="0"/>
              <a:t>-</a:t>
            </a:r>
            <a:r>
              <a:rPr lang="en-US" sz="2000" b="1" dirty="0" err="1" smtClean="0"/>
              <a:t>Fehler</a:t>
            </a:r>
            <a:r>
              <a:rPr lang="en-US" sz="2000" b="1" dirty="0" smtClean="0"/>
              <a:t>: </a:t>
            </a:r>
            <a:r>
              <a:rPr lang="de-AT" sz="2000" dirty="0"/>
              <a:t>Wahrscheinlichkeit, die Nullhypothese zu verwerfen, obwohl die Nullhypothese wahr ist (in der Grundpopulation)</a:t>
            </a:r>
            <a:endParaRPr lang="de-DE" sz="2000" dirty="0" smtClean="0"/>
          </a:p>
          <a:p>
            <a:pPr>
              <a:spcAft>
                <a:spcPts val="0"/>
              </a:spcAft>
            </a:pPr>
            <a:r>
              <a:rPr lang="de-DE" sz="2000" dirty="0" smtClean="0"/>
              <a:t>Der Test ist signifikant, wenn: </a:t>
            </a:r>
            <a:r>
              <a:rPr lang="de-DE" sz="2000" b="1" dirty="0" smtClean="0"/>
              <a:t>p-Wert</a:t>
            </a:r>
            <a:r>
              <a:rPr lang="de-DE" sz="2000" b="1" dirty="0"/>
              <a:t> </a:t>
            </a:r>
            <a:r>
              <a:rPr lang="de-DE" sz="2000" b="1" dirty="0" smtClean="0"/>
              <a:t>&lt; </a:t>
            </a:r>
            <a:r>
              <a:rPr lang="de-DE" b="1" dirty="0">
                <a:latin typeface="Symbol" panose="05050102010706020507" pitchFamily="18" charset="2"/>
              </a:rPr>
              <a:t>a</a:t>
            </a:r>
            <a:r>
              <a:rPr lang="de-DE" b="1" dirty="0" smtClean="0"/>
              <a:t> </a:t>
            </a:r>
            <a:r>
              <a:rPr lang="de-DE" sz="2000" dirty="0" smtClean="0"/>
              <a:t>(meist: </a:t>
            </a:r>
            <a:r>
              <a:rPr lang="de-DE" dirty="0">
                <a:latin typeface="Symbol" panose="05050102010706020507" pitchFamily="18" charset="2"/>
              </a:rPr>
              <a:t>a</a:t>
            </a:r>
            <a:r>
              <a:rPr lang="de-DE" sz="2000" dirty="0" smtClean="0"/>
              <a:t> = 5% </a:t>
            </a:r>
            <a:r>
              <a:rPr lang="de-DE" sz="2000" dirty="0" smtClean="0">
                <a:latin typeface="Lucida Sans Unicode"/>
                <a:cs typeface="Lucida Sans Unicode"/>
              </a:rPr>
              <a:t>≙</a:t>
            </a:r>
            <a:r>
              <a:rPr lang="de-DE" sz="2000" dirty="0" smtClean="0"/>
              <a:t> 0.05)</a:t>
            </a:r>
          </a:p>
          <a:p>
            <a:pPr>
              <a:spcAft>
                <a:spcPts val="0"/>
              </a:spcAft>
            </a:pPr>
            <a:r>
              <a:rPr lang="de-AT" sz="2000" b="1" dirty="0" smtClean="0">
                <a:sym typeface="Wingdings" pitchFamily="2" charset="2"/>
              </a:rPr>
              <a:t>P-wert: </a:t>
            </a:r>
            <a:r>
              <a:rPr lang="de-AT" sz="2000" dirty="0" smtClean="0">
                <a:sym typeface="Wingdings" pitchFamily="2" charset="2"/>
              </a:rPr>
              <a:t>Wahrscheinlichkeit</a:t>
            </a:r>
            <a:r>
              <a:rPr lang="de-AT" sz="2000" dirty="0">
                <a:sym typeface="Wingdings" pitchFamily="2" charset="2"/>
              </a:rPr>
              <a:t>, mir der das Ergebnis einer Stichprobe zustande kommen kann, wenn die Nullhypothese H</a:t>
            </a:r>
            <a:r>
              <a:rPr lang="de-AT" sz="2000" baseline="-25000" dirty="0">
                <a:sym typeface="Wingdings" pitchFamily="2" charset="2"/>
              </a:rPr>
              <a:t>0</a:t>
            </a:r>
            <a:r>
              <a:rPr lang="de-AT" sz="2000" dirty="0">
                <a:sym typeface="Wingdings" pitchFamily="2" charset="2"/>
              </a:rPr>
              <a:t> gilt</a:t>
            </a:r>
            <a:r>
              <a:rPr lang="de-AT" sz="2000" dirty="0" smtClean="0">
                <a:sym typeface="Wingdings" pitchFamily="2" charset="2"/>
              </a:rPr>
              <a:t>.</a:t>
            </a:r>
          </a:p>
          <a:p>
            <a:pPr>
              <a:spcAft>
                <a:spcPts val="0"/>
              </a:spcAft>
            </a:pPr>
            <a:r>
              <a:rPr lang="de-AT" sz="2000" dirty="0"/>
              <a:t>Je kleiner p, desto eher sprechen die Daten gegen die Nullhypothese</a:t>
            </a:r>
          </a:p>
          <a:p>
            <a:pPr>
              <a:spcAft>
                <a:spcPts val="0"/>
              </a:spcAft>
            </a:pPr>
            <a:endParaRPr lang="de-AT" sz="2000" b="1" dirty="0">
              <a:sym typeface="Wingdings" pitchFamily="2" charset="2"/>
            </a:endParaRPr>
          </a:p>
          <a:p>
            <a:pPr>
              <a:spcAft>
                <a:spcPts val="0"/>
              </a:spcAft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1610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Interpretation des p-Wertes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47649" y="757921"/>
            <a:ext cx="8258175" cy="5369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Beispiel: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smtClean="0">
                <a:solidFill>
                  <a:srgbClr val="00B050"/>
                </a:solidFill>
              </a:rPr>
              <a:t>p-Wert=0.05</a:t>
            </a:r>
            <a:r>
              <a:rPr lang="de-DE" sz="2000" dirty="0" smtClean="0">
                <a:solidFill>
                  <a:schemeClr val="tx1"/>
                </a:solidFill>
              </a:rPr>
              <a:t>  </a:t>
            </a:r>
            <a:r>
              <a:rPr lang="de-DE" sz="2000" dirty="0" smtClean="0">
                <a:solidFill>
                  <a:schemeClr val="bg2"/>
                </a:solidFill>
              </a:rPr>
              <a:t>(p-Wert=0.001)</a:t>
            </a:r>
            <a:endParaRPr lang="de-DE" sz="2000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de-AT" sz="2000" b="1" dirty="0" smtClean="0">
                <a:solidFill>
                  <a:schemeClr val="tx1"/>
                </a:solidFill>
              </a:rPr>
              <a:t>Interpretation: </a:t>
            </a:r>
            <a:r>
              <a:rPr lang="de-AT" sz="2000" dirty="0" smtClean="0">
                <a:solidFill>
                  <a:schemeClr val="tx1"/>
                </a:solidFill>
              </a:rPr>
              <a:t>Wiederholt </a:t>
            </a:r>
            <a:r>
              <a:rPr lang="de-AT" sz="2000" dirty="0">
                <a:solidFill>
                  <a:schemeClr val="tx1"/>
                </a:solidFill>
              </a:rPr>
              <a:t>man die Studie 100-mal (d.h. man zieht 100 Stichproben), dann erhält man nur in </a:t>
            </a:r>
            <a:r>
              <a:rPr lang="de-AT" sz="2000" dirty="0" smtClean="0">
                <a:solidFill>
                  <a:srgbClr val="00B050"/>
                </a:solidFill>
              </a:rPr>
              <a:t>5 </a:t>
            </a:r>
            <a:r>
              <a:rPr lang="de-AT" sz="2000" dirty="0">
                <a:solidFill>
                  <a:srgbClr val="00B050"/>
                </a:solidFill>
              </a:rPr>
              <a:t>von </a:t>
            </a:r>
            <a:r>
              <a:rPr lang="de-AT" sz="2000" dirty="0" smtClean="0">
                <a:solidFill>
                  <a:srgbClr val="00B050"/>
                </a:solidFill>
              </a:rPr>
              <a:t>100 </a:t>
            </a:r>
            <a:r>
              <a:rPr lang="de-AT" sz="2000" dirty="0" smtClean="0">
                <a:solidFill>
                  <a:schemeClr val="bg2"/>
                </a:solidFill>
              </a:rPr>
              <a:t>(1 von 1000) </a:t>
            </a:r>
            <a:r>
              <a:rPr lang="de-AT" sz="2000" dirty="0" smtClean="0">
                <a:solidFill>
                  <a:schemeClr val="tx1"/>
                </a:solidFill>
              </a:rPr>
              <a:t>Fällen </a:t>
            </a:r>
            <a:r>
              <a:rPr lang="de-AT" sz="2000" dirty="0">
                <a:solidFill>
                  <a:schemeClr val="tx1"/>
                </a:solidFill>
              </a:rPr>
              <a:t>rein aus Zufall </a:t>
            </a:r>
            <a:r>
              <a:rPr lang="de-AT" sz="2000" dirty="0" smtClean="0">
                <a:solidFill>
                  <a:schemeClr val="tx1"/>
                </a:solidFill>
              </a:rPr>
              <a:t>ein Ergebnis wie in der vorliegenden Stichprobe (oder noch extremer, d.h. es spricht noch </a:t>
            </a:r>
            <a:r>
              <a:rPr lang="de-AT" sz="2000" dirty="0">
                <a:solidFill>
                  <a:schemeClr val="tx1"/>
                </a:solidFill>
              </a:rPr>
              <a:t>mehr gegen die </a:t>
            </a:r>
            <a:r>
              <a:rPr lang="de-AT" sz="2000" dirty="0" smtClean="0">
                <a:solidFill>
                  <a:schemeClr val="tx1"/>
                </a:solidFill>
              </a:rPr>
              <a:t>Nullhypothese), </a:t>
            </a:r>
            <a:r>
              <a:rPr lang="de-AT" sz="2000" dirty="0">
                <a:solidFill>
                  <a:schemeClr val="tx1"/>
                </a:solidFill>
              </a:rPr>
              <a:t>wenn </a:t>
            </a:r>
            <a:r>
              <a:rPr lang="de-AT" sz="2000" u="sng" dirty="0">
                <a:solidFill>
                  <a:schemeClr val="tx1"/>
                </a:solidFill>
              </a:rPr>
              <a:t>in Wahrheit </a:t>
            </a:r>
            <a:r>
              <a:rPr lang="de-AT" sz="2000" dirty="0">
                <a:solidFill>
                  <a:schemeClr val="tx1"/>
                </a:solidFill>
              </a:rPr>
              <a:t>die Nullhypothese vorliegt</a:t>
            </a:r>
            <a:r>
              <a:rPr lang="de-AT" sz="20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de-DE" sz="11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de-AT" sz="2000" dirty="0">
                <a:solidFill>
                  <a:schemeClr val="tx1"/>
                </a:solidFill>
              </a:rPr>
              <a:t>Wenn </a:t>
            </a:r>
            <a:r>
              <a:rPr lang="de-AT" sz="2000" dirty="0" smtClean="0">
                <a:solidFill>
                  <a:schemeClr val="tx1"/>
                </a:solidFill>
              </a:rPr>
              <a:t>der p-Wert </a:t>
            </a:r>
            <a:r>
              <a:rPr lang="de-AT" sz="2000" dirty="0">
                <a:solidFill>
                  <a:schemeClr val="tx1"/>
                </a:solidFill>
              </a:rPr>
              <a:t>sehr klein ist, liegt </a:t>
            </a:r>
            <a:r>
              <a:rPr lang="de-AT" sz="2000" dirty="0" smtClean="0">
                <a:solidFill>
                  <a:schemeClr val="tx1"/>
                </a:solidFill>
              </a:rPr>
              <a:t>einer </a:t>
            </a:r>
            <a:r>
              <a:rPr lang="de-AT" sz="2000" dirty="0">
                <a:solidFill>
                  <a:schemeClr val="tx1"/>
                </a:solidFill>
              </a:rPr>
              <a:t>dieser zwei Szenarien vor:</a:t>
            </a:r>
            <a:endParaRPr lang="de-DE" sz="20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de-DE" sz="2000" dirty="0" smtClean="0">
                <a:solidFill>
                  <a:schemeClr val="tx1"/>
                </a:solidFill>
              </a:rPr>
              <a:t>Die </a:t>
            </a:r>
            <a:r>
              <a:rPr lang="de-DE" sz="2000" dirty="0">
                <a:solidFill>
                  <a:schemeClr val="tx1"/>
                </a:solidFill>
              </a:rPr>
              <a:t>Nullhypothese ist trotzdem wahr</a:t>
            </a:r>
            <a:r>
              <a:rPr lang="de-DE" sz="2000" dirty="0" smtClean="0">
                <a:solidFill>
                  <a:schemeClr val="tx1"/>
                </a:solidFill>
              </a:rPr>
              <a:t>, aber die gezogene                                            Stichprobe </a:t>
            </a:r>
            <a:r>
              <a:rPr lang="de-DE" sz="2000" dirty="0">
                <a:solidFill>
                  <a:schemeClr val="tx1"/>
                </a:solidFill>
              </a:rPr>
              <a:t>ist </a:t>
            </a:r>
            <a:r>
              <a:rPr lang="de-DE" sz="2000" dirty="0" smtClean="0">
                <a:solidFill>
                  <a:schemeClr val="tx1"/>
                </a:solidFill>
              </a:rPr>
              <a:t>außergewöhnlich (rein aus Zufall)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de-DE" sz="2000" dirty="0" smtClean="0">
                <a:solidFill>
                  <a:schemeClr val="tx1"/>
                </a:solidFill>
              </a:rPr>
              <a:t>Die Nullhypothese ist falsch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10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Multiples Testen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2399" y="741146"/>
            <a:ext cx="8772525" cy="5929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b="1" dirty="0">
                <a:solidFill>
                  <a:schemeClr val="tx1"/>
                </a:solidFill>
              </a:rPr>
              <a:t>Beispiel: </a:t>
            </a:r>
            <a:r>
              <a:rPr lang="de-AT" sz="2000" dirty="0">
                <a:solidFill>
                  <a:schemeClr val="tx1"/>
                </a:solidFill>
              </a:rPr>
              <a:t>10 unabhängige genetische Varianten sollen daraufhin getestet werden, ob deren seltene Allele bei Diabetikern häufiger vorkommen als bei </a:t>
            </a:r>
            <a:r>
              <a:rPr lang="de-AT" sz="2000" dirty="0" smtClean="0">
                <a:solidFill>
                  <a:schemeClr val="tx1"/>
                </a:solidFill>
              </a:rPr>
              <a:t>Nicht-Diabetikern </a:t>
            </a:r>
            <a:r>
              <a:rPr lang="de-AT" sz="2000" dirty="0">
                <a:solidFill>
                  <a:schemeClr val="tx1"/>
                </a:solidFill>
                <a:sym typeface="Wingdings"/>
              </a:rPr>
              <a:t></a:t>
            </a:r>
            <a:r>
              <a:rPr lang="de-AT" sz="2000" dirty="0">
                <a:solidFill>
                  <a:schemeClr val="tx1"/>
                </a:solidFill>
              </a:rPr>
              <a:t> 10 unabhängige Tests.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de-AT" sz="2000" dirty="0" smtClean="0">
                <a:solidFill>
                  <a:schemeClr val="tx1"/>
                </a:solidFill>
              </a:rPr>
              <a:t>10 </a:t>
            </a:r>
            <a:r>
              <a:rPr lang="de-AT" sz="2000" dirty="0">
                <a:solidFill>
                  <a:schemeClr val="tx1"/>
                </a:solidFill>
              </a:rPr>
              <a:t>Tests </a:t>
            </a:r>
            <a:r>
              <a:rPr lang="de-AT" sz="2000" dirty="0" smtClean="0">
                <a:solidFill>
                  <a:schemeClr val="tx1"/>
                </a:solidFill>
              </a:rPr>
              <a:t>zu </a:t>
            </a:r>
            <a:r>
              <a:rPr lang="de-AT" sz="2000" dirty="0">
                <a:solidFill>
                  <a:schemeClr val="tx1"/>
                </a:solidFill>
              </a:rPr>
              <a:t>Signifikanzniveau α=5% </a:t>
            </a:r>
            <a:endParaRPr lang="de-AT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de-AT" sz="2000" dirty="0" smtClean="0">
                <a:solidFill>
                  <a:schemeClr val="tx1"/>
                </a:solidFill>
              </a:rPr>
              <a:t>Wahrscheinlichkeit</a:t>
            </a:r>
            <a:r>
              <a:rPr lang="de-AT" sz="2000" dirty="0">
                <a:solidFill>
                  <a:schemeClr val="tx1"/>
                </a:solidFill>
              </a:rPr>
              <a:t>, dass </a:t>
            </a:r>
            <a:r>
              <a:rPr lang="de-AT" sz="2000" dirty="0" smtClean="0">
                <a:solidFill>
                  <a:schemeClr val="tx1"/>
                </a:solidFill>
              </a:rPr>
              <a:t>mindestens </a:t>
            </a:r>
            <a:r>
              <a:rPr lang="de-AT" sz="2000" dirty="0">
                <a:solidFill>
                  <a:schemeClr val="tx1"/>
                </a:solidFill>
              </a:rPr>
              <a:t>einer der zehn Tests fälschlicherweise </a:t>
            </a:r>
            <a:r>
              <a:rPr lang="de-AT" sz="2000" dirty="0" smtClean="0">
                <a:solidFill>
                  <a:schemeClr val="tx1"/>
                </a:solidFill>
              </a:rPr>
              <a:t>für H</a:t>
            </a:r>
            <a:r>
              <a:rPr lang="de-AT" sz="2000" baseline="-25000" dirty="0" smtClean="0">
                <a:solidFill>
                  <a:schemeClr val="tx1"/>
                </a:solidFill>
              </a:rPr>
              <a:t>1</a:t>
            </a:r>
            <a:r>
              <a:rPr lang="de-AT" sz="2000" dirty="0" smtClean="0">
                <a:solidFill>
                  <a:schemeClr val="tx1"/>
                </a:solidFill>
              </a:rPr>
              <a:t> entscheidet: </a:t>
            </a:r>
            <a:r>
              <a:rPr lang="de-DE" sz="2000" dirty="0" smtClean="0">
                <a:solidFill>
                  <a:schemeClr val="tx1"/>
                </a:solidFill>
              </a:rPr>
              <a:t>1-</a:t>
            </a:r>
            <a:r>
              <a:rPr lang="de-DE" sz="2000" dirty="0">
                <a:solidFill>
                  <a:schemeClr val="tx1"/>
                </a:solidFill>
              </a:rPr>
              <a:t>(1-0.05)</a:t>
            </a:r>
            <a:r>
              <a:rPr lang="de-DE" sz="2000" baseline="30000" dirty="0">
                <a:solidFill>
                  <a:schemeClr val="tx1"/>
                </a:solidFill>
              </a:rPr>
              <a:t>10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AT" sz="2000" dirty="0">
                <a:solidFill>
                  <a:schemeClr val="tx1"/>
                </a:solidFill>
              </a:rPr>
              <a:t>= </a:t>
            </a:r>
            <a:r>
              <a:rPr lang="de-AT" sz="2000" dirty="0" smtClean="0">
                <a:solidFill>
                  <a:schemeClr val="tx1"/>
                </a:solidFill>
              </a:rPr>
              <a:t>0.4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de-AT" sz="2000" dirty="0" smtClean="0">
                <a:solidFill>
                  <a:schemeClr val="tx1"/>
                </a:solidFill>
              </a:rPr>
              <a:t>Bei mehreren gleichwertigen unabhängigen Tests (z.B. Korrelationsmatrix, Vergleich mehrerer Medikamente mit Placebo etc…):</a:t>
            </a:r>
          </a:p>
          <a:p>
            <a:r>
              <a:rPr lang="de-AT" sz="2000" dirty="0">
                <a:solidFill>
                  <a:schemeClr val="tx1"/>
                </a:solidFill>
              </a:rPr>
              <a:t>	</a:t>
            </a:r>
            <a:r>
              <a:rPr lang="de-AT" sz="2000" dirty="0" smtClean="0">
                <a:solidFill>
                  <a:schemeClr val="tx1"/>
                </a:solidFill>
              </a:rPr>
              <a:t>	</a:t>
            </a:r>
            <a:r>
              <a:rPr lang="de-AT" sz="2000" b="1" dirty="0" smtClean="0">
                <a:solidFill>
                  <a:srgbClr val="FF0000"/>
                </a:solidFill>
              </a:rPr>
              <a:t>Korrektur für multiples Testen notwendig</a:t>
            </a:r>
          </a:p>
          <a:p>
            <a:endParaRPr lang="de-AT" sz="900" b="1" dirty="0">
              <a:solidFill>
                <a:schemeClr val="tx1"/>
              </a:solidFill>
            </a:endParaRPr>
          </a:p>
          <a:p>
            <a:r>
              <a:rPr lang="de-AT" sz="2000" dirty="0" smtClean="0">
                <a:solidFill>
                  <a:schemeClr val="tx1"/>
                </a:solidFill>
              </a:rPr>
              <a:t>Möglichkeit 1: </a:t>
            </a:r>
            <a:r>
              <a:rPr lang="de-AT" sz="2000" b="1" dirty="0" err="1" smtClean="0">
                <a:solidFill>
                  <a:schemeClr val="tx1"/>
                </a:solidFill>
              </a:rPr>
              <a:t>Bonferroni</a:t>
            </a:r>
            <a:r>
              <a:rPr lang="de-AT" sz="2000" b="1" dirty="0" smtClean="0">
                <a:solidFill>
                  <a:schemeClr val="tx1"/>
                </a:solidFill>
              </a:rPr>
              <a:t>-Korrektur:</a:t>
            </a:r>
            <a:r>
              <a:rPr lang="de-AT" sz="2000" dirty="0" smtClean="0">
                <a:solidFill>
                  <a:schemeClr val="tx1"/>
                </a:solidFill>
              </a:rPr>
              <a:t>  </a:t>
            </a:r>
            <a:r>
              <a:rPr lang="de-DE" sz="2000" dirty="0" smtClean="0">
                <a:solidFill>
                  <a:schemeClr val="tx1"/>
                </a:solidFill>
              </a:rPr>
              <a:t>p-Wert </a:t>
            </a:r>
            <a:r>
              <a:rPr lang="de-DE" sz="2000" dirty="0">
                <a:solidFill>
                  <a:schemeClr val="tx1"/>
                </a:solidFill>
              </a:rPr>
              <a:t>&lt; </a:t>
            </a:r>
            <a:r>
              <a:rPr lang="de-DE" dirty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de-DE" sz="2000" dirty="0" smtClean="0">
                <a:solidFill>
                  <a:schemeClr val="tx1"/>
                </a:solidFill>
              </a:rPr>
              <a:t>/(Anzahl der Tests) </a:t>
            </a:r>
          </a:p>
          <a:p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 dirty="0" smtClean="0">
                <a:solidFill>
                  <a:schemeClr val="tx1"/>
                </a:solidFill>
              </a:rPr>
              <a:t>z.B.: bei 10 Tests: Erst signifikant, wenn p &lt; 0.005</a:t>
            </a:r>
            <a:endParaRPr lang="de-AT" sz="2000" dirty="0" smtClean="0">
              <a:solidFill>
                <a:schemeClr val="tx1"/>
              </a:solidFill>
            </a:endParaRPr>
          </a:p>
          <a:p>
            <a:endParaRPr lang="de-AT" sz="1050" dirty="0" smtClean="0">
              <a:solidFill>
                <a:schemeClr val="tx1"/>
              </a:solidFill>
            </a:endParaRPr>
          </a:p>
          <a:p>
            <a:r>
              <a:rPr lang="de-AT" sz="2000" dirty="0" smtClean="0">
                <a:solidFill>
                  <a:schemeClr val="tx1"/>
                </a:solidFill>
              </a:rPr>
              <a:t>Möglichkeit 2: </a:t>
            </a:r>
            <a:r>
              <a:rPr lang="de-AT" sz="2000" b="1" dirty="0" smtClean="0">
                <a:solidFill>
                  <a:schemeClr val="tx1"/>
                </a:solidFill>
              </a:rPr>
              <a:t>Post-hoc Tests im </a:t>
            </a:r>
            <a:r>
              <a:rPr lang="de-AT" sz="2000" b="1" dirty="0" err="1" smtClean="0">
                <a:solidFill>
                  <a:schemeClr val="tx1"/>
                </a:solidFill>
              </a:rPr>
              <a:t>Anschluß</a:t>
            </a:r>
            <a:r>
              <a:rPr lang="de-AT" sz="2000" b="1" dirty="0" smtClean="0">
                <a:solidFill>
                  <a:schemeClr val="tx1"/>
                </a:solidFill>
              </a:rPr>
              <a:t> an eine ANOVA</a:t>
            </a:r>
          </a:p>
          <a:p>
            <a:pPr>
              <a:spcAft>
                <a:spcPts val="0"/>
              </a:spcAft>
            </a:pPr>
            <a:r>
              <a:rPr lang="de-AT" sz="2000" b="1" dirty="0">
                <a:solidFill>
                  <a:schemeClr val="tx1"/>
                </a:solidFill>
              </a:rPr>
              <a:t>	</a:t>
            </a:r>
            <a:r>
              <a:rPr lang="de-AT" sz="2000" dirty="0" smtClean="0">
                <a:solidFill>
                  <a:schemeClr val="tx1"/>
                </a:solidFill>
              </a:rPr>
              <a:t>z.B.: ANOVA zwischen 5 Gruppen ergibt ein signifikantes Ergebnis</a:t>
            </a:r>
          </a:p>
          <a:p>
            <a:r>
              <a:rPr lang="de-AT" sz="2000" dirty="0" smtClean="0">
                <a:solidFill>
                  <a:schemeClr val="tx1"/>
                </a:solidFill>
              </a:rPr>
              <a:t>	</a:t>
            </a:r>
            <a:r>
              <a:rPr lang="de-AT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Post-hoc Test für alle 10 paarweise Gruppenvergleiche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4557522" y="4281487"/>
            <a:ext cx="3505200" cy="447675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14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Graphische Darstellung für Gruppenvergleiche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47649" y="757921"/>
            <a:ext cx="825817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tx1"/>
                </a:solidFill>
              </a:rPr>
              <a:t>Beispiel 1:</a:t>
            </a:r>
            <a:r>
              <a:rPr lang="de-DE" sz="2000" dirty="0" smtClean="0">
                <a:solidFill>
                  <a:schemeClr val="tx1"/>
                </a:solidFill>
              </a:rPr>
              <a:t> In einem Knockout-Experiment soll untersucht werden, welchen </a:t>
            </a:r>
            <a:r>
              <a:rPr lang="de-DE" sz="2000" dirty="0" err="1" smtClean="0">
                <a:solidFill>
                  <a:schemeClr val="tx1"/>
                </a:solidFill>
              </a:rPr>
              <a:t>Einfluß</a:t>
            </a:r>
            <a:r>
              <a:rPr lang="de-DE" sz="2000" dirty="0" smtClean="0">
                <a:solidFill>
                  <a:schemeClr val="tx1"/>
                </a:solidFill>
              </a:rPr>
              <a:t> ein Gen auf das </a:t>
            </a:r>
            <a:r>
              <a:rPr lang="de-DE" sz="2000" dirty="0">
                <a:solidFill>
                  <a:schemeClr val="tx1"/>
                </a:solidFill>
              </a:rPr>
              <a:t>G</a:t>
            </a:r>
            <a:r>
              <a:rPr lang="de-DE" sz="2000" dirty="0" smtClean="0">
                <a:solidFill>
                  <a:schemeClr val="tx1"/>
                </a:solidFill>
              </a:rPr>
              <a:t>ewicht hat </a:t>
            </a: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Unterscheidet sich das Gewicht (in g) zwischen den </a:t>
            </a:r>
            <a:r>
              <a:rPr lang="de-DE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Wildtyp</a:t>
            </a: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(WT)- und Knockout (KO)-Mäusen?  </a:t>
            </a:r>
            <a:r>
              <a:rPr lang="de-DE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H</a:t>
            </a:r>
            <a:r>
              <a:rPr lang="de-DE" sz="2000" b="1" baseline="-25000" dirty="0" smtClean="0">
                <a:solidFill>
                  <a:schemeClr val="tx1"/>
                </a:solidFill>
                <a:sym typeface="Wingdings" panose="05000000000000000000" pitchFamily="2" charset="2"/>
              </a:rPr>
              <a:t>0</a:t>
            </a:r>
            <a:r>
              <a:rPr lang="de-DE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de-DE" sz="20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Mean</a:t>
            </a:r>
            <a:r>
              <a:rPr lang="de-DE" sz="2000" b="1" baseline="-25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WT</a:t>
            </a:r>
            <a:r>
              <a:rPr lang="de-DE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= </a:t>
            </a:r>
            <a:r>
              <a:rPr lang="de-DE" sz="20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Mean</a:t>
            </a:r>
            <a:r>
              <a:rPr lang="de-DE" sz="2000" b="1" baseline="-25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KO</a:t>
            </a:r>
            <a:r>
              <a:rPr lang="de-DE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, H</a:t>
            </a:r>
            <a:r>
              <a:rPr lang="de-DE" sz="2000" b="1" baseline="-25000" dirty="0" smtClean="0">
                <a:solidFill>
                  <a:schemeClr val="tx1"/>
                </a:solidFill>
                <a:sym typeface="Wingdings" panose="05000000000000000000" pitchFamily="2" charset="2"/>
              </a:rPr>
              <a:t>1</a:t>
            </a:r>
            <a:r>
              <a:rPr lang="de-DE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:</a:t>
            </a:r>
            <a:r>
              <a:rPr lang="de-DE" sz="20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sym typeface="Wingdings" panose="05000000000000000000" pitchFamily="2" charset="2"/>
              </a:rPr>
              <a:t>Mean</a:t>
            </a:r>
            <a:r>
              <a:rPr lang="de-DE" sz="2000" b="1" baseline="-25000" dirty="0" err="1">
                <a:solidFill>
                  <a:schemeClr val="tx1"/>
                </a:solidFill>
                <a:sym typeface="Wingdings" panose="05000000000000000000" pitchFamily="2" charset="2"/>
              </a:rPr>
              <a:t>WT</a:t>
            </a:r>
            <a:r>
              <a:rPr lang="de-DE" sz="20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≠ </a:t>
            </a:r>
            <a:r>
              <a:rPr lang="de-DE" sz="2000" b="1" dirty="0" err="1">
                <a:solidFill>
                  <a:schemeClr val="tx1"/>
                </a:solidFill>
                <a:sym typeface="Wingdings" panose="05000000000000000000" pitchFamily="2" charset="2"/>
              </a:rPr>
              <a:t>Mean</a:t>
            </a:r>
            <a:r>
              <a:rPr lang="de-DE" sz="2000" b="1" baseline="-25000" dirty="0" err="1">
                <a:solidFill>
                  <a:schemeClr val="tx1"/>
                </a:solidFill>
                <a:sym typeface="Wingdings" panose="05000000000000000000" pitchFamily="2" charset="2"/>
              </a:rPr>
              <a:t>KO</a:t>
            </a:r>
            <a:endParaRPr lang="de-DE" sz="2000" b="1" baseline="-25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de-DE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de-DE" sz="2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de-DE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de-DE" sz="2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de-DE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de-DE" sz="2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de-DE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de-DE" sz="2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Statistischer Test: </a:t>
            </a:r>
            <a:r>
              <a:rPr lang="de-DE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Wilcoxon</a:t>
            </a: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-Test  p = 0.024</a:t>
            </a:r>
            <a:endParaRPr lang="de-DE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423110"/>
              </p:ext>
            </p:extLst>
          </p:nvPr>
        </p:nvGraphicFramePr>
        <p:xfrm>
          <a:off x="0" y="2176888"/>
          <a:ext cx="9144000" cy="2891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777"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Einzelpunkte &amp; Median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Boxplot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Balkendiagramm </a:t>
                      </a: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Mittelwert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+/- SD</a:t>
                      </a:r>
                      <a:endParaRPr lang="de-D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Balkendiagramm </a:t>
                      </a: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Mittelwert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+/- SEM</a:t>
                      </a:r>
                      <a:endParaRPr lang="de-DE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Balkendiagramm </a:t>
                      </a: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Mittelwert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+/- 95%KI</a:t>
                      </a:r>
                      <a:endParaRPr lang="de-DE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19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Grafik 15"/>
          <p:cNvPicPr/>
          <p:nvPr/>
        </p:nvPicPr>
        <p:blipFill>
          <a:blip r:embed="rId2"/>
          <a:stretch>
            <a:fillRect/>
          </a:stretch>
        </p:blipFill>
        <p:spPr>
          <a:xfrm>
            <a:off x="143824" y="2900154"/>
            <a:ext cx="1655445" cy="2415540"/>
          </a:xfrm>
          <a:prstGeom prst="rect">
            <a:avLst/>
          </a:prstGeom>
        </p:spPr>
      </p:pic>
      <p:pic>
        <p:nvPicPr>
          <p:cNvPr id="17" name="Grafik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850707" y="2900154"/>
            <a:ext cx="1814195" cy="2501900"/>
          </a:xfrm>
          <a:prstGeom prst="rect">
            <a:avLst/>
          </a:prstGeom>
        </p:spPr>
      </p:pic>
      <p:pic>
        <p:nvPicPr>
          <p:cNvPr id="18" name="Grafik 17"/>
          <p:cNvPicPr/>
          <p:nvPr/>
        </p:nvPicPr>
        <p:blipFill>
          <a:blip r:embed="rId4"/>
          <a:stretch>
            <a:fillRect/>
          </a:stretch>
        </p:blipFill>
        <p:spPr>
          <a:xfrm>
            <a:off x="3664902" y="2900789"/>
            <a:ext cx="1784985" cy="2433320"/>
          </a:xfrm>
          <a:prstGeom prst="rect">
            <a:avLst/>
          </a:prstGeom>
        </p:spPr>
      </p:pic>
      <p:pic>
        <p:nvPicPr>
          <p:cNvPr id="19" name="Grafik 18"/>
          <p:cNvPicPr/>
          <p:nvPr/>
        </p:nvPicPr>
        <p:blipFill>
          <a:blip r:embed="rId5"/>
          <a:stretch>
            <a:fillRect/>
          </a:stretch>
        </p:blipFill>
        <p:spPr>
          <a:xfrm>
            <a:off x="5449887" y="2878882"/>
            <a:ext cx="1853565" cy="2487295"/>
          </a:xfrm>
          <a:prstGeom prst="rect">
            <a:avLst/>
          </a:prstGeom>
        </p:spPr>
      </p:pic>
      <p:pic>
        <p:nvPicPr>
          <p:cNvPr id="20" name="Grafik 19"/>
          <p:cNvPicPr/>
          <p:nvPr/>
        </p:nvPicPr>
        <p:blipFill>
          <a:blip r:embed="rId6"/>
          <a:stretch>
            <a:fillRect/>
          </a:stretch>
        </p:blipFill>
        <p:spPr>
          <a:xfrm>
            <a:off x="7369810" y="2948414"/>
            <a:ext cx="1774190" cy="236156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 bwMode="auto">
          <a:xfrm>
            <a:off x="648549" y="5069473"/>
            <a:ext cx="1071127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chemeClr val="tx1"/>
                </a:solidFill>
              </a:rPr>
              <a:t>KO              WT</a:t>
            </a:r>
          </a:p>
        </p:txBody>
      </p:sp>
      <p:sp>
        <p:nvSpPr>
          <p:cNvPr id="23" name="Textfeld 22"/>
          <p:cNvSpPr txBox="1"/>
          <p:nvPr/>
        </p:nvSpPr>
        <p:spPr bwMode="auto">
          <a:xfrm>
            <a:off x="2391624" y="5059948"/>
            <a:ext cx="1071127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chemeClr val="tx1"/>
                </a:solidFill>
              </a:rPr>
              <a:t>KO              WT</a:t>
            </a:r>
          </a:p>
        </p:txBody>
      </p:sp>
      <p:sp>
        <p:nvSpPr>
          <p:cNvPr id="24" name="Textfeld 23"/>
          <p:cNvSpPr txBox="1"/>
          <p:nvPr/>
        </p:nvSpPr>
        <p:spPr bwMode="auto">
          <a:xfrm>
            <a:off x="4134699" y="5035183"/>
            <a:ext cx="1071127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chemeClr val="tx1"/>
                </a:solidFill>
              </a:rPr>
              <a:t>KO              WT</a:t>
            </a:r>
          </a:p>
        </p:txBody>
      </p:sp>
      <p:sp>
        <p:nvSpPr>
          <p:cNvPr id="25" name="Textfeld 24"/>
          <p:cNvSpPr txBox="1"/>
          <p:nvPr/>
        </p:nvSpPr>
        <p:spPr bwMode="auto">
          <a:xfrm>
            <a:off x="5963499" y="5036929"/>
            <a:ext cx="1071127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chemeClr val="tx1"/>
                </a:solidFill>
              </a:rPr>
              <a:t>KO              WT</a:t>
            </a:r>
          </a:p>
        </p:txBody>
      </p:sp>
      <p:sp>
        <p:nvSpPr>
          <p:cNvPr id="26" name="Textfeld 25"/>
          <p:cNvSpPr txBox="1"/>
          <p:nvPr/>
        </p:nvSpPr>
        <p:spPr bwMode="auto">
          <a:xfrm>
            <a:off x="7873741" y="5035182"/>
            <a:ext cx="1071127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chemeClr val="tx1"/>
                </a:solidFill>
              </a:rPr>
              <a:t>KO              WT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143824" y="2900789"/>
            <a:ext cx="1780226" cy="2414905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Graphische Darstellung für Gruppenvergleiche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47649" y="757921"/>
            <a:ext cx="887730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tx1"/>
                </a:solidFill>
              </a:rPr>
              <a:t>Beispiel 2:</a:t>
            </a:r>
            <a:r>
              <a:rPr lang="de-DE" sz="2000" dirty="0" smtClean="0">
                <a:solidFill>
                  <a:schemeClr val="tx1"/>
                </a:solidFill>
              </a:rPr>
              <a:t> Es wird vermutet, dass das seltene Allel eines </a:t>
            </a:r>
            <a:r>
              <a:rPr lang="de-AT" sz="2000" dirty="0" smtClean="0">
                <a:solidFill>
                  <a:schemeClr val="tx1"/>
                </a:solidFill>
              </a:rPr>
              <a:t>genetischen Polymorphismus mit einer Senkung eines Biomarkers einhergeht </a:t>
            </a:r>
          </a:p>
          <a:p>
            <a:r>
              <a:rPr lang="de-DE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H</a:t>
            </a:r>
            <a:r>
              <a:rPr lang="de-DE" sz="2000" b="1" baseline="-25000" dirty="0" smtClean="0">
                <a:solidFill>
                  <a:schemeClr val="tx1"/>
                </a:solidFill>
                <a:sym typeface="Wingdings" panose="05000000000000000000" pitchFamily="2" charset="2"/>
              </a:rPr>
              <a:t>0</a:t>
            </a:r>
            <a:r>
              <a:rPr lang="de-DE" sz="2000" b="1" dirty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de-DE" sz="20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Mean</a:t>
            </a:r>
            <a:r>
              <a:rPr lang="de-DE" sz="2000" b="1" baseline="-25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CC</a:t>
            </a:r>
            <a:r>
              <a:rPr lang="de-DE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>
                <a:solidFill>
                  <a:schemeClr val="tx1"/>
                </a:solidFill>
                <a:sym typeface="Wingdings" panose="05000000000000000000" pitchFamily="2" charset="2"/>
              </a:rPr>
              <a:t>= </a:t>
            </a:r>
            <a:r>
              <a:rPr lang="de-DE" sz="20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Mean</a:t>
            </a:r>
            <a:r>
              <a:rPr lang="de-DE" sz="2000" b="1" baseline="-25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CT</a:t>
            </a:r>
            <a:r>
              <a:rPr lang="de-DE" sz="2000" b="1" baseline="-25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</a:t>
            </a:r>
            <a:r>
              <a:rPr lang="de-DE" sz="2000" b="1" dirty="0">
                <a:solidFill>
                  <a:schemeClr val="tx1"/>
                </a:solidFill>
                <a:sym typeface="Wingdings" panose="05000000000000000000" pitchFamily="2" charset="2"/>
              </a:rPr>
              <a:t>= </a:t>
            </a:r>
            <a:r>
              <a:rPr lang="de-DE" sz="20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Mean</a:t>
            </a:r>
            <a:r>
              <a:rPr lang="de-DE" sz="2000" b="1" baseline="-25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TT</a:t>
            </a:r>
            <a:r>
              <a:rPr lang="de-DE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de-DE" sz="2000" b="1" dirty="0">
                <a:solidFill>
                  <a:schemeClr val="tx1"/>
                </a:solidFill>
                <a:sym typeface="Wingdings" panose="05000000000000000000" pitchFamily="2" charset="2"/>
              </a:rPr>
              <a:t>H</a:t>
            </a:r>
            <a:r>
              <a:rPr lang="de-DE" sz="2000" b="1" baseline="-25000" dirty="0">
                <a:solidFill>
                  <a:schemeClr val="tx1"/>
                </a:solidFill>
                <a:sym typeface="Wingdings" panose="05000000000000000000" pitchFamily="2" charset="2"/>
              </a:rPr>
              <a:t>1</a:t>
            </a:r>
            <a:r>
              <a:rPr lang="de-DE" sz="2000" b="1" dirty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de-DE" sz="2000" b="1" dirty="0" err="1">
                <a:solidFill>
                  <a:schemeClr val="tx1"/>
                </a:solidFill>
                <a:sym typeface="Wingdings" panose="05000000000000000000" pitchFamily="2" charset="2"/>
              </a:rPr>
              <a:t>Mean</a:t>
            </a:r>
            <a:r>
              <a:rPr lang="de-DE" sz="2000" b="1" baseline="-25000" dirty="0" err="1">
                <a:solidFill>
                  <a:schemeClr val="tx1"/>
                </a:solidFill>
                <a:sym typeface="Wingdings" panose="05000000000000000000" pitchFamily="2" charset="2"/>
              </a:rPr>
              <a:t>WT</a:t>
            </a:r>
            <a:r>
              <a:rPr lang="de-DE" sz="20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≠ </a:t>
            </a:r>
            <a:r>
              <a:rPr lang="de-DE" sz="20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Mean</a:t>
            </a:r>
            <a:r>
              <a:rPr lang="de-DE" sz="2000" b="1" baseline="-25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KO</a:t>
            </a:r>
            <a:r>
              <a:rPr lang="de-DE" sz="20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≠ </a:t>
            </a:r>
            <a:r>
              <a:rPr lang="de-DE" sz="2000" b="1" dirty="0" err="1">
                <a:solidFill>
                  <a:schemeClr val="tx1"/>
                </a:solidFill>
                <a:sym typeface="Wingdings" panose="05000000000000000000" pitchFamily="2" charset="2"/>
              </a:rPr>
              <a:t>Mean</a:t>
            </a:r>
            <a:r>
              <a:rPr lang="de-DE" sz="2000" b="1" baseline="-25000" dirty="0" err="1">
                <a:solidFill>
                  <a:schemeClr val="tx1"/>
                </a:solidFill>
                <a:sym typeface="Wingdings" panose="05000000000000000000" pitchFamily="2" charset="2"/>
              </a:rPr>
              <a:t>TT</a:t>
            </a:r>
            <a:endParaRPr lang="de-DE" sz="2000" b="1" baseline="-25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de-DE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de-DE" sz="2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de-DE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de-DE" sz="2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de-DE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de-DE" sz="2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de-DE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de-DE" sz="2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Statistischer Test: ANOVA  p = </a:t>
            </a:r>
            <a:r>
              <a:rPr lang="de-AT" sz="2000" dirty="0" smtClean="0">
                <a:solidFill>
                  <a:schemeClr val="tx1"/>
                </a:solidFill>
              </a:rPr>
              <a:t>1.63x10</a:t>
            </a:r>
            <a:r>
              <a:rPr lang="de-AT" sz="2000" baseline="30000" dirty="0" smtClean="0">
                <a:solidFill>
                  <a:schemeClr val="tx1"/>
                </a:solidFill>
              </a:rPr>
              <a:t>-10</a:t>
            </a:r>
          </a:p>
          <a:p>
            <a:r>
              <a:rPr lang="de-AT" sz="2000" dirty="0" err="1">
                <a:solidFill>
                  <a:schemeClr val="tx1"/>
                </a:solidFill>
              </a:rPr>
              <a:t>Tukeys</a:t>
            </a:r>
            <a:r>
              <a:rPr lang="de-AT" sz="2000" dirty="0">
                <a:solidFill>
                  <a:schemeClr val="tx1"/>
                </a:solidFill>
              </a:rPr>
              <a:t> post-hoc </a:t>
            </a:r>
            <a:r>
              <a:rPr lang="de-AT" sz="2000" dirty="0" smtClean="0">
                <a:solidFill>
                  <a:schemeClr val="tx1"/>
                </a:solidFill>
              </a:rPr>
              <a:t>Test</a:t>
            </a:r>
            <a:r>
              <a:rPr lang="de-AT" sz="2000" dirty="0">
                <a:solidFill>
                  <a:schemeClr val="tx1"/>
                </a:solidFill>
              </a:rPr>
              <a:t>: </a:t>
            </a:r>
            <a:endParaRPr lang="de-AT" sz="2000" dirty="0" smtClean="0">
              <a:solidFill>
                <a:schemeClr val="tx1"/>
              </a:solidFill>
            </a:endParaRPr>
          </a:p>
          <a:p>
            <a:r>
              <a:rPr lang="de-AT" sz="2000" dirty="0" smtClean="0">
                <a:solidFill>
                  <a:schemeClr val="tx1"/>
                </a:solidFill>
              </a:rPr>
              <a:t>CC </a:t>
            </a:r>
            <a:r>
              <a:rPr lang="de-AT" sz="2000" dirty="0" err="1">
                <a:solidFill>
                  <a:schemeClr val="tx1"/>
                </a:solidFill>
              </a:rPr>
              <a:t>vs</a:t>
            </a:r>
            <a:r>
              <a:rPr lang="de-AT" sz="2000" dirty="0">
                <a:solidFill>
                  <a:schemeClr val="tx1"/>
                </a:solidFill>
              </a:rPr>
              <a:t> CT: p&lt;0.001; CC vs. TT: p=0.029; CT vs. TT: p=0.4</a:t>
            </a:r>
            <a:endParaRPr lang="de-DE" sz="2000" baseline="30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45469"/>
              </p:ext>
            </p:extLst>
          </p:nvPr>
        </p:nvGraphicFramePr>
        <p:xfrm>
          <a:off x="0" y="2035887"/>
          <a:ext cx="9144000" cy="2891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777"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Einzelpunkte &amp; Median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Boxplot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Balkendiagramm </a:t>
                      </a: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Mittelwert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+/- SD</a:t>
                      </a:r>
                      <a:endParaRPr lang="de-D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Balkendiagramm </a:t>
                      </a: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Mittelwert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+/- SEM</a:t>
                      </a:r>
                      <a:endParaRPr lang="de-DE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</a:rPr>
                        <a:t>Balkendiagramm </a:t>
                      </a: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Mittelwert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+/- 95%KI</a:t>
                      </a:r>
                      <a:endParaRPr lang="de-DE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19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Grafik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04774" y="2758726"/>
            <a:ext cx="1641475" cy="2487295"/>
          </a:xfrm>
          <a:prstGeom prst="rect">
            <a:avLst/>
          </a:prstGeom>
        </p:spPr>
      </p:pic>
      <p:pic>
        <p:nvPicPr>
          <p:cNvPr id="21" name="Grafik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867852" y="2760631"/>
            <a:ext cx="1720215" cy="2426335"/>
          </a:xfrm>
          <a:prstGeom prst="rect">
            <a:avLst/>
          </a:prstGeom>
        </p:spPr>
      </p:pic>
      <p:pic>
        <p:nvPicPr>
          <p:cNvPr id="22" name="Grafik 21"/>
          <p:cNvPicPr/>
          <p:nvPr/>
        </p:nvPicPr>
        <p:blipFill>
          <a:blip r:embed="rId4"/>
          <a:stretch>
            <a:fillRect/>
          </a:stretch>
        </p:blipFill>
        <p:spPr>
          <a:xfrm>
            <a:off x="3702685" y="2759996"/>
            <a:ext cx="1738630" cy="2465705"/>
          </a:xfrm>
          <a:prstGeom prst="rect">
            <a:avLst/>
          </a:prstGeom>
        </p:spPr>
      </p:pic>
      <p:pic>
        <p:nvPicPr>
          <p:cNvPr id="27" name="Grafik 26"/>
          <p:cNvPicPr/>
          <p:nvPr/>
        </p:nvPicPr>
        <p:blipFill>
          <a:blip r:embed="rId5"/>
          <a:stretch>
            <a:fillRect/>
          </a:stretch>
        </p:blipFill>
        <p:spPr>
          <a:xfrm>
            <a:off x="5536882" y="2760631"/>
            <a:ext cx="1720215" cy="2472690"/>
          </a:xfrm>
          <a:prstGeom prst="rect">
            <a:avLst/>
          </a:prstGeom>
        </p:spPr>
      </p:pic>
      <p:pic>
        <p:nvPicPr>
          <p:cNvPr id="28" name="Grafik 27"/>
          <p:cNvPicPr/>
          <p:nvPr/>
        </p:nvPicPr>
        <p:blipFill>
          <a:blip r:embed="rId6"/>
          <a:stretch>
            <a:fillRect/>
          </a:stretch>
        </p:blipFill>
        <p:spPr>
          <a:xfrm>
            <a:off x="7404735" y="2750471"/>
            <a:ext cx="1720215" cy="246570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 bwMode="auto">
          <a:xfrm>
            <a:off x="2124103" y="4612242"/>
            <a:ext cx="13260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chemeClr val="tx1"/>
                </a:solidFill>
              </a:rPr>
              <a:t>n=1431    261       8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1848802" y="2796935"/>
            <a:ext cx="1780226" cy="2414905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72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0500" y="1029765"/>
            <a:ext cx="99607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Kann aufgrund von Konfidenzintervallen oder Fehlerbalken auf Signifikanz geschlossen werden?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Faustregel (</a:t>
            </a:r>
            <a:r>
              <a:rPr kumimoji="0" lang="de-AT" altLang="de-DE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nur</a:t>
            </a:r>
            <a:r>
              <a:rPr kumimoji="0" lang="de-AT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bei annähernd gleicher Gruppengröße):</a:t>
            </a:r>
            <a:endParaRPr kumimoji="0" lang="de-DE" alt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2000" dirty="0">
              <a:solidFill>
                <a:schemeClr val="tx1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2000" dirty="0">
              <a:solidFill>
                <a:schemeClr val="tx1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2000" dirty="0">
              <a:solidFill>
                <a:schemeClr val="tx1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20663" y="114300"/>
            <a:ext cx="8105775" cy="501650"/>
          </a:xfrm>
        </p:spPr>
        <p:txBody>
          <a:bodyPr/>
          <a:lstStyle/>
          <a:p>
            <a:r>
              <a:rPr lang="de-DE" dirty="0" smtClean="0"/>
              <a:t>Graphische Darstellung für Gruppenvergleiche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856492"/>
              </p:ext>
            </p:extLst>
          </p:nvPr>
        </p:nvGraphicFramePr>
        <p:xfrm>
          <a:off x="285750" y="2559179"/>
          <a:ext cx="8342312" cy="1926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5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1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</a:rPr>
                        <a:t>Typ des Fehlerbalkens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</a:rPr>
                        <a:t>Zwei Fehlerbalken überlappen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</a:rPr>
                        <a:t>Fehlerbalken überlappen nicht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</a:rPr>
                        <a:t>SD 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</a:rPr>
                        <a:t>Keine </a:t>
                      </a:r>
                      <a:r>
                        <a:rPr lang="de-DE" sz="1600" dirty="0">
                          <a:effectLst/>
                        </a:rPr>
                        <a:t>Schlussfolgerung möglich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Keine </a:t>
                      </a:r>
                      <a:r>
                        <a:rPr lang="de-DE" sz="1600">
                          <a:effectLst/>
                        </a:rPr>
                        <a:t>Schlussfolgerung möglich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</a:rPr>
                        <a:t>SEM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</a:rPr>
                        <a:t>Schlussfolgerung: p &gt; 0.05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</a:rPr>
                        <a:t>Keine </a:t>
                      </a:r>
                      <a:r>
                        <a:rPr lang="de-DE" sz="1600" dirty="0">
                          <a:effectLst/>
                        </a:rPr>
                        <a:t>Schlussfolgerung möglich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</a:rPr>
                        <a:t>95% CI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Keine </a:t>
                      </a:r>
                      <a:r>
                        <a:rPr lang="de-DE" sz="1600">
                          <a:effectLst/>
                        </a:rPr>
                        <a:t>Schlussfolgerung möglich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</a:rPr>
                        <a:t>Schlussfolgerung: </a:t>
                      </a:r>
                      <a:r>
                        <a:rPr lang="de-DE" sz="1600" dirty="0">
                          <a:effectLst/>
                        </a:rPr>
                        <a:t>p &lt; </a:t>
                      </a:r>
                      <a:r>
                        <a:rPr lang="de-DE" sz="1600" dirty="0" smtClean="0">
                          <a:effectLst/>
                        </a:rPr>
                        <a:t>0.05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96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Sind 2 </a:t>
            </a:r>
            <a:r>
              <a:rPr lang="de-AT" dirty="0" err="1" smtClean="0"/>
              <a:t>kategorielle</a:t>
            </a:r>
            <a:r>
              <a:rPr lang="de-AT" dirty="0" smtClean="0"/>
              <a:t> Variablen unabhängig?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475157"/>
              </p:ext>
            </p:extLst>
          </p:nvPr>
        </p:nvGraphicFramePr>
        <p:xfrm>
          <a:off x="95250" y="717549"/>
          <a:ext cx="8961437" cy="5715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4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solidFill>
                            <a:schemeClr val="tx1"/>
                          </a:solidFill>
                          <a:effectLst/>
                        </a:rPr>
                        <a:t>Chi-Quadrat-Test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solidFill>
                            <a:schemeClr val="tx1"/>
                          </a:solidFill>
                          <a:effectLst/>
                        </a:rPr>
                        <a:t>Fishers exakter Test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20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Fragestellung</a:t>
                      </a: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Gibt es einen Unterschied im Rauchverhalten zwischen Männern und Frauen?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Kommt es bei KO-Mäusen gehäuft zu einer Erkrankung als bei WT-Mäusen?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6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Beobachtete 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Werte der Stichprobe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Erwartete  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Werte, unter Annahme, dass kein  Zusammenhang besteht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10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Statistischer 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Test auf Unterschiede</a:t>
                      </a: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= 1.3x10</a:t>
                      </a:r>
                      <a:r>
                        <a:rPr lang="de-DE" sz="16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Rauchverhalten ist vom Geschlecht abhängig</a:t>
                      </a:r>
                      <a:endParaRPr lang="de-DE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= 0.14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Die</a:t>
                      </a:r>
                      <a:r>
                        <a:rPr lang="de-DE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Häufigkeit der Erkrankung unterscheidet sich nicht zwischen KO- und WT-Mäusen</a:t>
                      </a:r>
                      <a:endParaRPr lang="de-DE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10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Der Chi-Quadrat Test kann bereits signifikant werden, wenn in einer Zelle die beobachteten von den erwarteten Werten stark abweichen.</a:t>
                      </a:r>
                      <a:endParaRPr lang="de-D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Fishers Test dann angebracht, wenn erwartete Anzahl in einer Zelle = 0 oder in mehr als 20% der Zellen ≤ 5</a:t>
                      </a:r>
                      <a:endParaRPr lang="de-D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2005013"/>
            <a:ext cx="26765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2995613"/>
            <a:ext cx="26955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2043113"/>
            <a:ext cx="19907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076575"/>
            <a:ext cx="2000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802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362">
            <a:off x="4136293" y="2504192"/>
            <a:ext cx="2560320" cy="255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9855" y="2571744"/>
            <a:ext cx="2560320" cy="255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 bwMode="auto">
          <a:xfrm>
            <a:off x="6477000" y="2228850"/>
            <a:ext cx="2543175" cy="3139321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AT" sz="1800" dirty="0" smtClean="0">
                <a:solidFill>
                  <a:schemeClr val="tx1"/>
                </a:solidFill>
              </a:rPr>
              <a:t>Achtung: Es gibt eine Struktur in den Daten</a:t>
            </a:r>
          </a:p>
          <a:p>
            <a:endParaRPr lang="de-AT" sz="1800" dirty="0" smtClean="0">
              <a:solidFill>
                <a:schemeClr val="tx1"/>
              </a:solidFill>
            </a:endParaRPr>
          </a:p>
          <a:p>
            <a:endParaRPr lang="de-AT" sz="1800" dirty="0" smtClean="0">
              <a:solidFill>
                <a:schemeClr val="tx1"/>
              </a:solidFill>
            </a:endParaRPr>
          </a:p>
          <a:p>
            <a:endParaRPr lang="de-AT" sz="1800" dirty="0" smtClean="0">
              <a:solidFill>
                <a:schemeClr val="tx1"/>
              </a:solidFill>
            </a:endParaRPr>
          </a:p>
          <a:p>
            <a:endParaRPr lang="de-AT" sz="1800" dirty="0" smtClean="0">
              <a:solidFill>
                <a:schemeClr val="tx1"/>
              </a:solidFill>
            </a:endParaRPr>
          </a:p>
          <a:p>
            <a:r>
              <a:rPr lang="de-AT" sz="1800" dirty="0" smtClean="0">
                <a:solidFill>
                  <a:schemeClr val="tx1"/>
                </a:solidFill>
              </a:rPr>
              <a:t>Aber: Korrelationskoeffizient  nicht dafür geeignet</a:t>
            </a:r>
            <a:endParaRPr lang="de-DE" sz="1800" dirty="0" smtClean="0">
              <a:solidFill>
                <a:schemeClr val="tx1"/>
              </a:solidFill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857232"/>
            <a:ext cx="2560320" cy="255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2560320" cy="255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57158" y="928670"/>
            <a:ext cx="8786842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50000"/>
              <a:buFontTx/>
              <a:buNone/>
              <a:tabLst>
                <a:tab pos="361950" algn="l"/>
              </a:tabLst>
              <a:defRPr/>
            </a:pPr>
            <a:endParaRPr kumimoji="0" lang="de-AT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" y="4272915"/>
            <a:ext cx="2428875" cy="242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5572132" y="1500174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 smtClean="0">
                <a:solidFill>
                  <a:schemeClr val="tx1"/>
                </a:solidFill>
              </a:rPr>
              <a:t>Positive Korrelation: r &gt; 0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572132" y="5643578"/>
            <a:ext cx="287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 smtClean="0">
                <a:solidFill>
                  <a:schemeClr val="tx1"/>
                </a:solidFill>
              </a:rPr>
              <a:t>Negative Korrelation: r &lt; 0</a:t>
            </a:r>
            <a:endParaRPr lang="de-DE" sz="1800" dirty="0">
              <a:solidFill>
                <a:schemeClr val="tx1"/>
              </a:solidFill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86037" y="4368165"/>
            <a:ext cx="2362213" cy="235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1444074" y="3665333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 smtClean="0">
                <a:solidFill>
                  <a:schemeClr val="tx1"/>
                </a:solidFill>
              </a:rPr>
              <a:t>Keine Korrelation: r ~ 0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220663" y="114300"/>
            <a:ext cx="8105775" cy="501650"/>
          </a:xfrm>
        </p:spPr>
        <p:txBody>
          <a:bodyPr/>
          <a:lstStyle/>
          <a:p>
            <a:r>
              <a:rPr lang="de-DE" dirty="0" smtClean="0"/>
              <a:t>Korrelation zweier kontinuierlicher Variablen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9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Korrelation zweier kontinuierlicher Variablen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658594"/>
              </p:ext>
            </p:extLst>
          </p:nvPr>
        </p:nvGraphicFramePr>
        <p:xfrm>
          <a:off x="371475" y="825629"/>
          <a:ext cx="8342312" cy="326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7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Situation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 wählender Korrelationskoeffizient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Zusammenhang zweier annähernd normalverteilter Variablen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Pearson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Korrelationskoeffizient: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Zwischen -1 und 1 (r</a:t>
                      </a:r>
                      <a:r>
                        <a:rPr lang="de-DE" sz="16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zwischen 0 und 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auf linearen Zusammenhang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Wenn keine Normalverteilung vorliegt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Spearman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Korrelationskoeffizient: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Zwischen -1 und 1 (r</a:t>
                      </a:r>
                      <a:r>
                        <a:rPr lang="de-DE" sz="16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zwischen 0 und 1)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Basiert auf den Rängen der beobachteten Werte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auf monotonen Zusammenhang (Linearität nicht notwendig)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rafik 7"/>
          <p:cNvPicPr/>
          <p:nvPr/>
        </p:nvPicPr>
        <p:blipFill>
          <a:blip r:embed="rId2"/>
          <a:stretch>
            <a:fillRect/>
          </a:stretch>
        </p:blipFill>
        <p:spPr>
          <a:xfrm>
            <a:off x="2647949" y="1152523"/>
            <a:ext cx="1695450" cy="1362075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/>
          <a:stretch>
            <a:fillRect/>
          </a:stretch>
        </p:blipFill>
        <p:spPr>
          <a:xfrm>
            <a:off x="2728912" y="2724151"/>
            <a:ext cx="1385887" cy="119411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73208" y="4516540"/>
            <a:ext cx="1593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</a:rPr>
              <a:t>Stärke des </a:t>
            </a:r>
            <a:r>
              <a:rPr lang="de-DE" sz="1600" b="1" dirty="0" smtClean="0">
                <a:solidFill>
                  <a:schemeClr val="tx1"/>
                </a:solidFill>
              </a:rPr>
              <a:t>Korrelations-koeffizienten</a:t>
            </a:r>
            <a:r>
              <a:rPr lang="de-DE" sz="1600" b="1" dirty="0">
                <a:solidFill>
                  <a:schemeClr val="tx1"/>
                </a:solidFill>
              </a:rPr>
              <a:t>: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11" name="Grafik 10"/>
          <p:cNvPicPr/>
          <p:nvPr/>
        </p:nvPicPr>
        <p:blipFill>
          <a:blip r:embed="rId4"/>
          <a:stretch>
            <a:fillRect/>
          </a:stretch>
        </p:blipFill>
        <p:spPr>
          <a:xfrm>
            <a:off x="2194717" y="4305499"/>
            <a:ext cx="2601913" cy="1479868"/>
          </a:xfrm>
          <a:prstGeom prst="rect">
            <a:avLst/>
          </a:prstGeom>
        </p:spPr>
      </p:pic>
      <p:pic>
        <p:nvPicPr>
          <p:cNvPr id="12" name="Grafik 11"/>
          <p:cNvPicPr/>
          <p:nvPr/>
        </p:nvPicPr>
        <p:blipFill>
          <a:blip r:embed="rId5"/>
          <a:stretch>
            <a:fillRect/>
          </a:stretch>
        </p:blipFill>
        <p:spPr>
          <a:xfrm>
            <a:off x="5772149" y="4291644"/>
            <a:ext cx="2595245" cy="1479869"/>
          </a:xfrm>
          <a:prstGeom prst="rect">
            <a:avLst/>
          </a:prstGeom>
        </p:spPr>
      </p:pic>
      <p:sp>
        <p:nvSpPr>
          <p:cNvPr id="13" name="Textfeld 2"/>
          <p:cNvSpPr txBox="1">
            <a:spLocks noChangeArrowheads="1"/>
          </p:cNvSpPr>
          <p:nvPr/>
        </p:nvSpPr>
        <p:spPr bwMode="auto">
          <a:xfrm>
            <a:off x="2398235" y="4358516"/>
            <a:ext cx="806132" cy="3175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400" b="1" dirty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  <a:t>r = 0.53</a:t>
            </a:r>
            <a:endParaRPr lang="de-DE" sz="1400" b="1" dirty="0">
              <a:solidFill>
                <a:schemeClr val="tx1"/>
              </a:solidFill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6000431" y="4339269"/>
            <a:ext cx="806132" cy="3175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400" b="1" dirty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  <a:t>r = </a:t>
            </a:r>
            <a:r>
              <a:rPr lang="de-AT" sz="1400" b="1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  <a:t>0.82</a:t>
            </a:r>
            <a:endParaRPr lang="de-DE" sz="1400" b="1" dirty="0">
              <a:solidFill>
                <a:schemeClr val="tx1"/>
              </a:solidFill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036285" y="5873082"/>
            <a:ext cx="3270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Größere Effektstärke (Steigung), aber Anpassung an eine mögliche gerade Linie nicht perfekt.</a:t>
            </a:r>
          </a:p>
        </p:txBody>
      </p:sp>
      <p:sp>
        <p:nvSpPr>
          <p:cNvPr id="10" name="Rechteck 9"/>
          <p:cNvSpPr/>
          <p:nvPr/>
        </p:nvSpPr>
        <p:spPr>
          <a:xfrm>
            <a:off x="5772148" y="5771513"/>
            <a:ext cx="3114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Kleinere Effektstärke (Steigung), aber Anpassung an eine mögliche gerade Linie sehr gut.</a:t>
            </a:r>
          </a:p>
        </p:txBody>
      </p:sp>
    </p:spTree>
    <p:extLst>
      <p:ext uri="{BB962C8B-B14F-4D97-AF65-F5344CB8AC3E}">
        <p14:creationId xmlns:p14="http://schemas.microsoft.com/office/powerpoint/2010/main" val="251544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05568" y="1274763"/>
            <a:ext cx="8969375" cy="1270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ts val="5400"/>
              </a:spcBef>
              <a:spcAft>
                <a:spcPts val="2400"/>
              </a:spcAft>
              <a:defRPr/>
            </a:pPr>
            <a:r>
              <a:rPr lang="de-DE" sz="3000" dirty="0" smtClean="0"/>
              <a:t>Statistische Regressionsmethoden</a:t>
            </a:r>
            <a:endParaRPr lang="en-US" sz="3000" dirty="0" smtClean="0">
              <a:solidFill>
                <a:schemeClr val="accent4"/>
              </a:solidFill>
            </a:endParaRPr>
          </a:p>
        </p:txBody>
      </p:sp>
      <p:pic>
        <p:nvPicPr>
          <p:cNvPr id="20484" name="Picture 12" descr="pano5foo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60825"/>
            <a:ext cx="91440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9803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275" y="860925"/>
            <a:ext cx="8524875" cy="3888000"/>
          </a:xfrm>
        </p:spPr>
        <p:txBody>
          <a:bodyPr/>
          <a:lstStyle/>
          <a:p>
            <a:r>
              <a:rPr lang="en-US" sz="2000" dirty="0"/>
              <a:t>Intention: </a:t>
            </a:r>
            <a:r>
              <a:rPr lang="en-US" sz="2000" dirty="0" smtClean="0"/>
              <a:t>Von der </a:t>
            </a:r>
            <a:r>
              <a:rPr lang="en-US" sz="2000" dirty="0" err="1" smtClean="0"/>
              <a:t>Stichprobe</a:t>
            </a:r>
            <a:r>
              <a:rPr lang="en-US" sz="2000" dirty="0" smtClean="0"/>
              <a:t> auf die </a:t>
            </a:r>
            <a:r>
              <a:rPr lang="en-US" sz="2000" dirty="0" err="1" smtClean="0"/>
              <a:t>Grundgesamtheit</a:t>
            </a:r>
            <a:r>
              <a:rPr lang="en-US" sz="2000" dirty="0" smtClean="0"/>
              <a:t> </a:t>
            </a:r>
            <a:r>
              <a:rPr lang="en-US" sz="2000" dirty="0" err="1" smtClean="0"/>
              <a:t>schließen</a:t>
            </a:r>
            <a:r>
              <a:rPr lang="en-US" sz="2000" dirty="0" smtClean="0"/>
              <a:t>  </a:t>
            </a:r>
            <a:endParaRPr lang="en-US" sz="2000" b="1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spcAft>
                <a:spcPts val="0"/>
              </a:spcAft>
            </a:pPr>
            <a:r>
              <a:rPr lang="en-US" sz="2000" dirty="0" err="1" smtClean="0"/>
              <a:t>Voraussetzung</a:t>
            </a:r>
            <a:r>
              <a:rPr lang="en-US" sz="2000" dirty="0" smtClean="0"/>
              <a:t>: </a:t>
            </a:r>
            <a:r>
              <a:rPr lang="en-US" sz="2000" dirty="0" err="1" smtClean="0"/>
              <a:t>Repräsentativität</a:t>
            </a:r>
            <a:r>
              <a:rPr lang="en-US" sz="2000" dirty="0" smtClean="0"/>
              <a:t> der </a:t>
            </a:r>
            <a:r>
              <a:rPr lang="en-US" sz="2000" dirty="0" err="1" smtClean="0"/>
              <a:t>Stichprobe</a:t>
            </a:r>
            <a:endParaRPr lang="en-US" sz="2000" dirty="0" smtClean="0"/>
          </a:p>
          <a:p>
            <a:pPr>
              <a:spcAft>
                <a:spcPts val="0"/>
              </a:spcAft>
            </a:pPr>
            <a:r>
              <a:rPr lang="en-US" sz="2000" dirty="0" err="1" smtClean="0"/>
              <a:t>Statistische</a:t>
            </a:r>
            <a:r>
              <a:rPr lang="en-US" sz="2000" dirty="0" smtClean="0"/>
              <a:t> </a:t>
            </a:r>
            <a:r>
              <a:rPr lang="en-US" sz="2000" dirty="0" err="1" smtClean="0"/>
              <a:t>Methoden</a:t>
            </a:r>
            <a:r>
              <a:rPr lang="en-US" sz="2000" dirty="0" smtClean="0"/>
              <a:t> </a:t>
            </a:r>
            <a:r>
              <a:rPr lang="en-US" sz="2000" dirty="0" err="1" smtClean="0"/>
              <a:t>beziehen</a:t>
            </a:r>
            <a:r>
              <a:rPr lang="en-US" sz="2000" dirty="0" smtClean="0"/>
              <a:t> </a:t>
            </a:r>
            <a:r>
              <a:rPr lang="en-US" sz="2000" dirty="0" err="1" smtClean="0"/>
              <a:t>Unsicherheit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ein</a:t>
            </a:r>
            <a:r>
              <a:rPr lang="en-US" sz="2000" dirty="0" smtClean="0"/>
              <a:t>, die </a:t>
            </a:r>
            <a:r>
              <a:rPr lang="en-US" sz="2000" dirty="0" err="1" smtClean="0"/>
              <a:t>durch</a:t>
            </a:r>
            <a:r>
              <a:rPr lang="en-US" sz="2000" dirty="0" smtClean="0"/>
              <a:t> die </a:t>
            </a:r>
            <a:r>
              <a:rPr lang="en-US" sz="2000" dirty="0" err="1"/>
              <a:t>S</a:t>
            </a:r>
            <a:r>
              <a:rPr lang="en-US" sz="2000" dirty="0" err="1" smtClean="0"/>
              <a:t>tichprobenziehung</a:t>
            </a:r>
            <a:r>
              <a:rPr lang="en-US" sz="2000" dirty="0" smtClean="0"/>
              <a:t> </a:t>
            </a:r>
            <a:r>
              <a:rPr lang="en-US" sz="2000" dirty="0" err="1" smtClean="0"/>
              <a:t>entsteht</a:t>
            </a:r>
            <a:endParaRPr lang="en-US" sz="2000" dirty="0"/>
          </a:p>
          <a:p>
            <a:endParaRPr lang="en-US" dirty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3" y="114300"/>
            <a:ext cx="8105775" cy="501650"/>
          </a:xfrm>
        </p:spPr>
        <p:txBody>
          <a:bodyPr/>
          <a:lstStyle/>
          <a:p>
            <a:pPr eaLnBrk="1" hangingPunct="1"/>
            <a:r>
              <a:rPr lang="de-AT" dirty="0" smtClean="0">
                <a:cs typeface="Times New Roman" pitchFamily="18" charset="0"/>
              </a:rPr>
              <a:t>Einleitung</a:t>
            </a:r>
            <a:endParaRPr lang="en-US" b="1" i="1" dirty="0" smtClean="0">
              <a:cs typeface="Times New Roman" pitchFamily="18" charset="0"/>
            </a:endParaRPr>
          </a:p>
        </p:txBody>
      </p:sp>
      <p:pic>
        <p:nvPicPr>
          <p:cNvPr id="15" name="Grafik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926272" y="1457325"/>
            <a:ext cx="5188903" cy="32575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Regressionsmodelle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138439"/>
              </p:ext>
            </p:extLst>
          </p:nvPr>
        </p:nvGraphicFramePr>
        <p:xfrm>
          <a:off x="104775" y="1482854"/>
          <a:ext cx="8934450" cy="2398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5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2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Art der abhängigen</a:t>
                      </a:r>
                      <a:endParaRPr lang="de-DE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Variable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kontinuierlich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binär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Binär + Zeit bis zu Eintreten (bei einer prospektiven Studie)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Beispiele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Syst.</a:t>
                      </a:r>
                      <a:r>
                        <a:rPr lang="de-DE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Blutdruck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Gesamtcholesterin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Intima-Media-Dicke</a:t>
                      </a:r>
                      <a:endParaRPr lang="de-DE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Schlaganfall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Diabetes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Alzheimer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Eventdatum</a:t>
                      </a:r>
                      <a:endParaRPr lang="de-DE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Todeszeitpunkt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Diagnosedatum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Regressions-modell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Lineare Regression</a:t>
                      </a:r>
                      <a:endParaRPr lang="de-DE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Logistische Regression</a:t>
                      </a:r>
                      <a:endParaRPr lang="de-DE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Cox-Regression</a:t>
                      </a:r>
                      <a:endParaRPr lang="de-DE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 bwMode="auto">
          <a:xfrm>
            <a:off x="704850" y="838170"/>
            <a:ext cx="7554056" cy="40011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Eine (mehrere) erklärende Variablen </a:t>
            </a: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 Eine abhängige Variable</a:t>
            </a:r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219440" y="4194675"/>
            <a:ext cx="5444221" cy="243472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 smtClean="0"/>
              <a:t>Vorteile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Hypothesentests</a:t>
            </a:r>
            <a:r>
              <a:rPr lang="en-US" sz="2000" b="1" dirty="0" smtClean="0"/>
              <a:t>:</a:t>
            </a:r>
          </a:p>
          <a:p>
            <a:r>
              <a:rPr lang="en-US" sz="2000" dirty="0" err="1" smtClean="0"/>
              <a:t>Abschätzung</a:t>
            </a:r>
            <a:r>
              <a:rPr lang="en-US" sz="2000" dirty="0" smtClean="0"/>
              <a:t> </a:t>
            </a:r>
            <a:r>
              <a:rPr lang="en-US" sz="2000" dirty="0" err="1" smtClean="0"/>
              <a:t>über</a:t>
            </a:r>
            <a:r>
              <a:rPr lang="en-US" sz="2000" dirty="0" smtClean="0"/>
              <a:t> </a:t>
            </a:r>
            <a:r>
              <a:rPr lang="en-US" sz="2000" dirty="0" err="1" smtClean="0"/>
              <a:t>Effektstärke</a:t>
            </a:r>
            <a:r>
              <a:rPr lang="en-US" sz="2000" dirty="0" smtClean="0"/>
              <a:t> / </a:t>
            </a:r>
            <a:r>
              <a:rPr lang="en-US" sz="2000" dirty="0" err="1" smtClean="0"/>
              <a:t>Risikomaße</a:t>
            </a:r>
            <a:r>
              <a:rPr lang="en-US" sz="2000" dirty="0" smtClean="0"/>
              <a:t> (Odds Ratio , Hazard Ratio)</a:t>
            </a:r>
          </a:p>
          <a:p>
            <a:r>
              <a:rPr lang="en-US" sz="2000" dirty="0" err="1" smtClean="0"/>
              <a:t>Simultane</a:t>
            </a:r>
            <a:r>
              <a:rPr lang="en-US" sz="2000" dirty="0" smtClean="0"/>
              <a:t> </a:t>
            </a:r>
            <a:r>
              <a:rPr lang="en-US" sz="2000" dirty="0" err="1" smtClean="0"/>
              <a:t>Einbeziehung</a:t>
            </a:r>
            <a:r>
              <a:rPr lang="en-US" sz="2000" dirty="0" smtClean="0"/>
              <a:t> </a:t>
            </a:r>
            <a:r>
              <a:rPr lang="en-US" sz="2000" dirty="0" err="1" smtClean="0"/>
              <a:t>mehrerer</a:t>
            </a:r>
            <a:r>
              <a:rPr lang="en-US" sz="2000" dirty="0" smtClean="0"/>
              <a:t> </a:t>
            </a:r>
            <a:r>
              <a:rPr lang="en-US" sz="2000" dirty="0" err="1" smtClean="0"/>
              <a:t>Variablen</a:t>
            </a:r>
            <a:endParaRPr lang="en-US" dirty="0"/>
          </a:p>
        </p:txBody>
      </p:sp>
      <p:pic>
        <p:nvPicPr>
          <p:cNvPr id="7" name="Grafik 6"/>
          <p:cNvPicPr/>
          <p:nvPr/>
        </p:nvPicPr>
        <p:blipFill>
          <a:blip r:embed="rId2"/>
          <a:stretch>
            <a:fillRect/>
          </a:stretch>
        </p:blipFill>
        <p:spPr>
          <a:xfrm>
            <a:off x="6187537" y="4086225"/>
            <a:ext cx="2204720" cy="1193003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 bwMode="auto">
          <a:xfrm rot="60000" flipV="1">
            <a:off x="6419850" y="4612479"/>
            <a:ext cx="1915256" cy="31194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Grafik 16"/>
          <p:cNvPicPr/>
          <p:nvPr/>
        </p:nvPicPr>
        <p:blipFill>
          <a:blip r:embed="rId2"/>
          <a:stretch>
            <a:fillRect/>
          </a:stretch>
        </p:blipFill>
        <p:spPr>
          <a:xfrm>
            <a:off x="6187537" y="5419743"/>
            <a:ext cx="2204720" cy="1193003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 bwMode="auto">
          <a:xfrm>
            <a:off x="6417273" y="5648325"/>
            <a:ext cx="1920410" cy="666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9321">
            <a:off x="6424242" y="5781675"/>
            <a:ext cx="1933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035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4956" y="1840984"/>
            <a:ext cx="3591427" cy="360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215271" y="889500"/>
            <a:ext cx="8686800" cy="50736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err="1" smtClean="0"/>
              <a:t>Modelliert</a:t>
            </a:r>
            <a:r>
              <a:rPr lang="en-US" sz="2000" dirty="0" smtClean="0"/>
              <a:t> den </a:t>
            </a:r>
            <a:r>
              <a:rPr lang="en-US" sz="2000" b="1" dirty="0" err="1" smtClean="0"/>
              <a:t>Zusammenhang</a:t>
            </a:r>
            <a:r>
              <a:rPr lang="en-US" sz="2000" dirty="0" smtClean="0"/>
              <a:t> </a:t>
            </a:r>
            <a:r>
              <a:rPr lang="en-US" sz="2000" dirty="0" err="1" smtClean="0"/>
              <a:t>zwischen</a:t>
            </a:r>
            <a:r>
              <a:rPr lang="en-US" sz="2000" dirty="0" smtClean="0"/>
              <a:t> </a:t>
            </a:r>
            <a:r>
              <a:rPr lang="en-US" sz="2000" dirty="0" err="1" smtClean="0"/>
              <a:t>zwei</a:t>
            </a:r>
            <a:r>
              <a:rPr lang="en-US" sz="2000" dirty="0" smtClean="0"/>
              <a:t> (</a:t>
            </a:r>
            <a:r>
              <a:rPr lang="en-US" sz="2000" dirty="0" err="1" smtClean="0"/>
              <a:t>oder</a:t>
            </a:r>
            <a:r>
              <a:rPr lang="en-US" sz="2000" dirty="0" smtClean="0"/>
              <a:t> </a:t>
            </a:r>
            <a:r>
              <a:rPr lang="en-US" sz="2000" dirty="0" err="1" smtClean="0"/>
              <a:t>mehr</a:t>
            </a:r>
            <a:r>
              <a:rPr lang="en-US" sz="2000" dirty="0" smtClean="0"/>
              <a:t>) </a:t>
            </a:r>
            <a:r>
              <a:rPr lang="en-US" sz="2000" dirty="0" err="1" smtClean="0"/>
              <a:t>Variablen</a:t>
            </a:r>
            <a:r>
              <a:rPr lang="en-US" sz="2000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Was </a:t>
            </a:r>
            <a:r>
              <a:rPr lang="en-US" sz="1800" dirty="0" err="1"/>
              <a:t>ist</a:t>
            </a:r>
            <a:r>
              <a:rPr lang="en-US" sz="1800" dirty="0"/>
              <a:t> die </a:t>
            </a:r>
            <a:r>
              <a:rPr lang="en-US" sz="1800" dirty="0" err="1"/>
              <a:t>erklärende</a:t>
            </a:r>
            <a:r>
              <a:rPr lang="en-US" sz="1800" dirty="0"/>
              <a:t>, was die </a:t>
            </a:r>
            <a:r>
              <a:rPr lang="en-US" sz="1800" dirty="0" err="1"/>
              <a:t>abhängige</a:t>
            </a:r>
            <a:r>
              <a:rPr lang="en-US" sz="1800" dirty="0"/>
              <a:t> Variable?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 err="1">
                <a:sym typeface="Wingdings" panose="05000000000000000000" pitchFamily="2" charset="2"/>
              </a:rPr>
              <a:t>vorher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festlegen</a:t>
            </a:r>
            <a:r>
              <a:rPr lang="en-US" sz="180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sz="1800" dirty="0" err="1"/>
              <a:t>Inwieweit</a:t>
            </a:r>
            <a:r>
              <a:rPr lang="en-US" sz="1800" dirty="0"/>
              <a:t> </a:t>
            </a:r>
            <a:r>
              <a:rPr lang="en-US" sz="1800" dirty="0" err="1"/>
              <a:t>steigt</a:t>
            </a:r>
            <a:r>
              <a:rPr lang="en-US" sz="1800" dirty="0"/>
              <a:t>/</a:t>
            </a:r>
            <a:r>
              <a:rPr lang="en-US" sz="1800" dirty="0" err="1"/>
              <a:t>fällt</a:t>
            </a:r>
            <a:r>
              <a:rPr lang="en-US" sz="1800" dirty="0"/>
              <a:t> die Variable y (</a:t>
            </a:r>
            <a:r>
              <a:rPr lang="en-US" sz="1800" dirty="0" err="1"/>
              <a:t>Steigung</a:t>
            </a:r>
            <a:r>
              <a:rPr lang="en-US" sz="1800" dirty="0"/>
              <a:t>    ), </a:t>
            </a:r>
            <a:r>
              <a:rPr lang="en-US" sz="1800" dirty="0" err="1"/>
              <a:t>wenn</a:t>
            </a:r>
            <a:r>
              <a:rPr lang="en-US" sz="1800" dirty="0"/>
              <a:t> x um 1 </a:t>
            </a:r>
            <a:r>
              <a:rPr lang="en-US" sz="1800" dirty="0" err="1"/>
              <a:t>steigt</a:t>
            </a:r>
            <a:r>
              <a:rPr lang="en-US" sz="1800" dirty="0"/>
              <a:t> ?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err="1" smtClean="0"/>
              <a:t>Wann</a:t>
            </a:r>
            <a:r>
              <a:rPr lang="en-US" sz="2000" dirty="0" smtClean="0"/>
              <a:t> </a:t>
            </a:r>
            <a:r>
              <a:rPr lang="en-US" sz="2000" dirty="0" err="1"/>
              <a:t>ist</a:t>
            </a:r>
            <a:r>
              <a:rPr lang="en-US" sz="2000" dirty="0"/>
              <a:t> der </a:t>
            </a:r>
            <a:r>
              <a:rPr lang="en-US" sz="2000" dirty="0" err="1"/>
              <a:t>Zusammenhang</a:t>
            </a:r>
            <a:r>
              <a:rPr lang="en-US" sz="2000" dirty="0"/>
              <a:t> </a:t>
            </a:r>
            <a:r>
              <a:rPr lang="en-US" sz="2000" b="1" dirty="0" err="1"/>
              <a:t>signifikant</a:t>
            </a:r>
            <a:r>
              <a:rPr lang="en-US" sz="2000" dirty="0"/>
              <a:t>?</a:t>
            </a:r>
          </a:p>
          <a:p>
            <a:pPr lvl="1">
              <a:spcBef>
                <a:spcPts val="600"/>
              </a:spcBef>
            </a:pPr>
            <a:r>
              <a:rPr lang="en-US" sz="1600" dirty="0" err="1"/>
              <a:t>Nullhypothese</a:t>
            </a:r>
            <a:r>
              <a:rPr lang="en-US" sz="1600" dirty="0"/>
              <a:t> H0: </a:t>
            </a:r>
            <a:r>
              <a:rPr lang="en-US" sz="1600" dirty="0">
                <a:latin typeface="Symbol" panose="05050102010706020507" pitchFamily="18" charset="2"/>
              </a:rPr>
              <a:t>b</a:t>
            </a:r>
            <a:r>
              <a:rPr lang="en-US" sz="1600" dirty="0"/>
              <a:t> = 0</a:t>
            </a:r>
          </a:p>
          <a:p>
            <a:pPr lvl="1">
              <a:spcBef>
                <a:spcPts val="600"/>
              </a:spcBef>
            </a:pPr>
            <a:r>
              <a:rPr lang="en-US" sz="1600" dirty="0" err="1"/>
              <a:t>Alternativhypothese</a:t>
            </a:r>
            <a:r>
              <a:rPr lang="en-US" sz="1600" dirty="0"/>
              <a:t> H1: </a:t>
            </a:r>
            <a:r>
              <a:rPr lang="en-US" sz="1600" dirty="0">
                <a:latin typeface="Symbol" panose="05050102010706020507" pitchFamily="18" charset="2"/>
              </a:rPr>
              <a:t>b</a:t>
            </a:r>
            <a:r>
              <a:rPr lang="en-US" sz="1600" dirty="0"/>
              <a:t> ≠ 0</a:t>
            </a:r>
          </a:p>
          <a:p>
            <a:pPr lvl="1">
              <a:spcBef>
                <a:spcPts val="600"/>
              </a:spcBef>
            </a:pPr>
            <a:r>
              <a:rPr lang="en-US" sz="1600" dirty="0" err="1"/>
              <a:t>Signifikant</a:t>
            </a:r>
            <a:r>
              <a:rPr lang="en-US" sz="1600" dirty="0"/>
              <a:t>, </a:t>
            </a:r>
            <a:r>
              <a:rPr lang="en-US" sz="1600" dirty="0" err="1"/>
              <a:t>wenn</a:t>
            </a:r>
            <a:r>
              <a:rPr lang="en-US" sz="1600" dirty="0"/>
              <a:t> p &lt; </a:t>
            </a:r>
            <a:r>
              <a:rPr lang="en-US" sz="1600" dirty="0" err="1"/>
              <a:t>Signifikanzniveau</a:t>
            </a:r>
            <a:endParaRPr lang="en-US" sz="1600" dirty="0"/>
          </a:p>
          <a:p>
            <a:pPr marL="361950" lvl="1" indent="0">
              <a:spcBef>
                <a:spcPts val="600"/>
              </a:spcBef>
              <a:buNone/>
            </a:pPr>
            <a:endParaRPr lang="en-US" sz="1800" dirty="0" smtClean="0"/>
          </a:p>
          <a:p>
            <a:pPr marL="361950" lvl="1" indent="0">
              <a:spcBef>
                <a:spcPts val="600"/>
              </a:spcBef>
              <a:buNone/>
            </a:pPr>
            <a:endParaRPr lang="en-US" sz="3200" dirty="0" smtClean="0"/>
          </a:p>
          <a:p>
            <a:pPr>
              <a:spcBef>
                <a:spcPts val="600"/>
              </a:spcBef>
            </a:pPr>
            <a:r>
              <a:rPr lang="en-US" sz="2000" dirty="0" err="1" smtClean="0"/>
              <a:t>Wenn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anose="05050102010706020507" pitchFamily="18" charset="2"/>
              </a:rPr>
              <a:t>a</a:t>
            </a:r>
            <a:r>
              <a:rPr lang="en-US" sz="2000" dirty="0" smtClean="0"/>
              <a:t> und </a:t>
            </a:r>
            <a:r>
              <a:rPr lang="en-US" sz="2000" dirty="0" smtClean="0">
                <a:latin typeface="Symbol" panose="05050102010706020507" pitchFamily="18" charset="2"/>
              </a:rPr>
              <a:t>b</a:t>
            </a:r>
            <a:r>
              <a:rPr lang="en-US" sz="2000" dirty="0" smtClean="0"/>
              <a:t> </a:t>
            </a:r>
            <a:r>
              <a:rPr lang="en-US" sz="2000" dirty="0" err="1" smtClean="0"/>
              <a:t>geschätzt</a:t>
            </a:r>
            <a:r>
              <a:rPr lang="en-US" sz="2000" dirty="0" smtClean="0"/>
              <a:t> </a:t>
            </a:r>
            <a:r>
              <a:rPr lang="en-US" sz="2000" dirty="0" err="1" smtClean="0"/>
              <a:t>wurde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b="1" dirty="0" err="1" smtClean="0">
                <a:sym typeface="Wingdings" panose="05000000000000000000" pitchFamily="2" charset="2"/>
              </a:rPr>
              <a:t>Prädiktion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möglich</a:t>
            </a: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1800" b="1" dirty="0" smtClean="0"/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>
          <a:xfrm>
            <a:off x="6510338" y="4942961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1025B899-695F-480B-BB59-D3CD88CD7675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9" name="Geschweifte Klammer links 8"/>
          <p:cNvSpPr/>
          <p:nvPr/>
        </p:nvSpPr>
        <p:spPr>
          <a:xfrm>
            <a:off x="5457832" y="4627066"/>
            <a:ext cx="142876" cy="357190"/>
          </a:xfrm>
          <a:prstGeom prst="leftBrac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172075" y="4612761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endParaRPr lang="de-DE" sz="2000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 rot="16200000" flipV="1">
            <a:off x="6762772" y="4093663"/>
            <a:ext cx="209551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6529402" y="4198438"/>
            <a:ext cx="338144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eschweifte Klammer rechts 12"/>
          <p:cNvSpPr/>
          <p:nvPr/>
        </p:nvSpPr>
        <p:spPr>
          <a:xfrm>
            <a:off x="6910408" y="3988886"/>
            <a:ext cx="147638" cy="228601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048519" y="3912688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endParaRPr lang="de-DE" sz="2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Lineare Regression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313078" y="1745734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endParaRPr lang="de-DE" sz="2000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95051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229" y="2728905"/>
            <a:ext cx="4018727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88000" y="927600"/>
            <a:ext cx="8568956" cy="5073650"/>
          </a:xfrm>
        </p:spPr>
        <p:txBody>
          <a:bodyPr/>
          <a:lstStyle/>
          <a:p>
            <a:pPr>
              <a:buNone/>
            </a:pPr>
            <a:r>
              <a:rPr lang="en-US" sz="2000" u="sng" dirty="0" err="1" smtClean="0"/>
              <a:t>Welche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Linie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ist</a:t>
            </a:r>
            <a:r>
              <a:rPr lang="en-US" sz="2000" u="sng" dirty="0" smtClean="0"/>
              <a:t> die </a:t>
            </a:r>
            <a:r>
              <a:rPr lang="en-US" sz="2000" u="sng" dirty="0" err="1" smtClean="0"/>
              <a:t>beste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Regressionsgerade</a:t>
            </a:r>
            <a:r>
              <a:rPr lang="en-US" sz="2000" u="sng" dirty="0" smtClean="0"/>
              <a:t>? </a:t>
            </a:r>
            <a:endParaRPr lang="en-US" sz="1800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  </a:t>
            </a:r>
            <a:r>
              <a:rPr lang="en-US" sz="1800" dirty="0" err="1" smtClean="0"/>
              <a:t>ist</a:t>
            </a:r>
            <a:r>
              <a:rPr lang="en-US" sz="1800" dirty="0" smtClean="0"/>
              <a:t> der </a:t>
            </a:r>
            <a:r>
              <a:rPr lang="en-US" sz="1800" dirty="0" err="1" smtClean="0"/>
              <a:t>i-te</a:t>
            </a:r>
            <a:r>
              <a:rPr lang="en-US" sz="1800" dirty="0" smtClean="0"/>
              <a:t> </a:t>
            </a:r>
            <a:r>
              <a:rPr lang="en-US" sz="1800" dirty="0" err="1" smtClean="0"/>
              <a:t>beobachtete</a:t>
            </a:r>
            <a:r>
              <a:rPr lang="en-US" sz="1800" dirty="0" smtClean="0"/>
              <a:t> Wert der Y-Variable </a:t>
            </a:r>
            <a:r>
              <a:rPr lang="en-US" sz="1800" dirty="0" err="1" smtClean="0"/>
              <a:t>für</a:t>
            </a:r>
            <a:r>
              <a:rPr lang="en-US" sz="1800" dirty="0" smtClean="0"/>
              <a:t> </a:t>
            </a:r>
            <a:r>
              <a:rPr lang="en-US" sz="1800" dirty="0" err="1" smtClean="0"/>
              <a:t>einen</a:t>
            </a:r>
            <a:r>
              <a:rPr lang="en-US" sz="1800" dirty="0" smtClean="0"/>
              <a:t> </a:t>
            </a:r>
            <a:r>
              <a:rPr lang="en-US" sz="1800" dirty="0" err="1" smtClean="0"/>
              <a:t>bestimmten</a:t>
            </a:r>
            <a:r>
              <a:rPr lang="en-US" sz="1800" dirty="0" smtClean="0"/>
              <a:t> Wert x</a:t>
            </a:r>
            <a:r>
              <a:rPr lang="en-US" sz="1800" baseline="-25000" dirty="0" smtClean="0"/>
              <a:t>i </a:t>
            </a:r>
            <a:endParaRPr lang="en-US" sz="1800" dirty="0" smtClean="0"/>
          </a:p>
          <a:p>
            <a:r>
              <a:rPr lang="en-US" sz="1800" dirty="0" smtClean="0"/>
              <a:t>   </a:t>
            </a:r>
            <a:r>
              <a:rPr lang="en-US" sz="1800" dirty="0" err="1" smtClean="0"/>
              <a:t>ist</a:t>
            </a:r>
            <a:r>
              <a:rPr lang="en-US" sz="1800" dirty="0" smtClean="0"/>
              <a:t> der </a:t>
            </a:r>
            <a:r>
              <a:rPr lang="en-US" sz="1800" dirty="0" err="1" smtClean="0"/>
              <a:t>durch</a:t>
            </a:r>
            <a:r>
              <a:rPr lang="en-US" sz="1800" dirty="0" smtClean="0"/>
              <a:t> das Modell </a:t>
            </a:r>
            <a:r>
              <a:rPr lang="en-US" sz="1800" dirty="0" err="1" smtClean="0"/>
              <a:t>vorhergesagte</a:t>
            </a:r>
            <a:r>
              <a:rPr lang="en-US" sz="1800" dirty="0" smtClean="0"/>
              <a:t> Wert:        = </a:t>
            </a:r>
            <a:r>
              <a:rPr lang="en-US" sz="1800" dirty="0" smtClean="0">
                <a:latin typeface="Symbol" panose="05050102010706020507" pitchFamily="18" charset="2"/>
              </a:rPr>
              <a:t>a</a:t>
            </a:r>
            <a:r>
              <a:rPr lang="en-US" sz="1800" dirty="0" smtClean="0"/>
              <a:t> + </a:t>
            </a:r>
            <a:r>
              <a:rPr lang="en-US" sz="1800" dirty="0" smtClean="0">
                <a:latin typeface="Symbol" panose="05050102010706020507" pitchFamily="18" charset="2"/>
              </a:rPr>
              <a:t>b</a:t>
            </a:r>
            <a:r>
              <a:rPr lang="en-US" sz="1800" dirty="0" smtClean="0"/>
              <a:t>*x</a:t>
            </a:r>
            <a:r>
              <a:rPr lang="en-US" sz="1800" baseline="-25000" dirty="0" smtClean="0"/>
              <a:t>i</a:t>
            </a:r>
          </a:p>
          <a:p>
            <a:r>
              <a:rPr lang="en-US" sz="1800" dirty="0" err="1" smtClean="0"/>
              <a:t>Residuen</a:t>
            </a:r>
            <a:r>
              <a:rPr lang="en-US" sz="1800" dirty="0" smtClean="0"/>
              <a:t>: </a:t>
            </a:r>
          </a:p>
          <a:p>
            <a:r>
              <a:rPr lang="en-US" sz="1800" dirty="0" err="1" smtClean="0"/>
              <a:t>Alle</a:t>
            </a:r>
            <a:r>
              <a:rPr lang="en-US" sz="1800" dirty="0" smtClean="0"/>
              <a:t> </a:t>
            </a:r>
            <a:r>
              <a:rPr lang="en-US" sz="1800" dirty="0" err="1" smtClean="0"/>
              <a:t>Residuen</a:t>
            </a:r>
            <a:r>
              <a:rPr lang="en-US" sz="1800" dirty="0" smtClean="0"/>
              <a:t> = 0:  </a:t>
            </a:r>
            <a:r>
              <a:rPr lang="en-US" sz="1800" dirty="0" err="1" smtClean="0"/>
              <a:t>Jeder</a:t>
            </a:r>
            <a:r>
              <a:rPr lang="en-US" sz="1800" dirty="0" smtClean="0"/>
              <a:t> </a:t>
            </a:r>
            <a:r>
              <a:rPr lang="en-US" sz="1800" dirty="0" err="1" smtClean="0"/>
              <a:t>Punkt</a:t>
            </a:r>
            <a:r>
              <a:rPr lang="en-US" sz="1800" dirty="0" smtClean="0"/>
              <a:t> (x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, y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) </a:t>
            </a:r>
            <a:r>
              <a:rPr lang="en-US" sz="1800" dirty="0" err="1" smtClean="0"/>
              <a:t>würde</a:t>
            </a:r>
            <a:r>
              <a:rPr lang="en-US" sz="1800" dirty="0" smtClean="0"/>
              <a:t> auf der </a:t>
            </a:r>
            <a:r>
              <a:rPr lang="en-US" sz="1800" dirty="0" err="1" smtClean="0"/>
              <a:t>Regressiongeraden</a:t>
            </a:r>
            <a:r>
              <a:rPr lang="en-US" sz="1800" dirty="0" smtClean="0"/>
              <a:t> </a:t>
            </a:r>
            <a:r>
              <a:rPr lang="en-US" sz="1800" dirty="0" err="1" smtClean="0"/>
              <a:t>liegen</a:t>
            </a: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err="1" smtClean="0"/>
              <a:t>Kleinste</a:t>
            </a:r>
            <a:r>
              <a:rPr lang="en-US" sz="1800" dirty="0" smtClean="0"/>
              <a:t>-Quadrate </a:t>
            </a:r>
            <a:r>
              <a:rPr lang="en-US" sz="1800" dirty="0" err="1" smtClean="0"/>
              <a:t>Methode</a:t>
            </a:r>
            <a:r>
              <a:rPr lang="en-US" sz="1800" dirty="0" smtClean="0"/>
              <a:t>: </a:t>
            </a:r>
          </a:p>
          <a:p>
            <a:pPr marL="0" indent="0">
              <a:buNone/>
            </a:pPr>
            <a:r>
              <a:rPr lang="en-US" sz="1800" dirty="0" smtClean="0"/>
              <a:t>      </a:t>
            </a:r>
            <a:r>
              <a:rPr lang="en-US" sz="1800" dirty="0" err="1" smtClean="0"/>
              <a:t>Minimiert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cxnSp>
        <p:nvCxnSpPr>
          <p:cNvPr id="6" name="Gerade Verbindung mit Pfeil 5"/>
          <p:cNvCxnSpPr>
            <a:stCxn id="10" idx="3"/>
          </p:cNvCxnSpPr>
          <p:nvPr/>
        </p:nvCxnSpPr>
        <p:spPr>
          <a:xfrm flipV="1">
            <a:off x="4167187" y="3829050"/>
            <a:ext cx="3662363" cy="14763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10" idx="3"/>
          </p:cNvCxnSpPr>
          <p:nvPr/>
        </p:nvCxnSpPr>
        <p:spPr>
          <a:xfrm>
            <a:off x="4167187" y="3976686"/>
            <a:ext cx="2195513" cy="71913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547934" y="379202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 smtClean="0">
                <a:solidFill>
                  <a:schemeClr val="tx1"/>
                </a:solidFill>
              </a:rPr>
              <a:t>beobachtete</a:t>
            </a:r>
            <a:endParaRPr lang="de-DE" sz="1800" i="1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630604" y="4557730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 smtClean="0">
                <a:solidFill>
                  <a:schemeClr val="tx1"/>
                </a:solidFill>
              </a:rPr>
              <a:t>„gefittete“</a:t>
            </a:r>
            <a:endParaRPr lang="de-DE" sz="1800" i="1" dirty="0">
              <a:solidFill>
                <a:schemeClr val="tx1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6687" y="3824286"/>
            <a:ext cx="190500" cy="304800"/>
          </a:xfrm>
          <a:prstGeom prst="rect">
            <a:avLst/>
          </a:prstGeom>
          <a:noFill/>
        </p:spPr>
      </p:pic>
      <p:cxnSp>
        <p:nvCxnSpPr>
          <p:cNvPr id="11" name="Gerade Verbindung 10"/>
          <p:cNvCxnSpPr/>
          <p:nvPr/>
        </p:nvCxnSpPr>
        <p:spPr>
          <a:xfrm>
            <a:off x="6343652" y="4695823"/>
            <a:ext cx="0" cy="60005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7839076" y="3848100"/>
            <a:ext cx="0" cy="59052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endCxn id="15" idx="2"/>
          </p:cNvCxnSpPr>
          <p:nvPr/>
        </p:nvCxnSpPr>
        <p:spPr>
          <a:xfrm>
            <a:off x="3990971" y="4767269"/>
            <a:ext cx="2281199" cy="52860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6272170" y="5224440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Ellipse 15"/>
          <p:cNvSpPr/>
          <p:nvPr/>
        </p:nvSpPr>
        <p:spPr>
          <a:xfrm>
            <a:off x="7767595" y="4367190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197" y="2571741"/>
            <a:ext cx="1266825" cy="304800"/>
          </a:xfrm>
          <a:prstGeom prst="rect">
            <a:avLst/>
          </a:prstGeom>
          <a:noFill/>
        </p:spPr>
      </p:pic>
      <p:cxnSp>
        <p:nvCxnSpPr>
          <p:cNvPr id="20" name="Gerade Verbindung mit Pfeil 19"/>
          <p:cNvCxnSpPr>
            <a:endCxn id="16" idx="2"/>
          </p:cNvCxnSpPr>
          <p:nvPr/>
        </p:nvCxnSpPr>
        <p:spPr>
          <a:xfrm flipV="1">
            <a:off x="4038600" y="4438628"/>
            <a:ext cx="3728995" cy="24767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05" y="4612737"/>
            <a:ext cx="2190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220663" y="114300"/>
            <a:ext cx="8105775" cy="501650"/>
          </a:xfrm>
        </p:spPr>
        <p:txBody>
          <a:bodyPr/>
          <a:lstStyle/>
          <a:p>
            <a:r>
              <a:rPr lang="de-DE" dirty="0" smtClean="0"/>
              <a:t>Lineare Regression</a:t>
            </a:r>
            <a:endParaRPr lang="de-DE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7" y="2062161"/>
            <a:ext cx="2190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830" y="1504947"/>
            <a:ext cx="190500" cy="304800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822" y="2062160"/>
            <a:ext cx="2190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2" y="4779424"/>
            <a:ext cx="266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1" y="3902868"/>
            <a:ext cx="266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feld 27"/>
          <p:cNvSpPr txBox="1"/>
          <p:nvPr/>
        </p:nvSpPr>
        <p:spPr bwMode="auto">
          <a:xfrm>
            <a:off x="7867651" y="3607354"/>
            <a:ext cx="1159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tx1"/>
                </a:solidFill>
              </a:rPr>
              <a:t>Residuen</a:t>
            </a: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4021" y="5614982"/>
            <a:ext cx="2266950" cy="790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77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Lineare Regression: Beispiel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68079"/>
              </p:ext>
            </p:extLst>
          </p:nvPr>
        </p:nvGraphicFramePr>
        <p:xfrm>
          <a:off x="257175" y="889885"/>
          <a:ext cx="3486150" cy="378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Kind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Medienkonsum pro Tag in h</a:t>
                      </a:r>
                      <a:endParaRPr lang="de-DE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Tiefschlafzeit pro Tag in h</a:t>
                      </a:r>
                      <a:endParaRPr lang="de-DE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0.3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5.8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4.4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6.5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0.7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5.8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5.6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1.8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5.0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3.0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4.8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6.0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6.1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5483" y="1768256"/>
            <a:ext cx="3007952" cy="272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 bwMode="auto">
          <a:xfrm rot="16200000">
            <a:off x="3468135" y="2768790"/>
            <a:ext cx="19370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y: Tiefschlafzeit</a:t>
            </a:r>
          </a:p>
        </p:txBody>
      </p:sp>
      <p:sp>
        <p:nvSpPr>
          <p:cNvPr id="7" name="Textfeld 6"/>
          <p:cNvSpPr txBox="1"/>
          <p:nvPr/>
        </p:nvSpPr>
        <p:spPr bwMode="auto">
          <a:xfrm>
            <a:off x="4591050" y="4492815"/>
            <a:ext cx="35981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x</a:t>
            </a:r>
            <a:r>
              <a:rPr lang="de-DE" sz="2000" dirty="0" smtClean="0">
                <a:solidFill>
                  <a:schemeClr val="tx1"/>
                </a:solidFill>
              </a:rPr>
              <a:t>: </a:t>
            </a:r>
            <a:r>
              <a:rPr lang="de-DE" sz="2000" dirty="0" smtClean="0">
                <a:solidFill>
                  <a:schemeClr val="tx1"/>
                </a:solidFill>
              </a:rPr>
              <a:t>Medienkonsum pro Tag in h</a:t>
            </a:r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 bwMode="auto">
          <a:xfrm>
            <a:off x="3914775" y="933450"/>
            <a:ext cx="5057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Fragestellung: Hängt die </a:t>
            </a:r>
            <a:r>
              <a:rPr lang="de-AT" sz="2000" dirty="0" smtClean="0">
                <a:solidFill>
                  <a:schemeClr val="tx1"/>
                </a:solidFill>
              </a:rPr>
              <a:t>Tiefschlafzeit bei K</a:t>
            </a:r>
            <a:r>
              <a:rPr lang="de-DE" sz="2000" dirty="0" err="1" smtClean="0">
                <a:solidFill>
                  <a:schemeClr val="tx1"/>
                </a:solidFill>
              </a:rPr>
              <a:t>indern</a:t>
            </a:r>
            <a:r>
              <a:rPr lang="de-DE" sz="2000" dirty="0" smtClean="0">
                <a:solidFill>
                  <a:schemeClr val="tx1"/>
                </a:solidFill>
              </a:rPr>
              <a:t> vom Medienkonsum ab?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47650" y="5051925"/>
            <a:ext cx="8686800" cy="20156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err="1" smtClean="0"/>
              <a:t>Aus</a:t>
            </a:r>
            <a:r>
              <a:rPr lang="en-US" sz="1800" dirty="0" smtClean="0"/>
              <a:t> </a:t>
            </a:r>
            <a:r>
              <a:rPr lang="en-US" sz="1800" dirty="0" err="1" smtClean="0"/>
              <a:t>dem</a:t>
            </a:r>
            <a:r>
              <a:rPr lang="en-US" sz="1800" dirty="0" smtClean="0"/>
              <a:t> Modell </a:t>
            </a:r>
            <a:r>
              <a:rPr lang="en-US" sz="1800" dirty="0" err="1" smtClean="0"/>
              <a:t>geschätzt</a:t>
            </a:r>
            <a:r>
              <a:rPr lang="en-US" sz="1800" dirty="0" smtClean="0"/>
              <a:t>: </a:t>
            </a:r>
            <a:r>
              <a:rPr lang="de-DE" sz="1800" dirty="0">
                <a:latin typeface="Symbol" panose="05050102010706020507" pitchFamily="18" charset="2"/>
              </a:rPr>
              <a:t>a</a:t>
            </a:r>
            <a:r>
              <a:rPr lang="de-DE" sz="1800" dirty="0"/>
              <a:t> = 6.16, </a:t>
            </a:r>
            <a:r>
              <a:rPr lang="de-DE" sz="1800" dirty="0">
                <a:latin typeface="Symbol" panose="05050102010706020507" pitchFamily="18" charset="2"/>
              </a:rPr>
              <a:t>b</a:t>
            </a:r>
            <a:r>
              <a:rPr lang="de-DE" sz="1800" dirty="0"/>
              <a:t> = -0.45</a:t>
            </a:r>
          </a:p>
          <a:p>
            <a:pPr>
              <a:spcBef>
                <a:spcPts val="600"/>
              </a:spcBef>
            </a:pPr>
            <a:r>
              <a:rPr lang="en-US" sz="1800" dirty="0" err="1" smtClean="0"/>
              <a:t>Vorhergesagte</a:t>
            </a:r>
            <a:r>
              <a:rPr lang="en-US" sz="1800" dirty="0" smtClean="0"/>
              <a:t> </a:t>
            </a:r>
            <a:r>
              <a:rPr lang="en-US" sz="1800" dirty="0" err="1" smtClean="0"/>
              <a:t>Tiefschlafzeit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2 h </a:t>
            </a:r>
            <a:r>
              <a:rPr lang="en-US" sz="1800" dirty="0" err="1" smtClean="0"/>
              <a:t>Medienkonsum</a:t>
            </a:r>
            <a:r>
              <a:rPr lang="en-US" sz="1800" dirty="0" smtClean="0"/>
              <a:t>?   </a:t>
            </a:r>
            <a:r>
              <a:rPr lang="en-US" sz="1800" dirty="0" smtClean="0">
                <a:sym typeface="Wingdings" panose="05000000000000000000" pitchFamily="2" charset="2"/>
              </a:rPr>
              <a:t>6.16+2*(-0.45)=5.26</a:t>
            </a: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1800" dirty="0" err="1" smtClean="0"/>
              <a:t>Ist</a:t>
            </a:r>
            <a:r>
              <a:rPr lang="en-US" sz="1800" dirty="0" smtClean="0"/>
              <a:t> </a:t>
            </a:r>
            <a:r>
              <a:rPr lang="en-US" sz="1800" dirty="0" err="1" smtClean="0"/>
              <a:t>dieser</a:t>
            </a:r>
            <a:r>
              <a:rPr lang="en-US" sz="1800" dirty="0" smtClean="0"/>
              <a:t> </a:t>
            </a:r>
            <a:r>
              <a:rPr lang="en-US" sz="1800" dirty="0" err="1" smtClean="0"/>
              <a:t>Zusammenhang</a:t>
            </a:r>
            <a:r>
              <a:rPr lang="en-US" sz="1800" dirty="0" smtClean="0"/>
              <a:t> </a:t>
            </a:r>
            <a:r>
              <a:rPr lang="en-US" sz="1800" dirty="0" err="1" smtClean="0"/>
              <a:t>signifikant</a:t>
            </a:r>
            <a:r>
              <a:rPr lang="en-US" sz="1800" dirty="0" smtClean="0"/>
              <a:t>? p=0.048 </a:t>
            </a:r>
            <a:r>
              <a:rPr lang="en-US" sz="1800" dirty="0" err="1" smtClean="0"/>
              <a:t>oder</a:t>
            </a:r>
            <a:r>
              <a:rPr lang="en-US" sz="1800" dirty="0" smtClean="0"/>
              <a:t> 95%KI=[</a:t>
            </a:r>
            <a:r>
              <a:rPr lang="de-AT" sz="1800" dirty="0"/>
              <a:t>-</a:t>
            </a:r>
            <a:r>
              <a:rPr lang="de-AT" sz="1800" dirty="0" smtClean="0"/>
              <a:t>0.90, </a:t>
            </a:r>
            <a:r>
              <a:rPr lang="de-AT" sz="1800" dirty="0"/>
              <a:t>-</a:t>
            </a:r>
            <a:r>
              <a:rPr lang="de-AT" sz="1800" dirty="0" smtClean="0"/>
              <a:t>0.01</a:t>
            </a:r>
            <a:r>
              <a:rPr lang="en-US" sz="1800" dirty="0" smtClean="0"/>
              <a:t>]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1800" b="1" dirty="0" smtClean="0"/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11" name="Textfeld 10"/>
          <p:cNvSpPr txBox="1"/>
          <p:nvPr/>
        </p:nvSpPr>
        <p:spPr bwMode="auto">
          <a:xfrm>
            <a:off x="4553817" y="6406514"/>
            <a:ext cx="768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tx1"/>
                </a:solidFill>
              </a:rPr>
              <a:t>&lt;0.05</a:t>
            </a:r>
          </a:p>
        </p:txBody>
      </p:sp>
      <p:sp>
        <p:nvSpPr>
          <p:cNvPr id="12" name="Textfeld 11"/>
          <p:cNvSpPr txBox="1"/>
          <p:nvPr/>
        </p:nvSpPr>
        <p:spPr bwMode="auto">
          <a:xfrm>
            <a:off x="6269459" y="6406514"/>
            <a:ext cx="2403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tx1"/>
                </a:solidFill>
              </a:rPr>
              <a:t>0 nicht in KI enthalten</a:t>
            </a:r>
          </a:p>
        </p:txBody>
      </p:sp>
      <p:sp>
        <p:nvSpPr>
          <p:cNvPr id="13" name="Geschweifte Klammer rechts 12"/>
          <p:cNvSpPr/>
          <p:nvPr/>
        </p:nvSpPr>
        <p:spPr bwMode="auto">
          <a:xfrm rot="5400000">
            <a:off x="4792463" y="5878254"/>
            <a:ext cx="293367" cy="86590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Geschweifte Klammer rechts 13"/>
          <p:cNvSpPr/>
          <p:nvPr/>
        </p:nvSpPr>
        <p:spPr bwMode="auto">
          <a:xfrm rot="5400000">
            <a:off x="7245150" y="5644891"/>
            <a:ext cx="293367" cy="133263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3390901" y="781020"/>
            <a:ext cx="2428895" cy="485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 smtClean="0">
                <a:solidFill>
                  <a:schemeClr val="tx1"/>
                </a:solidFill>
              </a:rPr>
              <a:t>Anzahl der </a:t>
            </a:r>
            <a:r>
              <a:rPr lang="de-AT" sz="2000" dirty="0">
                <a:solidFill>
                  <a:schemeClr val="tx1"/>
                </a:solidFill>
              </a:rPr>
              <a:t>S</a:t>
            </a:r>
            <a:r>
              <a:rPr lang="de-AT" sz="2000" dirty="0" smtClean="0">
                <a:solidFill>
                  <a:schemeClr val="tx1"/>
                </a:solidFill>
              </a:rPr>
              <a:t>törche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3382156" y="2676534"/>
            <a:ext cx="2319355" cy="50958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Geburtenrate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60" name="Gerade Verbindung mit Pfeil 59"/>
          <p:cNvCxnSpPr/>
          <p:nvPr/>
        </p:nvCxnSpPr>
        <p:spPr>
          <a:xfrm>
            <a:off x="4541834" y="1320394"/>
            <a:ext cx="0" cy="121325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4738675" y="1742356"/>
            <a:ext cx="26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tx1"/>
                </a:solidFill>
              </a:rPr>
              <a:t>Beobachtete Korrelation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 bwMode="auto">
          <a:xfrm>
            <a:off x="690330" y="3681591"/>
            <a:ext cx="770300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Ist die Anzahl der </a:t>
            </a:r>
            <a:r>
              <a:rPr lang="de-DE" sz="2000" dirty="0">
                <a:solidFill>
                  <a:schemeClr val="tx1"/>
                </a:solidFill>
              </a:rPr>
              <a:t>S</a:t>
            </a:r>
            <a:r>
              <a:rPr lang="de-DE" sz="2000" dirty="0" smtClean="0">
                <a:solidFill>
                  <a:schemeClr val="tx1"/>
                </a:solidFill>
              </a:rPr>
              <a:t>törche tatsächlich </a:t>
            </a:r>
            <a:r>
              <a:rPr lang="de-DE" sz="2000" u="sng" dirty="0" smtClean="0">
                <a:solidFill>
                  <a:schemeClr val="tx1"/>
                </a:solidFill>
              </a:rPr>
              <a:t>kausal</a:t>
            </a:r>
            <a:r>
              <a:rPr lang="de-DE" sz="2000" dirty="0" smtClean="0">
                <a:solidFill>
                  <a:schemeClr val="tx1"/>
                </a:solidFill>
              </a:rPr>
              <a:t> für die Geburtenrate?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Das würde heißen: </a:t>
            </a:r>
          </a:p>
          <a:p>
            <a:r>
              <a:rPr lang="de-DE" sz="2000" dirty="0">
                <a:solidFill>
                  <a:schemeClr val="tx1"/>
                </a:solidFill>
              </a:rPr>
              <a:t>E</a:t>
            </a:r>
            <a:r>
              <a:rPr lang="de-DE" sz="2000" dirty="0" smtClean="0">
                <a:solidFill>
                  <a:schemeClr val="tx1"/>
                </a:solidFill>
              </a:rPr>
              <a:t>rhöht man die Anzahl der </a:t>
            </a:r>
            <a:r>
              <a:rPr lang="de-DE" sz="2000" dirty="0">
                <a:solidFill>
                  <a:schemeClr val="tx1"/>
                </a:solidFill>
              </a:rPr>
              <a:t>S</a:t>
            </a:r>
            <a:r>
              <a:rPr lang="de-DE" sz="2000" dirty="0" smtClean="0">
                <a:solidFill>
                  <a:schemeClr val="tx1"/>
                </a:solidFill>
              </a:rPr>
              <a:t>törche </a:t>
            </a: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Geburtenrate erhöht sich </a:t>
            </a:r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 bwMode="auto">
          <a:xfrm>
            <a:off x="171450" y="771495"/>
            <a:ext cx="30508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Beispiel für </a:t>
            </a:r>
            <a:r>
              <a:rPr lang="de-DE" sz="2000" dirty="0" err="1" smtClean="0">
                <a:solidFill>
                  <a:schemeClr val="tx1"/>
                </a:solidFill>
              </a:rPr>
              <a:t>Confounding</a:t>
            </a:r>
            <a:r>
              <a:rPr lang="de-DE" sz="2000" dirty="0" smtClean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der </a:t>
            </a:r>
            <a:r>
              <a:rPr lang="en-US" dirty="0" err="1"/>
              <a:t>Störgrößen</a:t>
            </a:r>
            <a:r>
              <a:rPr lang="en-US" dirty="0"/>
              <a:t> (Confounder)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65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3390901" y="781020"/>
            <a:ext cx="2428895" cy="485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 smtClean="0">
                <a:solidFill>
                  <a:schemeClr val="tx1"/>
                </a:solidFill>
              </a:rPr>
              <a:t>Anzahl der </a:t>
            </a:r>
            <a:r>
              <a:rPr lang="de-AT" sz="2000" dirty="0">
                <a:solidFill>
                  <a:schemeClr val="tx1"/>
                </a:solidFill>
              </a:rPr>
              <a:t>S</a:t>
            </a:r>
            <a:r>
              <a:rPr lang="de-AT" sz="2000" dirty="0" smtClean="0">
                <a:solidFill>
                  <a:schemeClr val="tx1"/>
                </a:solidFill>
              </a:rPr>
              <a:t>törche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3382156" y="2676534"/>
            <a:ext cx="2319355" cy="50958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Geburtenrate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60" name="Gerade Verbindung mit Pfeil 59"/>
          <p:cNvCxnSpPr/>
          <p:nvPr/>
        </p:nvCxnSpPr>
        <p:spPr>
          <a:xfrm>
            <a:off x="4541834" y="1320394"/>
            <a:ext cx="0" cy="121325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4738675" y="1742356"/>
            <a:ext cx="26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tx1"/>
                </a:solidFill>
              </a:rPr>
              <a:t>Beobachtete Korrelation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 bwMode="auto">
          <a:xfrm>
            <a:off x="171450" y="771495"/>
            <a:ext cx="30508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Beispiel für </a:t>
            </a:r>
            <a:r>
              <a:rPr lang="de-DE" sz="2000" dirty="0" err="1" smtClean="0">
                <a:solidFill>
                  <a:schemeClr val="tx1"/>
                </a:solidFill>
              </a:rPr>
              <a:t>Confounding</a:t>
            </a:r>
            <a:r>
              <a:rPr lang="de-DE" sz="2000" dirty="0" smtClean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der </a:t>
            </a:r>
            <a:r>
              <a:rPr lang="en-US" dirty="0" err="1"/>
              <a:t>Störgrößen</a:t>
            </a:r>
            <a:r>
              <a:rPr lang="en-US" dirty="0"/>
              <a:t> (Confounder)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905656" y="1657346"/>
            <a:ext cx="2476500" cy="62865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 smtClean="0">
                <a:solidFill>
                  <a:schemeClr val="tx1"/>
                </a:solidFill>
              </a:rPr>
              <a:t>Soziale </a:t>
            </a:r>
            <a:r>
              <a:rPr lang="de-AT" sz="2000" dirty="0">
                <a:solidFill>
                  <a:schemeClr val="tx1"/>
                </a:solidFill>
              </a:rPr>
              <a:t>F</a:t>
            </a:r>
            <a:r>
              <a:rPr lang="de-AT" sz="2000" dirty="0" smtClean="0">
                <a:solidFill>
                  <a:schemeClr val="tx1"/>
                </a:solidFill>
              </a:rPr>
              <a:t>aktoren (Land-Stadt-Faktor)</a:t>
            </a:r>
            <a:endParaRPr lang="de-DE" sz="2000" dirty="0">
              <a:solidFill>
                <a:schemeClr val="tx1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rot="10800000" flipV="1">
            <a:off x="2686829" y="1185859"/>
            <a:ext cx="500066" cy="42862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865757" y="1320391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</a:rPr>
              <a:t>Korrelation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696867" y="2446869"/>
            <a:ext cx="1640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Kausaler Zusammenhang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2582045" y="2428884"/>
            <a:ext cx="709634" cy="4952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nhaltsplatzhalter 2"/>
          <p:cNvSpPr>
            <a:spLocks noGrp="1"/>
          </p:cNvSpPr>
          <p:nvPr>
            <p:ph idx="1"/>
          </p:nvPr>
        </p:nvSpPr>
        <p:spPr>
          <a:xfrm>
            <a:off x="198434" y="3448059"/>
            <a:ext cx="8686800" cy="20156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sz="1800" dirty="0" smtClean="0"/>
              <a:t>Adjustierung für </a:t>
            </a:r>
            <a:r>
              <a:rPr lang="de-DE" sz="1800" dirty="0"/>
              <a:t>Land-Stadt-Faktor </a:t>
            </a:r>
            <a:r>
              <a:rPr lang="de-DE" sz="1800" dirty="0">
                <a:sym typeface="Wingdings" panose="05000000000000000000" pitchFamily="2" charset="2"/>
              </a:rPr>
              <a:t> Beobachtete Korrelation verschwindet </a:t>
            </a:r>
            <a:endParaRPr lang="de-DE" sz="1800" dirty="0" smtClean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de-DE" sz="1800" dirty="0" smtClean="0">
                <a:sym typeface="Wingdings" panose="05000000000000000000" pitchFamily="2" charset="2"/>
              </a:rPr>
              <a:t>Land-Stadt-Faktor </a:t>
            </a:r>
            <a:r>
              <a:rPr lang="de-DE" sz="1800" dirty="0">
                <a:sym typeface="Wingdings" panose="05000000000000000000" pitchFamily="2" charset="2"/>
              </a:rPr>
              <a:t>ist Confounder für die Assoziation Störche Geburten</a:t>
            </a:r>
          </a:p>
          <a:p>
            <a:pPr marL="358775" lvl="1" indent="-358775">
              <a:spcBef>
                <a:spcPts val="600"/>
              </a:spcBef>
              <a:spcAft>
                <a:spcPts val="900"/>
              </a:spcAft>
              <a:buSzPct val="120000"/>
              <a:buFont typeface="Arial" pitchFamily="34" charset="0"/>
              <a:buChar char="■"/>
            </a:pPr>
            <a:r>
              <a:rPr lang="de-DE" sz="1800" dirty="0" smtClean="0">
                <a:sym typeface="Wingdings" panose="05000000000000000000" pitchFamily="2" charset="2"/>
              </a:rPr>
              <a:t>In Realität</a:t>
            </a:r>
            <a:r>
              <a:rPr lang="de-DE" sz="1800" dirty="0">
                <a:sym typeface="Wingdings" panose="05000000000000000000" pitchFamily="2" charset="2"/>
              </a:rPr>
              <a:t>: </a:t>
            </a:r>
            <a:r>
              <a:rPr lang="de-DE" sz="1800" dirty="0" err="1">
                <a:sym typeface="Wingdings" panose="05000000000000000000" pitchFamily="2" charset="2"/>
              </a:rPr>
              <a:t>Confounding</a:t>
            </a:r>
            <a:r>
              <a:rPr lang="de-DE" sz="1800" dirty="0">
                <a:sym typeface="Wingdings" panose="05000000000000000000" pitchFamily="2" charset="2"/>
              </a:rPr>
              <a:t> nicht so offensichtlich / Confounder nicht bekannt</a:t>
            </a:r>
          </a:p>
          <a:p>
            <a:pPr>
              <a:spcBef>
                <a:spcPts val="600"/>
              </a:spcBef>
            </a:pPr>
            <a:r>
              <a:rPr lang="de-DE" sz="1800" dirty="0">
                <a:sym typeface="Wingdings" panose="05000000000000000000" pitchFamily="2" charset="2"/>
              </a:rPr>
              <a:t>Vermeidung von </a:t>
            </a:r>
            <a:r>
              <a:rPr lang="de-DE" sz="1800" dirty="0" err="1">
                <a:sym typeface="Wingdings" panose="05000000000000000000" pitchFamily="2" charset="2"/>
              </a:rPr>
              <a:t>Confounding</a:t>
            </a:r>
            <a:r>
              <a:rPr lang="de-DE" sz="1800" dirty="0">
                <a:sym typeface="Wingdings" panose="05000000000000000000" pitchFamily="2" charset="2"/>
              </a:rPr>
              <a:t>: </a:t>
            </a:r>
            <a:endParaRPr lang="de-DE" sz="1800" dirty="0" smtClean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de-DE" sz="1800" dirty="0" smtClean="0">
                <a:sym typeface="Wingdings" panose="05000000000000000000" pitchFamily="2" charset="2"/>
              </a:rPr>
              <a:t>Im Vorfeld vermeiden durch Studienplanung</a:t>
            </a:r>
          </a:p>
          <a:p>
            <a:pPr lvl="1">
              <a:spcBef>
                <a:spcPts val="600"/>
              </a:spcBef>
            </a:pPr>
            <a:r>
              <a:rPr lang="de-DE" sz="1800" dirty="0" smtClean="0">
                <a:sym typeface="Wingdings" panose="05000000000000000000" pitchFamily="2" charset="2"/>
              </a:rPr>
              <a:t>Bekannte Confounder miteinbeziehen / adjustieren:</a:t>
            </a:r>
          </a:p>
          <a:p>
            <a:pPr marL="361950" lvl="1" indent="0">
              <a:spcBef>
                <a:spcPts val="600"/>
              </a:spcBef>
              <a:buNone/>
            </a:pPr>
            <a:r>
              <a:rPr lang="de-DE" sz="1800" dirty="0" smtClean="0">
                <a:sym typeface="Wingdings" panose="05000000000000000000" pitchFamily="2" charset="2"/>
              </a:rPr>
              <a:t> Multiples Regressions-Modell:  y = </a:t>
            </a:r>
            <a:r>
              <a:rPr lang="de-DE" sz="1800" dirty="0" smtClean="0"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de-DE" sz="1800" dirty="0" smtClean="0">
                <a:sym typeface="Wingdings" panose="05000000000000000000" pitchFamily="2" charset="2"/>
              </a:rPr>
              <a:t> + </a:t>
            </a:r>
            <a:r>
              <a:rPr lang="de-DE" sz="1800" dirty="0" smtClean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de-DE" sz="1800" baseline="-25000" dirty="0">
                <a:sym typeface="Wingdings" panose="05000000000000000000" pitchFamily="2" charset="2"/>
              </a:rPr>
              <a:t>1</a:t>
            </a:r>
            <a:r>
              <a:rPr lang="de-DE" sz="1800" dirty="0" smtClean="0">
                <a:sym typeface="Wingdings" panose="05000000000000000000" pitchFamily="2" charset="2"/>
              </a:rPr>
              <a:t>x</a:t>
            </a:r>
            <a:r>
              <a:rPr lang="de-DE" sz="1800" baseline="-25000" dirty="0" smtClean="0">
                <a:sym typeface="Wingdings" panose="05000000000000000000" pitchFamily="2" charset="2"/>
              </a:rPr>
              <a:t>1</a:t>
            </a:r>
            <a:r>
              <a:rPr lang="de-DE" sz="1800" dirty="0" smtClean="0">
                <a:sym typeface="Wingdings" panose="05000000000000000000" pitchFamily="2" charset="2"/>
              </a:rPr>
              <a:t> + </a:t>
            </a:r>
            <a:r>
              <a:rPr lang="de-DE" sz="1800" dirty="0" smtClean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de-DE" sz="1800" baseline="-25000" dirty="0">
                <a:sym typeface="Wingdings" panose="05000000000000000000" pitchFamily="2" charset="2"/>
              </a:rPr>
              <a:t>1</a:t>
            </a:r>
            <a:r>
              <a:rPr lang="de-DE" sz="1800" dirty="0" smtClean="0">
                <a:sym typeface="Wingdings" panose="05000000000000000000" pitchFamily="2" charset="2"/>
              </a:rPr>
              <a:t>x</a:t>
            </a:r>
            <a:r>
              <a:rPr lang="de-DE" sz="1800" baseline="-25000" dirty="0" smtClean="0">
                <a:sym typeface="Wingdings" panose="05000000000000000000" pitchFamily="2" charset="2"/>
              </a:rPr>
              <a:t>2</a:t>
            </a:r>
            <a:r>
              <a:rPr lang="de-DE" sz="1800" dirty="0" smtClean="0">
                <a:sym typeface="Wingdings" panose="05000000000000000000" pitchFamily="2" charset="2"/>
              </a:rPr>
              <a:t> + </a:t>
            </a:r>
            <a:r>
              <a:rPr lang="de-DE" sz="1800" dirty="0" smtClean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de-DE" sz="1800" baseline="-25000" dirty="0">
                <a:sym typeface="Wingdings" panose="05000000000000000000" pitchFamily="2" charset="2"/>
              </a:rPr>
              <a:t>1</a:t>
            </a:r>
            <a:r>
              <a:rPr lang="de-DE" sz="1800" dirty="0" smtClean="0">
                <a:sym typeface="Wingdings" panose="05000000000000000000" pitchFamily="2" charset="2"/>
              </a:rPr>
              <a:t>x</a:t>
            </a:r>
            <a:r>
              <a:rPr lang="de-DE" sz="1800" baseline="-25000" dirty="0" smtClean="0">
                <a:sym typeface="Wingdings" panose="05000000000000000000" pitchFamily="2" charset="2"/>
              </a:rPr>
              <a:t>3</a:t>
            </a:r>
            <a:r>
              <a:rPr lang="de-DE" sz="1800" dirty="0" smtClean="0">
                <a:sym typeface="Wingdings" panose="05000000000000000000" pitchFamily="2" charset="2"/>
              </a:rPr>
              <a:t> + …. + e</a:t>
            </a:r>
            <a:endParaRPr lang="de-DE" sz="1800" dirty="0"/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1800" b="1" dirty="0" smtClean="0"/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4" name="Rechteck 3"/>
          <p:cNvSpPr/>
          <p:nvPr/>
        </p:nvSpPr>
        <p:spPr bwMode="auto">
          <a:xfrm>
            <a:off x="3950181" y="6115050"/>
            <a:ext cx="3673488" cy="390525"/>
          </a:xfrm>
          <a:prstGeom prst="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953374" y="6245225"/>
            <a:ext cx="733425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25B899-695F-480B-BB59-D3CD88CD7675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5143504" y="3152762"/>
            <a:ext cx="3571900" cy="3571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 smtClean="0">
                <a:solidFill>
                  <a:schemeClr val="tx1"/>
                </a:solidFill>
              </a:rPr>
              <a:t>Diabetes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5143503" y="2152630"/>
            <a:ext cx="1247771" cy="5715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smtClean="0">
                <a:solidFill>
                  <a:schemeClr val="tx1"/>
                </a:solidFill>
              </a:rPr>
              <a:t>Geschlecht 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6591300" y="2152630"/>
            <a:ext cx="623905" cy="5715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smtClean="0">
                <a:solidFill>
                  <a:schemeClr val="tx1"/>
                </a:solidFill>
              </a:rPr>
              <a:t>Alter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7429520" y="2152630"/>
            <a:ext cx="1285884" cy="7143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Genetische</a:t>
            </a:r>
            <a:r>
              <a:rPr lang="de-AT" sz="1600" dirty="0" smtClean="0">
                <a:solidFill>
                  <a:schemeClr val="tx1"/>
                </a:solidFill>
              </a:rPr>
              <a:t> Variante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39" name="Gerade Verbindung mit Pfeil 38"/>
          <p:cNvCxnSpPr/>
          <p:nvPr/>
        </p:nvCxnSpPr>
        <p:spPr>
          <a:xfrm rot="5400000">
            <a:off x="5464975" y="2974167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rot="5400000">
            <a:off x="6746906" y="2964217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rot="5400000">
            <a:off x="7930380" y="3009092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571504" y="3114662"/>
            <a:ext cx="3876670" cy="3571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 smtClean="0">
                <a:solidFill>
                  <a:schemeClr val="tx1"/>
                </a:solidFill>
              </a:rPr>
              <a:t>Outcome variable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571503" y="2114530"/>
            <a:ext cx="2105022" cy="7143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smtClean="0">
                <a:solidFill>
                  <a:schemeClr val="tx1"/>
                </a:solidFill>
              </a:rPr>
              <a:t>Andere mit </a:t>
            </a:r>
            <a:r>
              <a:rPr lang="de-AT" sz="1600" dirty="0" err="1" smtClean="0">
                <a:solidFill>
                  <a:schemeClr val="tx1"/>
                </a:solidFill>
              </a:rPr>
              <a:t>outcome</a:t>
            </a:r>
            <a:r>
              <a:rPr lang="de-AT" sz="1600" dirty="0" smtClean="0">
                <a:solidFill>
                  <a:schemeClr val="tx1"/>
                </a:solidFill>
              </a:rPr>
              <a:t> korrelierte Variablen </a:t>
            </a:r>
          </a:p>
        </p:txBody>
      </p:sp>
      <p:sp>
        <p:nvSpPr>
          <p:cNvPr id="31" name="Rechteck 30"/>
          <p:cNvSpPr/>
          <p:nvPr/>
        </p:nvSpPr>
        <p:spPr>
          <a:xfrm>
            <a:off x="2857519" y="2114530"/>
            <a:ext cx="1590655" cy="7143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smtClean="0">
                <a:solidFill>
                  <a:schemeClr val="tx1"/>
                </a:solidFill>
              </a:rPr>
              <a:t>Interessierende erklärende Variable </a:t>
            </a: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1708951" y="2857471"/>
            <a:ext cx="0" cy="2484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rot="5400000">
            <a:off x="3358380" y="2970992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el 2"/>
          <p:cNvSpPr>
            <a:spLocks noGrp="1"/>
          </p:cNvSpPr>
          <p:nvPr>
            <p:ph type="title"/>
          </p:nvPr>
        </p:nvSpPr>
        <p:spPr>
          <a:xfrm>
            <a:off x="220663" y="114300"/>
            <a:ext cx="8105775" cy="501650"/>
          </a:xfrm>
        </p:spPr>
        <p:txBody>
          <a:bodyPr/>
          <a:lstStyle/>
          <a:p>
            <a:r>
              <a:rPr lang="en-US" dirty="0" err="1" smtClean="0"/>
              <a:t>Warum</a:t>
            </a:r>
            <a:r>
              <a:rPr lang="en-US" dirty="0" smtClean="0"/>
              <a:t> </a:t>
            </a:r>
            <a:r>
              <a:rPr lang="en-US" dirty="0" err="1" smtClean="0"/>
              <a:t>adjustieren</a:t>
            </a:r>
            <a:r>
              <a:rPr lang="en-US" dirty="0" smtClean="0"/>
              <a:t>?</a:t>
            </a:r>
            <a:endParaRPr lang="de-DE" dirty="0"/>
          </a:p>
        </p:txBody>
      </p:sp>
      <p:sp>
        <p:nvSpPr>
          <p:cNvPr id="48" name="Inhaltsplatzhalter 2"/>
          <p:cNvSpPr>
            <a:spLocks noGrp="1"/>
          </p:cNvSpPr>
          <p:nvPr>
            <p:ph idx="1"/>
          </p:nvPr>
        </p:nvSpPr>
        <p:spPr>
          <a:xfrm>
            <a:off x="295246" y="814240"/>
            <a:ext cx="8286808" cy="135733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sz="2000" b="1" dirty="0" err="1" smtClean="0"/>
              <a:t>Potentielles</a:t>
            </a:r>
            <a:r>
              <a:rPr lang="en-US" sz="2000" b="1" dirty="0" smtClean="0"/>
              <a:t> Confounding </a:t>
            </a:r>
            <a:r>
              <a:rPr lang="en-US" sz="2000" b="1" dirty="0" err="1" smtClean="0"/>
              <a:t>berücksichtigen</a:t>
            </a:r>
            <a:endParaRPr lang="en-US" sz="2000" b="1" dirty="0" smtClean="0"/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sz="2000" b="1" dirty="0" err="1" smtClean="0"/>
              <a:t>Reduzieren</a:t>
            </a:r>
            <a:r>
              <a:rPr lang="en-US" sz="2000" b="1" dirty="0" smtClean="0"/>
              <a:t> der </a:t>
            </a:r>
            <a:r>
              <a:rPr lang="en-US" sz="2000" b="1" dirty="0" err="1" smtClean="0"/>
              <a:t>Residualvarianz</a:t>
            </a:r>
            <a:endParaRPr lang="en-US" sz="2000" b="1" dirty="0" smtClean="0"/>
          </a:p>
        </p:txBody>
      </p:sp>
      <p:sp>
        <p:nvSpPr>
          <p:cNvPr id="5" name="Textfeld 4"/>
          <p:cNvSpPr txBox="1"/>
          <p:nvPr/>
        </p:nvSpPr>
        <p:spPr bwMode="auto">
          <a:xfrm>
            <a:off x="461654" y="1704815"/>
            <a:ext cx="2494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Mögliches Szenario:</a:t>
            </a:r>
          </a:p>
        </p:txBody>
      </p:sp>
      <p:sp>
        <p:nvSpPr>
          <p:cNvPr id="49" name="Textfeld 48"/>
          <p:cNvSpPr txBox="1"/>
          <p:nvPr/>
        </p:nvSpPr>
        <p:spPr bwMode="auto">
          <a:xfrm>
            <a:off x="5036158" y="1704815"/>
            <a:ext cx="11560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Beispiel:</a:t>
            </a:r>
          </a:p>
        </p:txBody>
      </p:sp>
      <p:sp>
        <p:nvSpPr>
          <p:cNvPr id="50" name="Inhaltsplatzhalter 2"/>
          <p:cNvSpPr txBox="1">
            <a:spLocks/>
          </p:cNvSpPr>
          <p:nvPr/>
        </p:nvSpPr>
        <p:spPr bwMode="auto">
          <a:xfrm>
            <a:off x="295246" y="3676622"/>
            <a:ext cx="8715404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ts val="1200"/>
              </a:spcBef>
              <a:spcAft>
                <a:spcPts val="900"/>
              </a:spcAft>
              <a:buClr>
                <a:srgbClr val="0A3CA0"/>
              </a:buClr>
              <a:buSzPct val="120000"/>
              <a:buFont typeface="Arial" pitchFamily="34" charset="0"/>
              <a:buChar char="■"/>
              <a:defRPr lang="de-DE" sz="2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A3CA0"/>
              </a:buClr>
              <a:buSzPct val="75000"/>
              <a:buFont typeface="Arial" charset="0"/>
              <a:buChar char="►"/>
              <a:defRPr lang="de-DE" sz="20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2286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A3CA0"/>
              </a:buClr>
              <a:buSzPct val="120000"/>
              <a:buFont typeface="Arial" charset="0"/>
              <a:buChar char="•"/>
              <a:defRPr lang="de-DE" sz="20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SzPct val="85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SzPct val="85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fontAlgn="base">
              <a:spcBef>
                <a:spcPct val="0"/>
              </a:spcBef>
              <a:spcAft>
                <a:spcPct val="40000"/>
              </a:spcAft>
              <a:buSzPct val="85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fontAlgn="base">
              <a:spcBef>
                <a:spcPct val="0"/>
              </a:spcBef>
              <a:spcAft>
                <a:spcPct val="40000"/>
              </a:spcAft>
              <a:buSzPct val="85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fontAlgn="base">
              <a:spcBef>
                <a:spcPct val="0"/>
              </a:spcBef>
              <a:spcAft>
                <a:spcPct val="40000"/>
              </a:spcAft>
              <a:buSzPct val="85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fontAlgn="base">
              <a:spcBef>
                <a:spcPct val="0"/>
              </a:spcBef>
              <a:spcAft>
                <a:spcPct val="40000"/>
              </a:spcAft>
              <a:buSzPct val="85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kern="0" dirty="0" err="1" smtClean="0"/>
              <a:t>Mehrere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Variablen</a:t>
            </a:r>
            <a:r>
              <a:rPr lang="en-US" sz="2000" kern="0" dirty="0" smtClean="0"/>
              <a:t>, die </a:t>
            </a:r>
            <a:r>
              <a:rPr lang="en-US" sz="2000" kern="0" dirty="0" err="1" smtClean="0"/>
              <a:t>alle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unabhängig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voneinander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zum</a:t>
            </a:r>
            <a:r>
              <a:rPr lang="en-US" sz="2000" kern="0" dirty="0" smtClean="0"/>
              <a:t> Outcome </a:t>
            </a:r>
            <a:r>
              <a:rPr lang="en-US" sz="2000" kern="0" dirty="0" err="1" smtClean="0"/>
              <a:t>beitragen</a:t>
            </a:r>
            <a:endParaRPr lang="en-US" sz="2000" kern="0" dirty="0" smtClean="0"/>
          </a:p>
          <a:p>
            <a:pPr>
              <a:spcBef>
                <a:spcPts val="600"/>
              </a:spcBef>
            </a:pPr>
            <a:r>
              <a:rPr lang="en-US" sz="2000" kern="0" dirty="0" err="1" smtClean="0"/>
              <a:t>Gesamtvarianz</a:t>
            </a:r>
            <a:r>
              <a:rPr lang="en-US" sz="2000" kern="0" dirty="0" smtClean="0"/>
              <a:t>:</a:t>
            </a:r>
          </a:p>
          <a:p>
            <a:pPr marL="0" indent="0">
              <a:spcBef>
                <a:spcPts val="600"/>
              </a:spcBef>
              <a:buNone/>
            </a:pPr>
            <a:endParaRPr lang="en-US" sz="1200" kern="0" dirty="0" smtClean="0"/>
          </a:p>
          <a:p>
            <a:pPr>
              <a:spcBef>
                <a:spcPts val="600"/>
              </a:spcBef>
            </a:pPr>
            <a:r>
              <a:rPr lang="en-US" sz="2000" kern="0" dirty="0" err="1" smtClean="0"/>
              <a:t>Reduzierung</a:t>
            </a:r>
            <a:r>
              <a:rPr lang="en-US" sz="2000" kern="0" dirty="0" smtClean="0"/>
              <a:t> der </a:t>
            </a:r>
            <a:r>
              <a:rPr lang="en-US" sz="2000" kern="0" dirty="0" err="1" smtClean="0"/>
              <a:t>Residualvarianz</a:t>
            </a:r>
            <a:r>
              <a:rPr lang="en-US" sz="2000" kern="0" dirty="0" smtClean="0"/>
              <a:t> </a:t>
            </a:r>
            <a:r>
              <a:rPr lang="en-US" sz="2000" kern="0" dirty="0" smtClean="0">
                <a:sym typeface="Wingdings" panose="05000000000000000000" pitchFamily="2" charset="2"/>
              </a:rPr>
              <a:t> </a:t>
            </a:r>
            <a:r>
              <a:rPr lang="en-US" sz="2000" kern="0" dirty="0" err="1" smtClean="0">
                <a:sym typeface="Wingdings" panose="05000000000000000000" pitchFamily="2" charset="2"/>
              </a:rPr>
              <a:t>Erhöht</a:t>
            </a:r>
            <a:r>
              <a:rPr lang="en-US" sz="2000" kern="0" dirty="0" smtClean="0">
                <a:sym typeface="Wingdings" panose="05000000000000000000" pitchFamily="2" charset="2"/>
              </a:rPr>
              <a:t> </a:t>
            </a:r>
            <a:r>
              <a:rPr lang="en-US" sz="2000" kern="0" dirty="0" err="1" smtClean="0">
                <a:sym typeface="Wingdings" panose="05000000000000000000" pitchFamily="2" charset="2"/>
              </a:rPr>
              <a:t>Präzision</a:t>
            </a:r>
            <a:r>
              <a:rPr lang="en-US" sz="2000" kern="0" dirty="0" smtClean="0">
                <a:sym typeface="Wingdings" panose="05000000000000000000" pitchFamily="2" charset="2"/>
              </a:rPr>
              <a:t>/Power des </a:t>
            </a:r>
            <a:r>
              <a:rPr lang="en-US" sz="2000" kern="0" dirty="0" err="1" smtClean="0">
                <a:sym typeface="Wingdings" panose="05000000000000000000" pitchFamily="2" charset="2"/>
              </a:rPr>
              <a:t>Modells</a:t>
            </a:r>
            <a:endParaRPr lang="en-US" sz="2000" kern="0" dirty="0"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kern="0" dirty="0" smtClean="0">
                <a:sym typeface="Wingdings" panose="05000000000000000000" pitchFamily="2" charset="2"/>
              </a:rPr>
              <a:t> </a:t>
            </a:r>
            <a:r>
              <a:rPr lang="en-US" sz="2000" kern="0" dirty="0" err="1" smtClean="0">
                <a:sym typeface="Wingdings" panose="05000000000000000000" pitchFamily="2" charset="2"/>
              </a:rPr>
              <a:t>Möglichst</a:t>
            </a:r>
            <a:r>
              <a:rPr lang="en-US" sz="2000" kern="0" dirty="0" smtClean="0">
                <a:sym typeface="Wingdings" panose="05000000000000000000" pitchFamily="2" charset="2"/>
              </a:rPr>
              <a:t> </a:t>
            </a:r>
            <a:r>
              <a:rPr lang="en-US" sz="2000" kern="0" dirty="0" err="1" smtClean="0">
                <a:sym typeface="Wingdings" panose="05000000000000000000" pitchFamily="2" charset="2"/>
              </a:rPr>
              <a:t>alle</a:t>
            </a:r>
            <a:r>
              <a:rPr lang="en-US" sz="2000" kern="0" dirty="0" smtClean="0">
                <a:sym typeface="Wingdings" panose="05000000000000000000" pitchFamily="2" charset="2"/>
              </a:rPr>
              <a:t> </a:t>
            </a:r>
            <a:r>
              <a:rPr lang="en-US" sz="2000" kern="0" dirty="0" err="1" smtClean="0">
                <a:sym typeface="Wingdings" panose="05000000000000000000" pitchFamily="2" charset="2"/>
              </a:rPr>
              <a:t>bekannten</a:t>
            </a:r>
            <a:r>
              <a:rPr lang="en-US" sz="2000" kern="0" dirty="0" smtClean="0">
                <a:sym typeface="Wingdings" panose="05000000000000000000" pitchFamily="2" charset="2"/>
              </a:rPr>
              <a:t> </a:t>
            </a:r>
            <a:r>
              <a:rPr lang="en-US" sz="2000" kern="0" dirty="0" err="1" smtClean="0">
                <a:sym typeface="Wingdings" panose="05000000000000000000" pitchFamily="2" charset="2"/>
              </a:rPr>
              <a:t>Faktoren</a:t>
            </a:r>
            <a:r>
              <a:rPr lang="en-US" sz="2000" kern="0" dirty="0" smtClean="0">
                <a:sym typeface="Wingdings" panose="05000000000000000000" pitchFamily="2" charset="2"/>
              </a:rPr>
              <a:t>, die </a:t>
            </a:r>
            <a:r>
              <a:rPr lang="en-US" sz="2000" kern="0" dirty="0" err="1" smtClean="0">
                <a:sym typeface="Wingdings" panose="05000000000000000000" pitchFamily="2" charset="2"/>
              </a:rPr>
              <a:t>die</a:t>
            </a:r>
            <a:r>
              <a:rPr lang="en-US" sz="2000" kern="0" dirty="0" smtClean="0">
                <a:sym typeface="Wingdings" panose="05000000000000000000" pitchFamily="2" charset="2"/>
              </a:rPr>
              <a:t> Outcome-Variable </a:t>
            </a:r>
            <a:r>
              <a:rPr lang="en-US" sz="2000" kern="0" dirty="0" err="1" smtClean="0">
                <a:sym typeface="Wingdings" panose="05000000000000000000" pitchFamily="2" charset="2"/>
              </a:rPr>
              <a:t>beeinflussen</a:t>
            </a:r>
            <a:r>
              <a:rPr lang="en-US" sz="2000" kern="0" dirty="0" smtClean="0">
                <a:sym typeface="Wingdings" panose="05000000000000000000" pitchFamily="2" charset="2"/>
              </a:rPr>
              <a:t>, in das Model </a:t>
            </a:r>
            <a:r>
              <a:rPr lang="en-US" sz="2000" kern="0" dirty="0" err="1" smtClean="0">
                <a:sym typeface="Wingdings" panose="05000000000000000000" pitchFamily="2" charset="2"/>
              </a:rPr>
              <a:t>aufnehmen</a:t>
            </a:r>
            <a:r>
              <a:rPr lang="en-US" sz="2000" kern="0" dirty="0" smtClean="0">
                <a:sym typeface="Wingdings" panose="05000000000000000000" pitchFamily="2" charset="2"/>
              </a:rPr>
              <a:t> </a:t>
            </a:r>
            <a:r>
              <a:rPr lang="en-US" sz="2000" kern="0" dirty="0" smtClean="0"/>
              <a:t> </a:t>
            </a:r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V="1">
            <a:off x="2509839" y="4348132"/>
            <a:ext cx="679406" cy="31432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Gerade Verbindung mit Pfeil 50"/>
          <p:cNvCxnSpPr/>
          <p:nvPr/>
        </p:nvCxnSpPr>
        <p:spPr bwMode="auto">
          <a:xfrm>
            <a:off x="2528078" y="4662457"/>
            <a:ext cx="661167" cy="18576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feld 15"/>
          <p:cNvSpPr txBox="1"/>
          <p:nvPr/>
        </p:nvSpPr>
        <p:spPr bwMode="auto">
          <a:xfrm>
            <a:off x="3214033" y="4148077"/>
            <a:ext cx="44408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Die durch das Modell erklärte Varianz</a:t>
            </a:r>
          </a:p>
        </p:txBody>
      </p:sp>
      <p:sp>
        <p:nvSpPr>
          <p:cNvPr id="52" name="Textfeld 51"/>
          <p:cNvSpPr txBox="1"/>
          <p:nvPr/>
        </p:nvSpPr>
        <p:spPr bwMode="auto">
          <a:xfrm>
            <a:off x="3223558" y="4648170"/>
            <a:ext cx="20120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Residualvarianz</a:t>
            </a:r>
          </a:p>
        </p:txBody>
      </p:sp>
    </p:spTree>
    <p:extLst>
      <p:ext uri="{BB962C8B-B14F-4D97-AF65-F5344CB8AC3E}">
        <p14:creationId xmlns:p14="http://schemas.microsoft.com/office/powerpoint/2010/main" val="39694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„Tiefschlafstudie“</a:t>
            </a:r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943" y="1661930"/>
            <a:ext cx="3007952" cy="272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 bwMode="auto">
          <a:xfrm rot="16200000">
            <a:off x="-104405" y="2662464"/>
            <a:ext cx="19370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y: Tiefschlafzeit</a:t>
            </a:r>
          </a:p>
        </p:txBody>
      </p:sp>
      <p:sp>
        <p:nvSpPr>
          <p:cNvPr id="8" name="Textfeld 7"/>
          <p:cNvSpPr txBox="1"/>
          <p:nvPr/>
        </p:nvSpPr>
        <p:spPr bwMode="auto">
          <a:xfrm>
            <a:off x="191847" y="742414"/>
            <a:ext cx="877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Fragestellung: Hängt die </a:t>
            </a:r>
            <a:r>
              <a:rPr lang="de-AT" sz="2000" dirty="0" smtClean="0">
                <a:solidFill>
                  <a:schemeClr val="tx1"/>
                </a:solidFill>
              </a:rPr>
              <a:t>Tiefschlafzeit bei K</a:t>
            </a:r>
            <a:r>
              <a:rPr lang="de-DE" sz="2000" dirty="0" err="1" smtClean="0">
                <a:solidFill>
                  <a:schemeClr val="tx1"/>
                </a:solidFill>
              </a:rPr>
              <a:t>indern</a:t>
            </a:r>
            <a:r>
              <a:rPr lang="de-DE" sz="2000" dirty="0" smtClean="0">
                <a:solidFill>
                  <a:schemeClr val="tx1"/>
                </a:solidFill>
              </a:rPr>
              <a:t> vom Medienkonsum ab?</a:t>
            </a:r>
          </a:p>
        </p:txBody>
      </p:sp>
      <p:sp>
        <p:nvSpPr>
          <p:cNvPr id="15" name="Textfeld 14"/>
          <p:cNvSpPr txBox="1"/>
          <p:nvPr/>
        </p:nvSpPr>
        <p:spPr bwMode="auto">
          <a:xfrm>
            <a:off x="4577547" y="1661930"/>
            <a:ext cx="43857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tx1"/>
                </a:solidFill>
              </a:rPr>
              <a:t>Mögliche </a:t>
            </a:r>
            <a:r>
              <a:rPr lang="de-DE" sz="2000" b="1" dirty="0" err="1" smtClean="0">
                <a:solidFill>
                  <a:schemeClr val="tx1"/>
                </a:solidFill>
              </a:rPr>
              <a:t>Confounder</a:t>
            </a:r>
            <a:r>
              <a:rPr lang="de-DE" sz="2000" b="1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Geschlecht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Alter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Körperliche Aktivität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Sozialer Status der Familie und damit zusammenhängende Faktoren (z.B. Ernährung)</a:t>
            </a:r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 bwMode="auto">
          <a:xfrm>
            <a:off x="979446" y="4401141"/>
            <a:ext cx="35981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x</a:t>
            </a:r>
            <a:r>
              <a:rPr lang="de-DE" sz="2000" dirty="0" smtClean="0">
                <a:solidFill>
                  <a:schemeClr val="tx1"/>
                </a:solidFill>
              </a:rPr>
              <a:t>: </a:t>
            </a:r>
            <a:r>
              <a:rPr lang="de-DE" sz="2000" dirty="0" smtClean="0">
                <a:solidFill>
                  <a:schemeClr val="tx1"/>
                </a:solidFill>
              </a:rPr>
              <a:t>Medienkonsum pro Tag in h</a:t>
            </a:r>
            <a:endParaRPr lang="de-DE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89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Voraussetzungen lineares Regressionsmodell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319059" y="909620"/>
            <a:ext cx="8286808" cy="50736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b="1" dirty="0" err="1" smtClean="0"/>
              <a:t>Normalverteilung</a:t>
            </a:r>
            <a:r>
              <a:rPr lang="en-US" sz="2000" dirty="0" smtClean="0"/>
              <a:t> der </a:t>
            </a:r>
            <a:r>
              <a:rPr lang="en-US" sz="2000" dirty="0" err="1" smtClean="0"/>
              <a:t>Residuen</a:t>
            </a:r>
            <a:r>
              <a:rPr lang="en-US" sz="20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sz="2000" dirty="0" err="1" smtClean="0"/>
              <a:t>Varianz</a:t>
            </a:r>
            <a:r>
              <a:rPr lang="en-US" sz="2000" dirty="0" smtClean="0"/>
              <a:t> von y </a:t>
            </a:r>
            <a:r>
              <a:rPr lang="en-US" sz="2000" dirty="0" err="1" smtClean="0"/>
              <a:t>hängt</a:t>
            </a:r>
            <a:r>
              <a:rPr lang="en-US" sz="2000" dirty="0" smtClean="0"/>
              <a:t> </a:t>
            </a:r>
            <a:r>
              <a:rPr lang="en-US" sz="2000" dirty="0" err="1" smtClean="0"/>
              <a:t>nicht</a:t>
            </a:r>
            <a:r>
              <a:rPr lang="en-US" sz="2000" dirty="0" smtClean="0"/>
              <a:t> von x ab 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err="1" smtClean="0"/>
              <a:t>Residuen</a:t>
            </a:r>
            <a:r>
              <a:rPr lang="en-US" sz="2000" dirty="0" smtClean="0"/>
              <a:t> </a:t>
            </a:r>
            <a:r>
              <a:rPr lang="en-US" sz="2000" dirty="0" err="1" smtClean="0"/>
              <a:t>sind</a:t>
            </a:r>
            <a:r>
              <a:rPr lang="en-US" sz="2000" dirty="0" smtClean="0"/>
              <a:t> </a:t>
            </a:r>
            <a:r>
              <a:rPr lang="en-US" sz="2000" b="1" dirty="0" err="1" smtClean="0"/>
              <a:t>unabhängig</a:t>
            </a:r>
            <a:r>
              <a:rPr lang="en-US" sz="2000" dirty="0" smtClean="0"/>
              <a:t>                                                               (</a:t>
            </a:r>
            <a:r>
              <a:rPr lang="en-US" sz="2000" dirty="0" err="1" smtClean="0"/>
              <a:t>nicht</a:t>
            </a:r>
            <a:r>
              <a:rPr lang="en-US" sz="2000" dirty="0" smtClean="0"/>
              <a:t> der Fall </a:t>
            </a:r>
            <a:r>
              <a:rPr lang="en-US" sz="2000" dirty="0" err="1" smtClean="0"/>
              <a:t>bei</a:t>
            </a:r>
            <a:r>
              <a:rPr lang="en-US" sz="2000" dirty="0" smtClean="0"/>
              <a:t> Multicenter-</a:t>
            </a:r>
            <a:r>
              <a:rPr lang="en-US" sz="2000" dirty="0" err="1"/>
              <a:t>S</a:t>
            </a:r>
            <a:r>
              <a:rPr lang="en-US" sz="2000" dirty="0" err="1" smtClean="0"/>
              <a:t>tudien</a:t>
            </a:r>
            <a:r>
              <a:rPr lang="en-US" sz="2000" dirty="0" smtClean="0"/>
              <a:t> </a:t>
            </a:r>
            <a:r>
              <a:rPr lang="en-US" sz="2000" dirty="0" err="1" smtClean="0"/>
              <a:t>oder</a:t>
            </a:r>
            <a:r>
              <a:rPr lang="en-US" sz="2000" dirty="0" smtClean="0"/>
              <a:t> </a:t>
            </a:r>
            <a:r>
              <a:rPr lang="en-US" sz="2000" dirty="0" err="1" smtClean="0"/>
              <a:t>Mehrfachmessungen</a:t>
            </a:r>
            <a:r>
              <a:rPr lang="en-US" sz="2000" dirty="0" smtClean="0"/>
              <a:t>!)</a:t>
            </a:r>
          </a:p>
          <a:p>
            <a:pPr>
              <a:spcBef>
                <a:spcPts val="600"/>
              </a:spcBef>
            </a:pPr>
            <a:endParaRPr lang="en-US" sz="1000" dirty="0" smtClean="0"/>
          </a:p>
          <a:p>
            <a:pPr>
              <a:spcBef>
                <a:spcPts val="600"/>
              </a:spcBef>
            </a:pPr>
            <a:r>
              <a:rPr lang="en-US" sz="2000" b="1" dirty="0" err="1" smtClean="0"/>
              <a:t>Linearer</a:t>
            </a:r>
            <a:r>
              <a:rPr lang="en-US" sz="2000" dirty="0" smtClean="0"/>
              <a:t> </a:t>
            </a:r>
            <a:r>
              <a:rPr lang="en-US" sz="2000" dirty="0" err="1" smtClean="0"/>
              <a:t>Zusammenhang</a:t>
            </a:r>
            <a:r>
              <a:rPr lang="en-US" sz="2000" dirty="0" smtClean="0"/>
              <a:t> </a:t>
            </a:r>
            <a:r>
              <a:rPr lang="en-US" sz="2000" dirty="0" err="1" smtClean="0"/>
              <a:t>zwischen</a:t>
            </a:r>
            <a:r>
              <a:rPr lang="en-US" sz="2000" dirty="0" smtClean="0"/>
              <a:t> x und y</a:t>
            </a:r>
          </a:p>
          <a:p>
            <a:pPr marL="0" indent="0">
              <a:spcBef>
                <a:spcPts val="600"/>
              </a:spcBef>
              <a:buNone/>
            </a:pPr>
            <a:endParaRPr lang="en-US" sz="1100" dirty="0" smtClean="0"/>
          </a:p>
          <a:p>
            <a:pPr>
              <a:spcBef>
                <a:spcPts val="600"/>
              </a:spcBef>
            </a:pPr>
            <a:r>
              <a:rPr lang="en-US" sz="2000" dirty="0" err="1" smtClean="0"/>
              <a:t>Für</a:t>
            </a:r>
            <a:r>
              <a:rPr lang="en-US" sz="2000" dirty="0" smtClean="0"/>
              <a:t> multiples </a:t>
            </a:r>
            <a:r>
              <a:rPr lang="en-US" sz="2000" dirty="0" err="1" smtClean="0"/>
              <a:t>Regressionsmodell</a:t>
            </a:r>
            <a:r>
              <a:rPr lang="en-US" sz="2000" dirty="0" smtClean="0"/>
              <a:t>: </a:t>
            </a:r>
            <a:r>
              <a:rPr lang="en-US" sz="2000" dirty="0" err="1" smtClean="0"/>
              <a:t>Vermeiden</a:t>
            </a:r>
            <a:r>
              <a:rPr lang="en-US" sz="2000" dirty="0" smtClean="0"/>
              <a:t>                                     von </a:t>
            </a:r>
            <a:r>
              <a:rPr lang="en-US" sz="2000" b="1" dirty="0" err="1" smtClean="0"/>
              <a:t>Multikollinerität</a:t>
            </a:r>
            <a:r>
              <a:rPr lang="en-US" sz="2000" dirty="0" smtClean="0"/>
              <a:t> (</a:t>
            </a:r>
            <a:r>
              <a:rPr lang="en-US" sz="2000" dirty="0" err="1" smtClean="0"/>
              <a:t>erklärende</a:t>
            </a:r>
            <a:r>
              <a:rPr lang="en-US" sz="2000" dirty="0" smtClean="0"/>
              <a:t> </a:t>
            </a:r>
            <a:r>
              <a:rPr lang="en-US" sz="2000" dirty="0" err="1" smtClean="0"/>
              <a:t>Variablen</a:t>
            </a:r>
            <a:r>
              <a:rPr lang="en-US" sz="2000" dirty="0"/>
              <a:t> </a:t>
            </a:r>
            <a:r>
              <a:rPr lang="en-US" sz="2000" dirty="0" smtClean="0"/>
              <a:t>                                              </a:t>
            </a:r>
            <a:r>
              <a:rPr lang="en-US" sz="2000" dirty="0" err="1" smtClean="0"/>
              <a:t>dürfen</a:t>
            </a:r>
            <a:r>
              <a:rPr lang="en-US" sz="2000" dirty="0" smtClean="0"/>
              <a:t> </a:t>
            </a:r>
            <a:r>
              <a:rPr lang="en-US" sz="2000" dirty="0" err="1" smtClean="0"/>
              <a:t>nicht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sehr</a:t>
            </a:r>
            <a:r>
              <a:rPr lang="en-US" sz="2000" dirty="0" smtClean="0"/>
              <a:t> </a:t>
            </a:r>
            <a:r>
              <a:rPr lang="en-US" sz="2000" dirty="0" err="1" smtClean="0"/>
              <a:t>miteinander</a:t>
            </a:r>
            <a:r>
              <a:rPr lang="en-US" sz="2000" dirty="0" smtClean="0"/>
              <a:t> </a:t>
            </a:r>
            <a:r>
              <a:rPr lang="en-US" sz="2000" dirty="0" err="1" smtClean="0"/>
              <a:t>korrelieren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err="1" smtClean="0"/>
              <a:t>Außerdem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überprüfen</a:t>
            </a:r>
            <a:r>
              <a:rPr lang="en-US" sz="2000" dirty="0" smtClean="0"/>
              <a:t>: </a:t>
            </a:r>
            <a:r>
              <a:rPr lang="en-US" sz="2000" dirty="0" err="1" smtClean="0"/>
              <a:t>Keine</a:t>
            </a:r>
            <a:r>
              <a:rPr lang="en-US" sz="2000" dirty="0" smtClean="0"/>
              <a:t> </a:t>
            </a:r>
            <a:r>
              <a:rPr lang="en-US" sz="2000" dirty="0" err="1"/>
              <a:t>A</a:t>
            </a:r>
            <a:r>
              <a:rPr lang="en-US" sz="2000" dirty="0" err="1" smtClean="0"/>
              <a:t>usreißer</a:t>
            </a:r>
            <a:endParaRPr lang="en-US" sz="2000" dirty="0" smtClean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60" y="4848224"/>
            <a:ext cx="28765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023936"/>
            <a:ext cx="27241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 bwMode="auto">
          <a:xfrm>
            <a:off x="5076824" y="1052481"/>
            <a:ext cx="9492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s</a:t>
            </a:r>
            <a:r>
              <a:rPr lang="de-DE" sz="1600" dirty="0" smtClean="0">
                <a:solidFill>
                  <a:schemeClr val="tx1"/>
                </a:solidFill>
              </a:rPr>
              <a:t>o nicht: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55" y="3133725"/>
            <a:ext cx="145147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 bwMode="auto">
          <a:xfrm>
            <a:off x="6418014" y="3248085"/>
            <a:ext cx="9492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s</a:t>
            </a:r>
            <a:r>
              <a:rPr lang="de-DE" sz="1600" dirty="0" smtClean="0">
                <a:solidFill>
                  <a:schemeClr val="tx1"/>
                </a:solidFill>
              </a:rPr>
              <a:t>o nicht:</a:t>
            </a:r>
          </a:p>
        </p:txBody>
      </p:sp>
      <p:sp>
        <p:nvSpPr>
          <p:cNvPr id="14" name="Textfeld 13"/>
          <p:cNvSpPr txBox="1"/>
          <p:nvPr/>
        </p:nvSpPr>
        <p:spPr bwMode="auto">
          <a:xfrm>
            <a:off x="7629525" y="3586639"/>
            <a:ext cx="15702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Nichtlineare Regression</a:t>
            </a:r>
            <a:endParaRPr lang="de-DE" sz="1600" dirty="0" smtClean="0">
              <a:solidFill>
                <a:schemeClr val="tx1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 bwMode="auto">
          <a:xfrm flipV="1">
            <a:off x="5538787" y="4495800"/>
            <a:ext cx="2576513" cy="16764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dashDot"/>
            <a:round/>
            <a:headEnd type="none" w="med" len="med"/>
            <a:tailEnd type="arrow"/>
          </a:ln>
          <a:effectLst/>
        </p:spPr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51" y="4352925"/>
            <a:ext cx="2000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/>
        </p:nvSpPr>
        <p:spPr bwMode="auto">
          <a:xfrm>
            <a:off x="7934325" y="4848224"/>
            <a:ext cx="180975" cy="2476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35" y="1504950"/>
            <a:ext cx="257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1667">
            <a:off x="5472231" y="1371504"/>
            <a:ext cx="257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99686">
            <a:off x="5279123" y="2155699"/>
            <a:ext cx="257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feld 24"/>
          <p:cNvSpPr txBox="1"/>
          <p:nvPr/>
        </p:nvSpPr>
        <p:spPr bwMode="auto">
          <a:xfrm>
            <a:off x="7572375" y="1296175"/>
            <a:ext cx="15702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Evtl</a:t>
            </a:r>
            <a:r>
              <a:rPr lang="de-DE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Transformation der Variablen</a:t>
            </a:r>
            <a:endParaRPr lang="de-DE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32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Effektgrößen anderer Regressionsmodelle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85726" y="1860550"/>
          <a:ext cx="8991599" cy="3231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5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Art der abhängigen</a:t>
                      </a:r>
                      <a:endParaRPr lang="de-DE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Variable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kontinuierlich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binär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Binär + Zeit bis zu Eintreten (bei einer prospektiven Studie)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Regressions-modell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Lineare Regression</a:t>
                      </a:r>
                      <a:endParaRPr lang="de-DE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Logistische Regression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Cox-Regression</a:t>
                      </a:r>
                      <a:endParaRPr lang="de-DE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Geschätze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Effektgröße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Symbol" panose="05050102010706020507" pitchFamily="18" charset="2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de-DE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-Schätzer</a:t>
                      </a:r>
                      <a:r>
                        <a:rPr lang="de-DE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de-DE" sz="1600" dirty="0" smtClean="0">
                          <a:effectLst/>
                          <a:latin typeface="+mn-lt"/>
                          <a:ea typeface="Calibri"/>
                          <a:cs typeface="Times New Roman"/>
                          <a:sym typeface="Wingdings" panose="05000000000000000000" pitchFamily="2" charset="2"/>
                        </a:rPr>
                        <a:t>Steigung)</a:t>
                      </a:r>
                      <a:endParaRPr lang="de-DE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</a:t>
                      </a:r>
                      <a:r>
                        <a:rPr lang="de-DE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de-DE" sz="1600" dirty="0" smtClean="0">
                          <a:effectLst/>
                          <a:latin typeface="Symbol" panose="05050102010706020507" pitchFamily="18" charset="2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de-DE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 = Odds Ratio (OR)</a:t>
                      </a:r>
                      <a:endParaRPr lang="de-DE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</a:t>
                      </a:r>
                      <a:r>
                        <a:rPr lang="de-DE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de-DE" sz="1600" dirty="0" smtClean="0">
                          <a:effectLst/>
                          <a:latin typeface="Symbol" panose="05050102010706020507" pitchFamily="18" charset="2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de-DE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 = </a:t>
                      </a:r>
                      <a:r>
                        <a:rPr lang="de-DE" sz="16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Hazard</a:t>
                      </a:r>
                      <a:r>
                        <a:rPr lang="de-DE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Ratio (HR)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Wieviel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Variablen maximal im Modell?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Mindestens</a:t>
                      </a:r>
                      <a:r>
                        <a:rPr lang="de-DE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10 Beobachtungen pro Variable</a:t>
                      </a:r>
                      <a:endParaRPr lang="de-DE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Mindestens</a:t>
                      </a:r>
                      <a:r>
                        <a:rPr lang="de-DE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10 </a:t>
                      </a:r>
                      <a:r>
                        <a:rPr lang="de-DE" sz="16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events</a:t>
                      </a:r>
                      <a:r>
                        <a:rPr lang="de-DE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/Fälle pro Variable</a:t>
                      </a:r>
                      <a:endParaRPr lang="de-DE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Mindestens</a:t>
                      </a:r>
                      <a:r>
                        <a:rPr lang="de-DE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10 </a:t>
                      </a:r>
                      <a:r>
                        <a:rPr lang="de-DE" sz="16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events</a:t>
                      </a:r>
                      <a:r>
                        <a:rPr lang="de-DE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/Fälle pro Variable</a:t>
                      </a:r>
                      <a:endParaRPr lang="de-DE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 bwMode="auto">
          <a:xfrm>
            <a:off x="180975" y="809625"/>
            <a:ext cx="89116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tx1"/>
                </a:solidFill>
              </a:rPr>
              <a:t>Generalisiertes lineares Modell </a:t>
            </a: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Verallgemeinerung des linearen Modells</a:t>
            </a:r>
          </a:p>
          <a:p>
            <a:r>
              <a:rPr lang="de-DE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Beispiele:</a:t>
            </a:r>
            <a:endParaRPr lang="de-DE" sz="2000" b="1" dirty="0" smtClean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3762375" y="3457575"/>
            <a:ext cx="2428875" cy="323850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6419850" y="3457575"/>
            <a:ext cx="2581275" cy="323850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6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3" y="114300"/>
            <a:ext cx="8105775" cy="501650"/>
          </a:xfrm>
        </p:spPr>
        <p:txBody>
          <a:bodyPr/>
          <a:lstStyle/>
          <a:p>
            <a:pPr eaLnBrk="1" hangingPunct="1"/>
            <a:r>
              <a:rPr lang="de-AT" dirty="0" smtClean="0">
                <a:cs typeface="Times New Roman" pitchFamily="18" charset="0"/>
              </a:rPr>
              <a:t>Einleitung</a:t>
            </a:r>
            <a:endParaRPr lang="en-US" b="1" i="1" dirty="0" smtClean="0">
              <a:cs typeface="Times New Roman" pitchFamily="18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95275" y="860925"/>
            <a:ext cx="6467475" cy="3888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 err="1" smtClean="0"/>
              <a:t>Verschiedene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Stufen</a:t>
            </a:r>
            <a:r>
              <a:rPr lang="en-US" sz="2000" b="1" u="sng" dirty="0" smtClean="0"/>
              <a:t> der </a:t>
            </a:r>
            <a:r>
              <a:rPr lang="en-US" sz="2000" b="1" u="sng" dirty="0" err="1" smtClean="0"/>
              <a:t>statistischen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Auswertung</a:t>
            </a:r>
            <a:endParaRPr lang="en-US" sz="2000" b="1" u="sng" dirty="0" smtClean="0"/>
          </a:p>
          <a:p>
            <a:r>
              <a:rPr lang="en-US" sz="2000" b="1" dirty="0" err="1" smtClean="0"/>
              <a:t>Deskriptive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Statistik</a:t>
            </a:r>
            <a:endParaRPr lang="en-US" sz="2000" dirty="0" smtClean="0"/>
          </a:p>
          <a:p>
            <a:pPr lvl="1"/>
            <a:r>
              <a:rPr lang="de-AT" sz="1600" dirty="0" smtClean="0"/>
              <a:t>Mittelwerte, Median</a:t>
            </a:r>
          </a:p>
          <a:p>
            <a:pPr lvl="1"/>
            <a:r>
              <a:rPr lang="de-AT" sz="1600" dirty="0" smtClean="0"/>
              <a:t>Tabellen mit Prozentangaben</a:t>
            </a:r>
          </a:p>
          <a:p>
            <a:pPr lvl="1"/>
            <a:r>
              <a:rPr lang="de-AT" sz="1600" dirty="0" smtClean="0"/>
              <a:t>Graphiken</a:t>
            </a:r>
          </a:p>
          <a:p>
            <a:pPr marL="361950" lvl="1" indent="0">
              <a:buNone/>
            </a:pPr>
            <a:endParaRPr lang="de-AT" sz="1600" dirty="0" smtClean="0"/>
          </a:p>
          <a:p>
            <a:pPr>
              <a:spcAft>
                <a:spcPts val="600"/>
              </a:spcAft>
            </a:pPr>
            <a:r>
              <a:rPr lang="en-US" sz="2000" b="1" dirty="0" err="1" smtClean="0"/>
              <a:t>Parameterschätzung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Konfidenzintervallen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b="1" dirty="0" err="1" smtClean="0"/>
              <a:t>Hypothesenprüfung</a:t>
            </a:r>
            <a:r>
              <a:rPr lang="en-US" sz="2000" dirty="0" smtClean="0"/>
              <a:t> (</a:t>
            </a:r>
            <a:r>
              <a:rPr lang="en-US" sz="2000" dirty="0" err="1" smtClean="0"/>
              <a:t>statistische</a:t>
            </a:r>
            <a:r>
              <a:rPr lang="en-US" sz="2000" dirty="0" smtClean="0"/>
              <a:t> Tests, p-</a:t>
            </a:r>
            <a:r>
              <a:rPr lang="en-US" sz="2000" dirty="0" err="1" smtClean="0"/>
              <a:t>Werte</a:t>
            </a:r>
            <a:r>
              <a:rPr lang="en-US" sz="20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sz="2000" b="1" dirty="0" err="1" smtClean="0"/>
              <a:t>Statistische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Modellierung</a:t>
            </a:r>
            <a:r>
              <a:rPr lang="en-US" sz="2000" b="1" dirty="0" smtClean="0"/>
              <a:t> </a:t>
            </a:r>
            <a:r>
              <a:rPr lang="en-US" sz="2000" dirty="0" smtClean="0"/>
              <a:t>/ </a:t>
            </a:r>
            <a:r>
              <a:rPr lang="en-US" sz="2000" dirty="0" err="1"/>
              <a:t>R</a:t>
            </a:r>
            <a:r>
              <a:rPr lang="en-US" sz="2000" dirty="0" err="1" smtClean="0"/>
              <a:t>isikoabschätzung</a:t>
            </a:r>
            <a:r>
              <a:rPr lang="en-US" sz="2000" dirty="0" smtClean="0"/>
              <a:t> (</a:t>
            </a:r>
            <a:r>
              <a:rPr lang="en-US" sz="2000" dirty="0" err="1" smtClean="0"/>
              <a:t>Regressionsmodelle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feld 8"/>
          <p:cNvSpPr txBox="1"/>
          <p:nvPr/>
        </p:nvSpPr>
        <p:spPr bwMode="auto">
          <a:xfrm>
            <a:off x="6753224" y="3633786"/>
            <a:ext cx="23145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Schließen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auf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Grundgesamtheit</a:t>
            </a:r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3276600" y="1381125"/>
            <a:ext cx="48974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reine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Beschreibung</a:t>
            </a:r>
            <a:r>
              <a:rPr lang="en-US" sz="2000" dirty="0">
                <a:solidFill>
                  <a:schemeClr val="tx1"/>
                </a:solidFill>
              </a:rPr>
              <a:t> der </a:t>
            </a:r>
            <a:r>
              <a:rPr lang="en-US" sz="2000" dirty="0" err="1">
                <a:solidFill>
                  <a:schemeClr val="tx1"/>
                </a:solidFill>
              </a:rPr>
              <a:t>eigenen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Daten</a:t>
            </a:r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11" name="Geschweifte Klammer rechts 10"/>
          <p:cNvSpPr/>
          <p:nvPr/>
        </p:nvSpPr>
        <p:spPr bwMode="auto">
          <a:xfrm>
            <a:off x="6429375" y="3155810"/>
            <a:ext cx="247650" cy="166383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42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Deskriptive Statistik: Deskriptive Tabellen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252406" y="766745"/>
            <a:ext cx="8501122" cy="507365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chemeClr val="tx1"/>
                </a:solidFill>
              </a:rPr>
              <a:t>Beispiel</a:t>
            </a:r>
            <a:r>
              <a:rPr lang="en-US" sz="2000" b="1" dirty="0" smtClean="0">
                <a:solidFill>
                  <a:schemeClr val="tx1"/>
                </a:solidFill>
              </a:rPr>
              <a:t>: </a:t>
            </a:r>
            <a:r>
              <a:rPr lang="en-US" sz="2000" dirty="0" err="1" smtClean="0"/>
              <a:t>Mittelwert</a:t>
            </a:r>
            <a:r>
              <a:rPr lang="en-US" sz="2000" dirty="0" smtClean="0"/>
              <a:t>, </a:t>
            </a:r>
            <a:r>
              <a:rPr lang="en-US" sz="2000" dirty="0" err="1" smtClean="0"/>
              <a:t>Quantile</a:t>
            </a:r>
            <a:r>
              <a:rPr lang="en-US" sz="2000" dirty="0" smtClean="0"/>
              <a:t> and </a:t>
            </a:r>
            <a:r>
              <a:rPr lang="en-US" sz="2000" dirty="0" err="1" smtClean="0"/>
              <a:t>Standardabweichung</a:t>
            </a:r>
            <a:r>
              <a:rPr lang="en-US" sz="2000" dirty="0" smtClean="0"/>
              <a:t> </a:t>
            </a:r>
            <a:r>
              <a:rPr lang="en-US" sz="2000" dirty="0" err="1" smtClean="0"/>
              <a:t>einer</a:t>
            </a:r>
            <a:r>
              <a:rPr lang="en-US" sz="2000" dirty="0" smtClean="0"/>
              <a:t> </a:t>
            </a:r>
            <a:r>
              <a:rPr lang="en-US" sz="2000" dirty="0" err="1" smtClean="0"/>
              <a:t>Populationbasierten</a:t>
            </a:r>
            <a:r>
              <a:rPr lang="en-US" sz="2000" dirty="0" smtClean="0"/>
              <a:t> </a:t>
            </a:r>
            <a:r>
              <a:rPr lang="en-US" sz="2000" dirty="0" err="1" smtClean="0"/>
              <a:t>Studie</a:t>
            </a:r>
            <a:r>
              <a:rPr lang="en-US" sz="2000" dirty="0" smtClean="0"/>
              <a:t> (n=1457)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/>
              <a:t>Typische</a:t>
            </a:r>
            <a:r>
              <a:rPr lang="en-US" sz="2000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Tabelle1:</a:t>
            </a:r>
          </a:p>
          <a:p>
            <a:pPr lvl="1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 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100" b="1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091302"/>
              </p:ext>
            </p:extLst>
          </p:nvPr>
        </p:nvGraphicFramePr>
        <p:xfrm>
          <a:off x="1819275" y="1727834"/>
          <a:ext cx="5781675" cy="2253615"/>
        </p:xfrm>
        <a:graphic>
          <a:graphicData uri="http://schemas.openxmlformats.org/drawingml/2006/table">
            <a:tbl>
              <a:tblPr/>
              <a:tblGrid>
                <a:gridCol w="3364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7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92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</a:tabLs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Characteristics</a:t>
                      </a:r>
                      <a:r>
                        <a:rPr lang="en-US" sz="1200" b="1" baseline="0" dirty="0" smtClean="0">
                          <a:latin typeface="Arial"/>
                          <a:ea typeface="Calibri"/>
                          <a:cs typeface="Times New Roman"/>
                        </a:rPr>
                        <a:t> of a</a:t>
                      </a: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ll participants</a:t>
                      </a:r>
                      <a:r>
                        <a:rPr lang="de-DE" sz="12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(n=1457)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Mean ± SD [25., 50.; 75. percentile for non-normal distribution] or number (%)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2227" marR="5222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</a:tabLst>
                      </a:pPr>
                      <a:endParaRPr lang="de-DE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7" marR="52227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Age (years)</a:t>
                      </a:r>
                      <a:endParaRPr lang="de-DE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7" marR="5222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53.25 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9.19</a:t>
                      </a:r>
                      <a:endParaRPr lang="de-DE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7" marR="5222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Sex (male/female), n (%)</a:t>
                      </a:r>
                      <a:endParaRPr lang="de-DE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7" marR="522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722 (49.6) 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735</a:t>
                      </a:r>
                      <a:r>
                        <a:rPr lang="en-US" sz="1200" b="1" baseline="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(50.4)</a:t>
                      </a:r>
                      <a:endParaRPr lang="de-DE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7" marR="522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  <a:defRPr/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Smoking Status, </a:t>
                      </a:r>
                      <a:r>
                        <a:rPr lang="en-US" sz="1200" b="1" dirty="0" smtClean="0">
                          <a:latin typeface="+mn-lt"/>
                          <a:ea typeface="Calibri"/>
                          <a:cs typeface="Times New Roman"/>
                        </a:rPr>
                        <a:t>n (%)</a:t>
                      </a: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      Current Smoker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                                            Ex-Smoker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                                            Never</a:t>
                      </a:r>
                      <a:r>
                        <a:rPr lang="en-US" sz="1200" b="1" baseline="0" dirty="0" smtClean="0">
                          <a:latin typeface="Arial"/>
                          <a:ea typeface="Calibri"/>
                          <a:cs typeface="Times New Roman"/>
                        </a:rPr>
                        <a:t> Smoker</a:t>
                      </a:r>
                      <a:endParaRPr lang="de-DE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7" marR="522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de-AT" sz="12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261 (17.9)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de-AT" sz="12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453 (31.1)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de-AT" sz="12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743 (51.0)</a:t>
                      </a:r>
                      <a:endParaRPr lang="de-DE" sz="1200" b="1" kern="120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227" marR="522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Measured Parameter1 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(g/</a:t>
                      </a: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dL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de-DE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7" marR="522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-914400" algn="l"/>
                        </a:tabLst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3.61 ± 0.65 [3.30; 3.70; 4.20]</a:t>
                      </a:r>
                    </a:p>
                  </a:txBody>
                  <a:tcPr marL="52227" marR="522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Measured Parameter2 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mmol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/L)</a:t>
                      </a:r>
                      <a:endParaRPr lang="de-DE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7" marR="522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-914400" algn="l"/>
                        </a:tabLst>
                      </a:pPr>
                      <a:r>
                        <a:rPr lang="en-US" sz="1200" b="1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de-DE" sz="1200" b="1" dirty="0" smtClean="0">
                          <a:latin typeface="+mn-lt"/>
                          <a:ea typeface="Calibri"/>
                          <a:cs typeface="Times New Roman"/>
                        </a:rPr>
                        <a:t>5.5 ± 16.9</a:t>
                      </a:r>
                      <a:r>
                        <a:rPr lang="de-DE" sz="12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200" b="1" dirty="0" smtClean="0">
                          <a:latin typeface="+mn-lt"/>
                          <a:ea typeface="Calibri"/>
                          <a:cs typeface="Times New Roman"/>
                        </a:rPr>
                        <a:t>[15.5; 28.2; 46.7]</a:t>
                      </a:r>
                      <a:endParaRPr lang="de-DE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7" marR="522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3"/>
          <p:cNvSpPr txBox="1">
            <a:spLocks noChangeAspect="1" noChangeArrowheads="1"/>
          </p:cNvSpPr>
          <p:nvPr/>
        </p:nvSpPr>
        <p:spPr bwMode="auto">
          <a:xfrm>
            <a:off x="252419" y="4210982"/>
            <a:ext cx="8758231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58775" indent="-358775" algn="l" rtl="0" eaLnBrk="0" fontAlgn="base" hangingPunct="0">
              <a:spcBef>
                <a:spcPts val="1200"/>
              </a:spcBef>
              <a:spcAft>
                <a:spcPts val="900"/>
              </a:spcAft>
              <a:buClr>
                <a:srgbClr val="0A3CA0"/>
              </a:buClr>
              <a:buSzPct val="120000"/>
              <a:buFont typeface="Arial" pitchFamily="34" charset="0"/>
              <a:buChar char="■"/>
              <a:defRPr lang="de-DE" sz="2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A3CA0"/>
              </a:buClr>
              <a:buSzPct val="75000"/>
              <a:buFont typeface="Arial" charset="0"/>
              <a:buChar char="►"/>
              <a:defRPr lang="de-DE" sz="20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2286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A3CA0"/>
              </a:buClr>
              <a:buSzPct val="120000"/>
              <a:buFont typeface="Arial" charset="0"/>
              <a:buChar char="•"/>
              <a:defRPr lang="de-DE" sz="20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SzPct val="85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SzPct val="85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fontAlgn="base">
              <a:spcBef>
                <a:spcPct val="0"/>
              </a:spcBef>
              <a:spcAft>
                <a:spcPct val="40000"/>
              </a:spcAft>
              <a:buSzPct val="85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fontAlgn="base">
              <a:spcBef>
                <a:spcPct val="0"/>
              </a:spcBef>
              <a:spcAft>
                <a:spcPct val="40000"/>
              </a:spcAft>
              <a:buSzPct val="85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fontAlgn="base">
              <a:spcBef>
                <a:spcPct val="0"/>
              </a:spcBef>
              <a:spcAft>
                <a:spcPct val="40000"/>
              </a:spcAft>
              <a:buSzPct val="85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fontAlgn="base">
              <a:spcBef>
                <a:spcPct val="0"/>
              </a:spcBef>
              <a:spcAft>
                <a:spcPct val="40000"/>
              </a:spcAft>
              <a:buSzPct val="85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buSzPct val="150000"/>
              <a:buFont typeface="Arial" pitchFamily="34" charset="0"/>
              <a:buNone/>
              <a:tabLst>
                <a:tab pos="361950" algn="l"/>
              </a:tabLst>
              <a:defRPr/>
            </a:pPr>
            <a:endParaRPr lang="en-US" sz="1800" b="1" kern="0" dirty="0" smtClean="0"/>
          </a:p>
          <a:p>
            <a:pPr eaLnBrk="1" hangingPunct="1">
              <a:spcBef>
                <a:spcPts val="600"/>
              </a:spcBef>
              <a:buSzPct val="150000"/>
              <a:buFont typeface="Arial" pitchFamily="34" charset="0"/>
              <a:buNone/>
              <a:tabLst>
                <a:tab pos="361950" algn="l"/>
              </a:tabLst>
              <a:defRPr/>
            </a:pPr>
            <a:r>
              <a:rPr lang="en-US" sz="1800" b="1" kern="0" dirty="0" err="1" smtClean="0"/>
              <a:t>Beispiel</a:t>
            </a:r>
            <a:r>
              <a:rPr lang="en-US" sz="1800" b="1" kern="0" dirty="0" smtClean="0"/>
              <a:t> Median: </a:t>
            </a:r>
            <a:r>
              <a:rPr lang="en-US" sz="1800" kern="0" dirty="0" smtClean="0"/>
              <a:t>50%-</a:t>
            </a:r>
            <a:r>
              <a:rPr lang="en-US" sz="1800" kern="0" dirty="0" err="1" smtClean="0"/>
              <a:t>Percentil</a:t>
            </a:r>
            <a:r>
              <a:rPr lang="en-US" sz="1800" kern="0" dirty="0" smtClean="0"/>
              <a:t> (50% der </a:t>
            </a:r>
            <a:r>
              <a:rPr lang="en-US" sz="1800" kern="0" dirty="0" err="1" smtClean="0"/>
              <a:t>Daten</a:t>
            </a:r>
            <a:r>
              <a:rPr lang="en-US" sz="1800" kern="0" dirty="0" smtClean="0"/>
              <a:t> </a:t>
            </a:r>
            <a:r>
              <a:rPr lang="en-US" sz="1800" kern="0" dirty="0" err="1" smtClean="0"/>
              <a:t>kleiner</a:t>
            </a:r>
            <a:r>
              <a:rPr lang="en-US" sz="1800" kern="0" dirty="0" smtClean="0"/>
              <a:t>, 50% </a:t>
            </a:r>
            <a:r>
              <a:rPr lang="en-US" sz="1800" kern="0" dirty="0" err="1" smtClean="0"/>
              <a:t>größer</a:t>
            </a:r>
            <a:r>
              <a:rPr lang="en-US" sz="1800" kern="0" dirty="0" smtClean="0"/>
              <a:t>)</a:t>
            </a:r>
          </a:p>
          <a:p>
            <a:pPr eaLnBrk="1" hangingPunct="1">
              <a:spcBef>
                <a:spcPts val="600"/>
              </a:spcBef>
              <a:buSzPct val="150000"/>
              <a:buFont typeface="Arial" pitchFamily="34" charset="0"/>
              <a:buNone/>
              <a:tabLst>
                <a:tab pos="361950" algn="l"/>
              </a:tabLst>
              <a:defRPr/>
            </a:pPr>
            <a:r>
              <a:rPr lang="en-US" sz="1800" kern="0" dirty="0" smtClean="0"/>
              <a:t>Alter der </a:t>
            </a:r>
            <a:r>
              <a:rPr lang="en-US" sz="1800" kern="0" dirty="0" err="1" smtClean="0"/>
              <a:t>Patienten</a:t>
            </a:r>
            <a:r>
              <a:rPr lang="en-US" sz="1800" kern="0" dirty="0" smtClean="0"/>
              <a:t>:  65, 66, 69, 70, 72, 75, 78 </a:t>
            </a:r>
            <a:r>
              <a:rPr lang="en-US" sz="1800" kern="0" dirty="0" smtClean="0">
                <a:sym typeface="Wingdings" pitchFamily="2" charset="2"/>
              </a:rPr>
              <a:t> </a:t>
            </a:r>
            <a:r>
              <a:rPr lang="en-US" sz="1800" kern="0" dirty="0" err="1" smtClean="0">
                <a:sym typeface="Wingdings" pitchFamily="2" charset="2"/>
              </a:rPr>
              <a:t>Mittelwert</a:t>
            </a:r>
            <a:r>
              <a:rPr lang="en-US" sz="1800" kern="0" dirty="0" smtClean="0">
                <a:sym typeface="Wingdings" pitchFamily="2" charset="2"/>
              </a:rPr>
              <a:t> = 70.7; Median = 70</a:t>
            </a:r>
          </a:p>
          <a:p>
            <a:pPr eaLnBrk="1" hangingPunct="1">
              <a:spcBef>
                <a:spcPts val="600"/>
              </a:spcBef>
              <a:buSzPct val="150000"/>
              <a:buFont typeface="Arial" pitchFamily="34" charset="0"/>
              <a:buNone/>
              <a:tabLst>
                <a:tab pos="361950" algn="l"/>
              </a:tabLst>
              <a:defRPr/>
            </a:pPr>
            <a:r>
              <a:rPr lang="en-US" sz="1800" kern="0" dirty="0" smtClean="0">
                <a:sym typeface="Wingdings" pitchFamily="2" charset="2"/>
              </a:rPr>
              <a:t>+ 1 Patient:         </a:t>
            </a:r>
            <a:r>
              <a:rPr lang="en-US" sz="1800" kern="0" dirty="0" smtClean="0">
                <a:solidFill>
                  <a:srgbClr val="FF0000"/>
                </a:solidFill>
              </a:rPr>
              <a:t>25</a:t>
            </a:r>
            <a:r>
              <a:rPr lang="en-US" sz="1800" kern="0" dirty="0" smtClean="0"/>
              <a:t>, 65, 66, 69, 70, 72, 75, 78 </a:t>
            </a:r>
            <a:r>
              <a:rPr lang="en-US" sz="1800" kern="0" dirty="0" smtClean="0">
                <a:sym typeface="Wingdings" pitchFamily="2" charset="2"/>
              </a:rPr>
              <a:t> </a:t>
            </a:r>
            <a:r>
              <a:rPr lang="en-US" sz="1800" kern="0" dirty="0" err="1" smtClean="0">
                <a:sym typeface="Wingdings" pitchFamily="2" charset="2"/>
              </a:rPr>
              <a:t>Mittelwert</a:t>
            </a:r>
            <a:r>
              <a:rPr lang="en-US" sz="1800" kern="0" dirty="0" smtClean="0">
                <a:sym typeface="Wingdings" pitchFamily="2" charset="2"/>
              </a:rPr>
              <a:t> = 65; Median = 69.5</a:t>
            </a:r>
          </a:p>
          <a:p>
            <a:pPr eaLnBrk="1" hangingPunct="1">
              <a:spcBef>
                <a:spcPts val="600"/>
              </a:spcBef>
              <a:buSzPct val="150000"/>
              <a:buNone/>
              <a:tabLst>
                <a:tab pos="361950" algn="l"/>
              </a:tabLst>
              <a:defRPr/>
            </a:pPr>
            <a:r>
              <a:rPr lang="en-US" sz="1800" kern="0" dirty="0" err="1" smtClean="0">
                <a:sym typeface="Wingdings" pitchFamily="2" charset="2"/>
              </a:rPr>
              <a:t>Allgemein</a:t>
            </a:r>
            <a:r>
              <a:rPr lang="en-US" sz="1800" kern="0" dirty="0" smtClean="0">
                <a:sym typeface="Wingdings" pitchFamily="2" charset="2"/>
              </a:rPr>
              <a:t>: Robust </a:t>
            </a:r>
            <a:r>
              <a:rPr lang="en-US" sz="1800" kern="0" dirty="0" err="1" smtClean="0">
                <a:sym typeface="Wingdings" panose="05000000000000000000" pitchFamily="2" charset="2"/>
              </a:rPr>
              <a:t>gegen</a:t>
            </a:r>
            <a:r>
              <a:rPr lang="en-US" sz="1800" kern="0" dirty="0" smtClean="0">
                <a:sym typeface="Wingdings" panose="05000000000000000000" pitchFamily="2" charset="2"/>
              </a:rPr>
              <a:t> </a:t>
            </a:r>
            <a:r>
              <a:rPr lang="en-US" sz="1800" kern="0" dirty="0" err="1" smtClean="0">
                <a:sym typeface="Wingdings" panose="05000000000000000000" pitchFamily="2" charset="2"/>
              </a:rPr>
              <a:t>Ausreißer</a:t>
            </a:r>
            <a:r>
              <a:rPr lang="en-US" sz="1800" kern="0" dirty="0">
                <a:sym typeface="Wingdings" panose="05000000000000000000" pitchFamily="2" charset="2"/>
              </a:rPr>
              <a:t>/</a:t>
            </a:r>
            <a:r>
              <a:rPr lang="en-US" sz="1800" kern="0" dirty="0" err="1" smtClean="0">
                <a:sym typeface="Wingdings" panose="05000000000000000000" pitchFamily="2" charset="2"/>
              </a:rPr>
              <a:t>schiefe</a:t>
            </a:r>
            <a:r>
              <a:rPr lang="en-US" sz="1800" kern="0" dirty="0" smtClean="0">
                <a:sym typeface="Wingdings" panose="05000000000000000000" pitchFamily="2" charset="2"/>
              </a:rPr>
              <a:t> </a:t>
            </a:r>
            <a:r>
              <a:rPr lang="en-US" sz="1800" kern="0" dirty="0" err="1" smtClean="0">
                <a:sym typeface="Wingdings" panose="05000000000000000000" pitchFamily="2" charset="2"/>
              </a:rPr>
              <a:t>Verteilungen</a:t>
            </a:r>
            <a:r>
              <a:rPr lang="en-US" sz="1800" kern="0" dirty="0" smtClean="0">
                <a:sym typeface="Wingdings" panose="05000000000000000000" pitchFamily="2" charset="2"/>
              </a:rPr>
              <a:t>: </a:t>
            </a:r>
            <a:r>
              <a:rPr lang="en-US" sz="1800" b="1" dirty="0" smtClean="0">
                <a:latin typeface="Symbol" panose="05050102010706020507" pitchFamily="18" charset="2"/>
              </a:rPr>
              <a:t>a</a:t>
            </a:r>
            <a:r>
              <a:rPr lang="en-US" sz="1800" b="1" dirty="0" smtClean="0"/>
              <a:t>-</a:t>
            </a:r>
            <a:r>
              <a:rPr lang="en-US" sz="1800" b="1" dirty="0" err="1" smtClean="0"/>
              <a:t>Quantil</a:t>
            </a:r>
            <a:r>
              <a:rPr lang="en-US" sz="1800" b="1" dirty="0" smtClean="0"/>
              <a:t> / </a:t>
            </a:r>
            <a:r>
              <a:rPr lang="en-US" sz="1800" b="1" dirty="0" smtClean="0">
                <a:latin typeface="Symbol" panose="05050102010706020507" pitchFamily="18" charset="2"/>
              </a:rPr>
              <a:t>a</a:t>
            </a:r>
            <a:r>
              <a:rPr lang="en-US" sz="1800" b="1" dirty="0" smtClean="0"/>
              <a:t> % </a:t>
            </a:r>
            <a:r>
              <a:rPr lang="en-US" sz="1800" b="1" dirty="0" err="1" smtClean="0"/>
              <a:t>Percentil</a:t>
            </a:r>
            <a:endParaRPr lang="en-US" sz="1800" b="1" kern="0" dirty="0">
              <a:sym typeface="Wingdings" pitchFamily="2" charset="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492338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55615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Geschweifte Klammer rechts 13"/>
          <p:cNvSpPr/>
          <p:nvPr/>
        </p:nvSpPr>
        <p:spPr>
          <a:xfrm rot="5400000">
            <a:off x="866778" y="7752310"/>
            <a:ext cx="261925" cy="149066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eschweifte Klammer rechts 14"/>
          <p:cNvSpPr/>
          <p:nvPr/>
        </p:nvSpPr>
        <p:spPr>
          <a:xfrm rot="5400000">
            <a:off x="2426500" y="7759455"/>
            <a:ext cx="223825" cy="143827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71470" y="8723864"/>
            <a:ext cx="627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50% of the data are lower, 50 % are higher than the median</a:t>
            </a:r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34" y="1666862"/>
            <a:ext cx="425070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3151125" y="295010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Median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778913" y="1817958"/>
            <a:ext cx="2528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 err="1" smtClean="0">
                <a:solidFill>
                  <a:schemeClr val="tx1"/>
                </a:solidFill>
              </a:rPr>
              <a:t>Oberes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Quartil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= 75% </a:t>
            </a:r>
            <a:r>
              <a:rPr lang="en-US" sz="1600" dirty="0" err="1" smtClean="0">
                <a:solidFill>
                  <a:schemeClr val="tx1"/>
                </a:solidFill>
              </a:rPr>
              <a:t>Percentil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8742" y="1249916"/>
            <a:ext cx="2966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>
                <a:solidFill>
                  <a:schemeClr val="tx1"/>
                </a:solidFill>
              </a:rPr>
              <a:t>Größter Wert (ohne </a:t>
            </a:r>
            <a:r>
              <a:rPr lang="de-AT" sz="1600" dirty="0">
                <a:solidFill>
                  <a:schemeClr val="tx1"/>
                </a:solidFill>
              </a:rPr>
              <a:t>A</a:t>
            </a:r>
            <a:r>
              <a:rPr lang="de-AT" sz="1600" dirty="0" smtClean="0">
                <a:solidFill>
                  <a:schemeClr val="tx1"/>
                </a:solidFill>
              </a:rPr>
              <a:t>usreißer)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1590676" y="1619248"/>
            <a:ext cx="385757" cy="2857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1590676" y="5105385"/>
            <a:ext cx="388127" cy="285752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3095580" y="2412079"/>
            <a:ext cx="15840" cy="2143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3111420" y="3780529"/>
            <a:ext cx="0" cy="2143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2488399" y="3931504"/>
            <a:ext cx="1654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 err="1" smtClean="0">
                <a:solidFill>
                  <a:schemeClr val="tx1"/>
                </a:solidFill>
              </a:rPr>
              <a:t>Unteres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Quartil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= 25% </a:t>
            </a:r>
            <a:r>
              <a:rPr lang="en-US" sz="1600" dirty="0" err="1" smtClean="0">
                <a:solidFill>
                  <a:schemeClr val="tx1"/>
                </a:solidFill>
              </a:rPr>
              <a:t>Percentil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Geschweifte Klammer links 20"/>
          <p:cNvSpPr/>
          <p:nvPr/>
        </p:nvSpPr>
        <p:spPr bwMode="auto">
          <a:xfrm>
            <a:off x="1390650" y="2652593"/>
            <a:ext cx="171451" cy="1032988"/>
          </a:xfrm>
          <a:prstGeom prst="leftBrac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Textfeld 22"/>
          <p:cNvSpPr txBox="1"/>
          <p:nvPr/>
        </p:nvSpPr>
        <p:spPr bwMode="auto">
          <a:xfrm>
            <a:off x="485776" y="2719270"/>
            <a:ext cx="1076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Inter- </a:t>
            </a:r>
            <a:r>
              <a:rPr lang="en-US" sz="1600" dirty="0" err="1" smtClean="0">
                <a:solidFill>
                  <a:schemeClr val="tx1"/>
                </a:solidFill>
              </a:rPr>
              <a:t>quartils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Abstand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4" name="Geschweifte Klammer links 23"/>
          <p:cNvSpPr/>
          <p:nvPr/>
        </p:nvSpPr>
        <p:spPr bwMode="auto">
          <a:xfrm>
            <a:off x="1390650" y="1905001"/>
            <a:ext cx="171451" cy="690558"/>
          </a:xfrm>
          <a:prstGeom prst="lef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Geschweifte Klammer links 24"/>
          <p:cNvSpPr/>
          <p:nvPr/>
        </p:nvSpPr>
        <p:spPr bwMode="auto">
          <a:xfrm>
            <a:off x="1352549" y="3733656"/>
            <a:ext cx="209551" cy="1362220"/>
          </a:xfrm>
          <a:prstGeom prst="lef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Textfeld 25"/>
          <p:cNvSpPr txBox="1"/>
          <p:nvPr/>
        </p:nvSpPr>
        <p:spPr bwMode="auto">
          <a:xfrm>
            <a:off x="526255" y="3881440"/>
            <a:ext cx="12572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b</a:t>
            </a:r>
            <a:r>
              <a:rPr lang="en-US" sz="1600" dirty="0" err="1" smtClean="0">
                <a:solidFill>
                  <a:schemeClr val="tx1"/>
                </a:solidFill>
              </a:rPr>
              <a:t>is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1.5*Inter- </a:t>
            </a:r>
            <a:r>
              <a:rPr lang="en-US" sz="1600" dirty="0" err="1">
                <a:solidFill>
                  <a:schemeClr val="tx1"/>
                </a:solidFill>
              </a:rPr>
              <a:t>quartils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Abstand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220663" y="114300"/>
            <a:ext cx="8694737" cy="501650"/>
          </a:xfrm>
        </p:spPr>
        <p:txBody>
          <a:bodyPr/>
          <a:lstStyle/>
          <a:p>
            <a:r>
              <a:rPr lang="de-DE" dirty="0" smtClean="0"/>
              <a:t>Deskriptive Statistik: Graphische Darstellungen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184287" y="5393278"/>
            <a:ext cx="3248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>
                <a:solidFill>
                  <a:schemeClr val="tx1"/>
                </a:solidFill>
              </a:rPr>
              <a:t>Niedrigster Wert (ohne </a:t>
            </a:r>
            <a:r>
              <a:rPr lang="de-AT" sz="1600" dirty="0">
                <a:solidFill>
                  <a:schemeClr val="tx1"/>
                </a:solidFill>
              </a:rPr>
              <a:t>A</a:t>
            </a:r>
            <a:r>
              <a:rPr lang="de-AT" sz="1600" dirty="0" smtClean="0">
                <a:solidFill>
                  <a:schemeClr val="tx1"/>
                </a:solidFill>
              </a:rPr>
              <a:t>usreißer)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1223" y="1130224"/>
            <a:ext cx="2195608" cy="190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6948" y="1168756"/>
            <a:ext cx="2106942" cy="183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1223" y="3969553"/>
            <a:ext cx="2174462" cy="189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3615" y="3983222"/>
            <a:ext cx="2200275" cy="188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feld 34"/>
          <p:cNvSpPr txBox="1"/>
          <p:nvPr/>
        </p:nvSpPr>
        <p:spPr bwMode="auto">
          <a:xfrm>
            <a:off x="4700845" y="3046141"/>
            <a:ext cx="43479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Symmetrische, annähernd normalverteilte Variable </a:t>
            </a:r>
          </a:p>
        </p:txBody>
      </p:sp>
      <p:sp>
        <p:nvSpPr>
          <p:cNvPr id="36" name="Textfeld 35"/>
          <p:cNvSpPr txBox="1"/>
          <p:nvPr/>
        </p:nvSpPr>
        <p:spPr bwMode="auto">
          <a:xfrm>
            <a:off x="5403917" y="4158439"/>
            <a:ext cx="13596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Rechtsschiefe Verteilung</a:t>
            </a:r>
          </a:p>
        </p:txBody>
      </p:sp>
      <p:sp>
        <p:nvSpPr>
          <p:cNvPr id="37" name="Textfeld 36"/>
          <p:cNvSpPr txBox="1"/>
          <p:nvPr/>
        </p:nvSpPr>
        <p:spPr bwMode="auto">
          <a:xfrm>
            <a:off x="1011487" y="6187529"/>
            <a:ext cx="7199471" cy="369332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tx1"/>
                </a:solidFill>
              </a:rPr>
              <a:t>Zur Überprüfung von Voraussetzungen (Normalverteilungsannahme)</a:t>
            </a:r>
          </a:p>
        </p:txBody>
      </p:sp>
      <p:sp>
        <p:nvSpPr>
          <p:cNvPr id="2" name="Textfeld 1"/>
          <p:cNvSpPr txBox="1"/>
          <p:nvPr/>
        </p:nvSpPr>
        <p:spPr bwMode="auto">
          <a:xfrm>
            <a:off x="7442337" y="730114"/>
            <a:ext cx="1040670" cy="40011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Boxplot</a:t>
            </a:r>
          </a:p>
        </p:txBody>
      </p:sp>
      <p:sp>
        <p:nvSpPr>
          <p:cNvPr id="27" name="Textfeld 26"/>
          <p:cNvSpPr txBox="1"/>
          <p:nvPr/>
        </p:nvSpPr>
        <p:spPr bwMode="auto">
          <a:xfrm>
            <a:off x="5018754" y="749596"/>
            <a:ext cx="1566454" cy="40011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Histogramm</a:t>
            </a:r>
          </a:p>
        </p:txBody>
      </p:sp>
    </p:spTree>
    <p:extLst>
      <p:ext uri="{BB962C8B-B14F-4D97-AF65-F5344CB8AC3E}">
        <p14:creationId xmlns:p14="http://schemas.microsoft.com/office/powerpoint/2010/main" val="40383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0644" y="3620628"/>
            <a:ext cx="3629025" cy="314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68" y="3652896"/>
            <a:ext cx="352030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Maßzahlen für Lage und </a:t>
            </a:r>
            <a:r>
              <a:rPr lang="de-DE" dirty="0"/>
              <a:t>S</a:t>
            </a:r>
            <a:r>
              <a:rPr lang="de-DE" dirty="0" smtClean="0"/>
              <a:t>treuung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243876"/>
              </p:ext>
            </p:extLst>
          </p:nvPr>
        </p:nvGraphicFramePr>
        <p:xfrm>
          <a:off x="161925" y="1076355"/>
          <a:ext cx="8848724" cy="2398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2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</a:rPr>
                        <a:t>Statistische Maßzahl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</a:rPr>
                        <a:t>Wenn eine Normalverteilung angenommen werden kann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</a:rPr>
                        <a:t>Beliebige Verteilung bzw. kleine Stichproben (&lt;30)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</a:rPr>
                        <a:t>Lage 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</a:rPr>
                        <a:t>Mittelwert / Arithmetisches </a:t>
                      </a:r>
                      <a:r>
                        <a:rPr lang="de-AT" sz="1600" dirty="0" smtClean="0">
                          <a:solidFill>
                            <a:schemeClr val="tx1"/>
                          </a:solidFill>
                          <a:effectLst/>
                        </a:rPr>
                        <a:t>Mittel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</a:rPr>
                        <a:t>Streuung 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solidFill>
                            <a:schemeClr val="tx1"/>
                          </a:solidFill>
                          <a:effectLst/>
                        </a:rPr>
                        <a:t>Standardabweichung</a:t>
                      </a:r>
                      <a:r>
                        <a:rPr lang="de-AT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de-AT" sz="1600" dirty="0" smtClean="0">
                          <a:solidFill>
                            <a:schemeClr val="tx1"/>
                          </a:solidFill>
                          <a:effectLst/>
                        </a:rPr>
                        <a:t>Standard </a:t>
                      </a:r>
                      <a:r>
                        <a:rPr lang="de-AT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deviation</a:t>
                      </a:r>
                      <a:r>
                        <a:rPr lang="de-AT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AT" sz="1600" dirty="0" smtClean="0">
                          <a:solidFill>
                            <a:schemeClr val="tx1"/>
                          </a:solidFill>
                          <a:effectLst/>
                        </a:rPr>
                        <a:t>(SD))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</a:rPr>
                        <a:t>Varianz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</a:rPr>
                        <a:t>Interquartilsabstand (IQR)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</a:rPr>
                        <a:t>[25%-Quantil, 75%-Quantil]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</a:rPr>
                        <a:t>Genauigkeit der Schätzung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solidFill>
                            <a:schemeClr val="tx1"/>
                          </a:solidFill>
                          <a:effectLst/>
                        </a:rPr>
                        <a:t>Standardfehler</a:t>
                      </a:r>
                      <a:r>
                        <a:rPr lang="de-AT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de-AT" sz="1600" dirty="0" smtClean="0">
                          <a:solidFill>
                            <a:schemeClr val="tx1"/>
                          </a:solidFill>
                          <a:effectLst/>
                        </a:rPr>
                        <a:t>Standard </a:t>
                      </a:r>
                      <a:r>
                        <a:rPr lang="de-AT" sz="1600" dirty="0" err="1">
                          <a:solidFill>
                            <a:schemeClr val="tx1"/>
                          </a:solidFill>
                          <a:effectLst/>
                        </a:rPr>
                        <a:t>error</a:t>
                      </a: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</a:rPr>
                        <a:t> (SE</a:t>
                      </a:r>
                      <a:r>
                        <a:rPr lang="de-AT" sz="1600" dirty="0" smtClean="0">
                          <a:solidFill>
                            <a:schemeClr val="tx1"/>
                          </a:solidFill>
                          <a:effectLst/>
                        </a:rPr>
                        <a:t>))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</a:rPr>
                        <a:t>Konfidenzintervall (KI oder CI)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161925" y="676245"/>
            <a:ext cx="7143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>
                <a:solidFill>
                  <a:schemeClr val="tx1"/>
                </a:solidFill>
              </a:rPr>
              <a:t>Überblick über Schätzer für Lokalisation und Genauigkeit: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 bwMode="auto">
          <a:xfrm>
            <a:off x="7305675" y="5329474"/>
            <a:ext cx="150233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AT" sz="1400" dirty="0" smtClean="0">
                <a:solidFill>
                  <a:schemeClr val="tx1"/>
                </a:solidFill>
              </a:rPr>
              <a:t>Mittelwert = 169 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 bwMode="auto">
          <a:xfrm>
            <a:off x="7490693" y="5638260"/>
            <a:ext cx="1322798" cy="30777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AT" sz="1400" dirty="0" smtClean="0">
                <a:solidFill>
                  <a:schemeClr val="tx1"/>
                </a:solidFill>
              </a:rPr>
              <a:t>Median = 140 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 bwMode="auto">
          <a:xfrm>
            <a:off x="3282082" y="5325486"/>
            <a:ext cx="165141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AT" sz="1400" dirty="0" smtClean="0">
                <a:solidFill>
                  <a:schemeClr val="tx1"/>
                </a:solidFill>
              </a:rPr>
              <a:t>Mittelwert = 0.894 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 bwMode="auto">
          <a:xfrm>
            <a:off x="3461618" y="5627726"/>
            <a:ext cx="1471878" cy="30777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AT" sz="1400" dirty="0" smtClean="0">
                <a:solidFill>
                  <a:schemeClr val="tx1"/>
                </a:solidFill>
              </a:rPr>
              <a:t>Median = 0.897 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 bwMode="auto">
          <a:xfrm>
            <a:off x="2719302" y="3829789"/>
            <a:ext cx="2375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Symmetrische, annähernd    normalverteilte Variable </a:t>
            </a:r>
          </a:p>
        </p:txBody>
      </p:sp>
      <p:sp>
        <p:nvSpPr>
          <p:cNvPr id="18" name="Textfeld 17"/>
          <p:cNvSpPr txBox="1"/>
          <p:nvPr/>
        </p:nvSpPr>
        <p:spPr bwMode="auto">
          <a:xfrm>
            <a:off x="6743436" y="3937510"/>
            <a:ext cx="2156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Rechtsschiefe Verteilung</a:t>
            </a:r>
          </a:p>
        </p:txBody>
      </p:sp>
    </p:spTree>
    <p:extLst>
      <p:ext uri="{BB962C8B-B14F-4D97-AF65-F5344CB8AC3E}">
        <p14:creationId xmlns:p14="http://schemas.microsoft.com/office/powerpoint/2010/main" val="246178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Unterschied </a:t>
            </a:r>
            <a:r>
              <a:rPr lang="de-DE" dirty="0" err="1" smtClean="0"/>
              <a:t>sd</a:t>
            </a:r>
            <a:r>
              <a:rPr lang="de-DE" dirty="0" smtClean="0"/>
              <a:t>, se, KI?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95275" y="860925"/>
                <a:ext cx="8524875" cy="3888000"/>
              </a:xfrm>
            </p:spPr>
            <p:txBody>
              <a:bodyPr/>
              <a:lstStyle/>
              <a:p>
                <a:r>
                  <a:rPr lang="en-US" sz="2000" b="1" dirty="0" err="1" smtClean="0"/>
                  <a:t>Standardabweichung</a:t>
                </a:r>
                <a:r>
                  <a:rPr lang="en-US" sz="2000" b="1" dirty="0" smtClean="0"/>
                  <a:t> (</a:t>
                </a:r>
                <a:r>
                  <a:rPr lang="en-US" sz="2000" b="1" dirty="0" err="1" smtClean="0"/>
                  <a:t>sd</a:t>
                </a:r>
                <a:r>
                  <a:rPr lang="en-US" sz="2000" b="1" dirty="0" smtClean="0"/>
                  <a:t>):</a:t>
                </a:r>
              </a:p>
              <a:p>
                <a:pPr lvl="1"/>
                <a:r>
                  <a:rPr lang="de-AT" sz="1600" dirty="0"/>
                  <a:t>beschreibt die Streuung in der erhobenen Stichprobe und beantwortet die Frage: „Wie stark schwanken die Stichprobenwerte um den </a:t>
                </a:r>
                <a:r>
                  <a:rPr lang="de-AT" sz="1600" dirty="0" smtClean="0"/>
                  <a:t>Stichprobenmittelwert?</a:t>
                </a:r>
              </a:p>
              <a:p>
                <a:pPr lvl="1"/>
                <a:r>
                  <a:rPr lang="de-AT" sz="1600" dirty="0"/>
                  <a:t>unabhängig von der </a:t>
                </a:r>
                <a:r>
                  <a:rPr lang="de-AT" sz="1600" dirty="0" smtClean="0"/>
                  <a:t>Stichprobengröße</a:t>
                </a:r>
              </a:p>
              <a:p>
                <a:pPr lvl="1"/>
                <a:r>
                  <a:rPr lang="de-AT" sz="1600" dirty="0"/>
                  <a:t>lässt </a:t>
                </a:r>
                <a:r>
                  <a:rPr lang="de-AT" sz="1600" dirty="0" smtClean="0"/>
                  <a:t>keinen </a:t>
                </a:r>
                <a:r>
                  <a:rPr lang="de-AT" sz="1600" dirty="0"/>
                  <a:t>Schluss zu auf die </a:t>
                </a:r>
                <a:r>
                  <a:rPr lang="de-AT" sz="1600" dirty="0" smtClean="0"/>
                  <a:t>zugrundeliegende Grundgesamtheit (nur deskriptiv)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b="1" dirty="0" err="1" smtClean="0"/>
                  <a:t>Standardfehler</a:t>
                </a:r>
                <a:r>
                  <a:rPr lang="en-US" sz="2000" b="1" dirty="0" smtClean="0"/>
                  <a:t> (se):</a:t>
                </a:r>
              </a:p>
              <a:p>
                <a:pPr lvl="1"/>
                <a:r>
                  <a:rPr lang="de-AT" sz="1600" dirty="0"/>
                  <a:t>bezieht die Stichprobengröße n mit </a:t>
                </a:r>
                <a:r>
                  <a:rPr lang="de-AT" sz="1600" dirty="0" smtClean="0"/>
                  <a:t>ein </a:t>
                </a:r>
                <a:r>
                  <a:rPr lang="de-AT" sz="1600" dirty="0" smtClean="0">
                    <a:sym typeface="Wingdings" panose="05000000000000000000" pitchFamily="2" charset="2"/>
                  </a:rPr>
                  <a:t> je größer n, desto kleiner se</a:t>
                </a:r>
                <a:endParaRPr lang="de-AT" sz="1600" dirty="0" smtClean="0"/>
              </a:p>
              <a:p>
                <a:pPr lvl="1"/>
                <a:r>
                  <a:rPr lang="de-AT" sz="1600" dirty="0"/>
                  <a:t>Standardfehler für den Mittelwert (</a:t>
                </a:r>
                <a:r>
                  <a:rPr lang="de-AT" sz="1600" dirty="0" err="1"/>
                  <a:t>sem</a:t>
                </a:r>
                <a:r>
                  <a:rPr lang="de-AT" sz="1600" dirty="0" smtClean="0"/>
                  <a:t>):  </a:t>
                </a:r>
                <a14:m>
                  <m:oMath xmlns:m="http://schemas.openxmlformats.org/officeDocument/2006/math">
                    <m:r>
                      <a:rPr lang="de-AT" sz="1600" i="1" dirty="0">
                        <a:latin typeface="Cambria Math"/>
                      </a:rPr>
                      <m:t>𝑠𝑒𝑚</m:t>
                    </m:r>
                    <m:r>
                      <a:rPr lang="de-AT" sz="1600" i="1" dirty="0">
                        <a:latin typeface="Cambria Math"/>
                      </a:rPr>
                      <m:t>=</m:t>
                    </m:r>
                    <m:r>
                      <a:rPr lang="de-AT" sz="1600" i="1" dirty="0">
                        <a:latin typeface="Cambria Math"/>
                      </a:rPr>
                      <m:t>𝑠𝑑</m:t>
                    </m:r>
                    <m:r>
                      <a:rPr lang="de-AT" sz="1600" i="1" dirty="0"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AT" sz="1600" i="1" dirty="0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de-AT" sz="1600" dirty="0"/>
                  <a:t>.</a:t>
                </a:r>
                <a:endParaRPr lang="de-AT" sz="1600" dirty="0" smtClean="0"/>
              </a:p>
              <a:p>
                <a:pPr lvl="1"/>
                <a:r>
                  <a:rPr lang="de-AT" sz="1600" dirty="0"/>
                  <a:t>Der sem beantwortet die Frage: „Wie stark schwanken die Mittelwerte in den Stichproben um den Populationsmittelwert?“ </a:t>
                </a:r>
                <a:endParaRPr lang="en-US" sz="1600" dirty="0"/>
              </a:p>
              <a:p>
                <a:pPr>
                  <a:spcAft>
                    <a:spcPts val="600"/>
                  </a:spcAft>
                </a:pPr>
                <a:r>
                  <a:rPr lang="en-US" sz="2000" b="1" dirty="0" smtClean="0"/>
                  <a:t>95% </a:t>
                </a:r>
                <a:r>
                  <a:rPr lang="en-US" sz="2000" b="1" dirty="0" err="1"/>
                  <a:t>K</a:t>
                </a:r>
                <a:r>
                  <a:rPr lang="en-US" sz="2000" b="1" dirty="0" err="1" smtClean="0"/>
                  <a:t>onfidenzintervall</a:t>
                </a:r>
                <a:r>
                  <a:rPr lang="en-US" sz="2000" b="1" dirty="0" smtClean="0"/>
                  <a:t> (KI):</a:t>
                </a:r>
              </a:p>
              <a:p>
                <a:pPr lvl="1"/>
                <a:r>
                  <a:rPr lang="en-US" sz="1600" dirty="0" err="1" smtClean="0"/>
                  <a:t>Allgemein</a:t>
                </a:r>
                <a:r>
                  <a:rPr lang="en-US" sz="1600" dirty="0" smtClean="0"/>
                  <a:t>: </a:t>
                </a:r>
                <a:r>
                  <a:rPr lang="de-AT" sz="1600" dirty="0"/>
                  <a:t>Schätzer +/- 0.975-Quantil der zugrunde liegenden Verteilung*se</a:t>
                </a:r>
                <a:endParaRPr lang="de-DE" sz="1600" dirty="0"/>
              </a:p>
              <a:p>
                <a:pPr lvl="1"/>
                <a:r>
                  <a:rPr lang="en-US" sz="1600" dirty="0" err="1" smtClean="0"/>
                  <a:t>Für</a:t>
                </a:r>
                <a:r>
                  <a:rPr lang="en-US" sz="1600" dirty="0" smtClean="0"/>
                  <a:t> den </a:t>
                </a:r>
                <a:r>
                  <a:rPr lang="en-US" sz="1600" dirty="0" err="1" smtClean="0"/>
                  <a:t>Mittelwert</a:t>
                </a:r>
                <a:r>
                  <a:rPr lang="en-US" sz="1600" dirty="0" smtClean="0"/>
                  <a:t>: </a:t>
                </a:r>
                <a:r>
                  <a:rPr lang="de-AT" sz="1600" dirty="0"/>
                  <a:t>Mittelwert +/- </a:t>
                </a:r>
                <a:r>
                  <a:rPr lang="de-AT" sz="1600" dirty="0" smtClean="0"/>
                  <a:t>1.96*</a:t>
                </a:r>
                <a:r>
                  <a:rPr lang="de-AT" sz="1600" dirty="0" err="1" smtClean="0"/>
                  <a:t>sem</a:t>
                </a:r>
                <a:endParaRPr lang="de-AT" sz="1600" dirty="0" smtClean="0"/>
              </a:p>
              <a:p>
                <a:pPr lvl="1"/>
                <a:r>
                  <a:rPr lang="de-AT" sz="1600" dirty="0"/>
                  <a:t>Interpretation: Wiederholt man die Studie </a:t>
                </a:r>
                <a:r>
                  <a:rPr lang="de-AT" sz="1600" dirty="0" smtClean="0"/>
                  <a:t>100-mal,                                                      dann </a:t>
                </a:r>
                <a:r>
                  <a:rPr lang="de-AT" sz="1600" dirty="0"/>
                  <a:t>ist der wahre Erwartungswert in 95 der 100 </a:t>
                </a:r>
                <a:r>
                  <a:rPr lang="de-AT" sz="1600" dirty="0" smtClean="0"/>
                  <a:t>                                                    ermittelten </a:t>
                </a:r>
                <a:r>
                  <a:rPr lang="de-AT" sz="1600" dirty="0"/>
                  <a:t>95%-KIs enthalten. </a:t>
                </a:r>
                <a:endParaRPr lang="de-DE" sz="1600" dirty="0"/>
              </a:p>
              <a:p>
                <a:pPr marL="361950" lvl="1" indent="0">
                  <a:spcAft>
                    <a:spcPts val="0"/>
                  </a:spcAft>
                  <a:buNone/>
                </a:pPr>
                <a:r>
                  <a:rPr lang="en-US" sz="1600" dirty="0" smtClean="0"/>
                  <a:t>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275" y="860925"/>
                <a:ext cx="8524875" cy="3888000"/>
              </a:xfrm>
              <a:blipFill rotWithShape="1">
                <a:blip r:embed="rId2"/>
                <a:stretch>
                  <a:fillRect l="-2001" t="-2821" r="-143" b="-388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6016940" y="5070791"/>
            <a:ext cx="2889885" cy="134556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 bwMode="auto">
          <a:xfrm>
            <a:off x="6602569" y="6416356"/>
            <a:ext cx="1871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95% der </a:t>
            </a:r>
            <a:r>
              <a:rPr lang="de-DE" sz="1200" dirty="0">
                <a:solidFill>
                  <a:schemeClr val="tx1"/>
                </a:solidFill>
              </a:rPr>
              <a:t>B</a:t>
            </a:r>
            <a:r>
              <a:rPr lang="de-DE" sz="1200" dirty="0" smtClean="0">
                <a:solidFill>
                  <a:schemeClr val="tx1"/>
                </a:solidFill>
              </a:rPr>
              <a:t>eobachtungen</a:t>
            </a:r>
          </a:p>
        </p:txBody>
      </p:sp>
    </p:spTree>
    <p:extLst>
      <p:ext uri="{BB962C8B-B14F-4D97-AF65-F5344CB8AC3E}">
        <p14:creationId xmlns:p14="http://schemas.microsoft.com/office/powerpoint/2010/main" val="206048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für 95%-Konfidenzintervalle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95275" y="803775"/>
            <a:ext cx="8524875" cy="3888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Wie</a:t>
            </a:r>
            <a:r>
              <a:rPr lang="en-US" sz="2000" dirty="0" smtClean="0"/>
              <a:t> </a:t>
            </a:r>
            <a:r>
              <a:rPr lang="en-US" sz="2000" dirty="0" err="1" smtClean="0"/>
              <a:t>groß</a:t>
            </a:r>
            <a:r>
              <a:rPr lang="en-US" sz="2000" dirty="0" smtClean="0"/>
              <a:t> </a:t>
            </a:r>
            <a:r>
              <a:rPr lang="en-US" sz="2000" dirty="0" err="1" smtClean="0"/>
              <a:t>ist</a:t>
            </a:r>
            <a:r>
              <a:rPr lang="en-US" sz="2000" dirty="0" smtClean="0"/>
              <a:t> der </a:t>
            </a:r>
            <a:r>
              <a:rPr lang="en-US" sz="2000" dirty="0" err="1" smtClean="0"/>
              <a:t>österreichische</a:t>
            </a:r>
            <a:r>
              <a:rPr lang="en-US" sz="2000" dirty="0" smtClean="0"/>
              <a:t> Mann, der </a:t>
            </a:r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Jahr</a:t>
            </a:r>
            <a:r>
              <a:rPr lang="en-US" sz="2000" dirty="0" smtClean="0"/>
              <a:t> 1993 </a:t>
            </a:r>
            <a:r>
              <a:rPr lang="en-US" sz="2000" dirty="0" err="1" smtClean="0"/>
              <a:t>geboren</a:t>
            </a:r>
            <a:r>
              <a:rPr lang="en-US" sz="2000" dirty="0" smtClean="0"/>
              <a:t> </a:t>
            </a:r>
            <a:r>
              <a:rPr lang="en-US" sz="2000" dirty="0" err="1" smtClean="0"/>
              <a:t>wurde</a:t>
            </a:r>
            <a:r>
              <a:rPr lang="en-US" sz="2000" dirty="0" smtClean="0"/>
              <a:t>?  </a:t>
            </a:r>
          </a:p>
          <a:p>
            <a:pPr>
              <a:spcAft>
                <a:spcPts val="0"/>
              </a:spcAft>
            </a:pPr>
            <a:r>
              <a:rPr lang="en-US" sz="2000" dirty="0" err="1" smtClean="0"/>
              <a:t>Annahme</a:t>
            </a:r>
            <a:r>
              <a:rPr lang="en-US" sz="2000" dirty="0" smtClean="0"/>
              <a:t>: </a:t>
            </a:r>
            <a:r>
              <a:rPr lang="en-US" sz="2000" dirty="0" err="1" smtClean="0"/>
              <a:t>Wir</a:t>
            </a:r>
            <a:r>
              <a:rPr lang="en-US" sz="2000" dirty="0" smtClean="0"/>
              <a:t> </a:t>
            </a:r>
            <a:r>
              <a:rPr lang="en-US" sz="2000" dirty="0" err="1" smtClean="0"/>
              <a:t>kennen</a:t>
            </a:r>
            <a:r>
              <a:rPr lang="en-US" sz="2000" dirty="0" smtClean="0"/>
              <a:t> die</a:t>
            </a:r>
            <a:r>
              <a:rPr lang="de-DE" sz="2000" dirty="0" smtClean="0"/>
              <a:t> “Wahrheit” (Mittelwert = 182 cm, </a:t>
            </a:r>
            <a:r>
              <a:rPr lang="de-DE" sz="2000" dirty="0" err="1" smtClean="0"/>
              <a:t>sd</a:t>
            </a:r>
            <a:r>
              <a:rPr lang="de-DE" sz="2000" dirty="0" smtClean="0"/>
              <a:t>=7)</a:t>
            </a:r>
          </a:p>
          <a:p>
            <a:pPr>
              <a:spcAft>
                <a:spcPts val="0"/>
              </a:spcAft>
            </a:pPr>
            <a:r>
              <a:rPr lang="de-DE" sz="2000" dirty="0" smtClean="0"/>
              <a:t>Simulation: 2 Experimente mit je 100 Stichproben</a:t>
            </a:r>
          </a:p>
          <a:p>
            <a:pPr>
              <a:spcAft>
                <a:spcPts val="0"/>
              </a:spcAft>
            </a:pPr>
            <a:endParaRPr lang="de-DE" sz="1800" dirty="0" smtClean="0"/>
          </a:p>
          <a:p>
            <a:pPr>
              <a:spcAft>
                <a:spcPts val="0"/>
              </a:spcAft>
            </a:pPr>
            <a:endParaRPr lang="de-DE" sz="1800" dirty="0"/>
          </a:p>
          <a:p>
            <a:pPr>
              <a:spcAft>
                <a:spcPts val="0"/>
              </a:spcAft>
            </a:pPr>
            <a:endParaRPr lang="de-DE" sz="1800" dirty="0" smtClean="0"/>
          </a:p>
          <a:p>
            <a:pPr>
              <a:spcAft>
                <a:spcPts val="0"/>
              </a:spcAft>
            </a:pPr>
            <a:endParaRPr lang="de-DE" sz="1800" dirty="0"/>
          </a:p>
          <a:p>
            <a:pPr>
              <a:spcAft>
                <a:spcPts val="0"/>
              </a:spcAft>
            </a:pPr>
            <a:endParaRPr lang="de-DE" sz="1800" dirty="0" smtClean="0"/>
          </a:p>
          <a:p>
            <a:pPr>
              <a:spcAft>
                <a:spcPts val="0"/>
              </a:spcAft>
            </a:pPr>
            <a:endParaRPr lang="de-DE" sz="1800" dirty="0"/>
          </a:p>
          <a:p>
            <a:pPr>
              <a:spcAft>
                <a:spcPts val="0"/>
              </a:spcAft>
            </a:pPr>
            <a:endParaRPr lang="de-DE" sz="2000" dirty="0" smtClean="0"/>
          </a:p>
          <a:p>
            <a:pPr>
              <a:spcAft>
                <a:spcPts val="0"/>
              </a:spcAft>
            </a:pPr>
            <a:r>
              <a:rPr lang="de-DE" sz="2000" dirty="0" smtClean="0"/>
              <a:t>In nur 5 der </a:t>
            </a:r>
            <a:r>
              <a:rPr lang="de-DE" sz="2000" dirty="0"/>
              <a:t>Stichproben-KIs ist der wahre Mittelwert nicht </a:t>
            </a:r>
            <a:r>
              <a:rPr lang="de-DE" sz="2000" dirty="0" smtClean="0"/>
              <a:t>enthalten</a:t>
            </a:r>
          </a:p>
          <a:p>
            <a:pPr>
              <a:spcAft>
                <a:spcPts val="0"/>
              </a:spcAft>
            </a:pPr>
            <a:r>
              <a:rPr lang="de-DE" sz="2000" dirty="0" smtClean="0"/>
              <a:t>In der Realität: 1 Stichprobe </a:t>
            </a:r>
            <a:r>
              <a:rPr lang="de-DE" sz="2000" dirty="0" smtClean="0">
                <a:sym typeface="Wingdings" panose="05000000000000000000" pitchFamily="2" charset="2"/>
              </a:rPr>
              <a:t> 1 KI  wahrer Wert enthalten oder nicht</a:t>
            </a:r>
            <a:r>
              <a:rPr lang="de-DE" sz="2000" dirty="0" smtClean="0"/>
              <a:t> </a:t>
            </a:r>
          </a:p>
          <a:p>
            <a:pPr>
              <a:spcAft>
                <a:spcPts val="0"/>
              </a:spcAft>
            </a:pPr>
            <a:r>
              <a:rPr lang="de-DE" sz="2000" dirty="0" smtClean="0"/>
              <a:t>Je kleiner n, desto breiter das Konfidenzintervall</a:t>
            </a:r>
          </a:p>
          <a:p>
            <a:pPr>
              <a:spcAft>
                <a:spcPts val="0"/>
              </a:spcAft>
            </a:pPr>
            <a:endParaRPr lang="de-DE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Grafik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1563" y="2244407"/>
            <a:ext cx="2875915" cy="2937194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3"/>
          <a:stretch>
            <a:fillRect/>
          </a:stretch>
        </p:blipFill>
        <p:spPr>
          <a:xfrm>
            <a:off x="4836761" y="2225356"/>
            <a:ext cx="2868930" cy="295624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 bwMode="auto">
          <a:xfrm>
            <a:off x="504826" y="2509202"/>
            <a:ext cx="13620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Experiment 1: je n=100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4383068" y="2509202"/>
            <a:ext cx="12883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Experiment 2: je n=20</a:t>
            </a:r>
          </a:p>
        </p:txBody>
      </p:sp>
    </p:spTree>
    <p:extLst>
      <p:ext uri="{BB962C8B-B14F-4D97-AF65-F5344CB8AC3E}">
        <p14:creationId xmlns:p14="http://schemas.microsoft.com/office/powerpoint/2010/main" val="103262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4649" y="2219325"/>
            <a:ext cx="8524875" cy="431323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u="sng" dirty="0" err="1" smtClean="0"/>
              <a:t>Mögliche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Entscheidungen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für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statistische</a:t>
            </a:r>
            <a:r>
              <a:rPr lang="en-US" sz="2000" b="1" u="sng" dirty="0" smtClean="0"/>
              <a:t> Tests: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900" b="1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900" b="1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900" b="1" dirty="0" smtClean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900" b="1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900" b="1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900" b="1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900" b="1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err="1" smtClean="0"/>
              <a:t>Fehler</a:t>
            </a:r>
            <a:r>
              <a:rPr lang="en-US" sz="2000" dirty="0" smtClean="0"/>
              <a:t> 1. und 2. Art </a:t>
            </a:r>
            <a:r>
              <a:rPr lang="en-US" sz="2000" dirty="0" err="1" smtClean="0"/>
              <a:t>können</a:t>
            </a:r>
            <a:r>
              <a:rPr lang="en-US" sz="2000" dirty="0" smtClean="0"/>
              <a:t> nicht </a:t>
            </a:r>
            <a:r>
              <a:rPr lang="en-US" sz="2000" dirty="0" err="1" smtClean="0"/>
              <a:t>simultan</a:t>
            </a:r>
            <a:r>
              <a:rPr lang="en-US" sz="2000" dirty="0" smtClean="0"/>
              <a:t> </a:t>
            </a:r>
            <a:r>
              <a:rPr lang="en-US" sz="2000" dirty="0" err="1" smtClean="0"/>
              <a:t>minimiert</a:t>
            </a:r>
            <a:r>
              <a:rPr lang="en-US" sz="2000" dirty="0" smtClean="0"/>
              <a:t> werden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err="1" smtClean="0"/>
              <a:t>Statistische</a:t>
            </a:r>
            <a:r>
              <a:rPr lang="en-US" sz="2000" dirty="0" smtClean="0"/>
              <a:t> </a:t>
            </a:r>
            <a:r>
              <a:rPr lang="en-US" sz="2000" dirty="0"/>
              <a:t>T</a:t>
            </a:r>
            <a:r>
              <a:rPr lang="en-US" sz="2000" dirty="0" smtClean="0"/>
              <a:t>ests </a:t>
            </a:r>
            <a:r>
              <a:rPr lang="en-US" sz="2000" dirty="0" err="1" smtClean="0"/>
              <a:t>sind</a:t>
            </a:r>
            <a:r>
              <a:rPr lang="en-US" sz="2000" dirty="0" smtClean="0"/>
              <a:t> so </a:t>
            </a:r>
            <a:r>
              <a:rPr lang="en-US" sz="2000" dirty="0" err="1" smtClean="0"/>
              <a:t>konstruiert</a:t>
            </a:r>
            <a:r>
              <a:rPr lang="en-US" sz="2000" dirty="0" smtClean="0"/>
              <a:t>, </a:t>
            </a:r>
            <a:r>
              <a:rPr lang="en-US" sz="2000" dirty="0" err="1" smtClean="0"/>
              <a:t>dass</a:t>
            </a:r>
            <a:r>
              <a:rPr lang="en-US" sz="2000" dirty="0" smtClean="0"/>
              <a:t> die </a:t>
            </a:r>
            <a:r>
              <a:rPr lang="en-US" sz="2000" dirty="0" err="1" smtClean="0"/>
              <a:t>Wahrscheinlichkeit</a:t>
            </a:r>
            <a:r>
              <a:rPr lang="en-US" sz="2000" dirty="0" smtClean="0"/>
              <a:t>  </a:t>
            </a:r>
            <a:r>
              <a:rPr lang="en-US" sz="2000" dirty="0" err="1" smtClean="0"/>
              <a:t>für</a:t>
            </a:r>
            <a:r>
              <a:rPr lang="en-US" sz="2000" dirty="0" smtClean="0"/>
              <a:t> </a:t>
            </a:r>
            <a:r>
              <a:rPr lang="en-US" sz="2000" dirty="0"/>
              <a:t>den </a:t>
            </a:r>
            <a:r>
              <a:rPr lang="en-US" sz="2000" dirty="0" err="1"/>
              <a:t>Fehler</a:t>
            </a:r>
            <a:r>
              <a:rPr lang="en-US" sz="2000" dirty="0"/>
              <a:t> 1</a:t>
            </a:r>
            <a:r>
              <a:rPr lang="en-US" sz="2000" dirty="0" smtClean="0"/>
              <a:t>. Art nicht </a:t>
            </a:r>
            <a:r>
              <a:rPr lang="en-US" sz="2000" dirty="0" err="1" smtClean="0"/>
              <a:t>größer</a:t>
            </a:r>
            <a:r>
              <a:rPr lang="en-US" sz="2000" dirty="0" smtClean="0"/>
              <a:t> ist </a:t>
            </a:r>
            <a:r>
              <a:rPr lang="en-US" sz="2000" dirty="0" err="1" smtClean="0"/>
              <a:t>als</a:t>
            </a:r>
            <a:r>
              <a:rPr lang="en-US" sz="2000" dirty="0" smtClean="0"/>
              <a:t> das </a:t>
            </a:r>
            <a:r>
              <a:rPr lang="en-US" sz="2000" dirty="0" err="1" smtClean="0"/>
              <a:t>Signifikanzniveau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a</a:t>
            </a:r>
            <a:endParaRPr lang="en-US" sz="19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900" b="1" dirty="0" smtClean="0"/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endParaRPr lang="en-US" sz="19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644163"/>
              </p:ext>
            </p:extLst>
          </p:nvPr>
        </p:nvGraphicFramePr>
        <p:xfrm>
          <a:off x="676275" y="2747949"/>
          <a:ext cx="7715251" cy="202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65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1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4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="0" noProof="0" dirty="0" err="1" smtClean="0">
                          <a:solidFill>
                            <a:schemeClr val="tx1"/>
                          </a:solidFill>
                        </a:rPr>
                        <a:t>Entscheidung</a:t>
                      </a:r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noProof="0" dirty="0" err="1" smtClean="0">
                          <a:solidFill>
                            <a:schemeClr val="tx1"/>
                          </a:solidFill>
                        </a:rPr>
                        <a:t>für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smtClean="0"/>
                        <a:t>H</a:t>
                      </a:r>
                      <a:r>
                        <a:rPr lang="en-US" sz="1800" baseline="-25000" noProof="0" smtClean="0"/>
                        <a:t>0</a:t>
                      </a:r>
                      <a:endParaRPr lang="en-US" noProof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smtClean="0"/>
                        <a:t>H</a:t>
                      </a:r>
                      <a:r>
                        <a:rPr lang="en-US" sz="1800" baseline="-25000" noProof="0" smtClean="0"/>
                        <a:t>1</a:t>
                      </a:r>
                      <a:endParaRPr lang="en-US" noProof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err="1" smtClean="0"/>
                        <a:t>Wahrheit</a:t>
                      </a:r>
                      <a:endParaRPr lang="en-US" noProof="0" dirty="0" smtClean="0"/>
                    </a:p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smtClean="0"/>
                        <a:t>H</a:t>
                      </a:r>
                      <a:r>
                        <a:rPr lang="en-US" sz="1800" baseline="-25000" noProof="0" smtClean="0"/>
                        <a:t>0</a:t>
                      </a:r>
                      <a:endParaRPr lang="en-US" noProof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Richtige</a:t>
                      </a:r>
                      <a:r>
                        <a:rPr lang="en-US" noProof="0" dirty="0" smtClean="0"/>
                        <a:t> </a:t>
                      </a:r>
                      <a:r>
                        <a:rPr lang="en-US" noProof="0" dirty="0" err="1" smtClean="0"/>
                        <a:t>Entscheidung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Falsche</a:t>
                      </a:r>
                      <a:r>
                        <a:rPr lang="en-US" noProof="0" dirty="0" smtClean="0"/>
                        <a:t> </a:t>
                      </a:r>
                      <a:r>
                        <a:rPr lang="en-US" noProof="0" dirty="0" err="1" smtClean="0"/>
                        <a:t>Entscheidung</a:t>
                      </a:r>
                      <a:r>
                        <a:rPr lang="en-US" noProof="0" dirty="0" smtClean="0"/>
                        <a:t>:</a:t>
                      </a:r>
                    </a:p>
                    <a:p>
                      <a:r>
                        <a:rPr lang="en-US" noProof="0" dirty="0" err="1" smtClean="0"/>
                        <a:t>Fehler</a:t>
                      </a:r>
                      <a:r>
                        <a:rPr lang="en-US" baseline="0" noProof="0" dirty="0" smtClean="0"/>
                        <a:t> 1. Art</a:t>
                      </a:r>
                      <a:r>
                        <a:rPr lang="en-US" noProof="0" dirty="0" smtClean="0"/>
                        <a:t> (</a:t>
                      </a:r>
                      <a:r>
                        <a:rPr lang="en-US" noProof="0" dirty="0" smtClean="0">
                          <a:latin typeface="Symbol" pitchFamily="18" charset="2"/>
                        </a:rPr>
                        <a:t>a</a:t>
                      </a:r>
                      <a:r>
                        <a:rPr lang="en-US" noProof="0" dirty="0" smtClean="0"/>
                        <a:t>)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smtClean="0"/>
                        <a:t>H</a:t>
                      </a:r>
                      <a:r>
                        <a:rPr lang="en-US" sz="1800" baseline="-25000" noProof="0" smtClean="0"/>
                        <a:t>1</a:t>
                      </a:r>
                      <a:endParaRPr lang="en-US" noProof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Falsche</a:t>
                      </a:r>
                      <a:r>
                        <a:rPr lang="en-US" noProof="0" dirty="0" smtClean="0"/>
                        <a:t> </a:t>
                      </a:r>
                      <a:r>
                        <a:rPr lang="en-US" noProof="0" dirty="0" err="1" smtClean="0"/>
                        <a:t>Entscheidung</a:t>
                      </a:r>
                      <a:r>
                        <a:rPr lang="en-US" noProof="0" dirty="0" smtClean="0"/>
                        <a:t>:</a:t>
                      </a:r>
                    </a:p>
                    <a:p>
                      <a:r>
                        <a:rPr lang="en-US" noProof="0" dirty="0" err="1" smtClean="0"/>
                        <a:t>Fehler</a:t>
                      </a:r>
                      <a:r>
                        <a:rPr lang="en-US" baseline="0" noProof="0" dirty="0" smtClean="0"/>
                        <a:t> 2. Art</a:t>
                      </a:r>
                      <a:r>
                        <a:rPr lang="en-US" noProof="0" dirty="0" smtClean="0"/>
                        <a:t> (</a:t>
                      </a:r>
                      <a:r>
                        <a:rPr lang="en-US" noProof="0" dirty="0" smtClean="0">
                          <a:latin typeface="Symbol" pitchFamily="18" charset="2"/>
                        </a:rPr>
                        <a:t>b</a:t>
                      </a:r>
                      <a:r>
                        <a:rPr lang="en-US" noProof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err="1" smtClean="0"/>
                        <a:t>Richtige</a:t>
                      </a:r>
                      <a:r>
                        <a:rPr lang="en-US" noProof="0" dirty="0" smtClean="0"/>
                        <a:t> </a:t>
                      </a:r>
                      <a:r>
                        <a:rPr lang="en-US" noProof="0" dirty="0" err="1" smtClean="0"/>
                        <a:t>Entscheidung</a:t>
                      </a:r>
                      <a:r>
                        <a:rPr lang="en-US" noProof="0" dirty="0" smtClean="0"/>
                        <a:t>:</a:t>
                      </a:r>
                    </a:p>
                    <a:p>
                      <a:r>
                        <a:rPr lang="en-US" noProof="0" dirty="0" smtClean="0"/>
                        <a:t>Power</a:t>
                      </a:r>
                      <a:r>
                        <a:rPr lang="en-US" baseline="0" noProof="0" dirty="0" smtClean="0"/>
                        <a:t> (1-</a:t>
                      </a:r>
                      <a:r>
                        <a:rPr lang="en-US" noProof="0" dirty="0" smtClean="0">
                          <a:latin typeface="Symbol" pitchFamily="18" charset="2"/>
                        </a:rPr>
                        <a:t>b</a:t>
                      </a:r>
                      <a:r>
                        <a:rPr lang="en-US" baseline="0" noProof="0" dirty="0" smtClean="0"/>
                        <a:t>)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20663" y="114300"/>
            <a:ext cx="8105775" cy="501650"/>
          </a:xfrm>
        </p:spPr>
        <p:txBody>
          <a:bodyPr/>
          <a:lstStyle/>
          <a:p>
            <a:r>
              <a:rPr lang="en-US" dirty="0" smtClean="0"/>
              <a:t>Die Prinzipien </a:t>
            </a:r>
            <a:r>
              <a:rPr lang="en-US" dirty="0" err="1" smtClean="0"/>
              <a:t>eines</a:t>
            </a:r>
            <a:r>
              <a:rPr lang="en-US" dirty="0" smtClean="0"/>
              <a:t> </a:t>
            </a:r>
            <a:r>
              <a:rPr lang="en-US" dirty="0" err="1" smtClean="0"/>
              <a:t>statistischen</a:t>
            </a:r>
            <a:r>
              <a:rPr lang="en-US" dirty="0" smtClean="0"/>
              <a:t> Tests</a:t>
            </a:r>
            <a:endParaRPr lang="en-US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154650" y="752925"/>
            <a:ext cx="8524875" cy="146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ts val="1200"/>
              </a:spcBef>
              <a:spcAft>
                <a:spcPts val="900"/>
              </a:spcAft>
              <a:buClr>
                <a:srgbClr val="0A3CA0"/>
              </a:buClr>
              <a:buSzPct val="120000"/>
              <a:buFont typeface="Arial" pitchFamily="34" charset="0"/>
              <a:buChar char="■"/>
              <a:defRPr lang="de-DE" sz="2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A3CA0"/>
              </a:buClr>
              <a:buSzPct val="75000"/>
              <a:buFont typeface="Arial" charset="0"/>
              <a:buChar char="►"/>
              <a:defRPr lang="de-DE" sz="20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2286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A3CA0"/>
              </a:buClr>
              <a:buSzPct val="120000"/>
              <a:buFont typeface="Arial" charset="0"/>
              <a:buChar char="•"/>
              <a:defRPr lang="de-DE" sz="20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SzPct val="85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SzPct val="85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fontAlgn="base">
              <a:spcBef>
                <a:spcPct val="0"/>
              </a:spcBef>
              <a:spcAft>
                <a:spcPct val="40000"/>
              </a:spcAft>
              <a:buSzPct val="85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fontAlgn="base">
              <a:spcBef>
                <a:spcPct val="0"/>
              </a:spcBef>
              <a:spcAft>
                <a:spcPct val="40000"/>
              </a:spcAft>
              <a:buSzPct val="85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fontAlgn="base">
              <a:spcBef>
                <a:spcPct val="0"/>
              </a:spcBef>
              <a:spcAft>
                <a:spcPct val="40000"/>
              </a:spcAft>
              <a:buSzPct val="85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fontAlgn="base">
              <a:spcBef>
                <a:spcPct val="0"/>
              </a:spcBef>
              <a:spcAft>
                <a:spcPct val="40000"/>
              </a:spcAft>
              <a:buSzPct val="85000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2000" b="1" u="sng" kern="0" dirty="0" err="1" smtClean="0"/>
              <a:t>Formulierung</a:t>
            </a:r>
            <a:r>
              <a:rPr lang="en-US" sz="2000" b="1" u="sng" kern="0" dirty="0" smtClean="0"/>
              <a:t> der </a:t>
            </a:r>
            <a:r>
              <a:rPr lang="en-US" sz="2000" b="1" u="sng" kern="0" dirty="0" err="1" smtClean="0"/>
              <a:t>Statistischen</a:t>
            </a:r>
            <a:r>
              <a:rPr lang="en-US" sz="2000" b="1" u="sng" kern="0" dirty="0" smtClean="0"/>
              <a:t> </a:t>
            </a:r>
            <a:r>
              <a:rPr lang="en-US" sz="2000" b="1" u="sng" kern="0" dirty="0" err="1" smtClean="0"/>
              <a:t>Hypothese</a:t>
            </a:r>
            <a:r>
              <a:rPr lang="en-US" sz="2000" b="1" u="sng" kern="0" dirty="0" smtClean="0"/>
              <a:t>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kern="0" dirty="0" err="1" smtClean="0"/>
              <a:t>Nullhypothese</a:t>
            </a:r>
            <a:r>
              <a:rPr lang="en-US" sz="2000" kern="0" dirty="0" smtClean="0"/>
              <a:t> </a:t>
            </a:r>
            <a:r>
              <a:rPr lang="en-US" sz="2000" b="1" kern="0" dirty="0" smtClean="0"/>
              <a:t>H</a:t>
            </a:r>
            <a:r>
              <a:rPr lang="en-US" sz="2000" b="1" kern="0" baseline="-25000" dirty="0" smtClean="0"/>
              <a:t>0</a:t>
            </a:r>
            <a:r>
              <a:rPr lang="en-US" sz="2000" kern="0" dirty="0" smtClean="0"/>
              <a:t>: Die </a:t>
            </a:r>
            <a:r>
              <a:rPr lang="en-US" sz="2000" kern="0" dirty="0" err="1" smtClean="0"/>
              <a:t>konservative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Hypothese</a:t>
            </a:r>
            <a:r>
              <a:rPr lang="en-US" sz="2000" kern="0" dirty="0" smtClean="0"/>
              <a:t>, die man </a:t>
            </a:r>
            <a:r>
              <a:rPr lang="en-US" sz="2000" kern="0" dirty="0" err="1" smtClean="0"/>
              <a:t>verwerfen</a:t>
            </a:r>
            <a:r>
              <a:rPr lang="en-US" sz="2000" kern="0" dirty="0" smtClean="0"/>
              <a:t> will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kern="0" dirty="0" err="1" smtClean="0"/>
              <a:t>Alternativ</a:t>
            </a:r>
            <a:r>
              <a:rPr lang="en-US" sz="2000" kern="0" dirty="0" err="1"/>
              <a:t>h</a:t>
            </a:r>
            <a:r>
              <a:rPr lang="en-US" sz="2000" kern="0" dirty="0" err="1" smtClean="0"/>
              <a:t>ypothese</a:t>
            </a:r>
            <a:r>
              <a:rPr lang="en-US" sz="2000" kern="0" dirty="0" smtClean="0"/>
              <a:t> </a:t>
            </a:r>
            <a:r>
              <a:rPr lang="en-US" sz="2000" b="1" kern="0" dirty="0" smtClean="0"/>
              <a:t>H</a:t>
            </a:r>
            <a:r>
              <a:rPr lang="en-US" sz="2000" b="1" kern="0" baseline="-25000" dirty="0" smtClean="0"/>
              <a:t>1</a:t>
            </a:r>
            <a:r>
              <a:rPr lang="en-US" sz="2000" kern="0" dirty="0" smtClean="0"/>
              <a:t>: Die </a:t>
            </a:r>
            <a:r>
              <a:rPr lang="en-US" sz="2000" kern="0" dirty="0" err="1" smtClean="0"/>
              <a:t>Hypothese</a:t>
            </a:r>
            <a:r>
              <a:rPr lang="en-US" sz="2000" kern="0" dirty="0" smtClean="0"/>
              <a:t>, die man </a:t>
            </a:r>
            <a:r>
              <a:rPr lang="en-US" sz="2000" kern="0" dirty="0" err="1" smtClean="0"/>
              <a:t>beweisen</a:t>
            </a:r>
            <a:r>
              <a:rPr lang="en-US" sz="2000" kern="0" dirty="0" smtClean="0"/>
              <a:t> will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07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 typeface="Wingdings" pitchFamily="2" charset="2"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none">
        <a:spAutoFit/>
      </a:bodyPr>
      <a:lstStyle>
        <a:defPPr>
          <a:defRPr sz="20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2404</Words>
  <Application>Microsoft Office PowerPoint</Application>
  <PresentationFormat>Bildschirmpräsentation (4:3)</PresentationFormat>
  <Paragraphs>494</Paragraphs>
  <Slides>29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8" baseType="lpstr">
      <vt:lpstr>Calibri</vt:lpstr>
      <vt:lpstr>Lucida Sans Unicode</vt:lpstr>
      <vt:lpstr>Arial</vt:lpstr>
      <vt:lpstr>Symbol</vt:lpstr>
      <vt:lpstr>Wingdings</vt:lpstr>
      <vt:lpstr>Times New Roman</vt:lpstr>
      <vt:lpstr>Cambria Math</vt:lpstr>
      <vt:lpstr>Courier New</vt:lpstr>
      <vt:lpstr>Standarddesign</vt:lpstr>
      <vt:lpstr>Grundlagen der Statistik</vt:lpstr>
      <vt:lpstr>Einleitung</vt:lpstr>
      <vt:lpstr>Einleitung</vt:lpstr>
      <vt:lpstr>Deskriptive Statistik: Deskriptive Tabellen</vt:lpstr>
      <vt:lpstr>Deskriptive Statistik: Graphische Darstellungen</vt:lpstr>
      <vt:lpstr>Maßzahlen für Lage und Streuung</vt:lpstr>
      <vt:lpstr>Unterschied sd, se, KI?</vt:lpstr>
      <vt:lpstr>Beispiel für 95%-Konfidenzintervalle</vt:lpstr>
      <vt:lpstr>Die Prinzipien eines statistischen Tests</vt:lpstr>
      <vt:lpstr>Vergleich von Lagemaßen zwischen Gruppen</vt:lpstr>
      <vt:lpstr>Interpretation des p-Wertes</vt:lpstr>
      <vt:lpstr>Multiples Testen</vt:lpstr>
      <vt:lpstr>Graphische Darstellung für Gruppenvergleiche</vt:lpstr>
      <vt:lpstr>Graphische Darstellung für Gruppenvergleiche</vt:lpstr>
      <vt:lpstr>Graphische Darstellung für Gruppenvergleiche</vt:lpstr>
      <vt:lpstr>Sind 2 kategorielle Variablen unabhängig?</vt:lpstr>
      <vt:lpstr>Korrelation zweier kontinuierlicher Variablen</vt:lpstr>
      <vt:lpstr>Korrelation zweier kontinuierlicher Variablen</vt:lpstr>
      <vt:lpstr>Statistische Regressionsmethoden</vt:lpstr>
      <vt:lpstr>Regressionsmodelle</vt:lpstr>
      <vt:lpstr>Lineare Regression</vt:lpstr>
      <vt:lpstr>Lineare Regression</vt:lpstr>
      <vt:lpstr>Lineare Regression: Beispiel</vt:lpstr>
      <vt:lpstr>Problem der Störgrößen (Confounder)</vt:lpstr>
      <vt:lpstr>Problem der Störgrößen (Confounder)</vt:lpstr>
      <vt:lpstr>Warum adjustieren?</vt:lpstr>
      <vt:lpstr>Beispiel „Tiefschlafstudie“</vt:lpstr>
      <vt:lpstr>Voraussetzungen lineares Regressionsmodell</vt:lpstr>
      <vt:lpstr>Effektgrößen anderer Regressionsmodelle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Lamina Claudia</dc:creator>
  <dc:description>genepi innsbruck</dc:description>
  <cp:lastModifiedBy>Lamina Claudia</cp:lastModifiedBy>
  <cp:revision>1317</cp:revision>
  <cp:lastPrinted>2017-04-27T16:50:37Z</cp:lastPrinted>
  <dcterms:created xsi:type="dcterms:W3CDTF">2007-11-27T23:54:21Z</dcterms:created>
  <dcterms:modified xsi:type="dcterms:W3CDTF">2023-12-20T11:07:10Z</dcterms:modified>
</cp:coreProperties>
</file>