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7" r:id="rId3"/>
    <p:sldId id="264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56" r:id="rId1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77010" autoAdjust="0"/>
  </p:normalViewPr>
  <p:slideViewPr>
    <p:cSldViewPr snapToGrid="0">
      <p:cViewPr varScale="1">
        <p:scale>
          <a:sx n="68" d="100"/>
          <a:sy n="68" d="100"/>
        </p:scale>
        <p:origin x="61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4B6EE-89A6-4C2D-A1EF-01BB411BEE2C}" type="datetimeFigureOut">
              <a:rPr lang="de-AT" smtClean="0"/>
              <a:t>04.05.2023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0135E-7AC5-479F-ABCD-A28FEFF6298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11872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4B6EE-89A6-4C2D-A1EF-01BB411BEE2C}" type="datetimeFigureOut">
              <a:rPr lang="de-AT" smtClean="0"/>
              <a:t>04.05.2023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0135E-7AC5-479F-ABCD-A28FEFF6298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34089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4B6EE-89A6-4C2D-A1EF-01BB411BEE2C}" type="datetimeFigureOut">
              <a:rPr lang="de-AT" smtClean="0"/>
              <a:t>04.05.2023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0135E-7AC5-479F-ABCD-A28FEFF6298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48124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4B6EE-89A6-4C2D-A1EF-01BB411BEE2C}" type="datetimeFigureOut">
              <a:rPr lang="de-AT" smtClean="0"/>
              <a:t>04.05.2023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0135E-7AC5-479F-ABCD-A28FEFF6298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94640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4B6EE-89A6-4C2D-A1EF-01BB411BEE2C}" type="datetimeFigureOut">
              <a:rPr lang="de-AT" smtClean="0"/>
              <a:t>04.05.2023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0135E-7AC5-479F-ABCD-A28FEFF6298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51167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4B6EE-89A6-4C2D-A1EF-01BB411BEE2C}" type="datetimeFigureOut">
              <a:rPr lang="de-AT" smtClean="0"/>
              <a:t>04.05.2023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0135E-7AC5-479F-ABCD-A28FEFF6298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46150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4B6EE-89A6-4C2D-A1EF-01BB411BEE2C}" type="datetimeFigureOut">
              <a:rPr lang="de-AT" smtClean="0"/>
              <a:t>04.05.2023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0135E-7AC5-479F-ABCD-A28FEFF6298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69919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4B6EE-89A6-4C2D-A1EF-01BB411BEE2C}" type="datetimeFigureOut">
              <a:rPr lang="de-AT" smtClean="0"/>
              <a:t>04.05.2023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0135E-7AC5-479F-ABCD-A28FEFF6298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09978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4B6EE-89A6-4C2D-A1EF-01BB411BEE2C}" type="datetimeFigureOut">
              <a:rPr lang="de-AT" smtClean="0"/>
              <a:t>04.05.2023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0135E-7AC5-479F-ABCD-A28FEFF6298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86543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4B6EE-89A6-4C2D-A1EF-01BB411BEE2C}" type="datetimeFigureOut">
              <a:rPr lang="de-AT" smtClean="0"/>
              <a:t>04.05.2023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0135E-7AC5-479F-ABCD-A28FEFF6298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98338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4B6EE-89A6-4C2D-A1EF-01BB411BEE2C}" type="datetimeFigureOut">
              <a:rPr lang="de-AT" smtClean="0"/>
              <a:t>04.05.2023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0135E-7AC5-479F-ABCD-A28FEFF6298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29763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4B6EE-89A6-4C2D-A1EF-01BB411BEE2C}" type="datetimeFigureOut">
              <a:rPr lang="de-AT" smtClean="0"/>
              <a:t>04.05.2023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F0135E-7AC5-479F-ABCD-A28FEFF6298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12432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wolfgang.brozek@aks.or.at" TargetMode="Externa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-med.ac.at/msig/mitarbeiter/ulmer/vhmpp.html.de" TargetMode="Externa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6">
            <a:extLst>
              <a:ext uri="{FF2B5EF4-FFF2-40B4-BE49-F238E27FC236}">
                <a16:creationId xmlns:a16="http://schemas.microsoft.com/office/drawing/2014/main" xmlns="" id="{FAB57E68-C76A-9D93-963E-08F1E59C0B2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3377" y="97845"/>
            <a:ext cx="1481455" cy="751840"/>
          </a:xfrm>
          <a:prstGeom prst="rect">
            <a:avLst/>
          </a:prstGeom>
        </p:spPr>
      </p:pic>
      <p:pic>
        <p:nvPicPr>
          <p:cNvPr id="3" name="Bild 6">
            <a:extLst>
              <a:ext uri="{FF2B5EF4-FFF2-40B4-BE49-F238E27FC236}">
                <a16:creationId xmlns:a16="http://schemas.microsoft.com/office/drawing/2014/main" xmlns="" id="{FAB57E68-C76A-9D93-963E-08F1E59C0B2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3377" y="97845"/>
            <a:ext cx="1481455" cy="751840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548641" y="94071"/>
            <a:ext cx="98755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b="1" dirty="0" smtClean="0"/>
              <a:t>The Vorarlberg </a:t>
            </a:r>
            <a:r>
              <a:rPr lang="de-DE" sz="3600" b="1" dirty="0" err="1"/>
              <a:t>Health</a:t>
            </a:r>
            <a:r>
              <a:rPr lang="de-DE" sz="3600" b="1" dirty="0"/>
              <a:t> Monitoring &amp; Promotion Programme (VHM&amp;PP)</a:t>
            </a:r>
          </a:p>
          <a:p>
            <a:pPr algn="ctr"/>
            <a:endParaRPr lang="de-DE" sz="2000" b="1" dirty="0"/>
          </a:p>
          <a:p>
            <a:pPr algn="ctr"/>
            <a:r>
              <a:rPr lang="de-DE" sz="2800" b="1" i="1" dirty="0" smtClean="0"/>
              <a:t>(</a:t>
            </a:r>
            <a:r>
              <a:rPr lang="de-DE" sz="2800" b="1" i="1" dirty="0" err="1"/>
              <a:t>P</a:t>
            </a:r>
            <a:r>
              <a:rPr lang="de-DE" sz="2800" b="1" i="1" dirty="0" err="1" smtClean="0"/>
              <a:t>reventive</a:t>
            </a:r>
            <a:r>
              <a:rPr lang="de-DE" sz="2800" b="1" i="1" dirty="0" smtClean="0"/>
              <a:t> </a:t>
            </a:r>
            <a:r>
              <a:rPr lang="de-DE" sz="2800" b="1" i="1" dirty="0" err="1" smtClean="0"/>
              <a:t>health</a:t>
            </a:r>
            <a:r>
              <a:rPr lang="de-DE" sz="2800" b="1" i="1" dirty="0" smtClean="0"/>
              <a:t> care </a:t>
            </a:r>
            <a:r>
              <a:rPr lang="de-DE" sz="2800" b="1" i="1" dirty="0" err="1" smtClean="0"/>
              <a:t>cohort</a:t>
            </a:r>
            <a:r>
              <a:rPr lang="de-DE" sz="2800" b="1" i="1" dirty="0" smtClean="0"/>
              <a:t> </a:t>
            </a:r>
            <a:r>
              <a:rPr lang="de-DE" sz="2800" b="1" i="1" dirty="0"/>
              <a:t>in Vorarlberg)</a:t>
            </a:r>
            <a:endParaRPr lang="de-AT" sz="2800" b="1" i="1" dirty="0"/>
          </a:p>
        </p:txBody>
      </p:sp>
      <p:sp>
        <p:nvSpPr>
          <p:cNvPr id="2" name="Rechteck 1"/>
          <p:cNvSpPr/>
          <p:nvPr/>
        </p:nvSpPr>
        <p:spPr>
          <a:xfrm>
            <a:off x="429768" y="2115140"/>
            <a:ext cx="11347704" cy="46089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de-AT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Wolfgang </a:t>
            </a:r>
            <a:r>
              <a:rPr lang="de-AT" sz="2400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Brozek</a:t>
            </a:r>
            <a:r>
              <a:rPr lang="de-AT" sz="2400" baseline="30000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</a:t>
            </a:r>
            <a:r>
              <a:rPr lang="de-AT" sz="2400" baseline="300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,*</a:t>
            </a:r>
            <a:r>
              <a:rPr lang="de-AT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de-AT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Hans </a:t>
            </a:r>
            <a:r>
              <a:rPr lang="de-AT" sz="24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Concin</a:t>
            </a:r>
            <a:r>
              <a:rPr lang="de-AT" sz="2400" baseline="300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</a:t>
            </a:r>
            <a:r>
              <a:rPr lang="de-AT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Kristin </a:t>
            </a:r>
            <a:r>
              <a:rPr lang="de-AT" sz="24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Ganahl</a:t>
            </a:r>
            <a:r>
              <a:rPr lang="de-AT" sz="2400" baseline="300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</a:t>
            </a:r>
            <a:r>
              <a:rPr lang="de-AT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Gabriele </a:t>
            </a:r>
            <a:r>
              <a:rPr lang="de-AT" sz="24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Nagel</a:t>
            </a:r>
            <a:r>
              <a:rPr lang="de-AT" sz="2400" baseline="300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a,b</a:t>
            </a:r>
            <a:r>
              <a:rPr lang="de-AT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Hanno </a:t>
            </a:r>
            <a:r>
              <a:rPr lang="de-AT" sz="24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Ulmer</a:t>
            </a:r>
            <a:r>
              <a:rPr lang="de-AT" sz="2400" baseline="300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a,c</a:t>
            </a:r>
            <a:r>
              <a:rPr lang="de-AT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Emanuel </a:t>
            </a:r>
            <a:r>
              <a:rPr lang="de-AT" sz="24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Zitt</a:t>
            </a:r>
            <a:r>
              <a:rPr lang="de-AT" sz="2400" baseline="300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a,d,e</a:t>
            </a:r>
            <a:endParaRPr lang="de-AT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GB" baseline="300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Agency for Preventive and Social </a:t>
            </a:r>
            <a:r>
              <a:rPr lang="en-GB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Medicine (</a:t>
            </a:r>
            <a:r>
              <a:rPr lang="en-GB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Arbeitskreis</a:t>
            </a:r>
            <a:r>
              <a:rPr lang="en-GB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für</a:t>
            </a:r>
            <a:r>
              <a:rPr lang="en-GB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Vorsorge</a:t>
            </a:r>
            <a:r>
              <a:rPr lang="en-GB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und </a:t>
            </a:r>
            <a:r>
              <a:rPr lang="en-GB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Sozialmedizin</a:t>
            </a:r>
            <a:r>
              <a:rPr lang="en-GB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GB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Bregenz</a:t>
            </a: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Austria</a:t>
            </a:r>
            <a:endParaRPr lang="de-AT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GB" baseline="30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 </a:t>
            </a: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Institute of Epidemiology and Medical Biometry, Ulm University, Germany</a:t>
            </a:r>
            <a:endParaRPr lang="de-AT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GB" baseline="30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 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Institute of Medical Statistics and Informatics, Medical University of Innsbruck, Austria</a:t>
            </a:r>
            <a:endParaRPr lang="de-AT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en-US" baseline="30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Vorarlberg Institute for Vascular Investigation and Treatment (VIVIT),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Feldkirch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Austria</a:t>
            </a:r>
            <a:endParaRPr lang="de-AT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US" baseline="30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 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Department of Internal Medicine 3 (Nephrology and Dialysis),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Feldkirch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Academic Teaching Hospital, </a:t>
            </a:r>
            <a:r>
              <a:rPr lang="en-US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Austria</a:t>
            </a:r>
          </a:p>
          <a:p>
            <a:pPr>
              <a:spcAft>
                <a:spcPts val="600"/>
              </a:spcAft>
            </a:pPr>
            <a:endParaRPr lang="en-US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*contact: </a:t>
            </a:r>
          </a:p>
          <a:p>
            <a:pPr>
              <a:spcAft>
                <a:spcPts val="300"/>
              </a:spcAft>
            </a:pPr>
            <a:r>
              <a:rPr lang="en-US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3"/>
              </a:rPr>
              <a:t>wolfgang.brozek@aks.or.at</a:t>
            </a:r>
            <a:endParaRPr lang="en-US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</a:t>
            </a:r>
            <a:r>
              <a:rPr lang="en-US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ks</a:t>
            </a:r>
            <a:r>
              <a:rPr lang="en-US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gesundheit GmbH</a:t>
            </a:r>
          </a:p>
          <a:p>
            <a:pPr>
              <a:spcAft>
                <a:spcPts val="300"/>
              </a:spcAft>
            </a:pPr>
            <a:r>
              <a:rPr lang="en-US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Rheinstr</a:t>
            </a:r>
            <a:r>
              <a:rPr lang="en-US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61, 6900 </a:t>
            </a:r>
            <a:r>
              <a:rPr lang="en-US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Bregenz</a:t>
            </a:r>
            <a:r>
              <a:rPr lang="en-US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Austria</a:t>
            </a:r>
          </a:p>
        </p:txBody>
      </p:sp>
    </p:spTree>
    <p:extLst>
      <p:ext uri="{BB962C8B-B14F-4D97-AF65-F5344CB8AC3E}">
        <p14:creationId xmlns:p14="http://schemas.microsoft.com/office/powerpoint/2010/main" val="18891590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xmlns="" id="{A52A8334-35D2-E69B-AEA3-B0BC57EB3227}"/>
              </a:ext>
            </a:extLst>
          </p:cNvPr>
          <p:cNvSpPr txBox="1"/>
          <p:nvPr/>
        </p:nvSpPr>
        <p:spPr>
          <a:xfrm>
            <a:off x="766238" y="38055"/>
            <a:ext cx="9154815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400" b="1" dirty="0" smtClean="0"/>
              <a:t>The Vorarlberg </a:t>
            </a:r>
            <a:r>
              <a:rPr lang="de-DE" sz="2400" b="1" dirty="0" err="1"/>
              <a:t>Health</a:t>
            </a:r>
            <a:r>
              <a:rPr lang="de-DE" sz="2400" b="1" dirty="0"/>
              <a:t> Monitoring &amp; Promotion Programme (VHM&amp;PP)</a:t>
            </a:r>
          </a:p>
          <a:p>
            <a:pPr algn="ctr"/>
            <a:endParaRPr lang="de-DE" sz="1400" b="1" dirty="0"/>
          </a:p>
          <a:p>
            <a:pPr algn="ctr"/>
            <a:r>
              <a:rPr lang="de-DE" sz="2400" b="1" dirty="0" smtClean="0"/>
              <a:t>Scientific </a:t>
            </a:r>
            <a:r>
              <a:rPr lang="de-DE" sz="2400" b="1" dirty="0" err="1" smtClean="0"/>
              <a:t>publications_examples</a:t>
            </a:r>
            <a:r>
              <a:rPr lang="de-DE" sz="2400" b="1" dirty="0" smtClean="0"/>
              <a:t> </a:t>
            </a:r>
            <a:r>
              <a:rPr lang="de-DE" sz="2400" b="1" dirty="0"/>
              <a:t>(1)</a:t>
            </a:r>
            <a:endParaRPr lang="de-AT" sz="2400" b="1" dirty="0"/>
          </a:p>
        </p:txBody>
      </p:sp>
      <p:pic>
        <p:nvPicPr>
          <p:cNvPr id="5" name="Bild 6">
            <a:extLst>
              <a:ext uri="{FF2B5EF4-FFF2-40B4-BE49-F238E27FC236}">
                <a16:creationId xmlns:a16="http://schemas.microsoft.com/office/drawing/2014/main" xmlns="" id="{73DDBE6D-D18B-4E4C-E53D-BD47886AD74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3377" y="97845"/>
            <a:ext cx="1481455" cy="75184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/>
          <a:srcRect l="12020" t="8235" r="4449"/>
          <a:stretch/>
        </p:blipFill>
        <p:spPr>
          <a:xfrm>
            <a:off x="395416" y="1210962"/>
            <a:ext cx="3402228" cy="2662042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4164225" y="1394730"/>
            <a:ext cx="7587049" cy="8309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n-GB" sz="1600" dirty="0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Ulmer H, Kelleher C, Diem G, </a:t>
            </a:r>
            <a:r>
              <a:rPr lang="en-GB" sz="1600" dirty="0" err="1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Concin</a:t>
            </a:r>
            <a:r>
              <a:rPr lang="en-GB" sz="1600" dirty="0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H. Long-term tracking of cardiovascular risk factors among men and women in a large population-based health system: The Vorarlberg Health Monitoring &amp; Promotion Programme. </a:t>
            </a:r>
            <a:r>
              <a:rPr lang="en-GB" sz="1600" b="1" i="1" dirty="0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Eur. Heart J. </a:t>
            </a:r>
            <a:r>
              <a:rPr lang="en-GB" sz="1600" b="1" dirty="0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2003</a:t>
            </a:r>
            <a:r>
              <a:rPr lang="en-GB" sz="1600" dirty="0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;24:1004–13.</a:t>
            </a:r>
            <a:endParaRPr lang="de-AT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4164224" y="2222052"/>
            <a:ext cx="7587049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de-DE" dirty="0" err="1" smtClean="0">
                <a:solidFill>
                  <a:srgbClr val="FF0000"/>
                </a:solidFill>
              </a:rPr>
              <a:t>Stability</a:t>
            </a:r>
            <a:r>
              <a:rPr lang="de-DE" dirty="0" smtClean="0">
                <a:solidFill>
                  <a:srgbClr val="FF0000"/>
                </a:solidFill>
              </a:rPr>
              <a:t> (</a:t>
            </a:r>
            <a:r>
              <a:rPr lang="de-DE" dirty="0" err="1" smtClean="0">
                <a:solidFill>
                  <a:srgbClr val="FF0000"/>
                </a:solidFill>
              </a:rPr>
              <a:t>tracking</a:t>
            </a:r>
            <a:r>
              <a:rPr lang="de-DE" dirty="0" smtClean="0">
                <a:solidFill>
                  <a:srgbClr val="FF0000"/>
                </a:solidFill>
              </a:rPr>
              <a:t>) </a:t>
            </a:r>
            <a:r>
              <a:rPr lang="de-DE" dirty="0" err="1" smtClean="0">
                <a:solidFill>
                  <a:srgbClr val="FF0000"/>
                </a:solidFill>
              </a:rPr>
              <a:t>of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cardiovascular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risk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factors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during</a:t>
            </a:r>
            <a:r>
              <a:rPr lang="de-DE" dirty="0" smtClean="0">
                <a:solidFill>
                  <a:srgbClr val="FF0000"/>
                </a:solidFill>
              </a:rPr>
              <a:t> a max. </a:t>
            </a:r>
            <a:r>
              <a:rPr lang="de-DE" dirty="0" err="1" smtClean="0">
                <a:solidFill>
                  <a:srgbClr val="FF0000"/>
                </a:solidFill>
              </a:rPr>
              <a:t>of</a:t>
            </a:r>
            <a:r>
              <a:rPr lang="de-DE" dirty="0" smtClean="0">
                <a:solidFill>
                  <a:srgbClr val="FF0000"/>
                </a:solidFill>
              </a:rPr>
              <a:t> 15 </a:t>
            </a:r>
            <a:r>
              <a:rPr lang="de-DE" dirty="0" err="1" smtClean="0">
                <a:solidFill>
                  <a:srgbClr val="FF0000"/>
                </a:solidFill>
              </a:rPr>
              <a:t>years</a:t>
            </a:r>
            <a:r>
              <a:rPr lang="de-DE" dirty="0" smtClean="0">
                <a:solidFill>
                  <a:srgbClr val="FF0000"/>
                </a:solidFill>
              </a:rPr>
              <a:t>: </a:t>
            </a:r>
            <a:endParaRPr lang="de-DE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de-DE" dirty="0">
                <a:solidFill>
                  <a:srgbClr val="FF0000"/>
                </a:solidFill>
              </a:rPr>
              <a:t>BMI </a:t>
            </a:r>
            <a:r>
              <a:rPr lang="de-DE" dirty="0" smtClean="0">
                <a:solidFill>
                  <a:srgbClr val="FF0000"/>
                </a:solidFill>
              </a:rPr>
              <a:t>(</a:t>
            </a:r>
            <a:r>
              <a:rPr lang="de-DE" dirty="0" err="1" smtClean="0">
                <a:solidFill>
                  <a:srgbClr val="FF0000"/>
                </a:solidFill>
              </a:rPr>
              <a:t>body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mass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index</a:t>
            </a:r>
            <a:r>
              <a:rPr lang="de-DE" dirty="0" smtClean="0">
                <a:solidFill>
                  <a:srgbClr val="FF0000"/>
                </a:solidFill>
              </a:rPr>
              <a:t>) </a:t>
            </a:r>
            <a:r>
              <a:rPr lang="de-DE" dirty="0" err="1" smtClean="0">
                <a:solidFill>
                  <a:srgbClr val="FF0000"/>
                </a:solidFill>
              </a:rPr>
              <a:t>very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stable</a:t>
            </a:r>
            <a:endParaRPr lang="de-DE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de-DE" dirty="0" err="1" smtClean="0">
                <a:solidFill>
                  <a:srgbClr val="FF0000"/>
                </a:solidFill>
              </a:rPr>
              <a:t>Triglycerides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and</a:t>
            </a:r>
            <a:r>
              <a:rPr lang="de-DE" dirty="0" smtClean="0">
                <a:solidFill>
                  <a:srgbClr val="FF0000"/>
                </a:solidFill>
              </a:rPr>
              <a:t> gamma-GT not </a:t>
            </a:r>
            <a:r>
              <a:rPr lang="de-DE" dirty="0" err="1" smtClean="0">
                <a:solidFill>
                  <a:srgbClr val="FF0000"/>
                </a:solidFill>
              </a:rPr>
              <a:t>very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stable</a:t>
            </a:r>
            <a:r>
              <a:rPr lang="de-DE" dirty="0" smtClean="0">
                <a:solidFill>
                  <a:srgbClr val="FF0000"/>
                </a:solidFill>
              </a:rPr>
              <a:t>, </a:t>
            </a:r>
            <a:r>
              <a:rPr lang="de-DE" dirty="0" err="1" smtClean="0">
                <a:solidFill>
                  <a:srgbClr val="FF0000"/>
                </a:solidFill>
              </a:rPr>
              <a:t>blood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pressure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fluctuating</a:t>
            </a:r>
            <a:endParaRPr lang="de-DE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de-DE" dirty="0" err="1" smtClean="0">
                <a:solidFill>
                  <a:srgbClr val="FF0000"/>
                </a:solidFill>
              </a:rPr>
              <a:t>Stable</a:t>
            </a:r>
            <a:r>
              <a:rPr lang="de-DE" dirty="0" smtClean="0">
                <a:solidFill>
                  <a:srgbClr val="FF0000"/>
                </a:solidFill>
              </a:rPr>
              <a:t> (vs. </a:t>
            </a:r>
            <a:r>
              <a:rPr lang="de-DE" dirty="0" err="1" smtClean="0">
                <a:solidFill>
                  <a:srgbClr val="FF0000"/>
                </a:solidFill>
              </a:rPr>
              <a:t>f</a:t>
            </a:r>
            <a:r>
              <a:rPr lang="de-DE" dirty="0" err="1" smtClean="0">
                <a:solidFill>
                  <a:srgbClr val="FF0000"/>
                </a:solidFill>
              </a:rPr>
              <a:t>luctuating</a:t>
            </a:r>
            <a:r>
              <a:rPr lang="de-DE" dirty="0" smtClean="0">
                <a:solidFill>
                  <a:srgbClr val="FF0000"/>
                </a:solidFill>
              </a:rPr>
              <a:t>) </a:t>
            </a:r>
            <a:r>
              <a:rPr lang="de-DE" dirty="0" err="1" smtClean="0">
                <a:solidFill>
                  <a:srgbClr val="FF0000"/>
                </a:solidFill>
              </a:rPr>
              <a:t>triglycerides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and</a:t>
            </a:r>
            <a:r>
              <a:rPr lang="de-DE" dirty="0" smtClean="0">
                <a:solidFill>
                  <a:srgbClr val="FF0000"/>
                </a:solidFill>
              </a:rPr>
              <a:t> gamma-GT </a:t>
            </a:r>
            <a:r>
              <a:rPr lang="de-DE" dirty="0" err="1" smtClean="0">
                <a:solidFill>
                  <a:srgbClr val="FF0000"/>
                </a:solidFill>
              </a:rPr>
              <a:t>associated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with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higher</a:t>
            </a:r>
            <a:r>
              <a:rPr lang="de-DE" dirty="0" smtClean="0">
                <a:solidFill>
                  <a:srgbClr val="FF0000"/>
                </a:solidFill>
              </a:rPr>
              <a:t> total </a:t>
            </a:r>
            <a:r>
              <a:rPr lang="de-DE" dirty="0" err="1" smtClean="0">
                <a:solidFill>
                  <a:srgbClr val="FF0000"/>
                </a:solidFill>
              </a:rPr>
              <a:t>mortality</a:t>
            </a:r>
            <a:r>
              <a:rPr lang="de-DE" dirty="0" smtClean="0">
                <a:solidFill>
                  <a:srgbClr val="FF0000"/>
                </a:solidFill>
              </a:rPr>
              <a:t>, </a:t>
            </a:r>
            <a:r>
              <a:rPr lang="de-DE" dirty="0" err="1" smtClean="0">
                <a:solidFill>
                  <a:srgbClr val="FF0000"/>
                </a:solidFill>
              </a:rPr>
              <a:t>more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stable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systolic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blood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pressure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with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lower</a:t>
            </a:r>
            <a:r>
              <a:rPr lang="de-DE" dirty="0" smtClean="0">
                <a:solidFill>
                  <a:srgbClr val="FF0000"/>
                </a:solidFill>
              </a:rPr>
              <a:t> total </a:t>
            </a:r>
            <a:r>
              <a:rPr lang="de-DE" dirty="0" err="1" smtClean="0">
                <a:solidFill>
                  <a:srgbClr val="FF0000"/>
                </a:solidFill>
              </a:rPr>
              <a:t>mortality</a:t>
            </a:r>
            <a:r>
              <a:rPr lang="de-DE" dirty="0" smtClean="0">
                <a:solidFill>
                  <a:srgbClr val="FF0000"/>
                </a:solidFill>
              </a:rPr>
              <a:t>, </a:t>
            </a:r>
            <a:r>
              <a:rPr lang="de-DE" dirty="0" err="1" smtClean="0">
                <a:solidFill>
                  <a:srgbClr val="FF0000"/>
                </a:solidFill>
              </a:rPr>
              <a:t>both</a:t>
            </a:r>
            <a:r>
              <a:rPr lang="de-DE" dirty="0" smtClean="0">
                <a:solidFill>
                  <a:srgbClr val="FF0000"/>
                </a:solidFill>
              </a:rPr>
              <a:t> in </a:t>
            </a:r>
            <a:r>
              <a:rPr lang="de-DE" dirty="0" err="1" smtClean="0">
                <a:solidFill>
                  <a:srgbClr val="FF0000"/>
                </a:solidFill>
              </a:rPr>
              <a:t>women</a:t>
            </a:r>
            <a:r>
              <a:rPr lang="de-DE" dirty="0" smtClean="0">
                <a:solidFill>
                  <a:srgbClr val="FF0000"/>
                </a:solidFill>
              </a:rPr>
              <a:t>; </a:t>
            </a:r>
            <a:r>
              <a:rPr lang="de-DE" dirty="0" err="1" smtClean="0">
                <a:solidFill>
                  <a:srgbClr val="FF0000"/>
                </a:solidFill>
              </a:rPr>
              <a:t>no</a:t>
            </a:r>
            <a:r>
              <a:rPr lang="de-DE" dirty="0" smtClean="0">
                <a:solidFill>
                  <a:srgbClr val="FF0000"/>
                </a:solidFill>
              </a:rPr>
              <a:t> such </a:t>
            </a:r>
            <a:r>
              <a:rPr lang="de-DE" dirty="0" err="1" smtClean="0">
                <a:solidFill>
                  <a:srgbClr val="FF0000"/>
                </a:solidFill>
              </a:rPr>
              <a:t>effects</a:t>
            </a:r>
            <a:r>
              <a:rPr lang="de-DE" dirty="0" smtClean="0">
                <a:solidFill>
                  <a:srgbClr val="FF0000"/>
                </a:solidFill>
              </a:rPr>
              <a:t> in </a:t>
            </a:r>
            <a:r>
              <a:rPr lang="de-DE" dirty="0" err="1" smtClean="0">
                <a:solidFill>
                  <a:srgbClr val="FF0000"/>
                </a:solidFill>
              </a:rPr>
              <a:t>men</a:t>
            </a:r>
            <a:endParaRPr lang="de-DE" dirty="0">
              <a:solidFill>
                <a:srgbClr val="FF0000"/>
              </a:solidFill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55" y="4242331"/>
            <a:ext cx="4127770" cy="2399931"/>
          </a:xfrm>
          <a:prstGeom prst="rect">
            <a:avLst/>
          </a:prstGeom>
        </p:spPr>
      </p:pic>
      <p:sp>
        <p:nvSpPr>
          <p:cNvPr id="11" name="Rechteck 10"/>
          <p:cNvSpPr/>
          <p:nvPr/>
        </p:nvSpPr>
        <p:spPr>
          <a:xfrm>
            <a:off x="4164224" y="4568522"/>
            <a:ext cx="7587049" cy="8309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GB" sz="1600" dirty="0" err="1">
                <a:solidFill>
                  <a:srgbClr val="21212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Strasak</a:t>
            </a:r>
            <a:r>
              <a:rPr lang="en-GB" sz="1600" dirty="0">
                <a:solidFill>
                  <a:srgbClr val="21212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AM, Rapp K, Brant LJ, </a:t>
            </a:r>
            <a:r>
              <a:rPr lang="en-GB" sz="1600" dirty="0" err="1">
                <a:solidFill>
                  <a:srgbClr val="21212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Hilbe</a:t>
            </a:r>
            <a:r>
              <a:rPr lang="en-GB" sz="1600" dirty="0">
                <a:solidFill>
                  <a:srgbClr val="21212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W, Gregory M, </a:t>
            </a:r>
            <a:r>
              <a:rPr lang="en-GB" sz="1600" dirty="0" err="1">
                <a:solidFill>
                  <a:srgbClr val="21212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Oberaigner</a:t>
            </a:r>
            <a:r>
              <a:rPr lang="en-GB" sz="1600" dirty="0">
                <a:solidFill>
                  <a:srgbClr val="21212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W, </a:t>
            </a:r>
            <a:r>
              <a:rPr lang="en-GB" sz="1600" dirty="0" err="1">
                <a:solidFill>
                  <a:srgbClr val="21212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Ruttmann</a:t>
            </a:r>
            <a:r>
              <a:rPr lang="en-GB" sz="1600" dirty="0">
                <a:solidFill>
                  <a:srgbClr val="21212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E, </a:t>
            </a:r>
            <a:r>
              <a:rPr lang="en-GB" sz="1600" dirty="0" err="1">
                <a:solidFill>
                  <a:srgbClr val="21212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Concin</a:t>
            </a:r>
            <a:r>
              <a:rPr lang="en-GB" sz="1600" dirty="0">
                <a:solidFill>
                  <a:srgbClr val="21212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H, Diem G, Pfeiffer KP, Ulmer H. Association of </a:t>
            </a:r>
            <a:r>
              <a:rPr lang="el-GR" sz="1600" dirty="0"/>
              <a:t>γ</a:t>
            </a:r>
            <a:r>
              <a:rPr lang="de-DE" sz="1600" dirty="0"/>
              <a:t>-</a:t>
            </a:r>
            <a:r>
              <a:rPr lang="de-DE" sz="1600" dirty="0" err="1"/>
              <a:t>glutamyltransferase</a:t>
            </a:r>
            <a:r>
              <a:rPr lang="de-DE" sz="1600" dirty="0"/>
              <a:t> </a:t>
            </a:r>
            <a:r>
              <a:rPr lang="de-DE" sz="1600" dirty="0" err="1"/>
              <a:t>and</a:t>
            </a:r>
            <a:r>
              <a:rPr lang="de-DE" sz="1600" dirty="0"/>
              <a:t> </a:t>
            </a:r>
            <a:r>
              <a:rPr lang="de-DE" sz="1600" dirty="0" err="1"/>
              <a:t>risk</a:t>
            </a:r>
            <a:r>
              <a:rPr lang="de-DE" sz="1600" dirty="0"/>
              <a:t> </a:t>
            </a:r>
            <a:r>
              <a:rPr lang="de-DE" sz="1600" dirty="0" err="1"/>
              <a:t>of</a:t>
            </a:r>
            <a:r>
              <a:rPr lang="de-DE" sz="1600" dirty="0"/>
              <a:t> </a:t>
            </a:r>
            <a:r>
              <a:rPr lang="de-DE" sz="1600" dirty="0" err="1"/>
              <a:t>cancer</a:t>
            </a:r>
            <a:r>
              <a:rPr lang="de-DE" sz="1600" dirty="0"/>
              <a:t> </a:t>
            </a:r>
            <a:r>
              <a:rPr lang="de-DE" sz="1600" dirty="0" err="1"/>
              <a:t>incidence</a:t>
            </a:r>
            <a:r>
              <a:rPr lang="de-DE" sz="1600" dirty="0"/>
              <a:t> in </a:t>
            </a:r>
            <a:r>
              <a:rPr lang="de-DE" sz="1600" dirty="0" err="1"/>
              <a:t>men</a:t>
            </a:r>
            <a:r>
              <a:rPr lang="de-DE" sz="1600" dirty="0"/>
              <a:t>: a </a:t>
            </a:r>
            <a:r>
              <a:rPr lang="de-DE" sz="1600" dirty="0" err="1"/>
              <a:t>prospective</a:t>
            </a:r>
            <a:r>
              <a:rPr lang="de-DE" sz="1600" dirty="0"/>
              <a:t> </a:t>
            </a:r>
            <a:r>
              <a:rPr lang="de-DE" sz="1600" dirty="0" err="1"/>
              <a:t>study</a:t>
            </a:r>
            <a:r>
              <a:rPr lang="en-GB" sz="1600" dirty="0">
                <a:solidFill>
                  <a:srgbClr val="21212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. </a:t>
            </a:r>
            <a:r>
              <a:rPr lang="en-GB" sz="1600" b="1" i="1" dirty="0">
                <a:solidFill>
                  <a:srgbClr val="21212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Cancer Res. </a:t>
            </a:r>
            <a:r>
              <a:rPr lang="en-GB" sz="1600" b="1" dirty="0">
                <a:solidFill>
                  <a:srgbClr val="21212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2008</a:t>
            </a:r>
            <a:r>
              <a:rPr lang="en-GB" sz="1600" dirty="0">
                <a:solidFill>
                  <a:srgbClr val="21212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;68:3970–7.</a:t>
            </a:r>
            <a:endParaRPr lang="de-AT" sz="16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4164224" y="5392559"/>
            <a:ext cx="7587049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de-DE" dirty="0" err="1" smtClean="0">
                <a:solidFill>
                  <a:srgbClr val="FF0000"/>
                </a:solidFill>
              </a:rPr>
              <a:t>Elevated</a:t>
            </a:r>
            <a:r>
              <a:rPr lang="de-DE" dirty="0" smtClean="0">
                <a:solidFill>
                  <a:srgbClr val="FF0000"/>
                </a:solidFill>
              </a:rPr>
              <a:t> gamma-GT </a:t>
            </a:r>
            <a:r>
              <a:rPr lang="de-DE" dirty="0" err="1" smtClean="0">
                <a:solidFill>
                  <a:srgbClr val="FF0000"/>
                </a:solidFill>
              </a:rPr>
              <a:t>associated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with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increased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cancer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risk</a:t>
            </a:r>
            <a:r>
              <a:rPr lang="de-DE" dirty="0" smtClean="0">
                <a:solidFill>
                  <a:srgbClr val="FF0000"/>
                </a:solidFill>
              </a:rPr>
              <a:t> in </a:t>
            </a:r>
            <a:r>
              <a:rPr lang="de-DE" dirty="0" err="1" smtClean="0">
                <a:solidFill>
                  <a:srgbClr val="FF0000"/>
                </a:solidFill>
              </a:rPr>
              <a:t>men</a:t>
            </a:r>
            <a:endParaRPr lang="de-DE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de-DE" dirty="0" smtClean="0">
                <a:solidFill>
                  <a:srgbClr val="FF0000"/>
                </a:solidFill>
              </a:rPr>
              <a:t>In </a:t>
            </a:r>
            <a:r>
              <a:rPr lang="de-DE" dirty="0" err="1" smtClean="0">
                <a:solidFill>
                  <a:srgbClr val="FF0000"/>
                </a:solidFill>
              </a:rPr>
              <a:t>particular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cancer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of</a:t>
            </a:r>
            <a:r>
              <a:rPr lang="de-DE" dirty="0" smtClean="0">
                <a:solidFill>
                  <a:srgbClr val="FF0000"/>
                </a:solidFill>
              </a:rPr>
              <a:t> digestive, </a:t>
            </a:r>
            <a:r>
              <a:rPr lang="de-DE" dirty="0" err="1" smtClean="0">
                <a:solidFill>
                  <a:srgbClr val="FF0000"/>
                </a:solidFill>
              </a:rPr>
              <a:t>respiratory</a:t>
            </a:r>
            <a:r>
              <a:rPr lang="de-DE" dirty="0" smtClean="0">
                <a:solidFill>
                  <a:srgbClr val="FF0000"/>
                </a:solidFill>
              </a:rPr>
              <a:t>, </a:t>
            </a:r>
            <a:r>
              <a:rPr lang="de-DE" dirty="0" err="1" smtClean="0">
                <a:solidFill>
                  <a:srgbClr val="FF0000"/>
                </a:solidFill>
              </a:rPr>
              <a:t>and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urinary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organs</a:t>
            </a:r>
            <a:endParaRPr lang="de-DE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de-DE" dirty="0" err="1" smtClean="0">
                <a:solidFill>
                  <a:srgbClr val="FF0000"/>
                </a:solidFill>
              </a:rPr>
              <a:t>Marked</a:t>
            </a:r>
            <a:r>
              <a:rPr lang="de-DE" dirty="0" smtClean="0">
                <a:solidFill>
                  <a:srgbClr val="FF0000"/>
                </a:solidFill>
              </a:rPr>
              <a:t> dose-response </a:t>
            </a:r>
            <a:r>
              <a:rPr lang="de-DE" dirty="0" err="1" smtClean="0">
                <a:solidFill>
                  <a:srgbClr val="FF0000"/>
                </a:solidFill>
              </a:rPr>
              <a:t>effect</a:t>
            </a:r>
            <a:endParaRPr lang="de-D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3681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xmlns="" id="{A52A8334-35D2-E69B-AEA3-B0BC57EB3227}"/>
              </a:ext>
            </a:extLst>
          </p:cNvPr>
          <p:cNvSpPr txBox="1"/>
          <p:nvPr/>
        </p:nvSpPr>
        <p:spPr>
          <a:xfrm>
            <a:off x="766238" y="38055"/>
            <a:ext cx="9154815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400" b="1" dirty="0" smtClean="0"/>
              <a:t>The Vorarlberg </a:t>
            </a:r>
            <a:r>
              <a:rPr lang="de-DE" sz="2400" b="1" dirty="0" err="1"/>
              <a:t>Health</a:t>
            </a:r>
            <a:r>
              <a:rPr lang="de-DE" sz="2400" b="1" dirty="0"/>
              <a:t> Monitoring &amp; Promotion Programme (VHM&amp;PP)</a:t>
            </a:r>
          </a:p>
          <a:p>
            <a:pPr algn="ctr"/>
            <a:endParaRPr lang="de-DE" sz="1400" b="1" dirty="0"/>
          </a:p>
          <a:p>
            <a:pPr algn="ctr"/>
            <a:r>
              <a:rPr lang="de-DE" sz="2400" b="1" dirty="0" smtClean="0"/>
              <a:t>Scientific </a:t>
            </a:r>
            <a:r>
              <a:rPr lang="de-DE" sz="2400" b="1" dirty="0" err="1" smtClean="0"/>
              <a:t>publications_examples</a:t>
            </a:r>
            <a:r>
              <a:rPr lang="de-DE" sz="2400" b="1" dirty="0" smtClean="0"/>
              <a:t> </a:t>
            </a:r>
            <a:r>
              <a:rPr lang="de-DE" sz="2400" b="1" dirty="0"/>
              <a:t>(2)</a:t>
            </a:r>
            <a:endParaRPr lang="de-AT" sz="2400" b="1" dirty="0"/>
          </a:p>
        </p:txBody>
      </p:sp>
      <p:pic>
        <p:nvPicPr>
          <p:cNvPr id="5" name="Bild 6">
            <a:extLst>
              <a:ext uri="{FF2B5EF4-FFF2-40B4-BE49-F238E27FC236}">
                <a16:creationId xmlns:a16="http://schemas.microsoft.com/office/drawing/2014/main" xmlns="" id="{73DDBE6D-D18B-4E4C-E53D-BD47886AD74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3377" y="97845"/>
            <a:ext cx="1481455" cy="751840"/>
          </a:xfrm>
          <a:prstGeom prst="rect">
            <a:avLst/>
          </a:prstGeom>
        </p:spPr>
      </p:pic>
      <p:sp>
        <p:nvSpPr>
          <p:cNvPr id="12" name="Rechteck 11"/>
          <p:cNvSpPr/>
          <p:nvPr/>
        </p:nvSpPr>
        <p:spPr>
          <a:xfrm>
            <a:off x="4164225" y="1369415"/>
            <a:ext cx="7710616" cy="107721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n-GB" sz="1600" dirty="0" err="1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Borena</a:t>
            </a:r>
            <a:r>
              <a:rPr lang="en-GB" sz="1600" dirty="0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W, </a:t>
            </a:r>
            <a:r>
              <a:rPr lang="en-GB" sz="1600" dirty="0" err="1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Strohmaier</a:t>
            </a:r>
            <a:r>
              <a:rPr lang="en-GB" sz="1600" dirty="0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S, </a:t>
            </a:r>
            <a:r>
              <a:rPr lang="en-GB" sz="1600" dirty="0" err="1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Lukanova</a:t>
            </a:r>
            <a:r>
              <a:rPr lang="en-GB" sz="1600" dirty="0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A, </a:t>
            </a:r>
            <a:r>
              <a:rPr lang="en-GB" sz="1600" dirty="0" err="1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Bjørge</a:t>
            </a:r>
            <a:r>
              <a:rPr lang="en-GB" sz="1600" dirty="0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T, </a:t>
            </a:r>
            <a:r>
              <a:rPr lang="en-GB" sz="1600" dirty="0" err="1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Lindkvist</a:t>
            </a:r>
            <a:r>
              <a:rPr lang="en-GB" sz="1600" dirty="0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B, </a:t>
            </a:r>
            <a:r>
              <a:rPr lang="en-GB" sz="1600" dirty="0" err="1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Hallmans</a:t>
            </a:r>
            <a:r>
              <a:rPr lang="en-GB" sz="1600" dirty="0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G, </a:t>
            </a:r>
            <a:r>
              <a:rPr lang="en-GB" sz="1600" dirty="0" err="1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Edlinger</a:t>
            </a:r>
            <a:r>
              <a:rPr lang="en-GB" sz="1600" dirty="0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M, Stocks T, Nagel G, </a:t>
            </a:r>
            <a:r>
              <a:rPr lang="en-GB" sz="1600" dirty="0" err="1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Manjer</a:t>
            </a:r>
            <a:r>
              <a:rPr lang="en-GB" sz="1600" dirty="0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J, </a:t>
            </a:r>
            <a:r>
              <a:rPr lang="en-GB" sz="1600" dirty="0" err="1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Engeland</a:t>
            </a:r>
            <a:r>
              <a:rPr lang="en-GB" sz="1600" dirty="0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A, Selmer R, </a:t>
            </a:r>
            <a:r>
              <a:rPr lang="en-GB" sz="1600" dirty="0" err="1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Häggström</a:t>
            </a:r>
            <a:r>
              <a:rPr lang="en-GB" sz="1600" dirty="0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C, </a:t>
            </a:r>
            <a:r>
              <a:rPr lang="en-GB" sz="1600" dirty="0" err="1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Tretli</a:t>
            </a:r>
            <a:r>
              <a:rPr lang="en-GB" sz="1600" dirty="0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S, </a:t>
            </a:r>
            <a:r>
              <a:rPr lang="en-GB" sz="1600" dirty="0" err="1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Concin</a:t>
            </a:r>
            <a:r>
              <a:rPr lang="en-GB" sz="1600" dirty="0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H, </a:t>
            </a:r>
            <a:r>
              <a:rPr lang="en-GB" sz="1600" dirty="0" err="1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Jonsson</a:t>
            </a:r>
            <a:r>
              <a:rPr lang="en-GB" sz="1600" dirty="0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H, </a:t>
            </a:r>
            <a:r>
              <a:rPr lang="en-GB" sz="1600" dirty="0" err="1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Stattin</a:t>
            </a:r>
            <a:r>
              <a:rPr lang="en-GB" sz="1600" dirty="0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P, Ulmer H. Metabolic risk factors and primary liver cancer in a prospective study of 578,700 adults. </a:t>
            </a:r>
            <a:r>
              <a:rPr lang="en-GB" sz="1600" b="1" i="1" dirty="0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Int. J. Cancer </a:t>
            </a:r>
            <a:r>
              <a:rPr lang="en-GB" sz="1600" b="1" dirty="0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2012</a:t>
            </a:r>
            <a:r>
              <a:rPr lang="en-GB" sz="1600" dirty="0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;131:193–200.</a:t>
            </a:r>
            <a:endParaRPr lang="de-AT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4164223" y="2446633"/>
            <a:ext cx="7710617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de-DE" dirty="0" err="1">
                <a:solidFill>
                  <a:srgbClr val="FF0000"/>
                </a:solidFill>
              </a:rPr>
              <a:t>Me</a:t>
            </a:r>
            <a:r>
              <a:rPr lang="de-DE" dirty="0">
                <a:solidFill>
                  <a:srgbClr val="FF0000"/>
                </a:solidFill>
              </a:rPr>
              <a:t>-Can </a:t>
            </a:r>
            <a:r>
              <a:rPr lang="de-DE" dirty="0" smtClean="0">
                <a:solidFill>
                  <a:srgbClr val="FF0000"/>
                </a:solidFill>
              </a:rPr>
              <a:t>MCS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de-DE" dirty="0" smtClean="0">
                <a:solidFill>
                  <a:srgbClr val="FF0000"/>
                </a:solidFill>
              </a:rPr>
              <a:t>Primary </a:t>
            </a:r>
            <a:r>
              <a:rPr lang="de-DE" dirty="0" err="1" smtClean="0">
                <a:solidFill>
                  <a:srgbClr val="FF0000"/>
                </a:solidFill>
              </a:rPr>
              <a:t>hepatic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tumors</a:t>
            </a:r>
            <a:r>
              <a:rPr lang="de-DE" dirty="0" smtClean="0">
                <a:solidFill>
                  <a:srgbClr val="FF0000"/>
                </a:solidFill>
              </a:rPr>
              <a:t> (</a:t>
            </a:r>
            <a:r>
              <a:rPr lang="de-DE" dirty="0" err="1" smtClean="0">
                <a:solidFill>
                  <a:srgbClr val="FF0000"/>
                </a:solidFill>
              </a:rPr>
              <a:t>liver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cancer</a:t>
            </a:r>
            <a:r>
              <a:rPr lang="de-DE" dirty="0" smtClean="0">
                <a:solidFill>
                  <a:srgbClr val="FF0000"/>
                </a:solidFill>
              </a:rPr>
              <a:t>) </a:t>
            </a:r>
            <a:r>
              <a:rPr lang="de-DE" dirty="0" err="1" smtClean="0">
                <a:solidFill>
                  <a:srgbClr val="FF0000"/>
                </a:solidFill>
              </a:rPr>
              <a:t>as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endpoint</a:t>
            </a:r>
            <a:endParaRPr lang="de-DE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de-DE" dirty="0" smtClean="0">
                <a:solidFill>
                  <a:srgbClr val="FF0000"/>
                </a:solidFill>
              </a:rPr>
              <a:t>BMI</a:t>
            </a:r>
            <a:r>
              <a:rPr lang="de-DE" dirty="0">
                <a:solidFill>
                  <a:srgbClr val="FF0000"/>
                </a:solidFill>
              </a:rPr>
              <a:t>, </a:t>
            </a:r>
            <a:r>
              <a:rPr lang="de-DE" dirty="0" err="1" smtClean="0">
                <a:solidFill>
                  <a:srgbClr val="FF0000"/>
                </a:solidFill>
              </a:rPr>
              <a:t>blood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glucose</a:t>
            </a:r>
            <a:r>
              <a:rPr lang="de-DE" dirty="0" smtClean="0">
                <a:solidFill>
                  <a:srgbClr val="FF0000"/>
                </a:solidFill>
              </a:rPr>
              <a:t>, </a:t>
            </a:r>
            <a:r>
              <a:rPr lang="de-DE" dirty="0" err="1" smtClean="0">
                <a:solidFill>
                  <a:srgbClr val="FF0000"/>
                </a:solidFill>
              </a:rPr>
              <a:t>and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MetS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>
                <a:solidFill>
                  <a:srgbClr val="FF0000"/>
                </a:solidFill>
              </a:rPr>
              <a:t>Index: </a:t>
            </a:r>
            <a:r>
              <a:rPr lang="de-DE" dirty="0" err="1" smtClean="0">
                <a:solidFill>
                  <a:srgbClr val="FF0000"/>
                </a:solidFill>
              </a:rPr>
              <a:t>positively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associated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with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primary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hepatic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tumors</a:t>
            </a:r>
            <a:endParaRPr lang="de-DE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de-DE" dirty="0" smtClean="0">
                <a:solidFill>
                  <a:srgbClr val="FF0000"/>
                </a:solidFill>
              </a:rPr>
              <a:t>Total </a:t>
            </a:r>
            <a:r>
              <a:rPr lang="de-DE" dirty="0" err="1" smtClean="0">
                <a:solidFill>
                  <a:srgbClr val="FF0000"/>
                </a:solidFill>
              </a:rPr>
              <a:t>cholesterol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inversely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associated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4164224" y="4225184"/>
            <a:ext cx="7710617" cy="58477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de-DE" sz="1600" dirty="0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NCD </a:t>
            </a:r>
            <a:r>
              <a:rPr lang="de-DE" sz="1600" dirty="0" err="1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Risk</a:t>
            </a:r>
            <a:r>
              <a:rPr lang="de-DE" sz="1600" dirty="0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de-DE" sz="1600" dirty="0" err="1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Factor</a:t>
            </a:r>
            <a:r>
              <a:rPr lang="de-DE" sz="1600" dirty="0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de-DE" sz="1600" dirty="0" err="1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Collaboration</a:t>
            </a:r>
            <a:r>
              <a:rPr lang="en-GB" sz="1600" dirty="0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Repositioning of the global epicentre of non-optimal cholesterol. </a:t>
            </a:r>
            <a:r>
              <a:rPr lang="en-GB" sz="1600" b="1" i="1" dirty="0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Nature </a:t>
            </a:r>
            <a:r>
              <a:rPr lang="en-GB" sz="1600" b="1" dirty="0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2020</a:t>
            </a:r>
            <a:r>
              <a:rPr lang="en-GB" sz="1600" dirty="0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;582:73-77.</a:t>
            </a:r>
            <a:endParaRPr lang="de-AT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4164223" y="4809959"/>
            <a:ext cx="7710617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de-DE" dirty="0">
                <a:solidFill>
                  <a:srgbClr val="FF0000"/>
                </a:solidFill>
              </a:rPr>
              <a:t>NCD-</a:t>
            </a:r>
            <a:r>
              <a:rPr lang="de-DE" dirty="0" err="1">
                <a:solidFill>
                  <a:srgbClr val="FF0000"/>
                </a:solidFill>
              </a:rPr>
              <a:t>RisC</a:t>
            </a:r>
            <a:r>
              <a:rPr lang="de-DE" dirty="0">
                <a:solidFill>
                  <a:srgbClr val="FF0000"/>
                </a:solidFill>
              </a:rPr>
              <a:t> MCS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de-DE" dirty="0" smtClean="0">
                <a:solidFill>
                  <a:srgbClr val="FF0000"/>
                </a:solidFill>
              </a:rPr>
              <a:t>Total </a:t>
            </a:r>
            <a:r>
              <a:rPr lang="de-DE" dirty="0" err="1" smtClean="0">
                <a:solidFill>
                  <a:srgbClr val="FF0000"/>
                </a:solidFill>
              </a:rPr>
              <a:t>and</a:t>
            </a:r>
            <a:r>
              <a:rPr lang="de-DE" dirty="0" smtClean="0">
                <a:solidFill>
                  <a:srgbClr val="FF0000"/>
                </a:solidFill>
              </a:rPr>
              <a:t> non-HDL </a:t>
            </a:r>
            <a:r>
              <a:rPr lang="de-DE" dirty="0" err="1" smtClean="0">
                <a:solidFill>
                  <a:srgbClr val="FF0000"/>
                </a:solidFill>
              </a:rPr>
              <a:t>cholesterol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decreasing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since</a:t>
            </a:r>
            <a:r>
              <a:rPr lang="de-DE" dirty="0" smtClean="0">
                <a:solidFill>
                  <a:srgbClr val="FF0000"/>
                </a:solidFill>
              </a:rPr>
              <a:t> 1980 in Western </a:t>
            </a:r>
            <a:r>
              <a:rPr lang="de-DE" dirty="0" err="1" smtClean="0">
                <a:solidFill>
                  <a:srgbClr val="FF0000"/>
                </a:solidFill>
              </a:rPr>
              <a:t>industrialized</a:t>
            </a:r>
            <a:r>
              <a:rPr lang="de-DE" dirty="0" smtClean="0">
                <a:solidFill>
                  <a:srgbClr val="FF0000"/>
                </a:solidFill>
              </a:rPr>
              <a:t> countries, also in Austria 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de-DE" dirty="0" err="1" smtClean="0">
                <a:solidFill>
                  <a:srgbClr val="FF0000"/>
                </a:solidFill>
              </a:rPr>
              <a:t>Increasing</a:t>
            </a:r>
            <a:r>
              <a:rPr lang="de-DE" dirty="0" smtClean="0">
                <a:solidFill>
                  <a:srgbClr val="FF0000"/>
                </a:solidFill>
              </a:rPr>
              <a:t> in </a:t>
            </a:r>
            <a:r>
              <a:rPr lang="de-DE" dirty="0" err="1" smtClean="0">
                <a:solidFill>
                  <a:srgbClr val="FF0000"/>
                </a:solidFill>
              </a:rPr>
              <a:t>newly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industrialized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and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low-income</a:t>
            </a:r>
            <a:r>
              <a:rPr lang="de-DE" dirty="0" smtClean="0">
                <a:solidFill>
                  <a:srgbClr val="FF0000"/>
                </a:solidFill>
              </a:rPr>
              <a:t> countries </a:t>
            </a:r>
            <a:r>
              <a:rPr lang="de-DE" dirty="0" err="1" smtClean="0">
                <a:solidFill>
                  <a:srgbClr val="FF0000"/>
                </a:solidFill>
              </a:rPr>
              <a:t>of</a:t>
            </a:r>
            <a:r>
              <a:rPr lang="de-DE" dirty="0" smtClean="0">
                <a:solidFill>
                  <a:srgbClr val="FF0000"/>
                </a:solidFill>
              </a:rPr>
              <a:t> South-East </a:t>
            </a:r>
            <a:r>
              <a:rPr lang="de-DE" dirty="0" err="1" smtClean="0">
                <a:solidFill>
                  <a:srgbClr val="FF0000"/>
                </a:solidFill>
              </a:rPr>
              <a:t>Asia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and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Oceania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smtClean="0">
                <a:solidFill>
                  <a:srgbClr val="FF0000"/>
                </a:solidFill>
              </a:rPr>
              <a:t>(</a:t>
            </a:r>
            <a:r>
              <a:rPr lang="de-DE" dirty="0" err="1" smtClean="0">
                <a:solidFill>
                  <a:srgbClr val="FF0000"/>
                </a:solidFill>
              </a:rPr>
              <a:t>changing</a:t>
            </a:r>
            <a:r>
              <a:rPr lang="de-DE" dirty="0" smtClean="0">
                <a:solidFill>
                  <a:srgbClr val="FF0000"/>
                </a:solidFill>
              </a:rPr>
              <a:t> nutritional </a:t>
            </a:r>
            <a:r>
              <a:rPr lang="de-DE" dirty="0" err="1" smtClean="0">
                <a:solidFill>
                  <a:srgbClr val="FF0000"/>
                </a:solidFill>
              </a:rPr>
              <a:t>habits</a:t>
            </a:r>
            <a:r>
              <a:rPr lang="de-DE" dirty="0" smtClean="0">
                <a:solidFill>
                  <a:srgbClr val="FF0000"/>
                </a:solidFill>
              </a:rPr>
              <a:t>, </a:t>
            </a:r>
            <a:r>
              <a:rPr lang="de-DE" dirty="0" err="1" smtClean="0">
                <a:solidFill>
                  <a:srgbClr val="FF0000"/>
                </a:solidFill>
              </a:rPr>
              <a:t>restricted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availability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of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statins</a:t>
            </a:r>
            <a:r>
              <a:rPr lang="de-DE" dirty="0" smtClean="0">
                <a:solidFill>
                  <a:srgbClr val="FF0000"/>
                </a:solidFill>
              </a:rPr>
              <a:t>)</a:t>
            </a:r>
            <a:endParaRPr lang="de-DE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de-DE" dirty="0" smtClean="0">
                <a:solidFill>
                  <a:srgbClr val="FF0000"/>
                </a:solidFill>
              </a:rPr>
              <a:t>Data </a:t>
            </a:r>
            <a:r>
              <a:rPr lang="de-DE" dirty="0" err="1" smtClean="0">
                <a:solidFill>
                  <a:srgbClr val="FF0000"/>
                </a:solidFill>
              </a:rPr>
              <a:t>for</a:t>
            </a:r>
            <a:r>
              <a:rPr lang="de-DE" dirty="0" smtClean="0">
                <a:solidFill>
                  <a:srgbClr val="FF0000"/>
                </a:solidFill>
              </a:rPr>
              <a:t> Austria </a:t>
            </a:r>
            <a:r>
              <a:rPr lang="de-DE" dirty="0" smtClean="0">
                <a:solidFill>
                  <a:srgbClr val="FF0000"/>
                </a:solidFill>
              </a:rPr>
              <a:t>in large </a:t>
            </a:r>
            <a:r>
              <a:rPr lang="de-DE" dirty="0" err="1" smtClean="0">
                <a:solidFill>
                  <a:srgbClr val="FF0000"/>
                </a:solidFill>
              </a:rPr>
              <a:t>part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from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smtClean="0">
                <a:solidFill>
                  <a:srgbClr val="FF0000"/>
                </a:solidFill>
              </a:rPr>
              <a:t>VHM&amp;PP </a:t>
            </a:r>
            <a:r>
              <a:rPr lang="de-DE" dirty="0" err="1" smtClean="0">
                <a:solidFill>
                  <a:srgbClr val="FF0000"/>
                </a:solidFill>
              </a:rPr>
              <a:t>cohort</a:t>
            </a:r>
            <a:endParaRPr lang="de-DE" dirty="0">
              <a:solidFill>
                <a:srgbClr val="FF0000"/>
              </a:solidFill>
            </a:endParaRPr>
          </a:p>
        </p:txBody>
      </p:sp>
      <p:pic>
        <p:nvPicPr>
          <p:cNvPr id="16" name="Grafik 15"/>
          <p:cNvPicPr>
            <a:picLocks noChangeAspect="1"/>
          </p:cNvPicPr>
          <p:nvPr/>
        </p:nvPicPr>
        <p:blipFill rotWithShape="1">
          <a:blip r:embed="rId3"/>
          <a:srcRect l="5936" t="3051" r="7306" b="15927"/>
          <a:stretch/>
        </p:blipFill>
        <p:spPr>
          <a:xfrm>
            <a:off x="214181" y="1014853"/>
            <a:ext cx="3591697" cy="2618033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180" y="3632886"/>
            <a:ext cx="3470852" cy="3208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5429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913" y="3817632"/>
            <a:ext cx="3753855" cy="3012510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xmlns="" id="{A52A8334-35D2-E69B-AEA3-B0BC57EB3227}"/>
              </a:ext>
            </a:extLst>
          </p:cNvPr>
          <p:cNvSpPr txBox="1"/>
          <p:nvPr/>
        </p:nvSpPr>
        <p:spPr>
          <a:xfrm>
            <a:off x="766238" y="38055"/>
            <a:ext cx="9154815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400" b="1" dirty="0" smtClean="0"/>
              <a:t>The Vorarlberg </a:t>
            </a:r>
            <a:r>
              <a:rPr lang="de-DE" sz="2400" b="1" dirty="0" err="1"/>
              <a:t>Health</a:t>
            </a:r>
            <a:r>
              <a:rPr lang="de-DE" sz="2400" b="1" dirty="0"/>
              <a:t> Monitoring &amp; Promotion Programme (VHM&amp;PP)</a:t>
            </a:r>
          </a:p>
          <a:p>
            <a:pPr algn="ctr"/>
            <a:endParaRPr lang="de-DE" sz="1400" b="1" dirty="0"/>
          </a:p>
          <a:p>
            <a:pPr algn="ctr"/>
            <a:r>
              <a:rPr lang="de-DE" sz="2400" b="1" dirty="0" smtClean="0"/>
              <a:t>Scientific </a:t>
            </a:r>
            <a:r>
              <a:rPr lang="de-DE" sz="2400" b="1" dirty="0" err="1" smtClean="0"/>
              <a:t>publications_examples</a:t>
            </a:r>
            <a:r>
              <a:rPr lang="de-DE" sz="2400" b="1" dirty="0" smtClean="0"/>
              <a:t> </a:t>
            </a:r>
            <a:r>
              <a:rPr lang="de-DE" sz="2400" b="1" dirty="0"/>
              <a:t>(3)</a:t>
            </a:r>
            <a:endParaRPr lang="de-AT" sz="2400" b="1" dirty="0"/>
          </a:p>
        </p:txBody>
      </p:sp>
      <p:pic>
        <p:nvPicPr>
          <p:cNvPr id="5" name="Bild 6">
            <a:extLst>
              <a:ext uri="{FF2B5EF4-FFF2-40B4-BE49-F238E27FC236}">
                <a16:creationId xmlns:a16="http://schemas.microsoft.com/office/drawing/2014/main" xmlns="" id="{73DDBE6D-D18B-4E4C-E53D-BD47886AD74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3377" y="97845"/>
            <a:ext cx="1481455" cy="751840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4164225" y="4648347"/>
            <a:ext cx="7587049" cy="8309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n-GB" sz="1600" dirty="0" err="1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Leiherer</a:t>
            </a:r>
            <a:r>
              <a:rPr lang="en-GB" sz="1600" dirty="0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A, Ulmer H, </a:t>
            </a:r>
            <a:r>
              <a:rPr lang="en-GB" sz="1600" dirty="0" err="1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Muendlein</a:t>
            </a:r>
            <a:r>
              <a:rPr lang="en-GB" sz="1600" dirty="0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A, </a:t>
            </a:r>
            <a:r>
              <a:rPr lang="en-GB" sz="1600" dirty="0" err="1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Säly</a:t>
            </a:r>
            <a:r>
              <a:rPr lang="en-GB" sz="1600" dirty="0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C, </a:t>
            </a:r>
            <a:r>
              <a:rPr lang="en-GB" sz="1600" dirty="0" err="1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Vonbank</a:t>
            </a:r>
            <a:r>
              <a:rPr lang="en-GB" sz="1600" dirty="0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A, </a:t>
            </a:r>
            <a:r>
              <a:rPr lang="en-GB" sz="1600" dirty="0" err="1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Fraunberger</a:t>
            </a:r>
            <a:r>
              <a:rPr lang="en-GB" sz="1600" dirty="0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P, </a:t>
            </a:r>
            <a:r>
              <a:rPr lang="en-GB" sz="1600" dirty="0" err="1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Föger</a:t>
            </a:r>
            <a:r>
              <a:rPr lang="en-GB" sz="1600" dirty="0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B, </a:t>
            </a:r>
            <a:r>
              <a:rPr lang="en-GB" sz="1600" dirty="0" err="1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Brandtner</a:t>
            </a:r>
            <a:r>
              <a:rPr lang="en-GB" sz="1600" dirty="0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EM, Brozek W, Nagel G, </a:t>
            </a:r>
            <a:r>
              <a:rPr lang="en-GB" sz="1600" dirty="0" err="1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Zitt</a:t>
            </a:r>
            <a:r>
              <a:rPr lang="en-GB" sz="1600" dirty="0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E, Drexel H, </a:t>
            </a:r>
            <a:r>
              <a:rPr lang="en-GB" sz="1600" dirty="0" err="1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Concin</a:t>
            </a:r>
            <a:r>
              <a:rPr lang="en-GB" sz="1600" dirty="0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H. Value of total cholesterol readings earlier versus later in life to predict cardiovascular risk. </a:t>
            </a:r>
            <a:r>
              <a:rPr lang="en-GB" sz="1600" b="1" i="1" dirty="0" err="1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EBioMed</a:t>
            </a:r>
            <a:r>
              <a:rPr lang="en-GB" sz="1600" b="1" i="1" dirty="0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 </a:t>
            </a:r>
            <a:r>
              <a:rPr lang="en-GB" sz="1600" b="1" dirty="0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2021</a:t>
            </a:r>
            <a:r>
              <a:rPr lang="en-GB" sz="1600" dirty="0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;67.</a:t>
            </a:r>
            <a:endParaRPr lang="de-AT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4164223" y="5475863"/>
            <a:ext cx="7587049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de-DE" dirty="0" smtClean="0">
                <a:solidFill>
                  <a:srgbClr val="FF0000"/>
                </a:solidFill>
              </a:rPr>
              <a:t>Total </a:t>
            </a:r>
            <a:r>
              <a:rPr lang="de-DE" dirty="0" err="1" smtClean="0">
                <a:solidFill>
                  <a:srgbClr val="FF0000"/>
                </a:solidFill>
              </a:rPr>
              <a:t>cholesterol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measured</a:t>
            </a:r>
            <a:r>
              <a:rPr lang="de-DE" dirty="0" smtClean="0">
                <a:solidFill>
                  <a:srgbClr val="FF0000"/>
                </a:solidFill>
              </a:rPr>
              <a:t> at </a:t>
            </a:r>
            <a:r>
              <a:rPr lang="de-DE" dirty="0" smtClean="0">
                <a:solidFill>
                  <a:srgbClr val="FF0000"/>
                </a:solidFill>
              </a:rPr>
              <a:t>50 </a:t>
            </a:r>
            <a:r>
              <a:rPr lang="de-DE" dirty="0" err="1" smtClean="0">
                <a:solidFill>
                  <a:srgbClr val="FF0000"/>
                </a:solidFill>
              </a:rPr>
              <a:t>years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of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age</a:t>
            </a:r>
            <a:r>
              <a:rPr lang="de-DE" dirty="0" smtClean="0">
                <a:solidFill>
                  <a:srgbClr val="FF0000"/>
                </a:solidFill>
              </a:rPr>
              <a:t> on </a:t>
            </a:r>
            <a:r>
              <a:rPr lang="de-DE" dirty="0" err="1" smtClean="0">
                <a:solidFill>
                  <a:srgbClr val="FF0000"/>
                </a:solidFill>
              </a:rPr>
              <a:t>average</a:t>
            </a:r>
            <a:r>
              <a:rPr lang="de-DE" dirty="0" smtClean="0">
                <a:solidFill>
                  <a:srgbClr val="FF0000"/>
                </a:solidFill>
              </a:rPr>
              <a:t> vs. 15 </a:t>
            </a:r>
            <a:r>
              <a:rPr lang="de-DE" dirty="0" err="1" smtClean="0">
                <a:solidFill>
                  <a:srgbClr val="FF0000"/>
                </a:solidFill>
              </a:rPr>
              <a:t>years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later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is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significantly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more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accurate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to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predict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cardiovascular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risk</a:t>
            </a:r>
            <a:r>
              <a:rPr lang="de-DE" dirty="0" smtClean="0">
                <a:solidFill>
                  <a:srgbClr val="FF0000"/>
                </a:solidFill>
              </a:rPr>
              <a:t> at an </a:t>
            </a:r>
            <a:r>
              <a:rPr lang="de-DE" dirty="0" err="1" smtClean="0">
                <a:solidFill>
                  <a:srgbClr val="FF0000"/>
                </a:solidFill>
              </a:rPr>
              <a:t>advanced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age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4164224" y="1454552"/>
            <a:ext cx="7710617" cy="58477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GB" sz="1600" dirty="0" err="1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Strak</a:t>
            </a:r>
            <a:r>
              <a:rPr lang="en-GB" sz="1600" dirty="0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M, et al. </a:t>
            </a:r>
            <a:r>
              <a:rPr lang="de-DE" sz="1600" dirty="0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Long-term </a:t>
            </a:r>
            <a:r>
              <a:rPr lang="de-DE" sz="1600" dirty="0" err="1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exposure</a:t>
            </a:r>
            <a:r>
              <a:rPr lang="de-DE" sz="1600" dirty="0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de-DE" sz="1600" dirty="0" err="1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to</a:t>
            </a:r>
            <a:r>
              <a:rPr lang="de-DE" sz="1600" dirty="0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de-DE" sz="1600" dirty="0" err="1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low</a:t>
            </a:r>
            <a:r>
              <a:rPr lang="de-DE" sz="1600" dirty="0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de-DE" sz="1600" dirty="0" err="1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level</a:t>
            </a:r>
            <a:r>
              <a:rPr lang="de-DE" sz="1600" dirty="0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de-DE" sz="1600" dirty="0" err="1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air</a:t>
            </a:r>
            <a:r>
              <a:rPr lang="de-DE" sz="1600" dirty="0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de-DE" sz="1600" dirty="0" err="1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pollution</a:t>
            </a:r>
            <a:r>
              <a:rPr lang="de-DE" sz="1600" dirty="0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de-DE" sz="1600" dirty="0" err="1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and</a:t>
            </a:r>
            <a:r>
              <a:rPr lang="de-DE" sz="1600" dirty="0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de-DE" sz="1600" dirty="0" err="1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mortality</a:t>
            </a:r>
            <a:r>
              <a:rPr lang="de-DE" sz="1600" dirty="0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in </a:t>
            </a:r>
            <a:r>
              <a:rPr lang="de-DE" sz="1600" dirty="0" err="1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eight</a:t>
            </a:r>
            <a:r>
              <a:rPr lang="de-DE" sz="1600" dirty="0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European </a:t>
            </a:r>
            <a:r>
              <a:rPr lang="de-DE" sz="1600" dirty="0" err="1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cohorts</a:t>
            </a:r>
            <a:r>
              <a:rPr lang="de-DE" sz="1600" dirty="0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de-DE" sz="1600" dirty="0" err="1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within</a:t>
            </a:r>
            <a:r>
              <a:rPr lang="de-DE" sz="1600" dirty="0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de-DE" sz="1600" dirty="0" err="1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</a:t>
            </a:r>
            <a:r>
              <a:rPr lang="de-DE" sz="1600" dirty="0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ELAPSE </a:t>
            </a:r>
            <a:r>
              <a:rPr lang="de-DE" sz="1600" dirty="0" err="1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project</a:t>
            </a:r>
            <a:r>
              <a:rPr lang="de-DE" sz="1600" dirty="0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 </a:t>
            </a:r>
            <a:r>
              <a:rPr lang="de-DE" sz="1600" dirty="0" err="1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pooled</a:t>
            </a:r>
            <a:r>
              <a:rPr lang="de-DE" sz="1600" dirty="0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de-DE" sz="1600" dirty="0" err="1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analysis</a:t>
            </a:r>
            <a:r>
              <a:rPr lang="en-GB" sz="1600" dirty="0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 </a:t>
            </a:r>
            <a:r>
              <a:rPr lang="en-GB" sz="1600" b="1" i="1" dirty="0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BMJ </a:t>
            </a:r>
            <a:r>
              <a:rPr lang="en-GB" sz="1600" b="1" dirty="0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2021</a:t>
            </a:r>
            <a:r>
              <a:rPr lang="en-GB" sz="1600" dirty="0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;374:n1904.</a:t>
            </a:r>
            <a:endParaRPr lang="de-AT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4164223" y="2039327"/>
            <a:ext cx="7710617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de-DE" dirty="0" smtClean="0">
                <a:solidFill>
                  <a:srgbClr val="FF0000"/>
                </a:solidFill>
              </a:rPr>
              <a:t>ELAPSE MCS (</a:t>
            </a:r>
            <a:r>
              <a:rPr lang="de-DE" dirty="0" err="1" smtClean="0">
                <a:solidFill>
                  <a:srgbClr val="FF0000"/>
                </a:solidFill>
              </a:rPr>
              <a:t>various</a:t>
            </a:r>
            <a:r>
              <a:rPr lang="de-DE" dirty="0" smtClean="0">
                <a:solidFill>
                  <a:srgbClr val="FF0000"/>
                </a:solidFill>
              </a:rPr>
              <a:t> European </a:t>
            </a:r>
            <a:r>
              <a:rPr lang="de-DE" dirty="0" err="1" smtClean="0">
                <a:solidFill>
                  <a:srgbClr val="FF0000"/>
                </a:solidFill>
              </a:rPr>
              <a:t>cohorts</a:t>
            </a:r>
            <a:r>
              <a:rPr lang="de-DE" dirty="0" smtClean="0">
                <a:solidFill>
                  <a:srgbClr val="FF0000"/>
                </a:solidFill>
              </a:rPr>
              <a:t>)</a:t>
            </a:r>
            <a:endParaRPr lang="de-DE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de-DE" dirty="0" smtClean="0">
                <a:solidFill>
                  <a:srgbClr val="FF0000"/>
                </a:solidFill>
              </a:rPr>
              <a:t>Long-term </a:t>
            </a:r>
            <a:r>
              <a:rPr lang="de-DE" dirty="0" err="1" smtClean="0">
                <a:solidFill>
                  <a:srgbClr val="FF0000"/>
                </a:solidFill>
              </a:rPr>
              <a:t>exposure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to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air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pollution</a:t>
            </a:r>
            <a:r>
              <a:rPr lang="de-DE" dirty="0" smtClean="0">
                <a:solidFill>
                  <a:srgbClr val="FF0000"/>
                </a:solidFill>
              </a:rPr>
              <a:t> (PM</a:t>
            </a:r>
            <a:r>
              <a:rPr lang="de-DE" baseline="-25000" dirty="0" smtClean="0">
                <a:solidFill>
                  <a:srgbClr val="FF0000"/>
                </a:solidFill>
              </a:rPr>
              <a:t>2.5</a:t>
            </a:r>
            <a:r>
              <a:rPr lang="de-DE" dirty="0">
                <a:solidFill>
                  <a:srgbClr val="FF0000"/>
                </a:solidFill>
              </a:rPr>
              <a:t>, NO</a:t>
            </a:r>
            <a:r>
              <a:rPr lang="de-DE" baseline="-25000" dirty="0">
                <a:solidFill>
                  <a:srgbClr val="FF0000"/>
                </a:solidFill>
              </a:rPr>
              <a:t>2</a:t>
            </a:r>
            <a:r>
              <a:rPr lang="de-DE" dirty="0">
                <a:solidFill>
                  <a:srgbClr val="FF0000"/>
                </a:solidFill>
              </a:rPr>
              <a:t>, </a:t>
            </a:r>
            <a:r>
              <a:rPr lang="de-DE" dirty="0" err="1" smtClean="0">
                <a:solidFill>
                  <a:srgbClr val="FF0000"/>
                </a:solidFill>
              </a:rPr>
              <a:t>black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carbon</a:t>
            </a:r>
            <a:r>
              <a:rPr lang="de-DE" dirty="0" smtClean="0">
                <a:solidFill>
                  <a:srgbClr val="FF0000"/>
                </a:solidFill>
              </a:rPr>
              <a:t>) </a:t>
            </a:r>
            <a:r>
              <a:rPr lang="de-DE" dirty="0" err="1" smtClean="0">
                <a:solidFill>
                  <a:srgbClr val="FF0000"/>
                </a:solidFill>
              </a:rPr>
              <a:t>associated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with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increased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mortality</a:t>
            </a:r>
            <a:r>
              <a:rPr lang="de-DE" dirty="0" smtClean="0">
                <a:solidFill>
                  <a:srgbClr val="FF0000"/>
                </a:solidFill>
              </a:rPr>
              <a:t>, </a:t>
            </a:r>
            <a:r>
              <a:rPr lang="de-DE" dirty="0" err="1" smtClean="0">
                <a:solidFill>
                  <a:srgbClr val="FF0000"/>
                </a:solidFill>
              </a:rPr>
              <a:t>even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below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current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threshold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values</a:t>
            </a:r>
            <a:endParaRPr lang="de-DE" dirty="0" smtClean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de-DE" dirty="0" err="1" smtClean="0">
                <a:solidFill>
                  <a:srgbClr val="FF0000"/>
                </a:solidFill>
              </a:rPr>
              <a:t>Increase</a:t>
            </a:r>
            <a:r>
              <a:rPr lang="de-DE" dirty="0" smtClean="0">
                <a:solidFill>
                  <a:srgbClr val="FF0000"/>
                </a:solidFill>
              </a:rPr>
              <a:t> in </a:t>
            </a:r>
            <a:r>
              <a:rPr lang="de-DE" dirty="0" err="1" smtClean="0">
                <a:solidFill>
                  <a:srgbClr val="FF0000"/>
                </a:solidFill>
              </a:rPr>
              <a:t>mortality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risk</a:t>
            </a:r>
            <a:r>
              <a:rPr lang="de-DE" dirty="0" smtClean="0">
                <a:solidFill>
                  <a:srgbClr val="FF0000"/>
                </a:solidFill>
              </a:rPr>
              <a:t> due </a:t>
            </a:r>
            <a:r>
              <a:rPr lang="de-DE" dirty="0" err="1" smtClean="0">
                <a:solidFill>
                  <a:srgbClr val="FF0000"/>
                </a:solidFill>
              </a:rPr>
              <a:t>to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cardiovascular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and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respiratory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diseases</a:t>
            </a:r>
            <a:endParaRPr lang="de-DE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de-DE" dirty="0">
                <a:solidFill>
                  <a:srgbClr val="FF0000"/>
                </a:solidFill>
              </a:rPr>
              <a:t>O</a:t>
            </a:r>
            <a:r>
              <a:rPr lang="de-DE" baseline="-25000" dirty="0">
                <a:solidFill>
                  <a:srgbClr val="FF0000"/>
                </a:solidFill>
              </a:rPr>
              <a:t>3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smtClean="0">
                <a:solidFill>
                  <a:srgbClr val="FF0000"/>
                </a:solidFill>
              </a:rPr>
              <a:t>(</a:t>
            </a:r>
            <a:r>
              <a:rPr lang="de-DE" dirty="0" err="1" smtClean="0">
                <a:solidFill>
                  <a:srgbClr val="FF0000"/>
                </a:solidFill>
              </a:rPr>
              <a:t>probably</a:t>
            </a:r>
            <a:r>
              <a:rPr lang="de-DE" dirty="0" smtClean="0">
                <a:solidFill>
                  <a:srgbClr val="FF0000"/>
                </a:solidFill>
              </a:rPr>
              <a:t>) </a:t>
            </a:r>
            <a:r>
              <a:rPr lang="de-DE" dirty="0" err="1" smtClean="0">
                <a:solidFill>
                  <a:srgbClr val="FF0000"/>
                </a:solidFill>
              </a:rPr>
              <a:t>no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risk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factor</a:t>
            </a:r>
            <a:endParaRPr lang="de-DE" dirty="0">
              <a:solidFill>
                <a:srgbClr val="FF0000"/>
              </a:solidFill>
            </a:endParaRP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 rotWithShape="1">
          <a:blip r:embed="rId4"/>
          <a:srcRect t="3895" r="5262" b="5406"/>
          <a:stretch/>
        </p:blipFill>
        <p:spPr>
          <a:xfrm>
            <a:off x="76194" y="1021127"/>
            <a:ext cx="3867669" cy="2971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1126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569" y="655306"/>
            <a:ext cx="3677199" cy="2993150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xmlns="" id="{A52A8334-35D2-E69B-AEA3-B0BC57EB3227}"/>
              </a:ext>
            </a:extLst>
          </p:cNvPr>
          <p:cNvSpPr txBox="1"/>
          <p:nvPr/>
        </p:nvSpPr>
        <p:spPr>
          <a:xfrm>
            <a:off x="766238" y="38055"/>
            <a:ext cx="9154815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400" b="1" dirty="0" smtClean="0"/>
              <a:t>The Vorarlberg </a:t>
            </a:r>
            <a:r>
              <a:rPr lang="de-DE" sz="2400" b="1" dirty="0" err="1"/>
              <a:t>Health</a:t>
            </a:r>
            <a:r>
              <a:rPr lang="de-DE" sz="2400" b="1" dirty="0"/>
              <a:t> Monitoring &amp; Promotion Programme (VHM&amp;PP)</a:t>
            </a:r>
          </a:p>
          <a:p>
            <a:pPr algn="ctr"/>
            <a:endParaRPr lang="de-DE" sz="1400" b="1" dirty="0"/>
          </a:p>
          <a:p>
            <a:pPr algn="ctr"/>
            <a:r>
              <a:rPr lang="de-DE" sz="2400" b="1" dirty="0" smtClean="0"/>
              <a:t>Scientific </a:t>
            </a:r>
            <a:r>
              <a:rPr lang="de-DE" sz="2400" b="1" dirty="0" err="1" smtClean="0"/>
              <a:t>publications_examples</a:t>
            </a:r>
            <a:r>
              <a:rPr lang="de-DE" sz="2400" b="1" dirty="0" smtClean="0"/>
              <a:t> </a:t>
            </a:r>
            <a:r>
              <a:rPr lang="de-DE" sz="2400" b="1" dirty="0"/>
              <a:t>(4)</a:t>
            </a:r>
            <a:endParaRPr lang="de-AT" sz="2400" b="1" dirty="0"/>
          </a:p>
        </p:txBody>
      </p:sp>
      <p:pic>
        <p:nvPicPr>
          <p:cNvPr id="5" name="Bild 6">
            <a:extLst>
              <a:ext uri="{FF2B5EF4-FFF2-40B4-BE49-F238E27FC236}">
                <a16:creationId xmlns:a16="http://schemas.microsoft.com/office/drawing/2014/main" xmlns="" id="{73DDBE6D-D18B-4E4C-E53D-BD47886AD74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3377" y="97845"/>
            <a:ext cx="1481455" cy="751840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4164225" y="4267258"/>
            <a:ext cx="7587049" cy="8309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n-GB" sz="1600" dirty="0">
                <a:solidFill>
                  <a:srgbClr val="21212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Brozek W, Ulmer H, </a:t>
            </a:r>
            <a:r>
              <a:rPr lang="en-GB" sz="1600" dirty="0" err="1">
                <a:solidFill>
                  <a:srgbClr val="21212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Pompella</a:t>
            </a:r>
            <a:r>
              <a:rPr lang="en-GB" sz="1600" dirty="0">
                <a:solidFill>
                  <a:srgbClr val="21212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A, Nagel G, </a:t>
            </a:r>
            <a:r>
              <a:rPr lang="en-GB" sz="1600" dirty="0" err="1">
                <a:solidFill>
                  <a:srgbClr val="21212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Leiherer</a:t>
            </a:r>
            <a:r>
              <a:rPr lang="en-GB" sz="1600" dirty="0">
                <a:solidFill>
                  <a:srgbClr val="21212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A, </a:t>
            </a:r>
            <a:r>
              <a:rPr lang="en-GB" sz="1600" dirty="0" err="1">
                <a:solidFill>
                  <a:srgbClr val="21212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Preyer</a:t>
            </a:r>
            <a:r>
              <a:rPr lang="en-GB" sz="1600" dirty="0">
                <a:solidFill>
                  <a:srgbClr val="21212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O, </a:t>
            </a:r>
            <a:r>
              <a:rPr lang="en-GB" sz="1600" dirty="0" err="1">
                <a:solidFill>
                  <a:srgbClr val="21212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Concin</a:t>
            </a:r>
            <a:r>
              <a:rPr lang="en-GB" sz="1600" dirty="0">
                <a:solidFill>
                  <a:srgbClr val="21212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H, </a:t>
            </a:r>
            <a:r>
              <a:rPr lang="en-GB" sz="1600" dirty="0" err="1">
                <a:solidFill>
                  <a:srgbClr val="21212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Zitt</a:t>
            </a:r>
            <a:r>
              <a:rPr lang="en-GB" sz="1600" dirty="0">
                <a:solidFill>
                  <a:srgbClr val="21212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E. Gamma-</a:t>
            </a:r>
            <a:r>
              <a:rPr lang="en-GB" sz="1600" dirty="0" err="1">
                <a:solidFill>
                  <a:srgbClr val="21212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glutamyl</a:t>
            </a:r>
            <a:r>
              <a:rPr lang="en-GB" sz="1600" dirty="0">
                <a:solidFill>
                  <a:srgbClr val="21212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-transferase is associated with incident hip fractures in women and men </a:t>
            </a:r>
            <a:r>
              <a:rPr lang="de-AT" sz="1600" dirty="0"/>
              <a:t>≥ 50 </a:t>
            </a:r>
            <a:r>
              <a:rPr lang="de-AT" sz="1600" dirty="0" err="1"/>
              <a:t>years</a:t>
            </a:r>
            <a:r>
              <a:rPr lang="de-AT" sz="1600" dirty="0"/>
              <a:t>: a large </a:t>
            </a:r>
            <a:r>
              <a:rPr lang="de-AT" sz="1600" dirty="0" err="1"/>
              <a:t>population-based</a:t>
            </a:r>
            <a:r>
              <a:rPr lang="de-AT" sz="1600" dirty="0"/>
              <a:t> </a:t>
            </a:r>
            <a:r>
              <a:rPr lang="de-AT" sz="1600" dirty="0" err="1"/>
              <a:t>cohort</a:t>
            </a:r>
            <a:r>
              <a:rPr lang="de-AT" sz="1600" dirty="0"/>
              <a:t> </a:t>
            </a:r>
            <a:r>
              <a:rPr lang="de-AT" sz="1600" dirty="0" err="1"/>
              <a:t>study</a:t>
            </a:r>
            <a:r>
              <a:rPr lang="en-GB" sz="1600" dirty="0">
                <a:solidFill>
                  <a:srgbClr val="21212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. </a:t>
            </a:r>
            <a:r>
              <a:rPr lang="en-GB" sz="1600" b="1" i="1" dirty="0" err="1">
                <a:solidFill>
                  <a:srgbClr val="21212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Osteoporos</a:t>
            </a:r>
            <a:r>
              <a:rPr lang="en-GB" sz="1600" b="1" i="1" dirty="0">
                <a:solidFill>
                  <a:srgbClr val="21212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. Int. </a:t>
            </a:r>
            <a:r>
              <a:rPr lang="en-GB" sz="1600" b="1" dirty="0">
                <a:solidFill>
                  <a:srgbClr val="21212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2022</a:t>
            </a:r>
            <a:r>
              <a:rPr lang="en-GB" sz="1600" dirty="0">
                <a:solidFill>
                  <a:srgbClr val="21212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;33:1295-1307.</a:t>
            </a:r>
            <a:endParaRPr lang="de-AT" sz="16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4164225" y="5099968"/>
            <a:ext cx="7587049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de-DE" dirty="0" smtClean="0">
                <a:solidFill>
                  <a:srgbClr val="FF0000"/>
                </a:solidFill>
              </a:rPr>
              <a:t>Gamma-</a:t>
            </a:r>
            <a:r>
              <a:rPr lang="de-DE" dirty="0" smtClean="0">
                <a:solidFill>
                  <a:srgbClr val="FF0000"/>
                </a:solidFill>
              </a:rPr>
              <a:t>GT </a:t>
            </a:r>
            <a:r>
              <a:rPr lang="de-DE" dirty="0" err="1" smtClean="0">
                <a:solidFill>
                  <a:srgbClr val="FF0000"/>
                </a:solidFill>
              </a:rPr>
              <a:t>as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risk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factor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for</a:t>
            </a:r>
            <a:r>
              <a:rPr lang="de-DE" dirty="0" smtClean="0">
                <a:solidFill>
                  <a:srgbClr val="FF0000"/>
                </a:solidFill>
              </a:rPr>
              <a:t> hip </a:t>
            </a:r>
            <a:r>
              <a:rPr lang="de-DE" dirty="0" err="1" smtClean="0">
                <a:solidFill>
                  <a:srgbClr val="FF0000"/>
                </a:solidFill>
              </a:rPr>
              <a:t>fractures</a:t>
            </a:r>
            <a:r>
              <a:rPr lang="de-DE" dirty="0" smtClean="0">
                <a:solidFill>
                  <a:srgbClr val="FF0000"/>
                </a:solidFill>
              </a:rPr>
              <a:t> at </a:t>
            </a:r>
            <a:r>
              <a:rPr lang="de-DE" dirty="0" err="1" smtClean="0">
                <a:solidFill>
                  <a:srgbClr val="FF0000"/>
                </a:solidFill>
              </a:rPr>
              <a:t>age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AT" dirty="0">
                <a:solidFill>
                  <a:srgbClr val="FF0000"/>
                </a:solidFill>
              </a:rPr>
              <a:t>≥ 50 </a:t>
            </a:r>
            <a:r>
              <a:rPr lang="de-AT" dirty="0" err="1" smtClean="0">
                <a:solidFill>
                  <a:srgbClr val="FF0000"/>
                </a:solidFill>
              </a:rPr>
              <a:t>independent</a:t>
            </a:r>
            <a:r>
              <a:rPr lang="de-AT" dirty="0" smtClean="0">
                <a:solidFill>
                  <a:srgbClr val="FF0000"/>
                </a:solidFill>
              </a:rPr>
              <a:t> </a:t>
            </a:r>
            <a:r>
              <a:rPr lang="de-AT" dirty="0" err="1" smtClean="0">
                <a:solidFill>
                  <a:srgbClr val="FF0000"/>
                </a:solidFill>
              </a:rPr>
              <a:t>from</a:t>
            </a:r>
            <a:r>
              <a:rPr lang="de-AT" dirty="0" smtClean="0">
                <a:solidFill>
                  <a:srgbClr val="FF0000"/>
                </a:solidFill>
              </a:rPr>
              <a:t> </a:t>
            </a:r>
            <a:r>
              <a:rPr lang="de-AT" dirty="0" err="1" smtClean="0">
                <a:solidFill>
                  <a:srgbClr val="FF0000"/>
                </a:solidFill>
              </a:rPr>
              <a:t>alcohol</a:t>
            </a:r>
            <a:r>
              <a:rPr lang="de-AT" dirty="0" smtClean="0">
                <a:solidFill>
                  <a:srgbClr val="FF0000"/>
                </a:solidFill>
              </a:rPr>
              <a:t> </a:t>
            </a:r>
            <a:r>
              <a:rPr lang="de-AT" dirty="0" err="1" smtClean="0">
                <a:solidFill>
                  <a:srgbClr val="FF0000"/>
                </a:solidFill>
              </a:rPr>
              <a:t>consumption</a:t>
            </a:r>
            <a:r>
              <a:rPr lang="de-AT" dirty="0" smtClean="0">
                <a:solidFill>
                  <a:srgbClr val="FF0000"/>
                </a:solidFill>
              </a:rPr>
              <a:t>, </a:t>
            </a:r>
            <a:r>
              <a:rPr lang="de-AT" dirty="0" err="1" smtClean="0">
                <a:solidFill>
                  <a:srgbClr val="FF0000"/>
                </a:solidFill>
              </a:rPr>
              <a:t>particularly</a:t>
            </a:r>
            <a:r>
              <a:rPr lang="de-AT" dirty="0" smtClean="0">
                <a:solidFill>
                  <a:srgbClr val="FF0000"/>
                </a:solidFill>
              </a:rPr>
              <a:t> in </a:t>
            </a:r>
            <a:r>
              <a:rPr lang="de-AT" dirty="0" err="1" smtClean="0">
                <a:solidFill>
                  <a:srgbClr val="FF0000"/>
                </a:solidFill>
              </a:rPr>
              <a:t>men</a:t>
            </a:r>
            <a:endParaRPr lang="de-DE" dirty="0">
              <a:solidFill>
                <a:srgbClr val="FF0000"/>
              </a:solidFill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4"/>
          <a:srcRect r="4278"/>
          <a:stretch/>
        </p:blipFill>
        <p:spPr>
          <a:xfrm>
            <a:off x="123913" y="3553375"/>
            <a:ext cx="3912628" cy="3280256"/>
          </a:xfrm>
          <a:prstGeom prst="rect">
            <a:avLst/>
          </a:prstGeom>
        </p:spPr>
      </p:pic>
      <p:sp>
        <p:nvSpPr>
          <p:cNvPr id="10" name="Rechteck 9"/>
          <p:cNvSpPr/>
          <p:nvPr/>
        </p:nvSpPr>
        <p:spPr>
          <a:xfrm>
            <a:off x="4164224" y="1523734"/>
            <a:ext cx="7587049" cy="8309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GB" sz="1600" dirty="0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Fritz J, Brozek W, </a:t>
            </a:r>
            <a:r>
              <a:rPr lang="en-GB" sz="1600" dirty="0" err="1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Concin</a:t>
            </a:r>
            <a:r>
              <a:rPr lang="en-GB" sz="1600" dirty="0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H, Nagel G, </a:t>
            </a:r>
            <a:r>
              <a:rPr lang="en-GB" sz="1600" dirty="0" err="1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Kerschbaum</a:t>
            </a:r>
            <a:r>
              <a:rPr lang="en-GB" sz="1600" dirty="0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J, </a:t>
            </a:r>
            <a:r>
              <a:rPr lang="en-GB" sz="1600" dirty="0" err="1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Lhotta</a:t>
            </a:r>
            <a:r>
              <a:rPr lang="en-GB" sz="1600" dirty="0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K, Ulmer H, </a:t>
            </a:r>
            <a:r>
              <a:rPr lang="en-GB" sz="1600" dirty="0" err="1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Zitt</a:t>
            </a:r>
            <a:r>
              <a:rPr lang="en-GB" sz="1600" dirty="0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E. The association of excess body weight with risk of ESKD is mediated through insulin resistance, hypertension, and hyperuricemia. </a:t>
            </a:r>
            <a:r>
              <a:rPr lang="en-GB" sz="1600" b="1" i="1" dirty="0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J. Am. Soc. </a:t>
            </a:r>
            <a:r>
              <a:rPr lang="en-GB" sz="1600" b="1" i="1" dirty="0" err="1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Nephrol</a:t>
            </a:r>
            <a:r>
              <a:rPr lang="en-GB" sz="1600" b="1" i="1" dirty="0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 </a:t>
            </a:r>
            <a:r>
              <a:rPr lang="en-GB" sz="1600" b="1" dirty="0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2022</a:t>
            </a:r>
            <a:r>
              <a:rPr lang="en-GB" sz="1600" dirty="0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;33:1377-89.</a:t>
            </a:r>
            <a:endParaRPr lang="de-AT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4164224" y="2347769"/>
            <a:ext cx="7587049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de-DE" dirty="0" smtClean="0">
                <a:solidFill>
                  <a:srgbClr val="FF0000"/>
                </a:solidFill>
              </a:rPr>
              <a:t>Hypertension, </a:t>
            </a:r>
            <a:r>
              <a:rPr lang="de-DE" dirty="0" err="1" smtClean="0">
                <a:solidFill>
                  <a:srgbClr val="FF0000"/>
                </a:solidFill>
              </a:rPr>
              <a:t>insulin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resistance</a:t>
            </a:r>
            <a:r>
              <a:rPr lang="de-DE" dirty="0" smtClean="0">
                <a:solidFill>
                  <a:srgbClr val="FF0000"/>
                </a:solidFill>
              </a:rPr>
              <a:t>, </a:t>
            </a:r>
            <a:r>
              <a:rPr lang="de-DE" dirty="0" err="1" smtClean="0">
                <a:solidFill>
                  <a:srgbClr val="FF0000"/>
                </a:solidFill>
              </a:rPr>
              <a:t>and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hyperuricemia</a:t>
            </a:r>
            <a:r>
              <a:rPr lang="de-DE" dirty="0" smtClean="0">
                <a:solidFill>
                  <a:srgbClr val="FF0000"/>
                </a:solidFill>
              </a:rPr>
              <a:t> but not </a:t>
            </a:r>
            <a:r>
              <a:rPr lang="de-DE" dirty="0" err="1" smtClean="0">
                <a:solidFill>
                  <a:srgbClr val="FF0000"/>
                </a:solidFill>
              </a:rPr>
              <a:t>elevated</a:t>
            </a:r>
            <a:r>
              <a:rPr lang="de-DE" dirty="0" smtClean="0">
                <a:solidFill>
                  <a:srgbClr val="FF0000"/>
                </a:solidFill>
              </a:rPr>
              <a:t> total </a:t>
            </a:r>
            <a:r>
              <a:rPr lang="de-DE" dirty="0" err="1" smtClean="0">
                <a:solidFill>
                  <a:srgbClr val="FF0000"/>
                </a:solidFill>
              </a:rPr>
              <a:t>cholesterol</a:t>
            </a:r>
            <a:r>
              <a:rPr lang="de-DE" dirty="0" smtClean="0">
                <a:solidFill>
                  <a:srgbClr val="FF0000"/>
                </a:solidFill>
              </a:rPr>
              <a:t> mediate </a:t>
            </a:r>
            <a:r>
              <a:rPr lang="de-DE" dirty="0" err="1" smtClean="0">
                <a:solidFill>
                  <a:srgbClr val="FF0000"/>
                </a:solidFill>
              </a:rPr>
              <a:t>the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risk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association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of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excess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body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weight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and</a:t>
            </a:r>
            <a:r>
              <a:rPr lang="de-DE" dirty="0" smtClean="0">
                <a:solidFill>
                  <a:srgbClr val="FF0000"/>
                </a:solidFill>
              </a:rPr>
              <a:t> end-stage </a:t>
            </a:r>
            <a:r>
              <a:rPr lang="de-DE" dirty="0" err="1" smtClean="0">
                <a:solidFill>
                  <a:srgbClr val="FF0000"/>
                </a:solidFill>
              </a:rPr>
              <a:t>kidney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disease</a:t>
            </a:r>
            <a:endParaRPr lang="de-D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1162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716825" y="1084495"/>
            <a:ext cx="10987495" cy="332398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de-DE" b="1" u="sng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Strengths</a:t>
            </a:r>
            <a:r>
              <a:rPr lang="de-DE" b="1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&amp; </a:t>
            </a:r>
            <a:r>
              <a:rPr lang="de-DE" b="1" u="sng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limitations</a:t>
            </a:r>
            <a:r>
              <a:rPr lang="de-DE" b="1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de-DE" b="1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D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   </a:t>
            </a:r>
            <a:r>
              <a:rPr lang="de-DE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Population-</a:t>
            </a:r>
            <a:r>
              <a:rPr lang="de-DE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based</a:t>
            </a:r>
            <a:r>
              <a:rPr lang="de-DE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cohort</a:t>
            </a:r>
            <a:r>
              <a:rPr lang="de-DE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but </a:t>
            </a:r>
            <a:r>
              <a:rPr lang="de-DE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arguably</a:t>
            </a:r>
            <a:r>
              <a:rPr lang="de-DE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selection</a:t>
            </a:r>
            <a:r>
              <a:rPr lang="de-DE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de-DE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more</a:t>
            </a:r>
            <a:r>
              <a:rPr lang="de-DE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health-conscious</a:t>
            </a:r>
            <a:r>
              <a:rPr lang="de-DE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participants</a:t>
            </a:r>
            <a:r>
              <a:rPr lang="de-DE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de-DE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healthy</a:t>
            </a:r>
            <a:r>
              <a:rPr lang="de-DE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volunteer</a:t>
            </a:r>
            <a:r>
              <a:rPr lang="de-DE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effect</a:t>
            </a:r>
            <a:r>
              <a:rPr lang="de-DE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de-D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DE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de-DE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Prospective</a:t>
            </a:r>
            <a:r>
              <a:rPr lang="de-DE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de-DE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standardized</a:t>
            </a:r>
            <a:r>
              <a:rPr lang="de-DE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</a:t>
            </a:r>
            <a:r>
              <a:rPr lang="de-DE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acquisition</a:t>
            </a:r>
            <a:r>
              <a:rPr lang="de-DE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de-DE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long</a:t>
            </a:r>
            <a:r>
              <a:rPr lang="de-DE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follow-</a:t>
            </a:r>
            <a:r>
              <a:rPr lang="de-DE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</a:t>
            </a:r>
            <a:r>
              <a:rPr lang="de-DE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times</a:t>
            </a:r>
            <a:endParaRPr lang="de-D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de-DE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de-DE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Vorarlberg </a:t>
            </a:r>
            <a:r>
              <a:rPr lang="de-DE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de-DE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epidemiologic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model</a:t>
            </a:r>
            <a:r>
              <a:rPr lang="de-DE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region</a:t>
            </a:r>
            <a:r>
              <a:rPr lang="de-DE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“: </a:t>
            </a:r>
            <a:r>
              <a:rPr lang="de-DE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relatively</a:t>
            </a:r>
            <a:r>
              <a:rPr lang="de-DE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isolated</a:t>
            </a:r>
            <a:r>
              <a:rPr lang="de-DE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because</a:t>
            </a:r>
            <a:r>
              <a:rPr lang="de-DE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de-DE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high </a:t>
            </a:r>
            <a:r>
              <a:rPr lang="de-DE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mountains</a:t>
            </a:r>
            <a:r>
              <a:rPr lang="de-DE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de-DE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east</a:t>
            </a:r>
            <a:r>
              <a:rPr lang="de-DE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de-DE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south</a:t>
            </a:r>
            <a:r>
              <a:rPr lang="de-DE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de-DE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de-DE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borders</a:t>
            </a:r>
            <a:r>
              <a:rPr lang="de-DE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</a:t>
            </a:r>
            <a:r>
              <a:rPr lang="de-DE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non-EU countries (</a:t>
            </a:r>
            <a:r>
              <a:rPr lang="de-DE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Switzerland</a:t>
            </a:r>
            <a:r>
              <a:rPr lang="de-DE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de-DE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Liechtenstein) </a:t>
            </a:r>
            <a:r>
              <a:rPr lang="de-DE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</a:t>
            </a:r>
            <a:r>
              <a:rPr lang="de-DE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de-DE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distinct</a:t>
            </a:r>
            <a:r>
              <a:rPr lang="de-DE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social</a:t>
            </a:r>
            <a:r>
              <a:rPr lang="de-DE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insurance</a:t>
            </a:r>
            <a:r>
              <a:rPr lang="de-DE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system</a:t>
            </a:r>
            <a:endParaRPr lang="de-DE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DE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de-DE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Repeated</a:t>
            </a:r>
            <a:r>
              <a:rPr lang="de-DE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examinations</a:t>
            </a:r>
            <a:r>
              <a:rPr lang="de-DE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in </a:t>
            </a:r>
            <a:r>
              <a:rPr lang="de-DE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particular</a:t>
            </a:r>
            <a:r>
              <a:rPr lang="de-DE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de-DE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de-DE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base</a:t>
            </a:r>
            <a:r>
              <a:rPr lang="de-DE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</a:t>
            </a:r>
            <a:r>
              <a:rPr lang="de-DE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set</a:t>
            </a:r>
            <a:r>
              <a:rPr lang="de-DE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(General </a:t>
            </a:r>
            <a:r>
              <a:rPr lang="de-DE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Health</a:t>
            </a:r>
            <a:r>
              <a:rPr lang="de-DE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Examination</a:t>
            </a:r>
            <a:r>
              <a:rPr lang="de-DE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de-D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DE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de-DE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</a:t>
            </a:r>
            <a:r>
              <a:rPr lang="de-DE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new</a:t>
            </a:r>
            <a:r>
              <a:rPr lang="de-DE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participants</a:t>
            </a:r>
            <a:r>
              <a:rPr lang="de-DE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because</a:t>
            </a:r>
            <a:r>
              <a:rPr lang="de-DE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dataset</a:t>
            </a:r>
            <a:r>
              <a:rPr lang="de-DE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de-DE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closed</a:t>
            </a:r>
            <a:r>
              <a:rPr lang="de-DE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since</a:t>
            </a:r>
            <a:r>
              <a:rPr lang="de-DE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July</a:t>
            </a:r>
            <a:r>
              <a:rPr lang="de-DE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1st, 2005 (</a:t>
            </a:r>
            <a:r>
              <a:rPr lang="de-DE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</a:t>
            </a:r>
            <a:r>
              <a:rPr lang="de-DE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de-DE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then</a:t>
            </a:r>
            <a:r>
              <a:rPr lang="de-DE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de-DE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documentation</a:t>
            </a:r>
            <a:r>
              <a:rPr lang="de-DE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</a:t>
            </a:r>
            <a:r>
              <a:rPr lang="de-DE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de-DE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Austrian </a:t>
            </a:r>
            <a:r>
              <a:rPr lang="de-DE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Federation</a:t>
            </a:r>
            <a:r>
              <a:rPr lang="de-DE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Social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Insurances</a:t>
            </a:r>
            <a:r>
              <a:rPr lang="de-DE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de-D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xmlns="" id="{A52A8334-35D2-E69B-AEA3-B0BC57EB3227}"/>
              </a:ext>
            </a:extLst>
          </p:cNvPr>
          <p:cNvSpPr txBox="1"/>
          <p:nvPr/>
        </p:nvSpPr>
        <p:spPr>
          <a:xfrm>
            <a:off x="766238" y="38055"/>
            <a:ext cx="915481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400" b="1" dirty="0" smtClean="0"/>
              <a:t>The Vorarlberg </a:t>
            </a:r>
            <a:r>
              <a:rPr lang="de-DE" sz="2400" b="1" dirty="0" err="1"/>
              <a:t>Health</a:t>
            </a:r>
            <a:r>
              <a:rPr lang="de-DE" sz="2400" b="1" dirty="0"/>
              <a:t> Monitoring &amp; Promotion Programme (VHM&amp;PP)</a:t>
            </a:r>
          </a:p>
          <a:p>
            <a:pPr algn="ctr"/>
            <a:endParaRPr lang="de-DE" sz="1200" b="1" dirty="0"/>
          </a:p>
          <a:p>
            <a:pPr algn="ctr"/>
            <a:r>
              <a:rPr lang="de-DE" sz="2400" b="1" dirty="0"/>
              <a:t>S</a:t>
            </a:r>
            <a:r>
              <a:rPr lang="de-DE" sz="2400" b="1" dirty="0" smtClean="0"/>
              <a:t>ummary</a:t>
            </a:r>
            <a:endParaRPr lang="de-AT" sz="2400" b="1" dirty="0"/>
          </a:p>
        </p:txBody>
      </p:sp>
      <p:pic>
        <p:nvPicPr>
          <p:cNvPr id="5" name="Bild 6">
            <a:extLst>
              <a:ext uri="{FF2B5EF4-FFF2-40B4-BE49-F238E27FC236}">
                <a16:creationId xmlns:a16="http://schemas.microsoft.com/office/drawing/2014/main" xmlns="" id="{73DDBE6D-D18B-4E4C-E53D-BD47886AD74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3377" y="97845"/>
            <a:ext cx="1481455" cy="751840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716825" y="4761140"/>
            <a:ext cx="10387780" cy="147732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de-DE" b="1" u="sng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Desired</a:t>
            </a:r>
            <a:r>
              <a:rPr lang="de-DE" b="1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b="1" u="sng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de-DE" b="1" u="sng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ooperation</a:t>
            </a:r>
            <a:r>
              <a:rPr lang="de-DE" b="1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b="1" u="sng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</a:t>
            </a:r>
            <a:r>
              <a:rPr lang="de-DE" b="1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b="1" u="sng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other</a:t>
            </a:r>
            <a:r>
              <a:rPr lang="de-DE" b="1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b="1" u="sng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databases</a:t>
            </a:r>
            <a:r>
              <a:rPr lang="de-DE" b="1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b="1" u="sng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de-DE" b="1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b="1" u="sng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cohorts</a:t>
            </a:r>
            <a:r>
              <a:rPr lang="de-DE" b="1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de-DE" b="1" u="sng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concerning</a:t>
            </a:r>
            <a:r>
              <a:rPr lang="de-DE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de-DE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D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de-DE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 </a:t>
            </a:r>
            <a:r>
              <a:rPr lang="de-DE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de-DE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de-DE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General </a:t>
            </a:r>
            <a:r>
              <a:rPr lang="de-DE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Health</a:t>
            </a:r>
            <a:r>
              <a:rPr lang="de-DE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Examination</a:t>
            </a:r>
            <a:r>
              <a:rPr lang="de-DE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de-DE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Vorarlberg </a:t>
            </a:r>
            <a:r>
              <a:rPr lang="de-DE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since</a:t>
            </a:r>
            <a:r>
              <a:rPr lang="de-DE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July</a:t>
            </a:r>
            <a:r>
              <a:rPr lang="de-DE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1st, 2005  </a:t>
            </a:r>
            <a:endParaRPr lang="de-D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de-DE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Information on </a:t>
            </a:r>
            <a:r>
              <a:rPr lang="de-DE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medication</a:t>
            </a:r>
            <a:endParaRPr lang="de-D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de-DE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Biosamples, </a:t>
            </a:r>
            <a:r>
              <a:rPr lang="de-DE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biological</a:t>
            </a:r>
            <a:r>
              <a:rPr lang="de-DE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material</a:t>
            </a:r>
            <a:endParaRPr lang="de-D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148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6">
            <a:extLst>
              <a:ext uri="{FF2B5EF4-FFF2-40B4-BE49-F238E27FC236}">
                <a16:creationId xmlns:a16="http://schemas.microsoft.com/office/drawing/2014/main" xmlns="" id="{FAB57E68-C76A-9D93-963E-08F1E59C0B2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3377" y="97845"/>
            <a:ext cx="1481455" cy="751840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889767" y="94071"/>
            <a:ext cx="922374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400" b="1" dirty="0" smtClean="0"/>
              <a:t>The Vorarlberg </a:t>
            </a:r>
            <a:r>
              <a:rPr lang="de-DE" sz="2400" b="1" dirty="0" err="1"/>
              <a:t>Health</a:t>
            </a:r>
            <a:r>
              <a:rPr lang="de-DE" sz="2400" b="1" dirty="0"/>
              <a:t> Monitoring &amp; Promotion Programme (VHM&amp;PP)</a:t>
            </a:r>
          </a:p>
          <a:p>
            <a:pPr algn="ctr"/>
            <a:endParaRPr lang="de-DE" sz="1200" b="1" dirty="0"/>
          </a:p>
          <a:p>
            <a:pPr algn="ctr"/>
            <a:r>
              <a:rPr lang="de-DE" sz="2000" b="1" dirty="0" smtClean="0"/>
              <a:t>(</a:t>
            </a:r>
            <a:r>
              <a:rPr lang="de-DE" sz="2000" b="1" dirty="0" err="1"/>
              <a:t>P</a:t>
            </a:r>
            <a:r>
              <a:rPr lang="de-DE" sz="2000" b="1" dirty="0" err="1" smtClean="0"/>
              <a:t>reventive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health</a:t>
            </a:r>
            <a:r>
              <a:rPr lang="de-DE" sz="2000" b="1" dirty="0" smtClean="0"/>
              <a:t> care </a:t>
            </a:r>
            <a:r>
              <a:rPr lang="de-DE" sz="2000" b="1" dirty="0" err="1" smtClean="0"/>
              <a:t>cohort</a:t>
            </a:r>
            <a:r>
              <a:rPr lang="de-DE" sz="2000" b="1" dirty="0" smtClean="0"/>
              <a:t> </a:t>
            </a:r>
            <a:r>
              <a:rPr lang="de-DE" sz="2000" b="1" dirty="0"/>
              <a:t>in Vorarlberg)</a:t>
            </a:r>
            <a:endParaRPr lang="de-AT" sz="2000" b="1" dirty="0"/>
          </a:p>
        </p:txBody>
      </p:sp>
      <p:sp>
        <p:nvSpPr>
          <p:cNvPr id="6" name="Textfeld 5"/>
          <p:cNvSpPr txBox="1"/>
          <p:nvPr/>
        </p:nvSpPr>
        <p:spPr>
          <a:xfrm>
            <a:off x="524531" y="2051377"/>
            <a:ext cx="11001942" cy="32316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b="1" u="sng" dirty="0" smtClean="0"/>
              <a:t>Basic </a:t>
            </a:r>
            <a:r>
              <a:rPr lang="de-DE" b="1" u="sng" dirty="0" err="1" smtClean="0"/>
              <a:t>idea</a:t>
            </a:r>
            <a:r>
              <a:rPr lang="de-DE" dirty="0" smtClean="0"/>
              <a:t>:</a:t>
            </a:r>
            <a:endParaRPr lang="de-DE" dirty="0"/>
          </a:p>
          <a:p>
            <a:endParaRPr lang="de-DE" sz="1200" dirty="0"/>
          </a:p>
          <a:p>
            <a:r>
              <a:rPr lang="de-DE" dirty="0" err="1" smtClean="0"/>
              <a:t>Merge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these</a:t>
            </a:r>
            <a:r>
              <a:rPr lang="de-DE" dirty="0" smtClean="0"/>
              <a:t> </a:t>
            </a:r>
            <a:r>
              <a:rPr lang="de-DE" dirty="0" err="1" smtClean="0"/>
              <a:t>programmes</a:t>
            </a:r>
            <a:r>
              <a:rPr lang="de-DE" dirty="0" smtClean="0"/>
              <a:t> </a:t>
            </a:r>
            <a:r>
              <a:rPr lang="de-DE" dirty="0" err="1" smtClean="0"/>
              <a:t>into</a:t>
            </a:r>
            <a:r>
              <a:rPr lang="de-DE" dirty="0" smtClean="0"/>
              <a:t> </a:t>
            </a:r>
            <a:r>
              <a:rPr lang="de-DE" dirty="0" err="1" smtClean="0"/>
              <a:t>one</a:t>
            </a:r>
            <a:r>
              <a:rPr lang="de-DE" dirty="0" smtClean="0"/>
              <a:t> </a:t>
            </a:r>
            <a:r>
              <a:rPr lang="de-DE" dirty="0" err="1" smtClean="0"/>
              <a:t>cohort</a:t>
            </a:r>
            <a:r>
              <a:rPr lang="de-DE" dirty="0" smtClean="0"/>
              <a:t> </a:t>
            </a:r>
            <a:r>
              <a:rPr lang="de-DE" dirty="0" err="1" smtClean="0"/>
              <a:t>containing</a:t>
            </a:r>
            <a:r>
              <a:rPr lang="de-DE" dirty="0" smtClean="0"/>
              <a:t> </a:t>
            </a:r>
            <a:r>
              <a:rPr lang="de-DE" dirty="0" err="1" smtClean="0"/>
              <a:t>information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at least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largest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most</a:t>
            </a:r>
            <a:r>
              <a:rPr lang="de-DE" dirty="0" smtClean="0"/>
              <a:t> </a:t>
            </a:r>
            <a:r>
              <a:rPr lang="de-DE" dirty="0" err="1" smtClean="0"/>
              <a:t>comprehensive</a:t>
            </a:r>
            <a:r>
              <a:rPr lang="de-DE" dirty="0" smtClean="0"/>
              <a:t> </a:t>
            </a:r>
            <a:r>
              <a:rPr lang="de-DE" dirty="0" err="1" smtClean="0"/>
              <a:t>programme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any</a:t>
            </a:r>
            <a:r>
              <a:rPr lang="de-DE" dirty="0" smtClean="0"/>
              <a:t> </a:t>
            </a:r>
            <a:r>
              <a:rPr lang="de-DE" dirty="0" err="1" smtClean="0"/>
              <a:t>member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cohort</a:t>
            </a:r>
            <a:r>
              <a:rPr lang="de-DE" dirty="0" smtClean="0"/>
              <a:t>. This </a:t>
            </a:r>
            <a:r>
              <a:rPr lang="de-DE" dirty="0" err="1" smtClean="0"/>
              <a:t>largest</a:t>
            </a:r>
            <a:r>
              <a:rPr lang="de-DE" dirty="0" smtClean="0"/>
              <a:t> </a:t>
            </a:r>
            <a:r>
              <a:rPr lang="de-DE" dirty="0" err="1" smtClean="0"/>
              <a:t>programme</a:t>
            </a:r>
            <a:r>
              <a:rPr lang="de-DE" dirty="0" smtClean="0"/>
              <a:t> </a:t>
            </a:r>
            <a:r>
              <a:rPr lang="de-DE" dirty="0" err="1" smtClean="0"/>
              <a:t>accounting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u="sng" dirty="0" err="1" smtClean="0"/>
              <a:t>base</a:t>
            </a:r>
            <a:r>
              <a:rPr lang="de-DE" u="sng" dirty="0" smtClean="0"/>
              <a:t> </a:t>
            </a:r>
            <a:r>
              <a:rPr lang="de-DE" u="sng" dirty="0" err="1" smtClean="0"/>
              <a:t>dataset</a:t>
            </a:r>
            <a:r>
              <a:rPr lang="de-DE" u="sng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cohort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b="1" u="sng" dirty="0" smtClean="0"/>
              <a:t>General </a:t>
            </a:r>
            <a:r>
              <a:rPr lang="de-DE" b="1" u="sng" dirty="0" err="1" smtClean="0"/>
              <a:t>Health</a:t>
            </a:r>
            <a:r>
              <a:rPr lang="de-DE" b="1" u="sng" dirty="0" smtClean="0"/>
              <a:t> </a:t>
            </a:r>
            <a:r>
              <a:rPr lang="de-DE" b="1" u="sng" dirty="0" err="1" smtClean="0"/>
              <a:t>Examination</a:t>
            </a:r>
            <a:r>
              <a:rPr lang="de-DE" dirty="0" smtClean="0"/>
              <a:t> (</a:t>
            </a:r>
            <a:r>
              <a:rPr lang="de-DE" b="1" u="sng" dirty="0" smtClean="0"/>
              <a:t>Allgemeine </a:t>
            </a:r>
            <a:r>
              <a:rPr lang="de-DE" b="1" u="sng" dirty="0" err="1" smtClean="0"/>
              <a:t>Gesundenuntersuchung</a:t>
            </a:r>
            <a:r>
              <a:rPr lang="de-DE" b="1" u="sng" dirty="0" smtClean="0"/>
              <a:t>)</a:t>
            </a:r>
            <a:r>
              <a:rPr lang="de-DE" dirty="0" smtClean="0"/>
              <a:t> in </a:t>
            </a:r>
            <a:r>
              <a:rPr lang="de-DE" dirty="0"/>
              <a:t>Vorarlberg 1985-2005 </a:t>
            </a:r>
            <a:r>
              <a:rPr lang="de-DE" dirty="0" smtClean="0"/>
              <a:t>(</a:t>
            </a:r>
            <a:r>
              <a:rPr lang="de-DE" dirty="0" err="1" smtClean="0"/>
              <a:t>appr</a:t>
            </a:r>
            <a:r>
              <a:rPr lang="de-DE" dirty="0"/>
              <a:t>. </a:t>
            </a:r>
            <a:r>
              <a:rPr lang="de-DE" dirty="0" smtClean="0"/>
              <a:t>185,000 </a:t>
            </a:r>
            <a:r>
              <a:rPr lang="de-DE" dirty="0" err="1" smtClean="0"/>
              <a:t>participants</a:t>
            </a:r>
            <a:r>
              <a:rPr lang="de-DE" dirty="0" smtClean="0"/>
              <a:t> </a:t>
            </a:r>
            <a:r>
              <a:rPr lang="de-DE" dirty="0" err="1" smtClean="0"/>
              <a:t>corresponding</a:t>
            </a:r>
            <a:r>
              <a:rPr lang="de-DE" dirty="0" smtClean="0"/>
              <a:t> </a:t>
            </a:r>
            <a:r>
              <a:rPr lang="de-DE" dirty="0" err="1"/>
              <a:t>to</a:t>
            </a:r>
            <a:r>
              <a:rPr lang="de-DE" dirty="0"/>
              <a:t> 50-60%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adult </a:t>
            </a:r>
            <a:r>
              <a:rPr lang="de-DE" dirty="0" err="1"/>
              <a:t>population</a:t>
            </a:r>
            <a:r>
              <a:rPr lang="de-DE" dirty="0" smtClean="0"/>
              <a:t>, </a:t>
            </a:r>
            <a:r>
              <a:rPr lang="de-DE" dirty="0" err="1" smtClean="0"/>
              <a:t>appr</a:t>
            </a:r>
            <a:r>
              <a:rPr lang="de-DE" dirty="0" smtClean="0"/>
              <a:t>. 716,000 </a:t>
            </a:r>
            <a:r>
              <a:rPr lang="de-DE" dirty="0" err="1" smtClean="0"/>
              <a:t>examinations</a:t>
            </a:r>
            <a:r>
              <a:rPr lang="de-DE" dirty="0" smtClean="0"/>
              <a:t>)</a:t>
            </a:r>
            <a:endParaRPr lang="de-DE" dirty="0"/>
          </a:p>
          <a:p>
            <a:endParaRPr lang="de-DE" sz="1200" dirty="0"/>
          </a:p>
          <a:p>
            <a:r>
              <a:rPr lang="de-DE" b="1" dirty="0" err="1" smtClean="0"/>
              <a:t>Subcohorts</a:t>
            </a:r>
            <a:r>
              <a:rPr lang="de-DE" dirty="0" smtClean="0"/>
              <a:t> (</a:t>
            </a:r>
            <a:r>
              <a:rPr lang="de-DE" dirty="0" err="1" smtClean="0"/>
              <a:t>other</a:t>
            </a:r>
            <a:r>
              <a:rPr lang="de-DE" dirty="0" smtClean="0"/>
              <a:t>, </a:t>
            </a:r>
            <a:r>
              <a:rPr lang="de-DE" dirty="0" err="1" smtClean="0"/>
              <a:t>smaller</a:t>
            </a:r>
            <a:r>
              <a:rPr lang="de-DE" dirty="0" smtClean="0"/>
              <a:t> </a:t>
            </a:r>
            <a:r>
              <a:rPr lang="de-DE" dirty="0" err="1" smtClean="0"/>
              <a:t>programmes</a:t>
            </a:r>
            <a:r>
              <a:rPr lang="de-DE" dirty="0" smtClean="0"/>
              <a:t>) </a:t>
            </a:r>
            <a:r>
              <a:rPr lang="de-DE" dirty="0" err="1" smtClean="0"/>
              <a:t>add</a:t>
            </a:r>
            <a:r>
              <a:rPr lang="de-DE" dirty="0"/>
              <a:t> </a:t>
            </a:r>
            <a:r>
              <a:rPr lang="de-DE" b="1" dirty="0" err="1" smtClean="0"/>
              <a:t>further</a:t>
            </a:r>
            <a:r>
              <a:rPr lang="de-DE" b="1" dirty="0" smtClean="0"/>
              <a:t> </a:t>
            </a:r>
            <a:r>
              <a:rPr lang="de-DE" b="1" dirty="0" err="1" smtClean="0"/>
              <a:t>examinations</a:t>
            </a:r>
            <a:r>
              <a:rPr lang="de-DE" b="1" dirty="0" smtClean="0"/>
              <a:t> </a:t>
            </a:r>
            <a:r>
              <a:rPr lang="de-DE" b="1" dirty="0" err="1" smtClean="0"/>
              <a:t>and</a:t>
            </a:r>
            <a:r>
              <a:rPr lang="de-DE" b="1" dirty="0" smtClean="0"/>
              <a:t> variables</a:t>
            </a:r>
            <a:endParaRPr lang="de-DE" b="1" dirty="0"/>
          </a:p>
          <a:p>
            <a:r>
              <a:rPr lang="de-DE" dirty="0"/>
              <a:t>	- </a:t>
            </a:r>
            <a:r>
              <a:rPr lang="de-DE" dirty="0" smtClean="0"/>
              <a:t>„</a:t>
            </a:r>
            <a:r>
              <a:rPr lang="de-DE" u="sng" dirty="0" smtClean="0"/>
              <a:t>real“ </a:t>
            </a:r>
            <a:r>
              <a:rPr lang="de-DE" u="sng" dirty="0" err="1" smtClean="0"/>
              <a:t>subcohorts</a:t>
            </a:r>
            <a:r>
              <a:rPr lang="de-DE" dirty="0" smtClean="0"/>
              <a:t>: 100% </a:t>
            </a:r>
            <a:r>
              <a:rPr lang="de-DE" dirty="0" err="1" smtClean="0"/>
              <a:t>participants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General </a:t>
            </a:r>
            <a:r>
              <a:rPr lang="de-DE" dirty="0" err="1" smtClean="0"/>
              <a:t>Health</a:t>
            </a:r>
            <a:r>
              <a:rPr lang="de-DE" dirty="0" smtClean="0"/>
              <a:t> </a:t>
            </a:r>
            <a:r>
              <a:rPr lang="de-DE" dirty="0" err="1" smtClean="0"/>
              <a:t>Examination</a:t>
            </a:r>
            <a:r>
              <a:rPr lang="de-DE" dirty="0" smtClean="0"/>
              <a:t> (additive </a:t>
            </a:r>
            <a:r>
              <a:rPr lang="de-DE" dirty="0" err="1" smtClean="0"/>
              <a:t>programmes</a:t>
            </a:r>
            <a:r>
              <a:rPr lang="de-DE" dirty="0" smtClean="0"/>
              <a:t> 			</a:t>
            </a:r>
            <a:r>
              <a:rPr lang="de-DE" dirty="0" err="1" smtClean="0"/>
              <a:t>dependent</a:t>
            </a:r>
            <a:r>
              <a:rPr lang="de-DE" dirty="0" smtClean="0"/>
              <a:t> on </a:t>
            </a:r>
            <a:r>
              <a:rPr lang="de-DE" dirty="0" err="1" smtClean="0"/>
              <a:t>the</a:t>
            </a:r>
            <a:r>
              <a:rPr lang="de-DE" dirty="0" smtClean="0"/>
              <a:t> General </a:t>
            </a:r>
            <a:r>
              <a:rPr lang="de-DE" dirty="0" err="1" smtClean="0"/>
              <a:t>Health</a:t>
            </a:r>
            <a:r>
              <a:rPr lang="de-DE" dirty="0" smtClean="0"/>
              <a:t> </a:t>
            </a:r>
            <a:r>
              <a:rPr lang="de-DE" dirty="0" err="1" smtClean="0"/>
              <a:t>Examination</a:t>
            </a:r>
            <a:r>
              <a:rPr lang="de-DE" dirty="0" smtClean="0"/>
              <a:t>)  </a:t>
            </a:r>
          </a:p>
          <a:p>
            <a:r>
              <a:rPr lang="de-DE" dirty="0"/>
              <a:t>	-  </a:t>
            </a:r>
            <a:r>
              <a:rPr lang="de-DE" u="sng" dirty="0" err="1" smtClean="0"/>
              <a:t>intersecting</a:t>
            </a:r>
            <a:r>
              <a:rPr lang="de-DE" u="sng" dirty="0" smtClean="0"/>
              <a:t> </a:t>
            </a:r>
            <a:r>
              <a:rPr lang="de-DE" u="sng" dirty="0" err="1" smtClean="0"/>
              <a:t>subcohorts</a:t>
            </a:r>
            <a:r>
              <a:rPr lang="de-DE" dirty="0" smtClean="0"/>
              <a:t>: &lt;100% </a:t>
            </a:r>
            <a:r>
              <a:rPr lang="de-DE" dirty="0" err="1" smtClean="0"/>
              <a:t>participating</a:t>
            </a:r>
            <a:r>
              <a:rPr lang="de-DE" dirty="0" smtClean="0"/>
              <a:t> also in </a:t>
            </a:r>
            <a:r>
              <a:rPr lang="de-DE" dirty="0" err="1" smtClean="0"/>
              <a:t>the</a:t>
            </a:r>
            <a:r>
              <a:rPr lang="de-DE" dirty="0"/>
              <a:t> General </a:t>
            </a:r>
            <a:r>
              <a:rPr lang="de-DE" dirty="0" err="1"/>
              <a:t>Health</a:t>
            </a:r>
            <a:r>
              <a:rPr lang="de-DE" dirty="0"/>
              <a:t> </a:t>
            </a:r>
            <a:r>
              <a:rPr lang="de-DE" dirty="0" err="1" smtClean="0"/>
              <a:t>Examination</a:t>
            </a:r>
            <a:r>
              <a:rPr lang="de-DE" dirty="0" smtClean="0"/>
              <a:t> (</a:t>
            </a:r>
            <a:r>
              <a:rPr lang="de-DE" dirty="0" err="1" smtClean="0"/>
              <a:t>programmes</a:t>
            </a:r>
            <a:r>
              <a:rPr lang="de-DE" dirty="0" smtClean="0"/>
              <a:t> 		</a:t>
            </a:r>
            <a:r>
              <a:rPr lang="de-DE" dirty="0" err="1" smtClean="0"/>
              <a:t>independent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General </a:t>
            </a:r>
            <a:r>
              <a:rPr lang="de-DE" dirty="0" err="1" smtClean="0"/>
              <a:t>Health</a:t>
            </a:r>
            <a:r>
              <a:rPr lang="de-DE" dirty="0" smtClean="0"/>
              <a:t> </a:t>
            </a:r>
            <a:r>
              <a:rPr lang="de-DE" dirty="0" err="1" smtClean="0"/>
              <a:t>Examination</a:t>
            </a:r>
            <a:r>
              <a:rPr lang="de-DE" dirty="0" smtClean="0"/>
              <a:t>, but </a:t>
            </a:r>
            <a:r>
              <a:rPr lang="de-DE" dirty="0" err="1" smtClean="0"/>
              <a:t>participation</a:t>
            </a:r>
            <a:r>
              <a:rPr lang="de-DE" dirty="0" smtClean="0"/>
              <a:t> rate </a:t>
            </a:r>
            <a:r>
              <a:rPr lang="de-DE" dirty="0" err="1" smtClean="0"/>
              <a:t>usually</a:t>
            </a:r>
            <a:r>
              <a:rPr lang="de-DE" dirty="0" smtClean="0"/>
              <a:t> high)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524531" y="1321691"/>
            <a:ext cx="10711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Datasets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health</a:t>
            </a:r>
            <a:r>
              <a:rPr lang="de-DE" dirty="0" smtClean="0"/>
              <a:t> care </a:t>
            </a:r>
            <a:r>
              <a:rPr lang="de-DE" dirty="0" err="1" smtClean="0"/>
              <a:t>programmes</a:t>
            </a:r>
            <a:r>
              <a:rPr lang="de-DE" dirty="0" smtClean="0"/>
              <a:t> in Vorarlberg</a:t>
            </a:r>
            <a:r>
              <a:rPr lang="de-DE" dirty="0"/>
              <a:t> </a:t>
            </a:r>
            <a:r>
              <a:rPr lang="de-DE" dirty="0" err="1" smtClean="0"/>
              <a:t>documented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managed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b="1" dirty="0" smtClean="0"/>
              <a:t>Agency </a:t>
            </a:r>
            <a:r>
              <a:rPr lang="de-DE" b="1" dirty="0" err="1" smtClean="0"/>
              <a:t>of</a:t>
            </a:r>
            <a:r>
              <a:rPr lang="de-DE" b="1" dirty="0" smtClean="0"/>
              <a:t> </a:t>
            </a:r>
            <a:r>
              <a:rPr lang="de-DE" b="1" dirty="0" err="1" smtClean="0"/>
              <a:t>Preventive</a:t>
            </a:r>
            <a:r>
              <a:rPr lang="de-DE" b="1" dirty="0" smtClean="0"/>
              <a:t> </a:t>
            </a:r>
            <a:r>
              <a:rPr lang="de-DE" b="1" dirty="0" err="1" smtClean="0"/>
              <a:t>and</a:t>
            </a:r>
            <a:r>
              <a:rPr lang="de-DE" b="1" dirty="0" smtClean="0"/>
              <a:t> </a:t>
            </a:r>
            <a:r>
              <a:rPr lang="de-DE" b="1" dirty="0" err="1" smtClean="0"/>
              <a:t>Social</a:t>
            </a:r>
            <a:r>
              <a:rPr lang="de-DE" b="1" dirty="0" smtClean="0"/>
              <a:t> </a:t>
            </a:r>
            <a:r>
              <a:rPr lang="de-DE" b="1" dirty="0" err="1" smtClean="0"/>
              <a:t>Medicine</a:t>
            </a:r>
            <a:r>
              <a:rPr lang="de-DE" b="1" dirty="0" smtClean="0"/>
              <a:t> (Arbeitskreis </a:t>
            </a:r>
            <a:r>
              <a:rPr lang="de-DE" b="1" dirty="0"/>
              <a:t>für Vorsorge- und </a:t>
            </a:r>
            <a:r>
              <a:rPr lang="de-DE" b="1" dirty="0" smtClean="0"/>
              <a:t>Sozialmedizin, </a:t>
            </a:r>
            <a:r>
              <a:rPr lang="de-DE" b="1" dirty="0" err="1" smtClean="0"/>
              <a:t>aks</a:t>
            </a:r>
            <a:r>
              <a:rPr lang="de-DE" b="1" dirty="0" smtClean="0"/>
              <a:t> </a:t>
            </a:r>
            <a:r>
              <a:rPr lang="de-DE" b="1" dirty="0" err="1"/>
              <a:t>gesundheit</a:t>
            </a:r>
            <a:r>
              <a:rPr lang="de-DE" b="1" dirty="0"/>
              <a:t> GmbH</a:t>
            </a:r>
            <a:r>
              <a:rPr lang="de-DE" b="1" dirty="0" smtClean="0"/>
              <a:t>)</a:t>
            </a:r>
            <a:endParaRPr lang="de-AT" b="1" dirty="0"/>
          </a:p>
        </p:txBody>
      </p:sp>
      <p:sp>
        <p:nvSpPr>
          <p:cNvPr id="7" name="Rechteck 6"/>
          <p:cNvSpPr/>
          <p:nvPr/>
        </p:nvSpPr>
        <p:spPr>
          <a:xfrm>
            <a:off x="524532" y="5389710"/>
            <a:ext cx="11001941" cy="110799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de-DE" b="1" u="sng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Objective</a:t>
            </a:r>
            <a:r>
              <a:rPr lang="de-DE" b="1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b="1" u="sng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de-DE" b="1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b="1" u="sng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de-DE" b="1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b="1" u="sng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cohort</a:t>
            </a:r>
            <a:r>
              <a:rPr lang="de-DE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de-DE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DE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Reveal</a:t>
            </a:r>
            <a:r>
              <a:rPr lang="de-DE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risk</a:t>
            </a:r>
            <a:r>
              <a:rPr lang="de-DE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factors</a:t>
            </a:r>
            <a:r>
              <a:rPr lang="de-DE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de-DE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diseases</a:t>
            </a:r>
            <a:r>
              <a:rPr lang="de-DE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in </a:t>
            </a:r>
            <a:r>
              <a:rPr lang="de-DE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particular</a:t>
            </a:r>
            <a:r>
              <a:rPr lang="de-DE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cardiovascular</a:t>
            </a:r>
            <a:r>
              <a:rPr lang="de-DE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de-DE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malignant</a:t>
            </a:r>
            <a:r>
              <a:rPr lang="de-DE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diseases</a:t>
            </a:r>
            <a:r>
              <a:rPr lang="de-DE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de-DE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de-DE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efficient</a:t>
            </a:r>
            <a:r>
              <a:rPr lang="de-DE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de-DE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targeted</a:t>
            </a:r>
            <a:r>
              <a:rPr lang="de-DE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public</a:t>
            </a:r>
            <a:r>
              <a:rPr lang="de-DE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health</a:t>
            </a:r>
            <a:r>
              <a:rPr lang="de-DE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de-DE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related</a:t>
            </a:r>
            <a:r>
              <a:rPr lang="de-DE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planning</a:t>
            </a:r>
            <a:r>
              <a:rPr lang="de-DE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de-DE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decision-making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242218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6">
            <a:extLst>
              <a:ext uri="{FF2B5EF4-FFF2-40B4-BE49-F238E27FC236}">
                <a16:creationId xmlns:a16="http://schemas.microsoft.com/office/drawing/2014/main" xmlns="" id="{91CF61E2-0F26-DEF7-4EEE-717D2C68ABE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3377" y="97845"/>
            <a:ext cx="1481455" cy="75184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xmlns="" id="{BF6CCE9B-C7AA-ECF2-013F-96C3D1C88FFE}"/>
              </a:ext>
            </a:extLst>
          </p:cNvPr>
          <p:cNvSpPr txBox="1"/>
          <p:nvPr/>
        </p:nvSpPr>
        <p:spPr>
          <a:xfrm>
            <a:off x="731778" y="38055"/>
            <a:ext cx="9223743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400" b="1" dirty="0" smtClean="0"/>
              <a:t>The Vorarlberg </a:t>
            </a:r>
            <a:r>
              <a:rPr lang="de-DE" sz="2400" b="1" dirty="0" err="1"/>
              <a:t>Health</a:t>
            </a:r>
            <a:r>
              <a:rPr lang="de-DE" sz="2400" b="1" dirty="0"/>
              <a:t> Monitoring &amp; Promotion Programme (VHM&amp;PP)</a:t>
            </a:r>
          </a:p>
          <a:p>
            <a:pPr algn="ctr"/>
            <a:endParaRPr lang="de-DE" sz="1400" b="1" dirty="0"/>
          </a:p>
          <a:p>
            <a:pPr algn="ctr"/>
            <a:r>
              <a:rPr lang="de-DE" sz="2400" b="1" dirty="0" err="1" smtClean="0"/>
              <a:t>O</a:t>
            </a:r>
            <a:r>
              <a:rPr lang="de-DE" sz="2400" b="1" dirty="0" err="1" smtClean="0"/>
              <a:t>verview</a:t>
            </a:r>
            <a:endParaRPr lang="de-AT" sz="1200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xmlns="" id="{58E804E8-B926-5488-61B0-B884DCB0276C}"/>
              </a:ext>
            </a:extLst>
          </p:cNvPr>
          <p:cNvSpPr/>
          <p:nvPr/>
        </p:nvSpPr>
        <p:spPr>
          <a:xfrm>
            <a:off x="4975038" y="3004903"/>
            <a:ext cx="3502152" cy="2121408"/>
          </a:xfrm>
          <a:prstGeom prst="rect">
            <a:avLst/>
          </a:prstGeom>
          <a:solidFill>
            <a:srgbClr val="0070C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 smtClean="0"/>
              <a:t>General </a:t>
            </a:r>
            <a:r>
              <a:rPr lang="de-DE" sz="2000" b="1" dirty="0" err="1" smtClean="0"/>
              <a:t>Health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Examination</a:t>
            </a:r>
            <a:r>
              <a:rPr lang="de-DE" sz="2000" b="1" dirty="0" smtClean="0"/>
              <a:t>   </a:t>
            </a:r>
            <a:r>
              <a:rPr lang="de-DE" sz="2000" dirty="0" smtClean="0"/>
              <a:t>in </a:t>
            </a:r>
            <a:r>
              <a:rPr lang="de-DE" sz="2000" dirty="0"/>
              <a:t>Vorarlberg (1.1.1985 – 30.6.2005)</a:t>
            </a:r>
          </a:p>
          <a:p>
            <a:pPr algn="ctr"/>
            <a:endParaRPr lang="de-DE" sz="1200" dirty="0"/>
          </a:p>
          <a:p>
            <a:pPr algn="ctr"/>
            <a:r>
              <a:rPr lang="de-DE" sz="2000" dirty="0"/>
              <a:t>185,397 </a:t>
            </a:r>
            <a:r>
              <a:rPr lang="de-DE" sz="2000" dirty="0" err="1" smtClean="0"/>
              <a:t>participants</a:t>
            </a:r>
            <a:endParaRPr lang="de-DE" sz="2000" dirty="0"/>
          </a:p>
          <a:p>
            <a:pPr algn="ctr"/>
            <a:r>
              <a:rPr lang="de-DE" sz="2000" dirty="0"/>
              <a:t>716,679 </a:t>
            </a:r>
            <a:r>
              <a:rPr lang="de-DE" sz="2000" dirty="0" err="1" smtClean="0"/>
              <a:t>examinations</a:t>
            </a:r>
            <a:endParaRPr lang="de-AT" sz="2000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xmlns="" id="{25FED271-37D6-14C0-8219-5968F84B7267}"/>
              </a:ext>
            </a:extLst>
          </p:cNvPr>
          <p:cNvSpPr txBox="1"/>
          <p:nvPr/>
        </p:nvSpPr>
        <p:spPr>
          <a:xfrm>
            <a:off x="251815" y="6014914"/>
            <a:ext cx="5288756" cy="646331"/>
          </a:xfrm>
          <a:prstGeom prst="rect">
            <a:avLst/>
          </a:prstGeom>
          <a:noFill/>
          <a:ln w="38100">
            <a:solidFill>
              <a:schemeClr val="accent5"/>
            </a:solidFill>
          </a:ln>
        </p:spPr>
        <p:txBody>
          <a:bodyPr wrap="none" rtlCol="0">
            <a:spAutoFit/>
          </a:bodyPr>
          <a:lstStyle/>
          <a:p>
            <a:r>
              <a:rPr lang="de-DE" b="1" dirty="0" err="1" smtClean="0"/>
              <a:t>Preventive</a:t>
            </a:r>
            <a:r>
              <a:rPr lang="de-DE" b="1" dirty="0" smtClean="0"/>
              <a:t> </a:t>
            </a:r>
            <a:r>
              <a:rPr lang="de-DE" b="1" dirty="0" err="1" smtClean="0"/>
              <a:t>programme</a:t>
            </a:r>
            <a:r>
              <a:rPr lang="de-DE" b="1" dirty="0" smtClean="0"/>
              <a:t> </a:t>
            </a:r>
            <a:r>
              <a:rPr lang="de-DE" b="1" dirty="0" err="1" smtClean="0"/>
              <a:t>for</a:t>
            </a:r>
            <a:r>
              <a:rPr lang="de-DE" b="1" dirty="0" smtClean="0"/>
              <a:t> </a:t>
            </a:r>
            <a:r>
              <a:rPr lang="de-DE" b="1" dirty="0" err="1" smtClean="0"/>
              <a:t>ageing</a:t>
            </a:r>
            <a:r>
              <a:rPr lang="de-DE" b="1" dirty="0" smtClean="0"/>
              <a:t> </a:t>
            </a:r>
            <a:r>
              <a:rPr lang="de-DE" b="1" dirty="0" err="1" smtClean="0"/>
              <a:t>people</a:t>
            </a:r>
            <a:r>
              <a:rPr lang="de-DE" dirty="0" smtClean="0"/>
              <a:t> (2000-2001</a:t>
            </a:r>
            <a:r>
              <a:rPr lang="de-DE" dirty="0"/>
              <a:t>)</a:t>
            </a:r>
          </a:p>
          <a:p>
            <a:r>
              <a:rPr lang="de-DE" dirty="0"/>
              <a:t>N = </a:t>
            </a:r>
            <a:r>
              <a:rPr lang="de-DE" dirty="0" smtClean="0"/>
              <a:t>3453 </a:t>
            </a:r>
            <a:r>
              <a:rPr lang="de-DE" dirty="0" err="1" smtClean="0"/>
              <a:t>participants</a:t>
            </a:r>
            <a:endParaRPr lang="de-AT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xmlns="" id="{82C760AF-2735-921A-25FA-1810BE0E6CC1}"/>
              </a:ext>
            </a:extLst>
          </p:cNvPr>
          <p:cNvSpPr txBox="1"/>
          <p:nvPr/>
        </p:nvSpPr>
        <p:spPr>
          <a:xfrm>
            <a:off x="8070098" y="5804098"/>
            <a:ext cx="3846308" cy="92333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de-DE" b="1" dirty="0" err="1" smtClean="0"/>
              <a:t>Preventive</a:t>
            </a:r>
            <a:r>
              <a:rPr lang="de-DE" b="1" dirty="0" smtClean="0"/>
              <a:t> </a:t>
            </a:r>
            <a:r>
              <a:rPr lang="de-DE" b="1" dirty="0" err="1" smtClean="0"/>
              <a:t>programme</a:t>
            </a:r>
            <a:r>
              <a:rPr lang="de-DE" b="1" dirty="0" smtClean="0"/>
              <a:t> </a:t>
            </a:r>
            <a:r>
              <a:rPr lang="de-DE" b="1" dirty="0" err="1" smtClean="0"/>
              <a:t>for</a:t>
            </a:r>
            <a:r>
              <a:rPr lang="de-DE" b="1" dirty="0" smtClean="0"/>
              <a:t> </a:t>
            </a:r>
          </a:p>
          <a:p>
            <a:r>
              <a:rPr lang="de-DE" b="1" dirty="0" smtClean="0"/>
              <a:t>postmenopausal </a:t>
            </a:r>
            <a:r>
              <a:rPr lang="de-DE" b="1" dirty="0" err="1" smtClean="0"/>
              <a:t>women</a:t>
            </a:r>
            <a:r>
              <a:rPr lang="de-DE" b="1" dirty="0" smtClean="0"/>
              <a:t> </a:t>
            </a:r>
            <a:r>
              <a:rPr lang="de-DE" dirty="0" smtClean="0"/>
              <a:t>(</a:t>
            </a:r>
            <a:r>
              <a:rPr lang="de-DE" dirty="0"/>
              <a:t>1991-2000)</a:t>
            </a:r>
          </a:p>
          <a:p>
            <a:r>
              <a:rPr lang="de-DE" dirty="0"/>
              <a:t>N = </a:t>
            </a:r>
            <a:r>
              <a:rPr lang="de-DE" dirty="0" smtClean="0"/>
              <a:t>5297 </a:t>
            </a:r>
            <a:r>
              <a:rPr lang="de-DE" dirty="0" err="1" smtClean="0"/>
              <a:t>women</a:t>
            </a:r>
            <a:endParaRPr lang="de-AT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xmlns="" id="{EA6B562D-AEDD-08A4-1DA2-3AF2128F9B75}"/>
              </a:ext>
            </a:extLst>
          </p:cNvPr>
          <p:cNvSpPr txBox="1"/>
          <p:nvPr/>
        </p:nvSpPr>
        <p:spPr>
          <a:xfrm>
            <a:off x="8901719" y="2411478"/>
            <a:ext cx="3070876" cy="276998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de-DE" b="1" dirty="0" err="1" smtClean="0"/>
              <a:t>Chronic</a:t>
            </a:r>
            <a:r>
              <a:rPr lang="de-DE" b="1" dirty="0" smtClean="0"/>
              <a:t> </a:t>
            </a:r>
            <a:r>
              <a:rPr lang="de-DE" b="1" dirty="0" err="1" smtClean="0"/>
              <a:t>diseases</a:t>
            </a:r>
            <a:r>
              <a:rPr lang="de-DE" b="1" dirty="0" smtClean="0"/>
              <a:t> </a:t>
            </a:r>
            <a:r>
              <a:rPr lang="de-DE" b="1" dirty="0" err="1" smtClean="0"/>
              <a:t>intervention</a:t>
            </a:r>
            <a:r>
              <a:rPr lang="de-DE" b="1" dirty="0" smtClean="0"/>
              <a:t> </a:t>
            </a:r>
            <a:r>
              <a:rPr lang="de-DE" b="1" dirty="0" err="1" smtClean="0"/>
              <a:t>programme</a:t>
            </a:r>
            <a:endParaRPr lang="de-DE" dirty="0"/>
          </a:p>
          <a:p>
            <a:endParaRPr lang="de-DE" sz="1000" dirty="0"/>
          </a:p>
          <a:p>
            <a:r>
              <a:rPr lang="de-DE" dirty="0"/>
              <a:t>WHO-CINDI 1986</a:t>
            </a:r>
          </a:p>
          <a:p>
            <a:r>
              <a:rPr lang="de-DE" dirty="0"/>
              <a:t>N = </a:t>
            </a:r>
            <a:r>
              <a:rPr lang="de-DE" dirty="0" smtClean="0"/>
              <a:t>2401 </a:t>
            </a:r>
            <a:r>
              <a:rPr lang="de-DE" dirty="0" err="1" smtClean="0"/>
              <a:t>participants</a:t>
            </a:r>
            <a:endParaRPr lang="de-DE" dirty="0"/>
          </a:p>
          <a:p>
            <a:endParaRPr lang="de-DE" sz="1000" dirty="0"/>
          </a:p>
          <a:p>
            <a:r>
              <a:rPr lang="de-DE" dirty="0"/>
              <a:t>WHO-CINDI 1991</a:t>
            </a:r>
          </a:p>
          <a:p>
            <a:r>
              <a:rPr lang="de-DE" dirty="0"/>
              <a:t>N = 2400 </a:t>
            </a:r>
            <a:r>
              <a:rPr lang="de-DE" dirty="0" err="1" smtClean="0"/>
              <a:t>participants</a:t>
            </a:r>
            <a:endParaRPr lang="de-DE" dirty="0"/>
          </a:p>
          <a:p>
            <a:endParaRPr lang="de-DE" sz="1000" dirty="0"/>
          </a:p>
          <a:p>
            <a:r>
              <a:rPr lang="de-DE" dirty="0"/>
              <a:t>WHO-CINDI 1998</a:t>
            </a:r>
          </a:p>
          <a:p>
            <a:r>
              <a:rPr lang="de-DE" dirty="0"/>
              <a:t>N = 2794 </a:t>
            </a:r>
            <a:r>
              <a:rPr lang="de-DE" dirty="0" err="1" smtClean="0"/>
              <a:t>participants</a:t>
            </a:r>
            <a:endParaRPr lang="de-DE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xmlns="" id="{16FE545D-49B6-0A51-ABF0-2667A600E122}"/>
              </a:ext>
            </a:extLst>
          </p:cNvPr>
          <p:cNvSpPr txBox="1"/>
          <p:nvPr/>
        </p:nvSpPr>
        <p:spPr>
          <a:xfrm>
            <a:off x="4425794" y="1514439"/>
            <a:ext cx="5098447" cy="646331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de-DE" b="1" dirty="0" err="1" smtClean="0"/>
              <a:t>Preventive</a:t>
            </a:r>
            <a:r>
              <a:rPr lang="de-DE" b="1" dirty="0" smtClean="0"/>
              <a:t> </a:t>
            </a:r>
            <a:r>
              <a:rPr lang="de-DE" b="1" dirty="0" err="1" smtClean="0"/>
              <a:t>gynaecological</a:t>
            </a:r>
            <a:r>
              <a:rPr lang="de-DE" b="1" dirty="0" smtClean="0"/>
              <a:t> </a:t>
            </a:r>
            <a:r>
              <a:rPr lang="de-DE" b="1" dirty="0" err="1" smtClean="0"/>
              <a:t>examination</a:t>
            </a:r>
            <a:r>
              <a:rPr lang="de-DE" b="1" dirty="0" smtClean="0"/>
              <a:t> </a:t>
            </a:r>
            <a:r>
              <a:rPr lang="de-DE" dirty="0" smtClean="0"/>
              <a:t>(1985-2005)</a:t>
            </a:r>
          </a:p>
          <a:p>
            <a:r>
              <a:rPr lang="de-DE" dirty="0" smtClean="0"/>
              <a:t>650,171 </a:t>
            </a:r>
            <a:r>
              <a:rPr lang="de-DE" dirty="0" err="1"/>
              <a:t>examinations</a:t>
            </a:r>
            <a:r>
              <a:rPr lang="de-DE" dirty="0"/>
              <a:t> </a:t>
            </a:r>
            <a:r>
              <a:rPr lang="de-DE" dirty="0" smtClean="0"/>
              <a:t>in 117,400 </a:t>
            </a:r>
            <a:r>
              <a:rPr lang="de-DE" dirty="0" err="1" smtClean="0"/>
              <a:t>women</a:t>
            </a:r>
            <a:endParaRPr lang="de-AT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xmlns="" id="{F79A192D-F1B6-4AFB-B222-81951F53A8FD}"/>
              </a:ext>
            </a:extLst>
          </p:cNvPr>
          <p:cNvSpPr txBox="1"/>
          <p:nvPr/>
        </p:nvSpPr>
        <p:spPr>
          <a:xfrm>
            <a:off x="799499" y="2307384"/>
            <a:ext cx="3702181" cy="92333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de-DE" b="1" dirty="0" smtClean="0"/>
              <a:t>Skin </a:t>
            </a:r>
            <a:r>
              <a:rPr lang="de-DE" b="1" dirty="0" err="1" smtClean="0"/>
              <a:t>cancer</a:t>
            </a:r>
            <a:r>
              <a:rPr lang="de-DE" b="1" dirty="0" smtClean="0"/>
              <a:t> </a:t>
            </a:r>
            <a:r>
              <a:rPr lang="de-DE" b="1" dirty="0" err="1" smtClean="0"/>
              <a:t>prevention</a:t>
            </a:r>
            <a:r>
              <a:rPr lang="de-DE" b="1" dirty="0" smtClean="0"/>
              <a:t> </a:t>
            </a:r>
            <a:r>
              <a:rPr lang="de-DE" b="1" dirty="0" err="1" smtClean="0"/>
              <a:t>programme</a:t>
            </a:r>
            <a:r>
              <a:rPr lang="de-DE" dirty="0" smtClean="0"/>
              <a:t> </a:t>
            </a:r>
          </a:p>
          <a:p>
            <a:r>
              <a:rPr lang="de-DE" dirty="0" smtClean="0"/>
              <a:t>(</a:t>
            </a:r>
            <a:r>
              <a:rPr lang="de-DE" dirty="0"/>
              <a:t>1989-1994)</a:t>
            </a:r>
          </a:p>
          <a:p>
            <a:r>
              <a:rPr lang="de-DE" dirty="0"/>
              <a:t>12,069 </a:t>
            </a:r>
            <a:r>
              <a:rPr lang="de-DE" dirty="0" err="1" smtClean="0"/>
              <a:t>exams</a:t>
            </a:r>
            <a:r>
              <a:rPr lang="de-DE" dirty="0" smtClean="0"/>
              <a:t> in </a:t>
            </a:r>
            <a:r>
              <a:rPr lang="de-DE" dirty="0"/>
              <a:t>9382 </a:t>
            </a:r>
            <a:r>
              <a:rPr lang="de-DE" dirty="0" err="1" smtClean="0"/>
              <a:t>persons</a:t>
            </a:r>
            <a:endParaRPr lang="de-AT" dirty="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xmlns="" id="{F34BA943-9FB0-8F29-A4C3-10F67F4F8C21}"/>
              </a:ext>
            </a:extLst>
          </p:cNvPr>
          <p:cNvSpPr txBox="1"/>
          <p:nvPr/>
        </p:nvSpPr>
        <p:spPr>
          <a:xfrm>
            <a:off x="163926" y="3417565"/>
            <a:ext cx="4144533" cy="92333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de-DE" b="1" dirty="0" err="1" smtClean="0"/>
              <a:t>Colorectal</a:t>
            </a:r>
            <a:r>
              <a:rPr lang="de-DE" b="1" dirty="0" smtClean="0"/>
              <a:t> </a:t>
            </a:r>
            <a:r>
              <a:rPr lang="de-DE" b="1" dirty="0" err="1" smtClean="0"/>
              <a:t>cancer</a:t>
            </a:r>
            <a:r>
              <a:rPr lang="de-DE" b="1" dirty="0" smtClean="0"/>
              <a:t> </a:t>
            </a:r>
            <a:r>
              <a:rPr lang="de-DE" b="1" dirty="0" err="1" smtClean="0"/>
              <a:t>prevention</a:t>
            </a:r>
            <a:r>
              <a:rPr lang="de-DE" b="1" dirty="0" smtClean="0"/>
              <a:t> </a:t>
            </a:r>
            <a:r>
              <a:rPr lang="de-DE" b="1" dirty="0" err="1" smtClean="0"/>
              <a:t>programme</a:t>
            </a:r>
            <a:r>
              <a:rPr lang="de-DE" dirty="0" smtClean="0"/>
              <a:t> </a:t>
            </a:r>
          </a:p>
          <a:p>
            <a:r>
              <a:rPr lang="de-DE" dirty="0" smtClean="0"/>
              <a:t>(1992-2007) </a:t>
            </a:r>
          </a:p>
          <a:p>
            <a:r>
              <a:rPr lang="de-DE" dirty="0" smtClean="0"/>
              <a:t>N </a:t>
            </a:r>
            <a:r>
              <a:rPr lang="de-DE" dirty="0"/>
              <a:t>= </a:t>
            </a:r>
            <a:r>
              <a:rPr lang="de-DE" dirty="0" smtClean="0"/>
              <a:t>13,379 </a:t>
            </a:r>
            <a:r>
              <a:rPr lang="de-DE" dirty="0" err="1" smtClean="0"/>
              <a:t>participants</a:t>
            </a:r>
            <a:endParaRPr lang="de-AT" dirty="0"/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xmlns="" id="{1AC41D46-5707-41C4-68B4-00FCD10373B2}"/>
              </a:ext>
            </a:extLst>
          </p:cNvPr>
          <p:cNvSpPr txBox="1"/>
          <p:nvPr/>
        </p:nvSpPr>
        <p:spPr>
          <a:xfrm>
            <a:off x="5159938" y="5542002"/>
            <a:ext cx="32907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i="1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0070C0"/>
                </a:solidFill>
              </a:rPr>
              <a:t>“real“ </a:t>
            </a:r>
            <a:r>
              <a:rPr lang="de-DE" i="1" dirty="0" err="1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0070C0"/>
                </a:solidFill>
              </a:rPr>
              <a:t>subcohorts</a:t>
            </a:r>
            <a:endParaRPr lang="de-DE" i="1" dirty="0" smtClean="0">
              <a:ln>
                <a:solidFill>
                  <a:schemeClr val="accent5">
                    <a:lumMod val="50000"/>
                  </a:schemeClr>
                </a:solidFill>
              </a:ln>
              <a:solidFill>
                <a:srgbClr val="0070C0"/>
              </a:solidFill>
            </a:endParaRPr>
          </a:p>
          <a:p>
            <a:pPr algn="ctr"/>
            <a:r>
              <a:rPr lang="de-DE" i="1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0070C0"/>
                </a:solidFill>
              </a:rPr>
              <a:t> (additive </a:t>
            </a:r>
            <a:r>
              <a:rPr lang="de-DE" i="1" dirty="0" err="1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0070C0"/>
                </a:solidFill>
              </a:rPr>
              <a:t>programmes</a:t>
            </a:r>
            <a:r>
              <a:rPr lang="de-DE" i="1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0070C0"/>
                </a:solidFill>
              </a:rPr>
              <a:t>)</a:t>
            </a:r>
            <a:endParaRPr lang="de-DE" i="1" dirty="0">
              <a:ln>
                <a:solidFill>
                  <a:schemeClr val="accent5">
                    <a:lumMod val="50000"/>
                  </a:schemeClr>
                </a:solidFill>
              </a:ln>
              <a:solidFill>
                <a:srgbClr val="0070C0"/>
              </a:solidFill>
            </a:endParaRP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xmlns="" id="{5DF2B220-649F-FB36-ABFF-57A8869684BA}"/>
              </a:ext>
            </a:extLst>
          </p:cNvPr>
          <p:cNvSpPr txBox="1"/>
          <p:nvPr/>
        </p:nvSpPr>
        <p:spPr>
          <a:xfrm>
            <a:off x="1273943" y="1605222"/>
            <a:ext cx="2545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i="1" dirty="0" err="1" smtClean="0">
                <a:ln>
                  <a:solidFill>
                    <a:srgbClr val="00B050"/>
                  </a:solidFill>
                </a:ln>
              </a:rPr>
              <a:t>Intersecting</a:t>
            </a:r>
            <a:r>
              <a:rPr lang="de-DE" i="1" dirty="0" smtClean="0">
                <a:ln>
                  <a:solidFill>
                    <a:srgbClr val="00B050"/>
                  </a:solidFill>
                </a:ln>
              </a:rPr>
              <a:t> </a:t>
            </a:r>
            <a:r>
              <a:rPr lang="de-DE" i="1" dirty="0" err="1" smtClean="0">
                <a:ln>
                  <a:solidFill>
                    <a:srgbClr val="00B050"/>
                  </a:solidFill>
                </a:ln>
              </a:rPr>
              <a:t>subcohorts</a:t>
            </a:r>
            <a:endParaRPr lang="de-AT" i="1" dirty="0">
              <a:ln>
                <a:solidFill>
                  <a:srgbClr val="00B050"/>
                </a:solidFill>
              </a:ln>
            </a:endParaRP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xmlns="" id="{7FB887DA-FCDB-FF0F-ABCB-5CB09A00FFF9}"/>
              </a:ext>
            </a:extLst>
          </p:cNvPr>
          <p:cNvSpPr txBox="1"/>
          <p:nvPr/>
        </p:nvSpPr>
        <p:spPr>
          <a:xfrm>
            <a:off x="652531" y="4518257"/>
            <a:ext cx="3788345" cy="120032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de-DE" b="1" dirty="0" err="1" smtClean="0"/>
              <a:t>Breast</a:t>
            </a:r>
            <a:r>
              <a:rPr lang="de-DE" b="1" dirty="0" smtClean="0"/>
              <a:t> </a:t>
            </a:r>
            <a:r>
              <a:rPr lang="de-DE" b="1" dirty="0" err="1" smtClean="0"/>
              <a:t>cancer</a:t>
            </a:r>
            <a:r>
              <a:rPr lang="de-DE" b="1" dirty="0" smtClean="0"/>
              <a:t> </a:t>
            </a:r>
            <a:r>
              <a:rPr lang="de-DE" b="1" dirty="0" err="1" smtClean="0"/>
              <a:t>prevention</a:t>
            </a:r>
            <a:r>
              <a:rPr lang="de-DE" b="1" dirty="0" smtClean="0"/>
              <a:t> </a:t>
            </a:r>
            <a:r>
              <a:rPr lang="de-DE" b="1" dirty="0" err="1" smtClean="0"/>
              <a:t>programme</a:t>
            </a:r>
            <a:r>
              <a:rPr lang="de-DE" b="1" dirty="0" smtClean="0"/>
              <a:t> </a:t>
            </a:r>
          </a:p>
          <a:p>
            <a:r>
              <a:rPr lang="de-DE" b="1" dirty="0" err="1" smtClean="0"/>
              <a:t>by</a:t>
            </a:r>
            <a:r>
              <a:rPr lang="de-DE" b="1" dirty="0" smtClean="0"/>
              <a:t> </a:t>
            </a:r>
            <a:r>
              <a:rPr lang="de-DE" b="1" dirty="0" err="1" smtClean="0"/>
              <a:t>mammography</a:t>
            </a:r>
            <a:r>
              <a:rPr lang="de-DE" b="1" dirty="0" smtClean="0"/>
              <a:t> </a:t>
            </a:r>
            <a:r>
              <a:rPr lang="de-DE" b="1" dirty="0" err="1" smtClean="0"/>
              <a:t>screening</a:t>
            </a:r>
            <a:endParaRPr lang="de-DE" b="1" dirty="0" smtClean="0"/>
          </a:p>
          <a:p>
            <a:r>
              <a:rPr lang="de-DE" dirty="0" smtClean="0"/>
              <a:t>(</a:t>
            </a:r>
            <a:r>
              <a:rPr lang="de-DE" dirty="0"/>
              <a:t>1989-2005)</a:t>
            </a:r>
          </a:p>
          <a:p>
            <a:r>
              <a:rPr lang="de-DE" dirty="0"/>
              <a:t>136,254 </a:t>
            </a:r>
            <a:r>
              <a:rPr lang="de-DE" dirty="0" err="1" smtClean="0"/>
              <a:t>exams</a:t>
            </a:r>
            <a:r>
              <a:rPr lang="de-DE" dirty="0" smtClean="0"/>
              <a:t> in 53,223 </a:t>
            </a:r>
            <a:r>
              <a:rPr lang="de-DE" dirty="0" err="1" smtClean="0"/>
              <a:t>women</a:t>
            </a:r>
            <a:endParaRPr lang="de-AT" dirty="0"/>
          </a:p>
        </p:txBody>
      </p:sp>
      <p:sp>
        <p:nvSpPr>
          <p:cNvPr id="32" name="Pfeil: nach unten 31">
            <a:extLst>
              <a:ext uri="{FF2B5EF4-FFF2-40B4-BE49-F238E27FC236}">
                <a16:creationId xmlns:a16="http://schemas.microsoft.com/office/drawing/2014/main" xmlns="" id="{76871B7C-0ED2-3E04-7C8B-D2BABB6FEAB9}"/>
              </a:ext>
            </a:extLst>
          </p:cNvPr>
          <p:cNvSpPr/>
          <p:nvPr/>
        </p:nvSpPr>
        <p:spPr>
          <a:xfrm rot="11643339">
            <a:off x="5091854" y="4924903"/>
            <a:ext cx="484632" cy="11666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3" name="Pfeil: nach unten 32">
            <a:extLst>
              <a:ext uri="{FF2B5EF4-FFF2-40B4-BE49-F238E27FC236}">
                <a16:creationId xmlns:a16="http://schemas.microsoft.com/office/drawing/2014/main" xmlns="" id="{6D3C82AD-E7D8-C0BF-2B78-7660A89F5734}"/>
              </a:ext>
            </a:extLst>
          </p:cNvPr>
          <p:cNvSpPr/>
          <p:nvPr/>
        </p:nvSpPr>
        <p:spPr>
          <a:xfrm rot="9563442">
            <a:off x="7940928" y="4954340"/>
            <a:ext cx="484632" cy="9052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4" name="Pfeil: nach unten 33">
            <a:extLst>
              <a:ext uri="{FF2B5EF4-FFF2-40B4-BE49-F238E27FC236}">
                <a16:creationId xmlns:a16="http://schemas.microsoft.com/office/drawing/2014/main" xmlns="" id="{680D7ACA-1EAA-67CD-E9B7-9F711AA14EC1}"/>
              </a:ext>
            </a:extLst>
          </p:cNvPr>
          <p:cNvSpPr/>
          <p:nvPr/>
        </p:nvSpPr>
        <p:spPr>
          <a:xfrm rot="15359136">
            <a:off x="4609485" y="4131889"/>
            <a:ext cx="484632" cy="981466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5" name="Pfeil: nach unten 34">
            <a:extLst>
              <a:ext uri="{FF2B5EF4-FFF2-40B4-BE49-F238E27FC236}">
                <a16:creationId xmlns:a16="http://schemas.microsoft.com/office/drawing/2014/main" xmlns="" id="{86F8AC8B-73AD-A7F1-8E1E-79E98D3B8D53}"/>
              </a:ext>
            </a:extLst>
          </p:cNvPr>
          <p:cNvSpPr/>
          <p:nvPr/>
        </p:nvSpPr>
        <p:spPr>
          <a:xfrm rot="16028943">
            <a:off x="4349197" y="3359797"/>
            <a:ext cx="484632" cy="978408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6" name="Pfeil: nach unten 35">
            <a:extLst>
              <a:ext uri="{FF2B5EF4-FFF2-40B4-BE49-F238E27FC236}">
                <a16:creationId xmlns:a16="http://schemas.microsoft.com/office/drawing/2014/main" xmlns="" id="{D1D19559-4524-23FC-6AD0-0BEB71BF3807}"/>
              </a:ext>
            </a:extLst>
          </p:cNvPr>
          <p:cNvSpPr/>
          <p:nvPr/>
        </p:nvSpPr>
        <p:spPr>
          <a:xfrm rot="17916237">
            <a:off x="4556145" y="2471763"/>
            <a:ext cx="484632" cy="978408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7" name="Pfeil: nach unten 36">
            <a:extLst>
              <a:ext uri="{FF2B5EF4-FFF2-40B4-BE49-F238E27FC236}">
                <a16:creationId xmlns:a16="http://schemas.microsoft.com/office/drawing/2014/main" xmlns="" id="{40FADDC7-EB77-65ED-1F63-0185555D4D15}"/>
              </a:ext>
            </a:extLst>
          </p:cNvPr>
          <p:cNvSpPr/>
          <p:nvPr/>
        </p:nvSpPr>
        <p:spPr>
          <a:xfrm>
            <a:off x="6483797" y="2135822"/>
            <a:ext cx="484632" cy="978408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8" name="Pfeil: nach unten 37">
            <a:extLst>
              <a:ext uri="{FF2B5EF4-FFF2-40B4-BE49-F238E27FC236}">
                <a16:creationId xmlns:a16="http://schemas.microsoft.com/office/drawing/2014/main" xmlns="" id="{DEC158BB-09A0-F609-8D53-03512E873127}"/>
              </a:ext>
            </a:extLst>
          </p:cNvPr>
          <p:cNvSpPr/>
          <p:nvPr/>
        </p:nvSpPr>
        <p:spPr>
          <a:xfrm rot="5178964">
            <a:off x="8198644" y="3627099"/>
            <a:ext cx="484632" cy="978408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" name="Textfeld 1"/>
          <p:cNvSpPr txBox="1"/>
          <p:nvPr/>
        </p:nvSpPr>
        <p:spPr>
          <a:xfrm>
            <a:off x="263323" y="997257"/>
            <a:ext cx="114199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(</a:t>
            </a:r>
            <a:r>
              <a:rPr lang="de-DE" sz="1400" i="1" dirty="0"/>
              <a:t>cf.</a:t>
            </a:r>
            <a:r>
              <a:rPr lang="de-DE" sz="1400" dirty="0"/>
              <a:t> Stöhr S. &amp; Klenk J</a:t>
            </a:r>
            <a:r>
              <a:rPr lang="de-DE" sz="1400" dirty="0" smtClean="0"/>
              <a:t>. </a:t>
            </a:r>
            <a:r>
              <a:rPr lang="de-DE" sz="1400" dirty="0"/>
              <a:t>Systematische Aufarbeitung und Dokumentation der </a:t>
            </a:r>
            <a:r>
              <a:rPr lang="de-DE" sz="1400" dirty="0" err="1"/>
              <a:t>aks</a:t>
            </a:r>
            <a:r>
              <a:rPr lang="de-DE" sz="1400" dirty="0"/>
              <a:t> </a:t>
            </a:r>
            <a:r>
              <a:rPr lang="de-DE" sz="1400" dirty="0" smtClean="0"/>
              <a:t>Daten. Kommentar zur Datenqualität. Master Thesis, Ulm University, 2004) </a:t>
            </a:r>
            <a:endParaRPr lang="de-AT" sz="1400" dirty="0"/>
          </a:p>
          <a:p>
            <a:endParaRPr lang="de-AT" sz="1400" dirty="0"/>
          </a:p>
        </p:txBody>
      </p:sp>
    </p:spTree>
    <p:extLst>
      <p:ext uri="{BB962C8B-B14F-4D97-AF65-F5344CB8AC3E}">
        <p14:creationId xmlns:p14="http://schemas.microsoft.com/office/powerpoint/2010/main" val="2607901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6">
            <a:extLst>
              <a:ext uri="{FF2B5EF4-FFF2-40B4-BE49-F238E27FC236}">
                <a16:creationId xmlns:a16="http://schemas.microsoft.com/office/drawing/2014/main" xmlns="" id="{FAB57E68-C76A-9D93-963E-08F1E59C0B2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3377" y="97845"/>
            <a:ext cx="1481455" cy="751840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766238" y="38055"/>
            <a:ext cx="9154815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400" b="1" dirty="0" smtClean="0"/>
              <a:t>The Vorarlberg </a:t>
            </a:r>
            <a:r>
              <a:rPr lang="de-DE" sz="2400" b="1" dirty="0" err="1"/>
              <a:t>Health</a:t>
            </a:r>
            <a:r>
              <a:rPr lang="de-DE" sz="2400" b="1" dirty="0"/>
              <a:t> Monitoring &amp; Promotion Programme (VHM&amp;PP)</a:t>
            </a:r>
          </a:p>
          <a:p>
            <a:pPr algn="ctr"/>
            <a:endParaRPr lang="de-DE" sz="1400" b="1" dirty="0"/>
          </a:p>
          <a:p>
            <a:pPr algn="ctr"/>
            <a:r>
              <a:rPr lang="de-DE" sz="2400" b="1" dirty="0" smtClean="0"/>
              <a:t>General </a:t>
            </a:r>
            <a:r>
              <a:rPr lang="de-DE" sz="2400" b="1" dirty="0" err="1" smtClean="0"/>
              <a:t>Health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Examination</a:t>
            </a:r>
            <a:r>
              <a:rPr lang="de-DE" sz="2400" b="1" dirty="0" smtClean="0"/>
              <a:t>: </a:t>
            </a:r>
            <a:r>
              <a:rPr lang="de-DE" sz="2400" b="1" dirty="0" err="1" smtClean="0"/>
              <a:t>the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base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dataset</a:t>
            </a:r>
            <a:endParaRPr lang="de-AT" sz="2400" b="1" dirty="0"/>
          </a:p>
        </p:txBody>
      </p:sp>
      <p:sp>
        <p:nvSpPr>
          <p:cNvPr id="6" name="Rechteck 5"/>
          <p:cNvSpPr/>
          <p:nvPr/>
        </p:nvSpPr>
        <p:spPr>
          <a:xfrm>
            <a:off x="1002681" y="1469756"/>
            <a:ext cx="10061423" cy="51942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de-DE" sz="20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de-DE" sz="20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ocumentation</a:t>
            </a:r>
            <a:r>
              <a:rPr lang="de-DE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0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</a:t>
            </a:r>
            <a:r>
              <a:rPr lang="de-DE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0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aks</a:t>
            </a:r>
            <a:r>
              <a:rPr lang="de-DE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Jan. 1</a:t>
            </a:r>
            <a:r>
              <a:rPr lang="de-DE" sz="2000" baseline="30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</a:t>
            </a:r>
            <a:r>
              <a:rPr lang="de-DE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1985 – June 30</a:t>
            </a:r>
            <a:r>
              <a:rPr lang="de-DE" sz="2000" baseline="30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de-DE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2005 </a:t>
            </a:r>
            <a:r>
              <a:rPr lang="de-DE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de-DE" sz="20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thereafter</a:t>
            </a:r>
            <a:r>
              <a:rPr lang="de-DE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0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</a:t>
            </a:r>
            <a:r>
              <a:rPr lang="de-DE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0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Federation</a:t>
            </a:r>
            <a:r>
              <a:rPr lang="de-DE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0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de-DE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0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Social</a:t>
            </a:r>
            <a:r>
              <a:rPr lang="de-DE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0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Insurances</a:t>
            </a:r>
            <a:r>
              <a:rPr lang="de-DE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Dachverband der Sozialversicherungsträger)</a:t>
            </a:r>
            <a:endParaRPr lang="de-D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de-DE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716,679 </a:t>
            </a:r>
            <a:r>
              <a:rPr lang="de-DE" sz="20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examinations</a:t>
            </a:r>
            <a:endParaRPr lang="de-D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de-DE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185,397 </a:t>
            </a:r>
            <a:r>
              <a:rPr lang="de-DE" sz="20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participants</a:t>
            </a:r>
            <a:r>
              <a:rPr lang="de-DE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0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aged</a:t>
            </a:r>
            <a:r>
              <a:rPr lang="de-DE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≥19 </a:t>
            </a:r>
            <a:r>
              <a:rPr lang="de-DE" sz="20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years</a:t>
            </a:r>
            <a:r>
              <a:rPr lang="de-DE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53.9</a:t>
            </a:r>
            <a:r>
              <a:rPr lang="de-DE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% </a:t>
            </a:r>
            <a:r>
              <a:rPr lang="de-DE" sz="20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female</a:t>
            </a:r>
            <a:r>
              <a:rPr lang="de-DE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de-DE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50-60</a:t>
            </a:r>
            <a:r>
              <a:rPr lang="de-DE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% </a:t>
            </a:r>
            <a:r>
              <a:rPr lang="de-DE" sz="20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de-DE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adult </a:t>
            </a:r>
            <a:r>
              <a:rPr lang="de-DE" sz="20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population</a:t>
            </a:r>
            <a:endParaRPr lang="de-D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de-D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de-DE" sz="20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Socio-demographic</a:t>
            </a:r>
            <a:r>
              <a:rPr lang="de-DE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0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</a:t>
            </a:r>
            <a:r>
              <a:rPr lang="de-DE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de-DE" sz="20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age</a:t>
            </a:r>
            <a:r>
              <a:rPr lang="de-DE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de-DE" sz="20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sex</a:t>
            </a:r>
            <a:r>
              <a:rPr lang="de-DE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de-DE" sz="20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marital</a:t>
            </a:r>
            <a:r>
              <a:rPr lang="de-DE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0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status</a:t>
            </a:r>
            <a:r>
              <a:rPr lang="de-DE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de-DE" sz="20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occupational</a:t>
            </a:r>
            <a:r>
              <a:rPr lang="de-DE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0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status</a:t>
            </a:r>
            <a:r>
              <a:rPr lang="de-DE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de-DE" sz="20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blue</a:t>
            </a:r>
            <a:r>
              <a:rPr lang="de-DE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0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collar</a:t>
            </a:r>
            <a:r>
              <a:rPr lang="de-DE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de-DE" sz="20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white</a:t>
            </a:r>
            <a:r>
              <a:rPr lang="de-DE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0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collar</a:t>
            </a:r>
            <a:r>
              <a:rPr lang="de-DE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de-DE" sz="20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self-employed</a:t>
            </a:r>
            <a:r>
              <a:rPr lang="de-DE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de-DE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Body </a:t>
            </a:r>
            <a:r>
              <a:rPr lang="de-DE" sz="20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height</a:t>
            </a:r>
            <a:r>
              <a:rPr lang="de-DE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de-DE" sz="20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body</a:t>
            </a:r>
            <a:r>
              <a:rPr lang="de-DE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0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weight</a:t>
            </a:r>
            <a:r>
              <a:rPr lang="de-DE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de-DE" sz="20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blood</a:t>
            </a:r>
            <a:r>
              <a:rPr lang="de-DE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0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pressure</a:t>
            </a:r>
            <a:r>
              <a:rPr lang="de-DE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de-DE" sz="20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sys</a:t>
            </a:r>
            <a:r>
              <a:rPr lang="de-DE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de-DE" sz="20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</a:t>
            </a:r>
            <a:r>
              <a:rPr lang="de-DE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</a:t>
            </a:r>
            <a:r>
              <a:rPr lang="de-DE" sz="20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smoking</a:t>
            </a:r>
            <a:r>
              <a:rPr lang="de-DE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0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status</a:t>
            </a:r>
            <a:r>
              <a:rPr lang="de-DE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de-DE" sz="20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blood</a:t>
            </a:r>
            <a:r>
              <a:rPr lang="de-DE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0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glucose</a:t>
            </a:r>
            <a:r>
              <a:rPr lang="de-DE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de-DE" sz="20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serum</a:t>
            </a:r>
            <a:r>
              <a:rPr lang="de-DE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0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uric</a:t>
            </a:r>
            <a:r>
              <a:rPr lang="de-DE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0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acid</a:t>
            </a:r>
            <a:r>
              <a:rPr lang="de-DE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de-DE" sz="20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triglycerides</a:t>
            </a:r>
            <a:r>
              <a:rPr lang="de-DE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total </a:t>
            </a:r>
            <a:r>
              <a:rPr lang="de-DE" sz="20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cholesterol</a:t>
            </a:r>
            <a:r>
              <a:rPr lang="de-DE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gamma-GT, </a:t>
            </a:r>
            <a:r>
              <a:rPr lang="de-DE" sz="20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fecal</a:t>
            </a:r>
            <a:r>
              <a:rPr lang="de-DE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0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occult</a:t>
            </a:r>
            <a:r>
              <a:rPr lang="de-DE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0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blood</a:t>
            </a:r>
            <a:endParaRPr lang="de-DE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de-DE" sz="20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only</a:t>
            </a:r>
            <a:r>
              <a:rPr lang="de-DE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1985-1986: </a:t>
            </a:r>
            <a:r>
              <a:rPr lang="de-DE" sz="20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dementia</a:t>
            </a:r>
            <a:r>
              <a:rPr lang="de-DE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de-DE" sz="20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alcohol</a:t>
            </a:r>
            <a:r>
              <a:rPr lang="de-DE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0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abuse</a:t>
            </a:r>
            <a:r>
              <a:rPr lang="de-DE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de-DE" sz="20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status</a:t>
            </a:r>
            <a:r>
              <a:rPr lang="de-DE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0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de-DE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stress, lack </a:t>
            </a:r>
            <a:r>
              <a:rPr lang="de-DE" sz="20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de-DE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0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physical</a:t>
            </a:r>
            <a:r>
              <a:rPr lang="de-DE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0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activity</a:t>
            </a:r>
            <a:endParaRPr lang="de-DE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endParaRPr lang="de-DE" sz="20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de-DE" sz="2000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Closed</a:t>
            </a:r>
            <a:r>
              <a:rPr lang="de-DE" sz="2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000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dataset</a:t>
            </a:r>
            <a:r>
              <a:rPr lang="de-DE" sz="2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de-DE" sz="2000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however</a:t>
            </a:r>
            <a:r>
              <a:rPr lang="de-DE" sz="2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de-DE" sz="2000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permanently</a:t>
            </a:r>
            <a:r>
              <a:rPr lang="de-DE" sz="2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000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updated</a:t>
            </a:r>
            <a:r>
              <a:rPr lang="de-DE" sz="2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000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de-DE" sz="2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000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survival</a:t>
            </a:r>
            <a:r>
              <a:rPr lang="de-DE" sz="2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000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de-DE" sz="2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000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causes</a:t>
            </a:r>
            <a:r>
              <a:rPr lang="de-DE" sz="2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000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de-DE" sz="2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000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death</a:t>
            </a:r>
            <a:r>
              <a:rPr lang="de-DE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000" dirty="0" smtClean="0">
                <a:latin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de-DE" sz="2000" dirty="0" err="1" smtClean="0">
                <a:latin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very</a:t>
            </a:r>
            <a:r>
              <a:rPr lang="de-DE" sz="2000" dirty="0" smtClean="0">
                <a:latin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de-DE" sz="2000" dirty="0" err="1" smtClean="0">
                <a:latin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long</a:t>
            </a:r>
            <a:r>
              <a:rPr lang="de-DE" sz="2000" dirty="0" smtClean="0">
                <a:latin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follow-</a:t>
            </a:r>
            <a:r>
              <a:rPr lang="de-DE" sz="2000" dirty="0" err="1" smtClean="0">
                <a:latin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up</a:t>
            </a:r>
            <a:r>
              <a:rPr lang="de-DE" sz="2000" dirty="0" smtClean="0">
                <a:latin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!</a:t>
            </a:r>
            <a:endParaRPr lang="de-AT" sz="2000" dirty="0"/>
          </a:p>
        </p:txBody>
      </p:sp>
    </p:spTree>
    <p:extLst>
      <p:ext uri="{BB962C8B-B14F-4D97-AF65-F5344CB8AC3E}">
        <p14:creationId xmlns:p14="http://schemas.microsoft.com/office/powerpoint/2010/main" val="1521638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6">
            <a:extLst>
              <a:ext uri="{FF2B5EF4-FFF2-40B4-BE49-F238E27FC236}">
                <a16:creationId xmlns:a16="http://schemas.microsoft.com/office/drawing/2014/main" xmlns="" id="{FAB57E68-C76A-9D93-963E-08F1E59C0B2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3377" y="97845"/>
            <a:ext cx="1481455" cy="751840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766238" y="38055"/>
            <a:ext cx="9154815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400" b="1" dirty="0" smtClean="0"/>
              <a:t>The Vorarlberg </a:t>
            </a:r>
            <a:r>
              <a:rPr lang="de-DE" sz="2400" b="1" dirty="0" err="1"/>
              <a:t>Health</a:t>
            </a:r>
            <a:r>
              <a:rPr lang="de-DE" sz="2400" b="1" dirty="0"/>
              <a:t> Monitoring &amp; Promotion Programme (VHM&amp;PP)</a:t>
            </a:r>
          </a:p>
          <a:p>
            <a:pPr algn="ctr"/>
            <a:endParaRPr lang="de-DE" sz="1000" b="1" dirty="0"/>
          </a:p>
          <a:p>
            <a:pPr algn="ctr"/>
            <a:r>
              <a:rPr lang="de-DE" sz="2400" b="1" dirty="0" err="1" smtClean="0">
                <a:solidFill>
                  <a:schemeClr val="accent5">
                    <a:lumMod val="75000"/>
                  </a:schemeClr>
                </a:solidFill>
              </a:rPr>
              <a:t>Subcohorts</a:t>
            </a:r>
            <a:r>
              <a:rPr lang="de-DE" sz="2400" b="1" dirty="0" smtClean="0">
                <a:solidFill>
                  <a:schemeClr val="accent5">
                    <a:lumMod val="75000"/>
                  </a:schemeClr>
                </a:solidFill>
              </a:rPr>
              <a:t>: additive </a:t>
            </a:r>
            <a:r>
              <a:rPr lang="de-DE" sz="2400" b="1" dirty="0" err="1" smtClean="0">
                <a:solidFill>
                  <a:schemeClr val="accent5">
                    <a:lumMod val="75000"/>
                  </a:schemeClr>
                </a:solidFill>
              </a:rPr>
              <a:t>programmes</a:t>
            </a:r>
            <a:endParaRPr lang="de-AT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652272" y="1071319"/>
            <a:ext cx="11198352" cy="2833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de-DE" b="1" u="sng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Preventive</a:t>
            </a:r>
            <a:r>
              <a:rPr lang="de-DE" b="1" u="sng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b="1" u="sng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programme</a:t>
            </a:r>
            <a:r>
              <a:rPr lang="de-DE" b="1" u="sng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07000"/>
              </a:lnSpc>
            </a:pPr>
            <a:r>
              <a:rPr lang="de-DE" b="1" u="sng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de-DE" b="1" u="sng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b="1" u="sng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ageing</a:t>
            </a:r>
            <a:r>
              <a:rPr lang="de-DE" b="1" u="sng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b="1" u="sng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people</a:t>
            </a:r>
            <a:r>
              <a:rPr lang="de-DE" b="1" u="sng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de-DE" b="1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de-DE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(„Demenz 2000“, „VHM&amp;PP 65+“)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de-DE" sz="1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de-DE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Variables (</a:t>
            </a:r>
            <a:r>
              <a:rPr lang="de-DE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</a:t>
            </a:r>
            <a:r>
              <a:rPr lang="de-DE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questionnaire</a:t>
            </a:r>
            <a:r>
              <a:rPr lang="de-DE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):</a:t>
            </a:r>
            <a:r>
              <a:rPr lang="de-A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de-A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de-DE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Pre-existing</a:t>
            </a:r>
            <a:r>
              <a:rPr lang="de-DE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diseases</a:t>
            </a:r>
            <a:r>
              <a:rPr lang="de-DE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de-DE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medications</a:t>
            </a:r>
            <a:r>
              <a:rPr lang="de-DE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de-DE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allergies</a:t>
            </a:r>
            <a:r>
              <a:rPr lang="de-DE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de-DE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smoking</a:t>
            </a:r>
            <a:r>
              <a:rPr lang="de-DE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de-DE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alcohol</a:t>
            </a:r>
            <a:r>
              <a:rPr lang="de-DE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consumption</a:t>
            </a:r>
            <a:r>
              <a:rPr lang="de-DE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de-DE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nutrition</a:t>
            </a:r>
            <a:r>
              <a:rPr lang="de-DE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de-DE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bone</a:t>
            </a:r>
            <a:r>
              <a:rPr lang="de-DE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fractures</a:t>
            </a:r>
            <a:r>
              <a:rPr lang="de-DE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de-DE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various</a:t>
            </a:r>
            <a:r>
              <a:rPr lang="de-DE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ailments</a:t>
            </a:r>
            <a:r>
              <a:rPr lang="de-DE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de-DE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dyspnoea</a:t>
            </a:r>
            <a:r>
              <a:rPr lang="de-DE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de-DE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insomnia</a:t>
            </a:r>
            <a:r>
              <a:rPr lang="de-DE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de-DE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rheumatism</a:t>
            </a:r>
            <a:r>
              <a:rPr lang="de-DE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de-DE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reduction</a:t>
            </a:r>
            <a:r>
              <a:rPr lang="de-DE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de-DE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hearing</a:t>
            </a:r>
            <a:r>
              <a:rPr lang="de-DE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de-DE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vision</a:t>
            </a:r>
            <a:r>
              <a:rPr lang="de-DE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de-DE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vertigo</a:t>
            </a:r>
            <a:r>
              <a:rPr lang="de-DE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r>
              <a:rPr lang="de-DE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gynecological</a:t>
            </a:r>
            <a:r>
              <a:rPr lang="de-DE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information</a:t>
            </a:r>
            <a:r>
              <a:rPr lang="de-DE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asked</a:t>
            </a:r>
            <a:r>
              <a:rPr lang="de-DE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from</a:t>
            </a:r>
            <a:r>
              <a:rPr lang="de-DE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women</a:t>
            </a:r>
            <a:r>
              <a:rPr lang="de-DE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de-DE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intake</a:t>
            </a:r>
            <a:r>
              <a:rPr lang="de-DE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de-DE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hormones</a:t>
            </a:r>
            <a:r>
              <a:rPr lang="de-DE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de-DE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pain</a:t>
            </a:r>
            <a:r>
              <a:rPr lang="de-DE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de-DE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swellings</a:t>
            </a:r>
            <a:r>
              <a:rPr lang="de-DE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de-DE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de-DE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breast</a:t>
            </a:r>
            <a:r>
              <a:rPr lang="de-DE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de-DE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number</a:t>
            </a:r>
            <a:r>
              <a:rPr lang="de-DE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de-DE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births</a:t>
            </a:r>
            <a:r>
              <a:rPr lang="de-DE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de-DE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operations</a:t>
            </a:r>
            <a:r>
              <a:rPr lang="de-DE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de-DE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de-DE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abdomen</a:t>
            </a:r>
            <a:r>
              <a:rPr lang="de-DE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de-DE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breast</a:t>
            </a:r>
            <a:r>
              <a:rPr lang="de-DE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); </a:t>
            </a:r>
            <a:r>
              <a:rPr lang="de-DE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information</a:t>
            </a:r>
            <a:r>
              <a:rPr lang="de-DE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on </a:t>
            </a:r>
            <a:r>
              <a:rPr lang="de-DE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living</a:t>
            </a:r>
            <a:r>
              <a:rPr lang="de-DE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situation</a:t>
            </a:r>
            <a:r>
              <a:rPr lang="de-DE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de-DE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everyday</a:t>
            </a:r>
            <a:r>
              <a:rPr lang="de-DE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life</a:t>
            </a:r>
            <a:r>
              <a:rPr lang="de-DE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de-AT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569976" y="4496137"/>
            <a:ext cx="10878312" cy="2229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de-DE" b="1" u="sng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Preventive</a:t>
            </a:r>
            <a:r>
              <a:rPr lang="de-DE" b="1" u="sng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b="1" u="sng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programme</a:t>
            </a:r>
            <a:r>
              <a:rPr lang="de-DE" b="1" u="sng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b="1" u="sng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de-DE" b="1" u="sng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07000"/>
              </a:lnSpc>
            </a:pPr>
            <a:r>
              <a:rPr lang="de-DE" b="1" u="sng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postmenopausal </a:t>
            </a:r>
            <a:r>
              <a:rPr lang="de-DE" b="1" u="sng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women</a:t>
            </a:r>
            <a:r>
              <a:rPr lang="de-DE" b="1" u="sng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(„Frauen </a:t>
            </a:r>
            <a:r>
              <a:rPr lang="de-DE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Plus</a:t>
            </a:r>
            <a:r>
              <a:rPr lang="de-DE" b="1" u="sng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“)</a:t>
            </a:r>
            <a:endParaRPr lang="de-DE" b="1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  <a:buFontTx/>
              <a:buChar char="-"/>
            </a:pPr>
            <a:r>
              <a:rPr lang="de-DE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HDL-</a:t>
            </a:r>
            <a:r>
              <a:rPr lang="de-DE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cholesterol</a:t>
            </a:r>
            <a:r>
              <a:rPr lang="de-DE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de-DE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de-DE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Bone</a:t>
            </a:r>
            <a:r>
              <a:rPr lang="de-DE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mineral</a:t>
            </a:r>
            <a:r>
              <a:rPr lang="de-DE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density</a:t>
            </a:r>
            <a:r>
              <a:rPr lang="de-DE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</a:t>
            </a:r>
            <a:r>
              <a:rPr lang="de-DE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DXA </a:t>
            </a:r>
            <a:r>
              <a:rPr lang="de-DE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de-DE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QCT (n=4750)</a:t>
            </a:r>
            <a:endParaRPr lang="de-DE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de-DE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Questionnaire</a:t>
            </a:r>
            <a:r>
              <a:rPr lang="de-DE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covering</a:t>
            </a:r>
            <a:r>
              <a:rPr lang="de-DE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various</a:t>
            </a:r>
            <a:r>
              <a:rPr lang="de-DE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topics</a:t>
            </a:r>
            <a:r>
              <a:rPr lang="de-DE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de-DE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climacteric</a:t>
            </a:r>
            <a:r>
              <a:rPr lang="de-DE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period</a:t>
            </a:r>
            <a:r>
              <a:rPr lang="de-DE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de-DE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general</a:t>
            </a:r>
            <a:r>
              <a:rPr lang="de-DE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satisfaction</a:t>
            </a:r>
            <a:r>
              <a:rPr lang="de-DE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de-DE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vitality</a:t>
            </a:r>
            <a:r>
              <a:rPr lang="de-DE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de-DE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cardiovascular</a:t>
            </a:r>
            <a:r>
              <a:rPr lang="de-DE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risk</a:t>
            </a:r>
            <a:r>
              <a:rPr lang="de-DE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de-DE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osteoporotic</a:t>
            </a:r>
            <a:r>
              <a:rPr lang="de-DE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risk</a:t>
            </a:r>
            <a:endParaRPr lang="de-AT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xmlns="" id="{42E5EAC0-8D15-080C-1E9C-04F3AA1B92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3863556"/>
              </p:ext>
            </p:extLst>
          </p:nvPr>
        </p:nvGraphicFramePr>
        <p:xfrm>
          <a:off x="4278884" y="1162759"/>
          <a:ext cx="7251700" cy="723900"/>
        </p:xfrm>
        <a:graphic>
          <a:graphicData uri="http://schemas.openxmlformats.org/drawingml/2006/table">
            <a:tbl>
              <a:tblPr/>
              <a:tblGrid>
                <a:gridCol w="787400">
                  <a:extLst>
                    <a:ext uri="{9D8B030D-6E8A-4147-A177-3AD203B41FA5}">
                      <a16:colId xmlns:a16="http://schemas.microsoft.com/office/drawing/2014/main" xmlns="" val="2629957228"/>
                    </a:ext>
                  </a:extLst>
                </a:gridCol>
                <a:gridCol w="787400">
                  <a:extLst>
                    <a:ext uri="{9D8B030D-6E8A-4147-A177-3AD203B41FA5}">
                      <a16:colId xmlns:a16="http://schemas.microsoft.com/office/drawing/2014/main" xmlns="" val="1697895732"/>
                    </a:ext>
                  </a:extLst>
                </a:gridCol>
                <a:gridCol w="2028444">
                  <a:extLst>
                    <a:ext uri="{9D8B030D-6E8A-4147-A177-3AD203B41FA5}">
                      <a16:colId xmlns:a16="http://schemas.microsoft.com/office/drawing/2014/main" xmlns="" val="2063390636"/>
                    </a:ext>
                  </a:extLst>
                </a:gridCol>
                <a:gridCol w="740156">
                  <a:extLst>
                    <a:ext uri="{9D8B030D-6E8A-4147-A177-3AD203B41FA5}">
                      <a16:colId xmlns:a16="http://schemas.microsoft.com/office/drawing/2014/main" xmlns="" val="2888552121"/>
                    </a:ext>
                  </a:extLst>
                </a:gridCol>
                <a:gridCol w="1155700">
                  <a:extLst>
                    <a:ext uri="{9D8B030D-6E8A-4147-A177-3AD203B41FA5}">
                      <a16:colId xmlns:a16="http://schemas.microsoft.com/office/drawing/2014/main" xmlns="" val="2805139719"/>
                    </a:ext>
                  </a:extLst>
                </a:gridCol>
                <a:gridCol w="688789">
                  <a:extLst>
                    <a:ext uri="{9D8B030D-6E8A-4147-A177-3AD203B41FA5}">
                      <a16:colId xmlns:a16="http://schemas.microsoft.com/office/drawing/2014/main" xmlns="" val="2070126948"/>
                    </a:ext>
                  </a:extLst>
                </a:gridCol>
                <a:gridCol w="1063811">
                  <a:extLst>
                    <a:ext uri="{9D8B030D-6E8A-4147-A177-3AD203B41FA5}">
                      <a16:colId xmlns:a16="http://schemas.microsoft.com/office/drawing/2014/main" xmlns="" val="3045256413"/>
                    </a:ext>
                  </a:extLst>
                </a:gridCol>
              </a:tblGrid>
              <a:tr h="297180">
                <a:tc>
                  <a:txBody>
                    <a:bodyPr/>
                    <a:lstStyle/>
                    <a:p>
                      <a:pPr algn="ctr" fontAlgn="b"/>
                      <a:r>
                        <a:rPr lang="de-A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period</a:t>
                      </a:r>
                      <a:endParaRPr lang="de-AT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Age</a:t>
                      </a:r>
                      <a:r>
                        <a:rPr lang="de-DE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sz="18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profile</a:t>
                      </a:r>
                      <a:endParaRPr lang="de-AT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</a:t>
                      </a:r>
                      <a:r>
                        <a:rPr lang="de-AT" sz="1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female</a:t>
                      </a:r>
                      <a:endParaRPr lang="de-AT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72281581"/>
                  </a:ext>
                </a:extLst>
              </a:tr>
              <a:tr h="129081">
                <a:tc>
                  <a:txBody>
                    <a:bodyPr/>
                    <a:lstStyle/>
                    <a:p>
                      <a:pPr algn="ctr" fontAlgn="b"/>
                      <a:endParaRPr lang="de-AT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65964131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ctr" fontAlgn="b"/>
                      <a:r>
                        <a:rPr lang="de-A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3453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June </a:t>
                      </a:r>
                      <a:r>
                        <a:rPr lang="de-A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2000 - </a:t>
                      </a:r>
                      <a:r>
                        <a:rPr lang="de-AT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July</a:t>
                      </a:r>
                      <a:r>
                        <a:rPr lang="de-A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A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≥</a:t>
                      </a:r>
                      <a:r>
                        <a:rPr lang="de-A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A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 </a:t>
                      </a:r>
                      <a:r>
                        <a:rPr lang="de-AT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years</a:t>
                      </a:r>
                      <a:endParaRPr lang="de-A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60421513"/>
                  </a:ext>
                </a:extLst>
              </a:tr>
            </a:tbl>
          </a:graphicData>
        </a:graphic>
      </p:graphicFrame>
      <p:graphicFrame>
        <p:nvGraphicFramePr>
          <p:cNvPr id="8" name="Tabelle 7">
            <a:extLst>
              <a:ext uri="{FF2B5EF4-FFF2-40B4-BE49-F238E27FC236}">
                <a16:creationId xmlns:a16="http://schemas.microsoft.com/office/drawing/2014/main" xmlns="" id="{D626BF1D-8120-93A0-69C0-34A0F10AD7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2007254"/>
              </p:ext>
            </p:extLst>
          </p:nvPr>
        </p:nvGraphicFramePr>
        <p:xfrm>
          <a:off x="5105561" y="4496137"/>
          <a:ext cx="6286500" cy="982980"/>
        </p:xfrm>
        <a:graphic>
          <a:graphicData uri="http://schemas.openxmlformats.org/drawingml/2006/table">
            <a:tbl>
              <a:tblPr/>
              <a:tblGrid>
                <a:gridCol w="1130647">
                  <a:extLst>
                    <a:ext uri="{9D8B030D-6E8A-4147-A177-3AD203B41FA5}">
                      <a16:colId xmlns:a16="http://schemas.microsoft.com/office/drawing/2014/main" xmlns="" val="2629957228"/>
                    </a:ext>
                  </a:extLst>
                </a:gridCol>
                <a:gridCol w="444153">
                  <a:extLst>
                    <a:ext uri="{9D8B030D-6E8A-4147-A177-3AD203B41FA5}">
                      <a16:colId xmlns:a16="http://schemas.microsoft.com/office/drawing/2014/main" xmlns="" val="1697895732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xmlns="" val="2063390636"/>
                    </a:ext>
                  </a:extLst>
                </a:gridCol>
                <a:gridCol w="787400">
                  <a:extLst>
                    <a:ext uri="{9D8B030D-6E8A-4147-A177-3AD203B41FA5}">
                      <a16:colId xmlns:a16="http://schemas.microsoft.com/office/drawing/2014/main" xmlns="" val="2888552121"/>
                    </a:ext>
                  </a:extLst>
                </a:gridCol>
                <a:gridCol w="1155700">
                  <a:extLst>
                    <a:ext uri="{9D8B030D-6E8A-4147-A177-3AD203B41FA5}">
                      <a16:colId xmlns:a16="http://schemas.microsoft.com/office/drawing/2014/main" xmlns="" val="2805139719"/>
                    </a:ext>
                  </a:extLst>
                </a:gridCol>
                <a:gridCol w="787400">
                  <a:extLst>
                    <a:ext uri="{9D8B030D-6E8A-4147-A177-3AD203B41FA5}">
                      <a16:colId xmlns:a16="http://schemas.microsoft.com/office/drawing/2014/main" xmlns="" val="2070126948"/>
                    </a:ext>
                  </a:extLst>
                </a:gridCol>
              </a:tblGrid>
              <a:tr h="297180">
                <a:tc>
                  <a:txBody>
                    <a:bodyPr/>
                    <a:lstStyle/>
                    <a:p>
                      <a:pPr algn="ctr" fontAlgn="b"/>
                      <a:r>
                        <a:rPr lang="de-A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period</a:t>
                      </a:r>
                      <a:endParaRPr lang="de-AT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Age </a:t>
                      </a:r>
                      <a:r>
                        <a:rPr lang="de-AT" sz="1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profile</a:t>
                      </a:r>
                      <a:endParaRPr lang="de-AT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72281581"/>
                  </a:ext>
                </a:extLst>
              </a:tr>
              <a:tr h="129081">
                <a:tc>
                  <a:txBody>
                    <a:bodyPr/>
                    <a:lstStyle/>
                    <a:p>
                      <a:pPr algn="ctr" fontAlgn="b"/>
                      <a:endParaRPr lang="de-AT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65964131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ctr" fontAlgn="b"/>
                      <a:r>
                        <a:rPr lang="de-A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5297 </a:t>
                      </a:r>
                      <a:r>
                        <a:rPr lang="de-AT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women</a:t>
                      </a:r>
                      <a:endParaRPr lang="de-A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Jan. </a:t>
                      </a:r>
                      <a:r>
                        <a:rPr lang="de-A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1991 – </a:t>
                      </a:r>
                      <a:r>
                        <a:rPr lang="de-AT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Dec</a:t>
                      </a:r>
                      <a:r>
                        <a:rPr lang="de-A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</a:t>
                      </a:r>
                      <a:r>
                        <a:rPr lang="de-A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≥</a:t>
                      </a:r>
                      <a:r>
                        <a:rPr lang="de-A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35 </a:t>
                      </a:r>
                      <a:r>
                        <a:rPr lang="de-AT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years</a:t>
                      </a:r>
                      <a:endParaRPr lang="de-A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604215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2353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766238" y="38055"/>
            <a:ext cx="9154815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400" b="1" dirty="0" smtClean="0"/>
              <a:t>The Vorarlberg </a:t>
            </a:r>
            <a:r>
              <a:rPr lang="de-DE" sz="2400" b="1" dirty="0" err="1"/>
              <a:t>Health</a:t>
            </a:r>
            <a:r>
              <a:rPr lang="de-DE" sz="2400" b="1" dirty="0"/>
              <a:t> Monitoring &amp; Promotion Programme (VHM&amp;PP)</a:t>
            </a:r>
          </a:p>
          <a:p>
            <a:pPr algn="ctr"/>
            <a:endParaRPr lang="de-DE" sz="1400" b="1" dirty="0"/>
          </a:p>
          <a:p>
            <a:pPr algn="ctr"/>
            <a:r>
              <a:rPr lang="de-DE" sz="2400" b="1" dirty="0" err="1" smtClean="0">
                <a:solidFill>
                  <a:srgbClr val="00B050"/>
                </a:solidFill>
              </a:rPr>
              <a:t>Intersecting</a:t>
            </a:r>
            <a:r>
              <a:rPr lang="de-DE" sz="2400" b="1" dirty="0" smtClean="0">
                <a:solidFill>
                  <a:srgbClr val="00B050"/>
                </a:solidFill>
              </a:rPr>
              <a:t> </a:t>
            </a:r>
            <a:r>
              <a:rPr lang="de-DE" sz="2400" b="1" dirty="0" err="1" smtClean="0">
                <a:solidFill>
                  <a:srgbClr val="00B050"/>
                </a:solidFill>
              </a:rPr>
              <a:t>subcohorts</a:t>
            </a:r>
            <a:r>
              <a:rPr lang="de-DE" sz="2400" b="1" dirty="0">
                <a:solidFill>
                  <a:srgbClr val="00B050"/>
                </a:solidFill>
              </a:rPr>
              <a:t> </a:t>
            </a:r>
            <a:r>
              <a:rPr lang="de-DE" sz="2400" b="1" dirty="0" smtClean="0">
                <a:solidFill>
                  <a:srgbClr val="00B050"/>
                </a:solidFill>
              </a:rPr>
              <a:t>(1</a:t>
            </a:r>
            <a:r>
              <a:rPr lang="de-DE" sz="2400" b="1" dirty="0">
                <a:solidFill>
                  <a:srgbClr val="00B050"/>
                </a:solidFill>
              </a:rPr>
              <a:t>)</a:t>
            </a:r>
            <a:endParaRPr lang="de-AT" sz="2400" b="1" dirty="0">
              <a:solidFill>
                <a:srgbClr val="00B050"/>
              </a:solidFill>
            </a:endParaRPr>
          </a:p>
        </p:txBody>
      </p:sp>
      <p:pic>
        <p:nvPicPr>
          <p:cNvPr id="5" name="Bild 6">
            <a:extLst>
              <a:ext uri="{FF2B5EF4-FFF2-40B4-BE49-F238E27FC236}">
                <a16:creationId xmlns:a16="http://schemas.microsoft.com/office/drawing/2014/main" xmlns="" id="{FAB57E68-C76A-9D93-963E-08F1E59C0B2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3377" y="97845"/>
            <a:ext cx="1481455" cy="751840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813816" y="1325877"/>
            <a:ext cx="10917936" cy="18819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</a:pPr>
            <a:r>
              <a:rPr lang="de-DE" b="1" u="sng" dirty="0" err="1"/>
              <a:t>Preventive</a:t>
            </a:r>
            <a:r>
              <a:rPr lang="de-DE" b="1" u="sng" dirty="0"/>
              <a:t> </a:t>
            </a:r>
            <a:r>
              <a:rPr lang="de-DE" b="1" u="sng" dirty="0" err="1"/>
              <a:t>gynaecological</a:t>
            </a:r>
            <a:r>
              <a:rPr lang="de-DE" b="1" u="sng" dirty="0"/>
              <a:t> </a:t>
            </a:r>
            <a:r>
              <a:rPr lang="de-DE" b="1" u="sng" dirty="0" err="1"/>
              <a:t>examination</a:t>
            </a:r>
            <a:endParaRPr lang="de-DE" u="sng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de-DE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de-D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de-DE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Various</a:t>
            </a:r>
            <a:r>
              <a:rPr lang="de-DE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examinations</a:t>
            </a:r>
            <a:r>
              <a:rPr lang="de-DE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documented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de-DE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breast</a:t>
            </a:r>
            <a:r>
              <a:rPr lang="de-DE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de-DE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uterus</a:t>
            </a:r>
            <a:r>
              <a:rPr lang="de-DE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de-DE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vagina</a:t>
            </a:r>
            <a:r>
              <a:rPr lang="de-DE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de-DE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vulva</a:t>
            </a:r>
            <a:r>
              <a:rPr lang="de-DE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…), </a:t>
            </a:r>
            <a:r>
              <a:rPr lang="de-DE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e. g.</a:t>
            </a:r>
            <a:r>
              <a:rPr lang="de-DE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cervical</a:t>
            </a:r>
            <a:r>
              <a:rPr lang="de-DE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swabs</a:t>
            </a:r>
            <a:r>
              <a:rPr lang="de-DE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de-DE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inspection</a:t>
            </a:r>
            <a:r>
              <a:rPr lang="de-DE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de-DE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palpation</a:t>
            </a:r>
            <a:r>
              <a:rPr lang="de-DE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de-DE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de-DE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breast</a:t>
            </a:r>
            <a:r>
              <a:rPr lang="de-DE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de-DE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inspection</a:t>
            </a:r>
            <a:r>
              <a:rPr lang="de-DE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de-DE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de-DE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vulva</a:t>
            </a:r>
            <a:r>
              <a:rPr lang="de-DE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de-DE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colposcopy</a:t>
            </a:r>
            <a:r>
              <a:rPr lang="de-DE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de-DE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cytology</a:t>
            </a:r>
            <a:endParaRPr lang="de-DE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807720" y="3940206"/>
            <a:ext cx="10924032" cy="25772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</a:pPr>
            <a:r>
              <a:rPr lang="de-DE" b="1" u="sng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Mammography</a:t>
            </a:r>
            <a:r>
              <a:rPr lang="de-DE" b="1" u="sng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b="1" u="sng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screening</a:t>
            </a:r>
            <a:r>
              <a:rPr lang="de-DE" b="1" u="sng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b="1" u="sng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programme</a:t>
            </a:r>
            <a:endParaRPr lang="de-AT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endParaRPr lang="de-DE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endParaRPr lang="de-D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de-DE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Offered</a:t>
            </a:r>
            <a:r>
              <a:rPr lang="de-DE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de-DE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all (</a:t>
            </a:r>
            <a:r>
              <a:rPr lang="de-DE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female</a:t>
            </a:r>
            <a:r>
              <a:rPr lang="de-DE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de-DE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participants</a:t>
            </a:r>
            <a:r>
              <a:rPr lang="de-DE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de-DE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de-DE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General </a:t>
            </a:r>
            <a:r>
              <a:rPr lang="de-DE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Health</a:t>
            </a:r>
            <a:r>
              <a:rPr lang="de-DE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Examination</a:t>
            </a:r>
            <a:r>
              <a:rPr lang="de-DE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de-DE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de-DE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Preventive</a:t>
            </a:r>
            <a:r>
              <a:rPr lang="de-DE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gynaecological</a:t>
            </a:r>
            <a:r>
              <a:rPr lang="de-DE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examination</a:t>
            </a:r>
            <a:endParaRPr lang="de-D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de-DE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Mammography</a:t>
            </a:r>
            <a:r>
              <a:rPr lang="de-DE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results</a:t>
            </a:r>
            <a:r>
              <a:rPr lang="de-DE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de-DE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acquistion</a:t>
            </a:r>
            <a:r>
              <a:rPr lang="de-DE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de-DE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breast</a:t>
            </a:r>
            <a:r>
              <a:rPr lang="de-DE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cancer</a:t>
            </a:r>
            <a:r>
              <a:rPr lang="de-DE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family</a:t>
            </a:r>
            <a:r>
              <a:rPr lang="de-DE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history</a:t>
            </a:r>
            <a:r>
              <a:rPr lang="de-DE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de-DE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operations</a:t>
            </a:r>
            <a:r>
              <a:rPr lang="de-DE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de-DE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de-DE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breast</a:t>
            </a:r>
            <a:r>
              <a:rPr lang="de-DE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de-DE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</a:t>
            </a:r>
            <a:r>
              <a:rPr lang="de-DE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de-DE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contraceptives</a:t>
            </a:r>
            <a:r>
              <a:rPr lang="de-DE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de-DE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breastfeeding</a:t>
            </a:r>
            <a:endParaRPr lang="de-AT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xmlns="" id="{11729AA1-4698-462A-A966-063175DF24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6001917"/>
              </p:ext>
            </p:extLst>
          </p:nvPr>
        </p:nvGraphicFramePr>
        <p:xfrm>
          <a:off x="5381257" y="1448480"/>
          <a:ext cx="6082911" cy="982980"/>
        </p:xfrm>
        <a:graphic>
          <a:graphicData uri="http://schemas.openxmlformats.org/drawingml/2006/table">
            <a:tbl>
              <a:tblPr/>
              <a:tblGrid>
                <a:gridCol w="2450237">
                  <a:extLst>
                    <a:ext uri="{9D8B030D-6E8A-4147-A177-3AD203B41FA5}">
                      <a16:colId xmlns:a16="http://schemas.microsoft.com/office/drawing/2014/main" xmlns="" val="2629957228"/>
                    </a:ext>
                  </a:extLst>
                </a:gridCol>
                <a:gridCol w="195309">
                  <a:extLst>
                    <a:ext uri="{9D8B030D-6E8A-4147-A177-3AD203B41FA5}">
                      <a16:colId xmlns:a16="http://schemas.microsoft.com/office/drawing/2014/main" xmlns="" val="1697895732"/>
                    </a:ext>
                  </a:extLst>
                </a:gridCol>
                <a:gridCol w="1660124">
                  <a:extLst>
                    <a:ext uri="{9D8B030D-6E8A-4147-A177-3AD203B41FA5}">
                      <a16:colId xmlns:a16="http://schemas.microsoft.com/office/drawing/2014/main" xmlns="" val="2063390636"/>
                    </a:ext>
                  </a:extLst>
                </a:gridCol>
                <a:gridCol w="410326">
                  <a:extLst>
                    <a:ext uri="{9D8B030D-6E8A-4147-A177-3AD203B41FA5}">
                      <a16:colId xmlns:a16="http://schemas.microsoft.com/office/drawing/2014/main" xmlns="" val="2888552121"/>
                    </a:ext>
                  </a:extLst>
                </a:gridCol>
                <a:gridCol w="1366915">
                  <a:extLst>
                    <a:ext uri="{9D8B030D-6E8A-4147-A177-3AD203B41FA5}">
                      <a16:colId xmlns:a16="http://schemas.microsoft.com/office/drawing/2014/main" xmlns="" val="2805139719"/>
                    </a:ext>
                  </a:extLst>
                </a:gridCol>
              </a:tblGrid>
              <a:tr h="297180">
                <a:tc>
                  <a:txBody>
                    <a:bodyPr/>
                    <a:lstStyle/>
                    <a:p>
                      <a:pPr algn="ctr" fontAlgn="b"/>
                      <a:r>
                        <a:rPr lang="de-A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period</a:t>
                      </a:r>
                      <a:endParaRPr lang="de-AT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Age </a:t>
                      </a:r>
                      <a:r>
                        <a:rPr lang="de-AT" sz="1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profile</a:t>
                      </a:r>
                      <a:endParaRPr lang="de-AT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72281581"/>
                  </a:ext>
                </a:extLst>
              </a:tr>
              <a:tr h="129081">
                <a:tc>
                  <a:txBody>
                    <a:bodyPr/>
                    <a:lstStyle/>
                    <a:p>
                      <a:pPr algn="ctr" fontAlgn="b"/>
                      <a:endParaRPr lang="de-AT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65964131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ctr" fontAlgn="b"/>
                      <a:r>
                        <a:rPr lang="de-A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117,400 </a:t>
                      </a:r>
                      <a:r>
                        <a:rPr lang="de-AT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women</a:t>
                      </a:r>
                      <a:r>
                        <a:rPr lang="de-A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     </a:t>
                      </a:r>
                      <a:r>
                        <a:rPr lang="de-A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650,171 </a:t>
                      </a:r>
                      <a:r>
                        <a:rPr lang="de-AT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examinations</a:t>
                      </a:r>
                      <a:endParaRPr lang="de-A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Jan. </a:t>
                      </a:r>
                      <a:r>
                        <a:rPr lang="de-A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1985 </a:t>
                      </a:r>
                      <a:r>
                        <a:rPr lang="de-A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– June 2005</a:t>
                      </a:r>
                      <a:endParaRPr lang="de-A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≥</a:t>
                      </a:r>
                      <a:r>
                        <a:rPr lang="de-A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A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</a:t>
                      </a:r>
                      <a:r>
                        <a:rPr lang="de-AT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years</a:t>
                      </a:r>
                      <a:endParaRPr lang="de-A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60421513"/>
                  </a:ext>
                </a:extLst>
              </a:tr>
            </a:tbl>
          </a:graphicData>
        </a:graphic>
      </p:graphicFrame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xmlns="" id="{7395C559-D59A-719A-5B2B-216022F1C0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566098"/>
              </p:ext>
            </p:extLst>
          </p:nvPr>
        </p:nvGraphicFramePr>
        <p:xfrm>
          <a:off x="5381257" y="4021593"/>
          <a:ext cx="6082911" cy="967740"/>
        </p:xfrm>
        <a:graphic>
          <a:graphicData uri="http://schemas.openxmlformats.org/drawingml/2006/table">
            <a:tbl>
              <a:tblPr/>
              <a:tblGrid>
                <a:gridCol w="2450237">
                  <a:extLst>
                    <a:ext uri="{9D8B030D-6E8A-4147-A177-3AD203B41FA5}">
                      <a16:colId xmlns:a16="http://schemas.microsoft.com/office/drawing/2014/main" xmlns="" val="2629957228"/>
                    </a:ext>
                  </a:extLst>
                </a:gridCol>
                <a:gridCol w="195309">
                  <a:extLst>
                    <a:ext uri="{9D8B030D-6E8A-4147-A177-3AD203B41FA5}">
                      <a16:colId xmlns:a16="http://schemas.microsoft.com/office/drawing/2014/main" xmlns="" val="1697895732"/>
                    </a:ext>
                  </a:extLst>
                </a:gridCol>
                <a:gridCol w="1660124">
                  <a:extLst>
                    <a:ext uri="{9D8B030D-6E8A-4147-A177-3AD203B41FA5}">
                      <a16:colId xmlns:a16="http://schemas.microsoft.com/office/drawing/2014/main" xmlns="" val="2063390636"/>
                    </a:ext>
                  </a:extLst>
                </a:gridCol>
                <a:gridCol w="410326">
                  <a:extLst>
                    <a:ext uri="{9D8B030D-6E8A-4147-A177-3AD203B41FA5}">
                      <a16:colId xmlns:a16="http://schemas.microsoft.com/office/drawing/2014/main" xmlns="" val="2888552121"/>
                    </a:ext>
                  </a:extLst>
                </a:gridCol>
                <a:gridCol w="1366915">
                  <a:extLst>
                    <a:ext uri="{9D8B030D-6E8A-4147-A177-3AD203B41FA5}">
                      <a16:colId xmlns:a16="http://schemas.microsoft.com/office/drawing/2014/main" xmlns="" val="2805139719"/>
                    </a:ext>
                  </a:extLst>
                </a:gridCol>
              </a:tblGrid>
              <a:tr h="267559">
                <a:tc>
                  <a:txBody>
                    <a:bodyPr/>
                    <a:lstStyle/>
                    <a:p>
                      <a:pPr algn="ctr" fontAlgn="b"/>
                      <a:r>
                        <a:rPr lang="de-A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period</a:t>
                      </a:r>
                      <a:endParaRPr lang="de-AT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Age </a:t>
                      </a:r>
                      <a:r>
                        <a:rPr lang="de-AT" sz="1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profile</a:t>
                      </a:r>
                      <a:endParaRPr lang="de-AT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72281581"/>
                  </a:ext>
                </a:extLst>
              </a:tr>
              <a:tr h="129081">
                <a:tc>
                  <a:txBody>
                    <a:bodyPr/>
                    <a:lstStyle/>
                    <a:p>
                      <a:pPr algn="ctr" fontAlgn="b"/>
                      <a:endParaRPr lang="de-AT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65964131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ctr" fontAlgn="b"/>
                      <a:r>
                        <a:rPr lang="de-A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53,223 </a:t>
                      </a:r>
                      <a:r>
                        <a:rPr lang="de-AT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women</a:t>
                      </a:r>
                      <a:r>
                        <a:rPr lang="de-A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    </a:t>
                      </a:r>
                      <a:r>
                        <a:rPr lang="de-A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136,254 </a:t>
                      </a:r>
                      <a:r>
                        <a:rPr lang="de-AT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examination</a:t>
                      </a:r>
                      <a:endParaRPr lang="de-A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Jan. 1989 </a:t>
                      </a:r>
                      <a:r>
                        <a:rPr lang="de-A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– </a:t>
                      </a:r>
                      <a:r>
                        <a:rPr lang="de-AT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Dec</a:t>
                      </a:r>
                      <a:r>
                        <a:rPr lang="de-A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</a:t>
                      </a:r>
                      <a:r>
                        <a:rPr lang="de-A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≥</a:t>
                      </a:r>
                      <a:r>
                        <a:rPr lang="de-A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A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</a:t>
                      </a:r>
                      <a:r>
                        <a:rPr lang="de-AT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years</a:t>
                      </a:r>
                      <a:endParaRPr lang="de-A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604215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07752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766238" y="38055"/>
            <a:ext cx="9154815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400" b="1" dirty="0" smtClean="0"/>
              <a:t>The Vorarlberg </a:t>
            </a:r>
            <a:r>
              <a:rPr lang="de-DE" sz="2400" b="1" dirty="0" err="1"/>
              <a:t>Health</a:t>
            </a:r>
            <a:r>
              <a:rPr lang="de-DE" sz="2400" b="1" dirty="0"/>
              <a:t> Monitoring &amp; Promotion Programme (VHM&amp;PP)</a:t>
            </a:r>
          </a:p>
          <a:p>
            <a:pPr algn="ctr"/>
            <a:endParaRPr lang="de-DE" sz="1400" b="1" dirty="0"/>
          </a:p>
          <a:p>
            <a:pPr algn="ctr"/>
            <a:r>
              <a:rPr lang="de-DE" sz="2400" b="1" dirty="0" err="1">
                <a:solidFill>
                  <a:srgbClr val="00B050"/>
                </a:solidFill>
              </a:rPr>
              <a:t>Intersecting</a:t>
            </a:r>
            <a:r>
              <a:rPr lang="de-DE" sz="2400" b="1" dirty="0">
                <a:solidFill>
                  <a:srgbClr val="00B050"/>
                </a:solidFill>
              </a:rPr>
              <a:t> </a:t>
            </a:r>
            <a:r>
              <a:rPr lang="de-DE" sz="2400" b="1" dirty="0" err="1">
                <a:solidFill>
                  <a:srgbClr val="00B050"/>
                </a:solidFill>
              </a:rPr>
              <a:t>subcohorts</a:t>
            </a:r>
            <a:r>
              <a:rPr lang="de-DE" sz="2400" b="1" dirty="0">
                <a:solidFill>
                  <a:srgbClr val="00B050"/>
                </a:solidFill>
              </a:rPr>
              <a:t> </a:t>
            </a:r>
            <a:r>
              <a:rPr lang="de-DE" sz="2400" b="1" dirty="0" smtClean="0">
                <a:solidFill>
                  <a:srgbClr val="00B050"/>
                </a:solidFill>
              </a:rPr>
              <a:t>(</a:t>
            </a:r>
            <a:r>
              <a:rPr lang="de-DE" sz="2400" b="1" dirty="0">
                <a:solidFill>
                  <a:srgbClr val="00B050"/>
                </a:solidFill>
              </a:rPr>
              <a:t>2)</a:t>
            </a:r>
            <a:endParaRPr lang="de-AT" sz="2400" b="1" dirty="0">
              <a:solidFill>
                <a:srgbClr val="00B050"/>
              </a:solidFill>
            </a:endParaRPr>
          </a:p>
        </p:txBody>
      </p:sp>
      <p:pic>
        <p:nvPicPr>
          <p:cNvPr id="5" name="Bild 6">
            <a:extLst>
              <a:ext uri="{FF2B5EF4-FFF2-40B4-BE49-F238E27FC236}">
                <a16:creationId xmlns:a16="http://schemas.microsoft.com/office/drawing/2014/main" xmlns="" id="{FAB57E68-C76A-9D93-963E-08F1E59C0B2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3377" y="97845"/>
            <a:ext cx="1481455" cy="751840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977733" y="1167068"/>
            <a:ext cx="10637631" cy="1971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</a:pPr>
            <a:r>
              <a:rPr lang="de-DE" b="1" u="sng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Skin </a:t>
            </a:r>
            <a:r>
              <a:rPr lang="de-DE" b="1" u="sng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cancer</a:t>
            </a:r>
            <a:r>
              <a:rPr lang="de-DE" b="1" u="sng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b="1" u="sng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prevention</a:t>
            </a:r>
            <a:endParaRPr lang="de-AT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endParaRPr lang="de-DE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endParaRPr lang="de-D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endParaRPr lang="de-DE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de-DE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Acquisition</a:t>
            </a:r>
            <a:r>
              <a:rPr lang="de-DE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de-DE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risk</a:t>
            </a:r>
            <a:r>
              <a:rPr lang="de-DE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de-DE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skin</a:t>
            </a:r>
            <a:r>
              <a:rPr lang="de-DE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cancer</a:t>
            </a:r>
            <a:r>
              <a:rPr lang="de-DE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de-DE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skin</a:t>
            </a:r>
            <a:r>
              <a:rPr lang="de-DE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type</a:t>
            </a:r>
            <a:endParaRPr lang="de-DE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977733" y="4002404"/>
            <a:ext cx="10729072" cy="2280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</a:pPr>
            <a:r>
              <a:rPr lang="de-AT" b="1" u="sng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Colorectal</a:t>
            </a:r>
            <a:r>
              <a:rPr lang="de-AT" b="1" u="sng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b="1" u="sng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cancer</a:t>
            </a:r>
            <a:r>
              <a:rPr lang="de-AT" b="1" u="sng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b="1" u="sng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prevention</a:t>
            </a:r>
            <a:endParaRPr lang="de-AT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endParaRPr lang="de-AT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de-DE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de-AT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de-AT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Family </a:t>
            </a:r>
            <a:r>
              <a:rPr lang="de-AT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history</a:t>
            </a:r>
            <a:r>
              <a:rPr lang="de-AT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de-AT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colorectal</a:t>
            </a:r>
            <a:r>
              <a:rPr lang="de-AT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cancer</a:t>
            </a:r>
            <a:r>
              <a:rPr lang="de-AT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de-AT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fecal</a:t>
            </a:r>
            <a:r>
              <a:rPr lang="de-AT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occult</a:t>
            </a:r>
            <a:r>
              <a:rPr lang="de-AT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blood</a:t>
            </a:r>
            <a:r>
              <a:rPr lang="de-AT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de-AT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colorectal</a:t>
            </a:r>
            <a:r>
              <a:rPr lang="de-AT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cancer</a:t>
            </a:r>
            <a:r>
              <a:rPr lang="de-AT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risk</a:t>
            </a:r>
            <a:r>
              <a:rPr lang="de-AT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de-AT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adenomas</a:t>
            </a:r>
            <a:r>
              <a:rPr lang="de-AT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de-AT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colorectal</a:t>
            </a:r>
            <a:r>
              <a:rPr lang="de-AT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cancer</a:t>
            </a:r>
            <a:r>
              <a:rPr lang="de-AT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syndroms</a:t>
            </a:r>
            <a:r>
              <a:rPr lang="de-AT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de-AT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ulcerative</a:t>
            </a:r>
            <a:r>
              <a:rPr lang="de-AT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colitis</a:t>
            </a:r>
            <a:r>
              <a:rPr lang="de-AT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de-AT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cancer</a:t>
            </a:r>
            <a:r>
              <a:rPr lang="de-AT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familiy</a:t>
            </a:r>
            <a:r>
              <a:rPr lang="de-AT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history</a:t>
            </a:r>
            <a:r>
              <a:rPr lang="de-A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de-AT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xmlns="" id="{A204DB59-FC5F-3B50-CBDD-BCAE853B07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0412469"/>
              </p:ext>
            </p:extLst>
          </p:nvPr>
        </p:nvGraphicFramePr>
        <p:xfrm>
          <a:off x="3768552" y="1322814"/>
          <a:ext cx="7251700" cy="1040525"/>
        </p:xfrm>
        <a:graphic>
          <a:graphicData uri="http://schemas.openxmlformats.org/drawingml/2006/table">
            <a:tbl>
              <a:tblPr/>
              <a:tblGrid>
                <a:gridCol w="2596648">
                  <a:extLst>
                    <a:ext uri="{9D8B030D-6E8A-4147-A177-3AD203B41FA5}">
                      <a16:colId xmlns:a16="http://schemas.microsoft.com/office/drawing/2014/main" xmlns="" val="2629957228"/>
                    </a:ext>
                  </a:extLst>
                </a:gridCol>
                <a:gridCol w="168765">
                  <a:extLst>
                    <a:ext uri="{9D8B030D-6E8A-4147-A177-3AD203B41FA5}">
                      <a16:colId xmlns:a16="http://schemas.microsoft.com/office/drawing/2014/main" xmlns="" val="1697895732"/>
                    </a:ext>
                  </a:extLst>
                </a:gridCol>
                <a:gridCol w="1349406">
                  <a:extLst>
                    <a:ext uri="{9D8B030D-6E8A-4147-A177-3AD203B41FA5}">
                      <a16:colId xmlns:a16="http://schemas.microsoft.com/office/drawing/2014/main" xmlns="" val="2063390636"/>
                    </a:ext>
                  </a:extLst>
                </a:gridCol>
                <a:gridCol w="393756">
                  <a:extLst>
                    <a:ext uri="{9D8B030D-6E8A-4147-A177-3AD203B41FA5}">
                      <a16:colId xmlns:a16="http://schemas.microsoft.com/office/drawing/2014/main" xmlns="" val="2888552121"/>
                    </a:ext>
                  </a:extLst>
                </a:gridCol>
                <a:gridCol w="1302327">
                  <a:extLst>
                    <a:ext uri="{9D8B030D-6E8A-4147-A177-3AD203B41FA5}">
                      <a16:colId xmlns:a16="http://schemas.microsoft.com/office/drawing/2014/main" xmlns="" val="2805139719"/>
                    </a:ext>
                  </a:extLst>
                </a:gridCol>
                <a:gridCol w="310270">
                  <a:extLst>
                    <a:ext uri="{9D8B030D-6E8A-4147-A177-3AD203B41FA5}">
                      <a16:colId xmlns:a16="http://schemas.microsoft.com/office/drawing/2014/main" xmlns="" val="2070126948"/>
                    </a:ext>
                  </a:extLst>
                </a:gridCol>
                <a:gridCol w="1130528">
                  <a:extLst>
                    <a:ext uri="{9D8B030D-6E8A-4147-A177-3AD203B41FA5}">
                      <a16:colId xmlns:a16="http://schemas.microsoft.com/office/drawing/2014/main" xmlns="" val="3045256413"/>
                    </a:ext>
                  </a:extLst>
                </a:gridCol>
              </a:tblGrid>
              <a:tr h="354725">
                <a:tc>
                  <a:txBody>
                    <a:bodyPr/>
                    <a:lstStyle/>
                    <a:p>
                      <a:pPr algn="ctr" fontAlgn="b"/>
                      <a:r>
                        <a:rPr lang="de-A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period</a:t>
                      </a:r>
                      <a:endParaRPr lang="de-AT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Age </a:t>
                      </a:r>
                      <a:r>
                        <a:rPr lang="de-AT" sz="1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profile</a:t>
                      </a:r>
                      <a:endParaRPr lang="de-AT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</a:t>
                      </a:r>
                      <a:r>
                        <a:rPr lang="de-AT" sz="1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female</a:t>
                      </a:r>
                      <a:endParaRPr lang="de-AT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72281581"/>
                  </a:ext>
                </a:extLst>
              </a:tr>
              <a:tr h="129081">
                <a:tc>
                  <a:txBody>
                    <a:bodyPr/>
                    <a:lstStyle/>
                    <a:p>
                      <a:pPr algn="ctr" fontAlgn="b"/>
                      <a:endParaRPr lang="de-AT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65964131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ctr" fontAlgn="b"/>
                      <a:r>
                        <a:rPr lang="de-A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9382 </a:t>
                      </a:r>
                      <a:r>
                        <a:rPr lang="de-AT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participants</a:t>
                      </a:r>
                      <a:r>
                        <a:rPr lang="de-A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               </a:t>
                      </a:r>
                      <a:r>
                        <a:rPr lang="de-A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12,069 </a:t>
                      </a:r>
                      <a:r>
                        <a:rPr lang="de-AT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examinations</a:t>
                      </a:r>
                      <a:endParaRPr lang="de-A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Aug. </a:t>
                      </a:r>
                      <a:r>
                        <a:rPr lang="de-A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1989 – </a:t>
                      </a:r>
                      <a:r>
                        <a:rPr lang="de-AT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Dec</a:t>
                      </a:r>
                      <a:r>
                        <a:rPr lang="de-A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</a:t>
                      </a:r>
                      <a:r>
                        <a:rPr lang="de-A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≥</a:t>
                      </a:r>
                      <a:r>
                        <a:rPr lang="de-A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A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</a:t>
                      </a:r>
                      <a:r>
                        <a:rPr lang="de-AT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years</a:t>
                      </a:r>
                      <a:endParaRPr lang="de-A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60421513"/>
                  </a:ext>
                </a:extLst>
              </a:tr>
            </a:tbl>
          </a:graphicData>
        </a:graphic>
      </p:graphicFrame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xmlns="" id="{C499F41F-1241-BE6D-ADB5-5F28CB72DE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9485427"/>
              </p:ext>
            </p:extLst>
          </p:nvPr>
        </p:nvGraphicFramePr>
        <p:xfrm>
          <a:off x="3878280" y="4593830"/>
          <a:ext cx="7251700" cy="781445"/>
        </p:xfrm>
        <a:graphic>
          <a:graphicData uri="http://schemas.openxmlformats.org/drawingml/2006/table">
            <a:tbl>
              <a:tblPr/>
              <a:tblGrid>
                <a:gridCol w="2596648">
                  <a:extLst>
                    <a:ext uri="{9D8B030D-6E8A-4147-A177-3AD203B41FA5}">
                      <a16:colId xmlns:a16="http://schemas.microsoft.com/office/drawing/2014/main" xmlns="" val="2629957228"/>
                    </a:ext>
                  </a:extLst>
                </a:gridCol>
                <a:gridCol w="168765">
                  <a:extLst>
                    <a:ext uri="{9D8B030D-6E8A-4147-A177-3AD203B41FA5}">
                      <a16:colId xmlns:a16="http://schemas.microsoft.com/office/drawing/2014/main" xmlns="" val="1697895732"/>
                    </a:ext>
                  </a:extLst>
                </a:gridCol>
                <a:gridCol w="1349406">
                  <a:extLst>
                    <a:ext uri="{9D8B030D-6E8A-4147-A177-3AD203B41FA5}">
                      <a16:colId xmlns:a16="http://schemas.microsoft.com/office/drawing/2014/main" xmlns="" val="2063390636"/>
                    </a:ext>
                  </a:extLst>
                </a:gridCol>
                <a:gridCol w="393756">
                  <a:extLst>
                    <a:ext uri="{9D8B030D-6E8A-4147-A177-3AD203B41FA5}">
                      <a16:colId xmlns:a16="http://schemas.microsoft.com/office/drawing/2014/main" xmlns="" val="2888552121"/>
                    </a:ext>
                  </a:extLst>
                </a:gridCol>
                <a:gridCol w="1302327">
                  <a:extLst>
                    <a:ext uri="{9D8B030D-6E8A-4147-A177-3AD203B41FA5}">
                      <a16:colId xmlns:a16="http://schemas.microsoft.com/office/drawing/2014/main" xmlns="" val="2805139719"/>
                    </a:ext>
                  </a:extLst>
                </a:gridCol>
                <a:gridCol w="381292">
                  <a:extLst>
                    <a:ext uri="{9D8B030D-6E8A-4147-A177-3AD203B41FA5}">
                      <a16:colId xmlns:a16="http://schemas.microsoft.com/office/drawing/2014/main" xmlns="" val="2070126948"/>
                    </a:ext>
                  </a:extLst>
                </a:gridCol>
                <a:gridCol w="1059506">
                  <a:extLst>
                    <a:ext uri="{9D8B030D-6E8A-4147-A177-3AD203B41FA5}">
                      <a16:colId xmlns:a16="http://schemas.microsoft.com/office/drawing/2014/main" xmlns="" val="3045256413"/>
                    </a:ext>
                  </a:extLst>
                </a:gridCol>
              </a:tblGrid>
              <a:tr h="354725">
                <a:tc>
                  <a:txBody>
                    <a:bodyPr/>
                    <a:lstStyle/>
                    <a:p>
                      <a:pPr algn="ctr" fontAlgn="b"/>
                      <a:r>
                        <a:rPr lang="de-A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period</a:t>
                      </a:r>
                      <a:endParaRPr lang="de-AT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Age </a:t>
                      </a:r>
                      <a:r>
                        <a:rPr lang="de-AT" sz="1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profile</a:t>
                      </a:r>
                      <a:endParaRPr lang="de-AT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</a:t>
                      </a:r>
                      <a:r>
                        <a:rPr lang="de-AT" sz="1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female</a:t>
                      </a:r>
                      <a:endParaRPr lang="de-AT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72281581"/>
                  </a:ext>
                </a:extLst>
              </a:tr>
              <a:tr h="129081">
                <a:tc>
                  <a:txBody>
                    <a:bodyPr/>
                    <a:lstStyle/>
                    <a:p>
                      <a:pPr algn="ctr" fontAlgn="b"/>
                      <a:endParaRPr lang="de-AT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65964131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ctr" fontAlgn="b"/>
                      <a:r>
                        <a:rPr lang="de-A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13,379 </a:t>
                      </a:r>
                      <a:r>
                        <a:rPr lang="de-AT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participants</a:t>
                      </a:r>
                      <a:r>
                        <a:rPr lang="de-A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</a:t>
                      </a:r>
                      <a:endParaRPr lang="de-A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1992 - 2007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&gt;= 7 Jahre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604215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60736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766238" y="38055"/>
            <a:ext cx="9154815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400" b="1" dirty="0" smtClean="0"/>
              <a:t>The Vorarlberg </a:t>
            </a:r>
            <a:r>
              <a:rPr lang="de-DE" sz="2400" b="1" dirty="0" err="1"/>
              <a:t>Health</a:t>
            </a:r>
            <a:r>
              <a:rPr lang="de-DE" sz="2400" b="1" dirty="0"/>
              <a:t> Monitoring &amp; Promotion Programme (VHM&amp;PP)</a:t>
            </a:r>
          </a:p>
          <a:p>
            <a:pPr algn="ctr"/>
            <a:endParaRPr lang="de-DE" sz="1400" b="1" dirty="0"/>
          </a:p>
          <a:p>
            <a:pPr algn="ctr"/>
            <a:r>
              <a:rPr lang="de-DE" sz="2400" b="1" dirty="0" err="1">
                <a:solidFill>
                  <a:srgbClr val="00B050"/>
                </a:solidFill>
              </a:rPr>
              <a:t>Intersecting</a:t>
            </a:r>
            <a:r>
              <a:rPr lang="de-DE" sz="2400" b="1" dirty="0">
                <a:solidFill>
                  <a:srgbClr val="00B050"/>
                </a:solidFill>
              </a:rPr>
              <a:t> </a:t>
            </a:r>
            <a:r>
              <a:rPr lang="de-DE" sz="2400" b="1" dirty="0" err="1">
                <a:solidFill>
                  <a:srgbClr val="00B050"/>
                </a:solidFill>
              </a:rPr>
              <a:t>subcohorts</a:t>
            </a:r>
            <a:r>
              <a:rPr lang="de-DE" sz="2400" b="1" dirty="0">
                <a:solidFill>
                  <a:srgbClr val="00B050"/>
                </a:solidFill>
              </a:rPr>
              <a:t> </a:t>
            </a:r>
            <a:r>
              <a:rPr lang="de-DE" sz="2400" b="1" dirty="0" smtClean="0">
                <a:solidFill>
                  <a:srgbClr val="00B050"/>
                </a:solidFill>
              </a:rPr>
              <a:t>(3)</a:t>
            </a:r>
            <a:endParaRPr lang="de-AT" sz="2400" b="1" dirty="0">
              <a:solidFill>
                <a:srgbClr val="00B050"/>
              </a:solidFill>
            </a:endParaRPr>
          </a:p>
        </p:txBody>
      </p:sp>
      <p:pic>
        <p:nvPicPr>
          <p:cNvPr id="5" name="Bild 6">
            <a:extLst>
              <a:ext uri="{FF2B5EF4-FFF2-40B4-BE49-F238E27FC236}">
                <a16:creationId xmlns:a16="http://schemas.microsoft.com/office/drawing/2014/main" xmlns="" id="{FAB57E68-C76A-9D93-963E-08F1E59C0B2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3377" y="97845"/>
            <a:ext cx="1481455" cy="751840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585216" y="1102257"/>
            <a:ext cx="11128248" cy="5783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Bef>
                <a:spcPts val="1200"/>
              </a:spcBef>
            </a:pPr>
            <a:r>
              <a:rPr lang="de-DE" b="1" u="sng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Chronic</a:t>
            </a:r>
            <a:r>
              <a:rPr lang="de-DE" b="1" u="sng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b="1" u="sng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diseases</a:t>
            </a:r>
            <a:r>
              <a:rPr lang="de-DE" b="1" u="sng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b="1" u="sng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intervention</a:t>
            </a:r>
            <a:r>
              <a:rPr lang="de-DE" b="1" u="sng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lvl="0" algn="just">
              <a:lnSpc>
                <a:spcPct val="107000"/>
              </a:lnSpc>
              <a:spcBef>
                <a:spcPts val="600"/>
              </a:spcBef>
            </a:pPr>
            <a:r>
              <a:rPr lang="de-DE" b="1" u="sng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programme</a:t>
            </a:r>
            <a:r>
              <a:rPr lang="de-DE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b="1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(“CINDI</a:t>
            </a:r>
            <a:r>
              <a:rPr lang="de-DE" b="1" u="sng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 </a:t>
            </a:r>
            <a:r>
              <a:rPr lang="de-DE" b="1" u="sng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de-DE" b="1" u="sng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b="1" u="sng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de-DE" b="1" u="sng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WHO)</a:t>
            </a:r>
            <a:endParaRPr lang="de-DE" b="1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</a:pPr>
            <a:endParaRPr lang="de-AT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de-DE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CINDI</a:t>
            </a:r>
            <a:r>
              <a:rPr lang="de-DE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de-AT" b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de-AT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ountrywide</a:t>
            </a:r>
            <a:r>
              <a:rPr lang="de-AT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AT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de-AT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ntegrated </a:t>
            </a:r>
            <a:r>
              <a:rPr lang="de-AT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de-AT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on-</a:t>
            </a:r>
            <a:r>
              <a:rPr lang="de-AT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communicable</a:t>
            </a:r>
            <a:r>
              <a:rPr lang="de-AT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AT" b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de-AT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iseases</a:t>
            </a:r>
            <a:r>
              <a:rPr lang="de-AT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AT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de-AT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ntervention)</a:t>
            </a:r>
            <a:r>
              <a:rPr lang="de-DE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programme</a:t>
            </a:r>
            <a:r>
              <a:rPr lang="de-DE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de-DE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de-DE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WHO</a:t>
            </a:r>
            <a:r>
              <a:rPr lang="de-DE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</a:t>
            </a:r>
            <a:r>
              <a:rPr lang="de-DE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de-DE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purpose</a:t>
            </a:r>
            <a:r>
              <a:rPr lang="de-DE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de-DE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u="sng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prevention</a:t>
            </a:r>
            <a:r>
              <a:rPr lang="de-DE" u="sng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u="sng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de-DE" u="sng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u="sng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chronic</a:t>
            </a:r>
            <a:r>
              <a:rPr lang="de-DE" u="sng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u="sng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diseases</a:t>
            </a:r>
            <a:r>
              <a:rPr lang="de-DE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1986, 1991, </a:t>
            </a:r>
            <a:r>
              <a:rPr lang="de-DE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1998</a:t>
            </a:r>
            <a:endParaRPr lang="de-DE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de-DE" u="sng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Inquiries</a:t>
            </a:r>
            <a:r>
              <a:rPr lang="de-DE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additional </a:t>
            </a:r>
            <a:r>
              <a:rPr lang="de-DE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acquisition</a:t>
            </a:r>
            <a:r>
              <a:rPr lang="de-DE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de-DE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u="sng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laboratory</a:t>
            </a:r>
            <a:r>
              <a:rPr lang="de-DE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u="sng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parameters</a:t>
            </a:r>
            <a:r>
              <a:rPr lang="de-DE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de-AT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Randomly</a:t>
            </a:r>
            <a:r>
              <a:rPr lang="de-AT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AT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selected</a:t>
            </a:r>
            <a:r>
              <a:rPr lang="de-AT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AT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participants</a:t>
            </a:r>
            <a:r>
              <a:rPr lang="de-AT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AT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aged</a:t>
            </a:r>
            <a:r>
              <a:rPr lang="de-AT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25-64 </a:t>
            </a:r>
            <a:r>
              <a:rPr lang="de-AT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years</a:t>
            </a:r>
            <a:r>
              <a:rPr lang="de-AT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AT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de-AT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AT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residency</a:t>
            </a:r>
            <a:r>
              <a:rPr lang="de-AT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 Vorarlberg, same </a:t>
            </a:r>
            <a:r>
              <a:rPr lang="de-AT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proportion</a:t>
            </a:r>
            <a:r>
              <a:rPr lang="de-AT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AT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females</a:t>
            </a:r>
            <a:r>
              <a:rPr lang="de-AT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de-AT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males</a:t>
            </a:r>
            <a:r>
              <a:rPr lang="de-AT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de-AT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representative</a:t>
            </a:r>
            <a:r>
              <a:rPr lang="de-AT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AT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random</a:t>
            </a:r>
            <a:r>
              <a:rPr lang="de-AT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sample)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de-AT" u="sng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 </a:t>
            </a:r>
            <a:r>
              <a:rPr lang="de-AT" u="sng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years</a:t>
            </a:r>
            <a:r>
              <a:rPr lang="de-AT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de-AT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de-AT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ocio-demographic</a:t>
            </a:r>
            <a:r>
              <a:rPr lang="de-AT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variables (</a:t>
            </a:r>
            <a:r>
              <a:rPr lang="de-AT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age</a:t>
            </a:r>
            <a:r>
              <a:rPr lang="de-AT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AT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sex</a:t>
            </a:r>
            <a:r>
              <a:rPr lang="de-AT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AT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marital</a:t>
            </a:r>
            <a:r>
              <a:rPr lang="de-AT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AT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status</a:t>
            </a:r>
            <a:r>
              <a:rPr lang="de-AT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AT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occupation</a:t>
            </a:r>
            <a:r>
              <a:rPr lang="de-AT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), </a:t>
            </a:r>
            <a:r>
              <a:rPr lang="de-AT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physical</a:t>
            </a:r>
            <a:r>
              <a:rPr lang="de-AT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AT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activity</a:t>
            </a:r>
            <a:r>
              <a:rPr lang="de-AT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AT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nutrition</a:t>
            </a:r>
            <a:r>
              <a:rPr lang="de-AT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AT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smoking</a:t>
            </a:r>
            <a:r>
              <a:rPr lang="de-AT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AT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alcohol</a:t>
            </a:r>
            <a:r>
              <a:rPr lang="de-AT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AT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consumption</a:t>
            </a:r>
            <a:r>
              <a:rPr lang="de-AT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AT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information</a:t>
            </a:r>
            <a:r>
              <a:rPr lang="de-AT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AT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sources</a:t>
            </a:r>
            <a:r>
              <a:rPr lang="de-AT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AT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de-AT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AT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health-related</a:t>
            </a:r>
            <a:r>
              <a:rPr lang="de-AT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AT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topics</a:t>
            </a:r>
            <a:endParaRPr lang="de-AT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de-AT" u="sng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CINDI 1986</a:t>
            </a:r>
            <a:r>
              <a:rPr lang="de-AT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de-AT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blood</a:t>
            </a:r>
            <a:r>
              <a:rPr lang="de-AT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AT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pressure</a:t>
            </a:r>
            <a:r>
              <a:rPr lang="de-AT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de-AT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sys</a:t>
            </a:r>
            <a:r>
              <a:rPr lang="de-AT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AT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dia</a:t>
            </a:r>
            <a:r>
              <a:rPr lang="de-AT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), pulse, </a:t>
            </a:r>
            <a:r>
              <a:rPr lang="de-AT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body</a:t>
            </a:r>
            <a:r>
              <a:rPr lang="de-AT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AT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height</a:t>
            </a:r>
            <a:r>
              <a:rPr lang="de-AT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AT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body</a:t>
            </a:r>
            <a:r>
              <a:rPr lang="de-AT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AT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weight</a:t>
            </a:r>
            <a:r>
              <a:rPr lang="de-AT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de-AT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serum</a:t>
            </a:r>
            <a:r>
              <a:rPr lang="de-AT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AT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uric</a:t>
            </a:r>
            <a:r>
              <a:rPr lang="de-AT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AT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acid</a:t>
            </a:r>
            <a:r>
              <a:rPr lang="de-AT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total </a:t>
            </a:r>
            <a:r>
              <a:rPr lang="de-AT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cholesterol</a:t>
            </a:r>
            <a:r>
              <a:rPr lang="de-AT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gamma-GT, </a:t>
            </a:r>
            <a:r>
              <a:rPr lang="de-AT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blood</a:t>
            </a:r>
            <a:r>
              <a:rPr lang="de-AT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AT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glucose</a:t>
            </a:r>
            <a:r>
              <a:rPr lang="de-AT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HDL-</a:t>
            </a:r>
            <a:r>
              <a:rPr lang="de-AT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cholesterol</a:t>
            </a:r>
            <a:r>
              <a:rPr lang="de-AT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AT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triglycerides</a:t>
            </a:r>
            <a:endParaRPr lang="de-AT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de-AT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CINDI 1991</a:t>
            </a:r>
            <a:r>
              <a:rPr lang="de-AT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de-AT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blood</a:t>
            </a:r>
            <a:r>
              <a:rPr lang="de-AT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AT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glucose</a:t>
            </a:r>
            <a:r>
              <a:rPr lang="de-AT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HDL-</a:t>
            </a:r>
            <a:r>
              <a:rPr lang="de-AT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cholesterol</a:t>
            </a:r>
            <a:r>
              <a:rPr lang="de-AT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AT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triglycerides</a:t>
            </a:r>
            <a:r>
              <a:rPr lang="de-AT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de-AT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disease</a:t>
            </a:r>
            <a:r>
              <a:rPr lang="de-AT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AT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history</a:t>
            </a:r>
            <a:r>
              <a:rPr lang="de-AT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AT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(in </a:t>
            </a:r>
            <a:r>
              <a:rPr lang="de-AT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particular</a:t>
            </a:r>
            <a:r>
              <a:rPr lang="de-AT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AT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hypertension</a:t>
            </a:r>
            <a:r>
              <a:rPr lang="de-AT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AT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cardiovascular</a:t>
            </a:r>
            <a:r>
              <a:rPr lang="de-AT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AT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disease</a:t>
            </a:r>
            <a:r>
              <a:rPr lang="de-AT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AT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pulmonary</a:t>
            </a:r>
            <a:r>
              <a:rPr lang="de-AT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AT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disease</a:t>
            </a:r>
            <a:r>
              <a:rPr lang="de-AT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AT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diabetes</a:t>
            </a:r>
            <a:r>
              <a:rPr lang="de-AT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AT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malignant</a:t>
            </a:r>
            <a:r>
              <a:rPr lang="de-AT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AT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disease</a:t>
            </a:r>
            <a:r>
              <a:rPr lang="de-AT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AT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urinary</a:t>
            </a:r>
            <a:r>
              <a:rPr lang="de-AT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AT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tract</a:t>
            </a:r>
            <a:r>
              <a:rPr lang="de-AT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AT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infection</a:t>
            </a:r>
            <a:r>
              <a:rPr lang="de-AT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), </a:t>
            </a:r>
            <a:r>
              <a:rPr lang="de-AT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medication</a:t>
            </a:r>
            <a:r>
              <a:rPr lang="de-AT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AT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history</a:t>
            </a:r>
            <a:r>
              <a:rPr lang="de-AT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de-AT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analgesics</a:t>
            </a:r>
            <a:r>
              <a:rPr lang="de-AT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AT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hypnotics</a:t>
            </a:r>
            <a:r>
              <a:rPr lang="de-AT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AT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contraceptives</a:t>
            </a:r>
            <a:r>
              <a:rPr lang="de-AT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AT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de-AT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AT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other</a:t>
            </a:r>
            <a:r>
              <a:rPr lang="de-AT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AT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drugs</a:t>
            </a:r>
            <a:r>
              <a:rPr lang="de-AT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de-AT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de-AT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CINDI 1998</a:t>
            </a:r>
            <a:r>
              <a:rPr lang="de-AT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de-AT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blood</a:t>
            </a:r>
            <a:r>
              <a:rPr lang="de-AT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AT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glucose</a:t>
            </a:r>
            <a:r>
              <a:rPr lang="de-AT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AT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serum</a:t>
            </a:r>
            <a:r>
              <a:rPr lang="de-AT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AT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uric</a:t>
            </a:r>
            <a:r>
              <a:rPr lang="de-AT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AT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acid</a:t>
            </a:r>
            <a:r>
              <a:rPr lang="de-AT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AT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triglycerides</a:t>
            </a:r>
            <a:r>
              <a:rPr lang="de-AT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total </a:t>
            </a:r>
            <a:r>
              <a:rPr lang="de-AT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cholesterol</a:t>
            </a:r>
            <a:r>
              <a:rPr lang="de-AT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HDL-</a:t>
            </a:r>
            <a:r>
              <a:rPr lang="de-AT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cholesterol</a:t>
            </a:r>
            <a:r>
              <a:rPr lang="de-AT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gamma-GT</a:t>
            </a:r>
            <a:endParaRPr lang="de-A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xmlns="" id="{641FD036-709B-0B98-DCDE-6C6A77B0D9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2795633"/>
              </p:ext>
            </p:extLst>
          </p:nvPr>
        </p:nvGraphicFramePr>
        <p:xfrm>
          <a:off x="4573612" y="1078504"/>
          <a:ext cx="7251700" cy="1269501"/>
        </p:xfrm>
        <a:graphic>
          <a:graphicData uri="http://schemas.openxmlformats.org/drawingml/2006/table">
            <a:tbl>
              <a:tblPr/>
              <a:tblGrid>
                <a:gridCol w="2596648">
                  <a:extLst>
                    <a:ext uri="{9D8B030D-6E8A-4147-A177-3AD203B41FA5}">
                      <a16:colId xmlns:a16="http://schemas.microsoft.com/office/drawing/2014/main" xmlns="" val="2629957228"/>
                    </a:ext>
                  </a:extLst>
                </a:gridCol>
                <a:gridCol w="346552">
                  <a:extLst>
                    <a:ext uri="{9D8B030D-6E8A-4147-A177-3AD203B41FA5}">
                      <a16:colId xmlns:a16="http://schemas.microsoft.com/office/drawing/2014/main" xmlns="" val="1697895732"/>
                    </a:ext>
                  </a:extLst>
                </a:gridCol>
                <a:gridCol w="994299">
                  <a:extLst>
                    <a:ext uri="{9D8B030D-6E8A-4147-A177-3AD203B41FA5}">
                      <a16:colId xmlns:a16="http://schemas.microsoft.com/office/drawing/2014/main" xmlns="" val="2063390636"/>
                    </a:ext>
                  </a:extLst>
                </a:gridCol>
                <a:gridCol w="571076">
                  <a:extLst>
                    <a:ext uri="{9D8B030D-6E8A-4147-A177-3AD203B41FA5}">
                      <a16:colId xmlns:a16="http://schemas.microsoft.com/office/drawing/2014/main" xmlns="" val="2888552121"/>
                    </a:ext>
                  </a:extLst>
                </a:gridCol>
                <a:gridCol w="1302327">
                  <a:extLst>
                    <a:ext uri="{9D8B030D-6E8A-4147-A177-3AD203B41FA5}">
                      <a16:colId xmlns:a16="http://schemas.microsoft.com/office/drawing/2014/main" xmlns="" val="2805139719"/>
                    </a:ext>
                  </a:extLst>
                </a:gridCol>
                <a:gridCol w="310270">
                  <a:extLst>
                    <a:ext uri="{9D8B030D-6E8A-4147-A177-3AD203B41FA5}">
                      <a16:colId xmlns:a16="http://schemas.microsoft.com/office/drawing/2014/main" xmlns="" val="2070126948"/>
                    </a:ext>
                  </a:extLst>
                </a:gridCol>
                <a:gridCol w="1130528">
                  <a:extLst>
                    <a:ext uri="{9D8B030D-6E8A-4147-A177-3AD203B41FA5}">
                      <a16:colId xmlns:a16="http://schemas.microsoft.com/office/drawing/2014/main" xmlns="" val="3045256413"/>
                    </a:ext>
                  </a:extLst>
                </a:gridCol>
              </a:tblGrid>
              <a:tr h="309381">
                <a:tc>
                  <a:txBody>
                    <a:bodyPr/>
                    <a:lstStyle/>
                    <a:p>
                      <a:pPr algn="ctr" fontAlgn="b"/>
                      <a:r>
                        <a:rPr lang="de-A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period</a:t>
                      </a:r>
                      <a:endParaRPr lang="de-AT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Age </a:t>
                      </a:r>
                      <a:r>
                        <a:rPr lang="de-AT" sz="1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profile</a:t>
                      </a:r>
                      <a:endParaRPr lang="de-AT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</a:t>
                      </a:r>
                      <a:r>
                        <a:rPr lang="de-AT" sz="1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female</a:t>
                      </a:r>
                      <a:endParaRPr lang="de-AT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72281581"/>
                  </a:ext>
                </a:extLst>
              </a:tr>
              <a:tr h="123642">
                <a:tc>
                  <a:txBody>
                    <a:bodyPr/>
                    <a:lstStyle/>
                    <a:p>
                      <a:pPr algn="ctr" fontAlgn="b"/>
                      <a:endParaRPr lang="de-AT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65964131"/>
                  </a:ext>
                </a:extLst>
              </a:tr>
              <a:tr h="792761">
                <a:tc>
                  <a:txBody>
                    <a:bodyPr/>
                    <a:lstStyle/>
                    <a:p>
                      <a:pPr algn="ctr" fontAlgn="b"/>
                      <a:r>
                        <a:rPr lang="de-A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2401 (CINDI 1986),        2400 (CINDI 1991),        2794 (CINDI 1998)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1986, 1991, 1998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– 64 </a:t>
                      </a:r>
                      <a:r>
                        <a:rPr lang="de-AT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years</a:t>
                      </a:r>
                      <a:endParaRPr lang="de-A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604215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68686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xmlns="" id="{A52A8334-35D2-E69B-AEA3-B0BC57EB3227}"/>
              </a:ext>
            </a:extLst>
          </p:cNvPr>
          <p:cNvSpPr txBox="1"/>
          <p:nvPr/>
        </p:nvSpPr>
        <p:spPr>
          <a:xfrm>
            <a:off x="766238" y="38055"/>
            <a:ext cx="9154815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400" b="1" dirty="0" smtClean="0"/>
              <a:t>The Vorarlberg </a:t>
            </a:r>
            <a:r>
              <a:rPr lang="de-DE" sz="2400" b="1" dirty="0" err="1"/>
              <a:t>Health</a:t>
            </a:r>
            <a:r>
              <a:rPr lang="de-DE" sz="2400" b="1" dirty="0"/>
              <a:t> Monitoring &amp; Promotion Programme (VHM&amp;PP)</a:t>
            </a:r>
          </a:p>
          <a:p>
            <a:pPr algn="ctr"/>
            <a:endParaRPr lang="de-DE" sz="1400" b="1" dirty="0"/>
          </a:p>
          <a:p>
            <a:pPr algn="ctr"/>
            <a:r>
              <a:rPr lang="de-DE" sz="2400" b="1" dirty="0" smtClean="0"/>
              <a:t>Scientific </a:t>
            </a:r>
            <a:r>
              <a:rPr lang="de-DE" sz="2400" b="1" dirty="0" err="1" smtClean="0"/>
              <a:t>publications</a:t>
            </a:r>
            <a:endParaRPr lang="de-AT" sz="2400" b="1" dirty="0"/>
          </a:p>
        </p:txBody>
      </p:sp>
      <p:pic>
        <p:nvPicPr>
          <p:cNvPr id="5" name="Bild 6">
            <a:extLst>
              <a:ext uri="{FF2B5EF4-FFF2-40B4-BE49-F238E27FC236}">
                <a16:creationId xmlns:a16="http://schemas.microsoft.com/office/drawing/2014/main" xmlns="" id="{73DDBE6D-D18B-4E4C-E53D-BD47886AD74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3377" y="97845"/>
            <a:ext cx="1481455" cy="75184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xmlns="" id="{9488D0A3-5599-65A5-C46F-A3D83EAD75E4}"/>
              </a:ext>
            </a:extLst>
          </p:cNvPr>
          <p:cNvSpPr txBox="1"/>
          <p:nvPr/>
        </p:nvSpPr>
        <p:spPr>
          <a:xfrm>
            <a:off x="517944" y="1291838"/>
            <a:ext cx="11243206" cy="52937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de-AT" dirty="0" smtClean="0"/>
              <a:t>&gt;150 </a:t>
            </a:r>
            <a:r>
              <a:rPr lang="de-AT" dirty="0" err="1" smtClean="0"/>
              <a:t>scientific</a:t>
            </a:r>
            <a:r>
              <a:rPr lang="de-AT" dirty="0" smtClean="0"/>
              <a:t> </a:t>
            </a:r>
            <a:r>
              <a:rPr lang="de-AT" dirty="0" err="1" smtClean="0"/>
              <a:t>publications</a:t>
            </a:r>
            <a:r>
              <a:rPr lang="de-AT" dirty="0" smtClean="0"/>
              <a:t> in peer-</a:t>
            </a:r>
            <a:r>
              <a:rPr lang="de-AT" dirty="0" err="1" smtClean="0"/>
              <a:t>reviewed</a:t>
            </a:r>
            <a:r>
              <a:rPr lang="de-AT" dirty="0" smtClean="0"/>
              <a:t> </a:t>
            </a:r>
            <a:r>
              <a:rPr lang="de-AT" dirty="0" err="1" smtClean="0"/>
              <a:t>journals</a:t>
            </a:r>
            <a:r>
              <a:rPr lang="de-AT" dirty="0" smtClean="0"/>
              <a:t> </a:t>
            </a:r>
            <a:r>
              <a:rPr lang="de-AT" dirty="0" err="1" smtClean="0"/>
              <a:t>since</a:t>
            </a:r>
            <a:r>
              <a:rPr lang="de-AT" dirty="0" smtClean="0"/>
              <a:t> 2003 (</a:t>
            </a:r>
            <a:r>
              <a:rPr lang="de-AT" dirty="0" err="1" smtClean="0"/>
              <a:t>up</a:t>
            </a:r>
            <a:r>
              <a:rPr lang="de-AT" dirty="0" smtClean="0"/>
              <a:t> </a:t>
            </a:r>
            <a:r>
              <a:rPr lang="de-AT" dirty="0" err="1" smtClean="0"/>
              <a:t>to</a:t>
            </a:r>
            <a:r>
              <a:rPr lang="de-AT" dirty="0" smtClean="0"/>
              <a:t> April 2023)</a:t>
            </a:r>
            <a:endParaRPr lang="de-AT" dirty="0"/>
          </a:p>
          <a:p>
            <a:r>
              <a:rPr lang="de-AT" dirty="0"/>
              <a:t>	</a:t>
            </a:r>
            <a:r>
              <a:rPr lang="de-AT" dirty="0" smtClean="0"/>
              <a:t>(cf. </a:t>
            </a:r>
            <a:r>
              <a:rPr lang="en-GB" u="sng" dirty="0" smtClean="0">
                <a:hlinkClick r:id="rId3"/>
              </a:rPr>
              <a:t>https</a:t>
            </a:r>
            <a:r>
              <a:rPr lang="en-GB" u="sng" dirty="0">
                <a:hlinkClick r:id="rId3"/>
              </a:rPr>
              <a:t>://www.i-med.ac.at/msig/mitarbeiter/ulmer/vhmpp.html.de</a:t>
            </a:r>
            <a:r>
              <a:rPr lang="en-GB" u="sng" dirty="0"/>
              <a:t>)</a:t>
            </a:r>
            <a:endParaRPr lang="de-AT" dirty="0"/>
          </a:p>
          <a:p>
            <a:pPr marL="285750" indent="-285750">
              <a:buFontTx/>
              <a:buChar char="-"/>
            </a:pPr>
            <a:endParaRPr lang="de-AT" dirty="0"/>
          </a:p>
          <a:p>
            <a:pPr marL="285750" indent="-285750">
              <a:buFontTx/>
              <a:buChar char="-"/>
            </a:pPr>
            <a:r>
              <a:rPr lang="de-AT" dirty="0" err="1" smtClean="0"/>
              <a:t>Often</a:t>
            </a:r>
            <a:r>
              <a:rPr lang="de-AT" dirty="0" smtClean="0"/>
              <a:t> </a:t>
            </a:r>
            <a:r>
              <a:rPr lang="de-AT" dirty="0" err="1"/>
              <a:t>c</a:t>
            </a:r>
            <a:r>
              <a:rPr lang="de-AT" dirty="0" err="1" smtClean="0"/>
              <a:t>ombination</a:t>
            </a:r>
            <a:r>
              <a:rPr lang="de-AT" dirty="0" smtClean="0"/>
              <a:t> </a:t>
            </a:r>
            <a:r>
              <a:rPr lang="de-AT" dirty="0" err="1" smtClean="0"/>
              <a:t>with</a:t>
            </a:r>
            <a:r>
              <a:rPr lang="de-AT" dirty="0" smtClean="0"/>
              <a:t> </a:t>
            </a:r>
            <a:r>
              <a:rPr lang="de-AT" dirty="0" err="1" smtClean="0"/>
              <a:t>other</a:t>
            </a:r>
            <a:r>
              <a:rPr lang="de-AT" dirty="0" smtClean="0"/>
              <a:t> </a:t>
            </a:r>
            <a:r>
              <a:rPr lang="de-AT" dirty="0" err="1" smtClean="0"/>
              <a:t>datasets</a:t>
            </a:r>
            <a:r>
              <a:rPr lang="de-AT" dirty="0" smtClean="0"/>
              <a:t>, </a:t>
            </a:r>
            <a:r>
              <a:rPr lang="de-AT" dirty="0" err="1" smtClean="0"/>
              <a:t>registries</a:t>
            </a:r>
            <a:r>
              <a:rPr lang="de-AT" dirty="0" smtClean="0"/>
              <a:t>, </a:t>
            </a:r>
            <a:r>
              <a:rPr lang="de-AT" dirty="0" err="1" smtClean="0"/>
              <a:t>and</a:t>
            </a:r>
            <a:r>
              <a:rPr lang="de-AT" dirty="0" smtClean="0"/>
              <a:t> </a:t>
            </a:r>
            <a:r>
              <a:rPr lang="de-AT" dirty="0" err="1" smtClean="0"/>
              <a:t>cohorts</a:t>
            </a:r>
            <a:r>
              <a:rPr lang="de-AT" dirty="0" smtClean="0"/>
              <a:t>, </a:t>
            </a:r>
            <a:r>
              <a:rPr lang="de-AT" dirty="0" err="1" smtClean="0"/>
              <a:t>and</a:t>
            </a:r>
            <a:r>
              <a:rPr lang="de-AT" dirty="0" smtClean="0"/>
              <a:t> </a:t>
            </a:r>
            <a:r>
              <a:rPr lang="de-AT" dirty="0" err="1" smtClean="0"/>
              <a:t>part</a:t>
            </a:r>
            <a:r>
              <a:rPr lang="de-AT" dirty="0" smtClean="0"/>
              <a:t> </a:t>
            </a:r>
            <a:r>
              <a:rPr lang="de-AT" dirty="0" err="1" smtClean="0"/>
              <a:t>of</a:t>
            </a:r>
            <a:r>
              <a:rPr lang="de-AT" dirty="0" smtClean="0"/>
              <a:t> multi-center </a:t>
            </a:r>
            <a:r>
              <a:rPr lang="de-AT" dirty="0" err="1" smtClean="0"/>
              <a:t>studies</a:t>
            </a:r>
            <a:r>
              <a:rPr lang="de-AT" dirty="0" smtClean="0"/>
              <a:t> (MCS)</a:t>
            </a:r>
            <a:r>
              <a:rPr lang="de-AT" dirty="0" smtClean="0"/>
              <a:t>:</a:t>
            </a:r>
            <a:endParaRPr lang="de-AT" dirty="0"/>
          </a:p>
          <a:p>
            <a:pPr lvl="1"/>
            <a:endParaRPr lang="de-AT" dirty="0"/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de-AT" b="1" dirty="0" smtClean="0"/>
              <a:t>National </a:t>
            </a:r>
            <a:r>
              <a:rPr lang="de-AT" b="1" dirty="0" err="1" smtClean="0"/>
              <a:t>Mortality</a:t>
            </a:r>
            <a:r>
              <a:rPr lang="de-AT" b="1" dirty="0" smtClean="0"/>
              <a:t> Registry</a:t>
            </a:r>
            <a:r>
              <a:rPr lang="de-AT" dirty="0" smtClean="0"/>
              <a:t> </a:t>
            </a:r>
            <a:r>
              <a:rPr lang="de-AT" dirty="0"/>
              <a:t>(Statistik Austria) </a:t>
            </a:r>
            <a:r>
              <a:rPr lang="de-AT" dirty="0" smtClean="0"/>
              <a:t>(follow-</a:t>
            </a:r>
            <a:r>
              <a:rPr lang="de-AT" dirty="0" err="1" smtClean="0"/>
              <a:t>up</a:t>
            </a:r>
            <a:r>
              <a:rPr lang="de-AT" dirty="0" smtClean="0"/>
              <a:t>, </a:t>
            </a:r>
            <a:r>
              <a:rPr lang="de-AT" dirty="0" err="1" smtClean="0"/>
              <a:t>causes</a:t>
            </a:r>
            <a:r>
              <a:rPr lang="de-AT" dirty="0" smtClean="0"/>
              <a:t> </a:t>
            </a:r>
            <a:r>
              <a:rPr lang="de-AT" dirty="0" err="1" smtClean="0"/>
              <a:t>of</a:t>
            </a:r>
            <a:r>
              <a:rPr lang="de-AT" dirty="0" smtClean="0"/>
              <a:t> </a:t>
            </a:r>
            <a:r>
              <a:rPr lang="de-AT" dirty="0" err="1" smtClean="0"/>
              <a:t>death</a:t>
            </a:r>
            <a:r>
              <a:rPr lang="de-AT" dirty="0" smtClean="0"/>
              <a:t>)</a:t>
            </a:r>
            <a:endParaRPr lang="de-AT" dirty="0"/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de-AT" b="1" dirty="0" smtClean="0"/>
              <a:t>Cancer Registry Vorarlberg</a:t>
            </a:r>
            <a:endParaRPr lang="de-AT" b="1" dirty="0"/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de-AT" b="1" dirty="0" err="1" smtClean="0"/>
              <a:t>Coronary</a:t>
            </a:r>
            <a:r>
              <a:rPr lang="de-AT" b="1" dirty="0" smtClean="0"/>
              <a:t> </a:t>
            </a:r>
            <a:r>
              <a:rPr lang="de-AT" b="1" dirty="0" err="1" smtClean="0"/>
              <a:t>Angiography</a:t>
            </a:r>
            <a:r>
              <a:rPr lang="de-AT" b="1" dirty="0" smtClean="0"/>
              <a:t> </a:t>
            </a:r>
            <a:r>
              <a:rPr lang="de-AT" b="1" dirty="0" err="1" smtClean="0"/>
              <a:t>Cohort</a:t>
            </a:r>
            <a:r>
              <a:rPr lang="de-AT" b="1" dirty="0" smtClean="0"/>
              <a:t> Vorarlberg </a:t>
            </a:r>
            <a:r>
              <a:rPr lang="de-AT" dirty="0" smtClean="0"/>
              <a:t>(VIVIT [Vorarlberg Institute </a:t>
            </a:r>
            <a:r>
              <a:rPr lang="de-AT" dirty="0" err="1" smtClean="0"/>
              <a:t>of</a:t>
            </a:r>
            <a:r>
              <a:rPr lang="de-AT" dirty="0" smtClean="0"/>
              <a:t> </a:t>
            </a:r>
            <a:r>
              <a:rPr lang="de-AT" dirty="0" err="1" smtClean="0"/>
              <a:t>Vascular</a:t>
            </a:r>
            <a:r>
              <a:rPr lang="de-AT" dirty="0" smtClean="0"/>
              <a:t> Investigation </a:t>
            </a:r>
            <a:r>
              <a:rPr lang="de-AT" dirty="0" err="1" smtClean="0"/>
              <a:t>and</a:t>
            </a:r>
            <a:r>
              <a:rPr lang="de-AT" dirty="0" smtClean="0"/>
              <a:t> Treatment])</a:t>
            </a:r>
            <a:endParaRPr lang="de-AT" dirty="0"/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de-AT" b="1" dirty="0" smtClean="0"/>
              <a:t>Hip </a:t>
            </a:r>
            <a:r>
              <a:rPr lang="de-AT" b="1" dirty="0" err="1" smtClean="0"/>
              <a:t>fracture</a:t>
            </a:r>
            <a:r>
              <a:rPr lang="de-AT" b="1" dirty="0" smtClean="0"/>
              <a:t> </a:t>
            </a:r>
            <a:r>
              <a:rPr lang="de-AT" b="1" dirty="0" err="1" smtClean="0"/>
              <a:t>dataset</a:t>
            </a:r>
            <a:r>
              <a:rPr lang="de-AT" b="1" dirty="0" smtClean="0"/>
              <a:t> Vorarlberg</a:t>
            </a:r>
            <a:r>
              <a:rPr lang="de-AT" dirty="0" smtClean="0"/>
              <a:t> (2003-2013)</a:t>
            </a:r>
            <a:endParaRPr lang="de-AT" dirty="0"/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de-AT" b="1" dirty="0" smtClean="0"/>
              <a:t>Austrian </a:t>
            </a:r>
            <a:r>
              <a:rPr lang="de-AT" b="1" dirty="0" err="1" smtClean="0"/>
              <a:t>Dialysis</a:t>
            </a:r>
            <a:r>
              <a:rPr lang="de-AT" b="1" dirty="0" smtClean="0"/>
              <a:t> </a:t>
            </a:r>
            <a:r>
              <a:rPr lang="de-AT" b="1" dirty="0" err="1" smtClean="0"/>
              <a:t>and</a:t>
            </a:r>
            <a:r>
              <a:rPr lang="de-AT" b="1" dirty="0" smtClean="0"/>
              <a:t> Transplant Registry </a:t>
            </a:r>
            <a:r>
              <a:rPr lang="de-AT" dirty="0" smtClean="0"/>
              <a:t>(ÖDTR</a:t>
            </a:r>
            <a:r>
              <a:rPr lang="de-AT" dirty="0"/>
              <a:t>)</a:t>
            </a:r>
          </a:p>
          <a:p>
            <a:pPr lvl="1">
              <a:spcAft>
                <a:spcPts val="600"/>
              </a:spcAft>
            </a:pPr>
            <a:endParaRPr lang="de-AT" dirty="0"/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de-DE" b="1" i="1" dirty="0" err="1"/>
              <a:t>Me</a:t>
            </a:r>
            <a:r>
              <a:rPr lang="de-DE" b="1" i="1" dirty="0"/>
              <a:t>-Can</a:t>
            </a:r>
            <a:r>
              <a:rPr lang="de-DE" dirty="0"/>
              <a:t> (</a:t>
            </a:r>
            <a:r>
              <a:rPr lang="de-DE" i="1" dirty="0" err="1"/>
              <a:t>Metabolic</a:t>
            </a:r>
            <a:r>
              <a:rPr lang="de-DE" i="1" dirty="0"/>
              <a:t> Syndrome </a:t>
            </a:r>
            <a:r>
              <a:rPr lang="de-DE" i="1" dirty="0" err="1"/>
              <a:t>and</a:t>
            </a:r>
            <a:r>
              <a:rPr lang="de-DE" i="1" dirty="0"/>
              <a:t> Cancer</a:t>
            </a:r>
            <a:r>
              <a:rPr lang="de-DE" dirty="0"/>
              <a:t>) (MCS) </a:t>
            </a:r>
            <a:endParaRPr lang="de-DE" dirty="0" smtClean="0"/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b="1" i="1" dirty="0" smtClean="0"/>
              <a:t>ESCAPE </a:t>
            </a:r>
            <a:r>
              <a:rPr lang="en-US" dirty="0" smtClean="0"/>
              <a:t>(</a:t>
            </a:r>
            <a:r>
              <a:rPr lang="en-US" i="1" dirty="0" smtClean="0"/>
              <a:t>European </a:t>
            </a:r>
            <a:r>
              <a:rPr lang="en-US" i="1" dirty="0"/>
              <a:t>Study of Cohorts for Air Pollution </a:t>
            </a:r>
            <a:r>
              <a:rPr lang="en-US" i="1" dirty="0" smtClean="0"/>
              <a:t>Effects</a:t>
            </a:r>
            <a:r>
              <a:rPr lang="en-US" dirty="0" smtClean="0"/>
              <a:t>) </a:t>
            </a:r>
            <a:r>
              <a:rPr lang="en-US" dirty="0"/>
              <a:t>(MCS)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b="1" i="1" dirty="0" smtClean="0"/>
              <a:t>ELAPSE </a:t>
            </a:r>
            <a:r>
              <a:rPr lang="en-US" dirty="0" smtClean="0"/>
              <a:t>(</a:t>
            </a:r>
            <a:r>
              <a:rPr lang="en-US" i="1" dirty="0" smtClean="0"/>
              <a:t>Effects </a:t>
            </a:r>
            <a:r>
              <a:rPr lang="en-US" i="1" dirty="0"/>
              <a:t>of Low-Level Air Pollution: A Study in </a:t>
            </a:r>
            <a:r>
              <a:rPr lang="en-US" i="1" dirty="0" smtClean="0"/>
              <a:t>Europe</a:t>
            </a:r>
            <a:r>
              <a:rPr lang="en-US" dirty="0"/>
              <a:t>)</a:t>
            </a:r>
            <a:r>
              <a:rPr lang="en-US" dirty="0" smtClean="0"/>
              <a:t> </a:t>
            </a:r>
            <a:r>
              <a:rPr lang="en-US" dirty="0"/>
              <a:t>(MCS)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b="1" i="1" dirty="0"/>
              <a:t>NCD </a:t>
            </a:r>
            <a:r>
              <a:rPr lang="en-US" b="1" i="1" dirty="0" err="1"/>
              <a:t>RisC</a:t>
            </a:r>
            <a:r>
              <a:rPr lang="en-US" b="1" i="1" dirty="0"/>
              <a:t> </a:t>
            </a:r>
            <a:r>
              <a:rPr lang="en-US" dirty="0"/>
              <a:t>(</a:t>
            </a:r>
            <a:r>
              <a:rPr lang="en-US" i="1" dirty="0"/>
              <a:t>non-communicable diseases risk factor collaboration</a:t>
            </a:r>
            <a:r>
              <a:rPr lang="en-US" dirty="0"/>
              <a:t>) (MCS)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b="1" i="1" dirty="0"/>
              <a:t>ERFC</a:t>
            </a:r>
            <a:r>
              <a:rPr lang="en-US" dirty="0"/>
              <a:t> (</a:t>
            </a:r>
            <a:r>
              <a:rPr lang="en-US" i="1" dirty="0"/>
              <a:t>emerging risk factors collaboration</a:t>
            </a:r>
            <a:r>
              <a:rPr lang="en-US" dirty="0"/>
              <a:t>) (MCS)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5033104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2083</Words>
  <Application>Microsoft Office PowerPoint</Application>
  <PresentationFormat>Breitbild</PresentationFormat>
  <Paragraphs>260</Paragraphs>
  <Slides>14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Wingdings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aks gesundheit GmbH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default user</dc:creator>
  <cp:lastModifiedBy>default user</cp:lastModifiedBy>
  <cp:revision>170</cp:revision>
  <dcterms:created xsi:type="dcterms:W3CDTF">2023-04-03T11:26:25Z</dcterms:created>
  <dcterms:modified xsi:type="dcterms:W3CDTF">2023-05-04T13:22:19Z</dcterms:modified>
</cp:coreProperties>
</file>