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5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35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04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23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02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43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41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89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95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98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9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21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9722-47CA-4F90-AD06-F02F3276631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896E6-25A4-4F24-B247-2B227C587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8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vYc0T5gSF83WOy7FKi8Xmfug8zfYSsAp/view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drive.google.com/file/d/1thvc_ic9v4ncM1KoX9WNautSjmOERX26/view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695310" y="3244334"/>
            <a:ext cx="480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Gegründet vor 10 Jahren, am 24. April 2013 !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047999" y="48299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b="1" dirty="0">
                <a:solidFill>
                  <a:srgbClr val="212121"/>
                </a:solidFill>
                <a:latin typeface="Bitter"/>
              </a:rPr>
              <a:t>Österreichische Gesellschaft für Epidemiologie / Austrian Society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of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Epidemiology</a:t>
            </a:r>
            <a:endParaRPr lang="de-DE" sz="2800" b="1" i="0" dirty="0">
              <a:solidFill>
                <a:srgbClr val="212121"/>
              </a:solidFill>
              <a:effectLst/>
              <a:latin typeface="Bitter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71639"/>
            <a:ext cx="3797684" cy="15564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510" y="3244334"/>
            <a:ext cx="10953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71639"/>
            <a:ext cx="3797684" cy="155642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120243" y="458407"/>
            <a:ext cx="3343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  <a:endParaRPr lang="de-DE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84055" y="3105835"/>
            <a:ext cx="10779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* 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OeGEpi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 Web-Meeting 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Ein Jahr COVID-19; Sternstunde der Epidemiologie?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: 16.3.2021, online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84055" y="4055136"/>
            <a:ext cx="103306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*  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OeGEpi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 dritte 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Best Paper Award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 Verleihung: 9.12.2021, online, </a:t>
            </a:r>
          </a:p>
          <a:p>
            <a:endParaRPr lang="de-DE" dirty="0">
              <a:solidFill>
                <a:srgbClr val="212121"/>
              </a:solidFill>
              <a:latin typeface="Bitter"/>
            </a:endParaRPr>
          </a:p>
          <a:p>
            <a:endParaRPr lang="de-DE" dirty="0" smtClean="0">
              <a:solidFill>
                <a:srgbClr val="212121"/>
              </a:solidFill>
              <a:latin typeface="Bitter"/>
            </a:endParaRPr>
          </a:p>
          <a:p>
            <a:r>
              <a:rPr lang="de-DE" dirty="0">
                <a:solidFill>
                  <a:srgbClr val="212121"/>
                </a:solidFill>
                <a:latin typeface="Bitter"/>
              </a:rPr>
              <a:t>"Ranking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the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effectiveness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of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worldwide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COVID-19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government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interventions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", </a:t>
            </a:r>
            <a:r>
              <a:rPr lang="de-DE" i="1" dirty="0" err="1">
                <a:solidFill>
                  <a:srgbClr val="212121"/>
                </a:solidFill>
                <a:latin typeface="Bitter"/>
              </a:rPr>
              <a:t>Nat</a:t>
            </a:r>
            <a:r>
              <a:rPr lang="de-DE" i="1" dirty="0">
                <a:solidFill>
                  <a:srgbClr val="212121"/>
                </a:solidFill>
                <a:latin typeface="Bitter"/>
              </a:rPr>
              <a:t> Hum </a:t>
            </a:r>
            <a:r>
              <a:rPr lang="de-DE" i="1" dirty="0" err="1">
                <a:solidFill>
                  <a:srgbClr val="212121"/>
                </a:solidFill>
                <a:latin typeface="Bitter"/>
              </a:rPr>
              <a:t>Behav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2020;4:1303-1312, von 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Nina Haug 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und 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Lukas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Geyrhofer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/>
            </a:r>
            <a:br>
              <a:rPr lang="de-DE" b="1" dirty="0">
                <a:solidFill>
                  <a:srgbClr val="212121"/>
                </a:solidFill>
                <a:latin typeface="Bitter"/>
              </a:rPr>
            </a:br>
            <a:endParaRPr lang="de-DE" b="1" dirty="0">
              <a:solidFill>
                <a:srgbClr val="212121"/>
              </a:solidFill>
              <a:latin typeface="Bitter"/>
            </a:endParaRPr>
          </a:p>
          <a:p>
            <a:endParaRPr lang="de-DE" dirty="0">
              <a:solidFill>
                <a:srgbClr val="212121"/>
              </a:solidFill>
              <a:latin typeface="Bitter"/>
            </a:endParaRPr>
          </a:p>
          <a:p>
            <a:endParaRPr lang="de-DE" dirty="0" smtClean="0">
              <a:solidFill>
                <a:srgbClr val="212121"/>
              </a:solidFill>
              <a:latin typeface="Bitter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71639"/>
            <a:ext cx="3797684" cy="155642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120243" y="458407"/>
            <a:ext cx="3343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</a:t>
            </a:r>
            <a:endParaRPr lang="de-DE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73828" y="2620755"/>
            <a:ext cx="10498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 * 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OeGEpi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 Veranstaltung 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Epidemiological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 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research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 on 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cardiovascular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 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diseases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: 13.1.2023, Innsbruck,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873828" y="4506768"/>
            <a:ext cx="3374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212121"/>
                </a:solidFill>
                <a:latin typeface="Bitter"/>
              </a:rPr>
              <a:t>* </a:t>
            </a:r>
            <a:r>
              <a:rPr lang="de-DE" b="1" dirty="0" err="1" smtClean="0">
                <a:solidFill>
                  <a:srgbClr val="000000"/>
                </a:solidFill>
                <a:latin typeface="Bitter"/>
              </a:rPr>
              <a:t>OeGEpi</a:t>
            </a:r>
            <a:r>
              <a:rPr lang="de-DE" b="1" dirty="0">
                <a:solidFill>
                  <a:srgbClr val="000000"/>
                </a:solidFill>
                <a:latin typeface="Bitter"/>
              </a:rPr>
              <a:t>  </a:t>
            </a:r>
            <a:r>
              <a:rPr lang="de-DE" b="1" dirty="0" smtClean="0">
                <a:solidFill>
                  <a:srgbClr val="000000"/>
                </a:solidFill>
                <a:latin typeface="Bitter"/>
              </a:rPr>
              <a:t>10-Jahresfeier</a:t>
            </a:r>
            <a:r>
              <a:rPr lang="de-DE" dirty="0">
                <a:solidFill>
                  <a:srgbClr val="000000"/>
                </a:solidFill>
                <a:latin typeface="Bitter"/>
              </a:rPr>
              <a:t> </a:t>
            </a:r>
            <a:r>
              <a:rPr lang="de-DE" dirty="0" smtClean="0">
                <a:solidFill>
                  <a:srgbClr val="000000"/>
                </a:solidFill>
                <a:latin typeface="Bitter"/>
              </a:rPr>
              <a:t> 2.6.2023, </a:t>
            </a:r>
            <a:r>
              <a:rPr lang="de-DE" dirty="0">
                <a:solidFill>
                  <a:srgbClr val="000000"/>
                </a:solidFill>
                <a:latin typeface="Bitter"/>
              </a:rPr>
              <a:t>Wien</a:t>
            </a:r>
            <a:r>
              <a:rPr lang="de-DE" dirty="0" smtClean="0">
                <a:solidFill>
                  <a:srgbClr val="000000"/>
                </a:solidFill>
                <a:latin typeface="Bitter"/>
              </a:rPr>
              <a:t>, </a:t>
            </a:r>
            <a:br>
              <a:rPr lang="de-DE" dirty="0" smtClean="0">
                <a:solidFill>
                  <a:srgbClr val="000000"/>
                </a:solidFill>
                <a:latin typeface="Bitter"/>
              </a:rPr>
            </a:br>
            <a:r>
              <a:rPr lang="de-DE" dirty="0" smtClean="0">
                <a:solidFill>
                  <a:srgbClr val="000000"/>
                </a:solidFill>
                <a:latin typeface="Bitter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Bitter"/>
              </a:rPr>
              <a:t>m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>it 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festlicher Verleihung des ersten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ÖGEpi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Best Paper Award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82" y="3267086"/>
            <a:ext cx="4271355" cy="32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71639"/>
            <a:ext cx="3797684" cy="15564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95" y="3273692"/>
            <a:ext cx="4570256" cy="304683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42028" y="3787454"/>
            <a:ext cx="5360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Eingeladene Session:</a:t>
            </a:r>
          </a:p>
          <a:p>
            <a:r>
              <a:rPr lang="de-DE" b="0" i="0" dirty="0" err="1" smtClean="0">
                <a:solidFill>
                  <a:srgbClr val="212121"/>
                </a:solidFill>
                <a:effectLst/>
                <a:latin typeface="Bitter"/>
              </a:rPr>
              <a:t>DGEpi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 Jahrestagung 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Epidemiologie in der Schweiz und in Österreich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 26. bis 29.9.2012, Universität Regensburg</a:t>
            </a:r>
            <a:endParaRPr lang="de-DE" b="0" i="0" u="sng" strike="noStrike" dirty="0" smtClean="0">
              <a:effectLst/>
              <a:latin typeface="Bitter"/>
            </a:endParaRPr>
          </a:p>
        </p:txBody>
      </p:sp>
    </p:spTree>
    <p:extLst>
      <p:ext uri="{BB962C8B-B14F-4D97-AF65-F5344CB8AC3E}">
        <p14:creationId xmlns:p14="http://schemas.microsoft.com/office/powerpoint/2010/main" val="41305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886" y="581159"/>
            <a:ext cx="3797684" cy="15564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70" y="4220236"/>
            <a:ext cx="7914716" cy="124522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60838" y="2312994"/>
            <a:ext cx="110705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2014 - 2016: Hanno Ulmer, Barbara </a:t>
            </a:r>
            <a:r>
              <a:rPr lang="de-DE" sz="2400" dirty="0" err="1" smtClean="0">
                <a:solidFill>
                  <a:srgbClr val="212121"/>
                </a:solidFill>
                <a:latin typeface="Algerian" panose="04020705040A02060702" pitchFamily="82" charset="0"/>
              </a:rPr>
              <a:t>Kollerits</a:t>
            </a:r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, Michael Edlinger</a:t>
            </a:r>
          </a:p>
          <a:p>
            <a:endParaRPr lang="de-DE" sz="240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2016 - 2018: Thomas </a:t>
            </a:r>
            <a:r>
              <a:rPr lang="de-DE" sz="2400" dirty="0" err="1" smtClean="0">
                <a:solidFill>
                  <a:srgbClr val="212121"/>
                </a:solidFill>
                <a:latin typeface="Algerian" panose="04020705040A02060702" pitchFamily="82" charset="0"/>
              </a:rPr>
              <a:t>Waldhör</a:t>
            </a:r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, Julia </a:t>
            </a:r>
            <a:r>
              <a:rPr lang="de-DE" sz="2400" dirty="0" err="1" smtClean="0">
                <a:solidFill>
                  <a:srgbClr val="212121"/>
                </a:solidFill>
                <a:latin typeface="Algerian" panose="04020705040A02060702" pitchFamily="82" charset="0"/>
              </a:rPr>
              <a:t>Kerschbaum</a:t>
            </a:r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, Michael EDLINGER</a:t>
            </a:r>
          </a:p>
          <a:p>
            <a:endParaRPr lang="de-DE" sz="2400" dirty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Seit 2018:</a:t>
            </a:r>
          </a:p>
          <a:p>
            <a:endParaRPr lang="de-DE" sz="2400" dirty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endParaRPr lang="de-DE" sz="240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endParaRPr lang="de-DE" sz="2400" dirty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endParaRPr lang="de-DE" sz="2400" dirty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r>
              <a:rPr lang="de-DE" sz="2400" dirty="0" err="1" smtClean="0">
                <a:solidFill>
                  <a:srgbClr val="212121"/>
                </a:solidFill>
                <a:latin typeface="Algerian" panose="04020705040A02060702" pitchFamily="82" charset="0"/>
              </a:rPr>
              <a:t>Erweiteter</a:t>
            </a:r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 Vorstand 2023: </a:t>
            </a:r>
          </a:p>
          <a:p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Claudia Lamina, Martina </a:t>
            </a:r>
            <a:r>
              <a:rPr lang="de-DE" sz="2400" dirty="0" err="1" smtClean="0">
                <a:solidFill>
                  <a:srgbClr val="212121"/>
                </a:solidFill>
                <a:latin typeface="Algerian" panose="04020705040A02060702" pitchFamily="82" charset="0"/>
              </a:rPr>
              <a:t>Mittlböck</a:t>
            </a:r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,</a:t>
            </a:r>
          </a:p>
          <a:p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HANNO ULMER, Thomas </a:t>
            </a:r>
            <a:r>
              <a:rPr lang="de-DE" sz="2400" dirty="0" err="1" smtClean="0">
                <a:solidFill>
                  <a:srgbClr val="212121"/>
                </a:solidFill>
                <a:latin typeface="Algerian" panose="04020705040A02060702" pitchFamily="82" charset="0"/>
              </a:rPr>
              <a:t>Waldhör</a:t>
            </a:r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, Peter </a:t>
            </a:r>
            <a:r>
              <a:rPr lang="de-DE" sz="2400" dirty="0" err="1" smtClean="0">
                <a:solidFill>
                  <a:srgbClr val="212121"/>
                </a:solidFill>
                <a:latin typeface="Algerian" panose="04020705040A02060702" pitchFamily="82" charset="0"/>
              </a:rPr>
              <a:t>Willeit</a:t>
            </a:r>
            <a:r>
              <a:rPr lang="de-DE" sz="2400" dirty="0" smtClean="0">
                <a:solidFill>
                  <a:srgbClr val="212121"/>
                </a:solidFill>
                <a:latin typeface="Algerian" panose="04020705040A02060702" pitchFamily="82" charset="0"/>
              </a:rPr>
              <a:t> </a:t>
            </a:r>
          </a:p>
          <a:p>
            <a:endParaRPr lang="de-DE" sz="280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71639"/>
            <a:ext cx="3797684" cy="155642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42028" y="2414367"/>
            <a:ext cx="11656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212121"/>
                </a:solidFill>
                <a:latin typeface="Bitter"/>
              </a:rPr>
              <a:t>* Gründungsveranstaltung der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ÖGEpi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: 27.2.2014, Innsbruck</a:t>
            </a:r>
          </a:p>
          <a:p>
            <a:r>
              <a:rPr lang="de-DE" dirty="0">
                <a:solidFill>
                  <a:srgbClr val="212121"/>
                </a:solidFill>
                <a:latin typeface="Bitter"/>
              </a:rPr>
              <a:t>Mit Gastvortrag 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Risk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factors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and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innovations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in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cardiovascular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risk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prediction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 vom Ehrengast Prof.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Diederick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E.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Grobbee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, MD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PhD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>FESC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42028" y="3787454"/>
            <a:ext cx="53607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Eingeladene Session:</a:t>
            </a:r>
          </a:p>
          <a:p>
            <a:r>
              <a:rPr lang="de-DE" b="0" i="0" dirty="0" err="1" smtClean="0">
                <a:solidFill>
                  <a:srgbClr val="212121"/>
                </a:solidFill>
                <a:effectLst/>
                <a:latin typeface="Bitter"/>
              </a:rPr>
              <a:t>DGEpi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 Jahrestagung 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Epidemiologie als Schlüssel für Prävention und bessere Versorgung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: 17. bis 20.9.2014, Universität Ulm</a:t>
            </a:r>
          </a:p>
          <a:p>
            <a:endParaRPr lang="de-DE" b="0" i="0" u="sng" strike="noStrike" dirty="0" smtClean="0">
              <a:effectLst/>
              <a:latin typeface="Bitter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120243" y="458407"/>
            <a:ext cx="3343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2014</a:t>
            </a:r>
            <a:endParaRPr lang="de-DE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62" y="3399746"/>
            <a:ext cx="4306755" cy="32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71639"/>
            <a:ext cx="3797684" cy="155642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46730" y="2523789"/>
            <a:ext cx="1126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212121"/>
                </a:solidFill>
                <a:latin typeface="Bitter"/>
              </a:rPr>
              <a:t>*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OeGEpi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 Symposium 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Cardiovascular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disease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risk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in type 2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diabetes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: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why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results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from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observational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epidemiological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studies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and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clinical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trials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are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conflicting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: 18. April 2015, Zentrum für Public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Health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, Wien</a:t>
            </a:r>
          </a:p>
          <a:p>
            <a:r>
              <a:rPr lang="de-DE" dirty="0">
                <a:solidFill>
                  <a:srgbClr val="212121"/>
                </a:solidFill>
                <a:latin typeface="Bitter"/>
              </a:rPr>
              <a:t>von Jaakko </a:t>
            </a:r>
            <a:r>
              <a:rPr lang="de-DE" dirty="0" err="1" smtClean="0">
                <a:solidFill>
                  <a:srgbClr val="212121"/>
                </a:solidFill>
                <a:latin typeface="Bitter"/>
              </a:rPr>
              <a:t>Tuomilehto</a:t>
            </a:r>
            <a:endParaRPr lang="de-DE" dirty="0">
              <a:solidFill>
                <a:srgbClr val="212121"/>
              </a:solidFill>
              <a:latin typeface="Bitter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120243" y="458407"/>
            <a:ext cx="3343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</a:t>
            </a:r>
            <a:endParaRPr lang="de-DE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04946" y="4287689"/>
            <a:ext cx="6130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Eingeladene Session:</a:t>
            </a:r>
          </a:p>
          <a:p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Wissenschaftliche Tagung der Österreichischen Gesellschaft für Public </a:t>
            </a:r>
            <a:r>
              <a:rPr lang="de-DE" b="0" i="0" dirty="0" err="1" smtClean="0">
                <a:solidFill>
                  <a:srgbClr val="212121"/>
                </a:solidFill>
                <a:effectLst/>
                <a:latin typeface="Bitter"/>
              </a:rPr>
              <a:t>Health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 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Unstoppable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 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public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 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health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 - Denken über Grenzen hinweg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: 28. und 29.5.2015, St. Pölten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19" y="3290197"/>
            <a:ext cx="4404475" cy="33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71639"/>
            <a:ext cx="3797684" cy="155642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120243" y="458407"/>
            <a:ext cx="3343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  <a:endParaRPr lang="de-DE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00244" y="2519631"/>
            <a:ext cx="11156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212121"/>
                </a:solidFill>
                <a:latin typeface="Bitter"/>
              </a:rPr>
              <a:t>*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ÖGEpi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 Symposium 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Prediction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in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clinical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medicine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; </a:t>
            </a:r>
            <a:r>
              <a:rPr lang="de-DE" b="1" dirty="0" err="1" smtClean="0">
                <a:solidFill>
                  <a:srgbClr val="212121"/>
                </a:solidFill>
                <a:latin typeface="Bitter"/>
              </a:rPr>
              <a:t>Lessons</a:t>
            </a:r>
            <a:r>
              <a:rPr lang="de-DE" b="1" dirty="0" smtClean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learnt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from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the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SYNTAX, GUSTO,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and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ERSPC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trials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: 8.1.2016, Innsbruck</a:t>
            </a:r>
          </a:p>
          <a:p>
            <a:r>
              <a:rPr lang="de-DE" dirty="0">
                <a:solidFill>
                  <a:srgbClr val="212121"/>
                </a:solidFill>
                <a:latin typeface="Bitter"/>
              </a:rPr>
              <a:t>von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Ewout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 smtClean="0">
                <a:solidFill>
                  <a:srgbClr val="212121"/>
                </a:solidFill>
                <a:latin typeface="Bitter"/>
              </a:rPr>
              <a:t>Steyerberg</a:t>
            </a:r>
            <a:endParaRPr lang="de-DE" dirty="0">
              <a:solidFill>
                <a:srgbClr val="212121"/>
              </a:solidFill>
              <a:latin typeface="Bitter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36646" y="3934525"/>
            <a:ext cx="5559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212121"/>
                </a:solidFill>
                <a:latin typeface="Bitter"/>
              </a:rPr>
              <a:t> *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ÖGEpi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und WBS (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ROeS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) </a:t>
            </a:r>
            <a:r>
              <a:rPr lang="de-DE" b="1" dirty="0" smtClean="0">
                <a:solidFill>
                  <a:srgbClr val="212121"/>
                </a:solidFill>
                <a:latin typeface="Bitter"/>
              </a:rPr>
              <a:t>Gemeinsames Seminar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>: 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30.9.2016, Wien, 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/>
            </a:r>
            <a:br>
              <a:rPr lang="de-DE" dirty="0" smtClean="0">
                <a:solidFill>
                  <a:srgbClr val="212121"/>
                </a:solidFill>
                <a:latin typeface="Bitter"/>
              </a:rPr>
            </a:br>
            <a:r>
              <a:rPr lang="de-DE" dirty="0" smtClean="0">
                <a:solidFill>
                  <a:srgbClr val="212121"/>
                </a:solidFill>
                <a:latin typeface="Bitter"/>
              </a:rPr>
              <a:t>  Vorträge von Gerald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Gartlehner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, 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>Julia </a:t>
            </a:r>
            <a:r>
              <a:rPr lang="de-DE" dirty="0" err="1" smtClean="0">
                <a:solidFill>
                  <a:srgbClr val="212121"/>
                </a:solidFill>
                <a:latin typeface="Bitter"/>
              </a:rPr>
              <a:t>Kerschbaum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>, Daniela Zöller, Josef Fritz, Lin Yang</a:t>
            </a:r>
            <a:endParaRPr lang="de-DE" dirty="0">
              <a:solidFill>
                <a:srgbClr val="212121"/>
              </a:solidFill>
              <a:latin typeface="Bitter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466" y="3345822"/>
            <a:ext cx="4083389" cy="30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71639"/>
            <a:ext cx="3797684" cy="155642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120243" y="458407"/>
            <a:ext cx="3343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  <a:endParaRPr lang="de-DE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49154" y="2734425"/>
            <a:ext cx="10707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212121"/>
                </a:solidFill>
                <a:latin typeface="Bitter"/>
              </a:rPr>
              <a:t>Mitgliederversammlung 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der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ÖGEpi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: 3.5.2018, Wien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>,</a:t>
            </a:r>
            <a:br>
              <a:rPr lang="de-DE" dirty="0" smtClean="0">
                <a:solidFill>
                  <a:srgbClr val="212121"/>
                </a:solidFill>
                <a:latin typeface="Bitter"/>
              </a:rPr>
            </a:br>
            <a:r>
              <a:rPr lang="de-DE" dirty="0">
                <a:solidFill>
                  <a:srgbClr val="212121"/>
                </a:solidFill>
                <a:latin typeface="Bitter"/>
              </a:rPr>
              <a:t> </a:t>
            </a:r>
            <a:endParaRPr lang="de-DE" dirty="0" smtClean="0">
              <a:solidFill>
                <a:srgbClr val="212121"/>
              </a:solidFill>
              <a:latin typeface="Bit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212121"/>
                </a:solidFill>
                <a:latin typeface="Bitter"/>
              </a:rPr>
              <a:t>anschließend 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der Vortrag 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Novel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risk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factors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and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interventions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for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Parkinson’s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disease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and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 multiple </a:t>
            </a:r>
            <a:r>
              <a:rPr lang="de-DE" b="1" dirty="0" err="1">
                <a:solidFill>
                  <a:srgbClr val="212121"/>
                </a:solidFill>
                <a:latin typeface="Bitter"/>
              </a:rPr>
              <a:t>sclerosis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 von Alberto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Ascherio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aus Harvard, 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>USA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8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71639"/>
            <a:ext cx="3797684" cy="155642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120243" y="458407"/>
            <a:ext cx="3343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  <a:endParaRPr lang="de-DE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60837" y="2828836"/>
            <a:ext cx="10365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Bitter"/>
              </a:rPr>
              <a:t>* </a:t>
            </a:r>
            <a:r>
              <a:rPr lang="de-DE" b="1" dirty="0" err="1">
                <a:solidFill>
                  <a:srgbClr val="000000"/>
                </a:solidFill>
                <a:latin typeface="Bitter"/>
              </a:rPr>
              <a:t>OeGEpi</a:t>
            </a:r>
            <a:r>
              <a:rPr lang="de-DE" b="1" dirty="0">
                <a:solidFill>
                  <a:srgbClr val="000000"/>
                </a:solidFill>
                <a:latin typeface="Bitter"/>
              </a:rPr>
              <a:t>  5-Jahresfeier</a:t>
            </a:r>
            <a:r>
              <a:rPr lang="de-DE" dirty="0">
                <a:solidFill>
                  <a:srgbClr val="000000"/>
                </a:solidFill>
                <a:latin typeface="Bitter"/>
              </a:rPr>
              <a:t> (</a:t>
            </a:r>
            <a:r>
              <a:rPr lang="de-DE" u="sng" dirty="0">
                <a:solidFill>
                  <a:srgbClr val="000000"/>
                </a:solidFill>
                <a:latin typeface="Bitter"/>
                <a:hlinkClick r:id="rId3"/>
              </a:rPr>
              <a:t>Bild</a:t>
            </a:r>
            <a:r>
              <a:rPr lang="de-DE" dirty="0">
                <a:solidFill>
                  <a:srgbClr val="000000"/>
                </a:solidFill>
                <a:latin typeface="Bitter"/>
              </a:rPr>
              <a:t>): 14.3.2019, Wien, </a:t>
            </a:r>
            <a:r>
              <a:rPr lang="de-DE" u="sng" dirty="0">
                <a:solidFill>
                  <a:srgbClr val="000000"/>
                </a:solidFill>
                <a:latin typeface="Bitter"/>
                <a:hlinkClick r:id="rId4"/>
              </a:rPr>
              <a:t>Einladung</a:t>
            </a:r>
            <a:endParaRPr lang="de-DE" sz="2800" b="1" i="0" dirty="0" smtClean="0">
              <a:solidFill>
                <a:srgbClr val="000000"/>
              </a:solidFill>
              <a:effectLst/>
              <a:latin typeface="Bitter"/>
            </a:endParaRPr>
          </a:p>
          <a:p>
            <a:r>
              <a:rPr lang="de-DE" dirty="0">
                <a:solidFill>
                  <a:srgbClr val="212121"/>
                </a:solidFill>
                <a:latin typeface="Bitter"/>
              </a:rPr>
              <a:t>Mit festlicher Verleihung des ersten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ÖGEpi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Best Paper 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>Award</a:t>
            </a:r>
            <a:endParaRPr lang="de-DE" dirty="0">
              <a:solidFill>
                <a:srgbClr val="212121"/>
              </a:solidFill>
              <a:latin typeface="Bitter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12072" y="4024650"/>
            <a:ext cx="4148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212121"/>
                </a:solidFill>
                <a:latin typeface="Bitter"/>
              </a:rPr>
              <a:t>"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External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validation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of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two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Framingham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cardiovascular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risk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equations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and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the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Pooled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Cohort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equations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; a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nationwide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registry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analysis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", </a:t>
            </a:r>
            <a:r>
              <a:rPr lang="de-DE" i="1" dirty="0" err="1">
                <a:solidFill>
                  <a:srgbClr val="212121"/>
                </a:solidFill>
                <a:latin typeface="Bitter"/>
              </a:rPr>
              <a:t>Int</a:t>
            </a:r>
            <a:r>
              <a:rPr lang="de-DE" i="1" dirty="0">
                <a:solidFill>
                  <a:srgbClr val="212121"/>
                </a:solidFill>
                <a:latin typeface="Bitter"/>
              </a:rPr>
              <a:t> J </a:t>
            </a:r>
            <a:r>
              <a:rPr lang="de-DE" i="1" dirty="0" err="1">
                <a:solidFill>
                  <a:srgbClr val="212121"/>
                </a:solidFill>
                <a:latin typeface="Bitter"/>
              </a:rPr>
              <a:t>Cardiol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2019;283:165-170, von 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Christine </a:t>
            </a:r>
            <a:r>
              <a:rPr lang="de-DE" b="1" dirty="0" err="1" smtClean="0">
                <a:solidFill>
                  <a:srgbClr val="212121"/>
                </a:solidFill>
                <a:latin typeface="Bitter"/>
              </a:rPr>
              <a:t>Wallisch</a:t>
            </a:r>
            <a:r>
              <a:rPr lang="de-DE" b="1" dirty="0" smtClean="0">
                <a:solidFill>
                  <a:srgbClr val="212121"/>
                </a:solidFill>
                <a:latin typeface="Bitter"/>
              </a:rPr>
              <a:t> 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/>
            </a:r>
            <a:br>
              <a:rPr lang="de-DE" b="1" dirty="0">
                <a:solidFill>
                  <a:srgbClr val="212121"/>
                </a:solidFill>
                <a:latin typeface="Bitter"/>
              </a:rPr>
            </a:b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61" y="3475167"/>
            <a:ext cx="4257891" cy="31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71639"/>
            <a:ext cx="3797684" cy="155642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120243" y="458407"/>
            <a:ext cx="3343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de-DE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07420" y="2646248"/>
            <a:ext cx="10372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Bitter"/>
              </a:rPr>
              <a:t>* </a:t>
            </a:r>
            <a:r>
              <a:rPr lang="de-DE" b="1" dirty="0" err="1">
                <a:solidFill>
                  <a:srgbClr val="000000"/>
                </a:solidFill>
                <a:latin typeface="Bitter"/>
              </a:rPr>
              <a:t>OeGEpi</a:t>
            </a:r>
            <a:r>
              <a:rPr lang="de-DE" dirty="0">
                <a:solidFill>
                  <a:srgbClr val="000000"/>
                </a:solidFill>
                <a:latin typeface="Bitter"/>
              </a:rPr>
              <a:t>: 16.3.2020, Wien</a:t>
            </a:r>
            <a:endParaRPr lang="de-DE" sz="2800" b="1" i="0" dirty="0" smtClean="0">
              <a:solidFill>
                <a:srgbClr val="000000"/>
              </a:solidFill>
              <a:effectLst/>
              <a:latin typeface="Bitter"/>
            </a:endParaRPr>
          </a:p>
          <a:p>
            <a:r>
              <a:rPr lang="de-DE" dirty="0">
                <a:solidFill>
                  <a:srgbClr val="212121"/>
                </a:solidFill>
                <a:latin typeface="Bitter"/>
              </a:rPr>
              <a:t>Festliche Verleihung des zweiten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ÖGEpi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Best Paper Award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>: -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 ABGESAGT </a:t>
            </a:r>
            <a:r>
              <a:rPr lang="de-DE" dirty="0" smtClean="0">
                <a:solidFill>
                  <a:srgbClr val="212121"/>
                </a:solidFill>
                <a:latin typeface="Bitter"/>
              </a:rPr>
              <a:t>!</a:t>
            </a:r>
          </a:p>
          <a:p>
            <a:endParaRPr lang="de-DE" dirty="0" smtClean="0">
              <a:solidFill>
                <a:srgbClr val="212121"/>
              </a:solidFill>
              <a:latin typeface="Bitter"/>
            </a:endParaRPr>
          </a:p>
          <a:p>
            <a:r>
              <a:rPr lang="de-DE" dirty="0" smtClean="0">
                <a:solidFill>
                  <a:srgbClr val="212121"/>
                </a:solidFill>
                <a:latin typeface="Bitter"/>
              </a:rPr>
              <a:t>"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The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triglyceride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-glucose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index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as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a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measure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of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insulin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resistance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and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risk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of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obesity-related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Bitter"/>
              </a:rPr>
              <a:t>cancers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", </a:t>
            </a:r>
            <a:r>
              <a:rPr lang="de-DE" i="1" dirty="0" err="1">
                <a:solidFill>
                  <a:srgbClr val="212121"/>
                </a:solidFill>
                <a:latin typeface="Bitter"/>
              </a:rPr>
              <a:t>Int</a:t>
            </a:r>
            <a:r>
              <a:rPr lang="de-DE" i="1" dirty="0">
                <a:solidFill>
                  <a:srgbClr val="212121"/>
                </a:solidFill>
                <a:latin typeface="Bitter"/>
              </a:rPr>
              <a:t> J </a:t>
            </a:r>
            <a:r>
              <a:rPr lang="de-DE" i="1" dirty="0" err="1">
                <a:solidFill>
                  <a:srgbClr val="212121"/>
                </a:solidFill>
                <a:latin typeface="Bitter"/>
              </a:rPr>
              <a:t>Epidemiol</a:t>
            </a:r>
            <a:r>
              <a:rPr lang="de-DE" dirty="0">
                <a:solidFill>
                  <a:srgbClr val="212121"/>
                </a:solidFill>
                <a:latin typeface="Bitter"/>
              </a:rPr>
              <a:t> 2020;49:193-204, von </a:t>
            </a:r>
            <a:r>
              <a:rPr lang="de-DE" b="1" dirty="0">
                <a:solidFill>
                  <a:srgbClr val="212121"/>
                </a:solidFill>
                <a:latin typeface="Bitter"/>
              </a:rPr>
              <a:t>Josef Fritz</a:t>
            </a:r>
            <a:br>
              <a:rPr lang="de-DE" b="1" dirty="0">
                <a:solidFill>
                  <a:srgbClr val="212121"/>
                </a:solidFill>
                <a:latin typeface="Bitter"/>
              </a:rPr>
            </a:br>
            <a:endParaRPr lang="de-DE" b="1" dirty="0">
              <a:solidFill>
                <a:srgbClr val="212121"/>
              </a:solidFill>
              <a:latin typeface="Bitter"/>
            </a:endParaRPr>
          </a:p>
          <a:p>
            <a:endParaRPr lang="de-DE" dirty="0">
              <a:solidFill>
                <a:srgbClr val="212121"/>
              </a:solidFill>
              <a:latin typeface="Bitter"/>
            </a:endParaRPr>
          </a:p>
          <a:p>
            <a:endParaRPr lang="de-DE" dirty="0">
              <a:solidFill>
                <a:srgbClr val="212121"/>
              </a:solidFill>
              <a:latin typeface="Bitter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01941" y="4954572"/>
            <a:ext cx="5682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 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* 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Bitter"/>
              </a:rPr>
              <a:t>OeGEpi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 Web-Meeting </a:t>
            </a:r>
            <a:r>
              <a:rPr lang="de-DE" b="1" i="0" dirty="0" smtClean="0">
                <a:solidFill>
                  <a:srgbClr val="212121"/>
                </a:solidFill>
                <a:effectLst/>
                <a:latin typeface="Bitter"/>
              </a:rPr>
              <a:t>COVID-19; ein Stresstest für die Epidemiologie?</a:t>
            </a:r>
            <a:r>
              <a:rPr lang="de-DE" b="0" i="0" dirty="0" smtClean="0">
                <a:solidFill>
                  <a:srgbClr val="212121"/>
                </a:solidFill>
                <a:effectLst/>
                <a:latin typeface="Bitter"/>
              </a:rPr>
              <a:t>: 21.10.2020, online 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12" y="4002115"/>
            <a:ext cx="3397715" cy="255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Breitbild</PresentationFormat>
  <Paragraphs>54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Algerian</vt:lpstr>
      <vt:lpstr>Arial</vt:lpstr>
      <vt:lpstr>Bitter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Ulmer Hanno</dc:creator>
  <cp:lastModifiedBy>q001hu</cp:lastModifiedBy>
  <cp:revision>35</cp:revision>
  <dcterms:created xsi:type="dcterms:W3CDTF">2023-05-26T11:23:36Z</dcterms:created>
  <dcterms:modified xsi:type="dcterms:W3CDTF">2023-05-30T12:50:15Z</dcterms:modified>
</cp:coreProperties>
</file>