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3.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 id="2147483724" r:id="rId4"/>
    <p:sldMasterId id="2147483733" r:id="rId5"/>
    <p:sldMasterId id="2147483745" r:id="rId6"/>
    <p:sldMasterId id="2147483757" r:id="rId7"/>
    <p:sldMasterId id="2147483769" r:id="rId8"/>
    <p:sldMasterId id="2147483775" r:id="rId9"/>
    <p:sldMasterId id="2147483778" r:id="rId10"/>
  </p:sldMasterIdLst>
  <p:notesMasterIdLst>
    <p:notesMasterId r:id="rId156"/>
  </p:notesMasterIdLst>
  <p:handoutMasterIdLst>
    <p:handoutMasterId r:id="rId157"/>
  </p:handoutMasterIdLst>
  <p:sldIdLst>
    <p:sldId id="1050" r:id="rId11"/>
    <p:sldId id="1051" r:id="rId12"/>
    <p:sldId id="528" r:id="rId13"/>
    <p:sldId id="537" r:id="rId14"/>
    <p:sldId id="1052" r:id="rId15"/>
    <p:sldId id="499" r:id="rId16"/>
    <p:sldId id="1053" r:id="rId17"/>
    <p:sldId id="1054" r:id="rId18"/>
    <p:sldId id="852" r:id="rId19"/>
    <p:sldId id="853" r:id="rId20"/>
    <p:sldId id="854" r:id="rId21"/>
    <p:sldId id="855" r:id="rId22"/>
    <p:sldId id="500" r:id="rId23"/>
    <p:sldId id="501" r:id="rId24"/>
    <p:sldId id="502" r:id="rId25"/>
    <p:sldId id="503" r:id="rId26"/>
    <p:sldId id="504" r:id="rId27"/>
    <p:sldId id="396" r:id="rId28"/>
    <p:sldId id="397" r:id="rId29"/>
    <p:sldId id="398" r:id="rId30"/>
    <p:sldId id="399" r:id="rId31"/>
    <p:sldId id="400" r:id="rId32"/>
    <p:sldId id="995" r:id="rId33"/>
    <p:sldId id="996" r:id="rId34"/>
    <p:sldId id="1001" r:id="rId35"/>
    <p:sldId id="997" r:id="rId36"/>
    <p:sldId id="999" r:id="rId37"/>
    <p:sldId id="994" r:id="rId38"/>
    <p:sldId id="552" r:id="rId39"/>
    <p:sldId id="1029" r:id="rId40"/>
    <p:sldId id="496" r:id="rId41"/>
    <p:sldId id="551" r:id="rId42"/>
    <p:sldId id="885" r:id="rId43"/>
    <p:sldId id="553" r:id="rId44"/>
    <p:sldId id="556" r:id="rId45"/>
    <p:sldId id="886" r:id="rId46"/>
    <p:sldId id="554" r:id="rId47"/>
    <p:sldId id="555" r:id="rId48"/>
    <p:sldId id="529" r:id="rId49"/>
    <p:sldId id="344" r:id="rId50"/>
    <p:sldId id="1002" r:id="rId51"/>
    <p:sldId id="1003" r:id="rId52"/>
    <p:sldId id="1004" r:id="rId53"/>
    <p:sldId id="1005" r:id="rId54"/>
    <p:sldId id="345" r:id="rId55"/>
    <p:sldId id="405" r:id="rId56"/>
    <p:sldId id="346" r:id="rId57"/>
    <p:sldId id="1006" r:id="rId58"/>
    <p:sldId id="1007" r:id="rId59"/>
    <p:sldId id="1008" r:id="rId60"/>
    <p:sldId id="1009" r:id="rId61"/>
    <p:sldId id="1012" r:id="rId62"/>
    <p:sldId id="1014" r:id="rId63"/>
    <p:sldId id="1011" r:id="rId64"/>
    <p:sldId id="1013" r:id="rId65"/>
    <p:sldId id="1016" r:id="rId66"/>
    <p:sldId id="1017" r:id="rId67"/>
    <p:sldId id="1018" r:id="rId68"/>
    <p:sldId id="1019" r:id="rId69"/>
    <p:sldId id="1020" r:id="rId70"/>
    <p:sldId id="1021" r:id="rId71"/>
    <p:sldId id="1022" r:id="rId72"/>
    <p:sldId id="1023" r:id="rId73"/>
    <p:sldId id="1024" r:id="rId74"/>
    <p:sldId id="1025" r:id="rId75"/>
    <p:sldId id="1026" r:id="rId76"/>
    <p:sldId id="1027" r:id="rId77"/>
    <p:sldId id="880" r:id="rId78"/>
    <p:sldId id="340" r:id="rId79"/>
    <p:sldId id="1028" r:id="rId80"/>
    <p:sldId id="1032" r:id="rId81"/>
    <p:sldId id="1030" r:id="rId82"/>
    <p:sldId id="1031" r:id="rId83"/>
    <p:sldId id="1037" r:id="rId84"/>
    <p:sldId id="899" r:id="rId85"/>
    <p:sldId id="300" r:id="rId86"/>
    <p:sldId id="302" r:id="rId87"/>
    <p:sldId id="364" r:id="rId88"/>
    <p:sldId id="1034" r:id="rId89"/>
    <p:sldId id="1033" r:id="rId90"/>
    <p:sldId id="1036" r:id="rId91"/>
    <p:sldId id="935" r:id="rId92"/>
    <p:sldId id="900" r:id="rId93"/>
    <p:sldId id="903" r:id="rId94"/>
    <p:sldId id="1041" r:id="rId95"/>
    <p:sldId id="902" r:id="rId96"/>
    <p:sldId id="1047" r:id="rId97"/>
    <p:sldId id="1049" r:id="rId98"/>
    <p:sldId id="927" r:id="rId99"/>
    <p:sldId id="1040" r:id="rId100"/>
    <p:sldId id="907" r:id="rId101"/>
    <p:sldId id="920" r:id="rId102"/>
    <p:sldId id="921" r:id="rId103"/>
    <p:sldId id="1042" r:id="rId104"/>
    <p:sldId id="1043" r:id="rId105"/>
    <p:sldId id="1044" r:id="rId106"/>
    <p:sldId id="1045" r:id="rId107"/>
    <p:sldId id="1046" r:id="rId108"/>
    <p:sldId id="911" r:id="rId109"/>
    <p:sldId id="957" r:id="rId110"/>
    <p:sldId id="958" r:id="rId111"/>
    <p:sldId id="912" r:id="rId112"/>
    <p:sldId id="908" r:id="rId113"/>
    <p:sldId id="914" r:id="rId114"/>
    <p:sldId id="1038" r:id="rId115"/>
    <p:sldId id="1048" r:id="rId116"/>
    <p:sldId id="1039" r:id="rId117"/>
    <p:sldId id="922" r:id="rId118"/>
    <p:sldId id="923" r:id="rId119"/>
    <p:sldId id="924" r:id="rId120"/>
    <p:sldId id="925" r:id="rId121"/>
    <p:sldId id="926" r:id="rId122"/>
    <p:sldId id="928" r:id="rId123"/>
    <p:sldId id="929" r:id="rId124"/>
    <p:sldId id="930" r:id="rId125"/>
    <p:sldId id="931" r:id="rId126"/>
    <p:sldId id="932" r:id="rId127"/>
    <p:sldId id="933" r:id="rId128"/>
    <p:sldId id="934" r:id="rId129"/>
    <p:sldId id="936" r:id="rId130"/>
    <p:sldId id="937" r:id="rId131"/>
    <p:sldId id="938" r:id="rId132"/>
    <p:sldId id="939" r:id="rId133"/>
    <p:sldId id="940" r:id="rId134"/>
    <p:sldId id="941" r:id="rId135"/>
    <p:sldId id="942" r:id="rId136"/>
    <p:sldId id="943" r:id="rId137"/>
    <p:sldId id="944" r:id="rId138"/>
    <p:sldId id="945" r:id="rId139"/>
    <p:sldId id="946" r:id="rId140"/>
    <p:sldId id="947" r:id="rId141"/>
    <p:sldId id="948" r:id="rId142"/>
    <p:sldId id="949" r:id="rId143"/>
    <p:sldId id="950" r:id="rId144"/>
    <p:sldId id="951" r:id="rId145"/>
    <p:sldId id="952" r:id="rId146"/>
    <p:sldId id="953" r:id="rId147"/>
    <p:sldId id="954" r:id="rId148"/>
    <p:sldId id="955" r:id="rId149"/>
    <p:sldId id="956" r:id="rId150"/>
    <p:sldId id="959" r:id="rId151"/>
    <p:sldId id="960" r:id="rId152"/>
    <p:sldId id="961" r:id="rId153"/>
    <p:sldId id="962" r:id="rId154"/>
    <p:sldId id="963" r:id="rId155"/>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9" autoAdjust="0"/>
    <p:restoredTop sz="94717" autoAdjust="0"/>
  </p:normalViewPr>
  <p:slideViewPr>
    <p:cSldViewPr>
      <p:cViewPr varScale="1">
        <p:scale>
          <a:sx n="74" d="100"/>
          <a:sy n="74" d="100"/>
        </p:scale>
        <p:origin x="194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viewProps" Target="viewProp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theme" Target="theme/theme1.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notesMaster" Target="notesMasters/notes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handoutMaster" Target="handoutMasters/handoutMaster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48.wmf"/><Relationship Id="rId4"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LI"/>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7479E-883D-45AB-8C66-25F2230D9AA5}" type="slidenum">
              <a:rPr kumimoji="0" lang="de-L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de-L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439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D3601C-9F6C-494B-AF2C-8F3189F13903}" type="slidenum">
              <a:rPr kumimoji="0" lang="de-DE"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783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28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29</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767F0-D288-427C-AA08-5733DF8897B9}" type="slidenum">
              <a:rPr lang="de-DE"/>
              <a:pPr/>
              <a:t>30</a:t>
            </a:fld>
            <a:endParaRPr lang="de-DE"/>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84F0-210D-4CBA-9C4E-98F4F272FA92}" type="slidenum">
              <a:rPr lang="de-DE"/>
              <a:pPr/>
              <a:t>34</a:t>
            </a:fld>
            <a:endParaRPr lang="de-DE"/>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17337-8B9B-45C5-98D2-A0BAEE80ABE5}" type="slidenum">
              <a:rPr lang="de-DE"/>
              <a:pPr/>
              <a:t>35</a:t>
            </a:fld>
            <a:endParaRPr lang="de-DE"/>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02F0E-F190-4C47-9B6D-E63CB59CD1E2}" type="slidenum">
              <a:rPr lang="de-DE"/>
              <a:pPr/>
              <a:t>37</a:t>
            </a:fld>
            <a:endParaRPr lang="de-DE"/>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38</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39</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40</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41</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42</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43</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FCA23-B7D4-431E-869A-BDE2927B4627}" type="slidenum">
              <a:rPr lang="de-DE"/>
              <a:pPr/>
              <a:t>44</a:t>
            </a:fld>
            <a:endParaRPr lang="de-DE"/>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989151-983B-4665-9D6B-7457D308CEBD}" type="slidenum">
              <a:rPr lang="de-DE"/>
              <a:pPr/>
              <a:t>45</a:t>
            </a:fld>
            <a:endParaRPr lang="de-DE"/>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C2774-9933-4E24-B08C-61C8425C87A0}" type="slidenum">
              <a:rPr lang="de-DE"/>
              <a:pPr/>
              <a:t>47</a:t>
            </a:fld>
            <a:endParaRPr lang="de-DE"/>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4</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48</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67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75</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76</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8E705F-FF3F-4504-A0BD-995293096B0B}"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851405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77</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78</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79</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80</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solidFill>
                  <a:prstClr val="black"/>
                </a:solidFill>
              </a:rPr>
              <a:pPr/>
              <a:t>81</a:t>
            </a:fld>
            <a:endParaRPr lang="de-DE">
              <a:solidFill>
                <a:prstClr val="black"/>
              </a:solidFill>
            </a:endParaRPr>
          </a:p>
        </p:txBody>
      </p:sp>
      <p:sp>
        <p:nvSpPr>
          <p:cNvPr id="364546" name="Rectangle 2"/>
          <p:cNvSpPr>
            <a:spLocks noGrp="1" noRot="1" noChangeAspect="1" noChangeArrowheads="1" noTextEdit="1"/>
          </p:cNvSpPr>
          <p:nvPr>
            <p:ph type="sldImg"/>
          </p:nvPr>
        </p:nvSpPr>
        <p:spPr>
          <a:xfrm>
            <a:off x="901700" y="747713"/>
            <a:ext cx="4991100" cy="3744912"/>
          </a:xfrm>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85</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86</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87</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88</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1700" y="747713"/>
            <a:ext cx="4991100" cy="3744912"/>
          </a:xfrm>
        </p:spPr>
      </p:sp>
      <p:sp>
        <p:nvSpPr>
          <p:cNvPr id="3" name="Notizenplatzhalter 2"/>
          <p:cNvSpPr>
            <a:spLocks noGrp="1"/>
          </p:cNvSpPr>
          <p:nvPr>
            <p:ph type="body" idx="1"/>
          </p:nvPr>
        </p:nvSpPr>
        <p:spPr/>
        <p:txBody>
          <a:bodyPr/>
          <a:lstStyle/>
          <a:p>
            <a:r>
              <a:rPr lang="de-DE" dirty="0"/>
              <a:t>statistische Analyse einer großen Sammlung von Analyse-Ergebnissen mehrerer Einzelstudien</a:t>
            </a:r>
          </a:p>
        </p:txBody>
      </p:sp>
      <p:sp>
        <p:nvSpPr>
          <p:cNvPr id="4" name="Foliennummernplatzhalter 3"/>
          <p:cNvSpPr>
            <a:spLocks noGrp="1"/>
          </p:cNvSpPr>
          <p:nvPr>
            <p:ph type="sldNum" sz="quarter" idx="5"/>
          </p:nvPr>
        </p:nvSpPr>
        <p:spPr/>
        <p:txBody>
          <a:bodyPr/>
          <a:lstStyle/>
          <a:p>
            <a:fld id="{BC8C3F01-339E-4FB1-9F01-BDD435A428E2}" type="slidenum">
              <a:rPr lang="de-DE" smtClean="0">
                <a:solidFill>
                  <a:prstClr val="black"/>
                </a:solidFill>
              </a:rPr>
              <a:pPr/>
              <a:t>90</a:t>
            </a:fld>
            <a:endParaRPr lang="de-DE">
              <a:solidFill>
                <a:prstClr val="black"/>
              </a:solidFill>
            </a:endParaRPr>
          </a:p>
        </p:txBody>
      </p:sp>
    </p:spTree>
    <p:extLst>
      <p:ext uri="{BB962C8B-B14F-4D97-AF65-F5344CB8AC3E}">
        <p14:creationId xmlns:p14="http://schemas.microsoft.com/office/powerpoint/2010/main" val="93349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6</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de-DE" b="1" dirty="0" smtClean="0"/>
              <a:t>We systematically searched a number of databases using a strategy comprising four filters. These filters were developed by looking at previous reviews and in consultation with a medical librarian, as well as taking the design filters from the Hedges team.</a:t>
            </a:r>
          </a:p>
          <a:p>
            <a:pPr>
              <a:spcBef>
                <a:spcPct val="0"/>
              </a:spcBef>
            </a:pPr>
            <a:endParaRPr lang="en-GB" altLang="de-DE" dirty="0" smtClean="0"/>
          </a:p>
          <a:p>
            <a:pPr>
              <a:spcBef>
                <a:spcPct val="0"/>
              </a:spcBef>
            </a:pPr>
            <a:endParaRPr lang="en-GB" altLang="de-DE"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5476" indent="-286722">
              <a:defRPr>
                <a:solidFill>
                  <a:schemeClr val="tx1"/>
                </a:solidFill>
                <a:latin typeface="Calibri" pitchFamily="34" charset="0"/>
              </a:defRPr>
            </a:lvl2pPr>
            <a:lvl3pPr marL="1146886" indent="-229377">
              <a:defRPr>
                <a:solidFill>
                  <a:schemeClr val="tx1"/>
                </a:solidFill>
                <a:latin typeface="Calibri" pitchFamily="34" charset="0"/>
              </a:defRPr>
            </a:lvl3pPr>
            <a:lvl4pPr marL="1605641" indent="-229377">
              <a:defRPr>
                <a:solidFill>
                  <a:schemeClr val="tx1"/>
                </a:solidFill>
                <a:latin typeface="Calibri" pitchFamily="34" charset="0"/>
              </a:defRPr>
            </a:lvl4pPr>
            <a:lvl5pPr marL="2064395" indent="-229377">
              <a:defRPr>
                <a:solidFill>
                  <a:schemeClr val="tx1"/>
                </a:solidFill>
                <a:latin typeface="Calibri" pitchFamily="34" charset="0"/>
              </a:defRPr>
            </a:lvl5pPr>
            <a:lvl6pPr marL="2523150" indent="-229377" fontAlgn="base">
              <a:spcBef>
                <a:spcPct val="0"/>
              </a:spcBef>
              <a:spcAft>
                <a:spcPct val="0"/>
              </a:spcAft>
              <a:defRPr>
                <a:solidFill>
                  <a:schemeClr val="tx1"/>
                </a:solidFill>
                <a:latin typeface="Calibri" pitchFamily="34" charset="0"/>
              </a:defRPr>
            </a:lvl6pPr>
            <a:lvl7pPr marL="2981904" indent="-229377" fontAlgn="base">
              <a:spcBef>
                <a:spcPct val="0"/>
              </a:spcBef>
              <a:spcAft>
                <a:spcPct val="0"/>
              </a:spcAft>
              <a:defRPr>
                <a:solidFill>
                  <a:schemeClr val="tx1"/>
                </a:solidFill>
                <a:latin typeface="Calibri" pitchFamily="34" charset="0"/>
              </a:defRPr>
            </a:lvl7pPr>
            <a:lvl8pPr marL="3440659" indent="-229377" fontAlgn="base">
              <a:spcBef>
                <a:spcPct val="0"/>
              </a:spcBef>
              <a:spcAft>
                <a:spcPct val="0"/>
              </a:spcAft>
              <a:defRPr>
                <a:solidFill>
                  <a:schemeClr val="tx1"/>
                </a:solidFill>
                <a:latin typeface="Calibri" pitchFamily="34" charset="0"/>
              </a:defRPr>
            </a:lvl8pPr>
            <a:lvl9pPr marL="3899413" indent="-229377" fontAlgn="base">
              <a:spcBef>
                <a:spcPct val="0"/>
              </a:spcBef>
              <a:spcAft>
                <a:spcPct val="0"/>
              </a:spcAft>
              <a:defRPr>
                <a:solidFill>
                  <a:schemeClr val="tx1"/>
                </a:solidFill>
                <a:latin typeface="Calibri" pitchFamily="34" charset="0"/>
              </a:defRPr>
            </a:lvl9pPr>
          </a:lstStyle>
          <a:p>
            <a:fld id="{81588739-0FB4-4BE3-A97A-AFA310905D38}" type="slidenum">
              <a:rPr lang="en-GB" altLang="de-DE">
                <a:solidFill>
                  <a:prstClr val="black"/>
                </a:solidFill>
              </a:rPr>
              <a:pPr/>
              <a:t>102</a:t>
            </a:fld>
            <a:endParaRPr lang="en-GB" altLang="de-DE">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9C159-80A6-4D1E-A3C9-9FDA97A8B764}" type="slidenum">
              <a:rPr lang="de-DE">
                <a:solidFill>
                  <a:prstClr val="black"/>
                </a:solidFill>
              </a:rPr>
              <a:pPr/>
              <a:t>104</a:t>
            </a:fld>
            <a:endParaRPr lang="de-DE">
              <a:solidFill>
                <a:prstClr val="black"/>
              </a:solidFill>
            </a:endParaRPr>
          </a:p>
        </p:txBody>
      </p:sp>
      <p:sp>
        <p:nvSpPr>
          <p:cNvPr id="296962" name="Rectangle 2"/>
          <p:cNvSpPr>
            <a:spLocks noGrp="1" noRot="1" noChangeAspect="1" noChangeArrowheads="1" noTextEdit="1"/>
          </p:cNvSpPr>
          <p:nvPr>
            <p:ph type="sldImg"/>
          </p:nvPr>
        </p:nvSpPr>
        <p:spPr>
          <a:xfrm>
            <a:off x="901700" y="747713"/>
            <a:ext cx="4991100" cy="3744912"/>
          </a:xfrm>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7</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75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B903B2-5313-4C17-98E7-77C7D968D54F}" type="slidenum">
              <a:rPr lang="de-DE"/>
              <a:pPr/>
              <a:t>11</a:t>
            </a:fld>
            <a:endParaRPr lang="de-D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19144-AC7D-4122-B7A7-AC2A488EA848}" type="slidenum">
              <a:rPr lang="de-DE"/>
              <a:pPr/>
              <a:t>12</a:t>
            </a:fld>
            <a:endParaRPr lang="de-DE"/>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r>
              <a:rPr lang="de-DE" dirty="0" smtClean="0">
                <a:solidFill>
                  <a:prstClr val="black"/>
                </a:solidFill>
                <a:latin typeface="Century Gothic"/>
              </a:rPr>
              <a:t>UFL</a:t>
            </a:r>
            <a:endParaRPr lang="en-GB" dirty="0">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dirty="0" smtClean="0"/>
              <a:t>UFL</a:t>
            </a:r>
            <a:endParaRPr lang="de-DE" altLang="en-US" dirty="0"/>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092" indent="0" algn="ctr">
              <a:buNone/>
              <a:defRPr>
                <a:solidFill>
                  <a:schemeClr val="tx1">
                    <a:tint val="75000"/>
                  </a:schemeClr>
                </a:solidFill>
              </a:defRPr>
            </a:lvl2pPr>
            <a:lvl3pPr marL="914186" indent="0" algn="ctr">
              <a:buNone/>
              <a:defRPr>
                <a:solidFill>
                  <a:schemeClr val="tx1">
                    <a:tint val="75000"/>
                  </a:schemeClr>
                </a:solidFill>
              </a:defRPr>
            </a:lvl3pPr>
            <a:lvl4pPr marL="1371279" indent="0" algn="ctr">
              <a:buNone/>
              <a:defRPr>
                <a:solidFill>
                  <a:schemeClr val="tx1">
                    <a:tint val="75000"/>
                  </a:schemeClr>
                </a:solidFill>
              </a:defRPr>
            </a:lvl4pPr>
            <a:lvl5pPr marL="1828373" indent="0" algn="ctr">
              <a:buNone/>
              <a:defRPr>
                <a:solidFill>
                  <a:schemeClr val="tx1">
                    <a:tint val="75000"/>
                  </a:schemeClr>
                </a:solidFill>
              </a:defRPr>
            </a:lvl5pPr>
            <a:lvl6pPr marL="2285466" indent="0" algn="ctr">
              <a:buNone/>
              <a:defRPr>
                <a:solidFill>
                  <a:schemeClr val="tx1">
                    <a:tint val="75000"/>
                  </a:schemeClr>
                </a:solidFill>
              </a:defRPr>
            </a:lvl6pPr>
            <a:lvl7pPr marL="2742558" indent="0" algn="ctr">
              <a:buNone/>
              <a:defRPr>
                <a:solidFill>
                  <a:schemeClr val="tx1">
                    <a:tint val="75000"/>
                  </a:schemeClr>
                </a:solidFill>
              </a:defRPr>
            </a:lvl7pPr>
            <a:lvl8pPr marL="3199652" indent="0" algn="ctr">
              <a:buNone/>
              <a:defRPr>
                <a:solidFill>
                  <a:schemeClr val="tx1">
                    <a:tint val="75000"/>
                  </a:schemeClr>
                </a:solidFill>
              </a:defRPr>
            </a:lvl8pPr>
            <a:lvl9pPr marL="3656744"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300"/>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59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312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9" name="Gerade Verbindung 8"/>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6" y="2"/>
            <a:ext cx="2136775" cy="1450975"/>
          </a:xfrm>
          <a:prstGeom prst="rect">
            <a:avLst/>
          </a:prstGeom>
          <a:noFill/>
          <a:ln w="9525">
            <a:noFill/>
            <a:miter lim="800000"/>
            <a:headEnd/>
            <a:tailEnd/>
          </a:ln>
        </p:spPr>
      </p:pic>
      <p:cxnSp>
        <p:nvCxnSpPr>
          <p:cNvPr id="7" name="Gerade Verbindung 6"/>
          <p:cNvCxnSpPr/>
          <p:nvPr/>
        </p:nvCxnSpPr>
        <p:spPr>
          <a:xfrm>
            <a:off x="428598"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449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850496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7"/>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2"/>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solidFill>
                  <a:prstClr val="black">
                    <a:tint val="75000"/>
                  </a:prstClr>
                </a:solidFill>
              </a:rPr>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solidFill>
                  <a:prstClr val="black">
                    <a:tint val="75000"/>
                  </a:prstClr>
                </a:solidFill>
              </a:rPr>
              <a:t>Seite </a:t>
            </a:r>
            <a:fld id="{8CC4C578-EFEE-4914-958F-75C213AA6FED}" type="slidenum">
              <a:rPr lang="de-DE" altLang="en-US">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087285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r>
              <a:rPr lang="de-DE" altLang="de-DE" dirty="0" smtClean="0">
                <a:solidFill>
                  <a:prstClr val="black">
                    <a:tint val="75000"/>
                  </a:prstClr>
                </a:solidFill>
              </a:rPr>
              <a:t>UFL</a:t>
            </a:r>
            <a:endParaRPr lang="de-DE" altLang="de-DE" dirty="0">
              <a:solidFill>
                <a:prstClr val="black">
                  <a:tint val="75000"/>
                </a:prstClr>
              </a:solidFill>
            </a:endParaRPr>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r>
              <a:rPr lang="de-DE" altLang="de-DE" smtClean="0">
                <a:solidFill>
                  <a:prstClr val="black">
                    <a:tint val="75000"/>
                  </a:prstClr>
                </a:solidFill>
              </a:rPr>
              <a:t>hanno.ulmer@i-med.ac.at</a:t>
            </a:r>
            <a:endParaRPr lang="de-DE" altLang="de-DE">
              <a:solidFill>
                <a:prstClr val="black">
                  <a:tint val="75000"/>
                </a:prstClr>
              </a:solidFill>
            </a:endParaRPr>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solidFill>
                  <a:prstClr val="black">
                    <a:tint val="75000"/>
                  </a:prstClr>
                </a:solidFill>
              </a:rPr>
              <a:pPr/>
              <a:t>‹Nr.›</a:t>
            </a:fld>
            <a:endParaRPr lang="de-DE" altLang="de-DE">
              <a:solidFill>
                <a:prstClr val="black">
                  <a:tint val="75000"/>
                </a:prstClr>
              </a:solidFill>
            </a:endParaRPr>
          </a:p>
        </p:txBody>
      </p:sp>
    </p:spTree>
    <p:extLst>
      <p:ext uri="{BB962C8B-B14F-4D97-AF65-F5344CB8AC3E}">
        <p14:creationId xmlns:p14="http://schemas.microsoft.com/office/powerpoint/2010/main" val="278227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dirty="0" smtClean="0"/>
              <a:t>UFL</a:t>
            </a:r>
            <a:endParaRPr lang="de-DE" altLang="en-US" dirty="0"/>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a:defRPr/>
            </a:pPr>
            <a:r>
              <a:rPr lang="de-DE" sz="2200" b="1" dirty="0" smtClean="0">
                <a:solidFill>
                  <a:srgbClr val="4F81BD"/>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34" charset="0"/>
              <a:buNone/>
              <a:defRPr/>
            </a:pPr>
            <a:r>
              <a:rPr lang="de-DE" sz="2000" b="1" dirty="0" smtClean="0">
                <a:solidFill>
                  <a:srgbClr val="4F81BD"/>
                </a:solidFill>
              </a:rPr>
              <a:t>Prof. Dr. Leonhard Held / Prof. Dr. Burkhardt Seifert / </a:t>
            </a:r>
          </a:p>
          <a:p>
            <a:pPr defTabSz="914186" eaLnBrk="1" hangingPunct="1">
              <a:buSzPct val="80000"/>
              <a:buFont typeface="Verdana" pitchFamily="34" charset="0"/>
              <a:buNone/>
              <a:defRPr/>
            </a:pPr>
            <a:r>
              <a:rPr lang="de-DE" sz="2000" b="1" dirty="0" smtClean="0">
                <a:solidFill>
                  <a:srgbClr val="4F81BD"/>
                </a:solidFill>
              </a:rPr>
              <a:t>Dr. Kaspar </a:t>
            </a:r>
            <a:r>
              <a:rPr lang="de-DE" sz="2000" b="1" dirty="0" err="1" smtClean="0">
                <a:solidFill>
                  <a:srgbClr val="4F81BD"/>
                </a:solidFill>
              </a:rPr>
              <a:t>Rufibach</a:t>
            </a:r>
            <a:r>
              <a:rPr lang="de-DE" sz="2000" b="1" dirty="0" smtClean="0">
                <a:solidFill>
                  <a:srgbClr val="4F81BD"/>
                </a:solidFill>
              </a:rPr>
              <a:t/>
            </a:r>
            <a:br>
              <a:rPr lang="de-DE" sz="2000" b="1" dirty="0" smtClean="0">
                <a:solidFill>
                  <a:srgbClr val="4F81BD"/>
                </a:solidFill>
              </a:rPr>
            </a:br>
            <a:r>
              <a:rPr lang="de-DE" sz="2000" b="1" dirty="0" smtClean="0">
                <a:solidFill>
                  <a:srgbClr val="4F81BD"/>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5" y="2924177"/>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5"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1418" bIns="45709"/>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defTabSz="914186" eaLnBrk="1" hangingPunct="1">
              <a:buSzPct val="80000"/>
              <a:buFont typeface="Verdana" pitchFamily="1" charset="0"/>
              <a:buNone/>
              <a:defRPr/>
            </a:pPr>
            <a:r>
              <a:rPr lang="de-DE" sz="1400" b="1" dirty="0" smtClean="0">
                <a:solidFill>
                  <a:srgbClr val="4F81BD"/>
                </a:solidFill>
              </a:rPr>
              <a:t>Prof. Dr. Leonhard Held / Prof. Dr. Burkhardt Seifert / Dr. Kaspar </a:t>
            </a:r>
            <a:r>
              <a:rPr lang="de-DE" sz="1400" b="1" dirty="0" err="1" smtClean="0">
                <a:solidFill>
                  <a:srgbClr val="4F81BD"/>
                </a:solidFill>
              </a:rPr>
              <a:t>Rufibach</a:t>
            </a:r>
            <a:r>
              <a:rPr lang="de-DE" sz="1400" b="1" dirty="0" smtClean="0">
                <a:solidFill>
                  <a:srgbClr val="4F81BD"/>
                </a:solidFill>
              </a:rPr>
              <a:t/>
            </a:r>
            <a:br>
              <a:rPr lang="de-DE" sz="1400" b="1" dirty="0" smtClean="0">
                <a:solidFill>
                  <a:srgbClr val="4F81BD"/>
                </a:solidFill>
              </a:rPr>
            </a:br>
            <a:r>
              <a:rPr lang="de-DE" sz="1400" b="1" dirty="0" smtClean="0">
                <a:solidFill>
                  <a:srgbClr val="4F81BD"/>
                </a:solidFill>
              </a:rPr>
              <a:t>Medizinische Statistik</a:t>
            </a:r>
            <a:br>
              <a:rPr lang="de-DE" sz="1400" b="1" dirty="0" smtClean="0">
                <a:solidFill>
                  <a:srgbClr val="4F81BD"/>
                </a:solidFill>
              </a:rPr>
            </a:br>
            <a:r>
              <a:rPr lang="en-GB" sz="1400" b="1" dirty="0" smtClean="0">
                <a:solidFill>
                  <a:srgbClr val="4F81BD"/>
                </a:solidFill>
              </a:rPr>
              <a:t/>
            </a:r>
            <a:br>
              <a:rPr lang="en-GB" sz="1400" b="1" dirty="0" smtClean="0">
                <a:solidFill>
                  <a:srgbClr val="4F81BD"/>
                </a:solidFill>
              </a:rPr>
            </a:br>
            <a:r>
              <a:rPr lang="en-GB" sz="1400" dirty="0" smtClean="0">
                <a:solidFill>
                  <a:srgbClr val="4F81BD"/>
                </a:solidFill>
              </a:rPr>
              <a:t>ISBN 978-3-8689-4100-5 </a:t>
            </a:r>
            <a:br>
              <a:rPr lang="en-GB" sz="1400" dirty="0" smtClean="0">
                <a:solidFill>
                  <a:srgbClr val="4F81BD"/>
                </a:solidFill>
              </a:rPr>
            </a:br>
            <a:r>
              <a:rPr lang="en-GB" sz="1400" dirty="0" smtClean="0">
                <a:solidFill>
                  <a:srgbClr val="4F81BD"/>
                </a:solidFill>
              </a:rPr>
              <a:t>448 </a:t>
            </a:r>
            <a:r>
              <a:rPr lang="en-GB" sz="1400" dirty="0" err="1" smtClean="0">
                <a:solidFill>
                  <a:srgbClr val="4F81BD"/>
                </a:solidFill>
              </a:rPr>
              <a:t>Seiten</a:t>
            </a:r>
            <a:r>
              <a:rPr lang="en-GB" sz="1400" dirty="0" smtClean="0">
                <a:solidFill>
                  <a:srgbClr val="4F81BD"/>
                </a:solidFill>
              </a:rPr>
              <a:t> |  2-farbig</a:t>
            </a:r>
            <a:br>
              <a:rPr lang="en-GB" sz="1400" dirty="0" smtClean="0">
                <a:solidFill>
                  <a:srgbClr val="4F81BD"/>
                </a:solidFill>
              </a:rPr>
            </a:br>
            <a:r>
              <a:rPr lang="en-GB" sz="1400" dirty="0" err="1" smtClean="0">
                <a:solidFill>
                  <a:srgbClr val="4F81BD"/>
                </a:solidFill>
              </a:rPr>
              <a:t>Juli</a:t>
            </a:r>
            <a:r>
              <a:rPr lang="en-GB" sz="1400" dirty="0" smtClean="0">
                <a:solidFill>
                  <a:srgbClr val="4F81BD"/>
                </a:solidFill>
              </a:rPr>
              <a:t> 2013</a:t>
            </a:r>
            <a:br>
              <a:rPr lang="en-GB" sz="1400" dirty="0" smtClean="0">
                <a:solidFill>
                  <a:srgbClr val="4F81BD"/>
                </a:solidFill>
              </a:rPr>
            </a:br>
            <a:r>
              <a:rPr lang="en-GB" sz="1400" dirty="0" smtClean="0">
                <a:solidFill>
                  <a:srgbClr val="4F81BD"/>
                </a:solidFill>
              </a:rPr>
              <a:t>€ 34,95 [D] | € 36,00 [A] | SFR 46,70</a:t>
            </a:r>
          </a:p>
          <a:p>
            <a:pPr defTabSz="914186" eaLnBrk="1" hangingPunct="1">
              <a:buSzPct val="80000"/>
              <a:buFont typeface="Verdana" pitchFamily="34" charset="0"/>
              <a:buNone/>
              <a:defRPr/>
            </a:pPr>
            <a:endParaRPr lang="en-GB" sz="1400" dirty="0" smtClean="0">
              <a:solidFill>
                <a:srgbClr val="4F81BD"/>
              </a:solidFill>
            </a:endParaRPr>
          </a:p>
          <a:p>
            <a:pPr defTabSz="914186" eaLnBrk="1" hangingPunct="1">
              <a:buSzPct val="80000"/>
              <a:buFont typeface="Verdana" pitchFamily="34" charset="0"/>
              <a:buNone/>
              <a:defRPr/>
            </a:pPr>
            <a:r>
              <a:rPr lang="en-GB" sz="1400" dirty="0" smtClean="0">
                <a:solidFill>
                  <a:srgbClr val="4F81BD"/>
                </a:solidFill>
              </a:rPr>
              <a:t>www.pearson-studium.de</a:t>
            </a:r>
            <a:br>
              <a:rPr lang="en-GB" sz="1400" dirty="0" smtClean="0">
                <a:solidFill>
                  <a:srgbClr val="4F81BD"/>
                </a:solidFill>
              </a:rPr>
            </a:br>
            <a:r>
              <a:rPr lang="en-GB" sz="1400" dirty="0" smtClean="0">
                <a:solidFill>
                  <a:srgbClr val="4F81BD"/>
                </a:solidFill>
              </a:rPr>
              <a:t>www.pearson.ch</a:t>
            </a:r>
            <a:endParaRPr lang="en-GB" sz="1400" dirty="0">
              <a:solidFill>
                <a:srgbClr val="4F81BD"/>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solidFill>
                  <a:prstClr val="black">
                    <a:tint val="75000"/>
                  </a:prstClr>
                </a:solidFill>
              </a:rPr>
              <a:pPr>
                <a:defRPr/>
              </a:pPr>
              <a:t>‹Nr.›</a:t>
            </a:fld>
            <a:endParaRPr lang="en-US" dirty="0">
              <a:solidFill>
                <a:prstClr val="black">
                  <a:tint val="75000"/>
                </a:prstClr>
              </a:solidFill>
            </a:endParaRPr>
          </a:p>
        </p:txBody>
      </p:sp>
    </p:spTree>
    <p:extLst>
      <p:ext uri="{BB962C8B-B14F-4D97-AF65-F5344CB8AC3E}">
        <p14:creationId xmlns:p14="http://schemas.microsoft.com/office/powerpoint/2010/main" val="140133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a:xfrm>
            <a:off x="3924300" y="5876925"/>
            <a:ext cx="369888" cy="365125"/>
          </a:xfrm>
        </p:spPr>
        <p:txBody>
          <a:bodyPr/>
          <a:lstStyle>
            <a:lvl1pPr>
              <a:defRPr/>
            </a:lvl1pPr>
          </a:lstStyle>
          <a:p>
            <a:pPr>
              <a:defRPr/>
            </a:pPr>
            <a:fld id="{556306EB-41F9-4700-8EF4-53A4F27E2675}"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715764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3F196202-1BF4-4F5F-B406-6055B8AE931E}"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881272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6D055355-D059-408F-A6A1-2ADD039AC011}"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764496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B7FE52D1-5E2D-4985-BFA8-A50E6562DF6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151870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97186814-9509-4939-AD4C-945385B2130B}"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1146747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547496A4-A488-4262-B4B2-FD0A6D6E440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254164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DBCDC30D-71FA-48F1-B1D8-19056FE30770}"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02305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C9E5B65D-214F-43A9-9DD6-98C68ACC5428}"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632032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AD5A0329-3560-4964-AD15-477FD45EC429}"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367555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76BCFAE-8534-4C39-AAB4-4B1588ECB19A}"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9284221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r>
              <a:rPr lang="de-DE" dirty="0" smtClean="0">
                <a:solidFill>
                  <a:prstClr val="black"/>
                </a:solidFill>
              </a:rPr>
              <a:t>UFL</a:t>
            </a:r>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r>
              <a:rPr lang="en-GB" smtClean="0">
                <a:solidFill>
                  <a:prstClr val="black"/>
                </a:solidFill>
              </a:rPr>
              <a:t>hanno.ulmer@i-med.ac.at</a:t>
            </a: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EC11A1-7BFC-4C72-9BD3-17DF4DFE318C}" type="slidenum">
              <a:rPr lang="en-GB">
                <a:solidFill>
                  <a:prstClr val="black">
                    <a:tint val="75000"/>
                  </a:prstClr>
                </a:solidFill>
              </a:rPr>
              <a:pPr>
                <a:defRPr/>
              </a:pPr>
              <a:t>‹Nr.›</a:t>
            </a:fld>
            <a:endParaRPr lang="en-GB">
              <a:solidFill>
                <a:prstClr val="black">
                  <a:tint val="75000"/>
                </a:prstClr>
              </a:solidFill>
            </a:endParaRPr>
          </a:p>
        </p:txBody>
      </p:sp>
    </p:spTree>
    <p:extLst>
      <p:ext uri="{BB962C8B-B14F-4D97-AF65-F5344CB8AC3E}">
        <p14:creationId xmlns:p14="http://schemas.microsoft.com/office/powerpoint/2010/main" val="204049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4" y="2130521"/>
            <a:ext cx="7772977" cy="1469371"/>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A3E3E8-F055-4411-99FD-4BB88C1FD3E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21121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A074879-72A7-4177-A7B1-72E27822566E}"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67308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7" y="4406713"/>
            <a:ext cx="7771534" cy="1362916"/>
          </a:xfrm>
        </p:spPr>
        <p:txBody>
          <a:bodyPr anchor="t"/>
          <a:lstStyle>
            <a:lvl1pPr algn="l">
              <a:defRPr sz="36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3037" y="2906526"/>
            <a:ext cx="7771534" cy="1500187"/>
          </a:xfrm>
        </p:spPr>
        <p:txBody>
          <a:bodyPr anchor="b"/>
          <a:lstStyle>
            <a:lvl1pPr marL="0" indent="0">
              <a:buNone/>
              <a:defRPr sz="1800"/>
            </a:lvl1pPr>
            <a:lvl2pPr marL="410195" indent="0">
              <a:buNone/>
              <a:defRPr sz="1600"/>
            </a:lvl2pPr>
            <a:lvl3pPr marL="820391" indent="0">
              <a:buNone/>
              <a:defRPr sz="1400"/>
            </a:lvl3pPr>
            <a:lvl4pPr marL="1230586" indent="0">
              <a:buNone/>
              <a:defRPr sz="1300"/>
            </a:lvl4pPr>
            <a:lvl5pPr marL="1640781" indent="0">
              <a:buNone/>
              <a:defRPr sz="1300"/>
            </a:lvl5pPr>
            <a:lvl6pPr marL="2050976" indent="0">
              <a:buNone/>
              <a:defRPr sz="1300"/>
            </a:lvl6pPr>
            <a:lvl7pPr marL="2461173" indent="0">
              <a:buNone/>
              <a:defRPr sz="1300"/>
            </a:lvl7pPr>
            <a:lvl8pPr marL="2871367" indent="0">
              <a:buNone/>
              <a:defRPr sz="1300"/>
            </a:lvl8pPr>
            <a:lvl9pPr marL="3281562" indent="0">
              <a:buNone/>
              <a:defRPr sz="13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0021EE9-ABD5-4492-A949-D96C4B2140F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18922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1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225638" y="1411944"/>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07BB515-94F4-402A-8D99-5FF2790ECFF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459639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91" y="274544"/>
            <a:ext cx="8229023"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4" name="Inhaltsplatzhalt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605" y="1535206"/>
            <a:ext cx="4040909" cy="640136"/>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de-DE" smtClean="0"/>
              <a:t>Textmasterformat bearbeiten</a:t>
            </a:r>
          </a:p>
        </p:txBody>
      </p:sp>
      <p:sp>
        <p:nvSpPr>
          <p:cNvPr id="6" name="Inhaltsplatzhalter 5"/>
          <p:cNvSpPr>
            <a:spLocks noGrp="1"/>
          </p:cNvSpPr>
          <p:nvPr>
            <p:ph sz="quarter" idx="4"/>
          </p:nvPr>
        </p:nvSpPr>
        <p:spPr>
          <a:xfrm>
            <a:off x="4645605"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7FE1C4A1-56D3-4909-A6B1-A12BE200407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058264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D50BBB56-82BD-4A37-843C-E1F3F37A769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60350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1D1B5B3-9F50-4685-AD05-293F903DFCA2}"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541843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91" y="273144"/>
            <a:ext cx="3007591" cy="1162610"/>
          </a:xfrm>
        </p:spPr>
        <p:txBody>
          <a:bodyPr anchor="b"/>
          <a:lstStyle>
            <a:lvl1pPr algn="l">
              <a:defRPr sz="1800" b="1"/>
            </a:lvl1pPr>
          </a:lstStyle>
          <a:p>
            <a:r>
              <a:rPr lang="de-DE" smtClean="0"/>
              <a:t>Titelmasterformat durch Klicken bearbeiten</a:t>
            </a:r>
            <a:endParaRPr lang="de-DE"/>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491" y="1435755"/>
            <a:ext cx="3007591" cy="469106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C431BA54-FFE5-4FE4-B8FE-43B48EDF16A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59932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4" y="4800323"/>
            <a:ext cx="5486977" cy="567297"/>
          </a:xfrm>
        </p:spPr>
        <p:txBody>
          <a:bodyPr anchor="b"/>
          <a:lstStyle>
            <a:lvl1pPr algn="l">
              <a:defRPr sz="1800" b="1"/>
            </a:lvl1pPr>
          </a:lstStyle>
          <a:p>
            <a:r>
              <a:rPr lang="de-DE" smtClean="0"/>
              <a:t>Titelmasterformat durch Klicken bearbeiten</a:t>
            </a:r>
            <a:endParaRPr lang="de-DE"/>
          </a:p>
        </p:txBody>
      </p:sp>
      <p:sp>
        <p:nvSpPr>
          <p:cNvPr id="3" name="Bildplatzhalter 2"/>
          <p:cNvSpPr>
            <a:spLocks noGrp="1"/>
          </p:cNvSpPr>
          <p:nvPr>
            <p:ph type="pic" idx="1"/>
          </p:nvPr>
        </p:nvSpPr>
        <p:spPr>
          <a:xfrm>
            <a:off x="1792434" y="612122"/>
            <a:ext cx="5486977" cy="4115360"/>
          </a:xfrm>
        </p:spPr>
        <p:txBody>
          <a:bodyPr/>
          <a:lstStyle>
            <a:lvl1pPr marL="0" indent="0">
              <a:buNone/>
              <a:defRPr sz="2900"/>
            </a:lvl1pPr>
            <a:lvl2pPr marL="410195" indent="0">
              <a:buNone/>
              <a:defRPr sz="2500"/>
            </a:lvl2pPr>
            <a:lvl3pPr marL="820391" indent="0">
              <a:buNone/>
              <a:defRPr sz="2200"/>
            </a:lvl3pPr>
            <a:lvl4pPr marL="1230586" indent="0">
              <a:buNone/>
              <a:defRPr sz="1800"/>
            </a:lvl4pPr>
            <a:lvl5pPr marL="1640781" indent="0">
              <a:buNone/>
              <a:defRPr sz="1800"/>
            </a:lvl5pPr>
            <a:lvl6pPr marL="2050976" indent="0">
              <a:buNone/>
              <a:defRPr sz="1800"/>
            </a:lvl6pPr>
            <a:lvl7pPr marL="2461173" indent="0">
              <a:buNone/>
              <a:defRPr sz="1800"/>
            </a:lvl7pPr>
            <a:lvl8pPr marL="2871367" indent="0">
              <a:buNone/>
              <a:defRPr sz="1800"/>
            </a:lvl8pPr>
            <a:lvl9pPr marL="3281562" indent="0">
              <a:buNone/>
              <a:defRPr sz="1800"/>
            </a:lvl9pPr>
          </a:lstStyle>
          <a:p>
            <a:endParaRPr lang="de-DE"/>
          </a:p>
        </p:txBody>
      </p:sp>
      <p:sp>
        <p:nvSpPr>
          <p:cNvPr id="4" name="Textplatzhalter 3"/>
          <p:cNvSpPr>
            <a:spLocks noGrp="1"/>
          </p:cNvSpPr>
          <p:nvPr>
            <p:ph type="body" sz="half" idx="2"/>
          </p:nvPr>
        </p:nvSpPr>
        <p:spPr>
          <a:xfrm>
            <a:off x="1792434" y="5367618"/>
            <a:ext cx="5486977" cy="804022"/>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836A1CA3-B570-4775-B369-C344D61418B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444558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E06309F-465D-4DA9-AB64-072215F6DB6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97552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5638" y="242328"/>
            <a:ext cx="5472545" cy="516311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86C29D58-F2DB-4FB5-B182-195FE3BF9FE3}"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857994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512" y="2130519"/>
            <a:ext cx="7772977" cy="1469371"/>
          </a:xfrm>
        </p:spPr>
        <p:txBody>
          <a:bodyPr/>
          <a:lstStyle/>
          <a:p>
            <a:r>
              <a:rPr lang="de-DE"/>
              <a:t>Titelmasterformat durch Klicken bearbeiten</a:t>
            </a:r>
          </a:p>
        </p:txBody>
      </p:sp>
      <p:sp>
        <p:nvSpPr>
          <p:cNvPr id="3" name="Untertitel 2"/>
          <p:cNvSpPr>
            <a:spLocks noGrp="1"/>
          </p:cNvSpPr>
          <p:nvPr>
            <p:ph type="subTitle" idx="1"/>
          </p:nvPr>
        </p:nvSpPr>
        <p:spPr>
          <a:xfrm>
            <a:off x="1371023" y="3885640"/>
            <a:ext cx="6401955" cy="1753721"/>
          </a:xfrm>
        </p:spPr>
        <p:txBody>
          <a:bodyPr/>
          <a:lstStyle>
            <a:lvl1pPr marL="0" indent="0" algn="ctr">
              <a:buNone/>
              <a:defRPr/>
            </a:lvl1pPr>
            <a:lvl2pPr marL="410291" indent="0" algn="ctr">
              <a:buNone/>
              <a:defRPr/>
            </a:lvl2pPr>
            <a:lvl3pPr marL="820583" indent="0" algn="ctr">
              <a:buNone/>
              <a:defRPr/>
            </a:lvl3pPr>
            <a:lvl4pPr marL="1230874" indent="0" algn="ctr">
              <a:buNone/>
              <a:defRPr/>
            </a:lvl4pPr>
            <a:lvl5pPr marL="1641165" indent="0" algn="ctr">
              <a:buNone/>
              <a:defRPr/>
            </a:lvl5pPr>
            <a:lvl6pPr marL="2051456" indent="0" algn="ctr">
              <a:buNone/>
              <a:defRPr/>
            </a:lvl6pPr>
            <a:lvl7pPr marL="2461748" indent="0" algn="ctr">
              <a:buNone/>
              <a:defRPr/>
            </a:lvl7pPr>
            <a:lvl8pPr marL="2872039" indent="0" algn="ctr">
              <a:buNone/>
              <a:defRPr/>
            </a:lvl8pPr>
            <a:lvl9pPr marL="3282330" indent="0" algn="ctr">
              <a:buNone/>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6354D20-AFB4-4BD1-9E6E-9DEB49071706}"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025212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1DC87F3-5150-4AAB-A69E-680888B649D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260436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3035" y="4406713"/>
            <a:ext cx="7771534" cy="1362916"/>
          </a:xfrm>
        </p:spPr>
        <p:txBody>
          <a:bodyPr anchor="t"/>
          <a:lstStyle>
            <a:lvl1pPr algn="l">
              <a:defRPr sz="3600" b="1" cap="all"/>
            </a:lvl1pPr>
          </a:lstStyle>
          <a:p>
            <a:r>
              <a:rPr lang="de-DE"/>
              <a:t>Titelmasterformat durch Klicken bearbeiten</a:t>
            </a:r>
          </a:p>
        </p:txBody>
      </p:sp>
      <p:sp>
        <p:nvSpPr>
          <p:cNvPr id="3" name="Textplatzhalter 2"/>
          <p:cNvSpPr>
            <a:spLocks noGrp="1"/>
          </p:cNvSpPr>
          <p:nvPr>
            <p:ph type="body" idx="1"/>
          </p:nvPr>
        </p:nvSpPr>
        <p:spPr>
          <a:xfrm>
            <a:off x="723035" y="2906526"/>
            <a:ext cx="7771534" cy="1500187"/>
          </a:xfrm>
        </p:spPr>
        <p:txBody>
          <a:bodyPr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B3CA6A49-D963-454C-8097-89AAF7714FE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2532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1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25636" y="1411942"/>
            <a:ext cx="3671455" cy="399349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EF4FBF73-0637-45CD-B270-C92CB1ADC947}"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627894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489" y="274544"/>
            <a:ext cx="8229023"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489" y="1535206"/>
            <a:ext cx="4039465"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4" name="Inhaltsplatzhalter 3"/>
          <p:cNvSpPr>
            <a:spLocks noGrp="1"/>
          </p:cNvSpPr>
          <p:nvPr>
            <p:ph sz="half" idx="2"/>
          </p:nvPr>
        </p:nvSpPr>
        <p:spPr>
          <a:xfrm>
            <a:off x="457489" y="2175343"/>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603" y="1535206"/>
            <a:ext cx="4040909" cy="64013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de-DE"/>
              <a:t>Textmasterformat bearbeiten</a:t>
            </a:r>
          </a:p>
        </p:txBody>
      </p:sp>
      <p:sp>
        <p:nvSpPr>
          <p:cNvPr id="6" name="Inhaltsplatzhalter 5"/>
          <p:cNvSpPr>
            <a:spLocks noGrp="1"/>
          </p:cNvSpPr>
          <p:nvPr>
            <p:ph sz="quarter" idx="4"/>
          </p:nvPr>
        </p:nvSpPr>
        <p:spPr>
          <a:xfrm>
            <a:off x="4645603" y="2175343"/>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8" name="Fußzeilenplatzhalter 7"/>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1CAAFF22-BC63-4F80-9F77-CF1212C88780}"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87226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4" name="Fußzeilenplatzhalter 3"/>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4B6E4672-72E7-4E61-8C2D-1B13D12E7A9B}"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370543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CD78986-8039-4DB6-9A7C-55F023F1AE1F}"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95034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489" y="273144"/>
            <a:ext cx="3007591" cy="1162610"/>
          </a:xfrm>
        </p:spPr>
        <p:txBody>
          <a:bodyPr anchor="b"/>
          <a:lstStyle>
            <a:lvl1pPr algn="l">
              <a:defRPr sz="1800" b="1"/>
            </a:lvl1pPr>
          </a:lstStyle>
          <a:p>
            <a:r>
              <a:rPr lang="de-DE"/>
              <a:t>Titelmasterformat durch Klicken bearbeiten</a:t>
            </a:r>
          </a:p>
        </p:txBody>
      </p:sp>
      <p:sp>
        <p:nvSpPr>
          <p:cNvPr id="3" name="Inhaltsplatzhalt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489" y="1435755"/>
            <a:ext cx="3007591" cy="469106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13C7248D-7593-43B7-A1EA-C60764038C4A}"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1753961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432" y="4800321"/>
            <a:ext cx="5486977" cy="567297"/>
          </a:xfrm>
        </p:spPr>
        <p:txBody>
          <a:bodyPr anchor="b"/>
          <a:lstStyle>
            <a:lvl1pPr algn="l">
              <a:defRPr sz="1800" b="1"/>
            </a:lvl1pPr>
          </a:lstStyle>
          <a:p>
            <a:r>
              <a:rPr lang="de-DE"/>
              <a:t>Titelmasterformat durch Klicken bearbeiten</a:t>
            </a:r>
          </a:p>
        </p:txBody>
      </p:sp>
      <p:sp>
        <p:nvSpPr>
          <p:cNvPr id="3" name="Bildplatzhalter 2"/>
          <p:cNvSpPr>
            <a:spLocks noGrp="1"/>
          </p:cNvSpPr>
          <p:nvPr>
            <p:ph type="pic" idx="1"/>
          </p:nvPr>
        </p:nvSpPr>
        <p:spPr>
          <a:xfrm>
            <a:off x="1792432" y="612122"/>
            <a:ext cx="5486977" cy="411536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de-DE"/>
          </a:p>
        </p:txBody>
      </p:sp>
      <p:sp>
        <p:nvSpPr>
          <p:cNvPr id="4" name="Textplatzhalter 3"/>
          <p:cNvSpPr>
            <a:spLocks noGrp="1"/>
          </p:cNvSpPr>
          <p:nvPr>
            <p:ph type="body" sz="half" idx="2"/>
          </p:nvPr>
        </p:nvSpPr>
        <p:spPr>
          <a:xfrm>
            <a:off x="1792432" y="5367618"/>
            <a:ext cx="5486977" cy="804022"/>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6" name="Fußzeilenplatzhalter 5"/>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9D9F154-A33A-44ED-A1F9-D27F7F696E38}"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66422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583D870E-0A30-4FD8-9A84-5C9A3F1745E1}"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2466189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26727" y="242328"/>
            <a:ext cx="1870364" cy="516311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15637" y="242328"/>
            <a:ext cx="5472545" cy="516311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ltLang="de-DE" dirty="0" smtClean="0">
                <a:solidFill>
                  <a:srgbClr val="000000"/>
                </a:solidFill>
              </a:rPr>
              <a:t>UFL</a:t>
            </a:r>
            <a:endParaRPr lang="en-US" altLang="de-DE" dirty="0">
              <a:solidFill>
                <a:srgbClr val="000000"/>
              </a:solidFill>
            </a:endParaRPr>
          </a:p>
        </p:txBody>
      </p:sp>
      <p:sp>
        <p:nvSpPr>
          <p:cNvPr id="5" name="Fußzeilenplatzhalter 4"/>
          <p:cNvSpPr>
            <a:spLocks noGrp="1"/>
          </p:cNvSpPr>
          <p:nvPr>
            <p:ph type="ftr" sz="quarter" idx="11"/>
          </p:nvPr>
        </p:nvSpPr>
        <p:spPr/>
        <p:txBody>
          <a:bodyPr/>
          <a:lstStyle>
            <a:lvl1pPr>
              <a:defRPr/>
            </a:lvl1pPr>
          </a:lstStyle>
          <a:p>
            <a:r>
              <a:rPr lang="en-US" altLang="de-DE" smtClean="0">
                <a:solidFill>
                  <a:srgbClr val="000000"/>
                </a:solidFill>
              </a:rPr>
              <a:t>hanno.ulmer@i-med.ac.at</a:t>
            </a:r>
            <a:endParaRPr lang="en-US" alt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1708C95D-9902-4BB1-8E59-1DC0D8E39F94}" type="slidenum">
              <a:rPr lang="en-US" altLang="de-DE">
                <a:solidFill>
                  <a:srgbClr val="000000"/>
                </a:solidFill>
              </a:rPr>
              <a:pPr/>
              <a:t>‹Nr.›</a:t>
            </a:fld>
            <a:endParaRPr lang="en-US" altLang="de-DE">
              <a:solidFill>
                <a:srgbClr val="000000"/>
              </a:solidFill>
            </a:endParaRPr>
          </a:p>
        </p:txBody>
      </p:sp>
    </p:spTree>
    <p:extLst>
      <p:ext uri="{BB962C8B-B14F-4D97-AF65-F5344CB8AC3E}">
        <p14:creationId xmlns:p14="http://schemas.microsoft.com/office/powerpoint/2010/main" val="310564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solidFill>
                  <a:prstClr val="black">
                    <a:tint val="75000"/>
                  </a:prstClr>
                </a:solidFill>
              </a:rPr>
              <a:pPr/>
              <a:t>‹Nr.›</a:t>
            </a:fld>
            <a:endParaRPr lang="de-DE" altLang="en-US">
              <a:solidFill>
                <a:prstClr val="black">
                  <a:tint val="75000"/>
                </a:prstClr>
              </a:solidFill>
            </a:endParaRPr>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22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735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6" name="Fußzeilenplatzhalter 5"/>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C4E3EE93-887C-4FD7-8049-BDB2035FF5F2}"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79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4" name="Fußzeilenplatzhalter 3"/>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EE29F858-1221-4A12-AB43-D242F2C02AC7}" type="slidenum">
              <a:rPr lang="de-DE" altLang="en-US" smtClean="0">
                <a:solidFill>
                  <a:prstClr val="black">
                    <a:tint val="75000"/>
                  </a:prstClr>
                </a:solidFill>
              </a:rPr>
              <a:pPr/>
              <a:t>‹Nr.›</a:t>
            </a:fld>
            <a:endParaRPr lang="de-DE" altLang="en-US">
              <a:solidFill>
                <a:prstClr val="black">
                  <a:tint val="75000"/>
                </a:prstClr>
              </a:solidFill>
            </a:endParaRPr>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25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4" name="Foliennummernplatzhalter 3"/>
          <p:cNvSpPr>
            <a:spLocks noGrp="1"/>
          </p:cNvSpPr>
          <p:nvPr>
            <p:ph type="sldNum" sz="quarter" idx="12"/>
          </p:nvPr>
        </p:nvSpPr>
        <p:spPr/>
        <p:txBody>
          <a:bodyPr/>
          <a:lstStyle/>
          <a:p>
            <a:r>
              <a:rPr lang="de-DE" altLang="en-US" smtClean="0">
                <a:solidFill>
                  <a:prstClr val="black">
                    <a:tint val="75000"/>
                  </a:prstClr>
                </a:solidFill>
              </a:rPr>
              <a:t>Seite </a:t>
            </a:r>
            <a:fld id="{868A1E8A-DB60-4AF5-B189-6B5C31AFD598}"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217667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Titelplatzhalter 1"/>
          <p:cNvSpPr>
            <a:spLocks noGrp="1"/>
          </p:cNvSpPr>
          <p:nvPr>
            <p:ph type="title"/>
          </p:nvPr>
        </p:nvSpPr>
        <p:spPr>
          <a:xfrm>
            <a:off x="539552" y="4581128"/>
            <a:ext cx="7992888" cy="1143000"/>
          </a:xfrm>
          <a:prstGeom prst="rect">
            <a:avLst/>
          </a:prstGeom>
        </p:spPr>
        <p:txBody>
          <a:bodyPr vert="horz" lIns="91440" tIns="45720" rIns="91440" bIns="45720" rtlCol="0" anchor="ctr">
            <a:normAutofit/>
          </a:bodyPr>
          <a:lstStyle>
            <a:lvl1pPr>
              <a:lnSpc>
                <a:spcPct val="150000"/>
              </a:lnSpc>
              <a:defRPr>
                <a:latin typeface="Arial" pitchFamily="34" charset="0"/>
                <a:cs typeface="Arial" pitchFamily="34" charset="0"/>
              </a:defRPr>
            </a:lvl1pPr>
          </a:lstStyle>
          <a:p>
            <a:r>
              <a:rPr lang="de-DE" dirty="0" smtClean="0"/>
              <a:t>Titelmasterformat durch Klicken bearbeiten</a:t>
            </a:r>
            <a:endParaRPr lang="de-LI" dirty="0"/>
          </a:p>
        </p:txBody>
      </p:sp>
    </p:spTree>
    <p:extLst>
      <p:ext uri="{BB962C8B-B14F-4D97-AF65-F5344CB8AC3E}">
        <p14:creationId xmlns:p14="http://schemas.microsoft.com/office/powerpoint/2010/main" val="146364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260DB848-23E2-4CAD-B5CD-8F6753B40006}" type="datetime1">
              <a:rPr lang="de-AT" smtClean="0"/>
              <a:pPr/>
              <a:t>10.02.2023</a:t>
            </a:fld>
            <a:endParaRPr lang="de-DE" alt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6C30CD7A-BA10-4B84-A201-1D61352CF74D}" type="slidenum">
              <a:rPr lang="de-DE" altLang="en-US" smtClean="0"/>
              <a:pPr/>
              <a:t>‹Nr.›</a:t>
            </a:fld>
            <a:endParaRPr lang="de-DE" altLang="en-US"/>
          </a:p>
        </p:txBody>
      </p:sp>
    </p:spTree>
    <p:extLst>
      <p:ext uri="{BB962C8B-B14F-4D97-AF65-F5344CB8AC3E}">
        <p14:creationId xmlns:p14="http://schemas.microsoft.com/office/powerpoint/2010/main" val="30081457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10.02.2023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461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10.02.2023</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512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10.02.2023</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24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10.02.2023</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318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10.02.2023</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extLst>
      <p:ext uri="{BB962C8B-B14F-4D97-AF65-F5344CB8AC3E}">
        <p14:creationId xmlns:p14="http://schemas.microsoft.com/office/powerpoint/2010/main" val="9716477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561975"/>
            <a:ext cx="8229600" cy="995363"/>
          </a:xfr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91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41763"/>
            <a:ext cx="4038600" cy="2189162"/>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Datumsplatzhalter 5"/>
          <p:cNvSpPr>
            <a:spLocks noGrp="1"/>
          </p:cNvSpPr>
          <p:nvPr>
            <p:ph type="dt" sz="half" idx="10"/>
          </p:nvPr>
        </p:nvSpPr>
        <p:spPr>
          <a:xfrm>
            <a:off x="457200" y="6243638"/>
            <a:ext cx="2133600" cy="457200"/>
          </a:xfrm>
        </p:spPr>
        <p:txBody>
          <a:bodyPr/>
          <a:lstStyle>
            <a:lvl1pPr>
              <a:defRPr/>
            </a:lvl1pPr>
          </a:lstStyle>
          <a:p>
            <a:fld id="{38629FB8-29C3-4441-B80C-FA6C29C125BF}" type="datetime1">
              <a:rPr lang="de-AT" smtClean="0"/>
              <a:pPr/>
              <a:t>10.02.2023</a:t>
            </a:fld>
            <a:endParaRPr lang="de-DE" altLang="en-US"/>
          </a:p>
        </p:txBody>
      </p:sp>
      <p:sp>
        <p:nvSpPr>
          <p:cNvPr id="7" name="Fußzeilenplatzhalter 6"/>
          <p:cNvSpPr>
            <a:spLocks noGrp="1"/>
          </p:cNvSpPr>
          <p:nvPr>
            <p:ph type="ftr" sz="quarter" idx="11"/>
          </p:nvPr>
        </p:nvSpPr>
        <p:spPr>
          <a:xfrm>
            <a:off x="3124200" y="6248400"/>
            <a:ext cx="2895600" cy="457200"/>
          </a:xfrm>
        </p:spPr>
        <p:txBody>
          <a:bodyPr/>
          <a:lstStyle>
            <a:lvl1pPr>
              <a:defRPr/>
            </a:lvl1pPr>
          </a:lstStyle>
          <a:p>
            <a:r>
              <a:rPr lang="de-DE" altLang="en-US"/>
              <a:t>hanno.ulmer@i-med.ac.at</a:t>
            </a:r>
          </a:p>
        </p:txBody>
      </p:sp>
      <p:sp>
        <p:nvSpPr>
          <p:cNvPr id="8" name="Foliennummernplatzhalter 7"/>
          <p:cNvSpPr>
            <a:spLocks noGrp="1"/>
          </p:cNvSpPr>
          <p:nvPr>
            <p:ph type="sldNum" sz="quarter" idx="12"/>
          </p:nvPr>
        </p:nvSpPr>
        <p:spPr>
          <a:xfrm>
            <a:off x="6553200" y="6243638"/>
            <a:ext cx="2133600" cy="457200"/>
          </a:xfrm>
        </p:spPr>
        <p:txBody>
          <a:bodyPr/>
          <a:lstStyle>
            <a:lvl1pPr>
              <a:defRPr/>
            </a:lvl1pPr>
          </a:lstStyle>
          <a:p>
            <a:r>
              <a:rPr lang="de-DE" altLang="en-US"/>
              <a:t>Seite </a:t>
            </a:r>
            <a:fld id="{8CC4C578-EFEE-4914-958F-75C213AA6FED}" type="slidenum">
              <a:rPr lang="de-DE" altLang="en-US"/>
              <a:pPr/>
              <a:t>‹Nr.›</a:t>
            </a:fld>
            <a:endParaRPr lang="de-DE" altLang="en-US"/>
          </a:p>
        </p:txBody>
      </p:sp>
    </p:spTree>
    <p:extLst>
      <p:ext uri="{BB962C8B-B14F-4D97-AF65-F5344CB8AC3E}">
        <p14:creationId xmlns:p14="http://schemas.microsoft.com/office/powerpoint/2010/main" val="25230747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Datumsplatzhalter 2"/>
          <p:cNvSpPr>
            <a:spLocks noGrp="1"/>
          </p:cNvSpPr>
          <p:nvPr>
            <p:ph type="dt" sz="half" idx="10"/>
          </p:nvPr>
        </p:nvSpPr>
        <p:spPr>
          <a:xfrm>
            <a:off x="457200" y="6245225"/>
            <a:ext cx="2133600" cy="476250"/>
          </a:xfrm>
        </p:spPr>
        <p:txBody>
          <a:bodyPr/>
          <a:lstStyle>
            <a:lvl1pPr>
              <a:defRPr/>
            </a:lvl1pPr>
          </a:lstStyle>
          <a:p>
            <a:endParaRPr lang="de-DE" altLang="de-DE"/>
          </a:p>
        </p:txBody>
      </p:sp>
      <p:sp>
        <p:nvSpPr>
          <p:cNvPr id="4" name="Fußzeilenplatzhalter 3"/>
          <p:cNvSpPr>
            <a:spLocks noGrp="1"/>
          </p:cNvSpPr>
          <p:nvPr>
            <p:ph type="ftr" sz="quarter" idx="11"/>
          </p:nvPr>
        </p:nvSpPr>
        <p:spPr>
          <a:xfrm>
            <a:off x="3124200" y="6245225"/>
            <a:ext cx="2895600" cy="476250"/>
          </a:xfrm>
        </p:spPr>
        <p:txBody>
          <a:bodyPr/>
          <a:lstStyle>
            <a:lvl1pPr>
              <a:defRPr/>
            </a:lvl1pPr>
          </a:lstStyle>
          <a:p>
            <a:endParaRPr lang="de-DE" altLang="de-DE"/>
          </a:p>
        </p:txBody>
      </p:sp>
      <p:sp>
        <p:nvSpPr>
          <p:cNvPr id="5" name="Foliennummernplatzhalter 4"/>
          <p:cNvSpPr>
            <a:spLocks noGrp="1"/>
          </p:cNvSpPr>
          <p:nvPr>
            <p:ph type="sldNum" sz="quarter" idx="12"/>
          </p:nvPr>
        </p:nvSpPr>
        <p:spPr>
          <a:xfrm>
            <a:off x="6553200" y="6245225"/>
            <a:ext cx="2133600" cy="476250"/>
          </a:xfrm>
        </p:spPr>
        <p:txBody>
          <a:bodyPr/>
          <a:lstStyle>
            <a:lvl1pPr>
              <a:defRPr/>
            </a:lvl1pPr>
          </a:lstStyle>
          <a:p>
            <a:fld id="{468096C6-D3A5-4E9A-8663-0E5BA5720353}" type="slidenum">
              <a:rPr lang="de-DE" altLang="de-DE"/>
              <a:pPr/>
              <a:t>‹Nr.›</a:t>
            </a:fld>
            <a:endParaRPr lang="de-DE" altLang="de-DE"/>
          </a:p>
        </p:txBody>
      </p:sp>
    </p:spTree>
    <p:extLst>
      <p:ext uri="{BB962C8B-B14F-4D97-AF65-F5344CB8AC3E}">
        <p14:creationId xmlns:p14="http://schemas.microsoft.com/office/powerpoint/2010/main" val="1718189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412327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emf"/><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8.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smtClean="0"/>
              <a:t>UFL</a:t>
            </a:r>
            <a:endParaRPr lang="de-DE" altLang="en-US"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10.02.2023</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extLst>
      <p:ext uri="{BB962C8B-B14F-4D97-AF65-F5344CB8AC3E}">
        <p14:creationId xmlns:p14="http://schemas.microsoft.com/office/powerpoint/2010/main" val="377899133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hd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86"/>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86"/>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86"/>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defTabSz="914186"/>
              <a:t>‹Nr.›</a:t>
            </a:fld>
            <a:endParaRPr lang="de-DE" altLang="en-US">
              <a:solidFill>
                <a:prstClr val="black">
                  <a:tint val="75000"/>
                </a:prstClr>
              </a:solidFill>
            </a:endParaRPr>
          </a:p>
        </p:txBody>
      </p:sp>
    </p:spTree>
    <p:extLst>
      <p:ext uri="{BB962C8B-B14F-4D97-AF65-F5344CB8AC3E}">
        <p14:creationId xmlns:p14="http://schemas.microsoft.com/office/powerpoint/2010/main" val="29811151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Lst>
  <p:hf hdr="0"/>
  <p:txStyles>
    <p:titleStyle>
      <a:lvl1pPr algn="ctr" defTabSz="914186" rtl="0" eaLnBrk="1" latinLnBrk="0" hangingPunct="1">
        <a:spcBef>
          <a:spcPct val="0"/>
        </a:spcBef>
        <a:buNone/>
        <a:defRPr sz="4400" kern="1200">
          <a:solidFill>
            <a:schemeClr val="tx1"/>
          </a:solidFill>
          <a:latin typeface="+mj-lt"/>
          <a:ea typeface="+mj-ea"/>
          <a:cs typeface="+mj-cs"/>
        </a:defRPr>
      </a:lvl1pPr>
    </p:titleStyle>
    <p:bodyStyle>
      <a:lvl1pPr marL="342820" indent="-342820" algn="l" defTabSz="91418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6" indent="-285684" algn="l" defTabSz="91418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33" indent="-228546" algn="l" defTabSz="91418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25"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19"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1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06"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98"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2" indent="-228546" algn="l" defTabSz="91418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sp>
        <p:nvSpPr>
          <p:cNvPr id="6" name="Slide Number Placeholder 5"/>
          <p:cNvSpPr>
            <a:spLocks noGrp="1"/>
          </p:cNvSpPr>
          <p:nvPr>
            <p:ph type="sldNum" sz="quarter" idx="4"/>
          </p:nvPr>
        </p:nvSpPr>
        <p:spPr>
          <a:xfrm>
            <a:off x="8316913" y="6356350"/>
            <a:ext cx="3698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CB4A00B-6126-49B5-B84A-C99EFD78FCAA}" type="slidenum">
              <a:rPr lang="en-GB">
                <a:solidFill>
                  <a:prstClr val="black">
                    <a:tint val="75000"/>
                  </a:prstClr>
                </a:solidFill>
              </a:rPr>
              <a:pPr>
                <a:defRPr/>
              </a:pPr>
              <a:t>‹Nr.›</a:t>
            </a:fld>
            <a:endParaRPr lang="en-GB" dirty="0">
              <a:solidFill>
                <a:prstClr val="black">
                  <a:tint val="75000"/>
                </a:prstClr>
              </a:solidFill>
            </a:endParaRPr>
          </a:p>
        </p:txBody>
      </p:sp>
      <p:pic>
        <p:nvPicPr>
          <p:cNvPr id="1029" name="Picture 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8488" y="6308725"/>
            <a:ext cx="213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userDrawn="1"/>
        </p:nvCxnSpPr>
        <p:spPr>
          <a:xfrm>
            <a:off x="179388" y="1268413"/>
            <a:ext cx="87852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179388" y="1163638"/>
            <a:ext cx="8785225" cy="33337"/>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78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8" y="242330"/>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8" y="1411944"/>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eaLnBrk="1" hangingPunct="1">
              <a:defRPr sz="1300"/>
            </a:lvl1pPr>
          </a:lstStyle>
          <a:p>
            <a:pPr defTabSz="914186"/>
            <a:r>
              <a:rPr lang="de-DE" altLang="de-DE" dirty="0" smtClean="0">
                <a:solidFill>
                  <a:srgbClr val="000000"/>
                </a:solidFill>
                <a:latin typeface="Arial"/>
              </a:rPr>
              <a:t>UFL</a:t>
            </a:r>
            <a:endParaRPr lang="en-US" altLang="de-DE" dirty="0" smtClean="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ctr" eaLnBrk="1" hangingPunct="1">
              <a:defRPr sz="1300"/>
            </a:lvl1pPr>
          </a:lstStyle>
          <a:p>
            <a:pPr defTabSz="914186"/>
            <a:r>
              <a:rPr lang="en-US" altLang="de-DE" smtClean="0">
                <a:solidFill>
                  <a:srgbClr val="000000"/>
                </a:solidFill>
                <a:latin typeface="Arial"/>
              </a:rPr>
              <a:t>hanno.ulmer@i-med.ac.at</a:t>
            </a: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39" tIns="41020" rIns="82039" bIns="41020" numCol="1" anchor="t" anchorCtr="0" compatLnSpc="1">
            <a:prstTxWarp prst="textNoShape">
              <a:avLst/>
            </a:prstTxWarp>
          </a:bodyPr>
          <a:lstStyle>
            <a:lvl1pPr algn="r" eaLnBrk="1" hangingPunct="1">
              <a:defRPr sz="1300"/>
            </a:lvl1pPr>
          </a:lstStyle>
          <a:p>
            <a:pPr defTabSz="914186"/>
            <a:fld id="{D4377732-DDF0-4C42-A01C-20B1F9EE6043}" type="slidenum">
              <a:rPr lang="en-US" altLang="de-DE" smtClean="0">
                <a:solidFill>
                  <a:srgbClr val="000000"/>
                </a:solidFill>
                <a:latin typeface="Arial"/>
              </a:rPr>
              <a:pPr defTabSz="914186"/>
              <a:t>‹Nr.›</a:t>
            </a:fld>
            <a:endParaRPr lang="en-US" altLang="de-DE" smtClean="0">
              <a:solidFill>
                <a:srgbClr val="000000"/>
              </a:solidFill>
              <a:latin typeface="Arial"/>
            </a:endParaRPr>
          </a:p>
        </p:txBody>
      </p:sp>
    </p:spTree>
    <p:extLst>
      <p:ext uri="{BB962C8B-B14F-4D97-AF65-F5344CB8AC3E}">
        <p14:creationId xmlns:p14="http://schemas.microsoft.com/office/powerpoint/2010/main" val="19078476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195" algn="ctr" rtl="0" fontAlgn="base">
        <a:spcBef>
          <a:spcPct val="0"/>
        </a:spcBef>
        <a:spcAft>
          <a:spcPct val="0"/>
        </a:spcAft>
        <a:defRPr sz="3900">
          <a:solidFill>
            <a:schemeClr val="tx2"/>
          </a:solidFill>
          <a:latin typeface="Arial" charset="0"/>
        </a:defRPr>
      </a:lvl6pPr>
      <a:lvl7pPr marL="820391" algn="ctr" rtl="0" fontAlgn="base">
        <a:spcBef>
          <a:spcPct val="0"/>
        </a:spcBef>
        <a:spcAft>
          <a:spcPct val="0"/>
        </a:spcAft>
        <a:defRPr sz="3900">
          <a:solidFill>
            <a:schemeClr val="tx2"/>
          </a:solidFill>
          <a:latin typeface="Arial" charset="0"/>
        </a:defRPr>
      </a:lvl7pPr>
      <a:lvl8pPr marL="1230586" algn="ctr" rtl="0" fontAlgn="base">
        <a:spcBef>
          <a:spcPct val="0"/>
        </a:spcBef>
        <a:spcAft>
          <a:spcPct val="0"/>
        </a:spcAft>
        <a:defRPr sz="3900">
          <a:solidFill>
            <a:schemeClr val="tx2"/>
          </a:solidFill>
          <a:latin typeface="Arial" charset="0"/>
        </a:defRPr>
      </a:lvl8pPr>
      <a:lvl9pPr marL="1640781" algn="ctr" rtl="0" fontAlgn="base">
        <a:spcBef>
          <a:spcPct val="0"/>
        </a:spcBef>
        <a:spcAft>
          <a:spcPct val="0"/>
        </a:spcAft>
        <a:defRPr sz="3900">
          <a:solidFill>
            <a:schemeClr val="tx2"/>
          </a:solidFill>
          <a:latin typeface="Arial" charset="0"/>
        </a:defRPr>
      </a:lvl9pPr>
    </p:titleStyle>
    <p:bodyStyle>
      <a:lvl1pPr marL="307646" indent="-307646" algn="l" rtl="0" fontAlgn="base">
        <a:spcBef>
          <a:spcPct val="20000"/>
        </a:spcBef>
        <a:spcAft>
          <a:spcPct val="0"/>
        </a:spcAft>
        <a:buChar char="•"/>
        <a:defRPr sz="2900">
          <a:solidFill>
            <a:schemeClr val="tx1"/>
          </a:solidFill>
          <a:latin typeface="+mn-lt"/>
          <a:ea typeface="+mn-ea"/>
          <a:cs typeface="+mn-cs"/>
        </a:defRPr>
      </a:lvl1pPr>
      <a:lvl2pPr marL="666567" indent="-256372" algn="l" rtl="0" fontAlgn="base">
        <a:spcBef>
          <a:spcPct val="20000"/>
        </a:spcBef>
        <a:spcAft>
          <a:spcPct val="0"/>
        </a:spcAft>
        <a:buChar char="–"/>
        <a:defRPr sz="2500">
          <a:solidFill>
            <a:schemeClr val="tx1"/>
          </a:solidFill>
          <a:latin typeface="+mn-lt"/>
        </a:defRPr>
      </a:lvl2pPr>
      <a:lvl3pPr marL="1025488" indent="-205098" algn="l" rtl="0" fontAlgn="base">
        <a:spcBef>
          <a:spcPct val="20000"/>
        </a:spcBef>
        <a:spcAft>
          <a:spcPct val="0"/>
        </a:spcAft>
        <a:buChar char="•"/>
        <a:defRPr sz="2200">
          <a:solidFill>
            <a:schemeClr val="tx1"/>
          </a:solidFill>
          <a:latin typeface="+mn-lt"/>
        </a:defRPr>
      </a:lvl3pPr>
      <a:lvl4pPr marL="1435683" indent="-205098" algn="l" rtl="0" fontAlgn="base">
        <a:spcBef>
          <a:spcPct val="20000"/>
        </a:spcBef>
        <a:spcAft>
          <a:spcPct val="0"/>
        </a:spcAft>
        <a:buChar char="–"/>
        <a:defRPr sz="1800">
          <a:solidFill>
            <a:schemeClr val="tx1"/>
          </a:solidFill>
          <a:latin typeface="+mn-lt"/>
        </a:defRPr>
      </a:lvl4pPr>
      <a:lvl5pPr marL="1845879" indent="-205098" algn="l" rtl="0" fontAlgn="base">
        <a:spcBef>
          <a:spcPct val="20000"/>
        </a:spcBef>
        <a:spcAft>
          <a:spcPct val="0"/>
        </a:spcAft>
        <a:buChar char="»"/>
        <a:defRPr sz="1800">
          <a:solidFill>
            <a:schemeClr val="tx1"/>
          </a:solidFill>
          <a:latin typeface="+mn-lt"/>
        </a:defRPr>
      </a:lvl5pPr>
      <a:lvl6pPr marL="2256074" indent="-205098" algn="l" rtl="0" fontAlgn="base">
        <a:spcBef>
          <a:spcPct val="20000"/>
        </a:spcBef>
        <a:spcAft>
          <a:spcPct val="0"/>
        </a:spcAft>
        <a:buChar char="»"/>
        <a:defRPr sz="1800">
          <a:solidFill>
            <a:schemeClr val="tx1"/>
          </a:solidFill>
          <a:latin typeface="+mn-lt"/>
        </a:defRPr>
      </a:lvl6pPr>
      <a:lvl7pPr marL="2666270" indent="-205098" algn="l" rtl="0" fontAlgn="base">
        <a:spcBef>
          <a:spcPct val="20000"/>
        </a:spcBef>
        <a:spcAft>
          <a:spcPct val="0"/>
        </a:spcAft>
        <a:buChar char="»"/>
        <a:defRPr sz="1800">
          <a:solidFill>
            <a:schemeClr val="tx1"/>
          </a:solidFill>
          <a:latin typeface="+mn-lt"/>
        </a:defRPr>
      </a:lvl7pPr>
      <a:lvl8pPr marL="3076467" indent="-205098" algn="l" rtl="0" fontAlgn="base">
        <a:spcBef>
          <a:spcPct val="20000"/>
        </a:spcBef>
        <a:spcAft>
          <a:spcPct val="0"/>
        </a:spcAft>
        <a:buChar char="»"/>
        <a:defRPr sz="1800">
          <a:solidFill>
            <a:schemeClr val="tx1"/>
          </a:solidFill>
          <a:latin typeface="+mn-lt"/>
        </a:defRPr>
      </a:lvl8pPr>
      <a:lvl9pPr marL="3486660" indent="-205098"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5636" y="242328"/>
            <a:ext cx="7481455"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ctr" anchorCtr="0" compatLnSpc="1">
            <a:prstTxWarp prst="textNoShape">
              <a:avLst/>
            </a:prstTxWarp>
          </a:bodyPr>
          <a:lstStyle/>
          <a:p>
            <a:pPr lvl="0"/>
            <a:r>
              <a:rPr lang="en-US" altLang="de-DE" smtClean="0"/>
              <a:t>Click to edit Master title style</a:t>
            </a:r>
          </a:p>
        </p:txBody>
      </p:sp>
      <p:sp>
        <p:nvSpPr>
          <p:cNvPr id="1027" name="Rectangle 3"/>
          <p:cNvSpPr>
            <a:spLocks noGrp="1" noChangeArrowheads="1"/>
          </p:cNvSpPr>
          <p:nvPr>
            <p:ph type="body" idx="1"/>
          </p:nvPr>
        </p:nvSpPr>
        <p:spPr bwMode="auto">
          <a:xfrm>
            <a:off x="415636" y="1411942"/>
            <a:ext cx="7481455"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p>
        </p:txBody>
      </p:sp>
      <p:sp>
        <p:nvSpPr>
          <p:cNvPr id="1028" name="Rectangle 4"/>
          <p:cNvSpPr>
            <a:spLocks noGrp="1" noChangeArrowheads="1"/>
          </p:cNvSpPr>
          <p:nvPr>
            <p:ph type="dt" sz="half" idx="2"/>
          </p:nvPr>
        </p:nvSpPr>
        <p:spPr bwMode="auto">
          <a:xfrm>
            <a:off x="415637"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eaLnBrk="1" hangingPunct="1">
              <a:defRPr sz="1300"/>
            </a:lvl1pPr>
          </a:lstStyle>
          <a:p>
            <a:r>
              <a:rPr lang="de-DE" altLang="de-DE" dirty="0" smtClean="0">
                <a:solidFill>
                  <a:srgbClr val="000000"/>
                </a:solidFill>
                <a:latin typeface="Arial"/>
              </a:rPr>
              <a:t>UFL</a:t>
            </a:r>
            <a:endParaRPr lang="en-US" altLang="de-DE" dirty="0">
              <a:solidFill>
                <a:srgbClr val="000000"/>
              </a:solidFill>
              <a:latin typeface="Arial"/>
            </a:endParaRPr>
          </a:p>
        </p:txBody>
      </p:sp>
      <p:sp>
        <p:nvSpPr>
          <p:cNvPr id="1029" name="Rectangle 5"/>
          <p:cNvSpPr>
            <a:spLocks noGrp="1" noChangeArrowheads="1"/>
          </p:cNvSpPr>
          <p:nvPr>
            <p:ph type="ftr" sz="quarter" idx="3"/>
          </p:nvPr>
        </p:nvSpPr>
        <p:spPr bwMode="auto">
          <a:xfrm>
            <a:off x="2840182" y="5510492"/>
            <a:ext cx="2632364"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ctr" eaLnBrk="1" hangingPunct="1">
              <a:defRPr sz="1300"/>
            </a:lvl1pPr>
          </a:lstStyle>
          <a:p>
            <a:r>
              <a:rPr lang="en-US" altLang="de-DE" smtClean="0">
                <a:solidFill>
                  <a:srgbClr val="000000"/>
                </a:solidFill>
                <a:latin typeface="Arial"/>
              </a:rPr>
              <a:t>hanno.ulmer@i-med.ac.at</a:t>
            </a:r>
            <a:endParaRPr lang="en-US" altLang="de-DE">
              <a:solidFill>
                <a:srgbClr val="000000"/>
              </a:solidFill>
              <a:latin typeface="Arial"/>
            </a:endParaRPr>
          </a:p>
        </p:txBody>
      </p:sp>
      <p:sp>
        <p:nvSpPr>
          <p:cNvPr id="1030" name="Rectangle 6"/>
          <p:cNvSpPr>
            <a:spLocks noGrp="1" noChangeArrowheads="1"/>
          </p:cNvSpPr>
          <p:nvPr>
            <p:ph type="sldNum" sz="quarter" idx="4"/>
          </p:nvPr>
        </p:nvSpPr>
        <p:spPr bwMode="auto">
          <a:xfrm>
            <a:off x="5957455" y="5510492"/>
            <a:ext cx="1939636"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58" tIns="41029" rIns="82058" bIns="41029" numCol="1" anchor="t" anchorCtr="0" compatLnSpc="1">
            <a:prstTxWarp prst="textNoShape">
              <a:avLst/>
            </a:prstTxWarp>
          </a:bodyPr>
          <a:lstStyle>
            <a:lvl1pPr algn="r" eaLnBrk="1" hangingPunct="1">
              <a:defRPr sz="1300"/>
            </a:lvl1pPr>
          </a:lstStyle>
          <a:p>
            <a:fld id="{D4135CF3-7644-475E-9BC9-4C53D0A2180B}" type="slidenum">
              <a:rPr lang="en-US" altLang="de-DE">
                <a:solidFill>
                  <a:srgbClr val="000000"/>
                </a:solidFill>
                <a:latin typeface="Arial"/>
              </a:rPr>
              <a:pPr/>
              <a:t>‹Nr.›</a:t>
            </a:fld>
            <a:endParaRPr lang="en-US" altLang="de-DE">
              <a:solidFill>
                <a:srgbClr val="000000"/>
              </a:solidFill>
              <a:latin typeface="Arial"/>
            </a:endParaRPr>
          </a:p>
        </p:txBody>
      </p:sp>
    </p:spTree>
    <p:extLst>
      <p:ext uri="{BB962C8B-B14F-4D97-AF65-F5344CB8AC3E}">
        <p14:creationId xmlns:p14="http://schemas.microsoft.com/office/powerpoint/2010/main" val="37155724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p:txStyles>
    <p:titleStyle>
      <a:lvl1pPr algn="ctr" rtl="0" fontAlgn="base">
        <a:spcBef>
          <a:spcPct val="0"/>
        </a:spcBef>
        <a:spcAft>
          <a:spcPct val="0"/>
        </a:spcAft>
        <a:defRPr sz="3900">
          <a:solidFill>
            <a:schemeClr val="tx2"/>
          </a:solidFill>
          <a:latin typeface="+mj-lt"/>
          <a:ea typeface="+mj-ea"/>
          <a:cs typeface="+mj-cs"/>
        </a:defRPr>
      </a:lvl1pPr>
      <a:lvl2pPr algn="ctr" rtl="0" fontAlgn="base">
        <a:spcBef>
          <a:spcPct val="0"/>
        </a:spcBef>
        <a:spcAft>
          <a:spcPct val="0"/>
        </a:spcAft>
        <a:defRPr sz="3900">
          <a:solidFill>
            <a:schemeClr val="tx2"/>
          </a:solidFill>
          <a:latin typeface="Arial" charset="0"/>
        </a:defRPr>
      </a:lvl2pPr>
      <a:lvl3pPr algn="ctr" rtl="0" fontAlgn="base">
        <a:spcBef>
          <a:spcPct val="0"/>
        </a:spcBef>
        <a:spcAft>
          <a:spcPct val="0"/>
        </a:spcAft>
        <a:defRPr sz="3900">
          <a:solidFill>
            <a:schemeClr val="tx2"/>
          </a:solidFill>
          <a:latin typeface="Arial" charset="0"/>
        </a:defRPr>
      </a:lvl3pPr>
      <a:lvl4pPr algn="ctr" rtl="0" fontAlgn="base">
        <a:spcBef>
          <a:spcPct val="0"/>
        </a:spcBef>
        <a:spcAft>
          <a:spcPct val="0"/>
        </a:spcAft>
        <a:defRPr sz="3900">
          <a:solidFill>
            <a:schemeClr val="tx2"/>
          </a:solidFill>
          <a:latin typeface="Arial" charset="0"/>
        </a:defRPr>
      </a:lvl4pPr>
      <a:lvl5pPr algn="ctr" rtl="0" fontAlgn="base">
        <a:spcBef>
          <a:spcPct val="0"/>
        </a:spcBef>
        <a:spcAft>
          <a:spcPct val="0"/>
        </a:spcAft>
        <a:defRPr sz="3900">
          <a:solidFill>
            <a:schemeClr val="tx2"/>
          </a:solidFill>
          <a:latin typeface="Arial" charset="0"/>
        </a:defRPr>
      </a:lvl5pPr>
      <a:lvl6pPr marL="410291" algn="ctr" rtl="0" fontAlgn="base">
        <a:spcBef>
          <a:spcPct val="0"/>
        </a:spcBef>
        <a:spcAft>
          <a:spcPct val="0"/>
        </a:spcAft>
        <a:defRPr sz="3900">
          <a:solidFill>
            <a:schemeClr val="tx2"/>
          </a:solidFill>
          <a:latin typeface="Arial" charset="0"/>
        </a:defRPr>
      </a:lvl6pPr>
      <a:lvl7pPr marL="820583" algn="ctr" rtl="0" fontAlgn="base">
        <a:spcBef>
          <a:spcPct val="0"/>
        </a:spcBef>
        <a:spcAft>
          <a:spcPct val="0"/>
        </a:spcAft>
        <a:defRPr sz="3900">
          <a:solidFill>
            <a:schemeClr val="tx2"/>
          </a:solidFill>
          <a:latin typeface="Arial" charset="0"/>
        </a:defRPr>
      </a:lvl7pPr>
      <a:lvl8pPr marL="1230874" algn="ctr" rtl="0" fontAlgn="base">
        <a:spcBef>
          <a:spcPct val="0"/>
        </a:spcBef>
        <a:spcAft>
          <a:spcPct val="0"/>
        </a:spcAft>
        <a:defRPr sz="3900">
          <a:solidFill>
            <a:schemeClr val="tx2"/>
          </a:solidFill>
          <a:latin typeface="Arial" charset="0"/>
        </a:defRPr>
      </a:lvl8pPr>
      <a:lvl9pPr marL="1641165" algn="ctr" rtl="0" fontAlgn="base">
        <a:spcBef>
          <a:spcPct val="0"/>
        </a:spcBef>
        <a:spcAft>
          <a:spcPct val="0"/>
        </a:spcAft>
        <a:defRPr sz="3900">
          <a:solidFill>
            <a:schemeClr val="tx2"/>
          </a:solidFill>
          <a:latin typeface="Arial" charset="0"/>
        </a:defRPr>
      </a:lvl9pPr>
    </p:titleStyle>
    <p:bodyStyle>
      <a:lvl1pPr marL="307718" indent="-307718" algn="l" rtl="0" fontAlgn="base">
        <a:spcBef>
          <a:spcPct val="20000"/>
        </a:spcBef>
        <a:spcAft>
          <a:spcPct val="0"/>
        </a:spcAft>
        <a:buChar char="•"/>
        <a:defRPr sz="2900">
          <a:solidFill>
            <a:schemeClr val="tx1"/>
          </a:solidFill>
          <a:latin typeface="+mn-lt"/>
          <a:ea typeface="+mn-ea"/>
          <a:cs typeface="+mn-cs"/>
        </a:defRPr>
      </a:lvl1pPr>
      <a:lvl2pPr marL="666723" indent="-256432" algn="l" rtl="0" fontAlgn="base">
        <a:spcBef>
          <a:spcPct val="20000"/>
        </a:spcBef>
        <a:spcAft>
          <a:spcPct val="0"/>
        </a:spcAft>
        <a:buChar char="–"/>
        <a:defRPr sz="2500">
          <a:solidFill>
            <a:schemeClr val="tx1"/>
          </a:solidFill>
          <a:latin typeface="+mn-lt"/>
        </a:defRPr>
      </a:lvl2pPr>
      <a:lvl3pPr marL="1025728" indent="-205146" algn="l" rtl="0" fontAlgn="base">
        <a:spcBef>
          <a:spcPct val="20000"/>
        </a:spcBef>
        <a:spcAft>
          <a:spcPct val="0"/>
        </a:spcAft>
        <a:buChar char="•"/>
        <a:defRPr sz="2200">
          <a:solidFill>
            <a:schemeClr val="tx1"/>
          </a:solidFill>
          <a:latin typeface="+mn-lt"/>
        </a:defRPr>
      </a:lvl3pPr>
      <a:lvl4pPr marL="1436019" indent="-205146" algn="l" rtl="0" fontAlgn="base">
        <a:spcBef>
          <a:spcPct val="20000"/>
        </a:spcBef>
        <a:spcAft>
          <a:spcPct val="0"/>
        </a:spcAft>
        <a:buChar char="–"/>
        <a:defRPr sz="1800">
          <a:solidFill>
            <a:schemeClr val="tx1"/>
          </a:solidFill>
          <a:latin typeface="+mn-lt"/>
        </a:defRPr>
      </a:lvl4pPr>
      <a:lvl5pPr marL="1846311" indent="-205146" algn="l" rtl="0" fontAlgn="base">
        <a:spcBef>
          <a:spcPct val="20000"/>
        </a:spcBef>
        <a:spcAft>
          <a:spcPct val="0"/>
        </a:spcAft>
        <a:buChar char="»"/>
        <a:defRPr sz="1800">
          <a:solidFill>
            <a:schemeClr val="tx1"/>
          </a:solidFill>
          <a:latin typeface="+mn-lt"/>
        </a:defRPr>
      </a:lvl5pPr>
      <a:lvl6pPr marL="2256602" indent="-205146" algn="l" rtl="0" fontAlgn="base">
        <a:spcBef>
          <a:spcPct val="20000"/>
        </a:spcBef>
        <a:spcAft>
          <a:spcPct val="0"/>
        </a:spcAft>
        <a:buChar char="»"/>
        <a:defRPr sz="1800">
          <a:solidFill>
            <a:schemeClr val="tx1"/>
          </a:solidFill>
          <a:latin typeface="+mn-lt"/>
        </a:defRPr>
      </a:lvl6pPr>
      <a:lvl7pPr marL="2666893" indent="-205146" algn="l" rtl="0" fontAlgn="base">
        <a:spcBef>
          <a:spcPct val="20000"/>
        </a:spcBef>
        <a:spcAft>
          <a:spcPct val="0"/>
        </a:spcAft>
        <a:buChar char="»"/>
        <a:defRPr sz="1800">
          <a:solidFill>
            <a:schemeClr val="tx1"/>
          </a:solidFill>
          <a:latin typeface="+mn-lt"/>
        </a:defRPr>
      </a:lvl7pPr>
      <a:lvl8pPr marL="3077185" indent="-205146" algn="l" rtl="0" fontAlgn="base">
        <a:spcBef>
          <a:spcPct val="20000"/>
        </a:spcBef>
        <a:spcAft>
          <a:spcPct val="0"/>
        </a:spcAft>
        <a:buChar char="»"/>
        <a:defRPr sz="1800">
          <a:solidFill>
            <a:schemeClr val="tx1"/>
          </a:solidFill>
          <a:latin typeface="+mn-lt"/>
        </a:defRPr>
      </a:lvl8pPr>
      <a:lvl9pPr marL="3487476" indent="-205146" algn="l" rtl="0" fontAlgn="base">
        <a:spcBef>
          <a:spcPct val="20000"/>
        </a:spcBef>
        <a:spcAft>
          <a:spcPct val="0"/>
        </a:spcAft>
        <a:buChar char="»"/>
        <a:defRPr sz="1800">
          <a:solidFill>
            <a:schemeClr val="tx1"/>
          </a:solidFill>
          <a:latin typeface="+mn-lt"/>
        </a:defRPr>
      </a:lvl9pPr>
    </p:bodyStyle>
    <p:otherStyle>
      <a:defPPr>
        <a:defRPr lang="de-DE"/>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solidFill>
                  <a:prstClr val="black">
                    <a:tint val="75000"/>
                  </a:prstClr>
                </a:solidFill>
              </a:rPr>
              <a:t>Seite </a:t>
            </a:r>
            <a:fld id="{B7FB2C29-9651-485E-BCB4-E404F19011D2}" type="slidenum">
              <a:rPr lang="de-DE" altLang="en-US" smtClean="0">
                <a:solidFill>
                  <a:prstClr val="black">
                    <a:tint val="75000"/>
                  </a:prstClr>
                </a:solidFill>
              </a:rPr>
              <a:pPr/>
              <a:t>‹Nr.›</a:t>
            </a:fld>
            <a:endParaRPr lang="de-DE" altLang="en-US">
              <a:solidFill>
                <a:prstClr val="black">
                  <a:tint val="75000"/>
                </a:prstClr>
              </a:solidFill>
            </a:endParaRPr>
          </a:p>
        </p:txBody>
      </p:sp>
    </p:spTree>
    <p:extLst>
      <p:ext uri="{BB962C8B-B14F-4D97-AF65-F5344CB8AC3E}">
        <p14:creationId xmlns:p14="http://schemas.microsoft.com/office/powerpoint/2010/main" val="172130125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afik 7" descr="Logo_UFL.jpg"/>
          <p:cNvPicPr>
            <a:picLocks noChangeAspect="1"/>
          </p:cNvPicPr>
          <p:nvPr userDrawn="1"/>
        </p:nvPicPr>
        <p:blipFill>
          <a:blip r:embed="rId4" cstate="print"/>
          <a:stretch>
            <a:fillRect/>
          </a:stretch>
        </p:blipFill>
        <p:spPr>
          <a:xfrm>
            <a:off x="2663788" y="6300000"/>
            <a:ext cx="3780000" cy="471972"/>
          </a:xfrm>
          <a:prstGeom prst="rect">
            <a:avLst/>
          </a:prstGeom>
        </p:spPr>
      </p:pic>
      <p:sp>
        <p:nvSpPr>
          <p:cNvPr id="10" name="Titelplatzhalter 1"/>
          <p:cNvSpPr>
            <a:spLocks noGrp="1"/>
          </p:cNvSpPr>
          <p:nvPr>
            <p:ph type="title"/>
          </p:nvPr>
        </p:nvSpPr>
        <p:spPr>
          <a:xfrm>
            <a:off x="539552" y="4869160"/>
            <a:ext cx="7992888" cy="1143000"/>
          </a:xfrm>
          <a:prstGeom prst="rect">
            <a:avLst/>
          </a:prstGeom>
        </p:spPr>
        <p:txBody>
          <a:bodyPr vert="horz" lIns="91440" tIns="45720" rIns="91440" bIns="45720" rtlCol="0" anchor="ctr">
            <a:normAutofit/>
          </a:bodyPr>
          <a:lstStyle/>
          <a:p>
            <a:r>
              <a:rPr lang="de-DE" dirty="0" smtClean="0"/>
              <a:t>Titelmasterformat durch Klicken bearbeiten</a:t>
            </a:r>
            <a:endParaRPr lang="de-LI" dirty="0"/>
          </a:p>
        </p:txBody>
      </p:sp>
      <p:pic>
        <p:nvPicPr>
          <p:cNvPr id="6" name="Grafik 5" descr="Titelbild_Folien_Dr_scient_med.jpg"/>
          <p:cNvPicPr>
            <a:picLocks noChangeAspect="1"/>
          </p:cNvPicPr>
          <p:nvPr userDrawn="1"/>
        </p:nvPicPr>
        <p:blipFill>
          <a:blip r:embed="rId5" cstate="print"/>
          <a:stretch>
            <a:fillRect/>
          </a:stretch>
        </p:blipFill>
        <p:spPr>
          <a:xfrm>
            <a:off x="0" y="0"/>
            <a:ext cx="9144000" cy="4332012"/>
          </a:xfrm>
          <a:prstGeom prst="rect">
            <a:avLst/>
          </a:prstGeom>
        </p:spPr>
      </p:pic>
    </p:spTree>
    <p:extLst>
      <p:ext uri="{BB962C8B-B14F-4D97-AF65-F5344CB8AC3E}">
        <p14:creationId xmlns:p14="http://schemas.microsoft.com/office/powerpoint/2010/main" val="4056941065"/>
      </p:ext>
    </p:extLst>
  </p:cSld>
  <p:clrMap bg1="lt1" tx1="dk1" bg2="lt2" tx2="dk2" accent1="accent1" accent2="accent2" accent3="accent3" accent4="accent4" accent5="accent5" accent6="accent6" hlink="hlink" folHlink="folHlink"/>
  <p:sldLayoutIdLst>
    <p:sldLayoutId id="2147483776" r:id="rId1"/>
    <p:sldLayoutId id="2147483777" r:id="rId2"/>
  </p:sldLayoutIdLst>
  <p:txStyles>
    <p:titleStyle>
      <a:lvl1pPr algn="ctr" defTabSz="914400" rtl="0" eaLnBrk="1" latinLnBrk="0" hangingPunct="1">
        <a:spcBef>
          <a:spcPct val="0"/>
        </a:spcBef>
        <a:buNone/>
        <a:defRPr sz="4400" kern="1200">
          <a:solidFill>
            <a:srgbClr val="5A8698"/>
          </a:solidFill>
          <a:latin typeface="HelveticaNeueLT St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5.png"/><Relationship Id="rId1" Type="http://schemas.openxmlformats.org/officeDocument/2006/relationships/slideLayout" Target="../slideLayouts/slideLayout58.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097" TargetMode="External"/><Relationship Id="rId2" Type="http://schemas.openxmlformats.org/officeDocument/2006/relationships/image" Target="../media/image77.png"/><Relationship Id="rId1" Type="http://schemas.openxmlformats.org/officeDocument/2006/relationships/slideLayout" Target="../slideLayouts/slideLayout69.xml"/><Relationship Id="rId4" Type="http://schemas.openxmlformats.org/officeDocument/2006/relationships/image" Target="../media/image76.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8" Type="http://schemas.openxmlformats.org/officeDocument/2006/relationships/hyperlink" Target="https://www.cebm.net/ipd-review-2/" TargetMode="External"/><Relationship Id="rId3" Type="http://schemas.openxmlformats.org/officeDocument/2006/relationships/hyperlink" Target="https://www.cebm.net/systematic-review-4/" TargetMode="External"/><Relationship Id="rId7" Type="http://schemas.openxmlformats.org/officeDocument/2006/relationships/hyperlink" Target="https://www.cebm.net/qualitative-studies/" TargetMode="External"/><Relationship Id="rId12" Type="http://schemas.openxmlformats.org/officeDocument/2006/relationships/hyperlink" Target="https://www.cebm.net/wp-content/uploads/2014/06/AppraisalSheets_RCT_zh-tw.pdf" TargetMode="External"/><Relationship Id="rId2" Type="http://schemas.openxmlformats.org/officeDocument/2006/relationships/hyperlink" Target="https://www.cebm.net/2014/06/critical-appraisal/" TargetMode="External"/><Relationship Id="rId1" Type="http://schemas.openxmlformats.org/officeDocument/2006/relationships/slideLayout" Target="../slideLayouts/slideLayout34.xml"/><Relationship Id="rId6" Type="http://schemas.openxmlformats.org/officeDocument/2006/relationships/hyperlink" Target="https://www.cebm.net/rct/" TargetMode="External"/><Relationship Id="rId11" Type="http://schemas.openxmlformats.org/officeDocument/2006/relationships/hyperlink" Target="https://www.cebm.net/wp-content/uploads/2014/06/AppraisalSheets_Prognosis_zh-tw.pdf" TargetMode="External"/><Relationship Id="rId5" Type="http://schemas.openxmlformats.org/officeDocument/2006/relationships/hyperlink" Target="https://www.cebm.net/prognosis/" TargetMode="External"/><Relationship Id="rId10" Type="http://schemas.openxmlformats.org/officeDocument/2006/relationships/hyperlink" Target="https://www.cebm.net/wp-content/uploads/2014/06/AppraisalSheets_DiagnosticStudy_zh-tw.pdf" TargetMode="External"/><Relationship Id="rId4" Type="http://schemas.openxmlformats.org/officeDocument/2006/relationships/hyperlink" Target="https://www.cebm.net/diagnostic-accuracy-studies/" TargetMode="External"/><Relationship Id="rId9" Type="http://schemas.openxmlformats.org/officeDocument/2006/relationships/hyperlink" Target="https://www.cebm.net/wp-content/uploads/2014/06/AppraisalSheets_SR_zh-tw.pdf"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11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hyperlink" Target="https://www.medcalc.org/manual/meta-analysis-ROC-area.php" TargetMode="External"/><Relationship Id="rId3" Type="http://schemas.openxmlformats.org/officeDocument/2006/relationships/hyperlink" Target="https://www.medcalc.org/manual/meta-analysis-correlation.php" TargetMode="External"/><Relationship Id="rId7" Type="http://schemas.openxmlformats.org/officeDocument/2006/relationships/hyperlink" Target="https://www.medcalc.org/manual/meta-analysis-oddsratio.php" TargetMode="External"/><Relationship Id="rId2" Type="http://schemas.openxmlformats.org/officeDocument/2006/relationships/hyperlink" Target="https://www.medcalc.org/manual/meta-analysis-continuousmeasure.php" TargetMode="External"/><Relationship Id="rId1" Type="http://schemas.openxmlformats.org/officeDocument/2006/relationships/slideLayout" Target="../slideLayouts/slideLayout34.xml"/><Relationship Id="rId6" Type="http://schemas.openxmlformats.org/officeDocument/2006/relationships/hyperlink" Target="https://www.medcalc.org/manual/meta-analysis-riskdifference.php" TargetMode="External"/><Relationship Id="rId5" Type="http://schemas.openxmlformats.org/officeDocument/2006/relationships/hyperlink" Target="https://www.medcalc.org/manual/meta-analysis-relativerisk.php" TargetMode="External"/><Relationship Id="rId4" Type="http://schemas.openxmlformats.org/officeDocument/2006/relationships/hyperlink" Target="https://www.medcalc.org/manual/meta-analysis-proportion.php" TargetMode="External"/><Relationship Id="rId9" Type="http://schemas.openxmlformats.org/officeDocument/2006/relationships/hyperlink" Target="https://www.medcalc.org/manual/meta-generic.php"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0.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8.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wmf"/><Relationship Id="rId4" Type="http://schemas.openxmlformats.org/officeDocument/2006/relationships/oleObject" Target="../embeddings/oleObject1.bin"/><Relationship Id="rId9" Type="http://schemas.openxmlformats.org/officeDocument/2006/relationships/image" Target="../media/image50.wmf"/></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9.xml"/><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53.wmf"/><Relationship Id="rId5" Type="http://schemas.openxmlformats.org/officeDocument/2006/relationships/image" Target="../media/image48.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2.wmf"/></Relationships>
</file>

<file path=ppt/slides/_rels/slide48.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uni-ulm.de/fileadmin/website_uni_ulm/mawi.inst.110/lehre/ss09/WiStat/R.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r-empirische-wissenschaften.d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medcalc.org/calc/" TargetMode="External"/><Relationship Id="rId3" Type="http://schemas.openxmlformats.org/officeDocument/2006/relationships/hyperlink" Target="https://www.sealedenvelope.com/" TargetMode="External"/><Relationship Id="rId7" Type="http://schemas.openxmlformats.org/officeDocument/2006/relationships/hyperlink" Target="https://www.graphpad.com/quickcalc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polyu.edu.hk/mm/effectsizefaqs/calculator/calculator.html" TargetMode="External"/><Relationship Id="rId5" Type="http://schemas.openxmlformats.org/officeDocument/2006/relationships/hyperlink" Target="http://www.meta-mar.com/" TargetMode="External"/><Relationship Id="rId4" Type="http://schemas.openxmlformats.org/officeDocument/2006/relationships/hyperlink" Target="https://stattools.crab.or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3.xml"/><Relationship Id="rId1" Type="http://schemas.openxmlformats.org/officeDocument/2006/relationships/themeOverride" Target="../theme/themeOverride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jasp-stats.org/2017/11/15/meta-analysis-jasp/"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3.xml"/><Relationship Id="rId1" Type="http://schemas.openxmlformats.org/officeDocument/2006/relationships/themeOverride" Target="../theme/themeOverride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3.xml"/><Relationship Id="rId1" Type="http://schemas.openxmlformats.org/officeDocument/2006/relationships/slideLayout" Target="../slideLayouts/slideLayout75.xml"/><Relationship Id="rId4" Type="http://schemas.openxmlformats.org/officeDocument/2006/relationships/image" Target="../media/image32.emf"/></Relationships>
</file>

<file path=ppt/slides/_rels/slide9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653136"/>
            <a:ext cx="9144000" cy="1368152"/>
          </a:xfrm>
        </p:spPr>
        <p:txBody>
          <a:bodyPr>
            <a:normAutofit fontScale="90000"/>
          </a:bodyPr>
          <a:lstStyle/>
          <a:p>
            <a:r>
              <a:rPr lang="de-CH" sz="2700" dirty="0" smtClean="0"/>
              <a:t>Doktorats-Studium Medizinische Wissenschaft (Dr. </a:t>
            </a:r>
            <a:r>
              <a:rPr lang="de-CH" sz="2700" dirty="0" err="1" smtClean="0"/>
              <a:t>scient</a:t>
            </a:r>
            <a:r>
              <a:rPr lang="de-CH" sz="2700" dirty="0" smtClean="0"/>
              <a:t>. med.)</a:t>
            </a:r>
            <a:br>
              <a:rPr lang="de-CH" sz="2700" dirty="0" smtClean="0"/>
            </a:br>
            <a:r>
              <a:rPr lang="de-DE" dirty="0" smtClean="0"/>
              <a:t>Meta-Analysis </a:t>
            </a:r>
            <a:r>
              <a:rPr lang="de-DE" dirty="0" smtClean="0"/>
              <a:t>	</a:t>
            </a:r>
            <a:r>
              <a:rPr lang="de-CH" dirty="0" smtClean="0"/>
              <a:t>Hanno Ulmer</a:t>
            </a:r>
            <a:endParaRPr lang="de-LI" dirty="0"/>
          </a:p>
        </p:txBody>
      </p:sp>
    </p:spTree>
    <p:extLst>
      <p:ext uri="{BB962C8B-B14F-4D97-AF65-F5344CB8AC3E}">
        <p14:creationId xmlns:p14="http://schemas.microsoft.com/office/powerpoint/2010/main" val="1141045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Case </a:t>
            </a:r>
            <a:r>
              <a:rPr lang="de-DE" dirty="0" err="1"/>
              <a:t>study</a:t>
            </a:r>
            <a:r>
              <a:rPr lang="de-DE" dirty="0"/>
              <a:t>: </a:t>
            </a:r>
            <a:r>
              <a:rPr lang="de-DE" dirty="0" err="1"/>
              <a:t>clinical</a:t>
            </a:r>
            <a:r>
              <a:rPr lang="de-DE" dirty="0"/>
              <a:t> </a:t>
            </a:r>
            <a:r>
              <a:rPr lang="de-DE" dirty="0" err="1"/>
              <a:t>trial</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88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79984"/>
            <a:ext cx="3384376" cy="4725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842" y="1596887"/>
            <a:ext cx="3245566" cy="471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10</a:t>
            </a:fld>
            <a:endParaRPr lang="de-DE" altLang="en-US"/>
          </a:p>
        </p:txBody>
      </p:sp>
    </p:spTree>
    <p:extLst>
      <p:ext uri="{BB962C8B-B14F-4D97-AF65-F5344CB8AC3E}">
        <p14:creationId xmlns:p14="http://schemas.microsoft.com/office/powerpoint/2010/main" val="19708604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6" y="762000"/>
            <a:ext cx="6015182"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2"/>
            <a:ext cx="8509000" cy="298303"/>
          </a:xfrm>
          <a:noFill/>
          <a:ln/>
        </p:spPr>
        <p:txBody>
          <a:bodyPr>
            <a:spAutoFit/>
          </a:bodyPr>
          <a:lstStyle/>
          <a:p>
            <a:pPr marL="0" indent="0" algn="ctr">
              <a:spcBef>
                <a:spcPct val="0"/>
              </a:spcBef>
              <a:buNone/>
            </a:pPr>
            <a:r>
              <a:rPr lang="en-US" altLang="de-DE" sz="1400" b="1">
                <a:solidFill>
                  <a:schemeClr val="tx2"/>
                </a:solidFill>
              </a:rPr>
              <a:t>Figure 1. Flow of information through the different phases of a systematic review.</a:t>
            </a:r>
          </a:p>
        </p:txBody>
      </p:sp>
      <p:sp>
        <p:nvSpPr>
          <p:cNvPr id="4100" name="Text Box 4"/>
          <p:cNvSpPr txBox="1">
            <a:spLocks noChangeArrowheads="1"/>
          </p:cNvSpPr>
          <p:nvPr/>
        </p:nvSpPr>
        <p:spPr bwMode="auto">
          <a:xfrm>
            <a:off x="404091" y="5748620"/>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30" tIns="41015" rIns="82030" bIns="41015">
            <a:spAutoFit/>
          </a:bodyPr>
          <a:lstStyle/>
          <a:p>
            <a:pPr defTabSz="914186"/>
            <a:r>
              <a:rPr lang="en-US" altLang="de-DE" sz="1100" dirty="0">
                <a:solidFill>
                  <a:srgbClr val="000000"/>
                </a:solidFill>
                <a:latin typeface="Arial"/>
              </a:rPr>
              <a:t>Moher D, </a:t>
            </a:r>
            <a:r>
              <a:rPr lang="en-US" altLang="de-DE" sz="1100" dirty="0" err="1">
                <a:solidFill>
                  <a:srgbClr val="000000"/>
                </a:solidFill>
                <a:latin typeface="Arial"/>
              </a:rPr>
              <a:t>Liberati</a:t>
            </a:r>
            <a:r>
              <a:rPr lang="en-US" altLang="de-DE" sz="1100" dirty="0">
                <a:solidFill>
                  <a:srgbClr val="000000"/>
                </a:solidFill>
                <a:latin typeface="Arial"/>
              </a:rPr>
              <a:t> A, </a:t>
            </a:r>
            <a:r>
              <a:rPr lang="en-US" altLang="de-DE" sz="1100" dirty="0" err="1">
                <a:solidFill>
                  <a:srgbClr val="000000"/>
                </a:solidFill>
                <a:latin typeface="Arial"/>
              </a:rPr>
              <a:t>Tetzlaff</a:t>
            </a:r>
            <a:r>
              <a:rPr lang="en-US" altLang="de-DE" sz="1100" dirty="0">
                <a:solidFill>
                  <a:srgbClr val="000000"/>
                </a:solidFill>
                <a:latin typeface="Arial"/>
              </a:rPr>
              <a:t> J, Altman DG, The PRISMA Group (2009) Preferred Reporting Items for Systematic Reviews and Meta-Analyses: The PRISMA Statement. PLOS Medicine 6(7): e1000097. https://doi.org/10.1371/journal.pmed.1000097</a:t>
            </a:r>
          </a:p>
          <a:p>
            <a:pPr defTabSz="914186"/>
            <a:r>
              <a:rPr lang="en-US" altLang="de-DE" sz="1100" dirty="0">
                <a:solidFill>
                  <a:srgbClr val="000000"/>
                </a:solidFill>
                <a:latin typeface="Arial"/>
                <a:hlinkClick r:id="rId3"/>
              </a:rPr>
              <a:t>https://journals.plos.org/plosmedicine/article?id=10.1371/journal.pmed.1000097</a:t>
            </a:r>
            <a:endParaRPr lang="en-US" altLang="de-DE" sz="1100" dirty="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31D1B5B3-9F50-4685-AD05-293F903DFCA2}" type="slidenum">
              <a:rPr lang="en-US" altLang="de-DE" smtClean="0">
                <a:solidFill>
                  <a:srgbClr val="000000"/>
                </a:solidFill>
              </a:rPr>
              <a:pPr/>
              <a:t>100</a:t>
            </a:fld>
            <a:endParaRPr lang="en-US" altLang="de-DE">
              <a:solidFill>
                <a:srgbClr val="000000"/>
              </a:solidFill>
            </a:endParaRPr>
          </a:p>
        </p:txBody>
      </p:sp>
    </p:spTree>
    <p:extLst>
      <p:ext uri="{BB962C8B-B14F-4D97-AF65-F5344CB8AC3E}">
        <p14:creationId xmlns:p14="http://schemas.microsoft.com/office/powerpoint/2010/main" val="33580433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7" y="762000"/>
            <a:ext cx="3740727"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30"/>
            <a:ext cx="8509000" cy="298303"/>
          </a:xfrm>
          <a:noFill/>
          <a:ln/>
        </p:spPr>
        <p:txBody>
          <a:bodyPr>
            <a:spAutoFit/>
          </a:bodyPr>
          <a:lstStyle/>
          <a:p>
            <a:pPr marL="0" indent="0" algn="ctr">
              <a:spcBef>
                <a:spcPct val="0"/>
              </a:spcBef>
              <a:buNone/>
            </a:pPr>
            <a:r>
              <a:rPr lang="en-US" altLang="de-DE" sz="1400" b="1">
                <a:solidFill>
                  <a:schemeClr val="tx2"/>
                </a:solidFill>
              </a:rPr>
              <a:t>Table 1. Checklist of items to include when reporting a systematic review or meta-analysis.</a:t>
            </a:r>
          </a:p>
        </p:txBody>
      </p:sp>
      <p:sp>
        <p:nvSpPr>
          <p:cNvPr id="4100" name="Text Box 4"/>
          <p:cNvSpPr txBox="1">
            <a:spLocks noChangeArrowheads="1"/>
          </p:cNvSpPr>
          <p:nvPr/>
        </p:nvSpPr>
        <p:spPr bwMode="auto">
          <a:xfrm>
            <a:off x="404091" y="5748619"/>
            <a:ext cx="8347364"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defTabSz="820583"/>
            <a:r>
              <a:rPr lang="en-US" altLang="de-DE" sz="1100">
                <a:solidFill>
                  <a:srgbClr val="000000"/>
                </a:solidFill>
                <a:latin typeface="Arial"/>
              </a:rPr>
              <a:t>Moher D, Liberati A, Tetzlaff J, Altman DG, The PRISMA Group (2009) Preferred Reporting Items for Systematic Reviews and Meta-Analyses: The PRISMA Statement. PLOS Medicine 6(7): e1000097. https://doi.org/10.1371/journal.pmed.1000097</a:t>
            </a:r>
          </a:p>
          <a:p>
            <a:pPr defTabSz="820583"/>
            <a:r>
              <a:rPr lang="en-US" altLang="de-DE" sz="1100">
                <a:solidFill>
                  <a:srgbClr val="000000"/>
                </a:solidFill>
                <a:latin typeface="Arial"/>
                <a:hlinkClick r:id="rId3"/>
              </a:rPr>
              <a:t>https://journals.plos.org/plosmedicine/article?id=10.1371/journal.pmed.1000097</a:t>
            </a:r>
            <a:endParaRPr lang="en-US" altLang="de-DE" sz="1100">
              <a:solidFill>
                <a:srgbClr val="000000"/>
              </a:solidFill>
              <a:latin typeface="Arial"/>
            </a:endParaRP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7" y="6342530"/>
            <a:ext cx="3740727" cy="459441"/>
          </a:xfrm>
          <a:prstGeom prst="rect">
            <a:avLst/>
          </a:prstGeom>
          <a:noFill/>
          <a:extLst>
            <a:ext uri="{909E8E84-426E-40DD-AFC4-6F175D3DCCD1}">
              <a14:hiddenFill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r>
              <a:rPr lang="de-DE" altLang="de-DE" dirty="0" smtClean="0">
                <a:solidFill>
                  <a:srgbClr val="000000"/>
                </a:solidFill>
              </a:rPr>
              <a:t>UFL</a:t>
            </a:r>
            <a:endParaRPr lang="en-US" altLang="de-DE" dirty="0">
              <a:solidFill>
                <a:srgbClr val="000000"/>
              </a:solidFill>
            </a:endParaRPr>
          </a:p>
        </p:txBody>
      </p:sp>
      <p:sp>
        <p:nvSpPr>
          <p:cNvPr id="3" name="Fußzeilenplatzhalter 2"/>
          <p:cNvSpPr>
            <a:spLocks noGrp="1"/>
          </p:cNvSpPr>
          <p:nvPr>
            <p:ph type="ftr" sz="quarter" idx="11"/>
          </p:nvPr>
        </p:nvSpPr>
        <p:spPr/>
        <p:txBody>
          <a:bodyPr/>
          <a:lstStyle/>
          <a:p>
            <a:r>
              <a:rPr lang="en-US" altLang="de-DE" smtClean="0">
                <a:solidFill>
                  <a:srgbClr val="000000"/>
                </a:solidFill>
              </a:rPr>
              <a:t>hanno.ulmer@i-med.ac.at</a:t>
            </a:r>
            <a:endParaRPr lang="en-US" altLang="de-DE">
              <a:solidFill>
                <a:srgbClr val="000000"/>
              </a:solidFill>
            </a:endParaRPr>
          </a:p>
        </p:txBody>
      </p:sp>
      <p:sp>
        <p:nvSpPr>
          <p:cNvPr id="5" name="Foliennummernplatzhalter 4"/>
          <p:cNvSpPr>
            <a:spLocks noGrp="1"/>
          </p:cNvSpPr>
          <p:nvPr>
            <p:ph type="sldNum" sz="quarter" idx="12"/>
          </p:nvPr>
        </p:nvSpPr>
        <p:spPr/>
        <p:txBody>
          <a:bodyPr/>
          <a:lstStyle/>
          <a:p>
            <a:fld id="{ECD78986-8039-4DB6-9A7C-55F023F1AE1F}" type="slidenum">
              <a:rPr lang="en-US" altLang="de-DE" smtClean="0">
                <a:solidFill>
                  <a:srgbClr val="000000"/>
                </a:solidFill>
              </a:rPr>
              <a:pPr/>
              <a:t>101</a:t>
            </a:fld>
            <a:endParaRPr lang="en-US" altLang="de-DE">
              <a:solidFill>
                <a:srgbClr val="000000"/>
              </a:solidFill>
            </a:endParaRPr>
          </a:p>
        </p:txBody>
      </p:sp>
    </p:spTree>
    <p:extLst>
      <p:ext uri="{BB962C8B-B14F-4D97-AF65-F5344CB8AC3E}">
        <p14:creationId xmlns:p14="http://schemas.microsoft.com/office/powerpoint/2010/main" val="33180865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GB" dirty="0" smtClean="0">
                <a:solidFill>
                  <a:schemeClr val="accent1">
                    <a:lumMod val="75000"/>
                  </a:schemeClr>
                </a:solidFill>
              </a:rPr>
              <a:t>Methods: Search strategy</a:t>
            </a:r>
            <a:endParaRPr lang="en-GB" dirty="0">
              <a:solidFill>
                <a:schemeClr val="accent1">
                  <a:lumMod val="75000"/>
                </a:schemeClr>
              </a:solidFill>
            </a:endParaRPr>
          </a:p>
        </p:txBody>
      </p:sp>
      <p:sp>
        <p:nvSpPr>
          <p:cNvPr id="18435" name="Text Placeholder 3"/>
          <p:cNvSpPr>
            <a:spLocks noGrp="1"/>
          </p:cNvSpPr>
          <p:nvPr>
            <p:ph type="body" idx="1"/>
          </p:nvPr>
        </p:nvSpPr>
        <p:spPr>
          <a:xfrm>
            <a:off x="468313" y="1268413"/>
            <a:ext cx="4040187" cy="639762"/>
          </a:xfrm>
        </p:spPr>
        <p:txBody>
          <a:bodyPr/>
          <a:lstStyle/>
          <a:p>
            <a:r>
              <a:rPr lang="en-GB" altLang="de-DE" smtClean="0"/>
              <a:t>Search strategy</a:t>
            </a:r>
          </a:p>
        </p:txBody>
      </p:sp>
      <p:sp>
        <p:nvSpPr>
          <p:cNvPr id="18436" name="Content Placeholder 2"/>
          <p:cNvSpPr>
            <a:spLocks noGrp="1"/>
          </p:cNvSpPr>
          <p:nvPr>
            <p:ph sz="half" idx="2"/>
          </p:nvPr>
        </p:nvSpPr>
        <p:spPr>
          <a:xfrm>
            <a:off x="250825" y="1916113"/>
            <a:ext cx="4176713" cy="3889375"/>
          </a:xfrm>
        </p:spPr>
        <p:txBody>
          <a:bodyPr/>
          <a:lstStyle/>
          <a:p>
            <a:pPr marL="0" indent="0">
              <a:buFont typeface="Arial" charset="0"/>
              <a:buNone/>
            </a:pPr>
            <a:r>
              <a:rPr lang="en-GB" altLang="de-DE" dirty="0" smtClean="0"/>
              <a:t>Key terms:</a:t>
            </a:r>
          </a:p>
          <a:p>
            <a:pPr marL="0" indent="0">
              <a:buFont typeface="Arial" charset="0"/>
              <a:buNone/>
            </a:pPr>
            <a:r>
              <a:rPr lang="en-GB" altLang="de-DE" dirty="0" smtClean="0"/>
              <a:t>“physical activity”, “exercise”, “increase”, “brief intervention”, “counselling”, “systematic review”, “meta analysis”.</a:t>
            </a:r>
          </a:p>
          <a:p>
            <a:pPr marL="0" indent="0">
              <a:buFont typeface="Arial" charset="0"/>
              <a:buNone/>
            </a:pPr>
            <a:endParaRPr lang="en-GB" altLang="de-DE" dirty="0" smtClean="0"/>
          </a:p>
          <a:p>
            <a:pPr marL="0" indent="0">
              <a:buFont typeface="Arial" charset="0"/>
              <a:buNone/>
            </a:pPr>
            <a:r>
              <a:rPr lang="en-GB" altLang="de-DE" dirty="0" smtClean="0"/>
              <a:t>Period covered: 1854 - October 2011.</a:t>
            </a:r>
          </a:p>
          <a:p>
            <a:pPr marL="0" indent="0">
              <a:buFont typeface="Arial" charset="0"/>
              <a:buNone/>
            </a:pPr>
            <a:endParaRPr lang="en-GB" altLang="de-DE" dirty="0" smtClean="0"/>
          </a:p>
          <a:p>
            <a:pPr marL="0" indent="0">
              <a:buFont typeface="Arial" charset="0"/>
              <a:buNone/>
            </a:pPr>
            <a:endParaRPr lang="en-GB" altLang="de-DE" dirty="0" smtClean="0"/>
          </a:p>
          <a:p>
            <a:pPr marL="0" indent="0" algn="r">
              <a:buFont typeface="Arial" charset="0"/>
              <a:buNone/>
            </a:pPr>
            <a:endParaRPr lang="en-GB" altLang="de-DE" dirty="0" smtClean="0"/>
          </a:p>
        </p:txBody>
      </p:sp>
      <p:sp>
        <p:nvSpPr>
          <p:cNvPr id="18437" name="Text Placeholder 4"/>
          <p:cNvSpPr>
            <a:spLocks noGrp="1"/>
          </p:cNvSpPr>
          <p:nvPr>
            <p:ph type="body" sz="quarter" idx="3"/>
          </p:nvPr>
        </p:nvSpPr>
        <p:spPr>
          <a:xfrm>
            <a:off x="4643438" y="1341438"/>
            <a:ext cx="4041775" cy="639762"/>
          </a:xfrm>
        </p:spPr>
        <p:txBody>
          <a:bodyPr/>
          <a:lstStyle/>
          <a:p>
            <a:r>
              <a:rPr lang="en-GB" altLang="de-DE" smtClean="0"/>
              <a:t>Databases</a:t>
            </a:r>
          </a:p>
        </p:txBody>
      </p:sp>
      <p:sp>
        <p:nvSpPr>
          <p:cNvPr id="18438" name="Content Placeholder 5"/>
          <p:cNvSpPr>
            <a:spLocks noGrp="1"/>
          </p:cNvSpPr>
          <p:nvPr>
            <p:ph sz="quarter" idx="4"/>
          </p:nvPr>
        </p:nvSpPr>
        <p:spPr>
          <a:xfrm>
            <a:off x="4356100" y="1916113"/>
            <a:ext cx="4608513" cy="4392612"/>
          </a:xfrm>
        </p:spPr>
        <p:txBody>
          <a:bodyPr/>
          <a:lstStyle/>
          <a:p>
            <a:r>
              <a:rPr lang="en-GB" altLang="de-DE" sz="1600" smtClean="0"/>
              <a:t>CINAHL </a:t>
            </a:r>
          </a:p>
          <a:p>
            <a:r>
              <a:rPr lang="en-GB" altLang="de-DE" sz="1600" smtClean="0"/>
              <a:t>Cochrane Database of Systematic Reviews</a:t>
            </a:r>
          </a:p>
          <a:p>
            <a:r>
              <a:rPr lang="en-GB" altLang="de-DE" sz="1600" smtClean="0"/>
              <a:t>Database of Abstracts of Reviews of Effects (DARE) on Cochrane Library and Centre for Reviews and Dissemination (CRD)</a:t>
            </a:r>
          </a:p>
          <a:p>
            <a:r>
              <a:rPr lang="en-GB" altLang="de-DE" sz="1600" smtClean="0"/>
              <a:t>Health Technology Assessment database on Cochrane Library and Centre for Reviews and Dissemination (CRD) </a:t>
            </a:r>
          </a:p>
          <a:p>
            <a:r>
              <a:rPr lang="en-GB" altLang="de-DE" sz="1600" smtClean="0"/>
              <a:t>Embase </a:t>
            </a:r>
          </a:p>
          <a:p>
            <a:r>
              <a:rPr lang="en-GB" altLang="de-DE" sz="1600" smtClean="0"/>
              <a:t>MEDLINE </a:t>
            </a:r>
          </a:p>
          <a:p>
            <a:r>
              <a:rPr lang="en-GB" altLang="de-DE" sz="1600" smtClean="0"/>
              <a:t>PsycINFO </a:t>
            </a:r>
          </a:p>
          <a:p>
            <a:r>
              <a:rPr lang="en-GB" altLang="de-DE" sz="1600" smtClean="0"/>
              <a:t>SCI-Expanded </a:t>
            </a:r>
          </a:p>
          <a:p>
            <a:r>
              <a:rPr lang="en-GB" altLang="de-DE" sz="1600" smtClean="0"/>
              <a:t>SSCI SIGN </a:t>
            </a:r>
          </a:p>
          <a:p>
            <a:r>
              <a:rPr lang="en-GB" altLang="de-DE" sz="1600" smtClean="0"/>
              <a:t>Hand search of first authors’(LL) personal collections of articles</a:t>
            </a:r>
          </a:p>
        </p:txBody>
      </p:sp>
      <p:sp>
        <p:nvSpPr>
          <p:cNvPr id="3" name="Datumsplatzhalter 2"/>
          <p:cNvSpPr>
            <a:spLocks noGrp="1"/>
          </p:cNvSpPr>
          <p:nvPr>
            <p:ph type="dt" sz="half" idx="10"/>
          </p:nvPr>
        </p:nvSpPr>
        <p:spPr/>
        <p:txBody>
          <a:bodyPr/>
          <a:lstStyle/>
          <a:p>
            <a:pPr>
              <a:defRPr/>
            </a:pPr>
            <a:r>
              <a:rPr lang="de-DE" dirty="0" smtClean="0">
                <a:solidFill>
                  <a:prstClr val="black"/>
                </a:solidFill>
              </a:rPr>
              <a:t>UFL</a:t>
            </a:r>
            <a:endParaRPr lang="en-GB" dirty="0">
              <a:solidFill>
                <a:prstClr val="black"/>
              </a:solidFill>
            </a:endParaRPr>
          </a:p>
        </p:txBody>
      </p:sp>
      <p:sp>
        <p:nvSpPr>
          <p:cNvPr id="4" name="Fußzeilenplatzhalter 3"/>
          <p:cNvSpPr>
            <a:spLocks noGrp="1"/>
          </p:cNvSpPr>
          <p:nvPr>
            <p:ph type="ftr" sz="quarter" idx="11"/>
          </p:nvPr>
        </p:nvSpPr>
        <p:spPr/>
        <p:txBody>
          <a:bodyPr/>
          <a:lstStyle/>
          <a:p>
            <a:pPr>
              <a:defRPr/>
            </a:pPr>
            <a:r>
              <a:rPr lang="en-GB" smtClean="0">
                <a:solidFill>
                  <a:prstClr val="black"/>
                </a:solidFill>
              </a:rPr>
              <a:t>hanno.ulmer@i-med.ac.at</a:t>
            </a:r>
            <a:endParaRPr lang="en-GB">
              <a:solidFill>
                <a:prstClr val="black"/>
              </a:solidFill>
            </a:endParaRPr>
          </a:p>
        </p:txBody>
      </p:sp>
      <p:sp>
        <p:nvSpPr>
          <p:cNvPr id="6" name="Foliennummernplatzhalter 5"/>
          <p:cNvSpPr>
            <a:spLocks noGrp="1"/>
          </p:cNvSpPr>
          <p:nvPr>
            <p:ph type="sldNum" sz="quarter" idx="12"/>
          </p:nvPr>
        </p:nvSpPr>
        <p:spPr/>
        <p:txBody>
          <a:bodyPr/>
          <a:lstStyle/>
          <a:p>
            <a:pPr>
              <a:defRPr/>
            </a:pPr>
            <a:fld id="{97186814-9509-4939-AD4C-945385B2130B}" type="slidenum">
              <a:rPr lang="en-GB" smtClean="0">
                <a:solidFill>
                  <a:prstClr val="black">
                    <a:tint val="75000"/>
                  </a:prstClr>
                </a:solidFill>
              </a:rPr>
              <a:pPr>
                <a:defRPr/>
              </a:pPr>
              <a:t>102</a:t>
            </a:fld>
            <a:endParaRPr lang="en-GB">
              <a:solidFill>
                <a:prstClr val="black">
                  <a:tint val="75000"/>
                </a:prstClr>
              </a:solidFill>
            </a:endParaRPr>
          </a:p>
        </p:txBody>
      </p:sp>
    </p:spTree>
    <p:extLst>
      <p:ext uri="{BB962C8B-B14F-4D97-AF65-F5344CB8AC3E}">
        <p14:creationId xmlns:p14="http://schemas.microsoft.com/office/powerpoint/2010/main" val="8676851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1" name="Rectangle 2"/>
          <p:cNvSpPr>
            <a:spLocks noGrp="1" noChangeArrowheads="1"/>
          </p:cNvSpPr>
          <p:nvPr>
            <p:ph type="title"/>
          </p:nvPr>
        </p:nvSpPr>
        <p:spPr/>
        <p:txBody>
          <a:bodyPr>
            <a:normAutofit/>
          </a:bodyPr>
          <a:lstStyle/>
          <a:p>
            <a:pPr eaLnBrk="1" hangingPunct="1"/>
            <a:r>
              <a:rPr lang="de-AT" sz="2800" dirty="0" smtClean="0"/>
              <a:t>Quality </a:t>
            </a:r>
            <a:r>
              <a:rPr lang="de-AT" sz="2800" dirty="0" err="1" smtClean="0"/>
              <a:t>of</a:t>
            </a:r>
            <a:r>
              <a:rPr lang="de-AT" sz="2800" dirty="0" smtClean="0"/>
              <a:t> </a:t>
            </a:r>
            <a:r>
              <a:rPr lang="de-AT" sz="2800" dirty="0" err="1" smtClean="0"/>
              <a:t>evidence</a:t>
            </a:r>
            <a:r>
              <a:rPr lang="de-AT" sz="2800" dirty="0" smtClean="0"/>
              <a:t>, </a:t>
            </a:r>
            <a:r>
              <a:rPr lang="de-AT" sz="2800" dirty="0" err="1" smtClean="0"/>
              <a:t>hierarchy</a:t>
            </a:r>
            <a:r>
              <a:rPr lang="de-AT" sz="2800" dirty="0" smtClean="0"/>
              <a:t> </a:t>
            </a:r>
            <a:r>
              <a:rPr lang="de-AT" sz="2800" dirty="0" err="1" smtClean="0"/>
              <a:t>of</a:t>
            </a:r>
            <a:r>
              <a:rPr lang="de-AT" sz="2800" dirty="0" smtClean="0"/>
              <a:t> </a:t>
            </a:r>
            <a:r>
              <a:rPr lang="de-AT" sz="2800" dirty="0" err="1" smtClean="0"/>
              <a:t>studies</a:t>
            </a:r>
            <a:endParaRPr lang="de-AT" sz="2800"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103</a:t>
            </a:fld>
            <a:endParaRPr lang="de-DE" altLang="en-US">
              <a:solidFill>
                <a:prstClr val="black">
                  <a:tint val="75000"/>
                </a:prstClr>
              </a:solidFill>
            </a:endParaRPr>
          </a:p>
        </p:txBody>
      </p:sp>
      <p:pic>
        <p:nvPicPr>
          <p:cNvPr id="491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99" y="1484784"/>
            <a:ext cx="4400241" cy="479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123" y="2450647"/>
            <a:ext cx="3959215" cy="286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06673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4"/>
          <p:cNvSpPr>
            <a:spLocks noGrp="1" noChangeArrowheads="1"/>
          </p:cNvSpPr>
          <p:nvPr>
            <p:ph type="title"/>
          </p:nvPr>
        </p:nvSpPr>
        <p:spPr>
          <a:xfrm>
            <a:off x="539750" y="620715"/>
            <a:ext cx="7543800" cy="657225"/>
          </a:xfrm>
          <a:noFill/>
          <a:ln/>
        </p:spPr>
        <p:txBody>
          <a:bodyPr anchor="ctr"/>
          <a:lstStyle/>
          <a:p>
            <a:r>
              <a:rPr lang="de-DE" dirty="0" err="1" smtClean="0"/>
              <a:t>Consistency</a:t>
            </a:r>
            <a:endParaRPr lang="de-DE" dirty="0"/>
          </a:p>
        </p:txBody>
      </p:sp>
      <p:sp>
        <p:nvSpPr>
          <p:cNvPr id="7"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pic>
        <p:nvPicPr>
          <p:cNvPr id="295942" name="Picture 6"/>
          <p:cNvPicPr>
            <a:picLocks noChangeAspect="1" noChangeArrowheads="1"/>
          </p:cNvPicPr>
          <p:nvPr/>
        </p:nvPicPr>
        <p:blipFill>
          <a:blip r:embed="rId3" cstate="print"/>
          <a:srcRect l="7178" t="15538" r="16780" b="7683"/>
          <a:stretch>
            <a:fillRect/>
          </a:stretch>
        </p:blipFill>
        <p:spPr bwMode="auto">
          <a:xfrm>
            <a:off x="2411762" y="1628800"/>
            <a:ext cx="6179895" cy="4679850"/>
          </a:xfrm>
          <a:prstGeom prst="rect">
            <a:avLst/>
          </a:prstGeom>
          <a:noFill/>
          <a:ln w="9525">
            <a:noFill/>
            <a:miter lim="800000"/>
            <a:headEnd/>
            <a:tailEnd/>
          </a:ln>
          <a:effectLst/>
        </p:spPr>
      </p:pic>
      <p:sp>
        <p:nvSpPr>
          <p:cNvPr id="295943" name="Text Box 7"/>
          <p:cNvSpPr txBox="1">
            <a:spLocks noChangeArrowheads="1"/>
          </p:cNvSpPr>
          <p:nvPr/>
        </p:nvSpPr>
        <p:spPr bwMode="auto">
          <a:xfrm>
            <a:off x="179390" y="4437063"/>
            <a:ext cx="1755775" cy="825500"/>
          </a:xfrm>
          <a:prstGeom prst="rect">
            <a:avLst/>
          </a:prstGeom>
          <a:noFill/>
          <a:ln w="9525">
            <a:noFill/>
            <a:miter lim="800000"/>
            <a:headEnd/>
            <a:tailEnd/>
          </a:ln>
          <a:effectLst/>
        </p:spPr>
        <p:txBody>
          <a:bodyPr lIns="91418" tIns="45709" rIns="91418" bIns="45709">
            <a:spAutoFit/>
          </a:bodyPr>
          <a:lstStyle/>
          <a:p>
            <a:pPr defTabSz="914186">
              <a:spcBef>
                <a:spcPct val="50000"/>
              </a:spcBef>
            </a:pPr>
            <a:r>
              <a:rPr lang="en-US" sz="1600">
                <a:solidFill>
                  <a:prstClr val="black"/>
                </a:solidFill>
              </a:rPr>
              <a:t>Davey Smith &amp; Ebrahim, Int J Epidemiol  2001</a:t>
            </a:r>
            <a:endParaRPr lang="de-DE" sz="1600">
              <a:solidFill>
                <a:prstClr val="black"/>
              </a:solidFill>
            </a:endParaRPr>
          </a:p>
        </p:txBody>
      </p:sp>
      <p:sp>
        <p:nvSpPr>
          <p:cNvPr id="295944" name="Rectangle 8"/>
          <p:cNvSpPr>
            <a:spLocks noChangeArrowheads="1"/>
          </p:cNvSpPr>
          <p:nvPr/>
        </p:nvSpPr>
        <p:spPr bwMode="auto">
          <a:xfrm>
            <a:off x="323528" y="2564904"/>
            <a:ext cx="1979985" cy="1323417"/>
          </a:xfrm>
          <a:prstGeom prst="rect">
            <a:avLst/>
          </a:prstGeom>
          <a:noFill/>
          <a:ln w="9525">
            <a:noFill/>
            <a:miter lim="800000"/>
            <a:headEnd/>
            <a:tailEnd/>
          </a:ln>
          <a:effectLst/>
        </p:spPr>
        <p:txBody>
          <a:bodyPr wrap="none" lIns="91418" tIns="45709" rIns="91418" bIns="45709">
            <a:spAutoFit/>
          </a:bodyPr>
          <a:lstStyle/>
          <a:p>
            <a:pPr defTabSz="914186" eaLnBrk="0" hangingPunct="0"/>
            <a:r>
              <a:rPr lang="de-DE" sz="2000" dirty="0" smtClean="0">
                <a:solidFill>
                  <a:prstClr val="black"/>
                </a:solidFill>
              </a:rPr>
              <a:t>Beta </a:t>
            </a:r>
            <a:r>
              <a:rPr lang="de-DE" sz="2000" dirty="0" err="1" smtClean="0">
                <a:solidFill>
                  <a:prstClr val="black"/>
                </a:solidFill>
              </a:rPr>
              <a:t>carotene</a:t>
            </a:r>
            <a:r>
              <a:rPr lang="de-DE" sz="2000" dirty="0" smtClean="0">
                <a:solidFill>
                  <a:prstClr val="black"/>
                </a:solidFill>
              </a:rPr>
              <a:t> </a:t>
            </a:r>
            <a:endParaRPr lang="de-DE" sz="2000" dirty="0">
              <a:solidFill>
                <a:prstClr val="black"/>
              </a:solidFill>
            </a:endParaRPr>
          </a:p>
          <a:p>
            <a:pPr defTabSz="914186" eaLnBrk="0" hangingPunct="0"/>
            <a:r>
              <a:rPr lang="de-DE" sz="2000" dirty="0" err="1" smtClean="0">
                <a:solidFill>
                  <a:prstClr val="black"/>
                </a:solidFill>
              </a:rPr>
              <a:t>and</a:t>
            </a:r>
            <a:endParaRPr lang="de-DE" sz="2000" dirty="0" smtClean="0">
              <a:solidFill>
                <a:prstClr val="black"/>
              </a:solidFill>
            </a:endParaRPr>
          </a:p>
          <a:p>
            <a:pPr defTabSz="914186" eaLnBrk="0" hangingPunct="0"/>
            <a:r>
              <a:rPr lang="de-DE" sz="2000" dirty="0" err="1" smtClean="0">
                <a:solidFill>
                  <a:prstClr val="black"/>
                </a:solidFill>
              </a:rPr>
              <a:t>cardiovascular</a:t>
            </a:r>
            <a:r>
              <a:rPr lang="de-DE" sz="2000" dirty="0" smtClean="0">
                <a:solidFill>
                  <a:prstClr val="black"/>
                </a:solidFill>
              </a:rPr>
              <a:t> </a:t>
            </a:r>
          </a:p>
          <a:p>
            <a:pPr defTabSz="914186" eaLnBrk="0" hangingPunct="0"/>
            <a:r>
              <a:rPr lang="de-DE" sz="2000" dirty="0" err="1" smtClean="0">
                <a:solidFill>
                  <a:prstClr val="black"/>
                </a:solidFill>
              </a:rPr>
              <a:t>mortality</a:t>
            </a:r>
            <a:endParaRPr lang="de-DE" sz="2000" dirty="0">
              <a:solidFill>
                <a:prstClr val="black"/>
              </a:solidFill>
            </a:endParaRPr>
          </a:p>
        </p:txBody>
      </p:sp>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104</a:t>
            </a:fld>
            <a:endParaRPr lang="de-DE" altLang="en-US">
              <a:solidFill>
                <a:prstClr val="black">
                  <a:tint val="75000"/>
                </a:prstClr>
              </a:solidFill>
            </a:endParaRPr>
          </a:p>
        </p:txBody>
      </p:sp>
    </p:spTree>
    <p:extLst>
      <p:ext uri="{BB962C8B-B14F-4D97-AF65-F5344CB8AC3E}">
        <p14:creationId xmlns:p14="http://schemas.microsoft.com/office/powerpoint/2010/main" val="21782988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a:t>
            </a:r>
            <a:br>
              <a:rPr lang="de-DE" sz="2000" dirty="0" smtClean="0"/>
            </a:br>
            <a:r>
              <a:rPr lang="en-US" altLang="de-DE" sz="2000" dirty="0" smtClean="0"/>
              <a:t>The </a:t>
            </a:r>
            <a:r>
              <a:rPr lang="en-US" altLang="de-DE" sz="2000" dirty="0"/>
              <a:t>Newcastle-Ottawa Scale (NOS) for Assessing the Quality of Nonrandomized Studies in </a:t>
            </a:r>
            <a:r>
              <a:rPr lang="en-US" altLang="de-DE" sz="2000" dirty="0" smtClean="0"/>
              <a:t>Meta-Analysis</a:t>
            </a: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105</a:t>
            </a:fld>
            <a:endParaRPr lang="de-DE" altLang="en-US">
              <a:solidFill>
                <a:prstClr val="black">
                  <a:tint val="75000"/>
                </a:prstClr>
              </a:solidFill>
            </a:endParaRPr>
          </a:p>
        </p:txBody>
      </p:sp>
      <p:pic>
        <p:nvPicPr>
          <p:cNvPr id="490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72020"/>
            <a:ext cx="3562350"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641870"/>
            <a:ext cx="31813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1850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smtClean="0"/>
              <a:t>Critical </a:t>
            </a:r>
            <a:r>
              <a:rPr lang="de-DE" sz="2000" dirty="0" err="1" smtClean="0"/>
              <a:t>appraisal</a:t>
            </a:r>
            <a:r>
              <a:rPr lang="de-DE" sz="2000" dirty="0" smtClean="0"/>
              <a:t>: </a:t>
            </a:r>
            <a:r>
              <a:rPr lang="de-DE" sz="2000" dirty="0" err="1" smtClean="0"/>
              <a:t>checklist</a:t>
            </a:r>
            <a:r>
              <a:rPr lang="de-DE" sz="2000" dirty="0" smtClean="0"/>
              <a:t> </a:t>
            </a:r>
            <a:r>
              <a:rPr lang="de-DE" sz="2000" dirty="0" err="1" smtClean="0"/>
              <a:t>example</a:t>
            </a:r>
            <a:r>
              <a:rPr lang="de-DE" sz="2000" dirty="0" smtClean="0"/>
              <a:t/>
            </a:r>
            <a:br>
              <a:rPr lang="de-DE" sz="2000" dirty="0" smtClean="0"/>
            </a:b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106</a:t>
            </a:fld>
            <a:endParaRPr lang="de-DE" altLang="en-US">
              <a:solidFill>
                <a:prstClr val="black">
                  <a:tint val="75000"/>
                </a:prst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556793"/>
            <a:ext cx="6048671" cy="487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4994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2000" dirty="0" smtClean="0"/>
              <a:t>Critical appraisal: </a:t>
            </a:r>
            <a:br>
              <a:rPr lang="en-US" sz="2000" dirty="0" smtClean="0"/>
            </a:br>
            <a:r>
              <a:rPr lang="en-US" sz="2000" dirty="0" smtClean="0"/>
              <a:t>Centre </a:t>
            </a:r>
            <a:r>
              <a:rPr lang="en-US" sz="2000" dirty="0"/>
              <a:t>for Evidence-Based </a:t>
            </a:r>
            <a:r>
              <a:rPr lang="en-US" sz="2000" dirty="0" smtClean="0"/>
              <a:t>Medicine, University of Oxford</a:t>
            </a: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6" name="Foliennummernplatzhalter 5"/>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107</a:t>
            </a:fld>
            <a:endParaRPr lang="de-DE" altLang="en-US">
              <a:solidFill>
                <a:prstClr val="black">
                  <a:tint val="75000"/>
                </a:prstClr>
              </a:solidFill>
            </a:endParaRPr>
          </a:p>
        </p:txBody>
      </p:sp>
      <p:sp>
        <p:nvSpPr>
          <p:cNvPr id="3" name="Rechteck 2"/>
          <p:cNvSpPr/>
          <p:nvPr/>
        </p:nvSpPr>
        <p:spPr>
          <a:xfrm>
            <a:off x="539552" y="1628800"/>
            <a:ext cx="7488832" cy="5078313"/>
          </a:xfrm>
          <a:prstGeom prst="rect">
            <a:avLst/>
          </a:prstGeom>
        </p:spPr>
        <p:txBody>
          <a:bodyPr wrap="square">
            <a:spAutoFit/>
          </a:bodyPr>
          <a:lstStyle/>
          <a:p>
            <a:r>
              <a:rPr lang="de-DE" dirty="0">
                <a:hlinkClick r:id="rId2"/>
              </a:rPr>
              <a:t>https://www.cebm.net/2014/06/critical-appraisal</a:t>
            </a:r>
            <a:r>
              <a:rPr lang="de-DE" dirty="0" smtClean="0">
                <a:hlinkClick r:id="rId2"/>
              </a:rPr>
              <a:t>/</a:t>
            </a:r>
            <a:endParaRPr lang="de-DE" dirty="0" smtClean="0"/>
          </a:p>
          <a:p>
            <a:endParaRPr lang="de-DE" dirty="0"/>
          </a:p>
          <a:p>
            <a:r>
              <a:rPr lang="de-DE" b="1" dirty="0"/>
              <a:t>Critical </a:t>
            </a:r>
            <a:r>
              <a:rPr lang="de-DE" b="1" dirty="0" err="1"/>
              <a:t>Appraisal</a:t>
            </a:r>
            <a:r>
              <a:rPr lang="de-DE" b="1" dirty="0"/>
              <a:t> </a:t>
            </a:r>
            <a:r>
              <a:rPr lang="de-DE" b="1" dirty="0" smtClean="0"/>
              <a:t>Worksheets</a:t>
            </a:r>
          </a:p>
          <a:p>
            <a:endParaRPr lang="de-DE" b="1" dirty="0"/>
          </a:p>
          <a:p>
            <a:r>
              <a:rPr lang="de-DE" b="1" dirty="0"/>
              <a:t>English</a:t>
            </a:r>
          </a:p>
          <a:p>
            <a:r>
              <a:rPr lang="de-DE" u="sng" dirty="0" err="1">
                <a:hlinkClick r:id="rId3"/>
              </a:rPr>
              <a:t>Systematic</a:t>
            </a:r>
            <a:r>
              <a:rPr lang="de-DE" u="sng" dirty="0">
                <a:hlinkClick r:id="rId3"/>
              </a:rPr>
              <a:t> Reviews</a:t>
            </a:r>
            <a:r>
              <a:rPr lang="de-DE" dirty="0"/>
              <a:t> Critical </a:t>
            </a:r>
            <a:r>
              <a:rPr lang="de-DE" dirty="0" err="1"/>
              <a:t>Appraisal</a:t>
            </a:r>
            <a:r>
              <a:rPr lang="de-DE" dirty="0"/>
              <a:t> Sheet</a:t>
            </a:r>
          </a:p>
          <a:p>
            <a:r>
              <a:rPr lang="de-DE" u="sng" dirty="0" err="1">
                <a:hlinkClick r:id="rId4"/>
              </a:rPr>
              <a:t>Diagnostics</a:t>
            </a:r>
            <a:r>
              <a:rPr lang="de-DE" dirty="0"/>
              <a:t> Critical </a:t>
            </a:r>
            <a:r>
              <a:rPr lang="de-DE" dirty="0" err="1"/>
              <a:t>Appraisal</a:t>
            </a:r>
            <a:r>
              <a:rPr lang="de-DE" dirty="0"/>
              <a:t> Sheet</a:t>
            </a:r>
          </a:p>
          <a:p>
            <a:r>
              <a:rPr lang="de-DE" u="sng" dirty="0">
                <a:hlinkClick r:id="rId5" tooltip="CEBM prognosis worksheet 2013"/>
              </a:rPr>
              <a:t>Prognosis</a:t>
            </a:r>
            <a:r>
              <a:rPr lang="de-DE" dirty="0"/>
              <a:t> Critical </a:t>
            </a:r>
            <a:r>
              <a:rPr lang="de-DE" dirty="0" err="1"/>
              <a:t>Appraisal</a:t>
            </a:r>
            <a:r>
              <a:rPr lang="de-DE" dirty="0"/>
              <a:t> Sheet</a:t>
            </a:r>
          </a:p>
          <a:p>
            <a:r>
              <a:rPr lang="de-DE" u="sng" dirty="0" err="1">
                <a:hlinkClick r:id="rId6"/>
              </a:rPr>
              <a:t>Randomised</a:t>
            </a:r>
            <a:r>
              <a:rPr lang="de-DE" u="sng" dirty="0">
                <a:hlinkClick r:id="rId6"/>
              </a:rPr>
              <a:t> </a:t>
            </a:r>
            <a:r>
              <a:rPr lang="de-DE" u="sng" dirty="0" err="1">
                <a:hlinkClick r:id="rId6"/>
              </a:rPr>
              <a:t>Controlled</a:t>
            </a:r>
            <a:r>
              <a:rPr lang="de-DE" u="sng" dirty="0">
                <a:hlinkClick r:id="rId6"/>
              </a:rPr>
              <a:t> Trials</a:t>
            </a:r>
            <a:r>
              <a:rPr lang="de-DE" dirty="0"/>
              <a:t> (RCT) Critical </a:t>
            </a:r>
            <a:r>
              <a:rPr lang="de-DE" dirty="0" err="1"/>
              <a:t>Appraisal</a:t>
            </a:r>
            <a:r>
              <a:rPr lang="de-DE" dirty="0"/>
              <a:t> Sheet</a:t>
            </a:r>
          </a:p>
          <a:p>
            <a:r>
              <a:rPr lang="de-DE" u="sng" dirty="0">
                <a:hlinkClick r:id="rId7"/>
              </a:rPr>
              <a:t>Critical </a:t>
            </a:r>
            <a:r>
              <a:rPr lang="de-DE" u="sng" dirty="0" err="1">
                <a:hlinkClick r:id="rId7"/>
              </a:rPr>
              <a:t>Appraisal</a:t>
            </a:r>
            <a:r>
              <a:rPr lang="de-DE" u="sng" dirty="0">
                <a:hlinkClick r:id="rId7"/>
              </a:rPr>
              <a:t> </a:t>
            </a:r>
            <a:r>
              <a:rPr lang="de-DE" u="sng" dirty="0" err="1">
                <a:hlinkClick r:id="rId7"/>
              </a:rPr>
              <a:t>of</a:t>
            </a:r>
            <a:r>
              <a:rPr lang="de-DE" u="sng" dirty="0">
                <a:hlinkClick r:id="rId7"/>
              </a:rPr>
              <a:t> Qualitative Studies</a:t>
            </a:r>
            <a:r>
              <a:rPr lang="de-DE" dirty="0"/>
              <a:t> Sheet</a:t>
            </a:r>
          </a:p>
          <a:p>
            <a:r>
              <a:rPr lang="de-DE" u="sng" dirty="0">
                <a:hlinkClick r:id="rId8"/>
              </a:rPr>
              <a:t>IPD Review</a:t>
            </a:r>
            <a:r>
              <a:rPr lang="de-DE" dirty="0"/>
              <a:t> Sheet</a:t>
            </a:r>
          </a:p>
          <a:p>
            <a:endParaRPr lang="de-DE" b="1" dirty="0" smtClean="0"/>
          </a:p>
          <a:p>
            <a:r>
              <a:rPr lang="de-DE" b="1" dirty="0" smtClean="0"/>
              <a:t>Chinese </a:t>
            </a:r>
            <a:r>
              <a:rPr lang="de-DE" b="1" dirty="0"/>
              <a:t>– </a:t>
            </a:r>
            <a:r>
              <a:rPr lang="de-DE" b="1" dirty="0" err="1"/>
              <a:t>Translated</a:t>
            </a:r>
            <a:r>
              <a:rPr lang="de-DE" b="1" dirty="0"/>
              <a:t> </a:t>
            </a:r>
            <a:r>
              <a:rPr lang="de-DE" b="1" dirty="0" err="1"/>
              <a:t>by</a:t>
            </a:r>
            <a:r>
              <a:rPr lang="de-DE" b="1" dirty="0"/>
              <a:t> Chung-Han Yang </a:t>
            </a:r>
            <a:r>
              <a:rPr lang="de-DE" b="1" dirty="0" err="1"/>
              <a:t>and</a:t>
            </a:r>
            <a:r>
              <a:rPr lang="de-DE" b="1" dirty="0"/>
              <a:t> </a:t>
            </a:r>
            <a:r>
              <a:rPr lang="de-DE" b="1" dirty="0" err="1"/>
              <a:t>Shih-Chieh</a:t>
            </a:r>
            <a:r>
              <a:rPr lang="de-DE" b="1" dirty="0"/>
              <a:t> </a:t>
            </a:r>
            <a:r>
              <a:rPr lang="de-DE" b="1" dirty="0" err="1"/>
              <a:t>Shao</a:t>
            </a:r>
            <a:endParaRPr lang="de-DE" b="1" dirty="0"/>
          </a:p>
          <a:p>
            <a:r>
              <a:rPr lang="de-DE" u="sng" dirty="0" err="1">
                <a:hlinkClick r:id="rId9"/>
              </a:rPr>
              <a:t>Systematic</a:t>
            </a:r>
            <a:r>
              <a:rPr lang="de-DE" u="sng" dirty="0">
                <a:hlinkClick r:id="rId9"/>
              </a:rPr>
              <a:t> Reviews Critical </a:t>
            </a:r>
            <a:r>
              <a:rPr lang="de-DE" u="sng" dirty="0" err="1">
                <a:hlinkClick r:id="rId9"/>
              </a:rPr>
              <a:t>Appraisal</a:t>
            </a:r>
            <a:r>
              <a:rPr lang="de-DE" u="sng" dirty="0">
                <a:hlinkClick r:id="rId9"/>
              </a:rPr>
              <a:t> Sheet</a:t>
            </a:r>
            <a:endParaRPr lang="de-DE" dirty="0"/>
          </a:p>
          <a:p>
            <a:r>
              <a:rPr lang="de-DE" u="sng" dirty="0" err="1">
                <a:hlinkClick r:id="rId10"/>
              </a:rPr>
              <a:t>Diagnostic</a:t>
            </a:r>
            <a:r>
              <a:rPr lang="de-DE" u="sng" dirty="0">
                <a:hlinkClick r:id="rId10"/>
              </a:rPr>
              <a:t> Study Critical </a:t>
            </a:r>
            <a:r>
              <a:rPr lang="de-DE" u="sng" dirty="0" err="1">
                <a:hlinkClick r:id="rId10"/>
              </a:rPr>
              <a:t>Appraisal</a:t>
            </a:r>
            <a:r>
              <a:rPr lang="de-DE" u="sng" dirty="0">
                <a:hlinkClick r:id="rId10"/>
              </a:rPr>
              <a:t> Sheet</a:t>
            </a:r>
            <a:endParaRPr lang="de-DE" dirty="0"/>
          </a:p>
          <a:p>
            <a:r>
              <a:rPr lang="de-DE" u="sng" dirty="0" err="1">
                <a:hlinkClick r:id="rId11"/>
              </a:rPr>
              <a:t>Prognostic</a:t>
            </a:r>
            <a:r>
              <a:rPr lang="de-DE" u="sng" dirty="0">
                <a:hlinkClick r:id="rId11"/>
              </a:rPr>
              <a:t> Studies Critical </a:t>
            </a:r>
            <a:r>
              <a:rPr lang="de-DE" u="sng" dirty="0" err="1">
                <a:hlinkClick r:id="rId11"/>
              </a:rPr>
              <a:t>Appraisal</a:t>
            </a:r>
            <a:r>
              <a:rPr lang="de-DE" u="sng" dirty="0">
                <a:hlinkClick r:id="rId11"/>
              </a:rPr>
              <a:t> Sheet</a:t>
            </a:r>
            <a:endParaRPr lang="de-DE" dirty="0"/>
          </a:p>
          <a:p>
            <a:r>
              <a:rPr lang="de-DE" u="sng" dirty="0">
                <a:hlinkClick r:id="rId12"/>
              </a:rPr>
              <a:t>RCT Critical </a:t>
            </a:r>
            <a:r>
              <a:rPr lang="de-DE" u="sng" dirty="0" err="1">
                <a:hlinkClick r:id="rId12"/>
              </a:rPr>
              <a:t>Appraisal</a:t>
            </a:r>
            <a:r>
              <a:rPr lang="de-DE" u="sng" dirty="0">
                <a:hlinkClick r:id="rId12"/>
              </a:rPr>
              <a:t> Sheet</a:t>
            </a:r>
            <a:endParaRPr lang="de-DE" dirty="0"/>
          </a:p>
          <a:p>
            <a:endParaRPr lang="de-DE" dirty="0"/>
          </a:p>
        </p:txBody>
      </p:sp>
    </p:spTree>
    <p:extLst>
      <p:ext uri="{BB962C8B-B14F-4D97-AF65-F5344CB8AC3E}">
        <p14:creationId xmlns:p14="http://schemas.microsoft.com/office/powerpoint/2010/main" val="720465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a:t>
            </a:r>
            <a:r>
              <a:rPr lang="de-DE" dirty="0" err="1"/>
              <a:t>tr</a:t>
            </a:r>
            <a:r>
              <a:rPr lang="de-DE" dirty="0" err="1" smtClean="0"/>
              <a:t>atifying</a:t>
            </a:r>
            <a:r>
              <a:rPr lang="de-DE" dirty="0" smtClean="0"/>
              <a:t> </a:t>
            </a:r>
            <a:r>
              <a:rPr lang="de-DE" dirty="0" err="1" smtClean="0"/>
              <a:t>the</a:t>
            </a:r>
            <a:r>
              <a:rPr lang="de-DE" dirty="0" smtClean="0"/>
              <a:t> </a:t>
            </a:r>
            <a:r>
              <a:rPr lang="de-DE" dirty="0" err="1" smtClean="0"/>
              <a:t>analysis</a:t>
            </a:r>
            <a:r>
              <a:rPr lang="de-DE" dirty="0" smtClean="0"/>
              <a:t> </a:t>
            </a:r>
            <a:r>
              <a:rPr lang="de-DE" dirty="0" err="1" smtClean="0"/>
              <a:t>by</a:t>
            </a:r>
            <a:r>
              <a:rPr lang="de-DE" dirty="0" smtClean="0"/>
              <a:t> </a:t>
            </a:r>
            <a:r>
              <a:rPr lang="de-DE" dirty="0" err="1" smtClean="0"/>
              <a:t>trial</a:t>
            </a:r>
            <a:endParaRPr lang="de-DE" dirty="0"/>
          </a:p>
        </p:txBody>
      </p:sp>
      <p:sp>
        <p:nvSpPr>
          <p:cNvPr id="3" name="Inhaltsplatzhalter 2"/>
          <p:cNvSpPr>
            <a:spLocks noGrp="1"/>
          </p:cNvSpPr>
          <p:nvPr>
            <p:ph idx="1"/>
          </p:nvPr>
        </p:nvSpPr>
        <p:spPr/>
        <p:txBody>
          <a:bodyPr>
            <a:normAutofit/>
          </a:bodyPr>
          <a:lstStyle/>
          <a:p>
            <a:r>
              <a:rPr lang="en-US" sz="2000" dirty="0"/>
              <a:t>An important principle involved in estimating risk from a meta-analysis is that the randomized </a:t>
            </a:r>
            <a:r>
              <a:rPr lang="en-US" sz="2000" dirty="0" smtClean="0"/>
              <a:t>comparisons </a:t>
            </a:r>
            <a:r>
              <a:rPr lang="en-US" sz="2000" dirty="0"/>
              <a:t>of the individual trials should be maintained when analyzing the combined </a:t>
            </a:r>
            <a:r>
              <a:rPr lang="en-US" sz="2000" dirty="0" smtClean="0"/>
              <a:t>data</a:t>
            </a:r>
          </a:p>
          <a:p>
            <a:r>
              <a:rPr lang="en-US" sz="2000" dirty="0" smtClean="0"/>
              <a:t>In other </a:t>
            </a:r>
            <a:r>
              <a:rPr lang="en-US" sz="2000" dirty="0"/>
              <a:t>words, when comparing drug A to drug B, subjects randomly assigned to drug A in a single </a:t>
            </a:r>
            <a:r>
              <a:rPr lang="en-US" sz="2000" dirty="0" smtClean="0"/>
              <a:t>trial </a:t>
            </a:r>
            <a:r>
              <a:rPr lang="en-US" sz="2000" dirty="0"/>
              <a:t>are compared to subjects assigned to drug B from the same trial and not to subjects from </a:t>
            </a:r>
            <a:r>
              <a:rPr lang="en-US" sz="2000" dirty="0" smtClean="0"/>
              <a:t>other </a:t>
            </a:r>
            <a:r>
              <a:rPr lang="en-US" sz="2000" dirty="0"/>
              <a:t>trials. In the statistics literature, this is referred to as stratifying the analysis by </a:t>
            </a:r>
            <a:r>
              <a:rPr lang="en-US" sz="2000" dirty="0" smtClean="0"/>
              <a:t>trial</a:t>
            </a:r>
          </a:p>
          <a:p>
            <a:r>
              <a:rPr lang="en-US" sz="2000" dirty="0" smtClean="0"/>
              <a:t> Simple pooling of data usually leads to misleading results</a:t>
            </a:r>
            <a:endParaRPr lang="de-DE"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108</a:t>
            </a:fld>
            <a:endParaRPr lang="de-DE" altLang="en-US">
              <a:solidFill>
                <a:prstClr val="black">
                  <a:tint val="75000"/>
                </a:prstClr>
              </a:solidFill>
            </a:endParaRPr>
          </a:p>
        </p:txBody>
      </p:sp>
    </p:spTree>
    <p:extLst>
      <p:ext uri="{BB962C8B-B14F-4D97-AF65-F5344CB8AC3E}">
        <p14:creationId xmlns:p14="http://schemas.microsoft.com/office/powerpoint/2010/main" val="19822327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Simpson`s</a:t>
            </a:r>
            <a:r>
              <a:rPr lang="de-DE" dirty="0" smtClean="0"/>
              <a:t> Paradoxon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934" y="1641701"/>
            <a:ext cx="7772024" cy="212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11560" y="3933058"/>
            <a:ext cx="7848872" cy="1477328"/>
          </a:xfrm>
          <a:prstGeom prst="rect">
            <a:avLst/>
          </a:prstGeom>
        </p:spPr>
        <p:txBody>
          <a:bodyPr wrap="square" lIns="91418" tIns="45709" rIns="91418" bIns="45709">
            <a:spAutoFit/>
          </a:bodyPr>
          <a:lstStyle/>
          <a:p>
            <a:pPr defTabSz="914186" fontAlgn="auto">
              <a:spcBef>
                <a:spcPts val="0"/>
              </a:spcBef>
              <a:spcAft>
                <a:spcPts val="0"/>
              </a:spcAft>
            </a:pPr>
            <a:r>
              <a:rPr lang="en-US" dirty="0">
                <a:solidFill>
                  <a:prstClr val="black"/>
                </a:solidFill>
                <a:latin typeface="Calibri"/>
              </a:rPr>
              <a:t>The hypothetical example in Table 1 illustrates an extreme </a:t>
            </a:r>
            <a:r>
              <a:rPr lang="en-US" dirty="0" smtClean="0">
                <a:solidFill>
                  <a:prstClr val="black"/>
                </a:solidFill>
                <a:latin typeface="Calibri"/>
              </a:rPr>
              <a:t>example </a:t>
            </a:r>
            <a:r>
              <a:rPr lang="en-US" dirty="0">
                <a:solidFill>
                  <a:prstClr val="black"/>
                </a:solidFill>
                <a:latin typeface="Calibri"/>
              </a:rPr>
              <a:t>of Simpson’s paradox in which, for each of four trials, the estimated risk of a safety </a:t>
            </a:r>
            <a:r>
              <a:rPr lang="en-US" dirty="0" smtClean="0">
                <a:solidFill>
                  <a:prstClr val="black"/>
                </a:solidFill>
                <a:latin typeface="Calibri"/>
              </a:rPr>
              <a:t>event </a:t>
            </a:r>
            <a:r>
              <a:rPr lang="en-US" dirty="0">
                <a:solidFill>
                  <a:prstClr val="black"/>
                </a:solidFill>
                <a:latin typeface="Calibri"/>
              </a:rPr>
              <a:t>is identical for both Drug A and Drug B. With simple pooling, however, the risk for Drug </a:t>
            </a:r>
            <a:r>
              <a:rPr lang="en-US" dirty="0" smtClean="0">
                <a:solidFill>
                  <a:prstClr val="black"/>
                </a:solidFill>
                <a:latin typeface="Calibri"/>
              </a:rPr>
              <a:t>A </a:t>
            </a:r>
            <a:r>
              <a:rPr lang="en-US" dirty="0">
                <a:solidFill>
                  <a:prstClr val="black"/>
                </a:solidFill>
                <a:latin typeface="Calibri"/>
              </a:rPr>
              <a:t>appears to be more than twice as high as that for Drug B (12.8 percent vs. 6.2 percent)</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109</a:t>
            </a:fld>
            <a:endParaRPr lang="de-DE" altLang="en-US">
              <a:solidFill>
                <a:prstClr val="black">
                  <a:tint val="75000"/>
                </a:prstClr>
              </a:solidFill>
            </a:endParaRPr>
          </a:p>
        </p:txBody>
      </p:sp>
    </p:spTree>
    <p:extLst>
      <p:ext uri="{BB962C8B-B14F-4D97-AF65-F5344CB8AC3E}">
        <p14:creationId xmlns:p14="http://schemas.microsoft.com/office/powerpoint/2010/main" val="3359959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e-DE" dirty="0" smtClean="0"/>
              <a:t>„</a:t>
            </a:r>
            <a:r>
              <a:rPr lang="de-DE" dirty="0" err="1" smtClean="0"/>
              <a:t>How</a:t>
            </a:r>
            <a:r>
              <a:rPr lang="de-DE" dirty="0" smtClean="0"/>
              <a:t> </a:t>
            </a:r>
            <a:r>
              <a:rPr lang="de-DE" dirty="0" err="1" smtClean="0"/>
              <a:t>to</a:t>
            </a:r>
            <a:r>
              <a:rPr lang="de-DE" dirty="0" smtClean="0"/>
              <a:t> </a:t>
            </a:r>
            <a:r>
              <a:rPr lang="de-DE" dirty="0" err="1" smtClean="0"/>
              <a:t>read</a:t>
            </a:r>
            <a:r>
              <a:rPr lang="de-DE" dirty="0" smtClean="0"/>
              <a:t> a </a:t>
            </a:r>
            <a:r>
              <a:rPr lang="de-DE" dirty="0" err="1" smtClean="0"/>
              <a:t>study</a:t>
            </a:r>
            <a:r>
              <a:rPr lang="de-DE" dirty="0" smtClean="0"/>
              <a:t> in 10 </a:t>
            </a:r>
            <a:r>
              <a:rPr lang="de-DE" dirty="0" err="1" smtClean="0"/>
              <a:t>minutes</a:t>
            </a:r>
            <a:r>
              <a:rPr lang="de-DE" dirty="0" smtClean="0"/>
              <a:t>“ </a:t>
            </a:r>
            <a:endParaRPr lang="de-DE" dirty="0"/>
          </a:p>
        </p:txBody>
      </p:sp>
      <p:sp>
        <p:nvSpPr>
          <p:cNvPr id="176131" name="Rectangle 3"/>
          <p:cNvSpPr>
            <a:spLocks noGrp="1" noChangeArrowheads="1"/>
          </p:cNvSpPr>
          <p:nvPr>
            <p:ph idx="1"/>
          </p:nvPr>
        </p:nvSpPr>
        <p:spPr>
          <a:xfrm>
            <a:off x="457200" y="1916113"/>
            <a:ext cx="8229600" cy="3313112"/>
          </a:xfrm>
        </p:spPr>
        <p:txBody>
          <a:bodyPr>
            <a:normAutofit fontScale="92500" lnSpcReduction="10000"/>
          </a:bodyPr>
          <a:lstStyle/>
          <a:p>
            <a:pPr>
              <a:lnSpc>
                <a:spcPct val="80000"/>
              </a:lnSpc>
              <a:buSzPct val="90000"/>
            </a:pPr>
            <a:r>
              <a:rPr lang="de-DE" dirty="0" err="1" smtClean="0"/>
              <a:t>Structure</a:t>
            </a:r>
            <a:r>
              <a:rPr lang="de-DE" dirty="0" smtClean="0"/>
              <a:t> </a:t>
            </a:r>
            <a:r>
              <a:rPr lang="de-DE" dirty="0" err="1" smtClean="0"/>
              <a:t>of</a:t>
            </a:r>
            <a:r>
              <a:rPr lang="de-DE" dirty="0" smtClean="0"/>
              <a:t> a </a:t>
            </a:r>
            <a:r>
              <a:rPr lang="de-DE" dirty="0" err="1" smtClean="0"/>
              <a:t>study</a:t>
            </a:r>
            <a:r>
              <a:rPr lang="de-DE" dirty="0" smtClean="0"/>
              <a:t> </a:t>
            </a:r>
            <a:r>
              <a:rPr lang="de-DE" dirty="0" err="1" smtClean="0"/>
              <a:t>report</a:t>
            </a:r>
            <a:r>
              <a:rPr lang="de-DE" dirty="0" smtClean="0"/>
              <a:t>:</a:t>
            </a:r>
            <a:r>
              <a:rPr lang="de-DE" sz="2400" dirty="0"/>
              <a:t/>
            </a:r>
            <a:br>
              <a:rPr lang="de-DE" sz="2400" dirty="0"/>
            </a:br>
            <a:r>
              <a:rPr lang="de-DE" sz="2000" dirty="0"/>
              <a:t/>
            </a:r>
            <a:br>
              <a:rPr lang="de-DE" sz="2000" dirty="0"/>
            </a:br>
            <a:r>
              <a:rPr lang="de-DE" sz="3200" dirty="0" err="1"/>
              <a:t>IMRaD</a:t>
            </a:r>
            <a:r>
              <a:rPr lang="de-DE" sz="3200" dirty="0"/>
              <a:t> </a:t>
            </a:r>
            <a:r>
              <a:rPr lang="de-DE" sz="3200" dirty="0" err="1" smtClean="0"/>
              <a:t>scheme</a:t>
            </a:r>
            <a:r>
              <a:rPr lang="de-DE" sz="3200" dirty="0"/>
              <a:t/>
            </a:r>
            <a:br>
              <a:rPr lang="de-DE" sz="3200" dirty="0"/>
            </a:br>
            <a:endParaRPr lang="de-DE" sz="3200" dirty="0"/>
          </a:p>
          <a:p>
            <a:pPr>
              <a:lnSpc>
                <a:spcPct val="80000"/>
              </a:lnSpc>
              <a:buSzPct val="90000"/>
            </a:pPr>
            <a:r>
              <a:rPr lang="de-DE" sz="2400" dirty="0" smtClean="0"/>
              <a:t>Guidelines </a:t>
            </a:r>
            <a:r>
              <a:rPr lang="de-DE" sz="2400" dirty="0" err="1" smtClean="0"/>
              <a:t>for</a:t>
            </a:r>
            <a:r>
              <a:rPr lang="de-DE" sz="2400" dirty="0" smtClean="0"/>
              <a:t> </a:t>
            </a:r>
            <a:r>
              <a:rPr lang="de-DE" sz="2400" dirty="0" err="1" smtClean="0"/>
              <a:t>writing</a:t>
            </a:r>
            <a:r>
              <a:rPr lang="de-DE" sz="2400" dirty="0" smtClean="0"/>
              <a:t> a </a:t>
            </a:r>
            <a:r>
              <a:rPr lang="de-DE" sz="2400" dirty="0" err="1" smtClean="0"/>
              <a:t>study</a:t>
            </a:r>
            <a:r>
              <a:rPr lang="de-DE" sz="2400" dirty="0" smtClean="0"/>
              <a:t> </a:t>
            </a:r>
            <a:r>
              <a:rPr lang="de-DE" sz="2400" dirty="0" err="1" smtClean="0"/>
              <a:t>report</a:t>
            </a:r>
            <a:endParaRPr lang="de-DE" sz="2400" dirty="0" smtClean="0"/>
          </a:p>
          <a:p>
            <a:pPr>
              <a:lnSpc>
                <a:spcPct val="80000"/>
              </a:lnSpc>
              <a:buSzPct val="90000"/>
            </a:pPr>
            <a:endParaRPr lang="de-DE" sz="2400" dirty="0"/>
          </a:p>
          <a:p>
            <a:pPr>
              <a:lnSpc>
                <a:spcPct val="80000"/>
              </a:lnSpc>
              <a:buSzPct val="90000"/>
            </a:pPr>
            <a:r>
              <a:rPr lang="de-DE" sz="2000" dirty="0"/>
              <a:t>CONSORT </a:t>
            </a:r>
            <a:r>
              <a:rPr lang="de-DE" sz="2000" dirty="0" err="1" smtClean="0"/>
              <a:t>statement</a:t>
            </a:r>
            <a:r>
              <a:rPr lang="de-DE" sz="2000" dirty="0" smtClean="0"/>
              <a:t> </a:t>
            </a:r>
            <a:r>
              <a:rPr lang="de-DE" sz="2000" dirty="0" err="1" smtClean="0"/>
              <a:t>for</a:t>
            </a:r>
            <a:r>
              <a:rPr lang="de-DE" sz="2000" dirty="0" smtClean="0"/>
              <a:t> </a:t>
            </a:r>
            <a:r>
              <a:rPr lang="de-DE" sz="2000" dirty="0" err="1" smtClean="0"/>
              <a:t>interventional</a:t>
            </a:r>
            <a:r>
              <a:rPr lang="de-DE" sz="2000" dirty="0" smtClean="0"/>
              <a:t> </a:t>
            </a:r>
            <a:r>
              <a:rPr lang="de-DE" sz="2000" dirty="0" err="1" smtClean="0"/>
              <a:t>studies</a:t>
            </a:r>
            <a:r>
              <a:rPr lang="de-DE" sz="2000" dirty="0" smtClean="0"/>
              <a:t> </a:t>
            </a:r>
            <a:r>
              <a:rPr lang="de-DE" sz="2000" dirty="0"/>
              <a:t>(RCTs)</a:t>
            </a:r>
          </a:p>
          <a:p>
            <a:pPr>
              <a:lnSpc>
                <a:spcPct val="80000"/>
              </a:lnSpc>
              <a:buSzPct val="90000"/>
            </a:pPr>
            <a:r>
              <a:rPr lang="de-DE" sz="2000" dirty="0"/>
              <a:t>STROBE </a:t>
            </a:r>
            <a:r>
              <a:rPr lang="de-DE" sz="2000" dirty="0" err="1" smtClean="0"/>
              <a:t>statement</a:t>
            </a:r>
            <a:r>
              <a:rPr lang="de-DE" sz="2000" dirty="0" smtClean="0"/>
              <a:t> </a:t>
            </a:r>
            <a:r>
              <a:rPr lang="de-DE" sz="2000" dirty="0" err="1" smtClean="0"/>
              <a:t>for</a:t>
            </a:r>
            <a:r>
              <a:rPr lang="de-DE" sz="2000" dirty="0" smtClean="0"/>
              <a:t> </a:t>
            </a:r>
            <a:r>
              <a:rPr lang="de-DE" sz="2000" dirty="0" err="1" smtClean="0"/>
              <a:t>observational</a:t>
            </a:r>
            <a:r>
              <a:rPr lang="de-DE" sz="2000" dirty="0" smtClean="0"/>
              <a:t> </a:t>
            </a:r>
            <a:r>
              <a:rPr lang="de-DE" sz="2000" dirty="0" err="1" smtClean="0"/>
              <a:t>studies</a:t>
            </a:r>
            <a:r>
              <a:rPr lang="de-DE" sz="2000" dirty="0" smtClean="0"/>
              <a:t/>
            </a:r>
            <a:br>
              <a:rPr lang="de-DE" sz="2000" dirty="0" smtClean="0"/>
            </a:br>
            <a:r>
              <a:rPr lang="de-DE" sz="2000" dirty="0" smtClean="0"/>
              <a:t>(</a:t>
            </a:r>
            <a:r>
              <a:rPr lang="de-DE" sz="2000" dirty="0" err="1" smtClean="0"/>
              <a:t>epidemiologic</a:t>
            </a:r>
            <a:r>
              <a:rPr lang="de-DE" sz="2000" dirty="0" smtClean="0"/>
              <a:t> </a:t>
            </a:r>
            <a:r>
              <a:rPr lang="de-DE" sz="2000" dirty="0" err="1" smtClean="0"/>
              <a:t>study</a:t>
            </a:r>
            <a:r>
              <a:rPr lang="de-DE" sz="2000" dirty="0" smtClean="0"/>
              <a:t> </a:t>
            </a:r>
            <a:r>
              <a:rPr lang="de-DE" sz="2000" dirty="0" err="1" smtClean="0"/>
              <a:t>designs</a:t>
            </a:r>
            <a:r>
              <a:rPr lang="de-DE" sz="2000" dirty="0" smtClean="0"/>
              <a:t>: </a:t>
            </a:r>
            <a:r>
              <a:rPr lang="de-DE" sz="2000" dirty="0" err="1" smtClean="0"/>
              <a:t>cohort</a:t>
            </a:r>
            <a:r>
              <a:rPr lang="de-DE" sz="2000" dirty="0" smtClean="0"/>
              <a:t> </a:t>
            </a:r>
            <a:r>
              <a:rPr lang="de-DE" sz="2000" dirty="0" err="1" smtClean="0"/>
              <a:t>study</a:t>
            </a:r>
            <a:r>
              <a:rPr lang="de-DE" sz="2000" dirty="0" smtClean="0"/>
              <a:t>, </a:t>
            </a:r>
            <a:r>
              <a:rPr lang="de-DE" sz="2000" dirty="0" err="1" smtClean="0"/>
              <a:t>case-control</a:t>
            </a:r>
            <a:r>
              <a:rPr lang="de-DE" sz="2000" dirty="0" smtClean="0"/>
              <a:t> </a:t>
            </a:r>
            <a:r>
              <a:rPr lang="de-DE" sz="2000" dirty="0" err="1" smtClean="0"/>
              <a:t>study</a:t>
            </a:r>
            <a:r>
              <a:rPr lang="de-DE" sz="2000" dirty="0" smtClean="0"/>
              <a:t>, </a:t>
            </a:r>
            <a:r>
              <a:rPr lang="de-DE" sz="2000" dirty="0" err="1" smtClean="0"/>
              <a:t>cross-sectional</a:t>
            </a:r>
            <a:r>
              <a:rPr lang="de-DE" sz="2000" dirty="0" smtClean="0"/>
              <a:t> </a:t>
            </a:r>
            <a:r>
              <a:rPr lang="de-DE" sz="2000" dirty="0" err="1" smtClean="0"/>
              <a:t>study</a:t>
            </a:r>
            <a:r>
              <a:rPr lang="de-DE" sz="2000" dirty="0" smtClean="0"/>
              <a:t>)</a:t>
            </a:r>
            <a:endParaRPr lang="de-DE" sz="2000" dirty="0"/>
          </a:p>
          <a:p>
            <a:pPr>
              <a:lnSpc>
                <a:spcPct val="80000"/>
              </a:lnSpc>
              <a:buSzPct val="90000"/>
            </a:pPr>
            <a:r>
              <a:rPr lang="de-DE" sz="2000" dirty="0"/>
              <a:t>STARD </a:t>
            </a:r>
            <a:r>
              <a:rPr lang="de-DE" sz="2000" dirty="0" err="1" smtClean="0"/>
              <a:t>statement</a:t>
            </a:r>
            <a:r>
              <a:rPr lang="de-DE" sz="2000" dirty="0" smtClean="0"/>
              <a:t> </a:t>
            </a:r>
            <a:r>
              <a:rPr lang="de-DE" sz="2000" dirty="0" err="1" smtClean="0"/>
              <a:t>for</a:t>
            </a:r>
            <a:r>
              <a:rPr lang="de-DE" sz="2000" dirty="0" smtClean="0"/>
              <a:t> </a:t>
            </a:r>
            <a:r>
              <a:rPr lang="de-DE" sz="2000" dirty="0" err="1" smtClean="0"/>
              <a:t>diagnostic</a:t>
            </a:r>
            <a:r>
              <a:rPr lang="de-DE" sz="2000" dirty="0" smtClean="0"/>
              <a:t> </a:t>
            </a:r>
            <a:r>
              <a:rPr lang="de-DE" sz="2000" dirty="0" err="1" smtClean="0"/>
              <a:t>studyies</a:t>
            </a:r>
            <a:endParaRPr lang="de-DE" sz="2000" dirty="0" smtClean="0"/>
          </a:p>
          <a:p>
            <a:pPr>
              <a:lnSpc>
                <a:spcPct val="80000"/>
              </a:lnSpc>
              <a:buSzPct val="90000"/>
            </a:pPr>
            <a:r>
              <a:rPr lang="de-DE" sz="2000" dirty="0" smtClean="0"/>
              <a:t>PRISMA </a:t>
            </a:r>
            <a:r>
              <a:rPr lang="de-DE" sz="2000" dirty="0" err="1" smtClean="0"/>
              <a:t>statement</a:t>
            </a:r>
            <a:r>
              <a:rPr lang="de-DE" sz="2000" dirty="0" smtClean="0"/>
              <a:t> </a:t>
            </a:r>
            <a:r>
              <a:rPr lang="de-DE" sz="2000" dirty="0" err="1" smtClean="0"/>
              <a:t>for</a:t>
            </a:r>
            <a:r>
              <a:rPr lang="de-DE" sz="2000" dirty="0" smtClean="0"/>
              <a:t> meta-</a:t>
            </a:r>
            <a:r>
              <a:rPr lang="de-DE" sz="2000" dirty="0" err="1" smtClean="0"/>
              <a:t>analyis</a:t>
            </a:r>
            <a:endParaRPr lang="de-DE" sz="2000" dirty="0"/>
          </a:p>
          <a:p>
            <a:pPr>
              <a:lnSpc>
                <a:spcPct val="80000"/>
              </a:lnSpc>
              <a:buSzPct val="90000"/>
            </a:pPr>
            <a:endParaRPr lang="de-DE" sz="1800"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7" name="Datumsplatzhalter 6"/>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11</a:t>
            </a:fld>
            <a:endParaRPr lang="de-DE" altLang="en-US"/>
          </a:p>
        </p:txBody>
      </p:sp>
    </p:spTree>
    <p:extLst>
      <p:ext uri="{BB962C8B-B14F-4D97-AF65-F5344CB8AC3E}">
        <p14:creationId xmlns:p14="http://schemas.microsoft.com/office/powerpoint/2010/main" val="311551526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Mantel-</a:t>
            </a:r>
            <a:r>
              <a:rPr lang="de-DE" dirty="0" err="1" smtClean="0"/>
              <a:t>Haenszel</a:t>
            </a:r>
            <a:r>
              <a:rPr lang="de-DE" dirty="0" smtClean="0"/>
              <a:t> </a:t>
            </a:r>
            <a:r>
              <a:rPr lang="de-DE" dirty="0" err="1" smtClean="0"/>
              <a:t>method</a:t>
            </a:r>
            <a:r>
              <a:rPr lang="de-DE" dirty="0" smtClean="0"/>
              <a:t> – </a:t>
            </a:r>
            <a:r>
              <a:rPr lang="de-DE" dirty="0" err="1" smtClean="0"/>
              <a:t>stratified</a:t>
            </a:r>
            <a:r>
              <a:rPr lang="de-DE" dirty="0" smtClean="0"/>
              <a:t> </a:t>
            </a:r>
            <a:r>
              <a:rPr lang="de-DE" dirty="0" err="1" smtClean="0"/>
              <a:t>analysis</a:t>
            </a:r>
            <a:r>
              <a:rPr lang="de-DE" dirty="0" smtClean="0"/>
              <a:t>, </a:t>
            </a:r>
            <a:r>
              <a:rPr lang="de-DE" dirty="0" err="1" smtClean="0"/>
              <a:t>kidney</a:t>
            </a:r>
            <a:r>
              <a:rPr lang="de-DE" dirty="0" smtClean="0"/>
              <a:t> </a:t>
            </a:r>
            <a:r>
              <a:rPr lang="de-DE" dirty="0" err="1" smtClean="0"/>
              <a:t>stones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mc:AlternateContent xmlns:mc="http://schemas.openxmlformats.org/markup-compatibility/2006" xmlns:a14="http://schemas.microsoft.com/office/drawing/2010/main">
        <mc:Choice Requires="a14">
          <p:sp>
            <p:nvSpPr>
              <p:cNvPr id="9" name="Textfeld 8"/>
              <p:cNvSpPr txBox="1"/>
              <p:nvPr/>
            </p:nvSpPr>
            <p:spPr>
              <a:xfrm>
                <a:off x="827584" y="5301208"/>
                <a:ext cx="6552728" cy="713593"/>
              </a:xfrm>
              <a:prstGeom prst="rect">
                <a:avLst/>
              </a:prstGeom>
              <a:noFill/>
            </p:spPr>
            <p:txBody>
              <a:bodyPr wrap="square" lIns="91418" tIns="45709" rIns="91418" bIns="45709" rtlCol="0">
                <a:spAutoFit/>
              </a:bodyPr>
              <a:lstStyle/>
              <a:p>
                <a:pPr defTabSz="914186" fontAlgn="auto">
                  <a:spcBef>
                    <a:spcPts val="0"/>
                  </a:spcBef>
                  <a:spcAft>
                    <a:spcPts val="0"/>
                  </a:spcAft>
                </a:pPr>
                <a14:m>
                  <m:oMath xmlns:m="http://schemas.openxmlformats.org/officeDocument/2006/math">
                    <m:r>
                      <a:rPr lang="de-DE" i="1" smtClean="0">
                        <a:solidFill>
                          <a:prstClr val="black"/>
                        </a:solidFill>
                        <a:latin typeface="Cambria Math"/>
                      </a:rPr>
                      <m:t>𝑂𝑑𝑑𝑠</m:t>
                    </m:r>
                    <m:r>
                      <a:rPr lang="de-DE" i="1" smtClean="0">
                        <a:solidFill>
                          <a:prstClr val="black"/>
                        </a:solidFill>
                        <a:latin typeface="Cambria Math"/>
                      </a:rPr>
                      <m:t> </m:t>
                    </m:r>
                    <m:r>
                      <a:rPr lang="de-DE" i="1" smtClean="0">
                        <a:solidFill>
                          <a:prstClr val="black"/>
                        </a:solidFill>
                        <a:latin typeface="Cambria Math"/>
                      </a:rPr>
                      <m:t>𝑅𝑎𝑡𝑖𝑜</m:t>
                    </m:r>
                    <m:r>
                      <a:rPr lang="de-DE" i="1" smtClean="0">
                        <a:solidFill>
                          <a:prstClr val="black"/>
                        </a:solidFill>
                        <a:latin typeface="Cambria Math"/>
                      </a:rPr>
                      <m:t> </m:t>
                    </m:r>
                    <m:r>
                      <a:rPr lang="de-DE" i="1" baseline="-25000" smtClean="0">
                        <a:solidFill>
                          <a:prstClr val="black"/>
                        </a:solidFill>
                        <a:latin typeface="Cambria Math"/>
                      </a:rPr>
                      <m:t>𝑀𝑎𝑛𝑡𝑒𝑙</m:t>
                    </m:r>
                    <m:r>
                      <a:rPr lang="de-DE" i="1" baseline="-25000" smtClean="0">
                        <a:solidFill>
                          <a:prstClr val="black"/>
                        </a:solidFill>
                        <a:latin typeface="Cambria Math"/>
                      </a:rPr>
                      <m:t>−</m:t>
                    </m:r>
                    <m:r>
                      <a:rPr lang="de-DE" i="1" baseline="-25000" smtClean="0">
                        <a:solidFill>
                          <a:prstClr val="black"/>
                        </a:solidFill>
                        <a:latin typeface="Cambria Math"/>
                      </a:rPr>
                      <m:t>𝐻𝑎𝑒𝑛𝑠𝑧𝑒𝑙</m:t>
                    </m:r>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81</m:t>
                            </m:r>
                            <m:r>
                              <a:rPr lang="de-DE" i="1" smtClean="0">
                                <a:solidFill>
                                  <a:prstClr val="black"/>
                                </a:solidFill>
                                <a:latin typeface="Cambria Math"/>
                              </a:rPr>
                              <m:t>𝑥</m:t>
                            </m:r>
                            <m:r>
                              <a:rPr lang="de-DE" i="1" smtClean="0">
                                <a:solidFill>
                                  <a:prstClr val="black"/>
                                </a:solidFill>
                                <a:latin typeface="Cambria Math"/>
                              </a:rPr>
                              <m:t>36</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192</m:t>
                            </m:r>
                            <m:r>
                              <a:rPr lang="de-DE" i="1" smtClean="0">
                                <a:solidFill>
                                  <a:prstClr val="black"/>
                                </a:solidFill>
                                <a:latin typeface="Cambria Math"/>
                              </a:rPr>
                              <m:t>𝑥</m:t>
                            </m:r>
                            <m:r>
                              <a:rPr lang="de-DE" i="1" smtClean="0">
                                <a:solidFill>
                                  <a:prstClr val="black"/>
                                </a:solidFill>
                                <a:latin typeface="Cambria Math"/>
                              </a:rPr>
                              <m:t>25</m:t>
                            </m:r>
                          </m:num>
                          <m:den>
                            <m:r>
                              <a:rPr lang="de-DE" i="1" smtClean="0">
                                <a:solidFill>
                                  <a:prstClr val="black"/>
                                </a:solidFill>
                                <a:latin typeface="Cambria Math"/>
                              </a:rPr>
                              <m:t>343</m:t>
                            </m:r>
                          </m:den>
                        </m:f>
                      </m:num>
                      <m:den>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6</m:t>
                            </m:r>
                            <m:r>
                              <a:rPr lang="de-DE" i="1" smtClean="0">
                                <a:solidFill>
                                  <a:prstClr val="black"/>
                                </a:solidFill>
                                <a:latin typeface="Cambria Math"/>
                              </a:rPr>
                              <m:t>𝑥</m:t>
                            </m:r>
                            <m:r>
                              <a:rPr lang="de-DE" i="1" smtClean="0">
                                <a:solidFill>
                                  <a:prstClr val="black"/>
                                </a:solidFill>
                                <a:latin typeface="Cambria Math"/>
                              </a:rPr>
                              <m:t>234</m:t>
                            </m:r>
                          </m:num>
                          <m:den>
                            <m:r>
                              <a:rPr lang="de-DE" i="1" smtClean="0">
                                <a:solidFill>
                                  <a:prstClr val="black"/>
                                </a:solidFill>
                                <a:latin typeface="Cambria Math"/>
                              </a:rPr>
                              <m:t>357</m:t>
                            </m:r>
                          </m:den>
                        </m:f>
                        <m:r>
                          <a:rPr lang="de-DE" i="1" smtClean="0">
                            <a:solidFill>
                              <a:prstClr val="black"/>
                            </a:solidFill>
                            <a:latin typeface="Cambria Math"/>
                          </a:rPr>
                          <m:t>+</m:t>
                        </m:r>
                        <m:f>
                          <m:fPr>
                            <m:ctrlPr>
                              <a:rPr lang="de-DE" i="1" smtClean="0">
                                <a:solidFill>
                                  <a:prstClr val="black"/>
                                </a:solidFill>
                                <a:latin typeface="Cambria Math" panose="02040503050406030204" pitchFamily="18" charset="0"/>
                              </a:rPr>
                            </m:ctrlPr>
                          </m:fPr>
                          <m:num>
                            <m:r>
                              <a:rPr lang="de-DE" i="1" smtClean="0">
                                <a:solidFill>
                                  <a:prstClr val="black"/>
                                </a:solidFill>
                                <a:latin typeface="Cambria Math"/>
                              </a:rPr>
                              <m:t>71</m:t>
                            </m:r>
                            <m:r>
                              <a:rPr lang="de-DE" i="1" smtClean="0">
                                <a:solidFill>
                                  <a:prstClr val="black"/>
                                </a:solidFill>
                                <a:latin typeface="Cambria Math"/>
                              </a:rPr>
                              <m:t>𝑥</m:t>
                            </m:r>
                            <m:r>
                              <a:rPr lang="de-DE" i="1" smtClean="0">
                                <a:solidFill>
                                  <a:prstClr val="black"/>
                                </a:solidFill>
                                <a:latin typeface="Cambria Math"/>
                              </a:rPr>
                              <m:t>55</m:t>
                            </m:r>
                          </m:num>
                          <m:den>
                            <m:r>
                              <a:rPr lang="de-DE" i="1" smtClean="0">
                                <a:solidFill>
                                  <a:prstClr val="black"/>
                                </a:solidFill>
                                <a:latin typeface="Cambria Math"/>
                              </a:rPr>
                              <m:t>343</m:t>
                            </m:r>
                          </m:den>
                        </m:f>
                      </m:den>
                    </m:f>
                  </m:oMath>
                </a14:m>
                <a:r>
                  <a:rPr lang="de-DE" dirty="0" smtClean="0">
                    <a:solidFill>
                      <a:prstClr val="black"/>
                    </a:solidFill>
                    <a:latin typeface="Calibri"/>
                  </a:rPr>
                  <a:t> = 1,45 (p=0,12)</a:t>
                </a:r>
                <a:endParaRPr lang="de-DE" dirty="0">
                  <a:solidFill>
                    <a:prstClr val="black"/>
                  </a:solidFill>
                  <a:latin typeface="Calibri"/>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827584" y="5301208"/>
                <a:ext cx="6552728" cy="713593"/>
              </a:xfrm>
              <a:prstGeom prst="rect">
                <a:avLst/>
              </a:prstGeom>
              <a:blipFill rotWithShape="1">
                <a:blip r:embed="rId2"/>
                <a:stretch>
                  <a:fillRect/>
                </a:stretch>
              </a:blipFill>
            </p:spPr>
            <p:txBody>
              <a:bodyPr/>
              <a:lstStyle/>
              <a:p>
                <a:r>
                  <a:rPr lang="de-DE">
                    <a:noFill/>
                  </a:rPr>
                  <a:t> </a:t>
                </a:r>
              </a:p>
            </p:txBody>
          </p:sp>
        </mc:Fallback>
      </mc:AlternateContent>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110</a:t>
            </a:fld>
            <a:endParaRPr lang="de-DE" altLang="en-US">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43" y="1487911"/>
            <a:ext cx="4752528" cy="356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3055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Sensitivity</a:t>
            </a:r>
            <a:r>
              <a:rPr lang="de-DE" dirty="0"/>
              <a:t> Analysis </a:t>
            </a:r>
          </a:p>
        </p:txBody>
      </p:sp>
      <p:sp>
        <p:nvSpPr>
          <p:cNvPr id="3" name="Inhaltsplatzhalter 2"/>
          <p:cNvSpPr>
            <a:spLocks noGrp="1"/>
          </p:cNvSpPr>
          <p:nvPr>
            <p:ph idx="1"/>
          </p:nvPr>
        </p:nvSpPr>
        <p:spPr/>
        <p:txBody>
          <a:bodyPr>
            <a:normAutofit/>
          </a:bodyPr>
          <a:lstStyle/>
          <a:p>
            <a:r>
              <a:rPr lang="en-US" dirty="0"/>
              <a:t>The </a:t>
            </a:r>
            <a:r>
              <a:rPr lang="en-US" dirty="0" smtClean="0"/>
              <a:t>goal </a:t>
            </a:r>
            <a:r>
              <a:rPr lang="en-US" dirty="0"/>
              <a:t>of any sensitivity analysis should not be to search for additional findings, but to support and </a:t>
            </a:r>
            <a:r>
              <a:rPr lang="en-US" dirty="0" smtClean="0"/>
              <a:t>understand </a:t>
            </a:r>
            <a:r>
              <a:rPr lang="en-US" dirty="0"/>
              <a:t>the primary findings of the </a:t>
            </a:r>
            <a:r>
              <a:rPr lang="en-US" dirty="0" smtClean="0"/>
              <a:t>meta-analysis </a:t>
            </a:r>
          </a:p>
          <a:p>
            <a:r>
              <a:rPr lang="de-DE" dirty="0" err="1"/>
              <a:t>For</a:t>
            </a:r>
            <a:r>
              <a:rPr lang="de-DE" dirty="0"/>
              <a:t> </a:t>
            </a:r>
            <a:r>
              <a:rPr lang="de-DE" dirty="0" err="1" smtClean="0"/>
              <a:t>example</a:t>
            </a:r>
            <a:r>
              <a:rPr lang="de-DE" dirty="0" smtClean="0"/>
              <a:t>, a </a:t>
            </a:r>
            <a:r>
              <a:rPr lang="en-US" dirty="0"/>
              <a:t>meta-analysis that included one very large study contributing a large </a:t>
            </a:r>
            <a:r>
              <a:rPr lang="en-US" dirty="0" smtClean="0"/>
              <a:t>proportion </a:t>
            </a:r>
            <a:r>
              <a:rPr lang="en-US" dirty="0"/>
              <a:t>of subjects and events could raise a concern that it was overly influencing the </a:t>
            </a:r>
            <a:r>
              <a:rPr lang="en-US" dirty="0" smtClean="0"/>
              <a:t>meta-analytic results </a:t>
            </a:r>
          </a:p>
          <a:p>
            <a:r>
              <a:rPr lang="en-US" dirty="0" smtClean="0"/>
              <a:t>A </a:t>
            </a:r>
            <a:r>
              <a:rPr lang="en-US" dirty="0"/>
              <a:t>sensitivity analysis that excluded that study would have reduced numbers of </a:t>
            </a:r>
            <a:r>
              <a:rPr lang="en-US" dirty="0" smtClean="0"/>
              <a:t>subjects </a:t>
            </a:r>
            <a:r>
              <a:rPr lang="en-US" dirty="0"/>
              <a:t>and events and lower power to yield a significant finding, but a risk estimate that was </a:t>
            </a:r>
            <a:r>
              <a:rPr lang="en-US" dirty="0" smtClean="0"/>
              <a:t>consistent </a:t>
            </a:r>
            <a:r>
              <a:rPr lang="en-US" dirty="0"/>
              <a:t>with the original estimate would add to the weight of evidence of the finding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111</a:t>
            </a:fld>
            <a:endParaRPr lang="de-DE" altLang="en-US">
              <a:solidFill>
                <a:prstClr val="black">
                  <a:tint val="75000"/>
                </a:prstClr>
              </a:solidFill>
            </a:endParaRPr>
          </a:p>
        </p:txBody>
      </p:sp>
    </p:spTree>
    <p:extLst>
      <p:ext uri="{BB962C8B-B14F-4D97-AF65-F5344CB8AC3E}">
        <p14:creationId xmlns:p14="http://schemas.microsoft.com/office/powerpoint/2010/main" val="19739398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FDA Meta-analysis </a:t>
            </a:r>
            <a:r>
              <a:rPr lang="de-DE" dirty="0" err="1" smtClean="0"/>
              <a:t>of</a:t>
            </a:r>
            <a:r>
              <a:rPr lang="de-DE" dirty="0" smtClean="0"/>
              <a:t> </a:t>
            </a:r>
            <a:r>
              <a:rPr lang="de-DE" dirty="0" err="1" smtClean="0"/>
              <a:t>antidepressants</a:t>
            </a:r>
            <a:r>
              <a:rPr lang="de-DE" dirty="0" smtClean="0"/>
              <a:t> </a:t>
            </a:r>
            <a:r>
              <a:rPr lang="de-DE" dirty="0" err="1" smtClean="0"/>
              <a:t>and</a:t>
            </a:r>
            <a:r>
              <a:rPr lang="de-DE" dirty="0" smtClean="0"/>
              <a:t> </a:t>
            </a:r>
            <a:r>
              <a:rPr lang="de-DE" dirty="0" err="1" smtClean="0"/>
              <a:t>suicidal</a:t>
            </a:r>
            <a:r>
              <a:rPr lang="de-DE" dirty="0" smtClean="0"/>
              <a:t> </a:t>
            </a:r>
            <a:r>
              <a:rPr lang="de-DE" dirty="0" err="1" smtClean="0"/>
              <a:t>behaviour</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2818"/>
            <a:ext cx="6807200" cy="452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788024" y="5805264"/>
            <a:ext cx="3631700" cy="369332"/>
          </a:xfrm>
          <a:prstGeom prst="rect">
            <a:avLst/>
          </a:prstGeom>
        </p:spPr>
        <p:txBody>
          <a:bodyPr wrap="none" lIns="91418" tIns="45709" rIns="91418" bIns="45709">
            <a:spAutoFit/>
          </a:bodyPr>
          <a:lstStyle/>
          <a:p>
            <a:pPr defTabSz="914186" fontAlgn="auto">
              <a:spcBef>
                <a:spcPts val="0"/>
              </a:spcBef>
              <a:spcAft>
                <a:spcPts val="0"/>
              </a:spcAft>
            </a:pPr>
            <a:r>
              <a:rPr lang="da-DK" dirty="0">
                <a:solidFill>
                  <a:prstClr val="black"/>
                </a:solidFill>
                <a:latin typeface="Calibri"/>
              </a:rPr>
              <a:t>Hammad, </a:t>
            </a:r>
            <a:r>
              <a:rPr lang="da-DK" dirty="0" smtClean="0">
                <a:solidFill>
                  <a:prstClr val="black"/>
                </a:solidFill>
                <a:latin typeface="Calibri"/>
              </a:rPr>
              <a:t>Laughren </a:t>
            </a:r>
            <a:r>
              <a:rPr lang="da-DK" dirty="0">
                <a:solidFill>
                  <a:prstClr val="black"/>
                </a:solidFill>
                <a:latin typeface="Calibri"/>
              </a:rPr>
              <a:t>et al. </a:t>
            </a:r>
            <a:r>
              <a:rPr lang="da-DK" dirty="0" smtClean="0">
                <a:solidFill>
                  <a:prstClr val="black"/>
                </a:solidFill>
                <a:latin typeface="Calibri"/>
              </a:rPr>
              <a:t>BMJ 2009</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112</a:t>
            </a:fld>
            <a:endParaRPr lang="de-DE" altLang="en-US">
              <a:solidFill>
                <a:prstClr val="black">
                  <a:tint val="75000"/>
                </a:prstClr>
              </a:solidFill>
            </a:endParaRPr>
          </a:p>
        </p:txBody>
      </p:sp>
    </p:spTree>
    <p:extLst>
      <p:ext uri="{BB962C8B-B14F-4D97-AF65-F5344CB8AC3E}">
        <p14:creationId xmlns:p14="http://schemas.microsoft.com/office/powerpoint/2010/main" val="256209613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MedCalc</a:t>
            </a:r>
            <a:r>
              <a:rPr lang="de-DE" dirty="0" smtClean="0"/>
              <a:t> </a:t>
            </a:r>
            <a:r>
              <a:rPr lang="de-DE" dirty="0" err="1" smtClean="0"/>
              <a:t>statistical</a:t>
            </a:r>
            <a:r>
              <a:rPr lang="de-DE" dirty="0" smtClean="0"/>
              <a:t> </a:t>
            </a:r>
            <a:r>
              <a:rPr lang="de-DE" dirty="0" err="1" smtClean="0"/>
              <a:t>software</a:t>
            </a:r>
            <a:r>
              <a:rPr lang="de-DE" dirty="0" smtClean="0"/>
              <a:t>:</a:t>
            </a:r>
            <a:br>
              <a:rPr lang="de-DE" dirty="0" smtClean="0"/>
            </a:br>
            <a:r>
              <a:rPr lang="de-DE" dirty="0" smtClean="0"/>
              <a:t>Meta-analysis </a:t>
            </a:r>
            <a:r>
              <a:rPr lang="de-DE" dirty="0" err="1" smtClean="0"/>
              <a:t>Introduction</a:t>
            </a:r>
            <a:endParaRPr lang="de-DE" dirty="0"/>
          </a:p>
        </p:txBody>
      </p:sp>
      <p:sp>
        <p:nvSpPr>
          <p:cNvPr id="3" name="Inhaltsplatzhalter 2"/>
          <p:cNvSpPr>
            <a:spLocks noGrp="1"/>
          </p:cNvSpPr>
          <p:nvPr>
            <p:ph idx="1"/>
          </p:nvPr>
        </p:nvSpPr>
        <p:spPr/>
        <p:txBody>
          <a:bodyPr/>
          <a:lstStyle/>
          <a:p>
            <a:r>
              <a:rPr lang="en-US" dirty="0"/>
              <a:t>A meta-analysis integrates the quantitative findings from separate but similar studies and provides a numerical estimate of the overall effect of interest (Petrie et al., 2003).</a:t>
            </a:r>
          </a:p>
          <a:p>
            <a:r>
              <a:rPr lang="en-US" dirty="0"/>
              <a:t>Different weights are assigned to the different studies for calculating the summary or pooled effect. The </a:t>
            </a:r>
            <a:r>
              <a:rPr lang="en-US" dirty="0" smtClean="0"/>
              <a:t>weighting </a:t>
            </a:r>
            <a:r>
              <a:rPr lang="en-US" dirty="0"/>
              <a:t>is related with the inverse of the standard error (and therefore indirectly to the sample size) reported in the studies. Studies with smaller standard error and larger sample size are given more weight in the calculation of the pooled effect size.</a:t>
            </a:r>
          </a:p>
          <a:p>
            <a:pPr marL="0" indent="0">
              <a:buNone/>
            </a:pP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113</a:t>
            </a:fld>
            <a:endParaRPr lang="de-DE" altLang="en-US">
              <a:solidFill>
                <a:prstClr val="black">
                  <a:tint val="75000"/>
                </a:prstClr>
              </a:solidFill>
            </a:endParaRPr>
          </a:p>
        </p:txBody>
      </p:sp>
    </p:spTree>
    <p:extLst>
      <p:ext uri="{BB962C8B-B14F-4D97-AF65-F5344CB8AC3E}">
        <p14:creationId xmlns:p14="http://schemas.microsoft.com/office/powerpoint/2010/main" val="24385876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effect</a:t>
            </a:r>
            <a:r>
              <a:rPr lang="de-DE" dirty="0" smtClean="0"/>
              <a:t> </a:t>
            </a:r>
            <a:r>
              <a:rPr lang="de-DE" dirty="0" err="1" smtClean="0"/>
              <a:t>of</a:t>
            </a:r>
            <a:r>
              <a:rPr lang="de-DE" dirty="0" smtClean="0"/>
              <a:t> </a:t>
            </a:r>
            <a:r>
              <a:rPr lang="de-DE" dirty="0" err="1" smtClean="0"/>
              <a:t>interest</a:t>
            </a:r>
            <a:r>
              <a:rPr lang="de-DE" dirty="0" smtClean="0"/>
              <a:t> </a:t>
            </a:r>
            <a:r>
              <a:rPr lang="de-DE" dirty="0" err="1" smtClean="0"/>
              <a:t>can</a:t>
            </a:r>
            <a:r>
              <a:rPr lang="de-DE" dirty="0" smtClean="0"/>
              <a:t> </a:t>
            </a:r>
            <a:r>
              <a:rPr lang="de-DE" dirty="0" err="1" smtClean="0"/>
              <a:t>be</a:t>
            </a:r>
            <a:endParaRPr lang="de-DE" dirty="0"/>
          </a:p>
        </p:txBody>
      </p:sp>
      <p:sp>
        <p:nvSpPr>
          <p:cNvPr id="3" name="Inhaltsplatzhalter 2"/>
          <p:cNvSpPr>
            <a:spLocks noGrp="1"/>
          </p:cNvSpPr>
          <p:nvPr>
            <p:ph idx="1"/>
          </p:nvPr>
        </p:nvSpPr>
        <p:spPr/>
        <p:txBody>
          <a:bodyPr/>
          <a:lstStyle/>
          <a:p>
            <a:r>
              <a:rPr lang="en-US" dirty="0"/>
              <a:t>The effect of interest can be:</a:t>
            </a:r>
          </a:p>
          <a:p>
            <a:r>
              <a:rPr lang="en-US" dirty="0"/>
              <a:t>an average of a continuous variable</a:t>
            </a:r>
          </a:p>
          <a:p>
            <a:r>
              <a:rPr lang="en-US" dirty="0"/>
              <a:t>a correlation between two variables</a:t>
            </a:r>
          </a:p>
          <a:p>
            <a:r>
              <a:rPr lang="en-US" dirty="0"/>
              <a:t>an odds ratio, suitable for analyzing retrospective studies</a:t>
            </a:r>
          </a:p>
          <a:p>
            <a:r>
              <a:rPr lang="en-US" dirty="0"/>
              <a:t>a relative risk (risk ratio) or risk difference, suitable for analyzing prospective studies</a:t>
            </a:r>
          </a:p>
          <a:p>
            <a:r>
              <a:rPr lang="en-US" dirty="0"/>
              <a:t>a proportion</a:t>
            </a:r>
          </a:p>
          <a:p>
            <a:r>
              <a:rPr lang="en-US" dirty="0"/>
              <a:t>the area under the ROC curve</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114</a:t>
            </a:fld>
            <a:endParaRPr lang="de-DE" altLang="en-US">
              <a:solidFill>
                <a:prstClr val="black">
                  <a:tint val="75000"/>
                </a:prstClr>
              </a:solidFill>
            </a:endParaRPr>
          </a:p>
        </p:txBody>
      </p:sp>
    </p:spTree>
    <p:extLst>
      <p:ext uri="{BB962C8B-B14F-4D97-AF65-F5344CB8AC3E}">
        <p14:creationId xmlns:p14="http://schemas.microsoft.com/office/powerpoint/2010/main" val="38928805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Fixed </a:t>
            </a:r>
            <a:r>
              <a:rPr lang="de-DE" dirty="0" err="1" smtClean="0"/>
              <a:t>and</a:t>
            </a:r>
            <a:r>
              <a:rPr lang="de-DE" dirty="0" smtClean="0"/>
              <a:t> </a:t>
            </a:r>
            <a:r>
              <a:rPr lang="de-DE" dirty="0" err="1" smtClean="0"/>
              <a:t>random</a:t>
            </a:r>
            <a:r>
              <a:rPr lang="de-DE" dirty="0" smtClean="0"/>
              <a:t> </a:t>
            </a:r>
            <a:r>
              <a:rPr lang="de-DE" dirty="0" err="1" smtClean="0"/>
              <a:t>effects</a:t>
            </a:r>
            <a:r>
              <a:rPr lang="de-DE" dirty="0" smtClean="0"/>
              <a:t> </a:t>
            </a:r>
            <a:r>
              <a:rPr lang="de-DE" dirty="0" err="1" smtClean="0"/>
              <a:t>model</a:t>
            </a:r>
            <a:endParaRPr lang="de-DE" dirty="0"/>
          </a:p>
        </p:txBody>
      </p:sp>
      <p:sp>
        <p:nvSpPr>
          <p:cNvPr id="3" name="Inhaltsplatzhalter 2"/>
          <p:cNvSpPr>
            <a:spLocks noGrp="1"/>
          </p:cNvSpPr>
          <p:nvPr>
            <p:ph idx="1"/>
          </p:nvPr>
        </p:nvSpPr>
        <p:spPr/>
        <p:txBody>
          <a:bodyPr>
            <a:normAutofit lnSpcReduction="10000"/>
          </a:bodyPr>
          <a:lstStyle/>
          <a:p>
            <a:r>
              <a:rPr lang="en-US" dirty="0"/>
              <a:t>Under the fixed effects model, it is assumed that the studies share a common true effect, and the summary effect is an estimate of the common effect size.</a:t>
            </a:r>
          </a:p>
          <a:p>
            <a:r>
              <a:rPr lang="en-US" dirty="0"/>
              <a:t>Under the random effects model the true effects in the studies are assumed to vary between studies and the summary effect is the weighted average of the effects reported in the different studies (</a:t>
            </a:r>
            <a:r>
              <a:rPr lang="en-US" dirty="0" err="1"/>
              <a:t>Borenstein</a:t>
            </a:r>
            <a:r>
              <a:rPr lang="en-US" dirty="0"/>
              <a:t> et al., 2009).</a:t>
            </a:r>
          </a:p>
          <a:p>
            <a:r>
              <a:rPr lang="en-US" dirty="0"/>
              <a:t>The random effects model will tend to give a more conservative estimate (i.e. with wider confidence interval), but the results from the two models usually agree when there is no heterogeneity. </a:t>
            </a:r>
            <a:endParaRPr lang="en-US" dirty="0" smtClean="0"/>
          </a:p>
          <a:p>
            <a:r>
              <a:rPr lang="en-US" dirty="0" smtClean="0"/>
              <a:t>When </a:t>
            </a:r>
            <a:r>
              <a:rPr lang="en-US" dirty="0"/>
              <a:t>heterogeneity is present (see below) the random effects model should be the preferred model.</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115</a:t>
            </a:fld>
            <a:endParaRPr lang="de-DE" altLang="en-US">
              <a:solidFill>
                <a:prstClr val="black">
                  <a:tint val="75000"/>
                </a:prstClr>
              </a:solidFill>
            </a:endParaRPr>
          </a:p>
        </p:txBody>
      </p:sp>
    </p:spTree>
    <p:extLst>
      <p:ext uri="{BB962C8B-B14F-4D97-AF65-F5344CB8AC3E}">
        <p14:creationId xmlns:p14="http://schemas.microsoft.com/office/powerpoint/2010/main" val="16122183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Heterogeneity</a:t>
            </a:r>
            <a:endParaRPr lang="de-DE" dirty="0"/>
          </a:p>
        </p:txBody>
      </p:sp>
      <p:sp>
        <p:nvSpPr>
          <p:cNvPr id="3" name="Inhaltsplatzhalter 2"/>
          <p:cNvSpPr>
            <a:spLocks noGrp="1"/>
          </p:cNvSpPr>
          <p:nvPr>
            <p:ph idx="1"/>
          </p:nvPr>
        </p:nvSpPr>
        <p:spPr/>
        <p:txBody>
          <a:bodyPr>
            <a:normAutofit fontScale="92500" lnSpcReduction="10000"/>
          </a:bodyPr>
          <a:lstStyle/>
          <a:p>
            <a:r>
              <a:rPr lang="en-US" dirty="0" smtClean="0"/>
              <a:t>Cochran’s Q </a:t>
            </a:r>
            <a:r>
              <a:rPr lang="en-US" dirty="0"/>
              <a:t>is the weighted sum of squares on a standardized scale. It is reported with a P value with low P-values indicating presence of heterogeneity. This test however is known to have low power to detect heterogeneity and it is suggested to use a value of 0.10 as a cut-off for significance (Higgins et al., 2003). Conversely, Q has too much power as a test of heterogeneity if the number of studies is large.</a:t>
            </a:r>
          </a:p>
          <a:p>
            <a:r>
              <a:rPr lang="en-US" dirty="0" smtClean="0"/>
              <a:t>I</a:t>
            </a:r>
            <a:r>
              <a:rPr lang="en-US" baseline="30000" dirty="0" smtClean="0"/>
              <a:t>2</a:t>
            </a:r>
            <a:r>
              <a:rPr lang="en-US" dirty="0"/>
              <a:t> </a:t>
            </a:r>
            <a:r>
              <a:rPr lang="en-US" dirty="0" smtClean="0"/>
              <a:t>statistics is </a:t>
            </a:r>
            <a:r>
              <a:rPr lang="en-US" dirty="0"/>
              <a:t>the percentage of observed total variation across studies that is due to real heterogeneity rather than chance. It is calculated as I</a:t>
            </a:r>
            <a:r>
              <a:rPr lang="en-US" baseline="30000" dirty="0"/>
              <a:t>2</a:t>
            </a:r>
            <a:r>
              <a:rPr lang="en-US" dirty="0"/>
              <a:t> = 100% x (Q - </a:t>
            </a:r>
            <a:r>
              <a:rPr lang="en-US" dirty="0" err="1"/>
              <a:t>df</a:t>
            </a:r>
            <a:r>
              <a:rPr lang="en-US" dirty="0"/>
              <a:t>)/Q, where Q is Cochran's heterogeneity statistic and </a:t>
            </a:r>
            <a:r>
              <a:rPr lang="en-US" dirty="0" err="1"/>
              <a:t>df</a:t>
            </a:r>
            <a:r>
              <a:rPr lang="en-US" dirty="0"/>
              <a:t> the degrees of freedom. Negative values of I</a:t>
            </a:r>
            <a:r>
              <a:rPr lang="en-US" baseline="30000" dirty="0"/>
              <a:t>2</a:t>
            </a:r>
            <a:r>
              <a:rPr lang="en-US" dirty="0"/>
              <a:t> are put equal to zero so that I</a:t>
            </a:r>
            <a:r>
              <a:rPr lang="en-US" baseline="30000" dirty="0"/>
              <a:t>2</a:t>
            </a:r>
            <a:r>
              <a:rPr lang="en-US" dirty="0"/>
              <a:t>lies between 0% and 100%. A value of 0% indicates no observed heterogeneity, and larger values show increasing heterogeneity (Higgins et al., 2003).</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116</a:t>
            </a:fld>
            <a:endParaRPr lang="de-DE" altLang="en-US">
              <a:solidFill>
                <a:prstClr val="black">
                  <a:tint val="75000"/>
                </a:prstClr>
              </a:solidFill>
            </a:endParaRPr>
          </a:p>
        </p:txBody>
      </p:sp>
    </p:spTree>
    <p:extLst>
      <p:ext uri="{BB962C8B-B14F-4D97-AF65-F5344CB8AC3E}">
        <p14:creationId xmlns:p14="http://schemas.microsoft.com/office/powerpoint/2010/main" val="6106080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Forest</a:t>
            </a:r>
            <a:r>
              <a:rPr lang="de-DE" dirty="0" smtClean="0"/>
              <a:t> </a:t>
            </a:r>
            <a:r>
              <a:rPr lang="de-DE" dirty="0" err="1" smtClean="0"/>
              <a:t>plot</a:t>
            </a:r>
            <a:endParaRPr lang="de-DE" dirty="0"/>
          </a:p>
        </p:txBody>
      </p:sp>
      <p:sp>
        <p:nvSpPr>
          <p:cNvPr id="3" name="Inhaltsplatzhalter 2"/>
          <p:cNvSpPr>
            <a:spLocks noGrp="1"/>
          </p:cNvSpPr>
          <p:nvPr>
            <p:ph idx="1"/>
          </p:nvPr>
        </p:nvSpPr>
        <p:spPr/>
        <p:txBody>
          <a:bodyPr/>
          <a:lstStyle/>
          <a:p>
            <a:pPr marL="0" indent="0">
              <a:buNone/>
            </a:pPr>
            <a:r>
              <a:rPr lang="en-US" dirty="0"/>
              <a:t>The results of the different studies, with 95% CI, and the overall effect (under the fixed and random effects model) with </a:t>
            </a:r>
            <a:r>
              <a:rPr lang="en-US" dirty="0" smtClean="0"/>
              <a:t>95</a:t>
            </a:r>
            <a:r>
              <a:rPr lang="en-US" dirty="0"/>
              <a:t>% CI are illustrated in a graph called "forest plot", </a:t>
            </a:r>
            <a:r>
              <a:rPr lang="en-US" dirty="0" smtClean="0"/>
              <a:t>e.g.:</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80930"/>
            <a:ext cx="3350146" cy="227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2792334"/>
            <a:ext cx="3439269" cy="233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692425" y="5059027"/>
            <a:ext cx="7776864" cy="1323439"/>
          </a:xfrm>
          <a:prstGeom prst="rect">
            <a:avLst/>
          </a:prstGeom>
        </p:spPr>
        <p:txBody>
          <a:bodyPr wrap="square" lIns="91418" tIns="45709" rIns="91418" bIns="45709">
            <a:spAutoFit/>
          </a:bodyPr>
          <a:lstStyle/>
          <a:p>
            <a:pPr defTabSz="914186" fontAlgn="auto">
              <a:spcBef>
                <a:spcPts val="0"/>
              </a:spcBef>
              <a:spcAft>
                <a:spcPts val="0"/>
              </a:spcAft>
            </a:pPr>
            <a:r>
              <a:rPr lang="en-US" sz="1600" dirty="0">
                <a:solidFill>
                  <a:prstClr val="black"/>
                </a:solidFill>
                <a:latin typeface="Calibri"/>
              </a:rPr>
              <a:t>In this example the markers representing the effect size all have the same size. Optionally, the marker size may vary in size according to the weights assigned to the different studies. In addition, the pooled effects can be represented using a diamond. The location of the diamond represents the estimated effect size and the width of the diamond reflects the precision of the estimate, </a:t>
            </a:r>
            <a:endParaRPr lang="de-DE" sz="1600" dirty="0">
              <a:solidFill>
                <a:prstClr val="black"/>
              </a:solidFill>
              <a:latin typeface="Calibri"/>
            </a:endParaRPr>
          </a:p>
        </p:txBody>
      </p:sp>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117</a:t>
            </a:fld>
            <a:endParaRPr lang="de-DE" altLang="en-US">
              <a:solidFill>
                <a:prstClr val="black">
                  <a:tint val="75000"/>
                </a:prstClr>
              </a:solidFill>
            </a:endParaRPr>
          </a:p>
        </p:txBody>
      </p:sp>
    </p:spTree>
    <p:extLst>
      <p:ext uri="{BB962C8B-B14F-4D97-AF65-F5344CB8AC3E}">
        <p14:creationId xmlns:p14="http://schemas.microsoft.com/office/powerpoint/2010/main" val="4810077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r>
              <a:rPr lang="de-DE" dirty="0" smtClean="0"/>
              <a:t> </a:t>
            </a:r>
            <a:endParaRPr lang="de-DE" dirty="0"/>
          </a:p>
        </p:txBody>
      </p:sp>
      <p:sp>
        <p:nvSpPr>
          <p:cNvPr id="3" name="Inhaltsplatzhalter 2"/>
          <p:cNvSpPr>
            <a:spLocks noGrp="1"/>
          </p:cNvSpPr>
          <p:nvPr>
            <p:ph idx="1"/>
          </p:nvPr>
        </p:nvSpPr>
        <p:spPr>
          <a:xfrm>
            <a:off x="467544" y="1628800"/>
            <a:ext cx="8229600" cy="4757758"/>
          </a:xfrm>
        </p:spPr>
        <p:txBody>
          <a:bodyPr>
            <a:normAutofit fontScale="92500"/>
          </a:bodyPr>
          <a:lstStyle/>
          <a:p>
            <a:r>
              <a:rPr lang="en-US" dirty="0"/>
              <a:t>A funnel plot (Egger et al., 1997) is a graphical tool for detecting bias in meta-analysis.</a:t>
            </a:r>
          </a:p>
          <a:p>
            <a:r>
              <a:rPr lang="en-US" dirty="0"/>
              <a:t>In a funnel plot treatment effect is plotted on the horizontal axis and </a:t>
            </a:r>
            <a:r>
              <a:rPr lang="en-US" dirty="0" err="1"/>
              <a:t>MedCalc</a:t>
            </a:r>
            <a:r>
              <a:rPr lang="en-US" dirty="0"/>
              <a:t> plots the standard error on the vertical axis (Sterne &amp; Egger, 2001).</a:t>
            </a:r>
          </a:p>
          <a:p>
            <a:r>
              <a:rPr lang="en-US" dirty="0"/>
              <a:t>The vertical line represents the summary estimated derived using fixed-effect meta-analysis.</a:t>
            </a:r>
          </a:p>
          <a:p>
            <a:r>
              <a:rPr lang="en-US" dirty="0"/>
              <a:t>Two diagonal lines represent (pseudo) 95% confidence limits (effect ± 1.96 SE) around the summary effect for each standard error on the vertical axis. These show the expected distribution of studies in the absence of heterogeneity or of selection bias. In the absence of heterogeneity, 95% of the studies should lie within the funnel defined by these diagonal lines.</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118</a:t>
            </a:fld>
            <a:endParaRPr lang="de-DE" altLang="en-US">
              <a:solidFill>
                <a:prstClr val="black">
                  <a:tint val="75000"/>
                </a:prstClr>
              </a:solidFill>
            </a:endParaRPr>
          </a:p>
        </p:txBody>
      </p:sp>
    </p:spTree>
    <p:extLst>
      <p:ext uri="{BB962C8B-B14F-4D97-AF65-F5344CB8AC3E}">
        <p14:creationId xmlns:p14="http://schemas.microsoft.com/office/powerpoint/2010/main" val="4227042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Funnel</a:t>
            </a:r>
            <a:r>
              <a:rPr lang="de-DE" dirty="0" smtClean="0"/>
              <a:t> </a:t>
            </a:r>
            <a:r>
              <a:rPr lang="de-DE" dirty="0" err="1" smtClean="0"/>
              <a:t>plot</a:t>
            </a:r>
            <a:endParaRPr lang="de-DE" dirty="0"/>
          </a:p>
        </p:txBody>
      </p:sp>
      <p:sp>
        <p:nvSpPr>
          <p:cNvPr id="3" name="Inhaltsplatzhalter 2"/>
          <p:cNvSpPr>
            <a:spLocks noGrp="1"/>
          </p:cNvSpPr>
          <p:nvPr>
            <p:ph idx="1"/>
          </p:nvPr>
        </p:nvSpPr>
        <p:spPr>
          <a:xfrm>
            <a:off x="457200" y="4509120"/>
            <a:ext cx="8229600" cy="1848838"/>
          </a:xfrm>
        </p:spPr>
        <p:txBody>
          <a:bodyPr>
            <a:normAutofit fontScale="92500"/>
          </a:bodyPr>
          <a:lstStyle/>
          <a:p>
            <a:pPr marL="0" indent="0">
              <a:buNone/>
            </a:pPr>
            <a:r>
              <a:rPr lang="en-US" dirty="0"/>
              <a:t>Publication bias results in asymmetry of the funnel plot. If publication bias is present, the smaller studies will show the larger effects. See Sterne et al. (2011) for interpreting funnel plot asymmetry. The funnel plot may not always be a reliable tool, in particular when the number of studies included in the analysis is small.</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8" y="1844826"/>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8" y="1844825"/>
            <a:ext cx="3514725"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119</a:t>
            </a:fld>
            <a:endParaRPr lang="de-DE" altLang="en-US">
              <a:solidFill>
                <a:prstClr val="black">
                  <a:tint val="75000"/>
                </a:prstClr>
              </a:solidFill>
            </a:endParaRPr>
          </a:p>
        </p:txBody>
      </p:sp>
    </p:spTree>
    <p:extLst>
      <p:ext uri="{BB962C8B-B14F-4D97-AF65-F5344CB8AC3E}">
        <p14:creationId xmlns:p14="http://schemas.microsoft.com/office/powerpoint/2010/main" val="604520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p:cNvSpPr>
            <a:spLocks noGrp="1"/>
          </p:cNvSpPr>
          <p:nvPr>
            <p:ph type="ftr" sz="quarter" idx="11"/>
          </p:nvPr>
        </p:nvSpPr>
        <p:spPr/>
        <p:txBody>
          <a:bodyPr/>
          <a:lstStyle/>
          <a:p>
            <a:r>
              <a:rPr lang="de-DE" altLang="en-US"/>
              <a:t>hanno.ulmer@i-med.ac.at</a:t>
            </a:r>
          </a:p>
        </p:txBody>
      </p:sp>
      <p:pic>
        <p:nvPicPr>
          <p:cNvPr id="111619" name="Picture 3"/>
          <p:cNvPicPr>
            <a:picLocks noChangeAspect="1" noChangeArrowheads="1"/>
          </p:cNvPicPr>
          <p:nvPr/>
        </p:nvPicPr>
        <p:blipFill>
          <a:blip r:embed="rId3" cstate="print"/>
          <a:srcRect/>
          <a:stretch>
            <a:fillRect/>
          </a:stretch>
        </p:blipFill>
        <p:spPr bwMode="auto">
          <a:xfrm>
            <a:off x="0" y="0"/>
            <a:ext cx="9144000" cy="6473825"/>
          </a:xfrm>
          <a:prstGeom prst="rect">
            <a:avLst/>
          </a:prstGeom>
          <a:noFill/>
          <a:ln w="12700" cap="sq">
            <a:noFill/>
            <a:miter lim="800000"/>
            <a:headEnd type="none" w="sm" len="sm"/>
            <a:tailEnd type="none" w="sm" len="sm"/>
          </a:ln>
          <a:effectLst/>
        </p:spPr>
      </p:pic>
      <p:sp>
        <p:nvSpPr>
          <p:cNvPr id="6" name="Datumsplatzhalter 5"/>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12</a:t>
            </a:fld>
            <a:endParaRPr lang="de-DE" altLang="en-US"/>
          </a:p>
        </p:txBody>
      </p:sp>
    </p:spTree>
    <p:extLst>
      <p:ext uri="{BB962C8B-B14F-4D97-AF65-F5344CB8AC3E}">
        <p14:creationId xmlns:p14="http://schemas.microsoft.com/office/powerpoint/2010/main" val="77914023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in </a:t>
            </a:r>
            <a:r>
              <a:rPr lang="de-DE" dirty="0" err="1" smtClean="0"/>
              <a:t>MedCalc</a:t>
            </a:r>
            <a:endParaRPr lang="de-DE" dirty="0"/>
          </a:p>
        </p:txBody>
      </p:sp>
      <p:sp>
        <p:nvSpPr>
          <p:cNvPr id="3" name="Inhaltsplatzhalter 2"/>
          <p:cNvSpPr>
            <a:spLocks noGrp="1"/>
          </p:cNvSpPr>
          <p:nvPr>
            <p:ph idx="1"/>
          </p:nvPr>
        </p:nvSpPr>
        <p:spPr/>
        <p:txBody>
          <a:bodyPr/>
          <a:lstStyle/>
          <a:p>
            <a:r>
              <a:rPr lang="en-US" dirty="0">
                <a:hlinkClick r:id="rId2"/>
              </a:rPr>
              <a:t>Continuous measure</a:t>
            </a:r>
            <a:endParaRPr lang="en-US" dirty="0"/>
          </a:p>
          <a:p>
            <a:r>
              <a:rPr lang="en-US" dirty="0">
                <a:hlinkClick r:id="rId3"/>
              </a:rPr>
              <a:t>Correlation</a:t>
            </a:r>
            <a:endParaRPr lang="en-US" dirty="0"/>
          </a:p>
          <a:p>
            <a:r>
              <a:rPr lang="en-US" dirty="0">
                <a:hlinkClick r:id="rId4"/>
              </a:rPr>
              <a:t>Proportion</a:t>
            </a:r>
            <a:endParaRPr lang="en-US" dirty="0"/>
          </a:p>
          <a:p>
            <a:r>
              <a:rPr lang="en-US" dirty="0">
                <a:hlinkClick r:id="rId5"/>
              </a:rPr>
              <a:t>Relative risk</a:t>
            </a:r>
            <a:endParaRPr lang="en-US" dirty="0"/>
          </a:p>
          <a:p>
            <a:r>
              <a:rPr lang="en-US" dirty="0">
                <a:hlinkClick r:id="rId6"/>
              </a:rPr>
              <a:t>Risk difference</a:t>
            </a:r>
            <a:endParaRPr lang="en-US" dirty="0"/>
          </a:p>
          <a:p>
            <a:r>
              <a:rPr lang="en-US" dirty="0">
                <a:hlinkClick r:id="rId7"/>
              </a:rPr>
              <a:t>Odds ratio</a:t>
            </a:r>
            <a:endParaRPr lang="en-US" dirty="0"/>
          </a:p>
          <a:p>
            <a:r>
              <a:rPr lang="en-US" dirty="0">
                <a:hlinkClick r:id="rId8"/>
              </a:rPr>
              <a:t>Area under ROC curve</a:t>
            </a:r>
            <a:endParaRPr lang="en-US" dirty="0"/>
          </a:p>
          <a:p>
            <a:r>
              <a:rPr lang="en-US" dirty="0">
                <a:hlinkClick r:id="rId9"/>
              </a:rPr>
              <a:t>Generic inverse variance method</a:t>
            </a:r>
            <a:r>
              <a:rPr lang="en-US" dirty="0"/>
              <a:t> </a:t>
            </a:r>
            <a:r>
              <a:rPr lang="en-US" dirty="0" smtClean="0"/>
              <a:t/>
            </a:r>
            <a:br>
              <a:rPr lang="en-US" dirty="0" smtClean="0"/>
            </a:b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120</a:t>
            </a:fld>
            <a:endParaRPr lang="de-DE" altLang="en-US">
              <a:solidFill>
                <a:prstClr val="black">
                  <a:tint val="75000"/>
                </a:prstClr>
              </a:solidFill>
            </a:endParaRPr>
          </a:p>
        </p:txBody>
      </p:sp>
    </p:spTree>
    <p:extLst>
      <p:ext uri="{BB962C8B-B14F-4D97-AF65-F5344CB8AC3E}">
        <p14:creationId xmlns:p14="http://schemas.microsoft.com/office/powerpoint/2010/main" val="295136947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3" name="Inhaltsplatzhalter 2"/>
          <p:cNvSpPr>
            <a:spLocks noGrp="1"/>
          </p:cNvSpPr>
          <p:nvPr>
            <p:ph idx="1"/>
          </p:nvPr>
        </p:nvSpPr>
        <p:spPr/>
        <p:txBody>
          <a:bodyPr/>
          <a:lstStyle/>
          <a:p>
            <a:pPr marL="0" indent="0">
              <a:buNone/>
            </a:pPr>
            <a:r>
              <a:rPr lang="de-DE" dirty="0" err="1"/>
              <a:t>MedCalc</a:t>
            </a:r>
            <a:r>
              <a:rPr lang="de-DE" dirty="0"/>
              <a:t> </a:t>
            </a:r>
            <a:r>
              <a:rPr lang="de-DE" dirty="0" err="1"/>
              <a:t>uses</a:t>
            </a:r>
            <a:r>
              <a:rPr lang="de-DE" dirty="0"/>
              <a:t> </a:t>
            </a:r>
            <a:r>
              <a:rPr lang="de-DE" dirty="0" err="1"/>
              <a:t>the</a:t>
            </a:r>
            <a:r>
              <a:rPr lang="de-DE" dirty="0"/>
              <a:t> Mantel-</a:t>
            </a:r>
            <a:r>
              <a:rPr lang="de-DE" dirty="0" err="1"/>
              <a:t>Haenszel</a:t>
            </a:r>
            <a:r>
              <a:rPr lang="de-DE" dirty="0"/>
              <a:t> </a:t>
            </a:r>
            <a:r>
              <a:rPr lang="de-DE" dirty="0" err="1"/>
              <a:t>method</a:t>
            </a:r>
            <a:r>
              <a:rPr lang="de-DE" dirty="0"/>
              <a:t> (Mantel &amp; </a:t>
            </a:r>
            <a:r>
              <a:rPr lang="de-DE" dirty="0" err="1"/>
              <a:t>Haenszel</a:t>
            </a:r>
            <a:r>
              <a:rPr lang="de-DE" dirty="0"/>
              <a:t>, 1959) </a:t>
            </a:r>
            <a:r>
              <a:rPr lang="de-DE" dirty="0" err="1"/>
              <a:t>for</a:t>
            </a:r>
            <a:r>
              <a:rPr lang="de-DE" dirty="0"/>
              <a:t> </a:t>
            </a:r>
            <a:r>
              <a:rPr lang="de-DE" dirty="0" err="1"/>
              <a:t>calculating</a:t>
            </a:r>
            <a:r>
              <a:rPr lang="de-DE" dirty="0"/>
              <a:t> </a:t>
            </a:r>
            <a:r>
              <a:rPr lang="de-DE" dirty="0" err="1"/>
              <a:t>the</a:t>
            </a:r>
            <a:r>
              <a:rPr lang="de-DE" dirty="0"/>
              <a:t> </a:t>
            </a:r>
            <a:r>
              <a:rPr lang="de-DE" dirty="0" err="1"/>
              <a:t>weighted</a:t>
            </a:r>
            <a:r>
              <a:rPr lang="de-DE" dirty="0"/>
              <a:t> </a:t>
            </a:r>
            <a:r>
              <a:rPr lang="de-DE" dirty="0" err="1"/>
              <a:t>pooled</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fixed</a:t>
            </a:r>
            <a:r>
              <a:rPr lang="de-DE" dirty="0"/>
              <a:t> </a:t>
            </a:r>
            <a:r>
              <a:rPr lang="de-DE" dirty="0" err="1"/>
              <a:t>effects</a:t>
            </a:r>
            <a:r>
              <a:rPr lang="de-DE" dirty="0"/>
              <a:t> </a:t>
            </a:r>
            <a:r>
              <a:rPr lang="de-DE" dirty="0" err="1"/>
              <a:t>model</a:t>
            </a:r>
            <a:r>
              <a:rPr lang="de-DE" dirty="0"/>
              <a:t>. Next </a:t>
            </a:r>
            <a:r>
              <a:rPr lang="de-DE" dirty="0" err="1"/>
              <a:t>the</a:t>
            </a:r>
            <a:r>
              <a:rPr lang="de-DE" dirty="0"/>
              <a:t> </a:t>
            </a:r>
            <a:r>
              <a:rPr lang="de-DE" dirty="0" err="1"/>
              <a:t>heterogeneity</a:t>
            </a:r>
            <a:r>
              <a:rPr lang="de-DE" dirty="0"/>
              <a:t> </a:t>
            </a:r>
            <a:r>
              <a:rPr lang="de-DE" dirty="0" err="1"/>
              <a:t>statistic</a:t>
            </a:r>
            <a:r>
              <a:rPr lang="de-DE" dirty="0"/>
              <a:t> </a:t>
            </a:r>
            <a:r>
              <a:rPr lang="de-DE" dirty="0" err="1"/>
              <a:t>is</a:t>
            </a:r>
            <a:r>
              <a:rPr lang="de-DE" dirty="0"/>
              <a:t> incorporated </a:t>
            </a:r>
            <a:r>
              <a:rPr lang="de-DE" dirty="0" err="1"/>
              <a:t>to</a:t>
            </a:r>
            <a:r>
              <a:rPr lang="de-DE" dirty="0"/>
              <a:t> </a:t>
            </a:r>
            <a:r>
              <a:rPr lang="de-DE" dirty="0" err="1"/>
              <a:t>calculate</a:t>
            </a:r>
            <a:r>
              <a:rPr lang="de-DE" dirty="0"/>
              <a:t> </a:t>
            </a:r>
            <a:r>
              <a:rPr lang="de-DE" dirty="0" err="1"/>
              <a:t>the</a:t>
            </a:r>
            <a:r>
              <a:rPr lang="de-DE" dirty="0"/>
              <a:t> </a:t>
            </a:r>
            <a:r>
              <a:rPr lang="de-DE" dirty="0" err="1"/>
              <a:t>summary</a:t>
            </a:r>
            <a:r>
              <a:rPr lang="de-DE" dirty="0"/>
              <a:t> </a:t>
            </a:r>
            <a:r>
              <a:rPr lang="de-DE" dirty="0" err="1"/>
              <a:t>odds</a:t>
            </a:r>
            <a:r>
              <a:rPr lang="de-DE" dirty="0"/>
              <a:t> </a:t>
            </a:r>
            <a:r>
              <a:rPr lang="de-DE" dirty="0" err="1"/>
              <a:t>ratio</a:t>
            </a:r>
            <a:r>
              <a:rPr lang="de-DE" dirty="0"/>
              <a:t> </a:t>
            </a:r>
            <a:r>
              <a:rPr lang="de-DE" dirty="0" err="1"/>
              <a:t>under</a:t>
            </a:r>
            <a:r>
              <a:rPr lang="de-DE" dirty="0"/>
              <a:t> </a:t>
            </a:r>
            <a:r>
              <a:rPr lang="de-DE" dirty="0" err="1"/>
              <a:t>the</a:t>
            </a:r>
            <a:r>
              <a:rPr lang="de-DE" dirty="0"/>
              <a:t> </a:t>
            </a:r>
            <a:r>
              <a:rPr lang="de-DE" dirty="0" err="1"/>
              <a:t>random</a:t>
            </a:r>
            <a:r>
              <a:rPr lang="de-DE" dirty="0"/>
              <a:t> </a:t>
            </a:r>
            <a:r>
              <a:rPr lang="de-DE" dirty="0" err="1"/>
              <a:t>effects</a:t>
            </a:r>
            <a:r>
              <a:rPr lang="de-DE" dirty="0"/>
              <a:t> </a:t>
            </a:r>
            <a:r>
              <a:rPr lang="de-DE" dirty="0" err="1"/>
              <a:t>model</a:t>
            </a:r>
            <a:r>
              <a:rPr lang="de-DE" dirty="0"/>
              <a:t> (</a:t>
            </a:r>
            <a:r>
              <a:rPr lang="de-DE" dirty="0" err="1"/>
              <a:t>DerSimonian</a:t>
            </a:r>
            <a:r>
              <a:rPr lang="de-DE" dirty="0"/>
              <a:t> &amp; Laird, 1986</a:t>
            </a:r>
            <a:r>
              <a:rPr lang="de-DE" dirty="0" smtClean="0"/>
              <a:t>).</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573016"/>
            <a:ext cx="352429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121</a:t>
            </a:fld>
            <a:endParaRPr lang="de-DE" altLang="en-US">
              <a:solidFill>
                <a:prstClr val="black">
                  <a:tint val="75000"/>
                </a:prstClr>
              </a:solidFill>
            </a:endParaRPr>
          </a:p>
        </p:txBody>
      </p:sp>
    </p:spTree>
    <p:extLst>
      <p:ext uri="{BB962C8B-B14F-4D97-AF65-F5344CB8AC3E}">
        <p14:creationId xmlns:p14="http://schemas.microsoft.com/office/powerpoint/2010/main" val="7405394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odds</a:t>
            </a:r>
            <a:r>
              <a:rPr lang="de-DE" dirty="0" smtClean="0"/>
              <a:t> </a:t>
            </a:r>
            <a:r>
              <a:rPr lang="de-DE" dirty="0" err="1" smtClean="0"/>
              <a:t>ratio</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75" y="1844826"/>
            <a:ext cx="786625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122</a:t>
            </a:fld>
            <a:endParaRPr lang="de-DE" altLang="en-US">
              <a:solidFill>
                <a:prstClr val="black">
                  <a:tint val="75000"/>
                </a:prstClr>
              </a:solidFill>
            </a:endParaRPr>
          </a:p>
        </p:txBody>
      </p:sp>
    </p:spTree>
    <p:extLst>
      <p:ext uri="{BB962C8B-B14F-4D97-AF65-F5344CB8AC3E}">
        <p14:creationId xmlns:p14="http://schemas.microsoft.com/office/powerpoint/2010/main" val="343767588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r>
              <a:rPr lang="de-DE" dirty="0" err="1" smtClean="0"/>
              <a:t>and</a:t>
            </a:r>
            <a:r>
              <a:rPr lang="de-DE" dirty="0" smtClean="0"/>
              <a:t> </a:t>
            </a:r>
            <a:r>
              <a:rPr lang="de-DE" dirty="0" err="1" smtClean="0"/>
              <a:t>risk</a:t>
            </a:r>
            <a:r>
              <a:rPr lang="de-DE" dirty="0" smtClean="0"/>
              <a:t> </a:t>
            </a:r>
            <a:r>
              <a:rPr lang="de-DE" dirty="0" err="1" smtClean="0"/>
              <a:t>difference</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539552" y="1628802"/>
            <a:ext cx="8136904" cy="1200329"/>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Mantel-</a:t>
            </a:r>
            <a:r>
              <a:rPr lang="en-US" dirty="0" err="1">
                <a:solidFill>
                  <a:prstClr val="black"/>
                </a:solidFill>
                <a:latin typeface="Calibri"/>
              </a:rPr>
              <a:t>Haenszel</a:t>
            </a:r>
            <a:r>
              <a:rPr lang="en-US" dirty="0">
                <a:solidFill>
                  <a:prstClr val="black"/>
                </a:solidFill>
                <a:latin typeface="Calibri"/>
              </a:rPr>
              <a:t> method (based on Mantel &amp; </a:t>
            </a:r>
            <a:r>
              <a:rPr lang="en-US" dirty="0" err="1">
                <a:solidFill>
                  <a:prstClr val="black"/>
                </a:solidFill>
                <a:latin typeface="Calibri"/>
              </a:rPr>
              <a:t>Haenszel</a:t>
            </a:r>
            <a:r>
              <a:rPr lang="en-US" dirty="0">
                <a:solidFill>
                  <a:prstClr val="black"/>
                </a:solidFill>
                <a:latin typeface="Calibri"/>
              </a:rPr>
              <a:t>, 1959) for calculating the weighted pooled relative risk </a:t>
            </a:r>
            <a:r>
              <a:rPr lang="en-US" dirty="0" smtClean="0">
                <a:solidFill>
                  <a:prstClr val="black"/>
                </a:solidFill>
                <a:latin typeface="Calibri"/>
              </a:rPr>
              <a:t>and risk difference under </a:t>
            </a:r>
            <a:r>
              <a:rPr lang="en-US" dirty="0">
                <a:solidFill>
                  <a:prstClr val="black"/>
                </a:solidFill>
                <a:latin typeface="Calibri"/>
              </a:rPr>
              <a:t>the fixed effects model. Next the heterogeneity statistic is incorporated to calculate the summary relative risk under the random effects model (</a:t>
            </a:r>
            <a:r>
              <a:rPr lang="en-US" dirty="0" err="1">
                <a:solidFill>
                  <a:prstClr val="black"/>
                </a:solidFill>
                <a:latin typeface="Calibri"/>
              </a:rPr>
              <a:t>DerSimonian</a:t>
            </a:r>
            <a:r>
              <a:rPr lang="en-US" dirty="0">
                <a:solidFill>
                  <a:prstClr val="black"/>
                </a:solidFill>
                <a:latin typeface="Calibri"/>
              </a:rPr>
              <a:t> &amp; Laird, 1986).</a:t>
            </a:r>
            <a:endParaRPr lang="de-DE" dirty="0">
              <a:solidFill>
                <a:prstClr val="black"/>
              </a:solidFill>
              <a:latin typeface="Calibri"/>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70" y="2829130"/>
            <a:ext cx="4412006" cy="3480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123</a:t>
            </a:fld>
            <a:endParaRPr lang="de-DE" altLang="en-US">
              <a:solidFill>
                <a:prstClr val="black">
                  <a:tint val="75000"/>
                </a:prstClr>
              </a:solidFill>
            </a:endParaRPr>
          </a:p>
        </p:txBody>
      </p:sp>
    </p:spTree>
    <p:extLst>
      <p:ext uri="{BB962C8B-B14F-4D97-AF65-F5344CB8AC3E}">
        <p14:creationId xmlns:p14="http://schemas.microsoft.com/office/powerpoint/2010/main" val="38508936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relative </a:t>
            </a:r>
            <a:r>
              <a:rPr lang="de-DE" dirty="0" err="1" smtClean="0"/>
              <a:t>risk</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4"/>
            <a:ext cx="825674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124</a:t>
            </a:fld>
            <a:endParaRPr lang="de-DE" altLang="en-US">
              <a:solidFill>
                <a:prstClr val="black">
                  <a:tint val="75000"/>
                </a:prstClr>
              </a:solidFill>
            </a:endParaRPr>
          </a:p>
        </p:txBody>
      </p:sp>
    </p:spTree>
    <p:extLst>
      <p:ext uri="{BB962C8B-B14F-4D97-AF65-F5344CB8AC3E}">
        <p14:creationId xmlns:p14="http://schemas.microsoft.com/office/powerpoint/2010/main" val="41389501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hazard</a:t>
            </a:r>
            <a:r>
              <a:rPr lang="de-DE" dirty="0" smtClean="0"/>
              <a:t> </a:t>
            </a:r>
            <a:r>
              <a:rPr lang="de-DE" dirty="0" err="1" smtClean="0"/>
              <a:t>ratio</a:t>
            </a:r>
            <a:r>
              <a:rPr lang="de-DE" dirty="0" smtClean="0"/>
              <a:t> (</a:t>
            </a:r>
            <a:r>
              <a:rPr lang="de-DE" dirty="0" err="1" smtClean="0"/>
              <a:t>generic</a:t>
            </a:r>
            <a:r>
              <a:rPr lang="de-DE" dirty="0" smtClean="0"/>
              <a:t> inverse </a:t>
            </a:r>
            <a:r>
              <a:rPr lang="de-DE" dirty="0" err="1" smtClean="0"/>
              <a:t>variance</a:t>
            </a:r>
            <a:r>
              <a:rPr lang="de-DE" dirty="0" smtClean="0"/>
              <a:t> </a:t>
            </a:r>
            <a:r>
              <a:rPr lang="de-DE" dirty="0" err="1" smtClean="0"/>
              <a:t>method</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628800"/>
            <a:ext cx="8424936" cy="2031325"/>
          </a:xfrm>
          <a:prstGeom prst="rect">
            <a:avLst/>
          </a:prstGeom>
        </p:spPr>
        <p:txBody>
          <a:bodyPr wrap="square" lIns="91418" tIns="45709" rIns="91418" bIns="45709">
            <a:spAutoFit/>
          </a:bodyPr>
          <a:lstStyle/>
          <a:p>
            <a:pPr defTabSz="914186" fontAlgn="auto">
              <a:spcBef>
                <a:spcPts val="0"/>
              </a:spcBef>
              <a:spcAft>
                <a:spcPts val="0"/>
              </a:spcAft>
            </a:pPr>
            <a:r>
              <a:rPr lang="en-US" dirty="0" smtClean="0">
                <a:solidFill>
                  <a:prstClr val="black"/>
                </a:solidFill>
                <a:latin typeface="Calibri"/>
              </a:rPr>
              <a:t>Estimates </a:t>
            </a:r>
            <a:r>
              <a:rPr lang="en-US" dirty="0">
                <a:solidFill>
                  <a:prstClr val="black"/>
                </a:solidFill>
                <a:latin typeface="Calibri"/>
              </a:rPr>
              <a:t>and their standard errors are entered </a:t>
            </a:r>
            <a:r>
              <a:rPr lang="en-US" dirty="0" smtClean="0">
                <a:solidFill>
                  <a:prstClr val="black"/>
                </a:solidFill>
                <a:latin typeface="Calibri"/>
              </a:rPr>
              <a:t>directly. </a:t>
            </a:r>
            <a:r>
              <a:rPr lang="en-US" dirty="0">
                <a:solidFill>
                  <a:prstClr val="black"/>
                </a:solidFill>
                <a:latin typeface="Calibri"/>
              </a:rPr>
              <a:t>For ratio measures of intervention effect, the data should be entered as natural logarithms (for example as a log Hazard ratio and the standard error of the log Hazard ratio</a:t>
            </a:r>
            <a:r>
              <a:rPr lang="en-US" dirty="0" smtClean="0">
                <a:solidFill>
                  <a:prstClr val="black"/>
                </a:solidFill>
                <a:latin typeface="Calibri"/>
              </a:rPr>
              <a:t>).</a:t>
            </a:r>
            <a:endParaRPr lang="en-US" dirty="0">
              <a:solidFill>
                <a:prstClr val="black"/>
              </a:solidFill>
              <a:latin typeface="Calibri"/>
            </a:endParaRPr>
          </a:p>
          <a:p>
            <a:pPr defTabSz="914186" fontAlgn="auto">
              <a:spcBef>
                <a:spcPts val="0"/>
              </a:spcBef>
              <a:spcAft>
                <a:spcPts val="0"/>
              </a:spcAft>
            </a:pPr>
            <a:r>
              <a:rPr lang="en-US" dirty="0">
                <a:solidFill>
                  <a:prstClr val="black"/>
                </a:solidFill>
                <a:latin typeface="Calibri"/>
              </a:rPr>
              <a:t>In the inverse variance method the weight given to each study is the inverse of the variance of the effect estimate (i.e. one over the square of its standard error). Thus larger studies are given more weight than smaller studies, which have larger standard errors. </a:t>
            </a:r>
            <a:endParaRPr lang="de-DE" dirty="0">
              <a:solidFill>
                <a:prstClr val="black"/>
              </a:solidFill>
              <a:latin typeface="Calibri"/>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8" y="3356992"/>
            <a:ext cx="5401474" cy="299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125</a:t>
            </a:fld>
            <a:endParaRPr lang="de-DE" altLang="en-US">
              <a:solidFill>
                <a:prstClr val="black">
                  <a:tint val="75000"/>
                </a:prstClr>
              </a:solidFill>
            </a:endParaRPr>
          </a:p>
        </p:txBody>
      </p:sp>
    </p:spTree>
    <p:extLst>
      <p:ext uri="{BB962C8B-B14F-4D97-AF65-F5344CB8AC3E}">
        <p14:creationId xmlns:p14="http://schemas.microsoft.com/office/powerpoint/2010/main" val="41939362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Meta-analysis: </a:t>
            </a:r>
            <a:r>
              <a:rPr lang="de-DE" dirty="0" err="1"/>
              <a:t>hazard</a:t>
            </a:r>
            <a:r>
              <a:rPr lang="de-DE" dirty="0"/>
              <a:t> </a:t>
            </a:r>
            <a:r>
              <a:rPr lang="de-DE" dirty="0" err="1"/>
              <a:t>ratio</a:t>
            </a:r>
            <a:r>
              <a:rPr lang="de-DE" dirty="0"/>
              <a:t> (</a:t>
            </a:r>
            <a:r>
              <a:rPr lang="de-DE" dirty="0" err="1"/>
              <a:t>generic</a:t>
            </a:r>
            <a:r>
              <a:rPr lang="de-DE" dirty="0"/>
              <a:t> inverse </a:t>
            </a:r>
            <a:r>
              <a:rPr lang="de-DE" dirty="0" err="1"/>
              <a:t>variance</a:t>
            </a:r>
            <a:r>
              <a:rPr lang="de-DE" dirty="0"/>
              <a:t> </a:t>
            </a:r>
            <a:r>
              <a:rPr lang="de-DE" dirty="0" err="1"/>
              <a:t>method</a:t>
            </a:r>
            <a:r>
              <a:rPr lang="de-DE" dirty="0"/>
              <a:t>) </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9336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126</a:t>
            </a:fld>
            <a:endParaRPr lang="de-DE" altLang="en-US">
              <a:solidFill>
                <a:prstClr val="black">
                  <a:tint val="75000"/>
                </a:prstClr>
              </a:solidFill>
            </a:endParaRPr>
          </a:p>
        </p:txBody>
      </p:sp>
    </p:spTree>
    <p:extLst>
      <p:ext uri="{BB962C8B-B14F-4D97-AF65-F5344CB8AC3E}">
        <p14:creationId xmlns:p14="http://schemas.microsoft.com/office/powerpoint/2010/main" val="41993002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539552" y="1443841"/>
            <a:ext cx="8208912" cy="3785652"/>
          </a:xfrm>
          <a:prstGeom prst="rect">
            <a:avLst/>
          </a:prstGeom>
        </p:spPr>
        <p:txBody>
          <a:bodyPr wrap="square" lIns="91418" tIns="45709" rIns="91418" bIns="45709">
            <a:spAutoFit/>
          </a:bodyPr>
          <a:lstStyle/>
          <a:p>
            <a:pPr defTabSz="914186" fontAlgn="auto">
              <a:spcBef>
                <a:spcPts val="0"/>
              </a:spcBef>
              <a:spcAft>
                <a:spcPts val="0"/>
              </a:spcAft>
            </a:pPr>
            <a:r>
              <a:rPr lang="en-US" sz="2400" dirty="0">
                <a:solidFill>
                  <a:prstClr val="black"/>
                </a:solidFill>
                <a:latin typeface="Calibri"/>
              </a:rPr>
              <a:t>For meta-analysis of studies with comparison of means between treated cases and controls, </a:t>
            </a:r>
            <a:r>
              <a:rPr lang="en-US" sz="2400" dirty="0" err="1">
                <a:solidFill>
                  <a:prstClr val="black"/>
                </a:solidFill>
                <a:latin typeface="Calibri"/>
              </a:rPr>
              <a:t>MedCalc</a:t>
            </a:r>
            <a:r>
              <a:rPr lang="en-US" sz="2400" dirty="0">
                <a:solidFill>
                  <a:prstClr val="black"/>
                </a:solidFill>
                <a:latin typeface="Calibri"/>
              </a:rPr>
              <a:t> uses the Hedges g statistic as a formulation for the standardized mean difference under the fixed effects model. Next, the heterogeneity statistic is incorporated to calculate the summary standardized mean difference under the random effects model (</a:t>
            </a:r>
            <a:r>
              <a:rPr lang="en-US" sz="2400" dirty="0" err="1">
                <a:solidFill>
                  <a:prstClr val="black"/>
                </a:solidFill>
                <a:latin typeface="Calibri"/>
              </a:rPr>
              <a:t>DerSimonian</a:t>
            </a:r>
            <a:r>
              <a:rPr lang="en-US" sz="2400" dirty="0">
                <a:solidFill>
                  <a:prstClr val="black"/>
                </a:solidFill>
                <a:latin typeface="Calibri"/>
              </a:rPr>
              <a:t> &amp; Laird, 1986).</a:t>
            </a:r>
          </a:p>
          <a:p>
            <a:pPr defTabSz="914186" fontAlgn="auto">
              <a:spcBef>
                <a:spcPts val="0"/>
              </a:spcBef>
              <a:spcAft>
                <a:spcPts val="0"/>
              </a:spcAft>
            </a:pPr>
            <a:r>
              <a:rPr lang="en-US" sz="2400" dirty="0">
                <a:solidFill>
                  <a:prstClr val="black"/>
                </a:solidFill>
                <a:latin typeface="Calibri"/>
              </a:rPr>
              <a:t>The standardized mean difference Hedges g is the difference between the two means divided by the pooled standard deviation, with a correction for small sample bias.</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127</a:t>
            </a:fld>
            <a:endParaRPr lang="de-DE" altLang="en-US">
              <a:solidFill>
                <a:prstClr val="black">
                  <a:tint val="75000"/>
                </a:prstClr>
              </a:solidFill>
            </a:endParaRPr>
          </a:p>
        </p:txBody>
      </p:sp>
    </p:spTree>
    <p:extLst>
      <p:ext uri="{BB962C8B-B14F-4D97-AF65-F5344CB8AC3E}">
        <p14:creationId xmlns:p14="http://schemas.microsoft.com/office/powerpoint/2010/main" val="24896890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continuous measure - dialog box"/>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4"/>
            <a:ext cx="5544616" cy="4719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128</a:t>
            </a:fld>
            <a:endParaRPr lang="de-DE" altLang="en-US">
              <a:solidFill>
                <a:prstClr val="black">
                  <a:tint val="75000"/>
                </a:prstClr>
              </a:solidFill>
            </a:endParaRPr>
          </a:p>
        </p:txBody>
      </p:sp>
    </p:spTree>
    <p:extLst>
      <p:ext uri="{BB962C8B-B14F-4D97-AF65-F5344CB8AC3E}">
        <p14:creationId xmlns:p14="http://schemas.microsoft.com/office/powerpoint/2010/main" val="180649098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continuous</a:t>
            </a:r>
            <a:r>
              <a:rPr lang="de-DE" dirty="0" smtClean="0"/>
              <a:t> </a:t>
            </a:r>
            <a:r>
              <a:rPr lang="de-DE" dirty="0" err="1" smtClean="0"/>
              <a:t>measure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6" y="1844826"/>
            <a:ext cx="728662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4" descr="How to enter data for meta-analysis: continuous measure"/>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129</a:t>
            </a:fld>
            <a:endParaRPr lang="de-DE" altLang="en-US">
              <a:solidFill>
                <a:prstClr val="black">
                  <a:tint val="75000"/>
                </a:prstClr>
              </a:solidFill>
            </a:endParaRPr>
          </a:p>
        </p:txBody>
      </p:sp>
    </p:spTree>
    <p:extLst>
      <p:ext uri="{BB962C8B-B14F-4D97-AF65-F5344CB8AC3E}">
        <p14:creationId xmlns:p14="http://schemas.microsoft.com/office/powerpoint/2010/main" val="307434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smtClean="0"/>
              <a:t>trial</a:t>
            </a:r>
            <a:r>
              <a:rPr lang="de-DE" sz="2800" dirty="0" smtClean="0"/>
              <a:t> (</a:t>
            </a:r>
            <a:r>
              <a:rPr lang="de-DE" sz="2800" dirty="0" err="1" smtClean="0"/>
              <a:t>medical</a:t>
            </a:r>
            <a:r>
              <a:rPr lang="de-DE" sz="2800" dirty="0" smtClean="0"/>
              <a:t> </a:t>
            </a:r>
            <a:r>
              <a:rPr lang="de-DE" sz="2800" dirty="0" err="1" smtClean="0"/>
              <a:t>device</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8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3998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13</a:t>
            </a:fld>
            <a:endParaRPr lang="de-DE" altLang="en-US"/>
          </a:p>
        </p:txBody>
      </p:sp>
    </p:spTree>
    <p:extLst>
      <p:ext uri="{BB962C8B-B14F-4D97-AF65-F5344CB8AC3E}">
        <p14:creationId xmlns:p14="http://schemas.microsoft.com/office/powerpoint/2010/main" val="122709099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395536" y="1628800"/>
            <a:ext cx="8280920" cy="1477328"/>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Hedges-</a:t>
            </a:r>
            <a:r>
              <a:rPr lang="en-US" dirty="0" err="1">
                <a:solidFill>
                  <a:prstClr val="black"/>
                </a:solidFill>
                <a:latin typeface="Calibri"/>
              </a:rPr>
              <a:t>Olkin</a:t>
            </a:r>
            <a:r>
              <a:rPr lang="en-US" dirty="0">
                <a:solidFill>
                  <a:prstClr val="black"/>
                </a:solidFill>
                <a:latin typeface="Calibri"/>
              </a:rPr>
              <a:t> (1985) method for calculating the weighted summary Correlation coefficient under the fixed effects model, using a Fisher Z transformation of the correlation coefficients. </a:t>
            </a:r>
            <a:r>
              <a:rPr lang="en-US" dirty="0" smtClean="0">
                <a:solidFill>
                  <a:prstClr val="black"/>
                </a:solidFill>
                <a:latin typeface="Calibri"/>
              </a:rPr>
              <a:t>Next, </a:t>
            </a:r>
            <a:r>
              <a:rPr lang="en-US" dirty="0">
                <a:solidFill>
                  <a:prstClr val="black"/>
                </a:solidFill>
                <a:latin typeface="Calibri"/>
              </a:rPr>
              <a:t>the heterogeneity </a:t>
            </a:r>
            <a:r>
              <a:rPr lang="en-US" dirty="0" smtClean="0">
                <a:solidFill>
                  <a:prstClr val="black"/>
                </a:solidFill>
                <a:latin typeface="Calibri"/>
              </a:rPr>
              <a:t>statistic </a:t>
            </a:r>
            <a:r>
              <a:rPr lang="en-US" dirty="0">
                <a:solidFill>
                  <a:prstClr val="black"/>
                </a:solidFill>
                <a:latin typeface="Calibri"/>
              </a:rPr>
              <a:t>is incorporated to calculate the summary Correlation coefficient under the random effects model (</a:t>
            </a:r>
            <a:r>
              <a:rPr lang="en-US" dirty="0" err="1">
                <a:solidFill>
                  <a:prstClr val="black"/>
                </a:solidFill>
                <a:latin typeface="Calibri"/>
              </a:rPr>
              <a:t>DerSimonian</a:t>
            </a:r>
            <a:r>
              <a:rPr lang="en-US" dirty="0">
                <a:solidFill>
                  <a:prstClr val="black"/>
                </a:solidFill>
                <a:latin typeface="Calibri"/>
              </a:rPr>
              <a:t> and Laird, 1986).</a:t>
            </a:r>
            <a:endParaRPr lang="de-DE" dirty="0">
              <a:solidFill>
                <a:prstClr val="black"/>
              </a:solidFill>
              <a:latin typeface="Calibri"/>
            </a:endParaRPr>
          </a:p>
        </p:txBody>
      </p:sp>
      <p:sp>
        <p:nvSpPr>
          <p:cNvPr id="7" name="AutoShape 2" descr="Meta-analysis: correla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4" y="3140968"/>
            <a:ext cx="57816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130</a:t>
            </a:fld>
            <a:endParaRPr lang="de-DE" altLang="en-US">
              <a:solidFill>
                <a:prstClr val="black">
                  <a:tint val="75000"/>
                </a:prstClr>
              </a:solidFill>
            </a:endParaRPr>
          </a:p>
        </p:txBody>
      </p:sp>
    </p:spTree>
    <p:extLst>
      <p:ext uri="{BB962C8B-B14F-4D97-AF65-F5344CB8AC3E}">
        <p14:creationId xmlns:p14="http://schemas.microsoft.com/office/powerpoint/2010/main" val="16607285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correlation</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00810"/>
            <a:ext cx="7128792" cy="38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131</a:t>
            </a:fld>
            <a:endParaRPr lang="de-DE" altLang="en-US">
              <a:solidFill>
                <a:prstClr val="black">
                  <a:tint val="75000"/>
                </a:prstClr>
              </a:solidFill>
            </a:endParaRPr>
          </a:p>
        </p:txBody>
      </p:sp>
    </p:spTree>
    <p:extLst>
      <p:ext uri="{BB962C8B-B14F-4D97-AF65-F5344CB8AC3E}">
        <p14:creationId xmlns:p14="http://schemas.microsoft.com/office/powerpoint/2010/main" val="2054536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Rechteck 2"/>
          <p:cNvSpPr/>
          <p:nvPr/>
        </p:nvSpPr>
        <p:spPr>
          <a:xfrm>
            <a:off x="467546" y="1628800"/>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err="1">
                <a:solidFill>
                  <a:prstClr val="black"/>
                </a:solidFill>
                <a:latin typeface="Calibri"/>
              </a:rPr>
              <a:t>MedCalc</a:t>
            </a:r>
            <a:r>
              <a:rPr lang="de-DE" dirty="0">
                <a:solidFill>
                  <a:prstClr val="black"/>
                </a:solidFill>
                <a:latin typeface="Calibri"/>
              </a:rPr>
              <a:t> </a:t>
            </a:r>
            <a:r>
              <a:rPr lang="de-DE" dirty="0" err="1">
                <a:solidFill>
                  <a:prstClr val="black"/>
                </a:solidFill>
                <a:latin typeface="Calibri"/>
              </a:rPr>
              <a:t>uses</a:t>
            </a:r>
            <a:r>
              <a:rPr lang="de-DE" dirty="0">
                <a:solidFill>
                  <a:prstClr val="black"/>
                </a:solidFill>
                <a:latin typeface="Calibri"/>
              </a:rPr>
              <a:t> a Freeman-</a:t>
            </a:r>
            <a:r>
              <a:rPr lang="de-DE" dirty="0" err="1">
                <a:solidFill>
                  <a:prstClr val="black"/>
                </a:solidFill>
                <a:latin typeface="Calibri"/>
              </a:rPr>
              <a:t>Tukey</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a:t>
            </a:r>
            <a:r>
              <a:rPr lang="de-DE" dirty="0" err="1">
                <a:solidFill>
                  <a:prstClr val="black"/>
                </a:solidFill>
                <a:latin typeface="Calibri"/>
              </a:rPr>
              <a:t>arcsine</a:t>
            </a:r>
            <a:r>
              <a:rPr lang="de-DE" dirty="0">
                <a:solidFill>
                  <a:prstClr val="black"/>
                </a:solidFill>
                <a:latin typeface="Calibri"/>
              </a:rPr>
              <a:t> </a:t>
            </a:r>
            <a:r>
              <a:rPr lang="de-DE" dirty="0" err="1">
                <a:solidFill>
                  <a:prstClr val="black"/>
                </a:solidFill>
                <a:latin typeface="Calibri"/>
              </a:rPr>
              <a:t>square</a:t>
            </a:r>
            <a:r>
              <a:rPr lang="de-DE" dirty="0">
                <a:solidFill>
                  <a:prstClr val="black"/>
                </a:solidFill>
                <a:latin typeface="Calibri"/>
              </a:rPr>
              <a:t> </a:t>
            </a:r>
            <a:r>
              <a:rPr lang="de-DE" dirty="0" err="1">
                <a:solidFill>
                  <a:prstClr val="black"/>
                </a:solidFill>
                <a:latin typeface="Calibri"/>
              </a:rPr>
              <a:t>root</a:t>
            </a:r>
            <a:r>
              <a:rPr lang="de-DE" dirty="0">
                <a:solidFill>
                  <a:prstClr val="black"/>
                </a:solidFill>
                <a:latin typeface="Calibri"/>
              </a:rPr>
              <a:t> </a:t>
            </a:r>
            <a:r>
              <a:rPr lang="de-DE" dirty="0" err="1">
                <a:solidFill>
                  <a:prstClr val="black"/>
                </a:solidFill>
                <a:latin typeface="Calibri"/>
              </a:rPr>
              <a:t>transformation</a:t>
            </a:r>
            <a:r>
              <a:rPr lang="de-DE" dirty="0">
                <a:solidFill>
                  <a:prstClr val="black"/>
                </a:solidFill>
                <a:latin typeface="Calibri"/>
              </a:rPr>
              <a:t>; Freeman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Tukey</a:t>
            </a:r>
            <a:r>
              <a:rPr lang="de-DE" dirty="0">
                <a:solidFill>
                  <a:prstClr val="black"/>
                </a:solidFill>
                <a:latin typeface="Calibri"/>
              </a:rPr>
              <a:t>, 1950) </a:t>
            </a:r>
            <a:r>
              <a:rPr lang="de-DE" dirty="0" err="1">
                <a:solidFill>
                  <a:prstClr val="black"/>
                </a:solidFill>
                <a:latin typeface="Calibri"/>
              </a:rPr>
              <a:t>to</a:t>
            </a:r>
            <a:r>
              <a:rPr lang="de-DE" dirty="0">
                <a:solidFill>
                  <a:prstClr val="black"/>
                </a:solidFill>
                <a:latin typeface="Calibri"/>
              </a:rPr>
              <a:t> </a:t>
            </a:r>
            <a:r>
              <a:rPr lang="de-DE" dirty="0" err="1">
                <a:solidFill>
                  <a:prstClr val="black"/>
                </a:solidFill>
                <a:latin typeface="Calibri"/>
              </a:rPr>
              <a:t>calculate</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weighted</a:t>
            </a:r>
            <a:r>
              <a:rPr lang="de-DE" dirty="0">
                <a:solidFill>
                  <a:prstClr val="black"/>
                </a:solidFill>
                <a:latin typeface="Calibri"/>
              </a:rPr>
              <a:t> </a:t>
            </a:r>
            <a:r>
              <a:rPr lang="de-DE" dirty="0" err="1">
                <a:solidFill>
                  <a:prstClr val="black"/>
                </a:solidFill>
                <a:latin typeface="Calibri"/>
              </a:rPr>
              <a:t>summary</a:t>
            </a:r>
            <a:r>
              <a:rPr lang="de-DE" dirty="0">
                <a:solidFill>
                  <a:prstClr val="black"/>
                </a:solidFill>
                <a:latin typeface="Calibri"/>
              </a:rPr>
              <a:t> </a:t>
            </a:r>
            <a:r>
              <a:rPr lang="de-DE" dirty="0" err="1" smtClean="0">
                <a:solidFill>
                  <a:prstClr val="black"/>
                </a:solidFill>
                <a:latin typeface="Calibri"/>
              </a:rPr>
              <a:t>proportion</a:t>
            </a:r>
            <a:r>
              <a:rPr lang="de-DE" dirty="0" smtClean="0">
                <a:solidFill>
                  <a:prstClr val="black"/>
                </a:solidFill>
                <a:latin typeface="Calibri"/>
              </a:rPr>
              <a:t> </a:t>
            </a:r>
            <a:r>
              <a:rPr lang="de-DE" dirty="0" err="1">
                <a:solidFill>
                  <a:prstClr val="black"/>
                </a:solidFill>
                <a:latin typeface="Calibri"/>
              </a:rPr>
              <a:t>under</a:t>
            </a:r>
            <a:r>
              <a:rPr lang="de-DE" dirty="0">
                <a:solidFill>
                  <a:prstClr val="black"/>
                </a:solidFill>
                <a:latin typeface="Calibri"/>
              </a:rPr>
              <a:t>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fixed</a:t>
            </a:r>
            <a:r>
              <a:rPr lang="de-DE" dirty="0">
                <a:solidFill>
                  <a:prstClr val="black"/>
                </a:solidFill>
                <a:latin typeface="Calibri"/>
              </a:rPr>
              <a:t> </a:t>
            </a:r>
            <a:r>
              <a:rPr lang="de-DE" dirty="0" err="1">
                <a:solidFill>
                  <a:prstClr val="black"/>
                </a:solidFill>
                <a:latin typeface="Calibri"/>
              </a:rPr>
              <a:t>and</a:t>
            </a:r>
            <a:r>
              <a:rPr lang="de-DE" dirty="0">
                <a:solidFill>
                  <a:prstClr val="black"/>
                </a:solidFill>
                <a:latin typeface="Calibri"/>
              </a:rPr>
              <a:t> </a:t>
            </a:r>
            <a:r>
              <a:rPr lang="de-DE" dirty="0" err="1">
                <a:solidFill>
                  <a:prstClr val="black"/>
                </a:solidFill>
                <a:latin typeface="Calibri"/>
              </a:rPr>
              <a:t>random</a:t>
            </a:r>
            <a:r>
              <a:rPr lang="de-DE" dirty="0">
                <a:solidFill>
                  <a:prstClr val="black"/>
                </a:solidFill>
                <a:latin typeface="Calibri"/>
              </a:rPr>
              <a:t> </a:t>
            </a:r>
            <a:r>
              <a:rPr lang="de-DE" dirty="0" err="1">
                <a:solidFill>
                  <a:prstClr val="black"/>
                </a:solidFill>
                <a:latin typeface="Calibri"/>
              </a:rPr>
              <a:t>effects</a:t>
            </a:r>
            <a:r>
              <a:rPr lang="de-DE" dirty="0">
                <a:solidFill>
                  <a:prstClr val="black"/>
                </a:solidFill>
                <a:latin typeface="Calibri"/>
              </a:rPr>
              <a:t> </a:t>
            </a:r>
            <a:r>
              <a:rPr lang="de-DE" dirty="0" err="1">
                <a:solidFill>
                  <a:prstClr val="black"/>
                </a:solidFill>
                <a:latin typeface="Calibri"/>
              </a:rPr>
              <a:t>model</a:t>
            </a:r>
            <a:r>
              <a:rPr lang="de-DE" dirty="0">
                <a:solidFill>
                  <a:prstClr val="black"/>
                </a:solidFill>
                <a:latin typeface="Calibri"/>
              </a:rPr>
              <a:t> (</a:t>
            </a:r>
            <a:r>
              <a:rPr lang="de-DE" dirty="0" err="1">
                <a:solidFill>
                  <a:prstClr val="black"/>
                </a:solidFill>
                <a:latin typeface="Calibri"/>
              </a:rPr>
              <a:t>DerSimonian</a:t>
            </a:r>
            <a:r>
              <a:rPr lang="de-DE" dirty="0">
                <a:solidFill>
                  <a:prstClr val="black"/>
                </a:solidFill>
                <a:latin typeface="Calibri"/>
              </a:rPr>
              <a:t> &amp; Laird, 1986).</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780928"/>
            <a:ext cx="58674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132</a:t>
            </a:fld>
            <a:endParaRPr lang="de-DE" altLang="en-US">
              <a:solidFill>
                <a:prstClr val="black">
                  <a:tint val="75000"/>
                </a:prstClr>
              </a:solidFill>
            </a:endParaRPr>
          </a:p>
        </p:txBody>
      </p:sp>
    </p:spTree>
    <p:extLst>
      <p:ext uri="{BB962C8B-B14F-4D97-AF65-F5344CB8AC3E}">
        <p14:creationId xmlns:p14="http://schemas.microsoft.com/office/powerpoint/2010/main" val="41496123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t>
            </a:r>
            <a:r>
              <a:rPr lang="de-DE" dirty="0" err="1" smtClean="0"/>
              <a:t>proportions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05" y="1628800"/>
            <a:ext cx="71366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133</a:t>
            </a:fld>
            <a:endParaRPr lang="de-DE" altLang="en-US">
              <a:solidFill>
                <a:prstClr val="black">
                  <a:tint val="75000"/>
                </a:prstClr>
              </a:solidFill>
            </a:endParaRPr>
          </a:p>
        </p:txBody>
      </p:sp>
    </p:spTree>
    <p:extLst>
      <p:ext uri="{BB962C8B-B14F-4D97-AF65-F5344CB8AC3E}">
        <p14:creationId xmlns:p14="http://schemas.microsoft.com/office/powerpoint/2010/main" val="27767339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sp>
        <p:nvSpPr>
          <p:cNvPr id="3" name="Rechteck 2"/>
          <p:cNvSpPr/>
          <p:nvPr/>
        </p:nvSpPr>
        <p:spPr>
          <a:xfrm>
            <a:off x="460376" y="1645719"/>
            <a:ext cx="8288089" cy="923330"/>
          </a:xfrm>
          <a:prstGeom prst="rect">
            <a:avLst/>
          </a:prstGeom>
        </p:spPr>
        <p:txBody>
          <a:bodyPr wrap="square" lIns="91418" tIns="45709" rIns="91418" bIns="45709">
            <a:spAutoFit/>
          </a:bodyPr>
          <a:lstStyle/>
          <a:p>
            <a:pPr defTabSz="914186" fontAlgn="auto">
              <a:spcBef>
                <a:spcPts val="0"/>
              </a:spcBef>
              <a:spcAft>
                <a:spcPts val="0"/>
              </a:spcAft>
            </a:pPr>
            <a:r>
              <a:rPr lang="en-US" dirty="0" err="1">
                <a:solidFill>
                  <a:prstClr val="black"/>
                </a:solidFill>
                <a:latin typeface="Calibri"/>
              </a:rPr>
              <a:t>MedCalc</a:t>
            </a:r>
            <a:r>
              <a:rPr lang="en-US" dirty="0">
                <a:solidFill>
                  <a:prstClr val="black"/>
                </a:solidFill>
                <a:latin typeface="Calibri"/>
              </a:rPr>
              <a:t> uses the methods described by Zhou et al. (2002) for calculating the weighted summary Area under the ROC curve under the fixed effects model and random effects model.</a:t>
            </a:r>
            <a:endParaRPr lang="de-DE" dirty="0">
              <a:solidFill>
                <a:prstClr val="black"/>
              </a:solidFill>
              <a:latin typeface="Calibri"/>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4" y="2852936"/>
            <a:ext cx="59531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liennummernplatzhalter 7"/>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134</a:t>
            </a:fld>
            <a:endParaRPr lang="de-DE" altLang="en-US">
              <a:solidFill>
                <a:prstClr val="black">
                  <a:tint val="75000"/>
                </a:prstClr>
              </a:solidFill>
            </a:endParaRPr>
          </a:p>
        </p:txBody>
      </p:sp>
    </p:spTree>
    <p:extLst>
      <p:ext uri="{BB962C8B-B14F-4D97-AF65-F5344CB8AC3E}">
        <p14:creationId xmlns:p14="http://schemas.microsoft.com/office/powerpoint/2010/main" val="36402797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Meta-analysis: AUC</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AutoShape 2" descr="Meta-analysis: proportio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8" tIns="45709" rIns="91418" bIns="45709" numCol="1" anchor="t" anchorCtr="0" compatLnSpc="1">
            <a:prstTxWarp prst="textNoShape">
              <a:avLst/>
            </a:prstTxWarp>
          </a:bodyPr>
          <a:lstStyle/>
          <a:p>
            <a:pPr defTabSz="914186" fontAlgn="auto">
              <a:spcBef>
                <a:spcPts val="0"/>
              </a:spcBef>
              <a:spcAft>
                <a:spcPts val="0"/>
              </a:spcAft>
            </a:pPr>
            <a:endParaRPr lang="de-DE">
              <a:solidFill>
                <a:prstClr val="black"/>
              </a:solidFill>
              <a:latin typeface="Calibri"/>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2" y="1484784"/>
            <a:ext cx="703268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135</a:t>
            </a:fld>
            <a:endParaRPr lang="de-DE" altLang="en-US">
              <a:solidFill>
                <a:prstClr val="black">
                  <a:tint val="75000"/>
                </a:prstClr>
              </a:solidFill>
            </a:endParaRPr>
          </a:p>
        </p:txBody>
      </p:sp>
    </p:spTree>
    <p:extLst>
      <p:ext uri="{BB962C8B-B14F-4D97-AF65-F5344CB8AC3E}">
        <p14:creationId xmlns:p14="http://schemas.microsoft.com/office/powerpoint/2010/main" val="100922639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44826"/>
            <a:ext cx="8352928" cy="380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136</a:t>
            </a:fld>
            <a:endParaRPr lang="de-DE" altLang="en-US">
              <a:solidFill>
                <a:prstClr val="black">
                  <a:tint val="75000"/>
                </a:prstClr>
              </a:solidFill>
            </a:endParaRPr>
          </a:p>
        </p:txBody>
      </p:sp>
    </p:spTree>
    <p:extLst>
      <p:ext uri="{BB962C8B-B14F-4D97-AF65-F5344CB8AC3E}">
        <p14:creationId xmlns:p14="http://schemas.microsoft.com/office/powerpoint/2010/main" val="2522455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1" name="Picture 3" descr="E:\q001hu\Desktop\forest_plot.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916834"/>
            <a:ext cx="5904656" cy="440933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137</a:t>
            </a:fld>
            <a:endParaRPr lang="de-DE" altLang="en-US">
              <a:solidFill>
                <a:prstClr val="black">
                  <a:tint val="75000"/>
                </a:prstClr>
              </a:solidFill>
            </a:endParaRPr>
          </a:p>
        </p:txBody>
      </p:sp>
    </p:spTree>
    <p:extLst>
      <p:ext uri="{BB962C8B-B14F-4D97-AF65-F5344CB8AC3E}">
        <p14:creationId xmlns:p14="http://schemas.microsoft.com/office/powerpoint/2010/main" val="5529709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4098" name="Picture 2" descr="E:\q001hu\Desktop\funnel.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8" y="1772816"/>
            <a:ext cx="5592815" cy="4176464"/>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138</a:t>
            </a:fld>
            <a:endParaRPr lang="de-DE" altLang="en-US">
              <a:solidFill>
                <a:prstClr val="black">
                  <a:tint val="75000"/>
                </a:prstClr>
              </a:solidFill>
            </a:endParaRPr>
          </a:p>
        </p:txBody>
      </p:sp>
    </p:spTree>
    <p:extLst>
      <p:ext uri="{BB962C8B-B14F-4D97-AF65-F5344CB8AC3E}">
        <p14:creationId xmlns:p14="http://schemas.microsoft.com/office/powerpoint/2010/main" val="30580968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Lionheart+Levorep</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41718" y="4941168"/>
            <a:ext cx="8208912" cy="923330"/>
          </a:xfrm>
          <a:prstGeom prst="rect">
            <a:avLst/>
          </a:prstGeom>
        </p:spPr>
        <p:txBody>
          <a:bodyPr wrap="square" lIns="91418" tIns="45709" rIns="91418" bIns="45709">
            <a:spAutoFit/>
          </a:bodyPr>
          <a:lstStyle/>
          <a:p>
            <a:pPr defTabSz="914186" fontAlgn="auto">
              <a:spcBef>
                <a:spcPts val="0"/>
              </a:spcBef>
              <a:spcAft>
                <a:spcPts val="0"/>
              </a:spcAft>
            </a:pPr>
            <a:r>
              <a:rPr lang="de-DE" dirty="0" smtClean="0">
                <a:solidFill>
                  <a:prstClr val="black"/>
                </a:solidFill>
                <a:latin typeface="Calibri"/>
              </a:rPr>
              <a:t>Study</a:t>
            </a:r>
            <a:r>
              <a:rPr lang="de-DE" dirty="0">
                <a:solidFill>
                  <a:prstClr val="black"/>
                </a:solidFill>
                <a:latin typeface="Calibri"/>
              </a:rPr>
              <a:t>	</a:t>
            </a:r>
            <a:r>
              <a:rPr lang="de-DE" dirty="0" smtClean="0">
                <a:solidFill>
                  <a:prstClr val="black"/>
                </a:solidFill>
                <a:latin typeface="Calibri"/>
              </a:rPr>
              <a:t>	</a:t>
            </a:r>
            <a:r>
              <a:rPr lang="de-DE" dirty="0" err="1" smtClean="0">
                <a:solidFill>
                  <a:prstClr val="black"/>
                </a:solidFill>
                <a:latin typeface="Calibri"/>
              </a:rPr>
              <a:t>Levo_N</a:t>
            </a:r>
            <a:r>
              <a:rPr lang="de-DE" dirty="0" smtClean="0">
                <a:solidFill>
                  <a:prstClr val="black"/>
                </a:solidFill>
                <a:latin typeface="Calibri"/>
              </a:rPr>
              <a:t>	</a:t>
            </a:r>
            <a:r>
              <a:rPr lang="de-DE" dirty="0" err="1" smtClean="0">
                <a:solidFill>
                  <a:prstClr val="black"/>
                </a:solidFill>
                <a:latin typeface="Calibri"/>
              </a:rPr>
              <a:t>Levo_Deaths</a:t>
            </a:r>
            <a:r>
              <a:rPr lang="de-DE" dirty="0" smtClean="0">
                <a:solidFill>
                  <a:prstClr val="black"/>
                </a:solidFill>
                <a:latin typeface="Calibri"/>
              </a:rPr>
              <a:t>	</a:t>
            </a:r>
            <a:r>
              <a:rPr lang="de-DE" dirty="0" err="1" smtClean="0">
                <a:solidFill>
                  <a:prstClr val="black"/>
                </a:solidFill>
                <a:latin typeface="Calibri"/>
              </a:rPr>
              <a:t>Placebo_N</a:t>
            </a:r>
            <a:r>
              <a:rPr lang="de-DE" dirty="0" smtClean="0">
                <a:solidFill>
                  <a:prstClr val="black"/>
                </a:solidFill>
                <a:latin typeface="Calibri"/>
              </a:rPr>
              <a:t>	</a:t>
            </a:r>
            <a:r>
              <a:rPr lang="de-DE" dirty="0" err="1" smtClean="0">
                <a:solidFill>
                  <a:prstClr val="black"/>
                </a:solidFill>
                <a:latin typeface="Calibri"/>
              </a:rPr>
              <a:t>Placebo_Deaths</a:t>
            </a:r>
            <a:endParaRPr lang="de-DE" dirty="0">
              <a:solidFill>
                <a:prstClr val="black"/>
              </a:solidFill>
              <a:latin typeface="Calibri"/>
            </a:endParaRPr>
          </a:p>
          <a:p>
            <a:pPr defTabSz="914186" fontAlgn="auto">
              <a:spcBef>
                <a:spcPts val="0"/>
              </a:spcBef>
              <a:spcAft>
                <a:spcPts val="0"/>
              </a:spcAft>
            </a:pPr>
            <a:r>
              <a:rPr lang="de-DE" dirty="0" err="1" smtClean="0">
                <a:solidFill>
                  <a:prstClr val="black"/>
                </a:solidFill>
                <a:latin typeface="Calibri"/>
              </a:rPr>
              <a:t>Lionheart</a:t>
            </a:r>
            <a:r>
              <a:rPr lang="de-DE" dirty="0" smtClean="0">
                <a:solidFill>
                  <a:prstClr val="black"/>
                </a:solidFill>
                <a:latin typeface="Calibri"/>
              </a:rPr>
              <a:t>	</a:t>
            </a:r>
            <a:r>
              <a:rPr lang="de-DE" dirty="0">
                <a:solidFill>
                  <a:prstClr val="black"/>
                </a:solidFill>
                <a:latin typeface="Calibri"/>
              </a:rPr>
              <a:t>	48	</a:t>
            </a:r>
            <a:r>
              <a:rPr lang="de-DE" dirty="0" smtClean="0">
                <a:solidFill>
                  <a:prstClr val="black"/>
                </a:solidFill>
                <a:latin typeface="Calibri"/>
              </a:rPr>
              <a:t>15		21	</a:t>
            </a:r>
            <a:r>
              <a:rPr lang="de-DE" dirty="0">
                <a:solidFill>
                  <a:prstClr val="black"/>
                </a:solidFill>
                <a:latin typeface="Calibri"/>
              </a:rPr>
              <a:t>	8</a:t>
            </a:r>
          </a:p>
          <a:p>
            <a:pPr defTabSz="914186" fontAlgn="auto">
              <a:spcBef>
                <a:spcPts val="0"/>
              </a:spcBef>
              <a:spcAft>
                <a:spcPts val="0"/>
              </a:spcAft>
            </a:pPr>
            <a:r>
              <a:rPr lang="de-DE" dirty="0" err="1">
                <a:solidFill>
                  <a:prstClr val="black"/>
                </a:solidFill>
                <a:latin typeface="Calibri"/>
              </a:rPr>
              <a:t>LevoRep</a:t>
            </a:r>
            <a:r>
              <a:rPr lang="de-DE" dirty="0">
                <a:solidFill>
                  <a:prstClr val="black"/>
                </a:solidFill>
                <a:latin typeface="Calibri"/>
              </a:rPr>
              <a:t>	</a:t>
            </a:r>
            <a:r>
              <a:rPr lang="de-DE" dirty="0" smtClean="0">
                <a:solidFill>
                  <a:prstClr val="black"/>
                </a:solidFill>
                <a:latin typeface="Calibri"/>
              </a:rPr>
              <a:t>	63	1	</a:t>
            </a:r>
            <a:r>
              <a:rPr lang="de-DE" dirty="0">
                <a:solidFill>
                  <a:prstClr val="black"/>
                </a:solidFill>
                <a:latin typeface="Calibri"/>
              </a:rPr>
              <a:t>	</a:t>
            </a:r>
            <a:r>
              <a:rPr lang="de-DE" dirty="0" smtClean="0">
                <a:solidFill>
                  <a:prstClr val="black"/>
                </a:solidFill>
                <a:latin typeface="Calibri"/>
              </a:rPr>
              <a:t>57	</a:t>
            </a:r>
            <a:r>
              <a:rPr lang="de-DE" dirty="0">
                <a:solidFill>
                  <a:prstClr val="black"/>
                </a:solidFill>
                <a:latin typeface="Calibri"/>
              </a:rPr>
              <a:t>	4</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70" y="1700808"/>
            <a:ext cx="2355981" cy="314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2341416" cy="319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139</a:t>
            </a:fld>
            <a:endParaRPr lang="de-DE" altLang="en-US">
              <a:solidFill>
                <a:prstClr val="black">
                  <a:tint val="75000"/>
                </a:prstClr>
              </a:solidFill>
            </a:endParaRPr>
          </a:p>
        </p:txBody>
      </p:sp>
    </p:spTree>
    <p:extLst>
      <p:ext uri="{BB962C8B-B14F-4D97-AF65-F5344CB8AC3E}">
        <p14:creationId xmlns:p14="http://schemas.microsoft.com/office/powerpoint/2010/main" val="2259827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4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16" y="1556792"/>
            <a:ext cx="8827231"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14</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Lionheart+Levorep</a:t>
            </a:r>
            <a:r>
              <a:rPr lang="de-DE" dirty="0"/>
              <a:t> </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6" y="1700808"/>
            <a:ext cx="7488832" cy="34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140</a:t>
            </a:fld>
            <a:endParaRPr lang="de-DE" altLang="en-US">
              <a:solidFill>
                <a:prstClr val="black">
                  <a:tint val="75000"/>
                </a:prstClr>
              </a:solidFill>
            </a:endParaRPr>
          </a:p>
        </p:txBody>
      </p:sp>
    </p:spTree>
    <p:extLst>
      <p:ext uri="{BB962C8B-B14F-4D97-AF65-F5344CB8AC3E}">
        <p14:creationId xmlns:p14="http://schemas.microsoft.com/office/powerpoint/2010/main" val="31799531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6186502" cy="1143000"/>
          </a:xfrm>
        </p:spPr>
        <p:txBody>
          <a:bodyPr/>
          <a:lstStyle/>
          <a:p>
            <a:r>
              <a:rPr lang="de-DE" dirty="0" smtClean="0"/>
              <a:t>PRISMA </a:t>
            </a:r>
            <a:r>
              <a:rPr lang="de-DE" dirty="0" err="1" smtClean="0"/>
              <a:t>for</a:t>
            </a:r>
            <a:r>
              <a:rPr lang="de-DE" dirty="0" smtClean="0"/>
              <a:t> Individual Patient Data</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655103" y="2060848"/>
            <a:ext cx="7992888" cy="3785652"/>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Individual Patient Data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(PRISMA-IPD)</a:t>
            </a:r>
          </a:p>
          <a:p>
            <a:pPr defTabSz="914186" fontAlgn="auto">
              <a:spcBef>
                <a:spcPts val="0"/>
              </a:spcBef>
              <a:spcAft>
                <a:spcPts val="0"/>
              </a:spcAft>
            </a:pPr>
            <a:r>
              <a:rPr lang="de-DE" sz="2000" dirty="0">
                <a:solidFill>
                  <a:prstClr val="black"/>
                </a:solidFill>
                <a:latin typeface="Calibri"/>
              </a:rPr>
              <a:t>PRISMA-IPD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guidelines</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IPD </a:t>
            </a:r>
            <a:r>
              <a:rPr lang="de-DE" sz="2000" dirty="0" err="1">
                <a:solidFill>
                  <a:prstClr val="black"/>
                </a:solidFill>
                <a:latin typeface="Calibri"/>
              </a:rPr>
              <a:t>aim</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collect</a:t>
            </a:r>
            <a:r>
              <a:rPr lang="de-DE" sz="2000" dirty="0">
                <a:solidFill>
                  <a:prstClr val="black"/>
                </a:solidFill>
                <a:latin typeface="Calibri"/>
              </a:rPr>
              <a:t>, check,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reanalyze</a:t>
            </a:r>
            <a:r>
              <a:rPr lang="de-DE" sz="2000" dirty="0">
                <a:solidFill>
                  <a:prstClr val="black"/>
                </a:solidFill>
                <a:latin typeface="Calibri"/>
              </a:rPr>
              <a:t> individual-level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from</a:t>
            </a:r>
            <a:r>
              <a:rPr lang="de-DE" sz="2000" dirty="0">
                <a:solidFill>
                  <a:prstClr val="black"/>
                </a:solidFill>
                <a:latin typeface="Calibri"/>
              </a:rPr>
              <a:t> all </a:t>
            </a:r>
            <a:r>
              <a:rPr lang="de-DE" sz="2000" dirty="0" err="1">
                <a:solidFill>
                  <a:prstClr val="black"/>
                </a:solidFill>
                <a:latin typeface="Calibri"/>
              </a:rPr>
              <a:t>studies</a:t>
            </a:r>
            <a:r>
              <a:rPr lang="de-DE" sz="2000" dirty="0">
                <a:solidFill>
                  <a:prstClr val="black"/>
                </a:solidFill>
                <a:latin typeface="Calibri"/>
              </a:rPr>
              <a:t> </a:t>
            </a:r>
            <a:r>
              <a:rPr lang="de-DE" sz="2000" dirty="0" err="1">
                <a:solidFill>
                  <a:prstClr val="black"/>
                </a:solidFill>
                <a:latin typeface="Calibri"/>
              </a:rPr>
              <a:t>addressing</a:t>
            </a:r>
            <a:r>
              <a:rPr lang="de-DE" sz="2000" dirty="0">
                <a:solidFill>
                  <a:prstClr val="black"/>
                </a:solidFill>
                <a:latin typeface="Calibri"/>
              </a:rPr>
              <a:t> a </a:t>
            </a:r>
            <a:r>
              <a:rPr lang="de-DE" sz="2000" dirty="0" err="1">
                <a:solidFill>
                  <a:prstClr val="black"/>
                </a:solidFill>
                <a:latin typeface="Calibri"/>
              </a:rPr>
              <a:t>particular</a:t>
            </a:r>
            <a:r>
              <a:rPr lang="de-DE" sz="2000" dirty="0">
                <a:solidFill>
                  <a:prstClr val="black"/>
                </a:solidFill>
                <a:latin typeface="Calibri"/>
              </a:rPr>
              <a:t> </a:t>
            </a:r>
            <a:r>
              <a:rPr lang="de-DE" sz="2000" dirty="0" err="1">
                <a:solidFill>
                  <a:prstClr val="black"/>
                </a:solidFill>
                <a:latin typeface="Calibri"/>
              </a:rPr>
              <a:t>research</a:t>
            </a:r>
            <a:r>
              <a:rPr lang="de-DE" sz="2000" dirty="0">
                <a:solidFill>
                  <a:prstClr val="black"/>
                </a:solidFill>
                <a:latin typeface="Calibri"/>
              </a:rPr>
              <a:t> </a:t>
            </a:r>
            <a:r>
              <a:rPr lang="de-DE" sz="2000" dirty="0" err="1">
                <a:solidFill>
                  <a:prstClr val="black"/>
                </a:solidFill>
                <a:latin typeface="Calibri"/>
              </a:rPr>
              <a:t>question</a:t>
            </a:r>
            <a:r>
              <a:rPr lang="de-DE" sz="2000" dirty="0">
                <a:solidFill>
                  <a:prstClr val="black"/>
                </a:solidFill>
                <a:latin typeface="Calibri"/>
              </a:rPr>
              <a:t>.</a:t>
            </a:r>
          </a:p>
          <a:p>
            <a:pPr defTabSz="914186" fontAlgn="auto">
              <a:spcBef>
                <a:spcPts val="0"/>
              </a:spcBef>
              <a:spcAft>
                <a:spcPts val="0"/>
              </a:spcAft>
            </a:pPr>
            <a:endParaRPr lang="de-DE" sz="2000" dirty="0" smtClean="0">
              <a:solidFill>
                <a:prstClr val="black"/>
              </a:solidFill>
              <a:latin typeface="Calibri"/>
            </a:endParaRP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a:solidFill>
                  <a:prstClr val="black"/>
                </a:solidFill>
                <a:latin typeface="Calibri"/>
              </a:rPr>
              <a:t>Stewart LA, Clarke M, Rovers M, Riley RD, </a:t>
            </a:r>
            <a:r>
              <a:rPr lang="de-DE" sz="2000" dirty="0" err="1">
                <a:solidFill>
                  <a:prstClr val="black"/>
                </a:solidFill>
                <a:latin typeface="Calibri"/>
              </a:rPr>
              <a:t>Simmonds</a:t>
            </a:r>
            <a:r>
              <a:rPr lang="de-DE" sz="2000" dirty="0">
                <a:solidFill>
                  <a:prstClr val="black"/>
                </a:solidFill>
                <a:latin typeface="Calibri"/>
              </a:rPr>
              <a:t> M, Stewart G, </a:t>
            </a:r>
            <a:r>
              <a:rPr lang="de-DE" sz="2000" dirty="0" err="1">
                <a:solidFill>
                  <a:prstClr val="black"/>
                </a:solidFill>
                <a:latin typeface="Calibri"/>
              </a:rPr>
              <a:t>Tierney</a:t>
            </a:r>
            <a:r>
              <a:rPr lang="de-DE" sz="2000" dirty="0">
                <a:solidFill>
                  <a:prstClr val="black"/>
                </a:solidFill>
                <a:latin typeface="Calibri"/>
              </a:rPr>
              <a:t> JF; PRISMA-IPD Development Group. </a:t>
            </a:r>
            <a:r>
              <a:rPr lang="de-DE" sz="2000" dirty="0" err="1">
                <a:solidFill>
                  <a:prstClr val="black"/>
                </a:solidFill>
                <a:latin typeface="Calibri"/>
              </a:rPr>
              <a:t>Preferred</a:t>
            </a:r>
            <a:r>
              <a:rPr lang="de-DE" sz="2000" dirty="0">
                <a:solidFill>
                  <a:prstClr val="black"/>
                </a:solidFill>
                <a:latin typeface="Calibri"/>
              </a:rPr>
              <a:t> Reporting Items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 </a:t>
            </a:r>
            <a:r>
              <a:rPr lang="de-DE" sz="2000" dirty="0" err="1">
                <a:solidFill>
                  <a:prstClr val="black"/>
                </a:solidFill>
                <a:latin typeface="Calibri"/>
              </a:rPr>
              <a:t>and</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individual </a:t>
            </a:r>
            <a:r>
              <a:rPr lang="de-DE" sz="2000" dirty="0" err="1">
                <a:solidFill>
                  <a:prstClr val="black"/>
                </a:solidFill>
                <a:latin typeface="Calibri"/>
              </a:rPr>
              <a:t>participant</a:t>
            </a:r>
            <a:r>
              <a:rPr lang="de-DE" sz="2000" dirty="0">
                <a:solidFill>
                  <a:prstClr val="black"/>
                </a:solidFill>
                <a:latin typeface="Calibri"/>
              </a:rPr>
              <a:t> </a:t>
            </a:r>
            <a:r>
              <a:rPr lang="de-DE" sz="2000" dirty="0" err="1">
                <a:solidFill>
                  <a:prstClr val="black"/>
                </a:solidFill>
                <a:latin typeface="Calibri"/>
              </a:rPr>
              <a:t>data</a:t>
            </a:r>
            <a:r>
              <a:rPr lang="de-DE" sz="2000" dirty="0">
                <a:solidFill>
                  <a:prstClr val="black"/>
                </a:solidFill>
                <a:latin typeface="Calibri"/>
              </a:rPr>
              <a:t>: </a:t>
            </a:r>
            <a:r>
              <a:rPr lang="de-DE" sz="2000" dirty="0" err="1">
                <a:solidFill>
                  <a:prstClr val="black"/>
                </a:solidFill>
                <a:latin typeface="Calibri"/>
              </a:rPr>
              <a:t>the</a:t>
            </a:r>
            <a:r>
              <a:rPr lang="de-DE" sz="2000" dirty="0">
                <a:solidFill>
                  <a:prstClr val="black"/>
                </a:solidFill>
                <a:latin typeface="Calibri"/>
              </a:rPr>
              <a:t> PRISMA-IPD Statement. JAMA. 2015;313(16):1657-1665.</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141</a:t>
            </a:fld>
            <a:endParaRPr lang="de-DE" altLang="en-US">
              <a:solidFill>
                <a:prstClr val="black">
                  <a:tint val="75000"/>
                </a:prstClr>
              </a:solidFill>
            </a:endParaRPr>
          </a:p>
        </p:txBody>
      </p:sp>
    </p:spTree>
    <p:extLst>
      <p:ext uri="{BB962C8B-B14F-4D97-AF65-F5344CB8AC3E}">
        <p14:creationId xmlns:p14="http://schemas.microsoft.com/office/powerpoint/2010/main" val="13476050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Effect</a:t>
            </a:r>
            <a:r>
              <a:rPr lang="de-DE" dirty="0" smtClean="0"/>
              <a:t> </a:t>
            </a:r>
            <a:r>
              <a:rPr lang="de-DE" dirty="0" err="1" smtClean="0"/>
              <a:t>size</a:t>
            </a:r>
            <a:r>
              <a:rPr lang="de-DE" dirty="0" smtClean="0"/>
              <a:t> </a:t>
            </a:r>
            <a:r>
              <a:rPr lang="de-DE" dirty="0" err="1" smtClean="0"/>
              <a:t>calculator</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Inhaltsplatzhalter 6"/>
          <p:cNvSpPr>
            <a:spLocks noGrp="1"/>
          </p:cNvSpPr>
          <p:nvPr>
            <p:ph idx="1"/>
          </p:nvPr>
        </p:nvSpPr>
        <p:spPr>
          <a:xfrm>
            <a:off x="457200" y="1600200"/>
            <a:ext cx="8229600" cy="2160569"/>
          </a:xfrm>
          <a:prstGeom prst="rect">
            <a:avLst/>
          </a:prstGeom>
        </p:spPr>
        <p:txBody>
          <a:bodyPr>
            <a:spAutoFit/>
          </a:bodyPr>
          <a:lstStyle/>
          <a:p>
            <a:pPr marL="0" indent="0">
              <a:buNone/>
            </a:pPr>
            <a:r>
              <a:rPr lang="en-US" dirty="0"/>
              <a:t>Practical Meta-Analysis Effect Size </a:t>
            </a:r>
            <a:r>
              <a:rPr lang="en-US" dirty="0" smtClean="0"/>
              <a:t>Calculator David </a:t>
            </a:r>
            <a:r>
              <a:rPr lang="en-US" dirty="0"/>
              <a:t>B. Wilson, Ph.D., George Mason </a:t>
            </a:r>
            <a:r>
              <a:rPr lang="en-US" dirty="0" smtClean="0"/>
              <a:t>University:</a:t>
            </a:r>
          </a:p>
          <a:p>
            <a:pPr marL="0" indent="0">
              <a:buNone/>
            </a:pPr>
            <a:endParaRPr lang="en-US" dirty="0"/>
          </a:p>
          <a:p>
            <a:pPr marL="0" indent="0">
              <a:buNone/>
            </a:pPr>
            <a:endParaRPr lang="en-US" dirty="0" smtClean="0"/>
          </a:p>
          <a:p>
            <a:pPr marL="0" indent="0">
              <a:buNone/>
            </a:pPr>
            <a:endParaRPr lang="de-DE" dirty="0"/>
          </a:p>
        </p:txBody>
      </p:sp>
      <p:sp>
        <p:nvSpPr>
          <p:cNvPr id="8" name="Rechteck 7"/>
          <p:cNvSpPr/>
          <p:nvPr/>
        </p:nvSpPr>
        <p:spPr>
          <a:xfrm>
            <a:off x="539552" y="3105834"/>
            <a:ext cx="8352928" cy="369332"/>
          </a:xfrm>
          <a:prstGeom prst="rect">
            <a:avLst/>
          </a:prstGeom>
        </p:spPr>
        <p:txBody>
          <a:bodyPr wrap="square">
            <a:spAutoFit/>
          </a:bodyPr>
          <a:lstStyle/>
          <a:p>
            <a:pPr defTabSz="914186" fontAlgn="auto">
              <a:spcBef>
                <a:spcPts val="0"/>
              </a:spcBef>
              <a:spcAft>
                <a:spcPts val="0"/>
              </a:spcAft>
            </a:pPr>
            <a:r>
              <a:rPr lang="de-DE" dirty="0">
                <a:solidFill>
                  <a:prstClr val="black"/>
                </a:solidFill>
                <a:latin typeface="Calibri"/>
              </a:rPr>
              <a:t>http://www.campbellcollaboration.org/escalc/html/EffectSizeCalculator-Home.php</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142</a:t>
            </a:fld>
            <a:endParaRPr lang="de-DE" altLang="en-US">
              <a:solidFill>
                <a:prstClr val="black">
                  <a:tint val="75000"/>
                </a:prstClr>
              </a:solidFill>
            </a:endParaRPr>
          </a:p>
        </p:txBody>
      </p:sp>
    </p:spTree>
    <p:extLst>
      <p:ext uri="{BB962C8B-B14F-4D97-AF65-F5344CB8AC3E}">
        <p14:creationId xmlns:p14="http://schemas.microsoft.com/office/powerpoint/2010/main" val="32955383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Network Meta-Analysis </a:t>
            </a:r>
            <a:br>
              <a:rPr lang="de-DE" dirty="0" smtClean="0"/>
            </a:br>
            <a:endParaRPr lang="de-DE" sz="9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17654"/>
            <a:ext cx="5194300" cy="498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6300192" y="3429000"/>
            <a:ext cx="2304256" cy="3139321"/>
          </a:xfrm>
          <a:prstGeom prst="rect">
            <a:avLst/>
          </a:prstGeom>
        </p:spPr>
        <p:txBody>
          <a:bodyPr wrap="square">
            <a:spAutoFit/>
          </a:bodyPr>
          <a:lstStyle/>
          <a:p>
            <a:pPr defTabSz="914186" fontAlgn="auto">
              <a:spcBef>
                <a:spcPts val="0"/>
              </a:spcBef>
              <a:spcAft>
                <a:spcPts val="0"/>
              </a:spcAft>
            </a:pPr>
            <a:r>
              <a:rPr lang="en-US" dirty="0">
                <a:solidFill>
                  <a:prstClr val="black"/>
                </a:solidFill>
                <a:latin typeface="Calibri"/>
              </a:rPr>
              <a:t>Cipriani A et </a:t>
            </a:r>
            <a:r>
              <a:rPr lang="en-US" dirty="0" smtClean="0">
                <a:solidFill>
                  <a:prstClr val="black"/>
                </a:solidFill>
                <a:latin typeface="Calibri"/>
              </a:rPr>
              <a:t>al. </a:t>
            </a:r>
            <a:r>
              <a:rPr lang="en-US" dirty="0">
                <a:solidFill>
                  <a:prstClr val="black"/>
                </a:solidFill>
                <a:latin typeface="Calibri"/>
              </a:rPr>
              <a:t>Comparative efficacy and acceptability of 21 antidepressant drugs for the acute treatment of adults with major depressive disorder: a systematic review and network </a:t>
            </a:r>
            <a:r>
              <a:rPr lang="en-US" dirty="0" smtClean="0">
                <a:solidFill>
                  <a:prstClr val="black"/>
                </a:solidFill>
                <a:latin typeface="Calibri"/>
              </a:rPr>
              <a:t>meta-analysis. </a:t>
            </a:r>
          </a:p>
          <a:p>
            <a:pPr defTabSz="914186" fontAlgn="auto">
              <a:spcBef>
                <a:spcPts val="0"/>
              </a:spcBef>
              <a:spcAft>
                <a:spcPts val="0"/>
              </a:spcAft>
            </a:pPr>
            <a:r>
              <a:rPr lang="en-US" dirty="0" smtClean="0">
                <a:solidFill>
                  <a:prstClr val="black"/>
                </a:solidFill>
                <a:latin typeface="Calibri"/>
              </a:rPr>
              <a:t>Lancet </a:t>
            </a:r>
            <a:r>
              <a:rPr lang="en-US" dirty="0">
                <a:solidFill>
                  <a:prstClr val="black"/>
                </a:solidFill>
                <a:latin typeface="Calibri"/>
              </a:rPr>
              <a:t>2018</a:t>
            </a:r>
            <a:endParaRPr lang="de-DE" dirty="0">
              <a:solidFill>
                <a:prstClr val="black"/>
              </a:solidFill>
              <a:latin typeface="Calibri"/>
            </a:endParaRPr>
          </a:p>
        </p:txBody>
      </p:sp>
      <p:sp>
        <p:nvSpPr>
          <p:cNvPr id="3" name="Fußzeilenplatzhalter 2"/>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5" name="Foliennummernplatzhalter 4"/>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143</a:t>
            </a:fld>
            <a:endParaRPr lang="de-DE" altLang="en-US">
              <a:solidFill>
                <a:prstClr val="black">
                  <a:tint val="75000"/>
                </a:prstClr>
              </a:solidFill>
            </a:endParaRPr>
          </a:p>
        </p:txBody>
      </p:sp>
    </p:spTree>
    <p:extLst>
      <p:ext uri="{BB962C8B-B14F-4D97-AF65-F5344CB8AC3E}">
        <p14:creationId xmlns:p14="http://schemas.microsoft.com/office/powerpoint/2010/main" val="351022708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 Meta-Analysis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1845686" cy="51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630299"/>
            <a:ext cx="3184520" cy="4814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144</a:t>
            </a:fld>
            <a:endParaRPr lang="de-DE" altLang="en-US">
              <a:solidFill>
                <a:prstClr val="black">
                  <a:tint val="75000"/>
                </a:prstClr>
              </a:solidFill>
            </a:endParaRPr>
          </a:p>
        </p:txBody>
      </p:sp>
    </p:spTree>
    <p:extLst>
      <p:ext uri="{BB962C8B-B14F-4D97-AF65-F5344CB8AC3E}">
        <p14:creationId xmlns:p14="http://schemas.microsoft.com/office/powerpoint/2010/main" val="14310475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PRISMA </a:t>
            </a:r>
            <a:r>
              <a:rPr lang="de-DE" dirty="0" err="1" smtClean="0"/>
              <a:t>for</a:t>
            </a:r>
            <a:r>
              <a:rPr lang="de-DE" dirty="0" smtClean="0"/>
              <a:t> Network Meta-</a:t>
            </a:r>
            <a:r>
              <a:rPr lang="de-DE" dirty="0" err="1" smtClean="0"/>
              <a:t>Analyses</a:t>
            </a:r>
            <a:r>
              <a:rPr lang="de-DE" dirty="0" smtClean="0"/>
              <a:t>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Rechteck 6"/>
          <p:cNvSpPr/>
          <p:nvPr/>
        </p:nvSpPr>
        <p:spPr>
          <a:xfrm>
            <a:off x="467544" y="1556792"/>
            <a:ext cx="8208912" cy="4401205"/>
          </a:xfrm>
          <a:prstGeom prst="rect">
            <a:avLst/>
          </a:prstGeom>
        </p:spPr>
        <p:txBody>
          <a:bodyPr wrap="square">
            <a:spAutoFit/>
          </a:bodyPr>
          <a:lstStyle/>
          <a:p>
            <a:pPr defTabSz="914186" fontAlgn="auto">
              <a:spcBef>
                <a:spcPts val="0"/>
              </a:spcBef>
              <a:spcAft>
                <a:spcPts val="0"/>
              </a:spcAft>
            </a:pPr>
            <a:r>
              <a:rPr lang="de-DE" sz="2000" dirty="0">
                <a:solidFill>
                  <a:prstClr val="black"/>
                </a:solidFill>
                <a:latin typeface="Calibri"/>
              </a:rPr>
              <a:t>PRISMA </a:t>
            </a:r>
            <a:r>
              <a:rPr lang="de-DE" sz="2000" dirty="0" err="1">
                <a:solidFill>
                  <a:prstClr val="black"/>
                </a:solidFill>
                <a:latin typeface="Calibri"/>
              </a:rPr>
              <a:t>for</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(PRISMA-NMA)</a:t>
            </a:r>
          </a:p>
          <a:p>
            <a:pPr defTabSz="914186" fontAlgn="auto">
              <a:spcBef>
                <a:spcPts val="0"/>
              </a:spcBef>
              <a:spcAft>
                <a:spcPts val="0"/>
              </a:spcAft>
            </a:pPr>
            <a:r>
              <a:rPr lang="de-DE" sz="2000" dirty="0">
                <a:solidFill>
                  <a:prstClr val="black"/>
                </a:solidFill>
                <a:latin typeface="Calibri"/>
              </a:rPr>
              <a:t>The PRISMA-NMA </a:t>
            </a:r>
            <a:r>
              <a:rPr lang="de-DE" sz="2000" dirty="0" err="1">
                <a:solidFill>
                  <a:prstClr val="black"/>
                </a:solidFill>
                <a:latin typeface="Calibri"/>
              </a:rPr>
              <a:t>extension</a:t>
            </a:r>
            <a:r>
              <a:rPr lang="de-DE" sz="2000" dirty="0">
                <a:solidFill>
                  <a:prstClr val="black"/>
                </a:solidFill>
                <a:latin typeface="Calibri"/>
              </a:rPr>
              <a:t> was </a:t>
            </a:r>
            <a:r>
              <a:rPr lang="de-DE" sz="2000" dirty="0" err="1">
                <a:solidFill>
                  <a:prstClr val="black"/>
                </a:solidFill>
                <a:latin typeface="Calibri"/>
              </a:rPr>
              <a:t>published</a:t>
            </a:r>
            <a:r>
              <a:rPr lang="de-DE" sz="2000" dirty="0">
                <a:solidFill>
                  <a:prstClr val="black"/>
                </a:solidFill>
                <a:latin typeface="Calibri"/>
              </a:rPr>
              <a:t> in 2015. </a:t>
            </a:r>
            <a:r>
              <a:rPr lang="de-DE" sz="2000" dirty="0" err="1">
                <a:solidFill>
                  <a:prstClr val="black"/>
                </a:solidFill>
                <a:latin typeface="Calibri"/>
              </a:rPr>
              <a:t>It</a:t>
            </a:r>
            <a:r>
              <a:rPr lang="de-DE" sz="2000" dirty="0">
                <a:solidFill>
                  <a:prstClr val="black"/>
                </a:solidFill>
                <a:latin typeface="Calibri"/>
              </a:rPr>
              <a:t> </a:t>
            </a:r>
            <a:r>
              <a:rPr lang="de-DE" sz="2000" dirty="0" err="1">
                <a:solidFill>
                  <a:prstClr val="black"/>
                </a:solidFill>
                <a:latin typeface="Calibri"/>
              </a:rPr>
              <a:t>provides</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for</a:t>
            </a:r>
            <a:r>
              <a:rPr lang="de-DE" sz="2000" dirty="0">
                <a:solidFill>
                  <a:prstClr val="black"/>
                </a:solidFill>
                <a:latin typeface="Calibri"/>
              </a:rPr>
              <a:t> </a:t>
            </a:r>
            <a:r>
              <a:rPr lang="de-DE" sz="2000" dirty="0" err="1">
                <a:solidFill>
                  <a:prstClr val="black"/>
                </a:solidFill>
                <a:latin typeface="Calibri"/>
              </a:rPr>
              <a:t>reporting</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a:t>
            </a:r>
            <a:r>
              <a:rPr lang="de-DE" sz="2000" dirty="0" err="1">
                <a:solidFill>
                  <a:prstClr val="black"/>
                </a:solidFill>
                <a:latin typeface="Calibri"/>
              </a:rPr>
              <a:t>reviews</a:t>
            </a:r>
            <a:r>
              <a:rPr lang="de-DE" sz="2000" dirty="0">
                <a:solidFill>
                  <a:prstClr val="black"/>
                </a:solidFill>
                <a:latin typeface="Calibri"/>
              </a:rPr>
              <a:t> </a:t>
            </a:r>
            <a:r>
              <a:rPr lang="de-DE" sz="2000" dirty="0" err="1">
                <a:solidFill>
                  <a:prstClr val="black"/>
                </a:solidFill>
                <a:latin typeface="Calibri"/>
              </a:rPr>
              <a:t>comparing</a:t>
            </a:r>
            <a:r>
              <a:rPr lang="de-DE" sz="2000" dirty="0">
                <a:solidFill>
                  <a:prstClr val="black"/>
                </a:solidFill>
                <a:latin typeface="Calibri"/>
              </a:rPr>
              <a:t> multiple </a:t>
            </a:r>
            <a:r>
              <a:rPr lang="de-DE" sz="2000" dirty="0" err="1">
                <a:solidFill>
                  <a:prstClr val="black"/>
                </a:solidFill>
                <a:latin typeface="Calibri"/>
              </a:rPr>
              <a:t>treatments</a:t>
            </a:r>
            <a:r>
              <a:rPr lang="de-DE" sz="2000" dirty="0">
                <a:solidFill>
                  <a:prstClr val="black"/>
                </a:solidFill>
                <a:latin typeface="Calibri"/>
              </a:rPr>
              <a:t> </a:t>
            </a:r>
            <a:r>
              <a:rPr lang="de-DE" sz="2000" dirty="0" err="1">
                <a:solidFill>
                  <a:prstClr val="black"/>
                </a:solidFill>
                <a:latin typeface="Calibri"/>
              </a:rPr>
              <a:t>using</a:t>
            </a:r>
            <a:r>
              <a:rPr lang="de-DE" sz="2000" dirty="0">
                <a:solidFill>
                  <a:prstClr val="black"/>
                </a:solidFill>
                <a:latin typeface="Calibri"/>
              </a:rPr>
              <a:t> </a:t>
            </a:r>
            <a:r>
              <a:rPr lang="de-DE" sz="2000" dirty="0" err="1">
                <a:solidFill>
                  <a:prstClr val="black"/>
                </a:solidFill>
                <a:latin typeface="Calibri"/>
              </a:rPr>
              <a:t>direct</a:t>
            </a:r>
            <a:r>
              <a:rPr lang="de-DE" sz="2000" dirty="0">
                <a:solidFill>
                  <a:prstClr val="black"/>
                </a:solidFill>
                <a:latin typeface="Calibri"/>
              </a:rPr>
              <a: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indirect</a:t>
            </a:r>
            <a:r>
              <a:rPr lang="de-DE" sz="2000" dirty="0">
                <a:solidFill>
                  <a:prstClr val="black"/>
                </a:solidFill>
                <a:latin typeface="Calibri"/>
              </a:rPr>
              <a:t> </a:t>
            </a:r>
            <a:r>
              <a:rPr lang="de-DE" sz="2000" dirty="0" err="1">
                <a:solidFill>
                  <a:prstClr val="black"/>
                </a:solidFill>
                <a:latin typeface="Calibri"/>
              </a:rPr>
              <a:t>evidence</a:t>
            </a:r>
            <a:r>
              <a:rPr lang="de-DE" sz="2000" dirty="0">
                <a:solidFill>
                  <a:prstClr val="black"/>
                </a:solidFill>
                <a:latin typeface="Calibri"/>
              </a:rPr>
              <a:t> in </a:t>
            </a:r>
            <a:r>
              <a:rPr lang="de-DE" sz="2000" dirty="0" err="1">
                <a:solidFill>
                  <a:prstClr val="black"/>
                </a:solidFill>
                <a:latin typeface="Calibri"/>
              </a:rPr>
              <a:t>network</a:t>
            </a:r>
            <a:r>
              <a:rPr lang="de-DE" sz="2000" dirty="0">
                <a:solidFill>
                  <a:prstClr val="black"/>
                </a:solidFill>
                <a:latin typeface="Calibri"/>
              </a:rPr>
              <a:t> meta-</a:t>
            </a:r>
            <a:r>
              <a:rPr lang="de-DE" sz="2000" dirty="0" err="1">
                <a:solidFill>
                  <a:prstClr val="black"/>
                </a:solidFill>
                <a:latin typeface="Calibri"/>
              </a:rPr>
              <a:t>analyses</a:t>
            </a:r>
            <a:r>
              <a:rPr lang="de-DE" sz="2000" dirty="0">
                <a:solidFill>
                  <a:prstClr val="black"/>
                </a:solidFill>
                <a:latin typeface="Calibri"/>
              </a:rPr>
              <a:t>. In </a:t>
            </a:r>
            <a:r>
              <a:rPr lang="de-DE" sz="2000" dirty="0" err="1">
                <a:solidFill>
                  <a:prstClr val="black"/>
                </a:solidFill>
                <a:latin typeface="Calibri"/>
              </a:rPr>
              <a:t>addition</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providing</a:t>
            </a:r>
            <a:r>
              <a:rPr lang="de-DE" sz="2000" dirty="0">
                <a:solidFill>
                  <a:prstClr val="black"/>
                </a:solidFill>
                <a:latin typeface="Calibri"/>
              </a:rPr>
              <a:t> </a:t>
            </a:r>
            <a:r>
              <a:rPr lang="de-DE" sz="2000" dirty="0" err="1">
                <a:solidFill>
                  <a:prstClr val="black"/>
                </a:solidFill>
                <a:latin typeface="Calibri"/>
              </a:rPr>
              <a:t>guidance</a:t>
            </a:r>
            <a:r>
              <a:rPr lang="de-DE" sz="2000" dirty="0">
                <a:solidFill>
                  <a:prstClr val="black"/>
                </a:solidFill>
                <a:latin typeface="Calibri"/>
              </a:rPr>
              <a:t> </a:t>
            </a:r>
            <a:r>
              <a:rPr lang="de-DE" sz="2000" dirty="0" err="1">
                <a:solidFill>
                  <a:prstClr val="black"/>
                </a:solidFill>
                <a:latin typeface="Calibri"/>
              </a:rPr>
              <a:t>It</a:t>
            </a:r>
            <a:r>
              <a:rPr lang="de-DE" sz="2000" dirty="0">
                <a:solidFill>
                  <a:prstClr val="black"/>
                </a:solidFill>
                <a:latin typeface="Calibri"/>
              </a:rPr>
              <a:t> also </a:t>
            </a:r>
            <a:r>
              <a:rPr lang="de-DE" sz="2000" dirty="0" err="1">
                <a:solidFill>
                  <a:prstClr val="black"/>
                </a:solidFill>
                <a:latin typeface="Calibri"/>
              </a:rPr>
              <a:t>highlights</a:t>
            </a:r>
            <a:r>
              <a:rPr lang="de-DE" sz="2000" dirty="0">
                <a:solidFill>
                  <a:prstClr val="black"/>
                </a:solidFill>
                <a:latin typeface="Calibri"/>
              </a:rPr>
              <a:t> </a:t>
            </a:r>
            <a:r>
              <a:rPr lang="de-DE" sz="2000" dirty="0" err="1">
                <a:solidFill>
                  <a:prstClr val="black"/>
                </a:solidFill>
                <a:latin typeface="Calibri"/>
              </a:rPr>
              <a:t>educational</a:t>
            </a:r>
            <a:r>
              <a:rPr lang="de-DE" sz="2000" dirty="0">
                <a:solidFill>
                  <a:prstClr val="black"/>
                </a:solidFill>
                <a:latin typeface="Calibri"/>
              </a:rPr>
              <a:t> </a:t>
            </a:r>
            <a:r>
              <a:rPr lang="de-DE" sz="2000" dirty="0" err="1">
                <a:solidFill>
                  <a:prstClr val="black"/>
                </a:solidFill>
                <a:latin typeface="Calibri"/>
              </a:rPr>
              <a:t>information</a:t>
            </a:r>
            <a:r>
              <a:rPr lang="de-DE" sz="2000" dirty="0">
                <a:solidFill>
                  <a:prstClr val="black"/>
                </a:solidFill>
                <a:latin typeface="Calibri"/>
              </a:rPr>
              <a:t> </a:t>
            </a:r>
            <a:r>
              <a:rPr lang="de-DE" sz="2000" dirty="0" err="1">
                <a:solidFill>
                  <a:prstClr val="black"/>
                </a:solidFill>
                <a:latin typeface="Calibri"/>
              </a:rPr>
              <a:t>related</a:t>
            </a:r>
            <a:r>
              <a:rPr lang="de-DE" sz="2000" dirty="0">
                <a:solidFill>
                  <a:prstClr val="black"/>
                </a:solidFill>
                <a:latin typeface="Calibri"/>
              </a:rPr>
              <a:t> </a:t>
            </a:r>
            <a:r>
              <a:rPr lang="de-DE" sz="2000" dirty="0" err="1">
                <a:solidFill>
                  <a:prstClr val="black"/>
                </a:solidFill>
                <a:latin typeface="Calibri"/>
              </a:rPr>
              <a:t>to</a:t>
            </a:r>
            <a:r>
              <a:rPr lang="de-DE" sz="2000" dirty="0">
                <a:solidFill>
                  <a:prstClr val="black"/>
                </a:solidFill>
                <a:latin typeface="Calibri"/>
              </a:rPr>
              <a:t> </a:t>
            </a:r>
            <a:r>
              <a:rPr lang="de-DE" sz="2000" dirty="0" err="1">
                <a:solidFill>
                  <a:prstClr val="black"/>
                </a:solidFill>
                <a:latin typeface="Calibri"/>
              </a:rPr>
              <a:t>key</a:t>
            </a:r>
            <a:r>
              <a:rPr lang="de-DE" sz="2000" dirty="0">
                <a:solidFill>
                  <a:prstClr val="black"/>
                </a:solidFill>
                <a:latin typeface="Calibri"/>
              </a:rPr>
              <a:t> </a:t>
            </a:r>
            <a:r>
              <a:rPr lang="de-DE" sz="2000" dirty="0" err="1">
                <a:solidFill>
                  <a:prstClr val="black"/>
                </a:solidFill>
                <a:latin typeface="Calibri"/>
              </a:rPr>
              <a:t>considerations</a:t>
            </a:r>
            <a:r>
              <a:rPr lang="de-DE" sz="2000" dirty="0">
                <a:solidFill>
                  <a:prstClr val="black"/>
                </a:solidFill>
                <a:latin typeface="Calibri"/>
              </a:rPr>
              <a:t> in </a:t>
            </a:r>
            <a:r>
              <a:rPr lang="de-DE" sz="2000" dirty="0" err="1">
                <a:solidFill>
                  <a:prstClr val="black"/>
                </a:solidFill>
                <a:latin typeface="Calibri"/>
              </a:rPr>
              <a:t>the</a:t>
            </a:r>
            <a:r>
              <a:rPr lang="de-DE" sz="2000" dirty="0">
                <a:solidFill>
                  <a:prstClr val="black"/>
                </a:solidFill>
                <a:latin typeface="Calibri"/>
              </a:rPr>
              <a:t> </a:t>
            </a:r>
            <a:r>
              <a:rPr lang="de-DE" sz="2000" dirty="0" err="1">
                <a:solidFill>
                  <a:prstClr val="black"/>
                </a:solidFill>
                <a:latin typeface="Calibri"/>
              </a:rPr>
              <a:t>practice</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network</a:t>
            </a:r>
            <a:r>
              <a:rPr lang="de-DE" sz="2000" dirty="0">
                <a:solidFill>
                  <a:prstClr val="black"/>
                </a:solidFill>
                <a:latin typeface="Calibri"/>
              </a:rPr>
              <a:t> meta-analysis.</a:t>
            </a:r>
          </a:p>
          <a:p>
            <a:pPr defTabSz="914186" fontAlgn="auto">
              <a:spcBef>
                <a:spcPts val="0"/>
              </a:spcBef>
              <a:spcAft>
                <a:spcPts val="0"/>
              </a:spcAft>
            </a:pPr>
            <a:endParaRPr lang="de-DE" sz="2000" dirty="0">
              <a:solidFill>
                <a:prstClr val="black"/>
              </a:solidFill>
              <a:latin typeface="Calibri"/>
            </a:endParaRPr>
          </a:p>
          <a:p>
            <a:pPr defTabSz="914186" fontAlgn="auto">
              <a:spcBef>
                <a:spcPts val="0"/>
              </a:spcBef>
              <a:spcAft>
                <a:spcPts val="0"/>
              </a:spcAft>
            </a:pPr>
            <a:r>
              <a:rPr lang="de-DE" sz="2000" dirty="0">
                <a:solidFill>
                  <a:prstClr val="black"/>
                </a:solidFill>
                <a:latin typeface="Calibri"/>
              </a:rPr>
              <a:t>Statement/</a:t>
            </a:r>
            <a:r>
              <a:rPr lang="de-DE" sz="2000" dirty="0" err="1">
                <a:solidFill>
                  <a:prstClr val="black"/>
                </a:solidFill>
                <a:latin typeface="Calibri"/>
              </a:rPr>
              <a:t>Explanatory</a:t>
            </a:r>
            <a:r>
              <a:rPr lang="de-DE" sz="2000" dirty="0">
                <a:solidFill>
                  <a:prstClr val="black"/>
                </a:solidFill>
                <a:latin typeface="Calibri"/>
              </a:rPr>
              <a:t> </a:t>
            </a:r>
            <a:r>
              <a:rPr lang="de-DE" sz="2000" dirty="0" err="1">
                <a:solidFill>
                  <a:prstClr val="black"/>
                </a:solidFill>
                <a:latin typeface="Calibri"/>
              </a:rPr>
              <a:t>paper</a:t>
            </a:r>
            <a:r>
              <a:rPr lang="de-DE" sz="2000" dirty="0">
                <a:solidFill>
                  <a:prstClr val="black"/>
                </a:solidFill>
                <a:latin typeface="Calibri"/>
              </a:rPr>
              <a:t>:</a:t>
            </a:r>
          </a:p>
          <a:p>
            <a:pPr defTabSz="914186" fontAlgn="auto">
              <a:spcBef>
                <a:spcPts val="0"/>
              </a:spcBef>
              <a:spcAft>
                <a:spcPts val="0"/>
              </a:spcAft>
            </a:pPr>
            <a:r>
              <a:rPr lang="de-DE" sz="2000" dirty="0" err="1">
                <a:solidFill>
                  <a:prstClr val="black"/>
                </a:solidFill>
                <a:latin typeface="Calibri"/>
              </a:rPr>
              <a:t>Hutton</a:t>
            </a:r>
            <a:r>
              <a:rPr lang="de-DE" sz="2000" dirty="0">
                <a:solidFill>
                  <a:prstClr val="black"/>
                </a:solidFill>
                <a:latin typeface="Calibri"/>
              </a:rPr>
              <a:t> B, </a:t>
            </a:r>
            <a:r>
              <a:rPr lang="de-DE" sz="2000" dirty="0" err="1">
                <a:solidFill>
                  <a:prstClr val="black"/>
                </a:solidFill>
                <a:latin typeface="Calibri"/>
              </a:rPr>
              <a:t>Salanti</a:t>
            </a:r>
            <a:r>
              <a:rPr lang="de-DE" sz="2000" dirty="0">
                <a:solidFill>
                  <a:prstClr val="black"/>
                </a:solidFill>
                <a:latin typeface="Calibri"/>
              </a:rPr>
              <a:t> G, Caldwell DM, </a:t>
            </a:r>
            <a:r>
              <a:rPr lang="de-DE" sz="2000" dirty="0" err="1">
                <a:solidFill>
                  <a:prstClr val="black"/>
                </a:solidFill>
                <a:latin typeface="Calibri"/>
              </a:rPr>
              <a:t>Chaimani</a:t>
            </a:r>
            <a:r>
              <a:rPr lang="de-DE" sz="2000" dirty="0">
                <a:solidFill>
                  <a:prstClr val="black"/>
                </a:solidFill>
                <a:latin typeface="Calibri"/>
              </a:rPr>
              <a:t> A, Schmid CH, Cameron C, </a:t>
            </a:r>
            <a:r>
              <a:rPr lang="de-DE" sz="2000" dirty="0" err="1">
                <a:solidFill>
                  <a:prstClr val="black"/>
                </a:solidFill>
                <a:latin typeface="Calibri"/>
              </a:rPr>
              <a:t>Ioannidis</a:t>
            </a:r>
            <a:r>
              <a:rPr lang="de-DE" sz="2000" dirty="0">
                <a:solidFill>
                  <a:prstClr val="black"/>
                </a:solidFill>
                <a:latin typeface="Calibri"/>
              </a:rPr>
              <a:t> JP, Straus S, </a:t>
            </a:r>
            <a:r>
              <a:rPr lang="de-DE" sz="2000" dirty="0" err="1">
                <a:solidFill>
                  <a:prstClr val="black"/>
                </a:solidFill>
                <a:latin typeface="Calibri"/>
              </a:rPr>
              <a:t>Thorlund</a:t>
            </a:r>
            <a:r>
              <a:rPr lang="de-DE" sz="2000" dirty="0">
                <a:solidFill>
                  <a:prstClr val="black"/>
                </a:solidFill>
                <a:latin typeface="Calibri"/>
              </a:rPr>
              <a:t> K, Jansen JP, </a:t>
            </a:r>
            <a:r>
              <a:rPr lang="de-DE" sz="2000" dirty="0" err="1">
                <a:solidFill>
                  <a:prstClr val="black"/>
                </a:solidFill>
                <a:latin typeface="Calibri"/>
              </a:rPr>
              <a:t>Mulrow</a:t>
            </a:r>
            <a:r>
              <a:rPr lang="de-DE" sz="2000" dirty="0">
                <a:solidFill>
                  <a:prstClr val="black"/>
                </a:solidFill>
                <a:latin typeface="Calibri"/>
              </a:rPr>
              <a:t> C, Catalá-López F, </a:t>
            </a:r>
            <a:r>
              <a:rPr lang="de-DE" sz="2000" dirty="0" err="1">
                <a:solidFill>
                  <a:prstClr val="black"/>
                </a:solidFill>
                <a:latin typeface="Calibri"/>
              </a:rPr>
              <a:t>Gøtzsche</a:t>
            </a:r>
            <a:r>
              <a:rPr lang="de-DE" sz="2000" dirty="0">
                <a:solidFill>
                  <a:prstClr val="black"/>
                </a:solidFill>
                <a:latin typeface="Calibri"/>
              </a:rPr>
              <a:t> PC, </a:t>
            </a:r>
            <a:r>
              <a:rPr lang="de-DE" sz="2000" dirty="0" err="1">
                <a:solidFill>
                  <a:prstClr val="black"/>
                </a:solidFill>
                <a:latin typeface="Calibri"/>
              </a:rPr>
              <a:t>Dickersin</a:t>
            </a:r>
            <a:r>
              <a:rPr lang="de-DE" sz="2000" dirty="0">
                <a:solidFill>
                  <a:prstClr val="black"/>
                </a:solidFill>
                <a:latin typeface="Calibri"/>
              </a:rPr>
              <a:t> K, </a:t>
            </a:r>
            <a:r>
              <a:rPr lang="de-DE" sz="2000" dirty="0" err="1">
                <a:solidFill>
                  <a:prstClr val="black"/>
                </a:solidFill>
                <a:latin typeface="Calibri"/>
              </a:rPr>
              <a:t>Boutron</a:t>
            </a:r>
            <a:r>
              <a:rPr lang="de-DE" sz="2000" dirty="0">
                <a:solidFill>
                  <a:prstClr val="black"/>
                </a:solidFill>
                <a:latin typeface="Calibri"/>
              </a:rPr>
              <a:t> I, Altman DG, </a:t>
            </a:r>
            <a:r>
              <a:rPr lang="de-DE" sz="2000" dirty="0" err="1">
                <a:solidFill>
                  <a:prstClr val="black"/>
                </a:solidFill>
                <a:latin typeface="Calibri"/>
              </a:rPr>
              <a:t>Moher</a:t>
            </a:r>
            <a:r>
              <a:rPr lang="de-DE" sz="2000" dirty="0">
                <a:solidFill>
                  <a:prstClr val="black"/>
                </a:solidFill>
                <a:latin typeface="Calibri"/>
              </a:rPr>
              <a:t> D. The PRISMA Extension Statement </a:t>
            </a:r>
            <a:r>
              <a:rPr lang="de-DE" sz="2000" dirty="0" err="1">
                <a:solidFill>
                  <a:prstClr val="black"/>
                </a:solidFill>
                <a:latin typeface="Calibri"/>
              </a:rPr>
              <a:t>for</a:t>
            </a:r>
            <a:r>
              <a:rPr lang="de-DE" sz="2000" dirty="0">
                <a:solidFill>
                  <a:prstClr val="black"/>
                </a:solidFill>
                <a:latin typeface="Calibri"/>
              </a:rPr>
              <a:t> Reporting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Systematic</a:t>
            </a:r>
            <a:r>
              <a:rPr lang="de-DE" sz="2000" dirty="0">
                <a:solidFill>
                  <a:prstClr val="black"/>
                </a:solidFill>
                <a:latin typeface="Calibri"/>
              </a:rPr>
              <a:t> Reviews </a:t>
            </a:r>
            <a:r>
              <a:rPr lang="de-DE" sz="2000" dirty="0" err="1">
                <a:solidFill>
                  <a:prstClr val="black"/>
                </a:solidFill>
                <a:latin typeface="Calibri"/>
              </a:rPr>
              <a:t>Incorporating</a:t>
            </a:r>
            <a:r>
              <a:rPr lang="de-DE" sz="2000" dirty="0">
                <a:solidFill>
                  <a:prstClr val="black"/>
                </a:solidFill>
                <a:latin typeface="Calibri"/>
              </a:rPr>
              <a:t> Network Meta-</a:t>
            </a:r>
            <a:r>
              <a:rPr lang="de-DE" sz="2000" dirty="0" err="1">
                <a:solidFill>
                  <a:prstClr val="black"/>
                </a:solidFill>
                <a:latin typeface="Calibri"/>
              </a:rPr>
              <a:t>analyses</a:t>
            </a:r>
            <a:r>
              <a:rPr lang="de-DE" sz="2000" dirty="0">
                <a:solidFill>
                  <a:prstClr val="black"/>
                </a:solidFill>
                <a:latin typeface="Calibri"/>
              </a:rPr>
              <a:t> </a:t>
            </a:r>
            <a:r>
              <a:rPr lang="de-DE" sz="2000" dirty="0" err="1">
                <a:solidFill>
                  <a:prstClr val="black"/>
                </a:solidFill>
                <a:latin typeface="Calibri"/>
              </a:rPr>
              <a:t>of</a:t>
            </a:r>
            <a:r>
              <a:rPr lang="de-DE" sz="2000" dirty="0">
                <a:solidFill>
                  <a:prstClr val="black"/>
                </a:solidFill>
                <a:latin typeface="Calibri"/>
              </a:rPr>
              <a:t> </a:t>
            </a:r>
            <a:r>
              <a:rPr lang="de-DE" sz="2000" dirty="0" err="1">
                <a:solidFill>
                  <a:prstClr val="black"/>
                </a:solidFill>
                <a:latin typeface="Calibri"/>
              </a:rPr>
              <a:t>Health</a:t>
            </a:r>
            <a:r>
              <a:rPr lang="de-DE" sz="2000" dirty="0">
                <a:solidFill>
                  <a:prstClr val="black"/>
                </a:solidFill>
                <a:latin typeface="Calibri"/>
              </a:rPr>
              <a:t> Care </a:t>
            </a:r>
            <a:r>
              <a:rPr lang="de-DE" sz="2000" dirty="0" err="1">
                <a:solidFill>
                  <a:prstClr val="black"/>
                </a:solidFill>
                <a:latin typeface="Calibri"/>
              </a:rPr>
              <a:t>Interventions</a:t>
            </a:r>
            <a:r>
              <a:rPr lang="de-DE" sz="2000" dirty="0">
                <a:solidFill>
                  <a:prstClr val="black"/>
                </a:solidFill>
                <a:latin typeface="Calibri"/>
              </a:rPr>
              <a:t>: Checklist </a:t>
            </a:r>
            <a:r>
              <a:rPr lang="de-DE" sz="2000" dirty="0" err="1">
                <a:solidFill>
                  <a:prstClr val="black"/>
                </a:solidFill>
                <a:latin typeface="Calibri"/>
              </a:rPr>
              <a:t>and</a:t>
            </a:r>
            <a:r>
              <a:rPr lang="de-DE" sz="2000" dirty="0">
                <a:solidFill>
                  <a:prstClr val="black"/>
                </a:solidFill>
                <a:latin typeface="Calibri"/>
              </a:rPr>
              <a:t> </a:t>
            </a:r>
            <a:r>
              <a:rPr lang="de-DE" sz="2000" dirty="0" err="1">
                <a:solidFill>
                  <a:prstClr val="black"/>
                </a:solidFill>
                <a:latin typeface="Calibri"/>
              </a:rPr>
              <a:t>Explanations</a:t>
            </a:r>
            <a:r>
              <a:rPr lang="de-DE" sz="2000" dirty="0">
                <a:solidFill>
                  <a:prstClr val="black"/>
                </a:solidFill>
                <a:latin typeface="Calibri"/>
              </a:rPr>
              <a:t>. Ann Intern Med. 2015;162(11):777-784</a:t>
            </a:r>
            <a:r>
              <a:rPr lang="de-DE" dirty="0">
                <a:solidFill>
                  <a:prstClr val="black"/>
                </a:solidFill>
                <a:latin typeface="Calibri"/>
              </a:rPr>
              <a:t>.</a:t>
            </a: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145</a:t>
            </a:fld>
            <a:endParaRPr lang="de-DE" altLang="en-US">
              <a:solidFill>
                <a:prstClr val="black">
                  <a:tint val="75000"/>
                </a:prstClr>
              </a:solidFill>
            </a:endParaRPr>
          </a:p>
        </p:txBody>
      </p:sp>
    </p:spTree>
    <p:extLst>
      <p:ext uri="{BB962C8B-B14F-4D97-AF65-F5344CB8AC3E}">
        <p14:creationId xmlns:p14="http://schemas.microsoft.com/office/powerpoint/2010/main" val="34394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5" y="1844824"/>
            <a:ext cx="8572845" cy="420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15</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28800"/>
            <a:ext cx="690014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16</a:t>
            </a:fld>
            <a:endParaRPr lang="de-DE" altLang="en-US"/>
          </a:p>
        </p:txBody>
      </p:sp>
    </p:spTree>
    <p:extLst>
      <p:ext uri="{BB962C8B-B14F-4D97-AF65-F5344CB8AC3E}">
        <p14:creationId xmlns:p14="http://schemas.microsoft.com/office/powerpoint/2010/main" val="1342246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medical</a:t>
            </a:r>
            <a:r>
              <a:rPr lang="de-DE" sz="2800" dirty="0"/>
              <a:t> </a:t>
            </a:r>
            <a:r>
              <a:rPr lang="de-DE" sz="2800" dirty="0" err="1"/>
              <a:t>device</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854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49549"/>
            <a:ext cx="4829488" cy="475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17</a:t>
            </a:fld>
            <a:endParaRPr lang="de-DE" altLang="en-US"/>
          </a:p>
        </p:txBody>
      </p:sp>
    </p:spTree>
    <p:extLst>
      <p:ext uri="{BB962C8B-B14F-4D97-AF65-F5344CB8AC3E}">
        <p14:creationId xmlns:p14="http://schemas.microsoft.com/office/powerpoint/2010/main" val="2177676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smtClean="0"/>
              <a:t>(</a:t>
            </a:r>
            <a:r>
              <a:rPr lang="de-DE" sz="2800" dirty="0" err="1" smtClean="0"/>
              <a:t>drug</a:t>
            </a:r>
            <a:r>
              <a:rPr lang="de-DE" sz="2800" dirty="0" smtClean="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96257" name="Picture 1"/>
          <p:cNvPicPr>
            <a:picLocks noChangeAspect="1" noChangeArrowheads="1"/>
          </p:cNvPicPr>
          <p:nvPr/>
        </p:nvPicPr>
        <p:blipFill>
          <a:blip r:embed="rId3" cstate="print"/>
          <a:srcRect/>
          <a:stretch>
            <a:fillRect/>
          </a:stretch>
        </p:blipFill>
        <p:spPr bwMode="auto">
          <a:xfrm>
            <a:off x="539552" y="1844824"/>
            <a:ext cx="7715250" cy="395287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18</a:t>
            </a:fld>
            <a:endParaRPr lang="de-DE"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7507" name="Picture 3"/>
          <p:cNvPicPr>
            <a:picLocks noChangeAspect="1" noChangeArrowheads="1"/>
          </p:cNvPicPr>
          <p:nvPr/>
        </p:nvPicPr>
        <p:blipFill>
          <a:blip r:embed="rId3" cstate="print"/>
          <a:srcRect/>
          <a:stretch>
            <a:fillRect/>
          </a:stretch>
        </p:blipFill>
        <p:spPr bwMode="auto">
          <a:xfrm>
            <a:off x="107504" y="1484784"/>
            <a:ext cx="5476875" cy="5010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580112" y="1556792"/>
            <a:ext cx="3312368" cy="4824536"/>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19</a:t>
            </a:fld>
            <a:endParaRPr lang="de-DE"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3"/>
          <p:cNvSpPr txBox="1">
            <a:spLocks noChangeArrowheads="1"/>
          </p:cNvSpPr>
          <p:nvPr/>
        </p:nvSpPr>
        <p:spPr>
          <a:xfrm>
            <a:off x="1386334" y="5035252"/>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8" name="Rectangle 3"/>
          <p:cNvSpPr txBox="1">
            <a:spLocks noChangeArrowheads="1"/>
          </p:cNvSpPr>
          <p:nvPr/>
        </p:nvSpPr>
        <p:spPr>
          <a:xfrm>
            <a:off x="179512" y="4653136"/>
            <a:ext cx="8640960"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DE" sz="4000" b="0" i="0" u="none" strike="noStrike" kern="1200" cap="none" spc="0" normalizeH="0" baseline="0" noProof="0" dirty="0" smtClean="0">
                <a:ln>
                  <a:noFill/>
                </a:ln>
                <a:solidFill>
                  <a:srgbClr val="5A8698"/>
                </a:solidFill>
                <a:effectLst/>
                <a:uLnTx/>
                <a:uFillTx/>
                <a:latin typeface="Arial" pitchFamily="34" charset="0"/>
                <a:ea typeface="+mn-ea"/>
                <a:cs typeface="Arial" pitchFamily="34" charset="0"/>
              </a:rPr>
              <a:t>Meta-Analysis </a:t>
            </a: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Hanno </a:t>
            </a:r>
            <a:r>
              <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Ulmer</a:t>
            </a: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de-AT"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hanno.ulmer@i-med.ac.at</a:t>
            </a:r>
            <a:endParaRPr kumimoji="0" lang="de-DE" sz="1600" b="0" i="1"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0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endParaRPr>
          </a:p>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de-DE" sz="24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631683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8530" name="Picture 2"/>
          <p:cNvPicPr>
            <a:picLocks noChangeAspect="1" noChangeArrowheads="1"/>
          </p:cNvPicPr>
          <p:nvPr/>
        </p:nvPicPr>
        <p:blipFill>
          <a:blip r:embed="rId3" cstate="print"/>
          <a:srcRect/>
          <a:stretch>
            <a:fillRect/>
          </a:stretch>
        </p:blipFill>
        <p:spPr bwMode="auto">
          <a:xfrm>
            <a:off x="611560" y="1484784"/>
            <a:ext cx="6840760" cy="4914607"/>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20</a:t>
            </a:fld>
            <a:endParaRPr lang="de-DE"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279555" name="Picture 3"/>
          <p:cNvPicPr>
            <a:picLocks noChangeAspect="1" noChangeArrowheads="1"/>
          </p:cNvPicPr>
          <p:nvPr/>
        </p:nvPicPr>
        <p:blipFill>
          <a:blip r:embed="rId3" cstate="print"/>
          <a:srcRect/>
          <a:stretch>
            <a:fillRect/>
          </a:stretch>
        </p:blipFill>
        <p:spPr bwMode="auto">
          <a:xfrm>
            <a:off x="280988" y="2109788"/>
            <a:ext cx="8582025" cy="26384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21</a:t>
            </a:fld>
            <a:endParaRPr lang="de-DE"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err="1"/>
              <a:t>clinical</a:t>
            </a:r>
            <a:r>
              <a:rPr lang="de-DE" sz="2800" dirty="0"/>
              <a:t> </a:t>
            </a:r>
            <a:r>
              <a:rPr lang="de-DE" sz="2800" dirty="0" err="1"/>
              <a:t>trial</a:t>
            </a:r>
            <a:r>
              <a:rPr lang="de-DE" sz="2800" dirty="0"/>
              <a:t> (</a:t>
            </a:r>
            <a:r>
              <a:rPr lang="de-DE" sz="2800" dirty="0" err="1"/>
              <a:t>drug</a:t>
            </a:r>
            <a:r>
              <a:rPr lang="de-DE" sz="2800" dirty="0"/>
              <a:t>)</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534531" name="Picture 3"/>
          <p:cNvPicPr>
            <a:picLocks noChangeAspect="1" noChangeArrowheads="1"/>
          </p:cNvPicPr>
          <p:nvPr/>
        </p:nvPicPr>
        <p:blipFill>
          <a:blip r:embed="rId3" cstate="print"/>
          <a:srcRect/>
          <a:stretch>
            <a:fillRect/>
          </a:stretch>
        </p:blipFill>
        <p:spPr bwMode="auto">
          <a:xfrm>
            <a:off x="395536" y="1556792"/>
            <a:ext cx="4181475" cy="1752600"/>
          </a:xfrm>
          <a:prstGeom prst="rect">
            <a:avLst/>
          </a:prstGeom>
          <a:noFill/>
          <a:ln w="9525">
            <a:noFill/>
            <a:miter lim="800000"/>
            <a:headEnd/>
            <a:tailEnd/>
          </a:ln>
        </p:spPr>
      </p:pic>
      <p:pic>
        <p:nvPicPr>
          <p:cNvPr id="534532" name="Picture 4"/>
          <p:cNvPicPr>
            <a:picLocks noChangeAspect="1" noChangeArrowheads="1"/>
          </p:cNvPicPr>
          <p:nvPr/>
        </p:nvPicPr>
        <p:blipFill>
          <a:blip r:embed="rId4" cstate="print"/>
          <a:srcRect/>
          <a:stretch>
            <a:fillRect/>
          </a:stretch>
        </p:blipFill>
        <p:spPr bwMode="auto">
          <a:xfrm>
            <a:off x="4572000" y="2276872"/>
            <a:ext cx="4133850" cy="3857625"/>
          </a:xfrm>
          <a:prstGeom prst="rect">
            <a:avLst/>
          </a:prstGeom>
          <a:noFill/>
          <a:ln w="9525">
            <a:noFill/>
            <a:miter lim="800000"/>
            <a:headEnd/>
            <a:tailEnd/>
          </a:ln>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22</a:t>
            </a:fld>
            <a:endParaRPr lang="de-DE"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23</a:t>
            </a:fld>
            <a:endParaRPr lang="de-DE" altLang="en-US"/>
          </a:p>
        </p:txBody>
      </p:sp>
    </p:spTree>
    <p:extLst>
      <p:ext uri="{BB962C8B-B14F-4D97-AF65-F5344CB8AC3E}">
        <p14:creationId xmlns:p14="http://schemas.microsoft.com/office/powerpoint/2010/main" val="1434799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24</a:t>
            </a:fld>
            <a:endParaRPr lang="de-DE" altLang="en-US"/>
          </a:p>
        </p:txBody>
      </p:sp>
    </p:spTree>
    <p:extLst>
      <p:ext uri="{BB962C8B-B14F-4D97-AF65-F5344CB8AC3E}">
        <p14:creationId xmlns:p14="http://schemas.microsoft.com/office/powerpoint/2010/main" val="3037873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25</a:t>
            </a:fld>
            <a:endParaRPr lang="de-DE" altLang="en-US"/>
          </a:p>
        </p:txBody>
      </p:sp>
    </p:spTree>
    <p:extLst>
      <p:ext uri="{BB962C8B-B14F-4D97-AF65-F5344CB8AC3E}">
        <p14:creationId xmlns:p14="http://schemas.microsoft.com/office/powerpoint/2010/main" val="1209997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26</a:t>
            </a:fld>
            <a:endParaRPr lang="de-DE" altLang="en-US"/>
          </a:p>
        </p:txBody>
      </p:sp>
    </p:spTree>
    <p:extLst>
      <p:ext uri="{BB962C8B-B14F-4D97-AF65-F5344CB8AC3E}">
        <p14:creationId xmlns:p14="http://schemas.microsoft.com/office/powerpoint/2010/main" val="2262665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t>hanno.ulmer@i-med.ac.at</a:t>
            </a:r>
            <a:endParaRPr lang="de-AT" dirty="0"/>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spTree>
    <p:extLst>
      <p:ext uri="{BB962C8B-B14F-4D97-AF65-F5344CB8AC3E}">
        <p14:creationId xmlns:p14="http://schemas.microsoft.com/office/powerpoint/2010/main" val="3160808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Types</a:t>
            </a:r>
            <a:r>
              <a:rPr lang="de-DE" dirty="0" smtClean="0"/>
              <a:t> </a:t>
            </a:r>
            <a:r>
              <a:rPr lang="de-DE" dirty="0" err="1" smtClean="0"/>
              <a:t>of</a:t>
            </a:r>
            <a:r>
              <a:rPr lang="de-DE" dirty="0" smtClean="0"/>
              <a:t> </a:t>
            </a:r>
            <a:r>
              <a:rPr lang="de-DE" dirty="0" err="1" smtClean="0"/>
              <a:t>research</a:t>
            </a:r>
            <a:r>
              <a:rPr lang="de-DE" dirty="0" smtClean="0"/>
              <a:t> </a:t>
            </a:r>
            <a:r>
              <a:rPr lang="de-DE" dirty="0" err="1" smtClean="0"/>
              <a:t>studies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pPr algn="ctr"/>
            <a:endParaRPr lang="de-DE" sz="2400" dirty="0"/>
          </a:p>
        </p:txBody>
      </p:sp>
    </p:spTree>
    <p:extLst>
      <p:ext uri="{BB962C8B-B14F-4D97-AF65-F5344CB8AC3E}">
        <p14:creationId xmlns:p14="http://schemas.microsoft.com/office/powerpoint/2010/main" val="2467840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13" name="Rectangle 5"/>
          <p:cNvSpPr>
            <a:spLocks noChangeArrowheads="1"/>
          </p:cNvSpPr>
          <p:nvPr/>
        </p:nvSpPr>
        <p:spPr bwMode="auto">
          <a:xfrm>
            <a:off x="395288" y="1484313"/>
            <a:ext cx="8305800" cy="4876800"/>
          </a:xfrm>
          <a:prstGeom prst="rect">
            <a:avLst/>
          </a:prstGeom>
          <a:noFill/>
          <a:ln w="9525">
            <a:noFill/>
            <a:miter lim="800000"/>
            <a:headEnd/>
            <a:tailEnd/>
          </a:ln>
          <a:effectLst/>
        </p:spPr>
        <p:txBody>
          <a:bodyPr/>
          <a:lstStyle/>
          <a:p>
            <a:pPr algn="ctr">
              <a:spcBef>
                <a:spcPct val="40000"/>
              </a:spcBef>
              <a:buClr>
                <a:schemeClr val="accent1"/>
              </a:buClr>
              <a:buSzPct val="95000"/>
            </a:pPr>
            <a:r>
              <a:rPr lang="de-DE" sz="2000" dirty="0" smtClean="0">
                <a:solidFill>
                  <a:srgbClr val="26547C"/>
                </a:solidFill>
              </a:rPr>
              <a:t>a </a:t>
            </a:r>
            <a:r>
              <a:rPr lang="de-DE" sz="2000" dirty="0" err="1" smtClean="0">
                <a:solidFill>
                  <a:srgbClr val="26547C"/>
                </a:solidFill>
              </a:rPr>
              <a:t>factor</a:t>
            </a:r>
            <a:r>
              <a:rPr lang="de-DE" sz="2000" dirty="0" smtClean="0">
                <a:solidFill>
                  <a:srgbClr val="26547C"/>
                </a:solidFill>
              </a:rPr>
              <a:t> </a:t>
            </a:r>
            <a:r>
              <a:rPr lang="de-DE" sz="2000" dirty="0" err="1" smtClean="0">
                <a:solidFill>
                  <a:srgbClr val="26547C"/>
                </a:solidFill>
              </a:rPr>
              <a:t>that</a:t>
            </a:r>
            <a:r>
              <a:rPr lang="de-DE" sz="2000" dirty="0" smtClean="0">
                <a:solidFill>
                  <a:srgbClr val="26547C"/>
                </a:solidFill>
              </a:rPr>
              <a:t> </a:t>
            </a:r>
            <a:r>
              <a:rPr lang="de-DE" sz="2000" dirty="0" err="1" smtClean="0">
                <a:solidFill>
                  <a:srgbClr val="26547C"/>
                </a:solidFill>
              </a:rPr>
              <a:t>is</a:t>
            </a:r>
            <a:r>
              <a:rPr lang="de-DE" sz="2000" dirty="0" smtClean="0">
                <a:solidFill>
                  <a:srgbClr val="26547C"/>
                </a:solidFill>
              </a:rPr>
              <a:t> </a:t>
            </a:r>
            <a:r>
              <a:rPr lang="de-DE" sz="2000" dirty="0" err="1" smtClean="0">
                <a:solidFill>
                  <a:srgbClr val="26547C"/>
                </a:solidFill>
              </a:rPr>
              <a:t>to</a:t>
            </a:r>
            <a:r>
              <a:rPr lang="de-DE" sz="2000" dirty="0" smtClean="0">
                <a:solidFill>
                  <a:srgbClr val="26547C"/>
                </a:solidFill>
              </a:rPr>
              <a:t> </a:t>
            </a:r>
            <a:r>
              <a:rPr lang="de-DE" sz="2000" dirty="0" err="1" smtClean="0">
                <a:solidFill>
                  <a:srgbClr val="26547C"/>
                </a:solidFill>
              </a:rPr>
              <a:t>be</a:t>
            </a:r>
            <a:r>
              <a:rPr lang="de-DE" sz="2000" dirty="0" smtClean="0">
                <a:solidFill>
                  <a:srgbClr val="26547C"/>
                </a:solidFill>
              </a:rPr>
              <a:t> </a:t>
            </a:r>
            <a:r>
              <a:rPr lang="de-DE" sz="2000" dirty="0" err="1" smtClean="0">
                <a:solidFill>
                  <a:srgbClr val="26547C"/>
                </a:solidFill>
              </a:rPr>
              <a:t>investigated</a:t>
            </a:r>
            <a:r>
              <a:rPr lang="de-DE" sz="2000" dirty="0">
                <a:solidFill>
                  <a:srgbClr val="000036"/>
                </a:solidFill>
              </a:rPr>
              <a:t/>
            </a:r>
            <a:br>
              <a:rPr lang="de-DE" sz="2000" dirty="0">
                <a:solidFill>
                  <a:srgbClr val="000036"/>
                </a:solidFill>
              </a:rPr>
            </a:br>
            <a:r>
              <a:rPr lang="de-DE" sz="2000" dirty="0" smtClean="0">
                <a:solidFill>
                  <a:srgbClr val="000036"/>
                </a:solidFill>
              </a:rPr>
              <a:t>(</a:t>
            </a:r>
            <a:r>
              <a:rPr lang="de-DE" sz="2000" dirty="0" err="1" smtClean="0">
                <a:solidFill>
                  <a:srgbClr val="000036"/>
                </a:solidFill>
              </a:rPr>
              <a:t>efficacy</a:t>
            </a:r>
            <a:r>
              <a:rPr lang="de-DE" sz="2000" dirty="0" smtClean="0">
                <a:solidFill>
                  <a:srgbClr val="000036"/>
                </a:solidFill>
              </a:rPr>
              <a:t> </a:t>
            </a:r>
            <a:r>
              <a:rPr lang="de-DE" sz="2000" dirty="0" err="1" smtClean="0">
                <a:solidFill>
                  <a:srgbClr val="000036"/>
                </a:solidFill>
              </a:rPr>
              <a:t>of</a:t>
            </a:r>
            <a:r>
              <a:rPr lang="de-DE" sz="2000" dirty="0" smtClean="0">
                <a:solidFill>
                  <a:srgbClr val="000036"/>
                </a:solidFill>
              </a:rPr>
              <a:t> a </a:t>
            </a:r>
            <a:r>
              <a:rPr lang="de-DE" sz="2000" dirty="0" err="1" smtClean="0">
                <a:solidFill>
                  <a:srgbClr val="000036"/>
                </a:solidFill>
              </a:rPr>
              <a:t>therapy</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 </a:t>
            </a:r>
            <a:r>
              <a:rPr lang="de-DE" sz="2000" dirty="0" err="1" smtClean="0">
                <a:solidFill>
                  <a:srgbClr val="000036"/>
                </a:solidFill>
              </a:rPr>
              <a:t>new</a:t>
            </a:r>
            <a:r>
              <a:rPr lang="de-DE" sz="2000" dirty="0" smtClean="0">
                <a:solidFill>
                  <a:srgbClr val="000036"/>
                </a:solidFill>
              </a:rPr>
              <a:t> </a:t>
            </a:r>
            <a:r>
              <a:rPr lang="de-DE" sz="2000" dirty="0" err="1" smtClean="0">
                <a:solidFill>
                  <a:srgbClr val="000036"/>
                </a:solidFill>
              </a:rPr>
              <a:t>medication</a:t>
            </a:r>
            <a:r>
              <a:rPr lang="de-DE" sz="2000" dirty="0" smtClean="0">
                <a:solidFill>
                  <a:srgbClr val="000036"/>
                </a:solidFill>
              </a:rPr>
              <a:t>, a </a:t>
            </a:r>
            <a:r>
              <a:rPr lang="de-DE" sz="2000" dirty="0" err="1" smtClean="0">
                <a:solidFill>
                  <a:srgbClr val="000036"/>
                </a:solidFill>
              </a:rPr>
              <a:t>risk</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smoking</a:t>
            </a:r>
            <a:r>
              <a:rPr lang="de-DE" sz="2000" dirty="0" smtClean="0">
                <a:solidFill>
                  <a:srgbClr val="000036"/>
                </a:solidFill>
              </a:rPr>
              <a:t>, a </a:t>
            </a:r>
            <a:r>
              <a:rPr lang="de-DE" sz="2000" dirty="0" err="1" smtClean="0">
                <a:solidFill>
                  <a:srgbClr val="000036"/>
                </a:solidFill>
              </a:rPr>
              <a:t>protective</a:t>
            </a:r>
            <a:r>
              <a:rPr lang="de-DE" sz="2000" dirty="0" smtClean="0">
                <a:solidFill>
                  <a:srgbClr val="000036"/>
                </a:solidFill>
              </a:rPr>
              <a:t> </a:t>
            </a:r>
            <a:r>
              <a:rPr lang="de-DE" sz="2000" dirty="0" err="1" smtClean="0">
                <a:solidFill>
                  <a:srgbClr val="000036"/>
                </a:solidFill>
              </a:rPr>
              <a:t>factor</a:t>
            </a:r>
            <a:r>
              <a:rPr lang="de-DE" sz="2000" dirty="0" smtClean="0">
                <a:solidFill>
                  <a:srgbClr val="000036"/>
                </a:solidFill>
              </a:rPr>
              <a:t> such </a:t>
            </a:r>
            <a:r>
              <a:rPr lang="de-DE" sz="2000" dirty="0" err="1" smtClean="0">
                <a:solidFill>
                  <a:srgbClr val="000036"/>
                </a:solidFill>
              </a:rPr>
              <a:t>as</a:t>
            </a:r>
            <a:r>
              <a:rPr lang="de-DE" sz="2000" dirty="0" smtClean="0">
                <a:solidFill>
                  <a:srgbClr val="000036"/>
                </a:solidFill>
              </a:rPr>
              <a:t> </a:t>
            </a:r>
            <a:r>
              <a:rPr lang="de-DE" sz="2000" dirty="0" err="1" smtClean="0">
                <a:solidFill>
                  <a:srgbClr val="000036"/>
                </a:solidFill>
              </a:rPr>
              <a:t>physical</a:t>
            </a:r>
            <a:r>
              <a:rPr lang="de-DE" sz="2000" dirty="0" smtClean="0">
                <a:solidFill>
                  <a:srgbClr val="000036"/>
                </a:solidFill>
              </a:rPr>
              <a:t> </a:t>
            </a:r>
            <a:r>
              <a:rPr lang="de-DE" sz="2000" dirty="0" err="1" smtClean="0">
                <a:solidFill>
                  <a:srgbClr val="000036"/>
                </a:solidFill>
              </a:rPr>
              <a:t>activity</a:t>
            </a:r>
            <a:r>
              <a:rPr lang="de-DE" sz="2000" dirty="0" smtClean="0">
                <a:solidFill>
                  <a:srgbClr val="000036"/>
                </a:solidFill>
              </a:rPr>
              <a:t>)</a:t>
            </a:r>
            <a:r>
              <a:rPr lang="de-DE" sz="2000" dirty="0">
                <a:solidFill>
                  <a:srgbClr val="000036"/>
                </a:solidFill>
              </a:rPr>
              <a:t/>
            </a:r>
            <a:br>
              <a:rPr lang="de-DE" sz="2000" dirty="0">
                <a:solidFill>
                  <a:srgbClr val="000036"/>
                </a:solidFill>
              </a:rPr>
            </a:br>
            <a:endParaRPr lang="de-DE" sz="2000" dirty="0">
              <a:solidFill>
                <a:srgbClr val="000036"/>
              </a:solidFill>
            </a:endParaRPr>
          </a:p>
          <a:p>
            <a:pPr marL="342900" indent="-342900" algn="ctr">
              <a:spcBef>
                <a:spcPct val="40000"/>
              </a:spcBef>
              <a:buClr>
                <a:schemeClr val="accent1"/>
              </a:buClr>
              <a:buSzPct val="95000"/>
              <a:buFont typeface="Arial" charset="0"/>
              <a:buChar char="●"/>
            </a:pPr>
            <a:endParaRPr lang="de-DE" sz="2000" dirty="0">
              <a:solidFill>
                <a:srgbClr val="000036"/>
              </a:solidFill>
            </a:endParaRPr>
          </a:p>
        </p:txBody>
      </p:sp>
      <p:sp>
        <p:nvSpPr>
          <p:cNvPr id="273414" name="Line 6"/>
          <p:cNvSpPr>
            <a:spLocks noChangeShapeType="1"/>
          </p:cNvSpPr>
          <p:nvPr/>
        </p:nvSpPr>
        <p:spPr bwMode="auto">
          <a:xfrm flipH="1">
            <a:off x="1908175" y="3248025"/>
            <a:ext cx="1901825" cy="1549400"/>
          </a:xfrm>
          <a:prstGeom prst="line">
            <a:avLst/>
          </a:prstGeom>
          <a:noFill/>
          <a:ln w="38100">
            <a:solidFill>
              <a:schemeClr val="tx1"/>
            </a:solidFill>
            <a:round/>
            <a:headEnd/>
            <a:tailEnd type="triangle" w="med" len="med"/>
          </a:ln>
          <a:effectLst/>
        </p:spPr>
        <p:txBody>
          <a:bodyPr/>
          <a:lstStyle/>
          <a:p>
            <a:endParaRPr lang="en-US"/>
          </a:p>
        </p:txBody>
      </p:sp>
      <p:sp>
        <p:nvSpPr>
          <p:cNvPr id="273415" name="Line 7"/>
          <p:cNvSpPr>
            <a:spLocks noChangeShapeType="1"/>
          </p:cNvSpPr>
          <p:nvPr/>
        </p:nvSpPr>
        <p:spPr bwMode="auto">
          <a:xfrm>
            <a:off x="4800600" y="3248025"/>
            <a:ext cx="1676400" cy="1524000"/>
          </a:xfrm>
          <a:prstGeom prst="line">
            <a:avLst/>
          </a:prstGeom>
          <a:noFill/>
          <a:ln w="38100">
            <a:solidFill>
              <a:schemeClr val="tx1"/>
            </a:solidFill>
            <a:round/>
            <a:headEnd/>
            <a:tailEnd type="triangle" w="med" len="med"/>
          </a:ln>
          <a:effectLst/>
        </p:spPr>
        <p:txBody>
          <a:bodyPr/>
          <a:lstStyle/>
          <a:p>
            <a:endParaRPr lang="en-US"/>
          </a:p>
        </p:txBody>
      </p:sp>
      <p:sp>
        <p:nvSpPr>
          <p:cNvPr id="273416" name="Text Box 8"/>
          <p:cNvSpPr txBox="1">
            <a:spLocks noChangeArrowheads="1"/>
          </p:cNvSpPr>
          <p:nvPr/>
        </p:nvSpPr>
        <p:spPr bwMode="auto">
          <a:xfrm>
            <a:off x="533400" y="3324225"/>
            <a:ext cx="2438400" cy="400110"/>
          </a:xfrm>
          <a:prstGeom prst="rect">
            <a:avLst/>
          </a:prstGeom>
          <a:noFill/>
          <a:ln w="9525">
            <a:noFill/>
            <a:miter lim="800000"/>
            <a:headEnd/>
            <a:tailEnd/>
          </a:ln>
          <a:effectLst/>
        </p:spPr>
        <p:txBody>
          <a:bodyPr>
            <a:spAutoFit/>
          </a:bodyPr>
          <a:lstStyle/>
          <a:p>
            <a:pPr algn="r">
              <a:spcBef>
                <a:spcPct val="50000"/>
              </a:spcBef>
            </a:pPr>
            <a:r>
              <a:rPr lang="de-DE" sz="2000" dirty="0" err="1" smtClean="0">
                <a:solidFill>
                  <a:srgbClr val="26547C"/>
                </a:solidFill>
              </a:rPr>
              <a:t>interventional</a:t>
            </a:r>
            <a:endParaRPr lang="de-DE" sz="2000" dirty="0">
              <a:solidFill>
                <a:srgbClr val="26547C"/>
              </a:solidFill>
            </a:endParaRPr>
          </a:p>
        </p:txBody>
      </p:sp>
      <p:sp>
        <p:nvSpPr>
          <p:cNvPr id="273417" name="Text Box 9"/>
          <p:cNvSpPr txBox="1">
            <a:spLocks noChangeArrowheads="1"/>
          </p:cNvSpPr>
          <p:nvPr/>
        </p:nvSpPr>
        <p:spPr bwMode="auto">
          <a:xfrm>
            <a:off x="5508625" y="3284538"/>
            <a:ext cx="2590800" cy="400110"/>
          </a:xfrm>
          <a:prstGeom prst="rect">
            <a:avLst/>
          </a:prstGeom>
          <a:noFill/>
          <a:ln w="9525">
            <a:noFill/>
            <a:miter lim="800000"/>
            <a:headEnd/>
            <a:tailEnd/>
          </a:ln>
          <a:effectLst/>
        </p:spPr>
        <p:txBody>
          <a:bodyPr>
            <a:spAutoFit/>
          </a:bodyPr>
          <a:lstStyle/>
          <a:p>
            <a:pPr>
              <a:spcBef>
                <a:spcPct val="50000"/>
              </a:spcBef>
            </a:pPr>
            <a:r>
              <a:rPr lang="de-DE" sz="2000" dirty="0" err="1" smtClean="0">
                <a:solidFill>
                  <a:srgbClr val="26547C"/>
                </a:solidFill>
              </a:rPr>
              <a:t>observational</a:t>
            </a:r>
            <a:endParaRPr lang="de-DE" sz="2000" dirty="0">
              <a:solidFill>
                <a:srgbClr val="26547C"/>
              </a:solidFill>
            </a:endParaRPr>
          </a:p>
        </p:txBody>
      </p:sp>
      <p:sp>
        <p:nvSpPr>
          <p:cNvPr id="273418" name="Text Box 10"/>
          <p:cNvSpPr txBox="1">
            <a:spLocks noChangeArrowheads="1"/>
          </p:cNvSpPr>
          <p:nvPr/>
        </p:nvSpPr>
        <p:spPr bwMode="auto">
          <a:xfrm>
            <a:off x="228600" y="4837113"/>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clinical</a:t>
            </a:r>
            <a:r>
              <a:rPr lang="de-DE" dirty="0" smtClean="0"/>
              <a:t> </a:t>
            </a:r>
            <a:r>
              <a:rPr lang="de-DE" dirty="0" err="1" smtClean="0"/>
              <a:t>trial</a:t>
            </a:r>
            <a:r>
              <a:rPr lang="de-DE" dirty="0" smtClean="0"/>
              <a:t>, </a:t>
            </a:r>
            <a:br>
              <a:rPr lang="de-DE" dirty="0" smtClean="0"/>
            </a:br>
            <a:r>
              <a:rPr lang="de-DE" dirty="0" err="1" smtClean="0"/>
              <a:t>interventional</a:t>
            </a:r>
            <a:r>
              <a:rPr lang="de-DE" dirty="0" smtClean="0"/>
              <a:t> </a:t>
            </a:r>
            <a:r>
              <a:rPr lang="de-DE" dirty="0" err="1" smtClean="0"/>
              <a:t>cohort</a:t>
            </a:r>
            <a:r>
              <a:rPr lang="de-DE" dirty="0" smtClean="0"/>
              <a:t> </a:t>
            </a:r>
            <a:r>
              <a:rPr lang="de-DE" dirty="0" err="1" smtClean="0"/>
              <a:t>study</a:t>
            </a:r>
            <a:endParaRPr lang="de-DE" dirty="0"/>
          </a:p>
        </p:txBody>
      </p:sp>
      <p:sp>
        <p:nvSpPr>
          <p:cNvPr id="273419" name="Text Box 11"/>
          <p:cNvSpPr txBox="1">
            <a:spLocks noChangeArrowheads="1"/>
          </p:cNvSpPr>
          <p:nvPr/>
        </p:nvSpPr>
        <p:spPr bwMode="auto">
          <a:xfrm>
            <a:off x="5029200" y="4848225"/>
            <a:ext cx="3962400" cy="646331"/>
          </a:xfrm>
          <a:prstGeom prst="rect">
            <a:avLst/>
          </a:prstGeom>
          <a:noFill/>
          <a:ln w="9525">
            <a:noFill/>
            <a:miter lim="800000"/>
            <a:headEnd/>
            <a:tailEnd/>
          </a:ln>
          <a:effectLst/>
        </p:spPr>
        <p:txBody>
          <a:bodyPr>
            <a:spAutoFit/>
          </a:bodyPr>
          <a:lstStyle/>
          <a:p>
            <a:pPr>
              <a:spcBef>
                <a:spcPct val="50000"/>
              </a:spcBef>
            </a:pPr>
            <a:r>
              <a:rPr lang="de-DE" dirty="0" err="1" smtClean="0"/>
              <a:t>cohort</a:t>
            </a:r>
            <a:r>
              <a:rPr lang="de-DE" dirty="0" smtClean="0"/>
              <a:t> </a:t>
            </a:r>
            <a:r>
              <a:rPr lang="de-DE" dirty="0" err="1" smtClean="0"/>
              <a:t>study</a:t>
            </a:r>
            <a:r>
              <a:rPr lang="de-DE" dirty="0" smtClean="0"/>
              <a:t>, </a:t>
            </a:r>
            <a:r>
              <a:rPr lang="de-DE" dirty="0" err="1" smtClean="0"/>
              <a:t>case-control</a:t>
            </a:r>
            <a:r>
              <a:rPr lang="de-DE" dirty="0" smtClean="0"/>
              <a:t> </a:t>
            </a:r>
            <a:r>
              <a:rPr lang="de-DE" dirty="0" err="1" smtClean="0"/>
              <a:t>study</a:t>
            </a:r>
            <a:r>
              <a:rPr lang="de-DE" dirty="0" smtClean="0"/>
              <a:t>, (</a:t>
            </a:r>
            <a:r>
              <a:rPr lang="de-DE" dirty="0" err="1" smtClean="0"/>
              <a:t>cross-sectional</a:t>
            </a:r>
            <a:r>
              <a:rPr lang="de-DE" dirty="0" smtClean="0"/>
              <a:t> </a:t>
            </a:r>
            <a:r>
              <a:rPr lang="de-DE" dirty="0" err="1" smtClean="0"/>
              <a:t>study</a:t>
            </a:r>
            <a:r>
              <a:rPr lang="de-DE" dirty="0" smtClean="0"/>
              <a:t>)</a:t>
            </a:r>
            <a:endParaRPr lang="de-DE" dirty="0"/>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err="1" smtClean="0">
                <a:solidFill>
                  <a:srgbClr val="4F81BD"/>
                </a:solidFill>
                <a:latin typeface="+mj-lt"/>
                <a:ea typeface="+mj-ea"/>
                <a:cs typeface="+mj-cs"/>
              </a:rPr>
              <a:t>Interventional</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observational</a:t>
            </a:r>
            <a:r>
              <a:rPr lang="de-DE" sz="3200" dirty="0" smtClean="0">
                <a:solidFill>
                  <a:srgbClr val="4F81BD"/>
                </a:solidFill>
                <a:latin typeface="+mj-lt"/>
                <a:ea typeface="+mj-ea"/>
                <a:cs typeface="+mj-cs"/>
              </a:rPr>
              <a:t> </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29</a:t>
            </a:fld>
            <a:endParaRPr lang="de-DE" altLang="en-US"/>
          </a:p>
        </p:txBody>
      </p:sp>
    </p:spTree>
    <p:extLst>
      <p:ext uri="{BB962C8B-B14F-4D97-AF65-F5344CB8AC3E}">
        <p14:creationId xmlns:p14="http://schemas.microsoft.com/office/powerpoint/2010/main" val="3595453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Introduction</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2669889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ußzeilenplatzhalter 4"/>
          <p:cNvSpPr>
            <a:spLocks noGrp="1"/>
          </p:cNvSpPr>
          <p:nvPr>
            <p:ph type="ftr" sz="quarter" idx="11"/>
          </p:nvPr>
        </p:nvSpPr>
        <p:spPr/>
        <p:txBody>
          <a:bodyPr/>
          <a:lstStyle/>
          <a:p>
            <a:r>
              <a:rPr lang="de-DE" altLang="en-US" dirty="0"/>
              <a:t>hanno.ulmer@i-med.ac.at</a:t>
            </a:r>
          </a:p>
        </p:txBody>
      </p:sp>
      <p:sp>
        <p:nvSpPr>
          <p:cNvPr id="273420" name="Rectangle 12"/>
          <p:cNvSpPr>
            <a:spLocks noChangeArrowheads="1"/>
          </p:cNvSpPr>
          <p:nvPr/>
        </p:nvSpPr>
        <p:spPr bwMode="auto">
          <a:xfrm>
            <a:off x="684213" y="620713"/>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Longitudinal (</a:t>
            </a:r>
            <a:r>
              <a:rPr lang="de-DE" sz="3200" dirty="0" err="1" smtClean="0">
                <a:solidFill>
                  <a:srgbClr val="4F81BD"/>
                </a:solidFill>
                <a:latin typeface="+mj-lt"/>
                <a:ea typeface="+mj-ea"/>
                <a:cs typeface="+mj-cs"/>
              </a:rPr>
              <a:t>incidence</a:t>
            </a:r>
            <a:r>
              <a:rPr lang="de-DE" sz="3200" dirty="0" smtClean="0">
                <a:solidFill>
                  <a:srgbClr val="4F81BD"/>
                </a:solidFill>
                <a:latin typeface="+mj-lt"/>
                <a:ea typeface="+mj-ea"/>
                <a:cs typeface="+mj-cs"/>
              </a:rPr>
              <a:t>) versus </a:t>
            </a:r>
            <a:r>
              <a:rPr lang="de-DE" sz="3200" dirty="0" err="1" smtClean="0">
                <a:solidFill>
                  <a:srgbClr val="4F81BD"/>
                </a:solidFill>
                <a:latin typeface="+mj-lt"/>
                <a:ea typeface="+mj-ea"/>
                <a:cs typeface="+mj-cs"/>
              </a:rPr>
              <a:t>cross-sectional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prevalence</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studies</a:t>
            </a:r>
            <a:r>
              <a:rPr lang="de-DE" sz="3200" dirty="0">
                <a:solidFill>
                  <a:srgbClr val="4F81BD"/>
                </a:solidFill>
                <a:latin typeface="+mj-lt"/>
                <a:ea typeface="+mj-ea"/>
                <a:cs typeface="+mj-cs"/>
              </a:rPr>
              <a:t>	</a:t>
            </a:r>
            <a:r>
              <a:rPr lang="de-DE" sz="3200" dirty="0">
                <a:solidFill>
                  <a:srgbClr val="000036"/>
                </a:solidFill>
              </a:rPr>
              <a:t>	</a:t>
            </a:r>
          </a:p>
        </p:txBody>
      </p:sp>
      <p:sp>
        <p:nvSpPr>
          <p:cNvPr id="13" name="Datumsplatzhalter 12"/>
          <p:cNvSpPr>
            <a:spLocks noGrp="1"/>
          </p:cNvSpPr>
          <p:nvPr>
            <p:ph type="dt" sz="half" idx="10"/>
          </p:nvPr>
        </p:nvSpPr>
        <p:spPr/>
        <p:txBody>
          <a:bodyPr/>
          <a:lstStyle/>
          <a:p>
            <a:r>
              <a:rPr lang="de-DE" dirty="0" smtClean="0"/>
              <a:t>UFL</a:t>
            </a:r>
            <a:endParaRPr lang="de-DE" altLang="en-US"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30</a:t>
            </a:fld>
            <a:endParaRPr lang="de-DE" altLang="en-US"/>
          </a:p>
        </p:txBody>
      </p:sp>
      <p:pic>
        <p:nvPicPr>
          <p:cNvPr id="539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6" y="4221088"/>
            <a:ext cx="6831013"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9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493" y="1988840"/>
            <a:ext cx="6662737"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607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r>
              <a:rPr lang="de-DE" dirty="0" smtClean="0"/>
              <a:t>UFL</a:t>
            </a:r>
            <a:endParaRPr lang="de-DE" dirty="0"/>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de-DE" dirty="0" smtClean="0"/>
              <a:t>Clinical </a:t>
            </a:r>
            <a:r>
              <a:rPr lang="de-DE" dirty="0" err="1" smtClean="0"/>
              <a:t>trial</a:t>
            </a:r>
            <a:endParaRPr lang="de-AT" sz="2000" dirty="0" smtClean="0"/>
          </a:p>
        </p:txBody>
      </p:sp>
      <p:sp>
        <p:nvSpPr>
          <p:cNvPr id="2" name="Fußzeilenplatzhalter 1"/>
          <p:cNvSpPr>
            <a:spLocks noGrp="1"/>
          </p:cNvSpPr>
          <p:nvPr>
            <p:ph type="ftr" sz="quarter" idx="11"/>
          </p:nvPr>
        </p:nvSpPr>
        <p:spPr/>
        <p:txBody>
          <a:bodyPr/>
          <a:lstStyle/>
          <a:p>
            <a:r>
              <a:rPr lang="de-DE" altLang="en-US" smtClean="0"/>
              <a:t>hanno.ulmer@i-med.ac.at</a:t>
            </a:r>
            <a:endParaRPr lang="de-DE" altLang="en-US" dirty="0"/>
          </a:p>
        </p:txBody>
      </p:sp>
      <p:sp>
        <p:nvSpPr>
          <p:cNvPr id="6" name="Datumsplatzhalter 5"/>
          <p:cNvSpPr>
            <a:spLocks noGrp="1"/>
          </p:cNvSpPr>
          <p:nvPr>
            <p:ph type="dt" sz="half" idx="10"/>
          </p:nvPr>
        </p:nvSpPr>
        <p:spPr/>
        <p:txBody>
          <a:bodyPr/>
          <a:lstStyle/>
          <a:p>
            <a:r>
              <a:rPr lang="de-DE" dirty="0" smtClean="0"/>
              <a:t>UFL</a:t>
            </a:r>
            <a:endParaRPr lang="de-DE" altLang="en-US" dirty="0"/>
          </a:p>
        </p:txBody>
      </p:sp>
      <p:pic>
        <p:nvPicPr>
          <p:cNvPr id="69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6944890" cy="405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32</a:t>
            </a:fld>
            <a:endParaRPr lang="de-DE" altLang="en-US"/>
          </a:p>
        </p:txBody>
      </p:sp>
    </p:spTree>
    <p:extLst>
      <p:ext uri="{BB962C8B-B14F-4D97-AF65-F5344CB8AC3E}">
        <p14:creationId xmlns:p14="http://schemas.microsoft.com/office/powerpoint/2010/main" val="37307274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
            </a:r>
            <a:br>
              <a:rPr lang="de-DE" dirty="0" smtClean="0"/>
            </a:br>
            <a:r>
              <a:rPr lang="de-DE" dirty="0" err="1" smtClean="0"/>
              <a:t>Cohort</a:t>
            </a:r>
            <a:r>
              <a:rPr lang="de-DE" dirty="0" smtClean="0"/>
              <a:t> </a:t>
            </a:r>
            <a:r>
              <a:rPr lang="de-DE" dirty="0" err="1" smtClean="0"/>
              <a:t>studies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6918452" cy="411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spTree>
    <p:extLst>
      <p:ext uri="{BB962C8B-B14F-4D97-AF65-F5344CB8AC3E}">
        <p14:creationId xmlns:p14="http://schemas.microsoft.com/office/powerpoint/2010/main" val="2165561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ußzeilenplatzhalter 4"/>
          <p:cNvSpPr>
            <a:spLocks noGrp="1"/>
          </p:cNvSpPr>
          <p:nvPr>
            <p:ph type="ftr" sz="quarter" idx="11"/>
          </p:nvPr>
        </p:nvSpPr>
        <p:spPr/>
        <p:txBody>
          <a:bodyPr/>
          <a:lstStyle/>
          <a:p>
            <a:r>
              <a:rPr lang="de-DE" altLang="en-US"/>
              <a:t>hanno.ulmer@i-med.ac.at</a:t>
            </a:r>
          </a:p>
        </p:txBody>
      </p:sp>
      <p:sp>
        <p:nvSpPr>
          <p:cNvPr id="283652" name="Rectangle 4"/>
          <p:cNvSpPr>
            <a:spLocks noChangeArrowheads="1"/>
          </p:cNvSpPr>
          <p:nvPr/>
        </p:nvSpPr>
        <p:spPr bwMode="auto">
          <a:xfrm>
            <a:off x="539552" y="404664"/>
            <a:ext cx="8029575" cy="657225"/>
          </a:xfrm>
          <a:prstGeom prst="rect">
            <a:avLst/>
          </a:prstGeom>
          <a:noFill/>
          <a:ln w="9525">
            <a:noFill/>
            <a:miter lim="800000"/>
            <a:headEnd/>
            <a:tailEnd/>
          </a:ln>
          <a:effectLst/>
        </p:spPr>
        <p:txBody>
          <a:bodyPr anchor="ctr"/>
          <a:lstStyle/>
          <a:p>
            <a:r>
              <a:rPr lang="en-US" sz="3200" dirty="0">
                <a:solidFill>
                  <a:srgbClr val="4F81BD"/>
                </a:solidFill>
                <a:latin typeface="+mj-lt"/>
                <a:ea typeface="+mj-ea"/>
                <a:cs typeface="+mj-cs"/>
              </a:rPr>
              <a:t>Framingham Heart Study</a:t>
            </a:r>
            <a:endParaRPr lang="de-DE" sz="3200" dirty="0">
              <a:solidFill>
                <a:srgbClr val="4F81BD"/>
              </a:solidFill>
              <a:latin typeface="+mj-lt"/>
              <a:ea typeface="+mj-ea"/>
              <a:cs typeface="+mj-cs"/>
            </a:endParaRPr>
          </a:p>
        </p:txBody>
      </p:sp>
      <p:pic>
        <p:nvPicPr>
          <p:cNvPr id="283653" name="Picture 5"/>
          <p:cNvPicPr>
            <a:picLocks noChangeAspect="1" noChangeArrowheads="1"/>
          </p:cNvPicPr>
          <p:nvPr/>
        </p:nvPicPr>
        <p:blipFill>
          <a:blip r:embed="rId3" cstate="print"/>
          <a:srcRect l="72476" t="70033" r="11604" b="9636"/>
          <a:stretch>
            <a:fillRect/>
          </a:stretch>
        </p:blipFill>
        <p:spPr bwMode="auto">
          <a:xfrm>
            <a:off x="6948488" y="4221163"/>
            <a:ext cx="1728787" cy="1655762"/>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3" cstate="print"/>
          <a:srcRect l="16780" t="49037" r="15952" b="36195"/>
          <a:stretch>
            <a:fillRect/>
          </a:stretch>
        </p:blipFill>
        <p:spPr bwMode="auto">
          <a:xfrm>
            <a:off x="4885" y="2348880"/>
            <a:ext cx="8893175" cy="935038"/>
          </a:xfrm>
          <a:prstGeom prst="rect">
            <a:avLst/>
          </a:prstGeom>
          <a:noFill/>
          <a:ln w="9525">
            <a:noFill/>
            <a:miter lim="800000"/>
            <a:headEnd/>
            <a:tailEnd/>
          </a:ln>
          <a:effectLst/>
        </p:spPr>
      </p:pic>
      <p:sp>
        <p:nvSpPr>
          <p:cNvPr id="283655" name="Rectangle 7"/>
          <p:cNvSpPr>
            <a:spLocks noChangeArrowheads="1"/>
          </p:cNvSpPr>
          <p:nvPr/>
        </p:nvSpPr>
        <p:spPr bwMode="auto">
          <a:xfrm>
            <a:off x="395288" y="1773238"/>
            <a:ext cx="7417593" cy="784830"/>
          </a:xfrm>
          <a:prstGeom prst="rect">
            <a:avLst/>
          </a:prstGeom>
          <a:noFill/>
          <a:ln w="9525">
            <a:noFill/>
            <a:miter lim="800000"/>
            <a:headEnd/>
            <a:tailEnd/>
          </a:ln>
          <a:effectLst/>
        </p:spPr>
        <p:txBody>
          <a:bodyPr wrap="square">
            <a:spAutoFit/>
          </a:bodyPr>
          <a:lstStyle/>
          <a:p>
            <a:pPr eaLnBrk="0" hangingPunct="0">
              <a:spcBef>
                <a:spcPct val="50000"/>
              </a:spcBef>
            </a:pPr>
            <a:r>
              <a:rPr lang="de-DE" dirty="0"/>
              <a:t>1948	</a:t>
            </a:r>
            <a:r>
              <a:rPr lang="de-DE" dirty="0" smtClean="0"/>
              <a:t>Recruiting </a:t>
            </a:r>
            <a:r>
              <a:rPr lang="de-DE" dirty="0" err="1" smtClean="0"/>
              <a:t>of</a:t>
            </a:r>
            <a:r>
              <a:rPr lang="de-DE" dirty="0" smtClean="0"/>
              <a:t> 5209 </a:t>
            </a:r>
            <a:r>
              <a:rPr lang="de-DE" dirty="0" err="1" smtClean="0"/>
              <a:t>healthy</a:t>
            </a:r>
            <a:r>
              <a:rPr lang="de-DE" dirty="0" smtClean="0"/>
              <a:t> </a:t>
            </a:r>
            <a:r>
              <a:rPr lang="de-DE" dirty="0" err="1" smtClean="0"/>
              <a:t>individuals</a:t>
            </a:r>
            <a:r>
              <a:rPr lang="de-DE" dirty="0" smtClean="0"/>
              <a:t> (</a:t>
            </a:r>
            <a:r>
              <a:rPr lang="de-DE" dirty="0" err="1" smtClean="0"/>
              <a:t>age</a:t>
            </a:r>
            <a:r>
              <a:rPr lang="de-DE" dirty="0" smtClean="0"/>
              <a:t> 30-62 </a:t>
            </a:r>
            <a:r>
              <a:rPr lang="de-DE" dirty="0" err="1" smtClean="0"/>
              <a:t>years</a:t>
            </a:r>
            <a:r>
              <a:rPr lang="de-DE" dirty="0" smtClean="0"/>
              <a:t>)</a:t>
            </a:r>
            <a:endParaRPr lang="de-DE" dirty="0"/>
          </a:p>
          <a:p>
            <a:pPr eaLnBrk="0" hangingPunct="0">
              <a:spcBef>
                <a:spcPct val="50000"/>
              </a:spcBef>
            </a:pPr>
            <a:endParaRPr lang="de-DE" dirty="0"/>
          </a:p>
        </p:txBody>
      </p:sp>
      <p:sp>
        <p:nvSpPr>
          <p:cNvPr id="283656" name="Line 8"/>
          <p:cNvSpPr>
            <a:spLocks noChangeShapeType="1"/>
          </p:cNvSpPr>
          <p:nvPr/>
        </p:nvSpPr>
        <p:spPr bwMode="auto">
          <a:xfrm>
            <a:off x="20224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57" name="Rectangle 9"/>
          <p:cNvSpPr>
            <a:spLocks noChangeArrowheads="1"/>
          </p:cNvSpPr>
          <p:nvPr/>
        </p:nvSpPr>
        <p:spPr bwMode="auto">
          <a:xfrm>
            <a:off x="1331913" y="4005263"/>
            <a:ext cx="3744912" cy="825500"/>
          </a:xfrm>
          <a:prstGeom prst="rect">
            <a:avLst/>
          </a:prstGeom>
          <a:noFill/>
          <a:ln w="9525">
            <a:noFill/>
            <a:miter lim="800000"/>
            <a:headEnd/>
            <a:tailEnd/>
          </a:ln>
          <a:effectLst/>
        </p:spPr>
        <p:txBody>
          <a:bodyPr>
            <a:spAutoFit/>
          </a:bodyPr>
          <a:lstStyle/>
          <a:p>
            <a:pPr algn="ctr" eaLnBrk="0" hangingPunct="0"/>
            <a:r>
              <a:rPr lang="de-DE" sz="1600" dirty="0"/>
              <a:t>1970</a:t>
            </a:r>
          </a:p>
          <a:p>
            <a:pPr algn="ctr" eaLnBrk="0" hangingPunct="0"/>
            <a:r>
              <a:rPr lang="de-DE" sz="1600" dirty="0" err="1" smtClean="0"/>
              <a:t>hypertension</a:t>
            </a:r>
            <a:r>
              <a:rPr lang="de-DE" sz="1600" dirty="0" smtClean="0"/>
              <a:t> </a:t>
            </a:r>
            <a:r>
              <a:rPr lang="de-DE" sz="1600" dirty="0"/>
              <a:t/>
            </a:r>
            <a:br>
              <a:rPr lang="de-DE" sz="1600" dirty="0"/>
            </a:br>
            <a:r>
              <a:rPr lang="de-DE" sz="1600" dirty="0">
                <a:cs typeface="Arial" charset="0"/>
              </a:rPr>
              <a:t>↑  </a:t>
            </a:r>
            <a:r>
              <a:rPr lang="de-DE" sz="1600" dirty="0" err="1" smtClean="0">
                <a:cs typeface="Arial" charset="0"/>
              </a:rPr>
              <a:t>stroke</a:t>
            </a:r>
            <a:endParaRPr lang="de-DE" sz="1600" dirty="0">
              <a:cs typeface="Arial" charset="0"/>
            </a:endParaRPr>
          </a:p>
        </p:txBody>
      </p:sp>
      <p:sp>
        <p:nvSpPr>
          <p:cNvPr id="283658" name="Rectangle 10"/>
          <p:cNvSpPr>
            <a:spLocks noChangeArrowheads="1"/>
          </p:cNvSpPr>
          <p:nvPr/>
        </p:nvSpPr>
        <p:spPr bwMode="auto">
          <a:xfrm>
            <a:off x="1632340" y="5699125"/>
            <a:ext cx="2348720" cy="830997"/>
          </a:xfrm>
          <a:prstGeom prst="rect">
            <a:avLst/>
          </a:prstGeom>
          <a:noFill/>
          <a:ln w="9525">
            <a:noFill/>
            <a:miter lim="800000"/>
            <a:headEnd/>
            <a:tailEnd/>
          </a:ln>
          <a:effectLst/>
        </p:spPr>
        <p:txBody>
          <a:bodyPr wrap="none">
            <a:spAutoFit/>
          </a:bodyPr>
          <a:lstStyle/>
          <a:p>
            <a:pPr algn="ctr" eaLnBrk="0" hangingPunct="0"/>
            <a:r>
              <a:rPr lang="de-DE" sz="1600" dirty="0"/>
              <a:t>1967</a:t>
            </a:r>
          </a:p>
          <a:p>
            <a:pPr algn="ctr" eaLnBrk="0" hangingPunct="0"/>
            <a:r>
              <a:rPr lang="de-DE" sz="1600" dirty="0" err="1" smtClean="0"/>
              <a:t>physical</a:t>
            </a:r>
            <a:r>
              <a:rPr lang="de-DE" sz="1600" dirty="0" smtClean="0"/>
              <a:t> </a:t>
            </a:r>
            <a:r>
              <a:rPr lang="de-DE" sz="1600" dirty="0" err="1" smtClean="0"/>
              <a:t>activity</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a:p>
            <a:pPr algn="ctr" eaLnBrk="0" hangingPunct="0"/>
            <a:r>
              <a:rPr lang="de-DE" sz="1600" dirty="0" err="1" smtClean="0">
                <a:cs typeface="Arial" charset="0"/>
              </a:rPr>
              <a:t>obesity</a:t>
            </a:r>
            <a:r>
              <a:rPr lang="de-DE" sz="1600" dirty="0" smtClean="0">
                <a:cs typeface="Arial" charset="0"/>
              </a:rPr>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59" name="Rectangle 11"/>
          <p:cNvSpPr>
            <a:spLocks noChangeArrowheads="1"/>
          </p:cNvSpPr>
          <p:nvPr/>
        </p:nvSpPr>
        <p:spPr bwMode="auto">
          <a:xfrm>
            <a:off x="539750" y="4732338"/>
            <a:ext cx="3311525" cy="584775"/>
          </a:xfrm>
          <a:prstGeom prst="rect">
            <a:avLst/>
          </a:prstGeom>
          <a:noFill/>
          <a:ln w="9525">
            <a:noFill/>
            <a:miter lim="800000"/>
            <a:headEnd/>
            <a:tailEnd/>
          </a:ln>
          <a:effectLst/>
        </p:spPr>
        <p:txBody>
          <a:bodyPr>
            <a:spAutoFit/>
          </a:bodyPr>
          <a:lstStyle/>
          <a:p>
            <a:pPr algn="ctr" eaLnBrk="0" hangingPunct="0"/>
            <a:r>
              <a:rPr lang="de-DE" sz="1600" dirty="0"/>
              <a:t>1961</a:t>
            </a:r>
          </a:p>
          <a:p>
            <a:pPr algn="ctr" eaLnBrk="0" hangingPunct="0"/>
            <a:r>
              <a:rPr lang="de-DE" sz="1600" dirty="0" err="1" smtClean="0"/>
              <a:t>cholesterol</a:t>
            </a:r>
            <a:r>
              <a:rPr lang="de-DE" sz="1600" dirty="0" smtClean="0"/>
              <a:t>, </a:t>
            </a:r>
            <a:r>
              <a:rPr lang="de-DE" sz="1600" dirty="0" err="1" smtClean="0"/>
              <a:t>hypertension</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0" name="Rectangle 12"/>
          <p:cNvSpPr>
            <a:spLocks noChangeArrowheads="1"/>
          </p:cNvSpPr>
          <p:nvPr/>
        </p:nvSpPr>
        <p:spPr bwMode="auto">
          <a:xfrm>
            <a:off x="149225" y="4005263"/>
            <a:ext cx="2119313" cy="584775"/>
          </a:xfrm>
          <a:prstGeom prst="rect">
            <a:avLst/>
          </a:prstGeom>
          <a:noFill/>
          <a:ln w="9525">
            <a:noFill/>
            <a:miter lim="800000"/>
            <a:headEnd/>
            <a:tailEnd/>
          </a:ln>
          <a:effectLst/>
        </p:spPr>
        <p:txBody>
          <a:bodyPr>
            <a:spAutoFit/>
          </a:bodyPr>
          <a:lstStyle/>
          <a:p>
            <a:pPr algn="r" eaLnBrk="0" hangingPunct="0"/>
            <a:r>
              <a:rPr lang="de-DE" sz="1600" dirty="0"/>
              <a:t>1960</a:t>
            </a:r>
          </a:p>
          <a:p>
            <a:pPr algn="r" eaLnBrk="0" hangingPunct="0"/>
            <a:r>
              <a:rPr lang="de-DE" sz="1600" dirty="0" err="1" smtClean="0"/>
              <a:t>smoking</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1" name="Rectangle 13"/>
          <p:cNvSpPr>
            <a:spLocks noChangeArrowheads="1"/>
          </p:cNvSpPr>
          <p:nvPr/>
        </p:nvSpPr>
        <p:spPr bwMode="auto">
          <a:xfrm>
            <a:off x="2484438" y="5157788"/>
            <a:ext cx="2879725" cy="581025"/>
          </a:xfrm>
          <a:prstGeom prst="rect">
            <a:avLst/>
          </a:prstGeom>
          <a:noFill/>
          <a:ln w="9525">
            <a:noFill/>
            <a:miter lim="800000"/>
            <a:headEnd/>
            <a:tailEnd/>
          </a:ln>
          <a:effectLst/>
        </p:spPr>
        <p:txBody>
          <a:bodyPr>
            <a:spAutoFit/>
          </a:bodyPr>
          <a:lstStyle/>
          <a:p>
            <a:pPr algn="ctr" eaLnBrk="0" hangingPunct="0"/>
            <a:r>
              <a:rPr lang="de-DE" sz="1600" dirty="0"/>
              <a:t>1976</a:t>
            </a:r>
          </a:p>
          <a:p>
            <a:pPr algn="ctr" eaLnBrk="0" hangingPunct="0"/>
            <a:r>
              <a:rPr lang="de-DE" sz="1600" dirty="0" err="1" smtClean="0"/>
              <a:t>menopause</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2" name="Rectangle 14"/>
          <p:cNvSpPr>
            <a:spLocks noChangeArrowheads="1"/>
          </p:cNvSpPr>
          <p:nvPr/>
        </p:nvSpPr>
        <p:spPr bwMode="auto">
          <a:xfrm>
            <a:off x="3924300" y="4005263"/>
            <a:ext cx="3384550" cy="825500"/>
          </a:xfrm>
          <a:prstGeom prst="rect">
            <a:avLst/>
          </a:prstGeom>
          <a:noFill/>
          <a:ln w="9525">
            <a:noFill/>
            <a:miter lim="800000"/>
            <a:headEnd/>
            <a:tailEnd/>
          </a:ln>
          <a:effectLst/>
        </p:spPr>
        <p:txBody>
          <a:bodyPr>
            <a:spAutoFit/>
          </a:bodyPr>
          <a:lstStyle/>
          <a:p>
            <a:pPr eaLnBrk="0" hangingPunct="0"/>
            <a:r>
              <a:rPr lang="de-DE" sz="1600" dirty="0"/>
              <a:t>1978</a:t>
            </a:r>
          </a:p>
          <a:p>
            <a:pPr eaLnBrk="0" hangingPunct="0"/>
            <a:r>
              <a:rPr lang="de-DE" sz="1600" dirty="0" err="1" smtClean="0"/>
              <a:t>Psychosocial</a:t>
            </a:r>
            <a:r>
              <a:rPr lang="de-DE" sz="1600" dirty="0" smtClean="0"/>
              <a:t>  </a:t>
            </a:r>
            <a:r>
              <a:rPr lang="de-DE" sz="1600" dirty="0"/>
              <a:t/>
            </a:r>
            <a:br>
              <a:rPr lang="de-DE" sz="1600" dirty="0"/>
            </a:br>
            <a:r>
              <a:rPr lang="de-DE" sz="1600" dirty="0" err="1" smtClean="0"/>
              <a:t>factors</a:t>
            </a:r>
            <a:r>
              <a:rPr lang="de-DE" sz="1600" dirty="0" smtClean="0"/>
              <a:t> </a:t>
            </a:r>
            <a:r>
              <a:rPr lang="de-DE" sz="1600" dirty="0">
                <a:cs typeface="Arial" charset="0"/>
              </a:rPr>
              <a:t>↑ </a:t>
            </a:r>
            <a:r>
              <a:rPr lang="de-DE" sz="1600" dirty="0" smtClean="0">
                <a:cs typeface="Arial" charset="0"/>
              </a:rPr>
              <a:t>CHD</a:t>
            </a:r>
            <a:endParaRPr lang="de-DE" sz="1600" dirty="0">
              <a:cs typeface="Arial" charset="0"/>
            </a:endParaRPr>
          </a:p>
        </p:txBody>
      </p:sp>
      <p:sp>
        <p:nvSpPr>
          <p:cNvPr id="283663" name="Rectangle 15"/>
          <p:cNvSpPr>
            <a:spLocks noChangeArrowheads="1"/>
          </p:cNvSpPr>
          <p:nvPr/>
        </p:nvSpPr>
        <p:spPr bwMode="auto">
          <a:xfrm>
            <a:off x="5076825" y="5008563"/>
            <a:ext cx="2447925" cy="581025"/>
          </a:xfrm>
          <a:prstGeom prst="rect">
            <a:avLst/>
          </a:prstGeom>
          <a:noFill/>
          <a:ln w="9525">
            <a:noFill/>
            <a:miter lim="800000"/>
            <a:headEnd/>
            <a:tailEnd/>
          </a:ln>
          <a:effectLst/>
        </p:spPr>
        <p:txBody>
          <a:bodyPr>
            <a:spAutoFit/>
          </a:bodyPr>
          <a:lstStyle/>
          <a:p>
            <a:pPr eaLnBrk="0" hangingPunct="0"/>
            <a:r>
              <a:rPr lang="de-DE" sz="1600" dirty="0"/>
              <a:t>1988</a:t>
            </a:r>
          </a:p>
          <a:p>
            <a:pPr eaLnBrk="0" hangingPunct="0"/>
            <a:r>
              <a:rPr lang="de-DE" sz="1600" dirty="0"/>
              <a:t>HDL </a:t>
            </a:r>
            <a:r>
              <a:rPr lang="de-DE" sz="1600" dirty="0">
                <a:cs typeface="Arial" charset="0"/>
              </a:rPr>
              <a:t>↓ </a:t>
            </a:r>
            <a:r>
              <a:rPr lang="de-DE" sz="1600" dirty="0" smtClean="0">
                <a:cs typeface="Arial" charset="0"/>
              </a:rPr>
              <a:t>CHD</a:t>
            </a:r>
            <a:endParaRPr lang="de-DE" sz="1600" dirty="0">
              <a:cs typeface="Arial" charset="0"/>
            </a:endParaRPr>
          </a:p>
        </p:txBody>
      </p:sp>
      <p:sp>
        <p:nvSpPr>
          <p:cNvPr id="283664" name="Line 16"/>
          <p:cNvSpPr>
            <a:spLocks noChangeShapeType="1"/>
          </p:cNvSpPr>
          <p:nvPr/>
        </p:nvSpPr>
        <p:spPr bwMode="auto">
          <a:xfrm>
            <a:off x="3203575"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5" name="Line 17"/>
          <p:cNvSpPr>
            <a:spLocks noChangeShapeType="1"/>
          </p:cNvSpPr>
          <p:nvPr/>
        </p:nvSpPr>
        <p:spPr bwMode="auto">
          <a:xfrm>
            <a:off x="4140200" y="3500438"/>
            <a:ext cx="0" cy="433387"/>
          </a:xfrm>
          <a:prstGeom prst="line">
            <a:avLst/>
          </a:prstGeom>
          <a:noFill/>
          <a:ln w="9525">
            <a:solidFill>
              <a:srgbClr val="990033"/>
            </a:solidFill>
            <a:round/>
            <a:headEnd/>
            <a:tailEnd type="triangle" w="med" len="med"/>
          </a:ln>
          <a:effectLst/>
        </p:spPr>
        <p:txBody>
          <a:bodyPr/>
          <a:lstStyle/>
          <a:p>
            <a:endParaRPr lang="en-US"/>
          </a:p>
        </p:txBody>
      </p:sp>
      <p:sp>
        <p:nvSpPr>
          <p:cNvPr id="283666" name="Line 18"/>
          <p:cNvSpPr>
            <a:spLocks noChangeShapeType="1"/>
          </p:cNvSpPr>
          <p:nvPr/>
        </p:nvSpPr>
        <p:spPr bwMode="auto">
          <a:xfrm>
            <a:off x="5364163" y="3500438"/>
            <a:ext cx="0" cy="1512887"/>
          </a:xfrm>
          <a:prstGeom prst="line">
            <a:avLst/>
          </a:prstGeom>
          <a:noFill/>
          <a:ln w="9525">
            <a:solidFill>
              <a:srgbClr val="990033"/>
            </a:solidFill>
            <a:round/>
            <a:headEnd/>
            <a:tailEnd type="triangle" w="med" len="med"/>
          </a:ln>
          <a:effectLst/>
        </p:spPr>
        <p:txBody>
          <a:bodyPr/>
          <a:lstStyle/>
          <a:p>
            <a:endParaRPr lang="en-US"/>
          </a:p>
        </p:txBody>
      </p:sp>
      <p:sp>
        <p:nvSpPr>
          <p:cNvPr id="283667" name="Line 19"/>
          <p:cNvSpPr>
            <a:spLocks noChangeShapeType="1"/>
          </p:cNvSpPr>
          <p:nvPr/>
        </p:nvSpPr>
        <p:spPr bwMode="auto">
          <a:xfrm>
            <a:off x="2166938" y="3487738"/>
            <a:ext cx="0" cy="1236662"/>
          </a:xfrm>
          <a:prstGeom prst="line">
            <a:avLst/>
          </a:prstGeom>
          <a:noFill/>
          <a:ln w="9525">
            <a:solidFill>
              <a:srgbClr val="990033"/>
            </a:solidFill>
            <a:round/>
            <a:headEnd/>
            <a:tailEnd type="triangle" w="med" len="med"/>
          </a:ln>
          <a:effectLst/>
        </p:spPr>
        <p:txBody>
          <a:bodyPr/>
          <a:lstStyle/>
          <a:p>
            <a:endParaRPr lang="en-US"/>
          </a:p>
        </p:txBody>
      </p:sp>
      <p:sp>
        <p:nvSpPr>
          <p:cNvPr id="283668" name="Line 20"/>
          <p:cNvSpPr>
            <a:spLocks noChangeShapeType="1"/>
          </p:cNvSpPr>
          <p:nvPr/>
        </p:nvSpPr>
        <p:spPr bwMode="auto">
          <a:xfrm>
            <a:off x="2846388" y="3475038"/>
            <a:ext cx="0" cy="2259012"/>
          </a:xfrm>
          <a:prstGeom prst="line">
            <a:avLst/>
          </a:prstGeom>
          <a:noFill/>
          <a:ln w="9525">
            <a:solidFill>
              <a:srgbClr val="990033"/>
            </a:solidFill>
            <a:round/>
            <a:headEnd/>
            <a:tailEnd type="triangle" w="med" len="med"/>
          </a:ln>
          <a:effectLst/>
        </p:spPr>
        <p:txBody>
          <a:bodyPr/>
          <a:lstStyle/>
          <a:p>
            <a:endParaRPr lang="en-US"/>
          </a:p>
        </p:txBody>
      </p:sp>
      <p:sp>
        <p:nvSpPr>
          <p:cNvPr id="283669" name="Line 21"/>
          <p:cNvSpPr>
            <a:spLocks noChangeShapeType="1"/>
          </p:cNvSpPr>
          <p:nvPr/>
        </p:nvSpPr>
        <p:spPr bwMode="auto">
          <a:xfrm>
            <a:off x="3884613" y="3500438"/>
            <a:ext cx="0" cy="1657350"/>
          </a:xfrm>
          <a:prstGeom prst="line">
            <a:avLst/>
          </a:prstGeom>
          <a:noFill/>
          <a:ln w="9525">
            <a:solidFill>
              <a:srgbClr val="990033"/>
            </a:solidFill>
            <a:round/>
            <a:headEnd/>
            <a:tailEnd type="triangle" w="med" len="med"/>
          </a:ln>
          <a:effectLst/>
        </p:spPr>
        <p:txBody>
          <a:bodyPr/>
          <a:lstStyle/>
          <a:p>
            <a:endParaRPr lang="en-US"/>
          </a:p>
        </p:txBody>
      </p:sp>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34</a:t>
            </a:fld>
            <a:endParaRPr lang="de-DE" altLang="en-US"/>
          </a:p>
        </p:txBody>
      </p:sp>
    </p:spTree>
    <p:extLst>
      <p:ext uri="{BB962C8B-B14F-4D97-AF65-F5344CB8AC3E}">
        <p14:creationId xmlns:p14="http://schemas.microsoft.com/office/powerpoint/2010/main" val="7049394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67544" y="188640"/>
            <a:ext cx="6186502" cy="1143000"/>
          </a:xfrm>
        </p:spPr>
        <p:txBody>
          <a:bodyPr/>
          <a:lstStyle/>
          <a:p>
            <a:r>
              <a:rPr lang="de-DE" sz="2800" dirty="0" err="1" smtClean="0"/>
              <a:t>Interventional</a:t>
            </a:r>
            <a:r>
              <a:rPr lang="de-DE" sz="2800" dirty="0" smtClean="0"/>
              <a:t> </a:t>
            </a:r>
            <a:r>
              <a:rPr lang="de-DE" sz="2800" dirty="0" err="1" smtClean="0"/>
              <a:t>cohort</a:t>
            </a:r>
            <a:r>
              <a:rPr lang="de-DE" sz="2800" dirty="0" smtClean="0"/>
              <a:t> </a:t>
            </a:r>
            <a:r>
              <a:rPr lang="de-DE" sz="2800" dirty="0" err="1" smtClean="0"/>
              <a:t>study</a:t>
            </a:r>
            <a:r>
              <a:rPr lang="de-DE" sz="2800" dirty="0" smtClean="0"/>
              <a:t>: </a:t>
            </a:r>
            <a:r>
              <a:rPr lang="de-DE" sz="2800" dirty="0" err="1" smtClean="0"/>
              <a:t>Women`s</a:t>
            </a:r>
            <a:r>
              <a:rPr lang="de-DE" sz="2800" dirty="0" smtClean="0"/>
              <a:t> </a:t>
            </a:r>
            <a:r>
              <a:rPr lang="de-DE" sz="2800" dirty="0" err="1"/>
              <a:t>Health</a:t>
            </a:r>
            <a:r>
              <a:rPr lang="de-DE" sz="2800" dirty="0"/>
              <a:t> </a:t>
            </a:r>
            <a:r>
              <a:rPr lang="de-DE" sz="2800" dirty="0" smtClean="0"/>
              <a:t>Initiative (WHI)</a:t>
            </a:r>
            <a:endParaRPr lang="de-DE" sz="2800"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285700" name="Picture 4"/>
          <p:cNvPicPr>
            <a:picLocks noChangeAspect="1" noChangeArrowheads="1"/>
          </p:cNvPicPr>
          <p:nvPr/>
        </p:nvPicPr>
        <p:blipFill>
          <a:blip r:embed="rId3" cstate="print"/>
          <a:srcRect/>
          <a:stretch>
            <a:fillRect/>
          </a:stretch>
        </p:blipFill>
        <p:spPr bwMode="auto">
          <a:xfrm>
            <a:off x="2267744" y="1772816"/>
            <a:ext cx="4614862" cy="4679950"/>
          </a:xfrm>
          <a:prstGeom prst="rect">
            <a:avLst/>
          </a:prstGeom>
          <a:noFill/>
          <a:ln w="9525">
            <a:noFill/>
            <a:miter lim="800000"/>
            <a:headEnd/>
            <a:tailEnd/>
          </a:ln>
          <a:effectLst/>
        </p:spPr>
      </p:pic>
      <p:sp>
        <p:nvSpPr>
          <p:cNvPr id="2" name="Datumsplatzhalter 1"/>
          <p:cNvSpPr>
            <a:spLocks noGrp="1"/>
          </p:cNvSpPr>
          <p:nvPr>
            <p:ph type="dt" sz="half" idx="10"/>
          </p:nvPr>
        </p:nvSpPr>
        <p:spPr/>
        <p:txBody>
          <a:bodyPr/>
          <a:lstStyle/>
          <a:p>
            <a:r>
              <a:rPr lang="de-DE" dirty="0" smtClean="0"/>
              <a:t>UFL</a:t>
            </a:r>
            <a:endParaRPr lang="de-DE" alt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35</a:t>
            </a:fld>
            <a:endParaRPr lang="de-DE" altLang="en-US"/>
          </a:p>
        </p:txBody>
      </p:sp>
    </p:spTree>
    <p:extLst>
      <p:ext uri="{BB962C8B-B14F-4D97-AF65-F5344CB8AC3E}">
        <p14:creationId xmlns:p14="http://schemas.microsoft.com/office/powerpoint/2010/main" val="423951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Case </a:t>
            </a:r>
            <a:r>
              <a:rPr lang="de-DE" dirty="0" err="1" smtClean="0"/>
              <a:t>control</a:t>
            </a:r>
            <a:r>
              <a:rPr lang="de-DE" dirty="0" smtClean="0"/>
              <a:t> </a:t>
            </a:r>
            <a:r>
              <a:rPr lang="de-DE" dirty="0" err="1" smtClean="0"/>
              <a:t>study</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69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672941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36</a:t>
            </a:fld>
            <a:endParaRPr lang="de-DE" altLang="en-US"/>
          </a:p>
        </p:txBody>
      </p:sp>
    </p:spTree>
    <p:extLst>
      <p:ext uri="{BB962C8B-B14F-4D97-AF65-F5344CB8AC3E}">
        <p14:creationId xmlns:p14="http://schemas.microsoft.com/office/powerpoint/2010/main" val="2764379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4"/>
          <p:cNvSpPr>
            <a:spLocks noGrp="1"/>
          </p:cNvSpPr>
          <p:nvPr>
            <p:ph type="ftr" sz="quarter" idx="11"/>
          </p:nvPr>
        </p:nvSpPr>
        <p:spPr/>
        <p:txBody>
          <a:bodyPr/>
          <a:lstStyle/>
          <a:p>
            <a:r>
              <a:rPr lang="de-DE" altLang="en-US"/>
              <a:t>hanno.ulmer@i-med.ac.at</a:t>
            </a:r>
          </a:p>
        </p:txBody>
      </p:sp>
      <p:sp>
        <p:nvSpPr>
          <p:cNvPr id="281604" name="Rectangle 4"/>
          <p:cNvSpPr>
            <a:spLocks noChangeArrowheads="1"/>
          </p:cNvSpPr>
          <p:nvPr/>
        </p:nvSpPr>
        <p:spPr bwMode="auto">
          <a:xfrm>
            <a:off x="539552" y="404664"/>
            <a:ext cx="7543800" cy="657225"/>
          </a:xfrm>
          <a:prstGeom prst="rect">
            <a:avLst/>
          </a:prstGeom>
          <a:noFill/>
          <a:ln w="9525">
            <a:noFill/>
            <a:miter lim="800000"/>
            <a:headEnd/>
            <a:tailEnd/>
          </a:ln>
          <a:effectLst/>
        </p:spPr>
        <p:txBody>
          <a:bodyPr anchor="ctr"/>
          <a:lstStyle/>
          <a:p>
            <a:r>
              <a:rPr lang="de-DE" sz="3200" dirty="0" smtClean="0">
                <a:solidFill>
                  <a:srgbClr val="4F81BD"/>
                </a:solidFill>
                <a:latin typeface="+mj-lt"/>
                <a:ea typeface="+mj-ea"/>
                <a:cs typeface="+mj-cs"/>
              </a:rPr>
              <a:t>UCP </a:t>
            </a:r>
            <a:r>
              <a:rPr lang="de-DE" sz="3200" dirty="0" err="1" smtClean="0">
                <a:solidFill>
                  <a:srgbClr val="4F81BD"/>
                </a:solidFill>
                <a:latin typeface="+mj-lt"/>
                <a:ea typeface="+mj-ea"/>
                <a:cs typeface="+mj-cs"/>
              </a:rPr>
              <a:t>breast</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cancer</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case-control</a:t>
            </a:r>
            <a:r>
              <a:rPr lang="de-DE" sz="3200" dirty="0" smtClean="0">
                <a:solidFill>
                  <a:srgbClr val="4F81BD"/>
                </a:solidFill>
                <a:latin typeface="+mj-lt"/>
                <a:ea typeface="+mj-ea"/>
                <a:cs typeface="+mj-cs"/>
              </a:rPr>
              <a:t> </a:t>
            </a:r>
            <a:r>
              <a:rPr lang="de-DE" sz="3200" dirty="0" err="1" smtClean="0">
                <a:solidFill>
                  <a:srgbClr val="4F81BD"/>
                </a:solidFill>
                <a:latin typeface="+mj-lt"/>
                <a:ea typeface="+mj-ea"/>
                <a:cs typeface="+mj-cs"/>
              </a:rPr>
              <a:t>study</a:t>
            </a:r>
            <a:endParaRPr lang="de-DE" sz="3200" dirty="0">
              <a:solidFill>
                <a:srgbClr val="4F81BD"/>
              </a:solidFill>
              <a:latin typeface="+mj-lt"/>
              <a:ea typeface="+mj-ea"/>
              <a:cs typeface="+mj-cs"/>
            </a:endParaRPr>
          </a:p>
        </p:txBody>
      </p:sp>
      <p:sp>
        <p:nvSpPr>
          <p:cNvPr id="2" name="Datumsplatzhalter 1"/>
          <p:cNvSpPr>
            <a:spLocks noGrp="1"/>
          </p:cNvSpPr>
          <p:nvPr>
            <p:ph type="dt" sz="half" idx="10"/>
          </p:nvPr>
        </p:nvSpPr>
        <p:spPr/>
        <p:txBody>
          <a:bodyPr/>
          <a:lstStyle/>
          <a:p>
            <a:r>
              <a:rPr lang="de-DE" dirty="0" smtClean="0"/>
              <a:t>UFL</a:t>
            </a:r>
            <a:endParaRPr lang="de-DE" altLang="en-US" dirty="0"/>
          </a:p>
        </p:txBody>
      </p:sp>
      <p:pic>
        <p:nvPicPr>
          <p:cNvPr id="70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43" y="1484784"/>
            <a:ext cx="6157689" cy="497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37</a:t>
            </a:fld>
            <a:endParaRPr lang="de-DE" altLang="en-US"/>
          </a:p>
        </p:txBody>
      </p:sp>
    </p:spTree>
    <p:extLst>
      <p:ext uri="{BB962C8B-B14F-4D97-AF65-F5344CB8AC3E}">
        <p14:creationId xmlns:p14="http://schemas.microsoft.com/office/powerpoint/2010/main" val="1375812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r>
              <a:rPr lang="de-DE" dirty="0" smtClean="0"/>
              <a:t>UFL</a:t>
            </a:r>
            <a:endParaRPr lang="de-DE" altLang="en-US" dirty="0"/>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2000" y="5867400"/>
            <a:ext cx="4637088"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564" y="3638"/>
                <a:ext cx="1620"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(A / A+B) / (B / A+B) </a:t>
                </a:r>
              </a:p>
            </p:txBody>
          </p:sp>
          <p:sp>
            <p:nvSpPr>
              <p:cNvPr id="267342" name="Text Box 78"/>
              <p:cNvSpPr txBox="1">
                <a:spLocks noChangeArrowheads="1"/>
              </p:cNvSpPr>
              <p:nvPr/>
            </p:nvSpPr>
            <p:spPr bwMode="auto">
              <a:xfrm>
                <a:off x="3552" y="3888"/>
                <a:ext cx="1632" cy="250"/>
              </a:xfrm>
              <a:prstGeom prst="rect">
                <a:avLst/>
              </a:prstGeom>
              <a:noFill/>
              <a:ln w="9525">
                <a:noFill/>
                <a:miter lim="800000"/>
                <a:headEnd/>
                <a:tailEnd/>
              </a:ln>
              <a:effectLst/>
            </p:spPr>
            <p:txBody>
              <a:bodyPr>
                <a:spAutoFit/>
              </a:bodyPr>
              <a:lstStyle/>
              <a:p>
                <a:r>
                  <a:rPr lang="de-DE" sz="2000" b="1">
                    <a:solidFill>
                      <a:srgbClr val="4D4D4D"/>
                    </a:solidFill>
                    <a:latin typeface="Helvetica Condensed" pitchFamily="34" charset="0"/>
                  </a:rPr>
                  <a:t>(C / C+D) / (D / C+D) </a:t>
                </a: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
        <p:nvSpPr>
          <p:cNvPr id="14" name="Foliennummernplatzhalter 13"/>
          <p:cNvSpPr>
            <a:spLocks noGrp="1"/>
          </p:cNvSpPr>
          <p:nvPr>
            <p:ph type="sldNum" sz="quarter" idx="12"/>
          </p:nvPr>
        </p:nvSpPr>
        <p:spPr/>
        <p:txBody>
          <a:bodyPr/>
          <a:lstStyle/>
          <a:p>
            <a:r>
              <a:rPr lang="de-DE" altLang="en-US" smtClean="0"/>
              <a:t>Seite </a:t>
            </a:r>
            <a:fld id="{868A1E8A-DB60-4AF5-B189-6B5C31AFD598}" type="slidenum">
              <a:rPr lang="de-DE" altLang="en-US" smtClean="0"/>
              <a:pPr/>
              <a:t>38</a:t>
            </a:fld>
            <a:endParaRPr lang="de-DE" altLang="en-US"/>
          </a:p>
        </p:txBody>
      </p:sp>
    </p:spTree>
    <p:extLst>
      <p:ext uri="{BB962C8B-B14F-4D97-AF65-F5344CB8AC3E}">
        <p14:creationId xmlns:p14="http://schemas.microsoft.com/office/powerpoint/2010/main" val="38662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Risk</a:t>
            </a:r>
            <a:r>
              <a:rPr lang="de-DE" sz="2800" dirty="0" smtClean="0"/>
              <a:t> </a:t>
            </a:r>
            <a:r>
              <a:rPr lang="de-DE" sz="2800" dirty="0" err="1" smtClean="0"/>
              <a:t>assessment</a:t>
            </a:r>
            <a:r>
              <a:rPr lang="de-DE" sz="2800" dirty="0" smtClean="0"/>
              <a:t> </a:t>
            </a:r>
            <a:r>
              <a:rPr lang="de-DE" sz="2800" dirty="0" err="1" smtClean="0"/>
              <a:t>and</a:t>
            </a:r>
            <a:r>
              <a:rPr lang="de-DE" sz="2800" dirty="0" smtClean="0"/>
              <a:t> 2x2 </a:t>
            </a:r>
            <a:r>
              <a:rPr lang="de-DE" sz="2800" dirty="0" err="1" smtClean="0"/>
              <a:t>tables</a:t>
            </a:r>
            <a:r>
              <a:rPr lang="de-DE" sz="2800" dirty="0"/>
              <a:t/>
            </a:r>
            <a:br>
              <a:rPr lang="de-DE" sz="2800" dirty="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a:t>
            </a:r>
            <a:r>
              <a:rPr lang="de-DE" sz="2000" dirty="0" err="1" smtClean="0"/>
              <a:t>of</a:t>
            </a:r>
            <a:r>
              <a:rPr lang="de-DE" sz="2000" dirty="0" smtClean="0"/>
              <a:t> Medical </a:t>
            </a:r>
            <a:r>
              <a:rPr lang="de-DE" sz="2000" dirty="0" err="1" smtClean="0"/>
              <a:t>Statistics</a:t>
            </a:r>
            <a:r>
              <a:rPr lang="de-DE" sz="2000" dirty="0" smtClean="0"/>
              <a:t>, </a:t>
            </a:r>
            <a:r>
              <a:rPr lang="de-DE" sz="2000" dirty="0" err="1" smtClean="0"/>
              <a:t>Informatics</a:t>
            </a:r>
            <a:r>
              <a:rPr lang="de-DE" sz="2000" dirty="0" smtClean="0"/>
              <a:t> </a:t>
            </a:r>
            <a:r>
              <a:rPr lang="de-DE" sz="2000" dirty="0" err="1" smtClean="0"/>
              <a:t>and</a:t>
            </a:r>
            <a:r>
              <a:rPr lang="de-DE" sz="2000" dirty="0" smtClean="0"/>
              <a:t> </a:t>
            </a:r>
            <a:r>
              <a:rPr lang="de-DE" sz="2000" dirty="0" err="1" smtClean="0"/>
              <a:t>Health</a:t>
            </a:r>
            <a:r>
              <a:rPr lang="de-DE" sz="2000" dirty="0" smtClean="0"/>
              <a:t> Economics, Medical University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3795772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References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pic>
        <p:nvPicPr>
          <p:cNvPr id="851970" name="Picture 2" descr="http://ecx.images-amazon.com/images/I/41K4ANEQUsL._SX366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772816"/>
            <a:ext cx="2271337" cy="3079885"/>
          </a:xfrm>
          <a:prstGeom prst="rect">
            <a:avLst/>
          </a:prstGeom>
          <a:noFill/>
          <a:extLst>
            <a:ext uri="{909E8E84-426E-40DD-AFC4-6F175D3DCCD1}">
              <a14:hiddenFill xmlns:a14="http://schemas.microsoft.com/office/drawing/2010/main">
                <a:solidFill>
                  <a:srgbClr val="FFFFFF"/>
                </a:solidFill>
              </a14:hiddenFill>
            </a:ext>
          </a:extLst>
        </p:spPr>
      </p:pic>
      <p:pic>
        <p:nvPicPr>
          <p:cNvPr id="6922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720690"/>
            <a:ext cx="2313718" cy="300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a:t>
            </a:fld>
            <a:endParaRPr lang="de-DE" altLang="en-US"/>
          </a:p>
        </p:txBody>
      </p:sp>
      <p:pic>
        <p:nvPicPr>
          <p:cNvPr id="4894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744554"/>
            <a:ext cx="2160240" cy="307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2x2 </a:t>
            </a:r>
            <a:r>
              <a:rPr lang="de-DE" dirty="0" err="1" smtClean="0"/>
              <a:t>table</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700808"/>
            <a:ext cx="7780337" cy="413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12"/>
          </p:nvPr>
        </p:nvSpPr>
        <p:spPr/>
        <p:txBody>
          <a:bodyPr/>
          <a:lstStyle/>
          <a:p>
            <a:r>
              <a:rPr lang="de-DE" altLang="en-US" dirty="0" smtClean="0"/>
              <a:t>Seite </a:t>
            </a:r>
            <a:fld id="{BE0F3011-52C4-4BC1-A5CB-FF9A0F79CDD4}" type="slidenum">
              <a:rPr lang="de-DE" altLang="en-US" smtClean="0"/>
              <a:pPr/>
              <a:t>40</a:t>
            </a:fld>
            <a:endParaRPr lang="de-DE"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Absolute </a:t>
            </a:r>
            <a:r>
              <a:rPr lang="de-DE" dirty="0" err="1" smtClean="0"/>
              <a:t>risk</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750695"/>
            <a:ext cx="8064896" cy="2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41</a:t>
            </a:fld>
            <a:endParaRPr lang="de-DE" altLang="en-US"/>
          </a:p>
        </p:txBody>
      </p:sp>
    </p:spTree>
    <p:extLst>
      <p:ext uri="{BB962C8B-B14F-4D97-AF65-F5344CB8AC3E}">
        <p14:creationId xmlns:p14="http://schemas.microsoft.com/office/powerpoint/2010/main" val="888292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Relative </a:t>
            </a:r>
            <a:r>
              <a:rPr lang="de-DE" dirty="0" err="1" smtClean="0"/>
              <a:t>risk</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5338"/>
            <a:ext cx="7673672" cy="251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42</a:t>
            </a:fld>
            <a:endParaRPr lang="de-DE" altLang="en-US"/>
          </a:p>
        </p:txBody>
      </p:sp>
    </p:spTree>
    <p:extLst>
      <p:ext uri="{BB962C8B-B14F-4D97-AF65-F5344CB8AC3E}">
        <p14:creationId xmlns:p14="http://schemas.microsoft.com/office/powerpoint/2010/main" val="26166129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smtClean="0"/>
              <a:t>Odds </a:t>
            </a:r>
            <a:r>
              <a:rPr lang="de-DE" dirty="0" err="1" smtClean="0"/>
              <a:t>ratio</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237413"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43</a:t>
            </a:fld>
            <a:endParaRPr lang="de-DE" altLang="en-US"/>
          </a:p>
        </p:txBody>
      </p:sp>
    </p:spTree>
    <p:extLst>
      <p:ext uri="{BB962C8B-B14F-4D97-AF65-F5344CB8AC3E}">
        <p14:creationId xmlns:p14="http://schemas.microsoft.com/office/powerpoint/2010/main" val="2245757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r>
              <a:rPr lang="de-DE" dirty="0" err="1" smtClean="0"/>
              <a:t>Attributable</a:t>
            </a:r>
            <a:r>
              <a:rPr lang="de-DE" dirty="0" smtClean="0"/>
              <a:t> </a:t>
            </a:r>
            <a:r>
              <a:rPr lang="de-DE" dirty="0" err="1" smtClean="0"/>
              <a:t>risk</a:t>
            </a:r>
            <a:r>
              <a:rPr lang="de-DE" dirty="0" smtClean="0"/>
              <a:t> = absolute </a:t>
            </a:r>
            <a:r>
              <a:rPr lang="de-DE" dirty="0" err="1" smtClean="0"/>
              <a:t>risk</a:t>
            </a:r>
            <a:r>
              <a:rPr lang="de-DE" dirty="0" smtClean="0"/>
              <a:t> </a:t>
            </a:r>
            <a:r>
              <a:rPr lang="de-DE" dirty="0" err="1" smtClean="0"/>
              <a:t>reduction</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pic>
        <p:nvPicPr>
          <p:cNvPr id="70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6831013"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44</a:t>
            </a:fld>
            <a:endParaRPr lang="de-DE" altLang="en-US"/>
          </a:p>
        </p:txBody>
      </p:sp>
    </p:spTree>
    <p:extLst>
      <p:ext uri="{BB962C8B-B14F-4D97-AF65-F5344CB8AC3E}">
        <p14:creationId xmlns:p14="http://schemas.microsoft.com/office/powerpoint/2010/main" val="17432953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GB" sz="2800" dirty="0" smtClean="0"/>
              <a:t>Summary of risk measures</a:t>
            </a:r>
            <a:endParaRPr lang="en-GB" sz="2800" dirty="0"/>
          </a:p>
        </p:txBody>
      </p:sp>
      <p:graphicFrame>
        <p:nvGraphicFramePr>
          <p:cNvPr id="216096" name="Object 32"/>
          <p:cNvGraphicFramePr>
            <a:graphicFrameLocks noGrp="1" noChangeAspect="1"/>
          </p:cNvGraphicFramePr>
          <p:nvPr>
            <p:ph idx="1"/>
          </p:nvPr>
        </p:nvGraphicFramePr>
        <p:xfrm>
          <a:off x="3132138" y="5526088"/>
          <a:ext cx="914400" cy="373062"/>
        </p:xfrm>
        <a:graphic>
          <a:graphicData uri="http://schemas.openxmlformats.org/presentationml/2006/ole">
            <mc:AlternateContent xmlns:mc="http://schemas.openxmlformats.org/markup-compatibility/2006">
              <mc:Choice xmlns:v="urn:schemas-microsoft-com:vml" Requires="v">
                <p:oleObj spid="_x0000_s488302"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26088"/>
                        <a:ext cx="91440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dirty="0" smtClean="0"/>
              <a:t>UFL</a:t>
            </a:r>
            <a:endParaRPr lang="de-DE" altLang="en-US" dirty="0"/>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216104" name="Group 40"/>
          <p:cNvGraphicFramePr>
            <a:graphicFrameLocks noGrp="1"/>
          </p:cNvGraphicFramePr>
          <p:nvPr>
            <p:extLst>
              <p:ext uri="{D42A27DB-BD31-4B8C-83A1-F6EECF244321}">
                <p14:modId xmlns:p14="http://schemas.microsoft.com/office/powerpoint/2010/main" val="1417968417"/>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855788">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Outcome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positive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Relative Risk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Exposition</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negative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smtClean="0">
                          <a:ln>
                            <a:noFill/>
                          </a:ln>
                          <a:solidFill>
                            <a:srgbClr val="000036"/>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smtClean="0">
                          <a:ln>
                            <a:noFill/>
                          </a:ln>
                          <a:solidFill>
                            <a:srgbClr val="000036"/>
                          </a:solidFill>
                          <a:effectLst/>
                          <a:latin typeface="Arial" charset="0"/>
                        </a:rPr>
                        <a:t>Odds Ratio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dirty="0" smtClean="0">
                          <a:ln>
                            <a:noFill/>
                          </a:ln>
                          <a:solidFill>
                            <a:srgbClr val="000036"/>
                          </a:solidFill>
                          <a:effectLst/>
                          <a:latin typeface="Arial" charset="0"/>
                        </a:rPr>
                        <a:t>Abs. Risk </a:t>
                      </a:r>
                      <a:r>
                        <a:rPr kumimoji="0" lang="en-GB" sz="1600" b="0" i="0" u="none" strike="noStrike" cap="none" normalizeH="0" baseline="0" dirty="0" err="1" smtClean="0">
                          <a:ln>
                            <a:noFill/>
                          </a:ln>
                          <a:solidFill>
                            <a:srgbClr val="000036"/>
                          </a:solidFill>
                          <a:effectLst/>
                          <a:latin typeface="Arial" charset="0"/>
                        </a:rPr>
                        <a:t>Reduct</a:t>
                      </a:r>
                      <a:r>
                        <a:rPr kumimoji="0" lang="en-GB" sz="1600" b="0" i="0" u="none" strike="noStrike" cap="none" normalizeH="0" baseline="0" dirty="0" smtClean="0">
                          <a:ln>
                            <a:noFill/>
                          </a:ln>
                          <a:solidFill>
                            <a:srgbClr val="000036"/>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Number needed to treat (NNT)</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600" b="0" i="0" u="none" strike="noStrike" cap="none" normalizeH="0" baseline="0" smtClean="0">
                          <a:ln>
                            <a:noFill/>
                          </a:ln>
                          <a:solidFill>
                            <a:srgbClr val="000036"/>
                          </a:solidFill>
                          <a:effectLst/>
                          <a:latin typeface="Arial" charset="0"/>
                        </a:rPr>
                        <a:t>=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16094" name="Object 30"/>
          <p:cNvGraphicFramePr>
            <a:graphicFrameLocks noChangeAspect="1"/>
          </p:cNvGraphicFramePr>
          <p:nvPr/>
        </p:nvGraphicFramePr>
        <p:xfrm>
          <a:off x="6845300" y="3424238"/>
          <a:ext cx="976313" cy="420687"/>
        </p:xfrm>
        <a:graphic>
          <a:graphicData uri="http://schemas.openxmlformats.org/presentationml/2006/ole">
            <mc:AlternateContent xmlns:mc="http://schemas.openxmlformats.org/markup-compatibility/2006">
              <mc:Choice xmlns:v="urn:schemas-microsoft-com:vml" Requires="v">
                <p:oleObj spid="_x0000_s488303" name="Formel" r:id="rId6" imgW="914400" imgH="393700" progId="Equation.3">
                  <p:embed/>
                </p:oleObj>
              </mc:Choice>
              <mc:Fallback>
                <p:oleObj name="Formel" r:id="rId6" imgW="9144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300" y="3424238"/>
                        <a:ext cx="976313"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6095" name="Object 31"/>
          <p:cNvGraphicFramePr>
            <a:graphicFrameLocks noChangeAspect="1"/>
          </p:cNvGraphicFramePr>
          <p:nvPr/>
        </p:nvGraphicFramePr>
        <p:xfrm>
          <a:off x="7180263" y="4503738"/>
          <a:ext cx="433387" cy="420687"/>
        </p:xfrm>
        <a:graphic>
          <a:graphicData uri="http://schemas.openxmlformats.org/presentationml/2006/ole">
            <mc:AlternateContent xmlns:mc="http://schemas.openxmlformats.org/markup-compatibility/2006">
              <mc:Choice xmlns:v="urn:schemas-microsoft-com:vml" Requires="v">
                <p:oleObj spid="_x0000_s488304" name="Formel" r:id="rId8" imgW="406048" imgH="393359" progId="Equation.3">
                  <p:embed/>
                </p:oleObj>
              </mc:Choice>
              <mc:Fallback>
                <p:oleObj name="Formel" r:id="rId8" imgW="406048" imgH="39335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0263" y="4503738"/>
                        <a:ext cx="43338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45</a:t>
            </a:fld>
            <a:endParaRPr lang="de-DE"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r>
              <a:rPr lang="de-AT" dirty="0" smtClean="0"/>
              <a:t> </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pic>
        <p:nvPicPr>
          <p:cNvPr id="8" name="Picture 3"/>
          <p:cNvPicPr>
            <a:picLocks noChangeAspect="1" noChangeArrowheads="1"/>
          </p:cNvPicPr>
          <p:nvPr/>
        </p:nvPicPr>
        <p:blipFill>
          <a:blip r:embed="rId2" cstate="print"/>
          <a:srcRect/>
          <a:stretch>
            <a:fillRect/>
          </a:stretch>
        </p:blipFill>
        <p:spPr bwMode="auto">
          <a:xfrm>
            <a:off x="280988" y="2109788"/>
            <a:ext cx="8582025" cy="2638425"/>
          </a:xfrm>
          <a:prstGeom prst="rect">
            <a:avLst/>
          </a:prstGeom>
          <a:noFill/>
          <a:ln w="9525">
            <a:noFill/>
            <a:miter lim="800000"/>
            <a:headEnd/>
            <a:tailEnd/>
          </a:ln>
        </p:spPr>
      </p:pic>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46</a:t>
            </a:fld>
            <a:endParaRPr lang="de-DE"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00" name="Object 36"/>
          <p:cNvGraphicFramePr>
            <a:graphicFrameLocks noGrp="1" noChangeAspect="1"/>
          </p:cNvGraphicFramePr>
          <p:nvPr>
            <p:ph idx="1"/>
          </p:nvPr>
        </p:nvGraphicFramePr>
        <p:xfrm>
          <a:off x="3132138" y="5516563"/>
          <a:ext cx="965200" cy="393700"/>
        </p:xfrm>
        <a:graphic>
          <a:graphicData uri="http://schemas.openxmlformats.org/presentationml/2006/ole">
            <mc:AlternateContent xmlns:mc="http://schemas.openxmlformats.org/markup-compatibility/2006">
              <mc:Choice xmlns:v="urn:schemas-microsoft-com:vml" Requires="v">
                <p:oleObj spid="_x0000_s490622" name="Formel" r:id="rId4" imgW="965200" imgH="393700" progId="Equation.3">
                  <p:embed/>
                </p:oleObj>
              </mc:Choice>
              <mc:Fallback>
                <p:oleObj name="Formel" r:id="rId4" imgW="965200" imgH="393700" progId="Equation.3">
                  <p:embed/>
                  <p:pic>
                    <p:nvPicPr>
                      <p:cNvPr id="0" name="Picture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5516563"/>
                        <a:ext cx="9652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Datumsplatzhalter 3"/>
          <p:cNvSpPr>
            <a:spLocks noGrp="1"/>
          </p:cNvSpPr>
          <p:nvPr>
            <p:ph type="dt" sz="half" idx="10"/>
          </p:nvPr>
        </p:nvSpPr>
        <p:spPr/>
        <p:txBody>
          <a:bodyPr/>
          <a:lstStyle/>
          <a:p>
            <a:r>
              <a:rPr lang="de-DE" dirty="0" smtClean="0"/>
              <a:t>UFL</a:t>
            </a:r>
            <a:endParaRPr lang="de-DE" altLang="en-US" dirty="0"/>
          </a:p>
        </p:txBody>
      </p:sp>
      <p:sp>
        <p:nvSpPr>
          <p:cNvPr id="34" name="Fußzeilenplatzhalter 4"/>
          <p:cNvSpPr>
            <a:spLocks noGrp="1"/>
          </p:cNvSpPr>
          <p:nvPr>
            <p:ph type="ftr" sz="quarter" idx="11"/>
          </p:nvPr>
        </p:nvSpPr>
        <p:spPr/>
        <p:txBody>
          <a:bodyPr/>
          <a:lstStyle/>
          <a:p>
            <a:r>
              <a:rPr lang="de-DE" altLang="en-US"/>
              <a:t>hanno.ulmer@i-med.ac.at</a:t>
            </a:r>
          </a:p>
        </p:txBody>
      </p:sp>
      <p:graphicFrame>
        <p:nvGraphicFramePr>
          <p:cNvPr id="190512" name="Group 48"/>
          <p:cNvGraphicFramePr>
            <a:graphicFrameLocks noGrp="1"/>
          </p:cNvGraphicFramePr>
          <p:nvPr>
            <p:extLst>
              <p:ext uri="{D42A27DB-BD31-4B8C-83A1-F6EECF244321}">
                <p14:modId xmlns:p14="http://schemas.microsoft.com/office/powerpoint/2010/main" val="2832800570"/>
              </p:ext>
            </p:extLst>
          </p:nvPr>
        </p:nvGraphicFramePr>
        <p:xfrm>
          <a:off x="971550" y="1957388"/>
          <a:ext cx="7561263" cy="4064000"/>
        </p:xfrm>
        <a:graphic>
          <a:graphicData uri="http://schemas.openxmlformats.org/drawingml/2006/table">
            <a:tbl>
              <a:tblPr/>
              <a:tblGrid>
                <a:gridCol w="1889125">
                  <a:extLst>
                    <a:ext uri="{9D8B030D-6E8A-4147-A177-3AD203B41FA5}">
                      <a16:colId xmlns:a16="http://schemas.microsoft.com/office/drawing/2014/main" val="20000"/>
                    </a:ext>
                  </a:extLst>
                </a:gridCol>
                <a:gridCol w="1892300">
                  <a:extLst>
                    <a:ext uri="{9D8B030D-6E8A-4147-A177-3AD203B41FA5}">
                      <a16:colId xmlns:a16="http://schemas.microsoft.com/office/drawing/2014/main" val="20001"/>
                    </a:ext>
                  </a:extLst>
                </a:gridCol>
                <a:gridCol w="1890713">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tblGrid>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abstinence</a:t>
                      </a:r>
                      <a:br>
                        <a:rPr kumimoji="0" lang="en-GB" sz="2000" b="0" i="0" u="none" strike="noStrike" cap="none" normalizeH="0" baseline="0" dirty="0" smtClean="0">
                          <a:ln>
                            <a:noFill/>
                          </a:ln>
                          <a:solidFill>
                            <a:srgbClr val="000036"/>
                          </a:solidFill>
                          <a:effectLst/>
                          <a:latin typeface="Arial" charset="0"/>
                        </a:rPr>
                      </a:br>
                      <a:r>
                        <a:rPr kumimoji="0" lang="en-GB" sz="2000" b="0" i="0" u="none" strike="noStrike" cap="none" normalizeH="0" baseline="0" dirty="0" smtClean="0">
                          <a:ln>
                            <a:noFill/>
                          </a:ln>
                          <a:solidFill>
                            <a:srgbClr val="000036"/>
                          </a:solidFill>
                          <a:effectLst/>
                          <a:latin typeface="Arial" charset="0"/>
                        </a:rPr>
                        <a:t>(12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still classified smoking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err="1" smtClean="0">
                          <a:ln>
                            <a:noFill/>
                          </a:ln>
                          <a:solidFill>
                            <a:srgbClr val="000036"/>
                          </a:solidFill>
                          <a:effectLst/>
                          <a:latin typeface="Arial" charset="0"/>
                        </a:rPr>
                        <a:t>Cytisine</a:t>
                      </a:r>
                      <a:endParaRPr kumimoji="0" lang="en-GB" sz="2000" b="0" i="0" u="none" strike="noStrike" cap="none" normalizeH="0" baseline="0" dirty="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31 (8.4%)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RR = 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0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Placebo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  9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600" b="0" i="0" u="none" strike="noStrike" cap="none" normalizeH="0" baseline="0" dirty="0" smtClean="0">
                          <a:ln>
                            <a:noFill/>
                          </a:ln>
                          <a:solidFill>
                            <a:srgbClr val="000036"/>
                          </a:solidFill>
                          <a:effectLst/>
                          <a:latin typeface="Arial" charset="0"/>
                        </a:rPr>
                        <a:t>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OR = 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600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smtClean="0">
                        <a:ln>
                          <a:noFill/>
                        </a:ln>
                        <a:solidFill>
                          <a:srgbClr val="000036"/>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ARR = 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2000" b="0" i="0" u="none" strike="noStrike" cap="none" normalizeH="0" baseline="0" dirty="0" smtClean="0">
                          <a:ln>
                            <a:noFill/>
                          </a:ln>
                          <a:solidFill>
                            <a:srgbClr val="000036"/>
                          </a:solidFill>
                          <a:effectLst/>
                          <a:latin typeface="Arial" charset="0"/>
                        </a:rPr>
                        <a:t>NNT = 16.7</a:t>
                      </a: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1400" b="0" i="0" u="none" strike="noStrike" cap="none" normalizeH="0" baseline="0" dirty="0" smtClean="0">
                        <a:ln>
                          <a:noFill/>
                        </a:ln>
                        <a:solidFill>
                          <a:srgbClr val="000036"/>
                        </a:solidFill>
                        <a:effectLst/>
                        <a:latin typeface="Arial" charset="0"/>
                      </a:endParaRPr>
                    </a:p>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r>
                        <a:rPr kumimoji="0" lang="en-GB" sz="1400" b="0" i="0" u="none" strike="noStrike" cap="none" normalizeH="0" baseline="0" dirty="0" smtClean="0">
                          <a:ln>
                            <a:noFill/>
                          </a:ln>
                          <a:solidFill>
                            <a:srgbClr val="000036"/>
                          </a:solidFill>
                          <a:effectLst/>
                          <a:latin typeface="Arial" charset="0"/>
                        </a:rPr>
                        <a:t>NNT = 1/ARR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95000"/>
                        <a:buFont typeface="Arial" charset="0"/>
                        <a:buNone/>
                        <a:tabLst/>
                      </a:pPr>
                      <a:endParaRPr kumimoji="0" lang="en-GB" sz="2600" b="0" i="0" u="none" strike="noStrike" cap="none" normalizeH="0" baseline="0" dirty="0" smtClean="0">
                        <a:ln>
                          <a:noFill/>
                        </a:ln>
                        <a:solidFill>
                          <a:srgbClr val="000036"/>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90495" name="Object 31"/>
          <p:cNvGraphicFramePr>
            <a:graphicFrameLocks noChangeAspect="1"/>
          </p:cNvGraphicFramePr>
          <p:nvPr>
            <p:extLst>
              <p:ext uri="{D42A27DB-BD31-4B8C-83A1-F6EECF244321}">
                <p14:modId xmlns:p14="http://schemas.microsoft.com/office/powerpoint/2010/main" val="791128663"/>
              </p:ext>
            </p:extLst>
          </p:nvPr>
        </p:nvGraphicFramePr>
        <p:xfrm>
          <a:off x="7027863" y="4508500"/>
          <a:ext cx="515937" cy="420688"/>
        </p:xfrm>
        <a:graphic>
          <a:graphicData uri="http://schemas.openxmlformats.org/presentationml/2006/ole">
            <mc:AlternateContent xmlns:mc="http://schemas.openxmlformats.org/markup-compatibility/2006">
              <mc:Choice xmlns:v="urn:schemas-microsoft-com:vml" Requires="v">
                <p:oleObj spid="_x0000_s490623" name="Formel" r:id="rId6" imgW="482400" imgH="393480" progId="Equation.3">
                  <p:embed/>
                </p:oleObj>
              </mc:Choice>
              <mc:Fallback>
                <p:oleObj name="Formel" r:id="rId6" imgW="482400" imgH="393480" progId="Equation.3">
                  <p:embed/>
                  <p:pic>
                    <p:nvPicPr>
                      <p:cNvPr id="0" name="Picture 6"/>
                      <p:cNvPicPr>
                        <a:picLocks noChangeAspect="1" noChangeArrowheads="1"/>
                      </p:cNvPicPr>
                      <p:nvPr/>
                    </p:nvPicPr>
                    <p:blipFill>
                      <a:blip r:embed="rId7"/>
                      <a:srcRect/>
                      <a:stretch>
                        <a:fillRect/>
                      </a:stretch>
                    </p:blipFill>
                    <p:spPr bwMode="auto">
                      <a:xfrm>
                        <a:off x="7027863" y="4508500"/>
                        <a:ext cx="515937"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6" name="Object 32"/>
          <p:cNvGraphicFramePr>
            <a:graphicFrameLocks noChangeAspect="1"/>
          </p:cNvGraphicFramePr>
          <p:nvPr>
            <p:extLst>
              <p:ext uri="{D42A27DB-BD31-4B8C-83A1-F6EECF244321}">
                <p14:modId xmlns:p14="http://schemas.microsoft.com/office/powerpoint/2010/main" val="1966062592"/>
              </p:ext>
            </p:extLst>
          </p:nvPr>
        </p:nvGraphicFramePr>
        <p:xfrm>
          <a:off x="7812360" y="4509120"/>
          <a:ext cx="419100" cy="420687"/>
        </p:xfrm>
        <a:graphic>
          <a:graphicData uri="http://schemas.openxmlformats.org/presentationml/2006/ole">
            <mc:AlternateContent xmlns:mc="http://schemas.openxmlformats.org/markup-compatibility/2006">
              <mc:Choice xmlns:v="urn:schemas-microsoft-com:vml" Requires="v">
                <p:oleObj spid="_x0000_s490624" name="Formel" r:id="rId8" imgW="393480" imgH="393480" progId="Equation.3">
                  <p:embed/>
                </p:oleObj>
              </mc:Choice>
              <mc:Fallback>
                <p:oleObj name="Formel" r:id="rId8" imgW="393480" imgH="393480" progId="Equation.3">
                  <p:embed/>
                  <p:pic>
                    <p:nvPicPr>
                      <p:cNvPr id="0" name="Picture 7"/>
                      <p:cNvPicPr>
                        <a:picLocks noChangeAspect="1" noChangeArrowheads="1"/>
                      </p:cNvPicPr>
                      <p:nvPr/>
                    </p:nvPicPr>
                    <p:blipFill>
                      <a:blip r:embed="rId9"/>
                      <a:srcRect/>
                      <a:stretch>
                        <a:fillRect/>
                      </a:stretch>
                    </p:blipFill>
                    <p:spPr bwMode="auto">
                      <a:xfrm>
                        <a:off x="7812360" y="4509120"/>
                        <a:ext cx="4191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2233011140"/>
              </p:ext>
            </p:extLst>
          </p:nvPr>
        </p:nvGraphicFramePr>
        <p:xfrm>
          <a:off x="6948264" y="3429000"/>
          <a:ext cx="963613" cy="424309"/>
        </p:xfrm>
        <a:graphic>
          <a:graphicData uri="http://schemas.openxmlformats.org/presentationml/2006/ole">
            <mc:AlternateContent xmlns:mc="http://schemas.openxmlformats.org/markup-compatibility/2006">
              <mc:Choice xmlns:v="urn:schemas-microsoft-com:vml" Requires="v">
                <p:oleObj spid="_x0000_s490625" name="Formel" r:id="rId10" imgW="901440" imgH="393480" progId="Equation.3">
                  <p:embed/>
                </p:oleObj>
              </mc:Choice>
              <mc:Fallback>
                <p:oleObj name="Formel" r:id="rId10" imgW="901440" imgH="393480" progId="Equation.3">
                  <p:embed/>
                  <p:pic>
                    <p:nvPicPr>
                      <p:cNvPr id="0" name="Object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8264" y="3429000"/>
                        <a:ext cx="963613" cy="424309"/>
                      </a:xfrm>
                      <a:prstGeom prst="rect">
                        <a:avLst/>
                      </a:prstGeom>
                      <a:noFill/>
                      <a:ln>
                        <a:noFill/>
                      </a:ln>
                      <a:extLst/>
                    </p:spPr>
                  </p:pic>
                </p:oleObj>
              </mc:Fallback>
            </mc:AlternateContent>
          </a:graphicData>
        </a:graphic>
      </p:graphicFrame>
      <p:sp>
        <p:nvSpPr>
          <p:cNvPr id="11" name="Titel 1"/>
          <p:cNvSpPr>
            <a:spLocks noGrp="1"/>
          </p:cNvSpPr>
          <p:nvPr>
            <p:ph type="title"/>
          </p:nvPr>
        </p:nvSpPr>
        <p:spPr>
          <a:xfrm>
            <a:off x="457200" y="274638"/>
            <a:ext cx="6186502" cy="1143000"/>
          </a:xfrm>
        </p:spPr>
        <p:txBody>
          <a:bodyPr>
            <a:noAutofit/>
          </a:bodyPr>
          <a:lstStyle/>
          <a:p>
            <a:r>
              <a:rPr lang="de-AT" dirty="0" smtClean="0"/>
              <a:t>Practice: </a:t>
            </a:r>
            <a:r>
              <a:rPr lang="de-AT" dirty="0" err="1" smtClean="0"/>
              <a:t>Calculate</a:t>
            </a:r>
            <a:r>
              <a:rPr lang="de-AT" dirty="0" smtClean="0"/>
              <a:t> RR, OR, ARR </a:t>
            </a:r>
            <a:r>
              <a:rPr lang="de-AT" dirty="0" err="1" smtClean="0"/>
              <a:t>and</a:t>
            </a:r>
            <a:r>
              <a:rPr lang="de-AT" dirty="0" smtClean="0"/>
              <a:t> NNT </a:t>
            </a:r>
            <a:r>
              <a:rPr lang="de-AT" dirty="0" err="1" smtClean="0"/>
              <a:t>for</a:t>
            </a:r>
            <a:r>
              <a:rPr lang="de-AT" dirty="0" smtClean="0"/>
              <a:t> </a:t>
            </a:r>
            <a:r>
              <a:rPr lang="de-AT" dirty="0" err="1" smtClean="0"/>
              <a:t>primary</a:t>
            </a:r>
            <a:r>
              <a:rPr lang="de-AT" dirty="0" smtClean="0"/>
              <a:t> </a:t>
            </a:r>
            <a:r>
              <a:rPr lang="de-AT" dirty="0" err="1" smtClean="0"/>
              <a:t>outcome</a:t>
            </a:r>
            <a:endParaRPr lang="en-US" dirty="0"/>
          </a:p>
        </p:txBody>
      </p:sp>
      <p:sp>
        <p:nvSpPr>
          <p:cNvPr id="3" name="Foliennummernplatzhalter 2"/>
          <p:cNvSpPr>
            <a:spLocks noGrp="1"/>
          </p:cNvSpPr>
          <p:nvPr>
            <p:ph type="sldNum" sz="quarter" idx="12"/>
          </p:nvPr>
        </p:nvSpPr>
        <p:spPr/>
        <p:txBody>
          <a:bodyPr/>
          <a:lstStyle/>
          <a:p>
            <a:r>
              <a:rPr lang="de-DE" altLang="en-US" smtClean="0"/>
              <a:t>Seite </a:t>
            </a:r>
            <a:fld id="{BE0F3011-52C4-4BC1-A5CB-FF9A0F79CDD4}" type="slidenum">
              <a:rPr lang="de-DE" altLang="en-US" smtClean="0"/>
              <a:pPr/>
              <a:t>47</a:t>
            </a:fld>
            <a:endParaRPr lang="de-DE"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err="1" smtClean="0"/>
              <a:t>Adjustment</a:t>
            </a:r>
            <a:r>
              <a:rPr lang="de-DE" dirty="0" smtClean="0"/>
              <a:t> </a:t>
            </a:r>
            <a:r>
              <a:rPr lang="de-DE" dirty="0" err="1" smtClean="0"/>
              <a:t>and</a:t>
            </a:r>
            <a:r>
              <a:rPr lang="de-DE" dirty="0" smtClean="0"/>
              <a:t> </a:t>
            </a:r>
            <a:br>
              <a:rPr lang="de-DE" dirty="0" smtClean="0"/>
            </a:br>
            <a:r>
              <a:rPr lang="de-DE" dirty="0" smtClean="0"/>
              <a:t>multivariate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a:p>
            <a:pPr algn="ctr"/>
            <a:endParaRPr lang="de-DE" sz="2400" dirty="0"/>
          </a:p>
        </p:txBody>
      </p:sp>
    </p:spTree>
    <p:extLst>
      <p:ext uri="{BB962C8B-B14F-4D97-AF65-F5344CB8AC3E}">
        <p14:creationId xmlns:p14="http://schemas.microsoft.com/office/powerpoint/2010/main" val="21255707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 </a:t>
            </a:r>
            <a:r>
              <a:rPr lang="de-DE" dirty="0" err="1" smtClean="0"/>
              <a:t>single</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49</a:t>
            </a:fld>
            <a:endParaRPr lang="de-DE" altLang="en-US"/>
          </a:p>
        </p:txBody>
      </p:sp>
      <p:pic>
        <p:nvPicPr>
          <p:cNvPr id="538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30" y="1628800"/>
            <a:ext cx="61214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93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90FBA1-4ABE-4DFA-8FD9-707D7569665A}" type="slidenum">
              <a:rPr kumimoji="0" lang="en-US" altLang="de-DE" sz="1200" b="0" i="0" u="none" strike="noStrike" kern="1200" cap="none" spc="0" normalizeH="0" baseline="0" noProof="0" smtClean="0">
                <a:ln>
                  <a:noFill/>
                </a:ln>
                <a:solidFill>
                  <a:prstClr val="white"/>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de-DE" sz="1200" b="0" i="0" u="none" strike="noStrike" kern="1200" cap="none" spc="0" normalizeH="0" baseline="0" noProof="0" smtClean="0">
              <a:ln>
                <a:noFill/>
              </a:ln>
              <a:solidFill>
                <a:prstClr val="white"/>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864250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a:t>
            </a:r>
            <a:r>
              <a:rPr lang="de-DE" dirty="0" err="1" smtClean="0"/>
              <a:t>two</a:t>
            </a:r>
            <a:r>
              <a:rPr lang="de-DE" dirty="0" smtClean="0"/>
              <a:t> variable in multivariate </a:t>
            </a:r>
            <a:r>
              <a:rPr lang="de-DE" dirty="0" err="1" smtClean="0"/>
              <a:t>analysis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50</a:t>
            </a:fld>
            <a:endParaRPr lang="de-DE" altLang="en-US"/>
          </a:p>
        </p:txBody>
      </p:sp>
      <p:pic>
        <p:nvPicPr>
          <p:cNvPr id="539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6480720" cy="361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895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Adjusting</a:t>
            </a:r>
            <a:r>
              <a:rPr lang="de-DE" dirty="0" smtClean="0"/>
              <a:t> </a:t>
            </a:r>
            <a:r>
              <a:rPr lang="de-DE" dirty="0" err="1" smtClean="0"/>
              <a:t>for</a:t>
            </a:r>
            <a:r>
              <a:rPr lang="de-DE" dirty="0" smtClean="0"/>
              <a:t> &gt;2 variables: </a:t>
            </a:r>
            <a:r>
              <a:rPr lang="de-DE" dirty="0" err="1" smtClean="0"/>
              <a:t>regression</a:t>
            </a:r>
            <a:r>
              <a:rPr lang="de-DE" dirty="0" smtClean="0"/>
              <a:t> </a:t>
            </a:r>
            <a:r>
              <a:rPr lang="de-DE" dirty="0" err="1" smtClean="0"/>
              <a:t>analyses</a:t>
            </a: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51</a:t>
            </a:fld>
            <a:endParaRPr lang="de-DE" altLang="en-US"/>
          </a:p>
        </p:txBody>
      </p:sp>
      <p:sp>
        <p:nvSpPr>
          <p:cNvPr id="7" name="Inhaltsplatzhalter 2"/>
          <p:cNvSpPr>
            <a:spLocks noGrp="1"/>
          </p:cNvSpPr>
          <p:nvPr>
            <p:ph idx="1"/>
          </p:nvPr>
        </p:nvSpPr>
        <p:spPr>
          <a:xfrm>
            <a:off x="457200" y="1600200"/>
            <a:ext cx="8229600" cy="4757758"/>
          </a:xfrm>
        </p:spPr>
        <p:txBody>
          <a:bodyPr/>
          <a:lstStyle/>
          <a:p>
            <a:r>
              <a:rPr lang="de-DE" dirty="0" smtClean="0"/>
              <a:t>Multiple linear </a:t>
            </a:r>
            <a:r>
              <a:rPr lang="de-DE" dirty="0" err="1" smtClean="0"/>
              <a:t>regression</a:t>
            </a:r>
            <a:r>
              <a:rPr lang="de-DE" dirty="0" smtClean="0"/>
              <a:t> (</a:t>
            </a:r>
            <a:r>
              <a:rPr lang="de-DE" dirty="0" err="1" smtClean="0"/>
              <a:t>when</a:t>
            </a:r>
            <a:r>
              <a:rPr lang="de-DE" dirty="0" smtClean="0"/>
              <a:t> </a:t>
            </a:r>
            <a:r>
              <a:rPr lang="de-DE" dirty="0" err="1" smtClean="0"/>
              <a:t>the</a:t>
            </a:r>
            <a:r>
              <a:rPr lang="de-DE" dirty="0" smtClean="0"/>
              <a:t> </a:t>
            </a:r>
            <a:r>
              <a:rPr lang="de-DE" dirty="0" err="1" smtClean="0"/>
              <a:t>outcome</a:t>
            </a:r>
            <a:r>
              <a:rPr lang="de-DE" dirty="0" smtClean="0"/>
              <a:t> variable </a:t>
            </a:r>
            <a:r>
              <a:rPr lang="de-DE" dirty="0" err="1" smtClean="0"/>
              <a:t>is</a:t>
            </a:r>
            <a:r>
              <a:rPr lang="de-DE" dirty="0" smtClean="0"/>
              <a:t> </a:t>
            </a:r>
            <a:r>
              <a:rPr lang="de-DE" dirty="0" err="1" smtClean="0"/>
              <a:t>continuous</a:t>
            </a:r>
            <a:r>
              <a:rPr lang="de-DE" dirty="0" smtClean="0"/>
              <a:t>)</a:t>
            </a:r>
          </a:p>
          <a:p>
            <a:r>
              <a:rPr lang="de-DE" dirty="0" smtClean="0"/>
              <a:t>Multiple </a:t>
            </a:r>
            <a:r>
              <a:rPr lang="de-DE" dirty="0" err="1" smtClean="0"/>
              <a:t>logistic</a:t>
            </a:r>
            <a:r>
              <a:rPr lang="de-DE" dirty="0" smtClean="0"/>
              <a:t> </a:t>
            </a:r>
            <a:r>
              <a:rPr lang="de-DE" dirty="0" err="1" smtClean="0"/>
              <a:t>regression</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err="1" smtClean="0"/>
              <a:t>binary</a:t>
            </a:r>
            <a:r>
              <a:rPr lang="de-DE" dirty="0" smtClean="0"/>
              <a:t> </a:t>
            </a:r>
            <a:r>
              <a:rPr lang="de-DE" dirty="0" err="1" smtClean="0"/>
              <a:t>event</a:t>
            </a:r>
            <a:r>
              <a:rPr lang="de-DE" dirty="0" smtClean="0"/>
              <a:t>)</a:t>
            </a:r>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t>
            </a:r>
            <a:r>
              <a:rPr lang="de-DE" dirty="0"/>
              <a:t>(</a:t>
            </a:r>
            <a:r>
              <a:rPr lang="de-DE" dirty="0" err="1"/>
              <a:t>when</a:t>
            </a:r>
            <a:r>
              <a:rPr lang="de-DE" dirty="0"/>
              <a:t> </a:t>
            </a:r>
            <a:r>
              <a:rPr lang="de-DE" dirty="0" err="1"/>
              <a:t>the</a:t>
            </a:r>
            <a:r>
              <a:rPr lang="de-DE" dirty="0"/>
              <a:t> </a:t>
            </a:r>
            <a:r>
              <a:rPr lang="de-DE" dirty="0" err="1"/>
              <a:t>outcome</a:t>
            </a:r>
            <a:r>
              <a:rPr lang="de-DE" dirty="0"/>
              <a:t> variable </a:t>
            </a:r>
            <a:r>
              <a:rPr lang="de-DE" dirty="0" err="1"/>
              <a:t>is</a:t>
            </a:r>
            <a:r>
              <a:rPr lang="de-DE" dirty="0"/>
              <a:t> </a:t>
            </a:r>
            <a:r>
              <a:rPr lang="de-DE" dirty="0" smtClean="0"/>
              <a:t>time-</a:t>
            </a:r>
            <a:r>
              <a:rPr lang="de-DE" dirty="0" err="1" smtClean="0"/>
              <a:t>to</a:t>
            </a:r>
            <a:r>
              <a:rPr lang="de-DE" dirty="0" smtClean="0"/>
              <a:t>-event)</a:t>
            </a:r>
          </a:p>
          <a:p>
            <a:endParaRPr lang="de-DE" dirty="0"/>
          </a:p>
        </p:txBody>
      </p:sp>
    </p:spTree>
    <p:extLst>
      <p:ext uri="{BB962C8B-B14F-4D97-AF65-F5344CB8AC3E}">
        <p14:creationId xmlns:p14="http://schemas.microsoft.com/office/powerpoint/2010/main" val="3335400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Regression </a:t>
            </a:r>
            <a:r>
              <a:rPr lang="de-AT" dirty="0" err="1" smtClean="0"/>
              <a:t>analyses</a:t>
            </a:r>
            <a:endParaRPr lang="de-DE" dirty="0"/>
          </a:p>
        </p:txBody>
      </p:sp>
      <p:sp>
        <p:nvSpPr>
          <p:cNvPr id="8" name="Inhaltsplatzhalter 7"/>
          <p:cNvSpPr>
            <a:spLocks noGrp="1"/>
          </p:cNvSpPr>
          <p:nvPr>
            <p:ph idx="1"/>
          </p:nvPr>
        </p:nvSpPr>
        <p:spPr/>
        <p:txBody>
          <a:bodyPr>
            <a:normAutofit/>
          </a:bodyPr>
          <a:lstStyle/>
          <a:p>
            <a:pPr marL="0" indent="0">
              <a:buNone/>
            </a:pPr>
            <a:r>
              <a:rPr lang="en-US" dirty="0" smtClean="0"/>
              <a:t>Regression analysis is a statistical method to assess associations and relationships between independent and dependent variables  </a:t>
            </a:r>
            <a:endParaRPr lang="en-US" dirty="0"/>
          </a:p>
          <a:p>
            <a:pPr marL="0" indent="0">
              <a:buNone/>
            </a:pPr>
            <a:endParaRPr lang="en-GB" dirty="0" smtClean="0"/>
          </a:p>
          <a:p>
            <a:pPr marL="0" indent="0">
              <a:buNone/>
            </a:pPr>
            <a:r>
              <a:rPr lang="en-GB" dirty="0" smtClean="0"/>
              <a:t>Predictor (risk factor, therapy) -- &gt; Outcome (disease) </a:t>
            </a:r>
            <a:endParaRPr lang="en-GB" dirty="0"/>
          </a:p>
          <a:p>
            <a:pPr marL="0" indent="0">
              <a:buNone/>
            </a:pPr>
            <a:endParaRPr lang="en-US" dirty="0" smtClean="0"/>
          </a:p>
          <a:p>
            <a:pPr marL="0" indent="0">
              <a:buNone/>
            </a:pPr>
            <a:r>
              <a:rPr lang="en-US" dirty="0" smtClean="0"/>
              <a:t>Multivariable analysis:</a:t>
            </a:r>
          </a:p>
          <a:p>
            <a:pPr marL="0" indent="0">
              <a:buNone/>
            </a:pPr>
            <a:r>
              <a:rPr lang="en-US" dirty="0" smtClean="0"/>
              <a:t>k independent variables (predictors) -- &gt;  1 dependent variables (outcome)  </a:t>
            </a:r>
          </a:p>
          <a:p>
            <a:pPr marL="0" indent="0">
              <a:buNone/>
            </a:pPr>
            <a:endParaRPr lang="en-US" dirty="0" smtClean="0"/>
          </a:p>
        </p:txBody>
      </p:sp>
      <p:sp>
        <p:nvSpPr>
          <p:cNvPr id="4" name="Foliennummernplatzhalter 3"/>
          <p:cNvSpPr>
            <a:spLocks noGrp="1"/>
          </p:cNvSpPr>
          <p:nvPr>
            <p:ph type="sldNum" sz="quarter" idx="12"/>
          </p:nvPr>
        </p:nvSpPr>
        <p:spPr/>
        <p:txBody>
          <a:bodyPr/>
          <a:lstStyle/>
          <a:p>
            <a:fld id="{A4B4652C-CD78-4E39-BAB0-0AF956FF8895}" type="slidenum">
              <a:rPr lang="de-DE" smtClean="0"/>
              <a:pPr/>
              <a:t>52</a:t>
            </a:fld>
            <a:endParaRPr lang="de-DE"/>
          </a:p>
        </p:txBody>
      </p:sp>
    </p:spTree>
    <p:extLst>
      <p:ext uri="{BB962C8B-B14F-4D97-AF65-F5344CB8AC3E}">
        <p14:creationId xmlns:p14="http://schemas.microsoft.com/office/powerpoint/2010/main" val="17248180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r>
              <a:rPr lang="de-AT" dirty="0" smtClean="0"/>
              <a:t>,</a:t>
            </a:r>
            <a:br>
              <a:rPr lang="de-AT" dirty="0" smtClean="0"/>
            </a:br>
            <a:r>
              <a:rPr lang="de-AT" dirty="0" smtClean="0"/>
              <a:t>Moderation</a:t>
            </a:r>
            <a:r>
              <a:rPr lang="de-AT" dirty="0"/>
              <a:t>, Mediation</a:t>
            </a:r>
            <a:endParaRPr lang="de-DE" dirty="0"/>
          </a:p>
        </p:txBody>
      </p:sp>
      <p:sp>
        <p:nvSpPr>
          <p:cNvPr id="8" name="Inhaltsplatzhalter 7"/>
          <p:cNvSpPr>
            <a:spLocks noGrp="1"/>
          </p:cNvSpPr>
          <p:nvPr>
            <p:ph idx="1"/>
          </p:nvPr>
        </p:nvSpPr>
        <p:spPr/>
        <p:txBody>
          <a:bodyPr>
            <a:normAutofit/>
          </a:bodyPr>
          <a:lstStyle/>
          <a:p>
            <a:pPr marL="0" indent="0">
              <a:buNone/>
            </a:pPr>
            <a:r>
              <a:rPr lang="en-GB" dirty="0" smtClean="0"/>
              <a:t>With regression analyses (models) it is possible to assess the effect of a predictor variables on an outcome and to adjust this effect for a third variables.</a:t>
            </a:r>
          </a:p>
          <a:p>
            <a:pPr marL="0" indent="0">
              <a:buNone/>
            </a:pPr>
            <a:endParaRPr lang="en-GB" dirty="0" smtClean="0"/>
          </a:p>
          <a:p>
            <a:pPr marL="0" indent="0">
              <a:buNone/>
            </a:pPr>
            <a:r>
              <a:rPr lang="en-GB" dirty="0" smtClean="0"/>
              <a:t>The third variable can act as a confounder, moderator or mediator.</a:t>
            </a:r>
          </a:p>
          <a:p>
            <a:pPr marL="0" indent="0">
              <a:buNone/>
            </a:pPr>
            <a:endParaRPr lang="en-GB" dirty="0" smtClean="0"/>
          </a:p>
          <a:p>
            <a:pPr marL="0" indent="0">
              <a:buNone/>
            </a:pPr>
            <a:r>
              <a:rPr lang="en-GB" dirty="0" smtClean="0"/>
              <a:t>A causal graph (DAG – directed </a:t>
            </a:r>
            <a:r>
              <a:rPr lang="en-GB" dirty="0" err="1" smtClean="0"/>
              <a:t>acylic</a:t>
            </a:r>
            <a:r>
              <a:rPr lang="en-GB" dirty="0" smtClean="0"/>
              <a:t> graph) allows to visualize the relationships</a:t>
            </a:r>
            <a:endParaRPr lang="en-GB" dirty="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53</a:t>
            </a:fld>
            <a:endParaRPr lang="de-DE"/>
          </a:p>
        </p:txBody>
      </p:sp>
    </p:spTree>
    <p:extLst>
      <p:ext uri="{BB962C8B-B14F-4D97-AF65-F5344CB8AC3E}">
        <p14:creationId xmlns:p14="http://schemas.microsoft.com/office/powerpoint/2010/main" val="3485428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800" dirty="0" err="1" smtClean="0"/>
              <a:t>Confounding</a:t>
            </a:r>
            <a:r>
              <a:rPr lang="de-AT" sz="2800" dirty="0" smtClean="0"/>
              <a:t>, Moderation, Mediation</a:t>
            </a:r>
            <a:br>
              <a:rPr lang="de-AT" sz="2800" dirty="0" smtClean="0"/>
            </a:br>
            <a:endParaRPr lang="en-US" sz="2800" dirty="0"/>
          </a:p>
        </p:txBody>
      </p:sp>
      <p:sp>
        <p:nvSpPr>
          <p:cNvPr id="4" name="Datumsplatzhalter 3"/>
          <p:cNvSpPr>
            <a:spLocks noGrp="1"/>
          </p:cNvSpPr>
          <p:nvPr>
            <p:ph type="dt" sz="half" idx="10"/>
          </p:nvPr>
        </p:nvSpPr>
        <p:spPr/>
        <p:txBody>
          <a:bodyPr/>
          <a:lstStyle/>
          <a:p>
            <a:fld id="{A833192F-082F-493A-AABD-D0869F49B4B1}" type="datetime1">
              <a:rPr lang="de-AT" smtClean="0"/>
              <a:pPr/>
              <a:t>10.02.2023</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54</a:t>
            </a:fld>
            <a:endParaRPr lang="de-DE" alt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6768752" cy="4706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725144"/>
            <a:ext cx="1596075"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636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endParaRPr lang="de-DE" dirty="0"/>
          </a:p>
        </p:txBody>
      </p:sp>
      <p:sp>
        <p:nvSpPr>
          <p:cNvPr id="8" name="Inhaltsplatzhalter 7"/>
          <p:cNvSpPr>
            <a:spLocks noGrp="1"/>
          </p:cNvSpPr>
          <p:nvPr>
            <p:ph idx="1"/>
          </p:nvPr>
        </p:nvSpPr>
        <p:spPr/>
        <p:txBody>
          <a:bodyPr>
            <a:normAutofit lnSpcReduction="10000"/>
          </a:bodyPr>
          <a:lstStyle/>
          <a:p>
            <a:pPr marL="0" indent="0">
              <a:buNone/>
            </a:pPr>
            <a:r>
              <a:rPr lang="en-GB" dirty="0" smtClean="0"/>
              <a:t>Continuous outcome: linear regression</a:t>
            </a:r>
          </a:p>
          <a:p>
            <a:pPr marL="0" indent="0">
              <a:buNone/>
            </a:pPr>
            <a:r>
              <a:rPr lang="en-GB" dirty="0" smtClean="0"/>
              <a:t>Sex, age, BMI		-&gt; systolic blood pressure</a:t>
            </a:r>
          </a:p>
          <a:p>
            <a:pPr marL="0" indent="0">
              <a:buNone/>
            </a:pPr>
            <a:r>
              <a:rPr lang="en-GB" dirty="0" smtClean="0"/>
              <a:t>Estimating beta coefficient (slopes)</a:t>
            </a:r>
          </a:p>
          <a:p>
            <a:pPr marL="0" indent="0">
              <a:buNone/>
            </a:pPr>
            <a:r>
              <a:rPr lang="en-GB" dirty="0" smtClean="0"/>
              <a:t> </a:t>
            </a:r>
          </a:p>
          <a:p>
            <a:pPr marL="0" indent="0">
              <a:buNone/>
            </a:pPr>
            <a:r>
              <a:rPr lang="en-GB" dirty="0" smtClean="0"/>
              <a:t>Binary outcome: logistic regression</a:t>
            </a:r>
          </a:p>
          <a:p>
            <a:pPr marL="0" indent="0">
              <a:buNone/>
            </a:pPr>
            <a:r>
              <a:rPr lang="en-GB" dirty="0" smtClean="0"/>
              <a:t>Sex, age, BMI</a:t>
            </a:r>
            <a:r>
              <a:rPr lang="en-GB" dirty="0"/>
              <a:t>	</a:t>
            </a:r>
            <a:r>
              <a:rPr lang="en-GB" dirty="0" smtClean="0"/>
              <a:t>	-&gt; CHD within 10 years</a:t>
            </a:r>
          </a:p>
          <a:p>
            <a:pPr marL="0" indent="0">
              <a:buNone/>
            </a:pPr>
            <a:r>
              <a:rPr lang="en-GB" dirty="0" smtClean="0"/>
              <a:t>Estimating odds ratio</a:t>
            </a:r>
          </a:p>
          <a:p>
            <a:pPr marL="0" indent="0">
              <a:buNone/>
            </a:pPr>
            <a:endParaRPr lang="en-GB" dirty="0" smtClean="0"/>
          </a:p>
          <a:p>
            <a:pPr marL="0" indent="0">
              <a:buNone/>
            </a:pPr>
            <a:r>
              <a:rPr lang="en-GB" dirty="0" smtClean="0"/>
              <a:t>Time-to-event outcome:  Cox proportional hazards regression</a:t>
            </a:r>
          </a:p>
          <a:p>
            <a:pPr marL="0" indent="0">
              <a:buNone/>
            </a:pPr>
            <a:r>
              <a:rPr lang="en-GB" dirty="0"/>
              <a:t>Sex, age, BMI		-&gt; </a:t>
            </a:r>
            <a:r>
              <a:rPr lang="en-GB" dirty="0" smtClean="0"/>
              <a:t>time to CHD (survival analysis)</a:t>
            </a:r>
            <a:endParaRPr lang="en-GB" dirty="0"/>
          </a:p>
          <a:p>
            <a:pPr marL="0" indent="0">
              <a:buNone/>
            </a:pPr>
            <a:r>
              <a:rPr lang="en-GB" dirty="0" smtClean="0"/>
              <a:t>Estimating hazard ratio </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55</a:t>
            </a:fld>
            <a:endParaRPr lang="de-DE"/>
          </a:p>
        </p:txBody>
      </p:sp>
    </p:spTree>
    <p:extLst>
      <p:ext uri="{BB962C8B-B14F-4D97-AF65-F5344CB8AC3E}">
        <p14:creationId xmlns:p14="http://schemas.microsoft.com/office/powerpoint/2010/main" val="17536171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Example</a:t>
            </a:r>
            <a:r>
              <a:rPr lang="de-AT" dirty="0" smtClean="0"/>
              <a:t> </a:t>
            </a:r>
            <a:r>
              <a:rPr lang="de-AT" dirty="0" err="1" smtClean="0"/>
              <a:t>data</a:t>
            </a:r>
            <a:endParaRPr lang="de-DE" dirty="0"/>
          </a:p>
        </p:txBody>
      </p:sp>
      <p:sp>
        <p:nvSpPr>
          <p:cNvPr id="8" name="Inhaltsplatzhalter 7"/>
          <p:cNvSpPr>
            <a:spLocks noGrp="1"/>
          </p:cNvSpPr>
          <p:nvPr>
            <p:ph idx="1"/>
          </p:nvPr>
        </p:nvSpPr>
        <p:spPr/>
        <p:txBody>
          <a:bodyPr>
            <a:normAutofit fontScale="92500" lnSpcReduction="20000"/>
          </a:bodyPr>
          <a:lstStyle/>
          <a:p>
            <a:pPr marL="0" indent="0">
              <a:buNone/>
            </a:pPr>
            <a:r>
              <a:rPr lang="en-GB" dirty="0" smtClean="0"/>
              <a:t>Vorarlberg Health Examinations (VHM&amp;PP)</a:t>
            </a:r>
          </a:p>
          <a:p>
            <a:pPr marL="0" indent="0">
              <a:buNone/>
            </a:pPr>
            <a:endParaRPr lang="en-GB" dirty="0"/>
          </a:p>
          <a:p>
            <a:pPr marL="0" indent="0">
              <a:buNone/>
            </a:pPr>
            <a:r>
              <a:rPr lang="en-GB" dirty="0" smtClean="0"/>
              <a:t>Sex (male, female)				categorical</a:t>
            </a:r>
          </a:p>
          <a:p>
            <a:pPr marL="0" indent="0">
              <a:buNone/>
            </a:pPr>
            <a:r>
              <a:rPr lang="en-GB" dirty="0" smtClean="0"/>
              <a:t>Age in years 					continuous</a:t>
            </a:r>
          </a:p>
          <a:p>
            <a:pPr marL="0" indent="0">
              <a:buNone/>
            </a:pPr>
            <a:r>
              <a:rPr lang="en-GB" dirty="0" smtClean="0"/>
              <a:t>Year of examination				continuous</a:t>
            </a:r>
          </a:p>
          <a:p>
            <a:pPr marL="0" indent="0">
              <a:buNone/>
            </a:pPr>
            <a:endParaRPr lang="en-GB" dirty="0" smtClean="0"/>
          </a:p>
          <a:p>
            <a:pPr marL="0" indent="0">
              <a:buNone/>
            </a:pPr>
            <a:r>
              <a:rPr lang="en-GB" dirty="0" smtClean="0"/>
              <a:t>Body mass index in kg/m2			continuous</a:t>
            </a:r>
          </a:p>
          <a:p>
            <a:pPr marL="0" indent="0">
              <a:buNone/>
            </a:pPr>
            <a:r>
              <a:rPr lang="en-GB" dirty="0" smtClean="0"/>
              <a:t>Systolic blood pressure  in </a:t>
            </a:r>
            <a:r>
              <a:rPr lang="en-GB" dirty="0" err="1" smtClean="0"/>
              <a:t>mmHG</a:t>
            </a:r>
            <a:r>
              <a:rPr lang="en-GB" dirty="0" smtClean="0"/>
              <a:t>		continuous</a:t>
            </a:r>
          </a:p>
          <a:p>
            <a:pPr marL="0" indent="0">
              <a:buNone/>
            </a:pPr>
            <a:r>
              <a:rPr lang="en-GB" dirty="0" smtClean="0"/>
              <a:t>Total cholesterol  in mg/dl			continuous</a:t>
            </a:r>
          </a:p>
          <a:p>
            <a:pPr marL="0" indent="0">
              <a:buNone/>
            </a:pPr>
            <a:r>
              <a:rPr lang="en-GB" dirty="0" smtClean="0"/>
              <a:t>Fasting glucose	in mg/dl			continuous</a:t>
            </a:r>
          </a:p>
          <a:p>
            <a:pPr marL="0" indent="0">
              <a:buNone/>
            </a:pPr>
            <a:r>
              <a:rPr lang="en-GB" dirty="0" smtClean="0"/>
              <a:t>Smoking (current or past, never)		categorical</a:t>
            </a:r>
          </a:p>
          <a:p>
            <a:pPr marL="0" indent="0">
              <a:buNone/>
            </a:pPr>
            <a:endParaRPr lang="en-GB" dirty="0" smtClean="0"/>
          </a:p>
          <a:p>
            <a:pPr marL="0" indent="0">
              <a:buNone/>
            </a:pPr>
            <a:r>
              <a:rPr lang="en-GB" dirty="0" smtClean="0"/>
              <a:t>Coronary heart disease mortality  		time to event </a:t>
            </a:r>
          </a:p>
          <a:p>
            <a:pPr marL="0" indent="0">
              <a:buNone/>
            </a:pPr>
            <a:r>
              <a:rPr lang="en-GB" dirty="0" smtClean="0"/>
              <a:t>(ICD-10: I20-I25)			continuous and categorical</a:t>
            </a:r>
            <a:endParaRPr lang="de-AT"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56</a:t>
            </a:fld>
            <a:endParaRPr lang="de-DE"/>
          </a:p>
        </p:txBody>
      </p:sp>
    </p:spTree>
    <p:extLst>
      <p:ext uri="{BB962C8B-B14F-4D97-AF65-F5344CB8AC3E}">
        <p14:creationId xmlns:p14="http://schemas.microsoft.com/office/powerpoint/2010/main" val="23838936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Confounding: </a:t>
            </a:r>
          </a:p>
          <a:p>
            <a:pPr marL="0" indent="0">
              <a:buNone/>
            </a:pPr>
            <a:endParaRPr lang="en-GB" dirty="0" smtClean="0"/>
          </a:p>
          <a:p>
            <a:pPr marL="0" indent="0">
              <a:buNone/>
            </a:pPr>
            <a:r>
              <a:rPr lang="en-GB" dirty="0" smtClean="0"/>
              <a:t>A “mixing of the effect” of the exposure-disease relationship with a third (or more) factors</a:t>
            </a:r>
          </a:p>
          <a:p>
            <a:pPr marL="0" indent="0">
              <a:buNone/>
            </a:pPr>
            <a:endParaRPr lang="en-GB" dirty="0" smtClean="0"/>
          </a:p>
          <a:p>
            <a:pPr marL="0" indent="0">
              <a:buNone/>
            </a:pPr>
            <a:r>
              <a:rPr lang="en-GB" dirty="0" smtClean="0"/>
              <a:t>	BMI -----------------------------------------</a:t>
            </a:r>
            <a:r>
              <a:rPr lang="en-GB" dirty="0" smtClean="0">
                <a:sym typeface="Wingdings" panose="05000000000000000000" pitchFamily="2" charset="2"/>
              </a:rPr>
              <a:t> &gt;</a:t>
            </a:r>
            <a:r>
              <a:rPr lang="en-GB" dirty="0" smtClean="0"/>
              <a:t> CHD</a:t>
            </a:r>
            <a:endParaRPr lang="en-GB" dirty="0"/>
          </a:p>
          <a:p>
            <a:pPr marL="0" indent="0">
              <a:buNone/>
            </a:pPr>
            <a:endParaRPr lang="en-GB" dirty="0" smtClean="0"/>
          </a:p>
          <a:p>
            <a:pPr marL="0" indent="0">
              <a:buNone/>
            </a:pPr>
            <a:r>
              <a:rPr lang="en-GB" dirty="0" smtClean="0"/>
              <a:t>	</a:t>
            </a:r>
            <a:r>
              <a:rPr lang="en-GB" dirty="0"/>
              <a:t> </a:t>
            </a:r>
            <a:r>
              <a:rPr lang="en-GB" dirty="0" smtClean="0"/>
              <a:t>     &lt;  ------ sex, age, smoking ----- &gt;</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57</a:t>
            </a:fld>
            <a:endParaRPr lang="de-DE"/>
          </a:p>
        </p:txBody>
      </p:sp>
    </p:spTree>
    <p:extLst>
      <p:ext uri="{BB962C8B-B14F-4D97-AF65-F5344CB8AC3E}">
        <p14:creationId xmlns:p14="http://schemas.microsoft.com/office/powerpoint/2010/main" val="22810928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lnSpcReduction="10000"/>
          </a:bodyPr>
          <a:lstStyle/>
          <a:p>
            <a:pPr marL="0" indent="0">
              <a:buNone/>
            </a:pPr>
            <a:r>
              <a:rPr lang="en-GB" dirty="0" smtClean="0"/>
              <a:t>Relationship between BMI and CHD incidence: </a:t>
            </a:r>
          </a:p>
          <a:p>
            <a:pPr marL="0" indent="0">
              <a:buNone/>
            </a:pPr>
            <a:endParaRPr lang="en-GB" dirty="0" smtClean="0"/>
          </a:p>
          <a:p>
            <a:pPr marL="0" indent="0">
              <a:buNone/>
            </a:pPr>
            <a:r>
              <a:rPr lang="en-GB" dirty="0" smtClean="0"/>
              <a:t>Crude Hazard Ratio</a:t>
            </a:r>
          </a:p>
          <a:p>
            <a:pPr marL="0" indent="0">
              <a:buNone/>
            </a:pPr>
            <a:r>
              <a:rPr lang="en-GB" dirty="0" smtClean="0"/>
              <a:t>Obesity (30+ kg/m2) versus normal weight (20-25 kg/m2) </a:t>
            </a:r>
          </a:p>
          <a:p>
            <a:pPr marL="0" indent="0">
              <a:buNone/>
            </a:pPr>
            <a:r>
              <a:rPr lang="en-GB" dirty="0" smtClean="0"/>
              <a:t>HR = 2.54 95%CI (2.32-2.78)</a:t>
            </a:r>
          </a:p>
          <a:p>
            <a:pPr marL="0" indent="0">
              <a:buNone/>
            </a:pPr>
            <a:endParaRPr lang="en-GB" dirty="0"/>
          </a:p>
          <a:p>
            <a:pPr marL="0" indent="0">
              <a:buNone/>
            </a:pPr>
            <a:r>
              <a:rPr lang="en-GB" dirty="0" smtClean="0"/>
              <a:t>Sex, age and smoking adjusting hazard </a:t>
            </a:r>
            <a:r>
              <a:rPr lang="en-GB" dirty="0"/>
              <a:t>r</a:t>
            </a:r>
            <a:r>
              <a:rPr lang="en-GB" dirty="0" smtClean="0"/>
              <a:t>atio:</a:t>
            </a:r>
          </a:p>
          <a:p>
            <a:pPr marL="0" indent="0">
              <a:buNone/>
            </a:pPr>
            <a:r>
              <a:rPr lang="en-GB" dirty="0" smtClean="0"/>
              <a:t>HR = 1.60 95%CI (1.46-1.75)</a:t>
            </a:r>
            <a:endParaRPr lang="en-GB" dirty="0"/>
          </a:p>
          <a:p>
            <a:pPr marL="0" indent="0">
              <a:buNone/>
            </a:pPr>
            <a:endParaRPr lang="en-GB" dirty="0" smtClean="0"/>
          </a:p>
          <a:p>
            <a:pPr marL="0" indent="0">
              <a:buNone/>
            </a:pPr>
            <a:r>
              <a:rPr lang="en-GB" dirty="0" smtClean="0"/>
              <a:t>Adjusted = controlled for confounding</a:t>
            </a:r>
          </a:p>
          <a:p>
            <a:pPr marL="0" indent="0">
              <a:buNone/>
            </a:pPr>
            <a:r>
              <a:rPr lang="en-GB" dirty="0" smtClean="0"/>
              <a:t>Calculated with Cox proportional hazards regression analysis</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58</a:t>
            </a:fld>
            <a:endParaRPr lang="de-DE"/>
          </a:p>
        </p:txBody>
      </p:sp>
    </p:spTree>
    <p:extLst>
      <p:ext uri="{BB962C8B-B14F-4D97-AF65-F5344CB8AC3E}">
        <p14:creationId xmlns:p14="http://schemas.microsoft.com/office/powerpoint/2010/main" val="28773515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Confounding</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Three essential characteristics: </a:t>
            </a:r>
          </a:p>
          <a:p>
            <a:pPr marL="0" indent="0">
              <a:buNone/>
            </a:pPr>
            <a:endParaRPr lang="en-GB" dirty="0" smtClean="0"/>
          </a:p>
          <a:p>
            <a:pPr marL="0" indent="0">
              <a:buNone/>
            </a:pPr>
            <a:r>
              <a:rPr lang="en-GB" dirty="0" smtClean="0"/>
              <a:t>The confounder is associated with the exposure of interest (BMI)</a:t>
            </a:r>
          </a:p>
          <a:p>
            <a:pPr marL="0" indent="0">
              <a:buNone/>
            </a:pPr>
            <a:r>
              <a:rPr lang="en-GB" dirty="0" smtClean="0"/>
              <a:t>The confounder is associated with the disease (CHD)</a:t>
            </a:r>
          </a:p>
          <a:p>
            <a:pPr marL="0" indent="0">
              <a:buNone/>
            </a:pPr>
            <a:r>
              <a:rPr lang="en-GB" dirty="0" smtClean="0"/>
              <a:t>The confounder is not in the causal pathway leading from the exposure of interest (BMI) to the disease of interest (CHD)</a:t>
            </a:r>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59</a:t>
            </a:fld>
            <a:endParaRPr lang="de-DE"/>
          </a:p>
        </p:txBody>
      </p:sp>
    </p:spTree>
    <p:extLst>
      <p:ext uri="{BB962C8B-B14F-4D97-AF65-F5344CB8AC3E}">
        <p14:creationId xmlns:p14="http://schemas.microsoft.com/office/powerpoint/2010/main" val="1178050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normAutofit fontScale="90000"/>
          </a:bodyPr>
          <a:lstStyle/>
          <a:p>
            <a:r>
              <a:rPr lang="de-DE" dirty="0" smtClean="0"/>
              <a:t>Internet, </a:t>
            </a:r>
            <a:r>
              <a:rPr lang="de-DE" dirty="0" err="1" smtClean="0"/>
              <a:t>software</a:t>
            </a:r>
            <a:r>
              <a:rPr lang="de-DE" dirty="0" smtClean="0"/>
              <a:t>, online </a:t>
            </a:r>
            <a:r>
              <a:rPr lang="de-DE" dirty="0" err="1" smtClean="0"/>
              <a:t>calculators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p:txBody>
          <a:bodyPr>
            <a:normAutofit lnSpcReduction="10000"/>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A Series on Evaluation </a:t>
            </a:r>
            <a:r>
              <a:rPr lang="de-DE" dirty="0" err="1" smtClean="0"/>
              <a:t>of</a:t>
            </a:r>
            <a:r>
              <a:rPr lang="de-DE" dirty="0" smtClean="0"/>
              <a:t> Scientific Publications, Deutsches Ärzteblatt</a:t>
            </a:r>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AT" dirty="0"/>
              <a:t>Installation von R und R </a:t>
            </a:r>
            <a:r>
              <a:rPr lang="de-AT" dirty="0" smtClean="0"/>
              <a:t>Commander:</a:t>
            </a:r>
            <a:endParaRPr lang="de-DE" dirty="0"/>
          </a:p>
          <a:p>
            <a:r>
              <a:rPr lang="de-AT" u="sng" dirty="0" smtClean="0">
                <a:hlinkClick r:id="rId3"/>
              </a:rPr>
              <a:t>https</a:t>
            </a:r>
            <a:r>
              <a:rPr lang="de-AT" u="sng" dirty="0">
                <a:hlinkClick r:id="rId3"/>
              </a:rPr>
              <a:t>://</a:t>
            </a:r>
            <a:r>
              <a:rPr lang="de-AT" u="sng" dirty="0" smtClean="0">
                <a:hlinkClick r:id="rId3"/>
              </a:rPr>
              <a:t>www.uni-ulm.de/fileadmin/website_uni_ulm/mawi.inst.110/lehre/ss09/WiStat/R.pdf</a:t>
            </a:r>
            <a:endParaRPr lang="de-AT" u="sng" dirty="0" smtClean="0"/>
          </a:p>
          <a:p>
            <a:r>
              <a:rPr lang="de-DE" dirty="0">
                <a:hlinkClick r:id="rId4"/>
              </a:rPr>
              <a:t>https://r-empirische-wissenschaften.de</a:t>
            </a:r>
            <a:r>
              <a:rPr lang="de-DE" dirty="0" smtClean="0">
                <a:hlinkClick r:id="rId4"/>
              </a:rPr>
              <a:t>/</a:t>
            </a:r>
            <a:endParaRPr lang="de-DE" dirty="0" smtClean="0"/>
          </a:p>
          <a:p>
            <a:r>
              <a:rPr lang="de-DE" dirty="0"/>
              <a:t>https://jasp-stats.org/</a:t>
            </a:r>
          </a:p>
          <a:p>
            <a:r>
              <a:rPr lang="de-DE" dirty="0" err="1" smtClean="0"/>
              <a:t>nQuery</a:t>
            </a:r>
            <a:r>
              <a:rPr lang="de-DE" dirty="0" smtClean="0"/>
              <a:t> </a:t>
            </a:r>
            <a:r>
              <a:rPr lang="de-DE" dirty="0" err="1" smtClean="0"/>
              <a:t>Advisor</a:t>
            </a:r>
            <a:r>
              <a:rPr lang="de-DE" dirty="0" smtClean="0"/>
              <a:t>, East, PASS, </a:t>
            </a:r>
            <a:r>
              <a:rPr lang="de-DE" dirty="0" err="1" smtClean="0"/>
              <a:t>StudySize</a:t>
            </a:r>
            <a:endParaRPr lang="de-DE" dirty="0" smtClean="0"/>
          </a:p>
          <a:p>
            <a:r>
              <a:rPr lang="de-DE" dirty="0" smtClean="0"/>
              <a:t>RevMan5, </a:t>
            </a:r>
            <a:r>
              <a:rPr lang="de-DE" dirty="0" err="1" smtClean="0"/>
              <a:t>Cochrane</a:t>
            </a:r>
            <a:r>
              <a:rPr lang="de-DE" dirty="0" smtClean="0"/>
              <a:t> </a:t>
            </a:r>
            <a:r>
              <a:rPr lang="de-DE" dirty="0" err="1" smtClean="0"/>
              <a:t>Collaboration</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a:t>
            </a:fld>
            <a:endParaRPr lang="de-DE" altLang="en-US"/>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60</a:t>
            </a:fld>
            <a:endParaRPr lang="de-DE"/>
          </a:p>
        </p:txBody>
      </p:sp>
    </p:spTree>
    <p:extLst>
      <p:ext uri="{BB962C8B-B14F-4D97-AF65-F5344CB8AC3E}">
        <p14:creationId xmlns:p14="http://schemas.microsoft.com/office/powerpoint/2010/main" val="40294731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Effect</a:t>
            </a:r>
            <a:r>
              <a:rPr lang="de-AT" dirty="0" smtClean="0"/>
              <a:t> </a:t>
            </a:r>
            <a:r>
              <a:rPr lang="de-AT" dirty="0" err="1" smtClean="0"/>
              <a:t>Modification</a:t>
            </a:r>
            <a:r>
              <a:rPr lang="de-AT" dirty="0" smtClean="0"/>
              <a:t>/Moderation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Effect modification occurs when the association between the exposure (BMI) and the disease (CHD) varies by levels of a third factor.</a:t>
            </a:r>
          </a:p>
          <a:p>
            <a:pPr marL="0" indent="0">
              <a:buNone/>
            </a:pPr>
            <a:r>
              <a:rPr lang="en-GB" dirty="0" smtClean="0"/>
              <a:t>How to assess: include interaction terms into the regression model</a:t>
            </a:r>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Young:		BMI </a:t>
            </a:r>
            <a:r>
              <a:rPr lang="en-GB" dirty="0"/>
              <a:t>-----------------------------------------</a:t>
            </a:r>
            <a:r>
              <a:rPr lang="en-GB" dirty="0">
                <a:sym typeface="Wingdings" panose="05000000000000000000" pitchFamily="2" charset="2"/>
              </a:rPr>
              <a:t> &gt;</a:t>
            </a:r>
            <a:r>
              <a:rPr lang="en-GB" dirty="0"/>
              <a:t> CHD</a:t>
            </a:r>
          </a:p>
          <a:p>
            <a:pPr marL="0" indent="0">
              <a:buNone/>
            </a:pPr>
            <a:r>
              <a:rPr lang="en-GB" dirty="0" smtClean="0"/>
              <a:t>Old:      	BMI </a:t>
            </a:r>
            <a:r>
              <a:rPr lang="en-GB" dirty="0"/>
              <a:t>-----------------------------------------</a:t>
            </a:r>
            <a:r>
              <a:rPr lang="en-GB" dirty="0">
                <a:sym typeface="Wingdings" panose="05000000000000000000" pitchFamily="2" charset="2"/>
              </a:rPr>
              <a:t> &gt;</a:t>
            </a:r>
            <a:r>
              <a:rPr lang="en-GB" dirty="0"/>
              <a:t> CHD</a:t>
            </a:r>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61</a:t>
            </a:fld>
            <a:endParaRPr lang="de-DE"/>
          </a:p>
        </p:txBody>
      </p:sp>
    </p:spTree>
    <p:extLst>
      <p:ext uri="{BB962C8B-B14F-4D97-AF65-F5344CB8AC3E}">
        <p14:creationId xmlns:p14="http://schemas.microsoft.com/office/powerpoint/2010/main" val="39237747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a:t>Relationship between BMI and CHD </a:t>
            </a:r>
            <a:r>
              <a:rPr lang="en-GB" dirty="0" smtClean="0"/>
              <a:t>incidence moderated by age: </a:t>
            </a:r>
            <a:endParaRPr lang="en-GB" dirty="0"/>
          </a:p>
          <a:p>
            <a:pPr marL="0" indent="0">
              <a:buNone/>
            </a:pPr>
            <a:r>
              <a:rPr lang="en-GB" dirty="0" smtClean="0"/>
              <a:t>Interaction </a:t>
            </a:r>
            <a:r>
              <a:rPr lang="en-GB" dirty="0"/>
              <a:t>age*obesity p&lt;0.001</a:t>
            </a:r>
          </a:p>
          <a:p>
            <a:pPr marL="0" indent="0">
              <a:buNone/>
            </a:pPr>
            <a:endParaRPr lang="en-GB" dirty="0" smtClean="0"/>
          </a:p>
          <a:p>
            <a:pPr marL="0" indent="0">
              <a:buNone/>
            </a:pPr>
            <a:r>
              <a:rPr lang="en-GB" dirty="0" smtClean="0"/>
              <a:t>Obesity </a:t>
            </a:r>
            <a:r>
              <a:rPr lang="en-GB" dirty="0"/>
              <a:t>(30+ kg/m2) versus </a:t>
            </a:r>
            <a:r>
              <a:rPr lang="en-GB" dirty="0" smtClean="0"/>
              <a:t>normal weight </a:t>
            </a:r>
            <a:r>
              <a:rPr lang="en-GB" dirty="0"/>
              <a:t>(20-25 kg/m2) </a:t>
            </a:r>
          </a:p>
          <a:p>
            <a:pPr marL="0" indent="0">
              <a:buNone/>
            </a:pPr>
            <a:r>
              <a:rPr lang="en-GB" dirty="0" smtClean="0"/>
              <a:t>Sex</a:t>
            </a:r>
            <a:r>
              <a:rPr lang="en-GB" dirty="0"/>
              <a:t>, age and smoking adjusting </a:t>
            </a:r>
            <a:r>
              <a:rPr lang="en-GB" dirty="0" smtClean="0"/>
              <a:t>hazard ratio:</a:t>
            </a:r>
          </a:p>
          <a:p>
            <a:pPr marL="0" indent="0">
              <a:buNone/>
            </a:pPr>
            <a:endParaRPr lang="en-GB" dirty="0" smtClean="0"/>
          </a:p>
          <a:p>
            <a:pPr marL="0" indent="0">
              <a:buNone/>
            </a:pPr>
            <a:r>
              <a:rPr lang="en-GB" dirty="0" smtClean="0"/>
              <a:t>&lt;</a:t>
            </a:r>
            <a:r>
              <a:rPr lang="en-GB" dirty="0"/>
              <a:t>50 years of age:</a:t>
            </a:r>
          </a:p>
          <a:p>
            <a:pPr marL="0" indent="0">
              <a:buNone/>
            </a:pPr>
            <a:r>
              <a:rPr lang="en-GB" dirty="0" smtClean="0"/>
              <a:t>HR </a:t>
            </a:r>
            <a:r>
              <a:rPr lang="en-GB" dirty="0"/>
              <a:t>= </a:t>
            </a:r>
            <a:r>
              <a:rPr lang="en-GB" dirty="0" smtClean="0"/>
              <a:t>3.13 </a:t>
            </a:r>
            <a:r>
              <a:rPr lang="en-GB" dirty="0"/>
              <a:t>95%CI </a:t>
            </a:r>
            <a:r>
              <a:rPr lang="en-GB" dirty="0" smtClean="0"/>
              <a:t>(2.27-4.31)</a:t>
            </a:r>
          </a:p>
          <a:p>
            <a:pPr marL="0" indent="0">
              <a:buNone/>
            </a:pPr>
            <a:r>
              <a:rPr lang="en-GB" dirty="0" smtClean="0"/>
              <a:t>50+ years of age:</a:t>
            </a:r>
            <a:endParaRPr lang="en-GB" dirty="0"/>
          </a:p>
          <a:p>
            <a:pPr marL="0" indent="0">
              <a:buNone/>
            </a:pPr>
            <a:r>
              <a:rPr lang="en-GB" dirty="0" smtClean="0"/>
              <a:t>HR =  1.51 95%CI (1.37- 1.66)</a:t>
            </a:r>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62</a:t>
            </a:fld>
            <a:endParaRPr lang="de-DE"/>
          </a:p>
        </p:txBody>
      </p:sp>
    </p:spTree>
    <p:extLst>
      <p:ext uri="{BB962C8B-B14F-4D97-AF65-F5344CB8AC3E}">
        <p14:creationId xmlns:p14="http://schemas.microsoft.com/office/powerpoint/2010/main" val="28113626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a:t>
            </a:r>
            <a:endParaRPr lang="de-DE" dirty="0"/>
          </a:p>
        </p:txBody>
      </p:sp>
      <p:sp>
        <p:nvSpPr>
          <p:cNvPr id="8" name="Inhaltsplatzhalter 7"/>
          <p:cNvSpPr>
            <a:spLocks noGrp="1"/>
          </p:cNvSpPr>
          <p:nvPr>
            <p:ph idx="1"/>
          </p:nvPr>
        </p:nvSpPr>
        <p:spPr>
          <a:xfrm>
            <a:off x="457200" y="1484784"/>
            <a:ext cx="8229600" cy="4757758"/>
          </a:xfrm>
        </p:spPr>
        <p:txBody>
          <a:bodyPr>
            <a:normAutofit/>
          </a:bodyPr>
          <a:lstStyle/>
          <a:p>
            <a:pPr marL="0" indent="0">
              <a:buNone/>
            </a:pPr>
            <a:r>
              <a:rPr lang="en-GB" dirty="0" smtClean="0"/>
              <a:t>Mediation occurs if factors, like confounders, are associated with the exposure of interest (BMI) and the disease (CHD), but are </a:t>
            </a:r>
            <a:r>
              <a:rPr lang="en-GB" b="1" dirty="0" smtClean="0"/>
              <a:t>in the causal pathway</a:t>
            </a:r>
            <a:r>
              <a:rPr lang="en-GB" dirty="0" smtClean="0"/>
              <a:t> leading from the exposure to the disease.</a:t>
            </a:r>
          </a:p>
          <a:p>
            <a:pPr marL="0" indent="0">
              <a:buNone/>
            </a:pPr>
            <a:endParaRPr lang="en-GB" dirty="0"/>
          </a:p>
          <a:p>
            <a:pPr marL="0" indent="0">
              <a:buNone/>
            </a:pPr>
            <a:r>
              <a:rPr lang="en-GB" dirty="0" smtClean="0"/>
              <a:t>These factors are called mediators:</a:t>
            </a:r>
          </a:p>
          <a:p>
            <a:pPr marL="0" indent="0">
              <a:buNone/>
            </a:pPr>
            <a:endParaRPr lang="en-GB" dirty="0"/>
          </a:p>
          <a:p>
            <a:pPr marL="0" indent="0">
              <a:buNone/>
            </a:pPr>
            <a:r>
              <a:rPr lang="en-GB" dirty="0"/>
              <a:t>BMI </a:t>
            </a:r>
            <a:r>
              <a:rPr lang="en-GB" dirty="0" smtClean="0"/>
              <a:t>---- &gt; blood Pressure, cholesterol, diabetes ----</a:t>
            </a:r>
            <a:r>
              <a:rPr lang="en-GB" dirty="0" smtClean="0">
                <a:sym typeface="Wingdings" panose="05000000000000000000" pitchFamily="2" charset="2"/>
              </a:rPr>
              <a:t> </a:t>
            </a:r>
            <a:r>
              <a:rPr lang="en-GB" dirty="0">
                <a:sym typeface="Wingdings" panose="05000000000000000000" pitchFamily="2" charset="2"/>
              </a:rPr>
              <a:t>&gt;</a:t>
            </a:r>
            <a:r>
              <a:rPr lang="en-GB" dirty="0"/>
              <a:t> CHD</a:t>
            </a:r>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63</a:t>
            </a:fld>
            <a:endParaRPr lang="de-DE"/>
          </a:p>
        </p:txBody>
      </p:sp>
    </p:spTree>
    <p:extLst>
      <p:ext uri="{BB962C8B-B14F-4D97-AF65-F5344CB8AC3E}">
        <p14:creationId xmlns:p14="http://schemas.microsoft.com/office/powerpoint/2010/main" val="5986238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a:t>Sex, age and smoking adjusting </a:t>
            </a:r>
            <a:r>
              <a:rPr lang="en-GB" dirty="0" smtClean="0"/>
              <a:t>hazard ratio</a:t>
            </a:r>
            <a:r>
              <a:rPr lang="en-GB" dirty="0"/>
              <a:t>:</a:t>
            </a:r>
          </a:p>
          <a:p>
            <a:pPr marL="0" indent="0">
              <a:buNone/>
            </a:pPr>
            <a:r>
              <a:rPr lang="en-GB" dirty="0" smtClean="0"/>
              <a:t>Total effect of BMI (obesity versus normal weight) on CHD:</a:t>
            </a:r>
          </a:p>
          <a:p>
            <a:pPr marL="0" indent="0">
              <a:buNone/>
            </a:pPr>
            <a:r>
              <a:rPr lang="en-GB" dirty="0" smtClean="0"/>
              <a:t>HR </a:t>
            </a:r>
            <a:r>
              <a:rPr lang="en-GB" dirty="0"/>
              <a:t>= </a:t>
            </a:r>
            <a:r>
              <a:rPr lang="en-GB" dirty="0" smtClean="0"/>
              <a:t>1.70 </a:t>
            </a:r>
            <a:r>
              <a:rPr lang="en-GB" dirty="0"/>
              <a:t>95%CI (</a:t>
            </a:r>
            <a:r>
              <a:rPr lang="en-GB" dirty="0" smtClean="0"/>
              <a:t>1.57-1.85)</a:t>
            </a:r>
            <a:endParaRPr lang="en-GB" dirty="0"/>
          </a:p>
          <a:p>
            <a:pPr marL="0" indent="0">
              <a:buNone/>
            </a:pPr>
            <a:endParaRPr lang="en-GB" dirty="0"/>
          </a:p>
          <a:p>
            <a:pPr marL="0" indent="0">
              <a:buNone/>
            </a:pPr>
            <a:r>
              <a:rPr lang="en-GB" dirty="0" smtClean="0"/>
              <a:t>Direct effect of BMI on CHD </a:t>
            </a:r>
          </a:p>
          <a:p>
            <a:pPr marL="0" indent="0">
              <a:buNone/>
            </a:pPr>
            <a:r>
              <a:rPr lang="en-GB" dirty="0" smtClean="0"/>
              <a:t>HR = 1.30 95%CI (1.15–1.47)</a:t>
            </a:r>
          </a:p>
          <a:p>
            <a:pPr marL="0" indent="0">
              <a:buNone/>
            </a:pPr>
            <a:endParaRPr lang="en-GB" dirty="0"/>
          </a:p>
          <a:p>
            <a:pPr marL="0" indent="0">
              <a:buNone/>
            </a:pPr>
            <a:r>
              <a:rPr lang="en-GB" dirty="0" smtClean="0"/>
              <a:t>Indirect effect </a:t>
            </a:r>
            <a:r>
              <a:rPr lang="en-GB" dirty="0"/>
              <a:t>mediated by blood pressure, cholesterol and glucose</a:t>
            </a:r>
          </a:p>
          <a:p>
            <a:pPr marL="0" indent="0">
              <a:buNone/>
            </a:pPr>
            <a:r>
              <a:rPr lang="en-GB" dirty="0" smtClean="0"/>
              <a:t>HR = 1.31 95%CI ( 1.16-1.48) (95%CIs estimated by Bootstrap)</a:t>
            </a:r>
          </a:p>
          <a:p>
            <a:pPr marL="0" indent="0">
              <a:buNone/>
            </a:pPr>
            <a:endParaRPr lang="en-GB" dirty="0"/>
          </a:p>
          <a:p>
            <a:pPr marL="0" indent="0">
              <a:buNone/>
            </a:pPr>
            <a:r>
              <a:rPr lang="en-GB" dirty="0" smtClean="0"/>
              <a:t>HRs … multiplicative, do not add </a:t>
            </a:r>
          </a:p>
          <a:p>
            <a:pPr marL="0" indent="0">
              <a:buNone/>
            </a:pP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64</a:t>
            </a:fld>
            <a:endParaRPr lang="de-DE"/>
          </a:p>
        </p:txBody>
      </p:sp>
    </p:spTree>
    <p:extLst>
      <p:ext uri="{BB962C8B-B14F-4D97-AF65-F5344CB8AC3E}">
        <p14:creationId xmlns:p14="http://schemas.microsoft.com/office/powerpoint/2010/main" val="30339702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Example</a:t>
            </a:r>
            <a:endParaRPr lang="de-DE" dirty="0"/>
          </a:p>
        </p:txBody>
      </p:sp>
      <p:sp>
        <p:nvSpPr>
          <p:cNvPr id="8" name="Inhaltsplatzhalter 7"/>
          <p:cNvSpPr>
            <a:spLocks noGrp="1"/>
          </p:cNvSpPr>
          <p:nvPr>
            <p:ph idx="1"/>
          </p:nvPr>
        </p:nvSpPr>
        <p:spPr>
          <a:xfrm>
            <a:off x="457200" y="1484784"/>
            <a:ext cx="8229600" cy="4757758"/>
          </a:xfrm>
        </p:spPr>
        <p:txBody>
          <a:bodyPr>
            <a:normAutofit fontScale="92500" lnSpcReduction="20000"/>
          </a:bodyPr>
          <a:lstStyle/>
          <a:p>
            <a:pPr marL="0" indent="0">
              <a:buNone/>
            </a:pPr>
            <a:r>
              <a:rPr lang="en-GB" dirty="0" smtClean="0"/>
              <a:t>Mediators in the relationship between BMI and CHD incidence: </a:t>
            </a:r>
          </a:p>
          <a:p>
            <a:pPr marL="0" indent="0">
              <a:buNone/>
            </a:pPr>
            <a:endParaRPr lang="en-GB" dirty="0" smtClean="0"/>
          </a:p>
          <a:p>
            <a:pPr marL="0" indent="0">
              <a:buNone/>
            </a:pPr>
            <a:r>
              <a:rPr lang="en-GB" dirty="0" smtClean="0"/>
              <a:t>Effect of BMI on CHD mediated by blood pressure, cholesterol and glucose</a:t>
            </a:r>
          </a:p>
          <a:p>
            <a:pPr marL="0" indent="0">
              <a:buNone/>
            </a:pPr>
            <a:endParaRPr lang="en-GB" dirty="0" smtClean="0"/>
          </a:p>
          <a:p>
            <a:pPr marL="0" indent="0">
              <a:buNone/>
            </a:pPr>
            <a:r>
              <a:rPr lang="en-GB" dirty="0" smtClean="0"/>
              <a:t>PERM (Percentage of excess risk mediated) =</a:t>
            </a:r>
          </a:p>
          <a:p>
            <a:pPr marL="0" indent="0">
              <a:buNone/>
            </a:pPr>
            <a:r>
              <a:rPr lang="en-GB" dirty="0" smtClean="0"/>
              <a:t>(1.70-1.30)/(1.70-1)*100</a:t>
            </a:r>
          </a:p>
          <a:p>
            <a:pPr marL="0" indent="0">
              <a:buNone/>
            </a:pPr>
            <a:r>
              <a:rPr lang="en-GB" dirty="0" smtClean="0"/>
              <a:t>= 57% (</a:t>
            </a:r>
            <a:r>
              <a:rPr lang="en-GB" dirty="0" err="1" smtClean="0"/>
              <a:t>approximative</a:t>
            </a:r>
            <a:r>
              <a:rPr lang="en-GB" dirty="0" smtClean="0"/>
              <a:t> formula)</a:t>
            </a:r>
          </a:p>
          <a:p>
            <a:pPr marL="0" indent="0">
              <a:buNone/>
            </a:pPr>
            <a:endParaRPr lang="en-GB" dirty="0"/>
          </a:p>
          <a:p>
            <a:pPr marL="0" indent="0">
              <a:buNone/>
            </a:pPr>
            <a:r>
              <a:rPr lang="en-US" dirty="0"/>
              <a:t>Global Burden of Metabolic Risk Factors for Chronic Diseases </a:t>
            </a:r>
            <a:r>
              <a:rPr lang="en-US" dirty="0" smtClean="0"/>
              <a:t>Collaboration. Metabolic </a:t>
            </a:r>
            <a:r>
              <a:rPr lang="en-US" dirty="0"/>
              <a:t>mediators of the effects of body-mass index, overweight, </a:t>
            </a:r>
            <a:r>
              <a:rPr lang="en-US" dirty="0" smtClean="0"/>
              <a:t>and obesity </a:t>
            </a:r>
            <a:r>
              <a:rPr lang="en-US" dirty="0"/>
              <a:t>on coronary heart disease and stroke: a pooled analysis of 97 </a:t>
            </a:r>
            <a:r>
              <a:rPr lang="en-US" dirty="0" smtClean="0"/>
              <a:t>prospective cohorts </a:t>
            </a:r>
            <a:r>
              <a:rPr lang="en-US" dirty="0"/>
              <a:t>with 1·8 million participants. Lancet. 2014 Mar 15;383(9921):970-83</a:t>
            </a:r>
            <a:endParaRPr lang="en-GB" dirty="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65</a:t>
            </a:fld>
            <a:endParaRPr lang="de-DE"/>
          </a:p>
        </p:txBody>
      </p:sp>
    </p:spTree>
    <p:extLst>
      <p:ext uri="{BB962C8B-B14F-4D97-AF65-F5344CB8AC3E}">
        <p14:creationId xmlns:p14="http://schemas.microsoft.com/office/powerpoint/2010/main" val="42942028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t>Mediation </a:t>
            </a:r>
            <a:r>
              <a:rPr lang="de-AT" dirty="0" err="1" smtClean="0"/>
              <a:t>Techniques</a:t>
            </a:r>
            <a:endParaRPr lang="de-DE" dirty="0"/>
          </a:p>
        </p:txBody>
      </p:sp>
      <p:sp>
        <p:nvSpPr>
          <p:cNvPr id="8" name="Inhaltsplatzhalter 7"/>
          <p:cNvSpPr>
            <a:spLocks noGrp="1"/>
          </p:cNvSpPr>
          <p:nvPr>
            <p:ph idx="1"/>
          </p:nvPr>
        </p:nvSpPr>
        <p:spPr>
          <a:xfrm>
            <a:off x="457200" y="1484784"/>
            <a:ext cx="8229600" cy="4757758"/>
          </a:xfrm>
        </p:spPr>
        <p:txBody>
          <a:bodyPr>
            <a:normAutofit fontScale="85000" lnSpcReduction="20000"/>
          </a:bodyPr>
          <a:lstStyle/>
          <a:p>
            <a:pPr marL="0" indent="0">
              <a:buNone/>
            </a:pPr>
            <a:r>
              <a:rPr lang="en-GB" dirty="0" smtClean="0"/>
              <a:t>Traditional approach:</a:t>
            </a:r>
          </a:p>
          <a:p>
            <a:pPr marL="0" indent="0">
              <a:buNone/>
            </a:pPr>
            <a:r>
              <a:rPr lang="en-GB" dirty="0" smtClean="0"/>
              <a:t>Baron </a:t>
            </a:r>
            <a:r>
              <a:rPr lang="en-GB" dirty="0"/>
              <a:t>RM, Kenny DA. The moderator-mediator variable distinction in social</a:t>
            </a:r>
          </a:p>
          <a:p>
            <a:pPr marL="0" indent="0">
              <a:buNone/>
            </a:pPr>
            <a:r>
              <a:rPr lang="en-GB" dirty="0"/>
              <a:t>psychological research: conceptual, strategic, and statistical considerations. J </a:t>
            </a:r>
          </a:p>
          <a:p>
            <a:pPr marL="0" indent="0">
              <a:buNone/>
            </a:pPr>
            <a:r>
              <a:rPr lang="en-GB" dirty="0" err="1"/>
              <a:t>Pers</a:t>
            </a:r>
            <a:r>
              <a:rPr lang="en-GB" dirty="0"/>
              <a:t> </a:t>
            </a:r>
            <a:r>
              <a:rPr lang="en-GB" dirty="0" err="1"/>
              <a:t>Soc</a:t>
            </a:r>
            <a:r>
              <a:rPr lang="en-GB" dirty="0"/>
              <a:t> Psychol. 1986 Dec;51(6):</a:t>
            </a:r>
            <a:r>
              <a:rPr lang="en-GB" dirty="0" smtClean="0"/>
              <a:t>1173-82</a:t>
            </a:r>
          </a:p>
          <a:p>
            <a:pPr marL="0" indent="0">
              <a:buNone/>
            </a:pPr>
            <a:endParaRPr lang="en-GB" dirty="0"/>
          </a:p>
          <a:p>
            <a:pPr marL="0" indent="0">
              <a:buNone/>
            </a:pPr>
            <a:r>
              <a:rPr lang="en-GB" dirty="0" smtClean="0"/>
              <a:t>New approaches:  </a:t>
            </a:r>
            <a:endParaRPr lang="en-US" dirty="0"/>
          </a:p>
          <a:p>
            <a:pPr marL="0" indent="0">
              <a:buNone/>
            </a:pPr>
            <a:r>
              <a:rPr lang="en-US" dirty="0" smtClean="0"/>
              <a:t>Lange </a:t>
            </a:r>
            <a:r>
              <a:rPr lang="en-US" dirty="0"/>
              <a:t>T, Rasmussen M, </a:t>
            </a:r>
            <a:r>
              <a:rPr lang="en-US" dirty="0" err="1"/>
              <a:t>Thygesen</a:t>
            </a:r>
            <a:r>
              <a:rPr lang="en-US" dirty="0"/>
              <a:t> LC. Assessing natural direct and </a:t>
            </a:r>
            <a:r>
              <a:rPr lang="en-US" dirty="0" smtClean="0"/>
              <a:t>indirect effects </a:t>
            </a:r>
            <a:r>
              <a:rPr lang="en-US" dirty="0"/>
              <a:t>through multiple pathways. Am J </a:t>
            </a:r>
            <a:r>
              <a:rPr lang="en-US" dirty="0" err="1"/>
              <a:t>Epidemiol</a:t>
            </a:r>
            <a:r>
              <a:rPr lang="en-US" dirty="0"/>
              <a:t>. 2014 Feb 15;179(4):513-8</a:t>
            </a:r>
            <a:r>
              <a:rPr lang="en-US" dirty="0" smtClean="0"/>
              <a:t>.</a:t>
            </a:r>
          </a:p>
          <a:p>
            <a:pPr marL="0" indent="0">
              <a:buNone/>
            </a:pPr>
            <a:r>
              <a:rPr lang="en-US" dirty="0" err="1" smtClean="0"/>
              <a:t>VanderWeele</a:t>
            </a:r>
            <a:r>
              <a:rPr lang="en-US" dirty="0"/>
              <a:t> </a:t>
            </a:r>
            <a:r>
              <a:rPr lang="en-US" dirty="0" smtClean="0"/>
              <a:t>T. Explanation in Causal Inference: Methods for Mediation and Interaction. Oxford University Press 2015.</a:t>
            </a:r>
            <a:endParaRPr lang="en-US" dirty="0"/>
          </a:p>
          <a:p>
            <a:pPr marL="0" indent="0">
              <a:buNone/>
            </a:pPr>
            <a:endParaRPr lang="en-US" dirty="0" smtClean="0"/>
          </a:p>
          <a:p>
            <a:pPr marL="0" indent="0">
              <a:buNone/>
            </a:pPr>
            <a:r>
              <a:rPr lang="en-US" dirty="0" smtClean="0"/>
              <a:t>New approaches applied on BMI --- &gt; CHD problem:</a:t>
            </a:r>
            <a:endParaRPr lang="en-US" dirty="0"/>
          </a:p>
          <a:p>
            <a:pPr marL="0" indent="0">
              <a:buNone/>
            </a:pPr>
            <a:r>
              <a:rPr lang="en-US" dirty="0" smtClean="0"/>
              <a:t>Lu </a:t>
            </a:r>
            <a:r>
              <a:rPr lang="en-US" dirty="0"/>
              <a:t>Y, </a:t>
            </a:r>
            <a:r>
              <a:rPr lang="en-US" dirty="0" err="1"/>
              <a:t>Hajifathalian</a:t>
            </a:r>
            <a:r>
              <a:rPr lang="en-US" dirty="0"/>
              <a:t> K, </a:t>
            </a:r>
            <a:r>
              <a:rPr lang="en-US" dirty="0" err="1"/>
              <a:t>Rimm</a:t>
            </a:r>
            <a:r>
              <a:rPr lang="en-US" dirty="0"/>
              <a:t> EB, </a:t>
            </a:r>
            <a:r>
              <a:rPr lang="en-US" dirty="0" err="1"/>
              <a:t>Ezzati</a:t>
            </a:r>
            <a:r>
              <a:rPr lang="en-US" dirty="0"/>
              <a:t> M, </a:t>
            </a:r>
            <a:r>
              <a:rPr lang="en-US" dirty="0" err="1"/>
              <a:t>Danaei</a:t>
            </a:r>
            <a:r>
              <a:rPr lang="en-US" dirty="0"/>
              <a:t> G. Mediators of the effect </a:t>
            </a:r>
            <a:r>
              <a:rPr lang="en-US" dirty="0" smtClean="0"/>
              <a:t>of body </a:t>
            </a:r>
            <a:r>
              <a:rPr lang="en-US" dirty="0"/>
              <a:t>mass index on coronary heart disease: decomposing direct and </a:t>
            </a:r>
            <a:r>
              <a:rPr lang="en-US" dirty="0" smtClean="0"/>
              <a:t>indirect effects</a:t>
            </a:r>
            <a:r>
              <a:rPr lang="en-US" dirty="0"/>
              <a:t>. Epidemiology. 2015 Mar;26(2):153-62.</a:t>
            </a: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66</a:t>
            </a:fld>
            <a:endParaRPr lang="de-DE"/>
          </a:p>
        </p:txBody>
      </p:sp>
    </p:spTree>
    <p:extLst>
      <p:ext uri="{BB962C8B-B14F-4D97-AF65-F5344CB8AC3E}">
        <p14:creationId xmlns:p14="http://schemas.microsoft.com/office/powerpoint/2010/main" val="28590374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normAutofit/>
          </a:bodyPr>
          <a:lstStyle/>
          <a:p>
            <a:pPr algn="l"/>
            <a:r>
              <a:rPr lang="de-DE" sz="2800" dirty="0" err="1" smtClean="0"/>
              <a:t>Confidence</a:t>
            </a:r>
            <a:r>
              <a:rPr lang="de-DE" sz="2800" dirty="0" smtClean="0"/>
              <a:t> </a:t>
            </a:r>
            <a:r>
              <a:rPr lang="de-DE" sz="2800" dirty="0" err="1" smtClean="0"/>
              <a:t>intervals</a:t>
            </a:r>
            <a:r>
              <a:rPr lang="de-DE" sz="2800" dirty="0" smtClean="0"/>
              <a:t> </a:t>
            </a:r>
            <a:r>
              <a:rPr lang="de-DE" sz="2800" dirty="0" err="1" smtClean="0"/>
              <a:t>and</a:t>
            </a:r>
            <a:r>
              <a:rPr lang="de-DE" sz="2800" dirty="0" smtClean="0"/>
              <a:t> </a:t>
            </a:r>
            <a:br>
              <a:rPr lang="de-DE" sz="2800" dirty="0" smtClean="0"/>
            </a:br>
            <a:r>
              <a:rPr lang="de-DE" sz="2800" dirty="0" err="1" smtClean="0"/>
              <a:t>significance</a:t>
            </a:r>
            <a:r>
              <a:rPr lang="de-DE" sz="2800" dirty="0" smtClean="0"/>
              <a:t> </a:t>
            </a:r>
            <a:r>
              <a:rPr lang="de-DE" sz="2800" dirty="0" err="1" smtClean="0"/>
              <a:t>testing</a:t>
            </a:r>
            <a:r>
              <a:rPr lang="de-DE" sz="2800" dirty="0" smtClean="0"/>
              <a:t/>
            </a:r>
            <a:br>
              <a:rPr lang="de-DE" sz="2800" dirty="0" smtClean="0"/>
            </a:br>
            <a:endParaRPr lang="de-DE" sz="28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Dr. 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26761662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intervals</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68</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03086"/>
            <a:ext cx="6048672" cy="30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830316" y="4869160"/>
            <a:ext cx="5206727" cy="116795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Aft>
                <a:spcPts val="0"/>
              </a:spcAft>
              <a:buFont typeface="Wingdings" pitchFamily="2" charset="2"/>
              <a:buNone/>
            </a:pPr>
            <a:r>
              <a:rPr lang="en-GB" dirty="0" smtClean="0"/>
              <a:t>   “A confidence interval is used when estimating an unknown parameter from sample data. The interval gives a range for the parameter – and a confidence level that the range covers the true value.” </a:t>
            </a:r>
          </a:p>
          <a:p>
            <a:pPr algn="ctr" fontAlgn="auto">
              <a:spcAft>
                <a:spcPts val="0"/>
              </a:spcAft>
              <a:buFont typeface="Wingdings" pitchFamily="2" charset="2"/>
              <a:buNone/>
            </a:pPr>
            <a:r>
              <a:rPr lang="de-AT" sz="1200" dirty="0" err="1" smtClean="0"/>
              <a:t>Freedman</a:t>
            </a:r>
            <a:r>
              <a:rPr lang="de-AT" sz="1200" dirty="0" smtClean="0"/>
              <a:t> et al. (1991), p. 385.</a:t>
            </a:r>
            <a:endParaRPr lang="de-DE" sz="1200" dirty="0" smtClean="0"/>
          </a:p>
        </p:txBody>
      </p:sp>
    </p:spTree>
    <p:extLst>
      <p:ext uri="{BB962C8B-B14F-4D97-AF65-F5344CB8AC3E}">
        <p14:creationId xmlns:p14="http://schemas.microsoft.com/office/powerpoint/2010/main" val="28473660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err="1" smtClean="0"/>
              <a:t>Example</a:t>
            </a:r>
            <a:r>
              <a:rPr lang="de-AT" dirty="0" smtClean="0"/>
              <a:t> </a:t>
            </a:r>
            <a:r>
              <a:rPr lang="de-AT" dirty="0" err="1" smtClean="0"/>
              <a:t>for</a:t>
            </a:r>
            <a:r>
              <a:rPr lang="de-AT" dirty="0" smtClean="0"/>
              <a:t> 95%CI</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a:t>
            </a:r>
            <a:r>
              <a:rPr lang="de-AT" sz="2800" dirty="0" err="1" smtClean="0"/>
              <a:t>events</a:t>
            </a:r>
            <a:r>
              <a:rPr lang="de-AT" sz="2800" dirty="0" smtClean="0"/>
              <a:t> in </a:t>
            </a:r>
            <a:r>
              <a:rPr lang="de-AT" sz="2800" dirty="0" err="1" smtClean="0"/>
              <a:t>drug</a:t>
            </a:r>
            <a:r>
              <a:rPr lang="de-AT" sz="2800" dirty="0" smtClean="0"/>
              <a:t> </a:t>
            </a:r>
            <a:r>
              <a:rPr lang="de-AT" sz="2800" dirty="0" err="1" smtClean="0"/>
              <a:t>testing</a:t>
            </a:r>
            <a:r>
              <a:rPr lang="de-AT" sz="2800" dirty="0" smtClean="0"/>
              <a:t>)</a:t>
            </a:r>
          </a:p>
          <a:p>
            <a:endParaRPr lang="de-AT" dirty="0" smtClean="0"/>
          </a:p>
          <a:p>
            <a:r>
              <a:rPr lang="de-AT" dirty="0" smtClean="0"/>
              <a:t>Phase I </a:t>
            </a:r>
            <a:r>
              <a:rPr lang="de-AT" dirty="0" err="1" smtClean="0"/>
              <a:t>study</a:t>
            </a:r>
            <a:r>
              <a:rPr lang="de-AT" dirty="0" smtClean="0"/>
              <a:t>:</a:t>
            </a:r>
            <a:br>
              <a:rPr lang="de-AT" dirty="0" smtClean="0"/>
            </a:br>
            <a:r>
              <a:rPr lang="de-AT" dirty="0" err="1" smtClean="0"/>
              <a:t>no</a:t>
            </a:r>
            <a:r>
              <a:rPr lang="de-AT" dirty="0" smtClean="0"/>
              <a:t> </a:t>
            </a:r>
            <a:r>
              <a:rPr lang="de-AT" dirty="0" err="1" smtClean="0"/>
              <a:t>adverse</a:t>
            </a:r>
            <a:r>
              <a:rPr lang="de-AT" dirty="0" smtClean="0"/>
              <a:t> </a:t>
            </a:r>
            <a:r>
              <a:rPr lang="de-AT" dirty="0" err="1" smtClean="0"/>
              <a:t>events</a:t>
            </a:r>
            <a:r>
              <a:rPr lang="de-AT" dirty="0" smtClean="0"/>
              <a:t> in n=10 </a:t>
            </a:r>
            <a:r>
              <a:rPr lang="de-AT" dirty="0" err="1" smtClean="0"/>
              <a:t>patients</a:t>
            </a:r>
            <a:r>
              <a:rPr lang="de-AT" dirty="0" smtClean="0"/>
              <a:t> (</a:t>
            </a:r>
            <a:r>
              <a:rPr lang="de-AT" dirty="0" err="1" smtClean="0"/>
              <a:t>study</a:t>
            </a:r>
            <a:r>
              <a:rPr lang="de-AT" dirty="0" smtClean="0"/>
              <a:t> sample)</a:t>
            </a:r>
            <a:br>
              <a:rPr lang="de-AT" dirty="0" smtClean="0"/>
            </a:br>
            <a:r>
              <a:rPr lang="de-AT" dirty="0" smtClean="0"/>
              <a:t>--&gt; 95%CI (0-30%) (</a:t>
            </a:r>
            <a:r>
              <a:rPr lang="de-AT" dirty="0" err="1" smtClean="0"/>
              <a:t>population</a:t>
            </a:r>
            <a:r>
              <a:rPr lang="de-AT" dirty="0" smtClean="0"/>
              <a:t> </a:t>
            </a:r>
            <a:r>
              <a:rPr lang="de-AT" dirty="0" err="1" smtClean="0"/>
              <a:t>estimate</a:t>
            </a:r>
            <a:r>
              <a:rPr lang="de-AT" dirty="0" smtClean="0"/>
              <a:t>)</a:t>
            </a:r>
          </a:p>
          <a:p>
            <a:r>
              <a:rPr lang="de-AT" dirty="0" smtClean="0"/>
              <a:t>Phase 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 </a:t>
            </a:r>
            <a:r>
              <a:rPr lang="de-AT" dirty="0" err="1"/>
              <a:t>patients</a:t>
            </a:r>
            <a:r>
              <a:rPr lang="de-AT" dirty="0"/>
              <a:t/>
            </a:r>
            <a:br>
              <a:rPr lang="de-AT" dirty="0"/>
            </a:br>
            <a:r>
              <a:rPr lang="de-AT" dirty="0" smtClean="0"/>
              <a:t>--&gt; 95%CI (0-3%)</a:t>
            </a:r>
          </a:p>
          <a:p>
            <a:r>
              <a:rPr lang="de-AT" dirty="0" smtClean="0"/>
              <a:t>Phase III </a:t>
            </a:r>
            <a:r>
              <a:rPr lang="de-AT" dirty="0" err="1" smtClean="0"/>
              <a:t>study</a:t>
            </a:r>
            <a:r>
              <a:rPr lang="de-AT" dirty="0" smtClean="0"/>
              <a:t>:</a:t>
            </a:r>
            <a:br>
              <a:rPr lang="de-AT" dirty="0" smtClean="0"/>
            </a:br>
            <a:r>
              <a:rPr lang="de-AT" dirty="0" err="1" smtClean="0"/>
              <a:t>no</a:t>
            </a:r>
            <a:r>
              <a:rPr lang="de-AT" dirty="0" smtClean="0"/>
              <a:t> </a:t>
            </a:r>
            <a:r>
              <a:rPr lang="de-AT" dirty="0" err="1"/>
              <a:t>adverse</a:t>
            </a:r>
            <a:r>
              <a:rPr lang="de-AT" dirty="0"/>
              <a:t> </a:t>
            </a:r>
            <a:r>
              <a:rPr lang="de-AT" dirty="0" err="1"/>
              <a:t>events</a:t>
            </a:r>
            <a:r>
              <a:rPr lang="de-AT" dirty="0"/>
              <a:t> in </a:t>
            </a:r>
            <a:r>
              <a:rPr lang="de-AT" dirty="0" smtClean="0"/>
              <a:t>n=1000 </a:t>
            </a:r>
            <a:r>
              <a:rPr lang="de-AT" dirty="0" err="1"/>
              <a:t>patients</a:t>
            </a:r>
            <a:r>
              <a:rPr lang="de-AT" dirty="0"/>
              <a:t/>
            </a:r>
            <a:br>
              <a:rPr lang="de-AT" dirty="0"/>
            </a:br>
            <a:r>
              <a:rPr lang="de-AT" dirty="0" smtClean="0"/>
              <a:t>--&gt; 95%CI (0-0.3%)  </a:t>
            </a:r>
            <a:endParaRPr lang="en-US"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7" name="Foliennummernplatzhalter 6"/>
          <p:cNvSpPr>
            <a:spLocks noGrp="1"/>
          </p:cNvSpPr>
          <p:nvPr>
            <p:ph type="sldNum" sz="quarter" idx="12"/>
          </p:nvPr>
        </p:nvSpPr>
        <p:spPr/>
        <p:txBody>
          <a:bodyPr/>
          <a:lstStyle/>
          <a:p>
            <a:r>
              <a:rPr lang="de-DE" altLang="en-US" smtClean="0"/>
              <a:t>Seite </a:t>
            </a:r>
            <a:fld id="{BE0F3011-52C4-4BC1-A5CB-FF9A0F79CDD4}" type="slidenum">
              <a:rPr lang="de-DE" altLang="en-US" smtClean="0"/>
              <a:pPr/>
              <a:t>69</a:t>
            </a:fld>
            <a:endParaRPr lang="de-DE"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normAutofit fontScale="90000"/>
          </a:bodyPr>
          <a:lstStyle/>
          <a:p>
            <a:r>
              <a:rPr lang="de-DE" dirty="0" smtClean="0"/>
              <a:t>Internet, </a:t>
            </a:r>
            <a:r>
              <a:rPr lang="de-DE" dirty="0" err="1" smtClean="0"/>
              <a:t>software</a:t>
            </a:r>
            <a:r>
              <a:rPr lang="de-DE" dirty="0" smtClean="0"/>
              <a:t>, online </a:t>
            </a:r>
            <a:r>
              <a:rPr lang="de-DE" dirty="0" err="1" smtClean="0"/>
              <a:t>calculators</a:t>
            </a:r>
            <a:r>
              <a:rPr lang="de-DE" dirty="0" smtClean="0"/>
              <a:t/>
            </a:r>
            <a:br>
              <a:rPr lang="de-DE" dirty="0" smtClean="0"/>
            </a:br>
            <a:endParaRPr lang="de-DE"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3" name="Inhaltsplatzhalter 2"/>
          <p:cNvSpPr>
            <a:spLocks noGrp="1"/>
          </p:cNvSpPr>
          <p:nvPr>
            <p:ph idx="1"/>
          </p:nvPr>
        </p:nvSpPr>
        <p:spPr>
          <a:xfrm>
            <a:off x="457200" y="1600200"/>
            <a:ext cx="8229600" cy="5573216"/>
          </a:xfrm>
        </p:spPr>
        <p:txBody>
          <a:bodyPr>
            <a:normAutofit fontScale="92500" lnSpcReduction="10000"/>
          </a:bodyPr>
          <a:lstStyle/>
          <a:p>
            <a:r>
              <a:rPr lang="de-AT" u="sng" dirty="0" smtClean="0">
                <a:hlinkClick r:id="rId3"/>
              </a:rPr>
              <a:t>https</a:t>
            </a:r>
            <a:r>
              <a:rPr lang="de-AT" u="sng" dirty="0">
                <a:hlinkClick r:id="rId3"/>
              </a:rPr>
              <a:t>://www.sealedenvelope.com/</a:t>
            </a:r>
            <a:endParaRPr lang="de-DE" dirty="0"/>
          </a:p>
          <a:p>
            <a:r>
              <a:rPr lang="de-AT" dirty="0"/>
              <a:t>Randomisierung und Power Kalkulation</a:t>
            </a:r>
            <a:endParaRPr lang="de-DE" dirty="0"/>
          </a:p>
          <a:p>
            <a:r>
              <a:rPr lang="de-AT" u="sng" dirty="0">
                <a:hlinkClick r:id="rId4"/>
              </a:rPr>
              <a:t>https://stattools.crab.org/</a:t>
            </a:r>
            <a:endParaRPr lang="de-DE" dirty="0"/>
          </a:p>
          <a:p>
            <a:r>
              <a:rPr lang="de-AT" dirty="0"/>
              <a:t>SWOG </a:t>
            </a:r>
            <a:r>
              <a:rPr lang="de-AT" dirty="0" err="1"/>
              <a:t>statistical</a:t>
            </a:r>
            <a:r>
              <a:rPr lang="de-AT" dirty="0"/>
              <a:t> </a:t>
            </a:r>
            <a:r>
              <a:rPr lang="de-AT" dirty="0" err="1"/>
              <a:t>tools</a:t>
            </a:r>
            <a:endParaRPr lang="de-DE" dirty="0"/>
          </a:p>
          <a:p>
            <a:r>
              <a:rPr lang="de-AT" u="sng" dirty="0">
                <a:hlinkClick r:id="rId5"/>
              </a:rPr>
              <a:t>http://www.meta-mar.com/</a:t>
            </a:r>
            <a:endParaRPr lang="de-DE" dirty="0"/>
          </a:p>
          <a:p>
            <a:r>
              <a:rPr lang="de-AT" dirty="0"/>
              <a:t>Free online Meta-Analyse</a:t>
            </a:r>
            <a:endParaRPr lang="de-DE" dirty="0"/>
          </a:p>
          <a:p>
            <a:r>
              <a:rPr lang="de-AT" u="sng" dirty="0">
                <a:hlinkClick r:id="rId6"/>
              </a:rPr>
              <a:t>https://www.polyu.edu.hk/mm/effectsizefaqs/calculator/calculator.html</a:t>
            </a:r>
            <a:endParaRPr lang="de-DE" dirty="0"/>
          </a:p>
          <a:p>
            <a:r>
              <a:rPr lang="de-AT" dirty="0" err="1"/>
              <a:t>Effect</a:t>
            </a:r>
            <a:r>
              <a:rPr lang="de-AT" dirty="0"/>
              <a:t> </a:t>
            </a:r>
            <a:r>
              <a:rPr lang="de-AT" dirty="0" err="1"/>
              <a:t>size</a:t>
            </a:r>
            <a:r>
              <a:rPr lang="de-AT" dirty="0"/>
              <a:t> </a:t>
            </a:r>
            <a:r>
              <a:rPr lang="de-AT" dirty="0" err="1"/>
              <a:t>calculator</a:t>
            </a:r>
            <a:r>
              <a:rPr lang="de-AT" dirty="0"/>
              <a:t>, Cohens d, </a:t>
            </a:r>
            <a:r>
              <a:rPr lang="de-AT" dirty="0" err="1"/>
              <a:t>Hedges</a:t>
            </a:r>
            <a:r>
              <a:rPr lang="de-AT" dirty="0"/>
              <a:t> g für Meta-Analyse</a:t>
            </a:r>
            <a:endParaRPr lang="de-DE" dirty="0"/>
          </a:p>
          <a:p>
            <a:r>
              <a:rPr lang="de-AT" u="sng" dirty="0">
                <a:hlinkClick r:id="rId7"/>
              </a:rPr>
              <a:t>https://www.graphpad.com/quickcalcs/</a:t>
            </a:r>
            <a:endParaRPr lang="de-DE" dirty="0"/>
          </a:p>
          <a:p>
            <a:r>
              <a:rPr lang="de-AT" dirty="0"/>
              <a:t>Online Kalkulatoren der Software </a:t>
            </a:r>
            <a:r>
              <a:rPr lang="de-AT" dirty="0" err="1"/>
              <a:t>GraphPad</a:t>
            </a:r>
            <a:endParaRPr lang="de-DE" dirty="0"/>
          </a:p>
          <a:p>
            <a:r>
              <a:rPr lang="de-AT" u="sng" dirty="0">
                <a:hlinkClick r:id="rId8"/>
              </a:rPr>
              <a:t>https://www.medcalc.org/calc/</a:t>
            </a:r>
            <a:endParaRPr lang="de-DE" dirty="0"/>
          </a:p>
          <a:p>
            <a:r>
              <a:rPr lang="de-AT" dirty="0"/>
              <a:t>Online Kalkulatoren der Software </a:t>
            </a:r>
            <a:r>
              <a:rPr lang="de-AT" dirty="0" err="1"/>
              <a:t>MedCalc</a:t>
            </a:r>
            <a:endParaRPr lang="de-DE" dirty="0"/>
          </a:p>
          <a:p>
            <a:r>
              <a:rPr lang="de-AT" dirty="0"/>
              <a:t> </a:t>
            </a:r>
            <a:endParaRPr lang="de-DE" dirty="0"/>
          </a:p>
          <a:p>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a:t>
            </a:fld>
            <a:endParaRPr lang="de-DE" altLang="en-US"/>
          </a:p>
        </p:txBody>
      </p:sp>
    </p:spTree>
    <p:extLst>
      <p:ext uri="{BB962C8B-B14F-4D97-AF65-F5344CB8AC3E}">
        <p14:creationId xmlns:p14="http://schemas.microsoft.com/office/powerpoint/2010/main" val="26961296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Confidence</a:t>
            </a:r>
            <a:r>
              <a:rPr lang="de-AT" dirty="0" smtClean="0"/>
              <a:t> </a:t>
            </a:r>
            <a:r>
              <a:rPr lang="de-AT" dirty="0" err="1" smtClean="0"/>
              <a:t>interval</a:t>
            </a:r>
            <a:r>
              <a:rPr lang="de-AT" dirty="0" smtClean="0"/>
              <a:t> </a:t>
            </a:r>
            <a:r>
              <a:rPr lang="de-AT" dirty="0" err="1" smtClean="0"/>
              <a:t>relates</a:t>
            </a:r>
            <a:r>
              <a:rPr lang="de-AT" dirty="0" smtClean="0"/>
              <a:t> </a:t>
            </a:r>
            <a:r>
              <a:rPr lang="de-AT" dirty="0" err="1" smtClean="0"/>
              <a:t>to</a:t>
            </a:r>
            <a:r>
              <a:rPr lang="de-AT" dirty="0" smtClean="0"/>
              <a:t> </a:t>
            </a:r>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70</a:t>
            </a:fld>
            <a:endParaRPr lang="de-DE" altLang="en-US"/>
          </a:p>
        </p:txBody>
      </p:sp>
      <p:pic>
        <p:nvPicPr>
          <p:cNvPr id="541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52" y="1772817"/>
            <a:ext cx="7882780" cy="277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9382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71</a:t>
            </a:fld>
            <a:endParaRPr lang="de-DE" altLang="en-US"/>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772443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1735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72</a:t>
            </a:fld>
            <a:endParaRPr lang="de-DE" altLang="en-US"/>
          </a:p>
        </p:txBody>
      </p:sp>
      <p:pic>
        <p:nvPicPr>
          <p:cNvPr id="540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49688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7375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Significance</a:t>
            </a:r>
            <a:r>
              <a:rPr lang="de-AT" dirty="0" smtClean="0"/>
              <a:t> </a:t>
            </a:r>
            <a:r>
              <a:rPr lang="de-AT" dirty="0" err="1" smtClean="0"/>
              <a:t>testing</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73</a:t>
            </a:fld>
            <a:endParaRPr lang="de-DE" altLang="en-US"/>
          </a:p>
        </p:txBody>
      </p:sp>
      <p:pic>
        <p:nvPicPr>
          <p:cNvPr id="540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6629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4249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dirty="0" err="1" smtClean="0"/>
              <a:t>Overview</a:t>
            </a:r>
            <a:r>
              <a:rPr lang="de-AT" dirty="0" smtClean="0"/>
              <a:t> </a:t>
            </a:r>
            <a:r>
              <a:rPr lang="de-AT" dirty="0" err="1" smtClean="0"/>
              <a:t>of</a:t>
            </a:r>
            <a:r>
              <a:rPr lang="de-AT" dirty="0" smtClean="0"/>
              <a:t> </a:t>
            </a:r>
            <a:r>
              <a:rPr lang="de-AT" dirty="0" err="1" smtClean="0"/>
              <a:t>statistical</a:t>
            </a:r>
            <a:r>
              <a:rPr lang="de-AT" dirty="0" smtClean="0"/>
              <a:t> </a:t>
            </a:r>
            <a:r>
              <a:rPr lang="de-AT" dirty="0" err="1" smtClean="0"/>
              <a:t>significance</a:t>
            </a:r>
            <a:r>
              <a:rPr lang="de-AT" dirty="0" smtClean="0"/>
              <a:t> </a:t>
            </a:r>
            <a:r>
              <a:rPr lang="de-AT" dirty="0" err="1" smtClean="0"/>
              <a:t>test</a:t>
            </a:r>
            <a:endParaRPr lang="en-US" dirty="0" smtClean="0"/>
          </a:p>
        </p:txBody>
      </p:sp>
      <p:sp>
        <p:nvSpPr>
          <p:cNvPr id="4" name="Datumsplatzhalter 3"/>
          <p:cNvSpPr>
            <a:spLocks noGrp="1"/>
          </p:cNvSpPr>
          <p:nvPr>
            <p:ph type="dt" sz="quarter" idx="10"/>
          </p:nvPr>
        </p:nvSpPr>
        <p:spPr/>
        <p:txBody>
          <a:bodyPr/>
          <a:lstStyle/>
          <a:p>
            <a:pPr>
              <a:defRPr/>
            </a:pPr>
            <a:r>
              <a:rPr lang="de-DE" dirty="0" smtClean="0"/>
              <a:t>UFL</a:t>
            </a:r>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74</a:t>
            </a:fld>
            <a:endParaRPr lang="de-DE" altLang="en-US"/>
          </a:p>
        </p:txBody>
      </p:sp>
      <p:pic>
        <p:nvPicPr>
          <p:cNvPr id="489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484784"/>
            <a:ext cx="3427903" cy="491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5567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err="1" smtClean="0"/>
              <a:t>Survival</a:t>
            </a:r>
            <a:r>
              <a:rPr lang="de-DE" dirty="0" smtClean="0"/>
              <a:t> </a:t>
            </a:r>
            <a:r>
              <a:rPr lang="de-DE" dirty="0" err="1" smtClean="0"/>
              <a:t>analysis</a:t>
            </a: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11904624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err="1" smtClean="0"/>
              <a:t>Survival</a:t>
            </a:r>
            <a:r>
              <a:rPr lang="de-DE" dirty="0" smtClean="0"/>
              <a:t> Analysis</a:t>
            </a:r>
            <a:endParaRPr lang="de-DE" dirty="0"/>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a:t>
            </a:r>
            <a:r>
              <a:rPr lang="de-DE" dirty="0" err="1" smtClean="0"/>
              <a:t>Method</a:t>
            </a:r>
            <a:r>
              <a:rPr lang="de-DE" dirty="0"/>
              <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err="1" smtClean="0"/>
              <a:t>test</a:t>
            </a:r>
            <a:endParaRPr lang="de-DE" dirty="0" smtClean="0"/>
          </a:p>
          <a:p>
            <a:endParaRPr lang="de-DE" dirty="0" smtClean="0"/>
          </a:p>
          <a:p>
            <a:r>
              <a:rPr lang="de-DE" dirty="0" smtClean="0"/>
              <a:t>Cox proportional </a:t>
            </a:r>
            <a:r>
              <a:rPr lang="de-DE" dirty="0" err="1" smtClean="0"/>
              <a:t>hazards</a:t>
            </a:r>
            <a:r>
              <a:rPr lang="de-DE" dirty="0" smtClean="0"/>
              <a:t> </a:t>
            </a:r>
            <a:r>
              <a:rPr lang="de-DE" dirty="0" err="1" smtClean="0"/>
              <a:t>regression</a:t>
            </a:r>
            <a:r>
              <a:rPr lang="de-DE" dirty="0" smtClean="0"/>
              <a:t> </a:t>
            </a:r>
            <a:r>
              <a:rPr lang="de-DE" dirty="0" err="1" smtClean="0"/>
              <a:t>analysis</a:t>
            </a:r>
            <a:r>
              <a:rPr lang="de-DE" dirty="0" smtClean="0"/>
              <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dirty="0"/>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76</a:t>
            </a:fld>
            <a:endParaRPr lang="de-DE"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130051" name="Rectangle 3"/>
          <p:cNvSpPr>
            <a:spLocks noGrp="1" noChangeArrowheads="1"/>
          </p:cNvSpPr>
          <p:nvPr>
            <p:ph idx="1"/>
          </p:nvPr>
        </p:nvSpPr>
        <p:spPr>
          <a:xfrm>
            <a:off x="457200" y="1989138"/>
            <a:ext cx="8229600" cy="4141787"/>
          </a:xfrm>
        </p:spPr>
        <p:txBody>
          <a:bodyPr/>
          <a:lstStyle/>
          <a:p>
            <a:r>
              <a:rPr lang="de-DE" dirty="0" smtClean="0"/>
              <a:t>Time-</a:t>
            </a:r>
            <a:r>
              <a:rPr lang="de-DE" dirty="0" err="1" smtClean="0"/>
              <a:t>to</a:t>
            </a:r>
            <a:r>
              <a:rPr lang="de-DE" dirty="0" smtClean="0"/>
              <a:t>-event </a:t>
            </a:r>
            <a:r>
              <a:rPr lang="de-DE" dirty="0" err="1" smtClean="0"/>
              <a:t>analysis</a:t>
            </a:r>
            <a:endParaRPr lang="de-DE" dirty="0"/>
          </a:p>
          <a:p>
            <a:r>
              <a:rPr lang="de-DE" dirty="0" err="1" smtClean="0"/>
              <a:t>Two</a:t>
            </a:r>
            <a:r>
              <a:rPr lang="de-DE" dirty="0" smtClean="0"/>
              <a:t> </a:t>
            </a:r>
            <a:r>
              <a:rPr lang="de-DE" dirty="0" err="1" smtClean="0"/>
              <a:t>outcome</a:t>
            </a:r>
            <a:r>
              <a:rPr lang="de-DE" dirty="0" smtClean="0"/>
              <a:t> variables:</a:t>
            </a:r>
            <a:r>
              <a:rPr lang="de-DE" dirty="0"/>
              <a:t/>
            </a:r>
            <a:br>
              <a:rPr lang="de-DE" dirty="0"/>
            </a:br>
            <a:r>
              <a:rPr lang="de-DE" dirty="0"/>
              <a:t/>
            </a:r>
            <a:br>
              <a:rPr lang="de-DE" dirty="0"/>
            </a:br>
            <a:r>
              <a:rPr lang="de-DE" dirty="0"/>
              <a:t>- </a:t>
            </a:r>
            <a:r>
              <a:rPr lang="de-DE" dirty="0" smtClean="0"/>
              <a:t>time (</a:t>
            </a:r>
            <a:r>
              <a:rPr lang="de-DE" dirty="0" err="1" smtClean="0"/>
              <a:t>hours</a:t>
            </a:r>
            <a:r>
              <a:rPr lang="de-DE" dirty="0" smtClean="0"/>
              <a:t>, </a:t>
            </a:r>
            <a:r>
              <a:rPr lang="de-DE" dirty="0" err="1" smtClean="0"/>
              <a:t>days</a:t>
            </a:r>
            <a:r>
              <a:rPr lang="de-DE" dirty="0" smtClean="0"/>
              <a:t>, </a:t>
            </a:r>
            <a:r>
              <a:rPr lang="de-DE" dirty="0" err="1" smtClean="0"/>
              <a:t>months</a:t>
            </a:r>
            <a:r>
              <a:rPr lang="de-DE" dirty="0" smtClean="0"/>
              <a:t>, </a:t>
            </a:r>
            <a:r>
              <a:rPr lang="de-DE" dirty="0" err="1" smtClean="0"/>
              <a:t>years</a:t>
            </a:r>
            <a:r>
              <a:rPr lang="de-DE" dirty="0" smtClean="0"/>
              <a:t>)</a:t>
            </a:r>
            <a:r>
              <a:rPr lang="de-DE" dirty="0"/>
              <a:t/>
            </a:r>
            <a:br>
              <a:rPr lang="de-DE" dirty="0"/>
            </a:br>
            <a:r>
              <a:rPr lang="de-DE" dirty="0"/>
              <a:t>- </a:t>
            </a:r>
            <a:r>
              <a:rPr lang="de-DE" dirty="0" err="1" smtClean="0"/>
              <a:t>event</a:t>
            </a:r>
            <a:r>
              <a:rPr lang="de-DE" dirty="0" smtClean="0"/>
              <a:t>: 	</a:t>
            </a:r>
            <a:r>
              <a:rPr lang="de-DE" dirty="0" err="1" smtClean="0"/>
              <a:t>occurs</a:t>
            </a:r>
            <a:r>
              <a:rPr lang="de-DE" dirty="0" smtClean="0"/>
              <a:t/>
            </a:r>
            <a:br>
              <a:rPr lang="de-DE" dirty="0" smtClean="0"/>
            </a:br>
            <a:r>
              <a:rPr lang="de-DE" dirty="0" smtClean="0"/>
              <a:t>		</a:t>
            </a:r>
            <a:r>
              <a:rPr lang="de-DE" dirty="0" err="1" smtClean="0"/>
              <a:t>does</a:t>
            </a:r>
            <a:r>
              <a:rPr lang="de-DE" dirty="0" smtClean="0"/>
              <a:t> not </a:t>
            </a:r>
            <a:r>
              <a:rPr lang="de-DE" dirty="0" err="1" smtClean="0"/>
              <a:t>occur</a:t>
            </a:r>
            <a:r>
              <a:rPr lang="de-DE" dirty="0" smtClean="0"/>
              <a:t> </a:t>
            </a:r>
            <a:r>
              <a:rPr lang="de-DE" dirty="0" err="1" smtClean="0"/>
              <a:t>during</a:t>
            </a:r>
            <a:r>
              <a:rPr lang="de-DE" dirty="0" smtClean="0"/>
              <a:t> </a:t>
            </a:r>
            <a:r>
              <a:rPr lang="de-DE" dirty="0" err="1" smtClean="0"/>
              <a:t>study</a:t>
            </a:r>
            <a:r>
              <a:rPr lang="de-DE" dirty="0" smtClean="0"/>
              <a:t> (</a:t>
            </a:r>
            <a:r>
              <a:rPr lang="de-DE" dirty="0" err="1" smtClean="0"/>
              <a:t>censored</a:t>
            </a:r>
            <a:r>
              <a:rPr lang="de-DE" dirty="0" smtClean="0"/>
              <a:t>)</a:t>
            </a:r>
            <a:r>
              <a:rPr lang="de-DE" dirty="0"/>
              <a:t/>
            </a:r>
            <a:br>
              <a:rPr lang="de-DE" dirty="0"/>
            </a:br>
            <a:r>
              <a:rPr lang="de-DE" dirty="0"/>
              <a:t>		   </a:t>
            </a:r>
          </a:p>
          <a:p>
            <a:pPr>
              <a:spcBef>
                <a:spcPct val="80000"/>
              </a:spcBef>
            </a:pPr>
            <a:endParaRPr lang="de-DE" sz="2800" dirty="0"/>
          </a:p>
        </p:txBody>
      </p:sp>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77</a:t>
            </a:fld>
            <a:endParaRPr lang="de-DE"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78</a:t>
            </a:fld>
            <a:endParaRPr lang="de-DE" altLang="en-US"/>
          </a:p>
        </p:txBody>
      </p:sp>
      <p:pic>
        <p:nvPicPr>
          <p:cNvPr id="542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628800"/>
            <a:ext cx="723741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79</a:t>
            </a:fld>
            <a:endParaRPr lang="de-DE" altLang="en-US"/>
          </a:p>
        </p:txBody>
      </p:sp>
      <p:pic>
        <p:nvPicPr>
          <p:cNvPr id="543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7704856" cy="48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07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JASP et al</a:t>
            </a:r>
            <a:endParaRPr lang="de-DE" dirty="0"/>
          </a:p>
        </p:txBody>
      </p:sp>
      <p:sp>
        <p:nvSpPr>
          <p:cNvPr id="3" name="Inhaltsplatzhalter 2"/>
          <p:cNvSpPr>
            <a:spLocks noGrp="1"/>
          </p:cNvSpPr>
          <p:nvPr>
            <p:ph idx="1"/>
          </p:nvPr>
        </p:nvSpPr>
        <p:spPr/>
        <p:txBody>
          <a:bodyPr/>
          <a:lstStyle/>
          <a:p>
            <a:r>
              <a:rPr lang="de-DE" dirty="0">
                <a:hlinkClick r:id="rId2"/>
              </a:rPr>
              <a:t>https://jasp-stats.org/</a:t>
            </a:r>
            <a:endParaRPr lang="de-DE" dirty="0" smtClean="0">
              <a:hlinkClick r:id="rId2"/>
            </a:endParaRPr>
          </a:p>
          <a:p>
            <a:endParaRPr lang="de-DE" dirty="0">
              <a:hlinkClick r:id="rId2"/>
            </a:endParaRPr>
          </a:p>
          <a:p>
            <a:r>
              <a:rPr lang="de-DE" dirty="0" smtClean="0">
                <a:hlinkClick r:id="rId2"/>
              </a:rPr>
              <a:t>https</a:t>
            </a:r>
            <a:r>
              <a:rPr lang="de-DE" dirty="0">
                <a:hlinkClick r:id="rId2"/>
              </a:rPr>
              <a:t>://jasp-stats.org/2017/11/15/meta-analysis-jasp</a:t>
            </a:r>
            <a:r>
              <a:rPr lang="de-DE" dirty="0" smtClean="0">
                <a:hlinkClick r:id="rId2"/>
              </a:rPr>
              <a:t>/</a:t>
            </a:r>
            <a:endParaRPr lang="de-DE" dirty="0" smtClean="0"/>
          </a:p>
          <a:p>
            <a:endParaRPr lang="de-DE" dirty="0" smtClean="0"/>
          </a:p>
          <a:p>
            <a:r>
              <a:rPr lang="de-DE" dirty="0"/>
              <a:t>https://bookdown.org/MathiasHarrer/Doing_Meta_Analysis_in_R/preface.html</a:t>
            </a:r>
          </a:p>
          <a:p>
            <a:endParaRPr lang="de-DE" dirty="0"/>
          </a:p>
          <a:p>
            <a:r>
              <a:rPr lang="de-DE" dirty="0"/>
              <a:t>https://www.youtube.com/watch?v=BJUMpoWNAPw</a:t>
            </a:r>
            <a:endParaRPr lang="de-DE" dirty="0" smtClean="0"/>
          </a:p>
          <a:p>
            <a:endParaRPr lang="de-DE" dirty="0"/>
          </a:p>
          <a:p>
            <a:r>
              <a:rPr lang="de-DE" dirty="0" smtClean="0"/>
              <a:t>https</a:t>
            </a:r>
            <a:r>
              <a:rPr lang="de-DE" dirty="0"/>
              <a:t>://shinyapps.org/apps/p-hacker/</a:t>
            </a:r>
          </a:p>
        </p:txBody>
      </p:sp>
      <p:sp>
        <p:nvSpPr>
          <p:cNvPr id="4" name="Datumsplatzhalter 3"/>
          <p:cNvSpPr>
            <a:spLocks noGrp="1"/>
          </p:cNvSpPr>
          <p:nvPr>
            <p:ph type="dt" sz="half" idx="10"/>
          </p:nvPr>
        </p:nvSpPr>
        <p:spPr/>
        <p:txBody>
          <a:bodyPr/>
          <a:lstStyle/>
          <a:p>
            <a:r>
              <a:rPr lang="de-DE"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8</a:t>
            </a:fld>
            <a:endParaRPr lang="de-DE" altLang="en-US"/>
          </a:p>
        </p:txBody>
      </p:sp>
    </p:spTree>
    <p:extLst>
      <p:ext uri="{BB962C8B-B14F-4D97-AF65-F5344CB8AC3E}">
        <p14:creationId xmlns:p14="http://schemas.microsoft.com/office/powerpoint/2010/main" val="4179145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dirty="0" err="1" smtClean="0"/>
              <a:t>Survival</a:t>
            </a:r>
            <a:r>
              <a:rPr lang="de-DE" dirty="0" smtClean="0"/>
              <a:t> </a:t>
            </a:r>
            <a:r>
              <a:rPr lang="de-DE" dirty="0" err="1" smtClean="0"/>
              <a:t>analysis</a:t>
            </a:r>
            <a:endParaRPr lang="de-DE" dirty="0"/>
          </a:p>
        </p:txBody>
      </p:sp>
      <p:sp>
        <p:nvSpPr>
          <p:cNvPr id="7" name="Datumsplatzhalter 3"/>
          <p:cNvSpPr>
            <a:spLocks noGrp="1"/>
          </p:cNvSpPr>
          <p:nvPr>
            <p:ph type="dt" sz="half" idx="10"/>
          </p:nvPr>
        </p:nvSpPr>
        <p:spPr/>
        <p:txBody>
          <a:bodyPr/>
          <a:lstStyle/>
          <a:p>
            <a:r>
              <a:rPr lang="de-DE" dirty="0" smtClean="0"/>
              <a:t>UFL</a:t>
            </a:r>
            <a:endParaRPr lang="de-DE" altLang="en-US" dirty="0"/>
          </a:p>
        </p:txBody>
      </p:sp>
      <p:sp>
        <p:nvSpPr>
          <p:cNvPr id="8" name="Fußzeilenplatzhalter 4"/>
          <p:cNvSpPr>
            <a:spLocks noGrp="1"/>
          </p:cNvSpPr>
          <p:nvPr>
            <p:ph type="ftr" sz="quarter" idx="11"/>
          </p:nvPr>
        </p:nvSpPr>
        <p:spPr/>
        <p:txBody>
          <a:bodyPr/>
          <a:lstStyle/>
          <a:p>
            <a:r>
              <a:rPr lang="de-DE" altLang="en-US"/>
              <a:t>hanno.ulmer@i-med.ac.at</a:t>
            </a:r>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80</a:t>
            </a:fld>
            <a:endParaRPr lang="de-DE" altLang="en-US"/>
          </a:p>
        </p:txBody>
      </p:sp>
      <p:pic>
        <p:nvPicPr>
          <p:cNvPr id="544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1556792"/>
            <a:ext cx="795483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9670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90" y="1524001"/>
            <a:ext cx="7905750" cy="2120900"/>
          </a:xfrm>
        </p:spPr>
        <p:txBody>
          <a:bodyPr/>
          <a:lstStyle/>
          <a:p>
            <a:pPr algn="l"/>
            <a:r>
              <a:rPr lang="de-DE" dirty="0" smtClean="0"/>
              <a:t>Meta-analysis</a:t>
            </a:r>
            <a:r>
              <a:rPr lang="de-DE" dirty="0"/>
              <a:t/>
            </a:r>
            <a:br>
              <a:rPr lang="de-DE" dirty="0"/>
            </a:br>
            <a:r>
              <a:rPr lang="de-DE" sz="1200" dirty="0"/>
              <a:t/>
            </a:r>
            <a:br>
              <a:rPr lang="de-DE" sz="1200" dirty="0"/>
            </a:br>
            <a:endParaRPr lang="de-DE" sz="2500" b="1" i="1" dirty="0"/>
          </a:p>
        </p:txBody>
      </p:sp>
      <p:sp>
        <p:nvSpPr>
          <p:cNvPr id="7" name="Rectangle 3"/>
          <p:cNvSpPr txBox="1">
            <a:spLocks noChangeArrowheads="1"/>
          </p:cNvSpPr>
          <p:nvPr/>
        </p:nvSpPr>
        <p:spPr>
          <a:xfrm>
            <a:off x="1339850" y="4077072"/>
            <a:ext cx="6553200" cy="1007393"/>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solidFill>
                  <a:prstClr val="black">
                    <a:lumMod val="50000"/>
                    <a:lumOff val="50000"/>
                  </a:prstClr>
                </a:solidFill>
              </a:rPr>
              <a:t>Dr. Hanno Ulmer</a:t>
            </a:r>
          </a:p>
          <a:p>
            <a:r>
              <a:rPr lang="de-AT" sz="1600" i="1" dirty="0">
                <a:solidFill>
                  <a:prstClr val="black">
                    <a:lumMod val="50000"/>
                    <a:lumOff val="50000"/>
                  </a:prstClr>
                </a:solidFill>
              </a:rPr>
              <a:t>hanno.ulmer@i-med.ac.at</a:t>
            </a:r>
            <a:endParaRPr lang="de-DE" sz="1600" i="1" dirty="0">
              <a:solidFill>
                <a:prstClr val="black">
                  <a:lumMod val="50000"/>
                  <a:lumOff val="50000"/>
                </a:prstClr>
              </a:solidFill>
            </a:endParaRPr>
          </a:p>
          <a:p>
            <a:endParaRPr lang="de-DE" sz="2000" dirty="0">
              <a:solidFill>
                <a:prstClr val="black">
                  <a:lumMod val="50000"/>
                  <a:lumOff val="50000"/>
                </a:prstClr>
              </a:solidFill>
            </a:endParaRP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
        <p:nvSpPr>
          <p:cNvPr id="8" name="Rectangle 3"/>
          <p:cNvSpPr txBox="1">
            <a:spLocks noChangeArrowheads="1"/>
          </p:cNvSpPr>
          <p:nvPr/>
        </p:nvSpPr>
        <p:spPr>
          <a:xfrm>
            <a:off x="1339850" y="5589240"/>
            <a:ext cx="6400800" cy="985664"/>
          </a:xfrm>
          <a:prstGeom prst="rect">
            <a:avLst/>
          </a:prstGeom>
        </p:spPr>
        <p:txBody>
          <a:bodyPr vert="horz" lIns="91418" tIns="45709" rIns="91418" bIns="45709"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a:t>Department </a:t>
            </a:r>
            <a:r>
              <a:rPr lang="de-DE" sz="2000" dirty="0" err="1"/>
              <a:t>of</a:t>
            </a:r>
            <a:r>
              <a:rPr lang="de-DE" sz="2000" dirty="0"/>
              <a:t> Medical </a:t>
            </a:r>
            <a:r>
              <a:rPr lang="de-DE" sz="2000" dirty="0" err="1"/>
              <a:t>Statistics</a:t>
            </a:r>
            <a:r>
              <a:rPr lang="de-DE" sz="2000" dirty="0"/>
              <a:t>, </a:t>
            </a:r>
            <a:r>
              <a:rPr lang="de-DE" sz="2000" dirty="0" err="1"/>
              <a:t>Informatics</a:t>
            </a:r>
            <a:r>
              <a:rPr lang="de-DE" sz="2000" dirty="0"/>
              <a:t> </a:t>
            </a:r>
            <a:r>
              <a:rPr lang="de-DE" sz="2000" dirty="0" err="1"/>
              <a:t>and</a:t>
            </a:r>
            <a:r>
              <a:rPr lang="de-DE" sz="2000" dirty="0"/>
              <a:t> </a:t>
            </a:r>
            <a:r>
              <a:rPr lang="de-DE" sz="2000" dirty="0" err="1"/>
              <a:t>Health</a:t>
            </a:r>
            <a:r>
              <a:rPr lang="de-DE" sz="2000" dirty="0"/>
              <a:t> Economics, Innsbruck Medical University</a:t>
            </a:r>
          </a:p>
          <a:p>
            <a:endParaRPr lang="de-DE" sz="2400" dirty="0">
              <a:solidFill>
                <a:prstClr val="black">
                  <a:lumMod val="50000"/>
                  <a:lumOff val="50000"/>
                </a:prstClr>
              </a:solidFill>
            </a:endParaRPr>
          </a:p>
          <a:p>
            <a:endParaRPr lang="de-DE" sz="2400" dirty="0">
              <a:solidFill>
                <a:prstClr val="black">
                  <a:lumMod val="50000"/>
                  <a:lumOff val="50000"/>
                </a:prstClr>
              </a:solidFill>
            </a:endParaRPr>
          </a:p>
        </p:txBody>
      </p:sp>
    </p:spTree>
    <p:extLst>
      <p:ext uri="{BB962C8B-B14F-4D97-AF65-F5344CB8AC3E}">
        <p14:creationId xmlns:p14="http://schemas.microsoft.com/office/powerpoint/2010/main" val="3373548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References</a:t>
            </a:r>
            <a:endParaRPr lang="de-DE" dirty="0"/>
          </a:p>
        </p:txBody>
      </p:sp>
      <p:sp>
        <p:nvSpPr>
          <p:cNvPr id="3" name="Inhaltsplatzhalter 2"/>
          <p:cNvSpPr>
            <a:spLocks noGrp="1"/>
          </p:cNvSpPr>
          <p:nvPr>
            <p:ph idx="1"/>
          </p:nvPr>
        </p:nvSpPr>
        <p:spPr/>
        <p:txBody>
          <a:bodyPr>
            <a:normAutofit fontScale="62500" lnSpcReduction="20000"/>
          </a:bodyPr>
          <a:lstStyle/>
          <a:p>
            <a:r>
              <a:rPr lang="de-DE" dirty="0" err="1"/>
              <a:t>Borenstein</a:t>
            </a:r>
            <a:r>
              <a:rPr lang="de-DE" dirty="0"/>
              <a:t> M, </a:t>
            </a:r>
            <a:r>
              <a:rPr lang="de-DE" dirty="0" err="1"/>
              <a:t>Hedges</a:t>
            </a:r>
            <a:r>
              <a:rPr lang="de-DE" dirty="0"/>
              <a:t> LV, Higgins JPT, </a:t>
            </a:r>
            <a:r>
              <a:rPr lang="de-DE" dirty="0" err="1"/>
              <a:t>Rothstein</a:t>
            </a:r>
            <a:r>
              <a:rPr lang="de-DE" dirty="0"/>
              <a:t> HR (2009) </a:t>
            </a:r>
            <a:r>
              <a:rPr lang="de-DE" dirty="0" err="1"/>
              <a:t>Introduction</a:t>
            </a:r>
            <a:r>
              <a:rPr lang="de-DE" dirty="0"/>
              <a:t> </a:t>
            </a:r>
            <a:r>
              <a:rPr lang="de-DE" dirty="0" err="1"/>
              <a:t>to</a:t>
            </a:r>
            <a:r>
              <a:rPr lang="de-DE" dirty="0"/>
              <a:t> meta-analysis. </a:t>
            </a:r>
            <a:r>
              <a:rPr lang="de-DE" dirty="0" err="1"/>
              <a:t>Chichester</a:t>
            </a:r>
            <a:r>
              <a:rPr lang="de-DE" dirty="0"/>
              <a:t>, UK: </a:t>
            </a:r>
            <a:r>
              <a:rPr lang="de-DE" dirty="0" err="1"/>
              <a:t>Wiley</a:t>
            </a:r>
            <a:r>
              <a:rPr lang="de-DE" dirty="0"/>
              <a:t>. </a:t>
            </a:r>
            <a:endParaRPr lang="de-DE" dirty="0" smtClean="0"/>
          </a:p>
          <a:p>
            <a:r>
              <a:rPr lang="de-DE" dirty="0" smtClean="0"/>
              <a:t>Egger </a:t>
            </a:r>
            <a:r>
              <a:rPr lang="de-DE" dirty="0"/>
              <a:t>M, Smith GD, Schneider M, Minder C (1997) Bias in meta-analysis </a:t>
            </a:r>
            <a:r>
              <a:rPr lang="de-DE" dirty="0" err="1"/>
              <a:t>detected</a:t>
            </a:r>
            <a:r>
              <a:rPr lang="de-DE" dirty="0"/>
              <a:t> </a:t>
            </a:r>
            <a:r>
              <a:rPr lang="de-DE" dirty="0" err="1"/>
              <a:t>by</a:t>
            </a:r>
            <a:r>
              <a:rPr lang="de-DE" dirty="0"/>
              <a:t> a simple, </a:t>
            </a:r>
            <a:r>
              <a:rPr lang="de-DE" dirty="0" err="1"/>
              <a:t>graphical</a:t>
            </a:r>
            <a:r>
              <a:rPr lang="de-DE" dirty="0"/>
              <a:t> </a:t>
            </a:r>
            <a:r>
              <a:rPr lang="de-DE" dirty="0" err="1"/>
              <a:t>test</a:t>
            </a:r>
            <a:r>
              <a:rPr lang="de-DE" dirty="0"/>
              <a:t>. BMJ 315: 629–634. </a:t>
            </a:r>
          </a:p>
          <a:p>
            <a:r>
              <a:rPr lang="de-DE" dirty="0"/>
              <a:t>Higgins JP, Thompson SG, Deeks JJ, Altman DG (2003) </a:t>
            </a:r>
            <a:r>
              <a:rPr lang="de-DE" dirty="0" err="1"/>
              <a:t>Measuring</a:t>
            </a:r>
            <a:r>
              <a:rPr lang="de-DE" dirty="0"/>
              <a:t> </a:t>
            </a:r>
            <a:r>
              <a:rPr lang="de-DE" dirty="0" err="1"/>
              <a:t>inconsistency</a:t>
            </a:r>
            <a:r>
              <a:rPr lang="de-DE" dirty="0"/>
              <a:t> in meta-</a:t>
            </a:r>
            <a:r>
              <a:rPr lang="de-DE" dirty="0" err="1"/>
              <a:t>analyses</a:t>
            </a:r>
            <a:r>
              <a:rPr lang="de-DE" dirty="0"/>
              <a:t>. BMJ 327:557-560. </a:t>
            </a:r>
          </a:p>
          <a:p>
            <a:r>
              <a:rPr lang="de-DE" dirty="0"/>
              <a:t>Petrie A, </a:t>
            </a:r>
            <a:r>
              <a:rPr lang="de-DE" dirty="0" err="1"/>
              <a:t>Bulman</a:t>
            </a:r>
            <a:r>
              <a:rPr lang="de-DE" dirty="0"/>
              <a:t> JS, Osborn JF (2003) Further </a:t>
            </a:r>
            <a:r>
              <a:rPr lang="de-DE" dirty="0" err="1"/>
              <a:t>statistics</a:t>
            </a:r>
            <a:r>
              <a:rPr lang="de-DE" dirty="0"/>
              <a:t> in </a:t>
            </a:r>
            <a:r>
              <a:rPr lang="de-DE" dirty="0" err="1"/>
              <a:t>dentistry</a:t>
            </a:r>
            <a:r>
              <a:rPr lang="de-DE" dirty="0"/>
              <a:t>. Part 8: </a:t>
            </a:r>
            <a:r>
              <a:rPr lang="de-DE" dirty="0" err="1"/>
              <a:t>systematic</a:t>
            </a:r>
            <a:r>
              <a:rPr lang="de-DE" dirty="0"/>
              <a:t> </a:t>
            </a:r>
            <a:r>
              <a:rPr lang="de-DE" dirty="0" err="1"/>
              <a:t>reviews</a:t>
            </a:r>
            <a:r>
              <a:rPr lang="de-DE" dirty="0"/>
              <a:t> </a:t>
            </a:r>
            <a:r>
              <a:rPr lang="de-DE" dirty="0" err="1"/>
              <a:t>and</a:t>
            </a:r>
            <a:r>
              <a:rPr lang="de-DE" dirty="0"/>
              <a:t> meta-</a:t>
            </a:r>
            <a:r>
              <a:rPr lang="de-DE" dirty="0" err="1"/>
              <a:t>analyses</a:t>
            </a:r>
            <a:r>
              <a:rPr lang="de-DE" dirty="0"/>
              <a:t>. British Dental Journal 194:73-78.</a:t>
            </a:r>
          </a:p>
          <a:p>
            <a:r>
              <a:rPr lang="de-DE" dirty="0"/>
              <a:t>Sterne JA, Egger E (2001) </a:t>
            </a:r>
            <a:r>
              <a:rPr lang="de-DE" dirty="0" err="1"/>
              <a:t>Funnel</a:t>
            </a:r>
            <a:r>
              <a:rPr lang="de-DE" dirty="0"/>
              <a:t> </a:t>
            </a:r>
            <a:r>
              <a:rPr lang="de-DE" dirty="0" err="1"/>
              <a:t>plots</a:t>
            </a:r>
            <a:r>
              <a:rPr lang="de-DE" dirty="0"/>
              <a:t> </a:t>
            </a:r>
            <a:r>
              <a:rPr lang="de-DE" dirty="0" err="1"/>
              <a:t>for</a:t>
            </a:r>
            <a:r>
              <a:rPr lang="de-DE" dirty="0"/>
              <a:t> </a:t>
            </a:r>
            <a:r>
              <a:rPr lang="de-DE" dirty="0" err="1"/>
              <a:t>detecting</a:t>
            </a:r>
            <a:r>
              <a:rPr lang="de-DE" dirty="0"/>
              <a:t> </a:t>
            </a:r>
            <a:r>
              <a:rPr lang="de-DE" dirty="0" err="1"/>
              <a:t>bias</a:t>
            </a:r>
            <a:r>
              <a:rPr lang="de-DE" dirty="0"/>
              <a:t> in meta-analysis: </a:t>
            </a:r>
            <a:r>
              <a:rPr lang="de-DE" dirty="0" err="1"/>
              <a:t>guidelines</a:t>
            </a:r>
            <a:r>
              <a:rPr lang="de-DE" dirty="0"/>
              <a:t> on </a:t>
            </a:r>
            <a:r>
              <a:rPr lang="de-DE" dirty="0" err="1"/>
              <a:t>choice</a:t>
            </a:r>
            <a:r>
              <a:rPr lang="de-DE" dirty="0"/>
              <a:t> </a:t>
            </a:r>
            <a:r>
              <a:rPr lang="de-DE" dirty="0" err="1"/>
              <a:t>of</a:t>
            </a:r>
            <a:r>
              <a:rPr lang="de-DE" dirty="0"/>
              <a:t> </a:t>
            </a:r>
            <a:r>
              <a:rPr lang="de-DE" dirty="0" err="1"/>
              <a:t>axis</a:t>
            </a:r>
            <a:r>
              <a:rPr lang="de-DE" dirty="0"/>
              <a:t>. Journal </a:t>
            </a:r>
            <a:r>
              <a:rPr lang="de-DE" dirty="0" err="1"/>
              <a:t>of</a:t>
            </a:r>
            <a:r>
              <a:rPr lang="de-DE" dirty="0"/>
              <a:t> Clinical </a:t>
            </a:r>
            <a:r>
              <a:rPr lang="de-DE" dirty="0" err="1"/>
              <a:t>Epidemiology</a:t>
            </a:r>
            <a:r>
              <a:rPr lang="de-DE" dirty="0"/>
              <a:t> 54:1046–1055. </a:t>
            </a:r>
          </a:p>
          <a:p>
            <a:r>
              <a:rPr lang="de-DE" dirty="0"/>
              <a:t>Sterne JA, Sutton AJ, </a:t>
            </a:r>
            <a:r>
              <a:rPr lang="de-DE" dirty="0" err="1"/>
              <a:t>Ioannidis</a:t>
            </a:r>
            <a:r>
              <a:rPr lang="de-DE" dirty="0"/>
              <a:t> JP et al. (2011) </a:t>
            </a:r>
            <a:r>
              <a:rPr lang="de-DE" dirty="0" err="1"/>
              <a:t>Recommendations</a:t>
            </a:r>
            <a:r>
              <a:rPr lang="de-DE" dirty="0"/>
              <a:t> </a:t>
            </a:r>
            <a:r>
              <a:rPr lang="de-DE" dirty="0" err="1"/>
              <a:t>for</a:t>
            </a:r>
            <a:r>
              <a:rPr lang="de-DE" dirty="0"/>
              <a:t> </a:t>
            </a:r>
            <a:r>
              <a:rPr lang="de-DE" dirty="0" err="1"/>
              <a:t>examining</a:t>
            </a:r>
            <a:r>
              <a:rPr lang="de-DE" dirty="0"/>
              <a:t> </a:t>
            </a:r>
            <a:r>
              <a:rPr lang="de-DE" dirty="0" err="1"/>
              <a:t>and</a:t>
            </a:r>
            <a:r>
              <a:rPr lang="de-DE" dirty="0"/>
              <a:t> </a:t>
            </a:r>
            <a:r>
              <a:rPr lang="de-DE" dirty="0" err="1"/>
              <a:t>interpreting</a:t>
            </a:r>
            <a:r>
              <a:rPr lang="de-DE" dirty="0"/>
              <a:t> </a:t>
            </a:r>
            <a:r>
              <a:rPr lang="de-DE" dirty="0" err="1"/>
              <a:t>funnel</a:t>
            </a:r>
            <a:r>
              <a:rPr lang="de-DE" dirty="0"/>
              <a:t> </a:t>
            </a:r>
            <a:r>
              <a:rPr lang="de-DE" dirty="0" err="1"/>
              <a:t>plot</a:t>
            </a:r>
            <a:r>
              <a:rPr lang="de-DE" dirty="0"/>
              <a:t> </a:t>
            </a:r>
            <a:r>
              <a:rPr lang="de-DE" dirty="0" err="1"/>
              <a:t>asymmetry</a:t>
            </a:r>
            <a:r>
              <a:rPr lang="de-DE" dirty="0"/>
              <a:t> in meta-</a:t>
            </a:r>
            <a:r>
              <a:rPr lang="de-DE" dirty="0" err="1"/>
              <a:t>analyses</a:t>
            </a:r>
            <a:r>
              <a:rPr lang="de-DE" dirty="0"/>
              <a:t> </a:t>
            </a:r>
            <a:r>
              <a:rPr lang="de-DE" dirty="0" err="1"/>
              <a:t>of</a:t>
            </a:r>
            <a:r>
              <a:rPr lang="de-DE" dirty="0"/>
              <a:t> </a:t>
            </a:r>
            <a:r>
              <a:rPr lang="de-DE" dirty="0" err="1"/>
              <a:t>randomised</a:t>
            </a:r>
            <a:r>
              <a:rPr lang="de-DE" dirty="0"/>
              <a:t> </a:t>
            </a:r>
            <a:r>
              <a:rPr lang="de-DE" dirty="0" err="1"/>
              <a:t>controlled</a:t>
            </a:r>
            <a:r>
              <a:rPr lang="de-DE" dirty="0"/>
              <a:t> </a:t>
            </a:r>
            <a:r>
              <a:rPr lang="de-DE" dirty="0" err="1"/>
              <a:t>trials</a:t>
            </a:r>
            <a:r>
              <a:rPr lang="de-DE" dirty="0"/>
              <a:t>. BMJ 2011;343:d4002. </a:t>
            </a:r>
            <a:endParaRPr lang="de-DE" dirty="0" smtClean="0"/>
          </a:p>
          <a:p>
            <a:r>
              <a:rPr lang="de-DE" dirty="0" err="1"/>
              <a:t>DerSimonian</a:t>
            </a:r>
            <a:r>
              <a:rPr lang="de-DE" dirty="0"/>
              <a:t> R, Laird N (1986) Meta-analysis in </a:t>
            </a:r>
            <a:r>
              <a:rPr lang="de-DE" dirty="0" err="1"/>
              <a:t>clinical</a:t>
            </a:r>
            <a:r>
              <a:rPr lang="de-DE" dirty="0"/>
              <a:t> </a:t>
            </a:r>
            <a:r>
              <a:rPr lang="de-DE" dirty="0" err="1"/>
              <a:t>trials</a:t>
            </a:r>
            <a:r>
              <a:rPr lang="de-DE" dirty="0"/>
              <a:t>. </a:t>
            </a:r>
            <a:r>
              <a:rPr lang="de-DE" dirty="0" err="1"/>
              <a:t>Controlled</a:t>
            </a:r>
            <a:r>
              <a:rPr lang="de-DE" dirty="0"/>
              <a:t> Clinical Trials </a:t>
            </a:r>
            <a:r>
              <a:rPr lang="de-DE" dirty="0" smtClean="0"/>
              <a:t>7:177-188</a:t>
            </a:r>
          </a:p>
          <a:p>
            <a:r>
              <a:rPr lang="en-US" dirty="0"/>
              <a:t>Mantel N, </a:t>
            </a:r>
            <a:r>
              <a:rPr lang="en-US" dirty="0" err="1"/>
              <a:t>Haenszel</a:t>
            </a:r>
            <a:r>
              <a:rPr lang="en-US" dirty="0"/>
              <a:t> W (1959) Statistical aspects of the analysis of data from the retrospective analysis of disease. Journal of the National Cancer Institute 22: 719-748</a:t>
            </a:r>
            <a:r>
              <a:rPr lang="en-US" dirty="0" smtClean="0"/>
              <a:t>.</a:t>
            </a:r>
          </a:p>
          <a:p>
            <a:r>
              <a:rPr lang="en-US" dirty="0"/>
              <a:t>Hedges LV, </a:t>
            </a:r>
            <a:r>
              <a:rPr lang="en-US" dirty="0" err="1"/>
              <a:t>Olkin</a:t>
            </a:r>
            <a:r>
              <a:rPr lang="en-US" dirty="0"/>
              <a:t> I (1985) Statistical methods for meta-analysis. London: Academic Press. </a:t>
            </a:r>
            <a:endParaRPr lang="en-US" dirty="0" smtClean="0"/>
          </a:p>
          <a:p>
            <a:r>
              <a:rPr lang="de-DE" dirty="0"/>
              <a:t>Zhou XH, NA </a:t>
            </a:r>
            <a:r>
              <a:rPr lang="de-DE" dirty="0" err="1"/>
              <a:t>Obuchowski</a:t>
            </a:r>
            <a:r>
              <a:rPr lang="de-DE" dirty="0"/>
              <a:t>, DK </a:t>
            </a:r>
            <a:r>
              <a:rPr lang="de-DE" dirty="0" err="1"/>
              <a:t>McClish</a:t>
            </a:r>
            <a:r>
              <a:rPr lang="de-DE" dirty="0"/>
              <a:t> (2002) Statistical </a:t>
            </a:r>
            <a:r>
              <a:rPr lang="de-DE" dirty="0" err="1"/>
              <a:t>methods</a:t>
            </a:r>
            <a:r>
              <a:rPr lang="de-DE" dirty="0"/>
              <a:t> in </a:t>
            </a:r>
            <a:r>
              <a:rPr lang="de-DE" dirty="0" err="1"/>
              <a:t>diagnostic</a:t>
            </a:r>
            <a:r>
              <a:rPr lang="de-DE" dirty="0"/>
              <a:t> </a:t>
            </a:r>
            <a:r>
              <a:rPr lang="de-DE" dirty="0" err="1"/>
              <a:t>medicine</a:t>
            </a:r>
            <a:r>
              <a:rPr lang="de-DE" dirty="0"/>
              <a:t>. New York: </a:t>
            </a:r>
            <a:r>
              <a:rPr lang="de-DE" dirty="0" err="1"/>
              <a:t>Wiley</a:t>
            </a:r>
            <a:r>
              <a:rPr lang="de-DE" dirty="0"/>
              <a:t>.</a:t>
            </a:r>
          </a:p>
          <a:p>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82</a:t>
            </a:fld>
            <a:endParaRPr lang="de-DE" altLang="en-US">
              <a:solidFill>
                <a:prstClr val="black">
                  <a:tint val="75000"/>
                </a:prstClr>
              </a:solidFill>
            </a:endParaRPr>
          </a:p>
        </p:txBody>
      </p:sp>
    </p:spTree>
    <p:extLst>
      <p:ext uri="{BB962C8B-B14F-4D97-AF65-F5344CB8AC3E}">
        <p14:creationId xmlns:p14="http://schemas.microsoft.com/office/powerpoint/2010/main" val="308251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Contents</a:t>
            </a:r>
            <a:endParaRPr lang="de-DE" dirty="0"/>
          </a:p>
        </p:txBody>
      </p:sp>
      <p:sp>
        <p:nvSpPr>
          <p:cNvPr id="3" name="Inhaltsplatzhalter 2"/>
          <p:cNvSpPr>
            <a:spLocks noGrp="1"/>
          </p:cNvSpPr>
          <p:nvPr>
            <p:ph idx="1"/>
          </p:nvPr>
        </p:nvSpPr>
        <p:spPr/>
        <p:txBody>
          <a:bodyPr>
            <a:normAutofit/>
          </a:bodyPr>
          <a:lstStyle/>
          <a:p>
            <a:r>
              <a:rPr lang="de-DE" sz="3200" dirty="0" err="1" smtClean="0"/>
              <a:t>Evidence</a:t>
            </a:r>
            <a:r>
              <a:rPr lang="de-DE" sz="3200" dirty="0" smtClean="0"/>
              <a:t> </a:t>
            </a:r>
            <a:r>
              <a:rPr lang="de-DE" sz="3200" dirty="0" err="1" smtClean="0"/>
              <a:t>Based</a:t>
            </a:r>
            <a:r>
              <a:rPr lang="de-DE" sz="3200" dirty="0" smtClean="0"/>
              <a:t> </a:t>
            </a:r>
            <a:r>
              <a:rPr lang="de-DE" sz="3200" dirty="0" err="1" smtClean="0"/>
              <a:t>Medicine</a:t>
            </a:r>
            <a:endParaRPr lang="de-DE" sz="3200" dirty="0" smtClean="0"/>
          </a:p>
          <a:p>
            <a:r>
              <a:rPr lang="de-DE" sz="3200" dirty="0" err="1" smtClean="0"/>
              <a:t>Systematic</a:t>
            </a:r>
            <a:r>
              <a:rPr lang="de-DE" sz="3200" dirty="0" smtClean="0"/>
              <a:t> Review</a:t>
            </a:r>
          </a:p>
          <a:p>
            <a:r>
              <a:rPr lang="de-DE" sz="3200" dirty="0" smtClean="0"/>
              <a:t>Meta-analysis</a:t>
            </a:r>
            <a:endParaRPr lang="de-DE" sz="3200" dirty="0"/>
          </a:p>
          <a:p>
            <a:r>
              <a:rPr lang="de-DE" sz="3200" dirty="0" smtClean="0"/>
              <a:t>Meta-analysis </a:t>
            </a:r>
            <a:r>
              <a:rPr lang="de-DE" sz="3200" dirty="0" err="1" smtClean="0"/>
              <a:t>with</a:t>
            </a:r>
            <a:r>
              <a:rPr lang="de-DE" sz="3200" dirty="0" smtClean="0"/>
              <a:t> </a:t>
            </a:r>
            <a:r>
              <a:rPr lang="de-DE" sz="3200" dirty="0" err="1" smtClean="0"/>
              <a:t>the</a:t>
            </a:r>
            <a:r>
              <a:rPr lang="de-DE" sz="3200" dirty="0" smtClean="0"/>
              <a:t> </a:t>
            </a:r>
            <a:r>
              <a:rPr lang="de-DE" sz="3200" dirty="0" err="1" smtClean="0"/>
              <a:t>software</a:t>
            </a:r>
            <a:r>
              <a:rPr lang="de-DE" sz="3200" dirty="0" smtClean="0"/>
              <a:t> </a:t>
            </a:r>
            <a:r>
              <a:rPr lang="de-DE" sz="3200" dirty="0" err="1" smtClean="0"/>
              <a:t>MedCalc</a:t>
            </a:r>
            <a:endParaRPr lang="de-DE" sz="3200" dirty="0"/>
          </a:p>
          <a:p>
            <a:r>
              <a:rPr lang="de-DE" sz="3200" dirty="0" smtClean="0"/>
              <a:t>Combine </a:t>
            </a:r>
            <a:r>
              <a:rPr lang="de-DE" sz="3200" dirty="0" err="1" smtClean="0"/>
              <a:t>Lionheart</a:t>
            </a:r>
            <a:r>
              <a:rPr lang="de-DE" sz="3200" dirty="0" smtClean="0"/>
              <a:t> </a:t>
            </a:r>
            <a:r>
              <a:rPr lang="de-DE" sz="3200" dirty="0" err="1" smtClean="0"/>
              <a:t>and</a:t>
            </a:r>
            <a:r>
              <a:rPr lang="de-DE" sz="3200" dirty="0" smtClean="0"/>
              <a:t> </a:t>
            </a:r>
            <a:r>
              <a:rPr lang="de-DE" sz="3200" dirty="0" err="1" smtClean="0"/>
              <a:t>Levorep</a:t>
            </a:r>
            <a:endParaRPr lang="de-DE" sz="32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83</a:t>
            </a:fld>
            <a:endParaRPr lang="de-DE" altLang="en-US">
              <a:solidFill>
                <a:prstClr val="black">
                  <a:tint val="75000"/>
                </a:prstClr>
              </a:solidFill>
            </a:endParaRPr>
          </a:p>
        </p:txBody>
      </p:sp>
    </p:spTree>
    <p:extLst>
      <p:ext uri="{BB962C8B-B14F-4D97-AF65-F5344CB8AC3E}">
        <p14:creationId xmlns:p14="http://schemas.microsoft.com/office/powerpoint/2010/main" val="2653313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4DA72-4AE6-40E7-AB8E-352540959216}"/>
              </a:ext>
            </a:extLst>
          </p:cNvPr>
          <p:cNvSpPr>
            <a:spLocks noGrp="1"/>
          </p:cNvSpPr>
          <p:nvPr>
            <p:ph type="title"/>
          </p:nvPr>
        </p:nvSpPr>
        <p:spPr>
          <a:xfrm>
            <a:off x="457200" y="274638"/>
            <a:ext cx="6347048" cy="1143000"/>
          </a:xfrm>
        </p:spPr>
        <p:txBody>
          <a:bodyPr>
            <a:normAutofit/>
          </a:bodyPr>
          <a:lstStyle/>
          <a:p>
            <a:r>
              <a:rPr lang="de-DE" dirty="0" err="1" smtClean="0"/>
              <a:t>Evidence</a:t>
            </a:r>
            <a:r>
              <a:rPr lang="de-DE" dirty="0" smtClean="0"/>
              <a:t> </a:t>
            </a:r>
            <a:r>
              <a:rPr lang="de-DE" dirty="0" err="1" smtClean="0"/>
              <a:t>based</a:t>
            </a:r>
            <a:r>
              <a:rPr lang="de-DE" dirty="0" smtClean="0"/>
              <a:t> </a:t>
            </a:r>
            <a:r>
              <a:rPr lang="de-DE" dirty="0" err="1" smtClean="0"/>
              <a:t>patient</a:t>
            </a:r>
            <a:r>
              <a:rPr lang="de-DE" dirty="0" smtClean="0"/>
              <a:t> care </a:t>
            </a:r>
            <a:endParaRPr lang="de-DE" dirty="0"/>
          </a:p>
        </p:txBody>
      </p:sp>
      <p:sp>
        <p:nvSpPr>
          <p:cNvPr id="3" name="Inhaltsplatzhalter 2">
            <a:extLst>
              <a:ext uri="{FF2B5EF4-FFF2-40B4-BE49-F238E27FC236}">
                <a16:creationId xmlns:a16="http://schemas.microsoft.com/office/drawing/2014/main" id="{C9437416-9BD0-405A-8B23-7632526F9812}"/>
              </a:ext>
            </a:extLst>
          </p:cNvPr>
          <p:cNvSpPr>
            <a:spLocks noGrp="1"/>
          </p:cNvSpPr>
          <p:nvPr>
            <p:ph idx="1"/>
          </p:nvPr>
        </p:nvSpPr>
        <p:spPr/>
        <p:txBody>
          <a:bodyPr>
            <a:normAutofit/>
          </a:bodyPr>
          <a:lstStyle/>
          <a:p>
            <a:r>
              <a:rPr lang="en-US" sz="2000" dirty="0" smtClean="0"/>
              <a:t>Decide on a relevant question</a:t>
            </a:r>
          </a:p>
          <a:p>
            <a:r>
              <a:rPr lang="en-US" sz="2000" dirty="0" smtClean="0"/>
              <a:t>Identify the best evidence available</a:t>
            </a:r>
          </a:p>
          <a:p>
            <a:r>
              <a:rPr lang="en-US" sz="2000" dirty="0" smtClean="0"/>
              <a:t>Appraise the evidence using objective criteria</a:t>
            </a:r>
          </a:p>
          <a:p>
            <a:r>
              <a:rPr lang="en-US" sz="2000" dirty="0" smtClean="0"/>
              <a:t>Apply the findings to your patients </a:t>
            </a:r>
          </a:p>
          <a:p>
            <a:r>
              <a:rPr lang="en-US" sz="2000" dirty="0" smtClean="0"/>
              <a:t>Evaluate the impact of the modifications on your patient care</a:t>
            </a:r>
          </a:p>
          <a:p>
            <a:endParaRPr lang="en-US" sz="2000" dirty="0"/>
          </a:p>
          <a:p>
            <a:endParaRPr lang="en-US" sz="2000" dirty="0" smtClean="0"/>
          </a:p>
          <a:p>
            <a:r>
              <a:rPr lang="en-US" sz="2000" dirty="0" smtClean="0"/>
              <a:t>E.g. Evidence based dentistry can be described as addressing the oral health needs of the patient by making best use of the current scientific evidence in the choice of treatment methods</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84</a:t>
            </a:fld>
            <a:endParaRPr lang="de-DE" altLang="en-US">
              <a:solidFill>
                <a:prstClr val="black">
                  <a:tint val="75000"/>
                </a:prstClr>
              </a:solidFill>
            </a:endParaRPr>
          </a:p>
        </p:txBody>
      </p:sp>
    </p:spTree>
    <p:extLst>
      <p:ext uri="{BB962C8B-B14F-4D97-AF65-F5344CB8AC3E}">
        <p14:creationId xmlns:p14="http://schemas.microsoft.com/office/powerpoint/2010/main" val="2828394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err="1" smtClean="0"/>
              <a:t>Systematic</a:t>
            </a:r>
            <a:r>
              <a:rPr lang="de-DE" dirty="0" smtClean="0"/>
              <a:t> </a:t>
            </a:r>
            <a:r>
              <a:rPr lang="de-DE" dirty="0" err="1" smtClean="0"/>
              <a:t>review</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p:txBody>
          <a:bodyPr>
            <a:normAutofit/>
          </a:bodyPr>
          <a:lstStyle/>
          <a:p>
            <a:r>
              <a:rPr lang="en-US" sz="2000" dirty="0"/>
              <a:t>Over the past 50 years there has been an explosion of research in the </a:t>
            </a:r>
            <a:r>
              <a:rPr lang="en-US" sz="2000" dirty="0" smtClean="0"/>
              <a:t>medical world</a:t>
            </a:r>
            <a:endParaRPr lang="en-US" sz="2000" dirty="0"/>
          </a:p>
          <a:p>
            <a:r>
              <a:rPr lang="en-US" sz="2000" dirty="0"/>
              <a:t>Meta-analyses and systematic reviews are relatively </a:t>
            </a:r>
            <a:r>
              <a:rPr lang="en-US" sz="2000" dirty="0" smtClean="0"/>
              <a:t>new techniques </a:t>
            </a:r>
            <a:r>
              <a:rPr lang="en-US" sz="2000" dirty="0"/>
              <a:t>used to synthesize and summarize the results of multiple research</a:t>
            </a:r>
          </a:p>
          <a:p>
            <a:r>
              <a:rPr lang="en-US" sz="2000" dirty="0"/>
              <a:t>A systematic review </a:t>
            </a:r>
            <a:r>
              <a:rPr lang="en-US" sz="2000" dirty="0" smtClean="0"/>
              <a:t>summarizes </a:t>
            </a:r>
            <a:r>
              <a:rPr lang="en-US" sz="2000" dirty="0"/>
              <a:t>the results of available carefully designed healthcare studies (controlled trials) and provides a high level of evidence on the effectiveness of healthcare </a:t>
            </a:r>
            <a:r>
              <a:rPr lang="en-US" sz="2000" dirty="0" smtClean="0"/>
              <a:t>interventions</a:t>
            </a:r>
            <a:r>
              <a:rPr lang="en-US" sz="2000" dirty="0"/>
              <a:t> </a:t>
            </a:r>
            <a:endParaRPr lang="en-US" sz="2000" dirty="0" smtClean="0"/>
          </a:p>
          <a:p>
            <a:r>
              <a:rPr lang="en-US" sz="2000" dirty="0" smtClean="0"/>
              <a:t>These </a:t>
            </a:r>
            <a:r>
              <a:rPr lang="en-US" sz="2000" dirty="0"/>
              <a:t>reviews </a:t>
            </a:r>
            <a:r>
              <a:rPr lang="en-US" sz="2000" dirty="0" smtClean="0"/>
              <a:t>depend </a:t>
            </a:r>
            <a:r>
              <a:rPr lang="en-US" sz="2000" dirty="0"/>
              <a:t>largely on what clinical trials are available, how they were carried out (the quality of the trials) and the health outcomes that were </a:t>
            </a:r>
            <a:r>
              <a:rPr lang="en-US" sz="2000" dirty="0" smtClean="0"/>
              <a:t>measured</a:t>
            </a:r>
            <a:r>
              <a:rPr lang="en-US" sz="2000" dirty="0"/>
              <a:t> </a:t>
            </a:r>
            <a:endParaRPr lang="en-US" sz="2000" dirty="0" smtClean="0"/>
          </a:p>
          <a:p>
            <a:r>
              <a:rPr lang="en-US" sz="2000" dirty="0" smtClean="0"/>
              <a:t>Systematic </a:t>
            </a:r>
            <a:r>
              <a:rPr lang="en-US" sz="2000" dirty="0"/>
              <a:t>reviews </a:t>
            </a:r>
            <a:r>
              <a:rPr lang="en-US" sz="2000" dirty="0" smtClean="0"/>
              <a:t>aim to summarize </a:t>
            </a:r>
            <a:r>
              <a:rPr lang="en-US" sz="2000" dirty="0"/>
              <a:t>the existing clinical research on a </a:t>
            </a:r>
            <a:r>
              <a:rPr lang="en-US" sz="2000" dirty="0" smtClean="0"/>
              <a:t>topic</a:t>
            </a:r>
            <a:endParaRPr lang="en-US" sz="2000"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85</a:t>
            </a:fld>
            <a:endParaRPr lang="de-DE" altLang="en-US">
              <a:solidFill>
                <a:prstClr val="black">
                  <a:tint val="75000"/>
                </a:prstClr>
              </a:solidFill>
            </a:endParaRPr>
          </a:p>
        </p:txBody>
      </p:sp>
    </p:spTree>
    <p:extLst>
      <p:ext uri="{BB962C8B-B14F-4D97-AF65-F5344CB8AC3E}">
        <p14:creationId xmlns:p14="http://schemas.microsoft.com/office/powerpoint/2010/main" val="182027658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Meta-analysis</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was first mentioned in 1979 by a psychologist named </a:t>
            </a:r>
            <a:r>
              <a:rPr lang="de-DE" sz="2000" dirty="0" smtClean="0"/>
              <a:t>Gene </a:t>
            </a:r>
            <a:r>
              <a:rPr lang="de-DE" sz="2000" dirty="0"/>
              <a:t>V. </a:t>
            </a:r>
            <a:r>
              <a:rPr lang="de-DE" sz="2000" dirty="0" smtClean="0"/>
              <a:t>Glass</a:t>
            </a:r>
            <a:endParaRPr lang="de-DE" sz="2000" dirty="0"/>
          </a:p>
          <a:p>
            <a:r>
              <a:rPr lang="en-US" sz="2000" dirty="0"/>
              <a:t>Typically, a meta-analysis looks at data from multiple studies </a:t>
            </a:r>
            <a:r>
              <a:rPr lang="en-US" sz="2000" dirty="0" smtClean="0"/>
              <a:t>posing </a:t>
            </a:r>
            <a:r>
              <a:rPr lang="en-US" sz="2000" dirty="0"/>
              <a:t>the </a:t>
            </a:r>
            <a:r>
              <a:rPr lang="en-US" sz="2000" dirty="0" smtClean="0"/>
              <a:t>same clinical </a:t>
            </a:r>
            <a:r>
              <a:rPr lang="en-US" sz="2000" dirty="0"/>
              <a:t>question and uses </a:t>
            </a:r>
            <a:r>
              <a:rPr lang="en-US" sz="2000" dirty="0" smtClean="0"/>
              <a:t>certain statistical </a:t>
            </a:r>
            <a:r>
              <a:rPr lang="en-US" sz="2000" dirty="0"/>
              <a:t>techniques to integrate </a:t>
            </a:r>
            <a:r>
              <a:rPr lang="en-US" sz="2000" dirty="0" smtClean="0"/>
              <a:t>their </a:t>
            </a:r>
            <a:r>
              <a:rPr lang="de-DE" sz="2000" dirty="0" err="1" smtClean="0"/>
              <a:t>findings</a:t>
            </a:r>
            <a:r>
              <a:rPr lang="de-DE" sz="2000" dirty="0" smtClean="0"/>
              <a:t> </a:t>
            </a:r>
          </a:p>
          <a:p>
            <a:r>
              <a:rPr lang="en-US" sz="2000" dirty="0" smtClean="0"/>
              <a:t>A meta-analysis </a:t>
            </a:r>
            <a:r>
              <a:rPr lang="en-US" sz="2000" dirty="0"/>
              <a:t>is usually done to reconcile </a:t>
            </a:r>
            <a:r>
              <a:rPr lang="en-US" sz="2000" dirty="0" smtClean="0"/>
              <a:t>primary studies with </a:t>
            </a:r>
            <a:r>
              <a:rPr lang="en-US" sz="2000" dirty="0"/>
              <a:t>different </a:t>
            </a:r>
            <a:r>
              <a:rPr lang="en-US" sz="2000" dirty="0" smtClean="0"/>
              <a:t>results or primary studies that show a lack of statistical power (studies with small sample sizes)</a:t>
            </a:r>
          </a:p>
          <a:p>
            <a:r>
              <a:rPr lang="en-US" sz="2000" dirty="0" smtClean="0"/>
              <a:t>Meta-analysis techniques are available for different effect measures such as means, relative risk, odds ratios, hazard ratios, …</a:t>
            </a:r>
            <a:endParaRPr lang="de-DE" sz="2000" dirty="0" smtClean="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86</a:t>
            </a:fld>
            <a:endParaRPr lang="de-DE" altLang="en-US">
              <a:solidFill>
                <a:prstClr val="black">
                  <a:tint val="75000"/>
                </a:prstClr>
              </a:solidFill>
            </a:endParaRPr>
          </a:p>
        </p:txBody>
      </p:sp>
    </p:spTree>
    <p:extLst>
      <p:ext uri="{BB962C8B-B14F-4D97-AF65-F5344CB8AC3E}">
        <p14:creationId xmlns:p14="http://schemas.microsoft.com/office/powerpoint/2010/main" val="17231383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Advantages, </a:t>
            </a:r>
            <a:r>
              <a:rPr lang="de-DE" dirty="0" err="1" smtClean="0"/>
              <a:t>disadvantages</a:t>
            </a:r>
            <a:endParaRPr lang="de-DE" dirty="0"/>
          </a:p>
        </p:txBody>
      </p:sp>
      <p:sp>
        <p:nvSpPr>
          <p:cNvPr id="3" name="Inhaltsplatzhalter 2">
            <a:extLst>
              <a:ext uri="{FF2B5EF4-FFF2-40B4-BE49-F238E27FC236}">
                <a16:creationId xmlns:a16="http://schemas.microsoft.com/office/drawing/2014/main" id="{80B62A60-FE6E-48F8-9393-AC46CB81E1F7}"/>
              </a:ext>
            </a:extLst>
          </p:cNvPr>
          <p:cNvSpPr>
            <a:spLocks noGrp="1"/>
          </p:cNvSpPr>
          <p:nvPr>
            <p:ph idx="1"/>
          </p:nvPr>
        </p:nvSpPr>
        <p:spPr>
          <a:xfrm>
            <a:off x="457200" y="1600200"/>
            <a:ext cx="8003232" cy="4061048"/>
          </a:xfrm>
        </p:spPr>
        <p:txBody>
          <a:bodyPr>
            <a:noAutofit/>
          </a:bodyPr>
          <a:lstStyle/>
          <a:p>
            <a:r>
              <a:rPr lang="en-US" sz="2000" dirty="0" smtClean="0"/>
              <a:t>Meta-analysis is a secondary analysis, no primary data needs to be collected</a:t>
            </a:r>
          </a:p>
          <a:p>
            <a:r>
              <a:rPr lang="en-US" sz="2000" dirty="0" smtClean="0"/>
              <a:t>Relatively cheap</a:t>
            </a:r>
          </a:p>
          <a:p>
            <a:r>
              <a:rPr lang="en-US" sz="2000" dirty="0" smtClean="0"/>
              <a:t>High impact, highly cited</a:t>
            </a:r>
            <a:endParaRPr lang="de-DE" sz="2000" dirty="0"/>
          </a:p>
          <a:p>
            <a:r>
              <a:rPr lang="en-US" sz="2000" dirty="0" smtClean="0"/>
              <a:t>Certain conditions must be met in order for a meta-analysis to be calculated: availability of at least two studies with similar treatment and endpoints</a:t>
            </a:r>
          </a:p>
          <a:p>
            <a:r>
              <a:rPr lang="en-US" sz="2000" dirty="0" smtClean="0"/>
              <a:t>Quality of primary research (garbage in, garbage out)</a:t>
            </a:r>
          </a:p>
          <a:p>
            <a:r>
              <a:rPr lang="en-US" sz="2000" dirty="0" smtClean="0"/>
              <a:t>Publication bias! </a:t>
            </a:r>
            <a:br>
              <a:rPr lang="en-US" sz="2000" dirty="0" smtClean="0"/>
            </a:br>
            <a:endParaRPr lang="en-US" sz="2000" dirty="0" smtClean="0"/>
          </a:p>
          <a:p>
            <a:endParaRPr lang="de-DE" sz="2000" dirty="0" smtClean="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87</a:t>
            </a:fld>
            <a:endParaRPr lang="de-DE" altLang="en-US">
              <a:solidFill>
                <a:prstClr val="black">
                  <a:tint val="75000"/>
                </a:prstClr>
              </a:solidFill>
            </a:endParaRPr>
          </a:p>
        </p:txBody>
      </p:sp>
    </p:spTree>
    <p:extLst>
      <p:ext uri="{BB962C8B-B14F-4D97-AF65-F5344CB8AC3E}">
        <p14:creationId xmlns:p14="http://schemas.microsoft.com/office/powerpoint/2010/main" val="26563748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Summary </a:t>
            </a:r>
            <a:r>
              <a:rPr lang="de-DE" dirty="0" err="1" smtClean="0"/>
              <a:t>of</a:t>
            </a:r>
            <a:r>
              <a:rPr lang="de-DE" dirty="0" smtClean="0"/>
              <a:t> individual </a:t>
            </a:r>
            <a:r>
              <a:rPr lang="de-DE" dirty="0" err="1" smtClean="0"/>
              <a:t>studies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a:xfrm>
            <a:off x="3124200" y="6381328"/>
            <a:ext cx="2895600" cy="365125"/>
          </a:xfrm>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dirty="0" smtClean="0">
                <a:solidFill>
                  <a:prstClr val="black">
                    <a:tint val="75000"/>
                  </a:prstClr>
                </a:solidFill>
              </a:rPr>
              <a:t>Seite </a:t>
            </a:r>
            <a:fld id="{BE0F3011-52C4-4BC1-A5CB-FF9A0F79CDD4}" type="slidenum">
              <a:rPr lang="de-DE" altLang="en-US" smtClean="0">
                <a:solidFill>
                  <a:prstClr val="black">
                    <a:tint val="75000"/>
                  </a:prstClr>
                </a:solidFill>
              </a:rPr>
              <a:pPr/>
              <a:t>88</a:t>
            </a:fld>
            <a:endParaRPr lang="de-DE" altLang="en-US" dirty="0">
              <a:solidFill>
                <a:prstClr val="black">
                  <a:tint val="75000"/>
                </a:prstClr>
              </a:solidFill>
            </a:endParaRPr>
          </a:p>
        </p:txBody>
      </p:sp>
      <p:pic>
        <p:nvPicPr>
          <p:cNvPr id="491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72" y="1480505"/>
            <a:ext cx="87395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23528" y="5013176"/>
            <a:ext cx="8496944" cy="1200329"/>
          </a:xfrm>
          <a:prstGeom prst="rect">
            <a:avLst/>
          </a:prstGeom>
        </p:spPr>
        <p:txBody>
          <a:bodyPr wrap="square">
            <a:spAutoFit/>
          </a:bodyPr>
          <a:lstStyle/>
          <a:p>
            <a:r>
              <a:rPr lang="en-US" dirty="0">
                <a:latin typeface="+mn-lt"/>
              </a:rPr>
              <a:t>A review is the qualitative summary of the results </a:t>
            </a:r>
            <a:r>
              <a:rPr lang="en-US" dirty="0" smtClean="0">
                <a:latin typeface="+mn-lt"/>
              </a:rPr>
              <a:t>of individual studies.  A </a:t>
            </a:r>
            <a:r>
              <a:rPr lang="en-US" dirty="0">
                <a:latin typeface="+mn-lt"/>
              </a:rPr>
              <a:t>distinction is made </a:t>
            </a:r>
            <a:r>
              <a:rPr lang="en-US" dirty="0" smtClean="0">
                <a:latin typeface="+mn-lt"/>
              </a:rPr>
              <a:t>between narrative </a:t>
            </a:r>
            <a:r>
              <a:rPr lang="en-US" dirty="0">
                <a:latin typeface="+mn-lt"/>
              </a:rPr>
              <a:t>reviews </a:t>
            </a:r>
            <a:r>
              <a:rPr lang="en-US" dirty="0" smtClean="0">
                <a:latin typeface="+mn-lt"/>
              </a:rPr>
              <a:t>(A) and </a:t>
            </a:r>
            <a:r>
              <a:rPr lang="en-US" dirty="0">
                <a:latin typeface="+mn-lt"/>
              </a:rPr>
              <a:t>systematic </a:t>
            </a:r>
            <a:r>
              <a:rPr lang="en-US" dirty="0" smtClean="0">
                <a:latin typeface="+mn-lt"/>
              </a:rPr>
              <a:t>reviews. In </a:t>
            </a:r>
            <a:r>
              <a:rPr lang="en-US" dirty="0">
                <a:latin typeface="+mn-lt"/>
              </a:rPr>
              <a:t>contrast, systematic review articles (B) claim that</a:t>
            </a:r>
            <a:r>
              <a:rPr lang="en-US" dirty="0" smtClean="0">
                <a:latin typeface="+mn-lt"/>
              </a:rPr>
              <a:t>, if </a:t>
            </a:r>
            <a:r>
              <a:rPr lang="en-US" dirty="0">
                <a:latin typeface="+mn-lt"/>
              </a:rPr>
              <a:t>possible, they consider all published studies on </a:t>
            </a:r>
            <a:r>
              <a:rPr lang="en-US" dirty="0" smtClean="0">
                <a:latin typeface="+mn-lt"/>
              </a:rPr>
              <a:t>a specific theme — after </a:t>
            </a:r>
            <a:r>
              <a:rPr lang="en-US" dirty="0">
                <a:latin typeface="+mn-lt"/>
              </a:rPr>
              <a:t>the application of </a:t>
            </a:r>
            <a:r>
              <a:rPr lang="en-US" dirty="0" smtClean="0">
                <a:latin typeface="+mn-lt"/>
              </a:rPr>
              <a:t>previously defined </a:t>
            </a:r>
            <a:r>
              <a:rPr lang="en-US" dirty="0">
                <a:latin typeface="+mn-lt"/>
              </a:rPr>
              <a:t>inclusion and exclusion </a:t>
            </a:r>
            <a:r>
              <a:rPr lang="en-US" dirty="0" smtClean="0">
                <a:latin typeface="+mn-lt"/>
              </a:rPr>
              <a:t>criteria.</a:t>
            </a:r>
            <a:endParaRPr lang="de-DE" dirty="0">
              <a:latin typeface="+mn-lt"/>
            </a:endParaRPr>
          </a:p>
        </p:txBody>
      </p:sp>
    </p:spTree>
    <p:extLst>
      <p:ext uri="{BB962C8B-B14F-4D97-AF65-F5344CB8AC3E}">
        <p14:creationId xmlns:p14="http://schemas.microsoft.com/office/powerpoint/2010/main" val="27811096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Cochrane</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1981"/>
            <a:ext cx="5472608" cy="30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539552" y="4437112"/>
            <a:ext cx="8352928" cy="1815860"/>
          </a:xfrm>
          <a:prstGeom prst="rect">
            <a:avLst/>
          </a:prstGeom>
        </p:spPr>
        <p:txBody>
          <a:bodyPr wrap="square" lIns="91418" tIns="45709" rIns="91418" bIns="45709">
            <a:spAutoFit/>
          </a:bodyPr>
          <a:lstStyle/>
          <a:p>
            <a:r>
              <a:rPr lang="en-US" sz="1600" dirty="0" smtClean="0"/>
              <a:t>Each </a:t>
            </a:r>
            <a:r>
              <a:rPr lang="en-US" sz="1600" dirty="0"/>
              <a:t>horizontal line represents the results of one study, while the diamond represents the combined result - our best estimate of whether the treatment is effective or harmful. The diamond sits clearly to the left of the vertical line representing “no difference”; therefore the evidence indicates that the treatment is beneficial. We call this representation a “forest plot”. </a:t>
            </a:r>
            <a:r>
              <a:rPr lang="en-US" sz="1600" dirty="0" smtClean="0"/>
              <a:t>This forest plot within our logo illustrates an example of the potential for systematic reviews to improve health care. It shows that corticosteroids given to women who are about to give birth prematurely can save the life of the newborn child.</a:t>
            </a:r>
            <a:endParaRPr lang="de-DE" dirty="0">
              <a:solidFill>
                <a:prstClr val="black"/>
              </a:solidFill>
              <a:latin typeface="Calibri"/>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89</a:t>
            </a:fld>
            <a:endParaRPr lang="de-DE" altLang="en-US">
              <a:solidFill>
                <a:prstClr val="black">
                  <a:tint val="75000"/>
                </a:prstClr>
              </a:solidFill>
            </a:endParaRPr>
          </a:p>
        </p:txBody>
      </p:sp>
      <p:sp>
        <p:nvSpPr>
          <p:cNvPr id="8" name="Rechteck 7"/>
          <p:cNvSpPr/>
          <p:nvPr/>
        </p:nvSpPr>
        <p:spPr>
          <a:xfrm>
            <a:off x="5580112" y="1700808"/>
            <a:ext cx="3096344" cy="2585301"/>
          </a:xfrm>
          <a:prstGeom prst="rect">
            <a:avLst/>
          </a:prstGeom>
        </p:spPr>
        <p:txBody>
          <a:bodyPr wrap="square" lIns="91418" tIns="45709" rIns="91418" bIns="45709">
            <a:spAutoFit/>
          </a:bodyPr>
          <a:lstStyle/>
          <a:p>
            <a:r>
              <a:rPr lang="en-US" dirty="0"/>
              <a:t>Cochrane’s logo illustrates the summary results from an iconic systematic review: </a:t>
            </a:r>
            <a:r>
              <a:rPr lang="en-US" dirty="0" smtClean="0"/>
              <a:t>Antenatal corticosteroids for accelerating fetal lung maturation for women at risk of preterm birth</a:t>
            </a:r>
          </a:p>
          <a:p>
            <a:pPr defTabSz="914186" fontAlgn="auto">
              <a:spcBef>
                <a:spcPts val="0"/>
              </a:spcBef>
              <a:spcAft>
                <a:spcPts val="0"/>
              </a:spcAft>
            </a:pPr>
            <a:endParaRPr lang="de-DE" dirty="0">
              <a:solidFill>
                <a:prstClr val="black"/>
              </a:solidFill>
              <a:latin typeface="Calibri"/>
            </a:endParaRPr>
          </a:p>
        </p:txBody>
      </p:sp>
    </p:spTree>
    <p:extLst>
      <p:ext uri="{BB962C8B-B14F-4D97-AF65-F5344CB8AC3E}">
        <p14:creationId xmlns:p14="http://schemas.microsoft.com/office/powerpoint/2010/main" val="2524020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dirty="0" smtClean="0"/>
              <a:t>UFL</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pic>
        <p:nvPicPr>
          <p:cNvPr id="7178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87526"/>
            <a:ext cx="3888432" cy="472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648854"/>
            <a:ext cx="3312368" cy="466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a:spLocks noGrp="1" noChangeArrowheads="1"/>
          </p:cNvSpPr>
          <p:nvPr>
            <p:ph type="title"/>
          </p:nvPr>
        </p:nvSpPr>
        <p:spPr>
          <a:xfrm>
            <a:off x="457200" y="274638"/>
            <a:ext cx="6186502" cy="1143000"/>
          </a:xfrm>
        </p:spPr>
        <p:txBody>
          <a:bodyPr/>
          <a:lstStyle/>
          <a:p>
            <a:r>
              <a:rPr lang="de-DE" dirty="0" smtClean="0"/>
              <a:t>Case </a:t>
            </a:r>
            <a:r>
              <a:rPr lang="de-DE" dirty="0" err="1" smtClean="0"/>
              <a:t>study</a:t>
            </a:r>
            <a:r>
              <a:rPr lang="de-DE" dirty="0" smtClean="0"/>
              <a:t>: </a:t>
            </a:r>
            <a:r>
              <a:rPr lang="de-DE" dirty="0" err="1" smtClean="0"/>
              <a:t>clinical</a:t>
            </a:r>
            <a:r>
              <a:rPr lang="de-DE" dirty="0" smtClean="0"/>
              <a:t> </a:t>
            </a:r>
            <a:r>
              <a:rPr lang="de-DE" dirty="0" err="1" smtClean="0"/>
              <a:t>trial</a:t>
            </a:r>
            <a:endParaRPr lang="de-DE" dirty="0"/>
          </a:p>
        </p:txBody>
      </p:sp>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9</a:t>
            </a:fld>
            <a:endParaRPr lang="de-DE" altLang="en-US"/>
          </a:p>
        </p:txBody>
      </p:sp>
    </p:spTree>
    <p:extLst>
      <p:ext uri="{BB962C8B-B14F-4D97-AF65-F5344CB8AC3E}">
        <p14:creationId xmlns:p14="http://schemas.microsoft.com/office/powerpoint/2010/main" val="20865090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DE31-DE2C-40AE-A998-3716CCAC6AE2}"/>
              </a:ext>
            </a:extLst>
          </p:cNvPr>
          <p:cNvSpPr>
            <a:spLocks noGrp="1"/>
          </p:cNvSpPr>
          <p:nvPr>
            <p:ph type="title"/>
          </p:nvPr>
        </p:nvSpPr>
        <p:spPr/>
        <p:txBody>
          <a:bodyPr/>
          <a:lstStyle/>
          <a:p>
            <a:r>
              <a:rPr lang="de-DE" dirty="0" smtClean="0"/>
              <a:t>A </a:t>
            </a:r>
            <a:r>
              <a:rPr lang="de-DE" dirty="0" err="1" smtClean="0"/>
              <a:t>hypothetical</a:t>
            </a:r>
            <a:r>
              <a:rPr lang="de-DE" dirty="0" smtClean="0"/>
              <a:t> meta-analysis</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90</a:t>
            </a:fld>
            <a:endParaRPr lang="de-DE" altLang="en-US">
              <a:solidFill>
                <a:prstClr val="black">
                  <a:tint val="75000"/>
                </a:prstClr>
              </a:solidFill>
            </a:endParaRPr>
          </a:p>
        </p:txBody>
      </p:sp>
      <p:pic>
        <p:nvPicPr>
          <p:cNvPr id="489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95344"/>
            <a:ext cx="7998668" cy="470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0774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 real </a:t>
            </a:r>
            <a:r>
              <a:rPr lang="de-DE" dirty="0" err="1" smtClean="0"/>
              <a:t>example</a:t>
            </a:r>
            <a:r>
              <a:rPr lang="de-DE" dirty="0" smtClean="0"/>
              <a:t> (</a:t>
            </a:r>
            <a:r>
              <a:rPr lang="de-DE" dirty="0" err="1" smtClean="0"/>
              <a:t>streptokinase</a:t>
            </a:r>
            <a:r>
              <a:rPr lang="de-DE" dirty="0" smtClean="0"/>
              <a:t>, AMI) </a:t>
            </a:r>
            <a:endParaRPr lang="de-DE" dirty="0"/>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91</a:t>
            </a:fld>
            <a:endParaRPr lang="de-DE" altLang="en-US">
              <a:solidFill>
                <a:prstClr val="black">
                  <a:tint val="75000"/>
                </a:prstClr>
              </a:solidFill>
            </a:endParaRPr>
          </a:p>
        </p:txBody>
      </p:sp>
      <p:pic>
        <p:nvPicPr>
          <p:cNvPr id="4904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61688"/>
            <a:ext cx="5616624" cy="420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0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970336"/>
            <a:ext cx="2293937"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821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2"/>
          <p:cNvSpPr>
            <a:spLocks noGrp="1" noChangeArrowheads="1"/>
          </p:cNvSpPr>
          <p:nvPr>
            <p:ph type="title"/>
          </p:nvPr>
        </p:nvSpPr>
        <p:spPr/>
        <p:txBody>
          <a:bodyPr/>
          <a:lstStyle/>
          <a:p>
            <a:pPr eaLnBrk="1" hangingPunct="1"/>
            <a:r>
              <a:rPr lang="de-DE" dirty="0" smtClean="0"/>
              <a:t>A real </a:t>
            </a:r>
            <a:r>
              <a:rPr lang="de-DE" dirty="0" err="1" smtClean="0"/>
              <a:t>example</a:t>
            </a:r>
            <a:r>
              <a:rPr lang="de-DE" dirty="0" smtClean="0"/>
              <a:t> (</a:t>
            </a:r>
            <a:r>
              <a:rPr lang="de-DE" dirty="0" err="1" smtClean="0"/>
              <a:t>vaccination</a:t>
            </a:r>
            <a:r>
              <a:rPr lang="de-DE" dirty="0" smtClean="0"/>
              <a:t>, </a:t>
            </a:r>
            <a:r>
              <a:rPr lang="de-DE" dirty="0" err="1" smtClean="0"/>
              <a:t>flu</a:t>
            </a:r>
            <a:r>
              <a:rPr lang="de-DE" dirty="0" smtClean="0"/>
              <a:t>)</a:t>
            </a:r>
            <a:endParaRPr lang="de-AT" dirty="0" smtClean="0"/>
          </a:p>
        </p:txBody>
      </p:sp>
      <p:sp>
        <p:nvSpPr>
          <p:cNvPr id="2" name="Fußzeilenplatzhalter 1"/>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sp>
        <p:nvSpPr>
          <p:cNvPr id="6" name="Datumsplatzhalter 5"/>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pic>
        <p:nvPicPr>
          <p:cNvPr id="7" name="Picture 3" descr="D:\WORK\PEARSON\000 FOLIEN\4100\JPG\4100-417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2" y="1921769"/>
            <a:ext cx="853373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41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22168"/>
            <a:ext cx="5256584" cy="118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92</a:t>
            </a:fld>
            <a:endParaRPr lang="de-DE" altLang="en-US">
              <a:solidFill>
                <a:prstClr val="black">
                  <a:tint val="75000"/>
                </a:prstClr>
              </a:solidFill>
            </a:endParaRPr>
          </a:p>
        </p:txBody>
      </p:sp>
    </p:spTree>
    <p:extLst>
      <p:ext uri="{BB962C8B-B14F-4D97-AF65-F5344CB8AC3E}">
        <p14:creationId xmlns:p14="http://schemas.microsoft.com/office/powerpoint/2010/main" val="309441437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real </a:t>
            </a:r>
            <a:r>
              <a:rPr lang="de-DE" dirty="0" err="1"/>
              <a:t>example</a:t>
            </a:r>
            <a:r>
              <a:rPr lang="de-DE" dirty="0"/>
              <a:t> (</a:t>
            </a:r>
            <a:r>
              <a:rPr lang="de-DE" dirty="0" err="1"/>
              <a:t>vaccination</a:t>
            </a:r>
            <a:r>
              <a:rPr lang="de-DE" dirty="0"/>
              <a:t>, </a:t>
            </a:r>
            <a:r>
              <a:rPr lang="de-DE" dirty="0" err="1"/>
              <a:t>flu</a:t>
            </a:r>
            <a:r>
              <a:rPr lang="de-DE" dirty="0"/>
              <a:t>)</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dirty="0">
              <a:solidFill>
                <a:prstClr val="black">
                  <a:tint val="75000"/>
                </a:prstClr>
              </a:solidFill>
            </a:endParaRPr>
          </a:p>
        </p:txBody>
      </p:sp>
      <p:pic>
        <p:nvPicPr>
          <p:cNvPr id="9" name="Picture 2" descr="D:\WORK\PEARSON\000 FOLIEN\4100\JPG\4100-4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459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93</a:t>
            </a:fld>
            <a:endParaRPr lang="de-DE" altLang="en-US">
              <a:solidFill>
                <a:prstClr val="black">
                  <a:tint val="75000"/>
                </a:prstClr>
              </a:solidFill>
            </a:endParaRPr>
          </a:p>
        </p:txBody>
      </p:sp>
    </p:spTree>
    <p:extLst>
      <p:ext uri="{BB962C8B-B14F-4D97-AF65-F5344CB8AC3E}">
        <p14:creationId xmlns:p14="http://schemas.microsoft.com/office/powerpoint/2010/main" val="4275116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5207000"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94</a:t>
            </a:fld>
            <a:endParaRPr lang="de-DE" altLang="en-US">
              <a:solidFill>
                <a:prstClr val="black">
                  <a:tint val="75000"/>
                </a:prstClr>
              </a:solidFill>
            </a:endParaRPr>
          </a:p>
        </p:txBody>
      </p:sp>
    </p:spTree>
    <p:extLst>
      <p:ext uri="{BB962C8B-B14F-4D97-AF65-F5344CB8AC3E}">
        <p14:creationId xmlns:p14="http://schemas.microsoft.com/office/powerpoint/2010/main" val="14868013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16404"/>
            <a:ext cx="8652195" cy="344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95</a:t>
            </a:fld>
            <a:endParaRPr lang="de-DE" altLang="en-US">
              <a:solidFill>
                <a:prstClr val="black">
                  <a:tint val="75000"/>
                </a:prstClr>
              </a:solidFill>
            </a:endParaRPr>
          </a:p>
        </p:txBody>
      </p:sp>
    </p:spTree>
    <p:extLst>
      <p:ext uri="{BB962C8B-B14F-4D97-AF65-F5344CB8AC3E}">
        <p14:creationId xmlns:p14="http://schemas.microsoft.com/office/powerpoint/2010/main" val="29738435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5760640" cy="433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96</a:t>
            </a:fld>
            <a:endParaRPr lang="de-DE" altLang="en-US">
              <a:solidFill>
                <a:prstClr val="black">
                  <a:tint val="75000"/>
                </a:prstClr>
              </a:solidFill>
            </a:endParaRPr>
          </a:p>
        </p:txBody>
      </p:sp>
    </p:spTree>
    <p:extLst>
      <p:ext uri="{BB962C8B-B14F-4D97-AF65-F5344CB8AC3E}">
        <p14:creationId xmlns:p14="http://schemas.microsoft.com/office/powerpoint/2010/main" val="20019396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4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05064"/>
            <a:ext cx="8344297" cy="23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42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56646"/>
            <a:ext cx="6840760" cy="25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97</a:t>
            </a:fld>
            <a:endParaRPr lang="de-DE" altLang="en-US">
              <a:solidFill>
                <a:prstClr val="black">
                  <a:tint val="75000"/>
                </a:prstClr>
              </a:solidFill>
            </a:endParaRPr>
          </a:p>
        </p:txBody>
      </p:sp>
    </p:spTree>
    <p:extLst>
      <p:ext uri="{BB962C8B-B14F-4D97-AF65-F5344CB8AC3E}">
        <p14:creationId xmlns:p14="http://schemas.microsoft.com/office/powerpoint/2010/main" val="26770218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26"/>
          <p:cNvSpPr>
            <a:spLocks noGrp="1" noChangeArrowheads="1"/>
          </p:cNvSpPr>
          <p:nvPr>
            <p:ph type="title"/>
          </p:nvPr>
        </p:nvSpPr>
        <p:spPr>
          <a:xfrm>
            <a:off x="457200" y="274638"/>
            <a:ext cx="6635750" cy="1143000"/>
          </a:xfrm>
        </p:spPr>
        <p:txBody>
          <a:bodyPr>
            <a:normAutofit/>
          </a:bodyPr>
          <a:lstStyle/>
          <a:p>
            <a:r>
              <a:rPr lang="de-DE" sz="2800" dirty="0"/>
              <a:t>Case </a:t>
            </a:r>
            <a:r>
              <a:rPr lang="de-DE" sz="2800" dirty="0" err="1"/>
              <a:t>study</a:t>
            </a:r>
            <a:r>
              <a:rPr lang="de-DE" sz="2800" dirty="0"/>
              <a:t>: </a:t>
            </a:r>
            <a:r>
              <a:rPr lang="de-DE" sz="2800" dirty="0" smtClean="0"/>
              <a:t>meta-analysis</a:t>
            </a:r>
            <a:endParaRPr lang="de-DE" sz="2800" dirty="0">
              <a:latin typeface="Calibri" pitchFamily="34" charset="0"/>
            </a:endParaRPr>
          </a:p>
        </p:txBody>
      </p:sp>
      <p:sp>
        <p:nvSpPr>
          <p:cNvPr id="6" name="Fußzeilenplatzhalter 4"/>
          <p:cNvSpPr>
            <a:spLocks noGrp="1"/>
          </p:cNvSpPr>
          <p:nvPr>
            <p:ph type="ftr" sz="quarter" idx="11"/>
          </p:nvPr>
        </p:nvSpPr>
        <p:spPr/>
        <p:txBody>
          <a:bodyPr/>
          <a:lstStyle/>
          <a:p>
            <a:pPr>
              <a:defRPr/>
            </a:pPr>
            <a:r>
              <a:rPr lang="de-AT">
                <a:solidFill>
                  <a:prstClr val="black">
                    <a:tint val="75000"/>
                  </a:prstClr>
                </a:solidFill>
              </a:rPr>
              <a:t>hanno.ulmer@i-med.ac.at</a:t>
            </a:r>
            <a:endParaRPr lang="de-AT" dirty="0">
              <a:solidFill>
                <a:prstClr val="black">
                  <a:tint val="75000"/>
                </a:prstClr>
              </a:solidFill>
            </a:endParaRPr>
          </a:p>
        </p:txBody>
      </p:sp>
      <p:pic>
        <p:nvPicPr>
          <p:cNvPr id="69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404664"/>
            <a:ext cx="8758213"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3" name="Foliennummernplatzhalter 2"/>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98</a:t>
            </a:fld>
            <a:endParaRPr lang="de-DE" altLang="en-US">
              <a:solidFill>
                <a:prstClr val="black">
                  <a:tint val="75000"/>
                </a:prstClr>
              </a:solidFill>
            </a:endParaRPr>
          </a:p>
        </p:txBody>
      </p:sp>
    </p:spTree>
    <p:extLst>
      <p:ext uri="{BB962C8B-B14F-4D97-AF65-F5344CB8AC3E}">
        <p14:creationId xmlns:p14="http://schemas.microsoft.com/office/powerpoint/2010/main" val="8912062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smtClean="0"/>
              <a:t>Meta-Analysis Protocol (FDA </a:t>
            </a:r>
            <a:r>
              <a:rPr lang="de-DE" sz="2800" dirty="0" err="1" smtClean="0"/>
              <a:t>guidance</a:t>
            </a:r>
            <a:r>
              <a:rPr lang="de-DE" sz="2800" dirty="0" smtClean="0"/>
              <a:t>)</a:t>
            </a:r>
            <a:endParaRPr lang="de-DE" sz="2800" dirty="0"/>
          </a:p>
        </p:txBody>
      </p:sp>
      <p:sp>
        <p:nvSpPr>
          <p:cNvPr id="3" name="Inhaltsplatzhalter 2"/>
          <p:cNvSpPr>
            <a:spLocks noGrp="1"/>
          </p:cNvSpPr>
          <p:nvPr>
            <p:ph idx="1"/>
          </p:nvPr>
        </p:nvSpPr>
        <p:spPr/>
        <p:txBody>
          <a:bodyPr>
            <a:normAutofit/>
          </a:bodyPr>
          <a:lstStyle/>
          <a:p>
            <a:r>
              <a:rPr lang="en-US" sz="2000" dirty="0"/>
              <a:t>The planned purpose of the meta-analysis </a:t>
            </a:r>
          </a:p>
          <a:p>
            <a:r>
              <a:rPr lang="en-US" sz="2000" dirty="0" smtClean="0"/>
              <a:t> </a:t>
            </a:r>
            <a:r>
              <a:rPr lang="en-US" sz="2000" dirty="0"/>
              <a:t>The background information available at the time of protocol development that </a:t>
            </a:r>
            <a:r>
              <a:rPr lang="en-US" sz="2000" dirty="0" smtClean="0"/>
              <a:t>motivated </a:t>
            </a:r>
            <a:r>
              <a:rPr lang="en-US" sz="2000" dirty="0"/>
              <a:t>the meta-analysis </a:t>
            </a:r>
          </a:p>
          <a:p>
            <a:r>
              <a:rPr lang="en-US" sz="2000" dirty="0" smtClean="0"/>
              <a:t>The </a:t>
            </a:r>
            <a:r>
              <a:rPr lang="en-US" sz="2000" dirty="0"/>
              <a:t>design features of the meta-analysis, including outcome definition and </a:t>
            </a:r>
            <a:r>
              <a:rPr lang="en-US" sz="2000" dirty="0" smtClean="0"/>
              <a:t>ascertainment</a:t>
            </a:r>
            <a:r>
              <a:rPr lang="en-US" sz="2000" dirty="0"/>
              <a:t>, exposure periods and assessment, comparator drugs, and target subject </a:t>
            </a:r>
            <a:r>
              <a:rPr lang="en-US" sz="2000" dirty="0" smtClean="0"/>
              <a:t>population </a:t>
            </a:r>
            <a:endParaRPr lang="en-US" sz="2000" dirty="0"/>
          </a:p>
          <a:p>
            <a:r>
              <a:rPr lang="en-US" sz="2000" dirty="0" smtClean="0"/>
              <a:t>A </a:t>
            </a:r>
            <a:r>
              <a:rPr lang="en-US" sz="2000" dirty="0"/>
              <a:t>description of the search strategy that will be used to identify candidate trials and </a:t>
            </a:r>
            <a:r>
              <a:rPr lang="en-US" sz="2000" dirty="0" smtClean="0"/>
              <a:t>the </a:t>
            </a:r>
            <a:r>
              <a:rPr lang="en-US" sz="2000" dirty="0"/>
              <a:t>criteria that will be applied for trial selection </a:t>
            </a:r>
          </a:p>
          <a:p>
            <a:r>
              <a:rPr lang="en-US" sz="2000" dirty="0" smtClean="0"/>
              <a:t>The </a:t>
            </a:r>
            <a:r>
              <a:rPr lang="en-US" sz="2000" dirty="0"/>
              <a:t>analysis strategy for conducting the meta-analysis, including planned subgroup </a:t>
            </a:r>
            <a:r>
              <a:rPr lang="en-US" sz="2000" dirty="0" smtClean="0"/>
              <a:t>analyses </a:t>
            </a:r>
            <a:r>
              <a:rPr lang="en-US" sz="2000" dirty="0"/>
              <a:t>and sensitivity analyses </a:t>
            </a:r>
          </a:p>
        </p:txBody>
      </p:sp>
      <p:sp>
        <p:nvSpPr>
          <p:cNvPr id="4" name="Datumsplatzhalter 3"/>
          <p:cNvSpPr>
            <a:spLocks noGrp="1"/>
          </p:cNvSpPr>
          <p:nvPr>
            <p:ph type="dt" sz="half" idx="10"/>
          </p:nvPr>
        </p:nvSpPr>
        <p:spPr/>
        <p:txBody>
          <a:bodyPr/>
          <a:lstStyle/>
          <a:p>
            <a:r>
              <a:rPr lang="de-DE" dirty="0" smtClean="0">
                <a:solidFill>
                  <a:prstClr val="black">
                    <a:tint val="75000"/>
                  </a:prstClr>
                </a:solidFill>
              </a:rPr>
              <a:t>UFL</a:t>
            </a:r>
            <a:endParaRPr lang="de-DE" altLang="en-US" dirty="0">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smtClean="0">
                <a:solidFill>
                  <a:prstClr val="black">
                    <a:tint val="75000"/>
                  </a:prstClr>
                </a:solidFill>
              </a:rPr>
              <a:t>hanno.ulmer@i-med.ac.at</a:t>
            </a:r>
            <a:endParaRPr lang="de-DE" altLang="en-US">
              <a:solidFill>
                <a:prstClr val="black">
                  <a:tint val="75000"/>
                </a:prstClr>
              </a:solidFill>
            </a:endParaRPr>
          </a:p>
        </p:txBody>
      </p:sp>
      <p:sp>
        <p:nvSpPr>
          <p:cNvPr id="7" name="Foliennummernplatzhalter 6"/>
          <p:cNvSpPr>
            <a:spLocks noGrp="1"/>
          </p:cNvSpPr>
          <p:nvPr>
            <p:ph type="sldNum" sz="quarter" idx="12"/>
          </p:nvPr>
        </p:nvSpPr>
        <p:spPr/>
        <p:txBody>
          <a:bodyPr/>
          <a:lstStyle/>
          <a:p>
            <a:r>
              <a:rPr lang="de-DE" altLang="en-US" smtClean="0">
                <a:solidFill>
                  <a:prstClr val="black">
                    <a:tint val="75000"/>
                  </a:prstClr>
                </a:solidFill>
              </a:rPr>
              <a:t>Seite </a:t>
            </a:r>
            <a:fld id="{BE0F3011-52C4-4BC1-A5CB-FF9A0F79CDD4}" type="slidenum">
              <a:rPr lang="de-DE" altLang="en-US" smtClean="0">
                <a:solidFill>
                  <a:prstClr val="black">
                    <a:tint val="75000"/>
                  </a:prstClr>
                </a:solidFill>
              </a:rPr>
              <a:pPr/>
              <a:t>99</a:t>
            </a:fld>
            <a:endParaRPr lang="de-DE" altLang="en-US">
              <a:solidFill>
                <a:prstClr val="black">
                  <a:tint val="75000"/>
                </a:prstClr>
              </a:solidFill>
            </a:endParaRPr>
          </a:p>
        </p:txBody>
      </p:sp>
    </p:spTree>
    <p:extLst>
      <p:ext uri="{BB962C8B-B14F-4D97-AF65-F5344CB8AC3E}">
        <p14:creationId xmlns:p14="http://schemas.microsoft.com/office/powerpoint/2010/main" val="1639934237"/>
      </p:ext>
    </p:extLst>
  </p:cSld>
  <p:clrMapOvr>
    <a:masterClrMapping/>
  </p:clrMapOvr>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arissa">
  <a:themeElements>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1800" b="0" i="0" u="none" strike="noStrike" cap="none" normalizeH="0" baseline="0" smtClean="0">
            <a:ln>
              <a:noFill/>
            </a:ln>
            <a:solidFill>
              <a:schemeClr val="tx1"/>
            </a:solidFill>
            <a:effectLst/>
            <a:latin typeface="Arial" charset="0"/>
          </a:defRPr>
        </a:defPPr>
      </a:lstStyle>
    </a:lnDef>
  </a:objectDefaults>
  <a:extraClrSchemeLst>
    <a:extraClrScheme>
      <a:clrScheme name="Lariss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riss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riss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riss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riss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riss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riss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riss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riss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riss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elfoli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Template_MSIG</Template>
  <TotalTime>0</TotalTime>
  <Words>6186</Words>
  <Application>Microsoft Office PowerPoint</Application>
  <PresentationFormat>Bildschirmpräsentation (4:3)</PresentationFormat>
  <Paragraphs>1048</Paragraphs>
  <Slides>145</Slides>
  <Notes>66</Notes>
  <HiddenSlides>0</HiddenSlides>
  <MMClips>0</MMClips>
  <ScaleCrop>false</ScaleCrop>
  <HeadingPairs>
    <vt:vector size="8" baseType="variant">
      <vt:variant>
        <vt:lpstr>Verwendete Schriftarten</vt:lpstr>
      </vt:variant>
      <vt:variant>
        <vt:i4>14</vt:i4>
      </vt:variant>
      <vt:variant>
        <vt:lpstr>Design</vt:lpstr>
      </vt:variant>
      <vt:variant>
        <vt:i4>10</vt:i4>
      </vt:variant>
      <vt:variant>
        <vt:lpstr>Eingebettete OLE-Server</vt:lpstr>
      </vt:variant>
      <vt:variant>
        <vt:i4>1</vt:i4>
      </vt:variant>
      <vt:variant>
        <vt:lpstr>Folientitel</vt:lpstr>
      </vt:variant>
      <vt:variant>
        <vt:i4>145</vt:i4>
      </vt:variant>
    </vt:vector>
  </HeadingPairs>
  <TitlesOfParts>
    <vt:vector size="170" baseType="lpstr">
      <vt:lpstr>ＭＳ Ｐゴシック</vt:lpstr>
      <vt:lpstr>Arial</vt:lpstr>
      <vt:lpstr>Arial Narrow</vt:lpstr>
      <vt:lpstr>Calibri</vt:lpstr>
      <vt:lpstr>Cambria Math</vt:lpstr>
      <vt:lpstr>Century Gothic</vt:lpstr>
      <vt:lpstr>Comic Sans MS</vt:lpstr>
      <vt:lpstr>Helvetica</vt:lpstr>
      <vt:lpstr>Helvetica Condensed</vt:lpstr>
      <vt:lpstr>HelveticaNeueLT Std</vt:lpstr>
      <vt:lpstr>Times New Roman</vt:lpstr>
      <vt:lpstr>Trebuchet MS</vt:lpstr>
      <vt:lpstr>Verdana</vt:lpstr>
      <vt:lpstr>Wingdings</vt:lpstr>
      <vt:lpstr>Template_MSIG</vt:lpstr>
      <vt:lpstr>DiscStat Lecture</vt:lpstr>
      <vt:lpstr>1_DiscStat Lecture</vt:lpstr>
      <vt:lpstr>2_Template_MSIG</vt:lpstr>
      <vt:lpstr>Office Theme</vt:lpstr>
      <vt:lpstr>Larissa</vt:lpstr>
      <vt:lpstr>1_Larissa</vt:lpstr>
      <vt:lpstr>1_Template_MSIG</vt:lpstr>
      <vt:lpstr>Titelfolie</vt:lpstr>
      <vt:lpstr>3_Template_MSIG</vt:lpstr>
      <vt:lpstr>Formel</vt:lpstr>
      <vt:lpstr>Doktorats-Studium Medizinische Wissenschaft (Dr. scient. med.) Meta-Analysis  Hanno Ulmer</vt:lpstr>
      <vt:lpstr>PowerPoint-Präsentation</vt:lpstr>
      <vt:lpstr>Introduction  </vt:lpstr>
      <vt:lpstr>References</vt:lpstr>
      <vt:lpstr>PowerPoint-Präsentation</vt:lpstr>
      <vt:lpstr>Internet, software, online calculators </vt:lpstr>
      <vt:lpstr>Internet, software, online calculators </vt:lpstr>
      <vt:lpstr>JASP et al</vt:lpstr>
      <vt:lpstr>Case study: clinical trial</vt:lpstr>
      <vt:lpstr>Case study: clinical trial</vt:lpstr>
      <vt:lpstr>„How to read a study in 10 minutes“ </vt:lpstr>
      <vt:lpstr>PowerPoint-Präsentation</vt:lpstr>
      <vt:lpstr>Case study: clinical trial (medical device)</vt:lpstr>
      <vt:lpstr>Case study: clinical trial (medical device)</vt:lpstr>
      <vt:lpstr>Case study: clinical trial (medical device)</vt:lpstr>
      <vt:lpstr>Case study: clinical trial (medical device)</vt:lpstr>
      <vt:lpstr>Case study: clinical trial (medical device)</vt:lpstr>
      <vt:lpstr>Case study: clinical trial (drug)</vt:lpstr>
      <vt:lpstr>Case study: clinical trial (drug)</vt:lpstr>
      <vt:lpstr>Case study: clinical trial (drug)</vt:lpstr>
      <vt:lpstr>Case study: clinical trial (drug)</vt:lpstr>
      <vt:lpstr>Case study: clinical trial (drug)</vt:lpstr>
      <vt:lpstr>Case study: meta-analysis</vt:lpstr>
      <vt:lpstr>Case study: meta-analysis</vt:lpstr>
      <vt:lpstr>Case study: meta-analysis</vt:lpstr>
      <vt:lpstr>Case study: meta-analysis</vt:lpstr>
      <vt:lpstr>Case study: meta-analysis</vt:lpstr>
      <vt:lpstr>Types of research studies  </vt:lpstr>
      <vt:lpstr>PowerPoint-Präsentation</vt:lpstr>
      <vt:lpstr>PowerPoint-Präsentation</vt:lpstr>
      <vt:lpstr>Strength of evidence</vt:lpstr>
      <vt:lpstr>Clinical trial</vt:lpstr>
      <vt:lpstr> Cohort studies </vt:lpstr>
      <vt:lpstr>PowerPoint-Präsentation</vt:lpstr>
      <vt:lpstr>Interventional cohort study: Women`s Health Initiative (WHI)</vt:lpstr>
      <vt:lpstr>Case control study </vt:lpstr>
      <vt:lpstr>PowerPoint-Präsentation</vt:lpstr>
      <vt:lpstr>PowerPoint-Präsentation</vt:lpstr>
      <vt:lpstr>Risk assessment and 2x2 tables </vt:lpstr>
      <vt:lpstr>2x2 table</vt:lpstr>
      <vt:lpstr>Absolute risk</vt:lpstr>
      <vt:lpstr>Relative risk</vt:lpstr>
      <vt:lpstr>Odds ratio</vt:lpstr>
      <vt:lpstr>Attributable risk = absolute risk reduction</vt:lpstr>
      <vt:lpstr>Summary of risk measures</vt:lpstr>
      <vt:lpstr>Practice: Calculate RR, OR, ARR and NNT for primary outcome </vt:lpstr>
      <vt:lpstr>Practice: Calculate RR, OR, ARR and NNT for primary outcome</vt:lpstr>
      <vt:lpstr>Adjustment and  multivariate analysis </vt:lpstr>
      <vt:lpstr>Adjusting for a single variable in multivariate analysis</vt:lpstr>
      <vt:lpstr>Adjusting for two variable in multivariate analysis</vt:lpstr>
      <vt:lpstr>Adjusting for &gt;2 variables: regression analyses</vt:lpstr>
      <vt:lpstr>Regression analyses</vt:lpstr>
      <vt:lpstr>Confounding, Moderation, Mediation</vt:lpstr>
      <vt:lpstr>Confounding, Moderation, Mediation </vt:lpstr>
      <vt:lpstr>Example</vt:lpstr>
      <vt:lpstr>Example data</vt:lpstr>
      <vt:lpstr>Confounding</vt:lpstr>
      <vt:lpstr>Example</vt:lpstr>
      <vt:lpstr>Confounding</vt:lpstr>
      <vt:lpstr>Methods for Preventing Confounding in Study Designs</vt:lpstr>
      <vt:lpstr>Effect Modification/Moderation</vt:lpstr>
      <vt:lpstr>Example</vt:lpstr>
      <vt:lpstr>Mediation</vt:lpstr>
      <vt:lpstr>Example</vt:lpstr>
      <vt:lpstr>Example</vt:lpstr>
      <vt:lpstr>Mediation Techniques</vt:lpstr>
      <vt:lpstr>Confidence intervals and  significance testing </vt:lpstr>
      <vt:lpstr>Confidence intervals</vt:lpstr>
      <vt:lpstr>Example for 95%CI</vt:lpstr>
      <vt:lpstr>Confidence interval relates to significance testing</vt:lpstr>
      <vt:lpstr>Significance testing</vt:lpstr>
      <vt:lpstr>Significance testing</vt:lpstr>
      <vt:lpstr>Significance testing</vt:lpstr>
      <vt:lpstr>Overview of statistical significance test</vt:lpstr>
      <vt:lpstr>Survival analysis </vt:lpstr>
      <vt:lpstr>Survival Analysis</vt:lpstr>
      <vt:lpstr>Survival analysis</vt:lpstr>
      <vt:lpstr>Survival analysis</vt:lpstr>
      <vt:lpstr>Survival analysis</vt:lpstr>
      <vt:lpstr>Survival analysis</vt:lpstr>
      <vt:lpstr>Meta-analysis  </vt:lpstr>
      <vt:lpstr>References</vt:lpstr>
      <vt:lpstr>Contents</vt:lpstr>
      <vt:lpstr>Evidence based patient care </vt:lpstr>
      <vt:lpstr>Systematic review</vt:lpstr>
      <vt:lpstr>Meta-analysis</vt:lpstr>
      <vt:lpstr>Advantages, disadvantages</vt:lpstr>
      <vt:lpstr>Summary of individual studies</vt:lpstr>
      <vt:lpstr>Cochrane</vt:lpstr>
      <vt:lpstr>A hypothetical meta-analysis</vt:lpstr>
      <vt:lpstr>A real example (streptokinase, AMI) </vt:lpstr>
      <vt:lpstr>A real example (vaccination, flu)</vt:lpstr>
      <vt:lpstr>A real example (vaccination, flu)</vt:lpstr>
      <vt:lpstr>Case study: meta-analysis</vt:lpstr>
      <vt:lpstr>Case study: meta-analysis</vt:lpstr>
      <vt:lpstr>Case study: meta-analysis</vt:lpstr>
      <vt:lpstr>Case study: meta-analysis</vt:lpstr>
      <vt:lpstr>Case study: meta-analysis</vt:lpstr>
      <vt:lpstr>Meta-Analysis Protocol (FDA guidance)</vt:lpstr>
      <vt:lpstr>PowerPoint-Präsentation</vt:lpstr>
      <vt:lpstr>PowerPoint-Präsentation</vt:lpstr>
      <vt:lpstr>Methods: Search strategy</vt:lpstr>
      <vt:lpstr>Quality of evidence, hierarchy of studies</vt:lpstr>
      <vt:lpstr>Consistency</vt:lpstr>
      <vt:lpstr>Critical appraisal: The Newcastle-Ottawa Scale (NOS) for Assessing the Quality of Nonrandomized Studies in Meta-Analysis</vt:lpstr>
      <vt:lpstr>Critical appraisal: checklist example </vt:lpstr>
      <vt:lpstr>Critical appraisal:  Centre for Evidence-Based Medicine, University of Oxford</vt:lpstr>
      <vt:lpstr>Stratifying the analysis by trial</vt:lpstr>
      <vt:lpstr>Simpson`s Paradoxon</vt:lpstr>
      <vt:lpstr>Mantel-Haenszel method – stratified analysis, kidney stones</vt:lpstr>
      <vt:lpstr>Sensitivity Analysis </vt:lpstr>
      <vt:lpstr>FDA Meta-analysis of antidepressants and suicidal behaviour</vt:lpstr>
      <vt:lpstr>MedCalc statistical software: Meta-analysis Introduction</vt:lpstr>
      <vt:lpstr>The effect of interest can be</vt:lpstr>
      <vt:lpstr>Fixed and random effects model</vt:lpstr>
      <vt:lpstr>Heterogeneity</vt:lpstr>
      <vt:lpstr>Forest plot</vt:lpstr>
      <vt:lpstr>Funnel plot </vt:lpstr>
      <vt:lpstr>Funnel plot</vt:lpstr>
      <vt:lpstr>Meta-analysis in MedCalc</vt:lpstr>
      <vt:lpstr>Meta-analysis: odds ratio</vt:lpstr>
      <vt:lpstr>Meta-analysis: odds ratio</vt:lpstr>
      <vt:lpstr>Meta-analysis: relative risk and risk difference </vt:lpstr>
      <vt:lpstr>Meta-analysis: relative risk </vt:lpstr>
      <vt:lpstr>Meta-analysis: hazard ratio (generic inverse variance method) </vt:lpstr>
      <vt:lpstr>Meta-analysis: hazard ratio (generic inverse variance method) </vt:lpstr>
      <vt:lpstr>Meta-analysis: continuous measure</vt:lpstr>
      <vt:lpstr>Meta-analysis: continuous measure</vt:lpstr>
      <vt:lpstr>Meta-analysis: continuous measure</vt:lpstr>
      <vt:lpstr>Meta-analysis: correlation</vt:lpstr>
      <vt:lpstr>Meta-analysis: correlation</vt:lpstr>
      <vt:lpstr>Meta-analysis: proportions</vt:lpstr>
      <vt:lpstr>Meta-analysis: proportions</vt:lpstr>
      <vt:lpstr>Meta-analysis: AUC</vt:lpstr>
      <vt:lpstr>Meta-analysis: AUC</vt:lpstr>
      <vt:lpstr>Lionheart+Levorep </vt:lpstr>
      <vt:lpstr>Lionheart+Levorep </vt:lpstr>
      <vt:lpstr>Lionheart+Levorep </vt:lpstr>
      <vt:lpstr>Lionheart+Levorep </vt:lpstr>
      <vt:lpstr>Lionheart+Levorep </vt:lpstr>
      <vt:lpstr>PRISMA for Individual Patient Data</vt:lpstr>
      <vt:lpstr>Effect size calculator</vt:lpstr>
      <vt:lpstr>Network Meta-Analysis  </vt:lpstr>
      <vt:lpstr>Network Meta-Analysis</vt:lpstr>
      <vt:lpstr>PRISMA for Network Meta-Analyses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q001hu</cp:lastModifiedBy>
  <cp:revision>663</cp:revision>
  <dcterms:created xsi:type="dcterms:W3CDTF">2006-05-13T17:31:32Z</dcterms:created>
  <dcterms:modified xsi:type="dcterms:W3CDTF">2023-02-10T10:02:24Z</dcterms:modified>
</cp:coreProperties>
</file>