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2" d="100"/>
          <a:sy n="62" d="100"/>
        </p:scale>
        <p:origin x="10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28C8-428B-4E17-AA37-FB9417A9C8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67CEAD7-9B8D-4992-8E3F-A55EB44A55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6A8C73-A367-4183-86D9-8AD62F6F3D13}"/>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5" name="Footer Placeholder 4">
            <a:extLst>
              <a:ext uri="{FF2B5EF4-FFF2-40B4-BE49-F238E27FC236}">
                <a16:creationId xmlns:a16="http://schemas.microsoft.com/office/drawing/2014/main" id="{8B54959B-F8F5-4DFC-B2ED-A6DBBF8DE3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D4BD4A-E3EB-495B-BD80-1617F1ADB967}"/>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207289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5E28-9D69-4C9A-B4DD-03D922C74E8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1CEF47-AA45-4AFF-BB62-FDE35299BA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6BB484-7D3F-45B5-82E1-4E96392F9449}"/>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5" name="Footer Placeholder 4">
            <a:extLst>
              <a:ext uri="{FF2B5EF4-FFF2-40B4-BE49-F238E27FC236}">
                <a16:creationId xmlns:a16="http://schemas.microsoft.com/office/drawing/2014/main" id="{D1C6C538-2C49-4610-8A48-D28C6F0894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9767BA-22E5-467E-B6E6-B83A6930ADC3}"/>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279382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F65D21-AF9E-4B6B-852B-B58DB56529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37E69E-B1D5-480A-B299-74B1B476DF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0FCB84-EC1C-437E-ACDC-6C941136F59F}"/>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5" name="Footer Placeholder 4">
            <a:extLst>
              <a:ext uri="{FF2B5EF4-FFF2-40B4-BE49-F238E27FC236}">
                <a16:creationId xmlns:a16="http://schemas.microsoft.com/office/drawing/2014/main" id="{9493EEB0-7C9A-4AE2-BFBB-9A08856D99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8C1926-70E8-4340-B54E-ED7CC38865EA}"/>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315842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66FA9-3806-4421-8D6F-A52F2B57DF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CA9B44-AA37-4967-AC66-EE127CF523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F8C15B-8B8B-48F3-B479-F1BAF48B2B66}"/>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5" name="Footer Placeholder 4">
            <a:extLst>
              <a:ext uri="{FF2B5EF4-FFF2-40B4-BE49-F238E27FC236}">
                <a16:creationId xmlns:a16="http://schemas.microsoft.com/office/drawing/2014/main" id="{FFF4CAAD-14AB-4211-9B0C-9009A149FC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B0B889-C645-4663-871A-79F343BC031F}"/>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286111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1A229-113A-43DA-9127-8A0A0E4B18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6447F0-D8AC-4ED7-A5CE-4AE0226D28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B76235-3BD6-461D-B839-C924A722CA2D}"/>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5" name="Footer Placeholder 4">
            <a:extLst>
              <a:ext uri="{FF2B5EF4-FFF2-40B4-BE49-F238E27FC236}">
                <a16:creationId xmlns:a16="http://schemas.microsoft.com/office/drawing/2014/main" id="{2037340E-7B52-4788-B5F4-F8163CEF2E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8AC3E8-0FFD-42A4-9E31-1B230BFA25FA}"/>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316023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0BA-FC36-447E-98FD-26B3CA721D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049F77-5378-4AAA-9A95-7F832B0730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569DCA-D45C-4A38-B1F9-88DC6A9513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C744D7-6657-41CF-A3D5-BA40BCC672AD}"/>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6" name="Footer Placeholder 5">
            <a:extLst>
              <a:ext uri="{FF2B5EF4-FFF2-40B4-BE49-F238E27FC236}">
                <a16:creationId xmlns:a16="http://schemas.microsoft.com/office/drawing/2014/main" id="{13FD9704-B81E-4B37-ADB5-A6CE82F1D7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592EA6-3807-4DD1-A0F5-7D91B10C00CF}"/>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3250794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2061C-258D-417C-8DB5-9F44E3C2CD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AF118B-78D7-4D9C-85AA-AC3712B1F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5B8A11-49B3-4DCE-A11D-137D048C6E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C9BB83-BC5F-4C4E-BF17-FF7458FDCD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8F89-6544-4A71-A94D-6E9E89372D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F1C01F-BB72-4946-BD46-BB24F400C5AC}"/>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8" name="Footer Placeholder 7">
            <a:extLst>
              <a:ext uri="{FF2B5EF4-FFF2-40B4-BE49-F238E27FC236}">
                <a16:creationId xmlns:a16="http://schemas.microsoft.com/office/drawing/2014/main" id="{8B22AE9D-911D-483F-AC16-A0DEBF0B1D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96ABA1-44F8-4A96-BA8B-79794892FB8F}"/>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173728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34B9A-EC6D-490C-8A24-1A91E518E0A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5D08FCD-2521-49B9-8DDF-7491155A65AF}"/>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4" name="Footer Placeholder 3">
            <a:extLst>
              <a:ext uri="{FF2B5EF4-FFF2-40B4-BE49-F238E27FC236}">
                <a16:creationId xmlns:a16="http://schemas.microsoft.com/office/drawing/2014/main" id="{06F0B395-D3FC-492D-9BD6-3D5B221D65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F78CB0-F657-483C-B72F-60A2DDEF89B1}"/>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77803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2B13FD-3EA0-4352-8A96-D168E577E2AB}"/>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3" name="Footer Placeholder 2">
            <a:extLst>
              <a:ext uri="{FF2B5EF4-FFF2-40B4-BE49-F238E27FC236}">
                <a16:creationId xmlns:a16="http://schemas.microsoft.com/office/drawing/2014/main" id="{978893C6-3659-4736-9BF3-16B714BC22F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23638E-A6DB-4AD3-BC2F-C8ACF020C610}"/>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232385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DF6EC-642D-4564-A7F3-612896B121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1D39CA-8B5D-4477-AE4F-3E650D68A7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B08050-F239-4FFC-8547-55EC6CE55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EE104A-819A-46DF-90DE-89255C1326EA}"/>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6" name="Footer Placeholder 5">
            <a:extLst>
              <a:ext uri="{FF2B5EF4-FFF2-40B4-BE49-F238E27FC236}">
                <a16:creationId xmlns:a16="http://schemas.microsoft.com/office/drawing/2014/main" id="{D801730B-5FE6-4815-BDD7-041BABF5F3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7FC623-659A-4CA7-A654-4D526A74FA32}"/>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128067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2327-42F1-4662-9E25-F3E0F4BC51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001A76-9B89-4899-90BB-6DEE375C4B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FF1FE0-3AF5-4EB2-8F84-D27148FA2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987D85-5890-40BF-AABE-33A357EB508C}"/>
              </a:ext>
            </a:extLst>
          </p:cNvPr>
          <p:cNvSpPr>
            <a:spLocks noGrp="1"/>
          </p:cNvSpPr>
          <p:nvPr>
            <p:ph type="dt" sz="half" idx="10"/>
          </p:nvPr>
        </p:nvSpPr>
        <p:spPr/>
        <p:txBody>
          <a:bodyPr/>
          <a:lstStyle/>
          <a:p>
            <a:fld id="{8FBBEFF9-B04E-479B-83DD-8FD806E3DD1B}" type="datetimeFigureOut">
              <a:rPr lang="en-GB" smtClean="0"/>
              <a:t>14/04/20</a:t>
            </a:fld>
            <a:endParaRPr lang="en-GB"/>
          </a:p>
        </p:txBody>
      </p:sp>
      <p:sp>
        <p:nvSpPr>
          <p:cNvPr id="6" name="Footer Placeholder 5">
            <a:extLst>
              <a:ext uri="{FF2B5EF4-FFF2-40B4-BE49-F238E27FC236}">
                <a16:creationId xmlns:a16="http://schemas.microsoft.com/office/drawing/2014/main" id="{BFA381B1-5D60-47F0-8F3D-3407DCA0D3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70E74D-E2C0-4C34-8B70-C9E844BD95AF}"/>
              </a:ext>
            </a:extLst>
          </p:cNvPr>
          <p:cNvSpPr>
            <a:spLocks noGrp="1"/>
          </p:cNvSpPr>
          <p:nvPr>
            <p:ph type="sldNum" sz="quarter" idx="12"/>
          </p:nvPr>
        </p:nvSpPr>
        <p:spPr/>
        <p:txBody>
          <a:bodyPr/>
          <a:lstStyle/>
          <a:p>
            <a:fld id="{5FF7AFFF-72D1-4B72-838D-1FE4353100E5}" type="slidenum">
              <a:rPr lang="en-GB" smtClean="0"/>
              <a:t>‹#›</a:t>
            </a:fld>
            <a:endParaRPr lang="en-GB"/>
          </a:p>
        </p:txBody>
      </p:sp>
    </p:spTree>
    <p:extLst>
      <p:ext uri="{BB962C8B-B14F-4D97-AF65-F5344CB8AC3E}">
        <p14:creationId xmlns:p14="http://schemas.microsoft.com/office/powerpoint/2010/main" val="2732551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E118D7-8716-4A06-837A-31836D7614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C591AE-9CF9-4726-999E-E62535F476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579F8C-7251-41BE-87F8-6AF6C219BA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BEFF9-B04E-479B-83DD-8FD806E3DD1B}" type="datetimeFigureOut">
              <a:rPr lang="en-GB" smtClean="0"/>
              <a:t>14/04/20</a:t>
            </a:fld>
            <a:endParaRPr lang="en-GB"/>
          </a:p>
        </p:txBody>
      </p:sp>
      <p:sp>
        <p:nvSpPr>
          <p:cNvPr id="5" name="Footer Placeholder 4">
            <a:extLst>
              <a:ext uri="{FF2B5EF4-FFF2-40B4-BE49-F238E27FC236}">
                <a16:creationId xmlns:a16="http://schemas.microsoft.com/office/drawing/2014/main" id="{8E72999B-7F6D-4B65-A620-C70D7B689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1AF84B8-6C08-4552-A434-37016E5537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F7AFFF-72D1-4B72-838D-1FE4353100E5}" type="slidenum">
              <a:rPr lang="en-GB" smtClean="0"/>
              <a:t>‹#›</a:t>
            </a:fld>
            <a:endParaRPr lang="en-GB"/>
          </a:p>
        </p:txBody>
      </p:sp>
    </p:spTree>
    <p:extLst>
      <p:ext uri="{BB962C8B-B14F-4D97-AF65-F5344CB8AC3E}">
        <p14:creationId xmlns:p14="http://schemas.microsoft.com/office/powerpoint/2010/main" val="2203319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337C-816B-472A-A686-CD28B40D61CC}"/>
              </a:ext>
            </a:extLst>
          </p:cNvPr>
          <p:cNvSpPr>
            <a:spLocks noGrp="1"/>
          </p:cNvSpPr>
          <p:nvPr>
            <p:ph type="ctrTitle"/>
          </p:nvPr>
        </p:nvSpPr>
        <p:spPr/>
        <p:txBody>
          <a:bodyPr/>
          <a:lstStyle/>
          <a:p>
            <a:r>
              <a:rPr lang="en-GB" dirty="0"/>
              <a:t>How to anonymise data in excel</a:t>
            </a:r>
          </a:p>
        </p:txBody>
      </p:sp>
      <p:sp>
        <p:nvSpPr>
          <p:cNvPr id="3" name="Subtitle 2">
            <a:extLst>
              <a:ext uri="{FF2B5EF4-FFF2-40B4-BE49-F238E27FC236}">
                <a16:creationId xmlns:a16="http://schemas.microsoft.com/office/drawing/2014/main" id="{B4A83E39-3BC3-4806-8189-F162FE4C8BB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699566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46A7A-2181-4C1A-8F87-D849611E08E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13F0347-F529-43C4-804D-6BB8E2203593}"/>
              </a:ext>
            </a:extLst>
          </p:cNvPr>
          <p:cNvSpPr>
            <a:spLocks noGrp="1"/>
          </p:cNvSpPr>
          <p:nvPr>
            <p:ph idx="1"/>
          </p:nvPr>
        </p:nvSpPr>
        <p:spPr>
          <a:xfrm>
            <a:off x="6300592" y="1825625"/>
            <a:ext cx="5053208" cy="4351338"/>
          </a:xfrm>
        </p:spPr>
        <p:txBody>
          <a:bodyPr/>
          <a:lstStyle/>
          <a:p>
            <a:r>
              <a:rPr lang="en-GB" dirty="0"/>
              <a:t>If you click on a cell you should now see that there is no formula behind is just a number!</a:t>
            </a:r>
          </a:p>
        </p:txBody>
      </p:sp>
      <p:pic>
        <p:nvPicPr>
          <p:cNvPr id="4" name="Picture 3">
            <a:extLst>
              <a:ext uri="{FF2B5EF4-FFF2-40B4-BE49-F238E27FC236}">
                <a16:creationId xmlns:a16="http://schemas.microsoft.com/office/drawing/2014/main" id="{2F66448B-0073-4769-A3B3-AE8F07AA3874}"/>
              </a:ext>
            </a:extLst>
          </p:cNvPr>
          <p:cNvPicPr>
            <a:picLocks noChangeAspect="1"/>
          </p:cNvPicPr>
          <p:nvPr/>
        </p:nvPicPr>
        <p:blipFill>
          <a:blip r:embed="rId2"/>
          <a:stretch>
            <a:fillRect/>
          </a:stretch>
        </p:blipFill>
        <p:spPr>
          <a:xfrm>
            <a:off x="358036" y="365125"/>
            <a:ext cx="5638800" cy="3962400"/>
          </a:xfrm>
          <a:prstGeom prst="rect">
            <a:avLst/>
          </a:prstGeom>
        </p:spPr>
      </p:pic>
      <p:cxnSp>
        <p:nvCxnSpPr>
          <p:cNvPr id="5" name="Straight Arrow Connector 4">
            <a:extLst>
              <a:ext uri="{FF2B5EF4-FFF2-40B4-BE49-F238E27FC236}">
                <a16:creationId xmlns:a16="http://schemas.microsoft.com/office/drawing/2014/main" id="{ECBEFDF3-F97C-4D79-9944-6749CF2ED03E}"/>
              </a:ext>
            </a:extLst>
          </p:cNvPr>
          <p:cNvCxnSpPr>
            <a:cxnSpLocks/>
          </p:cNvCxnSpPr>
          <p:nvPr/>
        </p:nvCxnSpPr>
        <p:spPr>
          <a:xfrm flipH="1" flipV="1">
            <a:off x="3394554" y="2229633"/>
            <a:ext cx="3118980" cy="400833"/>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BDCBFDB-2E55-457B-88BC-23BC900B3DD9}"/>
              </a:ext>
            </a:extLst>
          </p:cNvPr>
          <p:cNvCxnSpPr>
            <a:cxnSpLocks/>
          </p:cNvCxnSpPr>
          <p:nvPr/>
        </p:nvCxnSpPr>
        <p:spPr>
          <a:xfrm flipH="1">
            <a:off x="1252604" y="2805830"/>
            <a:ext cx="5260930" cy="1"/>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2C3B5B74-82CC-4C7F-9D1C-002AF7D47D5B}"/>
              </a:ext>
            </a:extLst>
          </p:cNvPr>
          <p:cNvSpPr/>
          <p:nvPr/>
        </p:nvSpPr>
        <p:spPr>
          <a:xfrm>
            <a:off x="2898538" y="4981002"/>
            <a:ext cx="6804107" cy="923330"/>
          </a:xfrm>
          <a:prstGeom prst="rect">
            <a:avLst/>
          </a:prstGeom>
        </p:spPr>
        <p:txBody>
          <a:bodyPr wrap="none">
            <a:spAutoFit/>
          </a:bodyPr>
          <a:lstStyle/>
          <a:p>
            <a:r>
              <a:rPr lang="en-GB" sz="5400" dirty="0">
                <a:highlight>
                  <a:srgbClr val="FFFF00"/>
                </a:highlight>
              </a:rPr>
              <a:t>WE ARE NOT FINISHED!</a:t>
            </a:r>
          </a:p>
        </p:txBody>
      </p:sp>
    </p:spTree>
    <p:extLst>
      <p:ext uri="{BB962C8B-B14F-4D97-AF65-F5344CB8AC3E}">
        <p14:creationId xmlns:p14="http://schemas.microsoft.com/office/powerpoint/2010/main" val="188433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43F4-1124-465B-AB77-7BF03D3126A1}"/>
              </a:ext>
            </a:extLst>
          </p:cNvPr>
          <p:cNvSpPr>
            <a:spLocks noGrp="1"/>
          </p:cNvSpPr>
          <p:nvPr>
            <p:ph type="title"/>
          </p:nvPr>
        </p:nvSpPr>
        <p:spPr/>
        <p:txBody>
          <a:bodyPr/>
          <a:lstStyle/>
          <a:p>
            <a:r>
              <a:rPr lang="en-GB" dirty="0"/>
              <a:t>Right click on the A again and select sort and filter, sort A-Z</a:t>
            </a:r>
          </a:p>
        </p:txBody>
      </p:sp>
      <p:pic>
        <p:nvPicPr>
          <p:cNvPr id="4" name="Content Placeholder 3">
            <a:extLst>
              <a:ext uri="{FF2B5EF4-FFF2-40B4-BE49-F238E27FC236}">
                <a16:creationId xmlns:a16="http://schemas.microsoft.com/office/drawing/2014/main" id="{B720819B-5B44-45FB-A891-437D820AA9B9}"/>
              </a:ext>
            </a:extLst>
          </p:cNvPr>
          <p:cNvPicPr>
            <a:picLocks noGrp="1" noChangeAspect="1"/>
          </p:cNvPicPr>
          <p:nvPr>
            <p:ph idx="1"/>
          </p:nvPr>
        </p:nvPicPr>
        <p:blipFill>
          <a:blip r:embed="rId2"/>
          <a:stretch>
            <a:fillRect/>
          </a:stretch>
        </p:blipFill>
        <p:spPr>
          <a:xfrm>
            <a:off x="838200" y="2102015"/>
            <a:ext cx="10515600" cy="3197310"/>
          </a:xfrm>
          <a:prstGeom prst="rect">
            <a:avLst/>
          </a:prstGeom>
        </p:spPr>
      </p:pic>
      <p:cxnSp>
        <p:nvCxnSpPr>
          <p:cNvPr id="5" name="Straight Arrow Connector 4">
            <a:extLst>
              <a:ext uri="{FF2B5EF4-FFF2-40B4-BE49-F238E27FC236}">
                <a16:creationId xmlns:a16="http://schemas.microsoft.com/office/drawing/2014/main" id="{A45AE072-38A7-45F0-95B1-C8DDCA09092D}"/>
              </a:ext>
            </a:extLst>
          </p:cNvPr>
          <p:cNvCxnSpPr>
            <a:cxnSpLocks/>
          </p:cNvCxnSpPr>
          <p:nvPr/>
        </p:nvCxnSpPr>
        <p:spPr>
          <a:xfrm flipH="1">
            <a:off x="1565753" y="1690688"/>
            <a:ext cx="2066795" cy="214227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90954A4-147D-4EB2-9EFA-9A844C2D7B00}"/>
              </a:ext>
            </a:extLst>
          </p:cNvPr>
          <p:cNvCxnSpPr>
            <a:cxnSpLocks/>
          </p:cNvCxnSpPr>
          <p:nvPr/>
        </p:nvCxnSpPr>
        <p:spPr>
          <a:xfrm>
            <a:off x="4146115" y="1344536"/>
            <a:ext cx="4910203" cy="1974861"/>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8641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63D4ED-1AB4-43B9-AEBB-60AF3B158D6C}"/>
              </a:ext>
            </a:extLst>
          </p:cNvPr>
          <p:cNvSpPr>
            <a:spLocks noGrp="1"/>
          </p:cNvSpPr>
          <p:nvPr>
            <p:ph idx="1"/>
          </p:nvPr>
        </p:nvSpPr>
        <p:spPr/>
        <p:txBody>
          <a:bodyPr>
            <a:normAutofit lnSpcReduction="10000"/>
          </a:bodyPr>
          <a:lstStyle/>
          <a:p>
            <a:r>
              <a:rPr lang="en-GB" dirty="0"/>
              <a:t>Insert a new </a:t>
            </a:r>
          </a:p>
          <a:p>
            <a:pPr marL="0" indent="0">
              <a:buNone/>
            </a:pPr>
            <a:r>
              <a:rPr lang="en-GB" dirty="0"/>
              <a:t>Column as before</a:t>
            </a:r>
          </a:p>
          <a:p>
            <a:pPr marL="0" indent="0">
              <a:buNone/>
            </a:pPr>
            <a:endParaRPr lang="en-GB" dirty="0"/>
          </a:p>
          <a:p>
            <a:pPr marL="0" indent="0">
              <a:buNone/>
            </a:pPr>
            <a:endParaRPr lang="en-GB" dirty="0"/>
          </a:p>
          <a:p>
            <a:pPr marL="0" indent="0">
              <a:buNone/>
            </a:pPr>
            <a:r>
              <a:rPr lang="en-GB" dirty="0"/>
              <a:t>As you can see</a:t>
            </a:r>
          </a:p>
          <a:p>
            <a:pPr marL="0" indent="0">
              <a:buNone/>
            </a:pPr>
            <a:r>
              <a:rPr lang="en-GB" dirty="0"/>
              <a:t>the rows are now </a:t>
            </a:r>
          </a:p>
          <a:p>
            <a:pPr marL="0" indent="0">
              <a:buNone/>
            </a:pPr>
            <a:r>
              <a:rPr lang="en-GB" dirty="0"/>
              <a:t>Ordered smallest to largest on the number in B (the </a:t>
            </a:r>
            <a:r>
              <a:rPr lang="en-GB" dirty="0" err="1"/>
              <a:t>rand_id</a:t>
            </a:r>
            <a:r>
              <a:rPr lang="en-GB" dirty="0"/>
              <a:t>) column</a:t>
            </a:r>
          </a:p>
          <a:p>
            <a:pPr marL="0" indent="0">
              <a:buNone/>
            </a:pPr>
            <a:endParaRPr lang="en-GB" dirty="0"/>
          </a:p>
          <a:p>
            <a:pPr marL="0" indent="0">
              <a:buNone/>
            </a:pPr>
            <a:r>
              <a:rPr lang="en-GB" dirty="0"/>
              <a:t>Label the new column e.g. </a:t>
            </a:r>
            <a:r>
              <a:rPr lang="en-GB" dirty="0" err="1"/>
              <a:t>pat_id</a:t>
            </a:r>
            <a:r>
              <a:rPr lang="en-GB" dirty="0"/>
              <a:t> (to reflect patient id)</a:t>
            </a:r>
          </a:p>
          <a:p>
            <a:pPr marL="0" indent="0">
              <a:buNone/>
            </a:pPr>
            <a:endParaRPr lang="en-GB" dirty="0"/>
          </a:p>
        </p:txBody>
      </p:sp>
      <p:pic>
        <p:nvPicPr>
          <p:cNvPr id="5" name="Picture 4">
            <a:extLst>
              <a:ext uri="{FF2B5EF4-FFF2-40B4-BE49-F238E27FC236}">
                <a16:creationId xmlns:a16="http://schemas.microsoft.com/office/drawing/2014/main" id="{86FB1ACD-DE30-4E8C-9E2C-99A6DCBD730A}"/>
              </a:ext>
            </a:extLst>
          </p:cNvPr>
          <p:cNvPicPr>
            <a:picLocks noChangeAspect="1"/>
          </p:cNvPicPr>
          <p:nvPr/>
        </p:nvPicPr>
        <p:blipFill>
          <a:blip r:embed="rId2"/>
          <a:stretch>
            <a:fillRect/>
          </a:stretch>
        </p:blipFill>
        <p:spPr>
          <a:xfrm>
            <a:off x="3623740" y="547687"/>
            <a:ext cx="6848475" cy="3933825"/>
          </a:xfrm>
          <a:prstGeom prst="rect">
            <a:avLst/>
          </a:prstGeom>
        </p:spPr>
      </p:pic>
    </p:spTree>
    <p:extLst>
      <p:ext uri="{BB962C8B-B14F-4D97-AF65-F5344CB8AC3E}">
        <p14:creationId xmlns:p14="http://schemas.microsoft.com/office/powerpoint/2010/main" val="996107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10CA-2517-4C97-A91D-FB9D74A9AEBD}"/>
              </a:ext>
            </a:extLst>
          </p:cNvPr>
          <p:cNvSpPr>
            <a:spLocks noGrp="1"/>
          </p:cNvSpPr>
          <p:nvPr>
            <p:ph type="title"/>
          </p:nvPr>
        </p:nvSpPr>
        <p:spPr/>
        <p:txBody>
          <a:bodyPr/>
          <a:lstStyle/>
          <a:p>
            <a:r>
              <a:rPr lang="en-GB" dirty="0"/>
              <a:t>Put the number 1 in the first row and </a:t>
            </a:r>
            <a:r>
              <a:rPr lang="en-GB" dirty="0">
                <a:highlight>
                  <a:srgbClr val="FFFF00"/>
                </a:highlight>
              </a:rPr>
              <a:t>2 in the second</a:t>
            </a:r>
          </a:p>
        </p:txBody>
      </p:sp>
      <p:sp>
        <p:nvSpPr>
          <p:cNvPr id="3" name="Content Placeholder 2">
            <a:extLst>
              <a:ext uri="{FF2B5EF4-FFF2-40B4-BE49-F238E27FC236}">
                <a16:creationId xmlns:a16="http://schemas.microsoft.com/office/drawing/2014/main" id="{DAE144D3-36F4-4747-9B03-187ECF987101}"/>
              </a:ext>
            </a:extLst>
          </p:cNvPr>
          <p:cNvSpPr>
            <a:spLocks noGrp="1"/>
          </p:cNvSpPr>
          <p:nvPr>
            <p:ph idx="1"/>
          </p:nvPr>
        </p:nvSpPr>
        <p:spPr/>
        <p:txBody>
          <a:bodyPr/>
          <a:lstStyle/>
          <a:p>
            <a:r>
              <a:rPr lang="en-GB" dirty="0"/>
              <a:t>Drag down, so</a:t>
            </a:r>
          </a:p>
          <a:p>
            <a:pPr marL="0" indent="0">
              <a:buNone/>
            </a:pPr>
            <a:r>
              <a:rPr lang="en-GB" dirty="0"/>
              <a:t>each row gets a </a:t>
            </a:r>
          </a:p>
          <a:p>
            <a:pPr marL="0" indent="0">
              <a:buNone/>
            </a:pPr>
            <a:r>
              <a:rPr lang="en-GB" dirty="0"/>
              <a:t>consecutive</a:t>
            </a:r>
          </a:p>
          <a:p>
            <a:pPr marL="0" indent="0">
              <a:buNone/>
            </a:pPr>
            <a:r>
              <a:rPr lang="en-GB" dirty="0"/>
              <a:t>number</a:t>
            </a:r>
          </a:p>
        </p:txBody>
      </p:sp>
      <p:pic>
        <p:nvPicPr>
          <p:cNvPr id="4" name="Picture 3">
            <a:extLst>
              <a:ext uri="{FF2B5EF4-FFF2-40B4-BE49-F238E27FC236}">
                <a16:creationId xmlns:a16="http://schemas.microsoft.com/office/drawing/2014/main" id="{454FD43A-AAD7-4D3C-9CE5-5E4BB82CEA17}"/>
              </a:ext>
            </a:extLst>
          </p:cNvPr>
          <p:cNvPicPr>
            <a:picLocks noChangeAspect="1"/>
          </p:cNvPicPr>
          <p:nvPr/>
        </p:nvPicPr>
        <p:blipFill>
          <a:blip r:embed="rId2"/>
          <a:stretch>
            <a:fillRect/>
          </a:stretch>
        </p:blipFill>
        <p:spPr>
          <a:xfrm>
            <a:off x="3795777" y="1255713"/>
            <a:ext cx="6990699" cy="4921250"/>
          </a:xfrm>
          <a:prstGeom prst="rect">
            <a:avLst/>
          </a:prstGeom>
        </p:spPr>
      </p:pic>
    </p:spTree>
    <p:extLst>
      <p:ext uri="{BB962C8B-B14F-4D97-AF65-F5344CB8AC3E}">
        <p14:creationId xmlns:p14="http://schemas.microsoft.com/office/powerpoint/2010/main" val="3191045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0012C-4EC7-4FDB-8C9F-4DBC7887FBA5}"/>
              </a:ext>
            </a:extLst>
          </p:cNvPr>
          <p:cNvSpPr>
            <a:spLocks noGrp="1"/>
          </p:cNvSpPr>
          <p:nvPr>
            <p:ph type="title"/>
          </p:nvPr>
        </p:nvSpPr>
        <p:spPr/>
        <p:txBody>
          <a:bodyPr/>
          <a:lstStyle/>
          <a:p>
            <a:r>
              <a:rPr lang="en-GB" dirty="0"/>
              <a:t>Your data now looks like this: </a:t>
            </a:r>
          </a:p>
        </p:txBody>
      </p:sp>
      <p:sp>
        <p:nvSpPr>
          <p:cNvPr id="3" name="Content Placeholder 2">
            <a:extLst>
              <a:ext uri="{FF2B5EF4-FFF2-40B4-BE49-F238E27FC236}">
                <a16:creationId xmlns:a16="http://schemas.microsoft.com/office/drawing/2014/main" id="{E1BC63DB-D7B5-4B04-903F-7D8746807DC5}"/>
              </a:ext>
            </a:extLst>
          </p:cNvPr>
          <p:cNvSpPr>
            <a:spLocks noGrp="1"/>
          </p:cNvSpPr>
          <p:nvPr>
            <p:ph idx="1"/>
          </p:nvPr>
        </p:nvSpPr>
        <p:spPr/>
        <p:txBody>
          <a:bodyPr>
            <a:normAutofit lnSpcReduction="10000"/>
          </a:bodyPr>
          <a:lstStyle/>
          <a:p>
            <a:r>
              <a:rPr lang="en-GB" dirty="0"/>
              <a:t>Remember, even</a:t>
            </a:r>
          </a:p>
          <a:p>
            <a:pPr marL="0" indent="0">
              <a:buNone/>
            </a:pPr>
            <a:r>
              <a:rPr lang="en-GB" dirty="0"/>
              <a:t>if you used my data</a:t>
            </a:r>
          </a:p>
          <a:p>
            <a:pPr marL="0" indent="0">
              <a:buNone/>
            </a:pPr>
            <a:r>
              <a:rPr lang="en-GB" dirty="0"/>
              <a:t>set you will have</a:t>
            </a:r>
          </a:p>
          <a:p>
            <a:pPr marL="0" indent="0">
              <a:buNone/>
            </a:pPr>
            <a:r>
              <a:rPr lang="en-GB" dirty="0"/>
              <a:t>a different order</a:t>
            </a:r>
          </a:p>
          <a:p>
            <a:pPr marL="0" indent="0">
              <a:buNone/>
            </a:pPr>
            <a:r>
              <a:rPr lang="en-GB" dirty="0"/>
              <a:t>as the random </a:t>
            </a:r>
          </a:p>
          <a:p>
            <a:pPr marL="0" indent="0">
              <a:buNone/>
            </a:pPr>
            <a:r>
              <a:rPr lang="en-GB" dirty="0"/>
              <a:t>numbers you will</a:t>
            </a:r>
          </a:p>
          <a:p>
            <a:pPr marL="0" indent="0">
              <a:buNone/>
            </a:pPr>
            <a:r>
              <a:rPr lang="en-GB" dirty="0"/>
              <a:t>have sorted on</a:t>
            </a:r>
          </a:p>
          <a:p>
            <a:pPr marL="0" indent="0">
              <a:buNone/>
            </a:pPr>
            <a:r>
              <a:rPr lang="en-GB" dirty="0"/>
              <a:t>will be </a:t>
            </a:r>
          </a:p>
          <a:p>
            <a:pPr marL="0" indent="0">
              <a:buNone/>
            </a:pPr>
            <a:r>
              <a:rPr lang="en-GB" dirty="0"/>
              <a:t>different – this is ok!</a:t>
            </a:r>
          </a:p>
        </p:txBody>
      </p:sp>
      <p:pic>
        <p:nvPicPr>
          <p:cNvPr id="4" name="Picture 3">
            <a:extLst>
              <a:ext uri="{FF2B5EF4-FFF2-40B4-BE49-F238E27FC236}">
                <a16:creationId xmlns:a16="http://schemas.microsoft.com/office/drawing/2014/main" id="{81AD4769-DE23-4DB5-AAF6-B82A11961381}"/>
              </a:ext>
            </a:extLst>
          </p:cNvPr>
          <p:cNvPicPr>
            <a:picLocks noChangeAspect="1"/>
          </p:cNvPicPr>
          <p:nvPr/>
        </p:nvPicPr>
        <p:blipFill>
          <a:blip r:embed="rId2"/>
          <a:stretch>
            <a:fillRect/>
          </a:stretch>
        </p:blipFill>
        <p:spPr>
          <a:xfrm>
            <a:off x="4187933" y="1973502"/>
            <a:ext cx="6772275" cy="3562350"/>
          </a:xfrm>
          <a:prstGeom prst="rect">
            <a:avLst/>
          </a:prstGeom>
        </p:spPr>
      </p:pic>
    </p:spTree>
    <p:extLst>
      <p:ext uri="{BB962C8B-B14F-4D97-AF65-F5344CB8AC3E}">
        <p14:creationId xmlns:p14="http://schemas.microsoft.com/office/powerpoint/2010/main" val="15817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16097-778F-4481-A005-2C6E650DE2BF}"/>
              </a:ext>
            </a:extLst>
          </p:cNvPr>
          <p:cNvSpPr>
            <a:spLocks noGrp="1"/>
          </p:cNvSpPr>
          <p:nvPr>
            <p:ph type="title"/>
          </p:nvPr>
        </p:nvSpPr>
        <p:spPr/>
        <p:txBody>
          <a:bodyPr/>
          <a:lstStyle/>
          <a:p>
            <a:r>
              <a:rPr lang="en-GB" dirty="0"/>
              <a:t>SAVE this data as the master copy</a:t>
            </a:r>
          </a:p>
        </p:txBody>
      </p:sp>
      <p:pic>
        <p:nvPicPr>
          <p:cNvPr id="4" name="Picture 3">
            <a:extLst>
              <a:ext uri="{FF2B5EF4-FFF2-40B4-BE49-F238E27FC236}">
                <a16:creationId xmlns:a16="http://schemas.microsoft.com/office/drawing/2014/main" id="{81702F49-EF2C-4686-820D-E7140E940BDC}"/>
              </a:ext>
            </a:extLst>
          </p:cNvPr>
          <p:cNvPicPr>
            <a:picLocks noChangeAspect="1"/>
          </p:cNvPicPr>
          <p:nvPr/>
        </p:nvPicPr>
        <p:blipFill>
          <a:blip r:embed="rId2"/>
          <a:stretch>
            <a:fillRect/>
          </a:stretch>
        </p:blipFill>
        <p:spPr>
          <a:xfrm>
            <a:off x="170481" y="1690688"/>
            <a:ext cx="5267612" cy="1738312"/>
          </a:xfrm>
          <a:prstGeom prst="rect">
            <a:avLst/>
          </a:prstGeom>
        </p:spPr>
      </p:pic>
      <p:pic>
        <p:nvPicPr>
          <p:cNvPr id="5" name="Picture 4">
            <a:extLst>
              <a:ext uri="{FF2B5EF4-FFF2-40B4-BE49-F238E27FC236}">
                <a16:creationId xmlns:a16="http://schemas.microsoft.com/office/drawing/2014/main" id="{DC96C2BB-9EC6-4E37-B5A1-3B864B3FFC04}"/>
              </a:ext>
            </a:extLst>
          </p:cNvPr>
          <p:cNvPicPr>
            <a:picLocks noChangeAspect="1"/>
          </p:cNvPicPr>
          <p:nvPr/>
        </p:nvPicPr>
        <p:blipFill>
          <a:blip r:embed="rId3"/>
          <a:stretch>
            <a:fillRect/>
          </a:stretch>
        </p:blipFill>
        <p:spPr>
          <a:xfrm>
            <a:off x="4959807" y="3016251"/>
            <a:ext cx="7061712" cy="3841749"/>
          </a:xfrm>
          <a:prstGeom prst="rect">
            <a:avLst/>
          </a:prstGeom>
        </p:spPr>
      </p:pic>
    </p:spTree>
    <p:extLst>
      <p:ext uri="{BB962C8B-B14F-4D97-AF65-F5344CB8AC3E}">
        <p14:creationId xmlns:p14="http://schemas.microsoft.com/office/powerpoint/2010/main" val="1353568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3C8D0-098D-478A-9CB1-4546AF2187F4}"/>
              </a:ext>
            </a:extLst>
          </p:cNvPr>
          <p:cNvSpPr>
            <a:spLocks noGrp="1"/>
          </p:cNvSpPr>
          <p:nvPr>
            <p:ph type="title"/>
          </p:nvPr>
        </p:nvSpPr>
        <p:spPr/>
        <p:txBody>
          <a:bodyPr/>
          <a:lstStyle/>
          <a:p>
            <a:r>
              <a:rPr lang="en-GB" dirty="0"/>
              <a:t>Select columns with identifying information</a:t>
            </a:r>
            <a:br>
              <a:rPr lang="en-GB" dirty="0"/>
            </a:br>
            <a:r>
              <a:rPr lang="en-GB" dirty="0"/>
              <a:t>and the </a:t>
            </a:r>
            <a:r>
              <a:rPr lang="en-GB" dirty="0" err="1"/>
              <a:t>rand_id</a:t>
            </a:r>
            <a:r>
              <a:rPr lang="en-GB" dirty="0"/>
              <a:t> </a:t>
            </a:r>
          </a:p>
        </p:txBody>
      </p:sp>
      <p:sp>
        <p:nvSpPr>
          <p:cNvPr id="3" name="Content Placeholder 2">
            <a:extLst>
              <a:ext uri="{FF2B5EF4-FFF2-40B4-BE49-F238E27FC236}">
                <a16:creationId xmlns:a16="http://schemas.microsoft.com/office/drawing/2014/main" id="{AF19DD9E-E573-49B5-935F-4551049F4551}"/>
              </a:ext>
            </a:extLst>
          </p:cNvPr>
          <p:cNvSpPr>
            <a:spLocks noGrp="1"/>
          </p:cNvSpPr>
          <p:nvPr>
            <p:ph idx="1"/>
          </p:nvPr>
        </p:nvSpPr>
        <p:spPr/>
        <p:txBody>
          <a:bodyPr/>
          <a:lstStyle/>
          <a:p>
            <a:r>
              <a:rPr lang="en-GB" dirty="0"/>
              <a:t>Delete</a:t>
            </a:r>
          </a:p>
        </p:txBody>
      </p:sp>
      <p:pic>
        <p:nvPicPr>
          <p:cNvPr id="4" name="Picture 3">
            <a:extLst>
              <a:ext uri="{FF2B5EF4-FFF2-40B4-BE49-F238E27FC236}">
                <a16:creationId xmlns:a16="http://schemas.microsoft.com/office/drawing/2014/main" id="{8BDA6B93-F536-4BEF-AE9C-0FC6CC9B5FFC}"/>
              </a:ext>
            </a:extLst>
          </p:cNvPr>
          <p:cNvPicPr>
            <a:picLocks noChangeAspect="1"/>
          </p:cNvPicPr>
          <p:nvPr/>
        </p:nvPicPr>
        <p:blipFill>
          <a:blip r:embed="rId2"/>
          <a:stretch>
            <a:fillRect/>
          </a:stretch>
        </p:blipFill>
        <p:spPr>
          <a:xfrm>
            <a:off x="5342395" y="1276350"/>
            <a:ext cx="5257800" cy="4305300"/>
          </a:xfrm>
          <a:prstGeom prst="rect">
            <a:avLst/>
          </a:prstGeom>
        </p:spPr>
      </p:pic>
    </p:spTree>
    <p:extLst>
      <p:ext uri="{BB962C8B-B14F-4D97-AF65-F5344CB8AC3E}">
        <p14:creationId xmlns:p14="http://schemas.microsoft.com/office/powerpoint/2010/main" val="2149033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AE9A2-E8EE-479F-B809-F4FA694D872E}"/>
              </a:ext>
            </a:extLst>
          </p:cNvPr>
          <p:cNvSpPr>
            <a:spLocks noGrp="1"/>
          </p:cNvSpPr>
          <p:nvPr>
            <p:ph type="title"/>
          </p:nvPr>
        </p:nvSpPr>
        <p:spPr/>
        <p:txBody>
          <a:bodyPr/>
          <a:lstStyle/>
          <a:p>
            <a:r>
              <a:rPr lang="en-GB" dirty="0"/>
              <a:t>Save a new copy called “</a:t>
            </a:r>
            <a:r>
              <a:rPr lang="en-GB" dirty="0" err="1"/>
              <a:t>working_test</a:t>
            </a:r>
            <a:r>
              <a:rPr lang="en-GB" dirty="0"/>
              <a:t>”</a:t>
            </a:r>
          </a:p>
        </p:txBody>
      </p:sp>
      <p:sp>
        <p:nvSpPr>
          <p:cNvPr id="3" name="Content Placeholder 2">
            <a:extLst>
              <a:ext uri="{FF2B5EF4-FFF2-40B4-BE49-F238E27FC236}">
                <a16:creationId xmlns:a16="http://schemas.microsoft.com/office/drawing/2014/main" id="{19358AC2-1800-4644-AA75-0EA32999C176}"/>
              </a:ext>
            </a:extLst>
          </p:cNvPr>
          <p:cNvSpPr>
            <a:spLocks noGrp="1"/>
          </p:cNvSpPr>
          <p:nvPr>
            <p:ph idx="1"/>
          </p:nvPr>
        </p:nvSpPr>
        <p:spPr/>
        <p:txBody>
          <a:bodyPr/>
          <a:lstStyle/>
          <a:p>
            <a:r>
              <a:rPr lang="en-GB" dirty="0"/>
              <a:t>This is the anonymised file</a:t>
            </a:r>
          </a:p>
          <a:p>
            <a:r>
              <a:rPr lang="en-GB" dirty="0"/>
              <a:t>Your data will look like:</a:t>
            </a:r>
          </a:p>
          <a:p>
            <a:pPr marL="0" indent="0">
              <a:buNone/>
            </a:pPr>
            <a:endParaRPr lang="en-GB" dirty="0"/>
          </a:p>
        </p:txBody>
      </p:sp>
      <p:pic>
        <p:nvPicPr>
          <p:cNvPr id="4" name="Picture 3">
            <a:extLst>
              <a:ext uri="{FF2B5EF4-FFF2-40B4-BE49-F238E27FC236}">
                <a16:creationId xmlns:a16="http://schemas.microsoft.com/office/drawing/2014/main" id="{DD368485-4F2D-489B-83BB-109E155820B1}"/>
              </a:ext>
            </a:extLst>
          </p:cNvPr>
          <p:cNvPicPr>
            <a:picLocks noChangeAspect="1"/>
          </p:cNvPicPr>
          <p:nvPr/>
        </p:nvPicPr>
        <p:blipFill>
          <a:blip r:embed="rId2"/>
          <a:stretch>
            <a:fillRect/>
          </a:stretch>
        </p:blipFill>
        <p:spPr>
          <a:xfrm>
            <a:off x="5605220" y="1825625"/>
            <a:ext cx="5367580" cy="4773989"/>
          </a:xfrm>
          <a:prstGeom prst="rect">
            <a:avLst/>
          </a:prstGeom>
        </p:spPr>
      </p:pic>
    </p:spTree>
    <p:extLst>
      <p:ext uri="{BB962C8B-B14F-4D97-AF65-F5344CB8AC3E}">
        <p14:creationId xmlns:p14="http://schemas.microsoft.com/office/powerpoint/2010/main" val="250797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91F2C-9602-4865-81B3-1DCA272069FA}"/>
              </a:ext>
            </a:extLst>
          </p:cNvPr>
          <p:cNvSpPr>
            <a:spLocks noGrp="1"/>
          </p:cNvSpPr>
          <p:nvPr>
            <p:ph type="title"/>
          </p:nvPr>
        </p:nvSpPr>
        <p:spPr>
          <a:xfrm>
            <a:off x="512735" y="2103436"/>
            <a:ext cx="10515600" cy="1325563"/>
          </a:xfrm>
        </p:spPr>
        <p:txBody>
          <a:bodyPr>
            <a:normAutofit fontScale="90000"/>
          </a:bodyPr>
          <a:lstStyle/>
          <a:p>
            <a:r>
              <a:rPr lang="en-GB" dirty="0"/>
              <a:t>Even though it is anonymised it is best practice to have a password on the file</a:t>
            </a:r>
            <a:br>
              <a:rPr lang="en-GB" dirty="0"/>
            </a:br>
            <a:br>
              <a:rPr lang="en-GB" dirty="0"/>
            </a:br>
            <a:r>
              <a:rPr lang="en-GB" dirty="0"/>
              <a:t>click file, info, protect workbook</a:t>
            </a:r>
            <a:br>
              <a:rPr lang="en-GB" dirty="0"/>
            </a:br>
            <a:br>
              <a:rPr lang="en-GB" dirty="0"/>
            </a:br>
            <a:r>
              <a:rPr lang="en-GB" dirty="0"/>
              <a:t>add a password</a:t>
            </a:r>
            <a:br>
              <a:rPr lang="en-GB" dirty="0"/>
            </a:br>
            <a:endParaRPr lang="en-GB" dirty="0"/>
          </a:p>
        </p:txBody>
      </p:sp>
      <p:pic>
        <p:nvPicPr>
          <p:cNvPr id="7" name="Picture 6">
            <a:extLst>
              <a:ext uri="{FF2B5EF4-FFF2-40B4-BE49-F238E27FC236}">
                <a16:creationId xmlns:a16="http://schemas.microsoft.com/office/drawing/2014/main" id="{1477ACC0-2736-4B1D-A402-09DC15850224}"/>
              </a:ext>
            </a:extLst>
          </p:cNvPr>
          <p:cNvPicPr>
            <a:picLocks noChangeAspect="1"/>
          </p:cNvPicPr>
          <p:nvPr/>
        </p:nvPicPr>
        <p:blipFill>
          <a:blip r:embed="rId2"/>
          <a:stretch>
            <a:fillRect/>
          </a:stretch>
        </p:blipFill>
        <p:spPr>
          <a:xfrm>
            <a:off x="5468965" y="3428999"/>
            <a:ext cx="6210300" cy="3095625"/>
          </a:xfrm>
          <a:prstGeom prst="rect">
            <a:avLst/>
          </a:prstGeom>
        </p:spPr>
      </p:pic>
    </p:spTree>
    <p:extLst>
      <p:ext uri="{BB962C8B-B14F-4D97-AF65-F5344CB8AC3E}">
        <p14:creationId xmlns:p14="http://schemas.microsoft.com/office/powerpoint/2010/main" val="248054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6421-4D67-4281-AED5-966D375B4A92}"/>
              </a:ext>
            </a:extLst>
          </p:cNvPr>
          <p:cNvSpPr>
            <a:spLocks noGrp="1"/>
          </p:cNvSpPr>
          <p:nvPr>
            <p:ph type="title"/>
          </p:nvPr>
        </p:nvSpPr>
        <p:spPr/>
        <p:txBody>
          <a:bodyPr/>
          <a:lstStyle/>
          <a:p>
            <a:r>
              <a:rPr lang="en-GB" dirty="0">
                <a:solidFill>
                  <a:srgbClr val="FF0000"/>
                </a:solidFill>
              </a:rPr>
              <a:t>IMPORTANT: Re-open the master copy and also add a password</a:t>
            </a:r>
          </a:p>
        </p:txBody>
      </p:sp>
      <p:sp>
        <p:nvSpPr>
          <p:cNvPr id="3" name="Content Placeholder 2">
            <a:extLst>
              <a:ext uri="{FF2B5EF4-FFF2-40B4-BE49-F238E27FC236}">
                <a16:creationId xmlns:a16="http://schemas.microsoft.com/office/drawing/2014/main" id="{25CDDEE2-9233-417B-B1BA-14529281F37C}"/>
              </a:ext>
            </a:extLst>
          </p:cNvPr>
          <p:cNvSpPr>
            <a:spLocks noGrp="1"/>
          </p:cNvSpPr>
          <p:nvPr>
            <p:ph idx="1"/>
          </p:nvPr>
        </p:nvSpPr>
        <p:spPr>
          <a:xfrm>
            <a:off x="838200" y="1988463"/>
            <a:ext cx="10515600" cy="5138846"/>
          </a:xfrm>
        </p:spPr>
        <p:txBody>
          <a:bodyPr>
            <a:normAutofit/>
          </a:bodyPr>
          <a:lstStyle/>
          <a:p>
            <a:pPr marL="0" indent="0" algn="ctr">
              <a:buNone/>
            </a:pPr>
            <a:r>
              <a:rPr lang="en-GB" dirty="0">
                <a:highlight>
                  <a:srgbClr val="FFFF00"/>
                </a:highlight>
              </a:rPr>
              <a:t>NEVER SHARE YOUR MASTER COPY WITH ANYONE</a:t>
            </a:r>
          </a:p>
          <a:p>
            <a:pPr marL="0" indent="0" algn="ctr">
              <a:buNone/>
            </a:pPr>
            <a:endParaRPr lang="en-GB" dirty="0">
              <a:highlight>
                <a:srgbClr val="FFFF00"/>
              </a:highlight>
            </a:endParaRPr>
          </a:p>
          <a:p>
            <a:pPr marL="0" indent="0" algn="ctr">
              <a:buNone/>
            </a:pPr>
            <a:r>
              <a:rPr lang="en-GB" dirty="0"/>
              <a:t>Ensure the master copies password is different from the working copy</a:t>
            </a:r>
          </a:p>
          <a:p>
            <a:pPr marL="0" indent="0" algn="ctr">
              <a:buNone/>
            </a:pPr>
            <a:r>
              <a:rPr lang="en-GB" dirty="0"/>
              <a:t>Strong passwords are longer and includes Numbers, Symbols, Capital Letters, and Lower-Case Letters</a:t>
            </a:r>
          </a:p>
          <a:p>
            <a:pPr marL="0" indent="0" algn="ctr">
              <a:buNone/>
            </a:pPr>
            <a:endParaRPr lang="en-GB" dirty="0"/>
          </a:p>
          <a:p>
            <a:pPr marL="0" indent="0" algn="ctr">
              <a:buNone/>
            </a:pPr>
            <a:endParaRPr lang="en-GB" dirty="0"/>
          </a:p>
          <a:p>
            <a:pPr marL="0" indent="0" algn="ctr">
              <a:buNone/>
            </a:pPr>
            <a:endParaRPr lang="en-GB" dirty="0">
              <a:highlight>
                <a:srgbClr val="FFFF00"/>
              </a:highlight>
            </a:endParaRPr>
          </a:p>
          <a:p>
            <a:pPr marL="0" indent="0" algn="ctr">
              <a:buNone/>
            </a:pPr>
            <a:endParaRPr lang="en-GB" dirty="0">
              <a:highlight>
                <a:srgbClr val="FFFF00"/>
              </a:highlight>
            </a:endParaRPr>
          </a:p>
        </p:txBody>
      </p:sp>
    </p:spTree>
    <p:extLst>
      <p:ext uri="{BB962C8B-B14F-4D97-AF65-F5344CB8AC3E}">
        <p14:creationId xmlns:p14="http://schemas.microsoft.com/office/powerpoint/2010/main" val="71809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3456-CAEC-4465-8331-F972D7E6112B}"/>
              </a:ext>
            </a:extLst>
          </p:cNvPr>
          <p:cNvSpPr>
            <a:spLocks noGrp="1"/>
          </p:cNvSpPr>
          <p:nvPr>
            <p:ph type="title"/>
          </p:nvPr>
        </p:nvSpPr>
        <p:spPr>
          <a:xfrm>
            <a:off x="946688" y="2581383"/>
            <a:ext cx="10515600" cy="1325563"/>
          </a:xfrm>
        </p:spPr>
        <p:txBody>
          <a:bodyPr>
            <a:normAutofit fontScale="90000"/>
          </a:bodyPr>
          <a:lstStyle/>
          <a:p>
            <a:r>
              <a:rPr lang="en-GB" dirty="0"/>
              <a:t>If you want to test this on some data before your own use the data file sent to you called “test”</a:t>
            </a:r>
          </a:p>
        </p:txBody>
      </p:sp>
    </p:spTree>
    <p:extLst>
      <p:ext uri="{BB962C8B-B14F-4D97-AF65-F5344CB8AC3E}">
        <p14:creationId xmlns:p14="http://schemas.microsoft.com/office/powerpoint/2010/main" val="141767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D1212-B9D9-4255-86EF-D7A788C4D4FD}"/>
              </a:ext>
            </a:extLst>
          </p:cNvPr>
          <p:cNvSpPr>
            <a:spLocks noGrp="1"/>
          </p:cNvSpPr>
          <p:nvPr>
            <p:ph type="title"/>
          </p:nvPr>
        </p:nvSpPr>
        <p:spPr/>
        <p:txBody>
          <a:bodyPr/>
          <a:lstStyle/>
          <a:p>
            <a:r>
              <a:rPr lang="en-GB" dirty="0"/>
              <a:t>BEST PRACTICE</a:t>
            </a:r>
          </a:p>
        </p:txBody>
      </p:sp>
      <p:sp>
        <p:nvSpPr>
          <p:cNvPr id="3" name="Content Placeholder 2">
            <a:extLst>
              <a:ext uri="{FF2B5EF4-FFF2-40B4-BE49-F238E27FC236}">
                <a16:creationId xmlns:a16="http://schemas.microsoft.com/office/drawing/2014/main" id="{FF29CBD3-B5DE-44F2-9067-29DC46915688}"/>
              </a:ext>
            </a:extLst>
          </p:cNvPr>
          <p:cNvSpPr>
            <a:spLocks noGrp="1"/>
          </p:cNvSpPr>
          <p:nvPr>
            <p:ph idx="1"/>
          </p:nvPr>
        </p:nvSpPr>
        <p:spPr/>
        <p:txBody>
          <a:bodyPr>
            <a:normAutofit fontScale="92500" lnSpcReduction="20000"/>
          </a:bodyPr>
          <a:lstStyle/>
          <a:p>
            <a:r>
              <a:rPr lang="en-GB" dirty="0"/>
              <a:t>When sharing the working copy – e.g. by email, you should send the password in a separate email</a:t>
            </a:r>
          </a:p>
          <a:p>
            <a:r>
              <a:rPr lang="en-GB" dirty="0"/>
              <a:t>Where the master copy (and working copy is stored) the device should have a password – be in your laptop or your USB stick</a:t>
            </a:r>
          </a:p>
          <a:p>
            <a:r>
              <a:rPr lang="en-GB" dirty="0"/>
              <a:t>You should have an encrypted drive on any device where you store data, e.g. </a:t>
            </a:r>
            <a:r>
              <a:rPr lang="en-GB" dirty="0" err="1"/>
              <a:t>veracrypt</a:t>
            </a:r>
            <a:endParaRPr lang="en-GB" dirty="0"/>
          </a:p>
          <a:p>
            <a:r>
              <a:rPr lang="en-GB" dirty="0"/>
              <a:t>You can also use </a:t>
            </a:r>
            <a:r>
              <a:rPr lang="en-GB" dirty="0" err="1"/>
              <a:t>veracrypt</a:t>
            </a:r>
            <a:r>
              <a:rPr lang="en-GB" dirty="0"/>
              <a:t> to create and </a:t>
            </a:r>
            <a:r>
              <a:rPr lang="en-GB" dirty="0" err="1"/>
              <a:t>encryted</a:t>
            </a:r>
            <a:r>
              <a:rPr lang="en-GB" dirty="0"/>
              <a:t> drive on a USB</a:t>
            </a:r>
          </a:p>
          <a:p>
            <a:r>
              <a:rPr lang="en-GB" dirty="0"/>
              <a:t>If you put data on a USB to transfer it to another device, always then remove the data from the USB device! THIS IS THE MOST EASILY LOST PIECE OF EQUIPMENT!</a:t>
            </a:r>
          </a:p>
          <a:p>
            <a:r>
              <a:rPr lang="en-GB" dirty="0"/>
              <a:t>You can make smaller working copies – </a:t>
            </a:r>
            <a:r>
              <a:rPr lang="en-GB" dirty="0" err="1"/>
              <a:t>ie</a:t>
            </a:r>
            <a:r>
              <a:rPr lang="en-GB" dirty="0"/>
              <a:t> only containing the variables needed for analysis, this minimises the risk of people de-anonymising your data due to the “MOSAIC EFFECT”</a:t>
            </a:r>
          </a:p>
        </p:txBody>
      </p:sp>
    </p:spTree>
    <p:extLst>
      <p:ext uri="{BB962C8B-B14F-4D97-AF65-F5344CB8AC3E}">
        <p14:creationId xmlns:p14="http://schemas.microsoft.com/office/powerpoint/2010/main" val="3542127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DC4F9-9B67-4CC8-86D2-813B8EE35CB3}"/>
              </a:ext>
            </a:extLst>
          </p:cNvPr>
          <p:cNvSpPr>
            <a:spLocks noGrp="1"/>
          </p:cNvSpPr>
          <p:nvPr>
            <p:ph type="title"/>
          </p:nvPr>
        </p:nvSpPr>
        <p:spPr/>
        <p:txBody>
          <a:bodyPr/>
          <a:lstStyle/>
          <a:p>
            <a:r>
              <a:rPr lang="en-GB" dirty="0"/>
              <a:t>THE MOSAIC EFFECT:</a:t>
            </a:r>
          </a:p>
        </p:txBody>
      </p:sp>
      <p:sp>
        <p:nvSpPr>
          <p:cNvPr id="3" name="Content Placeholder 2">
            <a:extLst>
              <a:ext uri="{FF2B5EF4-FFF2-40B4-BE49-F238E27FC236}">
                <a16:creationId xmlns:a16="http://schemas.microsoft.com/office/drawing/2014/main" id="{7E74E09E-03DD-40AB-8F12-3C7194AA05AF}"/>
              </a:ext>
            </a:extLst>
          </p:cNvPr>
          <p:cNvSpPr>
            <a:spLocks noGrp="1"/>
          </p:cNvSpPr>
          <p:nvPr>
            <p:ph idx="1"/>
          </p:nvPr>
        </p:nvSpPr>
        <p:spPr/>
        <p:txBody>
          <a:bodyPr/>
          <a:lstStyle/>
          <a:p>
            <a:pPr marL="0" indent="0">
              <a:buNone/>
            </a:pPr>
            <a:r>
              <a:rPr lang="en-GB" dirty="0"/>
              <a:t>“a person is indirectly identifiable via linkage attacks because information can be combined with other pieces of information known to relate to the same individual, enabling the individual to be distinguished from others.”</a:t>
            </a:r>
          </a:p>
          <a:p>
            <a:endParaRPr lang="en-GB" dirty="0"/>
          </a:p>
          <a:p>
            <a:r>
              <a:rPr lang="en-GB" dirty="0"/>
              <a:t>Source: www.mosaiceffect.com</a:t>
            </a:r>
          </a:p>
        </p:txBody>
      </p:sp>
    </p:spTree>
    <p:extLst>
      <p:ext uri="{BB962C8B-B14F-4D97-AF65-F5344CB8AC3E}">
        <p14:creationId xmlns:p14="http://schemas.microsoft.com/office/powerpoint/2010/main" val="3165687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6301-84FD-4E83-AA85-8762C02B5982}"/>
              </a:ext>
            </a:extLst>
          </p:cNvPr>
          <p:cNvSpPr>
            <a:spLocks noGrp="1"/>
          </p:cNvSpPr>
          <p:nvPr>
            <p:ph type="title"/>
          </p:nvPr>
        </p:nvSpPr>
        <p:spPr/>
        <p:txBody>
          <a:bodyPr/>
          <a:lstStyle/>
          <a:p>
            <a:r>
              <a:rPr lang="en-GB" dirty="0"/>
              <a:t>To import data into SPSS</a:t>
            </a:r>
          </a:p>
        </p:txBody>
      </p:sp>
      <p:sp>
        <p:nvSpPr>
          <p:cNvPr id="3" name="Content Placeholder 2">
            <a:extLst>
              <a:ext uri="{FF2B5EF4-FFF2-40B4-BE49-F238E27FC236}">
                <a16:creationId xmlns:a16="http://schemas.microsoft.com/office/drawing/2014/main" id="{EBE5D598-379B-4829-AE53-991595A822E5}"/>
              </a:ext>
            </a:extLst>
          </p:cNvPr>
          <p:cNvSpPr>
            <a:spLocks noGrp="1"/>
          </p:cNvSpPr>
          <p:nvPr>
            <p:ph idx="1"/>
          </p:nvPr>
        </p:nvSpPr>
        <p:spPr/>
        <p:txBody>
          <a:bodyPr/>
          <a:lstStyle/>
          <a:p>
            <a:r>
              <a:rPr lang="en-GB" dirty="0"/>
              <a:t>You will need to temporarily remove your password</a:t>
            </a:r>
          </a:p>
          <a:p>
            <a:r>
              <a:rPr lang="en-GB" dirty="0"/>
              <a:t>File </a:t>
            </a:r>
            <a:r>
              <a:rPr lang="en-GB" dirty="0">
                <a:sym typeface="Wingdings" panose="05000000000000000000" pitchFamily="2" charset="2"/>
              </a:rPr>
              <a:t> info protect workbook</a:t>
            </a:r>
          </a:p>
          <a:p>
            <a:r>
              <a:rPr lang="en-GB" dirty="0">
                <a:sym typeface="Wingdings" panose="05000000000000000000" pitchFamily="2" charset="2"/>
              </a:rPr>
              <a:t>Change the password to nothing</a:t>
            </a:r>
          </a:p>
          <a:p>
            <a:r>
              <a:rPr lang="en-GB" dirty="0">
                <a:sym typeface="Wingdings" panose="05000000000000000000" pitchFamily="2" charset="2"/>
              </a:rPr>
              <a:t>Import into </a:t>
            </a:r>
            <a:r>
              <a:rPr lang="en-GB" dirty="0" err="1">
                <a:sym typeface="Wingdings" panose="05000000000000000000" pitchFamily="2" charset="2"/>
              </a:rPr>
              <a:t>spss</a:t>
            </a:r>
            <a:endParaRPr lang="en-GB" dirty="0">
              <a:sym typeface="Wingdings" panose="05000000000000000000" pitchFamily="2" charset="2"/>
            </a:endParaRPr>
          </a:p>
          <a:p>
            <a:r>
              <a:rPr lang="en-GB" dirty="0">
                <a:sym typeface="Wingdings" panose="05000000000000000000" pitchFamily="2" charset="2"/>
              </a:rPr>
              <a:t>Store the SPSS file in an encrypted drive and/or add a password to the SPSS file (see next slide)</a:t>
            </a:r>
          </a:p>
          <a:p>
            <a:r>
              <a:rPr lang="en-GB" dirty="0">
                <a:sym typeface="Wingdings" panose="05000000000000000000" pitchFamily="2" charset="2"/>
              </a:rPr>
              <a:t>Re-apply the password to the working copy</a:t>
            </a:r>
            <a:endParaRPr lang="en-GB" dirty="0"/>
          </a:p>
        </p:txBody>
      </p:sp>
    </p:spTree>
    <p:extLst>
      <p:ext uri="{BB962C8B-B14F-4D97-AF65-F5344CB8AC3E}">
        <p14:creationId xmlns:p14="http://schemas.microsoft.com/office/powerpoint/2010/main" val="258044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22A3A-63AB-4475-81C5-923413EEC801}"/>
              </a:ext>
            </a:extLst>
          </p:cNvPr>
          <p:cNvSpPr>
            <a:spLocks noGrp="1"/>
          </p:cNvSpPr>
          <p:nvPr>
            <p:ph type="title"/>
          </p:nvPr>
        </p:nvSpPr>
        <p:spPr/>
        <p:txBody>
          <a:bodyPr>
            <a:normAutofit fontScale="90000"/>
          </a:bodyPr>
          <a:lstStyle/>
          <a:p>
            <a:r>
              <a:rPr lang="en-GB" dirty="0"/>
              <a:t>PASSWORD PROTECT SPSS FILE</a:t>
            </a:r>
            <a:br>
              <a:rPr lang="en-GB" dirty="0"/>
            </a:br>
            <a:r>
              <a:rPr lang="en-GB" dirty="0"/>
              <a:t>Click file –&gt; save as -&gt; check the encrypt with password box</a:t>
            </a:r>
          </a:p>
        </p:txBody>
      </p:sp>
      <p:pic>
        <p:nvPicPr>
          <p:cNvPr id="5" name="Content Placeholder 4">
            <a:extLst>
              <a:ext uri="{FF2B5EF4-FFF2-40B4-BE49-F238E27FC236}">
                <a16:creationId xmlns:a16="http://schemas.microsoft.com/office/drawing/2014/main" id="{811C0A34-0497-4EA3-97D7-DC77E73E2056}"/>
              </a:ext>
            </a:extLst>
          </p:cNvPr>
          <p:cNvPicPr>
            <a:picLocks noGrp="1" noChangeAspect="1"/>
          </p:cNvPicPr>
          <p:nvPr>
            <p:ph idx="1"/>
          </p:nvPr>
        </p:nvPicPr>
        <p:blipFill>
          <a:blip r:embed="rId2"/>
          <a:stretch>
            <a:fillRect/>
          </a:stretch>
        </p:blipFill>
        <p:spPr>
          <a:xfrm>
            <a:off x="5807900" y="4666269"/>
            <a:ext cx="3829050" cy="2762250"/>
          </a:xfrm>
          <a:prstGeom prst="rect">
            <a:avLst/>
          </a:prstGeom>
        </p:spPr>
      </p:pic>
      <p:pic>
        <p:nvPicPr>
          <p:cNvPr id="4" name="Picture 3">
            <a:extLst>
              <a:ext uri="{FF2B5EF4-FFF2-40B4-BE49-F238E27FC236}">
                <a16:creationId xmlns:a16="http://schemas.microsoft.com/office/drawing/2014/main" id="{87A9CCD5-D908-469D-BB31-4FA6A0A0FD91}"/>
              </a:ext>
            </a:extLst>
          </p:cNvPr>
          <p:cNvPicPr>
            <a:picLocks noChangeAspect="1"/>
          </p:cNvPicPr>
          <p:nvPr/>
        </p:nvPicPr>
        <p:blipFill>
          <a:blip r:embed="rId3"/>
          <a:stretch>
            <a:fillRect/>
          </a:stretch>
        </p:blipFill>
        <p:spPr>
          <a:xfrm>
            <a:off x="1421638" y="2002141"/>
            <a:ext cx="8772525" cy="2352675"/>
          </a:xfrm>
          <a:prstGeom prst="rect">
            <a:avLst/>
          </a:prstGeom>
        </p:spPr>
      </p:pic>
      <p:sp>
        <p:nvSpPr>
          <p:cNvPr id="6" name="TextBox 5">
            <a:extLst>
              <a:ext uri="{FF2B5EF4-FFF2-40B4-BE49-F238E27FC236}">
                <a16:creationId xmlns:a16="http://schemas.microsoft.com/office/drawing/2014/main" id="{A7F01BAA-C0FD-4A3E-8334-5B37191034FD}"/>
              </a:ext>
            </a:extLst>
          </p:cNvPr>
          <p:cNvSpPr txBox="1"/>
          <p:nvPr/>
        </p:nvSpPr>
        <p:spPr>
          <a:xfrm>
            <a:off x="1421638" y="5377912"/>
            <a:ext cx="4261231" cy="646331"/>
          </a:xfrm>
          <a:prstGeom prst="rect">
            <a:avLst/>
          </a:prstGeom>
          <a:noFill/>
        </p:spPr>
        <p:txBody>
          <a:bodyPr wrap="none" rtlCol="0">
            <a:spAutoFit/>
          </a:bodyPr>
          <a:lstStyle/>
          <a:p>
            <a:r>
              <a:rPr lang="en-GB" dirty="0"/>
              <a:t>A pop up box appears where you can enter </a:t>
            </a:r>
          </a:p>
          <a:p>
            <a:r>
              <a:rPr lang="en-GB" dirty="0"/>
              <a:t>Your chosen password</a:t>
            </a:r>
          </a:p>
        </p:txBody>
      </p:sp>
    </p:spTree>
    <p:extLst>
      <p:ext uri="{BB962C8B-B14F-4D97-AF65-F5344CB8AC3E}">
        <p14:creationId xmlns:p14="http://schemas.microsoft.com/office/powerpoint/2010/main" val="140750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A19D43-951C-4E81-99FD-9D589AD31734}"/>
              </a:ext>
            </a:extLst>
          </p:cNvPr>
          <p:cNvSpPr>
            <a:spLocks noGrp="1"/>
          </p:cNvSpPr>
          <p:nvPr>
            <p:ph idx="1"/>
          </p:nvPr>
        </p:nvSpPr>
        <p:spPr>
          <a:xfrm>
            <a:off x="5619750" y="90488"/>
            <a:ext cx="6233787" cy="6078255"/>
          </a:xfrm>
        </p:spPr>
        <p:txBody>
          <a:bodyPr>
            <a:normAutofit fontScale="92500"/>
          </a:bodyPr>
          <a:lstStyle/>
          <a:p>
            <a:pPr marL="0" indent="0">
              <a:buNone/>
            </a:pPr>
            <a:endParaRPr lang="en-GB" dirty="0"/>
          </a:p>
          <a:p>
            <a:pPr marL="0" indent="0">
              <a:buNone/>
            </a:pPr>
            <a:r>
              <a:rPr lang="en-GB" dirty="0"/>
              <a:t>GENERAL INFO</a:t>
            </a:r>
          </a:p>
          <a:p>
            <a:r>
              <a:rPr lang="en-GB" dirty="0"/>
              <a:t>All data you want to import into SPSS should be on one sheet</a:t>
            </a:r>
          </a:p>
          <a:p>
            <a:r>
              <a:rPr lang="en-GB" dirty="0"/>
              <a:t>The first row represents the variable names</a:t>
            </a:r>
          </a:p>
          <a:p>
            <a:r>
              <a:rPr lang="en-GB" dirty="0"/>
              <a:t>Categorical variables should have value labels (e.g. for locality this should be changed to e.g. urban=1 rural =0 – you need to record these labels elsewhere so you can add the value labels in </a:t>
            </a:r>
            <a:r>
              <a:rPr lang="en-GB" dirty="0" err="1"/>
              <a:t>spss</a:t>
            </a:r>
            <a:r>
              <a:rPr lang="en-GB" dirty="0"/>
              <a:t>!</a:t>
            </a:r>
          </a:p>
          <a:p>
            <a:r>
              <a:rPr lang="en-GB" dirty="0"/>
              <a:t>Variable names should only include alphanumeric characters, with no spaces, if you need divisions between words e.g. age years you use an underscore so the variable name would be </a:t>
            </a:r>
            <a:r>
              <a:rPr lang="en-GB" dirty="0" err="1"/>
              <a:t>age_years</a:t>
            </a:r>
            <a:endParaRPr lang="en-GB" dirty="0"/>
          </a:p>
          <a:p>
            <a:endParaRPr lang="en-GB" dirty="0"/>
          </a:p>
        </p:txBody>
      </p:sp>
      <p:pic>
        <p:nvPicPr>
          <p:cNvPr id="4" name="Picture 3">
            <a:extLst>
              <a:ext uri="{FF2B5EF4-FFF2-40B4-BE49-F238E27FC236}">
                <a16:creationId xmlns:a16="http://schemas.microsoft.com/office/drawing/2014/main" id="{40C0F79B-D3ED-43EB-AFDA-29D99698744D}"/>
              </a:ext>
            </a:extLst>
          </p:cNvPr>
          <p:cNvPicPr>
            <a:picLocks noChangeAspect="1"/>
          </p:cNvPicPr>
          <p:nvPr/>
        </p:nvPicPr>
        <p:blipFill>
          <a:blip r:embed="rId2"/>
          <a:stretch>
            <a:fillRect/>
          </a:stretch>
        </p:blipFill>
        <p:spPr>
          <a:xfrm>
            <a:off x="0" y="90488"/>
            <a:ext cx="5619750" cy="6838950"/>
          </a:xfrm>
          <a:prstGeom prst="rect">
            <a:avLst/>
          </a:prstGeom>
        </p:spPr>
      </p:pic>
    </p:spTree>
    <p:extLst>
      <p:ext uri="{BB962C8B-B14F-4D97-AF65-F5344CB8AC3E}">
        <p14:creationId xmlns:p14="http://schemas.microsoft.com/office/powerpoint/2010/main" val="328187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A19D43-951C-4E81-99FD-9D589AD31734}"/>
              </a:ext>
            </a:extLst>
          </p:cNvPr>
          <p:cNvSpPr>
            <a:spLocks noGrp="1"/>
          </p:cNvSpPr>
          <p:nvPr>
            <p:ph idx="1"/>
          </p:nvPr>
        </p:nvSpPr>
        <p:spPr>
          <a:xfrm>
            <a:off x="5807901" y="1049055"/>
            <a:ext cx="6233787" cy="3330053"/>
          </a:xfrm>
        </p:spPr>
        <p:txBody>
          <a:bodyPr/>
          <a:lstStyle/>
          <a:p>
            <a:pPr marL="0" indent="0">
              <a:buNone/>
            </a:pPr>
            <a:r>
              <a:rPr lang="en-GB" dirty="0"/>
              <a:t>First step to anonymising!</a:t>
            </a:r>
          </a:p>
          <a:p>
            <a:pPr marL="0" indent="0">
              <a:buNone/>
            </a:pPr>
            <a:endParaRPr lang="en-GB" dirty="0"/>
          </a:p>
          <a:p>
            <a:pPr marL="0" indent="0">
              <a:buNone/>
            </a:pPr>
            <a:r>
              <a:rPr lang="en-GB" dirty="0"/>
              <a:t>Add a new column</a:t>
            </a:r>
          </a:p>
          <a:p>
            <a:pPr marL="0" indent="0">
              <a:buNone/>
            </a:pPr>
            <a:r>
              <a:rPr lang="en-GB" dirty="0"/>
              <a:t>Right click </a:t>
            </a:r>
            <a:r>
              <a:rPr lang="en-GB" dirty="0">
                <a:sym typeface="Wingdings" panose="05000000000000000000" pitchFamily="2" charset="2"/>
              </a:rPr>
              <a:t> insert  entire column</a:t>
            </a:r>
            <a:endParaRPr lang="en-GB" dirty="0"/>
          </a:p>
        </p:txBody>
      </p:sp>
      <p:pic>
        <p:nvPicPr>
          <p:cNvPr id="4" name="Picture 3">
            <a:extLst>
              <a:ext uri="{FF2B5EF4-FFF2-40B4-BE49-F238E27FC236}">
                <a16:creationId xmlns:a16="http://schemas.microsoft.com/office/drawing/2014/main" id="{40C0F79B-D3ED-43EB-AFDA-29D99698744D}"/>
              </a:ext>
            </a:extLst>
          </p:cNvPr>
          <p:cNvPicPr>
            <a:picLocks noChangeAspect="1"/>
          </p:cNvPicPr>
          <p:nvPr/>
        </p:nvPicPr>
        <p:blipFill>
          <a:blip r:embed="rId2"/>
          <a:stretch>
            <a:fillRect/>
          </a:stretch>
        </p:blipFill>
        <p:spPr>
          <a:xfrm>
            <a:off x="0" y="90488"/>
            <a:ext cx="5619750" cy="6838950"/>
          </a:xfrm>
          <a:prstGeom prst="rect">
            <a:avLst/>
          </a:prstGeom>
        </p:spPr>
      </p:pic>
      <p:pic>
        <p:nvPicPr>
          <p:cNvPr id="2" name="Picture 1">
            <a:extLst>
              <a:ext uri="{FF2B5EF4-FFF2-40B4-BE49-F238E27FC236}">
                <a16:creationId xmlns:a16="http://schemas.microsoft.com/office/drawing/2014/main" id="{C3FF30A1-9C83-49D4-AC7B-A7CC9593B2C5}"/>
              </a:ext>
            </a:extLst>
          </p:cNvPr>
          <p:cNvPicPr>
            <a:picLocks noChangeAspect="1"/>
          </p:cNvPicPr>
          <p:nvPr/>
        </p:nvPicPr>
        <p:blipFill>
          <a:blip r:embed="rId3"/>
          <a:stretch>
            <a:fillRect/>
          </a:stretch>
        </p:blipFill>
        <p:spPr>
          <a:xfrm>
            <a:off x="6096000" y="3672430"/>
            <a:ext cx="5308296" cy="3257008"/>
          </a:xfrm>
          <a:prstGeom prst="rect">
            <a:avLst/>
          </a:prstGeom>
        </p:spPr>
      </p:pic>
      <p:cxnSp>
        <p:nvCxnSpPr>
          <p:cNvPr id="6" name="Straight Arrow Connector 5">
            <a:extLst>
              <a:ext uri="{FF2B5EF4-FFF2-40B4-BE49-F238E27FC236}">
                <a16:creationId xmlns:a16="http://schemas.microsoft.com/office/drawing/2014/main" id="{422A9DF9-A02F-4DDB-8D1B-29BA62DDAB62}"/>
              </a:ext>
            </a:extLst>
          </p:cNvPr>
          <p:cNvCxnSpPr/>
          <p:nvPr/>
        </p:nvCxnSpPr>
        <p:spPr>
          <a:xfrm>
            <a:off x="3682652" y="4158641"/>
            <a:ext cx="2617940" cy="1302707"/>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7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792396-7683-4FD4-A9B8-39106A7F3B41}"/>
              </a:ext>
            </a:extLst>
          </p:cNvPr>
          <p:cNvSpPr>
            <a:spLocks noGrp="1"/>
          </p:cNvSpPr>
          <p:nvPr>
            <p:ph idx="1"/>
          </p:nvPr>
        </p:nvSpPr>
        <p:spPr>
          <a:xfrm>
            <a:off x="236951" y="347553"/>
            <a:ext cx="10515600" cy="6654495"/>
          </a:xfrm>
        </p:spPr>
        <p:txBody>
          <a:bodyPr>
            <a:normAutofit/>
          </a:bodyPr>
          <a:lstStyle/>
          <a:p>
            <a:r>
              <a:rPr lang="en-GB" dirty="0"/>
              <a:t>Label the new column </a:t>
            </a:r>
            <a:r>
              <a:rPr lang="en-GB" dirty="0" err="1"/>
              <a:t>rand_id</a:t>
            </a:r>
            <a:endParaRPr lang="en-GB" dirty="0"/>
          </a:p>
          <a:p>
            <a:r>
              <a:rPr lang="en-GB" dirty="0"/>
              <a:t>Type =rand() into the second row</a:t>
            </a:r>
          </a:p>
          <a:p>
            <a:r>
              <a:rPr lang="en-GB" dirty="0"/>
              <a:t>Press enter</a:t>
            </a:r>
          </a:p>
          <a:p>
            <a:endParaRPr lang="en-GB" dirty="0"/>
          </a:p>
          <a:p>
            <a:endParaRPr lang="en-GB" dirty="0"/>
          </a:p>
          <a:p>
            <a:endParaRPr lang="en-GB" dirty="0"/>
          </a:p>
          <a:p>
            <a:r>
              <a:rPr lang="en-GB" dirty="0"/>
              <a:t>Then put the mouse on the</a:t>
            </a:r>
          </a:p>
          <a:p>
            <a:pPr marL="0" indent="0">
              <a:buNone/>
            </a:pPr>
            <a:r>
              <a:rPr lang="en-GB" dirty="0"/>
              <a:t>bottom right corner of the </a:t>
            </a:r>
          </a:p>
          <a:p>
            <a:pPr marL="0" indent="0">
              <a:buNone/>
            </a:pPr>
            <a:r>
              <a:rPr lang="en-GB" dirty="0"/>
              <a:t>same cell where you </a:t>
            </a:r>
          </a:p>
          <a:p>
            <a:pPr marL="0" indent="0">
              <a:buNone/>
            </a:pPr>
            <a:r>
              <a:rPr lang="en-GB" dirty="0"/>
              <a:t>wrote the formula and </a:t>
            </a:r>
          </a:p>
          <a:p>
            <a:pPr marL="0" indent="0">
              <a:buNone/>
            </a:pPr>
            <a:r>
              <a:rPr lang="en-GB" dirty="0"/>
              <a:t>drag down for all rows you </a:t>
            </a:r>
          </a:p>
          <a:p>
            <a:pPr marL="0" indent="0">
              <a:buNone/>
            </a:pPr>
            <a:r>
              <a:rPr lang="en-GB" dirty="0"/>
              <a:t>have</a:t>
            </a:r>
          </a:p>
        </p:txBody>
      </p:sp>
      <p:pic>
        <p:nvPicPr>
          <p:cNvPr id="4" name="Picture 3">
            <a:extLst>
              <a:ext uri="{FF2B5EF4-FFF2-40B4-BE49-F238E27FC236}">
                <a16:creationId xmlns:a16="http://schemas.microsoft.com/office/drawing/2014/main" id="{76F02BE3-8D47-4C90-99A5-CB8A96557350}"/>
              </a:ext>
            </a:extLst>
          </p:cNvPr>
          <p:cNvPicPr>
            <a:picLocks noChangeAspect="1"/>
          </p:cNvPicPr>
          <p:nvPr/>
        </p:nvPicPr>
        <p:blipFill>
          <a:blip r:embed="rId2"/>
          <a:stretch>
            <a:fillRect/>
          </a:stretch>
        </p:blipFill>
        <p:spPr>
          <a:xfrm>
            <a:off x="4855010" y="1788090"/>
            <a:ext cx="6991350" cy="3857625"/>
          </a:xfrm>
          <a:prstGeom prst="rect">
            <a:avLst/>
          </a:prstGeom>
        </p:spPr>
      </p:pic>
      <p:cxnSp>
        <p:nvCxnSpPr>
          <p:cNvPr id="6" name="Straight Arrow Connector 5">
            <a:extLst>
              <a:ext uri="{FF2B5EF4-FFF2-40B4-BE49-F238E27FC236}">
                <a16:creationId xmlns:a16="http://schemas.microsoft.com/office/drawing/2014/main" id="{99BA26C9-894A-4562-8A53-D72B094A740E}"/>
              </a:ext>
            </a:extLst>
          </p:cNvPr>
          <p:cNvCxnSpPr>
            <a:cxnSpLocks/>
          </p:cNvCxnSpPr>
          <p:nvPr/>
        </p:nvCxnSpPr>
        <p:spPr>
          <a:xfrm flipV="1">
            <a:off x="3707704" y="4597052"/>
            <a:ext cx="2167003" cy="814192"/>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05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075E7-CD2D-4236-B065-94536E2313B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802FC69-5611-4276-8EE2-61873B113A7D}"/>
              </a:ext>
            </a:extLst>
          </p:cNvPr>
          <p:cNvSpPr>
            <a:spLocks noGrp="1"/>
          </p:cNvSpPr>
          <p:nvPr>
            <p:ph idx="1"/>
          </p:nvPr>
        </p:nvSpPr>
        <p:spPr>
          <a:xfrm>
            <a:off x="7052152" y="1825625"/>
            <a:ext cx="4301647" cy="4351338"/>
          </a:xfrm>
        </p:spPr>
        <p:txBody>
          <a:bodyPr/>
          <a:lstStyle/>
          <a:p>
            <a:r>
              <a:rPr lang="en-GB" dirty="0"/>
              <a:t>Example of dragging down!</a:t>
            </a:r>
          </a:p>
        </p:txBody>
      </p:sp>
      <p:pic>
        <p:nvPicPr>
          <p:cNvPr id="5" name="Picture 4">
            <a:extLst>
              <a:ext uri="{FF2B5EF4-FFF2-40B4-BE49-F238E27FC236}">
                <a16:creationId xmlns:a16="http://schemas.microsoft.com/office/drawing/2014/main" id="{F952995F-017B-4C73-A1A3-6682DC078858}"/>
              </a:ext>
            </a:extLst>
          </p:cNvPr>
          <p:cNvPicPr>
            <a:picLocks noChangeAspect="1"/>
          </p:cNvPicPr>
          <p:nvPr/>
        </p:nvPicPr>
        <p:blipFill>
          <a:blip r:embed="rId2"/>
          <a:stretch>
            <a:fillRect/>
          </a:stretch>
        </p:blipFill>
        <p:spPr>
          <a:xfrm>
            <a:off x="314194" y="324644"/>
            <a:ext cx="6553200" cy="3676650"/>
          </a:xfrm>
          <a:prstGeom prst="rect">
            <a:avLst/>
          </a:prstGeom>
        </p:spPr>
      </p:pic>
    </p:spTree>
    <p:extLst>
      <p:ext uri="{BB962C8B-B14F-4D97-AF65-F5344CB8AC3E}">
        <p14:creationId xmlns:p14="http://schemas.microsoft.com/office/powerpoint/2010/main" val="329399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E87B7-969A-4597-88AD-81F0CCD1630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90ED28D-BDC2-428A-8B47-8488C6CCFE1B}"/>
              </a:ext>
            </a:extLst>
          </p:cNvPr>
          <p:cNvSpPr>
            <a:spLocks noGrp="1"/>
          </p:cNvSpPr>
          <p:nvPr>
            <p:ph idx="1"/>
          </p:nvPr>
        </p:nvSpPr>
        <p:spPr/>
        <p:txBody>
          <a:bodyPr>
            <a:normAutofit lnSpcReduction="10000"/>
          </a:bodyPr>
          <a:lstStyle/>
          <a:p>
            <a:pPr marL="0" indent="0">
              <a:buNone/>
            </a:pPr>
            <a:r>
              <a:rPr lang="en-GB" dirty="0"/>
              <a:t>Each cell in that column</a:t>
            </a:r>
          </a:p>
          <a:p>
            <a:pPr marL="0" indent="0">
              <a:buNone/>
            </a:pPr>
            <a:r>
              <a:rPr lang="en-GB" dirty="0"/>
              <a:t>Should now have a number</a:t>
            </a:r>
          </a:p>
          <a:p>
            <a:pPr marL="0" indent="0">
              <a:buNone/>
            </a:pPr>
            <a:r>
              <a:rPr lang="en-GB" dirty="0"/>
              <a:t>Note your numbers WILL</a:t>
            </a:r>
          </a:p>
          <a:p>
            <a:pPr marL="0" indent="0">
              <a:buNone/>
            </a:pPr>
            <a:r>
              <a:rPr lang="en-GB" dirty="0"/>
              <a:t>NOT be the same as the ones</a:t>
            </a:r>
          </a:p>
          <a:p>
            <a:pPr marL="0" indent="0">
              <a:buNone/>
            </a:pPr>
            <a:r>
              <a:rPr lang="en-GB" dirty="0"/>
              <a:t>Here (they are random)</a:t>
            </a:r>
          </a:p>
          <a:p>
            <a:pPr marL="0" indent="0">
              <a:buNone/>
            </a:pPr>
            <a:endParaRPr lang="en-GB" dirty="0"/>
          </a:p>
          <a:p>
            <a:pPr marL="0" indent="0">
              <a:buNone/>
            </a:pPr>
            <a:r>
              <a:rPr lang="en-GB" dirty="0"/>
              <a:t>Note excel continues to change these numbers every time that column</a:t>
            </a:r>
          </a:p>
          <a:p>
            <a:pPr marL="0" indent="0">
              <a:buNone/>
            </a:pPr>
            <a:r>
              <a:rPr lang="en-GB" dirty="0"/>
              <a:t>Is used so we need to copy and paste the NUMBERS on top of the formula to prevent this.</a:t>
            </a:r>
          </a:p>
          <a:p>
            <a:pPr marL="0" indent="0">
              <a:buNone/>
            </a:pPr>
            <a:endParaRPr lang="en-GB" dirty="0"/>
          </a:p>
        </p:txBody>
      </p:sp>
      <p:pic>
        <p:nvPicPr>
          <p:cNvPr id="5" name="Picture 4">
            <a:extLst>
              <a:ext uri="{FF2B5EF4-FFF2-40B4-BE49-F238E27FC236}">
                <a16:creationId xmlns:a16="http://schemas.microsoft.com/office/drawing/2014/main" id="{A1B7E485-79F8-4E3A-B6EE-83025DEDEE12}"/>
              </a:ext>
            </a:extLst>
          </p:cNvPr>
          <p:cNvPicPr>
            <a:picLocks noChangeAspect="1"/>
          </p:cNvPicPr>
          <p:nvPr/>
        </p:nvPicPr>
        <p:blipFill>
          <a:blip r:embed="rId2"/>
          <a:stretch>
            <a:fillRect/>
          </a:stretch>
        </p:blipFill>
        <p:spPr>
          <a:xfrm>
            <a:off x="5136520" y="365125"/>
            <a:ext cx="6353175" cy="3609975"/>
          </a:xfrm>
          <a:prstGeom prst="rect">
            <a:avLst/>
          </a:prstGeom>
        </p:spPr>
      </p:pic>
    </p:spTree>
    <p:extLst>
      <p:ext uri="{BB962C8B-B14F-4D97-AF65-F5344CB8AC3E}">
        <p14:creationId xmlns:p14="http://schemas.microsoft.com/office/powerpoint/2010/main" val="119084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EEFC3-CF80-4AFB-A58D-D9BD2AE1842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6D8648-1722-4603-A6CB-E9AA499FED65}"/>
              </a:ext>
            </a:extLst>
          </p:cNvPr>
          <p:cNvSpPr>
            <a:spLocks noGrp="1"/>
          </p:cNvSpPr>
          <p:nvPr>
            <p:ph idx="1"/>
          </p:nvPr>
        </p:nvSpPr>
        <p:spPr/>
        <p:txBody>
          <a:bodyPr/>
          <a:lstStyle/>
          <a:p>
            <a:r>
              <a:rPr lang="en-GB" dirty="0"/>
              <a:t>Select the whole</a:t>
            </a:r>
          </a:p>
          <a:p>
            <a:pPr marL="0" indent="0">
              <a:buNone/>
            </a:pPr>
            <a:r>
              <a:rPr lang="en-GB" dirty="0"/>
              <a:t>column by pressing A</a:t>
            </a:r>
          </a:p>
          <a:p>
            <a:pPr marL="0" indent="0">
              <a:buNone/>
            </a:pPr>
            <a:r>
              <a:rPr lang="en-GB" dirty="0"/>
              <a:t> at the top </a:t>
            </a:r>
          </a:p>
          <a:p>
            <a:pPr marL="0" indent="0">
              <a:buNone/>
            </a:pPr>
            <a:endParaRPr lang="en-GB" dirty="0"/>
          </a:p>
          <a:p>
            <a:pPr marL="0" indent="0">
              <a:buNone/>
            </a:pPr>
            <a:r>
              <a:rPr lang="en-GB" dirty="0"/>
              <a:t>Right click and select copy</a:t>
            </a:r>
          </a:p>
        </p:txBody>
      </p:sp>
      <p:pic>
        <p:nvPicPr>
          <p:cNvPr id="4" name="Picture 3">
            <a:extLst>
              <a:ext uri="{FF2B5EF4-FFF2-40B4-BE49-F238E27FC236}">
                <a16:creationId xmlns:a16="http://schemas.microsoft.com/office/drawing/2014/main" id="{C07DB9BB-D5CB-4503-B2D7-0979C9E5F81F}"/>
              </a:ext>
            </a:extLst>
          </p:cNvPr>
          <p:cNvPicPr>
            <a:picLocks noChangeAspect="1"/>
          </p:cNvPicPr>
          <p:nvPr/>
        </p:nvPicPr>
        <p:blipFill>
          <a:blip r:embed="rId2"/>
          <a:stretch>
            <a:fillRect/>
          </a:stretch>
        </p:blipFill>
        <p:spPr>
          <a:xfrm>
            <a:off x="5501079" y="244453"/>
            <a:ext cx="7077075" cy="6143625"/>
          </a:xfrm>
          <a:prstGeom prst="rect">
            <a:avLst/>
          </a:prstGeom>
        </p:spPr>
      </p:pic>
      <p:cxnSp>
        <p:nvCxnSpPr>
          <p:cNvPr id="5" name="Straight Arrow Connector 4">
            <a:extLst>
              <a:ext uri="{FF2B5EF4-FFF2-40B4-BE49-F238E27FC236}">
                <a16:creationId xmlns:a16="http://schemas.microsoft.com/office/drawing/2014/main" id="{FAE7595B-ADC5-4C98-B629-D88889D355F3}"/>
              </a:ext>
            </a:extLst>
          </p:cNvPr>
          <p:cNvCxnSpPr>
            <a:cxnSpLocks/>
          </p:cNvCxnSpPr>
          <p:nvPr/>
        </p:nvCxnSpPr>
        <p:spPr>
          <a:xfrm flipV="1">
            <a:off x="3432131" y="2304789"/>
            <a:ext cx="2167003" cy="814192"/>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3F4DE844-0153-44EF-AEC7-7B91CED3DC68}"/>
              </a:ext>
            </a:extLst>
          </p:cNvPr>
          <p:cNvCxnSpPr>
            <a:cxnSpLocks/>
          </p:cNvCxnSpPr>
          <p:nvPr/>
        </p:nvCxnSpPr>
        <p:spPr>
          <a:xfrm flipV="1">
            <a:off x="4634630" y="3118981"/>
            <a:ext cx="2167003" cy="814192"/>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057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509C0-771B-4CA3-9831-71BA50C992D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5268A11-6179-4F4B-B6AB-F865263456B7}"/>
              </a:ext>
            </a:extLst>
          </p:cNvPr>
          <p:cNvSpPr>
            <a:spLocks noGrp="1"/>
          </p:cNvSpPr>
          <p:nvPr>
            <p:ph idx="1"/>
          </p:nvPr>
        </p:nvSpPr>
        <p:spPr>
          <a:xfrm>
            <a:off x="5398718" y="1825625"/>
            <a:ext cx="5955082" cy="4351338"/>
          </a:xfrm>
        </p:spPr>
        <p:txBody>
          <a:bodyPr/>
          <a:lstStyle/>
          <a:p>
            <a:r>
              <a:rPr lang="en-GB" dirty="0"/>
              <a:t>Right click again and in the paste options select the clipboard with the numbers (paste values)</a:t>
            </a:r>
          </a:p>
          <a:p>
            <a:endParaRPr lang="en-GB" dirty="0"/>
          </a:p>
          <a:p>
            <a:r>
              <a:rPr lang="en-GB" dirty="0"/>
              <a:t>You will note that the numbers keep on changing until after you do this</a:t>
            </a:r>
          </a:p>
        </p:txBody>
      </p:sp>
      <p:pic>
        <p:nvPicPr>
          <p:cNvPr id="4" name="Picture 3">
            <a:extLst>
              <a:ext uri="{FF2B5EF4-FFF2-40B4-BE49-F238E27FC236}">
                <a16:creationId xmlns:a16="http://schemas.microsoft.com/office/drawing/2014/main" id="{ED5FB004-73DA-4A16-AB97-FD7CA3C3FC93}"/>
              </a:ext>
            </a:extLst>
          </p:cNvPr>
          <p:cNvPicPr>
            <a:picLocks noChangeAspect="1"/>
          </p:cNvPicPr>
          <p:nvPr/>
        </p:nvPicPr>
        <p:blipFill>
          <a:blip r:embed="rId2"/>
          <a:stretch>
            <a:fillRect/>
          </a:stretch>
        </p:blipFill>
        <p:spPr>
          <a:xfrm>
            <a:off x="121019" y="301625"/>
            <a:ext cx="4810125" cy="6191250"/>
          </a:xfrm>
          <a:prstGeom prst="rect">
            <a:avLst/>
          </a:prstGeom>
        </p:spPr>
      </p:pic>
      <p:cxnSp>
        <p:nvCxnSpPr>
          <p:cNvPr id="5" name="Straight Arrow Connector 4">
            <a:extLst>
              <a:ext uri="{FF2B5EF4-FFF2-40B4-BE49-F238E27FC236}">
                <a16:creationId xmlns:a16="http://schemas.microsoft.com/office/drawing/2014/main" id="{9E024DB9-9D32-4E12-9BF4-9A1127434826}"/>
              </a:ext>
            </a:extLst>
          </p:cNvPr>
          <p:cNvCxnSpPr>
            <a:cxnSpLocks/>
          </p:cNvCxnSpPr>
          <p:nvPr/>
        </p:nvCxnSpPr>
        <p:spPr>
          <a:xfrm flipH="1" flipV="1">
            <a:off x="2116900" y="3620023"/>
            <a:ext cx="3444656" cy="63882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532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850</Words>
  <Application>Microsoft Office PowerPoint</Application>
  <PresentationFormat>Widescreen</PresentationFormat>
  <Paragraphs>103</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How to anonymise data in excel</vt:lpstr>
      <vt:lpstr>If you want to test this on some data before your own use the data file sent to you called “test”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Right click on the A again and select sort and filter, sort A-Z</vt:lpstr>
      <vt:lpstr>PowerPoint Presentation</vt:lpstr>
      <vt:lpstr>Put the number 1 in the first row and 2 in the second</vt:lpstr>
      <vt:lpstr>Your data now looks like this: </vt:lpstr>
      <vt:lpstr>SAVE this data as the master copy</vt:lpstr>
      <vt:lpstr>Select columns with identifying information and the rand_id </vt:lpstr>
      <vt:lpstr>Save a new copy called “working_test”</vt:lpstr>
      <vt:lpstr>Even though it is anonymised it is best practice to have a password on the file  click file, info, protect workbook  add a password </vt:lpstr>
      <vt:lpstr>IMPORTANT: Re-open the master copy and also add a password</vt:lpstr>
      <vt:lpstr>BEST PRACTICE</vt:lpstr>
      <vt:lpstr>THE MOSAIC EFFECT:</vt:lpstr>
      <vt:lpstr>To import data into SPSS</vt:lpstr>
      <vt:lpstr>PASSWORD PROTECT SPSS FILE Click file –&gt; save as -&gt; check the encrypt with password box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anonymise data in excel</dc:title>
  <dc:creator>k b</dc:creator>
  <cp:lastModifiedBy>k b</cp:lastModifiedBy>
  <cp:revision>6</cp:revision>
  <dcterms:created xsi:type="dcterms:W3CDTF">2020-04-14T11:39:21Z</dcterms:created>
  <dcterms:modified xsi:type="dcterms:W3CDTF">2020-04-14T12:52:56Z</dcterms:modified>
</cp:coreProperties>
</file>