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95" r:id="rId3"/>
    <p:sldId id="596" r:id="rId4"/>
    <p:sldId id="338" r:id="rId5"/>
    <p:sldId id="594" r:id="rId6"/>
    <p:sldId id="593" r:id="rId7"/>
    <p:sldId id="589" r:id="rId8"/>
    <p:sldId id="590" r:id="rId9"/>
    <p:sldId id="591" r:id="rId10"/>
    <p:sldId id="592" r:id="rId11"/>
    <p:sldId id="597" r:id="rId12"/>
    <p:sldId id="598" r:id="rId13"/>
    <p:sldId id="599" r:id="rId14"/>
    <p:sldId id="600" r:id="rId15"/>
    <p:sldId id="601" r:id="rId16"/>
    <p:sldId id="396" r:id="rId17"/>
    <p:sldId id="397" r:id="rId18"/>
    <p:sldId id="398" r:id="rId19"/>
    <p:sldId id="399" r:id="rId20"/>
    <p:sldId id="400" r:id="rId21"/>
    <p:sldId id="339" r:id="rId22"/>
    <p:sldId id="501" r:id="rId23"/>
    <p:sldId id="499" r:id="rId24"/>
    <p:sldId id="422" r:id="rId25"/>
    <p:sldId id="423" r:id="rId26"/>
    <p:sldId id="327" r:id="rId27"/>
    <p:sldId id="419" r:id="rId28"/>
    <p:sldId id="576" r:id="rId29"/>
    <p:sldId id="580" r:id="rId30"/>
    <p:sldId id="302" r:id="rId31"/>
    <p:sldId id="521" r:id="rId32"/>
    <p:sldId id="506" r:id="rId33"/>
    <p:sldId id="507" r:id="rId34"/>
    <p:sldId id="511" r:id="rId35"/>
    <p:sldId id="522" r:id="rId36"/>
    <p:sldId id="527" r:id="rId37"/>
    <p:sldId id="535" r:id="rId38"/>
    <p:sldId id="537" r:id="rId39"/>
    <p:sldId id="393" r:id="rId40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717" autoAdjust="0"/>
  </p:normalViewPr>
  <p:slideViewPr>
    <p:cSldViewPr>
      <p:cViewPr>
        <p:scale>
          <a:sx n="116" d="100"/>
          <a:sy n="116" d="100"/>
        </p:scale>
        <p:origin x="-1468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A83662-DFE1-4C4C-BA64-22EA8172CF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28CD4F-F915-47D4-B0AC-E805E7AD38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39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90BEE-6E4D-45A7-BB1A-3657EA14A7D0}" type="slidenum">
              <a:rPr lang="de-DE" smtClean="0">
                <a:latin typeface="Arial" pitchFamily="34" charset="0"/>
              </a:rPr>
              <a:pPr/>
              <a:t>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1701D-2920-47C3-9BD4-B87FA68C4D2A}" type="slidenum">
              <a:rPr lang="de-DE"/>
              <a:pPr/>
              <a:t>10</a:t>
            </a:fld>
            <a:endParaRPr lang="de-DE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AA4EA-7799-4FD2-AB81-F4F611AB664B}" type="slidenum">
              <a:rPr lang="de-DE" smtClean="0">
                <a:latin typeface="Arial" pitchFamily="34" charset="0"/>
              </a:rPr>
              <a:pPr/>
              <a:t>26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44590-24B8-448D-A72D-EF83E5AC8E04}" type="slidenum">
              <a:rPr lang="de-DE" smtClean="0">
                <a:latin typeface="Arial" pitchFamily="34" charset="0"/>
              </a:rPr>
              <a:pPr/>
              <a:t>28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3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9DEF5-B781-487B-81D2-08D091AEF9A9}" type="slidenum">
              <a:rPr lang="de-DE" smtClean="0">
                <a:latin typeface="Arial" pitchFamily="34" charset="0"/>
              </a:rPr>
              <a:pPr/>
              <a:t>30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878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587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E5C9154-D56D-4689-B06B-47DCBA0112B5}" type="slidenum">
              <a:rPr lang="de-DE" smtClean="0">
                <a:latin typeface="Arial" pitchFamily="34" charset="0"/>
              </a:rPr>
              <a:pPr defTabSz="957263"/>
              <a:t>32</a:t>
            </a:fld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6A9C0-BCF3-4F08-A8AA-11E2AE5E6BDD}" type="slidenum">
              <a:rPr lang="de-DE"/>
              <a:pPr/>
              <a:t>5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09629-083D-4115-BE52-625D8C0364DC}" type="slidenum">
              <a:rPr lang="de-DE"/>
              <a:pPr/>
              <a:t>6</a:t>
            </a:fld>
            <a:endParaRPr lang="de-DE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EB93A-64E5-426A-AF85-2F91C5DA9157}" type="slidenum">
              <a:rPr lang="de-DE"/>
              <a:pPr/>
              <a:t>7</a:t>
            </a:fld>
            <a:endParaRPr lang="de-DE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39AC-E73C-46AB-8E80-CA22535F15F7}" type="slidenum">
              <a:rPr lang="de-DE"/>
              <a:pPr/>
              <a:t>8</a:t>
            </a:fld>
            <a:endParaRPr lang="de-DE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7E775-019C-4A5D-9089-099F9AD25F59}" type="slidenum">
              <a:rPr lang="de-DE"/>
              <a:pPr/>
              <a:t>9</a:t>
            </a:fld>
            <a:endParaRPr 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/>
        </p:nvCxnSpPr>
        <p:spPr>
          <a:xfrm>
            <a:off x="714375" y="3571875"/>
            <a:ext cx="7715250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63" y="1357313"/>
            <a:ext cx="31892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9"/>
          <p:cNvCxnSpPr/>
          <p:nvPr/>
        </p:nvCxnSpPr>
        <p:spPr>
          <a:xfrm>
            <a:off x="642938" y="5429250"/>
            <a:ext cx="7715250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79F8-D350-4890-8245-0D09B61D5F03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6794-3DC6-4D56-885A-0CEEEDE83EB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DA47-2B48-447F-8832-BD0D6A7573A3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FB1A9F15-6322-4A24-8837-8FC462B8E13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57A0-EE1B-4B07-ADF7-2AFB95573ACB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450C506-764A-4FEE-B4D3-CD25024A800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6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77E4-D1E2-43AD-B1D2-110BD56FF651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D83AE2BF-6497-4127-8EA7-B0B59043930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C922-4407-492D-8DF0-33B82363BA3C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C3E7A737-1D79-4DFD-BFB4-D5081532B0C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7570788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Praktikum EBM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2ED970-F8C4-4342-A3F2-13033178168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9ECD73-695B-4A5E-AA5D-51AB5F480C00}" type="datetime1">
              <a:rPr lang="de-DE"/>
              <a:pPr/>
              <a:t>26.02.2020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A132759-C8EA-48F1-8C5C-84C298432716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612EF68-BAAE-4393-BCBC-9E50DAC3A1AC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4" r:id="rId5"/>
    <p:sldLayoutId id="2147483689" r:id="rId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umbo.uni-muenster.de/index.php?id=glossa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/>
          <a:lstStyle/>
          <a:p>
            <a:pPr algn="l"/>
            <a:r>
              <a:rPr lang="de-DE" sz="3200" dirty="0"/>
              <a:t>Statistik in der klinischen Prüfung </a:t>
            </a:r>
            <a:r>
              <a:rPr lang="de-DE" sz="4000" b="1" i="1" dirty="0"/>
              <a:t/>
            </a:r>
            <a:br>
              <a:rPr lang="de-DE" sz="4000" b="1" i="1" dirty="0"/>
            </a:br>
            <a:endParaRPr lang="de-DE" sz="2000" b="1" i="1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588"/>
            <a:ext cx="6400800" cy="985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000" dirty="0" smtClean="0"/>
              <a:t>Department </a:t>
            </a:r>
            <a:r>
              <a:rPr lang="de-DE" sz="2000" dirty="0"/>
              <a:t>für Medizinische Statistik, Informatik und Gesundheitsökonomie, Medizinische Universität Innsbruck</a:t>
            </a:r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339850" y="4076700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DE" sz="2000">
                <a:solidFill>
                  <a:srgbClr val="7F7F7F"/>
                </a:solidFill>
                <a:latin typeface="Calibri" pitchFamily="34" charset="0"/>
              </a:rPr>
              <a:t>ao. Univ.-Prof. Dr. Hanno Ulmer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AT" sz="1600" i="1">
                <a:solidFill>
                  <a:srgbClr val="7F7F7F"/>
                </a:solidFill>
                <a:latin typeface="Calibri" pitchFamily="34" charset="0"/>
                <a:hlinkClick r:id="rId3"/>
              </a:rPr>
              <a:t>hanno.ulmer@i-med.ac.at</a:t>
            </a:r>
            <a:endParaRPr lang="de-DE" sz="1600" i="1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0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268F-FE95-48AF-93EE-485502221A74}" type="datetime1">
              <a:rPr lang="de-AT"/>
              <a:pPr/>
              <a:t>26.02.2020</a:t>
            </a:fld>
            <a:endParaRPr lang="de-DE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Patientenflussdiagramm</a:t>
            </a:r>
          </a:p>
        </p:txBody>
      </p:sp>
      <p:pic>
        <p:nvPicPr>
          <p:cNvPr id="152579" name="Picture 3" descr="consortflus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052513"/>
            <a:ext cx="4340225" cy="5078412"/>
          </a:xfrm>
          <a:noFill/>
          <a:ln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68313" y="1989138"/>
            <a:ext cx="34258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Intention-To-Treat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None/>
            </a:pPr>
            <a:r>
              <a:rPr lang="de-DE">
                <a:solidFill>
                  <a:srgbClr val="000036"/>
                </a:solidFill>
              </a:rPr>
              <a:t> versus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Per-Protocol</a:t>
            </a:r>
            <a:r>
              <a:rPr lang="de-DE"/>
              <a:t>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/>
              <a:t> Vergleichbarkeit der Gruppen:</a:t>
            </a:r>
            <a:br>
              <a:rPr lang="de-DE"/>
            </a:br>
            <a:r>
              <a:rPr lang="de-DE"/>
              <a:t>  - </a:t>
            </a:r>
            <a:r>
              <a:rPr lang="de-DE">
                <a:solidFill>
                  <a:srgbClr val="000036"/>
                </a:solidFill>
              </a:rPr>
              <a:t>Strukturgleichheit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Beobachtungsgleichheit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Behandlungsgleichheit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10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11</a:t>
            </a:fld>
            <a:endParaRPr lang="de-AT">
              <a:latin typeface="+mj-lt"/>
            </a:endParaRPr>
          </a:p>
        </p:txBody>
      </p:sp>
      <p:pic>
        <p:nvPicPr>
          <p:cNvPr id="84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998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12</a:t>
            </a:fld>
            <a:endParaRPr lang="de-AT">
              <a:latin typeface="+mj-lt"/>
            </a:endParaRPr>
          </a:p>
        </p:txBody>
      </p:sp>
      <p:pic>
        <p:nvPicPr>
          <p:cNvPr id="84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6" y="1556792"/>
            <a:ext cx="88272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13</a:t>
            </a:fld>
            <a:endParaRPr lang="de-AT">
              <a:latin typeface="+mj-lt"/>
            </a:endParaRPr>
          </a:p>
        </p:txBody>
      </p:sp>
      <p:pic>
        <p:nvPicPr>
          <p:cNvPr id="85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5" y="1844824"/>
            <a:ext cx="8572845" cy="42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14</a:t>
            </a:fld>
            <a:endParaRPr lang="de-AT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9001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15</a:t>
            </a:fld>
            <a:endParaRPr lang="de-AT">
              <a:latin typeface="+mj-lt"/>
            </a:endParaRPr>
          </a:p>
        </p:txBody>
      </p:sp>
      <p:pic>
        <p:nvPicPr>
          <p:cNvPr id="85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9549"/>
            <a:ext cx="4829488" cy="47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 smtClean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16</a:t>
            </a:fld>
            <a:endParaRPr lang="de-AT" dirty="0">
              <a:latin typeface="+mj-lt"/>
            </a:endParaRP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44675"/>
            <a:ext cx="7715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FD09A-4682-4892-88D5-370157852503}" type="slidenum">
              <a:rPr lang="de-AT">
                <a:latin typeface="+mj-lt"/>
              </a:rPr>
              <a:pPr>
                <a:defRPr/>
              </a:pPr>
              <a:t>17</a:t>
            </a:fld>
            <a:endParaRPr lang="de-AT">
              <a:latin typeface="+mj-lt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84313"/>
            <a:ext cx="54768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557338"/>
            <a:ext cx="33131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60712-E09E-481D-A6FD-BE936BBBAD16}" type="slidenum">
              <a:rPr lang="de-AT">
                <a:latin typeface="+mj-lt"/>
              </a:rPr>
              <a:pPr>
                <a:defRPr/>
              </a:pPr>
              <a:t>18</a:t>
            </a:fld>
            <a:endParaRPr lang="de-AT">
              <a:latin typeface="+mj-lt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7056437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BD7E7-0CD8-4858-A7B6-E2FF624E78B3}" type="slidenum">
              <a:rPr lang="de-AT">
                <a:latin typeface="+mj-lt"/>
              </a:rPr>
              <a:pPr>
                <a:defRPr/>
              </a:pPr>
              <a:t>19</a:t>
            </a:fld>
            <a:endParaRPr lang="de-AT">
              <a:latin typeface="+mj-lt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2109788"/>
            <a:ext cx="8582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Literaturhinweise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2</a:t>
            </a:fld>
            <a:endParaRPr lang="de-DE" altLang="en-US"/>
          </a:p>
        </p:txBody>
      </p:sp>
      <p:pic>
        <p:nvPicPr>
          <p:cNvPr id="738306" name="Picture 2" descr="Front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1219200" cy="1847851"/>
          </a:xfrm>
          <a:prstGeom prst="rect">
            <a:avLst/>
          </a:prstGeom>
          <a:noFill/>
        </p:spPr>
      </p:pic>
      <p:pic>
        <p:nvPicPr>
          <p:cNvPr id="738308" name="Picture 4" descr="Front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56465"/>
            <a:ext cx="1105926" cy="167617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184" y="1700808"/>
            <a:ext cx="8229600" cy="4757758"/>
          </a:xfrm>
        </p:spPr>
        <p:txBody>
          <a:bodyPr/>
          <a:lstStyle/>
          <a:p>
            <a:r>
              <a:rPr lang="de-DE" dirty="0" smtClean="0"/>
              <a:t>Grundlagenwissenschaft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Klinische Forschung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Epidemiologische Forschung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9664"/>
            <a:ext cx="1043560" cy="14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8219"/>
            <a:ext cx="1025836" cy="15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6415"/>
            <a:ext cx="1024613" cy="1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970" name="Picture 2" descr="http://ecx.images-amazon.com/images/I/41K4ANEQUsL._SX366_BO1,204,203,2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53" y="1656465"/>
            <a:ext cx="1312879" cy="17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0A37A-8133-4A8F-90C2-CADB219345F6}" type="slidenum">
              <a:rPr lang="de-AT">
                <a:latin typeface="+mj-lt"/>
              </a:rPr>
              <a:pPr>
                <a:defRPr/>
              </a:pPr>
              <a:t>20</a:t>
            </a:fld>
            <a:endParaRPr lang="de-AT">
              <a:latin typeface="+mj-lt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4181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475"/>
            <a:ext cx="4133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95363"/>
          </a:xfrm>
        </p:spPr>
        <p:txBody>
          <a:bodyPr/>
          <a:lstStyle/>
          <a:p>
            <a:r>
              <a:rPr lang="de-AT" smtClean="0"/>
              <a:t>Deskriptive Statistik</a:t>
            </a:r>
            <a:endParaRPr lang="en-US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628650" y="1844675"/>
          <a:ext cx="790101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75"/>
                <a:gridCol w="257196"/>
                <a:gridCol w="3857944"/>
                <a:gridCol w="1676899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Qualitative Merkmale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Quantitative</a:t>
                      </a:r>
                      <a:r>
                        <a:rPr lang="de-AT" baseline="0" dirty="0" smtClean="0"/>
                        <a:t> Merkmale</a:t>
                      </a:r>
                    </a:p>
                    <a:p>
                      <a:r>
                        <a:rPr lang="de-AT" baseline="0" dirty="0" smtClean="0"/>
                        <a:t>normalverteilt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r>
                        <a:rPr lang="de-AT" dirty="0" smtClean="0"/>
                        <a:t>beliebig verteilt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n,%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Arithmetischer Mittelwert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Standardabweichung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Perzentile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Kreis-, Balkendiagramm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Histogramm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Boxplot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Beispiele: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Geschlecht,</a:t>
                      </a:r>
                      <a:r>
                        <a:rPr lang="de-AT" baseline="0" dirty="0" smtClean="0"/>
                        <a:t> Ansprechen auf Therapie, etc.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Blutdruck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CRP,</a:t>
                      </a:r>
                      <a:r>
                        <a:rPr lang="de-AT" baseline="0" dirty="0" smtClean="0"/>
                        <a:t> GGT</a:t>
                      </a:r>
                    </a:p>
                    <a:p>
                      <a:r>
                        <a:rPr lang="de-AT" baseline="0" dirty="0" smtClean="0"/>
                        <a:t>Schweregrade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0E098E-9027-404E-9290-0082099D26A5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681D0BCB-09DF-4C18-A8E6-50B9E0B632C7}" type="slidenum">
              <a:rPr lang="de-DE" altLang="en-US"/>
              <a:pPr>
                <a:defRPr/>
              </a:pPr>
              <a:t>21</a:t>
            </a:fld>
            <a:endParaRPr lang="de-DE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Inferenzstatistik I: Schätzen von Parametern (Konfidenzintervalle)</a:t>
            </a:r>
            <a:endParaRPr 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Ein </a:t>
            </a:r>
            <a:r>
              <a:rPr lang="de-AT" sz="2800" dirty="0" err="1" smtClean="0"/>
              <a:t>Konfidenzintervall</a:t>
            </a:r>
            <a:r>
              <a:rPr lang="de-AT" sz="2800" dirty="0" smtClean="0"/>
              <a:t> ist ein Vertrauensbereich oder eigentlich besser ein Unsicherheitsbereich für die Schätzung eines bestimmten, nicht bekannten Parameters der Grundgesamtheit.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800" dirty="0" err="1" smtClean="0"/>
              <a:t>Konfidenzintervall</a:t>
            </a:r>
            <a:r>
              <a:rPr lang="de-DE" sz="2800" dirty="0" smtClean="0"/>
              <a:t> – ein Bereich, in welchem der zu schätzende, unbekannte Parameter der Grundgesamtheit mit Wahrscheinlichkeit (1- </a:t>
            </a:r>
            <a:r>
              <a:rPr lang="de-DE" sz="2800" dirty="0" smtClean="0">
                <a:sym typeface="Symbol" pitchFamily="18" charset="2"/>
              </a:rPr>
              <a:t>) liegt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Der interessierende Parameter kann ein Anteil, ein Mittelwert, ein relatives Risiko etc. sein.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Ein 95%Konfidenzintervall beispielsweise enthält den gesuchten Parameter mit einer Wahrscheinlichkeit von 95%.</a:t>
            </a:r>
            <a:r>
              <a:rPr lang="de-AT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26.02.2020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B591AB4D-73A2-4E41-829E-A4D23B7FCCB0}" type="slidenum">
              <a:rPr lang="de-DE" altLang="en-US"/>
              <a:pPr>
                <a:defRPr/>
              </a:pPr>
              <a:t>22</a:t>
            </a:fld>
            <a:endParaRPr lang="de-DE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10425" cy="9223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4F81BD"/>
                </a:solidFill>
              </a:rPr>
              <a:t/>
            </a:r>
            <a:br>
              <a:rPr lang="de-DE" sz="32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47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Eine vorgegebene Annahme (</a:t>
            </a:r>
            <a:r>
              <a:rPr lang="de-DE" sz="2400" b="1" smtClean="0"/>
              <a:t>Nullhypothese H</a:t>
            </a:r>
            <a:r>
              <a:rPr lang="de-DE" sz="2400" b="1" baseline="-25000" smtClean="0"/>
              <a:t>0</a:t>
            </a:r>
            <a:r>
              <a:rPr lang="de-DE" sz="2400" baseline="-25000" smtClean="0"/>
              <a:t> </a:t>
            </a:r>
            <a:r>
              <a:rPr lang="de-DE" sz="2400" smtClean="0"/>
              <a:t>) wird anhand von Daten überprüft. Wenn die Daten "stark" von dem abweichen, was man unter der Nullhypothese erwartet, lässt man die Nullhypothese fallen. </a:t>
            </a:r>
            <a:br>
              <a:rPr lang="de-DE" sz="2400" smtClean="0"/>
            </a:b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Im statistischen Test wird dieses Vorgehen formalisiert. </a:t>
            </a:r>
          </a:p>
          <a:p>
            <a:pPr>
              <a:lnSpc>
                <a:spcPct val="80000"/>
              </a:lnSpc>
            </a:pP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Beispiel 	H</a:t>
            </a:r>
            <a:r>
              <a:rPr lang="de-DE" sz="2400" baseline="-25000" smtClean="0"/>
              <a:t>0</a:t>
            </a:r>
            <a:r>
              <a:rPr lang="de-DE" sz="2400" smtClean="0"/>
              <a:t>: 	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Cytisine</a:t>
            </a:r>
            <a:r>
              <a:rPr lang="de-AT" sz="2400" smtClean="0"/>
              <a:t> = 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Placebo</a:t>
            </a:r>
            <a:r>
              <a:rPr lang="de-AT" sz="2400" smtClean="0"/>
              <a:t/>
            </a:r>
            <a:br>
              <a:rPr lang="de-AT" sz="2400" smtClean="0"/>
            </a:br>
            <a:r>
              <a:rPr lang="de-AT" sz="2400" smtClean="0"/>
              <a:t>		H</a:t>
            </a:r>
            <a:r>
              <a:rPr lang="de-AT" sz="2400" baseline="-25000" smtClean="0"/>
              <a:t>1</a:t>
            </a:r>
            <a:r>
              <a:rPr lang="de-AT" sz="2400" smtClean="0"/>
              <a:t>:	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Cytisine</a:t>
            </a:r>
            <a:r>
              <a:rPr lang="de-AT" sz="2400" smtClean="0"/>
              <a:t> ≠ 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Placebo</a:t>
            </a:r>
            <a:r>
              <a:rPr lang="de-AT" sz="2400" smtClean="0"/>
              <a:t/>
            </a:r>
            <a:br>
              <a:rPr lang="de-AT" sz="2400" smtClean="0"/>
            </a:br>
            <a:r>
              <a:rPr lang="de-AT" sz="2400" smtClean="0"/>
              <a:t/>
            </a:r>
            <a:br>
              <a:rPr lang="de-AT" sz="2400" smtClean="0"/>
            </a:br>
            <a:r>
              <a:rPr lang="el-GR" sz="2400" smtClean="0"/>
              <a:t> </a:t>
            </a:r>
            <a:r>
              <a:rPr lang="de-AT" sz="2400" smtClean="0"/>
              <a:t>		</a:t>
            </a:r>
            <a:r>
              <a:rPr lang="el-GR" sz="2400" smtClean="0"/>
              <a:t>π</a:t>
            </a:r>
            <a:r>
              <a:rPr lang="de-AT" sz="2400" smtClean="0"/>
              <a:t> … Anteil Rauchabstinente nach 12 Monaten </a:t>
            </a:r>
          </a:p>
          <a:p>
            <a:pPr>
              <a:lnSpc>
                <a:spcPct val="80000"/>
              </a:lnSpc>
            </a:pPr>
            <a:endParaRPr lang="de-DE" sz="24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26.02.2020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E605F809-C5E2-4F70-980B-DB3EF0881146}" type="slidenum">
              <a:rPr lang="de-DE" altLang="en-US"/>
              <a:pPr>
                <a:defRPr/>
              </a:pPr>
              <a:t>23</a:t>
            </a:fld>
            <a:endParaRPr lang="de-DE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10425" cy="9223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4F81BD"/>
                </a:solidFill>
              </a:rPr>
              <a:t/>
            </a:r>
            <a:br>
              <a:rPr lang="de-DE" sz="32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68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Nachdem die </a:t>
            </a:r>
            <a:r>
              <a:rPr lang="de-DE" sz="2400" b="1" smtClean="0"/>
              <a:t>Nullhypothese H</a:t>
            </a:r>
            <a:r>
              <a:rPr lang="de-DE" sz="2400" b="1" baseline="-25000" smtClean="0"/>
              <a:t>0</a:t>
            </a:r>
            <a:r>
              <a:rPr lang="de-DE" sz="2400" baseline="-25000" smtClean="0"/>
              <a:t> </a:t>
            </a:r>
            <a:r>
              <a:rPr lang="de-DE" sz="2400" smtClean="0"/>
              <a:t>und die </a:t>
            </a:r>
            <a:r>
              <a:rPr lang="de-DE" sz="2400" b="1" smtClean="0"/>
              <a:t>Alternativhypothese H</a:t>
            </a:r>
            <a:r>
              <a:rPr lang="de-DE" sz="2400" b="1" baseline="-25000" smtClean="0"/>
              <a:t>1</a:t>
            </a:r>
            <a:r>
              <a:rPr lang="de-DE" sz="2400" baseline="-25000" smtClean="0"/>
              <a:t> </a:t>
            </a:r>
            <a:r>
              <a:rPr lang="de-DE" sz="2400" smtClean="0"/>
              <a:t>so formuliert sind, dass sie sich gegenseitig ausschließen und keine dritte Möglichkeit zulassen, ergibt sich ein einfaches Entscheidungsschema mit 4 Möglichkeiten:</a:t>
            </a:r>
            <a:br>
              <a:rPr lang="de-DE" sz="2400" smtClean="0"/>
            </a:b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>
                <a:hlinkClick r:id="rId3"/>
              </a:rPr>
              <a:t>Fehler 1. Art</a:t>
            </a:r>
            <a:r>
              <a:rPr lang="de-DE" sz="2400" smtClean="0"/>
              <a:t> oder </a:t>
            </a:r>
            <a:r>
              <a:rPr lang="el-GR" sz="2400" b="1" smtClean="0">
                <a:hlinkClick r:id="rId3"/>
              </a:rPr>
              <a:t>α</a:t>
            </a:r>
            <a:r>
              <a:rPr lang="de-AT" sz="2400" b="1" smtClean="0">
                <a:hlinkClick r:id="rId3"/>
              </a:rPr>
              <a:t>-Fehler </a:t>
            </a:r>
            <a:r>
              <a:rPr lang="de-AT" sz="2400" smtClean="0"/>
              <a:t>i</a:t>
            </a:r>
            <a:r>
              <a:rPr lang="de-DE" sz="2400" smtClean="0"/>
              <a:t>st der Fehler, die Nullhypothese zu </a:t>
            </a:r>
            <a:r>
              <a:rPr lang="de-DE" sz="2400" b="1" smtClean="0"/>
              <a:t>verwerfen</a:t>
            </a:r>
            <a:r>
              <a:rPr lang="de-DE" sz="2400" smtClean="0"/>
              <a:t>, obwohl sie </a:t>
            </a:r>
            <a:r>
              <a:rPr lang="de-DE" sz="2400" b="1" smtClean="0"/>
              <a:t>richtig</a:t>
            </a:r>
            <a:r>
              <a:rPr lang="de-DE" sz="2400" smtClean="0"/>
              <a:t> ist. </a:t>
            </a:r>
          </a:p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>
                <a:hlinkClick r:id="rId3"/>
              </a:rPr>
              <a:t>Fehler 2. Art</a:t>
            </a:r>
            <a:r>
              <a:rPr lang="de-DE" sz="2400" smtClean="0"/>
              <a:t> oder </a:t>
            </a:r>
            <a:r>
              <a:rPr lang="el-GR" sz="2400" b="1" smtClean="0">
                <a:hlinkClick r:id="rId3"/>
              </a:rPr>
              <a:t>β</a:t>
            </a:r>
            <a:r>
              <a:rPr lang="de-AT" sz="2400" b="1" smtClean="0">
                <a:hlinkClick r:id="rId3"/>
              </a:rPr>
              <a:t>-Fehler</a:t>
            </a:r>
            <a:r>
              <a:rPr lang="el-GR" sz="2400" b="1" smtClean="0">
                <a:hlinkClick r:id="rId3"/>
              </a:rPr>
              <a:t> </a:t>
            </a:r>
            <a:r>
              <a:rPr lang="de-DE" sz="2400" smtClean="0"/>
              <a:t>ist der Fehler, die Nullhypothese zu </a:t>
            </a:r>
            <a:r>
              <a:rPr lang="de-DE" sz="2400" b="1" smtClean="0"/>
              <a:t>behalten</a:t>
            </a:r>
            <a:r>
              <a:rPr lang="de-DE" sz="2400" smtClean="0"/>
              <a:t>, obwohl sie </a:t>
            </a:r>
            <a:r>
              <a:rPr lang="de-DE" sz="2400" b="1" smtClean="0"/>
              <a:t>falsch</a:t>
            </a:r>
            <a:r>
              <a:rPr lang="de-DE" sz="2400" smtClean="0"/>
              <a:t> ist. </a:t>
            </a:r>
          </a:p>
          <a:p>
            <a:pPr>
              <a:lnSpc>
                <a:spcPct val="80000"/>
              </a:lnSpc>
            </a:pP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Vor der Datenerhebung wird eine maximale Irrtumswahrscheinlichkeit festgelegt, die den Fehler 1. Art begrenzt (Signifikanzniveau </a:t>
            </a:r>
            <a:r>
              <a:rPr lang="el-GR" sz="2400" smtClean="0"/>
              <a:t>α</a:t>
            </a:r>
            <a:r>
              <a:rPr lang="de-AT" sz="2400" smtClean="0"/>
              <a:t> </a:t>
            </a:r>
            <a:r>
              <a:rPr lang="de-DE" sz="2400" smtClean="0"/>
              <a:t>= üblicherweise 0,05)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26.02.2020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B428CD40-0225-4B20-A5C4-2882B538E613}" type="slidenum">
              <a:rPr lang="de-DE" altLang="en-US"/>
              <a:pPr>
                <a:defRPr/>
              </a:pPr>
              <a:t>24</a:t>
            </a:fld>
            <a:endParaRPr lang="de-DE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27913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88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/>
              <a:t>p-Wert</a:t>
            </a:r>
            <a:r>
              <a:rPr lang="de-DE" sz="2400" smtClean="0"/>
              <a:t> ist das Ergebnis eines Signifikanztests. 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Der </a:t>
            </a:r>
            <a:r>
              <a:rPr lang="de-AT" sz="2400" b="1" smtClean="0"/>
              <a:t>p-Wert</a:t>
            </a:r>
            <a:r>
              <a:rPr lang="de-AT" sz="2400" smtClean="0"/>
              <a:t> ermöglicht eine Entscheidung zur Verwerfung oder Beibehaltung einer vorab formulierten Nullhypothese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Der </a:t>
            </a:r>
            <a:r>
              <a:rPr lang="de-AT" sz="2400" b="1" smtClean="0"/>
              <a:t>p-Wert</a:t>
            </a:r>
            <a:r>
              <a:rPr lang="de-AT" sz="2400" smtClean="0"/>
              <a:t> ist nicht die Wahrscheinlichkeit für die Richtigkeit der Nullhypothese (häufigste Fehlinterpretation), aber so was ähnliches.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Wenn der </a:t>
            </a:r>
            <a:r>
              <a:rPr lang="de-AT" sz="2400" b="1" smtClean="0"/>
              <a:t>p-Wert</a:t>
            </a:r>
            <a:r>
              <a:rPr lang="de-AT" sz="2400" smtClean="0"/>
              <a:t> kleiner als </a:t>
            </a:r>
            <a:r>
              <a:rPr lang="el-GR" sz="2400" smtClean="0"/>
              <a:t>α</a:t>
            </a:r>
            <a:r>
              <a:rPr lang="de-AT" sz="2400" smtClean="0"/>
              <a:t> ist, so spricht das Stichprobenergebnis gegen die Nullhypothese, dann ist </a:t>
            </a:r>
            <a:r>
              <a:rPr lang="de-AT" sz="2400" smtClean="0">
                <a:sym typeface="Wingdings" pitchFamily="2" charset="2"/>
              </a:rPr>
              <a:t>Evidenz für die Richtigkeit der Alternativhypothese vorhanden. Man spricht von </a:t>
            </a:r>
            <a:r>
              <a:rPr lang="de-AT" sz="2400" b="1" smtClean="0">
                <a:sym typeface="Wingdings" pitchFamily="2" charset="2"/>
              </a:rPr>
              <a:t>statistischer Signifikanz.</a:t>
            </a:r>
          </a:p>
          <a:p>
            <a:pPr>
              <a:lnSpc>
                <a:spcPct val="80000"/>
              </a:lnSpc>
            </a:pPr>
            <a:r>
              <a:rPr lang="de-AT" sz="2400" b="1" smtClean="0">
                <a:sym typeface="Wingdings" pitchFamily="2" charset="2"/>
              </a:rPr>
              <a:t>CAVE: Statistische Signifikanz ist nicht klinische Relevanz! </a:t>
            </a:r>
            <a:br>
              <a:rPr lang="de-AT" sz="2400" b="1" smtClean="0">
                <a:sym typeface="Wingdings" pitchFamily="2" charset="2"/>
              </a:rPr>
            </a:br>
            <a:r>
              <a:rPr lang="de-AT" sz="2400" smtClean="0">
                <a:sym typeface="Wingdings" pitchFamily="2" charset="2"/>
              </a:rPr>
              <a:t>(der p-Wert hängt nicht nur von der Größe der Effekts sondern auch von der Variabilität der Daten und der Größe der Stichprobe ab)</a:t>
            </a:r>
            <a:endParaRPr lang="de-AT" sz="24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26.02.2020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3B6210A6-328B-46DE-836A-C195F3D57B74}" type="slidenum">
              <a:rPr lang="de-DE" altLang="en-US"/>
              <a:pPr>
                <a:defRPr/>
              </a:pPr>
              <a:t>25</a:t>
            </a:fld>
            <a:endParaRPr lang="de-DE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Wichtige Signifikanztests</a:t>
            </a:r>
          </a:p>
        </p:txBody>
      </p:sp>
      <p:sp>
        <p:nvSpPr>
          <p:cNvPr id="7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A71EB9-69C8-41E7-8740-F42021BAF4BA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7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7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3FB40AF2-F26C-4FF1-B9D6-7CFD7B63BE59}" type="slidenum">
              <a:rPr lang="de-DE" altLang="en-US"/>
              <a:pPr>
                <a:defRPr/>
              </a:pPr>
              <a:t>26</a:t>
            </a:fld>
            <a:endParaRPr lang="de-DE" altLang="en-US"/>
          </a:p>
        </p:txBody>
      </p:sp>
      <p:grpSp>
        <p:nvGrpSpPr>
          <p:cNvPr id="733189" name="Group 3"/>
          <p:cNvGrpSpPr>
            <a:grpSpLocks/>
          </p:cNvGrpSpPr>
          <p:nvPr/>
        </p:nvGrpSpPr>
        <p:grpSpPr bwMode="auto">
          <a:xfrm>
            <a:off x="342900" y="1828800"/>
            <a:ext cx="8458200" cy="4268788"/>
            <a:chOff x="192" y="1104"/>
            <a:chExt cx="5328" cy="2689"/>
          </a:xfrm>
        </p:grpSpPr>
        <p:sp>
          <p:nvSpPr>
            <p:cNvPr id="733192" name="Rectangle 4"/>
            <p:cNvSpPr>
              <a:spLocks noChangeArrowheads="1"/>
            </p:cNvSpPr>
            <p:nvPr/>
          </p:nvSpPr>
          <p:spPr bwMode="auto">
            <a:xfrm>
              <a:off x="2046" y="2053"/>
              <a:ext cx="1108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3" name="Rectangle 5"/>
            <p:cNvSpPr>
              <a:spLocks noChangeArrowheads="1"/>
            </p:cNvSpPr>
            <p:nvPr/>
          </p:nvSpPr>
          <p:spPr bwMode="auto">
            <a:xfrm>
              <a:off x="2051" y="2057"/>
              <a:ext cx="1098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  <a:hlinkClick r:id="rId3" action="ppaction://hlinksldjump"/>
                </a:rPr>
                <a:t>Chi-Quadrat Test</a:t>
              </a:r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, Fisher Test</a:t>
              </a:r>
              <a:endParaRPr lang="de-DE" sz="1400"/>
            </a:p>
          </p:txBody>
        </p:sp>
        <p:sp>
          <p:nvSpPr>
            <p:cNvPr id="733194" name="Rectangle 6"/>
            <p:cNvSpPr>
              <a:spLocks noChangeArrowheads="1"/>
            </p:cNvSpPr>
            <p:nvPr/>
          </p:nvSpPr>
          <p:spPr bwMode="auto">
            <a:xfrm>
              <a:off x="3154" y="2053"/>
              <a:ext cx="1183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5" name="Rectangle 7"/>
            <p:cNvSpPr>
              <a:spLocks noChangeArrowheads="1"/>
            </p:cNvSpPr>
            <p:nvPr/>
          </p:nvSpPr>
          <p:spPr bwMode="auto">
            <a:xfrm>
              <a:off x="3159" y="2057"/>
              <a:ext cx="1173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  <a:hlinkClick r:id="rId4" action="ppaction://hlinksldjump"/>
                </a:rPr>
                <a:t>t-Test</a:t>
              </a:r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 für unverbundene Stichproben</a:t>
              </a:r>
              <a:endParaRPr lang="de-DE" sz="1400"/>
            </a:p>
          </p:txBody>
        </p:sp>
        <p:sp>
          <p:nvSpPr>
            <p:cNvPr id="733196" name="Rectangle 8"/>
            <p:cNvSpPr>
              <a:spLocks noChangeArrowheads="1"/>
            </p:cNvSpPr>
            <p:nvPr/>
          </p:nvSpPr>
          <p:spPr bwMode="auto">
            <a:xfrm>
              <a:off x="2046" y="3078"/>
              <a:ext cx="1108" cy="351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7" name="Rectangle 9"/>
            <p:cNvSpPr>
              <a:spLocks noChangeArrowheads="1"/>
            </p:cNvSpPr>
            <p:nvPr/>
          </p:nvSpPr>
          <p:spPr bwMode="auto">
            <a:xfrm>
              <a:off x="2051" y="3082"/>
              <a:ext cx="1098" cy="34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Chi-Quadrat Test</a:t>
              </a:r>
              <a:endParaRPr lang="de-DE" sz="1400"/>
            </a:p>
          </p:txBody>
        </p:sp>
        <p:sp>
          <p:nvSpPr>
            <p:cNvPr id="733198" name="Rectangle 10"/>
            <p:cNvSpPr>
              <a:spLocks noChangeArrowheads="1" noTextEdit="1"/>
            </p:cNvSpPr>
            <p:nvPr/>
          </p:nvSpPr>
          <p:spPr bwMode="auto">
            <a:xfrm>
              <a:off x="1209" y="1108"/>
              <a:ext cx="82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199" name="Rectangle 11"/>
            <p:cNvSpPr>
              <a:spLocks noChangeArrowheads="1" noTextEdit="1"/>
            </p:cNvSpPr>
            <p:nvPr/>
          </p:nvSpPr>
          <p:spPr bwMode="auto">
            <a:xfrm>
              <a:off x="1209" y="1305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00" name="Rectangle 12"/>
            <p:cNvSpPr>
              <a:spLocks noChangeArrowheads="1" noTextEdit="1"/>
            </p:cNvSpPr>
            <p:nvPr/>
          </p:nvSpPr>
          <p:spPr bwMode="auto">
            <a:xfrm>
              <a:off x="197" y="1681"/>
              <a:ext cx="10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01" name="Rectangle 13"/>
            <p:cNvSpPr>
              <a:spLocks noChangeArrowheads="1"/>
            </p:cNvSpPr>
            <p:nvPr/>
          </p:nvSpPr>
          <p:spPr bwMode="auto">
            <a:xfrm>
              <a:off x="2027" y="1104"/>
              <a:ext cx="3474" cy="20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2" name="Rectangle 14"/>
            <p:cNvSpPr>
              <a:spLocks noChangeArrowheads="1"/>
            </p:cNvSpPr>
            <p:nvPr/>
          </p:nvSpPr>
          <p:spPr bwMode="auto">
            <a:xfrm>
              <a:off x="2027" y="1104"/>
              <a:ext cx="3474" cy="19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3" name="Rectangle 15"/>
            <p:cNvSpPr>
              <a:spLocks noChangeArrowheads="1"/>
            </p:cNvSpPr>
            <p:nvPr/>
          </p:nvSpPr>
          <p:spPr bwMode="auto">
            <a:xfrm>
              <a:off x="2032" y="1108"/>
              <a:ext cx="3464" cy="18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Zielvariable(Outcome)</a:t>
              </a:r>
              <a:endParaRPr lang="de-DE"/>
            </a:p>
          </p:txBody>
        </p:sp>
        <p:sp>
          <p:nvSpPr>
            <p:cNvPr id="733204" name="Rectangle 16"/>
            <p:cNvSpPr>
              <a:spLocks noChangeArrowheads="1"/>
            </p:cNvSpPr>
            <p:nvPr/>
          </p:nvSpPr>
          <p:spPr bwMode="auto">
            <a:xfrm>
              <a:off x="2027" y="1301"/>
              <a:ext cx="1109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5" name="Rectangle 17"/>
            <p:cNvSpPr>
              <a:spLocks noChangeArrowheads="1"/>
            </p:cNvSpPr>
            <p:nvPr/>
          </p:nvSpPr>
          <p:spPr bwMode="auto">
            <a:xfrm>
              <a:off x="2030" y="1301"/>
              <a:ext cx="1106" cy="74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6" name="Rectangle 18"/>
            <p:cNvSpPr>
              <a:spLocks noChangeArrowheads="1"/>
            </p:cNvSpPr>
            <p:nvPr/>
          </p:nvSpPr>
          <p:spPr bwMode="auto">
            <a:xfrm>
              <a:off x="2030" y="1305"/>
              <a:ext cx="1101" cy="7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Qualitativ</a:t>
              </a:r>
              <a:endParaRPr lang="de-DE"/>
            </a:p>
          </p:txBody>
        </p:sp>
        <p:sp>
          <p:nvSpPr>
            <p:cNvPr id="733207" name="Rectangle 19"/>
            <p:cNvSpPr>
              <a:spLocks noChangeArrowheads="1"/>
            </p:cNvSpPr>
            <p:nvPr/>
          </p:nvSpPr>
          <p:spPr bwMode="auto">
            <a:xfrm>
              <a:off x="3136" y="1301"/>
              <a:ext cx="2365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8" name="Rectangle 20"/>
            <p:cNvSpPr>
              <a:spLocks noChangeArrowheads="1"/>
            </p:cNvSpPr>
            <p:nvPr/>
          </p:nvSpPr>
          <p:spPr bwMode="auto">
            <a:xfrm>
              <a:off x="3136" y="1301"/>
              <a:ext cx="2365" cy="372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9" name="Rectangle 21"/>
            <p:cNvSpPr>
              <a:spLocks noChangeArrowheads="1"/>
            </p:cNvSpPr>
            <p:nvPr/>
          </p:nvSpPr>
          <p:spPr bwMode="auto">
            <a:xfrm>
              <a:off x="3141" y="1305"/>
              <a:ext cx="2355" cy="3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Quantitativ</a:t>
              </a:r>
              <a:endParaRPr lang="de-DE"/>
            </a:p>
          </p:txBody>
        </p:sp>
        <p:sp>
          <p:nvSpPr>
            <p:cNvPr id="733210" name="Rectangle 22"/>
            <p:cNvSpPr>
              <a:spLocks noChangeArrowheads="1"/>
            </p:cNvSpPr>
            <p:nvPr/>
          </p:nvSpPr>
          <p:spPr bwMode="auto">
            <a:xfrm>
              <a:off x="3136" y="1677"/>
              <a:ext cx="1183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1" name="Rectangle 23"/>
            <p:cNvSpPr>
              <a:spLocks noChangeArrowheads="1"/>
            </p:cNvSpPr>
            <p:nvPr/>
          </p:nvSpPr>
          <p:spPr bwMode="auto">
            <a:xfrm>
              <a:off x="3136" y="1677"/>
              <a:ext cx="1183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2" name="Rectangle 24"/>
            <p:cNvSpPr>
              <a:spLocks noChangeArrowheads="1"/>
            </p:cNvSpPr>
            <p:nvPr/>
          </p:nvSpPr>
          <p:spPr bwMode="auto">
            <a:xfrm>
              <a:off x="3141" y="1681"/>
              <a:ext cx="1173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pitchFamily="34" charset="0"/>
                </a:rPr>
                <a:t>Normalverteilung</a:t>
              </a:r>
              <a:endParaRPr lang="de-DE" sz="1700"/>
            </a:p>
          </p:txBody>
        </p:sp>
        <p:sp>
          <p:nvSpPr>
            <p:cNvPr id="733213" name="Rectangle 25"/>
            <p:cNvSpPr>
              <a:spLocks noChangeArrowheads="1"/>
            </p:cNvSpPr>
            <p:nvPr/>
          </p:nvSpPr>
          <p:spPr bwMode="auto">
            <a:xfrm>
              <a:off x="4319" y="1677"/>
              <a:ext cx="1182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4" name="Rectangle 26"/>
            <p:cNvSpPr>
              <a:spLocks noChangeArrowheads="1"/>
            </p:cNvSpPr>
            <p:nvPr/>
          </p:nvSpPr>
          <p:spPr bwMode="auto">
            <a:xfrm>
              <a:off x="4319" y="1677"/>
              <a:ext cx="1182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5" name="Rectangle 27"/>
            <p:cNvSpPr>
              <a:spLocks noChangeArrowheads="1"/>
            </p:cNvSpPr>
            <p:nvPr/>
          </p:nvSpPr>
          <p:spPr bwMode="auto">
            <a:xfrm>
              <a:off x="4324" y="1681"/>
              <a:ext cx="1172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pitchFamily="34" charset="0"/>
                </a:rPr>
                <a:t>Beliebige Verteilung</a:t>
              </a:r>
              <a:endParaRPr lang="de-DE" sz="1700"/>
            </a:p>
          </p:txBody>
        </p:sp>
        <p:sp>
          <p:nvSpPr>
            <p:cNvPr id="733216" name="Rectangle 28"/>
            <p:cNvSpPr>
              <a:spLocks noChangeArrowheads="1" noTextEdit="1"/>
            </p:cNvSpPr>
            <p:nvPr/>
          </p:nvSpPr>
          <p:spPr bwMode="auto">
            <a:xfrm>
              <a:off x="1209" y="1681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17" name="Rectangle 29"/>
            <p:cNvSpPr>
              <a:spLocks noChangeArrowheads="1"/>
            </p:cNvSpPr>
            <p:nvPr/>
          </p:nvSpPr>
          <p:spPr bwMode="auto">
            <a:xfrm>
              <a:off x="192" y="2053"/>
              <a:ext cx="102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8" name="Rectangle 30"/>
            <p:cNvSpPr>
              <a:spLocks noChangeArrowheads="1"/>
            </p:cNvSpPr>
            <p:nvPr/>
          </p:nvSpPr>
          <p:spPr bwMode="auto">
            <a:xfrm>
              <a:off x="192" y="2053"/>
              <a:ext cx="1022" cy="102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9" name="Rectangle 31"/>
            <p:cNvSpPr>
              <a:spLocks noChangeArrowheads="1"/>
            </p:cNvSpPr>
            <p:nvPr/>
          </p:nvSpPr>
          <p:spPr bwMode="auto">
            <a:xfrm>
              <a:off x="197" y="2057"/>
              <a:ext cx="1012" cy="10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Vergleich zweier Gruppen</a:t>
              </a:r>
              <a:endParaRPr lang="de-DE" sz="1400"/>
            </a:p>
          </p:txBody>
        </p:sp>
        <p:sp>
          <p:nvSpPr>
            <p:cNvPr id="733220" name="Rectangle 32"/>
            <p:cNvSpPr>
              <a:spLocks noChangeArrowheads="1"/>
            </p:cNvSpPr>
            <p:nvPr/>
          </p:nvSpPr>
          <p:spPr bwMode="auto">
            <a:xfrm>
              <a:off x="1214" y="2053"/>
              <a:ext cx="83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1" name="Rectangle 33"/>
            <p:cNvSpPr>
              <a:spLocks noChangeArrowheads="1"/>
            </p:cNvSpPr>
            <p:nvPr/>
          </p:nvSpPr>
          <p:spPr bwMode="auto">
            <a:xfrm>
              <a:off x="1214" y="2053"/>
              <a:ext cx="832" cy="509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2" name="Rectangle 34"/>
            <p:cNvSpPr>
              <a:spLocks noChangeArrowheads="1"/>
            </p:cNvSpPr>
            <p:nvPr/>
          </p:nvSpPr>
          <p:spPr bwMode="auto">
            <a:xfrm>
              <a:off x="1219" y="2057"/>
              <a:ext cx="822" cy="5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Unverbunden</a:t>
              </a:r>
              <a:endParaRPr lang="de-DE" sz="1400"/>
            </a:p>
          </p:txBody>
        </p:sp>
        <p:grpSp>
          <p:nvGrpSpPr>
            <p:cNvPr id="733223" name="Group 35"/>
            <p:cNvGrpSpPr>
              <a:grpSpLocks/>
            </p:cNvGrpSpPr>
            <p:nvPr/>
          </p:nvGrpSpPr>
          <p:grpSpPr bwMode="auto">
            <a:xfrm>
              <a:off x="4337" y="2053"/>
              <a:ext cx="1183" cy="509"/>
              <a:chOff x="5355" y="1386"/>
              <a:chExt cx="1528" cy="742"/>
            </a:xfrm>
          </p:grpSpPr>
          <p:sp>
            <p:nvSpPr>
              <p:cNvPr id="733260" name="Rectangle 36"/>
              <p:cNvSpPr>
                <a:spLocks noChangeArrowheads="1"/>
              </p:cNvSpPr>
              <p:nvPr/>
            </p:nvSpPr>
            <p:spPr bwMode="auto">
              <a:xfrm>
                <a:off x="5361" y="1392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600">
                    <a:solidFill>
                      <a:srgbClr val="000000"/>
                    </a:solidFill>
                    <a:cs typeface="Arial" pitchFamily="34" charset="0"/>
                  </a:rPr>
                  <a:t>Mann-Whitney U Test</a:t>
                </a:r>
                <a:endParaRPr lang="de-DE" sz="1600"/>
              </a:p>
            </p:txBody>
          </p:sp>
          <p:sp>
            <p:nvSpPr>
              <p:cNvPr id="733261" name="Rectangle 37"/>
              <p:cNvSpPr>
                <a:spLocks noChangeArrowheads="1"/>
              </p:cNvSpPr>
              <p:nvPr/>
            </p:nvSpPr>
            <p:spPr bwMode="auto">
              <a:xfrm>
                <a:off x="5355" y="1386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24" name="Rectangle 38"/>
            <p:cNvSpPr>
              <a:spLocks noChangeArrowheads="1"/>
            </p:cNvSpPr>
            <p:nvPr/>
          </p:nvSpPr>
          <p:spPr bwMode="auto">
            <a:xfrm>
              <a:off x="1214" y="2566"/>
              <a:ext cx="832" cy="5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5" name="Rectangle 39"/>
            <p:cNvSpPr>
              <a:spLocks noChangeArrowheads="1"/>
            </p:cNvSpPr>
            <p:nvPr/>
          </p:nvSpPr>
          <p:spPr bwMode="auto">
            <a:xfrm>
              <a:off x="1214" y="2566"/>
              <a:ext cx="832" cy="50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6" name="Rectangle 40"/>
            <p:cNvSpPr>
              <a:spLocks noChangeArrowheads="1"/>
            </p:cNvSpPr>
            <p:nvPr/>
          </p:nvSpPr>
          <p:spPr bwMode="auto">
            <a:xfrm>
              <a:off x="1219" y="2570"/>
              <a:ext cx="822" cy="5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Verbunden</a:t>
              </a:r>
              <a:endParaRPr lang="de-DE" sz="1400"/>
            </a:p>
          </p:txBody>
        </p:sp>
        <p:grpSp>
          <p:nvGrpSpPr>
            <p:cNvPr id="733227" name="Group 41"/>
            <p:cNvGrpSpPr>
              <a:grpSpLocks/>
            </p:cNvGrpSpPr>
            <p:nvPr/>
          </p:nvGrpSpPr>
          <p:grpSpPr bwMode="auto">
            <a:xfrm>
              <a:off x="2046" y="2566"/>
              <a:ext cx="1108" cy="508"/>
              <a:chOff x="2395" y="2134"/>
              <a:chExt cx="1432" cy="742"/>
            </a:xfrm>
          </p:grpSpPr>
          <p:sp>
            <p:nvSpPr>
              <p:cNvPr id="733258" name="Rectangle 42"/>
              <p:cNvSpPr>
                <a:spLocks noChangeArrowheads="1"/>
              </p:cNvSpPr>
              <p:nvPr/>
            </p:nvSpPr>
            <p:spPr bwMode="auto">
              <a:xfrm>
                <a:off x="2401" y="2140"/>
                <a:ext cx="1420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McNemar Test</a:t>
                </a:r>
                <a:endParaRPr lang="de-DE" sz="1400"/>
              </a:p>
            </p:txBody>
          </p:sp>
          <p:sp>
            <p:nvSpPr>
              <p:cNvPr id="733259" name="Rectangle 43"/>
              <p:cNvSpPr>
                <a:spLocks noChangeArrowheads="1"/>
              </p:cNvSpPr>
              <p:nvPr/>
            </p:nvSpPr>
            <p:spPr bwMode="auto">
              <a:xfrm>
                <a:off x="2395" y="2134"/>
                <a:ext cx="1432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28" name="Group 44"/>
            <p:cNvGrpSpPr>
              <a:grpSpLocks/>
            </p:cNvGrpSpPr>
            <p:nvPr/>
          </p:nvGrpSpPr>
          <p:grpSpPr bwMode="auto">
            <a:xfrm>
              <a:off x="3154" y="2566"/>
              <a:ext cx="1183" cy="508"/>
              <a:chOff x="3827" y="2134"/>
              <a:chExt cx="1528" cy="742"/>
            </a:xfrm>
          </p:grpSpPr>
          <p:sp>
            <p:nvSpPr>
              <p:cNvPr id="733256" name="Rectangle 45"/>
              <p:cNvSpPr>
                <a:spLocks noChangeArrowheads="1"/>
              </p:cNvSpPr>
              <p:nvPr/>
            </p:nvSpPr>
            <p:spPr bwMode="auto">
              <a:xfrm>
                <a:off x="3833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endParaRPr lang="en-GB" sz="1400"/>
              </a:p>
            </p:txBody>
          </p:sp>
          <p:sp>
            <p:nvSpPr>
              <p:cNvPr id="733257" name="Rectangle 46"/>
              <p:cNvSpPr>
                <a:spLocks noChangeArrowheads="1"/>
              </p:cNvSpPr>
              <p:nvPr/>
            </p:nvSpPr>
            <p:spPr bwMode="auto">
              <a:xfrm>
                <a:off x="3827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29" name="Rectangle 47"/>
            <p:cNvSpPr>
              <a:spLocks noChangeArrowheads="1"/>
            </p:cNvSpPr>
            <p:nvPr/>
          </p:nvSpPr>
          <p:spPr bwMode="auto">
            <a:xfrm>
              <a:off x="192" y="3078"/>
              <a:ext cx="102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0" name="Rectangle 48"/>
            <p:cNvSpPr>
              <a:spLocks noChangeArrowheads="1"/>
            </p:cNvSpPr>
            <p:nvPr/>
          </p:nvSpPr>
          <p:spPr bwMode="auto">
            <a:xfrm>
              <a:off x="192" y="3078"/>
              <a:ext cx="1022" cy="706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1" name="Rectangle 49"/>
            <p:cNvSpPr>
              <a:spLocks noChangeArrowheads="1"/>
            </p:cNvSpPr>
            <p:nvPr/>
          </p:nvSpPr>
          <p:spPr bwMode="auto">
            <a:xfrm>
              <a:off x="197" y="3082"/>
              <a:ext cx="1012" cy="71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Vergleich von mehr als zwei Gruppen</a:t>
              </a:r>
              <a:endParaRPr lang="de-DE" sz="1400"/>
            </a:p>
          </p:txBody>
        </p:sp>
        <p:grpSp>
          <p:nvGrpSpPr>
            <p:cNvPr id="733232" name="Group 50"/>
            <p:cNvGrpSpPr>
              <a:grpSpLocks/>
            </p:cNvGrpSpPr>
            <p:nvPr/>
          </p:nvGrpSpPr>
          <p:grpSpPr bwMode="auto">
            <a:xfrm>
              <a:off x="4337" y="2566"/>
              <a:ext cx="1183" cy="508"/>
              <a:chOff x="5355" y="2134"/>
              <a:chExt cx="1528" cy="742"/>
            </a:xfrm>
          </p:grpSpPr>
          <p:sp>
            <p:nvSpPr>
              <p:cNvPr id="733254" name="Rectangle 51"/>
              <p:cNvSpPr>
                <a:spLocks noChangeArrowheads="1"/>
              </p:cNvSpPr>
              <p:nvPr/>
            </p:nvSpPr>
            <p:spPr bwMode="auto">
              <a:xfrm>
                <a:off x="5361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Wilcoxon Test</a:t>
                </a:r>
                <a:endParaRPr lang="de-DE" sz="1400"/>
              </a:p>
            </p:txBody>
          </p:sp>
          <p:sp>
            <p:nvSpPr>
              <p:cNvPr id="733255" name="Rectangle 52"/>
              <p:cNvSpPr>
                <a:spLocks noChangeArrowheads="1"/>
              </p:cNvSpPr>
              <p:nvPr/>
            </p:nvSpPr>
            <p:spPr bwMode="auto">
              <a:xfrm>
                <a:off x="5355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33" name="Rectangle 53"/>
            <p:cNvSpPr>
              <a:spLocks noChangeArrowheads="1"/>
            </p:cNvSpPr>
            <p:nvPr/>
          </p:nvSpPr>
          <p:spPr bwMode="auto">
            <a:xfrm>
              <a:off x="1214" y="3078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4" name="Rectangle 54"/>
            <p:cNvSpPr>
              <a:spLocks noChangeArrowheads="1"/>
            </p:cNvSpPr>
            <p:nvPr/>
          </p:nvSpPr>
          <p:spPr bwMode="auto">
            <a:xfrm>
              <a:off x="1214" y="3078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5" name="Rectangle 55"/>
            <p:cNvSpPr>
              <a:spLocks noChangeArrowheads="1"/>
            </p:cNvSpPr>
            <p:nvPr/>
          </p:nvSpPr>
          <p:spPr bwMode="auto">
            <a:xfrm>
              <a:off x="1219" y="3082"/>
              <a:ext cx="822" cy="34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Unverbunden</a:t>
              </a:r>
              <a:endParaRPr lang="de-DE" sz="1400"/>
            </a:p>
          </p:txBody>
        </p:sp>
        <p:grpSp>
          <p:nvGrpSpPr>
            <p:cNvPr id="733236" name="Group 56"/>
            <p:cNvGrpSpPr>
              <a:grpSpLocks/>
            </p:cNvGrpSpPr>
            <p:nvPr/>
          </p:nvGrpSpPr>
          <p:grpSpPr bwMode="auto">
            <a:xfrm>
              <a:off x="3154" y="3078"/>
              <a:ext cx="1183" cy="351"/>
              <a:chOff x="3827" y="2882"/>
              <a:chExt cx="1528" cy="512"/>
            </a:xfrm>
          </p:grpSpPr>
          <p:sp>
            <p:nvSpPr>
              <p:cNvPr id="733252" name="Rectangle 57"/>
              <p:cNvSpPr>
                <a:spLocks noChangeArrowheads="1"/>
              </p:cNvSpPr>
              <p:nvPr/>
            </p:nvSpPr>
            <p:spPr bwMode="auto">
              <a:xfrm>
                <a:off x="3833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Einfache Varianzanalyse</a:t>
                </a:r>
                <a:endParaRPr lang="de-DE" sz="1400"/>
              </a:p>
            </p:txBody>
          </p:sp>
          <p:sp>
            <p:nvSpPr>
              <p:cNvPr id="733253" name="Rectangle 58"/>
              <p:cNvSpPr>
                <a:spLocks noChangeArrowheads="1"/>
              </p:cNvSpPr>
              <p:nvPr/>
            </p:nvSpPr>
            <p:spPr bwMode="auto">
              <a:xfrm>
                <a:off x="3827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37" name="Group 59"/>
            <p:cNvGrpSpPr>
              <a:grpSpLocks/>
            </p:cNvGrpSpPr>
            <p:nvPr/>
          </p:nvGrpSpPr>
          <p:grpSpPr bwMode="auto">
            <a:xfrm>
              <a:off x="4337" y="3078"/>
              <a:ext cx="1183" cy="351"/>
              <a:chOff x="5355" y="2882"/>
              <a:chExt cx="1528" cy="512"/>
            </a:xfrm>
          </p:grpSpPr>
          <p:sp>
            <p:nvSpPr>
              <p:cNvPr id="733250" name="Rectangle 60"/>
              <p:cNvSpPr>
                <a:spLocks noChangeArrowheads="1"/>
              </p:cNvSpPr>
              <p:nvPr/>
            </p:nvSpPr>
            <p:spPr bwMode="auto">
              <a:xfrm>
                <a:off x="5361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Kruskal-Wallis Test</a:t>
                </a:r>
                <a:endParaRPr lang="de-DE" sz="1400"/>
              </a:p>
            </p:txBody>
          </p:sp>
          <p:sp>
            <p:nvSpPr>
              <p:cNvPr id="733251" name="Rectangle 61"/>
              <p:cNvSpPr>
                <a:spLocks noChangeArrowheads="1"/>
              </p:cNvSpPr>
              <p:nvPr/>
            </p:nvSpPr>
            <p:spPr bwMode="auto">
              <a:xfrm>
                <a:off x="5355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38" name="Rectangle 62"/>
            <p:cNvSpPr>
              <a:spLocks noChangeArrowheads="1"/>
            </p:cNvSpPr>
            <p:nvPr/>
          </p:nvSpPr>
          <p:spPr bwMode="auto">
            <a:xfrm>
              <a:off x="1214" y="3433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9" name="Rectangle 63"/>
            <p:cNvSpPr>
              <a:spLocks noChangeArrowheads="1"/>
            </p:cNvSpPr>
            <p:nvPr/>
          </p:nvSpPr>
          <p:spPr bwMode="auto">
            <a:xfrm>
              <a:off x="1214" y="3433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40" name="Rectangle 64"/>
            <p:cNvSpPr>
              <a:spLocks noChangeArrowheads="1"/>
            </p:cNvSpPr>
            <p:nvPr/>
          </p:nvSpPr>
          <p:spPr bwMode="auto">
            <a:xfrm>
              <a:off x="1219" y="3437"/>
              <a:ext cx="822" cy="3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Verbunden</a:t>
              </a:r>
              <a:endParaRPr lang="de-DE" sz="1400"/>
            </a:p>
          </p:txBody>
        </p:sp>
        <p:grpSp>
          <p:nvGrpSpPr>
            <p:cNvPr id="733241" name="Group 65"/>
            <p:cNvGrpSpPr>
              <a:grpSpLocks/>
            </p:cNvGrpSpPr>
            <p:nvPr/>
          </p:nvGrpSpPr>
          <p:grpSpPr bwMode="auto">
            <a:xfrm>
              <a:off x="2046" y="3433"/>
              <a:ext cx="1108" cy="351"/>
              <a:chOff x="2395" y="3400"/>
              <a:chExt cx="1432" cy="512"/>
            </a:xfrm>
          </p:grpSpPr>
          <p:sp>
            <p:nvSpPr>
              <p:cNvPr id="733248" name="Rectangle 66"/>
              <p:cNvSpPr>
                <a:spLocks noChangeArrowheads="1"/>
              </p:cNvSpPr>
              <p:nvPr/>
            </p:nvSpPr>
            <p:spPr bwMode="auto">
              <a:xfrm>
                <a:off x="2401" y="3406"/>
                <a:ext cx="142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Q-Test von Cochran</a:t>
                </a:r>
                <a:endParaRPr lang="de-DE" sz="1400"/>
              </a:p>
            </p:txBody>
          </p:sp>
          <p:sp>
            <p:nvSpPr>
              <p:cNvPr id="733249" name="Rectangle 67"/>
              <p:cNvSpPr>
                <a:spLocks noChangeArrowheads="1"/>
              </p:cNvSpPr>
              <p:nvPr/>
            </p:nvSpPr>
            <p:spPr bwMode="auto">
              <a:xfrm>
                <a:off x="2395" y="3400"/>
                <a:ext cx="1432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42" name="Group 68"/>
            <p:cNvGrpSpPr>
              <a:grpSpLocks/>
            </p:cNvGrpSpPr>
            <p:nvPr/>
          </p:nvGrpSpPr>
          <p:grpSpPr bwMode="auto">
            <a:xfrm>
              <a:off x="3154" y="3433"/>
              <a:ext cx="1183" cy="351"/>
              <a:chOff x="3827" y="3400"/>
              <a:chExt cx="1528" cy="512"/>
            </a:xfrm>
          </p:grpSpPr>
          <p:sp>
            <p:nvSpPr>
              <p:cNvPr id="733246" name="Rectangle 69"/>
              <p:cNvSpPr>
                <a:spLocks noChangeArrowheads="1"/>
              </p:cNvSpPr>
              <p:nvPr/>
            </p:nvSpPr>
            <p:spPr bwMode="auto">
              <a:xfrm>
                <a:off x="3833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Varianzanalyse für Meßwiederholungen</a:t>
                </a:r>
                <a:endParaRPr lang="de-DE" sz="1400"/>
              </a:p>
            </p:txBody>
          </p:sp>
          <p:sp>
            <p:nvSpPr>
              <p:cNvPr id="733247" name="Rectangle 70"/>
              <p:cNvSpPr>
                <a:spLocks noChangeArrowheads="1"/>
              </p:cNvSpPr>
              <p:nvPr/>
            </p:nvSpPr>
            <p:spPr bwMode="auto">
              <a:xfrm>
                <a:off x="3827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43" name="Group 71"/>
            <p:cNvGrpSpPr>
              <a:grpSpLocks/>
            </p:cNvGrpSpPr>
            <p:nvPr/>
          </p:nvGrpSpPr>
          <p:grpSpPr bwMode="auto">
            <a:xfrm>
              <a:off x="4337" y="3433"/>
              <a:ext cx="1183" cy="351"/>
              <a:chOff x="5355" y="3400"/>
              <a:chExt cx="1528" cy="512"/>
            </a:xfrm>
          </p:grpSpPr>
          <p:sp>
            <p:nvSpPr>
              <p:cNvPr id="733244" name="Rectangle 72"/>
              <p:cNvSpPr>
                <a:spLocks noChangeArrowheads="1"/>
              </p:cNvSpPr>
              <p:nvPr/>
            </p:nvSpPr>
            <p:spPr bwMode="auto">
              <a:xfrm>
                <a:off x="5361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Friedman Test</a:t>
                </a:r>
                <a:endParaRPr lang="de-DE" sz="1400"/>
              </a:p>
            </p:txBody>
          </p:sp>
          <p:sp>
            <p:nvSpPr>
              <p:cNvPr id="733245" name="Rectangle 73"/>
              <p:cNvSpPr>
                <a:spLocks noChangeArrowheads="1"/>
              </p:cNvSpPr>
              <p:nvPr/>
            </p:nvSpPr>
            <p:spPr bwMode="auto">
              <a:xfrm>
                <a:off x="5355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3190" name="Text Box 74"/>
          <p:cNvSpPr txBox="1">
            <a:spLocks noChangeArrowheads="1"/>
          </p:cNvSpPr>
          <p:nvPr/>
        </p:nvSpPr>
        <p:spPr bwMode="auto">
          <a:xfrm>
            <a:off x="8664575" y="646112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hlinkClick r:id="rId5" action="ppaction://hlinksldjump"/>
              </a:rPr>
              <a:t>=&gt;</a:t>
            </a:r>
            <a:endParaRPr lang="de-DE" sz="2000"/>
          </a:p>
        </p:txBody>
      </p:sp>
      <p:sp>
        <p:nvSpPr>
          <p:cNvPr id="733191" name="Rectangle 75"/>
          <p:cNvSpPr>
            <a:spLocks noChangeArrowheads="1"/>
          </p:cNvSpPr>
          <p:nvPr/>
        </p:nvSpPr>
        <p:spPr bwMode="auto">
          <a:xfrm>
            <a:off x="5334000" y="4191000"/>
            <a:ext cx="1381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>
                <a:solidFill>
                  <a:srgbClr val="000000"/>
                </a:solidFill>
                <a:cs typeface="Arial" pitchFamily="34" charset="0"/>
              </a:rPr>
              <a:t>t-Test für verbundene Stichproben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1082C-F728-448C-97D0-7B9526911879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Statistik in der medizinischen Forschung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D6528-40B7-4EF2-A440-67D945FE9F66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5396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Multiples Testen</a:t>
            </a:r>
            <a:endParaRPr lang="de-DE" smtClean="0"/>
          </a:p>
        </p:txBody>
      </p:sp>
      <p:sp>
        <p:nvSpPr>
          <p:cNvPr id="5396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772400" cy="3844925"/>
          </a:xfrm>
        </p:spPr>
        <p:txBody>
          <a:bodyPr/>
          <a:lstStyle/>
          <a:p>
            <a:r>
              <a:rPr lang="en-GB" sz="2000" smtClean="0"/>
              <a:t>„The multiple comparison problem involves the repeated testing of a series of hypotheses and the resultant increasing probability of a type I error.”</a:t>
            </a:r>
            <a:r>
              <a:rPr lang="en-GB" sz="2000" b="1" smtClean="0"/>
              <a:t> </a:t>
            </a:r>
            <a:r>
              <a:rPr lang="de-DE" sz="2000" smtClean="0"/>
              <a:t>Van Belle (2002), p. 149.</a:t>
            </a:r>
          </a:p>
          <a:p>
            <a:endParaRPr lang="de-DE" sz="2000" smtClean="0"/>
          </a:p>
          <a:p>
            <a:r>
              <a:rPr lang="de-DE" sz="2000" smtClean="0"/>
              <a:t>P (Fehler 1. Art) </a:t>
            </a:r>
          </a:p>
          <a:p>
            <a:endParaRPr lang="de-AT" sz="2000" smtClean="0"/>
          </a:p>
          <a:p>
            <a:r>
              <a:rPr lang="de-AT" sz="2000" smtClean="0"/>
              <a:t>z.B. Bonferroni-Korrektur</a:t>
            </a:r>
            <a:endParaRPr lang="de-DE" sz="2000" smtClean="0"/>
          </a:p>
          <a:p>
            <a:endParaRPr lang="de-DE" sz="2000" smtClean="0"/>
          </a:p>
        </p:txBody>
      </p:sp>
      <p:sp>
        <p:nvSpPr>
          <p:cNvPr id="5396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9650" name="Object 5"/>
          <p:cNvGraphicFramePr>
            <a:graphicFrameLocks noChangeAspect="1"/>
          </p:cNvGraphicFramePr>
          <p:nvPr/>
        </p:nvGraphicFramePr>
        <p:xfrm>
          <a:off x="4067175" y="3573463"/>
          <a:ext cx="23764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4" name="Formel" r:id="rId4" imgW="1104900" imgH="241300" progId="Equation.3">
                  <p:embed/>
                </p:oleObj>
              </mc:Choice>
              <mc:Fallback>
                <p:oleObj name="Formel" r:id="rId4" imgW="1104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2376488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9651" name="Object 7"/>
          <p:cNvGraphicFramePr>
            <a:graphicFrameLocks noChangeAspect="1"/>
          </p:cNvGraphicFramePr>
          <p:nvPr/>
        </p:nvGraphicFramePr>
        <p:xfrm>
          <a:off x="2916238" y="4868863"/>
          <a:ext cx="13684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5" name="Formel" r:id="rId6" imgW="647419" imgH="393529" progId="Equation.3">
                  <p:embed/>
                </p:oleObj>
              </mc:Choice>
              <mc:Fallback>
                <p:oleObj name="Formel" r:id="rId6" imgW="64741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68863"/>
                        <a:ext cx="13684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de-DE" smtClean="0"/>
              <a:t>Überlebenszeitanalyse (Survival Analysis)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Kaplan-Meier Methode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KAPLAN</a:t>
            </a:r>
            <a:r>
              <a:rPr lang="de-DE" dirty="0"/>
              <a:t>, E. L. </a:t>
            </a:r>
            <a:r>
              <a:rPr lang="de-DE" dirty="0" err="1"/>
              <a:t>and</a:t>
            </a:r>
            <a:r>
              <a:rPr lang="de-DE" dirty="0"/>
              <a:t> MEIER, P. (1958).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J. Amer. Statist. </a:t>
            </a:r>
            <a:r>
              <a:rPr lang="de-DE" dirty="0" err="1"/>
              <a:t>Assoc</a:t>
            </a:r>
            <a:r>
              <a:rPr lang="de-DE" dirty="0"/>
              <a:t>. 53 457-481. 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Log-Rank </a:t>
            </a:r>
            <a:r>
              <a:rPr lang="de-DE" dirty="0"/>
              <a:t>Test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Cox Proportional </a:t>
            </a:r>
            <a:r>
              <a:rPr lang="de-DE" dirty="0" err="1" smtClean="0"/>
              <a:t>Hazards</a:t>
            </a:r>
            <a:r>
              <a:rPr lang="de-DE" dirty="0" smtClean="0"/>
              <a:t> Modelle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Cox, D. R. (1972). Regression Models </a:t>
            </a:r>
            <a:r>
              <a:rPr lang="de-DE" dirty="0" err="1" smtClean="0"/>
              <a:t>and</a:t>
            </a:r>
            <a:r>
              <a:rPr lang="de-DE" dirty="0" smtClean="0"/>
              <a:t> Life </a:t>
            </a:r>
            <a:r>
              <a:rPr lang="de-DE" dirty="0" err="1" smtClean="0"/>
              <a:t>Tables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). J. R. </a:t>
            </a:r>
            <a:r>
              <a:rPr lang="de-DE" dirty="0" err="1" smtClean="0"/>
              <a:t>Statistic</a:t>
            </a:r>
            <a:r>
              <a:rPr lang="de-DE" dirty="0" smtClean="0"/>
              <a:t>. </a:t>
            </a:r>
            <a:r>
              <a:rPr lang="de-DE" dirty="0" err="1" smtClean="0"/>
              <a:t>Soc</a:t>
            </a:r>
            <a:r>
              <a:rPr lang="de-DE" dirty="0" smtClean="0"/>
              <a:t>. 34: 187-220. </a:t>
            </a:r>
          </a:p>
          <a:p>
            <a:pPr fontAlgn="auto">
              <a:spcBef>
                <a:spcPct val="80000"/>
              </a:spcBef>
              <a:spcAft>
                <a:spcPts val="0"/>
              </a:spcAft>
              <a:defRPr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D2E0BC-C323-4C12-ACD5-92F98674BE6F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63D3007B-757C-4751-8263-1B7B9A45B4E7}" type="slidenum">
              <a:rPr lang="de-DE" altLang="en-US"/>
              <a:pPr>
                <a:defRPr/>
              </a:pPr>
              <a:t>28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Disease-free/Overall Survival</a:t>
            </a:r>
            <a:br>
              <a:rPr lang="de-AT" smtClean="0"/>
            </a:br>
            <a:r>
              <a:rPr lang="de-AT" smtClean="0"/>
              <a:t>Incidence of Relapse/Death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D0F057-C176-41B1-A36C-FF6D2FEE45B0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81D77ECF-C0F4-443F-B808-AA96283A7B68}" type="slidenum">
              <a:rPr lang="de-DE" altLang="en-US"/>
              <a:pPr>
                <a:defRPr/>
              </a:pPr>
              <a:t>29</a:t>
            </a:fld>
            <a:endParaRPr lang="de-DE" altLang="en-US" dirty="0"/>
          </a:p>
        </p:txBody>
      </p:sp>
      <p:pic>
        <p:nvPicPr>
          <p:cNvPr id="7536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829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700213"/>
            <a:ext cx="3819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Quellen, Internet, Software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British Medical Journal </a:t>
            </a:r>
            <a:r>
              <a:rPr lang="de-DE" dirty="0" err="1" smtClean="0"/>
              <a:t>Statistics</a:t>
            </a:r>
            <a:r>
              <a:rPr lang="de-DE" dirty="0" smtClean="0"/>
              <a:t> at Square </a:t>
            </a:r>
            <a:r>
              <a:rPr lang="de-DE" dirty="0" err="1" smtClean="0"/>
              <a:t>One</a:t>
            </a:r>
            <a:endParaRPr lang="de-DE" dirty="0" smtClean="0"/>
          </a:p>
          <a:p>
            <a:r>
              <a:rPr lang="de-DE" dirty="0" smtClean="0"/>
              <a:t>Deutsches Ärzteblatt Bewertung wissenschaftlicher Publikationen</a:t>
            </a:r>
          </a:p>
          <a:p>
            <a:r>
              <a:rPr lang="de-DE" dirty="0" smtClean="0"/>
              <a:t>Deutsche Medizinische Wochenschrift Statistik-Serie</a:t>
            </a:r>
          </a:p>
          <a:p>
            <a:r>
              <a:rPr lang="de-DE" dirty="0" smtClean="0"/>
              <a:t>Jumbo Münster</a:t>
            </a:r>
          </a:p>
          <a:p>
            <a:r>
              <a:rPr lang="de-DE" dirty="0" err="1" smtClean="0"/>
              <a:t>Graphpad</a:t>
            </a:r>
            <a:r>
              <a:rPr lang="de-DE" dirty="0" smtClean="0"/>
              <a:t> </a:t>
            </a:r>
            <a:r>
              <a:rPr lang="de-DE" dirty="0" err="1" smtClean="0"/>
              <a:t>Quickcalcs</a:t>
            </a:r>
            <a:endParaRPr lang="de-DE" dirty="0" smtClean="0"/>
          </a:p>
          <a:p>
            <a:r>
              <a:rPr lang="de-DE" dirty="0" smtClean="0"/>
              <a:t>R, </a:t>
            </a:r>
            <a:r>
              <a:rPr lang="de-DE" dirty="0" err="1" smtClean="0"/>
              <a:t>Stata</a:t>
            </a:r>
            <a:r>
              <a:rPr lang="de-DE" dirty="0" smtClean="0"/>
              <a:t>, SPSS, SAS, Statistica, </a:t>
            </a:r>
            <a:r>
              <a:rPr lang="de-DE" dirty="0" err="1" smtClean="0"/>
              <a:t>GraphPad</a:t>
            </a:r>
            <a:r>
              <a:rPr lang="de-DE" dirty="0" smtClean="0"/>
              <a:t>, </a:t>
            </a:r>
            <a:r>
              <a:rPr lang="de-DE" dirty="0" err="1" smtClean="0"/>
              <a:t>MedCalc</a:t>
            </a:r>
            <a:endParaRPr lang="de-DE" dirty="0" smtClean="0"/>
          </a:p>
          <a:p>
            <a:r>
              <a:rPr lang="de-DE" dirty="0" err="1" smtClean="0"/>
              <a:t>nQuery</a:t>
            </a:r>
            <a:r>
              <a:rPr lang="de-DE" dirty="0" smtClean="0"/>
              <a:t> </a:t>
            </a:r>
            <a:r>
              <a:rPr lang="de-DE" dirty="0" err="1" smtClean="0"/>
              <a:t>Advisor</a:t>
            </a:r>
            <a:r>
              <a:rPr lang="de-DE" dirty="0" smtClean="0"/>
              <a:t>, East, PASS, </a:t>
            </a:r>
            <a:r>
              <a:rPr lang="de-DE" dirty="0" err="1" smtClean="0"/>
              <a:t>StudySize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Überlebenszeitanalyse</a:t>
            </a:r>
            <a:br>
              <a:rPr lang="de-DE" smtClean="0"/>
            </a:br>
            <a:r>
              <a:rPr lang="de-DE" smtClean="0"/>
              <a:t>(Survival Analysis)</a:t>
            </a:r>
          </a:p>
        </p:txBody>
      </p:sp>
      <p:sp>
        <p:nvSpPr>
          <p:cNvPr id="7546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r>
              <a:rPr lang="de-DE" smtClean="0"/>
              <a:t>Time-to-Event Analyse - Ereigniszeitanalyse</a:t>
            </a:r>
          </a:p>
          <a:p>
            <a:r>
              <a:rPr lang="de-DE" smtClean="0"/>
              <a:t>Zwei Variablen: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- Zeit</a:t>
            </a:r>
            <a:br>
              <a:rPr lang="de-DE" smtClean="0"/>
            </a:br>
            <a:r>
              <a:rPr lang="de-DE" smtClean="0"/>
              <a:t>- Ereignis: bereits eingetreten</a:t>
            </a:r>
            <a:br>
              <a:rPr lang="de-DE" smtClean="0"/>
            </a:br>
            <a:r>
              <a:rPr lang="de-DE" smtClean="0"/>
              <a:t>		   (noch) nicht eingetreten = zensiert</a:t>
            </a:r>
          </a:p>
          <a:p>
            <a:endParaRPr lang="de-DE" smtClean="0"/>
          </a:p>
          <a:p>
            <a:r>
              <a:rPr lang="en-US" smtClean="0"/>
              <a:t>Analyse zeitabhängiger Outcomes, wie Progression, Rezidiv, Tod, ...</a:t>
            </a:r>
          </a:p>
          <a:p>
            <a:endParaRPr lang="de-DE" smtClean="0"/>
          </a:p>
          <a:p>
            <a:pPr>
              <a:spcBef>
                <a:spcPct val="80000"/>
              </a:spcBef>
            </a:pPr>
            <a:endParaRPr lang="de-DE" sz="28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F65E25-BD8B-4903-8EA0-F7AA31CF5C2A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17BBED1E-CFE4-40CC-9F3F-2E9077A6B6BB}" type="slidenum">
              <a:rPr lang="de-DE" altLang="en-US"/>
              <a:pPr>
                <a:defRPr/>
              </a:pPr>
              <a:t>30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Kaplan-Meier Methode</a:t>
            </a:r>
            <a:endParaRPr lang="en-US" smtClean="0"/>
          </a:p>
        </p:txBody>
      </p:sp>
      <p:sp>
        <p:nvSpPr>
          <p:cNvPr id="768002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r>
              <a:rPr lang="de-AT" smtClean="0"/>
              <a:t>1958 von den beiden Biostatistikern E.M. Kaplan und P. Meier </a:t>
            </a:r>
            <a:r>
              <a:rPr lang="en-US" smtClean="0"/>
              <a:t>entwickelte Methode</a:t>
            </a:r>
          </a:p>
          <a:p>
            <a:r>
              <a:rPr lang="de-AT" smtClean="0"/>
              <a:t>Auch die Informationen von zensierten Patienten geht bei der Berechnung der Überlebenswahrscheinlichkeit bei dieser </a:t>
            </a:r>
            <a:r>
              <a:rPr lang="en-US" smtClean="0"/>
              <a:t>Methode mit ein</a:t>
            </a:r>
          </a:p>
          <a:p>
            <a:r>
              <a:rPr lang="de-AT" smtClean="0"/>
              <a:t>in jedem Intervall ein bzw. mehrere gleichzeitige Ereignisse </a:t>
            </a:r>
            <a:r>
              <a:rPr lang="en-US" smtClean="0"/>
              <a:t>(Event oder Zensierung)</a:t>
            </a: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5634CD-ADE8-421A-BC5E-16074853CCF2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  <p:sp>
        <p:nvSpPr>
          <p:cNvPr id="3379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5FD40-4707-40DB-8EE4-BF5D700E8F1E}" type="slidenum">
              <a:rPr lang="de-DE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DDD21-15B2-4D7F-8956-4540856B2B4B}" type="slidenum">
              <a:rPr lang="de-DE"/>
              <a:pPr>
                <a:defRPr/>
              </a:pPr>
              <a:t>32</a:t>
            </a:fld>
            <a:endParaRPr lang="de-DE"/>
          </a:p>
        </p:txBody>
      </p:sp>
      <p:grpSp>
        <p:nvGrpSpPr>
          <p:cNvPr id="757762" name="Group 97"/>
          <p:cNvGrpSpPr>
            <a:grpSpLocks/>
          </p:cNvGrpSpPr>
          <p:nvPr/>
        </p:nvGrpSpPr>
        <p:grpSpPr bwMode="auto">
          <a:xfrm>
            <a:off x="1143000" y="1071563"/>
            <a:ext cx="7669213" cy="2928937"/>
            <a:chOff x="631" y="519"/>
            <a:chExt cx="4906" cy="1959"/>
          </a:xfrm>
        </p:grpSpPr>
        <p:sp>
          <p:nvSpPr>
            <p:cNvPr id="757802" name="Line 3"/>
            <p:cNvSpPr>
              <a:spLocks noChangeShapeType="1"/>
            </p:cNvSpPr>
            <p:nvPr/>
          </p:nvSpPr>
          <p:spPr bwMode="auto">
            <a:xfrm>
              <a:off x="631" y="519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7803" name="Line 2"/>
            <p:cNvSpPr>
              <a:spLocks noChangeShapeType="1"/>
            </p:cNvSpPr>
            <p:nvPr/>
          </p:nvSpPr>
          <p:spPr bwMode="auto">
            <a:xfrm>
              <a:off x="4730" y="526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757804" name="Group 4"/>
            <p:cNvGrpSpPr>
              <a:grpSpLocks/>
            </p:cNvGrpSpPr>
            <p:nvPr/>
          </p:nvGrpSpPr>
          <p:grpSpPr bwMode="auto">
            <a:xfrm>
              <a:off x="644" y="548"/>
              <a:ext cx="2177" cy="444"/>
              <a:chOff x="686" y="2103"/>
              <a:chExt cx="2177" cy="444"/>
            </a:xfrm>
          </p:grpSpPr>
          <p:pic>
            <p:nvPicPr>
              <p:cNvPr id="757817" name="Picture 5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1" y="210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18" name="Rectangle 6"/>
              <p:cNvSpPr>
                <a:spLocks noChangeArrowheads="1"/>
              </p:cNvSpPr>
              <p:nvPr/>
            </p:nvSpPr>
            <p:spPr bwMode="auto">
              <a:xfrm>
                <a:off x="686" y="2326"/>
                <a:ext cx="1437" cy="63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7805" name="Group 11"/>
            <p:cNvGrpSpPr>
              <a:grpSpLocks/>
            </p:cNvGrpSpPr>
            <p:nvPr/>
          </p:nvGrpSpPr>
          <p:grpSpPr bwMode="auto">
            <a:xfrm>
              <a:off x="651" y="1243"/>
              <a:ext cx="2909" cy="444"/>
              <a:chOff x="679" y="2434"/>
              <a:chExt cx="2909" cy="444"/>
            </a:xfrm>
          </p:grpSpPr>
          <p:sp>
            <p:nvSpPr>
              <p:cNvPr id="757815" name="Rectangle 12"/>
              <p:cNvSpPr>
                <a:spLocks noChangeArrowheads="1"/>
              </p:cNvSpPr>
              <p:nvPr/>
            </p:nvSpPr>
            <p:spPr bwMode="auto">
              <a:xfrm>
                <a:off x="679" y="2666"/>
                <a:ext cx="2176" cy="56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6" name="Picture 13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6" y="2434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7806" name="Group 14"/>
            <p:cNvGrpSpPr>
              <a:grpSpLocks/>
            </p:cNvGrpSpPr>
            <p:nvPr/>
          </p:nvGrpSpPr>
          <p:grpSpPr bwMode="auto">
            <a:xfrm>
              <a:off x="647" y="1559"/>
              <a:ext cx="3464" cy="444"/>
              <a:chOff x="1200" y="2743"/>
              <a:chExt cx="3464" cy="444"/>
            </a:xfrm>
          </p:grpSpPr>
          <p:sp>
            <p:nvSpPr>
              <p:cNvPr id="757813" name="Rectangle 15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728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4" name="Picture 16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2" y="274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7807" name="Group 17"/>
            <p:cNvGrpSpPr>
              <a:grpSpLocks/>
            </p:cNvGrpSpPr>
            <p:nvPr/>
          </p:nvGrpSpPr>
          <p:grpSpPr bwMode="auto">
            <a:xfrm>
              <a:off x="651" y="848"/>
              <a:ext cx="2867" cy="473"/>
              <a:chOff x="2716" y="3068"/>
              <a:chExt cx="2867" cy="473"/>
            </a:xfrm>
          </p:grpSpPr>
          <p:pic>
            <p:nvPicPr>
              <p:cNvPr id="757811" name="Picture 18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8" y="3068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12" name="Rectangle 19"/>
              <p:cNvSpPr>
                <a:spLocks noChangeArrowheads="1"/>
              </p:cNvSpPr>
              <p:nvPr/>
            </p:nvSpPr>
            <p:spPr bwMode="auto">
              <a:xfrm>
                <a:off x="2716" y="3320"/>
                <a:ext cx="2049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7808" name="Group 20"/>
            <p:cNvGrpSpPr>
              <a:grpSpLocks/>
            </p:cNvGrpSpPr>
            <p:nvPr/>
          </p:nvGrpSpPr>
          <p:grpSpPr bwMode="auto">
            <a:xfrm>
              <a:off x="646" y="1890"/>
              <a:ext cx="4891" cy="473"/>
              <a:chOff x="688" y="3445"/>
              <a:chExt cx="4891" cy="473"/>
            </a:xfrm>
          </p:grpSpPr>
          <p:sp>
            <p:nvSpPr>
              <p:cNvPr id="757809" name="Rectangle 21"/>
              <p:cNvSpPr>
                <a:spLocks noChangeArrowheads="1"/>
              </p:cNvSpPr>
              <p:nvPr/>
            </p:nvSpPr>
            <p:spPr bwMode="auto">
              <a:xfrm>
                <a:off x="688" y="3667"/>
                <a:ext cx="4075" cy="69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0" name="Picture 22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4" y="3445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623737" name="Group 121"/>
          <p:cNvGraphicFramePr>
            <a:graphicFrameLocks noGrp="1"/>
          </p:cNvGraphicFramePr>
          <p:nvPr/>
        </p:nvGraphicFramePr>
        <p:xfrm>
          <a:off x="1023938" y="4217988"/>
          <a:ext cx="6486525" cy="2574229"/>
        </p:xfrm>
        <a:graphic>
          <a:graphicData uri="http://schemas.openxmlformats.org/drawingml/2006/table">
            <a:tbl>
              <a:tblPr/>
              <a:tblGrid>
                <a:gridCol w="1255712"/>
                <a:gridCol w="2616200"/>
                <a:gridCol w="2614613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Fall Nr.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Zeit unter Risiko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(Monate)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Statusvariable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(Ereignis ja/nein?)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793" name="Text Box 99"/>
          <p:cNvSpPr txBox="1">
            <a:spLocks noChangeArrowheads="1"/>
          </p:cNvSpPr>
          <p:nvPr/>
        </p:nvSpPr>
        <p:spPr bwMode="auto">
          <a:xfrm>
            <a:off x="592138" y="11572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</a:p>
        </p:txBody>
      </p:sp>
      <p:sp>
        <p:nvSpPr>
          <p:cNvPr id="757794" name="Text Box 100"/>
          <p:cNvSpPr txBox="1">
            <a:spLocks noChangeArrowheads="1"/>
          </p:cNvSpPr>
          <p:nvPr/>
        </p:nvSpPr>
        <p:spPr bwMode="auto">
          <a:xfrm>
            <a:off x="593725" y="22494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</a:p>
        </p:txBody>
      </p:sp>
      <p:sp>
        <p:nvSpPr>
          <p:cNvPr id="757795" name="Text Box 101"/>
          <p:cNvSpPr txBox="1">
            <a:spLocks noChangeArrowheads="1"/>
          </p:cNvSpPr>
          <p:nvPr/>
        </p:nvSpPr>
        <p:spPr bwMode="auto">
          <a:xfrm>
            <a:off x="584200" y="1687513"/>
            <a:ext cx="301625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</a:p>
        </p:txBody>
      </p:sp>
      <p:sp>
        <p:nvSpPr>
          <p:cNvPr id="757796" name="Text Box 102"/>
          <p:cNvSpPr txBox="1">
            <a:spLocks noChangeArrowheads="1"/>
          </p:cNvSpPr>
          <p:nvPr/>
        </p:nvSpPr>
        <p:spPr bwMode="auto">
          <a:xfrm>
            <a:off x="606425" y="3298825"/>
            <a:ext cx="27940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</a:p>
        </p:txBody>
      </p:sp>
      <p:sp>
        <p:nvSpPr>
          <p:cNvPr id="757797" name="Text Box 103"/>
          <p:cNvSpPr txBox="1">
            <a:spLocks noChangeArrowheads="1"/>
          </p:cNvSpPr>
          <p:nvPr/>
        </p:nvSpPr>
        <p:spPr bwMode="auto">
          <a:xfrm>
            <a:off x="587375" y="27828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</a:p>
        </p:txBody>
      </p:sp>
      <p:sp>
        <p:nvSpPr>
          <p:cNvPr id="757798" name="Text Box 104"/>
          <p:cNvSpPr txBox="1">
            <a:spLocks noChangeArrowheads="1"/>
          </p:cNvSpPr>
          <p:nvPr/>
        </p:nvSpPr>
        <p:spPr bwMode="auto">
          <a:xfrm>
            <a:off x="2036763" y="3735388"/>
            <a:ext cx="45180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Datentabelle (Überlebenstabelle)</a:t>
            </a:r>
          </a:p>
        </p:txBody>
      </p:sp>
      <p:sp>
        <p:nvSpPr>
          <p:cNvPr id="7577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742112" cy="10096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mtClean="0"/>
              <a:t>Deskription von Überlebenszeiten</a:t>
            </a:r>
          </a:p>
        </p:txBody>
      </p:sp>
      <p:sp>
        <p:nvSpPr>
          <p:cNvPr id="757800" name="Text Box 70"/>
          <p:cNvSpPr txBox="1">
            <a:spLocks noChangeArrowheads="1"/>
          </p:cNvSpPr>
          <p:nvPr/>
        </p:nvSpPr>
        <p:spPr bwMode="auto">
          <a:xfrm>
            <a:off x="5724525" y="1700213"/>
            <a:ext cx="1476375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„zensiert“ </a:t>
            </a:r>
          </a:p>
        </p:txBody>
      </p:sp>
      <p:sp>
        <p:nvSpPr>
          <p:cNvPr id="757801" name="Text Box 70"/>
          <p:cNvSpPr txBox="1">
            <a:spLocks noChangeArrowheads="1"/>
          </p:cNvSpPr>
          <p:nvPr/>
        </p:nvSpPr>
        <p:spPr bwMode="auto">
          <a:xfrm>
            <a:off x="7667625" y="3860800"/>
            <a:ext cx="1476375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„zensiert“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DFB2B-391A-482C-AC21-5CEA101E1710}" type="slidenum">
              <a:rPr lang="de-DE"/>
              <a:pPr>
                <a:defRPr/>
              </a:pPr>
              <a:t>33</a:t>
            </a:fld>
            <a:endParaRPr lang="de-DE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3313113" y="1246188"/>
            <a:ext cx="1125537" cy="3416300"/>
            <a:chOff x="2087" y="806"/>
            <a:chExt cx="709" cy="2152"/>
          </a:xfrm>
        </p:grpSpPr>
        <p:sp>
          <p:nvSpPr>
            <p:cNvPr id="759865" name="Line 103"/>
            <p:cNvSpPr>
              <a:spLocks noChangeShapeType="1"/>
            </p:cNvSpPr>
            <p:nvPr/>
          </p:nvSpPr>
          <p:spPr bwMode="auto">
            <a:xfrm>
              <a:off x="2694" y="806"/>
              <a:ext cx="7" cy="20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66" name="Text Box 108"/>
            <p:cNvSpPr txBox="1">
              <a:spLocks noChangeArrowheads="1"/>
            </p:cNvSpPr>
            <p:nvPr/>
          </p:nvSpPr>
          <p:spPr bwMode="auto">
            <a:xfrm>
              <a:off x="2602" y="2727"/>
              <a:ext cx="19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/>
                <a:t>x</a:t>
              </a:r>
            </a:p>
          </p:txBody>
        </p:sp>
        <p:sp>
          <p:nvSpPr>
            <p:cNvPr id="759867" name="Line 123"/>
            <p:cNvSpPr>
              <a:spLocks noChangeShapeType="1"/>
            </p:cNvSpPr>
            <p:nvPr/>
          </p:nvSpPr>
          <p:spPr bwMode="auto">
            <a:xfrm flipV="1">
              <a:off x="2087" y="2857"/>
              <a:ext cx="606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9811" name="Group 86"/>
          <p:cNvGrpSpPr>
            <a:grpSpLocks/>
          </p:cNvGrpSpPr>
          <p:nvPr/>
        </p:nvGrpSpPr>
        <p:grpSpPr bwMode="auto">
          <a:xfrm>
            <a:off x="1001713" y="457200"/>
            <a:ext cx="7788275" cy="2657475"/>
            <a:chOff x="631" y="519"/>
            <a:chExt cx="4906" cy="1959"/>
          </a:xfrm>
        </p:grpSpPr>
        <p:sp>
          <p:nvSpPr>
            <p:cNvPr id="759848" name="Line 65"/>
            <p:cNvSpPr>
              <a:spLocks noChangeShapeType="1"/>
            </p:cNvSpPr>
            <p:nvPr/>
          </p:nvSpPr>
          <p:spPr bwMode="auto">
            <a:xfrm>
              <a:off x="631" y="519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49" name="Line 66"/>
            <p:cNvSpPr>
              <a:spLocks noChangeShapeType="1"/>
            </p:cNvSpPr>
            <p:nvPr/>
          </p:nvSpPr>
          <p:spPr bwMode="auto">
            <a:xfrm>
              <a:off x="4730" y="526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759850" name="Group 70"/>
            <p:cNvGrpSpPr>
              <a:grpSpLocks/>
            </p:cNvGrpSpPr>
            <p:nvPr/>
          </p:nvGrpSpPr>
          <p:grpSpPr bwMode="auto">
            <a:xfrm>
              <a:off x="644" y="548"/>
              <a:ext cx="2177" cy="444"/>
              <a:chOff x="686" y="2103"/>
              <a:chExt cx="2177" cy="444"/>
            </a:xfrm>
          </p:grpSpPr>
          <p:pic>
            <p:nvPicPr>
              <p:cNvPr id="759863" name="Picture 71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1" y="210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9864" name="Rectangle 72"/>
              <p:cNvSpPr>
                <a:spLocks noChangeArrowheads="1"/>
              </p:cNvSpPr>
              <p:nvPr/>
            </p:nvSpPr>
            <p:spPr bwMode="auto">
              <a:xfrm>
                <a:off x="686" y="2326"/>
                <a:ext cx="1437" cy="63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9851" name="Group 73"/>
            <p:cNvGrpSpPr>
              <a:grpSpLocks/>
            </p:cNvGrpSpPr>
            <p:nvPr/>
          </p:nvGrpSpPr>
          <p:grpSpPr bwMode="auto">
            <a:xfrm>
              <a:off x="651" y="1243"/>
              <a:ext cx="2909" cy="444"/>
              <a:chOff x="679" y="2434"/>
              <a:chExt cx="2909" cy="444"/>
            </a:xfrm>
          </p:grpSpPr>
          <p:sp>
            <p:nvSpPr>
              <p:cNvPr id="759861" name="Rectangle 74"/>
              <p:cNvSpPr>
                <a:spLocks noChangeArrowheads="1"/>
              </p:cNvSpPr>
              <p:nvPr/>
            </p:nvSpPr>
            <p:spPr bwMode="auto">
              <a:xfrm>
                <a:off x="679" y="2666"/>
                <a:ext cx="2176" cy="56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62" name="Picture 75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6" y="2434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9852" name="Group 76"/>
            <p:cNvGrpSpPr>
              <a:grpSpLocks/>
            </p:cNvGrpSpPr>
            <p:nvPr/>
          </p:nvGrpSpPr>
          <p:grpSpPr bwMode="auto">
            <a:xfrm>
              <a:off x="647" y="1559"/>
              <a:ext cx="3464" cy="444"/>
              <a:chOff x="1200" y="2743"/>
              <a:chExt cx="3464" cy="444"/>
            </a:xfrm>
          </p:grpSpPr>
          <p:sp>
            <p:nvSpPr>
              <p:cNvPr id="759859" name="Rectangle 77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728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60" name="Picture 78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2" y="274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9853" name="Group 79"/>
            <p:cNvGrpSpPr>
              <a:grpSpLocks/>
            </p:cNvGrpSpPr>
            <p:nvPr/>
          </p:nvGrpSpPr>
          <p:grpSpPr bwMode="auto">
            <a:xfrm>
              <a:off x="651" y="848"/>
              <a:ext cx="2867" cy="473"/>
              <a:chOff x="2716" y="3068"/>
              <a:chExt cx="2867" cy="473"/>
            </a:xfrm>
          </p:grpSpPr>
          <p:pic>
            <p:nvPicPr>
              <p:cNvPr id="759857" name="Picture 80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8" y="3068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9858" name="Rectangle 81"/>
              <p:cNvSpPr>
                <a:spLocks noChangeArrowheads="1"/>
              </p:cNvSpPr>
              <p:nvPr/>
            </p:nvSpPr>
            <p:spPr bwMode="auto">
              <a:xfrm>
                <a:off x="2716" y="3320"/>
                <a:ext cx="2049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9854" name="Group 82"/>
            <p:cNvGrpSpPr>
              <a:grpSpLocks/>
            </p:cNvGrpSpPr>
            <p:nvPr/>
          </p:nvGrpSpPr>
          <p:grpSpPr bwMode="auto">
            <a:xfrm>
              <a:off x="646" y="1890"/>
              <a:ext cx="4891" cy="473"/>
              <a:chOff x="688" y="3445"/>
              <a:chExt cx="4891" cy="473"/>
            </a:xfrm>
          </p:grpSpPr>
          <p:sp>
            <p:nvSpPr>
              <p:cNvPr id="759855" name="Rectangle 83"/>
              <p:cNvSpPr>
                <a:spLocks noChangeArrowheads="1"/>
              </p:cNvSpPr>
              <p:nvPr/>
            </p:nvSpPr>
            <p:spPr bwMode="auto">
              <a:xfrm>
                <a:off x="688" y="3667"/>
                <a:ext cx="4075" cy="69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56" name="Picture 84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4" y="3445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9812" name="Text Box 87"/>
          <p:cNvSpPr txBox="1">
            <a:spLocks noChangeArrowheads="1"/>
          </p:cNvSpPr>
          <p:nvPr/>
        </p:nvSpPr>
        <p:spPr bwMode="auto">
          <a:xfrm rot="-5413156">
            <a:off x="-987424" y="48006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„Überlebens“rate</a:t>
            </a:r>
          </a:p>
        </p:txBody>
      </p:sp>
      <p:sp>
        <p:nvSpPr>
          <p:cNvPr id="759813" name="Line 88"/>
          <p:cNvSpPr>
            <a:spLocks noChangeShapeType="1"/>
          </p:cNvSpPr>
          <p:nvPr/>
        </p:nvSpPr>
        <p:spPr bwMode="auto">
          <a:xfrm flipV="1">
            <a:off x="1012825" y="3614738"/>
            <a:ext cx="0" cy="258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14" name="Line 89"/>
          <p:cNvSpPr>
            <a:spLocks noChangeShapeType="1"/>
          </p:cNvSpPr>
          <p:nvPr/>
        </p:nvSpPr>
        <p:spPr bwMode="auto">
          <a:xfrm>
            <a:off x="1012825" y="6202363"/>
            <a:ext cx="6910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15" name="Text Box 90"/>
          <p:cNvSpPr txBox="1">
            <a:spLocks noChangeArrowheads="1"/>
          </p:cNvSpPr>
          <p:nvPr/>
        </p:nvSpPr>
        <p:spPr bwMode="auto">
          <a:xfrm>
            <a:off x="557213" y="59753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</a:t>
            </a:r>
          </a:p>
        </p:txBody>
      </p:sp>
      <p:sp>
        <p:nvSpPr>
          <p:cNvPr id="759816" name="Text Box 91"/>
          <p:cNvSpPr txBox="1">
            <a:spLocks noChangeArrowheads="1"/>
          </p:cNvSpPr>
          <p:nvPr/>
        </p:nvSpPr>
        <p:spPr bwMode="auto">
          <a:xfrm>
            <a:off x="557213" y="39338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</a:t>
            </a:r>
          </a:p>
        </p:txBody>
      </p: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1006475" y="814388"/>
            <a:ext cx="2309813" cy="3325812"/>
            <a:chOff x="634" y="534"/>
            <a:chExt cx="1455" cy="2095"/>
          </a:xfrm>
        </p:grpSpPr>
        <p:sp>
          <p:nvSpPr>
            <p:cNvPr id="759846" name="Line 93"/>
            <p:cNvSpPr>
              <a:spLocks noChangeShapeType="1"/>
            </p:cNvSpPr>
            <p:nvPr/>
          </p:nvSpPr>
          <p:spPr bwMode="auto">
            <a:xfrm>
              <a:off x="634" y="2629"/>
              <a:ext cx="144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7" name="Line 102"/>
            <p:cNvSpPr>
              <a:spLocks noChangeShapeType="1"/>
            </p:cNvSpPr>
            <p:nvPr/>
          </p:nvSpPr>
          <p:spPr bwMode="auto">
            <a:xfrm>
              <a:off x="2082" y="534"/>
              <a:ext cx="7" cy="208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28"/>
          <p:cNvGrpSpPr>
            <a:grpSpLocks/>
          </p:cNvGrpSpPr>
          <p:nvPr/>
        </p:nvGrpSpPr>
        <p:grpSpPr bwMode="auto">
          <a:xfrm>
            <a:off x="4479925" y="2192338"/>
            <a:ext cx="893763" cy="2898775"/>
            <a:chOff x="2822" y="1402"/>
            <a:chExt cx="563" cy="1826"/>
          </a:xfrm>
        </p:grpSpPr>
        <p:sp>
          <p:nvSpPr>
            <p:cNvPr id="759844" name="Line 96"/>
            <p:cNvSpPr>
              <a:spLocks noChangeShapeType="1"/>
            </p:cNvSpPr>
            <p:nvPr/>
          </p:nvSpPr>
          <p:spPr bwMode="auto">
            <a:xfrm>
              <a:off x="2822" y="3221"/>
              <a:ext cx="563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5" name="Line 105"/>
            <p:cNvSpPr>
              <a:spLocks noChangeShapeType="1"/>
            </p:cNvSpPr>
            <p:nvPr/>
          </p:nvSpPr>
          <p:spPr bwMode="auto">
            <a:xfrm>
              <a:off x="3374" y="1402"/>
              <a:ext cx="0" cy="182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759819" name="Text Box 107"/>
          <p:cNvSpPr txBox="1">
            <a:spLocks noChangeArrowheads="1"/>
          </p:cNvSpPr>
          <p:nvPr/>
        </p:nvSpPr>
        <p:spPr bwMode="auto">
          <a:xfrm>
            <a:off x="7448550" y="6230938"/>
            <a:ext cx="350838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t</a:t>
            </a:r>
          </a:p>
        </p:txBody>
      </p: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5359400" y="2611438"/>
            <a:ext cx="2287588" cy="3241675"/>
            <a:chOff x="3376" y="1666"/>
            <a:chExt cx="1441" cy="2042"/>
          </a:xfrm>
        </p:grpSpPr>
        <p:sp>
          <p:nvSpPr>
            <p:cNvPr id="759841" name="Line 99"/>
            <p:cNvSpPr>
              <a:spLocks noChangeShapeType="1"/>
            </p:cNvSpPr>
            <p:nvPr/>
          </p:nvSpPr>
          <p:spPr bwMode="auto">
            <a:xfrm>
              <a:off x="3376" y="3609"/>
              <a:ext cx="1328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2" name="Line 106"/>
            <p:cNvSpPr>
              <a:spLocks noChangeShapeType="1"/>
            </p:cNvSpPr>
            <p:nvPr/>
          </p:nvSpPr>
          <p:spPr bwMode="auto">
            <a:xfrm>
              <a:off x="4720" y="1666"/>
              <a:ext cx="0" cy="196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43" name="Text Box 109"/>
            <p:cNvSpPr txBox="1">
              <a:spLocks noChangeArrowheads="1"/>
            </p:cNvSpPr>
            <p:nvPr/>
          </p:nvSpPr>
          <p:spPr bwMode="auto">
            <a:xfrm>
              <a:off x="4623" y="3477"/>
              <a:ext cx="19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/>
                <a:t>x</a:t>
              </a:r>
            </a:p>
          </p:txBody>
        </p:sp>
      </p:grpSp>
      <p:grpSp>
        <p:nvGrpSpPr>
          <p:cNvPr id="12" name="Group 122"/>
          <p:cNvGrpSpPr>
            <a:grpSpLocks/>
          </p:cNvGrpSpPr>
          <p:nvPr/>
        </p:nvGrpSpPr>
        <p:grpSpPr bwMode="auto">
          <a:xfrm>
            <a:off x="1633538" y="4130675"/>
            <a:ext cx="1677987" cy="771525"/>
            <a:chOff x="1029" y="2623"/>
            <a:chExt cx="1057" cy="486"/>
          </a:xfrm>
        </p:grpSpPr>
        <p:sp>
          <p:nvSpPr>
            <p:cNvPr id="759837" name="Line 94"/>
            <p:cNvSpPr>
              <a:spLocks noChangeShapeType="1"/>
            </p:cNvSpPr>
            <p:nvPr/>
          </p:nvSpPr>
          <p:spPr bwMode="auto">
            <a:xfrm flipH="1">
              <a:off x="2086" y="2623"/>
              <a:ext cx="0" cy="23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8" name="AutoShape 112"/>
            <p:cNvSpPr>
              <a:spLocks/>
            </p:cNvSpPr>
            <p:nvPr/>
          </p:nvSpPr>
          <p:spPr bwMode="auto">
            <a:xfrm>
              <a:off x="1840" y="2644"/>
              <a:ext cx="97" cy="201"/>
            </a:xfrm>
            <a:prstGeom prst="leftBrace">
              <a:avLst>
                <a:gd name="adj1" fmla="val 17268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39" name="Text Box 113"/>
            <p:cNvSpPr txBox="1">
              <a:spLocks noChangeArrowheads="1"/>
            </p:cNvSpPr>
            <p:nvPr/>
          </p:nvSpPr>
          <p:spPr bwMode="auto">
            <a:xfrm>
              <a:off x="1436" y="2651"/>
              <a:ext cx="425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-1/5</a:t>
              </a:r>
            </a:p>
          </p:txBody>
        </p:sp>
        <p:sp>
          <p:nvSpPr>
            <p:cNvPr id="759840" name="Text Box 118"/>
            <p:cNvSpPr txBox="1">
              <a:spLocks noChangeArrowheads="1"/>
            </p:cNvSpPr>
            <p:nvPr/>
          </p:nvSpPr>
          <p:spPr bwMode="auto">
            <a:xfrm>
              <a:off x="1029" y="2783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3300413" y="1752600"/>
            <a:ext cx="1192212" cy="2754313"/>
            <a:chOff x="2079" y="1125"/>
            <a:chExt cx="751" cy="1735"/>
          </a:xfrm>
        </p:grpSpPr>
        <p:sp>
          <p:nvSpPr>
            <p:cNvPr id="759835" name="Line 95"/>
            <p:cNvSpPr>
              <a:spLocks noChangeShapeType="1"/>
            </p:cNvSpPr>
            <p:nvPr/>
          </p:nvSpPr>
          <p:spPr bwMode="auto">
            <a:xfrm flipV="1">
              <a:off x="2079" y="2856"/>
              <a:ext cx="751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6" name="Line 104"/>
            <p:cNvSpPr>
              <a:spLocks noChangeShapeType="1"/>
            </p:cNvSpPr>
            <p:nvPr/>
          </p:nvSpPr>
          <p:spPr bwMode="auto">
            <a:xfrm>
              <a:off x="2825" y="1125"/>
              <a:ext cx="0" cy="173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127"/>
          <p:cNvGrpSpPr>
            <a:grpSpLocks/>
          </p:cNvGrpSpPr>
          <p:nvPr/>
        </p:nvGrpSpPr>
        <p:grpSpPr bwMode="auto">
          <a:xfrm>
            <a:off x="2735263" y="4505325"/>
            <a:ext cx="1757362" cy="892175"/>
            <a:chOff x="1723" y="2859"/>
            <a:chExt cx="1107" cy="562"/>
          </a:xfrm>
        </p:grpSpPr>
        <p:sp>
          <p:nvSpPr>
            <p:cNvPr id="759831" name="Line 110"/>
            <p:cNvSpPr>
              <a:spLocks noChangeShapeType="1"/>
            </p:cNvSpPr>
            <p:nvPr/>
          </p:nvSpPr>
          <p:spPr bwMode="auto">
            <a:xfrm flipH="1">
              <a:off x="2830" y="2859"/>
              <a:ext cx="0" cy="36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2" name="AutoShape 114"/>
            <p:cNvSpPr>
              <a:spLocks/>
            </p:cNvSpPr>
            <p:nvPr/>
          </p:nvSpPr>
          <p:spPr bwMode="auto">
            <a:xfrm>
              <a:off x="2535" y="2888"/>
              <a:ext cx="97" cy="325"/>
            </a:xfrm>
            <a:prstGeom prst="leftBrace">
              <a:avLst>
                <a:gd name="adj1" fmla="val 27921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33" name="Text Box 115"/>
            <p:cNvSpPr txBox="1">
              <a:spLocks noChangeArrowheads="1"/>
            </p:cNvSpPr>
            <p:nvPr/>
          </p:nvSpPr>
          <p:spPr bwMode="auto">
            <a:xfrm>
              <a:off x="2152" y="2951"/>
              <a:ext cx="40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-1/3</a:t>
              </a:r>
            </a:p>
          </p:txBody>
        </p:sp>
        <p:sp>
          <p:nvSpPr>
            <p:cNvPr id="759834" name="Text Box 119"/>
            <p:cNvSpPr txBox="1">
              <a:spLocks noChangeArrowheads="1"/>
            </p:cNvSpPr>
            <p:nvPr/>
          </p:nvSpPr>
          <p:spPr bwMode="auto">
            <a:xfrm>
              <a:off x="1723" y="3095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grpSp>
        <p:nvGrpSpPr>
          <p:cNvPr id="15" name="Group 129"/>
          <p:cNvGrpSpPr>
            <a:grpSpLocks/>
          </p:cNvGrpSpPr>
          <p:nvPr/>
        </p:nvGrpSpPr>
        <p:grpSpPr bwMode="auto">
          <a:xfrm>
            <a:off x="3792538" y="5080000"/>
            <a:ext cx="1570037" cy="912813"/>
            <a:chOff x="2389" y="3221"/>
            <a:chExt cx="989" cy="575"/>
          </a:xfrm>
        </p:grpSpPr>
        <p:sp>
          <p:nvSpPr>
            <p:cNvPr id="759827" name="Line 111"/>
            <p:cNvSpPr>
              <a:spLocks noChangeShapeType="1"/>
            </p:cNvSpPr>
            <p:nvPr/>
          </p:nvSpPr>
          <p:spPr bwMode="auto">
            <a:xfrm flipH="1">
              <a:off x="3377" y="3221"/>
              <a:ext cx="1" cy="38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28" name="AutoShape 116"/>
            <p:cNvSpPr>
              <a:spLocks/>
            </p:cNvSpPr>
            <p:nvPr/>
          </p:nvSpPr>
          <p:spPr bwMode="auto">
            <a:xfrm>
              <a:off x="3181" y="3249"/>
              <a:ext cx="97" cy="363"/>
            </a:xfrm>
            <a:prstGeom prst="leftBrace">
              <a:avLst>
                <a:gd name="adj1" fmla="val 31186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29" name="Text Box 117"/>
            <p:cNvSpPr txBox="1">
              <a:spLocks noChangeArrowheads="1"/>
            </p:cNvSpPr>
            <p:nvPr/>
          </p:nvSpPr>
          <p:spPr bwMode="auto">
            <a:xfrm>
              <a:off x="2819" y="3326"/>
              <a:ext cx="37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-1/2</a:t>
              </a:r>
            </a:p>
          </p:txBody>
        </p:sp>
        <p:sp>
          <p:nvSpPr>
            <p:cNvPr id="759830" name="Text Box 120"/>
            <p:cNvSpPr txBox="1">
              <a:spLocks noChangeArrowheads="1"/>
            </p:cNvSpPr>
            <p:nvPr/>
          </p:nvSpPr>
          <p:spPr bwMode="auto">
            <a:xfrm>
              <a:off x="2389" y="3470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sp>
        <p:nvSpPr>
          <p:cNvPr id="759825" name="Text Box 131"/>
          <p:cNvSpPr txBox="1">
            <a:spLocks noChangeArrowheads="1"/>
          </p:cNvSpPr>
          <p:nvPr/>
        </p:nvSpPr>
        <p:spPr bwMode="auto">
          <a:xfrm>
            <a:off x="2051050" y="6275388"/>
            <a:ext cx="4703763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Kaplan-Meier Überlebenskurve</a:t>
            </a:r>
          </a:p>
        </p:txBody>
      </p:sp>
      <p:sp>
        <p:nvSpPr>
          <p:cNvPr id="18452" name="Datumsplatzhalter 6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1D4814-CB38-48A6-9601-C239038EB44E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Rekrutierungs- und Beobachtungszeitraum</a:t>
            </a:r>
            <a:endParaRPr lang="en-US" smtClean="0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78390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16AB61-9E6E-4E3B-AE37-ACD628C976D4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  <p:sp>
        <p:nvSpPr>
          <p:cNvPr id="2355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A3C31-80B3-4846-B653-446066D00CA9}" type="slidenum">
              <a:rPr lang="de-DE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Kaplan Meier Kurve</a:t>
            </a:r>
            <a:endParaRPr lang="en-US" smtClean="0"/>
          </a:p>
        </p:txBody>
      </p:sp>
      <p:pic>
        <p:nvPicPr>
          <p:cNvPr id="76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785938"/>
            <a:ext cx="7786687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EB7101-2033-4628-89F4-16D8353C5742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  <p:sp>
        <p:nvSpPr>
          <p:cNvPr id="348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BA54-2DC4-41D9-B5DD-B7C71EC66B48}" type="slidenum">
              <a:rPr lang="de-DE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637A9-4ACF-4693-A88D-7A9992D70222}" type="slidenum">
              <a:rPr lang="de-DE"/>
              <a:pPr>
                <a:defRPr/>
              </a:pPr>
              <a:t>36</a:t>
            </a:fld>
            <a:endParaRPr lang="de-DE"/>
          </a:p>
        </p:txBody>
      </p:sp>
      <p:pic>
        <p:nvPicPr>
          <p:cNvPr id="817154" name="Picture 2" descr="kaplan_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482600"/>
            <a:ext cx="6627812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7155" name="Text Box 4"/>
          <p:cNvSpPr txBox="1">
            <a:spLocks noChangeArrowheads="1"/>
          </p:cNvSpPr>
          <p:nvPr/>
        </p:nvSpPr>
        <p:spPr bwMode="auto">
          <a:xfrm>
            <a:off x="1871663" y="4892675"/>
            <a:ext cx="67008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Deskription von Überlebenskurven:</a:t>
            </a:r>
          </a:p>
          <a:p>
            <a:r>
              <a:rPr lang="de-DE"/>
              <a:t>(Aus der Grafik/den Daten geschätzt)</a:t>
            </a:r>
          </a:p>
          <a:p>
            <a:r>
              <a:rPr lang="de-DE">
                <a:solidFill>
                  <a:srgbClr val="FF0000"/>
                </a:solidFill>
              </a:rPr>
              <a:t>Mediane Rezidivfreiheitszeit:</a:t>
            </a:r>
            <a:r>
              <a:rPr lang="de-DE"/>
              <a:t>   </a:t>
            </a:r>
            <a:r>
              <a:rPr lang="de-DE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≈ 34 Monate</a:t>
            </a:r>
            <a:endParaRPr lang="de-DE">
              <a:solidFill>
                <a:srgbClr val="FF0000"/>
              </a:solidFill>
            </a:endParaRPr>
          </a:p>
          <a:p>
            <a:r>
              <a:rPr lang="de-DE">
                <a:solidFill>
                  <a:srgbClr val="009900"/>
                </a:solidFill>
              </a:rPr>
              <a:t>2-Jahres-Rezidivfreiheitsrate:</a:t>
            </a:r>
            <a:r>
              <a:rPr lang="de-DE"/>
              <a:t> </a:t>
            </a:r>
            <a:r>
              <a:rPr lang="de-DE">
                <a:solidFill>
                  <a:srgbClr val="009900"/>
                </a:solidFill>
                <a:ea typeface="Arial Unicode MS" pitchFamily="34" charset="-128"/>
                <a:cs typeface="Arial Unicode MS" pitchFamily="34" charset="-128"/>
              </a:rPr>
              <a:t>≈ 58%</a:t>
            </a:r>
            <a:endParaRPr lang="de-DE">
              <a:solidFill>
                <a:srgbClr val="009900"/>
              </a:solidFill>
            </a:endParaRPr>
          </a:p>
          <a:p>
            <a:r>
              <a:rPr lang="de-DE">
                <a:solidFill>
                  <a:srgbClr val="FDB21B"/>
                </a:solidFill>
              </a:rPr>
              <a:t>5-Jahres-Rezidivfreiheitsrate: </a:t>
            </a:r>
            <a:r>
              <a:rPr lang="de-DE">
                <a:solidFill>
                  <a:srgbClr val="FDB21B"/>
                </a:solidFill>
                <a:ea typeface="Arial Unicode MS" pitchFamily="34" charset="-128"/>
                <a:cs typeface="Arial Unicode MS" pitchFamily="34" charset="-128"/>
              </a:rPr>
              <a:t>≈ 32%</a:t>
            </a:r>
          </a:p>
        </p:txBody>
      </p:sp>
      <p:sp>
        <p:nvSpPr>
          <p:cNvPr id="817156" name="Line 7"/>
          <p:cNvSpPr>
            <a:spLocks noChangeShapeType="1"/>
          </p:cNvSpPr>
          <p:nvPr/>
        </p:nvSpPr>
        <p:spPr bwMode="auto">
          <a:xfrm>
            <a:off x="1979613" y="2420938"/>
            <a:ext cx="1804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7" name="Line 8"/>
          <p:cNvSpPr>
            <a:spLocks noChangeShapeType="1"/>
          </p:cNvSpPr>
          <p:nvPr/>
        </p:nvSpPr>
        <p:spPr bwMode="auto">
          <a:xfrm>
            <a:off x="3779838" y="2492375"/>
            <a:ext cx="0" cy="1857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8" name="Line 9"/>
          <p:cNvSpPr>
            <a:spLocks noChangeShapeType="1"/>
          </p:cNvSpPr>
          <p:nvPr/>
        </p:nvSpPr>
        <p:spPr bwMode="auto">
          <a:xfrm flipV="1">
            <a:off x="3348038" y="2133600"/>
            <a:ext cx="0" cy="2108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9" name="Line 10"/>
          <p:cNvSpPr>
            <a:spLocks noChangeShapeType="1"/>
          </p:cNvSpPr>
          <p:nvPr/>
        </p:nvSpPr>
        <p:spPr bwMode="auto">
          <a:xfrm flipH="1">
            <a:off x="2051050" y="2133600"/>
            <a:ext cx="12668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60" name="Line 11"/>
          <p:cNvSpPr>
            <a:spLocks noChangeShapeType="1"/>
          </p:cNvSpPr>
          <p:nvPr/>
        </p:nvSpPr>
        <p:spPr bwMode="auto">
          <a:xfrm flipH="1">
            <a:off x="5219700" y="3068638"/>
            <a:ext cx="9525" cy="1174750"/>
          </a:xfrm>
          <a:prstGeom prst="line">
            <a:avLst/>
          </a:prstGeom>
          <a:noFill/>
          <a:ln w="19050">
            <a:solidFill>
              <a:srgbClr val="FDB21B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61" name="Line 12"/>
          <p:cNvSpPr>
            <a:spLocks noChangeShapeType="1"/>
          </p:cNvSpPr>
          <p:nvPr/>
        </p:nvSpPr>
        <p:spPr bwMode="auto">
          <a:xfrm>
            <a:off x="2051050" y="3068638"/>
            <a:ext cx="3143250" cy="9525"/>
          </a:xfrm>
          <a:prstGeom prst="line">
            <a:avLst/>
          </a:prstGeom>
          <a:noFill/>
          <a:ln w="19050">
            <a:solidFill>
              <a:srgbClr val="FDB21B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38923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B45864-5D54-4FE3-87A0-6836F4B67F05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85775" y="488950"/>
            <a:ext cx="8229600" cy="7969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de-AT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Kaplan Meier Methodik</a:t>
            </a:r>
            <a:endParaRPr lang="en-US" sz="3200" dirty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Vergleich von Überlebenskurven</a:t>
            </a:r>
            <a:endParaRPr lang="en-US" smtClean="0"/>
          </a:p>
        </p:txBody>
      </p:sp>
      <p:pic>
        <p:nvPicPr>
          <p:cNvPr id="80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8"/>
            <a:ext cx="8096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50A3FB-508D-4F35-A9DA-2B3233828BEF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FB3CC-E11A-4C38-B8C2-EC4C6BE6AE60}" type="slidenum">
              <a:rPr lang="de-DE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Log-Rank-Test</a:t>
            </a:r>
            <a:endParaRPr lang="de-AT" sz="2400" smtClean="0"/>
          </a:p>
        </p:txBody>
      </p:sp>
      <p:sp>
        <p:nvSpPr>
          <p:cNvPr id="80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13" y="2000250"/>
            <a:ext cx="7499350" cy="4065588"/>
          </a:xfrm>
        </p:spPr>
        <p:txBody>
          <a:bodyPr/>
          <a:lstStyle/>
          <a:p>
            <a:r>
              <a:rPr lang="de-AT" sz="2000" b="1" smtClean="0"/>
              <a:t>Vergleich von Überlebenszeiten</a:t>
            </a:r>
            <a:r>
              <a:rPr lang="de-AT" sz="2000" b="1" smtClean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de-AT" sz="1800" smtClean="0"/>
              <a:t>H0: Es besteht eine Gleichverteilung der Überlebenszeiten</a:t>
            </a:r>
          </a:p>
          <a:p>
            <a:pPr lvl="1"/>
            <a:r>
              <a:rPr lang="de-AT" sz="1800" smtClean="0"/>
              <a:t>H1: Die Überlebenszeiten sind unterschiedlich verteilt</a:t>
            </a:r>
          </a:p>
          <a:p>
            <a:pPr lvl="1"/>
            <a:endParaRPr lang="de-AT" sz="1000" smtClean="0"/>
          </a:p>
          <a:p>
            <a:r>
              <a:rPr lang="de-AT" sz="2000" smtClean="0"/>
              <a:t>Eine Erweiterung auf k&gt;2 ist möglich</a:t>
            </a:r>
          </a:p>
          <a:p>
            <a:endParaRPr lang="de-AT" sz="1000" smtClean="0"/>
          </a:p>
          <a:p>
            <a:r>
              <a:rPr lang="de-AT" sz="2000" smtClean="0"/>
              <a:t>Einschränkungen</a:t>
            </a:r>
          </a:p>
          <a:p>
            <a:pPr lvl="1"/>
            <a:r>
              <a:rPr lang="de-AT" sz="1800" smtClean="0"/>
              <a:t>Probleme bei Überscheidungen der Kurven</a:t>
            </a:r>
          </a:p>
          <a:p>
            <a:pPr lvl="1"/>
            <a:r>
              <a:rPr lang="de-AT" sz="1800" smtClean="0"/>
              <a:t>Alternative Peto-Test</a:t>
            </a:r>
          </a:p>
        </p:txBody>
      </p:sp>
      <p:sp>
        <p:nvSpPr>
          <p:cNvPr id="49156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659C27-E903-49BE-BE2B-47219A509B02}" type="datetime1">
              <a:rPr lang="de-DE"/>
              <a:pPr>
                <a:defRPr/>
              </a:pPr>
              <a:t>26.02.2020</a:t>
            </a:fld>
            <a:endParaRPr lang="de-DE"/>
          </a:p>
        </p:txBody>
      </p:sp>
      <p:sp>
        <p:nvSpPr>
          <p:cNvPr id="4915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3BD45-FF99-4DC5-90AD-DA13C200FD22}" type="slidenum">
              <a:rPr lang="de-DE"/>
              <a:pPr>
                <a:defRPr/>
              </a:pPr>
              <a:t>38</a:t>
            </a:fld>
            <a:endParaRPr lang="de-DE"/>
          </a:p>
        </p:txBody>
      </p:sp>
      <p:pic>
        <p:nvPicPr>
          <p:cNvPr id="808965" name="Picture 2" descr="k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652963"/>
            <a:ext cx="32242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25" cy="1154112"/>
          </a:xfrm>
        </p:spPr>
        <p:txBody>
          <a:bodyPr/>
          <a:lstStyle/>
          <a:p>
            <a:r>
              <a:rPr lang="de-AT"/>
              <a:t>Studienplanung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BB947E-E2B1-447B-92C9-68B1426AE906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8F5BBEBC-074E-4A2D-B73B-16B66FAD0228}" type="slidenum">
              <a:rPr lang="de-DE" altLang="en-US"/>
              <a:pPr>
                <a:defRPr/>
              </a:pPr>
              <a:t>39</a:t>
            </a:fld>
            <a:endParaRPr lang="de-DE" altLang="en-US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03363"/>
            <a:ext cx="5689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Häufig</a:t>
            </a:r>
            <a:r>
              <a:rPr lang="de-DE" sz="2400" b="1" smtClean="0"/>
              <a:t> </a:t>
            </a:r>
            <a:r>
              <a:rPr lang="de-DE" smtClean="0"/>
              <a:t>verwendete</a:t>
            </a:r>
            <a:r>
              <a:rPr lang="de-DE" sz="2400" b="1" smtClean="0"/>
              <a:t> </a:t>
            </a:r>
            <a:r>
              <a:rPr lang="de-DE" smtClean="0"/>
              <a:t>statistische</a:t>
            </a:r>
            <a:r>
              <a:rPr lang="de-DE" sz="2400" b="1" smtClean="0"/>
              <a:t> </a:t>
            </a:r>
            <a:r>
              <a:rPr lang="de-DE" smtClean="0"/>
              <a:t>Methoden</a:t>
            </a:r>
          </a:p>
        </p:txBody>
      </p:sp>
      <p:sp>
        <p:nvSpPr>
          <p:cNvPr id="16386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smtClean="0"/>
              <a:t>Studienplanung</a:t>
            </a:r>
          </a:p>
          <a:p>
            <a:pPr>
              <a:lnSpc>
                <a:spcPct val="80000"/>
              </a:lnSpc>
            </a:pPr>
            <a:r>
              <a:rPr lang="de-DE" smtClean="0"/>
              <a:t>Fragestellung – Hypothesenformulierung</a:t>
            </a:r>
          </a:p>
          <a:p>
            <a:pPr>
              <a:lnSpc>
                <a:spcPct val="80000"/>
              </a:lnSpc>
            </a:pPr>
            <a:r>
              <a:rPr lang="de-DE" smtClean="0"/>
              <a:t>Auswahl des Studiendesign</a:t>
            </a:r>
          </a:p>
          <a:p>
            <a:pPr>
              <a:lnSpc>
                <a:spcPct val="80000"/>
              </a:lnSpc>
            </a:pPr>
            <a:r>
              <a:rPr lang="de-DE" smtClean="0"/>
              <a:t>Fallzahlschätzung</a:t>
            </a:r>
          </a:p>
          <a:p>
            <a:pPr>
              <a:lnSpc>
                <a:spcPct val="80000"/>
              </a:lnSpc>
            </a:pPr>
            <a:endParaRPr lang="de-DE" sz="360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smtClean="0"/>
              <a:t>Statistische Auswertung</a:t>
            </a:r>
          </a:p>
          <a:p>
            <a:pPr>
              <a:lnSpc>
                <a:spcPct val="80000"/>
              </a:lnSpc>
            </a:pPr>
            <a:r>
              <a:rPr lang="de-DE" smtClean="0"/>
              <a:t>Deskriptive Statistik</a:t>
            </a:r>
          </a:p>
          <a:p>
            <a:pPr>
              <a:lnSpc>
                <a:spcPct val="80000"/>
              </a:lnSpc>
            </a:pPr>
            <a:r>
              <a:rPr lang="de-DE" smtClean="0"/>
              <a:t>Parameterschätzung mittels </a:t>
            </a:r>
            <a:r>
              <a:rPr lang="de-DE" b="1" smtClean="0"/>
              <a:t>Konfidenzintervalle</a:t>
            </a:r>
          </a:p>
          <a:p>
            <a:pPr>
              <a:lnSpc>
                <a:spcPct val="80000"/>
              </a:lnSpc>
            </a:pPr>
            <a:r>
              <a:rPr lang="de-DE" smtClean="0"/>
              <a:t>Hypothesenprüfung mittels Signifikanztests (</a:t>
            </a:r>
            <a:r>
              <a:rPr lang="de-DE" b="1" smtClean="0"/>
              <a:t>P-Werte</a:t>
            </a:r>
            <a:r>
              <a:rPr lang="de-DE" smtClean="0"/>
              <a:t>)</a:t>
            </a:r>
          </a:p>
          <a:p>
            <a:pPr>
              <a:lnSpc>
                <a:spcPct val="80000"/>
              </a:lnSpc>
            </a:pPr>
            <a:r>
              <a:rPr lang="de-DE" smtClean="0"/>
              <a:t>Regressionsanalysen z.B. Cox Modell (</a:t>
            </a:r>
            <a:r>
              <a:rPr lang="de-DE" b="1" smtClean="0"/>
              <a:t>Hazard ratios</a:t>
            </a:r>
            <a:r>
              <a:rPr lang="de-DE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26.02.2020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4E305-1174-4FC0-865B-74E58DBBF4CA}" type="slidenum">
              <a:rPr lang="de-DE"/>
              <a:pPr/>
              <a:t>5</a:t>
            </a:fld>
            <a:endParaRPr lang="de-DE"/>
          </a:p>
        </p:txBody>
      </p:sp>
      <p:sp>
        <p:nvSpPr>
          <p:cNvPr id="23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54F5F7-E1C9-47CE-95C9-EEDE3E6B25C2}" type="datetime1">
              <a:rPr lang="de-DE"/>
              <a:pPr/>
              <a:t>26.02.2020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dirty="0"/>
              <a:t>Fragestellungen </a:t>
            </a:r>
            <a:br>
              <a:rPr lang="de-DE" sz="4000" dirty="0"/>
            </a:br>
            <a:r>
              <a:rPr lang="de-DE" sz="4000" dirty="0"/>
              <a:t>und </a:t>
            </a:r>
            <a:r>
              <a:rPr lang="de-DE" sz="4000" dirty="0" smtClean="0"/>
              <a:t>bevorzugtes </a:t>
            </a:r>
            <a:r>
              <a:rPr lang="de-DE" sz="4000" dirty="0"/>
              <a:t>Studiendesign</a:t>
            </a:r>
          </a:p>
        </p:txBody>
      </p:sp>
      <p:graphicFrame>
        <p:nvGraphicFramePr>
          <p:cNvPr id="45069" name="Group 13"/>
          <p:cNvGraphicFramePr>
            <a:graphicFrameLocks noGrp="1"/>
          </p:cNvGraphicFramePr>
          <p:nvPr>
            <p:ph type="tbl" idx="1"/>
          </p:nvPr>
        </p:nvGraphicFramePr>
        <p:xfrm>
          <a:off x="457200" y="2103438"/>
          <a:ext cx="8229600" cy="4068764"/>
        </p:xfrm>
        <a:graphic>
          <a:graphicData uri="http://schemas.openxmlformats.org/drawingml/2006/table">
            <a:tbl>
              <a:tblPr/>
              <a:tblGrid>
                <a:gridCol w="1981200"/>
                <a:gridCol w="62484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Therapie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Randomised Controlled Trial (RCT), Verblindung (drei-,zwei-,einfach,offen)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Querschnittsstudie mit Vergleich mit Goldstandard, Verblindung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Ursachen-forschung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Case-control study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PICO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P 	= Population, Studienobjekte</a:t>
            </a:r>
            <a:r>
              <a:rPr lang="de-DE" sz="24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sz="2400" dirty="0"/>
              <a:t>			Auswahl bzgl. Alter, Geschlecht, </a:t>
            </a:r>
            <a:r>
              <a:rPr lang="de-DE" sz="2400" dirty="0" smtClean="0"/>
              <a:t> </a:t>
            </a:r>
            <a:r>
              <a:rPr lang="de-DE" sz="2400" dirty="0"/>
              <a:t>		Krankheitsstadium...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I 	= Intervention(en)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	</a:t>
            </a:r>
            <a:r>
              <a:rPr lang="de-DE" sz="2400" dirty="0"/>
              <a:t>zu untersuchende Behandlungsform, 				Risikofaktoren...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C	=	</a:t>
            </a:r>
            <a:r>
              <a:rPr lang="de-DE" dirty="0" err="1"/>
              <a:t>Comparison</a:t>
            </a:r>
            <a:r>
              <a:rPr lang="de-DE" dirty="0"/>
              <a:t> Intervention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 </a:t>
            </a:r>
            <a:r>
              <a:rPr lang="de-DE" sz="2400" dirty="0"/>
              <a:t>	zu vergleichende Behandlungsform, Goldstandard, 		keine Risikofaktoren, kein Vergleich...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O	=	</a:t>
            </a:r>
            <a:r>
              <a:rPr lang="de-DE" dirty="0" err="1"/>
              <a:t>Outcome</a:t>
            </a:r>
            <a:r>
              <a:rPr lang="de-DE" dirty="0"/>
              <a:t>(s)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endParaRPr lang="de-DE" dirty="0"/>
          </a:p>
          <a:p>
            <a:pPr lvl="2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Effekt der Intervention	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endParaRPr lang="de-DE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9C4-8EB4-4821-8620-1874BEA1B05F}" type="datetime1">
              <a:rPr lang="de-AT"/>
              <a:pPr/>
              <a:t>26.02.2020</a:t>
            </a:fld>
            <a:endParaRPr lang="de-DE" alt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„Wie lese ich eine Studie in 10 Minuten“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3313112"/>
          </a:xfrm>
        </p:spPr>
        <p:txBody>
          <a:bodyPr/>
          <a:lstStyle/>
          <a:p>
            <a:pPr>
              <a:lnSpc>
                <a:spcPct val="80000"/>
              </a:lnSpc>
              <a:buSzPct val="90000"/>
            </a:pPr>
            <a:r>
              <a:rPr lang="de-DE" sz="2400"/>
              <a:t>Grundlegender Aufbau eines Studienberichts (papers):</a:t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000"/>
              <a:t/>
            </a:r>
            <a:br>
              <a:rPr lang="de-DE" sz="2000"/>
            </a:br>
            <a:r>
              <a:rPr lang="de-DE"/>
              <a:t>IMRaD Schema</a:t>
            </a:r>
            <a:br>
              <a:rPr lang="de-DE"/>
            </a:br>
            <a:endParaRPr lang="de-DE"/>
          </a:p>
          <a:p>
            <a:pPr>
              <a:lnSpc>
                <a:spcPct val="80000"/>
              </a:lnSpc>
              <a:buSzPct val="90000"/>
            </a:pPr>
            <a:r>
              <a:rPr lang="de-DE" sz="2400"/>
              <a:t>Weitere Strukturierungen:</a:t>
            </a:r>
          </a:p>
          <a:p>
            <a:pPr>
              <a:lnSpc>
                <a:spcPct val="80000"/>
              </a:lnSpc>
              <a:buSzPct val="90000"/>
              <a:buFont typeface="Arial" charset="0"/>
              <a:buNone/>
            </a:pPr>
            <a:endParaRPr lang="de-DE" sz="2400"/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CONSORT Statement für Interventionsstudien (RCTs)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STROBE Statement für Beobachtungsstudien (epidemiologische Studien: Kohortenstudie, Fall-Kontroll-Studie u. Querschnittstudie)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STARD Statement für diagnostische Studien</a:t>
            </a:r>
          </a:p>
          <a:p>
            <a:pPr>
              <a:lnSpc>
                <a:spcPct val="80000"/>
              </a:lnSpc>
              <a:buSzPct val="90000"/>
            </a:pPr>
            <a:endParaRPr lang="de-DE" sz="180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75FD09A-4682-4892-88D5-370157852503}" type="slidenum">
              <a:rPr lang="de-AT">
                <a:latin typeface="+mj-lt"/>
              </a:rPr>
              <a:pPr>
                <a:defRPr/>
              </a:pPr>
              <a:t>7</a:t>
            </a:fld>
            <a:endParaRPr lang="de-AT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96B9-E12E-47E6-82BE-68D8A21F17EF}" type="datetime1">
              <a:rPr lang="de-AT"/>
              <a:pPr/>
              <a:t>26.02.2020</a:t>
            </a:fld>
            <a:endParaRPr lang="de-DE" alt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de-AT" sz="3600" b="1"/>
              <a:t>CONSORT (Consolidated Standards of Reporting Trials)</a:t>
            </a:r>
            <a:r>
              <a:rPr lang="de-AT" sz="3600"/>
              <a:t> </a:t>
            </a:r>
            <a:br>
              <a:rPr lang="de-AT" sz="3600"/>
            </a:br>
            <a:endParaRPr lang="de-DE" sz="28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6004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sz="2600"/>
              <a:t>22 internationale Standards und Richtlinien zur Darstellung von Ergebnissen in wissenschaftlichen Arbeiten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Studienplanung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Durchführung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Statistische Analyse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Interpretation</a:t>
            </a:r>
          </a:p>
          <a:p>
            <a:pPr>
              <a:lnSpc>
                <a:spcPct val="80000"/>
              </a:lnSpc>
            </a:pPr>
            <a:r>
              <a:rPr lang="de-AT" sz="2600"/>
              <a:t>Flussdiagramm über die Rekrutierung der Patienten</a:t>
            </a:r>
          </a:p>
          <a:p>
            <a:pPr>
              <a:lnSpc>
                <a:spcPct val="80000"/>
              </a:lnSpc>
            </a:pPr>
            <a:r>
              <a:rPr lang="de-AT" sz="2600">
                <a:hlinkClick r:id="rId3"/>
              </a:rPr>
              <a:t>www.consort-statement.org/</a:t>
            </a:r>
            <a:endParaRPr lang="de-AT" sz="2600"/>
          </a:p>
          <a:p>
            <a:pPr lvl="1">
              <a:lnSpc>
                <a:spcPct val="80000"/>
              </a:lnSpc>
            </a:pPr>
            <a:r>
              <a:rPr lang="de-AT" sz="2100"/>
              <a:t>Revidierte Version 2001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8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423D-6936-4445-AA5A-C499C7D520EA}" type="datetime1">
              <a:rPr lang="de-AT"/>
              <a:pPr/>
              <a:t>26.02.2020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Praktikum EBMhanno.ulmer@i-med.ac.at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923</Words>
  <Application>Microsoft Office PowerPoint</Application>
  <PresentationFormat>Bildschirmpräsentation (4:3)</PresentationFormat>
  <Paragraphs>338</Paragraphs>
  <Slides>39</Slides>
  <Notes>39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1" baseType="lpstr">
      <vt:lpstr>Template_MSIG</vt:lpstr>
      <vt:lpstr>Formel</vt:lpstr>
      <vt:lpstr>Statistik in der klinischen Prüfung  </vt:lpstr>
      <vt:lpstr>Literaturhinweise</vt:lpstr>
      <vt:lpstr>Quellen, Internet, Software</vt:lpstr>
      <vt:lpstr>Häufig verwendete statistische Methoden</vt:lpstr>
      <vt:lpstr>Fragestellungen  und bevorzugtes Studiendesign</vt:lpstr>
      <vt:lpstr>PICO</vt:lpstr>
      <vt:lpstr>„Wie lese ich eine Studie in 10 Minuten“</vt:lpstr>
      <vt:lpstr>CONSORT (Consolidated Standards of Reporting Trials)  </vt:lpstr>
      <vt:lpstr>PowerPoint-Präsentation</vt:lpstr>
      <vt:lpstr>Patientenflussdiagramm</vt:lpstr>
      <vt:lpstr>Medizinproduktestudie</vt:lpstr>
      <vt:lpstr>Medizinproduktestudie</vt:lpstr>
      <vt:lpstr>Medizinproduktestudie</vt:lpstr>
      <vt:lpstr>Medizinproduktestudie</vt:lpstr>
      <vt:lpstr>Medizinproduktestudie</vt:lpstr>
      <vt:lpstr>Arzneimittelstudie</vt:lpstr>
      <vt:lpstr>Arzneimittelstudie</vt:lpstr>
      <vt:lpstr>Arzneimittelstudie</vt:lpstr>
      <vt:lpstr>Arzneimittelstudie</vt:lpstr>
      <vt:lpstr>Arzneimittelstudie</vt:lpstr>
      <vt:lpstr>Deskriptive Statistik</vt:lpstr>
      <vt:lpstr>Inferenzstatistik I: Schätzen von Parametern (Konfidenzintervalle)</vt:lpstr>
      <vt:lpstr> Inferenzstatistik II: Signifikanztests </vt:lpstr>
      <vt:lpstr> Inferenzstatistik II: Signifikanztests </vt:lpstr>
      <vt:lpstr> Inferenzstatistik II: Signifikanztests </vt:lpstr>
      <vt:lpstr>Wichtige Signifikanztests</vt:lpstr>
      <vt:lpstr>Multiples Testen</vt:lpstr>
      <vt:lpstr>Überlebenszeitanalyse (Survival Analysis)</vt:lpstr>
      <vt:lpstr>Disease-free/Overall Survival Incidence of Relapse/Death</vt:lpstr>
      <vt:lpstr>Überlebenszeitanalyse (Survival Analysis)</vt:lpstr>
      <vt:lpstr>Kaplan-Meier Methode</vt:lpstr>
      <vt:lpstr>Deskription von Überlebenszeiten</vt:lpstr>
      <vt:lpstr>PowerPoint-Präsentation</vt:lpstr>
      <vt:lpstr>Rekrutierungs- und Beobachtungszeitraum</vt:lpstr>
      <vt:lpstr>Kaplan Meier Kurve</vt:lpstr>
      <vt:lpstr>PowerPoint-Präsentation</vt:lpstr>
      <vt:lpstr>Vergleich von Überlebenskurven</vt:lpstr>
      <vt:lpstr>Log-Rank-Test</vt:lpstr>
      <vt:lpstr>Studienplanung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Ulmer Hanno</cp:lastModifiedBy>
  <cp:revision>515</cp:revision>
  <dcterms:created xsi:type="dcterms:W3CDTF">2006-05-13T17:31:32Z</dcterms:created>
  <dcterms:modified xsi:type="dcterms:W3CDTF">2020-02-26T11:10:46Z</dcterms:modified>
</cp:coreProperties>
</file>