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16" r:id="rId4"/>
    <p:sldMasterId id="2147483724" r:id="rId5"/>
    <p:sldMasterId id="2147483733" r:id="rId6"/>
    <p:sldMasterId id="2147483745" r:id="rId7"/>
    <p:sldMasterId id="2147483757" r:id="rId8"/>
  </p:sldMasterIdLst>
  <p:notesMasterIdLst>
    <p:notesMasterId r:id="rId448"/>
  </p:notesMasterIdLst>
  <p:handoutMasterIdLst>
    <p:handoutMasterId r:id="rId449"/>
  </p:handoutMasterIdLst>
  <p:sldIdLst>
    <p:sldId id="256" r:id="rId9"/>
    <p:sldId id="528" r:id="rId10"/>
    <p:sldId id="383" r:id="rId11"/>
    <p:sldId id="281" r:id="rId12"/>
    <p:sldId id="361" r:id="rId13"/>
    <p:sldId id="263" r:id="rId14"/>
    <p:sldId id="282" r:id="rId15"/>
    <p:sldId id="537" r:id="rId16"/>
    <p:sldId id="856" r:id="rId17"/>
    <p:sldId id="499" r:id="rId18"/>
    <p:sldId id="338" r:id="rId19"/>
    <p:sldId id="852" r:id="rId20"/>
    <p:sldId id="853" r:id="rId21"/>
    <p:sldId id="854" r:id="rId22"/>
    <p:sldId id="855" r:id="rId23"/>
    <p:sldId id="500" r:id="rId24"/>
    <p:sldId id="501" r:id="rId25"/>
    <p:sldId id="502" r:id="rId26"/>
    <p:sldId id="503" r:id="rId27"/>
    <p:sldId id="504" r:id="rId28"/>
    <p:sldId id="506" r:id="rId29"/>
    <p:sldId id="505" r:id="rId30"/>
    <p:sldId id="396" r:id="rId31"/>
    <p:sldId id="397" r:id="rId32"/>
    <p:sldId id="398" r:id="rId33"/>
    <p:sldId id="399" r:id="rId34"/>
    <p:sldId id="401" r:id="rId35"/>
    <p:sldId id="400" r:id="rId36"/>
    <p:sldId id="729" r:id="rId37"/>
    <p:sldId id="857" r:id="rId38"/>
    <p:sldId id="858" r:id="rId39"/>
    <p:sldId id="859" r:id="rId40"/>
    <p:sldId id="860" r:id="rId41"/>
    <p:sldId id="861" r:id="rId42"/>
    <p:sldId id="862" r:id="rId43"/>
    <p:sldId id="863" r:id="rId44"/>
    <p:sldId id="864" r:id="rId45"/>
    <p:sldId id="865" r:id="rId46"/>
    <p:sldId id="866" r:id="rId47"/>
    <p:sldId id="867" r:id="rId48"/>
    <p:sldId id="868" r:id="rId49"/>
    <p:sldId id="869" r:id="rId50"/>
    <p:sldId id="870" r:id="rId51"/>
    <p:sldId id="871" r:id="rId52"/>
    <p:sldId id="872" r:id="rId53"/>
    <p:sldId id="873" r:id="rId54"/>
    <p:sldId id="874" r:id="rId55"/>
    <p:sldId id="339" r:id="rId56"/>
    <p:sldId id="385" r:id="rId57"/>
    <p:sldId id="386" r:id="rId58"/>
    <p:sldId id="357" r:id="rId59"/>
    <p:sldId id="402" r:id="rId60"/>
    <p:sldId id="362" r:id="rId61"/>
    <p:sldId id="403" r:id="rId62"/>
    <p:sldId id="404" r:id="rId63"/>
    <p:sldId id="850" r:id="rId64"/>
    <p:sldId id="851" r:id="rId65"/>
    <p:sldId id="759" r:id="rId66"/>
    <p:sldId id="760" r:id="rId67"/>
    <p:sldId id="761" r:id="rId68"/>
    <p:sldId id="762" r:id="rId69"/>
    <p:sldId id="763" r:id="rId70"/>
    <p:sldId id="764" r:id="rId71"/>
    <p:sldId id="765" r:id="rId72"/>
    <p:sldId id="766" r:id="rId73"/>
    <p:sldId id="767" r:id="rId74"/>
    <p:sldId id="768" r:id="rId75"/>
    <p:sldId id="769" r:id="rId76"/>
    <p:sldId id="770" r:id="rId77"/>
    <p:sldId id="771" r:id="rId78"/>
    <p:sldId id="772" r:id="rId79"/>
    <p:sldId id="773" r:id="rId80"/>
    <p:sldId id="774" r:id="rId81"/>
    <p:sldId id="775" r:id="rId82"/>
    <p:sldId id="776" r:id="rId83"/>
    <p:sldId id="777" r:id="rId84"/>
    <p:sldId id="778" r:id="rId85"/>
    <p:sldId id="779" r:id="rId86"/>
    <p:sldId id="780" r:id="rId87"/>
    <p:sldId id="781" r:id="rId88"/>
    <p:sldId id="782" r:id="rId89"/>
    <p:sldId id="783" r:id="rId90"/>
    <p:sldId id="784" r:id="rId91"/>
    <p:sldId id="785" r:id="rId92"/>
    <p:sldId id="786" r:id="rId93"/>
    <p:sldId id="787" r:id="rId94"/>
    <p:sldId id="788" r:id="rId95"/>
    <p:sldId id="789" r:id="rId96"/>
    <p:sldId id="790" r:id="rId97"/>
    <p:sldId id="791" r:id="rId98"/>
    <p:sldId id="792" r:id="rId99"/>
    <p:sldId id="793" r:id="rId100"/>
    <p:sldId id="794" r:id="rId101"/>
    <p:sldId id="795" r:id="rId102"/>
    <p:sldId id="796" r:id="rId103"/>
    <p:sldId id="797" r:id="rId104"/>
    <p:sldId id="798" r:id="rId105"/>
    <p:sldId id="799" r:id="rId106"/>
    <p:sldId id="800" r:id="rId107"/>
    <p:sldId id="801" r:id="rId108"/>
    <p:sldId id="802" r:id="rId109"/>
    <p:sldId id="803" r:id="rId110"/>
    <p:sldId id="804" r:id="rId111"/>
    <p:sldId id="805" r:id="rId112"/>
    <p:sldId id="731" r:id="rId113"/>
    <p:sldId id="430" r:id="rId114"/>
    <p:sldId id="875" r:id="rId115"/>
    <p:sldId id="415" r:id="rId116"/>
    <p:sldId id="439" r:id="rId117"/>
    <p:sldId id="876" r:id="rId118"/>
    <p:sldId id="877" r:id="rId119"/>
    <p:sldId id="878" r:id="rId120"/>
    <p:sldId id="441" r:id="rId121"/>
    <p:sldId id="447" r:id="rId122"/>
    <p:sldId id="443" r:id="rId123"/>
    <p:sldId id="444" r:id="rId124"/>
    <p:sldId id="806" r:id="rId125"/>
    <p:sldId id="807" r:id="rId126"/>
    <p:sldId id="880" r:id="rId127"/>
    <p:sldId id="879" r:id="rId128"/>
    <p:sldId id="340" r:id="rId129"/>
    <p:sldId id="407" r:id="rId130"/>
    <p:sldId id="406" r:id="rId131"/>
    <p:sldId id="408" r:id="rId132"/>
    <p:sldId id="409" r:id="rId133"/>
    <p:sldId id="411" r:id="rId134"/>
    <p:sldId id="412" r:id="rId135"/>
    <p:sldId id="884" r:id="rId136"/>
    <p:sldId id="388" r:id="rId137"/>
    <p:sldId id="390" r:id="rId138"/>
    <p:sldId id="422" r:id="rId139"/>
    <p:sldId id="423" r:id="rId140"/>
    <p:sldId id="881" r:id="rId141"/>
    <p:sldId id="882" r:id="rId142"/>
    <p:sldId id="747" r:id="rId143"/>
    <p:sldId id="421" r:id="rId144"/>
    <p:sldId id="417" r:id="rId145"/>
    <p:sldId id="418" r:id="rId146"/>
    <p:sldId id="744" r:id="rId147"/>
    <p:sldId id="745" r:id="rId148"/>
    <p:sldId id="746" r:id="rId149"/>
    <p:sldId id="283" r:id="rId150"/>
    <p:sldId id="331" r:id="rId151"/>
    <p:sldId id="808" r:id="rId152"/>
    <p:sldId id="809" r:id="rId153"/>
    <p:sldId id="810" r:id="rId154"/>
    <p:sldId id="811" r:id="rId155"/>
    <p:sldId id="897" r:id="rId156"/>
    <p:sldId id="898" r:id="rId157"/>
    <p:sldId id="812" r:id="rId158"/>
    <p:sldId id="813" r:id="rId159"/>
    <p:sldId id="814" r:id="rId160"/>
    <p:sldId id="883" r:id="rId161"/>
    <p:sldId id="815" r:id="rId162"/>
    <p:sldId id="533" r:id="rId163"/>
    <p:sldId id="534" r:id="rId164"/>
    <p:sldId id="535" r:id="rId165"/>
    <p:sldId id="536" r:id="rId166"/>
    <p:sldId id="749" r:id="rId167"/>
    <p:sldId id="321" r:id="rId168"/>
    <p:sldId id="322" r:id="rId169"/>
    <p:sldId id="816" r:id="rId170"/>
    <p:sldId id="849" r:id="rId171"/>
    <p:sldId id="817" r:id="rId172"/>
    <p:sldId id="818" r:id="rId173"/>
    <p:sldId id="819" r:id="rId174"/>
    <p:sldId id="820" r:id="rId175"/>
    <p:sldId id="821" r:id="rId176"/>
    <p:sldId id="822" r:id="rId177"/>
    <p:sldId id="823" r:id="rId178"/>
    <p:sldId id="824" r:id="rId179"/>
    <p:sldId id="825" r:id="rId180"/>
    <p:sldId id="327" r:id="rId181"/>
    <p:sldId id="419" r:id="rId182"/>
    <p:sldId id="750" r:id="rId183"/>
    <p:sldId id="751" r:id="rId184"/>
    <p:sldId id="752" r:id="rId185"/>
    <p:sldId id="753" r:id="rId186"/>
    <p:sldId id="754" r:id="rId187"/>
    <p:sldId id="755" r:id="rId188"/>
    <p:sldId id="739" r:id="rId189"/>
    <p:sldId id="516" r:id="rId190"/>
    <p:sldId id="740" r:id="rId191"/>
    <p:sldId id="741" r:id="rId192"/>
    <p:sldId id="742" r:id="rId193"/>
    <p:sldId id="743" r:id="rId194"/>
    <p:sldId id="517" r:id="rId195"/>
    <p:sldId id="518" r:id="rId196"/>
    <p:sldId id="519" r:id="rId197"/>
    <p:sldId id="826" r:id="rId198"/>
    <p:sldId id="827" r:id="rId199"/>
    <p:sldId id="828" r:id="rId200"/>
    <p:sldId id="829" r:id="rId201"/>
    <p:sldId id="830" r:id="rId202"/>
    <p:sldId id="831" r:id="rId203"/>
    <p:sldId id="832" r:id="rId204"/>
    <p:sldId id="833" r:id="rId205"/>
    <p:sldId id="834" r:id="rId206"/>
    <p:sldId id="835" r:id="rId207"/>
    <p:sldId id="836" r:id="rId208"/>
    <p:sldId id="837" r:id="rId209"/>
    <p:sldId id="838" r:id="rId210"/>
    <p:sldId id="839" r:id="rId211"/>
    <p:sldId id="840" r:id="rId212"/>
    <p:sldId id="841" r:id="rId213"/>
    <p:sldId id="842" r:id="rId214"/>
    <p:sldId id="843" r:id="rId215"/>
    <p:sldId id="844" r:id="rId216"/>
    <p:sldId id="845" r:id="rId217"/>
    <p:sldId id="846" r:id="rId218"/>
    <p:sldId id="847" r:id="rId219"/>
    <p:sldId id="848" r:id="rId220"/>
    <p:sldId id="520" r:id="rId221"/>
    <p:sldId id="756" r:id="rId222"/>
    <p:sldId id="757" r:id="rId223"/>
    <p:sldId id="758" r:id="rId224"/>
    <p:sldId id="521" r:id="rId225"/>
    <p:sldId id="522" r:id="rId226"/>
    <p:sldId id="523" r:id="rId227"/>
    <p:sldId id="524" r:id="rId228"/>
    <p:sldId id="526" r:id="rId229"/>
    <p:sldId id="527" r:id="rId230"/>
    <p:sldId id="529" r:id="rId231"/>
    <p:sldId id="344" r:id="rId232"/>
    <p:sldId id="345" r:id="rId233"/>
    <p:sldId id="346" r:id="rId234"/>
    <p:sldId id="347" r:id="rId235"/>
    <p:sldId id="437" r:id="rId236"/>
    <p:sldId id="438" r:id="rId237"/>
    <p:sldId id="349" r:id="rId238"/>
    <p:sldId id="377" r:id="rId239"/>
    <p:sldId id="507" r:id="rId240"/>
    <p:sldId id="508" r:id="rId241"/>
    <p:sldId id="405" r:id="rId242"/>
    <p:sldId id="364" r:id="rId243"/>
    <p:sldId id="302" r:id="rId244"/>
    <p:sldId id="365" r:id="rId245"/>
    <p:sldId id="300" r:id="rId246"/>
    <p:sldId id="326" r:id="rId247"/>
    <p:sldId id="306" r:id="rId248"/>
    <p:sldId id="359" r:id="rId249"/>
    <p:sldId id="379" r:id="rId250"/>
    <p:sldId id="381" r:id="rId251"/>
    <p:sldId id="720" r:id="rId252"/>
    <p:sldId id="721" r:id="rId253"/>
    <p:sldId id="722" r:id="rId254"/>
    <p:sldId id="723" r:id="rId255"/>
    <p:sldId id="724" r:id="rId256"/>
    <p:sldId id="725" r:id="rId257"/>
    <p:sldId id="726" r:id="rId258"/>
    <p:sldId id="727" r:id="rId259"/>
    <p:sldId id="728" r:id="rId260"/>
    <p:sldId id="578" r:id="rId261"/>
    <p:sldId id="538" r:id="rId262"/>
    <p:sldId id="544" r:id="rId263"/>
    <p:sldId id="545" r:id="rId264"/>
    <p:sldId id="546" r:id="rId265"/>
    <p:sldId id="547" r:id="rId266"/>
    <p:sldId id="548" r:id="rId267"/>
    <p:sldId id="558" r:id="rId268"/>
    <p:sldId id="559" r:id="rId269"/>
    <p:sldId id="549" r:id="rId270"/>
    <p:sldId id="550" r:id="rId271"/>
    <p:sldId id="510" r:id="rId272"/>
    <p:sldId id="509" r:id="rId273"/>
    <p:sldId id="513" r:id="rId274"/>
    <p:sldId id="514" r:id="rId275"/>
    <p:sldId id="355" r:id="rId276"/>
    <p:sldId id="576" r:id="rId277"/>
    <p:sldId id="577" r:id="rId278"/>
    <p:sldId id="733" r:id="rId279"/>
    <p:sldId id="734" r:id="rId280"/>
    <p:sldId id="735" r:id="rId281"/>
    <p:sldId id="736" r:id="rId282"/>
    <p:sldId id="737" r:id="rId283"/>
    <p:sldId id="738" r:id="rId284"/>
    <p:sldId id="299" r:id="rId285"/>
    <p:sldId id="511" r:id="rId286"/>
    <p:sldId id="585" r:id="rId287"/>
    <p:sldId id="586" r:id="rId288"/>
    <p:sldId id="964" r:id="rId289"/>
    <p:sldId id="965" r:id="rId290"/>
    <p:sldId id="966" r:id="rId291"/>
    <p:sldId id="967" r:id="rId292"/>
    <p:sldId id="968" r:id="rId293"/>
    <p:sldId id="969" r:id="rId294"/>
    <p:sldId id="970" r:id="rId295"/>
    <p:sldId id="971" r:id="rId296"/>
    <p:sldId id="972" r:id="rId297"/>
    <p:sldId id="973" r:id="rId298"/>
    <p:sldId id="974" r:id="rId299"/>
    <p:sldId id="975" r:id="rId300"/>
    <p:sldId id="976" r:id="rId301"/>
    <p:sldId id="977" r:id="rId302"/>
    <p:sldId id="978" r:id="rId303"/>
    <p:sldId id="979" r:id="rId304"/>
    <p:sldId id="980" r:id="rId305"/>
    <p:sldId id="981" r:id="rId306"/>
    <p:sldId id="982" r:id="rId307"/>
    <p:sldId id="983" r:id="rId308"/>
    <p:sldId id="984" r:id="rId309"/>
    <p:sldId id="985" r:id="rId310"/>
    <p:sldId id="986" r:id="rId311"/>
    <p:sldId id="987" r:id="rId312"/>
    <p:sldId id="988" r:id="rId313"/>
    <p:sldId id="989" r:id="rId314"/>
    <p:sldId id="990" r:id="rId315"/>
    <p:sldId id="991" r:id="rId316"/>
    <p:sldId id="992" r:id="rId317"/>
    <p:sldId id="993" r:id="rId318"/>
    <p:sldId id="994" r:id="rId319"/>
    <p:sldId id="995" r:id="rId320"/>
    <p:sldId id="996" r:id="rId321"/>
    <p:sldId id="496" r:id="rId322"/>
    <p:sldId id="551" r:id="rId323"/>
    <p:sldId id="552" r:id="rId324"/>
    <p:sldId id="885" r:id="rId325"/>
    <p:sldId id="886" r:id="rId326"/>
    <p:sldId id="553" r:id="rId327"/>
    <p:sldId id="887" r:id="rId328"/>
    <p:sldId id="554" r:id="rId329"/>
    <p:sldId id="555" r:id="rId330"/>
    <p:sldId id="556" r:id="rId331"/>
    <p:sldId id="899" r:id="rId332"/>
    <p:sldId id="900" r:id="rId333"/>
    <p:sldId id="901" r:id="rId334"/>
    <p:sldId id="902" r:id="rId335"/>
    <p:sldId id="903" r:id="rId336"/>
    <p:sldId id="904" r:id="rId337"/>
    <p:sldId id="905" r:id="rId338"/>
    <p:sldId id="906" r:id="rId339"/>
    <p:sldId id="907" r:id="rId340"/>
    <p:sldId id="908" r:id="rId341"/>
    <p:sldId id="909" r:id="rId342"/>
    <p:sldId id="910" r:id="rId343"/>
    <p:sldId id="911" r:id="rId344"/>
    <p:sldId id="912" r:id="rId345"/>
    <p:sldId id="913" r:id="rId346"/>
    <p:sldId id="914" r:id="rId347"/>
    <p:sldId id="915" r:id="rId348"/>
    <p:sldId id="916" r:id="rId349"/>
    <p:sldId id="917" r:id="rId350"/>
    <p:sldId id="918" r:id="rId351"/>
    <p:sldId id="919" r:id="rId352"/>
    <p:sldId id="920" r:id="rId353"/>
    <p:sldId id="921" r:id="rId354"/>
    <p:sldId id="922" r:id="rId355"/>
    <p:sldId id="923" r:id="rId356"/>
    <p:sldId id="924" r:id="rId357"/>
    <p:sldId id="925" r:id="rId358"/>
    <p:sldId id="926" r:id="rId359"/>
    <p:sldId id="927" r:id="rId360"/>
    <p:sldId id="928" r:id="rId361"/>
    <p:sldId id="929" r:id="rId362"/>
    <p:sldId id="930" r:id="rId363"/>
    <p:sldId id="931" r:id="rId364"/>
    <p:sldId id="932" r:id="rId365"/>
    <p:sldId id="933" r:id="rId366"/>
    <p:sldId id="934" r:id="rId367"/>
    <p:sldId id="935" r:id="rId368"/>
    <p:sldId id="936" r:id="rId369"/>
    <p:sldId id="937" r:id="rId370"/>
    <p:sldId id="938" r:id="rId371"/>
    <p:sldId id="939" r:id="rId372"/>
    <p:sldId id="940" r:id="rId373"/>
    <p:sldId id="941" r:id="rId374"/>
    <p:sldId id="942" r:id="rId375"/>
    <p:sldId id="943" r:id="rId376"/>
    <p:sldId id="944" r:id="rId377"/>
    <p:sldId id="945" r:id="rId378"/>
    <p:sldId id="946" r:id="rId379"/>
    <p:sldId id="947" r:id="rId380"/>
    <p:sldId id="948" r:id="rId381"/>
    <p:sldId id="949" r:id="rId382"/>
    <p:sldId id="950" r:id="rId383"/>
    <p:sldId id="951" r:id="rId384"/>
    <p:sldId id="952" r:id="rId385"/>
    <p:sldId id="953" r:id="rId386"/>
    <p:sldId id="954" r:id="rId387"/>
    <p:sldId id="955" r:id="rId388"/>
    <p:sldId id="956" r:id="rId389"/>
    <p:sldId id="957" r:id="rId390"/>
    <p:sldId id="958" r:id="rId391"/>
    <p:sldId id="959" r:id="rId392"/>
    <p:sldId id="960" r:id="rId393"/>
    <p:sldId id="961" r:id="rId394"/>
    <p:sldId id="962" r:id="rId395"/>
    <p:sldId id="963" r:id="rId396"/>
    <p:sldId id="449" r:id="rId397"/>
    <p:sldId id="490" r:id="rId398"/>
    <p:sldId id="491" r:id="rId399"/>
    <p:sldId id="492" r:id="rId400"/>
    <p:sldId id="493" r:id="rId401"/>
    <p:sldId id="494" r:id="rId402"/>
    <p:sldId id="495" r:id="rId403"/>
    <p:sldId id="450" r:id="rId404"/>
    <p:sldId id="465" r:id="rId405"/>
    <p:sldId id="470" r:id="rId406"/>
    <p:sldId id="468" r:id="rId407"/>
    <p:sldId id="467" r:id="rId408"/>
    <p:sldId id="531" r:id="rId409"/>
    <p:sldId id="532" r:id="rId410"/>
    <p:sldId id="478" r:id="rId411"/>
    <p:sldId id="475" r:id="rId412"/>
    <p:sldId id="476" r:id="rId413"/>
    <p:sldId id="477" r:id="rId414"/>
    <p:sldId id="479" r:id="rId415"/>
    <p:sldId id="480" r:id="rId416"/>
    <p:sldId id="481" r:id="rId417"/>
    <p:sldId id="530" r:id="rId418"/>
    <p:sldId id="498" r:id="rId419"/>
    <p:sldId id="560" r:id="rId420"/>
    <p:sldId id="561" r:id="rId421"/>
    <p:sldId id="562" r:id="rId422"/>
    <p:sldId id="563" r:id="rId423"/>
    <p:sldId id="564" r:id="rId424"/>
    <p:sldId id="565" r:id="rId425"/>
    <p:sldId id="566" r:id="rId426"/>
    <p:sldId id="567" r:id="rId427"/>
    <p:sldId id="568" r:id="rId428"/>
    <p:sldId id="569" r:id="rId429"/>
    <p:sldId id="570" r:id="rId430"/>
    <p:sldId id="571" r:id="rId431"/>
    <p:sldId id="572" r:id="rId432"/>
    <p:sldId id="573" r:id="rId433"/>
    <p:sldId id="574" r:id="rId434"/>
    <p:sldId id="575" r:id="rId435"/>
    <p:sldId id="579" r:id="rId436"/>
    <p:sldId id="580" r:id="rId437"/>
    <p:sldId id="581" r:id="rId438"/>
    <p:sldId id="582" r:id="rId439"/>
    <p:sldId id="583" r:id="rId440"/>
    <p:sldId id="584" r:id="rId441"/>
    <p:sldId id="314" r:id="rId442"/>
    <p:sldId id="277" r:id="rId443"/>
    <p:sldId id="292" r:id="rId444"/>
    <p:sldId id="278" r:id="rId445"/>
    <p:sldId id="279" r:id="rId446"/>
    <p:sldId id="280" r:id="rId447"/>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94717" autoAdjust="0"/>
  </p:normalViewPr>
  <p:slideViewPr>
    <p:cSldViewPr>
      <p:cViewPr>
        <p:scale>
          <a:sx n="118" d="100"/>
          <a:sy n="118" d="100"/>
        </p:scale>
        <p:origin x="-1408" y="-4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91" d="100"/>
        <a:sy n="91" d="100"/>
      </p:scale>
      <p:origin x="0" y="24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433" Type="http://schemas.openxmlformats.org/officeDocument/2006/relationships/slide" Target="slides/slide425.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openxmlformats.org/officeDocument/2006/relationships/slide" Target="slides/slide327.xml"/><Relationship Id="rId377" Type="http://schemas.openxmlformats.org/officeDocument/2006/relationships/slide" Target="slides/slide369.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402" Type="http://schemas.openxmlformats.org/officeDocument/2006/relationships/slide" Target="slides/slide394.xml"/><Relationship Id="rId279" Type="http://schemas.openxmlformats.org/officeDocument/2006/relationships/slide" Target="slides/slide271.xml"/><Relationship Id="rId444" Type="http://schemas.openxmlformats.org/officeDocument/2006/relationships/slide" Target="slides/slide436.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46" Type="http://schemas.openxmlformats.org/officeDocument/2006/relationships/slide" Target="slides/slide338.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413" Type="http://schemas.openxmlformats.org/officeDocument/2006/relationships/slide" Target="slides/slide405.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357" Type="http://schemas.openxmlformats.org/officeDocument/2006/relationships/slide" Target="slides/slide349.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399" Type="http://schemas.openxmlformats.org/officeDocument/2006/relationships/slide" Target="slides/slide391.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424" Type="http://schemas.openxmlformats.org/officeDocument/2006/relationships/slide" Target="slides/slide416.xml"/><Relationship Id="rId445" Type="http://schemas.openxmlformats.org/officeDocument/2006/relationships/slide" Target="slides/slide437.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slide" Target="slides/slide283.xml"/><Relationship Id="rId305" Type="http://schemas.openxmlformats.org/officeDocument/2006/relationships/slide" Target="slides/slide297.xml"/><Relationship Id="rId326" Type="http://schemas.openxmlformats.org/officeDocument/2006/relationships/slide" Target="slides/slide318.xml"/><Relationship Id="rId347" Type="http://schemas.openxmlformats.org/officeDocument/2006/relationships/slide" Target="slides/slide339.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368" Type="http://schemas.openxmlformats.org/officeDocument/2006/relationships/slide" Target="slides/slide360.xml"/><Relationship Id="rId389" Type="http://schemas.openxmlformats.org/officeDocument/2006/relationships/slide" Target="slides/slide381.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414" Type="http://schemas.openxmlformats.org/officeDocument/2006/relationships/slide" Target="slides/slide406.xml"/><Relationship Id="rId435" Type="http://schemas.openxmlformats.org/officeDocument/2006/relationships/slide" Target="slides/slide427.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slide" Target="slides/slide308.xml"/><Relationship Id="rId337" Type="http://schemas.openxmlformats.org/officeDocument/2006/relationships/slide" Target="slides/slide329.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358" Type="http://schemas.openxmlformats.org/officeDocument/2006/relationships/slide" Target="slides/slide350.xml"/><Relationship Id="rId379" Type="http://schemas.openxmlformats.org/officeDocument/2006/relationships/slide" Target="slides/slide371.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390" Type="http://schemas.openxmlformats.org/officeDocument/2006/relationships/slide" Target="slides/slide382.xml"/><Relationship Id="rId404" Type="http://schemas.openxmlformats.org/officeDocument/2006/relationships/slide" Target="slides/slide396.xml"/><Relationship Id="rId425" Type="http://schemas.openxmlformats.org/officeDocument/2006/relationships/slide" Target="slides/slide417.xml"/><Relationship Id="rId446" Type="http://schemas.openxmlformats.org/officeDocument/2006/relationships/slide" Target="slides/slide438.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327" Type="http://schemas.openxmlformats.org/officeDocument/2006/relationships/slide" Target="slides/slide319.xml"/><Relationship Id="rId348" Type="http://schemas.openxmlformats.org/officeDocument/2006/relationships/slide" Target="slides/slide340.xml"/><Relationship Id="rId369" Type="http://schemas.openxmlformats.org/officeDocument/2006/relationships/slide" Target="slides/slide361.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380" Type="http://schemas.openxmlformats.org/officeDocument/2006/relationships/slide" Target="slides/slide372.xml"/><Relationship Id="rId415" Type="http://schemas.openxmlformats.org/officeDocument/2006/relationships/slide" Target="slides/slide407.xml"/><Relationship Id="rId436" Type="http://schemas.openxmlformats.org/officeDocument/2006/relationships/slide" Target="slides/slide428.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slide" Target="slides/slide309.xml"/><Relationship Id="rId338" Type="http://schemas.openxmlformats.org/officeDocument/2006/relationships/slide" Target="slides/slide330.xml"/><Relationship Id="rId359" Type="http://schemas.openxmlformats.org/officeDocument/2006/relationships/slide" Target="slides/slide35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370" Type="http://schemas.openxmlformats.org/officeDocument/2006/relationships/slide" Target="slides/slide362.xml"/><Relationship Id="rId391" Type="http://schemas.openxmlformats.org/officeDocument/2006/relationships/slide" Target="slides/slide383.xml"/><Relationship Id="rId405" Type="http://schemas.openxmlformats.org/officeDocument/2006/relationships/slide" Target="slides/slide397.xml"/><Relationship Id="rId426" Type="http://schemas.openxmlformats.org/officeDocument/2006/relationships/slide" Target="slides/slide418.xml"/><Relationship Id="rId447" Type="http://schemas.openxmlformats.org/officeDocument/2006/relationships/slide" Target="slides/slide439.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328" Type="http://schemas.openxmlformats.org/officeDocument/2006/relationships/slide" Target="slides/slide320.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381" Type="http://schemas.openxmlformats.org/officeDocument/2006/relationships/slide" Target="slides/slide373.xml"/><Relationship Id="rId416" Type="http://schemas.openxmlformats.org/officeDocument/2006/relationships/slide" Target="slides/slide408.xml"/><Relationship Id="rId220" Type="http://schemas.openxmlformats.org/officeDocument/2006/relationships/slide" Target="slides/slide212.xml"/><Relationship Id="rId241" Type="http://schemas.openxmlformats.org/officeDocument/2006/relationships/slide" Target="slides/slide233.xml"/><Relationship Id="rId437" Type="http://schemas.openxmlformats.org/officeDocument/2006/relationships/slide" Target="slides/slide429.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slide" Target="slides/slide310.xml"/><Relationship Id="rId339" Type="http://schemas.openxmlformats.org/officeDocument/2006/relationships/slide" Target="slides/slide33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350" Type="http://schemas.openxmlformats.org/officeDocument/2006/relationships/slide" Target="slides/slide342.xml"/><Relationship Id="rId371" Type="http://schemas.openxmlformats.org/officeDocument/2006/relationships/slide" Target="slides/slide363.xml"/><Relationship Id="rId406" Type="http://schemas.openxmlformats.org/officeDocument/2006/relationships/slide" Target="slides/slide398.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427" Type="http://schemas.openxmlformats.org/officeDocument/2006/relationships/slide" Target="slides/slide419.xml"/><Relationship Id="rId448" Type="http://schemas.openxmlformats.org/officeDocument/2006/relationships/notesMaster" Target="notesMasters/notesMaster1.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329" Type="http://schemas.openxmlformats.org/officeDocument/2006/relationships/slide" Target="slides/slide321.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340" Type="http://schemas.openxmlformats.org/officeDocument/2006/relationships/slide" Target="slides/slide332.xml"/><Relationship Id="rId361" Type="http://schemas.openxmlformats.org/officeDocument/2006/relationships/slide" Target="slides/slide353.xml"/><Relationship Id="rId196" Type="http://schemas.openxmlformats.org/officeDocument/2006/relationships/slide" Target="slides/slide188.xml"/><Relationship Id="rId200" Type="http://schemas.openxmlformats.org/officeDocument/2006/relationships/slide" Target="slides/slide192.xml"/><Relationship Id="rId382" Type="http://schemas.openxmlformats.org/officeDocument/2006/relationships/slide" Target="slides/slide374.xml"/><Relationship Id="rId417" Type="http://schemas.openxmlformats.org/officeDocument/2006/relationships/slide" Target="slides/slide409.xml"/><Relationship Id="rId438" Type="http://schemas.openxmlformats.org/officeDocument/2006/relationships/slide" Target="slides/slide430.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330" Type="http://schemas.openxmlformats.org/officeDocument/2006/relationships/slide" Target="slides/slide322.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351" Type="http://schemas.openxmlformats.org/officeDocument/2006/relationships/slide" Target="slides/slide343.xml"/><Relationship Id="rId372" Type="http://schemas.openxmlformats.org/officeDocument/2006/relationships/slide" Target="slides/slide364.xml"/><Relationship Id="rId393" Type="http://schemas.openxmlformats.org/officeDocument/2006/relationships/slide" Target="slides/slide385.xml"/><Relationship Id="rId407" Type="http://schemas.openxmlformats.org/officeDocument/2006/relationships/slide" Target="slides/slide399.xml"/><Relationship Id="rId428" Type="http://schemas.openxmlformats.org/officeDocument/2006/relationships/slide" Target="slides/slide420.xml"/><Relationship Id="rId449" Type="http://schemas.openxmlformats.org/officeDocument/2006/relationships/handoutMaster" Target="handoutMasters/handoutMaster1.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341" Type="http://schemas.openxmlformats.org/officeDocument/2006/relationships/slide" Target="slides/slide333.xml"/><Relationship Id="rId362" Type="http://schemas.openxmlformats.org/officeDocument/2006/relationships/slide" Target="slides/slide354.xml"/><Relationship Id="rId383" Type="http://schemas.openxmlformats.org/officeDocument/2006/relationships/slide" Target="slides/slide375.xml"/><Relationship Id="rId418" Type="http://schemas.openxmlformats.org/officeDocument/2006/relationships/slide" Target="slides/slide410.xml"/><Relationship Id="rId439" Type="http://schemas.openxmlformats.org/officeDocument/2006/relationships/slide" Target="slides/slide431.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450" Type="http://schemas.openxmlformats.org/officeDocument/2006/relationships/presProps" Target="pres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331" Type="http://schemas.openxmlformats.org/officeDocument/2006/relationships/slide" Target="slides/slide323.xml"/><Relationship Id="rId352" Type="http://schemas.openxmlformats.org/officeDocument/2006/relationships/slide" Target="slides/slide344.xml"/><Relationship Id="rId373" Type="http://schemas.openxmlformats.org/officeDocument/2006/relationships/slide" Target="slides/slide365.xml"/><Relationship Id="rId394" Type="http://schemas.openxmlformats.org/officeDocument/2006/relationships/slide" Target="slides/slide386.xml"/><Relationship Id="rId408" Type="http://schemas.openxmlformats.org/officeDocument/2006/relationships/slide" Target="slides/slide400.xml"/><Relationship Id="rId429" Type="http://schemas.openxmlformats.org/officeDocument/2006/relationships/slide" Target="slides/slide421.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440" Type="http://schemas.openxmlformats.org/officeDocument/2006/relationships/slide" Target="slides/slide432.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slide" Target="slides/slide313.xml"/><Relationship Id="rId342" Type="http://schemas.openxmlformats.org/officeDocument/2006/relationships/slide" Target="slides/slide334.xml"/><Relationship Id="rId363" Type="http://schemas.openxmlformats.org/officeDocument/2006/relationships/slide" Target="slides/slide355.xml"/><Relationship Id="rId384" Type="http://schemas.openxmlformats.org/officeDocument/2006/relationships/slide" Target="slides/slide376.xml"/><Relationship Id="rId419" Type="http://schemas.openxmlformats.org/officeDocument/2006/relationships/slide" Target="slides/slide411.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430" Type="http://schemas.openxmlformats.org/officeDocument/2006/relationships/slide" Target="slides/slide422.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451" Type="http://schemas.openxmlformats.org/officeDocument/2006/relationships/viewProps" Target="viewProps.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332" Type="http://schemas.openxmlformats.org/officeDocument/2006/relationships/slide" Target="slides/slide324.xml"/><Relationship Id="rId353" Type="http://schemas.openxmlformats.org/officeDocument/2006/relationships/slide" Target="slides/slide345.xml"/><Relationship Id="rId374" Type="http://schemas.openxmlformats.org/officeDocument/2006/relationships/slide" Target="slides/slide366.xml"/><Relationship Id="rId395" Type="http://schemas.openxmlformats.org/officeDocument/2006/relationships/slide" Target="slides/slide387.xml"/><Relationship Id="rId409" Type="http://schemas.openxmlformats.org/officeDocument/2006/relationships/slide" Target="slides/slide40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420" Type="http://schemas.openxmlformats.org/officeDocument/2006/relationships/slide" Target="slides/slide412.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41" Type="http://schemas.openxmlformats.org/officeDocument/2006/relationships/slide" Target="slides/slide433.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343" Type="http://schemas.openxmlformats.org/officeDocument/2006/relationships/slide" Target="slides/slide335.xml"/><Relationship Id="rId364" Type="http://schemas.openxmlformats.org/officeDocument/2006/relationships/slide" Target="slides/slide356.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385" Type="http://schemas.openxmlformats.org/officeDocument/2006/relationships/slide" Target="slides/slide377.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410" Type="http://schemas.openxmlformats.org/officeDocument/2006/relationships/slide" Target="slides/slide402.xml"/><Relationship Id="rId431" Type="http://schemas.openxmlformats.org/officeDocument/2006/relationships/slide" Target="slides/slide423.xml"/><Relationship Id="rId452" Type="http://schemas.openxmlformats.org/officeDocument/2006/relationships/theme" Target="theme/theme1.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slide" Target="slides/slide392.xml"/><Relationship Id="rId421" Type="http://schemas.openxmlformats.org/officeDocument/2006/relationships/slide" Target="slides/slide413.xml"/><Relationship Id="rId442" Type="http://schemas.openxmlformats.org/officeDocument/2006/relationships/slide" Target="slides/slide434.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411" Type="http://schemas.openxmlformats.org/officeDocument/2006/relationships/slide" Target="slides/slide403.xml"/><Relationship Id="rId432" Type="http://schemas.openxmlformats.org/officeDocument/2006/relationships/slide" Target="slides/slide424.xml"/><Relationship Id="rId453" Type="http://schemas.openxmlformats.org/officeDocument/2006/relationships/tableStyles" Target="tableStyles.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slide" Target="slides/slide393.xml"/><Relationship Id="rId422" Type="http://schemas.openxmlformats.org/officeDocument/2006/relationships/slide" Target="slides/slide414.xml"/><Relationship Id="rId443" Type="http://schemas.openxmlformats.org/officeDocument/2006/relationships/slide" Target="slides/slide435.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412" Type="http://schemas.openxmlformats.org/officeDocument/2006/relationships/slide" Target="slides/slide404.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356" Type="http://schemas.openxmlformats.org/officeDocument/2006/relationships/slide" Target="slides/slide348.xml"/><Relationship Id="rId398" Type="http://schemas.openxmlformats.org/officeDocument/2006/relationships/slide" Target="slides/slide390.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423" Type="http://schemas.openxmlformats.org/officeDocument/2006/relationships/slide" Target="slides/slide415.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367" Type="http://schemas.openxmlformats.org/officeDocument/2006/relationships/slide" Target="slides/slide359.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434" Type="http://schemas.openxmlformats.org/officeDocument/2006/relationships/slide" Target="slides/slide426.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336" Type="http://schemas.openxmlformats.org/officeDocument/2006/relationships/slide" Target="slides/slide328.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378" Type="http://schemas.openxmlformats.org/officeDocument/2006/relationships/slide" Target="slides/slide370.xml"/><Relationship Id="rId403" Type="http://schemas.openxmlformats.org/officeDocument/2006/relationships/slide" Target="slides/slide395.xml"/></Relationships>
</file>

<file path=ppt/_rels/viewProps.xml.rels><?xml version="1.0" encoding="UTF-8" standalone="yes"?>
<Relationships xmlns="http://schemas.openxmlformats.org/package/2006/relationships"><Relationship Id="rId3" Type="http://schemas.openxmlformats.org/officeDocument/2006/relationships/slide" Target="slides/slide312.xml"/><Relationship Id="rId2" Type="http://schemas.openxmlformats.org/officeDocument/2006/relationships/slide" Target="slides/slide310.xml"/><Relationship Id="rId1" Type="http://schemas.openxmlformats.org/officeDocument/2006/relationships/slide" Target="slides/slide17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ser>
        <c:dLbls>
          <c:showLegendKey val="0"/>
          <c:showVal val="0"/>
          <c:showCatName val="0"/>
          <c:showSerName val="0"/>
          <c:showPercent val="0"/>
          <c:showBubbleSize val="0"/>
        </c:dLbls>
        <c:gapWidth val="25"/>
        <c:overlap val="100"/>
        <c:axId val="187240832"/>
        <c:axId val="187242368"/>
      </c:barChart>
      <c:catAx>
        <c:axId val="187240832"/>
        <c:scaling>
          <c:orientation val="minMax"/>
        </c:scaling>
        <c:delete val="0"/>
        <c:axPos val="b"/>
        <c:majorTickMark val="none"/>
        <c:minorTickMark val="none"/>
        <c:tickLblPos val="low"/>
        <c:crossAx val="187242368"/>
        <c:crosses val="autoZero"/>
        <c:auto val="1"/>
        <c:lblAlgn val="ctr"/>
        <c:lblOffset val="100"/>
        <c:noMultiLvlLbl val="0"/>
      </c:catAx>
      <c:valAx>
        <c:axId val="187242368"/>
        <c:scaling>
          <c:orientation val="minMax"/>
        </c:scaling>
        <c:delete val="0"/>
        <c:axPos val="l"/>
        <c:majorGridlines/>
        <c:title>
          <c:tx>
            <c:rich>
              <a:bodyPr rot="-5400000" vert="horz"/>
              <a:lstStyle/>
              <a:p>
                <a:pPr>
                  <a:defRPr/>
                </a:pPr>
                <a:r>
                  <a:rPr lang="de-DE" baseline="0" dirty="0" err="1" smtClean="0"/>
                  <a:t>ln</a:t>
                </a:r>
                <a:r>
                  <a:rPr lang="de-DE" baseline="0" dirty="0" smtClean="0"/>
                  <a:t>(HR)</a:t>
                </a:r>
                <a:endParaRPr lang="de-DE" dirty="0"/>
              </a:p>
            </c:rich>
          </c:tx>
          <c:layout/>
          <c:overlay val="0"/>
        </c:title>
        <c:numFmt formatCode="#,##0.0" sourceLinked="0"/>
        <c:majorTickMark val="out"/>
        <c:minorTickMark val="none"/>
        <c:tickLblPos val="nextTo"/>
        <c:crossAx val="187240832"/>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00E06-5398-4A40-82A5-BE20085C8067}" type="doc">
      <dgm:prSet loTypeId="urn:microsoft.com/office/officeart/2005/8/layout/bProcess3" loCatId="process" qsTypeId="urn:microsoft.com/office/officeart/2005/8/quickstyle/simple4" qsCatId="simple" csTypeId="urn:microsoft.com/office/officeart/2005/8/colors/accent2_2" csCatId="accent2" phldr="1"/>
      <dgm:spPr/>
      <dgm:t>
        <a:bodyPr/>
        <a:lstStyle/>
        <a:p>
          <a:endParaRPr lang="de-DE"/>
        </a:p>
      </dgm:t>
    </dgm:pt>
    <dgm:pt modelId="{8981BB4C-D91D-46E7-BEC9-42616E224143}">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dirty="0">
              <a:latin typeface="+mn-lt"/>
              <a:cs typeface="Arial" pitchFamily="34" charset="0"/>
            </a:rPr>
            <a:t>Systematische Literatursuche</a:t>
          </a:r>
          <a:endParaRPr lang="de-DE" sz="1800" dirty="0">
            <a:latin typeface="+mn-lt"/>
          </a:endParaRPr>
        </a:p>
      </dgm:t>
    </dgm:pt>
    <dgm:pt modelId="{9BD95864-C23C-4606-B8FD-CF96BA8E78CA}" type="parTrans" cxnId="{B8555D78-4D5C-4FF3-A2FC-E96D3D36B640}">
      <dgm:prSet/>
      <dgm:spPr/>
      <dgm:t>
        <a:bodyPr/>
        <a:lstStyle/>
        <a:p>
          <a:endParaRPr lang="de-DE"/>
        </a:p>
      </dgm:t>
    </dgm:pt>
    <dgm:pt modelId="{B9A64A44-9F8C-4DCF-88B8-A658F0D9830E}" type="sibTrans" cxnId="{B8555D78-4D5C-4FF3-A2FC-E96D3D36B640}">
      <dgm:prSet/>
      <dgm:spPr>
        <a:solidFill>
          <a:schemeClr val="tx1"/>
        </a:solidFill>
        <a:ln w="25400"/>
      </dgm:spPr>
      <dgm:t>
        <a:bodyPr/>
        <a:lstStyle/>
        <a:p>
          <a:endParaRPr lang="de-DE"/>
        </a:p>
      </dgm:t>
    </dgm:pt>
    <dgm:pt modelId="{242F95B6-6612-415C-829A-6F4C423F8110}">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kern="1200" dirty="0">
              <a:solidFill>
                <a:prstClr val="white"/>
              </a:solidFill>
              <a:latin typeface="+mn-lt"/>
              <a:ea typeface="+mn-ea"/>
              <a:cs typeface="+mn-cs"/>
            </a:rPr>
            <a:t>Sensitivitätsanalyse</a:t>
          </a:r>
          <a:endParaRPr lang="de-DE" sz="1800" kern="1200" dirty="0">
            <a:latin typeface="+mn-lt"/>
          </a:endParaRPr>
        </a:p>
      </dgm:t>
    </dgm:pt>
    <dgm:pt modelId="{CA4AD714-6C38-46FE-9DD0-0F87117ACF96}" type="parTrans" cxnId="{93C21BA9-EF13-468C-BB0A-4A22500F4DA3}">
      <dgm:prSet/>
      <dgm:spPr/>
      <dgm:t>
        <a:bodyPr/>
        <a:lstStyle/>
        <a:p>
          <a:endParaRPr lang="de-DE"/>
        </a:p>
      </dgm:t>
    </dgm:pt>
    <dgm:pt modelId="{1CEEFBEB-A182-4594-9FB2-30910ACDDA4E}" type="sibTrans" cxnId="{93C21BA9-EF13-468C-BB0A-4A22500F4DA3}">
      <dgm:prSet/>
      <dgm:spPr>
        <a:solidFill>
          <a:schemeClr val="tx1"/>
        </a:solidFill>
        <a:ln w="25400"/>
      </dgm:spPr>
      <dgm:t>
        <a:bodyPr/>
        <a:lstStyle/>
        <a:p>
          <a:endParaRPr lang="de-DE"/>
        </a:p>
      </dgm:t>
    </dgm:pt>
    <dgm:pt modelId="{73783B02-CDEF-496E-812B-55F1A3C11792}">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Fragestellung</a:t>
          </a:r>
          <a:r>
            <a:rPr lang="de-DE" sz="1800" kern="1200" dirty="0">
              <a:latin typeface="+mn-lt"/>
            </a:rPr>
            <a:t> und statistisches Verfahren festlegen </a:t>
          </a:r>
        </a:p>
      </dgm:t>
    </dgm:pt>
    <dgm:pt modelId="{0F0D5BA8-69BA-405B-A4D0-67C42C1B4D10}" type="parTrans" cxnId="{FFA683FC-BCF2-4628-B196-5623D21D29A8}">
      <dgm:prSet/>
      <dgm:spPr/>
      <dgm:t>
        <a:bodyPr/>
        <a:lstStyle/>
        <a:p>
          <a:endParaRPr lang="de-DE"/>
        </a:p>
      </dgm:t>
    </dgm:pt>
    <dgm:pt modelId="{873801EA-FCD5-4743-87BD-163C1ED2BCFA}" type="sibTrans" cxnId="{FFA683FC-BCF2-4628-B196-5623D21D29A8}">
      <dgm:prSet/>
      <dgm:spPr>
        <a:ln w="25400">
          <a:solidFill>
            <a:schemeClr val="tx1"/>
          </a:solidFill>
        </a:ln>
      </dgm:spPr>
      <dgm:t>
        <a:bodyPr/>
        <a:lstStyle/>
        <a:p>
          <a:endParaRPr lang="de-DE"/>
        </a:p>
      </dgm:t>
    </dgm:pt>
    <dgm:pt modelId="{2B1515F9-C922-439C-A22F-00FA5DA9E441}">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Elektronische Datenextraktion</a:t>
          </a:r>
        </a:p>
      </dgm:t>
    </dgm:pt>
    <dgm:pt modelId="{3F42D38B-8EC6-42E6-9C2B-23E371951113}" type="parTrans" cxnId="{21B97786-26C6-40B4-8F7D-40C8E43F2397}">
      <dgm:prSet/>
      <dgm:spPr/>
      <dgm:t>
        <a:bodyPr/>
        <a:lstStyle/>
        <a:p>
          <a:endParaRPr lang="de-DE"/>
        </a:p>
      </dgm:t>
    </dgm:pt>
    <dgm:pt modelId="{0FCF9898-2202-4798-B5F3-08204B4315A8}" type="sibTrans" cxnId="{21B97786-26C6-40B4-8F7D-40C8E43F2397}">
      <dgm:prSet/>
      <dgm:spPr>
        <a:ln w="25400">
          <a:solidFill>
            <a:schemeClr val="tx1"/>
          </a:solidFill>
        </a:ln>
      </dgm:spPr>
      <dgm:t>
        <a:bodyPr/>
        <a:lstStyle/>
        <a:p>
          <a:endParaRPr lang="de-DE"/>
        </a:p>
      </dgm:t>
    </dgm:pt>
    <dgm:pt modelId="{977D46F5-DB3D-4A3C-8057-2B5D094FA473}">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Statistische Zusammenfassung</a:t>
          </a:r>
        </a:p>
      </dgm:t>
    </dgm:pt>
    <dgm:pt modelId="{DCA6269E-4D6D-4131-BC36-673C8760B013}" type="parTrans" cxnId="{D44AA26E-2954-49A0-B01E-D243D8D1DB17}">
      <dgm:prSet/>
      <dgm:spPr/>
      <dgm:t>
        <a:bodyPr/>
        <a:lstStyle/>
        <a:p>
          <a:endParaRPr lang="de-DE"/>
        </a:p>
      </dgm:t>
    </dgm:pt>
    <dgm:pt modelId="{904F5A6A-42C6-4FD2-AA5A-481C7A91F032}" type="sibTrans" cxnId="{D44AA26E-2954-49A0-B01E-D243D8D1DB17}">
      <dgm:prSet/>
      <dgm:spPr>
        <a:ln w="25400">
          <a:solidFill>
            <a:schemeClr val="tx1"/>
          </a:solidFill>
        </a:ln>
      </dgm:spPr>
      <dgm:t>
        <a:bodyPr/>
        <a:lstStyle/>
        <a:p>
          <a:endParaRPr lang="de-DE"/>
        </a:p>
      </dgm:t>
    </dgm:pt>
    <dgm:pt modelId="{7F12145F-A193-41DB-96DF-231A0CA96BE8}">
      <dgm:prSet custT="1">
        <dgm:style>
          <a:lnRef idx="0">
            <a:schemeClr val="accent3"/>
          </a:lnRef>
          <a:fillRef idx="3">
            <a:schemeClr val="accent3"/>
          </a:fillRef>
          <a:effectRef idx="3">
            <a:schemeClr val="accent3"/>
          </a:effectRef>
          <a:fontRef idx="minor">
            <a:schemeClr val="lt1"/>
          </a:fontRef>
        </dgm:style>
      </dgm:prSet>
      <dgm:spPr>
        <a:solidFill>
          <a:srgbClr val="004983"/>
        </a:solidFill>
        <a:ln/>
      </dgm:spPr>
      <dgm:t>
        <a:bodyPr spcFirstLastPara="0" vert="horz" wrap="square" lIns="85344" tIns="85344" rIns="85344" bIns="85344" numCol="1" spcCol="1270" anchor="ctr" anchorCtr="0"/>
        <a:lstStyle/>
        <a:p>
          <a:r>
            <a:rPr lang="de-DE" sz="1800" kern="1200" dirty="0">
              <a:solidFill>
                <a:prstClr val="white"/>
              </a:solidFill>
              <a:latin typeface="+mn-lt"/>
              <a:ea typeface="+mn-ea"/>
              <a:cs typeface="+mn-cs"/>
            </a:rPr>
            <a:t>Heterogenität</a:t>
          </a:r>
          <a:r>
            <a:rPr lang="de-DE" sz="1800" kern="1200" dirty="0">
              <a:latin typeface="+mn-lt"/>
            </a:rPr>
            <a:t> untersuchen </a:t>
          </a:r>
        </a:p>
      </dgm:t>
    </dgm:pt>
    <dgm:pt modelId="{F8AF0BD9-6449-4655-865C-183E5DDACBB0}" type="parTrans" cxnId="{6F59C6ED-ED40-4ACA-BC38-EBBE933B90D3}">
      <dgm:prSet/>
      <dgm:spPr/>
      <dgm:t>
        <a:bodyPr/>
        <a:lstStyle/>
        <a:p>
          <a:endParaRPr lang="de-DE"/>
        </a:p>
      </dgm:t>
    </dgm:pt>
    <dgm:pt modelId="{57431BF7-AD0E-44C7-A6DC-4FEFBB9D35AF}" type="sibTrans" cxnId="{6F59C6ED-ED40-4ACA-BC38-EBBE933B90D3}">
      <dgm:prSet/>
      <dgm:spPr>
        <a:ln w="25400">
          <a:solidFill>
            <a:schemeClr val="tx1"/>
          </a:solidFill>
        </a:ln>
      </dgm:spPr>
      <dgm:t>
        <a:bodyPr/>
        <a:lstStyle/>
        <a:p>
          <a:endParaRPr lang="de-DE"/>
        </a:p>
      </dgm:t>
    </dgm:pt>
    <dgm:pt modelId="{30EABF6F-4EF3-4CBC-B03B-2770F2F451BB}">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defTabSz="533400">
            <a:lnSpc>
              <a:spcPct val="90000"/>
            </a:lnSpc>
            <a:spcBef>
              <a:spcPct val="0"/>
            </a:spcBef>
            <a:spcAft>
              <a:spcPct val="35000"/>
            </a:spcAft>
            <a:buNone/>
          </a:pPr>
          <a:endParaRPr lang="de-DE" sz="1200" kern="1200" dirty="0"/>
        </a:p>
      </dgm:t>
    </dgm:pt>
    <dgm:pt modelId="{A2995221-DD0E-4C01-88AC-02E7D9AB0D22}" type="parTrans" cxnId="{B2E2758C-E972-4929-B9AF-56714EEAE671}">
      <dgm:prSet/>
      <dgm:spPr/>
      <dgm:t>
        <a:bodyPr/>
        <a:lstStyle/>
        <a:p>
          <a:endParaRPr lang="de-DE"/>
        </a:p>
      </dgm:t>
    </dgm:pt>
    <dgm:pt modelId="{D8C03AE8-05DE-43EA-B593-79372249C13F}" type="sibTrans" cxnId="{B2E2758C-E972-4929-B9AF-56714EEAE671}">
      <dgm:prSet/>
      <dgm:spPr>
        <a:ln w="25400">
          <a:solidFill>
            <a:schemeClr val="tx1"/>
          </a:solidFill>
        </a:ln>
      </dgm:spPr>
      <dgm:t>
        <a:bodyPr/>
        <a:lstStyle/>
        <a:p>
          <a:endParaRPr lang="de-DE"/>
        </a:p>
      </dgm:t>
    </dgm:pt>
    <dgm:pt modelId="{39BEEE3F-6D26-4D3F-9B98-45963D9322F6}">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Interpretation</a:t>
          </a:r>
        </a:p>
      </dgm:t>
    </dgm:pt>
    <dgm:pt modelId="{286C1C69-0929-42C5-A3A7-511391E6FAA0}" type="parTrans" cxnId="{43A76BA1-6C1F-495C-BBB9-2213CE1D0849}">
      <dgm:prSet/>
      <dgm:spPr/>
      <dgm:t>
        <a:bodyPr/>
        <a:lstStyle/>
        <a:p>
          <a:endParaRPr lang="de-DE"/>
        </a:p>
      </dgm:t>
    </dgm:pt>
    <dgm:pt modelId="{A23C73A8-375B-4EA7-A8E8-15E69FB78407}" type="sibTrans" cxnId="{43A76BA1-6C1F-495C-BBB9-2213CE1D0849}">
      <dgm:prSet/>
      <dgm:spPr/>
      <dgm:t>
        <a:bodyPr/>
        <a:lstStyle/>
        <a:p>
          <a:endParaRPr lang="de-DE"/>
        </a:p>
      </dgm:t>
    </dgm:pt>
    <dgm:pt modelId="{1C8B29D9-D488-40F6-BBAA-CCB406726782}" type="pres">
      <dgm:prSet presAssocID="{56A00E06-5398-4A40-82A5-BE20085C8067}" presName="Name0" presStyleCnt="0">
        <dgm:presLayoutVars>
          <dgm:dir/>
          <dgm:resizeHandles val="exact"/>
        </dgm:presLayoutVars>
      </dgm:prSet>
      <dgm:spPr/>
      <dgm:t>
        <a:bodyPr/>
        <a:lstStyle/>
        <a:p>
          <a:endParaRPr lang="de-DE"/>
        </a:p>
      </dgm:t>
    </dgm:pt>
    <dgm:pt modelId="{B18AFA9B-55C1-49BF-9A4D-A19BAD9BEC2B}" type="pres">
      <dgm:prSet presAssocID="{73783B02-CDEF-496E-812B-55F1A3C11792}" presName="node" presStyleLbl="node1" presStyleIdx="0" presStyleCnt="8" custScaleX="179728">
        <dgm:presLayoutVars>
          <dgm:bulletEnabled val="1"/>
        </dgm:presLayoutVars>
      </dgm:prSet>
      <dgm:spPr/>
      <dgm:t>
        <a:bodyPr/>
        <a:lstStyle/>
        <a:p>
          <a:endParaRPr lang="de-DE"/>
        </a:p>
      </dgm:t>
    </dgm:pt>
    <dgm:pt modelId="{CA860914-E7DA-44FD-8C50-B36D5B94FF13}" type="pres">
      <dgm:prSet presAssocID="{873801EA-FCD5-4743-87BD-163C1ED2BCFA}" presName="sibTrans" presStyleLbl="sibTrans1D1" presStyleIdx="0" presStyleCnt="7"/>
      <dgm:spPr/>
      <dgm:t>
        <a:bodyPr/>
        <a:lstStyle/>
        <a:p>
          <a:endParaRPr lang="de-DE"/>
        </a:p>
      </dgm:t>
    </dgm:pt>
    <dgm:pt modelId="{32D600DC-EC95-405C-9BC5-F1DAF5285AA7}" type="pres">
      <dgm:prSet presAssocID="{873801EA-FCD5-4743-87BD-163C1ED2BCFA}" presName="connectorText" presStyleLbl="sibTrans1D1" presStyleIdx="0" presStyleCnt="7"/>
      <dgm:spPr/>
      <dgm:t>
        <a:bodyPr/>
        <a:lstStyle/>
        <a:p>
          <a:endParaRPr lang="de-DE"/>
        </a:p>
      </dgm:t>
    </dgm:pt>
    <dgm:pt modelId="{0B6AA306-5D8B-40BC-8D89-E75CDF58CECC}" type="pres">
      <dgm:prSet presAssocID="{30EABF6F-4EF3-4CBC-B03B-2770F2F451BB}" presName="node" presStyleLbl="node1" presStyleIdx="1" presStyleCnt="8" custScaleX="160800">
        <dgm:presLayoutVars>
          <dgm:bulletEnabled val="1"/>
        </dgm:presLayoutVars>
      </dgm:prSet>
      <dgm:spPr/>
      <dgm:t>
        <a:bodyPr/>
        <a:lstStyle/>
        <a:p>
          <a:endParaRPr lang="de-DE"/>
        </a:p>
      </dgm:t>
    </dgm:pt>
    <dgm:pt modelId="{FA867011-5B4E-4BFA-A6B6-4398D6DF0AD1}" type="pres">
      <dgm:prSet presAssocID="{D8C03AE8-05DE-43EA-B593-79372249C13F}" presName="sibTrans" presStyleLbl="sibTrans1D1" presStyleIdx="1" presStyleCnt="7"/>
      <dgm:spPr/>
      <dgm:t>
        <a:bodyPr/>
        <a:lstStyle/>
        <a:p>
          <a:endParaRPr lang="de-DE"/>
        </a:p>
      </dgm:t>
    </dgm:pt>
    <dgm:pt modelId="{22B5AC08-BC0B-41F1-8C76-A6F46F2A1E42}" type="pres">
      <dgm:prSet presAssocID="{D8C03AE8-05DE-43EA-B593-79372249C13F}" presName="connectorText" presStyleLbl="sibTrans1D1" presStyleIdx="1" presStyleCnt="7"/>
      <dgm:spPr/>
      <dgm:t>
        <a:bodyPr/>
        <a:lstStyle/>
        <a:p>
          <a:endParaRPr lang="de-DE"/>
        </a:p>
      </dgm:t>
    </dgm:pt>
    <dgm:pt modelId="{9D4E2703-84C1-4D11-BA66-D3DC4272F861}" type="pres">
      <dgm:prSet presAssocID="{8981BB4C-D91D-46E7-BEC9-42616E224143}" presName="node" presStyleLbl="node1" presStyleIdx="2" presStyleCnt="8" custScaleX="114795" custScaleY="94022">
        <dgm:presLayoutVars>
          <dgm:bulletEnabled val="1"/>
        </dgm:presLayoutVars>
      </dgm:prSet>
      <dgm:spPr/>
      <dgm:t>
        <a:bodyPr/>
        <a:lstStyle/>
        <a:p>
          <a:endParaRPr lang="de-DE"/>
        </a:p>
      </dgm:t>
    </dgm:pt>
    <dgm:pt modelId="{B74E36FA-6E9A-4D5C-A943-F9BF4DE78A37}" type="pres">
      <dgm:prSet presAssocID="{B9A64A44-9F8C-4DCF-88B8-A658F0D9830E}" presName="sibTrans" presStyleLbl="sibTrans1D1" presStyleIdx="2" presStyleCnt="7"/>
      <dgm:spPr/>
      <dgm:t>
        <a:bodyPr/>
        <a:lstStyle/>
        <a:p>
          <a:endParaRPr lang="de-DE"/>
        </a:p>
      </dgm:t>
    </dgm:pt>
    <dgm:pt modelId="{C60AE5A8-C26B-4000-B27D-B025191CDF40}" type="pres">
      <dgm:prSet presAssocID="{B9A64A44-9F8C-4DCF-88B8-A658F0D9830E}" presName="connectorText" presStyleLbl="sibTrans1D1" presStyleIdx="2" presStyleCnt="7"/>
      <dgm:spPr/>
      <dgm:t>
        <a:bodyPr/>
        <a:lstStyle/>
        <a:p>
          <a:endParaRPr lang="de-DE"/>
        </a:p>
      </dgm:t>
    </dgm:pt>
    <dgm:pt modelId="{84217B45-12C6-4999-88FD-1A77E43B2503}" type="pres">
      <dgm:prSet presAssocID="{2B1515F9-C922-439C-A22F-00FA5DA9E441}" presName="node" presStyleLbl="node1" presStyleIdx="3" presStyleCnt="8">
        <dgm:presLayoutVars>
          <dgm:bulletEnabled val="1"/>
        </dgm:presLayoutVars>
      </dgm:prSet>
      <dgm:spPr/>
      <dgm:t>
        <a:bodyPr/>
        <a:lstStyle/>
        <a:p>
          <a:endParaRPr lang="de-DE"/>
        </a:p>
      </dgm:t>
    </dgm:pt>
    <dgm:pt modelId="{4FCE8B0A-198A-4B35-9B6F-C48F29D59BA2}" type="pres">
      <dgm:prSet presAssocID="{0FCF9898-2202-4798-B5F3-08204B4315A8}" presName="sibTrans" presStyleLbl="sibTrans1D1" presStyleIdx="3" presStyleCnt="7"/>
      <dgm:spPr/>
      <dgm:t>
        <a:bodyPr/>
        <a:lstStyle/>
        <a:p>
          <a:endParaRPr lang="de-DE"/>
        </a:p>
      </dgm:t>
    </dgm:pt>
    <dgm:pt modelId="{E3A0402E-63B7-423D-8117-D99EB2A3CED9}" type="pres">
      <dgm:prSet presAssocID="{0FCF9898-2202-4798-B5F3-08204B4315A8}" presName="connectorText" presStyleLbl="sibTrans1D1" presStyleIdx="3" presStyleCnt="7"/>
      <dgm:spPr/>
      <dgm:t>
        <a:bodyPr/>
        <a:lstStyle/>
        <a:p>
          <a:endParaRPr lang="de-DE"/>
        </a:p>
      </dgm:t>
    </dgm:pt>
    <dgm:pt modelId="{3B0ECD53-2933-4994-BB4C-15C902BB35EF}" type="pres">
      <dgm:prSet presAssocID="{7F12145F-A193-41DB-96DF-231A0CA96BE8}" presName="node" presStyleLbl="node1" presStyleIdx="4" presStyleCnt="8">
        <dgm:presLayoutVars>
          <dgm:bulletEnabled val="1"/>
        </dgm:presLayoutVars>
      </dgm:prSet>
      <dgm:spPr>
        <a:xfrm>
          <a:off x="8721" y="1820344"/>
          <a:ext cx="1640621" cy="984372"/>
        </a:xfrm>
        <a:prstGeom prst="rect">
          <a:avLst/>
        </a:prstGeom>
      </dgm:spPr>
      <dgm:t>
        <a:bodyPr/>
        <a:lstStyle/>
        <a:p>
          <a:endParaRPr lang="de-DE"/>
        </a:p>
      </dgm:t>
    </dgm:pt>
    <dgm:pt modelId="{700227EC-DEF3-4BF3-8906-46556FAFD52E}" type="pres">
      <dgm:prSet presAssocID="{57431BF7-AD0E-44C7-A6DC-4FEFBB9D35AF}" presName="sibTrans" presStyleLbl="sibTrans1D1" presStyleIdx="4" presStyleCnt="7"/>
      <dgm:spPr/>
      <dgm:t>
        <a:bodyPr/>
        <a:lstStyle/>
        <a:p>
          <a:endParaRPr lang="de-DE"/>
        </a:p>
      </dgm:t>
    </dgm:pt>
    <dgm:pt modelId="{DF51513D-C7E5-4402-AFF9-C1C271893A2B}" type="pres">
      <dgm:prSet presAssocID="{57431BF7-AD0E-44C7-A6DC-4FEFBB9D35AF}" presName="connectorText" presStyleLbl="sibTrans1D1" presStyleIdx="4" presStyleCnt="7"/>
      <dgm:spPr/>
      <dgm:t>
        <a:bodyPr/>
        <a:lstStyle/>
        <a:p>
          <a:endParaRPr lang="de-DE"/>
        </a:p>
      </dgm:t>
    </dgm:pt>
    <dgm:pt modelId="{A212FDCE-3898-4867-8F7F-BDFD6E2DFDE8}" type="pres">
      <dgm:prSet presAssocID="{977D46F5-DB3D-4A3C-8057-2B5D094FA473}" presName="node" presStyleLbl="node1" presStyleIdx="5" presStyleCnt="8" custScaleX="109422" custLinFactNeighborX="-636" custLinFactNeighborY="316">
        <dgm:presLayoutVars>
          <dgm:bulletEnabled val="1"/>
        </dgm:presLayoutVars>
      </dgm:prSet>
      <dgm:spPr/>
      <dgm:t>
        <a:bodyPr/>
        <a:lstStyle/>
        <a:p>
          <a:endParaRPr lang="de-DE"/>
        </a:p>
      </dgm:t>
    </dgm:pt>
    <dgm:pt modelId="{F3D2D420-B023-446F-96A3-872F6D8324F4}" type="pres">
      <dgm:prSet presAssocID="{904F5A6A-42C6-4FD2-AA5A-481C7A91F032}" presName="sibTrans" presStyleLbl="sibTrans1D1" presStyleIdx="5" presStyleCnt="7"/>
      <dgm:spPr/>
      <dgm:t>
        <a:bodyPr/>
        <a:lstStyle/>
        <a:p>
          <a:endParaRPr lang="de-DE"/>
        </a:p>
      </dgm:t>
    </dgm:pt>
    <dgm:pt modelId="{E3E8A8B0-1208-4A10-B5B2-DB08BB753FFA}" type="pres">
      <dgm:prSet presAssocID="{904F5A6A-42C6-4FD2-AA5A-481C7A91F032}" presName="connectorText" presStyleLbl="sibTrans1D1" presStyleIdx="5" presStyleCnt="7"/>
      <dgm:spPr/>
      <dgm:t>
        <a:bodyPr/>
        <a:lstStyle/>
        <a:p>
          <a:endParaRPr lang="de-DE"/>
        </a:p>
      </dgm:t>
    </dgm:pt>
    <dgm:pt modelId="{2FC43938-983C-44D2-A586-7D801AAF170F}" type="pres">
      <dgm:prSet presAssocID="{242F95B6-6612-415C-829A-6F4C423F8110}" presName="node" presStyleLbl="node1" presStyleIdx="6" presStyleCnt="8" custScaleX="113379">
        <dgm:presLayoutVars>
          <dgm:bulletEnabled val="1"/>
        </dgm:presLayoutVars>
      </dgm:prSet>
      <dgm:spPr/>
      <dgm:t>
        <a:bodyPr/>
        <a:lstStyle/>
        <a:p>
          <a:endParaRPr lang="de-DE"/>
        </a:p>
      </dgm:t>
    </dgm:pt>
    <dgm:pt modelId="{4A42884D-C7C0-4DC4-8917-B6894142F940}" type="pres">
      <dgm:prSet presAssocID="{1CEEFBEB-A182-4594-9FB2-30910ACDDA4E}" presName="sibTrans" presStyleLbl="sibTrans1D1" presStyleIdx="6" presStyleCnt="7"/>
      <dgm:spPr/>
      <dgm:t>
        <a:bodyPr/>
        <a:lstStyle/>
        <a:p>
          <a:endParaRPr lang="de-DE"/>
        </a:p>
      </dgm:t>
    </dgm:pt>
    <dgm:pt modelId="{2DC5066B-DADC-47CA-B4E9-CD848A59ED66}" type="pres">
      <dgm:prSet presAssocID="{1CEEFBEB-A182-4594-9FB2-30910ACDDA4E}" presName="connectorText" presStyleLbl="sibTrans1D1" presStyleIdx="6" presStyleCnt="7"/>
      <dgm:spPr/>
      <dgm:t>
        <a:bodyPr/>
        <a:lstStyle/>
        <a:p>
          <a:endParaRPr lang="de-DE"/>
        </a:p>
      </dgm:t>
    </dgm:pt>
    <dgm:pt modelId="{01B10395-F6F2-4E11-BF73-3FC5964E46E8}" type="pres">
      <dgm:prSet presAssocID="{39BEEE3F-6D26-4D3F-9B98-45963D9322F6}" presName="node" presStyleLbl="node1" presStyleIdx="7" presStyleCnt="8" custScaleX="94727">
        <dgm:presLayoutVars>
          <dgm:bulletEnabled val="1"/>
        </dgm:presLayoutVars>
      </dgm:prSet>
      <dgm:spPr/>
      <dgm:t>
        <a:bodyPr/>
        <a:lstStyle/>
        <a:p>
          <a:endParaRPr lang="de-DE"/>
        </a:p>
      </dgm:t>
    </dgm:pt>
  </dgm:ptLst>
  <dgm:cxnLst>
    <dgm:cxn modelId="{508E84C9-33CC-4928-A88F-419CB7D8771C}" type="presOf" srcId="{873801EA-FCD5-4743-87BD-163C1ED2BCFA}" destId="{32D600DC-EC95-405C-9BC5-F1DAF5285AA7}" srcOrd="1" destOrd="0" presId="urn:microsoft.com/office/officeart/2005/8/layout/bProcess3"/>
    <dgm:cxn modelId="{20BA83B1-838D-4DB3-9DB0-323B36020DDE}" type="presOf" srcId="{242F95B6-6612-415C-829A-6F4C423F8110}" destId="{2FC43938-983C-44D2-A586-7D801AAF170F}" srcOrd="0" destOrd="0" presId="urn:microsoft.com/office/officeart/2005/8/layout/bProcess3"/>
    <dgm:cxn modelId="{43A76BA1-6C1F-495C-BBB9-2213CE1D0849}" srcId="{56A00E06-5398-4A40-82A5-BE20085C8067}" destId="{39BEEE3F-6D26-4D3F-9B98-45963D9322F6}" srcOrd="7" destOrd="0" parTransId="{286C1C69-0929-42C5-A3A7-511391E6FAA0}" sibTransId="{A23C73A8-375B-4EA7-A8E8-15E69FB78407}"/>
    <dgm:cxn modelId="{05AA73C0-4A31-4781-9D82-65A092B125D9}" type="presOf" srcId="{873801EA-FCD5-4743-87BD-163C1ED2BCFA}" destId="{CA860914-E7DA-44FD-8C50-B36D5B94FF13}" srcOrd="0" destOrd="0" presId="urn:microsoft.com/office/officeart/2005/8/layout/bProcess3"/>
    <dgm:cxn modelId="{8BB611E8-4B4F-43CF-A01B-AAFBC51F6687}" type="presOf" srcId="{D8C03AE8-05DE-43EA-B593-79372249C13F}" destId="{FA867011-5B4E-4BFA-A6B6-4398D6DF0AD1}" srcOrd="0" destOrd="0" presId="urn:microsoft.com/office/officeart/2005/8/layout/bProcess3"/>
    <dgm:cxn modelId="{FFA683FC-BCF2-4628-B196-5623D21D29A8}" srcId="{56A00E06-5398-4A40-82A5-BE20085C8067}" destId="{73783B02-CDEF-496E-812B-55F1A3C11792}" srcOrd="0" destOrd="0" parTransId="{0F0D5BA8-69BA-405B-A4D0-67C42C1B4D10}" sibTransId="{873801EA-FCD5-4743-87BD-163C1ED2BCFA}"/>
    <dgm:cxn modelId="{93C21BA9-EF13-468C-BB0A-4A22500F4DA3}" srcId="{56A00E06-5398-4A40-82A5-BE20085C8067}" destId="{242F95B6-6612-415C-829A-6F4C423F8110}" srcOrd="6" destOrd="0" parTransId="{CA4AD714-6C38-46FE-9DD0-0F87117ACF96}" sibTransId="{1CEEFBEB-A182-4594-9FB2-30910ACDDA4E}"/>
    <dgm:cxn modelId="{B2E2758C-E972-4929-B9AF-56714EEAE671}" srcId="{56A00E06-5398-4A40-82A5-BE20085C8067}" destId="{30EABF6F-4EF3-4CBC-B03B-2770F2F451BB}" srcOrd="1" destOrd="0" parTransId="{A2995221-DD0E-4C01-88AC-02E7D9AB0D22}" sibTransId="{D8C03AE8-05DE-43EA-B593-79372249C13F}"/>
    <dgm:cxn modelId="{09ED8401-BCEA-48D6-A8BF-DE6743A20909}" type="presOf" srcId="{1CEEFBEB-A182-4594-9FB2-30910ACDDA4E}" destId="{4A42884D-C7C0-4DC4-8917-B6894142F940}" srcOrd="0" destOrd="0" presId="urn:microsoft.com/office/officeart/2005/8/layout/bProcess3"/>
    <dgm:cxn modelId="{74E0F6EB-2373-4E9C-B05D-619F214C8E6C}" type="presOf" srcId="{57431BF7-AD0E-44C7-A6DC-4FEFBB9D35AF}" destId="{DF51513D-C7E5-4402-AFF9-C1C271893A2B}" srcOrd="1" destOrd="0" presId="urn:microsoft.com/office/officeart/2005/8/layout/bProcess3"/>
    <dgm:cxn modelId="{6692BD8A-ABD2-4AD6-AB2F-876B13C5085C}" type="presOf" srcId="{56A00E06-5398-4A40-82A5-BE20085C8067}" destId="{1C8B29D9-D488-40F6-BBAA-CCB406726782}" srcOrd="0" destOrd="0" presId="urn:microsoft.com/office/officeart/2005/8/layout/bProcess3"/>
    <dgm:cxn modelId="{A00518A5-D925-487C-BC74-D9805C6B3F54}" type="presOf" srcId="{73783B02-CDEF-496E-812B-55F1A3C11792}" destId="{B18AFA9B-55C1-49BF-9A4D-A19BAD9BEC2B}" srcOrd="0" destOrd="0" presId="urn:microsoft.com/office/officeart/2005/8/layout/bProcess3"/>
    <dgm:cxn modelId="{BE9C28CF-4749-4EC5-8C7B-267F267431AE}" type="presOf" srcId="{2B1515F9-C922-439C-A22F-00FA5DA9E441}" destId="{84217B45-12C6-4999-88FD-1A77E43B2503}" srcOrd="0" destOrd="0" presId="urn:microsoft.com/office/officeart/2005/8/layout/bProcess3"/>
    <dgm:cxn modelId="{7CEC32EB-728D-44C9-AAA0-F0494868F5C5}" type="presOf" srcId="{904F5A6A-42C6-4FD2-AA5A-481C7A91F032}" destId="{E3E8A8B0-1208-4A10-B5B2-DB08BB753FFA}" srcOrd="1" destOrd="0" presId="urn:microsoft.com/office/officeart/2005/8/layout/bProcess3"/>
    <dgm:cxn modelId="{430F4249-9C1D-4D5A-9BB9-6D539EC2D073}" type="presOf" srcId="{39BEEE3F-6D26-4D3F-9B98-45963D9322F6}" destId="{01B10395-F6F2-4E11-BF73-3FC5964E46E8}" srcOrd="0" destOrd="0" presId="urn:microsoft.com/office/officeart/2005/8/layout/bProcess3"/>
    <dgm:cxn modelId="{41E07EAB-3A4D-4388-AE8B-781634CFE9B9}" type="presOf" srcId="{7F12145F-A193-41DB-96DF-231A0CA96BE8}" destId="{3B0ECD53-2933-4994-BB4C-15C902BB35EF}" srcOrd="0" destOrd="0" presId="urn:microsoft.com/office/officeart/2005/8/layout/bProcess3"/>
    <dgm:cxn modelId="{F304988C-F972-43A1-B0C6-1C4D7CDB470F}" type="presOf" srcId="{30EABF6F-4EF3-4CBC-B03B-2770F2F451BB}" destId="{0B6AA306-5D8B-40BC-8D89-E75CDF58CECC}" srcOrd="0" destOrd="0" presId="urn:microsoft.com/office/officeart/2005/8/layout/bProcess3"/>
    <dgm:cxn modelId="{11E02642-2048-4257-9D26-FC1C1CFE2F73}" type="presOf" srcId="{B9A64A44-9F8C-4DCF-88B8-A658F0D9830E}" destId="{B74E36FA-6E9A-4D5C-A943-F9BF4DE78A37}" srcOrd="0" destOrd="0" presId="urn:microsoft.com/office/officeart/2005/8/layout/bProcess3"/>
    <dgm:cxn modelId="{17811A48-0174-4C18-B840-B3AB5A0DEB98}" type="presOf" srcId="{0FCF9898-2202-4798-B5F3-08204B4315A8}" destId="{4FCE8B0A-198A-4B35-9B6F-C48F29D59BA2}" srcOrd="0" destOrd="0" presId="urn:microsoft.com/office/officeart/2005/8/layout/bProcess3"/>
    <dgm:cxn modelId="{1BE97A1C-C2BB-4E31-BEF8-D2C3EA32756E}" type="presOf" srcId="{B9A64A44-9F8C-4DCF-88B8-A658F0D9830E}" destId="{C60AE5A8-C26B-4000-B27D-B025191CDF40}" srcOrd="1" destOrd="0" presId="urn:microsoft.com/office/officeart/2005/8/layout/bProcess3"/>
    <dgm:cxn modelId="{D6BF1AC6-317B-4CA9-A6DA-AA30086D8507}" type="presOf" srcId="{1CEEFBEB-A182-4594-9FB2-30910ACDDA4E}" destId="{2DC5066B-DADC-47CA-B4E9-CD848A59ED66}" srcOrd="1" destOrd="0" presId="urn:microsoft.com/office/officeart/2005/8/layout/bProcess3"/>
    <dgm:cxn modelId="{300547AF-1C87-41FB-AE18-3576960566BF}" type="presOf" srcId="{57431BF7-AD0E-44C7-A6DC-4FEFBB9D35AF}" destId="{700227EC-DEF3-4BF3-8906-46556FAFD52E}" srcOrd="0" destOrd="0" presId="urn:microsoft.com/office/officeart/2005/8/layout/bProcess3"/>
    <dgm:cxn modelId="{6F59C6ED-ED40-4ACA-BC38-EBBE933B90D3}" srcId="{56A00E06-5398-4A40-82A5-BE20085C8067}" destId="{7F12145F-A193-41DB-96DF-231A0CA96BE8}" srcOrd="4" destOrd="0" parTransId="{F8AF0BD9-6449-4655-865C-183E5DDACBB0}" sibTransId="{57431BF7-AD0E-44C7-A6DC-4FEFBB9D35AF}"/>
    <dgm:cxn modelId="{72CE3F6B-141F-48D2-BD36-1FE923FA3993}" type="presOf" srcId="{D8C03AE8-05DE-43EA-B593-79372249C13F}" destId="{22B5AC08-BC0B-41F1-8C76-A6F46F2A1E42}" srcOrd="1" destOrd="0" presId="urn:microsoft.com/office/officeart/2005/8/layout/bProcess3"/>
    <dgm:cxn modelId="{B8555D78-4D5C-4FF3-A2FC-E96D3D36B640}" srcId="{56A00E06-5398-4A40-82A5-BE20085C8067}" destId="{8981BB4C-D91D-46E7-BEC9-42616E224143}" srcOrd="2" destOrd="0" parTransId="{9BD95864-C23C-4606-B8FD-CF96BA8E78CA}" sibTransId="{B9A64A44-9F8C-4DCF-88B8-A658F0D9830E}"/>
    <dgm:cxn modelId="{358C7A53-3FA2-4201-8DDE-D6584022BB73}" type="presOf" srcId="{904F5A6A-42C6-4FD2-AA5A-481C7A91F032}" destId="{F3D2D420-B023-446F-96A3-872F6D8324F4}" srcOrd="0" destOrd="0" presId="urn:microsoft.com/office/officeart/2005/8/layout/bProcess3"/>
    <dgm:cxn modelId="{618BC6AB-49E1-4235-A30B-54B5004AE089}" type="presOf" srcId="{8981BB4C-D91D-46E7-BEC9-42616E224143}" destId="{9D4E2703-84C1-4D11-BA66-D3DC4272F861}" srcOrd="0" destOrd="0" presId="urn:microsoft.com/office/officeart/2005/8/layout/bProcess3"/>
    <dgm:cxn modelId="{21B97786-26C6-40B4-8F7D-40C8E43F2397}" srcId="{56A00E06-5398-4A40-82A5-BE20085C8067}" destId="{2B1515F9-C922-439C-A22F-00FA5DA9E441}" srcOrd="3" destOrd="0" parTransId="{3F42D38B-8EC6-42E6-9C2B-23E371951113}" sibTransId="{0FCF9898-2202-4798-B5F3-08204B4315A8}"/>
    <dgm:cxn modelId="{8F33229B-A497-4543-9A5A-4132E0874381}" type="presOf" srcId="{977D46F5-DB3D-4A3C-8057-2B5D094FA473}" destId="{A212FDCE-3898-4867-8F7F-BDFD6E2DFDE8}" srcOrd="0" destOrd="0" presId="urn:microsoft.com/office/officeart/2005/8/layout/bProcess3"/>
    <dgm:cxn modelId="{FBF61911-1D56-408C-8C7B-D722F039E9E2}" type="presOf" srcId="{0FCF9898-2202-4798-B5F3-08204B4315A8}" destId="{E3A0402E-63B7-423D-8117-D99EB2A3CED9}" srcOrd="1" destOrd="0" presId="urn:microsoft.com/office/officeart/2005/8/layout/bProcess3"/>
    <dgm:cxn modelId="{D44AA26E-2954-49A0-B01E-D243D8D1DB17}" srcId="{56A00E06-5398-4A40-82A5-BE20085C8067}" destId="{977D46F5-DB3D-4A3C-8057-2B5D094FA473}" srcOrd="5" destOrd="0" parTransId="{DCA6269E-4D6D-4131-BC36-673C8760B013}" sibTransId="{904F5A6A-42C6-4FD2-AA5A-481C7A91F032}"/>
    <dgm:cxn modelId="{86915913-A28C-4B46-B8E9-443425F7D5E7}" type="presParOf" srcId="{1C8B29D9-D488-40F6-BBAA-CCB406726782}" destId="{B18AFA9B-55C1-49BF-9A4D-A19BAD9BEC2B}" srcOrd="0" destOrd="0" presId="urn:microsoft.com/office/officeart/2005/8/layout/bProcess3"/>
    <dgm:cxn modelId="{0EC5018E-F189-4017-870E-E20A01D92900}" type="presParOf" srcId="{1C8B29D9-D488-40F6-BBAA-CCB406726782}" destId="{CA860914-E7DA-44FD-8C50-B36D5B94FF13}" srcOrd="1" destOrd="0" presId="urn:microsoft.com/office/officeart/2005/8/layout/bProcess3"/>
    <dgm:cxn modelId="{3CC05B35-7F84-433A-92BF-E18156D3155C}" type="presParOf" srcId="{CA860914-E7DA-44FD-8C50-B36D5B94FF13}" destId="{32D600DC-EC95-405C-9BC5-F1DAF5285AA7}" srcOrd="0" destOrd="0" presId="urn:microsoft.com/office/officeart/2005/8/layout/bProcess3"/>
    <dgm:cxn modelId="{24AF8FA6-7FF9-4BCC-A750-0C8F4A164D72}" type="presParOf" srcId="{1C8B29D9-D488-40F6-BBAA-CCB406726782}" destId="{0B6AA306-5D8B-40BC-8D89-E75CDF58CECC}" srcOrd="2" destOrd="0" presId="urn:microsoft.com/office/officeart/2005/8/layout/bProcess3"/>
    <dgm:cxn modelId="{396526A1-976B-4B6D-A78A-E488C5AFEE60}" type="presParOf" srcId="{1C8B29D9-D488-40F6-BBAA-CCB406726782}" destId="{FA867011-5B4E-4BFA-A6B6-4398D6DF0AD1}" srcOrd="3" destOrd="0" presId="urn:microsoft.com/office/officeart/2005/8/layout/bProcess3"/>
    <dgm:cxn modelId="{0F0692BC-CBEC-4813-AD2C-932663938C10}" type="presParOf" srcId="{FA867011-5B4E-4BFA-A6B6-4398D6DF0AD1}" destId="{22B5AC08-BC0B-41F1-8C76-A6F46F2A1E42}" srcOrd="0" destOrd="0" presId="urn:microsoft.com/office/officeart/2005/8/layout/bProcess3"/>
    <dgm:cxn modelId="{F27FAAF5-643F-4510-B721-36FD3627CBCD}" type="presParOf" srcId="{1C8B29D9-D488-40F6-BBAA-CCB406726782}" destId="{9D4E2703-84C1-4D11-BA66-D3DC4272F861}" srcOrd="4" destOrd="0" presId="urn:microsoft.com/office/officeart/2005/8/layout/bProcess3"/>
    <dgm:cxn modelId="{D7659259-BD8C-4A2C-826F-99DD3C66A52A}" type="presParOf" srcId="{1C8B29D9-D488-40F6-BBAA-CCB406726782}" destId="{B74E36FA-6E9A-4D5C-A943-F9BF4DE78A37}" srcOrd="5" destOrd="0" presId="urn:microsoft.com/office/officeart/2005/8/layout/bProcess3"/>
    <dgm:cxn modelId="{E6BF68D3-873A-42A4-9921-2D7CE21C9D11}" type="presParOf" srcId="{B74E36FA-6E9A-4D5C-A943-F9BF4DE78A37}" destId="{C60AE5A8-C26B-4000-B27D-B025191CDF40}" srcOrd="0" destOrd="0" presId="urn:microsoft.com/office/officeart/2005/8/layout/bProcess3"/>
    <dgm:cxn modelId="{4D79AA86-DC38-4CDA-8EB1-6256A1731650}" type="presParOf" srcId="{1C8B29D9-D488-40F6-BBAA-CCB406726782}" destId="{84217B45-12C6-4999-88FD-1A77E43B2503}" srcOrd="6" destOrd="0" presId="urn:microsoft.com/office/officeart/2005/8/layout/bProcess3"/>
    <dgm:cxn modelId="{A8B61904-F048-4C83-BCDE-E1805723F1D9}" type="presParOf" srcId="{1C8B29D9-D488-40F6-BBAA-CCB406726782}" destId="{4FCE8B0A-198A-4B35-9B6F-C48F29D59BA2}" srcOrd="7" destOrd="0" presId="urn:microsoft.com/office/officeart/2005/8/layout/bProcess3"/>
    <dgm:cxn modelId="{01A3D4F0-3647-4520-A3EF-22B5983F8D34}" type="presParOf" srcId="{4FCE8B0A-198A-4B35-9B6F-C48F29D59BA2}" destId="{E3A0402E-63B7-423D-8117-D99EB2A3CED9}" srcOrd="0" destOrd="0" presId="urn:microsoft.com/office/officeart/2005/8/layout/bProcess3"/>
    <dgm:cxn modelId="{EED5953F-AC50-4675-8D4E-B32CA1CF561A}" type="presParOf" srcId="{1C8B29D9-D488-40F6-BBAA-CCB406726782}" destId="{3B0ECD53-2933-4994-BB4C-15C902BB35EF}" srcOrd="8" destOrd="0" presId="urn:microsoft.com/office/officeart/2005/8/layout/bProcess3"/>
    <dgm:cxn modelId="{FE9F382A-4525-45E1-B5B2-65CDBB3C7840}" type="presParOf" srcId="{1C8B29D9-D488-40F6-BBAA-CCB406726782}" destId="{700227EC-DEF3-4BF3-8906-46556FAFD52E}" srcOrd="9" destOrd="0" presId="urn:microsoft.com/office/officeart/2005/8/layout/bProcess3"/>
    <dgm:cxn modelId="{F4233954-6DEE-4C52-8370-C492851CB263}" type="presParOf" srcId="{700227EC-DEF3-4BF3-8906-46556FAFD52E}" destId="{DF51513D-C7E5-4402-AFF9-C1C271893A2B}" srcOrd="0" destOrd="0" presId="urn:microsoft.com/office/officeart/2005/8/layout/bProcess3"/>
    <dgm:cxn modelId="{3F570C55-775F-4814-BC82-9FCF98165760}" type="presParOf" srcId="{1C8B29D9-D488-40F6-BBAA-CCB406726782}" destId="{A212FDCE-3898-4867-8F7F-BDFD6E2DFDE8}" srcOrd="10" destOrd="0" presId="urn:microsoft.com/office/officeart/2005/8/layout/bProcess3"/>
    <dgm:cxn modelId="{04955DF0-06C8-4492-B9F9-EE97CD1E6F17}" type="presParOf" srcId="{1C8B29D9-D488-40F6-BBAA-CCB406726782}" destId="{F3D2D420-B023-446F-96A3-872F6D8324F4}" srcOrd="11" destOrd="0" presId="urn:microsoft.com/office/officeart/2005/8/layout/bProcess3"/>
    <dgm:cxn modelId="{EDFD3375-0E09-49E1-88D1-68D0298795E7}" type="presParOf" srcId="{F3D2D420-B023-446F-96A3-872F6D8324F4}" destId="{E3E8A8B0-1208-4A10-B5B2-DB08BB753FFA}" srcOrd="0" destOrd="0" presId="urn:microsoft.com/office/officeart/2005/8/layout/bProcess3"/>
    <dgm:cxn modelId="{A1EC09E0-2275-4BA7-92EA-62E9465E912C}" type="presParOf" srcId="{1C8B29D9-D488-40F6-BBAA-CCB406726782}" destId="{2FC43938-983C-44D2-A586-7D801AAF170F}" srcOrd="12" destOrd="0" presId="urn:microsoft.com/office/officeart/2005/8/layout/bProcess3"/>
    <dgm:cxn modelId="{148DD007-40F9-456B-80BD-1E56EC695C09}" type="presParOf" srcId="{1C8B29D9-D488-40F6-BBAA-CCB406726782}" destId="{4A42884D-C7C0-4DC4-8917-B6894142F940}" srcOrd="13" destOrd="0" presId="urn:microsoft.com/office/officeart/2005/8/layout/bProcess3"/>
    <dgm:cxn modelId="{C47A816D-6B1E-4015-8DEA-71EC6DCADD08}" type="presParOf" srcId="{4A42884D-C7C0-4DC4-8917-B6894142F940}" destId="{2DC5066B-DADC-47CA-B4E9-CD848A59ED66}" srcOrd="0" destOrd="0" presId="urn:microsoft.com/office/officeart/2005/8/layout/bProcess3"/>
    <dgm:cxn modelId="{894863C4-F44E-4AB4-BBBA-7B76F5578BB2}" type="presParOf" srcId="{1C8B29D9-D488-40F6-BBAA-CCB406726782}" destId="{01B10395-F6F2-4E11-BF73-3FC5964E46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6AB902A-46E2-4F52-945C-7D4AEE917CEB}" type="doc">
      <dgm:prSet loTypeId="urn:microsoft.com/office/officeart/2005/8/layout/radial1" loCatId="relationship" qsTypeId="urn:microsoft.com/office/officeart/2005/8/quickstyle/simple4" qsCatId="simple" csTypeId="urn:microsoft.com/office/officeart/2005/8/colors/accent0_3" csCatId="mainScheme" phldr="1"/>
      <dgm:spPr/>
      <dgm:t>
        <a:bodyPr/>
        <a:lstStyle/>
        <a:p>
          <a:endParaRPr lang="de-DE"/>
        </a:p>
      </dgm:t>
    </dgm:pt>
    <dgm:pt modelId="{B7842F97-0078-4413-AF09-770ACCA6E7DA}">
      <dgm:prSet phldrT="[Text]"/>
      <dgm:spPr>
        <a:solidFill>
          <a:srgbClr val="004983"/>
        </a:solidFill>
      </dgm:spPr>
      <dgm:t>
        <a:bodyPr/>
        <a:lstStyle/>
        <a:p>
          <a:pPr>
            <a:buNone/>
          </a:pPr>
          <a:r>
            <a:rPr lang="de-DE" dirty="0"/>
            <a:t>Aussagekraft abhängig von den Einzelstudien</a:t>
          </a:r>
        </a:p>
      </dgm:t>
    </dgm:pt>
    <dgm:pt modelId="{2AD02C47-9F70-4A31-9886-96F8D5403826}" type="parTrans" cxnId="{C8028954-E6F2-4B13-8FA7-28F431E63176}">
      <dgm:prSet/>
      <dgm:spPr/>
      <dgm:t>
        <a:bodyPr/>
        <a:lstStyle/>
        <a:p>
          <a:endParaRPr lang="de-DE"/>
        </a:p>
      </dgm:t>
    </dgm:pt>
    <dgm:pt modelId="{64D1D5F1-9636-4564-92BC-C13EEA1C002B}" type="sibTrans" cxnId="{C8028954-E6F2-4B13-8FA7-28F431E63176}">
      <dgm:prSet/>
      <dgm:spPr/>
      <dgm:t>
        <a:bodyPr/>
        <a:lstStyle/>
        <a:p>
          <a:endParaRPr lang="de-DE"/>
        </a:p>
      </dgm:t>
    </dgm:pt>
    <dgm:pt modelId="{DA395CF4-CD97-4C45-9AB3-BBBD2CFA0818}">
      <dgm:prSet phldrT="[Text]" custT="1"/>
      <dgm:spPr>
        <a:solidFill>
          <a:srgbClr val="004983"/>
        </a:solidFill>
      </dgm:spPr>
      <dgm:t>
        <a:bodyPr/>
        <a:lstStyle/>
        <a:p>
          <a:r>
            <a:rPr lang="de-DE" sz="1600" dirty="0"/>
            <a:t>Geringe wissenschaftliche Qualität</a:t>
          </a:r>
        </a:p>
      </dgm:t>
    </dgm:pt>
    <dgm:pt modelId="{0F7E0777-B692-4DEF-AA8C-497C6F48AC6B}" type="parTrans" cxnId="{2F6E430D-06C8-4B41-8C94-090BB153F84F}">
      <dgm:prSet/>
      <dgm:spPr>
        <a:ln w="25400"/>
      </dgm:spPr>
      <dgm:t>
        <a:bodyPr/>
        <a:lstStyle/>
        <a:p>
          <a:endParaRPr lang="de-DE"/>
        </a:p>
      </dgm:t>
    </dgm:pt>
    <dgm:pt modelId="{B0D93FA9-20FC-4F46-BD0D-F8BC873CFA15}" type="sibTrans" cxnId="{2F6E430D-06C8-4B41-8C94-090BB153F84F}">
      <dgm:prSet/>
      <dgm:spPr/>
      <dgm:t>
        <a:bodyPr/>
        <a:lstStyle/>
        <a:p>
          <a:endParaRPr lang="de-DE"/>
        </a:p>
      </dgm:t>
    </dgm:pt>
    <dgm:pt modelId="{F2BFD1F7-3488-43BE-A777-EEF46143F218}">
      <dgm:prSet phldrT="[Text]" custT="1"/>
      <dgm:spPr>
        <a:solidFill>
          <a:srgbClr val="004983"/>
        </a:solidFill>
      </dgm:spPr>
      <dgm:t>
        <a:bodyPr/>
        <a:lstStyle/>
        <a:p>
          <a:r>
            <a:rPr lang="de-DE" sz="1600" dirty="0"/>
            <a:t>Heterogenität</a:t>
          </a:r>
        </a:p>
        <a:p>
          <a:endParaRPr lang="de-DE" sz="800" dirty="0"/>
        </a:p>
        <a:p>
          <a:r>
            <a:rPr lang="de-DE" sz="1600" dirty="0"/>
            <a:t>Apfel-Birnen Problematik</a:t>
          </a:r>
        </a:p>
      </dgm:t>
    </dgm:pt>
    <dgm:pt modelId="{4C5B1927-F82D-468E-99B6-F97960110C89}" type="sibTrans" cxnId="{2EBD29B2-1D0A-43A7-8F50-674A248446E4}">
      <dgm:prSet/>
      <dgm:spPr/>
      <dgm:t>
        <a:bodyPr/>
        <a:lstStyle/>
        <a:p>
          <a:endParaRPr lang="de-DE"/>
        </a:p>
      </dgm:t>
    </dgm:pt>
    <dgm:pt modelId="{6BE8CE0B-D5E6-4C43-B751-6F829232A7A4}" type="parTrans" cxnId="{2EBD29B2-1D0A-43A7-8F50-674A248446E4}">
      <dgm:prSet/>
      <dgm:spPr>
        <a:ln w="25400"/>
      </dgm:spPr>
      <dgm:t>
        <a:bodyPr/>
        <a:lstStyle/>
        <a:p>
          <a:endParaRPr lang="de-DE"/>
        </a:p>
      </dgm:t>
    </dgm:pt>
    <dgm:pt modelId="{AAB85C49-EEB8-4D5F-B840-9C31572649A3}">
      <dgm:prSet phldrT="[Text]" custT="1"/>
      <dgm:spPr>
        <a:solidFill>
          <a:srgbClr val="004983"/>
        </a:solidFill>
      </dgm:spPr>
      <dgm:t>
        <a:bodyPr/>
        <a:lstStyle/>
        <a:p>
          <a:r>
            <a:rPr lang="de-DE" sz="1600" dirty="0"/>
            <a:t>Bias</a:t>
          </a:r>
        </a:p>
      </dgm:t>
    </dgm:pt>
    <dgm:pt modelId="{C64E6DD2-F208-4E55-BFF2-CB126952C2DF}" type="sibTrans" cxnId="{AC9531EC-95C2-4755-8D23-D497A2AE6AB9}">
      <dgm:prSet/>
      <dgm:spPr/>
      <dgm:t>
        <a:bodyPr/>
        <a:lstStyle/>
        <a:p>
          <a:endParaRPr lang="de-DE"/>
        </a:p>
      </dgm:t>
    </dgm:pt>
    <dgm:pt modelId="{21085CED-BC97-49CD-83C9-8050AC473AC4}" type="parTrans" cxnId="{AC9531EC-95C2-4755-8D23-D497A2AE6AB9}">
      <dgm:prSet/>
      <dgm:spPr>
        <a:ln w="25400"/>
      </dgm:spPr>
      <dgm:t>
        <a:bodyPr/>
        <a:lstStyle/>
        <a:p>
          <a:endParaRPr lang="de-DE"/>
        </a:p>
      </dgm:t>
    </dgm:pt>
    <dgm:pt modelId="{30E2163F-51EA-4E73-875C-D74CDCE23C73}" type="pres">
      <dgm:prSet presAssocID="{46AB902A-46E2-4F52-945C-7D4AEE917CEB}" presName="cycle" presStyleCnt="0">
        <dgm:presLayoutVars>
          <dgm:chMax val="1"/>
          <dgm:dir/>
          <dgm:animLvl val="ctr"/>
          <dgm:resizeHandles val="exact"/>
        </dgm:presLayoutVars>
      </dgm:prSet>
      <dgm:spPr/>
      <dgm:t>
        <a:bodyPr/>
        <a:lstStyle/>
        <a:p>
          <a:endParaRPr lang="de-DE"/>
        </a:p>
      </dgm:t>
    </dgm:pt>
    <dgm:pt modelId="{7AA373B0-4E3A-4CF7-811C-6EA3FC148198}" type="pres">
      <dgm:prSet presAssocID="{B7842F97-0078-4413-AF09-770ACCA6E7DA}" presName="centerShape" presStyleLbl="node0" presStyleIdx="0" presStyleCnt="1" custScaleX="217830" custScaleY="107196" custLinFactNeighborX="3360" custLinFactNeighborY="-31774"/>
      <dgm:spPr/>
      <dgm:t>
        <a:bodyPr/>
        <a:lstStyle/>
        <a:p>
          <a:endParaRPr lang="de-DE"/>
        </a:p>
      </dgm:t>
    </dgm:pt>
    <dgm:pt modelId="{027F26B1-AC95-484F-B42F-0E58C97781BA}" type="pres">
      <dgm:prSet presAssocID="{21085CED-BC97-49CD-83C9-8050AC473AC4}" presName="Name9" presStyleLbl="parChTrans1D2" presStyleIdx="0" presStyleCnt="3"/>
      <dgm:spPr/>
      <dgm:t>
        <a:bodyPr/>
        <a:lstStyle/>
        <a:p>
          <a:endParaRPr lang="de-DE"/>
        </a:p>
      </dgm:t>
    </dgm:pt>
    <dgm:pt modelId="{181CDEFD-F82F-4289-9128-D3BFA11B75B7}" type="pres">
      <dgm:prSet presAssocID="{21085CED-BC97-49CD-83C9-8050AC473AC4}" presName="connTx" presStyleLbl="parChTrans1D2" presStyleIdx="0" presStyleCnt="3"/>
      <dgm:spPr/>
      <dgm:t>
        <a:bodyPr/>
        <a:lstStyle/>
        <a:p>
          <a:endParaRPr lang="de-DE"/>
        </a:p>
      </dgm:t>
    </dgm:pt>
    <dgm:pt modelId="{694D4284-DD70-4F65-92C6-F8296079CE0B}" type="pres">
      <dgm:prSet presAssocID="{AAB85C49-EEB8-4D5F-B840-9C31572649A3}" presName="node" presStyleLbl="node1" presStyleIdx="0" presStyleCnt="3" custScaleX="113109" custRadScaleRad="43910" custRadScaleInc="292598">
        <dgm:presLayoutVars>
          <dgm:bulletEnabled val="1"/>
        </dgm:presLayoutVars>
      </dgm:prSet>
      <dgm:spPr/>
      <dgm:t>
        <a:bodyPr/>
        <a:lstStyle/>
        <a:p>
          <a:endParaRPr lang="de-DE"/>
        </a:p>
      </dgm:t>
    </dgm:pt>
    <dgm:pt modelId="{3E96454A-9C78-43A1-A3CA-B7E0BF92FBCE}" type="pres">
      <dgm:prSet presAssocID="{6BE8CE0B-D5E6-4C43-B751-6F829232A7A4}" presName="Name9" presStyleLbl="parChTrans1D2" presStyleIdx="1" presStyleCnt="3"/>
      <dgm:spPr/>
      <dgm:t>
        <a:bodyPr/>
        <a:lstStyle/>
        <a:p>
          <a:endParaRPr lang="de-DE"/>
        </a:p>
      </dgm:t>
    </dgm:pt>
    <dgm:pt modelId="{AA5F1F28-B142-4DF0-9E49-AAF6F9A0BB8C}" type="pres">
      <dgm:prSet presAssocID="{6BE8CE0B-D5E6-4C43-B751-6F829232A7A4}" presName="connTx" presStyleLbl="parChTrans1D2" presStyleIdx="1" presStyleCnt="3"/>
      <dgm:spPr/>
      <dgm:t>
        <a:bodyPr/>
        <a:lstStyle/>
        <a:p>
          <a:endParaRPr lang="de-DE"/>
        </a:p>
      </dgm:t>
    </dgm:pt>
    <dgm:pt modelId="{4FD08CCC-4B79-446E-9138-D1BB61F5DA9E}" type="pres">
      <dgm:prSet presAssocID="{F2BFD1F7-3488-43BE-A777-EEF46143F218}" presName="node" presStyleLbl="node1" presStyleIdx="1" presStyleCnt="3" custScaleX="112865" custRadScaleRad="123933" custRadScaleInc="-30809">
        <dgm:presLayoutVars>
          <dgm:bulletEnabled val="1"/>
        </dgm:presLayoutVars>
      </dgm:prSet>
      <dgm:spPr/>
      <dgm:t>
        <a:bodyPr/>
        <a:lstStyle/>
        <a:p>
          <a:endParaRPr lang="de-DE"/>
        </a:p>
      </dgm:t>
    </dgm:pt>
    <dgm:pt modelId="{D7E03210-2E9B-4FBD-93A3-9663E751BDBC}" type="pres">
      <dgm:prSet presAssocID="{0F7E0777-B692-4DEF-AA8C-497C6F48AC6B}" presName="Name9" presStyleLbl="parChTrans1D2" presStyleIdx="2" presStyleCnt="3"/>
      <dgm:spPr/>
      <dgm:t>
        <a:bodyPr/>
        <a:lstStyle/>
        <a:p>
          <a:endParaRPr lang="de-DE"/>
        </a:p>
      </dgm:t>
    </dgm:pt>
    <dgm:pt modelId="{389CEBBA-D53D-4E61-B874-F69C19B12844}" type="pres">
      <dgm:prSet presAssocID="{0F7E0777-B692-4DEF-AA8C-497C6F48AC6B}" presName="connTx" presStyleLbl="parChTrans1D2" presStyleIdx="2" presStyleCnt="3"/>
      <dgm:spPr/>
      <dgm:t>
        <a:bodyPr/>
        <a:lstStyle/>
        <a:p>
          <a:endParaRPr lang="de-DE"/>
        </a:p>
      </dgm:t>
    </dgm:pt>
    <dgm:pt modelId="{EF7CC71A-0B4E-4AB2-A3F7-87D638C3E4BD}" type="pres">
      <dgm:prSet presAssocID="{DA395CF4-CD97-4C45-9AB3-BBBD2CFA0818}" presName="node" presStyleLbl="node1" presStyleIdx="2" presStyleCnt="3" custScaleX="126287" custRadScaleRad="119881" custRadScaleInc="30151">
        <dgm:presLayoutVars>
          <dgm:bulletEnabled val="1"/>
        </dgm:presLayoutVars>
      </dgm:prSet>
      <dgm:spPr/>
      <dgm:t>
        <a:bodyPr/>
        <a:lstStyle/>
        <a:p>
          <a:endParaRPr lang="de-DE"/>
        </a:p>
      </dgm:t>
    </dgm:pt>
  </dgm:ptLst>
  <dgm:cxnLst>
    <dgm:cxn modelId="{AC9531EC-95C2-4755-8D23-D497A2AE6AB9}" srcId="{B7842F97-0078-4413-AF09-770ACCA6E7DA}" destId="{AAB85C49-EEB8-4D5F-B840-9C31572649A3}" srcOrd="0" destOrd="0" parTransId="{21085CED-BC97-49CD-83C9-8050AC473AC4}" sibTransId="{C64E6DD2-F208-4E55-BFF2-CB126952C2DF}"/>
    <dgm:cxn modelId="{63BE4B64-20E6-404D-A395-7808B6B4A154}" type="presOf" srcId="{21085CED-BC97-49CD-83C9-8050AC473AC4}" destId="{027F26B1-AC95-484F-B42F-0E58C97781BA}" srcOrd="0" destOrd="0" presId="urn:microsoft.com/office/officeart/2005/8/layout/radial1"/>
    <dgm:cxn modelId="{2C188233-D854-4D4A-8F65-E4FA62980755}" type="presOf" srcId="{21085CED-BC97-49CD-83C9-8050AC473AC4}" destId="{181CDEFD-F82F-4289-9128-D3BFA11B75B7}" srcOrd="1" destOrd="0" presId="urn:microsoft.com/office/officeart/2005/8/layout/radial1"/>
    <dgm:cxn modelId="{DF6AFB98-A258-4949-8556-C48B2E837B79}" type="presOf" srcId="{0F7E0777-B692-4DEF-AA8C-497C6F48AC6B}" destId="{389CEBBA-D53D-4E61-B874-F69C19B12844}" srcOrd="1" destOrd="0" presId="urn:microsoft.com/office/officeart/2005/8/layout/radial1"/>
    <dgm:cxn modelId="{2EBD29B2-1D0A-43A7-8F50-674A248446E4}" srcId="{B7842F97-0078-4413-AF09-770ACCA6E7DA}" destId="{F2BFD1F7-3488-43BE-A777-EEF46143F218}" srcOrd="1" destOrd="0" parTransId="{6BE8CE0B-D5E6-4C43-B751-6F829232A7A4}" sibTransId="{4C5B1927-F82D-468E-99B6-F97960110C89}"/>
    <dgm:cxn modelId="{09F4EA06-BEE1-4D05-B4C9-79DAA30672D8}" type="presOf" srcId="{0F7E0777-B692-4DEF-AA8C-497C6F48AC6B}" destId="{D7E03210-2E9B-4FBD-93A3-9663E751BDBC}" srcOrd="0" destOrd="0" presId="urn:microsoft.com/office/officeart/2005/8/layout/radial1"/>
    <dgm:cxn modelId="{3D0C260F-475F-4004-B907-9DB273E5D42D}" type="presOf" srcId="{AAB85C49-EEB8-4D5F-B840-9C31572649A3}" destId="{694D4284-DD70-4F65-92C6-F8296079CE0B}" srcOrd="0" destOrd="0" presId="urn:microsoft.com/office/officeart/2005/8/layout/radial1"/>
    <dgm:cxn modelId="{18B16707-91E7-44CB-A3BA-036D20F6E2A4}" type="presOf" srcId="{B7842F97-0078-4413-AF09-770ACCA6E7DA}" destId="{7AA373B0-4E3A-4CF7-811C-6EA3FC148198}" srcOrd="0" destOrd="0" presId="urn:microsoft.com/office/officeart/2005/8/layout/radial1"/>
    <dgm:cxn modelId="{146D0108-99C2-4215-8ADF-87668D8F5884}" type="presOf" srcId="{6BE8CE0B-D5E6-4C43-B751-6F829232A7A4}" destId="{AA5F1F28-B142-4DF0-9E49-AAF6F9A0BB8C}" srcOrd="1" destOrd="0" presId="urn:microsoft.com/office/officeart/2005/8/layout/radial1"/>
    <dgm:cxn modelId="{C8028954-E6F2-4B13-8FA7-28F431E63176}" srcId="{46AB902A-46E2-4F52-945C-7D4AEE917CEB}" destId="{B7842F97-0078-4413-AF09-770ACCA6E7DA}" srcOrd="0" destOrd="0" parTransId="{2AD02C47-9F70-4A31-9886-96F8D5403826}" sibTransId="{64D1D5F1-9636-4564-92BC-C13EEA1C002B}"/>
    <dgm:cxn modelId="{2F6E430D-06C8-4B41-8C94-090BB153F84F}" srcId="{B7842F97-0078-4413-AF09-770ACCA6E7DA}" destId="{DA395CF4-CD97-4C45-9AB3-BBBD2CFA0818}" srcOrd="2" destOrd="0" parTransId="{0F7E0777-B692-4DEF-AA8C-497C6F48AC6B}" sibTransId="{B0D93FA9-20FC-4F46-BD0D-F8BC873CFA15}"/>
    <dgm:cxn modelId="{6B7E2647-2DD0-458C-8800-5BBCDDD7375C}" type="presOf" srcId="{46AB902A-46E2-4F52-945C-7D4AEE917CEB}" destId="{30E2163F-51EA-4E73-875C-D74CDCE23C73}" srcOrd="0" destOrd="0" presId="urn:microsoft.com/office/officeart/2005/8/layout/radial1"/>
    <dgm:cxn modelId="{BAC48A17-743D-4735-BCBA-A2750972C59B}" type="presOf" srcId="{6BE8CE0B-D5E6-4C43-B751-6F829232A7A4}" destId="{3E96454A-9C78-43A1-A3CA-B7E0BF92FBCE}" srcOrd="0" destOrd="0" presId="urn:microsoft.com/office/officeart/2005/8/layout/radial1"/>
    <dgm:cxn modelId="{84D8C63F-AED9-4C67-A931-FF5E56F67CCA}" type="presOf" srcId="{F2BFD1F7-3488-43BE-A777-EEF46143F218}" destId="{4FD08CCC-4B79-446E-9138-D1BB61F5DA9E}" srcOrd="0" destOrd="0" presId="urn:microsoft.com/office/officeart/2005/8/layout/radial1"/>
    <dgm:cxn modelId="{C1435ED8-262D-45C4-893C-57D2D7F57A48}" type="presOf" srcId="{DA395CF4-CD97-4C45-9AB3-BBBD2CFA0818}" destId="{EF7CC71A-0B4E-4AB2-A3F7-87D638C3E4BD}" srcOrd="0" destOrd="0" presId="urn:microsoft.com/office/officeart/2005/8/layout/radial1"/>
    <dgm:cxn modelId="{C2EBCC47-FAFF-49B9-ABCE-0C53629C7333}" type="presParOf" srcId="{30E2163F-51EA-4E73-875C-D74CDCE23C73}" destId="{7AA373B0-4E3A-4CF7-811C-6EA3FC148198}" srcOrd="0" destOrd="0" presId="urn:microsoft.com/office/officeart/2005/8/layout/radial1"/>
    <dgm:cxn modelId="{33B510B1-4B4B-4F3B-9294-DDCF6EBA1F9D}" type="presParOf" srcId="{30E2163F-51EA-4E73-875C-D74CDCE23C73}" destId="{027F26B1-AC95-484F-B42F-0E58C97781BA}" srcOrd="1" destOrd="0" presId="urn:microsoft.com/office/officeart/2005/8/layout/radial1"/>
    <dgm:cxn modelId="{5D130F09-CB63-4668-A8EC-8566C793C3AF}" type="presParOf" srcId="{027F26B1-AC95-484F-B42F-0E58C97781BA}" destId="{181CDEFD-F82F-4289-9128-D3BFA11B75B7}" srcOrd="0" destOrd="0" presId="urn:microsoft.com/office/officeart/2005/8/layout/radial1"/>
    <dgm:cxn modelId="{909A44DA-D745-4D3F-B697-EFB0A16A1760}" type="presParOf" srcId="{30E2163F-51EA-4E73-875C-D74CDCE23C73}" destId="{694D4284-DD70-4F65-92C6-F8296079CE0B}" srcOrd="2" destOrd="0" presId="urn:microsoft.com/office/officeart/2005/8/layout/radial1"/>
    <dgm:cxn modelId="{C90F0E4A-AB71-4766-8AFF-64C60DE17AC8}" type="presParOf" srcId="{30E2163F-51EA-4E73-875C-D74CDCE23C73}" destId="{3E96454A-9C78-43A1-A3CA-B7E0BF92FBCE}" srcOrd="3" destOrd="0" presId="urn:microsoft.com/office/officeart/2005/8/layout/radial1"/>
    <dgm:cxn modelId="{0353CBBE-318A-414C-A3A7-70E66BF1BBBA}" type="presParOf" srcId="{3E96454A-9C78-43A1-A3CA-B7E0BF92FBCE}" destId="{AA5F1F28-B142-4DF0-9E49-AAF6F9A0BB8C}" srcOrd="0" destOrd="0" presId="urn:microsoft.com/office/officeart/2005/8/layout/radial1"/>
    <dgm:cxn modelId="{52FF3B66-7012-4F6D-BC43-6F4126D539D1}" type="presParOf" srcId="{30E2163F-51EA-4E73-875C-D74CDCE23C73}" destId="{4FD08CCC-4B79-446E-9138-D1BB61F5DA9E}" srcOrd="4" destOrd="0" presId="urn:microsoft.com/office/officeart/2005/8/layout/radial1"/>
    <dgm:cxn modelId="{59BF8703-F5CC-4CE4-9089-704348E4FCB3}" type="presParOf" srcId="{30E2163F-51EA-4E73-875C-D74CDCE23C73}" destId="{D7E03210-2E9B-4FBD-93A3-9663E751BDBC}" srcOrd="5" destOrd="0" presId="urn:microsoft.com/office/officeart/2005/8/layout/radial1"/>
    <dgm:cxn modelId="{71590A76-90F0-4B88-8DE4-86543FF11853}" type="presParOf" srcId="{D7E03210-2E9B-4FBD-93A3-9663E751BDBC}" destId="{389CEBBA-D53D-4E61-B874-F69C19B12844}" srcOrd="0" destOrd="0" presId="urn:microsoft.com/office/officeart/2005/8/layout/radial1"/>
    <dgm:cxn modelId="{176B32F3-F29A-487A-9A75-E5AC909D5286}" type="presParOf" srcId="{30E2163F-51EA-4E73-875C-D74CDCE23C73}" destId="{EF7CC71A-0B4E-4AB2-A3F7-87D638C3E4B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60914-E7DA-44FD-8C50-B36D5B94FF13}">
      <dsp:nvSpPr>
        <dsp:cNvPr id="0" name=""/>
        <dsp:cNvSpPr/>
      </dsp:nvSpPr>
      <dsp:spPr>
        <a:xfrm>
          <a:off x="3834927" y="513751"/>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4022602" y="557332"/>
        <a:ext cx="21365" cy="4277"/>
      </dsp:txXfrm>
    </dsp:sp>
    <dsp:sp modelId="{B18AFA9B-55C1-49BF-9A4D-A19BAD9BEC2B}">
      <dsp:nvSpPr>
        <dsp:cNvPr id="0" name=""/>
        <dsp:cNvSpPr/>
      </dsp:nvSpPr>
      <dsp:spPr>
        <a:xfrm>
          <a:off x="497571" y="2103"/>
          <a:ext cx="3339155"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Fragestellung</a:t>
          </a:r>
          <a:r>
            <a:rPr lang="de-DE" sz="1800" kern="1200" dirty="0">
              <a:latin typeface="+mn-lt"/>
            </a:rPr>
            <a:t> und statistisches Verfahren festlegen </a:t>
          </a:r>
        </a:p>
      </dsp:txBody>
      <dsp:txXfrm>
        <a:off x="497571" y="2103"/>
        <a:ext cx="3339155" cy="1114736"/>
      </dsp:txXfrm>
    </dsp:sp>
    <dsp:sp modelId="{FA867011-5B4E-4BFA-A6B6-4398D6DF0AD1}">
      <dsp:nvSpPr>
        <dsp:cNvPr id="0" name=""/>
        <dsp:cNvSpPr/>
      </dsp:nvSpPr>
      <dsp:spPr>
        <a:xfrm>
          <a:off x="1563956" y="1115039"/>
          <a:ext cx="4193833" cy="430035"/>
        </a:xfrm>
        <a:custGeom>
          <a:avLst/>
          <a:gdLst/>
          <a:ahLst/>
          <a:cxnLst/>
          <a:rect l="0" t="0" r="0" b="0"/>
          <a:pathLst>
            <a:path>
              <a:moveTo>
                <a:pt x="4193833" y="0"/>
              </a:moveTo>
              <a:lnTo>
                <a:pt x="4193833" y="232117"/>
              </a:lnTo>
              <a:lnTo>
                <a:pt x="0" y="232117"/>
              </a:lnTo>
              <a:lnTo>
                <a:pt x="0" y="430035"/>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555396" y="1327918"/>
        <a:ext cx="210952" cy="4277"/>
      </dsp:txXfrm>
    </dsp:sp>
    <dsp:sp modelId="{0B6AA306-5D8B-40BC-8D89-E75CDF58CECC}">
      <dsp:nvSpPr>
        <dsp:cNvPr id="0" name=""/>
        <dsp:cNvSpPr/>
      </dsp:nvSpPr>
      <dsp:spPr>
        <a:xfrm>
          <a:off x="4264042" y="2103"/>
          <a:ext cx="2987493"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800" kern="1200" dirty="0">
              <a:latin typeface="+mn-lt"/>
            </a:rPr>
            <a:t>Ein- und Ausschlusskriterien zur Selektion der Studien</a:t>
          </a:r>
        </a:p>
        <a:p>
          <a:pPr marL="0" lvl="0" algn="ctr" defTabSz="533400">
            <a:lnSpc>
              <a:spcPct val="90000"/>
            </a:lnSpc>
            <a:spcBef>
              <a:spcPct val="0"/>
            </a:spcBef>
            <a:spcAft>
              <a:spcPct val="35000"/>
            </a:spcAft>
            <a:buNone/>
          </a:pPr>
          <a:endParaRPr lang="de-DE" sz="1200" kern="1200" dirty="0"/>
        </a:p>
      </dsp:txBody>
      <dsp:txXfrm>
        <a:off x="4264042" y="2103"/>
        <a:ext cx="2987493" cy="1114736"/>
      </dsp:txXfrm>
    </dsp:sp>
    <dsp:sp modelId="{B74E36FA-6E9A-4D5C-A943-F9BF4DE78A37}">
      <dsp:nvSpPr>
        <dsp:cNvPr id="0" name=""/>
        <dsp:cNvSpPr/>
      </dsp:nvSpPr>
      <dsp:spPr>
        <a:xfrm>
          <a:off x="2628540" y="2055803"/>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816215" y="2099384"/>
        <a:ext cx="21365" cy="4277"/>
      </dsp:txXfrm>
    </dsp:sp>
    <dsp:sp modelId="{9D4E2703-84C1-4D11-BA66-D3DC4272F861}">
      <dsp:nvSpPr>
        <dsp:cNvPr id="0" name=""/>
        <dsp:cNvSpPr/>
      </dsp:nvSpPr>
      <dsp:spPr>
        <a:xfrm>
          <a:off x="497571" y="1577474"/>
          <a:ext cx="2132769" cy="1048097"/>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latin typeface="+mn-lt"/>
              <a:cs typeface="Arial" pitchFamily="34" charset="0"/>
            </a:rPr>
            <a:t>Systematische Literatursuche</a:t>
          </a:r>
          <a:endParaRPr lang="de-DE" sz="1800" kern="1200" dirty="0">
            <a:latin typeface="+mn-lt"/>
          </a:endParaRPr>
        </a:p>
      </dsp:txBody>
      <dsp:txXfrm>
        <a:off x="497571" y="1577474"/>
        <a:ext cx="2132769" cy="1048097"/>
      </dsp:txXfrm>
    </dsp:sp>
    <dsp:sp modelId="{4FCE8B0A-198A-4B35-9B6F-C48F29D59BA2}">
      <dsp:nvSpPr>
        <dsp:cNvPr id="0" name=""/>
        <dsp:cNvSpPr/>
      </dsp:nvSpPr>
      <dsp:spPr>
        <a:xfrm>
          <a:off x="4913750" y="2055803"/>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101425" y="2099384"/>
        <a:ext cx="21365" cy="4277"/>
      </dsp:txXfrm>
    </dsp:sp>
    <dsp:sp modelId="{84217B45-12C6-4999-88FD-1A77E43B2503}">
      <dsp:nvSpPr>
        <dsp:cNvPr id="0" name=""/>
        <dsp:cNvSpPr/>
      </dsp:nvSpPr>
      <dsp:spPr>
        <a:xfrm>
          <a:off x="305765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Elektronische Datenextraktion</a:t>
          </a:r>
        </a:p>
      </dsp:txBody>
      <dsp:txXfrm>
        <a:off x="3057656" y="1544155"/>
        <a:ext cx="1857894" cy="1114736"/>
      </dsp:txXfrm>
    </dsp:sp>
    <dsp:sp modelId="{700227EC-DEF3-4BF3-8906-46556FAFD52E}">
      <dsp:nvSpPr>
        <dsp:cNvPr id="0" name=""/>
        <dsp:cNvSpPr/>
      </dsp:nvSpPr>
      <dsp:spPr>
        <a:xfrm>
          <a:off x="1502227" y="2657091"/>
          <a:ext cx="4769585" cy="398818"/>
        </a:xfrm>
        <a:custGeom>
          <a:avLst/>
          <a:gdLst/>
          <a:ahLst/>
          <a:cxnLst/>
          <a:rect l="0" t="0" r="0" b="0"/>
          <a:pathLst>
            <a:path>
              <a:moveTo>
                <a:pt x="4769585" y="0"/>
              </a:moveTo>
              <a:lnTo>
                <a:pt x="4769585" y="216509"/>
              </a:lnTo>
              <a:lnTo>
                <a:pt x="0" y="216509"/>
              </a:lnTo>
              <a:lnTo>
                <a:pt x="0" y="398818"/>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767298" y="2854362"/>
        <a:ext cx="239443" cy="4277"/>
      </dsp:txXfrm>
    </dsp:sp>
    <dsp:sp modelId="{3B0ECD53-2933-4994-BB4C-15C902BB35EF}">
      <dsp:nvSpPr>
        <dsp:cNvPr id="0" name=""/>
        <dsp:cNvSpPr/>
      </dsp:nvSpPr>
      <dsp:spPr>
        <a:xfrm>
          <a:off x="534286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5344" tIns="85344" rIns="85344" bIns="85344"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Heterogenität</a:t>
          </a:r>
          <a:r>
            <a:rPr lang="de-DE" sz="1800" kern="1200" dirty="0">
              <a:latin typeface="+mn-lt"/>
            </a:rPr>
            <a:t> untersuchen </a:t>
          </a:r>
        </a:p>
      </dsp:txBody>
      <dsp:txXfrm>
        <a:off x="5342866" y="1544155"/>
        <a:ext cx="1857894" cy="1114736"/>
      </dsp:txXfrm>
    </dsp:sp>
    <dsp:sp modelId="{F3D2D420-B023-446F-96A3-872F6D8324F4}">
      <dsp:nvSpPr>
        <dsp:cNvPr id="0" name=""/>
        <dsp:cNvSpPr/>
      </dsp:nvSpPr>
      <dsp:spPr>
        <a:xfrm>
          <a:off x="2516900" y="3597855"/>
          <a:ext cx="408531" cy="91440"/>
        </a:xfrm>
        <a:custGeom>
          <a:avLst/>
          <a:gdLst/>
          <a:ahLst/>
          <a:cxnLst/>
          <a:rect l="0" t="0" r="0" b="0"/>
          <a:pathLst>
            <a:path>
              <a:moveTo>
                <a:pt x="0" y="47823"/>
              </a:moveTo>
              <a:lnTo>
                <a:pt x="221365" y="47823"/>
              </a:lnTo>
              <a:lnTo>
                <a:pt x="221365" y="45720"/>
              </a:lnTo>
              <a:lnTo>
                <a:pt x="408531"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710187" y="3641436"/>
        <a:ext cx="21956" cy="4277"/>
      </dsp:txXfrm>
    </dsp:sp>
    <dsp:sp modelId="{A212FDCE-3898-4867-8F7F-BDFD6E2DFDE8}">
      <dsp:nvSpPr>
        <dsp:cNvPr id="0" name=""/>
        <dsp:cNvSpPr/>
      </dsp:nvSpPr>
      <dsp:spPr>
        <a:xfrm>
          <a:off x="485755" y="3088310"/>
          <a:ext cx="203294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Statistische Zusammenfassung</a:t>
          </a:r>
        </a:p>
      </dsp:txBody>
      <dsp:txXfrm>
        <a:off x="485755" y="3088310"/>
        <a:ext cx="2032944" cy="1114736"/>
      </dsp:txXfrm>
    </dsp:sp>
    <dsp:sp modelId="{4A42884D-C7C0-4DC4-8917-B6894142F940}">
      <dsp:nvSpPr>
        <dsp:cNvPr id="0" name=""/>
        <dsp:cNvSpPr/>
      </dsp:nvSpPr>
      <dsp:spPr>
        <a:xfrm>
          <a:off x="5062493" y="3597855"/>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250168" y="3641436"/>
        <a:ext cx="21365" cy="4277"/>
      </dsp:txXfrm>
    </dsp:sp>
    <dsp:sp modelId="{2FC43938-983C-44D2-A586-7D801AAF170F}">
      <dsp:nvSpPr>
        <dsp:cNvPr id="0" name=""/>
        <dsp:cNvSpPr/>
      </dsp:nvSpPr>
      <dsp:spPr>
        <a:xfrm>
          <a:off x="2957831" y="3086207"/>
          <a:ext cx="2106461"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solidFill>
                <a:prstClr val="white"/>
              </a:solidFill>
              <a:latin typeface="+mn-lt"/>
              <a:ea typeface="+mn-ea"/>
              <a:cs typeface="+mn-cs"/>
            </a:rPr>
            <a:t>Sensitivitätsanalyse</a:t>
          </a:r>
          <a:endParaRPr lang="de-DE" sz="1800" kern="1200" dirty="0">
            <a:latin typeface="+mn-lt"/>
          </a:endParaRPr>
        </a:p>
      </dsp:txBody>
      <dsp:txXfrm>
        <a:off x="2957831" y="3086207"/>
        <a:ext cx="2106461" cy="1114736"/>
      </dsp:txXfrm>
    </dsp:sp>
    <dsp:sp modelId="{01B10395-F6F2-4E11-BF73-3FC5964E46E8}">
      <dsp:nvSpPr>
        <dsp:cNvPr id="0" name=""/>
        <dsp:cNvSpPr/>
      </dsp:nvSpPr>
      <dsp:spPr>
        <a:xfrm>
          <a:off x="5491609" y="3086207"/>
          <a:ext cx="1759927"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Interpretation</a:t>
          </a:r>
        </a:p>
      </dsp:txBody>
      <dsp:txXfrm>
        <a:off x="5491609" y="3086207"/>
        <a:ext cx="1759927" cy="1114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373B0-4E3A-4CF7-811C-6EA3FC148198}">
      <dsp:nvSpPr>
        <dsp:cNvPr id="0" name=""/>
        <dsp:cNvSpPr/>
      </dsp:nvSpPr>
      <dsp:spPr>
        <a:xfrm>
          <a:off x="2390429" y="707801"/>
          <a:ext cx="3421687" cy="1683841"/>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buNone/>
          </a:pPr>
          <a:r>
            <a:rPr lang="de-DE" sz="2500" kern="1200" dirty="0"/>
            <a:t>Aussagekraft abhängig von den Einzelstudien</a:t>
          </a:r>
        </a:p>
      </dsp:txBody>
      <dsp:txXfrm>
        <a:off x="2891523" y="954394"/>
        <a:ext cx="2419499" cy="1190655"/>
      </dsp:txXfrm>
    </dsp:sp>
    <dsp:sp modelId="{027F26B1-AC95-484F-B42F-0E58C97781BA}">
      <dsp:nvSpPr>
        <dsp:cNvPr id="0" name=""/>
        <dsp:cNvSpPr/>
      </dsp:nvSpPr>
      <dsp:spPr>
        <a:xfrm rot="5506302">
          <a:off x="3782441" y="2657347"/>
          <a:ext cx="568022" cy="36146"/>
        </a:xfrm>
        <a:custGeom>
          <a:avLst/>
          <a:gdLst/>
          <a:ahLst/>
          <a:cxnLst/>
          <a:rect l="0" t="0" r="0" b="0"/>
          <a:pathLst>
            <a:path>
              <a:moveTo>
                <a:pt x="0" y="18073"/>
              </a:moveTo>
              <a:lnTo>
                <a:pt x="568022"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4052252" y="2661220"/>
        <a:ext cx="28401" cy="28401"/>
      </dsp:txXfrm>
    </dsp:sp>
    <dsp:sp modelId="{694D4284-DD70-4F65-92C6-F8296079CE0B}">
      <dsp:nvSpPr>
        <dsp:cNvPr id="0" name=""/>
        <dsp:cNvSpPr/>
      </dsp:nvSpPr>
      <dsp:spPr>
        <a:xfrm>
          <a:off x="3145025" y="2959003"/>
          <a:ext cx="1776723"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Bias</a:t>
          </a:r>
        </a:p>
      </dsp:txBody>
      <dsp:txXfrm>
        <a:off x="3405220" y="3189042"/>
        <a:ext cx="1256333" cy="1110728"/>
      </dsp:txXfrm>
    </dsp:sp>
    <dsp:sp modelId="{3E96454A-9C78-43A1-A3CA-B7E0BF92FBCE}">
      <dsp:nvSpPr>
        <dsp:cNvPr id="0" name=""/>
        <dsp:cNvSpPr/>
      </dsp:nvSpPr>
      <dsp:spPr>
        <a:xfrm rot="2254907">
          <a:off x="4924088" y="2531463"/>
          <a:ext cx="952648" cy="36146"/>
        </a:xfrm>
        <a:custGeom>
          <a:avLst/>
          <a:gdLst/>
          <a:ahLst/>
          <a:cxnLst/>
          <a:rect l="0" t="0" r="0" b="0"/>
          <a:pathLst>
            <a:path>
              <a:moveTo>
                <a:pt x="0" y="18073"/>
              </a:moveTo>
              <a:lnTo>
                <a:pt x="952648"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376596" y="2525720"/>
        <a:ext cx="47632" cy="47632"/>
      </dsp:txXfrm>
    </dsp:sp>
    <dsp:sp modelId="{4FD08CCC-4B79-446E-9138-D1BB61F5DA9E}">
      <dsp:nvSpPr>
        <dsp:cNvPr id="0" name=""/>
        <dsp:cNvSpPr/>
      </dsp:nvSpPr>
      <dsp:spPr>
        <a:xfrm>
          <a:off x="5560680" y="2569680"/>
          <a:ext cx="1772890"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Heterogenität</a:t>
          </a:r>
        </a:p>
        <a:p>
          <a:pPr lvl="0" algn="ctr" defTabSz="711200">
            <a:lnSpc>
              <a:spcPct val="90000"/>
            </a:lnSpc>
            <a:spcBef>
              <a:spcPct val="0"/>
            </a:spcBef>
            <a:spcAft>
              <a:spcPct val="35000"/>
            </a:spcAft>
          </a:pPr>
          <a:endParaRPr lang="de-DE" sz="800" kern="1200" dirty="0"/>
        </a:p>
        <a:p>
          <a:pPr lvl="0" algn="ctr" defTabSz="711200">
            <a:lnSpc>
              <a:spcPct val="90000"/>
            </a:lnSpc>
            <a:spcBef>
              <a:spcPct val="0"/>
            </a:spcBef>
            <a:spcAft>
              <a:spcPct val="35000"/>
            </a:spcAft>
          </a:pPr>
          <a:r>
            <a:rPr lang="de-DE" sz="1600" kern="1200" dirty="0"/>
            <a:t>Apfel-Birnen Problematik</a:t>
          </a:r>
        </a:p>
      </dsp:txBody>
      <dsp:txXfrm>
        <a:off x="5820314" y="2799719"/>
        <a:ext cx="1253622" cy="1110728"/>
      </dsp:txXfrm>
    </dsp:sp>
    <dsp:sp modelId="{D7E03210-2E9B-4FBD-93A3-9663E751BDBC}">
      <dsp:nvSpPr>
        <dsp:cNvPr id="0" name=""/>
        <dsp:cNvSpPr/>
      </dsp:nvSpPr>
      <dsp:spPr>
        <a:xfrm rot="8673232">
          <a:off x="2208905" y="2518062"/>
          <a:ext cx="1013425" cy="36146"/>
        </a:xfrm>
        <a:custGeom>
          <a:avLst/>
          <a:gdLst/>
          <a:ahLst/>
          <a:cxnLst/>
          <a:rect l="0" t="0" r="0" b="0"/>
          <a:pathLst>
            <a:path>
              <a:moveTo>
                <a:pt x="0" y="18073"/>
              </a:moveTo>
              <a:lnTo>
                <a:pt x="1013425"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2690282" y="2510800"/>
        <a:ext cx="50671" cy="50671"/>
      </dsp:txXfrm>
    </dsp:sp>
    <dsp:sp modelId="{EF7CC71A-0B4E-4AB2-A3F7-87D638C3E4BD}">
      <dsp:nvSpPr>
        <dsp:cNvPr id="0" name=""/>
        <dsp:cNvSpPr/>
      </dsp:nvSpPr>
      <dsp:spPr>
        <a:xfrm>
          <a:off x="573346" y="2569680"/>
          <a:ext cx="1983724"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Geringe wissenschaftliche Qualität</a:t>
          </a:r>
        </a:p>
      </dsp:txBody>
      <dsp:txXfrm>
        <a:off x="863856" y="2799719"/>
        <a:ext cx="1402704" cy="11107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image" Target="../media/image173.wmf"/><Relationship Id="rId7" Type="http://schemas.openxmlformats.org/officeDocument/2006/relationships/image" Target="../media/image177.wmf"/><Relationship Id="rId2" Type="http://schemas.openxmlformats.org/officeDocument/2006/relationships/image" Target="../media/image172.wmf"/><Relationship Id="rId1" Type="http://schemas.openxmlformats.org/officeDocument/2006/relationships/image" Target="../media/image171.wmf"/><Relationship Id="rId6" Type="http://schemas.openxmlformats.org/officeDocument/2006/relationships/image" Target="../media/image176.wmf"/><Relationship Id="rId5" Type="http://schemas.openxmlformats.org/officeDocument/2006/relationships/image" Target="../media/image175.wmf"/><Relationship Id="rId10" Type="http://schemas.openxmlformats.org/officeDocument/2006/relationships/image" Target="../media/image180.wmf"/><Relationship Id="rId4" Type="http://schemas.openxmlformats.org/officeDocument/2006/relationships/image" Target="../media/image174.wmf"/><Relationship Id="rId9" Type="http://schemas.openxmlformats.org/officeDocument/2006/relationships/image" Target="../media/image17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4" Type="http://schemas.openxmlformats.org/officeDocument/2006/relationships/image" Target="../media/image18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image" Target="../media/image18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image" Target="../media/image19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 Id="rId5" Type="http://schemas.openxmlformats.org/officeDocument/2006/relationships/image" Target="../media/image215.wmf"/><Relationship Id="rId4" Type="http://schemas.openxmlformats.org/officeDocument/2006/relationships/image" Target="../media/image21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image" Target="../media/image92.wmf"/><Relationship Id="rId1" Type="http://schemas.openxmlformats.org/officeDocument/2006/relationships/image" Target="../media/image12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33.wmf"/><Relationship Id="rId1" Type="http://schemas.openxmlformats.org/officeDocument/2006/relationships/image" Target="../media/image232.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46.wmf"/><Relationship Id="rId3" Type="http://schemas.openxmlformats.org/officeDocument/2006/relationships/image" Target="../media/image241.wmf"/><Relationship Id="rId7" Type="http://schemas.openxmlformats.org/officeDocument/2006/relationships/image" Target="../media/image245.wmf"/><Relationship Id="rId2" Type="http://schemas.openxmlformats.org/officeDocument/2006/relationships/image" Target="../media/image240.wmf"/><Relationship Id="rId1" Type="http://schemas.openxmlformats.org/officeDocument/2006/relationships/image" Target="../media/image239.wmf"/><Relationship Id="rId6" Type="http://schemas.openxmlformats.org/officeDocument/2006/relationships/image" Target="../media/image244.wmf"/><Relationship Id="rId5" Type="http://schemas.openxmlformats.org/officeDocument/2006/relationships/image" Target="../media/image243.wmf"/><Relationship Id="rId4" Type="http://schemas.openxmlformats.org/officeDocument/2006/relationships/image" Target="../media/image24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0.wmf"/><Relationship Id="rId5" Type="http://schemas.openxmlformats.org/officeDocument/2006/relationships/image" Target="../media/image253.wmf"/><Relationship Id="rId4" Type="http://schemas.openxmlformats.org/officeDocument/2006/relationships/image" Target="../media/image25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image" Target="../media/image255.wmf"/><Relationship Id="rId1" Type="http://schemas.openxmlformats.org/officeDocument/2006/relationships/image" Target="../media/image2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5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69.wmf"/><Relationship Id="rId2" Type="http://schemas.openxmlformats.org/officeDocument/2006/relationships/image" Target="../media/image268.wmf"/><Relationship Id="rId1" Type="http://schemas.openxmlformats.org/officeDocument/2006/relationships/image" Target="../media/image26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75.wmf"/><Relationship Id="rId1" Type="http://schemas.openxmlformats.org/officeDocument/2006/relationships/image" Target="../media/image27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77.wmf"/><Relationship Id="rId1" Type="http://schemas.openxmlformats.org/officeDocument/2006/relationships/image" Target="../media/image276.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88.wmf"/><Relationship Id="rId2" Type="http://schemas.openxmlformats.org/officeDocument/2006/relationships/image" Target="../media/image287.wmf"/><Relationship Id="rId1" Type="http://schemas.openxmlformats.org/officeDocument/2006/relationships/image" Target="../media/image28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image" Target="../media/image286.wmf"/><Relationship Id="rId4" Type="http://schemas.openxmlformats.org/officeDocument/2006/relationships/image" Target="../media/image29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96.wmf"/><Relationship Id="rId2" Type="http://schemas.openxmlformats.org/officeDocument/2006/relationships/image" Target="../media/image295.wmf"/><Relationship Id="rId1" Type="http://schemas.openxmlformats.org/officeDocument/2006/relationships/image" Target="../media/image294.wmf"/><Relationship Id="rId4" Type="http://schemas.openxmlformats.org/officeDocument/2006/relationships/image" Target="../media/image297.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6.wmf"/><Relationship Id="rId1" Type="http://schemas.openxmlformats.org/officeDocument/2006/relationships/image" Target="../media/image298.wmf"/><Relationship Id="rId4" Type="http://schemas.openxmlformats.org/officeDocument/2006/relationships/image" Target="../media/image29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4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7.wmf"/></Relationships>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smtClean="0"/>
            <a:t>HR = 4.65</a:t>
          </a:r>
          <a:endParaRPr lang="de-DE" sz="800" dirty="0"/>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1.40</a:t>
          </a:r>
          <a:endParaRPr lang="de-DE" sz="800" dirty="0"/>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1.74</a:t>
          </a:r>
          <a:endParaRPr lang="de-DE" sz="800" dirty="0"/>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3.09</a:t>
          </a:r>
          <a:endParaRPr lang="de-DE" sz="800" dirty="0"/>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Indirect effect</a:t>
          </a:r>
          <a:endParaRPr lang="en-US" sz="1100" dirty="0"/>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11</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21272-ED05-4583-B398-3AB386C7DEC4}" type="slidenum">
              <a:rPr lang="de-DE" altLang="de-DE"/>
              <a:pPr/>
              <a:t>280</a:t>
            </a:fld>
            <a:endParaRPr lang="de-DE" altLang="de-DE"/>
          </a:p>
        </p:txBody>
      </p:sp>
      <p:sp>
        <p:nvSpPr>
          <p:cNvPr id="193538" name="Rectangle 2"/>
          <p:cNvSpPr>
            <a:spLocks noGrp="1" noRot="1" noChangeAspect="1" noChangeArrowheads="1" noTextEdit="1"/>
          </p:cNvSpPr>
          <p:nvPr>
            <p:ph type="sldImg"/>
          </p:nvPr>
        </p:nvSpPr>
        <p:spPr>
          <a:xfrm>
            <a:off x="903288" y="749300"/>
            <a:ext cx="4987925" cy="3741738"/>
          </a:xfrm>
          <a:ln/>
        </p:spPr>
      </p:sp>
      <p:sp>
        <p:nvSpPr>
          <p:cNvPr id="19353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6CD7-8302-40DA-AFEA-BACA515A69EE}" type="slidenum">
              <a:rPr lang="de-DE"/>
              <a:pPr/>
              <a:t>281</a:t>
            </a:fld>
            <a:endParaRPr lang="de-DE"/>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FD8AE-AB4E-4F9A-9C51-6AD9C8662690}" type="slidenum">
              <a:rPr lang="de-DE"/>
              <a:pPr/>
              <a:t>282</a:t>
            </a:fld>
            <a:endParaRPr lang="de-DE"/>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10A65-E56F-44CB-9F09-1C4F61BA6CCA}" type="slidenum">
              <a:rPr lang="de-DE"/>
              <a:pPr/>
              <a:t>283</a:t>
            </a:fld>
            <a:endParaRPr lang="de-DE"/>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29A3B-C341-46DB-B778-7C51DCCEA7F0}" type="slidenum">
              <a:rPr lang="de-DE"/>
              <a:pPr/>
              <a:t>284</a:t>
            </a:fld>
            <a:endParaRPr lang="de-DE"/>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FB384-F91C-461F-B0AB-828CD5578DA8}" type="slidenum">
              <a:rPr lang="de-DE"/>
              <a:pPr/>
              <a:t>285</a:t>
            </a:fld>
            <a:endParaRPr lang="de-DE"/>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3266C-BBA7-4812-BA5C-DE73F1B3770A}" type="slidenum">
              <a:rPr lang="de-DE"/>
              <a:pPr/>
              <a:t>286</a:t>
            </a:fld>
            <a:endParaRPr lang="de-DE"/>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D8A6D-FDC7-4320-B52F-80BF61080AF0}" type="slidenum">
              <a:rPr lang="de-DE"/>
              <a:pPr/>
              <a:t>287</a:t>
            </a:fld>
            <a:endParaRPr lang="de-DE"/>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7A87C-B050-42BC-A7F6-E575602DE927}" type="slidenum">
              <a:rPr lang="de-DE"/>
              <a:pPr/>
              <a:t>288</a:t>
            </a:fld>
            <a:endParaRPr lang="de-DE"/>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C74E2-4E3B-4723-87C2-C878055BD586}" type="slidenum">
              <a:rPr lang="de-DE"/>
              <a:pPr/>
              <a:t>289</a:t>
            </a:fld>
            <a:endParaRPr lang="de-DE"/>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14</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FEAB4-CEFC-49D0-9091-F406CB69325B}" type="slidenum">
              <a:rPr lang="de-DE"/>
              <a:pPr/>
              <a:t>290</a:t>
            </a:fld>
            <a:endParaRPr lang="de-DE"/>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8B985-E8CC-40A8-8C4C-E2BEC5C21B96}" type="slidenum">
              <a:rPr lang="de-DE"/>
              <a:pPr/>
              <a:t>291</a:t>
            </a:fld>
            <a:endParaRPr lang="de-DE"/>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9112C-35F4-4513-A512-F2C191B0D97D}" type="slidenum">
              <a:rPr lang="de-DE"/>
              <a:pPr/>
              <a:t>292</a:t>
            </a:fld>
            <a:endParaRPr lang="de-DE"/>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CE87D-0C66-42A5-9BAE-F011A294F405}" type="slidenum">
              <a:rPr lang="de-DE"/>
              <a:pPr/>
              <a:t>293</a:t>
            </a:fld>
            <a:endParaRPr lang="de-DE"/>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B3AFD-B48F-4982-A9A1-ADB6BB828739}" type="slidenum">
              <a:rPr lang="de-DE"/>
              <a:pPr/>
              <a:t>294</a:t>
            </a:fld>
            <a:endParaRPr lang="de-DE"/>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A88A1-249D-4DBB-B1AA-8ABF67565A05}" type="slidenum">
              <a:rPr lang="de-DE"/>
              <a:pPr/>
              <a:t>295</a:t>
            </a:fld>
            <a:endParaRPr lang="de-DE"/>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F4377-B1AC-4216-B238-091D7245B7A6}" type="slidenum">
              <a:rPr lang="de-DE"/>
              <a:pPr/>
              <a:t>296</a:t>
            </a:fld>
            <a:endParaRPr lang="de-DE"/>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41FE5-673E-43AE-8DC2-89883443BFF8}" type="slidenum">
              <a:rPr lang="de-DE"/>
              <a:pPr/>
              <a:t>297</a:t>
            </a:fld>
            <a:endParaRPr lang="de-DE"/>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A9BE5-441A-478F-AE28-FE0EDE61EFB7}" type="slidenum">
              <a:rPr lang="de-DE"/>
              <a:pPr/>
              <a:t>298</a:t>
            </a:fld>
            <a:endParaRPr lang="de-DE"/>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8A2C6-6861-4296-9E36-63F7866F1C87}" type="slidenum">
              <a:rPr lang="de-DE"/>
              <a:pPr/>
              <a:t>299</a:t>
            </a:fld>
            <a:endParaRPr lang="de-DE"/>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15</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9FDFF-3755-4F05-A80A-AFC1DD5DB2AD}" type="slidenum">
              <a:rPr lang="de-DE"/>
              <a:pPr/>
              <a:t>300</a:t>
            </a:fld>
            <a:endParaRPr lang="de-DE"/>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BD1B2-2BB0-48D5-AF30-0990350B5FA8}" type="slidenum">
              <a:rPr lang="de-DE"/>
              <a:pPr/>
              <a:t>301</a:t>
            </a:fld>
            <a:endParaRPr lang="de-DE"/>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9E7E0-0790-4780-9121-3BFDC55064CB}" type="slidenum">
              <a:rPr lang="de-DE"/>
              <a:pPr/>
              <a:t>302</a:t>
            </a:fld>
            <a:endParaRPr lang="de-DE"/>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02210-0EEE-4EE0-89C7-A7B21551118D}" type="slidenum">
              <a:rPr lang="de-DE"/>
              <a:pPr/>
              <a:t>303</a:t>
            </a:fld>
            <a:endParaRPr lang="de-DE"/>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5050-0783-4EFC-BE65-8DCD743B253D}" type="slidenum">
              <a:rPr lang="de-DE"/>
              <a:pPr/>
              <a:t>304</a:t>
            </a:fld>
            <a:endParaRPr lang="de-DE"/>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CED2C-DEC4-4571-B66D-A2AB3E1D6791}" type="slidenum">
              <a:rPr lang="de-DE"/>
              <a:pPr/>
              <a:t>305</a:t>
            </a:fld>
            <a:endParaRPr lang="de-DE"/>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0466-BDA5-4EF8-8E03-6CB45A1037A8}" type="slidenum">
              <a:rPr lang="de-DE"/>
              <a:pPr/>
              <a:t>306</a:t>
            </a:fld>
            <a:endParaRPr lang="de-DE"/>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F28F-BB98-486E-831C-805BF870E834}" type="slidenum">
              <a:rPr lang="de-DE"/>
              <a:pPr/>
              <a:t>307</a:t>
            </a:fld>
            <a:endParaRPr lang="de-DE"/>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40525-4926-45DE-AA69-E2199F484769}" type="slidenum">
              <a:rPr lang="de-DE"/>
              <a:pPr/>
              <a:t>308</a:t>
            </a:fld>
            <a:endParaRPr lang="de-DE"/>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517C-563B-4B3A-8789-FAF9979D691A}" type="slidenum">
              <a:rPr lang="de-DE"/>
              <a:pPr/>
              <a:t>309</a:t>
            </a:fld>
            <a:endParaRPr lang="de-DE"/>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0A195-0B30-45F0-B3D3-879C4D0740DE}" type="slidenum">
              <a:rPr lang="de-DE"/>
              <a:pPr/>
              <a:t>310</a:t>
            </a:fld>
            <a:endParaRPr lang="de-DE"/>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311</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8C7F4-EDFA-4A79-A072-8CD98A60B6D4}" type="slidenum">
              <a:rPr lang="de-DE"/>
              <a:pPr/>
              <a:t>312</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B6BF-C7D1-4A6B-8EEE-7859F4C14F8C}" type="slidenum">
              <a:rPr lang="de-DE"/>
              <a:pPr/>
              <a:t>313</a:t>
            </a:fld>
            <a:endParaRPr lang="de-DE"/>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316</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319</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321</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322</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323</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324</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327</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AT" dirty="0">
                <a:latin typeface="Arial" pitchFamily="34" charset="0"/>
                <a:cs typeface="Arial" pitchFamily="34" charset="0"/>
              </a:rPr>
              <a:t>Häufiger Gebrauch in der Medizin</a:t>
            </a:r>
          </a:p>
          <a:p>
            <a:r>
              <a:rPr lang="de-DE" dirty="0"/>
              <a:t>Forest Plot</a:t>
            </a:r>
          </a:p>
          <a:p>
            <a:r>
              <a:rPr lang="de-DE" dirty="0"/>
              <a:t>Rechtecke sind Gewicht der Einzelstudien, die „Schnurrbärte die Konfidenzintervalle</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331</a:t>
            </a:fld>
            <a:endParaRPr lang="de-DE">
              <a:solidFill>
                <a:prstClr val="black"/>
              </a:solidFill>
            </a:endParaRPr>
          </a:p>
        </p:txBody>
      </p:sp>
    </p:spTree>
    <p:extLst>
      <p:ext uri="{BB962C8B-B14F-4D97-AF65-F5344CB8AC3E}">
        <p14:creationId xmlns:p14="http://schemas.microsoft.com/office/powerpoint/2010/main" val="35054136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B601168A-0C73-435D-9A4E-7A16B6F3240E}" type="datetime1">
              <a:rPr lang="de-AT">
                <a:solidFill>
                  <a:prstClr val="black"/>
                </a:solidFill>
              </a:rPr>
              <a:pPr/>
              <a:t>12.04.2019</a:t>
            </a:fld>
            <a:endParaRPr lang="de-AT">
              <a:solidFill>
                <a:prstClr val="black"/>
              </a:solidFill>
            </a:endParaRPr>
          </a:p>
        </p:txBody>
      </p:sp>
      <p:sp>
        <p:nvSpPr>
          <p:cNvPr id="159747" name="Rectangle 6"/>
          <p:cNvSpPr>
            <a:spLocks noGrp="1" noChangeArrowheads="1"/>
          </p:cNvSpPr>
          <p:nvPr>
            <p:ph type="ftr" sz="quarter" idx="4"/>
          </p:nvPr>
        </p:nvSpPr>
        <p:spPr>
          <a:noFill/>
        </p:spPr>
        <p:txBody>
          <a:bodyPr/>
          <a:lstStyle/>
          <a:p>
            <a:r>
              <a:rPr lang="de-AT">
                <a:solidFill>
                  <a:prstClr val="black"/>
                </a:solidFill>
              </a:rPr>
              <a:t>Biometrie und EBM/KPP</a:t>
            </a:r>
          </a:p>
        </p:txBody>
      </p:sp>
      <p:sp>
        <p:nvSpPr>
          <p:cNvPr id="159748" name="Rectangle 7"/>
          <p:cNvSpPr>
            <a:spLocks noGrp="1" noChangeArrowheads="1"/>
          </p:cNvSpPr>
          <p:nvPr>
            <p:ph type="sldNum" sz="quarter" idx="5"/>
          </p:nvPr>
        </p:nvSpPr>
        <p:spPr>
          <a:noFill/>
        </p:spPr>
        <p:txBody>
          <a:bodyPr/>
          <a:lstStyle/>
          <a:p>
            <a:fld id="{ECB7C25C-38BA-4EFA-82D5-89B2F95A0727}" type="slidenum">
              <a:rPr lang="de-AT">
                <a:solidFill>
                  <a:prstClr val="black"/>
                </a:solidFill>
              </a:rPr>
              <a:pPr/>
              <a:t>334</a:t>
            </a:fld>
            <a:endParaRPr lang="de-AT">
              <a:solidFill>
                <a:prstClr val="black"/>
              </a:solidFill>
            </a:endParaRPr>
          </a:p>
        </p:txBody>
      </p:sp>
      <p:sp>
        <p:nvSpPr>
          <p:cNvPr id="159749" name="Rectangle 2"/>
          <p:cNvSpPr>
            <a:spLocks noGrp="1" noRot="1" noChangeAspect="1" noChangeArrowheads="1" noTextEdit="1"/>
          </p:cNvSpPr>
          <p:nvPr>
            <p:ph type="sldImg"/>
          </p:nvPr>
        </p:nvSpPr>
        <p:spPr>
          <a:xfrm>
            <a:off x="901700" y="747713"/>
            <a:ext cx="4991100" cy="3744912"/>
          </a:xfrm>
          <a:ln/>
        </p:spPr>
      </p:sp>
      <p:sp>
        <p:nvSpPr>
          <p:cNvPr id="159750" name="Rectangle 3"/>
          <p:cNvSpPr>
            <a:spLocks noGrp="1" noChangeArrowheads="1"/>
          </p:cNvSpPr>
          <p:nvPr>
            <p:ph type="body" idx="1"/>
          </p:nvPr>
        </p:nvSpPr>
        <p:spPr>
          <a:xfrm>
            <a:off x="907050" y="4742591"/>
            <a:ext cx="4980406" cy="4490210"/>
          </a:xfrm>
          <a:noFill/>
          <a:ln/>
        </p:spPr>
        <p:txBody>
          <a:bodyPr/>
          <a:lstStyle/>
          <a:p>
            <a:pPr eaLnBrk="1" hangingPunct="1"/>
            <a:endParaRPr lang="de-DE"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Ablauf fast wie bei Primärstudie, nur keine Probanden</a:t>
            </a:r>
          </a:p>
          <a:p>
            <a:endParaRPr lang="de-DE" dirty="0"/>
          </a:p>
          <a:p>
            <a:r>
              <a:rPr lang="de-DE" dirty="0"/>
              <a:t>Auch nicht veröffentlichte Studien sind relevant (systematische Verzehrung zu einem signifikanten Ergebnis). Wissenschaftler und Institutionen nach nicht </a:t>
            </a:r>
            <a:r>
              <a:rPr lang="de-DE" dirty="0" err="1"/>
              <a:t>veröffent</a:t>
            </a:r>
            <a:endParaRPr lang="de-DE" dirty="0"/>
          </a:p>
          <a:p>
            <a:r>
              <a:rPr lang="de-DE" dirty="0"/>
              <a:t>Lichten Studien und deren Ergebnissen zu befragen. Literaturrecherche beeinflusst die Qualität der Meta-Analyse enorm.</a:t>
            </a:r>
          </a:p>
          <a:p>
            <a:endParaRPr lang="de-DE" dirty="0"/>
          </a:p>
          <a:p>
            <a:r>
              <a:rPr lang="de-DE" dirty="0"/>
              <a:t>Ein- und Ausschlusskriterien zur Selektion der 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335</a:t>
            </a:fld>
            <a:endParaRPr lang="de-DE">
              <a:solidFill>
                <a:prstClr val="black"/>
              </a:solidFill>
            </a:endParaRPr>
          </a:p>
        </p:txBody>
      </p:sp>
    </p:spTree>
    <p:extLst>
      <p:ext uri="{BB962C8B-B14F-4D97-AF65-F5344CB8AC3E}">
        <p14:creationId xmlns:p14="http://schemas.microsoft.com/office/powerpoint/2010/main" val="292458631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smtClean="0"/>
          </a:p>
          <a:p>
            <a:pPr>
              <a:spcBef>
                <a:spcPct val="0"/>
              </a:spcBef>
            </a:pPr>
            <a:endParaRPr lang="en-GB" altLang="de-DE"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337</a:t>
            </a:fld>
            <a:endParaRPr lang="en-GB" altLang="de-DE">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339</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6B9195-933D-420E-AB9C-6797B1C84DBD}" type="slidenum">
              <a:rPr lang="de-DE">
                <a:solidFill>
                  <a:prstClr val="black"/>
                </a:solidFill>
              </a:rPr>
              <a:pPr/>
              <a:t>340</a:t>
            </a:fld>
            <a:endParaRPr lang="de-DE">
              <a:solidFill>
                <a:prstClr val="black"/>
              </a:solidFill>
            </a:endParaRPr>
          </a:p>
        </p:txBody>
      </p:sp>
      <p:sp>
        <p:nvSpPr>
          <p:cNvPr id="303106" name="Rectangle 2"/>
          <p:cNvSpPr>
            <a:spLocks noGrp="1" noRot="1" noChangeAspect="1" noChangeArrowheads="1" noTextEdit="1"/>
          </p:cNvSpPr>
          <p:nvPr>
            <p:ph type="sldImg"/>
          </p:nvPr>
        </p:nvSpPr>
        <p:spPr>
          <a:xfrm>
            <a:off x="901700" y="747713"/>
            <a:ext cx="4991100" cy="3744912"/>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Trennstärke: Fähigkeit einen Effekt zu erkenne wenn einer vorliegt</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343</a:t>
            </a:fld>
            <a:endParaRPr lang="de-DE">
              <a:solidFill>
                <a:prstClr val="black"/>
              </a:solidFill>
            </a:endParaRPr>
          </a:p>
        </p:txBody>
      </p:sp>
    </p:spTree>
    <p:extLst>
      <p:ext uri="{BB962C8B-B14F-4D97-AF65-F5344CB8AC3E}">
        <p14:creationId xmlns:p14="http://schemas.microsoft.com/office/powerpoint/2010/main" val="20227986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DE" dirty="0" err="1"/>
              <a:t>Garbage</a:t>
            </a:r>
            <a:r>
              <a:rPr lang="de-DE" dirty="0"/>
              <a:t> in –</a:t>
            </a:r>
            <a:r>
              <a:rPr lang="de-DE" dirty="0" err="1"/>
              <a:t>Garbage</a:t>
            </a:r>
            <a:r>
              <a:rPr lang="de-DE" dirty="0"/>
              <a:t> out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Bias (insbesondere </a:t>
            </a:r>
            <a:r>
              <a:rPr lang="de-DE" dirty="0" err="1"/>
              <a:t>Publication</a:t>
            </a:r>
            <a:r>
              <a:rPr lang="de-DE" dirty="0"/>
              <a:t>- und Language Bias) : verzerrte Dartstellung bzw. Wahrnehmung von Ergebnissen</a:t>
            </a:r>
          </a:p>
          <a:p>
            <a:pPr defTabSz="917509" fontAlgn="auto">
              <a:spcBef>
                <a:spcPts val="0"/>
              </a:spcBef>
              <a:spcAft>
                <a:spcPts val="0"/>
              </a:spcAft>
              <a:defRPr/>
            </a:pPr>
            <a:r>
              <a:rPr lang="de-DE" dirty="0"/>
              <a:t> </a:t>
            </a:r>
            <a:r>
              <a:rPr lang="de-DE" dirty="0">
                <a:latin typeface="+mn-lt"/>
              </a:rPr>
              <a:t>durch falsche Untersuchungsmethoden (z. B. Suggestivfragen) verursachte Verzerrung des Ergebnisses einer Repräsentativerhebung; </a:t>
            </a:r>
            <a:r>
              <a:rPr lang="de-DE" dirty="0" err="1">
                <a:latin typeface="+mn-lt"/>
              </a:rPr>
              <a:t>Pupliacations</a:t>
            </a:r>
            <a:r>
              <a:rPr lang="de-DE" dirty="0">
                <a:latin typeface="+mn-lt"/>
              </a:rPr>
              <a:t> Bias ist die statistisch verzerrte (engl. </a:t>
            </a:r>
            <a:r>
              <a:rPr lang="de-DE" dirty="0" err="1">
                <a:latin typeface="+mn-lt"/>
              </a:rPr>
              <a:t>bias</a:t>
            </a:r>
            <a:r>
              <a:rPr lang="de-DE" dirty="0">
                <a:latin typeface="+mn-lt"/>
              </a:rPr>
              <a:t> [ˈ</a:t>
            </a:r>
            <a:r>
              <a:rPr lang="de-DE" dirty="0" err="1">
                <a:latin typeface="+mn-lt"/>
              </a:rPr>
              <a:t>baɪəs</a:t>
            </a:r>
            <a:r>
              <a:rPr lang="de-DE" dirty="0">
                <a:latin typeface="+mn-lt"/>
              </a:rPr>
              <a:t>]) Darstellung der Datenlage in wissenschaftlichen Zeitschriften infolge einer bevorzugten Veröffentlichung von Studien mit „positiven“ bzw. signifikanten Ergebnissen. Er wurde 1959 von dem Statistiker Theodore Sterling entdeckt.[1][2][3] Positive Befunde sind leichter zu publizieren als solche mit „negativen“, also nicht-signifikanten Ergebnissen und sind zudem häufiger in Fachzeitschriften mit hohem Einflussfaktor veröffentlicht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Heterogenität (mangelnde Vergleichbarkeit der eingeschlossenen Studien)</a:t>
            </a:r>
            <a:endParaRPr lang="de-AT" dirty="0">
              <a:latin typeface="Arial" pitchFamily="34" charset="0"/>
              <a:cs typeface="Arial" pitchFamily="34" charset="0"/>
            </a:endParaRPr>
          </a:p>
          <a:p>
            <a:r>
              <a:rPr lang="de-DE" dirty="0">
                <a:solidFill>
                  <a:schemeClr val="tx2"/>
                </a:solidFill>
              </a:rPr>
              <a:t>Problem der Abhängigen Messungen (Siehe Wiki letzter Absatz)</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344</a:t>
            </a:fld>
            <a:endParaRPr lang="de-DE">
              <a:solidFill>
                <a:prstClr val="black"/>
              </a:solidFill>
            </a:endParaRPr>
          </a:p>
        </p:txBody>
      </p:sp>
    </p:spTree>
    <p:extLst>
      <p:ext uri="{BB962C8B-B14F-4D97-AF65-F5344CB8AC3E}">
        <p14:creationId xmlns:p14="http://schemas.microsoft.com/office/powerpoint/2010/main" val="34755482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6383274-DAC5-4FA9-A380-C6563CE8CC63}" type="slidenum">
              <a:rPr lang="de-AT" smtClean="0"/>
              <a:pPr/>
              <a:t>396</a:t>
            </a:fld>
            <a:endParaRPr lang="de-AT" smtClean="0"/>
          </a:p>
        </p:txBody>
      </p:sp>
      <p:sp>
        <p:nvSpPr>
          <p:cNvPr id="205827" name="Rectangle 2"/>
          <p:cNvSpPr>
            <a:spLocks noGrp="1" noRot="1" noChangeAspect="1" noChangeArrowheads="1" noTextEdit="1"/>
          </p:cNvSpPr>
          <p:nvPr>
            <p:ph type="sldImg"/>
          </p:nvPr>
        </p:nvSpPr>
        <p:spPr>
          <a:xfrm>
            <a:off x="903288" y="749300"/>
            <a:ext cx="4987925" cy="3741738"/>
          </a:xfrm>
          <a:ln/>
        </p:spPr>
      </p:sp>
      <p:sp>
        <p:nvSpPr>
          <p:cNvPr id="205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397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4E43042-925F-49DC-BE61-49443966BC66}" type="slidenum">
              <a:rPr lang="de-AT" smtClean="0"/>
              <a:pPr/>
              <a:t>398</a:t>
            </a:fld>
            <a:endParaRPr lang="de-AT" smtClean="0"/>
          </a:p>
        </p:txBody>
      </p:sp>
      <p:sp>
        <p:nvSpPr>
          <p:cNvPr id="195587" name="Rectangle 2"/>
          <p:cNvSpPr>
            <a:spLocks noGrp="1" noRot="1" noChangeAspect="1" noChangeArrowheads="1" noTextEdit="1"/>
          </p:cNvSpPr>
          <p:nvPr>
            <p:ph type="sldImg"/>
          </p:nvPr>
        </p:nvSpPr>
        <p:spPr>
          <a:xfrm>
            <a:off x="903288" y="749300"/>
            <a:ext cx="4987925" cy="3741738"/>
          </a:xfrm>
          <a:ln/>
        </p:spPr>
      </p:sp>
      <p:sp>
        <p:nvSpPr>
          <p:cNvPr id="1955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E66DD6D-F9A9-4405-93F3-4AF11D234077}" type="slidenum">
              <a:rPr lang="de-AT" smtClean="0"/>
              <a:pPr/>
              <a:t>399</a:t>
            </a:fld>
            <a:endParaRPr lang="de-AT" smtClean="0"/>
          </a:p>
        </p:txBody>
      </p:sp>
      <p:sp>
        <p:nvSpPr>
          <p:cNvPr id="187395" name="Rectangle 2"/>
          <p:cNvSpPr>
            <a:spLocks noGrp="1" noRot="1" noChangeAspect="1" noChangeArrowheads="1" noTextEdit="1"/>
          </p:cNvSpPr>
          <p:nvPr>
            <p:ph type="sldImg"/>
          </p:nvPr>
        </p:nvSpPr>
        <p:spPr>
          <a:xfrm>
            <a:off x="903288" y="749300"/>
            <a:ext cx="4987925" cy="3741738"/>
          </a:xfrm>
          <a:ln/>
        </p:spPr>
      </p:sp>
      <p:sp>
        <p:nvSpPr>
          <p:cNvPr id="1873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E38335ED-FF0B-47F1-A582-D9F7035C0A95}" type="slidenum">
              <a:rPr lang="de-AT" smtClean="0"/>
              <a:pPr/>
              <a:t>400</a:t>
            </a:fld>
            <a:endParaRPr lang="de-AT" smtClean="0"/>
          </a:p>
        </p:txBody>
      </p:sp>
      <p:sp>
        <p:nvSpPr>
          <p:cNvPr id="188419" name="Rectangle 2"/>
          <p:cNvSpPr>
            <a:spLocks noGrp="1" noRot="1" noChangeAspect="1" noChangeArrowheads="1" noTextEdit="1"/>
          </p:cNvSpPr>
          <p:nvPr>
            <p:ph type="sldImg"/>
          </p:nvPr>
        </p:nvSpPr>
        <p:spPr>
          <a:xfrm>
            <a:off x="903288" y="749300"/>
            <a:ext cx="4987925" cy="3741738"/>
          </a:xfrm>
          <a:ln/>
        </p:spPr>
      </p:sp>
      <p:sp>
        <p:nvSpPr>
          <p:cNvPr id="188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CD6E8A6-B574-4398-A825-88ED758B4B69}" type="slidenum">
              <a:rPr lang="de-AT" smtClean="0"/>
              <a:pPr/>
              <a:t>401</a:t>
            </a:fld>
            <a:endParaRPr lang="de-AT" smtClean="0"/>
          </a:p>
        </p:txBody>
      </p:sp>
      <p:sp>
        <p:nvSpPr>
          <p:cNvPr id="184323" name="Rectangle 2"/>
          <p:cNvSpPr>
            <a:spLocks noGrp="1" noRot="1" noChangeAspect="1" noChangeArrowheads="1" noTextEdit="1"/>
          </p:cNvSpPr>
          <p:nvPr>
            <p:ph type="sldImg"/>
          </p:nvPr>
        </p:nvSpPr>
        <p:spPr>
          <a:xfrm>
            <a:off x="903288" y="749300"/>
            <a:ext cx="4987925" cy="3741738"/>
          </a:xfrm>
          <a:ln/>
        </p:spPr>
      </p:sp>
      <p:sp>
        <p:nvSpPr>
          <p:cNvPr id="1843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489309F-89C1-48A4-85BC-267470BD8FC8}" type="slidenum">
              <a:rPr lang="de-AT" smtClean="0"/>
              <a:pPr/>
              <a:t>402</a:t>
            </a:fld>
            <a:endParaRPr lang="de-AT" smtClean="0"/>
          </a:p>
        </p:txBody>
      </p:sp>
      <p:sp>
        <p:nvSpPr>
          <p:cNvPr id="186371" name="Rectangle 2"/>
          <p:cNvSpPr>
            <a:spLocks noGrp="1" noRot="1" noChangeAspect="1" noChangeArrowheads="1" noTextEdit="1"/>
          </p:cNvSpPr>
          <p:nvPr>
            <p:ph type="sldImg"/>
          </p:nvPr>
        </p:nvSpPr>
        <p:spPr>
          <a:xfrm>
            <a:off x="903288" y="749300"/>
            <a:ext cx="4987925" cy="3741738"/>
          </a:xfrm>
          <a:ln/>
        </p:spPr>
      </p:sp>
      <p:sp>
        <p:nvSpPr>
          <p:cNvPr id="1863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1E8F8A96-E73F-4963-AE82-3EA02408025F}" type="slidenum">
              <a:rPr lang="de-AT" smtClean="0"/>
              <a:pPr/>
              <a:t>403</a:t>
            </a:fld>
            <a:endParaRPr lang="de-AT" smtClean="0"/>
          </a:p>
        </p:txBody>
      </p:sp>
      <p:sp>
        <p:nvSpPr>
          <p:cNvPr id="191491" name="Rectangle 2"/>
          <p:cNvSpPr>
            <a:spLocks noGrp="1" noRot="1" noChangeAspect="1" noChangeArrowheads="1" noTextEdit="1"/>
          </p:cNvSpPr>
          <p:nvPr>
            <p:ph type="sldImg"/>
          </p:nvPr>
        </p:nvSpPr>
        <p:spPr>
          <a:xfrm>
            <a:off x="903288" y="749300"/>
            <a:ext cx="4987925" cy="3741738"/>
          </a:xfrm>
          <a:ln/>
        </p:spPr>
      </p:sp>
      <p:sp>
        <p:nvSpPr>
          <p:cNvPr id="1914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6C867D54-ACD8-4221-B2D4-0B3CCA4AF14C}" type="slidenum">
              <a:rPr lang="de-AT" smtClean="0"/>
              <a:pPr/>
              <a:t>404</a:t>
            </a:fld>
            <a:endParaRPr lang="de-AT" smtClean="0"/>
          </a:p>
        </p:txBody>
      </p:sp>
      <p:sp>
        <p:nvSpPr>
          <p:cNvPr id="189443" name="Rectangle 2"/>
          <p:cNvSpPr>
            <a:spLocks noGrp="1" noRot="1" noChangeAspect="1" noChangeArrowheads="1" noTextEdit="1"/>
          </p:cNvSpPr>
          <p:nvPr>
            <p:ph type="sldImg"/>
          </p:nvPr>
        </p:nvSpPr>
        <p:spPr>
          <a:xfrm>
            <a:off x="903288" y="749300"/>
            <a:ext cx="4987925" cy="3741738"/>
          </a:xfrm>
          <a:ln/>
        </p:spPr>
      </p:sp>
      <p:sp>
        <p:nvSpPr>
          <p:cNvPr id="189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76E09D-6ECD-4DB9-B498-8D5F4F26961F}" type="slidenum">
              <a:rPr lang="de-AT" smtClean="0"/>
              <a:pPr/>
              <a:t>405</a:t>
            </a:fld>
            <a:endParaRPr lang="de-AT" smtClean="0"/>
          </a:p>
        </p:txBody>
      </p:sp>
      <p:sp>
        <p:nvSpPr>
          <p:cNvPr id="190467" name="Rectangle 2"/>
          <p:cNvSpPr>
            <a:spLocks noGrp="1" noRot="1" noChangeAspect="1" noChangeArrowheads="1" noTextEdit="1"/>
          </p:cNvSpPr>
          <p:nvPr>
            <p:ph type="sldImg"/>
          </p:nvPr>
        </p:nvSpPr>
        <p:spPr>
          <a:xfrm>
            <a:off x="903288" y="749300"/>
            <a:ext cx="4987925" cy="3741738"/>
          </a:xfrm>
          <a:ln/>
        </p:spPr>
      </p:sp>
      <p:sp>
        <p:nvSpPr>
          <p:cNvPr id="190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7A5B1F4-6213-46D9-9FF1-C67877C6DC86}" type="slidenum">
              <a:rPr lang="de-AT" smtClean="0"/>
              <a:pPr/>
              <a:t>406</a:t>
            </a:fld>
            <a:endParaRPr lang="de-AT" smtClean="0"/>
          </a:p>
        </p:txBody>
      </p:sp>
      <p:sp>
        <p:nvSpPr>
          <p:cNvPr id="193539" name="Rectangle 2"/>
          <p:cNvSpPr>
            <a:spLocks noGrp="1" noRot="1" noChangeAspect="1" noChangeArrowheads="1" noTextEdit="1"/>
          </p:cNvSpPr>
          <p:nvPr>
            <p:ph type="sldImg"/>
          </p:nvPr>
        </p:nvSpPr>
        <p:spPr>
          <a:xfrm>
            <a:off x="903288" y="749300"/>
            <a:ext cx="4987925" cy="3741738"/>
          </a:xfrm>
          <a:ln/>
        </p:spPr>
      </p:sp>
      <p:sp>
        <p:nvSpPr>
          <p:cNvPr id="193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C4F6E58-D242-4BEC-B205-F7FED76023B4}" type="slidenum">
              <a:rPr lang="de-AT" smtClean="0"/>
              <a:pPr/>
              <a:t>407</a:t>
            </a:fld>
            <a:endParaRPr lang="de-AT" smtClean="0"/>
          </a:p>
        </p:txBody>
      </p:sp>
      <p:sp>
        <p:nvSpPr>
          <p:cNvPr id="194563" name="Rectangle 2"/>
          <p:cNvSpPr>
            <a:spLocks noGrp="1" noRot="1" noChangeAspect="1" noChangeArrowheads="1" noTextEdit="1"/>
          </p:cNvSpPr>
          <p:nvPr>
            <p:ph type="sldImg"/>
          </p:nvPr>
        </p:nvSpPr>
        <p:spPr>
          <a:xfrm>
            <a:off x="903288" y="749300"/>
            <a:ext cx="4987925" cy="3741738"/>
          </a:xfrm>
          <a:ln/>
        </p:spPr>
      </p:sp>
      <p:sp>
        <p:nvSpPr>
          <p:cNvPr id="194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408</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pPr/>
              <a:t>409</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pPr/>
              <a:t>410</a:t>
            </a:fld>
            <a:endParaRPr lang="de-A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rgbClr val="FF0000"/>
                </a:solidFill>
              </a:rPr>
              <a:t>Folie</a:t>
            </a:r>
            <a:r>
              <a:rPr lang="de-DE" baseline="0" dirty="0" smtClean="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428</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434</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435</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436</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437</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438</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439</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53</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7E13CB-9724-48A8-8F93-6352444F5315}" type="slidenum">
              <a:rPr lang="de-DE" smtClean="0"/>
              <a:pPr/>
              <a:t>93</a:t>
            </a:fld>
            <a:endParaRPr lang="de-DE"/>
          </a:p>
        </p:txBody>
      </p:sp>
    </p:spTree>
    <p:extLst>
      <p:ext uri="{BB962C8B-B14F-4D97-AF65-F5344CB8AC3E}">
        <p14:creationId xmlns:p14="http://schemas.microsoft.com/office/powerpoint/2010/main" val="174656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4</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105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106</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108</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98266797-BBEF-466D-A013-662124A4C2E6}" type="slidenum">
              <a:rPr lang="de-DE" smtClean="0"/>
              <a:pPr/>
              <a:t>109</a:t>
            </a:fld>
            <a:endParaRPr lang="de-DE"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p:spPr>
        <p:txBody>
          <a:bodyPr/>
          <a:lstStyle/>
          <a:p>
            <a:fld id="{1DE66BAE-5C48-4852-8794-E1D35ED59EA4}" type="slidenum">
              <a:rPr lang="de-DE" smtClean="0">
                <a:latin typeface="Arial" pitchFamily="34" charset="0"/>
              </a:rPr>
              <a:pPr/>
              <a:t>112</a:t>
            </a:fld>
            <a:endParaRPr lang="de-DE" smtClean="0">
              <a:latin typeface="Arial" pitchFamily="34" charset="0"/>
            </a:endParaRPr>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pPr/>
              <a:t>113</a:t>
            </a:fld>
            <a:endParaRPr lang="de-DE"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pPr/>
              <a:t>115</a:t>
            </a:fld>
            <a:endParaRPr lang="de-DE"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1AEA096C-ACC6-4D88-99AD-931F355DC707}" type="slidenum">
              <a:rPr lang="de-DE" smtClean="0"/>
              <a:pPr/>
              <a:t>116</a:t>
            </a:fld>
            <a:endParaRPr lang="de-DE"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120</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5</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AD12DCCF-0A99-48A9-8EB6-ED4A0036B760}" type="slidenum">
              <a:rPr lang="de-DE" smtClean="0"/>
              <a:pPr/>
              <a:t>123</a:t>
            </a:fld>
            <a:endParaRPr lang="de-DE" smtClean="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E827ED18-A9C2-4AFB-BEA6-3C28210D61CA}" type="slidenum">
              <a:rPr lang="de-DE" smtClean="0"/>
              <a:pPr/>
              <a:t>125</a:t>
            </a:fld>
            <a:endParaRPr lang="de-DE" smtClean="0"/>
          </a:p>
        </p:txBody>
      </p:sp>
      <p:sp>
        <p:nvSpPr>
          <p:cNvPr id="280578" name="Rectangle 2"/>
          <p:cNvSpPr>
            <a:spLocks noGrp="1" noRot="1" noChangeAspect="1" noChangeArrowheads="1" noTextEdit="1"/>
          </p:cNvSpPr>
          <p:nvPr>
            <p:ph type="sldImg"/>
          </p:nvPr>
        </p:nvSpPr>
        <p:spPr>
          <a:xfrm>
            <a:off x="901700" y="749300"/>
            <a:ext cx="4991100" cy="3743325"/>
          </a:xfrm>
          <a:ln/>
        </p:spPr>
      </p:sp>
      <p:sp>
        <p:nvSpPr>
          <p:cNvPr id="280579"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126</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127</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txBox="1">
            <a:spLocks noGrp="1" noChangeArrowheads="1"/>
          </p:cNvSpPr>
          <p:nvPr/>
        </p:nvSpPr>
        <p:spPr bwMode="auto">
          <a:xfrm>
            <a:off x="3848100" y="9482138"/>
            <a:ext cx="2944813" cy="498475"/>
          </a:xfrm>
          <a:prstGeom prst="rect">
            <a:avLst/>
          </a:prstGeom>
          <a:noFill/>
          <a:ln w="9525">
            <a:noFill/>
            <a:miter lim="800000"/>
            <a:headEnd/>
            <a:tailEnd/>
          </a:ln>
        </p:spPr>
        <p:txBody>
          <a:bodyPr anchor="b"/>
          <a:lstStyle/>
          <a:p>
            <a:pPr algn="r"/>
            <a:fld id="{95E7B9B8-ACB9-4DB8-8E7E-412351A7D8F1}" type="slidenum">
              <a:rPr lang="de-AT" sz="1200"/>
              <a:pPr algn="r"/>
              <a:t>136</a:t>
            </a:fld>
            <a:endParaRPr lang="de-AT" sz="1200"/>
          </a:p>
        </p:txBody>
      </p:sp>
      <p:sp>
        <p:nvSpPr>
          <p:cNvPr id="612355" name="Rectangle 2"/>
          <p:cNvSpPr>
            <a:spLocks noGrp="1" noRot="1" noChangeAspect="1" noChangeArrowheads="1" noTextEdit="1"/>
          </p:cNvSpPr>
          <p:nvPr>
            <p:ph type="sldImg"/>
          </p:nvPr>
        </p:nvSpPr>
        <p:spPr>
          <a:xfrm>
            <a:off x="903288" y="749300"/>
            <a:ext cx="4987925" cy="3741738"/>
          </a:xfrm>
          <a:ln/>
        </p:spPr>
      </p:sp>
      <p:sp>
        <p:nvSpPr>
          <p:cNvPr id="612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6</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139</a:t>
            </a:fld>
            <a:endParaRPr lang="de-DE"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140</a:t>
            </a:fld>
            <a:endParaRPr lang="de-D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142</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143</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144</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155</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156</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157</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7</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160</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161</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173</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182</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187</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189</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200</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p:spPr>
        <p:txBody>
          <a:bodyPr/>
          <a:lstStyle/>
          <a:p>
            <a:fld id="{22DB869D-237C-47CB-B2F8-A8E62DE245ED}" type="slidenum">
              <a:rPr lang="de-DE" smtClean="0">
                <a:latin typeface="Arial" pitchFamily="34" charset="0"/>
              </a:rPr>
              <a:pPr/>
              <a:t>213</a:t>
            </a:fld>
            <a:endParaRPr lang="de-DE" smtClean="0">
              <a:latin typeface="Arial" pitchFamily="34"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D2136-DD1F-429B-92A0-96A75D2929E7}" type="slidenum">
              <a:rPr lang="de-DE"/>
              <a:pPr/>
              <a:t>221</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223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224</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225</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226</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5CB11-2A0C-491F-BA55-2679A9F8A3D8}" type="slidenum">
              <a:rPr lang="de-DE"/>
              <a:pPr/>
              <a:t>227</a:t>
            </a:fld>
            <a:endParaRPr lang="de-DE"/>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228</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9</a:t>
            </a:fld>
            <a:endParaRPr lang="de-DE" altLang="de-DE" smtClean="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E255E-4416-44D7-853E-DABFC71833E1}" type="slidenum">
              <a:rPr lang="de-DE"/>
              <a:pPr/>
              <a:t>229</a:t>
            </a:fld>
            <a:endParaRPr lang="de-DE"/>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093F7-25AF-45C0-8CAB-55FA07F34B34}" type="slidenum">
              <a:rPr lang="de-DE"/>
              <a:pPr/>
              <a:t>230</a:t>
            </a:fld>
            <a:endParaRPr lang="de-DE"/>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231</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pPr/>
              <a:t>232</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06464" y="4741864"/>
            <a:ext cx="4981575" cy="4491037"/>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235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236</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24317-24A9-4A1D-815F-9FEEA18DB6FB}" type="slidenum">
              <a:rPr lang="de-DE"/>
              <a:pPr/>
              <a:t>237</a:t>
            </a:fld>
            <a:endParaRPr lang="de-DE"/>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238</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0C650-E011-4B53-BB4E-94477E9FC545}" type="slidenum">
              <a:rPr lang="de-DE"/>
              <a:pPr/>
              <a:t>239</a:t>
            </a:fld>
            <a:endParaRPr lang="de-DE"/>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F6CD0-B653-422B-8D3D-BA29A7245648}" type="slidenum">
              <a:rPr lang="de-DE"/>
              <a:pPr/>
              <a:t>240</a:t>
            </a:fld>
            <a:endParaRPr lang="de-DE"/>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10</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25BA1-573D-4299-B0D1-7286AB4D3D28}" type="slidenum">
              <a:rPr lang="de-DE"/>
              <a:pPr/>
              <a:t>242</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FDC9D-5A8D-4310-BA8C-A70D70FA2A3C}" type="slidenum">
              <a:rPr lang="de-DE"/>
              <a:pPr/>
              <a:t>243</a:t>
            </a:fld>
            <a:endParaRPr lang="de-DE"/>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244</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253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2B3EAE-E9F6-40FF-8590-9D3A6751A429}" type="slidenum">
              <a:rPr lang="de-DE"/>
              <a:pPr/>
              <a:t>262</a:t>
            </a:fld>
            <a:endParaRPr lang="de-DE"/>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3B67F-D115-4F06-BDEC-30A87BB0AF94}" type="slidenum">
              <a:rPr lang="de-DE"/>
              <a:pPr/>
              <a:t>263</a:t>
            </a:fld>
            <a:endParaRPr lang="de-DE"/>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269</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270</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C66F7-4F76-4600-999D-9C196A03DADC}" type="slidenum">
              <a:rPr lang="de-DE"/>
              <a:pPr/>
              <a:t>277</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5A8A3-D020-471E-8395-4D415C23EEB7}" type="slidenum">
              <a:rPr lang="de-DE" altLang="de-DE"/>
              <a:pPr/>
              <a:t>279</a:t>
            </a:fld>
            <a:endParaRPr lang="de-DE" altLang="de-DE"/>
          </a:p>
        </p:txBody>
      </p:sp>
      <p:sp>
        <p:nvSpPr>
          <p:cNvPr id="191490" name="Rectangle 2"/>
          <p:cNvSpPr>
            <a:spLocks noGrp="1" noRot="1" noChangeAspect="1" noChangeArrowheads="1" noTextEdit="1"/>
          </p:cNvSpPr>
          <p:nvPr>
            <p:ph type="sldImg"/>
          </p:nvPr>
        </p:nvSpPr>
        <p:spPr>
          <a:xfrm>
            <a:off x="904875" y="749300"/>
            <a:ext cx="4987925" cy="3741738"/>
          </a:xfrm>
          <a:ln/>
        </p:spPr>
      </p:sp>
      <p:sp>
        <p:nvSpPr>
          <p:cNvPr id="191491" name="Rectangle 3"/>
          <p:cNvSpPr>
            <a:spLocks noGrp="1" noChangeArrowheads="1"/>
          </p:cNvSpPr>
          <p:nvPr>
            <p:ph type="body" idx="1"/>
          </p:nvPr>
        </p:nvSpPr>
        <p:spPr>
          <a:xfrm>
            <a:off x="905528" y="4741042"/>
            <a:ext cx="4983444" cy="4491758"/>
          </a:xfrm>
        </p:spPr>
        <p:txBody>
          <a:bodyP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4/12/2019</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12.04.2019</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79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637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7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5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12.04.2019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358422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12.04.2019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295690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12.04.2019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12.04.2019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DAF4B4-9293-4AD4-99C0-B0A71495BE39}"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5BBCA0-5F22-4AF6-B6E0-BC710D704F9B}"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29534B-D116-442A-9AF4-5E10A322262F}"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CF82CF-7E97-46C2-944D-F63E96EF520A}"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D8CCA10-D17E-4879-AF10-D31F7D864761}" type="datetimeFigureOut">
              <a:rPr lang="en-GB">
                <a:solidFill>
                  <a:prstClr val="black"/>
                </a:solidFill>
              </a:rPr>
              <a:pPr>
                <a:defRPr/>
              </a:pPr>
              <a:t>12/04/2019</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4582A1-3F35-4F18-9523-1839EF0EA972}" type="datetimeFigureOut">
              <a:rPr lang="en-GB">
                <a:solidFill>
                  <a:prstClr val="black"/>
                </a:solidFill>
              </a:rPr>
              <a:pPr>
                <a:defRPr/>
              </a:pPr>
              <a:t>12/04/2019</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33B9897-C451-429F-91FD-E53316276B3C}" type="datetimeFigureOut">
              <a:rPr lang="en-GB">
                <a:solidFill>
                  <a:prstClr val="black"/>
                </a:solidFill>
              </a:rPr>
              <a:pPr>
                <a:defRPr/>
              </a:pPr>
              <a:t>12/04/2019</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CEC404-93AE-4B10-AD41-329B830BD9C6}"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03A0C0-DF1E-4471-9D81-D0BCDF9DE63C}" type="datetimeFigureOut">
              <a:rPr lang="en-GB">
                <a:solidFill>
                  <a:prstClr val="black"/>
                </a:solidFill>
              </a:rPr>
              <a:pPr>
                <a:defRPr/>
              </a:pPr>
              <a:t>12/04/2019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F88720F-B91A-4A63-B1A3-8A5FBA976C4D}"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12.04.2019</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CAB8D0-8A6C-42A1-9915-1046D953F78A}" type="datetimeFigureOut">
              <a:rPr lang="en-GB">
                <a:solidFill>
                  <a:prstClr val="black"/>
                </a:solidFill>
              </a:rPr>
              <a:pPr>
                <a:defRPr/>
              </a:pPr>
              <a:t>12/04/2019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2259719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12.04.2019</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723"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1791280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DF98BE37-A6B4-4AA2-9FA8-A1365D73CC40}" type="datetime1">
              <a:rPr lang="de-AT" smtClean="0">
                <a:solidFill>
                  <a:prstClr val="black">
                    <a:tint val="75000"/>
                  </a:prstClr>
                </a:solidFill>
              </a:rPr>
              <a:pPr defTabSz="914186"/>
              <a:t>12.04.2019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endParaRPr lang="en-US" altLang="de-DE" smtClean="0">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48.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image" Target="../media/image147.wmf"/><Relationship Id="rId4" Type="http://schemas.openxmlformats.org/officeDocument/2006/relationships/oleObject" Target="../embeddings/oleObject13.bin"/></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154.wmf"/><Relationship Id="rId4" Type="http://schemas.openxmlformats.org/officeDocument/2006/relationships/oleObject" Target="../embeddings/oleObject15.bin"/></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56.wmf"/><Relationship Id="rId4" Type="http://schemas.openxmlformats.org/officeDocument/2006/relationships/oleObject" Target="../embeddings/oleObject17.bin"/></Relationships>
</file>

<file path=ppt/slides/_rels/slide1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13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50.xml"/><Relationship Id="rId7" Type="http://schemas.openxmlformats.org/officeDocument/2006/relationships/image" Target="../media/image165.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image" Target="../media/image164.wmf"/><Relationship Id="rId4" Type="http://schemas.openxmlformats.org/officeDocument/2006/relationships/oleObject" Target="../embeddings/oleObject18.bin"/><Relationship Id="rId9" Type="http://schemas.openxmlformats.org/officeDocument/2006/relationships/image" Target="../media/image166.wmf"/></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70.wmf"/><Relationship Id="rId4" Type="http://schemas.openxmlformats.org/officeDocument/2006/relationships/image" Target="../media/image169.wmf"/></Relationships>
</file>

<file path=ppt/slides/_rels/slide14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75.wmf"/><Relationship Id="rId18" Type="http://schemas.openxmlformats.org/officeDocument/2006/relationships/oleObject" Target="../embeddings/oleObject28.bin"/><Relationship Id="rId3" Type="http://schemas.openxmlformats.org/officeDocument/2006/relationships/notesSlide" Target="../notesSlides/notesSlide55.xml"/><Relationship Id="rId21" Type="http://schemas.openxmlformats.org/officeDocument/2006/relationships/image" Target="../media/image179.wmf"/><Relationship Id="rId7" Type="http://schemas.openxmlformats.org/officeDocument/2006/relationships/image" Target="../media/image172.wmf"/><Relationship Id="rId12" Type="http://schemas.openxmlformats.org/officeDocument/2006/relationships/oleObject" Target="../embeddings/oleObject25.bin"/><Relationship Id="rId17" Type="http://schemas.openxmlformats.org/officeDocument/2006/relationships/image" Target="../media/image177.wmf"/><Relationship Id="rId2" Type="http://schemas.openxmlformats.org/officeDocument/2006/relationships/slideLayout" Target="../slideLayouts/slideLayout3.xml"/><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vmlDrawing" Target="../drawings/vmlDrawing15.vml"/><Relationship Id="rId6" Type="http://schemas.openxmlformats.org/officeDocument/2006/relationships/oleObject" Target="../embeddings/oleObject22.bin"/><Relationship Id="rId11" Type="http://schemas.openxmlformats.org/officeDocument/2006/relationships/image" Target="../media/image174.wmf"/><Relationship Id="rId5" Type="http://schemas.openxmlformats.org/officeDocument/2006/relationships/image" Target="../media/image171.wmf"/><Relationship Id="rId15" Type="http://schemas.openxmlformats.org/officeDocument/2006/relationships/image" Target="../media/image176.wmf"/><Relationship Id="rId23" Type="http://schemas.openxmlformats.org/officeDocument/2006/relationships/image" Target="../media/image180.wmf"/><Relationship Id="rId10" Type="http://schemas.openxmlformats.org/officeDocument/2006/relationships/oleObject" Target="../embeddings/oleObject24.bin"/><Relationship Id="rId19" Type="http://schemas.openxmlformats.org/officeDocument/2006/relationships/image" Target="../media/image178.wmf"/><Relationship Id="rId4" Type="http://schemas.openxmlformats.org/officeDocument/2006/relationships/oleObject" Target="../embeddings/oleObject21.bin"/><Relationship Id="rId9" Type="http://schemas.openxmlformats.org/officeDocument/2006/relationships/image" Target="../media/image173.wmf"/><Relationship Id="rId14" Type="http://schemas.openxmlformats.org/officeDocument/2006/relationships/oleObject" Target="../embeddings/oleObject26.bin"/><Relationship Id="rId22" Type="http://schemas.openxmlformats.org/officeDocument/2006/relationships/oleObject" Target="../embeddings/oleObject30.bin"/></Relationships>
</file>

<file path=ppt/slides/_rels/slide144.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image" Target="../media/image186.png"/><Relationship Id="rId3" Type="http://schemas.openxmlformats.org/officeDocument/2006/relationships/notesSlide" Target="../notesSlides/notesSlide56.xml"/><Relationship Id="rId7" Type="http://schemas.openxmlformats.org/officeDocument/2006/relationships/oleObject" Target="../embeddings/oleObject32.bin"/><Relationship Id="rId12" Type="http://schemas.openxmlformats.org/officeDocument/2006/relationships/image" Target="../media/image18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81.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183.wmf"/><Relationship Id="rId4" Type="http://schemas.openxmlformats.org/officeDocument/2006/relationships/image" Target="../media/image185.png"/><Relationship Id="rId9" Type="http://schemas.openxmlformats.org/officeDocument/2006/relationships/oleObject" Target="../embeddings/oleObject33.bin"/></Relationships>
</file>

<file path=ppt/slides/_rels/slide145.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8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6.bin"/><Relationship Id="rId5" Type="http://schemas.openxmlformats.org/officeDocument/2006/relationships/image" Target="../media/image187.wmf"/><Relationship Id="rId4" Type="http://schemas.openxmlformats.org/officeDocument/2006/relationships/oleObject" Target="../embeddings/oleObject35.bin"/></Relationships>
</file>

<file path=ppt/slides/_rels/slide14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oleObject" Target="../embeddings/oleObject37.bin"/><Relationship Id="rId7" Type="http://schemas.openxmlformats.org/officeDocument/2006/relationships/image" Target="../media/image197.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96.wmf"/><Relationship Id="rId5" Type="http://schemas.openxmlformats.org/officeDocument/2006/relationships/oleObject" Target="../embeddings/oleObject38.bin"/><Relationship Id="rId4" Type="http://schemas.openxmlformats.org/officeDocument/2006/relationships/image" Target="../media/image195.wmf"/></Relationships>
</file>

<file path=ppt/slides/_rels/slide15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06.wmf"/></Relationships>
</file>

<file path=ppt/slides/_rels/slide15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0.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209.jpeg"/><Relationship Id="rId4" Type="http://schemas.openxmlformats.org/officeDocument/2006/relationships/hyperlink" Target="http://en.wikipedia.org/wiki/Image:Karl_Pearson.jpg" TargetMode="External"/></Relationships>
</file>

<file path=ppt/slides/_rels/slide161.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15.wmf"/><Relationship Id="rId3" Type="http://schemas.openxmlformats.org/officeDocument/2006/relationships/notesSlide" Target="../notesSlides/notesSlide61.xml"/><Relationship Id="rId7" Type="http://schemas.openxmlformats.org/officeDocument/2006/relationships/image" Target="../media/image212.wmf"/><Relationship Id="rId12"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41.bin"/><Relationship Id="rId11" Type="http://schemas.openxmlformats.org/officeDocument/2006/relationships/image" Target="../media/image214.wmf"/><Relationship Id="rId5" Type="http://schemas.openxmlformats.org/officeDocument/2006/relationships/image" Target="../media/image211.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213.wmf"/></Relationships>
</file>

<file path=ppt/slides/_rels/slide16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5.bin"/><Relationship Id="rId7" Type="http://schemas.openxmlformats.org/officeDocument/2006/relationships/image" Target="../media/image1660.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92.wmf"/><Relationship Id="rId5" Type="http://schemas.openxmlformats.org/officeDocument/2006/relationships/oleObject" Target="../embeddings/oleObject46.bin"/><Relationship Id="rId10" Type="http://schemas.openxmlformats.org/officeDocument/2006/relationships/image" Target="../media/image218.png"/><Relationship Id="rId4" Type="http://schemas.openxmlformats.org/officeDocument/2006/relationships/image" Target="../media/image127.wmf"/><Relationship Id="rId9" Type="http://schemas.openxmlformats.org/officeDocument/2006/relationships/image" Target="../media/image217.wmf"/></Relationships>
</file>

<file path=ppt/slides/_rels/slide165.xml.rels><?xml version="1.0" encoding="UTF-8" standalone="yes"?>
<Relationships xmlns="http://schemas.openxmlformats.org/package/2006/relationships"><Relationship Id="rId3" Type="http://schemas.openxmlformats.org/officeDocument/2006/relationships/hyperlink" Target="http://www.socr.ucla.edu/applets.dir/f_table.html" TargetMode="External"/><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16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4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233.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9.bin"/><Relationship Id="rId5" Type="http://schemas.openxmlformats.org/officeDocument/2006/relationships/image" Target="../media/image232.wmf"/><Relationship Id="rId4" Type="http://schemas.openxmlformats.org/officeDocument/2006/relationships/oleObject" Target="../embeddings/oleObject48.bin"/></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image" Target="../media/image241.wmf"/><Relationship Id="rId13" Type="http://schemas.openxmlformats.org/officeDocument/2006/relationships/oleObject" Target="../embeddings/oleObject55.bin"/><Relationship Id="rId18" Type="http://schemas.openxmlformats.org/officeDocument/2006/relationships/image" Target="../media/image246.wmf"/><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243.wmf"/><Relationship Id="rId17" Type="http://schemas.openxmlformats.org/officeDocument/2006/relationships/oleObject" Target="../embeddings/oleObject57.bin"/><Relationship Id="rId2" Type="http://schemas.openxmlformats.org/officeDocument/2006/relationships/slideLayout" Target="../slideLayouts/slideLayout2.xml"/><Relationship Id="rId16" Type="http://schemas.openxmlformats.org/officeDocument/2006/relationships/image" Target="../media/image245.wmf"/><Relationship Id="rId1" Type="http://schemas.openxmlformats.org/officeDocument/2006/relationships/vmlDrawing" Target="../drawings/vmlDrawing23.vml"/><Relationship Id="rId6" Type="http://schemas.openxmlformats.org/officeDocument/2006/relationships/image" Target="../media/image240.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oleObject" Target="../embeddings/oleObject56.bin"/><Relationship Id="rId10" Type="http://schemas.openxmlformats.org/officeDocument/2006/relationships/image" Target="../media/image242.wmf"/><Relationship Id="rId4" Type="http://schemas.openxmlformats.org/officeDocument/2006/relationships/image" Target="../media/image239.wmf"/><Relationship Id="rId9" Type="http://schemas.openxmlformats.org/officeDocument/2006/relationships/oleObject" Target="../embeddings/oleObject53.bin"/><Relationship Id="rId14" Type="http://schemas.openxmlformats.org/officeDocument/2006/relationships/image" Target="../media/image244.wmf"/></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247.wmf"/></Relationships>
</file>

<file path=ppt/slides/_rels/slide193.x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49.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253.wmf"/><Relationship Id="rId3" Type="http://schemas.openxmlformats.org/officeDocument/2006/relationships/image" Target="../media/image248.emf"/><Relationship Id="rId7" Type="http://schemas.openxmlformats.org/officeDocument/2006/relationships/image" Target="../media/image250.wmf"/><Relationship Id="rId12"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0.bin"/><Relationship Id="rId11" Type="http://schemas.openxmlformats.org/officeDocument/2006/relationships/image" Target="../media/image252.wmf"/><Relationship Id="rId5" Type="http://schemas.openxmlformats.org/officeDocument/2006/relationships/image" Target="../media/image240.w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251.wmf"/></Relationships>
</file>

<file path=ppt/slides/_rels/slide196.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255.wmf"/><Relationship Id="rId5" Type="http://schemas.openxmlformats.org/officeDocument/2006/relationships/oleObject" Target="../embeddings/oleObject65.bin"/><Relationship Id="rId4" Type="http://schemas.openxmlformats.org/officeDocument/2006/relationships/image" Target="../media/image254.wmf"/><Relationship Id="rId9" Type="http://schemas.openxmlformats.org/officeDocument/2006/relationships/image" Target="../media/image257.png"/></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258.wmf"/></Relationships>
</file>

<file path=ppt/slides/_rels/slide19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e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202.x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oleObject" Target="../embeddings/oleObject68.bin"/><Relationship Id="rId7"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9.bin"/><Relationship Id="rId5" Type="http://schemas.openxmlformats.org/officeDocument/2006/relationships/image" Target="../media/image266.emf"/><Relationship Id="rId4" Type="http://schemas.openxmlformats.org/officeDocument/2006/relationships/image" Target="../media/image267.wmf"/><Relationship Id="rId9" Type="http://schemas.openxmlformats.org/officeDocument/2006/relationships/image" Target="../media/image269.w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270.wmf"/></Relationships>
</file>

<file path=ppt/slides/_rels/slide206.xml.rels><?xml version="1.0" encoding="UTF-8" standalone="yes"?>
<Relationships xmlns="http://schemas.openxmlformats.org/package/2006/relationships"><Relationship Id="rId8" Type="http://schemas.openxmlformats.org/officeDocument/2006/relationships/image" Target="../media/image273.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72.wmf"/><Relationship Id="rId5" Type="http://schemas.openxmlformats.org/officeDocument/2006/relationships/oleObject" Target="../embeddings/oleObject73.bin"/><Relationship Id="rId4" Type="http://schemas.openxmlformats.org/officeDocument/2006/relationships/image" Target="../media/image271.wmf"/></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275.wmf"/><Relationship Id="rId5" Type="http://schemas.openxmlformats.org/officeDocument/2006/relationships/oleObject" Target="../embeddings/oleObject76.bin"/><Relationship Id="rId4" Type="http://schemas.openxmlformats.org/officeDocument/2006/relationships/image" Target="../media/image274.wmf"/></Relationships>
</file>

<file path=ppt/slides/_rels/slide208.xml.rels><?xml version="1.0" encoding="UTF-8" standalone="yes"?>
<Relationships xmlns="http://schemas.openxmlformats.org/package/2006/relationships"><Relationship Id="rId3" Type="http://schemas.openxmlformats.org/officeDocument/2006/relationships/image" Target="../media/image278.png"/><Relationship Id="rId7" Type="http://schemas.openxmlformats.org/officeDocument/2006/relationships/image" Target="../media/image277.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78.bin"/><Relationship Id="rId5" Type="http://schemas.openxmlformats.org/officeDocument/2006/relationships/image" Target="../media/image276.wmf"/><Relationship Id="rId4" Type="http://schemas.openxmlformats.org/officeDocument/2006/relationships/oleObject" Target="../embeddings/oleObject77.bin"/></Relationships>
</file>

<file path=ppt/slides/_rels/slide20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85.wmf"/></Relationships>
</file>

<file path=ppt/slides/_rels/slide225.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notesSlide" Target="../notesSlides/notesSlide76.xml"/><Relationship Id="rId7" Type="http://schemas.openxmlformats.org/officeDocument/2006/relationships/image" Target="../media/image287.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80.bin"/><Relationship Id="rId5" Type="http://schemas.openxmlformats.org/officeDocument/2006/relationships/image" Target="../media/image286.wmf"/><Relationship Id="rId4" Type="http://schemas.openxmlformats.org/officeDocument/2006/relationships/oleObject" Target="../embeddings/oleObject79.bin"/><Relationship Id="rId9" Type="http://schemas.openxmlformats.org/officeDocument/2006/relationships/image" Target="../media/image288.wmf"/></Relationships>
</file>

<file path=ppt/slides/_rels/slide226.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77.xml"/><Relationship Id="rId7" Type="http://schemas.openxmlformats.org/officeDocument/2006/relationships/image" Target="../media/image289.wmf"/><Relationship Id="rId12" Type="http://schemas.openxmlformats.org/officeDocument/2006/relationships/image" Target="../media/image291.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83.bin"/><Relationship Id="rId11" Type="http://schemas.openxmlformats.org/officeDocument/2006/relationships/oleObject" Target="../embeddings/oleObject85.bin"/><Relationship Id="rId5" Type="http://schemas.openxmlformats.org/officeDocument/2006/relationships/image" Target="../media/image286.wmf"/><Relationship Id="rId10" Type="http://schemas.openxmlformats.org/officeDocument/2006/relationships/image" Target="../media/image285.wmf"/><Relationship Id="rId4" Type="http://schemas.openxmlformats.org/officeDocument/2006/relationships/oleObject" Target="../embeddings/oleObject82.bin"/><Relationship Id="rId9" Type="http://schemas.openxmlformats.org/officeDocument/2006/relationships/image" Target="../media/image290.wmf"/></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93.w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81.xml"/><Relationship Id="rId7" Type="http://schemas.openxmlformats.org/officeDocument/2006/relationships/image" Target="../media/image295.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87.bin"/><Relationship Id="rId11" Type="http://schemas.openxmlformats.org/officeDocument/2006/relationships/image" Target="../media/image297.wmf"/><Relationship Id="rId5" Type="http://schemas.openxmlformats.org/officeDocument/2006/relationships/image" Target="../media/image294.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296.wmf"/></Relationships>
</file>

<file path=ppt/slides/_rels/slide231.xml.rels><?xml version="1.0" encoding="UTF-8" standalone="yes"?>
<Relationships xmlns="http://schemas.openxmlformats.org/package/2006/relationships"><Relationship Id="rId8" Type="http://schemas.openxmlformats.org/officeDocument/2006/relationships/image" Target="../media/image296.wmf"/><Relationship Id="rId3" Type="http://schemas.openxmlformats.org/officeDocument/2006/relationships/notesSlide" Target="../notesSlides/notesSlide82.xml"/><Relationship Id="rId7" Type="http://schemas.openxmlformats.org/officeDocument/2006/relationships/oleObject" Target="../embeddings/oleObject91.bin"/><Relationship Id="rId12" Type="http://schemas.openxmlformats.org/officeDocument/2006/relationships/image" Target="../media/image297.w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298.w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294.wmf"/><Relationship Id="rId4" Type="http://schemas.openxmlformats.org/officeDocument/2006/relationships/image" Target="../media/image284.wmf"/><Relationship Id="rId9" Type="http://schemas.openxmlformats.org/officeDocument/2006/relationships/oleObject" Target="../embeddings/oleObject92.bin"/></Relationships>
</file>

<file path=ppt/slides/_rels/slide232.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5.xml"/><Relationship Id="rId5" Type="http://schemas.openxmlformats.org/officeDocument/2006/relationships/image" Target="../media/image303.jpeg"/><Relationship Id="rId4" Type="http://schemas.openxmlformats.org/officeDocument/2006/relationships/image" Target="../media/image302.jpeg"/></Relationships>
</file>

<file path=ppt/slides/_rels/slide2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06.png"/><Relationship Id="rId4" Type="http://schemas.openxmlformats.org/officeDocument/2006/relationships/image" Target="../media/image305.pn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09.wm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3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8.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39.xml"/></Relationships>
</file>

<file path=ppt/slides/_rels/slide249.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3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2.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3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jpg"/><Relationship Id="rId7" Type="http://schemas.openxmlformats.org/officeDocument/2006/relationships/image" Target="../media/image332.png"/><Relationship Id="rId2" Type="http://schemas.openxmlformats.org/officeDocument/2006/relationships/image" Target="../media/image327.jpg"/><Relationship Id="rId1" Type="http://schemas.openxmlformats.org/officeDocument/2006/relationships/slideLayout" Target="../slideLayouts/slideLayout2.xml"/><Relationship Id="rId6" Type="http://schemas.openxmlformats.org/officeDocument/2006/relationships/image" Target="../media/image331.jpg"/><Relationship Id="rId5" Type="http://schemas.openxmlformats.org/officeDocument/2006/relationships/image" Target="../media/image330.png"/><Relationship Id="rId10" Type="http://schemas.openxmlformats.org/officeDocument/2006/relationships/image" Target="../media/image335.png"/><Relationship Id="rId4" Type="http://schemas.openxmlformats.org/officeDocument/2006/relationships/image" Target="../media/image329.png"/><Relationship Id="rId9" Type="http://schemas.openxmlformats.org/officeDocument/2006/relationships/image" Target="../media/image334.jpg"/></Relationships>
</file>

<file path=ppt/slides/_rels/slide274.xml.rels><?xml version="1.0" encoding="UTF-8" standalone="yes"?>
<Relationships xmlns="http://schemas.openxmlformats.org/package/2006/relationships"><Relationship Id="rId3" Type="http://schemas.openxmlformats.org/officeDocument/2006/relationships/image" Target="../media/image337.jpg"/><Relationship Id="rId2" Type="http://schemas.openxmlformats.org/officeDocument/2006/relationships/image" Target="../media/image336.jp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vmlDrawing" Target="../drawings/vmlDrawing37.vml"/><Relationship Id="rId5" Type="http://schemas.openxmlformats.org/officeDocument/2006/relationships/image" Target="../media/image340.emf"/><Relationship Id="rId4" Type="http://schemas.openxmlformats.org/officeDocument/2006/relationships/oleObject" Target="../embeddings/oleObject94.bin"/></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8" Type="http://schemas.openxmlformats.org/officeDocument/2006/relationships/hyperlink" Target="http://de.wikipedia.org/w/index.php?title=Volksgesundheit&amp;action=edit&amp;redlink=1" TargetMode="External"/><Relationship Id="rId3" Type="http://schemas.openxmlformats.org/officeDocument/2006/relationships/hyperlink" Target="http://de.wikipedia.org/wiki/Griechische_Sprache" TargetMode="External"/><Relationship Id="rId7" Type="http://schemas.openxmlformats.org/officeDocument/2006/relationships/hyperlink" Target="http://de.wikipedia.org/wiki/Krankheit"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de.wikipedia.org/wiki/Population_(Biologie)" TargetMode="External"/><Relationship Id="rId5" Type="http://schemas.openxmlformats.org/officeDocument/2006/relationships/hyperlink" Target="http://de.wikipedia.org/wiki/Lehre" TargetMode="External"/><Relationship Id="rId4" Type="http://schemas.openxmlformats.org/officeDocument/2006/relationships/hyperlink" Target="http://de.wikipedia.org/wiki/Volk" TargetMode="External"/><Relationship Id="rId9" Type="http://schemas.openxmlformats.org/officeDocument/2006/relationships/hyperlink" Target="http://de.wikipedia.org/wiki/Medizin" TargetMode="Externa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1301%20Schlaganfall.jpg%20%20%20%20%20%20%20%20%20%20%20%20%20%20%20%20%20%20%20%20%20%20%20%20%20%20%20%20%20%20%20%20%20%20%20%20%20%20%20%20%20%20%20%20001371F6%0cMacintosh%20HD%20%20%20%20%20%20%20%20%20%20%20%20%20%20%20%20%20%20%20ABA78158:" TargetMode="External"/></Relationships>
</file>

<file path=ppt/slides/_rels/slide287.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07002_jpg%20%20%20%20%20%20%20%20%20%20%20%20%20%20%20%20%20%20%20%20%20%20%20%20%20%20%20%20%20%20%20%20%20%20%20%20%20%20%20%20%20%20%20%20%20%20%20%20%20%20%20%20%20%20%20%20001371F6%0cMacintosh%20HD%20%20%20%20%20%20%20%20%20%20%20%20%20%20%20%20%20%20%20ABA78158:" TargetMode="External"/></Relationships>
</file>

<file path=ppt/slides/_rels/slide288.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08003_.jpg%20%20%20%20%20%20%20%20%20%20%20%20%20%20%20%20%20%20%20%20%20%20%20%20%20%20%20%20%20%20%20%20%20%20%20%20%20%20%20%20%20%20%20%20%20%20%20%20%20%20%20%20%20%20%20001371F6%0cMacintosh%20HD%20%20%20%20%20%20%20%20%20%20%20%20%20%20%20%20%20%20%20ABA78158:"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07008_jpg%20%20%20%20%20%20%20%20%20%20%20%20%20%20%20%20%20%20%20%20%20%20%20%20%20%20%20%20%20%20%20%20%20%20%20%20%20%20%20%20%20%20%20%20%20%20%20%20%20%20%20%20%20%20%20%20001371F6%0cMacintosh%20HD%20%20%20%20%20%20%20%20%20%20%20%20%20%20%20%20%20%20%20ABA78158:"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07004_jpg%20%20%20%20%20%20%20%20%20%20%20%20%20%20%20%20%20%20%20%20%20%20%20%20%20%20%20%20%20%20%20%20%20%20%20%20%20%20%20%20%20%20%20%20%20%20%20%20%20%20%20%20%20%20%20%20001371F6%0cMacintosh%20HD%20%20%20%20%20%20%20%20%20%20%20%20%20%20%20%20%20%20%20ABA78158:"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07005_jpg%20%20%20%20%20%20%20%20%20%20%20%20%20%20%20%20%20%20%20%20%20%20%20%20%20%20%20%20%20%20%20%20%20%20%20%20%20%20%20%20%20%20%20%20%20%20%20%20%20%20%20%20%20%20%20%20001371F6%0cMacintosh%20HD%20%20%20%20%20%20%20%20%20%20%20%20%20%20%20%20%20%20%20ABA78158:" TargetMode="External"/></Relationships>
</file>

<file path=ppt/slides/_rels/slide292.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07006_jpg%20%20%20%20%20%20%20%20%20%20%20%20%20%20%20%20%20%20%20%20%20%20%20%20%20%20%20%20%20%20%20%20%20%20%20%20%20%20%20%20%20%20%20%20%20%20%20%20%20%20%20%20%20%20%20%20001371F6%0cMacintosh%20HD%20%20%20%20%20%20%20%20%20%20%20%20%20%20%20%20%20%20%20ABA78158:" TargetMode="External"/></Relationships>
</file>

<file path=ppt/slides/_rels/slide293.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image" Target="%07007_jpg%20%20%20%20%20%20%20%20%20%20%20%20%20%20%20%20%20%20%20%20%20%20%20%20%20%20%20%20%20%20%20%20%20%20%20%20%20%20%20%20%20%20%20%20%20%20%20%20%20%20%20%20%20%20%20%20001371F6%0cMacintosh%20HD%20%20%20%20%20%20%20%20%20%20%20%20%20%20%20%20%20%20%20ABA78158:" TargetMode="Externa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352.wm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353.w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354.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355.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361.wmf"/><Relationship Id="rId5" Type="http://schemas.openxmlformats.org/officeDocument/2006/relationships/image" Target="../media/image360.wmf"/><Relationship Id="rId4" Type="http://schemas.openxmlformats.org/officeDocument/2006/relationships/image" Target="../media/image359.wmf"/></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0.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323.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369.emf"/><Relationship Id="rId1" Type="http://schemas.openxmlformats.org/officeDocument/2006/relationships/slideLayout" Target="../slideLayouts/slideLayout43.xml"/></Relationships>
</file>

<file path=ppt/slides/_rels/slide33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41.xml"/><Relationship Id="rId1" Type="http://schemas.openxmlformats.org/officeDocument/2006/relationships/slideLayout" Target="../slideLayouts/slideLayout43.xml"/><Relationship Id="rId4" Type="http://schemas.microsoft.com/office/2007/relationships/hdphoto" Target="../media/hdphoto1.wdp"/></Relationships>
</file>

<file path=ppt/slides/_rels/slide332.xml.rels><?xml version="1.0" encoding="UTF-8" standalone="yes"?>
<Relationships xmlns="http://schemas.openxmlformats.org/package/2006/relationships"><Relationship Id="rId2" Type="http://schemas.openxmlformats.org/officeDocument/2006/relationships/image" Target="../media/image371.emf"/><Relationship Id="rId1" Type="http://schemas.openxmlformats.org/officeDocument/2006/relationships/slideLayout" Target="../slideLayouts/slideLayout43.xml"/></Relationships>
</file>

<file path=ppt/slides/_rels/slide333.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4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3.xml"/></Relationships>
</file>

<file path=ppt/slides/_rels/slide3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3.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4.xml"/></Relationships>
</file>

<file path=ppt/slides/_rels/slide338.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43.xml"/></Relationships>
</file>

<file path=ppt/slides/_rels/slide33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45.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374.wmf"/><Relationship Id="rId2" Type="http://schemas.openxmlformats.org/officeDocument/2006/relationships/notesSlide" Target="../notesSlides/notesSlide146.xml"/><Relationship Id="rId1" Type="http://schemas.openxmlformats.org/officeDocument/2006/relationships/slideLayout" Target="../slideLayouts/slideLayout4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3.xml"/></Relationships>
</file>

<file path=ppt/slides/_rels/slide3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8.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43.xml"/></Relationships>
</file>

<file path=ppt/slides/_rels/slide346.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4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8.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43.xml"/></Relationships>
</file>

<file path=ppt/slides/_rels/slide349.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379.jpeg"/><Relationship Id="rId1" Type="http://schemas.openxmlformats.org/officeDocument/2006/relationships/slideLayout" Target="../slideLayouts/slideLayout43.xml"/><Relationship Id="rId4" Type="http://schemas.openxmlformats.org/officeDocument/2006/relationships/image" Target="../media/image1300.pn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2.xml"/></Relationships>
</file>

<file path=ppt/slides/_rels/slide351.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43.xml"/></Relationships>
</file>

<file path=ppt/slides/_rels/slide352.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4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7.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4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9.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1.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43.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362.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43.xml"/></Relationships>
</file>

<file path=ppt/slides/_rels/slide363.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43.xml"/></Relationships>
</file>

<file path=ppt/slides/_rels/slide364.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43.xml"/></Relationships>
</file>

<file path=ppt/slides/_rels/slide36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43.xml"/></Relationships>
</file>

<file path=ppt/slides/_rels/slide366.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43.xml"/></Relationships>
</file>

<file path=ppt/slides/_rels/slide367.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4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9.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0.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43.xml"/></Relationships>
</file>

<file path=ppt/slides/_rels/slide371.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43.xml"/></Relationships>
</file>

<file path=ppt/slides/_rels/slide372.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43.xml"/></Relationships>
</file>

<file path=ppt/slides/_rels/slide373.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43.xml"/></Relationships>
</file>

<file path=ppt/slides/_rels/slide374.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43.xml"/></Relationships>
</file>

<file path=ppt/slides/_rels/slide375.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43.xml"/></Relationships>
</file>

<file path=ppt/slides/_rels/slide37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43.xml"/></Relationships>
</file>

<file path=ppt/slides/_rels/slide377.xml.rels><?xml version="1.0" encoding="UTF-8" standalone="yes"?>
<Relationships xmlns="http://schemas.openxmlformats.org/package/2006/relationships"><Relationship Id="rId2" Type="http://schemas.openxmlformats.org/officeDocument/2006/relationships/image" Target="../media/image401.emf"/><Relationship Id="rId1" Type="http://schemas.openxmlformats.org/officeDocument/2006/relationships/slideLayout" Target="../slideLayouts/slideLayout43.xml"/></Relationships>
</file>

<file path=ppt/slides/_rels/slide378.xml.rels><?xml version="1.0" encoding="UTF-8" standalone="yes"?>
<Relationships xmlns="http://schemas.openxmlformats.org/package/2006/relationships"><Relationship Id="rId2" Type="http://schemas.openxmlformats.org/officeDocument/2006/relationships/image" Target="../media/image402.tiff"/><Relationship Id="rId1" Type="http://schemas.openxmlformats.org/officeDocument/2006/relationships/slideLayout" Target="../slideLayouts/slideLayout43.xml"/></Relationships>
</file>

<file path=ppt/slides/_rels/slide379.xml.rels><?xml version="1.0" encoding="UTF-8" standalone="yes"?>
<Relationships xmlns="http://schemas.openxmlformats.org/package/2006/relationships"><Relationship Id="rId2" Type="http://schemas.openxmlformats.org/officeDocument/2006/relationships/image" Target="../media/image403.tif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emf"/><Relationship Id="rId1" Type="http://schemas.openxmlformats.org/officeDocument/2006/relationships/slideLayout" Target="../slideLayouts/slideLayout43.xml"/></Relationships>
</file>

<file path=ppt/slides/_rels/slide381.xml.rels><?xml version="1.0" encoding="UTF-8" standalone="yes"?>
<Relationships xmlns="http://schemas.openxmlformats.org/package/2006/relationships"><Relationship Id="rId2" Type="http://schemas.openxmlformats.org/officeDocument/2006/relationships/image" Target="../media/image406.emf"/><Relationship Id="rId1" Type="http://schemas.openxmlformats.org/officeDocument/2006/relationships/slideLayout" Target="../slideLayouts/slideLayout43.xml"/></Relationships>
</file>

<file path=ppt/slides/_rels/slide382.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7.png"/><Relationship Id="rId1" Type="http://schemas.openxmlformats.org/officeDocument/2006/relationships/slideLayout" Target="../slideLayouts/slideLayout67.xml"/><Relationship Id="rId4" Type="http://schemas.openxmlformats.org/officeDocument/2006/relationships/image" Target="../media/image408.png"/></Relationships>
</file>

<file path=ppt/slides/_rels/slide383.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9.png"/><Relationship Id="rId1" Type="http://schemas.openxmlformats.org/officeDocument/2006/relationships/slideLayout" Target="../slideLayouts/slideLayout78.xml"/><Relationship Id="rId4" Type="http://schemas.openxmlformats.org/officeDocument/2006/relationships/image" Target="../media/image408.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6.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43.xml"/></Relationships>
</file>

<file path=ppt/slides/_rels/slide387.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image" Target="../media/image411.png"/><Relationship Id="rId1" Type="http://schemas.openxmlformats.org/officeDocument/2006/relationships/slideLayout" Target="../slideLayouts/slideLayout43.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3" Type="http://schemas.openxmlformats.org/officeDocument/2006/relationships/hyperlink" Target="http://www.consort-statement.org/"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414.wmf"/><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4.xml"/></Relationships>
</file>

<file path=ppt/slides/_rels/slide412.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5.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429.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oleObject" Target="../embeddings/Microsoft_Visio_2003-2010-Zeichnung111111111111111111111111111111111.vsd"/><Relationship Id="rId2" Type="http://schemas.openxmlformats.org/officeDocument/2006/relationships/slideLayout" Target="../slideLayouts/slideLayout5.xml"/><Relationship Id="rId1" Type="http://schemas.openxmlformats.org/officeDocument/2006/relationships/vmlDrawing" Target="../drawings/vmlDrawing38.vml"/><Relationship Id="rId5" Type="http://schemas.openxmlformats.org/officeDocument/2006/relationships/image" Target="../media/image417.jpeg"/><Relationship Id="rId4" Type="http://schemas.openxmlformats.org/officeDocument/2006/relationships/image" Target="../media/image418.emf"/></Relationships>
</file>

<file path=ppt/slides/_rels/slide431.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5.xml"/></Relationships>
</file>

<file path=ppt/slides/_rels/slide432.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5.xml"/></Relationships>
</file>

<file path=ppt/slides/_rels/slide433.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34.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435.x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image" Target="../media/image423.wmf"/><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424.wm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1.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2.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3.wmf"/></Relationships>
</file>

<file path=ppt/slides/_rels/slide6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7.wmf"/><Relationship Id="rId5" Type="http://schemas.openxmlformats.org/officeDocument/2006/relationships/oleObject" Target="../embeddings/oleObject5.bin"/><Relationship Id="rId4" Type="http://schemas.openxmlformats.org/officeDocument/2006/relationships/image" Target="../media/image96.wmf"/></Relationships>
</file>

<file path=ppt/slides/_rels/slide65.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0.wmf"/><Relationship Id="rId5" Type="http://schemas.openxmlformats.org/officeDocument/2006/relationships/oleObject" Target="../embeddings/oleObject7.bin"/><Relationship Id="rId4" Type="http://schemas.openxmlformats.org/officeDocument/2006/relationships/image" Target="../media/image99.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7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2.wmf"/></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14.emf"/><Relationship Id="rId4" Type="http://schemas.openxmlformats.org/officeDocument/2006/relationships/image" Target="../media/image113.wmf"/></Relationships>
</file>

<file path=ppt/slides/_rels/slide8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60.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26.png"/><Relationship Id="rId4" Type="http://schemas.openxmlformats.org/officeDocument/2006/relationships/image" Target="../media/image92.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7.wmf"/><Relationship Id="rId4" Type="http://schemas.openxmlformats.org/officeDocument/2006/relationships/oleObject" Target="../embeddings/oleObject11.bin"/></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33.wmf"/><Relationship Id="rId5" Type="http://schemas.openxmlformats.org/officeDocument/2006/relationships/oleObject" Target="../embeddings/oleObject12.bin"/><Relationship Id="rId4" Type="http://schemas.openxmlformats.org/officeDocument/2006/relationships/image" Target="../media/image13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b="1" dirty="0" err="1" smtClean="0"/>
              <a:t>Medizinische</a:t>
            </a:r>
            <a:r>
              <a:rPr lang="en-US" b="1" dirty="0" smtClean="0"/>
              <a:t> </a:t>
            </a:r>
            <a:r>
              <a:rPr lang="en-US" b="1" dirty="0" err="1" smtClean="0"/>
              <a:t>Statistik</a:t>
            </a:r>
            <a:r>
              <a:rPr lang="de-DE" sz="4000" b="1" i="1" dirty="0" smtClean="0"/>
              <a:t> </a:t>
            </a:r>
            <a:br>
              <a:rPr lang="de-DE" sz="4000" b="1" i="1" dirty="0" smtClean="0"/>
            </a:b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10</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Reporting </a:t>
            </a:r>
            <a:r>
              <a:rPr lang="de-DE" dirty="0" err="1" smtClean="0"/>
              <a:t>the</a:t>
            </a:r>
            <a:r>
              <a:rPr lang="de-DE" dirty="0" smtClean="0"/>
              <a:t> </a:t>
            </a:r>
            <a:r>
              <a:rPr lang="de-DE" dirty="0" err="1" smtClean="0"/>
              <a:t>model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100</a:t>
            </a:fld>
            <a:endParaRPr lang="de-DE" altLang="en-US"/>
          </a:p>
        </p:txBody>
      </p:sp>
      <p:pic>
        <p:nvPicPr>
          <p:cNvPr id="7" name="Picture 3"/>
          <p:cNvPicPr>
            <a:picLocks noGrp="1" noChangeAspect="1"/>
          </p:cNvPicPr>
          <p:nvPr>
            <p:ph idx="1"/>
          </p:nvPr>
        </p:nvPicPr>
        <p:blipFill>
          <a:blip r:embed="rId2" cstate="print"/>
          <a:stretch>
            <a:fillRect/>
          </a:stretch>
        </p:blipFill>
        <p:spPr>
          <a:xfrm>
            <a:off x="1107965" y="1600200"/>
            <a:ext cx="6928069" cy="4757738"/>
          </a:xfrm>
          <a:prstGeom prst="rect">
            <a:avLst/>
          </a:prstGeom>
        </p:spPr>
      </p:pic>
    </p:spTree>
    <p:extLst>
      <p:ext uri="{BB962C8B-B14F-4D97-AF65-F5344CB8AC3E}">
        <p14:creationId xmlns:p14="http://schemas.microsoft.com/office/powerpoint/2010/main" val="6509566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Generalization (1)</a:t>
            </a:r>
            <a:endParaRPr lang="de-DE" dirty="0"/>
          </a:p>
        </p:txBody>
      </p:sp>
      <p:sp>
        <p:nvSpPr>
          <p:cNvPr id="3" name="Inhaltsplatzhalter 2"/>
          <p:cNvSpPr>
            <a:spLocks noGrp="1"/>
          </p:cNvSpPr>
          <p:nvPr>
            <p:ph idx="1"/>
          </p:nvPr>
        </p:nvSpPr>
        <p:spPr/>
        <p:txBody>
          <a:bodyPr>
            <a:normAutofit fontScale="55000" lnSpcReduction="20000"/>
          </a:bodyPr>
          <a:lstStyle/>
          <a:p>
            <a:r>
              <a:rPr lang="en-US" sz="4000" dirty="0"/>
              <a:t>When we run regression, we hope to be able to generalize the sample model to the entire </a:t>
            </a:r>
            <a:r>
              <a:rPr lang="en-US" sz="4000" dirty="0" smtClean="0"/>
              <a:t>population</a:t>
            </a:r>
            <a:endParaRPr lang="en-US" sz="4000" dirty="0"/>
          </a:p>
          <a:p>
            <a:r>
              <a:rPr lang="en-US" sz="4000" dirty="0"/>
              <a:t>To do this, several assumptions must be </a:t>
            </a:r>
            <a:r>
              <a:rPr lang="en-US" sz="4000" dirty="0" smtClean="0"/>
              <a:t>met</a:t>
            </a:r>
            <a:endParaRPr lang="en-US" sz="4000" dirty="0"/>
          </a:p>
          <a:p>
            <a:r>
              <a:rPr lang="en-US" sz="4000" dirty="0"/>
              <a:t>Violating these assumptions stops us generalizing conclusions to our target </a:t>
            </a:r>
            <a:r>
              <a:rPr lang="en-US" sz="4000" dirty="0" smtClean="0"/>
              <a:t>population</a:t>
            </a:r>
          </a:p>
          <a:p>
            <a:r>
              <a:rPr lang="en-US" sz="4000" dirty="0"/>
              <a:t>Variable Type:</a:t>
            </a:r>
          </a:p>
          <a:p>
            <a:pPr lvl="1"/>
            <a:r>
              <a:rPr lang="en-US" sz="3300" dirty="0"/>
              <a:t>Outcome must be continuous</a:t>
            </a:r>
          </a:p>
          <a:p>
            <a:pPr lvl="1"/>
            <a:r>
              <a:rPr lang="en-US" sz="3300" dirty="0"/>
              <a:t>Predictors can be continuous or </a:t>
            </a:r>
            <a:r>
              <a:rPr lang="en-US" sz="3300" dirty="0" smtClean="0"/>
              <a:t>dichotomous</a:t>
            </a:r>
            <a:endParaRPr lang="en-US" sz="3300" dirty="0"/>
          </a:p>
          <a:p>
            <a:r>
              <a:rPr lang="en-US" sz="4000" dirty="0"/>
              <a:t>Non-Zero Variance:</a:t>
            </a:r>
          </a:p>
          <a:p>
            <a:pPr lvl="1"/>
            <a:r>
              <a:rPr lang="en-US" sz="3300" dirty="0"/>
              <a:t>Predictors must not have zero </a:t>
            </a:r>
            <a:r>
              <a:rPr lang="en-US" sz="3300" dirty="0" smtClean="0"/>
              <a:t>variance</a:t>
            </a:r>
            <a:endParaRPr lang="en-US" sz="3300" dirty="0"/>
          </a:p>
          <a:p>
            <a:r>
              <a:rPr lang="en-US" sz="4000" dirty="0"/>
              <a:t>Linearity:</a:t>
            </a:r>
          </a:p>
          <a:p>
            <a:pPr lvl="1"/>
            <a:r>
              <a:rPr lang="en-US" sz="3300" dirty="0"/>
              <a:t>The relationship we model is, in reality, </a:t>
            </a:r>
            <a:r>
              <a:rPr lang="en-US" sz="3300" dirty="0" smtClean="0"/>
              <a:t>linear</a:t>
            </a:r>
            <a:endParaRPr lang="en-US" sz="3300" dirty="0"/>
          </a:p>
          <a:p>
            <a:r>
              <a:rPr lang="en-US" sz="4000" dirty="0"/>
              <a:t>Independence:</a:t>
            </a:r>
          </a:p>
          <a:p>
            <a:pPr lvl="1"/>
            <a:r>
              <a:rPr lang="en-US" sz="3300" dirty="0"/>
              <a:t>All values of the outcome should come from a different </a:t>
            </a:r>
            <a:r>
              <a:rPr lang="en-US" sz="3300" dirty="0" smtClean="0"/>
              <a:t>person</a:t>
            </a:r>
          </a:p>
          <a:p>
            <a:pPr lvl="1"/>
            <a:endParaRPr lang="en-US" sz="2400" dirty="0"/>
          </a:p>
          <a:p>
            <a:endParaRPr lang="en-US"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spTree>
    <p:extLst>
      <p:ext uri="{BB962C8B-B14F-4D97-AF65-F5344CB8AC3E}">
        <p14:creationId xmlns:p14="http://schemas.microsoft.com/office/powerpoint/2010/main" val="37985326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Generalization </a:t>
            </a:r>
            <a:r>
              <a:rPr lang="en-US" dirty="0" smtClean="0"/>
              <a:t>(2)</a:t>
            </a:r>
            <a:endParaRPr lang="de-DE" dirty="0"/>
          </a:p>
        </p:txBody>
      </p:sp>
      <p:sp>
        <p:nvSpPr>
          <p:cNvPr id="3" name="Inhaltsplatzhalter 2"/>
          <p:cNvSpPr>
            <a:spLocks noGrp="1"/>
          </p:cNvSpPr>
          <p:nvPr>
            <p:ph idx="1"/>
          </p:nvPr>
        </p:nvSpPr>
        <p:spPr/>
        <p:txBody>
          <a:bodyPr/>
          <a:lstStyle/>
          <a:p>
            <a:pPr>
              <a:lnSpc>
                <a:spcPct val="80000"/>
              </a:lnSpc>
            </a:pPr>
            <a:r>
              <a:rPr lang="en-US" sz="2200" dirty="0"/>
              <a:t>No </a:t>
            </a:r>
            <a:r>
              <a:rPr lang="en-US" sz="2200" dirty="0" err="1"/>
              <a:t>Multicollinearity</a:t>
            </a:r>
            <a:r>
              <a:rPr lang="en-US" sz="2200" dirty="0"/>
              <a:t>:</a:t>
            </a:r>
          </a:p>
          <a:p>
            <a:pPr lvl="1">
              <a:lnSpc>
                <a:spcPct val="80000"/>
              </a:lnSpc>
            </a:pPr>
            <a:r>
              <a:rPr lang="en-US" sz="1800" dirty="0"/>
              <a:t>Predictors must not be highly correlated</a:t>
            </a:r>
            <a:r>
              <a:rPr lang="en-US" sz="1800" dirty="0" smtClean="0"/>
              <a:t>.</a:t>
            </a:r>
          </a:p>
          <a:p>
            <a:pPr lvl="1">
              <a:lnSpc>
                <a:spcPct val="80000"/>
              </a:lnSpc>
            </a:pPr>
            <a:r>
              <a:rPr lang="en-US" sz="1800" dirty="0" err="1" smtClean="0"/>
              <a:t>Collinearity</a:t>
            </a:r>
            <a:r>
              <a:rPr lang="en-US" sz="1800" dirty="0" smtClean="0"/>
              <a:t> diagnostics</a:t>
            </a:r>
            <a:endParaRPr lang="en-US" sz="1800" dirty="0"/>
          </a:p>
          <a:p>
            <a:pPr>
              <a:lnSpc>
                <a:spcPct val="80000"/>
              </a:lnSpc>
            </a:pPr>
            <a:r>
              <a:rPr lang="en-US" sz="2200" dirty="0"/>
              <a:t>Homoscedasticity:</a:t>
            </a:r>
          </a:p>
          <a:p>
            <a:pPr lvl="1">
              <a:lnSpc>
                <a:spcPct val="80000"/>
              </a:lnSpc>
            </a:pPr>
            <a:r>
              <a:rPr lang="en-US" sz="1800" dirty="0"/>
              <a:t>For each value of the predictors the variance of the error term should be constant</a:t>
            </a:r>
            <a:r>
              <a:rPr lang="en-US" sz="1800" dirty="0" smtClean="0"/>
              <a:t>.</a:t>
            </a:r>
          </a:p>
          <a:p>
            <a:pPr lvl="1">
              <a:lnSpc>
                <a:spcPct val="80000"/>
              </a:lnSpc>
            </a:pPr>
            <a:r>
              <a:rPr lang="en-US" sz="1800" dirty="0" smtClean="0"/>
              <a:t>plot </a:t>
            </a:r>
            <a:r>
              <a:rPr lang="en-US" sz="1800" dirty="0"/>
              <a:t>ZRESID against </a:t>
            </a:r>
            <a:r>
              <a:rPr lang="en-US" sz="1800" dirty="0" smtClean="0"/>
              <a:t>ZPRED</a:t>
            </a:r>
            <a:endParaRPr lang="en-US" sz="1800" dirty="0"/>
          </a:p>
          <a:p>
            <a:pPr>
              <a:lnSpc>
                <a:spcPct val="80000"/>
              </a:lnSpc>
            </a:pPr>
            <a:r>
              <a:rPr lang="en-US" sz="2200" dirty="0"/>
              <a:t>Independent Errors:</a:t>
            </a:r>
          </a:p>
          <a:p>
            <a:pPr lvl="1">
              <a:lnSpc>
                <a:spcPct val="80000"/>
              </a:lnSpc>
            </a:pPr>
            <a:r>
              <a:rPr lang="en-US" sz="1800" dirty="0"/>
              <a:t>For any pair of observations, the error terms should be </a:t>
            </a:r>
            <a:r>
              <a:rPr lang="en-US" sz="1800" dirty="0" smtClean="0"/>
              <a:t>uncorrelated</a:t>
            </a:r>
            <a:endParaRPr lang="en-US" sz="1800" dirty="0"/>
          </a:p>
          <a:p>
            <a:pPr>
              <a:lnSpc>
                <a:spcPct val="80000"/>
              </a:lnSpc>
            </a:pPr>
            <a:r>
              <a:rPr lang="en-US" sz="2200" dirty="0"/>
              <a:t>Normally-distributed </a:t>
            </a:r>
            <a:r>
              <a:rPr lang="en-US" sz="2200" dirty="0" smtClean="0"/>
              <a:t>Errors</a:t>
            </a:r>
          </a:p>
          <a:p>
            <a:pPr lvl="1">
              <a:lnSpc>
                <a:spcPct val="80000"/>
              </a:lnSpc>
            </a:pPr>
            <a:r>
              <a:rPr lang="en-US" sz="1800" dirty="0"/>
              <a:t>Normal probability </a:t>
            </a:r>
            <a:r>
              <a:rPr lang="en-US" sz="1800" dirty="0" smtClean="0"/>
              <a:t>plot</a:t>
            </a:r>
            <a:endParaRPr lang="en-US" sz="1800" dirty="0"/>
          </a:p>
          <a:p>
            <a:pPr>
              <a:lnSpc>
                <a:spcPct val="80000"/>
              </a:lnSpc>
            </a:pP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102</a:t>
            </a:fld>
            <a:endParaRPr lang="de-DE" altLang="en-US"/>
          </a:p>
        </p:txBody>
      </p:sp>
    </p:spTree>
    <p:extLst>
      <p:ext uri="{BB962C8B-B14F-4D97-AF65-F5344CB8AC3E}">
        <p14:creationId xmlns:p14="http://schemas.microsoft.com/office/powerpoint/2010/main" val="25662632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a:t>
            </a:r>
            <a:r>
              <a:rPr lang="de-DE" dirty="0" err="1" smtClean="0"/>
              <a:t>plots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pic>
        <p:nvPicPr>
          <p:cNvPr id="7" name="Picture 2"/>
          <p:cNvPicPr>
            <a:picLocks noChangeAspect="1"/>
          </p:cNvPicPr>
          <p:nvPr/>
        </p:nvPicPr>
        <p:blipFill>
          <a:blip r:embed="rId2" cstate="print"/>
          <a:stretch>
            <a:fillRect/>
          </a:stretch>
        </p:blipFill>
        <p:spPr>
          <a:xfrm>
            <a:off x="251520" y="1628800"/>
            <a:ext cx="2520280" cy="1948085"/>
          </a:xfrm>
          <a:prstGeom prst="rect">
            <a:avLst/>
          </a:prstGeom>
        </p:spPr>
      </p:pic>
      <p:pic>
        <p:nvPicPr>
          <p:cNvPr id="8" name="Picture 1"/>
          <p:cNvPicPr>
            <a:picLocks noChangeAspect="1"/>
          </p:cNvPicPr>
          <p:nvPr/>
        </p:nvPicPr>
        <p:blipFill rotWithShape="1">
          <a:blip r:embed="rId3" cstate="print"/>
          <a:srcRect r="57315" b="51480"/>
          <a:stretch/>
        </p:blipFill>
        <p:spPr>
          <a:xfrm>
            <a:off x="2987824" y="1124744"/>
            <a:ext cx="3038168" cy="2636736"/>
          </a:xfrm>
          <a:prstGeom prst="rect">
            <a:avLst/>
          </a:prstGeom>
        </p:spPr>
      </p:pic>
      <p:sp>
        <p:nvSpPr>
          <p:cNvPr id="9" name="Textfeld 8"/>
          <p:cNvSpPr txBox="1"/>
          <p:nvPr/>
        </p:nvSpPr>
        <p:spPr>
          <a:xfrm>
            <a:off x="4211960" y="3789040"/>
            <a:ext cx="3816424" cy="369332"/>
          </a:xfrm>
          <a:prstGeom prst="rect">
            <a:avLst/>
          </a:prstGeom>
          <a:noFill/>
        </p:spPr>
        <p:txBody>
          <a:bodyPr wrap="square" rtlCol="0">
            <a:spAutoFit/>
          </a:bodyPr>
          <a:lstStyle/>
          <a:p>
            <a:r>
              <a:rPr lang="en-US" dirty="0">
                <a:latin typeface="+mn-lt"/>
              </a:rPr>
              <a:t>Homoscedasticity: ZRESID vs. ZPRED</a:t>
            </a:r>
            <a:endParaRPr lang="de-DE" dirty="0">
              <a:latin typeface="+mn-lt"/>
            </a:endParaRPr>
          </a:p>
        </p:txBody>
      </p:sp>
      <p:pic>
        <p:nvPicPr>
          <p:cNvPr id="10" name="Picture 1"/>
          <p:cNvPicPr>
            <a:picLocks noChangeAspect="1"/>
          </p:cNvPicPr>
          <p:nvPr/>
        </p:nvPicPr>
        <p:blipFill rotWithShape="1">
          <a:blip r:embed="rId4" cstate="print"/>
          <a:srcRect r="13565"/>
          <a:stretch/>
        </p:blipFill>
        <p:spPr>
          <a:xfrm>
            <a:off x="682389" y="4194120"/>
            <a:ext cx="4969731" cy="2256425"/>
          </a:xfrm>
          <a:prstGeom prst="rect">
            <a:avLst/>
          </a:prstGeom>
        </p:spPr>
      </p:pic>
      <p:sp>
        <p:nvSpPr>
          <p:cNvPr id="11" name="AutoShape 2" descr="https://upload.wikimedia.org/wikipedia/commons/a/a5/Heteroscedasticit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https://upload.wikimedia.org/wikipedia/commons/a/a5/Heteroscedasticity.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https://upload.wikimedia.org/wikipedia/commons/a/a5/Heteroscedasticity.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984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736606"/>
            <a:ext cx="2692067" cy="173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724128" y="5157192"/>
            <a:ext cx="2520280" cy="646331"/>
          </a:xfrm>
          <a:prstGeom prst="rect">
            <a:avLst/>
          </a:prstGeom>
          <a:noFill/>
        </p:spPr>
        <p:txBody>
          <a:bodyPr wrap="square" rtlCol="0">
            <a:spAutoFit/>
          </a:bodyPr>
          <a:lstStyle/>
          <a:p>
            <a:r>
              <a:rPr lang="en-US" dirty="0">
                <a:latin typeface="+mn-lt"/>
              </a:rPr>
              <a:t>Normality of Errors: Histograms and P-P plots</a:t>
            </a:r>
            <a:endParaRPr lang="de-DE" dirty="0">
              <a:latin typeface="+mn-lt"/>
            </a:endParaRPr>
          </a:p>
        </p:txBody>
      </p:sp>
    </p:spTree>
    <p:extLst>
      <p:ext uri="{BB962C8B-B14F-4D97-AF65-F5344CB8AC3E}">
        <p14:creationId xmlns:p14="http://schemas.microsoft.com/office/powerpoint/2010/main" val="25140334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Collinearity</a:t>
            </a:r>
            <a:r>
              <a:rPr lang="de-DE" dirty="0" smtClean="0"/>
              <a:t> </a:t>
            </a:r>
            <a:r>
              <a:rPr lang="de-DE" dirty="0" err="1" smtClean="0"/>
              <a:t>diagnostics</a:t>
            </a:r>
            <a:endParaRPr lang="de-DE" dirty="0"/>
          </a:p>
        </p:txBody>
      </p:sp>
      <p:pic>
        <p:nvPicPr>
          <p:cNvPr id="7" name="Picture 1"/>
          <p:cNvPicPr>
            <a:picLocks noGrp="1" noChangeAspect="1"/>
          </p:cNvPicPr>
          <p:nvPr>
            <p:ph idx="1"/>
          </p:nvPr>
        </p:nvPicPr>
        <p:blipFill>
          <a:blip r:embed="rId2" cstate="print"/>
          <a:stretch>
            <a:fillRect/>
          </a:stretch>
        </p:blipFill>
        <p:spPr>
          <a:xfrm>
            <a:off x="1475656" y="1704709"/>
            <a:ext cx="5695950" cy="1819275"/>
          </a:xfrm>
          <a:prstGeom prst="rect">
            <a:avLst/>
          </a:prstGeom>
        </p:spPr>
      </p:pic>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104</a:t>
            </a:fld>
            <a:endParaRPr lang="de-DE" altLang="en-US"/>
          </a:p>
        </p:txBody>
      </p:sp>
      <p:sp>
        <p:nvSpPr>
          <p:cNvPr id="8" name="Rechteck 7"/>
          <p:cNvSpPr/>
          <p:nvPr/>
        </p:nvSpPr>
        <p:spPr>
          <a:xfrm>
            <a:off x="1043608" y="4437112"/>
            <a:ext cx="7128792" cy="701731"/>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sz="2200" dirty="0">
                <a:latin typeface="+mn-lt"/>
              </a:rPr>
              <a:t>Tolerance should be more than 0.2 (Menard, 1995)</a:t>
            </a:r>
          </a:p>
          <a:p>
            <a:pPr marL="342900" indent="-342900">
              <a:lnSpc>
                <a:spcPct val="80000"/>
              </a:lnSpc>
              <a:spcBef>
                <a:spcPct val="20000"/>
              </a:spcBef>
              <a:buFont typeface="Arial" pitchFamily="34" charset="0"/>
              <a:buChar char="•"/>
            </a:pPr>
            <a:r>
              <a:rPr lang="en-US" sz="2200" dirty="0">
                <a:latin typeface="+mn-lt"/>
              </a:rPr>
              <a:t>VIF should be less than 10 (Myers, 1990)</a:t>
            </a:r>
          </a:p>
        </p:txBody>
      </p:sp>
      <p:sp>
        <p:nvSpPr>
          <p:cNvPr id="9" name="Oval 4"/>
          <p:cNvSpPr>
            <a:spLocks noChangeArrowheads="1"/>
          </p:cNvSpPr>
          <p:nvPr/>
        </p:nvSpPr>
        <p:spPr bwMode="auto">
          <a:xfrm>
            <a:off x="5508104" y="1628800"/>
            <a:ext cx="1800200" cy="2088232"/>
          </a:xfrm>
          <a:prstGeom prst="ellipse">
            <a:avLst/>
          </a:prstGeom>
          <a:noFill/>
          <a:ln w="38100">
            <a:solidFill>
              <a:srgbClr val="C00000"/>
            </a:solidFill>
            <a:round/>
            <a:headEnd/>
            <a:tailEnd/>
          </a:ln>
          <a:effectLst/>
        </p:spPr>
        <p:txBody>
          <a:bodyPr wrap="none" anchor="ctr"/>
          <a:lstStyle/>
          <a:p>
            <a:endParaRPr lang="en-GB"/>
          </a:p>
        </p:txBody>
      </p:sp>
    </p:spTree>
    <p:extLst>
      <p:ext uri="{BB962C8B-B14F-4D97-AF65-F5344CB8AC3E}">
        <p14:creationId xmlns:p14="http://schemas.microsoft.com/office/powerpoint/2010/main" val="28228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Signifikanztests</a:t>
            </a:r>
            <a:br>
              <a:rPr lang="de-DE" dirty="0" smtClean="0"/>
            </a:br>
            <a:r>
              <a:rPr lang="de-DE" dirty="0" smtClean="0"/>
              <a:t> und Konfidenzintervalle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4396180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smtClean="0"/>
              <a:t>Statistische Auswertung</a:t>
            </a:r>
            <a:endParaRPr lang="de-DE" dirty="0"/>
          </a:p>
        </p:txBody>
      </p:sp>
      <p:sp>
        <p:nvSpPr>
          <p:cNvPr id="87054" name="Rectangle 14"/>
          <p:cNvSpPr>
            <a:spLocks noGrp="1" noChangeArrowheads="1"/>
          </p:cNvSpPr>
          <p:nvPr>
            <p:ph idx="1"/>
          </p:nvPr>
        </p:nvSpPr>
        <p:spPr>
          <a:noFill/>
          <a:ln/>
        </p:spPr>
        <p:txBody>
          <a:bodyPr>
            <a:normAutofit/>
          </a:bodyPr>
          <a:lstStyle/>
          <a:p>
            <a:pPr>
              <a:lnSpc>
                <a:spcPct val="80000"/>
              </a:lnSpc>
            </a:pPr>
            <a:r>
              <a:rPr lang="de-DE" sz="3200" dirty="0" smtClean="0"/>
              <a:t>Deskriptive Statistik</a:t>
            </a:r>
          </a:p>
          <a:p>
            <a:pPr>
              <a:lnSpc>
                <a:spcPct val="80000"/>
              </a:lnSpc>
            </a:pPr>
            <a:endParaRPr lang="de-DE" sz="3200" dirty="0"/>
          </a:p>
          <a:p>
            <a:pPr>
              <a:lnSpc>
                <a:spcPct val="80000"/>
              </a:lnSpc>
            </a:pPr>
            <a:r>
              <a:rPr lang="de-DE" sz="3200" dirty="0" err="1" smtClean="0"/>
              <a:t>Inferenzstatistik</a:t>
            </a:r>
            <a:r>
              <a:rPr lang="de-DE" sz="3200" dirty="0" smtClean="0"/>
              <a:t> I: Schätzen von Parametern mittels </a:t>
            </a:r>
            <a:r>
              <a:rPr lang="de-DE" sz="3200" dirty="0" err="1" smtClean="0"/>
              <a:t>Konfidenzintervallen</a:t>
            </a:r>
            <a:endParaRPr lang="de-DE" sz="3200" dirty="0" smtClean="0"/>
          </a:p>
          <a:p>
            <a:pPr>
              <a:lnSpc>
                <a:spcPct val="80000"/>
              </a:lnSpc>
            </a:pPr>
            <a:r>
              <a:rPr lang="de-DE" sz="3200" dirty="0" err="1" smtClean="0"/>
              <a:t>Inferenzstatistik</a:t>
            </a:r>
            <a:r>
              <a:rPr lang="de-DE" sz="3200" dirty="0" smtClean="0"/>
              <a:t> II: Unterschiede, </a:t>
            </a:r>
            <a:r>
              <a:rPr lang="de-DE" sz="3200" dirty="0" err="1" smtClean="0"/>
              <a:t>Hypothesenprüfung</a:t>
            </a:r>
            <a:r>
              <a:rPr lang="de-DE" sz="3200" dirty="0" smtClean="0"/>
              <a:t> mittels </a:t>
            </a:r>
            <a:r>
              <a:rPr lang="de-DE" sz="3200" dirty="0" err="1" smtClean="0"/>
              <a:t>Signifikanztests</a:t>
            </a:r>
            <a:r>
              <a:rPr lang="de-DE" sz="3200" dirty="0" smtClean="0"/>
              <a:t> </a:t>
            </a:r>
          </a:p>
          <a:p>
            <a:pPr>
              <a:lnSpc>
                <a:spcPct val="80000"/>
              </a:lnSpc>
            </a:pPr>
            <a:r>
              <a:rPr lang="de-DE" sz="3200" dirty="0" err="1" smtClean="0"/>
              <a:t>Inferenzstatistik</a:t>
            </a:r>
            <a:r>
              <a:rPr lang="de-DE" sz="32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106</a:t>
            </a:fld>
            <a:endParaRPr lang="de-DE"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107</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108</a:t>
            </a:fld>
            <a:endParaRPr lang="de-DE" alt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hangingPunct="1"/>
            <a:r>
              <a:rPr lang="de-DE" dirty="0" smtClean="0"/>
              <a:t>Grundlagen der schließenden Statistik: Verteilungsannahmen</a:t>
            </a:r>
          </a:p>
        </p:txBody>
      </p:sp>
      <p:sp>
        <p:nvSpPr>
          <p:cNvPr id="128005" name="Rectangle 3"/>
          <p:cNvSpPr>
            <a:spLocks noGrp="1" noChangeArrowheads="1"/>
          </p:cNvSpPr>
          <p:nvPr>
            <p:ph type="body" idx="1"/>
          </p:nvPr>
        </p:nvSpPr>
        <p:spPr/>
        <p:txBody>
          <a:bodyPr>
            <a:normAutofit fontScale="92500" lnSpcReduction="20000"/>
          </a:bodyPr>
          <a:lstStyle/>
          <a:p>
            <a:pPr eaLnBrk="1" hangingPunct="1">
              <a:lnSpc>
                <a:spcPct val="90000"/>
              </a:lnSpc>
            </a:pPr>
            <a:r>
              <a:rPr lang="de-DE" sz="2400" dirty="0" smtClean="0"/>
              <a:t>Gleichverteilung</a:t>
            </a:r>
          </a:p>
          <a:p>
            <a:pPr lvl="1" eaLnBrk="1" hangingPunct="1">
              <a:lnSpc>
                <a:spcPct val="90000"/>
              </a:lnSpc>
            </a:pPr>
            <a:r>
              <a:rPr lang="de-DE" sz="2000" dirty="0" smtClean="0"/>
              <a:t>Bsp.: Würfel, Münze</a:t>
            </a:r>
          </a:p>
          <a:p>
            <a:pPr eaLnBrk="1" hangingPunct="1">
              <a:lnSpc>
                <a:spcPct val="90000"/>
              </a:lnSpc>
            </a:pPr>
            <a:r>
              <a:rPr lang="de-DE" sz="2400" dirty="0" smtClean="0"/>
              <a:t>Binomialverteilung</a:t>
            </a:r>
          </a:p>
          <a:p>
            <a:pPr lvl="1" eaLnBrk="1" hangingPunct="1">
              <a:lnSpc>
                <a:spcPct val="90000"/>
              </a:lnSpc>
            </a:pPr>
            <a:r>
              <a:rPr lang="de-DE" sz="2000" dirty="0" smtClean="0"/>
              <a:t>Bsp.: Ziehen mit Zurücklegen</a:t>
            </a:r>
          </a:p>
          <a:p>
            <a:pPr eaLnBrk="1" hangingPunct="1">
              <a:lnSpc>
                <a:spcPct val="90000"/>
              </a:lnSpc>
            </a:pPr>
            <a:r>
              <a:rPr lang="de-DE" sz="2400" dirty="0" err="1" smtClean="0"/>
              <a:t>Poissonverteilung</a:t>
            </a:r>
            <a:endParaRPr lang="de-DE" sz="2400" dirty="0" smtClean="0"/>
          </a:p>
          <a:p>
            <a:pPr lvl="1" eaLnBrk="1" hangingPunct="1">
              <a:lnSpc>
                <a:spcPct val="90000"/>
              </a:lnSpc>
            </a:pPr>
            <a:r>
              <a:rPr lang="de-DE" sz="2000" dirty="0" smtClean="0"/>
              <a:t>Bsp.: Seltene Ereignisse mit </a:t>
            </a:r>
            <a:r>
              <a:rPr lang="de-DE" sz="2000" dirty="0" err="1" smtClean="0"/>
              <a:t>grossen</a:t>
            </a:r>
            <a:r>
              <a:rPr lang="de-DE" sz="2000" dirty="0" smtClean="0"/>
              <a:t> Stichprobenumfängen und konstanter Wahrscheinlichkeit</a:t>
            </a:r>
          </a:p>
          <a:p>
            <a:pPr>
              <a:lnSpc>
                <a:spcPct val="90000"/>
              </a:lnSpc>
            </a:pPr>
            <a:r>
              <a:rPr lang="de-DE" dirty="0" smtClean="0"/>
              <a:t>Exponentialverteilung</a:t>
            </a:r>
          </a:p>
          <a:p>
            <a:pPr lvl="1">
              <a:lnSpc>
                <a:spcPct val="90000"/>
              </a:lnSpc>
            </a:pPr>
            <a:r>
              <a:rPr lang="de-DE" sz="2000" dirty="0" smtClean="0"/>
              <a:t>Bsp.: Überlebenszeiten</a:t>
            </a:r>
          </a:p>
          <a:p>
            <a:pPr>
              <a:lnSpc>
                <a:spcPct val="90000"/>
              </a:lnSpc>
            </a:pPr>
            <a:r>
              <a:rPr lang="de-DE" dirty="0" smtClean="0"/>
              <a:t>Gauß- oder Normalverteilung</a:t>
            </a:r>
          </a:p>
          <a:p>
            <a:pPr lvl="1">
              <a:lnSpc>
                <a:spcPct val="90000"/>
              </a:lnSpc>
            </a:pPr>
            <a:r>
              <a:rPr lang="de-DE" sz="2000" dirty="0" smtClean="0"/>
              <a:t>Wichtigste Verteilung siehe die folgenden Folien</a:t>
            </a:r>
          </a:p>
          <a:p>
            <a:pPr>
              <a:lnSpc>
                <a:spcPct val="90000"/>
              </a:lnSpc>
            </a:pPr>
            <a:r>
              <a:rPr lang="de-DE" dirty="0" smtClean="0"/>
              <a:t>Testverteilungen</a:t>
            </a:r>
          </a:p>
          <a:p>
            <a:pPr lvl="1">
              <a:lnSpc>
                <a:spcPct val="90000"/>
              </a:lnSpc>
            </a:pPr>
            <a:r>
              <a:rPr lang="de-DE" sz="1800" dirty="0" smtClean="0"/>
              <a:t>Chi-Quadrat-Verteilung</a:t>
            </a:r>
          </a:p>
          <a:p>
            <a:pPr lvl="1">
              <a:lnSpc>
                <a:spcPct val="90000"/>
              </a:lnSpc>
            </a:pPr>
            <a:r>
              <a:rPr lang="de-DE" sz="1800" dirty="0" smtClean="0"/>
              <a:t>T-Verteilung</a:t>
            </a:r>
          </a:p>
          <a:p>
            <a:pPr lvl="1">
              <a:lnSpc>
                <a:spcPct val="90000"/>
              </a:lnSpc>
            </a:pPr>
            <a:r>
              <a:rPr lang="de-DE" sz="1800" dirty="0" smtClean="0"/>
              <a:t>F-Verteilung</a:t>
            </a:r>
          </a:p>
          <a:p>
            <a:pPr lvl="1">
              <a:lnSpc>
                <a:spcPct val="90000"/>
              </a:lnSpc>
            </a:pPr>
            <a:r>
              <a:rPr lang="de-DE" sz="2000" dirty="0" smtClean="0"/>
              <a:t>Anwendung bei </a:t>
            </a:r>
            <a:r>
              <a:rPr lang="de-DE" sz="2000" dirty="0" err="1" smtClean="0"/>
              <a:t>Signifikanztests</a:t>
            </a:r>
            <a:r>
              <a:rPr lang="de-DE" sz="2000" dirty="0" smtClean="0"/>
              <a:t> und </a:t>
            </a:r>
            <a:r>
              <a:rPr lang="de-DE" sz="2000" dirty="0" err="1" smtClean="0"/>
              <a:t>Konfidenzintervallen</a:t>
            </a:r>
            <a:endParaRPr lang="de-DE" sz="2000" dirty="0" smtClean="0"/>
          </a:p>
          <a:p>
            <a:pPr eaLnBrk="1" hangingPunct="1">
              <a:lnSpc>
                <a:spcPct val="90000"/>
              </a:lnSpc>
            </a:pPr>
            <a:endParaRPr lang="de-DE" sz="1800" dirty="0" smtClean="0"/>
          </a:p>
        </p:txBody>
      </p:sp>
      <p:sp>
        <p:nvSpPr>
          <p:cNvPr id="12"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3"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4"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109</a:t>
            </a:fld>
            <a:endParaRPr lang="de-DE"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11</a:t>
            </a:fld>
            <a:endParaRPr lang="de-DE"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Normalverteilung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110</a:t>
            </a:fld>
            <a:endParaRPr lang="de-DE" altLang="en-US"/>
          </a:p>
        </p:txBody>
      </p:sp>
      <p:pic>
        <p:nvPicPr>
          <p:cNvPr id="7" name="Picture 2" descr="D:\WORK\PEARSON\000 FOLIEN\4100\JPG\4100-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917512"/>
            <a:ext cx="5486400" cy="4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0043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Dichtefunktion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111</a:t>
            </a:fld>
            <a:endParaRPr lang="de-DE" altLang="en-US"/>
          </a:p>
        </p:txBody>
      </p:sp>
      <p:pic>
        <p:nvPicPr>
          <p:cNvPr id="7" name="Picture 2" descr="D:\WORK\PEARSON\000 FOLIEN\4100\JPG\4100-5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5594465" cy="221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5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7072"/>
            <a:ext cx="49911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4161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0" name="Rectangle 2"/>
          <p:cNvSpPr>
            <a:spLocks noGrp="1" noChangeArrowheads="1"/>
          </p:cNvSpPr>
          <p:nvPr>
            <p:ph type="title"/>
          </p:nvPr>
        </p:nvSpPr>
        <p:spPr>
          <a:xfrm>
            <a:off x="457200" y="274638"/>
            <a:ext cx="6186488" cy="1143000"/>
          </a:xfrm>
        </p:spPr>
        <p:txBody>
          <a:bodyPr/>
          <a:lstStyle/>
          <a:p>
            <a:r>
              <a:rPr lang="de-DE" smtClean="0"/>
              <a:t>Gauss- oder Normalverteilung</a:t>
            </a:r>
            <a:endParaRPr lang="en-US" smtClean="0"/>
          </a:p>
        </p:txBody>
      </p:sp>
      <p:sp>
        <p:nvSpPr>
          <p:cNvPr id="13" name="Datumsplatzhalter 2"/>
          <p:cNvSpPr>
            <a:spLocks noGrp="1"/>
          </p:cNvSpPr>
          <p:nvPr>
            <p:ph type="dt" sz="quarter" idx="10"/>
          </p:nvPr>
        </p:nvSpPr>
        <p:spPr/>
        <p:txBody>
          <a:bodyPr/>
          <a:lstStyle/>
          <a:p>
            <a:pPr>
              <a:defRPr/>
            </a:pPr>
            <a:fld id="{4FBB947E-E2B1-447B-92C9-68B1426AE906}" type="datetime1">
              <a:rPr lang="de-AT"/>
              <a:pPr>
                <a:defRPr/>
              </a:pPr>
              <a:t>12.04.2019</a:t>
            </a:fld>
            <a:endParaRPr lang="de-DE" altLang="en-US" dirty="0"/>
          </a:p>
        </p:txBody>
      </p:sp>
      <p:sp>
        <p:nvSpPr>
          <p:cNvPr id="14" name="Fußzeilenplatzhalter 3"/>
          <p:cNvSpPr>
            <a:spLocks noGrp="1"/>
          </p:cNvSpPr>
          <p:nvPr>
            <p:ph type="ftr" sz="quarter" idx="11"/>
          </p:nvPr>
        </p:nvSpPr>
        <p:spPr/>
        <p:txBody>
          <a:bodyPr/>
          <a:lstStyle/>
          <a:p>
            <a:pPr>
              <a:defRPr/>
            </a:pPr>
            <a:r>
              <a:rPr lang="de-DE" altLang="en-US" dirty="0"/>
              <a:t>hanno.ulmer@i-med.ac.at</a:t>
            </a:r>
          </a:p>
        </p:txBody>
      </p:sp>
      <p:sp>
        <p:nvSpPr>
          <p:cNvPr id="15" name="Foliennummernplatzhalter 4"/>
          <p:cNvSpPr>
            <a:spLocks noGrp="1"/>
          </p:cNvSpPr>
          <p:nvPr>
            <p:ph type="sldNum" sz="quarter" idx="12"/>
          </p:nvPr>
        </p:nvSpPr>
        <p:spPr/>
        <p:txBody>
          <a:bodyPr/>
          <a:lstStyle/>
          <a:p>
            <a:pPr>
              <a:defRPr/>
            </a:pPr>
            <a:r>
              <a:rPr lang="de-DE" altLang="en-US" dirty="0"/>
              <a:t>Seite </a:t>
            </a:r>
            <a:fld id="{C56D7740-66E2-4FCD-A8E6-6FD8E40737AE}" type="slidenum">
              <a:rPr lang="de-DE" altLang="en-US"/>
              <a:pPr>
                <a:defRPr/>
              </a:pPr>
              <a:t>112</a:t>
            </a:fld>
            <a:endParaRPr lang="de-DE" altLang="en-US" dirty="0"/>
          </a:p>
        </p:txBody>
      </p:sp>
      <p:pic>
        <p:nvPicPr>
          <p:cNvPr id="10" name="Picture 2" descr="D:\WORK\PEARSON\000 FOLIEN\4100\JPG\410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59" y="1916832"/>
            <a:ext cx="855276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5790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smtClean="0"/>
              <a:t>Gauss</a:t>
            </a:r>
            <a:r>
              <a:rPr lang="de-DE" dirty="0" smtClean="0"/>
              <a:t>- oder Normalverteilung</a:t>
            </a:r>
            <a:endParaRPr lang="en-US" dirty="0" smtClean="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smtClean="0"/>
              <a:t>-</a:t>
            </a:r>
            <a:r>
              <a:rPr lang="de-DE" sz="2400" dirty="0" smtClean="0">
                <a:latin typeface="Symbol" pitchFamily="18" charset="2"/>
                <a:sym typeface="Symbol" pitchFamily="18" charset="2"/>
              </a:rPr>
              <a:t></a:t>
            </a:r>
            <a:r>
              <a:rPr lang="de-DE" sz="2400" dirty="0" smtClean="0">
                <a:sym typeface="StarMath"/>
              </a:rPr>
              <a:t> &lt; X &lt; + </a:t>
            </a:r>
            <a:r>
              <a:rPr lang="de-DE" sz="2400" dirty="0" smtClean="0">
                <a:latin typeface="Symbol" pitchFamily="18" charset="2"/>
                <a:sym typeface="Symbol" pitchFamily="18" charset="2"/>
              </a:rPr>
              <a:t></a:t>
            </a:r>
            <a:r>
              <a:rPr lang="de-DE" sz="2400" dirty="0" smtClean="0"/>
              <a:t> </a:t>
            </a:r>
          </a:p>
          <a:p>
            <a:pPr eaLnBrk="1" hangingPunct="1">
              <a:lnSpc>
                <a:spcPct val="90000"/>
              </a:lnSpc>
            </a:pPr>
            <a:r>
              <a:rPr lang="de-DE" sz="2400" dirty="0" smtClean="0"/>
              <a:t>Parameter Erwartungswert </a:t>
            </a:r>
            <a:r>
              <a:rPr lang="de-DE" sz="2400" dirty="0" smtClean="0">
                <a:sym typeface="Symbol" pitchFamily="18" charset="2"/>
              </a:rPr>
              <a:t> und Varianz </a:t>
            </a:r>
            <a:r>
              <a:rPr lang="de-DE" sz="2400" baseline="30000" dirty="0" smtClean="0">
                <a:sym typeface="Symbol" pitchFamily="18" charset="2"/>
              </a:rPr>
              <a:t>2</a:t>
            </a:r>
            <a:endParaRPr lang="de-DE" sz="24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r>
              <a:rPr lang="de-DE" dirty="0" smtClean="0"/>
              <a:t>t</a:t>
            </a:r>
            <a:r>
              <a:rPr lang="de-DE" sz="2400" dirty="0" smtClean="0"/>
              <a:t>abelliert ist die Standardnormalverteilung N(0,1)</a:t>
            </a:r>
          </a:p>
          <a:p>
            <a:pPr lvl="1" eaLnBrk="1" hangingPunct="1">
              <a:lnSpc>
                <a:spcPct val="90000"/>
              </a:lnSpc>
            </a:pPr>
            <a:r>
              <a:rPr lang="de-DE" sz="2000" dirty="0" smtClean="0"/>
              <a:t>N(0,1)...Mittelwert 0, Streuung 1</a:t>
            </a:r>
          </a:p>
          <a:p>
            <a:pPr lvl="2" eaLnBrk="1" hangingPunct="1">
              <a:lnSpc>
                <a:spcPct val="90000"/>
              </a:lnSpc>
            </a:pPr>
            <a:r>
              <a:rPr lang="en-US" sz="2000" dirty="0" err="1" smtClean="0"/>
              <a:t>Da</a:t>
            </a:r>
            <a:r>
              <a:rPr lang="en-US" sz="2000" dirty="0" smtClean="0"/>
              <a:t> </a:t>
            </a:r>
            <a:r>
              <a:rPr lang="en-US" sz="2000" dirty="0" err="1" smtClean="0"/>
              <a:t>eine</a:t>
            </a:r>
            <a:r>
              <a:rPr lang="en-US" sz="2000" dirty="0" smtClean="0"/>
              <a:t> Transformation </a:t>
            </a:r>
            <a:r>
              <a:rPr lang="en-US" sz="2000" dirty="0" err="1" smtClean="0"/>
              <a:t>möglich</a:t>
            </a:r>
            <a:r>
              <a:rPr lang="en-US" sz="2000" dirty="0" smtClean="0"/>
              <a:t> </a:t>
            </a:r>
            <a:r>
              <a:rPr lang="en-US" sz="2000" dirty="0" err="1" smtClean="0"/>
              <a:t>ist</a:t>
            </a:r>
            <a:endParaRPr lang="en-US" sz="2000" dirty="0" smtClean="0"/>
          </a:p>
        </p:txBody>
      </p:sp>
      <p:graphicFrame>
        <p:nvGraphicFramePr>
          <p:cNvPr id="25602" name="Object 5"/>
          <p:cNvGraphicFramePr>
            <a:graphicFrameLocks noChangeAspect="1"/>
          </p:cNvGraphicFramePr>
          <p:nvPr/>
        </p:nvGraphicFramePr>
        <p:xfrm>
          <a:off x="1907704" y="2636912"/>
          <a:ext cx="3559175" cy="1838325"/>
        </p:xfrm>
        <a:graphic>
          <a:graphicData uri="http://schemas.openxmlformats.org/presentationml/2006/ole">
            <mc:AlternateContent xmlns:mc="http://schemas.openxmlformats.org/markup-compatibility/2006">
              <mc:Choice xmlns:v="urn:schemas-microsoft-com:vml" Requires="v">
                <p:oleObj spid="_x0000_s690374"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2636912"/>
                        <a:ext cx="3559175" cy="1838325"/>
                      </a:xfrm>
                      <a:prstGeom prst="rect">
                        <a:avLst/>
                      </a:prstGeom>
                      <a:solidFill>
                        <a:srgbClr val="FFFF99"/>
                      </a:solidFill>
                      <a:effectLst/>
                      <a:extLst>
                        <a:ext uri="{AF507438-7753-43E0-B8FC-AC1667EBCBE1}">
                          <a14:hiddenEffects xmlns:a14="http://schemas.microsoft.com/office/drawing/2010/main">
                            <a:effectLst>
                              <a:outerShdw dist="35921" dir="2700000" algn="ctr" rotWithShape="0">
                                <a:srgbClr val="892D5B"/>
                              </a:outerShdw>
                            </a:effectLst>
                          </a14:hiddenEffects>
                        </a:ext>
                      </a:extLst>
                    </p:spPr>
                  </p:pic>
                </p:oleObj>
              </mc:Fallback>
            </mc:AlternateContent>
          </a:graphicData>
        </a:graphic>
      </p:graphicFrame>
      <p:graphicFrame>
        <p:nvGraphicFramePr>
          <p:cNvPr id="690179" name="Object 4"/>
          <p:cNvGraphicFramePr>
            <a:graphicFrameLocks noChangeAspect="1"/>
          </p:cNvGraphicFramePr>
          <p:nvPr/>
        </p:nvGraphicFramePr>
        <p:xfrm>
          <a:off x="6948264" y="5085184"/>
          <a:ext cx="1905000" cy="1073150"/>
        </p:xfrm>
        <a:graphic>
          <a:graphicData uri="http://schemas.openxmlformats.org/presentationml/2006/ole">
            <mc:AlternateContent xmlns:mc="http://schemas.openxmlformats.org/markup-compatibility/2006">
              <mc:Choice xmlns:v="urn:schemas-microsoft-com:vml" Requires="v">
                <p:oleObj spid="_x0000_s690375" name="Equation" r:id="rId6" imgW="698400" imgH="393480" progId="Equation.3">
                  <p:embed/>
                </p:oleObj>
              </mc:Choice>
              <mc:Fallback>
                <p:oleObj name="Equation" r:id="rId6" imgW="698400" imgH="393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5085184"/>
                        <a:ext cx="1905000" cy="1073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4"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5"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113</a:t>
            </a:fld>
            <a:endParaRPr lang="de-DE" alt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Quantile der Standardnormalverteilung</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114</a:t>
            </a:fld>
            <a:endParaRPr lang="de-DE" altLang="en-US"/>
          </a:p>
        </p:txBody>
      </p:sp>
      <p:pic>
        <p:nvPicPr>
          <p:cNvPr id="846851" name="Picture 3"/>
          <p:cNvPicPr>
            <a:picLocks noChangeAspect="1" noChangeArrowheads="1"/>
          </p:cNvPicPr>
          <p:nvPr/>
        </p:nvPicPr>
        <p:blipFill>
          <a:blip r:embed="rId2" cstate="print"/>
          <a:srcRect/>
          <a:stretch>
            <a:fillRect/>
          </a:stretch>
        </p:blipFill>
        <p:spPr bwMode="auto">
          <a:xfrm>
            <a:off x="3995936" y="3429000"/>
            <a:ext cx="4777914" cy="909432"/>
          </a:xfrm>
          <a:prstGeom prst="rect">
            <a:avLst/>
          </a:prstGeom>
          <a:noFill/>
          <a:ln w="9525">
            <a:noFill/>
            <a:miter lim="800000"/>
            <a:headEnd/>
            <a:tailEnd/>
          </a:ln>
        </p:spPr>
      </p:pic>
      <p:pic>
        <p:nvPicPr>
          <p:cNvPr id="846852" name="Picture 4"/>
          <p:cNvPicPr>
            <a:picLocks noGrp="1" noChangeAspect="1" noChangeArrowheads="1"/>
          </p:cNvPicPr>
          <p:nvPr>
            <p:ph idx="1"/>
          </p:nvPr>
        </p:nvPicPr>
        <p:blipFill>
          <a:blip r:embed="rId3" cstate="print"/>
          <a:srcRect/>
          <a:stretch>
            <a:fillRect/>
          </a:stretch>
        </p:blipFill>
        <p:spPr bwMode="auto">
          <a:xfrm>
            <a:off x="539552" y="1916832"/>
            <a:ext cx="3482340" cy="40005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AT" b="1" dirty="0" smtClean="0"/>
              <a:t> </a:t>
            </a:r>
            <a:br>
              <a:rPr lang="de-AT" b="1" dirty="0" smtClean="0"/>
            </a:br>
            <a:r>
              <a:rPr lang="de-AT" b="1" dirty="0" smtClean="0"/>
              <a:t/>
            </a:r>
            <a:br>
              <a:rPr lang="de-AT" b="1" dirty="0" smtClean="0"/>
            </a:br>
            <a:r>
              <a:rPr lang="de-AT" sz="2700" dirty="0" smtClean="0">
                <a:solidFill>
                  <a:schemeClr val="tx1"/>
                </a:solidFill>
                <a:latin typeface="+mn-lt"/>
                <a:ea typeface="+mn-ea"/>
                <a:cs typeface="+mn-cs"/>
              </a:rPr>
              <a:t>Für alle </a:t>
            </a:r>
            <a:r>
              <a:rPr lang="en-US" sz="2700" dirty="0" err="1" smtClean="0">
                <a:solidFill>
                  <a:schemeClr val="tx1"/>
                </a:solidFill>
                <a:latin typeface="+mn-lt"/>
                <a:ea typeface="+mn-ea"/>
                <a:cs typeface="+mn-cs"/>
              </a:rPr>
              <a:t>Normalverteilungen</a:t>
            </a:r>
            <a:r>
              <a:rPr lang="en-US" sz="2700" dirty="0" smtClean="0">
                <a:solidFill>
                  <a:schemeClr val="tx1"/>
                </a:solidFill>
                <a:latin typeface="+mn-lt"/>
                <a:ea typeface="+mn-ea"/>
                <a:cs typeface="+mn-cs"/>
              </a:rPr>
              <a:t> gilt</a:t>
            </a:r>
            <a:br>
              <a:rPr lang="en-US" sz="2700" dirty="0" smtClean="0">
                <a:solidFill>
                  <a:schemeClr val="tx1"/>
                </a:solidFill>
                <a:latin typeface="+mn-lt"/>
                <a:ea typeface="+mn-ea"/>
                <a:cs typeface="+mn-cs"/>
              </a:rPr>
            </a:b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 ≈ 68% aller Beobachtungen liegen innerhalb einer</a:t>
            </a:r>
            <a:br>
              <a:rPr lang="de-AT" sz="2700" dirty="0" smtClean="0">
                <a:solidFill>
                  <a:schemeClr val="tx1"/>
                </a:solidFill>
                <a:latin typeface="+mn-lt"/>
                <a:ea typeface="+mn-ea"/>
                <a:cs typeface="+mn-cs"/>
              </a:rPr>
            </a:br>
            <a:r>
              <a:rPr lang="en-US" sz="2700" dirty="0" err="1" smtClean="0">
                <a:solidFill>
                  <a:schemeClr val="tx1"/>
                </a:solidFill>
                <a:latin typeface="+mn-lt"/>
                <a:ea typeface="+mn-ea"/>
                <a:cs typeface="+mn-cs"/>
              </a:rPr>
              <a:t>Standardabweichung</a:t>
            </a:r>
            <a:r>
              <a:rPr lang="en-US" sz="2700" dirty="0" smtClean="0">
                <a:solidFill>
                  <a:schemeClr val="tx1"/>
                </a:solidFill>
                <a:latin typeface="+mn-lt"/>
                <a:ea typeface="+mn-ea"/>
                <a:cs typeface="+mn-cs"/>
              </a:rPr>
              <a:t> um den </a:t>
            </a:r>
            <a:r>
              <a:rPr lang="en-US" sz="2700" dirty="0" err="1" smtClean="0">
                <a:solidFill>
                  <a:schemeClr val="tx1"/>
                </a:solidFill>
                <a:latin typeface="+mn-lt"/>
                <a:ea typeface="+mn-ea"/>
                <a:cs typeface="+mn-cs"/>
              </a:rPr>
              <a:t>Mittelwert</a:t>
            </a: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(zwischen μ − σ und μ + σ )</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 ≈ 95% aller Beobachtungen liegen innerhalb</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zweier Standardabweichung (zwischen μ − 2σ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+ 2σ )</a:t>
            </a:r>
            <a:br>
              <a:rPr lang="el-GR" sz="2700" dirty="0" smtClean="0">
                <a:solidFill>
                  <a:schemeClr val="tx1"/>
                </a:solidFill>
                <a:latin typeface="+mn-lt"/>
                <a:ea typeface="+mn-ea"/>
                <a:cs typeface="+mn-cs"/>
              </a:rPr>
            </a:br>
            <a:r>
              <a:rPr lang="de-AT" sz="2700" dirty="0" smtClean="0">
                <a:solidFill>
                  <a:schemeClr val="tx1"/>
                </a:solidFill>
                <a:latin typeface="+mn-lt"/>
                <a:ea typeface="+mn-ea"/>
                <a:cs typeface="+mn-cs"/>
              </a:rPr>
              <a:t>• 99.7% aller Beobachtungen liegen innerhalb dreier</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Standardabweichung (zwischen μ − 3σ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+ 3σ</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endParaRPr lang="en-US" sz="2700" dirty="0" smtClean="0">
              <a:solidFill>
                <a:schemeClr val="tx1"/>
              </a:solidFill>
              <a:latin typeface="+mn-lt"/>
              <a:ea typeface="+mn-ea"/>
              <a:cs typeface="+mn-cs"/>
            </a:endParaRP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115</a:t>
            </a:fld>
            <a:endParaRPr lang="de-DE" altLang="en-US" dirty="0"/>
          </a:p>
        </p:txBody>
      </p:sp>
      <p:sp>
        <p:nvSpPr>
          <p:cNvPr id="7" name="Rechteck 6"/>
          <p:cNvSpPr/>
          <p:nvPr/>
        </p:nvSpPr>
        <p:spPr>
          <a:xfrm>
            <a:off x="467544" y="692696"/>
            <a:ext cx="4139851" cy="584775"/>
          </a:xfrm>
          <a:prstGeom prst="rect">
            <a:avLst/>
          </a:prstGeom>
        </p:spPr>
        <p:txBody>
          <a:bodyPr wrap="none">
            <a:spAutoFit/>
          </a:bodyPr>
          <a:lstStyle/>
          <a:p>
            <a:r>
              <a:rPr lang="de-AT" sz="3200" dirty="0" smtClean="0">
                <a:solidFill>
                  <a:srgbClr val="4F81BD"/>
                </a:solidFill>
                <a:latin typeface="+mj-lt"/>
                <a:ea typeface="+mj-ea"/>
                <a:cs typeface="+mj-cs"/>
              </a:rPr>
              <a:t>Die 68-95-99.7% Regel: </a:t>
            </a:r>
            <a:endParaRPr lang="en-US" sz="3200" dirty="0" smtClean="0">
              <a:solidFill>
                <a:srgbClr val="4F81BD"/>
              </a:solidFill>
              <a:latin typeface="+mj-lt"/>
              <a:ea typeface="+mj-ea"/>
              <a:cs typeface="+mj-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2"/>
          <p:cNvSpPr>
            <a:spLocks noGrp="1" noChangeArrowheads="1"/>
          </p:cNvSpPr>
          <p:nvPr>
            <p:ph type="title"/>
          </p:nvPr>
        </p:nvSpPr>
        <p:spPr>
          <a:xfrm>
            <a:off x="323528" y="116632"/>
            <a:ext cx="8123238" cy="1403350"/>
          </a:xfrm>
        </p:spPr>
        <p:txBody>
          <a:bodyPr/>
          <a:lstStyle/>
          <a:p>
            <a:pPr eaLnBrk="1" hangingPunct="1"/>
            <a:r>
              <a:rPr lang="de-DE" dirty="0" smtClean="0"/>
              <a:t>Rolle der Normalverteilung</a:t>
            </a:r>
            <a:endParaRPr lang="de-AT" dirty="0" smtClean="0"/>
          </a:p>
        </p:txBody>
      </p:sp>
      <p:sp>
        <p:nvSpPr>
          <p:cNvPr id="194565" name="Rectangle 3"/>
          <p:cNvSpPr>
            <a:spLocks noGrp="1" noChangeArrowheads="1"/>
          </p:cNvSpPr>
          <p:nvPr>
            <p:ph type="body" idx="1"/>
          </p:nvPr>
        </p:nvSpPr>
        <p:spPr/>
        <p:txBody>
          <a:bodyPr/>
          <a:lstStyle/>
          <a:p>
            <a:pPr eaLnBrk="1" hangingPunct="1"/>
            <a:r>
              <a:rPr lang="de-DE" sz="2400" smtClean="0"/>
              <a:t>Viele Messwerte sind annähernd normalverteilt</a:t>
            </a:r>
          </a:p>
          <a:p>
            <a:pPr lvl="1" eaLnBrk="1" hangingPunct="1"/>
            <a:r>
              <a:rPr lang="de-DE" sz="2000" smtClean="0"/>
              <a:t>Z.B.: Gewicht einer bestimmten Gruppe</a:t>
            </a:r>
          </a:p>
          <a:p>
            <a:pPr eaLnBrk="1" hangingPunct="1"/>
            <a:r>
              <a:rPr lang="de-DE" sz="2400" smtClean="0"/>
              <a:t>Manche Messwerte können durch Transformation an eine Normalverteilung angenähert werden</a:t>
            </a:r>
          </a:p>
          <a:p>
            <a:pPr lvl="1" eaLnBrk="1" hangingPunct="1"/>
            <a:r>
              <a:rPr lang="de-DE" sz="2000" smtClean="0"/>
              <a:t>Auch diskrete Verteilungen, wie z.B. die Binomialverteilung können durch die Normalverteilung approximiert werden</a:t>
            </a:r>
          </a:p>
          <a:p>
            <a:pPr eaLnBrk="1" hangingPunct="1"/>
            <a:r>
              <a:rPr lang="de-DE" sz="2400" smtClean="0"/>
              <a:t>Wichtige (und günstige) statistisch-theoretische Eigenschaften</a:t>
            </a:r>
          </a:p>
          <a:p>
            <a:pPr eaLnBrk="1" hangingPunct="1"/>
            <a:r>
              <a:rPr lang="de-DE" sz="2400" smtClean="0"/>
              <a:t>Die Normalverteilung ist Grundlage wichtiger Testverteilungen</a:t>
            </a:r>
            <a:endParaRPr lang="de-AT" sz="2400" smtClean="0"/>
          </a:p>
        </p:txBody>
      </p:sp>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116</a:t>
            </a:fld>
            <a:endParaRPr lang="de-DE" alt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1</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Entry </a:t>
            </a:r>
            <a:r>
              <a:rPr lang="en-US" dirty="0"/>
              <a:t>to a certain University is determined by a national test. The scores on this test are normally distributed with a mean of 500 and a standard deviation of 100. Tom wants to be admitted to this university and he knows that he must score better than at least 70% of the students who took the test. Tom takes the test and scores 585. Will he be admitted to this university</a:t>
            </a:r>
            <a:r>
              <a:rPr lang="en-US" dirty="0" smtClean="0"/>
              <a:t>?</a:t>
            </a:r>
          </a:p>
          <a:p>
            <a:pPr marL="0" indent="0">
              <a:buNone/>
            </a:pPr>
            <a:endParaRPr lang="en-US" dirty="0"/>
          </a:p>
          <a:p>
            <a:pPr marL="0" indent="0">
              <a:buNone/>
            </a:pPr>
            <a:r>
              <a:rPr lang="en-US" dirty="0" smtClean="0"/>
              <a:t>Z=</a:t>
            </a:r>
            <a:r>
              <a:rPr lang="de-DE" dirty="0"/>
              <a:t>(585 - 500) / 100 = 0.85 </a:t>
            </a:r>
          </a:p>
          <a:p>
            <a:pPr marL="0" indent="0">
              <a:buNone/>
            </a:pPr>
            <a:r>
              <a:rPr lang="en-US" dirty="0"/>
              <a:t>P = [area to the left of z = 0.85] = 0.8023 = 80.23%</a:t>
            </a:r>
          </a:p>
          <a:p>
            <a:pPr marL="0" indent="0">
              <a:buNone/>
            </a:pPr>
            <a:r>
              <a:rPr lang="en-US" dirty="0"/>
              <a:t>Tom scored better than 80.23% of the students who took the test and he will be admitted to this University.</a:t>
            </a:r>
          </a:p>
          <a:p>
            <a:pPr marL="0" indent="0">
              <a:buNone/>
            </a:pPr>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117</a:t>
            </a:fld>
            <a:endParaRPr lang="de-DE" altLang="en-US"/>
          </a:p>
        </p:txBody>
      </p:sp>
    </p:spTree>
    <p:extLst>
      <p:ext uri="{BB962C8B-B14F-4D97-AF65-F5344CB8AC3E}">
        <p14:creationId xmlns:p14="http://schemas.microsoft.com/office/powerpoint/2010/main" val="3913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2</a:t>
            </a:r>
            <a:endParaRPr lang="de-DE" dirty="0"/>
          </a:p>
        </p:txBody>
      </p:sp>
      <p:sp>
        <p:nvSpPr>
          <p:cNvPr id="3" name="Inhaltsplatzhalter 2"/>
          <p:cNvSpPr>
            <a:spLocks noGrp="1"/>
          </p:cNvSpPr>
          <p:nvPr>
            <p:ph idx="1"/>
          </p:nvPr>
        </p:nvSpPr>
        <p:spPr/>
        <p:txBody>
          <a:bodyPr/>
          <a:lstStyle/>
          <a:p>
            <a:pPr marL="0" indent="0">
              <a:buNone/>
            </a:pPr>
            <a:r>
              <a:rPr lang="en-US" dirty="0"/>
              <a:t>The length of life of an instrument produced by a machine has a normal </a:t>
            </a:r>
            <a:r>
              <a:rPr lang="en-US" dirty="0" smtClean="0"/>
              <a:t>distribution </a:t>
            </a:r>
            <a:r>
              <a:rPr lang="en-US" dirty="0"/>
              <a:t>with a mean of 12 months and standard deviation of 2 months. Find the probability that an instrument produced by this machine will last a) less than 7 months. ) between 7 and 12 months.</a:t>
            </a:r>
            <a:endParaRPr lang="de-DE" dirty="0"/>
          </a:p>
          <a:p>
            <a:endParaRPr lang="de-DE" dirty="0" smtClean="0"/>
          </a:p>
          <a:p>
            <a:pPr marL="0" indent="0">
              <a:buNone/>
            </a:pPr>
            <a:r>
              <a:rPr lang="pl-PL" dirty="0"/>
              <a:t>P(x &lt; 7) = P(z &lt; -2.5) </a:t>
            </a:r>
            <a:r>
              <a:rPr lang="pl-PL" dirty="0" smtClean="0"/>
              <a:t>= </a:t>
            </a:r>
            <a:r>
              <a:rPr lang="pl-PL" dirty="0"/>
              <a:t>0.0062 </a:t>
            </a:r>
            <a:endParaRPr lang="de-DE" dirty="0" smtClean="0"/>
          </a:p>
          <a:p>
            <a:pPr marL="0" indent="0">
              <a:buNone/>
            </a:pPr>
            <a:r>
              <a:rPr lang="pl-PL" dirty="0"/>
              <a:t>P(7 &lt; x &lt; 12) = P(-2.5 &lt; z &lt; 0) </a:t>
            </a:r>
            <a:r>
              <a:rPr lang="pl-PL" dirty="0" smtClean="0"/>
              <a:t>= </a:t>
            </a:r>
            <a:r>
              <a:rPr lang="pl-PL" dirty="0"/>
              <a:t>0.4938</a:t>
            </a:r>
          </a:p>
          <a:p>
            <a:endParaRPr lang="pl-PL"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118</a:t>
            </a:fld>
            <a:endParaRPr lang="de-DE" altLang="en-US"/>
          </a:p>
        </p:txBody>
      </p:sp>
    </p:spTree>
    <p:extLst>
      <p:ext uri="{BB962C8B-B14F-4D97-AF65-F5344CB8AC3E}">
        <p14:creationId xmlns:p14="http://schemas.microsoft.com/office/powerpoint/2010/main" val="8437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12.04.2019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119</a:t>
            </a:fld>
            <a:endParaRPr lang="de-DE" altLang="en-US" dirty="0"/>
          </a:p>
        </p:txBody>
      </p:sp>
    </p:spTree>
    <p:extLst>
      <p:ext uri="{BB962C8B-B14F-4D97-AF65-F5344CB8AC3E}">
        <p14:creationId xmlns:p14="http://schemas.microsoft.com/office/powerpoint/2010/main" val="284736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12</a:t>
            </a:fld>
            <a:endParaRPr lang="de-DE" altLang="en-US"/>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Beispielstudie</a:t>
            </a:r>
            <a:endParaRPr lang="de-DE" dirty="0"/>
          </a:p>
        </p:txBody>
      </p:sp>
    </p:spTree>
    <p:extLst>
      <p:ext uri="{BB962C8B-B14F-4D97-AF65-F5344CB8AC3E}">
        <p14:creationId xmlns:p14="http://schemas.microsoft.com/office/powerpoint/2010/main" val="20865090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12.04.2019</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120</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121</a:t>
            </a:fld>
            <a:endParaRPr lang="de-DE"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2"/>
          <p:cNvSpPr>
            <a:spLocks noGrp="1" noChangeArrowheads="1"/>
          </p:cNvSpPr>
          <p:nvPr>
            <p:ph type="title"/>
          </p:nvPr>
        </p:nvSpPr>
        <p:spPr/>
        <p:txBody>
          <a:bodyPr/>
          <a:lstStyle/>
          <a:p>
            <a:pPr eaLnBrk="1" hangingPunct="1"/>
            <a:r>
              <a:rPr lang="de-AT" smtClean="0"/>
              <a:t>Konfidenzintervalle</a:t>
            </a:r>
            <a:endParaRPr lang="de-DE" smtClean="0"/>
          </a:p>
        </p:txBody>
      </p:sp>
      <p:sp>
        <p:nvSpPr>
          <p:cNvPr id="275461" name="Rectangle 3"/>
          <p:cNvSpPr>
            <a:spLocks noGrp="1" noChangeArrowheads="1"/>
          </p:cNvSpPr>
          <p:nvPr>
            <p:ph type="body" idx="1"/>
          </p:nvPr>
        </p:nvSpPr>
        <p:spPr>
          <a:xfrm>
            <a:off x="1182688" y="2017713"/>
            <a:ext cx="7227887" cy="2435225"/>
          </a:xfrm>
        </p:spPr>
        <p:txBody>
          <a:bodyPr/>
          <a:lstStyle/>
          <a:p>
            <a:pPr algn="ctr" eaLnBrk="1" hangingPunct="1">
              <a:buFont typeface="Wingdings" pitchFamily="2" charset="2"/>
              <a:buNone/>
            </a:pPr>
            <a:r>
              <a:rPr lang="en-GB" dirty="0" smtClean="0"/>
              <a:t>   </a:t>
            </a:r>
            <a:r>
              <a:rPr lang="en-GB" sz="2400" dirty="0" smtClean="0"/>
              <a:t>“A confidence interval is used when estimating an unknown parameter from sample data. The interval gives a range for the parameter – and a confidence level that the </a:t>
            </a:r>
            <a:r>
              <a:rPr lang="en-GB" dirty="0"/>
              <a:t>range covers the true value.” </a:t>
            </a:r>
            <a:endParaRPr lang="en-GB" dirty="0" smtClean="0"/>
          </a:p>
          <a:p>
            <a:pPr algn="ctr" eaLnBrk="1" hangingPunct="1">
              <a:buFont typeface="Wingdings" pitchFamily="2" charset="2"/>
              <a:buNone/>
            </a:pPr>
            <a:r>
              <a:rPr lang="de-AT" sz="1200" dirty="0" err="1" smtClean="0"/>
              <a:t>Freedman</a:t>
            </a:r>
            <a:r>
              <a:rPr lang="de-AT" sz="1200" dirty="0" smtClean="0"/>
              <a:t> et al. (1991), p. 385.</a:t>
            </a:r>
            <a:endParaRPr lang="de-DE" sz="1200" dirty="0" smtClean="0"/>
          </a:p>
        </p:txBody>
      </p:sp>
      <p:pic>
        <p:nvPicPr>
          <p:cNvPr id="275462" name="Picture 4"/>
          <p:cNvPicPr>
            <a:picLocks noChangeAspect="1" noChangeArrowheads="1"/>
          </p:cNvPicPr>
          <p:nvPr/>
        </p:nvPicPr>
        <p:blipFill>
          <a:blip r:embed="rId3" cstate="print"/>
          <a:srcRect/>
          <a:stretch>
            <a:fillRect/>
          </a:stretch>
        </p:blipFill>
        <p:spPr bwMode="auto">
          <a:xfrm>
            <a:off x="1403350" y="4508500"/>
            <a:ext cx="7740650" cy="1474788"/>
          </a:xfrm>
          <a:prstGeom prst="rect">
            <a:avLst/>
          </a:prstGeom>
          <a:noFill/>
          <a:ln w="9525">
            <a:noFill/>
            <a:miter lim="800000"/>
            <a:headEnd/>
            <a:tailEnd/>
          </a:ln>
        </p:spPr>
      </p:pic>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122</a:t>
            </a:fld>
            <a:endParaRPr lang="de-DE" alt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2"/>
          <p:cNvSpPr>
            <a:spLocks noGrp="1" noChangeArrowheads="1"/>
          </p:cNvSpPr>
          <p:nvPr>
            <p:ph type="title"/>
          </p:nvPr>
        </p:nvSpPr>
        <p:spPr/>
        <p:txBody>
          <a:bodyPr/>
          <a:lstStyle/>
          <a:p>
            <a:pPr eaLnBrk="1" hangingPunct="1"/>
            <a:r>
              <a:rPr lang="de-DE" dirty="0" smtClean="0"/>
              <a:t>(1-</a:t>
            </a:r>
            <a:r>
              <a:rPr lang="de-DE" dirty="0" smtClean="0">
                <a:sym typeface="Symbol" pitchFamily="18" charset="2"/>
              </a:rPr>
              <a:t>)-</a:t>
            </a:r>
            <a:r>
              <a:rPr lang="de-DE" dirty="0" err="1" smtClean="0">
                <a:sym typeface="Symbol" pitchFamily="18" charset="2"/>
              </a:rPr>
              <a:t>Konfidenzintervall</a:t>
            </a:r>
            <a:endParaRPr lang="en-US" dirty="0" smtClean="0"/>
          </a:p>
        </p:txBody>
      </p:sp>
      <p:sp>
        <p:nvSpPr>
          <p:cNvPr id="273413" name="Rectangle 3"/>
          <p:cNvSpPr>
            <a:spLocks noGrp="1" noChangeArrowheads="1"/>
          </p:cNvSpPr>
          <p:nvPr>
            <p:ph type="body" idx="1"/>
          </p:nvPr>
        </p:nvSpPr>
        <p:spPr/>
        <p:txBody>
          <a:bodyPr/>
          <a:lstStyle/>
          <a:p>
            <a:pPr eaLnBrk="1" hangingPunct="1"/>
            <a:r>
              <a:rPr lang="de-DE" sz="2400" dirty="0" smtClean="0"/>
              <a:t>Punktschätzer aus einer Stichprobe liefert nur einen einzigen Wert </a:t>
            </a:r>
          </a:p>
          <a:p>
            <a:pPr lvl="1" eaLnBrk="1" hangingPunct="1"/>
            <a:r>
              <a:rPr lang="de-DE" sz="2000" dirty="0" smtClean="0"/>
              <a:t>Verschiedene Stichproben aus ein und derselben Grundgesamtheit liefern unterschiedliche numerische Werte für den zu schätzenden Parameter</a:t>
            </a:r>
          </a:p>
          <a:p>
            <a:pPr eaLnBrk="1" hangingPunct="1"/>
            <a:r>
              <a:rPr lang="de-DE" sz="2400" dirty="0" smtClean="0"/>
              <a:t>Berücksichtigung der Standardabweichung der Schätzstatistik</a:t>
            </a:r>
          </a:p>
          <a:p>
            <a:pPr eaLnBrk="1" hangingPunct="1"/>
            <a:r>
              <a:rPr lang="de-DE" sz="2400" dirty="0" err="1" smtClean="0"/>
              <a:t>Konfidenzintervall</a:t>
            </a:r>
            <a:r>
              <a:rPr lang="de-DE" sz="2400" dirty="0" smtClean="0"/>
              <a:t> – ein Bereich, in welchem der zu schätzende, unbekannte Parameter der Grundgesamtheit mit Wahrscheinlichkeit (1- </a:t>
            </a:r>
            <a:r>
              <a:rPr lang="de-DE" sz="2400" dirty="0" smtClean="0">
                <a:sym typeface="Symbol" pitchFamily="18" charset="2"/>
              </a:rPr>
              <a:t>) liegt</a:t>
            </a: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123</a:t>
            </a:fld>
            <a:endParaRPr lang="de-DE" alt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Grp="1" noChangeArrowheads="1"/>
          </p:cNvSpPr>
          <p:nvPr>
            <p:ph type="title"/>
          </p:nvPr>
        </p:nvSpPr>
        <p:spPr/>
        <p:txBody>
          <a:bodyPr/>
          <a:lstStyle/>
          <a:p>
            <a:pPr eaLnBrk="1" hangingPunct="1"/>
            <a:r>
              <a:rPr lang="de-AT" smtClean="0"/>
              <a:t>Zwei- und Einseitige Konfidenzintervalle</a:t>
            </a:r>
            <a:endParaRPr lang="de-DE" smtClean="0"/>
          </a:p>
        </p:txBody>
      </p:sp>
      <p:pic>
        <p:nvPicPr>
          <p:cNvPr id="276485" name="Picture 3"/>
          <p:cNvPicPr>
            <a:picLocks noChangeAspect="1" noChangeArrowheads="1"/>
          </p:cNvPicPr>
          <p:nvPr/>
        </p:nvPicPr>
        <p:blipFill>
          <a:blip r:embed="rId3" cstate="print"/>
          <a:srcRect/>
          <a:stretch>
            <a:fillRect/>
          </a:stretch>
        </p:blipFill>
        <p:spPr bwMode="auto">
          <a:xfrm>
            <a:off x="827088" y="2781300"/>
            <a:ext cx="7634287" cy="2449513"/>
          </a:xfrm>
          <a:prstGeom prst="rect">
            <a:avLst/>
          </a:prstGeom>
          <a:noFill/>
          <a:ln w="9525">
            <a:noFill/>
            <a:miter lim="800000"/>
            <a:headEnd/>
            <a:tailEnd/>
          </a:ln>
        </p:spPr>
      </p:pic>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124</a:t>
            </a:fld>
            <a:endParaRPr lang="de-DE"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Datumsplatzhalter 3"/>
          <p:cNvSpPr>
            <a:spLocks noGrp="1"/>
          </p:cNvSpPr>
          <p:nvPr>
            <p:ph type="dt" sz="quarter" idx="10"/>
          </p:nvPr>
        </p:nvSpPr>
        <p:spPr>
          <a:noFill/>
        </p:spPr>
        <p:txBody>
          <a:bodyPr/>
          <a:lstStyle/>
          <a:p>
            <a:fld id="{6574D0CF-3AD7-4669-B072-EC3AB341D64F}" type="datetime1">
              <a:rPr lang="de-DE" smtClean="0"/>
              <a:pPr/>
              <a:t>12.04.2019</a:t>
            </a:fld>
            <a:endParaRPr lang="de-DE" smtClean="0"/>
          </a:p>
        </p:txBody>
      </p:sp>
      <p:sp>
        <p:nvSpPr>
          <p:cNvPr id="279554" name="Fußzeilenplatzhalter 4"/>
          <p:cNvSpPr>
            <a:spLocks noGrp="1"/>
          </p:cNvSpPr>
          <p:nvPr>
            <p:ph type="ftr" sz="quarter" idx="11"/>
          </p:nvPr>
        </p:nvSpPr>
        <p:spPr>
          <a:noFill/>
        </p:spPr>
        <p:txBody>
          <a:bodyPr/>
          <a:lstStyle/>
          <a:p>
            <a:r>
              <a:rPr lang="de-DE" smtClean="0"/>
              <a:t>Statistik in der medizinischen Forschung</a:t>
            </a:r>
          </a:p>
        </p:txBody>
      </p:sp>
      <p:sp>
        <p:nvSpPr>
          <p:cNvPr id="279555" name="Foliennummernplatzhalter 5"/>
          <p:cNvSpPr>
            <a:spLocks noGrp="1"/>
          </p:cNvSpPr>
          <p:nvPr>
            <p:ph type="sldNum" sz="quarter" idx="12"/>
          </p:nvPr>
        </p:nvSpPr>
        <p:spPr>
          <a:noFill/>
        </p:spPr>
        <p:txBody>
          <a:bodyPr/>
          <a:lstStyle/>
          <a:p>
            <a:fld id="{06D93394-4BE9-449B-8A83-7A1C0FB01F47}" type="slidenum">
              <a:rPr lang="de-DE" smtClean="0"/>
              <a:pPr/>
              <a:t>125</a:t>
            </a:fld>
            <a:endParaRPr lang="de-DE" smtClean="0"/>
          </a:p>
        </p:txBody>
      </p:sp>
      <p:sp>
        <p:nvSpPr>
          <p:cNvPr id="279556" name="Rectangle 2"/>
          <p:cNvSpPr>
            <a:spLocks noGrp="1" noChangeArrowheads="1"/>
          </p:cNvSpPr>
          <p:nvPr>
            <p:ph type="title"/>
          </p:nvPr>
        </p:nvSpPr>
        <p:spPr/>
        <p:txBody>
          <a:bodyPr/>
          <a:lstStyle/>
          <a:p>
            <a:pPr eaLnBrk="1" hangingPunct="1"/>
            <a:r>
              <a:rPr lang="de-DE" smtClean="0"/>
              <a:t>(1-</a:t>
            </a:r>
            <a:r>
              <a:rPr lang="de-DE" smtClean="0">
                <a:sym typeface="Symbol" pitchFamily="18" charset="2"/>
              </a:rPr>
              <a:t>)-Konfidenzintervall</a:t>
            </a:r>
            <a:endParaRPr lang="en-US" smtClean="0">
              <a:sym typeface="Symbol" pitchFamily="18" charset="2"/>
            </a:endParaRPr>
          </a:p>
        </p:txBody>
      </p:sp>
      <p:sp>
        <p:nvSpPr>
          <p:cNvPr id="279557" name="Rectangle 3"/>
          <p:cNvSpPr>
            <a:spLocks noGrp="1" noChangeArrowheads="1"/>
          </p:cNvSpPr>
          <p:nvPr>
            <p:ph type="body" idx="1"/>
          </p:nvPr>
        </p:nvSpPr>
        <p:spPr/>
        <p:txBody>
          <a:bodyPr/>
          <a:lstStyle/>
          <a:p>
            <a:pPr eaLnBrk="1" hangingPunct="1"/>
            <a:r>
              <a:rPr lang="de-DE" sz="2000" smtClean="0"/>
              <a:t>Einseitig</a:t>
            </a:r>
          </a:p>
          <a:p>
            <a:pPr lvl="1" eaLnBrk="1" hangingPunct="1"/>
            <a:r>
              <a:rPr lang="de-DE" sz="1800" smtClean="0"/>
              <a:t>Bestimmung einer Ober- bzw. Untergrenze</a:t>
            </a:r>
          </a:p>
          <a:p>
            <a:pPr eaLnBrk="1" hangingPunct="1"/>
            <a:r>
              <a:rPr lang="de-DE" sz="2000" smtClean="0"/>
              <a:t>Zweiseitig</a:t>
            </a:r>
          </a:p>
          <a:p>
            <a:pPr lvl="1" eaLnBrk="1" hangingPunct="1"/>
            <a:r>
              <a:rPr lang="de-DE" sz="1800" smtClean="0"/>
              <a:t>symmetrisch</a:t>
            </a:r>
          </a:p>
          <a:p>
            <a:pPr eaLnBrk="1" hangingPunct="1"/>
            <a:r>
              <a:rPr lang="de-DE" sz="2000" smtClean="0"/>
              <a:t>Üblich Werte für </a:t>
            </a:r>
            <a:r>
              <a:rPr lang="de-DE" sz="2000" smtClean="0">
                <a:sym typeface="Symbol" pitchFamily="18" charset="2"/>
              </a:rPr>
              <a:t></a:t>
            </a:r>
            <a:endParaRPr lang="de-DE" sz="2000" smtClean="0"/>
          </a:p>
          <a:p>
            <a:pPr lvl="1" eaLnBrk="1" hangingPunct="1"/>
            <a:r>
              <a:rPr lang="de-DE" sz="1800" smtClean="0">
                <a:sym typeface="Symbol" pitchFamily="18" charset="2"/>
              </a:rPr>
              <a:t>=0.05, =0.01,  =0.001</a:t>
            </a:r>
          </a:p>
          <a:p>
            <a:pPr eaLnBrk="1" hangingPunct="1"/>
            <a:r>
              <a:rPr lang="de-DE" sz="2000" smtClean="0">
                <a:sym typeface="Symbol" pitchFamily="18" charset="2"/>
              </a:rPr>
              <a:t>Grundsätzlich kann für alle statistisch geschätzten Parameter ein Konfidenzintervall berechnet werden</a:t>
            </a:r>
          </a:p>
          <a:p>
            <a:pPr lvl="1" eaLnBrk="1" hangingPunct="1"/>
            <a:r>
              <a:rPr lang="de-DE" sz="1800" smtClean="0">
                <a:sym typeface="Symbol" pitchFamily="18" charset="2"/>
              </a:rPr>
              <a:t>Mittelwert, Standardabweichung, Häufigkeit, Korrelationskoeffizient, ...</a:t>
            </a:r>
            <a:endParaRPr lang="en-US" sz="1800" smtClean="0">
              <a:sym typeface="Symbol" pitchFamily="18" charset="2"/>
            </a:endParaRPr>
          </a:p>
          <a:p>
            <a:pPr lvl="1" eaLnBrk="1" hangingPunct="1"/>
            <a:endParaRPr lang="en-US" sz="1800"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774"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775"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126</a:t>
            </a:fld>
            <a:endParaRPr lang="de-DE" alt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00"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12.04.2019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127</a:t>
            </a:fld>
            <a:endParaRPr lang="de-DE" alt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12.04.2019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128</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129</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Beispielstudie</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a:t>
            </a:fld>
            <a:endParaRPr lang="de-DE" altLang="en-US"/>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8604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Beispiel: </a:t>
            </a:r>
            <a:r>
              <a:rPr lang="de-AT" dirty="0"/>
              <a:t>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130</a:t>
            </a:fld>
            <a:endParaRPr lang="de-DE" altLang="en-US" dirty="0"/>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131</a:t>
            </a:fld>
            <a:endParaRPr lang="de-DE"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132</a:t>
            </a:fld>
            <a:endParaRPr lang="de-DE"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133</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 Entscheidungen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134</a:t>
            </a:fld>
            <a:endParaRPr lang="de-DE" altLang="en-US"/>
          </a:p>
        </p:txBody>
      </p:sp>
      <p:pic>
        <p:nvPicPr>
          <p:cNvPr id="7" name="Picture 2" descr="D:\WORK\PEARSON\000 FOLIEN\4100\JPG\4100-112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855742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0645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ext uri="{D42A27DB-BD31-4B8C-83A1-F6EECF244321}">
                <p14:modId xmlns:p14="http://schemas.microsoft.com/office/powerpoint/2010/main" val="219049861"/>
              </p:ext>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 xmlns:a16="http://schemas.microsoft.com/office/drawing/2014/main" val="20000"/>
                    </a:ext>
                  </a:extLst>
                </a:gridCol>
                <a:gridCol w="667485">
                  <a:extLst>
                    <a:ext uri="{9D8B030D-6E8A-4147-A177-3AD203B41FA5}">
                      <a16:colId xmlns="" xmlns:a16="http://schemas.microsoft.com/office/drawing/2014/main" val="20001"/>
                    </a:ext>
                  </a:extLst>
                </a:gridCol>
                <a:gridCol w="2669940">
                  <a:extLst>
                    <a:ext uri="{9D8B030D-6E8A-4147-A177-3AD203B41FA5}">
                      <a16:colId xmlns="" xmlns:a16="http://schemas.microsoft.com/office/drawing/2014/main" val="20002"/>
                    </a:ext>
                  </a:extLst>
                </a:gridCol>
                <a:gridCol w="3464509">
                  <a:extLst>
                    <a:ext uri="{9D8B030D-6E8A-4147-A177-3AD203B41FA5}">
                      <a16:colId xmlns=""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2008960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a:xfrm>
            <a:off x="457200" y="274638"/>
            <a:ext cx="6186488" cy="1143000"/>
          </a:xfrm>
        </p:spPr>
        <p:txBody>
          <a:bodyPr>
            <a:normAutofit/>
          </a:bodyPr>
          <a:lstStyle/>
          <a:p>
            <a:pPr algn="l"/>
            <a:r>
              <a:rPr lang="de-AT" sz="3200" dirty="0" smtClean="0">
                <a:solidFill>
                  <a:srgbClr val="4F81BD"/>
                </a:solidFill>
              </a:rPr>
              <a:t>Parallelgruppenstudie</a:t>
            </a:r>
          </a:p>
        </p:txBody>
      </p:sp>
      <p:sp>
        <p:nvSpPr>
          <p:cNvPr id="611331" name="Rectangle 3"/>
          <p:cNvSpPr>
            <a:spLocks noGrp="1" noChangeArrowheads="1"/>
          </p:cNvSpPr>
          <p:nvPr>
            <p:ph idx="4294967295"/>
          </p:nvPr>
        </p:nvSpPr>
        <p:spPr>
          <a:xfrm>
            <a:off x="457200" y="1600200"/>
            <a:ext cx="8229600" cy="4757738"/>
          </a:xfrm>
        </p:spPr>
        <p:txBody>
          <a:bodyPr/>
          <a:lstStyle/>
          <a:p>
            <a:pPr>
              <a:lnSpc>
                <a:spcPct val="80000"/>
              </a:lnSpc>
            </a:pPr>
            <a:r>
              <a:rPr lang="de-AT" sz="2400" dirty="0" smtClean="0"/>
              <a:t>z.B. Untersuchung der Wirksamkeit eines neuen blutdrucksenkenden Medikaments im Vergleich zu einer Standardtherapie</a:t>
            </a:r>
            <a:r>
              <a:rPr lang="de-DE" sz="2400" dirty="0" smtClean="0"/>
              <a:t> oder Placebo (=Kontrolle)</a:t>
            </a:r>
          </a:p>
          <a:p>
            <a:pPr lvl="2">
              <a:lnSpc>
                <a:spcPct val="80000"/>
              </a:lnSpc>
            </a:pPr>
            <a:r>
              <a:rPr lang="de-AT" sz="1600" b="1" dirty="0" smtClean="0">
                <a:solidFill>
                  <a:srgbClr val="003399"/>
                </a:solidFill>
              </a:rPr>
              <a:t>Nullhypothese H0:</a:t>
            </a:r>
            <a:r>
              <a:rPr lang="de-AT" sz="1600" dirty="0" smtClean="0"/>
              <a:t> die beiden Therapien sind im Mittel gleich wirksam</a:t>
            </a:r>
          </a:p>
          <a:p>
            <a:pPr lvl="3">
              <a:lnSpc>
                <a:spcPct val="80000"/>
              </a:lnSpc>
            </a:pPr>
            <a:r>
              <a:rPr lang="de-AT" sz="1400" dirty="0" smtClean="0"/>
              <a:t>z.B. die Änderung des systolischen Blutdrucks ist im Mittel in beiden Gruppen gleich </a:t>
            </a:r>
          </a:p>
          <a:p>
            <a:pPr lvl="3">
              <a:lnSpc>
                <a:spcPct val="80000"/>
              </a:lnSpc>
            </a:pPr>
            <a:r>
              <a:rPr lang="de-AT" sz="1400" b="1" dirty="0" smtClean="0">
                <a:solidFill>
                  <a:schemeClr val="tx2"/>
                </a:solidFill>
              </a:rPr>
              <a:t>Die Ungültigkeit der Nullhypothese ist zu beweisen</a:t>
            </a:r>
          </a:p>
          <a:p>
            <a:pPr>
              <a:lnSpc>
                <a:spcPct val="80000"/>
              </a:lnSpc>
            </a:pPr>
            <a:r>
              <a:rPr lang="de-AT" sz="2400" b="1" dirty="0" smtClean="0">
                <a:solidFill>
                  <a:srgbClr val="003399"/>
                </a:solidFill>
              </a:rPr>
              <a:t>Alternativhypothese H1:</a:t>
            </a:r>
            <a:r>
              <a:rPr lang="de-AT" sz="2400" dirty="0" smtClean="0"/>
              <a:t> die beiden Therapien sind im Mittel unterschiedlich stark wirksam</a:t>
            </a:r>
          </a:p>
          <a:p>
            <a:pPr>
              <a:lnSpc>
                <a:spcPct val="80000"/>
              </a:lnSpc>
            </a:pPr>
            <a:endParaRPr lang="de-AT" sz="2400" dirty="0" smtClean="0"/>
          </a:p>
          <a:p>
            <a:pPr>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a:lnSpc>
                <a:spcPct val="80000"/>
              </a:lnSpc>
            </a:pPr>
            <a:r>
              <a:rPr lang="de-AT" sz="1800" dirty="0" smtClean="0"/>
              <a:t>Nur die Therapien sind unterschiedlich</a:t>
            </a:r>
          </a:p>
          <a:p>
            <a:pPr lvl="1">
              <a:lnSpc>
                <a:spcPct val="80000"/>
              </a:lnSpc>
            </a:pPr>
            <a:r>
              <a:rPr lang="de-AT" sz="1800" dirty="0" smtClean="0"/>
              <a:t>Strukturgleichheit der Gruppen </a:t>
            </a:r>
          </a:p>
        </p:txBody>
      </p:sp>
      <p:sp>
        <p:nvSpPr>
          <p:cNvPr id="6"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7"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8"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136</a:t>
            </a:fld>
            <a:endParaRPr lang="de-DE" alt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20"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21"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22"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137</a:t>
            </a:fld>
            <a:endParaRPr lang="de-DE" altLang="en-US" dirty="0"/>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138</a:t>
            </a:fld>
            <a:endParaRPr lang="de-DE" altLang="en-US" dirty="0"/>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3200" dirty="0" smtClean="0"/>
              <a:t>Formulating Hypothesis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Test statistics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p-values</a:t>
            </a:r>
            <a:endParaRPr lang="en-US" sz="3200" dirty="0"/>
          </a:p>
        </p:txBody>
      </p:sp>
    </p:spTree>
    <p:extLst>
      <p:ext uri="{BB962C8B-B14F-4D97-AF65-F5344CB8AC3E}">
        <p14:creationId xmlns:p14="http://schemas.microsoft.com/office/powerpoint/2010/main" val="873236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„Wie lese ich eine Studie in 10 Minuten“</a:t>
            </a:r>
          </a:p>
        </p:txBody>
      </p:sp>
      <p:sp>
        <p:nvSpPr>
          <p:cNvPr id="176131" name="Rectangle 3"/>
          <p:cNvSpPr>
            <a:spLocks noGrp="1" noChangeArrowheads="1"/>
          </p:cNvSpPr>
          <p:nvPr>
            <p:ph idx="1"/>
          </p:nvPr>
        </p:nvSpPr>
        <p:spPr>
          <a:xfrm>
            <a:off x="457200" y="1916113"/>
            <a:ext cx="8229600" cy="3313112"/>
          </a:xfrm>
        </p:spPr>
        <p:txBody>
          <a:bodyPr>
            <a:normAutofit lnSpcReduction="10000"/>
          </a:bodyPr>
          <a:lstStyle/>
          <a:p>
            <a:pPr>
              <a:lnSpc>
                <a:spcPct val="80000"/>
              </a:lnSpc>
              <a:buSzPct val="90000"/>
            </a:pPr>
            <a:r>
              <a:rPr lang="de-DE" sz="2400" dirty="0"/>
              <a:t>Grundlegender Aufbau eines Studienberichts (</a:t>
            </a:r>
            <a:r>
              <a:rPr lang="de-DE" sz="2400" dirty="0" err="1"/>
              <a:t>papers</a:t>
            </a:r>
            <a:r>
              <a:rPr lang="de-DE" sz="2400" dirty="0"/>
              <a:t>):</a:t>
            </a:r>
            <a:br>
              <a:rPr lang="de-DE" sz="2400" dirty="0"/>
            </a:br>
            <a:r>
              <a:rPr lang="de-DE" sz="2400" dirty="0"/>
              <a:t/>
            </a:r>
            <a:br>
              <a:rPr lang="de-DE" sz="2400" dirty="0"/>
            </a:br>
            <a:r>
              <a:rPr lang="de-DE" sz="2000" dirty="0"/>
              <a:t/>
            </a:r>
            <a:br>
              <a:rPr lang="de-DE" sz="2000" dirty="0"/>
            </a:br>
            <a:r>
              <a:rPr lang="de-DE" sz="3200" dirty="0" err="1"/>
              <a:t>IMRaD</a:t>
            </a:r>
            <a:r>
              <a:rPr lang="de-DE" sz="3200" dirty="0"/>
              <a:t> Schema</a:t>
            </a:r>
            <a:br>
              <a:rPr lang="de-DE" sz="3200" dirty="0"/>
            </a:br>
            <a:endParaRPr lang="de-DE" sz="3200" dirty="0"/>
          </a:p>
          <a:p>
            <a:pPr>
              <a:lnSpc>
                <a:spcPct val="80000"/>
              </a:lnSpc>
              <a:buSzPct val="90000"/>
            </a:pPr>
            <a:r>
              <a:rPr lang="de-DE" sz="2400" dirty="0"/>
              <a:t>Weitere Strukturierungen</a:t>
            </a:r>
          </a:p>
          <a:p>
            <a:pPr>
              <a:lnSpc>
                <a:spcPct val="80000"/>
              </a:lnSpc>
              <a:buSzPct val="90000"/>
              <a:buFont typeface="Arial" charset="0"/>
              <a:buNone/>
            </a:pPr>
            <a:endParaRPr lang="de-DE" sz="2400" dirty="0"/>
          </a:p>
          <a:p>
            <a:pPr>
              <a:lnSpc>
                <a:spcPct val="80000"/>
              </a:lnSpc>
              <a:buSzPct val="90000"/>
            </a:pPr>
            <a:r>
              <a:rPr lang="de-DE" sz="2000" dirty="0"/>
              <a:t>CONSORT Statement für Interventionsstudien (RCTs)</a:t>
            </a:r>
          </a:p>
          <a:p>
            <a:pPr>
              <a:lnSpc>
                <a:spcPct val="80000"/>
              </a:lnSpc>
              <a:buSzPct val="90000"/>
            </a:pPr>
            <a:r>
              <a:rPr lang="de-DE" sz="2000" dirty="0"/>
              <a:t>STROBE Statement für Beobachtungsstudien (epidemiologische Studien: </a:t>
            </a:r>
            <a:r>
              <a:rPr lang="de-DE" sz="2000" dirty="0" err="1"/>
              <a:t>Kohortenstudie</a:t>
            </a:r>
            <a:r>
              <a:rPr lang="de-DE" sz="2000" dirty="0"/>
              <a:t>, Fall-Kontroll-Studie u. Querschnittstudie)</a:t>
            </a:r>
          </a:p>
          <a:p>
            <a:pPr>
              <a:lnSpc>
                <a:spcPct val="80000"/>
              </a:lnSpc>
              <a:buSzPct val="90000"/>
            </a:pPr>
            <a:r>
              <a:rPr lang="de-DE" sz="2000" dirty="0"/>
              <a:t>STARD Statement für diagnostische Studien</a:t>
            </a:r>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50984A0-302F-4353-AEB7-2A655C3950BF}" type="slidenum">
              <a:rPr lang="de-DE" altLang="en-US"/>
              <a:pPr/>
              <a:t>14</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1600" dirty="0" smtClean="0"/>
              <a:t>Three primary measures of interest:</a:t>
            </a:r>
          </a:p>
          <a:p>
            <a:pPr algn="ctr" fontAlgn="auto">
              <a:spcAft>
                <a:spcPts val="0"/>
              </a:spcAft>
              <a:buFont typeface="Arial" pitchFamily="34" charset="0"/>
              <a:buNone/>
            </a:pPr>
            <a:r>
              <a:rPr lang="en-US" sz="1600" dirty="0" smtClean="0"/>
              <a:t> a point estimate, </a:t>
            </a:r>
          </a:p>
          <a:p>
            <a:pPr algn="ctr" fontAlgn="auto">
              <a:spcAft>
                <a:spcPts val="0"/>
              </a:spcAft>
              <a:buFont typeface="Arial" pitchFamily="34" charset="0"/>
              <a:buNone/>
            </a:pPr>
            <a:r>
              <a:rPr lang="en-US" sz="1600" dirty="0" smtClean="0"/>
              <a:t>a confidence interval, and </a:t>
            </a:r>
          </a:p>
          <a:p>
            <a:pPr algn="ctr" fontAlgn="auto">
              <a:spcAft>
                <a:spcPts val="0"/>
              </a:spcAft>
              <a:buFont typeface="Arial" pitchFamily="34" charset="0"/>
              <a:buNone/>
            </a:pPr>
            <a:r>
              <a:rPr lang="en-US" sz="1600" dirty="0" smtClean="0"/>
              <a:t>a p-value</a:t>
            </a:r>
            <a:endParaRPr lang="en-US" sz="1600" dirty="0"/>
          </a:p>
        </p:txBody>
      </p:sp>
    </p:spTree>
    <p:extLst>
      <p:ext uri="{BB962C8B-B14F-4D97-AF65-F5344CB8AC3E}">
        <p14:creationId xmlns:p14="http://schemas.microsoft.com/office/powerpoint/2010/main" val="365084390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141</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62246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142</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40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143</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gridCol w="935037"/>
                <a:gridCol w="1152525"/>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40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40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41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41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41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41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41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41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41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p:cNvGrpSpPr/>
          <p:nvPr/>
        </p:nvGrpSpPr>
        <p:grpSpPr>
          <a:xfrm>
            <a:off x="1547664" y="4005064"/>
            <a:ext cx="5544616" cy="2880320"/>
            <a:chOff x="1519692" y="4003264"/>
            <a:chExt cx="5572588" cy="2808312"/>
          </a:xfrm>
        </p:grpSpPr>
        <p:grpSp>
          <p:nvGrpSpPr>
            <p:cNvPr id="27" name="Gruppieren 26"/>
            <p:cNvGrpSpPr>
              <a:grpSpLocks noChangeAspect="1"/>
            </p:cNvGrpSpPr>
            <p:nvPr/>
          </p:nvGrpSpPr>
          <p:grpSpPr>
            <a:xfrm>
              <a:off x="1519692" y="4003264"/>
              <a:ext cx="5572588" cy="2808312"/>
              <a:chOff x="1284407" y="3246456"/>
              <a:chExt cx="6971298" cy="3384000"/>
            </a:xfrm>
          </p:grpSpPr>
          <p:grpSp>
            <p:nvGrpSpPr>
              <p:cNvPr id="28" name="Gruppieren 23"/>
              <p:cNvGrpSpPr/>
              <p:nvPr/>
            </p:nvGrpSpPr>
            <p:grpSpPr>
              <a:xfrm>
                <a:off x="1284407" y="3246456"/>
                <a:ext cx="6971298" cy="3384000"/>
                <a:chOff x="1284407" y="3246456"/>
                <a:chExt cx="6971298" cy="3384000"/>
              </a:xfrm>
            </p:grpSpPr>
            <p:pic>
              <p:nvPicPr>
                <p:cNvPr id="33" name="Picture 2"/>
                <p:cNvPicPr>
                  <a:picLocks noChangeAspect="1" noChangeArrowheads="1"/>
                </p:cNvPicPr>
                <p:nvPr/>
              </p:nvPicPr>
              <p:blipFill>
                <a:blip r:embed="rId4" cstate="print"/>
                <a:srcRect l="13789" t="9535" r="7465" b="1703"/>
                <a:stretch>
                  <a:fillRect/>
                </a:stretch>
              </p:blipFill>
              <p:spPr bwMode="auto">
                <a:xfrm>
                  <a:off x="1659743" y="3246456"/>
                  <a:ext cx="5980421" cy="3384000"/>
                </a:xfrm>
                <a:prstGeom prst="rect">
                  <a:avLst/>
                </a:prstGeom>
                <a:noFill/>
                <a:ln w="9525">
                  <a:noFill/>
                  <a:miter lim="800000"/>
                  <a:headEnd/>
                  <a:tailEnd/>
                </a:ln>
              </p:spPr>
            </p:pic>
            <p:sp>
              <p:nvSpPr>
                <p:cNvPr id="34" name="Textfeld 33"/>
                <p:cNvSpPr txBox="1"/>
                <p:nvPr/>
              </p:nvSpPr>
              <p:spPr>
                <a:xfrm>
                  <a:off x="6368704" y="5319276"/>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5" name="Gerade Verbindung mit Pfeil 34"/>
                <p:cNvCxnSpPr/>
                <p:nvPr/>
              </p:nvCxnSpPr>
              <p:spPr>
                <a:xfrm rot="5400000">
                  <a:off x="6297266" y="5643129"/>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284407" y="4748106"/>
                  <a:ext cx="1372146"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de-AT" sz="1200" dirty="0" smtClean="0">
                      <a:solidFill>
                        <a:schemeClr val="tx1"/>
                      </a:solidFill>
                    </a:rPr>
                    <a:t>region</a:t>
                  </a:r>
                  <a:endParaRPr lang="de-DE" sz="1200" dirty="0">
                    <a:solidFill>
                      <a:schemeClr val="tx1"/>
                    </a:solidFill>
                  </a:endParaRPr>
                </a:p>
              </p:txBody>
            </p:sp>
            <p:sp>
              <p:nvSpPr>
                <p:cNvPr id="37" name="Textfeld 36"/>
                <p:cNvSpPr txBox="1"/>
                <p:nvPr/>
              </p:nvSpPr>
              <p:spPr>
                <a:xfrm>
                  <a:off x="6718683" y="4642356"/>
                  <a:ext cx="1537022"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en-US" sz="1200" dirty="0" smtClean="0">
                      <a:solidFill>
                        <a:schemeClr val="tx1"/>
                      </a:solidFill>
                    </a:rPr>
                    <a:t>region</a:t>
                  </a:r>
                  <a:endParaRPr lang="en-US" sz="1200" dirty="0">
                    <a:solidFill>
                      <a:schemeClr val="tx1"/>
                    </a:solidFill>
                  </a:endParaRPr>
                </a:p>
              </p:txBody>
            </p:sp>
            <p:sp>
              <p:nvSpPr>
                <p:cNvPr id="38" name="Textfeld 37"/>
                <p:cNvSpPr txBox="1"/>
                <p:nvPr/>
              </p:nvSpPr>
              <p:spPr>
                <a:xfrm>
                  <a:off x="2482504" y="5328801"/>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9" name="Gerade Verbindung mit Pfeil 38"/>
                <p:cNvCxnSpPr/>
                <p:nvPr/>
              </p:nvCxnSpPr>
              <p:spPr>
                <a:xfrm>
                  <a:off x="2739651" y="5643129"/>
                  <a:ext cx="342914" cy="2524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728756" y="6117228"/>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5427274" y="6133986"/>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H="1">
                  <a:off x="6082833" y="3914387"/>
                  <a:ext cx="536636" cy="2039269"/>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a:off x="3276206" y="3914387"/>
                  <a:ext cx="3343262" cy="2039271"/>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2678367" y="6144843"/>
                <a:ext cx="785793" cy="276999"/>
              </a:xfrm>
              <a:prstGeom prst="rect">
                <a:avLst/>
              </a:prstGeom>
              <a:noFill/>
            </p:spPr>
            <p:txBody>
              <a:bodyPr wrap="none" rtlCol="0">
                <a:spAutoFit/>
              </a:bodyPr>
              <a:lstStyle/>
              <a:p>
                <a:r>
                  <a:rPr lang="de-AT" sz="1200" dirty="0" smtClean="0"/>
                  <a:t>-</a:t>
                </a:r>
                <a:r>
                  <a:rPr lang="en-US" sz="1200" kern="0" dirty="0" smtClean="0">
                    <a:solidFill>
                      <a:schemeClr val="tx1"/>
                    </a:solidFill>
                  </a:rPr>
                  <a:t> 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r>
                  <a:rPr lang="en-US" sz="1200" kern="0" dirty="0" smtClean="0">
                    <a:solidFill>
                      <a:schemeClr val="tx1"/>
                    </a:solidFill>
                  </a:rPr>
                  <a:t> </a:t>
                </a:r>
                <a:endParaRPr lang="de-DE" sz="1200" dirty="0">
                  <a:solidFill>
                    <a:schemeClr val="tx1"/>
                  </a:solidFill>
                </a:endParaRPr>
              </a:p>
            </p:txBody>
          </p:sp>
          <p:sp>
            <p:nvSpPr>
              <p:cNvPr id="30" name="Textfeld 29"/>
              <p:cNvSpPr txBox="1"/>
              <p:nvPr/>
            </p:nvSpPr>
            <p:spPr>
              <a:xfrm>
                <a:off x="5574879" y="6166136"/>
                <a:ext cx="647934" cy="276999"/>
              </a:xfrm>
              <a:prstGeom prst="rect">
                <a:avLst/>
              </a:prstGeom>
              <a:noFill/>
            </p:spPr>
            <p:txBody>
              <a:bodyPr wrap="none" rtlCol="0">
                <a:spAutoFit/>
              </a:bodyPr>
              <a:lstStyle/>
              <a:p>
                <a:r>
                  <a:rPr lang="en-US" sz="1200" kern="0" dirty="0" smtClean="0">
                    <a:solidFill>
                      <a:schemeClr val="tx1"/>
                    </a:solidFill>
                  </a:rPr>
                  <a:t>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endParaRPr lang="de-DE" sz="1200" dirty="0">
                  <a:solidFill>
                    <a:schemeClr val="tx1"/>
                  </a:solidFill>
                </a:endParaRPr>
              </a:p>
            </p:txBody>
          </p:sp>
          <p:sp>
            <p:nvSpPr>
              <p:cNvPr id="31" name="Textfeld 30"/>
              <p:cNvSpPr txBox="1"/>
              <p:nvPr/>
            </p:nvSpPr>
            <p:spPr>
              <a:xfrm>
                <a:off x="4045840" y="5400239"/>
                <a:ext cx="918841" cy="276999"/>
              </a:xfrm>
              <a:prstGeom prst="rect">
                <a:avLst/>
              </a:prstGeom>
              <a:noFill/>
            </p:spPr>
            <p:txBody>
              <a:bodyPr wrap="none" rtlCol="0">
                <a:spAutoFit/>
              </a:bodyPr>
              <a:lstStyle/>
              <a:p>
                <a:r>
                  <a:rPr lang="de-AT" sz="1200" dirty="0" smtClean="0">
                    <a:solidFill>
                      <a:schemeClr val="tx1"/>
                    </a:solidFill>
                  </a:rPr>
                  <a:t>Area = 1-</a:t>
                </a:r>
                <a:r>
                  <a:rPr lang="de-AT" sz="1200" dirty="0" smtClean="0">
                    <a:solidFill>
                      <a:schemeClr val="tx1"/>
                    </a:solidFill>
                    <a:latin typeface="Symbol" pitchFamily="18" charset="2"/>
                  </a:rPr>
                  <a:t>a</a:t>
                </a:r>
                <a:endParaRPr lang="de-DE" sz="1200" dirty="0">
                  <a:solidFill>
                    <a:schemeClr val="tx1"/>
                  </a:solidFill>
                  <a:latin typeface="Symbol" pitchFamily="18" charset="2"/>
                </a:endParaRPr>
              </a:p>
            </p:txBody>
          </p:sp>
          <p:sp>
            <p:nvSpPr>
              <p:cNvPr id="32" name="Textfeld 31"/>
              <p:cNvSpPr txBox="1"/>
              <p:nvPr/>
            </p:nvSpPr>
            <p:spPr>
              <a:xfrm>
                <a:off x="4132088" y="4394128"/>
                <a:ext cx="986167" cy="461665"/>
              </a:xfrm>
              <a:prstGeom prst="rect">
                <a:avLst/>
              </a:prstGeom>
              <a:noFill/>
            </p:spPr>
            <p:txBody>
              <a:bodyPr wrap="none" rtlCol="0">
                <a:spAutoFit/>
              </a:bodyPr>
              <a:lstStyle/>
              <a:p>
                <a:pPr algn="ctr">
                  <a:spcAft>
                    <a:spcPts val="0"/>
                  </a:spcAft>
                </a:pPr>
                <a:r>
                  <a:rPr lang="en-US" sz="1200" dirty="0" smtClean="0">
                    <a:solidFill>
                      <a:schemeClr val="tx1"/>
                    </a:solidFill>
                  </a:rPr>
                  <a:t>Acceptance</a:t>
                </a:r>
              </a:p>
              <a:p>
                <a:pPr algn="ctr">
                  <a:spcAft>
                    <a:spcPts val="0"/>
                  </a:spcAft>
                </a:pPr>
                <a:r>
                  <a:rPr lang="en-US" sz="1200" dirty="0" smtClean="0">
                    <a:solidFill>
                      <a:schemeClr val="tx1"/>
                    </a:solidFill>
                  </a:rPr>
                  <a:t>region</a:t>
                </a:r>
                <a:endParaRPr lang="en-US" sz="1200" dirty="0">
                  <a:solidFill>
                    <a:schemeClr val="tx1"/>
                  </a:solidFill>
                </a:endParaRPr>
              </a:p>
            </p:txBody>
          </p:sp>
        </p:grpSp>
        <p:sp>
          <p:nvSpPr>
            <p:cNvPr id="44" name="Textfeld 43"/>
            <p:cNvSpPr txBox="1"/>
            <p:nvPr/>
          </p:nvSpPr>
          <p:spPr>
            <a:xfrm>
              <a:off x="5508104" y="4293096"/>
              <a:ext cx="1104790" cy="276999"/>
            </a:xfrm>
            <a:prstGeom prst="rect">
              <a:avLst/>
            </a:prstGeom>
            <a:noFill/>
          </p:spPr>
          <p:txBody>
            <a:bodyPr wrap="none" rtlCol="0">
              <a:spAutoFit/>
            </a:bodyPr>
            <a:lstStyle/>
            <a:p>
              <a:r>
                <a:rPr lang="en-US" sz="1200" dirty="0" smtClean="0">
                  <a:solidFill>
                    <a:srgbClr val="0A3CA0"/>
                  </a:solidFill>
                </a:rPr>
                <a:t>critical values</a:t>
              </a:r>
              <a:endParaRPr lang="en-US" sz="1200" dirty="0">
                <a:solidFill>
                  <a:srgbClr val="0A3CA0"/>
                </a:solidFill>
              </a:endParaRPr>
            </a:p>
          </p:txBody>
        </p:sp>
      </p:grpSp>
      <p:sp>
        <p:nvSpPr>
          <p:cNvPr id="32775" name="Rectangle 2"/>
          <p:cNvSpPr>
            <a:spLocks noGrp="1" noChangeArrowheads="1"/>
          </p:cNvSpPr>
          <p:nvPr>
            <p:ph type="title"/>
          </p:nvPr>
        </p:nvSpPr>
        <p:spPr/>
        <p:txBody>
          <a:bodyPr/>
          <a:lstStyle/>
          <a:p>
            <a:pPr eaLnBrk="1" hangingPunct="1"/>
            <a:r>
              <a:rPr lang="de-DE" dirty="0" err="1" smtClean="0"/>
              <a:t>Student`s</a:t>
            </a:r>
            <a:r>
              <a:rPr lang="de-DE" dirty="0" smtClean="0"/>
              <a:t> t-Test für unabhängige Stichproben (1)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000" dirty="0" smtClean="0"/>
              <a:t>Parametrischer Test zum Vergleich von Mittelwerten</a:t>
            </a:r>
          </a:p>
          <a:p>
            <a:pPr eaLnBrk="1" hangingPunct="1">
              <a:buNone/>
            </a:pPr>
            <a:endParaRPr lang="de-DE" sz="2000" dirty="0" smtClean="0"/>
          </a:p>
          <a:p>
            <a:r>
              <a:rPr lang="de-DE" sz="2000" dirty="0" smtClean="0"/>
              <a:t>Teststatistik:</a:t>
            </a:r>
          </a:p>
          <a:p>
            <a:pPr eaLnBrk="1" hangingPunct="1"/>
            <a:endParaRPr lang="de-DE" sz="2000" dirty="0" smtClean="0"/>
          </a:p>
          <a:p>
            <a:pPr eaLnBrk="1" hangingPunct="1"/>
            <a:r>
              <a:rPr lang="de-DE" sz="2000" dirty="0" smtClean="0"/>
              <a:t>Falls die Nullhypothese gilt, ist die Teststatistik t(N</a:t>
            </a:r>
            <a:r>
              <a:rPr lang="de-DE" sz="2000" baseline="-25000" dirty="0" smtClean="0"/>
              <a:t>x</a:t>
            </a:r>
            <a:r>
              <a:rPr lang="de-DE" sz="2000" dirty="0" smtClean="0"/>
              <a:t>+N</a:t>
            </a:r>
            <a:r>
              <a:rPr lang="de-DE" sz="2000" baseline="-25000" dirty="0" smtClean="0"/>
              <a:t>y</a:t>
            </a:r>
            <a:r>
              <a:rPr lang="de-DE" sz="2000" dirty="0" smtClean="0"/>
              <a:t>-2)-verteilt</a:t>
            </a:r>
          </a:p>
          <a:p>
            <a:pPr eaLnBrk="1" hangingPunct="1"/>
            <a:r>
              <a:rPr lang="de-DE" sz="2000" dirty="0" smtClean="0"/>
              <a:t>Entscheidung:</a:t>
            </a:r>
          </a:p>
          <a:p>
            <a:pPr lvl="1" eaLnBrk="1" hangingPunct="1"/>
            <a:r>
              <a:rPr lang="de-DE" sz="1800" dirty="0" smtClean="0"/>
              <a:t>H0 wird mit </a:t>
            </a:r>
            <a:r>
              <a:rPr lang="de-DE" sz="1800" dirty="0" err="1" smtClean="0"/>
              <a:t>Irrtumswahrscheinlichkeit</a:t>
            </a:r>
            <a:r>
              <a:rPr lang="de-DE" sz="1800" dirty="0" smtClean="0"/>
              <a:t> </a:t>
            </a:r>
            <a:r>
              <a:rPr lang="de-DE" sz="1800" dirty="0" smtClean="0">
                <a:sym typeface="Symbol" pitchFamily="18" charset="2"/>
              </a:rPr>
              <a:t> </a:t>
            </a:r>
            <a:r>
              <a:rPr lang="de-DE" sz="1800" dirty="0" smtClean="0"/>
              <a:t>verworfen, wenn:</a:t>
            </a:r>
          </a:p>
        </p:txBody>
      </p:sp>
      <p:graphicFrame>
        <p:nvGraphicFramePr>
          <p:cNvPr id="32770" name="Object 4"/>
          <p:cNvGraphicFramePr>
            <a:graphicFrameLocks noChangeAspect="1"/>
          </p:cNvGraphicFramePr>
          <p:nvPr/>
        </p:nvGraphicFramePr>
        <p:xfrm>
          <a:off x="2555776" y="2345926"/>
          <a:ext cx="2376264" cy="759609"/>
        </p:xfrm>
        <a:graphic>
          <a:graphicData uri="http://schemas.openxmlformats.org/presentationml/2006/ole">
            <mc:AlternateContent xmlns:mc="http://schemas.openxmlformats.org/markup-compatibility/2006">
              <mc:Choice xmlns:v="urn:schemas-microsoft-com:vml" Requires="v">
                <p:oleObj spid="_x0000_s723042" name="Equation" r:id="rId5" imgW="2463800" imgH="787400" progId="Equation.3">
                  <p:embed/>
                </p:oleObj>
              </mc:Choice>
              <mc:Fallback>
                <p:oleObj name="Equation" r:id="rId5" imgW="2463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2345926"/>
                        <a:ext cx="2376264" cy="7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5"/>
          <p:cNvGraphicFramePr>
            <a:graphicFrameLocks noChangeAspect="1"/>
          </p:cNvGraphicFramePr>
          <p:nvPr/>
        </p:nvGraphicFramePr>
        <p:xfrm>
          <a:off x="6804248" y="3717032"/>
          <a:ext cx="1872630" cy="484266"/>
        </p:xfrm>
        <a:graphic>
          <a:graphicData uri="http://schemas.openxmlformats.org/presentationml/2006/ole">
            <mc:AlternateContent xmlns:mc="http://schemas.openxmlformats.org/markup-compatibility/2006">
              <mc:Choice xmlns:v="urn:schemas-microsoft-com:vml" Requires="v">
                <p:oleObj spid="_x0000_s723043" name="Equation" r:id="rId7" imgW="1079500" imgH="279400" progId="Equation.3">
                  <p:embed/>
                </p:oleObj>
              </mc:Choice>
              <mc:Fallback>
                <p:oleObj name="Equation" r:id="rId7" imgW="10795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3717032"/>
                        <a:ext cx="1872630" cy="4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144</a:t>
            </a:fld>
            <a:endParaRPr lang="de-DE" altLang="en-US" dirty="0"/>
          </a:p>
        </p:txBody>
      </p:sp>
      <p:graphicFrame>
        <p:nvGraphicFramePr>
          <p:cNvPr id="540932" name="Object 260"/>
          <p:cNvGraphicFramePr>
            <a:graphicFrameLocks noChangeAspect="1"/>
          </p:cNvGraphicFramePr>
          <p:nvPr/>
        </p:nvGraphicFramePr>
        <p:xfrm>
          <a:off x="1269132" y="1981722"/>
          <a:ext cx="1070620" cy="305621"/>
        </p:xfrm>
        <a:graphic>
          <a:graphicData uri="http://schemas.openxmlformats.org/presentationml/2006/ole">
            <mc:AlternateContent xmlns:mc="http://schemas.openxmlformats.org/markup-compatibility/2006">
              <mc:Choice xmlns:v="urn:schemas-microsoft-com:vml" Requires="v">
                <p:oleObj spid="_x0000_s723044" name="Formel" r:id="rId9" imgW="812447" imgH="228501" progId="Equation.3">
                  <p:embed/>
                </p:oleObj>
              </mc:Choice>
              <mc:Fallback>
                <p:oleObj name="Formel" r:id="rId9" imgW="812447"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132" y="1981722"/>
                        <a:ext cx="1070620" cy="305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0933" name="Object 261"/>
          <p:cNvGraphicFramePr>
            <a:graphicFrameLocks noChangeAspect="1"/>
          </p:cNvGraphicFramePr>
          <p:nvPr/>
        </p:nvGraphicFramePr>
        <p:xfrm>
          <a:off x="3347865" y="1988841"/>
          <a:ext cx="1008111" cy="275847"/>
        </p:xfrm>
        <a:graphic>
          <a:graphicData uri="http://schemas.openxmlformats.org/presentationml/2006/ole">
            <mc:AlternateContent xmlns:mc="http://schemas.openxmlformats.org/markup-compatibility/2006">
              <mc:Choice xmlns:v="urn:schemas-microsoft-com:vml" Requires="v">
                <p:oleObj spid="_x0000_s723045" name="Formel" r:id="rId11" imgW="799753" imgH="215806" progId="Equation.3">
                  <p:embed/>
                </p:oleObj>
              </mc:Choice>
              <mc:Fallback>
                <p:oleObj name="Formel" r:id="rId11" imgW="799753"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865" y="1988841"/>
                        <a:ext cx="1008111" cy="275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4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4248" y="1477513"/>
            <a:ext cx="1770184" cy="159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feld 48"/>
          <p:cNvSpPr txBox="1"/>
          <p:nvPr/>
        </p:nvSpPr>
        <p:spPr>
          <a:xfrm>
            <a:off x="7289268" y="4791808"/>
            <a:ext cx="1800200" cy="1200329"/>
          </a:xfrm>
          <a:prstGeom prst="rect">
            <a:avLst/>
          </a:prstGeom>
          <a:noFill/>
        </p:spPr>
        <p:txBody>
          <a:bodyPr wrap="square" rtlCol="0">
            <a:spAutoFit/>
          </a:bodyPr>
          <a:lstStyle/>
          <a:p>
            <a:r>
              <a:rPr lang="de-AT" sz="1200" dirty="0" err="1" smtClean="0">
                <a:latin typeface="+mn-lt"/>
              </a:rPr>
              <a:t>Rejection</a:t>
            </a:r>
            <a:r>
              <a:rPr lang="de-AT" sz="1200" dirty="0" smtClean="0">
                <a:latin typeface="+mn-lt"/>
              </a:rPr>
              <a:t> </a:t>
            </a:r>
            <a:r>
              <a:rPr lang="de-AT" sz="1200" dirty="0" err="1" smtClean="0">
                <a:latin typeface="+mn-lt"/>
              </a:rPr>
              <a:t>region</a:t>
            </a:r>
            <a:r>
              <a:rPr lang="de-AT" sz="1200" dirty="0" smtClean="0">
                <a:latin typeface="+mn-lt"/>
              </a:rPr>
              <a:t>: „H</a:t>
            </a:r>
            <a:r>
              <a:rPr lang="de-AT" sz="1200" baseline="-25000" dirty="0" smtClean="0">
                <a:latin typeface="+mn-lt"/>
              </a:rPr>
              <a:t>0</a:t>
            </a:r>
            <a:r>
              <a:rPr lang="de-AT" sz="1200" dirty="0" smtClean="0">
                <a:latin typeface="+mn-lt"/>
              </a:rPr>
              <a:t> wird abgelehnt, da Daten zu stark von dem abweichen, was man sich unter H0 erwarten würde“</a:t>
            </a:r>
            <a:endParaRPr lang="de-AT" sz="1200" baseline="-25000" dirty="0">
              <a:latin typeface="+mn-lt"/>
            </a:endParaRPr>
          </a:p>
        </p:txBody>
      </p:sp>
    </p:spTree>
    <p:extLst>
      <p:ext uri="{BB962C8B-B14F-4D97-AF65-F5344CB8AC3E}">
        <p14:creationId xmlns:p14="http://schemas.microsoft.com/office/powerpoint/2010/main" val="12788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7912" y="1844824"/>
            <a:ext cx="8572560" cy="3578171"/>
            <a:chOff x="195232" y="1690449"/>
            <a:chExt cx="8572560" cy="3578171"/>
          </a:xfrm>
        </p:grpSpPr>
        <p:pic>
          <p:nvPicPr>
            <p:cNvPr id="11" name="Picture 5"/>
            <p:cNvPicPr>
              <a:picLocks noChangeAspect="1" noChangeArrowheads="1"/>
            </p:cNvPicPr>
            <p:nvPr/>
          </p:nvPicPr>
          <p:blipFill>
            <a:blip r:embed="rId3" cstate="print"/>
            <a:srcRect/>
            <a:stretch>
              <a:fillRect/>
            </a:stretch>
          </p:blipFill>
          <p:spPr bwMode="auto">
            <a:xfrm>
              <a:off x="195232" y="1690449"/>
              <a:ext cx="8572560" cy="3500438"/>
            </a:xfrm>
            <a:prstGeom prst="rect">
              <a:avLst/>
            </a:prstGeom>
            <a:noFill/>
            <a:ln w="9525">
              <a:noFill/>
              <a:miter lim="800000"/>
              <a:headEnd/>
              <a:tailEnd/>
            </a:ln>
          </p:spPr>
        </p:pic>
        <p:sp>
          <p:nvSpPr>
            <p:cNvPr id="12" name="Textfeld 11"/>
            <p:cNvSpPr txBox="1"/>
            <p:nvPr/>
          </p:nvSpPr>
          <p:spPr>
            <a:xfrm>
              <a:off x="5966527" y="4741856"/>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3" name="Textfeld 12"/>
            <p:cNvSpPr txBox="1"/>
            <p:nvPr/>
          </p:nvSpPr>
          <p:spPr>
            <a:xfrm>
              <a:off x="6625831" y="4720549"/>
              <a:ext cx="505267"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4" name="Textfeld 13"/>
            <p:cNvSpPr txBox="1"/>
            <p:nvPr/>
          </p:nvSpPr>
          <p:spPr>
            <a:xfrm>
              <a:off x="2219324" y="4727475"/>
              <a:ext cx="582211"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5" name="Textfeld 14"/>
            <p:cNvSpPr txBox="1"/>
            <p:nvPr/>
          </p:nvSpPr>
          <p:spPr>
            <a:xfrm>
              <a:off x="2780301" y="4745400"/>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6" name="Geschweifte Klammer links 15"/>
            <p:cNvSpPr/>
            <p:nvPr/>
          </p:nvSpPr>
          <p:spPr>
            <a:xfrm rot="5400000">
              <a:off x="1809399" y="3644764"/>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Geschweifte Klammer links 16"/>
            <p:cNvSpPr/>
            <p:nvPr/>
          </p:nvSpPr>
          <p:spPr>
            <a:xfrm rot="5400000">
              <a:off x="7274129" y="3694161"/>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feld 17"/>
            <p:cNvSpPr txBox="1"/>
            <p:nvPr/>
          </p:nvSpPr>
          <p:spPr>
            <a:xfrm>
              <a:off x="6925690" y="3713545"/>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sp>
          <p:nvSpPr>
            <p:cNvPr id="19" name="Textfeld 18"/>
            <p:cNvSpPr txBox="1"/>
            <p:nvPr/>
          </p:nvSpPr>
          <p:spPr>
            <a:xfrm>
              <a:off x="1523647" y="3616189"/>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grpSp>
      <p:sp>
        <p:nvSpPr>
          <p:cNvPr id="2" name="Titel 1"/>
          <p:cNvSpPr>
            <a:spLocks noGrp="1"/>
          </p:cNvSpPr>
          <p:nvPr>
            <p:ph type="title"/>
          </p:nvPr>
        </p:nvSpPr>
        <p:spPr/>
        <p:txBody>
          <a:bodyPr/>
          <a:lstStyle/>
          <a:p>
            <a:r>
              <a:rPr lang="de-DE" dirty="0" err="1" smtClean="0"/>
              <a:t>Student`s</a:t>
            </a:r>
            <a:r>
              <a:rPr lang="de-DE" dirty="0" smtClean="0"/>
              <a:t> t-Test für unabhängige Stichproben (2) </a:t>
            </a:r>
            <a:endParaRPr lang="de-AT" dirty="0"/>
          </a:p>
        </p:txBody>
      </p:sp>
      <p:sp>
        <p:nvSpPr>
          <p:cNvPr id="3" name="Inhaltsplatzhalter 2"/>
          <p:cNvSpPr>
            <a:spLocks noGrp="1"/>
          </p:cNvSpPr>
          <p:nvPr>
            <p:ph idx="1"/>
          </p:nvPr>
        </p:nvSpPr>
        <p:spPr/>
        <p:txBody>
          <a:bodyPr>
            <a:normAutofit fontScale="92500" lnSpcReduction="10000"/>
          </a:bodyPr>
          <a:lstStyle/>
          <a:p>
            <a:r>
              <a:rPr lang="de-AT" dirty="0" smtClean="0"/>
              <a:t>Wie gelangt man von der Teststatistik     zum genauen p-Wert?</a:t>
            </a:r>
          </a:p>
          <a:p>
            <a:r>
              <a:rPr lang="de-AT" dirty="0" smtClean="0"/>
              <a:t>Z.B. </a:t>
            </a:r>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r>
              <a:rPr lang="de-AT" sz="2000" dirty="0" smtClean="0"/>
              <a:t>P-</a:t>
            </a:r>
            <a:r>
              <a:rPr lang="de-AT" sz="2000" dirty="0" err="1" smtClean="0"/>
              <a:t>value</a:t>
            </a:r>
            <a:r>
              <a:rPr lang="de-AT" sz="2000" dirty="0" smtClean="0"/>
              <a:t> (</a:t>
            </a:r>
            <a:r>
              <a:rPr lang="de-AT" sz="2000" dirty="0" err="1" smtClean="0"/>
              <a:t>two-sided</a:t>
            </a:r>
            <a:r>
              <a:rPr lang="de-AT" sz="2000" dirty="0" smtClean="0"/>
              <a:t>) = 0.005 + 0.005 = 0.01</a:t>
            </a:r>
            <a:r>
              <a:rPr lang="de-DE" sz="2000" dirty="0" smtClean="0"/>
              <a:t>  (= Area </a:t>
            </a:r>
            <a:r>
              <a:rPr lang="de-DE" sz="2000" dirty="0" err="1" smtClean="0"/>
              <a:t>under</a:t>
            </a:r>
            <a:r>
              <a:rPr lang="de-DE" sz="2000" dirty="0" smtClean="0"/>
              <a:t> </a:t>
            </a:r>
            <a:r>
              <a:rPr lang="de-DE" sz="2000" dirty="0" err="1" smtClean="0"/>
              <a:t>the</a:t>
            </a:r>
            <a:r>
              <a:rPr lang="de-DE" sz="2000" dirty="0" smtClean="0"/>
              <a:t> </a:t>
            </a:r>
            <a:r>
              <a:rPr lang="de-DE" sz="2000" dirty="0" err="1" smtClean="0"/>
              <a:t>curve</a:t>
            </a:r>
            <a:r>
              <a:rPr lang="de-DE" sz="2000" dirty="0" smtClean="0"/>
              <a:t>)</a:t>
            </a:r>
            <a:endParaRPr lang="de-AT" sz="2100" dirty="0" smtClean="0"/>
          </a:p>
          <a:p>
            <a:pPr>
              <a:buNone/>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145</a:t>
            </a:fld>
            <a:endParaRPr lang="de-DE" altLang="en-US"/>
          </a:p>
        </p:txBody>
      </p:sp>
      <p:graphicFrame>
        <p:nvGraphicFramePr>
          <p:cNvPr id="1123331" name="Object 3"/>
          <p:cNvGraphicFramePr>
            <a:graphicFrameLocks noChangeAspect="1"/>
          </p:cNvGraphicFramePr>
          <p:nvPr/>
        </p:nvGraphicFramePr>
        <p:xfrm>
          <a:off x="5218316" y="1556792"/>
          <a:ext cx="217780" cy="446450"/>
        </p:xfrm>
        <a:graphic>
          <a:graphicData uri="http://schemas.openxmlformats.org/presentationml/2006/ole">
            <mc:AlternateContent xmlns:mc="http://schemas.openxmlformats.org/markup-compatibility/2006">
              <mc:Choice xmlns:v="urn:schemas-microsoft-com:vml" Requires="v">
                <p:oleObj spid="_x0000_s724018" name="Formel" r:id="rId4" imgW="101512" imgH="203024" progId="Equation.3">
                  <p:embed/>
                </p:oleObj>
              </mc:Choice>
              <mc:Fallback>
                <p:oleObj name="Formel" r:id="rId4" imgW="101512"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16" y="1556792"/>
                        <a:ext cx="217780" cy="44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3334" name="Object 6"/>
          <p:cNvGraphicFramePr>
            <a:graphicFrameLocks noChangeAspect="1"/>
          </p:cNvGraphicFramePr>
          <p:nvPr/>
        </p:nvGraphicFramePr>
        <p:xfrm>
          <a:off x="1435175" y="1946946"/>
          <a:ext cx="761893" cy="401934"/>
        </p:xfrm>
        <a:graphic>
          <a:graphicData uri="http://schemas.openxmlformats.org/presentationml/2006/ole">
            <mc:AlternateContent xmlns:mc="http://schemas.openxmlformats.org/markup-compatibility/2006">
              <mc:Choice xmlns:v="urn:schemas-microsoft-com:vml" Requires="v">
                <p:oleObj spid="_x0000_s724019" name="Formel" r:id="rId6" imgW="444307" imgH="228501" progId="Equation.3">
                  <p:embed/>
                </p:oleObj>
              </mc:Choice>
              <mc:Fallback>
                <p:oleObj name="Formel" r:id="rId6" imgW="444307"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175" y="1946946"/>
                        <a:ext cx="761893" cy="40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802507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de-DE" dirty="0" smtClean="0"/>
              <a:t>Fehler 1. und 2. Art - Zusammenhang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146</a:t>
            </a:fld>
            <a:endParaRPr lang="de-DE" altLang="en-US"/>
          </a:p>
        </p:txBody>
      </p:sp>
      <p:pic>
        <p:nvPicPr>
          <p:cNvPr id="11253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92" y="1700808"/>
            <a:ext cx="7620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99384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147</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148</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149</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F9864F1-EC17-4F38-81A6-252F38D340C9}" type="slidenum">
              <a:rPr lang="de-DE" altLang="en-US"/>
              <a:pPr/>
              <a:t>15</a:t>
            </a:fld>
            <a:endParaRPr lang="de-DE" altLang="en-US"/>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Student`s</a:t>
            </a:r>
            <a:r>
              <a:rPr lang="de-DE" dirty="0" smtClean="0"/>
              <a:t> t-Test für unabhängige Stichproben (3) </a:t>
            </a:r>
            <a:endParaRPr lang="de-AT" dirty="0"/>
          </a:p>
        </p:txBody>
      </p:sp>
      <p:sp>
        <p:nvSpPr>
          <p:cNvPr id="3" name="Inhaltsplatzhalter 2"/>
          <p:cNvSpPr>
            <a:spLocks noGrp="1"/>
          </p:cNvSpPr>
          <p:nvPr>
            <p:ph idx="1"/>
          </p:nvPr>
        </p:nvSpPr>
        <p:spPr/>
        <p:txBody>
          <a:bodyPr/>
          <a:lstStyle/>
          <a:p>
            <a:pPr>
              <a:spcBef>
                <a:spcPts val="600"/>
              </a:spcBef>
              <a:buSzPct val="150000"/>
            </a:pPr>
            <a:r>
              <a:rPr lang="en-US" sz="2000" dirty="0" err="1" smtClean="0"/>
              <a:t>Ein</a:t>
            </a:r>
            <a:r>
              <a:rPr lang="en-US" sz="2000" dirty="0" smtClean="0"/>
              <a:t> </a:t>
            </a:r>
            <a:r>
              <a:rPr lang="en-US" sz="2000" dirty="0" err="1" smtClean="0"/>
              <a:t>zwei-Stichproben</a:t>
            </a:r>
            <a:r>
              <a:rPr lang="en-US" sz="2000" dirty="0" smtClean="0"/>
              <a:t> t-Test </a:t>
            </a:r>
            <a:r>
              <a:rPr lang="en-US" sz="2000" dirty="0" err="1" smtClean="0"/>
              <a:t>zum</a:t>
            </a:r>
            <a:r>
              <a:rPr lang="en-US" sz="2000" dirty="0" smtClean="0"/>
              <a:t> </a:t>
            </a:r>
            <a:r>
              <a:rPr lang="en-US" sz="2000" dirty="0" err="1" smtClean="0"/>
              <a:t>Vergleich</a:t>
            </a:r>
            <a:r>
              <a:rPr lang="en-US" sz="2000" dirty="0" smtClean="0"/>
              <a:t> </a:t>
            </a:r>
            <a:r>
              <a:rPr lang="en-US" sz="2000" dirty="0" err="1" smtClean="0"/>
              <a:t>der</a:t>
            </a:r>
            <a:r>
              <a:rPr lang="en-US" sz="2000" dirty="0" smtClean="0"/>
              <a:t> </a:t>
            </a:r>
            <a:r>
              <a:rPr lang="en-US" sz="2000" dirty="0" err="1" smtClean="0"/>
              <a:t>Mittelwerte</a:t>
            </a:r>
            <a:r>
              <a:rPr lang="en-US" sz="2000" dirty="0" smtClean="0"/>
              <a:t> in </a:t>
            </a:r>
            <a:r>
              <a:rPr lang="en-US" sz="2000" dirty="0" err="1" smtClean="0"/>
              <a:t>zwei</a:t>
            </a:r>
            <a:r>
              <a:rPr lang="en-US" sz="2000" dirty="0" smtClean="0"/>
              <a:t> </a:t>
            </a:r>
            <a:r>
              <a:rPr lang="en-US" sz="2000" dirty="0" err="1" smtClean="0"/>
              <a:t>Gruppen</a:t>
            </a:r>
            <a:r>
              <a:rPr lang="en-US" sz="2000" dirty="0" smtClean="0"/>
              <a:t> </a:t>
            </a:r>
            <a:r>
              <a:rPr lang="en-US" sz="2000" dirty="0" err="1" smtClean="0"/>
              <a:t>liefert</a:t>
            </a:r>
            <a:r>
              <a:rPr lang="en-US" sz="2000" dirty="0" smtClean="0"/>
              <a:t> </a:t>
            </a:r>
            <a:r>
              <a:rPr lang="en-US" sz="2000" dirty="0" err="1" smtClean="0"/>
              <a:t>einen</a:t>
            </a:r>
            <a:r>
              <a:rPr lang="en-US" sz="2000" dirty="0" smtClean="0"/>
              <a:t> Wert </a:t>
            </a:r>
            <a:r>
              <a:rPr lang="en-US" sz="2000" dirty="0" err="1" smtClean="0"/>
              <a:t>der</a:t>
            </a:r>
            <a:r>
              <a:rPr lang="en-US" sz="2000" dirty="0" smtClean="0"/>
              <a:t> </a:t>
            </a:r>
            <a:r>
              <a:rPr lang="en-US" sz="2000" dirty="0" err="1" smtClean="0"/>
              <a:t>Teststatistik</a:t>
            </a:r>
            <a:r>
              <a:rPr lang="en-US" sz="2000" dirty="0" smtClean="0"/>
              <a:t> von 2,6, was </a:t>
            </a:r>
            <a:r>
              <a:rPr lang="en-US" sz="2000" dirty="0" err="1" smtClean="0"/>
              <a:t>einen</a:t>
            </a:r>
            <a:r>
              <a:rPr lang="en-US" sz="2000" dirty="0" smtClean="0"/>
              <a:t> p-Wert von 0.01 </a:t>
            </a:r>
            <a:r>
              <a:rPr lang="en-US" sz="2000" dirty="0" err="1" smtClean="0"/>
              <a:t>liefert</a:t>
            </a:r>
            <a:r>
              <a:rPr lang="en-US" sz="2000" dirty="0" smtClean="0"/>
              <a:t>.</a:t>
            </a:r>
          </a:p>
          <a:p>
            <a:pPr>
              <a:spcBef>
                <a:spcPts val="600"/>
              </a:spcBef>
              <a:buSzPct val="150000"/>
            </a:pPr>
            <a:r>
              <a:rPr lang="en-US" sz="2000" dirty="0" err="1" smtClean="0"/>
              <a:t>Richtige</a:t>
            </a:r>
            <a:r>
              <a:rPr lang="en-US" sz="2000" dirty="0" smtClean="0"/>
              <a:t> Interpretation:</a:t>
            </a:r>
          </a:p>
          <a:p>
            <a:pPr lvl="1">
              <a:spcBef>
                <a:spcPts val="600"/>
              </a:spcBef>
              <a:buSzPct val="150000"/>
            </a:pPr>
            <a:r>
              <a:rPr lang="en-US" sz="1800" dirty="0" smtClean="0"/>
              <a:t>Falls das Experiment 100 Mal </a:t>
            </a:r>
            <a:r>
              <a:rPr lang="en-US" sz="1800" dirty="0" err="1" smtClean="0"/>
              <a:t>wiederholt</a:t>
            </a:r>
            <a:r>
              <a:rPr lang="en-US" sz="1800" dirty="0" smtClean="0"/>
              <a:t> </a:t>
            </a:r>
            <a:r>
              <a:rPr lang="en-US" sz="1800" dirty="0" err="1" smtClean="0"/>
              <a:t>wird</a:t>
            </a:r>
            <a:r>
              <a:rPr lang="en-US" sz="1800" dirty="0" smtClean="0"/>
              <a:t>, </a:t>
            </a:r>
            <a:r>
              <a:rPr lang="en-US" sz="1800" dirty="0" err="1" smtClean="0"/>
              <a:t>d.h</a:t>
            </a:r>
            <a:r>
              <a:rPr lang="en-US" sz="1800" dirty="0" smtClean="0"/>
              <a:t>. 100 Mal </a:t>
            </a:r>
            <a:r>
              <a:rPr lang="en-US" sz="1800" dirty="0" err="1" smtClean="0"/>
              <a:t>zufällig</a:t>
            </a:r>
            <a:r>
              <a:rPr lang="en-US" sz="1800" dirty="0" smtClean="0"/>
              <a:t> </a:t>
            </a:r>
            <a:r>
              <a:rPr lang="en-US" sz="1800" dirty="0" err="1" smtClean="0"/>
              <a:t>eine</a:t>
            </a:r>
            <a:r>
              <a:rPr lang="en-US" sz="1800" dirty="0" smtClean="0"/>
              <a:t> </a:t>
            </a:r>
            <a:r>
              <a:rPr lang="en-US" sz="1800" dirty="0" err="1" smtClean="0"/>
              <a:t>Stichprobe</a:t>
            </a:r>
            <a:r>
              <a:rPr lang="en-US" sz="1800" dirty="0" smtClean="0"/>
              <a:t> </a:t>
            </a:r>
            <a:r>
              <a:rPr lang="en-US" sz="1800" dirty="0" err="1" smtClean="0"/>
              <a:t>gezogen</a:t>
            </a:r>
            <a:r>
              <a:rPr lang="en-US" sz="1800" dirty="0" smtClean="0"/>
              <a:t> </a:t>
            </a:r>
            <a:r>
              <a:rPr lang="en-US" sz="1800" dirty="0" err="1" smtClean="0"/>
              <a:t>wird</a:t>
            </a:r>
            <a:r>
              <a:rPr lang="en-US" sz="1800" dirty="0" smtClean="0"/>
              <a:t>, </a:t>
            </a:r>
            <a:r>
              <a:rPr lang="en-US" sz="1800" dirty="0" err="1" smtClean="0"/>
              <a:t>dann</a:t>
            </a:r>
            <a:r>
              <a:rPr lang="en-US" sz="1800" dirty="0" smtClean="0"/>
              <a:t> </a:t>
            </a:r>
            <a:r>
              <a:rPr lang="en-US" sz="1800" dirty="0" err="1" smtClean="0"/>
              <a:t>Teststatistik</a:t>
            </a:r>
            <a:r>
              <a:rPr lang="en-US" sz="1800" dirty="0" smtClean="0"/>
              <a:t> </a:t>
            </a:r>
            <a:r>
              <a:rPr lang="en-US" sz="1800" dirty="0" err="1" smtClean="0"/>
              <a:t>berechnet</a:t>
            </a:r>
            <a:r>
              <a:rPr lang="en-US" sz="1800" dirty="0" smtClean="0"/>
              <a:t> </a:t>
            </a:r>
            <a:r>
              <a:rPr lang="en-US" sz="1800" dirty="0" err="1" smtClean="0"/>
              <a:t>wird</a:t>
            </a:r>
            <a:r>
              <a:rPr lang="en-US" sz="1800" dirty="0" smtClean="0"/>
              <a:t> etc., und falls </a:t>
            </a:r>
            <a:r>
              <a:rPr lang="en-US" sz="1800" dirty="0" err="1" smtClean="0"/>
              <a:t>es</a:t>
            </a:r>
            <a:r>
              <a:rPr lang="en-US" sz="1800" dirty="0" smtClean="0"/>
              <a:t> in </a:t>
            </a:r>
            <a:r>
              <a:rPr lang="en-US" sz="1800" dirty="0" err="1" smtClean="0"/>
              <a:t>Wirklichkeit</a:t>
            </a:r>
            <a:r>
              <a:rPr lang="en-US" sz="1800" dirty="0" smtClean="0"/>
              <a:t> </a:t>
            </a:r>
            <a:r>
              <a:rPr lang="en-US" sz="1800" dirty="0" err="1" smtClean="0"/>
              <a:t>keinen</a:t>
            </a:r>
            <a:r>
              <a:rPr lang="en-US" sz="1800" dirty="0" smtClean="0"/>
              <a:t> </a:t>
            </a:r>
            <a:r>
              <a:rPr lang="en-US" sz="1800" dirty="0" err="1" smtClean="0"/>
              <a:t>Unterschied</a:t>
            </a:r>
            <a:r>
              <a:rPr lang="en-US" sz="1800" dirty="0" smtClean="0"/>
              <a:t> </a:t>
            </a:r>
            <a:r>
              <a:rPr lang="en-US" sz="1800" dirty="0" err="1" smtClean="0"/>
              <a:t>zwischen</a:t>
            </a:r>
            <a:r>
              <a:rPr lang="en-US" sz="1800" dirty="0" smtClean="0"/>
              <a:t> den </a:t>
            </a:r>
            <a:r>
              <a:rPr lang="en-US" sz="1800" dirty="0" err="1" smtClean="0"/>
              <a:t>beiden</a:t>
            </a:r>
            <a:r>
              <a:rPr lang="en-US" sz="1800" dirty="0" smtClean="0"/>
              <a:t> </a:t>
            </a:r>
            <a:r>
              <a:rPr lang="en-US" sz="1800" dirty="0" err="1" smtClean="0"/>
              <a:t>Gruppen</a:t>
            </a:r>
            <a:r>
              <a:rPr lang="en-US" sz="1800" dirty="0" smtClean="0"/>
              <a:t> </a:t>
            </a:r>
            <a:r>
              <a:rPr lang="en-US" sz="1800" dirty="0" err="1" smtClean="0"/>
              <a:t>gibt</a:t>
            </a:r>
            <a:r>
              <a:rPr lang="en-US" sz="1800" dirty="0" smtClean="0"/>
              <a:t> (</a:t>
            </a:r>
            <a:r>
              <a:rPr lang="en-US" sz="1800" dirty="0" err="1" smtClean="0"/>
              <a:t>Mittelwerte</a:t>
            </a:r>
            <a:r>
              <a:rPr lang="en-US" sz="1800" dirty="0" smtClean="0"/>
              <a:t> </a:t>
            </a:r>
            <a:r>
              <a:rPr lang="en-US" sz="1800" dirty="0" err="1" smtClean="0"/>
              <a:t>sind</a:t>
            </a:r>
            <a:r>
              <a:rPr lang="en-US" sz="1800" dirty="0" smtClean="0"/>
              <a:t> </a:t>
            </a:r>
            <a:r>
              <a:rPr lang="en-US" sz="1800" dirty="0" err="1" smtClean="0"/>
              <a:t>gleich</a:t>
            </a:r>
            <a:r>
              <a:rPr lang="en-US" sz="1800" dirty="0" smtClean="0"/>
              <a:t>), </a:t>
            </a:r>
            <a:r>
              <a:rPr lang="en-US" sz="1800" dirty="0" err="1" smtClean="0"/>
              <a:t>dann</a:t>
            </a:r>
            <a:r>
              <a:rPr lang="en-US" sz="1800" dirty="0" smtClean="0"/>
              <a:t> </a:t>
            </a:r>
            <a:r>
              <a:rPr lang="en-US" sz="1800" dirty="0" err="1" smtClean="0"/>
              <a:t>kann</a:t>
            </a:r>
            <a:r>
              <a:rPr lang="en-US" sz="1800" dirty="0" smtClean="0"/>
              <a:t> man </a:t>
            </a:r>
            <a:r>
              <a:rPr lang="en-US" sz="1800" dirty="0" err="1" smtClean="0"/>
              <a:t>erwarten</a:t>
            </a:r>
            <a:r>
              <a:rPr lang="en-US" sz="1800" dirty="0" smtClean="0"/>
              <a:t>, </a:t>
            </a:r>
            <a:r>
              <a:rPr lang="en-US" sz="1800" dirty="0" err="1" smtClean="0"/>
              <a:t>dass</a:t>
            </a:r>
            <a:r>
              <a:rPr lang="en-US" sz="1800" dirty="0" smtClean="0"/>
              <a:t> </a:t>
            </a:r>
            <a:r>
              <a:rPr lang="en-US" sz="1800" dirty="0" err="1" smtClean="0"/>
              <a:t>nur</a:t>
            </a:r>
            <a:r>
              <a:rPr lang="en-US" sz="1800" dirty="0" smtClean="0"/>
              <a:t> </a:t>
            </a:r>
            <a:r>
              <a:rPr lang="en-US" sz="1800" dirty="0" err="1" smtClean="0"/>
              <a:t>eine</a:t>
            </a:r>
            <a:r>
              <a:rPr lang="en-US" sz="1800" dirty="0" smtClean="0"/>
              <a:t> </a:t>
            </a:r>
            <a:r>
              <a:rPr lang="en-US" sz="1800" dirty="0" err="1" smtClean="0"/>
              <a:t>dieser</a:t>
            </a:r>
            <a:r>
              <a:rPr lang="en-US" sz="1800" dirty="0" smtClean="0"/>
              <a:t> 100 </a:t>
            </a:r>
            <a:r>
              <a:rPr lang="en-US" sz="1800" dirty="0" err="1" smtClean="0"/>
              <a:t>Teststatistiken</a:t>
            </a:r>
            <a:r>
              <a:rPr lang="en-US" sz="1800" dirty="0" smtClean="0"/>
              <a:t> </a:t>
            </a:r>
            <a:r>
              <a:rPr lang="en-US" sz="1800" dirty="0" err="1" smtClean="0"/>
              <a:t>einen</a:t>
            </a:r>
            <a:r>
              <a:rPr lang="en-US" sz="1800" dirty="0" smtClean="0"/>
              <a:t> Wert ≥ |2.6| </a:t>
            </a:r>
            <a:r>
              <a:rPr lang="en-US" sz="1800" dirty="0" err="1" smtClean="0"/>
              <a:t>aufweist</a:t>
            </a:r>
            <a:endParaRPr lang="en-US" sz="1800" dirty="0" smtClean="0"/>
          </a:p>
          <a:p>
            <a:pPr marL="342900" lvl="1" indent="-342900">
              <a:spcBef>
                <a:spcPts val="600"/>
              </a:spcBef>
              <a:buSzPct val="150000"/>
              <a:buFont typeface="Arial" pitchFamily="34" charset="0"/>
              <a:buChar char="•"/>
            </a:pPr>
            <a:r>
              <a:rPr lang="en-US" sz="2000" dirty="0" err="1" smtClean="0"/>
              <a:t>Falsche</a:t>
            </a:r>
            <a:r>
              <a:rPr lang="en-US" sz="2000" dirty="0" smtClean="0"/>
              <a:t> Interpretation:</a:t>
            </a:r>
          </a:p>
          <a:p>
            <a:pPr lvl="1">
              <a:spcBef>
                <a:spcPts val="600"/>
              </a:spcBef>
              <a:buSzPct val="150000"/>
            </a:pPr>
            <a:r>
              <a:rPr lang="en-US" sz="1800" strike="sngStrike" dirty="0" smtClean="0"/>
              <a:t>Die </a:t>
            </a:r>
            <a:r>
              <a:rPr lang="en-US" sz="1800" strike="sngStrike" dirty="0" err="1" smtClean="0"/>
              <a:t>Nullhypothese</a:t>
            </a:r>
            <a:r>
              <a:rPr lang="en-US" sz="1800" strike="sngStrike" dirty="0" smtClean="0"/>
              <a:t> </a:t>
            </a:r>
            <a:r>
              <a:rPr lang="en-US" sz="1800" strike="sngStrike" dirty="0" err="1" smtClean="0"/>
              <a:t>ist</a:t>
            </a:r>
            <a:r>
              <a:rPr lang="en-US" sz="1800" strike="sngStrike" dirty="0" smtClean="0"/>
              <a:t> </a:t>
            </a:r>
            <a:r>
              <a:rPr lang="en-US" sz="1800" strike="sngStrike" dirty="0" err="1" smtClean="0"/>
              <a:t>zu</a:t>
            </a:r>
            <a:r>
              <a:rPr lang="en-US" sz="1800" strike="sngStrike" dirty="0" smtClean="0"/>
              <a:t> 99% </a:t>
            </a:r>
            <a:r>
              <a:rPr lang="en-US" sz="1800" strike="sngStrike" dirty="0" err="1" smtClean="0"/>
              <a:t>falsch</a:t>
            </a:r>
            <a:endParaRPr lang="en-US" sz="1800" strike="sngStrike" dirty="0" smtClean="0"/>
          </a:p>
          <a:p>
            <a:pPr>
              <a:spcBef>
                <a:spcPts val="600"/>
              </a:spcBef>
              <a:buSzPct val="150000"/>
              <a:buNone/>
            </a:pPr>
            <a:endParaRPr lang="en-US" dirty="0" smtClean="0">
              <a:latin typeface="Symbol" pitchFamily="18" charset="2"/>
            </a:endParaRP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150</a:t>
            </a:fld>
            <a:endParaRPr lang="de-DE" altLang="en-US"/>
          </a:p>
        </p:txBody>
      </p:sp>
      <p:sp>
        <p:nvSpPr>
          <p:cNvPr id="7" name="Rechteck 6"/>
          <p:cNvSpPr/>
          <p:nvPr/>
        </p:nvSpPr>
        <p:spPr>
          <a:xfrm>
            <a:off x="971600" y="5445224"/>
            <a:ext cx="6048672"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307829400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stretch>
            <a:fillRect/>
          </a:stretch>
        </p:blipFill>
        <p:spPr>
          <a:xfrm>
            <a:off x="1763688" y="4725144"/>
            <a:ext cx="5711557" cy="1826595"/>
          </a:xfrm>
          <a:prstGeom prst="rect">
            <a:avLst/>
          </a:prstGeom>
        </p:spPr>
      </p:pic>
      <p:sp>
        <p:nvSpPr>
          <p:cNvPr id="2" name="Titel 1"/>
          <p:cNvSpPr>
            <a:spLocks noGrp="1"/>
          </p:cNvSpPr>
          <p:nvPr>
            <p:ph type="title"/>
          </p:nvPr>
        </p:nvSpPr>
        <p:spPr/>
        <p:txBody>
          <a:bodyPr/>
          <a:lstStyle/>
          <a:p>
            <a:r>
              <a:rPr lang="de-DE" dirty="0" err="1" smtClean="0"/>
              <a:t>Student`s</a:t>
            </a:r>
            <a:r>
              <a:rPr lang="de-DE" dirty="0" smtClean="0"/>
              <a:t> t-Test für unabhängige Stichproben (4) </a:t>
            </a:r>
            <a:endParaRPr lang="de-AT" dirty="0"/>
          </a:p>
        </p:txBody>
      </p:sp>
      <p:sp>
        <p:nvSpPr>
          <p:cNvPr id="3" name="Inhaltsplatzhalter 2"/>
          <p:cNvSpPr>
            <a:spLocks noGrp="1"/>
          </p:cNvSpPr>
          <p:nvPr>
            <p:ph idx="1"/>
          </p:nvPr>
        </p:nvSpPr>
        <p:spPr/>
        <p:txBody>
          <a:bodyPr>
            <a:normAutofit/>
          </a:bodyPr>
          <a:lstStyle/>
          <a:p>
            <a:r>
              <a:rPr lang="de-AT" sz="2000" dirty="0" smtClean="0"/>
              <a:t>Damit die Teststatistik unter H</a:t>
            </a:r>
            <a:r>
              <a:rPr lang="de-AT" sz="2000" baseline="-25000" dirty="0" smtClean="0"/>
              <a:t>0</a:t>
            </a:r>
            <a:r>
              <a:rPr lang="de-AT" sz="2000" dirty="0" smtClean="0"/>
              <a:t> auch tatsächlich t-verteilt ist und der Test valide ist, müssen folgende Voraussetzungen erfüllt sein:</a:t>
            </a:r>
          </a:p>
          <a:p>
            <a:pPr lvl="1"/>
            <a:r>
              <a:rPr lang="de-AT" sz="1800" dirty="0" smtClean="0"/>
              <a:t>Jede der beiden </a:t>
            </a:r>
            <a:r>
              <a:rPr lang="de-AT" sz="1800" dirty="0" err="1" smtClean="0"/>
              <a:t>Grundgesamtheiten</a:t>
            </a:r>
            <a:r>
              <a:rPr lang="de-AT" sz="1800" dirty="0" smtClean="0"/>
              <a:t> sollten normalverteilt sein, Abweichungen bei größeren Stichprobenumfängen (N&gt;=30) zulässig (zentraler Grenzwertsatz)</a:t>
            </a:r>
          </a:p>
          <a:p>
            <a:pPr lvl="1"/>
            <a:r>
              <a:rPr lang="de-AT" sz="1800" dirty="0" smtClean="0"/>
              <a:t>-&gt; Graphische Überprüfung mittels Histogramm</a:t>
            </a:r>
          </a:p>
          <a:p>
            <a:pPr lvl="2"/>
            <a:r>
              <a:rPr lang="de-AT" sz="1600" dirty="0" smtClean="0"/>
              <a:t>-&gt; </a:t>
            </a:r>
            <a:r>
              <a:rPr lang="de-AT" sz="1600" dirty="0" err="1" smtClean="0"/>
              <a:t>Kolmogoroff</a:t>
            </a:r>
            <a:r>
              <a:rPr lang="de-AT" sz="1600" dirty="0" smtClean="0"/>
              <a:t>-</a:t>
            </a:r>
            <a:r>
              <a:rPr lang="de-AT" sz="1600" dirty="0" err="1" smtClean="0"/>
              <a:t>Smirnov</a:t>
            </a:r>
            <a:r>
              <a:rPr lang="de-AT" sz="1600" dirty="0" smtClean="0"/>
              <a:t>-Test</a:t>
            </a:r>
          </a:p>
          <a:p>
            <a:pPr lvl="3">
              <a:buNone/>
            </a:pPr>
            <a:r>
              <a:rPr lang="de-AT" sz="1400" dirty="0" smtClean="0"/>
              <a:t>H</a:t>
            </a:r>
            <a:r>
              <a:rPr lang="de-AT" sz="1400" baseline="-25000" dirty="0" smtClean="0"/>
              <a:t>0</a:t>
            </a:r>
            <a:r>
              <a:rPr lang="de-AT" sz="1400" dirty="0" smtClean="0"/>
              <a:t>: Daten sind normalverteilt vs. H</a:t>
            </a:r>
            <a:r>
              <a:rPr lang="de-AT" sz="1400" baseline="-25000" dirty="0" smtClean="0"/>
              <a:t>1</a:t>
            </a:r>
            <a:r>
              <a:rPr lang="de-AT" sz="1400" dirty="0" smtClean="0"/>
              <a:t>: Daten sind nicht normalverteilt</a:t>
            </a:r>
            <a:endParaRPr lang="de-AT" sz="1400" baseline="-25000" dirty="0" smtClean="0"/>
          </a:p>
          <a:p>
            <a:pPr lvl="1"/>
            <a:r>
              <a:rPr lang="de-AT" sz="1800" dirty="0" smtClean="0"/>
              <a:t>Gleiche Varianzen in den beiden Gruppen</a:t>
            </a:r>
          </a:p>
          <a:p>
            <a:pPr lvl="2"/>
            <a:r>
              <a:rPr lang="de-AT" sz="1600" dirty="0" smtClean="0"/>
              <a:t>-&gt; </a:t>
            </a:r>
            <a:r>
              <a:rPr lang="de-AT" sz="1600" dirty="0" err="1" smtClean="0"/>
              <a:t>Levene</a:t>
            </a:r>
            <a:r>
              <a:rPr lang="de-AT" sz="1600" dirty="0" smtClean="0"/>
              <a:t>-Test</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151</a:t>
            </a:fld>
            <a:endParaRPr lang="de-DE" altLang="en-US"/>
          </a:p>
        </p:txBody>
      </p:sp>
    </p:spTree>
    <p:extLst>
      <p:ext uri="{BB962C8B-B14F-4D97-AF65-F5344CB8AC3E}">
        <p14:creationId xmlns:p14="http://schemas.microsoft.com/office/powerpoint/2010/main" val="18119687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Gepaarter Zwei-Stichproben t-Test</a:t>
            </a:r>
            <a:endParaRPr lang="de-AT" dirty="0"/>
          </a:p>
        </p:txBody>
      </p:sp>
      <p:sp>
        <p:nvSpPr>
          <p:cNvPr id="3" name="Inhaltsplatzhalter 2"/>
          <p:cNvSpPr>
            <a:spLocks noGrp="1"/>
          </p:cNvSpPr>
          <p:nvPr>
            <p:ph idx="1"/>
          </p:nvPr>
        </p:nvSpPr>
        <p:spPr/>
        <p:txBody>
          <a:bodyPr/>
          <a:lstStyle/>
          <a:p>
            <a:r>
              <a:rPr lang="de-AT" dirty="0" smtClean="0"/>
              <a:t>Vorher-Nachher-Messungen</a:t>
            </a:r>
          </a:p>
          <a:p>
            <a:r>
              <a:rPr lang="de-AT" dirty="0" smtClean="0"/>
              <a:t>Gruppe 1 (vorher) nicht unabhängig von Gruppe 2 (nachher)</a:t>
            </a:r>
          </a:p>
          <a:p>
            <a:r>
              <a:rPr lang="de-AT" dirty="0" smtClean="0"/>
              <a:t>Modifikation der t-Tests notwendig</a:t>
            </a:r>
          </a:p>
          <a:p>
            <a:r>
              <a:rPr lang="de-AT" dirty="0" smtClean="0"/>
              <a:t>-&gt;Abhängiger/Gepaarter t-Test</a:t>
            </a:r>
          </a:p>
          <a:p>
            <a:r>
              <a:rPr lang="de-AT" dirty="0" smtClean="0"/>
              <a:t>Berechnung der Differenz D für jedes Paar</a:t>
            </a: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152</a:t>
            </a:fld>
            <a:endParaRPr lang="de-DE" altLang="en-US"/>
          </a:p>
        </p:txBody>
      </p:sp>
      <p:graphicFrame>
        <p:nvGraphicFramePr>
          <p:cNvPr id="1124354" name="Object 2"/>
          <p:cNvGraphicFramePr>
            <a:graphicFrameLocks noChangeAspect="1"/>
          </p:cNvGraphicFramePr>
          <p:nvPr/>
        </p:nvGraphicFramePr>
        <p:xfrm>
          <a:off x="1092200" y="3860800"/>
          <a:ext cx="971550" cy="306388"/>
        </p:xfrm>
        <a:graphic>
          <a:graphicData uri="http://schemas.openxmlformats.org/presentationml/2006/ole">
            <mc:AlternateContent xmlns:mc="http://schemas.openxmlformats.org/markup-compatibility/2006">
              <mc:Choice xmlns:v="urn:schemas-microsoft-com:vml" Requires="v">
                <p:oleObj spid="_x0000_s725042" name="Formel" r:id="rId3" imgW="736600" imgH="228600" progId="Equation.3">
                  <p:embed/>
                </p:oleObj>
              </mc:Choice>
              <mc:Fallback>
                <p:oleObj name="Formel" r:id="rId3" imgW="736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3860800"/>
                        <a:ext cx="97155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4355" name="Object 3"/>
          <p:cNvGraphicFramePr>
            <a:graphicFrameLocks noChangeAspect="1"/>
          </p:cNvGraphicFramePr>
          <p:nvPr/>
        </p:nvGraphicFramePr>
        <p:xfrm>
          <a:off x="3170238" y="3868738"/>
          <a:ext cx="911225" cy="276225"/>
        </p:xfrm>
        <a:graphic>
          <a:graphicData uri="http://schemas.openxmlformats.org/presentationml/2006/ole">
            <mc:AlternateContent xmlns:mc="http://schemas.openxmlformats.org/markup-compatibility/2006">
              <mc:Choice xmlns:v="urn:schemas-microsoft-com:vml" Requires="v">
                <p:oleObj spid="_x0000_s725043" name="Formel" r:id="rId5" imgW="723586" imgH="215806" progId="Equation.3">
                  <p:embed/>
                </p:oleObj>
              </mc:Choice>
              <mc:Fallback>
                <p:oleObj name="Formel" r:id="rId5" imgW="723586"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868738"/>
                        <a:ext cx="911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p:cNvPicPr>
            <a:picLocks noChangeAspect="1"/>
          </p:cNvPicPr>
          <p:nvPr/>
        </p:nvPicPr>
        <p:blipFill>
          <a:blip r:embed="rId7" cstate="print"/>
          <a:srcRect/>
          <a:stretch>
            <a:fillRect/>
          </a:stretch>
        </p:blipFill>
        <p:spPr bwMode="auto">
          <a:xfrm>
            <a:off x="1619672" y="4293096"/>
            <a:ext cx="1348714" cy="846253"/>
          </a:xfrm>
          <a:prstGeom prst="rect">
            <a:avLst/>
          </a:prstGeom>
          <a:noFill/>
          <a:ln w="9525">
            <a:noFill/>
            <a:miter lim="800000"/>
            <a:headEnd/>
            <a:tailEnd/>
          </a:ln>
        </p:spPr>
      </p:pic>
      <p:pic>
        <p:nvPicPr>
          <p:cNvPr id="1124356" name="Picture 4"/>
          <p:cNvPicPr>
            <a:picLocks noChangeAspect="1" noChangeArrowheads="1"/>
          </p:cNvPicPr>
          <p:nvPr/>
        </p:nvPicPr>
        <p:blipFill>
          <a:blip r:embed="rId8" cstate="print"/>
          <a:srcRect/>
          <a:stretch>
            <a:fillRect/>
          </a:stretch>
        </p:blipFill>
        <p:spPr bwMode="auto">
          <a:xfrm>
            <a:off x="3059832" y="4509120"/>
            <a:ext cx="1008112" cy="429930"/>
          </a:xfrm>
          <a:prstGeom prst="rect">
            <a:avLst/>
          </a:prstGeom>
          <a:noFill/>
          <a:ln w="9525">
            <a:noFill/>
            <a:miter lim="800000"/>
            <a:headEnd/>
            <a:tailEnd/>
          </a:ln>
        </p:spPr>
      </p:pic>
    </p:spTree>
    <p:extLst>
      <p:ext uri="{BB962C8B-B14F-4D97-AF65-F5344CB8AC3E}">
        <p14:creationId xmlns:p14="http://schemas.microsoft.com/office/powerpoint/2010/main" val="30731017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Verbundene versus unverbundene Stichproben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153</a:t>
            </a:fld>
            <a:endParaRPr lang="de-DE" altLang="en-US"/>
          </a:p>
        </p:txBody>
      </p:sp>
      <p:pic>
        <p:nvPicPr>
          <p:cNvPr id="7" name="Picture 2" descr="D:\WORK\PEARSON\000 FOLIEN\4100\JPG\4100-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8591713" cy="31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2376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p:txBody>
          <a:bodyPr>
            <a:normAutofit/>
          </a:bodyPr>
          <a:lstStyle/>
          <a:p>
            <a:r>
              <a:rPr lang="de-DE" sz="1800" dirty="0" smtClean="0"/>
              <a:t>Um eine neue Therapie zur Senkung des Cholesterinspiegels zu testen, werden bei zehn Probanden vor und nach der Behandlung die Cholesterinwerte bestimmt. Es ergeben sich die folgenden </a:t>
            </a:r>
            <a:r>
              <a:rPr lang="de-DE" sz="1800" dirty="0" err="1" smtClean="0"/>
              <a:t>Messergebnisse</a:t>
            </a:r>
            <a:r>
              <a:rPr lang="de-DE" sz="1800" dirty="0" smtClean="0"/>
              <a:t>:</a:t>
            </a:r>
            <a:endParaRPr lang="de-AT" sz="18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154</a:t>
            </a:fld>
            <a:endParaRPr lang="de-DE" altLang="en-US"/>
          </a:p>
        </p:txBody>
      </p:sp>
      <p:pic>
        <p:nvPicPr>
          <p:cNvPr id="1125379" name="Picture 3"/>
          <p:cNvPicPr>
            <a:picLocks noChangeAspect="1" noChangeArrowheads="1"/>
          </p:cNvPicPr>
          <p:nvPr/>
        </p:nvPicPr>
        <p:blipFill>
          <a:blip r:embed="rId2" cstate="print"/>
          <a:srcRect/>
          <a:stretch>
            <a:fillRect/>
          </a:stretch>
        </p:blipFill>
        <p:spPr bwMode="auto">
          <a:xfrm>
            <a:off x="1115616" y="2492896"/>
            <a:ext cx="6629400" cy="1295400"/>
          </a:xfrm>
          <a:prstGeom prst="rect">
            <a:avLst/>
          </a:prstGeom>
          <a:noFill/>
          <a:ln w="9525">
            <a:noFill/>
            <a:miter lim="800000"/>
            <a:headEnd/>
            <a:tailEnd/>
          </a:ln>
        </p:spPr>
      </p:pic>
      <p:pic>
        <p:nvPicPr>
          <p:cNvPr id="1125380" name="Picture 4"/>
          <p:cNvPicPr>
            <a:picLocks noChangeAspect="1" noChangeArrowheads="1"/>
          </p:cNvPicPr>
          <p:nvPr/>
        </p:nvPicPr>
        <p:blipFill>
          <a:blip r:embed="rId3" cstate="print"/>
          <a:srcRect/>
          <a:stretch>
            <a:fillRect/>
          </a:stretch>
        </p:blipFill>
        <p:spPr bwMode="auto">
          <a:xfrm>
            <a:off x="1043608" y="3861048"/>
            <a:ext cx="790575" cy="381000"/>
          </a:xfrm>
          <a:prstGeom prst="rect">
            <a:avLst/>
          </a:prstGeom>
          <a:noFill/>
          <a:ln w="9525">
            <a:noFill/>
            <a:miter lim="800000"/>
            <a:headEnd/>
            <a:tailEnd/>
          </a:ln>
        </p:spPr>
      </p:pic>
      <p:pic>
        <p:nvPicPr>
          <p:cNvPr id="1125381" name="Picture 5"/>
          <p:cNvPicPr>
            <a:picLocks noChangeAspect="1" noChangeArrowheads="1"/>
          </p:cNvPicPr>
          <p:nvPr/>
        </p:nvPicPr>
        <p:blipFill>
          <a:blip r:embed="rId4" cstate="print"/>
          <a:srcRect/>
          <a:stretch>
            <a:fillRect/>
          </a:stretch>
        </p:blipFill>
        <p:spPr bwMode="auto">
          <a:xfrm>
            <a:off x="2195736" y="3872855"/>
            <a:ext cx="1247775" cy="276225"/>
          </a:xfrm>
          <a:prstGeom prst="rect">
            <a:avLst/>
          </a:prstGeom>
          <a:noFill/>
          <a:ln w="9525">
            <a:noFill/>
            <a:miter lim="800000"/>
            <a:headEnd/>
            <a:tailEnd/>
          </a:ln>
        </p:spPr>
      </p:pic>
      <p:pic>
        <p:nvPicPr>
          <p:cNvPr id="1125382" name="Picture 6"/>
          <p:cNvPicPr>
            <a:picLocks noChangeAspect="1" noChangeArrowheads="1"/>
          </p:cNvPicPr>
          <p:nvPr/>
        </p:nvPicPr>
        <p:blipFill>
          <a:blip r:embed="rId5" cstate="print"/>
          <a:srcRect/>
          <a:stretch>
            <a:fillRect/>
          </a:stretch>
        </p:blipFill>
        <p:spPr bwMode="auto">
          <a:xfrm>
            <a:off x="1043608" y="4293096"/>
            <a:ext cx="2524125" cy="609600"/>
          </a:xfrm>
          <a:prstGeom prst="rect">
            <a:avLst/>
          </a:prstGeom>
          <a:noFill/>
          <a:ln w="9525">
            <a:noFill/>
            <a:miter lim="800000"/>
            <a:headEnd/>
            <a:tailEnd/>
          </a:ln>
        </p:spPr>
      </p:pic>
      <p:pic>
        <p:nvPicPr>
          <p:cNvPr id="1125383" name="Picture 7"/>
          <p:cNvPicPr>
            <a:picLocks noChangeAspect="1" noChangeArrowheads="1"/>
          </p:cNvPicPr>
          <p:nvPr/>
        </p:nvPicPr>
        <p:blipFill>
          <a:blip r:embed="rId6" cstate="print"/>
          <a:srcRect/>
          <a:stretch>
            <a:fillRect/>
          </a:stretch>
        </p:blipFill>
        <p:spPr bwMode="auto">
          <a:xfrm>
            <a:off x="1043608" y="4869160"/>
            <a:ext cx="1905000" cy="333375"/>
          </a:xfrm>
          <a:prstGeom prst="rect">
            <a:avLst/>
          </a:prstGeom>
          <a:noFill/>
          <a:ln w="9525">
            <a:noFill/>
            <a:miter lim="800000"/>
            <a:headEnd/>
            <a:tailEnd/>
          </a:ln>
        </p:spPr>
      </p:pic>
      <p:sp>
        <p:nvSpPr>
          <p:cNvPr id="13" name="Textfeld 12"/>
          <p:cNvSpPr txBox="1"/>
          <p:nvPr/>
        </p:nvSpPr>
        <p:spPr>
          <a:xfrm>
            <a:off x="4067944" y="4869160"/>
            <a:ext cx="1800200" cy="369332"/>
          </a:xfrm>
          <a:prstGeom prst="rect">
            <a:avLst/>
          </a:prstGeom>
          <a:noFill/>
        </p:spPr>
        <p:txBody>
          <a:bodyPr wrap="square" rtlCol="0">
            <a:spAutoFit/>
          </a:bodyPr>
          <a:lstStyle/>
          <a:p>
            <a:r>
              <a:rPr lang="de-AT" dirty="0" smtClean="0">
                <a:latin typeface="+mn-lt"/>
              </a:rPr>
              <a:t>Kritischer Wert</a:t>
            </a:r>
            <a:endParaRPr lang="de-AT" dirty="0">
              <a:latin typeface="+mn-lt"/>
            </a:endParaRPr>
          </a:p>
        </p:txBody>
      </p:sp>
      <p:sp>
        <p:nvSpPr>
          <p:cNvPr id="14" name="Textfeld 13"/>
          <p:cNvSpPr txBox="1"/>
          <p:nvPr/>
        </p:nvSpPr>
        <p:spPr>
          <a:xfrm>
            <a:off x="4076328" y="4508212"/>
            <a:ext cx="1368152" cy="369332"/>
          </a:xfrm>
          <a:prstGeom prst="rect">
            <a:avLst/>
          </a:prstGeom>
          <a:noFill/>
        </p:spPr>
        <p:txBody>
          <a:bodyPr wrap="square" rtlCol="0">
            <a:spAutoFit/>
          </a:bodyPr>
          <a:lstStyle/>
          <a:p>
            <a:r>
              <a:rPr lang="de-AT" dirty="0" smtClean="0">
                <a:latin typeface="+mn-lt"/>
              </a:rPr>
              <a:t>Teststatistik</a:t>
            </a:r>
            <a:endParaRPr lang="de-AT" dirty="0">
              <a:latin typeface="+mn-lt"/>
            </a:endParaRPr>
          </a:p>
        </p:txBody>
      </p:sp>
      <p:pic>
        <p:nvPicPr>
          <p:cNvPr id="1125384" name="Picture 8"/>
          <p:cNvPicPr>
            <a:picLocks noChangeAspect="1" noChangeArrowheads="1"/>
          </p:cNvPicPr>
          <p:nvPr/>
        </p:nvPicPr>
        <p:blipFill>
          <a:blip r:embed="rId7" cstate="print"/>
          <a:srcRect/>
          <a:stretch>
            <a:fillRect/>
          </a:stretch>
        </p:blipFill>
        <p:spPr bwMode="auto">
          <a:xfrm>
            <a:off x="971600" y="5301208"/>
            <a:ext cx="1533525" cy="400050"/>
          </a:xfrm>
          <a:prstGeom prst="rect">
            <a:avLst/>
          </a:prstGeom>
          <a:noFill/>
          <a:ln w="9525">
            <a:noFill/>
            <a:miter lim="800000"/>
            <a:headEnd/>
            <a:tailEnd/>
          </a:ln>
        </p:spPr>
      </p:pic>
      <p:sp>
        <p:nvSpPr>
          <p:cNvPr id="16" name="Textfeld 15"/>
          <p:cNvSpPr txBox="1"/>
          <p:nvPr/>
        </p:nvSpPr>
        <p:spPr>
          <a:xfrm>
            <a:off x="2627784" y="5304110"/>
            <a:ext cx="6336704" cy="1077218"/>
          </a:xfrm>
          <a:prstGeom prst="rect">
            <a:avLst/>
          </a:prstGeom>
          <a:noFill/>
        </p:spPr>
        <p:txBody>
          <a:bodyPr wrap="square" rtlCol="0">
            <a:spAutoFit/>
          </a:bodyPr>
          <a:lstStyle/>
          <a:p>
            <a:r>
              <a:rPr lang="de-AT" sz="1600" dirty="0" smtClean="0">
                <a:latin typeface="+mn-lt"/>
              </a:rPr>
              <a:t>Die Nullhypothese, dass die Erwartungswerte der Cholesterinwerte vor und nach der Behandlung gleich sind, kann nicht abgelehnt werden.</a:t>
            </a:r>
            <a:r>
              <a:rPr lang="de-DE" sz="1600" dirty="0" smtClean="0">
                <a:latin typeface="+mn-lt"/>
              </a:rPr>
              <a:t> Wenn die Behandlung überhaupt einen Effekt hat, so ist dieser nicht groß genug, um ihn mit einem so kleinen Stichprobenumfang zu entdecken.</a:t>
            </a:r>
            <a:endParaRPr lang="de-AT" sz="1600" dirty="0" smtClean="0">
              <a:latin typeface="+mn-lt"/>
            </a:endParaRPr>
          </a:p>
        </p:txBody>
      </p:sp>
      <p:sp>
        <p:nvSpPr>
          <p:cNvPr id="17" name="Rechteck 16"/>
          <p:cNvSpPr/>
          <p:nvPr/>
        </p:nvSpPr>
        <p:spPr>
          <a:xfrm>
            <a:off x="4716016" y="4005064"/>
            <a:ext cx="4355976"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22379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53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53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lnSpcReduction="10000"/>
          </a:bodyPr>
          <a:lstStyle/>
          <a:p>
            <a:pPr eaLnBrk="1" hangingPunct="1"/>
            <a:r>
              <a:rPr lang="de-AT" sz="2800" dirty="0" smtClean="0"/>
              <a:t>Analysis </a:t>
            </a:r>
            <a:r>
              <a:rPr lang="de-AT" sz="2800" dirty="0" err="1" smtClean="0"/>
              <a:t>of</a:t>
            </a:r>
            <a:r>
              <a:rPr lang="de-AT" sz="2800" dirty="0" smtClean="0"/>
              <a:t> </a:t>
            </a:r>
            <a:r>
              <a:rPr lang="de-AT" sz="2800" dirty="0" err="1" smtClean="0"/>
              <a:t>Variance</a:t>
            </a:r>
            <a:r>
              <a:rPr lang="de-AT" sz="2800" dirty="0" smtClean="0"/>
              <a:t> - Streuungszerlegung</a:t>
            </a:r>
          </a:p>
          <a:p>
            <a:pPr eaLnBrk="1" hangingPunct="1"/>
            <a:r>
              <a:rPr lang="de-AT" sz="2800" dirty="0" smtClean="0"/>
              <a:t>Parametrischer Test zum Vergleich von Mittelwerten</a:t>
            </a:r>
          </a:p>
          <a:p>
            <a:pPr eaLnBrk="1" hangingPunct="1"/>
            <a:r>
              <a:rPr lang="de-AT" sz="2800" dirty="0" smtClean="0"/>
              <a:t>T-test = Zweigruppenvergleich, ANOVA mehrere Gruppen möglich</a:t>
            </a:r>
          </a:p>
          <a:p>
            <a:pPr eaLnBrk="1" hangingPunct="1"/>
            <a:r>
              <a:rPr lang="de-DE" sz="2800" dirty="0" err="1" smtClean="0"/>
              <a:t>Mittelwertsvergleich</a:t>
            </a:r>
            <a:r>
              <a:rPr lang="de-DE" sz="2800" dirty="0" smtClean="0"/>
              <a:t> erfolgt durch die Zerlegung der Varianz in:</a:t>
            </a:r>
            <a:br>
              <a:rPr lang="de-DE" sz="2800" dirty="0" smtClean="0"/>
            </a:br>
            <a:r>
              <a:rPr lang="de-DE" sz="2800" dirty="0" smtClean="0"/>
              <a:t>- Streuung zwischen den Gruppen</a:t>
            </a:r>
            <a:br>
              <a:rPr lang="de-DE" sz="2800" dirty="0" smtClean="0"/>
            </a:br>
            <a:r>
              <a:rPr lang="de-DE" sz="2800" dirty="0" smtClean="0"/>
              <a:t>- Streuung innerhalb der Gruppen</a:t>
            </a:r>
          </a:p>
          <a:p>
            <a:pPr eaLnBrk="1" hangingPunct="1"/>
            <a:r>
              <a:rPr lang="de-DE" sz="2800" dirty="0" smtClean="0"/>
              <a:t>Voraussetzungen</a:t>
            </a:r>
            <a:br>
              <a:rPr lang="de-DE" sz="2800" dirty="0" smtClean="0"/>
            </a:br>
            <a:r>
              <a:rPr lang="de-DE" sz="2800" dirty="0" smtClean="0"/>
              <a:t>- Normalverteilung</a:t>
            </a:r>
            <a:br>
              <a:rPr lang="de-DE" sz="2800" dirty="0" smtClean="0"/>
            </a:br>
            <a:r>
              <a:rPr lang="de-DE" sz="2800" dirty="0" smtClean="0"/>
              <a:t>- Varianzhomogenität</a:t>
            </a:r>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155</a:t>
            </a:fld>
            <a:endParaRPr lang="de-DE" altLang="en-US" dirty="0"/>
          </a:p>
        </p:txBody>
      </p:sp>
    </p:spTree>
    <p:extLst>
      <p:ext uri="{BB962C8B-B14F-4D97-AF65-F5344CB8AC3E}">
        <p14:creationId xmlns:p14="http://schemas.microsoft.com/office/powerpoint/2010/main" val="271322151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156</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r>
              <a:rPr lang="de-DE" dirty="0" err="1" smtClean="0"/>
              <a:t>post</a:t>
            </a:r>
            <a:r>
              <a:rPr lang="de-DE" dirty="0" smtClean="0"/>
              <a:t> hoc Vergleiche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err="1" smtClean="0"/>
              <a:t>Bonferroni</a:t>
            </a:r>
            <a:endParaRPr lang="de-AT" sz="2800" dirty="0" smtClean="0"/>
          </a:p>
          <a:p>
            <a:pPr eaLnBrk="1" hangingPunct="1"/>
            <a:r>
              <a:rPr lang="de-AT" sz="2800" dirty="0" err="1" smtClean="0"/>
              <a:t>Bonferroni</a:t>
            </a:r>
            <a:r>
              <a:rPr lang="de-AT" sz="2800" dirty="0" smtClean="0"/>
              <a:t>-Holm</a:t>
            </a:r>
          </a:p>
          <a:p>
            <a:pPr eaLnBrk="1" hangingPunct="1"/>
            <a:r>
              <a:rPr lang="de-AT" sz="2800" dirty="0" smtClean="0"/>
              <a:t>Holm-</a:t>
            </a:r>
            <a:r>
              <a:rPr lang="de-AT" sz="2800" dirty="0" err="1" smtClean="0"/>
              <a:t>Sidak</a:t>
            </a:r>
            <a:endParaRPr lang="de-AT" sz="2800" dirty="0" smtClean="0"/>
          </a:p>
          <a:p>
            <a:pPr eaLnBrk="1" hangingPunct="1"/>
            <a:r>
              <a:rPr lang="de-AT" sz="2800" dirty="0" err="1" smtClean="0"/>
              <a:t>Tukey</a:t>
            </a:r>
            <a:endParaRPr lang="de-AT" sz="2800" dirty="0" smtClean="0"/>
          </a:p>
          <a:p>
            <a:pPr eaLnBrk="1" hangingPunct="1"/>
            <a:r>
              <a:rPr lang="de-AT" sz="2800" dirty="0" err="1" smtClean="0"/>
              <a:t>Scheffe</a:t>
            </a:r>
            <a:endParaRPr lang="de-AT" sz="2800" dirty="0" smtClean="0"/>
          </a:p>
          <a:p>
            <a:pPr eaLnBrk="1" hangingPunct="1"/>
            <a:r>
              <a:rPr lang="de-AT" sz="2800" dirty="0" smtClean="0"/>
              <a:t>LSD</a:t>
            </a:r>
          </a:p>
          <a:p>
            <a:pPr eaLnBrk="1" hangingPunct="1"/>
            <a:r>
              <a:rPr lang="de-AT" sz="2800" dirty="0" err="1" smtClean="0"/>
              <a:t>Dunnett</a:t>
            </a: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157</a:t>
            </a:fld>
            <a:endParaRPr lang="de-DE" altLang="en-US" dirty="0"/>
          </a:p>
        </p:txBody>
      </p:sp>
    </p:spTree>
    <p:extLst>
      <p:ext uri="{BB962C8B-B14F-4D97-AF65-F5344CB8AC3E}">
        <p14:creationId xmlns:p14="http://schemas.microsoft.com/office/powerpoint/2010/main" val="6584992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r>
              <a:rPr lang="en-US" dirty="0" smtClean="0"/>
              <a:t>Copyright Andy Field</a:t>
            </a:r>
            <a:endParaRPr lang="en-US" dirty="0"/>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p14="http://schemas.microsoft.com/office/powerpoint/2010/main" val="3233932204"/>
              </p:ext>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691258" name="Equation" r:id="rId3" imgW="2209680" imgH="253800" progId="Equation.3">
                  <p:embed/>
                </p:oleObj>
              </mc:Choice>
              <mc:Fallback>
                <p:oleObj name="Equation" r:id="rId3" imgW="2209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Tree>
    <p:extLst>
      <p:ext uri="{BB962C8B-B14F-4D97-AF65-F5344CB8AC3E}">
        <p14:creationId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r>
              <a:rPr lang="en-US" sz="1800" dirty="0" smtClean="0">
                <a:solidFill>
                  <a:schemeClr val="tx1"/>
                </a:solidFill>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r>
              <a:rPr lang="en-US" sz="1700" dirty="0" smtClean="0">
                <a:solidFill>
                  <a:schemeClr val="tx1"/>
                </a:solidFill>
              </a:rPr>
              <a:t>all observations x</a:t>
            </a:r>
            <a:r>
              <a:rPr lang="en-US" sz="1700" baseline="-25000" dirty="0" smtClean="0">
                <a:solidFill>
                  <a:schemeClr val="tx1"/>
                </a:solidFill>
              </a:rPr>
              <a:t>ij</a:t>
            </a:r>
            <a:endParaRPr lang="en-US" sz="1700" dirty="0" smtClean="0">
              <a:solidFill>
                <a:schemeClr val="tx1"/>
              </a:solidFill>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algn="ctr">
              <a:spcAft>
                <a:spcPts val="0"/>
              </a:spcAft>
            </a:pPr>
            <a:r>
              <a:rPr lang="en-US" sz="1800" b="1" dirty="0" smtClean="0">
                <a:solidFill>
                  <a:schemeClr val="tx1"/>
                </a:solidFill>
              </a:rPr>
              <a:t>Variability </a:t>
            </a:r>
          </a:p>
          <a:p>
            <a:pPr algn="ctr">
              <a:spcAft>
                <a:spcPts val="0"/>
              </a:spcAft>
            </a:pPr>
            <a:r>
              <a:rPr lang="en-US" sz="1800" b="1" dirty="0" smtClean="0">
                <a:solidFill>
                  <a:schemeClr val="tx1"/>
                </a:solidFill>
              </a:rPr>
              <a:t>within the group</a:t>
            </a:r>
            <a:endParaRPr lang="en-US" sz="1800" b="1" dirty="0">
              <a:solidFill>
                <a:schemeClr val="tx1"/>
              </a:solidFill>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algn="ctr">
              <a:spcAft>
                <a:spcPts val="0"/>
              </a:spcAft>
            </a:pPr>
            <a:r>
              <a:rPr lang="en-US" sz="1800" b="1" dirty="0" smtClean="0">
                <a:solidFill>
                  <a:schemeClr val="tx1"/>
                </a:solidFill>
              </a:rPr>
              <a:t>Difference /Variability </a:t>
            </a:r>
          </a:p>
          <a:p>
            <a:pPr algn="ctr">
              <a:spcAft>
                <a:spcPts val="0"/>
              </a:spcAft>
            </a:pPr>
            <a:r>
              <a:rPr lang="en-US" sz="1800" b="1" dirty="0" smtClean="0">
                <a:solidFill>
                  <a:schemeClr val="tx1"/>
                </a:solidFill>
              </a:rPr>
              <a:t>between the groups</a:t>
            </a:r>
            <a:endParaRPr lang="en-US" sz="1800" b="1" dirty="0">
              <a:solidFill>
                <a:schemeClr val="tx1"/>
              </a:solidFill>
            </a:endParaRPr>
          </a:p>
        </p:txBody>
      </p:sp>
      <p:sp>
        <p:nvSpPr>
          <p:cNvPr id="33" name="Rechteck 32"/>
          <p:cNvSpPr/>
          <p:nvPr/>
        </p:nvSpPr>
        <p:spPr>
          <a:xfrm>
            <a:off x="3657601" y="6209989"/>
            <a:ext cx="4572000" cy="369332"/>
          </a:xfrm>
          <a:prstGeom prst="rect">
            <a:avLst/>
          </a:prstGeom>
        </p:spPr>
        <p:txBody>
          <a:bodyPr>
            <a:spAutoFit/>
          </a:bodyPr>
          <a:lstStyle/>
          <a:p>
            <a:r>
              <a:rPr lang="en-US" sz="1800" kern="0" dirty="0" smtClean="0">
                <a:solidFill>
                  <a:srgbClr val="000000"/>
                </a:solidFill>
                <a:latin typeface="Arial"/>
                <a:cs typeface="Arial"/>
              </a:rPr>
              <a:t> = is the overall mean of the variable                  </a:t>
            </a:r>
            <a:endParaRPr lang="en-US" dirty="0"/>
          </a:p>
        </p:txBody>
      </p:sp>
      <p:sp>
        <p:nvSpPr>
          <p:cNvPr id="34" name="Rechteck 33"/>
          <p:cNvSpPr/>
          <p:nvPr/>
        </p:nvSpPr>
        <p:spPr>
          <a:xfrm>
            <a:off x="4330997" y="5160909"/>
            <a:ext cx="4572000" cy="307777"/>
          </a:xfrm>
          <a:prstGeom prst="rect">
            <a:avLst/>
          </a:prstGeom>
        </p:spPr>
        <p:txBody>
          <a:bodyPr>
            <a:spAutoFit/>
          </a:bodyPr>
          <a:lstStyle/>
          <a:p>
            <a:r>
              <a:rPr lang="en-US" sz="1400" kern="0" dirty="0" smtClean="0">
                <a:solidFill>
                  <a:srgbClr val="000000"/>
                </a:solidFill>
                <a:latin typeface="Arial"/>
                <a:cs typeface="Arial"/>
              </a:rPr>
              <a:t>= means within the groups</a:t>
            </a:r>
            <a:endParaRPr lang="en-US" sz="1400" dirty="0"/>
          </a:p>
        </p:txBody>
      </p:sp>
    </p:spTree>
    <p:extLst>
      <p:ext uri="{BB962C8B-B14F-4D97-AF65-F5344CB8AC3E}">
        <p14:creationId xmlns:p14="http://schemas.microsoft.com/office/powerpoint/2010/main" val="3038029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16</a:t>
            </a:fld>
            <a:endParaRPr lang="de-AT">
              <a:latin typeface="+mj-lt"/>
            </a:endParaRPr>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12.04.2019</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160</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457200" y="1600200"/>
          <a:ext cx="8075613" cy="1663700"/>
        </p:xfrm>
        <a:graphic>
          <a:graphicData uri="http://schemas.openxmlformats.org/drawingml/2006/table">
            <a:tbl>
              <a:tblPr/>
              <a:tblGrid>
                <a:gridCol w="2454275"/>
                <a:gridCol w="1938338"/>
                <a:gridCol w="1876425"/>
                <a:gridCol w="1806575"/>
              </a:tblGrid>
              <a:tr h="4191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1.2</a:t>
                      </a:r>
                      <a:r>
                        <a:rPr kumimoji="0" lang="de-DE" sz="1700" b="1" i="0" u="none" strike="noStrike" cap="none" normalizeH="0" baseline="0" smtClean="0">
                          <a:ln>
                            <a:noFill/>
                          </a:ln>
                          <a:solidFill>
                            <a:srgbClr val="000036"/>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2.2</a:t>
                      </a:r>
                      <a:r>
                        <a:rPr kumimoji="0" lang="de-DE" sz="1700" b="1" i="0" u="none" strike="noStrike" cap="none" normalizeH="0" baseline="0" smtClean="0">
                          <a:ln>
                            <a:noFill/>
                          </a:ln>
                          <a:solidFill>
                            <a:srgbClr val="000036"/>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a:t>
                      </a:r>
                      <a:r>
                        <a:rPr kumimoji="0" lang="de-DE" sz="1700" b="1" i="0" u="none" strike="noStrike" cap="none" normalizeH="0" baseline="0" smtClean="0">
                          <a:ln>
                            <a:noFill/>
                          </a:ln>
                          <a:solidFill>
                            <a:srgbClr val="000036"/>
                          </a:solidFill>
                          <a:effectLst/>
                          <a:latin typeface="Arial"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a:t>
                      </a:r>
                      <a:r>
                        <a:rPr kumimoji="0" lang="de-DE" sz="1700" b="1" i="0" u="none" strike="noStrike" cap="none" normalizeH="0" baseline="0" dirty="0" smtClean="0">
                          <a:ln>
                            <a:noFill/>
                          </a:ln>
                          <a:solidFill>
                            <a:srgbClr val="000036"/>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mc:AlternateContent xmlns:mc="http://schemas.openxmlformats.org/markup-compatibility/2006">
              <mc:Choice xmlns:v="urn:schemas-microsoft-com:vml" Requires="v">
                <p:oleObj spid="_x0000_s184855" name="Formel" r:id="rId4" imgW="532937" imgH="215713" progId="Equation.3">
                  <p:embed/>
                </p:oleObj>
              </mc:Choice>
              <mc:Fallback>
                <p:oleObj name="Formel" r:id="rId4" imgW="532937" imgH="215713" progId="Equation.3">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933056"/>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mc:AlternateContent xmlns:mc="http://schemas.openxmlformats.org/markup-compatibility/2006">
              <mc:Choice xmlns:v="urn:schemas-microsoft-com:vml" Requires="v">
                <p:oleObj spid="_x0000_s184856" name="Formel" r:id="rId6" imgW="532937" imgH="215713" progId="Equation.3">
                  <p:embed/>
                </p:oleObj>
              </mc:Choice>
              <mc:Fallback>
                <p:oleObj name="Formel" r:id="rId6" imgW="532937" imgH="215713" progId="Equation.3">
                  <p:embed/>
                  <p:pic>
                    <p:nvPicPr>
                      <p:cNvPr id="0" name="Picture 4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4349750"/>
                        <a:ext cx="647700" cy="26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12.04.2019</a:t>
            </a:fld>
            <a:endParaRPr lang="de-DE" altLang="en-US"/>
          </a:p>
        </p:txBody>
      </p:sp>
      <p:sp>
        <p:nvSpPr>
          <p:cNvPr id="45" name="Fußzeilenplatzhalter 6"/>
          <p:cNvSpPr>
            <a:spLocks noGrp="1"/>
          </p:cNvSpPr>
          <p:nvPr>
            <p:ph type="ftr" sz="quarter" idx="11"/>
          </p:nvPr>
        </p:nvSpPr>
        <p:spPr/>
        <p:txBody>
          <a:bodyPr/>
          <a:lstStyle/>
          <a:p>
            <a:r>
              <a:rPr lang="de-DE" altLang="en-US"/>
              <a:t>hanno.ulmer@i-med.ac.at</a:t>
            </a:r>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161</a:t>
            </a:fld>
            <a:endParaRPr lang="de-DE" altLang="en-US"/>
          </a:p>
        </p:txBody>
      </p:sp>
      <p:sp>
        <p:nvSpPr>
          <p:cNvPr id="184322" name="Rectangle 2"/>
          <p:cNvSpPr>
            <a:spLocks noChangeArrowheads="1"/>
          </p:cNvSpPr>
          <p:nvPr/>
        </p:nvSpPr>
        <p:spPr bwMode="auto">
          <a:xfrm>
            <a:off x="2700338" y="4724400"/>
            <a:ext cx="2538412" cy="720725"/>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graphicFrame>
        <p:nvGraphicFramePr>
          <p:cNvPr id="184323" name="Object 3"/>
          <p:cNvGraphicFramePr>
            <a:graphicFrameLocks noChangeAspect="1"/>
          </p:cNvGraphicFramePr>
          <p:nvPr/>
        </p:nvGraphicFramePr>
        <p:xfrm>
          <a:off x="2700338" y="4725988"/>
          <a:ext cx="6037262" cy="684212"/>
        </p:xfrm>
        <a:graphic>
          <a:graphicData uri="http://schemas.openxmlformats.org/presentationml/2006/ole">
            <mc:AlternateContent xmlns:mc="http://schemas.openxmlformats.org/markup-compatibility/2006">
              <mc:Choice xmlns:v="urn:schemas-microsoft-com:vml" Requires="v">
                <p:oleObj spid="_x0000_s184857" name="Formel" r:id="rId8" imgW="4038600" imgH="457200" progId="Equation.3">
                  <p:embed/>
                </p:oleObj>
              </mc:Choice>
              <mc:Fallback>
                <p:oleObj name="Formel" r:id="rId8" imgW="4038600" imgH="457200" progId="Equation.3">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4725988"/>
                        <a:ext cx="6037262"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4" name="Rectangle 4"/>
          <p:cNvSpPr>
            <a:spLocks noChangeArrowheads="1"/>
          </p:cNvSpPr>
          <p:nvPr/>
        </p:nvSpPr>
        <p:spPr bwMode="auto">
          <a:xfrm>
            <a:off x="2701925" y="5516563"/>
            <a:ext cx="2517775" cy="433387"/>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8313" y="5511800"/>
            <a:ext cx="7920037" cy="641350"/>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a:t>Testentscheidung:	=&gt;	Ablehnen der  			Nullhypothese</a:t>
            </a:r>
            <a:r>
              <a:rPr lang="de-DE" sz="1600" b="1"/>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84361" name="Object 41"/>
          <p:cNvGraphicFramePr>
            <a:graphicFrameLocks noChangeAspect="1"/>
          </p:cNvGraphicFramePr>
          <p:nvPr/>
        </p:nvGraphicFramePr>
        <p:xfrm>
          <a:off x="2771775" y="5516563"/>
          <a:ext cx="2406650" cy="381000"/>
        </p:xfrm>
        <a:graphic>
          <a:graphicData uri="http://schemas.openxmlformats.org/presentationml/2006/ole">
            <mc:AlternateContent xmlns:mc="http://schemas.openxmlformats.org/markup-compatibility/2006">
              <mc:Choice xmlns:v="urn:schemas-microsoft-com:vml" Requires="v">
                <p:oleObj spid="_x0000_s184858" name="Formel" r:id="rId10" imgW="1625600" imgH="254000" progId="Equation.3">
                  <p:embed/>
                </p:oleObj>
              </mc:Choice>
              <mc:Fallback>
                <p:oleObj name="Formel" r:id="rId10" imgW="1625600" imgH="254000" progId="Equation.3">
                  <p:embed/>
                  <p:pic>
                    <p:nvPicPr>
                      <p:cNvPr id="0"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75" y="5516563"/>
                        <a:ext cx="24066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184363" name="Object 43"/>
          <p:cNvGraphicFramePr>
            <a:graphicFrameLocks noChangeAspect="1"/>
          </p:cNvGraphicFramePr>
          <p:nvPr/>
        </p:nvGraphicFramePr>
        <p:xfrm>
          <a:off x="2843213" y="6159500"/>
          <a:ext cx="4843462" cy="304800"/>
        </p:xfrm>
        <a:graphic>
          <a:graphicData uri="http://schemas.openxmlformats.org/presentationml/2006/ole">
            <mc:AlternateContent xmlns:mc="http://schemas.openxmlformats.org/markup-compatibility/2006">
              <mc:Choice xmlns:v="urn:schemas-microsoft-com:vml" Requires="v">
                <p:oleObj spid="_x0000_s184859" name="Formel" r:id="rId12" imgW="3924000" imgH="253800" progId="Equation.3">
                  <p:embed/>
                </p:oleObj>
              </mc:Choice>
              <mc:Fallback>
                <p:oleObj name="Formel" r:id="rId12" imgW="3924000" imgH="253800" progId="Equation.3">
                  <p:embed/>
                  <p:pic>
                    <p:nvPicPr>
                      <p:cNvPr id="0" name="Picture 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6159500"/>
                        <a:ext cx="4843462"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162</a:t>
            </a:fld>
            <a:endParaRPr lang="de-DE" altLang="en-US"/>
          </a:p>
        </p:txBody>
      </p:sp>
      <p:pic>
        <p:nvPicPr>
          <p:cNvPr id="1126402" name="Picture 2"/>
          <p:cNvPicPr>
            <a:picLocks noGrp="1" noChangeAspect="1" noChangeArrowheads="1"/>
          </p:cNvPicPr>
          <p:nvPr>
            <p:ph idx="1"/>
          </p:nvPr>
        </p:nvPicPr>
        <p:blipFill>
          <a:blip r:embed="rId2" cstate="print"/>
          <a:srcRect/>
          <a:stretch>
            <a:fillRect/>
          </a:stretch>
        </p:blipFill>
        <p:spPr bwMode="auto">
          <a:xfrm>
            <a:off x="971600" y="1526481"/>
            <a:ext cx="6036381" cy="2406575"/>
          </a:xfrm>
          <a:prstGeom prst="rect">
            <a:avLst/>
          </a:prstGeom>
          <a:noFill/>
          <a:ln w="9525">
            <a:noFill/>
            <a:miter lim="800000"/>
            <a:headEnd/>
            <a:tailEnd/>
          </a:ln>
        </p:spPr>
      </p:pic>
      <p:sp>
        <p:nvSpPr>
          <p:cNvPr id="8" name="Textfeld 7"/>
          <p:cNvSpPr txBox="1"/>
          <p:nvPr/>
        </p:nvSpPr>
        <p:spPr>
          <a:xfrm>
            <a:off x="755576" y="4077072"/>
            <a:ext cx="7488832" cy="1600438"/>
          </a:xfrm>
          <a:prstGeom prst="rect">
            <a:avLst/>
          </a:prstGeom>
          <a:noFill/>
        </p:spPr>
        <p:txBody>
          <a:bodyPr wrap="square" rtlCol="0">
            <a:spAutoFit/>
          </a:bodyPr>
          <a:lstStyle/>
          <a:p>
            <a:r>
              <a:rPr lang="de-AT" sz="2000" dirty="0" smtClean="0">
                <a:latin typeface="+mn-lt"/>
              </a:rPr>
              <a:t>Teststatistik: </a:t>
            </a:r>
            <a:r>
              <a:rPr lang="en-US" sz="2000" dirty="0" smtClean="0">
                <a:latin typeface="+mn-lt"/>
              </a:rPr>
              <a:t>121.9218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((2-1)*(3-1))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a:t>
            </a:r>
          </a:p>
          <a:p>
            <a:r>
              <a:rPr lang="en-US" sz="2000" dirty="0" err="1" smtClean="0">
                <a:latin typeface="+mn-lt"/>
              </a:rPr>
              <a:t>Kritischer</a:t>
            </a:r>
            <a:r>
              <a:rPr lang="en-US" sz="2000" dirty="0" smtClean="0">
                <a:latin typeface="+mn-lt"/>
              </a:rPr>
              <a:t> Wert von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 = 5.99</a:t>
            </a:r>
          </a:p>
          <a:p>
            <a:pPr>
              <a:buFont typeface="Wingdings"/>
              <a:buChar char="à"/>
            </a:pPr>
            <a:r>
              <a:rPr lang="en-US" sz="2000" dirty="0" err="1" smtClean="0">
                <a:latin typeface="+mn-lt"/>
                <a:sym typeface="Wingdings" pitchFamily="2" charset="2"/>
              </a:rPr>
              <a:t>Nullhypothese</a:t>
            </a:r>
            <a:r>
              <a:rPr lang="en-US" sz="2000" dirty="0" smtClean="0">
                <a:latin typeface="+mn-lt"/>
                <a:sym typeface="Wingdings" pitchFamily="2" charset="2"/>
              </a:rPr>
              <a:t> (</a:t>
            </a:r>
            <a:r>
              <a:rPr lang="en-US" sz="2000" dirty="0" err="1" smtClean="0">
                <a:latin typeface="+mn-lt"/>
                <a:sym typeface="Wingdings" pitchFamily="2" charset="2"/>
              </a:rPr>
              <a:t>Rauchverhalten</a:t>
            </a:r>
            <a:r>
              <a:rPr lang="en-US" sz="2000" dirty="0" smtClean="0">
                <a:latin typeface="+mn-lt"/>
                <a:sym typeface="Wingdings" pitchFamily="2" charset="2"/>
              </a:rPr>
              <a:t> </a:t>
            </a:r>
            <a:r>
              <a:rPr lang="en-US" sz="2000" dirty="0" err="1" smtClean="0">
                <a:latin typeface="+mn-lt"/>
                <a:sym typeface="Wingdings" pitchFamily="2" charset="2"/>
              </a:rPr>
              <a:t>unterscheidet</a:t>
            </a:r>
            <a:r>
              <a:rPr lang="en-US" sz="2000" dirty="0" smtClean="0">
                <a:latin typeface="+mn-lt"/>
                <a:sym typeface="Wingdings" pitchFamily="2" charset="2"/>
              </a:rPr>
              <a:t> </a:t>
            </a:r>
            <a:r>
              <a:rPr lang="en-US" sz="2000" dirty="0" err="1" smtClean="0">
                <a:latin typeface="+mn-lt"/>
                <a:sym typeface="Wingdings" pitchFamily="2" charset="2"/>
              </a:rPr>
              <a:t>sich</a:t>
            </a:r>
            <a:r>
              <a:rPr lang="en-US" sz="2000" dirty="0" smtClean="0">
                <a:latin typeface="+mn-lt"/>
                <a:sym typeface="Wingdings" pitchFamily="2" charset="2"/>
              </a:rPr>
              <a:t> </a:t>
            </a:r>
            <a:r>
              <a:rPr lang="en-US" sz="2000" dirty="0" err="1" smtClean="0">
                <a:latin typeface="+mn-lt"/>
                <a:sym typeface="Wingdings" pitchFamily="2" charset="2"/>
              </a:rPr>
              <a:t>nicht</a:t>
            </a:r>
            <a:r>
              <a:rPr lang="en-US" sz="2000" dirty="0" smtClean="0">
                <a:latin typeface="+mn-lt"/>
                <a:sym typeface="Wingdings" pitchFamily="2" charset="2"/>
              </a:rPr>
              <a:t> </a:t>
            </a:r>
            <a:r>
              <a:rPr lang="en-US" sz="2000" dirty="0" err="1" smtClean="0">
                <a:latin typeface="+mn-lt"/>
                <a:sym typeface="Wingdings" pitchFamily="2" charset="2"/>
              </a:rPr>
              <a:t>zwischen</a:t>
            </a:r>
            <a:r>
              <a:rPr lang="en-US" sz="2000" dirty="0" smtClean="0">
                <a:latin typeface="+mn-lt"/>
                <a:sym typeface="Wingdings" pitchFamily="2" charset="2"/>
              </a:rPr>
              <a:t> </a:t>
            </a:r>
            <a:r>
              <a:rPr lang="en-US" sz="2000" dirty="0" err="1" smtClean="0">
                <a:latin typeface="+mn-lt"/>
                <a:sym typeface="Wingdings" pitchFamily="2" charset="2"/>
              </a:rPr>
              <a:t>Männern</a:t>
            </a:r>
            <a:r>
              <a:rPr lang="en-US" sz="2000" dirty="0" smtClean="0">
                <a:latin typeface="+mn-lt"/>
                <a:sym typeface="Wingdings" pitchFamily="2" charset="2"/>
              </a:rPr>
              <a:t> und Frauen) </a:t>
            </a:r>
            <a:r>
              <a:rPr lang="en-US" sz="2000" dirty="0" err="1" smtClean="0">
                <a:latin typeface="+mn-lt"/>
                <a:sym typeface="Wingdings" pitchFamily="2" charset="2"/>
              </a:rPr>
              <a:t>kann</a:t>
            </a:r>
            <a:r>
              <a:rPr lang="en-US" sz="2000" dirty="0" smtClean="0">
                <a:latin typeface="+mn-lt"/>
                <a:sym typeface="Wingdings" pitchFamily="2" charset="2"/>
              </a:rPr>
              <a:t> </a:t>
            </a:r>
            <a:r>
              <a:rPr lang="en-US" sz="2000" dirty="0" err="1" smtClean="0">
                <a:latin typeface="+mn-lt"/>
                <a:sym typeface="Wingdings" pitchFamily="2" charset="2"/>
              </a:rPr>
              <a:t>abgelehnt</a:t>
            </a:r>
            <a:r>
              <a:rPr lang="en-US" sz="2000" dirty="0" smtClean="0">
                <a:latin typeface="+mn-lt"/>
                <a:sym typeface="Wingdings" pitchFamily="2" charset="2"/>
              </a:rPr>
              <a:t> </a:t>
            </a:r>
            <a:r>
              <a:rPr lang="en-US" sz="2000" dirty="0" err="1" smtClean="0">
                <a:latin typeface="+mn-lt"/>
                <a:sym typeface="Wingdings" pitchFamily="2" charset="2"/>
              </a:rPr>
              <a:t>werden</a:t>
            </a:r>
            <a:r>
              <a:rPr lang="en-US" sz="2000" dirty="0" smtClean="0">
                <a:latin typeface="+mn-lt"/>
                <a:sym typeface="Wingdings" pitchFamily="2" charset="2"/>
              </a:rPr>
              <a:t>(p = 3.3e-27)</a:t>
            </a:r>
          </a:p>
          <a:p>
            <a:pPr>
              <a:buFont typeface="Wingdings"/>
              <a:buChar char="à"/>
            </a:pPr>
            <a:endParaRPr lang="de-AT" dirty="0" smtClean="0">
              <a:latin typeface="+mn-lt"/>
            </a:endParaRPr>
          </a:p>
        </p:txBody>
      </p:sp>
    </p:spTree>
    <p:extLst>
      <p:ext uri="{BB962C8B-B14F-4D97-AF65-F5344CB8AC3E}">
        <p14:creationId xmlns:p14="http://schemas.microsoft.com/office/powerpoint/2010/main" val="15819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Führen Sie einen Chi-Quadrat Test durch</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163</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29682083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164</a:t>
            </a:fld>
            <a:endParaRPr lang="de-DE" altLang="en-US"/>
          </a:p>
        </p:txBody>
      </p:sp>
      <p:graphicFrame>
        <p:nvGraphicFramePr>
          <p:cNvPr id="7" name="Inhaltsplatzhalter 6"/>
          <p:cNvGraphicFramePr>
            <a:graphicFrameLocks noGrp="1" noChangeAspect="1"/>
          </p:cNvGraphicFramePr>
          <p:nvPr>
            <p:ph idx="1"/>
            <p:extLst>
              <p:ext uri="{D42A27DB-BD31-4B8C-83A1-F6EECF244321}">
                <p14:modId xmlns:p14="http://schemas.microsoft.com/office/powerpoint/2010/main" val="1697821258"/>
              </p:ext>
            </p:extLst>
          </p:nvPr>
        </p:nvGraphicFramePr>
        <p:xfrm>
          <a:off x="1146349" y="1700808"/>
          <a:ext cx="2209800" cy="228600"/>
        </p:xfrm>
        <a:graphic>
          <a:graphicData uri="http://schemas.openxmlformats.org/presentationml/2006/ole">
            <mc:AlternateContent xmlns:mc="http://schemas.openxmlformats.org/markup-compatibility/2006">
              <mc:Choice xmlns:v="urn:schemas-microsoft-com:vml" Requires="v">
                <p:oleObj spid="_x0000_s726084" name="Formel" r:id="rId3" imgW="2209800" imgH="228600" progId="Equation.3">
                  <p:embed/>
                </p:oleObj>
              </mc:Choice>
              <mc:Fallback>
                <p:oleObj name="Formel" r:id="rId3" imgW="2209800" imgH="228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349" y="1700808"/>
                        <a:ext cx="2209800" cy="2286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graphicFrame>
        <p:nvGraphicFramePr>
          <p:cNvPr id="8" name="Objekt 7" descr="dimmu borgir faded"/>
          <p:cNvGraphicFramePr>
            <a:graphicFrameLocks noChangeAspect="1"/>
          </p:cNvGraphicFramePr>
          <p:nvPr>
            <p:extLst>
              <p:ext uri="{D42A27DB-BD31-4B8C-83A1-F6EECF244321}">
                <p14:modId xmlns:p14="http://schemas.microsoft.com/office/powerpoint/2010/main" val="3900078117"/>
              </p:ext>
            </p:extLst>
          </p:nvPr>
        </p:nvGraphicFramePr>
        <p:xfrm>
          <a:off x="5724128" y="1556792"/>
          <a:ext cx="2616070" cy="1724347"/>
        </p:xfrm>
        <a:graphic>
          <a:graphicData uri="http://schemas.openxmlformats.org/presentationml/2006/ole">
            <mc:AlternateContent xmlns:mc="http://schemas.openxmlformats.org/markup-compatibility/2006">
              <mc:Choice xmlns:v="urn:schemas-microsoft-com:vml" Requires="v">
                <p:oleObj spid="_x0000_s726085" name="SPW 6.0 Graph" r:id="rId5" imgW="4808830" imgH="3176626" progId="">
                  <p:embed/>
                </p:oleObj>
              </mc:Choice>
              <mc:Fallback>
                <p:oleObj name="SPW 6.0 Graph" r:id="rId5" imgW="4808830" imgH="317662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56792"/>
                        <a:ext cx="2616070" cy="1724347"/>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9" name="Rechteck 8"/>
          <p:cNvSpPr/>
          <p:nvPr/>
        </p:nvSpPr>
        <p:spPr>
          <a:xfrm>
            <a:off x="1475656" y="2195572"/>
            <a:ext cx="1621791" cy="369332"/>
          </a:xfrm>
          <a:prstGeom prst="rect">
            <a:avLst/>
          </a:prstGeom>
        </p:spPr>
        <p:txBody>
          <a:bodyPr wrap="none">
            <a:spAutoFit/>
          </a:bodyPr>
          <a:lstStyle/>
          <a:p>
            <a:r>
              <a:rPr lang="de-DE" dirty="0" err="1">
                <a:latin typeface="+mn-lt"/>
              </a:rPr>
              <a:t>SS</a:t>
            </a:r>
            <a:r>
              <a:rPr lang="de-DE" baseline="-25000" dirty="0" err="1">
                <a:latin typeface="+mn-lt"/>
              </a:rPr>
              <a:t>tot</a:t>
            </a:r>
            <a:r>
              <a:rPr lang="de-DE" dirty="0">
                <a:latin typeface="+mn-lt"/>
              </a:rPr>
              <a:t>=</a:t>
            </a:r>
            <a:r>
              <a:rPr lang="de-DE" dirty="0" err="1">
                <a:latin typeface="+mn-lt"/>
              </a:rPr>
              <a:t>SS</a:t>
            </a:r>
            <a:r>
              <a:rPr lang="de-DE" baseline="-25000" dirty="0" err="1">
                <a:latin typeface="+mn-lt"/>
              </a:rPr>
              <a:t>reg</a:t>
            </a:r>
            <a:r>
              <a:rPr lang="de-DE" dirty="0" err="1">
                <a:latin typeface="+mn-lt"/>
              </a:rPr>
              <a:t>+SS</a:t>
            </a:r>
            <a:r>
              <a:rPr lang="de-DE" baseline="-25000" dirty="0" err="1">
                <a:latin typeface="+mn-lt"/>
              </a:rPr>
              <a:t>res</a:t>
            </a:r>
            <a:endParaRPr lang="de-DE" baseline="-25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491480" y="2564904"/>
                <a:ext cx="4584576" cy="544316"/>
              </a:xfrm>
              <a:prstGeom prst="rect">
                <a:avLst/>
              </a:prstGeom>
              <a:noFill/>
            </p:spPr>
            <p:txBody>
              <a:bodyPr wrap="square" rtlCol="0">
                <a:spAutoFit/>
              </a:bodyPr>
              <a:lstStyle/>
              <a:p>
                <a14:m>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i="1">
                            <a:latin typeface="Cambria Math"/>
                          </a:rPr>
                        </m:ctrlPr>
                      </m:fPr>
                      <m:num>
                        <m:sSub>
                          <m:sSubPr>
                            <m:ctrlPr>
                              <a:rPr lang="de-DE" i="1">
                                <a:latin typeface="Cambria Math"/>
                              </a:rPr>
                            </m:ctrlPr>
                          </m:sSubPr>
                          <m:e>
                            <m:r>
                              <a:rPr lang="de-DE" i="1">
                                <a:latin typeface="Cambria Math"/>
                              </a:rPr>
                              <m:t>𝑆𝑆</m:t>
                            </m:r>
                          </m:e>
                          <m:sub>
                            <m:r>
                              <a:rPr lang="de-DE" i="1">
                                <a:latin typeface="Cambria Math"/>
                              </a:rPr>
                              <m:t>𝑟𝑒𝑔</m:t>
                            </m:r>
                          </m:sub>
                        </m:sSub>
                      </m:num>
                      <m:den>
                        <m:sSub>
                          <m:sSubPr>
                            <m:ctrlPr>
                              <a:rPr lang="de-DE" i="1">
                                <a:latin typeface="Cambria Math"/>
                              </a:rPr>
                            </m:ctrlPr>
                          </m:sSubPr>
                          <m:e>
                            <m:r>
                              <a:rPr lang="de-DE" i="1">
                                <a:latin typeface="Cambria Math"/>
                              </a:rPr>
                              <m:t>𝑆𝑆</m:t>
                            </m:r>
                          </m:e>
                          <m:sub>
                            <m:r>
                              <a:rPr lang="de-DE" i="1">
                                <a:latin typeface="Cambria Math"/>
                              </a:rPr>
                              <m:t>𝑡𝑜𝑡</m:t>
                            </m:r>
                          </m:sub>
                        </m:sSub>
                      </m:den>
                    </m:f>
                  </m:oMath>
                </a14:m>
                <a:r>
                  <a:rPr lang="de-DE" dirty="0" smtClean="0">
                    <a:latin typeface="+mn-lt"/>
                  </a:rPr>
                  <a:t> … </a:t>
                </a:r>
                <a:r>
                  <a:rPr lang="de-DE" dirty="0" err="1" smtClean="0">
                    <a:latin typeface="+mn-lt"/>
                  </a:rPr>
                  <a:t>Coefficient</a:t>
                </a:r>
                <a:r>
                  <a:rPr lang="de-DE" dirty="0" smtClean="0">
                    <a:latin typeface="+mn-lt"/>
                  </a:rPr>
                  <a:t> </a:t>
                </a:r>
                <a:r>
                  <a:rPr lang="de-DE" dirty="0" err="1" smtClean="0">
                    <a:latin typeface="+mn-lt"/>
                  </a:rPr>
                  <a:t>of</a:t>
                </a:r>
                <a:r>
                  <a:rPr lang="de-DE" dirty="0" smtClean="0">
                    <a:latin typeface="+mn-lt"/>
                  </a:rPr>
                  <a:t> </a:t>
                </a:r>
                <a:r>
                  <a:rPr lang="de-DE" dirty="0" err="1" smtClean="0">
                    <a:latin typeface="+mn-lt"/>
                  </a:rPr>
                  <a:t>determination</a:t>
                </a:r>
                <a:endParaRPr lang="de-DE" dirty="0">
                  <a:latin typeface="+mn-lt"/>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91480" y="2564904"/>
                <a:ext cx="4584576" cy="544316"/>
              </a:xfrm>
              <a:prstGeom prst="rect">
                <a:avLst/>
              </a:prstGeom>
              <a:blipFill rotWithShape="1">
                <a:blip r:embed="rId7" cstate="print"/>
                <a:stretch>
                  <a:fillRect b="-1124"/>
                </a:stretch>
              </a:blipFill>
            </p:spPr>
            <p:txBody>
              <a:bodyPr/>
              <a:lstStyle/>
              <a:p>
                <a:r>
                  <a:rPr lang="de-DE">
                    <a:noFill/>
                  </a:rPr>
                  <a:t> </a:t>
                </a:r>
              </a:p>
            </p:txBody>
          </p:sp>
        </mc:Fallback>
      </mc:AlternateContent>
      <p:sp>
        <p:nvSpPr>
          <p:cNvPr id="14" name="Textfeld 13"/>
          <p:cNvSpPr txBox="1"/>
          <p:nvPr/>
        </p:nvSpPr>
        <p:spPr>
          <a:xfrm>
            <a:off x="467544" y="3426673"/>
            <a:ext cx="8388424" cy="2854628"/>
          </a:xfrm>
          <a:prstGeom prst="rect">
            <a:avLst/>
          </a:prstGeom>
          <a:noFill/>
        </p:spPr>
        <p:txBody>
          <a:bodyPr wrap="square" rtlCol="0">
            <a:spAutoFit/>
          </a:bodyPr>
          <a:lstStyle/>
          <a:p>
            <a:pPr>
              <a:spcAft>
                <a:spcPts val="300"/>
              </a:spcAft>
            </a:pPr>
            <a:r>
              <a:rPr lang="en-GB" dirty="0" smtClean="0">
                <a:latin typeface="+mn-lt"/>
              </a:rPr>
              <a:t>Using </a:t>
            </a:r>
            <a:r>
              <a:rPr lang="en-GB" dirty="0">
                <a:latin typeface="+mn-lt"/>
              </a:rPr>
              <a:t>the regression </a:t>
            </a:r>
            <a:r>
              <a:rPr lang="en-GB" dirty="0" smtClean="0">
                <a:latin typeface="+mn-lt"/>
              </a:rPr>
              <a:t>model, can we </a:t>
            </a:r>
            <a:r>
              <a:rPr lang="en-GB" dirty="0">
                <a:latin typeface="+mn-lt"/>
              </a:rPr>
              <a:t>significantly better </a:t>
            </a:r>
            <a:r>
              <a:rPr lang="en-GB" dirty="0" smtClean="0">
                <a:latin typeface="+mn-lt"/>
              </a:rPr>
              <a:t>predict </a:t>
            </a:r>
            <a:r>
              <a:rPr lang="en-GB" dirty="0">
                <a:latin typeface="+mn-lt"/>
              </a:rPr>
              <a:t>values of the outcome than using the </a:t>
            </a:r>
            <a:r>
              <a:rPr lang="en-GB" dirty="0" smtClean="0">
                <a:latin typeface="+mn-lt"/>
              </a:rPr>
              <a:t>mean?</a:t>
            </a:r>
          </a:p>
          <a:p>
            <a:pPr>
              <a:spcAft>
                <a:spcPts val="300"/>
              </a:spcAft>
            </a:pPr>
            <a:r>
              <a:rPr lang="en-GB" dirty="0" smtClean="0">
                <a:latin typeface="+mn-lt"/>
              </a:rPr>
              <a:t>H0: R²=0 (</a:t>
            </a:r>
            <a:r>
              <a:rPr lang="en-GB" dirty="0" err="1" smtClean="0">
                <a:latin typeface="+mn-lt"/>
              </a:rPr>
              <a:t>alternativ</a:t>
            </a:r>
            <a:r>
              <a:rPr lang="en-GB" dirty="0" smtClean="0">
                <a:latin typeface="+mn-lt"/>
              </a:rPr>
              <a:t>: </a:t>
            </a:r>
            <a:r>
              <a:rPr lang="el-GR" dirty="0" smtClean="0">
                <a:latin typeface="+mn-lt"/>
              </a:rPr>
              <a:t>β</a:t>
            </a:r>
            <a:r>
              <a:rPr lang="de-DE" baseline="-25000" dirty="0" smtClean="0">
                <a:latin typeface="+mn-lt"/>
              </a:rPr>
              <a:t>1</a:t>
            </a:r>
            <a:r>
              <a:rPr lang="de-DE" dirty="0" smtClean="0">
                <a:latin typeface="+mn-lt"/>
              </a:rPr>
              <a:t>=</a:t>
            </a:r>
            <a:r>
              <a:rPr lang="el-GR" dirty="0"/>
              <a:t> </a:t>
            </a:r>
            <a:r>
              <a:rPr lang="el-GR" dirty="0" smtClean="0"/>
              <a:t>β</a:t>
            </a:r>
            <a:r>
              <a:rPr lang="de-DE" baseline="-25000" dirty="0"/>
              <a:t>2</a:t>
            </a:r>
            <a:r>
              <a:rPr lang="de-DE" dirty="0" smtClean="0"/>
              <a:t>=…=</a:t>
            </a:r>
            <a:r>
              <a:rPr lang="el-GR" dirty="0" smtClean="0"/>
              <a:t> β</a:t>
            </a:r>
            <a:r>
              <a:rPr lang="de-DE" baseline="-25000" dirty="0"/>
              <a:t>n</a:t>
            </a:r>
            <a:r>
              <a:rPr lang="de-DE" dirty="0" smtClean="0"/>
              <a:t>=0)</a:t>
            </a:r>
            <a:endParaRPr lang="en-GB" dirty="0" smtClean="0">
              <a:latin typeface="+mn-lt"/>
            </a:endParaRPr>
          </a:p>
          <a:p>
            <a:pPr>
              <a:spcAft>
                <a:spcPts val="300"/>
              </a:spcAft>
            </a:pPr>
            <a:r>
              <a:rPr lang="en-GB" dirty="0" smtClean="0">
                <a:latin typeface="+mn-lt"/>
              </a:rPr>
              <a:t>H1: R²≠0</a:t>
            </a:r>
          </a:p>
          <a:p>
            <a:pPr>
              <a:spcAft>
                <a:spcPts val="300"/>
              </a:spcAft>
            </a:pPr>
            <a:r>
              <a:rPr lang="en-GB" dirty="0" smtClean="0">
                <a:latin typeface="+mn-lt"/>
              </a:rPr>
              <a:t>Test statistic:                             </a:t>
            </a:r>
          </a:p>
          <a:p>
            <a:pPr>
              <a:spcAft>
                <a:spcPts val="300"/>
              </a:spcAft>
            </a:pPr>
            <a:endParaRPr lang="en-GB" dirty="0">
              <a:latin typeface="+mn-lt"/>
            </a:endParaRPr>
          </a:p>
          <a:p>
            <a:pPr>
              <a:spcAft>
                <a:spcPts val="300"/>
              </a:spcAft>
            </a:pPr>
            <a:r>
              <a:rPr lang="en-GB" dirty="0" smtClean="0">
                <a:latin typeface="+mn-lt"/>
              </a:rPr>
              <a:t>MS … Mean Squares (averages of total values)</a:t>
            </a:r>
            <a:endParaRPr lang="en-GB" dirty="0">
              <a:latin typeface="+mn-lt"/>
            </a:endParaRPr>
          </a:p>
          <a:p>
            <a:pPr>
              <a:spcAft>
                <a:spcPts val="300"/>
              </a:spcAft>
            </a:pPr>
            <a:r>
              <a:rPr lang="en-GB" dirty="0" smtClean="0">
                <a:latin typeface="+mn-lt"/>
              </a:rPr>
              <a:t>F ~ F(</a:t>
            </a:r>
            <a:r>
              <a:rPr lang="en-GB" dirty="0" err="1" smtClean="0">
                <a:latin typeface="+mn-lt"/>
              </a:rPr>
              <a:t>n,N</a:t>
            </a:r>
            <a:r>
              <a:rPr lang="en-GB" dirty="0" smtClean="0">
                <a:latin typeface="+mn-lt"/>
              </a:rPr>
              <a:t>-(n+1))-distributed </a:t>
            </a:r>
          </a:p>
          <a:p>
            <a:pPr>
              <a:spcAft>
                <a:spcPts val="300"/>
              </a:spcAft>
            </a:pPr>
            <a:r>
              <a:rPr lang="en-GB" dirty="0" smtClean="0">
                <a:latin typeface="+mn-lt"/>
              </a:rPr>
              <a:t>ANOVA test – </a:t>
            </a:r>
            <a:r>
              <a:rPr lang="en-GB" b="1" dirty="0" err="1" smtClean="0">
                <a:latin typeface="+mn-lt"/>
              </a:rPr>
              <a:t>AN</a:t>
            </a:r>
            <a:r>
              <a:rPr lang="en-GB" dirty="0" err="1" smtClean="0">
                <a:latin typeface="+mn-lt"/>
              </a:rPr>
              <a:t>alysis</a:t>
            </a:r>
            <a:r>
              <a:rPr lang="en-GB" dirty="0" smtClean="0">
                <a:latin typeface="+mn-lt"/>
              </a:rPr>
              <a:t> </a:t>
            </a:r>
            <a:r>
              <a:rPr lang="en-GB" b="1" dirty="0" smtClean="0">
                <a:latin typeface="+mn-lt"/>
              </a:rPr>
              <a:t>O</a:t>
            </a:r>
            <a:r>
              <a:rPr lang="en-GB" dirty="0" smtClean="0">
                <a:latin typeface="+mn-lt"/>
              </a:rPr>
              <a:t>f </a:t>
            </a:r>
            <a:r>
              <a:rPr lang="en-GB" b="1" dirty="0" err="1" smtClean="0">
                <a:latin typeface="+mn-lt"/>
              </a:rPr>
              <a:t>VA</a:t>
            </a:r>
            <a:r>
              <a:rPr lang="en-GB" dirty="0" err="1" smtClean="0">
                <a:latin typeface="+mn-lt"/>
              </a:rPr>
              <a:t>riance</a:t>
            </a:r>
            <a:endParaRPr lang="en-GB" dirty="0">
              <a:latin typeface="+mn-lt"/>
            </a:endParaRPr>
          </a:p>
        </p:txBody>
      </p:sp>
      <p:graphicFrame>
        <p:nvGraphicFramePr>
          <p:cNvPr id="15" name="Objekt 14"/>
          <p:cNvGraphicFramePr>
            <a:graphicFrameLocks noGrp="1" noChangeAspect="1"/>
          </p:cNvGraphicFramePr>
          <p:nvPr>
            <p:extLst>
              <p:ext uri="{D42A27DB-BD31-4B8C-83A1-F6EECF244321}">
                <p14:modId xmlns:p14="http://schemas.microsoft.com/office/powerpoint/2010/main" val="3395566252"/>
              </p:ext>
            </p:extLst>
          </p:nvPr>
        </p:nvGraphicFramePr>
        <p:xfrm>
          <a:off x="1979712" y="4509120"/>
          <a:ext cx="984647" cy="574578"/>
        </p:xfrm>
        <a:graphic>
          <a:graphicData uri="http://schemas.openxmlformats.org/presentationml/2006/ole">
            <mc:AlternateContent xmlns:mc="http://schemas.openxmlformats.org/markup-compatibility/2006">
              <mc:Choice xmlns:v="urn:schemas-microsoft-com:vml" Requires="v">
                <p:oleObj spid="_x0000_s726086" name="Equation" r:id="rId8" imgW="457002" imgH="266584" progId="Equation.3">
                  <p:embed/>
                </p:oleObj>
              </mc:Choice>
              <mc:Fallback>
                <p:oleObj name="Equation" r:id="rId8" imgW="457002" imgH="266584"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4509120"/>
                        <a:ext cx="984647" cy="574578"/>
                      </a:xfrm>
                      <a:prstGeom prst="rect">
                        <a:avLst/>
                      </a:prstGeom>
                      <a:solidFill>
                        <a:srgbClr val="FFFF00"/>
                      </a:solidFill>
                      <a:ln w="57150">
                        <a:solidFill>
                          <a:schemeClr val="tx1"/>
                        </a:solidFill>
                        <a:miter lim="800000"/>
                        <a:headEnd/>
                        <a:tailEnd/>
                      </a:ln>
                      <a:effectLst>
                        <a:outerShdw dist="117088" dir="2436078" algn="ctr" rotWithShape="0">
                          <a:schemeClr val="bg2">
                            <a:alpha val="74997"/>
                          </a:schemeClr>
                        </a:outerShdw>
                      </a:effectLst>
                    </p:spPr>
                  </p:pic>
                </p:oleObj>
              </mc:Fallback>
            </mc:AlternateContent>
          </a:graphicData>
        </a:graphic>
      </p:graphicFrame>
      <p:pic>
        <p:nvPicPr>
          <p:cNvPr id="112640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3991495"/>
            <a:ext cx="2860899" cy="23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995936" y="4427820"/>
            <a:ext cx="1512168" cy="369332"/>
          </a:xfrm>
          <a:prstGeom prst="rect">
            <a:avLst/>
          </a:prstGeom>
          <a:noFill/>
        </p:spPr>
        <p:txBody>
          <a:bodyPr wrap="square" rtlCol="0">
            <a:spAutoFit/>
          </a:bodyPr>
          <a:lstStyle/>
          <a:p>
            <a:r>
              <a:rPr lang="de-DE" dirty="0" smtClean="0">
                <a:latin typeface="+mn-lt"/>
              </a:rPr>
              <a:t>F-distribution:</a:t>
            </a:r>
            <a:endParaRPr lang="de-DE" dirty="0">
              <a:latin typeface="+mn-lt"/>
            </a:endParaRPr>
          </a:p>
        </p:txBody>
      </p:sp>
    </p:spTree>
    <p:extLst>
      <p:ext uri="{BB962C8B-B14F-4D97-AF65-F5344CB8AC3E}">
        <p14:creationId xmlns:p14="http://schemas.microsoft.com/office/powerpoint/2010/main" val="446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165</a:t>
            </a:fld>
            <a:endParaRPr lang="de-DE" altLang="en-US"/>
          </a:p>
        </p:txBody>
      </p:sp>
      <p:pic>
        <p:nvPicPr>
          <p:cNvPr id="7" name="Picture 1"/>
          <p:cNvPicPr>
            <a:picLocks noGrp="1" noChangeAspect="1"/>
          </p:cNvPicPr>
          <p:nvPr>
            <p:ph idx="1"/>
          </p:nvPr>
        </p:nvPicPr>
        <p:blipFill>
          <a:blip r:embed="rId2" cstate="print"/>
          <a:stretch>
            <a:fillRect/>
          </a:stretch>
        </p:blipFill>
        <p:spPr>
          <a:xfrm>
            <a:off x="540002" y="1844824"/>
            <a:ext cx="7764714" cy="1944216"/>
          </a:xfrm>
          <a:prstGeom prst="rect">
            <a:avLst/>
          </a:prstGeom>
        </p:spPr>
      </p:pic>
      <p:sp>
        <p:nvSpPr>
          <p:cNvPr id="8" name="Rechteck 7"/>
          <p:cNvSpPr/>
          <p:nvPr/>
        </p:nvSpPr>
        <p:spPr>
          <a:xfrm>
            <a:off x="899592" y="4149080"/>
            <a:ext cx="7056784" cy="1200329"/>
          </a:xfrm>
          <a:prstGeom prst="rect">
            <a:avLst/>
          </a:prstGeom>
        </p:spPr>
        <p:txBody>
          <a:bodyPr wrap="square">
            <a:spAutoFit/>
          </a:bodyPr>
          <a:lstStyle/>
          <a:p>
            <a:r>
              <a:rPr lang="de-DE" dirty="0" smtClean="0">
                <a:latin typeface="+mn-lt"/>
              </a:rPr>
              <a:t>Critical </a:t>
            </a:r>
            <a:r>
              <a:rPr lang="de-DE" dirty="0" err="1" smtClean="0">
                <a:latin typeface="+mn-lt"/>
              </a:rPr>
              <a:t>values</a:t>
            </a:r>
            <a:r>
              <a:rPr lang="de-DE" dirty="0" smtClean="0">
                <a:latin typeface="+mn-lt"/>
              </a:rPr>
              <a:t> </a:t>
            </a:r>
            <a:r>
              <a:rPr lang="de-DE" dirty="0" err="1" smtClean="0">
                <a:latin typeface="+mn-lt"/>
              </a:rPr>
              <a:t>for</a:t>
            </a:r>
            <a:r>
              <a:rPr lang="de-DE" dirty="0" smtClean="0">
                <a:latin typeface="+mn-lt"/>
              </a:rPr>
              <a:t> </a:t>
            </a:r>
            <a:r>
              <a:rPr lang="de-DE" dirty="0" err="1" smtClean="0">
                <a:latin typeface="+mn-lt"/>
              </a:rPr>
              <a:t>the</a:t>
            </a:r>
            <a:r>
              <a:rPr lang="de-DE" dirty="0" smtClean="0">
                <a:latin typeface="+mn-lt"/>
              </a:rPr>
              <a:t> F-distribution:</a:t>
            </a:r>
          </a:p>
          <a:p>
            <a:r>
              <a:rPr lang="de-DE" dirty="0" smtClean="0">
                <a:latin typeface="+mn-lt"/>
                <a:hlinkClick r:id="rId3"/>
              </a:rPr>
              <a:t>http</a:t>
            </a:r>
            <a:r>
              <a:rPr lang="de-DE" dirty="0">
                <a:latin typeface="+mn-lt"/>
                <a:hlinkClick r:id="rId3"/>
              </a:rPr>
              <a:t>://</a:t>
            </a:r>
            <a:r>
              <a:rPr lang="de-DE" dirty="0" smtClean="0">
                <a:latin typeface="+mn-lt"/>
                <a:hlinkClick r:id="rId3"/>
              </a:rPr>
              <a:t>www.socr.ucla.edu/applets.dir/f_table.html</a:t>
            </a:r>
            <a:endParaRPr lang="de-DE" dirty="0" smtClean="0">
              <a:latin typeface="+mn-lt"/>
            </a:endParaRPr>
          </a:p>
          <a:p>
            <a:endParaRPr lang="de-DE" dirty="0">
              <a:latin typeface="+mn-lt"/>
            </a:endParaRPr>
          </a:p>
          <a:p>
            <a:r>
              <a:rPr lang="de-DE" dirty="0" smtClean="0">
                <a:latin typeface="+mn-lt"/>
              </a:rPr>
              <a:t>Critical </a:t>
            </a:r>
            <a:r>
              <a:rPr lang="de-DE" dirty="0" err="1" smtClean="0">
                <a:latin typeface="+mn-lt"/>
              </a:rPr>
              <a:t>value</a:t>
            </a:r>
            <a:r>
              <a:rPr lang="de-DE" dirty="0" smtClean="0">
                <a:latin typeface="+mn-lt"/>
              </a:rPr>
              <a:t> </a:t>
            </a:r>
            <a:r>
              <a:rPr lang="de-DE" dirty="0" err="1" smtClean="0">
                <a:latin typeface="+mn-lt"/>
              </a:rPr>
              <a:t>for</a:t>
            </a:r>
            <a:r>
              <a:rPr lang="de-DE" dirty="0" smtClean="0">
                <a:latin typeface="+mn-lt"/>
              </a:rPr>
              <a:t> F(1,198) </a:t>
            </a:r>
            <a:r>
              <a:rPr lang="de-DE" dirty="0" err="1" smtClean="0">
                <a:latin typeface="+mn-lt"/>
              </a:rPr>
              <a:t>for</a:t>
            </a:r>
            <a:r>
              <a:rPr lang="de-DE" dirty="0" smtClean="0">
                <a:latin typeface="+mn-lt"/>
              </a:rPr>
              <a:t> </a:t>
            </a:r>
            <a:r>
              <a:rPr lang="el-GR" dirty="0" smtClean="0">
                <a:latin typeface="+mn-lt"/>
              </a:rPr>
              <a:t>α</a:t>
            </a:r>
            <a:r>
              <a:rPr lang="de-DE" dirty="0" smtClean="0">
                <a:latin typeface="+mn-lt"/>
              </a:rPr>
              <a:t>=0.05: ~3.9</a:t>
            </a:r>
            <a:endParaRPr lang="de-DE" dirty="0">
              <a:latin typeface="+mn-lt"/>
            </a:endParaRPr>
          </a:p>
        </p:txBody>
      </p:sp>
    </p:spTree>
    <p:extLst>
      <p:ext uri="{BB962C8B-B14F-4D97-AF65-F5344CB8AC3E}">
        <p14:creationId xmlns:p14="http://schemas.microsoft.com/office/powerpoint/2010/main" val="26308580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(3)</a:t>
            </a:r>
            <a:endParaRPr lang="de-DE" dirty="0"/>
          </a:p>
        </p:txBody>
      </p:sp>
      <p:sp>
        <p:nvSpPr>
          <p:cNvPr id="3" name="Inhaltsplatzhalter 2"/>
          <p:cNvSpPr>
            <a:spLocks noGrp="1"/>
          </p:cNvSpPr>
          <p:nvPr>
            <p:ph idx="1"/>
          </p:nvPr>
        </p:nvSpPr>
        <p:spPr/>
        <p:txBody>
          <a:bodyPr/>
          <a:lstStyle/>
          <a:p>
            <a:r>
              <a:rPr lang="de-DE" dirty="0" err="1" smtClean="0"/>
              <a:t>To</a:t>
            </a:r>
            <a:r>
              <a:rPr lang="de-DE" dirty="0" smtClean="0"/>
              <a:t> </a:t>
            </a:r>
            <a:r>
              <a:rPr lang="de-DE" dirty="0" err="1" smtClean="0"/>
              <a:t>test</a:t>
            </a:r>
            <a:r>
              <a:rPr lang="de-DE" dirty="0" smtClean="0"/>
              <a:t> </a:t>
            </a:r>
            <a:r>
              <a:rPr lang="de-DE" dirty="0" err="1" smtClean="0"/>
              <a:t>the</a:t>
            </a:r>
            <a:r>
              <a:rPr lang="de-DE" dirty="0" smtClean="0"/>
              <a:t> </a:t>
            </a:r>
            <a:r>
              <a:rPr lang="de-DE" dirty="0" err="1" smtClean="0"/>
              <a:t>significance</a:t>
            </a:r>
            <a:r>
              <a:rPr lang="de-DE" dirty="0" smtClean="0"/>
              <a:t> </a:t>
            </a:r>
            <a:r>
              <a:rPr lang="de-DE" dirty="0" err="1" smtClean="0"/>
              <a:t>of</a:t>
            </a:r>
            <a:r>
              <a:rPr lang="de-DE" dirty="0" smtClean="0"/>
              <a:t> individual </a:t>
            </a:r>
            <a:r>
              <a:rPr lang="de-DE" dirty="0" err="1" smtClean="0"/>
              <a:t>regression</a:t>
            </a:r>
            <a:r>
              <a:rPr lang="de-DE" dirty="0" smtClean="0"/>
              <a:t> </a:t>
            </a:r>
            <a:r>
              <a:rPr lang="de-DE" dirty="0" err="1" smtClean="0"/>
              <a:t>coefficients</a:t>
            </a:r>
            <a:endParaRPr lang="de-DE" dirty="0" smtClean="0"/>
          </a:p>
          <a:p>
            <a:pPr lvl="1"/>
            <a:r>
              <a:rPr lang="de-DE" dirty="0" smtClean="0"/>
              <a:t>t-test</a:t>
            </a:r>
          </a:p>
          <a:p>
            <a:pPr lvl="1"/>
            <a:endParaRPr lang="de-DE" dirty="0"/>
          </a:p>
          <a:p>
            <a:pPr marL="457200" lvl="1" indent="0">
              <a:buNone/>
            </a:pPr>
            <a:endParaRPr lang="de-DE" dirty="0" smtClean="0"/>
          </a:p>
          <a:p>
            <a:pPr lvl="1"/>
            <a:r>
              <a:rPr lang="de-DE" dirty="0" smtClean="0"/>
              <a:t>Test </a:t>
            </a:r>
            <a:r>
              <a:rPr lang="de-DE" dirty="0" err="1" smtClean="0"/>
              <a:t>statistic</a:t>
            </a:r>
            <a:r>
              <a:rPr lang="de-DE" dirty="0" smtClean="0"/>
              <a:t>:                              ~ t(N-2)-</a:t>
            </a:r>
            <a:r>
              <a:rPr lang="de-DE" dirty="0" err="1" smtClean="0"/>
              <a:t>distributed</a:t>
            </a:r>
            <a:endParaRPr lang="de-DE" dirty="0" smtClean="0"/>
          </a:p>
          <a:p>
            <a:pPr lvl="1"/>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166</a:t>
            </a:fld>
            <a:endParaRPr lang="de-DE" altLang="en-US"/>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7242" y="2204864"/>
            <a:ext cx="1446507" cy="71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96952"/>
            <a:ext cx="14573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4" cstate="print"/>
          <a:stretch>
            <a:fillRect/>
          </a:stretch>
        </p:blipFill>
        <p:spPr>
          <a:xfrm>
            <a:off x="1259632" y="4149080"/>
            <a:ext cx="6098859" cy="1872208"/>
          </a:xfrm>
          <a:prstGeom prst="rect">
            <a:avLst/>
          </a:prstGeom>
        </p:spPr>
      </p:pic>
      <p:sp>
        <p:nvSpPr>
          <p:cNvPr id="10" name="Ellipse 9"/>
          <p:cNvSpPr/>
          <p:nvPr/>
        </p:nvSpPr>
        <p:spPr>
          <a:xfrm>
            <a:off x="4788024" y="4437112"/>
            <a:ext cx="1224136" cy="1584176"/>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65893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(4)</a:t>
            </a:r>
            <a:endParaRPr lang="de-DE" dirty="0"/>
          </a:p>
        </p:txBody>
      </p:sp>
      <p:sp>
        <p:nvSpPr>
          <p:cNvPr id="3" name="Inhaltsplatzhalter 2"/>
          <p:cNvSpPr>
            <a:spLocks noGrp="1"/>
          </p:cNvSpPr>
          <p:nvPr>
            <p:ph idx="1"/>
          </p:nvPr>
        </p:nvSpPr>
        <p:spPr>
          <a:xfrm>
            <a:off x="457200" y="2132856"/>
            <a:ext cx="8229600" cy="4225102"/>
          </a:xfrm>
        </p:spPr>
        <p:txBody>
          <a:bodyPr/>
          <a:lstStyle/>
          <a:p>
            <a:pPr>
              <a:lnSpc>
                <a:spcPct val="80000"/>
              </a:lnSpc>
            </a:pPr>
            <a:r>
              <a:rPr lang="en-US" sz="2200" dirty="0" smtClean="0"/>
              <a:t>Prerequisites that F-test (ANOVA) and t-test for regression are valid</a:t>
            </a:r>
          </a:p>
          <a:p>
            <a:pPr lvl="1">
              <a:lnSpc>
                <a:spcPct val="80000"/>
              </a:lnSpc>
            </a:pPr>
            <a:r>
              <a:rPr lang="en-US" sz="2000" dirty="0" smtClean="0"/>
              <a:t>Homoscedasticity</a:t>
            </a:r>
            <a:r>
              <a:rPr lang="en-US" sz="2000" dirty="0"/>
              <a:t>:</a:t>
            </a:r>
          </a:p>
          <a:p>
            <a:pPr lvl="2">
              <a:lnSpc>
                <a:spcPct val="80000"/>
              </a:lnSpc>
            </a:pPr>
            <a:r>
              <a:rPr lang="en-US" sz="1600" dirty="0"/>
              <a:t>For each value of the predictors the variance of the error term should be constant.</a:t>
            </a:r>
          </a:p>
          <a:p>
            <a:pPr lvl="1">
              <a:lnSpc>
                <a:spcPct val="80000"/>
              </a:lnSpc>
            </a:pPr>
            <a:r>
              <a:rPr lang="en-US" sz="2000" dirty="0" smtClean="0"/>
              <a:t>Independent </a:t>
            </a:r>
            <a:r>
              <a:rPr lang="en-US" sz="2000" dirty="0"/>
              <a:t>Errors:</a:t>
            </a:r>
          </a:p>
          <a:p>
            <a:pPr lvl="2">
              <a:lnSpc>
                <a:spcPct val="80000"/>
              </a:lnSpc>
            </a:pPr>
            <a:r>
              <a:rPr lang="en-US" sz="1600" dirty="0"/>
              <a:t>For any pair of observations, the error terms should be uncorrelated</a:t>
            </a:r>
          </a:p>
          <a:p>
            <a:pPr lvl="1">
              <a:lnSpc>
                <a:spcPct val="80000"/>
              </a:lnSpc>
            </a:pPr>
            <a:r>
              <a:rPr lang="en-US" sz="2000" dirty="0"/>
              <a:t>Normally-distributed Errors</a:t>
            </a:r>
          </a:p>
          <a:p>
            <a:pPr lvl="2">
              <a:lnSpc>
                <a:spcPct val="80000"/>
              </a:lnSpc>
            </a:pPr>
            <a:r>
              <a:rPr lang="en-US" sz="1600" dirty="0"/>
              <a:t>Normal probability plot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167</a:t>
            </a:fld>
            <a:endParaRPr lang="de-DE" altLang="en-US"/>
          </a:p>
        </p:txBody>
      </p:sp>
    </p:spTree>
    <p:extLst>
      <p:ext uri="{BB962C8B-B14F-4D97-AF65-F5344CB8AC3E}">
        <p14:creationId xmlns:p14="http://schemas.microsoft.com/office/powerpoint/2010/main" val="425524387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Nicht-parametrische Tests</a:t>
            </a:r>
            <a:br>
              <a:rPr lang="de-DE" dirty="0" smtClean="0"/>
            </a:br>
            <a:r>
              <a:rPr lang="de-DE" dirty="0" smtClean="0"/>
              <a:t>Mann-Whitney U Test (1)</a:t>
            </a:r>
            <a:endParaRPr lang="de-DE" dirty="0"/>
          </a:p>
        </p:txBody>
      </p:sp>
      <p:sp>
        <p:nvSpPr>
          <p:cNvPr id="3" name="Inhaltsplatzhalter 2"/>
          <p:cNvSpPr>
            <a:spLocks noGrp="1"/>
          </p:cNvSpPr>
          <p:nvPr>
            <p:ph idx="1"/>
          </p:nvPr>
        </p:nvSpPr>
        <p:spPr/>
        <p:txBody>
          <a:bodyPr>
            <a:normAutofit/>
          </a:bodyPr>
          <a:lstStyle/>
          <a:p>
            <a:r>
              <a:rPr lang="de-DE" sz="1800" i="1" dirty="0"/>
              <a:t>20 Patienten einer Klinik werden untersucht. 12 davon sind in kardiologischer Behandlung, während 8 dies nicht sind. Sie alle beantworten einen Fragebogen zum allgemeinen Wohlbefinden (Werte von 0 bis 35, 0 steht für ein sehr hohes, 35 für ein sehr geringes Wohlbefinden). Es soll geprüft werden, ob es Unterschiede hinsichtlich der zentralen Tendenz des Wohlbefindens zwischen den Herzpatienten und den übrigen Patienten gibt</a:t>
            </a:r>
            <a:r>
              <a:rPr lang="de-DE" sz="1800" i="1" dirty="0" smtClean="0"/>
              <a:t>.</a:t>
            </a:r>
          </a:p>
          <a:p>
            <a:r>
              <a:rPr lang="de-DE" sz="1800" i="1" dirty="0" smtClean="0"/>
              <a:t>Mann-</a:t>
            </a:r>
            <a:r>
              <a:rPr lang="de-DE" sz="1800" i="1" dirty="0" err="1" smtClean="0"/>
              <a:t>Whitney.sav</a:t>
            </a:r>
            <a:endParaRPr lang="de-DE" sz="1800" i="1" dirty="0" smtClean="0"/>
          </a:p>
          <a:p>
            <a:endParaRPr lang="de-DE" sz="1800" i="1" dirty="0"/>
          </a:p>
          <a:p>
            <a:r>
              <a:rPr lang="de-DE" sz="1800" dirty="0" smtClean="0"/>
              <a:t>T-Test: Nur zulässig, falls Daten normalverteilt</a:t>
            </a:r>
          </a:p>
          <a:p>
            <a:r>
              <a:rPr lang="de-DE" sz="1800" dirty="0" smtClean="0"/>
              <a:t>Falls Voraussetzungen für T-Test </a:t>
            </a:r>
            <a:r>
              <a:rPr lang="de-DE" sz="1800" smtClean="0"/>
              <a:t>nicht erfüllt, dann:</a:t>
            </a:r>
            <a:endParaRPr lang="de-DE" sz="1800" dirty="0" smtClean="0"/>
          </a:p>
          <a:p>
            <a:r>
              <a:rPr lang="de-DE" sz="1800" b="1" dirty="0" smtClean="0"/>
              <a:t>Mann-Whitney U Test</a:t>
            </a:r>
            <a:r>
              <a:rPr lang="de-DE" sz="1800" dirty="0" smtClean="0"/>
              <a:t>: zulässig für alle Verteilungen,</a:t>
            </a:r>
            <a:br>
              <a:rPr lang="de-DE" sz="1800" dirty="0" smtClean="0"/>
            </a:br>
            <a:r>
              <a:rPr lang="de-DE" sz="1800" dirty="0" smtClean="0"/>
              <a:t>solange                                            gilt (Verteilung in den</a:t>
            </a:r>
            <a:br>
              <a:rPr lang="de-DE" sz="1800" dirty="0" smtClean="0"/>
            </a:br>
            <a:r>
              <a:rPr lang="de-DE" sz="1800" dirty="0" smtClean="0"/>
              <a:t>beiden Gruppen bis auf Verschiebung gleich)</a:t>
            </a:r>
          </a:p>
          <a:p>
            <a:endParaRPr lang="de-DE" sz="18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168</a:t>
            </a:fld>
            <a:endParaRPr lang="de-DE" altLang="en-US"/>
          </a:p>
        </p:txBody>
      </p:sp>
      <p:pic>
        <p:nvPicPr>
          <p:cNvPr id="1128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044415"/>
            <a:ext cx="2248227" cy="180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858004"/>
            <a:ext cx="2260600" cy="181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931291"/>
            <a:ext cx="1944216" cy="3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5641429"/>
            <a:ext cx="2714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01943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5589240"/>
            <a:ext cx="1868594" cy="6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249096"/>
            <a:ext cx="2018531" cy="3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708920"/>
            <a:ext cx="2062432" cy="51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Nicht-parametrische Tests</a:t>
            </a:r>
            <a:br>
              <a:rPr lang="de-DE" dirty="0"/>
            </a:br>
            <a:r>
              <a:rPr lang="de-DE" dirty="0"/>
              <a:t>Mann-Whitney U Test </a:t>
            </a:r>
            <a:r>
              <a:rPr lang="de-DE" dirty="0" smtClean="0"/>
              <a:t>(2)</a:t>
            </a:r>
            <a:endParaRPr lang="de-DE" dirty="0"/>
          </a:p>
        </p:txBody>
      </p:sp>
      <p:sp>
        <p:nvSpPr>
          <p:cNvPr id="3" name="Inhaltsplatzhalter 2"/>
          <p:cNvSpPr>
            <a:spLocks noGrp="1"/>
          </p:cNvSpPr>
          <p:nvPr>
            <p:ph idx="1"/>
          </p:nvPr>
        </p:nvSpPr>
        <p:spPr/>
        <p:txBody>
          <a:bodyPr>
            <a:normAutofit/>
          </a:bodyPr>
          <a:lstStyle/>
          <a:p>
            <a:r>
              <a:rPr lang="de-DE" sz="2000" dirty="0" smtClean="0"/>
              <a:t>MWU-Test rechnet mit den Rängen, nicht mit den Messwerten selbst</a:t>
            </a:r>
            <a:endParaRPr lang="de-DE" sz="2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169</a:t>
            </a:fld>
            <a:endParaRPr lang="de-DE" altLang="en-US"/>
          </a:p>
        </p:txBody>
      </p:sp>
      <p:pic>
        <p:nvPicPr>
          <p:cNvPr id="11294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14" y="2204864"/>
            <a:ext cx="364484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8024" y="2204863"/>
            <a:ext cx="3862632" cy="42473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smtClean="0">
                <a:latin typeface="+mn-lt"/>
              </a:rPr>
              <a:t>Berechnung der Rangsummen in beiden Gruppen</a:t>
            </a:r>
          </a:p>
          <a:p>
            <a:pPr marL="285750" indent="-285750">
              <a:spcAft>
                <a:spcPts val="600"/>
              </a:spcAft>
              <a:buFont typeface="Arial" panose="020B0604020202020204" pitchFamily="34" charset="0"/>
              <a:buChar char="•"/>
            </a:pPr>
            <a:r>
              <a:rPr lang="de-DE" dirty="0" smtClean="0">
                <a:latin typeface="+mn-lt"/>
              </a:rPr>
              <a:t>Teststatistik U:</a:t>
            </a:r>
            <a:br>
              <a:rPr lang="de-DE" dirty="0" smtClean="0">
                <a:latin typeface="+mn-lt"/>
              </a:rPr>
            </a:br>
            <a:r>
              <a:rPr lang="de-DE" sz="1400" dirty="0" smtClean="0">
                <a:latin typeface="+mn-lt"/>
              </a:rPr>
              <a:t>n1=</a:t>
            </a:r>
            <a:r>
              <a:rPr lang="de-DE" sz="1400" dirty="0" err="1" smtClean="0">
                <a:latin typeface="+mn-lt"/>
              </a:rPr>
              <a:t>Stichprobengrösse</a:t>
            </a:r>
            <a:r>
              <a:rPr lang="de-DE" sz="1400" dirty="0" smtClean="0">
                <a:latin typeface="+mn-lt"/>
              </a:rPr>
              <a:t> der Gruppe mit der größeren Rangsumme</a:t>
            </a:r>
            <a:br>
              <a:rPr lang="de-DE" sz="1400" dirty="0" smtClean="0">
                <a:latin typeface="+mn-lt"/>
              </a:rPr>
            </a:br>
            <a:r>
              <a:rPr lang="de-DE" sz="1400" dirty="0">
                <a:latin typeface="+mn-lt"/>
              </a:rPr>
              <a:t>n2=</a:t>
            </a:r>
            <a:r>
              <a:rPr lang="de-DE" sz="1400" dirty="0" err="1">
                <a:latin typeface="+mn-lt"/>
              </a:rPr>
              <a:t>Stichprobengrösse</a:t>
            </a:r>
            <a:r>
              <a:rPr lang="de-DE" sz="1400" dirty="0">
                <a:latin typeface="+mn-lt"/>
              </a:rPr>
              <a:t> der Gruppe mit der kleineren Rangsumme</a:t>
            </a:r>
            <a:br>
              <a:rPr lang="de-DE" sz="1400" dirty="0">
                <a:latin typeface="+mn-lt"/>
              </a:rPr>
            </a:br>
            <a:r>
              <a:rPr lang="de-DE" sz="1400" dirty="0">
                <a:latin typeface="+mn-lt"/>
              </a:rPr>
              <a:t>R1=größere der beiden Rangsummen</a:t>
            </a:r>
          </a:p>
          <a:p>
            <a:pPr marL="285750" indent="-285750">
              <a:buFont typeface="Arial" panose="020B0604020202020204" pitchFamily="34" charset="0"/>
              <a:buChar char="•"/>
            </a:pPr>
            <a:r>
              <a:rPr lang="de-DE" dirty="0" smtClean="0">
                <a:latin typeface="+mn-lt"/>
              </a:rPr>
              <a:t>Im Bsp.: </a:t>
            </a:r>
          </a:p>
          <a:p>
            <a:pPr marL="285750" indent="-285750">
              <a:buFont typeface="Arial" panose="020B0604020202020204" pitchFamily="34" charset="0"/>
              <a:buChar char="•"/>
            </a:pPr>
            <a:endParaRPr lang="de-DE" dirty="0">
              <a:latin typeface="+mn-lt"/>
            </a:endParaRPr>
          </a:p>
          <a:p>
            <a:pPr marL="285750" indent="-285750">
              <a:spcAft>
                <a:spcPts val="600"/>
              </a:spcAft>
              <a:buFont typeface="Arial" panose="020B0604020202020204" pitchFamily="34" charset="0"/>
              <a:buChar char="•"/>
            </a:pPr>
            <a:r>
              <a:rPr lang="de-DE" dirty="0" smtClean="0">
                <a:latin typeface="+mn-lt"/>
              </a:rPr>
              <a:t>Stichprobe hinreichend groß (n</a:t>
            </a:r>
            <a:r>
              <a:rPr lang="de-DE" baseline="-25000" dirty="0" smtClean="0">
                <a:latin typeface="+mn-lt"/>
              </a:rPr>
              <a:t>1</a:t>
            </a:r>
            <a:r>
              <a:rPr lang="de-DE" dirty="0" smtClean="0">
                <a:latin typeface="+mn-lt"/>
              </a:rPr>
              <a:t>+n</a:t>
            </a:r>
            <a:r>
              <a:rPr lang="de-DE" baseline="-25000" dirty="0" smtClean="0">
                <a:latin typeface="+mn-lt"/>
              </a:rPr>
              <a:t>2</a:t>
            </a:r>
            <a:r>
              <a:rPr lang="de-DE" dirty="0" smtClean="0">
                <a:latin typeface="+mn-lt"/>
              </a:rPr>
              <a:t>&gt;30): U annähernd normalverteilt</a:t>
            </a:r>
            <a:endParaRPr lang="de-DE" dirty="0">
              <a:latin typeface="+mn-lt"/>
            </a:endParaRPr>
          </a:p>
          <a:p>
            <a:pPr marL="285750" indent="-285750">
              <a:spcAft>
                <a:spcPts val="600"/>
              </a:spcAft>
              <a:buFont typeface="Arial" panose="020B0604020202020204" pitchFamily="34" charset="0"/>
              <a:buChar char="•"/>
            </a:pPr>
            <a:r>
              <a:rPr lang="de-DE" dirty="0" smtClean="0">
                <a:latin typeface="+mn-lt"/>
              </a:rPr>
              <a:t>Im Bsp.:</a:t>
            </a:r>
          </a:p>
          <a:p>
            <a:pPr marL="285750" indent="-285750">
              <a:spcAft>
                <a:spcPts val="600"/>
              </a:spcAft>
              <a:buFont typeface="Arial" panose="020B0604020202020204" pitchFamily="34" charset="0"/>
              <a:buChar char="•"/>
            </a:pPr>
            <a:r>
              <a:rPr lang="de-DE" dirty="0" smtClean="0">
                <a:latin typeface="+mn-lt"/>
              </a:rPr>
              <a:t>p &lt; 0.05, da -2.34 &lt; -1.96</a:t>
            </a:r>
          </a:p>
        </p:txBody>
      </p:sp>
    </p:spTree>
    <p:extLst>
      <p:ext uri="{BB962C8B-B14F-4D97-AF65-F5344CB8AC3E}">
        <p14:creationId xmlns:p14="http://schemas.microsoft.com/office/powerpoint/2010/main" val="1667538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17</a:t>
            </a:fld>
            <a:endParaRPr lang="de-AT">
              <a:latin typeface="+mj-lt"/>
            </a:endParaRPr>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170</a:t>
            </a:fld>
            <a:endParaRPr lang="de-DE" altLang="en-US"/>
          </a:p>
        </p:txBody>
      </p:sp>
      <p:pic>
        <p:nvPicPr>
          <p:cNvPr id="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2492" y="1626195"/>
            <a:ext cx="5949828" cy="461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https://i.pinimg.com/originals/da/c9/60/dac96086a651aea01b0ef24da4faaa9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4" descr="https://i.pinimg.com/originals/da/c9/60/dac96086a651aea01b0ef24da4faaa9f.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6346470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(3)</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171</a:t>
            </a:fld>
            <a:endParaRPr lang="de-DE" altLang="en-US"/>
          </a:p>
        </p:txBody>
      </p:sp>
      <p:pic>
        <p:nvPicPr>
          <p:cNvPr id="7"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775" y="1600200"/>
            <a:ext cx="680645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73922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3155718855"/>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 xmlns:a16="http://schemas.microsoft.com/office/drawing/2014/main" val="20000"/>
                    </a:ext>
                  </a:extLst>
                </a:gridCol>
                <a:gridCol w="1466850">
                  <a:extLst>
                    <a:ext uri="{9D8B030D-6E8A-4147-A177-3AD203B41FA5}">
                      <a16:colId xmlns="" xmlns:a16="http://schemas.microsoft.com/office/drawing/2014/main" val="20001"/>
                    </a:ext>
                  </a:extLst>
                </a:gridCol>
                <a:gridCol w="2047875">
                  <a:extLst>
                    <a:ext uri="{9D8B030D-6E8A-4147-A177-3AD203B41FA5}">
                      <a16:colId xmlns="" xmlns:a16="http://schemas.microsoft.com/office/drawing/2014/main" val="20002"/>
                    </a:ext>
                  </a:extLst>
                </a:gridCol>
                <a:gridCol w="1924050">
                  <a:extLst>
                    <a:ext uri="{9D8B030D-6E8A-4147-A177-3AD203B41FA5}">
                      <a16:colId xmlns="" xmlns:a16="http://schemas.microsoft.com/office/drawing/2014/main" val="20003"/>
                    </a:ext>
                  </a:extLst>
                </a:gridCol>
                <a:gridCol w="1962150">
                  <a:extLst>
                    <a:ext uri="{9D8B030D-6E8A-4147-A177-3AD203B41FA5}">
                      <a16:colId xmlns=""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Wilcoxon-test</a:t>
                      </a:r>
                      <a:r>
                        <a:rPr lang="de-AT" dirty="0" smtClean="0"/>
                        <a:t> / Mann-Whitney U-Test</a:t>
                      </a:r>
                      <a:endParaRPr lang="de-DE" dirty="0"/>
                    </a:p>
                  </a:txBody>
                  <a:tcPr>
                    <a:solidFill>
                      <a:schemeClr val="bg1">
                        <a:lumMod val="95000"/>
                      </a:schemeClr>
                    </a:solidFill>
                  </a:tcPr>
                </a:tc>
                <a:tc>
                  <a:txBody>
                    <a:bodyPr/>
                    <a:lstStyle/>
                    <a:p>
                      <a:r>
                        <a:rPr lang="de-AT" dirty="0" smtClean="0"/>
                        <a:t>Chi-Square</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frequencies in a </a:t>
            </a:r>
            <a:r>
              <a:rPr lang="en-US" sz="1800" b="1" dirty="0" err="1" smtClean="0">
                <a:solidFill>
                  <a:schemeClr val="tx1"/>
                </a:solidFill>
              </a:rPr>
              <a:t>crosstable</a:t>
            </a:r>
            <a:r>
              <a:rPr lang="en-US" sz="1800" b="1" dirty="0" smtClean="0">
                <a:solidFill>
                  <a:schemeClr val="tx1"/>
                </a:solidFill>
              </a:rPr>
              <a:t>:</a:t>
            </a:r>
          </a:p>
          <a:p>
            <a:r>
              <a:rPr lang="en-US" sz="1800" dirty="0" smtClean="0">
                <a:solidFill>
                  <a:schemeClr val="tx1"/>
                </a:solidFill>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measures of location:</a:t>
            </a:r>
          </a:p>
          <a:p>
            <a:r>
              <a:rPr lang="en-US" sz="1800" dirty="0" smtClean="0">
                <a:solidFill>
                  <a:schemeClr val="tx1"/>
                </a:solidFill>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8195134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12.04.2019</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173</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4"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5"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12.04.2019</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174</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46"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47"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12367994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27518269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178</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schemeClr val="tx1"/>
                </a:solidFill>
                <a:effectLst/>
                <a:uLnTx/>
                <a:uFillTx/>
                <a:latin typeface="+mn-lt"/>
                <a:ea typeface="+mn-ea"/>
                <a:cs typeface="+mn-cs"/>
              </a:rPr>
              <a:t>The situation: </a:t>
            </a:r>
          </a:p>
          <a:p>
            <a:pPr marL="358775" marR="0" lvl="0" indent="-358775" defTabSz="914400" latinLnBrk="0">
              <a:lnSpc>
                <a:spcPct val="100000"/>
              </a:lnSpc>
              <a:spcBef>
                <a:spcPts val="600"/>
              </a:spcBef>
              <a:spcAft>
                <a:spcPts val="900"/>
              </a:spcAft>
              <a:buClr>
                <a:srgbClr val="0A3CA0"/>
              </a:buClr>
              <a:buSzPct val="150000"/>
              <a:buFont typeface="Arial" pitchFamily="34" charset="0"/>
              <a:buChar char="■"/>
              <a:tabLst/>
              <a:defRPr/>
            </a:pPr>
            <a:r>
              <a:rPr lang="en-US" sz="1900" dirty="0" smtClean="0">
                <a:solidFill>
                  <a:schemeClr val="tx1"/>
                </a:solidFill>
                <a:latin typeface="+mn-lt"/>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1800" i="0" u="none" strike="noStrike" kern="0" cap="none" spc="0" normalizeH="0" baseline="0" noProof="0" dirty="0" smtClean="0">
                <a:ln>
                  <a:noFill/>
                </a:ln>
                <a:solidFill>
                  <a:schemeClr val="tx1"/>
                </a:solidFill>
                <a:effectLst/>
                <a:uLnTx/>
                <a:uFillTx/>
                <a:latin typeface="+mn-lt"/>
                <a:ea typeface="+mn-ea"/>
                <a:cs typeface="+mn-cs"/>
              </a:rPr>
              <a:t>100 statistical tests</a:t>
            </a:r>
            <a:r>
              <a:rPr kumimoji="0" lang="en-US" sz="1800" i="0" u="none" strike="noStrike" kern="0" cap="none" spc="0" normalizeH="0" noProof="0" dirty="0" smtClean="0">
                <a:ln>
                  <a:noFill/>
                </a:ln>
                <a:solidFill>
                  <a:schemeClr val="tx1"/>
                </a:solidFill>
                <a:effectLst/>
                <a:uLnTx/>
                <a:uFillTx/>
                <a:latin typeface="+mn-lt"/>
                <a:ea typeface="+mn-ea"/>
                <a:cs typeface="+mn-cs"/>
              </a:rPr>
              <a:t> are performed</a:t>
            </a:r>
            <a:r>
              <a:rPr lang="en-US" sz="1800" kern="0" dirty="0" smtClean="0">
                <a:solidFill>
                  <a:schemeClr val="tx1"/>
                </a:solidFill>
                <a:latin typeface="+mn-lt"/>
              </a:rPr>
              <a:t> with a significance level of </a:t>
            </a:r>
            <a:r>
              <a:rPr lang="en-US" sz="1800" kern="0" dirty="0" smtClean="0">
                <a:solidFill>
                  <a:schemeClr val="tx1"/>
                </a:solidFill>
                <a:latin typeface="Symbol" pitchFamily="18" charset="2"/>
              </a:rPr>
              <a:t>a</a:t>
            </a:r>
            <a:r>
              <a:rPr lang="en-US" sz="1800" kern="0" dirty="0" smtClean="0">
                <a:solidFill>
                  <a:schemeClr val="tx1"/>
                </a:solidFill>
                <a:latin typeface="+mn-lt"/>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lang="en-US" sz="1800" kern="0" dirty="0" smtClean="0">
                <a:solidFill>
                  <a:schemeClr val="tx1"/>
                </a:solidFill>
                <a:latin typeface="+mn-lt"/>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928704538"/>
              </p:ext>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 xmlns:a16="http://schemas.microsoft.com/office/drawing/2014/main" val="20000"/>
                    </a:ext>
                  </a:extLst>
                </a:gridCol>
                <a:gridCol w="321471">
                  <a:extLst>
                    <a:ext uri="{9D8B030D-6E8A-4147-A177-3AD203B41FA5}">
                      <a16:colId xmlns="" xmlns:a16="http://schemas.microsoft.com/office/drawing/2014/main" val="20001"/>
                    </a:ext>
                  </a:extLst>
                </a:gridCol>
                <a:gridCol w="321471">
                  <a:extLst>
                    <a:ext uri="{9D8B030D-6E8A-4147-A177-3AD203B41FA5}">
                      <a16:colId xmlns="" xmlns:a16="http://schemas.microsoft.com/office/drawing/2014/main" val="20002"/>
                    </a:ext>
                  </a:extLst>
                </a:gridCol>
                <a:gridCol w="321471">
                  <a:extLst>
                    <a:ext uri="{9D8B030D-6E8A-4147-A177-3AD203B41FA5}">
                      <a16:colId xmlns="" xmlns:a16="http://schemas.microsoft.com/office/drawing/2014/main" val="20003"/>
                    </a:ext>
                  </a:extLst>
                </a:gridCol>
                <a:gridCol w="321471">
                  <a:extLst>
                    <a:ext uri="{9D8B030D-6E8A-4147-A177-3AD203B41FA5}">
                      <a16:colId xmlns="" xmlns:a16="http://schemas.microsoft.com/office/drawing/2014/main" val="20004"/>
                    </a:ext>
                  </a:extLst>
                </a:gridCol>
                <a:gridCol w="321471">
                  <a:extLst>
                    <a:ext uri="{9D8B030D-6E8A-4147-A177-3AD203B41FA5}">
                      <a16:colId xmlns="" xmlns:a16="http://schemas.microsoft.com/office/drawing/2014/main" val="20005"/>
                    </a:ext>
                  </a:extLst>
                </a:gridCol>
                <a:gridCol w="321471">
                  <a:extLst>
                    <a:ext uri="{9D8B030D-6E8A-4147-A177-3AD203B41FA5}">
                      <a16:colId xmlns="" xmlns:a16="http://schemas.microsoft.com/office/drawing/2014/main" val="20006"/>
                    </a:ext>
                  </a:extLst>
                </a:gridCol>
                <a:gridCol w="321471">
                  <a:extLst>
                    <a:ext uri="{9D8B030D-6E8A-4147-A177-3AD203B41FA5}">
                      <a16:colId xmlns="" xmlns:a16="http://schemas.microsoft.com/office/drawing/2014/main" val="20007"/>
                    </a:ext>
                  </a:extLst>
                </a:gridCol>
                <a:gridCol w="321471">
                  <a:extLst>
                    <a:ext uri="{9D8B030D-6E8A-4147-A177-3AD203B41FA5}">
                      <a16:colId xmlns="" xmlns:a16="http://schemas.microsoft.com/office/drawing/2014/main" val="20008"/>
                    </a:ext>
                  </a:extLst>
                </a:gridCol>
                <a:gridCol w="321471">
                  <a:extLst>
                    <a:ext uri="{9D8B030D-6E8A-4147-A177-3AD203B41FA5}">
                      <a16:colId xmlns=""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lvl="0" indent="-342900">
              <a:spcBef>
                <a:spcPts val="0"/>
              </a:spcBef>
              <a:spcAft>
                <a:spcPct val="0"/>
              </a:spcAft>
              <a:buSzPct val="150000"/>
              <a:defRPr/>
            </a:pPr>
            <a:r>
              <a:rPr lang="en-US" kern="0" dirty="0" smtClean="0">
                <a:solidFill>
                  <a:schemeClr val="tx1"/>
                </a:solidFill>
                <a:sym typeface="Wingdings" pitchFamily="2" charset="2"/>
              </a:rPr>
              <a:t> </a:t>
            </a:r>
            <a:r>
              <a:rPr lang="en-US" sz="1900" kern="0" dirty="0" smtClean="0">
                <a:solidFill>
                  <a:schemeClr val="tx1"/>
                </a:solidFill>
                <a:sym typeface="Wingdings" pitchFamily="2" charset="2"/>
              </a:rPr>
              <a:t>You expect 5 tests to be significant </a:t>
            </a:r>
            <a:r>
              <a:rPr lang="en-US" sz="1900" dirty="0" smtClean="0">
                <a:solidFill>
                  <a:schemeClr val="tx1"/>
                </a:solidFill>
                <a:latin typeface="+mn-lt"/>
                <a:cs typeface="+mn-cs"/>
                <a:sym typeface="Wingdings" pitchFamily="2" charset="2"/>
              </a:rPr>
              <a:t>just</a:t>
            </a:r>
            <a:r>
              <a:rPr lang="en-US" sz="1900" kern="0" dirty="0" smtClean="0">
                <a:solidFill>
                  <a:schemeClr val="tx1"/>
                </a:solidFill>
                <a:sym typeface="Wingdings" pitchFamily="2" charset="2"/>
              </a:rPr>
              <a:t> by chance</a:t>
            </a:r>
            <a:endParaRPr lang="en-US" kern="0" dirty="0" smtClean="0">
              <a:solidFill>
                <a:schemeClr val="tx1"/>
              </a:solidFill>
            </a:endParaRPr>
          </a:p>
        </p:txBody>
      </p:sp>
    </p:spTree>
    <p:extLst>
      <p:ext uri="{BB962C8B-B14F-4D97-AF65-F5344CB8AC3E}">
        <p14:creationId xmlns:p14="http://schemas.microsoft.com/office/powerpoint/2010/main" val="51257475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179</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2902586410"/>
              </p:ext>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a:off x="683568" y="3198097"/>
            <a:ext cx="2133918" cy="1200329"/>
          </a:xfrm>
          <a:prstGeom prst="rect">
            <a:avLst/>
          </a:prstGeom>
          <a:noFill/>
        </p:spPr>
        <p:txBody>
          <a:bodyPr wrap="none" rtlCol="0">
            <a:spAutoFit/>
          </a:bodyPr>
          <a:lstStyle/>
          <a:p>
            <a:pPr>
              <a:spcAft>
                <a:spcPts val="0"/>
              </a:spcAft>
            </a:pPr>
            <a:r>
              <a:rPr lang="en-US" sz="1800" dirty="0" smtClean="0">
                <a:solidFill>
                  <a:schemeClr val="tx1"/>
                </a:solidFill>
              </a:rPr>
              <a:t>The probability </a:t>
            </a:r>
          </a:p>
          <a:p>
            <a:pPr>
              <a:spcAft>
                <a:spcPts val="0"/>
              </a:spcAft>
            </a:pPr>
            <a:r>
              <a:rPr lang="en-US" sz="1800" dirty="0" smtClean="0">
                <a:solidFill>
                  <a:schemeClr val="tx1"/>
                </a:solidFill>
              </a:rPr>
              <a:t>to get one or more </a:t>
            </a:r>
          </a:p>
          <a:p>
            <a:pPr>
              <a:spcAft>
                <a:spcPts val="0"/>
              </a:spcAft>
            </a:pPr>
            <a:r>
              <a:rPr lang="en-US" sz="1800" dirty="0" smtClean="0">
                <a:solidFill>
                  <a:schemeClr val="tx1"/>
                </a:solidFill>
              </a:rPr>
              <a:t>false discoveries</a:t>
            </a:r>
          </a:p>
          <a:p>
            <a:pPr>
              <a:spcAft>
                <a:spcPts val="0"/>
              </a:spcAft>
            </a:pPr>
            <a:r>
              <a:rPr lang="en-US" sz="1800" dirty="0" smtClean="0">
                <a:solidFill>
                  <a:schemeClr val="tx1"/>
                </a:solidFill>
              </a:rPr>
              <a:t>(Type I error)</a:t>
            </a:r>
            <a:endParaRPr lang="en-US" sz="1800" dirty="0">
              <a:solidFill>
                <a:schemeClr val="tx1"/>
              </a:solidFill>
            </a:endParaRPr>
          </a:p>
        </p:txBody>
      </p:sp>
    </p:spTree>
    <p:extLst>
      <p:ext uri="{BB962C8B-B14F-4D97-AF65-F5344CB8AC3E}">
        <p14:creationId xmlns:p14="http://schemas.microsoft.com/office/powerpoint/2010/main" val="2571702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18</a:t>
            </a:fld>
            <a:endParaRPr lang="de-AT">
              <a:latin typeface="+mj-lt"/>
            </a:endParaRPr>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180</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4" name="Tabelle 33"/>
          <p:cNvGraphicFramePr>
            <a:graphicFrameLocks noGrp="1"/>
          </p:cNvGraphicFramePr>
          <p:nvPr>
            <p:extLst>
              <p:ext uri="{D42A27DB-BD31-4B8C-83A1-F6EECF244321}">
                <p14:modId xmlns:p14="http://schemas.microsoft.com/office/powerpoint/2010/main" val="934140332"/>
              </p:ext>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r>
              <a:rPr lang="en-US" sz="2000" b="1" dirty="0" smtClean="0">
                <a:solidFill>
                  <a:schemeClr val="tx1"/>
                </a:solidFill>
              </a:rPr>
              <a:t>0.05/5=0.01</a:t>
            </a:r>
          </a:p>
        </p:txBody>
      </p:sp>
    </p:spTree>
    <p:extLst>
      <p:ext uri="{BB962C8B-B14F-4D97-AF65-F5344CB8AC3E}">
        <p14:creationId xmlns:p14="http://schemas.microsoft.com/office/powerpoint/2010/main" val="200251238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Problem </a:t>
            </a:r>
            <a:r>
              <a:rPr lang="de-DE" dirty="0" err="1" smtClean="0"/>
              <a:t>of</a:t>
            </a:r>
            <a:r>
              <a:rPr lang="de-DE" dirty="0" smtClean="0"/>
              <a:t> </a:t>
            </a:r>
            <a:r>
              <a:rPr lang="de-DE" dirty="0" err="1" smtClean="0"/>
              <a:t>Multiplicity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181</a:t>
            </a:fld>
            <a:endParaRPr lang="de-DE" altLang="en-US"/>
          </a:p>
        </p:txBody>
      </p:sp>
      <p:pic>
        <p:nvPicPr>
          <p:cNvPr id="7" name="table"/>
          <p:cNvPicPr>
            <a:picLocks noChangeAspect="1"/>
          </p:cNvPicPr>
          <p:nvPr/>
        </p:nvPicPr>
        <p:blipFill>
          <a:blip r:embed="rId2"/>
          <a:stretch>
            <a:fillRect/>
          </a:stretch>
        </p:blipFill>
        <p:spPr>
          <a:xfrm>
            <a:off x="251520" y="2204864"/>
            <a:ext cx="5437121" cy="3738992"/>
          </a:xfrm>
          <a:prstGeom prst="rect">
            <a:avLst/>
          </a:prstGeom>
        </p:spPr>
      </p:pic>
      <p:sp>
        <p:nvSpPr>
          <p:cNvPr id="8" name="Right Arrow 5"/>
          <p:cNvSpPr/>
          <p:nvPr/>
        </p:nvSpPr>
        <p:spPr>
          <a:xfrm rot="10800000">
            <a:off x="5868144" y="4941168"/>
            <a:ext cx="651642" cy="546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6"/>
          <p:cNvSpPr txBox="1"/>
          <p:nvPr/>
        </p:nvSpPr>
        <p:spPr>
          <a:xfrm>
            <a:off x="6588224" y="4581128"/>
            <a:ext cx="2274556" cy="1477328"/>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Already by 14 tests we have over 50% chance of falsely rejecting H</a:t>
            </a:r>
            <a:r>
              <a:rPr lang="en-GB" baseline="-25000" dirty="0" smtClean="0"/>
              <a:t>0 </a:t>
            </a:r>
            <a:r>
              <a:rPr lang="en-GB" dirty="0" smtClean="0"/>
              <a:t>in at least one of the tests.</a:t>
            </a:r>
            <a:endParaRPr lang="en-GB" dirty="0"/>
          </a:p>
        </p:txBody>
      </p:sp>
    </p:spTree>
    <p:extLst>
      <p:ext uri="{BB962C8B-B14F-4D97-AF65-F5344CB8AC3E}">
        <p14:creationId xmlns:p14="http://schemas.microsoft.com/office/powerpoint/2010/main" val="8012652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182</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a:bodyPr>
          <a:lstStyle/>
          <a:p>
            <a:pPr marL="0" indent="0">
              <a:buNone/>
            </a:pPr>
            <a:r>
              <a:rPr lang="en-GB" b="1" u="sng" dirty="0" smtClean="0"/>
              <a:t>Gate keeping procedures:</a:t>
            </a:r>
          </a:p>
          <a:p>
            <a:pPr marL="0" indent="0">
              <a:buNone/>
            </a:pPr>
            <a:r>
              <a:rPr lang="en-GB" sz="2200" dirty="0" smtClean="0"/>
              <a:t>Order objectives/analyses. Test each level at </a:t>
            </a:r>
          </a:p>
          <a:p>
            <a:pPr marL="0" indent="0">
              <a:buNone/>
            </a:pPr>
            <a:r>
              <a:rPr lang="en-GB" sz="2200" dirty="0" smtClean="0"/>
              <a:t>If significant =&gt; move to next level. </a:t>
            </a:r>
          </a:p>
          <a:p>
            <a:pPr marL="0" indent="0">
              <a:buNone/>
            </a:pPr>
            <a:r>
              <a:rPr lang="en-GB" sz="2200" dirty="0" smtClean="0"/>
              <a:t>If non significant =&gt; STOP!</a:t>
            </a:r>
          </a:p>
          <a:p>
            <a:pPr marL="0" indent="0">
              <a:buNone/>
            </a:pPr>
            <a:endParaRPr lang="en-GB" sz="2200" dirty="0"/>
          </a:p>
          <a:p>
            <a:pPr marL="0" indent="0">
              <a:buNone/>
            </a:pPr>
            <a:r>
              <a:rPr lang="en-US" sz="2000" b="1" dirty="0" smtClean="0">
                <a:solidFill>
                  <a:srgbClr val="00B050"/>
                </a:solidFill>
              </a:rPr>
              <a:t>Advantages:</a:t>
            </a:r>
          </a:p>
          <a:p>
            <a:r>
              <a:rPr lang="en-US" sz="2000" dirty="0" smtClean="0"/>
              <a:t>Easy to implement.</a:t>
            </a:r>
          </a:p>
          <a:p>
            <a:r>
              <a:rPr lang="en-US" sz="2000" dirty="0" smtClean="0"/>
              <a:t>All tests on the same αl </a:t>
            </a:r>
            <a:r>
              <a:rPr lang="en-US" sz="2000" dirty="0" err="1" smtClean="0"/>
              <a:t>evel</a:t>
            </a:r>
            <a:endParaRPr lang="en-US" sz="2000" dirty="0" smtClean="0"/>
          </a:p>
          <a:p>
            <a:pPr marL="0" indent="0">
              <a:buNone/>
            </a:pPr>
            <a:r>
              <a:rPr lang="en-US" sz="2000" b="1" dirty="0" smtClean="0">
                <a:solidFill>
                  <a:srgbClr val="FF0000"/>
                </a:solidFill>
              </a:rPr>
              <a:t>Disadvantages:</a:t>
            </a:r>
          </a:p>
          <a:p>
            <a:r>
              <a:rPr lang="en-US" sz="2000" dirty="0" smtClean="0"/>
              <a:t>Must be pre-planed.</a:t>
            </a:r>
          </a:p>
          <a:p>
            <a:r>
              <a:rPr lang="en-US" sz="2000" dirty="0" smtClean="0"/>
              <a:t>Requires order of analyses.</a:t>
            </a:r>
          </a:p>
          <a:p>
            <a:r>
              <a:rPr lang="en-US" sz="2000" dirty="0" smtClean="0"/>
              <a:t>Some analyses may not be conducted.</a:t>
            </a:r>
            <a:endParaRPr lang="en-GB" sz="2200" dirty="0" smtClean="0"/>
          </a:p>
          <a:p>
            <a:pPr marL="0" indent="0">
              <a:buNone/>
            </a:pPr>
            <a:endParaRPr lang="en-GB" dirty="0"/>
          </a:p>
        </p:txBody>
      </p:sp>
      <p:sp>
        <p:nvSpPr>
          <p:cNvPr id="4" name="Rectangle 3"/>
          <p:cNvSpPr/>
          <p:nvPr/>
        </p:nvSpPr>
        <p:spPr>
          <a:xfrm>
            <a:off x="5399690" y="1844824"/>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5" name="Rectangle 4"/>
          <p:cNvSpPr/>
          <p:nvPr/>
        </p:nvSpPr>
        <p:spPr>
          <a:xfrm>
            <a:off x="5399690" y="2448910"/>
            <a:ext cx="71724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7" name="Straight Arrow Connector 6"/>
          <p:cNvCxnSpPr>
            <a:stCxn id="5" idx="2"/>
          </p:cNvCxnSpPr>
          <p:nvPr/>
        </p:nvCxnSpPr>
        <p:spPr>
          <a:xfrm>
            <a:off x="5758313" y="2795752"/>
            <a:ext cx="256231"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4544" y="2806262"/>
            <a:ext cx="561051" cy="369332"/>
          </a:xfrm>
          <a:prstGeom prst="rect">
            <a:avLst/>
          </a:prstGeom>
          <a:noFill/>
        </p:spPr>
        <p:txBody>
          <a:bodyPr wrap="none" rtlCol="0">
            <a:spAutoFit/>
          </a:bodyPr>
          <a:lstStyle/>
          <a:p>
            <a:r>
              <a:rPr lang="en-GB" dirty="0" smtClean="0"/>
              <a:t>Yes</a:t>
            </a:r>
            <a:endParaRPr lang="en-GB" dirty="0"/>
          </a:p>
        </p:txBody>
      </p:sp>
      <p:cxnSp>
        <p:nvCxnSpPr>
          <p:cNvPr id="10" name="Straight Arrow Connector 9"/>
          <p:cNvCxnSpPr>
            <a:stCxn id="5" idx="2"/>
          </p:cNvCxnSpPr>
          <p:nvPr/>
        </p:nvCxnSpPr>
        <p:spPr>
          <a:xfrm flipH="1">
            <a:off x="5486401" y="2795752"/>
            <a:ext cx="271912"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78973" y="2806262"/>
            <a:ext cx="479618" cy="369332"/>
          </a:xfrm>
          <a:prstGeom prst="rect">
            <a:avLst/>
          </a:prstGeom>
          <a:noFill/>
        </p:spPr>
        <p:txBody>
          <a:bodyPr wrap="none" rtlCol="0">
            <a:spAutoFit/>
          </a:bodyPr>
          <a:lstStyle/>
          <a:p>
            <a:r>
              <a:rPr lang="en-GB" dirty="0" smtClean="0"/>
              <a:t>No</a:t>
            </a:r>
            <a:endParaRPr lang="en-GB"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14" y="3258207"/>
            <a:ext cx="914400" cy="681036"/>
          </a:xfrm>
          <a:prstGeom prst="rect">
            <a:avLst/>
          </a:prstGeom>
        </p:spPr>
      </p:pic>
      <p:sp>
        <p:nvSpPr>
          <p:cNvPr id="15" name="Rectangle 14"/>
          <p:cNvSpPr/>
          <p:nvPr/>
        </p:nvSpPr>
        <p:spPr>
          <a:xfrm>
            <a:off x="5703176" y="34458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2</a:t>
            </a:r>
            <a:endParaRPr lang="en-GB" dirty="0"/>
          </a:p>
        </p:txBody>
      </p:sp>
      <p:sp>
        <p:nvSpPr>
          <p:cNvPr id="16" name="Rectangle 15"/>
          <p:cNvSpPr/>
          <p:nvPr/>
        </p:nvSpPr>
        <p:spPr>
          <a:xfrm>
            <a:off x="5919867" y="3937829"/>
            <a:ext cx="691018"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7" name="Straight Arrow Connector 16"/>
          <p:cNvCxnSpPr>
            <a:stCxn id="16" idx="2"/>
          </p:cNvCxnSpPr>
          <p:nvPr/>
        </p:nvCxnSpPr>
        <p:spPr>
          <a:xfrm>
            <a:off x="6265376" y="4284671"/>
            <a:ext cx="269345"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34721" y="4295181"/>
            <a:ext cx="561051" cy="369332"/>
          </a:xfrm>
          <a:prstGeom prst="rect">
            <a:avLst/>
          </a:prstGeom>
          <a:noFill/>
        </p:spPr>
        <p:txBody>
          <a:bodyPr wrap="none" rtlCol="0">
            <a:spAutoFit/>
          </a:bodyPr>
          <a:lstStyle/>
          <a:p>
            <a:r>
              <a:rPr lang="en-GB" dirty="0" smtClean="0"/>
              <a:t>Yes</a:t>
            </a:r>
            <a:endParaRPr lang="en-GB" dirty="0"/>
          </a:p>
        </p:txBody>
      </p:sp>
      <p:cxnSp>
        <p:nvCxnSpPr>
          <p:cNvPr id="19" name="Straight Arrow Connector 18"/>
          <p:cNvCxnSpPr>
            <a:stCxn id="16" idx="2"/>
          </p:cNvCxnSpPr>
          <p:nvPr/>
        </p:nvCxnSpPr>
        <p:spPr>
          <a:xfrm flipH="1">
            <a:off x="6006578" y="4284671"/>
            <a:ext cx="25879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99150" y="4295181"/>
            <a:ext cx="479618" cy="369332"/>
          </a:xfrm>
          <a:prstGeom prst="rect">
            <a:avLst/>
          </a:prstGeom>
          <a:noFill/>
        </p:spPr>
        <p:txBody>
          <a:bodyPr wrap="none" rtlCol="0">
            <a:spAutoFit/>
          </a:bodyPr>
          <a:lstStyle/>
          <a:p>
            <a:r>
              <a:rPr lang="en-GB" dirty="0" smtClean="0"/>
              <a:t>No</a:t>
            </a:r>
            <a:endParaRPr lang="en-GB"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158" y="4808226"/>
            <a:ext cx="914400" cy="681036"/>
          </a:xfrm>
          <a:prstGeom prst="rect">
            <a:avLst/>
          </a:prstGeom>
        </p:spPr>
      </p:pic>
      <p:sp>
        <p:nvSpPr>
          <p:cNvPr id="22" name="Rectangle 21"/>
          <p:cNvSpPr/>
          <p:nvPr/>
        </p:nvSpPr>
        <p:spPr>
          <a:xfrm>
            <a:off x="6197125" y="480822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3</a:t>
            </a:r>
            <a:endParaRPr lang="en-GB" dirty="0"/>
          </a:p>
        </p:txBody>
      </p:sp>
      <p:sp>
        <p:nvSpPr>
          <p:cNvPr id="23" name="Rectangle 22"/>
          <p:cNvSpPr/>
          <p:nvPr/>
        </p:nvSpPr>
        <p:spPr>
          <a:xfrm>
            <a:off x="6413816" y="5300250"/>
            <a:ext cx="750472"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24" name="Straight Arrow Connector 23"/>
          <p:cNvCxnSpPr>
            <a:stCxn id="23" idx="2"/>
          </p:cNvCxnSpPr>
          <p:nvPr/>
        </p:nvCxnSpPr>
        <p:spPr>
          <a:xfrm>
            <a:off x="6789052" y="5647092"/>
            <a:ext cx="23961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28670" y="5657602"/>
            <a:ext cx="561051" cy="369332"/>
          </a:xfrm>
          <a:prstGeom prst="rect">
            <a:avLst/>
          </a:prstGeom>
          <a:noFill/>
        </p:spPr>
        <p:txBody>
          <a:bodyPr wrap="none" rtlCol="0">
            <a:spAutoFit/>
          </a:bodyPr>
          <a:lstStyle/>
          <a:p>
            <a:r>
              <a:rPr lang="en-GB" dirty="0" smtClean="0"/>
              <a:t>Yes</a:t>
            </a:r>
            <a:endParaRPr lang="en-GB" dirty="0"/>
          </a:p>
        </p:txBody>
      </p:sp>
      <p:cxnSp>
        <p:nvCxnSpPr>
          <p:cNvPr id="26" name="Straight Arrow Connector 25"/>
          <p:cNvCxnSpPr>
            <a:stCxn id="23" idx="2"/>
          </p:cNvCxnSpPr>
          <p:nvPr/>
        </p:nvCxnSpPr>
        <p:spPr>
          <a:xfrm flipH="1">
            <a:off x="6500526" y="5647092"/>
            <a:ext cx="288526"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099" y="5657602"/>
            <a:ext cx="479618" cy="369332"/>
          </a:xfrm>
          <a:prstGeom prst="rect">
            <a:avLst/>
          </a:prstGeom>
          <a:noFill/>
        </p:spPr>
        <p:txBody>
          <a:bodyPr wrap="none" rtlCol="0">
            <a:spAutoFit/>
          </a:bodyPr>
          <a:lstStyle/>
          <a:p>
            <a:r>
              <a:rPr lang="en-GB" dirty="0" smtClean="0"/>
              <a:t>No</a:t>
            </a:r>
            <a:endParaRPr lang="en-GB"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107" y="6170647"/>
            <a:ext cx="914400" cy="681036"/>
          </a:xfrm>
          <a:prstGeom prst="rect">
            <a:avLst/>
          </a:prstGeom>
        </p:spPr>
      </p:pic>
      <p:sp>
        <p:nvSpPr>
          <p:cNvPr id="29" name="Rectangle 28"/>
          <p:cNvSpPr/>
          <p:nvPr/>
        </p:nvSpPr>
        <p:spPr>
          <a:xfrm>
            <a:off x="6776507" y="627057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4</a:t>
            </a:r>
            <a:endParaRPr lang="en-GB" dirty="0"/>
          </a:p>
        </p:txBody>
      </p:sp>
    </p:spTree>
    <p:extLst>
      <p:ext uri="{BB962C8B-B14F-4D97-AF65-F5344CB8AC3E}">
        <p14:creationId xmlns:p14="http://schemas.microsoft.com/office/powerpoint/2010/main" val="7519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3" grpId="0"/>
      <p:bldP spid="15" grpId="0" animBg="1"/>
      <p:bldP spid="16" grpId="0" animBg="1"/>
      <p:bldP spid="18" grpId="0"/>
      <p:bldP spid="20" grpId="0"/>
      <p:bldP spid="22" grpId="0" animBg="1"/>
      <p:bldP spid="23" grpId="0" animBg="1"/>
      <p:bldP spid="25" grpId="0"/>
      <p:bldP spid="27" grpId="0"/>
      <p:bldP spid="29"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Combined </a:t>
            </a:r>
            <a:r>
              <a:rPr lang="en-GB" dirty="0" err="1"/>
              <a:t>B</a:t>
            </a:r>
            <a:r>
              <a:rPr lang="en-GB" dirty="0" err="1" smtClean="0"/>
              <a:t>onferroni</a:t>
            </a:r>
            <a:r>
              <a:rPr lang="en-GB" dirty="0" smtClean="0"/>
              <a:t> and Gate keeping</a:t>
            </a:r>
            <a:endParaRPr lang="en-GB" dirty="0"/>
          </a:p>
        </p:txBody>
      </p:sp>
      <p:sp>
        <p:nvSpPr>
          <p:cNvPr id="16" name="Rectangle 15"/>
          <p:cNvSpPr/>
          <p:nvPr/>
        </p:nvSpPr>
        <p:spPr>
          <a:xfrm>
            <a:off x="3271345" y="2123091"/>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17" name="Rectangle 16"/>
          <p:cNvSpPr/>
          <p:nvPr/>
        </p:nvSpPr>
        <p:spPr>
          <a:xfrm>
            <a:off x="3547242" y="2617076"/>
            <a:ext cx="73672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8" name="Straight Arrow Connector 17"/>
          <p:cNvCxnSpPr/>
          <p:nvPr/>
        </p:nvCxnSpPr>
        <p:spPr>
          <a:xfrm>
            <a:off x="3837542" y="29548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45775" y="3074276"/>
            <a:ext cx="561051" cy="369332"/>
          </a:xfrm>
          <a:prstGeom prst="rect">
            <a:avLst/>
          </a:prstGeom>
          <a:noFill/>
        </p:spPr>
        <p:txBody>
          <a:bodyPr wrap="none" rtlCol="0">
            <a:spAutoFit/>
          </a:bodyPr>
          <a:lstStyle/>
          <a:p>
            <a:r>
              <a:rPr lang="en-GB" dirty="0" smtClean="0"/>
              <a:t>Yes</a:t>
            </a:r>
            <a:endParaRPr lang="en-GB" dirty="0"/>
          </a:p>
        </p:txBody>
      </p:sp>
      <p:cxnSp>
        <p:nvCxnSpPr>
          <p:cNvPr id="20" name="Straight Arrow Connector 19"/>
          <p:cNvCxnSpPr/>
          <p:nvPr/>
        </p:nvCxnSpPr>
        <p:spPr>
          <a:xfrm flipH="1">
            <a:off x="3122935" y="2773997"/>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5561" y="2825814"/>
            <a:ext cx="479618" cy="369332"/>
          </a:xfrm>
          <a:prstGeom prst="rect">
            <a:avLst/>
          </a:prstGeom>
          <a:noFill/>
        </p:spPr>
        <p:txBody>
          <a:bodyPr wrap="none" rtlCol="0">
            <a:spAutoFit/>
          </a:bodyPr>
          <a:lstStyle/>
          <a:p>
            <a:r>
              <a:rPr lang="en-GB" dirty="0" smtClean="0"/>
              <a:t>No</a:t>
            </a:r>
            <a:endParaRPr lang="en-GB"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534" y="2427891"/>
            <a:ext cx="914400" cy="681036"/>
          </a:xfrm>
          <a:prstGeom prst="rect">
            <a:avLst/>
          </a:prstGeom>
        </p:spPr>
      </p:pic>
      <p:sp>
        <p:nvSpPr>
          <p:cNvPr id="25" name="Rectangle 24"/>
          <p:cNvSpPr/>
          <p:nvPr/>
        </p:nvSpPr>
        <p:spPr>
          <a:xfrm>
            <a:off x="2471245" y="372140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6" name="Rectangle 25"/>
          <p:cNvSpPr/>
          <p:nvPr/>
        </p:nvSpPr>
        <p:spPr>
          <a:xfrm>
            <a:off x="3992618" y="37214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7" name="Rectangle 26"/>
          <p:cNvSpPr/>
          <p:nvPr/>
        </p:nvSpPr>
        <p:spPr>
          <a:xfrm>
            <a:off x="2701065" y="4192236"/>
            <a:ext cx="846177"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sp>
        <p:nvSpPr>
          <p:cNvPr id="28" name="Rectangle 27"/>
          <p:cNvSpPr/>
          <p:nvPr/>
        </p:nvSpPr>
        <p:spPr>
          <a:xfrm>
            <a:off x="4211974" y="4192236"/>
            <a:ext cx="792074"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cxnSp>
        <p:nvCxnSpPr>
          <p:cNvPr id="29" name="Straight Arrow Connector 28"/>
          <p:cNvCxnSpPr/>
          <p:nvPr/>
        </p:nvCxnSpPr>
        <p:spPr>
          <a:xfrm>
            <a:off x="310974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199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046938" y="3884315"/>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6" idx="3"/>
          </p:cNvCxnSpPr>
          <p:nvPr/>
        </p:nvCxnSpPr>
        <p:spPr>
          <a:xfrm flipV="1">
            <a:off x="5151383" y="3884316"/>
            <a:ext cx="38231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38" y="3380887"/>
            <a:ext cx="914400" cy="681036"/>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168" y="3465372"/>
            <a:ext cx="914400" cy="681036"/>
          </a:xfrm>
          <a:prstGeom prst="rect">
            <a:avLst/>
          </a:prstGeom>
        </p:spPr>
      </p:pic>
      <p:sp>
        <p:nvSpPr>
          <p:cNvPr id="37" name="TextBox 36"/>
          <p:cNvSpPr txBox="1"/>
          <p:nvPr/>
        </p:nvSpPr>
        <p:spPr>
          <a:xfrm>
            <a:off x="2046938" y="4061923"/>
            <a:ext cx="479618" cy="369332"/>
          </a:xfrm>
          <a:prstGeom prst="rect">
            <a:avLst/>
          </a:prstGeom>
          <a:noFill/>
        </p:spPr>
        <p:txBody>
          <a:bodyPr wrap="none" rtlCol="0">
            <a:spAutoFit/>
          </a:bodyPr>
          <a:lstStyle/>
          <a:p>
            <a:r>
              <a:rPr lang="en-GB" dirty="0" smtClean="0"/>
              <a:t>No</a:t>
            </a:r>
            <a:endParaRPr lang="en-GB" dirty="0"/>
          </a:p>
        </p:txBody>
      </p:sp>
      <p:sp>
        <p:nvSpPr>
          <p:cNvPr id="38" name="TextBox 37"/>
          <p:cNvSpPr txBox="1"/>
          <p:nvPr/>
        </p:nvSpPr>
        <p:spPr>
          <a:xfrm>
            <a:off x="5160484" y="4063394"/>
            <a:ext cx="479618" cy="369332"/>
          </a:xfrm>
          <a:prstGeom prst="rect">
            <a:avLst/>
          </a:prstGeom>
          <a:noFill/>
        </p:spPr>
        <p:txBody>
          <a:bodyPr wrap="none" rtlCol="0">
            <a:spAutoFit/>
          </a:bodyPr>
          <a:lstStyle/>
          <a:p>
            <a:r>
              <a:rPr lang="en-GB" dirty="0" smtClean="0"/>
              <a:t>No</a:t>
            </a:r>
            <a:endParaRPr lang="en-GB" dirty="0"/>
          </a:p>
        </p:txBody>
      </p:sp>
      <p:sp>
        <p:nvSpPr>
          <p:cNvPr id="40" name="TextBox 39"/>
          <p:cNvSpPr txBox="1"/>
          <p:nvPr/>
        </p:nvSpPr>
        <p:spPr>
          <a:xfrm>
            <a:off x="2665734" y="4658476"/>
            <a:ext cx="561051" cy="369332"/>
          </a:xfrm>
          <a:prstGeom prst="rect">
            <a:avLst/>
          </a:prstGeom>
          <a:noFill/>
        </p:spPr>
        <p:txBody>
          <a:bodyPr wrap="none" rtlCol="0">
            <a:spAutoFit/>
          </a:bodyPr>
          <a:lstStyle/>
          <a:p>
            <a:r>
              <a:rPr lang="en-GB" dirty="0" smtClean="0"/>
              <a:t>Yes</a:t>
            </a:r>
            <a:endParaRPr lang="en-GB" dirty="0"/>
          </a:p>
        </p:txBody>
      </p:sp>
      <p:sp>
        <p:nvSpPr>
          <p:cNvPr id="41" name="TextBox 40"/>
          <p:cNvSpPr txBox="1"/>
          <p:nvPr/>
        </p:nvSpPr>
        <p:spPr>
          <a:xfrm>
            <a:off x="4078562" y="4658476"/>
            <a:ext cx="561051" cy="369332"/>
          </a:xfrm>
          <a:prstGeom prst="rect">
            <a:avLst/>
          </a:prstGeom>
          <a:noFill/>
        </p:spPr>
        <p:txBody>
          <a:bodyPr wrap="none" rtlCol="0">
            <a:spAutoFit/>
          </a:bodyPr>
          <a:lstStyle/>
          <a:p>
            <a:r>
              <a:rPr lang="en-GB" dirty="0" smtClean="0"/>
              <a:t>Yes</a:t>
            </a:r>
            <a:endParaRPr lang="en-GB" dirty="0"/>
          </a:p>
        </p:txBody>
      </p:sp>
    </p:spTree>
    <p:extLst>
      <p:ext uri="{BB962C8B-B14F-4D97-AF65-F5344CB8AC3E}">
        <p14:creationId xmlns:p14="http://schemas.microsoft.com/office/powerpoint/2010/main" val="321572553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fontScale="92500"/>
          </a:bodyPr>
          <a:lstStyle/>
          <a:p>
            <a:pPr marL="0" indent="0">
              <a:buNone/>
            </a:pPr>
            <a:r>
              <a:rPr lang="en-GB" b="1" u="sng" dirty="0" err="1" smtClean="0"/>
              <a:t>Bonferroni</a:t>
            </a:r>
            <a:r>
              <a:rPr lang="en-GB" b="1" u="sng" dirty="0" smtClean="0"/>
              <a:t>-Holm</a:t>
            </a:r>
          </a:p>
          <a:p>
            <a:pPr marL="0" indent="0">
              <a:buNone/>
            </a:pPr>
            <a:r>
              <a:rPr lang="en-GB" dirty="0" smtClean="0"/>
              <a:t>Conduct all tests (N tests). Order all the p-values from smallest to biggest: P</a:t>
            </a:r>
            <a:r>
              <a:rPr lang="en-GB" baseline="-25000" dirty="0" smtClean="0"/>
              <a:t>(1)</a:t>
            </a:r>
            <a:r>
              <a:rPr lang="en-GB" dirty="0" smtClean="0"/>
              <a:t>, P</a:t>
            </a:r>
            <a:r>
              <a:rPr lang="en-GB" baseline="-25000" dirty="0" smtClean="0"/>
              <a:t>(2)</a:t>
            </a:r>
            <a:r>
              <a:rPr lang="en-GB" dirty="0" smtClean="0"/>
              <a:t>,…P</a:t>
            </a:r>
            <a:r>
              <a:rPr lang="en-GB" baseline="-25000" dirty="0" smtClean="0"/>
              <a:t>(N)</a:t>
            </a:r>
            <a:endParaRPr lang="en-GB" dirty="0" smtClean="0"/>
          </a:p>
          <a:p>
            <a:pPr marL="0" indent="0">
              <a:buNone/>
            </a:pPr>
            <a:r>
              <a:rPr lang="en-GB" dirty="0" smtClean="0"/>
              <a:t>Test the smallest p-value (P</a:t>
            </a:r>
            <a:r>
              <a:rPr lang="en-GB" baseline="-25000" dirty="0" smtClean="0"/>
              <a:t>(1)</a:t>
            </a:r>
            <a:r>
              <a:rPr lang="en-GB" dirty="0" smtClean="0"/>
              <a:t>) on P</a:t>
            </a:r>
            <a:r>
              <a:rPr lang="en-GB" baseline="-25000" dirty="0" smtClean="0"/>
              <a:t>(1)</a:t>
            </a:r>
            <a:r>
              <a:rPr lang="en-GB" dirty="0" smtClean="0"/>
              <a:t> &lt;</a:t>
            </a:r>
            <a:r>
              <a:rPr lang="en-US" dirty="0" smtClean="0"/>
              <a:t>α/(N+1) and the </a:t>
            </a:r>
            <a:r>
              <a:rPr lang="en-US" dirty="0" err="1" smtClean="0"/>
              <a:t>m</a:t>
            </a:r>
            <a:r>
              <a:rPr lang="en-US" baseline="30000" dirty="0" err="1" smtClean="0"/>
              <a:t>th</a:t>
            </a:r>
            <a:r>
              <a:rPr lang="en-US" baseline="30000" dirty="0" smtClean="0"/>
              <a:t> </a:t>
            </a:r>
            <a:r>
              <a:rPr lang="en-GB" dirty="0" smtClean="0"/>
              <a:t> </a:t>
            </a:r>
            <a:r>
              <a:rPr lang="en-US" dirty="0" smtClean="0"/>
              <a:t>p-value on </a:t>
            </a:r>
            <a:r>
              <a:rPr lang="en-GB" dirty="0" smtClean="0"/>
              <a:t>P</a:t>
            </a:r>
            <a:r>
              <a:rPr lang="en-GB" baseline="-25000" dirty="0" smtClean="0"/>
              <a:t>(m)</a:t>
            </a:r>
            <a:r>
              <a:rPr lang="en-GB" dirty="0" smtClean="0"/>
              <a:t> &lt;</a:t>
            </a:r>
            <a:r>
              <a:rPr lang="en-US" dirty="0" smtClean="0"/>
              <a:t>α/(N+1-m). STOP at first non significant p-value (this p-value and all bigger p-values will be considered non-significant). </a:t>
            </a:r>
          </a:p>
          <a:p>
            <a:pPr marL="0" indent="0">
              <a:buNone/>
            </a:pPr>
            <a:endParaRPr lang="en-US" dirty="0"/>
          </a:p>
          <a:p>
            <a:pPr marL="0" indent="0">
              <a:buNone/>
            </a:pPr>
            <a:r>
              <a:rPr lang="en-US" b="1" dirty="0">
                <a:solidFill>
                  <a:srgbClr val="00B050"/>
                </a:solidFill>
              </a:rPr>
              <a:t>Advantages</a:t>
            </a:r>
            <a:r>
              <a:rPr lang="en-US" b="1" dirty="0" smtClean="0">
                <a:solidFill>
                  <a:srgbClr val="00B050"/>
                </a:solidFill>
              </a:rPr>
              <a:t>:</a:t>
            </a:r>
            <a:endParaRPr lang="en-US" dirty="0"/>
          </a:p>
          <a:p>
            <a:r>
              <a:rPr lang="en-US" dirty="0"/>
              <a:t>No order of </a:t>
            </a:r>
            <a:r>
              <a:rPr lang="en-US" dirty="0" smtClean="0"/>
              <a:t>objectives.</a:t>
            </a:r>
          </a:p>
          <a:p>
            <a:r>
              <a:rPr lang="en-US" dirty="0" smtClean="0"/>
              <a:t>Not as conservative as </a:t>
            </a:r>
            <a:r>
              <a:rPr lang="en-GB" dirty="0" err="1" smtClean="0"/>
              <a:t>Bonferroni</a:t>
            </a:r>
            <a:r>
              <a:rPr lang="en-GB" dirty="0" smtClean="0"/>
              <a:t>.</a:t>
            </a:r>
            <a:endParaRPr lang="en-US" dirty="0"/>
          </a:p>
          <a:p>
            <a:pPr marL="0" indent="0">
              <a:buNone/>
            </a:pPr>
            <a:r>
              <a:rPr lang="en-US" b="1" dirty="0">
                <a:solidFill>
                  <a:srgbClr val="FF0000"/>
                </a:solidFill>
              </a:rPr>
              <a:t>Disadvantages:</a:t>
            </a:r>
          </a:p>
          <a:p>
            <a:r>
              <a:rPr lang="en-US" dirty="0" smtClean="0"/>
              <a:t>Hard to implement/explain.</a:t>
            </a:r>
          </a:p>
          <a:p>
            <a:pPr marL="0" indent="0">
              <a:buNone/>
            </a:pPr>
            <a:endParaRPr lang="en-GB" dirty="0"/>
          </a:p>
        </p:txBody>
      </p:sp>
    </p:spTree>
    <p:extLst>
      <p:ext uri="{BB962C8B-B14F-4D97-AF65-F5344CB8AC3E}">
        <p14:creationId xmlns:p14="http://schemas.microsoft.com/office/powerpoint/2010/main" val="408693321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de-DE" sz="2800" dirty="0"/>
              <a:t>Beispiel für Adjustierung des Fehlers 1. Art in Zwischenauswertungen</a:t>
            </a:r>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187</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8" y="1628775"/>
            <a:ext cx="6769100" cy="4197350"/>
          </a:xfrm>
          <a:prstGeom prst="rect">
            <a:avLst/>
          </a:prstGeom>
          <a:noFill/>
          <a:ln w="9525">
            <a:noFill/>
            <a:miter lim="800000"/>
            <a:headEnd/>
            <a:tailEnd/>
          </a:ln>
          <a:effectLst/>
        </p:spPr>
      </p:pic>
    </p:spTree>
    <p:extLst>
      <p:ext uri="{BB962C8B-B14F-4D97-AF65-F5344CB8AC3E}">
        <p14:creationId xmlns:p14="http://schemas.microsoft.com/office/powerpoint/2010/main" val="25845117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188</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smtClean="0"/>
              <a:t>Subgruppenanalysen</a:t>
            </a:r>
            <a:endParaRPr lang="de-DE" sz="2800" dirty="0"/>
          </a:p>
        </p:txBody>
      </p:sp>
      <p:pic>
        <p:nvPicPr>
          <p:cNvPr id="543747" name="Picture 3"/>
          <p:cNvPicPr>
            <a:picLocks noChangeAspect="1" noChangeArrowheads="1"/>
          </p:cNvPicPr>
          <p:nvPr/>
        </p:nvPicPr>
        <p:blipFill>
          <a:blip r:embed="rId2" cstate="print"/>
          <a:srcRect/>
          <a:stretch>
            <a:fillRect/>
          </a:stretch>
        </p:blipFill>
        <p:spPr bwMode="auto">
          <a:xfrm>
            <a:off x="1547664" y="1484784"/>
            <a:ext cx="3848100" cy="5133975"/>
          </a:xfrm>
          <a:prstGeom prst="rect">
            <a:avLst/>
          </a:prstGeom>
          <a:noFill/>
          <a:ln w="9525">
            <a:noFill/>
            <a:miter lim="800000"/>
            <a:headEnd/>
            <a:tailEnd/>
          </a:ln>
        </p:spPr>
      </p:pic>
    </p:spTree>
    <p:extLst>
      <p:ext uri="{BB962C8B-B14F-4D97-AF65-F5344CB8AC3E}">
        <p14:creationId xmlns:p14="http://schemas.microsoft.com/office/powerpoint/2010/main" val="23073838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189</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19</a:t>
            </a:fld>
            <a:endParaRPr lang="de-AT">
              <a:latin typeface="+mj-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a:t>
            </a:r>
            <a:endParaRPr lang="de-AT" dirty="0"/>
          </a:p>
        </p:txBody>
      </p:sp>
      <p:sp>
        <p:nvSpPr>
          <p:cNvPr id="3" name="Inhaltsplatzhalter 2"/>
          <p:cNvSpPr>
            <a:spLocks noGrp="1"/>
          </p:cNvSpPr>
          <p:nvPr>
            <p:ph idx="1"/>
          </p:nvPr>
        </p:nvSpPr>
        <p:spPr/>
        <p:txBody>
          <a:bodyPr/>
          <a:lstStyle/>
          <a:p>
            <a:r>
              <a:rPr lang="en-US" sz="2000" dirty="0" smtClean="0"/>
              <a:t>Null </a:t>
            </a:r>
            <a:r>
              <a:rPr lang="en-US" sz="2000" dirty="0" err="1" smtClean="0"/>
              <a:t>Hyothesis</a:t>
            </a:r>
            <a:r>
              <a:rPr lang="en-US" sz="2000" dirty="0" smtClean="0"/>
              <a:t>:</a:t>
            </a:r>
          </a:p>
          <a:p>
            <a:pPr lvl="1"/>
            <a:r>
              <a:rPr lang="en-US" sz="2000" dirty="0" smtClean="0"/>
              <a:t>Like a t-test, ANOVA tests the null hypothesis that the means are the same.</a:t>
            </a:r>
          </a:p>
          <a:p>
            <a:r>
              <a:rPr lang="en-US" sz="2000" dirty="0" smtClean="0"/>
              <a:t>Experimental Hypothesis:</a:t>
            </a:r>
          </a:p>
          <a:p>
            <a:pPr lvl="1"/>
            <a:r>
              <a:rPr lang="en-US" sz="2000" dirty="0" smtClean="0"/>
              <a:t>The means differ.</a:t>
            </a:r>
          </a:p>
          <a:p>
            <a:r>
              <a:rPr lang="en-US" sz="2000" dirty="0" smtClean="0"/>
              <a:t>ANOVA is an Omnibus test</a:t>
            </a:r>
          </a:p>
          <a:p>
            <a:pPr lvl="1"/>
            <a:r>
              <a:rPr lang="en-US" sz="2000" dirty="0" smtClean="0"/>
              <a:t>It test for an overall difference between groups.</a:t>
            </a:r>
          </a:p>
          <a:p>
            <a:pPr lvl="1"/>
            <a:r>
              <a:rPr lang="en-US" sz="2000" dirty="0" smtClean="0"/>
              <a:t>It tells us that the group means are different.</a:t>
            </a:r>
          </a:p>
          <a:p>
            <a:pPr lvl="1"/>
            <a:r>
              <a:rPr lang="en-US" sz="2000" dirty="0" smtClean="0"/>
              <a:t>It doesn’t tell us exactly which means differ.</a:t>
            </a:r>
          </a:p>
          <a:p>
            <a:r>
              <a:rPr lang="en-US" dirty="0" smtClean="0"/>
              <a:t>H0: </a:t>
            </a:r>
            <a:r>
              <a:rPr lang="el-GR" dirty="0" smtClean="0"/>
              <a:t>μ</a:t>
            </a:r>
            <a:r>
              <a:rPr lang="de-AT" baseline="-25000" dirty="0" smtClean="0"/>
              <a:t>1 </a:t>
            </a:r>
            <a:r>
              <a:rPr lang="de-AT" dirty="0" smtClean="0"/>
              <a:t>= </a:t>
            </a:r>
            <a:r>
              <a:rPr lang="el-GR" dirty="0" smtClean="0"/>
              <a:t>μ</a:t>
            </a:r>
            <a:r>
              <a:rPr lang="de-AT" baseline="-25000" dirty="0" smtClean="0"/>
              <a:t>2</a:t>
            </a:r>
            <a:r>
              <a:rPr lang="de-AT" dirty="0" smtClean="0"/>
              <a:t> = …</a:t>
            </a:r>
            <a:r>
              <a:rPr lang="de-AT" baseline="-25000" dirty="0" smtClean="0"/>
              <a:t> </a:t>
            </a:r>
            <a:r>
              <a:rPr lang="de-AT" dirty="0" smtClean="0"/>
              <a:t>= </a:t>
            </a:r>
            <a:r>
              <a:rPr lang="el-GR" dirty="0" smtClean="0"/>
              <a:t>μ</a:t>
            </a:r>
            <a:r>
              <a:rPr lang="de-AT" baseline="-25000" dirty="0" smtClean="0"/>
              <a:t>k</a:t>
            </a:r>
          </a:p>
          <a:p>
            <a:r>
              <a:rPr lang="de-AT" dirty="0" smtClean="0"/>
              <a:t>H1: es gibt i und j mit </a:t>
            </a:r>
            <a:r>
              <a:rPr lang="el-GR" dirty="0" smtClean="0"/>
              <a:t>μ</a:t>
            </a:r>
            <a:r>
              <a:rPr lang="de-AT" baseline="-25000" dirty="0" smtClean="0"/>
              <a:t>i </a:t>
            </a:r>
            <a:r>
              <a:rPr lang="de-AT" dirty="0" smtClean="0"/>
              <a:t>≠ </a:t>
            </a:r>
            <a:r>
              <a:rPr lang="el-GR" dirty="0" smtClean="0"/>
              <a:t>μ</a:t>
            </a:r>
            <a:r>
              <a:rPr lang="de-AT" baseline="-25000" dirty="0" smtClean="0"/>
              <a:t>j</a:t>
            </a:r>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190</a:t>
            </a:fld>
            <a:endParaRPr lang="de-DE" altLang="en-US"/>
          </a:p>
        </p:txBody>
      </p:sp>
    </p:spTree>
    <p:extLst>
      <p:ext uri="{BB962C8B-B14F-4D97-AF65-F5344CB8AC3E}">
        <p14:creationId xmlns:p14="http://schemas.microsoft.com/office/powerpoint/2010/main" val="360176196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(1)</a:t>
            </a:r>
            <a:endParaRPr lang="de-AT" dirty="0"/>
          </a:p>
        </p:txBody>
      </p:sp>
      <p:sp>
        <p:nvSpPr>
          <p:cNvPr id="3" name="Inhaltsplatzhalter 2"/>
          <p:cNvSpPr>
            <a:spLocks noGrp="1"/>
          </p:cNvSpPr>
          <p:nvPr>
            <p:ph idx="1"/>
          </p:nvPr>
        </p:nvSpPr>
        <p:spPr>
          <a:xfrm>
            <a:off x="457200" y="1600200"/>
            <a:ext cx="8219256" cy="5069160"/>
          </a:xfrm>
        </p:spPr>
        <p:txBody>
          <a:bodyPr>
            <a:normAutofit/>
          </a:bodyPr>
          <a:lstStyle/>
          <a:p>
            <a:r>
              <a:rPr lang="de-AT" dirty="0" smtClean="0"/>
              <a:t>Same </a:t>
            </a:r>
            <a:r>
              <a:rPr lang="de-AT" dirty="0" err="1" smtClean="0"/>
              <a:t>concept</a:t>
            </a:r>
            <a:r>
              <a:rPr lang="de-AT" dirty="0" smtClean="0"/>
              <a:t> </a:t>
            </a:r>
            <a:r>
              <a:rPr lang="de-AT" dirty="0" err="1" smtClean="0"/>
              <a:t>as</a:t>
            </a:r>
            <a:r>
              <a:rPr lang="de-AT" dirty="0" smtClean="0"/>
              <a:t> </a:t>
            </a:r>
            <a:r>
              <a:rPr lang="de-AT" dirty="0" err="1" smtClean="0"/>
              <a:t>shown</a:t>
            </a:r>
            <a:r>
              <a:rPr lang="de-AT" dirty="0" smtClean="0"/>
              <a:t> </a:t>
            </a:r>
            <a:r>
              <a:rPr lang="de-AT" dirty="0" err="1" smtClean="0"/>
              <a:t>for</a:t>
            </a:r>
            <a:r>
              <a:rPr lang="de-AT" dirty="0" smtClean="0"/>
              <a:t> </a:t>
            </a:r>
            <a:r>
              <a:rPr lang="de-AT" dirty="0" err="1" smtClean="0"/>
              <a:t>the</a:t>
            </a:r>
            <a:r>
              <a:rPr lang="de-AT" dirty="0" smtClean="0"/>
              <a:t> F-</a:t>
            </a:r>
            <a:r>
              <a:rPr lang="de-AT" dirty="0" err="1" smtClean="0"/>
              <a:t>test</a:t>
            </a:r>
            <a:r>
              <a:rPr lang="de-AT" dirty="0" smtClean="0"/>
              <a:t> </a:t>
            </a:r>
            <a:r>
              <a:rPr lang="de-AT" dirty="0" err="1" smtClean="0"/>
              <a:t>for</a:t>
            </a:r>
            <a:r>
              <a:rPr lang="de-AT" dirty="0" smtClean="0"/>
              <a:t> </a:t>
            </a:r>
            <a:r>
              <a:rPr lang="de-AT" dirty="0" err="1" smtClean="0"/>
              <a:t>regression</a:t>
            </a:r>
            <a:endParaRPr lang="de-AT" dirty="0" smtClean="0"/>
          </a:p>
          <a:p>
            <a:r>
              <a:rPr lang="de-AT" dirty="0" err="1" smtClean="0"/>
              <a:t>Decomposition</a:t>
            </a:r>
            <a:r>
              <a:rPr lang="de-AT" dirty="0" smtClean="0"/>
              <a:t> </a:t>
            </a:r>
            <a:r>
              <a:rPr lang="de-AT" dirty="0" err="1" smtClean="0"/>
              <a:t>of</a:t>
            </a:r>
            <a:r>
              <a:rPr lang="de-AT" dirty="0" smtClean="0"/>
              <a:t> </a:t>
            </a:r>
            <a:r>
              <a:rPr lang="de-AT" dirty="0" err="1" smtClean="0"/>
              <a:t>the</a:t>
            </a:r>
            <a:r>
              <a:rPr lang="de-AT" dirty="0" smtClean="0"/>
              <a:t> total </a:t>
            </a:r>
            <a:r>
              <a:rPr lang="de-AT" dirty="0" err="1" smtClean="0"/>
              <a:t>variability</a:t>
            </a:r>
            <a:r>
              <a:rPr lang="de-AT" dirty="0" smtClean="0"/>
              <a:t> (SS</a:t>
            </a:r>
            <a:r>
              <a:rPr lang="de-AT" baseline="-25000" dirty="0" smtClean="0"/>
              <a:t>T</a:t>
            </a:r>
            <a:r>
              <a:rPr lang="de-AT" dirty="0" smtClean="0"/>
              <a:t>) </a:t>
            </a:r>
            <a:r>
              <a:rPr lang="de-AT" dirty="0" err="1" smtClean="0"/>
              <a:t>into</a:t>
            </a:r>
            <a:r>
              <a:rPr lang="de-AT" dirty="0" smtClean="0"/>
              <a:t> (i) </a:t>
            </a:r>
            <a:r>
              <a:rPr lang="de-AT" dirty="0" err="1" smtClean="0"/>
              <a:t>variability</a:t>
            </a:r>
            <a:r>
              <a:rPr lang="de-AT" dirty="0" smtClean="0"/>
              <a:t> </a:t>
            </a:r>
            <a:r>
              <a:rPr lang="de-AT" dirty="0" err="1" smtClean="0"/>
              <a:t>between</a:t>
            </a:r>
            <a:r>
              <a:rPr lang="de-AT" dirty="0" smtClean="0"/>
              <a:t> </a:t>
            </a:r>
            <a:r>
              <a:rPr lang="de-AT" dirty="0" err="1" smtClean="0"/>
              <a:t>groups</a:t>
            </a:r>
            <a:r>
              <a:rPr lang="de-AT" dirty="0" smtClean="0"/>
              <a:t> (SS</a:t>
            </a:r>
            <a:r>
              <a:rPr lang="de-AT" baseline="-25000" dirty="0" smtClean="0"/>
              <a:t>M</a:t>
            </a:r>
            <a:r>
              <a:rPr lang="de-AT" dirty="0" smtClean="0"/>
              <a:t>) </a:t>
            </a:r>
            <a:r>
              <a:rPr lang="de-AT" dirty="0" err="1" smtClean="0"/>
              <a:t>and</a:t>
            </a:r>
            <a:r>
              <a:rPr lang="de-AT" dirty="0" smtClean="0"/>
              <a:t> (</a:t>
            </a:r>
            <a:r>
              <a:rPr lang="de-AT" dirty="0" err="1" smtClean="0"/>
              <a:t>ii</a:t>
            </a:r>
            <a:r>
              <a:rPr lang="de-AT" dirty="0" smtClean="0"/>
              <a:t>) </a:t>
            </a:r>
            <a:r>
              <a:rPr lang="de-AT" dirty="0" err="1" smtClean="0"/>
              <a:t>variability</a:t>
            </a:r>
            <a:r>
              <a:rPr lang="de-AT" dirty="0" smtClean="0"/>
              <a:t> </a:t>
            </a:r>
            <a:r>
              <a:rPr lang="de-AT" dirty="0" err="1" smtClean="0"/>
              <a:t>within</a:t>
            </a:r>
            <a:r>
              <a:rPr lang="de-AT" dirty="0" smtClean="0"/>
              <a:t> </a:t>
            </a:r>
            <a:r>
              <a:rPr lang="de-AT" dirty="0" err="1" smtClean="0"/>
              <a:t>groups</a:t>
            </a:r>
            <a:r>
              <a:rPr lang="de-AT" dirty="0" smtClean="0"/>
              <a:t> (SS</a:t>
            </a:r>
            <a:r>
              <a:rPr lang="de-AT" baseline="-25000" dirty="0" smtClean="0"/>
              <a:t>R</a:t>
            </a:r>
            <a:r>
              <a:rPr lang="de-AT" dirty="0" smtClean="0"/>
              <a:t>)</a:t>
            </a:r>
          </a:p>
          <a:p>
            <a:endParaRPr lang="de-AT" dirty="0" smtClean="0"/>
          </a:p>
          <a:p>
            <a:endParaRPr lang="de-AT" dirty="0" smtClean="0"/>
          </a:p>
          <a:p>
            <a:endParaRPr lang="de-AT" dirty="0" smtClean="0"/>
          </a:p>
          <a:p>
            <a:endParaRPr lang="de-AT" dirty="0" smtClean="0"/>
          </a:p>
          <a:p>
            <a:endParaRPr lang="de-AT" dirty="0" smtClean="0"/>
          </a:p>
          <a:p>
            <a:r>
              <a:rPr lang="de-AT" dirty="0" smtClean="0"/>
              <a:t>k … </a:t>
            </a:r>
            <a:r>
              <a:rPr lang="de-AT" dirty="0" err="1" smtClean="0"/>
              <a:t>number</a:t>
            </a:r>
            <a:r>
              <a:rPr lang="de-AT" dirty="0" smtClean="0"/>
              <a:t> </a:t>
            </a:r>
            <a:r>
              <a:rPr lang="de-AT" dirty="0" err="1" smtClean="0"/>
              <a:t>of</a:t>
            </a:r>
            <a:r>
              <a:rPr lang="de-AT" dirty="0" smtClean="0"/>
              <a:t> </a:t>
            </a:r>
            <a:r>
              <a:rPr lang="de-AT" dirty="0" err="1" smtClean="0"/>
              <a:t>groups</a:t>
            </a:r>
            <a:r>
              <a:rPr lang="de-AT" dirty="0" smtClean="0"/>
              <a:t>, </a:t>
            </a:r>
            <a:r>
              <a:rPr lang="de-AT" dirty="0" err="1" smtClean="0"/>
              <a:t>ni</a:t>
            </a:r>
            <a:r>
              <a:rPr lang="de-AT" dirty="0" smtClean="0"/>
              <a:t> … </a:t>
            </a:r>
            <a:r>
              <a:rPr lang="de-AT" dirty="0" err="1" smtClean="0"/>
              <a:t>size</a:t>
            </a:r>
            <a:r>
              <a:rPr lang="de-AT" dirty="0" smtClean="0"/>
              <a:t> </a:t>
            </a:r>
            <a:r>
              <a:rPr lang="de-AT" dirty="0" err="1" smtClean="0"/>
              <a:t>of</a:t>
            </a:r>
            <a:r>
              <a:rPr lang="de-AT" dirty="0" smtClean="0"/>
              <a:t> </a:t>
            </a:r>
            <a:r>
              <a:rPr lang="de-AT" dirty="0" err="1" smtClean="0"/>
              <a:t>group</a:t>
            </a:r>
            <a:r>
              <a:rPr lang="de-AT" dirty="0" smtClean="0"/>
              <a:t> i, N … n1+ … + </a:t>
            </a:r>
            <a:r>
              <a:rPr lang="de-AT" dirty="0" err="1" smtClean="0"/>
              <a:t>nk</a:t>
            </a:r>
            <a:endParaRPr lang="de-AT" dirty="0" smtClean="0"/>
          </a:p>
          <a:p>
            <a:r>
              <a:rPr lang="de-AT" dirty="0" smtClean="0"/>
              <a:t>SS … </a:t>
            </a:r>
            <a:r>
              <a:rPr lang="de-AT" dirty="0" err="1" smtClean="0"/>
              <a:t>Sum</a:t>
            </a:r>
            <a:r>
              <a:rPr lang="de-AT" dirty="0" smtClean="0"/>
              <a:t> </a:t>
            </a:r>
            <a:r>
              <a:rPr lang="de-AT" dirty="0" err="1" smtClean="0"/>
              <a:t>of</a:t>
            </a:r>
            <a:r>
              <a:rPr lang="de-AT" dirty="0" smtClean="0"/>
              <a:t> </a:t>
            </a:r>
            <a:r>
              <a:rPr lang="de-AT" dirty="0" err="1" smtClean="0"/>
              <a:t>squares</a:t>
            </a:r>
            <a:endParaRPr lang="de-AT" dirty="0" smtClean="0"/>
          </a:p>
          <a:p>
            <a:r>
              <a:rPr lang="de-AT" dirty="0" smtClean="0"/>
              <a:t>MS … </a:t>
            </a:r>
            <a:r>
              <a:rPr lang="de-AT" dirty="0" err="1" smtClean="0"/>
              <a:t>Mean</a:t>
            </a:r>
            <a:r>
              <a:rPr lang="de-AT" dirty="0" smtClean="0"/>
              <a:t> </a:t>
            </a:r>
            <a:r>
              <a:rPr lang="de-AT" dirty="0" err="1" smtClean="0"/>
              <a:t>squares</a:t>
            </a:r>
            <a:endParaRPr lang="de-AT" dirty="0" smtClean="0"/>
          </a:p>
          <a:p>
            <a:endParaRPr lang="de-AT"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191</a:t>
            </a:fld>
            <a:endParaRPr lang="de-DE" altLang="en-US" dirty="0"/>
          </a:p>
        </p:txBody>
      </p:sp>
      <p:graphicFrame>
        <p:nvGraphicFramePr>
          <p:cNvPr id="1179651" name="Object 3"/>
          <p:cNvGraphicFramePr>
            <a:graphicFrameLocks noChangeAspect="1"/>
          </p:cNvGraphicFramePr>
          <p:nvPr/>
        </p:nvGraphicFramePr>
        <p:xfrm>
          <a:off x="899592" y="2996952"/>
          <a:ext cx="2664296" cy="507012"/>
        </p:xfrm>
        <a:graphic>
          <a:graphicData uri="http://schemas.openxmlformats.org/presentationml/2006/ole">
            <mc:AlternateContent xmlns:mc="http://schemas.openxmlformats.org/markup-compatibility/2006">
              <mc:Choice xmlns:v="urn:schemas-microsoft-com:vml" Requires="v">
                <p:oleObj spid="_x0000_s727202" name="Equation" r:id="rId3" imgW="1257231" imgH="241415" progId="Equation.3">
                  <p:embed/>
                </p:oleObj>
              </mc:Choice>
              <mc:Fallback>
                <p:oleObj name="Equation" r:id="rId3" imgW="1257231" imgH="2414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2664296" cy="507012"/>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79652" name="Object 4"/>
          <p:cNvGraphicFramePr>
            <a:graphicFrameLocks noChangeAspect="1"/>
          </p:cNvGraphicFramePr>
          <p:nvPr/>
        </p:nvGraphicFramePr>
        <p:xfrm>
          <a:off x="899592" y="3789040"/>
          <a:ext cx="2664296" cy="459631"/>
        </p:xfrm>
        <a:graphic>
          <a:graphicData uri="http://schemas.openxmlformats.org/presentationml/2006/ole">
            <mc:AlternateContent xmlns:mc="http://schemas.openxmlformats.org/markup-compatibility/2006">
              <mc:Choice xmlns:v="urn:schemas-microsoft-com:vml" Requires="v">
                <p:oleObj spid="_x0000_s727203" name="Equation" r:id="rId5" imgW="1384001" imgH="241415" progId="Equation.3">
                  <p:embed/>
                </p:oleObj>
              </mc:Choice>
              <mc:Fallback>
                <p:oleObj name="Equation" r:id="rId5" imgW="1384001" imgH="24141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789040"/>
                        <a:ext cx="2664296" cy="45963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3" name="Object 5"/>
          <p:cNvGraphicFramePr>
            <a:graphicFrameLocks noChangeAspect="1"/>
          </p:cNvGraphicFramePr>
          <p:nvPr/>
        </p:nvGraphicFramePr>
        <p:xfrm>
          <a:off x="899592" y="4437113"/>
          <a:ext cx="2376264" cy="545785"/>
        </p:xfrm>
        <a:graphic>
          <a:graphicData uri="http://schemas.openxmlformats.org/presentationml/2006/ole">
            <mc:AlternateContent xmlns:mc="http://schemas.openxmlformats.org/markup-compatibility/2006">
              <mc:Choice xmlns:v="urn:schemas-microsoft-com:vml" Requires="v">
                <p:oleObj spid="_x0000_s727204" name="Equation" r:id="rId7" imgW="1041170" imgH="241415" progId="Equation.3">
                  <p:embed/>
                </p:oleObj>
              </mc:Choice>
              <mc:Fallback>
                <p:oleObj name="Equation" r:id="rId7" imgW="1041170" imgH="2414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437113"/>
                        <a:ext cx="2376264" cy="54578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516216" y="2924944"/>
            <a:ext cx="2232248" cy="523220"/>
          </a:xfrm>
          <a:prstGeom prst="rect">
            <a:avLst/>
          </a:prstGeom>
          <a:noFill/>
        </p:spPr>
        <p:txBody>
          <a:bodyPr wrap="square" rtlCol="0">
            <a:spAutoFit/>
          </a:bodyPr>
          <a:lstStyle/>
          <a:p>
            <a:r>
              <a:rPr lang="de-AT" sz="2800" b="1" dirty="0" smtClean="0">
                <a:latin typeface="+mn-lt"/>
              </a:rPr>
              <a:t>SS</a:t>
            </a:r>
            <a:r>
              <a:rPr lang="de-AT" sz="2800" b="1" baseline="-25000" dirty="0" smtClean="0">
                <a:latin typeface="+mn-lt"/>
              </a:rPr>
              <a:t>T</a:t>
            </a:r>
            <a:r>
              <a:rPr lang="de-AT" sz="2800" b="1" dirty="0" smtClean="0">
                <a:latin typeface="+mn-lt"/>
              </a:rPr>
              <a:t>=SS</a:t>
            </a:r>
            <a:r>
              <a:rPr lang="de-AT" sz="2800" b="1" baseline="-25000" dirty="0" smtClean="0">
                <a:latin typeface="+mn-lt"/>
              </a:rPr>
              <a:t>M</a:t>
            </a:r>
            <a:r>
              <a:rPr lang="de-AT" sz="2800" b="1" dirty="0" smtClean="0">
                <a:latin typeface="+mn-lt"/>
              </a:rPr>
              <a:t>+SS</a:t>
            </a:r>
            <a:r>
              <a:rPr lang="de-AT" sz="2800" b="1" baseline="-25000" dirty="0" smtClean="0">
                <a:latin typeface="+mn-lt"/>
              </a:rPr>
              <a:t>R</a:t>
            </a:r>
            <a:endParaRPr lang="de-AT" sz="2800" b="1" baseline="-25000" dirty="0">
              <a:latin typeface="+mn-lt"/>
            </a:endParaRPr>
          </a:p>
        </p:txBody>
      </p:sp>
      <p:graphicFrame>
        <p:nvGraphicFramePr>
          <p:cNvPr id="1179654" name="Object 6"/>
          <p:cNvGraphicFramePr>
            <a:graphicFrameLocks noGrp="1" noChangeAspect="1"/>
          </p:cNvGraphicFramePr>
          <p:nvPr/>
        </p:nvGraphicFramePr>
        <p:xfrm>
          <a:off x="3995936" y="2996952"/>
          <a:ext cx="1656184" cy="444684"/>
        </p:xfrm>
        <a:graphic>
          <a:graphicData uri="http://schemas.openxmlformats.org/presentationml/2006/ole">
            <mc:AlternateContent xmlns:mc="http://schemas.openxmlformats.org/markup-compatibility/2006">
              <mc:Choice xmlns:v="urn:schemas-microsoft-com:vml" Requires="v">
                <p:oleObj spid="_x0000_s727205" name="Formel" r:id="rId9" imgW="799920" imgH="215640" progId="Equation.3">
                  <p:embed/>
                </p:oleObj>
              </mc:Choice>
              <mc:Fallback>
                <p:oleObj name="Formel" r:id="rId9" imgW="799920" imgH="215640" progId="Equation.3">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2996952"/>
                        <a:ext cx="1656184" cy="44468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5" name="Object 7"/>
          <p:cNvGraphicFramePr>
            <a:graphicFrameLocks noGrp="1" noChangeAspect="1"/>
          </p:cNvGraphicFramePr>
          <p:nvPr/>
        </p:nvGraphicFramePr>
        <p:xfrm>
          <a:off x="3995936" y="3832226"/>
          <a:ext cx="1584176" cy="428610"/>
        </p:xfrm>
        <a:graphic>
          <a:graphicData uri="http://schemas.openxmlformats.org/presentationml/2006/ole">
            <mc:AlternateContent xmlns:mc="http://schemas.openxmlformats.org/markup-compatibility/2006">
              <mc:Choice xmlns:v="urn:schemas-microsoft-com:vml" Requires="v">
                <p:oleObj spid="_x0000_s727206" name="Formel" r:id="rId11" imgW="787320" imgH="215640" progId="Equation.3">
                  <p:embed/>
                </p:oleObj>
              </mc:Choice>
              <mc:Fallback>
                <p:oleObj name="Formel" r:id="rId11" imgW="787320" imgH="215640" progId="Equation.3">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5936" y="3832226"/>
                        <a:ext cx="1584176" cy="428610"/>
                      </a:xfrm>
                      <a:prstGeom prst="rect">
                        <a:avLst/>
                      </a:prstGeom>
                      <a:solidFill>
                        <a:srgbClr val="FFFF00"/>
                      </a:solidFill>
                      <a:ln w="38100">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6" name="Object 8"/>
          <p:cNvGraphicFramePr>
            <a:graphicFrameLocks noGrp="1" noChangeAspect="1"/>
          </p:cNvGraphicFramePr>
          <p:nvPr/>
        </p:nvGraphicFramePr>
        <p:xfrm>
          <a:off x="3923928" y="4581128"/>
          <a:ext cx="2448272" cy="355939"/>
        </p:xfrm>
        <a:graphic>
          <a:graphicData uri="http://schemas.openxmlformats.org/presentationml/2006/ole">
            <mc:AlternateContent xmlns:mc="http://schemas.openxmlformats.org/markup-compatibility/2006">
              <mc:Choice xmlns:v="urn:schemas-microsoft-com:vml" Requires="v">
                <p:oleObj spid="_x0000_s727207" name="Formel" r:id="rId13" imgW="1574640" imgH="228600" progId="Equation.3">
                  <p:embed/>
                </p:oleObj>
              </mc:Choice>
              <mc:Fallback>
                <p:oleObj name="Formel" r:id="rId13" imgW="1574640" imgH="228600" progId="Equation.3">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4581128"/>
                        <a:ext cx="2448272" cy="355939"/>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7" name="Object 9"/>
          <p:cNvGraphicFramePr>
            <a:graphicFrameLocks noChangeAspect="1"/>
          </p:cNvGraphicFramePr>
          <p:nvPr/>
        </p:nvGraphicFramePr>
        <p:xfrm>
          <a:off x="6732240" y="3717032"/>
          <a:ext cx="1152128" cy="610218"/>
        </p:xfrm>
        <a:graphic>
          <a:graphicData uri="http://schemas.openxmlformats.org/presentationml/2006/ole">
            <mc:AlternateContent xmlns:mc="http://schemas.openxmlformats.org/markup-compatibility/2006">
              <mc:Choice xmlns:v="urn:schemas-microsoft-com:vml" Requires="v">
                <p:oleObj spid="_x0000_s727208" name="Formel" r:id="rId15" imgW="812520" imgH="431640" progId="Equation.3">
                  <p:embed/>
                </p:oleObj>
              </mc:Choice>
              <mc:Fallback>
                <p:oleObj name="Formel" r:id="rId15" imgW="81252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240" y="3717032"/>
                        <a:ext cx="1152128" cy="61021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8" name="Object 10"/>
          <p:cNvGraphicFramePr>
            <a:graphicFrameLocks noChangeAspect="1"/>
          </p:cNvGraphicFramePr>
          <p:nvPr/>
        </p:nvGraphicFramePr>
        <p:xfrm>
          <a:off x="6732240" y="4508500"/>
          <a:ext cx="1084362" cy="623464"/>
        </p:xfrm>
        <a:graphic>
          <a:graphicData uri="http://schemas.openxmlformats.org/presentationml/2006/ole">
            <mc:AlternateContent xmlns:mc="http://schemas.openxmlformats.org/markup-compatibility/2006">
              <mc:Choice xmlns:v="urn:schemas-microsoft-com:vml" Requires="v">
                <p:oleObj spid="_x0000_s727209" name="Formel" r:id="rId17" imgW="749160" imgH="431640" progId="Equation.3">
                  <p:embed/>
                </p:oleObj>
              </mc:Choice>
              <mc:Fallback>
                <p:oleObj name="Formel"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240" y="4508500"/>
                        <a:ext cx="1084362" cy="62346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12393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 calcmode="lin" valueType="num">
                                      <p:cBhvr>
                                        <p:cTn id="7" dur="1000" fill="hold"/>
                                        <p:tgtEl>
                                          <p:spTgt spid="1179651"/>
                                        </p:tgtEl>
                                        <p:attrNameLst>
                                          <p:attrName>ppt_w</p:attrName>
                                        </p:attrNameLst>
                                      </p:cBhvr>
                                      <p:tavLst>
                                        <p:tav tm="0">
                                          <p:val>
                                            <p:fltVal val="0"/>
                                          </p:val>
                                        </p:tav>
                                        <p:tav tm="100000">
                                          <p:val>
                                            <p:strVal val="#ppt_w"/>
                                          </p:val>
                                        </p:tav>
                                      </p:tavLst>
                                    </p:anim>
                                    <p:anim calcmode="lin" valueType="num">
                                      <p:cBhvr>
                                        <p:cTn id="8" dur="1000" fill="hold"/>
                                        <p:tgtEl>
                                          <p:spTgt spid="1179651"/>
                                        </p:tgtEl>
                                        <p:attrNameLst>
                                          <p:attrName>ppt_h</p:attrName>
                                        </p:attrNameLst>
                                      </p:cBhvr>
                                      <p:tavLst>
                                        <p:tav tm="0">
                                          <p:val>
                                            <p:fltVal val="0"/>
                                          </p:val>
                                        </p:tav>
                                        <p:tav tm="100000">
                                          <p:val>
                                            <p:strVal val="#ppt_h"/>
                                          </p:val>
                                        </p:tav>
                                      </p:tavLst>
                                    </p:anim>
                                    <p:anim calcmode="lin" valueType="num">
                                      <p:cBhvr>
                                        <p:cTn id="9" dur="1000" fill="hold"/>
                                        <p:tgtEl>
                                          <p:spTgt spid="1179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96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179652"/>
                                        </p:tgtEl>
                                        <p:attrNameLst>
                                          <p:attrName>style.visibility</p:attrName>
                                        </p:attrNameLst>
                                      </p:cBhvr>
                                      <p:to>
                                        <p:strVal val="visible"/>
                                      </p:to>
                                    </p:set>
                                    <p:anim calcmode="lin" valueType="num">
                                      <p:cBhvr>
                                        <p:cTn id="14" dur="1000" fill="hold"/>
                                        <p:tgtEl>
                                          <p:spTgt spid="1179652"/>
                                        </p:tgtEl>
                                        <p:attrNameLst>
                                          <p:attrName>ppt_w</p:attrName>
                                        </p:attrNameLst>
                                      </p:cBhvr>
                                      <p:tavLst>
                                        <p:tav tm="0">
                                          <p:val>
                                            <p:fltVal val="0"/>
                                          </p:val>
                                        </p:tav>
                                        <p:tav tm="100000">
                                          <p:val>
                                            <p:strVal val="#ppt_w"/>
                                          </p:val>
                                        </p:tav>
                                      </p:tavLst>
                                    </p:anim>
                                    <p:anim calcmode="lin" valueType="num">
                                      <p:cBhvr>
                                        <p:cTn id="15" dur="1000" fill="hold"/>
                                        <p:tgtEl>
                                          <p:spTgt spid="1179652"/>
                                        </p:tgtEl>
                                        <p:attrNameLst>
                                          <p:attrName>ppt_h</p:attrName>
                                        </p:attrNameLst>
                                      </p:cBhvr>
                                      <p:tavLst>
                                        <p:tav tm="0">
                                          <p:val>
                                            <p:fltVal val="0"/>
                                          </p:val>
                                        </p:tav>
                                        <p:tav tm="100000">
                                          <p:val>
                                            <p:strVal val="#ppt_h"/>
                                          </p:val>
                                        </p:tav>
                                      </p:tavLst>
                                    </p:anim>
                                    <p:anim calcmode="lin" valueType="num">
                                      <p:cBhvr>
                                        <p:cTn id="16" dur="1000" fill="hold"/>
                                        <p:tgtEl>
                                          <p:spTgt spid="117965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796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179653"/>
                                        </p:tgtEl>
                                        <p:attrNameLst>
                                          <p:attrName>style.visibility</p:attrName>
                                        </p:attrNameLst>
                                      </p:cBhvr>
                                      <p:to>
                                        <p:strVal val="visible"/>
                                      </p:to>
                                    </p:set>
                                    <p:anim calcmode="lin" valueType="num">
                                      <p:cBhvr>
                                        <p:cTn id="22" dur="1000" fill="hold"/>
                                        <p:tgtEl>
                                          <p:spTgt spid="1179653"/>
                                        </p:tgtEl>
                                        <p:attrNameLst>
                                          <p:attrName>ppt_w</p:attrName>
                                        </p:attrNameLst>
                                      </p:cBhvr>
                                      <p:tavLst>
                                        <p:tav tm="0">
                                          <p:val>
                                            <p:fltVal val="0"/>
                                          </p:val>
                                        </p:tav>
                                        <p:tav tm="100000">
                                          <p:val>
                                            <p:strVal val="#ppt_w"/>
                                          </p:val>
                                        </p:tav>
                                      </p:tavLst>
                                    </p:anim>
                                    <p:anim calcmode="lin" valueType="num">
                                      <p:cBhvr>
                                        <p:cTn id="23" dur="1000" fill="hold"/>
                                        <p:tgtEl>
                                          <p:spTgt spid="1179653"/>
                                        </p:tgtEl>
                                        <p:attrNameLst>
                                          <p:attrName>ppt_h</p:attrName>
                                        </p:attrNameLst>
                                      </p:cBhvr>
                                      <p:tavLst>
                                        <p:tav tm="0">
                                          <p:val>
                                            <p:fltVal val="0"/>
                                          </p:val>
                                        </p:tav>
                                        <p:tav tm="100000">
                                          <p:val>
                                            <p:strVal val="#ppt_h"/>
                                          </p:val>
                                        </p:tav>
                                      </p:tavLst>
                                    </p:anim>
                                    <p:anim calcmode="lin" valueType="num">
                                      <p:cBhvr>
                                        <p:cTn id="24" dur="1000" fill="hold"/>
                                        <p:tgtEl>
                                          <p:spTgt spid="117965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7965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179654"/>
                                        </p:tgtEl>
                                        <p:attrNameLst>
                                          <p:attrName>style.visibility</p:attrName>
                                        </p:attrNameLst>
                                      </p:cBhvr>
                                      <p:to>
                                        <p:strVal val="visible"/>
                                      </p:to>
                                    </p:set>
                                    <p:animEffect transition="in" filter="dissolve">
                                      <p:cBhvr>
                                        <p:cTn id="29" dur="500"/>
                                        <p:tgtEl>
                                          <p:spTgt spid="1179654"/>
                                        </p:tgtEl>
                                      </p:cBhvr>
                                    </p:animEffect>
                                  </p:childTnLst>
                                  <p:subTnLst>
                                    <p:set>
                                      <p:cBhvr override="childStyle">
                                        <p:cTn dur="1" fill="hold" display="0" masterRel="nextClick" afterEffect="1"/>
                                        <p:tgtEl>
                                          <p:spTgt spid="1179654"/>
                                        </p:tgtEl>
                                        <p:attrNameLst>
                                          <p:attrName>style.visibility</p:attrName>
                                        </p:attrNameLst>
                                      </p:cBhvr>
                                      <p:to>
                                        <p:strVal val="hidden"/>
                                      </p:to>
                                    </p:set>
                                  </p:sub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179655"/>
                                        </p:tgtEl>
                                        <p:attrNameLst>
                                          <p:attrName>style.visibility</p:attrName>
                                        </p:attrNameLst>
                                      </p:cBhvr>
                                      <p:to>
                                        <p:strVal val="visible"/>
                                      </p:to>
                                    </p:set>
                                    <p:animEffect transition="in" filter="dissolve">
                                      <p:cBhvr>
                                        <p:cTn id="33" dur="500"/>
                                        <p:tgtEl>
                                          <p:spTgt spid="1179655"/>
                                        </p:tgtEl>
                                      </p:cBhvr>
                                    </p:animEffect>
                                  </p:childTnLst>
                                  <p:subTnLst>
                                    <p:set>
                                      <p:cBhvr override="childStyle">
                                        <p:cTn dur="1" fill="hold" display="0" masterRel="nextClick" afterEffect="1"/>
                                        <p:tgtEl>
                                          <p:spTgt spid="117965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79656"/>
                                        </p:tgtEl>
                                        <p:attrNameLst>
                                          <p:attrName>style.visibility</p:attrName>
                                        </p:attrNameLst>
                                      </p:cBhvr>
                                      <p:to>
                                        <p:strVal val="visible"/>
                                      </p:to>
                                    </p:set>
                                    <p:animEffect transition="in" filter="dissolve">
                                      <p:cBhvr>
                                        <p:cTn id="38" dur="500"/>
                                        <p:tgtEl>
                                          <p:spTgt spid="11796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79657"/>
                                        </p:tgtEl>
                                        <p:attrNameLst>
                                          <p:attrName>style.visibility</p:attrName>
                                        </p:attrNameLst>
                                      </p:cBhvr>
                                      <p:to>
                                        <p:strVal val="visible"/>
                                      </p:to>
                                    </p:set>
                                    <p:animEffect transition="in" filter="dissolve">
                                      <p:cBhvr>
                                        <p:cTn id="43" dur="500"/>
                                        <p:tgtEl>
                                          <p:spTgt spid="117965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79658"/>
                                        </p:tgtEl>
                                        <p:attrNameLst>
                                          <p:attrName>style.visibility</p:attrName>
                                        </p:attrNameLst>
                                      </p:cBhvr>
                                      <p:to>
                                        <p:strVal val="visible"/>
                                      </p:to>
                                    </p:set>
                                    <p:animEffect transition="in" filter="dissolve">
                                      <p:cBhvr>
                                        <p:cTn id="48" dur="500"/>
                                        <p:tgtEl>
                                          <p:spTgt spid="1179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(2)</a:t>
            </a:r>
            <a:endParaRPr lang="de-AT" dirty="0"/>
          </a:p>
        </p:txBody>
      </p:sp>
      <p:sp>
        <p:nvSpPr>
          <p:cNvPr id="3" name="Inhaltsplatzhalter 2"/>
          <p:cNvSpPr>
            <a:spLocks noGrp="1"/>
          </p:cNvSpPr>
          <p:nvPr>
            <p:ph idx="1"/>
          </p:nvPr>
        </p:nvSpPr>
        <p:spPr>
          <a:xfrm>
            <a:off x="457200" y="1772816"/>
            <a:ext cx="8229600" cy="4585142"/>
          </a:xfrm>
        </p:spPr>
        <p:txBody>
          <a:bodyPr/>
          <a:lstStyle/>
          <a:p>
            <a:pPr lvl="4">
              <a:buNone/>
            </a:pPr>
            <a:r>
              <a:rPr lang="de-AT" dirty="0" smtClean="0"/>
              <a:t> </a:t>
            </a:r>
            <a:r>
              <a:rPr lang="de-AT" sz="2000" dirty="0" err="1" smtClean="0"/>
              <a:t>follows</a:t>
            </a:r>
            <a:r>
              <a:rPr lang="de-AT" sz="2000" dirty="0" smtClean="0"/>
              <a:t> a F(k-1,N-k) </a:t>
            </a:r>
            <a:r>
              <a:rPr lang="de-AT" sz="2000" dirty="0" err="1" smtClean="0"/>
              <a:t>distribution</a:t>
            </a:r>
            <a:endParaRPr lang="de-AT" sz="2000" dirty="0" smtClean="0"/>
          </a:p>
          <a:p>
            <a:pPr lvl="4">
              <a:buNone/>
            </a:pPr>
            <a:endParaRPr lang="de-AT" sz="2000" dirty="0" smtClean="0"/>
          </a:p>
          <a:p>
            <a:pPr lvl="4">
              <a:buNone/>
            </a:pPr>
            <a:endParaRPr lang="de-AT" sz="2000" dirty="0" smtClean="0"/>
          </a:p>
          <a:p>
            <a:pPr>
              <a:buNone/>
            </a:pPr>
            <a:r>
              <a:rPr lang="en-US" sz="2000" dirty="0" smtClean="0"/>
              <a:t>Decision about H0 (</a:t>
            </a:r>
            <a:r>
              <a:rPr lang="el-GR" sz="2000" dirty="0" smtClean="0"/>
              <a:t>μ</a:t>
            </a:r>
            <a:r>
              <a:rPr lang="de-AT" sz="2000" baseline="-25000" dirty="0" smtClean="0"/>
              <a:t>1 </a:t>
            </a:r>
            <a:r>
              <a:rPr lang="de-AT" sz="2000" dirty="0" smtClean="0"/>
              <a:t>= </a:t>
            </a:r>
            <a:r>
              <a:rPr lang="el-GR" sz="2000" dirty="0" smtClean="0"/>
              <a:t>μ</a:t>
            </a:r>
            <a:r>
              <a:rPr lang="de-AT" sz="2000" baseline="-25000" dirty="0" smtClean="0"/>
              <a:t>2</a:t>
            </a:r>
            <a:r>
              <a:rPr lang="de-AT" sz="2000" dirty="0" smtClean="0"/>
              <a:t> = …</a:t>
            </a:r>
            <a:r>
              <a:rPr lang="de-AT" sz="2000" baseline="-25000" dirty="0" smtClean="0"/>
              <a:t> </a:t>
            </a:r>
            <a:r>
              <a:rPr lang="de-AT" sz="2000" dirty="0" smtClean="0"/>
              <a:t>= </a:t>
            </a:r>
            <a:r>
              <a:rPr lang="el-GR" sz="2000" dirty="0" smtClean="0"/>
              <a:t>μ</a:t>
            </a:r>
            <a:r>
              <a:rPr lang="de-AT" sz="2000" baseline="-25000" dirty="0" smtClean="0"/>
              <a:t>k</a:t>
            </a:r>
            <a:r>
              <a:rPr lang="de-AT" sz="2000" dirty="0" smtClean="0"/>
              <a:t>) </a:t>
            </a:r>
            <a:r>
              <a:rPr lang="de-AT" sz="2000" dirty="0" err="1" smtClean="0"/>
              <a:t>by</a:t>
            </a:r>
            <a:r>
              <a:rPr lang="de-AT" sz="2000" dirty="0" smtClean="0"/>
              <a:t> </a:t>
            </a:r>
            <a:r>
              <a:rPr lang="de-AT" sz="2000" dirty="0" err="1" smtClean="0"/>
              <a:t>comparing</a:t>
            </a:r>
            <a:r>
              <a:rPr lang="de-AT" sz="2000" dirty="0" smtClean="0"/>
              <a:t> F </a:t>
            </a:r>
            <a:r>
              <a:rPr lang="de-AT" sz="2000" dirty="0" err="1" smtClean="0"/>
              <a:t>with</a:t>
            </a:r>
            <a:r>
              <a:rPr lang="de-AT" sz="2000" dirty="0" smtClean="0"/>
              <a:t> </a:t>
            </a:r>
            <a:r>
              <a:rPr lang="de-AT" sz="2000" dirty="0" err="1" smtClean="0"/>
              <a:t>the</a:t>
            </a:r>
            <a:r>
              <a:rPr lang="de-AT" sz="2000" dirty="0" smtClean="0"/>
              <a:t> </a:t>
            </a:r>
            <a:r>
              <a:rPr lang="de-AT" sz="2000" dirty="0" err="1" smtClean="0"/>
              <a:t>critical</a:t>
            </a:r>
            <a:r>
              <a:rPr lang="de-AT" sz="2000" dirty="0" smtClean="0"/>
              <a:t> </a:t>
            </a:r>
            <a:r>
              <a:rPr lang="de-AT" sz="2000" dirty="0" err="1" smtClean="0"/>
              <a:t>value</a:t>
            </a:r>
            <a:r>
              <a:rPr lang="de-AT" sz="2000" dirty="0" smtClean="0"/>
              <a:t> </a:t>
            </a:r>
            <a:r>
              <a:rPr lang="de-AT" sz="2000" dirty="0" err="1" smtClean="0"/>
              <a:t>of</a:t>
            </a:r>
            <a:r>
              <a:rPr lang="de-AT" sz="2000" dirty="0" smtClean="0"/>
              <a:t> </a:t>
            </a:r>
            <a:r>
              <a:rPr lang="de-AT" sz="2000" dirty="0" err="1" smtClean="0"/>
              <a:t>the</a:t>
            </a:r>
            <a:r>
              <a:rPr lang="de-AT" sz="2000" dirty="0" smtClean="0"/>
              <a:t> F(k-1,N-k) </a:t>
            </a:r>
            <a:r>
              <a:rPr lang="de-AT" sz="2000" dirty="0" err="1" smtClean="0"/>
              <a:t>distribution</a:t>
            </a:r>
            <a:endParaRPr lang="de-AT" sz="2000" dirty="0" smtClean="0"/>
          </a:p>
          <a:p>
            <a:pPr>
              <a:buNone/>
            </a:pPr>
            <a:endParaRPr lang="de-AT" sz="2000" baseline="-25000" dirty="0" smtClean="0"/>
          </a:p>
          <a:p>
            <a:pPr>
              <a:buNone/>
            </a:pPr>
            <a:r>
              <a:rPr lang="de-DE" sz="2000" dirty="0" err="1" smtClean="0"/>
              <a:t>Assumptions</a:t>
            </a:r>
            <a:r>
              <a:rPr lang="de-DE" sz="2000" dirty="0" smtClean="0"/>
              <a:t> </a:t>
            </a:r>
            <a:r>
              <a:rPr lang="de-DE" sz="2000" dirty="0" err="1" smtClean="0"/>
              <a:t>which</a:t>
            </a:r>
            <a:r>
              <a:rPr lang="de-DE" sz="2000" dirty="0" smtClean="0"/>
              <a:t> </a:t>
            </a:r>
            <a:r>
              <a:rPr lang="de-DE" sz="2000" dirty="0" err="1" smtClean="0"/>
              <a:t>have</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fulfilled</a:t>
            </a:r>
            <a:r>
              <a:rPr lang="de-DE" sz="2000" dirty="0" smtClean="0"/>
              <a:t> </a:t>
            </a:r>
            <a:r>
              <a:rPr lang="de-DE" sz="2000" dirty="0" err="1" smtClean="0"/>
              <a:t>for</a:t>
            </a:r>
            <a:r>
              <a:rPr lang="de-DE" sz="2000" dirty="0" smtClean="0"/>
              <a:t> </a:t>
            </a:r>
            <a:r>
              <a:rPr lang="de-DE" sz="2000" dirty="0" err="1" smtClean="0"/>
              <a:t>the</a:t>
            </a:r>
            <a:r>
              <a:rPr lang="de-DE" sz="2000" dirty="0" smtClean="0"/>
              <a:t> ANOVA (</a:t>
            </a:r>
            <a:r>
              <a:rPr lang="de-DE" sz="2000" dirty="0" err="1" smtClean="0"/>
              <a:t>the</a:t>
            </a:r>
            <a:r>
              <a:rPr lang="de-DE" sz="2000" dirty="0" smtClean="0"/>
              <a:t> same </a:t>
            </a:r>
            <a:r>
              <a:rPr lang="de-DE" sz="2000" dirty="0" err="1" smtClean="0"/>
              <a:t>as</a:t>
            </a:r>
            <a:r>
              <a:rPr lang="de-DE" sz="2000" dirty="0" smtClean="0"/>
              <a:t> </a:t>
            </a:r>
            <a:r>
              <a:rPr lang="de-DE" sz="2000" dirty="0" err="1" smtClean="0"/>
              <a:t>for</a:t>
            </a:r>
            <a:r>
              <a:rPr lang="de-DE" sz="2000" dirty="0" smtClean="0"/>
              <a:t> </a:t>
            </a:r>
            <a:r>
              <a:rPr lang="de-DE" sz="2000" dirty="0" err="1" smtClean="0"/>
              <a:t>the</a:t>
            </a:r>
            <a:r>
              <a:rPr lang="de-DE" sz="2000" dirty="0" smtClean="0"/>
              <a:t> t-</a:t>
            </a:r>
            <a:r>
              <a:rPr lang="de-DE" sz="2000" dirty="0" err="1" smtClean="0"/>
              <a:t>test</a:t>
            </a:r>
            <a:r>
              <a:rPr lang="de-DE" sz="2000" dirty="0" smtClean="0"/>
              <a:t>)</a:t>
            </a:r>
            <a:br>
              <a:rPr lang="de-DE" sz="2000" dirty="0" smtClean="0"/>
            </a:br>
            <a:r>
              <a:rPr lang="de-DE" sz="2000" dirty="0" smtClean="0"/>
              <a:t>- </a:t>
            </a:r>
            <a:r>
              <a:rPr lang="de-DE" sz="2000" dirty="0" err="1" smtClean="0"/>
              <a:t>data</a:t>
            </a:r>
            <a:r>
              <a:rPr lang="de-DE" sz="2000" dirty="0" smtClean="0"/>
              <a:t> </a:t>
            </a:r>
            <a:r>
              <a:rPr lang="de-DE" sz="2000" dirty="0" err="1" smtClean="0"/>
              <a:t>normally</a:t>
            </a:r>
            <a:r>
              <a:rPr lang="de-DE" sz="2000" dirty="0" smtClean="0"/>
              <a:t> </a:t>
            </a:r>
            <a:r>
              <a:rPr lang="de-DE" sz="2000" dirty="0" err="1" smtClean="0"/>
              <a:t>distributed</a:t>
            </a:r>
            <a:r>
              <a:rPr lang="de-DE" sz="2000" dirty="0" smtClean="0"/>
              <a:t/>
            </a:r>
            <a:br>
              <a:rPr lang="de-DE" sz="2000" dirty="0" smtClean="0"/>
            </a:br>
            <a:r>
              <a:rPr lang="de-DE" sz="2000" dirty="0" smtClean="0"/>
              <a:t>- </a:t>
            </a:r>
            <a:r>
              <a:rPr lang="de-DE" sz="2000" dirty="0" err="1" smtClean="0"/>
              <a:t>homogeneity</a:t>
            </a:r>
            <a:r>
              <a:rPr lang="de-DE" sz="2000" dirty="0" smtClean="0"/>
              <a:t> </a:t>
            </a:r>
            <a:r>
              <a:rPr lang="de-DE" sz="2000" dirty="0" err="1" smtClean="0"/>
              <a:t>of</a:t>
            </a:r>
            <a:r>
              <a:rPr lang="de-DE" sz="2000" dirty="0" smtClean="0"/>
              <a:t> </a:t>
            </a:r>
            <a:r>
              <a:rPr lang="de-DE" sz="2000" dirty="0" err="1" smtClean="0"/>
              <a:t>variances</a:t>
            </a:r>
            <a:endParaRPr lang="de-DE" sz="2000" dirty="0" smtClean="0"/>
          </a:p>
          <a:p>
            <a:pPr>
              <a:buNone/>
            </a:pPr>
            <a:endParaRPr lang="de-AT" sz="2000" baseline="-25000" dirty="0" smtClean="0"/>
          </a:p>
          <a:p>
            <a:pPr lvl="4">
              <a:buNone/>
            </a:pPr>
            <a:endParaRPr lang="de-AT" sz="2000" dirty="0" smtClean="0"/>
          </a:p>
          <a:p>
            <a:pPr lvl="4">
              <a:buNone/>
            </a:pPr>
            <a:endParaRPr lang="de-AT" sz="2000" dirty="0" smtClean="0"/>
          </a:p>
          <a:p>
            <a:pPr>
              <a:buNone/>
            </a:pPr>
            <a:endParaRPr lang="de-AT" sz="28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192</a:t>
            </a:fld>
            <a:endParaRPr lang="de-DE" altLang="en-US"/>
          </a:p>
        </p:txBody>
      </p:sp>
      <p:graphicFrame>
        <p:nvGraphicFramePr>
          <p:cNvPr id="1180675" name="Object 3"/>
          <p:cNvGraphicFramePr>
            <a:graphicFrameLocks noChangeAspect="1"/>
          </p:cNvGraphicFramePr>
          <p:nvPr/>
        </p:nvGraphicFramePr>
        <p:xfrm>
          <a:off x="1043608" y="1628800"/>
          <a:ext cx="1172290" cy="792088"/>
        </p:xfrm>
        <a:graphic>
          <a:graphicData uri="http://schemas.openxmlformats.org/presentationml/2006/ole">
            <mc:AlternateContent xmlns:mc="http://schemas.openxmlformats.org/markup-compatibility/2006">
              <mc:Choice xmlns:v="urn:schemas-microsoft-com:vml" Requires="v">
                <p:oleObj spid="_x0000_s728086" name="Equation" r:id="rId3" imgW="545886" imgH="367963" progId="Equation.3">
                  <p:embed/>
                </p:oleObj>
              </mc:Choice>
              <mc:Fallback>
                <p:oleObj name="Equation" r:id="rId3" imgW="545886" imgH="36796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628800"/>
                        <a:ext cx="1172290" cy="79208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3309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0675"/>
                                        </p:tgtEl>
                                        <p:attrNameLst>
                                          <p:attrName>style.visibility</p:attrName>
                                        </p:attrNameLst>
                                      </p:cBhvr>
                                      <p:to>
                                        <p:strVal val="visible"/>
                                      </p:to>
                                    </p:set>
                                    <p:animEffect transition="in" filter="dissolve">
                                      <p:cBhvr>
                                        <p:cTn id="7" dur="500"/>
                                        <p:tgtEl>
                                          <p:spTgt spid="118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(1)</a:t>
            </a:r>
            <a:endParaRPr lang="de-AT" dirty="0"/>
          </a:p>
        </p:txBody>
      </p:sp>
      <p:sp>
        <p:nvSpPr>
          <p:cNvPr id="3" name="Inhaltsplatzhalter 2"/>
          <p:cNvSpPr>
            <a:spLocks noGrp="1"/>
          </p:cNvSpPr>
          <p:nvPr>
            <p:ph idx="1"/>
          </p:nvPr>
        </p:nvSpPr>
        <p:spPr>
          <a:xfrm>
            <a:off x="457200" y="1484784"/>
            <a:ext cx="8229600" cy="4757758"/>
          </a:xfrm>
        </p:spPr>
        <p:txBody>
          <a:bodyPr/>
          <a:lstStyle/>
          <a:p>
            <a:r>
              <a:rPr lang="en-US" dirty="0" smtClean="0"/>
              <a:t>Testing the effects of </a:t>
            </a:r>
            <a:r>
              <a:rPr lang="en-US" dirty="0" err="1" smtClean="0"/>
              <a:t>viagra</a:t>
            </a:r>
            <a:r>
              <a:rPr lang="en-US" dirty="0" smtClean="0"/>
              <a:t> on libido using three groups:</a:t>
            </a:r>
          </a:p>
          <a:p>
            <a:pPr lvl="1"/>
            <a:r>
              <a:rPr lang="en-US" dirty="0" smtClean="0"/>
              <a:t>Placebo (Sugar Pill)</a:t>
            </a:r>
          </a:p>
          <a:p>
            <a:pPr lvl="1"/>
            <a:r>
              <a:rPr lang="en-US" dirty="0" smtClean="0"/>
              <a:t>Low Dose Viagra</a:t>
            </a:r>
          </a:p>
          <a:p>
            <a:pPr lvl="1"/>
            <a:r>
              <a:rPr lang="en-US" dirty="0" smtClean="0"/>
              <a:t>High Dose Viagra</a:t>
            </a:r>
          </a:p>
          <a:p>
            <a:r>
              <a:rPr lang="en-US" dirty="0" smtClean="0"/>
              <a:t>The outcome/dependent variable (DV) was an objective measure of libido.</a:t>
            </a:r>
          </a:p>
          <a:p>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193</a:t>
            </a:fld>
            <a:endParaRPr lang="de-DE" altLang="en-US"/>
          </a:p>
        </p:txBody>
      </p:sp>
      <p:pic>
        <p:nvPicPr>
          <p:cNvPr id="7" name="Picture 1"/>
          <p:cNvPicPr>
            <a:picLocks noChangeAspect="1"/>
          </p:cNvPicPr>
          <p:nvPr/>
        </p:nvPicPr>
        <p:blipFill>
          <a:blip r:embed="rId2" cstate="print"/>
          <a:stretch>
            <a:fillRect/>
          </a:stretch>
        </p:blipFill>
        <p:spPr>
          <a:xfrm>
            <a:off x="1835696" y="3933056"/>
            <a:ext cx="4988653" cy="2852936"/>
          </a:xfrm>
          <a:prstGeom prst="rect">
            <a:avLst/>
          </a:prstGeom>
        </p:spPr>
      </p:pic>
    </p:spTree>
    <p:extLst>
      <p:ext uri="{BB962C8B-B14F-4D97-AF65-F5344CB8AC3E}">
        <p14:creationId xmlns:p14="http://schemas.microsoft.com/office/powerpoint/2010/main" val="416350651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(2)</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194</a:t>
            </a:fld>
            <a:endParaRPr lang="de-DE" altLang="en-US"/>
          </a:p>
        </p:txBody>
      </p:sp>
      <p:pic>
        <p:nvPicPr>
          <p:cNvPr id="8" name="Picture 4"/>
          <p:cNvPicPr>
            <a:picLocks noChangeAspect="1"/>
          </p:cNvPicPr>
          <p:nvPr/>
        </p:nvPicPr>
        <p:blipFill>
          <a:blip r:embed="rId2" cstate="print"/>
          <a:stretch>
            <a:fillRect/>
          </a:stretch>
        </p:blipFill>
        <p:spPr>
          <a:xfrm>
            <a:off x="1835696" y="1151552"/>
            <a:ext cx="5501467" cy="5661824"/>
          </a:xfrm>
          <a:prstGeom prst="rect">
            <a:avLst/>
          </a:prstGeom>
        </p:spPr>
      </p:pic>
    </p:spTree>
    <p:extLst>
      <p:ext uri="{BB962C8B-B14F-4D97-AF65-F5344CB8AC3E}">
        <p14:creationId xmlns:p14="http://schemas.microsoft.com/office/powerpoint/2010/main" val="211588108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(3)</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195</a:t>
            </a:fld>
            <a:endParaRPr lang="de-DE" altLang="en-US"/>
          </a:p>
        </p:txBody>
      </p:sp>
      <p:pic>
        <p:nvPicPr>
          <p:cNvPr id="7" name="Picture 1"/>
          <p:cNvPicPr>
            <a:picLocks noGrp="1" noChangeAspect="1"/>
          </p:cNvPicPr>
          <p:nvPr>
            <p:ph idx="1"/>
          </p:nvPr>
        </p:nvPicPr>
        <p:blipFill>
          <a:blip r:embed="rId3" cstate="print"/>
          <a:stretch>
            <a:fillRect/>
          </a:stretch>
        </p:blipFill>
        <p:spPr>
          <a:xfrm>
            <a:off x="395536" y="1872509"/>
            <a:ext cx="3968000" cy="2276571"/>
          </a:xfrm>
          <a:prstGeom prst="rect">
            <a:avLst/>
          </a:prstGeom>
        </p:spPr>
      </p:pic>
      <p:grpSp>
        <p:nvGrpSpPr>
          <p:cNvPr id="13" name="Gruppieren 12"/>
          <p:cNvGrpSpPr/>
          <p:nvPr/>
        </p:nvGrpSpPr>
        <p:grpSpPr>
          <a:xfrm>
            <a:off x="4572000" y="2060848"/>
            <a:ext cx="4114800" cy="2242245"/>
            <a:chOff x="2413000" y="1839913"/>
            <a:chExt cx="6273800" cy="3543300"/>
          </a:xfrm>
        </p:grpSpPr>
        <p:graphicFrame>
          <p:nvGraphicFramePr>
            <p:cNvPr id="10" name="Object 4"/>
            <p:cNvGraphicFramePr>
              <a:graphicFrameLocks noChangeAspect="1"/>
            </p:cNvGraphicFramePr>
            <p:nvPr/>
          </p:nvGraphicFramePr>
          <p:xfrm>
            <a:off x="3378200" y="1839913"/>
            <a:ext cx="4344988" cy="757237"/>
          </p:xfrm>
          <a:graphic>
            <a:graphicData uri="http://schemas.openxmlformats.org/presentationml/2006/ole">
              <mc:AlternateContent xmlns:mc="http://schemas.openxmlformats.org/markup-compatibility/2006">
                <mc:Choice xmlns:v="urn:schemas-microsoft-com:vml" Requires="v">
                  <p:oleObj spid="_x0000_s729190" name="Equation" r:id="rId4" imgW="1384001" imgH="241415" progId="Equation.3">
                    <p:embed/>
                  </p:oleObj>
                </mc:Choice>
                <mc:Fallback>
                  <p:oleObj name="Equation" r:id="rId4" imgW="1384001" imgH="241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839913"/>
                          <a:ext cx="4344988" cy="757237"/>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 name="Object 5"/>
            <p:cNvGraphicFramePr>
              <a:graphicFrameLocks noChangeAspect="1"/>
            </p:cNvGraphicFramePr>
            <p:nvPr/>
          </p:nvGraphicFramePr>
          <p:xfrm>
            <a:off x="2413000" y="3771900"/>
            <a:ext cx="6273800" cy="1611313"/>
          </p:xfrm>
          <a:graphic>
            <a:graphicData uri="http://schemas.openxmlformats.org/presentationml/2006/ole">
              <mc:AlternateContent xmlns:mc="http://schemas.openxmlformats.org/markup-compatibility/2006">
                <mc:Choice xmlns:v="urn:schemas-microsoft-com:vml" Requires="v">
                  <p:oleObj spid="_x0000_s729191" name="Equation" r:id="rId6" imgW="3110834" imgH="799756" progId="Equation.3">
                    <p:embed/>
                  </p:oleObj>
                </mc:Choice>
                <mc:Fallback>
                  <p:oleObj name="Equation" r:id="rId6" imgW="3110834" imgH="79975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0" y="3771900"/>
                          <a:ext cx="6273800" cy="161131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AutoShape 6"/>
            <p:cNvSpPr>
              <a:spLocks noChangeArrowheads="1"/>
            </p:cNvSpPr>
            <p:nvPr/>
          </p:nvSpPr>
          <p:spPr bwMode="auto">
            <a:xfrm rot="-16200000">
              <a:off x="5195888" y="2906713"/>
              <a:ext cx="708025" cy="5302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28575">
              <a:solidFill>
                <a:schemeClr val="tx1"/>
              </a:solidFill>
              <a:miter lim="800000"/>
              <a:headEnd/>
              <a:tailEnd/>
            </a:ln>
            <a:effectLst>
              <a:outerShdw dist="107763" dir="2700000" algn="ctr" rotWithShape="0">
                <a:schemeClr val="bg2"/>
              </a:outerShdw>
            </a:effectLst>
          </p:spPr>
          <p:txBody>
            <a:bodyPr wrap="none" anchor="ctr"/>
            <a:lstStyle/>
            <a:p>
              <a:endParaRPr lang="en-GB"/>
            </a:p>
          </p:txBody>
        </p:sp>
      </p:grpSp>
      <p:graphicFrame>
        <p:nvGraphicFramePr>
          <p:cNvPr id="1181701" name="Object 5"/>
          <p:cNvGraphicFramePr>
            <a:graphicFrameLocks noGrp="1" noChangeAspect="1"/>
          </p:cNvGraphicFramePr>
          <p:nvPr/>
        </p:nvGraphicFramePr>
        <p:xfrm>
          <a:off x="539552" y="4725144"/>
          <a:ext cx="4102100" cy="1428410"/>
        </p:xfrm>
        <a:graphic>
          <a:graphicData uri="http://schemas.openxmlformats.org/presentationml/2006/ole">
            <mc:AlternateContent xmlns:mc="http://schemas.openxmlformats.org/markup-compatibility/2006">
              <mc:Choice xmlns:v="urn:schemas-microsoft-com:vml" Requires="v">
                <p:oleObj spid="_x0000_s729192" name="Equation" r:id="rId8" imgW="2768003" imgH="965108" progId="Equation.3">
                  <p:embed/>
                </p:oleObj>
              </mc:Choice>
              <mc:Fallback>
                <p:oleObj name="Equation" r:id="rId8" imgW="2768003" imgH="965108"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4725144"/>
                        <a:ext cx="4102100" cy="1428410"/>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1702" name="Object 6"/>
          <p:cNvGraphicFramePr>
            <a:graphicFrameLocks noChangeAspect="1"/>
          </p:cNvGraphicFramePr>
          <p:nvPr/>
        </p:nvGraphicFramePr>
        <p:xfrm>
          <a:off x="5868144" y="5085184"/>
          <a:ext cx="2043956" cy="652823"/>
        </p:xfrm>
        <a:graphic>
          <a:graphicData uri="http://schemas.openxmlformats.org/presentationml/2006/ole">
            <mc:AlternateContent xmlns:mc="http://schemas.openxmlformats.org/markup-compatibility/2006">
              <mc:Choice xmlns:v="urn:schemas-microsoft-com:vml" Requires="v">
                <p:oleObj spid="_x0000_s729193" name="Equation" r:id="rId10" imgW="1066524" imgH="342831" progId="Equation.3">
                  <p:embed/>
                </p:oleObj>
              </mc:Choice>
              <mc:Fallback>
                <p:oleObj name="Equation" r:id="rId10" imgW="1066524" imgH="34283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5085184"/>
                        <a:ext cx="2043956" cy="652823"/>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81703" name="Object 7"/>
          <p:cNvGraphicFramePr>
            <a:graphicFrameLocks noChangeAspect="1"/>
          </p:cNvGraphicFramePr>
          <p:nvPr/>
        </p:nvGraphicFramePr>
        <p:xfrm>
          <a:off x="5868144" y="5877272"/>
          <a:ext cx="1835696" cy="785211"/>
        </p:xfrm>
        <a:graphic>
          <a:graphicData uri="http://schemas.openxmlformats.org/presentationml/2006/ole">
            <mc:AlternateContent xmlns:mc="http://schemas.openxmlformats.org/markup-compatibility/2006">
              <mc:Choice xmlns:v="urn:schemas-microsoft-com:vml" Requires="v">
                <p:oleObj spid="_x0000_s729194" name="Equation" r:id="rId12" imgW="1269143" imgH="545886" progId="Equation.3">
                  <p:embed/>
                </p:oleObj>
              </mc:Choice>
              <mc:Fallback>
                <p:oleObj name="Equation" r:id="rId12" imgW="1269143" imgH="54588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877272"/>
                        <a:ext cx="1835696" cy="7852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7" name="Textfeld 16"/>
          <p:cNvSpPr txBox="1"/>
          <p:nvPr/>
        </p:nvSpPr>
        <p:spPr>
          <a:xfrm>
            <a:off x="1187624" y="1484784"/>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1:</a:t>
            </a:r>
            <a:endParaRPr lang="de-AT" u="sng" dirty="0">
              <a:latin typeface="+mn-lt"/>
            </a:endParaRPr>
          </a:p>
        </p:txBody>
      </p:sp>
      <p:sp>
        <p:nvSpPr>
          <p:cNvPr id="18" name="Textfeld 17"/>
          <p:cNvSpPr txBox="1"/>
          <p:nvPr/>
        </p:nvSpPr>
        <p:spPr>
          <a:xfrm>
            <a:off x="5724128" y="1556792"/>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2:</a:t>
            </a:r>
            <a:endParaRPr lang="de-AT" u="sng" dirty="0">
              <a:latin typeface="+mn-lt"/>
            </a:endParaRPr>
          </a:p>
        </p:txBody>
      </p:sp>
      <p:sp>
        <p:nvSpPr>
          <p:cNvPr id="19" name="Textfeld 18"/>
          <p:cNvSpPr txBox="1"/>
          <p:nvPr/>
        </p:nvSpPr>
        <p:spPr>
          <a:xfrm>
            <a:off x="1187624" y="4293096"/>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3:</a:t>
            </a:r>
            <a:endParaRPr lang="de-AT" u="sng" dirty="0">
              <a:latin typeface="+mn-lt"/>
            </a:endParaRPr>
          </a:p>
        </p:txBody>
      </p:sp>
      <p:sp>
        <p:nvSpPr>
          <p:cNvPr id="20" name="Textfeld 19"/>
          <p:cNvSpPr txBox="1"/>
          <p:nvPr/>
        </p:nvSpPr>
        <p:spPr>
          <a:xfrm>
            <a:off x="5796136" y="4653136"/>
            <a:ext cx="2592288"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4: Double check</a:t>
            </a:r>
            <a:endParaRPr lang="de-AT" u="sng" dirty="0">
              <a:latin typeface="+mn-lt"/>
            </a:endParaRPr>
          </a:p>
        </p:txBody>
      </p:sp>
    </p:spTree>
    <p:extLst>
      <p:ext uri="{BB962C8B-B14F-4D97-AF65-F5344CB8AC3E}">
        <p14:creationId xmlns:p14="http://schemas.microsoft.com/office/powerpoint/2010/main" val="2554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1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17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(4)</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196</a:t>
            </a:fld>
            <a:endParaRPr lang="de-DE" altLang="en-US"/>
          </a:p>
        </p:txBody>
      </p:sp>
      <p:sp>
        <p:nvSpPr>
          <p:cNvPr id="7" name="Textfeld 6"/>
          <p:cNvSpPr txBox="1"/>
          <p:nvPr/>
        </p:nvSpPr>
        <p:spPr>
          <a:xfrm>
            <a:off x="467544" y="1628800"/>
            <a:ext cx="2448272" cy="646331"/>
          </a:xfrm>
          <a:prstGeom prst="rect">
            <a:avLst/>
          </a:prstGeom>
          <a:noFill/>
        </p:spPr>
        <p:txBody>
          <a:bodyPr wrap="square" rtlCol="0">
            <a:spAutoFit/>
          </a:bodyPr>
          <a:lstStyle/>
          <a:p>
            <a:r>
              <a:rPr lang="de-AT" u="sng" dirty="0" err="1" smtClean="0">
                <a:latin typeface="+mn-lt"/>
              </a:rPr>
              <a:t>Step</a:t>
            </a:r>
            <a:r>
              <a:rPr lang="de-AT" u="sng" dirty="0" smtClean="0">
                <a:latin typeface="+mn-lt"/>
              </a:rPr>
              <a:t> 5: </a:t>
            </a:r>
            <a:r>
              <a:rPr lang="de-AT" u="sng" dirty="0" err="1" smtClean="0">
                <a:latin typeface="+mn-lt"/>
              </a:rPr>
              <a:t>Calculate</a:t>
            </a:r>
            <a:r>
              <a:rPr lang="de-AT" u="sng" dirty="0" smtClean="0">
                <a:latin typeface="+mn-lt"/>
              </a:rPr>
              <a:t> </a:t>
            </a:r>
            <a:r>
              <a:rPr lang="de-AT" u="sng" dirty="0" err="1" smtClean="0">
                <a:latin typeface="+mn-lt"/>
              </a:rPr>
              <a:t>mean</a:t>
            </a:r>
            <a:r>
              <a:rPr lang="de-AT" u="sng" dirty="0" smtClean="0">
                <a:latin typeface="+mn-lt"/>
              </a:rPr>
              <a:t> </a:t>
            </a:r>
            <a:r>
              <a:rPr lang="de-AT" u="sng" dirty="0" err="1" smtClean="0">
                <a:latin typeface="+mn-lt"/>
              </a:rPr>
              <a:t>squared</a:t>
            </a:r>
            <a:r>
              <a:rPr lang="de-AT" u="sng" dirty="0" smtClean="0">
                <a:latin typeface="+mn-lt"/>
              </a:rPr>
              <a:t> </a:t>
            </a:r>
            <a:r>
              <a:rPr lang="de-AT" u="sng" dirty="0" err="1" smtClean="0">
                <a:latin typeface="+mn-lt"/>
              </a:rPr>
              <a:t>errors</a:t>
            </a:r>
            <a:endParaRPr lang="de-AT" u="sng" dirty="0">
              <a:latin typeface="+mn-lt"/>
            </a:endParaRPr>
          </a:p>
        </p:txBody>
      </p:sp>
      <p:graphicFrame>
        <p:nvGraphicFramePr>
          <p:cNvPr id="1182722" name="Object 2"/>
          <p:cNvGraphicFramePr>
            <a:graphicFrameLocks noChangeAspect="1"/>
          </p:cNvGraphicFramePr>
          <p:nvPr/>
        </p:nvGraphicFramePr>
        <p:xfrm flipV="1">
          <a:off x="3275856" y="1628800"/>
          <a:ext cx="3026544" cy="638511"/>
        </p:xfrm>
        <a:graphic>
          <a:graphicData uri="http://schemas.openxmlformats.org/presentationml/2006/ole">
            <mc:AlternateContent xmlns:mc="http://schemas.openxmlformats.org/markup-compatibility/2006">
              <mc:Choice xmlns:v="urn:schemas-microsoft-com:vml" Requires="v">
                <p:oleObj spid="_x0000_s730174" name="Equation" r:id="rId3" imgW="1739510" imgH="368185" progId="Equation.3">
                  <p:embed/>
                </p:oleObj>
              </mc:Choice>
              <mc:Fallback>
                <p:oleObj name="Equation" r:id="rId3" imgW="1739510" imgH="3681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75856" y="1628800"/>
                        <a:ext cx="3026544" cy="6385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2723" name="Object 3"/>
          <p:cNvGraphicFramePr>
            <a:graphicFrameLocks noChangeAspect="1"/>
          </p:cNvGraphicFramePr>
          <p:nvPr/>
        </p:nvGraphicFramePr>
        <p:xfrm flipV="1">
          <a:off x="3275856" y="2492896"/>
          <a:ext cx="3048094" cy="748655"/>
        </p:xfrm>
        <a:graphic>
          <a:graphicData uri="http://schemas.openxmlformats.org/presentationml/2006/ole">
            <mc:AlternateContent xmlns:mc="http://schemas.openxmlformats.org/markup-compatibility/2006">
              <mc:Choice xmlns:v="urn:schemas-microsoft-com:vml" Requires="v">
                <p:oleObj spid="_x0000_s730175" name="Formel" r:id="rId5" imgW="1752480" imgH="431640" progId="Equation.3">
                  <p:embed/>
                </p:oleObj>
              </mc:Choice>
              <mc:Fallback>
                <p:oleObj name="Formel" r:id="rId5" imgW="1752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275856" y="2492896"/>
                        <a:ext cx="3048094" cy="74865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0" name="Textfeld 9"/>
          <p:cNvSpPr txBox="1"/>
          <p:nvPr/>
        </p:nvSpPr>
        <p:spPr>
          <a:xfrm>
            <a:off x="539552" y="3789040"/>
            <a:ext cx="2448272"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6:</a:t>
            </a:r>
            <a:endParaRPr lang="de-AT" u="sng" dirty="0">
              <a:latin typeface="+mn-lt"/>
            </a:endParaRPr>
          </a:p>
        </p:txBody>
      </p:sp>
      <p:graphicFrame>
        <p:nvGraphicFramePr>
          <p:cNvPr id="1182724" name="Object 4"/>
          <p:cNvGraphicFramePr>
            <a:graphicFrameLocks noChangeAspect="1"/>
          </p:cNvGraphicFramePr>
          <p:nvPr/>
        </p:nvGraphicFramePr>
        <p:xfrm>
          <a:off x="1619672" y="3645024"/>
          <a:ext cx="3162300" cy="788603"/>
        </p:xfrm>
        <a:graphic>
          <a:graphicData uri="http://schemas.openxmlformats.org/presentationml/2006/ole">
            <mc:AlternateContent xmlns:mc="http://schemas.openxmlformats.org/markup-compatibility/2006">
              <mc:Choice xmlns:v="urn:schemas-microsoft-com:vml" Requires="v">
                <p:oleObj spid="_x0000_s730176" name="Equation" r:id="rId7" imgW="1472741" imgH="368185" progId="Equation.3">
                  <p:embed/>
                </p:oleObj>
              </mc:Choice>
              <mc:Fallback>
                <p:oleObj name="Equation" r:id="rId7" imgW="1472741" imgH="3681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3645024"/>
                        <a:ext cx="3162300" cy="78860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11560" y="4797152"/>
            <a:ext cx="4680520" cy="923330"/>
          </a:xfrm>
          <a:prstGeom prst="rect">
            <a:avLst/>
          </a:prstGeom>
          <a:noFill/>
        </p:spPr>
        <p:txBody>
          <a:bodyPr wrap="square" rtlCol="0">
            <a:spAutoFit/>
          </a:bodyPr>
          <a:lstStyle/>
          <a:p>
            <a:r>
              <a:rPr lang="de-AT" u="sng" dirty="0" err="1" smtClean="0">
                <a:latin typeface="+mn-lt"/>
              </a:rPr>
              <a:t>Step</a:t>
            </a:r>
            <a:r>
              <a:rPr lang="de-AT" u="sng" dirty="0" smtClean="0">
                <a:latin typeface="+mn-lt"/>
              </a:rPr>
              <a:t> 7:</a:t>
            </a:r>
            <a:r>
              <a:rPr lang="de-AT" dirty="0" smtClean="0">
                <a:latin typeface="+mn-lt"/>
              </a:rPr>
              <a:t> Critical </a:t>
            </a:r>
            <a:r>
              <a:rPr lang="de-AT" dirty="0" err="1" smtClean="0">
                <a:latin typeface="+mn-lt"/>
              </a:rPr>
              <a:t>value</a:t>
            </a:r>
            <a:r>
              <a:rPr lang="de-AT" dirty="0" smtClean="0">
                <a:latin typeface="+mn-lt"/>
              </a:rPr>
              <a:t> </a:t>
            </a:r>
            <a:r>
              <a:rPr lang="de-AT" dirty="0" err="1" smtClean="0">
                <a:latin typeface="+mn-lt"/>
              </a:rPr>
              <a:t>of</a:t>
            </a:r>
            <a:r>
              <a:rPr lang="de-AT" dirty="0" smtClean="0">
                <a:latin typeface="+mn-lt"/>
              </a:rPr>
              <a:t> F(2,12): 3.89</a:t>
            </a:r>
          </a:p>
          <a:p>
            <a:endParaRPr lang="de-AT" dirty="0" smtClean="0">
              <a:latin typeface="+mn-lt"/>
            </a:endParaRPr>
          </a:p>
          <a:p>
            <a:r>
              <a:rPr lang="de-AT" dirty="0" smtClean="0">
                <a:latin typeface="+mn-lt"/>
              </a:rPr>
              <a:t>5.12 &gt; 3.89 – </a:t>
            </a:r>
            <a:r>
              <a:rPr lang="de-AT" dirty="0" err="1" smtClean="0">
                <a:latin typeface="+mn-lt"/>
              </a:rPr>
              <a:t>therefore</a:t>
            </a:r>
            <a:r>
              <a:rPr lang="de-AT" dirty="0" smtClean="0">
                <a:latin typeface="+mn-lt"/>
              </a:rPr>
              <a:t> H</a:t>
            </a:r>
            <a:r>
              <a:rPr lang="de-AT" baseline="-25000" dirty="0" smtClean="0">
                <a:latin typeface="+mn-lt"/>
              </a:rPr>
              <a:t>0</a:t>
            </a:r>
            <a:r>
              <a:rPr lang="de-AT" dirty="0" smtClean="0">
                <a:latin typeface="+mn-lt"/>
              </a:rPr>
              <a:t> </a:t>
            </a:r>
            <a:r>
              <a:rPr lang="de-AT" dirty="0" err="1" smtClean="0">
                <a:latin typeface="+mn-lt"/>
              </a:rPr>
              <a:t>can</a:t>
            </a:r>
            <a:r>
              <a:rPr lang="de-AT" dirty="0" smtClean="0">
                <a:latin typeface="+mn-lt"/>
              </a:rPr>
              <a:t> </a:t>
            </a:r>
            <a:r>
              <a:rPr lang="de-AT" dirty="0" err="1" smtClean="0">
                <a:latin typeface="+mn-lt"/>
              </a:rPr>
              <a:t>be</a:t>
            </a:r>
            <a:r>
              <a:rPr lang="de-AT" dirty="0" smtClean="0">
                <a:latin typeface="+mn-lt"/>
              </a:rPr>
              <a:t> </a:t>
            </a:r>
            <a:r>
              <a:rPr lang="de-AT" dirty="0" err="1" smtClean="0">
                <a:latin typeface="+mn-lt"/>
              </a:rPr>
              <a:t>rejected</a:t>
            </a:r>
            <a:endParaRPr lang="de-AT" baseline="-25000" dirty="0">
              <a:latin typeface="+mn-lt"/>
            </a:endParaRPr>
          </a:p>
        </p:txBody>
      </p:sp>
      <p:pic>
        <p:nvPicPr>
          <p:cNvPr id="1182725" name="Picture 5"/>
          <p:cNvPicPr>
            <a:picLocks noChangeAspect="1" noChangeArrowheads="1"/>
          </p:cNvPicPr>
          <p:nvPr/>
        </p:nvPicPr>
        <p:blipFill>
          <a:blip r:embed="rId9" cstate="print"/>
          <a:srcRect/>
          <a:stretch>
            <a:fillRect/>
          </a:stretch>
        </p:blipFill>
        <p:spPr bwMode="auto">
          <a:xfrm>
            <a:off x="5364088" y="4149080"/>
            <a:ext cx="3293368" cy="1957627"/>
          </a:xfrm>
          <a:prstGeom prst="rect">
            <a:avLst/>
          </a:prstGeom>
          <a:noFill/>
          <a:ln w="9525">
            <a:noFill/>
            <a:miter lim="800000"/>
            <a:headEnd/>
            <a:tailEnd/>
          </a:ln>
        </p:spPr>
      </p:pic>
      <p:sp>
        <p:nvSpPr>
          <p:cNvPr id="14" name="Textfeld 13"/>
          <p:cNvSpPr txBox="1"/>
          <p:nvPr/>
        </p:nvSpPr>
        <p:spPr>
          <a:xfrm>
            <a:off x="5796136" y="3717032"/>
            <a:ext cx="2448272" cy="369332"/>
          </a:xfrm>
          <a:prstGeom prst="rect">
            <a:avLst/>
          </a:prstGeom>
          <a:noFill/>
        </p:spPr>
        <p:txBody>
          <a:bodyPr wrap="square" rtlCol="0">
            <a:spAutoFit/>
          </a:bodyPr>
          <a:lstStyle/>
          <a:p>
            <a:r>
              <a:rPr lang="de-AT" u="sng" dirty="0" err="1" smtClean="0">
                <a:latin typeface="+mn-lt"/>
              </a:rPr>
              <a:t>Summary</a:t>
            </a:r>
            <a:r>
              <a:rPr lang="de-AT" u="sng" dirty="0" smtClean="0">
                <a:latin typeface="+mn-lt"/>
              </a:rPr>
              <a:t> </a:t>
            </a:r>
            <a:r>
              <a:rPr lang="de-AT" u="sng" dirty="0" err="1" smtClean="0">
                <a:latin typeface="+mn-lt"/>
              </a:rPr>
              <a:t>table</a:t>
            </a:r>
            <a:r>
              <a:rPr lang="de-AT" u="sng" dirty="0" smtClean="0">
                <a:latin typeface="+mn-lt"/>
              </a:rPr>
              <a:t>:</a:t>
            </a:r>
            <a:endParaRPr lang="de-AT" u="sng" dirty="0">
              <a:latin typeface="+mn-lt"/>
            </a:endParaRPr>
          </a:p>
        </p:txBody>
      </p:sp>
    </p:spTree>
    <p:extLst>
      <p:ext uri="{BB962C8B-B14F-4D97-AF65-F5344CB8AC3E}">
        <p14:creationId xmlns:p14="http://schemas.microsoft.com/office/powerpoint/2010/main" val="21628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2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Follow-</a:t>
            </a:r>
            <a:r>
              <a:rPr lang="de-AT" dirty="0" err="1" smtClean="0"/>
              <a:t>up</a:t>
            </a:r>
            <a:r>
              <a:rPr lang="de-AT" dirty="0" smtClean="0"/>
              <a:t> </a:t>
            </a:r>
            <a:r>
              <a:rPr lang="de-AT" dirty="0" err="1" smtClean="0"/>
              <a:t>tests</a:t>
            </a:r>
            <a:endParaRPr lang="de-AT" dirty="0"/>
          </a:p>
        </p:txBody>
      </p:sp>
      <p:sp>
        <p:nvSpPr>
          <p:cNvPr id="3" name="Inhaltsplatzhalter 2"/>
          <p:cNvSpPr>
            <a:spLocks noGrp="1"/>
          </p:cNvSpPr>
          <p:nvPr>
            <p:ph idx="1"/>
          </p:nvPr>
        </p:nvSpPr>
        <p:spPr/>
        <p:txBody>
          <a:bodyPr>
            <a:normAutofit/>
          </a:bodyPr>
          <a:lstStyle/>
          <a:p>
            <a:r>
              <a:rPr lang="en-GB" sz="2200" dirty="0" smtClean="0"/>
              <a:t>The F-ratio does not tell us specifically which group means differ from which</a:t>
            </a:r>
          </a:p>
          <a:p>
            <a:r>
              <a:rPr lang="en-GB" sz="2200" dirty="0" smtClean="0"/>
              <a:t>We need additional tests to find out where the group differences lie</a:t>
            </a:r>
          </a:p>
          <a:p>
            <a:pPr>
              <a:buNone/>
            </a:pPr>
            <a:r>
              <a:rPr lang="en-GB" sz="2200" b="1" dirty="0" smtClean="0"/>
              <a:t>-&gt; </a:t>
            </a:r>
            <a:r>
              <a:rPr lang="en-GB" sz="2200" b="1" i="1" dirty="0" smtClean="0"/>
              <a:t>Post Hoc</a:t>
            </a:r>
            <a:r>
              <a:rPr lang="en-GB" sz="2200" b="1" dirty="0" smtClean="0"/>
              <a:t> tests</a:t>
            </a:r>
          </a:p>
          <a:p>
            <a:r>
              <a:rPr lang="en-GB" sz="2200" dirty="0" smtClean="0"/>
              <a:t>Compare each mean against all others.</a:t>
            </a:r>
          </a:p>
          <a:p>
            <a:r>
              <a:rPr lang="en-GB" sz="2200" dirty="0" smtClean="0"/>
              <a:t>Multiple tests</a:t>
            </a:r>
          </a:p>
          <a:p>
            <a:r>
              <a:rPr lang="en-GB" sz="2200" dirty="0" smtClean="0"/>
              <a:t>To control the family-wise error rate, stricter criteria to accept an effect as significant must be used</a:t>
            </a:r>
          </a:p>
          <a:p>
            <a:r>
              <a:rPr lang="en-GB" sz="2200" dirty="0" smtClean="0"/>
              <a:t>Simplest example is the </a:t>
            </a:r>
            <a:r>
              <a:rPr lang="en-GB" sz="2200" dirty="0" err="1" smtClean="0"/>
              <a:t>Bonferroni</a:t>
            </a:r>
            <a:r>
              <a:rPr lang="en-GB" sz="2200" dirty="0" smtClean="0"/>
              <a:t> method</a:t>
            </a:r>
          </a:p>
          <a:p>
            <a:pPr>
              <a:buNone/>
            </a:pPr>
            <a:endParaRPr lang="en-GB" dirty="0" smtClean="0"/>
          </a:p>
          <a:p>
            <a:pPr>
              <a:buNone/>
            </a:pPr>
            <a:endParaRPr lang="en-GB" b="1"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197</a:t>
            </a:fld>
            <a:endParaRPr lang="de-DE" altLang="en-US"/>
          </a:p>
        </p:txBody>
      </p:sp>
      <p:graphicFrame>
        <p:nvGraphicFramePr>
          <p:cNvPr id="1185796" name="Object 4"/>
          <p:cNvGraphicFramePr>
            <a:graphicFrameLocks noChangeAspect="1"/>
          </p:cNvGraphicFramePr>
          <p:nvPr/>
        </p:nvGraphicFramePr>
        <p:xfrm>
          <a:off x="2555776" y="5301208"/>
          <a:ext cx="2818036" cy="481443"/>
        </p:xfrm>
        <a:graphic>
          <a:graphicData uri="http://schemas.openxmlformats.org/presentationml/2006/ole">
            <mc:AlternateContent xmlns:mc="http://schemas.openxmlformats.org/markup-compatibility/2006">
              <mc:Choice xmlns:v="urn:schemas-microsoft-com:vml" Requires="v">
                <p:oleObj spid="_x0000_s731158" name="Equation" r:id="rId3" imgW="2082341" imgH="355508" progId="Equation.3">
                  <p:embed/>
                </p:oleObj>
              </mc:Choice>
              <mc:Fallback>
                <p:oleObj name="Equation" r:id="rId3" imgW="2082341" imgH="35550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301208"/>
                        <a:ext cx="2818036" cy="481443"/>
                      </a:xfrm>
                      <a:prstGeom prst="rect">
                        <a:avLst/>
                      </a:prstGeom>
                      <a:solidFill>
                        <a:srgbClr val="FFFF00"/>
                      </a:solidFill>
                      <a:ln w="38100">
                        <a:solidFill>
                          <a:schemeClr val="tx2"/>
                        </a:solidFill>
                        <a:miter lim="800000"/>
                        <a:headEnd/>
                        <a:tailEnd/>
                      </a:ln>
                      <a:effectLst>
                        <a:outerShdw dist="135003" dir="2471156"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7508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85796"/>
                                        </p:tgtEl>
                                        <p:attrNameLst>
                                          <p:attrName>style.visibility</p:attrName>
                                        </p:attrNameLst>
                                      </p:cBhvr>
                                      <p:to>
                                        <p:strVal val="visible"/>
                                      </p:to>
                                    </p:set>
                                    <p:animEffect transition="in" filter="dissolve">
                                      <p:cBhvr>
                                        <p:cTn id="7"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Post-hoc </a:t>
            </a:r>
            <a:r>
              <a:rPr lang="de-AT" dirty="0" err="1" smtClean="0"/>
              <a:t>tests</a:t>
            </a:r>
            <a:endParaRPr lang="de-AT" dirty="0"/>
          </a:p>
        </p:txBody>
      </p:sp>
      <p:sp>
        <p:nvSpPr>
          <p:cNvPr id="3" name="Inhaltsplatzhalter 2"/>
          <p:cNvSpPr>
            <a:spLocks noGrp="1"/>
          </p:cNvSpPr>
          <p:nvPr>
            <p:ph idx="1"/>
          </p:nvPr>
        </p:nvSpPr>
        <p:spPr/>
        <p:txBody>
          <a:bodyPr/>
          <a:lstStyle/>
          <a:p>
            <a:r>
              <a:rPr lang="en-GB" dirty="0" smtClean="0"/>
              <a:t>SPSS has 18 types of Post Hoc tests!</a:t>
            </a:r>
          </a:p>
          <a:p>
            <a:pPr lvl="1"/>
            <a:r>
              <a:rPr lang="de-AT" dirty="0" err="1" smtClean="0"/>
              <a:t>Bonferroni</a:t>
            </a:r>
            <a:r>
              <a:rPr lang="de-AT" dirty="0" smtClean="0"/>
              <a:t> (</a:t>
            </a:r>
            <a:r>
              <a:rPr lang="de-AT" dirty="0" err="1" smtClean="0"/>
              <a:t>conservative</a:t>
            </a:r>
            <a:r>
              <a:rPr lang="de-AT" dirty="0" smtClean="0"/>
              <a:t> </a:t>
            </a:r>
            <a:r>
              <a:rPr lang="de-AT" dirty="0" err="1" smtClean="0"/>
              <a:t>option</a:t>
            </a:r>
            <a:r>
              <a:rPr lang="de-AT" dirty="0" smtClean="0"/>
              <a:t>)</a:t>
            </a:r>
          </a:p>
          <a:p>
            <a:pPr lvl="1"/>
            <a:r>
              <a:rPr lang="de-AT" dirty="0" err="1" smtClean="0"/>
              <a:t>Bonferroni</a:t>
            </a:r>
            <a:r>
              <a:rPr lang="de-AT" dirty="0" smtClean="0"/>
              <a:t>-Holm</a:t>
            </a:r>
          </a:p>
          <a:p>
            <a:pPr lvl="1"/>
            <a:r>
              <a:rPr lang="de-AT" dirty="0" smtClean="0"/>
              <a:t>Holm-</a:t>
            </a:r>
            <a:r>
              <a:rPr lang="de-AT" dirty="0" err="1" smtClean="0"/>
              <a:t>Sidak</a:t>
            </a:r>
            <a:endParaRPr lang="de-AT" dirty="0" smtClean="0"/>
          </a:p>
          <a:p>
            <a:pPr lvl="1"/>
            <a:r>
              <a:rPr lang="de-AT" dirty="0" err="1" smtClean="0"/>
              <a:t>Tukey</a:t>
            </a:r>
            <a:r>
              <a:rPr lang="de-AT" dirty="0" smtClean="0"/>
              <a:t> HSD</a:t>
            </a:r>
          </a:p>
          <a:p>
            <a:pPr lvl="1"/>
            <a:r>
              <a:rPr lang="de-AT" dirty="0" err="1" smtClean="0"/>
              <a:t>Scheffe</a:t>
            </a:r>
            <a:endParaRPr lang="de-AT" dirty="0" smtClean="0"/>
          </a:p>
          <a:p>
            <a:pPr lvl="1"/>
            <a:r>
              <a:rPr lang="de-AT" dirty="0" smtClean="0"/>
              <a:t>LSD</a:t>
            </a:r>
          </a:p>
          <a:p>
            <a:pPr lvl="1"/>
            <a:r>
              <a:rPr lang="de-AT" dirty="0" err="1" smtClean="0"/>
              <a:t>Dunnett</a:t>
            </a:r>
            <a:endParaRPr lang="de-AT" dirty="0" smtClean="0"/>
          </a:p>
          <a:p>
            <a:endParaRPr lang="en-GB"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198</a:t>
            </a:fld>
            <a:endParaRPr lang="de-DE" altLang="en-US"/>
          </a:p>
        </p:txBody>
      </p:sp>
      <p:pic>
        <p:nvPicPr>
          <p:cNvPr id="7" name="Picture 2"/>
          <p:cNvPicPr>
            <a:picLocks noChangeAspect="1" noChangeArrowheads="1"/>
          </p:cNvPicPr>
          <p:nvPr/>
        </p:nvPicPr>
        <p:blipFill>
          <a:blip r:embed="rId2" cstate="print"/>
          <a:srcRect/>
          <a:stretch>
            <a:fillRect/>
          </a:stretch>
        </p:blipFill>
        <p:spPr bwMode="auto">
          <a:xfrm>
            <a:off x="2975503" y="2780928"/>
            <a:ext cx="5894809" cy="3580450"/>
          </a:xfrm>
          <a:prstGeom prst="rect">
            <a:avLst/>
          </a:prstGeom>
          <a:noFill/>
          <a:ln w="9525">
            <a:noFill/>
            <a:miter lim="800000"/>
            <a:headEnd/>
            <a:tailEnd/>
          </a:ln>
          <a:effectLst/>
        </p:spPr>
      </p:pic>
    </p:spTree>
    <p:extLst>
      <p:ext uri="{BB962C8B-B14F-4D97-AF65-F5344CB8AC3E}">
        <p14:creationId xmlns:p14="http://schemas.microsoft.com/office/powerpoint/2010/main" val="43932280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ANOVA in SPSS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199</a:t>
            </a:fld>
            <a:endParaRPr lang="de-DE" altLang="en-US"/>
          </a:p>
        </p:txBody>
      </p:sp>
      <p:pic>
        <p:nvPicPr>
          <p:cNvPr id="1253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3434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3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326159"/>
            <a:ext cx="4886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73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Grundlagen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20</a:t>
            </a:fld>
            <a:endParaRPr lang="de-AT">
              <a:latin typeface="+mj-lt"/>
            </a:endParaRPr>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 </a:t>
            </a:r>
            <a:r>
              <a:rPr lang="de-DE" dirty="0" err="1" smtClean="0"/>
              <a:t>Variants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a:bodyPr>
          <a:lstStyle/>
          <a:p>
            <a:pPr marL="514350" indent="-514350"/>
            <a:r>
              <a:rPr lang="de-AT" sz="2800" dirty="0" smtClean="0"/>
              <a:t>Till </a:t>
            </a:r>
            <a:r>
              <a:rPr lang="de-AT" sz="2800" dirty="0" err="1" smtClean="0"/>
              <a:t>now</a:t>
            </a:r>
            <a:r>
              <a:rPr lang="de-AT" sz="2800" dirty="0" smtClean="0"/>
              <a:t>: </a:t>
            </a:r>
            <a:r>
              <a:rPr lang="de-AT" sz="2800" dirty="0" err="1" smtClean="0"/>
              <a:t>only</a:t>
            </a:r>
            <a:r>
              <a:rPr lang="de-AT" sz="2800" dirty="0" smtClean="0"/>
              <a:t> </a:t>
            </a:r>
            <a:r>
              <a:rPr lang="de-AT" sz="2800" dirty="0" err="1" smtClean="0"/>
              <a:t>one</a:t>
            </a:r>
            <a:r>
              <a:rPr lang="de-AT" sz="2800" dirty="0" smtClean="0"/>
              <a:t> </a:t>
            </a:r>
            <a:r>
              <a:rPr lang="de-AT" sz="2800" dirty="0" err="1" smtClean="0"/>
              <a:t>factor</a:t>
            </a:r>
            <a:r>
              <a:rPr lang="de-AT" sz="2800" dirty="0" smtClean="0"/>
              <a:t> (</a:t>
            </a:r>
            <a:r>
              <a:rPr lang="de-AT" sz="2800" dirty="0" err="1" smtClean="0"/>
              <a:t>group</a:t>
            </a:r>
            <a:r>
              <a:rPr lang="de-AT" sz="2800" dirty="0" smtClean="0"/>
              <a:t> variable)</a:t>
            </a:r>
          </a:p>
          <a:p>
            <a:pPr marL="914400" lvl="1" indent="-514350"/>
            <a:r>
              <a:rPr lang="de-AT" sz="2400" dirty="0" smtClean="0"/>
              <a:t>Simple ANOVA / </a:t>
            </a:r>
            <a:r>
              <a:rPr lang="de-AT" sz="2400" b="1" dirty="0" err="1" smtClean="0"/>
              <a:t>One-way</a:t>
            </a:r>
            <a:r>
              <a:rPr lang="de-AT" sz="2400" b="1" dirty="0" smtClean="0"/>
              <a:t> ANOVA</a:t>
            </a:r>
          </a:p>
          <a:p>
            <a:pPr eaLnBrk="1" hangingPunct="1"/>
            <a:r>
              <a:rPr lang="de-AT" sz="2800" dirty="0" smtClean="0"/>
              <a:t>Extension: </a:t>
            </a:r>
            <a:r>
              <a:rPr lang="de-AT" sz="2800" b="1" dirty="0" err="1" smtClean="0"/>
              <a:t>several</a:t>
            </a:r>
            <a:r>
              <a:rPr lang="de-AT" sz="2800" b="1" dirty="0" smtClean="0"/>
              <a:t> </a:t>
            </a:r>
            <a:r>
              <a:rPr lang="de-AT" sz="2800" b="1" dirty="0" err="1" smtClean="0"/>
              <a:t>factors</a:t>
            </a:r>
            <a:r>
              <a:rPr lang="de-AT" sz="2800" dirty="0" smtClean="0"/>
              <a:t> </a:t>
            </a:r>
            <a:r>
              <a:rPr lang="de-AT" sz="2800" dirty="0" err="1" smtClean="0"/>
              <a:t>each</a:t>
            </a:r>
            <a:r>
              <a:rPr lang="de-AT" sz="2800" dirty="0" smtClean="0"/>
              <a:t> </a:t>
            </a:r>
            <a:r>
              <a:rPr lang="de-AT" sz="2800" dirty="0" err="1" smtClean="0"/>
              <a:t>with</a:t>
            </a:r>
            <a:r>
              <a:rPr lang="de-AT" sz="2800" dirty="0" smtClean="0"/>
              <a:t> &gt;=2 </a:t>
            </a:r>
            <a:r>
              <a:rPr lang="de-AT" sz="2800" dirty="0" err="1" smtClean="0"/>
              <a:t>levels</a:t>
            </a:r>
            <a:endParaRPr lang="de-AT" sz="2800" dirty="0" smtClean="0"/>
          </a:p>
          <a:p>
            <a:pPr lvl="1"/>
            <a:r>
              <a:rPr lang="de-AT" sz="2400" b="1" dirty="0" err="1" smtClean="0"/>
              <a:t>Two-way</a:t>
            </a:r>
            <a:r>
              <a:rPr lang="de-AT" sz="2400" b="1" dirty="0" smtClean="0"/>
              <a:t>/</a:t>
            </a:r>
            <a:r>
              <a:rPr lang="de-AT" sz="2400" b="1" dirty="0" err="1" smtClean="0"/>
              <a:t>Three-way</a:t>
            </a:r>
            <a:r>
              <a:rPr lang="de-AT" sz="2400" dirty="0" smtClean="0"/>
              <a:t> etc. </a:t>
            </a:r>
            <a:r>
              <a:rPr lang="de-AT" sz="2400" b="1" dirty="0" smtClean="0"/>
              <a:t>ANOVA</a:t>
            </a:r>
          </a:p>
          <a:p>
            <a:pPr lvl="1"/>
            <a:r>
              <a:rPr lang="en-GB" sz="2400" dirty="0" smtClean="0"/>
              <a:t>Several Independent Variables is known as a factorial design</a:t>
            </a:r>
            <a:endParaRPr lang="de-AT" sz="2600" dirty="0" smtClean="0"/>
          </a:p>
          <a:p>
            <a:pPr eaLnBrk="1" hangingPunct="1"/>
            <a:r>
              <a:rPr lang="de-AT" sz="2800" b="1" dirty="0" smtClean="0"/>
              <a:t>ANCOVA</a:t>
            </a:r>
            <a:r>
              <a:rPr lang="de-AT" sz="2800" dirty="0" smtClean="0"/>
              <a:t>: Analysis </a:t>
            </a:r>
            <a:r>
              <a:rPr lang="de-AT" sz="2800" dirty="0" err="1" smtClean="0"/>
              <a:t>of</a:t>
            </a:r>
            <a:r>
              <a:rPr lang="de-AT" sz="2800" dirty="0" smtClean="0"/>
              <a:t> </a:t>
            </a:r>
            <a:r>
              <a:rPr lang="de-AT" sz="2800" dirty="0" err="1" smtClean="0"/>
              <a:t>Covariance</a:t>
            </a:r>
            <a:r>
              <a:rPr lang="de-AT" sz="2800" dirty="0" smtClean="0"/>
              <a:t>, also </a:t>
            </a:r>
            <a:r>
              <a:rPr lang="de-AT" sz="2800" dirty="0" err="1" smtClean="0"/>
              <a:t>continuous</a:t>
            </a:r>
            <a:r>
              <a:rPr lang="de-AT" sz="2800" dirty="0" smtClean="0"/>
              <a:t>/</a:t>
            </a:r>
            <a:r>
              <a:rPr lang="de-AT" sz="2800" dirty="0" err="1" smtClean="0"/>
              <a:t>metric</a:t>
            </a:r>
            <a:r>
              <a:rPr lang="de-AT" sz="2800" dirty="0" smtClean="0"/>
              <a:t> </a:t>
            </a:r>
            <a:r>
              <a:rPr lang="de-AT" sz="2800" dirty="0" err="1" smtClean="0"/>
              <a:t>independent</a:t>
            </a:r>
            <a:r>
              <a:rPr lang="de-AT" sz="2800" dirty="0" smtClean="0"/>
              <a:t> variables </a:t>
            </a:r>
            <a:r>
              <a:rPr lang="de-AT" sz="2800" dirty="0" err="1" smtClean="0"/>
              <a:t>are</a:t>
            </a:r>
            <a:r>
              <a:rPr lang="de-AT" sz="2800" dirty="0" smtClean="0"/>
              <a:t> </a:t>
            </a:r>
            <a:r>
              <a:rPr lang="de-AT" sz="2800" dirty="0" err="1" smtClean="0"/>
              <a:t>allowed</a:t>
            </a:r>
            <a:r>
              <a:rPr lang="de-AT" sz="2800" dirty="0" smtClean="0"/>
              <a:t> </a:t>
            </a:r>
          </a:p>
          <a:p>
            <a:pPr eaLnBrk="1" hangingPunct="1"/>
            <a:r>
              <a:rPr lang="de-AT" sz="2800" b="1" dirty="0" smtClean="0"/>
              <a:t>Multivariate ANOVA</a:t>
            </a:r>
            <a:r>
              <a:rPr lang="de-AT" sz="2800" dirty="0" smtClean="0"/>
              <a:t>: </a:t>
            </a:r>
            <a:r>
              <a:rPr lang="de-AT" sz="2800" dirty="0" err="1" smtClean="0"/>
              <a:t>several</a:t>
            </a:r>
            <a:r>
              <a:rPr lang="de-AT" sz="2800" dirty="0" smtClean="0"/>
              <a:t> </a:t>
            </a:r>
            <a:r>
              <a:rPr lang="de-AT" sz="2800" dirty="0" err="1" smtClean="0"/>
              <a:t>dependent</a:t>
            </a:r>
            <a:r>
              <a:rPr lang="de-AT" sz="2800" dirty="0" smtClean="0"/>
              <a:t> variable</a:t>
            </a:r>
          </a:p>
          <a:p>
            <a:pPr eaLnBrk="1" hangingPunct="1"/>
            <a:r>
              <a:rPr lang="de-AT" sz="2800" b="1" dirty="0" smtClean="0"/>
              <a:t>ANOVA </a:t>
            </a:r>
            <a:r>
              <a:rPr lang="de-AT" sz="2800" b="1" dirty="0" err="1" smtClean="0"/>
              <a:t>for</a:t>
            </a:r>
            <a:r>
              <a:rPr lang="de-AT" sz="2800" b="1" dirty="0" smtClean="0"/>
              <a:t> </a:t>
            </a:r>
            <a:r>
              <a:rPr lang="de-AT" sz="2800" b="1" dirty="0" err="1" smtClean="0"/>
              <a:t>repeated</a:t>
            </a:r>
            <a:r>
              <a:rPr lang="de-AT" sz="2800" b="1" dirty="0" smtClean="0"/>
              <a:t> </a:t>
            </a:r>
            <a:r>
              <a:rPr lang="de-AT" sz="2800" b="1" dirty="0" err="1" smtClean="0"/>
              <a:t>measurements</a:t>
            </a:r>
            <a:r>
              <a:rPr lang="de-AT" sz="2800" dirty="0" smtClean="0"/>
              <a:t>: subsequent </a:t>
            </a:r>
            <a:r>
              <a:rPr lang="de-AT" sz="2800" dirty="0" err="1" smtClean="0"/>
              <a:t>observations</a:t>
            </a:r>
            <a:r>
              <a:rPr lang="de-AT" sz="2800" dirty="0" smtClean="0"/>
              <a:t> </a:t>
            </a:r>
            <a:r>
              <a:rPr lang="de-AT" sz="2800" dirty="0" err="1" smtClean="0"/>
              <a:t>are</a:t>
            </a:r>
            <a:r>
              <a:rPr lang="de-AT" sz="2800" dirty="0" smtClean="0"/>
              <a:t> </a:t>
            </a:r>
            <a:r>
              <a:rPr lang="de-AT" sz="2800" dirty="0" err="1" smtClean="0"/>
              <a:t>dependent</a:t>
            </a:r>
            <a:endParaRPr lang="de-AT" sz="2800" dirty="0" smtClean="0"/>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12.04.2019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200</a:t>
            </a:fld>
            <a:endParaRPr lang="de-DE" altLang="en-US" dirty="0"/>
          </a:p>
        </p:txBody>
      </p:sp>
    </p:spTree>
    <p:extLst>
      <p:ext uri="{BB962C8B-B14F-4D97-AF65-F5344CB8AC3E}">
        <p14:creationId xmlns:p14="http://schemas.microsoft.com/office/powerpoint/2010/main" val="99465430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Two-way (independent) ANOVA</a:t>
            </a:r>
            <a:endParaRPr lang="de-AT" dirty="0"/>
          </a:p>
        </p:txBody>
      </p:sp>
      <p:sp>
        <p:nvSpPr>
          <p:cNvPr id="3" name="Inhaltsplatzhalter 2"/>
          <p:cNvSpPr>
            <a:spLocks noGrp="1"/>
          </p:cNvSpPr>
          <p:nvPr>
            <p:ph idx="1"/>
          </p:nvPr>
        </p:nvSpPr>
        <p:spPr/>
        <p:txBody>
          <a:bodyPr>
            <a:normAutofit/>
          </a:bodyPr>
          <a:lstStyle/>
          <a:p>
            <a:r>
              <a:rPr lang="en-GB" sz="2000" dirty="0" smtClean="0"/>
              <a:t>Two Independent Variables</a:t>
            </a:r>
          </a:p>
          <a:p>
            <a:r>
              <a:rPr lang="en-GB" sz="2000" dirty="0" smtClean="0"/>
              <a:t>Several independent variables is known as a </a:t>
            </a:r>
            <a:r>
              <a:rPr lang="en-GB" sz="2000" b="1" dirty="0" smtClean="0"/>
              <a:t>factorial design</a:t>
            </a:r>
          </a:p>
          <a:p>
            <a:r>
              <a:rPr lang="en-GB" sz="2000" b="1" dirty="0" smtClean="0"/>
              <a:t>Benefit</a:t>
            </a:r>
            <a:r>
              <a:rPr lang="en-GB" sz="2000" dirty="0" smtClean="0"/>
              <a:t> of factorial designs</a:t>
            </a:r>
          </a:p>
          <a:p>
            <a:pPr lvl="1"/>
            <a:r>
              <a:rPr lang="en-GB" sz="1800" dirty="0" smtClean="0"/>
              <a:t>We can look at how variables </a:t>
            </a:r>
            <a:r>
              <a:rPr lang="en-GB" sz="1800" b="1" i="1" dirty="0" smtClean="0"/>
              <a:t>interact</a:t>
            </a:r>
            <a:endParaRPr lang="en-GB" sz="1800" b="1" dirty="0" smtClean="0"/>
          </a:p>
          <a:p>
            <a:pPr>
              <a:lnSpc>
                <a:spcPct val="90000"/>
              </a:lnSpc>
            </a:pPr>
            <a:r>
              <a:rPr lang="en-GB" sz="2000" b="1" dirty="0" smtClean="0"/>
              <a:t>Interactions</a:t>
            </a:r>
          </a:p>
          <a:p>
            <a:pPr lvl="1">
              <a:lnSpc>
                <a:spcPct val="90000"/>
              </a:lnSpc>
            </a:pPr>
            <a:r>
              <a:rPr lang="en-GB" sz="2000" dirty="0" smtClean="0"/>
              <a:t>Show how the effects of one IV might depend on the effects of another</a:t>
            </a:r>
          </a:p>
          <a:p>
            <a:pPr lvl="1">
              <a:lnSpc>
                <a:spcPct val="90000"/>
              </a:lnSpc>
            </a:pPr>
            <a:r>
              <a:rPr lang="en-GB" sz="2000" dirty="0" smtClean="0"/>
              <a:t>Are often more interesting than main effects.</a:t>
            </a:r>
            <a:endParaRPr lang="en-GB" sz="2000" b="1" dirty="0" smtClean="0">
              <a:solidFill>
                <a:srgbClr val="FFFF00"/>
              </a:solidFill>
            </a:endParaRPr>
          </a:p>
          <a:p>
            <a:pPr>
              <a:lnSpc>
                <a:spcPct val="90000"/>
              </a:lnSpc>
            </a:pPr>
            <a:r>
              <a:rPr lang="en-GB" sz="2000" dirty="0" smtClean="0"/>
              <a:t>Examples:</a:t>
            </a:r>
            <a:endParaRPr lang="en-GB" dirty="0" smtClean="0"/>
          </a:p>
          <a:p>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201</a:t>
            </a:fld>
            <a:endParaRPr lang="de-DE" altLang="en-US"/>
          </a:p>
        </p:txBody>
      </p:sp>
      <p:pic>
        <p:nvPicPr>
          <p:cNvPr id="1219586" name="Picture 2" descr="http://icbseverywhere.com/blog/wp-content/media/2012/05/Pure-Interaction.jpg"/>
          <p:cNvPicPr>
            <a:picLocks noChangeAspect="1" noChangeArrowheads="1"/>
          </p:cNvPicPr>
          <p:nvPr/>
        </p:nvPicPr>
        <p:blipFill>
          <a:blip r:embed="rId2" cstate="print"/>
          <a:srcRect/>
          <a:stretch>
            <a:fillRect/>
          </a:stretch>
        </p:blipFill>
        <p:spPr bwMode="auto">
          <a:xfrm>
            <a:off x="1115616" y="4700904"/>
            <a:ext cx="2601521" cy="1725761"/>
          </a:xfrm>
          <a:prstGeom prst="rect">
            <a:avLst/>
          </a:prstGeom>
          <a:noFill/>
        </p:spPr>
      </p:pic>
      <p:pic>
        <p:nvPicPr>
          <p:cNvPr id="1219587" name="Picture 3"/>
          <p:cNvPicPr>
            <a:picLocks noChangeAspect="1" noChangeArrowheads="1"/>
          </p:cNvPicPr>
          <p:nvPr/>
        </p:nvPicPr>
        <p:blipFill>
          <a:blip r:embed="rId3" cstate="print"/>
          <a:srcRect/>
          <a:stretch>
            <a:fillRect/>
          </a:stretch>
        </p:blipFill>
        <p:spPr bwMode="auto">
          <a:xfrm>
            <a:off x="4283968" y="4509120"/>
            <a:ext cx="2016224" cy="1817582"/>
          </a:xfrm>
          <a:prstGeom prst="rect">
            <a:avLst/>
          </a:prstGeom>
          <a:noFill/>
          <a:ln w="9525">
            <a:noFill/>
            <a:miter lim="800000"/>
            <a:headEnd/>
            <a:tailEnd/>
          </a:ln>
        </p:spPr>
      </p:pic>
      <p:pic>
        <p:nvPicPr>
          <p:cNvPr id="1219588" name="Picture 4"/>
          <p:cNvPicPr>
            <a:picLocks noChangeAspect="1" noChangeArrowheads="1"/>
          </p:cNvPicPr>
          <p:nvPr/>
        </p:nvPicPr>
        <p:blipFill>
          <a:blip r:embed="rId4" cstate="print"/>
          <a:srcRect b="6611"/>
          <a:stretch>
            <a:fillRect/>
          </a:stretch>
        </p:blipFill>
        <p:spPr bwMode="auto">
          <a:xfrm>
            <a:off x="6300192" y="4437112"/>
            <a:ext cx="1960503" cy="1866973"/>
          </a:xfrm>
          <a:prstGeom prst="rect">
            <a:avLst/>
          </a:prstGeom>
          <a:noFill/>
          <a:ln w="9525">
            <a:noFill/>
            <a:miter lim="800000"/>
            <a:headEnd/>
            <a:tailEnd/>
          </a:ln>
        </p:spPr>
      </p:pic>
    </p:spTree>
    <p:extLst>
      <p:ext uri="{BB962C8B-B14F-4D97-AF65-F5344CB8AC3E}">
        <p14:creationId xmlns:p14="http://schemas.microsoft.com/office/powerpoint/2010/main" val="24630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9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95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9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Variance</a:t>
            </a:r>
            <a:r>
              <a:rPr lang="de-AT" dirty="0" smtClean="0"/>
              <a:t> </a:t>
            </a:r>
            <a:r>
              <a:rPr lang="de-AT" dirty="0" err="1" smtClean="0"/>
              <a:t>decomposition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202</a:t>
            </a:fld>
            <a:endParaRPr lang="de-DE" altLang="en-US"/>
          </a:p>
        </p:txBody>
      </p:sp>
      <p:pic>
        <p:nvPicPr>
          <p:cNvPr id="7" name="Picture 1"/>
          <p:cNvPicPr>
            <a:picLocks noGrp="1" noChangeAspect="1"/>
          </p:cNvPicPr>
          <p:nvPr>
            <p:ph idx="1"/>
          </p:nvPr>
        </p:nvPicPr>
        <p:blipFill>
          <a:blip r:embed="rId2" cstate="print"/>
          <a:stretch>
            <a:fillRect/>
          </a:stretch>
        </p:blipFill>
        <p:spPr>
          <a:xfrm>
            <a:off x="394009" y="2204864"/>
            <a:ext cx="8354455" cy="3395991"/>
          </a:xfrm>
          <a:prstGeom prst="rect">
            <a:avLst/>
          </a:prstGeom>
        </p:spPr>
      </p:pic>
    </p:spTree>
    <p:extLst>
      <p:ext uri="{BB962C8B-B14F-4D97-AF65-F5344CB8AC3E}">
        <p14:creationId xmlns:p14="http://schemas.microsoft.com/office/powerpoint/2010/main" val="425783583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(1)</a:t>
            </a:r>
            <a:endParaRPr lang="de-AT" dirty="0"/>
          </a:p>
        </p:txBody>
      </p:sp>
      <p:sp>
        <p:nvSpPr>
          <p:cNvPr id="3" name="Inhaltsplatzhalter 2"/>
          <p:cNvSpPr>
            <a:spLocks noGrp="1"/>
          </p:cNvSpPr>
          <p:nvPr>
            <p:ph idx="1"/>
          </p:nvPr>
        </p:nvSpPr>
        <p:spPr/>
        <p:txBody>
          <a:bodyPr/>
          <a:lstStyle/>
          <a:p>
            <a:pPr algn="just">
              <a:spcBef>
                <a:spcPts val="600"/>
              </a:spcBef>
              <a:spcAft>
                <a:spcPts val="600"/>
              </a:spcAft>
            </a:pPr>
            <a:r>
              <a:rPr lang="en-GB" dirty="0" smtClean="0"/>
              <a:t>Field (2013): Testing the effects of Alcohol and Gender on ‘the beer-goggles effect’:</a:t>
            </a:r>
          </a:p>
          <a:p>
            <a:pPr lvl="1" algn="just">
              <a:spcBef>
                <a:spcPts val="600"/>
              </a:spcBef>
              <a:spcAft>
                <a:spcPts val="600"/>
              </a:spcAft>
            </a:pPr>
            <a:r>
              <a:rPr lang="en-GB" sz="1800" dirty="0" smtClean="0"/>
              <a:t>IV 1 (Alcohol): None, 2 pints, 4 pints</a:t>
            </a:r>
          </a:p>
          <a:p>
            <a:pPr lvl="1" algn="just">
              <a:spcBef>
                <a:spcPts val="600"/>
              </a:spcBef>
              <a:spcAft>
                <a:spcPts val="600"/>
              </a:spcAft>
            </a:pPr>
            <a:r>
              <a:rPr lang="en-GB" sz="1800" dirty="0" smtClean="0"/>
              <a:t>IV 2 (Gender): Male, Female</a:t>
            </a:r>
          </a:p>
          <a:p>
            <a:pPr algn="just">
              <a:spcBef>
                <a:spcPts val="600"/>
              </a:spcBef>
              <a:spcAft>
                <a:spcPts val="600"/>
              </a:spcAft>
            </a:pPr>
            <a:r>
              <a:rPr lang="en-GB" dirty="0" smtClean="0"/>
              <a:t>Dependent Variable (DV) was an objective measure of the attractiveness of the partner selected at the end of the evening.</a:t>
            </a:r>
          </a:p>
          <a:p>
            <a:endParaRPr lang="de-AT" dirty="0"/>
          </a:p>
        </p:txBody>
      </p:sp>
      <p:sp>
        <p:nvSpPr>
          <p:cNvPr id="4" name="Datumsplatzhalter 3"/>
          <p:cNvSpPr>
            <a:spLocks noGrp="1"/>
          </p:cNvSpPr>
          <p:nvPr>
            <p:ph type="dt" sz="half" idx="10"/>
          </p:nvPr>
        </p:nvSpPr>
        <p:spPr>
          <a:xfrm>
            <a:off x="395536" y="6309320"/>
            <a:ext cx="2133600" cy="365125"/>
          </a:xfrm>
        </p:spPr>
        <p:txBody>
          <a:bodyPr/>
          <a:lstStyle/>
          <a:p>
            <a:fld id="{487DCD19-B8E7-4B92-AA63-E361BAB7E52A}" type="datetime1">
              <a:rPr lang="de-AT" smtClean="0"/>
              <a:pPr/>
              <a:t>12.04.2019</a:t>
            </a:fld>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203</a:t>
            </a:fld>
            <a:endParaRPr lang="de-DE" altLang="en-US"/>
          </a:p>
        </p:txBody>
      </p:sp>
      <p:pic>
        <p:nvPicPr>
          <p:cNvPr id="7" name="Picture 1"/>
          <p:cNvPicPr>
            <a:picLocks noChangeAspect="1"/>
          </p:cNvPicPr>
          <p:nvPr/>
        </p:nvPicPr>
        <p:blipFill>
          <a:blip r:embed="rId2" cstate="print"/>
          <a:stretch>
            <a:fillRect/>
          </a:stretch>
        </p:blipFill>
        <p:spPr>
          <a:xfrm>
            <a:off x="1979712" y="4077072"/>
            <a:ext cx="4572000" cy="2743200"/>
          </a:xfrm>
          <a:prstGeom prst="rect">
            <a:avLst/>
          </a:prstGeom>
        </p:spPr>
      </p:pic>
      <p:sp>
        <p:nvSpPr>
          <p:cNvPr id="8" name="Textfeld 7"/>
          <p:cNvSpPr txBox="1"/>
          <p:nvPr/>
        </p:nvSpPr>
        <p:spPr>
          <a:xfrm>
            <a:off x="6624736" y="5157192"/>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spTree>
    <p:extLst>
      <p:ext uri="{BB962C8B-B14F-4D97-AF65-F5344CB8AC3E}">
        <p14:creationId xmlns:p14="http://schemas.microsoft.com/office/powerpoint/2010/main" val="382253651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(2)</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1: </a:t>
            </a:r>
            <a:r>
              <a:rPr lang="de-AT" u="sng" dirty="0" err="1" smtClean="0"/>
              <a:t>Calculate</a:t>
            </a:r>
            <a:r>
              <a:rPr lang="de-AT" u="sng" dirty="0" smtClean="0"/>
              <a:t> SS</a:t>
            </a:r>
            <a:r>
              <a:rPr lang="de-AT" u="sng" baseline="-25000" dirty="0" smtClean="0"/>
              <a:t>T</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a:p>
            <a:r>
              <a:rPr lang="de-AT" u="sng" dirty="0" err="1" smtClean="0"/>
              <a:t>Step</a:t>
            </a:r>
            <a:r>
              <a:rPr lang="de-AT" u="sng" dirty="0" smtClean="0"/>
              <a:t> 2: </a:t>
            </a:r>
            <a:r>
              <a:rPr lang="de-AT" u="sng" dirty="0" err="1" smtClean="0"/>
              <a:t>Calculate</a:t>
            </a:r>
            <a:r>
              <a:rPr lang="de-AT" u="sng" dirty="0" smtClean="0"/>
              <a:t> SS</a:t>
            </a:r>
            <a:r>
              <a:rPr lang="de-AT" u="sng" baseline="-25000" dirty="0" smtClean="0"/>
              <a:t>M</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204</a:t>
            </a:fld>
            <a:endParaRPr lang="de-DE" altLang="en-US"/>
          </a:p>
        </p:txBody>
      </p:sp>
      <p:graphicFrame>
        <p:nvGraphicFramePr>
          <p:cNvPr id="1243138" name="Object 2"/>
          <p:cNvGraphicFramePr>
            <a:graphicFrameLocks noChangeAspect="1"/>
          </p:cNvGraphicFramePr>
          <p:nvPr/>
        </p:nvGraphicFramePr>
        <p:xfrm>
          <a:off x="755576" y="2132856"/>
          <a:ext cx="2232248" cy="1025627"/>
        </p:xfrm>
        <a:graphic>
          <a:graphicData uri="http://schemas.openxmlformats.org/presentationml/2006/ole">
            <mc:AlternateContent xmlns:mc="http://schemas.openxmlformats.org/markup-compatibility/2006">
              <mc:Choice xmlns:v="urn:schemas-microsoft-com:vml" Requires="v">
                <p:oleObj spid="_x0000_s732222" name="Equation" r:id="rId3" imgW="1295400" imgH="596900" progId="Equation.3">
                  <p:embed/>
                </p:oleObj>
              </mc:Choice>
              <mc:Fallback>
                <p:oleObj name="Equation" r:id="rId3" imgW="1295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132856"/>
                        <a:ext cx="2232248" cy="1025627"/>
                      </a:xfrm>
                      <a:prstGeom prst="rect">
                        <a:avLst/>
                      </a:prstGeom>
                      <a:solidFill>
                        <a:srgbClr val="FFFF00"/>
                      </a:solidFill>
                      <a:ln w="28575">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pic>
        <p:nvPicPr>
          <p:cNvPr id="8" name="Picture 1"/>
          <p:cNvPicPr>
            <a:picLocks noChangeAspect="1"/>
          </p:cNvPicPr>
          <p:nvPr/>
        </p:nvPicPr>
        <p:blipFill>
          <a:blip r:embed="rId5" cstate="print"/>
          <a:stretch>
            <a:fillRect/>
          </a:stretch>
        </p:blipFill>
        <p:spPr>
          <a:xfrm>
            <a:off x="4427984" y="1837928"/>
            <a:ext cx="4572000" cy="2743200"/>
          </a:xfrm>
          <a:prstGeom prst="rect">
            <a:avLst/>
          </a:prstGeom>
        </p:spPr>
      </p:pic>
      <p:sp>
        <p:nvSpPr>
          <p:cNvPr id="9" name="Textfeld 8"/>
          <p:cNvSpPr txBox="1"/>
          <p:nvPr/>
        </p:nvSpPr>
        <p:spPr>
          <a:xfrm>
            <a:off x="5796136" y="4746630"/>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graphicFrame>
        <p:nvGraphicFramePr>
          <p:cNvPr id="1243139" name="Object 3"/>
          <p:cNvGraphicFramePr>
            <a:graphicFrameLocks noChangeAspect="1"/>
          </p:cNvGraphicFramePr>
          <p:nvPr/>
        </p:nvGraphicFramePr>
        <p:xfrm>
          <a:off x="827584" y="3982968"/>
          <a:ext cx="3198292" cy="526152"/>
        </p:xfrm>
        <a:graphic>
          <a:graphicData uri="http://schemas.openxmlformats.org/presentationml/2006/ole">
            <mc:AlternateContent xmlns:mc="http://schemas.openxmlformats.org/markup-compatibility/2006">
              <mc:Choice xmlns:v="urn:schemas-microsoft-com:vml" Requires="v">
                <p:oleObj spid="_x0000_s732223" name="Equation" r:id="rId6" imgW="1536033" imgH="253890" progId="Equation.3">
                  <p:embed/>
                </p:oleObj>
              </mc:Choice>
              <mc:Fallback>
                <p:oleObj name="Equation" r:id="rId6" imgW="1536033"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982968"/>
                        <a:ext cx="3198292" cy="526152"/>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243140" name="Object 4"/>
          <p:cNvGraphicFramePr>
            <a:graphicFrameLocks noChangeAspect="1"/>
          </p:cNvGraphicFramePr>
          <p:nvPr/>
        </p:nvGraphicFramePr>
        <p:xfrm>
          <a:off x="683568" y="4748696"/>
          <a:ext cx="3576648" cy="768536"/>
        </p:xfrm>
        <a:graphic>
          <a:graphicData uri="http://schemas.openxmlformats.org/presentationml/2006/ole">
            <mc:AlternateContent xmlns:mc="http://schemas.openxmlformats.org/markup-compatibility/2006">
              <mc:Choice xmlns:v="urn:schemas-microsoft-com:vml" Requires="v">
                <p:oleObj spid="_x0000_s732224" name="Equation" r:id="rId8" imgW="4749800" imgH="1016000" progId="Equation.3">
                  <p:embed/>
                </p:oleObj>
              </mc:Choice>
              <mc:Fallback>
                <p:oleObj name="Equation" r:id="rId8" imgW="47498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748696"/>
                        <a:ext cx="3576648" cy="768536"/>
                      </a:xfrm>
                      <a:prstGeom prst="rect">
                        <a:avLst/>
                      </a:prstGeom>
                      <a:solidFill>
                        <a:srgbClr val="FFFF00"/>
                      </a:solidFill>
                      <a:ln w="28575">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410685960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(3)</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2a: </a:t>
            </a:r>
            <a:r>
              <a:rPr lang="de-AT" u="sng" dirty="0" err="1" smtClean="0"/>
              <a:t>Calculate</a:t>
            </a:r>
            <a:r>
              <a:rPr lang="de-AT" u="sng" dirty="0" smtClean="0"/>
              <a:t> SS</a:t>
            </a:r>
            <a:r>
              <a:rPr lang="de-AT" u="sng" baseline="-25000" dirty="0" smtClean="0"/>
              <a:t>A</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205</a:t>
            </a:fld>
            <a:endParaRPr lang="de-DE" altLang="en-US"/>
          </a:p>
        </p:txBody>
      </p:sp>
      <p:graphicFrame>
        <p:nvGraphicFramePr>
          <p:cNvPr id="8" name="Object 81"/>
          <p:cNvGraphicFramePr>
            <a:graphicFrameLocks noChangeAspect="1"/>
          </p:cNvGraphicFramePr>
          <p:nvPr/>
        </p:nvGraphicFramePr>
        <p:xfrm>
          <a:off x="827584" y="2132856"/>
          <a:ext cx="4427315" cy="1129255"/>
        </p:xfrm>
        <a:graphic>
          <a:graphicData uri="http://schemas.openxmlformats.org/presentationml/2006/ole">
            <mc:AlternateContent xmlns:mc="http://schemas.openxmlformats.org/markup-compatibility/2006">
              <mc:Choice xmlns:v="urn:schemas-microsoft-com:vml" Requires="v">
                <p:oleObj spid="_x0000_s733206" name="Equation" r:id="rId3" imgW="3160928" imgH="799753" progId="Equation.3">
                  <p:embed/>
                </p:oleObj>
              </mc:Choice>
              <mc:Fallback>
                <p:oleObj name="Equation" r:id="rId3" imgW="3160928" imgH="7997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2856"/>
                        <a:ext cx="4427315" cy="1129255"/>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3" name="Group 82"/>
          <p:cNvGraphicFramePr>
            <a:graphicFrameLocks noGrp="1"/>
          </p:cNvGraphicFramePr>
          <p:nvPr/>
        </p:nvGraphicFramePr>
        <p:xfrm>
          <a:off x="1547665" y="3477344"/>
          <a:ext cx="5472607" cy="3048000"/>
        </p:xfrm>
        <a:graphic>
          <a:graphicData uri="http://schemas.openxmlformats.org/drawingml/2006/table">
            <a:tbl>
              <a:tblPr/>
              <a:tblGrid>
                <a:gridCol w="782412"/>
                <a:gridCol w="780987"/>
                <a:gridCol w="782411"/>
                <a:gridCol w="780987"/>
                <a:gridCol w="782412"/>
                <a:gridCol w="780987"/>
                <a:gridCol w="782411"/>
              </a:tblGrid>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 Female</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smtClean="0">
                          <a:ln>
                            <a:noFill/>
                          </a:ln>
                          <a:solidFill>
                            <a:schemeClr val="accent2"/>
                          </a:solidFill>
                          <a:effectLst/>
                          <a:latin typeface="Trebuchet MS" pitchFamily="34" charset="0"/>
                          <a:cs typeface="Times New Roman" pitchFamily="18" charset="0"/>
                        </a:rPr>
                        <a:t>2</a:t>
                      </a: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 Male</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Mean Female = 60.21</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Mean Male = 56.46</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0519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(4)</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2b: </a:t>
            </a:r>
            <a:r>
              <a:rPr lang="de-AT" u="sng" dirty="0" err="1" smtClean="0"/>
              <a:t>Calculate</a:t>
            </a:r>
            <a:r>
              <a:rPr lang="de-AT" u="sng" dirty="0" smtClean="0"/>
              <a:t> SS</a:t>
            </a:r>
            <a:r>
              <a:rPr lang="de-AT" u="sng" baseline="-25000" dirty="0" smtClean="0"/>
              <a:t>B</a:t>
            </a:r>
          </a:p>
          <a:p>
            <a:endParaRPr lang="de-AT" baseline="-25000" dirty="0" smtClean="0"/>
          </a:p>
          <a:p>
            <a:endParaRPr lang="de-AT" baseline="-25000" dirty="0" smtClean="0"/>
          </a:p>
          <a:p>
            <a:endParaRPr lang="de-AT" baseline="-25000" dirty="0" smtClean="0"/>
          </a:p>
          <a:p>
            <a:endParaRPr lang="de-AT" baseline="-25000" dirty="0" smtClean="0"/>
          </a:p>
          <a:p>
            <a:endParaRPr lang="de-AT" dirty="0" smtClean="0"/>
          </a:p>
          <a:p>
            <a:r>
              <a:rPr lang="de-AT" u="sng" dirty="0" err="1" smtClean="0"/>
              <a:t>Step</a:t>
            </a:r>
            <a:r>
              <a:rPr lang="de-AT" u="sng" dirty="0" smtClean="0"/>
              <a:t> 2c: </a:t>
            </a:r>
            <a:r>
              <a:rPr lang="de-AT" u="sng" dirty="0" err="1" smtClean="0"/>
              <a:t>Calculate</a:t>
            </a:r>
            <a:r>
              <a:rPr lang="de-AT" u="sng" dirty="0" smtClean="0"/>
              <a:t> </a:t>
            </a:r>
            <a:r>
              <a:rPr lang="de-AT" u="sng" dirty="0" err="1" smtClean="0"/>
              <a:t>SS</a:t>
            </a:r>
            <a:r>
              <a:rPr lang="de-AT" u="sng" baseline="-25000" dirty="0" err="1" smtClean="0"/>
              <a:t>AxB</a:t>
            </a:r>
            <a:endParaRPr lang="de-AT" u="sng"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206</a:t>
            </a:fld>
            <a:endParaRPr lang="de-DE" altLang="en-US"/>
          </a:p>
        </p:txBody>
      </p:sp>
      <p:graphicFrame>
        <p:nvGraphicFramePr>
          <p:cNvPr id="1244164" name="Object 4"/>
          <p:cNvGraphicFramePr>
            <a:graphicFrameLocks noChangeAspect="1"/>
          </p:cNvGraphicFramePr>
          <p:nvPr/>
        </p:nvGraphicFramePr>
        <p:xfrm>
          <a:off x="993428" y="2060848"/>
          <a:ext cx="5738812" cy="1152525"/>
        </p:xfrm>
        <a:graphic>
          <a:graphicData uri="http://schemas.openxmlformats.org/presentationml/2006/ole">
            <mc:AlternateContent xmlns:mc="http://schemas.openxmlformats.org/markup-compatibility/2006">
              <mc:Choice xmlns:v="urn:schemas-microsoft-com:vml" Requires="v">
                <p:oleObj spid="_x0000_s734270" name="Formel" r:id="rId3" imgW="4572000" imgH="914400" progId="Equation.3">
                  <p:embed/>
                </p:oleObj>
              </mc:Choice>
              <mc:Fallback>
                <p:oleObj name="Formel" r:id="rId3" imgW="4572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28" y="2060848"/>
                        <a:ext cx="5738812" cy="1152525"/>
                      </a:xfrm>
                      <a:prstGeom prst="rect">
                        <a:avLst/>
                      </a:prstGeom>
                      <a:solidFill>
                        <a:srgbClr val="FFFF00"/>
                      </a:solidFill>
                      <a:ln w="38100">
                        <a:solidFill>
                          <a:schemeClr val="tx2"/>
                        </a:solidFill>
                        <a:miter lim="800000"/>
                        <a:headEnd/>
                        <a:tailEnd/>
                      </a:ln>
                      <a:effectLst>
                        <a:outerShdw dist="89803" dir="2700000" algn="ctr" rotWithShape="0">
                          <a:schemeClr val="bg2">
                            <a:alpha val="74997"/>
                          </a:schemeClr>
                        </a:outerShdw>
                      </a:effectLst>
                    </p:spPr>
                  </p:pic>
                </p:oleObj>
              </mc:Fallback>
            </mc:AlternateContent>
          </a:graphicData>
        </a:graphic>
      </p:graphicFrame>
      <p:graphicFrame>
        <p:nvGraphicFramePr>
          <p:cNvPr id="1244165" name="Object 5"/>
          <p:cNvGraphicFramePr>
            <a:graphicFrameLocks noChangeAspect="1"/>
          </p:cNvGraphicFramePr>
          <p:nvPr/>
        </p:nvGraphicFramePr>
        <p:xfrm>
          <a:off x="827584" y="4293096"/>
          <a:ext cx="3490392" cy="408450"/>
        </p:xfrm>
        <a:graphic>
          <a:graphicData uri="http://schemas.openxmlformats.org/presentationml/2006/ole">
            <mc:AlternateContent xmlns:mc="http://schemas.openxmlformats.org/markup-compatibility/2006">
              <mc:Choice xmlns:v="urn:schemas-microsoft-com:vml" Requires="v">
                <p:oleObj spid="_x0000_s734271" name="Equation" r:id="rId5" imgW="1625600" imgH="190500" progId="Equation.3">
                  <p:embed/>
                </p:oleObj>
              </mc:Choice>
              <mc:Fallback>
                <p:oleObj name="Equation" r:id="rId5" imgW="16256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3490392" cy="408450"/>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244166" name="Object 6"/>
          <p:cNvGraphicFramePr>
            <a:graphicFrameLocks noChangeAspect="1"/>
          </p:cNvGraphicFramePr>
          <p:nvPr/>
        </p:nvGraphicFramePr>
        <p:xfrm>
          <a:off x="827584" y="5013176"/>
          <a:ext cx="3484203" cy="829277"/>
        </p:xfrm>
        <a:graphic>
          <a:graphicData uri="http://schemas.openxmlformats.org/presentationml/2006/ole">
            <mc:AlternateContent xmlns:mc="http://schemas.openxmlformats.org/markup-compatibility/2006">
              <mc:Choice xmlns:v="urn:schemas-microsoft-com:vml" Requires="v">
                <p:oleObj spid="_x0000_s734272" name="Equation" r:id="rId7" imgW="2336800" imgH="558800" progId="Equation.3">
                  <p:embed/>
                </p:oleObj>
              </mc:Choice>
              <mc:Fallback>
                <p:oleObj name="Equation" r:id="rId7" imgW="2336800" imgH="558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013176"/>
                        <a:ext cx="3484203" cy="829277"/>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 name="Group 101"/>
          <p:cNvGraphicFramePr>
            <a:graphicFrameLocks noGrp="1"/>
          </p:cNvGraphicFramePr>
          <p:nvPr/>
        </p:nvGraphicFramePr>
        <p:xfrm>
          <a:off x="4644008" y="3356992"/>
          <a:ext cx="4262731" cy="3305160"/>
        </p:xfrm>
        <a:graphic>
          <a:graphicData uri="http://schemas.openxmlformats.org/drawingml/2006/table">
            <a:tbl>
              <a:tblPr/>
              <a:tblGrid>
                <a:gridCol w="532728"/>
                <a:gridCol w="533638"/>
                <a:gridCol w="532727"/>
                <a:gridCol w="532728"/>
                <a:gridCol w="531817"/>
                <a:gridCol w="533638"/>
                <a:gridCol w="532727"/>
                <a:gridCol w="532728"/>
              </a:tblGrid>
              <a:tr h="27115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None</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2</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2 Pints</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smtClean="0">
                          <a:ln>
                            <a:noFill/>
                          </a:ln>
                          <a:solidFill>
                            <a:schemeClr val="accent2"/>
                          </a:solidFill>
                          <a:effectLst/>
                          <a:latin typeface="Trebuchet MS" pitchFamily="34" charset="0"/>
                          <a:cs typeface="Times New Roman" pitchFamily="18" charset="0"/>
                        </a:rPr>
                        <a:t>3</a:t>
                      </a: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 4 Pints</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70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609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None = 63.75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2 Pints = 64.6875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Mean 4 Pints = 46.5625</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r>
            </a:tbl>
          </a:graphicData>
        </a:graphic>
      </p:graphicFrame>
    </p:spTree>
    <p:extLst>
      <p:ext uri="{BB962C8B-B14F-4D97-AF65-F5344CB8AC3E}">
        <p14:creationId xmlns:p14="http://schemas.microsoft.com/office/powerpoint/2010/main" val="2639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(5)</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3: </a:t>
            </a:r>
            <a:r>
              <a:rPr lang="de-AT" u="sng" dirty="0" err="1" smtClean="0"/>
              <a:t>Calculate</a:t>
            </a:r>
            <a:r>
              <a:rPr lang="de-AT" u="sng" dirty="0" smtClean="0"/>
              <a:t> SS</a:t>
            </a:r>
            <a:r>
              <a:rPr lang="de-AT" u="sng" baseline="-25000" dirty="0" smtClean="0"/>
              <a:t>R</a:t>
            </a:r>
            <a:endParaRPr lang="de-AT" u="sng"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207</a:t>
            </a:fld>
            <a:endParaRPr lang="de-DE" altLang="en-US"/>
          </a:p>
        </p:txBody>
      </p:sp>
      <p:graphicFrame>
        <p:nvGraphicFramePr>
          <p:cNvPr id="1246210" name="Object 2"/>
          <p:cNvGraphicFramePr>
            <a:graphicFrameLocks noChangeAspect="1"/>
          </p:cNvGraphicFramePr>
          <p:nvPr/>
        </p:nvGraphicFramePr>
        <p:xfrm>
          <a:off x="827584" y="2276872"/>
          <a:ext cx="7056784" cy="399884"/>
        </p:xfrm>
        <a:graphic>
          <a:graphicData uri="http://schemas.openxmlformats.org/presentationml/2006/ole">
            <mc:AlternateContent xmlns:mc="http://schemas.openxmlformats.org/markup-compatibility/2006">
              <mc:Choice xmlns:v="urn:schemas-microsoft-com:vml" Requires="v">
                <p:oleObj spid="_x0000_s735274" name="Equation" r:id="rId3" imgW="4216400" imgH="241300" progId="Equation.3">
                  <p:embed/>
                </p:oleObj>
              </mc:Choice>
              <mc:Fallback>
                <p:oleObj name="Equation" r:id="rId3" imgW="42164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7056784" cy="399884"/>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graphicFrame>
        <p:nvGraphicFramePr>
          <p:cNvPr id="1246211" name="Object 3"/>
          <p:cNvGraphicFramePr>
            <a:graphicFrameLocks noChangeAspect="1"/>
          </p:cNvGraphicFramePr>
          <p:nvPr/>
        </p:nvGraphicFramePr>
        <p:xfrm>
          <a:off x="827584" y="2852936"/>
          <a:ext cx="5400600" cy="1924248"/>
        </p:xfrm>
        <a:graphic>
          <a:graphicData uri="http://schemas.openxmlformats.org/presentationml/2006/ole">
            <mc:AlternateContent xmlns:mc="http://schemas.openxmlformats.org/markup-compatibility/2006">
              <mc:Choice xmlns:v="urn:schemas-microsoft-com:vml" Requires="v">
                <p:oleObj spid="_x0000_s735275" name="Equation" r:id="rId5" imgW="3441700" imgH="1231900" progId="Equation.3">
                  <p:embed/>
                </p:oleObj>
              </mc:Choice>
              <mc:Fallback>
                <p:oleObj name="Equation" r:id="rId5" imgW="3441700" imgH="1231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852936"/>
                        <a:ext cx="5400600" cy="1924248"/>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9156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3000"/>
                                  </p:stCondLst>
                                  <p:childTnLst>
                                    <p:set>
                                      <p:cBhvr>
                                        <p:cTn id="6" dur="1" fill="hold">
                                          <p:stCondLst>
                                            <p:cond delay="0"/>
                                          </p:stCondLst>
                                        </p:cTn>
                                        <p:tgtEl>
                                          <p:spTgt spid="1246210"/>
                                        </p:tgtEl>
                                        <p:attrNameLst>
                                          <p:attrName>style.visibility</p:attrName>
                                        </p:attrNameLst>
                                      </p:cBhvr>
                                      <p:to>
                                        <p:strVal val="visible"/>
                                      </p:to>
                                    </p:set>
                                    <p:anim calcmode="lin" valueType="num">
                                      <p:cBhvr>
                                        <p:cTn id="7" dur="500" fill="hold"/>
                                        <p:tgtEl>
                                          <p:spTgt spid="1246210"/>
                                        </p:tgtEl>
                                        <p:attrNameLst>
                                          <p:attrName>ppt_w</p:attrName>
                                        </p:attrNameLst>
                                      </p:cBhvr>
                                      <p:tavLst>
                                        <p:tav tm="0">
                                          <p:val>
                                            <p:fltVal val="0"/>
                                          </p:val>
                                        </p:tav>
                                        <p:tav tm="100000">
                                          <p:val>
                                            <p:strVal val="#ppt_w"/>
                                          </p:val>
                                        </p:tav>
                                      </p:tavLst>
                                    </p:anim>
                                    <p:anim calcmode="lin" valueType="num">
                                      <p:cBhvr>
                                        <p:cTn id="8" dur="500" fill="hold"/>
                                        <p:tgtEl>
                                          <p:spTgt spid="1246210"/>
                                        </p:tgtEl>
                                        <p:attrNameLst>
                                          <p:attrName>ppt_h</p:attrName>
                                        </p:attrNameLst>
                                      </p:cBhvr>
                                      <p:tavLst>
                                        <p:tav tm="0">
                                          <p:val>
                                            <p:fltVal val="0"/>
                                          </p:val>
                                        </p:tav>
                                        <p:tav tm="100000">
                                          <p:val>
                                            <p:strVal val="#ppt_h"/>
                                          </p:val>
                                        </p:tav>
                                      </p:tavLst>
                                    </p:anim>
                                    <p:anim calcmode="lin" valueType="num">
                                      <p:cBhvr>
                                        <p:cTn id="9" dur="500" fill="hold"/>
                                        <p:tgtEl>
                                          <p:spTgt spid="1246210"/>
                                        </p:tgtEl>
                                        <p:attrNameLst>
                                          <p:attrName>ppt_x</p:attrName>
                                        </p:attrNameLst>
                                      </p:cBhvr>
                                      <p:tavLst>
                                        <p:tav tm="0">
                                          <p:val>
                                            <p:fltVal val="0.5"/>
                                          </p:val>
                                        </p:tav>
                                        <p:tav tm="100000">
                                          <p:val>
                                            <p:strVal val="#ppt_x"/>
                                          </p:val>
                                        </p:tav>
                                      </p:tavLst>
                                    </p:anim>
                                    <p:anim calcmode="lin" valueType="num">
                                      <p:cBhvr>
                                        <p:cTn id="10" dur="500" fill="hold"/>
                                        <p:tgtEl>
                                          <p:spTgt spid="1246210"/>
                                        </p:tgtEl>
                                        <p:attrNameLst>
                                          <p:attrName>ppt_y</p:attrName>
                                        </p:attrNameLst>
                                      </p:cBhvr>
                                      <p:tavLst>
                                        <p:tav tm="0">
                                          <p:val>
                                            <p:fltVal val="0.5"/>
                                          </p:val>
                                        </p:tav>
                                        <p:tav tm="100000">
                                          <p:val>
                                            <p:strVal val="#ppt_y"/>
                                          </p:val>
                                        </p:tav>
                                      </p:tavLst>
                                    </p:anim>
                                  </p:childTnLst>
                                </p:cTn>
                              </p:par>
                            </p:childTnLst>
                          </p:cTn>
                        </p:par>
                        <p:par>
                          <p:cTn id="11" fill="hold">
                            <p:stCondLst>
                              <p:cond delay="3500"/>
                            </p:stCondLst>
                            <p:childTnLst>
                              <p:par>
                                <p:cTn id="12" presetID="23" presetClass="entr" presetSubtype="528" fill="hold" nodeType="afterEffect">
                                  <p:stCondLst>
                                    <p:cond delay="4000"/>
                                  </p:stCondLst>
                                  <p:childTnLst>
                                    <p:set>
                                      <p:cBhvr>
                                        <p:cTn id="13" dur="1" fill="hold">
                                          <p:stCondLst>
                                            <p:cond delay="0"/>
                                          </p:stCondLst>
                                        </p:cTn>
                                        <p:tgtEl>
                                          <p:spTgt spid="1246211"/>
                                        </p:tgtEl>
                                        <p:attrNameLst>
                                          <p:attrName>style.visibility</p:attrName>
                                        </p:attrNameLst>
                                      </p:cBhvr>
                                      <p:to>
                                        <p:strVal val="visible"/>
                                      </p:to>
                                    </p:set>
                                    <p:anim calcmode="lin" valueType="num">
                                      <p:cBhvr>
                                        <p:cTn id="14" dur="500" fill="hold"/>
                                        <p:tgtEl>
                                          <p:spTgt spid="1246211"/>
                                        </p:tgtEl>
                                        <p:attrNameLst>
                                          <p:attrName>ppt_w</p:attrName>
                                        </p:attrNameLst>
                                      </p:cBhvr>
                                      <p:tavLst>
                                        <p:tav tm="0">
                                          <p:val>
                                            <p:fltVal val="0"/>
                                          </p:val>
                                        </p:tav>
                                        <p:tav tm="100000">
                                          <p:val>
                                            <p:strVal val="#ppt_w"/>
                                          </p:val>
                                        </p:tav>
                                      </p:tavLst>
                                    </p:anim>
                                    <p:anim calcmode="lin" valueType="num">
                                      <p:cBhvr>
                                        <p:cTn id="15" dur="500" fill="hold"/>
                                        <p:tgtEl>
                                          <p:spTgt spid="1246211"/>
                                        </p:tgtEl>
                                        <p:attrNameLst>
                                          <p:attrName>ppt_h</p:attrName>
                                        </p:attrNameLst>
                                      </p:cBhvr>
                                      <p:tavLst>
                                        <p:tav tm="0">
                                          <p:val>
                                            <p:fltVal val="0"/>
                                          </p:val>
                                        </p:tav>
                                        <p:tav tm="100000">
                                          <p:val>
                                            <p:strVal val="#ppt_h"/>
                                          </p:val>
                                        </p:tav>
                                      </p:tavLst>
                                    </p:anim>
                                    <p:anim calcmode="lin" valueType="num">
                                      <p:cBhvr>
                                        <p:cTn id="16" dur="500" fill="hold"/>
                                        <p:tgtEl>
                                          <p:spTgt spid="1246211"/>
                                        </p:tgtEl>
                                        <p:attrNameLst>
                                          <p:attrName>ppt_x</p:attrName>
                                        </p:attrNameLst>
                                      </p:cBhvr>
                                      <p:tavLst>
                                        <p:tav tm="0">
                                          <p:val>
                                            <p:fltVal val="0.5"/>
                                          </p:val>
                                        </p:tav>
                                        <p:tav tm="100000">
                                          <p:val>
                                            <p:strVal val="#ppt_x"/>
                                          </p:val>
                                        </p:tav>
                                      </p:tavLst>
                                    </p:anim>
                                    <p:anim calcmode="lin" valueType="num">
                                      <p:cBhvr>
                                        <p:cTn id="17" dur="500" fill="hold"/>
                                        <p:tgtEl>
                                          <p:spTgt spid="1246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(6)</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208</a:t>
            </a:fld>
            <a:endParaRPr lang="de-DE" altLang="en-US"/>
          </a:p>
        </p:txBody>
      </p:sp>
      <p:grpSp>
        <p:nvGrpSpPr>
          <p:cNvPr id="11" name="Gruppieren 10"/>
          <p:cNvGrpSpPr/>
          <p:nvPr/>
        </p:nvGrpSpPr>
        <p:grpSpPr>
          <a:xfrm>
            <a:off x="1259632" y="1628800"/>
            <a:ext cx="6300192" cy="3080794"/>
            <a:chOff x="2843808" y="2977320"/>
            <a:chExt cx="6300192" cy="3080794"/>
          </a:xfrm>
        </p:grpSpPr>
        <p:pic>
          <p:nvPicPr>
            <p:cNvPr id="8" name="Picture 6"/>
            <p:cNvPicPr>
              <a:picLocks noChangeAspect="1"/>
            </p:cNvPicPr>
            <p:nvPr/>
          </p:nvPicPr>
          <p:blipFill>
            <a:blip r:embed="rId3" cstate="print"/>
            <a:srcRect/>
            <a:stretch>
              <a:fillRect/>
            </a:stretch>
          </p:blipFill>
          <p:spPr bwMode="auto">
            <a:xfrm>
              <a:off x="2843808" y="2977320"/>
              <a:ext cx="6297687" cy="3080794"/>
            </a:xfrm>
            <a:prstGeom prst="rect">
              <a:avLst/>
            </a:prstGeom>
            <a:noFill/>
            <a:ln w="9525">
              <a:noFill/>
              <a:miter lim="800000"/>
              <a:headEnd/>
              <a:tailEnd/>
            </a:ln>
          </p:spPr>
        </p:pic>
        <p:sp>
          <p:nvSpPr>
            <p:cNvPr id="9" name="Rectangle 4"/>
            <p:cNvSpPr>
              <a:spLocks noChangeArrowheads="1"/>
            </p:cNvSpPr>
            <p:nvPr/>
          </p:nvSpPr>
          <p:spPr bwMode="auto">
            <a:xfrm>
              <a:off x="2858996" y="3886767"/>
              <a:ext cx="6285004" cy="478337"/>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sp>
          <p:nvSpPr>
            <p:cNvPr id="10" name="Rectangle 5"/>
            <p:cNvSpPr>
              <a:spLocks noChangeArrowheads="1"/>
            </p:cNvSpPr>
            <p:nvPr/>
          </p:nvSpPr>
          <p:spPr bwMode="auto">
            <a:xfrm>
              <a:off x="2856654" y="5331045"/>
              <a:ext cx="6287346" cy="402211"/>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grpSp>
      <p:sp>
        <p:nvSpPr>
          <p:cNvPr id="12" name="Inhaltsplatzhalter 2"/>
          <p:cNvSpPr txBox="1">
            <a:spLocks/>
          </p:cNvSpPr>
          <p:nvPr/>
        </p:nvSpPr>
        <p:spPr>
          <a:xfrm>
            <a:off x="611560" y="1628800"/>
            <a:ext cx="8229600" cy="475775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16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16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F-</a:t>
            </a:r>
            <a:r>
              <a:rPr lang="de-AT" sz="2000" dirty="0" err="1" smtClean="0">
                <a:latin typeface="+mn-lt"/>
              </a:rPr>
              <a:t>statistic</a:t>
            </a:r>
            <a:r>
              <a:rPr lang="de-AT" sz="2000" dirty="0" smtClean="0">
                <a:latin typeface="+mn-lt"/>
              </a:rPr>
              <a:t> </a:t>
            </a:r>
            <a:r>
              <a:rPr lang="de-AT" sz="2000" dirty="0" err="1" smtClean="0">
                <a:latin typeface="+mn-lt"/>
              </a:rPr>
              <a:t>for</a:t>
            </a:r>
            <a:r>
              <a:rPr lang="de-AT" sz="2000" dirty="0" smtClean="0">
                <a:latin typeface="+mn-lt"/>
              </a:rPr>
              <a:t> </a:t>
            </a:r>
            <a:r>
              <a:rPr lang="de-AT" sz="2000" dirty="0" err="1" smtClean="0">
                <a:latin typeface="+mn-lt"/>
              </a:rPr>
              <a:t>each</a:t>
            </a:r>
            <a:r>
              <a:rPr lang="de-AT" sz="2000" dirty="0" smtClean="0">
                <a:latin typeface="+mn-lt"/>
              </a:rPr>
              <a:t> </a:t>
            </a:r>
            <a:r>
              <a:rPr lang="de-AT" sz="2000" dirty="0" err="1" smtClean="0">
                <a:latin typeface="+mn-lt"/>
              </a:rPr>
              <a:t>factor</a:t>
            </a:r>
            <a:r>
              <a:rPr lang="de-AT" sz="2000" dirty="0" smtClean="0">
                <a:latin typeface="+mn-lt"/>
              </a:rPr>
              <a:t> (</a:t>
            </a:r>
            <a:r>
              <a:rPr lang="de-AT" sz="2000" dirty="0" err="1" smtClean="0">
                <a:latin typeface="+mn-lt"/>
              </a:rPr>
              <a:t>gender</a:t>
            </a:r>
            <a:r>
              <a:rPr lang="de-AT" sz="2000" dirty="0" smtClean="0">
                <a:latin typeface="+mn-lt"/>
              </a:rPr>
              <a:t>, </a:t>
            </a:r>
            <a:r>
              <a:rPr lang="de-AT" sz="2000" dirty="0" err="1" smtClean="0">
                <a:latin typeface="+mn-lt"/>
              </a:rPr>
              <a:t>alcohol</a:t>
            </a:r>
            <a:r>
              <a:rPr lang="de-AT" sz="2000" dirty="0" smtClean="0">
                <a:latin typeface="+mn-lt"/>
              </a:rPr>
              <a:t>, </a:t>
            </a:r>
            <a:r>
              <a:rPr lang="de-AT" sz="2000" dirty="0" err="1" smtClean="0">
                <a:latin typeface="+mn-lt"/>
              </a:rPr>
              <a:t>gender</a:t>
            </a:r>
            <a:r>
              <a:rPr lang="de-AT" sz="2000" dirty="0" smtClean="0">
                <a:latin typeface="+mn-lt"/>
              </a:rPr>
              <a:t>*</a:t>
            </a:r>
            <a:r>
              <a:rPr lang="de-AT" sz="2000" dirty="0" err="1" smtClean="0">
                <a:latin typeface="+mn-lt"/>
              </a:rPr>
              <a:t>alcohol</a:t>
            </a:r>
            <a:r>
              <a:rPr lang="de-AT" sz="2000" dirty="0" smtClean="0">
                <a:latin typeface="+mn-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                                     F-</a:t>
            </a:r>
            <a:r>
              <a:rPr lang="de-AT" sz="2000" dirty="0" err="1" smtClean="0">
                <a:latin typeface="+mn-lt"/>
              </a:rPr>
              <a:t>distributed</a:t>
            </a: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Objek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36298" name="Formel" r:id="rId4" imgW="114120" imgH="215640" progId="Equation.3">
                  <p:embed/>
                </p:oleObj>
              </mc:Choice>
              <mc:Fallback>
                <p:oleObj name="Formel"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Inhaltsplatzhalter 15"/>
          <p:cNvGraphicFramePr>
            <a:graphicFrameLocks noGrp="1" noChangeAspect="1"/>
          </p:cNvGraphicFramePr>
          <p:nvPr>
            <p:ph idx="1"/>
          </p:nvPr>
        </p:nvGraphicFramePr>
        <p:xfrm>
          <a:off x="1654578" y="5454649"/>
          <a:ext cx="829190" cy="710655"/>
        </p:xfrm>
        <a:graphic>
          <a:graphicData uri="http://schemas.openxmlformats.org/presentationml/2006/ole">
            <mc:AlternateContent xmlns:mc="http://schemas.openxmlformats.org/markup-compatibility/2006">
              <mc:Choice xmlns:v="urn:schemas-microsoft-com:vml" Requires="v">
                <p:oleObj spid="_x0000_s736299" name="Formel" r:id="rId6" imgW="533160" imgH="457200" progId="Equation.3">
                  <p:embed/>
                </p:oleObj>
              </mc:Choice>
              <mc:Fallback>
                <p:oleObj name="Formel" r:id="rId6" imgW="533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578" y="5454649"/>
                        <a:ext cx="829190" cy="710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36555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Alcohol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209</a:t>
            </a:fld>
            <a:endParaRPr lang="de-DE" altLang="en-US"/>
          </a:p>
        </p:txBody>
      </p:sp>
      <p:pic>
        <p:nvPicPr>
          <p:cNvPr id="7" name="Picture 5"/>
          <p:cNvPicPr>
            <a:picLocks noChangeAspect="1"/>
          </p:cNvPicPr>
          <p:nvPr/>
        </p:nvPicPr>
        <p:blipFill>
          <a:blip r:embed="rId2" cstate="print"/>
          <a:srcRect/>
          <a:stretch>
            <a:fillRect/>
          </a:stretch>
        </p:blipFill>
        <p:spPr bwMode="auto">
          <a:xfrm>
            <a:off x="2123728" y="1628800"/>
            <a:ext cx="4040264" cy="3242424"/>
          </a:xfrm>
          <a:prstGeom prst="rect">
            <a:avLst/>
          </a:prstGeom>
          <a:noFill/>
          <a:ln w="9525">
            <a:noFill/>
            <a:miter lim="800000"/>
            <a:headEnd/>
            <a:tailEnd/>
          </a:ln>
        </p:spPr>
      </p:pic>
      <p:sp>
        <p:nvSpPr>
          <p:cNvPr id="8" name="Text Box 102"/>
          <p:cNvSpPr txBox="1">
            <a:spLocks noChangeArrowheads="1"/>
          </p:cNvSpPr>
          <p:nvPr/>
        </p:nvSpPr>
        <p:spPr bwMode="auto">
          <a:xfrm>
            <a:off x="1259632" y="5048427"/>
            <a:ext cx="6165017"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main effect of the amount of alcohol consumed at the night-club, on the attractiveness of the mate that was selected, </a:t>
            </a:r>
            <a:r>
              <a:rPr lang="en-US" i="1" dirty="0">
                <a:solidFill>
                  <a:prstClr val="white"/>
                </a:solidFill>
              </a:rPr>
              <a:t>F</a:t>
            </a:r>
            <a:r>
              <a:rPr lang="en-US" dirty="0">
                <a:solidFill>
                  <a:prstClr val="white"/>
                </a:solidFill>
              </a:rPr>
              <a:t>(2, 42) = 20.07, </a:t>
            </a:r>
            <a:r>
              <a:rPr lang="en-US" i="1" dirty="0">
                <a:solidFill>
                  <a:prstClr val="white"/>
                </a:solidFill>
              </a:rPr>
              <a:t>p</a:t>
            </a:r>
            <a:r>
              <a:rPr lang="en-US" dirty="0">
                <a:solidFill>
                  <a:prstClr val="white"/>
                </a:solidFill>
              </a:rPr>
              <a:t> &lt;  .001.</a:t>
            </a:r>
          </a:p>
        </p:txBody>
      </p:sp>
    </p:spTree>
    <p:extLst>
      <p:ext uri="{BB962C8B-B14F-4D97-AF65-F5344CB8AC3E}">
        <p14:creationId xmlns:p14="http://schemas.microsoft.com/office/powerpoint/2010/main" val="220903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21</a:t>
            </a:fld>
            <a:endParaRPr lang="de-AT">
              <a:latin typeface="+mj-lt"/>
            </a:endParaRPr>
          </a:p>
        </p:txBody>
      </p:sp>
      <p:pic>
        <p:nvPicPr>
          <p:cNvPr id="85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1628800"/>
            <a:ext cx="4392488" cy="480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Gender</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210</a:t>
            </a:fld>
            <a:endParaRPr lang="de-DE" altLang="en-US"/>
          </a:p>
        </p:txBody>
      </p:sp>
      <p:pic>
        <p:nvPicPr>
          <p:cNvPr id="7" name="Picture 5"/>
          <p:cNvPicPr>
            <a:picLocks noChangeAspect="1"/>
          </p:cNvPicPr>
          <p:nvPr/>
        </p:nvPicPr>
        <p:blipFill>
          <a:blip r:embed="rId2" cstate="print"/>
          <a:srcRect/>
          <a:stretch>
            <a:fillRect/>
          </a:stretch>
        </p:blipFill>
        <p:spPr bwMode="auto">
          <a:xfrm>
            <a:off x="2267744" y="1700808"/>
            <a:ext cx="4583224" cy="3672408"/>
          </a:xfrm>
          <a:prstGeom prst="rect">
            <a:avLst/>
          </a:prstGeom>
          <a:noFill/>
          <a:ln w="9525">
            <a:noFill/>
            <a:miter lim="800000"/>
            <a:headEnd/>
            <a:tailEnd/>
          </a:ln>
        </p:spPr>
      </p:pic>
      <p:sp>
        <p:nvSpPr>
          <p:cNvPr id="8" name="Text Box 83"/>
          <p:cNvSpPr txBox="1">
            <a:spLocks noChangeArrowheads="1"/>
          </p:cNvSpPr>
          <p:nvPr/>
        </p:nvSpPr>
        <p:spPr bwMode="auto">
          <a:xfrm>
            <a:off x="981860" y="5485882"/>
            <a:ext cx="7264400" cy="650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prstClr val="white"/>
                </a:solidFill>
              </a:rPr>
              <a:t>There was a </a:t>
            </a:r>
            <a:r>
              <a:rPr lang="en-US" dirty="0" smtClean="0">
                <a:solidFill>
                  <a:prstClr val="white"/>
                </a:solidFill>
              </a:rPr>
              <a:t>no significant </a:t>
            </a:r>
            <a:r>
              <a:rPr lang="en-US" dirty="0">
                <a:solidFill>
                  <a:prstClr val="white"/>
                </a:solidFill>
              </a:rPr>
              <a:t>main effect of gender on the attractiveness of selected mates, </a:t>
            </a:r>
            <a:r>
              <a:rPr lang="en-US" i="1" dirty="0">
                <a:solidFill>
                  <a:prstClr val="white"/>
                </a:solidFill>
              </a:rPr>
              <a:t>F</a:t>
            </a:r>
            <a:r>
              <a:rPr lang="en-US" dirty="0">
                <a:solidFill>
                  <a:prstClr val="white"/>
                </a:solidFill>
              </a:rPr>
              <a:t>(1, 42) = 2.03, </a:t>
            </a:r>
            <a:r>
              <a:rPr lang="en-US" i="1" dirty="0">
                <a:solidFill>
                  <a:prstClr val="white"/>
                </a:solidFill>
              </a:rPr>
              <a:t>p</a:t>
            </a:r>
            <a:r>
              <a:rPr lang="en-US" dirty="0">
                <a:solidFill>
                  <a:prstClr val="white"/>
                </a:solidFill>
              </a:rPr>
              <a:t> = .161.</a:t>
            </a:r>
          </a:p>
        </p:txBody>
      </p:sp>
    </p:spTree>
    <p:extLst>
      <p:ext uri="{BB962C8B-B14F-4D97-AF65-F5344CB8AC3E}">
        <p14:creationId xmlns:p14="http://schemas.microsoft.com/office/powerpoint/2010/main" val="134127582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Interaction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211</a:t>
            </a:fld>
            <a:endParaRPr lang="de-DE" altLang="en-US"/>
          </a:p>
        </p:txBody>
      </p:sp>
      <p:sp>
        <p:nvSpPr>
          <p:cNvPr id="7" name="Text Box 7"/>
          <p:cNvSpPr txBox="1">
            <a:spLocks noChangeArrowheads="1"/>
          </p:cNvSpPr>
          <p:nvPr/>
        </p:nvSpPr>
        <p:spPr bwMode="auto">
          <a:xfrm>
            <a:off x="755576" y="5169966"/>
            <a:ext cx="7660083"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interaction between the amount of alcohol consumed and the gender of the person selecting a mate, on the attractiveness of the partner selected, </a:t>
            </a:r>
            <a:r>
              <a:rPr lang="en-US" i="1" dirty="0">
                <a:solidFill>
                  <a:prstClr val="white"/>
                </a:solidFill>
              </a:rPr>
              <a:t>F</a:t>
            </a:r>
            <a:r>
              <a:rPr lang="en-US" dirty="0">
                <a:solidFill>
                  <a:prstClr val="white"/>
                </a:solidFill>
              </a:rPr>
              <a:t>(2, 42) = 11.91, </a:t>
            </a:r>
            <a:r>
              <a:rPr lang="en-US" i="1" dirty="0">
                <a:solidFill>
                  <a:prstClr val="white"/>
                </a:solidFill>
              </a:rPr>
              <a:t>p</a:t>
            </a:r>
            <a:r>
              <a:rPr lang="en-US" dirty="0">
                <a:solidFill>
                  <a:prstClr val="white"/>
                </a:solidFill>
              </a:rPr>
              <a:t> &lt; .001.</a:t>
            </a:r>
          </a:p>
        </p:txBody>
      </p:sp>
      <p:pic>
        <p:nvPicPr>
          <p:cNvPr id="8" name="Picture 1"/>
          <p:cNvPicPr>
            <a:picLocks noChangeAspect="1"/>
          </p:cNvPicPr>
          <p:nvPr/>
        </p:nvPicPr>
        <p:blipFill>
          <a:blip r:embed="rId2" cstate="print"/>
          <a:stretch>
            <a:fillRect/>
          </a:stretch>
        </p:blipFill>
        <p:spPr>
          <a:xfrm>
            <a:off x="1331640" y="1628800"/>
            <a:ext cx="6450397" cy="3312368"/>
          </a:xfrm>
          <a:prstGeom prst="rect">
            <a:avLst/>
          </a:prstGeom>
        </p:spPr>
      </p:pic>
    </p:spTree>
    <p:extLst>
      <p:ext uri="{BB962C8B-B14F-4D97-AF65-F5344CB8AC3E}">
        <p14:creationId xmlns:p14="http://schemas.microsoft.com/office/powerpoint/2010/main" val="133172723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Is there likely to be a significant interaction effect?</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212</a:t>
            </a:fld>
            <a:endParaRPr lang="de-DE" altLang="en-US"/>
          </a:p>
        </p:txBody>
      </p:sp>
      <p:pic>
        <p:nvPicPr>
          <p:cNvPr id="7" name="Picture 13"/>
          <p:cNvPicPr>
            <a:picLocks noChangeAspect="1"/>
          </p:cNvPicPr>
          <p:nvPr/>
        </p:nvPicPr>
        <p:blipFill>
          <a:blip r:embed="rId2" cstate="print"/>
          <a:srcRect/>
          <a:stretch>
            <a:fillRect/>
          </a:stretch>
        </p:blipFill>
        <p:spPr bwMode="auto">
          <a:xfrm>
            <a:off x="774701" y="1752600"/>
            <a:ext cx="3994150" cy="3200400"/>
          </a:xfrm>
          <a:prstGeom prst="rect">
            <a:avLst/>
          </a:prstGeom>
          <a:noFill/>
          <a:ln w="9525">
            <a:noFill/>
            <a:miter lim="800000"/>
            <a:headEnd/>
            <a:tailEnd/>
          </a:ln>
        </p:spPr>
      </p:pic>
      <p:pic>
        <p:nvPicPr>
          <p:cNvPr id="8" name="Picture 12"/>
          <p:cNvPicPr>
            <a:picLocks noChangeAspect="1"/>
          </p:cNvPicPr>
          <p:nvPr/>
        </p:nvPicPr>
        <p:blipFill>
          <a:blip r:embed="rId3" cstate="print"/>
          <a:srcRect/>
          <a:stretch>
            <a:fillRect/>
          </a:stretch>
        </p:blipFill>
        <p:spPr bwMode="auto">
          <a:xfrm>
            <a:off x="4991100" y="1905000"/>
            <a:ext cx="3994150" cy="3200400"/>
          </a:xfrm>
          <a:prstGeom prst="rect">
            <a:avLst/>
          </a:prstGeom>
          <a:noFill/>
          <a:ln w="9525">
            <a:noFill/>
            <a:miter lim="800000"/>
            <a:headEnd/>
            <a:tailEnd/>
          </a:ln>
        </p:spPr>
      </p:pic>
      <p:sp>
        <p:nvSpPr>
          <p:cNvPr id="9" name="Rectangle 14"/>
          <p:cNvSpPr/>
          <p:nvPr/>
        </p:nvSpPr>
        <p:spPr>
          <a:xfrm>
            <a:off x="1308100" y="4762500"/>
            <a:ext cx="27432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Yes</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
        <p:nvSpPr>
          <p:cNvPr id="10" name="Rectangle 15"/>
          <p:cNvSpPr/>
          <p:nvPr/>
        </p:nvSpPr>
        <p:spPr>
          <a:xfrm>
            <a:off x="5219700" y="4838700"/>
            <a:ext cx="31369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No</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Tree>
    <p:extLst>
      <p:ext uri="{BB962C8B-B14F-4D97-AF65-F5344CB8AC3E}">
        <p14:creationId xmlns:p14="http://schemas.microsoft.com/office/powerpoint/2010/main" val="32397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457200" y="274638"/>
            <a:ext cx="6186488" cy="1143000"/>
          </a:xfrm>
        </p:spPr>
        <p:txBody>
          <a:bodyPr/>
          <a:lstStyle/>
          <a:p>
            <a:r>
              <a:rPr lang="de-DE" smtClean="0"/>
              <a:t>Fallzahlschätzung</a:t>
            </a:r>
          </a:p>
        </p:txBody>
      </p:sp>
      <p:sp>
        <p:nvSpPr>
          <p:cNvPr id="528386" name="Rectangle 3"/>
          <p:cNvSpPr>
            <a:spLocks noGrp="1" noChangeArrowheads="1"/>
          </p:cNvSpPr>
          <p:nvPr>
            <p:ph idx="1"/>
          </p:nvPr>
        </p:nvSpPr>
        <p:spPr>
          <a:xfrm>
            <a:off x="457200" y="1844675"/>
            <a:ext cx="8229600" cy="4286250"/>
          </a:xfrm>
        </p:spPr>
        <p:txBody>
          <a:bodyPr/>
          <a:lstStyle/>
          <a:p>
            <a:r>
              <a:rPr lang="de-DE" sz="2200" smtClean="0"/>
              <a:t>Je größer die Fallzahl desto geringer die Wahrscheinlichkeit für den Fehler 2. Art, desto höher die Präzision der Schätzung</a:t>
            </a:r>
          </a:p>
          <a:p>
            <a:r>
              <a:rPr lang="de-DE" sz="2200" smtClean="0"/>
              <a:t>Fallzahlschätzung bedingt bereits die Definition des Testproblems durch Operationalisierung der Fragestellung, durch Formulierung von Null- und Alternativhypothese</a:t>
            </a:r>
          </a:p>
          <a:p>
            <a:r>
              <a:rPr lang="de-DE" sz="2200" smtClean="0"/>
              <a:t>Fallzahlschätzung bedingt das Festlegen einer speziellen Alternative. „Es gibt keinen Unterschied zwischen den Gruppen“ genügt nicht. Die Größe des zu erwartenden Unterschieds muss festgelegt werden.</a:t>
            </a:r>
            <a:endParaRPr lang="de-DE" smtClean="0"/>
          </a:p>
          <a:p>
            <a:r>
              <a:rPr lang="de-DE" sz="2200" smtClean="0"/>
              <a:t>Fallzahlschätzung bedingt bereits die Auswahl des statistischen Tests, die Definition von Fehler 1. und 2. Art</a:t>
            </a:r>
          </a:p>
        </p:txBody>
      </p:sp>
      <p:sp>
        <p:nvSpPr>
          <p:cNvPr id="4" name="Datumsplatzhalter 3"/>
          <p:cNvSpPr>
            <a:spLocks noGrp="1"/>
          </p:cNvSpPr>
          <p:nvPr>
            <p:ph type="dt" sz="quarter" idx="10"/>
          </p:nvPr>
        </p:nvSpPr>
        <p:spPr/>
        <p:txBody>
          <a:bodyPr/>
          <a:lstStyle/>
          <a:p>
            <a:pPr>
              <a:defRPr/>
            </a:pPr>
            <a:fld id="{57F19E3A-0636-42FD-B05A-63B81944E591}" type="datetime1">
              <a:rPr lang="de-AT"/>
              <a:pPr>
                <a:defRPr/>
              </a:pPr>
              <a:t>12.04.2019</a:t>
            </a:fld>
            <a:endParaRPr lang="de-DE" altLang="en-US"/>
          </a:p>
        </p:txBody>
      </p:sp>
      <p:sp>
        <p:nvSpPr>
          <p:cNvPr id="5" name="Fußzeilenplatzhalter 4"/>
          <p:cNvSpPr>
            <a:spLocks noGrp="1"/>
          </p:cNvSpPr>
          <p:nvPr>
            <p:ph type="ftr" sz="quarter" idx="11"/>
          </p:nvPr>
        </p:nvSpPr>
        <p:spPr/>
        <p:txBody>
          <a:bodyPr/>
          <a:lstStyle/>
          <a:p>
            <a:pPr>
              <a:defRPr/>
            </a:pPr>
            <a:r>
              <a:rPr lang="de-DE" altLang="en-US"/>
              <a:t>hanno.ulmer@i-med.ac.at</a:t>
            </a:r>
          </a:p>
        </p:txBody>
      </p:sp>
      <p:sp>
        <p:nvSpPr>
          <p:cNvPr id="6" name="Foliennummernplatzhalter 5"/>
          <p:cNvSpPr>
            <a:spLocks noGrp="1"/>
          </p:cNvSpPr>
          <p:nvPr>
            <p:ph type="sldNum" sz="quarter" idx="12"/>
          </p:nvPr>
        </p:nvSpPr>
        <p:spPr/>
        <p:txBody>
          <a:bodyPr/>
          <a:lstStyle/>
          <a:p>
            <a:pPr>
              <a:defRPr/>
            </a:pPr>
            <a:r>
              <a:rPr lang="de-DE" altLang="en-US"/>
              <a:t>Seite </a:t>
            </a:r>
            <a:fld id="{4C22ECD5-230E-4B2C-944A-F435592376E1}" type="slidenum">
              <a:rPr lang="de-DE" altLang="en-US"/>
              <a:pPr>
                <a:defRPr/>
              </a:pPr>
              <a:t>213</a:t>
            </a:fld>
            <a:endParaRPr lang="de-DE" altLang="en-US"/>
          </a:p>
        </p:txBody>
      </p:sp>
    </p:spTree>
    <p:extLst>
      <p:ext uri="{BB962C8B-B14F-4D97-AF65-F5344CB8AC3E}">
        <p14:creationId xmlns:p14="http://schemas.microsoft.com/office/powerpoint/2010/main" val="43635537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223339077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0173885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103915457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p:cNvSpPr>
          <p:nvPr>
            <p:ph type="title" idx="4294967295"/>
          </p:nvPr>
        </p:nvSpPr>
        <p:spPr/>
        <p:txBody>
          <a:bodyPr/>
          <a:lstStyle/>
          <a:p>
            <a:r>
              <a:rPr lang="de-DE" sz="3200" smtClean="0">
                <a:solidFill>
                  <a:srgbClr val="4F81BD"/>
                </a:solidFill>
              </a:rPr>
              <a:t>Vergleich von Häufigkeiten zweier unverbundener Stichproben</a:t>
            </a:r>
          </a:p>
        </p:txBody>
      </p:sp>
      <p:sp>
        <p:nvSpPr>
          <p:cNvPr id="644099" name="Rectangle 3"/>
          <p:cNvSpPr>
            <a:spLocks noChangeArrowheads="1"/>
          </p:cNvSpPr>
          <p:nvPr/>
        </p:nvSpPr>
        <p:spPr bwMode="auto">
          <a:xfrm>
            <a:off x="179388" y="2030413"/>
            <a:ext cx="8964612"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Rezidivrate von 50% mit einer neuen Therapie (T) auf 40%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'Rezidivrate' sowie den weiteren Festlegungen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p1 = 0.5, p2 = 0.4, α = 0.05, 1-ß = 0.80.</a:t>
            </a:r>
            <a:r>
              <a:rPr lang="de-DE" sz="2400">
                <a:latin typeface="Calibri" pitchFamily="34" charset="0"/>
              </a:rPr>
              <a:t> </a:t>
            </a:r>
          </a:p>
          <a:p>
            <a:endParaRPr lang="de-DE" sz="2400">
              <a:latin typeface="Calibri" pitchFamily="34" charset="0"/>
            </a:endParaRPr>
          </a:p>
          <a:p>
            <a:r>
              <a:rPr lang="de-DE" sz="2400" b="1" i="1">
                <a:latin typeface="Calibri" pitchFamily="34" charset="0"/>
              </a:rPr>
              <a:t>ergibt eine Fallzahl von 388 Patienten für jede Behandlungsgruppe.</a:t>
            </a:r>
            <a:r>
              <a:rPr lang="de-DE" sz="2400" b="1">
                <a:latin typeface="Calibri" pitchFamily="34" charset="0"/>
              </a:rPr>
              <a:t> </a:t>
            </a:r>
          </a:p>
        </p:txBody>
      </p:sp>
    </p:spTree>
    <p:extLst>
      <p:ext uri="{BB962C8B-B14F-4D97-AF65-F5344CB8AC3E}">
        <p14:creationId xmlns:p14="http://schemas.microsoft.com/office/powerpoint/2010/main" val="211873057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unverbundener Stichproben</a:t>
            </a:r>
          </a:p>
        </p:txBody>
      </p:sp>
      <p:sp>
        <p:nvSpPr>
          <p:cNvPr id="648196" name="Rectangle 4"/>
          <p:cNvSpPr>
            <a:spLocks noChangeArrowheads="1"/>
          </p:cNvSpPr>
          <p:nvPr/>
        </p:nvSpPr>
        <p:spPr bwMode="auto">
          <a:xfrm>
            <a:off x="179388" y="1836738"/>
            <a:ext cx="8713787" cy="4473575"/>
          </a:xfrm>
          <a:prstGeom prst="rect">
            <a:avLst/>
          </a:prstGeom>
          <a:noFill/>
          <a:ln w="9525">
            <a:noFill/>
            <a:miter lim="800000"/>
            <a:headEnd/>
            <a:tailEnd/>
          </a:ln>
          <a:effectLst/>
        </p:spPr>
        <p:txBody>
          <a:bodyPr anchor="ctr">
            <a:spAutoFit/>
          </a:bodyPr>
          <a:lstStyle/>
          <a:p>
            <a:r>
              <a:rPr lang="de-DE" sz="2400" i="1">
                <a:latin typeface="Calibri" pitchFamily="34" charset="0"/>
              </a:rPr>
              <a:t>In einer Hypertoniestudie erhofft man sich, die bisher mit der Standardtherapie (S) erreichte durchschnittliche Blutdrucksenkung von 15 mm mit einer neuen Therapie (T) auf 20 mm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'Senkung des Blutdrucks' sowie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 µ2 = 20, σ= 15, α =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142 Patienten für jede Behandlungsgruppe.</a:t>
            </a:r>
            <a:r>
              <a:rPr lang="de-DE" sz="2400" b="1">
                <a:latin typeface="Calibri" pitchFamily="34" charset="0"/>
              </a:rPr>
              <a:t> </a:t>
            </a:r>
          </a:p>
        </p:txBody>
      </p:sp>
    </p:spTree>
    <p:extLst>
      <p:ext uri="{BB962C8B-B14F-4D97-AF65-F5344CB8AC3E}">
        <p14:creationId xmlns:p14="http://schemas.microsoft.com/office/powerpoint/2010/main" val="35012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verbundener Stichproben</a:t>
            </a:r>
          </a:p>
        </p:txBody>
      </p:sp>
      <p:sp>
        <p:nvSpPr>
          <p:cNvPr id="642053" name="Rectangle 5"/>
          <p:cNvSpPr>
            <a:spLocks noChangeArrowheads="1"/>
          </p:cNvSpPr>
          <p:nvPr/>
        </p:nvSpPr>
        <p:spPr bwMode="auto">
          <a:xfrm>
            <a:off x="468313" y="1484313"/>
            <a:ext cx="8280400" cy="5203825"/>
          </a:xfrm>
          <a:prstGeom prst="rect">
            <a:avLst/>
          </a:prstGeom>
          <a:noFill/>
          <a:ln w="9525">
            <a:noFill/>
            <a:miter lim="800000"/>
            <a:headEnd/>
            <a:tailEnd/>
          </a:ln>
          <a:effectLst/>
        </p:spPr>
        <p:txBody>
          <a:bodyPr anchor="ctr">
            <a:spAutoFit/>
          </a:bodyPr>
          <a:lstStyle/>
          <a:p>
            <a:r>
              <a:rPr lang="de-DE" sz="2400" i="1">
                <a:latin typeface="Calibri" pitchFamily="34" charset="0"/>
              </a:rPr>
              <a:t>In einer Phase-II-Studie soll überprüft werden, ob sich ein neues Medikament zur Blutdrucksenkung eignet. Geeignet ist das Medikament dann, wenn bei Hypertonikern mit einem durchschnittlichen systolischen Blutdruck von 150 mm eine Senkung um mindestens 10 mm erreicht wird. </a:t>
            </a:r>
          </a:p>
          <a:p>
            <a:endParaRPr lang="de-DE" sz="2400" i="1">
              <a:latin typeface="Calibri" pitchFamily="34" charset="0"/>
            </a:endParaRPr>
          </a:p>
          <a:p>
            <a:r>
              <a:rPr lang="de-DE" sz="2400" i="1">
                <a:latin typeface="Calibri" pitchFamily="34" charset="0"/>
              </a:rPr>
              <a:t>Für diese klinische Studie lautet das Zielkriterium 'Differenz des Blutdrucks vor und nach Behandlung'. Mit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150, µ2 = 140, σ = 15, α=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20 Patienten</a:t>
            </a:r>
            <a:r>
              <a:rPr lang="de-DE" b="1" i="1"/>
              <a:t>.</a:t>
            </a:r>
            <a:r>
              <a:rPr lang="de-DE" b="1"/>
              <a:t> </a:t>
            </a:r>
          </a:p>
        </p:txBody>
      </p:sp>
    </p:spTree>
    <p:extLst>
      <p:ext uri="{BB962C8B-B14F-4D97-AF65-F5344CB8AC3E}">
        <p14:creationId xmlns:p14="http://schemas.microsoft.com/office/powerpoint/2010/main" val="3333909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22</a:t>
            </a:fld>
            <a:endParaRPr lang="de-AT">
              <a:latin typeface="+mj-lt"/>
            </a:endParaRPr>
          </a:p>
        </p:txBody>
      </p:sp>
      <p:pic>
        <p:nvPicPr>
          <p:cNvPr id="856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941168"/>
            <a:ext cx="6436591" cy="130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772815"/>
            <a:ext cx="2617374" cy="293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792608"/>
            <a:ext cx="26696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11" y="1798285"/>
            <a:ext cx="2664295" cy="291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p:cNvSpPr>
          <p:nvPr>
            <p:ph type="title" idx="4294967295"/>
          </p:nvPr>
        </p:nvSpPr>
        <p:spPr>
          <a:xfrm>
            <a:off x="250825" y="188913"/>
            <a:ext cx="7092950" cy="1143000"/>
          </a:xfrm>
        </p:spPr>
        <p:txBody>
          <a:bodyPr/>
          <a:lstStyle/>
          <a:p>
            <a:r>
              <a:rPr lang="de-DE" sz="3200" smtClean="0">
                <a:solidFill>
                  <a:srgbClr val="4F81BD"/>
                </a:solidFill>
              </a:rPr>
              <a:t>Vergleich von Überlebenszeiten </a:t>
            </a:r>
            <a:br>
              <a:rPr lang="de-DE" sz="3200" smtClean="0">
                <a:solidFill>
                  <a:srgbClr val="4F81BD"/>
                </a:solidFill>
              </a:rPr>
            </a:br>
            <a:r>
              <a:rPr lang="de-DE" sz="3200" smtClean="0">
                <a:solidFill>
                  <a:srgbClr val="4F81BD"/>
                </a:solidFill>
              </a:rPr>
              <a:t>zweier unverbundener Stichproben</a:t>
            </a:r>
          </a:p>
        </p:txBody>
      </p:sp>
      <p:sp>
        <p:nvSpPr>
          <p:cNvPr id="646148" name="Rectangle 4"/>
          <p:cNvSpPr>
            <a:spLocks noChangeArrowheads="1"/>
          </p:cNvSpPr>
          <p:nvPr/>
        </p:nvSpPr>
        <p:spPr bwMode="auto">
          <a:xfrm>
            <a:off x="179388" y="1851025"/>
            <a:ext cx="8713787"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mediane Überlebenszeit von 36 Monaten mit einer neuen Therapie (T) auf 48 Monate zu erhöhen.</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'Überlebenszeit' sowie den weiteren Festlegungen (Rekrutierungszeit=24 Monate, Nachbeobachtungszeit = 36 Monate, zweiseitiger Test, Irrtumswahrscheinlichkeit 5%, Power 80%)</a:t>
            </a:r>
          </a:p>
          <a:p>
            <a:endParaRPr lang="de-DE" sz="2400" i="1">
              <a:latin typeface="Calibri" pitchFamily="34" charset="0"/>
            </a:endParaRPr>
          </a:p>
          <a:p>
            <a:r>
              <a:rPr lang="de-DE" sz="2400" b="1" i="1">
                <a:latin typeface="Calibri" pitchFamily="34" charset="0"/>
              </a:rPr>
              <a:t>ergibt eine Fallzahl von 349 Patienten für jede Behandlungsgruppe.</a:t>
            </a:r>
            <a:r>
              <a:rPr lang="de-DE" sz="2400" b="1">
                <a:latin typeface="Calibri" pitchFamily="34" charset="0"/>
              </a:rPr>
              <a:t> </a:t>
            </a:r>
          </a:p>
        </p:txBody>
      </p:sp>
    </p:spTree>
    <p:extLst>
      <p:ext uri="{BB962C8B-B14F-4D97-AF65-F5344CB8AC3E}">
        <p14:creationId xmlns:p14="http://schemas.microsoft.com/office/powerpoint/2010/main" val="19236390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dirty="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normAutofit lnSpcReduction="10000"/>
          </a:bodyPr>
          <a:lstStyle/>
          <a:p>
            <a:endParaRPr lang="de-DE" sz="2200" dirty="0" smtClean="0"/>
          </a:p>
          <a:p>
            <a:r>
              <a:rPr lang="de-DE" sz="2200" dirty="0" smtClean="0"/>
              <a:t>Studiendesign mit</a:t>
            </a:r>
          </a:p>
          <a:p>
            <a:r>
              <a:rPr lang="de-DE" sz="2200" dirty="0"/>
              <a:t>Auswahl des Hauptzielkriteriums</a:t>
            </a:r>
          </a:p>
          <a:p>
            <a:r>
              <a:rPr lang="de-DE" sz="2200" dirty="0" smtClean="0"/>
              <a:t>Zu </a:t>
            </a:r>
            <a:r>
              <a:rPr lang="de-DE" sz="2200" dirty="0"/>
              <a:t>erwartender Unterschied und Angabe eines Variationsmaßes </a:t>
            </a:r>
          </a:p>
          <a:p>
            <a:r>
              <a:rPr lang="de-DE" sz="2200" dirty="0"/>
              <a:t>Begründung dafür – Literatur oder Vorstudie</a:t>
            </a:r>
          </a:p>
          <a:p>
            <a:r>
              <a:rPr lang="de-DE" sz="2200" dirty="0"/>
              <a:t>Fehler 1. Art (üblicherweise 0,05)</a:t>
            </a:r>
          </a:p>
          <a:p>
            <a:r>
              <a:rPr lang="de-DE" sz="2200" dirty="0"/>
              <a:t>Fehler 2. Art (0,1 oder 0,2)</a:t>
            </a:r>
          </a:p>
          <a:p>
            <a:r>
              <a:rPr lang="de-DE" sz="2200" dirty="0" smtClean="0"/>
              <a:t>Auswahl </a:t>
            </a:r>
            <a:r>
              <a:rPr lang="de-DE" sz="2200" dirty="0"/>
              <a:t>des statistischen Tests</a:t>
            </a:r>
          </a:p>
          <a:p>
            <a:r>
              <a:rPr lang="de-DE" sz="2200" dirty="0"/>
              <a:t>Falls mehrere Hypothesen formuliert werden, Korrektur des Fehler 1. Art oder Hierarchisierung der Hypothesen</a:t>
            </a:r>
          </a:p>
          <a:p>
            <a:r>
              <a:rPr lang="de-DE" sz="2200" dirty="0"/>
              <a:t>Drop-Out Rate berücksichtigen</a:t>
            </a:r>
          </a:p>
          <a:p>
            <a:endParaRPr lang="de-DE" sz="2200" dirty="0"/>
          </a:p>
        </p:txBody>
      </p:sp>
      <p:sp>
        <p:nvSpPr>
          <p:cNvPr id="4" name="Datumsplatzhalter 3"/>
          <p:cNvSpPr>
            <a:spLocks noGrp="1"/>
          </p:cNvSpPr>
          <p:nvPr>
            <p:ph type="dt" sz="half" idx="10"/>
          </p:nvPr>
        </p:nvSpPr>
        <p:spPr/>
        <p:txBody>
          <a:bodyPr/>
          <a:lstStyle/>
          <a:p>
            <a:fld id="{BDE1D1F6-AC5B-4133-876A-051AD1CE19B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4C948B3-AD1D-4BAB-88DF-51344E273731}" type="slidenum">
              <a:rPr lang="de-DE" altLang="en-US"/>
              <a:pPr/>
              <a:t>221</a:t>
            </a:fld>
            <a:endParaRPr lang="de-DE" altLang="en-US"/>
          </a:p>
        </p:txBody>
      </p:sp>
    </p:spTree>
    <p:extLst>
      <p:ext uri="{BB962C8B-B14F-4D97-AF65-F5344CB8AC3E}">
        <p14:creationId xmlns:p14="http://schemas.microsoft.com/office/powerpoint/2010/main" val="200589450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die statistische Power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222</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131653092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Kategoriale Daten und</a:t>
            </a:r>
            <a:br>
              <a:rPr lang="de-DE" dirty="0" smtClean="0"/>
            </a:br>
            <a:r>
              <a:rPr lang="de-DE" dirty="0" smtClean="0"/>
              <a:t>4-Felder Tafeln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Zusammenhänge qualitativ: Vierfelder Tafel</a:t>
            </a:r>
            <a:endParaRPr lang="de-DE" dirty="0"/>
          </a:p>
        </p:txBody>
      </p:sp>
      <p:pic>
        <p:nvPicPr>
          <p:cNvPr id="211973" name="Picture 5"/>
          <p:cNvPicPr>
            <a:picLocks noGrp="1" noChangeAspect="1" noChangeArrowheads="1"/>
          </p:cNvPicPr>
          <p:nvPr>
            <p:ph idx="1"/>
          </p:nvPr>
        </p:nvPicPr>
        <p:blipFill>
          <a:blip r:embed="rId3" cstate="print"/>
          <a:stretch>
            <a:fillRect/>
          </a:stretch>
        </p:blipFill>
        <p:spPr>
          <a:xfrm>
            <a:off x="3491880" y="4077072"/>
            <a:ext cx="4968552" cy="2175329"/>
          </a:xfrm>
          <a:noFill/>
          <a:ln/>
        </p:spPr>
      </p:pic>
      <p:sp>
        <p:nvSpPr>
          <p:cNvPr id="7" name="Datumsplatzhalter 3"/>
          <p:cNvSpPr>
            <a:spLocks noGrp="1"/>
          </p:cNvSpPr>
          <p:nvPr>
            <p:ph type="dt" sz="half" idx="10"/>
          </p:nvPr>
        </p:nvSpPr>
        <p:spPr/>
        <p:txBody>
          <a:bodyPr/>
          <a:lstStyle/>
          <a:p>
            <a:fld id="{4C01A31E-5C85-4A12-B0C0-F7119F10C042}" type="datetime1">
              <a:rPr lang="de-AT" smtClean="0"/>
              <a:pPr/>
              <a:t>12.04.2019</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4CE003A6-CC63-45C1-939C-05F9FDF1AA19}" type="slidenum">
              <a:rPr lang="de-DE" altLang="en-US"/>
              <a:pPr/>
              <a:t>224</a:t>
            </a:fld>
            <a:endParaRPr lang="de-DE" altLang="en-US"/>
          </a:p>
        </p:txBody>
      </p:sp>
      <p:pic>
        <p:nvPicPr>
          <p:cNvPr id="211972" name="Picture 4"/>
          <p:cNvPicPr>
            <a:picLocks noChangeAspect="1" noChangeArrowheads="1"/>
          </p:cNvPicPr>
          <p:nvPr/>
        </p:nvPicPr>
        <p:blipFill>
          <a:blip r:embed="rId4" cstate="print"/>
          <a:srcRect/>
          <a:stretch>
            <a:fillRect/>
          </a:stretch>
        </p:blipFill>
        <p:spPr bwMode="auto">
          <a:xfrm>
            <a:off x="3203848" y="1484784"/>
            <a:ext cx="5111750" cy="2503487"/>
          </a:xfrm>
          <a:prstGeom prst="rect">
            <a:avLst/>
          </a:prstGeom>
          <a:noFill/>
          <a:ln w="9525">
            <a:noFill/>
            <a:miter lim="800000"/>
            <a:headEnd/>
            <a:tailEnd/>
          </a:ln>
          <a:effectLst/>
        </p:spPr>
      </p:pic>
      <p:sp>
        <p:nvSpPr>
          <p:cNvPr id="211974" name="Text Box 6"/>
          <p:cNvSpPr txBox="1">
            <a:spLocks noChangeArrowheads="1"/>
          </p:cNvSpPr>
          <p:nvPr/>
        </p:nvSpPr>
        <p:spPr bwMode="auto">
          <a:xfrm>
            <a:off x="611188" y="2781300"/>
            <a:ext cx="2101850" cy="366713"/>
          </a:xfrm>
          <a:prstGeom prst="rect">
            <a:avLst/>
          </a:prstGeom>
          <a:noFill/>
          <a:ln w="9525">
            <a:noFill/>
            <a:miter lim="800000"/>
            <a:headEnd/>
            <a:tailEnd/>
          </a:ln>
          <a:effectLst/>
        </p:spPr>
        <p:txBody>
          <a:bodyPr wrap="none">
            <a:spAutoFit/>
          </a:bodyPr>
          <a:lstStyle/>
          <a:p>
            <a:r>
              <a:rPr lang="de-DE"/>
              <a:t>Interventionsstudie</a:t>
            </a:r>
          </a:p>
        </p:txBody>
      </p:sp>
      <p:sp>
        <p:nvSpPr>
          <p:cNvPr id="211975" name="Text Box 7"/>
          <p:cNvSpPr txBox="1">
            <a:spLocks noChangeArrowheads="1"/>
          </p:cNvSpPr>
          <p:nvPr/>
        </p:nvSpPr>
        <p:spPr bwMode="auto">
          <a:xfrm>
            <a:off x="684213" y="4724400"/>
            <a:ext cx="2330450" cy="366713"/>
          </a:xfrm>
          <a:prstGeom prst="rect">
            <a:avLst/>
          </a:prstGeom>
          <a:noFill/>
          <a:ln w="9525">
            <a:noFill/>
            <a:miter lim="800000"/>
            <a:headEnd/>
            <a:tailEnd/>
          </a:ln>
          <a:effectLst/>
        </p:spPr>
        <p:txBody>
          <a:bodyPr wrap="none">
            <a:spAutoFit/>
          </a:bodyPr>
          <a:lstStyle/>
          <a:p>
            <a:r>
              <a:rPr lang="de-DE"/>
              <a:t>Diagnostische Studie</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a:t>Therapiestudie, epidemiologische Studie</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7723"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1C535F38-26AF-4A74-A5AF-537D361A1CC2}"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1CED762C-83DB-475A-A8F2-D864DD0A5EAF}" type="slidenum">
              <a:rPr lang="de-DE" altLang="en-US"/>
              <a:pPr/>
              <a:t>225</a:t>
            </a:fld>
            <a:endParaRPr lang="de-DE" altLang="en-US"/>
          </a:p>
        </p:txBody>
      </p:sp>
      <p:graphicFrame>
        <p:nvGraphicFramePr>
          <p:cNvPr id="216104" name="Group 40"/>
          <p:cNvGraphicFramePr>
            <a:graphicFrameLocks noGrp="1"/>
          </p:cNvGraphicFramePr>
          <p:nvPr/>
        </p:nvGraphicFramePr>
        <p:xfrm>
          <a:off x="971550" y="1957388"/>
          <a:ext cx="7561263" cy="4064000"/>
        </p:xfrm>
        <a:graphic>
          <a:graphicData uri="http://schemas.openxmlformats.org/drawingml/2006/table">
            <a:tbl>
              <a:tblPr/>
              <a:tblGrid>
                <a:gridCol w="1889125"/>
                <a:gridCol w="1927225"/>
                <a:gridCol w="1855788"/>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Rel. Risiko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Abs. Risiko Reduk.</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7724"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7725"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88826"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8CFB3D7B-B55F-4DA3-A3AF-39DBC752BE41}"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226</a:t>
            </a:fld>
            <a:endParaRPr lang="de-DE" altLang="en-US"/>
          </a:p>
        </p:txBody>
      </p:sp>
      <p:graphicFrame>
        <p:nvGraphicFramePr>
          <p:cNvPr id="190512" name="Group 48"/>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52 (16,9%)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RR =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21 (6,7%)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ARR = 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NNT = 9,8</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88827"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88828"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4"/>
          <p:cNvPicPr>
            <a:picLocks noChangeAspect="1" noChangeArrowheads="1"/>
          </p:cNvPicPr>
          <p:nvPr/>
        </p:nvPicPr>
        <p:blipFill>
          <a:blip r:embed="rId10" cstate="print"/>
          <a:srcRect/>
          <a:stretch>
            <a:fillRect/>
          </a:stretch>
        </p:blipFill>
        <p:spPr bwMode="auto">
          <a:xfrm>
            <a:off x="323528" y="0"/>
            <a:ext cx="3766858" cy="1844824"/>
          </a:xfrm>
          <a:prstGeom prst="rect">
            <a:avLst/>
          </a:prstGeom>
          <a:noFill/>
          <a:ln w="9525">
            <a:noFill/>
            <a:miter lim="800000"/>
            <a:headEnd/>
            <a:tailEnd/>
          </a:ln>
          <a:effectLst/>
        </p:spPr>
      </p:pic>
      <p:graphicFrame>
        <p:nvGraphicFramePr>
          <p:cNvPr id="2" name="Objekt 1"/>
          <p:cNvGraphicFramePr>
            <a:graphicFrameLocks noChangeAspect="1"/>
          </p:cNvGraphicFramePr>
          <p:nvPr>
            <p:extLst>
              <p:ext uri="{D42A27DB-BD31-4B8C-83A1-F6EECF244321}">
                <p14:modId xmlns:p14="http://schemas.microsoft.com/office/powerpoint/2010/main" val="784064649"/>
              </p:ext>
            </p:extLst>
          </p:nvPr>
        </p:nvGraphicFramePr>
        <p:xfrm>
          <a:off x="7004050" y="3576638"/>
          <a:ext cx="963613" cy="420687"/>
        </p:xfrm>
        <a:graphic>
          <a:graphicData uri="http://schemas.openxmlformats.org/presentationml/2006/ole">
            <mc:AlternateContent xmlns:mc="http://schemas.openxmlformats.org/markup-compatibility/2006">
              <mc:Choice xmlns:v="urn:schemas-microsoft-com:vml" Requires="v">
                <p:oleObj spid="_x0000_s488829" name="Formel" r:id="rId11" imgW="901440" imgH="393480" progId="Equation.3">
                  <p:embed/>
                </p:oleObj>
              </mc:Choice>
              <mc:Fallback>
                <p:oleObj name="Formel" r:id="rId11" imgW="901440" imgH="393480" progId="Equation.3">
                  <p:embed/>
                  <p:pic>
                    <p:nvPicPr>
                      <p:cNvPr id="0"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4050" y="3576638"/>
                        <a:ext cx="9636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de-DE"/>
              <a:t>Relative Risiken</a:t>
            </a:r>
          </a:p>
        </p:txBody>
      </p:sp>
      <p:sp>
        <p:nvSpPr>
          <p:cNvPr id="174083" name="Rectangle 3"/>
          <p:cNvSpPr>
            <a:spLocks noGrp="1" noChangeArrowheads="1"/>
          </p:cNvSpPr>
          <p:nvPr>
            <p:ph idx="1"/>
          </p:nvPr>
        </p:nvSpPr>
        <p:spPr>
          <a:noFill/>
          <a:ln/>
        </p:spPr>
        <p:txBody>
          <a:bodyPr/>
          <a:lstStyle/>
          <a:p>
            <a:pPr>
              <a:lnSpc>
                <a:spcPct val="90000"/>
              </a:lnSpc>
            </a:pPr>
            <a:r>
              <a:rPr lang="de-DE" sz="2200" b="1"/>
              <a:t>Relatives Risiko (RR):</a:t>
            </a:r>
            <a:r>
              <a:rPr lang="de-DE" sz="2200"/>
              <a:t> Das Verhältnis der Risiken für ein bestimmtes Ereignis (z.B. Neuropathie) in zwei Vergleichsgruppen </a:t>
            </a:r>
          </a:p>
          <a:p>
            <a:pPr>
              <a:lnSpc>
                <a:spcPct val="90000"/>
              </a:lnSpc>
            </a:pPr>
            <a:r>
              <a:rPr lang="de-DE" sz="2200" b="1"/>
              <a:t>Odds ratio (OR)</a:t>
            </a:r>
            <a:r>
              <a:rPr lang="de-DE" sz="2200"/>
              <a:t>: «Odds» entspricht der «Chance», dass ein bestimmtes Ereignis eintritt, bezeichnet also etwas Ähnliches wie ein Risiko, wird aber (wie beim Pferderennen) als Verhältnis (z.B. 1:9) angegeben. </a:t>
            </a:r>
          </a:p>
          <a:p>
            <a:pPr>
              <a:lnSpc>
                <a:spcPct val="90000"/>
              </a:lnSpc>
            </a:pPr>
            <a:r>
              <a:rPr lang="de-DE" sz="2200" b="1"/>
              <a:t>Hazard Ratio (HR)</a:t>
            </a:r>
            <a:r>
              <a:rPr lang="de-DE" sz="2200"/>
              <a:t>: «Hazard» bezeichnet die Wahrscheinlichkeit, dass ein bestimmtes Ereignis eintritt. Dabei wird der Zeitpunkt berücksichtigt, wann das Ereignis eintritt. Im Gegensatz zum relativen Risiko wird also mit einer «hazard ratio» nicht nur ein Ausbleiben, sondern auch ein späteres Eintreffen eines Ereignisses als Effekt erfasst. </a:t>
            </a:r>
            <a:endParaRPr lang="de-AT" sz="2200"/>
          </a:p>
        </p:txBody>
      </p:sp>
      <p:sp>
        <p:nvSpPr>
          <p:cNvPr id="4" name="Datumsplatzhalter 3"/>
          <p:cNvSpPr>
            <a:spLocks noGrp="1"/>
          </p:cNvSpPr>
          <p:nvPr>
            <p:ph type="dt" sz="half" idx="10"/>
          </p:nvPr>
        </p:nvSpPr>
        <p:spPr/>
        <p:txBody>
          <a:bodyPr/>
          <a:lstStyle/>
          <a:p>
            <a:fld id="{B9A8A526-4624-4283-B6A1-09BC27403FCC}"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EC870C64-EACA-401E-93E1-36A9A84C497C}" type="slidenum">
              <a:rPr lang="de-DE" altLang="en-US"/>
              <a:pPr/>
              <a:t>227</a:t>
            </a:fld>
            <a:endParaRPr lang="de-DE" altLang="en-US"/>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228</a:t>
            </a:fld>
            <a:endParaRPr lang="de-DE" altLang="en-US"/>
          </a:p>
        </p:txBody>
      </p:sp>
      <p:sp>
        <p:nvSpPr>
          <p:cNvPr id="222210" name="Rectangle 2"/>
          <p:cNvSpPr>
            <a:spLocks noGrp="1" noChangeArrowheads="1"/>
          </p:cNvSpPr>
          <p:nvPr>
            <p:ph type="title"/>
          </p:nvPr>
        </p:nvSpPr>
        <p:spPr/>
        <p:txBody>
          <a:bodyPr/>
          <a:lstStyle/>
          <a:p>
            <a:r>
              <a:rPr lang="de-DE"/>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Relative Risiko oder das adjustierte Odds Ratio</a:t>
            </a:r>
          </a:p>
          <a:p>
            <a:endParaRPr lang="de-AT"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718333C-9D36-485E-8886-992A72353CB5}"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D9828BFA-44FE-4475-8228-F5D276A730E1}" type="slidenum">
              <a:rPr lang="de-DE" altLang="en-US"/>
              <a:pPr/>
              <a:t>229</a:t>
            </a:fld>
            <a:endParaRPr lang="de-DE" altLang="en-US"/>
          </a:p>
        </p:txBody>
      </p:sp>
      <p:pic>
        <p:nvPicPr>
          <p:cNvPr id="228356" name="Picture 4"/>
          <p:cNvPicPr>
            <a:picLocks noChangeAspect="1" noChangeArrowheads="1"/>
          </p:cNvPicPr>
          <p:nvPr/>
        </p:nvPicPr>
        <p:blipFill>
          <a:blip r:embed="rId3" cstate="print"/>
          <a:srcRect/>
          <a:stretch>
            <a:fillRect/>
          </a:stretch>
        </p:blipFill>
        <p:spPr bwMode="auto">
          <a:xfrm>
            <a:off x="0" y="3141663"/>
            <a:ext cx="9144000" cy="2370137"/>
          </a:xfrm>
          <a:prstGeom prst="rect">
            <a:avLst/>
          </a:prstGeom>
          <a:noFill/>
          <a:ln w="9525">
            <a:noFill/>
            <a:miter lim="800000"/>
            <a:headEnd/>
            <a:tailEnd/>
          </a:ln>
          <a:effectLst/>
        </p:spPr>
      </p:pic>
      <p:pic>
        <p:nvPicPr>
          <p:cNvPr id="228357" name="Picture 5"/>
          <p:cNvPicPr>
            <a:picLocks noChangeAspect="1" noChangeArrowheads="1"/>
          </p:cNvPicPr>
          <p:nvPr/>
        </p:nvPicPr>
        <p:blipFill>
          <a:blip r:embed="rId4" cstate="print"/>
          <a:srcRect/>
          <a:stretch>
            <a:fillRect/>
          </a:stretch>
        </p:blipFill>
        <p:spPr bwMode="auto">
          <a:xfrm>
            <a:off x="611188" y="981075"/>
            <a:ext cx="5427662" cy="172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23</a:t>
            </a:fld>
            <a:endParaRPr lang="de-AT">
              <a:latin typeface="+mj-lt"/>
            </a:endParaRPr>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39750" y="620713"/>
            <a:ext cx="7888288" cy="595312"/>
          </a:xfrm>
        </p:spPr>
        <p:txBody>
          <a:bodyPr/>
          <a:lstStyle/>
          <a:p>
            <a:r>
              <a:rPr lang="en-GB" sz="2800"/>
              <a:t>Diagnostische Studie</a:t>
            </a:r>
          </a:p>
        </p:txBody>
      </p:sp>
      <p:sp>
        <p:nvSpPr>
          <p:cNvPr id="34" name="Datumsplatzhalter 3"/>
          <p:cNvSpPr>
            <a:spLocks noGrp="1"/>
          </p:cNvSpPr>
          <p:nvPr>
            <p:ph type="dt" sz="half" idx="10"/>
          </p:nvPr>
        </p:nvSpPr>
        <p:spPr/>
        <p:txBody>
          <a:bodyPr/>
          <a:lstStyle/>
          <a:p>
            <a:fld id="{BA70A98E-2941-4827-B0BC-0B61C4215C77}" type="datetime1">
              <a:rPr lang="de-AT" smtClean="0"/>
              <a:pPr/>
              <a:t>12.04.2019</a:t>
            </a:fld>
            <a:endParaRPr lang="de-DE" altLang="en-US"/>
          </a:p>
        </p:txBody>
      </p:sp>
      <p:sp>
        <p:nvSpPr>
          <p:cNvPr id="35" name="Fußzeilenplatzhalter 4"/>
          <p:cNvSpPr>
            <a:spLocks noGrp="1"/>
          </p:cNvSpPr>
          <p:nvPr>
            <p:ph type="ftr" sz="quarter" idx="11"/>
          </p:nvPr>
        </p:nvSpPr>
        <p:spPr/>
        <p:txBody>
          <a:bodyPr/>
          <a:lstStyle/>
          <a:p>
            <a:r>
              <a:rPr lang="de-DE" altLang="en-US"/>
              <a:t>hanno.ulmer@i-med.ac.at</a:t>
            </a:r>
          </a:p>
        </p:txBody>
      </p:sp>
      <p:sp>
        <p:nvSpPr>
          <p:cNvPr id="36" name="Foliennummernplatzhalter 5"/>
          <p:cNvSpPr>
            <a:spLocks noGrp="1"/>
          </p:cNvSpPr>
          <p:nvPr>
            <p:ph type="sldNum" sz="quarter" idx="12"/>
          </p:nvPr>
        </p:nvSpPr>
        <p:spPr/>
        <p:txBody>
          <a:bodyPr/>
          <a:lstStyle/>
          <a:p>
            <a:r>
              <a:rPr lang="de-DE" altLang="en-US"/>
              <a:t>Seite </a:t>
            </a:r>
            <a:fld id="{DB67C847-0448-4E5E-87C3-7C5AAD6D1616}" type="slidenum">
              <a:rPr lang="de-DE" altLang="en-US"/>
              <a:pPr/>
              <a:t>230</a:t>
            </a:fld>
            <a:endParaRPr lang="de-DE" altLang="en-US"/>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Sensitivität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Spezifität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046" name="Object 30"/>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490894" name="Formel" r:id="rId4" imgW="1155700" imgH="558800" progId="Equation.3">
                  <p:embed/>
                </p:oleObj>
              </mc:Choice>
              <mc:Fallback>
                <p:oleObj name="Formel" r:id="rId4" imgW="1155700" imgH="5588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7" name="Object 31"/>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490895" name="Formel" r:id="rId6" imgW="825500" imgH="393700" progId="Equation.3">
                  <p:embed/>
                </p:oleObj>
              </mc:Choice>
              <mc:Fallback>
                <p:oleObj name="Formel" r:id="rId6" imgW="825500" imgH="39370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8" name="Object 32"/>
          <p:cNvGraphicFramePr>
            <a:graphicFrameLocks noChangeAspect="1"/>
          </p:cNvGraphicFramePr>
          <p:nvPr/>
        </p:nvGraphicFramePr>
        <p:xfrm>
          <a:off x="6767513" y="4416425"/>
          <a:ext cx="1260475" cy="596900"/>
        </p:xfrm>
        <a:graphic>
          <a:graphicData uri="http://schemas.openxmlformats.org/presentationml/2006/ole">
            <mc:AlternateContent xmlns:mc="http://schemas.openxmlformats.org/markup-compatibility/2006">
              <mc:Choice xmlns:v="urn:schemas-microsoft-com:vml" Requires="v">
                <p:oleObj spid="_x0000_s490896" name="Formel" r:id="rId8" imgW="1180588" imgH="558558" progId="Equation.3">
                  <p:embed/>
                </p:oleObj>
              </mc:Choice>
              <mc:Fallback>
                <p:oleObj name="Formel" r:id="rId8" imgW="1180588" imgH="558558"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513" y="4416425"/>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9" name="Object 33"/>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490897" name="Formel" r:id="rId10" imgW="1180588" imgH="558558" progId="Equation.3">
                  <p:embed/>
                </p:oleObj>
              </mc:Choice>
              <mc:Fallback>
                <p:oleObj name="Formel" r:id="rId10" imgW="1180588" imgH="558558"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umsplatzhalter 3"/>
          <p:cNvSpPr>
            <a:spLocks noGrp="1"/>
          </p:cNvSpPr>
          <p:nvPr>
            <p:ph type="dt" sz="half" idx="10"/>
          </p:nvPr>
        </p:nvSpPr>
        <p:spPr/>
        <p:txBody>
          <a:bodyPr/>
          <a:lstStyle/>
          <a:p>
            <a:fld id="{5C93C924-8FA2-42A3-99C3-20E5CED3C596}" type="datetime1">
              <a:rPr lang="de-AT" smtClean="0"/>
              <a:pPr/>
              <a:t>12.04.2019</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231</a:t>
            </a:fld>
            <a:endParaRPr lang="de-DE" altLang="en-US"/>
          </a:p>
        </p:txBody>
      </p:sp>
      <p:pic>
        <p:nvPicPr>
          <p:cNvPr id="7" name="Picture 5"/>
          <p:cNvPicPr>
            <a:picLocks noGrp="1" noChangeAspect="1" noChangeArrowheads="1"/>
          </p:cNvPicPr>
          <p:nvPr>
            <p:ph idx="1"/>
          </p:nvPr>
        </p:nvPicPr>
        <p:blipFill>
          <a:blip r:embed="rId4" cstate="print"/>
          <a:stretch>
            <a:fillRect/>
          </a:stretch>
        </p:blipFill>
        <p:spPr>
          <a:xfrm>
            <a:off x="395535" y="188640"/>
            <a:ext cx="3618331" cy="1584176"/>
          </a:xfrm>
          <a:noFill/>
          <a:ln/>
        </p:spPr>
      </p:pic>
      <p:graphicFrame>
        <p:nvGraphicFramePr>
          <p:cNvPr id="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Sensitivität</a:t>
                      </a:r>
                      <a:r>
                        <a:rPr kumimoji="0" lang="en-GB" sz="1600" b="0" i="0" u="none" strike="noStrike" cap="none" normalizeH="0" baseline="0" dirty="0" smtClean="0">
                          <a:ln>
                            <a:noFill/>
                          </a:ln>
                          <a:solidFill>
                            <a:srgbClr val="000036"/>
                          </a:solidFill>
                          <a:effectLst/>
                          <a:latin typeface="Arial" charset="0"/>
                        </a:rPr>
                        <a:t>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Spezifität</a:t>
                      </a:r>
                      <a:r>
                        <a:rPr kumimoji="0" lang="en-GB" sz="1600" b="0" i="0" u="none" strike="noStrike" cap="none" normalizeH="0" baseline="0" dirty="0" smtClean="0">
                          <a:ln>
                            <a:noFill/>
                          </a:ln>
                          <a:solidFill>
                            <a:srgbClr val="000036"/>
                          </a:solidFill>
                          <a:effectLst/>
                          <a:latin typeface="Arial" charset="0"/>
                        </a:rPr>
                        <a:t>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00737" name="Object 1"/>
          <p:cNvGraphicFramePr>
            <a:graphicFrameLocks noChangeAspect="1"/>
          </p:cNvGraphicFramePr>
          <p:nvPr/>
        </p:nvGraphicFramePr>
        <p:xfrm>
          <a:off x="6794500" y="3429000"/>
          <a:ext cx="876300" cy="419100"/>
        </p:xfrm>
        <a:graphic>
          <a:graphicData uri="http://schemas.openxmlformats.org/presentationml/2006/ole">
            <mc:AlternateContent xmlns:mc="http://schemas.openxmlformats.org/markup-compatibility/2006">
              <mc:Choice xmlns:v="urn:schemas-microsoft-com:vml" Requires="v">
                <p:oleObj spid="_x0000_s501129" name="Formel" r:id="rId5" imgW="825500" imgH="393700" progId="Equation.3">
                  <p:embed/>
                </p:oleObj>
              </mc:Choice>
              <mc:Fallback>
                <p:oleObj name="Formel" r:id="rId5" imgW="825500" imgH="39370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0" y="3429000"/>
                        <a:ext cx="876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8" name="Object 2"/>
          <p:cNvGraphicFramePr>
            <a:graphicFrameLocks noChangeAspect="1"/>
          </p:cNvGraphicFramePr>
          <p:nvPr/>
        </p:nvGraphicFramePr>
        <p:xfrm>
          <a:off x="6756400" y="4406900"/>
          <a:ext cx="1257300" cy="596900"/>
        </p:xfrm>
        <a:graphic>
          <a:graphicData uri="http://schemas.openxmlformats.org/presentationml/2006/ole">
            <mc:AlternateContent xmlns:mc="http://schemas.openxmlformats.org/markup-compatibility/2006">
              <mc:Choice xmlns:v="urn:schemas-microsoft-com:vml" Requires="v">
                <p:oleObj spid="_x0000_s501130" name="Formel" r:id="rId7" imgW="1180588" imgH="558558" progId="Equation.3">
                  <p:embed/>
                </p:oleObj>
              </mc:Choice>
              <mc:Fallback>
                <p:oleObj name="Formel" r:id="rId7" imgW="1180588" imgH="558558"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400" y="44069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9" name="Object 3"/>
          <p:cNvGraphicFramePr>
            <a:graphicFrameLocks noChangeAspect="1"/>
          </p:cNvGraphicFramePr>
          <p:nvPr/>
        </p:nvGraphicFramePr>
        <p:xfrm>
          <a:off x="3086100" y="5346700"/>
          <a:ext cx="1231900" cy="596900"/>
        </p:xfrm>
        <a:graphic>
          <a:graphicData uri="http://schemas.openxmlformats.org/presentationml/2006/ole">
            <mc:AlternateContent xmlns:mc="http://schemas.openxmlformats.org/markup-compatibility/2006">
              <mc:Choice xmlns:v="urn:schemas-microsoft-com:vml" Requires="v">
                <p:oleObj spid="_x0000_s501131" name="Formel" r:id="rId9" imgW="1155700" imgH="558800" progId="Equation.3">
                  <p:embed/>
                </p:oleObj>
              </mc:Choice>
              <mc:Fallback>
                <p:oleObj name="Formel" r:id="rId9" imgW="1155700" imgH="55880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6100" y="5346700"/>
                        <a:ext cx="12319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40" name="Object 4"/>
          <p:cNvGraphicFramePr>
            <a:graphicFrameLocks noChangeAspect="1"/>
          </p:cNvGraphicFramePr>
          <p:nvPr/>
        </p:nvGraphicFramePr>
        <p:xfrm>
          <a:off x="4813300" y="5346700"/>
          <a:ext cx="1257300" cy="596900"/>
        </p:xfrm>
        <a:graphic>
          <a:graphicData uri="http://schemas.openxmlformats.org/presentationml/2006/ole">
            <mc:AlternateContent xmlns:mc="http://schemas.openxmlformats.org/markup-compatibility/2006">
              <mc:Choice xmlns:v="urn:schemas-microsoft-com:vml" Requires="v">
                <p:oleObj spid="_x0000_s501132" name="Formel" r:id="rId11" imgW="1180588" imgH="558558" progId="Equation.3">
                  <p:embed/>
                </p:oleObj>
              </mc:Choice>
              <mc:Fallback>
                <p:oleObj name="Formel" r:id="rId11" imgW="1180588" imgH="558558"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300" y="53467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F28E4A35-8AA2-4E67-B482-596EA7008880}" type="datetime1">
              <a:rPr lang="de-AT"/>
              <a:pPr/>
              <a:t>12.04.2019</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Seite </a:t>
            </a:r>
            <a:fld id="{3159418C-CAEB-4C70-98DC-BD1132C483AF}" type="slidenum">
              <a:rPr lang="de-DE" altLang="en-US"/>
              <a:pPr/>
              <a:t>232</a:t>
            </a:fld>
            <a:endParaRPr lang="de-DE" altLang="en-US"/>
          </a:p>
        </p:txBody>
      </p:sp>
      <p:sp>
        <p:nvSpPr>
          <p:cNvPr id="250882" name="Text Box 2"/>
          <p:cNvSpPr txBox="1">
            <a:spLocks noChangeArrowheads="1"/>
          </p:cNvSpPr>
          <p:nvPr/>
        </p:nvSpPr>
        <p:spPr bwMode="auto">
          <a:xfrm>
            <a:off x="1547813" y="884238"/>
            <a:ext cx="2809875" cy="457200"/>
          </a:xfrm>
          <a:prstGeom prst="rect">
            <a:avLst/>
          </a:prstGeom>
          <a:noFill/>
          <a:ln w="9525">
            <a:noFill/>
            <a:miter lim="800000"/>
            <a:headEnd/>
            <a:tailEnd/>
          </a:ln>
        </p:spPr>
        <p:txBody>
          <a:bodyPr wrap="none">
            <a:spAutoFit/>
          </a:bodyPr>
          <a:lstStyle/>
          <a:p>
            <a:r>
              <a:rPr lang="de-DE" sz="2400" b="1"/>
              <a:t>Formel von Bayes</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smtClean="0"/>
              <a:t>PPV = (Sensitivität x Prävalenz) /</a:t>
            </a:r>
          </a:p>
          <a:p>
            <a:r>
              <a:rPr lang="de-DE" sz="2000" b="1" dirty="0" smtClean="0"/>
              <a:t>           (Sensitivität x Prävalenz +(1- Spezifität) x (1-Prävalenz))</a:t>
            </a:r>
            <a:endParaRPr lang="de-DE" sz="2000" b="1" dirty="0"/>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Beispiel Mammografie:</a:t>
            </a:r>
            <a:r>
              <a:rPr lang="de-DE" dirty="0"/>
              <a:t> </a:t>
            </a:r>
            <a:endParaRPr lang="de-DE" dirty="0" smtClean="0"/>
          </a:p>
          <a:p>
            <a:r>
              <a:rPr lang="de-DE" dirty="0" smtClean="0"/>
              <a:t>Prävalenz</a:t>
            </a:r>
            <a:r>
              <a:rPr lang="de-DE" dirty="0"/>
              <a:t>: </a:t>
            </a:r>
            <a:r>
              <a:rPr lang="de-DE" dirty="0" smtClean="0"/>
              <a:t>1%,  </a:t>
            </a:r>
            <a:r>
              <a:rPr lang="de-DE" dirty="0"/>
              <a:t>Sensitivität: </a:t>
            </a:r>
            <a:r>
              <a:rPr lang="de-DE" dirty="0" smtClean="0"/>
              <a:t>90%,  </a:t>
            </a:r>
            <a:r>
              <a:rPr lang="de-DE" dirty="0"/>
              <a:t>Spezifität</a:t>
            </a:r>
            <a:r>
              <a:rPr lang="de-DE" dirty="0" smtClean="0"/>
              <a:t>: 98%</a:t>
            </a:r>
            <a:endParaRPr lang="de-DE" dirty="0"/>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a:t>
            </a:r>
            <a:endParaRPr lang="de-DE" dirty="0"/>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 </a:t>
            </a:r>
            <a:r>
              <a:rPr lang="de-DE" dirty="0"/>
              <a:t>+ </a:t>
            </a:r>
            <a:r>
              <a:rPr lang="de-DE" dirty="0" smtClean="0"/>
              <a:t>0.02 </a:t>
            </a:r>
            <a:r>
              <a:rPr lang="de-DE" dirty="0"/>
              <a:t>· </a:t>
            </a:r>
            <a:r>
              <a:rPr lang="de-DE" dirty="0" smtClean="0"/>
              <a:t>0.99</a:t>
            </a:r>
            <a:endParaRPr lang="de-DE" dirty="0"/>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227763" y="5013325"/>
            <a:ext cx="960519" cy="369332"/>
          </a:xfrm>
          <a:prstGeom prst="rect">
            <a:avLst/>
          </a:prstGeom>
          <a:noFill/>
          <a:ln w="9525">
            <a:noFill/>
            <a:miter lim="800000"/>
            <a:headEnd/>
            <a:tailEnd/>
          </a:ln>
        </p:spPr>
        <p:txBody>
          <a:bodyPr wrap="none">
            <a:spAutoFit/>
          </a:bodyPr>
          <a:lstStyle/>
          <a:p>
            <a:r>
              <a:rPr lang="de-DE" dirty="0"/>
              <a:t> =  </a:t>
            </a:r>
            <a:r>
              <a:rPr lang="de-DE" dirty="0" smtClean="0"/>
              <a:t>0.31</a:t>
            </a:r>
            <a:endParaRPr lang="de-DE" dirty="0"/>
          </a:p>
        </p:txBody>
      </p:sp>
    </p:spTree>
    <p:extLst>
      <p:ext uri="{BB962C8B-B14F-4D97-AF65-F5344CB8AC3E}">
        <p14:creationId xmlns:p14="http://schemas.microsoft.com/office/powerpoint/2010/main" val="239435468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12.04.2019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233</a:t>
            </a:fld>
            <a:endParaRPr lang="de-DE" altLang="en-US"/>
          </a:p>
        </p:txBody>
      </p:sp>
      <p:pic>
        <p:nvPicPr>
          <p:cNvPr id="850946" name="Picture 2" descr="Faktenbox Mammographie DE 11-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 y="548680"/>
            <a:ext cx="4620485" cy="3198798"/>
          </a:xfrm>
          <a:prstGeom prst="rect">
            <a:avLst/>
          </a:prstGeom>
          <a:noFill/>
          <a:extLst>
            <a:ext uri="{909E8E84-426E-40DD-AFC4-6F175D3DCCD1}">
              <a14:hiddenFill xmlns:a14="http://schemas.microsoft.com/office/drawing/2010/main">
                <a:solidFill>
                  <a:srgbClr val="FFFFFF"/>
                </a:solidFill>
              </a14:hiddenFill>
            </a:ext>
          </a:extLst>
        </p:spPr>
      </p:pic>
      <p:pic>
        <p:nvPicPr>
          <p:cNvPr id="850948" name="Picture 4" descr="PSA Facts Box DE 04-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690" y="548680"/>
            <a:ext cx="4557008" cy="3198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539750" y="0"/>
            <a:ext cx="7888288" cy="414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dirty="0" err="1">
                <a:solidFill>
                  <a:srgbClr val="4F81BD"/>
                </a:solidFill>
              </a:rPr>
              <a:t>Zur</a:t>
            </a:r>
            <a:r>
              <a:rPr lang="en-GB" sz="2800" dirty="0">
                <a:solidFill>
                  <a:srgbClr val="4F81BD"/>
                </a:solidFill>
              </a:rPr>
              <a:t> </a:t>
            </a:r>
            <a:r>
              <a:rPr lang="en-GB" sz="2800" dirty="0" err="1" smtClean="0">
                <a:solidFill>
                  <a:srgbClr val="4F81BD"/>
                </a:solidFill>
              </a:rPr>
              <a:t>Diskussion</a:t>
            </a:r>
            <a:r>
              <a:rPr lang="en-GB" sz="2800" dirty="0" smtClean="0">
                <a:solidFill>
                  <a:srgbClr val="4F81BD"/>
                </a:solidFill>
              </a:rPr>
              <a:t> </a:t>
            </a:r>
            <a:endParaRPr lang="en-GB" sz="2800" dirty="0">
              <a:solidFill>
                <a:srgbClr val="4F81BD"/>
              </a:solidFill>
            </a:endParaRPr>
          </a:p>
        </p:txBody>
      </p:sp>
      <p:pic>
        <p:nvPicPr>
          <p:cNvPr id="850950" name="Picture 6" descr="Facts Box Pap DE 06-2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 y="3747478"/>
            <a:ext cx="4643160" cy="3214497"/>
          </a:xfrm>
          <a:prstGeom prst="rect">
            <a:avLst/>
          </a:prstGeom>
          <a:noFill/>
          <a:extLst>
            <a:ext uri="{909E8E84-426E-40DD-AFC4-6F175D3DCCD1}">
              <a14:hiddenFill xmlns:a14="http://schemas.microsoft.com/office/drawing/2010/main">
                <a:solidFill>
                  <a:srgbClr val="FFFFFF"/>
                </a:solidFill>
              </a14:hiddenFill>
            </a:ext>
          </a:extLst>
        </p:spPr>
      </p:pic>
      <p:pic>
        <p:nvPicPr>
          <p:cNvPr id="850952" name="Picture 8" descr="Facts Box Gardasil DE 05-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528" y="3747478"/>
            <a:ext cx="4592170" cy="317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685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das relative und absolute Risiko</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234</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pPr/>
              <a:t>12.04.2019</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C7C165F8-6870-4207-8ECB-1775BF4E3B77}" type="slidenum">
              <a:rPr lang="de-DE" altLang="en-US"/>
              <a:pPr/>
              <a:t>235</a:t>
            </a:fld>
            <a:endParaRPr lang="de-DE" altLang="en-US"/>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t>Literatur:</a:t>
            </a:r>
          </a:p>
          <a:p>
            <a:r>
              <a:rPr lang="de-AT" b="1" dirty="0"/>
              <a:t>Ziegler A., Lange S., Bender R.: </a:t>
            </a:r>
          </a:p>
          <a:p>
            <a:r>
              <a:rPr lang="de-AT" b="1" dirty="0"/>
              <a:t>Statistik-Supplement DMW</a:t>
            </a:r>
          </a:p>
          <a:p>
            <a:r>
              <a:rPr lang="de-AT" b="1" dirty="0"/>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B0CA358-A93A-4E41-90BD-A08BD39521A9}" type="slidenum">
              <a:rPr lang="de-DE" altLang="en-US"/>
              <a:pPr/>
              <a:t>236</a:t>
            </a:fld>
            <a:endParaRPr lang="de-DE" altLang="en-US"/>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7" name="Rectangle 7"/>
          <p:cNvSpPr>
            <a:spLocks noGrp="1" noChangeArrowheads="1"/>
          </p:cNvSpPr>
          <p:nvPr>
            <p:ph type="title"/>
          </p:nvPr>
        </p:nvSpPr>
        <p:spPr/>
        <p:txBody>
          <a:bodyPr/>
          <a:lstStyle/>
          <a:p>
            <a:r>
              <a:rPr lang="de-DE"/>
              <a:t>Zensierte Daten</a:t>
            </a:r>
          </a:p>
        </p:txBody>
      </p:sp>
      <p:sp>
        <p:nvSpPr>
          <p:cNvPr id="4" name="Datumsplatzhalter 3"/>
          <p:cNvSpPr>
            <a:spLocks noGrp="1"/>
          </p:cNvSpPr>
          <p:nvPr>
            <p:ph type="dt" sz="half" idx="10"/>
          </p:nvPr>
        </p:nvSpPr>
        <p:spPr/>
        <p:txBody>
          <a:bodyPr/>
          <a:lstStyle/>
          <a:p>
            <a:fld id="{2CC42CDB-9E7C-411E-9D1D-3801D7FA9DA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C624BF2-2758-4C45-A17E-D80DCD26F506}" type="slidenum">
              <a:rPr lang="de-DE" altLang="en-US"/>
              <a:pPr/>
              <a:t>237</a:t>
            </a:fld>
            <a:endParaRPr lang="de-DE" altLang="en-US"/>
          </a:p>
        </p:txBody>
      </p:sp>
      <p:pic>
        <p:nvPicPr>
          <p:cNvPr id="128005" name="Picture 5"/>
          <p:cNvPicPr>
            <a:picLocks noChangeAspect="1" noChangeArrowheads="1"/>
          </p:cNvPicPr>
          <p:nvPr/>
        </p:nvPicPr>
        <p:blipFill>
          <a:blip r:embed="rId3" cstate="print"/>
          <a:srcRect/>
          <a:stretch>
            <a:fillRect/>
          </a:stretch>
        </p:blipFill>
        <p:spPr bwMode="auto">
          <a:xfrm>
            <a:off x="0" y="1196975"/>
            <a:ext cx="9144000" cy="5046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238</a:t>
            </a:fld>
            <a:endParaRPr lang="de-DE" altLang="en-US"/>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B202343F-C431-42C7-81F7-1A2CE3068EE3}"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2B02F99-9300-4FF5-A917-0A5BAAC686DB}" type="slidenum">
              <a:rPr lang="de-DE" altLang="en-US"/>
              <a:pPr/>
              <a:t>239</a:t>
            </a:fld>
            <a:endParaRPr lang="de-DE" altLang="en-US"/>
          </a:p>
        </p:txBody>
      </p:sp>
      <p:pic>
        <p:nvPicPr>
          <p:cNvPr id="192516" name="Picture 4"/>
          <p:cNvPicPr>
            <a:picLocks noChangeAspect="1" noChangeArrowheads="1"/>
          </p:cNvPicPr>
          <p:nvPr/>
        </p:nvPicPr>
        <p:blipFill>
          <a:blip r:embed="rId3" cstate="print"/>
          <a:srcRect/>
          <a:stretch>
            <a:fillRect/>
          </a:stretch>
        </p:blipFill>
        <p:spPr bwMode="auto">
          <a:xfrm>
            <a:off x="539750" y="1484313"/>
            <a:ext cx="4938713" cy="4343400"/>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4" cstate="print"/>
          <a:srcRect/>
          <a:stretch>
            <a:fillRect/>
          </a:stretch>
        </p:blipFill>
        <p:spPr bwMode="auto">
          <a:xfrm>
            <a:off x="5435600" y="1557338"/>
            <a:ext cx="3457575" cy="2359025"/>
          </a:xfrm>
          <a:prstGeom prst="rect">
            <a:avLst/>
          </a:prstGeom>
          <a:noFill/>
          <a:ln w="9525">
            <a:noFill/>
            <a:miter lim="800000"/>
            <a:headEnd/>
            <a:tailEnd/>
          </a:ln>
          <a:effectLst/>
        </p:spPr>
      </p:pic>
      <p:sp>
        <p:nvSpPr>
          <p:cNvPr id="192518" name="Rectangle 6"/>
          <p:cNvSpPr>
            <a:spLocks noChangeArrowheads="1"/>
          </p:cNvSpPr>
          <p:nvPr/>
        </p:nvSpPr>
        <p:spPr bwMode="auto">
          <a:xfrm>
            <a:off x="539750" y="620713"/>
            <a:ext cx="4287838" cy="579437"/>
          </a:xfrm>
          <a:prstGeom prst="rect">
            <a:avLst/>
          </a:prstGeom>
          <a:noFill/>
          <a:ln w="9525">
            <a:noFill/>
            <a:miter lim="800000"/>
            <a:headEnd/>
            <a:tailEnd/>
          </a:ln>
          <a:effectLst/>
        </p:spPr>
        <p:txBody>
          <a:bodyPr wrap="none">
            <a:spAutoFit/>
          </a:bodyPr>
          <a:lstStyle/>
          <a:p>
            <a:r>
              <a:rPr lang="de-DE" sz="3200">
                <a:solidFill>
                  <a:srgbClr val="000036"/>
                </a:solidFill>
              </a:rPr>
              <a:t>Kaplan-Meier Methode</a:t>
            </a:r>
            <a:endParaRPr lang="de-DE">
              <a:solidFill>
                <a:srgbClr val="00003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24</a:t>
            </a:fld>
            <a:endParaRPr lang="de-AT">
              <a:latin typeface="+mj-lt"/>
            </a:endParaRPr>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e-DE"/>
              <a:t>Log-Rank Test</a:t>
            </a:r>
          </a:p>
        </p:txBody>
      </p:sp>
      <p:sp>
        <p:nvSpPr>
          <p:cNvPr id="138244" name="Rectangle 4"/>
          <p:cNvSpPr>
            <a:spLocks noGrp="1" noChangeArrowheads="1"/>
          </p:cNvSpPr>
          <p:nvPr>
            <p:ph idx="1"/>
          </p:nvPr>
        </p:nvSpPr>
        <p:spPr>
          <a:xfrm>
            <a:off x="467544" y="1772817"/>
            <a:ext cx="8229600" cy="3240360"/>
          </a:xfrm>
          <a:noFill/>
          <a:ln/>
        </p:spPr>
        <p:txBody>
          <a:bodyPr/>
          <a:lstStyle/>
          <a:p>
            <a:r>
              <a:rPr lang="de-AT" b="1" dirty="0"/>
              <a:t>Vergleich von Überlebenszeiten </a:t>
            </a:r>
          </a:p>
          <a:p>
            <a:pPr lvl="1"/>
            <a:r>
              <a:rPr lang="de-AT" dirty="0"/>
              <a:t>H</a:t>
            </a:r>
            <a:r>
              <a:rPr lang="de-AT" baseline="-25000" dirty="0"/>
              <a:t>0</a:t>
            </a:r>
            <a:r>
              <a:rPr lang="de-AT" dirty="0"/>
              <a:t>: Es besteht eine Gleichverteilung der Überlebenszeiten</a:t>
            </a:r>
          </a:p>
          <a:p>
            <a:pPr lvl="1"/>
            <a:r>
              <a:rPr lang="de-AT" dirty="0"/>
              <a:t>H</a:t>
            </a:r>
            <a:r>
              <a:rPr lang="de-AT" baseline="-25000" dirty="0"/>
              <a:t>1</a:t>
            </a:r>
            <a:r>
              <a:rPr lang="de-AT" dirty="0"/>
              <a:t>: Die Überlebenszeiten sind unterschiedlich </a:t>
            </a:r>
            <a:r>
              <a:rPr lang="de-AT" dirty="0" smtClean="0"/>
              <a:t>verteilt</a:t>
            </a:r>
          </a:p>
          <a:p>
            <a:r>
              <a:rPr lang="de-AT" b="1" dirty="0" smtClean="0"/>
              <a:t>Einschränkungen</a:t>
            </a:r>
          </a:p>
          <a:p>
            <a:pPr lvl="1"/>
            <a:r>
              <a:rPr lang="de-AT" dirty="0" smtClean="0"/>
              <a:t>Probleme bei Überscheidungen der Kurven</a:t>
            </a:r>
          </a:p>
          <a:p>
            <a:pPr lvl="1"/>
            <a:r>
              <a:rPr lang="de-AT" dirty="0" smtClean="0"/>
              <a:t>Alternative </a:t>
            </a:r>
            <a:r>
              <a:rPr lang="de-AT" dirty="0" err="1" smtClean="0"/>
              <a:t>Peto</a:t>
            </a:r>
            <a:r>
              <a:rPr lang="de-AT" dirty="0" smtClean="0"/>
              <a:t>-Test</a:t>
            </a:r>
          </a:p>
        </p:txBody>
      </p:sp>
      <p:sp>
        <p:nvSpPr>
          <p:cNvPr id="4" name="Datumsplatzhalter 3"/>
          <p:cNvSpPr>
            <a:spLocks noGrp="1"/>
          </p:cNvSpPr>
          <p:nvPr>
            <p:ph type="dt" sz="half" idx="10"/>
          </p:nvPr>
        </p:nvSpPr>
        <p:spPr/>
        <p:txBody>
          <a:bodyPr/>
          <a:lstStyle/>
          <a:p>
            <a:fld id="{3A604255-8E01-48D7-8F2A-9E99297DC27F}"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7E89BB3-36C7-4981-8951-62477BF47DAC}" type="slidenum">
              <a:rPr lang="de-DE" altLang="en-US"/>
              <a:pPr/>
              <a:t>240</a:t>
            </a:fld>
            <a:endParaRPr lang="de-DE" altLang="en-US"/>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Disease-free</a:t>
            </a:r>
            <a:r>
              <a:rPr lang="de-AT" dirty="0" smtClean="0"/>
              <a:t>/Overall </a:t>
            </a:r>
            <a:r>
              <a:rPr lang="de-AT" dirty="0" err="1" smtClean="0"/>
              <a:t>Survival</a:t>
            </a:r>
            <a:r>
              <a:rPr lang="de-AT" dirty="0" smtClean="0"/>
              <a:t/>
            </a:r>
            <a:br>
              <a:rPr lang="de-AT" dirty="0" smtClean="0"/>
            </a:br>
            <a:r>
              <a:rPr lang="de-AT" dirty="0" err="1" smtClean="0"/>
              <a:t>Incidence</a:t>
            </a:r>
            <a:r>
              <a:rPr lang="de-AT" dirty="0" smtClean="0"/>
              <a:t> </a:t>
            </a:r>
            <a:r>
              <a:rPr lang="de-AT" dirty="0" err="1" smtClean="0"/>
              <a:t>of</a:t>
            </a:r>
            <a:r>
              <a:rPr lang="de-AT" dirty="0" smtClean="0"/>
              <a:t> </a:t>
            </a:r>
            <a:r>
              <a:rPr lang="de-AT" dirty="0" err="1" smtClean="0"/>
              <a:t>Relapse</a:t>
            </a:r>
            <a:r>
              <a:rPr lang="de-AT" dirty="0" smtClean="0"/>
              <a:t>/Death</a:t>
            </a:r>
            <a:endParaRPr lang="en-US" dirty="0"/>
          </a:p>
        </p:txBody>
      </p:sp>
      <p:sp>
        <p:nvSpPr>
          <p:cNvPr id="4" name="Datumsplatzhalter 3"/>
          <p:cNvSpPr>
            <a:spLocks noGrp="1"/>
          </p:cNvSpPr>
          <p:nvPr>
            <p:ph type="dt" sz="half" idx="10"/>
          </p:nvPr>
        </p:nvSpPr>
        <p:spPr/>
        <p:txBody>
          <a:bodyPr/>
          <a:lstStyle/>
          <a:p>
            <a:fld id="{88D0F057-C176-41B1-A36C-FF6D2FEE45B0}"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241</a:t>
            </a:fld>
            <a:endParaRPr lang="de-DE" altLang="en-US" dirty="0"/>
          </a:p>
        </p:txBody>
      </p:sp>
      <p:pic>
        <p:nvPicPr>
          <p:cNvPr id="518145" name="Picture 1"/>
          <p:cNvPicPr>
            <a:picLocks noChangeAspect="1" noChangeArrowheads="1"/>
          </p:cNvPicPr>
          <p:nvPr/>
        </p:nvPicPr>
        <p:blipFill>
          <a:blip r:embed="rId2" cstate="print"/>
          <a:srcRect/>
          <a:stretch>
            <a:fillRect/>
          </a:stretch>
        </p:blipFill>
        <p:spPr bwMode="auto">
          <a:xfrm>
            <a:off x="395536" y="1628800"/>
            <a:ext cx="3829050" cy="4400550"/>
          </a:xfrm>
          <a:prstGeom prst="rect">
            <a:avLst/>
          </a:prstGeom>
          <a:noFill/>
          <a:ln w="9525">
            <a:noFill/>
            <a:miter lim="800000"/>
            <a:headEnd/>
            <a:tailEnd/>
          </a:ln>
        </p:spPr>
      </p:pic>
      <p:pic>
        <p:nvPicPr>
          <p:cNvPr id="518146" name="Picture 2"/>
          <p:cNvPicPr>
            <a:picLocks noChangeAspect="1" noChangeArrowheads="1"/>
          </p:cNvPicPr>
          <p:nvPr/>
        </p:nvPicPr>
        <p:blipFill>
          <a:blip r:embed="rId3" cstate="print"/>
          <a:srcRect/>
          <a:stretch>
            <a:fillRect/>
          </a:stretch>
        </p:blipFill>
        <p:spPr bwMode="auto">
          <a:xfrm>
            <a:off x="4355976" y="1700808"/>
            <a:ext cx="3819525" cy="4619625"/>
          </a:xfrm>
          <a:prstGeom prst="rect">
            <a:avLst/>
          </a:prstGeom>
          <a:noFill/>
          <a:ln w="9525">
            <a:noFill/>
            <a:miter lim="800000"/>
            <a:headEnd/>
            <a:tailEnd/>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de-DE" sz="3600" dirty="0">
                <a:latin typeface="Tahoma" pitchFamily="34" charset="0"/>
              </a:rPr>
              <a:t>Cox Proportional </a:t>
            </a:r>
            <a:r>
              <a:rPr lang="de-DE" sz="3600" dirty="0" err="1">
                <a:latin typeface="Tahoma" pitchFamily="34" charset="0"/>
              </a:rPr>
              <a:t>Hazards</a:t>
            </a:r>
            <a:r>
              <a:rPr lang="de-DE" sz="3600" dirty="0">
                <a:latin typeface="Tahoma" pitchFamily="34" charset="0"/>
              </a:rPr>
              <a:t/>
            </a:r>
            <a:br>
              <a:rPr lang="de-DE" sz="3600" dirty="0">
                <a:latin typeface="Tahoma" pitchFamily="34" charset="0"/>
              </a:rPr>
            </a:br>
            <a:r>
              <a:rPr lang="de-DE" sz="3600" dirty="0">
                <a:latin typeface="Tahoma" pitchFamily="34" charset="0"/>
              </a:rPr>
              <a:t>Regressionsanalyse</a:t>
            </a:r>
          </a:p>
        </p:txBody>
      </p:sp>
      <p:sp>
        <p:nvSpPr>
          <p:cNvPr id="60419" name="Rectangle 3"/>
          <p:cNvSpPr>
            <a:spLocks noGrp="1" noChangeArrowheads="1"/>
          </p:cNvSpPr>
          <p:nvPr>
            <p:ph idx="1"/>
          </p:nvPr>
        </p:nvSpPr>
        <p:spPr>
          <a:xfrm>
            <a:off x="468313" y="2205038"/>
            <a:ext cx="8229600" cy="4530725"/>
          </a:xfrm>
          <a:noFill/>
          <a:ln/>
        </p:spPr>
        <p:txBody>
          <a:bodyPr/>
          <a:lstStyle/>
          <a:p>
            <a:r>
              <a:rPr lang="de-AT" sz="2400" dirty="0">
                <a:latin typeface="Tahoma" pitchFamily="34" charset="0"/>
              </a:rPr>
              <a:t>Untersuchung / Modellierung von prognostischen Faktoren für Ereigniszeiten bei gleichzeitiger Adjustierung für Störfaktoren („</a:t>
            </a:r>
            <a:r>
              <a:rPr lang="de-AT" sz="2400" dirty="0" err="1">
                <a:latin typeface="Tahoma" pitchFamily="34" charset="0"/>
              </a:rPr>
              <a:t>Confounder</a:t>
            </a:r>
            <a:r>
              <a:rPr lang="de-AT" sz="2400" dirty="0">
                <a:latin typeface="Tahoma" pitchFamily="34" charset="0"/>
              </a:rPr>
              <a:t>“)</a:t>
            </a:r>
          </a:p>
          <a:p>
            <a:r>
              <a:rPr lang="de-AT" sz="2400" dirty="0">
                <a:latin typeface="Tahoma" pitchFamily="34" charset="0"/>
              </a:rPr>
              <a:t>Multivariate Erweiterung zu Kaplan-Meier und Log-Rank Test</a:t>
            </a:r>
          </a:p>
          <a:p>
            <a:r>
              <a:rPr lang="de-AT" sz="2400" dirty="0">
                <a:latin typeface="Tahoma" pitchFamily="34" charset="0"/>
              </a:rPr>
              <a:t>Berechnet wird die (adjustierte) </a:t>
            </a:r>
            <a:r>
              <a:rPr lang="de-AT" sz="2400" dirty="0" err="1">
                <a:latin typeface="Tahoma" pitchFamily="34" charset="0"/>
              </a:rPr>
              <a:t>Hazard</a:t>
            </a:r>
            <a:r>
              <a:rPr lang="de-AT" sz="2400" dirty="0">
                <a:latin typeface="Tahoma" pitchFamily="34" charset="0"/>
              </a:rPr>
              <a:t> Ratio als Maß für das relative Risiko</a:t>
            </a:r>
          </a:p>
          <a:p>
            <a:endParaRPr lang="de-AT" sz="2400" dirty="0">
              <a:latin typeface="Tahoma" pitchFamily="34" charset="0"/>
            </a:endParaRPr>
          </a:p>
        </p:txBody>
      </p:sp>
      <p:sp>
        <p:nvSpPr>
          <p:cNvPr id="4" name="Fußzeilenplatzhalter 3"/>
          <p:cNvSpPr>
            <a:spLocks noGrp="1"/>
          </p:cNvSpPr>
          <p:nvPr>
            <p:ph type="ftr" sz="quarter" idx="11"/>
          </p:nvPr>
        </p:nvSpPr>
        <p:spPr/>
        <p:txBody>
          <a:bodyPr/>
          <a:lstStyle/>
          <a:p>
            <a:r>
              <a:rPr lang="en-US"/>
              <a:t>hanno.ulmer@i-med.ac.at</a:t>
            </a:r>
          </a:p>
        </p:txBody>
      </p:sp>
      <p:sp>
        <p:nvSpPr>
          <p:cNvPr id="2" name="Datumsplatzhalter 1"/>
          <p:cNvSpPr>
            <a:spLocks noGrp="1"/>
          </p:cNvSpPr>
          <p:nvPr>
            <p:ph type="dt" sz="half" idx="10"/>
          </p:nvPr>
        </p:nvSpPr>
        <p:spPr/>
        <p:txBody>
          <a:bodyPr/>
          <a:lstStyle/>
          <a:p>
            <a:fld id="{ED141126-7627-46AF-9FDF-435302FA24AD}" type="datetime1">
              <a:rPr lang="de-AT" smtClean="0"/>
              <a:pPr/>
              <a:t>12.04.2019</a:t>
            </a:fld>
            <a:endParaRPr lang="de-DE" altLang="en-US"/>
          </a:p>
        </p:txBody>
      </p:sp>
      <p:sp>
        <p:nvSpPr>
          <p:cNvPr id="7"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242</a:t>
            </a:fld>
            <a:endParaRPr lang="de-DE" altLang="en-US"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323528" y="692696"/>
            <a:ext cx="8285191" cy="3929090"/>
          </a:xfrm>
        </p:spPr>
        <p:txBody>
          <a:bodyPr/>
          <a:lstStyle/>
          <a:p>
            <a:pPr>
              <a:lnSpc>
                <a:spcPct val="90000"/>
              </a:lnSpc>
              <a:buFontTx/>
              <a:buNone/>
            </a:pPr>
            <a:r>
              <a:rPr lang="de-DE" sz="2400" b="1" dirty="0">
                <a:latin typeface="Tahoma" pitchFamily="34" charset="0"/>
              </a:rPr>
              <a:t>COX Modell für Versuche bis zur Lebendgeburt</a:t>
            </a:r>
          </a:p>
          <a:p>
            <a:pPr>
              <a:lnSpc>
                <a:spcPct val="90000"/>
              </a:lnSpc>
            </a:pPr>
            <a:endParaRPr lang="de-DE" sz="2400" b="1" dirty="0">
              <a:latin typeface="Tahoma" pitchFamily="34" charset="0"/>
            </a:endParaRPr>
          </a:p>
          <a:p>
            <a:pPr>
              <a:lnSpc>
                <a:spcPct val="90000"/>
              </a:lnSpc>
              <a:buFontTx/>
              <a:buNone/>
            </a:pPr>
            <a:r>
              <a:rPr lang="de-DE" sz="2400" dirty="0"/>
              <a:t> Variablen</a:t>
            </a:r>
            <a:r>
              <a:rPr lang="de-DE" sz="2000" dirty="0"/>
              <a:t> 	 	   Signifikanz  </a:t>
            </a:r>
            <a:r>
              <a:rPr lang="de-DE" sz="2000" dirty="0" err="1"/>
              <a:t>Hazard</a:t>
            </a:r>
            <a:r>
              <a:rPr lang="de-DE" sz="2000" dirty="0"/>
              <a:t> Ratio   (95% CI) 	  	 	 	 	 	 	</a:t>
            </a:r>
          </a:p>
          <a:p>
            <a:pPr>
              <a:lnSpc>
                <a:spcPct val="90000"/>
              </a:lnSpc>
              <a:buFontTx/>
              <a:buNone/>
            </a:pPr>
            <a:r>
              <a:rPr lang="de-DE" sz="2000" dirty="0"/>
              <a:t>Alter 30 – 34,9 Jahre	  	0,008	0,82	      (0,70 - 0,95) vs. &lt;30J</a:t>
            </a:r>
          </a:p>
          <a:p>
            <a:pPr>
              <a:lnSpc>
                <a:spcPct val="90000"/>
              </a:lnSpc>
              <a:buFontTx/>
              <a:buNone/>
            </a:pPr>
            <a:r>
              <a:rPr lang="de-DE" sz="2000" dirty="0"/>
              <a:t>Alter 35 - &lt; 39,9 Jahre	 	&lt;,001	0,58	      (0,46 - 0,65)	</a:t>
            </a:r>
          </a:p>
          <a:p>
            <a:pPr>
              <a:lnSpc>
                <a:spcPct val="90000"/>
              </a:lnSpc>
              <a:buFontTx/>
              <a:buNone/>
            </a:pPr>
            <a:r>
              <a:rPr lang="de-DE" sz="2000" dirty="0"/>
              <a:t>Alter 40 +	 		&lt;,001	0,15	      (0,11 - 0,22)	</a:t>
            </a:r>
          </a:p>
          <a:p>
            <a:pPr>
              <a:lnSpc>
                <a:spcPct val="90000"/>
              </a:lnSpc>
              <a:buFontTx/>
              <a:buNone/>
            </a:pPr>
            <a:r>
              <a:rPr lang="de-DE" sz="2000" dirty="0" err="1"/>
              <a:t>Blastozystentransfer</a:t>
            </a:r>
            <a:r>
              <a:rPr lang="de-DE" sz="2000" dirty="0"/>
              <a:t> 	 	&lt;0,01	2,13	      (1,90 - 2,40)	</a:t>
            </a:r>
          </a:p>
          <a:p>
            <a:pPr>
              <a:lnSpc>
                <a:spcPct val="90000"/>
              </a:lnSpc>
              <a:buFontTx/>
              <a:buNone/>
            </a:pPr>
            <a:r>
              <a:rPr lang="de-DE" sz="2000" dirty="0" err="1"/>
              <a:t>Endometriose</a:t>
            </a:r>
            <a:r>
              <a:rPr lang="de-DE" sz="2000" dirty="0"/>
              <a:t>	 	 	  0,51	0,95	      (0,80 - 1,11)	</a:t>
            </a:r>
          </a:p>
          <a:p>
            <a:pPr>
              <a:lnSpc>
                <a:spcPct val="90000"/>
              </a:lnSpc>
              <a:buFontTx/>
              <a:buNone/>
            </a:pPr>
            <a:r>
              <a:rPr lang="de-DE" sz="2000" dirty="0"/>
              <a:t>PCO   	 	  	               </a:t>
            </a:r>
            <a:r>
              <a:rPr lang="de-DE" sz="2000" dirty="0" smtClean="0"/>
              <a:t>   0,24</a:t>
            </a:r>
            <a:r>
              <a:rPr lang="de-DE" sz="2000" dirty="0"/>
              <a:t>	0,92	      (0,80 - 1,06)	</a:t>
            </a:r>
          </a:p>
          <a:p>
            <a:pPr>
              <a:lnSpc>
                <a:spcPct val="90000"/>
              </a:lnSpc>
              <a:buFontTx/>
              <a:buNone/>
            </a:pPr>
            <a:endParaRPr lang="de-DE" sz="2000" dirty="0"/>
          </a:p>
          <a:p>
            <a:pPr>
              <a:lnSpc>
                <a:spcPct val="90000"/>
              </a:lnSpc>
            </a:pPr>
            <a:endParaRPr lang="de-DE" sz="2400" dirty="0"/>
          </a:p>
        </p:txBody>
      </p:sp>
      <p:sp>
        <p:nvSpPr>
          <p:cNvPr id="4" name="Fußzeilenplatzhalter 3"/>
          <p:cNvSpPr>
            <a:spLocks noGrp="1"/>
          </p:cNvSpPr>
          <p:nvPr>
            <p:ph type="ftr" sz="quarter" idx="11"/>
          </p:nvPr>
        </p:nvSpPr>
        <p:spPr/>
        <p:txBody>
          <a:bodyPr/>
          <a:lstStyle/>
          <a:p>
            <a:r>
              <a:rPr lang="en-US"/>
              <a:t>hanno.ulmer@i-med.ac.at</a:t>
            </a:r>
          </a:p>
        </p:txBody>
      </p:sp>
      <p:sp>
        <p:nvSpPr>
          <p:cNvPr id="5" name="Foliennummernplatzhalter 4"/>
          <p:cNvSpPr>
            <a:spLocks noGrp="1"/>
          </p:cNvSpPr>
          <p:nvPr>
            <p:ph type="sldNum" sz="quarter" idx="12"/>
          </p:nvPr>
        </p:nvSpPr>
        <p:spPr/>
        <p:txBody>
          <a:bodyPr/>
          <a:lstStyle/>
          <a:p>
            <a:fld id="{87A48ABD-5D08-4B81-9C33-CA49BE5C4AE8}" type="slidenum">
              <a:rPr lang="en-US"/>
              <a:pPr/>
              <a:t>243</a:t>
            </a:fld>
            <a:endParaRPr lang="en-US"/>
          </a:p>
        </p:txBody>
      </p:sp>
      <p:sp>
        <p:nvSpPr>
          <p:cNvPr id="66565" name="Text Box 5"/>
          <p:cNvSpPr txBox="1">
            <a:spLocks noChangeArrowheads="1"/>
          </p:cNvSpPr>
          <p:nvPr/>
        </p:nvSpPr>
        <p:spPr bwMode="auto">
          <a:xfrm>
            <a:off x="250825" y="4772025"/>
            <a:ext cx="7099300" cy="1311275"/>
          </a:xfrm>
          <a:prstGeom prst="rect">
            <a:avLst/>
          </a:prstGeom>
          <a:noFill/>
          <a:ln w="9525">
            <a:noFill/>
            <a:miter lim="800000"/>
            <a:headEnd/>
            <a:tailEnd/>
          </a:ln>
          <a:effectLst/>
        </p:spPr>
        <p:txBody>
          <a:bodyPr wrap="none">
            <a:spAutoFit/>
          </a:bodyPr>
          <a:lstStyle/>
          <a:p>
            <a:r>
              <a:rPr lang="de-DE" sz="2000">
                <a:latin typeface="Tahoma" pitchFamily="34" charset="0"/>
              </a:rPr>
              <a:t>Mit Hilfe des Cox-Modells läßt sich der Einfluß</a:t>
            </a:r>
          </a:p>
          <a:p>
            <a:r>
              <a:rPr lang="de-DE" sz="2000">
                <a:latin typeface="Tahoma" pitchFamily="34" charset="0"/>
              </a:rPr>
              <a:t>von erklärenden Variablen auf eine Ereigniszeit untersuchen.</a:t>
            </a:r>
          </a:p>
          <a:p>
            <a:r>
              <a:rPr lang="de-DE" sz="2000">
                <a:latin typeface="Tahoma" pitchFamily="34" charset="0"/>
              </a:rPr>
              <a:t>Aus den Regressionskoeffizienten lassen sich adjustierte </a:t>
            </a:r>
          </a:p>
          <a:p>
            <a:r>
              <a:rPr lang="de-DE" sz="2000">
                <a:latin typeface="Tahoma" pitchFamily="34" charset="0"/>
              </a:rPr>
              <a:t>Hazard Ratios für die Stärke des Zusammenhangs berechnen.</a:t>
            </a:r>
          </a:p>
        </p:txBody>
      </p:sp>
      <p:sp>
        <p:nvSpPr>
          <p:cNvPr id="2" name="Datumsplatzhalter 1"/>
          <p:cNvSpPr>
            <a:spLocks noGrp="1"/>
          </p:cNvSpPr>
          <p:nvPr>
            <p:ph type="dt" sz="half" idx="10"/>
          </p:nvPr>
        </p:nvSpPr>
        <p:spPr/>
        <p:txBody>
          <a:bodyPr/>
          <a:lstStyle/>
          <a:p>
            <a:fld id="{F942ECC1-5370-4249-B979-BDDFBBDEB5E6}" type="datetime1">
              <a:rPr lang="de-AT" smtClean="0"/>
              <a:pPr/>
              <a:t>12.04.2019</a:t>
            </a:fld>
            <a:endParaRPr lang="de-DE" altLang="en-U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Design </a:t>
            </a:r>
            <a:r>
              <a:rPr lang="de-DE" dirty="0" err="1" smtClean="0"/>
              <a:t>of</a:t>
            </a:r>
            <a:r>
              <a:rPr lang="de-DE" dirty="0" smtClean="0"/>
              <a:t> Experiments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Department für Medizinische Statistik, Informatik und Gesundheitsökonomie, Medizinische Universität Innsbruck</a:t>
            </a: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Dr. 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r>
              <a:rPr lang="de-DE" sz="1400" i="1" dirty="0">
                <a:solidFill>
                  <a:prstClr val="black">
                    <a:lumMod val="50000"/>
                    <a:lumOff val="50000"/>
                  </a:prstClr>
                </a:solidFill>
              </a:rPr>
              <a:t>Innsbruck, Oktober 2010</a:t>
            </a:r>
            <a:endParaRPr lang="de-DE" sz="14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92809411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fontScale="92500" lnSpcReduction="10000"/>
          </a:bodyPr>
          <a:lstStyle/>
          <a:p>
            <a:r>
              <a:rPr lang="en-GB" altLang="de-DE" dirty="0"/>
              <a:t>DOE = Design of Experiments</a:t>
            </a:r>
          </a:p>
          <a:p>
            <a:r>
              <a:rPr lang="en-GB" altLang="de-DE" dirty="0" err="1" smtClean="0"/>
              <a:t>Idee</a:t>
            </a:r>
            <a:r>
              <a:rPr lang="en-GB" altLang="de-DE" dirty="0" smtClean="0"/>
              <a:t>: </a:t>
            </a:r>
            <a:endParaRPr lang="en-GB" altLang="de-DE" dirty="0"/>
          </a:p>
          <a:p>
            <a:pPr lvl="1"/>
            <a:r>
              <a:rPr lang="en-GB" altLang="de-DE" dirty="0" err="1" smtClean="0"/>
              <a:t>Simultane</a:t>
            </a:r>
            <a:r>
              <a:rPr lang="en-GB" altLang="de-DE" dirty="0" smtClean="0"/>
              <a:t> </a:t>
            </a:r>
            <a:r>
              <a:rPr lang="en-GB" altLang="de-DE" dirty="0" err="1" smtClean="0"/>
              <a:t>Bewertung</a:t>
            </a:r>
            <a:r>
              <a:rPr lang="en-GB" altLang="de-DE" dirty="0" smtClean="0"/>
              <a:t> von </a:t>
            </a:r>
            <a:r>
              <a:rPr lang="en-GB" altLang="de-DE" dirty="0" err="1" smtClean="0"/>
              <a:t>mehreren</a:t>
            </a:r>
            <a:r>
              <a:rPr lang="en-GB" altLang="de-DE" dirty="0" smtClean="0"/>
              <a:t> </a:t>
            </a:r>
            <a:r>
              <a:rPr lang="en-GB" altLang="de-DE" dirty="0" err="1" smtClean="0"/>
              <a:t>Einflussfaktoren</a:t>
            </a:r>
            <a:endParaRPr lang="en-GB" altLang="de-DE" dirty="0" smtClean="0"/>
          </a:p>
          <a:p>
            <a:pPr lvl="1"/>
            <a:r>
              <a:rPr lang="en-GB" altLang="de-DE" dirty="0" err="1" smtClean="0"/>
              <a:t>Auswahl</a:t>
            </a:r>
            <a:r>
              <a:rPr lang="en-GB" altLang="de-DE" dirty="0" smtClean="0"/>
              <a:t> der </a:t>
            </a:r>
            <a:r>
              <a:rPr lang="en-GB" altLang="de-DE" dirty="0" err="1" smtClean="0"/>
              <a:t>Zielvariable</a:t>
            </a:r>
            <a:endParaRPr lang="en-GB" altLang="de-DE" dirty="0" smtClean="0"/>
          </a:p>
          <a:p>
            <a:pPr lvl="1"/>
            <a:r>
              <a:rPr lang="en-GB" altLang="de-DE" dirty="0" err="1" smtClean="0"/>
              <a:t>Planung</a:t>
            </a:r>
            <a:r>
              <a:rPr lang="en-GB" altLang="de-DE" dirty="0" smtClean="0"/>
              <a:t> des Experiments, </a:t>
            </a:r>
            <a:r>
              <a:rPr lang="en-GB" altLang="de-DE" dirty="0" err="1" smtClean="0"/>
              <a:t>Anzahl</a:t>
            </a:r>
            <a:r>
              <a:rPr lang="en-GB" altLang="de-DE" dirty="0" smtClean="0"/>
              <a:t> der </a:t>
            </a:r>
            <a:r>
              <a:rPr lang="en-GB" altLang="de-DE" dirty="0" err="1" smtClean="0"/>
              <a:t>Durchläufe</a:t>
            </a:r>
            <a:endParaRPr lang="en-GB" altLang="de-DE" dirty="0" smtClean="0"/>
          </a:p>
          <a:p>
            <a:pPr lvl="1"/>
            <a:r>
              <a:rPr lang="en-GB" altLang="de-DE" dirty="0" err="1" smtClean="0"/>
              <a:t>Verwendung</a:t>
            </a:r>
            <a:r>
              <a:rPr lang="en-GB" altLang="de-DE" dirty="0" smtClean="0"/>
              <a:t> von ANOVA/</a:t>
            </a:r>
            <a:r>
              <a:rPr lang="en-GB" altLang="de-DE" dirty="0" err="1" smtClean="0"/>
              <a:t>Regressionsanalyse</a:t>
            </a:r>
            <a:r>
              <a:rPr lang="en-GB" altLang="de-DE" dirty="0" smtClean="0"/>
              <a:t> </a:t>
            </a:r>
            <a:endParaRPr lang="en-GB" altLang="de-DE" dirty="0"/>
          </a:p>
          <a:p>
            <a:r>
              <a:rPr lang="en-GB" altLang="de-DE" dirty="0" err="1" smtClean="0"/>
              <a:t>Anwendungen</a:t>
            </a:r>
            <a:r>
              <a:rPr lang="en-GB" altLang="de-DE" dirty="0" smtClean="0"/>
              <a:t>: </a:t>
            </a:r>
            <a:r>
              <a:rPr lang="en-GB" altLang="de-DE" dirty="0" err="1" smtClean="0"/>
              <a:t>Naturwissenschaftliche</a:t>
            </a:r>
            <a:r>
              <a:rPr lang="en-GB" altLang="de-DE" dirty="0" smtClean="0"/>
              <a:t> </a:t>
            </a:r>
            <a:r>
              <a:rPr lang="en-GB" altLang="de-DE" dirty="0" err="1" smtClean="0"/>
              <a:t>Experimente</a:t>
            </a:r>
            <a:r>
              <a:rPr lang="en-GB" altLang="de-DE" dirty="0" smtClean="0"/>
              <a:t>, </a:t>
            </a:r>
            <a:r>
              <a:rPr lang="en-GB" altLang="de-DE" dirty="0" err="1" smtClean="0"/>
              <a:t>Marktforschung</a:t>
            </a:r>
            <a:r>
              <a:rPr lang="en-GB" altLang="de-DE" dirty="0" smtClean="0"/>
              <a:t>, </a:t>
            </a:r>
            <a:r>
              <a:rPr lang="en-GB" altLang="de-DE" dirty="0" err="1" smtClean="0"/>
              <a:t>Simulationsexperimente</a:t>
            </a:r>
            <a:r>
              <a:rPr lang="en-GB" altLang="de-DE" dirty="0" smtClean="0"/>
              <a:t> </a:t>
            </a:r>
          </a:p>
          <a:p>
            <a:r>
              <a:rPr lang="en-GB" altLang="de-DE" dirty="0" smtClean="0"/>
              <a:t>Software (MODDE, SAS JMP,…) </a:t>
            </a:r>
            <a:r>
              <a:rPr lang="en-GB" altLang="de-DE" dirty="0" err="1" smtClean="0"/>
              <a:t>erlaubt</a:t>
            </a:r>
            <a:endParaRPr lang="en-GB" altLang="de-DE" dirty="0" smtClean="0"/>
          </a:p>
          <a:p>
            <a:pPr lvl="1"/>
            <a:r>
              <a:rPr lang="en-GB" altLang="de-DE" dirty="0" err="1" smtClean="0"/>
              <a:t>Auswahl</a:t>
            </a:r>
            <a:r>
              <a:rPr lang="en-GB" altLang="de-DE" dirty="0" smtClean="0"/>
              <a:t> des </a:t>
            </a:r>
            <a:r>
              <a:rPr lang="en-GB" altLang="de-DE" dirty="0" err="1" smtClean="0"/>
              <a:t>experimentellen</a:t>
            </a:r>
            <a:r>
              <a:rPr lang="en-GB" altLang="de-DE" dirty="0" smtClean="0"/>
              <a:t> Designs</a:t>
            </a:r>
            <a:endParaRPr lang="en-GB" altLang="de-DE" dirty="0"/>
          </a:p>
          <a:p>
            <a:pPr lvl="1"/>
            <a:r>
              <a:rPr lang="en-GB" altLang="de-DE" dirty="0" smtClean="0"/>
              <a:t>Analyse der </a:t>
            </a:r>
            <a:r>
              <a:rPr lang="en-GB" altLang="de-DE" dirty="0" err="1" smtClean="0"/>
              <a:t>Ergebnisse</a:t>
            </a:r>
            <a:r>
              <a:rPr lang="en-GB" altLang="de-DE" dirty="0" smtClean="0"/>
              <a:t> des Experiments</a:t>
            </a:r>
          </a:p>
          <a:p>
            <a:pPr marL="457200" lvl="1" indent="0">
              <a:buNone/>
            </a:pPr>
            <a:r>
              <a:rPr lang="en-GB" altLang="de-DE" dirty="0" smtClean="0"/>
              <a:t/>
            </a:r>
            <a:br>
              <a:rPr lang="en-GB" altLang="de-DE" dirty="0" smtClean="0"/>
            </a:br>
            <a:endParaRPr lang="en-GB" altLang="de-DE" dirty="0" smtClean="0"/>
          </a:p>
          <a:p>
            <a:pPr lvl="1"/>
            <a:endParaRPr lang="en-GB" altLang="de-DE" dirty="0"/>
          </a:p>
          <a:p>
            <a:pPr lvl="1"/>
            <a:endParaRPr lang="en-GB" altLang="de-DE" dirty="0" smtClean="0"/>
          </a:p>
          <a:p>
            <a:pPr marL="457200" lvl="1" indent="0">
              <a:buNone/>
            </a:pPr>
            <a:endParaRPr lang="en-GB" alt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245</a:t>
            </a:fld>
            <a:endParaRPr lang="de-DE" altLang="en-US">
              <a:solidFill>
                <a:prstClr val="black">
                  <a:tint val="75000"/>
                </a:prstClr>
              </a:solidFill>
            </a:endParaRPr>
          </a:p>
        </p:txBody>
      </p:sp>
    </p:spTree>
    <p:extLst>
      <p:ext uri="{BB962C8B-B14F-4D97-AF65-F5344CB8AC3E}">
        <p14:creationId xmlns:p14="http://schemas.microsoft.com/office/powerpoint/2010/main" val="24080447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a:bodyPr>
          <a:lstStyle/>
          <a:p>
            <a:r>
              <a:rPr lang="en-US" altLang="de-DE" sz="2800" dirty="0" smtClean="0"/>
              <a:t>Input: </a:t>
            </a:r>
            <a:r>
              <a:rPr lang="en-US" altLang="de-DE" sz="2800" dirty="0" err="1" smtClean="0"/>
              <a:t>Beeinflussbare</a:t>
            </a:r>
            <a:r>
              <a:rPr lang="en-US" altLang="de-DE" sz="2800" dirty="0" smtClean="0"/>
              <a:t> </a:t>
            </a:r>
            <a:r>
              <a:rPr lang="en-US" altLang="de-DE" sz="2800" dirty="0" err="1" smtClean="0"/>
              <a:t>Faktoren</a:t>
            </a:r>
            <a:r>
              <a:rPr lang="en-US" altLang="de-DE" sz="2800" dirty="0" smtClean="0"/>
              <a:t> x1, x2, x3</a:t>
            </a:r>
          </a:p>
          <a:p>
            <a:r>
              <a:rPr lang="en-US" altLang="de-DE" sz="2800" dirty="0" smtClean="0"/>
              <a:t>Output Y: Response, </a:t>
            </a:r>
            <a:r>
              <a:rPr lang="en-US" altLang="de-DE" sz="2800" dirty="0" err="1" smtClean="0"/>
              <a:t>wird</a:t>
            </a:r>
            <a:r>
              <a:rPr lang="en-US" altLang="de-DE" sz="2800" dirty="0" smtClean="0"/>
              <a:t> </a:t>
            </a:r>
            <a:r>
              <a:rPr lang="en-US" altLang="de-DE" sz="2800" dirty="0" err="1" smtClean="0"/>
              <a:t>gemessen</a:t>
            </a:r>
            <a:endParaRPr lang="en-US" altLang="de-DE" sz="2800" dirty="0" smtClean="0"/>
          </a:p>
          <a:p>
            <a:r>
              <a:rPr lang="en-US" altLang="de-DE" sz="2800" dirty="0" smtClean="0"/>
              <a:t>Noise: </a:t>
            </a:r>
            <a:r>
              <a:rPr lang="en-US" altLang="de-DE" sz="2800" dirty="0" err="1" smtClean="0"/>
              <a:t>bekannte</a:t>
            </a:r>
            <a:r>
              <a:rPr lang="en-US" altLang="de-DE" sz="2800" dirty="0" smtClean="0"/>
              <a:t> </a:t>
            </a:r>
            <a:r>
              <a:rPr lang="en-US" altLang="de-DE" sz="2800" dirty="0" err="1" smtClean="0"/>
              <a:t>oder</a:t>
            </a:r>
            <a:r>
              <a:rPr lang="en-US" altLang="de-DE" sz="2800" dirty="0" smtClean="0"/>
              <a:t> </a:t>
            </a:r>
            <a:r>
              <a:rPr lang="en-US" altLang="de-DE" sz="2800" dirty="0" err="1" smtClean="0"/>
              <a:t>unbekannte</a:t>
            </a:r>
            <a:r>
              <a:rPr lang="en-US" altLang="de-DE" sz="2800" dirty="0" smtClean="0"/>
              <a:t> </a:t>
            </a:r>
            <a:r>
              <a:rPr lang="en-US" altLang="de-DE" sz="2800" dirty="0" err="1" smtClean="0"/>
              <a:t>Störungen</a:t>
            </a:r>
            <a:endParaRPr lang="en-US" altLang="de-DE" sz="2800" dirty="0" smtClean="0"/>
          </a:p>
          <a:p>
            <a:r>
              <a:rPr lang="en-US" altLang="de-DE" sz="2800" dirty="0" err="1" smtClean="0"/>
              <a:t>Bestimmung</a:t>
            </a:r>
            <a:r>
              <a:rPr lang="en-US" altLang="de-DE" sz="2800" dirty="0" smtClean="0"/>
              <a:t> der </a:t>
            </a:r>
            <a:r>
              <a:rPr lang="en-US" altLang="de-DE" sz="2800" dirty="0" err="1" smtClean="0"/>
              <a:t>Koeffizienten</a:t>
            </a:r>
            <a:r>
              <a:rPr lang="en-US" altLang="de-DE" sz="2800" dirty="0" smtClean="0"/>
              <a:t>  c1, c2, c3  </a:t>
            </a:r>
            <a:r>
              <a:rPr lang="en-US" altLang="de-DE" sz="2800" dirty="0" err="1" smtClean="0"/>
              <a:t>mittels</a:t>
            </a:r>
            <a:r>
              <a:rPr lang="en-US" altLang="de-DE" sz="2800" dirty="0" smtClean="0"/>
              <a:t> </a:t>
            </a:r>
            <a:r>
              <a:rPr lang="en-US" altLang="de-DE" sz="2800" dirty="0" err="1" smtClean="0"/>
              <a:t>Varianzanalyse</a:t>
            </a:r>
            <a:r>
              <a:rPr lang="en-US" altLang="de-DE" sz="2800" dirty="0" smtClean="0"/>
              <a:t> (ANOVA)</a:t>
            </a:r>
          </a:p>
          <a:p>
            <a:endParaRPr lang="en-US" altLang="de-DE"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246</a:t>
            </a:fld>
            <a:endParaRPr lang="de-DE" altLang="en-US">
              <a:solidFill>
                <a:prstClr val="black">
                  <a:tint val="75000"/>
                </a:prstClr>
              </a:solidFill>
            </a:endParaRPr>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149080"/>
            <a:ext cx="7164288" cy="1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389" y="5085184"/>
            <a:ext cx="3082677" cy="94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84231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 von DOE</a:t>
            </a:r>
            <a:endParaRPr lang="de-DE" dirty="0"/>
          </a:p>
        </p:txBody>
      </p:sp>
      <p:sp>
        <p:nvSpPr>
          <p:cNvPr id="3" name="Inhaltsplatzhalter 2"/>
          <p:cNvSpPr>
            <a:spLocks noGrp="1"/>
          </p:cNvSpPr>
          <p:nvPr>
            <p:ph idx="1"/>
          </p:nvPr>
        </p:nvSpPr>
        <p:spPr/>
        <p:txBody>
          <a:bodyPr/>
          <a:lstStyle/>
          <a:p>
            <a:pPr>
              <a:lnSpc>
                <a:spcPct val="90000"/>
              </a:lnSpc>
            </a:pPr>
            <a:r>
              <a:rPr lang="en-US" altLang="de-DE" sz="2000" dirty="0">
                <a:solidFill>
                  <a:schemeClr val="accent2"/>
                </a:solidFill>
              </a:rPr>
              <a:t>The </a:t>
            </a:r>
            <a:r>
              <a:rPr lang="en-US" altLang="de-DE" sz="2000" b="1" dirty="0">
                <a:solidFill>
                  <a:schemeClr val="accent2"/>
                </a:solidFill>
              </a:rPr>
              <a:t>agricultural</a:t>
            </a:r>
            <a:r>
              <a:rPr lang="en-US" altLang="de-DE" sz="2000" dirty="0">
                <a:solidFill>
                  <a:schemeClr val="accent2"/>
                </a:solidFill>
              </a:rPr>
              <a:t> origins, 1918 – 1940s</a:t>
            </a:r>
          </a:p>
          <a:p>
            <a:pPr lvl="1">
              <a:lnSpc>
                <a:spcPct val="90000"/>
              </a:lnSpc>
            </a:pPr>
            <a:r>
              <a:rPr lang="en-US" altLang="de-DE" sz="2000" dirty="0"/>
              <a:t>R. A. Fisher &amp; his co-workers</a:t>
            </a:r>
          </a:p>
          <a:p>
            <a:pPr lvl="1">
              <a:lnSpc>
                <a:spcPct val="90000"/>
              </a:lnSpc>
            </a:pPr>
            <a:r>
              <a:rPr lang="en-US" altLang="de-DE" sz="2000" dirty="0"/>
              <a:t>Profound impact on agricultural science</a:t>
            </a:r>
          </a:p>
          <a:p>
            <a:pPr lvl="1">
              <a:lnSpc>
                <a:spcPct val="90000"/>
              </a:lnSpc>
            </a:pPr>
            <a:r>
              <a:rPr lang="en-US" altLang="de-DE" sz="2000" dirty="0"/>
              <a:t>Factorial designs, ANOVA</a:t>
            </a:r>
          </a:p>
          <a:p>
            <a:pPr>
              <a:lnSpc>
                <a:spcPct val="90000"/>
              </a:lnSpc>
            </a:pPr>
            <a:r>
              <a:rPr lang="en-US" altLang="de-DE" sz="2000" dirty="0">
                <a:solidFill>
                  <a:schemeClr val="accent2"/>
                </a:solidFill>
              </a:rPr>
              <a:t>The </a:t>
            </a:r>
            <a:r>
              <a:rPr lang="en-US" altLang="de-DE" sz="2000" b="1" dirty="0">
                <a:solidFill>
                  <a:schemeClr val="accent2"/>
                </a:solidFill>
              </a:rPr>
              <a:t>first industrial</a:t>
            </a:r>
            <a:r>
              <a:rPr lang="en-US" altLang="de-DE" sz="2000" dirty="0">
                <a:solidFill>
                  <a:schemeClr val="accent2"/>
                </a:solidFill>
              </a:rPr>
              <a:t> era, 1951 – late 1970s</a:t>
            </a:r>
          </a:p>
          <a:p>
            <a:pPr lvl="1">
              <a:lnSpc>
                <a:spcPct val="90000"/>
              </a:lnSpc>
            </a:pPr>
            <a:r>
              <a:rPr lang="en-US" altLang="de-DE" sz="2000" dirty="0"/>
              <a:t>Box &amp; Wilson, response surfaces</a:t>
            </a:r>
          </a:p>
          <a:p>
            <a:pPr lvl="1">
              <a:lnSpc>
                <a:spcPct val="90000"/>
              </a:lnSpc>
            </a:pPr>
            <a:r>
              <a:rPr lang="en-US" altLang="de-DE" sz="2000" dirty="0"/>
              <a:t>Applications in the chemical &amp; process industries</a:t>
            </a:r>
          </a:p>
          <a:p>
            <a:pPr>
              <a:lnSpc>
                <a:spcPct val="90000"/>
              </a:lnSpc>
            </a:pPr>
            <a:r>
              <a:rPr lang="en-US" altLang="de-DE" sz="2000" dirty="0">
                <a:solidFill>
                  <a:schemeClr val="accent2"/>
                </a:solidFill>
              </a:rPr>
              <a:t>The </a:t>
            </a:r>
            <a:r>
              <a:rPr lang="en-US" altLang="de-DE" sz="2000" b="1" dirty="0">
                <a:solidFill>
                  <a:schemeClr val="accent2"/>
                </a:solidFill>
              </a:rPr>
              <a:t>second industrial</a:t>
            </a:r>
            <a:r>
              <a:rPr lang="en-US" altLang="de-DE" sz="2000" dirty="0">
                <a:solidFill>
                  <a:schemeClr val="accent2"/>
                </a:solidFill>
              </a:rPr>
              <a:t> era, late 1970s – 1990</a:t>
            </a:r>
          </a:p>
          <a:p>
            <a:pPr lvl="1">
              <a:lnSpc>
                <a:spcPct val="90000"/>
              </a:lnSpc>
            </a:pPr>
            <a:r>
              <a:rPr lang="en-US" altLang="de-DE" sz="2000" dirty="0"/>
              <a:t>Quality improvement initiatives in many companies</a:t>
            </a:r>
          </a:p>
          <a:p>
            <a:pPr lvl="1">
              <a:lnSpc>
                <a:spcPct val="90000"/>
              </a:lnSpc>
            </a:pPr>
            <a:r>
              <a:rPr lang="en-US" altLang="de-DE" sz="2000" dirty="0"/>
              <a:t>Taguchi and robust parameter design, process robustness</a:t>
            </a:r>
          </a:p>
          <a:p>
            <a:pPr>
              <a:lnSpc>
                <a:spcPct val="90000"/>
              </a:lnSpc>
            </a:pPr>
            <a:r>
              <a:rPr lang="en-US" altLang="de-DE" sz="2000" dirty="0">
                <a:solidFill>
                  <a:schemeClr val="accent2"/>
                </a:solidFill>
              </a:rPr>
              <a:t>The </a:t>
            </a:r>
            <a:r>
              <a:rPr lang="en-US" altLang="de-DE" sz="2000" b="1" dirty="0">
                <a:solidFill>
                  <a:schemeClr val="accent2"/>
                </a:solidFill>
              </a:rPr>
              <a:t>modern</a:t>
            </a:r>
            <a:r>
              <a:rPr lang="en-US" altLang="de-DE" sz="2000" dirty="0">
                <a:solidFill>
                  <a:schemeClr val="accent2"/>
                </a:solidFill>
              </a:rPr>
              <a:t> era, beginning circa 1990</a:t>
            </a:r>
          </a:p>
          <a:p>
            <a:pPr lvl="1">
              <a:lnSpc>
                <a:spcPct val="90000"/>
              </a:lnSpc>
            </a:pPr>
            <a:r>
              <a:rPr lang="en-US" altLang="de-DE" sz="2000" dirty="0"/>
              <a:t>Wide use of computer technology in DOE</a:t>
            </a:r>
          </a:p>
          <a:p>
            <a:pPr lvl="1">
              <a:lnSpc>
                <a:spcPct val="90000"/>
              </a:lnSpc>
            </a:pPr>
            <a:r>
              <a:rPr lang="en-US" altLang="de-DE" sz="2000" dirty="0"/>
              <a:t>Expanded use of DOE in Six-Sigma and in business</a:t>
            </a:r>
          </a:p>
          <a:p>
            <a:pPr lvl="1">
              <a:lnSpc>
                <a:spcPct val="90000"/>
              </a:lnSpc>
            </a:pPr>
            <a:r>
              <a:rPr lang="en-US" altLang="de-DE" sz="2000" dirty="0"/>
              <a:t>Use of DOE in computer experiments</a:t>
            </a:r>
          </a:p>
          <a:p>
            <a:pPr>
              <a:lnSpc>
                <a:spcPct val="90000"/>
              </a:lnSpc>
            </a:pPr>
            <a:endParaRPr lang="en-US" altLang="de-DE"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247</a:t>
            </a:fld>
            <a:endParaRPr lang="de-DE" altLang="en-US">
              <a:solidFill>
                <a:prstClr val="black">
                  <a:tint val="75000"/>
                </a:prstClr>
              </a:solidFill>
            </a:endParaRPr>
          </a:p>
        </p:txBody>
      </p:sp>
    </p:spTree>
    <p:extLst>
      <p:ext uri="{BB962C8B-B14F-4D97-AF65-F5344CB8AC3E}">
        <p14:creationId xmlns:p14="http://schemas.microsoft.com/office/powerpoint/2010/main" val="4228306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248</a:t>
            </a:fld>
            <a:endParaRPr lang="de-DE" altLang="en-US">
              <a:solidFill>
                <a:prstClr val="black">
                  <a:tint val="75000"/>
                </a:prstClr>
              </a:solidFill>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25282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249</a:t>
            </a:fld>
            <a:endParaRPr lang="de-DE" altLang="en-US">
              <a:solidFill>
                <a:prstClr val="black">
                  <a:tint val="75000"/>
                </a:prstClr>
              </a:solidFill>
            </a:endParaRPr>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649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25</a:t>
            </a:fld>
            <a:endParaRPr lang="de-AT">
              <a:latin typeface="+mj-lt"/>
            </a:endParaRPr>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250</a:t>
            </a:fld>
            <a:endParaRPr lang="de-DE" altLang="en-US">
              <a:solidFill>
                <a:prstClr val="black">
                  <a:tint val="75000"/>
                </a:prstClr>
              </a:solidFill>
            </a:endParaRPr>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43231" cy="477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04327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Designs</a:t>
            </a:r>
            <a:endParaRPr lang="de-DE" dirty="0"/>
          </a:p>
        </p:txBody>
      </p:sp>
      <p:sp>
        <p:nvSpPr>
          <p:cNvPr id="3" name="Inhaltsplatzhalter 2"/>
          <p:cNvSpPr>
            <a:spLocks noGrp="1"/>
          </p:cNvSpPr>
          <p:nvPr>
            <p:ph idx="1"/>
          </p:nvPr>
        </p:nvSpPr>
        <p:spPr/>
        <p:txBody>
          <a:bodyPr/>
          <a:lstStyle/>
          <a:p>
            <a:r>
              <a:rPr lang="de-DE" dirty="0" err="1" smtClean="0"/>
              <a:t>Full</a:t>
            </a:r>
            <a:r>
              <a:rPr lang="de-DE" dirty="0" smtClean="0"/>
              <a:t> </a:t>
            </a:r>
            <a:r>
              <a:rPr lang="de-DE" dirty="0" err="1" smtClean="0"/>
              <a:t>Factorial</a:t>
            </a:r>
            <a:r>
              <a:rPr lang="de-DE" dirty="0" smtClean="0"/>
              <a:t> Design: </a:t>
            </a:r>
            <a:br>
              <a:rPr lang="de-DE" dirty="0" smtClean="0"/>
            </a:br>
            <a:r>
              <a:rPr lang="de-DE" dirty="0" smtClean="0"/>
              <a:t>Alle Level Kombinationen werden getestet</a:t>
            </a:r>
          </a:p>
          <a:p>
            <a:r>
              <a:rPr lang="de-DE" dirty="0" err="1" smtClean="0"/>
              <a:t>Latin</a:t>
            </a:r>
            <a:r>
              <a:rPr lang="de-DE" dirty="0" smtClean="0"/>
              <a:t> Square Design:</a:t>
            </a:r>
            <a:br>
              <a:rPr lang="de-DE" dirty="0" smtClean="0"/>
            </a:br>
            <a:r>
              <a:rPr lang="de-DE" dirty="0" smtClean="0"/>
              <a:t>nur ein zufällige Teilmenge aller Level-Kombinationen werden getestet</a:t>
            </a:r>
          </a:p>
          <a:p>
            <a:r>
              <a:rPr lang="de-DE" dirty="0" err="1" smtClean="0"/>
              <a:t>Plackett-Burman</a:t>
            </a:r>
            <a:r>
              <a:rPr lang="de-DE" dirty="0" smtClean="0"/>
              <a:t> Designs:</a:t>
            </a:r>
            <a:br>
              <a:rPr lang="de-DE" dirty="0" smtClean="0"/>
            </a:br>
            <a:r>
              <a:rPr lang="de-DE" dirty="0" smtClean="0"/>
              <a:t>sehr effizient, große Anzahl von Hauptfaktoren wird mit so wenig Durchgängen wie möglich untersucht</a:t>
            </a:r>
          </a:p>
          <a:p>
            <a:r>
              <a:rPr lang="de-DE" dirty="0" smtClean="0"/>
              <a:t>Box-Behnken, Central Composite, Orthogonal Arrays, Center Point Designs, etc.</a:t>
            </a:r>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251</a:t>
            </a:fld>
            <a:endParaRPr lang="de-DE" altLang="en-US">
              <a:solidFill>
                <a:prstClr val="black">
                  <a:tint val="75000"/>
                </a:prstClr>
              </a:solidFill>
            </a:endParaRPr>
          </a:p>
        </p:txBody>
      </p:sp>
    </p:spTree>
    <p:extLst>
      <p:ext uri="{BB962C8B-B14F-4D97-AF65-F5344CB8AC3E}">
        <p14:creationId xmlns:p14="http://schemas.microsoft.com/office/powerpoint/2010/main" val="7288010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Beispiel Crash Test</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12.04.2019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252</a:t>
            </a:fld>
            <a:endParaRPr lang="de-DE" altLang="en-US">
              <a:solidFill>
                <a:prstClr val="black">
                  <a:tint val="75000"/>
                </a:prstClr>
              </a:solidFill>
            </a:endParaRPr>
          </a:p>
        </p:txBody>
      </p:sp>
      <p:pic>
        <p:nvPicPr>
          <p:cNvPr id="69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1"/>
            <a:ext cx="6840760" cy="47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94450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Statistik und Gender </a:t>
            </a:r>
            <a:r>
              <a:rPr lang="de-DE" dirty="0" err="1" smtClean="0"/>
              <a:t>Medicine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400" dirty="0" smtClean="0"/>
          </a:p>
          <a:p>
            <a:endParaRPr lang="de-DE" sz="2400" dirty="0"/>
          </a:p>
        </p:txBody>
      </p:sp>
    </p:spTree>
    <p:extLst>
      <p:ext uri="{BB962C8B-B14F-4D97-AF65-F5344CB8AC3E}">
        <p14:creationId xmlns:p14="http://schemas.microsoft.com/office/powerpoint/2010/main" val="105698428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Pubmed</a:t>
            </a:r>
            <a:endParaRPr lang="de-DE" dirty="0"/>
          </a:p>
        </p:txBody>
      </p:sp>
      <p:sp>
        <p:nvSpPr>
          <p:cNvPr id="3" name="Inhaltsplatzhalter 2"/>
          <p:cNvSpPr>
            <a:spLocks noGrp="1"/>
          </p:cNvSpPr>
          <p:nvPr>
            <p:ph idx="1"/>
          </p:nvPr>
        </p:nvSpPr>
        <p:spPr/>
        <p:txBody>
          <a:bodyPr/>
          <a:lstStyle/>
          <a:p>
            <a:pPr marL="0" indent="0">
              <a:buNone/>
            </a:pPr>
            <a:r>
              <a:rPr lang="en-US" sz="2000" dirty="0"/>
              <a:t>(</a:t>
            </a:r>
            <a:r>
              <a:rPr lang="en-US" sz="2000" dirty="0" err="1"/>
              <a:t>ulmer</a:t>
            </a:r>
            <a:r>
              <a:rPr lang="en-US" sz="2000" dirty="0"/>
              <a:t> h[Author] OR </a:t>
            </a:r>
            <a:r>
              <a:rPr lang="en-US" sz="2000" dirty="0" err="1"/>
              <a:t>ulmer</a:t>
            </a:r>
            <a:r>
              <a:rPr lang="en-US" sz="2000" dirty="0"/>
              <a:t> h[Investigator]) AND ("sex"[</a:t>
            </a:r>
            <a:r>
              <a:rPr lang="en-US" sz="2000" dirty="0" err="1"/>
              <a:t>MeSH</a:t>
            </a:r>
            <a:r>
              <a:rPr lang="en-US" sz="2000" dirty="0"/>
              <a:t> Terms] OR "sex"[All Fields] OR "gender"[All Fields] OR "gender identity"[</a:t>
            </a:r>
            <a:r>
              <a:rPr lang="en-US" sz="2000" dirty="0" err="1"/>
              <a:t>MeSH</a:t>
            </a:r>
            <a:r>
              <a:rPr lang="en-US" sz="2000" dirty="0"/>
              <a:t> Terms] OR ("gender"[All Fields] AND "identity"[All Fields]) OR "gender identity"[All Fields</a:t>
            </a:r>
            <a:r>
              <a:rPr lang="en-US" sz="2000" dirty="0" smtClean="0"/>
              <a:t>])</a:t>
            </a:r>
          </a:p>
          <a:p>
            <a:pPr marL="0" indent="0">
              <a:buNone/>
            </a:pPr>
            <a:endParaRPr lang="en-US" sz="2000"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254</a:t>
            </a:fld>
            <a:endParaRPr lang="de-DE" altLang="en-US"/>
          </a:p>
        </p:txBody>
      </p:sp>
      <p:pic>
        <p:nvPicPr>
          <p:cNvPr id="714754" name="Picture 2" descr="C:\Users\q001hu\OneDrive\Bilder\Screenshots\2016-06-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6840760" cy="36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16802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lstStyle/>
          <a:p>
            <a:r>
              <a:rPr lang="de-DE" dirty="0" smtClean="0"/>
              <a:t>sex-</a:t>
            </a:r>
            <a:r>
              <a:rPr lang="de-DE" dirty="0" err="1" smtClean="0"/>
              <a:t>specific</a:t>
            </a:r>
            <a:endParaRPr lang="de-DE" dirty="0" smtClean="0"/>
          </a:p>
          <a:p>
            <a:r>
              <a:rPr lang="de-DE" dirty="0" err="1" smtClean="0"/>
              <a:t>by</a:t>
            </a:r>
            <a:r>
              <a:rPr lang="de-DE" dirty="0"/>
              <a:t> </a:t>
            </a:r>
            <a:r>
              <a:rPr lang="de-DE" dirty="0" err="1"/>
              <a:t>sex</a:t>
            </a:r>
            <a:r>
              <a:rPr lang="de-DE" dirty="0"/>
              <a:t> </a:t>
            </a:r>
            <a:endParaRPr lang="de-DE" dirty="0" smtClean="0"/>
          </a:p>
          <a:p>
            <a:r>
              <a:rPr lang="de-DE" dirty="0" err="1" smtClean="0"/>
              <a:t>age</a:t>
            </a:r>
            <a:r>
              <a:rPr lang="de-DE" dirty="0" smtClean="0"/>
              <a:t>-sex-groups</a:t>
            </a:r>
          </a:p>
          <a:p>
            <a:r>
              <a:rPr lang="de-DE" dirty="0" smtClean="0"/>
              <a:t>Independent </a:t>
            </a:r>
            <a:r>
              <a:rPr lang="de-DE" dirty="0" err="1" smtClean="0"/>
              <a:t>of</a:t>
            </a:r>
            <a:r>
              <a:rPr lang="de-DE" dirty="0" smtClean="0"/>
              <a:t> </a:t>
            </a:r>
            <a:r>
              <a:rPr lang="de-DE" dirty="0" err="1" smtClean="0"/>
              <a:t>sex</a:t>
            </a:r>
            <a:endParaRPr lang="de-DE" dirty="0" smtClean="0"/>
          </a:p>
          <a:p>
            <a:r>
              <a:rPr lang="de-DE" dirty="0" smtClean="0"/>
              <a:t>sex-</a:t>
            </a:r>
            <a:r>
              <a:rPr lang="de-DE" dirty="0" err="1" smtClean="0"/>
              <a:t>matched</a:t>
            </a:r>
            <a:endParaRPr lang="de-DE" dirty="0" smtClean="0"/>
          </a:p>
          <a:p>
            <a:r>
              <a:rPr lang="de-DE" dirty="0" smtClean="0"/>
              <a:t>after </a:t>
            </a:r>
            <a:r>
              <a:rPr lang="de-DE" dirty="0" err="1" smtClean="0"/>
              <a:t>adjustment</a:t>
            </a:r>
            <a:r>
              <a:rPr lang="de-DE" dirty="0" smtClean="0"/>
              <a:t> </a:t>
            </a:r>
            <a:r>
              <a:rPr lang="de-DE" dirty="0" err="1" smtClean="0"/>
              <a:t>for</a:t>
            </a:r>
            <a:r>
              <a:rPr lang="de-DE" dirty="0" smtClean="0"/>
              <a:t> </a:t>
            </a:r>
            <a:r>
              <a:rPr lang="de-DE" dirty="0" err="1" smtClean="0"/>
              <a:t>sex</a:t>
            </a:r>
            <a:r>
              <a:rPr lang="de-DE" dirty="0" smtClean="0"/>
              <a:t>, </a:t>
            </a:r>
            <a:r>
              <a:rPr lang="de-DE" dirty="0" err="1" smtClean="0"/>
              <a:t>adjusting</a:t>
            </a:r>
            <a:r>
              <a:rPr lang="de-DE" dirty="0" smtClean="0"/>
              <a:t> </a:t>
            </a:r>
            <a:r>
              <a:rPr lang="de-DE" dirty="0" err="1" smtClean="0"/>
              <a:t>for</a:t>
            </a:r>
            <a:r>
              <a:rPr lang="de-DE" dirty="0" smtClean="0"/>
              <a:t> </a:t>
            </a:r>
            <a:r>
              <a:rPr lang="de-DE" dirty="0" err="1" smtClean="0"/>
              <a:t>sex</a:t>
            </a:r>
            <a:endParaRPr lang="de-DE" dirty="0" smtClean="0"/>
          </a:p>
          <a:p>
            <a:r>
              <a:rPr lang="de-DE" dirty="0" err="1" smtClean="0"/>
              <a:t>stratified</a:t>
            </a:r>
            <a:r>
              <a:rPr lang="de-DE" dirty="0" smtClean="0"/>
              <a:t> </a:t>
            </a:r>
            <a:r>
              <a:rPr lang="de-DE" dirty="0" err="1" smtClean="0"/>
              <a:t>by</a:t>
            </a:r>
            <a:r>
              <a:rPr lang="de-DE" dirty="0" smtClean="0"/>
              <a:t> </a:t>
            </a:r>
            <a:r>
              <a:rPr lang="de-DE" dirty="0" err="1" smtClean="0"/>
              <a:t>sex</a:t>
            </a:r>
            <a:endParaRPr lang="de-DE" dirty="0" smtClean="0"/>
          </a:p>
          <a:p>
            <a:r>
              <a:rPr lang="de-DE" dirty="0" err="1" smtClean="0"/>
              <a:t>age</a:t>
            </a:r>
            <a:r>
              <a:rPr lang="de-DE" dirty="0" smtClean="0"/>
              <a:t>- </a:t>
            </a:r>
            <a:r>
              <a:rPr lang="de-DE" dirty="0" err="1" smtClean="0"/>
              <a:t>and</a:t>
            </a:r>
            <a:r>
              <a:rPr lang="de-DE" dirty="0" smtClean="0"/>
              <a:t> </a:t>
            </a:r>
            <a:r>
              <a:rPr lang="de-DE" dirty="0" err="1" smtClean="0"/>
              <a:t>sex</a:t>
            </a:r>
            <a:r>
              <a:rPr lang="de-DE" dirty="0" smtClean="0"/>
              <a:t> </a:t>
            </a:r>
            <a:r>
              <a:rPr lang="de-DE" dirty="0" err="1" smtClean="0"/>
              <a:t>standardized</a:t>
            </a:r>
            <a:r>
              <a:rPr lang="de-DE" dirty="0" smtClean="0"/>
              <a:t> </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255</a:t>
            </a:fld>
            <a:endParaRPr lang="de-DE" altLang="en-US"/>
          </a:p>
        </p:txBody>
      </p:sp>
    </p:spTree>
    <p:extLst>
      <p:ext uri="{BB962C8B-B14F-4D97-AF65-F5344CB8AC3E}">
        <p14:creationId xmlns:p14="http://schemas.microsoft.com/office/powerpoint/2010/main" val="407086609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Auswertung separat für Männer und Frauen, Unterschiede zwischen Männer und Frauen</a:t>
            </a:r>
            <a:br>
              <a:rPr lang="de-DE" dirty="0" smtClean="0"/>
            </a:br>
            <a:r>
              <a:rPr lang="de-DE" dirty="0" smtClean="0"/>
              <a:t>sex-</a:t>
            </a:r>
            <a:r>
              <a:rPr lang="de-DE" dirty="0" err="1" smtClean="0"/>
              <a:t>specific</a:t>
            </a:r>
            <a:r>
              <a:rPr lang="de-DE" dirty="0" smtClean="0"/>
              <a:t>, </a:t>
            </a:r>
            <a:r>
              <a:rPr lang="de-DE" dirty="0" err="1" smtClean="0"/>
              <a:t>by</a:t>
            </a:r>
            <a:r>
              <a:rPr lang="de-DE" dirty="0" smtClean="0"/>
              <a:t> </a:t>
            </a:r>
            <a:r>
              <a:rPr lang="de-DE" dirty="0" err="1" smtClean="0"/>
              <a:t>sex</a:t>
            </a:r>
            <a:r>
              <a:rPr lang="de-DE" dirty="0" smtClean="0"/>
              <a:t>, sex-groups</a:t>
            </a:r>
          </a:p>
          <a:p>
            <a:endParaRPr lang="de-DE" dirty="0" smtClean="0"/>
          </a:p>
          <a:p>
            <a:r>
              <a:rPr lang="de-DE" dirty="0" smtClean="0"/>
              <a:t>Geschlecht </a:t>
            </a:r>
            <a:r>
              <a:rPr lang="de-DE" dirty="0"/>
              <a:t>als Störvariable (</a:t>
            </a:r>
            <a:r>
              <a:rPr lang="de-DE" dirty="0" err="1"/>
              <a:t>Confounder</a:t>
            </a:r>
            <a:r>
              <a:rPr lang="de-DE" dirty="0"/>
              <a:t>) und Berücksichtigung dieses Einflusses</a:t>
            </a:r>
            <a:br>
              <a:rPr lang="de-DE" dirty="0"/>
            </a:br>
            <a:r>
              <a:rPr lang="de-DE" dirty="0" err="1"/>
              <a:t>adjusting</a:t>
            </a:r>
            <a:r>
              <a:rPr lang="de-DE" dirty="0"/>
              <a:t> </a:t>
            </a:r>
            <a:r>
              <a:rPr lang="de-DE" dirty="0" err="1"/>
              <a:t>for</a:t>
            </a:r>
            <a:r>
              <a:rPr lang="de-DE" dirty="0"/>
              <a:t> </a:t>
            </a:r>
            <a:r>
              <a:rPr lang="de-DE" dirty="0" err="1"/>
              <a:t>sex</a:t>
            </a:r>
            <a:r>
              <a:rPr lang="de-DE" dirty="0"/>
              <a:t>, </a:t>
            </a:r>
            <a:r>
              <a:rPr lang="de-DE" dirty="0" err="1"/>
              <a:t>independent</a:t>
            </a:r>
            <a:r>
              <a:rPr lang="de-DE" dirty="0"/>
              <a:t> </a:t>
            </a:r>
            <a:r>
              <a:rPr lang="de-DE" dirty="0" err="1"/>
              <a:t>of</a:t>
            </a:r>
            <a:r>
              <a:rPr lang="de-DE" dirty="0"/>
              <a:t> </a:t>
            </a:r>
            <a:r>
              <a:rPr lang="de-DE" dirty="0" err="1"/>
              <a:t>sex</a:t>
            </a:r>
            <a:r>
              <a:rPr lang="de-DE" dirty="0"/>
              <a:t>, </a:t>
            </a:r>
            <a:r>
              <a:rPr lang="de-DE" dirty="0" err="1"/>
              <a:t>stratified</a:t>
            </a:r>
            <a:r>
              <a:rPr lang="de-DE" dirty="0"/>
              <a:t> </a:t>
            </a:r>
            <a:r>
              <a:rPr lang="de-DE" dirty="0" err="1"/>
              <a:t>by</a:t>
            </a:r>
            <a:r>
              <a:rPr lang="de-DE" dirty="0"/>
              <a:t> </a:t>
            </a:r>
            <a:r>
              <a:rPr lang="de-DE" dirty="0" err="1"/>
              <a:t>sex</a:t>
            </a:r>
            <a:r>
              <a:rPr lang="de-DE" dirty="0"/>
              <a:t>, </a:t>
            </a:r>
            <a:r>
              <a:rPr lang="de-DE" dirty="0" err="1"/>
              <a:t>sex</a:t>
            </a:r>
            <a:r>
              <a:rPr lang="de-DE" dirty="0"/>
              <a:t> </a:t>
            </a:r>
            <a:r>
              <a:rPr lang="de-DE" dirty="0" err="1"/>
              <a:t>standardized</a:t>
            </a:r>
            <a:r>
              <a:rPr lang="de-DE" dirty="0"/>
              <a:t>  </a:t>
            </a:r>
          </a:p>
          <a:p>
            <a:endParaRPr lang="de-DE" dirty="0"/>
          </a:p>
          <a:p>
            <a:r>
              <a:rPr lang="de-DE" dirty="0" smtClean="0"/>
              <a:t>Im Studiendesign (z.B. Fall-</a:t>
            </a:r>
            <a:r>
              <a:rPr lang="de-DE" dirty="0" err="1" smtClean="0"/>
              <a:t>Kontroll</a:t>
            </a:r>
            <a:r>
              <a:rPr lang="de-DE" dirty="0" smtClean="0"/>
              <a:t> Studie) wird jedem männlichen Fall eine männliche Kontrolle und jedem weiblichen Fall eine weibliche Kontrolle zugewiesen  </a:t>
            </a:r>
            <a:br>
              <a:rPr lang="de-DE" dirty="0" smtClean="0"/>
            </a:br>
            <a:r>
              <a:rPr lang="de-DE" dirty="0" smtClean="0"/>
              <a:t>sex-</a:t>
            </a:r>
            <a:r>
              <a:rPr lang="de-DE" dirty="0" err="1" smtClean="0"/>
              <a:t>matched</a:t>
            </a:r>
            <a:endParaRPr lang="de-DE" dirty="0" smtClean="0"/>
          </a:p>
          <a:p>
            <a:endParaRPr lang="de-DE" dirty="0" smtClean="0"/>
          </a:p>
          <a:p>
            <a:r>
              <a:rPr lang="de-DE" dirty="0" smtClean="0"/>
              <a:t>Randomisierung führt zu gleicher Anzahl von Männern und Frauen</a:t>
            </a:r>
          </a:p>
          <a:p>
            <a:endParaRPr 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256</a:t>
            </a:fld>
            <a:endParaRPr lang="de-DE" altLang="en-US"/>
          </a:p>
        </p:txBody>
      </p:sp>
    </p:spTree>
    <p:extLst>
      <p:ext uri="{BB962C8B-B14F-4D97-AF65-F5344CB8AC3E}">
        <p14:creationId xmlns:p14="http://schemas.microsoft.com/office/powerpoint/2010/main" val="179126806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Für den Statistiker</a:t>
            </a:r>
            <a:endParaRPr lang="de-DE" dirty="0"/>
          </a:p>
        </p:txBody>
      </p:sp>
      <p:sp>
        <p:nvSpPr>
          <p:cNvPr id="3" name="Inhaltsplatzhalter 2"/>
          <p:cNvSpPr>
            <a:spLocks noGrp="1"/>
          </p:cNvSpPr>
          <p:nvPr>
            <p:ph idx="1"/>
          </p:nvPr>
        </p:nvSpPr>
        <p:spPr/>
        <p:txBody>
          <a:bodyPr>
            <a:normAutofit lnSpcReduction="10000"/>
          </a:bodyPr>
          <a:lstStyle/>
          <a:p>
            <a:r>
              <a:rPr lang="de-DE" dirty="0" smtClean="0"/>
              <a:t>Ist Geschlecht in der Regel oft ein Störfaktor  (</a:t>
            </a:r>
            <a:r>
              <a:rPr lang="de-DE" dirty="0" err="1" smtClean="0"/>
              <a:t>Confounder</a:t>
            </a:r>
            <a:r>
              <a:rPr lang="de-DE" dirty="0" smtClean="0"/>
              <a:t>) oder </a:t>
            </a:r>
            <a:r>
              <a:rPr lang="de-DE" dirty="0" err="1" smtClean="0"/>
              <a:t>Effektmodifikator</a:t>
            </a:r>
            <a:r>
              <a:rPr lang="de-DE" dirty="0" smtClean="0"/>
              <a:t> (</a:t>
            </a:r>
            <a:r>
              <a:rPr lang="de-DE" dirty="0" err="1" smtClean="0"/>
              <a:t>effect</a:t>
            </a:r>
            <a:r>
              <a:rPr lang="de-DE" dirty="0" smtClean="0"/>
              <a:t> </a:t>
            </a:r>
            <a:r>
              <a:rPr lang="de-DE" dirty="0" err="1" smtClean="0"/>
              <a:t>modifier</a:t>
            </a:r>
            <a:r>
              <a:rPr lang="de-DE" dirty="0" smtClean="0"/>
              <a:t>)</a:t>
            </a:r>
          </a:p>
          <a:p>
            <a:r>
              <a:rPr lang="de-DE" dirty="0" smtClean="0"/>
              <a:t>Alter und Geschlecht sind die wichtigsten Einflussfaktoren in der Medizin, </a:t>
            </a:r>
          </a:p>
          <a:p>
            <a:r>
              <a:rPr lang="de-DE" dirty="0" smtClean="0"/>
              <a:t>deren Einfluss muss entweder</a:t>
            </a:r>
            <a:br>
              <a:rPr lang="de-DE" dirty="0" smtClean="0"/>
            </a:br>
            <a:r>
              <a:rPr lang="de-DE" dirty="0" smtClean="0"/>
              <a:t>im Studiendesign durch Randomisierung und </a:t>
            </a:r>
            <a:r>
              <a:rPr lang="de-DE" dirty="0" err="1" smtClean="0"/>
              <a:t>Matching</a:t>
            </a:r>
            <a:r>
              <a:rPr lang="de-DE" dirty="0" smtClean="0"/>
              <a:t>  </a:t>
            </a:r>
            <a:br>
              <a:rPr lang="de-DE" dirty="0" smtClean="0"/>
            </a:br>
            <a:r>
              <a:rPr lang="de-DE" dirty="0" smtClean="0"/>
              <a:t>oder nachträglich in der Analyse durch separate Auswertung, Standardisierung, Adjustierung oder Stratifizierung (Gewichtung)</a:t>
            </a:r>
            <a:br>
              <a:rPr lang="de-DE" dirty="0" smtClean="0"/>
            </a:br>
            <a:r>
              <a:rPr lang="de-DE" dirty="0" smtClean="0"/>
              <a:t>berücksichtigt werden</a:t>
            </a:r>
          </a:p>
          <a:p>
            <a:endParaRPr lang="de-DE" dirty="0" smtClean="0"/>
          </a:p>
          <a:p>
            <a:r>
              <a:rPr lang="de-DE" dirty="0" smtClean="0"/>
              <a:t>Voraussetzung: Variable Geschlecht muss vorhanden sein! </a:t>
            </a:r>
          </a:p>
          <a:p>
            <a:pPr marL="0" indent="0">
              <a:buNone/>
            </a:pP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257</a:t>
            </a:fld>
            <a:endParaRPr lang="de-DE" altLang="en-US"/>
          </a:p>
        </p:txBody>
      </p:sp>
    </p:spTree>
    <p:extLst>
      <p:ext uri="{BB962C8B-B14F-4D97-AF65-F5344CB8AC3E}">
        <p14:creationId xmlns:p14="http://schemas.microsoft.com/office/powerpoint/2010/main" val="426221496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und Alter als </a:t>
            </a:r>
            <a:r>
              <a:rPr lang="de-DE" dirty="0" err="1" smtClean="0"/>
              <a:t>Confounder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258</a:t>
            </a:fld>
            <a:endParaRPr lang="de-DE" altLang="en-US"/>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3072" y="1700808"/>
            <a:ext cx="650174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0940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1143000"/>
          </a:xfrm>
        </p:spPr>
        <p:txBody>
          <a:bodyPr/>
          <a:lstStyle/>
          <a:p>
            <a:r>
              <a:rPr lang="de-DE" dirty="0" err="1" smtClean="0"/>
              <a:t>Confounding</a:t>
            </a:r>
            <a:r>
              <a:rPr lang="de-DE" dirty="0" smtClean="0"/>
              <a:t>/</a:t>
            </a:r>
            <a:r>
              <a:rPr lang="de-DE" dirty="0" err="1" smtClean="0"/>
              <a:t>Modification</a:t>
            </a:r>
            <a:r>
              <a:rPr lang="de-DE" dirty="0" smtClean="0"/>
              <a:t>/Mediation</a:t>
            </a:r>
            <a:endParaRPr lang="de-DE" dirty="0"/>
          </a:p>
        </p:txBody>
      </p:sp>
      <p:sp>
        <p:nvSpPr>
          <p:cNvPr id="3" name="Inhaltsplatzhalter 2"/>
          <p:cNvSpPr>
            <a:spLocks noGrp="1"/>
          </p:cNvSpPr>
          <p:nvPr>
            <p:ph idx="1"/>
          </p:nvPr>
        </p:nvSpPr>
        <p:spPr/>
        <p:txBody>
          <a:bodyPr/>
          <a:lstStyle/>
          <a:p>
            <a:r>
              <a:rPr lang="de-DE" dirty="0" err="1" smtClean="0"/>
              <a:t>Epidemiologen</a:t>
            </a:r>
            <a:r>
              <a:rPr lang="de-DE" dirty="0" smtClean="0"/>
              <a:t> sprechen von Verschleierung oder </a:t>
            </a:r>
            <a:r>
              <a:rPr lang="de-DE" b="1" dirty="0" err="1" smtClean="0"/>
              <a:t>Confounding</a:t>
            </a:r>
            <a:r>
              <a:rPr lang="de-DE" b="1" dirty="0" smtClean="0"/>
              <a:t>, </a:t>
            </a:r>
            <a:r>
              <a:rPr lang="de-DE" dirty="0" smtClean="0"/>
              <a:t>wenn die Assoziation zwischen einer Exposition und einem Outcome durch eine Störgröße überlagert oder verzerrt wird. Diese Störgröße heißt </a:t>
            </a:r>
            <a:r>
              <a:rPr lang="de-DE" dirty="0" err="1" smtClean="0"/>
              <a:t>Confounder</a:t>
            </a:r>
            <a:r>
              <a:rPr lang="de-DE" dirty="0"/>
              <a:t> </a:t>
            </a:r>
            <a:r>
              <a:rPr lang="de-DE" dirty="0" smtClean="0"/>
              <a:t>(Zitat aus </a:t>
            </a:r>
            <a:r>
              <a:rPr lang="de-DE" dirty="0" err="1" smtClean="0"/>
              <a:t>Razum</a:t>
            </a:r>
            <a:r>
              <a:rPr lang="de-DE" dirty="0" smtClean="0"/>
              <a:t> O et al. Epidemiologie für </a:t>
            </a:r>
            <a:r>
              <a:rPr lang="de-DE" dirty="0" err="1" smtClean="0"/>
              <a:t>Dummies</a:t>
            </a:r>
            <a:r>
              <a:rPr lang="de-DE" dirty="0" smtClean="0"/>
              <a:t>).</a:t>
            </a:r>
          </a:p>
          <a:p>
            <a:pPr marL="0" indent="0">
              <a:buNone/>
            </a:pPr>
            <a:r>
              <a:rPr lang="de-DE" dirty="0" smtClean="0"/>
              <a:t>Zu unterscheiden von:</a:t>
            </a:r>
          </a:p>
          <a:p>
            <a:r>
              <a:rPr lang="de-DE" dirty="0" smtClean="0"/>
              <a:t>Wenn sich die Stärke einer Exposition und einem Outcome verändert wenn eine oder mehrere weitere Variablen hinzukommen, dann spricht man von </a:t>
            </a:r>
            <a:r>
              <a:rPr lang="de-DE" b="1" dirty="0" smtClean="0"/>
              <a:t>Effektmodifikation </a:t>
            </a:r>
            <a:r>
              <a:rPr lang="de-DE" dirty="0"/>
              <a:t>(Cholesterin Beispiel</a:t>
            </a:r>
            <a:r>
              <a:rPr lang="de-DE" dirty="0" smtClean="0"/>
              <a:t>).</a:t>
            </a:r>
            <a:endParaRPr lang="de-DE" b="1" dirty="0" smtClean="0"/>
          </a:p>
          <a:p>
            <a:r>
              <a:rPr lang="de-DE" dirty="0" err="1" smtClean="0"/>
              <a:t>Intermediärvariablen</a:t>
            </a:r>
            <a:r>
              <a:rPr lang="de-DE" dirty="0" smtClean="0"/>
              <a:t> (</a:t>
            </a:r>
            <a:r>
              <a:rPr lang="de-DE" b="1" dirty="0" smtClean="0"/>
              <a:t>Mediatoren</a:t>
            </a:r>
            <a:r>
              <a:rPr lang="de-DE" dirty="0" smtClean="0"/>
              <a:t>) sind Zwischenstufen in der Kausalkette Exposition und Outcome (KHK 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259</a:t>
            </a:fld>
            <a:endParaRPr lang="de-DE" altLang="en-US"/>
          </a:p>
        </p:txBody>
      </p:sp>
    </p:spTree>
    <p:extLst>
      <p:ext uri="{BB962C8B-B14F-4D97-AF65-F5344CB8AC3E}">
        <p14:creationId xmlns:p14="http://schemas.microsoft.com/office/powerpoint/2010/main" val="277128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26</a:t>
            </a:fld>
            <a:endParaRPr lang="de-AT">
              <a:latin typeface="+mj-lt"/>
            </a:endParaRPr>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Geschlechtsunterschiede und Kausalität</a:t>
            </a:r>
            <a:endParaRPr lang="de-DE" dirty="0"/>
          </a:p>
        </p:txBody>
      </p:sp>
      <p:sp>
        <p:nvSpPr>
          <p:cNvPr id="3" name="Inhaltsplatzhalter 2"/>
          <p:cNvSpPr>
            <a:spLocks noGrp="1"/>
          </p:cNvSpPr>
          <p:nvPr>
            <p:ph idx="1"/>
          </p:nvPr>
        </p:nvSpPr>
        <p:spPr/>
        <p:txBody>
          <a:bodyPr>
            <a:normAutofit/>
          </a:bodyPr>
          <a:lstStyle/>
          <a:p>
            <a:r>
              <a:rPr lang="de-DE" dirty="0" smtClean="0"/>
              <a:t>Geschlechtsunterschiede können nur beobachtet werden</a:t>
            </a:r>
          </a:p>
          <a:p>
            <a:r>
              <a:rPr lang="de-DE" dirty="0" smtClean="0"/>
              <a:t>Geschlechtsunterschiede können zwar in einem RCT beobachtet werden, aber nicht per se durch einen RCT untersucht werden </a:t>
            </a:r>
          </a:p>
          <a:p>
            <a:r>
              <a:rPr lang="de-DE" dirty="0" smtClean="0"/>
              <a:t>Der Faktor Geschlecht kann nicht randomisiert werden</a:t>
            </a:r>
          </a:p>
          <a:p>
            <a:r>
              <a:rPr lang="de-DE" dirty="0" smtClean="0"/>
              <a:t>Aber: Geschlecht ist ab Geburt </a:t>
            </a:r>
            <a:r>
              <a:rPr lang="de-DE" dirty="0" err="1" smtClean="0"/>
              <a:t>defacto</a:t>
            </a:r>
            <a:r>
              <a:rPr lang="de-DE" dirty="0" smtClean="0"/>
              <a:t> natürlich randomisiert</a:t>
            </a:r>
          </a:p>
          <a:p>
            <a:r>
              <a:rPr lang="de-DE" dirty="0" smtClean="0"/>
              <a:t>Für die Gender Medizin Forschung gelten die Limitationen der Beobachtungsstudien ,</a:t>
            </a:r>
            <a:br>
              <a:rPr lang="de-DE" dirty="0" smtClean="0"/>
            </a:br>
            <a:r>
              <a:rPr lang="de-DE" dirty="0" smtClean="0"/>
              <a:t>Cave: </a:t>
            </a:r>
            <a:r>
              <a:rPr lang="de-DE" dirty="0" err="1" smtClean="0"/>
              <a:t>Selection</a:t>
            </a:r>
            <a:r>
              <a:rPr lang="de-DE" dirty="0" smtClean="0"/>
              <a:t> Bias und </a:t>
            </a:r>
            <a:r>
              <a:rPr lang="de-DE" dirty="0" err="1" smtClean="0"/>
              <a:t>Informations</a:t>
            </a:r>
            <a:r>
              <a:rPr lang="de-DE" dirty="0" smtClean="0"/>
              <a:t> Bias! </a:t>
            </a:r>
          </a:p>
          <a:p>
            <a:r>
              <a:rPr lang="de-DE" dirty="0" err="1" smtClean="0"/>
              <a:t>Confounding</a:t>
            </a:r>
            <a:r>
              <a:rPr lang="de-DE" dirty="0" smtClean="0"/>
              <a:t> ist per Definition nicht möglich </a:t>
            </a:r>
          </a:p>
          <a:p>
            <a:r>
              <a:rPr lang="de-DE" dirty="0" smtClean="0"/>
              <a:t>Außer Frage stehende Fakten: Männer Prostatakrebs, etc.</a:t>
            </a:r>
          </a:p>
          <a:p>
            <a:endParaRPr 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260</a:t>
            </a:fld>
            <a:endParaRPr lang="de-DE" altLang="en-US"/>
          </a:p>
        </p:txBody>
      </p:sp>
    </p:spTree>
    <p:extLst>
      <p:ext uri="{BB962C8B-B14F-4D97-AF65-F5344CB8AC3E}">
        <p14:creationId xmlns:p14="http://schemas.microsoft.com/office/powerpoint/2010/main" val="167228248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als Untersuchungsobjekt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261</a:t>
            </a:fld>
            <a:endParaRPr lang="de-DE" alt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8076249" cy="34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66289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4D07DD7-A0C9-40C3-9B33-93002845AE44}" type="slidenum">
              <a:rPr lang="de-DE" altLang="en-US"/>
              <a:pPr/>
              <a:t>262</a:t>
            </a:fld>
            <a:endParaRPr lang="de-DE" altLang="en-US"/>
          </a:p>
        </p:txBody>
      </p:sp>
      <p:sp>
        <p:nvSpPr>
          <p:cNvPr id="287748" name="Rectangle 4"/>
          <p:cNvSpPr>
            <a:spLocks noChangeArrowheads="1"/>
          </p:cNvSpPr>
          <p:nvPr/>
        </p:nvSpPr>
        <p:spPr bwMode="auto">
          <a:xfrm>
            <a:off x="683568"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Glauben Sie den Ergebnissen </a:t>
            </a:r>
            <a:endParaRPr lang="de-DE" sz="4000" dirty="0" smtClean="0">
              <a:solidFill>
                <a:srgbClr val="4F81BD"/>
              </a:solidFill>
              <a:latin typeface="+mj-lt"/>
              <a:ea typeface="+mj-ea"/>
              <a:cs typeface="+mj-cs"/>
            </a:endParaRPr>
          </a:p>
          <a:p>
            <a:r>
              <a:rPr lang="de-DE" sz="4000" dirty="0" smtClean="0">
                <a:solidFill>
                  <a:srgbClr val="4F81BD"/>
                </a:solidFill>
                <a:latin typeface="+mj-lt"/>
                <a:ea typeface="+mj-ea"/>
                <a:cs typeface="+mj-cs"/>
              </a:rPr>
              <a:t>einer </a:t>
            </a:r>
            <a:r>
              <a:rPr lang="de-DE" sz="4000" dirty="0">
                <a:solidFill>
                  <a:srgbClr val="4F81BD"/>
                </a:solidFill>
                <a:latin typeface="+mj-lt"/>
                <a:ea typeface="+mj-ea"/>
                <a:cs typeface="+mj-cs"/>
              </a:rPr>
              <a:t>Studie?</a:t>
            </a:r>
          </a:p>
        </p:txBody>
      </p:sp>
      <p:sp>
        <p:nvSpPr>
          <p:cNvPr id="287749" name="Rectangle 5"/>
          <p:cNvSpPr>
            <a:spLocks noChangeArrowheads="1"/>
          </p:cNvSpPr>
          <p:nvPr/>
        </p:nvSpPr>
        <p:spPr bwMode="auto">
          <a:xfrm>
            <a:off x="395288" y="1916113"/>
            <a:ext cx="3889375" cy="5203825"/>
          </a:xfrm>
          <a:prstGeom prst="rect">
            <a:avLst/>
          </a:prstGeom>
          <a:noFill/>
          <a:ln w="9525">
            <a:noFill/>
            <a:miter lim="800000"/>
            <a:headEnd/>
            <a:tailEnd/>
          </a:ln>
          <a:effectLst/>
        </p:spPr>
        <p:txBody>
          <a:bodyPr/>
          <a:lstStyle/>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Konzepte zur Kausalität z.B. von </a:t>
            </a:r>
            <a:br>
              <a:rPr lang="de-DE" sz="1600" b="1" dirty="0">
                <a:solidFill>
                  <a:srgbClr val="000036"/>
                </a:solidFill>
              </a:rPr>
            </a:br>
            <a:r>
              <a:rPr lang="de-DE" sz="1600" dirty="0" err="1">
                <a:solidFill>
                  <a:srgbClr val="000036"/>
                </a:solidFill>
              </a:rPr>
              <a:t>Henle&amp;Koch</a:t>
            </a:r>
            <a:r>
              <a:rPr lang="de-DE" sz="1600" dirty="0">
                <a:solidFill>
                  <a:srgbClr val="000036"/>
                </a:solidFill>
              </a:rPr>
              <a:t> (1880),</a:t>
            </a:r>
            <a:br>
              <a:rPr lang="de-DE" sz="1600" dirty="0">
                <a:solidFill>
                  <a:srgbClr val="000036"/>
                </a:solidFill>
              </a:rPr>
            </a:br>
            <a:r>
              <a:rPr lang="de-DE" sz="1600" dirty="0">
                <a:solidFill>
                  <a:srgbClr val="000036"/>
                </a:solidFill>
              </a:rPr>
              <a:t>Hill (1965) oder </a:t>
            </a:r>
            <a:r>
              <a:rPr lang="de-DE" sz="1600" dirty="0" err="1">
                <a:solidFill>
                  <a:srgbClr val="000036"/>
                </a:solidFill>
              </a:rPr>
              <a:t>Rothman</a:t>
            </a:r>
            <a:r>
              <a:rPr lang="de-DE" sz="1600" dirty="0">
                <a:solidFill>
                  <a:srgbClr val="000036"/>
                </a:solidFill>
              </a:rPr>
              <a:t> (1976)</a:t>
            </a:r>
            <a:endParaRPr lang="de-DE" sz="1600" b="1" dirty="0">
              <a:solidFill>
                <a:srgbClr val="000036"/>
              </a:solidFill>
            </a:endParaRP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Assoziation</a:t>
            </a:r>
            <a:r>
              <a:rPr lang="de-DE" sz="1600" dirty="0">
                <a:solidFill>
                  <a:srgbClr val="000036"/>
                </a:solidFill>
              </a:rPr>
              <a:t> </a:t>
            </a:r>
            <a:br>
              <a:rPr lang="de-DE" sz="1600" dirty="0">
                <a:solidFill>
                  <a:srgbClr val="000036"/>
                </a:solidFill>
              </a:rPr>
            </a:br>
            <a:r>
              <a:rPr lang="de-DE" sz="1600" dirty="0">
                <a:solidFill>
                  <a:srgbClr val="000036"/>
                </a:solidFill>
              </a:rPr>
              <a:t>(negativer oder positiver</a:t>
            </a:r>
            <a:br>
              <a:rPr lang="de-DE" sz="1600" dirty="0">
                <a:solidFill>
                  <a:srgbClr val="000036"/>
                </a:solidFill>
              </a:rPr>
            </a:br>
            <a:r>
              <a:rPr lang="de-DE" sz="1600" dirty="0">
                <a:solidFill>
                  <a:srgbClr val="000036"/>
                </a:solidFill>
              </a:rPr>
              <a:t>Zusammenhang)</a:t>
            </a: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Kausalität</a:t>
            </a:r>
            <a:r>
              <a:rPr lang="de-DE" sz="1600" dirty="0">
                <a:solidFill>
                  <a:srgbClr val="000036"/>
                </a:solidFill>
              </a:rPr>
              <a:t> </a:t>
            </a:r>
            <a:br>
              <a:rPr lang="de-DE" sz="1600" dirty="0">
                <a:solidFill>
                  <a:srgbClr val="000036"/>
                </a:solidFill>
              </a:rPr>
            </a:br>
            <a:r>
              <a:rPr lang="de-DE" sz="1600" dirty="0">
                <a:solidFill>
                  <a:srgbClr val="000036"/>
                </a:solidFill>
              </a:rPr>
              <a:t>(Risikofaktor als </a:t>
            </a:r>
            <a:br>
              <a:rPr lang="de-DE" sz="1600" dirty="0">
                <a:solidFill>
                  <a:srgbClr val="000036"/>
                </a:solidFill>
              </a:rPr>
            </a:br>
            <a:r>
              <a:rPr lang="de-DE" sz="1600" dirty="0">
                <a:solidFill>
                  <a:srgbClr val="000036"/>
                </a:solidFill>
              </a:rPr>
              <a:t>(Mit-)Ursache einer </a:t>
            </a:r>
            <a:br>
              <a:rPr lang="de-DE" sz="1600" dirty="0">
                <a:solidFill>
                  <a:srgbClr val="000036"/>
                </a:solidFill>
              </a:rPr>
            </a:br>
            <a:r>
              <a:rPr lang="de-DE" sz="1600" dirty="0">
                <a:solidFill>
                  <a:srgbClr val="000036"/>
                </a:solidFill>
              </a:rPr>
              <a:t>Krankheit)</a:t>
            </a:r>
          </a:p>
          <a:p>
            <a:pPr marL="342900" indent="-342900">
              <a:lnSpc>
                <a:spcPct val="130000"/>
              </a:lnSpc>
              <a:spcBef>
                <a:spcPct val="40000"/>
              </a:spcBef>
              <a:buClr>
                <a:schemeClr val="accent1"/>
              </a:buClr>
              <a:buSzPct val="95000"/>
              <a:buFont typeface="Arial" charset="0"/>
              <a:buChar char="●"/>
            </a:pPr>
            <a:endParaRPr lang="de-DE" sz="1600" dirty="0">
              <a:solidFill>
                <a:srgbClr val="000036"/>
              </a:solidFill>
            </a:endParaRPr>
          </a:p>
        </p:txBody>
      </p:sp>
      <p:pic>
        <p:nvPicPr>
          <p:cNvPr id="287750" name="Picture 6"/>
          <p:cNvPicPr>
            <a:picLocks noChangeAspect="1" noChangeArrowheads="1"/>
          </p:cNvPicPr>
          <p:nvPr/>
        </p:nvPicPr>
        <p:blipFill>
          <a:blip r:embed="rId3" cstate="print"/>
          <a:srcRect b="22227"/>
          <a:stretch>
            <a:fillRect/>
          </a:stretch>
        </p:blipFill>
        <p:spPr bwMode="auto">
          <a:xfrm>
            <a:off x="4067175" y="1916113"/>
            <a:ext cx="4851400" cy="4003675"/>
          </a:xfrm>
          <a:prstGeom prst="rect">
            <a:avLst/>
          </a:prstGeom>
          <a:noFill/>
          <a:ln w="9525">
            <a:noFill/>
            <a:miter lim="800000"/>
            <a:headEnd/>
            <a:tailEnd/>
          </a:ln>
          <a:effectLst/>
        </p:spPr>
      </p:pic>
    </p:spTree>
    <p:extLst>
      <p:ext uri="{BB962C8B-B14F-4D97-AF65-F5344CB8AC3E}">
        <p14:creationId xmlns:p14="http://schemas.microsoft.com/office/powerpoint/2010/main" val="281885751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2" name="Rectangle 10"/>
          <p:cNvSpPr>
            <a:spLocks noGrp="1" noChangeArrowheads="1"/>
          </p:cNvSpPr>
          <p:nvPr>
            <p:ph type="title"/>
          </p:nvPr>
        </p:nvSpPr>
        <p:spPr>
          <a:xfrm>
            <a:off x="683568" y="332656"/>
            <a:ext cx="7543800" cy="1008112"/>
          </a:xfrm>
          <a:noFill/>
          <a:ln/>
        </p:spPr>
        <p:txBody>
          <a:bodyPr anchor="ctr">
            <a:normAutofit fontScale="90000"/>
          </a:bodyPr>
          <a:lstStyle/>
          <a:p>
            <a:r>
              <a:rPr lang="de-DE" dirty="0" smtClean="0">
                <a:sym typeface="Symbol" pitchFamily="18" charset="2"/>
              </a:rPr>
              <a:t>Statistische Assoziation</a:t>
            </a:r>
            <a:r>
              <a:rPr lang="de-DE" dirty="0" smtClean="0"/>
              <a:t> </a:t>
            </a:r>
            <a:r>
              <a:rPr lang="de-DE" dirty="0"/>
              <a:t>oder </a:t>
            </a:r>
            <a:r>
              <a:rPr lang="de-DE" dirty="0" smtClean="0"/>
              <a:t/>
            </a:r>
            <a:br>
              <a:rPr lang="de-DE" dirty="0" smtClean="0"/>
            </a:br>
            <a:r>
              <a:rPr lang="de-DE" dirty="0" smtClean="0"/>
              <a:t>Kausalität </a:t>
            </a:r>
            <a:r>
              <a:rPr lang="de-DE" dirty="0">
                <a:sym typeface="Symbol" pitchFamily="18" charset="2"/>
              </a:rPr>
              <a:t>??</a:t>
            </a:r>
          </a:p>
        </p:txBody>
      </p:sp>
      <p:sp>
        <p:nvSpPr>
          <p:cNvPr id="289803" name="Rectangle 11"/>
          <p:cNvSpPr>
            <a:spLocks noGrp="1" noChangeArrowheads="1"/>
          </p:cNvSpPr>
          <p:nvPr>
            <p:ph idx="1"/>
          </p:nvPr>
        </p:nvSpPr>
        <p:spPr>
          <a:xfrm>
            <a:off x="457200" y="1700213"/>
            <a:ext cx="8458200" cy="4752975"/>
          </a:xfrm>
          <a:noFill/>
          <a:ln/>
        </p:spPr>
        <p:txBody>
          <a:bodyPr/>
          <a:lstStyle/>
          <a:p>
            <a:r>
              <a:rPr lang="de-DE"/>
              <a:t>Kausalitätskriterien nach</a:t>
            </a:r>
          </a:p>
          <a:p>
            <a:r>
              <a:rPr lang="de-DE"/>
              <a:t>Sir Austin Bradford-Hill:</a:t>
            </a:r>
          </a:p>
          <a:p>
            <a:pPr lvl="1"/>
            <a:r>
              <a:rPr lang="de-DE" b="1"/>
              <a:t>Temporalität</a:t>
            </a:r>
            <a:endParaRPr lang="de-DE"/>
          </a:p>
          <a:p>
            <a:pPr lvl="1"/>
            <a:r>
              <a:rPr lang="de-DE" b="1"/>
              <a:t>Konsistenz (Meta-Analysen,</a:t>
            </a:r>
            <a:br>
              <a:rPr lang="de-DE" b="1"/>
            </a:br>
            <a:r>
              <a:rPr lang="de-DE" b="1"/>
              <a:t>Systematische Reviews)</a:t>
            </a:r>
            <a:r>
              <a:rPr lang="de-DE"/>
              <a:t> </a:t>
            </a:r>
          </a:p>
          <a:p>
            <a:pPr lvl="1"/>
            <a:r>
              <a:rPr lang="de-DE" b="1"/>
              <a:t>Biologischer Gradient</a:t>
            </a:r>
            <a:r>
              <a:rPr lang="de-DE"/>
              <a:t> </a:t>
            </a:r>
          </a:p>
          <a:p>
            <a:pPr lvl="1"/>
            <a:r>
              <a:rPr lang="de-DE" b="1"/>
              <a:t>Stärke des Effekts</a:t>
            </a:r>
            <a:r>
              <a:rPr lang="de-DE"/>
              <a:t> (z.B. doppeltes Risiko)</a:t>
            </a:r>
          </a:p>
          <a:p>
            <a:pPr lvl="1"/>
            <a:r>
              <a:rPr lang="de-DE"/>
              <a:t>u.a.</a:t>
            </a:r>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09F1F2D7-4484-4A15-A4E3-5F7D1031C1FF}" type="slidenum">
              <a:rPr lang="de-DE" altLang="en-US"/>
              <a:pPr/>
              <a:t>263</a:t>
            </a:fld>
            <a:endParaRPr lang="de-DE" altLang="en-US"/>
          </a:p>
        </p:txBody>
      </p:sp>
      <p:pic>
        <p:nvPicPr>
          <p:cNvPr id="289804" name="Picture 12"/>
          <p:cNvPicPr>
            <a:picLocks noChangeAspect="1" noChangeArrowheads="1"/>
          </p:cNvPicPr>
          <p:nvPr/>
        </p:nvPicPr>
        <p:blipFill>
          <a:blip r:embed="rId3" cstate="print"/>
          <a:srcRect l="3615"/>
          <a:stretch>
            <a:fillRect/>
          </a:stretch>
        </p:blipFill>
        <p:spPr bwMode="auto">
          <a:xfrm>
            <a:off x="6300192" y="1700808"/>
            <a:ext cx="2286000" cy="3048000"/>
          </a:xfrm>
          <a:prstGeom prst="rect">
            <a:avLst/>
          </a:prstGeom>
          <a:noFill/>
          <a:ln w="9525">
            <a:noFill/>
            <a:miter lim="800000"/>
            <a:headEnd/>
            <a:tailEnd/>
          </a:ln>
          <a:effectLst/>
        </p:spPr>
      </p:pic>
    </p:spTree>
    <p:extLst>
      <p:ext uri="{BB962C8B-B14F-4D97-AF65-F5344CB8AC3E}">
        <p14:creationId xmlns:p14="http://schemas.microsoft.com/office/powerpoint/2010/main" val="265419477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Fehler, </a:t>
            </a:r>
            <a:r>
              <a:rPr lang="de-AT" dirty="0" err="1" smtClean="0"/>
              <a:t>Confounding</a:t>
            </a:r>
            <a:endParaRPr lang="en-US" dirty="0"/>
          </a:p>
        </p:txBody>
      </p:sp>
      <p:sp>
        <p:nvSpPr>
          <p:cNvPr id="3" name="Inhaltsplatzhalter 2"/>
          <p:cNvSpPr>
            <a:spLocks noGrp="1"/>
          </p:cNvSpPr>
          <p:nvPr>
            <p:ph idx="1"/>
          </p:nvPr>
        </p:nvSpPr>
        <p:spPr/>
        <p:txBody>
          <a:bodyPr>
            <a:normAutofit/>
          </a:bodyPr>
          <a:lstStyle/>
          <a:p>
            <a:r>
              <a:rPr lang="en-US" b="1" dirty="0" smtClean="0"/>
              <a:t>Selection Bias</a:t>
            </a:r>
            <a:br>
              <a:rPr lang="en-US" b="1" dirty="0" smtClean="0"/>
            </a:br>
            <a:r>
              <a:rPr lang="en-US" b="1" dirty="0" smtClean="0"/>
              <a:t>-  </a:t>
            </a:r>
            <a:r>
              <a:rPr lang="en-US" dirty="0" err="1" smtClean="0"/>
              <a:t>Nichterreichen</a:t>
            </a:r>
            <a:r>
              <a:rPr lang="en-US" dirty="0" smtClean="0"/>
              <a:t> von </a:t>
            </a:r>
            <a:r>
              <a:rPr lang="en-US" dirty="0" err="1" smtClean="0"/>
              <a:t>Berufstätigen</a:t>
            </a:r>
            <a:r>
              <a:rPr lang="en-US" dirty="0" smtClean="0"/>
              <a:t> </a:t>
            </a:r>
            <a:r>
              <a:rPr lang="en-US" dirty="0" err="1" smtClean="0"/>
              <a:t>bei</a:t>
            </a:r>
            <a:r>
              <a:rPr lang="en-US" dirty="0" smtClean="0"/>
              <a:t> </a:t>
            </a:r>
            <a:r>
              <a:rPr lang="en-US" dirty="0" err="1" smtClean="0"/>
              <a:t>Telefonumfragen</a:t>
            </a:r>
            <a:endParaRPr lang="en-US" dirty="0" smtClean="0"/>
          </a:p>
          <a:p>
            <a:r>
              <a:rPr lang="en-US" b="1" dirty="0" smtClean="0"/>
              <a:t>Information Bias</a:t>
            </a:r>
            <a:br>
              <a:rPr lang="en-US" b="1" dirty="0" smtClean="0"/>
            </a:br>
            <a:r>
              <a:rPr lang="en-US" b="1" dirty="0" smtClean="0"/>
              <a:t>-  </a:t>
            </a:r>
            <a:r>
              <a:rPr lang="en-US" dirty="0" err="1" smtClean="0"/>
              <a:t>Fehlklassifikation</a:t>
            </a:r>
            <a:r>
              <a:rPr lang="en-US" dirty="0" smtClean="0"/>
              <a:t> / </a:t>
            </a:r>
            <a:r>
              <a:rPr lang="en-US" dirty="0" err="1" smtClean="0"/>
              <a:t>Fehldiagnosen</a:t>
            </a:r>
            <a:r>
              <a:rPr lang="en-US" dirty="0" smtClean="0"/>
              <a:t>,</a:t>
            </a:r>
            <a:br>
              <a:rPr lang="en-US" dirty="0" smtClean="0"/>
            </a:br>
            <a:r>
              <a:rPr lang="en-US" dirty="0" smtClean="0"/>
              <a:t> - </a:t>
            </a:r>
            <a:r>
              <a:rPr lang="en-US" dirty="0" err="1" smtClean="0"/>
              <a:t>Messfehler</a:t>
            </a:r>
            <a:endParaRPr lang="en-US" dirty="0" smtClean="0"/>
          </a:p>
          <a:p>
            <a:r>
              <a:rPr lang="en-US" b="1" dirty="0" smtClean="0"/>
              <a:t>Confounding</a:t>
            </a:r>
            <a:br>
              <a:rPr lang="en-US" b="1" dirty="0" smtClean="0"/>
            </a:br>
            <a:r>
              <a:rPr lang="en-US" dirty="0" smtClean="0"/>
              <a:t>- </a:t>
            </a:r>
            <a:r>
              <a:rPr lang="en-US" dirty="0" err="1" smtClean="0"/>
              <a:t>Mangelnde</a:t>
            </a:r>
            <a:r>
              <a:rPr lang="en-US" dirty="0" smtClean="0"/>
              <a:t> </a:t>
            </a:r>
            <a:r>
              <a:rPr lang="en-US" dirty="0" err="1" smtClean="0"/>
              <a:t>Berücksichtigung</a:t>
            </a:r>
            <a:r>
              <a:rPr lang="en-US" dirty="0" smtClean="0"/>
              <a:t> von </a:t>
            </a:r>
            <a:r>
              <a:rPr lang="en-US" dirty="0" err="1" smtClean="0"/>
              <a:t>Störgrößen</a:t>
            </a:r>
            <a:endParaRPr lang="en-US" dirty="0" smtClean="0"/>
          </a:p>
          <a:p>
            <a:pPr>
              <a:buNone/>
            </a:pPr>
            <a:r>
              <a:rPr lang="en-US" dirty="0" smtClean="0"/>
              <a:t>       </a:t>
            </a:r>
            <a:r>
              <a:rPr lang="en-US" dirty="0" err="1" smtClean="0"/>
              <a:t>Scheinassoziation</a:t>
            </a:r>
            <a:r>
              <a:rPr lang="en-US" dirty="0" smtClean="0"/>
              <a:t> von </a:t>
            </a:r>
            <a:r>
              <a:rPr lang="en-US" dirty="0" err="1" smtClean="0"/>
              <a:t>Alkohol</a:t>
            </a:r>
            <a:r>
              <a:rPr lang="en-US" dirty="0" smtClean="0"/>
              <a:t> und </a:t>
            </a:r>
            <a:r>
              <a:rPr lang="en-US" dirty="0" err="1" smtClean="0"/>
              <a:t>Lungenkarzinom</a:t>
            </a:r>
            <a:r>
              <a:rPr lang="en-US" dirty="0" smtClean="0"/>
              <a:t/>
            </a:r>
            <a:br>
              <a:rPr lang="en-US" dirty="0" smtClean="0"/>
            </a:br>
            <a:r>
              <a:rPr lang="en-US" dirty="0" smtClean="0"/>
              <a:t>  </a:t>
            </a:r>
            <a:r>
              <a:rPr lang="en-US" dirty="0" err="1" smtClean="0"/>
              <a:t>über</a:t>
            </a:r>
            <a:r>
              <a:rPr lang="en-US" dirty="0" smtClean="0"/>
              <a:t> </a:t>
            </a:r>
            <a:r>
              <a:rPr lang="en-US" dirty="0" err="1" smtClean="0"/>
              <a:t>Rauchen</a:t>
            </a:r>
            <a:r>
              <a:rPr lang="en-US" dirty="0" smtClean="0"/>
              <a:t> </a:t>
            </a:r>
            <a:r>
              <a:rPr lang="en-US" dirty="0" err="1" smtClean="0"/>
              <a:t>erklärbar</a:t>
            </a:r>
            <a:endParaRPr lang="en-US" dirty="0" smtClean="0"/>
          </a:p>
          <a:p>
            <a:pPr>
              <a:buNone/>
            </a:pP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264</a:t>
            </a:fld>
            <a:endParaRPr lang="de-DE" altLang="en-US"/>
          </a:p>
        </p:txBody>
      </p:sp>
    </p:spTree>
    <p:extLst>
      <p:ext uri="{BB962C8B-B14F-4D97-AF65-F5344CB8AC3E}">
        <p14:creationId xmlns:p14="http://schemas.microsoft.com/office/powerpoint/2010/main" val="28979715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versus zufällige Fehler</a:t>
            </a:r>
            <a:endParaRPr lang="en-US" dirty="0"/>
          </a:p>
        </p:txBody>
      </p:sp>
      <p:sp>
        <p:nvSpPr>
          <p:cNvPr id="3" name="Inhaltsplatzhalter 2"/>
          <p:cNvSpPr>
            <a:spLocks noGrp="1"/>
          </p:cNvSpPr>
          <p:nvPr>
            <p:ph idx="1"/>
          </p:nvPr>
        </p:nvSpPr>
        <p:spPr/>
        <p:txBody>
          <a:bodyPr/>
          <a:lstStyle/>
          <a:p>
            <a:r>
              <a:rPr lang="de-AT" dirty="0" smtClean="0"/>
              <a:t>Systematische Fehler führen zu einer Verzerrung (Bias) der Effektschätzer (RR, OR etc.)</a:t>
            </a:r>
            <a:br>
              <a:rPr lang="de-AT" dirty="0" smtClean="0"/>
            </a:br>
            <a:endParaRPr lang="de-AT" dirty="0" smtClean="0"/>
          </a:p>
          <a:p>
            <a:r>
              <a:rPr lang="de-AT" dirty="0" smtClean="0"/>
              <a:t>Zufällige Fehler (durch zu geringe Fallzahl, siehe Kapitel Fallzahlschätzung) erniedrigen die Präzision</a:t>
            </a:r>
          </a:p>
          <a:p>
            <a:endParaRPr lang="de-AT" dirty="0" smtClean="0"/>
          </a:p>
          <a:p>
            <a:r>
              <a:rPr lang="de-AT" dirty="0" smtClean="0"/>
              <a:t>Systematische Fehler erniedrigen die Validität</a:t>
            </a:r>
          </a:p>
          <a:p>
            <a:endParaRPr lang="de-AT" dirty="0" smtClean="0"/>
          </a:p>
          <a:p>
            <a:r>
              <a:rPr lang="de-AT" dirty="0" smtClean="0"/>
              <a:t>Die Validität hat Priorität vor der Präzision.</a:t>
            </a:r>
          </a:p>
          <a:p>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265</a:t>
            </a:fld>
            <a:endParaRPr lang="de-DE" altLang="en-US"/>
          </a:p>
        </p:txBody>
      </p:sp>
    </p:spTree>
    <p:extLst>
      <p:ext uri="{BB962C8B-B14F-4D97-AF65-F5344CB8AC3E}">
        <p14:creationId xmlns:p14="http://schemas.microsoft.com/office/powerpoint/2010/main" val="4492153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4C69770-BD5A-46F9-BFBF-FA2694655CE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266</a:t>
            </a:fld>
            <a:endParaRPr lang="de-DE" altLang="en-US"/>
          </a:p>
        </p:txBody>
      </p:sp>
      <p:pic>
        <p:nvPicPr>
          <p:cNvPr id="7" name="Picture 4"/>
          <p:cNvPicPr>
            <a:picLocks noChangeAspect="1" noChangeArrowheads="1"/>
          </p:cNvPicPr>
          <p:nvPr/>
        </p:nvPicPr>
        <p:blipFill>
          <a:blip r:embed="rId2" cstate="print"/>
          <a:srcRect/>
          <a:stretch>
            <a:fillRect/>
          </a:stretch>
        </p:blipFill>
        <p:spPr bwMode="auto">
          <a:xfrm>
            <a:off x="0" y="142852"/>
            <a:ext cx="8820150" cy="6230938"/>
          </a:xfrm>
          <a:prstGeom prst="rect">
            <a:avLst/>
          </a:prstGeom>
          <a:noFill/>
          <a:ln w="9525">
            <a:noFill/>
            <a:miter lim="800000"/>
            <a:headEnd/>
            <a:tailEnd/>
          </a:ln>
          <a:effectLst/>
        </p:spPr>
      </p:pic>
      <p:sp>
        <p:nvSpPr>
          <p:cNvPr id="8" name="Textfeld 7"/>
          <p:cNvSpPr txBox="1"/>
          <p:nvPr/>
        </p:nvSpPr>
        <p:spPr>
          <a:xfrm>
            <a:off x="1714480" y="4500570"/>
            <a:ext cx="6310382" cy="2031325"/>
          </a:xfrm>
          <a:prstGeom prst="rect">
            <a:avLst/>
          </a:prstGeom>
          <a:noFill/>
        </p:spPr>
        <p:txBody>
          <a:bodyPr wrap="none" rtlCol="0">
            <a:spAutoFit/>
          </a:bodyPr>
          <a:lstStyle/>
          <a:p>
            <a:r>
              <a:rPr lang="de-AT" dirty="0" smtClean="0"/>
              <a:t>z.B. unterschiedliches Alter in den Therapiegruppen</a:t>
            </a:r>
          </a:p>
          <a:p>
            <a:r>
              <a:rPr lang="de-AT" dirty="0" smtClean="0"/>
              <a:t>Alter beeinflusst den Blutdruck und womöglich die Therapie.</a:t>
            </a:r>
          </a:p>
          <a:p>
            <a:endParaRPr lang="de-AT" dirty="0" smtClean="0"/>
          </a:p>
          <a:p>
            <a:r>
              <a:rPr lang="de-AT" dirty="0" smtClean="0"/>
              <a:t>Mögliche Lösung: Adjustierung für Alter</a:t>
            </a:r>
          </a:p>
          <a:p>
            <a:r>
              <a:rPr lang="de-AT" dirty="0" smtClean="0"/>
              <a:t>mittels multivariater Analyse</a:t>
            </a:r>
          </a:p>
          <a:p>
            <a:endParaRPr lang="de-AT" dirty="0" smtClean="0"/>
          </a:p>
          <a:p>
            <a:endParaRPr lang="en-US" dirty="0"/>
          </a:p>
        </p:txBody>
      </p:sp>
    </p:spTree>
    <p:extLst>
      <p:ext uri="{BB962C8B-B14F-4D97-AF65-F5344CB8AC3E}">
        <p14:creationId xmlns:p14="http://schemas.microsoft.com/office/powerpoint/2010/main" val="1702177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BCB832-265E-4873-9AF4-D33CA03E594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267</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115888"/>
            <a:ext cx="8964613" cy="6332537"/>
          </a:xfrm>
          <a:prstGeom prst="rect">
            <a:avLst/>
          </a:prstGeom>
          <a:noFill/>
          <a:ln w="9525">
            <a:noFill/>
            <a:miter lim="800000"/>
            <a:headEnd/>
            <a:tailEnd/>
          </a:ln>
          <a:effectLst/>
        </p:spPr>
      </p:pic>
    </p:spTree>
    <p:extLst>
      <p:ext uri="{BB962C8B-B14F-4D97-AF65-F5344CB8AC3E}">
        <p14:creationId xmlns:p14="http://schemas.microsoft.com/office/powerpoint/2010/main" val="351427568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FE49598-F0FB-460C-9271-8A2835964608}"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268</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0"/>
            <a:ext cx="9144000" cy="6457950"/>
          </a:xfrm>
          <a:prstGeom prst="rect">
            <a:avLst/>
          </a:prstGeom>
          <a:noFill/>
          <a:ln w="9525">
            <a:noFill/>
            <a:miter lim="800000"/>
            <a:headEnd/>
            <a:tailEnd/>
          </a:ln>
          <a:effec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269</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a:t>
            </a:r>
            <a:r>
              <a:rPr lang="de-AT" dirty="0" smtClean="0"/>
              <a:t>Odds Ratio</a:t>
            </a:r>
          </a:p>
          <a:p>
            <a:r>
              <a:rPr lang="en-US" dirty="0" err="1" smtClean="0"/>
              <a:t>Cytisine</a:t>
            </a:r>
            <a:r>
              <a:rPr lang="en-US" dirty="0" smtClean="0"/>
              <a:t> for smoking cessation: Adjustment for all baseline characteristics shown in Table 1 had a negligible effect.</a:t>
            </a:r>
            <a:endParaRPr lang="de-AT" dirty="0"/>
          </a:p>
          <a:p>
            <a:endParaRPr lang="de-AT" dirty="0"/>
          </a:p>
        </p:txBody>
      </p:sp>
    </p:spTree>
    <p:extLst>
      <p:ext uri="{BB962C8B-B14F-4D97-AF65-F5344CB8AC3E}">
        <p14:creationId xmlns:p14="http://schemas.microsoft.com/office/powerpoint/2010/main" val="3806636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27</a:t>
            </a:fld>
            <a:endParaRPr lang="de-AT">
              <a:latin typeface="+mj-lt"/>
            </a:endParaRPr>
          </a:p>
        </p:txBody>
      </p:sp>
      <p:pic>
        <p:nvPicPr>
          <p:cNvPr id="280578" name="Picture 2"/>
          <p:cNvPicPr>
            <a:picLocks noChangeAspect="1" noChangeArrowheads="1"/>
          </p:cNvPicPr>
          <p:nvPr/>
        </p:nvPicPr>
        <p:blipFill>
          <a:blip r:embed="rId3" cstate="print"/>
          <a:srcRect/>
          <a:stretch>
            <a:fillRect/>
          </a:stretch>
        </p:blipFill>
        <p:spPr bwMode="auto">
          <a:xfrm>
            <a:off x="539552" y="1628800"/>
            <a:ext cx="82772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270</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8" name="Rechteck 7"/>
          <p:cNvSpPr/>
          <p:nvPr/>
        </p:nvSpPr>
        <p:spPr>
          <a:xfrm>
            <a:off x="251520" y="2060848"/>
            <a:ext cx="8712968" cy="1631216"/>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,280	,242	1,339	1	,247	1,323	,824	2,123	</a:t>
            </a:r>
          </a:p>
          <a:p>
            <a:r>
              <a:rPr lang="fr-FR" sz="1600" dirty="0" smtClean="0"/>
              <a:t>			</a:t>
            </a:r>
          </a:p>
          <a:p>
            <a:endParaRPr lang="en-US" dirty="0" smtClean="0"/>
          </a:p>
        </p:txBody>
      </p:sp>
      <p:sp>
        <p:nvSpPr>
          <p:cNvPr id="9" name="Rechteck 8"/>
          <p:cNvSpPr/>
          <p:nvPr/>
        </p:nvSpPr>
        <p:spPr>
          <a:xfrm>
            <a:off x="179512" y="4005064"/>
            <a:ext cx="8712968" cy="1600438"/>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-,179	,255	,491	1	,483	,836	,507	1,379	</a:t>
            </a:r>
          </a:p>
          <a:p>
            <a:r>
              <a:rPr lang="en-US" sz="1600" dirty="0" smtClean="0"/>
              <a:t>alter50	1,474	,205	51,497	1	,000	4,367	2,920	6,532	</a:t>
            </a:r>
          </a:p>
          <a:p>
            <a:r>
              <a:rPr lang="fr-FR" sz="1600" dirty="0" smtClean="0"/>
              <a:t>	</a:t>
            </a:r>
            <a:endParaRPr lang="en-US" dirty="0" smtClean="0"/>
          </a:p>
        </p:txBody>
      </p:sp>
      <p:sp>
        <p:nvSpPr>
          <p:cNvPr id="10" name="Textfeld 9"/>
          <p:cNvSpPr txBox="1"/>
          <p:nvPr/>
        </p:nvSpPr>
        <p:spPr>
          <a:xfrm>
            <a:off x="395536" y="1628800"/>
            <a:ext cx="2454518"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a:t>
            </a:r>
            <a:endParaRPr lang="en-US" b="1" dirty="0"/>
          </a:p>
        </p:txBody>
      </p:sp>
      <p:sp>
        <p:nvSpPr>
          <p:cNvPr id="11" name="Textfeld 10"/>
          <p:cNvSpPr txBox="1"/>
          <p:nvPr/>
        </p:nvSpPr>
        <p:spPr>
          <a:xfrm>
            <a:off x="251520" y="3717032"/>
            <a:ext cx="3523144"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 und Alter:</a:t>
            </a:r>
            <a:endParaRPr lang="en-US" b="1" dirty="0"/>
          </a:p>
        </p:txBody>
      </p:sp>
    </p:spTree>
    <p:extLst>
      <p:ext uri="{BB962C8B-B14F-4D97-AF65-F5344CB8AC3E}">
        <p14:creationId xmlns:p14="http://schemas.microsoft.com/office/powerpoint/2010/main" val="193608583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8901" y="884243"/>
            <a:ext cx="7769225" cy="5049520"/>
          </a:xfrm>
          <a:prstGeom prst="rect">
            <a:avLst/>
          </a:prstGeom>
        </p:spPr>
        <p:txBody>
          <a:bodyPr vert="horz" wrap="square" lIns="0" tIns="0" rIns="0" bIns="0" rtlCol="0">
            <a:noAutofit/>
          </a:bodyPr>
          <a:lstStyle/>
          <a:p>
            <a:pPr marL="274955" marR="745490">
              <a:lnSpc>
                <a:spcPct val="100000"/>
              </a:lnSpc>
            </a:pPr>
            <a:r>
              <a:rPr sz="1800" b="1" spc="-15" dirty="0" smtClean="0">
                <a:solidFill>
                  <a:srgbClr val="506067"/>
                </a:solidFill>
                <a:latin typeface="Calibri"/>
                <a:cs typeface="Calibri"/>
              </a:rPr>
              <a:t>U</a:t>
            </a:r>
            <a:r>
              <a:rPr sz="1800" b="1" spc="-20" dirty="0" smtClean="0">
                <a:solidFill>
                  <a:srgbClr val="506067"/>
                </a:solidFill>
                <a:latin typeface="Calibri"/>
                <a:cs typeface="Calibri"/>
              </a:rPr>
              <a:t>n</a:t>
            </a:r>
            <a:r>
              <a:rPr sz="1800" b="1" spc="-35" dirty="0" smtClean="0">
                <a:solidFill>
                  <a:srgbClr val="506067"/>
                </a:solidFill>
                <a:latin typeface="Calibri"/>
                <a:cs typeface="Calibri"/>
              </a:rPr>
              <a:t>t</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10" dirty="0" smtClean="0">
                <a:solidFill>
                  <a:srgbClr val="506067"/>
                </a:solidFill>
                <a:latin typeface="Calibri"/>
                <a:cs typeface="Calibri"/>
              </a:rPr>
              <a:t>s</a:t>
            </a:r>
            <a:r>
              <a:rPr sz="1800" b="1" spc="5" dirty="0" smtClean="0">
                <a:solidFill>
                  <a:srgbClr val="506067"/>
                </a:solidFill>
                <a:latin typeface="Calibri"/>
                <a:cs typeface="Calibri"/>
              </a:rPr>
              <a:t>u</a:t>
            </a:r>
            <a:r>
              <a:rPr sz="1800" b="1" spc="-10" dirty="0" smtClean="0">
                <a:solidFill>
                  <a:srgbClr val="506067"/>
                </a:solidFill>
                <a:latin typeface="Calibri"/>
                <a:cs typeface="Calibri"/>
              </a:rPr>
              <a:t>c</a:t>
            </a:r>
            <a:r>
              <a:rPr sz="1800" b="1" spc="-5" dirty="0" smtClean="0">
                <a:solidFill>
                  <a:srgbClr val="506067"/>
                </a:solidFill>
                <a:latin typeface="Calibri"/>
                <a:cs typeface="Calibri"/>
              </a:rPr>
              <a:t>h</a:t>
            </a:r>
            <a:r>
              <a:rPr sz="1800" b="1" spc="-20" dirty="0" smtClean="0">
                <a:solidFill>
                  <a:srgbClr val="506067"/>
                </a:solidFill>
                <a:latin typeface="Calibri"/>
                <a:cs typeface="Calibri"/>
              </a:rPr>
              <a:t>un</a:t>
            </a:r>
            <a:r>
              <a:rPr sz="1800" b="1" spc="-5" dirty="0" smtClean="0">
                <a:solidFill>
                  <a:srgbClr val="506067"/>
                </a:solidFill>
                <a:latin typeface="Calibri"/>
                <a:cs typeface="Calibri"/>
              </a:rPr>
              <a:t>g</a:t>
            </a:r>
            <a:r>
              <a:rPr sz="1800" b="1" spc="-35" dirty="0" smtClean="0">
                <a:solidFill>
                  <a:srgbClr val="506067"/>
                </a:solidFill>
                <a:latin typeface="Calibri"/>
                <a:cs typeface="Calibri"/>
              </a:rPr>
              <a:t>s</a:t>
            </a:r>
            <a:r>
              <a:rPr sz="1800" b="1" spc="-10" dirty="0" smtClean="0">
                <a:solidFill>
                  <a:srgbClr val="506067"/>
                </a:solidFill>
                <a:latin typeface="Calibri"/>
                <a:cs typeface="Calibri"/>
              </a:rPr>
              <a:t>z</a:t>
            </a:r>
            <a:r>
              <a:rPr sz="1800" b="1" spc="-5" dirty="0" smtClean="0">
                <a:solidFill>
                  <a:srgbClr val="506067"/>
                </a:solidFill>
                <a:latin typeface="Calibri"/>
                <a:cs typeface="Calibri"/>
              </a:rPr>
              <a:t>i</a:t>
            </a:r>
            <a:r>
              <a:rPr sz="1800" b="1" spc="-10" dirty="0" smtClean="0">
                <a:solidFill>
                  <a:srgbClr val="506067"/>
                </a:solidFill>
                <a:latin typeface="Calibri"/>
                <a:cs typeface="Calibri"/>
              </a:rPr>
              <a:t>e</a:t>
            </a:r>
            <a:r>
              <a:rPr sz="1800" b="1" spc="-15" dirty="0" smtClean="0">
                <a:solidFill>
                  <a:srgbClr val="506067"/>
                </a:solidFill>
                <a:latin typeface="Calibri"/>
                <a:cs typeface="Calibri"/>
              </a:rPr>
              <a:t>l</a:t>
            </a:r>
            <a:r>
              <a:rPr sz="1800" b="1" spc="-5" dirty="0" smtClean="0">
                <a:solidFill>
                  <a:srgbClr val="506067"/>
                </a:solidFill>
                <a:latin typeface="Calibri"/>
                <a:cs typeface="Calibri"/>
              </a:rPr>
              <a:t>:</a:t>
            </a:r>
            <a:r>
              <a:rPr sz="1800" b="1" spc="-30" dirty="0" smtClean="0">
                <a:solidFill>
                  <a:srgbClr val="506067"/>
                </a:solidFill>
                <a:latin typeface="Calibri"/>
                <a:cs typeface="Calibri"/>
              </a:rPr>
              <a:t> </a:t>
            </a:r>
            <a:r>
              <a:rPr sz="1800" b="1" spc="-5" dirty="0" smtClean="0">
                <a:solidFill>
                  <a:srgbClr val="506067"/>
                </a:solidFill>
                <a:latin typeface="Calibri"/>
                <a:cs typeface="Calibri"/>
              </a:rPr>
              <a:t>h</a:t>
            </a:r>
            <a:r>
              <a:rPr sz="1800" b="1" spc="-25" dirty="0" smtClean="0">
                <a:solidFill>
                  <a:srgbClr val="506067"/>
                </a:solidFill>
                <a:latin typeface="Calibri"/>
                <a:cs typeface="Calibri"/>
              </a:rPr>
              <a:t>a</a:t>
            </a:r>
            <a:r>
              <a:rPr sz="1800" b="1" spc="-10" dirty="0" smtClean="0">
                <a:solidFill>
                  <a:srgbClr val="506067"/>
                </a:solidFill>
                <a:latin typeface="Calibri"/>
                <a:cs typeface="Calibri"/>
              </a:rPr>
              <a:t>t </a:t>
            </a:r>
            <a:r>
              <a:rPr sz="1800" b="1" spc="5" dirty="0" smtClean="0">
                <a:solidFill>
                  <a:srgbClr val="506067"/>
                </a:solidFill>
                <a:latin typeface="Calibri"/>
                <a:cs typeface="Calibri"/>
              </a:rPr>
              <a:t>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5" dirty="0" smtClean="0">
                <a:solidFill>
                  <a:srgbClr val="506067"/>
                </a:solidFill>
                <a:latin typeface="Calibri"/>
                <a:cs typeface="Calibri"/>
              </a:rPr>
              <a:t>m</a:t>
            </a:r>
            <a:r>
              <a:rPr sz="1800" b="1" spc="5" dirty="0" smtClean="0">
                <a:solidFill>
                  <a:srgbClr val="506067"/>
                </a:solidFill>
                <a:latin typeface="Calibri"/>
                <a:cs typeface="Calibri"/>
              </a:rPr>
              <a:t>e</a:t>
            </a:r>
            <a:r>
              <a:rPr sz="1800" b="1" spc="-20" dirty="0" smtClean="0">
                <a:solidFill>
                  <a:srgbClr val="506067"/>
                </a:solidFill>
                <a:latin typeface="Calibri"/>
                <a:cs typeface="Calibri"/>
              </a:rPr>
              <a:t>h</a:t>
            </a:r>
            <a:r>
              <a:rPr sz="1800" b="1" spc="-30" dirty="0" smtClean="0">
                <a:solidFill>
                  <a:srgbClr val="506067"/>
                </a:solidFill>
                <a:latin typeface="Calibri"/>
                <a:cs typeface="Calibri"/>
              </a:rPr>
              <a:t>r</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45" dirty="0" smtClean="0">
                <a:solidFill>
                  <a:srgbClr val="506067"/>
                </a:solidFill>
                <a:latin typeface="Calibri"/>
                <a:cs typeface="Calibri"/>
              </a:rPr>
              <a:t> </a:t>
            </a:r>
            <a:r>
              <a:rPr sz="1800" b="1" spc="-10" dirty="0" smtClean="0">
                <a:solidFill>
                  <a:srgbClr val="506067"/>
                </a:solidFill>
                <a:latin typeface="Calibri"/>
                <a:cs typeface="Calibri"/>
              </a:rPr>
              <a:t>(</a:t>
            </a:r>
            <a:r>
              <a:rPr sz="1800" b="1" spc="-5" dirty="0" smtClean="0">
                <a:solidFill>
                  <a:srgbClr val="506067"/>
                </a:solidFill>
                <a:latin typeface="Calibri"/>
                <a:cs typeface="Calibri"/>
              </a:rPr>
              <a:t>un</a:t>
            </a:r>
            <a:r>
              <a:rPr sz="1800" b="1" spc="-10"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20" dirty="0" smtClean="0">
                <a:solidFill>
                  <a:srgbClr val="506067"/>
                </a:solidFill>
                <a:latin typeface="Calibri"/>
                <a:cs typeface="Calibri"/>
              </a:rPr>
              <a:t>n</a:t>
            </a:r>
            <a:r>
              <a:rPr sz="1800" b="1" spc="-5" dirty="0" smtClean="0">
                <a:solidFill>
                  <a:srgbClr val="506067"/>
                </a:solidFill>
                <a:latin typeface="Calibri"/>
                <a:cs typeface="Calibri"/>
              </a:rPr>
              <a:t>g</a:t>
            </a:r>
            <a:r>
              <a:rPr sz="1800" b="1" spc="-15" dirty="0" smtClean="0">
                <a:solidFill>
                  <a:srgbClr val="506067"/>
                </a:solidFill>
                <a:latin typeface="Calibri"/>
                <a:cs typeface="Calibri"/>
              </a:rPr>
              <a:t>i</a:t>
            </a:r>
            <a:r>
              <a:rPr sz="1800" b="1" spc="-30" dirty="0" smtClean="0">
                <a:solidFill>
                  <a:srgbClr val="506067"/>
                </a:solidFill>
                <a:latin typeface="Calibri"/>
                <a:cs typeface="Calibri"/>
              </a:rPr>
              <a:t>g</a:t>
            </a:r>
            <a:r>
              <a:rPr sz="1800" b="1" spc="5" dirty="0" smtClean="0">
                <a:solidFill>
                  <a:srgbClr val="506067"/>
                </a:solidFill>
                <a:latin typeface="Calibri"/>
                <a:cs typeface="Calibri"/>
              </a:rPr>
              <a:t>e</a:t>
            </a:r>
            <a:r>
              <a:rPr sz="1800" b="1" spc="-10" dirty="0" smtClean="0">
                <a:solidFill>
                  <a:srgbClr val="506067"/>
                </a:solidFill>
                <a:latin typeface="Calibri"/>
                <a:cs typeface="Calibri"/>
              </a:rPr>
              <a:t>)</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10" dirty="0" smtClean="0">
                <a:solidFill>
                  <a:srgbClr val="506067"/>
                </a:solidFill>
                <a:latin typeface="Calibri"/>
                <a:cs typeface="Calibri"/>
              </a:rPr>
              <a:t>n</a:t>
            </a:r>
            <a:r>
              <a:rPr sz="1800" b="1" spc="-20" dirty="0" smtClean="0">
                <a:solidFill>
                  <a:srgbClr val="506067"/>
                </a:solidFill>
                <a:latin typeface="Calibri"/>
                <a:cs typeface="Calibri"/>
              </a:rPr>
              <a:t> </a:t>
            </a:r>
            <a:r>
              <a:rPr sz="1800" b="1" spc="-10" dirty="0" smtClean="0">
                <a:solidFill>
                  <a:srgbClr val="506067"/>
                </a:solidFill>
                <a:latin typeface="Calibri"/>
                <a:cs typeface="Calibri"/>
              </a:rPr>
              <a:t>X</a:t>
            </a:r>
            <a:endParaRPr lang="de-DE" sz="1800" b="1" spc="-10" dirty="0" smtClean="0">
              <a:solidFill>
                <a:srgbClr val="506067"/>
              </a:solidFill>
              <a:latin typeface="Calibri"/>
              <a:cs typeface="Calibri"/>
            </a:endParaRPr>
          </a:p>
          <a:p>
            <a:pPr marL="274955" marR="745490">
              <a:lnSpc>
                <a:spcPct val="100000"/>
              </a:lnSpc>
            </a:pPr>
            <a:r>
              <a:rPr sz="1800" b="1" spc="5" dirty="0" err="1" smtClean="0">
                <a:solidFill>
                  <a:srgbClr val="506067"/>
                </a:solidFill>
                <a:latin typeface="Calibri"/>
                <a:cs typeface="Calibri"/>
              </a:rPr>
              <a:t>e</a:t>
            </a:r>
            <a:r>
              <a:rPr sz="1800" b="1" spc="-5" dirty="0" err="1" smtClean="0">
                <a:solidFill>
                  <a:srgbClr val="506067"/>
                </a:solidFill>
                <a:latin typeface="Calibri"/>
                <a:cs typeface="Calibri"/>
              </a:rPr>
              <a:t>i</a:t>
            </a:r>
            <a:r>
              <a:rPr sz="1800" b="1" spc="5" dirty="0" err="1" smtClean="0">
                <a:solidFill>
                  <a:srgbClr val="506067"/>
                </a:solidFill>
                <a:latin typeface="Calibri"/>
                <a:cs typeface="Calibri"/>
              </a:rPr>
              <a:t>ne</a:t>
            </a:r>
            <a:r>
              <a:rPr sz="1800" b="1" spc="-10" dirty="0" err="1" smtClean="0">
                <a:solidFill>
                  <a:srgbClr val="506067"/>
                </a:solidFill>
                <a:latin typeface="Calibri"/>
                <a:cs typeface="Calibri"/>
              </a:rPr>
              <a:t>n</a:t>
            </a:r>
            <a:r>
              <a:rPr sz="1800" b="1" spc="-5" dirty="0" smtClean="0">
                <a:solidFill>
                  <a:srgbClr val="506067"/>
                </a:solidFill>
                <a:latin typeface="Calibri"/>
                <a:cs typeface="Calibri"/>
              </a:rPr>
              <a:t> </a:t>
            </a:r>
            <a:r>
              <a:rPr sz="1800" b="1" spc="-15" dirty="0" smtClean="0">
                <a:solidFill>
                  <a:srgbClr val="506067"/>
                </a:solidFill>
                <a:latin typeface="Calibri"/>
                <a:cs typeface="Calibri"/>
              </a:rPr>
              <a:t>E</a:t>
            </a:r>
            <a:r>
              <a:rPr sz="1800" b="1" spc="-5" dirty="0" smtClean="0">
                <a:solidFill>
                  <a:srgbClr val="506067"/>
                </a:solidFill>
                <a:latin typeface="Calibri"/>
                <a:cs typeface="Calibri"/>
              </a:rPr>
              <a:t>i</a:t>
            </a:r>
            <a:r>
              <a:rPr sz="1800" b="1" spc="-20" dirty="0" smtClean="0">
                <a:solidFill>
                  <a:srgbClr val="506067"/>
                </a:solidFill>
                <a:latin typeface="Calibri"/>
                <a:cs typeface="Calibri"/>
              </a:rPr>
              <a:t>n</a:t>
            </a:r>
            <a:r>
              <a:rPr sz="1800" b="1" spc="-10" dirty="0" smtClean="0">
                <a:solidFill>
                  <a:srgbClr val="506067"/>
                </a:solidFill>
                <a:latin typeface="Calibri"/>
                <a:cs typeface="Calibri"/>
              </a:rPr>
              <a:t>f</a:t>
            </a:r>
            <a:r>
              <a:rPr sz="1800" b="1" spc="-5" dirty="0" smtClean="0">
                <a:solidFill>
                  <a:srgbClr val="506067"/>
                </a:solidFill>
                <a:latin typeface="Calibri"/>
                <a:cs typeface="Calibri"/>
              </a:rPr>
              <a:t>lu</a:t>
            </a:r>
            <a:r>
              <a:rPr sz="1800" b="1" spc="-10" dirty="0" smtClean="0">
                <a:solidFill>
                  <a:srgbClr val="506067"/>
                </a:solidFill>
                <a:latin typeface="Calibri"/>
                <a:cs typeface="Calibri"/>
              </a:rPr>
              <a:t>ss</a:t>
            </a:r>
            <a:r>
              <a:rPr sz="1800" b="1" spc="-35"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u</a:t>
            </a:r>
            <a:r>
              <a:rPr sz="1800" b="1" spc="0" dirty="0" smtClean="0">
                <a:solidFill>
                  <a:srgbClr val="506067"/>
                </a:solidFill>
                <a:latin typeface="Calibri"/>
                <a:cs typeface="Calibri"/>
              </a:rPr>
              <a:t>f</a:t>
            </a:r>
            <a:r>
              <a:rPr sz="1800" b="1" spc="5" dirty="0" smtClean="0">
                <a:solidFill>
                  <a:srgbClr val="506067"/>
                </a:solidFill>
                <a:latin typeface="Calibri"/>
                <a:cs typeface="Calibri"/>
              </a:rPr>
              <a:t> 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nde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0" dirty="0" smtClean="0">
                <a:solidFill>
                  <a:srgbClr val="506067"/>
                </a:solidFill>
                <a:latin typeface="Calibri"/>
                <a:cs typeface="Calibri"/>
              </a:rPr>
              <a:t>(</a:t>
            </a:r>
            <a:r>
              <a:rPr sz="1800" b="1" spc="-15"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5" dirty="0" smtClean="0">
                <a:solidFill>
                  <a:srgbClr val="506067"/>
                </a:solidFill>
                <a:latin typeface="Calibri"/>
                <a:cs typeface="Calibri"/>
              </a:rPr>
              <a:t>n</a:t>
            </a:r>
            <a:r>
              <a:rPr sz="1800" b="1" spc="-15" dirty="0" smtClean="0">
                <a:solidFill>
                  <a:srgbClr val="506067"/>
                </a:solidFill>
                <a:latin typeface="Calibri"/>
                <a:cs typeface="Calibri"/>
              </a:rPr>
              <a:t>g</a:t>
            </a:r>
            <a:r>
              <a:rPr sz="1800" b="1" spc="-5" dirty="0" smtClean="0">
                <a:solidFill>
                  <a:srgbClr val="506067"/>
                </a:solidFill>
                <a:latin typeface="Calibri"/>
                <a:cs typeface="Calibri"/>
              </a:rPr>
              <a:t>i</a:t>
            </a:r>
            <a:r>
              <a:rPr sz="1800" b="1" spc="-30" dirty="0" smtClean="0">
                <a:solidFill>
                  <a:srgbClr val="506067"/>
                </a:solidFill>
                <a:latin typeface="Calibri"/>
                <a:cs typeface="Calibri"/>
              </a:rPr>
              <a:t>g</a:t>
            </a:r>
            <a:r>
              <a:rPr sz="1800" b="1" spc="-10" dirty="0" smtClean="0">
                <a:solidFill>
                  <a:srgbClr val="506067"/>
                </a:solidFill>
                <a:latin typeface="Calibri"/>
                <a:cs typeface="Calibri"/>
              </a:rPr>
              <a:t>e)</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ble</a:t>
            </a:r>
            <a:r>
              <a:rPr sz="1800" b="1" spc="-30" dirty="0" smtClean="0">
                <a:solidFill>
                  <a:srgbClr val="506067"/>
                </a:solidFill>
                <a:latin typeface="Calibri"/>
                <a:cs typeface="Calibri"/>
              </a:rPr>
              <a:t> </a:t>
            </a:r>
            <a:r>
              <a:rPr sz="1800" b="1" spc="-15" dirty="0" smtClean="0">
                <a:solidFill>
                  <a:srgbClr val="506067"/>
                </a:solidFill>
                <a:latin typeface="Calibri"/>
                <a:cs typeface="Calibri"/>
              </a:rPr>
              <a:t>Y</a:t>
            </a:r>
            <a:r>
              <a:rPr sz="1800" b="1" spc="0" dirty="0" smtClean="0">
                <a:solidFill>
                  <a:srgbClr val="506067"/>
                </a:solidFill>
                <a:latin typeface="Calibri"/>
                <a:cs typeface="Calibri"/>
              </a:rPr>
              <a:t>?</a:t>
            </a:r>
            <a:endParaRPr sz="1800" dirty="0">
              <a:latin typeface="Calibri"/>
              <a:cs typeface="Calibri"/>
            </a:endParaRPr>
          </a:p>
          <a:p>
            <a:pPr>
              <a:lnSpc>
                <a:spcPts val="1300"/>
              </a:lnSpc>
              <a:spcBef>
                <a:spcPts val="17"/>
              </a:spcBef>
            </a:pPr>
            <a:endParaRPr sz="1300" dirty="0"/>
          </a:p>
          <a:p>
            <a:pPr marL="280670" indent="-268605">
              <a:lnSpc>
                <a:spcPct val="100000"/>
              </a:lnSpc>
              <a:buClr>
                <a:srgbClr val="910A2F"/>
              </a:buClr>
              <a:buFont typeface="Webdings"/>
              <a:buChar char="■"/>
              <a:tabLst>
                <a:tab pos="280670" algn="l"/>
              </a:tabLst>
            </a:pPr>
            <a:endParaRPr lang="de-DE" sz="1800" spc="-204" dirty="0" smtClean="0">
              <a:solidFill>
                <a:srgbClr val="506067"/>
              </a:solidFill>
              <a:latin typeface="Lucida Sans Unicode"/>
              <a:cs typeface="Lucida Sans Unicode"/>
            </a:endParaRPr>
          </a:p>
          <a:p>
            <a:pPr marL="280670" indent="-268605">
              <a:lnSpc>
                <a:spcPct val="100000"/>
              </a:lnSpc>
              <a:buClr>
                <a:srgbClr val="910A2F"/>
              </a:buClr>
              <a:buFont typeface="Webdings"/>
              <a:buChar char="■"/>
              <a:tabLst>
                <a:tab pos="280670" algn="l"/>
              </a:tabLst>
            </a:pPr>
            <a:r>
              <a:rPr sz="1800" spc="-204" dirty="0" err="1" smtClean="0">
                <a:solidFill>
                  <a:srgbClr val="506067"/>
                </a:solidFill>
                <a:latin typeface="Lucida Sans Unicode"/>
                <a:cs typeface="Lucida Sans Unicode"/>
              </a:rPr>
              <a:t>Ab</a:t>
            </a:r>
            <a:r>
              <a:rPr sz="1800" spc="-180" dirty="0" err="1" smtClean="0">
                <a:solidFill>
                  <a:srgbClr val="506067"/>
                </a:solidFill>
                <a:latin typeface="Lucida Sans Unicode"/>
                <a:cs typeface="Lucida Sans Unicode"/>
              </a:rPr>
              <a:t>h</a:t>
            </a:r>
            <a:r>
              <a:rPr sz="1800" spc="-160" dirty="0" err="1" smtClean="0">
                <a:solidFill>
                  <a:srgbClr val="506067"/>
                </a:solidFill>
                <a:latin typeface="Lucida Sans Unicode"/>
                <a:cs typeface="Lucida Sans Unicode"/>
              </a:rPr>
              <a:t>än</a:t>
            </a:r>
            <a:r>
              <a:rPr sz="1800" spc="-285" dirty="0" err="1" smtClean="0">
                <a:solidFill>
                  <a:srgbClr val="506067"/>
                </a:solidFill>
                <a:latin typeface="Lucida Sans Unicode"/>
                <a:cs typeface="Lucida Sans Unicode"/>
              </a:rPr>
              <a:t>g</a:t>
            </a:r>
            <a:r>
              <a:rPr sz="1800" spc="-120" dirty="0" err="1" smtClean="0">
                <a:solidFill>
                  <a:srgbClr val="506067"/>
                </a:solidFill>
                <a:latin typeface="Lucida Sans Unicode"/>
                <a:cs typeface="Lucida Sans Unicode"/>
              </a:rPr>
              <a:t>i</a:t>
            </a:r>
            <a:r>
              <a:rPr sz="1800" spc="-295" dirty="0" err="1" smtClean="0">
                <a:solidFill>
                  <a:srgbClr val="506067"/>
                </a:solidFill>
                <a:latin typeface="Lucida Sans Unicode"/>
                <a:cs typeface="Lucida Sans Unicode"/>
              </a:rPr>
              <a:t>g</a:t>
            </a:r>
            <a:r>
              <a:rPr sz="1800" spc="-114" dirty="0" err="1"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b</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25" dirty="0" smtClean="0">
                <a:solidFill>
                  <a:srgbClr val="506067"/>
                </a:solidFill>
                <a:latin typeface="Lucida Sans Unicode"/>
                <a:cs typeface="Lucida Sans Unicode"/>
              </a:rPr>
              <a:t>är</a:t>
            </a:r>
            <a:r>
              <a:rPr sz="1800" spc="-155" dirty="0" smtClean="0">
                <a:solidFill>
                  <a:srgbClr val="506067"/>
                </a:solidFill>
                <a:latin typeface="Lucida Sans Unicode"/>
                <a:cs typeface="Lucida Sans Unicode"/>
              </a:rPr>
              <a:t> </a:t>
            </a:r>
            <a:r>
              <a:rPr sz="1800" spc="-55" dirty="0" smtClean="0">
                <a:solidFill>
                  <a:srgbClr val="506067"/>
                </a:solidFill>
                <a:latin typeface="Lucida Sans Unicode"/>
                <a:cs typeface="Lucida Sans Unicode"/>
              </a:rPr>
              <a:t>(</a:t>
            </a:r>
            <a:r>
              <a:rPr sz="1800" spc="-190" dirty="0" smtClean="0">
                <a:solidFill>
                  <a:srgbClr val="506067"/>
                </a:solidFill>
                <a:latin typeface="Lucida Sans Unicode"/>
                <a:cs typeface="Lucida Sans Unicode"/>
              </a:rPr>
              <a:t>Au</a:t>
            </a:r>
            <a:r>
              <a:rPr sz="1800" spc="-225" dirty="0" smtClean="0">
                <a:solidFill>
                  <a:srgbClr val="506067"/>
                </a:solidFill>
                <a:latin typeface="Lucida Sans Unicode"/>
                <a:cs typeface="Lucida Sans Unicode"/>
              </a:rPr>
              <a:t>s</a:t>
            </a:r>
            <a:r>
              <a:rPr sz="1800" spc="-195" dirty="0" smtClean="0">
                <a:solidFill>
                  <a:srgbClr val="506067"/>
                </a:solidFill>
                <a:latin typeface="Lucida Sans Unicode"/>
                <a:cs typeface="Lucida Sans Unicode"/>
              </a:rPr>
              <a:t>p</a:t>
            </a:r>
            <a:r>
              <a:rPr sz="1800" spc="-155" dirty="0" smtClean="0">
                <a:solidFill>
                  <a:srgbClr val="506067"/>
                </a:solidFill>
                <a:latin typeface="Lucida Sans Unicode"/>
                <a:cs typeface="Lucida Sans Unicode"/>
              </a:rPr>
              <a:t>r</a:t>
            </a:r>
            <a:r>
              <a:rPr sz="1800" spc="-215" dirty="0" smtClean="0">
                <a:solidFill>
                  <a:srgbClr val="506067"/>
                </a:solidFill>
                <a:latin typeface="Lucida Sans Unicode"/>
                <a:cs typeface="Lucida Sans Unicode"/>
              </a:rPr>
              <a:t>äg</a:t>
            </a:r>
            <a:r>
              <a:rPr sz="1800" spc="-180" dirty="0" smtClean="0">
                <a:solidFill>
                  <a:srgbClr val="506067"/>
                </a:solidFill>
                <a:latin typeface="Lucida Sans Unicode"/>
                <a:cs typeface="Lucida Sans Unicode"/>
              </a:rPr>
              <a:t>un</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335" dirty="0" smtClean="0">
                <a:solidFill>
                  <a:srgbClr val="506067"/>
                </a:solidFill>
                <a:latin typeface="Lucida Sans Unicode"/>
                <a:cs typeface="Lucida Sans Unicode"/>
              </a:rPr>
              <a:t>z</a:t>
            </a:r>
            <a:r>
              <a:rPr sz="1800" spc="-120" dirty="0" smtClean="0">
                <a:solidFill>
                  <a:srgbClr val="506067"/>
                </a:solidFill>
                <a:latin typeface="Lucida Sans Unicode"/>
                <a:cs typeface="Lucida Sans Unicode"/>
              </a:rPr>
              <a:t>.</a:t>
            </a:r>
            <a:r>
              <a:rPr sz="1800" spc="-160" dirty="0" smtClean="0">
                <a:solidFill>
                  <a:srgbClr val="506067"/>
                </a:solidFill>
                <a:latin typeface="Lucida Sans Unicode"/>
                <a:cs typeface="Lucida Sans Unicode"/>
              </a:rPr>
              <a:t> </a:t>
            </a:r>
            <a:r>
              <a:rPr sz="1800" spc="-60" dirty="0" smtClean="0">
                <a:solidFill>
                  <a:srgbClr val="506067"/>
                </a:solidFill>
                <a:latin typeface="Lucida Sans Unicode"/>
                <a:cs typeface="Lucida Sans Unicode"/>
              </a:rPr>
              <a:t>B</a:t>
            </a:r>
            <a:r>
              <a:rPr sz="1800" spc="-120" dirty="0" smtClean="0">
                <a:solidFill>
                  <a:srgbClr val="506067"/>
                </a:solidFill>
                <a:latin typeface="Lucida Sans Unicode"/>
                <a:cs typeface="Lucida Sans Unicode"/>
              </a:rPr>
              <a:t>.</a:t>
            </a:r>
            <a:r>
              <a:rPr sz="1800" spc="-175" dirty="0" smtClean="0">
                <a:solidFill>
                  <a:srgbClr val="506067"/>
                </a:solidFill>
                <a:latin typeface="Lucida Sans Unicode"/>
                <a:cs typeface="Lucida Sans Unicode"/>
              </a:rPr>
              <a:t> ja/n</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60"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10"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ll</a:t>
            </a:r>
            <a:r>
              <a:rPr sz="1800" spc="-225" dirty="0" smtClean="0">
                <a:solidFill>
                  <a:srgbClr val="506067"/>
                </a:solidFill>
                <a:latin typeface="Lucida Sans Unicode"/>
                <a:cs typeface="Lucida Sans Unicode"/>
              </a:rPr>
              <a:t>s</a:t>
            </a:r>
            <a:r>
              <a:rPr sz="1800" spc="-285" dirty="0" smtClean="0">
                <a:solidFill>
                  <a:srgbClr val="506067"/>
                </a:solidFill>
                <a:latin typeface="Lucida Sans Unicode"/>
                <a:cs typeface="Lucida Sans Unicode"/>
              </a:rPr>
              <a:t>k</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40"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D</a:t>
            </a:r>
            <a:r>
              <a:rPr sz="1800" spc="-180" dirty="0" smtClean="0">
                <a:solidFill>
                  <a:srgbClr val="506067"/>
                </a:solidFill>
                <a:latin typeface="Lucida Sans Unicode"/>
                <a:cs typeface="Lucida Sans Unicode"/>
              </a:rPr>
              <a:t>u</a:t>
            </a:r>
            <a:r>
              <a:rPr sz="1800" spc="-254" dirty="0" smtClean="0">
                <a:solidFill>
                  <a:srgbClr val="506067"/>
                </a:solidFill>
                <a:latin typeface="Lucida Sans Unicode"/>
                <a:cs typeface="Lucida Sans Unicode"/>
              </a:rPr>
              <a:t>m</a:t>
            </a:r>
            <a:r>
              <a:rPr sz="1800" spc="-290" dirty="0" smtClean="0">
                <a:solidFill>
                  <a:srgbClr val="506067"/>
                </a:solidFill>
                <a:latin typeface="Lucida Sans Unicode"/>
                <a:cs typeface="Lucida Sans Unicode"/>
              </a:rPr>
              <a:t>m</a:t>
            </a:r>
            <a:r>
              <a:rPr sz="1800" spc="-135" dirty="0" smtClean="0">
                <a:solidFill>
                  <a:srgbClr val="506067"/>
                </a:solidFill>
                <a:latin typeface="Lucida Sans Unicode"/>
                <a:cs typeface="Lucida Sans Unicode"/>
              </a:rPr>
              <a:t>y</a:t>
            </a:r>
            <a:r>
              <a:rPr sz="1800" spc="-505" dirty="0" smtClean="0">
                <a:solidFill>
                  <a:srgbClr val="506067"/>
                </a:solidFill>
                <a:latin typeface="Lucida Sans Unicode"/>
                <a:cs typeface="Lucida Sans Unicode"/>
              </a:rPr>
              <a:t>-</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90" dirty="0" smtClean="0">
                <a:solidFill>
                  <a:srgbClr val="506067"/>
                </a:solidFill>
                <a:latin typeface="Lucida Sans Unicode"/>
                <a:cs typeface="Lucida Sans Unicode"/>
              </a:rPr>
              <a:t>c</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35" dirty="0" smtClean="0">
                <a:solidFill>
                  <a:srgbClr val="506067"/>
                </a:solidFill>
                <a:latin typeface="Lucida Sans Unicode"/>
                <a:cs typeface="Lucida Sans Unicode"/>
              </a:rPr>
              <a:t>e</a:t>
            </a:r>
            <a:r>
              <a:rPr sz="1800" spc="-14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ch</a:t>
            </a:r>
            <a:r>
              <a:rPr sz="1800" spc="-105"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ed </a:t>
            </a:r>
            <a:r>
              <a:rPr sz="1800" spc="-254" dirty="0" smtClean="0">
                <a:solidFill>
                  <a:srgbClr val="506067"/>
                </a:solidFill>
                <a:latin typeface="Lucida Sans Unicode"/>
                <a:cs typeface="Lucida Sans Unicode"/>
              </a:rPr>
              <a:t>z</a:t>
            </a:r>
            <a:r>
              <a:rPr sz="1800" spc="-260" dirty="0" smtClean="0">
                <a:solidFill>
                  <a:srgbClr val="506067"/>
                </a:solidFill>
                <a:latin typeface="Lucida Sans Unicode"/>
                <a:cs typeface="Lucida Sans Unicode"/>
              </a:rPr>
              <a:t>u</a:t>
            </a:r>
            <a:r>
              <a:rPr sz="1800" spc="-114" dirty="0" smtClean="0">
                <a:solidFill>
                  <a:srgbClr val="506067"/>
                </a:solidFill>
                <a:latin typeface="Lucida Sans Unicode"/>
                <a:cs typeface="Lucida Sans Unicode"/>
              </a:rPr>
              <a:t>r</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nea</a:t>
            </a:r>
            <a:r>
              <a:rPr sz="1800" spc="-145"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en </a:t>
            </a:r>
            <a:r>
              <a:rPr sz="1800" spc="-22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eg</a:t>
            </a:r>
            <a:r>
              <a:rPr sz="1800" spc="-165" dirty="0" smtClean="0">
                <a:solidFill>
                  <a:srgbClr val="506067"/>
                </a:solidFill>
                <a:latin typeface="Lucida Sans Unicode"/>
                <a:cs typeface="Lucida Sans Unicode"/>
              </a:rPr>
              <a:t>r</a:t>
            </a:r>
            <a:r>
              <a:rPr sz="1800" spc="-190" dirty="0" smtClean="0">
                <a:solidFill>
                  <a:srgbClr val="506067"/>
                </a:solidFill>
                <a:latin typeface="Lucida Sans Unicode"/>
                <a:cs typeface="Lucida Sans Unicode"/>
              </a:rPr>
              <a:t>ess</a:t>
            </a:r>
            <a:r>
              <a:rPr sz="1800" spc="-11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Y</a:t>
            </a:r>
            <a:r>
              <a:rPr sz="1800" spc="-165" dirty="0" smtClean="0">
                <a:solidFill>
                  <a:srgbClr val="506067"/>
                </a:solidFill>
                <a:latin typeface="Lucida Sans Unicode"/>
                <a:cs typeface="Lucida Sans Unicode"/>
              </a:rPr>
              <a:t> </a:t>
            </a:r>
            <a:r>
              <a:rPr sz="1800" spc="-285" dirty="0" smtClean="0">
                <a:solidFill>
                  <a:srgbClr val="506067"/>
                </a:solidFill>
                <a:latin typeface="Lucida Sans Unicode"/>
                <a:cs typeface="Lucida Sans Unicode"/>
              </a:rPr>
              <a:t>k</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nu</a:t>
            </a:r>
            <a:r>
              <a:rPr sz="1800" spc="-114" dirty="0" smtClean="0">
                <a:solidFill>
                  <a:srgbClr val="506067"/>
                </a:solidFill>
                <a:latin typeface="Lucida Sans Unicode"/>
                <a:cs typeface="Lucida Sans Unicode"/>
              </a:rPr>
              <a:t>r</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0</a:t>
            </a:r>
            <a:r>
              <a:rPr sz="1800" spc="-165"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6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h</a:t>
            </a:r>
            <a:r>
              <a:rPr sz="1800" spc="-190" dirty="0" smtClean="0">
                <a:solidFill>
                  <a:srgbClr val="506067"/>
                </a:solidFill>
                <a:latin typeface="Lucida Sans Unicode"/>
                <a:cs typeface="Lucida Sans Unicode"/>
              </a:rPr>
              <a:t>me</a:t>
            </a:r>
            <a:r>
              <a:rPr sz="1800" spc="-180" dirty="0" smtClean="0">
                <a:solidFill>
                  <a:srgbClr val="506067"/>
                </a:solidFill>
                <a:latin typeface="Lucida Sans Unicode"/>
                <a:cs typeface="Lucida Sans Unicode"/>
              </a:rPr>
              <a:t>n</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462915" indent="-268605">
              <a:lnSpc>
                <a:spcPct val="100000"/>
              </a:lnSpc>
              <a:buClr>
                <a:srgbClr val="910A2F"/>
              </a:buClr>
              <a:buFont typeface="Webdings"/>
              <a:buChar char="■"/>
              <a:tabLst>
                <a:tab pos="280670" algn="l"/>
              </a:tabLst>
            </a:pPr>
            <a:r>
              <a:rPr sz="1800" spc="-225"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85" dirty="0" smtClean="0">
                <a:solidFill>
                  <a:srgbClr val="506067"/>
                </a:solidFill>
                <a:latin typeface="Lucida Sans Unicode"/>
                <a:cs typeface="Lucida Sans Unicode"/>
              </a:rPr>
              <a:t>g</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3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75" dirty="0" smtClean="0">
                <a:solidFill>
                  <a:srgbClr val="506067"/>
                </a:solidFill>
                <a:latin typeface="Lucida Sans Unicode"/>
                <a:cs typeface="Lucida Sans Unicode"/>
              </a:rPr>
              <a:t>o</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80"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i</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c</a:t>
            </a:r>
            <a:r>
              <a:rPr sz="1800" spc="-19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2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ss</a:t>
            </a:r>
            <a:r>
              <a:rPr sz="1800" spc="-12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5" dirty="0" smtClean="0">
                <a:solidFill>
                  <a:srgbClr val="506067"/>
                </a:solidFill>
                <a:latin typeface="Lucida Sans Unicode"/>
                <a:cs typeface="Lucida Sans Unicode"/>
              </a:rPr>
              <a:t> </a:t>
            </a: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uchun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4" dirty="0" smtClean="0">
                <a:solidFill>
                  <a:srgbClr val="506067"/>
                </a:solidFill>
                <a:latin typeface="Lucida Sans Unicode"/>
                <a:cs typeface="Lucida Sans Unicode"/>
              </a:rPr>
              <a:t>Z</a:t>
            </a:r>
            <a:r>
              <a:rPr sz="1800" spc="-180" dirty="0" smtClean="0">
                <a:solidFill>
                  <a:srgbClr val="506067"/>
                </a:solidFill>
                <a:latin typeface="Lucida Sans Unicode"/>
                <a:cs typeface="Lucida Sans Unicode"/>
              </a:rPr>
              <a:t>u</a:t>
            </a:r>
            <a:r>
              <a:rPr sz="1800" spc="-22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amm</a:t>
            </a:r>
            <a:r>
              <a:rPr sz="1800" spc="-140"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nh</a:t>
            </a:r>
            <a:r>
              <a:rPr sz="1800" spc="-160" dirty="0" smtClean="0">
                <a:solidFill>
                  <a:srgbClr val="506067"/>
                </a:solidFill>
                <a:latin typeface="Lucida Sans Unicode"/>
                <a:cs typeface="Lucida Sans Unicode"/>
              </a:rPr>
              <a:t>an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p</a:t>
            </a:r>
            <a:r>
              <a:rPr sz="1800" spc="-545" dirty="0" smtClean="0">
                <a:solidFill>
                  <a:srgbClr val="506067"/>
                </a:solidFill>
                <a:latin typeface="Lucida Sans Unicode"/>
                <a:cs typeface="Lucida Sans Unicode"/>
              </a:rPr>
              <a:t>=</a:t>
            </a:r>
            <a:r>
              <a:rPr sz="1800" spc="-80" dirty="0" smtClean="0">
                <a:solidFill>
                  <a:srgbClr val="506067"/>
                </a:solidFill>
                <a:latin typeface="Lucida Sans Unicode"/>
                <a:cs typeface="Lucida Sans Unicode"/>
              </a:rPr>
              <a:t>P</a:t>
            </a:r>
            <a:r>
              <a:rPr sz="1800" spc="-55" dirty="0" smtClean="0">
                <a:solidFill>
                  <a:srgbClr val="506067"/>
                </a:solidFill>
                <a:latin typeface="Lucida Sans Unicode"/>
                <a:cs typeface="Lucida Sans Unicode"/>
              </a:rPr>
              <a:t>(</a:t>
            </a:r>
            <a:r>
              <a:rPr sz="1800" spc="-254" dirty="0" smtClean="0">
                <a:solidFill>
                  <a:srgbClr val="506067"/>
                </a:solidFill>
                <a:latin typeface="Lucida Sans Unicode"/>
                <a:cs typeface="Lucida Sans Unicode"/>
              </a:rPr>
              <a:t>Y</a:t>
            </a:r>
            <a:r>
              <a:rPr sz="1800" spc="-545" dirty="0" smtClean="0">
                <a:solidFill>
                  <a:srgbClr val="506067"/>
                </a:solidFill>
                <a:latin typeface="Lucida Sans Unicode"/>
                <a:cs typeface="Lucida Sans Unicode"/>
              </a:rPr>
              <a:t>=</a:t>
            </a:r>
            <a:r>
              <a:rPr sz="1800" spc="-235" dirty="0" smtClean="0">
                <a:solidFill>
                  <a:srgbClr val="506067"/>
                </a:solidFill>
                <a:latin typeface="Lucida Sans Unicode"/>
                <a:cs typeface="Lucida Sans Unicode"/>
              </a:rPr>
              <a:t>1</a:t>
            </a:r>
            <a:r>
              <a:rPr sz="1800" spc="-45" dirty="0" smtClean="0">
                <a:solidFill>
                  <a:srgbClr val="506067"/>
                </a:solidFill>
                <a:latin typeface="Lucida Sans Unicode"/>
                <a:cs typeface="Lucida Sans Unicode"/>
              </a:rPr>
              <a:t>)</a:t>
            </a:r>
            <a:r>
              <a:rPr sz="1800" spc="-14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14" dirty="0" smtClean="0">
                <a:solidFill>
                  <a:srgbClr val="506067"/>
                </a:solidFill>
                <a:latin typeface="Lucida Sans Unicode"/>
                <a:cs typeface="Lucida Sans Unicode"/>
              </a:rPr>
              <a:t>le</a:t>
            </a:r>
            <a:r>
              <a:rPr sz="1800" spc="-5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r>
              <a:rPr sz="1800" spc="-135" dirty="0" smtClean="0">
                <a:solidFill>
                  <a:srgbClr val="506067"/>
                </a:solidFill>
                <a:latin typeface="Lucida Sans Unicode"/>
                <a:cs typeface="Lucida Sans Unicode"/>
              </a:rPr>
              <a:t> </a:t>
            </a:r>
            <a:r>
              <a:rPr sz="1800" spc="-204" dirty="0" smtClean="0">
                <a:solidFill>
                  <a:srgbClr val="506067"/>
                </a:solidFill>
                <a:latin typeface="Lucida Sans Unicode"/>
                <a:cs typeface="Lucida Sans Unicode"/>
              </a:rPr>
              <a:t>X</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51435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12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i</a:t>
            </a:r>
            <a:r>
              <a:rPr sz="1800" spc="-145"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i</a:t>
            </a:r>
            <a:r>
              <a:rPr sz="1800" spc="-185" dirty="0" smtClean="0">
                <a:solidFill>
                  <a:srgbClr val="506067"/>
                </a:solidFill>
                <a:latin typeface="Lucida Sans Unicode"/>
                <a:cs typeface="Lucida Sans Unicode"/>
              </a:rPr>
              <a:t>ch</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v</a:t>
            </a:r>
            <a:r>
              <a:rPr sz="1800" spc="-175" dirty="0" smtClean="0">
                <a:solidFill>
                  <a:srgbClr val="506067"/>
                </a:solidFill>
                <a:latin typeface="Lucida Sans Unicode"/>
                <a:cs typeface="Lucida Sans Unicode"/>
              </a:rPr>
              <a:t>o</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200" dirty="0" smtClean="0">
                <a:solidFill>
                  <a:srgbClr val="506067"/>
                </a:solidFill>
                <a:latin typeface="Lucida Sans Unicode"/>
                <a:cs typeface="Lucida Sans Unicode"/>
              </a:rPr>
              <a:t>a</a:t>
            </a:r>
            <a:r>
              <a:rPr sz="1800" spc="-245" dirty="0" smtClean="0">
                <a:solidFill>
                  <a:srgbClr val="506067"/>
                </a:solidFill>
                <a:latin typeface="Lucida Sans Unicode"/>
                <a:cs typeface="Lucida Sans Unicode"/>
              </a:rPr>
              <a:t>g</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75" dirty="0" smtClean="0">
                <a:solidFill>
                  <a:srgbClr val="506067"/>
                </a:solidFill>
                <a:latin typeface="Lucida Sans Unicode"/>
                <a:cs typeface="Lucida Sans Unicode"/>
              </a:rPr>
              <a:t>o</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6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60" dirty="0" smtClean="0">
                <a:solidFill>
                  <a:srgbClr val="506067"/>
                </a:solidFill>
                <a:latin typeface="Lucida Sans Unicode"/>
                <a:cs typeface="Lucida Sans Unicode"/>
              </a:rPr>
              <a:t>ah</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ch</a:t>
            </a:r>
            <a:r>
              <a:rPr sz="1800" spc="-114" dirty="0" smtClean="0">
                <a:solidFill>
                  <a:srgbClr val="506067"/>
                </a:solidFill>
                <a:latin typeface="Lucida Sans Unicode"/>
                <a:cs typeface="Lucida Sans Unicode"/>
              </a:rPr>
              <a:t>ei</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li</a:t>
            </a:r>
            <a:r>
              <a:rPr sz="1800" spc="-180" dirty="0" smtClean="0">
                <a:solidFill>
                  <a:srgbClr val="506067"/>
                </a:solidFill>
                <a:latin typeface="Lucida Sans Unicode"/>
                <a:cs typeface="Lucida Sans Unicode"/>
              </a:rPr>
              <a:t>ch</a:t>
            </a:r>
            <a:r>
              <a:rPr sz="1800" spc="-310" dirty="0" smtClean="0">
                <a:solidFill>
                  <a:srgbClr val="506067"/>
                </a:solidFill>
                <a:latin typeface="Lucida Sans Unicode"/>
                <a:cs typeface="Lucida Sans Unicode"/>
              </a:rPr>
              <a:t>k</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2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85" dirty="0" smtClean="0">
                <a:solidFill>
                  <a:srgbClr val="506067"/>
                </a:solidFill>
                <a:latin typeface="Lucida Sans Unicode"/>
                <a:cs typeface="Lucida Sans Unicode"/>
              </a:rPr>
              <a:t>as</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14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50"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20" dirty="0" smtClean="0">
                <a:solidFill>
                  <a:srgbClr val="506067"/>
                </a:solidFill>
                <a:latin typeface="Lucida Sans Unicode"/>
                <a:cs typeface="Lucida Sans Unicode"/>
              </a:rPr>
              <a:t>i</a:t>
            </a:r>
            <a:r>
              <a:rPr sz="1800" spc="-254" dirty="0" smtClean="0">
                <a:solidFill>
                  <a:srgbClr val="506067"/>
                </a:solidFill>
                <a:latin typeface="Lucida Sans Unicode"/>
                <a:cs typeface="Lucida Sans Unicode"/>
              </a:rPr>
              <a:t>m</a:t>
            </a:r>
            <a:r>
              <a:rPr sz="1800" spc="-265" dirty="0" smtClean="0">
                <a:solidFill>
                  <a:srgbClr val="506067"/>
                </a:solidFill>
                <a:latin typeface="Lucida Sans Unicode"/>
                <a:cs typeface="Lucida Sans Unicode"/>
              </a:rPr>
              <a:t>m</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1000"/>
              </a:lnSpc>
            </a:pPr>
            <a:endParaRPr sz="1000" dirty="0"/>
          </a:p>
          <a:p>
            <a:pPr>
              <a:lnSpc>
                <a:spcPts val="1000"/>
              </a:lnSpc>
            </a:pPr>
            <a:endParaRPr sz="1000" dirty="0"/>
          </a:p>
          <a:p>
            <a:pPr>
              <a:lnSpc>
                <a:spcPts val="1100"/>
              </a:lnSpc>
              <a:spcBef>
                <a:spcPts val="32"/>
              </a:spcBef>
            </a:pPr>
            <a:endParaRPr sz="1100" dirty="0"/>
          </a:p>
          <a:p>
            <a:pPr marL="3239770" marR="12700" indent="-2616835">
              <a:lnSpc>
                <a:spcPct val="100000"/>
              </a:lnSpc>
            </a:pPr>
            <a:r>
              <a:rPr sz="1400" b="1" dirty="0" smtClean="0">
                <a:solidFill>
                  <a:srgbClr val="506067"/>
                </a:solidFill>
                <a:latin typeface="Calibri"/>
                <a:cs typeface="Calibri"/>
              </a:rPr>
              <a:t>C</a:t>
            </a:r>
            <a:r>
              <a:rPr sz="1400" b="1" spc="-25" dirty="0" smtClean="0">
                <a:solidFill>
                  <a:srgbClr val="506067"/>
                </a:solidFill>
                <a:latin typeface="Calibri"/>
                <a:cs typeface="Calibri"/>
              </a:rPr>
              <a:t>a</a:t>
            </a:r>
            <a:r>
              <a:rPr sz="1400" b="1" spc="-20" dirty="0" smtClean="0">
                <a:solidFill>
                  <a:srgbClr val="506067"/>
                </a:solidFill>
                <a:latin typeface="Calibri"/>
                <a:cs typeface="Calibri"/>
              </a:rPr>
              <a:t>v</a:t>
            </a:r>
            <a:r>
              <a:rPr sz="1400" b="1" spc="0" dirty="0" smtClean="0">
                <a:solidFill>
                  <a:srgbClr val="506067"/>
                </a:solidFill>
                <a:latin typeface="Calibri"/>
                <a:cs typeface="Calibri"/>
              </a:rPr>
              <a:t>e:</a:t>
            </a:r>
            <a:r>
              <a:rPr sz="1400" b="1" spc="-20" dirty="0" smtClean="0">
                <a:solidFill>
                  <a:srgbClr val="506067"/>
                </a:solidFill>
                <a:latin typeface="Calibri"/>
                <a:cs typeface="Calibri"/>
              </a:rPr>
              <a:t> </a:t>
            </a:r>
            <a:r>
              <a:rPr sz="1400" b="1" spc="0" dirty="0" smtClean="0">
                <a:solidFill>
                  <a:srgbClr val="506067"/>
                </a:solidFill>
                <a:latin typeface="Calibri"/>
                <a:cs typeface="Calibri"/>
              </a:rPr>
              <a:t>e</a:t>
            </a:r>
            <a:r>
              <a:rPr sz="1400" b="1" spc="15" dirty="0" smtClean="0">
                <a:solidFill>
                  <a:srgbClr val="506067"/>
                </a:solidFill>
                <a:latin typeface="Calibri"/>
                <a:cs typeface="Calibri"/>
              </a:rPr>
              <a:t>r</a:t>
            </a:r>
            <a:r>
              <a:rPr sz="1400" b="1" spc="-15" dirty="0" smtClean="0">
                <a:solidFill>
                  <a:srgbClr val="506067"/>
                </a:solidFill>
                <a:latin typeface="Calibri"/>
                <a:cs typeface="Calibri"/>
              </a:rPr>
              <a:t>w</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20" dirty="0" smtClean="0">
                <a:solidFill>
                  <a:srgbClr val="506067"/>
                </a:solidFill>
                <a:latin typeface="Calibri"/>
                <a:cs typeface="Calibri"/>
              </a:rPr>
              <a:t>t</a:t>
            </a:r>
            <a:r>
              <a:rPr sz="1400" b="1" spc="-25" dirty="0" smtClean="0">
                <a:solidFill>
                  <a:srgbClr val="506067"/>
                </a:solidFill>
                <a:latin typeface="Calibri"/>
                <a:cs typeface="Calibri"/>
              </a:rPr>
              <a:t>e</a:t>
            </a:r>
            <a:r>
              <a:rPr sz="1400" b="1" spc="-10" dirty="0" smtClean="0">
                <a:solidFill>
                  <a:srgbClr val="506067"/>
                </a:solidFill>
                <a:latin typeface="Calibri"/>
                <a:cs typeface="Calibri"/>
              </a:rPr>
              <a:t>t</a:t>
            </a:r>
            <a:r>
              <a:rPr sz="1400" b="1" spc="-15" dirty="0" smtClean="0">
                <a:solidFill>
                  <a:srgbClr val="506067"/>
                </a:solidFill>
                <a:latin typeface="Calibri"/>
                <a:cs typeface="Calibri"/>
              </a:rPr>
              <a:t>e</a:t>
            </a:r>
            <a:r>
              <a:rPr sz="1400" b="1" spc="0" dirty="0" smtClean="0">
                <a:solidFill>
                  <a:srgbClr val="506067"/>
                </a:solidFill>
                <a:latin typeface="Calibri"/>
                <a:cs typeface="Calibri"/>
              </a:rPr>
              <a:t>r</a:t>
            </a:r>
            <a:r>
              <a:rPr sz="1400" b="1" spc="-35" dirty="0" smtClean="0">
                <a:solidFill>
                  <a:srgbClr val="506067"/>
                </a:solidFill>
                <a:latin typeface="Calibri"/>
                <a:cs typeface="Calibri"/>
              </a:rPr>
              <a:t> </a:t>
            </a:r>
            <a:r>
              <a:rPr sz="1400" b="1" spc="-15" dirty="0" smtClean="0">
                <a:solidFill>
                  <a:srgbClr val="506067"/>
                </a:solidFill>
                <a:latin typeface="Calibri"/>
                <a:cs typeface="Calibri"/>
              </a:rPr>
              <a:t>k</a:t>
            </a:r>
            <a:r>
              <a:rPr sz="1400" b="1" spc="0" dirty="0" smtClean="0">
                <a:solidFill>
                  <a:srgbClr val="506067"/>
                </a:solidFill>
                <a:latin typeface="Calibri"/>
                <a:cs typeface="Calibri"/>
              </a:rPr>
              <a:t>ausaler</a:t>
            </a:r>
            <a:r>
              <a:rPr sz="1400" b="1" spc="-35" dirty="0" smtClean="0">
                <a:solidFill>
                  <a:srgbClr val="506067"/>
                </a:solidFill>
                <a:latin typeface="Calibri"/>
                <a:cs typeface="Calibri"/>
              </a:rPr>
              <a:t> </a:t>
            </a:r>
            <a:r>
              <a:rPr sz="1400" b="1" spc="0" dirty="0" smtClean="0">
                <a:solidFill>
                  <a:srgbClr val="506067"/>
                </a:solidFill>
                <a:latin typeface="Calibri"/>
                <a:cs typeface="Calibri"/>
              </a:rPr>
              <a:t>Zusa</a:t>
            </a:r>
            <a:r>
              <a:rPr sz="1400" b="1" spc="-5" dirty="0" smtClean="0">
                <a:solidFill>
                  <a:srgbClr val="506067"/>
                </a:solidFill>
                <a:latin typeface="Calibri"/>
                <a:cs typeface="Calibri"/>
              </a:rPr>
              <a:t>mm</a:t>
            </a:r>
            <a:r>
              <a:rPr sz="1400" b="1" spc="0" dirty="0" smtClean="0">
                <a:solidFill>
                  <a:srgbClr val="506067"/>
                </a:solidFill>
                <a:latin typeface="Calibri"/>
                <a:cs typeface="Calibri"/>
              </a:rPr>
              <a:t>enh</a:t>
            </a:r>
            <a:r>
              <a:rPr sz="1400" b="1" spc="-10" dirty="0" smtClean="0">
                <a:solidFill>
                  <a:srgbClr val="506067"/>
                </a:solidFill>
                <a:latin typeface="Calibri"/>
                <a:cs typeface="Calibri"/>
              </a:rPr>
              <a:t>an</a:t>
            </a:r>
            <a:r>
              <a:rPr sz="1400" b="1" spc="0" dirty="0" smtClean="0">
                <a:solidFill>
                  <a:srgbClr val="506067"/>
                </a:solidFill>
                <a:latin typeface="Calibri"/>
                <a:cs typeface="Calibri"/>
              </a:rPr>
              <a:t>g</a:t>
            </a:r>
            <a:r>
              <a:rPr sz="1400" b="1" spc="-35" dirty="0" smtClean="0">
                <a:solidFill>
                  <a:srgbClr val="506067"/>
                </a:solidFill>
                <a:latin typeface="Calibri"/>
                <a:cs typeface="Calibri"/>
              </a:rPr>
              <a:t> </a:t>
            </a:r>
            <a:r>
              <a:rPr sz="1400" b="1" spc="-10" dirty="0" smtClean="0">
                <a:solidFill>
                  <a:srgbClr val="506067"/>
                </a:solidFill>
                <a:latin typeface="Calibri"/>
                <a:cs typeface="Calibri"/>
              </a:rPr>
              <a:t>z</a:t>
            </a:r>
            <a:r>
              <a:rPr sz="1400" b="1" spc="-5" dirty="0" smtClean="0">
                <a:solidFill>
                  <a:srgbClr val="506067"/>
                </a:solidFill>
                <a:latin typeface="Calibri"/>
                <a:cs typeface="Calibri"/>
              </a:rPr>
              <a:t>w</a:t>
            </a:r>
            <a:r>
              <a:rPr sz="1400" b="1" spc="0" dirty="0" smtClean="0">
                <a:solidFill>
                  <a:srgbClr val="506067"/>
                </a:solidFill>
                <a:latin typeface="Calibri"/>
                <a:cs typeface="Calibri"/>
              </a:rPr>
              <a:t>ischen</a:t>
            </a:r>
            <a:r>
              <a:rPr sz="1400" b="1" spc="-40" dirty="0" smtClean="0">
                <a:solidFill>
                  <a:srgbClr val="506067"/>
                </a:solidFill>
                <a:latin typeface="Calibri"/>
                <a:cs typeface="Calibri"/>
              </a:rPr>
              <a:t> </a:t>
            </a:r>
            <a:r>
              <a:rPr sz="1400" b="1" spc="0" dirty="0" smtClean="0">
                <a:solidFill>
                  <a:srgbClr val="506067"/>
                </a:solidFill>
                <a:latin typeface="Calibri"/>
                <a:cs typeface="Calibri"/>
              </a:rPr>
              <a:t>unabhä</a:t>
            </a:r>
            <a:r>
              <a:rPr sz="1400" b="1" spc="-10" dirty="0" smtClean="0">
                <a:solidFill>
                  <a:srgbClr val="506067"/>
                </a:solidFill>
                <a:latin typeface="Calibri"/>
                <a:cs typeface="Calibri"/>
              </a:rPr>
              <a:t>ng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0" dirty="0" smtClean="0">
                <a:solidFill>
                  <a:srgbClr val="506067"/>
                </a:solidFill>
                <a:latin typeface="Calibri"/>
                <a:cs typeface="Calibri"/>
              </a:rPr>
              <a:t>und</a:t>
            </a:r>
            <a:r>
              <a:rPr sz="1400" b="1" spc="-30" dirty="0" smtClean="0">
                <a:solidFill>
                  <a:srgbClr val="506067"/>
                </a:solidFill>
                <a:latin typeface="Calibri"/>
                <a:cs typeface="Calibri"/>
              </a:rPr>
              <a:t> </a:t>
            </a:r>
            <a:r>
              <a:rPr sz="1400" b="1" spc="0" dirty="0" smtClean="0">
                <a:solidFill>
                  <a:srgbClr val="506067"/>
                </a:solidFill>
                <a:latin typeface="Calibri"/>
                <a:cs typeface="Calibri"/>
              </a:rPr>
              <a:t>abhän</a:t>
            </a:r>
            <a:r>
              <a:rPr sz="1400" b="1" spc="-10" dirty="0" smtClean="0">
                <a:solidFill>
                  <a:srgbClr val="506067"/>
                </a:solidFill>
                <a:latin typeface="Calibri"/>
                <a:cs typeface="Calibri"/>
              </a:rPr>
              <a:t>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75" dirty="0" smtClean="0">
                <a:solidFill>
                  <a:srgbClr val="506067"/>
                </a:solidFill>
                <a:latin typeface="Calibri"/>
                <a:cs typeface="Calibri"/>
              </a:rPr>
              <a:t>V</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0" dirty="0" smtClean="0">
                <a:solidFill>
                  <a:srgbClr val="506067"/>
                </a:solidFill>
                <a:latin typeface="Calibri"/>
                <a:cs typeface="Calibri"/>
              </a:rPr>
              <a:t>iable</a:t>
            </a:r>
            <a:r>
              <a:rPr sz="1400" b="1" spc="-40" dirty="0" smtClean="0">
                <a:solidFill>
                  <a:srgbClr val="506067"/>
                </a:solidFill>
                <a:latin typeface="Calibri"/>
                <a:cs typeface="Calibri"/>
              </a:rPr>
              <a:t> </a:t>
            </a:r>
            <a:r>
              <a:rPr sz="1400" b="1" spc="-5" dirty="0" smtClean="0">
                <a:solidFill>
                  <a:srgbClr val="506067"/>
                </a:solidFill>
                <a:latin typeface="Calibri"/>
                <a:cs typeface="Calibri"/>
              </a:rPr>
              <a:t>m</a:t>
            </a:r>
            <a:r>
              <a:rPr sz="1400" b="1" spc="0" dirty="0" smtClean="0">
                <a:solidFill>
                  <a:srgbClr val="506067"/>
                </a:solidFill>
                <a:latin typeface="Calibri"/>
                <a:cs typeface="Calibri"/>
              </a:rPr>
              <a:t>uss </a:t>
            </a:r>
            <a:r>
              <a:rPr sz="1400" b="1" spc="5" dirty="0" smtClean="0">
                <a:solidFill>
                  <a:srgbClr val="506067"/>
                </a:solidFill>
                <a:latin typeface="Calibri"/>
                <a:cs typeface="Calibri"/>
              </a:rPr>
              <a:t>t</a:t>
            </a:r>
            <a:r>
              <a:rPr sz="1400" b="1" spc="0" dirty="0" smtClean="0">
                <a:solidFill>
                  <a:srgbClr val="506067"/>
                </a:solidFill>
                <a:latin typeface="Calibri"/>
                <a:cs typeface="Calibri"/>
              </a:rPr>
              <a:t>heo</a:t>
            </a:r>
            <a:r>
              <a:rPr sz="1400" b="1" spc="-10" dirty="0" smtClean="0">
                <a:solidFill>
                  <a:srgbClr val="506067"/>
                </a:solidFill>
                <a:latin typeface="Calibri"/>
                <a:cs typeface="Calibri"/>
              </a:rPr>
              <a:t>r</a:t>
            </a:r>
            <a:r>
              <a:rPr sz="1400" b="1" spc="-15" dirty="0" smtClean="0">
                <a:solidFill>
                  <a:srgbClr val="506067"/>
                </a:solidFill>
                <a:latin typeface="Calibri"/>
                <a:cs typeface="Calibri"/>
              </a:rPr>
              <a:t>e</a:t>
            </a:r>
            <a:r>
              <a:rPr sz="1400" b="1" spc="-10" dirty="0" smtClean="0">
                <a:solidFill>
                  <a:srgbClr val="506067"/>
                </a:solidFill>
                <a:latin typeface="Calibri"/>
                <a:cs typeface="Calibri"/>
              </a:rPr>
              <a:t>t</a:t>
            </a:r>
            <a:r>
              <a:rPr sz="1400" b="1" spc="0" dirty="0" smtClean="0">
                <a:solidFill>
                  <a:srgbClr val="506067"/>
                </a:solidFill>
                <a:latin typeface="Calibri"/>
                <a:cs typeface="Calibri"/>
              </a:rPr>
              <a:t>isch</a:t>
            </a:r>
            <a:r>
              <a:rPr sz="1400" b="1" spc="-40" dirty="0" smtClean="0">
                <a:solidFill>
                  <a:srgbClr val="506067"/>
                </a:solidFill>
                <a:latin typeface="Calibri"/>
                <a:cs typeface="Calibri"/>
              </a:rPr>
              <a:t> </a:t>
            </a:r>
            <a:r>
              <a:rPr sz="1400" b="1" spc="0" dirty="0" smtClean="0">
                <a:solidFill>
                  <a:srgbClr val="506067"/>
                </a:solidFill>
                <a:latin typeface="Calibri"/>
                <a:cs typeface="Calibri"/>
              </a:rPr>
              <a:t>er</a:t>
            </a:r>
            <a:r>
              <a:rPr sz="1400" b="1" spc="-5" dirty="0" smtClean="0">
                <a:solidFill>
                  <a:srgbClr val="506067"/>
                </a:solidFill>
                <a:latin typeface="Calibri"/>
                <a:cs typeface="Calibri"/>
              </a:rPr>
              <a:t>k</a:t>
            </a:r>
            <a:r>
              <a:rPr sz="1400" b="1" spc="0" dirty="0" smtClean="0">
                <a:solidFill>
                  <a:srgbClr val="506067"/>
                </a:solidFill>
                <a:latin typeface="Calibri"/>
                <a:cs typeface="Calibri"/>
              </a:rPr>
              <a:t>lä</a:t>
            </a:r>
            <a:r>
              <a:rPr sz="1400" b="1" spc="5" dirty="0" smtClean="0">
                <a:solidFill>
                  <a:srgbClr val="506067"/>
                </a:solidFill>
                <a:latin typeface="Calibri"/>
                <a:cs typeface="Calibri"/>
              </a:rPr>
              <a:t>r</a:t>
            </a:r>
            <a:r>
              <a:rPr sz="1400" b="1" spc="0" dirty="0" smtClean="0">
                <a:solidFill>
                  <a:srgbClr val="506067"/>
                </a:solidFill>
                <a:latin typeface="Calibri"/>
                <a:cs typeface="Calibri"/>
              </a:rPr>
              <a:t>bar</a:t>
            </a:r>
            <a:r>
              <a:rPr sz="1400" b="1" spc="-35" dirty="0" smtClean="0">
                <a:solidFill>
                  <a:srgbClr val="506067"/>
                </a:solidFill>
                <a:latin typeface="Calibri"/>
                <a:cs typeface="Calibri"/>
              </a:rPr>
              <a:t> </a:t>
            </a:r>
            <a:r>
              <a:rPr sz="1400" b="1" spc="0" dirty="0" smtClean="0">
                <a:solidFill>
                  <a:srgbClr val="506067"/>
                </a:solidFill>
                <a:latin typeface="Calibri"/>
                <a:cs typeface="Calibri"/>
              </a:rPr>
              <a:t>sein</a:t>
            </a:r>
            <a:endParaRPr sz="1400" dirty="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err="1"/>
              <a:t>Logistische</a:t>
            </a:r>
            <a:r>
              <a:rPr dirty="0"/>
              <a:t> Regression</a:t>
            </a:r>
            <a:r>
              <a:rPr lang="de-DE" dirty="0"/>
              <a:t/>
            </a:r>
            <a:br>
              <a:rPr lang="de-DE" dirty="0"/>
            </a:br>
            <a:r>
              <a:rPr lang="de-DE" dirty="0"/>
              <a:t/>
            </a:r>
            <a:br>
              <a:rPr lang="de-DE" dirty="0"/>
            </a:br>
            <a:endParaRPr dirty="0"/>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271</a:t>
            </a:fld>
            <a:endParaRPr sz="800">
              <a:latin typeface="Lucida Sans Unicode"/>
              <a:cs typeface="Lucida Sans Unicode"/>
            </a:endParaRPr>
          </a:p>
        </p:txBody>
      </p:sp>
    </p:spTree>
    <p:extLst>
      <p:ext uri="{BB962C8B-B14F-4D97-AF65-F5344CB8AC3E}">
        <p14:creationId xmlns:p14="http://schemas.microsoft.com/office/powerpoint/2010/main" val="18120378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66" y="1556792"/>
            <a:ext cx="8022590" cy="4013200"/>
          </a:xfrm>
          <a:prstGeom prst="rect">
            <a:avLst/>
          </a:prstGeom>
        </p:spPr>
        <p:txBody>
          <a:bodyPr vert="horz" wrap="square" lIns="0" tIns="0" rIns="0" bIns="0" rtlCol="0">
            <a:noAutofit/>
          </a:bodyPr>
          <a:lstStyle/>
          <a:p>
            <a:pPr marL="280670" marR="379730" indent="-267970">
              <a:lnSpc>
                <a:spcPct val="100000"/>
              </a:lnSpc>
              <a:buClr>
                <a:srgbClr val="910A2F"/>
              </a:buClr>
              <a:buFont typeface="Webdings"/>
              <a:buChar char="■"/>
              <a:tabLst>
                <a:tab pos="280670" algn="l"/>
              </a:tabLst>
            </a:pP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b</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u</a:t>
            </a:r>
            <a:r>
              <a:rPr sz="1600" spc="-11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35" dirty="0" smtClean="0">
                <a:solidFill>
                  <a:srgbClr val="506067"/>
                </a:solidFill>
                <a:latin typeface="Lucida Sans Unicode"/>
                <a:cs typeface="Lucida Sans Unicode"/>
              </a:rPr>
              <a:t>a</a:t>
            </a:r>
            <a:r>
              <a:rPr sz="1600" spc="-295" dirty="0" smtClean="0">
                <a:solidFill>
                  <a:srgbClr val="506067"/>
                </a:solidFill>
                <a:latin typeface="Lucida Sans Unicode"/>
                <a:cs typeface="Lucida Sans Unicode"/>
              </a:rPr>
              <a:t>x</a:t>
            </a:r>
            <a:r>
              <a:rPr sz="1600" spc="-95" dirty="0" smtClean="0">
                <a:solidFill>
                  <a:srgbClr val="506067"/>
                </a:solidFill>
                <a:latin typeface="Lucida Sans Unicode"/>
                <a:cs typeface="Lucida Sans Unicode"/>
              </a:rPr>
              <a:t>i</a:t>
            </a:r>
            <a:r>
              <a:rPr sz="1600" spc="-229" dirty="0" smtClean="0">
                <a:solidFill>
                  <a:srgbClr val="506067"/>
                </a:solidFill>
                <a:latin typeface="Lucida Sans Unicode"/>
                <a:cs typeface="Lucida Sans Unicode"/>
              </a:rPr>
              <a:t>m</a:t>
            </a:r>
            <a:r>
              <a:rPr sz="1600" spc="-160" dirty="0" smtClean="0">
                <a:solidFill>
                  <a:srgbClr val="506067"/>
                </a:solidFill>
                <a:latin typeface="Lucida Sans Unicode"/>
                <a:cs typeface="Lucida Sans Unicode"/>
              </a:rPr>
              <a:t>u</a:t>
            </a:r>
            <a:r>
              <a:rPr sz="1600" spc="-229" dirty="0" smtClean="0">
                <a:solidFill>
                  <a:srgbClr val="506067"/>
                </a:solidFill>
                <a:latin typeface="Lucida Sans Unicode"/>
                <a:cs typeface="Lucida Sans Unicode"/>
              </a:rPr>
              <a:t>m</a:t>
            </a:r>
            <a:r>
              <a:rPr sz="1600" spc="-445"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10"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h</a:t>
            </a:r>
            <a:r>
              <a:rPr sz="1600" spc="-165" dirty="0" smtClean="0">
                <a:solidFill>
                  <a:srgbClr val="506067"/>
                </a:solidFill>
                <a:latin typeface="Lucida Sans Unicode"/>
                <a:cs typeface="Lucida Sans Unicode"/>
              </a:rPr>
              <a:t>ood</a:t>
            </a:r>
            <a:r>
              <a:rPr sz="1600" spc="-445" dirty="0" smtClean="0">
                <a:solidFill>
                  <a:srgbClr val="506067"/>
                </a:solidFill>
                <a:latin typeface="Lucida Sans Unicode"/>
                <a:cs typeface="Lucida Sans Unicode"/>
              </a:rPr>
              <a:t>-</a:t>
            </a:r>
            <a:r>
              <a:rPr sz="1600" spc="-13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50" dirty="0" smtClean="0">
                <a:solidFill>
                  <a:srgbClr val="506067"/>
                </a:solidFill>
                <a:latin typeface="Lucida Sans Unicode"/>
                <a:cs typeface="Lucida Sans Unicode"/>
              </a:rPr>
              <a:t>h</a:t>
            </a:r>
            <a:r>
              <a:rPr sz="1600" spc="-145" dirty="0" smtClean="0">
                <a:solidFill>
                  <a:srgbClr val="506067"/>
                </a:solidFill>
                <a:latin typeface="Lucida Sans Unicode"/>
                <a:cs typeface="Lucida Sans Unicode"/>
              </a:rPr>
              <a:t>ä</a:t>
            </a:r>
            <a:r>
              <a:rPr sz="1600" spc="-65" dirty="0" smtClean="0">
                <a:solidFill>
                  <a:srgbClr val="506067"/>
                </a:solidFill>
                <a:latin typeface="Lucida Sans Unicode"/>
                <a:cs typeface="Lucida Sans Unicode"/>
              </a:rPr>
              <a:t>t</a:t>
            </a:r>
            <a:r>
              <a:rPr sz="1600" spc="-305" dirty="0" smtClean="0">
                <a:solidFill>
                  <a:srgbClr val="506067"/>
                </a:solidFill>
                <a:latin typeface="Lucida Sans Unicode"/>
                <a:cs typeface="Lucida Sans Unicode"/>
              </a:rPr>
              <a:t>z</a:t>
            </a:r>
            <a:r>
              <a:rPr sz="1600" spc="-190" dirty="0" smtClean="0">
                <a:solidFill>
                  <a:srgbClr val="506067"/>
                </a:solidFill>
                <a:latin typeface="Lucida Sans Unicode"/>
                <a:cs typeface="Lucida Sans Unicode"/>
              </a:rPr>
              <a:t>ung</a:t>
            </a:r>
            <a:r>
              <a:rPr sz="1600" spc="-18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a:t>
            </a:r>
            <a:r>
              <a:rPr sz="1600" spc="-45" dirty="0" smtClean="0">
                <a:solidFill>
                  <a:srgbClr val="506067"/>
                </a:solidFill>
                <a:latin typeface="Lucida Sans Unicode"/>
                <a:cs typeface="Lucida Sans Unicode"/>
              </a:rPr>
              <a:t>M</a:t>
            </a:r>
            <a:r>
              <a:rPr sz="1600" spc="-19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20" dirty="0" smtClean="0">
                <a:solidFill>
                  <a:srgbClr val="506067"/>
                </a:solidFill>
                <a:latin typeface="Lucida Sans Unicode"/>
                <a:cs typeface="Lucida Sans Unicode"/>
              </a:rPr>
              <a:t> u</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d</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h</a:t>
            </a:r>
            <a:r>
              <a:rPr sz="1600" spc="-155" dirty="0" smtClean="0">
                <a:solidFill>
                  <a:srgbClr val="506067"/>
                </a:solidFill>
                <a:latin typeface="Lucida Sans Unicode"/>
                <a:cs typeface="Lucida Sans Unicode"/>
              </a:rPr>
              <a:t>o</a:t>
            </a:r>
            <a:r>
              <a:rPr sz="1600" spc="-135" dirty="0" smtClean="0">
                <a:solidFill>
                  <a:srgbClr val="506067"/>
                </a:solidFill>
                <a:latin typeface="Lucida Sans Unicode"/>
                <a:cs typeface="Lucida Sans Unicode"/>
              </a:rPr>
              <a:t>de</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225" dirty="0" smtClean="0">
                <a:solidFill>
                  <a:srgbClr val="506067"/>
                </a:solidFill>
                <a:latin typeface="Lucida Sans Unicode"/>
                <a:cs typeface="Lucida Sans Unicode"/>
              </a:rPr>
              <a:t>k</a:t>
            </a:r>
            <a:r>
              <a:rPr sz="1600" spc="-95"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n</a:t>
            </a:r>
            <a:r>
              <a:rPr sz="1600" spc="-180"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Q</a:t>
            </a:r>
            <a:r>
              <a:rPr sz="1600" spc="-150" dirty="0" smtClean="0">
                <a:solidFill>
                  <a:srgbClr val="506067"/>
                </a:solidFill>
                <a:latin typeface="Lucida Sans Unicode"/>
                <a:cs typeface="Lucida Sans Unicode"/>
              </a:rPr>
              <a:t>u</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4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l</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5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45"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s</a:t>
            </a:r>
            <a:r>
              <a:rPr sz="1600" spc="-245" dirty="0" smtClean="0">
                <a:solidFill>
                  <a:srgbClr val="506067"/>
                </a:solidFill>
                <a:latin typeface="Lucida Sans Unicode"/>
                <a:cs typeface="Lucida Sans Unicode"/>
              </a:rPr>
              <a:t>k</a:t>
            </a:r>
            <a:r>
              <a:rPr sz="1600" spc="-160" dirty="0" smtClean="0">
                <a:solidFill>
                  <a:srgbClr val="506067"/>
                </a:solidFill>
                <a:latin typeface="Lucida Sans Unicode"/>
                <a:cs typeface="Lucida Sans Unicode"/>
              </a:rPr>
              <a:t>u</a:t>
            </a:r>
            <a:r>
              <a:rPr sz="1600" spc="-10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v</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n,</a:t>
            </a:r>
            <a:r>
              <a:rPr sz="1600" spc="-16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155" dirty="0" smtClean="0">
                <a:solidFill>
                  <a:srgbClr val="506067"/>
                </a:solidFill>
                <a:latin typeface="Lucida Sans Unicode"/>
                <a:cs typeface="Lucida Sans Unicode"/>
              </a:rPr>
              <a:t>ö</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li</a:t>
            </a:r>
            <a:r>
              <a:rPr sz="1600" spc="-155" dirty="0" smtClean="0">
                <a:solidFill>
                  <a:srgbClr val="506067"/>
                </a:solidFill>
                <a:latin typeface="Lucida Sans Unicode"/>
                <a:cs typeface="Lucida Sans Unicode"/>
              </a:rPr>
              <a:t>c</a:t>
            </a:r>
            <a:r>
              <a:rPr sz="1600" spc="-200" dirty="0" smtClean="0">
                <a:solidFill>
                  <a:srgbClr val="506067"/>
                </a:solidFill>
                <a:latin typeface="Lucida Sans Unicode"/>
                <a:cs typeface="Lucida Sans Unicode"/>
              </a:rPr>
              <a:t>h</a:t>
            </a:r>
            <a:r>
              <a:rPr sz="1600" spc="-180"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250" dirty="0" smtClean="0">
                <a:solidFill>
                  <a:srgbClr val="506067"/>
                </a:solidFill>
                <a:latin typeface="Lucida Sans Unicode"/>
                <a:cs typeface="Lucida Sans Unicode"/>
              </a:rPr>
              <a:t>g</a:t>
            </a:r>
            <a:r>
              <a:rPr sz="1600" spc="-114" dirty="0" smtClean="0">
                <a:solidFill>
                  <a:srgbClr val="506067"/>
                </a:solidFill>
                <a:latin typeface="Lucida Sans Unicode"/>
                <a:cs typeface="Lucida Sans Unicode"/>
              </a:rPr>
              <a:t>ut</a:t>
            </a:r>
            <a:r>
              <a:rPr sz="1600" spc="-15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D</a:t>
            </a:r>
            <a:r>
              <a:rPr sz="1600" spc="-160"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st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981200" indent="-268605">
              <a:lnSpc>
                <a:spcPct val="100000"/>
              </a:lnSpc>
              <a:buClr>
                <a:srgbClr val="910A2F"/>
              </a:buClr>
              <a:buFont typeface="Webdings"/>
              <a:buChar char="■"/>
              <a:tabLst>
                <a:tab pos="280670" algn="l"/>
              </a:tabLst>
            </a:pP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6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75" dirty="0" smtClean="0">
                <a:solidFill>
                  <a:srgbClr val="506067"/>
                </a:solidFill>
                <a:latin typeface="Lucida Sans Unicode"/>
                <a:cs typeface="Lucida Sans Unicode"/>
              </a:rPr>
              <a:t>l</a:t>
            </a:r>
            <a:r>
              <a:rPr sz="1600" spc="-17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i</a:t>
            </a:r>
            <a:r>
              <a:rPr sz="1600" spc="-19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2437765" indent="-268605">
              <a:lnSpc>
                <a:spcPct val="100000"/>
              </a:lnSpc>
              <a:buClr>
                <a:srgbClr val="910A2F"/>
              </a:buClr>
              <a:buFont typeface="Webdings"/>
              <a:buChar char="■"/>
              <a:tabLst>
                <a:tab pos="280670" algn="l"/>
              </a:tabLst>
            </a:pP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a:t>
            </a:r>
            <a:r>
              <a:rPr sz="1600" spc="-15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1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a:t>
            </a:r>
            <a:r>
              <a:rPr sz="1600" spc="-8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40" dirty="0" smtClean="0">
                <a:solidFill>
                  <a:srgbClr val="506067"/>
                </a:solidFill>
                <a:latin typeface="Lucida Sans Unicode"/>
                <a:cs typeface="Lucida Sans Unicode"/>
              </a:rPr>
              <a:t>nni</a:t>
            </a:r>
            <a:r>
              <a:rPr sz="1600" spc="-229" dirty="0" smtClean="0">
                <a:solidFill>
                  <a:srgbClr val="506067"/>
                </a:solidFill>
                <a:latin typeface="Lucida Sans Unicode"/>
                <a:cs typeface="Lucida Sans Unicode"/>
              </a:rPr>
              <a:t>m</a:t>
            </a:r>
            <a:r>
              <a:rPr sz="1600" spc="-240"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t</a:t>
            </a:r>
            <a:endParaRPr sz="1600" dirty="0">
              <a:latin typeface="Lucida Sans Unicode"/>
              <a:cs typeface="Lucida Sans Unicode"/>
            </a:endParaRPr>
          </a:p>
          <a:p>
            <a:pPr marL="280670">
              <a:lnSpc>
                <a:spcPct val="100000"/>
              </a:lnSpc>
            </a:pPr>
            <a:r>
              <a:rPr sz="1600" spc="-4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 </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i="1" spc="-10" dirty="0" smtClean="0">
                <a:solidFill>
                  <a:srgbClr val="506067"/>
                </a:solidFill>
                <a:latin typeface="Calibri"/>
                <a:cs typeface="Calibri"/>
              </a:rPr>
              <a:t>x</a:t>
            </a:r>
            <a:r>
              <a:rPr sz="1575" i="1" spc="-15" baseline="-21164" dirty="0" smtClean="0">
                <a:solidFill>
                  <a:srgbClr val="506067"/>
                </a:solidFill>
                <a:latin typeface="Calibri"/>
                <a:cs typeface="Calibri"/>
              </a:rPr>
              <a:t>k</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pPr>
            <a:endParaRPr sz="550" dirty="0"/>
          </a:p>
          <a:p>
            <a:pPr marL="280670" indent="-268605">
              <a:lnSpc>
                <a:spcPct val="100000"/>
              </a:lnSpc>
              <a:buClr>
                <a:srgbClr val="910A2F"/>
              </a:buClr>
              <a:buFont typeface="Webdings"/>
              <a:buChar char="■"/>
              <a:tabLst>
                <a:tab pos="280670" algn="l"/>
              </a:tabLst>
            </a:pP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0</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u</a:t>
            </a:r>
            <a:r>
              <a:rPr sz="1600" spc="-9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25"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5" dirty="0" smtClean="0">
                <a:solidFill>
                  <a:srgbClr val="506067"/>
                </a:solidFill>
                <a:latin typeface="Lucida Sans Unicode"/>
                <a:cs typeface="Lucida Sans Unicode"/>
              </a:rPr>
              <a:t>(</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0" dirty="0" smtClean="0">
                <a:solidFill>
                  <a:srgbClr val="506067"/>
                </a:solidFill>
                <a:latin typeface="Lucida Sans Unicode"/>
                <a:cs typeface="Lucida Sans Unicode"/>
              </a:rPr>
              <a:t>1</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r</a:t>
            </a:r>
            <a:endParaRPr sz="1600" dirty="0">
              <a:latin typeface="Lucida Sans Unicode"/>
              <a:cs typeface="Lucida Sans Unicode"/>
            </a:endParaRPr>
          </a:p>
          <a:p>
            <a:pPr marL="281305">
              <a:lnSpc>
                <a:spcPct val="100000"/>
              </a:lnSpc>
            </a:pPr>
            <a:r>
              <a:rPr sz="1600" spc="-160" dirty="0" smtClean="0">
                <a:solidFill>
                  <a:srgbClr val="506067"/>
                </a:solidFill>
                <a:latin typeface="Lucida Sans Unicode"/>
                <a:cs typeface="Lucida Sans Unicode"/>
              </a:rPr>
              <a:t>u</a:t>
            </a:r>
            <a:r>
              <a:rPr sz="1600" spc="-17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1</a:t>
            </a:r>
            <a:r>
              <a:rPr sz="1600" spc="-110"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hr</a:t>
            </a:r>
            <a:r>
              <a:rPr sz="1600" spc="-13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3" name="object 3"/>
          <p:cNvSpPr txBox="1">
            <a:spLocks noGrp="1"/>
          </p:cNvSpPr>
          <p:nvPr>
            <p:ph type="title"/>
          </p:nvPr>
        </p:nvSpPr>
        <p:spPr>
          <a:xfrm>
            <a:off x="457200" y="274638"/>
            <a:ext cx="6186502" cy="922114"/>
          </a:xfrm>
          <a:prstGeom prst="rect">
            <a:avLst/>
          </a:prstGeom>
        </p:spPr>
        <p:txBody>
          <a:bodyPr vert="horz" wrap="square" lIns="0" tIns="0" rIns="0" bIns="0" rtlCol="0">
            <a:noAutofit/>
          </a:bodyPr>
          <a:lstStyle/>
          <a:p>
            <a:pPr marL="12700">
              <a:lnSpc>
                <a:spcPct val="100000"/>
              </a:lnSpc>
            </a:pPr>
            <a:r>
              <a:rPr lang="de-DE" dirty="0" smtClean="0"/>
              <a:t/>
            </a:r>
            <a:br>
              <a:rPr lang="de-DE" dirty="0" smtClean="0"/>
            </a:br>
            <a:r>
              <a:rPr dirty="0" err="1" smtClean="0"/>
              <a:t>Logistische</a:t>
            </a:r>
            <a:r>
              <a:rPr dirty="0" smtClean="0"/>
              <a:t> </a:t>
            </a:r>
            <a:r>
              <a:rPr dirty="0"/>
              <a:t>Regression – </a:t>
            </a:r>
            <a:r>
              <a:rPr dirty="0" err="1"/>
              <a:t>statistischer</a:t>
            </a:r>
            <a:r>
              <a:rPr dirty="0"/>
              <a:t> </a:t>
            </a:r>
            <a:r>
              <a:rPr dirty="0" err="1" smtClean="0"/>
              <a:t>Hintergrund</a:t>
            </a:r>
            <a:r>
              <a:rPr lang="de-DE" dirty="0" smtClean="0"/>
              <a:t/>
            </a:r>
            <a:br>
              <a:rPr lang="de-DE" dirty="0" smtClean="0"/>
            </a:br>
            <a:endParaRPr dirty="0"/>
          </a:p>
        </p:txBody>
      </p:sp>
      <p:sp>
        <p:nvSpPr>
          <p:cNvPr id="4" name="object 4"/>
          <p:cNvSpPr/>
          <p:nvPr/>
        </p:nvSpPr>
        <p:spPr>
          <a:xfrm>
            <a:off x="6723888" y="2706624"/>
            <a:ext cx="2170600" cy="2184989"/>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272</a:t>
            </a:fld>
            <a:endParaRPr sz="800">
              <a:latin typeface="Lucida Sans Unicode"/>
              <a:cs typeface="Lucida Sans Unicode"/>
            </a:endParaRPr>
          </a:p>
        </p:txBody>
      </p:sp>
    </p:spTree>
    <p:extLst>
      <p:ext uri="{BB962C8B-B14F-4D97-AF65-F5344CB8AC3E}">
        <p14:creationId xmlns:p14="http://schemas.microsoft.com/office/powerpoint/2010/main" val="294777990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statistischer Hintergrund</a:t>
            </a:r>
          </a:p>
        </p:txBody>
      </p:sp>
      <p:sp>
        <p:nvSpPr>
          <p:cNvPr id="5" name="object 5"/>
          <p:cNvSpPr/>
          <p:nvPr/>
        </p:nvSpPr>
        <p:spPr>
          <a:xfrm>
            <a:off x="683568" y="2159772"/>
            <a:ext cx="1709927" cy="796543"/>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3291035" y="2004324"/>
            <a:ext cx="554735" cy="310895"/>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3301978" y="2401705"/>
            <a:ext cx="161543" cy="237743"/>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3306999" y="2923450"/>
            <a:ext cx="161543" cy="241807"/>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842773" y="3742943"/>
            <a:ext cx="5068823" cy="550671"/>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886251" y="4797152"/>
            <a:ext cx="234695" cy="406399"/>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899160" y="5369856"/>
            <a:ext cx="176783" cy="327152"/>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621791" y="5733256"/>
            <a:ext cx="3963923" cy="867663"/>
          </a:xfrm>
          <a:prstGeom prst="rect">
            <a:avLst/>
          </a:prstGeom>
          <a:blipFill>
            <a:blip r:embed="rId9" cstate="print"/>
            <a:stretch>
              <a:fillRect/>
            </a:stretch>
          </a:blipFill>
        </p:spPr>
        <p:txBody>
          <a:bodyPr wrap="square" lIns="0" tIns="0" rIns="0" bIns="0" rtlCol="0">
            <a:noAutofit/>
          </a:bodyPr>
          <a:lstStyle/>
          <a:p>
            <a:endParaRPr/>
          </a:p>
        </p:txBody>
      </p:sp>
      <p:sp>
        <p:nvSpPr>
          <p:cNvPr id="13" name="object 13"/>
          <p:cNvSpPr txBox="1"/>
          <p:nvPr/>
        </p:nvSpPr>
        <p:spPr>
          <a:xfrm>
            <a:off x="251520" y="1700808"/>
            <a:ext cx="2955290" cy="883920"/>
          </a:xfrm>
          <a:prstGeom prst="rect">
            <a:avLst/>
          </a:prstGeom>
        </p:spPr>
        <p:txBody>
          <a:bodyPr vert="horz" wrap="square" lIns="0" tIns="0" rIns="0" bIns="0" rtlCol="0">
            <a:noAutofit/>
          </a:bodyPr>
          <a:lstStyle/>
          <a:p>
            <a:pPr marL="12700" marR="12700" indent="-635">
              <a:lnSpc>
                <a:spcPct val="131300"/>
              </a:lnSpc>
              <a:buClr>
                <a:srgbClr val="910A2F"/>
              </a:buClr>
              <a:buFont typeface="Webdings"/>
              <a:buChar char="■"/>
              <a:tabLst>
                <a:tab pos="280670" algn="l"/>
              </a:tabLst>
            </a:pPr>
            <a:r>
              <a:rPr lang="de-DE" sz="1600" spc="-190" dirty="0" smtClean="0">
                <a:solidFill>
                  <a:srgbClr val="506067"/>
                </a:solidFill>
                <a:latin typeface="Lucida Sans Unicode"/>
                <a:cs typeface="Lucida Sans Unicode"/>
              </a:rPr>
              <a:t>  </a:t>
            </a:r>
            <a:r>
              <a:rPr sz="1600" spc="-190" dirty="0" err="1" smtClean="0">
                <a:solidFill>
                  <a:srgbClr val="506067"/>
                </a:solidFill>
                <a:latin typeface="Lucida Sans Unicode"/>
                <a:cs typeface="Lucida Sans Unicode"/>
              </a:rPr>
              <a:t>L</a:t>
            </a:r>
            <a:r>
              <a:rPr sz="1600" spc="-204" dirty="0" err="1" smtClean="0">
                <a:solidFill>
                  <a:srgbClr val="506067"/>
                </a:solidFill>
                <a:latin typeface="Lucida Sans Unicode"/>
                <a:cs typeface="Lucida Sans Unicode"/>
              </a:rPr>
              <a:t>o</a:t>
            </a:r>
            <a:r>
              <a:rPr sz="1600" spc="-200" dirty="0" err="1" smtClean="0">
                <a:solidFill>
                  <a:srgbClr val="506067"/>
                </a:solidFill>
                <a:latin typeface="Lucida Sans Unicode"/>
                <a:cs typeface="Lucida Sans Unicode"/>
              </a:rPr>
              <a:t>g</a:t>
            </a:r>
            <a:r>
              <a:rPr sz="1600" spc="-95" dirty="0" err="1" smtClean="0">
                <a:solidFill>
                  <a:srgbClr val="506067"/>
                </a:solidFill>
                <a:latin typeface="Lucida Sans Unicode"/>
                <a:cs typeface="Lucida Sans Unicode"/>
              </a:rPr>
              <a:t>i</a:t>
            </a:r>
            <a:r>
              <a:rPr sz="1600" spc="-215" dirty="0" err="1" smtClean="0">
                <a:solidFill>
                  <a:srgbClr val="506067"/>
                </a:solidFill>
                <a:latin typeface="Lucida Sans Unicode"/>
                <a:cs typeface="Lucida Sans Unicode"/>
              </a:rPr>
              <a:t>s</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204" dirty="0" err="1" smtClean="0">
                <a:solidFill>
                  <a:srgbClr val="506067"/>
                </a:solidFill>
                <a:latin typeface="Lucida Sans Unicode"/>
                <a:cs typeface="Lucida Sans Unicode"/>
              </a:rPr>
              <a:t>s</a:t>
            </a:r>
            <a:r>
              <a:rPr sz="1600" spc="-155" dirty="0" err="1" smtClean="0">
                <a:solidFill>
                  <a:srgbClr val="506067"/>
                </a:solidFill>
                <a:latin typeface="Lucida Sans Unicode"/>
                <a:cs typeface="Lucida Sans Unicode"/>
              </a:rPr>
              <a:t>c</a:t>
            </a:r>
            <a:r>
              <a:rPr sz="1600" spc="-160" dirty="0" err="1" smtClean="0">
                <a:solidFill>
                  <a:srgbClr val="506067"/>
                </a:solidFill>
                <a:latin typeface="Lucida Sans Unicode"/>
                <a:cs typeface="Lucida Sans Unicode"/>
              </a:rPr>
              <a:t>h</a:t>
            </a:r>
            <a:r>
              <a:rPr sz="1600" spc="-100" dirty="0" err="1"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50" dirty="0" err="1" smtClean="0">
                <a:solidFill>
                  <a:srgbClr val="506067"/>
                </a:solidFill>
                <a:latin typeface="Lucida Sans Unicode"/>
                <a:cs typeface="Lucida Sans Unicode"/>
              </a:rPr>
              <a:t>g</a:t>
            </a:r>
            <a:r>
              <a:rPr sz="1600" spc="-130"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04" dirty="0" err="1" smtClean="0">
                <a:solidFill>
                  <a:srgbClr val="506067"/>
                </a:solidFill>
                <a:latin typeface="Lucida Sans Unicode"/>
                <a:cs typeface="Lucida Sans Unicode"/>
              </a:rPr>
              <a:t>ss</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215" dirty="0" err="1" smtClean="0">
                <a:solidFill>
                  <a:srgbClr val="506067"/>
                </a:solidFill>
                <a:latin typeface="Lucida Sans Unicode"/>
                <a:cs typeface="Lucida Sans Unicode"/>
              </a:rPr>
              <a:t>s</a:t>
            </a:r>
            <a:r>
              <a:rPr sz="1600" spc="-110" dirty="0" err="1" smtClean="0">
                <a:solidFill>
                  <a:srgbClr val="506067"/>
                </a:solidFill>
                <a:latin typeface="Lucida Sans Unicode"/>
                <a:cs typeface="Lucida Sans Unicode"/>
              </a:rPr>
              <a:t>f</a:t>
            </a:r>
            <a:r>
              <a:rPr sz="1600" spc="-160" dirty="0" err="1" smtClean="0">
                <a:solidFill>
                  <a:srgbClr val="506067"/>
                </a:solidFill>
                <a:latin typeface="Lucida Sans Unicode"/>
                <a:cs typeface="Lucida Sans Unicode"/>
              </a:rPr>
              <a:t>un</a:t>
            </a:r>
            <a:r>
              <a:rPr sz="1600" spc="-235" dirty="0" err="1" smtClean="0">
                <a:solidFill>
                  <a:srgbClr val="506067"/>
                </a:solidFill>
                <a:latin typeface="Lucida Sans Unicode"/>
                <a:cs typeface="Lucida Sans Unicode"/>
              </a:rPr>
              <a:t>k</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4" name="object 14"/>
          <p:cNvSpPr txBox="1"/>
          <p:nvPr/>
        </p:nvSpPr>
        <p:spPr>
          <a:xfrm>
            <a:off x="494383" y="3501008"/>
            <a:ext cx="6066155" cy="355600"/>
          </a:xfrm>
          <a:prstGeom prst="rect">
            <a:avLst/>
          </a:prstGeom>
        </p:spPr>
        <p:txBody>
          <a:bodyPr vert="horz" wrap="square" lIns="0" tIns="0" rIns="0" bIns="0" rtlCol="0">
            <a:noAutofit/>
          </a:bodyPr>
          <a:lstStyle/>
          <a:p>
            <a:pPr marL="12700">
              <a:lnSpc>
                <a:spcPct val="100000"/>
              </a:lnSpc>
            </a:pPr>
            <a:r>
              <a:rPr sz="1600" i="1" spc="-5" dirty="0" smtClean="0">
                <a:solidFill>
                  <a:srgbClr val="506067"/>
                </a:solidFill>
                <a:latin typeface="Calibri"/>
                <a:cs typeface="Calibri"/>
              </a:rPr>
              <a:t>z</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so</a:t>
            </a:r>
            <a:r>
              <a:rPr sz="1600" spc="-21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3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ll</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29" dirty="0" smtClean="0">
                <a:solidFill>
                  <a:srgbClr val="506067"/>
                </a:solidFill>
                <a:latin typeface="Lucida Sans Unicode"/>
                <a:cs typeface="Lucida Sans Unicode"/>
              </a:rPr>
              <a:t>m</a:t>
            </a:r>
            <a:r>
              <a:rPr sz="1600" spc="-165" dirty="0" smtClean="0">
                <a:solidFill>
                  <a:srgbClr val="506067"/>
                </a:solidFill>
                <a:latin typeface="Lucida Sans Unicode"/>
                <a:cs typeface="Lucida Sans Unicode"/>
              </a:rPr>
              <a:t>od</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5" name="object 15"/>
          <p:cNvSpPr/>
          <p:nvPr/>
        </p:nvSpPr>
        <p:spPr>
          <a:xfrm>
            <a:off x="883920" y="4220465"/>
            <a:ext cx="277367" cy="442975"/>
          </a:xfrm>
          <a:prstGeom prst="rect">
            <a:avLst/>
          </a:prstGeom>
          <a:blipFill>
            <a:blip r:embed="rId10" cstate="print"/>
            <a:stretch>
              <a:fillRect/>
            </a:stretch>
          </a:blipFill>
        </p:spPr>
        <p:txBody>
          <a:bodyPr wrap="square" lIns="0" tIns="0" rIns="0" bIns="0" rtlCol="0">
            <a:noAutofit/>
          </a:bodyPr>
          <a:lstStyle/>
          <a:p>
            <a:endParaRPr/>
          </a:p>
        </p:txBody>
      </p:sp>
      <p:sp>
        <p:nvSpPr>
          <p:cNvPr id="18" name="object 1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273</a:t>
            </a:fld>
            <a:endParaRPr sz="800">
              <a:latin typeface="Lucida Sans Unicode"/>
              <a:cs typeface="Lucida Sans Unicode"/>
            </a:endParaRPr>
          </a:p>
        </p:txBody>
      </p:sp>
      <p:graphicFrame>
        <p:nvGraphicFramePr>
          <p:cNvPr id="2" name="object 2"/>
          <p:cNvGraphicFramePr>
            <a:graphicFrameLocks noGrp="1"/>
          </p:cNvGraphicFramePr>
          <p:nvPr>
            <p:extLst>
              <p:ext uri="{D42A27DB-BD31-4B8C-83A1-F6EECF244321}">
                <p14:modId xmlns:p14="http://schemas.microsoft.com/office/powerpoint/2010/main" val="3571830366"/>
              </p:ext>
            </p:extLst>
          </p:nvPr>
        </p:nvGraphicFramePr>
        <p:xfrm>
          <a:off x="3779912" y="2010480"/>
          <a:ext cx="5136980" cy="1490528"/>
        </p:xfrm>
        <a:graphic>
          <a:graphicData uri="http://schemas.openxmlformats.org/drawingml/2006/table">
            <a:tbl>
              <a:tblPr firstRow="1" bandRow="1">
                <a:tableStyleId>{2D5ABB26-0587-4C30-8999-92F81FD0307C}</a:tableStyleId>
              </a:tblPr>
              <a:tblGrid>
                <a:gridCol w="344065"/>
                <a:gridCol w="4792915"/>
              </a:tblGrid>
              <a:tr h="332288">
                <a:tc>
                  <a:txBody>
                    <a:bodyPr/>
                    <a:lstStyle/>
                    <a:p>
                      <a:pPr marL="146050">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09220">
                        <a:lnSpc>
                          <a:spcPct val="100000"/>
                        </a:lnSpc>
                      </a:pPr>
                      <a:r>
                        <a:rPr sz="1900" spc="-5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ch</a:t>
                      </a:r>
                      <a:r>
                        <a:rPr sz="1900" spc="-55" dirty="0" smtClean="0">
                          <a:solidFill>
                            <a:srgbClr val="506067"/>
                          </a:solidFill>
                          <a:latin typeface="Lucida Sans Unicode"/>
                          <a:cs typeface="Lucida Sans Unicode"/>
                        </a:rPr>
                        <a:t>k</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t</a:t>
                      </a:r>
                      <a:r>
                        <a:rPr sz="1900" spc="0" dirty="0" smtClean="0">
                          <a:solidFill>
                            <a:srgbClr val="506067"/>
                          </a:solidFill>
                          <a:latin typeface="Lucida Sans Unicode"/>
                          <a:cs typeface="Lucida Sans Unicode"/>
                        </a:rPr>
                        <a:t>,</a:t>
                      </a:r>
                      <a:r>
                        <a:rPr sz="1900" spc="-9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ss</a:t>
                      </a:r>
                      <a:r>
                        <a:rPr sz="1900" spc="-130" dirty="0" smtClean="0">
                          <a:solidFill>
                            <a:srgbClr val="506067"/>
                          </a:solidFill>
                          <a:latin typeface="Lucida Sans Unicode"/>
                          <a:cs typeface="Lucida Sans Unicode"/>
                        </a:rPr>
                        <a:t> </a:t>
                      </a:r>
                      <a:r>
                        <a:rPr sz="1900" i="1" spc="0" dirty="0" smtClean="0">
                          <a:solidFill>
                            <a:srgbClr val="506067"/>
                          </a:solidFill>
                          <a:latin typeface="Calibri"/>
                          <a:cs typeface="Calibri"/>
                        </a:rPr>
                        <a:t>y</a:t>
                      </a:r>
                      <a:r>
                        <a:rPr sz="1900" i="1" spc="-10" dirty="0" smtClean="0">
                          <a:solidFill>
                            <a:srgbClr val="506067"/>
                          </a:solidFill>
                          <a:latin typeface="Calibri"/>
                          <a:cs typeface="Calibri"/>
                        </a:rPr>
                        <a:t> </a:t>
                      </a:r>
                      <a:r>
                        <a:rPr sz="1900" spc="0" dirty="0" smtClean="0">
                          <a:solidFill>
                            <a:srgbClr val="506067"/>
                          </a:solidFill>
                          <a:latin typeface="Lucida Sans Unicode"/>
                          <a:cs typeface="Lucida Sans Unicode"/>
                        </a:rPr>
                        <a:t>=</a:t>
                      </a:r>
                      <a:r>
                        <a:rPr sz="1900" spc="-125" dirty="0" smtClean="0">
                          <a:solidFill>
                            <a:srgbClr val="506067"/>
                          </a:solidFill>
                          <a:latin typeface="Lucida Sans Unicode"/>
                          <a:cs typeface="Lucida Sans Unicode"/>
                        </a:rPr>
                        <a:t> </a:t>
                      </a:r>
                      <a:r>
                        <a:rPr sz="1900" spc="0" dirty="0" smtClean="0">
                          <a:solidFill>
                            <a:srgbClr val="506067"/>
                          </a:solidFill>
                          <a:latin typeface="Lucida Sans Unicode"/>
                          <a:cs typeface="Lucida Sans Unicode"/>
                        </a:rPr>
                        <a:t>1</a:t>
                      </a:r>
                      <a:endParaRPr sz="1900" dirty="0">
                        <a:latin typeface="Lucida Sans Unicode"/>
                        <a:cs typeface="Lucida Sans Unicode"/>
                      </a:endParaRPr>
                    </a:p>
                  </a:txBody>
                  <a:tcPr marL="0" marR="0" marT="0" marB="0"/>
                </a:tc>
              </a:tr>
              <a:tr h="325233">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dirty="0" smtClean="0">
                          <a:solidFill>
                            <a:srgbClr val="506067"/>
                          </a:solidFill>
                          <a:latin typeface="Lucida Sans Unicode"/>
                          <a:cs typeface="Lucida Sans Unicode"/>
                        </a:rPr>
                        <a:t>B</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sis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a</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ü</a:t>
                      </a:r>
                      <a:r>
                        <a:rPr sz="1900" spc="0" dirty="0" smtClean="0">
                          <a:solidFill>
                            <a:srgbClr val="506067"/>
                          </a:solidFill>
                          <a:latin typeface="Lucida Sans Unicode"/>
                          <a:cs typeface="Lucida Sans Unicode"/>
                        </a:rPr>
                        <a:t>rli</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10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2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ri</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hmu</a:t>
                      </a:r>
                      <a:r>
                        <a:rPr sz="1900" spc="0" dirty="0" smtClean="0">
                          <a:solidFill>
                            <a:srgbClr val="506067"/>
                          </a:solidFill>
                          <a:latin typeface="Lucida Sans Unicode"/>
                          <a:cs typeface="Lucida Sans Unicode"/>
                        </a:rPr>
                        <a:t>s,</a:t>
                      </a:r>
                      <a:r>
                        <a:rPr sz="1900" spc="-12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u</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0" dirty="0" smtClean="0">
                          <a:solidFill>
                            <a:srgbClr val="506067"/>
                          </a:solidFill>
                          <a:latin typeface="Lucida Sans Unicode"/>
                          <a:cs typeface="Lucida Sans Unicode"/>
                        </a:rPr>
                        <a:t>e</a:t>
                      </a:r>
                      <a:r>
                        <a:rPr sz="1900" spc="-12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Z</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hl</a:t>
                      </a:r>
                      <a:endParaRPr sz="1900" dirty="0">
                        <a:latin typeface="Lucida Sans Unicode"/>
                        <a:cs typeface="Lucida Sans Unicode"/>
                      </a:endParaRPr>
                    </a:p>
                  </a:txBody>
                  <a:tcPr marL="0" marR="0" marT="0" marB="0"/>
                </a:tc>
              </a:tr>
              <a:tr h="568960">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it</a:t>
                      </a:r>
                      <a:r>
                        <a:rPr sz="1900" spc="-13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ea</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05" dirty="0" smtClean="0">
                          <a:solidFill>
                            <a:srgbClr val="506067"/>
                          </a:solidFill>
                          <a:latin typeface="Lucida Sans Unicode"/>
                          <a:cs typeface="Lucida Sans Unicode"/>
                        </a:rPr>
                        <a:t> </a:t>
                      </a: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m</a:t>
                      </a:r>
                      <a:r>
                        <a:rPr sz="1900" spc="0" dirty="0" smtClean="0">
                          <a:solidFill>
                            <a:srgbClr val="506067"/>
                          </a:solidFill>
                          <a:latin typeface="Lucida Sans Unicode"/>
                          <a:cs typeface="Lucida Sans Unicode"/>
                        </a:rPr>
                        <a:t>o</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ll</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a:t>
                      </a:r>
                      <a:r>
                        <a:rPr sz="1900" spc="-12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90" dirty="0" smtClean="0">
                          <a:solidFill>
                            <a:srgbClr val="506067"/>
                          </a:solidFill>
                          <a:latin typeface="Lucida Sans Unicode"/>
                          <a:cs typeface="Lucida Sans Unicode"/>
                        </a:rPr>
                        <a:t> </a:t>
                      </a:r>
                      <a:r>
                        <a:rPr sz="1900" spc="-80" dirty="0" err="1" smtClean="0">
                          <a:solidFill>
                            <a:srgbClr val="506067"/>
                          </a:solidFill>
                          <a:latin typeface="Lucida Sans Unicode"/>
                          <a:cs typeface="Lucida Sans Unicode"/>
                        </a:rPr>
                        <a:t>V</a:t>
                      </a:r>
                      <a:r>
                        <a:rPr sz="1900" spc="-5" dirty="0" err="1" smtClean="0">
                          <a:solidFill>
                            <a:srgbClr val="506067"/>
                          </a:solidFill>
                          <a:latin typeface="Lucida Sans Unicode"/>
                          <a:cs typeface="Lucida Sans Unicode"/>
                        </a:rPr>
                        <a:t>a</a:t>
                      </a:r>
                      <a:r>
                        <a:rPr sz="1900" spc="0" dirty="0" err="1" smtClean="0">
                          <a:solidFill>
                            <a:srgbClr val="506067"/>
                          </a:solidFill>
                          <a:latin typeface="Lucida Sans Unicode"/>
                          <a:cs typeface="Lucida Sans Unicode"/>
                        </a:rPr>
                        <a:t>ri</a:t>
                      </a:r>
                      <a:r>
                        <a:rPr sz="1900" spc="-5" dirty="0" err="1" smtClean="0">
                          <a:solidFill>
                            <a:srgbClr val="506067"/>
                          </a:solidFill>
                          <a:latin typeface="Lucida Sans Unicode"/>
                          <a:cs typeface="Lucida Sans Unicode"/>
                        </a:rPr>
                        <a:t>a</a:t>
                      </a:r>
                      <a:r>
                        <a:rPr sz="1900" spc="-10" dirty="0" err="1" smtClean="0">
                          <a:solidFill>
                            <a:srgbClr val="506067"/>
                          </a:solidFill>
                          <a:latin typeface="Lucida Sans Unicode"/>
                          <a:cs typeface="Lucida Sans Unicode"/>
                        </a:rPr>
                        <a:t>b</a:t>
                      </a:r>
                      <a:r>
                        <a:rPr sz="1900" spc="0" dirty="0" err="1" smtClean="0">
                          <a:solidFill>
                            <a:srgbClr val="506067"/>
                          </a:solidFill>
                          <a:latin typeface="Lucida Sans Unicode"/>
                          <a:cs typeface="Lucida Sans Unicode"/>
                        </a:rPr>
                        <a:t>l</a:t>
                      </a:r>
                      <a:r>
                        <a:rPr sz="1900" spc="-5" dirty="0" err="1" smtClean="0">
                          <a:solidFill>
                            <a:srgbClr val="506067"/>
                          </a:solidFill>
                          <a:latin typeface="Lucida Sans Unicode"/>
                          <a:cs typeface="Lucida Sans Unicode"/>
                        </a:rPr>
                        <a:t>e</a:t>
                      </a:r>
                      <a:r>
                        <a:rPr sz="1900" spc="-10" dirty="0" err="1" smtClean="0">
                          <a:solidFill>
                            <a:srgbClr val="506067"/>
                          </a:solidFill>
                          <a:latin typeface="Lucida Sans Unicode"/>
                          <a:cs typeface="Lucida Sans Unicode"/>
                        </a:rPr>
                        <a:t>n</a:t>
                      </a:r>
                      <a:r>
                        <a:rPr sz="1900" spc="-1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1712436968"/>
              </p:ext>
            </p:extLst>
          </p:nvPr>
        </p:nvGraphicFramePr>
        <p:xfrm>
          <a:off x="1097128" y="4220465"/>
          <a:ext cx="2410335" cy="1554152"/>
        </p:xfrm>
        <a:graphic>
          <a:graphicData uri="http://schemas.openxmlformats.org/drawingml/2006/table">
            <a:tbl>
              <a:tblPr firstRow="1" bandRow="1">
                <a:tableStyleId>{2D5ABB26-0587-4C30-8999-92F81FD0307C}</a:tableStyleId>
              </a:tblPr>
              <a:tblGrid>
                <a:gridCol w="354763"/>
                <a:gridCol w="2055572"/>
              </a:tblGrid>
              <a:tr h="603840">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e</a:t>
                      </a:r>
                      <a:r>
                        <a:rPr sz="1900" spc="-85" dirty="0" smtClean="0">
                          <a:solidFill>
                            <a:srgbClr val="506067"/>
                          </a:solidFill>
                          <a:latin typeface="Lucida Sans Unicode"/>
                          <a:cs typeface="Lucida Sans Unicode"/>
                        </a:rPr>
                        <a:t> </a:t>
                      </a:r>
                      <a:r>
                        <a:rPr sz="1900" spc="-80" dirty="0" smtClean="0">
                          <a:solidFill>
                            <a:srgbClr val="506067"/>
                          </a:solidFill>
                          <a:latin typeface="Lucida Sans Unicode"/>
                          <a:cs typeface="Lucida Sans Unicode"/>
                        </a:rPr>
                        <a:t>V</a:t>
                      </a:r>
                      <a:r>
                        <a:rPr sz="1900" spc="0" dirty="0" smtClean="0">
                          <a:solidFill>
                            <a:srgbClr val="506067"/>
                          </a:solidFill>
                          <a:latin typeface="Lucida Sans Unicode"/>
                          <a:cs typeface="Lucida Sans Unicode"/>
                        </a:rPr>
                        <a:t>aria</a:t>
                      </a:r>
                      <a:r>
                        <a:rPr sz="1900" spc="-10" dirty="0" smtClean="0">
                          <a:solidFill>
                            <a:srgbClr val="506067"/>
                          </a:solidFill>
                          <a:latin typeface="Lucida Sans Unicode"/>
                          <a:cs typeface="Lucida Sans Unicode"/>
                        </a:rPr>
                        <a:t>b</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endParaRPr sz="1900" dirty="0">
                        <a:latin typeface="Lucida Sans Unicode"/>
                        <a:cs typeface="Lucida Sans Unicode"/>
                      </a:endParaRPr>
                    </a:p>
                  </a:txBody>
                  <a:tcPr marL="0" marR="0" marT="0" marB="0"/>
                </a:tc>
              </a:tr>
              <a:tr h="603840">
                <a:tc>
                  <a:txBody>
                    <a:bodyPr/>
                    <a:lstStyle/>
                    <a:p>
                      <a:pPr marL="26034" algn="ctr">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19380">
                        <a:lnSpc>
                          <a:spcPct val="100000"/>
                        </a:lnSpc>
                      </a:pP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55" dirty="0" smtClean="0">
                          <a:solidFill>
                            <a:srgbClr val="506067"/>
                          </a:solidFill>
                          <a:latin typeface="Lucida Sans Unicode"/>
                          <a:cs typeface="Lucida Sans Unicode"/>
                        </a:rPr>
                        <a:t>k</a:t>
                      </a:r>
                      <a:r>
                        <a:rPr sz="1900" spc="0" dirty="0" smtClean="0">
                          <a:solidFill>
                            <a:srgbClr val="506067"/>
                          </a:solidFill>
                          <a:latin typeface="Lucida Sans Unicode"/>
                          <a:cs typeface="Lucida Sans Unicode"/>
                        </a:rPr>
                        <a:t>o</a:t>
                      </a:r>
                      <a:r>
                        <a:rPr sz="1900" spc="-1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f</a:t>
                      </a:r>
                      <a:r>
                        <a:rPr sz="1900" spc="0" dirty="0" smtClean="0">
                          <a:solidFill>
                            <a:srgbClr val="506067"/>
                          </a:solidFill>
                          <a:latin typeface="Lucida Sans Unicode"/>
                          <a:cs typeface="Lucida Sans Unicode"/>
                        </a:rPr>
                        <a:t>fi</a:t>
                      </a:r>
                      <a:r>
                        <a:rPr sz="1900" spc="-5" dirty="0" smtClean="0">
                          <a:solidFill>
                            <a:srgbClr val="506067"/>
                          </a:solidFill>
                          <a:latin typeface="Lucida Sans Unicode"/>
                          <a:cs typeface="Lucida Sans Unicode"/>
                        </a:rPr>
                        <a:t>z</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e</a:t>
                      </a:r>
                      <a:r>
                        <a:rPr sz="1900" spc="-2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t</a:t>
                      </a:r>
                      <a:r>
                        <a:rPr sz="1900" spc="-5" dirty="0" smtClean="0">
                          <a:solidFill>
                            <a:srgbClr val="506067"/>
                          </a:solidFill>
                          <a:latin typeface="Lucida Sans Unicode"/>
                          <a:cs typeface="Lucida Sans Unicode"/>
                        </a:rPr>
                        <a:t>en</a:t>
                      </a:r>
                      <a:endParaRPr sz="1900" dirty="0">
                        <a:latin typeface="Lucida Sans Unicode"/>
                        <a:cs typeface="Lucida Sans Unicode"/>
                      </a:endParaRPr>
                    </a:p>
                  </a:txBody>
                  <a:tcPr marL="0" marR="0" marT="0" marB="0"/>
                </a:tc>
              </a:tr>
              <a:tr h="346472">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25" dirty="0" smtClean="0">
                          <a:solidFill>
                            <a:srgbClr val="506067"/>
                          </a:solidFill>
                          <a:latin typeface="Lucida Sans Unicode"/>
                          <a:cs typeface="Lucida Sans Unicode"/>
                        </a:rPr>
                        <a:t>F</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h</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15" dirty="0" smtClean="0">
                          <a:solidFill>
                            <a:srgbClr val="506067"/>
                          </a:solidFill>
                          <a:latin typeface="Lucida Sans Unicode"/>
                          <a:cs typeface="Lucida Sans Unicode"/>
                        </a:rPr>
                        <a:t>r</a:t>
                      </a:r>
                      <a:r>
                        <a:rPr sz="1900" spc="-1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rt</a:t>
                      </a:r>
                      <a:endParaRPr sz="1900" dirty="0">
                        <a:latin typeface="Lucida Sans Unicode"/>
                        <a:cs typeface="Lucida Sans Unicode"/>
                      </a:endParaRPr>
                    </a:p>
                  </a:txBody>
                  <a:tcPr marL="0" marR="0" marT="0" marB="0"/>
                </a:tc>
              </a:tr>
            </a:tbl>
          </a:graphicData>
        </a:graphic>
      </p:graphicFrame>
    </p:spTree>
    <p:extLst>
      <p:ext uri="{BB962C8B-B14F-4D97-AF65-F5344CB8AC3E}">
        <p14:creationId xmlns:p14="http://schemas.microsoft.com/office/powerpoint/2010/main" val="10611486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871471"/>
            <a:ext cx="8108315" cy="3261360"/>
          </a:xfrm>
          <a:prstGeom prst="rect">
            <a:avLst/>
          </a:prstGeom>
        </p:spPr>
        <p:txBody>
          <a:bodyPr vert="horz" wrap="square" lIns="0" tIns="0" rIns="0" bIns="0" rtlCol="0">
            <a:noAutofit/>
          </a:bodyPr>
          <a:lstStyle/>
          <a:p>
            <a:pPr>
              <a:lnSpc>
                <a:spcPts val="600"/>
              </a:lnSpc>
              <a:spcBef>
                <a:spcPts val="0"/>
              </a:spcBef>
              <a:buClr>
                <a:srgbClr val="910A2F"/>
              </a:buClr>
              <a:buFont typeface="Webdings"/>
              <a:buChar char="■"/>
            </a:pPr>
            <a:endParaRPr sz="600" dirty="0"/>
          </a:p>
          <a:p>
            <a:pPr marL="280670" marR="60325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s</a:t>
            </a:r>
            <a:r>
              <a:rPr sz="1600" spc="-180"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3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t</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ls</a:t>
            </a:r>
            <a:r>
              <a:rPr sz="1600" spc="-114"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o</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35"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598170" indent="-268605">
              <a:lnSpc>
                <a:spcPct val="100000"/>
              </a:lnSpc>
              <a:buClr>
                <a:srgbClr val="910A2F"/>
              </a:buClr>
              <a:buFont typeface="Webdings"/>
              <a:buChar char="■"/>
              <a:tabLst>
                <a:tab pos="280670" algn="l"/>
              </a:tabLst>
            </a:pP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225" dirty="0" smtClean="0">
                <a:solidFill>
                  <a:srgbClr val="506067"/>
                </a:solidFill>
                <a:latin typeface="Lucida Sans Unicode"/>
                <a:cs typeface="Lucida Sans Unicode"/>
              </a:rPr>
              <a:t>m</a:t>
            </a:r>
            <a:r>
              <a:rPr sz="1600" spc="-15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75" dirty="0" smtClean="0">
                <a:solidFill>
                  <a:srgbClr val="506067"/>
                </a:solidFill>
                <a:latin typeface="Lucida Sans Unicode"/>
                <a:cs typeface="Lucida Sans Unicode"/>
              </a:rPr>
              <a:t>h</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65" dirty="0" smtClean="0">
                <a:solidFill>
                  <a:srgbClr val="506067"/>
                </a:solidFill>
                <a:latin typeface="Lucida Sans Unicode"/>
                <a:cs typeface="Lucida Sans Unicode"/>
              </a:rPr>
              <a:t>ss</a:t>
            </a:r>
            <a:r>
              <a:rPr sz="1600" spc="-18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endParaRPr sz="1600" dirty="0">
              <a:latin typeface="Lucida Sans Unicode"/>
              <a:cs typeface="Lucida Sans Unicode"/>
            </a:endParaRPr>
          </a:p>
        </p:txBody>
      </p:sp>
      <p:sp>
        <p:nvSpPr>
          <p:cNvPr id="3" name="object 3"/>
          <p:cNvSpPr txBox="1">
            <a:spLocks noGrp="1"/>
          </p:cNvSpPr>
          <p:nvPr>
            <p:ph type="title"/>
          </p:nvPr>
        </p:nvSpPr>
        <p:spPr>
          <a:xfrm>
            <a:off x="474250" y="332656"/>
            <a:ext cx="6186502" cy="1143000"/>
          </a:xfrm>
          <a:prstGeom prst="rect">
            <a:avLst/>
          </a:prstGeom>
        </p:spPr>
        <p:txBody>
          <a:bodyPr vert="horz" wrap="square" lIns="0" tIns="0" rIns="0" bIns="0" rtlCol="0">
            <a:noAutofit/>
          </a:bodyPr>
          <a:lstStyle/>
          <a:p>
            <a:pPr marL="12700">
              <a:lnSpc>
                <a:spcPct val="100000"/>
              </a:lnSpc>
            </a:pPr>
            <a:r>
              <a:rPr dirty="0"/>
              <a:t>Logistische Regression - Interpretation</a:t>
            </a:r>
          </a:p>
        </p:txBody>
      </p:sp>
      <p:sp>
        <p:nvSpPr>
          <p:cNvPr id="4" name="object 4"/>
          <p:cNvSpPr/>
          <p:nvPr/>
        </p:nvSpPr>
        <p:spPr>
          <a:xfrm>
            <a:off x="1835696" y="3212976"/>
            <a:ext cx="3185159" cy="674623"/>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774799" y="4149080"/>
            <a:ext cx="4267199" cy="1091183"/>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274</a:t>
            </a:fld>
            <a:endParaRPr sz="800">
              <a:latin typeface="Lucida Sans Unicode"/>
              <a:cs typeface="Lucida Sans Unicode"/>
            </a:endParaRPr>
          </a:p>
        </p:txBody>
      </p:sp>
    </p:spTree>
    <p:extLst>
      <p:ext uri="{BB962C8B-B14F-4D97-AF65-F5344CB8AC3E}">
        <p14:creationId xmlns:p14="http://schemas.microsoft.com/office/powerpoint/2010/main" val="290246896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92" y="1628800"/>
            <a:ext cx="8157209" cy="3891280"/>
          </a:xfrm>
          <a:prstGeom prst="rect">
            <a:avLst/>
          </a:prstGeom>
        </p:spPr>
        <p:txBody>
          <a:bodyPr vert="horz" wrap="square" lIns="0" tIns="0" rIns="0" bIns="0" rtlCol="0">
            <a:noAutofit/>
          </a:bodyPr>
          <a:lstStyle/>
          <a:p>
            <a:pPr marL="280670" marR="54991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b="1" spc="-90" dirty="0" smtClean="0">
                <a:solidFill>
                  <a:srgbClr val="506067"/>
                </a:solidFill>
                <a:latin typeface="Calibri"/>
                <a:cs typeface="Calibri"/>
              </a:rPr>
              <a:t>V</a:t>
            </a:r>
            <a:r>
              <a:rPr sz="1600" b="1" spc="-10" dirty="0" smtClean="0">
                <a:solidFill>
                  <a:srgbClr val="506067"/>
                </a:solidFill>
                <a:latin typeface="Calibri"/>
                <a:cs typeface="Calibri"/>
              </a:rPr>
              <a:t>e</a:t>
            </a:r>
            <a:r>
              <a:rPr sz="1600" b="1" spc="-50" dirty="0" smtClean="0">
                <a:solidFill>
                  <a:srgbClr val="506067"/>
                </a:solidFill>
                <a:latin typeface="Calibri"/>
                <a:cs typeface="Calibri"/>
              </a:rPr>
              <a:t>r</a:t>
            </a:r>
            <a:r>
              <a:rPr sz="1600" b="1" spc="-10" dirty="0" smtClean="0">
                <a:solidFill>
                  <a:srgbClr val="506067"/>
                </a:solidFill>
                <a:latin typeface="Calibri"/>
                <a:cs typeface="Calibri"/>
              </a:rPr>
              <a:t>ä</a:t>
            </a:r>
            <a:r>
              <a:rPr sz="1600" b="1" spc="-15" dirty="0" smtClean="0">
                <a:solidFill>
                  <a:srgbClr val="506067"/>
                </a:solidFill>
                <a:latin typeface="Calibri"/>
                <a:cs typeface="Calibri"/>
              </a:rPr>
              <a:t>nd</a:t>
            </a:r>
            <a:r>
              <a:rPr sz="1600" b="1" spc="-10" dirty="0" smtClean="0">
                <a:solidFill>
                  <a:srgbClr val="506067"/>
                </a:solidFill>
                <a:latin typeface="Calibri"/>
                <a:cs typeface="Calibri"/>
              </a:rPr>
              <a:t>e</a:t>
            </a:r>
            <a:r>
              <a:rPr sz="1600" b="1" spc="-15" dirty="0" smtClean="0">
                <a:solidFill>
                  <a:srgbClr val="506067"/>
                </a:solidFill>
                <a:latin typeface="Calibri"/>
                <a:cs typeface="Calibri"/>
              </a:rPr>
              <a:t>run</a:t>
            </a:r>
            <a:r>
              <a:rPr sz="1600" b="1" spc="-10" dirty="0" smtClean="0">
                <a:solidFill>
                  <a:srgbClr val="506067"/>
                </a:solidFill>
                <a:latin typeface="Calibri"/>
                <a:cs typeface="Calibri"/>
              </a:rPr>
              <a:t>g</a:t>
            </a:r>
            <a:r>
              <a:rPr sz="1600" b="1" spc="65" dirty="0" smtClean="0">
                <a:solidFill>
                  <a:srgbClr val="506067"/>
                </a:solidFill>
                <a:latin typeface="Calibri"/>
                <a:cs typeface="Calibri"/>
              </a:rPr>
              <a:t> </a:t>
            </a:r>
            <a:r>
              <a:rPr sz="1600" b="1" spc="-15" dirty="0" smtClean="0">
                <a:solidFill>
                  <a:srgbClr val="506067"/>
                </a:solidFill>
                <a:latin typeface="Calibri"/>
                <a:cs typeface="Calibri"/>
              </a:rPr>
              <a:t>d</a:t>
            </a:r>
            <a:r>
              <a:rPr sz="1600" b="1" spc="-10" dirty="0" smtClean="0">
                <a:solidFill>
                  <a:srgbClr val="506067"/>
                </a:solidFill>
                <a:latin typeface="Calibri"/>
                <a:cs typeface="Calibri"/>
              </a:rPr>
              <a:t>er</a:t>
            </a:r>
            <a:r>
              <a:rPr sz="1600" b="1" spc="5" dirty="0" smtClean="0">
                <a:solidFill>
                  <a:srgbClr val="506067"/>
                </a:solidFill>
                <a:latin typeface="Calibri"/>
                <a:cs typeface="Calibri"/>
              </a:rPr>
              <a:t> </a:t>
            </a:r>
            <a:r>
              <a:rPr sz="1600" b="1" spc="-30" dirty="0" smtClean="0">
                <a:solidFill>
                  <a:srgbClr val="506067"/>
                </a:solidFill>
                <a:latin typeface="Calibri"/>
                <a:cs typeface="Calibri"/>
              </a:rPr>
              <a:t>r</a:t>
            </a:r>
            <a:r>
              <a:rPr sz="1600" b="1" spc="-10" dirty="0" smtClean="0">
                <a:solidFill>
                  <a:srgbClr val="506067"/>
                </a:solidFill>
                <a:latin typeface="Calibri"/>
                <a:cs typeface="Calibri"/>
              </a:rPr>
              <a:t>el</a:t>
            </a:r>
            <a:r>
              <a:rPr sz="1600" b="1" spc="-20" dirty="0" smtClean="0">
                <a:solidFill>
                  <a:srgbClr val="506067"/>
                </a:solidFill>
                <a:latin typeface="Calibri"/>
                <a:cs typeface="Calibri"/>
              </a:rPr>
              <a:t>a</a:t>
            </a:r>
            <a:r>
              <a:rPr sz="1600" b="1" spc="-15" dirty="0" smtClean="0">
                <a:solidFill>
                  <a:srgbClr val="506067"/>
                </a:solidFill>
                <a:latin typeface="Calibri"/>
                <a:cs typeface="Calibri"/>
              </a:rPr>
              <a:t>t</a:t>
            </a:r>
            <a:r>
              <a:rPr sz="1600" b="1" spc="-5" dirty="0" smtClean="0">
                <a:solidFill>
                  <a:srgbClr val="506067"/>
                </a:solidFill>
                <a:latin typeface="Calibri"/>
                <a:cs typeface="Calibri"/>
              </a:rPr>
              <a:t>i</a:t>
            </a:r>
            <a:r>
              <a:rPr sz="1600" b="1" spc="-25" dirty="0" smtClean="0">
                <a:solidFill>
                  <a:srgbClr val="506067"/>
                </a:solidFill>
                <a:latin typeface="Calibri"/>
                <a:cs typeface="Calibri"/>
              </a:rPr>
              <a:t>v</a:t>
            </a:r>
            <a:r>
              <a:rPr sz="1600" b="1" spc="-10" dirty="0" smtClean="0">
                <a:solidFill>
                  <a:srgbClr val="506067"/>
                </a:solidFill>
                <a:latin typeface="Calibri"/>
                <a:cs typeface="Calibri"/>
              </a:rPr>
              <a:t>en</a:t>
            </a:r>
            <a:r>
              <a:rPr sz="1600" b="1" spc="-5" dirty="0" smtClean="0">
                <a:solidFill>
                  <a:srgbClr val="506067"/>
                </a:solidFill>
                <a:latin typeface="Calibri"/>
                <a:cs typeface="Calibri"/>
              </a:rPr>
              <a:t> </a:t>
            </a:r>
            <a:r>
              <a:rPr sz="1600" b="1" spc="-70" dirty="0" smtClean="0">
                <a:solidFill>
                  <a:srgbClr val="506067"/>
                </a:solidFill>
                <a:latin typeface="Calibri"/>
                <a:cs typeface="Calibri"/>
              </a:rPr>
              <a:t>W</a:t>
            </a:r>
            <a:r>
              <a:rPr sz="1600" b="1" spc="-10" dirty="0" smtClean="0">
                <a:solidFill>
                  <a:srgbClr val="506067"/>
                </a:solidFill>
                <a:latin typeface="Calibri"/>
                <a:cs typeface="Calibri"/>
              </a:rPr>
              <a:t>a</a:t>
            </a:r>
            <a:r>
              <a:rPr sz="1600" b="1" spc="-15" dirty="0" smtClean="0">
                <a:solidFill>
                  <a:srgbClr val="506067"/>
                </a:solidFill>
                <a:latin typeface="Calibri"/>
                <a:cs typeface="Calibri"/>
              </a:rPr>
              <a:t>h</a:t>
            </a:r>
            <a:r>
              <a:rPr sz="1600" b="1" spc="-40" dirty="0" smtClean="0">
                <a:solidFill>
                  <a:srgbClr val="506067"/>
                </a:solidFill>
                <a:latin typeface="Calibri"/>
                <a:cs typeface="Calibri"/>
              </a:rPr>
              <a:t>r</a:t>
            </a:r>
            <a:r>
              <a:rPr sz="1600" b="1" spc="-15" dirty="0" smtClean="0">
                <a:solidFill>
                  <a:srgbClr val="506067"/>
                </a:solidFill>
                <a:latin typeface="Calibri"/>
                <a:cs typeface="Calibri"/>
              </a:rPr>
              <a:t>s</a:t>
            </a:r>
            <a:r>
              <a:rPr sz="1600" b="1" spc="-10" dirty="0" smtClean="0">
                <a:solidFill>
                  <a:srgbClr val="506067"/>
                </a:solidFill>
                <a:latin typeface="Calibri"/>
                <a:cs typeface="Calibri"/>
              </a:rPr>
              <a:t>c</a:t>
            </a:r>
            <a:r>
              <a:rPr sz="1600" b="1" spc="-20" dirty="0" smtClean="0">
                <a:solidFill>
                  <a:srgbClr val="506067"/>
                </a:solidFill>
                <a:latin typeface="Calibri"/>
                <a:cs typeface="Calibri"/>
              </a:rPr>
              <a:t>h</a:t>
            </a:r>
            <a:r>
              <a:rPr sz="1600" b="1" spc="-10" dirty="0" smtClean="0">
                <a:solidFill>
                  <a:srgbClr val="506067"/>
                </a:solidFill>
                <a:latin typeface="Calibri"/>
                <a:cs typeface="Calibri"/>
              </a:rPr>
              <a:t>ei</a:t>
            </a:r>
            <a:r>
              <a:rPr sz="1600" b="1" spc="-15" dirty="0" smtClean="0">
                <a:solidFill>
                  <a:srgbClr val="506067"/>
                </a:solidFill>
                <a:latin typeface="Calibri"/>
                <a:cs typeface="Calibri"/>
              </a:rPr>
              <a:t>n</a:t>
            </a:r>
            <a:r>
              <a:rPr sz="1600" b="1" spc="-5" dirty="0" smtClean="0">
                <a:solidFill>
                  <a:srgbClr val="506067"/>
                </a:solidFill>
                <a:latin typeface="Calibri"/>
                <a:cs typeface="Calibri"/>
              </a:rPr>
              <a:t>lic</a:t>
            </a:r>
            <a:r>
              <a:rPr sz="1600" b="1" spc="-15" dirty="0" smtClean="0">
                <a:solidFill>
                  <a:srgbClr val="506067"/>
                </a:solidFill>
                <a:latin typeface="Calibri"/>
                <a:cs typeface="Calibri"/>
              </a:rPr>
              <a:t>h</a:t>
            </a:r>
            <a:r>
              <a:rPr sz="1600" b="1" spc="-60" dirty="0" smtClean="0">
                <a:solidFill>
                  <a:srgbClr val="506067"/>
                </a:solidFill>
                <a:latin typeface="Calibri"/>
                <a:cs typeface="Calibri"/>
              </a:rPr>
              <a:t>k</a:t>
            </a:r>
            <a:r>
              <a:rPr sz="1600" b="1" spc="-10" dirty="0" smtClean="0">
                <a:solidFill>
                  <a:srgbClr val="506067"/>
                </a:solidFill>
                <a:latin typeface="Calibri"/>
                <a:cs typeface="Calibri"/>
              </a:rPr>
              <a:t>eit</a:t>
            </a:r>
            <a:r>
              <a:rPr sz="1600" b="1" spc="5" dirty="0" smtClean="0">
                <a:solidFill>
                  <a:srgbClr val="506067"/>
                </a:solidFill>
                <a:latin typeface="Calibri"/>
                <a:cs typeface="Calibri"/>
              </a:rPr>
              <a:t> </a:t>
            </a:r>
            <a:r>
              <a:rPr sz="1600" spc="-135" dirty="0" smtClean="0">
                <a:solidFill>
                  <a:srgbClr val="506067"/>
                </a:solidFill>
                <a:latin typeface="Lucida Sans Unicode"/>
                <a:cs typeface="Lucida Sans Unicode"/>
              </a:rPr>
              <a:t>v</a:t>
            </a:r>
            <a:r>
              <a:rPr sz="1600" spc="-14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35" dirty="0" smtClean="0">
                <a:solidFill>
                  <a:srgbClr val="506067"/>
                </a:solidFill>
                <a:latin typeface="Lucida Sans Unicode"/>
                <a:cs typeface="Lucida Sans Unicode"/>
              </a:rPr>
              <a:t>n,</a:t>
            </a:r>
            <a:r>
              <a:rPr sz="1600" spc="-15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8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nh</a:t>
            </a:r>
            <a:r>
              <a:rPr sz="1600" spc="-14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20" dirty="0" smtClean="0">
                <a:solidFill>
                  <a:srgbClr val="506067"/>
                </a:solidFill>
                <a:latin typeface="Lucida Sans Unicode"/>
                <a:cs typeface="Lucida Sans Unicode"/>
              </a:rPr>
              <a:t> </a:t>
            </a:r>
            <a:r>
              <a:rPr sz="1600" b="1" spc="-60" dirty="0" smtClean="0">
                <a:solidFill>
                  <a:srgbClr val="506067"/>
                </a:solidFill>
                <a:latin typeface="Calibri"/>
                <a:cs typeface="Calibri"/>
              </a:rPr>
              <a:t>F</a:t>
            </a:r>
            <a:r>
              <a:rPr sz="1600" b="1" spc="-10" dirty="0" smtClean="0">
                <a:solidFill>
                  <a:srgbClr val="506067"/>
                </a:solidFill>
                <a:latin typeface="Calibri"/>
                <a:cs typeface="Calibri"/>
              </a:rPr>
              <a:t>a</a:t>
            </a:r>
            <a:r>
              <a:rPr sz="1600" b="1" spc="-20" dirty="0" smtClean="0">
                <a:solidFill>
                  <a:srgbClr val="506067"/>
                </a:solidFill>
                <a:latin typeface="Calibri"/>
                <a:cs typeface="Calibri"/>
              </a:rPr>
              <a:t>k</a:t>
            </a:r>
            <a:r>
              <a:rPr sz="1600" b="1" spc="-25" dirty="0" smtClean="0">
                <a:solidFill>
                  <a:srgbClr val="506067"/>
                </a:solidFill>
                <a:latin typeface="Calibri"/>
                <a:cs typeface="Calibri"/>
              </a:rPr>
              <a:t>t</a:t>
            </a:r>
            <a:r>
              <a:rPr sz="1600" b="1" spc="-5" dirty="0" smtClean="0">
                <a:solidFill>
                  <a:srgbClr val="506067"/>
                </a:solidFill>
                <a:latin typeface="Calibri"/>
                <a:cs typeface="Calibri"/>
              </a:rPr>
              <a:t>o</a:t>
            </a:r>
            <a:r>
              <a:rPr sz="1600" b="1" spc="-15" dirty="0" smtClean="0">
                <a:solidFill>
                  <a:srgbClr val="506067"/>
                </a:solidFill>
                <a:latin typeface="Calibri"/>
                <a:cs typeface="Calibri"/>
              </a:rPr>
              <a:t>r</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 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u</a:t>
            </a:r>
            <a:r>
              <a:rPr sz="1600" spc="-225" dirty="0" smtClean="0">
                <a:solidFill>
                  <a:srgbClr val="506067"/>
                </a:solidFill>
                <a:latin typeface="Lucida Sans Unicode"/>
                <a:cs typeface="Lucida Sans Unicode"/>
              </a:rPr>
              <a:t>m</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nh</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600" spc="-65" dirty="0" smtClean="0">
                <a:solidFill>
                  <a:srgbClr val="506067"/>
                </a:solidFill>
                <a:latin typeface="Lucida Sans Unicode"/>
                <a:cs typeface="Lucida Sans Unicode"/>
              </a:rPr>
              <a:t>B</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270" dirty="0" smtClean="0">
                <a:solidFill>
                  <a:srgbClr val="506067"/>
                </a:solidFill>
                <a:latin typeface="Lucida Sans Unicode"/>
                <a:cs typeface="Lucida Sans Unicode"/>
              </a:rPr>
              <a:t>g</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50" dirty="0" smtClean="0">
                <a:solidFill>
                  <a:srgbClr val="506067"/>
                </a:solidFill>
                <a:latin typeface="Lucida Sans Unicode"/>
                <a:cs typeface="Lucida Sans Unicode"/>
              </a:rPr>
              <a:t>(</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55"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c</a:t>
            </a:r>
            <a:r>
              <a:rPr sz="1600" spc="-170" dirty="0" smtClean="0">
                <a:solidFill>
                  <a:srgbClr val="506067"/>
                </a:solidFill>
                <a:latin typeface="Lucida Sans Unicode"/>
                <a:cs typeface="Lucida Sans Unicode"/>
              </a:rPr>
              <a:t>h</a:t>
            </a:r>
            <a:r>
              <a:rPr sz="1600" spc="-160" dirty="0" smtClean="0">
                <a:solidFill>
                  <a:srgbClr val="506067"/>
                </a:solidFill>
                <a:latin typeface="Lucida Sans Unicode"/>
                <a:cs typeface="Lucida Sans Unicode"/>
              </a:rPr>
              <a:t> </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90" dirty="0" smtClean="0">
                <a:solidFill>
                  <a:srgbClr val="506067"/>
                </a:solidFill>
                <a:latin typeface="Lucida Sans Unicode"/>
                <a:cs typeface="Lucida Sans Unicode"/>
              </a:rPr>
              <a:t>ung</a:t>
            </a:r>
            <a:r>
              <a:rPr sz="1600" spc="-11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229"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bnah</a:t>
            </a:r>
            <a:r>
              <a:rPr sz="1600" spc="-245"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75" dirty="0" smtClean="0">
                <a:solidFill>
                  <a:srgbClr val="506067"/>
                </a:solidFill>
                <a:latin typeface="Lucida Sans Unicode"/>
                <a:cs typeface="Lucida Sans Unicode"/>
              </a:rPr>
              <a:t>dd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5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60"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575" spc="-104" baseline="26455" dirty="0" smtClean="0">
                <a:solidFill>
                  <a:srgbClr val="506067"/>
                </a:solidFill>
                <a:latin typeface="Lucida Sans Unicode"/>
                <a:cs typeface="Lucida Sans Unicode"/>
              </a:rPr>
              <a:t>β</a:t>
            </a:r>
            <a:endParaRPr sz="1575" baseline="26455"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2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10"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0</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55" dirty="0" smtClean="0">
                <a:solidFill>
                  <a:srgbClr val="506067"/>
                </a:solidFill>
                <a:latin typeface="Lucida Sans Unicode"/>
                <a:cs typeface="Lucida Sans Unicode"/>
              </a:rPr>
              <a:t>o</a:t>
            </a:r>
            <a:r>
              <a:rPr sz="1600" spc="-190"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0" dirty="0" smtClean="0">
                <a:solidFill>
                  <a:srgbClr val="506067"/>
                </a:solidFill>
                <a:latin typeface="Lucida Sans Unicode"/>
                <a:cs typeface="Lucida Sans Unicode"/>
              </a:rPr>
              <a:t>s</a:t>
            </a:r>
            <a:r>
              <a:rPr sz="1600" spc="-11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endParaRPr sz="1600" dirty="0">
              <a:latin typeface="Lucida Sans Unicode"/>
              <a:cs typeface="Lucida Sans Unicode"/>
            </a:endParaRPr>
          </a:p>
          <a:p>
            <a:pPr marL="280670">
              <a:lnSpc>
                <a:spcPct val="100000"/>
              </a:lnSpc>
            </a:pP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270" dirty="0" smtClean="0">
                <a:solidFill>
                  <a:srgbClr val="506067"/>
                </a:solidFill>
                <a:latin typeface="Lucida Sans Unicode"/>
                <a:cs typeface="Lucida Sans Unicode"/>
              </a:rPr>
              <a:t>g</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st</a:t>
            </a:r>
            <a:endParaRPr sz="1600" dirty="0">
              <a:latin typeface="Lucida Sans Unicode"/>
              <a:cs typeface="Lucida Sans Unicode"/>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a:t>
            </a:r>
            <a:r>
              <a:rPr dirty="0" smtClean="0"/>
              <a:t>- Interpretation</a:t>
            </a:r>
            <a:endParaRPr dirty="0"/>
          </a:p>
        </p:txBody>
      </p:sp>
      <p:sp>
        <p:nvSpPr>
          <p:cNvPr id="6" name="object 6"/>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275</a:t>
            </a:fld>
            <a:endParaRPr sz="800">
              <a:latin typeface="Lucida Sans Unicode"/>
              <a:cs typeface="Lucida Sans Unicode"/>
            </a:endParaRPr>
          </a:p>
        </p:txBody>
      </p:sp>
    </p:spTree>
    <p:extLst>
      <p:ext uri="{BB962C8B-B14F-4D97-AF65-F5344CB8AC3E}">
        <p14:creationId xmlns:p14="http://schemas.microsoft.com/office/powerpoint/2010/main" val="27275302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107" y="1484784"/>
            <a:ext cx="7971155" cy="2041313"/>
          </a:xfrm>
          <a:prstGeom prst="rect">
            <a:avLst/>
          </a:prstGeom>
        </p:spPr>
        <p:txBody>
          <a:bodyPr vert="horz" wrap="square" lIns="0" tIns="0" rIns="0" bIns="0" rtlCol="0">
            <a:noAutofit/>
          </a:bodyPr>
          <a:lstStyle/>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1</a:t>
            </a:r>
            <a:r>
              <a:rPr sz="1400" spc="-90"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1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75" dirty="0" err="1" smtClean="0">
                <a:solidFill>
                  <a:srgbClr val="506067"/>
                </a:solidFill>
                <a:latin typeface="Lucida Sans Unicode"/>
                <a:cs typeface="Lucida Sans Unicode"/>
              </a:rPr>
              <a:t>s</a:t>
            </a:r>
            <a:r>
              <a:rPr sz="1400" spc="-85" dirty="0" err="1" smtClean="0">
                <a:solidFill>
                  <a:srgbClr val="506067"/>
                </a:solidFill>
                <a:latin typeface="Lucida Sans Unicode"/>
                <a:cs typeface="Lucida Sans Unicode"/>
              </a:rPr>
              <a:t>i</a:t>
            </a:r>
            <a:r>
              <a:rPr sz="1400" spc="-225" dirty="0" err="1" smtClean="0">
                <a:solidFill>
                  <a:srgbClr val="506067"/>
                </a:solidFill>
                <a:latin typeface="Lucida Sans Unicode"/>
                <a:cs typeface="Lucida Sans Unicode"/>
              </a:rPr>
              <a:t>g</a:t>
            </a:r>
            <a:r>
              <a:rPr sz="1400" spc="-150" dirty="0" err="1" smtClean="0">
                <a:solidFill>
                  <a:srgbClr val="506067"/>
                </a:solidFill>
                <a:latin typeface="Lucida Sans Unicode"/>
                <a:cs typeface="Lucida Sans Unicode"/>
              </a:rPr>
              <a:t>n</a:t>
            </a:r>
            <a:r>
              <a:rPr sz="1400" spc="-85" dirty="0" err="1" smtClean="0">
                <a:solidFill>
                  <a:srgbClr val="506067"/>
                </a:solidFill>
                <a:latin typeface="Lucida Sans Unicode"/>
                <a:cs typeface="Lucida Sans Unicode"/>
              </a:rPr>
              <a:t>i</a:t>
            </a:r>
            <a:r>
              <a:rPr sz="1400" spc="-90" dirty="0" err="1" smtClean="0">
                <a:solidFill>
                  <a:srgbClr val="506067"/>
                </a:solidFill>
                <a:latin typeface="Lucida Sans Unicode"/>
                <a:cs typeface="Lucida Sans Unicode"/>
              </a:rPr>
              <a:t>f</a:t>
            </a:r>
            <a:r>
              <a:rPr sz="1400" spc="-85" dirty="0" err="1" smtClean="0">
                <a:solidFill>
                  <a:srgbClr val="506067"/>
                </a:solidFill>
                <a:latin typeface="Lucida Sans Unicode"/>
                <a:cs typeface="Lucida Sans Unicode"/>
              </a:rPr>
              <a:t>i</a:t>
            </a:r>
            <a:r>
              <a:rPr sz="1400" spc="-210" dirty="0" err="1" smtClean="0">
                <a:solidFill>
                  <a:srgbClr val="506067"/>
                </a:solidFill>
                <a:latin typeface="Lucida Sans Unicode"/>
                <a:cs typeface="Lucida Sans Unicode"/>
              </a:rPr>
              <a:t>k</a:t>
            </a:r>
            <a:r>
              <a:rPr sz="1400" spc="-110" dirty="0" err="1" smtClean="0">
                <a:solidFill>
                  <a:srgbClr val="506067"/>
                </a:solidFill>
                <a:latin typeface="Lucida Sans Unicode"/>
                <a:cs typeface="Lucida Sans Unicode"/>
              </a:rPr>
              <a:t>a</a:t>
            </a:r>
            <a:r>
              <a:rPr sz="1400" spc="-160" dirty="0" err="1" smtClean="0">
                <a:solidFill>
                  <a:srgbClr val="506067"/>
                </a:solidFill>
                <a:latin typeface="Lucida Sans Unicode"/>
                <a:cs typeface="Lucida Sans Unicode"/>
              </a:rPr>
              <a:t>n</a:t>
            </a:r>
            <a:r>
              <a:rPr sz="1400" spc="-60" dirty="0" err="1"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i</a:t>
            </a:r>
            <a:r>
              <a:rPr sz="1400" spc="-140" dirty="0" err="1" smtClean="0">
                <a:solidFill>
                  <a:srgbClr val="506067"/>
                </a:solidFill>
                <a:latin typeface="Lucida Sans Unicode"/>
                <a:cs typeface="Lucida Sans Unicode"/>
              </a:rPr>
              <a:t>s</a:t>
            </a:r>
            <a:r>
              <a:rPr sz="1400" spc="-95" dirty="0" err="1" smtClean="0">
                <a:solidFill>
                  <a:srgbClr val="506067"/>
                </a:solidFill>
                <a:latin typeface="Lucida Sans Unicode"/>
                <a:cs typeface="Lucida Sans Unicode"/>
              </a:rPr>
              <a:t>t</a:t>
            </a:r>
            <a:r>
              <a:rPr lang="de-DE"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229" dirty="0" smtClean="0">
                <a:solidFill>
                  <a:srgbClr val="506067"/>
                </a:solidFill>
                <a:latin typeface="Lucida Sans Unicode"/>
                <a:cs typeface="Lucida Sans Unicode"/>
              </a:rPr>
              <a:t>C</a:t>
            </a:r>
            <a:r>
              <a:rPr sz="1400" spc="-160" dirty="0" smtClean="0">
                <a:solidFill>
                  <a:srgbClr val="506067"/>
                </a:solidFill>
                <a:latin typeface="Lucida Sans Unicode"/>
                <a:cs typeface="Lucida Sans Unicode"/>
              </a:rPr>
              <a:t>h</a:t>
            </a:r>
            <a:r>
              <a:rPr sz="1400" spc="-70" dirty="0" smtClean="0">
                <a:solidFill>
                  <a:srgbClr val="506067"/>
                </a:solidFill>
                <a:latin typeface="Lucida Sans Unicode"/>
                <a:cs typeface="Lucida Sans Unicode"/>
              </a:rPr>
              <a:t>i</a:t>
            </a:r>
            <a:r>
              <a:rPr sz="1400" spc="-385" dirty="0" smtClean="0">
                <a:solidFill>
                  <a:srgbClr val="506067"/>
                </a:solidFill>
                <a:latin typeface="Lucida Sans Unicode"/>
                <a:cs typeface="Lucida Sans Unicode"/>
              </a:rPr>
              <a:t>-</a:t>
            </a:r>
            <a:r>
              <a:rPr sz="1400" spc="-155" dirty="0" smtClean="0">
                <a:solidFill>
                  <a:srgbClr val="506067"/>
                </a:solidFill>
                <a:latin typeface="Lucida Sans Unicode"/>
                <a:cs typeface="Lucida Sans Unicode"/>
              </a:rPr>
              <a:t>Q</a:t>
            </a:r>
            <a:r>
              <a:rPr sz="1400" spc="-145" dirty="0" smtClean="0">
                <a:solidFill>
                  <a:srgbClr val="506067"/>
                </a:solidFill>
                <a:latin typeface="Lucida Sans Unicode"/>
                <a:cs typeface="Lucida Sans Unicode"/>
              </a:rPr>
              <a:t>u</a:t>
            </a:r>
            <a:r>
              <a:rPr sz="1400" spc="-125" dirty="0" smtClean="0">
                <a:solidFill>
                  <a:srgbClr val="506067"/>
                </a:solidFill>
                <a:latin typeface="Lucida Sans Unicode"/>
                <a:cs typeface="Lucida Sans Unicode"/>
              </a:rPr>
              <a:t>a</a:t>
            </a:r>
            <a:r>
              <a:rPr sz="1400" spc="-155" dirty="0" smtClean="0">
                <a:solidFill>
                  <a:srgbClr val="506067"/>
                </a:solidFill>
                <a:latin typeface="Lucida Sans Unicode"/>
                <a:cs typeface="Lucida Sans Unicode"/>
              </a:rPr>
              <a:t>d</a:t>
            </a:r>
            <a:r>
              <a:rPr sz="1400" spc="-120" dirty="0" smtClean="0">
                <a:solidFill>
                  <a:srgbClr val="506067"/>
                </a:solidFill>
                <a:latin typeface="Lucida Sans Unicode"/>
                <a:cs typeface="Lucida Sans Unicode"/>
              </a:rPr>
              <a:t>ra</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8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endParaRPr sz="1400" dirty="0">
              <a:latin typeface="Lucida Sans Unicode"/>
              <a:cs typeface="Lucida Sans Unicode"/>
            </a:endParaRPr>
          </a:p>
          <a:p>
            <a:pPr>
              <a:lnSpc>
                <a:spcPts val="550"/>
              </a:lnSpc>
              <a:spcBef>
                <a:spcPts val="37"/>
              </a:spcBef>
              <a:buClr>
                <a:srgbClr val="910A2F"/>
              </a:buClr>
              <a:buFont typeface="Webdings"/>
              <a:buChar char="■"/>
            </a:pPr>
            <a:endParaRPr sz="550" dirty="0"/>
          </a:p>
          <a:p>
            <a:pPr marL="280670" marR="12700" indent="-268605">
              <a:lnSpc>
                <a:spcPct val="100000"/>
              </a:lnSpc>
              <a:buClr>
                <a:srgbClr val="910A2F"/>
              </a:buClr>
              <a:buFont typeface="Webdings"/>
              <a:buChar char="■"/>
              <a:tabLst>
                <a:tab pos="280670" algn="l"/>
              </a:tabLst>
            </a:pPr>
            <a:r>
              <a:rPr sz="1400" spc="-90" dirty="0" smtClean="0">
                <a:solidFill>
                  <a:srgbClr val="506067"/>
                </a:solidFill>
                <a:latin typeface="Lucida Sans Unicode"/>
                <a:cs typeface="Lucida Sans Unicode"/>
              </a:rPr>
              <a:t>P</a:t>
            </a:r>
            <a:r>
              <a:rPr sz="1400" spc="-60"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2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10"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E</a:t>
            </a:r>
            <a:r>
              <a:rPr sz="1400" spc="-90" dirty="0" err="1" smtClean="0">
                <a:solidFill>
                  <a:srgbClr val="506067"/>
                </a:solidFill>
                <a:latin typeface="Lucida Sans Unicode"/>
                <a:cs typeface="Lucida Sans Unicode"/>
              </a:rPr>
              <a:t>r</a:t>
            </a:r>
            <a:r>
              <a:rPr sz="1400" spc="-185" dirty="0" err="1" smtClean="0">
                <a:solidFill>
                  <a:srgbClr val="506067"/>
                </a:solidFill>
                <a:latin typeface="Lucida Sans Unicode"/>
                <a:cs typeface="Lucida Sans Unicode"/>
              </a:rPr>
              <a:t>k</a:t>
            </a:r>
            <a:r>
              <a:rPr sz="1400" spc="-85" dirty="0" err="1" smtClean="0">
                <a:solidFill>
                  <a:srgbClr val="506067"/>
                </a:solidFill>
                <a:latin typeface="Lucida Sans Unicode"/>
                <a:cs typeface="Lucida Sans Unicode"/>
              </a:rPr>
              <a:t>l</a:t>
            </a:r>
            <a:r>
              <a:rPr sz="1400" spc="-110" dirty="0" err="1" smtClean="0">
                <a:solidFill>
                  <a:srgbClr val="506067"/>
                </a:solidFill>
                <a:latin typeface="Lucida Sans Unicode"/>
                <a:cs typeface="Lucida Sans Unicode"/>
              </a:rPr>
              <a:t>ä</a:t>
            </a:r>
            <a:r>
              <a:rPr sz="1400" spc="-90" dirty="0" err="1" smtClean="0">
                <a:solidFill>
                  <a:srgbClr val="506067"/>
                </a:solidFill>
                <a:latin typeface="Lucida Sans Unicode"/>
                <a:cs typeface="Lucida Sans Unicode"/>
              </a:rPr>
              <a:t>r</a:t>
            </a:r>
            <a:r>
              <a:rPr sz="1400" spc="-175" dirty="0" err="1" smtClean="0">
                <a:solidFill>
                  <a:srgbClr val="506067"/>
                </a:solidFill>
                <a:latin typeface="Lucida Sans Unicode"/>
                <a:cs typeface="Lucida Sans Unicode"/>
              </a:rPr>
              <a:t>ungs</a:t>
            </a:r>
            <a:r>
              <a:rPr sz="1400" spc="-135" dirty="0" err="1" smtClean="0">
                <a:solidFill>
                  <a:srgbClr val="506067"/>
                </a:solidFill>
                <a:latin typeface="Lucida Sans Unicode"/>
                <a:cs typeface="Lucida Sans Unicode"/>
              </a:rPr>
              <a:t>b</a:t>
            </a:r>
            <a:r>
              <a:rPr sz="1400" spc="-114"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65" dirty="0" err="1" smtClean="0">
                <a:solidFill>
                  <a:srgbClr val="506067"/>
                </a:solidFill>
                <a:latin typeface="Lucida Sans Unicode"/>
                <a:cs typeface="Lucida Sans Unicode"/>
              </a:rPr>
              <a:t>t</a:t>
            </a:r>
            <a:r>
              <a:rPr sz="1400" spc="-114" dirty="0" err="1" smtClean="0">
                <a:solidFill>
                  <a:srgbClr val="506067"/>
                </a:solidFill>
                <a:latin typeface="Lucida Sans Unicode"/>
                <a:cs typeface="Lucida Sans Unicode"/>
              </a:rPr>
              <a:t>r</a:t>
            </a:r>
            <a:r>
              <a:rPr sz="1400" spc="-110" dirty="0" err="1" smtClean="0">
                <a:solidFill>
                  <a:srgbClr val="506067"/>
                </a:solidFill>
                <a:latin typeface="Lucida Sans Unicode"/>
                <a:cs typeface="Lucida Sans Unicode"/>
              </a:rPr>
              <a:t>a</a:t>
            </a:r>
            <a:r>
              <a:rPr sz="1400" spc="-220" dirty="0" err="1"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l</a:t>
            </a:r>
            <a:r>
              <a:rPr sz="1400" spc="-95"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185" dirty="0" err="1" smtClean="0">
                <a:solidFill>
                  <a:srgbClr val="506067"/>
                </a:solidFill>
                <a:latin typeface="Lucida Sans Unicode"/>
                <a:cs typeface="Lucida Sans Unicode"/>
              </a:rPr>
              <a:t>s</a:t>
            </a:r>
            <a:r>
              <a:rPr sz="1400" spc="-75" dirty="0" err="1" smtClean="0">
                <a:solidFill>
                  <a:srgbClr val="506067"/>
                </a:solidFill>
                <a:latin typeface="Lucida Sans Unicode"/>
                <a:cs typeface="Lucida Sans Unicode"/>
              </a:rPr>
              <a:t>t</a:t>
            </a:r>
            <a:r>
              <a:rPr sz="1400" spc="-105" dirty="0" err="1" smtClean="0">
                <a:solidFill>
                  <a:srgbClr val="506067"/>
                </a:solidFill>
                <a:latin typeface="Lucida Sans Unicode"/>
                <a:cs typeface="Lucida Sans Unicode"/>
              </a:rPr>
              <a:t>e</a:t>
            </a:r>
            <a:r>
              <a:rPr sz="1400" spc="-60" dirty="0" err="1" smtClean="0">
                <a:solidFill>
                  <a:srgbClr val="506067"/>
                </a:solidFill>
                <a:latin typeface="Lucida Sans Unicode"/>
                <a:cs typeface="Lucida Sans Unicode"/>
              </a:rPr>
              <a:t>t</a:t>
            </a:r>
            <a:endParaRPr lang="de-DE" sz="1400" spc="-60" dirty="0" smtClean="0">
              <a:solidFill>
                <a:srgbClr val="506067"/>
              </a:solidFill>
              <a:latin typeface="Lucida Sans Unicode"/>
              <a:cs typeface="Lucida Sans Unicode"/>
            </a:endParaRPr>
          </a:p>
          <a:p>
            <a:pPr marL="12065" marR="12700">
              <a:lnSpc>
                <a:spcPct val="100000"/>
              </a:lnSpc>
              <a:buClr>
                <a:srgbClr val="910A2F"/>
              </a:buClr>
              <a:tabLst>
                <a:tab pos="280670" algn="l"/>
              </a:tabLst>
            </a:pPr>
            <a:endParaRPr lang="de-DE" sz="1400" spc="-60" dirty="0" smtClean="0">
              <a:solidFill>
                <a:srgbClr val="506067"/>
              </a:solidFill>
              <a:latin typeface="Lucida Sans Unicode"/>
              <a:cs typeface="Lucida Sans Unicode"/>
            </a:endParaRPr>
          </a:p>
          <a:p>
            <a:pPr marL="280670" marR="12700" lvl="1" indent="-268605">
              <a:buClr>
                <a:srgbClr val="910A2F"/>
              </a:buClr>
              <a:buFont typeface="Webdings"/>
              <a:buChar char="■"/>
              <a:tabLst>
                <a:tab pos="280670" algn="l"/>
              </a:tabLst>
            </a:pPr>
            <a:r>
              <a:rPr lang="de-DE" sz="1400" spc="-95" dirty="0">
                <a:solidFill>
                  <a:srgbClr val="506067"/>
                </a:solidFill>
                <a:latin typeface="Lucida Sans Unicode"/>
                <a:cs typeface="Lucida Sans Unicode"/>
              </a:rPr>
              <a:t>Modellgüte: Passung zwischen Modell und Daten ("</a:t>
            </a:r>
            <a:r>
              <a:rPr lang="de-DE" sz="1400" spc="-95" dirty="0" err="1">
                <a:solidFill>
                  <a:srgbClr val="506067"/>
                </a:solidFill>
                <a:latin typeface="Lucida Sans Unicode"/>
                <a:cs typeface="Lucida Sans Unicode"/>
              </a:rPr>
              <a:t>Goodness</a:t>
            </a:r>
            <a:r>
              <a:rPr lang="de-DE" sz="1400" spc="-95" dirty="0">
                <a:solidFill>
                  <a:srgbClr val="506067"/>
                </a:solidFill>
                <a:latin typeface="Lucida Sans Unicode"/>
                <a:cs typeface="Lucida Sans Unicode"/>
              </a:rPr>
              <a:t> </a:t>
            </a:r>
            <a:r>
              <a:rPr lang="de-DE" sz="1400" spc="-95" dirty="0" err="1">
                <a:solidFill>
                  <a:srgbClr val="506067"/>
                </a:solidFill>
                <a:latin typeface="Lucida Sans Unicode"/>
                <a:cs typeface="Lucida Sans Unicode"/>
              </a:rPr>
              <a:t>of</a:t>
            </a:r>
            <a:r>
              <a:rPr lang="de-DE" sz="1400" spc="-95" dirty="0">
                <a:solidFill>
                  <a:srgbClr val="506067"/>
                </a:solidFill>
                <a:latin typeface="Lucida Sans Unicode"/>
                <a:cs typeface="Lucida Sans Unicode"/>
              </a:rPr>
              <a:t> fit"): Analog zum R-Quadrat der linearen Regression - verschiedene Pseudo-R-Quadrate</a:t>
            </a:r>
          </a:p>
          <a:p>
            <a:pPr>
              <a:lnSpc>
                <a:spcPts val="600"/>
              </a:lnSpc>
              <a:spcBef>
                <a:spcPts val="0"/>
              </a:spcBef>
              <a:buClr>
                <a:srgbClr val="910A2F"/>
              </a:buClr>
              <a:buFont typeface="Webdings"/>
              <a:buChar char="■"/>
            </a:pPr>
            <a:endParaRPr sz="600" dirty="0"/>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2</a:t>
            </a:r>
            <a:r>
              <a:rPr sz="1400" spc="-90" dirty="0" smtClean="0">
                <a:solidFill>
                  <a:srgbClr val="506067"/>
                </a:solidFill>
                <a:latin typeface="Lucida Sans Unicode"/>
                <a:cs typeface="Lucida Sans Unicode"/>
              </a:rPr>
              <a:t>.</a:t>
            </a:r>
            <a:r>
              <a:rPr sz="1400" spc="-13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4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 </a:t>
            </a:r>
            <a:r>
              <a:rPr sz="1400" spc="-45"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105"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3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b</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f</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60" dirty="0" smtClean="0">
                <a:solidFill>
                  <a:srgbClr val="506067"/>
                </a:solidFill>
                <a:latin typeface="Lucida Sans Unicode"/>
                <a:cs typeface="Lucida Sans Unicode"/>
              </a:rPr>
              <a:t>t</a:t>
            </a:r>
            <a:r>
              <a:rPr sz="1400" spc="-105"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nd</a:t>
            </a:r>
            <a:endParaRPr sz="1400" dirty="0">
              <a:latin typeface="Lucida Sans Unicode"/>
              <a:cs typeface="Lucida Sans Unicode"/>
            </a:endParaRPr>
          </a:p>
          <a:p>
            <a:pPr marL="280670">
              <a:lnSpc>
                <a:spcPct val="100000"/>
              </a:lnSpc>
              <a:spcBef>
                <a:spcPts val="10"/>
              </a:spcBef>
            </a:pPr>
            <a:r>
              <a:rPr sz="1400" spc="-90" dirty="0" smtClean="0">
                <a:solidFill>
                  <a:srgbClr val="506067"/>
                </a:solidFill>
                <a:latin typeface="Lucida Sans Unicode"/>
                <a:cs typeface="Lucida Sans Unicode"/>
              </a:rPr>
              <a:t>W</a:t>
            </a:r>
            <a:r>
              <a:rPr sz="1400" spc="-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60" dirty="0" smtClean="0">
                <a:solidFill>
                  <a:srgbClr val="506067"/>
                </a:solidFill>
                <a:latin typeface="Lucida Sans Unicode"/>
                <a:cs typeface="Lucida Sans Unicode"/>
              </a:rPr>
              <a:t>d</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14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 </a:t>
            </a:r>
            <a:r>
              <a:rPr sz="1400" spc="-90" dirty="0" smtClean="0">
                <a:solidFill>
                  <a:srgbClr val="506067"/>
                </a:solidFill>
                <a:latin typeface="Lucida Sans Unicode"/>
                <a:cs typeface="Lucida Sans Unicode"/>
              </a:rPr>
              <a:t>f</a:t>
            </a:r>
            <a:r>
              <a:rPr sz="1400" spc="-145" dirty="0" smtClean="0">
                <a:solidFill>
                  <a:srgbClr val="506067"/>
                </a:solidFill>
                <a:latin typeface="Lucida Sans Unicode"/>
                <a:cs typeface="Lucida Sans Unicode"/>
              </a:rPr>
              <a:t>ü</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je</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eg</a:t>
            </a:r>
            <a:r>
              <a:rPr sz="1400" spc="-114" dirty="0" smtClean="0">
                <a:solidFill>
                  <a:srgbClr val="506067"/>
                </a:solidFill>
                <a:latin typeface="Lucida Sans Unicode"/>
                <a:cs typeface="Lucida Sans Unicode"/>
              </a:rPr>
              <a:t>r</a:t>
            </a:r>
            <a:r>
              <a:rPr sz="1400" spc="-140"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s</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en</a:t>
            </a:r>
            <a:endParaRPr sz="1400" dirty="0">
              <a:latin typeface="Lucida Sans Unicode"/>
              <a:cs typeface="Lucida Sans Unicode"/>
            </a:endParaRPr>
          </a:p>
        </p:txBody>
      </p:sp>
      <p:sp>
        <p:nvSpPr>
          <p:cNvPr id="3" name="object 3"/>
          <p:cNvSpPr txBox="1"/>
          <p:nvPr/>
        </p:nvSpPr>
        <p:spPr>
          <a:xfrm>
            <a:off x="457107" y="5229200"/>
            <a:ext cx="8041005" cy="1269153"/>
          </a:xfrm>
          <a:prstGeom prst="rect">
            <a:avLst/>
          </a:prstGeom>
        </p:spPr>
        <p:txBody>
          <a:bodyPr vert="horz" wrap="square" lIns="0" tIns="0" rIns="0" bIns="0" rtlCol="0">
            <a:noAutofit/>
          </a:bodyPr>
          <a:lstStyle/>
          <a:p>
            <a:pPr marL="280670" marR="445770" indent="-268605">
              <a:lnSpc>
                <a:spcPct val="100000"/>
              </a:lnSpc>
              <a:buClr>
                <a:srgbClr val="910A2F"/>
              </a:buClr>
              <a:buFont typeface="Webdings"/>
              <a:buChar char="■"/>
              <a:tabLst>
                <a:tab pos="280670" algn="l"/>
              </a:tabLst>
            </a:pP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45" dirty="0"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a</a:t>
            </a:r>
            <a:r>
              <a:rPr sz="1400" spc="-90"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8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h</a:t>
            </a:r>
            <a:r>
              <a:rPr sz="1400" spc="-210" dirty="0" smtClean="0">
                <a:solidFill>
                  <a:srgbClr val="506067"/>
                </a:solidFill>
                <a:latin typeface="Lucida Sans Unicode"/>
                <a:cs typeface="Lucida Sans Unicode"/>
              </a:rPr>
              <a:t>m</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rt</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25" dirty="0" smtClean="0">
                <a:solidFill>
                  <a:srgbClr val="506067"/>
                </a:solidFill>
                <a:latin typeface="Lucida Sans Unicode"/>
                <a:cs typeface="Lucida Sans Unicode"/>
              </a:rPr>
              <a:t>g</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n</a:t>
            </a:r>
            <a:r>
              <a:rPr sz="1400" spc="-150" dirty="0" smtClean="0">
                <a:solidFill>
                  <a:srgbClr val="506067"/>
                </a:solidFill>
                <a:latin typeface="Lucida Sans Unicode"/>
                <a:cs typeface="Lucida Sans Unicode"/>
              </a:rPr>
              <a:t> </a:t>
            </a:r>
            <a:r>
              <a:rPr sz="1400" spc="-10" dirty="0" smtClean="0">
                <a:solidFill>
                  <a:srgbClr val="506067"/>
                </a:solidFill>
                <a:latin typeface="Lucida Sans Unicode"/>
                <a:cs typeface="Lucida Sans Unicode"/>
              </a:rPr>
              <a:t>–</a:t>
            </a:r>
            <a:r>
              <a:rPr sz="1400" spc="-135" dirty="0" smtClean="0">
                <a:solidFill>
                  <a:srgbClr val="506067"/>
                </a:solidFill>
                <a:latin typeface="Lucida Sans Unicode"/>
                <a:cs typeface="Lucida Sans Unicode"/>
              </a:rPr>
              <a:t> </a:t>
            </a:r>
            <a:r>
              <a:rPr sz="1400" spc="-100"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0" dirty="0" smtClean="0">
                <a:solidFill>
                  <a:srgbClr val="506067"/>
                </a:solidFill>
                <a:latin typeface="Lucida Sans Unicode"/>
                <a:cs typeface="Lucida Sans Unicode"/>
              </a:rPr>
              <a:t>r</a:t>
            </a:r>
            <a:r>
              <a:rPr sz="1400" spc="-120" dirty="0" smtClean="0">
                <a:solidFill>
                  <a:srgbClr val="506067"/>
                </a:solidFill>
                <a:latin typeface="Lucida Sans Unicode"/>
                <a:cs typeface="Lucida Sans Unicode"/>
              </a:rPr>
              <a:t>v</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05" dirty="0" smtClean="0">
                <a:solidFill>
                  <a:srgbClr val="506067"/>
                </a:solidFill>
                <a:latin typeface="Lucida Sans Unicode"/>
                <a:cs typeface="Lucida Sans Unicode"/>
              </a:rPr>
              <a:t> v</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i</a:t>
            </a:r>
            <a:r>
              <a:rPr sz="1400" spc="-135" dirty="0" smtClean="0">
                <a:solidFill>
                  <a:srgbClr val="506067"/>
                </a:solidFill>
                <a:latin typeface="Lucida Sans Unicode"/>
                <a:cs typeface="Lucida Sans Unicode"/>
              </a:rPr>
              <a:t>c</a:t>
            </a:r>
            <a:r>
              <a:rPr sz="1400" spc="-170" dirty="0" smtClean="0">
                <a:solidFill>
                  <a:srgbClr val="506067"/>
                </a:solidFill>
                <a:latin typeface="Lucida Sans Unicode"/>
                <a:cs typeface="Lucida Sans Unicode"/>
              </a:rPr>
              <a:t>h</a:t>
            </a:r>
            <a:r>
              <a:rPr sz="1400" spc="-60" dirty="0" smtClean="0">
                <a:solidFill>
                  <a:srgbClr val="506067"/>
                </a:solidFill>
                <a:latin typeface="Lucida Sans Unicode"/>
                <a:cs typeface="Lucida Sans Unicode"/>
              </a:rPr>
              <a:t>t</a:t>
            </a:r>
            <a:r>
              <a:rPr sz="1400" spc="-5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a:t>
            </a:r>
            <a:r>
              <a:rPr sz="1400" spc="-150" dirty="0" smtClean="0">
                <a:solidFill>
                  <a:srgbClr val="506067"/>
                </a:solidFill>
                <a:latin typeface="Lucida Sans Unicode"/>
                <a:cs typeface="Lucida Sans Unicode"/>
              </a:rPr>
              <a:t>h</a:t>
            </a:r>
            <a:r>
              <a:rPr sz="1400" spc="-85" dirty="0" smtClean="0">
                <a:solidFill>
                  <a:srgbClr val="506067"/>
                </a:solidFill>
                <a:latin typeface="Lucida Sans Unicode"/>
                <a:cs typeface="Lucida Sans Unicode"/>
              </a:rPr>
              <a:t>li</a:t>
            </a:r>
            <a:r>
              <a:rPr sz="1400" spc="-95" dirty="0" smtClean="0">
                <a:solidFill>
                  <a:srgbClr val="506067"/>
                </a:solidFill>
                <a:latin typeface="Lucida Sans Unicode"/>
                <a:cs typeface="Lucida Sans Unicode"/>
              </a:rPr>
              <a:t>e</a:t>
            </a:r>
            <a:r>
              <a:rPr sz="1400" spc="-130" dirty="0" smtClean="0">
                <a:solidFill>
                  <a:srgbClr val="506067"/>
                </a:solidFill>
                <a:latin typeface="Lucida Sans Unicode"/>
                <a:cs typeface="Lucida Sans Unicode"/>
              </a:rPr>
              <a:t>ß</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l</a:t>
            </a:r>
            <a:r>
              <a:rPr sz="1400" spc="-150" dirty="0" smtClean="0">
                <a:solidFill>
                  <a:srgbClr val="506067"/>
                </a:solidFill>
                <a:latin typeface="Lucida Sans Unicode"/>
                <a:cs typeface="Lucida Sans Unicode"/>
              </a:rPr>
              <a:t>u</a:t>
            </a:r>
            <a:r>
              <a:rPr sz="1400" spc="-175" dirty="0" smtClean="0">
                <a:solidFill>
                  <a:srgbClr val="506067"/>
                </a:solidFill>
                <a:latin typeface="Lucida Sans Unicode"/>
                <a:cs typeface="Lucida Sans Unicode"/>
              </a:rPr>
              <a:t>ss</a:t>
            </a:r>
            <a:endParaRPr sz="14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400" i="1" spc="5" dirty="0" smtClean="0">
                <a:solidFill>
                  <a:srgbClr val="506067"/>
                </a:solidFill>
                <a:latin typeface="Calibri"/>
                <a:cs typeface="Calibri"/>
              </a:rPr>
              <a:t>R</a:t>
            </a:r>
            <a:r>
              <a:rPr sz="1400" i="1" spc="0" dirty="0" smtClean="0">
                <a:solidFill>
                  <a:srgbClr val="506067"/>
                </a:solidFill>
                <a:latin typeface="Calibri"/>
                <a:cs typeface="Calibri"/>
              </a:rPr>
              <a:t>i</a:t>
            </a:r>
            <a:r>
              <a:rPr sz="1400" i="1" spc="5" dirty="0" smtClean="0">
                <a:solidFill>
                  <a:srgbClr val="506067"/>
                </a:solidFill>
                <a:latin typeface="Calibri"/>
                <a:cs typeface="Calibri"/>
              </a:rPr>
              <a:t>s</a:t>
            </a:r>
            <a:r>
              <a:rPr sz="1400" i="1" spc="0" dirty="0" smtClean="0">
                <a:solidFill>
                  <a:srgbClr val="506067"/>
                </a:solidFill>
                <a:latin typeface="Calibri"/>
                <a:cs typeface="Calibri"/>
              </a:rPr>
              <a:t>i</a:t>
            </a:r>
            <a:r>
              <a:rPr sz="1400" i="1" spc="-55" dirty="0" smtClean="0">
                <a:solidFill>
                  <a:srgbClr val="506067"/>
                </a:solidFill>
                <a:latin typeface="Calibri"/>
                <a:cs typeface="Calibri"/>
              </a:rPr>
              <a:t>k</a:t>
            </a:r>
            <a:r>
              <a:rPr sz="1400" i="1" spc="-5" dirty="0" smtClean="0">
                <a:solidFill>
                  <a:srgbClr val="506067"/>
                </a:solidFill>
                <a:latin typeface="Calibri"/>
                <a:cs typeface="Calibri"/>
              </a:rPr>
              <a:t>ob</a:t>
            </a:r>
            <a:r>
              <a:rPr sz="1400" i="1" spc="0" dirty="0" smtClean="0">
                <a:solidFill>
                  <a:srgbClr val="506067"/>
                </a:solidFill>
                <a:latin typeface="Calibri"/>
                <a:cs typeface="Calibri"/>
              </a:rPr>
              <a:t>e</a:t>
            </a:r>
            <a:r>
              <a:rPr sz="1400" i="1" spc="-5" dirty="0" smtClean="0">
                <a:solidFill>
                  <a:srgbClr val="506067"/>
                </a:solidFill>
                <a:latin typeface="Calibri"/>
                <a:cs typeface="Calibri"/>
              </a:rPr>
              <a:t>r</a:t>
            </a:r>
            <a:r>
              <a:rPr sz="1400" i="1" spc="0" dirty="0" smtClean="0">
                <a:solidFill>
                  <a:srgbClr val="506067"/>
                </a:solidFill>
                <a:latin typeface="Calibri"/>
                <a:cs typeface="Calibri"/>
              </a:rPr>
              <a:t>ei</a:t>
            </a:r>
            <a:r>
              <a:rPr sz="1400" i="1" spc="-5" dirty="0" smtClean="0">
                <a:solidFill>
                  <a:srgbClr val="506067"/>
                </a:solidFill>
                <a:latin typeface="Calibri"/>
                <a:cs typeface="Calibri"/>
              </a:rPr>
              <a:t>t</a:t>
            </a:r>
            <a:r>
              <a:rPr sz="1400" i="1" spc="5" dirty="0" smtClean="0">
                <a:solidFill>
                  <a:srgbClr val="506067"/>
                </a:solidFill>
                <a:latin typeface="Calibri"/>
                <a:cs typeface="Calibri"/>
              </a:rPr>
              <a:t>s</a:t>
            </a:r>
            <a:r>
              <a:rPr sz="1400" i="1" spc="0" dirty="0" smtClean="0">
                <a:solidFill>
                  <a:srgbClr val="506067"/>
                </a:solidFill>
                <a:latin typeface="Calibri"/>
                <a:cs typeface="Calibri"/>
              </a:rPr>
              <a:t>c</a:t>
            </a:r>
            <a:r>
              <a:rPr sz="1400" i="1" spc="-5" dirty="0" smtClean="0">
                <a:solidFill>
                  <a:srgbClr val="506067"/>
                </a:solidFill>
                <a:latin typeface="Calibri"/>
                <a:cs typeface="Calibri"/>
              </a:rPr>
              <a:t>ha</a:t>
            </a:r>
            <a:r>
              <a:rPr sz="1400" i="1" spc="0" dirty="0" smtClean="0">
                <a:solidFill>
                  <a:srgbClr val="506067"/>
                </a:solidFill>
                <a:latin typeface="Calibri"/>
                <a:cs typeface="Calibri"/>
              </a:rPr>
              <a:t>ft</a:t>
            </a:r>
            <a:r>
              <a:rPr sz="1400" i="1" spc="-20" dirty="0" smtClean="0">
                <a:solidFill>
                  <a:srgbClr val="506067"/>
                </a:solidFill>
                <a:latin typeface="Calibri"/>
                <a:cs typeface="Calibri"/>
              </a:rPr>
              <a:t>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&gt;</a:t>
            </a:r>
            <a:r>
              <a:rPr sz="1400" spc="-13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25"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p</a:t>
            </a:r>
            <a:r>
              <a:rPr sz="1400" spc="-140"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v</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95" dirty="0" smtClean="0">
                <a:solidFill>
                  <a:srgbClr val="506067"/>
                </a:solidFill>
                <a:latin typeface="Lucida Sans Unicode"/>
                <a:cs typeface="Lucida Sans Unicode"/>
              </a:rPr>
              <a:t>Z</a:t>
            </a:r>
            <a:r>
              <a:rPr sz="1400" spc="-175" dirty="0" smtClean="0">
                <a:solidFill>
                  <a:srgbClr val="506067"/>
                </a:solidFill>
                <a:latin typeface="Lucida Sans Unicode"/>
                <a:cs typeface="Lucida Sans Unicode"/>
              </a:rPr>
              <a:t>u</a:t>
            </a:r>
            <a:r>
              <a:rPr sz="1400" spc="-140"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mm</a:t>
            </a:r>
            <a:r>
              <a:rPr sz="1400" spc="-114" dirty="0" smtClean="0">
                <a:solidFill>
                  <a:srgbClr val="506067"/>
                </a:solidFill>
                <a:latin typeface="Lucida Sans Unicode"/>
                <a:cs typeface="Lucida Sans Unicode"/>
              </a:rPr>
              <a:t>e</a:t>
            </a:r>
            <a:r>
              <a:rPr sz="1400" spc="-145" dirty="0" smtClean="0">
                <a:solidFill>
                  <a:srgbClr val="506067"/>
                </a:solidFill>
                <a:latin typeface="Lucida Sans Unicode"/>
                <a:cs typeface="Lucida Sans Unicode"/>
              </a:rPr>
              <a:t>nh</a:t>
            </a:r>
            <a:r>
              <a:rPr sz="1400" spc="-125" dirty="0" smtClean="0">
                <a:solidFill>
                  <a:srgbClr val="506067"/>
                </a:solidFill>
                <a:latin typeface="Lucida Sans Unicode"/>
                <a:cs typeface="Lucida Sans Unicode"/>
              </a:rPr>
              <a:t>a</a:t>
            </a:r>
            <a:r>
              <a:rPr sz="1400" spc="-185" dirty="0" smtClean="0">
                <a:solidFill>
                  <a:srgbClr val="506067"/>
                </a:solidFill>
                <a:latin typeface="Lucida Sans Unicode"/>
                <a:cs typeface="Lucida Sans Unicode"/>
              </a:rPr>
              <a:t>n</a:t>
            </a:r>
            <a:r>
              <a:rPr sz="1400" spc="-180" dirty="0" smtClean="0">
                <a:solidFill>
                  <a:srgbClr val="506067"/>
                </a:solidFill>
                <a:latin typeface="Lucida Sans Unicode"/>
                <a:cs typeface="Lucida Sans Unicode"/>
              </a:rPr>
              <a:t>g</a:t>
            </a:r>
            <a:r>
              <a:rPr sz="1400" spc="-75" dirty="0" smtClean="0">
                <a:solidFill>
                  <a:srgbClr val="506067"/>
                </a:solidFill>
                <a:latin typeface="Lucida Sans Unicode"/>
                <a:cs typeface="Lucida Sans Unicode"/>
              </a:rPr>
              <a: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0" dirty="0" smtClean="0">
                <a:solidFill>
                  <a:srgbClr val="506067"/>
                </a:solidFill>
                <a:latin typeface="Lucida Sans Unicode"/>
                <a:cs typeface="Lucida Sans Unicode"/>
              </a:rPr>
              <a:t> R</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a:t>
            </a:r>
            <a:r>
              <a:rPr sz="1400" spc="-90"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4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50" dirty="0" smtClean="0">
                <a:solidFill>
                  <a:srgbClr val="506067"/>
                </a:solidFill>
                <a:latin typeface="Lucida Sans Unicode"/>
                <a:cs typeface="Lucida Sans Unicode"/>
              </a:rPr>
              <a:t>nh</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e</a:t>
            </a:r>
            <a:r>
              <a:rPr sz="1400" spc="-5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re</a:t>
            </a:r>
            <a:r>
              <a:rPr sz="1400" spc="-60"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i</a:t>
            </a:r>
            <a:r>
              <a:rPr sz="1400" spc="-105" dirty="0" smtClean="0">
                <a:solidFill>
                  <a:srgbClr val="506067"/>
                </a:solidFill>
                <a:latin typeface="Lucida Sans Unicode"/>
                <a:cs typeface="Lucida Sans Unicode"/>
              </a:rPr>
              <a:t>v</a:t>
            </a:r>
            <a:r>
              <a:rPr sz="1400" spc="-90"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110" dirty="0" smtClean="0">
                <a:solidFill>
                  <a:srgbClr val="506067"/>
                </a:solidFill>
                <a:latin typeface="Lucida Sans Unicode"/>
                <a:cs typeface="Lucida Sans Unicode"/>
              </a:rPr>
              <a:t>a</a:t>
            </a:r>
            <a:r>
              <a:rPr sz="1400" spc="-145" dirty="0" smtClean="0">
                <a:solidFill>
                  <a:srgbClr val="506067"/>
                </a:solidFill>
                <a:latin typeface="Lucida Sans Unicode"/>
                <a:cs typeface="Lucida Sans Unicode"/>
              </a:rPr>
              <a:t>h</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ch</a:t>
            </a:r>
            <a:r>
              <a:rPr sz="1400" spc="-12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l</a:t>
            </a:r>
            <a:r>
              <a:rPr sz="1400" spc="-85" dirty="0" smtClean="0">
                <a:solidFill>
                  <a:srgbClr val="506067"/>
                </a:solidFill>
                <a:latin typeface="Lucida Sans Unicode"/>
                <a:cs typeface="Lucida Sans Unicode"/>
              </a:rPr>
              <a:t>i</a:t>
            </a:r>
            <a:r>
              <a:rPr sz="1400" spc="-165" dirty="0" smtClean="0">
                <a:solidFill>
                  <a:srgbClr val="506067"/>
                </a:solidFill>
                <a:latin typeface="Lucida Sans Unicode"/>
                <a:cs typeface="Lucida Sans Unicode"/>
              </a:rPr>
              <a:t>ch</a:t>
            </a:r>
            <a:r>
              <a:rPr sz="1400" spc="-215" dirty="0" smtClean="0">
                <a:solidFill>
                  <a:srgbClr val="506067"/>
                </a:solidFill>
                <a:latin typeface="Lucida Sans Unicode"/>
                <a:cs typeface="Lucida Sans Unicode"/>
              </a:rPr>
              <a:t>k</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0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ss</a:t>
            </a:r>
            <a:r>
              <a:rPr sz="1400" spc="-12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0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nm</a:t>
            </a:r>
            <a:r>
              <a:rPr sz="1400" spc="-1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k</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50" dirty="0" smtClean="0">
                <a:solidFill>
                  <a:srgbClr val="506067"/>
                </a:solidFill>
                <a:latin typeface="Lucida Sans Unicode"/>
                <a:cs typeface="Lucida Sans Unicode"/>
              </a:rPr>
              <a:t>u</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h</a:t>
            </a:r>
            <a:r>
              <a:rPr sz="1400" spc="-135" dirty="0" smtClean="0">
                <a:solidFill>
                  <a:srgbClr val="506067"/>
                </a:solidFill>
                <a:latin typeface="Lucida Sans Unicode"/>
                <a:cs typeface="Lucida Sans Unicode"/>
              </a:rPr>
              <a:t>a</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41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6</a:t>
            </a:r>
            <a:r>
              <a:rPr sz="1400" spc="65" dirty="0" smtClean="0">
                <a:solidFill>
                  <a:srgbClr val="506067"/>
                </a:solidFill>
                <a:latin typeface="Lucida Sans Unicode"/>
                <a:cs typeface="Lucida Sans Unicode"/>
              </a:rPr>
              <a:t>%</a:t>
            </a:r>
            <a:r>
              <a:rPr sz="1400" spc="-14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50" dirty="0" smtClean="0">
                <a:solidFill>
                  <a:srgbClr val="506067"/>
                </a:solidFill>
                <a:latin typeface="Lucida Sans Unicode"/>
                <a:cs typeface="Lucida Sans Unicode"/>
              </a:rPr>
              <a:t>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a:t>
            </a:r>
            <a:r>
              <a:rPr sz="1400" spc="-180" dirty="0" smtClean="0">
                <a:solidFill>
                  <a:srgbClr val="506067"/>
                </a:solidFill>
                <a:latin typeface="Lucida Sans Unicode"/>
                <a:cs typeface="Lucida Sans Unicode"/>
              </a:rPr>
              <a:t>6</a:t>
            </a:r>
            <a:r>
              <a:rPr sz="1400" spc="-125" dirty="0" smtClean="0">
                <a:solidFill>
                  <a:srgbClr val="506067"/>
                </a:solidFill>
                <a:latin typeface="Lucida Sans Unicode"/>
                <a:cs typeface="Lucida Sans Unicode"/>
              </a:rPr>
              <a:t> </a:t>
            </a:r>
            <a:r>
              <a:rPr sz="1400" spc="-38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416</a:t>
            </a:r>
            <a:r>
              <a:rPr sz="1400" spc="-35" dirty="0" smtClean="0">
                <a:solidFill>
                  <a:srgbClr val="506067"/>
                </a:solidFill>
                <a:latin typeface="Lucida Sans Unicode"/>
                <a:cs typeface="Lucida Sans Unicode"/>
              </a:rPr>
              <a:t>)</a:t>
            </a:r>
            <a:endParaRPr sz="1400" dirty="0">
              <a:latin typeface="Lucida Sans Unicode"/>
              <a:cs typeface="Lucida Sans Unicode"/>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 Signifikanz</a:t>
            </a:r>
          </a:p>
        </p:txBody>
      </p:sp>
      <p:sp>
        <p:nvSpPr>
          <p:cNvPr id="5" name="object 5"/>
          <p:cNvSpPr/>
          <p:nvPr/>
        </p:nvSpPr>
        <p:spPr>
          <a:xfrm>
            <a:off x="661417" y="3182111"/>
            <a:ext cx="7019543" cy="1981199"/>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276</a:t>
            </a:fld>
            <a:endParaRPr sz="800">
              <a:latin typeface="Lucida Sans Unicode"/>
              <a:cs typeface="Lucida Sans Unicode"/>
            </a:endParaRPr>
          </a:p>
        </p:txBody>
      </p:sp>
    </p:spTree>
    <p:extLst>
      <p:ext uri="{BB962C8B-B14F-4D97-AF65-F5344CB8AC3E}">
        <p14:creationId xmlns:p14="http://schemas.microsoft.com/office/powerpoint/2010/main" val="322461370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smtClean="0"/>
              <a:t>Vergleichbarkeit: Patientenflussdiagramm</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572000" y="1268760"/>
            <a:ext cx="4340225" cy="5078412"/>
          </a:xfrm>
          <a:noFill/>
          <a:ln/>
        </p:spPr>
      </p:pic>
      <p:sp>
        <p:nvSpPr>
          <p:cNvPr id="5" name="Datumsplatzhalter 3"/>
          <p:cNvSpPr>
            <a:spLocks noGrp="1"/>
          </p:cNvSpPr>
          <p:nvPr>
            <p:ph type="dt" sz="half" idx="10"/>
          </p:nvPr>
        </p:nvSpPr>
        <p:spPr/>
        <p:txBody>
          <a:bodyPr/>
          <a:lstStyle/>
          <a:p>
            <a:fld id="{F1A2008D-089C-4DDD-8E0C-720D47E9FEE7}"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F0E4A02D-5D47-43CC-B769-E7D114DB7E93}" type="slidenum">
              <a:rPr lang="de-DE" altLang="en-US"/>
              <a:pPr/>
              <a:t>277</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Effektmodifikation</a:t>
            </a:r>
            <a:r>
              <a:rPr lang="en-US" dirty="0" smtClean="0"/>
              <a:t> (</a:t>
            </a:r>
            <a:r>
              <a:rPr lang="en-US" dirty="0" err="1" smtClean="0"/>
              <a:t>Interaktion</a:t>
            </a:r>
            <a:r>
              <a:rPr lang="en-US" dirty="0" smtClean="0"/>
              <a:t>)</a:t>
            </a:r>
          </a:p>
        </p:txBody>
      </p:sp>
      <p:sp>
        <p:nvSpPr>
          <p:cNvPr id="3" name="Inhaltsplatzhalter 2"/>
          <p:cNvSpPr>
            <a:spLocks noGrp="1"/>
          </p:cNvSpPr>
          <p:nvPr>
            <p:ph idx="1"/>
          </p:nvPr>
        </p:nvSpPr>
        <p:spPr/>
        <p:txBody>
          <a:bodyPr/>
          <a:lstStyle/>
          <a:p>
            <a:r>
              <a:rPr lang="de-AT" dirty="0" smtClean="0"/>
              <a:t>Existieren in verschiedenen </a:t>
            </a:r>
            <a:r>
              <a:rPr lang="de-AT" dirty="0" err="1" smtClean="0"/>
              <a:t>Strata</a:t>
            </a:r>
            <a:r>
              <a:rPr lang="de-AT" dirty="0" smtClean="0"/>
              <a:t> (Schichten) einer Variablen unterschiedliche Effektschätzer,</a:t>
            </a:r>
          </a:p>
          <a:p>
            <a:r>
              <a:rPr lang="de-AT" dirty="0" smtClean="0"/>
              <a:t>so spricht man von </a:t>
            </a:r>
            <a:r>
              <a:rPr lang="de-AT" b="1" dirty="0" smtClean="0"/>
              <a:t>Effektmodifikation bzw. Interaktion. </a:t>
            </a:r>
          </a:p>
          <a:p>
            <a:r>
              <a:rPr lang="de-AT" b="1" dirty="0" smtClean="0"/>
              <a:t>Die Schichtvariable </a:t>
            </a:r>
            <a:r>
              <a:rPr lang="de-AT" dirty="0" smtClean="0"/>
              <a:t>wird als </a:t>
            </a:r>
            <a:r>
              <a:rPr lang="de-AT" dirty="0" err="1" smtClean="0"/>
              <a:t>Effektmodifikator</a:t>
            </a:r>
            <a:r>
              <a:rPr lang="de-AT" dirty="0" smtClean="0"/>
              <a:t> (</a:t>
            </a:r>
            <a:r>
              <a:rPr lang="de-AT" dirty="0" err="1" smtClean="0"/>
              <a:t>effect</a:t>
            </a:r>
            <a:r>
              <a:rPr lang="de-AT" dirty="0" smtClean="0"/>
              <a:t> </a:t>
            </a:r>
            <a:r>
              <a:rPr lang="de-AT" dirty="0" err="1" smtClean="0"/>
              <a:t>modifier</a:t>
            </a:r>
            <a:r>
              <a:rPr lang="de-AT" dirty="0" smtClean="0"/>
              <a:t>) bezeichnet </a:t>
            </a:r>
          </a:p>
          <a:p>
            <a:r>
              <a:rPr lang="de-AT" dirty="0" smtClean="0"/>
              <a:t>Reine Effektmodifikation führt nicht zu einer Verzerrung des Effektmaßes und gehört damit nicht zu den Fehlern in epidemiologischen </a:t>
            </a:r>
            <a:r>
              <a:rPr lang="en-US" dirty="0" err="1" smtClean="0"/>
              <a:t>Studien</a:t>
            </a:r>
            <a:endParaRPr lang="en-US" dirty="0" smtClean="0"/>
          </a:p>
          <a:p>
            <a:r>
              <a:rPr lang="en-US" dirty="0" err="1" smtClean="0"/>
              <a:t>Modellierung</a:t>
            </a:r>
            <a:r>
              <a:rPr lang="en-US" dirty="0" smtClean="0"/>
              <a:t> </a:t>
            </a:r>
            <a:r>
              <a:rPr lang="en-US" dirty="0" err="1" smtClean="0"/>
              <a:t>durch</a:t>
            </a:r>
            <a:r>
              <a:rPr lang="en-US" dirty="0" smtClean="0"/>
              <a:t> </a:t>
            </a:r>
            <a:r>
              <a:rPr lang="en-US" dirty="0" err="1" smtClean="0"/>
              <a:t>Aufnahme</a:t>
            </a:r>
            <a:r>
              <a:rPr lang="en-US" dirty="0" smtClean="0"/>
              <a:t> von </a:t>
            </a:r>
            <a:r>
              <a:rPr lang="en-US" dirty="0" err="1" smtClean="0"/>
              <a:t>multiplikativen</a:t>
            </a:r>
            <a:r>
              <a:rPr lang="en-US" dirty="0" smtClean="0"/>
              <a:t> </a:t>
            </a:r>
            <a:r>
              <a:rPr lang="en-US" dirty="0" err="1" smtClean="0"/>
              <a:t>Termen</a:t>
            </a:r>
            <a:r>
              <a:rPr lang="en-US" dirty="0" smtClean="0"/>
              <a:t> in </a:t>
            </a:r>
            <a:r>
              <a:rPr lang="en-US" dirty="0" err="1" smtClean="0"/>
              <a:t>Regressionsmodellen</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278</a:t>
            </a:fld>
            <a:endParaRPr lang="de-DE" altLang="en-US"/>
          </a:p>
        </p:txBody>
      </p:sp>
    </p:spTree>
    <p:extLst>
      <p:ext uri="{BB962C8B-B14F-4D97-AF65-F5344CB8AC3E}">
        <p14:creationId xmlns:p14="http://schemas.microsoft.com/office/powerpoint/2010/main" val="26418707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p:txBody>
          <a:bodyPr/>
          <a:lstStyle/>
          <a:p>
            <a:fld id="{85191C18-1F9C-4961-8444-48359F45A548}" type="slidenum">
              <a:rPr lang="de-DE" altLang="de-DE"/>
              <a:pPr/>
              <a:t>279</a:t>
            </a:fld>
            <a:endParaRPr lang="de-DE" altLang="de-DE"/>
          </a:p>
        </p:txBody>
      </p:sp>
      <p:sp>
        <p:nvSpPr>
          <p:cNvPr id="190466" name="Rectangle 2"/>
          <p:cNvSpPr>
            <a:spLocks noChangeArrowheads="1"/>
          </p:cNvSpPr>
          <p:nvPr/>
        </p:nvSpPr>
        <p:spPr bwMode="auto">
          <a:xfrm>
            <a:off x="230188" y="336550"/>
            <a:ext cx="8720137" cy="1076325"/>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de-DE" sz="3200">
                <a:cs typeface="Times New Roman" pitchFamily="18" charset="0"/>
              </a:rPr>
              <a:t>Mittleres Gesamtcholesterin f</a:t>
            </a:r>
            <a:r>
              <a:rPr lang="en-US" altLang="de-DE" sz="3200">
                <a:latin typeface="Verdana"/>
                <a:cs typeface="Times New Roman" pitchFamily="18" charset="0"/>
              </a:rPr>
              <a:t>ü</a:t>
            </a:r>
            <a:r>
              <a:rPr lang="en-US" altLang="de-DE" sz="3200">
                <a:cs typeface="Times New Roman" pitchFamily="18" charset="0"/>
              </a:rPr>
              <a:t>r M</a:t>
            </a:r>
            <a:r>
              <a:rPr lang="en-US" altLang="de-DE" sz="3200">
                <a:latin typeface="Verdana"/>
                <a:cs typeface="Times New Roman" pitchFamily="18" charset="0"/>
              </a:rPr>
              <a:t>ä</a:t>
            </a:r>
            <a:r>
              <a:rPr lang="en-US" altLang="de-DE" sz="3200">
                <a:cs typeface="Times New Roman" pitchFamily="18" charset="0"/>
              </a:rPr>
              <a:t>nner und Frauen nach Alter bei der Erstuntersuchung </a:t>
            </a:r>
            <a:endParaRPr lang="de-AT" altLang="de-DE" sz="3200">
              <a:cs typeface="Times New Roman" pitchFamily="18" charset="0"/>
            </a:endParaRPr>
          </a:p>
        </p:txBody>
      </p:sp>
      <p:graphicFrame>
        <p:nvGraphicFramePr>
          <p:cNvPr id="190467" name="Object 3"/>
          <p:cNvGraphicFramePr>
            <a:graphicFrameLocks noGrp="1" noChangeAspect="1"/>
          </p:cNvGraphicFramePr>
          <p:nvPr>
            <p:ph/>
          </p:nvPr>
        </p:nvGraphicFramePr>
        <p:xfrm>
          <a:off x="152400" y="1517650"/>
          <a:ext cx="8880475" cy="4630738"/>
        </p:xfrm>
        <a:graphic>
          <a:graphicData uri="http://schemas.openxmlformats.org/presentationml/2006/ole">
            <mc:AlternateContent xmlns:mc="http://schemas.openxmlformats.org/markup-compatibility/2006">
              <mc:Choice xmlns:v="urn:schemas-microsoft-com:vml" Requires="v">
                <p:oleObj spid="_x0000_s692276" name="Diagramm" r:id="rId4" imgW="5076994" imgH="2647922" progId="Excel.Chart.8">
                  <p:embed/>
                </p:oleObj>
              </mc:Choice>
              <mc:Fallback>
                <p:oleObj name="Diagramm" r:id="rId4" imgW="5076994" imgH="264792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17650"/>
                        <a:ext cx="8880475" cy="4630738"/>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cap="flat" cmpd="sng">
                            <a:solidFill>
                              <a:schemeClr val="folHlink"/>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4937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28</a:t>
            </a:fld>
            <a:endParaRPr lang="de-AT">
              <a:latin typeface="+mj-lt"/>
            </a:endParaRPr>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liennummernplatzhalter 5"/>
          <p:cNvSpPr>
            <a:spLocks noGrp="1"/>
          </p:cNvSpPr>
          <p:nvPr>
            <p:ph type="sldNum" sz="quarter" idx="12"/>
          </p:nvPr>
        </p:nvSpPr>
        <p:spPr/>
        <p:txBody>
          <a:bodyPr/>
          <a:lstStyle/>
          <a:p>
            <a:fld id="{6B2CE718-9023-4B98-A67B-7C4691D142AF}" type="slidenum">
              <a:rPr lang="de-DE" altLang="de-DE"/>
              <a:pPr/>
              <a:t>280</a:t>
            </a:fld>
            <a:endParaRPr lang="de-DE" altLang="de-DE"/>
          </a:p>
        </p:txBody>
      </p:sp>
      <p:sp>
        <p:nvSpPr>
          <p:cNvPr id="192514" name="Text Box 2"/>
          <p:cNvSpPr txBox="1">
            <a:spLocks noChangeArrowheads="1"/>
          </p:cNvSpPr>
          <p:nvPr/>
        </p:nvSpPr>
        <p:spPr bwMode="auto">
          <a:xfrm>
            <a:off x="250825" y="188913"/>
            <a:ext cx="8547100" cy="385762"/>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a:t>Mittleres Gesamtcholesterin für Männer und Frauen mit kardiovaskulärer Mortalität</a:t>
            </a:r>
            <a:endParaRPr kumimoji="1" lang="en-US" altLang="ja-JP" sz="1800">
              <a:ea typeface="ＭＳ Ｐゴシック" pitchFamily="50" charset="-128"/>
            </a:endParaRPr>
          </a:p>
        </p:txBody>
      </p:sp>
      <p:grpSp>
        <p:nvGrpSpPr>
          <p:cNvPr id="192515" name="Group 3"/>
          <p:cNvGrpSpPr>
            <a:grpSpLocks/>
          </p:cNvGrpSpPr>
          <p:nvPr/>
        </p:nvGrpSpPr>
        <p:grpSpPr bwMode="auto">
          <a:xfrm>
            <a:off x="423863" y="836613"/>
            <a:ext cx="8720137" cy="6021387"/>
            <a:chOff x="267" y="527"/>
            <a:chExt cx="5493" cy="3793"/>
          </a:xfrm>
        </p:grpSpPr>
        <p:sp>
          <p:nvSpPr>
            <p:cNvPr id="192516" name="AutoShape 4"/>
            <p:cNvSpPr>
              <a:spLocks noChangeArrowheads="1"/>
            </p:cNvSpPr>
            <p:nvPr/>
          </p:nvSpPr>
          <p:spPr bwMode="auto">
            <a:xfrm>
              <a:off x="975" y="527"/>
              <a:ext cx="4354" cy="408"/>
            </a:xfrm>
            <a:prstGeom prst="roundRect">
              <a:avLst>
                <a:gd name="adj" fmla="val 16667"/>
              </a:avLst>
            </a:prstGeom>
            <a:solidFill>
              <a:srgbClr val="FFFFFF"/>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92517" name="Group 5"/>
            <p:cNvGrpSpPr>
              <a:grpSpLocks/>
            </p:cNvGrpSpPr>
            <p:nvPr/>
          </p:nvGrpSpPr>
          <p:grpSpPr bwMode="auto">
            <a:xfrm>
              <a:off x="1155" y="603"/>
              <a:ext cx="294" cy="90"/>
              <a:chOff x="4899" y="1722"/>
              <a:chExt cx="294" cy="90"/>
            </a:xfrm>
          </p:grpSpPr>
          <p:sp>
            <p:nvSpPr>
              <p:cNvPr id="192518" name="Line 6"/>
              <p:cNvSpPr>
                <a:spLocks noChangeShapeType="1"/>
              </p:cNvSpPr>
              <p:nvPr/>
            </p:nvSpPr>
            <p:spPr bwMode="auto">
              <a:xfrm>
                <a:off x="4899" y="1770"/>
                <a:ext cx="29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19" name="Rectangle 7"/>
              <p:cNvSpPr>
                <a:spLocks noChangeArrowheads="1"/>
              </p:cNvSpPr>
              <p:nvPr/>
            </p:nvSpPr>
            <p:spPr bwMode="auto">
              <a:xfrm>
                <a:off x="4995" y="1722"/>
                <a:ext cx="90" cy="90"/>
              </a:xfrm>
              <a:prstGeom prst="rect">
                <a:avLst/>
              </a:prstGeom>
              <a:solidFill>
                <a:srgbClr val="000080"/>
              </a:solidFill>
              <a:ln w="9525">
                <a:solidFill>
                  <a:srgbClr val="000080"/>
                </a:solidFill>
                <a:miter lim="800000"/>
                <a:headEnd/>
                <a:tailEnd/>
              </a:ln>
            </p:spPr>
            <p:txBody>
              <a:bodyPr/>
              <a:lstStyle/>
              <a:p>
                <a:endParaRPr lang="de-DE"/>
              </a:p>
            </p:txBody>
          </p:sp>
        </p:grpSp>
        <p:sp>
          <p:nvSpPr>
            <p:cNvPr id="192520" name="Rectangle 8"/>
            <p:cNvSpPr>
              <a:spLocks noChangeArrowheads="1"/>
            </p:cNvSpPr>
            <p:nvPr/>
          </p:nvSpPr>
          <p:spPr bwMode="auto">
            <a:xfrm>
              <a:off x="1518" y="559"/>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a:t>
              </a:r>
            </a:p>
          </p:txBody>
        </p:sp>
        <p:grpSp>
          <p:nvGrpSpPr>
            <p:cNvPr id="192521" name="Group 9"/>
            <p:cNvGrpSpPr>
              <a:grpSpLocks/>
            </p:cNvGrpSpPr>
            <p:nvPr/>
          </p:nvGrpSpPr>
          <p:grpSpPr bwMode="auto">
            <a:xfrm>
              <a:off x="1155" y="765"/>
              <a:ext cx="294" cy="90"/>
              <a:chOff x="4899" y="1950"/>
              <a:chExt cx="294" cy="90"/>
            </a:xfrm>
          </p:grpSpPr>
          <p:sp>
            <p:nvSpPr>
              <p:cNvPr id="192522" name="Line 10"/>
              <p:cNvSpPr>
                <a:spLocks noChangeShapeType="1"/>
              </p:cNvSpPr>
              <p:nvPr/>
            </p:nvSpPr>
            <p:spPr bwMode="auto">
              <a:xfrm>
                <a:off x="4899" y="1998"/>
                <a:ext cx="294"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23" name="Oval 11"/>
              <p:cNvSpPr>
                <a:spLocks noChangeArrowheads="1"/>
              </p:cNvSpPr>
              <p:nvPr/>
            </p:nvSpPr>
            <p:spPr bwMode="auto">
              <a:xfrm>
                <a:off x="4995" y="1950"/>
                <a:ext cx="90" cy="90"/>
              </a:xfrm>
              <a:prstGeom prst="ellipse">
                <a:avLst/>
              </a:prstGeom>
              <a:solidFill>
                <a:srgbClr val="FFFFFF"/>
              </a:solidFill>
              <a:ln w="9525">
                <a:solidFill>
                  <a:srgbClr val="FF0000"/>
                </a:solidFill>
                <a:round/>
                <a:headEnd/>
                <a:tailEnd/>
              </a:ln>
            </p:spPr>
            <p:txBody>
              <a:bodyPr/>
              <a:lstStyle/>
              <a:p>
                <a:endParaRPr lang="de-DE"/>
              </a:p>
            </p:txBody>
          </p:sp>
        </p:grpSp>
        <p:grpSp>
          <p:nvGrpSpPr>
            <p:cNvPr id="192524" name="Group 12"/>
            <p:cNvGrpSpPr>
              <a:grpSpLocks/>
            </p:cNvGrpSpPr>
            <p:nvPr/>
          </p:nvGrpSpPr>
          <p:grpSpPr bwMode="auto">
            <a:xfrm>
              <a:off x="2721" y="621"/>
              <a:ext cx="294" cy="54"/>
              <a:chOff x="4899" y="2202"/>
              <a:chExt cx="294" cy="54"/>
            </a:xfrm>
          </p:grpSpPr>
          <p:sp>
            <p:nvSpPr>
              <p:cNvPr id="192525" name="Rectangle 13"/>
              <p:cNvSpPr>
                <a:spLocks noChangeArrowheads="1"/>
              </p:cNvSpPr>
              <p:nvPr/>
            </p:nvSpPr>
            <p:spPr bwMode="auto">
              <a:xfrm>
                <a:off x="4899"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6" name="Rectangle 14"/>
              <p:cNvSpPr>
                <a:spLocks noChangeArrowheads="1"/>
              </p:cNvSpPr>
              <p:nvPr/>
            </p:nvSpPr>
            <p:spPr bwMode="auto">
              <a:xfrm>
                <a:off x="5031"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7" name="Rectangle 15"/>
              <p:cNvSpPr>
                <a:spLocks noChangeArrowheads="1"/>
              </p:cNvSpPr>
              <p:nvPr/>
            </p:nvSpPr>
            <p:spPr bwMode="auto">
              <a:xfrm>
                <a:off x="5163" y="2226"/>
                <a:ext cx="30"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8" name="Rectangle 16"/>
              <p:cNvSpPr>
                <a:spLocks noChangeArrowheads="1"/>
              </p:cNvSpPr>
              <p:nvPr/>
            </p:nvSpPr>
            <p:spPr bwMode="auto">
              <a:xfrm>
                <a:off x="5013" y="2202"/>
                <a:ext cx="54" cy="54"/>
              </a:xfrm>
              <a:prstGeom prst="rect">
                <a:avLst/>
              </a:prstGeom>
              <a:solidFill>
                <a:srgbClr val="3366FF"/>
              </a:solidFill>
              <a:ln w="9525">
                <a:solidFill>
                  <a:srgbClr val="3366FF"/>
                </a:solidFill>
                <a:miter lim="800000"/>
                <a:headEnd/>
                <a:tailEnd/>
              </a:ln>
            </p:spPr>
            <p:txBody>
              <a:bodyPr/>
              <a:lstStyle/>
              <a:p>
                <a:endParaRPr lang="de-DE"/>
              </a:p>
            </p:txBody>
          </p:sp>
        </p:grpSp>
        <p:grpSp>
          <p:nvGrpSpPr>
            <p:cNvPr id="192529" name="Group 17"/>
            <p:cNvGrpSpPr>
              <a:grpSpLocks/>
            </p:cNvGrpSpPr>
            <p:nvPr/>
          </p:nvGrpSpPr>
          <p:grpSpPr bwMode="auto">
            <a:xfrm>
              <a:off x="2721" y="777"/>
              <a:ext cx="294" cy="66"/>
              <a:chOff x="4899" y="2424"/>
              <a:chExt cx="294" cy="66"/>
            </a:xfrm>
          </p:grpSpPr>
          <p:sp>
            <p:nvSpPr>
              <p:cNvPr id="192530" name="Rectangle 18"/>
              <p:cNvSpPr>
                <a:spLocks noChangeArrowheads="1"/>
              </p:cNvSpPr>
              <p:nvPr/>
            </p:nvSpPr>
            <p:spPr bwMode="auto">
              <a:xfrm>
                <a:off x="4899"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1" name="Rectangle 19"/>
              <p:cNvSpPr>
                <a:spLocks noChangeArrowheads="1"/>
              </p:cNvSpPr>
              <p:nvPr/>
            </p:nvSpPr>
            <p:spPr bwMode="auto">
              <a:xfrm>
                <a:off x="5031"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2" name="Rectangle 20"/>
              <p:cNvSpPr>
                <a:spLocks noChangeArrowheads="1"/>
              </p:cNvSpPr>
              <p:nvPr/>
            </p:nvSpPr>
            <p:spPr bwMode="auto">
              <a:xfrm>
                <a:off x="5163" y="2454"/>
                <a:ext cx="30"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3" name="Oval 21"/>
              <p:cNvSpPr>
                <a:spLocks noChangeArrowheads="1"/>
              </p:cNvSpPr>
              <p:nvPr/>
            </p:nvSpPr>
            <p:spPr bwMode="auto">
              <a:xfrm>
                <a:off x="5007" y="2424"/>
                <a:ext cx="66" cy="66"/>
              </a:xfrm>
              <a:prstGeom prst="ellipse">
                <a:avLst/>
              </a:prstGeom>
              <a:solidFill>
                <a:srgbClr val="FFFFFF"/>
              </a:solidFill>
              <a:ln w="9525">
                <a:solidFill>
                  <a:srgbClr val="FF99CC"/>
                </a:solidFill>
                <a:round/>
                <a:headEnd/>
                <a:tailEnd/>
              </a:ln>
            </p:spPr>
            <p:txBody>
              <a:bodyPr/>
              <a:lstStyle/>
              <a:p>
                <a:endParaRPr lang="de-DE"/>
              </a:p>
            </p:txBody>
          </p:sp>
        </p:grpSp>
        <p:sp>
          <p:nvSpPr>
            <p:cNvPr id="192534" name="Rectangle 22"/>
            <p:cNvSpPr>
              <a:spLocks noChangeArrowheads="1"/>
            </p:cNvSpPr>
            <p:nvPr/>
          </p:nvSpPr>
          <p:spPr bwMode="auto">
            <a:xfrm>
              <a:off x="1518" y="734"/>
              <a:ext cx="4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a:t>
              </a:r>
            </a:p>
          </p:txBody>
        </p:sp>
        <p:sp>
          <p:nvSpPr>
            <p:cNvPr id="192535" name="Rectangle 23"/>
            <p:cNvSpPr>
              <a:spLocks noChangeArrowheads="1"/>
            </p:cNvSpPr>
            <p:nvPr/>
          </p:nvSpPr>
          <p:spPr bwMode="auto">
            <a:xfrm>
              <a:off x="3070" y="559"/>
              <a:ext cx="19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 kardiovaskuläres Ereignis</a:t>
              </a:r>
            </a:p>
          </p:txBody>
        </p:sp>
        <p:sp>
          <p:nvSpPr>
            <p:cNvPr id="192536" name="Rectangle 24"/>
            <p:cNvSpPr>
              <a:spLocks noChangeArrowheads="1"/>
            </p:cNvSpPr>
            <p:nvPr/>
          </p:nvSpPr>
          <p:spPr bwMode="auto">
            <a:xfrm>
              <a:off x="3070" y="734"/>
              <a:ext cx="193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 kardiovaskuläres Ereignis</a:t>
              </a:r>
            </a:p>
          </p:txBody>
        </p:sp>
        <p:sp>
          <p:nvSpPr>
            <p:cNvPr id="192537" name="Rectangle 25"/>
            <p:cNvSpPr>
              <a:spLocks noChangeArrowheads="1"/>
            </p:cNvSpPr>
            <p:nvPr/>
          </p:nvSpPr>
          <p:spPr bwMode="auto">
            <a:xfrm>
              <a:off x="657" y="89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275</a:t>
              </a:r>
              <a:endParaRPr kumimoji="1" lang="en-US" altLang="ja-JP" sz="1800" b="1">
                <a:ea typeface="ＭＳ Ｐゴシック" pitchFamily="50" charset="-128"/>
              </a:endParaRPr>
            </a:p>
          </p:txBody>
        </p:sp>
        <p:grpSp>
          <p:nvGrpSpPr>
            <p:cNvPr id="192538" name="Group 26"/>
            <p:cNvGrpSpPr>
              <a:grpSpLocks/>
            </p:cNvGrpSpPr>
            <p:nvPr/>
          </p:nvGrpSpPr>
          <p:grpSpPr bwMode="auto">
            <a:xfrm>
              <a:off x="267" y="977"/>
              <a:ext cx="5152" cy="3043"/>
              <a:chOff x="267" y="750"/>
              <a:chExt cx="5152" cy="3043"/>
            </a:xfrm>
          </p:grpSpPr>
          <p:sp>
            <p:nvSpPr>
              <p:cNvPr id="192539" name="Rectangle 27"/>
              <p:cNvSpPr>
                <a:spLocks noChangeArrowheads="1"/>
              </p:cNvSpPr>
              <p:nvPr/>
            </p:nvSpPr>
            <p:spPr bwMode="auto">
              <a:xfrm rot="18900000">
                <a:off x="95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20-24</a:t>
                </a:r>
                <a:endParaRPr kumimoji="1" lang="en-US" altLang="ja-JP" sz="1600">
                  <a:ea typeface="ＭＳ Ｐゴシック" pitchFamily="50" charset="-128"/>
                </a:endParaRPr>
              </a:p>
            </p:txBody>
          </p:sp>
          <p:sp>
            <p:nvSpPr>
              <p:cNvPr id="192540" name="Rectangle 28"/>
              <p:cNvSpPr>
                <a:spLocks noChangeArrowheads="1"/>
              </p:cNvSpPr>
              <p:nvPr/>
            </p:nvSpPr>
            <p:spPr bwMode="auto">
              <a:xfrm rot="18900000">
                <a:off x="126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25-29</a:t>
                </a:r>
                <a:endParaRPr kumimoji="1" lang="en-US" altLang="ja-JP" sz="1600">
                  <a:ea typeface="ＭＳ Ｐゴシック" pitchFamily="50" charset="-128"/>
                </a:endParaRPr>
              </a:p>
            </p:txBody>
          </p:sp>
          <p:sp>
            <p:nvSpPr>
              <p:cNvPr id="192541" name="Rectangle 29"/>
              <p:cNvSpPr>
                <a:spLocks noChangeArrowheads="1"/>
              </p:cNvSpPr>
              <p:nvPr/>
            </p:nvSpPr>
            <p:spPr bwMode="auto">
              <a:xfrm rot="18900000">
                <a:off x="158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30-34</a:t>
                </a:r>
                <a:endParaRPr kumimoji="1" lang="en-US" altLang="ja-JP" sz="1600">
                  <a:ea typeface="ＭＳ Ｐゴシック" pitchFamily="50" charset="-128"/>
                </a:endParaRPr>
              </a:p>
            </p:txBody>
          </p:sp>
          <p:sp>
            <p:nvSpPr>
              <p:cNvPr id="192542" name="Rectangle 30"/>
              <p:cNvSpPr>
                <a:spLocks noChangeArrowheads="1"/>
              </p:cNvSpPr>
              <p:nvPr/>
            </p:nvSpPr>
            <p:spPr bwMode="auto">
              <a:xfrm rot="18900000">
                <a:off x="190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35-39</a:t>
                </a:r>
                <a:endParaRPr kumimoji="1" lang="en-US" altLang="ja-JP" sz="1600">
                  <a:ea typeface="ＭＳ Ｐゴシック" pitchFamily="50" charset="-128"/>
                </a:endParaRPr>
              </a:p>
            </p:txBody>
          </p:sp>
          <p:sp>
            <p:nvSpPr>
              <p:cNvPr id="192543" name="Rectangle 31"/>
              <p:cNvSpPr>
                <a:spLocks noChangeArrowheads="1"/>
              </p:cNvSpPr>
              <p:nvPr/>
            </p:nvSpPr>
            <p:spPr bwMode="auto">
              <a:xfrm rot="18900000">
                <a:off x="222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40-44</a:t>
                </a:r>
                <a:endParaRPr kumimoji="1" lang="en-US" altLang="ja-JP" sz="1600">
                  <a:ea typeface="ＭＳ Ｐゴシック" pitchFamily="50" charset="-128"/>
                </a:endParaRPr>
              </a:p>
            </p:txBody>
          </p:sp>
          <p:sp>
            <p:nvSpPr>
              <p:cNvPr id="192544" name="Rectangle 32"/>
              <p:cNvSpPr>
                <a:spLocks noChangeArrowheads="1"/>
              </p:cNvSpPr>
              <p:nvPr/>
            </p:nvSpPr>
            <p:spPr bwMode="auto">
              <a:xfrm rot="18900000">
                <a:off x="254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45-49</a:t>
                </a:r>
                <a:endParaRPr kumimoji="1" lang="en-US" altLang="ja-JP" sz="1600">
                  <a:ea typeface="ＭＳ Ｐゴシック" pitchFamily="50" charset="-128"/>
                </a:endParaRPr>
              </a:p>
            </p:txBody>
          </p:sp>
          <p:sp>
            <p:nvSpPr>
              <p:cNvPr id="192545" name="Rectangle 33"/>
              <p:cNvSpPr>
                <a:spLocks noChangeArrowheads="1"/>
              </p:cNvSpPr>
              <p:nvPr/>
            </p:nvSpPr>
            <p:spPr bwMode="auto">
              <a:xfrm rot="18900000">
                <a:off x="285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50-54</a:t>
                </a:r>
                <a:endParaRPr kumimoji="1" lang="en-US" altLang="ja-JP" sz="1600">
                  <a:ea typeface="ＭＳ Ｐゴシック" pitchFamily="50" charset="-128"/>
                </a:endParaRPr>
              </a:p>
            </p:txBody>
          </p:sp>
          <p:sp>
            <p:nvSpPr>
              <p:cNvPr id="192546" name="Rectangle 34"/>
              <p:cNvSpPr>
                <a:spLocks noChangeArrowheads="1"/>
              </p:cNvSpPr>
              <p:nvPr/>
            </p:nvSpPr>
            <p:spPr bwMode="auto">
              <a:xfrm rot="18900000">
                <a:off x="317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55-59</a:t>
                </a:r>
                <a:endParaRPr kumimoji="1" lang="en-US" altLang="ja-JP" sz="1600">
                  <a:ea typeface="ＭＳ Ｐゴシック" pitchFamily="50" charset="-128"/>
                </a:endParaRPr>
              </a:p>
            </p:txBody>
          </p:sp>
          <p:sp>
            <p:nvSpPr>
              <p:cNvPr id="192547" name="Rectangle 35"/>
              <p:cNvSpPr>
                <a:spLocks noChangeArrowheads="1"/>
              </p:cNvSpPr>
              <p:nvPr/>
            </p:nvSpPr>
            <p:spPr bwMode="auto">
              <a:xfrm rot="18900000">
                <a:off x="349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60-64</a:t>
                </a:r>
                <a:endParaRPr kumimoji="1" lang="en-US" altLang="ja-JP" sz="1600">
                  <a:ea typeface="ＭＳ Ｐゴシック" pitchFamily="50" charset="-128"/>
                </a:endParaRPr>
              </a:p>
            </p:txBody>
          </p:sp>
          <p:sp>
            <p:nvSpPr>
              <p:cNvPr id="192548" name="Rectangle 36"/>
              <p:cNvSpPr>
                <a:spLocks noChangeArrowheads="1"/>
              </p:cNvSpPr>
              <p:nvPr/>
            </p:nvSpPr>
            <p:spPr bwMode="auto">
              <a:xfrm rot="18900000">
                <a:off x="381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65-69</a:t>
                </a:r>
                <a:endParaRPr kumimoji="1" lang="en-US" altLang="ja-JP" sz="1600">
                  <a:ea typeface="ＭＳ Ｐゴシック" pitchFamily="50" charset="-128"/>
                </a:endParaRPr>
              </a:p>
            </p:txBody>
          </p:sp>
          <p:sp>
            <p:nvSpPr>
              <p:cNvPr id="192549" name="Rectangle 37"/>
              <p:cNvSpPr>
                <a:spLocks noChangeArrowheads="1"/>
              </p:cNvSpPr>
              <p:nvPr/>
            </p:nvSpPr>
            <p:spPr bwMode="auto">
              <a:xfrm rot="18900000">
                <a:off x="413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70-74</a:t>
                </a:r>
                <a:endParaRPr kumimoji="1" lang="en-US" altLang="ja-JP" sz="1600">
                  <a:ea typeface="ＭＳ Ｐゴシック" pitchFamily="50" charset="-128"/>
                </a:endParaRPr>
              </a:p>
            </p:txBody>
          </p:sp>
          <p:sp>
            <p:nvSpPr>
              <p:cNvPr id="192550" name="Rectangle 38"/>
              <p:cNvSpPr>
                <a:spLocks noChangeArrowheads="1"/>
              </p:cNvSpPr>
              <p:nvPr/>
            </p:nvSpPr>
            <p:spPr bwMode="auto">
              <a:xfrm rot="18900000">
                <a:off x="444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75-79</a:t>
                </a:r>
                <a:endParaRPr kumimoji="1" lang="en-US" altLang="ja-JP" sz="1600">
                  <a:ea typeface="ＭＳ Ｐゴシック" pitchFamily="50" charset="-128"/>
                </a:endParaRPr>
              </a:p>
            </p:txBody>
          </p:sp>
          <p:sp>
            <p:nvSpPr>
              <p:cNvPr id="192551" name="Rectangle 39"/>
              <p:cNvSpPr>
                <a:spLocks noChangeArrowheads="1"/>
              </p:cNvSpPr>
              <p:nvPr/>
            </p:nvSpPr>
            <p:spPr bwMode="auto">
              <a:xfrm rot="18900000">
                <a:off x="476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80-84</a:t>
                </a:r>
                <a:endParaRPr kumimoji="1" lang="en-US" altLang="ja-JP" sz="1600">
                  <a:ea typeface="ＭＳ Ｐゴシック" pitchFamily="50" charset="-128"/>
                </a:endParaRPr>
              </a:p>
            </p:txBody>
          </p:sp>
          <p:sp>
            <p:nvSpPr>
              <p:cNvPr id="192552" name="Rectangle 40"/>
              <p:cNvSpPr>
                <a:spLocks noChangeArrowheads="1"/>
              </p:cNvSpPr>
              <p:nvPr/>
            </p:nvSpPr>
            <p:spPr bwMode="auto">
              <a:xfrm rot="18900000">
                <a:off x="5129" y="3639"/>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85+</a:t>
                </a:r>
                <a:endParaRPr kumimoji="1" lang="en-US" altLang="ja-JP" sz="1600">
                  <a:ea typeface="ＭＳ Ｐゴシック" pitchFamily="50" charset="-128"/>
                </a:endParaRPr>
              </a:p>
            </p:txBody>
          </p:sp>
          <p:sp>
            <p:nvSpPr>
              <p:cNvPr id="192553" name="Rectangle 41"/>
              <p:cNvSpPr>
                <a:spLocks noChangeArrowheads="1"/>
              </p:cNvSpPr>
              <p:nvPr/>
            </p:nvSpPr>
            <p:spPr bwMode="auto">
              <a:xfrm>
                <a:off x="930" y="754"/>
                <a:ext cx="4470" cy="274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54" name="Line 42"/>
              <p:cNvSpPr>
                <a:spLocks noChangeShapeType="1"/>
              </p:cNvSpPr>
              <p:nvPr/>
            </p:nvSpPr>
            <p:spPr bwMode="auto">
              <a:xfrm>
                <a:off x="948" y="281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5" name="Line 43"/>
              <p:cNvSpPr>
                <a:spLocks noChangeShapeType="1"/>
              </p:cNvSpPr>
              <p:nvPr/>
            </p:nvSpPr>
            <p:spPr bwMode="auto">
              <a:xfrm>
                <a:off x="948" y="212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6" name="Line 44"/>
              <p:cNvSpPr>
                <a:spLocks noChangeShapeType="1"/>
              </p:cNvSpPr>
              <p:nvPr/>
            </p:nvSpPr>
            <p:spPr bwMode="auto">
              <a:xfrm>
                <a:off x="948" y="144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7" name="Line 45"/>
              <p:cNvSpPr>
                <a:spLocks noChangeShapeType="1"/>
              </p:cNvSpPr>
              <p:nvPr/>
            </p:nvSpPr>
            <p:spPr bwMode="auto">
              <a:xfrm>
                <a:off x="948" y="75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8" name="Rectangle 46"/>
              <p:cNvSpPr>
                <a:spLocks noChangeArrowheads="1"/>
              </p:cNvSpPr>
              <p:nvPr/>
            </p:nvSpPr>
            <p:spPr bwMode="auto">
              <a:xfrm>
                <a:off x="948" y="750"/>
                <a:ext cx="4470" cy="274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59" name="Line 47"/>
              <p:cNvSpPr>
                <a:spLocks noChangeShapeType="1"/>
              </p:cNvSpPr>
              <p:nvPr/>
            </p:nvSpPr>
            <p:spPr bwMode="auto">
              <a:xfrm>
                <a:off x="948" y="750"/>
                <a:ext cx="1" cy="27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0" name="Line 48"/>
              <p:cNvSpPr>
                <a:spLocks noChangeShapeType="1"/>
              </p:cNvSpPr>
              <p:nvPr/>
            </p:nvSpPr>
            <p:spPr bwMode="auto">
              <a:xfrm>
                <a:off x="948" y="3498"/>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1" name="Line 49"/>
              <p:cNvSpPr>
                <a:spLocks noChangeShapeType="1"/>
              </p:cNvSpPr>
              <p:nvPr/>
            </p:nvSpPr>
            <p:spPr bwMode="auto">
              <a:xfrm>
                <a:off x="948" y="281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2" name="Line 50"/>
              <p:cNvSpPr>
                <a:spLocks noChangeShapeType="1"/>
              </p:cNvSpPr>
              <p:nvPr/>
            </p:nvSpPr>
            <p:spPr bwMode="auto">
              <a:xfrm>
                <a:off x="948" y="212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3" name="Line 51"/>
              <p:cNvSpPr>
                <a:spLocks noChangeShapeType="1"/>
              </p:cNvSpPr>
              <p:nvPr/>
            </p:nvSpPr>
            <p:spPr bwMode="auto">
              <a:xfrm>
                <a:off x="948" y="144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4" name="Line 52"/>
              <p:cNvSpPr>
                <a:spLocks noChangeShapeType="1"/>
              </p:cNvSpPr>
              <p:nvPr/>
            </p:nvSpPr>
            <p:spPr bwMode="auto">
              <a:xfrm>
                <a:off x="948" y="75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5" name="Line 53"/>
              <p:cNvSpPr>
                <a:spLocks noChangeShapeType="1"/>
              </p:cNvSpPr>
              <p:nvPr/>
            </p:nvSpPr>
            <p:spPr bwMode="auto">
              <a:xfrm>
                <a:off x="948" y="3498"/>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6" name="Line 54"/>
              <p:cNvSpPr>
                <a:spLocks noChangeShapeType="1"/>
              </p:cNvSpPr>
              <p:nvPr/>
            </p:nvSpPr>
            <p:spPr bwMode="auto">
              <a:xfrm flipV="1">
                <a:off x="94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7" name="Line 55"/>
              <p:cNvSpPr>
                <a:spLocks noChangeShapeType="1"/>
              </p:cNvSpPr>
              <p:nvPr/>
            </p:nvSpPr>
            <p:spPr bwMode="auto">
              <a:xfrm flipV="1">
                <a:off x="126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8" name="Line 56"/>
              <p:cNvSpPr>
                <a:spLocks noChangeShapeType="1"/>
              </p:cNvSpPr>
              <p:nvPr/>
            </p:nvSpPr>
            <p:spPr bwMode="auto">
              <a:xfrm flipV="1">
                <a:off x="158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9" name="Line 57"/>
              <p:cNvSpPr>
                <a:spLocks noChangeShapeType="1"/>
              </p:cNvSpPr>
              <p:nvPr/>
            </p:nvSpPr>
            <p:spPr bwMode="auto">
              <a:xfrm flipV="1">
                <a:off x="190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0" name="Line 58"/>
              <p:cNvSpPr>
                <a:spLocks noChangeShapeType="1"/>
              </p:cNvSpPr>
              <p:nvPr/>
            </p:nvSpPr>
            <p:spPr bwMode="auto">
              <a:xfrm flipV="1">
                <a:off x="222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1" name="Line 59"/>
              <p:cNvSpPr>
                <a:spLocks noChangeShapeType="1"/>
              </p:cNvSpPr>
              <p:nvPr/>
            </p:nvSpPr>
            <p:spPr bwMode="auto">
              <a:xfrm flipV="1">
                <a:off x="254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2" name="Line 60"/>
              <p:cNvSpPr>
                <a:spLocks noChangeShapeType="1"/>
              </p:cNvSpPr>
              <p:nvPr/>
            </p:nvSpPr>
            <p:spPr bwMode="auto">
              <a:xfrm flipV="1">
                <a:off x="286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3" name="Line 61"/>
              <p:cNvSpPr>
                <a:spLocks noChangeShapeType="1"/>
              </p:cNvSpPr>
              <p:nvPr/>
            </p:nvSpPr>
            <p:spPr bwMode="auto">
              <a:xfrm flipV="1">
                <a:off x="318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4" name="Line 62"/>
              <p:cNvSpPr>
                <a:spLocks noChangeShapeType="1"/>
              </p:cNvSpPr>
              <p:nvPr/>
            </p:nvSpPr>
            <p:spPr bwMode="auto">
              <a:xfrm flipV="1">
                <a:off x="350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5" name="Line 63"/>
              <p:cNvSpPr>
                <a:spLocks noChangeShapeType="1"/>
              </p:cNvSpPr>
              <p:nvPr/>
            </p:nvSpPr>
            <p:spPr bwMode="auto">
              <a:xfrm flipV="1">
                <a:off x="382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6" name="Line 64"/>
              <p:cNvSpPr>
                <a:spLocks noChangeShapeType="1"/>
              </p:cNvSpPr>
              <p:nvPr/>
            </p:nvSpPr>
            <p:spPr bwMode="auto">
              <a:xfrm flipV="1">
                <a:off x="414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7" name="Line 65"/>
              <p:cNvSpPr>
                <a:spLocks noChangeShapeType="1"/>
              </p:cNvSpPr>
              <p:nvPr/>
            </p:nvSpPr>
            <p:spPr bwMode="auto">
              <a:xfrm flipV="1">
                <a:off x="445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8" name="Line 66"/>
              <p:cNvSpPr>
                <a:spLocks noChangeShapeType="1"/>
              </p:cNvSpPr>
              <p:nvPr/>
            </p:nvSpPr>
            <p:spPr bwMode="auto">
              <a:xfrm flipV="1">
                <a:off x="478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9" name="Line 67"/>
              <p:cNvSpPr>
                <a:spLocks noChangeShapeType="1"/>
              </p:cNvSpPr>
              <p:nvPr/>
            </p:nvSpPr>
            <p:spPr bwMode="auto">
              <a:xfrm flipV="1">
                <a:off x="510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0" name="Line 68"/>
              <p:cNvSpPr>
                <a:spLocks noChangeShapeType="1"/>
              </p:cNvSpPr>
              <p:nvPr/>
            </p:nvSpPr>
            <p:spPr bwMode="auto">
              <a:xfrm flipV="1">
                <a:off x="541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1" name="Freeform 69"/>
              <p:cNvSpPr>
                <a:spLocks/>
              </p:cNvSpPr>
              <p:nvPr/>
            </p:nvSpPr>
            <p:spPr bwMode="auto">
              <a:xfrm>
                <a:off x="1110" y="1764"/>
                <a:ext cx="4146" cy="1494"/>
              </a:xfrm>
              <a:custGeom>
                <a:avLst/>
                <a:gdLst>
                  <a:gd name="T0" fmla="*/ 0 w 691"/>
                  <a:gd name="T1" fmla="*/ 249 h 249"/>
                  <a:gd name="T2" fmla="*/ 53 w 691"/>
                  <a:gd name="T3" fmla="*/ 173 h 249"/>
                  <a:gd name="T4" fmla="*/ 106 w 691"/>
                  <a:gd name="T5" fmla="*/ 116 h 249"/>
                  <a:gd name="T6" fmla="*/ 159 w 691"/>
                  <a:gd name="T7" fmla="*/ 70 h 249"/>
                  <a:gd name="T8" fmla="*/ 212 w 691"/>
                  <a:gd name="T9" fmla="*/ 37 h 249"/>
                  <a:gd name="T10" fmla="*/ 266 w 691"/>
                  <a:gd name="T11" fmla="*/ 17 h 249"/>
                  <a:gd name="T12" fmla="*/ 319 w 691"/>
                  <a:gd name="T13" fmla="*/ 10 h 249"/>
                  <a:gd name="T14" fmla="*/ 372 w 691"/>
                  <a:gd name="T15" fmla="*/ 0 h 249"/>
                  <a:gd name="T16" fmla="*/ 425 w 691"/>
                  <a:gd name="T17" fmla="*/ 4 h 249"/>
                  <a:gd name="T18" fmla="*/ 479 w 691"/>
                  <a:gd name="T19" fmla="*/ 14 h 249"/>
                  <a:gd name="T20" fmla="*/ 532 w 691"/>
                  <a:gd name="T21" fmla="*/ 17 h 249"/>
                  <a:gd name="T22" fmla="*/ 585 w 691"/>
                  <a:gd name="T23" fmla="*/ 43 h 249"/>
                  <a:gd name="T24" fmla="*/ 638 w 691"/>
                  <a:gd name="T25" fmla="*/ 73 h 249"/>
                  <a:gd name="T26" fmla="*/ 691 w 691"/>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49">
                    <a:moveTo>
                      <a:pt x="0" y="249"/>
                    </a:moveTo>
                    <a:lnTo>
                      <a:pt x="53" y="173"/>
                    </a:lnTo>
                    <a:lnTo>
                      <a:pt x="106" y="116"/>
                    </a:lnTo>
                    <a:lnTo>
                      <a:pt x="159" y="70"/>
                    </a:lnTo>
                    <a:lnTo>
                      <a:pt x="212" y="37"/>
                    </a:lnTo>
                    <a:lnTo>
                      <a:pt x="266" y="17"/>
                    </a:lnTo>
                    <a:lnTo>
                      <a:pt x="319" y="10"/>
                    </a:lnTo>
                    <a:lnTo>
                      <a:pt x="372" y="0"/>
                    </a:lnTo>
                    <a:lnTo>
                      <a:pt x="425" y="4"/>
                    </a:lnTo>
                    <a:lnTo>
                      <a:pt x="479" y="14"/>
                    </a:lnTo>
                    <a:lnTo>
                      <a:pt x="532" y="17"/>
                    </a:lnTo>
                    <a:lnTo>
                      <a:pt x="585" y="43"/>
                    </a:lnTo>
                    <a:lnTo>
                      <a:pt x="638" y="73"/>
                    </a:lnTo>
                    <a:lnTo>
                      <a:pt x="691" y="156"/>
                    </a:lnTo>
                  </a:path>
                </a:pathLst>
              </a:custGeom>
              <a:noFill/>
              <a:ln w="2857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2" name="Freeform 70"/>
              <p:cNvSpPr>
                <a:spLocks/>
              </p:cNvSpPr>
              <p:nvPr/>
            </p:nvSpPr>
            <p:spPr bwMode="auto">
              <a:xfrm>
                <a:off x="1110" y="1368"/>
                <a:ext cx="4146" cy="1710"/>
              </a:xfrm>
              <a:custGeom>
                <a:avLst/>
                <a:gdLst>
                  <a:gd name="T0" fmla="*/ 0 w 691"/>
                  <a:gd name="T1" fmla="*/ 285 h 285"/>
                  <a:gd name="T2" fmla="*/ 53 w 691"/>
                  <a:gd name="T3" fmla="*/ 269 h 285"/>
                  <a:gd name="T4" fmla="*/ 106 w 691"/>
                  <a:gd name="T5" fmla="*/ 252 h 285"/>
                  <a:gd name="T6" fmla="*/ 159 w 691"/>
                  <a:gd name="T7" fmla="*/ 222 h 285"/>
                  <a:gd name="T8" fmla="*/ 212 w 691"/>
                  <a:gd name="T9" fmla="*/ 189 h 285"/>
                  <a:gd name="T10" fmla="*/ 266 w 691"/>
                  <a:gd name="T11" fmla="*/ 136 h 285"/>
                  <a:gd name="T12" fmla="*/ 319 w 691"/>
                  <a:gd name="T13" fmla="*/ 63 h 285"/>
                  <a:gd name="T14" fmla="*/ 372 w 691"/>
                  <a:gd name="T15" fmla="*/ 16 h 285"/>
                  <a:gd name="T16" fmla="*/ 425 w 691"/>
                  <a:gd name="T17" fmla="*/ 0 h 285"/>
                  <a:gd name="T18" fmla="*/ 479 w 691"/>
                  <a:gd name="T19" fmla="*/ 0 h 285"/>
                  <a:gd name="T20" fmla="*/ 532 w 691"/>
                  <a:gd name="T21" fmla="*/ 0 h 285"/>
                  <a:gd name="T22" fmla="*/ 585 w 691"/>
                  <a:gd name="T23" fmla="*/ 16 h 285"/>
                  <a:gd name="T24" fmla="*/ 638 w 691"/>
                  <a:gd name="T25" fmla="*/ 46 h 285"/>
                  <a:gd name="T26" fmla="*/ 691 w 691"/>
                  <a:gd name="T27" fmla="*/ 4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85">
                    <a:moveTo>
                      <a:pt x="0" y="285"/>
                    </a:moveTo>
                    <a:lnTo>
                      <a:pt x="53" y="269"/>
                    </a:lnTo>
                    <a:lnTo>
                      <a:pt x="106" y="252"/>
                    </a:lnTo>
                    <a:lnTo>
                      <a:pt x="159" y="222"/>
                    </a:lnTo>
                    <a:lnTo>
                      <a:pt x="212" y="189"/>
                    </a:lnTo>
                    <a:lnTo>
                      <a:pt x="266" y="136"/>
                    </a:lnTo>
                    <a:lnTo>
                      <a:pt x="319" y="63"/>
                    </a:lnTo>
                    <a:lnTo>
                      <a:pt x="372" y="16"/>
                    </a:lnTo>
                    <a:lnTo>
                      <a:pt x="425" y="0"/>
                    </a:lnTo>
                    <a:lnTo>
                      <a:pt x="479" y="0"/>
                    </a:lnTo>
                    <a:lnTo>
                      <a:pt x="532" y="0"/>
                    </a:lnTo>
                    <a:lnTo>
                      <a:pt x="585" y="16"/>
                    </a:lnTo>
                    <a:lnTo>
                      <a:pt x="638" y="46"/>
                    </a:lnTo>
                    <a:lnTo>
                      <a:pt x="691" y="46"/>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3" name="Freeform 71"/>
              <p:cNvSpPr>
                <a:spLocks/>
              </p:cNvSpPr>
              <p:nvPr/>
            </p:nvSpPr>
            <p:spPr bwMode="auto">
              <a:xfrm>
                <a:off x="1422" y="253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4" name="Freeform 72"/>
              <p:cNvSpPr>
                <a:spLocks/>
              </p:cNvSpPr>
              <p:nvPr/>
            </p:nvSpPr>
            <p:spPr bwMode="auto">
              <a:xfrm>
                <a:off x="1452" y="241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5" name="Freeform 73"/>
              <p:cNvSpPr>
                <a:spLocks/>
              </p:cNvSpPr>
              <p:nvPr/>
            </p:nvSpPr>
            <p:spPr bwMode="auto">
              <a:xfrm>
                <a:off x="1482" y="228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6" name="Freeform 74"/>
              <p:cNvSpPr>
                <a:spLocks/>
              </p:cNvSpPr>
              <p:nvPr/>
            </p:nvSpPr>
            <p:spPr bwMode="auto">
              <a:xfrm>
                <a:off x="1512" y="215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7" name="Freeform 75"/>
              <p:cNvSpPr>
                <a:spLocks/>
              </p:cNvSpPr>
              <p:nvPr/>
            </p:nvSpPr>
            <p:spPr bwMode="auto">
              <a:xfrm>
                <a:off x="1536" y="202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8" name="Freeform 76"/>
              <p:cNvSpPr>
                <a:spLocks/>
              </p:cNvSpPr>
              <p:nvPr/>
            </p:nvSpPr>
            <p:spPr bwMode="auto">
              <a:xfrm>
                <a:off x="1566" y="189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9" name="Freeform 77"/>
              <p:cNvSpPr>
                <a:spLocks/>
              </p:cNvSpPr>
              <p:nvPr/>
            </p:nvSpPr>
            <p:spPr bwMode="auto">
              <a:xfrm>
                <a:off x="1596" y="176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0" name="Freeform 78"/>
              <p:cNvSpPr>
                <a:spLocks/>
              </p:cNvSpPr>
              <p:nvPr/>
            </p:nvSpPr>
            <p:spPr bwMode="auto">
              <a:xfrm>
                <a:off x="1626" y="163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1" name="Freeform 79"/>
              <p:cNvSpPr>
                <a:spLocks/>
              </p:cNvSpPr>
              <p:nvPr/>
            </p:nvSpPr>
            <p:spPr bwMode="auto">
              <a:xfrm>
                <a:off x="1656" y="1506"/>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2" name="Freeform 80"/>
              <p:cNvSpPr>
                <a:spLocks/>
              </p:cNvSpPr>
              <p:nvPr/>
            </p:nvSpPr>
            <p:spPr bwMode="auto">
              <a:xfrm>
                <a:off x="1686" y="137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3" name="Freeform 81"/>
              <p:cNvSpPr>
                <a:spLocks/>
              </p:cNvSpPr>
              <p:nvPr/>
            </p:nvSpPr>
            <p:spPr bwMode="auto">
              <a:xfrm>
                <a:off x="1710" y="124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4" name="Freeform 82"/>
              <p:cNvSpPr>
                <a:spLocks/>
              </p:cNvSpPr>
              <p:nvPr/>
            </p:nvSpPr>
            <p:spPr bwMode="auto">
              <a:xfrm>
                <a:off x="1752" y="1206"/>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5" name="Freeform 83"/>
              <p:cNvSpPr>
                <a:spLocks/>
              </p:cNvSpPr>
              <p:nvPr/>
            </p:nvSpPr>
            <p:spPr bwMode="auto">
              <a:xfrm>
                <a:off x="1842" y="1302"/>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6" name="Freeform 84"/>
              <p:cNvSpPr>
                <a:spLocks/>
              </p:cNvSpPr>
              <p:nvPr/>
            </p:nvSpPr>
            <p:spPr bwMode="auto">
              <a:xfrm>
                <a:off x="1932" y="1398"/>
                <a:ext cx="66" cy="72"/>
              </a:xfrm>
              <a:custGeom>
                <a:avLst/>
                <a:gdLst>
                  <a:gd name="T0" fmla="*/ 6 w 66"/>
                  <a:gd name="T1" fmla="*/ 0 h 72"/>
                  <a:gd name="T2" fmla="*/ 66 w 66"/>
                  <a:gd name="T3" fmla="*/ 66 h 72"/>
                  <a:gd name="T4" fmla="*/ 60 w 66"/>
                  <a:gd name="T5" fmla="*/ 72 h 72"/>
                  <a:gd name="T6" fmla="*/ 0 w 66"/>
                  <a:gd name="T7" fmla="*/ 6 h 72"/>
                  <a:gd name="T8" fmla="*/ 6 w 66"/>
                  <a:gd name="T9" fmla="*/ 0 h 72"/>
                </a:gdLst>
                <a:ahLst/>
                <a:cxnLst>
                  <a:cxn ang="0">
                    <a:pos x="T0" y="T1"/>
                  </a:cxn>
                  <a:cxn ang="0">
                    <a:pos x="T2" y="T3"/>
                  </a:cxn>
                  <a:cxn ang="0">
                    <a:pos x="T4" y="T5"/>
                  </a:cxn>
                  <a:cxn ang="0">
                    <a:pos x="T6" y="T7"/>
                  </a:cxn>
                  <a:cxn ang="0">
                    <a:pos x="T8" y="T9"/>
                  </a:cxn>
                </a:cxnLst>
                <a:rect l="0" t="0" r="r" b="b"/>
                <a:pathLst>
                  <a:path w="66" h="72">
                    <a:moveTo>
                      <a:pt x="6" y="0"/>
                    </a:moveTo>
                    <a:lnTo>
                      <a:pt x="66" y="66"/>
                    </a:lnTo>
                    <a:lnTo>
                      <a:pt x="60" y="72"/>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7" name="Freeform 85"/>
              <p:cNvSpPr>
                <a:spLocks/>
              </p:cNvSpPr>
              <p:nvPr/>
            </p:nvSpPr>
            <p:spPr bwMode="auto">
              <a:xfrm>
                <a:off x="2022" y="1500"/>
                <a:ext cx="48" cy="48"/>
              </a:xfrm>
              <a:custGeom>
                <a:avLst/>
                <a:gdLst>
                  <a:gd name="T0" fmla="*/ 6 w 48"/>
                  <a:gd name="T1" fmla="*/ 0 h 48"/>
                  <a:gd name="T2" fmla="*/ 48 w 48"/>
                  <a:gd name="T3" fmla="*/ 42 h 48"/>
                  <a:gd name="T4" fmla="*/ 42 w 48"/>
                  <a:gd name="T5" fmla="*/ 48 h 48"/>
                  <a:gd name="T6" fmla="*/ 0 w 48"/>
                  <a:gd name="T7" fmla="*/ 6 h 48"/>
                  <a:gd name="T8" fmla="*/ 6 w 48"/>
                  <a:gd name="T9" fmla="*/ 0 h 48"/>
                </a:gdLst>
                <a:ahLst/>
                <a:cxnLst>
                  <a:cxn ang="0">
                    <a:pos x="T0" y="T1"/>
                  </a:cxn>
                  <a:cxn ang="0">
                    <a:pos x="T2" y="T3"/>
                  </a:cxn>
                  <a:cxn ang="0">
                    <a:pos x="T4" y="T5"/>
                  </a:cxn>
                  <a:cxn ang="0">
                    <a:pos x="T6" y="T7"/>
                  </a:cxn>
                  <a:cxn ang="0">
                    <a:pos x="T8" y="T9"/>
                  </a:cxn>
                </a:cxnLst>
                <a:rect l="0" t="0" r="r" b="b"/>
                <a:pathLst>
                  <a:path w="48" h="48">
                    <a:moveTo>
                      <a:pt x="6" y="0"/>
                    </a:moveTo>
                    <a:lnTo>
                      <a:pt x="48" y="42"/>
                    </a:lnTo>
                    <a:lnTo>
                      <a:pt x="42" y="48"/>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8" name="Freeform 86"/>
              <p:cNvSpPr>
                <a:spLocks/>
              </p:cNvSpPr>
              <p:nvPr/>
            </p:nvSpPr>
            <p:spPr bwMode="auto">
              <a:xfrm>
                <a:off x="2058" y="1518"/>
                <a:ext cx="24" cy="30"/>
              </a:xfrm>
              <a:custGeom>
                <a:avLst/>
                <a:gdLst>
                  <a:gd name="T0" fmla="*/ 0 w 24"/>
                  <a:gd name="T1" fmla="*/ 24 h 30"/>
                  <a:gd name="T2" fmla="*/ 12 w 24"/>
                  <a:gd name="T3" fmla="*/ 0 h 30"/>
                  <a:gd name="T4" fmla="*/ 24 w 24"/>
                  <a:gd name="T5" fmla="*/ 6 h 30"/>
                  <a:gd name="T6" fmla="*/ 12 w 24"/>
                  <a:gd name="T7" fmla="*/ 30 h 30"/>
                  <a:gd name="T8" fmla="*/ 0 w 24"/>
                  <a:gd name="T9" fmla="*/ 24 h 30"/>
                </a:gdLst>
                <a:ahLst/>
                <a:cxnLst>
                  <a:cxn ang="0">
                    <a:pos x="T0" y="T1"/>
                  </a:cxn>
                  <a:cxn ang="0">
                    <a:pos x="T2" y="T3"/>
                  </a:cxn>
                  <a:cxn ang="0">
                    <a:pos x="T4" y="T5"/>
                  </a:cxn>
                  <a:cxn ang="0">
                    <a:pos x="T6" y="T7"/>
                  </a:cxn>
                  <a:cxn ang="0">
                    <a:pos x="T8" y="T9"/>
                  </a:cxn>
                </a:cxnLst>
                <a:rect l="0" t="0" r="r" b="b"/>
                <a:pathLst>
                  <a:path w="24" h="30">
                    <a:moveTo>
                      <a:pt x="0" y="24"/>
                    </a:moveTo>
                    <a:lnTo>
                      <a:pt x="12" y="0"/>
                    </a:lnTo>
                    <a:lnTo>
                      <a:pt x="24" y="6"/>
                    </a:lnTo>
                    <a:lnTo>
                      <a:pt x="12" y="30"/>
                    </a:lnTo>
                    <a:lnTo>
                      <a:pt x="0" y="2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9" name="Freeform 87"/>
              <p:cNvSpPr>
                <a:spLocks/>
              </p:cNvSpPr>
              <p:nvPr/>
            </p:nvSpPr>
            <p:spPr bwMode="auto">
              <a:xfrm>
                <a:off x="2094" y="1404"/>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0" name="Freeform 88"/>
              <p:cNvSpPr>
                <a:spLocks/>
              </p:cNvSpPr>
              <p:nvPr/>
            </p:nvSpPr>
            <p:spPr bwMode="auto">
              <a:xfrm>
                <a:off x="2154" y="128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1" name="Freeform 89"/>
              <p:cNvSpPr>
                <a:spLocks/>
              </p:cNvSpPr>
              <p:nvPr/>
            </p:nvSpPr>
            <p:spPr bwMode="auto">
              <a:xfrm>
                <a:off x="2214" y="116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2" name="Freeform 90"/>
              <p:cNvSpPr>
                <a:spLocks/>
              </p:cNvSpPr>
              <p:nvPr/>
            </p:nvSpPr>
            <p:spPr bwMode="auto">
              <a:xfrm>
                <a:off x="2274" y="1050"/>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3" name="Freeform 91"/>
              <p:cNvSpPr>
                <a:spLocks/>
              </p:cNvSpPr>
              <p:nvPr/>
            </p:nvSpPr>
            <p:spPr bwMode="auto">
              <a:xfrm>
                <a:off x="2334" y="930"/>
                <a:ext cx="54" cy="78"/>
              </a:xfrm>
              <a:custGeom>
                <a:avLst/>
                <a:gdLst>
                  <a:gd name="T0" fmla="*/ 0 w 54"/>
                  <a:gd name="T1" fmla="*/ 72 h 78"/>
                  <a:gd name="T2" fmla="*/ 42 w 54"/>
                  <a:gd name="T3" fmla="*/ 0 h 78"/>
                  <a:gd name="T4" fmla="*/ 54 w 54"/>
                  <a:gd name="T5" fmla="*/ 6 h 78"/>
                  <a:gd name="T6" fmla="*/ 12 w 54"/>
                  <a:gd name="T7" fmla="*/ 78 h 78"/>
                  <a:gd name="T8" fmla="*/ 0 w 54"/>
                  <a:gd name="T9" fmla="*/ 72 h 78"/>
                </a:gdLst>
                <a:ahLst/>
                <a:cxnLst>
                  <a:cxn ang="0">
                    <a:pos x="T0" y="T1"/>
                  </a:cxn>
                  <a:cxn ang="0">
                    <a:pos x="T2" y="T3"/>
                  </a:cxn>
                  <a:cxn ang="0">
                    <a:pos x="T4" y="T5"/>
                  </a:cxn>
                  <a:cxn ang="0">
                    <a:pos x="T6" y="T7"/>
                  </a:cxn>
                  <a:cxn ang="0">
                    <a:pos x="T8" y="T9"/>
                  </a:cxn>
                </a:cxnLst>
                <a:rect l="0" t="0" r="r" b="b"/>
                <a:pathLst>
                  <a:path w="54" h="78">
                    <a:moveTo>
                      <a:pt x="0" y="72"/>
                    </a:moveTo>
                    <a:lnTo>
                      <a:pt x="42" y="0"/>
                    </a:lnTo>
                    <a:lnTo>
                      <a:pt x="54"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4" name="Freeform 92"/>
              <p:cNvSpPr>
                <a:spLocks/>
              </p:cNvSpPr>
              <p:nvPr/>
            </p:nvSpPr>
            <p:spPr bwMode="auto">
              <a:xfrm>
                <a:off x="2400" y="960"/>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5" name="Freeform 93"/>
              <p:cNvSpPr>
                <a:spLocks/>
              </p:cNvSpPr>
              <p:nvPr/>
            </p:nvSpPr>
            <p:spPr bwMode="auto">
              <a:xfrm>
                <a:off x="2472" y="107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6" name="Freeform 94"/>
              <p:cNvSpPr>
                <a:spLocks/>
              </p:cNvSpPr>
              <p:nvPr/>
            </p:nvSpPr>
            <p:spPr bwMode="auto">
              <a:xfrm>
                <a:off x="2538" y="118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7" name="Freeform 95"/>
              <p:cNvSpPr>
                <a:spLocks/>
              </p:cNvSpPr>
              <p:nvPr/>
            </p:nvSpPr>
            <p:spPr bwMode="auto">
              <a:xfrm>
                <a:off x="2610" y="1296"/>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8" name="Freeform 96"/>
              <p:cNvSpPr>
                <a:spLocks/>
              </p:cNvSpPr>
              <p:nvPr/>
            </p:nvSpPr>
            <p:spPr bwMode="auto">
              <a:xfrm>
                <a:off x="2682" y="1410"/>
                <a:ext cx="30" cy="36"/>
              </a:xfrm>
              <a:custGeom>
                <a:avLst/>
                <a:gdLst>
                  <a:gd name="T0" fmla="*/ 12 w 30"/>
                  <a:gd name="T1" fmla="*/ 0 h 36"/>
                  <a:gd name="T2" fmla="*/ 30 w 30"/>
                  <a:gd name="T3" fmla="*/ 30 h 36"/>
                  <a:gd name="T4" fmla="*/ 18 w 30"/>
                  <a:gd name="T5" fmla="*/ 36 h 36"/>
                  <a:gd name="T6" fmla="*/ 0 w 30"/>
                  <a:gd name="T7" fmla="*/ 6 h 36"/>
                  <a:gd name="T8" fmla="*/ 12 w 30"/>
                  <a:gd name="T9" fmla="*/ 0 h 36"/>
                </a:gdLst>
                <a:ahLst/>
                <a:cxnLst>
                  <a:cxn ang="0">
                    <a:pos x="T0" y="T1"/>
                  </a:cxn>
                  <a:cxn ang="0">
                    <a:pos x="T2" y="T3"/>
                  </a:cxn>
                  <a:cxn ang="0">
                    <a:pos x="T4" y="T5"/>
                  </a:cxn>
                  <a:cxn ang="0">
                    <a:pos x="T6" y="T7"/>
                  </a:cxn>
                  <a:cxn ang="0">
                    <a:pos x="T8" y="T9"/>
                  </a:cxn>
                </a:cxnLst>
                <a:rect l="0" t="0" r="r" b="b"/>
                <a:pathLst>
                  <a:path w="30" h="36">
                    <a:moveTo>
                      <a:pt x="12" y="0"/>
                    </a:moveTo>
                    <a:lnTo>
                      <a:pt x="30" y="30"/>
                    </a:lnTo>
                    <a:lnTo>
                      <a:pt x="18" y="36"/>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9" name="Freeform 97"/>
              <p:cNvSpPr>
                <a:spLocks/>
              </p:cNvSpPr>
              <p:nvPr/>
            </p:nvSpPr>
            <p:spPr bwMode="auto">
              <a:xfrm>
                <a:off x="2706" y="1440"/>
                <a:ext cx="48" cy="24"/>
              </a:xfrm>
              <a:custGeom>
                <a:avLst/>
                <a:gdLst>
                  <a:gd name="T0" fmla="*/ 0 w 48"/>
                  <a:gd name="T1" fmla="*/ 0 h 24"/>
                  <a:gd name="T2" fmla="*/ 48 w 48"/>
                  <a:gd name="T3" fmla="*/ 12 h 24"/>
                  <a:gd name="T4" fmla="*/ 48 w 48"/>
                  <a:gd name="T5" fmla="*/ 24 h 24"/>
                  <a:gd name="T6" fmla="*/ 0 w 48"/>
                  <a:gd name="T7" fmla="*/ 12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lnTo>
                      <a:pt x="48" y="12"/>
                    </a:lnTo>
                    <a:lnTo>
                      <a:pt x="48"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0" name="Freeform 98"/>
              <p:cNvSpPr>
                <a:spLocks/>
              </p:cNvSpPr>
              <p:nvPr/>
            </p:nvSpPr>
            <p:spPr bwMode="auto">
              <a:xfrm>
                <a:off x="2802" y="1458"/>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1" name="Freeform 99"/>
              <p:cNvSpPr>
                <a:spLocks/>
              </p:cNvSpPr>
              <p:nvPr/>
            </p:nvSpPr>
            <p:spPr bwMode="auto">
              <a:xfrm>
                <a:off x="2934" y="1482"/>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2" name="Freeform 100"/>
              <p:cNvSpPr>
                <a:spLocks/>
              </p:cNvSpPr>
              <p:nvPr/>
            </p:nvSpPr>
            <p:spPr bwMode="auto">
              <a:xfrm>
                <a:off x="3066" y="148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3" name="Freeform 101"/>
              <p:cNvSpPr>
                <a:spLocks/>
              </p:cNvSpPr>
              <p:nvPr/>
            </p:nvSpPr>
            <p:spPr bwMode="auto">
              <a:xfrm>
                <a:off x="3198" y="1464"/>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4" name="Rectangle 102"/>
              <p:cNvSpPr>
                <a:spLocks noChangeArrowheads="1"/>
              </p:cNvSpPr>
              <p:nvPr/>
            </p:nvSpPr>
            <p:spPr bwMode="auto">
              <a:xfrm>
                <a:off x="3330" y="1458"/>
                <a:ext cx="12"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15" name="Freeform 103"/>
              <p:cNvSpPr>
                <a:spLocks/>
              </p:cNvSpPr>
              <p:nvPr/>
            </p:nvSpPr>
            <p:spPr bwMode="auto">
              <a:xfrm>
                <a:off x="3342" y="1458"/>
                <a:ext cx="66" cy="54"/>
              </a:xfrm>
              <a:custGeom>
                <a:avLst/>
                <a:gdLst>
                  <a:gd name="T0" fmla="*/ 6 w 66"/>
                  <a:gd name="T1" fmla="*/ 0 h 54"/>
                  <a:gd name="T2" fmla="*/ 66 w 66"/>
                  <a:gd name="T3" fmla="*/ 42 h 54"/>
                  <a:gd name="T4" fmla="*/ 60 w 66"/>
                  <a:gd name="T5" fmla="*/ 54 h 54"/>
                  <a:gd name="T6" fmla="*/ 0 w 66"/>
                  <a:gd name="T7" fmla="*/ 12 h 54"/>
                  <a:gd name="T8" fmla="*/ 6 w 66"/>
                  <a:gd name="T9" fmla="*/ 0 h 54"/>
                </a:gdLst>
                <a:ahLst/>
                <a:cxnLst>
                  <a:cxn ang="0">
                    <a:pos x="T0" y="T1"/>
                  </a:cxn>
                  <a:cxn ang="0">
                    <a:pos x="T2" y="T3"/>
                  </a:cxn>
                  <a:cxn ang="0">
                    <a:pos x="T4" y="T5"/>
                  </a:cxn>
                  <a:cxn ang="0">
                    <a:pos x="T6" y="T7"/>
                  </a:cxn>
                  <a:cxn ang="0">
                    <a:pos x="T8" y="T9"/>
                  </a:cxn>
                </a:cxnLst>
                <a:rect l="0" t="0" r="r" b="b"/>
                <a:pathLst>
                  <a:path w="66" h="54">
                    <a:moveTo>
                      <a:pt x="6" y="0"/>
                    </a:moveTo>
                    <a:lnTo>
                      <a:pt x="66" y="42"/>
                    </a:lnTo>
                    <a:lnTo>
                      <a:pt x="60" y="54"/>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6" name="Freeform 104"/>
              <p:cNvSpPr>
                <a:spLocks/>
              </p:cNvSpPr>
              <p:nvPr/>
            </p:nvSpPr>
            <p:spPr bwMode="auto">
              <a:xfrm>
                <a:off x="3444" y="1524"/>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7" name="Freeform 105"/>
              <p:cNvSpPr>
                <a:spLocks/>
              </p:cNvSpPr>
              <p:nvPr/>
            </p:nvSpPr>
            <p:spPr bwMode="auto">
              <a:xfrm>
                <a:off x="3558" y="1596"/>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8" name="Freeform 106"/>
              <p:cNvSpPr>
                <a:spLocks/>
              </p:cNvSpPr>
              <p:nvPr/>
            </p:nvSpPr>
            <p:spPr bwMode="auto">
              <a:xfrm>
                <a:off x="3672" y="1644"/>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9" name="Freeform 107"/>
              <p:cNvSpPr>
                <a:spLocks/>
              </p:cNvSpPr>
              <p:nvPr/>
            </p:nvSpPr>
            <p:spPr bwMode="auto">
              <a:xfrm>
                <a:off x="3804" y="1620"/>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0" name="Freeform 108"/>
              <p:cNvSpPr>
                <a:spLocks/>
              </p:cNvSpPr>
              <p:nvPr/>
            </p:nvSpPr>
            <p:spPr bwMode="auto">
              <a:xfrm>
                <a:off x="3936" y="1602"/>
                <a:ext cx="48" cy="18"/>
              </a:xfrm>
              <a:custGeom>
                <a:avLst/>
                <a:gdLst>
                  <a:gd name="T0" fmla="*/ 0 w 48"/>
                  <a:gd name="T1" fmla="*/ 6 h 18"/>
                  <a:gd name="T2" fmla="*/ 48 w 48"/>
                  <a:gd name="T3" fmla="*/ 0 h 18"/>
                  <a:gd name="T4" fmla="*/ 48 w 48"/>
                  <a:gd name="T5" fmla="*/ 12 h 18"/>
                  <a:gd name="T6" fmla="*/ 0 w 48"/>
                  <a:gd name="T7" fmla="*/ 18 h 18"/>
                  <a:gd name="T8" fmla="*/ 0 w 48"/>
                  <a:gd name="T9" fmla="*/ 6 h 18"/>
                </a:gdLst>
                <a:ahLst/>
                <a:cxnLst>
                  <a:cxn ang="0">
                    <a:pos x="T0" y="T1"/>
                  </a:cxn>
                  <a:cxn ang="0">
                    <a:pos x="T2" y="T3"/>
                  </a:cxn>
                  <a:cxn ang="0">
                    <a:pos x="T4" y="T5"/>
                  </a:cxn>
                  <a:cxn ang="0">
                    <a:pos x="T6" y="T7"/>
                  </a:cxn>
                  <a:cxn ang="0">
                    <a:pos x="T8" y="T9"/>
                  </a:cxn>
                </a:cxnLst>
                <a:rect l="0" t="0" r="r" b="b"/>
                <a:pathLst>
                  <a:path w="48" h="18">
                    <a:moveTo>
                      <a:pt x="0" y="6"/>
                    </a:moveTo>
                    <a:lnTo>
                      <a:pt x="48" y="0"/>
                    </a:lnTo>
                    <a:lnTo>
                      <a:pt x="48" y="12"/>
                    </a:lnTo>
                    <a:lnTo>
                      <a:pt x="0" y="18"/>
                    </a:lnTo>
                    <a:lnTo>
                      <a:pt x="0"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1" name="Freeform 109"/>
              <p:cNvSpPr>
                <a:spLocks/>
              </p:cNvSpPr>
              <p:nvPr/>
            </p:nvSpPr>
            <p:spPr bwMode="auto">
              <a:xfrm>
                <a:off x="3984" y="1602"/>
                <a:ext cx="36" cy="18"/>
              </a:xfrm>
              <a:custGeom>
                <a:avLst/>
                <a:gdLst>
                  <a:gd name="T0" fmla="*/ 0 w 36"/>
                  <a:gd name="T1" fmla="*/ 0 h 18"/>
                  <a:gd name="T2" fmla="*/ 36 w 36"/>
                  <a:gd name="T3" fmla="*/ 6 h 18"/>
                  <a:gd name="T4" fmla="*/ 36 w 36"/>
                  <a:gd name="T5" fmla="*/ 18 h 18"/>
                  <a:gd name="T6" fmla="*/ 0 w 36"/>
                  <a:gd name="T7" fmla="*/ 12 h 18"/>
                  <a:gd name="T8" fmla="*/ 0 w 36"/>
                  <a:gd name="T9" fmla="*/ 0 h 18"/>
                </a:gdLst>
                <a:ahLst/>
                <a:cxnLst>
                  <a:cxn ang="0">
                    <a:pos x="T0" y="T1"/>
                  </a:cxn>
                  <a:cxn ang="0">
                    <a:pos x="T2" y="T3"/>
                  </a:cxn>
                  <a:cxn ang="0">
                    <a:pos x="T4" y="T5"/>
                  </a:cxn>
                  <a:cxn ang="0">
                    <a:pos x="T6" y="T7"/>
                  </a:cxn>
                  <a:cxn ang="0">
                    <a:pos x="T8" y="T9"/>
                  </a:cxn>
                </a:cxnLst>
                <a:rect l="0" t="0" r="r" b="b"/>
                <a:pathLst>
                  <a:path w="36" h="18">
                    <a:moveTo>
                      <a:pt x="0" y="0"/>
                    </a:moveTo>
                    <a:lnTo>
                      <a:pt x="36" y="6"/>
                    </a:lnTo>
                    <a:lnTo>
                      <a:pt x="36"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2" name="Freeform 110"/>
              <p:cNvSpPr>
                <a:spLocks/>
              </p:cNvSpPr>
              <p:nvPr/>
            </p:nvSpPr>
            <p:spPr bwMode="auto">
              <a:xfrm>
                <a:off x="4068" y="161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3" name="Freeform 111"/>
              <p:cNvSpPr>
                <a:spLocks/>
              </p:cNvSpPr>
              <p:nvPr/>
            </p:nvSpPr>
            <p:spPr bwMode="auto">
              <a:xfrm>
                <a:off x="4200" y="162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4" name="Freeform 112"/>
              <p:cNvSpPr>
                <a:spLocks/>
              </p:cNvSpPr>
              <p:nvPr/>
            </p:nvSpPr>
            <p:spPr bwMode="auto">
              <a:xfrm>
                <a:off x="4326" y="1656"/>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5" name="Freeform 113"/>
              <p:cNvSpPr>
                <a:spLocks/>
              </p:cNvSpPr>
              <p:nvPr/>
            </p:nvSpPr>
            <p:spPr bwMode="auto">
              <a:xfrm>
                <a:off x="4434" y="1734"/>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6" name="Freeform 114"/>
              <p:cNvSpPr>
                <a:spLocks/>
              </p:cNvSpPr>
              <p:nvPr/>
            </p:nvSpPr>
            <p:spPr bwMode="auto">
              <a:xfrm>
                <a:off x="4536" y="1818"/>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7" name="Freeform 115"/>
              <p:cNvSpPr>
                <a:spLocks/>
              </p:cNvSpPr>
              <p:nvPr/>
            </p:nvSpPr>
            <p:spPr bwMode="auto">
              <a:xfrm>
                <a:off x="4650" y="187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8" name="Rectangle 116"/>
              <p:cNvSpPr>
                <a:spLocks noChangeArrowheads="1"/>
              </p:cNvSpPr>
              <p:nvPr/>
            </p:nvSpPr>
            <p:spPr bwMode="auto">
              <a:xfrm>
                <a:off x="4782" y="1890"/>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29" name="Rectangle 117"/>
              <p:cNvSpPr>
                <a:spLocks noChangeArrowheads="1"/>
              </p:cNvSpPr>
              <p:nvPr/>
            </p:nvSpPr>
            <p:spPr bwMode="auto">
              <a:xfrm>
                <a:off x="4914" y="1896"/>
                <a:ext cx="2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30" name="Freeform 118"/>
              <p:cNvSpPr>
                <a:spLocks/>
              </p:cNvSpPr>
              <p:nvPr/>
            </p:nvSpPr>
            <p:spPr bwMode="auto">
              <a:xfrm>
                <a:off x="4932" y="1896"/>
                <a:ext cx="42" cy="60"/>
              </a:xfrm>
              <a:custGeom>
                <a:avLst/>
                <a:gdLst>
                  <a:gd name="T0" fmla="*/ 12 w 42"/>
                  <a:gd name="T1" fmla="*/ 0 h 60"/>
                  <a:gd name="T2" fmla="*/ 42 w 42"/>
                  <a:gd name="T3" fmla="*/ 54 h 60"/>
                  <a:gd name="T4" fmla="*/ 30 w 42"/>
                  <a:gd name="T5" fmla="*/ 60 h 60"/>
                  <a:gd name="T6" fmla="*/ 0 w 42"/>
                  <a:gd name="T7" fmla="*/ 6 h 60"/>
                  <a:gd name="T8" fmla="*/ 12 w 42"/>
                  <a:gd name="T9" fmla="*/ 0 h 60"/>
                </a:gdLst>
                <a:ahLst/>
                <a:cxnLst>
                  <a:cxn ang="0">
                    <a:pos x="T0" y="T1"/>
                  </a:cxn>
                  <a:cxn ang="0">
                    <a:pos x="T2" y="T3"/>
                  </a:cxn>
                  <a:cxn ang="0">
                    <a:pos x="T4" y="T5"/>
                  </a:cxn>
                  <a:cxn ang="0">
                    <a:pos x="T6" y="T7"/>
                  </a:cxn>
                  <a:cxn ang="0">
                    <a:pos x="T8" y="T9"/>
                  </a:cxn>
                </a:cxnLst>
                <a:rect l="0" t="0" r="r" b="b"/>
                <a:pathLst>
                  <a:path w="42" h="60">
                    <a:moveTo>
                      <a:pt x="12" y="0"/>
                    </a:moveTo>
                    <a:lnTo>
                      <a:pt x="42" y="54"/>
                    </a:lnTo>
                    <a:lnTo>
                      <a:pt x="30" y="60"/>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1" name="Freeform 119"/>
              <p:cNvSpPr>
                <a:spLocks/>
              </p:cNvSpPr>
              <p:nvPr/>
            </p:nvSpPr>
            <p:spPr bwMode="auto">
              <a:xfrm>
                <a:off x="4986" y="199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2" name="Freeform 120"/>
              <p:cNvSpPr>
                <a:spLocks/>
              </p:cNvSpPr>
              <p:nvPr/>
            </p:nvSpPr>
            <p:spPr bwMode="auto">
              <a:xfrm>
                <a:off x="5058" y="2100"/>
                <a:ext cx="54" cy="84"/>
              </a:xfrm>
              <a:custGeom>
                <a:avLst/>
                <a:gdLst>
                  <a:gd name="T0" fmla="*/ 12 w 54"/>
                  <a:gd name="T1" fmla="*/ 0 h 84"/>
                  <a:gd name="T2" fmla="*/ 54 w 54"/>
                  <a:gd name="T3" fmla="*/ 78 h 84"/>
                  <a:gd name="T4" fmla="*/ 42 w 54"/>
                  <a:gd name="T5" fmla="*/ 84 h 84"/>
                  <a:gd name="T6" fmla="*/ 0 w 54"/>
                  <a:gd name="T7" fmla="*/ 6 h 84"/>
                  <a:gd name="T8" fmla="*/ 12 w 54"/>
                  <a:gd name="T9" fmla="*/ 0 h 84"/>
                </a:gdLst>
                <a:ahLst/>
                <a:cxnLst>
                  <a:cxn ang="0">
                    <a:pos x="T0" y="T1"/>
                  </a:cxn>
                  <a:cxn ang="0">
                    <a:pos x="T2" y="T3"/>
                  </a:cxn>
                  <a:cxn ang="0">
                    <a:pos x="T4" y="T5"/>
                  </a:cxn>
                  <a:cxn ang="0">
                    <a:pos x="T6" y="T7"/>
                  </a:cxn>
                  <a:cxn ang="0">
                    <a:pos x="T8" y="T9"/>
                  </a:cxn>
                </a:cxnLst>
                <a:rect l="0" t="0" r="r" b="b"/>
                <a:pathLst>
                  <a:path w="54" h="84">
                    <a:moveTo>
                      <a:pt x="12" y="0"/>
                    </a:moveTo>
                    <a:lnTo>
                      <a:pt x="54" y="78"/>
                    </a:lnTo>
                    <a:lnTo>
                      <a:pt x="42" y="84"/>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3" name="Freeform 121"/>
              <p:cNvSpPr>
                <a:spLocks/>
              </p:cNvSpPr>
              <p:nvPr/>
            </p:nvSpPr>
            <p:spPr bwMode="auto">
              <a:xfrm>
                <a:off x="5130" y="221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4" name="Freeform 122"/>
              <p:cNvSpPr>
                <a:spLocks/>
              </p:cNvSpPr>
              <p:nvPr/>
            </p:nvSpPr>
            <p:spPr bwMode="auto">
              <a:xfrm>
                <a:off x="5196" y="2328"/>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5" name="Freeform 123"/>
              <p:cNvSpPr>
                <a:spLocks/>
              </p:cNvSpPr>
              <p:nvPr/>
            </p:nvSpPr>
            <p:spPr bwMode="auto">
              <a:xfrm>
                <a:off x="1740" y="2682"/>
                <a:ext cx="84" cy="48"/>
              </a:xfrm>
              <a:custGeom>
                <a:avLst/>
                <a:gdLst>
                  <a:gd name="T0" fmla="*/ 0 w 84"/>
                  <a:gd name="T1" fmla="*/ 36 h 48"/>
                  <a:gd name="T2" fmla="*/ 78 w 84"/>
                  <a:gd name="T3" fmla="*/ 0 h 48"/>
                  <a:gd name="T4" fmla="*/ 84 w 84"/>
                  <a:gd name="T5" fmla="*/ 12 h 48"/>
                  <a:gd name="T6" fmla="*/ 6 w 84"/>
                  <a:gd name="T7" fmla="*/ 48 h 48"/>
                  <a:gd name="T8" fmla="*/ 0 w 84"/>
                  <a:gd name="T9" fmla="*/ 36 h 48"/>
                </a:gdLst>
                <a:ahLst/>
                <a:cxnLst>
                  <a:cxn ang="0">
                    <a:pos x="T0" y="T1"/>
                  </a:cxn>
                  <a:cxn ang="0">
                    <a:pos x="T2" y="T3"/>
                  </a:cxn>
                  <a:cxn ang="0">
                    <a:pos x="T4" y="T5"/>
                  </a:cxn>
                  <a:cxn ang="0">
                    <a:pos x="T6" y="T7"/>
                  </a:cxn>
                  <a:cxn ang="0">
                    <a:pos x="T8" y="T9"/>
                  </a:cxn>
                </a:cxnLst>
                <a:rect l="0" t="0" r="r" b="b"/>
                <a:pathLst>
                  <a:path w="84" h="48">
                    <a:moveTo>
                      <a:pt x="0" y="36"/>
                    </a:moveTo>
                    <a:lnTo>
                      <a:pt x="78" y="0"/>
                    </a:lnTo>
                    <a:lnTo>
                      <a:pt x="84"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6" name="Freeform 124"/>
              <p:cNvSpPr>
                <a:spLocks/>
              </p:cNvSpPr>
              <p:nvPr/>
            </p:nvSpPr>
            <p:spPr bwMode="auto">
              <a:xfrm>
                <a:off x="1860" y="2622"/>
                <a:ext cx="78" cy="48"/>
              </a:xfrm>
              <a:custGeom>
                <a:avLst/>
                <a:gdLst>
                  <a:gd name="T0" fmla="*/ 0 w 78"/>
                  <a:gd name="T1" fmla="*/ 36 h 48"/>
                  <a:gd name="T2" fmla="*/ 72 w 78"/>
                  <a:gd name="T3" fmla="*/ 0 h 48"/>
                  <a:gd name="T4" fmla="*/ 78 w 78"/>
                  <a:gd name="T5" fmla="*/ 12 h 48"/>
                  <a:gd name="T6" fmla="*/ 6 w 78"/>
                  <a:gd name="T7" fmla="*/ 48 h 48"/>
                  <a:gd name="T8" fmla="*/ 0 w 78"/>
                  <a:gd name="T9" fmla="*/ 36 h 48"/>
                </a:gdLst>
                <a:ahLst/>
                <a:cxnLst>
                  <a:cxn ang="0">
                    <a:pos x="T0" y="T1"/>
                  </a:cxn>
                  <a:cxn ang="0">
                    <a:pos x="T2" y="T3"/>
                  </a:cxn>
                  <a:cxn ang="0">
                    <a:pos x="T4" y="T5"/>
                  </a:cxn>
                  <a:cxn ang="0">
                    <a:pos x="T6" y="T7"/>
                  </a:cxn>
                  <a:cxn ang="0">
                    <a:pos x="T8" y="T9"/>
                  </a:cxn>
                </a:cxnLst>
                <a:rect l="0" t="0" r="r" b="b"/>
                <a:pathLst>
                  <a:path w="78" h="48">
                    <a:moveTo>
                      <a:pt x="0" y="36"/>
                    </a:moveTo>
                    <a:lnTo>
                      <a:pt x="72" y="0"/>
                    </a:lnTo>
                    <a:lnTo>
                      <a:pt x="7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7" name="Freeform 125"/>
              <p:cNvSpPr>
                <a:spLocks/>
              </p:cNvSpPr>
              <p:nvPr/>
            </p:nvSpPr>
            <p:spPr bwMode="auto">
              <a:xfrm>
                <a:off x="1980" y="2556"/>
                <a:ext cx="78" cy="54"/>
              </a:xfrm>
              <a:custGeom>
                <a:avLst/>
                <a:gdLst>
                  <a:gd name="T0" fmla="*/ 0 w 78"/>
                  <a:gd name="T1" fmla="*/ 42 h 54"/>
                  <a:gd name="T2" fmla="*/ 72 w 78"/>
                  <a:gd name="T3" fmla="*/ 0 h 54"/>
                  <a:gd name="T4" fmla="*/ 78 w 78"/>
                  <a:gd name="T5" fmla="*/ 12 h 54"/>
                  <a:gd name="T6" fmla="*/ 6 w 78"/>
                  <a:gd name="T7" fmla="*/ 54 h 54"/>
                  <a:gd name="T8" fmla="*/ 0 w 78"/>
                  <a:gd name="T9" fmla="*/ 42 h 54"/>
                </a:gdLst>
                <a:ahLst/>
                <a:cxnLst>
                  <a:cxn ang="0">
                    <a:pos x="T0" y="T1"/>
                  </a:cxn>
                  <a:cxn ang="0">
                    <a:pos x="T2" y="T3"/>
                  </a:cxn>
                  <a:cxn ang="0">
                    <a:pos x="T4" y="T5"/>
                  </a:cxn>
                  <a:cxn ang="0">
                    <a:pos x="T6" y="T7"/>
                  </a:cxn>
                  <a:cxn ang="0">
                    <a:pos x="T8" y="T9"/>
                  </a:cxn>
                </a:cxnLst>
                <a:rect l="0" t="0" r="r" b="b"/>
                <a:pathLst>
                  <a:path w="78" h="54">
                    <a:moveTo>
                      <a:pt x="0" y="42"/>
                    </a:moveTo>
                    <a:lnTo>
                      <a:pt x="72" y="0"/>
                    </a:lnTo>
                    <a:lnTo>
                      <a:pt x="78"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8" name="Freeform 126"/>
              <p:cNvSpPr>
                <a:spLocks/>
              </p:cNvSpPr>
              <p:nvPr/>
            </p:nvSpPr>
            <p:spPr bwMode="auto">
              <a:xfrm>
                <a:off x="2070" y="24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9" name="Freeform 127"/>
              <p:cNvSpPr>
                <a:spLocks/>
              </p:cNvSpPr>
              <p:nvPr/>
            </p:nvSpPr>
            <p:spPr bwMode="auto">
              <a:xfrm>
                <a:off x="2100" y="23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0" name="Freeform 128"/>
              <p:cNvSpPr>
                <a:spLocks/>
              </p:cNvSpPr>
              <p:nvPr/>
            </p:nvSpPr>
            <p:spPr bwMode="auto">
              <a:xfrm>
                <a:off x="2130" y="21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1" name="Freeform 129"/>
              <p:cNvSpPr>
                <a:spLocks/>
              </p:cNvSpPr>
              <p:nvPr/>
            </p:nvSpPr>
            <p:spPr bwMode="auto">
              <a:xfrm>
                <a:off x="2160" y="205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2" name="Freeform 130"/>
              <p:cNvSpPr>
                <a:spLocks/>
              </p:cNvSpPr>
              <p:nvPr/>
            </p:nvSpPr>
            <p:spPr bwMode="auto">
              <a:xfrm>
                <a:off x="2190" y="192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3" name="Freeform 131"/>
              <p:cNvSpPr>
                <a:spLocks/>
              </p:cNvSpPr>
              <p:nvPr/>
            </p:nvSpPr>
            <p:spPr bwMode="auto">
              <a:xfrm>
                <a:off x="2220" y="179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4" name="Freeform 132"/>
              <p:cNvSpPr>
                <a:spLocks/>
              </p:cNvSpPr>
              <p:nvPr/>
            </p:nvSpPr>
            <p:spPr bwMode="auto">
              <a:xfrm>
                <a:off x="2250" y="166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5" name="Freeform 133"/>
              <p:cNvSpPr>
                <a:spLocks/>
              </p:cNvSpPr>
              <p:nvPr/>
            </p:nvSpPr>
            <p:spPr bwMode="auto">
              <a:xfrm>
                <a:off x="2280" y="15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6" name="Freeform 134"/>
              <p:cNvSpPr>
                <a:spLocks/>
              </p:cNvSpPr>
              <p:nvPr/>
            </p:nvSpPr>
            <p:spPr bwMode="auto">
              <a:xfrm>
                <a:off x="2310" y="14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7" name="Freeform 135"/>
              <p:cNvSpPr>
                <a:spLocks/>
              </p:cNvSpPr>
              <p:nvPr/>
            </p:nvSpPr>
            <p:spPr bwMode="auto">
              <a:xfrm>
                <a:off x="2340" y="12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8" name="Freeform 136"/>
              <p:cNvSpPr>
                <a:spLocks/>
              </p:cNvSpPr>
              <p:nvPr/>
            </p:nvSpPr>
            <p:spPr bwMode="auto">
              <a:xfrm>
                <a:off x="2370" y="1206"/>
                <a:ext cx="18" cy="30"/>
              </a:xfrm>
              <a:custGeom>
                <a:avLst/>
                <a:gdLst>
                  <a:gd name="T0" fmla="*/ 0 w 18"/>
                  <a:gd name="T1" fmla="*/ 30 h 30"/>
                  <a:gd name="T2" fmla="*/ 6 w 18"/>
                  <a:gd name="T3" fmla="*/ 0 h 30"/>
                  <a:gd name="T4" fmla="*/ 18 w 18"/>
                  <a:gd name="T5" fmla="*/ 0 h 30"/>
                  <a:gd name="T6" fmla="*/ 12 w 18"/>
                  <a:gd name="T7" fmla="*/ 30 h 30"/>
                  <a:gd name="T8" fmla="*/ 0 w 18"/>
                  <a:gd name="T9" fmla="*/ 30 h 30"/>
                </a:gdLst>
                <a:ahLst/>
                <a:cxnLst>
                  <a:cxn ang="0">
                    <a:pos x="T0" y="T1"/>
                  </a:cxn>
                  <a:cxn ang="0">
                    <a:pos x="T2" y="T3"/>
                  </a:cxn>
                  <a:cxn ang="0">
                    <a:pos x="T4" y="T5"/>
                  </a:cxn>
                  <a:cxn ang="0">
                    <a:pos x="T6" y="T7"/>
                  </a:cxn>
                  <a:cxn ang="0">
                    <a:pos x="T8" y="T9"/>
                  </a:cxn>
                </a:cxnLst>
                <a:rect l="0" t="0" r="r" b="b"/>
                <a:pathLst>
                  <a:path w="18" h="30">
                    <a:moveTo>
                      <a:pt x="0" y="30"/>
                    </a:moveTo>
                    <a:lnTo>
                      <a:pt x="6" y="0"/>
                    </a:lnTo>
                    <a:lnTo>
                      <a:pt x="18" y="0"/>
                    </a:lnTo>
                    <a:lnTo>
                      <a:pt x="12" y="30"/>
                    </a:lnTo>
                    <a:lnTo>
                      <a:pt x="0" y="3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9" name="Freeform 137"/>
              <p:cNvSpPr>
                <a:spLocks/>
              </p:cNvSpPr>
              <p:nvPr/>
            </p:nvSpPr>
            <p:spPr bwMode="auto">
              <a:xfrm>
                <a:off x="2376" y="1164"/>
                <a:ext cx="48" cy="48"/>
              </a:xfrm>
              <a:custGeom>
                <a:avLst/>
                <a:gdLst>
                  <a:gd name="T0" fmla="*/ 0 w 48"/>
                  <a:gd name="T1" fmla="*/ 36 h 48"/>
                  <a:gd name="T2" fmla="*/ 42 w 48"/>
                  <a:gd name="T3" fmla="*/ 0 h 48"/>
                  <a:gd name="T4" fmla="*/ 48 w 48"/>
                  <a:gd name="T5" fmla="*/ 12 h 48"/>
                  <a:gd name="T6" fmla="*/ 6 w 48"/>
                  <a:gd name="T7" fmla="*/ 48 h 48"/>
                  <a:gd name="T8" fmla="*/ 0 w 48"/>
                  <a:gd name="T9" fmla="*/ 36 h 48"/>
                </a:gdLst>
                <a:ahLst/>
                <a:cxnLst>
                  <a:cxn ang="0">
                    <a:pos x="T0" y="T1"/>
                  </a:cxn>
                  <a:cxn ang="0">
                    <a:pos x="T2" y="T3"/>
                  </a:cxn>
                  <a:cxn ang="0">
                    <a:pos x="T4" y="T5"/>
                  </a:cxn>
                  <a:cxn ang="0">
                    <a:pos x="T6" y="T7"/>
                  </a:cxn>
                  <a:cxn ang="0">
                    <a:pos x="T8" y="T9"/>
                  </a:cxn>
                </a:cxnLst>
                <a:rect l="0" t="0" r="r" b="b"/>
                <a:pathLst>
                  <a:path w="48" h="48">
                    <a:moveTo>
                      <a:pt x="0" y="36"/>
                    </a:moveTo>
                    <a:lnTo>
                      <a:pt x="42" y="0"/>
                    </a:lnTo>
                    <a:lnTo>
                      <a:pt x="4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0" name="Freeform 138"/>
              <p:cNvSpPr>
                <a:spLocks/>
              </p:cNvSpPr>
              <p:nvPr/>
            </p:nvSpPr>
            <p:spPr bwMode="auto">
              <a:xfrm>
                <a:off x="2454" y="1074"/>
                <a:ext cx="66" cy="60"/>
              </a:xfrm>
              <a:custGeom>
                <a:avLst/>
                <a:gdLst>
                  <a:gd name="T0" fmla="*/ 0 w 66"/>
                  <a:gd name="T1" fmla="*/ 54 h 60"/>
                  <a:gd name="T2" fmla="*/ 60 w 66"/>
                  <a:gd name="T3" fmla="*/ 0 h 60"/>
                  <a:gd name="T4" fmla="*/ 66 w 66"/>
                  <a:gd name="T5" fmla="*/ 6 h 60"/>
                  <a:gd name="T6" fmla="*/ 6 w 66"/>
                  <a:gd name="T7" fmla="*/ 60 h 60"/>
                  <a:gd name="T8" fmla="*/ 0 w 66"/>
                  <a:gd name="T9" fmla="*/ 54 h 60"/>
                </a:gdLst>
                <a:ahLst/>
                <a:cxnLst>
                  <a:cxn ang="0">
                    <a:pos x="T0" y="T1"/>
                  </a:cxn>
                  <a:cxn ang="0">
                    <a:pos x="T2" y="T3"/>
                  </a:cxn>
                  <a:cxn ang="0">
                    <a:pos x="T4" y="T5"/>
                  </a:cxn>
                  <a:cxn ang="0">
                    <a:pos x="T6" y="T7"/>
                  </a:cxn>
                  <a:cxn ang="0">
                    <a:pos x="T8" y="T9"/>
                  </a:cxn>
                </a:cxnLst>
                <a:rect l="0" t="0" r="r" b="b"/>
                <a:pathLst>
                  <a:path w="66" h="60">
                    <a:moveTo>
                      <a:pt x="0" y="54"/>
                    </a:moveTo>
                    <a:lnTo>
                      <a:pt x="60" y="0"/>
                    </a:lnTo>
                    <a:lnTo>
                      <a:pt x="66" y="6"/>
                    </a:lnTo>
                    <a:lnTo>
                      <a:pt x="6" y="60"/>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1" name="Freeform 139"/>
              <p:cNvSpPr>
                <a:spLocks/>
              </p:cNvSpPr>
              <p:nvPr/>
            </p:nvSpPr>
            <p:spPr bwMode="auto">
              <a:xfrm>
                <a:off x="2550" y="984"/>
                <a:ext cx="72" cy="66"/>
              </a:xfrm>
              <a:custGeom>
                <a:avLst/>
                <a:gdLst>
                  <a:gd name="T0" fmla="*/ 0 w 72"/>
                  <a:gd name="T1" fmla="*/ 54 h 66"/>
                  <a:gd name="T2" fmla="*/ 66 w 72"/>
                  <a:gd name="T3" fmla="*/ 0 h 66"/>
                  <a:gd name="T4" fmla="*/ 72 w 72"/>
                  <a:gd name="T5" fmla="*/ 12 h 66"/>
                  <a:gd name="T6" fmla="*/ 6 w 72"/>
                  <a:gd name="T7" fmla="*/ 66 h 66"/>
                  <a:gd name="T8" fmla="*/ 0 w 72"/>
                  <a:gd name="T9" fmla="*/ 54 h 66"/>
                </a:gdLst>
                <a:ahLst/>
                <a:cxnLst>
                  <a:cxn ang="0">
                    <a:pos x="T0" y="T1"/>
                  </a:cxn>
                  <a:cxn ang="0">
                    <a:pos x="T2" y="T3"/>
                  </a:cxn>
                  <a:cxn ang="0">
                    <a:pos x="T4" y="T5"/>
                  </a:cxn>
                  <a:cxn ang="0">
                    <a:pos x="T6" y="T7"/>
                  </a:cxn>
                  <a:cxn ang="0">
                    <a:pos x="T8" y="T9"/>
                  </a:cxn>
                </a:cxnLst>
                <a:rect l="0" t="0" r="r" b="b"/>
                <a:pathLst>
                  <a:path w="72" h="66">
                    <a:moveTo>
                      <a:pt x="0" y="54"/>
                    </a:moveTo>
                    <a:lnTo>
                      <a:pt x="66" y="0"/>
                    </a:lnTo>
                    <a:lnTo>
                      <a:pt x="72" y="12"/>
                    </a:lnTo>
                    <a:lnTo>
                      <a:pt x="6" y="66"/>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2" name="Freeform 140"/>
              <p:cNvSpPr>
                <a:spLocks/>
              </p:cNvSpPr>
              <p:nvPr/>
            </p:nvSpPr>
            <p:spPr bwMode="auto">
              <a:xfrm>
                <a:off x="2652" y="906"/>
                <a:ext cx="54" cy="54"/>
              </a:xfrm>
              <a:custGeom>
                <a:avLst/>
                <a:gdLst>
                  <a:gd name="T0" fmla="*/ 0 w 54"/>
                  <a:gd name="T1" fmla="*/ 42 h 54"/>
                  <a:gd name="T2" fmla="*/ 48 w 54"/>
                  <a:gd name="T3" fmla="*/ 0 h 54"/>
                  <a:gd name="T4" fmla="*/ 54 w 54"/>
                  <a:gd name="T5" fmla="*/ 12 h 54"/>
                  <a:gd name="T6" fmla="*/ 6 w 54"/>
                  <a:gd name="T7" fmla="*/ 54 h 54"/>
                  <a:gd name="T8" fmla="*/ 0 w 54"/>
                  <a:gd name="T9" fmla="*/ 42 h 54"/>
                </a:gdLst>
                <a:ahLst/>
                <a:cxnLst>
                  <a:cxn ang="0">
                    <a:pos x="T0" y="T1"/>
                  </a:cxn>
                  <a:cxn ang="0">
                    <a:pos x="T2" y="T3"/>
                  </a:cxn>
                  <a:cxn ang="0">
                    <a:pos x="T4" y="T5"/>
                  </a:cxn>
                  <a:cxn ang="0">
                    <a:pos x="T6" y="T7"/>
                  </a:cxn>
                  <a:cxn ang="0">
                    <a:pos x="T8" y="T9"/>
                  </a:cxn>
                </a:cxnLst>
                <a:rect l="0" t="0" r="r" b="b"/>
                <a:pathLst>
                  <a:path w="54" h="54">
                    <a:moveTo>
                      <a:pt x="0" y="42"/>
                    </a:moveTo>
                    <a:lnTo>
                      <a:pt x="48" y="0"/>
                    </a:lnTo>
                    <a:lnTo>
                      <a:pt x="54"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3" name="Freeform 141"/>
              <p:cNvSpPr>
                <a:spLocks/>
              </p:cNvSpPr>
              <p:nvPr/>
            </p:nvSpPr>
            <p:spPr bwMode="auto">
              <a:xfrm>
                <a:off x="2706" y="906"/>
                <a:ext cx="18" cy="18"/>
              </a:xfrm>
              <a:custGeom>
                <a:avLst/>
                <a:gdLst>
                  <a:gd name="T0" fmla="*/ 6 w 18"/>
                  <a:gd name="T1" fmla="*/ 0 h 18"/>
                  <a:gd name="T2" fmla="*/ 18 w 18"/>
                  <a:gd name="T3" fmla="*/ 12 h 18"/>
                  <a:gd name="T4" fmla="*/ 12 w 18"/>
                  <a:gd name="T5" fmla="*/ 18 h 18"/>
                  <a:gd name="T6" fmla="*/ 0 w 18"/>
                  <a:gd name="T7" fmla="*/ 6 h 18"/>
                  <a:gd name="T8" fmla="*/ 6 w 18"/>
                  <a:gd name="T9" fmla="*/ 0 h 18"/>
                </a:gdLst>
                <a:ahLst/>
                <a:cxnLst>
                  <a:cxn ang="0">
                    <a:pos x="T0" y="T1"/>
                  </a:cxn>
                  <a:cxn ang="0">
                    <a:pos x="T2" y="T3"/>
                  </a:cxn>
                  <a:cxn ang="0">
                    <a:pos x="T4" y="T5"/>
                  </a:cxn>
                  <a:cxn ang="0">
                    <a:pos x="T6" y="T7"/>
                  </a:cxn>
                  <a:cxn ang="0">
                    <a:pos x="T8" y="T9"/>
                  </a:cxn>
                </a:cxnLst>
                <a:rect l="0" t="0" r="r" b="b"/>
                <a:pathLst>
                  <a:path w="18" h="18">
                    <a:moveTo>
                      <a:pt x="6" y="0"/>
                    </a:moveTo>
                    <a:lnTo>
                      <a:pt x="18" y="12"/>
                    </a:lnTo>
                    <a:lnTo>
                      <a:pt x="12" y="18"/>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4" name="Freeform 142"/>
              <p:cNvSpPr>
                <a:spLocks/>
              </p:cNvSpPr>
              <p:nvPr/>
            </p:nvSpPr>
            <p:spPr bwMode="auto">
              <a:xfrm>
                <a:off x="2754" y="94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5" name="Freeform 143"/>
              <p:cNvSpPr>
                <a:spLocks/>
              </p:cNvSpPr>
              <p:nvPr/>
            </p:nvSpPr>
            <p:spPr bwMode="auto">
              <a:xfrm>
                <a:off x="2850" y="103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6" name="Freeform 144"/>
              <p:cNvSpPr>
                <a:spLocks/>
              </p:cNvSpPr>
              <p:nvPr/>
            </p:nvSpPr>
            <p:spPr bwMode="auto">
              <a:xfrm>
                <a:off x="2946" y="112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7" name="Freeform 145"/>
              <p:cNvSpPr>
                <a:spLocks/>
              </p:cNvSpPr>
              <p:nvPr/>
            </p:nvSpPr>
            <p:spPr bwMode="auto">
              <a:xfrm>
                <a:off x="3054" y="120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8" name="Freeform 146"/>
              <p:cNvSpPr>
                <a:spLocks/>
              </p:cNvSpPr>
              <p:nvPr/>
            </p:nvSpPr>
            <p:spPr bwMode="auto">
              <a:xfrm>
                <a:off x="3186" y="122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9" name="Freeform 147"/>
              <p:cNvSpPr>
                <a:spLocks/>
              </p:cNvSpPr>
              <p:nvPr/>
            </p:nvSpPr>
            <p:spPr bwMode="auto">
              <a:xfrm>
                <a:off x="3318" y="1236"/>
                <a:ext cx="24" cy="18"/>
              </a:xfrm>
              <a:custGeom>
                <a:avLst/>
                <a:gdLst>
                  <a:gd name="T0" fmla="*/ 0 w 24"/>
                  <a:gd name="T1" fmla="*/ 0 h 18"/>
                  <a:gd name="T2" fmla="*/ 24 w 24"/>
                  <a:gd name="T3" fmla="*/ 6 h 18"/>
                  <a:gd name="T4" fmla="*/ 24 w 24"/>
                  <a:gd name="T5" fmla="*/ 18 h 18"/>
                  <a:gd name="T6" fmla="*/ 0 w 24"/>
                  <a:gd name="T7" fmla="*/ 12 h 18"/>
                  <a:gd name="T8" fmla="*/ 0 w 24"/>
                  <a:gd name="T9" fmla="*/ 0 h 18"/>
                </a:gdLst>
                <a:ahLst/>
                <a:cxnLst>
                  <a:cxn ang="0">
                    <a:pos x="T0" y="T1"/>
                  </a:cxn>
                  <a:cxn ang="0">
                    <a:pos x="T2" y="T3"/>
                  </a:cxn>
                  <a:cxn ang="0">
                    <a:pos x="T4" y="T5"/>
                  </a:cxn>
                  <a:cxn ang="0">
                    <a:pos x="T6" y="T7"/>
                  </a:cxn>
                  <a:cxn ang="0">
                    <a:pos x="T8" y="T9"/>
                  </a:cxn>
                </a:cxnLst>
                <a:rect l="0" t="0" r="r" b="b"/>
                <a:pathLst>
                  <a:path w="24" h="18">
                    <a:moveTo>
                      <a:pt x="0" y="0"/>
                    </a:moveTo>
                    <a:lnTo>
                      <a:pt x="24" y="6"/>
                    </a:lnTo>
                    <a:lnTo>
                      <a:pt x="2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0" name="Freeform 148"/>
              <p:cNvSpPr>
                <a:spLocks/>
              </p:cNvSpPr>
              <p:nvPr/>
            </p:nvSpPr>
            <p:spPr bwMode="auto">
              <a:xfrm>
                <a:off x="3342" y="1242"/>
                <a:ext cx="60" cy="18"/>
              </a:xfrm>
              <a:custGeom>
                <a:avLst/>
                <a:gdLst>
                  <a:gd name="T0" fmla="*/ 0 w 60"/>
                  <a:gd name="T1" fmla="*/ 0 h 18"/>
                  <a:gd name="T2" fmla="*/ 60 w 60"/>
                  <a:gd name="T3" fmla="*/ 6 h 18"/>
                  <a:gd name="T4" fmla="*/ 60 w 60"/>
                  <a:gd name="T5" fmla="*/ 18 h 18"/>
                  <a:gd name="T6" fmla="*/ 0 w 60"/>
                  <a:gd name="T7" fmla="*/ 12 h 18"/>
                  <a:gd name="T8" fmla="*/ 0 w 60"/>
                  <a:gd name="T9" fmla="*/ 0 h 18"/>
                </a:gdLst>
                <a:ahLst/>
                <a:cxnLst>
                  <a:cxn ang="0">
                    <a:pos x="T0" y="T1"/>
                  </a:cxn>
                  <a:cxn ang="0">
                    <a:pos x="T2" y="T3"/>
                  </a:cxn>
                  <a:cxn ang="0">
                    <a:pos x="T4" y="T5"/>
                  </a:cxn>
                  <a:cxn ang="0">
                    <a:pos x="T6" y="T7"/>
                  </a:cxn>
                  <a:cxn ang="0">
                    <a:pos x="T8" y="T9"/>
                  </a:cxn>
                </a:cxnLst>
                <a:rect l="0" t="0" r="r" b="b"/>
                <a:pathLst>
                  <a:path w="60" h="18">
                    <a:moveTo>
                      <a:pt x="0" y="0"/>
                    </a:moveTo>
                    <a:lnTo>
                      <a:pt x="60" y="6"/>
                    </a:lnTo>
                    <a:lnTo>
                      <a:pt x="60"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1" name="Freeform 149"/>
              <p:cNvSpPr>
                <a:spLocks/>
              </p:cNvSpPr>
              <p:nvPr/>
            </p:nvSpPr>
            <p:spPr bwMode="auto">
              <a:xfrm>
                <a:off x="3450" y="124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2" name="Freeform 150"/>
              <p:cNvSpPr>
                <a:spLocks/>
              </p:cNvSpPr>
              <p:nvPr/>
            </p:nvSpPr>
            <p:spPr bwMode="auto">
              <a:xfrm>
                <a:off x="3582" y="1254"/>
                <a:ext cx="78" cy="18"/>
              </a:xfrm>
              <a:custGeom>
                <a:avLst/>
                <a:gdLst>
                  <a:gd name="T0" fmla="*/ 0 w 78"/>
                  <a:gd name="T1" fmla="*/ 0 h 18"/>
                  <a:gd name="T2" fmla="*/ 78 w 78"/>
                  <a:gd name="T3" fmla="*/ 6 h 18"/>
                  <a:gd name="T4" fmla="*/ 78 w 78"/>
                  <a:gd name="T5" fmla="*/ 18 h 18"/>
                  <a:gd name="T6" fmla="*/ 0 w 78"/>
                  <a:gd name="T7" fmla="*/ 12 h 18"/>
                  <a:gd name="T8" fmla="*/ 0 w 78"/>
                  <a:gd name="T9" fmla="*/ 0 h 18"/>
                </a:gdLst>
                <a:ahLst/>
                <a:cxnLst>
                  <a:cxn ang="0">
                    <a:pos x="T0" y="T1"/>
                  </a:cxn>
                  <a:cxn ang="0">
                    <a:pos x="T2" y="T3"/>
                  </a:cxn>
                  <a:cxn ang="0">
                    <a:pos x="T4" y="T5"/>
                  </a:cxn>
                  <a:cxn ang="0">
                    <a:pos x="T6" y="T7"/>
                  </a:cxn>
                  <a:cxn ang="0">
                    <a:pos x="T8" y="T9"/>
                  </a:cxn>
                </a:cxnLst>
                <a:rect l="0" t="0" r="r" b="b"/>
                <a:pathLst>
                  <a:path w="78" h="18">
                    <a:moveTo>
                      <a:pt x="0" y="0"/>
                    </a:moveTo>
                    <a:lnTo>
                      <a:pt x="78" y="6"/>
                    </a:lnTo>
                    <a:lnTo>
                      <a:pt x="78"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3" name="Rectangle 151"/>
              <p:cNvSpPr>
                <a:spLocks noChangeArrowheads="1"/>
              </p:cNvSpPr>
              <p:nvPr/>
            </p:nvSpPr>
            <p:spPr bwMode="auto">
              <a:xfrm>
                <a:off x="3660" y="126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4" name="Freeform 152"/>
              <p:cNvSpPr>
                <a:spLocks/>
              </p:cNvSpPr>
              <p:nvPr/>
            </p:nvSpPr>
            <p:spPr bwMode="auto">
              <a:xfrm>
                <a:off x="3714" y="1236"/>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5" name="Freeform 153"/>
              <p:cNvSpPr>
                <a:spLocks/>
              </p:cNvSpPr>
              <p:nvPr/>
            </p:nvSpPr>
            <p:spPr bwMode="auto">
              <a:xfrm>
                <a:off x="3846" y="121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6" name="Rectangle 154"/>
              <p:cNvSpPr>
                <a:spLocks noChangeArrowheads="1"/>
              </p:cNvSpPr>
              <p:nvPr/>
            </p:nvSpPr>
            <p:spPr bwMode="auto">
              <a:xfrm>
                <a:off x="3978" y="120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7" name="Freeform 155"/>
              <p:cNvSpPr>
                <a:spLocks/>
              </p:cNvSpPr>
              <p:nvPr/>
            </p:nvSpPr>
            <p:spPr bwMode="auto">
              <a:xfrm>
                <a:off x="3984" y="120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8" name="Freeform 156"/>
              <p:cNvSpPr>
                <a:spLocks/>
              </p:cNvSpPr>
              <p:nvPr/>
            </p:nvSpPr>
            <p:spPr bwMode="auto">
              <a:xfrm>
                <a:off x="4104" y="1248"/>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9" name="Freeform 157"/>
              <p:cNvSpPr>
                <a:spLocks/>
              </p:cNvSpPr>
              <p:nvPr/>
            </p:nvSpPr>
            <p:spPr bwMode="auto">
              <a:xfrm>
                <a:off x="4230" y="129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0" name="Rectangle 158"/>
              <p:cNvSpPr>
                <a:spLocks noChangeArrowheads="1"/>
              </p:cNvSpPr>
              <p:nvPr/>
            </p:nvSpPr>
            <p:spPr bwMode="auto">
              <a:xfrm>
                <a:off x="4302" y="132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1" name="Rectangle 159"/>
              <p:cNvSpPr>
                <a:spLocks noChangeArrowheads="1"/>
              </p:cNvSpPr>
              <p:nvPr/>
            </p:nvSpPr>
            <p:spPr bwMode="auto">
              <a:xfrm>
                <a:off x="4356" y="131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2" name="Freeform 160"/>
              <p:cNvSpPr>
                <a:spLocks/>
              </p:cNvSpPr>
              <p:nvPr/>
            </p:nvSpPr>
            <p:spPr bwMode="auto">
              <a:xfrm>
                <a:off x="4488" y="1302"/>
                <a:ext cx="84" cy="18"/>
              </a:xfrm>
              <a:custGeom>
                <a:avLst/>
                <a:gdLst>
                  <a:gd name="T0" fmla="*/ 0 w 84"/>
                  <a:gd name="T1" fmla="*/ 6 h 18"/>
                  <a:gd name="T2" fmla="*/ 84 w 84"/>
                  <a:gd name="T3" fmla="*/ 0 h 18"/>
                  <a:gd name="T4" fmla="*/ 84 w 84"/>
                  <a:gd name="T5" fmla="*/ 12 h 18"/>
                  <a:gd name="T6" fmla="*/ 0 w 84"/>
                  <a:gd name="T7" fmla="*/ 18 h 18"/>
                  <a:gd name="T8" fmla="*/ 0 w 84"/>
                  <a:gd name="T9" fmla="*/ 6 h 18"/>
                </a:gdLst>
                <a:ahLst/>
                <a:cxnLst>
                  <a:cxn ang="0">
                    <a:pos x="T0" y="T1"/>
                  </a:cxn>
                  <a:cxn ang="0">
                    <a:pos x="T2" y="T3"/>
                  </a:cxn>
                  <a:cxn ang="0">
                    <a:pos x="T4" y="T5"/>
                  </a:cxn>
                  <a:cxn ang="0">
                    <a:pos x="T6" y="T7"/>
                  </a:cxn>
                  <a:cxn ang="0">
                    <a:pos x="T8" y="T9"/>
                  </a:cxn>
                </a:cxnLst>
                <a:rect l="0" t="0" r="r" b="b"/>
                <a:pathLst>
                  <a:path w="84" h="18">
                    <a:moveTo>
                      <a:pt x="0" y="6"/>
                    </a:moveTo>
                    <a:lnTo>
                      <a:pt x="84" y="0"/>
                    </a:lnTo>
                    <a:lnTo>
                      <a:pt x="84" y="12"/>
                    </a:lnTo>
                    <a:lnTo>
                      <a:pt x="0" y="18"/>
                    </a:lnTo>
                    <a:lnTo>
                      <a:pt x="0" y="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3" name="Freeform 161"/>
              <p:cNvSpPr>
                <a:spLocks/>
              </p:cNvSpPr>
              <p:nvPr/>
            </p:nvSpPr>
            <p:spPr bwMode="auto">
              <a:xfrm>
                <a:off x="4620" y="1302"/>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4" name="Freeform 162"/>
              <p:cNvSpPr>
                <a:spLocks/>
              </p:cNvSpPr>
              <p:nvPr/>
            </p:nvSpPr>
            <p:spPr bwMode="auto">
              <a:xfrm>
                <a:off x="4716" y="139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5" name="Freeform 163"/>
              <p:cNvSpPr>
                <a:spLocks/>
              </p:cNvSpPr>
              <p:nvPr/>
            </p:nvSpPr>
            <p:spPr bwMode="auto">
              <a:xfrm>
                <a:off x="4812" y="1494"/>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6" name="Freeform 164"/>
              <p:cNvSpPr>
                <a:spLocks/>
              </p:cNvSpPr>
              <p:nvPr/>
            </p:nvSpPr>
            <p:spPr bwMode="auto">
              <a:xfrm>
                <a:off x="4902" y="1584"/>
                <a:ext cx="42" cy="42"/>
              </a:xfrm>
              <a:custGeom>
                <a:avLst/>
                <a:gdLst>
                  <a:gd name="T0" fmla="*/ 6 w 42"/>
                  <a:gd name="T1" fmla="*/ 0 h 42"/>
                  <a:gd name="T2" fmla="*/ 42 w 42"/>
                  <a:gd name="T3" fmla="*/ 36 h 42"/>
                  <a:gd name="T4" fmla="*/ 36 w 42"/>
                  <a:gd name="T5" fmla="*/ 42 h 42"/>
                  <a:gd name="T6" fmla="*/ 0 w 42"/>
                  <a:gd name="T7" fmla="*/ 6 h 42"/>
                  <a:gd name="T8" fmla="*/ 6 w 42"/>
                  <a:gd name="T9" fmla="*/ 0 h 42"/>
                </a:gdLst>
                <a:ahLst/>
                <a:cxnLst>
                  <a:cxn ang="0">
                    <a:pos x="T0" y="T1"/>
                  </a:cxn>
                  <a:cxn ang="0">
                    <a:pos x="T2" y="T3"/>
                  </a:cxn>
                  <a:cxn ang="0">
                    <a:pos x="T4" y="T5"/>
                  </a:cxn>
                  <a:cxn ang="0">
                    <a:pos x="T6" y="T7"/>
                  </a:cxn>
                  <a:cxn ang="0">
                    <a:pos x="T8" y="T9"/>
                  </a:cxn>
                </a:cxnLst>
                <a:rect l="0" t="0" r="r" b="b"/>
                <a:pathLst>
                  <a:path w="42" h="42">
                    <a:moveTo>
                      <a:pt x="6" y="0"/>
                    </a:moveTo>
                    <a:lnTo>
                      <a:pt x="42" y="36"/>
                    </a:lnTo>
                    <a:lnTo>
                      <a:pt x="36" y="42"/>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7" name="Freeform 165"/>
              <p:cNvSpPr>
                <a:spLocks/>
              </p:cNvSpPr>
              <p:nvPr/>
            </p:nvSpPr>
            <p:spPr bwMode="auto">
              <a:xfrm>
                <a:off x="4938" y="1620"/>
                <a:ext cx="42" cy="24"/>
              </a:xfrm>
              <a:custGeom>
                <a:avLst/>
                <a:gdLst>
                  <a:gd name="T0" fmla="*/ 6 w 42"/>
                  <a:gd name="T1" fmla="*/ 0 h 24"/>
                  <a:gd name="T2" fmla="*/ 42 w 42"/>
                  <a:gd name="T3" fmla="*/ 12 h 24"/>
                  <a:gd name="T4" fmla="*/ 36 w 42"/>
                  <a:gd name="T5" fmla="*/ 24 h 24"/>
                  <a:gd name="T6" fmla="*/ 0 w 42"/>
                  <a:gd name="T7" fmla="*/ 12 h 24"/>
                  <a:gd name="T8" fmla="*/ 6 w 42"/>
                  <a:gd name="T9" fmla="*/ 0 h 24"/>
                </a:gdLst>
                <a:ahLst/>
                <a:cxnLst>
                  <a:cxn ang="0">
                    <a:pos x="T0" y="T1"/>
                  </a:cxn>
                  <a:cxn ang="0">
                    <a:pos x="T2" y="T3"/>
                  </a:cxn>
                  <a:cxn ang="0">
                    <a:pos x="T4" y="T5"/>
                  </a:cxn>
                  <a:cxn ang="0">
                    <a:pos x="T6" y="T7"/>
                  </a:cxn>
                  <a:cxn ang="0">
                    <a:pos x="T8" y="T9"/>
                  </a:cxn>
                </a:cxnLst>
                <a:rect l="0" t="0" r="r" b="b"/>
                <a:pathLst>
                  <a:path w="42" h="24">
                    <a:moveTo>
                      <a:pt x="6" y="0"/>
                    </a:moveTo>
                    <a:lnTo>
                      <a:pt x="42" y="12"/>
                    </a:lnTo>
                    <a:lnTo>
                      <a:pt x="36" y="24"/>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8" name="Freeform 166"/>
              <p:cNvSpPr>
                <a:spLocks/>
              </p:cNvSpPr>
              <p:nvPr/>
            </p:nvSpPr>
            <p:spPr bwMode="auto">
              <a:xfrm>
                <a:off x="5016" y="1656"/>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9" name="Freeform 167"/>
              <p:cNvSpPr>
                <a:spLocks/>
              </p:cNvSpPr>
              <p:nvPr/>
            </p:nvSpPr>
            <p:spPr bwMode="auto">
              <a:xfrm>
                <a:off x="5136" y="1710"/>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80" name="Rectangle 168"/>
              <p:cNvSpPr>
                <a:spLocks noChangeArrowheads="1"/>
              </p:cNvSpPr>
              <p:nvPr/>
            </p:nvSpPr>
            <p:spPr bwMode="auto">
              <a:xfrm>
                <a:off x="1062" y="321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1" name="Rectangle 169"/>
              <p:cNvSpPr>
                <a:spLocks noChangeArrowheads="1"/>
              </p:cNvSpPr>
              <p:nvPr/>
            </p:nvSpPr>
            <p:spPr bwMode="auto">
              <a:xfrm>
                <a:off x="1380" y="27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2" name="Rectangle 170"/>
              <p:cNvSpPr>
                <a:spLocks noChangeArrowheads="1"/>
              </p:cNvSpPr>
              <p:nvPr/>
            </p:nvSpPr>
            <p:spPr bwMode="auto">
              <a:xfrm>
                <a:off x="1698" y="241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3" name="Rectangle 171"/>
              <p:cNvSpPr>
                <a:spLocks noChangeArrowheads="1"/>
              </p:cNvSpPr>
              <p:nvPr/>
            </p:nvSpPr>
            <p:spPr bwMode="auto">
              <a:xfrm>
                <a:off x="2016" y="213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4" name="Rectangle 172"/>
              <p:cNvSpPr>
                <a:spLocks noChangeArrowheads="1"/>
              </p:cNvSpPr>
              <p:nvPr/>
            </p:nvSpPr>
            <p:spPr bwMode="auto">
              <a:xfrm>
                <a:off x="2334" y="193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5" name="Rectangle 173"/>
              <p:cNvSpPr>
                <a:spLocks noChangeArrowheads="1"/>
              </p:cNvSpPr>
              <p:nvPr/>
            </p:nvSpPr>
            <p:spPr bwMode="auto">
              <a:xfrm>
                <a:off x="2658"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6" name="Rectangle 174"/>
              <p:cNvSpPr>
                <a:spLocks noChangeArrowheads="1"/>
              </p:cNvSpPr>
              <p:nvPr/>
            </p:nvSpPr>
            <p:spPr bwMode="auto">
              <a:xfrm>
                <a:off x="2976" y="177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7" name="Rectangle 175"/>
              <p:cNvSpPr>
                <a:spLocks noChangeArrowheads="1"/>
              </p:cNvSpPr>
              <p:nvPr/>
            </p:nvSpPr>
            <p:spPr bwMode="auto">
              <a:xfrm>
                <a:off x="3294" y="171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8" name="Rectangle 176"/>
              <p:cNvSpPr>
                <a:spLocks noChangeArrowheads="1"/>
              </p:cNvSpPr>
              <p:nvPr/>
            </p:nvSpPr>
            <p:spPr bwMode="auto">
              <a:xfrm>
                <a:off x="3612" y="174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9" name="Rectangle 177"/>
              <p:cNvSpPr>
                <a:spLocks noChangeArrowheads="1"/>
              </p:cNvSpPr>
              <p:nvPr/>
            </p:nvSpPr>
            <p:spPr bwMode="auto">
              <a:xfrm>
                <a:off x="3936" y="180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0" name="Rectangle 178"/>
              <p:cNvSpPr>
                <a:spLocks noChangeArrowheads="1"/>
              </p:cNvSpPr>
              <p:nvPr/>
            </p:nvSpPr>
            <p:spPr bwMode="auto">
              <a:xfrm>
                <a:off x="4254"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1" name="Rectangle 179"/>
              <p:cNvSpPr>
                <a:spLocks noChangeArrowheads="1"/>
              </p:cNvSpPr>
              <p:nvPr/>
            </p:nvSpPr>
            <p:spPr bwMode="auto">
              <a:xfrm>
                <a:off x="4572" y="197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2" name="Rectangle 180"/>
              <p:cNvSpPr>
                <a:spLocks noChangeArrowheads="1"/>
              </p:cNvSpPr>
              <p:nvPr/>
            </p:nvSpPr>
            <p:spPr bwMode="auto">
              <a:xfrm>
                <a:off x="4890" y="21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3" name="Rectangle 181"/>
              <p:cNvSpPr>
                <a:spLocks noChangeArrowheads="1"/>
              </p:cNvSpPr>
              <p:nvPr/>
            </p:nvSpPr>
            <p:spPr bwMode="auto">
              <a:xfrm>
                <a:off x="5208" y="265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4" name="Oval 182"/>
              <p:cNvSpPr>
                <a:spLocks noChangeArrowheads="1"/>
              </p:cNvSpPr>
              <p:nvPr/>
            </p:nvSpPr>
            <p:spPr bwMode="auto">
              <a:xfrm>
                <a:off x="1062" y="3030"/>
                <a:ext cx="90" cy="90"/>
              </a:xfrm>
              <a:prstGeom prst="ellipse">
                <a:avLst/>
              </a:prstGeom>
              <a:solidFill>
                <a:srgbClr val="FFFFFF"/>
              </a:solidFill>
              <a:ln w="9525">
                <a:solidFill>
                  <a:srgbClr val="FF0000"/>
                </a:solidFill>
                <a:round/>
                <a:headEnd/>
                <a:tailEnd/>
              </a:ln>
            </p:spPr>
            <p:txBody>
              <a:bodyPr/>
              <a:lstStyle/>
              <a:p>
                <a:endParaRPr lang="de-DE"/>
              </a:p>
            </p:txBody>
          </p:sp>
          <p:sp>
            <p:nvSpPr>
              <p:cNvPr id="192695" name="Oval 183"/>
              <p:cNvSpPr>
                <a:spLocks noChangeArrowheads="1"/>
              </p:cNvSpPr>
              <p:nvPr/>
            </p:nvSpPr>
            <p:spPr bwMode="auto">
              <a:xfrm>
                <a:off x="1380" y="293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6" name="Oval 184"/>
              <p:cNvSpPr>
                <a:spLocks noChangeArrowheads="1"/>
              </p:cNvSpPr>
              <p:nvPr/>
            </p:nvSpPr>
            <p:spPr bwMode="auto">
              <a:xfrm>
                <a:off x="1698" y="283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7" name="Oval 185"/>
              <p:cNvSpPr>
                <a:spLocks noChangeArrowheads="1"/>
              </p:cNvSpPr>
              <p:nvPr/>
            </p:nvSpPr>
            <p:spPr bwMode="auto">
              <a:xfrm>
                <a:off x="2016" y="265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8" name="Oval 186"/>
              <p:cNvSpPr>
                <a:spLocks noChangeArrowheads="1"/>
              </p:cNvSpPr>
              <p:nvPr/>
            </p:nvSpPr>
            <p:spPr bwMode="auto">
              <a:xfrm>
                <a:off x="2334" y="245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9" name="Oval 187"/>
              <p:cNvSpPr>
                <a:spLocks noChangeArrowheads="1"/>
              </p:cNvSpPr>
              <p:nvPr/>
            </p:nvSpPr>
            <p:spPr bwMode="auto">
              <a:xfrm>
                <a:off x="2658" y="213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0" name="Oval 188"/>
              <p:cNvSpPr>
                <a:spLocks noChangeArrowheads="1"/>
              </p:cNvSpPr>
              <p:nvPr/>
            </p:nvSpPr>
            <p:spPr bwMode="auto">
              <a:xfrm>
                <a:off x="2976" y="1698"/>
                <a:ext cx="90" cy="90"/>
              </a:xfrm>
              <a:prstGeom prst="ellipse">
                <a:avLst/>
              </a:prstGeom>
              <a:solidFill>
                <a:srgbClr val="FFFFFF"/>
              </a:solidFill>
              <a:ln w="9525">
                <a:solidFill>
                  <a:srgbClr val="FF0000"/>
                </a:solidFill>
                <a:round/>
                <a:headEnd/>
                <a:tailEnd/>
              </a:ln>
            </p:spPr>
            <p:txBody>
              <a:bodyPr/>
              <a:lstStyle/>
              <a:p>
                <a:endParaRPr lang="de-DE"/>
              </a:p>
            </p:txBody>
          </p:sp>
          <p:sp>
            <p:nvSpPr>
              <p:cNvPr id="192701" name="Oval 189"/>
              <p:cNvSpPr>
                <a:spLocks noChangeArrowheads="1"/>
              </p:cNvSpPr>
              <p:nvPr/>
            </p:nvSpPr>
            <p:spPr bwMode="auto">
              <a:xfrm>
                <a:off x="3294"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2" name="Oval 190"/>
              <p:cNvSpPr>
                <a:spLocks noChangeArrowheads="1"/>
              </p:cNvSpPr>
              <p:nvPr/>
            </p:nvSpPr>
            <p:spPr bwMode="auto">
              <a:xfrm>
                <a:off x="3612"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3" name="Oval 191"/>
              <p:cNvSpPr>
                <a:spLocks noChangeArrowheads="1"/>
              </p:cNvSpPr>
              <p:nvPr/>
            </p:nvSpPr>
            <p:spPr bwMode="auto">
              <a:xfrm>
                <a:off x="3936"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4" name="Oval 192"/>
              <p:cNvSpPr>
                <a:spLocks noChangeArrowheads="1"/>
              </p:cNvSpPr>
              <p:nvPr/>
            </p:nvSpPr>
            <p:spPr bwMode="auto">
              <a:xfrm>
                <a:off x="4254"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5" name="Oval 193"/>
              <p:cNvSpPr>
                <a:spLocks noChangeArrowheads="1"/>
              </p:cNvSpPr>
              <p:nvPr/>
            </p:nvSpPr>
            <p:spPr bwMode="auto">
              <a:xfrm>
                <a:off x="4572"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6" name="Oval 194"/>
              <p:cNvSpPr>
                <a:spLocks noChangeArrowheads="1"/>
              </p:cNvSpPr>
              <p:nvPr/>
            </p:nvSpPr>
            <p:spPr bwMode="auto">
              <a:xfrm>
                <a:off x="4890"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7" name="Oval 195"/>
              <p:cNvSpPr>
                <a:spLocks noChangeArrowheads="1"/>
              </p:cNvSpPr>
              <p:nvPr/>
            </p:nvSpPr>
            <p:spPr bwMode="auto">
              <a:xfrm>
                <a:off x="5208"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8" name="Rectangle 196"/>
              <p:cNvSpPr>
                <a:spLocks noChangeArrowheads="1"/>
              </p:cNvSpPr>
              <p:nvPr/>
            </p:nvSpPr>
            <p:spPr bwMode="auto">
              <a:xfrm>
                <a:off x="1398" y="259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09" name="Rectangle 197"/>
              <p:cNvSpPr>
                <a:spLocks noChangeArrowheads="1"/>
              </p:cNvSpPr>
              <p:nvPr/>
            </p:nvSpPr>
            <p:spPr bwMode="auto">
              <a:xfrm>
                <a:off x="1716" y="11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0" name="Rectangle 198"/>
              <p:cNvSpPr>
                <a:spLocks noChangeArrowheads="1"/>
              </p:cNvSpPr>
              <p:nvPr/>
            </p:nvSpPr>
            <p:spPr bwMode="auto">
              <a:xfrm>
                <a:off x="2034" y="151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1" name="Rectangle 199"/>
              <p:cNvSpPr>
                <a:spLocks noChangeArrowheads="1"/>
              </p:cNvSpPr>
              <p:nvPr/>
            </p:nvSpPr>
            <p:spPr bwMode="auto">
              <a:xfrm>
                <a:off x="2352" y="900"/>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2" name="Rectangle 200"/>
              <p:cNvSpPr>
                <a:spLocks noChangeArrowheads="1"/>
              </p:cNvSpPr>
              <p:nvPr/>
            </p:nvSpPr>
            <p:spPr bwMode="auto">
              <a:xfrm>
                <a:off x="2676" y="141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3" name="Rectangle 201"/>
              <p:cNvSpPr>
                <a:spLocks noChangeArrowheads="1"/>
              </p:cNvSpPr>
              <p:nvPr/>
            </p:nvSpPr>
            <p:spPr bwMode="auto">
              <a:xfrm>
                <a:off x="2994" y="14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4" name="Rectangle 202"/>
              <p:cNvSpPr>
                <a:spLocks noChangeArrowheads="1"/>
              </p:cNvSpPr>
              <p:nvPr/>
            </p:nvSpPr>
            <p:spPr bwMode="auto">
              <a:xfrm>
                <a:off x="3312" y="143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5" name="Rectangle 203"/>
              <p:cNvSpPr>
                <a:spLocks noChangeArrowheads="1"/>
              </p:cNvSpPr>
              <p:nvPr/>
            </p:nvSpPr>
            <p:spPr bwMode="auto">
              <a:xfrm>
                <a:off x="3630" y="163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6" name="Rectangle 204"/>
              <p:cNvSpPr>
                <a:spLocks noChangeArrowheads="1"/>
              </p:cNvSpPr>
              <p:nvPr/>
            </p:nvSpPr>
            <p:spPr bwMode="auto">
              <a:xfrm>
                <a:off x="3954" y="157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7" name="Rectangle 205"/>
              <p:cNvSpPr>
                <a:spLocks noChangeArrowheads="1"/>
              </p:cNvSpPr>
              <p:nvPr/>
            </p:nvSpPr>
            <p:spPr bwMode="auto">
              <a:xfrm>
                <a:off x="4272" y="161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8" name="Rectangle 206"/>
              <p:cNvSpPr>
                <a:spLocks noChangeArrowheads="1"/>
              </p:cNvSpPr>
              <p:nvPr/>
            </p:nvSpPr>
            <p:spPr bwMode="auto">
              <a:xfrm>
                <a:off x="4590" y="185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9" name="Rectangle 207"/>
              <p:cNvSpPr>
                <a:spLocks noChangeArrowheads="1"/>
              </p:cNvSpPr>
              <p:nvPr/>
            </p:nvSpPr>
            <p:spPr bwMode="auto">
              <a:xfrm>
                <a:off x="4908" y="187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0" name="Rectangle 208"/>
              <p:cNvSpPr>
                <a:spLocks noChangeArrowheads="1"/>
              </p:cNvSpPr>
              <p:nvPr/>
            </p:nvSpPr>
            <p:spPr bwMode="auto">
              <a:xfrm>
                <a:off x="5226" y="239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1" name="Oval 209"/>
              <p:cNvSpPr>
                <a:spLocks noChangeArrowheads="1"/>
              </p:cNvSpPr>
              <p:nvPr/>
            </p:nvSpPr>
            <p:spPr bwMode="auto">
              <a:xfrm>
                <a:off x="1710" y="2688"/>
                <a:ext cx="66" cy="66"/>
              </a:xfrm>
              <a:prstGeom prst="ellipse">
                <a:avLst/>
              </a:prstGeom>
              <a:solidFill>
                <a:srgbClr val="FFFFFF"/>
              </a:solidFill>
              <a:ln w="9525">
                <a:solidFill>
                  <a:srgbClr val="FF99CC"/>
                </a:solidFill>
                <a:round/>
                <a:headEnd/>
                <a:tailEnd/>
              </a:ln>
            </p:spPr>
            <p:txBody>
              <a:bodyPr/>
              <a:lstStyle/>
              <a:p>
                <a:endParaRPr lang="de-DE"/>
              </a:p>
            </p:txBody>
          </p:sp>
          <p:sp>
            <p:nvSpPr>
              <p:cNvPr id="192722" name="Oval 210"/>
              <p:cNvSpPr>
                <a:spLocks noChangeArrowheads="1"/>
              </p:cNvSpPr>
              <p:nvPr/>
            </p:nvSpPr>
            <p:spPr bwMode="auto">
              <a:xfrm>
                <a:off x="2028" y="252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3" name="Oval 211"/>
              <p:cNvSpPr>
                <a:spLocks noChangeArrowheads="1"/>
              </p:cNvSpPr>
              <p:nvPr/>
            </p:nvSpPr>
            <p:spPr bwMode="auto">
              <a:xfrm>
                <a:off x="2346"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4" name="Oval 212"/>
              <p:cNvSpPr>
                <a:spLocks noChangeArrowheads="1"/>
              </p:cNvSpPr>
              <p:nvPr/>
            </p:nvSpPr>
            <p:spPr bwMode="auto">
              <a:xfrm>
                <a:off x="2670" y="87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5" name="Oval 213"/>
              <p:cNvSpPr>
                <a:spLocks noChangeArrowheads="1"/>
              </p:cNvSpPr>
              <p:nvPr/>
            </p:nvSpPr>
            <p:spPr bwMode="auto">
              <a:xfrm>
                <a:off x="298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6" name="Oval 214"/>
              <p:cNvSpPr>
                <a:spLocks noChangeArrowheads="1"/>
              </p:cNvSpPr>
              <p:nvPr/>
            </p:nvSpPr>
            <p:spPr bwMode="auto">
              <a:xfrm>
                <a:off x="3306" y="1212"/>
                <a:ext cx="66" cy="66"/>
              </a:xfrm>
              <a:prstGeom prst="ellipse">
                <a:avLst/>
              </a:prstGeom>
              <a:solidFill>
                <a:srgbClr val="FFFFFF"/>
              </a:solidFill>
              <a:ln w="9525">
                <a:solidFill>
                  <a:srgbClr val="FF99CC"/>
                </a:solidFill>
                <a:round/>
                <a:headEnd/>
                <a:tailEnd/>
              </a:ln>
            </p:spPr>
            <p:txBody>
              <a:bodyPr/>
              <a:lstStyle/>
              <a:p>
                <a:endParaRPr lang="de-DE"/>
              </a:p>
            </p:txBody>
          </p:sp>
          <p:sp>
            <p:nvSpPr>
              <p:cNvPr id="192727" name="Oval 215"/>
              <p:cNvSpPr>
                <a:spLocks noChangeArrowheads="1"/>
              </p:cNvSpPr>
              <p:nvPr/>
            </p:nvSpPr>
            <p:spPr bwMode="auto">
              <a:xfrm>
                <a:off x="3624" y="123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8" name="Oval 216"/>
              <p:cNvSpPr>
                <a:spLocks noChangeArrowheads="1"/>
              </p:cNvSpPr>
              <p:nvPr/>
            </p:nvSpPr>
            <p:spPr bwMode="auto">
              <a:xfrm>
                <a:off x="394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9" name="Oval 217"/>
              <p:cNvSpPr>
                <a:spLocks noChangeArrowheads="1"/>
              </p:cNvSpPr>
              <p:nvPr/>
            </p:nvSpPr>
            <p:spPr bwMode="auto">
              <a:xfrm>
                <a:off x="4266" y="12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0" name="Oval 218"/>
              <p:cNvSpPr>
                <a:spLocks noChangeArrowheads="1"/>
              </p:cNvSpPr>
              <p:nvPr/>
            </p:nvSpPr>
            <p:spPr bwMode="auto">
              <a:xfrm>
                <a:off x="4584" y="1272"/>
                <a:ext cx="66" cy="66"/>
              </a:xfrm>
              <a:prstGeom prst="ellipse">
                <a:avLst/>
              </a:prstGeom>
              <a:solidFill>
                <a:srgbClr val="FFFFFF"/>
              </a:solidFill>
              <a:ln w="9525">
                <a:solidFill>
                  <a:srgbClr val="FF99CC"/>
                </a:solidFill>
                <a:round/>
                <a:headEnd/>
                <a:tailEnd/>
              </a:ln>
            </p:spPr>
            <p:txBody>
              <a:bodyPr/>
              <a:lstStyle/>
              <a:p>
                <a:endParaRPr lang="de-DE"/>
              </a:p>
            </p:txBody>
          </p:sp>
          <p:sp>
            <p:nvSpPr>
              <p:cNvPr id="192731" name="Oval 219"/>
              <p:cNvSpPr>
                <a:spLocks noChangeArrowheads="1"/>
              </p:cNvSpPr>
              <p:nvPr/>
            </p:nvSpPr>
            <p:spPr bwMode="auto">
              <a:xfrm>
                <a:off x="4902" y="15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2" name="Oval 220"/>
              <p:cNvSpPr>
                <a:spLocks noChangeArrowheads="1"/>
              </p:cNvSpPr>
              <p:nvPr/>
            </p:nvSpPr>
            <p:spPr bwMode="auto">
              <a:xfrm>
                <a:off x="5220" y="1728"/>
                <a:ext cx="66" cy="66"/>
              </a:xfrm>
              <a:prstGeom prst="ellipse">
                <a:avLst/>
              </a:prstGeom>
              <a:solidFill>
                <a:srgbClr val="FFFFFF"/>
              </a:solidFill>
              <a:ln w="9525">
                <a:solidFill>
                  <a:srgbClr val="FF99CC"/>
                </a:solidFill>
                <a:round/>
                <a:headEnd/>
                <a:tailEnd/>
              </a:ln>
            </p:spPr>
            <p:txBody>
              <a:bodyPr/>
              <a:lstStyle/>
              <a:p>
                <a:endParaRPr lang="de-DE"/>
              </a:p>
            </p:txBody>
          </p:sp>
          <p:sp>
            <p:nvSpPr>
              <p:cNvPr id="192733" name="Rectangle 221"/>
              <p:cNvSpPr>
                <a:spLocks noChangeArrowheads="1"/>
              </p:cNvSpPr>
              <p:nvPr/>
            </p:nvSpPr>
            <p:spPr bwMode="auto">
              <a:xfrm>
                <a:off x="657" y="3432"/>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175</a:t>
                </a:r>
                <a:endParaRPr kumimoji="1" lang="en-US" altLang="ja-JP" sz="1800" b="1">
                  <a:ea typeface="ＭＳ Ｐゴシック" pitchFamily="50" charset="-128"/>
                </a:endParaRPr>
              </a:p>
            </p:txBody>
          </p:sp>
          <p:sp>
            <p:nvSpPr>
              <p:cNvPr id="192734" name="Rectangle 222"/>
              <p:cNvSpPr>
                <a:spLocks noChangeArrowheads="1"/>
              </p:cNvSpPr>
              <p:nvPr/>
            </p:nvSpPr>
            <p:spPr bwMode="auto">
              <a:xfrm>
                <a:off x="657" y="274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200</a:t>
                </a:r>
                <a:endParaRPr kumimoji="1" lang="en-US" altLang="ja-JP" sz="1800" b="1">
                  <a:ea typeface="ＭＳ Ｐゴシック" pitchFamily="50" charset="-128"/>
                </a:endParaRPr>
              </a:p>
            </p:txBody>
          </p:sp>
          <p:sp>
            <p:nvSpPr>
              <p:cNvPr id="192735" name="Rectangle 223"/>
              <p:cNvSpPr>
                <a:spLocks noChangeArrowheads="1"/>
              </p:cNvSpPr>
              <p:nvPr/>
            </p:nvSpPr>
            <p:spPr bwMode="auto">
              <a:xfrm>
                <a:off x="657" y="205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225</a:t>
                </a:r>
                <a:endParaRPr kumimoji="1" lang="en-US" altLang="ja-JP" sz="1800" b="1">
                  <a:ea typeface="ＭＳ Ｐゴシック" pitchFamily="50" charset="-128"/>
                </a:endParaRPr>
              </a:p>
            </p:txBody>
          </p:sp>
          <p:sp>
            <p:nvSpPr>
              <p:cNvPr id="192736" name="Rectangle 224"/>
              <p:cNvSpPr>
                <a:spLocks noChangeArrowheads="1"/>
              </p:cNvSpPr>
              <p:nvPr/>
            </p:nvSpPr>
            <p:spPr bwMode="auto">
              <a:xfrm>
                <a:off x="657" y="1374"/>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250</a:t>
                </a:r>
                <a:endParaRPr kumimoji="1" lang="en-US" altLang="ja-JP" sz="1800" b="1">
                  <a:ea typeface="ＭＳ Ｐゴシック" pitchFamily="50" charset="-128"/>
                </a:endParaRPr>
              </a:p>
            </p:txBody>
          </p:sp>
          <p:sp>
            <p:nvSpPr>
              <p:cNvPr id="192737" name="Text Box 225"/>
              <p:cNvSpPr txBox="1">
                <a:spLocks noChangeArrowheads="1"/>
              </p:cNvSpPr>
              <p:nvPr/>
            </p:nvSpPr>
            <p:spPr bwMode="auto">
              <a:xfrm rot="-5400000">
                <a:off x="-315" y="1654"/>
                <a:ext cx="1420" cy="256"/>
              </a:xfrm>
              <a:prstGeom prst="rect">
                <a:avLst/>
              </a:prstGeom>
              <a:solidFill>
                <a:srgbClr val="FFFFE5"/>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000">
                    <a:ea typeface="ＭＳ Ｐゴシック" pitchFamily="50" charset="-128"/>
                  </a:rPr>
                  <a:t>Cholesterin mg/dL</a:t>
                </a:r>
              </a:p>
            </p:txBody>
          </p:sp>
        </p:grpSp>
        <p:sp>
          <p:nvSpPr>
            <p:cNvPr id="192738" name="Text Box 226"/>
            <p:cNvSpPr txBox="1">
              <a:spLocks noChangeArrowheads="1"/>
            </p:cNvSpPr>
            <p:nvPr/>
          </p:nvSpPr>
          <p:spPr bwMode="auto">
            <a:xfrm>
              <a:off x="4717" y="4089"/>
              <a:ext cx="1043" cy="23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38100">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ja-JP" sz="1800" b="1">
                  <a:ea typeface="ＭＳ Ｐゴシック" pitchFamily="50" charset="-128"/>
                </a:rPr>
                <a:t>Alter</a:t>
              </a:r>
            </a:p>
          </p:txBody>
        </p:sp>
      </p:grpSp>
    </p:spTree>
    <p:extLst>
      <p:ext uri="{BB962C8B-B14F-4D97-AF65-F5344CB8AC3E}">
        <p14:creationId xmlns:p14="http://schemas.microsoft.com/office/powerpoint/2010/main" val="401832405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611188" y="1524000"/>
            <a:ext cx="4464868" cy="2120900"/>
          </a:xfrm>
        </p:spPr>
        <p:txBody>
          <a:bodyPr>
            <a:normAutofit/>
          </a:bodyPr>
          <a:lstStyle/>
          <a:p>
            <a:pPr algn="ctr"/>
            <a:r>
              <a:rPr lang="de-DE" sz="3600" dirty="0" smtClean="0"/>
              <a:t>Grundlagen der</a:t>
            </a:r>
            <a:br>
              <a:rPr lang="de-DE" sz="3600" dirty="0" smtClean="0"/>
            </a:br>
            <a:r>
              <a:rPr lang="de-DE" dirty="0" smtClean="0"/>
              <a:t>Epidemiologie</a:t>
            </a:r>
            <a:r>
              <a:rPr lang="de-DE" sz="3600" dirty="0" smtClean="0"/>
              <a:t> </a:t>
            </a:r>
            <a:r>
              <a:rPr lang="de-DE" sz="3600" dirty="0"/>
              <a:t/>
            </a:r>
            <a:br>
              <a:rPr lang="de-DE" sz="3600" dirty="0"/>
            </a:br>
            <a:r>
              <a:rPr lang="de-DE" sz="1000" dirty="0"/>
              <a:t/>
            </a:r>
            <a:br>
              <a:rPr lang="de-DE" sz="1000" dirty="0"/>
            </a:br>
            <a:endParaRPr lang="de-DE" sz="1000" dirty="0"/>
          </a:p>
        </p:txBody>
      </p:sp>
      <p:sp>
        <p:nvSpPr>
          <p:cNvPr id="7" name="Rectangle 3"/>
          <p:cNvSpPr txBox="1">
            <a:spLocks noChangeArrowheads="1"/>
          </p:cNvSpPr>
          <p:nvPr/>
        </p:nvSpPr>
        <p:spPr bwMode="auto">
          <a:xfrm>
            <a:off x="1187450" y="4435475"/>
            <a:ext cx="6553200" cy="208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Department für Medizinische Statistik, Informatik und Gesundheitsökonomie, Medizinische Universität Innsbruck</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221759219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D0D55FF-866C-446E-85CE-F092D6BAAE87}"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AB77967-298F-4D70-8B65-AF97CD2188F4}" type="slidenum">
              <a:rPr lang="de-DE" altLang="en-US"/>
              <a:pPr/>
              <a:t>282</a:t>
            </a:fld>
            <a:endParaRPr lang="de-DE" altLang="en-US"/>
          </a:p>
        </p:txBody>
      </p:sp>
      <p:sp>
        <p:nvSpPr>
          <p:cNvPr id="318466" name="Rectangle 2"/>
          <p:cNvSpPr>
            <a:spLocks noGrp="1" noChangeArrowheads="1"/>
          </p:cNvSpPr>
          <p:nvPr>
            <p:ph type="title"/>
          </p:nvPr>
        </p:nvSpPr>
        <p:spPr/>
        <p:txBody>
          <a:bodyPr/>
          <a:lstStyle/>
          <a:p>
            <a:r>
              <a:rPr lang="de-DE"/>
              <a:t>Epidemiologie, Definition</a:t>
            </a:r>
          </a:p>
        </p:txBody>
      </p:sp>
      <p:sp>
        <p:nvSpPr>
          <p:cNvPr id="318467" name="Rectangle 3"/>
          <p:cNvSpPr>
            <a:spLocks noGrp="1" noChangeArrowheads="1"/>
          </p:cNvSpPr>
          <p:nvPr>
            <p:ph type="body" idx="1"/>
          </p:nvPr>
        </p:nvSpPr>
        <p:spPr/>
        <p:txBody>
          <a:bodyPr/>
          <a:lstStyle/>
          <a:p>
            <a:pPr>
              <a:lnSpc>
                <a:spcPct val="90000"/>
              </a:lnSpc>
            </a:pPr>
            <a:r>
              <a:rPr lang="de-DE" sz="2100"/>
              <a:t>Die </a:t>
            </a:r>
            <a:r>
              <a:rPr lang="de-DE" sz="2100" b="1"/>
              <a:t>Epidemiologie</a:t>
            </a:r>
            <a:r>
              <a:rPr lang="de-DE" sz="2100"/>
              <a:t> (von </a:t>
            </a:r>
            <a:r>
              <a:rPr lang="de-DE" sz="2100">
                <a:hlinkClick r:id="rId3" tooltip="Griechische Sprache"/>
              </a:rPr>
              <a:t>griech.</a:t>
            </a:r>
            <a:r>
              <a:rPr lang="de-DE" sz="2100"/>
              <a:t> </a:t>
            </a:r>
            <a:r>
              <a:rPr lang="de-DE" sz="2100" i="1"/>
              <a:t>epi</a:t>
            </a:r>
            <a:r>
              <a:rPr lang="de-DE" sz="2100"/>
              <a:t> „auf, über“, </a:t>
            </a:r>
            <a:r>
              <a:rPr lang="de-DE" sz="2100" i="1"/>
              <a:t>demos</a:t>
            </a:r>
            <a:r>
              <a:rPr lang="de-DE" sz="2100"/>
              <a:t> „</a:t>
            </a:r>
            <a:r>
              <a:rPr lang="de-DE" sz="2100">
                <a:hlinkClick r:id="rId4" tooltip="Volk"/>
              </a:rPr>
              <a:t>Volk</a:t>
            </a:r>
            <a:r>
              <a:rPr lang="de-DE" sz="2100"/>
              <a:t>“, </a:t>
            </a:r>
            <a:r>
              <a:rPr lang="de-DE" sz="2100" i="1"/>
              <a:t>logos</a:t>
            </a:r>
            <a:r>
              <a:rPr lang="de-DE" sz="2100"/>
              <a:t> „</a:t>
            </a:r>
            <a:r>
              <a:rPr lang="de-DE" sz="2100">
                <a:hlinkClick r:id="rId5" tooltip="Lehre"/>
              </a:rPr>
              <a:t>Lehre</a:t>
            </a:r>
            <a:r>
              <a:rPr lang="de-DE" sz="2100"/>
              <a:t>“, ursprünglich: "Seuchenkunde") ist jene wissenschaftliche Disziplin, die sich mit den Ursachen und Folgen sowie der Verbreitung von gesundheitsbezogenen Zuständen und Ereignissen in </a:t>
            </a:r>
            <a:r>
              <a:rPr lang="de-DE" sz="2100">
                <a:hlinkClick r:id="rId6" tooltip="Population (Biologie)"/>
              </a:rPr>
              <a:t>Populationen</a:t>
            </a:r>
            <a:r>
              <a:rPr lang="de-DE" sz="2100"/>
              <a:t> beschäftigt. Die Epidemiologie untersucht somit jene Faktoren, die zu Gesundheit und </a:t>
            </a:r>
            <a:r>
              <a:rPr lang="de-DE" sz="2100">
                <a:hlinkClick r:id="rId7" tooltip="Krankheit"/>
              </a:rPr>
              <a:t>Krankheit</a:t>
            </a:r>
            <a:r>
              <a:rPr lang="de-DE" sz="2100"/>
              <a:t> von Individuen und Populationen beitragen und ist deshalb die Basis aller Maßnahmen, die im Interesse der </a:t>
            </a:r>
            <a:r>
              <a:rPr lang="de-DE" sz="2100">
                <a:hlinkClick r:id="rId8" tooltip="Volksgesundheit (Seite nicht vorhanden)"/>
              </a:rPr>
              <a:t>Volksgesundheit</a:t>
            </a:r>
            <a:r>
              <a:rPr lang="de-DE" sz="2100"/>
              <a:t> unternommen werden. </a:t>
            </a:r>
          </a:p>
          <a:p>
            <a:pPr>
              <a:lnSpc>
                <a:spcPct val="90000"/>
              </a:lnSpc>
            </a:pPr>
            <a:r>
              <a:rPr lang="de-DE" sz="2100"/>
              <a:t>Im Gegensatz dazu kümmert sich die </a:t>
            </a:r>
            <a:r>
              <a:rPr lang="de-DE" sz="2100">
                <a:hlinkClick r:id="rId9" tooltip="Medizin"/>
              </a:rPr>
              <a:t>Medizin</a:t>
            </a:r>
            <a:r>
              <a:rPr lang="de-DE" sz="2100"/>
              <a:t> darum, dem einzelnen Menschen in einem konkreten Krankheitsfall zu helfen.</a:t>
            </a:r>
          </a:p>
        </p:txBody>
      </p:sp>
    </p:spTree>
    <p:extLst>
      <p:ext uri="{BB962C8B-B14F-4D97-AF65-F5344CB8AC3E}">
        <p14:creationId xmlns:p14="http://schemas.microsoft.com/office/powerpoint/2010/main" val="358942339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00DBB44-0FA7-4103-9E75-4412A83B644D}"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04D9426C-405B-4F40-943F-4FA469E6EF14}" type="slidenum">
              <a:rPr lang="de-DE" altLang="en-US"/>
              <a:pPr/>
              <a:t>283</a:t>
            </a:fld>
            <a:endParaRPr lang="de-DE" altLang="en-US"/>
          </a:p>
        </p:txBody>
      </p:sp>
      <p:sp>
        <p:nvSpPr>
          <p:cNvPr id="320514" name="Rectangle 2"/>
          <p:cNvSpPr>
            <a:spLocks noGrp="1" noChangeArrowheads="1"/>
          </p:cNvSpPr>
          <p:nvPr>
            <p:ph type="title"/>
          </p:nvPr>
        </p:nvSpPr>
        <p:spPr/>
        <p:txBody>
          <a:bodyPr/>
          <a:lstStyle/>
          <a:p>
            <a:r>
              <a:rPr lang="de-DE"/>
              <a:t>Bereiche/Teilgebiete der Epidemiologie</a:t>
            </a:r>
          </a:p>
        </p:txBody>
      </p:sp>
      <p:sp>
        <p:nvSpPr>
          <p:cNvPr id="320515" name="Rectangle 3"/>
          <p:cNvSpPr>
            <a:spLocks noGrp="1" noChangeArrowheads="1"/>
          </p:cNvSpPr>
          <p:nvPr>
            <p:ph type="body" idx="1"/>
          </p:nvPr>
        </p:nvSpPr>
        <p:spPr/>
        <p:txBody>
          <a:bodyPr/>
          <a:lstStyle/>
          <a:p>
            <a:pPr>
              <a:buFont typeface="Arial" pitchFamily="34" charset="0"/>
              <a:buNone/>
            </a:pPr>
            <a:r>
              <a:rPr lang="de-DE"/>
              <a:t>	Infektionsepidemiologie, Epidemiologie allergischer und dermatologischer Erkrankungen, Epidemiologie der Arbeitswelt, Epidemiologische Methoden, Ernährungsepidemiologie, Genetische Epidemiologie, Herz-Kreislauf-Epidemiologie, Krebsepidemiologie, etc. </a:t>
            </a:r>
          </a:p>
        </p:txBody>
      </p:sp>
    </p:spTree>
    <p:extLst>
      <p:ext uri="{BB962C8B-B14F-4D97-AF65-F5344CB8AC3E}">
        <p14:creationId xmlns:p14="http://schemas.microsoft.com/office/powerpoint/2010/main" val="351679207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04B06B8-46CA-468D-81F9-91FEC6A65643}"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F7F8BA3-BCB5-41BE-8881-15EC53533B16}" type="slidenum">
              <a:rPr lang="de-DE" altLang="en-US"/>
              <a:pPr/>
              <a:t>284</a:t>
            </a:fld>
            <a:endParaRPr lang="de-DE" altLang="en-US"/>
          </a:p>
        </p:txBody>
      </p:sp>
      <p:sp>
        <p:nvSpPr>
          <p:cNvPr id="257027" name="Rectangle 3"/>
          <p:cNvSpPr>
            <a:spLocks noGrp="1" noChangeArrowheads="1"/>
          </p:cNvSpPr>
          <p:nvPr>
            <p:ph type="body" idx="1"/>
          </p:nvPr>
        </p:nvSpPr>
        <p:spPr/>
        <p:txBody>
          <a:bodyPr/>
          <a:lstStyle/>
          <a:p>
            <a:pPr>
              <a:spcBef>
                <a:spcPts val="575"/>
              </a:spcBef>
              <a:buSzPct val="85000"/>
              <a:buFont typeface="Wingdings 2" pitchFamily="18" charset="2"/>
              <a:buChar char=""/>
            </a:pPr>
            <a:r>
              <a:rPr lang="de-DE" sz="2600">
                <a:solidFill>
                  <a:srgbClr val="000000"/>
                </a:solidFill>
                <a:latin typeface="Perpetua" pitchFamily="18" charset="0"/>
              </a:rPr>
              <a:t>Was?</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Um welches Gesundheitsproblem geht es? Spezifizierung</a:t>
            </a:r>
          </a:p>
          <a:p>
            <a:pPr>
              <a:spcBef>
                <a:spcPts val="575"/>
              </a:spcBef>
              <a:buSzPct val="85000"/>
              <a:buFont typeface="Wingdings 2" pitchFamily="18" charset="2"/>
              <a:buChar char=""/>
            </a:pPr>
            <a:r>
              <a:rPr lang="de-DE" sz="2600">
                <a:solidFill>
                  <a:srgbClr val="000000"/>
                </a:solidFill>
                <a:latin typeface="Perpetua" pitchFamily="18" charset="0"/>
              </a:rPr>
              <a:t>Wann?</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Zu welchem Zeitpunkt oder in welchem Zeitraum?</a:t>
            </a:r>
          </a:p>
          <a:p>
            <a:pPr>
              <a:spcBef>
                <a:spcPts val="575"/>
              </a:spcBef>
              <a:buSzPct val="85000"/>
              <a:buFont typeface="Wingdings 2" pitchFamily="18" charset="2"/>
              <a:buChar char=""/>
            </a:pPr>
            <a:r>
              <a:rPr lang="de-DE" sz="2600">
                <a:solidFill>
                  <a:srgbClr val="000000"/>
                </a:solidFill>
                <a:latin typeface="Perpetua" pitchFamily="18" charset="0"/>
              </a:rPr>
              <a:t>Wo?</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An welchen Orten tritt das Problem auf? </a:t>
            </a:r>
          </a:p>
          <a:p>
            <a:pPr>
              <a:spcBef>
                <a:spcPts val="575"/>
              </a:spcBef>
              <a:buSzPct val="85000"/>
              <a:buFont typeface="Wingdings 2" pitchFamily="18" charset="2"/>
              <a:buChar char=""/>
            </a:pPr>
            <a:r>
              <a:rPr lang="de-DE" sz="2600">
                <a:solidFill>
                  <a:srgbClr val="000000"/>
                </a:solidFill>
                <a:latin typeface="Perpetua" pitchFamily="18" charset="0"/>
              </a:rPr>
              <a:t>Wer? </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Wer ist von dem Problem betroffen? Geschlecht, Alter, Sozialstatus…</a:t>
            </a:r>
          </a:p>
          <a:p>
            <a:pPr>
              <a:spcBef>
                <a:spcPts val="575"/>
              </a:spcBef>
              <a:buSzPct val="85000"/>
              <a:buFont typeface="Wingdings 2" pitchFamily="18" charset="2"/>
              <a:buChar char=""/>
            </a:pPr>
            <a:r>
              <a:rPr lang="de-DE" sz="2600">
                <a:solidFill>
                  <a:srgbClr val="000000"/>
                </a:solidFill>
                <a:latin typeface="Perpetua" pitchFamily="18" charset="0"/>
              </a:rPr>
              <a:t>Warum?</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Welche Ursachen gibt es für das Problem?</a:t>
            </a:r>
          </a:p>
          <a:p>
            <a:endParaRPr lang="de-DE"/>
          </a:p>
        </p:txBody>
      </p:sp>
      <p:sp>
        <p:nvSpPr>
          <p:cNvPr id="257028" name="Titel 1"/>
          <p:cNvSpPr>
            <a:spLocks noGrp="1"/>
          </p:cNvSpPr>
          <p:nvPr>
            <p:ph type="title"/>
          </p:nvPr>
        </p:nvSpPr>
        <p:spPr>
          <a:ln/>
        </p:spPr>
        <p:txBody>
          <a:bodyPr/>
          <a:lstStyle/>
          <a:p>
            <a:r>
              <a:rPr lang="de-DE"/>
              <a:t>Schlüsselfragen der Epidemiologie</a:t>
            </a:r>
          </a:p>
        </p:txBody>
      </p:sp>
    </p:spTree>
    <p:extLst>
      <p:ext uri="{BB962C8B-B14F-4D97-AF65-F5344CB8AC3E}">
        <p14:creationId xmlns:p14="http://schemas.microsoft.com/office/powerpoint/2010/main" val="155308589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a:xfrm>
            <a:off x="611188" y="1524000"/>
            <a:ext cx="4968924" cy="2120900"/>
          </a:xfrm>
        </p:spPr>
        <p:txBody>
          <a:bodyPr/>
          <a:lstStyle/>
          <a:p>
            <a:pPr algn="ctr"/>
            <a:r>
              <a:rPr lang="de-DE" dirty="0" smtClean="0"/>
              <a:t>Herzkreislauf-</a:t>
            </a:r>
            <a:br>
              <a:rPr lang="de-DE" dirty="0" smtClean="0"/>
            </a:br>
            <a:r>
              <a:rPr lang="de-DE" dirty="0" smtClean="0"/>
              <a:t>Epidemiologie</a:t>
            </a:r>
            <a:r>
              <a:rPr lang="de-DE" dirty="0"/>
              <a:t>: </a:t>
            </a:r>
            <a:br>
              <a:rPr lang="de-DE" dirty="0"/>
            </a:br>
            <a:r>
              <a:rPr lang="de-DE" dirty="0"/>
              <a:t>Beispiel </a:t>
            </a:r>
            <a:r>
              <a:rPr lang="de-DE" dirty="0" smtClean="0"/>
              <a:t>Schlaganfalls </a:t>
            </a:r>
            <a:r>
              <a:rPr lang="de-DE" sz="1200" dirty="0"/>
              <a:t/>
            </a:r>
            <a:br>
              <a:rPr lang="de-DE" sz="1200" dirty="0"/>
            </a:br>
            <a:endParaRPr lang="de-DE" sz="2500" b="1" i="1" dirty="0"/>
          </a:p>
        </p:txBody>
      </p:sp>
      <p:sp>
        <p:nvSpPr>
          <p:cNvPr id="261123"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93659894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E803CC80-1377-4928-B314-439BBAC2B7EC}"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F0F59F49-1CB2-4914-97A3-2C3F760F70B6}" type="slidenum">
              <a:rPr lang="de-DE" altLang="en-US"/>
              <a:pPr/>
              <a:t>286</a:t>
            </a:fld>
            <a:endParaRPr lang="de-DE" altLang="en-US"/>
          </a:p>
        </p:txBody>
      </p:sp>
      <p:pic>
        <p:nvPicPr>
          <p:cNvPr id="232450" name="Picture 2" descr="01 Schlaganfall.jpg                                            001371F6Macintosh HD                   ABA78158:"/>
          <p:cNvPicPr>
            <a:picLocks noChangeAspect="1" noChangeArrowheads="1"/>
          </p:cNvPicPr>
          <p:nvPr/>
        </p:nvPicPr>
        <p:blipFill>
          <a:blip r:embed="rId3" r:link="rId4" cstate="print"/>
          <a:srcRect/>
          <a:stretch>
            <a:fillRect/>
          </a:stretch>
        </p:blipFill>
        <p:spPr bwMode="auto">
          <a:xfrm>
            <a:off x="-9525" y="0"/>
            <a:ext cx="9164638" cy="6859588"/>
          </a:xfrm>
          <a:prstGeom prst="rect">
            <a:avLst/>
          </a:prstGeom>
          <a:noFill/>
        </p:spPr>
      </p:pic>
    </p:spTree>
    <p:extLst>
      <p:ext uri="{BB962C8B-B14F-4D97-AF65-F5344CB8AC3E}">
        <p14:creationId xmlns:p14="http://schemas.microsoft.com/office/powerpoint/2010/main" val="252128778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25DEFC27-954E-463E-8C56-4263501BCDDA}"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BC020561-EAF2-44D0-9414-628FDB2F346C}" type="slidenum">
              <a:rPr lang="de-DE" altLang="en-US"/>
              <a:pPr/>
              <a:t>287</a:t>
            </a:fld>
            <a:endParaRPr lang="de-DE" altLang="en-US"/>
          </a:p>
        </p:txBody>
      </p:sp>
      <p:pic>
        <p:nvPicPr>
          <p:cNvPr id="234498" name="Picture 2" descr="002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6105288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FA4A2516-CE82-4060-BA6A-DA1D6901F37B}"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5462C6-6B08-4298-9053-E78D49E4F826}" type="slidenum">
              <a:rPr lang="de-DE" altLang="en-US"/>
              <a:pPr/>
              <a:t>288</a:t>
            </a:fld>
            <a:endParaRPr lang="de-DE" altLang="en-US"/>
          </a:p>
        </p:txBody>
      </p:sp>
      <p:pic>
        <p:nvPicPr>
          <p:cNvPr id="236546" name="Picture 2" descr="003_.jpg                                                       001371F6Macintosh HD                   ABA78158:"/>
          <p:cNvPicPr>
            <a:picLocks noChangeAspect="1" noChangeArrowheads="1"/>
          </p:cNvPicPr>
          <p:nvPr/>
        </p:nvPicPr>
        <p:blipFill>
          <a:blip r:embed="rId3" r:link="rId4" cstate="print"/>
          <a:srcRect/>
          <a:stretch>
            <a:fillRect/>
          </a:stretch>
        </p:blipFill>
        <p:spPr bwMode="auto">
          <a:xfrm>
            <a:off x="-12700" y="0"/>
            <a:ext cx="9170988" cy="6859588"/>
          </a:xfrm>
          <a:prstGeom prst="rect">
            <a:avLst/>
          </a:prstGeom>
          <a:noFill/>
        </p:spPr>
      </p:pic>
    </p:spTree>
    <p:extLst>
      <p:ext uri="{BB962C8B-B14F-4D97-AF65-F5344CB8AC3E}">
        <p14:creationId xmlns:p14="http://schemas.microsoft.com/office/powerpoint/2010/main" val="419390868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5A59F073-399A-40E2-AE5A-F77C73A3C6EB}"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D4F13E1A-2E25-4640-8FB6-91D5851C9BE4}" type="slidenum">
              <a:rPr lang="de-DE" altLang="en-US"/>
              <a:pPr/>
              <a:t>289</a:t>
            </a:fld>
            <a:endParaRPr lang="de-DE" altLang="en-US"/>
          </a:p>
        </p:txBody>
      </p:sp>
      <p:pic>
        <p:nvPicPr>
          <p:cNvPr id="246786" name="Picture 2" descr="008_jpg                                                        001371F6Macintosh HD                   ABA78158:"/>
          <p:cNvPicPr>
            <a:picLocks noChangeAspect="1" noChangeArrowheads="1"/>
          </p:cNvPicPr>
          <p:nvPr/>
        </p:nvPicPr>
        <p:blipFill>
          <a:blip r:embed="rId3" r:link="rId4" cstate="print"/>
          <a:srcRect/>
          <a:stretch>
            <a:fillRect/>
          </a:stretch>
        </p:blipFill>
        <p:spPr bwMode="auto">
          <a:xfrm>
            <a:off x="-6350" y="0"/>
            <a:ext cx="9158288" cy="6859588"/>
          </a:xfrm>
          <a:prstGeom prst="rect">
            <a:avLst/>
          </a:prstGeom>
          <a:noFill/>
        </p:spPr>
      </p:pic>
    </p:spTree>
    <p:extLst>
      <p:ext uri="{BB962C8B-B14F-4D97-AF65-F5344CB8AC3E}">
        <p14:creationId xmlns:p14="http://schemas.microsoft.com/office/powerpoint/2010/main" val="3549332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Deskriptive Statistik</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92902989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121CD874-358C-4B22-BB2B-0AC3475561F0}"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D0C5DC-E6D3-471A-AA3D-B849A0030D89}" type="slidenum">
              <a:rPr lang="de-DE" altLang="en-US"/>
              <a:pPr/>
              <a:t>290</a:t>
            </a:fld>
            <a:endParaRPr lang="de-DE" altLang="en-US"/>
          </a:p>
        </p:txBody>
      </p:sp>
      <p:pic>
        <p:nvPicPr>
          <p:cNvPr id="238594" name="Picture 2" descr="004_jpg                                                        001371F6Macintosh HD                   ABA78158:"/>
          <p:cNvPicPr>
            <a:picLocks noChangeAspect="1" noChangeArrowheads="1"/>
          </p:cNvPicPr>
          <p:nvPr/>
        </p:nvPicPr>
        <p:blipFill>
          <a:blip r:embed="rId3" r:link="rId4" cstate="print"/>
          <a:srcRect/>
          <a:stretch>
            <a:fillRect/>
          </a:stretch>
        </p:blipFill>
        <p:spPr bwMode="auto">
          <a:xfrm>
            <a:off x="-12700" y="-3175"/>
            <a:ext cx="9170988" cy="6865938"/>
          </a:xfrm>
          <a:prstGeom prst="rect">
            <a:avLst/>
          </a:prstGeom>
          <a:noFill/>
        </p:spPr>
      </p:pic>
    </p:spTree>
    <p:extLst>
      <p:ext uri="{BB962C8B-B14F-4D97-AF65-F5344CB8AC3E}">
        <p14:creationId xmlns:p14="http://schemas.microsoft.com/office/powerpoint/2010/main" val="345634178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37AC566D-D62A-4494-AF7A-2D02B240B7F7}"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1FDAE530-0371-40FC-8A0A-1C7F4A08AF14}" type="slidenum">
              <a:rPr lang="de-DE" altLang="en-US"/>
              <a:pPr/>
              <a:t>291</a:t>
            </a:fld>
            <a:endParaRPr lang="de-DE" altLang="en-US"/>
          </a:p>
        </p:txBody>
      </p:sp>
      <p:pic>
        <p:nvPicPr>
          <p:cNvPr id="240642" name="Picture 2" descr="005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85150110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9120BA16-60C9-4FCA-B5FB-2F346647BC22}"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2528A9E2-3E77-462D-819B-2AFF1BAE8C5C}" type="slidenum">
              <a:rPr lang="de-DE" altLang="en-US"/>
              <a:pPr/>
              <a:t>292</a:t>
            </a:fld>
            <a:endParaRPr lang="de-DE" altLang="en-US"/>
          </a:p>
        </p:txBody>
      </p:sp>
      <p:pic>
        <p:nvPicPr>
          <p:cNvPr id="242690" name="Picture 2" descr="006_jpg                                                        001371F6Macintosh HD                   ABA78158:"/>
          <p:cNvPicPr>
            <a:picLocks noChangeAspect="1" noChangeArrowheads="1"/>
          </p:cNvPicPr>
          <p:nvPr/>
        </p:nvPicPr>
        <p:blipFill>
          <a:blip r:embed="rId3" r:link="rId4" cstate="print"/>
          <a:srcRect/>
          <a:stretch>
            <a:fillRect/>
          </a:stretch>
        </p:blipFill>
        <p:spPr bwMode="auto">
          <a:xfrm>
            <a:off x="-15875" y="-9525"/>
            <a:ext cx="9177338" cy="6878638"/>
          </a:xfrm>
          <a:prstGeom prst="rect">
            <a:avLst/>
          </a:prstGeom>
          <a:noFill/>
        </p:spPr>
      </p:pic>
    </p:spTree>
    <p:extLst>
      <p:ext uri="{BB962C8B-B14F-4D97-AF65-F5344CB8AC3E}">
        <p14:creationId xmlns:p14="http://schemas.microsoft.com/office/powerpoint/2010/main" val="357766543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8E0C5DF8-018C-48D9-9043-ADB727CE6547}" type="datetime1">
              <a:rPr lang="de-AT"/>
              <a:pPr/>
              <a:t>12.04.2019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AB49A875-EA35-453C-9134-D05B028B1B86}" type="slidenum">
              <a:rPr lang="de-DE" altLang="en-US"/>
              <a:pPr/>
              <a:t>293</a:t>
            </a:fld>
            <a:endParaRPr lang="de-DE" altLang="en-US"/>
          </a:p>
        </p:txBody>
      </p:sp>
      <p:pic>
        <p:nvPicPr>
          <p:cNvPr id="244738" name="Picture 2" descr="007_jpg                                                        001371F6Macintosh HD                   ABA78158:"/>
          <p:cNvPicPr>
            <a:picLocks noChangeAspect="1" noChangeArrowheads="1"/>
          </p:cNvPicPr>
          <p:nvPr/>
        </p:nvPicPr>
        <p:blipFill>
          <a:blip r:embed="rId3" r:link="rId4" cstate="print"/>
          <a:srcRect/>
          <a:stretch>
            <a:fillRect/>
          </a:stretch>
        </p:blipFill>
        <p:spPr bwMode="auto">
          <a:xfrm>
            <a:off x="-3175" y="0"/>
            <a:ext cx="9151938" cy="6859588"/>
          </a:xfrm>
          <a:prstGeom prst="rect">
            <a:avLst/>
          </a:prstGeom>
          <a:noFill/>
        </p:spPr>
      </p:pic>
    </p:spTree>
    <p:extLst>
      <p:ext uri="{BB962C8B-B14F-4D97-AF65-F5344CB8AC3E}">
        <p14:creationId xmlns:p14="http://schemas.microsoft.com/office/powerpoint/2010/main" val="136819459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11188" y="1524000"/>
            <a:ext cx="5112940" cy="2120900"/>
          </a:xfrm>
        </p:spPr>
        <p:txBody>
          <a:bodyPr>
            <a:normAutofit/>
          </a:bodyPr>
          <a:lstStyle/>
          <a:p>
            <a:pPr algn="ctr"/>
            <a:r>
              <a:rPr lang="de-DE" dirty="0"/>
              <a:t>Grundbegriffe der Epidemiologie</a:t>
            </a:r>
            <a:br>
              <a:rPr lang="de-DE" dirty="0"/>
            </a:br>
            <a:r>
              <a:rPr lang="de-DE" sz="1200" dirty="0"/>
              <a:t/>
            </a:r>
            <a:br>
              <a:rPr lang="de-DE" sz="1200" dirty="0"/>
            </a:br>
            <a:endParaRPr lang="de-DE" sz="2500" b="1" i="1" dirty="0"/>
          </a:p>
        </p:txBody>
      </p:sp>
      <p:sp>
        <p:nvSpPr>
          <p:cNvPr id="324611"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157253239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52D697B8-9744-44BC-BE45-260F4FD5DA2C}"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715973B-7880-4249-B40A-AF9680C1EE2E}" type="slidenum">
              <a:rPr lang="de-DE" altLang="en-US"/>
              <a:pPr/>
              <a:t>295</a:t>
            </a:fld>
            <a:endParaRPr lang="de-DE" altLang="en-US"/>
          </a:p>
        </p:txBody>
      </p:sp>
      <p:sp>
        <p:nvSpPr>
          <p:cNvPr id="330754" name="Rectangle 2"/>
          <p:cNvSpPr>
            <a:spLocks noGrp="1" noChangeArrowheads="1"/>
          </p:cNvSpPr>
          <p:nvPr>
            <p:ph type="title"/>
          </p:nvPr>
        </p:nvSpPr>
        <p:spPr>
          <a:xfrm>
            <a:off x="685800" y="228600"/>
            <a:ext cx="6046440" cy="1143000"/>
          </a:xfrm>
          <a:solidFill>
            <a:schemeClr val="bg1"/>
          </a:solidFill>
          <a:ln/>
        </p:spPr>
        <p:txBody>
          <a:bodyPr anchor="ctr">
            <a:normAutofit/>
          </a:bodyPr>
          <a:lstStyle/>
          <a:p>
            <a:pPr algn="r">
              <a:lnSpc>
                <a:spcPct val="120000"/>
              </a:lnSpc>
              <a:buFont typeface="Wingdings" pitchFamily="2" charset="2"/>
              <a:buNone/>
            </a:pPr>
            <a:r>
              <a:rPr lang="de-DE" sz="3600" dirty="0"/>
              <a:t>Epidemiologische </a:t>
            </a:r>
            <a:r>
              <a:rPr lang="de-DE" sz="3600" dirty="0" smtClean="0"/>
              <a:t>Maßzahlen</a:t>
            </a:r>
            <a:endParaRPr lang="de-DE" sz="3600" dirty="0"/>
          </a:p>
        </p:txBody>
      </p:sp>
      <p:sp>
        <p:nvSpPr>
          <p:cNvPr id="330756" name="Text Box 4"/>
          <p:cNvSpPr txBox="1">
            <a:spLocks noChangeArrowheads="1"/>
          </p:cNvSpPr>
          <p:nvPr/>
        </p:nvSpPr>
        <p:spPr bwMode="auto">
          <a:xfrm>
            <a:off x="900113" y="1916113"/>
            <a:ext cx="7632700" cy="3378200"/>
          </a:xfrm>
          <a:prstGeom prst="rect">
            <a:avLst/>
          </a:prstGeom>
          <a:noFill/>
          <a:ln w="9525">
            <a:noFill/>
            <a:miter lim="800000"/>
            <a:headEnd/>
            <a:tailEnd/>
          </a:ln>
          <a:effectLst/>
        </p:spPr>
        <p:txBody>
          <a:bodyPr>
            <a:spAutoFit/>
          </a:bodyPr>
          <a:lstStyle/>
          <a:p>
            <a:r>
              <a:rPr lang="de-DE" sz="2400" dirty="0"/>
              <a:t>Inzidenz: Maß für die Anzahl der Neuerkrankungen in einem definierten Zeitraum</a:t>
            </a:r>
          </a:p>
          <a:p>
            <a:r>
              <a:rPr lang="de-DE" sz="2400" dirty="0"/>
              <a:t>Prävalenz: Maß für die Anzahl von Erkrankten zu einem definierten Zeitpunkt</a:t>
            </a:r>
          </a:p>
          <a:p>
            <a:r>
              <a:rPr lang="de-DE" sz="2400" dirty="0"/>
              <a:t>Mortalität: Maß für die Anzahl der Todesfälle </a:t>
            </a:r>
          </a:p>
          <a:p>
            <a:endParaRPr lang="de-DE" sz="2400" dirty="0"/>
          </a:p>
          <a:p>
            <a:endParaRPr lang="de-DE" sz="2400" dirty="0"/>
          </a:p>
          <a:p>
            <a:r>
              <a:rPr lang="de-DE" sz="2400" dirty="0"/>
              <a:t>Altersstandardisierung</a:t>
            </a:r>
          </a:p>
          <a:p>
            <a:endParaRPr lang="de-DE" sz="2400" dirty="0"/>
          </a:p>
        </p:txBody>
      </p:sp>
    </p:spTree>
    <p:extLst>
      <p:ext uri="{BB962C8B-B14F-4D97-AF65-F5344CB8AC3E}">
        <p14:creationId xmlns:p14="http://schemas.microsoft.com/office/powerpoint/2010/main" val="146012802"/>
      </p:ext>
    </p:extLst>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233A4CD-EA0E-49FE-AD4D-9792B86E09B7}"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3D090C2C-78EC-477D-81CB-258846B570BA}" type="slidenum">
              <a:rPr lang="de-DE" altLang="en-US"/>
              <a:pPr/>
              <a:t>296</a:t>
            </a:fld>
            <a:endParaRPr lang="de-DE" altLang="en-US"/>
          </a:p>
        </p:txBody>
      </p:sp>
      <p:sp>
        <p:nvSpPr>
          <p:cNvPr id="328706" name="Rectangle 2"/>
          <p:cNvSpPr>
            <a:spLocks noGrp="1" noChangeArrowheads="1"/>
          </p:cNvSpPr>
          <p:nvPr>
            <p:ph type="title"/>
          </p:nvPr>
        </p:nvSpPr>
        <p:spPr>
          <a:xfrm>
            <a:off x="685800" y="228600"/>
            <a:ext cx="5542384"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28715" name="Text Box 11"/>
          <p:cNvSpPr txBox="1">
            <a:spLocks noChangeArrowheads="1"/>
          </p:cNvSpPr>
          <p:nvPr/>
        </p:nvSpPr>
        <p:spPr bwMode="auto">
          <a:xfrm>
            <a:off x="900113" y="1916113"/>
            <a:ext cx="7632700" cy="4838700"/>
          </a:xfrm>
          <a:prstGeom prst="rect">
            <a:avLst/>
          </a:prstGeom>
          <a:noFill/>
          <a:ln w="9525">
            <a:noFill/>
            <a:miter lim="800000"/>
            <a:headEnd/>
            <a:tailEnd/>
          </a:ln>
          <a:effectLst/>
        </p:spPr>
        <p:txBody>
          <a:bodyPr>
            <a:spAutoFit/>
          </a:bodyPr>
          <a:lstStyle/>
          <a:p>
            <a:r>
              <a:rPr lang="de-DE" sz="2400" dirty="0"/>
              <a:t>Inzidenz = Anzahl der Neuerkrankungen im Beobachtungszeitraum / Anzahl der Personen unter Risiko (zu Beginn des Zeitraums)</a:t>
            </a:r>
          </a:p>
          <a:p>
            <a:endParaRPr lang="de-DE" sz="2400" dirty="0"/>
          </a:p>
          <a:p>
            <a:r>
              <a:rPr lang="de-DE" sz="2400" dirty="0"/>
              <a:t>Beispiel: In einer Stadt leben 100.000 Frauen. Aktuell leiden 800 von ihnen an Brustkrebs. Von den anderen 99.200 erkranken im Laufe eines Jahres 110 an Brustkrebs.</a:t>
            </a:r>
          </a:p>
          <a:p>
            <a:endParaRPr lang="de-DE" sz="2400" dirty="0"/>
          </a:p>
          <a:p>
            <a:r>
              <a:rPr lang="de-DE" sz="2400" dirty="0"/>
              <a:t>Inzidenz = 110/99.200 = 0,001109 oder 110,9 pro 100,000 Frauen</a:t>
            </a:r>
          </a:p>
          <a:p>
            <a:endParaRPr lang="de-DE" sz="2400" dirty="0"/>
          </a:p>
          <a:p>
            <a:endParaRPr lang="de-DE" sz="2400" dirty="0"/>
          </a:p>
        </p:txBody>
      </p:sp>
    </p:spTree>
    <p:extLst>
      <p:ext uri="{BB962C8B-B14F-4D97-AF65-F5344CB8AC3E}">
        <p14:creationId xmlns:p14="http://schemas.microsoft.com/office/powerpoint/2010/main" val="2708593800"/>
      </p:ext>
    </p:extLst>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7322AAF-D2D2-4DA7-BC18-757A9AE24C79}"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C0A6809-BEBA-4D49-AD96-0457C472C115}" type="slidenum">
              <a:rPr lang="de-DE" altLang="en-US"/>
              <a:pPr/>
              <a:t>297</a:t>
            </a:fld>
            <a:endParaRPr lang="de-DE" altLang="en-US"/>
          </a:p>
        </p:txBody>
      </p:sp>
      <p:sp>
        <p:nvSpPr>
          <p:cNvPr id="332802" name="Rectangle 2"/>
          <p:cNvSpPr>
            <a:spLocks noGrp="1" noChangeArrowheads="1"/>
          </p:cNvSpPr>
          <p:nvPr>
            <p:ph type="title"/>
          </p:nvPr>
        </p:nvSpPr>
        <p:spPr>
          <a:xfrm>
            <a:off x="685800" y="228600"/>
            <a:ext cx="5974432" cy="1143000"/>
          </a:xfrm>
          <a:solidFill>
            <a:schemeClr val="bg1"/>
          </a:solidFill>
          <a:ln/>
        </p:spPr>
        <p:txBody>
          <a:bodyPr anchor="ctr">
            <a:normAutofit/>
          </a:bodyP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2804"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dirty="0"/>
              <a:t>Prävalenz  = Anzahl der Erkrankungsfälle in der Bevölkerung / Bevölkerungsumfang</a:t>
            </a:r>
          </a:p>
          <a:p>
            <a:endParaRPr lang="de-DE" sz="2400" dirty="0"/>
          </a:p>
          <a:p>
            <a:r>
              <a:rPr lang="de-DE" sz="2400" dirty="0"/>
              <a:t>Beispiel: Aktuell sind 800 von 100.000 Frauen an Brustkrebs erkrankt. </a:t>
            </a:r>
          </a:p>
          <a:p>
            <a:endParaRPr lang="de-DE" sz="2400" dirty="0"/>
          </a:p>
          <a:p>
            <a:r>
              <a:rPr lang="de-DE" sz="2400" dirty="0"/>
              <a:t>Prävalenz  = 800/100.000 = 0,008 oder 800 pro </a:t>
            </a:r>
          </a:p>
          <a:p>
            <a:r>
              <a:rPr lang="de-DE" sz="2400" dirty="0"/>
              <a:t>100,000 Frauen</a:t>
            </a:r>
          </a:p>
          <a:p>
            <a:endParaRPr lang="de-DE" sz="2400" dirty="0"/>
          </a:p>
          <a:p>
            <a:r>
              <a:rPr lang="de-DE" sz="2400" dirty="0"/>
              <a:t>Prävalenz = Inzidenz x Krankheitsdauer</a:t>
            </a:r>
          </a:p>
          <a:p>
            <a:endParaRPr lang="de-DE" sz="2400" dirty="0"/>
          </a:p>
        </p:txBody>
      </p:sp>
    </p:spTree>
    <p:extLst>
      <p:ext uri="{BB962C8B-B14F-4D97-AF65-F5344CB8AC3E}">
        <p14:creationId xmlns:p14="http://schemas.microsoft.com/office/powerpoint/2010/main" val="2114882724"/>
      </p:ext>
    </p:extLst>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3"/>
          <p:cNvSpPr>
            <a:spLocks noGrp="1"/>
          </p:cNvSpPr>
          <p:nvPr>
            <p:ph type="dt" sz="half" idx="10"/>
          </p:nvPr>
        </p:nvSpPr>
        <p:spPr/>
        <p:txBody>
          <a:bodyPr/>
          <a:lstStyle/>
          <a:p>
            <a:fld id="{2DD29BEA-F40E-419B-9A32-08795B0EA377}" type="datetime1">
              <a:rPr lang="de-AT"/>
              <a:pPr/>
              <a:t>12.04.2019</a:t>
            </a:fld>
            <a:endParaRPr lang="de-DE" altLang="en-US"/>
          </a:p>
        </p:txBody>
      </p:sp>
      <p:sp>
        <p:nvSpPr>
          <p:cNvPr id="11" name="Fußzeilenplatzhalter 4"/>
          <p:cNvSpPr>
            <a:spLocks noGrp="1"/>
          </p:cNvSpPr>
          <p:nvPr>
            <p:ph type="ftr" sz="quarter" idx="11"/>
          </p:nvPr>
        </p:nvSpPr>
        <p:spPr/>
        <p:txBody>
          <a:bodyPr/>
          <a:lstStyle/>
          <a:p>
            <a:r>
              <a:rPr lang="de-DE" altLang="en-US"/>
              <a:t>hanno.ulmer@i-med.ac.at</a:t>
            </a:r>
          </a:p>
        </p:txBody>
      </p:sp>
      <p:sp>
        <p:nvSpPr>
          <p:cNvPr id="12" name="Foliennummernplatzhalter 5"/>
          <p:cNvSpPr>
            <a:spLocks noGrp="1"/>
          </p:cNvSpPr>
          <p:nvPr>
            <p:ph type="sldNum" sz="quarter" idx="12"/>
          </p:nvPr>
        </p:nvSpPr>
        <p:spPr/>
        <p:txBody>
          <a:bodyPr/>
          <a:lstStyle/>
          <a:p>
            <a:r>
              <a:rPr lang="de-DE" altLang="en-US"/>
              <a:t>Seite </a:t>
            </a:r>
            <a:fld id="{CEFF163C-A961-423A-80C3-B1513AC41DEA}" type="slidenum">
              <a:rPr lang="de-DE" altLang="en-US"/>
              <a:pPr/>
              <a:t>298</a:t>
            </a:fld>
            <a:endParaRPr lang="de-DE" altLang="en-US"/>
          </a:p>
        </p:txBody>
      </p:sp>
      <p:sp>
        <p:nvSpPr>
          <p:cNvPr id="263170" name="Rectangle 2"/>
          <p:cNvSpPr>
            <a:spLocks noGrp="1" noChangeArrowheads="1"/>
          </p:cNvSpPr>
          <p:nvPr>
            <p:ph type="title"/>
          </p:nvPr>
        </p:nvSpPr>
        <p:spPr>
          <a:xfrm>
            <a:off x="685800" y="228600"/>
            <a:ext cx="4894312" cy="1143000"/>
          </a:xfrm>
          <a:solidFill>
            <a:schemeClr val="bg1"/>
          </a:solidFill>
          <a:ln/>
        </p:spPr>
        <p:txBody>
          <a:bodyPr anchor="ctr">
            <a:noAutofit/>
          </a:bodyPr>
          <a:lstStyle/>
          <a:p>
            <a:pPr algn="r">
              <a:lnSpc>
                <a:spcPct val="120000"/>
              </a:lnSpc>
              <a:buFont typeface="Wingdings" pitchFamily="2" charset="2"/>
              <a:buNone/>
            </a:pPr>
            <a:r>
              <a:rPr lang="de-DE" dirty="0" smtClean="0"/>
              <a:t>Prävalenz versus Inzidenz</a:t>
            </a:r>
          </a:p>
        </p:txBody>
      </p:sp>
      <p:grpSp>
        <p:nvGrpSpPr>
          <p:cNvPr id="2" name="Group 4"/>
          <p:cNvGrpSpPr>
            <a:grpSpLocks/>
          </p:cNvGrpSpPr>
          <p:nvPr/>
        </p:nvGrpSpPr>
        <p:grpSpPr bwMode="auto">
          <a:xfrm>
            <a:off x="1600200" y="1700808"/>
            <a:ext cx="6948488" cy="5040560"/>
            <a:chOff x="1008" y="864"/>
            <a:chExt cx="4377" cy="3456"/>
          </a:xfrm>
        </p:grpSpPr>
        <p:sp>
          <p:nvSpPr>
            <p:cNvPr id="263173" name="Text Box 5"/>
            <p:cNvSpPr txBox="1">
              <a:spLocks noChangeArrowheads="1"/>
            </p:cNvSpPr>
            <p:nvPr/>
          </p:nvSpPr>
          <p:spPr bwMode="auto">
            <a:xfrm>
              <a:off x="1056" y="2976"/>
              <a:ext cx="818" cy="288"/>
            </a:xfrm>
            <a:prstGeom prst="rect">
              <a:avLst/>
            </a:prstGeom>
            <a:noFill/>
            <a:ln w="9525">
              <a:noFill/>
              <a:miter lim="800000"/>
              <a:headEnd/>
              <a:tailEnd/>
            </a:ln>
            <a:effectLst/>
          </p:spPr>
          <p:txBody>
            <a:bodyPr wrap="none">
              <a:spAutoFit/>
            </a:bodyPr>
            <a:lstStyle/>
            <a:p>
              <a:r>
                <a:rPr lang="de-DE" sz="2400">
                  <a:latin typeface="Arial Narrow" pitchFamily="34" charset="0"/>
                </a:rPr>
                <a:t>Prävalenz</a:t>
              </a:r>
            </a:p>
          </p:txBody>
        </p:sp>
        <p:pic>
          <p:nvPicPr>
            <p:cNvPr id="263174" name="Picture 6" descr="inzidenz_praev_kl"/>
            <p:cNvPicPr>
              <a:picLocks noChangeAspect="1" noChangeArrowheads="1"/>
            </p:cNvPicPr>
            <p:nvPr/>
          </p:nvPicPr>
          <p:blipFill>
            <a:blip r:embed="rId3" cstate="print"/>
            <a:srcRect/>
            <a:stretch>
              <a:fillRect/>
            </a:stretch>
          </p:blipFill>
          <p:spPr bwMode="auto">
            <a:xfrm>
              <a:off x="2160" y="864"/>
              <a:ext cx="3225" cy="3456"/>
            </a:xfrm>
            <a:prstGeom prst="rect">
              <a:avLst/>
            </a:prstGeom>
            <a:noFill/>
          </p:spPr>
        </p:pic>
        <p:sp>
          <p:nvSpPr>
            <p:cNvPr id="263175" name="Text Box 7"/>
            <p:cNvSpPr txBox="1">
              <a:spLocks noChangeArrowheads="1"/>
            </p:cNvSpPr>
            <p:nvPr/>
          </p:nvSpPr>
          <p:spPr bwMode="auto">
            <a:xfrm>
              <a:off x="1008" y="1824"/>
              <a:ext cx="1392" cy="518"/>
            </a:xfrm>
            <a:prstGeom prst="rect">
              <a:avLst/>
            </a:prstGeom>
            <a:noFill/>
            <a:ln w="9525">
              <a:noFill/>
              <a:miter lim="800000"/>
              <a:headEnd/>
              <a:tailEnd/>
            </a:ln>
            <a:effectLst/>
          </p:spPr>
          <p:txBody>
            <a:bodyPr>
              <a:spAutoFit/>
            </a:bodyPr>
            <a:lstStyle/>
            <a:p>
              <a:r>
                <a:rPr lang="de-DE" sz="2400">
                  <a:latin typeface="Arial Narrow" pitchFamily="34" charset="0"/>
                </a:rPr>
                <a:t>Inzidenz</a:t>
              </a:r>
            </a:p>
            <a:p>
              <a:r>
                <a:rPr lang="de-DE" sz="2400">
                  <a:latin typeface="Arial Narrow" pitchFamily="34" charset="0"/>
                </a:rPr>
                <a:t>(absolutes Risiko)</a:t>
              </a:r>
            </a:p>
          </p:txBody>
        </p:sp>
        <p:sp>
          <p:nvSpPr>
            <p:cNvPr id="263176" name="Text Box 8"/>
            <p:cNvSpPr txBox="1">
              <a:spLocks noChangeArrowheads="1"/>
            </p:cNvSpPr>
            <p:nvPr/>
          </p:nvSpPr>
          <p:spPr bwMode="auto">
            <a:xfrm>
              <a:off x="2844" y="1824"/>
              <a:ext cx="1872" cy="288"/>
            </a:xfrm>
            <a:prstGeom prst="rect">
              <a:avLst/>
            </a:prstGeom>
            <a:noFill/>
            <a:ln w="9525">
              <a:noFill/>
              <a:miter lim="800000"/>
              <a:headEnd/>
              <a:tailEnd/>
            </a:ln>
            <a:effectLst/>
          </p:spPr>
          <p:txBody>
            <a:bodyPr>
              <a:spAutoFit/>
            </a:bodyPr>
            <a:lstStyle/>
            <a:p>
              <a:pPr algn="ctr">
                <a:spcBef>
                  <a:spcPct val="50000"/>
                </a:spcBef>
              </a:pPr>
              <a:r>
                <a:rPr lang="de-DE" sz="2400"/>
                <a:t>Neuerkrankungen</a:t>
              </a:r>
            </a:p>
          </p:txBody>
        </p:sp>
        <p:sp>
          <p:nvSpPr>
            <p:cNvPr id="263177" name="Text Box 9"/>
            <p:cNvSpPr txBox="1">
              <a:spLocks noChangeArrowheads="1"/>
            </p:cNvSpPr>
            <p:nvPr/>
          </p:nvSpPr>
          <p:spPr bwMode="auto">
            <a:xfrm>
              <a:off x="3384" y="3228"/>
              <a:ext cx="816" cy="288"/>
            </a:xfrm>
            <a:prstGeom prst="rect">
              <a:avLst/>
            </a:prstGeom>
            <a:noFill/>
            <a:ln w="9525">
              <a:noFill/>
              <a:miter lim="800000"/>
              <a:headEnd/>
              <a:tailEnd/>
            </a:ln>
            <a:effectLst/>
          </p:spPr>
          <p:txBody>
            <a:bodyPr>
              <a:spAutoFit/>
            </a:bodyPr>
            <a:lstStyle/>
            <a:p>
              <a:pPr algn="ctr">
                <a:spcBef>
                  <a:spcPct val="50000"/>
                </a:spcBef>
              </a:pPr>
              <a:r>
                <a:rPr lang="de-DE" sz="2400"/>
                <a:t>Kranke</a:t>
              </a:r>
            </a:p>
          </p:txBody>
        </p:sp>
      </p:grpSp>
    </p:spTree>
    <p:extLst>
      <p:ext uri="{BB962C8B-B14F-4D97-AF65-F5344CB8AC3E}">
        <p14:creationId xmlns:p14="http://schemas.microsoft.com/office/powerpoint/2010/main" val="3208018647"/>
      </p:ext>
    </p:extLst>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651D9BF-AA9E-4377-9A30-21F51CB836FC}"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FDF1D59-B38B-46EF-9279-025E03F876CE}" type="slidenum">
              <a:rPr lang="de-DE" altLang="en-US"/>
              <a:pPr/>
              <a:t>299</a:t>
            </a:fld>
            <a:endParaRPr lang="de-DE" altLang="en-US"/>
          </a:p>
        </p:txBody>
      </p:sp>
      <p:sp>
        <p:nvSpPr>
          <p:cNvPr id="334850" name="Rectangle 2"/>
          <p:cNvSpPr>
            <a:spLocks noGrp="1" noChangeArrowheads="1"/>
          </p:cNvSpPr>
          <p:nvPr>
            <p:ph type="title"/>
          </p:nvPr>
        </p:nvSpPr>
        <p:spPr>
          <a:xfrm>
            <a:off x="685800" y="228600"/>
            <a:ext cx="6118448"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4852"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Gesamtmortalität  = Anzahl der Todesfälle in einem Zeitraum / Bevölkerungsumfang</a:t>
            </a:r>
          </a:p>
          <a:p>
            <a:endParaRPr lang="de-DE" sz="2400"/>
          </a:p>
          <a:p>
            <a:r>
              <a:rPr lang="de-DE" sz="2400"/>
              <a:t>Beispiel: Im Laufe eines Jahres versterben in der Beispielstadt 100 Frauen. </a:t>
            </a:r>
          </a:p>
          <a:p>
            <a:endParaRPr lang="de-DE" sz="2400"/>
          </a:p>
          <a:p>
            <a:r>
              <a:rPr lang="de-DE" sz="2400"/>
              <a:t>Gesamtmortalität  = 100/100.000 = 0,001 oder 100 pro </a:t>
            </a:r>
          </a:p>
          <a:p>
            <a:r>
              <a:rPr lang="de-DE" sz="2400"/>
              <a:t>100,000 Frauen</a:t>
            </a:r>
          </a:p>
          <a:p>
            <a:endParaRPr lang="de-DE" sz="2400"/>
          </a:p>
          <a:p>
            <a:endParaRPr lang="de-DE" sz="2400"/>
          </a:p>
        </p:txBody>
      </p:sp>
    </p:spTree>
    <p:extLst>
      <p:ext uri="{BB962C8B-B14F-4D97-AF65-F5344CB8AC3E}">
        <p14:creationId xmlns:p14="http://schemas.microsoft.com/office/powerpoint/2010/main" val="9518155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Medizinische Forschung</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a:t>
            </a:fld>
            <a:endParaRPr lang="de-DE" altLang="en-US"/>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Statistik,</a:t>
            </a:r>
            <a:br>
              <a:rPr lang="de-DE" dirty="0" smtClean="0"/>
            </a:br>
            <a:r>
              <a:rPr lang="de-DE" dirty="0" smtClean="0"/>
              <a:t>Merkmalstypen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30</a:t>
            </a:fld>
            <a:endParaRPr lang="de-DE" altLang="en-US"/>
          </a:p>
        </p:txBody>
      </p:sp>
      <p:pic>
        <p:nvPicPr>
          <p:cNvPr id="71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9" y="1556792"/>
            <a:ext cx="55848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4" y="3398292"/>
            <a:ext cx="55721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24" y="4797152"/>
            <a:ext cx="55848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973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1833F06-5D59-44AF-85AE-AFF90819497E}"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7F02D22-FF61-4DAE-989A-C6131E937217}" type="slidenum">
              <a:rPr lang="de-DE" altLang="en-US"/>
              <a:pPr/>
              <a:t>300</a:t>
            </a:fld>
            <a:endParaRPr lang="de-DE" altLang="en-US"/>
          </a:p>
        </p:txBody>
      </p:sp>
      <p:sp>
        <p:nvSpPr>
          <p:cNvPr id="336898" name="Rectangle 2"/>
          <p:cNvSpPr>
            <a:spLocks noGrp="1" noChangeArrowheads="1"/>
          </p:cNvSpPr>
          <p:nvPr>
            <p:ph type="title"/>
          </p:nvPr>
        </p:nvSpPr>
        <p:spPr>
          <a:xfrm>
            <a:off x="685800" y="228600"/>
            <a:ext cx="8229600" cy="1143000"/>
          </a:xfrm>
          <a:solidFill>
            <a:schemeClr val="bg1"/>
          </a:solidFill>
          <a:ln/>
        </p:spPr>
        <p:txBody>
          <a:bodyPr anchor="ctr">
            <a:normAutofit/>
          </a:bodyPr>
          <a:lstStyle/>
          <a:p>
            <a:pPr>
              <a:lnSpc>
                <a:spcPct val="120000"/>
              </a:lnSpc>
            </a:pPr>
            <a:r>
              <a:rPr lang="de-DE" dirty="0" smtClean="0"/>
              <a:t>Epidemiologische Maßzahlen</a:t>
            </a:r>
          </a:p>
        </p:txBody>
      </p:sp>
      <p:sp>
        <p:nvSpPr>
          <p:cNvPr id="336900"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Ursachenspezifische Mortalität  = Anzahl der Todesfälle nach Ursache in einem Zeitraum / Bevölkerungsumfang</a:t>
            </a:r>
          </a:p>
          <a:p>
            <a:endParaRPr lang="de-DE" sz="2400"/>
          </a:p>
          <a:p>
            <a:r>
              <a:rPr lang="de-DE" sz="2400"/>
              <a:t>Beispiel: Von den 100 Todesfällen sind 40 auf Brustkrebs zurückzuführen. Somit beträgt die </a:t>
            </a:r>
          </a:p>
          <a:p>
            <a:endParaRPr lang="de-DE" sz="2400"/>
          </a:p>
          <a:p>
            <a:r>
              <a:rPr lang="de-DE" sz="2400"/>
              <a:t>Brustkrebsmortalität = 40/100.000 = 0,0004 oder 40  von 100.000 Frauen.</a:t>
            </a:r>
          </a:p>
          <a:p>
            <a:endParaRPr lang="de-DE" sz="2400"/>
          </a:p>
        </p:txBody>
      </p:sp>
    </p:spTree>
    <p:extLst>
      <p:ext uri="{BB962C8B-B14F-4D97-AF65-F5344CB8AC3E}">
        <p14:creationId xmlns:p14="http://schemas.microsoft.com/office/powerpoint/2010/main" val="2226209735"/>
      </p:ext>
    </p:extLst>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5FE2DEC-DE2E-4C8F-AB3D-08DB6CCE61AB}"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CBB6CCA-4793-42BD-8F2F-F4512B092DE8}" type="slidenum">
              <a:rPr lang="de-DE" altLang="en-US"/>
              <a:pPr/>
              <a:t>301</a:t>
            </a:fld>
            <a:endParaRPr lang="de-DE" altLang="en-US"/>
          </a:p>
        </p:txBody>
      </p:sp>
      <p:sp>
        <p:nvSpPr>
          <p:cNvPr id="338946" name="Rectangle 2"/>
          <p:cNvSpPr>
            <a:spLocks noGrp="1" noChangeArrowheads="1"/>
          </p:cNvSpPr>
          <p:nvPr>
            <p:ph type="title"/>
          </p:nvPr>
        </p:nvSpPr>
        <p:spPr>
          <a:xfrm>
            <a:off x="685800" y="228600"/>
            <a:ext cx="6334472"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8948"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a:t>Altersspezifische Mortalität  = Anzahl der Todesfälle in einer bestimmten Altersklasse / Bevölkerungsumfang in dieser Altersklasse</a:t>
            </a:r>
          </a:p>
          <a:p>
            <a:endParaRPr lang="de-DE" sz="2400"/>
          </a:p>
          <a:p>
            <a:r>
              <a:rPr lang="de-DE" sz="2400"/>
              <a:t>Beispiel: In der betrachteten Stadt sind 16.000 Frauen zwischen 55 und 60 Jahre alt. In dieser Altersklasse versterben im Laufe des Jahres 10 Frauen. </a:t>
            </a:r>
          </a:p>
          <a:p>
            <a:endParaRPr lang="de-DE" sz="2400"/>
          </a:p>
          <a:p>
            <a:r>
              <a:rPr lang="de-DE" sz="2400"/>
              <a:t>Altersspezifische Mortalität = 10/16.000 = 0,000625 oder 63 von 100.000 Frauen.</a:t>
            </a:r>
          </a:p>
          <a:p>
            <a:endParaRPr lang="de-DE" sz="2400"/>
          </a:p>
        </p:txBody>
      </p:sp>
    </p:spTree>
    <p:extLst>
      <p:ext uri="{BB962C8B-B14F-4D97-AF65-F5344CB8AC3E}">
        <p14:creationId xmlns:p14="http://schemas.microsoft.com/office/powerpoint/2010/main" val="4235077929"/>
      </p:ext>
    </p:extLst>
  </p:cSld>
  <p:clrMapOvr>
    <a:masterClrMapping/>
  </p:clrMapOv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B4805BC-4B86-4259-8F3E-439464BADE64}" type="datetime1">
              <a:rPr lang="de-AT"/>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2B7E847E-BD8A-4099-A91F-042AB5E822E6}" type="slidenum">
              <a:rPr lang="de-DE" altLang="en-US"/>
              <a:pPr/>
              <a:t>302</a:t>
            </a:fld>
            <a:endParaRPr lang="de-DE" altLang="en-US"/>
          </a:p>
        </p:txBody>
      </p:sp>
      <p:sp>
        <p:nvSpPr>
          <p:cNvPr id="340994" name="Rectangle 2"/>
          <p:cNvSpPr>
            <a:spLocks noGrp="1" noChangeArrowheads="1"/>
          </p:cNvSpPr>
          <p:nvPr>
            <p:ph type="title"/>
          </p:nvPr>
        </p:nvSpPr>
        <p:spPr>
          <a:xfrm>
            <a:off x="685800" y="228600"/>
            <a:ext cx="6046440"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40996"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dirty="0"/>
              <a:t>Letalität („</a:t>
            </a:r>
            <a:r>
              <a:rPr lang="de-DE" sz="2400" dirty="0" err="1"/>
              <a:t>Tödlichkeit</a:t>
            </a:r>
            <a:r>
              <a:rPr lang="de-DE" sz="2400" dirty="0"/>
              <a:t> einer Erkrankung“) = Anzahl der Todesfälle nach Ursache in einem Zeitraum / Anzahl der Neuerkrankungen an dieser Ursache im selben Zeitraum</a:t>
            </a:r>
          </a:p>
          <a:p>
            <a:endParaRPr lang="de-DE" sz="2400" dirty="0"/>
          </a:p>
          <a:p>
            <a:r>
              <a:rPr lang="de-DE" sz="2400" dirty="0"/>
              <a:t>Beispiel: Von den 110 neu an Brustkrebs erkrankten Frauen sterben im Laufe des Jahres 10 Frauen. </a:t>
            </a:r>
          </a:p>
          <a:p>
            <a:endParaRPr lang="de-DE" sz="2400" dirty="0"/>
          </a:p>
          <a:p>
            <a:r>
              <a:rPr lang="de-DE" sz="2400" dirty="0"/>
              <a:t>Letalität = 10/110 = 0,091 oder 9,1%</a:t>
            </a:r>
          </a:p>
          <a:p>
            <a:endParaRPr lang="de-DE" sz="2400" dirty="0"/>
          </a:p>
        </p:txBody>
      </p:sp>
    </p:spTree>
    <p:extLst>
      <p:ext uri="{BB962C8B-B14F-4D97-AF65-F5344CB8AC3E}">
        <p14:creationId xmlns:p14="http://schemas.microsoft.com/office/powerpoint/2010/main" val="3559603543"/>
      </p:ext>
    </p:extLst>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CB444E38-EB0D-4EB1-89B2-915585C75E72}" type="datetime1">
              <a:rPr lang="de-AT"/>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AA62BD4A-52A3-4F66-BD84-C7740002FDC0}" type="slidenum">
              <a:rPr lang="de-DE" altLang="en-US"/>
              <a:pPr/>
              <a:t>303</a:t>
            </a:fld>
            <a:endParaRPr lang="de-DE" altLang="en-US"/>
          </a:p>
        </p:txBody>
      </p:sp>
      <p:sp>
        <p:nvSpPr>
          <p:cNvPr id="343042" name="Rectangle 2"/>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buFont typeface="Wingdings" pitchFamily="2" charset="2"/>
              <a:buNone/>
            </a:pPr>
            <a:r>
              <a:rPr lang="de-DE" dirty="0" smtClean="0"/>
              <a:t>Altersstandardisierung</a:t>
            </a:r>
          </a:p>
        </p:txBody>
      </p:sp>
      <p:sp>
        <p:nvSpPr>
          <p:cNvPr id="343044" name="Text Box 4"/>
          <p:cNvSpPr txBox="1">
            <a:spLocks noChangeArrowheads="1"/>
          </p:cNvSpPr>
          <p:nvPr/>
        </p:nvSpPr>
        <p:spPr bwMode="auto">
          <a:xfrm>
            <a:off x="900113" y="1484313"/>
            <a:ext cx="7632700" cy="4473575"/>
          </a:xfrm>
          <a:prstGeom prst="rect">
            <a:avLst/>
          </a:prstGeom>
          <a:noFill/>
          <a:ln w="9525">
            <a:noFill/>
            <a:miter lim="800000"/>
            <a:headEnd/>
            <a:tailEnd/>
          </a:ln>
          <a:effectLst/>
        </p:spPr>
        <p:txBody>
          <a:bodyPr>
            <a:spAutoFit/>
          </a:bodyPr>
          <a:lstStyle/>
          <a:p>
            <a:r>
              <a:rPr lang="de-DE" sz="2400" dirty="0"/>
              <a:t>Ermöglicht den Vergleich von Bevölkerungen mit unterschiedlicher Altersstruktur, indem verzerrende Alterseinflüsse beseitigt werden.</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Aufgrund des demographischen Wandels nimmt die Anzahl der über 70-jährigen stark zu. Dies muss bei temporalen Vergleichen berücksichtigt werden</a:t>
            </a:r>
          </a:p>
        </p:txBody>
      </p:sp>
      <p:pic>
        <p:nvPicPr>
          <p:cNvPr id="343045" name="Picture 5"/>
          <p:cNvPicPr>
            <a:picLocks noChangeAspect="1" noChangeArrowheads="1"/>
          </p:cNvPicPr>
          <p:nvPr/>
        </p:nvPicPr>
        <p:blipFill>
          <a:blip r:embed="rId3" cstate="print"/>
          <a:srcRect/>
          <a:stretch>
            <a:fillRect/>
          </a:stretch>
        </p:blipFill>
        <p:spPr bwMode="auto">
          <a:xfrm>
            <a:off x="2700338" y="2852738"/>
            <a:ext cx="3522662" cy="1811337"/>
          </a:xfrm>
          <a:prstGeom prst="rect">
            <a:avLst/>
          </a:prstGeom>
          <a:noFill/>
          <a:ln w="9525">
            <a:noFill/>
            <a:miter lim="800000"/>
            <a:headEnd/>
            <a:tailEnd/>
          </a:ln>
          <a:effectLst/>
        </p:spPr>
      </p:pic>
    </p:spTree>
    <p:extLst>
      <p:ext uri="{BB962C8B-B14F-4D97-AF65-F5344CB8AC3E}">
        <p14:creationId xmlns:p14="http://schemas.microsoft.com/office/powerpoint/2010/main" val="1812446188"/>
      </p:ext>
    </p:extLst>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372F43E-F222-45E3-8384-17289862C961}" type="datetime1">
              <a:rPr lang="de-AT"/>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78645BB-AF4E-4779-B9E5-A4CEAB795ADC}" type="slidenum">
              <a:rPr lang="de-DE" altLang="en-US"/>
              <a:pPr/>
              <a:t>304</a:t>
            </a:fld>
            <a:endParaRPr lang="de-DE" altLang="en-US"/>
          </a:p>
        </p:txBody>
      </p:sp>
      <p:pic>
        <p:nvPicPr>
          <p:cNvPr id="345094" name="Picture 6"/>
          <p:cNvPicPr>
            <a:picLocks noChangeAspect="1" noChangeArrowheads="1"/>
          </p:cNvPicPr>
          <p:nvPr/>
        </p:nvPicPr>
        <p:blipFill>
          <a:blip r:embed="rId3" cstate="print"/>
          <a:srcRect/>
          <a:stretch>
            <a:fillRect/>
          </a:stretch>
        </p:blipFill>
        <p:spPr bwMode="auto">
          <a:xfrm>
            <a:off x="0" y="0"/>
            <a:ext cx="9144000" cy="6847066"/>
          </a:xfrm>
          <a:prstGeom prst="rect">
            <a:avLst/>
          </a:prstGeom>
          <a:noFill/>
          <a:ln w="9525">
            <a:noFill/>
            <a:miter lim="800000"/>
            <a:headEnd/>
            <a:tailEnd/>
          </a:ln>
          <a:effectLst/>
        </p:spPr>
      </p:pic>
      <p:sp>
        <p:nvSpPr>
          <p:cNvPr id="345095" name="Rectangle 7"/>
          <p:cNvSpPr>
            <a:spLocks noChangeArrowheads="1"/>
          </p:cNvSpPr>
          <p:nvPr/>
        </p:nvSpPr>
        <p:spPr bwMode="auto">
          <a:xfrm>
            <a:off x="4932040" y="4869160"/>
            <a:ext cx="4070544" cy="1077218"/>
          </a:xfrm>
          <a:prstGeom prst="rect">
            <a:avLst/>
          </a:prstGeom>
          <a:noFill/>
          <a:ln w="9525">
            <a:noFill/>
            <a:miter lim="800000"/>
            <a:headEnd/>
            <a:tailEnd/>
          </a:ln>
          <a:effectLst/>
        </p:spPr>
        <p:txBody>
          <a:bodyPr wrap="square">
            <a:spAutoFit/>
          </a:bodyPr>
          <a:lstStyle/>
          <a:p>
            <a:r>
              <a:rPr lang="de-DE" sz="1600" b="1" dirty="0">
                <a:solidFill>
                  <a:srgbClr val="000099"/>
                </a:solidFill>
              </a:rPr>
              <a:t>Beispiel zur Altersstandardisierung,</a:t>
            </a:r>
            <a:br>
              <a:rPr lang="de-DE" sz="1600" b="1" dirty="0">
                <a:solidFill>
                  <a:srgbClr val="000099"/>
                </a:solidFill>
              </a:rPr>
            </a:br>
            <a:r>
              <a:rPr lang="de-DE" sz="1600" b="1" dirty="0" smtClean="0">
                <a:solidFill>
                  <a:srgbClr val="000099"/>
                </a:solidFill>
              </a:rPr>
              <a:t>entnommen </a:t>
            </a:r>
            <a:r>
              <a:rPr lang="de-DE" sz="1600" b="1" dirty="0">
                <a:solidFill>
                  <a:srgbClr val="000099"/>
                </a:solidFill>
              </a:rPr>
              <a:t>einem Vortrag von A. </a:t>
            </a:r>
            <a:r>
              <a:rPr lang="de-DE" sz="1600" b="1" dirty="0" err="1">
                <a:solidFill>
                  <a:srgbClr val="000099"/>
                </a:solidFill>
              </a:rPr>
              <a:t>Daugs</a:t>
            </a:r>
            <a:r>
              <a:rPr lang="de-DE" sz="1600" b="1" dirty="0">
                <a:solidFill>
                  <a:srgbClr val="000099"/>
                </a:solidFill>
              </a:rPr>
              <a:t>, Tumorzentrum Erlangen-Nürnberg</a:t>
            </a:r>
          </a:p>
        </p:txBody>
      </p:sp>
    </p:spTree>
    <p:extLst>
      <p:ext uri="{BB962C8B-B14F-4D97-AF65-F5344CB8AC3E}">
        <p14:creationId xmlns:p14="http://schemas.microsoft.com/office/powerpoint/2010/main" val="1736091651"/>
      </p:ext>
    </p:extLst>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7B1DE5E1-397A-4F1C-BD03-C260A6BFAA49}"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72BD5081-5E7B-4D71-BD13-4BB31E790FDC}" type="slidenum">
              <a:rPr lang="de-DE" altLang="en-US"/>
              <a:pPr/>
              <a:t>305</a:t>
            </a:fld>
            <a:endParaRPr lang="de-DE" altLang="en-US"/>
          </a:p>
        </p:txBody>
      </p:sp>
      <p:pic>
        <p:nvPicPr>
          <p:cNvPr id="347140" name="Picture 4"/>
          <p:cNvPicPr>
            <a:picLocks noChangeAspect="1" noChangeArrowheads="1"/>
          </p:cNvPicPr>
          <p:nvPr/>
        </p:nvPicPr>
        <p:blipFill>
          <a:blip r:embed="rId3" cstate="print"/>
          <a:srcRect/>
          <a:stretch>
            <a:fillRect/>
          </a:stretch>
        </p:blipFill>
        <p:spPr bwMode="auto">
          <a:xfrm>
            <a:off x="0" y="0"/>
            <a:ext cx="9159709" cy="6858000"/>
          </a:xfrm>
          <a:prstGeom prst="rect">
            <a:avLst/>
          </a:prstGeom>
          <a:noFill/>
          <a:ln w="9525">
            <a:noFill/>
            <a:miter lim="800000"/>
            <a:headEnd/>
            <a:tailEnd/>
          </a:ln>
          <a:effectLst/>
        </p:spPr>
      </p:pic>
    </p:spTree>
    <p:extLst>
      <p:ext uri="{BB962C8B-B14F-4D97-AF65-F5344CB8AC3E}">
        <p14:creationId xmlns:p14="http://schemas.microsoft.com/office/powerpoint/2010/main" val="203730718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235BFC5-69F2-450D-A1D0-893A52D2E55A}"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CC90DA21-31E0-4762-9F9F-F18D2662FF61}" type="slidenum">
              <a:rPr lang="de-DE" altLang="en-US"/>
              <a:pPr/>
              <a:t>306</a:t>
            </a:fld>
            <a:endParaRPr lang="de-DE" altLang="en-US"/>
          </a:p>
        </p:txBody>
      </p:sp>
      <p:pic>
        <p:nvPicPr>
          <p:cNvPr id="349188" name="Picture 4"/>
          <p:cNvPicPr>
            <a:picLocks noChangeAspect="1" noChangeArrowheads="1"/>
          </p:cNvPicPr>
          <p:nvPr/>
        </p:nvPicPr>
        <p:blipFill>
          <a:blip r:embed="rId3" cstate="print"/>
          <a:srcRect/>
          <a:stretch>
            <a:fillRect/>
          </a:stretch>
        </p:blipFill>
        <p:spPr bwMode="auto">
          <a:xfrm>
            <a:off x="-1" y="-35520"/>
            <a:ext cx="9206379" cy="6893520"/>
          </a:xfrm>
          <a:prstGeom prst="rect">
            <a:avLst/>
          </a:prstGeom>
          <a:noFill/>
          <a:ln w="9525">
            <a:noFill/>
            <a:miter lim="800000"/>
            <a:headEnd/>
            <a:tailEnd/>
          </a:ln>
          <a:effectLst/>
        </p:spPr>
      </p:pic>
    </p:spTree>
    <p:extLst>
      <p:ext uri="{BB962C8B-B14F-4D97-AF65-F5344CB8AC3E}">
        <p14:creationId xmlns:p14="http://schemas.microsoft.com/office/powerpoint/2010/main" val="372098859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46692A6-5ED3-4CF1-868B-1ADCB2C9D2E5}"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9268DE4-CB92-4448-9484-139D99D346FE}" type="slidenum">
              <a:rPr lang="de-DE" altLang="en-US"/>
              <a:pPr/>
              <a:t>307</a:t>
            </a:fld>
            <a:endParaRPr lang="de-DE" altLang="en-US"/>
          </a:p>
        </p:txBody>
      </p:sp>
      <p:pic>
        <p:nvPicPr>
          <p:cNvPr id="351236"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274173568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81261BBB-4CFD-485D-9727-0171DD43ABAB}"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A672273-911C-4708-A041-87D0E4197A35}" type="slidenum">
              <a:rPr lang="de-DE" altLang="en-US"/>
              <a:pPr/>
              <a:t>308</a:t>
            </a:fld>
            <a:endParaRPr lang="de-DE" altLang="en-US"/>
          </a:p>
        </p:txBody>
      </p:sp>
      <p:pic>
        <p:nvPicPr>
          <p:cNvPr id="353284"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6225028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1A2B94D6-7F04-43B0-ACD8-1270D15B4A84}" type="datetime1">
              <a:rPr lang="de-AT"/>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E5BE0B80-8F45-406F-891C-A215886AC96C}" type="slidenum">
              <a:rPr lang="de-DE" altLang="en-US"/>
              <a:pPr/>
              <a:t>309</a:t>
            </a:fld>
            <a:endParaRPr lang="de-DE" altLang="en-US"/>
          </a:p>
        </p:txBody>
      </p:sp>
      <p:pic>
        <p:nvPicPr>
          <p:cNvPr id="355332"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5255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Beispieldaten, BMJ 2005</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a:t>
            </a:fld>
            <a:endParaRPr lang="de-DE" altLang="en-US"/>
          </a:p>
        </p:txBody>
      </p:sp>
      <p:pic>
        <p:nvPicPr>
          <p:cNvPr id="8" name="Picture 3" descr="D:\WORK\PEARSON\000 FOLIEN\4100\JPG\4100-2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56197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94" y="4797152"/>
            <a:ext cx="5613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6516216" y="1772816"/>
            <a:ext cx="1800200" cy="4801314"/>
          </a:xfrm>
          <a:prstGeom prst="rect">
            <a:avLst/>
          </a:prstGeom>
        </p:spPr>
        <p:txBody>
          <a:bodyPr wrap="square">
            <a:spAutoFit/>
          </a:bodyPr>
          <a:lstStyle/>
          <a:p>
            <a:r>
              <a:rPr lang="de-DE" dirty="0" err="1"/>
              <a:t>Didgeridoo</a:t>
            </a:r>
            <a:r>
              <a:rPr lang="de-DE" dirty="0"/>
              <a:t> </a:t>
            </a:r>
            <a:r>
              <a:rPr lang="de-DE" dirty="0" err="1"/>
              <a:t>playing</a:t>
            </a:r>
            <a:r>
              <a:rPr lang="de-DE" dirty="0"/>
              <a:t> </a:t>
            </a:r>
            <a:r>
              <a:rPr lang="de-DE" dirty="0" err="1"/>
              <a:t>as</a:t>
            </a:r>
            <a:r>
              <a:rPr lang="de-DE" dirty="0"/>
              <a:t> alternative </a:t>
            </a:r>
            <a:r>
              <a:rPr lang="de-DE" dirty="0" err="1"/>
              <a:t>treatment</a:t>
            </a:r>
            <a:r>
              <a:rPr lang="de-DE" dirty="0"/>
              <a:t> </a:t>
            </a:r>
            <a:r>
              <a:rPr lang="de-DE" dirty="0" err="1"/>
              <a:t>for</a:t>
            </a:r>
            <a:r>
              <a:rPr lang="de-DE" dirty="0"/>
              <a:t> </a:t>
            </a:r>
            <a:r>
              <a:rPr lang="de-DE" dirty="0" err="1"/>
              <a:t>obstructive</a:t>
            </a:r>
            <a:r>
              <a:rPr lang="de-DE" dirty="0"/>
              <a:t> </a:t>
            </a:r>
            <a:r>
              <a:rPr lang="de-DE" dirty="0" err="1"/>
              <a:t>sleep</a:t>
            </a:r>
            <a:r>
              <a:rPr lang="de-DE" dirty="0"/>
              <a:t> </a:t>
            </a:r>
            <a:r>
              <a:rPr lang="de-DE" dirty="0" err="1"/>
              <a:t>apnoea</a:t>
            </a:r>
            <a:r>
              <a:rPr lang="de-DE" dirty="0"/>
              <a:t> </a:t>
            </a:r>
            <a:r>
              <a:rPr lang="de-DE" dirty="0" err="1"/>
              <a:t>syndrome</a:t>
            </a:r>
            <a:r>
              <a:rPr lang="de-DE" dirty="0"/>
              <a:t>: </a:t>
            </a:r>
            <a:r>
              <a:rPr lang="de-DE" dirty="0" err="1"/>
              <a:t>randomised</a:t>
            </a:r>
            <a:r>
              <a:rPr lang="de-DE" dirty="0"/>
              <a:t> </a:t>
            </a:r>
            <a:r>
              <a:rPr lang="de-DE" dirty="0" err="1"/>
              <a:t>controlled</a:t>
            </a:r>
            <a:r>
              <a:rPr lang="de-DE" dirty="0"/>
              <a:t> </a:t>
            </a:r>
            <a:r>
              <a:rPr lang="de-DE" dirty="0" err="1"/>
              <a:t>trial</a:t>
            </a:r>
            <a:r>
              <a:rPr lang="de-DE" dirty="0"/>
              <a:t> Milo A </a:t>
            </a:r>
            <a:r>
              <a:rPr lang="de-DE" dirty="0" err="1"/>
              <a:t>Puhan</a:t>
            </a:r>
            <a:r>
              <a:rPr lang="de-DE" dirty="0"/>
              <a:t>, Alex Suarez, Christian Lo </a:t>
            </a:r>
            <a:r>
              <a:rPr lang="de-DE" dirty="0" err="1"/>
              <a:t>Cascio</a:t>
            </a:r>
            <a:r>
              <a:rPr lang="de-DE" dirty="0"/>
              <a:t>, Alfred Zahn, Markus Heitz, Otto </a:t>
            </a:r>
            <a:r>
              <a:rPr lang="de-DE" dirty="0" smtClean="0"/>
              <a:t>Braendli, BMJ 2005</a:t>
            </a:r>
            <a:endParaRPr lang="de-DE" dirty="0"/>
          </a:p>
        </p:txBody>
      </p:sp>
    </p:spTree>
    <p:extLst>
      <p:ext uri="{BB962C8B-B14F-4D97-AF65-F5344CB8AC3E}">
        <p14:creationId xmlns:p14="http://schemas.microsoft.com/office/powerpoint/2010/main" val="94846756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368B9498-BE91-401A-8378-643567C5E784}" type="datetime1">
              <a:rPr lang="de-AT"/>
              <a:pPr/>
              <a:t>12.04.2019</a:t>
            </a:fld>
            <a:endParaRPr lang="de-DE" altLang="en-US"/>
          </a:p>
        </p:txBody>
      </p:sp>
      <p:sp>
        <p:nvSpPr>
          <p:cNvPr id="9" name="Fußzeilenplatzhalter 4"/>
          <p:cNvSpPr>
            <a:spLocks noGrp="1"/>
          </p:cNvSpPr>
          <p:nvPr>
            <p:ph type="ftr" sz="quarter" idx="11"/>
          </p:nvPr>
        </p:nvSpPr>
        <p:spPr/>
        <p:txBody>
          <a:bodyPr/>
          <a:lstStyle/>
          <a:p>
            <a:r>
              <a:rPr lang="de-DE" altLang="en-US"/>
              <a:t>hanno.ulmer@i-med.ac.at</a:t>
            </a:r>
          </a:p>
        </p:txBody>
      </p:sp>
      <p:sp>
        <p:nvSpPr>
          <p:cNvPr id="10" name="Foliennummernplatzhalter 5"/>
          <p:cNvSpPr>
            <a:spLocks noGrp="1"/>
          </p:cNvSpPr>
          <p:nvPr>
            <p:ph type="sldNum" sz="quarter" idx="12"/>
          </p:nvPr>
        </p:nvSpPr>
        <p:spPr/>
        <p:txBody>
          <a:bodyPr/>
          <a:lstStyle/>
          <a:p>
            <a:r>
              <a:rPr lang="de-DE" altLang="en-US"/>
              <a:t>Seite </a:t>
            </a:r>
            <a:fld id="{B5CAC06C-74DC-4D4E-BE16-3ECB7BE05611}" type="slidenum">
              <a:rPr lang="de-DE" altLang="en-US"/>
              <a:pPr/>
              <a:t>310</a:t>
            </a:fld>
            <a:endParaRPr lang="de-DE" altLang="en-US"/>
          </a:p>
        </p:txBody>
      </p:sp>
      <p:sp>
        <p:nvSpPr>
          <p:cNvPr id="265218" name="Text Box 2"/>
          <p:cNvSpPr txBox="1">
            <a:spLocks noChangeArrowheads="1"/>
          </p:cNvSpPr>
          <p:nvPr/>
        </p:nvSpPr>
        <p:spPr bwMode="auto">
          <a:xfrm>
            <a:off x="8285163" y="65088"/>
            <a:ext cx="169862" cy="519112"/>
          </a:xfrm>
          <a:prstGeom prst="rect">
            <a:avLst/>
          </a:prstGeom>
          <a:noFill/>
          <a:ln w="12700">
            <a:noFill/>
            <a:miter lim="800000"/>
            <a:headEnd/>
            <a:tailEnd/>
          </a:ln>
          <a:effectLst/>
        </p:spPr>
        <p:txBody>
          <a:bodyPr wrap="none">
            <a:spAutoFit/>
          </a:bodyPr>
          <a:lstStyle/>
          <a:p>
            <a:pPr defTabSz="762000" eaLnBrk="0" hangingPunct="0"/>
            <a:endParaRPr lang="en-US" sz="2800">
              <a:solidFill>
                <a:schemeClr val="bg1"/>
              </a:solidFill>
            </a:endParaRPr>
          </a:p>
        </p:txBody>
      </p:sp>
      <p:sp>
        <p:nvSpPr>
          <p:cNvPr id="265219" name="Rectangle 3"/>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pPr>
            <a:r>
              <a:rPr lang="de-DE" dirty="0" smtClean="0"/>
              <a:t>Prävalenz/Inzidenz schätzen</a:t>
            </a:r>
          </a:p>
        </p:txBody>
      </p:sp>
      <p:pic>
        <p:nvPicPr>
          <p:cNvPr id="265221" name="Picture 5" descr="stichprobe"/>
          <p:cNvPicPr>
            <a:picLocks noChangeAspect="1" noChangeArrowheads="1"/>
          </p:cNvPicPr>
          <p:nvPr/>
        </p:nvPicPr>
        <p:blipFill>
          <a:blip r:embed="rId3" cstate="print"/>
          <a:srcRect/>
          <a:stretch>
            <a:fillRect/>
          </a:stretch>
        </p:blipFill>
        <p:spPr bwMode="auto">
          <a:xfrm>
            <a:off x="1143000" y="1600200"/>
            <a:ext cx="7010400" cy="4114800"/>
          </a:xfrm>
          <a:prstGeom prst="rect">
            <a:avLst/>
          </a:prstGeom>
          <a:noFill/>
        </p:spPr>
      </p:pic>
      <p:sp>
        <p:nvSpPr>
          <p:cNvPr id="265222" name="Line 6"/>
          <p:cNvSpPr>
            <a:spLocks noChangeShapeType="1"/>
          </p:cNvSpPr>
          <p:nvPr/>
        </p:nvSpPr>
        <p:spPr bwMode="auto">
          <a:xfrm>
            <a:off x="1600200" y="4572000"/>
            <a:ext cx="1066800" cy="0"/>
          </a:xfrm>
          <a:prstGeom prst="line">
            <a:avLst/>
          </a:prstGeom>
          <a:noFill/>
          <a:ln w="9525">
            <a:solidFill>
              <a:srgbClr val="FF0000"/>
            </a:solidFill>
            <a:round/>
            <a:headEnd/>
            <a:tailEnd/>
          </a:ln>
          <a:effectLst/>
        </p:spPr>
        <p:txBody>
          <a:bodyPr/>
          <a:lstStyle/>
          <a:p>
            <a:endParaRPr lang="en-US"/>
          </a:p>
        </p:txBody>
      </p:sp>
      <p:sp>
        <p:nvSpPr>
          <p:cNvPr id="265223" name="Line 7"/>
          <p:cNvSpPr>
            <a:spLocks noChangeShapeType="1"/>
          </p:cNvSpPr>
          <p:nvPr/>
        </p:nvSpPr>
        <p:spPr bwMode="auto">
          <a:xfrm>
            <a:off x="1600200" y="5486400"/>
            <a:ext cx="914400" cy="0"/>
          </a:xfrm>
          <a:prstGeom prst="line">
            <a:avLst/>
          </a:prstGeom>
          <a:noFill/>
          <a:ln w="952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2066083908"/>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Die wichtigsten</a:t>
            </a:r>
            <a:br>
              <a:rPr lang="de-DE" dirty="0" smtClean="0"/>
            </a:br>
            <a:r>
              <a:rPr lang="de-DE" dirty="0" smtClean="0"/>
              <a:t> Studientypen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umsplatzhalter 3"/>
          <p:cNvSpPr>
            <a:spLocks noGrp="1"/>
          </p:cNvSpPr>
          <p:nvPr>
            <p:ph type="dt" sz="half" idx="10"/>
          </p:nvPr>
        </p:nvSpPr>
        <p:spPr/>
        <p:txBody>
          <a:bodyPr/>
          <a:lstStyle/>
          <a:p>
            <a:fld id="{82BABDFF-9139-4568-907A-04023C90F8A6}" type="datetime1">
              <a:rPr lang="de-AT"/>
              <a:pPr/>
              <a:t>12.04.2019</a:t>
            </a:fld>
            <a:endParaRPr lang="de-DE" altLang="en-US"/>
          </a:p>
        </p:txBody>
      </p:sp>
      <p:sp>
        <p:nvSpPr>
          <p:cNvPr id="23" name="Fußzeilenplatzhalter 4"/>
          <p:cNvSpPr>
            <a:spLocks noGrp="1"/>
          </p:cNvSpPr>
          <p:nvPr>
            <p:ph type="ftr" sz="quarter" idx="11"/>
          </p:nvPr>
        </p:nvSpPr>
        <p:spPr/>
        <p:txBody>
          <a:bodyPr/>
          <a:lstStyle/>
          <a:p>
            <a:r>
              <a:rPr lang="de-DE" altLang="en-US"/>
              <a:t>hanno.ulmer@i-med.ac.at</a:t>
            </a:r>
          </a:p>
        </p:txBody>
      </p:sp>
      <p:sp>
        <p:nvSpPr>
          <p:cNvPr id="24" name="Foliennummernplatzhalter 5"/>
          <p:cNvSpPr>
            <a:spLocks noGrp="1"/>
          </p:cNvSpPr>
          <p:nvPr>
            <p:ph type="sldNum" sz="quarter" idx="12"/>
          </p:nvPr>
        </p:nvSpPr>
        <p:spPr/>
        <p:txBody>
          <a:bodyPr/>
          <a:lstStyle/>
          <a:p>
            <a:r>
              <a:rPr lang="de-DE" altLang="en-US"/>
              <a:t>Seite </a:t>
            </a:r>
            <a:fld id="{4CCEEB2D-7E45-406A-9DF9-AADF3D851624}" type="slidenum">
              <a:rPr lang="de-DE" altLang="en-US"/>
              <a:pPr/>
              <a:t>312</a:t>
            </a:fld>
            <a:endParaRPr lang="de-DE" altLang="en-US"/>
          </a:p>
        </p:txBody>
      </p:sp>
      <p:sp>
        <p:nvSpPr>
          <p:cNvPr id="269314" name="Rectangle 2"/>
          <p:cNvSpPr>
            <a:spLocks noGrp="1" noChangeArrowheads="1"/>
          </p:cNvSpPr>
          <p:nvPr>
            <p:ph type="title"/>
          </p:nvPr>
        </p:nvSpPr>
        <p:spPr>
          <a:xfrm>
            <a:off x="617538" y="228600"/>
            <a:ext cx="7993062" cy="838200"/>
          </a:xfrm>
          <a:noFill/>
          <a:ln w="12700">
            <a:solidFill>
              <a:srgbClr val="B40000"/>
            </a:solidFill>
          </a:ln>
        </p:spPr>
        <p:txBody>
          <a:bodyPr lIns="90488" tIns="44450" rIns="90488" bIns="44450" anchor="ctr"/>
          <a:lstStyle/>
          <a:p>
            <a:r>
              <a:rPr lang="de-DE" b="1">
                <a:solidFill>
                  <a:srgbClr val="000099"/>
                </a:solidFill>
                <a:latin typeface="Arial Narrow" pitchFamily="34" charset="0"/>
              </a:rPr>
              <a:t>EPI DEMOS – ‚Was auf dem Volke liegt‘</a:t>
            </a:r>
          </a:p>
        </p:txBody>
      </p:sp>
      <p:sp>
        <p:nvSpPr>
          <p:cNvPr id="269315" name="Line 3"/>
          <p:cNvSpPr>
            <a:spLocks noChangeShapeType="1"/>
          </p:cNvSpPr>
          <p:nvPr/>
        </p:nvSpPr>
        <p:spPr bwMode="auto">
          <a:xfrm>
            <a:off x="3017838" y="1981200"/>
            <a:ext cx="0" cy="609600"/>
          </a:xfrm>
          <a:prstGeom prst="line">
            <a:avLst/>
          </a:prstGeom>
          <a:noFill/>
          <a:ln w="28575">
            <a:solidFill>
              <a:srgbClr val="CF0E30"/>
            </a:solidFill>
            <a:round/>
            <a:headEnd/>
            <a:tailEnd type="triangle" w="med" len="med"/>
          </a:ln>
          <a:effectLst/>
        </p:spPr>
        <p:txBody>
          <a:bodyPr/>
          <a:lstStyle/>
          <a:p>
            <a:endParaRPr lang="en-US"/>
          </a:p>
        </p:txBody>
      </p:sp>
      <p:grpSp>
        <p:nvGrpSpPr>
          <p:cNvPr id="2" name="Group 4"/>
          <p:cNvGrpSpPr>
            <a:grpSpLocks/>
          </p:cNvGrpSpPr>
          <p:nvPr/>
        </p:nvGrpSpPr>
        <p:grpSpPr bwMode="auto">
          <a:xfrm>
            <a:off x="1527175" y="4800600"/>
            <a:ext cx="7464425" cy="1828800"/>
            <a:chOff x="962" y="3024"/>
            <a:chExt cx="4702" cy="1152"/>
          </a:xfrm>
        </p:grpSpPr>
        <p:sp>
          <p:nvSpPr>
            <p:cNvPr id="269317" name="Rectangle 5"/>
            <p:cNvSpPr>
              <a:spLocks noChangeArrowheads="1"/>
            </p:cNvSpPr>
            <p:nvPr/>
          </p:nvSpPr>
          <p:spPr bwMode="auto">
            <a:xfrm>
              <a:off x="962" y="3120"/>
              <a:ext cx="1822" cy="288"/>
            </a:xfrm>
            <a:prstGeom prst="rect">
              <a:avLst/>
            </a:prstGeom>
            <a:noFill/>
            <a:ln w="12700">
              <a:noFill/>
              <a:miter lim="800000"/>
              <a:headEnd/>
              <a:tailEnd/>
            </a:ln>
            <a:effectLst/>
          </p:spPr>
          <p:txBody>
            <a:bodyPr wrap="none">
              <a:spAutoFit/>
            </a:bodyPr>
            <a:lstStyle/>
            <a:p>
              <a:pPr defTabSz="762000" eaLnBrk="0" hangingPunct="0">
                <a:spcBef>
                  <a:spcPct val="20000"/>
                </a:spcBef>
                <a:buSzPct val="100000"/>
              </a:pPr>
              <a:r>
                <a:rPr lang="de-DE" sz="2400" b="1">
                  <a:solidFill>
                    <a:srgbClr val="B40000"/>
                  </a:solidFill>
                </a:rPr>
                <a:t>Fazit für die Praxis</a:t>
              </a:r>
            </a:p>
          </p:txBody>
        </p:sp>
        <p:pic>
          <p:nvPicPr>
            <p:cNvPr id="269318" name="Picture 6" descr="BD20066_"/>
            <p:cNvPicPr>
              <a:picLocks noChangeAspect="1" noChangeArrowheads="1"/>
            </p:cNvPicPr>
            <p:nvPr/>
          </p:nvPicPr>
          <p:blipFill>
            <a:blip r:embed="rId3" cstate="print"/>
            <a:srcRect/>
            <a:stretch>
              <a:fillRect/>
            </a:stretch>
          </p:blipFill>
          <p:spPr bwMode="auto">
            <a:xfrm>
              <a:off x="3989" y="3024"/>
              <a:ext cx="1675" cy="1152"/>
            </a:xfrm>
            <a:prstGeom prst="rect">
              <a:avLst/>
            </a:prstGeom>
            <a:noFill/>
          </p:spPr>
        </p:pic>
      </p:grpSp>
      <p:sp>
        <p:nvSpPr>
          <p:cNvPr id="269319" name="Rectangle 7"/>
          <p:cNvSpPr>
            <a:spLocks noChangeArrowheads="1"/>
          </p:cNvSpPr>
          <p:nvPr/>
        </p:nvSpPr>
        <p:spPr bwMode="auto">
          <a:xfrm>
            <a:off x="101600" y="2774950"/>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Survey	</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Register</a:t>
            </a:r>
          </a:p>
        </p:txBody>
      </p:sp>
      <p:grpSp>
        <p:nvGrpSpPr>
          <p:cNvPr id="3" name="Group 8"/>
          <p:cNvGrpSpPr>
            <a:grpSpLocks/>
          </p:cNvGrpSpPr>
          <p:nvPr/>
        </p:nvGrpSpPr>
        <p:grpSpPr bwMode="auto">
          <a:xfrm>
            <a:off x="2171700" y="2971800"/>
            <a:ext cx="6057900" cy="1828800"/>
            <a:chOff x="1368" y="1872"/>
            <a:chExt cx="3816" cy="1152"/>
          </a:xfrm>
        </p:grpSpPr>
        <p:pic>
          <p:nvPicPr>
            <p:cNvPr id="269321" name="Picture 9"/>
            <p:cNvPicPr>
              <a:picLocks noChangeAspect="1" noChangeArrowheads="1"/>
            </p:cNvPicPr>
            <p:nvPr/>
          </p:nvPicPr>
          <p:blipFill>
            <a:blip r:embed="rId4" cstate="print"/>
            <a:srcRect/>
            <a:stretch>
              <a:fillRect/>
            </a:stretch>
          </p:blipFill>
          <p:spPr bwMode="auto">
            <a:xfrm>
              <a:off x="3268" y="1872"/>
              <a:ext cx="1916" cy="1152"/>
            </a:xfrm>
            <a:prstGeom prst="rect">
              <a:avLst/>
            </a:prstGeom>
            <a:noFill/>
            <a:ln w="12700">
              <a:noFill/>
              <a:miter lim="800000"/>
              <a:headEnd/>
              <a:tailEnd/>
            </a:ln>
            <a:effectLst/>
          </p:spPr>
        </p:pic>
        <p:sp>
          <p:nvSpPr>
            <p:cNvPr id="269322" name="Rectangle 10"/>
            <p:cNvSpPr>
              <a:spLocks noChangeArrowheads="1"/>
            </p:cNvSpPr>
            <p:nvPr/>
          </p:nvSpPr>
          <p:spPr bwMode="auto">
            <a:xfrm>
              <a:off x="1368" y="2352"/>
              <a:ext cx="1173"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analysieren</a:t>
              </a:r>
            </a:p>
          </p:txBody>
        </p:sp>
      </p:grpSp>
      <p:sp>
        <p:nvSpPr>
          <p:cNvPr id="269323" name="Rectangle 11"/>
          <p:cNvSpPr>
            <a:spLocks noChangeArrowheads="1"/>
          </p:cNvSpPr>
          <p:nvPr/>
        </p:nvSpPr>
        <p:spPr bwMode="auto">
          <a:xfrm>
            <a:off x="76200" y="4206875"/>
            <a:ext cx="3157538"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Kontrollierte Studie</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RCT </a:t>
            </a:r>
          </a:p>
        </p:txBody>
      </p:sp>
      <p:sp>
        <p:nvSpPr>
          <p:cNvPr id="269324" name="Rectangle 12"/>
          <p:cNvSpPr>
            <a:spLocks noChangeArrowheads="1"/>
          </p:cNvSpPr>
          <p:nvPr/>
        </p:nvSpPr>
        <p:spPr bwMode="auto">
          <a:xfrm>
            <a:off x="76200" y="5334000"/>
            <a:ext cx="4572000" cy="1187450"/>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Anwendungsbeobachtung</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Meta-Analyse, system. Review</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Leitlinien-, HTA-Bericht</a:t>
            </a:r>
          </a:p>
        </p:txBody>
      </p:sp>
      <p:grpSp>
        <p:nvGrpSpPr>
          <p:cNvPr id="4" name="Group 13"/>
          <p:cNvGrpSpPr>
            <a:grpSpLocks/>
          </p:cNvGrpSpPr>
          <p:nvPr/>
        </p:nvGrpSpPr>
        <p:grpSpPr bwMode="auto">
          <a:xfrm>
            <a:off x="1866900" y="1981200"/>
            <a:ext cx="4229100" cy="1828800"/>
            <a:chOff x="1176" y="1248"/>
            <a:chExt cx="2664" cy="1152"/>
          </a:xfrm>
        </p:grpSpPr>
        <p:pic>
          <p:nvPicPr>
            <p:cNvPr id="269326" name="Picture 14"/>
            <p:cNvPicPr>
              <a:picLocks noChangeAspect="1" noChangeArrowheads="1"/>
            </p:cNvPicPr>
            <p:nvPr/>
          </p:nvPicPr>
          <p:blipFill>
            <a:blip r:embed="rId5" cstate="print"/>
            <a:srcRect/>
            <a:stretch>
              <a:fillRect/>
            </a:stretch>
          </p:blipFill>
          <p:spPr bwMode="auto">
            <a:xfrm>
              <a:off x="2544" y="1248"/>
              <a:ext cx="1296" cy="1152"/>
            </a:xfrm>
            <a:prstGeom prst="rect">
              <a:avLst/>
            </a:prstGeom>
            <a:noFill/>
            <a:ln w="12700">
              <a:noFill/>
              <a:miter lim="800000"/>
              <a:headEnd/>
              <a:tailEnd/>
            </a:ln>
            <a:effectLst/>
          </p:spPr>
        </p:pic>
        <p:sp>
          <p:nvSpPr>
            <p:cNvPr id="269327" name="Rectangle 15"/>
            <p:cNvSpPr>
              <a:spLocks noChangeArrowheads="1"/>
            </p:cNvSpPr>
            <p:nvPr/>
          </p:nvSpPr>
          <p:spPr bwMode="auto">
            <a:xfrm>
              <a:off x="1176" y="1632"/>
              <a:ext cx="1416"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quantifizieren </a:t>
              </a:r>
            </a:p>
          </p:txBody>
        </p:sp>
      </p:grpSp>
      <p:sp>
        <p:nvSpPr>
          <p:cNvPr id="269328" name="Rectangle 16"/>
          <p:cNvSpPr>
            <a:spLocks noChangeArrowheads="1"/>
          </p:cNvSpPr>
          <p:nvPr/>
        </p:nvSpPr>
        <p:spPr bwMode="auto">
          <a:xfrm>
            <a:off x="76200" y="1920875"/>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Kasuistik</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Fallserie</a:t>
            </a:r>
          </a:p>
        </p:txBody>
      </p:sp>
      <p:grpSp>
        <p:nvGrpSpPr>
          <p:cNvPr id="5" name="Group 17"/>
          <p:cNvGrpSpPr>
            <a:grpSpLocks/>
          </p:cNvGrpSpPr>
          <p:nvPr/>
        </p:nvGrpSpPr>
        <p:grpSpPr bwMode="auto">
          <a:xfrm>
            <a:off x="1112838" y="1143000"/>
            <a:ext cx="7878762" cy="1828800"/>
            <a:chOff x="701" y="720"/>
            <a:chExt cx="4963" cy="1152"/>
          </a:xfrm>
        </p:grpSpPr>
        <p:pic>
          <p:nvPicPr>
            <p:cNvPr id="269330" name="Picture 18" descr="BD20063_"/>
            <p:cNvPicPr>
              <a:picLocks noChangeAspect="1" noChangeArrowheads="1"/>
            </p:cNvPicPr>
            <p:nvPr/>
          </p:nvPicPr>
          <p:blipFill>
            <a:blip r:embed="rId6" cstate="print"/>
            <a:srcRect/>
            <a:stretch>
              <a:fillRect/>
            </a:stretch>
          </p:blipFill>
          <p:spPr bwMode="auto">
            <a:xfrm>
              <a:off x="3984" y="720"/>
              <a:ext cx="1680" cy="1152"/>
            </a:xfrm>
            <a:prstGeom prst="rect">
              <a:avLst/>
            </a:prstGeom>
            <a:noFill/>
            <a:ln w="12700">
              <a:noFill/>
              <a:miter lim="800000"/>
              <a:headEnd/>
              <a:tailEnd/>
            </a:ln>
            <a:effectLst/>
          </p:spPr>
        </p:pic>
        <p:sp>
          <p:nvSpPr>
            <p:cNvPr id="269331" name="Rectangle 19"/>
            <p:cNvSpPr>
              <a:spLocks noChangeArrowheads="1"/>
            </p:cNvSpPr>
            <p:nvPr/>
          </p:nvSpPr>
          <p:spPr bwMode="auto">
            <a:xfrm>
              <a:off x="701" y="912"/>
              <a:ext cx="3272"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Gesundheitsproblem beschreiben </a:t>
              </a:r>
            </a:p>
          </p:txBody>
        </p:sp>
      </p:grpSp>
      <p:sp>
        <p:nvSpPr>
          <p:cNvPr id="269332" name="Line 20"/>
          <p:cNvSpPr>
            <a:spLocks noChangeShapeType="1"/>
          </p:cNvSpPr>
          <p:nvPr/>
        </p:nvSpPr>
        <p:spPr bwMode="auto">
          <a:xfrm>
            <a:off x="3009900" y="3124200"/>
            <a:ext cx="0" cy="609600"/>
          </a:xfrm>
          <a:prstGeom prst="line">
            <a:avLst/>
          </a:prstGeom>
          <a:noFill/>
          <a:ln w="28575">
            <a:solidFill>
              <a:srgbClr val="CF0E30"/>
            </a:solidFill>
            <a:round/>
            <a:headEnd/>
            <a:tailEnd type="triangle" w="med" len="med"/>
          </a:ln>
          <a:effectLst/>
        </p:spPr>
        <p:txBody>
          <a:bodyPr/>
          <a:lstStyle/>
          <a:p>
            <a:endParaRPr lang="en-US"/>
          </a:p>
        </p:txBody>
      </p:sp>
      <p:sp>
        <p:nvSpPr>
          <p:cNvPr id="269333" name="Line 21"/>
          <p:cNvSpPr>
            <a:spLocks noChangeShapeType="1"/>
          </p:cNvSpPr>
          <p:nvPr/>
        </p:nvSpPr>
        <p:spPr bwMode="auto">
          <a:xfrm>
            <a:off x="3009900" y="4343400"/>
            <a:ext cx="0" cy="609600"/>
          </a:xfrm>
          <a:prstGeom prst="line">
            <a:avLst/>
          </a:prstGeom>
          <a:noFill/>
          <a:ln w="28575">
            <a:solidFill>
              <a:srgbClr val="CF0E3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63856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9315"/>
                                        </p:tgtEl>
                                        <p:attrNameLst>
                                          <p:attrName>style.visibility</p:attrName>
                                        </p:attrNameLst>
                                      </p:cBhvr>
                                      <p:to>
                                        <p:strVal val="visible"/>
                                      </p:to>
                                    </p:set>
                                    <p:animEffect transition="in" filter="wipe(up)">
                                      <p:cBhvr>
                                        <p:cTn id="11" dur="500"/>
                                        <p:tgtEl>
                                          <p:spTgt spid="269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9332"/>
                                        </p:tgtEl>
                                        <p:attrNameLst>
                                          <p:attrName>style.visibility</p:attrName>
                                        </p:attrNameLst>
                                      </p:cBhvr>
                                      <p:to>
                                        <p:strVal val="visible"/>
                                      </p:to>
                                    </p:set>
                                    <p:animEffect transition="in" filter="wipe(up)">
                                      <p:cBhvr>
                                        <p:cTn id="20" dur="500"/>
                                        <p:tgtEl>
                                          <p:spTgt spid="2693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9333"/>
                                        </p:tgtEl>
                                        <p:attrNameLst>
                                          <p:attrName>style.visibility</p:attrName>
                                        </p:attrNameLst>
                                      </p:cBhvr>
                                      <p:to>
                                        <p:strVal val="visible"/>
                                      </p:to>
                                    </p:set>
                                    <p:animEffect transition="in" filter="wipe(up)">
                                      <p:cBhvr>
                                        <p:cTn id="29" dur="500"/>
                                        <p:tgtEl>
                                          <p:spTgt spid="2693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69328"/>
                                        </p:tgtEl>
                                        <p:attrNameLst>
                                          <p:attrName>style.visibility</p:attrName>
                                        </p:attrNameLst>
                                      </p:cBhvr>
                                      <p:to>
                                        <p:strVal val="visible"/>
                                      </p:to>
                                    </p:set>
                                    <p:anim calcmode="lin" valueType="num">
                                      <p:cBhvr additive="base">
                                        <p:cTn id="38" dur="500" fill="hold"/>
                                        <p:tgtEl>
                                          <p:spTgt spid="269328"/>
                                        </p:tgtEl>
                                        <p:attrNameLst>
                                          <p:attrName>ppt_x</p:attrName>
                                        </p:attrNameLst>
                                      </p:cBhvr>
                                      <p:tavLst>
                                        <p:tav tm="0">
                                          <p:val>
                                            <p:strVal val="0-#ppt_w/2"/>
                                          </p:val>
                                        </p:tav>
                                        <p:tav tm="100000">
                                          <p:val>
                                            <p:strVal val="#ppt_x"/>
                                          </p:val>
                                        </p:tav>
                                      </p:tavLst>
                                    </p:anim>
                                    <p:anim calcmode="lin" valueType="num">
                                      <p:cBhvr additive="base">
                                        <p:cTn id="39" dur="500" fill="hold"/>
                                        <p:tgtEl>
                                          <p:spTgt spid="2693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69319"/>
                                        </p:tgtEl>
                                        <p:attrNameLst>
                                          <p:attrName>style.visibility</p:attrName>
                                        </p:attrNameLst>
                                      </p:cBhvr>
                                      <p:to>
                                        <p:strVal val="visible"/>
                                      </p:to>
                                    </p:set>
                                    <p:anim calcmode="lin" valueType="num">
                                      <p:cBhvr additive="base">
                                        <p:cTn id="44" dur="500" fill="hold"/>
                                        <p:tgtEl>
                                          <p:spTgt spid="269319"/>
                                        </p:tgtEl>
                                        <p:attrNameLst>
                                          <p:attrName>ppt_x</p:attrName>
                                        </p:attrNameLst>
                                      </p:cBhvr>
                                      <p:tavLst>
                                        <p:tav tm="0">
                                          <p:val>
                                            <p:strVal val="0-#ppt_w/2"/>
                                          </p:val>
                                        </p:tav>
                                        <p:tav tm="100000">
                                          <p:val>
                                            <p:strVal val="#ppt_x"/>
                                          </p:val>
                                        </p:tav>
                                      </p:tavLst>
                                    </p:anim>
                                    <p:anim calcmode="lin" valueType="num">
                                      <p:cBhvr additive="base">
                                        <p:cTn id="45" dur="500" fill="hold"/>
                                        <p:tgtEl>
                                          <p:spTgt spid="2693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69323"/>
                                        </p:tgtEl>
                                        <p:attrNameLst>
                                          <p:attrName>style.visibility</p:attrName>
                                        </p:attrNameLst>
                                      </p:cBhvr>
                                      <p:to>
                                        <p:strVal val="visible"/>
                                      </p:to>
                                    </p:set>
                                    <p:anim calcmode="lin" valueType="num">
                                      <p:cBhvr additive="base">
                                        <p:cTn id="50" dur="500" fill="hold"/>
                                        <p:tgtEl>
                                          <p:spTgt spid="269323"/>
                                        </p:tgtEl>
                                        <p:attrNameLst>
                                          <p:attrName>ppt_x</p:attrName>
                                        </p:attrNameLst>
                                      </p:cBhvr>
                                      <p:tavLst>
                                        <p:tav tm="0">
                                          <p:val>
                                            <p:strVal val="0-#ppt_w/2"/>
                                          </p:val>
                                        </p:tav>
                                        <p:tav tm="100000">
                                          <p:val>
                                            <p:strVal val="#ppt_x"/>
                                          </p:val>
                                        </p:tav>
                                      </p:tavLst>
                                    </p:anim>
                                    <p:anim calcmode="lin" valueType="num">
                                      <p:cBhvr additive="base">
                                        <p:cTn id="51" dur="500" fill="hold"/>
                                        <p:tgtEl>
                                          <p:spTgt spid="2693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69324"/>
                                        </p:tgtEl>
                                        <p:attrNameLst>
                                          <p:attrName>style.visibility</p:attrName>
                                        </p:attrNameLst>
                                      </p:cBhvr>
                                      <p:to>
                                        <p:strVal val="visible"/>
                                      </p:to>
                                    </p:set>
                                    <p:anim calcmode="lin" valueType="num">
                                      <p:cBhvr additive="base">
                                        <p:cTn id="56" dur="500" fill="hold"/>
                                        <p:tgtEl>
                                          <p:spTgt spid="269324"/>
                                        </p:tgtEl>
                                        <p:attrNameLst>
                                          <p:attrName>ppt_x</p:attrName>
                                        </p:attrNameLst>
                                      </p:cBhvr>
                                      <p:tavLst>
                                        <p:tav tm="0">
                                          <p:val>
                                            <p:strVal val="0-#ppt_w/2"/>
                                          </p:val>
                                        </p:tav>
                                        <p:tav tm="100000">
                                          <p:val>
                                            <p:strVal val="#ppt_x"/>
                                          </p:val>
                                        </p:tav>
                                      </p:tavLst>
                                    </p:anim>
                                    <p:anim calcmode="lin" valueType="num">
                                      <p:cBhvr additive="base">
                                        <p:cTn id="57" dur="500" fill="hold"/>
                                        <p:tgtEl>
                                          <p:spTgt spid="269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19" grpId="0" autoUpdateAnimBg="0"/>
      <p:bldP spid="269323" grpId="0" autoUpdateAnimBg="0"/>
      <p:bldP spid="269324" grpId="0" autoUpdateAnimBg="0"/>
      <p:bldP spid="269328" grpId="0" autoUpdateAnimBg="0"/>
      <p:bldP spid="269332" grpId="0" animBg="1"/>
      <p:bldP spid="269333"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88" name="Rectangle 28"/>
          <p:cNvSpPr>
            <a:spLocks noGrp="1" noChangeArrowheads="1"/>
          </p:cNvSpPr>
          <p:nvPr>
            <p:ph type="title"/>
          </p:nvPr>
        </p:nvSpPr>
        <p:spPr>
          <a:xfrm>
            <a:off x="719138" y="898525"/>
            <a:ext cx="7543800" cy="657225"/>
          </a:xfrm>
          <a:noFill/>
          <a:ln/>
        </p:spPr>
        <p:txBody>
          <a:bodyPr anchor="ctr">
            <a:normAutofit/>
          </a:bodyPr>
          <a:lstStyle/>
          <a:p>
            <a:r>
              <a:rPr lang="de-DE"/>
              <a:t>Welche Studientypen kennen Sie?</a:t>
            </a:r>
          </a:p>
        </p:txBody>
      </p:sp>
      <p:sp>
        <p:nvSpPr>
          <p:cNvPr id="13" name="Fußzeilenplatzhalter 4"/>
          <p:cNvSpPr>
            <a:spLocks noGrp="1"/>
          </p:cNvSpPr>
          <p:nvPr>
            <p:ph type="ftr" sz="quarter" idx="11"/>
          </p:nvPr>
        </p:nvSpPr>
        <p:spPr/>
        <p:txBody>
          <a:bodyPr/>
          <a:lstStyle/>
          <a:p>
            <a:r>
              <a:rPr lang="de-DE" altLang="en-US" dirty="0"/>
              <a:t>hanno.ulmer@i-med.ac.at</a:t>
            </a:r>
          </a:p>
        </p:txBody>
      </p:sp>
      <p:sp>
        <p:nvSpPr>
          <p:cNvPr id="14" name="Foliennummernplatzhalter 5"/>
          <p:cNvSpPr>
            <a:spLocks noGrp="1"/>
          </p:cNvSpPr>
          <p:nvPr>
            <p:ph type="sldNum" sz="quarter" idx="12"/>
          </p:nvPr>
        </p:nvSpPr>
        <p:spPr/>
        <p:txBody>
          <a:bodyPr/>
          <a:lstStyle/>
          <a:p>
            <a:r>
              <a:rPr lang="de-DE" altLang="en-US"/>
              <a:t>Seite </a:t>
            </a:r>
            <a:fld id="{26EB952E-39E7-4349-A3D9-83F4F62DEDC2}" type="slidenum">
              <a:rPr lang="de-DE" altLang="en-US"/>
              <a:pPr/>
              <a:t>313</a:t>
            </a:fld>
            <a:endParaRPr lang="de-DE" altLang="en-US"/>
          </a:p>
        </p:txBody>
      </p:sp>
      <p:sp>
        <p:nvSpPr>
          <p:cNvPr id="271390" name="Text Box 30"/>
          <p:cNvSpPr txBox="1">
            <a:spLocks noChangeArrowheads="1"/>
          </p:cNvSpPr>
          <p:nvPr/>
        </p:nvSpPr>
        <p:spPr bwMode="auto">
          <a:xfrm>
            <a:off x="1692275" y="5157788"/>
            <a:ext cx="2449513"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Fall-Kontroll-Studie</a:t>
            </a:r>
          </a:p>
        </p:txBody>
      </p:sp>
      <p:sp>
        <p:nvSpPr>
          <p:cNvPr id="271393" name="Text Box 33"/>
          <p:cNvSpPr txBox="1">
            <a:spLocks noChangeArrowheads="1"/>
          </p:cNvSpPr>
          <p:nvPr/>
        </p:nvSpPr>
        <p:spPr bwMode="auto">
          <a:xfrm>
            <a:off x="5364163" y="2852738"/>
            <a:ext cx="2736850"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Kasuistik/Fallserie</a:t>
            </a:r>
          </a:p>
        </p:txBody>
      </p:sp>
      <p:sp>
        <p:nvSpPr>
          <p:cNvPr id="271394" name="Text Box 34"/>
          <p:cNvSpPr txBox="1">
            <a:spLocks noChangeArrowheads="1"/>
          </p:cNvSpPr>
          <p:nvPr/>
        </p:nvSpPr>
        <p:spPr bwMode="auto">
          <a:xfrm>
            <a:off x="1403350" y="2565400"/>
            <a:ext cx="3455988"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Klinische Prüfung/RCT </a:t>
            </a:r>
          </a:p>
        </p:txBody>
      </p:sp>
      <p:sp>
        <p:nvSpPr>
          <p:cNvPr id="271397" name="Rectangle 37"/>
          <p:cNvSpPr>
            <a:spLocks noChangeArrowheads="1"/>
          </p:cNvSpPr>
          <p:nvPr/>
        </p:nvSpPr>
        <p:spPr bwMode="auto">
          <a:xfrm>
            <a:off x="684213" y="3357563"/>
            <a:ext cx="2305050" cy="396875"/>
          </a:xfrm>
          <a:prstGeom prst="rect">
            <a:avLst/>
          </a:prstGeom>
          <a:noFill/>
          <a:ln w="9525">
            <a:noFill/>
            <a:miter lim="800000"/>
            <a:headEnd/>
            <a:tailEnd/>
          </a:ln>
          <a:effectLst/>
        </p:spPr>
        <p:txBody>
          <a:bodyPr>
            <a:spAutoFit/>
          </a:bodyPr>
          <a:lstStyle/>
          <a:p>
            <a:pPr eaLnBrk="0" hangingPunct="0"/>
            <a:r>
              <a:rPr lang="de-DE" sz="2000">
                <a:solidFill>
                  <a:srgbClr val="000000"/>
                </a:solidFill>
              </a:rPr>
              <a:t>Prävalenzstudie</a:t>
            </a:r>
          </a:p>
        </p:txBody>
      </p:sp>
      <p:sp>
        <p:nvSpPr>
          <p:cNvPr id="271401" name="Text Box 41"/>
          <p:cNvSpPr txBox="1">
            <a:spLocks noChangeArrowheads="1"/>
          </p:cNvSpPr>
          <p:nvPr/>
        </p:nvSpPr>
        <p:spPr bwMode="auto">
          <a:xfrm>
            <a:off x="539750" y="1916113"/>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Querschnittstudie</a:t>
            </a:r>
          </a:p>
        </p:txBody>
      </p:sp>
      <p:sp>
        <p:nvSpPr>
          <p:cNvPr id="271403" name="Text Box 43"/>
          <p:cNvSpPr txBox="1">
            <a:spLocks noChangeArrowheads="1"/>
          </p:cNvSpPr>
          <p:nvPr/>
        </p:nvSpPr>
        <p:spPr bwMode="auto">
          <a:xfrm>
            <a:off x="1835150" y="4149725"/>
            <a:ext cx="2159000"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Kohortenstudie</a:t>
            </a:r>
          </a:p>
        </p:txBody>
      </p:sp>
      <p:sp>
        <p:nvSpPr>
          <p:cNvPr id="271404" name="Text Box 44"/>
          <p:cNvSpPr txBox="1">
            <a:spLocks noChangeArrowheads="1"/>
          </p:cNvSpPr>
          <p:nvPr/>
        </p:nvSpPr>
        <p:spPr bwMode="auto">
          <a:xfrm>
            <a:off x="5219700" y="3716338"/>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Interventionsstudie</a:t>
            </a:r>
          </a:p>
        </p:txBody>
      </p:sp>
      <p:sp>
        <p:nvSpPr>
          <p:cNvPr id="271405" name="Rectangle 45"/>
          <p:cNvSpPr>
            <a:spLocks noChangeArrowheads="1"/>
          </p:cNvSpPr>
          <p:nvPr/>
        </p:nvSpPr>
        <p:spPr bwMode="auto">
          <a:xfrm>
            <a:off x="5219700" y="1989138"/>
            <a:ext cx="3095625" cy="396875"/>
          </a:xfrm>
          <a:prstGeom prst="rect">
            <a:avLst/>
          </a:prstGeom>
          <a:solidFill>
            <a:srgbClr val="FFFFFF"/>
          </a:solidFill>
          <a:ln w="9525">
            <a:noFill/>
            <a:miter lim="800000"/>
            <a:headEnd/>
            <a:tailEnd/>
          </a:ln>
          <a:effectLst/>
        </p:spPr>
        <p:txBody>
          <a:bodyPr>
            <a:spAutoFit/>
          </a:bodyPr>
          <a:lstStyle/>
          <a:p>
            <a:pPr eaLnBrk="0" hangingPunct="0"/>
            <a:r>
              <a:rPr lang="de-DE" sz="2000" b="1">
                <a:solidFill>
                  <a:srgbClr val="FF0000"/>
                </a:solidFill>
              </a:rPr>
              <a:t>Ökologische Studie</a:t>
            </a:r>
          </a:p>
        </p:txBody>
      </p:sp>
      <p:sp>
        <p:nvSpPr>
          <p:cNvPr id="271407" name="Text Box 47"/>
          <p:cNvSpPr txBox="1">
            <a:spLocks noChangeArrowheads="1"/>
          </p:cNvSpPr>
          <p:nvPr/>
        </p:nvSpPr>
        <p:spPr bwMode="auto">
          <a:xfrm>
            <a:off x="4500563" y="4652963"/>
            <a:ext cx="2233612"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Meta-Analyse</a:t>
            </a:r>
          </a:p>
        </p:txBody>
      </p:sp>
    </p:spTree>
    <p:extLst>
      <p:ext uri="{BB962C8B-B14F-4D97-AF65-F5344CB8AC3E}">
        <p14:creationId xmlns:p14="http://schemas.microsoft.com/office/powerpoint/2010/main" val="14671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4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4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01"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DECAC804-CEEA-4826-8D83-846C731BF1AC}" type="datetime1">
              <a:rPr lang="de-DE"/>
              <a:pPr/>
              <a:t>12.04.2019</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2" name="Foliennummernplatzhalter 5"/>
          <p:cNvSpPr>
            <a:spLocks noGrp="1"/>
          </p:cNvSpPr>
          <p:nvPr>
            <p:ph type="sldNum" sz="quarter" idx="12"/>
          </p:nvPr>
        </p:nvSpPr>
        <p:spPr>
          <a:noFill/>
        </p:spPr>
        <p:txBody>
          <a:bodyPr/>
          <a:lstStyle/>
          <a:p>
            <a:fld id="{5C7C17BF-A17A-4E30-B19C-4021E9CFB1E1}" type="slidenum">
              <a:rPr lang="de-DE"/>
              <a:pPr/>
              <a:t>314</a:t>
            </a:fld>
            <a:endParaRPr lang="de-DE"/>
          </a:p>
        </p:txBody>
      </p:sp>
      <p:sp>
        <p:nvSpPr>
          <p:cNvPr id="43013" name="Rectangle 2"/>
          <p:cNvSpPr>
            <a:spLocks noGrp="1" noChangeArrowheads="1"/>
          </p:cNvSpPr>
          <p:nvPr>
            <p:ph type="title"/>
          </p:nvPr>
        </p:nvSpPr>
        <p:spPr/>
        <p:txBody>
          <a:bodyPr/>
          <a:lstStyle/>
          <a:p>
            <a:pPr eaLnBrk="1" hangingPunct="1"/>
            <a:r>
              <a:rPr lang="de-DE" dirty="0" smtClean="0"/>
              <a:t>Hierarchie von Medizinischen Studien</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RCT: Randomisierte kontrollierte Studie</a:t>
            </a:r>
            <a:endParaRPr lang="de-AT" sz="2000" dirty="0" smtClean="0"/>
          </a:p>
        </p:txBody>
      </p:sp>
      <p:sp>
        <p:nvSpPr>
          <p:cNvPr id="76806" name="Rectangle 3"/>
          <p:cNvSpPr>
            <a:spLocks noGrp="1" noChangeArrowheads="1"/>
          </p:cNvSpPr>
          <p:nvPr>
            <p:ph idx="1"/>
          </p:nvPr>
        </p:nvSpPr>
        <p:spPr/>
        <p:txBody>
          <a:bodyPr>
            <a:normAutofit/>
          </a:bodyPr>
          <a:lstStyle/>
          <a:p>
            <a:pPr eaLnBrk="1" hangingPunct="1">
              <a:lnSpc>
                <a:spcPct val="90000"/>
              </a:lnSpc>
            </a:pPr>
            <a:endParaRPr lang="de-DE" sz="2500" b="1" dirty="0" smtClean="0"/>
          </a:p>
          <a:p>
            <a:pPr eaLnBrk="1" hangingPunct="1">
              <a:lnSpc>
                <a:spcPct val="90000"/>
              </a:lnSpc>
            </a:pPr>
            <a:r>
              <a:rPr lang="de-DE" sz="2500" b="1" dirty="0" smtClean="0"/>
              <a:t>Klinische Studien sind ein Experiment</a:t>
            </a:r>
          </a:p>
          <a:p>
            <a:pPr lvl="1" eaLnBrk="1" hangingPunct="1">
              <a:lnSpc>
                <a:spcPct val="90000"/>
              </a:lnSpc>
            </a:pPr>
            <a:r>
              <a:rPr lang="de-DE" sz="2100" dirty="0" smtClean="0"/>
              <a:t>Einflussfaktor wird gesteuert</a:t>
            </a:r>
          </a:p>
          <a:p>
            <a:pPr lvl="1" eaLnBrk="1" hangingPunct="1">
              <a:lnSpc>
                <a:spcPct val="90000"/>
              </a:lnSpc>
            </a:pPr>
            <a:r>
              <a:rPr lang="de-DE" sz="2100" dirty="0" smtClean="0"/>
              <a:t>Alle anderen Faktoren sollen möglichst konstant gehalten werden</a:t>
            </a:r>
          </a:p>
          <a:p>
            <a:pPr eaLnBrk="1" hangingPunct="1">
              <a:lnSpc>
                <a:spcPct val="90000"/>
              </a:lnSpc>
            </a:pPr>
            <a:r>
              <a:rPr lang="de-DE" sz="2500" b="1" dirty="0" err="1" smtClean="0"/>
              <a:t>Randomisierung</a:t>
            </a:r>
            <a:endParaRPr lang="de-DE" sz="2500" b="1" dirty="0" smtClean="0"/>
          </a:p>
          <a:p>
            <a:pPr lvl="1" eaLnBrk="1" hangingPunct="1">
              <a:lnSpc>
                <a:spcPct val="90000"/>
              </a:lnSpc>
            </a:pPr>
            <a:r>
              <a:rPr lang="de-DE" sz="2100" dirty="0" smtClean="0"/>
              <a:t>Zufällige Behandlungszuteilung </a:t>
            </a:r>
          </a:p>
          <a:p>
            <a:pPr lvl="1" eaLnBrk="1" hangingPunct="1">
              <a:lnSpc>
                <a:spcPct val="90000"/>
              </a:lnSpc>
            </a:pPr>
            <a:r>
              <a:rPr lang="de-DE" sz="2000" dirty="0" smtClean="0"/>
              <a:t>Ausschluss von Verzerrungen (Bias) durch Selektion</a:t>
            </a:r>
          </a:p>
          <a:p>
            <a:pPr>
              <a:lnSpc>
                <a:spcPct val="90000"/>
              </a:lnSpc>
            </a:pPr>
            <a:r>
              <a:rPr lang="de-DE" sz="2500" b="1" dirty="0" err="1" smtClean="0"/>
              <a:t>Verblindung</a:t>
            </a:r>
            <a:endParaRPr lang="de-DE" sz="2500" b="1" dirty="0"/>
          </a:p>
          <a:p>
            <a:pPr lvl="1">
              <a:lnSpc>
                <a:spcPct val="90000"/>
              </a:lnSpc>
            </a:pPr>
            <a:r>
              <a:rPr lang="de-DE" sz="2100" dirty="0" smtClean="0"/>
              <a:t>Ausschluss von Verzerrungen </a:t>
            </a:r>
            <a:r>
              <a:rPr lang="de-DE" sz="2100" smtClean="0"/>
              <a:t>(Bias) durch </a:t>
            </a:r>
            <a:r>
              <a:rPr lang="de-DE" sz="2100" dirty="0" smtClean="0"/>
              <a:t>Information</a:t>
            </a:r>
            <a:endParaRPr lang="de-DE" sz="2000" dirty="0" smtClean="0"/>
          </a:p>
        </p:txBody>
      </p:sp>
      <p:sp>
        <p:nvSpPr>
          <p:cNvPr id="76804" name="Foliennummernplatzhalter 5"/>
          <p:cNvSpPr>
            <a:spLocks noGrp="1"/>
          </p:cNvSpPr>
          <p:nvPr>
            <p:ph type="sldNum" sz="quarter" idx="12"/>
          </p:nvPr>
        </p:nvSpPr>
        <p:spPr>
          <a:noFill/>
        </p:spPr>
        <p:txBody>
          <a:bodyPr/>
          <a:lstStyle/>
          <a:p>
            <a:fld id="{50285759-7282-4738-8940-1AAD18F5EF5F}" type="slidenum">
              <a:rPr lang="de-DE"/>
              <a:pPr/>
              <a:t>315</a:t>
            </a:fld>
            <a:endParaRPr lang="de-DE"/>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12" name="Foliennummernplatzhalter 5"/>
          <p:cNvSpPr>
            <a:spLocks noGrp="1"/>
          </p:cNvSpPr>
          <p:nvPr>
            <p:ph type="sldNum" sz="quarter" idx="12"/>
          </p:nvPr>
        </p:nvSpPr>
        <p:spPr/>
        <p:txBody>
          <a:bodyPr/>
          <a:lstStyle/>
          <a:p>
            <a:r>
              <a:rPr lang="de-DE" altLang="en-US"/>
              <a:t>Seite </a:t>
            </a:r>
            <a:fld id="{28791C86-A101-4DA7-84C1-DC3E0E5B0139}" type="slidenum">
              <a:rPr lang="de-DE" altLang="en-US"/>
              <a:pPr/>
              <a:t>316</a:t>
            </a:fld>
            <a:endParaRPr lang="de-DE" altLang="en-US"/>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marL="342900" indent="-342900" algn="ctr">
              <a:spcBef>
                <a:spcPct val="40000"/>
              </a:spcBef>
              <a:buClr>
                <a:schemeClr val="accent1"/>
              </a:buClr>
              <a:buSzPct val="95000"/>
              <a:buFont typeface="Arial" charset="0"/>
              <a:buChar char="●"/>
            </a:pPr>
            <a:r>
              <a:rPr lang="de-DE" sz="2000" dirty="0">
                <a:solidFill>
                  <a:srgbClr val="26547C"/>
                </a:solidFill>
              </a:rPr>
              <a:t>Zu untersuchender Faktor</a:t>
            </a:r>
            <a:r>
              <a:rPr lang="de-DE" sz="2000" dirty="0">
                <a:solidFill>
                  <a:srgbClr val="000036"/>
                </a:solidFill>
              </a:rPr>
              <a:t/>
            </a:r>
            <a:br>
              <a:rPr lang="de-DE" sz="2000" dirty="0">
                <a:solidFill>
                  <a:srgbClr val="000036"/>
                </a:solidFill>
              </a:rPr>
            </a:br>
            <a:r>
              <a:rPr lang="de-DE" sz="2000" dirty="0">
                <a:solidFill>
                  <a:srgbClr val="000036"/>
                </a:solidFill>
              </a:rPr>
              <a:t>(z.B. Wirksamkeit einer Therapie oder eines Medikaments, </a:t>
            </a:r>
            <a:br>
              <a:rPr lang="de-DE" sz="2000" dirty="0">
                <a:solidFill>
                  <a:srgbClr val="000036"/>
                </a:solidFill>
              </a:rPr>
            </a:br>
            <a:r>
              <a:rPr lang="de-DE" sz="2000" dirty="0">
                <a:solidFill>
                  <a:srgbClr val="000036"/>
                </a:solidFill>
              </a:rPr>
              <a:t>schädlicher Einfluss von Rauchen oder Übergewicht, </a:t>
            </a:r>
            <a:br>
              <a:rPr lang="de-DE" sz="2000" dirty="0">
                <a:solidFill>
                  <a:srgbClr val="000036"/>
                </a:solidFill>
              </a:rPr>
            </a:br>
            <a:r>
              <a:rPr lang="de-DE" sz="2000" dirty="0">
                <a:solidFill>
                  <a:srgbClr val="000036"/>
                </a:solidFill>
              </a:rPr>
              <a:t>Schützender Einfluss von Obst/Gemüse, Sport...)</a:t>
            </a: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396875"/>
          </a:xfrm>
          <a:prstGeom prst="rect">
            <a:avLst/>
          </a:prstGeom>
          <a:noFill/>
          <a:ln w="9525">
            <a:noFill/>
            <a:miter lim="800000"/>
            <a:headEnd/>
            <a:tailEnd/>
          </a:ln>
          <a:effectLst/>
        </p:spPr>
        <p:txBody>
          <a:bodyPr>
            <a:spAutoFit/>
          </a:bodyPr>
          <a:lstStyle/>
          <a:p>
            <a:pPr algn="r">
              <a:spcBef>
                <a:spcPct val="50000"/>
              </a:spcBef>
            </a:pPr>
            <a:r>
              <a:rPr lang="de-DE" sz="2000">
                <a:solidFill>
                  <a:srgbClr val="26547C"/>
                </a:solidFill>
              </a:rPr>
              <a:t>Intervention</a:t>
            </a:r>
          </a:p>
        </p:txBody>
      </p:sp>
      <p:sp>
        <p:nvSpPr>
          <p:cNvPr id="273417" name="Text Box 9"/>
          <p:cNvSpPr txBox="1">
            <a:spLocks noChangeArrowheads="1"/>
          </p:cNvSpPr>
          <p:nvPr/>
        </p:nvSpPr>
        <p:spPr bwMode="auto">
          <a:xfrm>
            <a:off x="5508625" y="3284538"/>
            <a:ext cx="2590800" cy="396875"/>
          </a:xfrm>
          <a:prstGeom prst="rect">
            <a:avLst/>
          </a:prstGeom>
          <a:noFill/>
          <a:ln w="9525">
            <a:noFill/>
            <a:miter lim="800000"/>
            <a:headEnd/>
            <a:tailEnd/>
          </a:ln>
          <a:effectLst/>
        </p:spPr>
        <p:txBody>
          <a:bodyPr>
            <a:spAutoFit/>
          </a:bodyPr>
          <a:lstStyle/>
          <a:p>
            <a:pPr>
              <a:spcBef>
                <a:spcPct val="50000"/>
              </a:spcBef>
            </a:pPr>
            <a:r>
              <a:rPr lang="de-DE" sz="2000">
                <a:solidFill>
                  <a:srgbClr val="26547C"/>
                </a:solidFill>
              </a:rPr>
              <a:t>Beobachtung</a:t>
            </a:r>
          </a:p>
        </p:txBody>
      </p:sp>
      <p:sp>
        <p:nvSpPr>
          <p:cNvPr id="273418" name="Text Box 10"/>
          <p:cNvSpPr txBox="1">
            <a:spLocks noChangeArrowheads="1"/>
          </p:cNvSpPr>
          <p:nvPr/>
        </p:nvSpPr>
        <p:spPr bwMode="auto">
          <a:xfrm>
            <a:off x="228600" y="4837113"/>
            <a:ext cx="3962400" cy="1190625"/>
          </a:xfrm>
          <a:prstGeom prst="rect">
            <a:avLst/>
          </a:prstGeom>
          <a:noFill/>
          <a:ln w="9525">
            <a:noFill/>
            <a:miter lim="800000"/>
            <a:headEnd/>
            <a:tailEnd/>
          </a:ln>
          <a:effectLst/>
        </p:spPr>
        <p:txBody>
          <a:bodyPr>
            <a:spAutoFit/>
          </a:bodyPr>
          <a:lstStyle/>
          <a:p>
            <a:pPr>
              <a:spcBef>
                <a:spcPct val="50000"/>
              </a:spcBef>
            </a:pPr>
            <a:r>
              <a:rPr lang="de-DE"/>
              <a:t>Der Faktor wird gezielt eingesetzt und vorgegeben. Wirksamkeit (und Verträglichkeit) in Hinblick auf die Zielerkrankung werden geprüft.</a:t>
            </a:r>
          </a:p>
        </p:txBody>
      </p:sp>
      <p:sp>
        <p:nvSpPr>
          <p:cNvPr id="273419" name="Text Box 11"/>
          <p:cNvSpPr txBox="1">
            <a:spLocks noChangeArrowheads="1"/>
          </p:cNvSpPr>
          <p:nvPr/>
        </p:nvSpPr>
        <p:spPr bwMode="auto">
          <a:xfrm>
            <a:off x="5029200" y="4848225"/>
            <a:ext cx="3962400" cy="1190625"/>
          </a:xfrm>
          <a:prstGeom prst="rect">
            <a:avLst/>
          </a:prstGeom>
          <a:noFill/>
          <a:ln w="9525">
            <a:noFill/>
            <a:miter lim="800000"/>
            <a:headEnd/>
            <a:tailEnd/>
          </a:ln>
          <a:effectLst/>
        </p:spPr>
        <p:txBody>
          <a:bodyPr>
            <a:spAutoFit/>
          </a:bodyPr>
          <a:lstStyle/>
          <a:p>
            <a:pPr>
              <a:spcBef>
                <a:spcPct val="50000"/>
              </a:spcBef>
            </a:pPr>
            <a:r>
              <a:rPr lang="de-DE"/>
              <a:t>Der Faktor wird beobachtet und Zusammenhänge mit bzw. sein Einfluss auf das Auftreten von Krankheit  geprüft.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Experiment vs. Erhebung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317</a:t>
            </a:fld>
            <a:endParaRPr lang="de-DE" altLang="en-US"/>
          </a:p>
        </p:txBody>
      </p:sp>
      <p:pic>
        <p:nvPicPr>
          <p:cNvPr id="7" name="Picture 2" descr="D:\WORK\PEARSON\000 FOLIEN\4100\JPG\4100-3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839697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56186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318</a:t>
            </a:fld>
            <a:endParaRPr lang="de-DE" altLang="en-US"/>
          </a:p>
        </p:txBody>
      </p:sp>
      <p:pic>
        <p:nvPicPr>
          <p:cNvPr id="8" name="Picture 2" descr="D:\WORK\PEARSON\000 FOLIEN\4100\JPG\4100-3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819070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7933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2" name="Foliennummernplatzhalter 5"/>
          <p:cNvSpPr>
            <a:spLocks noGrp="1"/>
          </p:cNvSpPr>
          <p:nvPr>
            <p:ph type="sldNum" sz="quarter" idx="12"/>
          </p:nvPr>
        </p:nvSpPr>
        <p:spPr/>
        <p:txBody>
          <a:bodyPr/>
          <a:lstStyle/>
          <a:p>
            <a:r>
              <a:rPr lang="de-DE" altLang="en-US"/>
              <a:t>Seite </a:t>
            </a:r>
            <a:fld id="{EE638F10-C31D-4158-82C4-CEE8F975A39D}" type="slidenum">
              <a:rPr lang="de-DE" altLang="en-US"/>
              <a:pPr/>
              <a:t>319</a:t>
            </a:fld>
            <a:endParaRPr lang="de-DE" altLang="en-US"/>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4000" dirty="0" err="1">
                <a:solidFill>
                  <a:srgbClr val="4F81BD"/>
                </a:solidFill>
                <a:latin typeface="+mj-lt"/>
                <a:ea typeface="+mj-ea"/>
                <a:cs typeface="+mj-cs"/>
              </a:rPr>
              <a:t>Kohorten</a:t>
            </a:r>
            <a:r>
              <a:rPr lang="en-US" sz="4000" dirty="0">
                <a:solidFill>
                  <a:srgbClr val="4F81BD"/>
                </a:solidFill>
                <a:latin typeface="+mj-lt"/>
                <a:ea typeface="+mj-ea"/>
                <a:cs typeface="+mj-cs"/>
              </a:rPr>
              <a:t> </a:t>
            </a:r>
            <a:r>
              <a:rPr lang="en-US" sz="4000" dirty="0" err="1">
                <a:solidFill>
                  <a:srgbClr val="4F81BD"/>
                </a:solidFill>
                <a:latin typeface="+mj-lt"/>
                <a:ea typeface="+mj-ea"/>
                <a:cs typeface="+mj-cs"/>
              </a:rPr>
              <a:t>Studie</a:t>
            </a:r>
            <a:r>
              <a:rPr lang="en-US" sz="4000" dirty="0">
                <a:solidFill>
                  <a:srgbClr val="4F81BD"/>
                </a:solidFill>
                <a:latin typeface="+mj-lt"/>
                <a:ea typeface="+mj-ea"/>
                <a:cs typeface="+mj-cs"/>
              </a:rPr>
              <a:t>: </a:t>
            </a:r>
            <a:endParaRPr lang="en-US" sz="4000" dirty="0" smtClean="0">
              <a:solidFill>
                <a:srgbClr val="4F81BD"/>
              </a:solidFill>
              <a:latin typeface="+mj-lt"/>
              <a:ea typeface="+mj-ea"/>
              <a:cs typeface="+mj-cs"/>
            </a:endParaRPr>
          </a:p>
          <a:p>
            <a:r>
              <a:rPr lang="en-US" sz="4000" dirty="0" smtClean="0">
                <a:solidFill>
                  <a:srgbClr val="4F81BD"/>
                </a:solidFill>
                <a:latin typeface="+mj-lt"/>
                <a:ea typeface="+mj-ea"/>
                <a:cs typeface="+mj-cs"/>
              </a:rPr>
              <a:t>Framingham </a:t>
            </a:r>
            <a:r>
              <a:rPr lang="en-US" sz="4000" dirty="0">
                <a:solidFill>
                  <a:srgbClr val="4F81BD"/>
                </a:solidFill>
                <a:latin typeface="+mj-lt"/>
                <a:ea typeface="+mj-ea"/>
                <a:cs typeface="+mj-cs"/>
              </a:rPr>
              <a:t>Heart Study</a:t>
            </a:r>
            <a:endParaRPr lang="de-DE" sz="40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0" y="256540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6624637" cy="779462"/>
          </a:xfrm>
          <a:prstGeom prst="rect">
            <a:avLst/>
          </a:prstGeom>
          <a:noFill/>
          <a:ln w="9525">
            <a:noFill/>
            <a:miter lim="800000"/>
            <a:headEnd/>
            <a:tailEnd/>
          </a:ln>
          <a:effectLst/>
        </p:spPr>
        <p:txBody>
          <a:bodyPr>
            <a:spAutoFit/>
          </a:bodyPr>
          <a:lstStyle/>
          <a:p>
            <a:pPr eaLnBrk="0" hangingPunct="0">
              <a:spcBef>
                <a:spcPct val="50000"/>
              </a:spcBef>
            </a:pPr>
            <a:r>
              <a:rPr lang="de-DE"/>
              <a:t>1948	Rekrutierung von 5209 gesunden Probanden (30-62J)</a:t>
            </a:r>
          </a:p>
          <a:p>
            <a:pPr eaLnBrk="0" hangingPunct="0">
              <a:spcBef>
                <a:spcPct val="50000"/>
              </a:spcBef>
            </a:pPr>
            <a:endParaRPr lang="de-DE"/>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a:t>1970</a:t>
            </a:r>
          </a:p>
          <a:p>
            <a:pPr algn="ctr" eaLnBrk="0" hangingPunct="0"/>
            <a:r>
              <a:rPr lang="de-DE" sz="1600"/>
              <a:t>Bluthochdruck </a:t>
            </a:r>
            <a:br>
              <a:rPr lang="de-DE" sz="1600"/>
            </a:br>
            <a:r>
              <a:rPr lang="de-DE" sz="1600">
                <a:cs typeface="Arial" charset="0"/>
              </a:rPr>
              <a:t>↑  Schlaganfall</a:t>
            </a:r>
          </a:p>
        </p:txBody>
      </p:sp>
      <p:sp>
        <p:nvSpPr>
          <p:cNvPr id="283658" name="Rectangle 10"/>
          <p:cNvSpPr>
            <a:spLocks noChangeArrowheads="1"/>
          </p:cNvSpPr>
          <p:nvPr/>
        </p:nvSpPr>
        <p:spPr bwMode="auto">
          <a:xfrm>
            <a:off x="1835150" y="5699125"/>
            <a:ext cx="1943100" cy="825500"/>
          </a:xfrm>
          <a:prstGeom prst="rect">
            <a:avLst/>
          </a:prstGeom>
          <a:noFill/>
          <a:ln w="9525">
            <a:noFill/>
            <a:miter lim="800000"/>
            <a:headEnd/>
            <a:tailEnd/>
          </a:ln>
          <a:effectLst/>
        </p:spPr>
        <p:txBody>
          <a:bodyPr wrap="none">
            <a:spAutoFit/>
          </a:bodyPr>
          <a:lstStyle/>
          <a:p>
            <a:pPr algn="ctr" eaLnBrk="0" hangingPunct="0"/>
            <a:r>
              <a:rPr lang="de-DE" sz="1600"/>
              <a:t>1967</a:t>
            </a:r>
          </a:p>
          <a:p>
            <a:pPr algn="ctr" eaLnBrk="0" hangingPunct="0"/>
            <a:r>
              <a:rPr lang="de-DE" sz="1600"/>
              <a:t>Bewegung </a:t>
            </a:r>
            <a:r>
              <a:rPr lang="de-DE" sz="1600">
                <a:cs typeface="Arial" charset="0"/>
              </a:rPr>
              <a:t>↓ KHK</a:t>
            </a:r>
          </a:p>
          <a:p>
            <a:pPr algn="ctr" eaLnBrk="0" hangingPunct="0"/>
            <a:r>
              <a:rPr lang="de-DE" sz="1600">
                <a:cs typeface="Arial" charset="0"/>
              </a:rPr>
              <a:t>Übergewicht ↑ KHK</a:t>
            </a:r>
          </a:p>
        </p:txBody>
      </p:sp>
      <p:sp>
        <p:nvSpPr>
          <p:cNvPr id="283659" name="Rectangle 11"/>
          <p:cNvSpPr>
            <a:spLocks noChangeArrowheads="1"/>
          </p:cNvSpPr>
          <p:nvPr/>
        </p:nvSpPr>
        <p:spPr bwMode="auto">
          <a:xfrm>
            <a:off x="539750" y="4732338"/>
            <a:ext cx="3311525" cy="581025"/>
          </a:xfrm>
          <a:prstGeom prst="rect">
            <a:avLst/>
          </a:prstGeom>
          <a:noFill/>
          <a:ln w="9525">
            <a:noFill/>
            <a:miter lim="800000"/>
            <a:headEnd/>
            <a:tailEnd/>
          </a:ln>
          <a:effectLst/>
        </p:spPr>
        <p:txBody>
          <a:bodyPr>
            <a:spAutoFit/>
          </a:bodyPr>
          <a:lstStyle/>
          <a:p>
            <a:pPr algn="ctr" eaLnBrk="0" hangingPunct="0"/>
            <a:r>
              <a:rPr lang="de-DE" sz="1600"/>
              <a:t>1961</a:t>
            </a:r>
          </a:p>
          <a:p>
            <a:pPr algn="ctr" eaLnBrk="0" hangingPunct="0"/>
            <a:r>
              <a:rPr lang="de-DE" sz="1600"/>
              <a:t>Cholesterin, Blutdruck </a:t>
            </a:r>
            <a:r>
              <a:rPr lang="de-DE" sz="1600">
                <a:cs typeface="Arial" charset="0"/>
              </a:rPr>
              <a:t>↑ KHK</a:t>
            </a:r>
          </a:p>
        </p:txBody>
      </p:sp>
      <p:sp>
        <p:nvSpPr>
          <p:cNvPr id="283660" name="Rectangle 12"/>
          <p:cNvSpPr>
            <a:spLocks noChangeArrowheads="1"/>
          </p:cNvSpPr>
          <p:nvPr/>
        </p:nvSpPr>
        <p:spPr bwMode="auto">
          <a:xfrm>
            <a:off x="149225" y="4005263"/>
            <a:ext cx="2119313" cy="581025"/>
          </a:xfrm>
          <a:prstGeom prst="rect">
            <a:avLst/>
          </a:prstGeom>
          <a:noFill/>
          <a:ln w="9525">
            <a:noFill/>
            <a:miter lim="800000"/>
            <a:headEnd/>
            <a:tailEnd/>
          </a:ln>
          <a:effectLst/>
        </p:spPr>
        <p:txBody>
          <a:bodyPr>
            <a:spAutoFit/>
          </a:bodyPr>
          <a:lstStyle/>
          <a:p>
            <a:pPr algn="r" eaLnBrk="0" hangingPunct="0"/>
            <a:r>
              <a:rPr lang="de-DE" sz="1600"/>
              <a:t>1960</a:t>
            </a:r>
          </a:p>
          <a:p>
            <a:pPr algn="r" eaLnBrk="0" hangingPunct="0"/>
            <a:r>
              <a:rPr lang="de-DE" sz="1600"/>
              <a:t>Rauchen </a:t>
            </a:r>
            <a:r>
              <a:rPr lang="de-DE" sz="1600">
                <a:cs typeface="Arial" charset="0"/>
              </a:rPr>
              <a:t>↑ KHK</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a:t>1976</a:t>
            </a:r>
          </a:p>
          <a:p>
            <a:pPr algn="ctr" eaLnBrk="0" hangingPunct="0"/>
            <a:r>
              <a:rPr lang="de-DE" sz="1600"/>
              <a:t>Menopause </a:t>
            </a:r>
            <a:r>
              <a:rPr lang="de-DE" sz="1600">
                <a:cs typeface="Arial" charset="0"/>
              </a:rPr>
              <a:t>↑ KHK</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a:t>1978</a:t>
            </a:r>
          </a:p>
          <a:p>
            <a:pPr eaLnBrk="0" hangingPunct="0"/>
            <a:r>
              <a:rPr lang="de-DE" sz="1600"/>
              <a:t>Psychosoziale </a:t>
            </a:r>
            <a:br>
              <a:rPr lang="de-DE" sz="1600"/>
            </a:br>
            <a:r>
              <a:rPr lang="de-DE" sz="1600"/>
              <a:t>Faktoren </a:t>
            </a:r>
            <a:r>
              <a:rPr lang="de-DE" sz="1600">
                <a:cs typeface="Arial" charset="0"/>
              </a:rPr>
              <a:t>↑ KHK</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a:t>1988</a:t>
            </a:r>
          </a:p>
          <a:p>
            <a:pPr eaLnBrk="0" hangingPunct="0"/>
            <a:r>
              <a:rPr lang="de-DE" sz="1600"/>
              <a:t>HDL </a:t>
            </a:r>
            <a:r>
              <a:rPr lang="de-DE" sz="1600">
                <a:cs typeface="Arial" charset="0"/>
              </a:rPr>
              <a:t>↓ KHK</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qualitativer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88224" y="6309320"/>
            <a:ext cx="2133600" cy="365125"/>
          </a:xfrm>
        </p:spPr>
        <p:txBody>
          <a:bodyPr/>
          <a:lstStyle/>
          <a:p>
            <a:r>
              <a:rPr lang="de-DE" altLang="en-US" smtClean="0"/>
              <a:t>Seite </a:t>
            </a:r>
            <a:fld id="{0D2F5E8F-47EE-403F-B671-2683899C2F18}" type="slidenum">
              <a:rPr lang="de-DE" altLang="en-US" smtClean="0"/>
              <a:pPr/>
              <a:t>32</a:t>
            </a:fld>
            <a:endParaRPr lang="de-DE" altLang="en-US"/>
          </a:p>
        </p:txBody>
      </p:sp>
      <p:pic>
        <p:nvPicPr>
          <p:cNvPr id="8" name="Picture 2" descr="D:\WORK\PEARSON\000 FOLIEN\4100\JPG\4100-2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94" y="1844824"/>
            <a:ext cx="40576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61048"/>
            <a:ext cx="40544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2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99995"/>
            <a:ext cx="3746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WORK\PEARSON\000 FOLIEN\4100\JPG\41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0" y="4244415"/>
            <a:ext cx="48641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901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Fall-</a:t>
            </a:r>
            <a:r>
              <a:rPr lang="de-DE" dirty="0" err="1" smtClean="0"/>
              <a:t>Kontroll</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18313" y="6381328"/>
            <a:ext cx="2133600" cy="365125"/>
          </a:xfrm>
        </p:spPr>
        <p:txBody>
          <a:bodyPr/>
          <a:lstStyle/>
          <a:p>
            <a:r>
              <a:rPr lang="de-DE" altLang="en-US" smtClean="0"/>
              <a:t>Seite </a:t>
            </a:r>
            <a:fld id="{0D2F5E8F-47EE-403F-B671-2683899C2F18}" type="slidenum">
              <a:rPr lang="de-DE" altLang="en-US" smtClean="0"/>
              <a:pPr/>
              <a:t>320</a:t>
            </a:fld>
            <a:endParaRPr lang="de-DE" altLang="en-US"/>
          </a:p>
        </p:txBody>
      </p:sp>
      <p:pic>
        <p:nvPicPr>
          <p:cNvPr id="7" name="Picture 2" descr="D:\WORK\PEARSON\000 FOLIEN\4100\JPG\4100-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119536"/>
            <a:ext cx="8208913" cy="344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64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D6DB84DA-8C7D-4449-97E4-A0D59F1D2DA2}" type="slidenum">
              <a:rPr lang="de-DE" altLang="en-US"/>
              <a:pPr/>
              <a:t>321</a:t>
            </a:fld>
            <a:endParaRPr lang="de-DE" altLang="en-US"/>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Fall-</a:t>
            </a:r>
            <a:r>
              <a:rPr lang="de-DE" sz="4000" dirty="0" err="1">
                <a:solidFill>
                  <a:srgbClr val="4F81BD"/>
                </a:solidFill>
                <a:latin typeface="+mj-lt"/>
                <a:ea typeface="+mj-ea"/>
                <a:cs typeface="+mj-cs"/>
              </a:rPr>
              <a:t>Kontroll</a:t>
            </a:r>
            <a:r>
              <a:rPr lang="de-DE" sz="4000" dirty="0">
                <a:solidFill>
                  <a:srgbClr val="4F81BD"/>
                </a:solidFill>
                <a:latin typeface="+mj-lt"/>
                <a:ea typeface="+mj-ea"/>
                <a:cs typeface="+mj-cs"/>
              </a:rPr>
              <a:t> Studie</a:t>
            </a:r>
            <a:r>
              <a:rPr lang="de-DE" sz="4000" dirty="0" smtClean="0">
                <a:solidFill>
                  <a:srgbClr val="4F81BD"/>
                </a:solidFill>
                <a:latin typeface="+mj-lt"/>
                <a:ea typeface="+mj-ea"/>
                <a:cs typeface="+mj-cs"/>
              </a:rPr>
              <a:t>:</a:t>
            </a:r>
          </a:p>
          <a:p>
            <a:r>
              <a:rPr lang="de-DE" sz="2800" dirty="0" smtClean="0">
                <a:solidFill>
                  <a:srgbClr val="4F81BD"/>
                </a:solidFill>
                <a:latin typeface="+mj-lt"/>
                <a:ea typeface="+mj-ea"/>
                <a:cs typeface="+mj-cs"/>
              </a:rPr>
              <a:t>Passivrauchen </a:t>
            </a:r>
            <a:r>
              <a:rPr lang="de-DE" sz="2800" dirty="0">
                <a:solidFill>
                  <a:srgbClr val="4F81BD"/>
                </a:solidFill>
                <a:latin typeface="+mj-lt"/>
                <a:ea typeface="+mj-ea"/>
                <a:cs typeface="+mj-cs"/>
              </a:rPr>
              <a:t>(ETS) und Lungenkrebs</a:t>
            </a:r>
          </a:p>
        </p:txBody>
      </p:sp>
      <p:sp>
        <p:nvSpPr>
          <p:cNvPr id="281605" name="Text Box 5"/>
          <p:cNvSpPr txBox="1">
            <a:spLocks noChangeArrowheads="1"/>
          </p:cNvSpPr>
          <p:nvPr/>
        </p:nvSpPr>
        <p:spPr bwMode="auto">
          <a:xfrm>
            <a:off x="179388" y="6092825"/>
            <a:ext cx="7561262" cy="336550"/>
          </a:xfrm>
          <a:prstGeom prst="rect">
            <a:avLst/>
          </a:prstGeom>
          <a:noFill/>
          <a:ln w="9525">
            <a:noFill/>
            <a:miter lim="800000"/>
            <a:headEnd/>
            <a:tailEnd/>
          </a:ln>
          <a:effectLst/>
        </p:spPr>
        <p:txBody>
          <a:bodyPr>
            <a:spAutoFit/>
          </a:bodyPr>
          <a:lstStyle/>
          <a:p>
            <a:pPr>
              <a:spcBef>
                <a:spcPct val="50000"/>
              </a:spcBef>
            </a:pPr>
            <a:r>
              <a:rPr lang="de-DE" sz="1600"/>
              <a:t>Kreuzer, Krauss, Kreienbrock, Jöckel, Wichmann in AJE, 1999</a:t>
            </a:r>
          </a:p>
        </p:txBody>
      </p:sp>
      <p:pic>
        <p:nvPicPr>
          <p:cNvPr id="281606" name="Picture 6"/>
          <p:cNvPicPr>
            <a:picLocks noChangeAspect="1" noChangeArrowheads="1"/>
          </p:cNvPicPr>
          <p:nvPr/>
        </p:nvPicPr>
        <p:blipFill>
          <a:blip r:embed="rId3" cstate="print"/>
          <a:srcRect b="2371"/>
          <a:stretch>
            <a:fillRect/>
          </a:stretch>
        </p:blipFill>
        <p:spPr bwMode="auto">
          <a:xfrm>
            <a:off x="971550" y="1700213"/>
            <a:ext cx="6904038" cy="4183062"/>
          </a:xfrm>
          <a:prstGeom prst="rect">
            <a:avLst/>
          </a:prstGeom>
          <a:noFill/>
          <a:ln w="9525">
            <a:noFill/>
            <a:miter lim="800000"/>
            <a:headEnd/>
            <a:tailEnd/>
          </a:ln>
          <a:effectLst/>
        </p:spPr>
      </p:pic>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AABBE4F8-4A7B-424C-840A-542EC3CBA214}" type="datetime1">
              <a:rPr lang="de-AT"/>
              <a:pPr/>
              <a:t>12.04.2019</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sp>
        <p:nvSpPr>
          <p:cNvPr id="94" name="Foliennummernplatzhalter 3"/>
          <p:cNvSpPr>
            <a:spLocks noGrp="1"/>
          </p:cNvSpPr>
          <p:nvPr>
            <p:ph type="sldNum" sz="quarter" idx="12"/>
          </p:nvPr>
        </p:nvSpPr>
        <p:spPr/>
        <p:txBody>
          <a:bodyPr/>
          <a:lstStyle/>
          <a:p>
            <a:r>
              <a:rPr lang="de-DE" altLang="en-US"/>
              <a:t>Seite </a:t>
            </a:r>
            <a:fld id="{9AE1321D-9A30-449F-AEC0-3514C8474F42}" type="slidenum">
              <a:rPr lang="de-DE" altLang="en-US"/>
              <a:pPr/>
              <a:t>322</a:t>
            </a:fld>
            <a:endParaRPr lang="de-DE" altLang="en-US"/>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0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prospektiv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retrospektiv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Kohortenstudie</a:t>
            </a:r>
            <a:r>
              <a:rPr lang="de-DE" sz="3200">
                <a:solidFill>
                  <a:srgbClr val="4D4D4D"/>
                </a:solidFill>
                <a:latin typeface="Comic Sans MS" pitchFamily="66" charset="0"/>
              </a:rPr>
              <a:t> </a:t>
            </a: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Fall-Kontroll-Studie</a:t>
            </a:r>
            <a:r>
              <a:rPr lang="de-DE" sz="3200">
                <a:solidFill>
                  <a:srgbClr val="4D4D4D"/>
                </a:solidFill>
                <a:latin typeface="Comic Sans MS" pitchFamily="66" charset="0"/>
              </a:rPr>
              <a:t> </a:t>
            </a: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endParaRPr lang="de-DE" sz="200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grpSp>
      <p:grpSp>
        <p:nvGrpSpPr>
          <p:cNvPr id="6" name="Group 25"/>
          <p:cNvGrpSpPr>
            <a:grpSpLocks/>
          </p:cNvGrpSpPr>
          <p:nvPr/>
        </p:nvGrpSpPr>
        <p:grpSpPr bwMode="auto">
          <a:xfrm>
            <a:off x="4800600" y="1600200"/>
            <a:ext cx="2849563" cy="2586038"/>
            <a:chOff x="3024" y="1008"/>
            <a:chExt cx="1795" cy="1629"/>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5" name="Rectangle 31"/>
            <p:cNvSpPr>
              <a:spLocks noChangeArrowheads="1"/>
            </p:cNvSpPr>
            <p:nvPr/>
          </p:nvSpPr>
          <p:spPr bwMode="auto">
            <a:xfrm>
              <a:off x="3024" y="1402"/>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FF3300"/>
                  </a:solidFill>
                  <a:latin typeface="Arial Narrow" pitchFamily="34" charset="0"/>
                  <a:cs typeface="Times New Roman" pitchFamily="18" charset="0"/>
                </a:rPr>
                <a:t> </a:t>
              </a:r>
              <a:r>
                <a:rPr lang="de-DE" sz="2000" b="1">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7" name="Rectangle 33"/>
            <p:cNvSpPr>
              <a:spLocks noChangeArrowheads="1"/>
            </p:cNvSpPr>
            <p:nvPr/>
          </p:nvSpPr>
          <p:spPr bwMode="auto">
            <a:xfrm>
              <a:off x="3072" y="2387"/>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720"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Fälle</a:t>
              </a:r>
            </a:p>
            <a:p>
              <a:pPr>
                <a:lnSpc>
                  <a:spcPct val="105000"/>
                </a:lnSpc>
              </a:pPr>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Kontrollen</a:t>
              </a:r>
            </a:p>
            <a:p>
              <a:pPr>
                <a:lnSpc>
                  <a:spcPct val="105000"/>
                </a:lnSpc>
              </a:pPr>
              <a:r>
                <a:rPr lang="de-DE" sz="2000" b="1">
                  <a:solidFill>
                    <a:srgbClr val="4D4D4D"/>
                  </a:solidFill>
                  <a:latin typeface="Arial Narrow" pitchFamily="34" charset="0"/>
                  <a:cs typeface="Times New Roman" pitchFamily="18" charset="0"/>
                </a:rPr>
                <a:t>(Gesund)</a:t>
              </a:r>
              <a:endParaRPr lang="de-DE" sz="2000" b="1">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06" name="Rectangle 42"/>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23" name="Rectangle 59"/>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859" cy="518"/>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elatives </a:t>
              </a:r>
            </a:p>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isiko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311275"/>
            <a:chOff x="48" y="1334"/>
            <a:chExt cx="938" cy="826"/>
          </a:xfrm>
        </p:grpSpPr>
        <p:sp>
          <p:nvSpPr>
            <p:cNvPr id="267354" name="Rectangle 90"/>
            <p:cNvSpPr>
              <a:spLocks noChangeArrowheads="1"/>
            </p:cNvSpPr>
            <p:nvPr/>
          </p:nvSpPr>
          <p:spPr bwMode="auto">
            <a:xfrm>
              <a:off x="48" y="1334"/>
              <a:ext cx="816" cy="826"/>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Studien-</a:t>
              </a:r>
            </a:p>
            <a:p>
              <a:r>
                <a:rPr lang="de-DE" sz="2000" b="1">
                  <a:solidFill>
                    <a:srgbClr val="4D4D4D"/>
                  </a:solidFill>
                  <a:latin typeface="Arial Narrow" pitchFamily="34" charset="0"/>
                  <a:cs typeface="Times New Roman" pitchFamily="18" charset="0"/>
                </a:rPr>
                <a:t>population </a:t>
              </a:r>
            </a:p>
            <a:p>
              <a:r>
                <a:rPr lang="de-DE" sz="2000" b="1">
                  <a:solidFill>
                    <a:srgbClr val="4D4D4D"/>
                  </a:solidFill>
                  <a:latin typeface="Arial Narrow" pitchFamily="34" charset="0"/>
                  <a:cs typeface="Times New Roman" pitchFamily="18" charset="0"/>
                </a:rPr>
                <a:t>von </a:t>
              </a:r>
              <a:br>
                <a:rPr lang="de-DE" sz="2000" b="1">
                  <a:solidFill>
                    <a:srgbClr val="4D4D4D"/>
                  </a:solidFill>
                  <a:latin typeface="Arial Narrow" pitchFamily="34" charset="0"/>
                  <a:cs typeface="Times New Roman" pitchFamily="18" charset="0"/>
                </a:rPr>
              </a:br>
              <a:r>
                <a:rPr lang="de-DE" sz="2000" b="1">
                  <a:solidFill>
                    <a:srgbClr val="4D4D4D"/>
                  </a:solidFill>
                  <a:latin typeface="Arial Narrow" pitchFamily="34" charset="0"/>
                  <a:cs typeface="Times New Roman" pitchFamily="18" charset="0"/>
                </a:rPr>
                <a:t>Gesunden</a:t>
              </a:r>
              <a:r>
                <a:rPr lang="de-DE" sz="2000">
                  <a:solidFill>
                    <a:srgbClr val="4D4D4D"/>
                  </a:solidFill>
                  <a:latin typeface="Arial Narrow" pitchFamily="34" charset="0"/>
                </a:rPr>
                <a:t> </a:t>
              </a: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a:t>Interventionsstudie: </a:t>
            </a:r>
            <a:r>
              <a:rPr lang="de-DE" sz="2800" dirty="0" err="1"/>
              <a:t>Women`s</a:t>
            </a:r>
            <a:r>
              <a:rPr lang="de-DE" sz="2800" dirty="0"/>
              <a:t> </a:t>
            </a:r>
            <a:r>
              <a:rPr lang="de-DE" sz="2800" dirty="0" err="1"/>
              <a:t>Health</a:t>
            </a:r>
            <a:r>
              <a:rPr lang="de-DE" sz="2800" dirty="0"/>
              <a:t> Initiative</a:t>
            </a:r>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83909F36-76EB-404B-8FE0-481B04A2C88B}" type="slidenum">
              <a:rPr lang="de-DE" altLang="en-US"/>
              <a:pPr/>
              <a:t>323</a:t>
            </a:fld>
            <a:endParaRPr lang="de-DE" altLang="en-US"/>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Meta-Analyse</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Department für Medizinische Statistik, Informatik und Gesundheitsökonomie, Medizinische Universität Innsbruck</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sp>
        <p:nvSpPr>
          <p:cNvPr id="3" name="Inhaltsplatzhalter 2"/>
          <p:cNvSpPr>
            <a:spLocks noGrp="1"/>
          </p:cNvSpPr>
          <p:nvPr>
            <p:ph idx="1"/>
          </p:nvPr>
        </p:nvSpPr>
        <p:spPr/>
        <p:txBody>
          <a:bodyPr>
            <a:normAutofit/>
          </a:bodyPr>
          <a:lstStyle/>
          <a:p>
            <a:r>
              <a:rPr lang="de-DE" sz="3200" dirty="0"/>
              <a:t>Allgemeiner Teil</a:t>
            </a:r>
          </a:p>
          <a:p>
            <a:r>
              <a:rPr lang="de-DE" sz="3200" dirty="0"/>
              <a:t>Praktische Meta-Analyse mit </a:t>
            </a:r>
            <a:r>
              <a:rPr lang="de-DE" sz="3200" dirty="0" err="1"/>
              <a:t>MedCalc</a:t>
            </a:r>
            <a:endParaRPr lang="de-DE" sz="3200" dirty="0"/>
          </a:p>
          <a:p>
            <a:r>
              <a:rPr lang="de-DE" sz="3200" dirty="0"/>
              <a:t>Übung </a:t>
            </a:r>
            <a:r>
              <a:rPr lang="de-DE" sz="3200" dirty="0" err="1"/>
              <a:t>Lionheart-Levorep</a:t>
            </a:r>
            <a:endParaRPr lang="de-DE" sz="32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325</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Literaturhinweise, Quellen</a:t>
            </a:r>
            <a:endParaRPr lang="de-DE" dirty="0"/>
          </a:p>
        </p:txBody>
      </p:sp>
      <p:sp>
        <p:nvSpPr>
          <p:cNvPr id="3" name="Inhaltsplatzhalter 2"/>
          <p:cNvSpPr>
            <a:spLocks noGrp="1"/>
          </p:cNvSpPr>
          <p:nvPr>
            <p:ph idx="1"/>
          </p:nvPr>
        </p:nvSpPr>
        <p:spPr/>
        <p:txBody>
          <a:bodyPr>
            <a:normAutofit lnSpcReduction="10000"/>
          </a:bodyPr>
          <a:lstStyle/>
          <a:p>
            <a:r>
              <a:rPr lang="de-DE" dirty="0"/>
              <a:t>Marcus Müllner - Erfolgreich wissenschaftlich arbeiten in der Klinik; </a:t>
            </a:r>
            <a:r>
              <a:rPr lang="de-DE" dirty="0" err="1"/>
              <a:t>Evidence</a:t>
            </a:r>
            <a:r>
              <a:rPr lang="de-DE" dirty="0"/>
              <a:t> </a:t>
            </a:r>
            <a:r>
              <a:rPr lang="de-DE" dirty="0" err="1"/>
              <a:t>Based</a:t>
            </a:r>
            <a:r>
              <a:rPr lang="de-DE" dirty="0"/>
              <a:t> </a:t>
            </a:r>
            <a:r>
              <a:rPr lang="de-DE" dirty="0" err="1"/>
              <a:t>Medicine</a:t>
            </a:r>
            <a:r>
              <a:rPr lang="de-DE" dirty="0"/>
              <a:t>-Springer Wien </a:t>
            </a:r>
            <a:r>
              <a:rPr lang="de-DE" dirty="0" smtClean="0"/>
              <a:t>2005, </a:t>
            </a:r>
            <a:r>
              <a:rPr lang="de-DE" dirty="0"/>
              <a:t>S.125 ff</a:t>
            </a:r>
            <a:r>
              <a:rPr lang="de-DE" dirty="0" smtClean="0"/>
              <a:t>.</a:t>
            </a:r>
            <a:endParaRPr lang="de-DE" dirty="0"/>
          </a:p>
          <a:p>
            <a:r>
              <a:rPr lang="de-DE" dirty="0" smtClean="0"/>
              <a:t>George </a:t>
            </a:r>
            <a:r>
              <a:rPr lang="de-DE" dirty="0" err="1"/>
              <a:t>Davey</a:t>
            </a:r>
            <a:r>
              <a:rPr lang="de-DE" dirty="0"/>
              <a:t> Smith, Matthias </a:t>
            </a:r>
            <a:r>
              <a:rPr lang="de-DE" dirty="0" smtClean="0"/>
              <a:t>Egger – Meta-Analysen, pharma-kritik </a:t>
            </a:r>
            <a:r>
              <a:rPr lang="de-DE" dirty="0"/>
              <a:t>Jahrgang 14 , Nummer 14, </a:t>
            </a:r>
            <a:r>
              <a:rPr lang="de-DE" dirty="0" smtClean="0"/>
              <a:t>1992</a:t>
            </a:r>
          </a:p>
          <a:p>
            <a:r>
              <a:rPr lang="de-DE" dirty="0" err="1"/>
              <a:t>Hansueli</a:t>
            </a:r>
            <a:r>
              <a:rPr lang="de-DE" dirty="0"/>
              <a:t> Stamm, Thomas M. </a:t>
            </a:r>
            <a:r>
              <a:rPr lang="de-DE" dirty="0" err="1"/>
              <a:t>Schwarb</a:t>
            </a:r>
            <a:r>
              <a:rPr lang="de-DE" dirty="0"/>
              <a:t>: </a:t>
            </a:r>
            <a:r>
              <a:rPr lang="de-DE" dirty="0" smtClean="0"/>
              <a:t>Meta-analyse- </a:t>
            </a:r>
            <a:r>
              <a:rPr lang="de-DE" dirty="0"/>
              <a:t>Eine Einführung; </a:t>
            </a:r>
            <a:r>
              <a:rPr lang="de-DE" dirty="0" err="1"/>
              <a:t>ZfP</a:t>
            </a:r>
            <a:r>
              <a:rPr lang="de-DE" dirty="0"/>
              <a:t> </a:t>
            </a:r>
            <a:r>
              <a:rPr lang="de-DE" dirty="0" smtClean="0"/>
              <a:t>1995</a:t>
            </a:r>
          </a:p>
          <a:p>
            <a:r>
              <a:rPr lang="de-DE" dirty="0"/>
              <a:t>A. Ziegler, S. Lange, R. Bender; Systematische Übersichten und </a:t>
            </a:r>
            <a:r>
              <a:rPr lang="de-DE" dirty="0" smtClean="0"/>
              <a:t>Meta-Analysen, Deutsche Medizinische Wochenschrift, 129. Ausgabe, 2004.</a:t>
            </a:r>
          </a:p>
          <a:p>
            <a:r>
              <a:rPr lang="de-DE" dirty="0" smtClean="0"/>
              <a:t>Leo Held, Burkhart Seifert, Kaspar </a:t>
            </a:r>
            <a:r>
              <a:rPr lang="de-DE" dirty="0" err="1" smtClean="0"/>
              <a:t>Rufibach</a:t>
            </a:r>
            <a:r>
              <a:rPr lang="de-DE" dirty="0" smtClean="0"/>
              <a:t> Medizinische Statistik, Pearson 2013.</a:t>
            </a:r>
          </a:p>
          <a:p>
            <a:r>
              <a:rPr lang="de-DE" dirty="0"/>
              <a:t>https://training.cochrane.org/interactivelearning</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326</a:t>
            </a:fld>
            <a:endParaRPr lang="de-DE" altLang="en-US">
              <a:solidFill>
                <a:prstClr val="black">
                  <a:tint val="75000"/>
                </a:prstClr>
              </a:solidFill>
            </a:endParaRPr>
          </a:p>
        </p:txBody>
      </p:sp>
    </p:spTree>
    <p:extLst>
      <p:ext uri="{BB962C8B-B14F-4D97-AF65-F5344CB8AC3E}">
        <p14:creationId xmlns:p14="http://schemas.microsoft.com/office/powerpoint/2010/main" val="17484616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Definition und Idee</a:t>
            </a:r>
            <a:endParaRPr lang="de-DE" dirty="0"/>
          </a:p>
        </p:txBody>
      </p:sp>
      <p:sp>
        <p:nvSpPr>
          <p:cNvPr id="3" name="Inhaltsplatzhalter 2">
            <a:extLst>
              <a:ext uri="{FF2B5EF4-FFF2-40B4-BE49-F238E27FC236}">
                <a16:creationId xmlns="" xmlns:a16="http://schemas.microsoft.com/office/drawing/2014/main" id="{80B62A60-FE6E-48F8-9393-AC46CB81E1F7}"/>
              </a:ext>
            </a:extLst>
          </p:cNvPr>
          <p:cNvSpPr>
            <a:spLocks noGrp="1"/>
          </p:cNvSpPr>
          <p:nvPr>
            <p:ph idx="1"/>
          </p:nvPr>
        </p:nvSpPr>
        <p:spPr/>
        <p:txBody>
          <a:bodyPr>
            <a:normAutofit/>
          </a:bodyPr>
          <a:lstStyle/>
          <a:p>
            <a:r>
              <a:rPr lang="de-DE" sz="2000" dirty="0"/>
              <a:t>Die Meta-Analyse ist die quantitative Kombination der Resultate mehrerer Einzelstudien</a:t>
            </a:r>
          </a:p>
          <a:p>
            <a:r>
              <a:rPr lang="de-DE" sz="2000" dirty="0"/>
              <a:t>Idee ca. 100 Jahre alt, erste Analyse 1955 (Becher et al JAMA 1955)</a:t>
            </a:r>
          </a:p>
          <a:p>
            <a:r>
              <a:rPr lang="de-DE" sz="2000" dirty="0"/>
              <a:t>Begriff erstmals 1979 durch Psychologen Gene V. Glass verwendet</a:t>
            </a:r>
          </a:p>
          <a:p>
            <a:r>
              <a:rPr lang="de-DE" sz="2000" dirty="0"/>
              <a:t>Mit der Entwicklung von geeigneteren statistischen Methoden haben Meta-Analysen seit dem Anfang der achtziger Jahre zunehmend an Bedeutung gewonnen. Der meta-analytische Ansatz blieb jedoch von heftiger Kritik nicht verschont. Während die einen die Meta-Analyse als «objektive, quantitative Methode» rühmen, wird das Verfahren von anderen als «statistischer Trick» bezeichnet, der «ungerechtfertigte Annahmen macht und zu unzulässigen Verallgemeinerungen führt».</a:t>
            </a:r>
          </a:p>
          <a:p>
            <a:endParaRPr lang="de-DE" dirty="0"/>
          </a:p>
          <a:p>
            <a:endParaRPr lang="de-DE" dirty="0"/>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04DA72-4AE6-40E7-AB8E-352540959216}"/>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 xmlns:a16="http://schemas.microsoft.com/office/drawing/2014/main" id="{C9437416-9BD0-405A-8B23-7632526F9812}"/>
              </a:ext>
            </a:extLst>
          </p:cNvPr>
          <p:cNvSpPr>
            <a:spLocks noGrp="1"/>
          </p:cNvSpPr>
          <p:nvPr>
            <p:ph idx="1"/>
          </p:nvPr>
        </p:nvSpPr>
        <p:spPr/>
        <p:txBody>
          <a:bodyPr>
            <a:normAutofit/>
          </a:bodyPr>
          <a:lstStyle/>
          <a:p>
            <a:r>
              <a:rPr lang="de-DE" dirty="0" smtClean="0"/>
              <a:t>Einzelergebnisse </a:t>
            </a:r>
            <a:r>
              <a:rPr lang="de-DE" dirty="0"/>
              <a:t>inhaltlich homogener Primärstudien werden zusammengefasst und empirisch ausgewertet. </a:t>
            </a:r>
          </a:p>
          <a:p>
            <a:r>
              <a:rPr lang="de-DE" dirty="0" smtClean="0"/>
              <a:t>Ziel </a:t>
            </a:r>
            <a:r>
              <a:rPr lang="de-DE" dirty="0"/>
              <a:t>ist eine </a:t>
            </a:r>
            <a:r>
              <a:rPr lang="de-DE" dirty="0" smtClean="0"/>
              <a:t>Effektgrößenschätzung</a:t>
            </a:r>
            <a:r>
              <a:rPr lang="de-DE" dirty="0"/>
              <a:t>. Es soll untersucht werden, ob ein Effekt vorliegt und wie groß dieser ist. </a:t>
            </a:r>
            <a:endParaRPr lang="de-DE" dirty="0" smtClean="0"/>
          </a:p>
          <a:p>
            <a:r>
              <a:rPr lang="de-DE" dirty="0" smtClean="0"/>
              <a:t>Effektgrößen können sein: Mittelwerte, Differenzen, relative oder absolute Risiken, Odds Ratio, etc.</a:t>
            </a:r>
          </a:p>
          <a:p>
            <a:r>
              <a:rPr lang="de-AT" dirty="0" smtClean="0"/>
              <a:t>Mit </a:t>
            </a:r>
            <a:r>
              <a:rPr lang="de-AT" dirty="0"/>
              <a:t>Hilfe der Meta-Analyse lassen sich mehrere geeignete Einzelstudien statistisch zusammenfassen, diese können dabei verschieden gewichtet werden. </a:t>
            </a:r>
          </a:p>
          <a:p>
            <a:r>
              <a:rPr lang="de-AT" dirty="0" smtClean="0"/>
              <a:t>Gewinn </a:t>
            </a:r>
            <a:r>
              <a:rPr lang="de-AT" dirty="0"/>
              <a:t>neuer Erkenntnisse aus alten Daten</a:t>
            </a:r>
          </a:p>
          <a:p>
            <a:endParaRPr lang="de-DE" dirty="0"/>
          </a:p>
          <a:p>
            <a:endParaRPr lang="de-DE" dirty="0"/>
          </a:p>
        </p:txBody>
      </p:sp>
    </p:spTree>
    <p:extLst>
      <p:ext uri="{BB962C8B-B14F-4D97-AF65-F5344CB8AC3E}">
        <p14:creationId xmlns:p14="http://schemas.microsoft.com/office/powerpoint/2010/main" val="282839455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F5A8E4A-9CAC-43D6-9762-4F22D365C4BB}"/>
              </a:ext>
            </a:extLst>
          </p:cNvPr>
          <p:cNvSpPr>
            <a:spLocks noGrp="1"/>
          </p:cNvSpPr>
          <p:nvPr>
            <p:ph type="title"/>
          </p:nvPr>
        </p:nvSpPr>
        <p:spPr/>
        <p:txBody>
          <a:bodyPr/>
          <a:lstStyle/>
          <a:p>
            <a:r>
              <a:rPr lang="de-DE" dirty="0"/>
              <a:t>Zweck</a:t>
            </a:r>
          </a:p>
        </p:txBody>
      </p:sp>
      <p:sp>
        <p:nvSpPr>
          <p:cNvPr id="3" name="Inhaltsplatzhalter 2">
            <a:extLst>
              <a:ext uri="{FF2B5EF4-FFF2-40B4-BE49-F238E27FC236}">
                <a16:creationId xmlns="" xmlns:a16="http://schemas.microsoft.com/office/drawing/2014/main" id="{18B4D332-4618-445D-B891-92D965AB8599}"/>
              </a:ext>
            </a:extLst>
          </p:cNvPr>
          <p:cNvSpPr>
            <a:spLocks noGrp="1"/>
          </p:cNvSpPr>
          <p:nvPr>
            <p:ph idx="1"/>
          </p:nvPr>
        </p:nvSpPr>
        <p:spPr/>
        <p:txBody>
          <a:bodyPr>
            <a:normAutofit/>
          </a:bodyPr>
          <a:lstStyle/>
          <a:p>
            <a:r>
              <a:rPr lang="de-DE" dirty="0"/>
              <a:t>Voraussetzung, es wurden zwei oder mehr Studien mit ähnlicher Fragestellung </a:t>
            </a:r>
            <a:r>
              <a:rPr lang="de-DE" dirty="0" smtClean="0"/>
              <a:t>durchgeführt und/oder publiziert</a:t>
            </a:r>
          </a:p>
          <a:p>
            <a:r>
              <a:rPr lang="de-DE" dirty="0"/>
              <a:t>Stichprobenumfang </a:t>
            </a:r>
            <a:r>
              <a:rPr lang="de-DE" dirty="0" smtClean="0"/>
              <a:t>der Einzelstudien </a:t>
            </a:r>
            <a:r>
              <a:rPr lang="de-DE" dirty="0"/>
              <a:t>zu klein</a:t>
            </a:r>
          </a:p>
          <a:p>
            <a:r>
              <a:rPr lang="de-DE" dirty="0"/>
              <a:t>Vorhandene Studien liefern inkonsistente Ergebnisse</a:t>
            </a:r>
          </a:p>
          <a:p>
            <a:r>
              <a:rPr lang="de-DE" dirty="0"/>
              <a:t>Untersuchung von Einflüssen und ihre Stärke auf das Ergebnis</a:t>
            </a:r>
          </a:p>
          <a:p>
            <a:r>
              <a:rPr lang="de-DE" dirty="0"/>
              <a:t>Grundlage für künftige Forschungstätigkeit</a:t>
            </a:r>
          </a:p>
          <a:p>
            <a:r>
              <a:rPr lang="de-DE" dirty="0"/>
              <a:t>Ermittlung des Publikationsbias</a:t>
            </a:r>
          </a:p>
          <a:p>
            <a:endParaRPr lang="de-DE" dirty="0"/>
          </a:p>
        </p:txBody>
      </p:sp>
    </p:spTree>
    <p:extLst>
      <p:ext uri="{BB962C8B-B14F-4D97-AF65-F5344CB8AC3E}">
        <p14:creationId xmlns:p14="http://schemas.microsoft.com/office/powerpoint/2010/main" val="2958535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33</a:t>
            </a:fld>
            <a:endParaRPr lang="de-DE" altLang="en-US"/>
          </a:p>
        </p:txBody>
      </p:sp>
      <p:pic>
        <p:nvPicPr>
          <p:cNvPr id="7" name="Picture 2" descr="D:\WORK\PEARSON\000 FOLIEN\4100\JPG\4100-24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598622" cy="133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3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89040"/>
            <a:ext cx="5622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92460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330</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5" y="1844824"/>
            <a:ext cx="8317227" cy="23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081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308" y="307842"/>
            <a:ext cx="7591283" cy="571496"/>
          </a:xfrm>
        </p:spPr>
        <p:txBody>
          <a:bodyPr>
            <a:normAutofit fontScale="90000"/>
          </a:bodyPr>
          <a:lstStyle/>
          <a:p>
            <a:r>
              <a:rPr lang="de-DE" dirty="0" smtClean="0"/>
              <a:t>Beispiel</a:t>
            </a:r>
            <a:endParaRPr lang="de-DE" dirty="0"/>
          </a:p>
        </p:txBody>
      </p:sp>
      <p:sp>
        <p:nvSpPr>
          <p:cNvPr id="4" name="Textfeld 3">
            <a:extLst>
              <a:ext uri="{FF2B5EF4-FFF2-40B4-BE49-F238E27FC236}">
                <a16:creationId xmlns="" xmlns:a16="http://schemas.microsoft.com/office/drawing/2014/main" id="{A671DDB1-95BC-4DC8-A985-113934143EF1}"/>
              </a:ext>
            </a:extLst>
          </p:cNvPr>
          <p:cNvSpPr txBox="1"/>
          <p:nvPr/>
        </p:nvSpPr>
        <p:spPr>
          <a:xfrm>
            <a:off x="263533" y="5929752"/>
            <a:ext cx="8807896" cy="276999"/>
          </a:xfrm>
          <a:prstGeom prst="rect">
            <a:avLst/>
          </a:prstGeom>
          <a:noFill/>
        </p:spPr>
        <p:txBody>
          <a:bodyPr wrap="square" lIns="91418" tIns="45709" rIns="91418" bIns="45709" rtlCol="0">
            <a:spAutoFit/>
          </a:bodyPr>
          <a:lstStyle/>
          <a:p>
            <a:pPr defTabSz="914186" fontAlgn="auto">
              <a:spcBef>
                <a:spcPts val="0"/>
              </a:spcBef>
              <a:spcAft>
                <a:spcPts val="0"/>
              </a:spcAft>
            </a:pPr>
            <a:r>
              <a:rPr lang="de-DE" sz="1200" dirty="0">
                <a:solidFill>
                  <a:prstClr val="black"/>
                </a:solidFill>
                <a:latin typeface="Calibri"/>
              </a:rPr>
              <a:t>[A. Ziegler, S. Lange, R. Bender; Systematische Übersichten und Meta-Analysen .]</a:t>
            </a:r>
          </a:p>
        </p:txBody>
      </p:sp>
      <p:pic>
        <p:nvPicPr>
          <p:cNvPr id="8" name="Grafik 7">
            <a:extLst>
              <a:ext uri="{FF2B5EF4-FFF2-40B4-BE49-F238E27FC236}">
                <a16:creationId xmlns="" xmlns:a16="http://schemas.microsoft.com/office/drawing/2014/main" id="{802A21D6-01BE-4A92-B9DB-275F9B1F5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30202"/>
          <a:stretch/>
        </p:blipFill>
        <p:spPr>
          <a:xfrm>
            <a:off x="395536" y="1556793"/>
            <a:ext cx="6232456" cy="4015015"/>
          </a:xfrm>
          <a:prstGeom prst="rect">
            <a:avLst/>
          </a:prstGeom>
        </p:spPr>
      </p:pic>
      <p:sp>
        <p:nvSpPr>
          <p:cNvPr id="3" name="Textfeld 2">
            <a:extLst>
              <a:ext uri="{FF2B5EF4-FFF2-40B4-BE49-F238E27FC236}">
                <a16:creationId xmlns="" xmlns:a16="http://schemas.microsoft.com/office/drawing/2014/main" id="{526BF05B-3A48-484A-B1F5-6F32B0A16BD4}"/>
              </a:ext>
            </a:extLst>
          </p:cNvPr>
          <p:cNvSpPr txBox="1"/>
          <p:nvPr/>
        </p:nvSpPr>
        <p:spPr>
          <a:xfrm>
            <a:off x="251520" y="5661248"/>
            <a:ext cx="8556376" cy="369332"/>
          </a:xfrm>
          <a:prstGeom prst="rect">
            <a:avLst/>
          </a:prstGeom>
          <a:noFill/>
        </p:spPr>
        <p:txBody>
          <a:bodyPr wrap="square" lIns="91418" tIns="45709" rIns="91418" bIns="45709" rtlCol="0">
            <a:spAutoFit/>
          </a:bodyPr>
          <a:lstStyle/>
          <a:p>
            <a:pPr defTabSz="914186" fontAlgn="auto">
              <a:spcBef>
                <a:spcPts val="0"/>
              </a:spcBef>
              <a:spcAft>
                <a:spcPts val="0"/>
              </a:spcAft>
            </a:pPr>
            <a:r>
              <a:rPr lang="de-DE" dirty="0">
                <a:solidFill>
                  <a:prstClr val="black"/>
                </a:solidFill>
                <a:latin typeface="Calibri"/>
              </a:rPr>
              <a:t>Wirksamkeit von Lidocain zur Reduktion von Mortalität im akuten Myokardinfarkt</a:t>
            </a:r>
          </a:p>
        </p:txBody>
      </p:sp>
    </p:spTree>
    <p:extLst>
      <p:ext uri="{BB962C8B-B14F-4D97-AF65-F5344CB8AC3E}">
        <p14:creationId xmlns:p14="http://schemas.microsoft.com/office/powerpoint/2010/main" val="401649664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Heterogenität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332</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58573"/>
            <a:ext cx="5256584" cy="48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lstStyle/>
          <a:p>
            <a:pPr eaLnBrk="1" hangingPunct="1"/>
            <a:r>
              <a:rPr lang="de-AT" dirty="0" smtClean="0"/>
              <a:t>Meta-Analyse</a:t>
            </a:r>
          </a:p>
        </p:txBody>
      </p:sp>
      <p:pic>
        <p:nvPicPr>
          <p:cNvPr id="132102" name="Picture 3"/>
          <p:cNvPicPr>
            <a:picLocks noGrp="1" noChangeAspect="1" noChangeArrowheads="1"/>
          </p:cNvPicPr>
          <p:nvPr>
            <p:ph idx="1"/>
          </p:nvPr>
        </p:nvPicPr>
        <p:blipFill>
          <a:blip r:embed="rId2" cstate="print"/>
          <a:stretch>
            <a:fillRect/>
          </a:stretch>
        </p:blipFill>
        <p:spPr>
          <a:xfrm>
            <a:off x="1610097" y="1731450"/>
            <a:ext cx="5923810" cy="4495238"/>
          </a:xfrm>
        </p:spPr>
      </p:pic>
      <p:sp>
        <p:nvSpPr>
          <p:cNvPr id="132100" name="Foliennummernplatzhalter 5"/>
          <p:cNvSpPr>
            <a:spLocks noGrp="1"/>
          </p:cNvSpPr>
          <p:nvPr>
            <p:ph type="sldNum" sz="quarter" idx="12"/>
          </p:nvPr>
        </p:nvSpPr>
        <p:spPr>
          <a:noFill/>
        </p:spPr>
        <p:txBody>
          <a:bodyPr/>
          <a:lstStyle/>
          <a:p>
            <a:fld id="{63AFA850-8369-4F3C-BF14-662866974C9D}" type="slidenum">
              <a:rPr lang="de-DE">
                <a:solidFill>
                  <a:prstClr val="black">
                    <a:tint val="75000"/>
                  </a:prstClr>
                </a:solidFill>
              </a:rPr>
              <a:pPr/>
              <a:t>333</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ChangeArrowheads="1"/>
          </p:cNvSpPr>
          <p:nvPr>
            <p:ph type="title"/>
          </p:nvPr>
        </p:nvSpPr>
        <p:spPr/>
        <p:txBody>
          <a:bodyPr/>
          <a:lstStyle/>
          <a:p>
            <a:pPr eaLnBrk="1" hangingPunct="1"/>
            <a:r>
              <a:rPr lang="de-DE" smtClean="0"/>
              <a:t>Stufen einer Meta-Analyse</a:t>
            </a:r>
            <a:endParaRPr lang="de-AT" smtClean="0"/>
          </a:p>
        </p:txBody>
      </p:sp>
      <p:sp>
        <p:nvSpPr>
          <p:cNvPr id="125958" name="Rectangle 3"/>
          <p:cNvSpPr>
            <a:spLocks noGrp="1" noChangeArrowheads="1"/>
          </p:cNvSpPr>
          <p:nvPr>
            <p:ph idx="1"/>
          </p:nvPr>
        </p:nvSpPr>
        <p:spPr/>
        <p:txBody>
          <a:bodyPr/>
          <a:lstStyle/>
          <a:p>
            <a:pPr eaLnBrk="1" hangingPunct="1">
              <a:lnSpc>
                <a:spcPct val="90000"/>
              </a:lnSpc>
            </a:pPr>
            <a:r>
              <a:rPr lang="de-DE" sz="2500"/>
              <a:t>Definition der Hypothese</a:t>
            </a:r>
          </a:p>
          <a:p>
            <a:pPr lvl="1" eaLnBrk="1" hangingPunct="1">
              <a:lnSpc>
                <a:spcPct val="90000"/>
              </a:lnSpc>
            </a:pPr>
            <a:r>
              <a:rPr lang="de-DE" sz="2100"/>
              <a:t>Definition der abhängigen und unabhängigen Variablen</a:t>
            </a:r>
          </a:p>
          <a:p>
            <a:pPr lvl="1" eaLnBrk="1" hangingPunct="1">
              <a:lnSpc>
                <a:spcPct val="90000"/>
              </a:lnSpc>
            </a:pPr>
            <a:r>
              <a:rPr lang="de-DE" sz="2100"/>
              <a:t>Standardisierung der Terminologie</a:t>
            </a:r>
          </a:p>
          <a:p>
            <a:pPr eaLnBrk="1" hangingPunct="1">
              <a:lnSpc>
                <a:spcPct val="90000"/>
              </a:lnSpc>
            </a:pPr>
            <a:r>
              <a:rPr lang="de-DE" sz="2500"/>
              <a:t>Definition der Keywords für Literatursuche und Datensammlung</a:t>
            </a:r>
          </a:p>
          <a:p>
            <a:pPr lvl="1" eaLnBrk="1" hangingPunct="1">
              <a:lnSpc>
                <a:spcPct val="90000"/>
              </a:lnSpc>
            </a:pPr>
            <a:r>
              <a:rPr lang="de-DE" sz="2100"/>
              <a:t>MeSH</a:t>
            </a:r>
          </a:p>
          <a:p>
            <a:pPr eaLnBrk="1" hangingPunct="1">
              <a:lnSpc>
                <a:spcPct val="90000"/>
              </a:lnSpc>
            </a:pPr>
            <a:r>
              <a:rPr lang="de-DE" sz="2500"/>
              <a:t>Definition von Ein- und Ausschlusskriterien für Studien</a:t>
            </a:r>
            <a:endParaRPr lang="de-AT" sz="2500"/>
          </a:p>
          <a:p>
            <a:pPr eaLnBrk="1" hangingPunct="1">
              <a:lnSpc>
                <a:spcPct val="90000"/>
              </a:lnSpc>
            </a:pPr>
            <a:r>
              <a:rPr lang="de-DE" sz="2500"/>
              <a:t>Analyse und Validierung der Ergebnisse</a:t>
            </a:r>
          </a:p>
          <a:p>
            <a:pPr lvl="1" eaLnBrk="1" hangingPunct="1">
              <a:lnSpc>
                <a:spcPct val="90000"/>
              </a:lnSpc>
            </a:pPr>
            <a:r>
              <a:rPr lang="de-DE" sz="2100"/>
              <a:t>Mit geeigneter Software</a:t>
            </a:r>
            <a:endParaRPr lang="de-AT" sz="2100"/>
          </a:p>
        </p:txBody>
      </p:sp>
      <p:sp>
        <p:nvSpPr>
          <p:cNvPr id="125956" name="Foliennummernplatzhalter 5"/>
          <p:cNvSpPr>
            <a:spLocks noGrp="1"/>
          </p:cNvSpPr>
          <p:nvPr>
            <p:ph type="sldNum" sz="quarter" idx="12"/>
          </p:nvPr>
        </p:nvSpPr>
        <p:spPr>
          <a:noFill/>
        </p:spPr>
        <p:txBody>
          <a:bodyPr/>
          <a:lstStyle/>
          <a:p>
            <a:fld id="{CF796F0E-7D67-4CA4-BC90-30590DFCE18B}" type="slidenum">
              <a:rPr lang="de-DE">
                <a:solidFill>
                  <a:prstClr val="black">
                    <a:tint val="75000"/>
                  </a:prstClr>
                </a:solidFill>
              </a:rPr>
              <a:pPr/>
              <a:t>334</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72941996"/>
      </p:ext>
    </p:extLst>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692" y="310641"/>
            <a:ext cx="8258204" cy="571496"/>
          </a:xfrm>
        </p:spPr>
        <p:txBody>
          <a:bodyPr>
            <a:normAutofit fontScale="90000"/>
          </a:bodyPr>
          <a:lstStyle/>
          <a:p>
            <a:r>
              <a:rPr lang="de-DE" dirty="0"/>
              <a:t>Ablauf der Meta-Analyse</a:t>
            </a:r>
          </a:p>
        </p:txBody>
      </p:sp>
      <p:graphicFrame>
        <p:nvGraphicFramePr>
          <p:cNvPr id="8" name="Diagramm 7">
            <a:extLst>
              <a:ext uri="{FF2B5EF4-FFF2-40B4-BE49-F238E27FC236}">
                <a16:creationId xmlns="" xmlns:a16="http://schemas.microsoft.com/office/drawing/2014/main" id="{0F8F3B59-590F-4878-BB2D-A69DDE01EEEB}"/>
              </a:ext>
            </a:extLst>
          </p:cNvPr>
          <p:cNvGraphicFramePr/>
          <p:nvPr>
            <p:extLst>
              <p:ext uri="{D42A27DB-BD31-4B8C-83A1-F6EECF244321}">
                <p14:modId xmlns:p14="http://schemas.microsoft.com/office/powerpoint/2010/main" val="3107605072"/>
              </p:ext>
            </p:extLst>
          </p:nvPr>
        </p:nvGraphicFramePr>
        <p:xfrm>
          <a:off x="899592" y="1772817"/>
          <a:ext cx="7749108" cy="420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30039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t>
            </a:r>
            <a:r>
              <a:rPr lang="de-DE" dirty="0" err="1" smtClean="0"/>
              <a:t>Analyis</a:t>
            </a:r>
            <a:r>
              <a:rPr lang="de-DE" dirty="0" smtClean="0"/>
              <a:t> Protocol (FDA </a:t>
            </a:r>
            <a:r>
              <a:rPr lang="de-DE" dirty="0" err="1" smtClean="0"/>
              <a:t>guidance</a:t>
            </a:r>
            <a:r>
              <a:rPr lang="de-DE" dirty="0" smtClean="0"/>
              <a:t>)</a:t>
            </a:r>
            <a:endParaRPr lang="de-DE" dirty="0"/>
          </a:p>
        </p:txBody>
      </p:sp>
      <p:sp>
        <p:nvSpPr>
          <p:cNvPr id="3" name="Inhaltsplatzhalter 2"/>
          <p:cNvSpPr>
            <a:spLocks noGrp="1"/>
          </p:cNvSpPr>
          <p:nvPr>
            <p:ph idx="1"/>
          </p:nvPr>
        </p:nvSpPr>
        <p:spPr/>
        <p:txBody>
          <a:bodyPr>
            <a:normAutofit/>
          </a:bodyPr>
          <a:lstStyle/>
          <a:p>
            <a:r>
              <a:rPr lang="en-US" dirty="0"/>
              <a:t>The planned purpose of the meta-analysis </a:t>
            </a:r>
          </a:p>
          <a:p>
            <a:r>
              <a:rPr lang="en-US" dirty="0" smtClean="0"/>
              <a:t> </a:t>
            </a:r>
            <a:r>
              <a:rPr lang="en-US" dirty="0"/>
              <a:t>The background information available at the time of protocol development that </a:t>
            </a:r>
            <a:r>
              <a:rPr lang="en-US" dirty="0" smtClean="0"/>
              <a:t>motivated </a:t>
            </a:r>
            <a:r>
              <a:rPr lang="en-US" dirty="0"/>
              <a:t>the meta-analysis </a:t>
            </a:r>
          </a:p>
          <a:p>
            <a:r>
              <a:rPr lang="en-US" dirty="0" smtClean="0"/>
              <a:t>The </a:t>
            </a:r>
            <a:r>
              <a:rPr lang="en-US" dirty="0"/>
              <a:t>design features of the meta-analysis, including outcome definition and </a:t>
            </a:r>
            <a:r>
              <a:rPr lang="en-US" dirty="0" smtClean="0"/>
              <a:t>ascertainment</a:t>
            </a:r>
            <a:r>
              <a:rPr lang="en-US" dirty="0"/>
              <a:t>, exposure periods and assessment, comparator drugs, and target subject </a:t>
            </a:r>
            <a:r>
              <a:rPr lang="en-US" dirty="0" smtClean="0"/>
              <a:t>population </a:t>
            </a:r>
            <a:endParaRPr lang="en-US" dirty="0"/>
          </a:p>
          <a:p>
            <a:r>
              <a:rPr lang="en-US" dirty="0" smtClean="0"/>
              <a:t>A </a:t>
            </a:r>
            <a:r>
              <a:rPr lang="en-US" dirty="0"/>
              <a:t>description of the search strategy that will be used to identify candidate trials and </a:t>
            </a:r>
            <a:r>
              <a:rPr lang="en-US" dirty="0" smtClean="0"/>
              <a:t>the </a:t>
            </a:r>
            <a:r>
              <a:rPr lang="en-US" dirty="0"/>
              <a:t>criteria that will be applied for trial selection </a:t>
            </a:r>
          </a:p>
          <a:p>
            <a:r>
              <a:rPr lang="en-US" dirty="0" smtClean="0"/>
              <a:t>The </a:t>
            </a:r>
            <a:r>
              <a:rPr lang="en-US" dirty="0"/>
              <a:t>analysis strategy for conducting the meta-analysis, including planned subgroup </a:t>
            </a:r>
            <a:r>
              <a:rPr lang="en-US" dirty="0" smtClean="0"/>
              <a:t>analyses </a:t>
            </a:r>
            <a:r>
              <a:rPr lang="en-US" dirty="0"/>
              <a:t>and sensitivity analyses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336</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pPr eaLnBrk="1" hangingPunct="1"/>
            <a:r>
              <a:rPr lang="de-DE" sz="2400"/>
              <a:t>Hierarchie von Medizinischen Studien</a:t>
            </a:r>
            <a:endParaRPr lang="de-AT" sz="240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338</a:t>
            </a:fld>
            <a:endParaRPr lang="de-DE" altLang="en-US">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924598036"/>
      </p:ext>
    </p:extLst>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a:t>Konsistenz</a:t>
            </a:r>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8" name="Foliennummernplatzhalter 5"/>
          <p:cNvSpPr>
            <a:spLocks noGrp="1"/>
          </p:cNvSpPr>
          <p:nvPr>
            <p:ph type="sldNum" sz="quarter" idx="12"/>
          </p:nvPr>
        </p:nvSpPr>
        <p:spPr/>
        <p:txBody>
          <a:bodyPr/>
          <a:lstStyle/>
          <a:p>
            <a:r>
              <a:rPr lang="de-DE" altLang="en-US">
                <a:solidFill>
                  <a:prstClr val="black">
                    <a:tint val="75000"/>
                  </a:prstClr>
                </a:solidFill>
              </a:rPr>
              <a:t>Seite </a:t>
            </a:r>
            <a:fld id="{13613C93-B0C7-4DE2-A0B6-E3687AE9890C}" type="slidenum">
              <a:rPr lang="de-DE" altLang="en-US">
                <a:solidFill>
                  <a:prstClr val="black">
                    <a:tint val="75000"/>
                  </a:prstClr>
                </a:solidFill>
              </a:rPr>
              <a:pPr/>
              <a:t>339</a:t>
            </a:fld>
            <a:endParaRPr lang="de-DE" altLang="en-US">
              <a:solidFill>
                <a:prstClr val="black">
                  <a:tint val="75000"/>
                </a:prstClr>
              </a:solidFill>
            </a:endParaRP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684214" y="1989139"/>
            <a:ext cx="1353233" cy="1938980"/>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a:solidFill>
                  <a:prstClr val="black"/>
                </a:solidFill>
              </a:rPr>
              <a:t>Beta-</a:t>
            </a:r>
          </a:p>
          <a:p>
            <a:pPr defTabSz="914186" eaLnBrk="0" hangingPunct="0"/>
            <a:r>
              <a:rPr lang="de-DE" sz="2000">
                <a:solidFill>
                  <a:prstClr val="black"/>
                </a:solidFill>
              </a:rPr>
              <a:t>Carotin </a:t>
            </a:r>
          </a:p>
          <a:p>
            <a:pPr defTabSz="914186" eaLnBrk="0" hangingPunct="0"/>
            <a:r>
              <a:rPr lang="de-DE" sz="2000">
                <a:solidFill>
                  <a:prstClr val="black"/>
                </a:solidFill>
              </a:rPr>
              <a:t>und </a:t>
            </a:r>
          </a:p>
          <a:p>
            <a:pPr defTabSz="914186" eaLnBrk="0" hangingPunct="0"/>
            <a:r>
              <a:rPr lang="de-DE" sz="2000">
                <a:solidFill>
                  <a:prstClr val="black"/>
                </a:solidFill>
              </a:rPr>
              <a:t>kardio-</a:t>
            </a:r>
          </a:p>
          <a:p>
            <a:pPr defTabSz="914186" eaLnBrk="0" hangingPunct="0"/>
            <a:r>
              <a:rPr lang="de-DE" sz="2000">
                <a:solidFill>
                  <a:prstClr val="black"/>
                </a:solidFill>
              </a:rPr>
              <a:t>vaskuläre </a:t>
            </a:r>
          </a:p>
          <a:p>
            <a:pPr defTabSz="914186" eaLnBrk="0" hangingPunct="0"/>
            <a:r>
              <a:rPr lang="de-DE" sz="2000">
                <a:solidFill>
                  <a:prstClr val="black"/>
                </a:solidFill>
              </a:rPr>
              <a:t>Mortalität</a:t>
            </a: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34</a:t>
            </a:fld>
            <a:endParaRPr lang="de-DE" altLang="en-US"/>
          </a:p>
        </p:txBody>
      </p:sp>
      <p:pic>
        <p:nvPicPr>
          <p:cNvPr id="7" name="Picture 2" descr="D:\WORK\PEARSON\000 FOLIEN\4100\JPG\41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9080"/>
            <a:ext cx="5622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5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277" y="1988840"/>
            <a:ext cx="3869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97758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539750" y="620715"/>
            <a:ext cx="7543800" cy="657225"/>
          </a:xfrm>
          <a:noFill/>
          <a:ln/>
        </p:spPr>
        <p:txBody>
          <a:bodyPr anchor="ctr"/>
          <a:lstStyle/>
          <a:p>
            <a:r>
              <a:rPr lang="de-DE"/>
              <a:t>Evidenzgrade von Studien </a:t>
            </a: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EABAF38E-92B1-476D-B9B7-B450B069610B}" type="slidenum">
              <a:rPr lang="de-DE" altLang="en-US">
                <a:solidFill>
                  <a:prstClr val="black">
                    <a:tint val="75000"/>
                  </a:prstClr>
                </a:solidFill>
              </a:rPr>
              <a:pPr/>
              <a:t>340</a:t>
            </a:fld>
            <a:endParaRPr lang="de-DE" altLang="en-US">
              <a:solidFill>
                <a:prstClr val="black">
                  <a:tint val="75000"/>
                </a:prstClr>
              </a:solidFill>
            </a:endParaRPr>
          </a:p>
        </p:txBody>
      </p:sp>
      <p:pic>
        <p:nvPicPr>
          <p:cNvPr id="302084" name="Picture 4"/>
          <p:cNvPicPr>
            <a:picLocks noChangeAspect="1" noChangeArrowheads="1"/>
          </p:cNvPicPr>
          <p:nvPr/>
        </p:nvPicPr>
        <p:blipFill>
          <a:blip r:embed="rId3" cstate="print"/>
          <a:srcRect/>
          <a:stretch>
            <a:fillRect/>
          </a:stretch>
        </p:blipFill>
        <p:spPr bwMode="auto">
          <a:xfrm>
            <a:off x="395289" y="1484313"/>
            <a:ext cx="8316912" cy="4608512"/>
          </a:xfrm>
          <a:prstGeom prst="rect">
            <a:avLst/>
          </a:prstGeom>
          <a:noFill/>
          <a:ln w="9525">
            <a:noFill/>
            <a:miter lim="800000"/>
            <a:headEnd/>
            <a:tailEnd/>
          </a:ln>
          <a:effectLst/>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217020045"/>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Ist die Qualität der berücksichtigten Studien zufriedenstellend? </a:t>
            </a:r>
            <a:br>
              <a:rPr lang="de-DE" sz="1800" i="1" dirty="0"/>
            </a:br>
            <a:r>
              <a:rPr lang="de-DE" sz="1800" dirty="0"/>
              <a:t/>
            </a:r>
            <a:br>
              <a:rPr lang="de-DE" sz="1800" dirty="0"/>
            </a:br>
            <a:r>
              <a:rPr lang="de-DE" sz="1400" dirty="0"/>
              <a:t>Zwischen verschiedenen Studien bestehen zum Teil erhebliche Qualitätsunterschiede, die in einer Meta- Analyse zunächst nicht berücksichtigt werden. Als Mindestanforderung gilt, dass nur korrekt </a:t>
            </a:r>
            <a:r>
              <a:rPr lang="de-DE" sz="1400" i="1" dirty="0"/>
              <a:t>randomisierte</a:t>
            </a:r>
            <a:r>
              <a:rPr lang="de-DE" sz="1400" dirty="0"/>
              <a:t> </a:t>
            </a:r>
            <a:r>
              <a:rPr lang="de-DE" sz="1400" i="1" dirty="0"/>
              <a:t>Studien</a:t>
            </a:r>
            <a:r>
              <a:rPr lang="de-DE" sz="1400" dirty="0"/>
              <a:t> mit vollständigen Angaben über alle am Anfang in die Studie aufgenommenen Personen meta-analysiert werden. Der </a:t>
            </a:r>
            <a:r>
              <a:rPr lang="de-DE" sz="1400" dirty="0" err="1"/>
              <a:t>Randomisierungsvorgang</a:t>
            </a:r>
            <a:r>
              <a:rPr lang="de-DE" sz="1400" dirty="0"/>
              <a:t>, der leider oft ungenügend beschrieben ist, verdient deshalb besondere Aufmerksamkeit.</a:t>
            </a:r>
            <a:br>
              <a:rPr lang="de-DE" sz="1400" dirty="0"/>
            </a:br>
            <a:r>
              <a:rPr lang="de-DE" sz="1400" dirty="0"/>
              <a:t>Daneben ist es auch von Bedeutung, dass in den verschiedenen Studien tatsächlich gleiche oder vergleichbare Therapien und Beurteilungsverfahren eingesetzt wurden. Bei vielen Medikamentenstudien muss z.B. gefordert werden, dass die Bewertung der Therapieergebnisse </a:t>
            </a:r>
            <a:r>
              <a:rPr lang="de-DE" sz="1400" i="1" dirty="0"/>
              <a:t>blind</a:t>
            </a:r>
            <a:r>
              <a:rPr lang="de-DE" sz="1400" dirty="0"/>
              <a:t> erfolgt.</a:t>
            </a:r>
            <a:br>
              <a:rPr lang="de-DE" sz="1400" dirty="0"/>
            </a:br>
            <a:r>
              <a:rPr lang="de-DE" sz="1400" dirty="0"/>
              <a:t/>
            </a:r>
            <a:br>
              <a:rPr lang="de-DE" sz="1400" dirty="0"/>
            </a:br>
            <a:endParaRPr lang="de-DE" sz="1400" dirty="0"/>
          </a:p>
          <a:p>
            <a:r>
              <a:rPr lang="de-DE" sz="1800" i="1" dirty="0"/>
              <a:t>Wurden alle relevanten Studien berücksichtigt? </a:t>
            </a:r>
            <a:br>
              <a:rPr lang="de-DE" sz="1800" i="1" dirty="0"/>
            </a:br>
            <a:r>
              <a:rPr lang="de-DE" sz="1800" i="1" dirty="0"/>
              <a:t/>
            </a:r>
            <a:br>
              <a:rPr lang="de-DE" sz="1800" i="1" dirty="0"/>
            </a:br>
            <a:r>
              <a:rPr lang="de-DE" sz="1400" dirty="0"/>
              <a:t>Da «positive» Resultate mit </a:t>
            </a:r>
            <a:r>
              <a:rPr lang="de-DE" sz="1400" dirty="0" err="1"/>
              <a:t>grösserer</a:t>
            </a:r>
            <a:r>
              <a:rPr lang="de-DE" sz="1400" dirty="0"/>
              <a:t> Wahrscheinlichkeit veröffentlicht werden als Studien, die keinen Effekt zeigen, sollten auch </a:t>
            </a:r>
            <a:r>
              <a:rPr lang="de-DE" sz="1400" dirty="0" err="1"/>
              <a:t>unpublizierte</a:t>
            </a:r>
            <a:r>
              <a:rPr lang="de-DE" sz="1400" dirty="0"/>
              <a:t> Studien berücksichtigt werden. Dies gilt natürlich nur, soweit die erwähnten Qualitätskriterien erfüllt sind. Wenn allenfalls in Frage kommende Studien nicht in eine Meta-Analyse aufgenommen werden, so sollten sie erwähnt und die entsprechende Entscheidung begründet werden.</a:t>
            </a:r>
            <a:br>
              <a:rPr lang="de-DE" sz="1400" dirty="0"/>
            </a:br>
            <a:r>
              <a:rPr lang="de-DE" sz="1400" dirty="0"/>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341</a:t>
            </a:fld>
            <a:endParaRPr lang="de-DE" altLang="en-US">
              <a:solidFill>
                <a:prstClr val="black">
                  <a:tint val="75000"/>
                </a:prstClr>
              </a:solidFill>
            </a:endParaRPr>
          </a:p>
        </p:txBody>
      </p:sp>
    </p:spTree>
    <p:extLst>
      <p:ext uri="{BB962C8B-B14F-4D97-AF65-F5344CB8AC3E}">
        <p14:creationId xmlns:p14="http://schemas.microsoft.com/office/powerpoint/2010/main" val="4147784881"/>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Haben die berücksichtigten Studien teilweise entgegengesetzte Resultate erbracht? </a:t>
            </a:r>
            <a:br>
              <a:rPr lang="de-DE" sz="1800" i="1" dirty="0"/>
            </a:br>
            <a:r>
              <a:rPr lang="de-DE" sz="1800" i="1" dirty="0"/>
              <a:t/>
            </a:r>
            <a:br>
              <a:rPr lang="de-DE" sz="1800" i="1" dirty="0"/>
            </a:br>
            <a:r>
              <a:rPr lang="de-DE" sz="1400" dirty="0"/>
              <a:t>Der Variabilität der Ergebnisse wird oft nicht genügend Beachtung geschenkt. Das Problem der Heterogenität von Studienresultaten kann nicht durch die Anwendung eines statistischen Tests gelöst werden. Wenn stark voneinander abweichende Resultate vorliegen, geben klinische und biologische Überlegungen den Ausschlag, ob überhaupt eine Meta-Analyse sinnvoll ist.</a:t>
            </a:r>
            <a:br>
              <a:rPr lang="de-DE" sz="1400" dirty="0"/>
            </a:br>
            <a:r>
              <a:rPr lang="de-DE" sz="1400" dirty="0"/>
              <a:t/>
            </a:r>
            <a:br>
              <a:rPr lang="de-DE" sz="1400" dirty="0"/>
            </a:br>
            <a:endParaRPr lang="de-DE" sz="1400" dirty="0"/>
          </a:p>
          <a:p>
            <a:r>
              <a:rPr lang="de-DE" sz="1800" i="1" dirty="0"/>
              <a:t>Wie «robust» sind die Ergebnisse der Meta-Analyse? </a:t>
            </a:r>
            <a:br>
              <a:rPr lang="de-DE" sz="1800" i="1" dirty="0"/>
            </a:br>
            <a:r>
              <a:rPr lang="de-DE" sz="1400" dirty="0"/>
              <a:t/>
            </a:r>
            <a:br>
              <a:rPr lang="de-DE" sz="1400" dirty="0"/>
            </a:br>
            <a:r>
              <a:rPr lang="de-DE" sz="1400" dirty="0"/>
              <a:t>Bei der Durchführung einer Meta-Analyse gibt es eine Reihe von teilweise </a:t>
            </a:r>
            <a:r>
              <a:rPr lang="de-DE" sz="1400" i="1" dirty="0"/>
              <a:t>arbiträren</a:t>
            </a:r>
            <a:r>
              <a:rPr lang="de-DE" sz="1400" dirty="0"/>
              <a:t> Entscheiden (Ausschluss von Studien, Wahl der statistischen Methoden, Interpretation bestimmter Resultate). Das Resultat einer Meta- Analyse sollte von solchen Entscheiden einigermaßen unabhängig sein. Wenn also die gleiche Meta-Analyse z.B. mit einer etwas anderen Studienauswahl oder mit einem anderen statistischen Verfahren durchgeführt wird, sollte sie ungefähr dasselbe Resultat ergeben.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342</a:t>
            </a:fld>
            <a:endParaRPr lang="de-DE" altLang="en-US">
              <a:solidFill>
                <a:prstClr val="black">
                  <a:tint val="75000"/>
                </a:prstClr>
              </a:solidFill>
            </a:endParaRPr>
          </a:p>
        </p:txBody>
      </p:sp>
    </p:spTree>
    <p:extLst>
      <p:ext uri="{BB962C8B-B14F-4D97-AF65-F5344CB8AC3E}">
        <p14:creationId xmlns:p14="http://schemas.microsoft.com/office/powerpoint/2010/main" val="147509726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EFF8D0-21D2-456E-811C-8982D880972C}"/>
              </a:ext>
            </a:extLst>
          </p:cNvPr>
          <p:cNvSpPr>
            <a:spLocks noGrp="1"/>
          </p:cNvSpPr>
          <p:nvPr>
            <p:ph type="title"/>
          </p:nvPr>
        </p:nvSpPr>
        <p:spPr/>
        <p:txBody>
          <a:bodyPr/>
          <a:lstStyle/>
          <a:p>
            <a:r>
              <a:rPr lang="de-DE" dirty="0"/>
              <a:t>Stärken</a:t>
            </a:r>
          </a:p>
        </p:txBody>
      </p:sp>
      <p:sp>
        <p:nvSpPr>
          <p:cNvPr id="3" name="Inhaltsplatzhalter 2">
            <a:extLst>
              <a:ext uri="{FF2B5EF4-FFF2-40B4-BE49-F238E27FC236}">
                <a16:creationId xmlns="" xmlns:a16="http://schemas.microsoft.com/office/drawing/2014/main" id="{339611AD-EC48-4B88-87E5-C676D7C52B13}"/>
              </a:ext>
            </a:extLst>
          </p:cNvPr>
          <p:cNvSpPr>
            <a:spLocks noGrp="1"/>
          </p:cNvSpPr>
          <p:nvPr>
            <p:ph idx="1"/>
          </p:nvPr>
        </p:nvSpPr>
        <p:spPr/>
        <p:txBody>
          <a:bodyPr>
            <a:normAutofit/>
          </a:bodyPr>
          <a:lstStyle/>
          <a:p>
            <a:r>
              <a:rPr lang="de-DE" dirty="0" smtClean="0"/>
              <a:t>Mathematische-statistische Zusammenfassung von Einzelstudien</a:t>
            </a:r>
          </a:p>
          <a:p>
            <a:r>
              <a:rPr lang="de-DE" dirty="0" smtClean="0"/>
              <a:t>Im Gegensatz dazu steht der narrative Review</a:t>
            </a:r>
          </a:p>
          <a:p>
            <a:r>
              <a:rPr lang="de-DE" dirty="0" smtClean="0"/>
              <a:t>Meta-Analyse </a:t>
            </a:r>
            <a:r>
              <a:rPr lang="de-DE" dirty="0"/>
              <a:t>objektiver durch ihre Festlegung von Kriterien für die Auswahl von </a:t>
            </a:r>
            <a:r>
              <a:rPr lang="de-DE" dirty="0" smtClean="0"/>
              <a:t>Primärstudien </a:t>
            </a:r>
            <a:r>
              <a:rPr lang="de-DE" dirty="0"/>
              <a:t>(</a:t>
            </a:r>
            <a:r>
              <a:rPr lang="de-DE" dirty="0" smtClean="0"/>
              <a:t>gegebenenfalls sinkt aber die Studienanzahl</a:t>
            </a:r>
            <a:r>
              <a:rPr lang="de-DE" dirty="0"/>
              <a:t>)</a:t>
            </a:r>
          </a:p>
          <a:p>
            <a:r>
              <a:rPr lang="de-DE" dirty="0"/>
              <a:t>Relativ kostengünstig</a:t>
            </a:r>
          </a:p>
          <a:p>
            <a:r>
              <a:rPr lang="de-DE" dirty="0"/>
              <a:t>Erhöhung der Validität und Trennschärfe</a:t>
            </a:r>
          </a:p>
          <a:p>
            <a:r>
              <a:rPr lang="de-DE" dirty="0"/>
              <a:t>Ermittlung welche Eigenschaften zu welchen Effektstärken führen</a:t>
            </a:r>
          </a:p>
          <a:p>
            <a:pPr marL="0" indent="0">
              <a:buNone/>
            </a:pPr>
            <a:endParaRPr lang="de-DE" dirty="0"/>
          </a:p>
          <a:p>
            <a:endParaRPr lang="de-DE" dirty="0"/>
          </a:p>
        </p:txBody>
      </p:sp>
    </p:spTree>
    <p:extLst>
      <p:ext uri="{BB962C8B-B14F-4D97-AF65-F5344CB8AC3E}">
        <p14:creationId xmlns:p14="http://schemas.microsoft.com/office/powerpoint/2010/main" val="1585075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Schwächen</a:t>
            </a:r>
          </a:p>
        </p:txBody>
      </p:sp>
      <p:sp>
        <p:nvSpPr>
          <p:cNvPr id="3" name="Inhaltsplatzhalter 2"/>
          <p:cNvSpPr>
            <a:spLocks noGrp="1"/>
          </p:cNvSpPr>
          <p:nvPr>
            <p:ph idx="1"/>
          </p:nvPr>
        </p:nvSpPr>
        <p:spPr/>
        <p:txBody>
          <a:bodyPr/>
          <a:lstStyle/>
          <a:p>
            <a:pPr marL="0" indent="0">
              <a:buNone/>
            </a:pPr>
            <a:endParaRPr lang="de-DE" dirty="0"/>
          </a:p>
          <a:p>
            <a:endParaRPr lang="de-DE" dirty="0">
              <a:latin typeface="Arial" pitchFamily="34" charset="0"/>
              <a:cs typeface="Arial" pitchFamily="34" charset="0"/>
            </a:endParaRPr>
          </a:p>
          <a:p>
            <a:endParaRPr lang="de-AT" dirty="0">
              <a:latin typeface="Arial" pitchFamily="34" charset="0"/>
              <a:cs typeface="Arial" pitchFamily="34" charset="0"/>
            </a:endParaRPr>
          </a:p>
        </p:txBody>
      </p:sp>
      <p:graphicFrame>
        <p:nvGraphicFramePr>
          <p:cNvPr id="5" name="Diagramm 4">
            <a:extLst>
              <a:ext uri="{FF2B5EF4-FFF2-40B4-BE49-F238E27FC236}">
                <a16:creationId xmlns="" xmlns:a16="http://schemas.microsoft.com/office/drawing/2014/main" id="{D2BCD13D-70D1-4B6B-9A8C-7ECC8A9864FF}"/>
              </a:ext>
            </a:extLst>
          </p:cNvPr>
          <p:cNvGraphicFramePr/>
          <p:nvPr>
            <p:extLst>
              <p:ext uri="{D42A27DB-BD31-4B8C-83A1-F6EECF244321}">
                <p14:modId xmlns:p14="http://schemas.microsoft.com/office/powerpoint/2010/main" val="676206446"/>
              </p:ext>
            </p:extLst>
          </p:nvPr>
        </p:nvGraphicFramePr>
        <p:xfrm>
          <a:off x="611560" y="1700808"/>
          <a:ext cx="7822298" cy="467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8289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Meta-Analyse</a:t>
            </a:r>
            <a:endParaRPr lang="de-AT" dirty="0" smtClean="0"/>
          </a:p>
        </p:txBody>
      </p:sp>
      <p:sp>
        <p:nvSpPr>
          <p:cNvPr id="124932" name="Foliennummernplatzhalter 5"/>
          <p:cNvSpPr>
            <a:spLocks noGrp="1"/>
          </p:cNvSpPr>
          <p:nvPr>
            <p:ph type="sldNum" sz="quarter" idx="12"/>
          </p:nvPr>
        </p:nvSpPr>
        <p:spPr>
          <a:noFill/>
        </p:spPr>
        <p:txBody>
          <a:bodyPr/>
          <a:lstStyle/>
          <a:p>
            <a:fld id="{A9D459F2-FE6A-4618-B1BD-FE34BE8C6EDF}" type="slidenum">
              <a:rPr lang="de-DE">
                <a:solidFill>
                  <a:prstClr val="black">
                    <a:tint val="75000"/>
                  </a:prstClr>
                </a:solidFill>
              </a:rPr>
              <a:pPr/>
              <a:t>345</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Publications Bias</a:t>
            </a:r>
            <a:endParaRPr lang="de-DE" dirty="0"/>
          </a:p>
        </p:txBody>
      </p:sp>
      <p:sp>
        <p:nvSpPr>
          <p:cNvPr id="4" name="Datumsplatzhalter 3"/>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346</a:t>
            </a:fld>
            <a:endParaRPr lang="de-DE" altLang="en-US">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1165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lstStyle/>
          <a:p>
            <a:r>
              <a:rPr lang="en-US" dirty="0"/>
              <a:t>An important principle involved in estimating risk from a meta-analysis is that the randomized </a:t>
            </a:r>
            <a:r>
              <a:rPr lang="en-US" dirty="0" smtClean="0"/>
              <a:t>comparisons </a:t>
            </a:r>
            <a:r>
              <a:rPr lang="en-US" dirty="0"/>
              <a:t>of the individual trials should be maintained when analyzing the combined data. </a:t>
            </a:r>
            <a:endParaRPr lang="en-US" dirty="0" smtClean="0"/>
          </a:p>
          <a:p>
            <a:r>
              <a:rPr lang="en-US" dirty="0" smtClean="0"/>
              <a:t>In other </a:t>
            </a:r>
            <a:r>
              <a:rPr lang="en-US" dirty="0"/>
              <a:t>words, when comparing drug A to drug B, subjects randomly assigned to drug A in a single </a:t>
            </a:r>
            <a:r>
              <a:rPr lang="en-US" dirty="0" smtClean="0"/>
              <a:t>trial </a:t>
            </a:r>
            <a:r>
              <a:rPr lang="en-US" dirty="0"/>
              <a:t>are compared to subjects assigned to drug B from the same trial and not to subjects from </a:t>
            </a:r>
            <a:r>
              <a:rPr lang="en-US" dirty="0" smtClean="0"/>
              <a:t>other </a:t>
            </a:r>
            <a:r>
              <a:rPr lang="en-US" dirty="0"/>
              <a:t>trials. In the statistics literature, this is referred to as stratifying the analysis by trial.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347</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348</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Tree>
    <p:extLst>
      <p:ext uri="{BB962C8B-B14F-4D97-AF65-F5344CB8AC3E}">
        <p14:creationId xmlns:p14="http://schemas.microsoft.com/office/powerpoint/2010/main" val="335995998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Methode – stratifizierte Analyse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349</a:t>
            </a:fld>
            <a:endParaRPr lang="de-DE" altLang="en-US">
              <a:solidFill>
                <a:prstClr val="black">
                  <a:tint val="75000"/>
                </a:prstClr>
              </a:solidFill>
            </a:endParaRPr>
          </a:p>
        </p:txBody>
      </p:sp>
      <p:pic>
        <p:nvPicPr>
          <p:cNvPr id="7" name="Picture 2" descr="D:\WORK\PEARSON\000 FOLIEN\4100\JPG\4100-19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8" y="1844825"/>
            <a:ext cx="3823855" cy="1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9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4"/>
            <a:ext cx="5626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971601" y="5085186"/>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a:rPr>
                        </m:ctrlPr>
                      </m:fPr>
                      <m:num>
                        <m:f>
                          <m:fPr>
                            <m:ctrlPr>
                              <a:rPr lang="de-DE" i="1" smtClean="0">
                                <a:solidFill>
                                  <a:prstClr val="black"/>
                                </a:solidFill>
                                <a:latin typeface="Cambria Math"/>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971600" y="5085184"/>
                <a:ext cx="6552728" cy="713593"/>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0305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a:xfrm>
            <a:off x="3075806" y="6309320"/>
            <a:ext cx="2895600" cy="365125"/>
          </a:xfrm>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35</a:t>
            </a:fld>
            <a:endParaRPr lang="de-DE" altLang="en-US"/>
          </a:p>
        </p:txBody>
      </p:sp>
      <p:pic>
        <p:nvPicPr>
          <p:cNvPr id="8" name="Picture 2" descr="D:\WORK\PEARSON\000 FOLIEN\4100\JPG\4100-3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33" y="1916832"/>
            <a:ext cx="852214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65863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lstStyle/>
          <a:p>
            <a:r>
              <a:rPr lang="en-US" dirty="0"/>
              <a:t>The </a:t>
            </a:r>
            <a:r>
              <a:rPr lang="en-US" dirty="0" smtClean="0"/>
              <a:t>goal </a:t>
            </a:r>
            <a:r>
              <a:rPr lang="en-US" dirty="0"/>
              <a:t>of any sensitivity analysis should not be to search for additional findings, but to support and 634 understand the primary findings of the meta-analysis. </a:t>
            </a:r>
            <a:endParaRPr lang="en-US" dirty="0" smtClean="0"/>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a:t>
            </a:r>
            <a:r>
              <a:rPr lang="en-US" dirty="0"/>
              <a:t>results. A 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350</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351</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352</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71475"/>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653136"/>
            <a:ext cx="8208912" cy="1477328"/>
          </a:xfrm>
          <a:prstGeom prst="rect">
            <a:avLst/>
          </a:prstGeom>
        </p:spPr>
        <p:txBody>
          <a:bodyPr wrap="square" lIns="91418" tIns="45709" rIns="91418" bIns="45709">
            <a:spAutoFit/>
          </a:bodyPr>
          <a:lstStyle/>
          <a:p>
            <a:pPr defTabSz="914186" fontAlgn="auto">
              <a:spcBef>
                <a:spcPts val="0"/>
              </a:spcBef>
              <a:spcAft>
                <a:spcPts val="0"/>
              </a:spcAft>
            </a:pPr>
            <a:r>
              <a:rPr lang="de-DE" dirty="0">
                <a:solidFill>
                  <a:prstClr val="black"/>
                </a:solidFill>
                <a:latin typeface="Calibri"/>
              </a:rPr>
              <a:t>Das </a:t>
            </a:r>
            <a:r>
              <a:rPr lang="de-DE" dirty="0" err="1">
                <a:solidFill>
                  <a:prstClr val="black"/>
                </a:solidFill>
                <a:latin typeface="Calibri"/>
              </a:rPr>
              <a:t>Cochrane</a:t>
            </a:r>
            <a:r>
              <a:rPr lang="de-DE" dirty="0">
                <a:solidFill>
                  <a:prstClr val="black"/>
                </a:solidFill>
                <a:latin typeface="Calibri"/>
              </a:rPr>
              <a:t>-Logo spiegelt die Ergebnisse eines Systematischen </a:t>
            </a:r>
            <a:r>
              <a:rPr lang="de-DE" dirty="0" err="1">
                <a:solidFill>
                  <a:prstClr val="black"/>
                </a:solidFill>
                <a:latin typeface="Calibri"/>
              </a:rPr>
              <a:t>Cochrane</a:t>
            </a:r>
            <a:r>
              <a:rPr lang="de-DE" dirty="0">
                <a:solidFill>
                  <a:prstClr val="black"/>
                </a:solidFill>
                <a:latin typeface="Calibri"/>
              </a:rPr>
              <a:t> Reviews mit Kultcharakter wider. In dem Review von 1989 ging es um die Frage, ob die Reifung der Lungen bei Frühgeborenen durch die Gabe von </a:t>
            </a:r>
            <a:r>
              <a:rPr lang="de-DE" dirty="0" err="1">
                <a:solidFill>
                  <a:prstClr val="black"/>
                </a:solidFill>
                <a:latin typeface="Calibri"/>
              </a:rPr>
              <a:t>Kortikosteroiden</a:t>
            </a:r>
            <a:r>
              <a:rPr lang="de-DE" dirty="0">
                <a:solidFill>
                  <a:prstClr val="black"/>
                </a:solidFill>
                <a:latin typeface="Calibri"/>
              </a:rPr>
              <a:t> unterstützt werden kann. </a:t>
            </a:r>
            <a:r>
              <a:rPr lang="de-DE" dirty="0" smtClean="0">
                <a:solidFill>
                  <a:prstClr val="black"/>
                </a:solidFill>
                <a:latin typeface="Calibri"/>
              </a:rPr>
              <a:t>Der Cartoonist David </a:t>
            </a:r>
            <a:r>
              <a:rPr lang="de-DE" dirty="0" err="1" smtClean="0">
                <a:solidFill>
                  <a:prstClr val="black"/>
                </a:solidFill>
                <a:latin typeface="Calibri"/>
              </a:rPr>
              <a:t>Mostyn</a:t>
            </a:r>
            <a:r>
              <a:rPr lang="de-DE" dirty="0" smtClean="0">
                <a:solidFill>
                  <a:prstClr val="black"/>
                </a:solidFill>
                <a:latin typeface="Calibri"/>
              </a:rPr>
              <a:t> kreierte </a:t>
            </a:r>
            <a:r>
              <a:rPr lang="de-DE" dirty="0">
                <a:solidFill>
                  <a:prstClr val="black"/>
                </a:solidFill>
                <a:latin typeface="Calibri"/>
              </a:rPr>
              <a:t>aus den Studienergebnissen ein prägnantes Logo.</a:t>
            </a:r>
          </a:p>
        </p:txBody>
      </p:sp>
    </p:spTree>
    <p:extLst>
      <p:ext uri="{BB962C8B-B14F-4D97-AF65-F5344CB8AC3E}">
        <p14:creationId xmlns:p14="http://schemas.microsoft.com/office/powerpoint/2010/main" val="252402090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353</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354</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355</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356</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357</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Tree>
    <p:extLst>
      <p:ext uri="{BB962C8B-B14F-4D97-AF65-F5344CB8AC3E}">
        <p14:creationId xmlns:p14="http://schemas.microsoft.com/office/powerpoint/2010/main" val="48100776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358</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359</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52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Statistische Kennwerte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36</a:t>
            </a:fld>
            <a:endParaRPr lang="de-DE" altLang="en-US"/>
          </a:p>
        </p:txBody>
      </p:sp>
      <p:pic>
        <p:nvPicPr>
          <p:cNvPr id="7" name="Picture 2" descr="D:\WORK\PEARSON\000 FOLIEN\4100\JPG\4100-2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408" y="1484784"/>
            <a:ext cx="5590309" cy="17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1" y="3284984"/>
            <a:ext cx="55784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3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7" y="5013176"/>
            <a:ext cx="5590309"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3195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360</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361</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362</a:t>
            </a:fld>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53940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363</a:t>
            </a:fld>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67588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364</a:t>
            </a:fld>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89361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365</a:t>
            </a:fld>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017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366</a:t>
            </a:fld>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93628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367</a:t>
            </a:fld>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30020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368</a:t>
            </a:fld>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Tree>
    <p:extLst>
      <p:ext uri="{BB962C8B-B14F-4D97-AF65-F5344CB8AC3E}">
        <p14:creationId xmlns:p14="http://schemas.microsoft.com/office/powerpoint/2010/main" val="248968904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369</a:t>
            </a:fld>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90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37</a:t>
            </a:fld>
            <a:endParaRPr lang="de-DE" altLang="en-US"/>
          </a:p>
        </p:txBody>
      </p:sp>
      <p:pic>
        <p:nvPicPr>
          <p:cNvPr id="7" name="Picture 2" descr="D:\WORK\PEARSON\000 FOLIEN\4100\JPG\4100-31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116" y="2864336"/>
            <a:ext cx="5561215"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46" y="5085184"/>
            <a:ext cx="56070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457200" y="274638"/>
            <a:ext cx="6186502" cy="1143000"/>
          </a:xfrm>
        </p:spPr>
        <p:txBody>
          <a:bodyPr/>
          <a:lstStyle/>
          <a:p>
            <a:r>
              <a:rPr lang="de-DE" dirty="0" smtClean="0"/>
              <a:t>Statistische Kennwerte</a:t>
            </a:r>
            <a:endParaRPr lang="de-DE" dirty="0"/>
          </a:p>
        </p:txBody>
      </p:sp>
      <p:pic>
        <p:nvPicPr>
          <p:cNvPr id="9" name="Picture 2" descr="D:\WORK\PEARSON\000 FOLIEN\4100\JPG\4100-3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23914"/>
            <a:ext cx="5623560" cy="13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02526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370</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Tree>
    <p:extLst>
      <p:ext uri="{BB962C8B-B14F-4D97-AF65-F5344CB8AC3E}">
        <p14:creationId xmlns:p14="http://schemas.microsoft.com/office/powerpoint/2010/main" val="307434106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371</a:t>
            </a:fld>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2855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a:xfrm>
            <a:off x="6444208" y="6309320"/>
            <a:ext cx="2133600" cy="365125"/>
          </a:xfrm>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372</a:t>
            </a:fld>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5360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373</a:t>
            </a:fld>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1235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374</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733908"/>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375</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27971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376</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22639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377</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45540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378</a:t>
            </a:fld>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7094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379</a:t>
            </a:fld>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096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38</a:t>
            </a:fld>
            <a:endParaRPr lang="de-DE" altLang="en-US"/>
          </a:p>
        </p:txBody>
      </p:sp>
      <p:pic>
        <p:nvPicPr>
          <p:cNvPr id="7" name="Picture 2" descr="D:\WORK\PEARSON\000 FOLIEN\4100\JPG\4100-31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909280" cy="29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36233"/>
            <a:ext cx="5588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88715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380</a:t>
            </a:fld>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82774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381</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5313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4335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8652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384</a:t>
            </a:fld>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Tree>
    <p:extLst>
      <p:ext uri="{BB962C8B-B14F-4D97-AF65-F5344CB8AC3E}">
        <p14:creationId xmlns:p14="http://schemas.microsoft.com/office/powerpoint/2010/main" val="134760508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385</a:t>
            </a:fld>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Tree>
    <p:extLst>
      <p:ext uri="{BB962C8B-B14F-4D97-AF65-F5344CB8AC3E}">
        <p14:creationId xmlns:p14="http://schemas.microsoft.com/office/powerpoint/2010/main" val="329553831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386</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Tree>
    <p:extLst>
      <p:ext uri="{BB962C8B-B14F-4D97-AF65-F5344CB8AC3E}">
        <p14:creationId xmlns:p14="http://schemas.microsoft.com/office/powerpoint/2010/main" val="351022708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387</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104754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12.04.2019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388</a:t>
            </a:fld>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Tree>
    <p:extLst>
      <p:ext uri="{BB962C8B-B14F-4D97-AF65-F5344CB8AC3E}">
        <p14:creationId xmlns:p14="http://schemas.microsoft.com/office/powerpoint/2010/main" val="34394380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de-AT" dirty="0" smtClean="0"/>
              <a:t>Richtlinien und Empfehlungen</a:t>
            </a:r>
          </a:p>
        </p:txBody>
      </p:sp>
      <p:sp>
        <p:nvSpPr>
          <p:cNvPr id="37894" name="Rectangle 3"/>
          <p:cNvSpPr>
            <a:spLocks noGrp="1" noChangeArrowheads="1"/>
          </p:cNvSpPr>
          <p:nvPr>
            <p:ph idx="1"/>
          </p:nvPr>
        </p:nvSpPr>
        <p:spPr/>
        <p:txBody>
          <a:bodyPr/>
          <a:lstStyle/>
          <a:p>
            <a:pPr eaLnBrk="1" hangingPunct="1"/>
            <a:r>
              <a:rPr lang="en-GB" sz="2400" b="1" dirty="0" err="1" smtClean="0"/>
              <a:t>Deklaration</a:t>
            </a:r>
            <a:r>
              <a:rPr lang="en-GB" sz="2400" b="1" dirty="0" smtClean="0"/>
              <a:t> von Helsinki (World Medical Association)</a:t>
            </a:r>
          </a:p>
          <a:p>
            <a:pPr marL="15875"/>
            <a:r>
              <a:rPr lang="de-AT" sz="2400" dirty="0" smtClean="0"/>
              <a:t>Ethische Gesichtspunkte</a:t>
            </a:r>
          </a:p>
          <a:p>
            <a:pPr eaLnBrk="1" hangingPunct="1"/>
            <a:r>
              <a:rPr lang="de-AT" sz="2400" b="1" dirty="0" smtClean="0"/>
              <a:t>GCP ... </a:t>
            </a:r>
            <a:r>
              <a:rPr lang="de-AT" sz="2400" b="1" dirty="0" err="1" smtClean="0"/>
              <a:t>Good</a:t>
            </a:r>
            <a:r>
              <a:rPr lang="de-AT" sz="2400" b="1" dirty="0" smtClean="0"/>
              <a:t> Clinical Practice</a:t>
            </a:r>
            <a:r>
              <a:rPr lang="de-AT" sz="2400" dirty="0" smtClean="0"/>
              <a:t> </a:t>
            </a:r>
          </a:p>
          <a:p>
            <a:pPr lvl="1" eaLnBrk="1" hangingPunct="1"/>
            <a:r>
              <a:rPr lang="de-AT" sz="2000" dirty="0" smtClean="0"/>
              <a:t>International anerkannte formale Kriterien</a:t>
            </a:r>
          </a:p>
          <a:p>
            <a:pPr lvl="1" eaLnBrk="1" hangingPunct="1"/>
            <a:endParaRPr lang="de-AT" sz="1000" dirty="0" smtClean="0"/>
          </a:p>
          <a:p>
            <a:pPr eaLnBrk="1" hangingPunct="1"/>
            <a:r>
              <a:rPr lang="de-AT" sz="2400" b="1" dirty="0" smtClean="0"/>
              <a:t>ICH … International </a:t>
            </a:r>
            <a:r>
              <a:rPr lang="de-AT" sz="2400" b="1" dirty="0" err="1" smtClean="0"/>
              <a:t>Committee</a:t>
            </a:r>
            <a:r>
              <a:rPr lang="de-AT" sz="2400" b="1" dirty="0" smtClean="0"/>
              <a:t> on </a:t>
            </a:r>
            <a:r>
              <a:rPr lang="de-AT" sz="2400" b="1" dirty="0" err="1" smtClean="0"/>
              <a:t>Harmonization</a:t>
            </a:r>
            <a:endParaRPr lang="de-AT" sz="2400" b="1" dirty="0" smtClean="0"/>
          </a:p>
          <a:p>
            <a:pPr lvl="1" eaLnBrk="1" hangingPunct="1"/>
            <a:r>
              <a:rPr lang="de-AT" sz="2000" dirty="0" smtClean="0"/>
              <a:t>Ergänzt durch nationale Gesetzgebung (z.B. Arzneimittelgesetz)</a:t>
            </a:r>
          </a:p>
          <a:p>
            <a:pPr lvl="1" eaLnBrk="1" hangingPunct="1"/>
            <a:endParaRPr lang="de-AT" sz="1000" dirty="0" smtClean="0"/>
          </a:p>
          <a:p>
            <a:pPr eaLnBrk="1" hangingPunct="1"/>
            <a:r>
              <a:rPr lang="de-AT" sz="2400" b="1" dirty="0" err="1" smtClean="0"/>
              <a:t>Consort</a:t>
            </a:r>
            <a:r>
              <a:rPr lang="de-AT" sz="2400" b="1" dirty="0" smtClean="0"/>
              <a:t>-Richtlinien </a:t>
            </a:r>
          </a:p>
          <a:p>
            <a:pPr lvl="1" eaLnBrk="1" hangingPunct="1"/>
            <a:r>
              <a:rPr lang="de-AT" sz="2000" dirty="0" smtClean="0"/>
              <a:t>Studienberichterstellung </a:t>
            </a:r>
          </a:p>
          <a:p>
            <a:pPr eaLnBrk="1" hangingPunct="1"/>
            <a:endParaRPr lang="de-AT" dirty="0" smtClean="0"/>
          </a:p>
        </p:txBody>
      </p:sp>
      <p:sp>
        <p:nvSpPr>
          <p:cNvPr id="7" name="Fußzeilenplatzhalter 4"/>
          <p:cNvSpPr>
            <a:spLocks noGrp="1"/>
          </p:cNvSpPr>
          <p:nvPr>
            <p:ph type="ftr" sz="quarter" idx="11"/>
          </p:nvPr>
        </p:nvSpPr>
        <p:spPr/>
        <p:txBody>
          <a:bodyPr/>
          <a:lstStyle/>
          <a:p>
            <a:r>
              <a:rPr lang="de-DE" altLang="en-US" dirty="0"/>
              <a:t>hanno.ulmer@i-med.ac.at</a:t>
            </a:r>
          </a:p>
        </p:txBody>
      </p:sp>
      <p:sp>
        <p:nvSpPr>
          <p:cNvPr id="37892" name="Foliennummernplatzhalter 5"/>
          <p:cNvSpPr>
            <a:spLocks noGrp="1"/>
          </p:cNvSpPr>
          <p:nvPr>
            <p:ph type="sldNum" sz="quarter" idx="12"/>
          </p:nvPr>
        </p:nvSpPr>
        <p:spPr>
          <a:noFill/>
        </p:spPr>
        <p:txBody>
          <a:bodyPr/>
          <a:lstStyle/>
          <a:p>
            <a:fld id="{812D84E8-130D-4B5A-8324-96344EA1C883}" type="slidenum">
              <a:rPr lang="de-DE"/>
              <a:pPr/>
              <a:t>389</a:t>
            </a:fld>
            <a:endParaRPr lang="de-DE"/>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39</a:t>
            </a:fld>
            <a:endParaRPr lang="de-DE" altLang="en-US"/>
          </a:p>
        </p:txBody>
      </p:sp>
      <p:sp>
        <p:nvSpPr>
          <p:cNvPr id="7" name="Titel 1"/>
          <p:cNvSpPr>
            <a:spLocks noGrp="1"/>
          </p:cNvSpPr>
          <p:nvPr>
            <p:ph type="title"/>
          </p:nvPr>
        </p:nvSpPr>
        <p:spPr/>
        <p:txBody>
          <a:bodyPr/>
          <a:lstStyle/>
          <a:p>
            <a:r>
              <a:rPr lang="de-DE" dirty="0" smtClean="0"/>
              <a:t>Boxplot</a:t>
            </a:r>
            <a:endParaRPr lang="de-DE" dirty="0"/>
          </a:p>
        </p:txBody>
      </p:sp>
      <p:pic>
        <p:nvPicPr>
          <p:cNvPr id="10" name="Picture 2" descr="D:\WORK\PEARSON\000 FOLIEN\4100\JPG\4100-3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67" y="1700808"/>
            <a:ext cx="700606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0900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p:txBody>
          <a:bodyPr anchor="ctr"/>
          <a:lstStyle/>
          <a:p>
            <a:pPr eaLnBrk="1" hangingPunct="1"/>
            <a:r>
              <a:rPr lang="de-DE" smtClean="0"/>
              <a:t>Deklaration von Helsinki</a:t>
            </a:r>
          </a:p>
        </p:txBody>
      </p:sp>
      <p:sp>
        <p:nvSpPr>
          <p:cNvPr id="7171" name="Inhaltsplatzhalter 2"/>
          <p:cNvSpPr>
            <a:spLocks noGrp="1"/>
          </p:cNvSpPr>
          <p:nvPr>
            <p:ph idx="4294967295"/>
          </p:nvPr>
        </p:nvSpPr>
        <p:spPr/>
        <p:txBody>
          <a:bodyPr/>
          <a:lstStyle/>
          <a:p>
            <a:pPr eaLnBrk="1" hangingPunct="1"/>
            <a:r>
              <a:rPr lang="de-DE" smtClean="0"/>
              <a:t>Regelt seit 1964 ethische Prinzipien für die medizinische Forschung am Menschen</a:t>
            </a:r>
          </a:p>
          <a:p>
            <a:pPr eaLnBrk="1" hangingPunct="1"/>
            <a:r>
              <a:rPr lang="de-DE" smtClean="0"/>
              <a:t>Revision 1983, 1989, 1996, 2000</a:t>
            </a:r>
          </a:p>
          <a:p>
            <a:pPr lvl="1" eaLnBrk="1" hangingPunct="1"/>
            <a:r>
              <a:rPr lang="de-DE" smtClean="0"/>
              <a:t>Seit 2000 (52. Generalversammlung, Edinburgh)</a:t>
            </a:r>
          </a:p>
          <a:p>
            <a:pPr eaLnBrk="1" hangingPunct="1"/>
            <a:r>
              <a:rPr lang="de-DE" sz="1400" smtClean="0"/>
              <a:t>		Einleitung (Abschnitt 1-9)</a:t>
            </a:r>
          </a:p>
          <a:p>
            <a:pPr eaLnBrk="1" hangingPunct="1"/>
            <a:r>
              <a:rPr lang="de-DE" sz="1400" smtClean="0"/>
              <a:t>		Allgemeine Grundsätze für jede Art von medizinischer Forschung 			(Abschnitt 10-27)</a:t>
            </a:r>
          </a:p>
          <a:p>
            <a:pPr eaLnBrk="1" hangingPunct="1"/>
            <a:r>
              <a:rPr lang="de-DE" sz="1400" smtClean="0"/>
              <a:t>		Grundsätze für die medizinische Forschung  in Verbindung mit ärztlicher 		Versorgung  (Abschnitt 28-32)</a:t>
            </a:r>
          </a:p>
          <a:p>
            <a:pPr eaLnBrk="1" hangingPunct="1">
              <a:buFont typeface="Wingdings" pitchFamily="2" charset="2"/>
              <a:buNone/>
            </a:pPr>
            <a:endParaRPr lang="de-DE" sz="1400" smtClean="0"/>
          </a:p>
          <a:p>
            <a:pPr eaLnBrk="1" hangingPunct="1">
              <a:buFont typeface="Wingdings" pitchFamily="2" charset="2"/>
              <a:buNone/>
            </a:pPr>
            <a:r>
              <a:rPr lang="de-DE" sz="1400" smtClean="0"/>
              <a:t>		Download: World Medical Association: http://www.wma.net</a:t>
            </a:r>
          </a:p>
          <a:p>
            <a:pPr eaLnBrk="1" hangingPunct="1">
              <a:buFont typeface="Wingdings" pitchFamily="2" charset="2"/>
              <a:buNone/>
            </a:pPr>
            <a:r>
              <a:rPr lang="de-DE" sz="1400" smtClean="0"/>
              <a:t>		Inoffizielle Übersetzung: http://www.bundesaerztekammer.de</a:t>
            </a:r>
          </a:p>
          <a:p>
            <a:pPr lvl="2" eaLnBrk="1" hangingPunct="1"/>
            <a:endParaRPr lang="de-DE" sz="14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390</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9219" name="Inhaltsplatzhalter 2"/>
          <p:cNvSpPr>
            <a:spLocks noGrp="1"/>
          </p:cNvSpPr>
          <p:nvPr>
            <p:ph idx="4294967295"/>
          </p:nvPr>
        </p:nvSpPr>
        <p:spPr/>
        <p:txBody>
          <a:bodyPr/>
          <a:lstStyle/>
          <a:p>
            <a:pPr eaLnBrk="1" hangingPunct="1"/>
            <a:r>
              <a:rPr lang="de-DE" sz="2000" smtClean="0"/>
              <a:t>Ethische Grundsätze als Leitlinie für Personen, die in der medizinischen Forschung am Menschen tätig sind, incl identifizierbaren menschlichen Daten und Materialien</a:t>
            </a:r>
          </a:p>
          <a:p>
            <a:pPr eaLnBrk="1" hangingPunct="1"/>
            <a:r>
              <a:rPr lang="de-DE" sz="2000" smtClean="0"/>
              <a:t>Forschung muss allgemein anerkannten wissenschaftlichen Grundsätzen entsprechen</a:t>
            </a:r>
          </a:p>
          <a:p>
            <a:pPr eaLnBrk="1" hangingPunct="1"/>
            <a:r>
              <a:rPr lang="de-DE" sz="2000" smtClean="0"/>
              <a:t>Anlegen eines Versuchsprotokoll, der Ethikkommission vorlegen</a:t>
            </a:r>
          </a:p>
          <a:p>
            <a:pPr eaLnBrk="1" hangingPunct="1"/>
            <a:r>
              <a:rPr lang="de-DE" sz="2000" smtClean="0"/>
              <a:t>Überwachung der laufenden Versuche durch die Ethikkommission</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391</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10243" name="Inhaltsplatzhalter 2"/>
          <p:cNvSpPr>
            <a:spLocks noGrp="1"/>
          </p:cNvSpPr>
          <p:nvPr>
            <p:ph idx="4294967295"/>
          </p:nvPr>
        </p:nvSpPr>
        <p:spPr/>
        <p:txBody>
          <a:bodyPr/>
          <a:lstStyle/>
          <a:p>
            <a:pPr eaLnBrk="1" hangingPunct="1"/>
            <a:r>
              <a:rPr lang="de-DE" smtClean="0"/>
              <a:t>Forscher muss Ethikkommission informieren über</a:t>
            </a:r>
          </a:p>
          <a:p>
            <a:pPr lvl="1" eaLnBrk="1" hangingPunct="1"/>
            <a:r>
              <a:rPr lang="de-DE" smtClean="0"/>
              <a:t>Finanzierung</a:t>
            </a:r>
          </a:p>
          <a:p>
            <a:pPr lvl="1" eaLnBrk="1" hangingPunct="1"/>
            <a:r>
              <a:rPr lang="de-DE" smtClean="0"/>
              <a:t>Sponsoren</a:t>
            </a:r>
          </a:p>
          <a:p>
            <a:pPr lvl="1" eaLnBrk="1" hangingPunct="1"/>
            <a:r>
              <a:rPr lang="de-DE" smtClean="0"/>
              <a:t>institutionelle Verbindungen</a:t>
            </a:r>
          </a:p>
          <a:p>
            <a:pPr lvl="1" eaLnBrk="1" hangingPunct="1"/>
            <a:r>
              <a:rPr lang="de-DE" smtClean="0"/>
              <a:t>potentielle Interessenskonflikte</a:t>
            </a:r>
          </a:p>
          <a:p>
            <a:pPr lvl="1" eaLnBrk="1" hangingPunct="1"/>
            <a:r>
              <a:rPr lang="de-DE" smtClean="0"/>
              <a:t>Anreize für Versuchspersonen </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392</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de-DE" sz="3200" smtClean="0"/>
              <a:t>International Conference of Harmonisation (ICH)</a:t>
            </a:r>
          </a:p>
        </p:txBody>
      </p:sp>
      <p:sp>
        <p:nvSpPr>
          <p:cNvPr id="15363" name="Rectangle 3"/>
          <p:cNvSpPr>
            <a:spLocks noGrp="1" noChangeArrowheads="1"/>
          </p:cNvSpPr>
          <p:nvPr>
            <p:ph type="body" idx="1"/>
          </p:nvPr>
        </p:nvSpPr>
        <p:spPr/>
        <p:txBody>
          <a:bodyPr/>
          <a:lstStyle/>
          <a:p>
            <a:pPr eaLnBrk="1" hangingPunct="1">
              <a:buFont typeface="Wingdings" pitchFamily="2" charset="2"/>
              <a:buNone/>
            </a:pPr>
            <a:r>
              <a:rPr lang="de-DE" smtClean="0"/>
              <a:t>Mitglieder:</a:t>
            </a:r>
          </a:p>
          <a:p>
            <a:pPr eaLnBrk="1" hangingPunct="1"/>
            <a:r>
              <a:rPr lang="de-DE" sz="2000" smtClean="0"/>
              <a:t>Kommission der Europäischen Gemeinschaft</a:t>
            </a:r>
          </a:p>
          <a:p>
            <a:pPr eaLnBrk="1" hangingPunct="1"/>
            <a:r>
              <a:rPr lang="de-DE" sz="2000" smtClean="0"/>
              <a:t>European Federation of Pharmaceutical Industries and Associations (EFPIA)</a:t>
            </a:r>
          </a:p>
          <a:p>
            <a:pPr eaLnBrk="1" hangingPunct="1"/>
            <a:r>
              <a:rPr lang="de-DE" sz="2000" smtClean="0"/>
              <a:t>Ministry of Health, Labor and Welfare (MHLW)</a:t>
            </a:r>
          </a:p>
          <a:p>
            <a:pPr eaLnBrk="1" hangingPunct="1"/>
            <a:r>
              <a:rPr lang="de-DE" sz="2000" smtClean="0"/>
              <a:t>Japan Pharmaceutical Manufactures Association (JPMA)</a:t>
            </a:r>
          </a:p>
          <a:p>
            <a:pPr eaLnBrk="1" hangingPunct="1"/>
            <a:r>
              <a:rPr lang="de-DE" sz="2000" smtClean="0"/>
              <a:t>US Food and Drug Administration (FDA)</a:t>
            </a:r>
          </a:p>
          <a:p>
            <a:pPr eaLnBrk="1" hangingPunct="1"/>
            <a:r>
              <a:rPr lang="de-DE" sz="2000" smtClean="0"/>
              <a:t>Pharmaceutical Research and Manufactures of America (PhRMA)</a:t>
            </a:r>
          </a:p>
          <a:p>
            <a:pPr eaLnBrk="1" hangingPunct="1">
              <a:buFont typeface="Wingdings" pitchFamily="2" charset="2"/>
              <a:buNone/>
            </a:pPr>
            <a:endParaRPr lang="de-DE" sz="2000" smtClean="0"/>
          </a:p>
          <a:p>
            <a:pPr eaLnBrk="1" hangingPunct="1">
              <a:buFont typeface="Wingdings" pitchFamily="2" charset="2"/>
              <a:buNone/>
            </a:pPr>
            <a:endParaRPr lang="de-DE" sz="20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393</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normAutofit fontScale="90000"/>
          </a:bodyPr>
          <a:lstStyle/>
          <a:p>
            <a:pPr eaLnBrk="1" hangingPunct="1"/>
            <a:r>
              <a:rPr lang="de-DE" smtClean="0"/>
              <a:t>Richtlinie ICH E9</a:t>
            </a:r>
            <a:br>
              <a:rPr lang="de-DE" smtClean="0"/>
            </a:br>
            <a:r>
              <a:rPr lang="de-DE" sz="2800" smtClean="0"/>
              <a:t>(Statistical Priciples for Clinical Trials, 1998)</a:t>
            </a:r>
          </a:p>
        </p:txBody>
      </p:sp>
      <p:sp>
        <p:nvSpPr>
          <p:cNvPr id="18435" name="Rectangle 3"/>
          <p:cNvSpPr>
            <a:spLocks noGrp="1" noChangeArrowheads="1"/>
          </p:cNvSpPr>
          <p:nvPr>
            <p:ph type="body" idx="1"/>
          </p:nvPr>
        </p:nvSpPr>
        <p:spPr/>
        <p:txBody>
          <a:bodyPr/>
          <a:lstStyle/>
          <a:p>
            <a:pPr eaLnBrk="1" hangingPunct="1"/>
            <a:r>
              <a:rPr lang="de-DE" dirty="0" smtClean="0"/>
              <a:t>Harmonisierung statistischer Vorgehensweisen</a:t>
            </a:r>
          </a:p>
          <a:p>
            <a:pPr lvl="1" eaLnBrk="1" hangingPunct="1"/>
            <a:r>
              <a:rPr lang="de-DE" dirty="0" err="1" smtClean="0"/>
              <a:t>Biostatistical</a:t>
            </a:r>
            <a:r>
              <a:rPr lang="de-DE" dirty="0" smtClean="0"/>
              <a:t> </a:t>
            </a:r>
            <a:r>
              <a:rPr lang="de-DE" dirty="0" err="1" smtClean="0"/>
              <a:t>Methodology</a:t>
            </a:r>
            <a:r>
              <a:rPr lang="de-DE" dirty="0" smtClean="0"/>
              <a:t> in Clinical Trials in </a:t>
            </a:r>
            <a:r>
              <a:rPr lang="de-DE" dirty="0" err="1" smtClean="0"/>
              <a:t>Application</a:t>
            </a:r>
            <a:r>
              <a:rPr lang="de-DE" dirty="0" smtClean="0"/>
              <a:t> </a:t>
            </a:r>
            <a:r>
              <a:rPr lang="de-DE" dirty="0" err="1" smtClean="0"/>
              <a:t>for</a:t>
            </a:r>
            <a:r>
              <a:rPr lang="de-DE" dirty="0" smtClean="0"/>
              <a:t> Marketing </a:t>
            </a:r>
            <a:r>
              <a:rPr lang="de-DE" dirty="0" err="1" smtClean="0"/>
              <a:t>Authorisations</a:t>
            </a:r>
            <a:r>
              <a:rPr lang="de-DE" dirty="0" smtClean="0"/>
              <a:t> </a:t>
            </a:r>
            <a:r>
              <a:rPr lang="de-DE" sz="1600" dirty="0" smtClean="0"/>
              <a:t>(</a:t>
            </a:r>
            <a:r>
              <a:rPr lang="de-DE" sz="1600" dirty="0" err="1" smtClean="0"/>
              <a:t>Commitee</a:t>
            </a:r>
            <a:r>
              <a:rPr lang="de-DE" sz="1600" dirty="0" smtClean="0"/>
              <a:t> </a:t>
            </a:r>
            <a:r>
              <a:rPr lang="de-DE" sz="1600" dirty="0" err="1" smtClean="0"/>
              <a:t>for</a:t>
            </a:r>
            <a:r>
              <a:rPr lang="de-DE" sz="1600" dirty="0" smtClean="0"/>
              <a:t> </a:t>
            </a:r>
            <a:r>
              <a:rPr lang="de-DE" sz="1600" dirty="0" err="1" smtClean="0"/>
              <a:t>Propriatary</a:t>
            </a:r>
            <a:r>
              <a:rPr lang="de-DE" sz="1600" dirty="0" smtClean="0"/>
              <a:t> </a:t>
            </a:r>
            <a:r>
              <a:rPr lang="de-DE" sz="1600" dirty="0" err="1" smtClean="0"/>
              <a:t>Medicinal</a:t>
            </a:r>
            <a:r>
              <a:rPr lang="de-DE" sz="1600" dirty="0" smtClean="0"/>
              <a:t> Products, 1994)</a:t>
            </a:r>
          </a:p>
          <a:p>
            <a:pPr lvl="1" eaLnBrk="1" hangingPunct="1"/>
            <a:r>
              <a:rPr lang="de-DE" dirty="0" err="1" smtClean="0"/>
              <a:t>Guidelines</a:t>
            </a:r>
            <a:r>
              <a:rPr lang="de-DE" dirty="0" smtClean="0"/>
              <a:t> on Statistical Analysis </a:t>
            </a:r>
            <a:r>
              <a:rPr lang="de-DE" dirty="0" err="1" smtClean="0"/>
              <a:t>of</a:t>
            </a:r>
            <a:r>
              <a:rPr lang="de-DE" dirty="0" smtClean="0"/>
              <a:t> Clinical Studies </a:t>
            </a:r>
            <a:r>
              <a:rPr lang="de-DE" sz="1800" dirty="0" smtClean="0"/>
              <a:t>(</a:t>
            </a:r>
            <a:r>
              <a:rPr lang="de-DE" sz="1800" dirty="0" err="1" smtClean="0"/>
              <a:t>Japanese</a:t>
            </a:r>
            <a:r>
              <a:rPr lang="de-DE" sz="1800" dirty="0" smtClean="0"/>
              <a:t> </a:t>
            </a:r>
            <a:r>
              <a:rPr lang="de-DE" sz="1800" dirty="0" err="1" smtClean="0"/>
              <a:t>Ministry</a:t>
            </a:r>
            <a:r>
              <a:rPr lang="de-DE" sz="1800" dirty="0" smtClean="0"/>
              <a:t> </a:t>
            </a:r>
            <a:r>
              <a:rPr lang="de-DE" sz="1800" dirty="0" err="1" smtClean="0"/>
              <a:t>of</a:t>
            </a:r>
            <a:r>
              <a:rPr lang="de-DE" sz="1800" dirty="0" smtClean="0"/>
              <a:t> </a:t>
            </a:r>
            <a:r>
              <a:rPr lang="de-DE" sz="1800" dirty="0" err="1" smtClean="0"/>
              <a:t>Health</a:t>
            </a:r>
            <a:r>
              <a:rPr lang="de-DE" sz="1800" dirty="0" smtClean="0"/>
              <a:t> </a:t>
            </a:r>
            <a:r>
              <a:rPr lang="de-DE" sz="1800" dirty="0" err="1" smtClean="0"/>
              <a:t>and</a:t>
            </a:r>
            <a:r>
              <a:rPr lang="de-DE" sz="1800" dirty="0" smtClean="0"/>
              <a:t> </a:t>
            </a:r>
            <a:r>
              <a:rPr lang="de-DE" sz="1800" dirty="0" err="1" smtClean="0"/>
              <a:t>Welfare</a:t>
            </a:r>
            <a:r>
              <a:rPr lang="de-DE" sz="1800" dirty="0" smtClean="0"/>
              <a:t>, 1992)</a:t>
            </a:r>
          </a:p>
          <a:p>
            <a:pPr lvl="1" eaLnBrk="1" hangingPunct="1"/>
            <a:r>
              <a:rPr lang="de-DE" dirty="0" err="1" smtClean="0"/>
              <a:t>Guideline</a:t>
            </a:r>
            <a:r>
              <a:rPr lang="de-DE" dirty="0" smtClean="0"/>
              <a:t> </a:t>
            </a:r>
            <a:r>
              <a:rPr lang="de-DE" dirty="0" err="1" smtClean="0"/>
              <a:t>for</a:t>
            </a:r>
            <a:r>
              <a:rPr lang="de-DE" dirty="0" smtClean="0"/>
              <a:t> </a:t>
            </a:r>
            <a:r>
              <a:rPr lang="de-DE" dirty="0" err="1" smtClean="0"/>
              <a:t>the</a:t>
            </a:r>
            <a:r>
              <a:rPr lang="de-DE" dirty="0" smtClean="0"/>
              <a:t> Format </a:t>
            </a:r>
            <a:r>
              <a:rPr lang="de-DE" dirty="0" err="1" smtClean="0"/>
              <a:t>and</a:t>
            </a:r>
            <a:r>
              <a:rPr lang="de-DE" dirty="0" smtClean="0"/>
              <a:t> Content </a:t>
            </a:r>
            <a:r>
              <a:rPr lang="de-DE" dirty="0" err="1" smtClean="0"/>
              <a:t>of</a:t>
            </a:r>
            <a:r>
              <a:rPr lang="de-DE" dirty="0" smtClean="0"/>
              <a:t> Clinical </a:t>
            </a:r>
            <a:r>
              <a:rPr lang="de-DE" dirty="0" err="1" smtClean="0"/>
              <a:t>and</a:t>
            </a:r>
            <a:r>
              <a:rPr lang="de-DE" dirty="0" smtClean="0"/>
              <a:t> Statistical </a:t>
            </a:r>
            <a:r>
              <a:rPr lang="de-DE" dirty="0" err="1" smtClean="0"/>
              <a:t>Sections</a:t>
            </a:r>
            <a:r>
              <a:rPr lang="de-DE" dirty="0" smtClean="0"/>
              <a:t> </a:t>
            </a:r>
            <a:r>
              <a:rPr lang="de-DE" dirty="0" err="1" smtClean="0"/>
              <a:t>of</a:t>
            </a:r>
            <a:r>
              <a:rPr lang="de-DE" dirty="0" smtClean="0"/>
              <a:t> a New Drug </a:t>
            </a:r>
            <a:r>
              <a:rPr lang="de-DE" dirty="0" err="1" smtClean="0"/>
              <a:t>Application</a:t>
            </a:r>
            <a:r>
              <a:rPr lang="de-DE" dirty="0" smtClean="0"/>
              <a:t> </a:t>
            </a:r>
            <a:r>
              <a:rPr lang="de-DE" sz="1800" dirty="0" smtClean="0"/>
              <a:t>(U.S. Food </a:t>
            </a:r>
            <a:r>
              <a:rPr lang="de-DE" sz="1800" dirty="0" err="1" smtClean="0"/>
              <a:t>and</a:t>
            </a:r>
            <a:r>
              <a:rPr lang="de-DE" sz="1800" dirty="0" smtClean="0"/>
              <a:t> Drug Administration, 1988)</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394</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eaLnBrk="1" hangingPunct="1"/>
            <a:r>
              <a:rPr lang="de-AT" smtClean="0"/>
              <a:t>Weitere wichtige Richtlinien</a:t>
            </a:r>
          </a:p>
        </p:txBody>
      </p:sp>
      <p:sp>
        <p:nvSpPr>
          <p:cNvPr id="41987" name="Inhaltsplatzhalter 2"/>
          <p:cNvSpPr>
            <a:spLocks noGrp="1"/>
          </p:cNvSpPr>
          <p:nvPr>
            <p:ph idx="1"/>
          </p:nvPr>
        </p:nvSpPr>
        <p:spPr/>
        <p:txBody>
          <a:bodyPr/>
          <a:lstStyle/>
          <a:p>
            <a:pPr eaLnBrk="1" hangingPunct="1"/>
            <a:r>
              <a:rPr lang="de-AT" smtClean="0"/>
              <a:t>ICH E6 Guideline for good clinical practice</a:t>
            </a:r>
          </a:p>
          <a:p>
            <a:pPr lvl="1" eaLnBrk="1" hangingPunct="1"/>
            <a:r>
              <a:rPr lang="de-AT" smtClean="0"/>
              <a:t>Beschreibung der wichtigsten Elemente</a:t>
            </a:r>
          </a:p>
          <a:p>
            <a:pPr lvl="1" eaLnBrk="1" hangingPunct="1"/>
            <a:r>
              <a:rPr lang="de-AT" smtClean="0"/>
              <a:t>Richtlinie muß für Zulassungsstudien befolgt werden</a:t>
            </a:r>
          </a:p>
          <a:p>
            <a:pPr lvl="1" eaLnBrk="1" hangingPunct="1"/>
            <a:r>
              <a:rPr lang="de-AT" smtClean="0"/>
              <a:t>Bezieht sich auf Aspekte zur Durchführung klinischer Studien</a:t>
            </a:r>
          </a:p>
          <a:p>
            <a:pPr lvl="1" eaLnBrk="1" hangingPunct="1"/>
            <a:r>
              <a:rPr lang="de-AT" smtClean="0"/>
              <a:t>Beschreibt die Rolle der Ethikkommission</a:t>
            </a:r>
          </a:p>
          <a:p>
            <a:pPr lvl="1" eaLnBrk="1" hangingPunct="1"/>
            <a:r>
              <a:rPr lang="de-AT" smtClean="0"/>
              <a:t>Beschreibt Aufgaben des Prüfarztes, des Sponsors und des Monitors</a:t>
            </a:r>
          </a:p>
          <a:p>
            <a:pPr lvl="1" eaLnBrk="1" hangingPunct="1"/>
            <a:endParaRPr lang="de-AT"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395</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12.04.2019</a:t>
            </a:fld>
            <a:endParaRPr lang="de-DE" altLang="en-US" dirty="0"/>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p:txBody>
          <a:bodyPr/>
          <a:lstStyle/>
          <a:p>
            <a:pPr eaLnBrk="1" hangingPunct="1"/>
            <a:r>
              <a:rPr lang="de-AT" sz="4000" b="0" smtClean="0"/>
              <a:t>CONSORT-Richtlinien</a:t>
            </a:r>
          </a:p>
        </p:txBody>
      </p:sp>
      <p:sp>
        <p:nvSpPr>
          <p:cNvPr id="70662" name="Rectangle 3"/>
          <p:cNvSpPr>
            <a:spLocks noGrp="1" noChangeArrowheads="1"/>
          </p:cNvSpPr>
          <p:nvPr>
            <p:ph idx="1"/>
          </p:nvPr>
        </p:nvSpPr>
        <p:spPr/>
        <p:txBody>
          <a:bodyPr/>
          <a:lstStyle/>
          <a:p>
            <a:pPr eaLnBrk="1" hangingPunct="1">
              <a:lnSpc>
                <a:spcPct val="90000"/>
              </a:lnSpc>
              <a:buClr>
                <a:schemeClr val="tx2"/>
              </a:buClr>
            </a:pPr>
            <a:r>
              <a:rPr lang="de-AT" sz="2400" b="1" smtClean="0">
                <a:solidFill>
                  <a:schemeClr val="tx2"/>
                </a:solidFill>
              </a:rPr>
              <a:t>CONSORT (Consolidated Standards of Reporting Trials)</a:t>
            </a:r>
            <a:r>
              <a:rPr lang="de-AT" sz="2400" smtClean="0"/>
              <a:t> </a:t>
            </a:r>
          </a:p>
          <a:p>
            <a:pPr eaLnBrk="1" hangingPunct="1">
              <a:lnSpc>
                <a:spcPct val="90000"/>
              </a:lnSpc>
            </a:pPr>
            <a:r>
              <a:rPr lang="de-AT" sz="2400" smtClean="0"/>
              <a:t>22 internationale Standards und Richtlinien zur Darstellung von Ergebnissen in wissenschaftlichen Arbeiten</a:t>
            </a:r>
          </a:p>
          <a:p>
            <a:pPr lvl="2" eaLnBrk="1" hangingPunct="1">
              <a:lnSpc>
                <a:spcPct val="90000"/>
              </a:lnSpc>
              <a:buClr>
                <a:srgbClr val="003399"/>
              </a:buClr>
            </a:pPr>
            <a:r>
              <a:rPr lang="de-AT" sz="1800" smtClean="0"/>
              <a:t>Studienplanung</a:t>
            </a:r>
          </a:p>
          <a:p>
            <a:pPr lvl="2" eaLnBrk="1" hangingPunct="1">
              <a:lnSpc>
                <a:spcPct val="90000"/>
              </a:lnSpc>
              <a:buClr>
                <a:srgbClr val="003399"/>
              </a:buClr>
            </a:pPr>
            <a:r>
              <a:rPr lang="de-AT" sz="1800" smtClean="0"/>
              <a:t>Durchführung</a:t>
            </a:r>
          </a:p>
          <a:p>
            <a:pPr lvl="2" eaLnBrk="1" hangingPunct="1">
              <a:lnSpc>
                <a:spcPct val="90000"/>
              </a:lnSpc>
              <a:buClr>
                <a:srgbClr val="003399"/>
              </a:buClr>
            </a:pPr>
            <a:r>
              <a:rPr lang="de-AT" sz="1800" smtClean="0"/>
              <a:t>Statistische Analyse</a:t>
            </a:r>
          </a:p>
          <a:p>
            <a:pPr lvl="2" eaLnBrk="1" hangingPunct="1">
              <a:lnSpc>
                <a:spcPct val="90000"/>
              </a:lnSpc>
              <a:buClr>
                <a:srgbClr val="003399"/>
              </a:buClr>
            </a:pPr>
            <a:r>
              <a:rPr lang="de-AT" sz="1800" smtClean="0"/>
              <a:t>Interpretation</a:t>
            </a:r>
          </a:p>
          <a:p>
            <a:pPr eaLnBrk="1" hangingPunct="1">
              <a:lnSpc>
                <a:spcPct val="90000"/>
              </a:lnSpc>
              <a:buClr>
                <a:srgbClr val="003399"/>
              </a:buClr>
            </a:pPr>
            <a:r>
              <a:rPr lang="de-AT" sz="2000" smtClean="0"/>
              <a:t>Flussdiagramm über die Rekrutierung der Patienten</a:t>
            </a:r>
          </a:p>
          <a:p>
            <a:pPr eaLnBrk="1" hangingPunct="1">
              <a:lnSpc>
                <a:spcPct val="90000"/>
              </a:lnSpc>
              <a:buClr>
                <a:srgbClr val="003399"/>
              </a:buClr>
            </a:pPr>
            <a:r>
              <a:rPr lang="de-AT" sz="2000" smtClean="0"/>
              <a:t>Transparenz einer Studie gewährleisten</a:t>
            </a:r>
          </a:p>
          <a:p>
            <a:pPr eaLnBrk="1" hangingPunct="1">
              <a:lnSpc>
                <a:spcPct val="90000"/>
              </a:lnSpc>
            </a:pPr>
            <a:r>
              <a:rPr lang="de-AT" sz="2400" smtClean="0">
                <a:hlinkClick r:id="rId3"/>
              </a:rPr>
              <a:t>www.consort-statement.org/</a:t>
            </a:r>
            <a:endParaRPr lang="de-AT" sz="2400" smtClean="0"/>
          </a:p>
          <a:p>
            <a:pPr lvl="1" eaLnBrk="1" hangingPunct="1">
              <a:lnSpc>
                <a:spcPct val="90000"/>
              </a:lnSpc>
            </a:pPr>
            <a:r>
              <a:rPr lang="de-AT" sz="2000" smtClean="0"/>
              <a:t>Revidierte Version 2001</a:t>
            </a:r>
          </a:p>
        </p:txBody>
      </p:sp>
      <p:sp>
        <p:nvSpPr>
          <p:cNvPr id="70659" name="Fußzeilenplatzhalter 4"/>
          <p:cNvSpPr>
            <a:spLocks noGrp="1"/>
          </p:cNvSpPr>
          <p:nvPr>
            <p:ph type="ftr" sz="quarter" idx="11"/>
          </p:nvPr>
        </p:nvSpPr>
        <p:spPr>
          <a:noFill/>
        </p:spPr>
        <p:txBody>
          <a:bodyPr/>
          <a:lstStyle/>
          <a:p>
            <a:r>
              <a:rPr lang="en-US" smtClean="0"/>
              <a:t>hanno.ulmer@i-med.ac.at</a:t>
            </a:r>
          </a:p>
        </p:txBody>
      </p:sp>
      <p:sp>
        <p:nvSpPr>
          <p:cNvPr id="70660" name="Foliennummernplatzhalter 5"/>
          <p:cNvSpPr>
            <a:spLocks noGrp="1"/>
          </p:cNvSpPr>
          <p:nvPr>
            <p:ph type="sldNum" sz="quarter" idx="12"/>
          </p:nvPr>
        </p:nvSpPr>
        <p:spPr>
          <a:noFill/>
        </p:spPr>
        <p:txBody>
          <a:bodyPr/>
          <a:lstStyle/>
          <a:p>
            <a:fld id="{DE8B4660-1155-4309-878B-E8ACD23715CE}" type="slidenum">
              <a:rPr lang="en-US" smtClean="0"/>
              <a:pPr/>
              <a:t>396</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Randomisierte Klinische </a:t>
            </a:r>
            <a:br>
              <a:rPr lang="de-DE" dirty="0" smtClean="0"/>
            </a:br>
            <a:r>
              <a:rPr lang="de-DE" dirty="0" smtClean="0"/>
              <a:t>Studien (</a:t>
            </a:r>
            <a:r>
              <a:rPr lang="de-DE" dirty="0" err="1" smtClean="0"/>
              <a:t>Randomised</a:t>
            </a:r>
            <a:r>
              <a:rPr lang="de-DE" dirty="0" smtClean="0"/>
              <a:t> </a:t>
            </a:r>
            <a:br>
              <a:rPr lang="de-DE" dirty="0" smtClean="0"/>
            </a:br>
            <a:r>
              <a:rPr lang="de-DE" dirty="0" smtClean="0"/>
              <a:t>Clinical Trials)</a:t>
            </a: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
        <p:nvSpPr>
          <p:cNvPr id="8"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a:xfrm>
            <a:off x="323850" y="549275"/>
            <a:ext cx="8435975" cy="868363"/>
          </a:xfrm>
        </p:spPr>
        <p:txBody>
          <a:bodyPr/>
          <a:lstStyle/>
          <a:p>
            <a:pPr eaLnBrk="1" hangingPunct="1"/>
            <a:r>
              <a:rPr lang="de-AT" sz="4000" b="0" dirty="0" smtClean="0"/>
              <a:t>RCTs</a:t>
            </a:r>
          </a:p>
        </p:txBody>
      </p:sp>
      <p:sp>
        <p:nvSpPr>
          <p:cNvPr id="60422" name="Rectangle 3"/>
          <p:cNvSpPr>
            <a:spLocks noGrp="1" noChangeArrowheads="1"/>
          </p:cNvSpPr>
          <p:nvPr>
            <p:ph idx="1"/>
          </p:nvPr>
        </p:nvSpPr>
        <p:spPr>
          <a:xfrm>
            <a:off x="468313" y="1484313"/>
            <a:ext cx="8229600" cy="4752975"/>
          </a:xfrm>
        </p:spPr>
        <p:txBody>
          <a:bodyPr/>
          <a:lstStyle/>
          <a:p>
            <a:pPr eaLnBrk="1" hangingPunct="1">
              <a:lnSpc>
                <a:spcPct val="90000"/>
              </a:lnSpc>
            </a:pPr>
            <a:r>
              <a:rPr lang="de-AT" sz="2400" b="1" dirty="0" smtClean="0"/>
              <a:t>Randomisiert</a:t>
            </a:r>
          </a:p>
          <a:p>
            <a:pPr lvl="1" eaLnBrk="1" hangingPunct="1">
              <a:lnSpc>
                <a:spcPct val="90000"/>
              </a:lnSpc>
            </a:pPr>
            <a:r>
              <a:rPr lang="de-AT" sz="2000" dirty="0" smtClean="0"/>
              <a:t>Zufällige Zuteilung zu einer Therapieform</a:t>
            </a:r>
          </a:p>
          <a:p>
            <a:pPr lvl="2" eaLnBrk="1" hangingPunct="1">
              <a:lnSpc>
                <a:spcPct val="90000"/>
              </a:lnSpc>
            </a:pPr>
            <a:r>
              <a:rPr lang="de-AT" sz="1800" dirty="0" smtClean="0"/>
              <a:t>Stratifizierung</a:t>
            </a:r>
          </a:p>
          <a:p>
            <a:pPr lvl="3" eaLnBrk="1" hangingPunct="1">
              <a:lnSpc>
                <a:spcPct val="90000"/>
              </a:lnSpc>
            </a:pPr>
            <a:r>
              <a:rPr lang="de-AT" sz="1600" dirty="0" smtClean="0"/>
              <a:t>Unterteilung in Subgruppen nach bestimmten Merkmalen, wie Alter, Ausgangswerte, ...</a:t>
            </a:r>
          </a:p>
          <a:p>
            <a:pPr eaLnBrk="1" hangingPunct="1">
              <a:lnSpc>
                <a:spcPct val="90000"/>
              </a:lnSpc>
            </a:pPr>
            <a:r>
              <a:rPr lang="de-AT" sz="2400" b="1" dirty="0" smtClean="0"/>
              <a:t>Kontrolliert</a:t>
            </a:r>
          </a:p>
          <a:p>
            <a:pPr lvl="1" eaLnBrk="1" hangingPunct="1">
              <a:lnSpc>
                <a:spcPct val="90000"/>
              </a:lnSpc>
            </a:pPr>
            <a:r>
              <a:rPr lang="de-AT" sz="1800" dirty="0" smtClean="0"/>
              <a:t>Mindestens eine Kontrollgruppe</a:t>
            </a:r>
          </a:p>
          <a:p>
            <a:pPr lvl="2" eaLnBrk="1" hangingPunct="1">
              <a:lnSpc>
                <a:spcPct val="90000"/>
              </a:lnSpc>
            </a:pPr>
            <a:r>
              <a:rPr lang="de-AT" sz="1800" dirty="0" smtClean="0"/>
              <a:t>z.B.: Vergleich mit Standardtherapie, Placebo-Kontrolle</a:t>
            </a:r>
          </a:p>
          <a:p>
            <a:pPr lvl="2" eaLnBrk="1" hangingPunct="1">
              <a:lnSpc>
                <a:spcPct val="90000"/>
              </a:lnSpc>
            </a:pPr>
            <a:r>
              <a:rPr lang="de-DE" sz="1600" dirty="0" smtClean="0"/>
              <a:t>Statistische Vergleichbarkeit der wesentlichen Merkmale zwischen Gruppen</a:t>
            </a:r>
          </a:p>
          <a:p>
            <a:pPr eaLnBrk="1" hangingPunct="1">
              <a:lnSpc>
                <a:spcPct val="90000"/>
              </a:lnSpc>
            </a:pPr>
            <a:r>
              <a:rPr lang="de-AT" sz="2400" b="1" dirty="0" err="1" smtClean="0"/>
              <a:t>Verblindet</a:t>
            </a:r>
            <a:r>
              <a:rPr lang="de-AT" sz="2400" b="1" dirty="0" smtClean="0"/>
              <a:t> – wenn möglich</a:t>
            </a:r>
          </a:p>
          <a:p>
            <a:pPr lvl="1" eaLnBrk="1" hangingPunct="1">
              <a:lnSpc>
                <a:spcPct val="90000"/>
              </a:lnSpc>
            </a:pPr>
            <a:r>
              <a:rPr lang="de-DE" sz="1800" dirty="0" smtClean="0"/>
              <a:t>Offen</a:t>
            </a:r>
          </a:p>
          <a:p>
            <a:pPr lvl="1" eaLnBrk="1" hangingPunct="1">
              <a:lnSpc>
                <a:spcPct val="90000"/>
              </a:lnSpc>
            </a:pPr>
            <a:r>
              <a:rPr lang="de-DE" sz="1800" dirty="0" smtClean="0"/>
              <a:t>Einfach </a:t>
            </a:r>
            <a:r>
              <a:rPr lang="de-DE" sz="1800" dirty="0" err="1" smtClean="0"/>
              <a:t>verblindet</a:t>
            </a:r>
            <a:r>
              <a:rPr lang="de-DE" sz="1800" dirty="0" smtClean="0"/>
              <a:t>: Patient weiß nicht, welche Therapie er bekommt</a:t>
            </a:r>
          </a:p>
          <a:p>
            <a:pPr lvl="1" eaLnBrk="1" hangingPunct="1">
              <a:lnSpc>
                <a:spcPct val="90000"/>
              </a:lnSpc>
            </a:pPr>
            <a:r>
              <a:rPr lang="de-DE" sz="1800" dirty="0" smtClean="0"/>
              <a:t>Doppel-blind: </a:t>
            </a:r>
            <a:r>
              <a:rPr lang="de-AT" sz="1800" dirty="0" smtClean="0"/>
              <a:t>Patient und Arzt wissen nicht, welche Therapie Patient bekommt</a:t>
            </a:r>
          </a:p>
        </p:txBody>
      </p:sp>
      <p:sp>
        <p:nvSpPr>
          <p:cNvPr id="60419" name="Fußzeilenplatzhalter 4"/>
          <p:cNvSpPr>
            <a:spLocks noGrp="1"/>
          </p:cNvSpPr>
          <p:nvPr>
            <p:ph type="ftr" sz="quarter" idx="11"/>
          </p:nvPr>
        </p:nvSpPr>
        <p:spPr>
          <a:noFill/>
        </p:spPr>
        <p:txBody>
          <a:bodyPr/>
          <a:lstStyle/>
          <a:p>
            <a:r>
              <a:rPr lang="en-US" smtClean="0"/>
              <a:t>hanno.ulmer@i-med.ac.at</a:t>
            </a:r>
          </a:p>
        </p:txBody>
      </p:sp>
      <p:sp>
        <p:nvSpPr>
          <p:cNvPr id="60420" name="Foliennummernplatzhalter 5"/>
          <p:cNvSpPr>
            <a:spLocks noGrp="1"/>
          </p:cNvSpPr>
          <p:nvPr>
            <p:ph type="sldNum" sz="quarter" idx="12"/>
          </p:nvPr>
        </p:nvSpPr>
        <p:spPr>
          <a:noFill/>
        </p:spPr>
        <p:txBody>
          <a:bodyPr/>
          <a:lstStyle/>
          <a:p>
            <a:fld id="{E3A3634E-9AF7-4BB7-A4F6-E6BDD0A36601}" type="slidenum">
              <a:rPr lang="en-US" smtClean="0"/>
              <a:pPr/>
              <a:t>398</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026"/>
          <p:cNvSpPr>
            <a:spLocks noGrp="1" noChangeArrowheads="1"/>
          </p:cNvSpPr>
          <p:nvPr>
            <p:ph type="title"/>
          </p:nvPr>
        </p:nvSpPr>
        <p:spPr/>
        <p:txBody>
          <a:bodyPr/>
          <a:lstStyle/>
          <a:p>
            <a:pPr eaLnBrk="1" hangingPunct="1"/>
            <a:r>
              <a:rPr lang="de-DE" sz="4000" b="0" smtClean="0"/>
              <a:t>Einige einfache Studienpläne</a:t>
            </a:r>
            <a:endParaRPr lang="de-AT" sz="4000" b="0" smtClean="0"/>
          </a:p>
        </p:txBody>
      </p:sp>
      <p:sp>
        <p:nvSpPr>
          <p:cNvPr id="52230" name="Rectangle 1027"/>
          <p:cNvSpPr>
            <a:spLocks noGrp="1" noChangeArrowheads="1"/>
          </p:cNvSpPr>
          <p:nvPr>
            <p:ph idx="1"/>
          </p:nvPr>
        </p:nvSpPr>
        <p:spPr/>
        <p:txBody>
          <a:bodyPr/>
          <a:lstStyle/>
          <a:p>
            <a:pPr eaLnBrk="1" hangingPunct="1">
              <a:lnSpc>
                <a:spcPct val="80000"/>
              </a:lnSpc>
            </a:pPr>
            <a:r>
              <a:rPr lang="de-DE" sz="2400" b="1" smtClean="0"/>
              <a:t>Parallelgruppen</a:t>
            </a:r>
          </a:p>
          <a:p>
            <a:pPr lvl="1" eaLnBrk="1" hangingPunct="1">
              <a:lnSpc>
                <a:spcPct val="80000"/>
              </a:lnSpc>
            </a:pPr>
            <a:r>
              <a:rPr lang="de-DE" sz="2000" smtClean="0"/>
              <a:t>Zwei oder mehrere unabhängige, aber vergleichbare Gruppen</a:t>
            </a:r>
          </a:p>
          <a:p>
            <a:pPr lvl="2" eaLnBrk="1" hangingPunct="1">
              <a:lnSpc>
                <a:spcPct val="80000"/>
              </a:lnSpc>
            </a:pPr>
            <a:r>
              <a:rPr lang="de-DE" sz="1800" smtClean="0"/>
              <a:t>Werden zeitlich parallel behandelt</a:t>
            </a:r>
          </a:p>
          <a:p>
            <a:pPr lvl="2" eaLnBrk="1" hangingPunct="1">
              <a:lnSpc>
                <a:spcPct val="80000"/>
              </a:lnSpc>
            </a:pPr>
            <a:r>
              <a:rPr lang="de-DE" sz="1800" smtClean="0"/>
              <a:t>Mit unterschiedlichen Therapieformen</a:t>
            </a:r>
          </a:p>
          <a:p>
            <a:pPr eaLnBrk="1" hangingPunct="1">
              <a:lnSpc>
                <a:spcPct val="80000"/>
              </a:lnSpc>
            </a:pPr>
            <a:r>
              <a:rPr lang="de-DE" sz="2400" b="1" smtClean="0"/>
              <a:t>Cross-Over</a:t>
            </a:r>
          </a:p>
          <a:p>
            <a:pPr lvl="1" eaLnBrk="1" hangingPunct="1">
              <a:lnSpc>
                <a:spcPct val="80000"/>
              </a:lnSpc>
            </a:pPr>
            <a:r>
              <a:rPr lang="de-DE" sz="2000" smtClean="0"/>
              <a:t>Eine Gruppe mit zwei oder mehreren aufeinander folgenden Therapien behandeln</a:t>
            </a:r>
          </a:p>
          <a:p>
            <a:pPr lvl="1" eaLnBrk="1" hangingPunct="1">
              <a:lnSpc>
                <a:spcPct val="80000"/>
              </a:lnSpc>
            </a:pPr>
            <a:r>
              <a:rPr lang="de-DE" sz="2000" smtClean="0"/>
              <a:t>Jeder Proband erhält jede Therapie aber in unterschiedlicher Reihenfolge</a:t>
            </a:r>
          </a:p>
          <a:p>
            <a:pPr lvl="2" eaLnBrk="1" hangingPunct="1">
              <a:lnSpc>
                <a:spcPct val="80000"/>
              </a:lnSpc>
            </a:pPr>
            <a:r>
              <a:rPr lang="de-DE" sz="1800" smtClean="0"/>
              <a:t>Randomisierung der Reihenfolge</a:t>
            </a:r>
          </a:p>
          <a:p>
            <a:pPr lvl="3" eaLnBrk="1" hangingPunct="1">
              <a:lnSpc>
                <a:spcPct val="80000"/>
              </a:lnSpc>
            </a:pPr>
            <a:r>
              <a:rPr lang="de-DE" sz="1600" smtClean="0"/>
              <a:t>z.B.: ABC, ACB, BAC, BCA, CAB, CBA</a:t>
            </a:r>
          </a:p>
          <a:p>
            <a:pPr lvl="3" eaLnBrk="1" hangingPunct="1">
              <a:lnSpc>
                <a:spcPct val="80000"/>
              </a:lnSpc>
            </a:pPr>
            <a:r>
              <a:rPr lang="de-DE" sz="1600" smtClean="0"/>
              <a:t>Carry-over-Effekte beachten</a:t>
            </a:r>
          </a:p>
          <a:p>
            <a:pPr eaLnBrk="1" hangingPunct="1">
              <a:lnSpc>
                <a:spcPct val="80000"/>
              </a:lnSpc>
            </a:pPr>
            <a:r>
              <a:rPr lang="de-DE" sz="2400" b="1" smtClean="0"/>
              <a:t>Faktorielle Pläne</a:t>
            </a:r>
          </a:p>
          <a:p>
            <a:pPr lvl="1" eaLnBrk="1" hangingPunct="1">
              <a:lnSpc>
                <a:spcPct val="80000"/>
              </a:lnSpc>
            </a:pPr>
            <a:r>
              <a:rPr lang="de-DE" sz="2000" smtClean="0"/>
              <a:t>Kombination von zwei oder mehreren Einflussfaktoren</a:t>
            </a:r>
          </a:p>
          <a:p>
            <a:pPr lvl="2" eaLnBrk="1" hangingPunct="1">
              <a:lnSpc>
                <a:spcPct val="80000"/>
              </a:lnSpc>
            </a:pPr>
            <a:r>
              <a:rPr lang="de-DE" sz="1800" smtClean="0"/>
              <a:t>Wechselwirkungen überprüfbar</a:t>
            </a:r>
            <a:endParaRPr lang="de-AT" sz="1800" smtClean="0"/>
          </a:p>
        </p:txBody>
      </p:sp>
      <p:sp>
        <p:nvSpPr>
          <p:cNvPr id="52227" name="Fußzeilenplatzhalter 4"/>
          <p:cNvSpPr>
            <a:spLocks noGrp="1"/>
          </p:cNvSpPr>
          <p:nvPr>
            <p:ph type="ftr" sz="quarter" idx="11"/>
          </p:nvPr>
        </p:nvSpPr>
        <p:spPr>
          <a:noFill/>
        </p:spPr>
        <p:txBody>
          <a:bodyPr/>
          <a:lstStyle/>
          <a:p>
            <a:r>
              <a:rPr lang="en-US" smtClean="0"/>
              <a:t>hanno.ulmer@i-med.ac.at</a:t>
            </a:r>
          </a:p>
        </p:txBody>
      </p:sp>
      <p:sp>
        <p:nvSpPr>
          <p:cNvPr id="52228" name="Foliennummernplatzhalter 5"/>
          <p:cNvSpPr>
            <a:spLocks noGrp="1"/>
          </p:cNvSpPr>
          <p:nvPr>
            <p:ph type="sldNum" sz="quarter" idx="12"/>
          </p:nvPr>
        </p:nvSpPr>
        <p:spPr>
          <a:noFill/>
        </p:spPr>
        <p:txBody>
          <a:bodyPr/>
          <a:lstStyle/>
          <a:p>
            <a:fld id="{25F177D6-AF8F-4ECD-99F7-88B2C403548E}" type="slidenum">
              <a:rPr lang="en-US" smtClean="0"/>
              <a:pPr/>
              <a:t>399</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4</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40</a:t>
            </a:fld>
            <a:endParaRPr lang="de-DE" altLang="en-US"/>
          </a:p>
        </p:txBody>
      </p:sp>
      <p:sp>
        <p:nvSpPr>
          <p:cNvPr id="7" name="Titel 1"/>
          <p:cNvSpPr>
            <a:spLocks noGrp="1"/>
          </p:cNvSpPr>
          <p:nvPr>
            <p:ph type="title"/>
          </p:nvPr>
        </p:nvSpPr>
        <p:spPr/>
        <p:txBody>
          <a:bodyPr/>
          <a:lstStyle/>
          <a:p>
            <a:r>
              <a:rPr lang="de-DE" dirty="0" smtClean="0"/>
              <a:t>Vergleiche mit Boxplot</a:t>
            </a:r>
            <a:endParaRPr lang="de-DE" dirty="0"/>
          </a:p>
        </p:txBody>
      </p:sp>
      <p:pic>
        <p:nvPicPr>
          <p:cNvPr id="9" name="Picture 2" descr="D:\WORK\PEARSON\000 FOLIEN\4100\JPG\4100-3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5590309" cy="243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5648498" cy="21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7055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de-AT" sz="4000" b="0" smtClean="0"/>
              <a:t>Parallelgruppenstudie</a:t>
            </a:r>
          </a:p>
        </p:txBody>
      </p:sp>
      <p:sp>
        <p:nvSpPr>
          <p:cNvPr id="53254" name="Rectangle 3"/>
          <p:cNvSpPr>
            <a:spLocks noGrp="1" noChangeArrowheads="1"/>
          </p:cNvSpPr>
          <p:nvPr>
            <p:ph idx="1"/>
          </p:nvPr>
        </p:nvSpPr>
        <p:spPr/>
        <p:txBody>
          <a:bodyPr/>
          <a:lstStyle/>
          <a:p>
            <a:pPr eaLnBrk="1" hangingPunct="1">
              <a:lnSpc>
                <a:spcPct val="80000"/>
              </a:lnSpc>
            </a:pPr>
            <a:r>
              <a:rPr lang="de-AT" sz="2000" dirty="0" smtClean="0"/>
              <a:t>z.B. Untersuchung der Wirksamkeit eines neuen blutdrucksenkenden Medikaments im Vergleich zu einer Standardtherapie</a:t>
            </a:r>
            <a:r>
              <a:rPr lang="de-DE" sz="2000" dirty="0" smtClean="0"/>
              <a:t> (=Kontrolle)</a:t>
            </a:r>
          </a:p>
          <a:p>
            <a:pPr lvl="2" eaLnBrk="1" hangingPunct="1">
              <a:lnSpc>
                <a:spcPct val="80000"/>
              </a:lnSpc>
            </a:pPr>
            <a:r>
              <a:rPr lang="de-DE" sz="1600" dirty="0" smtClean="0"/>
              <a:t>Manchmal Placebo</a:t>
            </a:r>
            <a:endParaRPr lang="de-AT" sz="1600" dirty="0" smtClean="0"/>
          </a:p>
          <a:p>
            <a:pPr eaLnBrk="1" hangingPunct="1">
              <a:lnSpc>
                <a:spcPct val="80000"/>
              </a:lnSpc>
            </a:pPr>
            <a:r>
              <a:rPr lang="de-AT" sz="2000" b="1" dirty="0" smtClean="0">
                <a:solidFill>
                  <a:srgbClr val="003399"/>
                </a:solidFill>
              </a:rPr>
              <a:t>Nullhypothese H</a:t>
            </a:r>
            <a:r>
              <a:rPr lang="de-AT" sz="2000" b="1" baseline="-25000" dirty="0" smtClean="0">
                <a:solidFill>
                  <a:srgbClr val="003399"/>
                </a:solidFill>
              </a:rPr>
              <a:t>0</a:t>
            </a:r>
            <a:r>
              <a:rPr lang="de-AT" sz="2000" b="1" dirty="0" smtClean="0">
                <a:solidFill>
                  <a:srgbClr val="003399"/>
                </a:solidFill>
              </a:rPr>
              <a:t>:</a:t>
            </a:r>
            <a:r>
              <a:rPr lang="de-AT" sz="2000" dirty="0" smtClean="0"/>
              <a:t> die beiden Therapien sind im Mittel gleich wirksam</a:t>
            </a:r>
          </a:p>
          <a:p>
            <a:pPr lvl="3" eaLnBrk="1" hangingPunct="1">
              <a:lnSpc>
                <a:spcPct val="80000"/>
              </a:lnSpc>
            </a:pPr>
            <a:r>
              <a:rPr lang="de-AT" sz="1400" dirty="0" smtClean="0"/>
              <a:t>z.B. die Änderung des diastolischen Blutdrucks ist im Mittel in beiden Gruppen gleich hoch</a:t>
            </a:r>
          </a:p>
          <a:p>
            <a:pPr lvl="2" eaLnBrk="1" hangingPunct="1">
              <a:lnSpc>
                <a:spcPct val="80000"/>
              </a:lnSpc>
            </a:pPr>
            <a:r>
              <a:rPr lang="de-AT" sz="1600" b="1" dirty="0" smtClean="0">
                <a:solidFill>
                  <a:schemeClr val="tx2"/>
                </a:solidFill>
              </a:rPr>
              <a:t>Die Ungültigkeit der Nullhypothese ist zu beweisen</a:t>
            </a:r>
          </a:p>
          <a:p>
            <a:pPr eaLnBrk="1" hangingPunct="1">
              <a:lnSpc>
                <a:spcPct val="80000"/>
              </a:lnSpc>
            </a:pPr>
            <a:r>
              <a:rPr lang="de-AT" sz="2000" b="1" dirty="0" smtClean="0">
                <a:solidFill>
                  <a:srgbClr val="003399"/>
                </a:solidFill>
              </a:rPr>
              <a:t>Alternativhypothese H</a:t>
            </a:r>
            <a:r>
              <a:rPr lang="de-AT" sz="2000" b="1" baseline="-25000" dirty="0" smtClean="0">
                <a:solidFill>
                  <a:srgbClr val="003399"/>
                </a:solidFill>
              </a:rPr>
              <a:t>1</a:t>
            </a:r>
            <a:r>
              <a:rPr lang="de-AT" sz="2000" b="1" dirty="0" smtClean="0">
                <a:solidFill>
                  <a:srgbClr val="003399"/>
                </a:solidFill>
              </a:rPr>
              <a:t>:</a:t>
            </a:r>
            <a:r>
              <a:rPr lang="de-AT" sz="2000" dirty="0" smtClean="0"/>
              <a:t> die beiden Therapien sind im Mittel unterschiedlich stark wirksam</a:t>
            </a:r>
          </a:p>
          <a:p>
            <a:pPr eaLnBrk="1" hangingPunct="1">
              <a:lnSpc>
                <a:spcPct val="80000"/>
              </a:lnSpc>
            </a:pPr>
            <a:endParaRPr lang="de-AT" sz="2000" dirty="0" smtClean="0"/>
          </a:p>
          <a:p>
            <a:pPr eaLnBrk="1" hangingPunct="1">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eaLnBrk="1" hangingPunct="1">
              <a:lnSpc>
                <a:spcPct val="80000"/>
              </a:lnSpc>
            </a:pPr>
            <a:r>
              <a:rPr lang="de-AT" sz="1800" dirty="0" smtClean="0"/>
              <a:t>Nur die Therapien sind unterschiedlich</a:t>
            </a:r>
          </a:p>
          <a:p>
            <a:pPr lvl="1" eaLnBrk="1" hangingPunct="1">
              <a:lnSpc>
                <a:spcPct val="80000"/>
              </a:lnSpc>
            </a:pPr>
            <a:r>
              <a:rPr lang="de-AT" sz="1800" dirty="0" smtClean="0"/>
              <a:t>Strukturgleichheit der Gruppen </a:t>
            </a:r>
          </a:p>
        </p:txBody>
      </p:sp>
      <p:sp>
        <p:nvSpPr>
          <p:cNvPr id="53251" name="Fußzeilenplatzhalter 4"/>
          <p:cNvSpPr>
            <a:spLocks noGrp="1"/>
          </p:cNvSpPr>
          <p:nvPr>
            <p:ph type="ftr" sz="quarter" idx="11"/>
          </p:nvPr>
        </p:nvSpPr>
        <p:spPr>
          <a:noFill/>
        </p:spPr>
        <p:txBody>
          <a:bodyPr/>
          <a:lstStyle/>
          <a:p>
            <a:r>
              <a:rPr lang="en-US" smtClean="0"/>
              <a:t>hanno.ulmer@i-med.ac.at</a:t>
            </a:r>
          </a:p>
        </p:txBody>
      </p:sp>
      <p:sp>
        <p:nvSpPr>
          <p:cNvPr id="53252" name="Foliennummernplatzhalter 5"/>
          <p:cNvSpPr>
            <a:spLocks noGrp="1"/>
          </p:cNvSpPr>
          <p:nvPr>
            <p:ph type="sldNum" sz="quarter" idx="12"/>
          </p:nvPr>
        </p:nvSpPr>
        <p:spPr>
          <a:noFill/>
        </p:spPr>
        <p:txBody>
          <a:bodyPr/>
          <a:lstStyle/>
          <a:p>
            <a:fld id="{A6E16C22-EBD3-479B-9A25-E0A5336FB5CD}" type="slidenum">
              <a:rPr lang="en-US" smtClean="0"/>
              <a:pPr/>
              <a:t>400</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304800" y="533400"/>
            <a:ext cx="8596313" cy="747713"/>
          </a:xfrm>
        </p:spPr>
        <p:txBody>
          <a:bodyPr/>
          <a:lstStyle/>
          <a:p>
            <a:pPr eaLnBrk="1" hangingPunct="1">
              <a:buClr>
                <a:srgbClr val="0000FF"/>
              </a:buClr>
              <a:buFont typeface="Wingdings" pitchFamily="2" charset="2"/>
              <a:buNone/>
            </a:pPr>
            <a:r>
              <a:rPr lang="de-DE" sz="4000" b="0" dirty="0" smtClean="0"/>
              <a:t>Was muss man messen?</a:t>
            </a:r>
          </a:p>
        </p:txBody>
      </p:sp>
      <p:sp>
        <p:nvSpPr>
          <p:cNvPr id="49158" name="Rectangle 3"/>
          <p:cNvSpPr>
            <a:spLocks noGrp="1" noChangeArrowheads="1"/>
          </p:cNvSpPr>
          <p:nvPr>
            <p:ph idx="1"/>
          </p:nvPr>
        </p:nvSpPr>
        <p:spPr>
          <a:xfrm>
            <a:off x="484188" y="1855788"/>
            <a:ext cx="8229600" cy="4525962"/>
          </a:xfrm>
        </p:spPr>
        <p:txBody>
          <a:bodyPr/>
          <a:lstStyle/>
          <a:p>
            <a:pPr eaLnBrk="1" hangingPunct="1">
              <a:buClr>
                <a:schemeClr val="tx1"/>
              </a:buClr>
            </a:pPr>
            <a:r>
              <a:rPr lang="de-DE" sz="2400" b="1" dirty="0" smtClean="0"/>
              <a:t>Zielgröße(n)</a:t>
            </a:r>
          </a:p>
          <a:p>
            <a:pPr lvl="1" eaLnBrk="1" hangingPunct="1">
              <a:buClr>
                <a:schemeClr val="tx1"/>
              </a:buClr>
              <a:buFontTx/>
              <a:buChar char="•"/>
            </a:pPr>
            <a:r>
              <a:rPr lang="de-DE" sz="2400" dirty="0" smtClean="0"/>
              <a:t>Haupt- und Nebenzielkriterien</a:t>
            </a:r>
          </a:p>
          <a:p>
            <a:pPr lvl="2" eaLnBrk="1" hangingPunct="1">
              <a:buClr>
                <a:schemeClr val="tx1"/>
              </a:buClr>
            </a:pPr>
            <a:r>
              <a:rPr lang="de-DE" sz="2000" dirty="0" smtClean="0"/>
              <a:t>In engem Zusammenhang mit dem Studienziel</a:t>
            </a:r>
          </a:p>
          <a:p>
            <a:pPr lvl="2" eaLnBrk="1" hangingPunct="1">
              <a:buClr>
                <a:schemeClr val="tx1"/>
              </a:buClr>
            </a:pPr>
            <a:r>
              <a:rPr lang="de-DE" sz="2000" dirty="0" smtClean="0"/>
              <a:t>Klinisch relevant</a:t>
            </a:r>
          </a:p>
          <a:p>
            <a:pPr lvl="2" eaLnBrk="1" hangingPunct="1">
              <a:buClr>
                <a:schemeClr val="tx1"/>
              </a:buClr>
            </a:pPr>
            <a:endParaRPr lang="de-DE" sz="800" dirty="0" smtClean="0"/>
          </a:p>
          <a:p>
            <a:pPr eaLnBrk="1" hangingPunct="1">
              <a:buClr>
                <a:schemeClr val="tx1"/>
              </a:buClr>
            </a:pPr>
            <a:r>
              <a:rPr lang="de-DE" sz="2400" b="1" dirty="0" smtClean="0"/>
              <a:t>Einflussgröße(n)</a:t>
            </a:r>
          </a:p>
          <a:p>
            <a:pPr lvl="2" eaLnBrk="1" hangingPunct="1">
              <a:buClr>
                <a:schemeClr val="tx1"/>
              </a:buClr>
            </a:pPr>
            <a:r>
              <a:rPr lang="de-DE" sz="2000" dirty="0" smtClean="0"/>
              <a:t>Können Auswirkungen auf die Zielgröße(n) haben</a:t>
            </a:r>
          </a:p>
          <a:p>
            <a:pPr lvl="2" eaLnBrk="1" hangingPunct="1">
              <a:buClr>
                <a:schemeClr val="tx1"/>
              </a:buClr>
            </a:pPr>
            <a:endParaRPr lang="de-DE" sz="800" dirty="0" smtClean="0"/>
          </a:p>
          <a:p>
            <a:pPr eaLnBrk="1" hangingPunct="1">
              <a:buClr>
                <a:schemeClr val="tx1"/>
              </a:buClr>
            </a:pPr>
            <a:r>
              <a:rPr lang="de-DE" sz="2400" b="1" dirty="0" smtClean="0"/>
              <a:t>Störgröße(n)</a:t>
            </a:r>
          </a:p>
          <a:p>
            <a:pPr lvl="2" eaLnBrk="1" hangingPunct="1">
              <a:buClr>
                <a:schemeClr val="tx1"/>
              </a:buClr>
            </a:pPr>
            <a:r>
              <a:rPr lang="de-DE" sz="2000" dirty="0" smtClean="0"/>
              <a:t>Nicht von primären Studieninteresse</a:t>
            </a:r>
          </a:p>
          <a:p>
            <a:pPr lvl="2" eaLnBrk="1" hangingPunct="1">
              <a:buClr>
                <a:schemeClr val="tx1"/>
              </a:buClr>
            </a:pPr>
            <a:r>
              <a:rPr lang="de-DE" sz="2000" dirty="0" smtClean="0"/>
              <a:t>Können jedoch das Studienergebnis wesentlich beeinflussen bzw. verzerren („</a:t>
            </a:r>
            <a:r>
              <a:rPr lang="de-DE" sz="2000" b="1" u="sng" dirty="0" smtClean="0"/>
              <a:t>Bias</a:t>
            </a:r>
            <a:r>
              <a:rPr lang="de-DE" sz="2000" dirty="0" smtClean="0"/>
              <a:t>“!)</a:t>
            </a:r>
          </a:p>
        </p:txBody>
      </p:sp>
      <p:sp>
        <p:nvSpPr>
          <p:cNvPr id="49155" name="Fußzeilenplatzhalter 4"/>
          <p:cNvSpPr>
            <a:spLocks noGrp="1"/>
          </p:cNvSpPr>
          <p:nvPr>
            <p:ph type="ftr" sz="quarter" idx="11"/>
          </p:nvPr>
        </p:nvSpPr>
        <p:spPr>
          <a:noFill/>
        </p:spPr>
        <p:txBody>
          <a:bodyPr/>
          <a:lstStyle/>
          <a:p>
            <a:r>
              <a:rPr lang="en-US" smtClean="0"/>
              <a:t>hanno.ulmer@i-med.ac.at</a:t>
            </a:r>
          </a:p>
        </p:txBody>
      </p:sp>
      <p:sp>
        <p:nvSpPr>
          <p:cNvPr id="49156" name="Foliennummernplatzhalter 5"/>
          <p:cNvSpPr>
            <a:spLocks noGrp="1"/>
          </p:cNvSpPr>
          <p:nvPr>
            <p:ph type="sldNum" sz="quarter" idx="12"/>
          </p:nvPr>
        </p:nvSpPr>
        <p:spPr>
          <a:noFill/>
        </p:spPr>
        <p:txBody>
          <a:bodyPr/>
          <a:lstStyle/>
          <a:p>
            <a:fld id="{21E4AB5B-A8FA-4688-B5C7-494AC9CB0824}" type="slidenum">
              <a:rPr lang="en-US" smtClean="0"/>
              <a:pPr/>
              <a:t>401</a:t>
            </a:fld>
            <a:endParaRPr lang="en-US" smtClean="0"/>
          </a:p>
        </p:txBody>
      </p:sp>
      <p:sp>
        <p:nvSpPr>
          <p:cNvPr id="49159" name="Rectangle 4"/>
          <p:cNvSpPr>
            <a:spLocks noChangeArrowheads="1"/>
          </p:cNvSpPr>
          <p:nvPr/>
        </p:nvSpPr>
        <p:spPr bwMode="auto">
          <a:xfrm>
            <a:off x="5486400" y="1524000"/>
            <a:ext cx="1828800" cy="914400"/>
          </a:xfrm>
          <a:prstGeom prst="rect">
            <a:avLst/>
          </a:prstGeom>
          <a:solidFill>
            <a:schemeClr val="bg1"/>
          </a:solidFill>
          <a:ln w="9525">
            <a:solidFill>
              <a:schemeClr val="tx1"/>
            </a:solidFill>
            <a:miter lim="800000"/>
            <a:headEnd/>
            <a:tailEnd/>
          </a:ln>
        </p:spPr>
        <p:txBody>
          <a:bodyPr wrap="none" anchor="ctr"/>
          <a:lstStyle/>
          <a:p>
            <a:pPr algn="ctr"/>
            <a:r>
              <a:rPr lang="de-DE" sz="2400" dirty="0">
                <a:latin typeface="Comic Sans MS" pitchFamily="66" charset="0"/>
              </a:rPr>
              <a:t>System</a:t>
            </a:r>
          </a:p>
        </p:txBody>
      </p:sp>
      <p:sp>
        <p:nvSpPr>
          <p:cNvPr id="49160" name="Line 5"/>
          <p:cNvSpPr>
            <a:spLocks noChangeShapeType="1"/>
          </p:cNvSpPr>
          <p:nvPr/>
        </p:nvSpPr>
        <p:spPr bwMode="auto">
          <a:xfrm>
            <a:off x="44196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1" name="Line 6"/>
          <p:cNvSpPr>
            <a:spLocks noChangeShapeType="1"/>
          </p:cNvSpPr>
          <p:nvPr/>
        </p:nvSpPr>
        <p:spPr bwMode="auto">
          <a:xfrm>
            <a:off x="73152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2" name="Line 7"/>
          <p:cNvSpPr>
            <a:spLocks noChangeShapeType="1"/>
          </p:cNvSpPr>
          <p:nvPr/>
        </p:nvSpPr>
        <p:spPr bwMode="auto">
          <a:xfrm>
            <a:off x="6372225" y="1066800"/>
            <a:ext cx="0" cy="457200"/>
          </a:xfrm>
          <a:prstGeom prst="line">
            <a:avLst/>
          </a:prstGeom>
          <a:noFill/>
          <a:ln w="28575">
            <a:solidFill>
              <a:schemeClr val="tx1"/>
            </a:solidFill>
            <a:round/>
            <a:headEnd/>
            <a:tailEnd type="triangle" w="med" len="med"/>
          </a:ln>
        </p:spPr>
        <p:txBody>
          <a:bodyPr wrap="none"/>
          <a:lstStyle/>
          <a:p>
            <a:endParaRPr lang="en-US"/>
          </a:p>
        </p:txBody>
      </p:sp>
      <p:sp>
        <p:nvSpPr>
          <p:cNvPr id="49163" name="Text Box 8"/>
          <p:cNvSpPr txBox="1">
            <a:spLocks noChangeArrowheads="1"/>
          </p:cNvSpPr>
          <p:nvPr/>
        </p:nvSpPr>
        <p:spPr bwMode="auto">
          <a:xfrm>
            <a:off x="6384925" y="1028700"/>
            <a:ext cx="1387475" cy="336550"/>
          </a:xfrm>
          <a:prstGeom prst="rect">
            <a:avLst/>
          </a:prstGeom>
          <a:noFill/>
          <a:ln w="9525">
            <a:noFill/>
            <a:miter lim="800000"/>
            <a:headEnd/>
            <a:tailEnd/>
          </a:ln>
        </p:spPr>
        <p:txBody>
          <a:bodyPr>
            <a:spAutoFit/>
          </a:bodyPr>
          <a:lstStyle/>
          <a:p>
            <a:r>
              <a:rPr lang="de-DE" sz="1600" b="1">
                <a:latin typeface="Comic Sans MS" pitchFamily="66" charset="0"/>
              </a:rPr>
              <a:t>Störgrößen</a:t>
            </a:r>
          </a:p>
        </p:txBody>
      </p:sp>
      <p:sp>
        <p:nvSpPr>
          <p:cNvPr id="49164" name="Text Box 9"/>
          <p:cNvSpPr txBox="1">
            <a:spLocks noChangeArrowheads="1"/>
          </p:cNvSpPr>
          <p:nvPr/>
        </p:nvSpPr>
        <p:spPr bwMode="auto">
          <a:xfrm>
            <a:off x="3941763" y="1579563"/>
            <a:ext cx="1638300" cy="336550"/>
          </a:xfrm>
          <a:prstGeom prst="rect">
            <a:avLst/>
          </a:prstGeom>
          <a:noFill/>
          <a:ln w="9525">
            <a:noFill/>
            <a:miter lim="800000"/>
            <a:headEnd/>
            <a:tailEnd/>
          </a:ln>
        </p:spPr>
        <p:txBody>
          <a:bodyPr>
            <a:spAutoFit/>
          </a:bodyPr>
          <a:lstStyle/>
          <a:p>
            <a:r>
              <a:rPr lang="de-DE" sz="1600" b="1">
                <a:latin typeface="Comic Sans MS" pitchFamily="66" charset="0"/>
              </a:rPr>
              <a:t>Einflussgröße</a:t>
            </a:r>
          </a:p>
        </p:txBody>
      </p:sp>
      <p:sp>
        <p:nvSpPr>
          <p:cNvPr id="49165" name="Text Box 10"/>
          <p:cNvSpPr txBox="1">
            <a:spLocks noChangeArrowheads="1"/>
          </p:cNvSpPr>
          <p:nvPr/>
        </p:nvSpPr>
        <p:spPr bwMode="auto">
          <a:xfrm>
            <a:off x="7391400" y="1550988"/>
            <a:ext cx="1087438" cy="336550"/>
          </a:xfrm>
          <a:prstGeom prst="rect">
            <a:avLst/>
          </a:prstGeom>
          <a:noFill/>
          <a:ln w="9525">
            <a:noFill/>
            <a:miter lim="800000"/>
            <a:headEnd/>
            <a:tailEnd/>
          </a:ln>
        </p:spPr>
        <p:txBody>
          <a:bodyPr wrap="none">
            <a:spAutoFit/>
          </a:bodyPr>
          <a:lstStyle/>
          <a:p>
            <a:r>
              <a:rPr lang="de-DE" sz="1600" b="1">
                <a:latin typeface="Comic Sans MS" pitchFamily="66" charset="0"/>
              </a:rPr>
              <a:t>Zielgröße</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621735902"/>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normAutofit fontScale="90000"/>
          </a:bodyPr>
          <a:lstStyle/>
          <a:p>
            <a:pPr eaLnBrk="1" hangingPunct="1"/>
            <a:r>
              <a:rPr lang="de-DE" sz="4000" b="0" smtClean="0"/>
              <a:t>Primäre und sekundäre Zielgrößen</a:t>
            </a:r>
            <a:endParaRPr lang="de-AT" sz="4000" b="0" smtClean="0"/>
          </a:p>
        </p:txBody>
      </p:sp>
      <p:sp>
        <p:nvSpPr>
          <p:cNvPr id="51206" name="Rectangle 3"/>
          <p:cNvSpPr>
            <a:spLocks noGrp="1" noChangeArrowheads="1"/>
          </p:cNvSpPr>
          <p:nvPr>
            <p:ph idx="1"/>
          </p:nvPr>
        </p:nvSpPr>
        <p:spPr/>
        <p:txBody>
          <a:bodyPr>
            <a:normAutofit/>
          </a:bodyPr>
          <a:lstStyle/>
          <a:p>
            <a:pPr eaLnBrk="1" hangingPunct="1">
              <a:buClr>
                <a:schemeClr val="tx1"/>
              </a:buClr>
            </a:pPr>
            <a:r>
              <a:rPr lang="de-DE" sz="2400" dirty="0" smtClean="0"/>
              <a:t>Wenn möglich nur ein einziges Hauptzielkriterium (=primäre </a:t>
            </a:r>
            <a:r>
              <a:rPr lang="de-DE" sz="2400" dirty="0" err="1" smtClean="0"/>
              <a:t>Zielgrösse</a:t>
            </a:r>
            <a:r>
              <a:rPr lang="de-DE" sz="2400" dirty="0" smtClean="0"/>
              <a:t>)</a:t>
            </a:r>
          </a:p>
          <a:p>
            <a:pPr lvl="2" eaLnBrk="1" hangingPunct="1">
              <a:buClr>
                <a:schemeClr val="tx1"/>
              </a:buClr>
            </a:pPr>
            <a:r>
              <a:rPr lang="de-DE" sz="1800" dirty="0" smtClean="0"/>
              <a:t>Blutdrucksenkung, Überlebenszeit, ...</a:t>
            </a:r>
          </a:p>
          <a:p>
            <a:pPr lvl="2">
              <a:buClr>
                <a:schemeClr val="tx1"/>
              </a:buClr>
              <a:buFontTx/>
              <a:buChar char="•"/>
            </a:pPr>
            <a:r>
              <a:rPr lang="de-DE" sz="1800" dirty="0" smtClean="0"/>
              <a:t>Kann multidimensional sein</a:t>
            </a:r>
          </a:p>
          <a:p>
            <a:pPr lvl="2" eaLnBrk="1" hangingPunct="1">
              <a:buClr>
                <a:schemeClr val="tx1"/>
              </a:buClr>
            </a:pPr>
            <a:r>
              <a:rPr lang="de-DE" sz="1800" dirty="0" smtClean="0"/>
              <a:t>Fragebogen, QALY, DALY, …</a:t>
            </a:r>
          </a:p>
          <a:p>
            <a:pPr eaLnBrk="1" hangingPunct="1">
              <a:buClr>
                <a:schemeClr val="tx1"/>
              </a:buClr>
            </a:pPr>
            <a:r>
              <a:rPr lang="de-DE" sz="2400" dirty="0" smtClean="0"/>
              <a:t>Im Studienprotokoll operationalisieren </a:t>
            </a:r>
          </a:p>
          <a:p>
            <a:pPr lvl="1" eaLnBrk="1" hangingPunct="1">
              <a:buClr>
                <a:schemeClr val="tx1"/>
              </a:buClr>
              <a:buFontTx/>
              <a:buChar char="•"/>
            </a:pPr>
            <a:r>
              <a:rPr lang="de-DE" sz="2000" dirty="0" smtClean="0"/>
              <a:t>Messbar machen</a:t>
            </a:r>
          </a:p>
          <a:p>
            <a:pPr eaLnBrk="1" hangingPunct="1">
              <a:buClr>
                <a:schemeClr val="tx1"/>
              </a:buClr>
            </a:pPr>
            <a:r>
              <a:rPr lang="de-DE" sz="2400" dirty="0" smtClean="0"/>
              <a:t>Mehrere sekundäre Zielvariablen sind zulässig</a:t>
            </a:r>
          </a:p>
          <a:p>
            <a:pPr eaLnBrk="1" hangingPunct="1">
              <a:buClr>
                <a:schemeClr val="tx1"/>
              </a:buClr>
            </a:pPr>
            <a:r>
              <a:rPr lang="de-DE" dirty="0" err="1" smtClean="0"/>
              <a:t>Surrogatkriterien</a:t>
            </a:r>
            <a:endParaRPr lang="de-DE" sz="2400" dirty="0" smtClean="0"/>
          </a:p>
        </p:txBody>
      </p:sp>
      <p:sp>
        <p:nvSpPr>
          <p:cNvPr id="51203" name="Fußzeilenplatzhalter 4"/>
          <p:cNvSpPr>
            <a:spLocks noGrp="1"/>
          </p:cNvSpPr>
          <p:nvPr>
            <p:ph type="ftr" sz="quarter" idx="11"/>
          </p:nvPr>
        </p:nvSpPr>
        <p:spPr>
          <a:noFill/>
        </p:spPr>
        <p:txBody>
          <a:bodyPr/>
          <a:lstStyle/>
          <a:p>
            <a:r>
              <a:rPr lang="en-US" smtClean="0"/>
              <a:t>hanno.ulmer@i-med.ac.at</a:t>
            </a:r>
          </a:p>
        </p:txBody>
      </p:sp>
      <p:sp>
        <p:nvSpPr>
          <p:cNvPr id="51204" name="Foliennummernplatzhalter 5"/>
          <p:cNvSpPr>
            <a:spLocks noGrp="1"/>
          </p:cNvSpPr>
          <p:nvPr>
            <p:ph type="sldNum" sz="quarter" idx="12"/>
          </p:nvPr>
        </p:nvSpPr>
        <p:spPr>
          <a:noFill/>
        </p:spPr>
        <p:txBody>
          <a:bodyPr/>
          <a:lstStyle/>
          <a:p>
            <a:fld id="{8D160E35-0225-497B-A5CF-A5B1E53D4E2B}" type="slidenum">
              <a:rPr lang="en-US" smtClean="0"/>
              <a:pPr/>
              <a:t>402</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431143695"/>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normAutofit fontScale="90000"/>
          </a:bodyPr>
          <a:lstStyle/>
          <a:p>
            <a:pPr eaLnBrk="1" hangingPunct="1"/>
            <a:r>
              <a:rPr lang="de-DE" sz="4000" b="0" smtClean="0"/>
              <a:t>Vergleichbarkeit der Gruppen</a:t>
            </a:r>
            <a:endParaRPr lang="de-AT" sz="4000" b="0" smtClean="0"/>
          </a:p>
        </p:txBody>
      </p:sp>
      <p:sp>
        <p:nvSpPr>
          <p:cNvPr id="56326" name="Rectangle 3"/>
          <p:cNvSpPr>
            <a:spLocks noGrp="1" noChangeArrowheads="1"/>
          </p:cNvSpPr>
          <p:nvPr>
            <p:ph idx="1"/>
          </p:nvPr>
        </p:nvSpPr>
        <p:spPr/>
        <p:txBody>
          <a:bodyPr/>
          <a:lstStyle/>
          <a:p>
            <a:pPr eaLnBrk="1" hangingPunct="1">
              <a:lnSpc>
                <a:spcPct val="90000"/>
              </a:lnSpc>
            </a:pPr>
            <a:r>
              <a:rPr lang="de-DE" sz="2400" smtClean="0"/>
              <a:t>Bezüglich der</a:t>
            </a:r>
          </a:p>
          <a:p>
            <a:pPr lvl="1" eaLnBrk="1" hangingPunct="1">
              <a:lnSpc>
                <a:spcPct val="90000"/>
              </a:lnSpc>
            </a:pPr>
            <a:r>
              <a:rPr lang="de-DE" sz="2000" smtClean="0"/>
              <a:t>Gemessenen Merkmale</a:t>
            </a:r>
          </a:p>
          <a:p>
            <a:pPr lvl="2" eaLnBrk="1" hangingPunct="1">
              <a:lnSpc>
                <a:spcPct val="90000"/>
              </a:lnSpc>
            </a:pPr>
            <a:r>
              <a:rPr lang="de-DE" sz="1800" smtClean="0"/>
              <a:t>Dokumentieren</a:t>
            </a:r>
          </a:p>
          <a:p>
            <a:pPr lvl="2" eaLnBrk="1" hangingPunct="1">
              <a:lnSpc>
                <a:spcPct val="90000"/>
              </a:lnSpc>
            </a:pPr>
            <a:r>
              <a:rPr lang="de-DE" sz="1800" smtClean="0"/>
              <a:t>Bei der Auswertung berücksichtigen</a:t>
            </a:r>
          </a:p>
          <a:p>
            <a:pPr lvl="1" eaLnBrk="1" hangingPunct="1">
              <a:lnSpc>
                <a:spcPct val="90000"/>
              </a:lnSpc>
            </a:pPr>
            <a:r>
              <a:rPr lang="de-DE" sz="2000" smtClean="0"/>
              <a:t>Nicht-gemessenen Merkmale</a:t>
            </a:r>
          </a:p>
          <a:p>
            <a:pPr lvl="1" eaLnBrk="1" hangingPunct="1">
              <a:lnSpc>
                <a:spcPct val="90000"/>
              </a:lnSpc>
            </a:pPr>
            <a:r>
              <a:rPr lang="de-DE" sz="2000" smtClean="0"/>
              <a:t>Unbekannten Merkmale</a:t>
            </a:r>
          </a:p>
          <a:p>
            <a:pPr lvl="2" eaLnBrk="1" hangingPunct="1">
              <a:lnSpc>
                <a:spcPct val="90000"/>
              </a:lnSpc>
            </a:pPr>
            <a:r>
              <a:rPr lang="de-DE" sz="1800" smtClean="0"/>
              <a:t>Können möglicherweise zu Verzerrungen führen</a:t>
            </a:r>
          </a:p>
          <a:p>
            <a:pPr eaLnBrk="1" hangingPunct="1">
              <a:lnSpc>
                <a:spcPct val="90000"/>
              </a:lnSpc>
            </a:pPr>
            <a:r>
              <a:rPr lang="de-DE" sz="2400" smtClean="0"/>
              <a:t>Randomisierung</a:t>
            </a:r>
          </a:p>
          <a:p>
            <a:pPr eaLnBrk="1" hangingPunct="1">
              <a:lnSpc>
                <a:spcPct val="90000"/>
              </a:lnSpc>
            </a:pPr>
            <a:r>
              <a:rPr lang="de-DE" sz="2400" smtClean="0"/>
              <a:t>Stratifizierung</a:t>
            </a:r>
          </a:p>
          <a:p>
            <a:pPr eaLnBrk="1" hangingPunct="1">
              <a:lnSpc>
                <a:spcPct val="90000"/>
              </a:lnSpc>
            </a:pPr>
            <a:r>
              <a:rPr lang="de-DE" sz="2400" smtClean="0"/>
              <a:t>Paarbildung</a:t>
            </a:r>
          </a:p>
          <a:p>
            <a:pPr lvl="1" eaLnBrk="1" hangingPunct="1">
              <a:lnSpc>
                <a:spcPct val="90000"/>
              </a:lnSpc>
            </a:pPr>
            <a:r>
              <a:rPr lang="de-DE" sz="2000" smtClean="0"/>
              <a:t>Zwillinge, Matching</a:t>
            </a:r>
            <a:endParaRPr lang="de-AT" sz="2000" smtClean="0"/>
          </a:p>
        </p:txBody>
      </p:sp>
      <p:sp>
        <p:nvSpPr>
          <p:cNvPr id="56323" name="Fußzeilenplatzhalter 4"/>
          <p:cNvSpPr>
            <a:spLocks noGrp="1"/>
          </p:cNvSpPr>
          <p:nvPr>
            <p:ph type="ftr" sz="quarter" idx="11"/>
          </p:nvPr>
        </p:nvSpPr>
        <p:spPr>
          <a:noFill/>
        </p:spPr>
        <p:txBody>
          <a:bodyPr/>
          <a:lstStyle/>
          <a:p>
            <a:r>
              <a:rPr lang="en-US" smtClean="0"/>
              <a:t>hanno.ulmer@i-med.ac.at</a:t>
            </a:r>
          </a:p>
        </p:txBody>
      </p:sp>
      <p:sp>
        <p:nvSpPr>
          <p:cNvPr id="56324" name="Foliennummernplatzhalter 5"/>
          <p:cNvSpPr>
            <a:spLocks noGrp="1"/>
          </p:cNvSpPr>
          <p:nvPr>
            <p:ph type="sldNum" sz="quarter" idx="12"/>
          </p:nvPr>
        </p:nvSpPr>
        <p:spPr>
          <a:noFill/>
        </p:spPr>
        <p:txBody>
          <a:bodyPr/>
          <a:lstStyle/>
          <a:p>
            <a:fld id="{BF1509EB-A2B1-4D35-82F6-8378E42819B0}" type="slidenum">
              <a:rPr lang="en-US" smtClean="0"/>
              <a:pPr/>
              <a:t>403</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a:xfrm>
            <a:off x="457200" y="333375"/>
            <a:ext cx="8229600" cy="868363"/>
          </a:xfrm>
        </p:spPr>
        <p:txBody>
          <a:bodyPr/>
          <a:lstStyle/>
          <a:p>
            <a:pPr eaLnBrk="1" hangingPunct="1"/>
            <a:r>
              <a:rPr lang="de-AT" sz="4000" b="0" smtClean="0"/>
              <a:t>Randomisierung</a:t>
            </a:r>
          </a:p>
        </p:txBody>
      </p:sp>
      <p:sp>
        <p:nvSpPr>
          <p:cNvPr id="54278" name="Rectangle 3"/>
          <p:cNvSpPr>
            <a:spLocks noGrp="1" noChangeArrowheads="1"/>
          </p:cNvSpPr>
          <p:nvPr>
            <p:ph idx="1"/>
          </p:nvPr>
        </p:nvSpPr>
        <p:spPr>
          <a:xfrm>
            <a:off x="467544" y="1484784"/>
            <a:ext cx="7904162" cy="2447925"/>
          </a:xfrm>
        </p:spPr>
        <p:txBody>
          <a:bodyPr/>
          <a:lstStyle/>
          <a:p>
            <a:pPr eaLnBrk="1" hangingPunct="1">
              <a:lnSpc>
                <a:spcPct val="90000"/>
              </a:lnSpc>
            </a:pPr>
            <a:r>
              <a:rPr lang="de-AT" sz="2000" b="1" dirty="0" smtClean="0"/>
              <a:t>Zufällige Zuordnung eines Subjektes/Objektes einer Stichprobe zu einer der Gruppen des Einflussfaktors</a:t>
            </a:r>
          </a:p>
          <a:p>
            <a:pPr lvl="1" eaLnBrk="1" hangingPunct="1">
              <a:lnSpc>
                <a:spcPct val="90000"/>
              </a:lnSpc>
            </a:pPr>
            <a:r>
              <a:rPr lang="de-AT" sz="1800" dirty="0" smtClean="0"/>
              <a:t>z.B. mit Hilfe eines Zufallsgenerators</a:t>
            </a:r>
          </a:p>
          <a:p>
            <a:pPr eaLnBrk="1" hangingPunct="1">
              <a:lnSpc>
                <a:spcPct val="90000"/>
              </a:lnSpc>
            </a:pPr>
            <a:r>
              <a:rPr lang="de-AT" sz="2000" b="1" dirty="0" smtClean="0"/>
              <a:t>ZIEL:</a:t>
            </a:r>
          </a:p>
          <a:p>
            <a:pPr lvl="1" eaLnBrk="1" hangingPunct="1">
              <a:lnSpc>
                <a:spcPct val="90000"/>
              </a:lnSpc>
            </a:pPr>
            <a:r>
              <a:rPr lang="de-AT" sz="2000" dirty="0" smtClean="0"/>
              <a:t> </a:t>
            </a:r>
            <a:r>
              <a:rPr lang="de-AT" sz="1800" dirty="0" smtClean="0"/>
              <a:t>Vermeidung eines Selektions-Bias </a:t>
            </a:r>
          </a:p>
          <a:p>
            <a:pPr lvl="2" eaLnBrk="1" hangingPunct="1">
              <a:lnSpc>
                <a:spcPct val="90000"/>
              </a:lnSpc>
            </a:pPr>
            <a:r>
              <a:rPr lang="de-AT" sz="1600" dirty="0" smtClean="0"/>
              <a:t>Jedes Objekt hat die gleiche Chance zufällig einer Gruppe zugeteilt zu werden</a:t>
            </a:r>
          </a:p>
          <a:p>
            <a:pPr lvl="1" eaLnBrk="1" hangingPunct="1">
              <a:lnSpc>
                <a:spcPct val="90000"/>
              </a:lnSpc>
            </a:pPr>
            <a:r>
              <a:rPr lang="de-AT" sz="1800" dirty="0" smtClean="0"/>
              <a:t>Strukturgleichheit</a:t>
            </a:r>
            <a:r>
              <a:rPr lang="de-DE" sz="1800" dirty="0" smtClean="0"/>
              <a:t> (Zusätzliche </a:t>
            </a:r>
            <a:r>
              <a:rPr lang="de-DE" sz="1800" dirty="0" err="1" smtClean="0"/>
              <a:t>Stratifizierung</a:t>
            </a:r>
            <a:r>
              <a:rPr lang="de-DE" sz="1800" dirty="0" smtClean="0"/>
              <a:t> ist möglich)</a:t>
            </a:r>
            <a:endParaRPr lang="de-AT" sz="1800" dirty="0" smtClean="0"/>
          </a:p>
        </p:txBody>
      </p:sp>
      <p:sp>
        <p:nvSpPr>
          <p:cNvPr id="54275" name="Fußzeilenplatzhalter 4"/>
          <p:cNvSpPr>
            <a:spLocks noGrp="1"/>
          </p:cNvSpPr>
          <p:nvPr>
            <p:ph type="ftr" sz="quarter" idx="11"/>
          </p:nvPr>
        </p:nvSpPr>
        <p:spPr>
          <a:noFill/>
        </p:spPr>
        <p:txBody>
          <a:bodyPr/>
          <a:lstStyle/>
          <a:p>
            <a:r>
              <a:rPr lang="en-US" smtClean="0"/>
              <a:t>hanno.ulmer@i-med.ac.at</a:t>
            </a:r>
          </a:p>
        </p:txBody>
      </p:sp>
      <p:sp>
        <p:nvSpPr>
          <p:cNvPr id="54276" name="Foliennummernplatzhalter 5"/>
          <p:cNvSpPr>
            <a:spLocks noGrp="1"/>
          </p:cNvSpPr>
          <p:nvPr>
            <p:ph type="sldNum" sz="quarter" idx="12"/>
          </p:nvPr>
        </p:nvSpPr>
        <p:spPr>
          <a:noFill/>
        </p:spPr>
        <p:txBody>
          <a:bodyPr/>
          <a:lstStyle/>
          <a:p>
            <a:fld id="{504B3910-D44B-4FF5-8388-4A58AD85888D}" type="slidenum">
              <a:rPr lang="en-US" smtClean="0"/>
              <a:pPr/>
              <a:t>404</a:t>
            </a:fld>
            <a:endParaRPr lang="en-US" smtClean="0"/>
          </a:p>
        </p:txBody>
      </p:sp>
      <p:pic>
        <p:nvPicPr>
          <p:cNvPr id="54279" name="Picture 4" descr="random"/>
          <p:cNvPicPr>
            <a:picLocks noChangeAspect="1" noChangeArrowheads="1"/>
          </p:cNvPicPr>
          <p:nvPr/>
        </p:nvPicPr>
        <p:blipFill>
          <a:blip r:embed="rId3" cstate="print"/>
          <a:srcRect/>
          <a:stretch>
            <a:fillRect/>
          </a:stretch>
        </p:blipFill>
        <p:spPr bwMode="auto">
          <a:xfrm>
            <a:off x="2123728" y="3573016"/>
            <a:ext cx="4752528" cy="2853072"/>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p:nvPr>
        </p:nvSpPr>
        <p:spPr/>
        <p:txBody>
          <a:bodyPr>
            <a:normAutofit fontScale="90000"/>
          </a:bodyPr>
          <a:lstStyle/>
          <a:p>
            <a:pPr eaLnBrk="1" hangingPunct="1"/>
            <a:r>
              <a:rPr lang="de-DE" sz="4000" b="0" smtClean="0"/>
              <a:t>Randomisierung / Stratifizierung</a:t>
            </a:r>
            <a:endParaRPr lang="de-AT" sz="4000" b="0" smtClean="0"/>
          </a:p>
        </p:txBody>
      </p:sp>
      <p:sp>
        <p:nvSpPr>
          <p:cNvPr id="55299" name="Fußzeilenplatzhalter 4"/>
          <p:cNvSpPr>
            <a:spLocks noGrp="1"/>
          </p:cNvSpPr>
          <p:nvPr>
            <p:ph type="ftr" sz="quarter" idx="11"/>
          </p:nvPr>
        </p:nvSpPr>
        <p:spPr>
          <a:noFill/>
        </p:spPr>
        <p:txBody>
          <a:bodyPr/>
          <a:lstStyle/>
          <a:p>
            <a:r>
              <a:rPr lang="en-US" smtClean="0"/>
              <a:t>hanno.ulmer@i-med.ac.at</a:t>
            </a:r>
          </a:p>
        </p:txBody>
      </p:sp>
      <p:sp>
        <p:nvSpPr>
          <p:cNvPr id="55300" name="Foliennummernplatzhalter 5"/>
          <p:cNvSpPr>
            <a:spLocks noGrp="1"/>
          </p:cNvSpPr>
          <p:nvPr>
            <p:ph type="sldNum" sz="quarter" idx="12"/>
          </p:nvPr>
        </p:nvSpPr>
        <p:spPr>
          <a:noFill/>
        </p:spPr>
        <p:txBody>
          <a:bodyPr/>
          <a:lstStyle/>
          <a:p>
            <a:fld id="{F47423F2-77DC-4787-B396-751A11605696}" type="slidenum">
              <a:rPr lang="en-US" smtClean="0"/>
              <a:pPr/>
              <a:t>405</a:t>
            </a:fld>
            <a:endParaRPr lang="en-US" smtClean="0"/>
          </a:p>
        </p:txBody>
      </p:sp>
      <p:sp>
        <p:nvSpPr>
          <p:cNvPr id="55302" name="Oval 3"/>
          <p:cNvSpPr>
            <a:spLocks noChangeArrowheads="1"/>
          </p:cNvSpPr>
          <p:nvPr/>
        </p:nvSpPr>
        <p:spPr bwMode="auto">
          <a:xfrm>
            <a:off x="4191000" y="2505075"/>
            <a:ext cx="304800" cy="304800"/>
          </a:xfrm>
          <a:prstGeom prst="ellipse">
            <a:avLst/>
          </a:prstGeom>
          <a:solidFill>
            <a:schemeClr val="accent1"/>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3" name="Oval 4"/>
          <p:cNvSpPr>
            <a:spLocks noChangeArrowheads="1"/>
          </p:cNvSpPr>
          <p:nvPr/>
        </p:nvSpPr>
        <p:spPr bwMode="auto">
          <a:xfrm>
            <a:off x="7315200" y="4791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4" name="Oval 5"/>
          <p:cNvSpPr>
            <a:spLocks noChangeArrowheads="1"/>
          </p:cNvSpPr>
          <p:nvPr/>
        </p:nvSpPr>
        <p:spPr bwMode="auto">
          <a:xfrm>
            <a:off x="4953000" y="48672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5" name="Oval 6"/>
          <p:cNvSpPr>
            <a:spLocks noChangeArrowheads="1"/>
          </p:cNvSpPr>
          <p:nvPr/>
        </p:nvSpPr>
        <p:spPr bwMode="auto">
          <a:xfrm>
            <a:off x="38862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6" name="Oval 7"/>
          <p:cNvSpPr>
            <a:spLocks noChangeArrowheads="1"/>
          </p:cNvSpPr>
          <p:nvPr/>
        </p:nvSpPr>
        <p:spPr bwMode="auto">
          <a:xfrm>
            <a:off x="15240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7" name="Oval 8"/>
          <p:cNvSpPr>
            <a:spLocks noChangeArrowheads="1"/>
          </p:cNvSpPr>
          <p:nvPr/>
        </p:nvSpPr>
        <p:spPr bwMode="auto">
          <a:xfrm>
            <a:off x="5791200" y="3648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8" name="Oval 9"/>
          <p:cNvSpPr>
            <a:spLocks noChangeArrowheads="1"/>
          </p:cNvSpPr>
          <p:nvPr/>
        </p:nvSpPr>
        <p:spPr bwMode="auto">
          <a:xfrm>
            <a:off x="2743200" y="37242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cxnSp>
        <p:nvCxnSpPr>
          <p:cNvPr id="55309" name="AutoShape 10"/>
          <p:cNvCxnSpPr>
            <a:cxnSpLocks noChangeShapeType="1"/>
            <a:stCxn id="55302" idx="3"/>
            <a:endCxn id="55308" idx="7"/>
          </p:cNvCxnSpPr>
          <p:nvPr/>
        </p:nvCxnSpPr>
        <p:spPr bwMode="auto">
          <a:xfrm flipH="1">
            <a:off x="3003550" y="2765425"/>
            <a:ext cx="1231900" cy="1003300"/>
          </a:xfrm>
          <a:prstGeom prst="straightConnector1">
            <a:avLst/>
          </a:prstGeom>
          <a:noFill/>
          <a:ln w="12700">
            <a:solidFill>
              <a:schemeClr val="tx1"/>
            </a:solidFill>
            <a:round/>
            <a:headEnd type="none" w="sm" len="sm"/>
            <a:tailEnd type="triangle" w="sm" len="sm"/>
          </a:ln>
        </p:spPr>
      </p:cxnSp>
      <p:cxnSp>
        <p:nvCxnSpPr>
          <p:cNvPr id="55310" name="AutoShape 11"/>
          <p:cNvCxnSpPr>
            <a:cxnSpLocks noChangeShapeType="1"/>
            <a:stCxn id="55308" idx="3"/>
            <a:endCxn id="55306" idx="7"/>
          </p:cNvCxnSpPr>
          <p:nvPr/>
        </p:nvCxnSpPr>
        <p:spPr bwMode="auto">
          <a:xfrm flipH="1">
            <a:off x="1784350" y="3984625"/>
            <a:ext cx="1003300" cy="1003300"/>
          </a:xfrm>
          <a:prstGeom prst="straightConnector1">
            <a:avLst/>
          </a:prstGeom>
          <a:noFill/>
          <a:ln w="12700">
            <a:solidFill>
              <a:schemeClr val="tx1"/>
            </a:solidFill>
            <a:round/>
            <a:headEnd type="none" w="sm" len="sm"/>
            <a:tailEnd type="triangle" w="sm" len="sm"/>
          </a:ln>
        </p:spPr>
      </p:cxnSp>
      <p:cxnSp>
        <p:nvCxnSpPr>
          <p:cNvPr id="55311" name="AutoShape 12"/>
          <p:cNvCxnSpPr>
            <a:cxnSpLocks noChangeShapeType="1"/>
            <a:stCxn id="55308" idx="5"/>
            <a:endCxn id="55305" idx="1"/>
          </p:cNvCxnSpPr>
          <p:nvPr/>
        </p:nvCxnSpPr>
        <p:spPr bwMode="auto">
          <a:xfrm>
            <a:off x="3003550" y="3984625"/>
            <a:ext cx="927100" cy="1003300"/>
          </a:xfrm>
          <a:prstGeom prst="straightConnector1">
            <a:avLst/>
          </a:prstGeom>
          <a:noFill/>
          <a:ln w="12700">
            <a:solidFill>
              <a:schemeClr val="tx1"/>
            </a:solidFill>
            <a:round/>
            <a:headEnd type="none" w="sm" len="sm"/>
            <a:tailEnd type="triangle" w="sm" len="sm"/>
          </a:ln>
        </p:spPr>
      </p:cxnSp>
      <p:cxnSp>
        <p:nvCxnSpPr>
          <p:cNvPr id="55312" name="AutoShape 13"/>
          <p:cNvCxnSpPr>
            <a:cxnSpLocks noChangeShapeType="1"/>
            <a:stCxn id="55302" idx="5"/>
            <a:endCxn id="55307" idx="1"/>
          </p:cNvCxnSpPr>
          <p:nvPr/>
        </p:nvCxnSpPr>
        <p:spPr bwMode="auto">
          <a:xfrm>
            <a:off x="4451350" y="2765425"/>
            <a:ext cx="1384300" cy="927100"/>
          </a:xfrm>
          <a:prstGeom prst="straightConnector1">
            <a:avLst/>
          </a:prstGeom>
          <a:noFill/>
          <a:ln w="12700">
            <a:solidFill>
              <a:schemeClr val="tx1"/>
            </a:solidFill>
            <a:round/>
            <a:headEnd type="none" w="sm" len="sm"/>
            <a:tailEnd type="triangle" w="sm" len="sm"/>
          </a:ln>
        </p:spPr>
      </p:cxnSp>
      <p:cxnSp>
        <p:nvCxnSpPr>
          <p:cNvPr id="55313" name="AutoShape 14"/>
          <p:cNvCxnSpPr>
            <a:cxnSpLocks noChangeShapeType="1"/>
            <a:stCxn id="55307" idx="4"/>
            <a:endCxn id="55304" idx="7"/>
          </p:cNvCxnSpPr>
          <p:nvPr/>
        </p:nvCxnSpPr>
        <p:spPr bwMode="auto">
          <a:xfrm flipH="1">
            <a:off x="5213350" y="3952875"/>
            <a:ext cx="730250" cy="958850"/>
          </a:xfrm>
          <a:prstGeom prst="straightConnector1">
            <a:avLst/>
          </a:prstGeom>
          <a:noFill/>
          <a:ln w="12700">
            <a:solidFill>
              <a:schemeClr val="tx1"/>
            </a:solidFill>
            <a:round/>
            <a:headEnd type="none" w="sm" len="sm"/>
            <a:tailEnd type="triangle" w="sm" len="sm"/>
          </a:ln>
        </p:spPr>
      </p:cxnSp>
      <p:cxnSp>
        <p:nvCxnSpPr>
          <p:cNvPr id="55314" name="AutoShape 15"/>
          <p:cNvCxnSpPr>
            <a:cxnSpLocks noChangeShapeType="1"/>
            <a:stCxn id="55307" idx="5"/>
            <a:endCxn id="55303" idx="1"/>
          </p:cNvCxnSpPr>
          <p:nvPr/>
        </p:nvCxnSpPr>
        <p:spPr bwMode="auto">
          <a:xfrm>
            <a:off x="6051550" y="3908425"/>
            <a:ext cx="1308100" cy="927100"/>
          </a:xfrm>
          <a:prstGeom prst="straightConnector1">
            <a:avLst/>
          </a:prstGeom>
          <a:noFill/>
          <a:ln w="12700">
            <a:solidFill>
              <a:schemeClr val="tx1"/>
            </a:solidFill>
            <a:round/>
            <a:headEnd type="none" w="sm" len="sm"/>
            <a:tailEnd type="triangle" w="sm" len="sm"/>
          </a:ln>
        </p:spPr>
      </p:cxnSp>
      <p:sp>
        <p:nvSpPr>
          <p:cNvPr id="55315" name="Text Box 16"/>
          <p:cNvSpPr txBox="1">
            <a:spLocks noChangeArrowheads="1"/>
          </p:cNvSpPr>
          <p:nvPr/>
        </p:nvSpPr>
        <p:spPr bwMode="auto">
          <a:xfrm>
            <a:off x="2627313" y="2093913"/>
            <a:ext cx="3733800" cy="396875"/>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2000" b="1"/>
              <a:t>Statifizierung nach Stadium</a:t>
            </a:r>
            <a:endParaRPr lang="de-AT" sz="2000" b="1"/>
          </a:p>
        </p:txBody>
      </p:sp>
      <p:sp>
        <p:nvSpPr>
          <p:cNvPr id="55316" name="Text Box 17"/>
          <p:cNvSpPr txBox="1">
            <a:spLocks noChangeArrowheads="1"/>
          </p:cNvSpPr>
          <p:nvPr/>
        </p:nvSpPr>
        <p:spPr bwMode="auto">
          <a:xfrm>
            <a:off x="898525" y="36893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7" name="Text Box 19"/>
          <p:cNvSpPr txBox="1">
            <a:spLocks noChangeArrowheads="1"/>
          </p:cNvSpPr>
          <p:nvPr/>
        </p:nvSpPr>
        <p:spPr bwMode="auto">
          <a:xfrm>
            <a:off x="6232525" y="36131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8" name="Text Box 20"/>
          <p:cNvSpPr txBox="1">
            <a:spLocks noChangeArrowheads="1"/>
          </p:cNvSpPr>
          <p:nvPr/>
        </p:nvSpPr>
        <p:spPr bwMode="auto">
          <a:xfrm>
            <a:off x="2193925" y="2774950"/>
            <a:ext cx="1474788" cy="379413"/>
          </a:xfrm>
          <a:prstGeom prst="rect">
            <a:avLst/>
          </a:prstGeom>
          <a:noFill/>
          <a:ln w="12700">
            <a:solidFill>
              <a:srgbClr val="00FF00"/>
            </a:solidFill>
            <a:miter lim="800000"/>
            <a:headEnd type="none" w="sm" len="sm"/>
            <a:tailEnd type="none" w="sm" len="sm"/>
          </a:ln>
        </p:spPr>
        <p:txBody>
          <a:bodyPr wrap="none" lIns="92075" tIns="46038" rIns="92075" bIns="46038">
            <a:spAutoFit/>
          </a:bodyPr>
          <a:lstStyle/>
          <a:p>
            <a:pPr eaLnBrk="0" hangingPunct="0"/>
            <a:r>
              <a:rPr lang="de-DE">
                <a:solidFill>
                  <a:srgbClr val="00FF00"/>
                </a:solidFill>
                <a:latin typeface="Comic Sans MS" pitchFamily="66" charset="0"/>
              </a:rPr>
              <a:t>Frühstadien</a:t>
            </a:r>
            <a:endParaRPr lang="de-AT">
              <a:solidFill>
                <a:srgbClr val="00FF00"/>
              </a:solidFill>
              <a:latin typeface="Comic Sans MS" pitchFamily="66" charset="0"/>
            </a:endParaRPr>
          </a:p>
        </p:txBody>
      </p:sp>
      <p:sp>
        <p:nvSpPr>
          <p:cNvPr id="55319" name="Text Box 21"/>
          <p:cNvSpPr txBox="1">
            <a:spLocks noChangeArrowheads="1"/>
          </p:cNvSpPr>
          <p:nvPr/>
        </p:nvSpPr>
        <p:spPr bwMode="auto">
          <a:xfrm>
            <a:off x="5089525" y="2774950"/>
            <a:ext cx="1482725" cy="379413"/>
          </a:xfrm>
          <a:prstGeom prst="rect">
            <a:avLst/>
          </a:prstGeom>
          <a:noFill/>
          <a:ln w="12700">
            <a:solidFill>
              <a:schemeClr val="tx2"/>
            </a:solidFill>
            <a:miter lim="800000"/>
            <a:headEnd type="none" w="sm" len="sm"/>
            <a:tailEnd type="none" w="sm" len="sm"/>
          </a:ln>
        </p:spPr>
        <p:txBody>
          <a:bodyPr wrap="none" lIns="92075" tIns="46038" rIns="92075" bIns="46038">
            <a:spAutoFit/>
          </a:bodyPr>
          <a:lstStyle/>
          <a:p>
            <a:pPr eaLnBrk="0" hangingPunct="0"/>
            <a:r>
              <a:rPr lang="de-DE">
                <a:solidFill>
                  <a:schemeClr val="tx2"/>
                </a:solidFill>
                <a:latin typeface="Comic Sans MS" pitchFamily="66" charset="0"/>
              </a:rPr>
              <a:t>Spätstadien</a:t>
            </a:r>
            <a:endParaRPr lang="de-AT">
              <a:solidFill>
                <a:schemeClr val="tx2"/>
              </a:solidFill>
              <a:latin typeface="Comic Sans MS" pitchFamily="66" charset="0"/>
            </a:endParaRPr>
          </a:p>
        </p:txBody>
      </p:sp>
      <p:sp>
        <p:nvSpPr>
          <p:cNvPr id="55320" name="Text Box 22"/>
          <p:cNvSpPr txBox="1">
            <a:spLocks noChangeArrowheads="1"/>
          </p:cNvSpPr>
          <p:nvPr/>
        </p:nvSpPr>
        <p:spPr bwMode="auto">
          <a:xfrm>
            <a:off x="974725" y="528955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1" name="Text Box 23"/>
          <p:cNvSpPr txBox="1">
            <a:spLocks noChangeArrowheads="1"/>
          </p:cNvSpPr>
          <p:nvPr/>
        </p:nvSpPr>
        <p:spPr bwMode="auto">
          <a:xfrm>
            <a:off x="3108325" y="5295900"/>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2" name="Text Box 24"/>
          <p:cNvSpPr txBox="1">
            <a:spLocks noChangeArrowheads="1"/>
          </p:cNvSpPr>
          <p:nvPr/>
        </p:nvSpPr>
        <p:spPr bwMode="auto">
          <a:xfrm>
            <a:off x="4708525" y="529590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3" name="Text Box 25"/>
          <p:cNvSpPr txBox="1">
            <a:spLocks noChangeArrowheads="1"/>
          </p:cNvSpPr>
          <p:nvPr/>
        </p:nvSpPr>
        <p:spPr bwMode="auto">
          <a:xfrm>
            <a:off x="6537325" y="5286375"/>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4" name="Text Box 26"/>
          <p:cNvSpPr txBox="1">
            <a:spLocks noChangeArrowheads="1"/>
          </p:cNvSpPr>
          <p:nvPr/>
        </p:nvSpPr>
        <p:spPr bwMode="auto">
          <a:xfrm>
            <a:off x="3946525" y="2851150"/>
            <a:ext cx="865188"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N=100</a:t>
            </a:r>
            <a:endParaRPr lang="de-AT">
              <a:latin typeface="Comic Sans MS" pitchFamily="66" charset="0"/>
            </a:endParaRPr>
          </a:p>
        </p:txBody>
      </p:sp>
      <p:sp>
        <p:nvSpPr>
          <p:cNvPr id="55325" name="Text Box 27"/>
          <p:cNvSpPr txBox="1">
            <a:spLocks noChangeArrowheads="1"/>
          </p:cNvSpPr>
          <p:nvPr/>
        </p:nvSpPr>
        <p:spPr bwMode="auto">
          <a:xfrm>
            <a:off x="2514600" y="4094163"/>
            <a:ext cx="833438"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55326" name="Text Box 28"/>
          <p:cNvSpPr txBox="1">
            <a:spLocks noChangeArrowheads="1"/>
          </p:cNvSpPr>
          <p:nvPr/>
        </p:nvSpPr>
        <p:spPr bwMode="auto">
          <a:xfrm>
            <a:off x="5765800" y="4029075"/>
            <a:ext cx="822325"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30" name="Datumsplatzhalter 29"/>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de-AT" sz="4000" b="0" smtClean="0"/>
              <a:t>Verblindung </a:t>
            </a:r>
          </a:p>
        </p:txBody>
      </p:sp>
      <p:sp>
        <p:nvSpPr>
          <p:cNvPr id="58374" name="Rectangle 3"/>
          <p:cNvSpPr>
            <a:spLocks noGrp="1" noChangeArrowheads="1"/>
          </p:cNvSpPr>
          <p:nvPr>
            <p:ph idx="1"/>
          </p:nvPr>
        </p:nvSpPr>
        <p:spPr/>
        <p:txBody>
          <a:bodyPr/>
          <a:lstStyle/>
          <a:p>
            <a:pPr eaLnBrk="1" hangingPunct="1">
              <a:lnSpc>
                <a:spcPct val="90000"/>
              </a:lnSpc>
            </a:pPr>
            <a:r>
              <a:rPr lang="de-AT" sz="1800" b="1" smtClean="0"/>
              <a:t>Ausschaltung von Verzerrungen/systematischen Fehlern</a:t>
            </a:r>
            <a:r>
              <a:rPr lang="de-AT" sz="1800" smtClean="0"/>
              <a:t> (Bias) aufgrund von Vorinformationen</a:t>
            </a:r>
          </a:p>
          <a:p>
            <a:pPr lvl="1" eaLnBrk="1" hangingPunct="1">
              <a:lnSpc>
                <a:spcPct val="90000"/>
              </a:lnSpc>
            </a:pPr>
            <a:r>
              <a:rPr lang="de-AT" sz="1600" smtClean="0"/>
              <a:t>Selektions-Bias, Beobachter-Bias</a:t>
            </a:r>
          </a:p>
          <a:p>
            <a:pPr lvl="1" eaLnBrk="1" hangingPunct="1">
              <a:lnSpc>
                <a:spcPct val="90000"/>
              </a:lnSpc>
            </a:pPr>
            <a:endParaRPr lang="de-AT" sz="1000" smtClean="0"/>
          </a:p>
          <a:p>
            <a:pPr eaLnBrk="1" hangingPunct="1">
              <a:lnSpc>
                <a:spcPct val="90000"/>
              </a:lnSpc>
            </a:pPr>
            <a:r>
              <a:rPr lang="de-AT" sz="1800" smtClean="0"/>
              <a:t>Ausprägungen des Einflussfaktors sind für den Beobachter unbekannt</a:t>
            </a:r>
          </a:p>
          <a:p>
            <a:pPr lvl="1" eaLnBrk="1" hangingPunct="1">
              <a:lnSpc>
                <a:spcPct val="90000"/>
              </a:lnSpc>
            </a:pPr>
            <a:r>
              <a:rPr lang="de-AT" sz="1600" b="1" u="sng" smtClean="0">
                <a:solidFill>
                  <a:schemeClr val="tx2"/>
                </a:solidFill>
              </a:rPr>
              <a:t>Doppel-Blindstudie</a:t>
            </a:r>
          </a:p>
          <a:p>
            <a:pPr lvl="2" eaLnBrk="1" hangingPunct="1">
              <a:lnSpc>
                <a:spcPct val="90000"/>
              </a:lnSpc>
            </a:pPr>
            <a:r>
              <a:rPr lang="de-AT" sz="1400" b="1" smtClean="0">
                <a:solidFill>
                  <a:schemeClr val="tx2"/>
                </a:solidFill>
              </a:rPr>
              <a:t>Patient und Arzt wissen nicht, welche Therapieform angewendet wird</a:t>
            </a:r>
          </a:p>
          <a:p>
            <a:pPr lvl="2" eaLnBrk="1" hangingPunct="1">
              <a:lnSpc>
                <a:spcPct val="90000"/>
              </a:lnSpc>
            </a:pPr>
            <a:r>
              <a:rPr lang="de-AT" sz="1400" b="1" smtClean="0">
                <a:solidFill>
                  <a:schemeClr val="tx2"/>
                </a:solidFill>
              </a:rPr>
              <a:t>Nicht immer möglich!!!</a:t>
            </a:r>
          </a:p>
          <a:p>
            <a:pPr eaLnBrk="1" hangingPunct="1">
              <a:lnSpc>
                <a:spcPct val="90000"/>
              </a:lnSpc>
            </a:pPr>
            <a:endParaRPr lang="de-AT" sz="900" b="1" smtClean="0">
              <a:solidFill>
                <a:schemeClr val="tx2"/>
              </a:solidFill>
            </a:endParaRPr>
          </a:p>
          <a:p>
            <a:pPr eaLnBrk="1" hangingPunct="1">
              <a:lnSpc>
                <a:spcPct val="90000"/>
              </a:lnSpc>
            </a:pPr>
            <a:r>
              <a:rPr lang="de-AT" sz="1800" smtClean="0"/>
              <a:t>Beschreibung der Art der Verblindung</a:t>
            </a:r>
          </a:p>
          <a:p>
            <a:pPr lvl="1" eaLnBrk="1" hangingPunct="1">
              <a:lnSpc>
                <a:spcPct val="90000"/>
              </a:lnSpc>
            </a:pPr>
            <a:r>
              <a:rPr lang="de-AT" sz="1600" smtClean="0"/>
              <a:t>äußere Form, Geschmack, Farbe</a:t>
            </a:r>
          </a:p>
          <a:p>
            <a:pPr lvl="1" eaLnBrk="1" hangingPunct="1">
              <a:lnSpc>
                <a:spcPct val="90000"/>
              </a:lnSpc>
            </a:pPr>
            <a:r>
              <a:rPr lang="de-AT" sz="1600" smtClean="0"/>
              <a:t>sichtbare Unterschiede bei Behandlung (z.B. Farbe des Urins)</a:t>
            </a:r>
          </a:p>
          <a:p>
            <a:pPr eaLnBrk="1" hangingPunct="1">
              <a:lnSpc>
                <a:spcPct val="90000"/>
              </a:lnSpc>
            </a:pPr>
            <a:r>
              <a:rPr lang="de-AT" sz="1800" smtClean="0"/>
              <a:t>Beurteilung des Outcomes</a:t>
            </a:r>
          </a:p>
          <a:p>
            <a:pPr lvl="1" eaLnBrk="1" hangingPunct="1">
              <a:lnSpc>
                <a:spcPct val="90000"/>
              </a:lnSpc>
            </a:pPr>
            <a:r>
              <a:rPr lang="de-AT" sz="1600" smtClean="0"/>
              <a:t>unabhängige Beurteilung durch Dritte</a:t>
            </a:r>
          </a:p>
          <a:p>
            <a:pPr eaLnBrk="1" hangingPunct="1">
              <a:lnSpc>
                <a:spcPct val="90000"/>
              </a:lnSpc>
            </a:pPr>
            <a:endParaRPr lang="de-AT" sz="2000" b="1" smtClean="0">
              <a:solidFill>
                <a:srgbClr val="0033CC"/>
              </a:solidFill>
            </a:endParaRPr>
          </a:p>
          <a:p>
            <a:pPr eaLnBrk="1" hangingPunct="1">
              <a:lnSpc>
                <a:spcPct val="90000"/>
              </a:lnSpc>
            </a:pPr>
            <a:r>
              <a:rPr lang="de-AT" sz="2000" b="1" smtClean="0">
                <a:solidFill>
                  <a:srgbClr val="0033CC"/>
                </a:solidFill>
              </a:rPr>
              <a:t>Was passiert, wenn Code gebrochen/entziffert wird?</a:t>
            </a:r>
            <a:endParaRPr lang="de-AT" sz="2800" b="1" smtClean="0"/>
          </a:p>
          <a:p>
            <a:pPr eaLnBrk="1" hangingPunct="1">
              <a:lnSpc>
                <a:spcPct val="90000"/>
              </a:lnSpc>
            </a:pPr>
            <a:endParaRPr lang="de-AT" sz="1600" smtClean="0"/>
          </a:p>
        </p:txBody>
      </p:sp>
      <p:sp>
        <p:nvSpPr>
          <p:cNvPr id="58371" name="Fußzeilenplatzhalter 4"/>
          <p:cNvSpPr>
            <a:spLocks noGrp="1"/>
          </p:cNvSpPr>
          <p:nvPr>
            <p:ph type="ftr" sz="quarter" idx="11"/>
          </p:nvPr>
        </p:nvSpPr>
        <p:spPr>
          <a:noFill/>
        </p:spPr>
        <p:txBody>
          <a:bodyPr/>
          <a:lstStyle/>
          <a:p>
            <a:r>
              <a:rPr lang="en-US" smtClean="0"/>
              <a:t>hanno.ulmer@i-med.ac.at</a:t>
            </a:r>
          </a:p>
        </p:txBody>
      </p:sp>
      <p:sp>
        <p:nvSpPr>
          <p:cNvPr id="58372" name="Foliennummernplatzhalter 5"/>
          <p:cNvSpPr>
            <a:spLocks noGrp="1"/>
          </p:cNvSpPr>
          <p:nvPr>
            <p:ph type="sldNum" sz="quarter" idx="12"/>
          </p:nvPr>
        </p:nvSpPr>
        <p:spPr>
          <a:noFill/>
        </p:spPr>
        <p:txBody>
          <a:bodyPr/>
          <a:lstStyle/>
          <a:p>
            <a:fld id="{FCB1EDCB-377F-4E66-820C-4EBC45E540F4}" type="slidenum">
              <a:rPr lang="en-US" smtClean="0"/>
              <a:pPr/>
              <a:t>406</a:t>
            </a:fld>
            <a:endParaRPr lang="en-US" smtClean="0"/>
          </a:p>
        </p:txBody>
      </p:sp>
      <p:pic>
        <p:nvPicPr>
          <p:cNvPr id="58375" name="Picture 4" descr="CMENP067"/>
          <p:cNvPicPr>
            <a:picLocks noChangeAspect="1" noChangeArrowheads="1"/>
          </p:cNvPicPr>
          <p:nvPr/>
        </p:nvPicPr>
        <p:blipFill>
          <a:blip r:embed="rId3" cstate="print"/>
          <a:srcRect/>
          <a:stretch>
            <a:fillRect/>
          </a:stretch>
        </p:blipFill>
        <p:spPr bwMode="auto">
          <a:xfrm>
            <a:off x="7524750" y="115888"/>
            <a:ext cx="1330325" cy="1330325"/>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lstStyle/>
          <a:p>
            <a:pPr eaLnBrk="1" hangingPunct="1"/>
            <a:r>
              <a:rPr lang="de-DE" sz="4000" b="0" smtClean="0"/>
              <a:t>Fallzahl</a:t>
            </a:r>
            <a:endParaRPr lang="de-AT" sz="4000" b="0" smtClean="0"/>
          </a:p>
        </p:txBody>
      </p:sp>
      <p:sp>
        <p:nvSpPr>
          <p:cNvPr id="59398" name="Rectangle 3"/>
          <p:cNvSpPr>
            <a:spLocks noGrp="1" noChangeArrowheads="1"/>
          </p:cNvSpPr>
          <p:nvPr>
            <p:ph idx="1"/>
          </p:nvPr>
        </p:nvSpPr>
        <p:spPr>
          <a:xfrm>
            <a:off x="467544" y="1628800"/>
            <a:ext cx="8229600" cy="4525963"/>
          </a:xfrm>
        </p:spPr>
        <p:txBody>
          <a:bodyPr/>
          <a:lstStyle/>
          <a:p>
            <a:pPr eaLnBrk="1" hangingPunct="1">
              <a:lnSpc>
                <a:spcPct val="90000"/>
              </a:lnSpc>
            </a:pPr>
            <a:r>
              <a:rPr lang="de-DE" sz="2400" dirty="0" smtClean="0"/>
              <a:t>Fixe, berechnete </a:t>
            </a:r>
            <a:r>
              <a:rPr lang="de-DE" sz="2400" dirty="0" err="1" smtClean="0"/>
              <a:t>Fahlzahl</a:t>
            </a:r>
            <a:endParaRPr lang="de-DE" sz="2400" dirty="0" smtClean="0"/>
          </a:p>
          <a:p>
            <a:pPr lvl="1" eaLnBrk="1" hangingPunct="1">
              <a:lnSpc>
                <a:spcPct val="90000"/>
              </a:lnSpc>
            </a:pPr>
            <a:r>
              <a:rPr lang="de-DE" sz="2000" dirty="0" smtClean="0"/>
              <a:t>Basierend auf Annahmen über Unterschiede/Behandlungseffekte</a:t>
            </a:r>
          </a:p>
          <a:p>
            <a:pPr lvl="1" eaLnBrk="1" hangingPunct="1">
              <a:lnSpc>
                <a:spcPct val="90000"/>
              </a:lnSpc>
            </a:pPr>
            <a:r>
              <a:rPr lang="de-DE" sz="2000" dirty="0" smtClean="0"/>
              <a:t>Fehler 1. und 2. Art (z.B. </a:t>
            </a:r>
            <a:r>
              <a:rPr lang="de-DE" sz="2000" dirty="0" err="1" smtClean="0"/>
              <a:t>Signifikanzniveau</a:t>
            </a:r>
            <a:r>
              <a:rPr lang="de-DE" sz="2000" dirty="0" smtClean="0"/>
              <a:t>=0.05, Power=80%)</a:t>
            </a:r>
          </a:p>
          <a:p>
            <a:pPr lvl="1" eaLnBrk="1" hangingPunct="1">
              <a:lnSpc>
                <a:spcPct val="90000"/>
              </a:lnSpc>
            </a:pPr>
            <a:endParaRPr lang="de-DE" sz="1000" dirty="0" smtClean="0"/>
          </a:p>
          <a:p>
            <a:pPr eaLnBrk="1" hangingPunct="1">
              <a:lnSpc>
                <a:spcPct val="90000"/>
              </a:lnSpc>
            </a:pPr>
            <a:r>
              <a:rPr lang="de-DE" sz="2400" dirty="0" smtClean="0"/>
              <a:t>Sequentielle Pläne</a:t>
            </a:r>
          </a:p>
          <a:p>
            <a:pPr lvl="1" eaLnBrk="1" hangingPunct="1">
              <a:lnSpc>
                <a:spcPct val="90000"/>
              </a:lnSpc>
            </a:pPr>
            <a:r>
              <a:rPr lang="de-DE" sz="2000" dirty="0" smtClean="0"/>
              <a:t>1 bis K geplante Zwischenauswertungen</a:t>
            </a:r>
          </a:p>
          <a:p>
            <a:pPr lvl="3" eaLnBrk="1" hangingPunct="1">
              <a:lnSpc>
                <a:spcPct val="90000"/>
              </a:lnSpc>
            </a:pPr>
            <a:r>
              <a:rPr lang="de-DE" sz="1600" b="1" dirty="0" smtClean="0">
                <a:solidFill>
                  <a:srgbClr val="003399"/>
                </a:solidFill>
              </a:rPr>
              <a:t>Interimsanalysen, Adaptive Studienpläne</a:t>
            </a:r>
          </a:p>
          <a:p>
            <a:pPr lvl="1" eaLnBrk="1" hangingPunct="1">
              <a:lnSpc>
                <a:spcPct val="90000"/>
              </a:lnSpc>
            </a:pPr>
            <a:r>
              <a:rPr lang="de-DE" sz="2000" dirty="0" smtClean="0"/>
              <a:t>Möglicherweise frühere Entscheidung</a:t>
            </a:r>
          </a:p>
          <a:p>
            <a:pPr lvl="1" eaLnBrk="1" hangingPunct="1">
              <a:lnSpc>
                <a:spcPct val="90000"/>
              </a:lnSpc>
            </a:pPr>
            <a:endParaRPr lang="de-DE" sz="1000" dirty="0" smtClean="0"/>
          </a:p>
          <a:p>
            <a:pPr eaLnBrk="1" hangingPunct="1">
              <a:lnSpc>
                <a:spcPct val="90000"/>
              </a:lnSpc>
            </a:pPr>
            <a:r>
              <a:rPr lang="de-DE" sz="2400" dirty="0" smtClean="0"/>
              <a:t>Berücksichtigung der Ausfallsrate bei statistischen Analyse</a:t>
            </a:r>
          </a:p>
          <a:p>
            <a:pPr lvl="1" eaLnBrk="1" hangingPunct="1">
              <a:lnSpc>
                <a:spcPct val="90000"/>
              </a:lnSpc>
            </a:pPr>
            <a:r>
              <a:rPr lang="de-DE" sz="2000" b="1" dirty="0" smtClean="0"/>
              <a:t>Intention-</a:t>
            </a:r>
            <a:r>
              <a:rPr lang="de-DE" sz="2000" b="1" dirty="0" err="1" smtClean="0"/>
              <a:t>to</a:t>
            </a:r>
            <a:r>
              <a:rPr lang="de-DE" sz="2000" b="1" dirty="0" smtClean="0"/>
              <a:t>-</a:t>
            </a:r>
            <a:r>
              <a:rPr lang="de-DE" sz="2000" b="1" dirty="0" err="1" smtClean="0"/>
              <a:t>treat</a:t>
            </a:r>
            <a:r>
              <a:rPr lang="de-DE" sz="2000" dirty="0" smtClean="0"/>
              <a:t> Analyse: alle </a:t>
            </a:r>
            <a:r>
              <a:rPr lang="de-DE" sz="2000" b="1" dirty="0" smtClean="0"/>
              <a:t>eingeschlossenen</a:t>
            </a:r>
            <a:r>
              <a:rPr lang="de-DE" sz="2000" dirty="0" smtClean="0"/>
              <a:t> Fälle</a:t>
            </a:r>
          </a:p>
          <a:p>
            <a:pPr lvl="1" eaLnBrk="1" hangingPunct="1">
              <a:lnSpc>
                <a:spcPct val="90000"/>
              </a:lnSpc>
            </a:pPr>
            <a:r>
              <a:rPr lang="de-DE" sz="2000" b="1" dirty="0" smtClean="0"/>
              <a:t>Per Protokoll</a:t>
            </a:r>
            <a:r>
              <a:rPr lang="de-DE" sz="2000" dirty="0" smtClean="0"/>
              <a:t> Analyse: alle </a:t>
            </a:r>
            <a:r>
              <a:rPr lang="de-DE" sz="2000" b="1" dirty="0" smtClean="0"/>
              <a:t>abgeschlossenen</a:t>
            </a:r>
            <a:r>
              <a:rPr lang="de-DE" sz="2000" dirty="0" smtClean="0"/>
              <a:t> Fälle </a:t>
            </a:r>
            <a:endParaRPr lang="de-AT" sz="2000" dirty="0" smtClean="0"/>
          </a:p>
        </p:txBody>
      </p:sp>
      <p:sp>
        <p:nvSpPr>
          <p:cNvPr id="59395" name="Fußzeilenplatzhalter 4"/>
          <p:cNvSpPr>
            <a:spLocks noGrp="1"/>
          </p:cNvSpPr>
          <p:nvPr>
            <p:ph type="ftr" sz="quarter" idx="11"/>
          </p:nvPr>
        </p:nvSpPr>
        <p:spPr>
          <a:noFill/>
        </p:spPr>
        <p:txBody>
          <a:bodyPr/>
          <a:lstStyle/>
          <a:p>
            <a:r>
              <a:rPr lang="en-US" smtClean="0"/>
              <a:t>hanno.ulmer@i-med.ac.at</a:t>
            </a:r>
          </a:p>
        </p:txBody>
      </p:sp>
      <p:sp>
        <p:nvSpPr>
          <p:cNvPr id="59396" name="Foliennummernplatzhalter 5"/>
          <p:cNvSpPr>
            <a:spLocks noGrp="1"/>
          </p:cNvSpPr>
          <p:nvPr>
            <p:ph type="sldNum" sz="quarter" idx="12"/>
          </p:nvPr>
        </p:nvSpPr>
        <p:spPr>
          <a:noFill/>
        </p:spPr>
        <p:txBody>
          <a:bodyPr/>
          <a:lstStyle/>
          <a:p>
            <a:fld id="{017D7EE0-2B85-4C45-97DF-96B88E01723D}" type="slidenum">
              <a:rPr lang="en-US" smtClean="0"/>
              <a:pPr/>
              <a:t>407</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408</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FB17A33-D008-4E8A-85EF-81BE43EBF9E4}" type="slidenum">
              <a:rPr lang="de-DE" altLang="en-US"/>
              <a:pPr/>
              <a:t>409</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Vergleiche </a:t>
            </a:r>
            <a:r>
              <a:rPr lang="de-DE" dirty="0" err="1" smtClean="0"/>
              <a:t>Didgeridoo</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41</a:t>
            </a:fld>
            <a:endParaRPr lang="de-DE" altLang="en-US"/>
          </a:p>
        </p:txBody>
      </p:sp>
      <p:pic>
        <p:nvPicPr>
          <p:cNvPr id="7" name="Picture 2" descr="D:\WORK\PEARSON\000 FOLIEN\4100\JPG\4100-35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420888"/>
            <a:ext cx="803545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3354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algn="l" defTabSz="931863">
                <a:lnSpc>
                  <a:spcPct val="95000"/>
                </a:lnSpc>
                <a:spcAft>
                  <a:spcPct val="40000"/>
                </a:spcAft>
                <a:buClr>
                  <a:srgbClr val="416F8B"/>
                </a:buClr>
                <a:buFont typeface="Arial" charset="0"/>
                <a:buNone/>
                <a:tabLst>
                  <a:tab pos="447675" algn="l"/>
                </a:tabLst>
              </a:pPr>
              <a:r>
                <a:rPr lang="de-DE" sz="2000" b="1"/>
                <a:t>ad 9	Statistik</a:t>
              </a:r>
            </a:p>
            <a:p>
              <a:pPr algn="l" defTabSz="931863">
                <a:lnSpc>
                  <a:spcPct val="95000"/>
                </a:lnSpc>
                <a:spcAft>
                  <a:spcPct val="40000"/>
                </a:spcAft>
                <a:buClr>
                  <a:srgbClr val="416F8B"/>
                </a:buClr>
                <a:buFont typeface="Arial" charset="0"/>
                <a:buNone/>
                <a:tabLst>
                  <a:tab pos="447675" algn="l"/>
                </a:tabLst>
              </a:pPr>
              <a:r>
                <a:rPr lang="de-DE" sz="1400" b="1"/>
                <a:t>9.1	Fallzahlplanung</a:t>
              </a:r>
            </a:p>
            <a:p>
              <a:pPr algn="l" defTabSz="931863">
                <a:buClr>
                  <a:srgbClr val="416F8B"/>
                </a:buClr>
                <a:buFont typeface="Wingdings" pitchFamily="2" charset="2"/>
                <a:buNone/>
                <a:tabLst>
                  <a:tab pos="447675" algn="l"/>
                </a:tabLst>
              </a:pPr>
              <a:r>
                <a:rPr lang="de-DE" sz="1400" i="1"/>
                <a:t>Die Fallzahl wird in der Regel berechnet aus der primären Zielvariablen, dem klinisch relevanten </a:t>
              </a:r>
            </a:p>
            <a:p>
              <a:pPr algn="l" defTabSz="931863">
                <a:buClr>
                  <a:srgbClr val="416F8B"/>
                </a:buClr>
                <a:buFont typeface="Wingdings" pitchFamily="2" charset="2"/>
                <a:buNone/>
                <a:tabLst>
                  <a:tab pos="447675" algn="l"/>
                </a:tabLst>
              </a:pPr>
              <a:r>
                <a:rPr lang="de-DE" sz="1400" i="1"/>
                <a:t>Unterschied, der in der Studie nachgewiesen werden soll, dem statistischen Verfahren, das dazu</a:t>
              </a:r>
            </a:p>
            <a:p>
              <a:pPr algn="l" defTabSz="931863">
                <a:buClr>
                  <a:srgbClr val="416F8B"/>
                </a:buClr>
                <a:buFont typeface="Wingdings" pitchFamily="2" charset="2"/>
                <a:buNone/>
                <a:tabLst>
                  <a:tab pos="447675" algn="l"/>
                </a:tabLst>
              </a:pPr>
              <a:r>
                <a:rPr lang="de-DE" sz="1400" i="1"/>
                <a:t>verwendet wird, sowie aus dem Fehler 1. Art </a:t>
              </a:r>
              <a:r>
                <a:rPr lang="de-DE" sz="1400" i="1">
                  <a:sym typeface="Symbol" pitchFamily="18" charset="2"/>
                </a:rPr>
                <a:t></a:t>
              </a:r>
              <a:r>
                <a:rPr lang="de-DE" sz="1400" i="1"/>
                <a:t> und der Power 1-</a:t>
              </a:r>
              <a:r>
                <a:rPr lang="de-DE" sz="1400" i="1">
                  <a:sym typeface="Symbol" pitchFamily="18" charset="2"/>
                </a:rPr>
                <a:t></a:t>
              </a:r>
              <a:r>
                <a:rPr lang="de-DE" sz="1400" i="1"/>
                <a:t>, die erzielt werden soll. Die Fallzahl</a:t>
              </a:r>
            </a:p>
            <a:p>
              <a:pPr algn="l" defTabSz="931863">
                <a:buClr>
                  <a:srgbClr val="416F8B"/>
                </a:buClr>
                <a:buFont typeface="Wingdings" pitchFamily="2" charset="2"/>
                <a:buNone/>
                <a:tabLst>
                  <a:tab pos="447675" algn="l"/>
                </a:tabLst>
              </a:pPr>
              <a:r>
                <a:rPr lang="de-DE" sz="1400" i="1"/>
                <a:t>ist außerdem abhängig von der Anzahl der Gruppen, die verglichen werden sollen. Angaben zu diesen</a:t>
              </a:r>
            </a:p>
            <a:p>
              <a:pPr algn="l" defTabSz="931863">
                <a:buClr>
                  <a:srgbClr val="416F8B"/>
                </a:buClr>
                <a:buFont typeface="Wingdings" pitchFamily="2" charset="2"/>
                <a:buNone/>
                <a:tabLst>
                  <a:tab pos="447675" algn="l"/>
                </a:tabLst>
              </a:pPr>
              <a:r>
                <a:rPr lang="de-DE" sz="1400" i="1"/>
                <a:t>Parametern sowie zum Verfahren der Fallzahlplanung sind erforderlich.</a:t>
              </a:r>
              <a:r>
                <a:rPr lang="de-AT" sz="1400" i="1"/>
                <a:t> </a:t>
              </a:r>
              <a:r>
                <a:rPr lang="de-DE" sz="1400" i="1"/>
                <a:t>.</a:t>
              </a:r>
            </a:p>
            <a:p>
              <a:pPr algn="l" defTabSz="931863">
                <a:lnSpc>
                  <a:spcPct val="95000"/>
                </a:lnSpc>
                <a:spcAft>
                  <a:spcPct val="40000"/>
                </a:spcAft>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9.2	Randomisierung</a:t>
              </a:r>
            </a:p>
            <a:p>
              <a:pPr algn="l" defTabSz="931863">
                <a:lnSpc>
                  <a:spcPct val="95000"/>
                </a:lnSpc>
                <a:spcAft>
                  <a:spcPct val="40000"/>
                </a:spcAft>
                <a:buClr>
                  <a:srgbClr val="416F8B"/>
                </a:buClr>
                <a:buFont typeface="Arial" charset="0"/>
                <a:buNone/>
                <a:tabLst>
                  <a:tab pos="447675" algn="l"/>
                </a:tabLst>
              </a:pPr>
              <a:r>
                <a:rPr lang="de-DE" sz="1400" i="1"/>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t> </a:t>
              </a:r>
              <a:endParaRPr lang="de-DE" sz="1400" i="1"/>
            </a:p>
            <a:p>
              <a:pPr algn="l" defTabSz="931863">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9.3 	Statistische Methoden</a:t>
              </a:r>
            </a:p>
            <a:p>
              <a:pPr algn="l" defTabSz="931863">
                <a:lnSpc>
                  <a:spcPct val="95000"/>
                </a:lnSpc>
                <a:spcAft>
                  <a:spcPct val="40000"/>
                </a:spcAft>
                <a:buClr>
                  <a:srgbClr val="416F8B"/>
                </a:buClr>
                <a:buFont typeface="Arial" charset="0"/>
                <a:buNone/>
                <a:tabLst>
                  <a:tab pos="447675" algn="l"/>
                </a:tabLst>
              </a:pPr>
              <a:r>
                <a:rPr lang="de-DE" sz="1400" i="1"/>
                <a:t>Zielgrößen, Definition von Auswertungskollektiven,  Datenanalyse, Zwischenauswertungen, </a:t>
              </a:r>
              <a:r>
                <a:rPr lang="de-AT" sz="1400" i="1"/>
                <a:t>Verweis auf ICH-GCP E9: Statistical Principles for Clinical Trials</a:t>
              </a:r>
              <a:endParaRPr lang="de-DE" sz="1400" i="1"/>
            </a:p>
            <a:p>
              <a:pPr algn="l" defTabSz="931863">
                <a:lnSpc>
                  <a:spcPct val="95000"/>
                </a:lnSpc>
                <a:spcAft>
                  <a:spcPct val="40000"/>
                </a:spcAft>
                <a:buClr>
                  <a:srgbClr val="416F8B"/>
                </a:buClr>
                <a:buFont typeface="Arial" charset="0"/>
                <a:buNone/>
                <a:tabLst>
                  <a:tab pos="447675" algn="l"/>
                </a:tabLst>
              </a:pPr>
              <a:endParaRPr lang="de-DE" sz="1400" b="1"/>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lgn="l">
                <a:spcBef>
                  <a:spcPct val="50000"/>
                </a:spcBef>
              </a:pPr>
              <a:r>
                <a:rPr lang="de-DE" sz="2800" b="1" dirty="0"/>
                <a:t>Vorschlag „Studienprotokoll –</a:t>
              </a:r>
              <a:br>
                <a:rPr lang="de-DE" sz="2800" b="1" dirty="0"/>
              </a:br>
              <a:r>
                <a:rPr lang="de-DE" sz="2800" b="1" dirty="0"/>
                <a:t>Statistik“</a:t>
              </a:r>
              <a:endParaRPr lang="de-AT" b="1" dirty="0"/>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pPr/>
              <a:t>12.04.2019</a:t>
            </a:fld>
            <a:endParaRPr lang="de-DE" dirty="0"/>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pPr/>
              <a:t>410</a:t>
            </a:fld>
            <a:endParaRPr lang="de-DE"/>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schemeClr val="tx1">
                    <a:tint val="75000"/>
                  </a:schemeClr>
                </a:solidFill>
                <a:latin typeface="+mj-lt"/>
                <a:cs typeface="Calibri" pitchFamily="34" charset="0"/>
              </a:rPr>
              <a:t>hanno.ulmer@i-med.ac.at</a:t>
            </a:r>
          </a:p>
        </p:txBody>
      </p:sp>
    </p:spTree>
    <p:extLst>
      <p:ext uri="{BB962C8B-B14F-4D97-AF65-F5344CB8AC3E}">
        <p14:creationId xmlns:p14="http://schemas.microsoft.com/office/powerpoint/2010/main" val="2151127257"/>
      </p:ext>
    </p:extLst>
  </p:cSld>
  <p:clrMapOvr>
    <a:masterClrMapping/>
  </p:clrMapOvr>
  <p:transition>
    <p:cut thruBlk="1"/>
  </p:transition>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Übung: EK1 Statistik ausfüllen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411</a:t>
            </a:fld>
            <a:endParaRPr lang="de-DE" altLang="en-US"/>
          </a:p>
        </p:txBody>
      </p:sp>
      <p:pic>
        <p:nvPicPr>
          <p:cNvPr id="848898" name="Picture 2"/>
          <p:cNvPicPr>
            <a:picLocks noChangeAspect="1" noChangeArrowheads="1"/>
          </p:cNvPicPr>
          <p:nvPr/>
        </p:nvPicPr>
        <p:blipFill>
          <a:blip r:embed="rId2" cstate="print"/>
          <a:srcRect/>
          <a:stretch>
            <a:fillRect/>
          </a:stretch>
        </p:blipFill>
        <p:spPr bwMode="auto">
          <a:xfrm>
            <a:off x="395536" y="1484784"/>
            <a:ext cx="4608512" cy="4841401"/>
          </a:xfrm>
          <a:prstGeom prst="rect">
            <a:avLst/>
          </a:prstGeom>
          <a:noFill/>
          <a:ln w="9525">
            <a:noFill/>
            <a:miter lim="800000"/>
            <a:headEnd/>
            <a:tailEnd/>
          </a:ln>
        </p:spPr>
      </p:pic>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r>
              <a:rPr lang="de-AT" sz="2800" dirty="0" smtClean="0"/>
              <a:t>anhand einer Fallstudie erklärt</a:t>
            </a: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12.04.2019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412</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81216"/>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Regressionsanalyse</a:t>
            </a:r>
            <a:endParaRPr lang="de-DE" dirty="0"/>
          </a:p>
        </p:txBody>
      </p:sp>
      <p:sp>
        <p:nvSpPr>
          <p:cNvPr id="8" name="Inhaltsplatzhalter 7"/>
          <p:cNvSpPr>
            <a:spLocks noGrp="1"/>
          </p:cNvSpPr>
          <p:nvPr>
            <p:ph idx="1"/>
          </p:nvPr>
        </p:nvSpPr>
        <p:spPr/>
        <p:txBody>
          <a:bodyPr>
            <a:normAutofit fontScale="92500" lnSpcReduction="10000"/>
          </a:bodyPr>
          <a:lstStyle/>
          <a:p>
            <a:pPr marL="0" indent="0">
              <a:buNone/>
            </a:pPr>
            <a:r>
              <a:rPr lang="en-US" dirty="0" err="1" smtClean="0"/>
              <a:t>Regressionsanalyse</a:t>
            </a:r>
            <a:r>
              <a:rPr lang="en-US" dirty="0" smtClean="0"/>
              <a:t> </a:t>
            </a:r>
            <a:r>
              <a:rPr lang="en-US" dirty="0" err="1" smtClean="0"/>
              <a:t>als</a:t>
            </a:r>
            <a:r>
              <a:rPr lang="en-US" dirty="0" smtClean="0"/>
              <a:t> </a:t>
            </a:r>
            <a:r>
              <a:rPr lang="en-US" dirty="0" err="1" smtClean="0"/>
              <a:t>statistische</a:t>
            </a:r>
            <a:r>
              <a:rPr lang="en-US" dirty="0" smtClean="0"/>
              <a:t> </a:t>
            </a:r>
            <a:r>
              <a:rPr lang="en-US" dirty="0" err="1" smtClean="0"/>
              <a:t>Methode</a:t>
            </a:r>
            <a:r>
              <a:rPr lang="en-US" dirty="0" smtClean="0"/>
              <a:t>  um </a:t>
            </a:r>
            <a:r>
              <a:rPr lang="en-US" dirty="0" err="1" smtClean="0"/>
              <a:t>Zusammenhänge</a:t>
            </a:r>
            <a:r>
              <a:rPr lang="en-US" dirty="0" smtClean="0"/>
              <a:t> </a:t>
            </a:r>
            <a:r>
              <a:rPr lang="en-US" dirty="0" err="1" smtClean="0"/>
              <a:t>zu</a:t>
            </a:r>
            <a:r>
              <a:rPr lang="en-US" dirty="0" smtClean="0"/>
              <a:t> </a:t>
            </a:r>
            <a:r>
              <a:rPr lang="en-US" dirty="0" err="1" smtClean="0"/>
              <a:t>beschreiben</a:t>
            </a:r>
            <a:r>
              <a:rPr lang="en-US" dirty="0" smtClean="0"/>
              <a:t> :  </a:t>
            </a:r>
            <a:endParaRPr lang="en-US" dirty="0"/>
          </a:p>
          <a:p>
            <a:pPr marL="0" indent="0">
              <a:buNone/>
            </a:pPr>
            <a:endParaRPr lang="en-GB" dirty="0" smtClean="0"/>
          </a:p>
          <a:p>
            <a:pPr marL="0" indent="0">
              <a:buNone/>
            </a:pPr>
            <a:r>
              <a:rPr lang="en-GB" dirty="0" smtClean="0"/>
              <a:t>Exposition (</a:t>
            </a:r>
            <a:r>
              <a:rPr lang="en-GB" dirty="0" err="1" smtClean="0"/>
              <a:t>z.B</a:t>
            </a:r>
            <a:r>
              <a:rPr lang="en-GB" dirty="0" smtClean="0"/>
              <a:t>. </a:t>
            </a:r>
            <a:r>
              <a:rPr lang="en-GB" dirty="0" err="1" smtClean="0"/>
              <a:t>Risikofaktor</a:t>
            </a:r>
            <a:r>
              <a:rPr lang="en-GB" dirty="0" smtClean="0"/>
              <a:t>, </a:t>
            </a:r>
            <a:r>
              <a:rPr lang="en-GB" dirty="0" err="1" smtClean="0"/>
              <a:t>Therapie</a:t>
            </a:r>
            <a:r>
              <a:rPr lang="en-GB" dirty="0" smtClean="0"/>
              <a:t>) -- &gt; Outcome (</a:t>
            </a:r>
            <a:r>
              <a:rPr lang="en-GB" dirty="0" err="1" smtClean="0"/>
              <a:t>z.B</a:t>
            </a:r>
            <a:r>
              <a:rPr lang="en-GB" dirty="0" smtClean="0"/>
              <a:t>. </a:t>
            </a:r>
            <a:r>
              <a:rPr lang="en-GB" dirty="0" err="1" smtClean="0"/>
              <a:t>Erkrankung</a:t>
            </a:r>
            <a:r>
              <a:rPr lang="en-GB" dirty="0" smtClean="0"/>
              <a:t>) </a:t>
            </a:r>
            <a:endParaRPr lang="en-GB" dirty="0"/>
          </a:p>
          <a:p>
            <a:pPr marL="0" indent="0">
              <a:buNone/>
            </a:pPr>
            <a:endParaRPr lang="en-US" dirty="0" smtClean="0"/>
          </a:p>
          <a:p>
            <a:pPr marL="0" indent="0">
              <a:buNone/>
            </a:pPr>
            <a:r>
              <a:rPr lang="en-US" dirty="0" smtClean="0"/>
              <a:t>Multivariable </a:t>
            </a:r>
            <a:r>
              <a:rPr lang="en-US" dirty="0" err="1" smtClean="0"/>
              <a:t>Analyse</a:t>
            </a:r>
            <a:r>
              <a:rPr lang="en-US" dirty="0" smtClean="0"/>
              <a:t>:</a:t>
            </a:r>
          </a:p>
          <a:p>
            <a:pPr marL="0" indent="0">
              <a:buNone/>
            </a:pPr>
            <a:r>
              <a:rPr lang="en-US" dirty="0" smtClean="0"/>
              <a:t>k </a:t>
            </a:r>
            <a:r>
              <a:rPr lang="en-US" dirty="0" err="1" smtClean="0"/>
              <a:t>unabhängige</a:t>
            </a:r>
            <a:r>
              <a:rPr lang="en-US" dirty="0" smtClean="0"/>
              <a:t> Variable (</a:t>
            </a:r>
            <a:r>
              <a:rPr lang="en-US" dirty="0" err="1" smtClean="0"/>
              <a:t>Prädiktoren</a:t>
            </a:r>
            <a:r>
              <a:rPr lang="en-US" dirty="0" smtClean="0"/>
              <a:t>) -- &gt;  1 </a:t>
            </a:r>
            <a:r>
              <a:rPr lang="en-US" dirty="0" err="1" smtClean="0"/>
              <a:t>abhängige</a:t>
            </a:r>
            <a:r>
              <a:rPr lang="en-US" dirty="0" smtClean="0"/>
              <a:t> Variable (Outcome)  </a:t>
            </a:r>
          </a:p>
          <a:p>
            <a:pPr marL="0" indent="0">
              <a:buNone/>
            </a:pPr>
            <a:endParaRPr lang="en-US" dirty="0" smtClean="0"/>
          </a:p>
          <a:p>
            <a:pPr marL="0" indent="0">
              <a:buNone/>
            </a:pPr>
            <a:r>
              <a:rPr lang="en-US" dirty="0" err="1" smtClean="0"/>
              <a:t>Verschiedene</a:t>
            </a:r>
            <a:r>
              <a:rPr lang="en-US" dirty="0" smtClean="0"/>
              <a:t> </a:t>
            </a:r>
            <a:r>
              <a:rPr lang="en-US" dirty="0" err="1" smtClean="0"/>
              <a:t>Arten</a:t>
            </a:r>
            <a:r>
              <a:rPr lang="en-US" dirty="0" smtClean="0"/>
              <a:t> und </a:t>
            </a:r>
            <a:r>
              <a:rPr lang="en-US" dirty="0" err="1" smtClean="0"/>
              <a:t>Berechnungsweisen</a:t>
            </a:r>
            <a:r>
              <a:rPr lang="en-US" dirty="0" smtClean="0"/>
              <a:t> von </a:t>
            </a:r>
            <a:r>
              <a:rPr lang="en-US" dirty="0" err="1" smtClean="0"/>
              <a:t>Regressionsanalysen</a:t>
            </a:r>
            <a:r>
              <a:rPr lang="en-US" dirty="0" smtClean="0"/>
              <a:t>:</a:t>
            </a:r>
            <a:r>
              <a:rPr lang="en-US" dirty="0"/>
              <a:t> </a:t>
            </a:r>
            <a:endParaRPr lang="en-US" dirty="0" smtClean="0"/>
          </a:p>
          <a:p>
            <a:pPr marL="0" indent="0">
              <a:buNone/>
            </a:pPr>
            <a:r>
              <a:rPr lang="en-US" dirty="0" err="1" smtClean="0"/>
              <a:t>Bereits</a:t>
            </a:r>
            <a:r>
              <a:rPr lang="en-US" dirty="0" smtClean="0"/>
              <a:t> 1805 </a:t>
            </a:r>
            <a:r>
              <a:rPr lang="en-US" dirty="0" err="1" smtClean="0"/>
              <a:t>wurde</a:t>
            </a:r>
            <a:r>
              <a:rPr lang="en-US" dirty="0" smtClean="0"/>
              <a:t> </a:t>
            </a:r>
            <a:r>
              <a:rPr lang="en-US" dirty="0" err="1" smtClean="0"/>
              <a:t>beispielsweise</a:t>
            </a:r>
            <a:r>
              <a:rPr lang="en-US" dirty="0" smtClean="0"/>
              <a:t> die </a:t>
            </a:r>
            <a:r>
              <a:rPr lang="en-US" dirty="0" err="1" smtClean="0"/>
              <a:t>Methode</a:t>
            </a:r>
            <a:r>
              <a:rPr lang="en-US" dirty="0" smtClean="0"/>
              <a:t> der </a:t>
            </a:r>
            <a:r>
              <a:rPr lang="en-US" dirty="0" err="1" smtClean="0"/>
              <a:t>kleinsten</a:t>
            </a:r>
            <a:r>
              <a:rPr lang="en-US" dirty="0" smtClean="0"/>
              <a:t> Quadrate von Legendre </a:t>
            </a:r>
            <a:r>
              <a:rPr lang="en-US" dirty="0" err="1" smtClean="0"/>
              <a:t>publiziert</a:t>
            </a:r>
            <a:r>
              <a:rPr lang="en-US" dirty="0" smtClean="0"/>
              <a:t>.</a:t>
            </a:r>
            <a:r>
              <a:rPr lang="en-US" dirty="0"/>
              <a:t> </a:t>
            </a: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413</a:t>
            </a:fld>
            <a:endParaRPr lang="de-DE"/>
          </a:p>
        </p:txBody>
      </p:sp>
    </p:spTree>
    <p:extLst>
      <p:ext uri="{BB962C8B-B14F-4D97-AF65-F5344CB8AC3E}">
        <p14:creationId xmlns:p14="http://schemas.microsoft.com/office/powerpoint/2010/main" val="1494046435"/>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Die wichtigsten Regressionsanalysen</a:t>
            </a:r>
            <a:endParaRPr lang="de-DE" dirty="0"/>
          </a:p>
        </p:txBody>
      </p:sp>
      <p:sp>
        <p:nvSpPr>
          <p:cNvPr id="8" name="Inhaltsplatzhalter 7"/>
          <p:cNvSpPr>
            <a:spLocks noGrp="1"/>
          </p:cNvSpPr>
          <p:nvPr>
            <p:ph idx="1"/>
          </p:nvPr>
        </p:nvSpPr>
        <p:spPr/>
        <p:txBody>
          <a:bodyPr>
            <a:normAutofit fontScale="85000" lnSpcReduction="10000"/>
          </a:bodyPr>
          <a:lstStyle/>
          <a:p>
            <a:pPr marL="0" indent="0">
              <a:buNone/>
            </a:pPr>
            <a:r>
              <a:rPr lang="en-GB" dirty="0" smtClean="0"/>
              <a:t>Multivariable Analyse: Regression von  k  </a:t>
            </a:r>
            <a:r>
              <a:rPr lang="en-GB" dirty="0" err="1" smtClean="0"/>
              <a:t>unabhängigen</a:t>
            </a:r>
            <a:r>
              <a:rPr lang="en-GB" dirty="0" smtClean="0"/>
              <a:t> auf  1 </a:t>
            </a:r>
            <a:r>
              <a:rPr lang="en-GB" dirty="0" err="1" smtClean="0"/>
              <a:t>abhängige</a:t>
            </a:r>
            <a:r>
              <a:rPr lang="en-GB" dirty="0" smtClean="0"/>
              <a:t> Variable </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metrisch</a:t>
            </a:r>
            <a:r>
              <a:rPr lang="en-GB" dirty="0" smtClean="0"/>
              <a:t> (</a:t>
            </a:r>
            <a:r>
              <a:rPr lang="en-GB" dirty="0" err="1" smtClean="0"/>
              <a:t>stetig</a:t>
            </a:r>
            <a:r>
              <a:rPr lang="en-GB" dirty="0" smtClean="0"/>
              <a:t>): Linear Regression</a:t>
            </a:r>
          </a:p>
          <a:p>
            <a:pPr marL="0" indent="0">
              <a:buNone/>
            </a:pPr>
            <a:r>
              <a:rPr lang="en-GB" dirty="0" err="1" smtClean="0"/>
              <a:t>z.B</a:t>
            </a:r>
            <a:r>
              <a:rPr lang="en-GB" dirty="0" smtClean="0"/>
              <a:t>. </a:t>
            </a:r>
            <a:r>
              <a:rPr lang="en-GB" dirty="0" err="1" smtClean="0"/>
              <a:t>Geschlecht</a:t>
            </a:r>
            <a:r>
              <a:rPr lang="en-GB" dirty="0" smtClean="0"/>
              <a:t>, Alter, BMI		-&gt; </a:t>
            </a:r>
            <a:r>
              <a:rPr lang="en-GB" dirty="0" err="1" smtClean="0"/>
              <a:t>systolischer</a:t>
            </a:r>
            <a:r>
              <a:rPr lang="en-GB" dirty="0" smtClean="0"/>
              <a:t> </a:t>
            </a:r>
            <a:r>
              <a:rPr lang="en-GB" dirty="0" err="1" smtClean="0"/>
              <a:t>Blutdruck</a:t>
            </a:r>
            <a:endParaRPr lang="en-GB" dirty="0" smtClean="0"/>
          </a:p>
          <a:p>
            <a:pPr marL="0" indent="0">
              <a:buNone/>
            </a:pPr>
            <a:r>
              <a:rPr lang="en-GB" dirty="0" err="1" smtClean="0"/>
              <a:t>Geschätzt</a:t>
            </a:r>
            <a:r>
              <a:rPr lang="en-GB" dirty="0" smtClean="0"/>
              <a:t> (</a:t>
            </a:r>
            <a:r>
              <a:rPr lang="en-GB" dirty="0" err="1" smtClean="0"/>
              <a:t>berechnet</a:t>
            </a:r>
            <a:r>
              <a:rPr lang="en-GB" dirty="0" smtClean="0"/>
              <a:t>) </a:t>
            </a:r>
            <a:r>
              <a:rPr lang="en-GB" dirty="0" err="1" smtClean="0"/>
              <a:t>wird</a:t>
            </a:r>
            <a:r>
              <a:rPr lang="en-GB" dirty="0" smtClean="0"/>
              <a:t> das (</a:t>
            </a:r>
            <a:r>
              <a:rPr lang="en-GB" dirty="0" err="1" smtClean="0"/>
              <a:t>standardisierte</a:t>
            </a:r>
            <a:r>
              <a:rPr lang="en-GB" dirty="0" smtClean="0"/>
              <a:t>) Beta</a:t>
            </a:r>
          </a:p>
          <a:p>
            <a:pPr marL="0" indent="0">
              <a:buNone/>
            </a:pPr>
            <a:r>
              <a:rPr lang="en-GB" dirty="0" smtClean="0"/>
              <a:t> </a:t>
            </a:r>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kategoriell</a:t>
            </a:r>
            <a:r>
              <a:rPr lang="en-GB" dirty="0" smtClean="0"/>
              <a:t> : </a:t>
            </a:r>
            <a:r>
              <a:rPr lang="en-GB" dirty="0" err="1" smtClean="0"/>
              <a:t>Logistische</a:t>
            </a:r>
            <a:r>
              <a:rPr lang="en-GB" dirty="0" smtClean="0"/>
              <a:t> Regression</a:t>
            </a:r>
          </a:p>
          <a:p>
            <a:pPr marL="0" indent="0">
              <a:buNone/>
            </a:pPr>
            <a:r>
              <a:rPr lang="en-GB" dirty="0" err="1"/>
              <a:t>z.B</a:t>
            </a:r>
            <a:r>
              <a:rPr lang="en-GB" dirty="0"/>
              <a:t>. </a:t>
            </a:r>
            <a:r>
              <a:rPr lang="en-GB" dirty="0" err="1"/>
              <a:t>Geschlecht</a:t>
            </a:r>
            <a:r>
              <a:rPr lang="en-GB" dirty="0"/>
              <a:t>, Alter, BMI	</a:t>
            </a:r>
            <a:r>
              <a:rPr lang="en-GB" dirty="0" smtClean="0"/>
              <a:t>	-&gt; KHK in den </a:t>
            </a:r>
            <a:r>
              <a:rPr lang="en-GB" dirty="0" err="1" smtClean="0"/>
              <a:t>nächsten</a:t>
            </a:r>
            <a:r>
              <a:rPr lang="en-GB" dirty="0" smtClean="0"/>
              <a:t> 10 </a:t>
            </a:r>
            <a:r>
              <a:rPr lang="en-GB" dirty="0" err="1" smtClean="0"/>
              <a:t>Jahren</a:t>
            </a:r>
            <a:r>
              <a:rPr lang="en-GB" dirty="0" smtClean="0"/>
              <a:t> </a:t>
            </a:r>
            <a:endParaRPr lang="en-GB" dirty="0"/>
          </a:p>
          <a:p>
            <a:pPr marL="0" indent="0">
              <a:buNone/>
            </a:pPr>
            <a:r>
              <a:rPr lang="en-GB" dirty="0" err="1" smtClean="0"/>
              <a:t>Geschätzt</a:t>
            </a:r>
            <a:r>
              <a:rPr lang="en-GB" dirty="0" smtClean="0"/>
              <a:t> </a:t>
            </a:r>
            <a:r>
              <a:rPr lang="en-GB" dirty="0" err="1" smtClean="0"/>
              <a:t>wird</a:t>
            </a:r>
            <a:r>
              <a:rPr lang="en-GB" dirty="0" smtClean="0"/>
              <a:t> das Odds Ratio</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eine</a:t>
            </a:r>
            <a:r>
              <a:rPr lang="en-GB" dirty="0" smtClean="0"/>
              <a:t> </a:t>
            </a:r>
            <a:r>
              <a:rPr lang="en-GB" dirty="0" err="1" smtClean="0"/>
              <a:t>Ereigniszeit</a:t>
            </a:r>
            <a:r>
              <a:rPr lang="en-GB" dirty="0" smtClean="0"/>
              <a:t>:  Cox proportional hazards Regression</a:t>
            </a:r>
          </a:p>
          <a:p>
            <a:pPr marL="0" indent="0">
              <a:buNone/>
            </a:pPr>
            <a:r>
              <a:rPr lang="en-GB" dirty="0" err="1"/>
              <a:t>z.B</a:t>
            </a:r>
            <a:r>
              <a:rPr lang="en-GB" dirty="0"/>
              <a:t>. </a:t>
            </a:r>
            <a:r>
              <a:rPr lang="en-GB" dirty="0" err="1"/>
              <a:t>Geschlecht</a:t>
            </a:r>
            <a:r>
              <a:rPr lang="en-GB" dirty="0"/>
              <a:t>, Alter, BMI	</a:t>
            </a:r>
            <a:r>
              <a:rPr lang="en-GB" dirty="0" smtClean="0"/>
              <a:t>	-&gt; </a:t>
            </a:r>
            <a:r>
              <a:rPr lang="en-GB" dirty="0" err="1" smtClean="0"/>
              <a:t>Zeit</a:t>
            </a:r>
            <a:r>
              <a:rPr lang="en-GB" dirty="0" smtClean="0"/>
              <a:t> </a:t>
            </a:r>
            <a:r>
              <a:rPr lang="en-GB" dirty="0" err="1" smtClean="0"/>
              <a:t>bis</a:t>
            </a:r>
            <a:r>
              <a:rPr lang="en-GB" dirty="0" smtClean="0"/>
              <a:t> KHK (survival analysis)</a:t>
            </a:r>
          </a:p>
          <a:p>
            <a:pPr marL="0" indent="0">
              <a:buNone/>
            </a:pPr>
            <a:r>
              <a:rPr lang="en-GB" dirty="0" err="1" smtClean="0"/>
              <a:t>Geschätzt</a:t>
            </a:r>
            <a:r>
              <a:rPr lang="en-GB" dirty="0" smtClean="0"/>
              <a:t> </a:t>
            </a:r>
            <a:r>
              <a:rPr lang="en-GB" dirty="0" err="1" smtClean="0"/>
              <a:t>wird</a:t>
            </a:r>
            <a:r>
              <a:rPr lang="en-GB" dirty="0" smtClean="0"/>
              <a:t> das Hazard </a:t>
            </a:r>
            <a:r>
              <a:rPr lang="en-GB" dirty="0"/>
              <a:t> </a:t>
            </a:r>
            <a:r>
              <a:rPr lang="en-GB" dirty="0" smtClean="0"/>
              <a:t>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414</a:t>
            </a:fld>
            <a:endParaRPr lang="de-DE"/>
          </a:p>
        </p:txBody>
      </p:sp>
    </p:spTree>
    <p:extLst>
      <p:ext uri="{BB962C8B-B14F-4D97-AF65-F5344CB8AC3E}">
        <p14:creationId xmlns:p14="http://schemas.microsoft.com/office/powerpoint/2010/main" val="3032137671"/>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Die </a:t>
            </a:r>
            <a:r>
              <a:rPr lang="en-GB" dirty="0" err="1" smtClean="0"/>
              <a:t>Regressionsanalyse</a:t>
            </a:r>
            <a:r>
              <a:rPr lang="en-GB" dirty="0" smtClean="0"/>
              <a:t> </a:t>
            </a:r>
            <a:r>
              <a:rPr lang="en-GB" dirty="0" err="1" smtClean="0"/>
              <a:t>ermöglicht</a:t>
            </a:r>
            <a:r>
              <a:rPr lang="en-GB" dirty="0" smtClean="0"/>
              <a:t> </a:t>
            </a:r>
            <a:r>
              <a:rPr lang="en-GB" dirty="0" err="1" smtClean="0"/>
              <a:t>es</a:t>
            </a:r>
            <a:r>
              <a:rPr lang="en-GB" dirty="0" smtClean="0"/>
              <a:t>, den </a:t>
            </a:r>
            <a:r>
              <a:rPr lang="en-GB" dirty="0" err="1" smtClean="0"/>
              <a:t>Effekt</a:t>
            </a:r>
            <a:r>
              <a:rPr lang="en-GB" dirty="0" smtClean="0"/>
              <a:t> </a:t>
            </a:r>
            <a:r>
              <a:rPr lang="en-GB" dirty="0" err="1" smtClean="0"/>
              <a:t>einer</a:t>
            </a:r>
            <a:r>
              <a:rPr lang="en-GB" dirty="0" smtClean="0"/>
              <a:t> </a:t>
            </a:r>
            <a:r>
              <a:rPr lang="en-GB" dirty="0" err="1" smtClean="0"/>
              <a:t>Prädiktorvariable</a:t>
            </a:r>
            <a:r>
              <a:rPr lang="en-GB" dirty="0" smtClean="0"/>
              <a:t> (</a:t>
            </a:r>
            <a:r>
              <a:rPr lang="en-GB" dirty="0" err="1" smtClean="0"/>
              <a:t>z.B</a:t>
            </a:r>
            <a:r>
              <a:rPr lang="en-GB" dirty="0" smtClean="0"/>
              <a:t>. </a:t>
            </a:r>
            <a:r>
              <a:rPr lang="en-GB" dirty="0" err="1" smtClean="0"/>
              <a:t>Adipositas</a:t>
            </a:r>
            <a:r>
              <a:rPr lang="en-GB" dirty="0" smtClean="0"/>
              <a:t>) auf </a:t>
            </a:r>
            <a:r>
              <a:rPr lang="en-GB" dirty="0" err="1" smtClean="0"/>
              <a:t>eine</a:t>
            </a:r>
            <a:r>
              <a:rPr lang="en-GB" dirty="0" smtClean="0"/>
              <a:t>  </a:t>
            </a:r>
            <a:r>
              <a:rPr lang="en-GB" dirty="0" err="1" smtClean="0"/>
              <a:t>Zielvariable</a:t>
            </a:r>
            <a:r>
              <a:rPr lang="en-GB" dirty="0" smtClean="0"/>
              <a:t> (</a:t>
            </a:r>
            <a:r>
              <a:rPr lang="en-GB" dirty="0" err="1" smtClean="0"/>
              <a:t>z.b</a:t>
            </a:r>
            <a:r>
              <a:rPr lang="en-GB" dirty="0" smtClean="0"/>
              <a:t>. KHK) </a:t>
            </a:r>
            <a:r>
              <a:rPr lang="en-GB" dirty="0" err="1" smtClean="0"/>
              <a:t>unter</a:t>
            </a:r>
            <a:r>
              <a:rPr lang="en-GB" dirty="0" smtClean="0"/>
              <a:t> </a:t>
            </a:r>
            <a:r>
              <a:rPr lang="en-GB" dirty="0" err="1" smtClean="0"/>
              <a:t>Berücksichtigung</a:t>
            </a:r>
            <a:r>
              <a:rPr lang="en-GB" dirty="0" smtClean="0"/>
              <a:t> von </a:t>
            </a:r>
            <a:r>
              <a:rPr lang="en-GB" b="1" dirty="0" smtClean="0"/>
              <a:t>‘</a:t>
            </a:r>
            <a:r>
              <a:rPr lang="en-GB" b="1" dirty="0" err="1" smtClean="0"/>
              <a:t>dritten</a:t>
            </a:r>
            <a:r>
              <a:rPr lang="en-GB" b="1" dirty="0" smtClean="0"/>
              <a:t> </a:t>
            </a:r>
            <a:r>
              <a:rPr lang="en-GB" b="1" dirty="0" err="1" smtClean="0"/>
              <a:t>Faktoren</a:t>
            </a:r>
            <a:r>
              <a:rPr lang="en-GB" b="1" dirty="0" smtClean="0"/>
              <a:t>’ </a:t>
            </a:r>
            <a:r>
              <a:rPr lang="en-GB" dirty="0" smtClean="0"/>
              <a:t>(</a:t>
            </a:r>
            <a:r>
              <a:rPr lang="en-GB" dirty="0" err="1" smtClean="0"/>
              <a:t>z.B</a:t>
            </a:r>
            <a:r>
              <a:rPr lang="en-GB" dirty="0" smtClean="0"/>
              <a:t>. </a:t>
            </a:r>
            <a:r>
              <a:rPr lang="en-GB" dirty="0" err="1" smtClean="0"/>
              <a:t>Geschlecht</a:t>
            </a:r>
            <a:r>
              <a:rPr lang="en-GB" dirty="0" smtClean="0"/>
              <a:t>, Alter, </a:t>
            </a:r>
            <a:r>
              <a:rPr lang="en-GB" dirty="0" err="1" smtClean="0"/>
              <a:t>Rauchen</a:t>
            </a:r>
            <a:r>
              <a:rPr lang="en-GB" dirty="0" smtClean="0"/>
              <a:t>, </a:t>
            </a:r>
            <a:r>
              <a:rPr lang="en-GB" dirty="0" err="1" smtClean="0"/>
              <a:t>Blutdruck</a:t>
            </a:r>
            <a:r>
              <a:rPr lang="en-GB" dirty="0" smtClean="0"/>
              <a:t>, </a:t>
            </a:r>
            <a:r>
              <a:rPr lang="en-GB" dirty="0" err="1" smtClean="0"/>
              <a:t>Cholesterin</a:t>
            </a:r>
            <a:r>
              <a:rPr lang="en-GB" dirty="0" smtClean="0"/>
              <a:t>, Diabetes, etc.) </a:t>
            </a:r>
            <a:r>
              <a:rPr lang="en-GB" dirty="0" err="1" smtClean="0"/>
              <a:t>abzuschätzen</a:t>
            </a:r>
            <a:r>
              <a:rPr lang="en-GB" dirty="0" smtClean="0"/>
              <a:t>.</a:t>
            </a:r>
          </a:p>
          <a:p>
            <a:pPr marL="0" indent="0">
              <a:buNone/>
            </a:pPr>
            <a:endParaRPr lang="en-GB" dirty="0" smtClean="0"/>
          </a:p>
          <a:p>
            <a:pPr marL="0" indent="0">
              <a:buNone/>
            </a:pPr>
            <a:r>
              <a:rPr lang="en-GB" dirty="0" err="1" smtClean="0"/>
              <a:t>Diese</a:t>
            </a:r>
            <a:r>
              <a:rPr lang="en-GB" dirty="0" smtClean="0"/>
              <a:t> </a:t>
            </a:r>
            <a:r>
              <a:rPr lang="en-GB" b="1" dirty="0"/>
              <a:t>‘</a:t>
            </a:r>
            <a:r>
              <a:rPr lang="en-GB" b="1" dirty="0" err="1"/>
              <a:t>dritten</a:t>
            </a:r>
            <a:r>
              <a:rPr lang="en-GB" b="1" dirty="0"/>
              <a:t> </a:t>
            </a:r>
            <a:r>
              <a:rPr lang="en-GB" b="1" dirty="0" err="1"/>
              <a:t>Faktoren</a:t>
            </a:r>
            <a:r>
              <a:rPr lang="en-GB" b="1" dirty="0"/>
              <a:t>’ </a:t>
            </a:r>
            <a:r>
              <a:rPr lang="en-GB" b="1" dirty="0" smtClean="0"/>
              <a:t> </a:t>
            </a:r>
            <a:r>
              <a:rPr lang="en-GB" dirty="0" err="1" smtClean="0"/>
              <a:t>können</a:t>
            </a:r>
            <a:r>
              <a:rPr lang="en-GB" dirty="0" smtClean="0"/>
              <a:t> </a:t>
            </a:r>
            <a:r>
              <a:rPr lang="en-GB" dirty="0" err="1" smtClean="0"/>
              <a:t>als</a:t>
            </a:r>
            <a:r>
              <a:rPr lang="en-GB" dirty="0" smtClean="0"/>
              <a:t> Confounder, </a:t>
            </a:r>
            <a:r>
              <a:rPr lang="en-GB" dirty="0" err="1" smtClean="0"/>
              <a:t>Moderatoren</a:t>
            </a:r>
            <a:r>
              <a:rPr lang="en-GB" dirty="0" smtClean="0"/>
              <a:t>, </a:t>
            </a:r>
            <a:r>
              <a:rPr lang="en-GB" dirty="0" err="1" smtClean="0"/>
              <a:t>oder</a:t>
            </a:r>
            <a:r>
              <a:rPr lang="en-GB" dirty="0" smtClean="0"/>
              <a:t> </a:t>
            </a:r>
            <a:r>
              <a:rPr lang="en-GB" dirty="0" err="1" smtClean="0"/>
              <a:t>Mediatoren</a:t>
            </a:r>
            <a:r>
              <a:rPr lang="en-GB" dirty="0" smtClean="0"/>
              <a:t> </a:t>
            </a:r>
            <a:r>
              <a:rPr lang="en-GB" dirty="0" err="1" smtClean="0"/>
              <a:t>agieren</a:t>
            </a:r>
            <a:r>
              <a:rPr lang="en-GB" dirty="0" smtClean="0"/>
              <a:t>, je </a:t>
            </a:r>
            <a:r>
              <a:rPr lang="en-GB" dirty="0" err="1" smtClean="0"/>
              <a:t>nach</a:t>
            </a:r>
            <a:r>
              <a:rPr lang="en-GB" dirty="0" smtClean="0"/>
              <a:t> </a:t>
            </a:r>
            <a:r>
              <a:rPr lang="en-GB" dirty="0" err="1" smtClean="0"/>
              <a:t>angenommenen</a:t>
            </a:r>
            <a:r>
              <a:rPr lang="en-GB" dirty="0" smtClean="0"/>
              <a:t> </a:t>
            </a:r>
            <a:r>
              <a:rPr lang="en-GB" dirty="0" err="1" smtClean="0"/>
              <a:t>kausalen</a:t>
            </a:r>
            <a:r>
              <a:rPr lang="en-GB" dirty="0" smtClean="0"/>
              <a:t> </a:t>
            </a:r>
            <a:r>
              <a:rPr lang="en-GB" dirty="0" err="1" smtClean="0"/>
              <a:t>Wirkzusammenhang</a:t>
            </a:r>
            <a:r>
              <a:rPr lang="en-GB" dirty="0" smtClean="0"/>
              <a:t>.</a:t>
            </a:r>
          </a:p>
          <a:p>
            <a:pPr marL="0" indent="0">
              <a:buNone/>
            </a:pPr>
            <a:endParaRPr lang="en-GB" dirty="0" smtClean="0"/>
          </a:p>
          <a:p>
            <a:pPr marL="0" indent="0">
              <a:buNone/>
            </a:pPr>
            <a:r>
              <a:rPr lang="en-GB" dirty="0" smtClean="0"/>
              <a:t>Die </a:t>
            </a:r>
            <a:r>
              <a:rPr lang="en-GB" dirty="0" err="1" smtClean="0"/>
              <a:t>drei</a:t>
            </a:r>
            <a:r>
              <a:rPr lang="en-GB" dirty="0" smtClean="0"/>
              <a:t> </a:t>
            </a:r>
            <a:r>
              <a:rPr lang="en-GB" dirty="0" err="1" smtClean="0"/>
              <a:t>Konzepte</a:t>
            </a:r>
            <a:r>
              <a:rPr lang="en-GB" dirty="0" smtClean="0"/>
              <a:t> </a:t>
            </a:r>
            <a:r>
              <a:rPr lang="en-GB" dirty="0" err="1" smtClean="0"/>
              <a:t>werden</a:t>
            </a:r>
            <a:r>
              <a:rPr lang="en-GB" dirty="0" smtClean="0"/>
              <a:t> nun am </a:t>
            </a:r>
            <a:r>
              <a:rPr lang="en-GB" dirty="0" err="1" smtClean="0"/>
              <a:t>Beispiel</a:t>
            </a:r>
            <a:r>
              <a:rPr lang="en-GB" dirty="0" smtClean="0"/>
              <a:t>  (</a:t>
            </a:r>
            <a:r>
              <a:rPr lang="en-GB" dirty="0" err="1" smtClean="0"/>
              <a:t>engl.</a:t>
            </a:r>
            <a:r>
              <a:rPr lang="en-GB" dirty="0" smtClean="0"/>
              <a:t>)</a:t>
            </a:r>
          </a:p>
          <a:p>
            <a:pPr marL="0" indent="0">
              <a:buNone/>
            </a:pPr>
            <a:r>
              <a:rPr lang="en-GB" dirty="0" smtClean="0"/>
              <a:t>BMI --- &gt; KHK </a:t>
            </a:r>
            <a:r>
              <a:rPr lang="en-GB" dirty="0" err="1" smtClean="0"/>
              <a:t>illustriert</a:t>
            </a:r>
            <a:r>
              <a:rPr lang="en-GB" dirty="0" smtClean="0"/>
              <a:t>.</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415</a:t>
            </a:fld>
            <a:endParaRPr lang="de-DE"/>
          </a:p>
        </p:txBody>
      </p:sp>
    </p:spTree>
    <p:extLst>
      <p:ext uri="{BB962C8B-B14F-4D97-AF65-F5344CB8AC3E}">
        <p14:creationId xmlns:p14="http://schemas.microsoft.com/office/powerpoint/2010/main" val="1171174190"/>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416</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 y="188640"/>
            <a:ext cx="9116152" cy="633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6228184" y="4581128"/>
            <a:ext cx="2767489" cy="369332"/>
          </a:xfrm>
          <a:prstGeom prst="rect">
            <a:avLst/>
          </a:prstGeom>
        </p:spPr>
        <p:txBody>
          <a:bodyPr wrap="none">
            <a:spAutoFit/>
          </a:bodyPr>
          <a:lstStyle/>
          <a:p>
            <a:r>
              <a:rPr lang="de-DE" dirty="0" err="1" smtClean="0"/>
              <a:t>Lu</a:t>
            </a:r>
            <a:r>
              <a:rPr lang="de-DE" dirty="0" smtClean="0"/>
              <a:t> et al, </a:t>
            </a:r>
            <a:r>
              <a:rPr lang="de-DE" dirty="0" err="1" smtClean="0"/>
              <a:t>Epidemiology</a:t>
            </a:r>
            <a:r>
              <a:rPr lang="de-DE" dirty="0" smtClean="0"/>
              <a:t> 2015</a:t>
            </a:r>
            <a:endParaRPr lang="de-DE" dirty="0"/>
          </a:p>
        </p:txBody>
      </p:sp>
    </p:spTree>
    <p:extLst>
      <p:ext uri="{BB962C8B-B14F-4D97-AF65-F5344CB8AC3E}">
        <p14:creationId xmlns:p14="http://schemas.microsoft.com/office/powerpoint/2010/main" val="276266881"/>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417</a:t>
            </a:fld>
            <a:endParaRPr lang="de-DE"/>
          </a:p>
        </p:txBody>
      </p:sp>
    </p:spTree>
    <p:extLst>
      <p:ext uri="{BB962C8B-B14F-4D97-AF65-F5344CB8AC3E}">
        <p14:creationId xmlns:p14="http://schemas.microsoft.com/office/powerpoint/2010/main" val="2029339828"/>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418</a:t>
            </a:fld>
            <a:endParaRPr lang="de-DE"/>
          </a:p>
        </p:txBody>
      </p:sp>
    </p:spTree>
    <p:extLst>
      <p:ext uri="{BB962C8B-B14F-4D97-AF65-F5344CB8AC3E}">
        <p14:creationId xmlns:p14="http://schemas.microsoft.com/office/powerpoint/2010/main" val="628653900"/>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419</a:t>
            </a:fld>
            <a:endParaRPr lang="de-DE"/>
          </a:p>
        </p:txBody>
      </p:sp>
    </p:spTree>
    <p:extLst>
      <p:ext uri="{BB962C8B-B14F-4D97-AF65-F5344CB8AC3E}">
        <p14:creationId xmlns:p14="http://schemas.microsoft.com/office/powerpoint/2010/main" val="3934569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42</a:t>
            </a:fld>
            <a:endParaRPr lang="de-DE" altLang="en-US"/>
          </a:p>
        </p:txBody>
      </p:sp>
      <p:pic>
        <p:nvPicPr>
          <p:cNvPr id="8" name="Picture 2" descr="D:\WORK\PEARSON\000 FOLIEN\4100\JPG\41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1" y="2204864"/>
            <a:ext cx="8542630" cy="337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48184365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420</a:t>
            </a:fld>
            <a:endParaRPr lang="de-DE"/>
          </a:p>
        </p:txBody>
      </p:sp>
    </p:spTree>
    <p:extLst>
      <p:ext uri="{BB962C8B-B14F-4D97-AF65-F5344CB8AC3E}">
        <p14:creationId xmlns:p14="http://schemas.microsoft.com/office/powerpoint/2010/main" val="3652194107"/>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421</a:t>
            </a:fld>
            <a:endParaRPr lang="de-DE"/>
          </a:p>
        </p:txBody>
      </p:sp>
    </p:spTree>
    <p:extLst>
      <p:ext uri="{BB962C8B-B14F-4D97-AF65-F5344CB8AC3E}">
        <p14:creationId xmlns:p14="http://schemas.microsoft.com/office/powerpoint/2010/main" val="3138711067"/>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422</a:t>
            </a:fld>
            <a:endParaRPr lang="de-DE"/>
          </a:p>
        </p:txBody>
      </p:sp>
    </p:spTree>
    <p:extLst>
      <p:ext uri="{BB962C8B-B14F-4D97-AF65-F5344CB8AC3E}">
        <p14:creationId xmlns:p14="http://schemas.microsoft.com/office/powerpoint/2010/main" val="4146278004"/>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423</a:t>
            </a:fld>
            <a:endParaRPr lang="de-DE"/>
          </a:p>
        </p:txBody>
      </p:sp>
    </p:spTree>
    <p:extLst>
      <p:ext uri="{BB962C8B-B14F-4D97-AF65-F5344CB8AC3E}">
        <p14:creationId xmlns:p14="http://schemas.microsoft.com/office/powerpoint/2010/main" val="1202774921"/>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424</a:t>
            </a:fld>
            <a:endParaRPr lang="de-DE"/>
          </a:p>
        </p:txBody>
      </p:sp>
    </p:spTree>
    <p:extLst>
      <p:ext uri="{BB962C8B-B14F-4D97-AF65-F5344CB8AC3E}">
        <p14:creationId xmlns:p14="http://schemas.microsoft.com/office/powerpoint/2010/main" val="2300227473"/>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425</a:t>
            </a:fld>
            <a:endParaRPr lang="de-DE"/>
          </a:p>
        </p:txBody>
      </p:sp>
    </p:spTree>
    <p:extLst>
      <p:ext uri="{BB962C8B-B14F-4D97-AF65-F5344CB8AC3E}">
        <p14:creationId xmlns:p14="http://schemas.microsoft.com/office/powerpoint/2010/main" val="2209403819"/>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426</a:t>
            </a:fld>
            <a:endParaRPr lang="de-DE"/>
          </a:p>
        </p:txBody>
      </p:sp>
    </p:spTree>
    <p:extLst>
      <p:ext uri="{BB962C8B-B14F-4D97-AF65-F5344CB8AC3E}">
        <p14:creationId xmlns:p14="http://schemas.microsoft.com/office/powerpoint/2010/main" val="391022571"/>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427</a:t>
            </a:fld>
            <a:endParaRPr lang="de-DE"/>
          </a:p>
        </p:txBody>
      </p:sp>
    </p:spTree>
    <p:extLst>
      <p:ext uri="{BB962C8B-B14F-4D97-AF65-F5344CB8AC3E}">
        <p14:creationId xmlns:p14="http://schemas.microsoft.com/office/powerpoint/2010/main" val="3634380749"/>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idx="4294967295"/>
          </p:nvPr>
        </p:nvSpPr>
        <p:spPr>
          <a:xfrm>
            <a:off x="0" y="1295400"/>
            <a:ext cx="7162800" cy="1470025"/>
          </a:xfrm>
        </p:spPr>
        <p:txBody>
          <a:bodyPr>
            <a:normAutofit fontScale="90000"/>
          </a:bodyPr>
          <a:lstStyle/>
          <a:p>
            <a:pPr eaLnBrk="1" hangingPunct="1"/>
            <a:r>
              <a:rPr lang="en-GB" sz="3600" dirty="0"/>
              <a:t>Do risk factors explain the </a:t>
            </a:r>
            <a:r>
              <a:rPr lang="en-GB" sz="3600" dirty="0" smtClean="0"/>
              <a:t/>
            </a:r>
            <a:br>
              <a:rPr lang="en-GB" sz="3600" dirty="0" smtClean="0"/>
            </a:br>
            <a:r>
              <a:rPr lang="en-GB" sz="3600" dirty="0" smtClean="0"/>
              <a:t>sex/gender </a:t>
            </a:r>
            <a:r>
              <a:rPr lang="en-GB" sz="3600" dirty="0"/>
              <a:t>gap in mortality </a:t>
            </a:r>
            <a:r>
              <a:rPr lang="en-GB" sz="3600" dirty="0" smtClean="0"/>
              <a:t/>
            </a:r>
            <a:br>
              <a:rPr lang="en-GB" sz="3600" dirty="0" smtClean="0"/>
            </a:br>
            <a:r>
              <a:rPr lang="en-GB" sz="3600" dirty="0" smtClean="0"/>
              <a:t>from </a:t>
            </a:r>
            <a:r>
              <a:rPr lang="en-GB" sz="3600" dirty="0"/>
              <a:t>coronary heart disease?</a:t>
            </a:r>
            <a:endParaRPr lang="fr-FR" sz="3600" dirty="0"/>
          </a:p>
        </p:txBody>
      </p:sp>
      <p:sp>
        <p:nvSpPr>
          <p:cNvPr id="3" name="Sous-titre 2"/>
          <p:cNvSpPr>
            <a:spLocks noGrp="1"/>
          </p:cNvSpPr>
          <p:nvPr>
            <p:ph type="subTitle" idx="4294967295"/>
          </p:nvPr>
        </p:nvSpPr>
        <p:spPr>
          <a:xfrm>
            <a:off x="733425" y="3248025"/>
            <a:ext cx="8410575" cy="2514600"/>
          </a:xfrm>
        </p:spPr>
        <p:txBody>
          <a:bodyPr rtlCol="0">
            <a:noAutofit/>
          </a:bodyPr>
          <a:lstStyle/>
          <a:p>
            <a:pPr marL="0" indent="0" eaLnBrk="1" fontAlgn="auto" hangingPunct="1">
              <a:spcAft>
                <a:spcPts val="0"/>
              </a:spcAft>
              <a:buNone/>
              <a:defRPr/>
            </a:pPr>
            <a:r>
              <a:rPr lang="en-GB" sz="2000" dirty="0">
                <a:solidFill>
                  <a:schemeClr val="tx1"/>
                </a:solidFill>
                <a:latin typeface="+mj-lt"/>
              </a:rPr>
              <a:t>Josef </a:t>
            </a:r>
            <a:r>
              <a:rPr lang="en-GB" sz="2000" dirty="0" smtClean="0">
                <a:solidFill>
                  <a:schemeClr val="tx1"/>
                </a:solidFill>
                <a:latin typeface="+mj-lt"/>
              </a:rPr>
              <a:t>Fritz, </a:t>
            </a:r>
            <a:r>
              <a:rPr lang="en-GB" sz="2000" dirty="0">
                <a:solidFill>
                  <a:schemeClr val="tx1"/>
                </a:solidFill>
                <a:latin typeface="+mj-lt"/>
              </a:rPr>
              <a:t>Michael </a:t>
            </a:r>
            <a:r>
              <a:rPr lang="en-GB" sz="2000" dirty="0" err="1" smtClean="0">
                <a:solidFill>
                  <a:schemeClr val="tx1"/>
                </a:solidFill>
                <a:latin typeface="+mj-lt"/>
              </a:rPr>
              <a:t>Edlinger</a:t>
            </a:r>
            <a:r>
              <a:rPr lang="en-GB" sz="2000" dirty="0" smtClean="0">
                <a:solidFill>
                  <a:schemeClr val="tx1"/>
                </a:solidFill>
                <a:latin typeface="+mj-lt"/>
              </a:rPr>
              <a:t>, </a:t>
            </a:r>
            <a:r>
              <a:rPr lang="en-GB" sz="2000" dirty="0">
                <a:solidFill>
                  <a:schemeClr val="tx1"/>
                </a:solidFill>
                <a:latin typeface="+mj-lt"/>
              </a:rPr>
              <a:t>Cecily </a:t>
            </a:r>
            <a:r>
              <a:rPr lang="en-GB" sz="2000" dirty="0" smtClean="0">
                <a:solidFill>
                  <a:schemeClr val="tx1"/>
                </a:solidFill>
                <a:latin typeface="+mj-lt"/>
              </a:rPr>
              <a:t>Kelleher, </a:t>
            </a:r>
            <a:r>
              <a:rPr lang="en-GB" sz="2000" dirty="0">
                <a:solidFill>
                  <a:schemeClr val="tx1"/>
                </a:solidFill>
                <a:latin typeface="+mj-lt"/>
              </a:rPr>
              <a:t>Susanne </a:t>
            </a:r>
            <a:r>
              <a:rPr lang="en-GB" sz="2000" dirty="0" err="1" smtClean="0">
                <a:solidFill>
                  <a:schemeClr val="tx1"/>
                </a:solidFill>
                <a:latin typeface="+mj-lt"/>
              </a:rPr>
              <a:t>Strohmaier</a:t>
            </a:r>
            <a:r>
              <a:rPr lang="en-GB" sz="2000" dirty="0" smtClean="0">
                <a:solidFill>
                  <a:schemeClr val="tx1"/>
                </a:solidFill>
                <a:latin typeface="+mj-lt"/>
              </a:rPr>
              <a:t>, </a:t>
            </a:r>
            <a:r>
              <a:rPr lang="en-GB" sz="2000" dirty="0">
                <a:solidFill>
                  <a:schemeClr val="tx1"/>
                </a:solidFill>
                <a:latin typeface="+mj-lt"/>
              </a:rPr>
              <a:t>Gabriele </a:t>
            </a:r>
            <a:r>
              <a:rPr lang="en-GB" sz="2000" dirty="0" smtClean="0">
                <a:solidFill>
                  <a:schemeClr val="tx1"/>
                </a:solidFill>
                <a:latin typeface="+mj-lt"/>
              </a:rPr>
              <a:t>Nagel, </a:t>
            </a:r>
            <a:r>
              <a:rPr lang="en-GB" sz="2000" dirty="0">
                <a:solidFill>
                  <a:schemeClr val="tx1"/>
                </a:solidFill>
                <a:latin typeface="+mj-lt"/>
              </a:rPr>
              <a:t>Hans </a:t>
            </a:r>
            <a:r>
              <a:rPr lang="en-GB" sz="2000" dirty="0" err="1" smtClean="0">
                <a:solidFill>
                  <a:schemeClr val="tx1"/>
                </a:solidFill>
                <a:latin typeface="+mj-lt"/>
              </a:rPr>
              <a:t>Concin</a:t>
            </a:r>
            <a:r>
              <a:rPr lang="en-GB" sz="2000" dirty="0" smtClean="0">
                <a:solidFill>
                  <a:schemeClr val="tx1"/>
                </a:solidFill>
                <a:latin typeface="+mj-lt"/>
              </a:rPr>
              <a:t>, </a:t>
            </a:r>
            <a:r>
              <a:rPr lang="en-GB" sz="2000" dirty="0" err="1">
                <a:solidFill>
                  <a:schemeClr val="tx1"/>
                </a:solidFill>
                <a:latin typeface="+mj-lt"/>
              </a:rPr>
              <a:t>Elfriede</a:t>
            </a:r>
            <a:r>
              <a:rPr lang="en-GB" sz="2000" dirty="0">
                <a:solidFill>
                  <a:schemeClr val="tx1"/>
                </a:solidFill>
                <a:latin typeface="+mj-lt"/>
              </a:rPr>
              <a:t> </a:t>
            </a:r>
            <a:r>
              <a:rPr lang="en-GB" sz="2000" dirty="0" err="1" smtClean="0">
                <a:solidFill>
                  <a:schemeClr val="tx1"/>
                </a:solidFill>
                <a:latin typeface="+mj-lt"/>
              </a:rPr>
              <a:t>Ruttmann</a:t>
            </a:r>
            <a:r>
              <a:rPr lang="en-GB" sz="2000" dirty="0" smtClean="0">
                <a:solidFill>
                  <a:schemeClr val="tx1"/>
                </a:solidFill>
                <a:latin typeface="+mj-lt"/>
              </a:rPr>
              <a:t>, </a:t>
            </a:r>
            <a:r>
              <a:rPr lang="en-GB" sz="2000" dirty="0" err="1">
                <a:solidFill>
                  <a:schemeClr val="tx1"/>
                </a:solidFill>
                <a:latin typeface="+mj-lt"/>
              </a:rPr>
              <a:t>Margarethe</a:t>
            </a:r>
            <a:r>
              <a:rPr lang="en-GB" sz="2000" dirty="0">
                <a:solidFill>
                  <a:schemeClr val="tx1"/>
                </a:solidFill>
                <a:latin typeface="+mj-lt"/>
              </a:rPr>
              <a:t> </a:t>
            </a:r>
            <a:r>
              <a:rPr lang="en-GB" sz="2000" dirty="0" err="1" smtClean="0">
                <a:solidFill>
                  <a:schemeClr val="tx1"/>
                </a:solidFill>
                <a:latin typeface="+mj-lt"/>
              </a:rPr>
              <a:t>Hochleitner</a:t>
            </a:r>
            <a:r>
              <a:rPr lang="en-GB" sz="2000" dirty="0" smtClean="0">
                <a:solidFill>
                  <a:schemeClr val="tx1"/>
                </a:solidFill>
                <a:latin typeface="+mj-lt"/>
              </a:rPr>
              <a:t>, </a:t>
            </a:r>
            <a:r>
              <a:rPr lang="en-GB" sz="2000" u="sng" dirty="0">
                <a:solidFill>
                  <a:schemeClr val="tx1"/>
                </a:solidFill>
                <a:latin typeface="+mj-lt"/>
              </a:rPr>
              <a:t>Hanno </a:t>
            </a:r>
            <a:r>
              <a:rPr lang="en-GB" sz="2000" u="sng" dirty="0" smtClean="0">
                <a:solidFill>
                  <a:schemeClr val="tx1"/>
                </a:solidFill>
                <a:latin typeface="+mj-lt"/>
              </a:rPr>
              <a:t>Ulmer</a:t>
            </a:r>
          </a:p>
          <a:p>
            <a:pPr eaLnBrk="1" fontAlgn="auto" hangingPunct="1">
              <a:spcAft>
                <a:spcPts val="0"/>
              </a:spcAft>
              <a:defRPr/>
            </a:pPr>
            <a:endParaRPr lang="en-GB" sz="2000" u="sng" baseline="30000" dirty="0" smtClean="0">
              <a:solidFill>
                <a:schemeClr val="tx1"/>
              </a:solidFill>
              <a:latin typeface="+mj-lt"/>
            </a:endParaRPr>
          </a:p>
          <a:p>
            <a:pPr eaLnBrk="1" fontAlgn="auto" hangingPunct="1">
              <a:spcAft>
                <a:spcPts val="0"/>
              </a:spcAft>
              <a:defRPr/>
            </a:pPr>
            <a:endParaRPr lang="en-GB" sz="2000" u="sng" baseline="30000" dirty="0" smtClean="0">
              <a:solidFill>
                <a:schemeClr val="tx1"/>
              </a:solidFill>
              <a:latin typeface="+mj-lt"/>
            </a:endParaRPr>
          </a:p>
          <a:p>
            <a:pPr marL="0" indent="0" eaLnBrk="1" fontAlgn="auto" hangingPunct="1">
              <a:spcAft>
                <a:spcPts val="0"/>
              </a:spcAft>
              <a:buNone/>
              <a:defRPr/>
            </a:pPr>
            <a:r>
              <a:rPr lang="en-GB" sz="2000" dirty="0" smtClean="0">
                <a:solidFill>
                  <a:schemeClr val="tx1"/>
                </a:solidFill>
              </a:rPr>
              <a:t>Medical University of Innsbruck, Austria, University College Dublin, Ireland</a:t>
            </a:r>
          </a:p>
          <a:p>
            <a:pPr marL="0" indent="0" eaLnBrk="1" fontAlgn="auto" hangingPunct="1">
              <a:spcAft>
                <a:spcPts val="0"/>
              </a:spcAft>
              <a:buNone/>
              <a:defRPr/>
            </a:pPr>
            <a:r>
              <a:rPr lang="en-GB" sz="2000" dirty="0" smtClean="0">
                <a:solidFill>
                  <a:schemeClr val="tx1"/>
                </a:solidFill>
              </a:rPr>
              <a:t>University of Oslo, Norway, University of Ulm, Germany</a:t>
            </a:r>
          </a:p>
          <a:p>
            <a:pPr marL="0" indent="0" eaLnBrk="1" fontAlgn="auto" hangingPunct="1">
              <a:spcAft>
                <a:spcPts val="0"/>
              </a:spcAft>
              <a:buNone/>
              <a:defRPr/>
            </a:pPr>
            <a:r>
              <a:rPr lang="en-GB" sz="2000" dirty="0" smtClean="0">
                <a:solidFill>
                  <a:schemeClr val="tx1"/>
                </a:solidFill>
              </a:rPr>
              <a:t>Agency for Preventive and Social Medicine, </a:t>
            </a:r>
            <a:r>
              <a:rPr lang="en-GB" sz="2000" dirty="0" err="1" smtClean="0">
                <a:solidFill>
                  <a:schemeClr val="tx1"/>
                </a:solidFill>
              </a:rPr>
              <a:t>Bregenz</a:t>
            </a:r>
            <a:r>
              <a:rPr lang="en-GB" sz="2000" dirty="0" smtClean="0">
                <a:solidFill>
                  <a:schemeClr val="tx1"/>
                </a:solidFill>
              </a:rPr>
              <a:t>, Austria</a:t>
            </a:r>
          </a:p>
          <a:p>
            <a:pPr eaLnBrk="1" fontAlgn="auto" hangingPunct="1">
              <a:spcAft>
                <a:spcPts val="0"/>
              </a:spcAft>
              <a:defRPr/>
            </a:pPr>
            <a:endParaRPr lang="en-GB" sz="2000" dirty="0" smtClean="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428</a:t>
            </a:fld>
            <a:endParaRPr lang="de-DE" altLang="de-DE" dirty="0"/>
          </a:p>
        </p:txBody>
      </p:sp>
    </p:spTree>
    <p:extLst>
      <p:ext uri="{BB962C8B-B14F-4D97-AF65-F5344CB8AC3E}">
        <p14:creationId xmlns:p14="http://schemas.microsoft.com/office/powerpoint/2010/main" val="3138498700"/>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Purpose</a:t>
            </a:r>
            <a:endParaRPr lang="de-DE" sz="3600" dirty="0"/>
          </a:p>
        </p:txBody>
      </p:sp>
      <p:sp>
        <p:nvSpPr>
          <p:cNvPr id="3" name="Inhaltsplatzhalter 2"/>
          <p:cNvSpPr>
            <a:spLocks noGrp="1"/>
          </p:cNvSpPr>
          <p:nvPr>
            <p:ph idx="4294967295"/>
          </p:nvPr>
        </p:nvSpPr>
        <p:spPr>
          <a:xfrm>
            <a:off x="467544" y="1484784"/>
            <a:ext cx="8229600" cy="45259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rmAutofit lnSpcReduction="10000"/>
          </a:bodyPr>
          <a:lstStyle/>
          <a:p>
            <a:r>
              <a:rPr lang="de-DE" sz="2400" dirty="0" smtClean="0"/>
              <a:t>Age </a:t>
            </a:r>
            <a:r>
              <a:rPr lang="de-DE" sz="2400" dirty="0" err="1" smtClean="0"/>
              <a:t>and</a:t>
            </a:r>
            <a:r>
              <a:rPr lang="de-DE" sz="2400" dirty="0" smtClean="0"/>
              <a:t> </a:t>
            </a:r>
            <a:r>
              <a:rPr lang="de-DE" sz="2400" dirty="0" err="1" smtClean="0"/>
              <a:t>sex</a:t>
            </a:r>
            <a:r>
              <a:rPr lang="de-DE" sz="2400" dirty="0" smtClean="0"/>
              <a:t> </a:t>
            </a:r>
            <a:r>
              <a:rPr lang="de-DE" sz="2400" dirty="0" err="1" smtClean="0"/>
              <a:t>are</a:t>
            </a:r>
            <a:r>
              <a:rPr lang="de-DE" sz="2400" dirty="0" smtClean="0"/>
              <a:t> </a:t>
            </a:r>
            <a:r>
              <a:rPr lang="de-DE" sz="2400" dirty="0" err="1" smtClean="0"/>
              <a:t>the</a:t>
            </a:r>
            <a:r>
              <a:rPr lang="de-DE" sz="2400" dirty="0" smtClean="0"/>
              <a:t> </a:t>
            </a:r>
            <a:r>
              <a:rPr lang="de-DE" sz="2400" dirty="0" err="1" smtClean="0"/>
              <a:t>strongest</a:t>
            </a:r>
            <a:r>
              <a:rPr lang="de-DE" sz="2400" dirty="0" smtClean="0"/>
              <a:t> </a:t>
            </a:r>
            <a:r>
              <a:rPr lang="de-DE" sz="2400" dirty="0" err="1" smtClean="0"/>
              <a:t>predictors</a:t>
            </a:r>
            <a:r>
              <a:rPr lang="de-DE" sz="2400" dirty="0" smtClean="0"/>
              <a:t> </a:t>
            </a:r>
            <a:r>
              <a:rPr lang="de-DE" sz="2400" dirty="0" err="1" smtClean="0"/>
              <a:t>of</a:t>
            </a:r>
            <a:r>
              <a:rPr lang="de-DE" sz="2400" dirty="0" smtClean="0"/>
              <a:t> </a:t>
            </a:r>
            <a:br>
              <a:rPr lang="de-DE" sz="2400" dirty="0" smtClean="0"/>
            </a:br>
            <a:r>
              <a:rPr lang="de-DE" sz="2400" dirty="0" err="1" smtClean="0"/>
              <a:t>coronary</a:t>
            </a:r>
            <a:r>
              <a:rPr lang="de-DE" sz="2400" dirty="0" smtClean="0"/>
              <a:t> </a:t>
            </a:r>
            <a:r>
              <a:rPr lang="de-DE" sz="2400" dirty="0" err="1" smtClean="0"/>
              <a:t>heart</a:t>
            </a:r>
            <a:r>
              <a:rPr lang="de-DE" sz="2400" dirty="0" smtClean="0"/>
              <a:t> </a:t>
            </a:r>
            <a:r>
              <a:rPr lang="de-DE" sz="2400" dirty="0" err="1" smtClean="0"/>
              <a:t>disease</a:t>
            </a:r>
            <a:r>
              <a:rPr lang="de-DE" sz="2400" dirty="0" smtClean="0"/>
              <a:t> </a:t>
            </a:r>
            <a:r>
              <a:rPr lang="de-DE" sz="2400" dirty="0" err="1" smtClean="0"/>
              <a:t>mortality</a:t>
            </a:r>
            <a:endParaRPr lang="de-DE" sz="2400" dirty="0" smtClean="0"/>
          </a:p>
          <a:p>
            <a:r>
              <a:rPr lang="de-DE" sz="2400" dirty="0" err="1"/>
              <a:t>P</a:t>
            </a:r>
            <a:r>
              <a:rPr lang="de-DE" sz="2400" dirty="0" err="1" smtClean="0"/>
              <a:t>remature</a:t>
            </a:r>
            <a:r>
              <a:rPr lang="de-DE" sz="2400" dirty="0" smtClean="0"/>
              <a:t> CHD (I20-I25) </a:t>
            </a:r>
            <a:r>
              <a:rPr lang="de-DE" sz="2400" dirty="0" err="1" smtClean="0"/>
              <a:t>deaths</a:t>
            </a:r>
            <a:r>
              <a:rPr lang="de-DE" sz="2400" dirty="0" smtClean="0"/>
              <a:t> – </a:t>
            </a:r>
            <a:r>
              <a:rPr lang="de-DE" sz="2400" dirty="0" err="1" smtClean="0"/>
              <a:t>before</a:t>
            </a:r>
            <a:r>
              <a:rPr lang="de-DE" sz="2400" dirty="0" smtClean="0"/>
              <a:t> </a:t>
            </a:r>
            <a:r>
              <a:rPr lang="de-DE" sz="2400" dirty="0" err="1" smtClean="0"/>
              <a:t>age</a:t>
            </a:r>
            <a:r>
              <a:rPr lang="de-DE" sz="2400" dirty="0"/>
              <a:t> </a:t>
            </a:r>
            <a:r>
              <a:rPr lang="de-DE" sz="2400" dirty="0" smtClean="0"/>
              <a:t>65 - in Europe:</a:t>
            </a:r>
            <a:br>
              <a:rPr lang="de-DE" sz="2400" dirty="0" smtClean="0"/>
            </a:br>
            <a:r>
              <a:rPr lang="de-DE" sz="2400" dirty="0" smtClean="0"/>
              <a:t>330,000 </a:t>
            </a:r>
            <a:r>
              <a:rPr lang="de-DE" sz="2400" dirty="0" err="1" smtClean="0"/>
              <a:t>death</a:t>
            </a:r>
            <a:r>
              <a:rPr lang="de-DE" sz="2400" dirty="0" smtClean="0"/>
              <a:t> </a:t>
            </a:r>
            <a:r>
              <a:rPr lang="de-DE" sz="2400" dirty="0" err="1" smtClean="0"/>
              <a:t>cases</a:t>
            </a:r>
            <a:r>
              <a:rPr lang="de-DE" sz="2400" dirty="0" smtClean="0"/>
              <a:t>, </a:t>
            </a:r>
            <a:r>
              <a:rPr lang="de-DE" sz="2400" dirty="0" err="1" smtClean="0"/>
              <a:t>of</a:t>
            </a:r>
            <a:r>
              <a:rPr lang="de-DE" sz="2400" dirty="0" smtClean="0"/>
              <a:t> </a:t>
            </a:r>
            <a:r>
              <a:rPr lang="de-DE" sz="2400" dirty="0" err="1" smtClean="0"/>
              <a:t>which</a:t>
            </a:r>
            <a:r>
              <a:rPr lang="de-DE" sz="2400" dirty="0" smtClean="0"/>
              <a:t> 77% in </a:t>
            </a:r>
            <a:r>
              <a:rPr lang="de-DE" sz="2400" dirty="0" err="1" smtClean="0"/>
              <a:t>males</a:t>
            </a:r>
            <a:r>
              <a:rPr lang="de-DE" sz="2400" dirty="0" smtClean="0"/>
              <a:t>, 23% in </a:t>
            </a:r>
            <a:r>
              <a:rPr lang="de-DE" sz="2400" dirty="0" err="1" smtClean="0"/>
              <a:t>females</a:t>
            </a:r>
            <a:r>
              <a:rPr lang="de-DE" sz="2400" dirty="0" smtClean="0"/>
              <a:t/>
            </a:r>
            <a:br>
              <a:rPr lang="de-DE" sz="2400" dirty="0" smtClean="0"/>
            </a:br>
            <a:r>
              <a:rPr lang="de-DE" sz="1800" dirty="0" smtClean="0"/>
              <a:t>(Nichols et al, </a:t>
            </a:r>
            <a:r>
              <a:rPr lang="de-DE" sz="1800" dirty="0" err="1" smtClean="0"/>
              <a:t>Eur</a:t>
            </a:r>
            <a:r>
              <a:rPr lang="de-DE" sz="1800" dirty="0" smtClean="0"/>
              <a:t> Heart J 2014)</a:t>
            </a:r>
          </a:p>
          <a:p>
            <a:r>
              <a:rPr lang="de-DE" sz="2400" dirty="0" err="1" smtClean="0"/>
              <a:t>Aim</a:t>
            </a:r>
            <a:r>
              <a:rPr lang="de-DE" sz="2400" dirty="0" smtClean="0"/>
              <a:t> </a:t>
            </a:r>
            <a:r>
              <a:rPr lang="de-DE" sz="2400" dirty="0" err="1" smtClean="0"/>
              <a:t>of</a:t>
            </a:r>
            <a:r>
              <a:rPr lang="de-DE" sz="2400" dirty="0" smtClean="0"/>
              <a:t> </a:t>
            </a:r>
            <a:r>
              <a:rPr lang="de-DE" sz="2400" dirty="0" err="1" smtClean="0"/>
              <a:t>study</a:t>
            </a:r>
            <a:r>
              <a:rPr lang="de-DE" sz="2400" dirty="0" smtClean="0"/>
              <a:t>:</a:t>
            </a:r>
            <a:br>
              <a:rPr lang="de-DE" sz="2400" dirty="0" smtClean="0"/>
            </a:br>
            <a:r>
              <a:rPr lang="de-DE" sz="2400" dirty="0" err="1" smtClean="0"/>
              <a:t>to</a:t>
            </a:r>
            <a:r>
              <a:rPr lang="de-DE" sz="2400" dirty="0" smtClean="0"/>
              <a:t> </a:t>
            </a:r>
            <a:r>
              <a:rPr lang="de-DE" sz="2400" dirty="0" err="1" smtClean="0"/>
              <a:t>estimate</a:t>
            </a:r>
            <a:r>
              <a:rPr lang="de-DE" sz="2400" dirty="0" smtClean="0"/>
              <a:t>, </a:t>
            </a:r>
            <a:r>
              <a:rPr lang="de-DE" sz="2400" dirty="0" err="1" smtClean="0"/>
              <a:t>how</a:t>
            </a:r>
            <a:r>
              <a:rPr lang="de-DE" sz="2400" dirty="0" smtClean="0"/>
              <a:t> </a:t>
            </a:r>
            <a:r>
              <a:rPr lang="de-DE" sz="2400" dirty="0" err="1" smtClean="0"/>
              <a:t>much</a:t>
            </a:r>
            <a:r>
              <a:rPr lang="de-DE" sz="2400" dirty="0" smtClean="0"/>
              <a:t> </a:t>
            </a:r>
            <a:r>
              <a:rPr lang="de-DE" sz="2400" dirty="0" err="1" smtClean="0"/>
              <a:t>of</a:t>
            </a:r>
            <a:r>
              <a:rPr lang="de-DE" sz="2400" dirty="0" smtClean="0"/>
              <a:t> </a:t>
            </a:r>
            <a:r>
              <a:rPr lang="de-DE" sz="2400" dirty="0" err="1" smtClean="0"/>
              <a:t>this</a:t>
            </a:r>
            <a:r>
              <a:rPr lang="de-DE" sz="2400" dirty="0" smtClean="0"/>
              <a:t> large </a:t>
            </a:r>
            <a:r>
              <a:rPr lang="de-DE" sz="2400" dirty="0" err="1" smtClean="0"/>
              <a:t>sex</a:t>
            </a:r>
            <a:r>
              <a:rPr lang="de-DE" sz="2400" dirty="0" smtClean="0"/>
              <a:t> </a:t>
            </a:r>
            <a:r>
              <a:rPr lang="de-DE" sz="2400" dirty="0" err="1" smtClean="0"/>
              <a:t>difference</a:t>
            </a:r>
            <a:r>
              <a:rPr lang="de-DE" sz="2400" dirty="0" smtClean="0"/>
              <a:t> </a:t>
            </a:r>
            <a:r>
              <a:rPr lang="de-DE" sz="2400" dirty="0" err="1" smtClean="0"/>
              <a:t>is</a:t>
            </a:r>
            <a:r>
              <a:rPr lang="de-DE" sz="2400" dirty="0" smtClean="0"/>
              <a:t> </a:t>
            </a:r>
            <a:r>
              <a:rPr lang="de-DE" sz="2400" dirty="0" err="1" smtClean="0"/>
              <a:t>explained</a:t>
            </a:r>
            <a:r>
              <a:rPr lang="de-DE" sz="2400" dirty="0" smtClean="0"/>
              <a:t/>
            </a:r>
            <a:br>
              <a:rPr lang="de-DE" sz="2400" dirty="0" smtClean="0"/>
            </a:br>
            <a:r>
              <a:rPr lang="de-DE" sz="2400" dirty="0" err="1" smtClean="0"/>
              <a:t>by</a:t>
            </a:r>
            <a:r>
              <a:rPr lang="de-DE" sz="2400" dirty="0" smtClean="0"/>
              <a:t> </a:t>
            </a:r>
            <a:r>
              <a:rPr lang="de-DE" sz="2400" dirty="0" err="1" smtClean="0"/>
              <a:t>the</a:t>
            </a:r>
            <a:r>
              <a:rPr lang="de-DE" sz="2400" dirty="0" smtClean="0"/>
              <a:t> </a:t>
            </a:r>
            <a:r>
              <a:rPr lang="de-DE" sz="2400" dirty="0" err="1" smtClean="0"/>
              <a:t>major</a:t>
            </a:r>
            <a:r>
              <a:rPr lang="de-DE" sz="2400" dirty="0" smtClean="0"/>
              <a:t> </a:t>
            </a:r>
            <a:r>
              <a:rPr lang="de-DE" sz="2400" dirty="0" err="1" smtClean="0"/>
              <a:t>risk</a:t>
            </a:r>
            <a:r>
              <a:rPr lang="de-DE" sz="2400" dirty="0" smtClean="0"/>
              <a:t> </a:t>
            </a:r>
            <a:r>
              <a:rPr lang="de-DE" sz="2400" dirty="0" err="1" smtClean="0"/>
              <a:t>factors</a:t>
            </a:r>
            <a:r>
              <a:rPr lang="de-DE" sz="2400" dirty="0" smtClean="0"/>
              <a:t> (RFs): </a:t>
            </a:r>
            <a:br>
              <a:rPr lang="de-DE" sz="2400" dirty="0" smtClean="0"/>
            </a:br>
            <a:r>
              <a:rPr lang="de-DE" sz="2400" dirty="0" smtClean="0"/>
              <a:t>- </a:t>
            </a:r>
            <a:r>
              <a:rPr lang="de-DE" sz="2400" dirty="0" err="1" smtClean="0"/>
              <a:t>systolic</a:t>
            </a:r>
            <a:r>
              <a:rPr lang="de-DE" sz="2400" dirty="0" smtClean="0"/>
              <a:t> </a:t>
            </a:r>
            <a:r>
              <a:rPr lang="de-DE" sz="2400" dirty="0" err="1" smtClean="0"/>
              <a:t>blood</a:t>
            </a:r>
            <a:r>
              <a:rPr lang="de-DE" sz="2400" dirty="0" smtClean="0"/>
              <a:t> </a:t>
            </a:r>
            <a:r>
              <a:rPr lang="de-DE" sz="2400" dirty="0" err="1" smtClean="0"/>
              <a:t>pressure</a:t>
            </a:r>
            <a:r>
              <a:rPr lang="de-DE" sz="2400" dirty="0" smtClean="0"/>
              <a:t/>
            </a:r>
            <a:br>
              <a:rPr lang="de-DE" sz="2400" dirty="0" smtClean="0"/>
            </a:br>
            <a:r>
              <a:rPr lang="de-DE" sz="2400" dirty="0" smtClean="0"/>
              <a:t>- total </a:t>
            </a:r>
            <a:r>
              <a:rPr lang="de-DE" sz="2400" dirty="0" err="1" smtClean="0"/>
              <a:t>cholesterol</a:t>
            </a:r>
            <a:r>
              <a:rPr lang="de-DE" sz="2400" dirty="0" smtClean="0"/>
              <a:t/>
            </a:r>
            <a:br>
              <a:rPr lang="de-DE" sz="2400" dirty="0" smtClean="0"/>
            </a:br>
            <a:r>
              <a:rPr lang="de-DE" sz="2400" dirty="0" smtClean="0"/>
              <a:t>- </a:t>
            </a:r>
            <a:r>
              <a:rPr lang="de-DE" sz="2400" dirty="0" err="1" smtClean="0"/>
              <a:t>fasting</a:t>
            </a:r>
            <a:r>
              <a:rPr lang="de-DE" sz="2400" dirty="0" smtClean="0"/>
              <a:t> </a:t>
            </a:r>
            <a:r>
              <a:rPr lang="de-DE" sz="2400" dirty="0" err="1" smtClean="0"/>
              <a:t>glucose</a:t>
            </a:r>
            <a:r>
              <a:rPr lang="de-DE" sz="2400" dirty="0" smtClean="0"/>
              <a:t/>
            </a:r>
            <a:br>
              <a:rPr lang="de-DE" sz="2400" dirty="0" smtClean="0"/>
            </a:br>
            <a:r>
              <a:rPr lang="de-DE" sz="2400" dirty="0" smtClean="0"/>
              <a:t>- </a:t>
            </a:r>
            <a:r>
              <a:rPr lang="de-DE" sz="2400" dirty="0" err="1" smtClean="0"/>
              <a:t>smoking</a:t>
            </a:r>
            <a:endParaRPr lang="de-DE" sz="2400" dirty="0" smtClean="0"/>
          </a:p>
          <a:p>
            <a:endParaRPr lang="de-DE" sz="28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429</a:t>
            </a:fld>
            <a:endParaRPr lang="de-DE" altLang="de-DE" dirty="0"/>
          </a:p>
        </p:txBody>
      </p:sp>
    </p:spTree>
    <p:extLst>
      <p:ext uri="{BB962C8B-B14F-4D97-AF65-F5344CB8AC3E}">
        <p14:creationId xmlns:p14="http://schemas.microsoft.com/office/powerpoint/2010/main" val="2669560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43</a:t>
            </a:fld>
            <a:endParaRPr lang="de-DE" altLang="en-US"/>
          </a:p>
        </p:txBody>
      </p:sp>
      <p:pic>
        <p:nvPicPr>
          <p:cNvPr id="7" name="Picture 2" descr="D:\WORK\PEARSON\000 FOLIEN\4100\JPG\4100-3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132856"/>
            <a:ext cx="8283965" cy="31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018400108"/>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Figure</a:t>
            </a:r>
            <a:r>
              <a:rPr lang="de-DE" sz="3600" dirty="0" smtClean="0"/>
              <a:t> 1. </a:t>
            </a:r>
            <a:r>
              <a:rPr lang="de-DE" sz="3600" dirty="0" err="1" smtClean="0"/>
              <a:t>Underlying</a:t>
            </a:r>
            <a:r>
              <a:rPr lang="de-DE" sz="3600" dirty="0" smtClean="0"/>
              <a:t> </a:t>
            </a:r>
            <a:r>
              <a:rPr lang="de-DE" sz="3600" dirty="0" err="1" smtClean="0"/>
              <a:t>model</a:t>
            </a:r>
            <a:endParaRPr lang="de-DE" sz="3600" dirty="0"/>
          </a:p>
        </p:txBody>
      </p:sp>
      <p:graphicFrame>
        <p:nvGraphicFramePr>
          <p:cNvPr id="7" name="Inhaltsplatzhalter 6"/>
          <p:cNvGraphicFramePr>
            <a:graphicFrameLocks noGrp="1" noChangeAspect="1"/>
          </p:cNvGraphicFramePr>
          <p:nvPr>
            <p:ph idx="4294967295"/>
            <p:extLst>
              <p:ext uri="{D42A27DB-BD31-4B8C-83A1-F6EECF244321}">
                <p14:modId xmlns:p14="http://schemas.microsoft.com/office/powerpoint/2010/main" val="99910531"/>
              </p:ext>
            </p:extLst>
          </p:nvPr>
        </p:nvGraphicFramePr>
        <p:xfrm>
          <a:off x="230188" y="1379538"/>
          <a:ext cx="8913812" cy="3402012"/>
        </p:xfrm>
        <a:graphic>
          <a:graphicData uri="http://schemas.openxmlformats.org/presentationml/2006/ole">
            <mc:AlternateContent xmlns:mc="http://schemas.openxmlformats.org/markup-compatibility/2006">
              <mc:Choice xmlns:v="urn:schemas-microsoft-com:vml" Requires="v">
                <p:oleObj spid="_x0000_s693300" name="Visio" r:id="rId3" imgW="8210672" imgH="3133635" progId="Visio.Drawing.11">
                  <p:embed/>
                </p:oleObj>
              </mc:Choice>
              <mc:Fallback>
                <p:oleObj name="Visio" r:id="rId3" imgW="8210672" imgH="3133635" progId="Visio.Drawing.11">
                  <p:embed/>
                  <p:pic>
                    <p:nvPicPr>
                      <p:cNvPr id="0" name=""/>
                      <p:cNvPicPr/>
                      <p:nvPr/>
                    </p:nvPicPr>
                    <p:blipFill>
                      <a:blip r:embed="rId4"/>
                      <a:stretch>
                        <a:fillRect/>
                      </a:stretch>
                    </p:blipFill>
                    <p:spPr>
                      <a:xfrm>
                        <a:off x="230188" y="1379538"/>
                        <a:ext cx="8913812" cy="3402012"/>
                      </a:xfrm>
                      <a:prstGeom prst="rect">
                        <a:avLst/>
                      </a:prstGeom>
                    </p:spPr>
                  </p:pic>
                </p:oleObj>
              </mc:Fallback>
            </mc:AlternateContent>
          </a:graphicData>
        </a:graphic>
      </p:graphicFrame>
      <p:sp>
        <p:nvSpPr>
          <p:cNvPr id="9" name="Textfeld 2"/>
          <p:cNvSpPr txBox="1"/>
          <p:nvPr/>
        </p:nvSpPr>
        <p:spPr>
          <a:xfrm>
            <a:off x="7047940" y="4020234"/>
            <a:ext cx="1944216"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smtClean="0">
                <a:solidFill>
                  <a:srgbClr val="FF0000"/>
                </a:solidFill>
              </a:rPr>
              <a:t>confounders</a:t>
            </a:r>
            <a:r>
              <a:rPr lang="de-DE" dirty="0" smtClean="0">
                <a:solidFill>
                  <a:srgbClr val="FF0000"/>
                </a:solidFill>
              </a:rPr>
              <a:t> in </a:t>
            </a:r>
            <a:r>
              <a:rPr lang="de-DE" dirty="0" err="1" smtClean="0">
                <a:solidFill>
                  <a:srgbClr val="FF0000"/>
                </a:solidFill>
              </a:rPr>
              <a:t>red</a:t>
            </a:r>
            <a:r>
              <a:rPr lang="de-DE" dirty="0" smtClean="0">
                <a:solidFill>
                  <a:srgbClr val="0070C0"/>
                </a:solidFill>
              </a:rPr>
              <a:t> </a:t>
            </a:r>
            <a:r>
              <a:rPr lang="de-DE" dirty="0" err="1" smtClean="0">
                <a:solidFill>
                  <a:srgbClr val="0070C0"/>
                </a:solidFill>
              </a:rPr>
              <a:t>mediators</a:t>
            </a:r>
            <a:r>
              <a:rPr lang="de-DE" dirty="0" smtClean="0">
                <a:solidFill>
                  <a:srgbClr val="0070C0"/>
                </a:solidFill>
              </a:rPr>
              <a:t> in </a:t>
            </a:r>
            <a:r>
              <a:rPr lang="de-DE" dirty="0" err="1" smtClean="0">
                <a:solidFill>
                  <a:srgbClr val="0070C0"/>
                </a:solidFill>
              </a:rPr>
              <a:t>blue</a:t>
            </a:r>
            <a:r>
              <a:rPr lang="de-DE" dirty="0" smtClean="0">
                <a:solidFill>
                  <a:srgbClr val="0070C0"/>
                </a:solidFill>
              </a:rPr>
              <a:t> </a:t>
            </a:r>
            <a:endParaRPr lang="de-DE" dirty="0">
              <a:solidFill>
                <a:srgbClr val="0070C0"/>
              </a:solidFill>
            </a:endParaRPr>
          </a:p>
        </p:txBody>
      </p:sp>
      <p:sp>
        <p:nvSpPr>
          <p:cNvPr id="10" name="Rechteck 9"/>
          <p:cNvSpPr/>
          <p:nvPr/>
        </p:nvSpPr>
        <p:spPr>
          <a:xfrm>
            <a:off x="247650" y="5001814"/>
            <a:ext cx="8639731" cy="12741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square">
            <a:spAutoFit/>
          </a:bodyPr>
          <a:lstStyle/>
          <a:p>
            <a:pPr eaLnBrk="0" hangingPunct="0">
              <a:spcBef>
                <a:spcPct val="20000"/>
              </a:spcBef>
            </a:pPr>
            <a:r>
              <a:rPr lang="de-DE" sz="2400" dirty="0" err="1" smtClean="0">
                <a:latin typeface="+mn-lt"/>
                <a:ea typeface="ヒラギノ角ゴ Pro W3" charset="-128"/>
                <a:cs typeface="ヒラギノ角ゴ Pro W3" charset="0"/>
              </a:rPr>
              <a:t>We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assume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that</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4 RFs </a:t>
            </a:r>
            <a:r>
              <a:rPr lang="de-DE" sz="2400" dirty="0" err="1" smtClean="0">
                <a:latin typeface="+mn-lt"/>
                <a:ea typeface="ヒラギノ角ゴ Pro W3" charset="-128"/>
                <a:cs typeface="ヒラギノ角ゴ Pro W3" charset="0"/>
              </a:rPr>
              <a:t>are</a:t>
            </a:r>
            <a:r>
              <a:rPr lang="de-DE" sz="2400" dirty="0" smtClean="0">
                <a:latin typeface="+mn-lt"/>
                <a:ea typeface="ヒラギノ角ゴ Pro W3" charset="-128"/>
                <a:cs typeface="ヒラギノ角ゴ Pro W3" charset="0"/>
              </a:rPr>
              <a:t> in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causal</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chain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between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mortality</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mediating</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total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effect</a:t>
            </a:r>
            <a:r>
              <a:rPr lang="de-DE" sz="2400" dirty="0" smtClean="0">
                <a:latin typeface="+mn-lt"/>
                <a:ea typeface="ヒラギノ角ゴ Pro W3" charset="-128"/>
                <a:cs typeface="ヒラギノ角ゴ Pro W3" charset="0"/>
              </a:rPr>
              <a:t>,</a:t>
            </a:r>
          </a:p>
          <a:p>
            <a:pPr eaLnBrk="0" hangingPunct="0">
              <a:spcBef>
                <a:spcPct val="20000"/>
              </a:spcBef>
            </a:pPr>
            <a:r>
              <a:rPr lang="de-DE" sz="2400" dirty="0" smtClean="0">
                <a:latin typeface="+mn-lt"/>
                <a:ea typeface="ヒラギノ角ゴ Pro W3" charset="-128"/>
                <a:cs typeface="ヒラギノ角ゴ Pro W3" charset="0"/>
              </a:rPr>
              <a:t>e.g. male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CHD </a:t>
            </a: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8"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430</a:t>
            </a:fld>
            <a:endParaRPr lang="de-DE" altLang="de-DE" dirty="0"/>
          </a:p>
        </p:txBody>
      </p:sp>
    </p:spTree>
    <p:extLst>
      <p:ext uri="{BB962C8B-B14F-4D97-AF65-F5344CB8AC3E}">
        <p14:creationId xmlns:p14="http://schemas.microsoft.com/office/powerpoint/2010/main" val="3833561428"/>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smtClean="0"/>
              <a:t>Material </a:t>
            </a:r>
            <a:r>
              <a:rPr lang="de-DE" sz="3600" dirty="0" err="1" smtClean="0"/>
              <a:t>and</a:t>
            </a:r>
            <a:r>
              <a:rPr lang="de-DE" sz="3600" dirty="0" smtClean="0"/>
              <a:t> </a:t>
            </a:r>
            <a:r>
              <a:rPr lang="de-DE" sz="3600" dirty="0" err="1" smtClean="0"/>
              <a:t>methods</a:t>
            </a:r>
            <a:endParaRPr lang="de-DE" sz="3600" dirty="0"/>
          </a:p>
        </p:txBody>
      </p:sp>
      <p:sp>
        <p:nvSpPr>
          <p:cNvPr id="3" name="Inhaltsplatzhalter 2"/>
          <p:cNvSpPr>
            <a:spLocks noGrp="1"/>
          </p:cNvSpPr>
          <p:nvPr>
            <p:ph idx="4294967295"/>
          </p:nvPr>
        </p:nvSpPr>
        <p:spPr>
          <a:xfrm>
            <a:off x="467544" y="1412776"/>
            <a:ext cx="8315325" cy="2095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We used prospective cohort data </a:t>
            </a:r>
            <a:r>
              <a:rPr lang="en-GB" sz="2400" dirty="0"/>
              <a:t>from the Vorarlberg </a:t>
            </a:r>
            <a:r>
              <a:rPr lang="en-GB" sz="2400" dirty="0" smtClean="0"/>
              <a:t>Health Monitoring  and Promotion Programme </a:t>
            </a:r>
            <a:r>
              <a:rPr lang="en-GB" sz="2400" dirty="0"/>
              <a:t>(VHM&amp;PP</a:t>
            </a:r>
            <a:r>
              <a:rPr lang="en-GB" sz="2400" dirty="0" smtClean="0"/>
              <a:t>), Austria</a:t>
            </a:r>
          </a:p>
          <a:p>
            <a:pPr marL="342900" lvl="3" indent="-342900">
              <a:buFont typeface="Arial" pitchFamily="-110" charset="0"/>
              <a:buChar char="•"/>
            </a:pPr>
            <a:r>
              <a:rPr lang="en-GB" sz="2400" dirty="0" smtClean="0"/>
              <a:t>A total of 172,262 </a:t>
            </a:r>
            <a:r>
              <a:rPr lang="en-GB" sz="2400" dirty="0"/>
              <a:t>individuals </a:t>
            </a:r>
            <a:r>
              <a:rPr lang="en-GB" sz="2400" dirty="0" smtClean="0"/>
              <a:t>underwent baseline</a:t>
            </a:r>
            <a:br>
              <a:rPr lang="en-GB" sz="2400" dirty="0" smtClean="0"/>
            </a:br>
            <a:r>
              <a:rPr lang="en-GB" sz="2400" dirty="0" smtClean="0"/>
              <a:t>health examinations with fasting measurements of RFs </a:t>
            </a:r>
          </a:p>
          <a:p>
            <a:pPr marL="342900" lvl="3" indent="-342900">
              <a:buFont typeface="Arial" pitchFamily="-110" charset="0"/>
              <a:buChar char="•"/>
            </a:pPr>
            <a:r>
              <a:rPr lang="en-GB" sz="2400" dirty="0" smtClean="0"/>
              <a:t>There </a:t>
            </a:r>
            <a:r>
              <a:rPr lang="en-GB" sz="2400" dirty="0"/>
              <a:t>were 3,892 CHD deaths </a:t>
            </a:r>
            <a:r>
              <a:rPr lang="en-GB" sz="2400" dirty="0" smtClean="0"/>
              <a:t>during a follow-up of 14.6 years</a:t>
            </a:r>
          </a:p>
        </p:txBody>
      </p:sp>
      <p:sp>
        <p:nvSpPr>
          <p:cNvPr id="7" name="Inhaltsplatzhalter 2"/>
          <p:cNvSpPr txBox="1">
            <a:spLocks/>
          </p:cNvSpPr>
          <p:nvPr/>
        </p:nvSpPr>
        <p:spPr bwMode="auto">
          <a:xfrm>
            <a:off x="457199" y="3810000"/>
            <a:ext cx="8315324" cy="23145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US" sz="2400" dirty="0" smtClean="0"/>
              <a:t>For data analysis, we used a recently developed statistical mediation method </a:t>
            </a:r>
            <a:r>
              <a:rPr lang="en-US" sz="1800" dirty="0" smtClean="0"/>
              <a:t>(Lange et al, Am J </a:t>
            </a:r>
            <a:r>
              <a:rPr lang="en-US" sz="1800" dirty="0" err="1" smtClean="0"/>
              <a:t>Epidemiol</a:t>
            </a:r>
            <a:r>
              <a:rPr lang="en-US" sz="1800" dirty="0" smtClean="0"/>
              <a:t> 2014)</a:t>
            </a:r>
          </a:p>
          <a:p>
            <a:pPr marL="342900" lvl="3" indent="-342900">
              <a:buFont typeface="Arial" pitchFamily="-110" charset="0"/>
              <a:buChar char="•"/>
            </a:pPr>
            <a:r>
              <a:rPr lang="en-GB" sz="2400" dirty="0"/>
              <a:t>Designed for survival data</a:t>
            </a:r>
            <a:endParaRPr lang="en-US" sz="2400" dirty="0"/>
          </a:p>
          <a:p>
            <a:r>
              <a:rPr lang="en-US" sz="2400" dirty="0" smtClean="0"/>
              <a:t>Allowing breakdown </a:t>
            </a:r>
            <a:r>
              <a:rPr lang="en-US" sz="2400" dirty="0"/>
              <a:t>into single components of </a:t>
            </a:r>
            <a:r>
              <a:rPr lang="en-US" sz="2400" dirty="0" smtClean="0"/>
              <a:t>the indirect sex effect (that is explained by the RFs)</a:t>
            </a:r>
          </a:p>
          <a:p>
            <a:pPr marL="0" lvl="3" indent="0">
              <a:buFont typeface="Arial" pitchFamily="-110" charset="0"/>
              <a:buNone/>
            </a:pPr>
            <a:endParaRPr lang="en-GB" sz="2400" dirty="0" smtClean="0"/>
          </a:p>
          <a:p>
            <a:pPr marL="342900" lvl="3" indent="-342900">
              <a:buFont typeface="Arial" pitchFamily="-110" charset="0"/>
              <a:buChar char="•"/>
            </a:pPr>
            <a:endParaRPr lang="en-GB" sz="3200" dirty="0" smtClean="0"/>
          </a:p>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431</a:t>
            </a:fld>
            <a:endParaRPr lang="de-DE" altLang="de-DE" dirty="0"/>
          </a:p>
        </p:txBody>
      </p:sp>
    </p:spTree>
    <p:extLst>
      <p:ext uri="{BB962C8B-B14F-4D97-AF65-F5344CB8AC3E}">
        <p14:creationId xmlns:p14="http://schemas.microsoft.com/office/powerpoint/2010/main" val="3923832371"/>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57175"/>
            <a:ext cx="8229600" cy="1143000"/>
          </a:xfrm>
        </p:spPr>
        <p:txBody>
          <a:bodyPr/>
          <a:lstStyle/>
          <a:p>
            <a:r>
              <a:rPr lang="de-DE" sz="3600" dirty="0" err="1" smtClean="0"/>
              <a:t>Results</a:t>
            </a:r>
            <a:r>
              <a:rPr lang="de-DE" sz="3600" dirty="0" smtClean="0"/>
              <a:t> </a:t>
            </a:r>
            <a:r>
              <a:rPr lang="de-DE" sz="3600" dirty="0" err="1" smtClean="0"/>
              <a:t>and</a:t>
            </a:r>
            <a:r>
              <a:rPr lang="de-DE" sz="3600" dirty="0" smtClean="0"/>
              <a:t> </a:t>
            </a:r>
            <a:r>
              <a:rPr lang="de-DE" sz="3600" dirty="0" err="1" smtClean="0"/>
              <a:t>conclusions</a:t>
            </a:r>
            <a:endParaRPr lang="de-DE" sz="3600" dirty="0"/>
          </a:p>
        </p:txBody>
      </p:sp>
      <p:sp>
        <p:nvSpPr>
          <p:cNvPr id="3" name="Inhaltsplatzhalter 2"/>
          <p:cNvSpPr>
            <a:spLocks noGrp="1"/>
          </p:cNvSpPr>
          <p:nvPr>
            <p:ph idx="4294967295"/>
          </p:nvPr>
        </p:nvSpPr>
        <p:spPr>
          <a:xfrm>
            <a:off x="460271" y="1412776"/>
            <a:ext cx="8315325" cy="128428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The mortality difference between sexes decreased with age</a:t>
            </a:r>
          </a:p>
          <a:p>
            <a:pPr marL="342900" lvl="3" indent="-342900">
              <a:buFont typeface="Arial" pitchFamily="-110" charset="0"/>
              <a:buChar char="•"/>
            </a:pPr>
            <a:r>
              <a:rPr lang="en-GB" sz="2400" dirty="0" smtClean="0"/>
              <a:t>&lt;50 years: HR=4.7 (95%CI 3.5-6.1)</a:t>
            </a:r>
            <a:br>
              <a:rPr lang="en-GB" sz="2400" dirty="0" smtClean="0"/>
            </a:br>
            <a:r>
              <a:rPr lang="en-GB" sz="2400" dirty="0" smtClean="0"/>
              <a:t>≥50 years: HR=1.9 (95%CI 1.7-2.1)</a:t>
            </a:r>
          </a:p>
          <a:p>
            <a:pPr marL="0" lvl="3" indent="0">
              <a:buNone/>
            </a:pPr>
            <a:endParaRPr lang="en-GB" sz="2400" dirty="0" smtClean="0"/>
          </a:p>
        </p:txBody>
      </p:sp>
      <p:sp>
        <p:nvSpPr>
          <p:cNvPr id="8" name="Inhaltsplatzhalter 2"/>
          <p:cNvSpPr txBox="1">
            <a:spLocks/>
          </p:cNvSpPr>
          <p:nvPr/>
        </p:nvSpPr>
        <p:spPr bwMode="auto">
          <a:xfrm>
            <a:off x="457199" y="2890089"/>
            <a:ext cx="8401051" cy="124376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The extent to which risk factors contributed varied with age </a:t>
            </a:r>
          </a:p>
          <a:p>
            <a:pPr marL="342900" lvl="3" indent="-342900">
              <a:buFont typeface="Arial" pitchFamily="-110" charset="0"/>
              <a:buChar char="•"/>
            </a:pPr>
            <a:r>
              <a:rPr lang="en-GB" sz="2400" dirty="0" smtClean="0"/>
              <a:t>&lt;50 years: the 4 RF explained 41% (95%CI 27-54%) of sex effect </a:t>
            </a:r>
            <a:br>
              <a:rPr lang="en-GB" sz="2400" dirty="0" smtClean="0"/>
            </a:br>
            <a:r>
              <a:rPr lang="en-GB" sz="2400" dirty="0" smtClean="0"/>
              <a:t>≥50 years: the 4 RF explained   8% (95%CI 4-12%) of sex effect</a:t>
            </a:r>
          </a:p>
        </p:txBody>
      </p:sp>
      <p:sp>
        <p:nvSpPr>
          <p:cNvPr id="9" name="Inhaltsplatzhalter 2"/>
          <p:cNvSpPr txBox="1">
            <a:spLocks/>
          </p:cNvSpPr>
          <p:nvPr/>
        </p:nvSpPr>
        <p:spPr bwMode="auto">
          <a:xfrm>
            <a:off x="457200" y="4293019"/>
            <a:ext cx="8315325" cy="19268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In younger individuals, the female survival advantage was explained to a substantial part through the pathways of the</a:t>
            </a:r>
            <a:br>
              <a:rPr lang="en-GB" sz="2400" dirty="0" smtClean="0"/>
            </a:br>
            <a:r>
              <a:rPr lang="en-GB" sz="2400" dirty="0" smtClean="0"/>
              <a:t>4 major risk factors </a:t>
            </a:r>
            <a:endParaRPr lang="en-GB" sz="2400" dirty="0"/>
          </a:p>
          <a:p>
            <a:pPr marL="342900" lvl="3" indent="-342900">
              <a:buFont typeface="Arial" pitchFamily="-110" charset="0"/>
              <a:buChar char="•"/>
            </a:pPr>
            <a:r>
              <a:rPr lang="en-GB" sz="2400" dirty="0" smtClean="0"/>
              <a:t>As blood pressure and cholesterol were the strongest factors, our results correspond to the oestrogen/testosterone thesis</a:t>
            </a:r>
          </a:p>
          <a:p>
            <a:pPr marL="0" lvl="3" indent="0">
              <a:buFont typeface="Arial" pitchFamily="-110" charset="0"/>
              <a:buNone/>
            </a:pPr>
            <a:endParaRPr lang="en-GB" sz="2400" dirty="0" smtClean="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10"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432</a:t>
            </a:fld>
            <a:endParaRPr lang="de-DE" altLang="de-DE" dirty="0"/>
          </a:p>
        </p:txBody>
      </p:sp>
    </p:spTree>
    <p:extLst>
      <p:ext uri="{BB962C8B-B14F-4D97-AF65-F5344CB8AC3E}">
        <p14:creationId xmlns:p14="http://schemas.microsoft.com/office/powerpoint/2010/main" val="2543223411"/>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normAutofit fontScale="90000"/>
          </a:bodyPr>
          <a:lstStyle/>
          <a:p>
            <a:r>
              <a:rPr lang="de-DE" sz="3600" dirty="0" err="1" smtClean="0"/>
              <a:t>Figure</a:t>
            </a:r>
            <a:r>
              <a:rPr lang="de-DE" sz="3600" dirty="0" smtClean="0"/>
              <a:t> 2. </a:t>
            </a:r>
            <a:r>
              <a:rPr lang="de-DE" sz="3600" dirty="0" err="1" smtClean="0"/>
              <a:t>What</a:t>
            </a:r>
            <a:r>
              <a:rPr lang="de-DE" sz="3600" dirty="0" smtClean="0"/>
              <a:t> </a:t>
            </a:r>
            <a:r>
              <a:rPr lang="de-DE" sz="3600" dirty="0" err="1" smtClean="0"/>
              <a:t>risk</a:t>
            </a:r>
            <a:r>
              <a:rPr lang="de-DE" sz="3600" dirty="0" smtClean="0"/>
              <a:t> </a:t>
            </a:r>
            <a:r>
              <a:rPr lang="de-DE" sz="3600" dirty="0" err="1" smtClean="0"/>
              <a:t>factors</a:t>
            </a:r>
            <a:r>
              <a:rPr lang="de-DE" sz="3600" dirty="0" smtClean="0"/>
              <a:t> </a:t>
            </a:r>
            <a:r>
              <a:rPr lang="de-DE" sz="3600" dirty="0" err="1" smtClean="0"/>
              <a:t>explain</a:t>
            </a:r>
            <a:endParaRPr lang="de-DE" sz="3600" dirty="0"/>
          </a:p>
        </p:txBody>
      </p:sp>
      <p:sp>
        <p:nvSpPr>
          <p:cNvPr id="6" name="Inhaltsplatzhalter 5"/>
          <p:cNvSpPr>
            <a:spLocks noGrp="1"/>
          </p:cNvSpPr>
          <p:nvPr>
            <p:ph idx="4294967295"/>
          </p:nvPr>
        </p:nvSpPr>
        <p:spPr>
          <a:xfrm>
            <a:off x="0" y="1600200"/>
            <a:ext cx="8229600" cy="4757738"/>
          </a:xfrm>
        </p:spPr>
        <p:txBody>
          <a:bodyPr/>
          <a:lstStyle/>
          <a:p>
            <a:pPr marL="0" lvl="1" indent="0">
              <a:buNone/>
            </a:pPr>
            <a:r>
              <a:rPr lang="de-DE" sz="2400" dirty="0" smtClean="0"/>
              <a:t>			</a:t>
            </a:r>
            <a:endParaRPr lang="de-DE" dirty="0"/>
          </a:p>
        </p:txBody>
      </p:sp>
      <p:graphicFrame>
        <p:nvGraphicFramePr>
          <p:cNvPr id="10" name="Diagramm 9"/>
          <p:cNvGraphicFramePr>
            <a:graphicFrameLocks/>
          </p:cNvGraphicFramePr>
          <p:nvPr>
            <p:extLst>
              <p:ext uri="{D42A27DB-BD31-4B8C-83A1-F6EECF244321}">
                <p14:modId xmlns:p14="http://schemas.microsoft.com/office/powerpoint/2010/main" val="2418557898"/>
              </p:ext>
            </p:extLst>
          </p:nvPr>
        </p:nvGraphicFramePr>
        <p:xfrm>
          <a:off x="939534" y="1487487"/>
          <a:ext cx="7080514" cy="46577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7"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433</a:t>
            </a:fld>
            <a:endParaRPr lang="de-DE" altLang="de-DE" dirty="0"/>
          </a:p>
        </p:txBody>
      </p:sp>
    </p:spTree>
    <p:extLst>
      <p:ext uri="{BB962C8B-B14F-4D97-AF65-F5344CB8AC3E}">
        <p14:creationId xmlns:p14="http://schemas.microsoft.com/office/powerpoint/2010/main" val="1572075280"/>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434</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435</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436</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437</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438</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12.04.2019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439</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Streudiagramm und Korrelation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44</a:t>
            </a:fld>
            <a:endParaRPr lang="de-DE" altLang="en-US"/>
          </a:p>
        </p:txBody>
      </p:sp>
      <p:pic>
        <p:nvPicPr>
          <p:cNvPr id="7" name="Picture 3" descr="D:\WORK\PEARSON\000 FOLIEN\4100\JPG\4100-137a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5" y="1766799"/>
            <a:ext cx="5976664" cy="33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229200"/>
            <a:ext cx="5670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690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45</a:t>
            </a:fld>
            <a:endParaRPr lang="de-DE" altLang="en-US"/>
          </a:p>
        </p:txBody>
      </p:sp>
      <p:pic>
        <p:nvPicPr>
          <p:cNvPr id="7" name="Picture 2" descr="D:\WORK\PEARSON\000 FOLIEN\4100\JPG\4100-1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700808"/>
            <a:ext cx="5400600" cy="4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41037"/>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92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46</a:t>
            </a:fld>
            <a:endParaRPr lang="de-DE" altLang="en-US"/>
          </a:p>
        </p:txBody>
      </p:sp>
      <p:pic>
        <p:nvPicPr>
          <p:cNvPr id="7" name="Picture 2" descr="D:\WORK\PEARSON\000 FOLIEN\4100\JPG\4100-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628800"/>
            <a:ext cx="625900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57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47</a:t>
            </a:fld>
            <a:endParaRPr lang="de-DE" altLang="en-US"/>
          </a:p>
        </p:txBody>
      </p:sp>
      <p:pic>
        <p:nvPicPr>
          <p:cNvPr id="7" name="Picture 2" descr="D:\WORK\PEARSON\000 FOLIEN\4100\JPG\4100-15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8688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999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a:t>
            </a:r>
            <a:r>
              <a:rPr lang="de-AT" dirty="0"/>
              <a:t>Statistik</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855720"/>
        </p:xfrm>
        <a:graphic>
          <a:graphicData uri="http://schemas.openxmlformats.org/drawingml/2006/table">
            <a:tbl>
              <a:tblPr firstRow="1" bandRow="1">
                <a:tableStyleId>{5C22544A-7EE6-4342-B048-85BDC9FD1C3A}</a:tableStyleId>
              </a:tblPr>
              <a:tblGrid>
                <a:gridCol w="2108975"/>
                <a:gridCol w="257196"/>
                <a:gridCol w="3857944"/>
                <a:gridCol w="1676899"/>
              </a:tblGrid>
              <a:tr h="370840">
                <a:tc>
                  <a:txBody>
                    <a:bodyPr/>
                    <a:lstStyle/>
                    <a:p>
                      <a:r>
                        <a:rPr lang="de-AT" dirty="0" smtClean="0"/>
                        <a:t>Qualitative Merkmale</a:t>
                      </a:r>
                      <a:endParaRPr lang="en-US" dirty="0"/>
                    </a:p>
                  </a:txBody>
                  <a:tcPr/>
                </a:tc>
                <a:tc>
                  <a:txBody>
                    <a:bodyPr/>
                    <a:lstStyle/>
                    <a:p>
                      <a:endParaRPr lang="en-US" dirty="0"/>
                    </a:p>
                  </a:txBody>
                  <a:tcPr/>
                </a:tc>
                <a:tc>
                  <a:txBody>
                    <a:bodyPr/>
                    <a:lstStyle/>
                    <a:p>
                      <a:r>
                        <a:rPr lang="de-AT" dirty="0" smtClean="0"/>
                        <a:t>Quantitative</a:t>
                      </a:r>
                      <a:r>
                        <a:rPr lang="de-AT" baseline="0" dirty="0" smtClean="0"/>
                        <a:t> Merkmale</a:t>
                      </a:r>
                    </a:p>
                    <a:p>
                      <a:r>
                        <a:rPr lang="de-AT" baseline="0" dirty="0" smtClean="0"/>
                        <a:t>normalverteilt</a:t>
                      </a:r>
                      <a:endParaRPr lang="en-US" dirty="0"/>
                    </a:p>
                  </a:txBody>
                  <a:tcPr/>
                </a:tc>
                <a:tc>
                  <a:txBody>
                    <a:bodyPr/>
                    <a:lstStyle/>
                    <a:p>
                      <a:endParaRPr lang="de-AT" dirty="0" smtClean="0"/>
                    </a:p>
                    <a:p>
                      <a:endParaRPr lang="de-AT" dirty="0" smtClean="0"/>
                    </a:p>
                    <a:p>
                      <a:r>
                        <a:rPr lang="de-AT" dirty="0" smtClean="0"/>
                        <a:t>beliebig verteilt</a:t>
                      </a:r>
                      <a:endParaRPr lang="en-US" dirty="0"/>
                    </a:p>
                  </a:txBody>
                  <a:tcPr/>
                </a:tc>
              </a:tr>
              <a:tr h="370840">
                <a:tc>
                  <a:txBody>
                    <a:bodyPr/>
                    <a:lstStyle/>
                    <a:p>
                      <a:r>
                        <a:rPr lang="de-AT" dirty="0" smtClean="0"/>
                        <a:t>n,%</a:t>
                      </a:r>
                      <a:endParaRPr lang="en-US" dirty="0"/>
                    </a:p>
                  </a:txBody>
                  <a:tcPr/>
                </a:tc>
                <a:tc>
                  <a:txBody>
                    <a:bodyPr/>
                    <a:lstStyle/>
                    <a:p>
                      <a:endParaRPr lang="en-US" dirty="0"/>
                    </a:p>
                  </a:txBody>
                  <a:tcPr/>
                </a:tc>
                <a:tc>
                  <a:txBody>
                    <a:bodyPr/>
                    <a:lstStyle/>
                    <a:p>
                      <a:r>
                        <a:rPr lang="de-AT" dirty="0" smtClean="0"/>
                        <a:t>Arithmetischer Mittelwert</a:t>
                      </a:r>
                      <a:endParaRPr lang="en-US" dirty="0"/>
                    </a:p>
                  </a:txBody>
                  <a:tcPr/>
                </a:tc>
                <a:tc>
                  <a:txBody>
                    <a:bodyPr/>
                    <a:lstStyle/>
                    <a:p>
                      <a:r>
                        <a:rPr lang="de-AT" dirty="0" smtClean="0"/>
                        <a:t>Median</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de-AT" dirty="0" smtClean="0"/>
                        <a:t>Standardabweichung</a:t>
                      </a:r>
                      <a:endParaRPr lang="en-US" dirty="0"/>
                    </a:p>
                  </a:txBody>
                  <a:tcPr/>
                </a:tc>
                <a:tc>
                  <a:txBody>
                    <a:bodyPr/>
                    <a:lstStyle/>
                    <a:p>
                      <a:r>
                        <a:rPr lang="de-AT" dirty="0" smtClean="0"/>
                        <a:t>Perzentile</a:t>
                      </a:r>
                      <a:endParaRPr lang="en-US" dirty="0"/>
                    </a:p>
                  </a:txBody>
                  <a:tcPr/>
                </a:tc>
              </a:tr>
              <a:tr h="370840">
                <a:tc>
                  <a:txBody>
                    <a:bodyPr/>
                    <a:lstStyle/>
                    <a:p>
                      <a:r>
                        <a:rPr lang="de-AT" dirty="0" smtClean="0"/>
                        <a:t>Kreis-, Balkendiagramm</a:t>
                      </a:r>
                      <a:endParaRPr lang="en-US" dirty="0"/>
                    </a:p>
                  </a:txBody>
                  <a:tcPr/>
                </a:tc>
                <a:tc>
                  <a:txBody>
                    <a:bodyPr/>
                    <a:lstStyle/>
                    <a:p>
                      <a:endParaRPr lang="en-US" dirty="0"/>
                    </a:p>
                  </a:txBody>
                  <a:tcPr/>
                </a:tc>
                <a:tc>
                  <a:txBody>
                    <a:bodyPr/>
                    <a:lstStyle/>
                    <a:p>
                      <a:r>
                        <a:rPr lang="de-AT" dirty="0" smtClean="0"/>
                        <a:t>Histogramm</a:t>
                      </a:r>
                      <a:endParaRPr lang="en-US" dirty="0"/>
                    </a:p>
                  </a:txBody>
                  <a:tcPr/>
                </a:tc>
                <a:tc>
                  <a:txBody>
                    <a:bodyPr/>
                    <a:lstStyle/>
                    <a:p>
                      <a:r>
                        <a:rPr lang="de-AT" dirty="0" smtClean="0"/>
                        <a:t>Boxplot </a:t>
                      </a:r>
                      <a:endParaRPr lang="en-US" dirty="0"/>
                    </a:p>
                  </a:txBody>
                  <a:tcPr/>
                </a:tc>
              </a:tr>
              <a:tr h="370840">
                <a:tc>
                  <a:txBody>
                    <a:bodyPr/>
                    <a:lstStyle/>
                    <a:p>
                      <a:r>
                        <a:rPr lang="de-AT" dirty="0" smtClean="0"/>
                        <a:t>Beispiele: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de-AT" dirty="0" smtClean="0"/>
                        <a:t>Geschlecht,</a:t>
                      </a:r>
                      <a:r>
                        <a:rPr lang="de-AT" baseline="0" dirty="0" smtClean="0"/>
                        <a:t> Ansprechen auf Therapie, etc.</a:t>
                      </a:r>
                    </a:p>
                    <a:p>
                      <a:endParaRPr lang="en-US" dirty="0"/>
                    </a:p>
                  </a:txBody>
                  <a:tcPr/>
                </a:tc>
                <a:tc>
                  <a:txBody>
                    <a:bodyPr/>
                    <a:lstStyle/>
                    <a:p>
                      <a:endParaRPr lang="en-US" dirty="0"/>
                    </a:p>
                  </a:txBody>
                  <a:tcPr/>
                </a:tc>
                <a:tc>
                  <a:txBody>
                    <a:bodyPr/>
                    <a:lstStyle/>
                    <a:p>
                      <a:r>
                        <a:rPr lang="de-AT" dirty="0" smtClean="0"/>
                        <a:t>Blutdruck</a:t>
                      </a:r>
                      <a:endParaRPr lang="en-US" dirty="0"/>
                    </a:p>
                  </a:txBody>
                  <a:tcPr/>
                </a:tc>
                <a:tc>
                  <a:txBody>
                    <a:bodyPr/>
                    <a:lstStyle/>
                    <a:p>
                      <a:r>
                        <a:rPr lang="de-AT" dirty="0" smtClean="0"/>
                        <a:t>CRP,</a:t>
                      </a:r>
                      <a:r>
                        <a:rPr lang="de-AT" baseline="0" dirty="0" smtClean="0"/>
                        <a:t> GGT</a:t>
                      </a:r>
                    </a:p>
                    <a:p>
                      <a:r>
                        <a:rPr lang="de-AT" baseline="0" dirty="0" smtClean="0"/>
                        <a:t>Schweregrade</a:t>
                      </a:r>
                      <a:endParaRPr lang="en-US" dirty="0"/>
                    </a:p>
                  </a:txBody>
                  <a:tcPr/>
                </a:tc>
              </a:tr>
            </a:tbl>
          </a:graphicData>
        </a:graphic>
      </p:graphicFrame>
      <p:sp>
        <p:nvSpPr>
          <p:cNvPr id="4" name="Datumsplatzhalter 3"/>
          <p:cNvSpPr>
            <a:spLocks noGrp="1"/>
          </p:cNvSpPr>
          <p:nvPr>
            <p:ph type="dt" sz="half" idx="10"/>
          </p:nvPr>
        </p:nvSpPr>
        <p:spPr/>
        <p:txBody>
          <a:bodyPr/>
          <a:lstStyle/>
          <a:p>
            <a:fld id="{180E098E-9027-404E-9290-0082099D26A5}"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48</a:t>
            </a:fld>
            <a:endParaRPr lang="de-DE"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Merkmalstypen und statistische Maßzahlen,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49</a:t>
            </a:fld>
            <a:endParaRPr lang="de-DE" altLang="en-US"/>
          </a:p>
        </p:txBody>
      </p:sp>
      <p:pic>
        <p:nvPicPr>
          <p:cNvPr id="537602" name="Picture 2"/>
          <p:cNvPicPr>
            <a:picLocks noChangeAspect="1" noChangeArrowheads="1"/>
          </p:cNvPicPr>
          <p:nvPr/>
        </p:nvPicPr>
        <p:blipFill>
          <a:blip r:embed="rId2" cstate="print"/>
          <a:srcRect/>
          <a:stretch>
            <a:fillRect/>
          </a:stretch>
        </p:blipFill>
        <p:spPr bwMode="auto">
          <a:xfrm>
            <a:off x="395536" y="1484785"/>
            <a:ext cx="3828853" cy="4824536"/>
          </a:xfrm>
          <a:prstGeom prst="rect">
            <a:avLst/>
          </a:prstGeom>
          <a:noFill/>
          <a:ln w="9525">
            <a:noFill/>
            <a:miter lim="800000"/>
            <a:headEnd/>
            <a:tailEnd/>
          </a:ln>
        </p:spPr>
      </p:pic>
      <p:pic>
        <p:nvPicPr>
          <p:cNvPr id="537605" name="Picture 5"/>
          <p:cNvPicPr>
            <a:picLocks noChangeAspect="1" noChangeArrowheads="1"/>
          </p:cNvPicPr>
          <p:nvPr/>
        </p:nvPicPr>
        <p:blipFill>
          <a:blip r:embed="rId3" cstate="print"/>
          <a:srcRect/>
          <a:stretch>
            <a:fillRect/>
          </a:stretch>
        </p:blipFill>
        <p:spPr bwMode="auto">
          <a:xfrm>
            <a:off x="5364088" y="1484784"/>
            <a:ext cx="3344888" cy="518457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5</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Statistische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12.04.2019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50</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Statistik</a:t>
            </a:r>
            <a:endParaRPr lang="en-US" dirty="0"/>
          </a:p>
        </p:txBody>
      </p:sp>
      <p:sp>
        <p:nvSpPr>
          <p:cNvPr id="4" name="Datumsplatzhalter 3"/>
          <p:cNvSpPr>
            <a:spLocks noGrp="1"/>
          </p:cNvSpPr>
          <p:nvPr>
            <p:ph type="dt" sz="half" idx="10"/>
          </p:nvPr>
        </p:nvSpPr>
        <p:spPr/>
        <p:txBody>
          <a:bodyPr/>
          <a:lstStyle/>
          <a:p>
            <a:fld id="{9DAFE45E-A876-48FB-AB9D-9B5A967B5146}"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pic>
        <p:nvPicPr>
          <p:cNvPr id="216065" name="Picture 1"/>
          <p:cNvPicPr>
            <a:picLocks noChangeAspect="1" noChangeArrowheads="1"/>
          </p:cNvPicPr>
          <p:nvPr/>
        </p:nvPicPr>
        <p:blipFill>
          <a:blip r:embed="rId2" cstate="print"/>
          <a:srcRect/>
          <a:stretch>
            <a:fillRect/>
          </a:stretch>
        </p:blipFill>
        <p:spPr bwMode="auto">
          <a:xfrm>
            <a:off x="395536" y="1556792"/>
            <a:ext cx="3888432" cy="4733203"/>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4427984" y="1556792"/>
            <a:ext cx="4248472" cy="1093053"/>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499992" y="4221088"/>
            <a:ext cx="3951337" cy="856762"/>
          </a:xfrm>
          <a:prstGeom prst="rect">
            <a:avLst/>
          </a:prstGeom>
          <a:noFill/>
          <a:ln w="9525">
            <a:noFill/>
            <a:miter lim="800000"/>
            <a:headEnd/>
            <a:tailEnd/>
          </a:ln>
        </p:spPr>
      </p:pic>
      <p:pic>
        <p:nvPicPr>
          <p:cNvPr id="216068" name="Picture 4"/>
          <p:cNvPicPr>
            <a:picLocks noChangeAspect="1" noChangeArrowheads="1"/>
          </p:cNvPicPr>
          <p:nvPr/>
        </p:nvPicPr>
        <p:blipFill>
          <a:blip r:embed="rId5" cstate="print"/>
          <a:srcRect/>
          <a:stretch>
            <a:fillRect/>
          </a:stretch>
        </p:blipFill>
        <p:spPr bwMode="auto">
          <a:xfrm>
            <a:off x="5508104" y="2564904"/>
            <a:ext cx="2828925" cy="1638300"/>
          </a:xfrm>
          <a:prstGeom prst="rect">
            <a:avLst/>
          </a:prstGeom>
          <a:noFill/>
          <a:ln w="9525">
            <a:noFill/>
            <a:miter lim="800000"/>
            <a:headEnd/>
            <a:tailEnd/>
          </a:ln>
        </p:spPr>
      </p:pic>
      <p:pic>
        <p:nvPicPr>
          <p:cNvPr id="216069" name="Picture 5"/>
          <p:cNvPicPr>
            <a:picLocks noChangeAspect="1" noChangeArrowheads="1"/>
          </p:cNvPicPr>
          <p:nvPr/>
        </p:nvPicPr>
        <p:blipFill>
          <a:blip r:embed="rId6" cstate="print"/>
          <a:srcRect/>
          <a:stretch>
            <a:fillRect/>
          </a:stretch>
        </p:blipFill>
        <p:spPr bwMode="auto">
          <a:xfrm>
            <a:off x="5580112" y="4725144"/>
            <a:ext cx="3171825" cy="18764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333375"/>
            <a:ext cx="8229600" cy="868363"/>
          </a:xfrm>
        </p:spPr>
        <p:txBody>
          <a:bodyPr/>
          <a:lstStyle/>
          <a:p>
            <a:r>
              <a:rPr lang="de-DE" sz="4000" smtClean="0"/>
              <a:t>Mittelwert vs. Median - Beispiel</a:t>
            </a:r>
          </a:p>
        </p:txBody>
      </p:sp>
      <p:sp>
        <p:nvSpPr>
          <p:cNvPr id="115714" name="Rectangle 3"/>
          <p:cNvSpPr>
            <a:spLocks noGrp="1" noChangeArrowheads="1"/>
          </p:cNvSpPr>
          <p:nvPr>
            <p:ph idx="1"/>
          </p:nvPr>
        </p:nvSpPr>
        <p:spPr>
          <a:xfrm>
            <a:off x="457200" y="1600200"/>
            <a:ext cx="8229600" cy="4757738"/>
          </a:xfrm>
        </p:spPr>
        <p:txBody>
          <a:bodyPr/>
          <a:lstStyle/>
          <a:p>
            <a:endParaRPr lang="de-DE" smtClean="0"/>
          </a:p>
        </p:txBody>
      </p:sp>
      <p:sp>
        <p:nvSpPr>
          <p:cNvPr id="9318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3188" name="Foliennummernplatzhalter 5"/>
          <p:cNvSpPr>
            <a:spLocks noGrp="1"/>
          </p:cNvSpPr>
          <p:nvPr>
            <p:ph type="sldNum" sz="quarter" idx="12"/>
          </p:nvPr>
        </p:nvSpPr>
        <p:spPr/>
        <p:txBody>
          <a:bodyPr/>
          <a:lstStyle/>
          <a:p>
            <a:pPr>
              <a:defRPr/>
            </a:pPr>
            <a:fld id="{B73C702E-12AA-49CD-9C66-2DFD5146C7ED}" type="slidenum">
              <a:rPr lang="en-US"/>
              <a:pPr>
                <a:defRPr/>
              </a:pPr>
              <a:t>52</a:t>
            </a:fld>
            <a:endParaRPr lang="en-US"/>
          </a:p>
        </p:txBody>
      </p:sp>
      <p:pic>
        <p:nvPicPr>
          <p:cNvPr id="115717" name="Picture 4"/>
          <p:cNvPicPr>
            <a:picLocks noChangeAspect="1" noChangeArrowheads="1"/>
          </p:cNvPicPr>
          <p:nvPr/>
        </p:nvPicPr>
        <p:blipFill>
          <a:blip r:embed="rId3" cstate="print"/>
          <a:srcRect/>
          <a:stretch>
            <a:fillRect/>
          </a:stretch>
        </p:blipFill>
        <p:spPr bwMode="auto">
          <a:xfrm>
            <a:off x="252413" y="1312863"/>
            <a:ext cx="8640762"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12.04.2019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53</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endParaRPr lang="de-DE"/>
          </a:p>
          <a:p>
            <a:r>
              <a:rPr lang="de-DE"/>
              <a:t>17.11.2010</a:t>
            </a:r>
          </a:p>
        </p:txBody>
      </p:sp>
      <p:sp>
        <p:nvSpPr>
          <p:cNvPr id="2051" name="Foliennummernplatzhalter 5"/>
          <p:cNvSpPr>
            <a:spLocks noGrp="1"/>
          </p:cNvSpPr>
          <p:nvPr>
            <p:ph type="sldNum" sz="quarter" idx="12"/>
          </p:nvPr>
        </p:nvSpPr>
        <p:spPr>
          <a:noFill/>
        </p:spPr>
        <p:txBody>
          <a:bodyPr/>
          <a:lstStyle/>
          <a:p>
            <a:endParaRPr lang="en-US"/>
          </a:p>
          <a:p>
            <a:fld id="{7235428F-85B8-463A-BB64-E3252130D941}" type="slidenum">
              <a:rPr lang="en-US"/>
              <a:pPr/>
              <a:t>54</a:t>
            </a:fld>
            <a:endParaRPr lang="en-US"/>
          </a:p>
        </p:txBody>
      </p:sp>
      <p:sp>
        <p:nvSpPr>
          <p:cNvPr id="2052" name="Rectangle 4"/>
          <p:cNvSpPr>
            <a:spLocks noGrp="1" noChangeArrowheads="1"/>
          </p:cNvSpPr>
          <p:nvPr>
            <p:ph type="title"/>
          </p:nvPr>
        </p:nvSpPr>
        <p:spPr/>
        <p:txBody>
          <a:bodyPr/>
          <a:lstStyle/>
          <a:p>
            <a:pPr eaLnBrk="1" hangingPunct="1"/>
            <a:r>
              <a:rPr lang="de-AT" i="1" dirty="0" smtClean="0"/>
              <a:t>Übung: Statistische Maßzahlen</a:t>
            </a:r>
            <a:endParaRPr lang="de-DE" i="1" dirty="0" smtClean="0"/>
          </a:p>
        </p:txBody>
      </p:sp>
      <p:sp>
        <p:nvSpPr>
          <p:cNvPr id="2053" name="Rectangle 5"/>
          <p:cNvSpPr>
            <a:spLocks noGrp="1" noChangeArrowheads="1"/>
          </p:cNvSpPr>
          <p:nvPr>
            <p:ph type="body" idx="1"/>
          </p:nvPr>
        </p:nvSpPr>
        <p:spPr/>
        <p:txBody>
          <a:bodyPr/>
          <a:lstStyle/>
          <a:p>
            <a:pPr eaLnBrk="1" hangingPunct="1"/>
            <a:r>
              <a:rPr lang="de-AT" dirty="0" smtClean="0"/>
              <a:t>Berechnen Sie bitte den arithmetischen:</a:t>
            </a:r>
          </a:p>
          <a:p>
            <a:pPr lvl="1" eaLnBrk="1" hangingPunct="1"/>
            <a:r>
              <a:rPr lang="de-AT" dirty="0" smtClean="0"/>
              <a:t>Mittelwert</a:t>
            </a:r>
          </a:p>
          <a:p>
            <a:pPr lvl="1" eaLnBrk="1" hangingPunct="1"/>
            <a:r>
              <a:rPr lang="de-AT" dirty="0" smtClean="0"/>
              <a:t>Median</a:t>
            </a:r>
          </a:p>
          <a:p>
            <a:pPr lvl="1" eaLnBrk="1" hangingPunct="1"/>
            <a:r>
              <a:rPr lang="de-AT" dirty="0" smtClean="0"/>
              <a:t>Varianz</a:t>
            </a:r>
          </a:p>
          <a:p>
            <a:pPr lvl="1" eaLnBrk="1" hangingPunct="1"/>
            <a:r>
              <a:rPr lang="de-AT" dirty="0" smtClean="0"/>
              <a:t>Standardabweichung</a:t>
            </a:r>
          </a:p>
          <a:p>
            <a:pPr lvl="1" eaLnBrk="1" hangingPunct="1"/>
            <a:r>
              <a:rPr lang="de-AT" dirty="0" smtClean="0"/>
              <a:t>Spannweite</a:t>
            </a:r>
          </a:p>
          <a:p>
            <a:pPr lvl="1" eaLnBrk="1" hangingPunct="1"/>
            <a:r>
              <a:rPr lang="de-AT" dirty="0" smtClean="0"/>
              <a:t>Interquartilsabstand</a:t>
            </a:r>
          </a:p>
          <a:p>
            <a:pPr lvl="1" eaLnBrk="1" hangingPunct="1"/>
            <a:r>
              <a:rPr lang="de-AT" dirty="0" smtClean="0"/>
              <a:t>und den Variationskoeffizient</a:t>
            </a:r>
          </a:p>
          <a:p>
            <a:pPr lvl="1" eaLnBrk="1" hangingPunct="1">
              <a:buFontTx/>
              <a:buNone/>
            </a:pPr>
            <a:endParaRPr lang="de-AT" dirty="0" smtClean="0"/>
          </a:p>
          <a:p>
            <a:pPr lvl="1" eaLnBrk="1" hangingPunct="1">
              <a:buFontTx/>
              <a:buNone/>
            </a:pPr>
            <a:r>
              <a:rPr lang="de-AT" dirty="0" smtClean="0"/>
              <a:t>Erstellen Sie Histogramme und </a:t>
            </a:r>
            <a:r>
              <a:rPr lang="de-AT" dirty="0" err="1" smtClean="0"/>
              <a:t>Boxplots</a:t>
            </a:r>
            <a:r>
              <a:rPr lang="de-AT" dirty="0" smtClean="0"/>
              <a:t> für:</a:t>
            </a:r>
            <a:endParaRPr lang="de-DE"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endParaRPr lang="de-DE"/>
          </a:p>
          <a:p>
            <a:r>
              <a:rPr lang="de-DE"/>
              <a:t>17.11.2010</a:t>
            </a:r>
          </a:p>
        </p:txBody>
      </p:sp>
      <p:sp>
        <p:nvSpPr>
          <p:cNvPr id="3075" name="Foliennummernplatzhalter 5"/>
          <p:cNvSpPr>
            <a:spLocks noGrp="1"/>
          </p:cNvSpPr>
          <p:nvPr>
            <p:ph type="sldNum" sz="quarter" idx="12"/>
          </p:nvPr>
        </p:nvSpPr>
        <p:spPr>
          <a:noFill/>
        </p:spPr>
        <p:txBody>
          <a:bodyPr/>
          <a:lstStyle/>
          <a:p>
            <a:endParaRPr lang="en-US"/>
          </a:p>
          <a:p>
            <a:fld id="{D45E8D5C-A815-4FCF-83BC-360AB5CC995E}" type="slidenum">
              <a:rPr lang="en-US"/>
              <a:pPr/>
              <a:t>55</a:t>
            </a:fld>
            <a:endParaRPr lang="en-US"/>
          </a:p>
        </p:txBody>
      </p:sp>
      <p:sp>
        <p:nvSpPr>
          <p:cNvPr id="3076" name="Rectangle 5"/>
          <p:cNvSpPr>
            <a:spLocks noGrp="1" noChangeArrowheads="1"/>
          </p:cNvSpPr>
          <p:nvPr>
            <p:ph type="body" idx="1"/>
          </p:nvPr>
        </p:nvSpPr>
        <p:spPr>
          <a:xfrm>
            <a:off x="179512" y="836712"/>
            <a:ext cx="8839200" cy="5360988"/>
          </a:xfrm>
        </p:spPr>
        <p:txBody>
          <a:bodyPr/>
          <a:lstStyle/>
          <a:p>
            <a:pPr eaLnBrk="1" hangingPunct="1"/>
            <a:endParaRPr lang="de-AT" dirty="0" smtClean="0"/>
          </a:p>
          <a:p>
            <a:pPr eaLnBrk="1" hangingPunct="1"/>
            <a:endParaRPr lang="de-AT" dirty="0" smtClean="0"/>
          </a:p>
          <a:p>
            <a:pPr eaLnBrk="1" hangingPunct="1"/>
            <a:r>
              <a:rPr lang="de-AT" dirty="0" smtClean="0"/>
              <a:t>Punktezahlen von 20 Studenten</a:t>
            </a:r>
          </a:p>
          <a:p>
            <a:pPr lvl="1" eaLnBrk="1" hangingPunct="1">
              <a:buFontTx/>
              <a:buNone/>
            </a:pPr>
            <a:r>
              <a:rPr lang="de-AT" dirty="0" smtClean="0"/>
              <a:t>6,3,7,5,6,4,4,6,7,3,5,9,6,4,2,7,5,5,8,6</a:t>
            </a:r>
          </a:p>
          <a:p>
            <a:pPr eaLnBrk="1" hangingPunct="1"/>
            <a:endParaRPr lang="de-AT" dirty="0" smtClean="0"/>
          </a:p>
          <a:p>
            <a:pPr eaLnBrk="1" hangingPunct="1"/>
            <a:r>
              <a:rPr lang="de-AT" dirty="0" smtClean="0"/>
              <a:t>Anzahl der Angestellten in 20 Apotheken</a:t>
            </a:r>
          </a:p>
          <a:p>
            <a:pPr lvl="1" eaLnBrk="1" hangingPunct="1">
              <a:buFontTx/>
              <a:buNone/>
            </a:pPr>
            <a:r>
              <a:rPr lang="de-AT" dirty="0" smtClean="0"/>
              <a:t>2,3,3,3,4,4,4,4,5,5,5,5,5,5,6,6,6,8,10,15</a:t>
            </a:r>
          </a:p>
          <a:p>
            <a:pPr eaLnBrk="1" hangingPunct="1"/>
            <a:endParaRPr lang="de-AT" dirty="0" smtClean="0"/>
          </a:p>
          <a:p>
            <a:pPr eaLnBrk="1" hangingPunct="1"/>
            <a:r>
              <a:rPr lang="de-AT" dirty="0" smtClean="0"/>
              <a:t>Krankheitstage von 20 Personen</a:t>
            </a:r>
          </a:p>
          <a:p>
            <a:pPr lvl="1" eaLnBrk="1" hangingPunct="1">
              <a:buFontTx/>
              <a:buNone/>
            </a:pPr>
            <a:r>
              <a:rPr lang="de-AT" dirty="0" smtClean="0"/>
              <a:t>0,0,0,0,0,0,0,0,1,1,1,1,1,2,2,2,3,3,15,76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56</a:t>
            </a:fld>
            <a:endParaRPr lang="de-DE" altLang="en-US"/>
          </a:p>
        </p:txBody>
      </p:sp>
      <p:pic>
        <p:nvPicPr>
          <p:cNvPr id="692226" name="Picture 2"/>
          <p:cNvPicPr>
            <a:picLocks noChangeAspect="1" noChangeArrowheads="1"/>
          </p:cNvPicPr>
          <p:nvPr/>
        </p:nvPicPr>
        <p:blipFill>
          <a:blip r:embed="rId2" cstate="print"/>
          <a:srcRect/>
          <a:stretch>
            <a:fillRect/>
          </a:stretch>
        </p:blipFill>
        <p:spPr bwMode="auto">
          <a:xfrm>
            <a:off x="467544" y="1628800"/>
            <a:ext cx="7668852" cy="4248472"/>
          </a:xfrm>
          <a:prstGeom prst="rect">
            <a:avLst/>
          </a:prstGeom>
          <a:noFill/>
          <a:ln w="9525">
            <a:noFill/>
            <a:miter lim="800000"/>
            <a:headEnd/>
            <a:tailEnd/>
          </a:ln>
        </p:spPr>
      </p:pic>
    </p:spTree>
    <p:extLst>
      <p:ext uri="{BB962C8B-B14F-4D97-AF65-F5344CB8AC3E}">
        <p14:creationId xmlns:p14="http://schemas.microsoft.com/office/powerpoint/2010/main" val="429348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57</a:t>
            </a:fld>
            <a:endParaRPr lang="de-DE" altLang="en-US"/>
          </a:p>
        </p:txBody>
      </p:sp>
      <p:pic>
        <p:nvPicPr>
          <p:cNvPr id="486403" name="Picture 3"/>
          <p:cNvPicPr>
            <a:picLocks noChangeAspect="1" noChangeArrowheads="1"/>
          </p:cNvPicPr>
          <p:nvPr/>
        </p:nvPicPr>
        <p:blipFill>
          <a:blip r:embed="rId2" cstate="print"/>
          <a:srcRect/>
          <a:stretch>
            <a:fillRect/>
          </a:stretch>
        </p:blipFill>
        <p:spPr bwMode="auto">
          <a:xfrm>
            <a:off x="1142976" y="1714488"/>
            <a:ext cx="6445250" cy="3962400"/>
          </a:xfrm>
          <a:prstGeom prst="rect">
            <a:avLst/>
          </a:prstGeom>
          <a:noFill/>
          <a:ln w="9525">
            <a:noFill/>
            <a:miter lim="800000"/>
            <a:headEnd/>
            <a:tailEnd/>
          </a:ln>
        </p:spPr>
      </p:pic>
    </p:spTree>
    <p:extLst>
      <p:ext uri="{BB962C8B-B14F-4D97-AF65-F5344CB8AC3E}">
        <p14:creationId xmlns:p14="http://schemas.microsoft.com/office/powerpoint/2010/main" val="917898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Correlation</a:t>
            </a:r>
            <a:endParaRPr lang="de-DE" dirty="0"/>
          </a:p>
        </p:txBody>
      </p:sp>
      <p:sp>
        <p:nvSpPr>
          <p:cNvPr id="3" name="Inhaltsplatzhalter 2"/>
          <p:cNvSpPr>
            <a:spLocks noGrp="1"/>
          </p:cNvSpPr>
          <p:nvPr>
            <p:ph idx="1"/>
          </p:nvPr>
        </p:nvSpPr>
        <p:spPr/>
        <p:txBody>
          <a:bodyPr/>
          <a:lstStyle/>
          <a:p>
            <a:r>
              <a:rPr lang="en-GB" dirty="0"/>
              <a:t>Measuring Relationships</a:t>
            </a:r>
          </a:p>
          <a:p>
            <a:pPr lvl="1"/>
            <a:r>
              <a:rPr lang="en-GB" dirty="0"/>
              <a:t>Scatterplots</a:t>
            </a:r>
          </a:p>
          <a:p>
            <a:pPr lvl="1"/>
            <a:r>
              <a:rPr lang="en-GB" dirty="0"/>
              <a:t>Covariance</a:t>
            </a:r>
          </a:p>
          <a:p>
            <a:pPr lvl="1"/>
            <a:r>
              <a:rPr lang="en-GB" dirty="0"/>
              <a:t>Pearson’s Correlation Coefficient</a:t>
            </a:r>
          </a:p>
          <a:p>
            <a:r>
              <a:rPr lang="en-GB" dirty="0"/>
              <a:t>Nonparametric measures</a:t>
            </a:r>
          </a:p>
          <a:p>
            <a:pPr lvl="1"/>
            <a:r>
              <a:rPr lang="en-GB" dirty="0"/>
              <a:t>Spearman’s Rho</a:t>
            </a:r>
          </a:p>
          <a:p>
            <a:pPr lvl="1"/>
            <a:r>
              <a:rPr lang="en-GB" dirty="0"/>
              <a:t>Kendall’s Tau</a:t>
            </a:r>
          </a:p>
          <a:p>
            <a:r>
              <a:rPr lang="en-GB" dirty="0"/>
              <a:t>Interpreting Correlations</a:t>
            </a:r>
          </a:p>
          <a:p>
            <a:pPr lvl="1"/>
            <a:r>
              <a:rPr lang="en-GB" dirty="0" smtClean="0"/>
              <a:t>Causality</a:t>
            </a:r>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58</a:t>
            </a:fld>
            <a:endParaRPr lang="de-DE" altLang="en-US"/>
          </a:p>
        </p:txBody>
      </p:sp>
    </p:spTree>
    <p:extLst>
      <p:ext uri="{BB962C8B-B14F-4D97-AF65-F5344CB8AC3E}">
        <p14:creationId xmlns:p14="http://schemas.microsoft.com/office/powerpoint/2010/main" val="2653362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a Correlation?</a:t>
            </a:r>
            <a:endParaRPr lang="de-DE" dirty="0"/>
          </a:p>
        </p:txBody>
      </p:sp>
      <p:sp>
        <p:nvSpPr>
          <p:cNvPr id="3" name="Inhaltsplatzhalter 2"/>
          <p:cNvSpPr>
            <a:spLocks noGrp="1"/>
          </p:cNvSpPr>
          <p:nvPr>
            <p:ph idx="1"/>
          </p:nvPr>
        </p:nvSpPr>
        <p:spPr>
          <a:xfrm>
            <a:off x="457200" y="1600200"/>
            <a:ext cx="8229600" cy="4349080"/>
          </a:xfrm>
        </p:spPr>
        <p:txBody>
          <a:bodyPr>
            <a:noAutofit/>
          </a:bodyPr>
          <a:lstStyle/>
          <a:p>
            <a:r>
              <a:rPr lang="en-US" sz="2200" dirty="0"/>
              <a:t>In statistics, </a:t>
            </a:r>
            <a:r>
              <a:rPr lang="en-US" sz="2200" b="1" dirty="0"/>
              <a:t>dependence</a:t>
            </a:r>
            <a:r>
              <a:rPr lang="en-US" sz="2200" dirty="0"/>
              <a:t> or </a:t>
            </a:r>
            <a:r>
              <a:rPr lang="en-US" sz="2200" b="1" dirty="0"/>
              <a:t>association</a:t>
            </a:r>
            <a:r>
              <a:rPr lang="en-US" sz="2200" dirty="0"/>
              <a:t> is any statistical relationship, whether causal or not, between two random variables or bivariate data</a:t>
            </a:r>
            <a:r>
              <a:rPr lang="en-US" sz="2200" dirty="0" smtClean="0"/>
              <a:t>.</a:t>
            </a:r>
          </a:p>
          <a:p>
            <a:pPr lvl="1"/>
            <a:r>
              <a:rPr lang="en-US" sz="1800" dirty="0" smtClean="0"/>
              <a:t>This means that the marginal distribution of a random variable A is different from the distribution of A knowing B</a:t>
            </a:r>
          </a:p>
          <a:p>
            <a:r>
              <a:rPr lang="en-GB" sz="2200" b="1" dirty="0" smtClean="0"/>
              <a:t>Correlation</a:t>
            </a:r>
            <a:r>
              <a:rPr lang="en-GB" sz="2200" dirty="0" smtClean="0"/>
              <a:t> </a:t>
            </a:r>
            <a:r>
              <a:rPr lang="en-GB" sz="2200" dirty="0"/>
              <a:t>is a way of measuring the </a:t>
            </a:r>
            <a:r>
              <a:rPr lang="en-GB" sz="2200" dirty="0" smtClean="0"/>
              <a:t>relationship between two metric or ordinal variables</a:t>
            </a:r>
          </a:p>
          <a:p>
            <a:r>
              <a:rPr lang="en-GB" sz="2200" dirty="0" smtClean="0"/>
              <a:t>Correlation is a measure of association</a:t>
            </a:r>
            <a:endParaRPr lang="en-US" sz="2200" dirty="0" smtClean="0"/>
          </a:p>
          <a:p>
            <a:r>
              <a:rPr lang="en-US" sz="2200" dirty="0" smtClean="0"/>
              <a:t>In </a:t>
            </a:r>
            <a:r>
              <a:rPr lang="en-US" sz="2200" b="1" dirty="0"/>
              <a:t>common usage</a:t>
            </a:r>
            <a:r>
              <a:rPr lang="en-US" sz="2200" dirty="0"/>
              <a:t>, it most often refers to the extent to which two variables have a </a:t>
            </a:r>
            <a:r>
              <a:rPr lang="en-US" sz="2200" b="1" dirty="0"/>
              <a:t>linear relationship</a:t>
            </a:r>
            <a:r>
              <a:rPr lang="en-US" sz="2200" dirty="0"/>
              <a:t> with each </a:t>
            </a:r>
            <a:r>
              <a:rPr lang="en-US" sz="2200" dirty="0" smtClean="0"/>
              <a:t>other</a:t>
            </a:r>
          </a:p>
          <a:p>
            <a:r>
              <a:rPr lang="en-US" sz="2200" dirty="0" smtClean="0"/>
              <a:t>(Linear) correlation =&gt; Dependence</a:t>
            </a:r>
          </a:p>
          <a:p>
            <a:r>
              <a:rPr lang="en-US" sz="2200" dirty="0" smtClean="0"/>
              <a:t>But: Dependence ≠&gt; (Linear) correlation</a:t>
            </a: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59</a:t>
            </a:fld>
            <a:endParaRPr lang="de-DE" altLang="en-US"/>
          </a:p>
        </p:txBody>
      </p:sp>
    </p:spTree>
    <p:extLst>
      <p:ext uri="{BB962C8B-B14F-4D97-AF65-F5344CB8AC3E}">
        <p14:creationId xmlns:p14="http://schemas.microsoft.com/office/powerpoint/2010/main" val="150999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12.04.2019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6</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Very</a:t>
            </a:r>
            <a:r>
              <a:rPr lang="de-DE" dirty="0" smtClean="0"/>
              <a:t> </a:t>
            </a:r>
            <a:r>
              <a:rPr lang="de-DE" dirty="0" err="1" smtClean="0"/>
              <a:t>small</a:t>
            </a:r>
            <a:r>
              <a:rPr lang="de-DE" dirty="0" smtClean="0"/>
              <a:t>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60</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311265699"/>
              </p:ext>
            </p:extLst>
          </p:nvPr>
        </p:nvGraphicFramePr>
        <p:xfrm>
          <a:off x="1259632" y="1519369"/>
          <a:ext cx="6532637" cy="4861959"/>
        </p:xfrm>
        <a:graphic>
          <a:graphicData uri="http://schemas.openxmlformats.org/presentationml/2006/ole">
            <mc:AlternateContent xmlns:mc="http://schemas.openxmlformats.org/markup-compatibility/2006">
              <mc:Choice xmlns:v="urn:schemas-microsoft-com:vml" Requires="v">
                <p:oleObj spid="_x0000_s712731" name="SPW 6.0 Graph" r:id="rId3" imgW="4871923" imgH="3625596" progId="">
                  <p:embed/>
                </p:oleObj>
              </mc:Choice>
              <mc:Fallback>
                <p:oleObj name="SPW 6.0 Graph" r:id="rId3" imgW="4871923" imgH="36255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19369"/>
                        <a:ext cx="6532637" cy="4861959"/>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4487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61</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1823033955"/>
              </p:ext>
            </p:extLst>
          </p:nvPr>
        </p:nvGraphicFramePr>
        <p:xfrm>
          <a:off x="899592" y="1487746"/>
          <a:ext cx="7191859" cy="4749566"/>
        </p:xfrm>
        <a:graphic>
          <a:graphicData uri="http://schemas.openxmlformats.org/presentationml/2006/ole">
            <mc:AlternateContent xmlns:mc="http://schemas.openxmlformats.org/markup-compatibility/2006">
              <mc:Choice xmlns:v="urn:schemas-microsoft-com:vml" Requires="v">
                <p:oleObj spid="_x0000_s713755"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487746"/>
                        <a:ext cx="7191859" cy="4749566"/>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5023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Negative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62</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3401426791"/>
              </p:ext>
            </p:extLst>
          </p:nvPr>
        </p:nvGraphicFramePr>
        <p:xfrm>
          <a:off x="1835696" y="1500059"/>
          <a:ext cx="6104607" cy="4737253"/>
        </p:xfrm>
        <a:graphic>
          <a:graphicData uri="http://schemas.openxmlformats.org/presentationml/2006/ole">
            <mc:AlternateContent xmlns:mc="http://schemas.openxmlformats.org/markup-compatibility/2006">
              <mc:Choice xmlns:v="urn:schemas-microsoft-com:vml" Requires="v">
                <p:oleObj spid="_x0000_s714779" name="SPW 6.0 Graph" r:id="rId3" imgW="4871923" imgH="3781958" progId="">
                  <p:embed/>
                </p:oleObj>
              </mc:Choice>
              <mc:Fallback>
                <p:oleObj name="SPW 6.0 Graph" r:id="rId3" imgW="4871923" imgH="378195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500059"/>
                        <a:ext cx="6104607" cy="4737253"/>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820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357486" y="3573016"/>
            <a:ext cx="3318970" cy="3024336"/>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Measuring </a:t>
            </a:r>
            <a:r>
              <a:rPr lang="en-GB" dirty="0" smtClean="0"/>
              <a:t>(linear) relationships</a:t>
            </a:r>
            <a:endParaRPr lang="de-DE" dirty="0"/>
          </a:p>
        </p:txBody>
      </p:sp>
      <p:sp>
        <p:nvSpPr>
          <p:cNvPr id="3" name="Inhaltsplatzhalter 2"/>
          <p:cNvSpPr>
            <a:spLocks noGrp="1"/>
          </p:cNvSpPr>
          <p:nvPr>
            <p:ph idx="1"/>
          </p:nvPr>
        </p:nvSpPr>
        <p:spPr/>
        <p:txBody>
          <a:bodyPr/>
          <a:lstStyle/>
          <a:p>
            <a:r>
              <a:rPr lang="en-GB" sz="2200" dirty="0"/>
              <a:t>We need to see whether as one variable increases, the other increases, decreases or stays the same.</a:t>
            </a:r>
          </a:p>
          <a:p>
            <a:r>
              <a:rPr lang="en-GB" sz="2200" dirty="0"/>
              <a:t>This can be done by calculating the </a:t>
            </a:r>
            <a:r>
              <a:rPr lang="en-GB" sz="2200" b="1" dirty="0" smtClean="0"/>
              <a:t>covariance</a:t>
            </a:r>
            <a:r>
              <a:rPr lang="en-GB" sz="2200" dirty="0"/>
              <a:t>.</a:t>
            </a:r>
          </a:p>
          <a:p>
            <a:pPr lvl="1"/>
            <a:r>
              <a:rPr lang="en-GB" sz="2000" dirty="0"/>
              <a:t>We look at how much each score deviates from the mean.</a:t>
            </a:r>
          </a:p>
          <a:p>
            <a:pPr lvl="1"/>
            <a:r>
              <a:rPr lang="en-GB" sz="2000" dirty="0"/>
              <a:t>If both variables deviate from the mean by the same amount, they are likely to be related</a:t>
            </a:r>
            <a:r>
              <a:rPr lang="en-GB" sz="2000" dirty="0" smtClean="0"/>
              <a:t>.</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63</a:t>
            </a:fld>
            <a:endParaRPr lang="de-DE" altLang="en-US"/>
          </a:p>
        </p:txBody>
      </p:sp>
      <p:pic>
        <p:nvPicPr>
          <p:cNvPr id="7" name="Picture 1"/>
          <p:cNvPicPr>
            <a:picLocks noChangeAspect="1"/>
          </p:cNvPicPr>
          <p:nvPr/>
        </p:nvPicPr>
        <p:blipFill>
          <a:blip r:embed="rId3" cstate="print"/>
          <a:srcRect t="22344"/>
          <a:stretch>
            <a:fillRect/>
          </a:stretch>
        </p:blipFill>
        <p:spPr>
          <a:xfrm>
            <a:off x="467544" y="4653136"/>
            <a:ext cx="4898485" cy="1008112"/>
          </a:xfrm>
          <a:prstGeom prst="rect">
            <a:avLst/>
          </a:prstGeom>
        </p:spPr>
      </p:pic>
      <p:sp>
        <p:nvSpPr>
          <p:cNvPr id="10" name="Textfeld 9"/>
          <p:cNvSpPr txBox="1"/>
          <p:nvPr/>
        </p:nvSpPr>
        <p:spPr>
          <a:xfrm>
            <a:off x="971600" y="4078233"/>
            <a:ext cx="1872208" cy="430887"/>
          </a:xfrm>
          <a:prstGeom prst="rect">
            <a:avLst/>
          </a:prstGeom>
          <a:noFill/>
        </p:spPr>
        <p:txBody>
          <a:bodyPr wrap="square" rtlCol="0">
            <a:spAutoFit/>
          </a:bodyPr>
          <a:lstStyle/>
          <a:p>
            <a:pPr marL="342900" lvl="1" indent="-342900">
              <a:spcBef>
                <a:spcPct val="20000"/>
              </a:spcBef>
              <a:buFont typeface="Arial" pitchFamily="34" charset="0"/>
              <a:buChar char="•"/>
            </a:pPr>
            <a:r>
              <a:rPr lang="en-GB" sz="2200" dirty="0" smtClean="0">
                <a:latin typeface="+mn-lt"/>
              </a:rPr>
              <a:t>Example:</a:t>
            </a:r>
          </a:p>
        </p:txBody>
      </p:sp>
    </p:spTree>
    <p:extLst>
      <p:ext uri="{BB962C8B-B14F-4D97-AF65-F5344CB8AC3E}">
        <p14:creationId xmlns:p14="http://schemas.microsoft.com/office/powerpoint/2010/main" val="3822051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Covariance</a:t>
            </a:r>
            <a:endParaRPr lang="de-DE" dirty="0"/>
          </a:p>
        </p:txBody>
      </p:sp>
      <p:sp>
        <p:nvSpPr>
          <p:cNvPr id="3" name="Inhaltsplatzhalter 2"/>
          <p:cNvSpPr>
            <a:spLocks noGrp="1"/>
          </p:cNvSpPr>
          <p:nvPr>
            <p:ph idx="1"/>
          </p:nvPr>
        </p:nvSpPr>
        <p:spPr/>
        <p:txBody>
          <a:bodyPr/>
          <a:lstStyle/>
          <a:p>
            <a:r>
              <a:rPr lang="en-GB" dirty="0"/>
              <a:t>The </a:t>
            </a:r>
            <a:r>
              <a:rPr lang="en-GB" b="1" dirty="0"/>
              <a:t>variance</a:t>
            </a:r>
            <a:r>
              <a:rPr lang="en-GB" dirty="0"/>
              <a:t> tells us by how much scores deviate from the mean for a single variable.</a:t>
            </a:r>
          </a:p>
          <a:p>
            <a:r>
              <a:rPr lang="en-GB" dirty="0"/>
              <a:t>It is closely linked to the sum of squares</a:t>
            </a:r>
            <a:r>
              <a:rPr lang="en-GB" dirty="0" smtClean="0"/>
              <a:t>.</a:t>
            </a:r>
          </a:p>
          <a:p>
            <a:endParaRPr lang="en-GB" dirty="0" smtClean="0"/>
          </a:p>
          <a:p>
            <a:endParaRPr lang="en-GB" dirty="0" smtClean="0"/>
          </a:p>
          <a:p>
            <a:endParaRPr lang="en-GB" dirty="0"/>
          </a:p>
          <a:p>
            <a:r>
              <a:rPr lang="en-GB" b="1" dirty="0" smtClean="0"/>
              <a:t>Covariance</a:t>
            </a:r>
            <a:r>
              <a:rPr lang="en-GB" dirty="0" smtClean="0"/>
              <a:t> </a:t>
            </a:r>
            <a:r>
              <a:rPr lang="en-GB" dirty="0"/>
              <a:t>is similar – it tells </a:t>
            </a:r>
            <a:r>
              <a:rPr lang="en-GB" dirty="0" smtClean="0"/>
              <a:t>us </a:t>
            </a:r>
            <a:r>
              <a:rPr lang="en-GB" dirty="0"/>
              <a:t>by how much scores on two variables differ from their respective means.</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64</a:t>
            </a:fld>
            <a:endParaRPr lang="de-DE" altLang="en-US"/>
          </a:p>
        </p:txBody>
      </p:sp>
      <p:graphicFrame>
        <p:nvGraphicFramePr>
          <p:cNvPr id="9" name="Objekt 8"/>
          <p:cNvGraphicFramePr>
            <a:graphicFrameLocks noGrp="1" noChangeAspect="1"/>
          </p:cNvGraphicFramePr>
          <p:nvPr>
            <p:extLst>
              <p:ext uri="{D42A27DB-BD31-4B8C-83A1-F6EECF244321}">
                <p14:modId xmlns:p14="http://schemas.microsoft.com/office/powerpoint/2010/main" val="1091704373"/>
              </p:ext>
            </p:extLst>
          </p:nvPr>
        </p:nvGraphicFramePr>
        <p:xfrm>
          <a:off x="2771800" y="2996952"/>
          <a:ext cx="2659063" cy="1047750"/>
        </p:xfrm>
        <a:graphic>
          <a:graphicData uri="http://schemas.openxmlformats.org/presentationml/2006/ole">
            <mc:AlternateContent xmlns:mc="http://schemas.openxmlformats.org/markup-compatibility/2006">
              <mc:Choice xmlns:v="urn:schemas-microsoft-com:vml" Requires="v">
                <p:oleObj spid="_x0000_s715828" name="Formel" r:id="rId3" imgW="1346200" imgH="533400" progId="Equation.3">
                  <p:embed/>
                </p:oleObj>
              </mc:Choice>
              <mc:Fallback>
                <p:oleObj name="Formel" r:id="rId3" imgW="1346200" imgH="5334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996952"/>
                        <a:ext cx="2659063" cy="1047750"/>
                      </a:xfrm>
                      <a:prstGeom prst="rect">
                        <a:avLst/>
                      </a:prstGeom>
                      <a:solidFill>
                        <a:schemeClr val="bg1"/>
                      </a:solidFill>
                    </p:spPr>
                  </p:pic>
                </p:oleObj>
              </mc:Fallback>
            </mc:AlternateContent>
          </a:graphicData>
        </a:graphic>
      </p:graphicFrame>
      <p:graphicFrame>
        <p:nvGraphicFramePr>
          <p:cNvPr id="714763" name="Object 11"/>
          <p:cNvGraphicFramePr>
            <a:graphicFrameLocks noChangeAspect="1"/>
          </p:cNvGraphicFramePr>
          <p:nvPr/>
        </p:nvGraphicFramePr>
        <p:xfrm>
          <a:off x="2627784" y="5085184"/>
          <a:ext cx="3699148" cy="750955"/>
        </p:xfrm>
        <a:graphic>
          <a:graphicData uri="http://schemas.openxmlformats.org/presentationml/2006/ole">
            <mc:AlternateContent xmlns:mc="http://schemas.openxmlformats.org/markup-compatibility/2006">
              <mc:Choice xmlns:v="urn:schemas-microsoft-com:vml" Requires="v">
                <p:oleObj spid="_x0000_s715829" name="Equation" r:id="rId5" imgW="1244600" imgH="254000" progId="Equation.3">
                  <p:embed/>
                </p:oleObj>
              </mc:Choice>
              <mc:Fallback>
                <p:oleObj name="Equation" r:id="rId5" imgW="12446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5085184"/>
                        <a:ext cx="3699148" cy="750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23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14763"/>
                                        </p:tgtEl>
                                        <p:attrNameLst>
                                          <p:attrName>style.visibility</p:attrName>
                                        </p:attrNameLst>
                                      </p:cBhvr>
                                      <p:to>
                                        <p:strVal val="visible"/>
                                      </p:to>
                                    </p:set>
                                    <p:animEffect transition="in" filter="dissolve">
                                      <p:cBhvr>
                                        <p:cTn id="11" dur="500"/>
                                        <p:tgtEl>
                                          <p:spTgt spid="71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65</a:t>
            </a:fld>
            <a:endParaRPr lang="de-DE" altLang="en-US"/>
          </a:p>
        </p:txBody>
      </p:sp>
      <p:pic>
        <p:nvPicPr>
          <p:cNvPr id="10" name="Picture 1"/>
          <p:cNvPicPr>
            <a:picLocks noChangeAspect="1"/>
          </p:cNvPicPr>
          <p:nvPr/>
        </p:nvPicPr>
        <p:blipFill>
          <a:blip r:embed="rId2" cstate="print"/>
          <a:srcRect t="22344"/>
          <a:stretch>
            <a:fillRect/>
          </a:stretch>
        </p:blipFill>
        <p:spPr>
          <a:xfrm>
            <a:off x="1331640" y="1772816"/>
            <a:ext cx="5948160" cy="1224136"/>
          </a:xfrm>
          <a:prstGeom prst="rect">
            <a:avLst/>
          </a:prstGeom>
        </p:spPr>
      </p:pic>
      <p:pic>
        <p:nvPicPr>
          <p:cNvPr id="11" name="Picture 1"/>
          <p:cNvPicPr>
            <a:picLocks noChangeAspect="1"/>
          </p:cNvPicPr>
          <p:nvPr/>
        </p:nvPicPr>
        <p:blipFill>
          <a:blip r:embed="rId3" cstate="print"/>
          <a:srcRect/>
          <a:stretch>
            <a:fillRect/>
          </a:stretch>
        </p:blipFill>
        <p:spPr bwMode="auto">
          <a:xfrm>
            <a:off x="1835696" y="3356992"/>
            <a:ext cx="5101338" cy="1944216"/>
          </a:xfrm>
          <a:prstGeom prst="rect">
            <a:avLst/>
          </a:prstGeom>
          <a:noFill/>
          <a:ln w="9525">
            <a:noFill/>
            <a:miter lim="800000"/>
            <a:headEnd/>
            <a:tailEnd/>
          </a:ln>
        </p:spPr>
      </p:pic>
    </p:spTree>
    <p:extLst>
      <p:ext uri="{BB962C8B-B14F-4D97-AF65-F5344CB8AC3E}">
        <p14:creationId xmlns:p14="http://schemas.microsoft.com/office/powerpoint/2010/main" val="25888037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correlation coefficient (1)</a:t>
            </a:r>
            <a:endParaRPr lang="de-DE" dirty="0"/>
          </a:p>
        </p:txBody>
      </p:sp>
      <p:sp>
        <p:nvSpPr>
          <p:cNvPr id="3" name="Inhaltsplatzhalter 2"/>
          <p:cNvSpPr>
            <a:spLocks noGrp="1"/>
          </p:cNvSpPr>
          <p:nvPr>
            <p:ph idx="1"/>
          </p:nvPr>
        </p:nvSpPr>
        <p:spPr/>
        <p:txBody>
          <a:bodyPr/>
          <a:lstStyle/>
          <a:p>
            <a:r>
              <a:rPr lang="en-GB" dirty="0"/>
              <a:t>It depends upon the units of measurement.</a:t>
            </a:r>
          </a:p>
          <a:p>
            <a:pPr lvl="1"/>
            <a:r>
              <a:rPr lang="en-GB" sz="2000" dirty="0"/>
              <a:t>E.g. The Covariance of two variables measured in Miles might be 4.25, but if the same scores are converted to Km, the Covariance is 11.</a:t>
            </a:r>
          </a:p>
          <a:p>
            <a:r>
              <a:rPr lang="en-GB" dirty="0"/>
              <a:t>One solution: standardise it!</a:t>
            </a:r>
          </a:p>
          <a:p>
            <a:pPr lvl="1"/>
            <a:r>
              <a:rPr lang="en-GB" sz="2000" dirty="0"/>
              <a:t>Divide by the standard deviations of both variables</a:t>
            </a:r>
            <a:r>
              <a:rPr lang="en-GB" dirty="0"/>
              <a:t>.</a:t>
            </a:r>
          </a:p>
          <a:p>
            <a:r>
              <a:rPr lang="en-GB" dirty="0"/>
              <a:t>The standardised version of Covariance is known as the </a:t>
            </a:r>
            <a:r>
              <a:rPr lang="en-GB" b="1" dirty="0" smtClean="0"/>
              <a:t>Pearson correlation coefficient</a:t>
            </a:r>
            <a:r>
              <a:rPr lang="en-GB" dirty="0" smtClean="0"/>
              <a:t>.</a:t>
            </a:r>
            <a:endParaRPr lang="en-GB" dirty="0"/>
          </a:p>
          <a:p>
            <a:pPr>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66</a:t>
            </a:fld>
            <a:endParaRPr lang="de-DE" altLang="en-US"/>
          </a:p>
        </p:txBody>
      </p:sp>
      <p:graphicFrame>
        <p:nvGraphicFramePr>
          <p:cNvPr id="826369" name="Object 1"/>
          <p:cNvGraphicFramePr>
            <a:graphicFrameLocks noGrp="1" noChangeAspect="1"/>
          </p:cNvGraphicFramePr>
          <p:nvPr/>
        </p:nvGraphicFramePr>
        <p:xfrm>
          <a:off x="1187624" y="4391671"/>
          <a:ext cx="2365896" cy="1701625"/>
        </p:xfrm>
        <a:graphic>
          <a:graphicData uri="http://schemas.openxmlformats.org/presentationml/2006/ole">
            <mc:AlternateContent xmlns:mc="http://schemas.openxmlformats.org/markup-compatibility/2006">
              <mc:Choice xmlns:v="urn:schemas-microsoft-com:vml" Requires="v">
                <p:oleObj spid="_x0000_s716852" name="Equation" r:id="rId3" imgW="901700" imgH="647700" progId="Equation.3">
                  <p:embed/>
                </p:oleObj>
              </mc:Choice>
              <mc:Fallback>
                <p:oleObj name="Equation" r:id="rId3" imgW="901700" imgH="6477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391671"/>
                        <a:ext cx="2365896" cy="17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1335439211"/>
              </p:ext>
            </p:extLst>
          </p:nvPr>
        </p:nvGraphicFramePr>
        <p:xfrm>
          <a:off x="5796136" y="4653136"/>
          <a:ext cx="1557050" cy="1628800"/>
        </p:xfrm>
        <a:graphic>
          <a:graphicData uri="http://schemas.openxmlformats.org/presentationml/2006/ole">
            <mc:AlternateContent xmlns:mc="http://schemas.openxmlformats.org/markup-compatibility/2006">
              <mc:Choice xmlns:v="urn:schemas-microsoft-com:vml" Requires="v">
                <p:oleObj spid="_x0000_s716853" name="Equation" r:id="rId5" imgW="799753" imgH="837836" progId="Equation.3">
                  <p:embed/>
                </p:oleObj>
              </mc:Choice>
              <mc:Fallback>
                <p:oleObj name="Equation" r:id="rId5" imgW="799753" imgH="83783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653136"/>
                        <a:ext cx="1557050" cy="16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feld 8"/>
          <p:cNvSpPr txBox="1"/>
          <p:nvPr/>
        </p:nvSpPr>
        <p:spPr>
          <a:xfrm>
            <a:off x="5220072" y="4221088"/>
            <a:ext cx="2738765" cy="400110"/>
          </a:xfrm>
          <a:prstGeom prst="rect">
            <a:avLst/>
          </a:prstGeom>
          <a:noFill/>
        </p:spPr>
        <p:txBody>
          <a:bodyPr wrap="square" rtlCol="0">
            <a:spAutoFit/>
          </a:bodyPr>
          <a:lstStyle/>
          <a:p>
            <a:pPr marL="742950" lvl="1" indent="-285750">
              <a:spcBef>
                <a:spcPct val="20000"/>
              </a:spcBef>
            </a:pPr>
            <a:r>
              <a:rPr lang="de-DE" sz="2000" dirty="0" smtClean="0">
                <a:latin typeface="+mn-lt"/>
              </a:rPr>
              <a:t>In </a:t>
            </a:r>
            <a:r>
              <a:rPr lang="de-DE" sz="2000" dirty="0" err="1" smtClean="0">
                <a:latin typeface="+mn-lt"/>
              </a:rPr>
              <a:t>the</a:t>
            </a:r>
            <a:r>
              <a:rPr lang="de-DE" sz="2000" dirty="0" smtClean="0">
                <a:latin typeface="+mn-lt"/>
              </a:rPr>
              <a:t> </a:t>
            </a:r>
            <a:r>
              <a:rPr lang="de-DE" sz="2000" dirty="0" err="1" smtClean="0">
                <a:latin typeface="+mn-lt"/>
              </a:rPr>
              <a:t>example</a:t>
            </a:r>
            <a:r>
              <a:rPr lang="de-DE" sz="2000" dirty="0" smtClean="0">
                <a:latin typeface="+mn-lt"/>
              </a:rPr>
              <a:t>:</a:t>
            </a:r>
            <a:endParaRPr lang="de-DE" sz="2000" dirty="0">
              <a:latin typeface="+mn-lt"/>
            </a:endParaRPr>
          </a:p>
        </p:txBody>
      </p:sp>
    </p:spTree>
    <p:extLst>
      <p:ext uri="{BB962C8B-B14F-4D97-AF65-F5344CB8AC3E}">
        <p14:creationId xmlns:p14="http://schemas.microsoft.com/office/powerpoint/2010/main" val="38272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26369"/>
                                        </p:tgtEl>
                                        <p:attrNameLst>
                                          <p:attrName>style.visibility</p:attrName>
                                        </p:attrNameLst>
                                      </p:cBhvr>
                                      <p:to>
                                        <p:strVal val="visible"/>
                                      </p:to>
                                    </p:set>
                                    <p:animEffect transition="in" filter="dissolve">
                                      <p:cBhvr>
                                        <p:cTn id="7" dur="500"/>
                                        <p:tgtEl>
                                          <p:spTgt spid="82636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a:t>
            </a:r>
            <a:r>
              <a:rPr lang="en-GB" dirty="0"/>
              <a:t>Correlation </a:t>
            </a:r>
            <a:r>
              <a:rPr lang="en-GB" dirty="0" smtClean="0"/>
              <a:t>Coefficient (2)</a:t>
            </a:r>
            <a:endParaRPr lang="de-DE" dirty="0"/>
          </a:p>
        </p:txBody>
      </p:sp>
      <p:sp>
        <p:nvSpPr>
          <p:cNvPr id="3" name="Inhaltsplatzhalter 2"/>
          <p:cNvSpPr>
            <a:spLocks noGrp="1"/>
          </p:cNvSpPr>
          <p:nvPr>
            <p:ph idx="1"/>
          </p:nvPr>
        </p:nvSpPr>
        <p:spPr/>
        <p:txBody>
          <a:bodyPr>
            <a:normAutofit fontScale="92500"/>
          </a:bodyPr>
          <a:lstStyle/>
          <a:p>
            <a:r>
              <a:rPr lang="de-DE" dirty="0" err="1" smtClean="0"/>
              <a:t>Measure</a:t>
            </a:r>
            <a:r>
              <a:rPr lang="de-DE" dirty="0" smtClean="0"/>
              <a:t> </a:t>
            </a:r>
            <a:r>
              <a:rPr lang="de-DE" dirty="0" err="1" smtClean="0"/>
              <a:t>of</a:t>
            </a:r>
            <a:r>
              <a:rPr lang="de-DE" dirty="0" smtClean="0"/>
              <a:t> linear </a:t>
            </a:r>
            <a:r>
              <a:rPr lang="de-DE" dirty="0" err="1" smtClean="0"/>
              <a:t>dependence</a:t>
            </a:r>
            <a:endParaRPr lang="de-DE" dirty="0" smtClean="0"/>
          </a:p>
          <a:p>
            <a:r>
              <a:rPr lang="en-GB" dirty="0"/>
              <a:t>It varies between -</a:t>
            </a:r>
            <a:r>
              <a:rPr lang="en-GB" dirty="0" smtClean="0"/>
              <a:t>1 (perfect negative) </a:t>
            </a:r>
            <a:r>
              <a:rPr lang="en-GB" dirty="0"/>
              <a:t>and +</a:t>
            </a:r>
            <a:r>
              <a:rPr lang="en-GB" dirty="0" smtClean="0"/>
              <a:t>1 (perfect positive)</a:t>
            </a:r>
            <a:endParaRPr lang="en-GB" dirty="0"/>
          </a:p>
          <a:p>
            <a:pPr lvl="1"/>
            <a:r>
              <a:rPr lang="en-GB" dirty="0"/>
              <a:t>0 = no relationship</a:t>
            </a:r>
          </a:p>
          <a:p>
            <a:r>
              <a:rPr lang="en-GB" dirty="0"/>
              <a:t>It is an effect size</a:t>
            </a:r>
          </a:p>
          <a:p>
            <a:pPr lvl="1"/>
            <a:r>
              <a:rPr lang="en-GB" dirty="0"/>
              <a:t>±.1 = small effect</a:t>
            </a:r>
          </a:p>
          <a:p>
            <a:pPr lvl="1"/>
            <a:r>
              <a:rPr lang="en-GB" dirty="0"/>
              <a:t>±.3 = medium effect</a:t>
            </a:r>
          </a:p>
          <a:p>
            <a:pPr lvl="1"/>
            <a:r>
              <a:rPr lang="en-GB" dirty="0"/>
              <a:t>±.5 = large effect</a:t>
            </a:r>
          </a:p>
          <a:p>
            <a:r>
              <a:rPr lang="en-GB" b="1" dirty="0"/>
              <a:t>Coefficient of determination</a:t>
            </a:r>
            <a:r>
              <a:rPr lang="en-GB" dirty="0"/>
              <a:t>, </a:t>
            </a:r>
            <a:r>
              <a:rPr lang="en-GB" i="1" dirty="0"/>
              <a:t>r</a:t>
            </a:r>
            <a:r>
              <a:rPr lang="en-GB" i="1" baseline="30000" dirty="0"/>
              <a:t>2</a:t>
            </a:r>
          </a:p>
          <a:p>
            <a:pPr lvl="1"/>
            <a:r>
              <a:rPr lang="en-GB" dirty="0"/>
              <a:t>By squaring the value of </a:t>
            </a:r>
            <a:r>
              <a:rPr lang="en-GB" i="1" dirty="0"/>
              <a:t>r</a:t>
            </a:r>
            <a:r>
              <a:rPr lang="en-GB" dirty="0"/>
              <a:t> you get the proportion of variance in one variable shared by the other</a:t>
            </a:r>
            <a:r>
              <a:rPr lang="en-GB" dirty="0" smtClean="0"/>
              <a:t>.</a:t>
            </a:r>
          </a:p>
          <a:p>
            <a:r>
              <a:rPr lang="en-GB" dirty="0" smtClean="0"/>
              <a:t>In our example: 0.87², i.e. 75.7% of the variability in “Packets bought” can be explained by “Adverts watched”</a:t>
            </a: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spTree>
    <p:extLst>
      <p:ext uri="{BB962C8B-B14F-4D97-AF65-F5344CB8AC3E}">
        <p14:creationId xmlns:p14="http://schemas.microsoft.com/office/powerpoint/2010/main" val="2594183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04200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err="1" smtClean="0"/>
              <a:t>Examples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spTree>
    <p:extLst>
      <p:ext uri="{BB962C8B-B14F-4D97-AF65-F5344CB8AC3E}">
        <p14:creationId xmlns:p14="http://schemas.microsoft.com/office/powerpoint/2010/main" val="4134482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6186502" cy="1143000"/>
          </a:xfrm>
        </p:spPr>
        <p:txBody>
          <a:bodyPr>
            <a:normAutofit fontScale="90000"/>
          </a:bodyPr>
          <a:lstStyle/>
          <a:p>
            <a:r>
              <a:rPr lang="de-DE" dirty="0" err="1" smtClean="0"/>
              <a:t>Steepness</a:t>
            </a:r>
            <a:r>
              <a:rPr lang="de-DE" dirty="0" smtClean="0"/>
              <a:t> </a:t>
            </a:r>
            <a:r>
              <a:rPr lang="de-DE" dirty="0" err="1" smtClean="0"/>
              <a:t>of</a:t>
            </a:r>
            <a:r>
              <a:rPr lang="de-DE" dirty="0" smtClean="0"/>
              <a:t> </a:t>
            </a:r>
            <a:r>
              <a:rPr lang="de-DE" dirty="0" err="1" smtClean="0"/>
              <a:t>slope</a:t>
            </a:r>
            <a:r>
              <a:rPr lang="de-DE" dirty="0" smtClean="0"/>
              <a:t> ≠ </a:t>
            </a:r>
            <a:r>
              <a:rPr lang="de-DE" dirty="0" err="1" smtClean="0"/>
              <a:t>Strength</a:t>
            </a:r>
            <a:r>
              <a:rPr lang="de-DE" dirty="0" smtClean="0"/>
              <a:t> </a:t>
            </a:r>
            <a:r>
              <a:rPr lang="de-DE" dirty="0" err="1" smtClean="0"/>
              <a:t>of</a:t>
            </a:r>
            <a:r>
              <a:rPr lang="de-DE" dirty="0" smtClean="0"/>
              <a:t> </a:t>
            </a:r>
            <a:r>
              <a:rPr lang="de-DE" dirty="0" err="1" smtClean="0"/>
              <a:t>correlation</a:t>
            </a:r>
            <a:r>
              <a:rPr lang="de-DE" dirty="0" smtClean="0"/>
              <a:t>!</a:t>
            </a:r>
            <a:br>
              <a:rPr lang="de-DE"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pic>
        <p:nvPicPr>
          <p:cNvPr id="7188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72816"/>
            <a:ext cx="4423762" cy="40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266" y="1772816"/>
            <a:ext cx="4461869" cy="413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610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7</a:t>
            </a:fld>
            <a:endParaRPr lang="de-DE"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Non-linear </a:t>
            </a:r>
            <a:r>
              <a:rPr lang="de-DE" dirty="0" err="1" smtClean="0"/>
              <a:t>dependencies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71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842493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11560" y="1772816"/>
            <a:ext cx="8064896" cy="369332"/>
          </a:xfrm>
          <a:prstGeom prst="rect">
            <a:avLst/>
          </a:prstGeom>
          <a:noFill/>
        </p:spPr>
        <p:txBody>
          <a:bodyPr wrap="square" rtlCol="0">
            <a:spAutoFit/>
          </a:bodyPr>
          <a:lstStyle/>
          <a:p>
            <a:pPr marL="342900" indent="-342900">
              <a:spcBef>
                <a:spcPct val="20000"/>
              </a:spcBef>
              <a:buFont typeface="Arial" pitchFamily="34" charset="0"/>
              <a:buChar char="•"/>
            </a:pPr>
            <a:r>
              <a:rPr lang="de-DE" dirty="0" smtClean="0">
                <a:latin typeface="+mn-lt"/>
              </a:rPr>
              <a:t>Pearson </a:t>
            </a:r>
            <a:r>
              <a:rPr lang="de-DE" dirty="0" err="1" smtClean="0">
                <a:latin typeface="+mn-lt"/>
              </a:rPr>
              <a:t>correlation</a:t>
            </a:r>
            <a:r>
              <a:rPr lang="de-DE" dirty="0" smtClean="0">
                <a:latin typeface="+mn-lt"/>
              </a:rPr>
              <a:t> </a:t>
            </a:r>
            <a:r>
              <a:rPr lang="de-DE" dirty="0" err="1" smtClean="0">
                <a:latin typeface="+mn-lt"/>
              </a:rPr>
              <a:t>coefficient</a:t>
            </a:r>
            <a:r>
              <a:rPr lang="de-DE" dirty="0" smtClean="0">
                <a:latin typeface="+mn-lt"/>
              </a:rPr>
              <a:t> not </a:t>
            </a:r>
            <a:r>
              <a:rPr lang="de-DE" dirty="0" err="1" smtClean="0">
                <a:latin typeface="+mn-lt"/>
              </a:rPr>
              <a:t>meaningful</a:t>
            </a:r>
            <a:r>
              <a:rPr lang="de-DE" dirty="0" smtClean="0">
                <a:latin typeface="+mn-lt"/>
              </a:rPr>
              <a:t> </a:t>
            </a:r>
            <a:r>
              <a:rPr lang="de-DE" dirty="0" err="1" smtClean="0">
                <a:latin typeface="+mn-lt"/>
              </a:rPr>
              <a:t>for</a:t>
            </a:r>
            <a:r>
              <a:rPr lang="de-DE" dirty="0" smtClean="0">
                <a:latin typeface="+mn-lt"/>
              </a:rPr>
              <a:t> non-linear </a:t>
            </a:r>
            <a:r>
              <a:rPr lang="de-DE" dirty="0" err="1" smtClean="0">
                <a:latin typeface="+mn-lt"/>
              </a:rPr>
              <a:t>dependencies</a:t>
            </a:r>
            <a:r>
              <a:rPr lang="de-DE" dirty="0" smtClean="0">
                <a:latin typeface="+mn-lt"/>
              </a:rPr>
              <a:t>!</a:t>
            </a:r>
            <a:endParaRPr lang="de-DE" dirty="0">
              <a:latin typeface="+mn-lt"/>
            </a:endParaRPr>
          </a:p>
        </p:txBody>
      </p:sp>
    </p:spTree>
    <p:extLst>
      <p:ext uri="{BB962C8B-B14F-4D97-AF65-F5344CB8AC3E}">
        <p14:creationId xmlns:p14="http://schemas.microsoft.com/office/powerpoint/2010/main" val="28689491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23112" cy="1143000"/>
          </a:xfrm>
        </p:spPr>
        <p:txBody>
          <a:bodyPr/>
          <a:lstStyle/>
          <a:p>
            <a:r>
              <a:rPr lang="en-GB" dirty="0" smtClean="0"/>
              <a:t>Correlation/Association </a:t>
            </a:r>
            <a:r>
              <a:rPr lang="en-GB" dirty="0"/>
              <a:t>and </a:t>
            </a:r>
            <a:r>
              <a:rPr lang="en-GB" dirty="0" smtClean="0"/>
              <a:t>causality (1)</a:t>
            </a:r>
            <a:endParaRPr lang="de-DE" dirty="0"/>
          </a:p>
        </p:txBody>
      </p:sp>
      <p:sp>
        <p:nvSpPr>
          <p:cNvPr id="3" name="Inhaltsplatzhalter 2"/>
          <p:cNvSpPr>
            <a:spLocks noGrp="1"/>
          </p:cNvSpPr>
          <p:nvPr>
            <p:ph idx="1"/>
          </p:nvPr>
        </p:nvSpPr>
        <p:spPr/>
        <p:txBody>
          <a:bodyPr>
            <a:normAutofit/>
          </a:bodyPr>
          <a:lstStyle/>
          <a:p>
            <a:r>
              <a:rPr lang="en-GB" dirty="0" smtClean="0"/>
              <a:t>Direction </a:t>
            </a:r>
            <a:r>
              <a:rPr lang="en-GB" dirty="0"/>
              <a:t>of causality:</a:t>
            </a:r>
          </a:p>
          <a:p>
            <a:pPr lvl="1"/>
            <a:r>
              <a:rPr lang="en-GB" dirty="0"/>
              <a:t>Correlation coefficients say nothing about which variable causes the other to </a:t>
            </a:r>
            <a:r>
              <a:rPr lang="en-GB" dirty="0" smtClean="0"/>
              <a:t>change</a:t>
            </a:r>
          </a:p>
          <a:p>
            <a:r>
              <a:rPr lang="en-GB" dirty="0" smtClean="0"/>
              <a:t>The </a:t>
            </a:r>
            <a:r>
              <a:rPr lang="en-GB" dirty="0"/>
              <a:t>third-variable problem:</a:t>
            </a:r>
          </a:p>
          <a:p>
            <a:pPr lvl="1"/>
            <a:r>
              <a:rPr lang="en-GB" dirty="0"/>
              <a:t>in any correlation, causality between two variables cannot be </a:t>
            </a:r>
            <a:r>
              <a:rPr lang="en-GB" dirty="0" smtClean="0"/>
              <a:t>automatically assumed </a:t>
            </a:r>
            <a:r>
              <a:rPr lang="en-GB" dirty="0"/>
              <a:t>because there may be other measured or unmeasured variables (“</a:t>
            </a:r>
            <a:r>
              <a:rPr lang="en-GB" b="1" dirty="0"/>
              <a:t>confounders</a:t>
            </a:r>
            <a:r>
              <a:rPr lang="en-GB" dirty="0"/>
              <a:t>”) affecting the results</a:t>
            </a:r>
            <a:r>
              <a:rPr lang="en-GB" dirty="0" smtClean="0"/>
              <a:t>.</a:t>
            </a:r>
          </a:p>
          <a:p>
            <a:pPr lvl="1"/>
            <a:endParaRPr lang="en-GB" dirty="0"/>
          </a:p>
          <a:p>
            <a:endParaRPr lang="en-GB" dirty="0"/>
          </a:p>
          <a:p>
            <a:endParaRPr lang="en-GB" dirty="0"/>
          </a:p>
          <a:p>
            <a:pPr lvl="1"/>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71</a:t>
            </a:fld>
            <a:endParaRPr lang="de-DE" altLang="en-US"/>
          </a:p>
        </p:txBody>
      </p:sp>
      <p:grpSp>
        <p:nvGrpSpPr>
          <p:cNvPr id="23" name="Gruppieren 22"/>
          <p:cNvGrpSpPr/>
          <p:nvPr/>
        </p:nvGrpSpPr>
        <p:grpSpPr>
          <a:xfrm>
            <a:off x="2855029" y="4581128"/>
            <a:ext cx="3251883" cy="932370"/>
            <a:chOff x="2756952" y="2962815"/>
            <a:chExt cx="3251883" cy="932370"/>
          </a:xfrm>
        </p:grpSpPr>
        <p:sp>
          <p:nvSpPr>
            <p:cNvPr id="24" name="Textfeld 36"/>
            <p:cNvSpPr txBox="1"/>
            <p:nvPr/>
          </p:nvSpPr>
          <p:spPr bwMode="auto">
            <a:xfrm>
              <a:off x="2756952" y="3492803"/>
              <a:ext cx="33374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a:t>
              </a:r>
              <a:endParaRPr lang="en-US" sz="2000" dirty="0" smtClean="0">
                <a:solidFill>
                  <a:schemeClr val="tx1"/>
                </a:solidFill>
                <a:latin typeface="+mn-lt"/>
              </a:endParaRPr>
            </a:p>
          </p:txBody>
        </p:sp>
        <p:cxnSp>
          <p:nvCxnSpPr>
            <p:cNvPr id="25" name="Gerade Verbindung 24"/>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26" name="Textfeld 38"/>
            <p:cNvSpPr txBox="1"/>
            <p:nvPr/>
          </p:nvSpPr>
          <p:spPr bwMode="auto">
            <a:xfrm>
              <a:off x="5684708" y="3495075"/>
              <a:ext cx="324127"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B</a:t>
              </a:r>
            </a:p>
          </p:txBody>
        </p:sp>
        <p:sp>
          <p:nvSpPr>
            <p:cNvPr id="27" name="Textfeld 39"/>
            <p:cNvSpPr txBox="1"/>
            <p:nvPr/>
          </p:nvSpPr>
          <p:spPr bwMode="auto">
            <a:xfrm>
              <a:off x="4103120" y="2962815"/>
              <a:ext cx="3209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C</a:t>
              </a:r>
            </a:p>
          </p:txBody>
        </p:sp>
        <p:cxnSp>
          <p:nvCxnSpPr>
            <p:cNvPr id="28" name="Gerade Verbindung 27"/>
            <p:cNvCxnSpPr/>
            <p:nvPr/>
          </p:nvCxnSpPr>
          <p:spPr bwMode="auto">
            <a:xfrm>
              <a:off x="4448888" y="3162870"/>
              <a:ext cx="1219790" cy="329933"/>
            </a:xfrm>
            <a:prstGeom prst="line">
              <a:avLst/>
            </a:prstGeom>
            <a:noFill/>
            <a:ln w="28575" cap="flat" cmpd="sng" algn="ctr">
              <a:solidFill>
                <a:schemeClr val="tx1"/>
              </a:solidFill>
              <a:prstDash val="solid"/>
              <a:round/>
              <a:headEnd type="none" w="med" len="med"/>
              <a:tailEnd type="triangle" w="med" len="med"/>
            </a:ln>
            <a:effectLst/>
          </p:spPr>
        </p:cxnSp>
        <p:cxnSp>
          <p:nvCxnSpPr>
            <p:cNvPr id="29" name="Gerade Verbindung 28"/>
            <p:cNvCxnSpPr/>
            <p:nvPr/>
          </p:nvCxnSpPr>
          <p:spPr bwMode="auto">
            <a:xfrm flipV="1">
              <a:off x="3101919" y="3162870"/>
              <a:ext cx="976355" cy="370876"/>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36068814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lstStyle/>
          <a:p>
            <a:r>
              <a:rPr lang="en-GB" dirty="0" smtClean="0"/>
              <a:t>Correlation/Association and causality (2)</a:t>
            </a:r>
            <a:endParaRPr lang="de-DE" dirty="0"/>
          </a:p>
        </p:txBody>
      </p:sp>
      <p:sp>
        <p:nvSpPr>
          <p:cNvPr id="3" name="Inhaltsplatzhalter 2"/>
          <p:cNvSpPr>
            <a:spLocks noGrp="1"/>
          </p:cNvSpPr>
          <p:nvPr>
            <p:ph idx="1"/>
          </p:nvPr>
        </p:nvSpPr>
        <p:spPr/>
        <p:txBody>
          <a:bodyPr/>
          <a:lstStyle/>
          <a:p>
            <a:r>
              <a:rPr lang="de-DE" sz="2200" dirty="0" smtClean="0"/>
              <a:t>Due </a:t>
            </a:r>
            <a:r>
              <a:rPr lang="de-DE" sz="2200" dirty="0" err="1" smtClean="0"/>
              <a:t>to</a:t>
            </a:r>
            <a:r>
              <a:rPr lang="de-DE" sz="2200" dirty="0" smtClean="0"/>
              <a:t> </a:t>
            </a:r>
            <a:r>
              <a:rPr lang="de-DE" sz="2200" dirty="0" err="1" smtClean="0"/>
              <a:t>confounders</a:t>
            </a:r>
            <a:r>
              <a:rPr lang="de-DE" sz="2200" dirty="0" smtClean="0"/>
              <a:t>, </a:t>
            </a:r>
            <a:r>
              <a:rPr lang="de-DE" sz="2200" dirty="0" err="1" smtClean="0"/>
              <a:t>the</a:t>
            </a:r>
            <a:r>
              <a:rPr lang="de-DE" sz="2200" dirty="0" smtClean="0"/>
              <a:t> </a:t>
            </a:r>
            <a:r>
              <a:rPr lang="de-DE" sz="2200" dirty="0" err="1" smtClean="0"/>
              <a:t>estimated</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effect</a:t>
            </a:r>
            <a:r>
              <a:rPr lang="de-DE" sz="2200" dirty="0" smtClean="0"/>
              <a:t> </a:t>
            </a:r>
            <a:r>
              <a:rPr lang="de-DE" sz="2200" dirty="0" err="1" smtClean="0"/>
              <a:t>can</a:t>
            </a:r>
            <a:r>
              <a:rPr lang="de-DE" sz="2200" dirty="0" smtClean="0"/>
              <a:t> </a:t>
            </a:r>
            <a:r>
              <a:rPr lang="de-DE" sz="2200" dirty="0" err="1" smtClean="0"/>
              <a:t>be</a:t>
            </a:r>
            <a:r>
              <a:rPr lang="de-DE" sz="2200" dirty="0" smtClean="0"/>
              <a:t> </a:t>
            </a:r>
            <a:r>
              <a:rPr lang="de-DE" sz="2200" dirty="0" err="1" smtClean="0"/>
              <a:t>distorted</a:t>
            </a:r>
            <a:r>
              <a:rPr lang="de-DE" sz="2200" dirty="0" smtClean="0"/>
              <a:t> so </a:t>
            </a:r>
            <a:r>
              <a:rPr lang="de-DE" sz="2200" dirty="0" err="1" smtClean="0"/>
              <a:t>severely</a:t>
            </a:r>
            <a:r>
              <a:rPr lang="de-DE" sz="2200" dirty="0" smtClean="0"/>
              <a:t> </a:t>
            </a:r>
            <a:r>
              <a:rPr lang="de-DE" sz="2200" dirty="0" err="1" smtClean="0"/>
              <a:t>that</a:t>
            </a:r>
            <a:r>
              <a:rPr lang="de-DE" sz="2200" dirty="0" smtClean="0"/>
              <a:t> </a:t>
            </a:r>
            <a:r>
              <a:rPr lang="de-DE" sz="2200" dirty="0" err="1" smtClean="0"/>
              <a:t>even</a:t>
            </a:r>
            <a:r>
              <a:rPr lang="de-DE" sz="2200" dirty="0" smtClean="0"/>
              <a:t> </a:t>
            </a:r>
            <a:r>
              <a:rPr lang="de-DE" sz="2200" dirty="0" err="1" smtClean="0"/>
              <a:t>the</a:t>
            </a:r>
            <a:r>
              <a:rPr lang="de-DE" sz="2200" dirty="0" smtClean="0"/>
              <a:t> </a:t>
            </a:r>
            <a:r>
              <a:rPr lang="de-DE" sz="2200" dirty="0" err="1" smtClean="0"/>
              <a:t>estimate</a:t>
            </a:r>
            <a:r>
              <a:rPr lang="de-DE" sz="2200" dirty="0" smtClean="0"/>
              <a:t> </a:t>
            </a:r>
            <a:r>
              <a:rPr lang="de-DE" sz="2200" dirty="0" err="1" smtClean="0"/>
              <a:t>shows</a:t>
            </a:r>
            <a:r>
              <a:rPr lang="de-DE" sz="2200" dirty="0" smtClean="0"/>
              <a:t> </a:t>
            </a:r>
            <a:r>
              <a:rPr lang="de-DE" sz="2200" dirty="0" err="1" smtClean="0"/>
              <a:t>even</a:t>
            </a:r>
            <a:r>
              <a:rPr lang="de-DE" sz="2200" dirty="0" smtClean="0"/>
              <a:t> in </a:t>
            </a:r>
            <a:r>
              <a:rPr lang="de-DE" sz="2200" dirty="0" err="1" smtClean="0"/>
              <a:t>the</a:t>
            </a:r>
            <a:r>
              <a:rPr lang="de-DE" sz="2200" dirty="0" smtClean="0"/>
              <a:t> </a:t>
            </a:r>
            <a:r>
              <a:rPr lang="de-DE" sz="2200" dirty="0" err="1" smtClean="0"/>
              <a:t>opposite</a:t>
            </a:r>
            <a:r>
              <a:rPr lang="de-DE" sz="2200" dirty="0" smtClean="0"/>
              <a:t> </a:t>
            </a:r>
            <a:r>
              <a:rPr lang="de-DE" sz="2200" dirty="0" err="1" smtClean="0"/>
              <a:t>direction</a:t>
            </a:r>
            <a:r>
              <a:rPr lang="de-DE" sz="2200" dirty="0" smtClean="0"/>
              <a:t> </a:t>
            </a:r>
            <a:r>
              <a:rPr lang="de-DE" sz="2200" dirty="0" err="1" smtClean="0"/>
              <a:t>than</a:t>
            </a:r>
            <a:r>
              <a:rPr lang="de-DE" sz="2200" dirty="0" smtClean="0"/>
              <a:t> </a:t>
            </a:r>
            <a:r>
              <a:rPr lang="de-DE" sz="2200" dirty="0" err="1" smtClean="0"/>
              <a:t>the</a:t>
            </a:r>
            <a:r>
              <a:rPr lang="de-DE" sz="2200" dirty="0" smtClean="0"/>
              <a:t> </a:t>
            </a:r>
            <a:r>
              <a:rPr lang="de-DE" sz="2200" dirty="0" err="1" smtClean="0"/>
              <a:t>true</a:t>
            </a:r>
            <a:r>
              <a:rPr lang="de-DE" sz="2200" dirty="0" smtClean="0"/>
              <a:t> </a:t>
            </a:r>
            <a:r>
              <a:rPr lang="de-DE" sz="2200" dirty="0" err="1" smtClean="0"/>
              <a:t>effect</a:t>
            </a:r>
            <a:endParaRPr lang="de-DE" sz="2200" dirty="0" smtClean="0"/>
          </a:p>
          <a:p>
            <a:r>
              <a:rPr lang="de-DE" sz="2200" b="1" dirty="0" err="1" smtClean="0"/>
              <a:t>Simpson‘s</a:t>
            </a:r>
            <a:r>
              <a:rPr lang="de-DE" sz="2200" b="1" dirty="0" smtClean="0"/>
              <a:t> paradox</a:t>
            </a:r>
          </a:p>
          <a:p>
            <a:r>
              <a:rPr lang="de-AT" sz="2200" dirty="0"/>
              <a:t>Appleton et al. (The American </a:t>
            </a:r>
            <a:r>
              <a:rPr lang="de-AT" sz="2200" dirty="0" err="1"/>
              <a:t>Statistician</a:t>
            </a:r>
            <a:r>
              <a:rPr lang="de-AT" sz="2200" dirty="0"/>
              <a:t> 1996;50(4</a:t>
            </a:r>
            <a:r>
              <a:rPr lang="de-AT" sz="2200" dirty="0" smtClean="0"/>
              <a:t>))</a:t>
            </a:r>
          </a:p>
          <a:p>
            <a:r>
              <a:rPr lang="de-DE" sz="2200" b="1" dirty="0"/>
              <a:t>UC Berkeley </a:t>
            </a:r>
            <a:r>
              <a:rPr lang="de-DE" sz="2200" b="1" dirty="0" err="1"/>
              <a:t>gender</a:t>
            </a:r>
            <a:r>
              <a:rPr lang="de-DE" sz="2200" b="1" dirty="0"/>
              <a:t> </a:t>
            </a:r>
            <a:r>
              <a:rPr lang="de-DE" sz="2200" b="1" dirty="0" err="1"/>
              <a:t>bias</a:t>
            </a:r>
            <a:endParaRPr lang="de-DE" sz="2200" b="1" dirty="0"/>
          </a:p>
          <a:p>
            <a:endParaRPr lang="de-AT"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pic>
        <p:nvPicPr>
          <p:cNvPr id="71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77072"/>
            <a:ext cx="2664296" cy="116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45024"/>
            <a:ext cx="4248472" cy="233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ieren 8"/>
          <p:cNvGrpSpPr/>
          <p:nvPr/>
        </p:nvGrpSpPr>
        <p:grpSpPr>
          <a:xfrm>
            <a:off x="323528" y="5445224"/>
            <a:ext cx="4734298" cy="930098"/>
            <a:chOff x="2174906" y="2962815"/>
            <a:chExt cx="4734298" cy="930098"/>
          </a:xfrm>
        </p:grpSpPr>
        <p:sp>
          <p:nvSpPr>
            <p:cNvPr id="10" name="Textfeld 36"/>
            <p:cNvSpPr txBox="1"/>
            <p:nvPr/>
          </p:nvSpPr>
          <p:spPr bwMode="auto">
            <a:xfrm>
              <a:off x="2174906" y="3492803"/>
              <a:ext cx="9621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Gender</a:t>
              </a:r>
              <a:endParaRPr lang="en-US" sz="2000" dirty="0" smtClean="0">
                <a:solidFill>
                  <a:schemeClr val="tx1"/>
                </a:solidFill>
                <a:latin typeface="+mn-lt"/>
              </a:endParaRPr>
            </a:p>
          </p:txBody>
        </p:sp>
        <p:cxnSp>
          <p:nvCxnSpPr>
            <p:cNvPr id="11" name="Gerade Verbindung 10"/>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12" name="Textfeld 38"/>
            <p:cNvSpPr txBox="1"/>
            <p:nvPr/>
          </p:nvSpPr>
          <p:spPr bwMode="auto">
            <a:xfrm>
              <a:off x="5645718" y="3469267"/>
              <a:ext cx="126348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Admission</a:t>
              </a:r>
              <a:endParaRPr lang="en-US" sz="2000" dirty="0" smtClean="0">
                <a:solidFill>
                  <a:schemeClr val="tx1"/>
                </a:solidFill>
                <a:latin typeface="+mn-lt"/>
              </a:endParaRPr>
            </a:p>
          </p:txBody>
        </p:sp>
        <p:sp>
          <p:nvSpPr>
            <p:cNvPr id="13" name="Textfeld 39"/>
            <p:cNvSpPr txBox="1"/>
            <p:nvPr/>
          </p:nvSpPr>
          <p:spPr bwMode="auto">
            <a:xfrm>
              <a:off x="3535243" y="2962815"/>
              <a:ext cx="1456681"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Department</a:t>
              </a:r>
              <a:endParaRPr lang="en-US" sz="2000" dirty="0" smtClean="0">
                <a:solidFill>
                  <a:schemeClr val="tx1"/>
                </a:solidFill>
                <a:latin typeface="+mn-lt"/>
              </a:endParaRPr>
            </a:p>
          </p:txBody>
        </p:sp>
        <p:cxnSp>
          <p:nvCxnSpPr>
            <p:cNvPr id="14" name="Gerade Verbindung 13"/>
            <p:cNvCxnSpPr>
              <a:stCxn id="13" idx="3"/>
            </p:cNvCxnSpPr>
            <p:nvPr/>
          </p:nvCxnSpPr>
          <p:spPr bwMode="auto">
            <a:xfrm>
              <a:off x="4991924" y="3162870"/>
              <a:ext cx="888926" cy="306397"/>
            </a:xfrm>
            <a:prstGeom prst="line">
              <a:avLst/>
            </a:prstGeom>
            <a:noFill/>
            <a:ln w="28575" cap="flat" cmpd="sng" algn="ctr">
              <a:solidFill>
                <a:schemeClr val="tx1"/>
              </a:solidFill>
              <a:prstDash val="solid"/>
              <a:round/>
              <a:headEnd type="none" w="med" len="med"/>
              <a:tailEnd type="triangle" w="med" len="med"/>
            </a:ln>
            <a:effectLst/>
          </p:spPr>
        </p:cxnSp>
        <p:cxnSp>
          <p:nvCxnSpPr>
            <p:cNvPr id="15" name="Gerade Verbindung 14"/>
            <p:cNvCxnSpPr/>
            <p:nvPr/>
          </p:nvCxnSpPr>
          <p:spPr bwMode="auto">
            <a:xfrm flipV="1">
              <a:off x="2928522" y="3162870"/>
              <a:ext cx="661574" cy="329933"/>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11897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95120" cy="1143000"/>
          </a:xfrm>
        </p:spPr>
        <p:txBody>
          <a:bodyPr/>
          <a:lstStyle/>
          <a:p>
            <a:r>
              <a:rPr lang="en-GB" dirty="0"/>
              <a:t>Correlation/Association and causality </a:t>
            </a:r>
            <a:r>
              <a:rPr lang="en-GB" dirty="0" smtClean="0"/>
              <a:t>(3)</a:t>
            </a:r>
            <a:endParaRPr lang="de-AT" dirty="0"/>
          </a:p>
        </p:txBody>
      </p:sp>
      <p:sp>
        <p:nvSpPr>
          <p:cNvPr id="3" name="Inhaltsplatzhalter 2"/>
          <p:cNvSpPr>
            <a:spLocks noGrp="1"/>
          </p:cNvSpPr>
          <p:nvPr>
            <p:ph idx="1"/>
          </p:nvPr>
        </p:nvSpPr>
        <p:spPr/>
        <p:txBody>
          <a:bodyPr/>
          <a:lstStyle/>
          <a:p>
            <a:r>
              <a:rPr lang="de-AT" dirty="0" smtClean="0"/>
              <a:t>In </a:t>
            </a:r>
            <a:r>
              <a:rPr lang="de-AT" dirty="0" err="1" smtClean="0"/>
              <a:t>many</a:t>
            </a:r>
            <a:r>
              <a:rPr lang="de-AT" dirty="0" smtClean="0"/>
              <a:t> </a:t>
            </a:r>
            <a:r>
              <a:rPr lang="de-AT" dirty="0" err="1" smtClean="0"/>
              <a:t>experiments</a:t>
            </a:r>
            <a:r>
              <a:rPr lang="de-AT" dirty="0"/>
              <a:t>/</a:t>
            </a:r>
            <a:r>
              <a:rPr lang="de-AT" dirty="0" err="1" smtClean="0"/>
              <a:t>studies</a:t>
            </a:r>
            <a:r>
              <a:rPr lang="de-AT" dirty="0" smtClean="0"/>
              <a:t>, </a:t>
            </a:r>
            <a:r>
              <a:rPr lang="de-AT" dirty="0" err="1" smtClean="0"/>
              <a:t>the</a:t>
            </a:r>
            <a:r>
              <a:rPr lang="de-AT" dirty="0" smtClean="0"/>
              <a:t> </a:t>
            </a:r>
            <a:r>
              <a:rPr lang="de-AT" dirty="0" err="1" smtClean="0"/>
              <a:t>main</a:t>
            </a:r>
            <a:r>
              <a:rPr lang="de-AT" dirty="0" smtClean="0"/>
              <a:t> </a:t>
            </a:r>
            <a:r>
              <a:rPr lang="de-AT" dirty="0" err="1" smtClean="0"/>
              <a:t>focus</a:t>
            </a:r>
            <a:r>
              <a:rPr lang="de-AT" dirty="0" smtClean="0"/>
              <a:t> </a:t>
            </a:r>
            <a:r>
              <a:rPr lang="de-AT" dirty="0" err="1" smtClean="0"/>
              <a:t>is</a:t>
            </a:r>
            <a:r>
              <a:rPr lang="de-AT" dirty="0" smtClean="0"/>
              <a:t> on </a:t>
            </a:r>
            <a:r>
              <a:rPr lang="de-AT" dirty="0" err="1" smtClean="0"/>
              <a:t>establishing</a:t>
            </a:r>
            <a:r>
              <a:rPr lang="de-AT" dirty="0" smtClean="0"/>
              <a:t> </a:t>
            </a:r>
            <a:r>
              <a:rPr lang="de-AT" b="1" dirty="0" err="1" smtClean="0"/>
              <a:t>causal</a:t>
            </a:r>
            <a:r>
              <a:rPr lang="de-AT" b="1" dirty="0" smtClean="0"/>
              <a:t> </a:t>
            </a:r>
            <a:r>
              <a:rPr lang="de-AT" b="1" dirty="0" err="1" smtClean="0"/>
              <a:t>relationships</a:t>
            </a:r>
            <a:r>
              <a:rPr lang="de-AT" dirty="0" smtClean="0"/>
              <a:t> </a:t>
            </a:r>
            <a:r>
              <a:rPr lang="de-AT" dirty="0" err="1" smtClean="0"/>
              <a:t>rather</a:t>
            </a:r>
            <a:r>
              <a:rPr lang="de-AT" dirty="0" smtClean="0"/>
              <a:t> </a:t>
            </a:r>
            <a:r>
              <a:rPr lang="de-AT" dirty="0" err="1" smtClean="0"/>
              <a:t>than</a:t>
            </a:r>
            <a:r>
              <a:rPr lang="de-AT" dirty="0" smtClean="0"/>
              <a:t> </a:t>
            </a:r>
            <a:r>
              <a:rPr lang="de-AT" dirty="0" err="1" smtClean="0"/>
              <a:t>mere</a:t>
            </a:r>
            <a:r>
              <a:rPr lang="de-AT" dirty="0" smtClean="0"/>
              <a:t> </a:t>
            </a:r>
            <a:r>
              <a:rPr lang="de-AT" dirty="0" err="1" smtClean="0"/>
              <a:t>associations</a:t>
            </a:r>
            <a:endParaRPr lang="de-AT" dirty="0" smtClean="0"/>
          </a:p>
          <a:p>
            <a:r>
              <a:rPr lang="de-AT" dirty="0" err="1" smtClean="0"/>
              <a:t>Prerequisite</a:t>
            </a:r>
            <a:r>
              <a:rPr lang="de-AT" dirty="0" smtClean="0"/>
              <a:t>:</a:t>
            </a:r>
          </a:p>
          <a:p>
            <a:pPr lvl="1"/>
            <a:r>
              <a:rPr lang="de-AT" b="1" dirty="0" err="1" smtClean="0"/>
              <a:t>Appropriate</a:t>
            </a:r>
            <a:r>
              <a:rPr lang="de-AT" b="1" dirty="0" smtClean="0"/>
              <a:t> </a:t>
            </a:r>
            <a:r>
              <a:rPr lang="de-AT" b="1" dirty="0" err="1" smtClean="0"/>
              <a:t>study</a:t>
            </a:r>
            <a:r>
              <a:rPr lang="de-AT" b="1" dirty="0" smtClean="0"/>
              <a:t> design</a:t>
            </a:r>
          </a:p>
          <a:p>
            <a:pPr lvl="2"/>
            <a:r>
              <a:rPr lang="de-AT" dirty="0" err="1" smtClean="0"/>
              <a:t>Minimizing</a:t>
            </a:r>
            <a:r>
              <a:rPr lang="de-AT" dirty="0" smtClean="0"/>
              <a:t> </a:t>
            </a:r>
            <a:r>
              <a:rPr lang="de-AT" dirty="0" err="1" smtClean="0"/>
              <a:t>selection</a:t>
            </a:r>
            <a:r>
              <a:rPr lang="de-AT" dirty="0" smtClean="0"/>
              <a:t> </a:t>
            </a:r>
            <a:r>
              <a:rPr lang="de-AT" dirty="0" err="1" smtClean="0"/>
              <a:t>bias</a:t>
            </a:r>
            <a:endParaRPr lang="de-AT" dirty="0" smtClean="0"/>
          </a:p>
          <a:p>
            <a:pPr lvl="2"/>
            <a:r>
              <a:rPr lang="de-AT" dirty="0" err="1" smtClean="0"/>
              <a:t>Minimizing</a:t>
            </a:r>
            <a:r>
              <a:rPr lang="de-AT" dirty="0" smtClean="0"/>
              <a:t> </a:t>
            </a:r>
            <a:r>
              <a:rPr lang="de-AT" dirty="0" err="1" smtClean="0"/>
              <a:t>measurement</a:t>
            </a:r>
            <a:r>
              <a:rPr lang="de-AT" dirty="0" smtClean="0"/>
              <a:t> </a:t>
            </a:r>
            <a:r>
              <a:rPr lang="de-AT" dirty="0" err="1" smtClean="0"/>
              <a:t>errors</a:t>
            </a:r>
            <a:endParaRPr lang="de-AT" dirty="0" smtClean="0"/>
          </a:p>
          <a:p>
            <a:pPr lvl="2"/>
            <a:r>
              <a:rPr lang="de-AT" dirty="0" err="1" smtClean="0"/>
              <a:t>Minimize</a:t>
            </a:r>
            <a:r>
              <a:rPr lang="de-AT" dirty="0" smtClean="0"/>
              <a:t> </a:t>
            </a:r>
            <a:r>
              <a:rPr lang="de-AT" dirty="0" err="1" smtClean="0"/>
              <a:t>confounding</a:t>
            </a:r>
            <a:r>
              <a:rPr lang="de-AT" dirty="0" smtClean="0"/>
              <a:t>, e.g. </a:t>
            </a:r>
            <a:r>
              <a:rPr lang="de-AT" dirty="0" err="1" smtClean="0"/>
              <a:t>through</a:t>
            </a:r>
            <a:r>
              <a:rPr lang="de-AT" dirty="0" smtClean="0"/>
              <a:t> </a:t>
            </a:r>
            <a:r>
              <a:rPr lang="de-AT" dirty="0" err="1" smtClean="0"/>
              <a:t>randomization</a:t>
            </a:r>
            <a:endParaRPr lang="de-AT" dirty="0" smtClean="0"/>
          </a:p>
          <a:p>
            <a:pPr marL="742950" lvl="2" indent="-342900"/>
            <a:r>
              <a:rPr lang="de-AT" b="1" dirty="0" err="1"/>
              <a:t>Appropriate</a:t>
            </a:r>
            <a:r>
              <a:rPr lang="de-AT" b="1" dirty="0"/>
              <a:t> </a:t>
            </a:r>
            <a:r>
              <a:rPr lang="de-AT" b="1" dirty="0" err="1"/>
              <a:t>statistical</a:t>
            </a:r>
            <a:r>
              <a:rPr lang="de-AT" b="1" dirty="0"/>
              <a:t> </a:t>
            </a:r>
            <a:r>
              <a:rPr lang="de-AT" b="1" dirty="0" err="1"/>
              <a:t>methods</a:t>
            </a:r>
            <a:endParaRPr lang="de-AT" b="1" dirty="0"/>
          </a:p>
          <a:p>
            <a:pPr lvl="2"/>
            <a:r>
              <a:rPr lang="de-AT" dirty="0" smtClean="0"/>
              <a:t>Multivariate </a:t>
            </a:r>
            <a:r>
              <a:rPr lang="de-AT" dirty="0" err="1" smtClean="0"/>
              <a:t>statistics</a:t>
            </a:r>
            <a:r>
              <a:rPr lang="de-AT" dirty="0" smtClean="0"/>
              <a:t> </a:t>
            </a:r>
            <a:r>
              <a:rPr lang="de-AT" dirty="0" err="1" smtClean="0"/>
              <a:t>adjusting</a:t>
            </a:r>
            <a:r>
              <a:rPr lang="de-AT" dirty="0" smtClean="0"/>
              <a:t> </a:t>
            </a:r>
            <a:r>
              <a:rPr lang="de-AT" dirty="0" err="1" smtClean="0"/>
              <a:t>for</a:t>
            </a:r>
            <a:r>
              <a:rPr lang="de-AT" dirty="0" smtClean="0"/>
              <a:t> potential </a:t>
            </a:r>
            <a:r>
              <a:rPr lang="de-AT" dirty="0" err="1" smtClean="0"/>
              <a:t>third</a:t>
            </a:r>
            <a:r>
              <a:rPr lang="de-AT" dirty="0" smtClean="0"/>
              <a:t> variables</a:t>
            </a:r>
          </a:p>
          <a:p>
            <a:pPr lvl="2"/>
            <a:r>
              <a:rPr lang="de-AT" dirty="0" err="1" smtClean="0"/>
              <a:t>Matching</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sp>
        <p:nvSpPr>
          <p:cNvPr id="7" name="Rechteck 6"/>
          <p:cNvSpPr/>
          <p:nvPr/>
        </p:nvSpPr>
        <p:spPr>
          <a:xfrm>
            <a:off x="4499992" y="2636912"/>
            <a:ext cx="4320480" cy="338554"/>
          </a:xfrm>
          <a:prstGeom prst="rect">
            <a:avLst/>
          </a:prstGeom>
        </p:spPr>
        <p:txBody>
          <a:bodyPr wrap="square">
            <a:spAutoFit/>
          </a:bodyPr>
          <a:lstStyle/>
          <a:p>
            <a:r>
              <a:rPr lang="de-DE" sz="1600" dirty="0">
                <a:latin typeface="+mn-lt"/>
              </a:rPr>
              <a:t>http://tylervigen.com/view_correlation?id=1703</a:t>
            </a:r>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885" y="3068960"/>
            <a:ext cx="5925419" cy="330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a:stretch>
            <a:fillRect/>
          </a:stretch>
        </p:blipFill>
        <p:spPr bwMode="auto">
          <a:xfrm>
            <a:off x="6588224" y="3645024"/>
            <a:ext cx="1911282" cy="190843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860032" y="3429000"/>
            <a:ext cx="1785291" cy="1782634"/>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Nonparametric Correlation</a:t>
            </a:r>
            <a:endParaRPr lang="de-DE" dirty="0"/>
          </a:p>
        </p:txBody>
      </p:sp>
      <p:sp>
        <p:nvSpPr>
          <p:cNvPr id="3" name="Inhaltsplatzhalter 2"/>
          <p:cNvSpPr>
            <a:spLocks noGrp="1"/>
          </p:cNvSpPr>
          <p:nvPr>
            <p:ph idx="1"/>
          </p:nvPr>
        </p:nvSpPr>
        <p:spPr>
          <a:xfrm>
            <a:off x="457200" y="1600200"/>
            <a:ext cx="8229600" cy="2246769"/>
          </a:xfrm>
          <a:noFill/>
        </p:spPr>
        <p:txBody>
          <a:bodyPr wrap="square" rtlCol="0">
            <a:spAutoFit/>
          </a:bodyPr>
          <a:lstStyle/>
          <a:p>
            <a:pPr fontAlgn="base">
              <a:spcBef>
                <a:spcPct val="0"/>
              </a:spcBef>
              <a:spcAft>
                <a:spcPct val="0"/>
              </a:spcAft>
            </a:pPr>
            <a:r>
              <a:rPr lang="en-GB" b="1" dirty="0"/>
              <a:t>Spearman’s Rho</a:t>
            </a:r>
          </a:p>
          <a:p>
            <a:pPr lvl="1" fontAlgn="base">
              <a:spcBef>
                <a:spcPct val="0"/>
              </a:spcBef>
              <a:spcAft>
                <a:spcPct val="0"/>
              </a:spcAft>
            </a:pPr>
            <a:r>
              <a:rPr lang="en-GB" dirty="0"/>
              <a:t>Pearson’s correlation on the ranked data</a:t>
            </a:r>
          </a:p>
          <a:p>
            <a:pPr fontAlgn="base">
              <a:spcBef>
                <a:spcPct val="0"/>
              </a:spcBef>
              <a:spcAft>
                <a:spcPct val="0"/>
              </a:spcAft>
            </a:pPr>
            <a:r>
              <a:rPr lang="en-GB" b="1" dirty="0"/>
              <a:t>Kendall’s Tau</a:t>
            </a:r>
          </a:p>
          <a:p>
            <a:pPr lvl="1" fontAlgn="base">
              <a:spcBef>
                <a:spcPct val="0"/>
              </a:spcBef>
              <a:spcAft>
                <a:spcPct val="0"/>
              </a:spcAft>
            </a:pPr>
            <a:r>
              <a:rPr lang="en-GB" dirty="0"/>
              <a:t>Better than Spearman’s for small samples</a:t>
            </a:r>
          </a:p>
          <a:p>
            <a:pPr fontAlgn="base">
              <a:spcBef>
                <a:spcPct val="0"/>
              </a:spcBef>
              <a:spcAft>
                <a:spcPct val="0"/>
              </a:spcAft>
            </a:pPr>
            <a:r>
              <a:rPr lang="de-DE" dirty="0" err="1" smtClean="0"/>
              <a:t>Rho</a:t>
            </a:r>
            <a:r>
              <a:rPr lang="de-DE" dirty="0" smtClean="0"/>
              <a:t> </a:t>
            </a:r>
            <a:r>
              <a:rPr lang="de-DE" dirty="0" err="1" smtClean="0"/>
              <a:t>and</a:t>
            </a:r>
            <a:r>
              <a:rPr lang="de-DE" dirty="0" smtClean="0"/>
              <a:t> Tau also </a:t>
            </a:r>
            <a:r>
              <a:rPr lang="de-DE" dirty="0" err="1" smtClean="0"/>
              <a:t>appropriate</a:t>
            </a:r>
            <a:r>
              <a:rPr lang="de-DE" dirty="0" smtClean="0"/>
              <a:t> </a:t>
            </a:r>
            <a:r>
              <a:rPr lang="de-DE" dirty="0" err="1" smtClean="0"/>
              <a:t>for</a:t>
            </a:r>
            <a:r>
              <a:rPr lang="de-DE" dirty="0" smtClean="0"/>
              <a:t> </a:t>
            </a:r>
            <a:r>
              <a:rPr lang="de-DE" dirty="0" err="1" smtClean="0"/>
              <a:t>ordinal</a:t>
            </a:r>
            <a:r>
              <a:rPr lang="de-DE" dirty="0" smtClean="0"/>
              <a:t> </a:t>
            </a:r>
            <a:r>
              <a:rPr lang="de-DE" dirty="0" err="1" smtClean="0"/>
              <a:t>data</a:t>
            </a:r>
            <a:r>
              <a:rPr lang="de-DE" dirty="0" smtClean="0"/>
              <a:t> </a:t>
            </a:r>
            <a:r>
              <a:rPr lang="de-DE" dirty="0" err="1" smtClean="0"/>
              <a:t>if</a:t>
            </a:r>
            <a:r>
              <a:rPr lang="de-DE" dirty="0" smtClean="0"/>
              <a:t> </a:t>
            </a:r>
            <a:r>
              <a:rPr lang="de-DE" dirty="0" err="1" smtClean="0"/>
              <a:t>the</a:t>
            </a:r>
            <a:r>
              <a:rPr lang="de-DE" dirty="0" smtClean="0"/>
              <a:t> </a:t>
            </a:r>
            <a:r>
              <a:rPr lang="de-DE" dirty="0" err="1" smtClean="0"/>
              <a:t>assumed</a:t>
            </a:r>
            <a:r>
              <a:rPr lang="de-DE" dirty="0" smtClean="0"/>
              <a:t> </a:t>
            </a:r>
            <a:r>
              <a:rPr lang="de-DE" dirty="0" err="1" smtClean="0"/>
              <a:t>dependence</a:t>
            </a:r>
            <a:r>
              <a:rPr lang="de-DE" dirty="0" smtClean="0"/>
              <a:t> </a:t>
            </a:r>
            <a:r>
              <a:rPr lang="de-DE" dirty="0" err="1" smtClean="0"/>
              <a:t>is</a:t>
            </a:r>
            <a:r>
              <a:rPr lang="de-DE" dirty="0" smtClean="0"/>
              <a:t> </a:t>
            </a:r>
            <a:r>
              <a:rPr lang="de-DE" dirty="0" err="1" smtClean="0"/>
              <a:t>monotonic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sp>
        <p:nvSpPr>
          <p:cNvPr id="9" name="Textfeld 8"/>
          <p:cNvSpPr txBox="1"/>
          <p:nvPr/>
        </p:nvSpPr>
        <p:spPr>
          <a:xfrm>
            <a:off x="5148064" y="5291916"/>
            <a:ext cx="1224136" cy="369332"/>
          </a:xfrm>
          <a:prstGeom prst="rect">
            <a:avLst/>
          </a:prstGeom>
          <a:noFill/>
        </p:spPr>
        <p:txBody>
          <a:bodyPr wrap="square" rtlCol="0">
            <a:spAutoFit/>
          </a:bodyPr>
          <a:lstStyle/>
          <a:p>
            <a:r>
              <a:rPr lang="de-DE" dirty="0" smtClean="0">
                <a:latin typeface="+mn-lt"/>
              </a:rPr>
              <a:t>Monotonic</a:t>
            </a:r>
            <a:endParaRPr lang="de-DE" dirty="0">
              <a:latin typeface="+mn-lt"/>
            </a:endParaRPr>
          </a:p>
        </p:txBody>
      </p:sp>
      <p:sp>
        <p:nvSpPr>
          <p:cNvPr id="10" name="Textfeld 9"/>
          <p:cNvSpPr txBox="1"/>
          <p:nvPr/>
        </p:nvSpPr>
        <p:spPr>
          <a:xfrm>
            <a:off x="6948264" y="5158933"/>
            <a:ext cx="1454211" cy="646331"/>
          </a:xfrm>
          <a:prstGeom prst="rect">
            <a:avLst/>
          </a:prstGeom>
          <a:noFill/>
        </p:spPr>
        <p:txBody>
          <a:bodyPr wrap="square" rtlCol="0">
            <a:spAutoFit/>
          </a:bodyPr>
          <a:lstStyle/>
          <a:p>
            <a:r>
              <a:rPr lang="de-DE" dirty="0" smtClean="0">
                <a:latin typeface="+mn-lt"/>
              </a:rPr>
              <a:t>Non-</a:t>
            </a:r>
            <a:r>
              <a:rPr lang="de-DE" dirty="0" err="1" smtClean="0">
                <a:latin typeface="+mn-lt"/>
              </a:rPr>
              <a:t>monotonic</a:t>
            </a:r>
            <a:endParaRPr lang="de-DE" dirty="0">
              <a:latin typeface="+mn-lt"/>
            </a:endParaRPr>
          </a:p>
        </p:txBody>
      </p:sp>
      <p:pic>
        <p:nvPicPr>
          <p:cNvPr id="12" name="Picture 8"/>
          <p:cNvPicPr>
            <a:picLocks noChangeAspect="1" noChangeArrowheads="1"/>
          </p:cNvPicPr>
          <p:nvPr/>
        </p:nvPicPr>
        <p:blipFill>
          <a:blip r:embed="rId2" cstate="print"/>
          <a:srcRect/>
          <a:stretch>
            <a:fillRect/>
          </a:stretch>
        </p:blipFill>
        <p:spPr bwMode="auto">
          <a:xfrm>
            <a:off x="6516216" y="3356992"/>
            <a:ext cx="1911282" cy="1908438"/>
          </a:xfrm>
          <a:prstGeom prst="rect">
            <a:avLst/>
          </a:prstGeom>
          <a:noFill/>
          <a:ln w="9525">
            <a:noFill/>
            <a:miter lim="800000"/>
            <a:headEnd/>
            <a:tailEnd/>
          </a:ln>
        </p:spPr>
      </p:pic>
      <p:pic>
        <p:nvPicPr>
          <p:cNvPr id="13" name="Picture 7"/>
          <p:cNvPicPr>
            <a:picLocks noChangeAspect="1" noChangeArrowheads="1"/>
          </p:cNvPicPr>
          <p:nvPr/>
        </p:nvPicPr>
        <p:blipFill>
          <a:blip r:embed="rId3" cstate="print"/>
          <a:srcRect/>
          <a:stretch>
            <a:fillRect/>
          </a:stretch>
        </p:blipFill>
        <p:spPr bwMode="auto">
          <a:xfrm>
            <a:off x="4788024" y="3356992"/>
            <a:ext cx="1785291" cy="1782634"/>
          </a:xfrm>
          <a:prstGeom prst="rect">
            <a:avLst/>
          </a:prstGeom>
          <a:noFill/>
          <a:ln w="9525">
            <a:noFill/>
            <a:miter lim="800000"/>
            <a:headEnd/>
            <a:tailEnd/>
          </a:ln>
        </p:spPr>
      </p:pic>
      <p:sp>
        <p:nvSpPr>
          <p:cNvPr id="14" name="Textfeld 13"/>
          <p:cNvSpPr txBox="1"/>
          <p:nvPr/>
        </p:nvSpPr>
        <p:spPr>
          <a:xfrm>
            <a:off x="971600" y="5229200"/>
            <a:ext cx="1800200" cy="369332"/>
          </a:xfrm>
          <a:prstGeom prst="rect">
            <a:avLst/>
          </a:prstGeom>
          <a:noFill/>
        </p:spPr>
        <p:txBody>
          <a:bodyPr wrap="square" rtlCol="0">
            <a:spAutoFit/>
          </a:bodyPr>
          <a:lstStyle/>
          <a:p>
            <a:r>
              <a:rPr lang="de-AT" dirty="0" smtClean="0">
                <a:latin typeface="+mn-lt"/>
              </a:rPr>
              <a:t>R = 0.871</a:t>
            </a:r>
            <a:endParaRPr lang="de-AT" dirty="0">
              <a:latin typeface="+mn-lt"/>
            </a:endParaRPr>
          </a:p>
        </p:txBody>
      </p:sp>
      <p:sp>
        <p:nvSpPr>
          <p:cNvPr id="15" name="Textfeld 14"/>
          <p:cNvSpPr txBox="1"/>
          <p:nvPr/>
        </p:nvSpPr>
        <p:spPr>
          <a:xfrm>
            <a:off x="971600" y="5661248"/>
            <a:ext cx="1800200" cy="369332"/>
          </a:xfrm>
          <a:prstGeom prst="rect">
            <a:avLst/>
          </a:prstGeom>
          <a:noFill/>
        </p:spPr>
        <p:txBody>
          <a:bodyPr wrap="square" rtlCol="0">
            <a:spAutoFit/>
          </a:bodyPr>
          <a:lstStyle/>
          <a:p>
            <a:r>
              <a:rPr lang="de-AT" dirty="0" err="1" smtClean="0">
                <a:latin typeface="+mn-lt"/>
              </a:rPr>
              <a:t>Rho</a:t>
            </a:r>
            <a:r>
              <a:rPr lang="de-AT" dirty="0" smtClean="0">
                <a:latin typeface="+mn-lt"/>
              </a:rPr>
              <a:t> = 0.667</a:t>
            </a:r>
          </a:p>
        </p:txBody>
      </p:sp>
      <p:pic>
        <p:nvPicPr>
          <p:cNvPr id="11" name="Picture 1"/>
          <p:cNvPicPr>
            <a:picLocks noChangeAspect="1"/>
          </p:cNvPicPr>
          <p:nvPr/>
        </p:nvPicPr>
        <p:blipFill>
          <a:blip r:embed="rId4" cstate="print"/>
          <a:srcRect t="22344"/>
          <a:stretch>
            <a:fillRect/>
          </a:stretch>
        </p:blipFill>
        <p:spPr>
          <a:xfrm>
            <a:off x="539552" y="4149080"/>
            <a:ext cx="4392488" cy="903978"/>
          </a:xfrm>
          <a:prstGeom prst="rect">
            <a:avLst/>
          </a:prstGeom>
        </p:spPr>
      </p:pic>
    </p:spTree>
    <p:extLst>
      <p:ext uri="{BB962C8B-B14F-4D97-AF65-F5344CB8AC3E}">
        <p14:creationId xmlns:p14="http://schemas.microsoft.com/office/powerpoint/2010/main" val="1342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Conducting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pic>
        <p:nvPicPr>
          <p:cNvPr id="7" name="Picture 4"/>
          <p:cNvPicPr>
            <a:picLocks noChangeAspect="1"/>
          </p:cNvPicPr>
          <p:nvPr/>
        </p:nvPicPr>
        <p:blipFill>
          <a:blip r:embed="rId2" cstate="print"/>
          <a:srcRect l="12262"/>
          <a:stretch>
            <a:fillRect/>
          </a:stretch>
        </p:blipFill>
        <p:spPr>
          <a:xfrm>
            <a:off x="683568" y="2204864"/>
            <a:ext cx="7542372" cy="3240360"/>
          </a:xfrm>
          <a:prstGeom prst="rect">
            <a:avLst/>
          </a:prstGeom>
        </p:spPr>
      </p:pic>
    </p:spTree>
    <p:extLst>
      <p:ext uri="{BB962C8B-B14F-4D97-AF65-F5344CB8AC3E}">
        <p14:creationId xmlns:p14="http://schemas.microsoft.com/office/powerpoint/2010/main" val="32594673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Reporting the </a:t>
            </a:r>
            <a:r>
              <a:rPr lang="en-GB" dirty="0" smtClean="0"/>
              <a:t>results of a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pic>
        <p:nvPicPr>
          <p:cNvPr id="7" name="Picture 3"/>
          <p:cNvPicPr>
            <a:picLocks noChangeAspect="1"/>
          </p:cNvPicPr>
          <p:nvPr/>
        </p:nvPicPr>
        <p:blipFill>
          <a:blip r:embed="rId2" cstate="print"/>
          <a:stretch>
            <a:fillRect/>
          </a:stretch>
        </p:blipFill>
        <p:spPr>
          <a:xfrm>
            <a:off x="683568" y="1988840"/>
            <a:ext cx="7621270" cy="3756660"/>
          </a:xfrm>
          <a:prstGeom prst="rect">
            <a:avLst/>
          </a:prstGeom>
        </p:spPr>
      </p:pic>
    </p:spTree>
    <p:extLst>
      <p:ext uri="{BB962C8B-B14F-4D97-AF65-F5344CB8AC3E}">
        <p14:creationId xmlns:p14="http://schemas.microsoft.com/office/powerpoint/2010/main" val="2784941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endParaRPr lang="de-DE" dirty="0"/>
          </a:p>
        </p:txBody>
      </p:sp>
      <p:sp>
        <p:nvSpPr>
          <p:cNvPr id="3" name="Inhaltsplatzhalter 2"/>
          <p:cNvSpPr>
            <a:spLocks noGrp="1"/>
          </p:cNvSpPr>
          <p:nvPr>
            <p:ph idx="1"/>
          </p:nvPr>
        </p:nvSpPr>
        <p:spPr>
          <a:xfrm>
            <a:off x="457200" y="2636912"/>
            <a:ext cx="8229600" cy="3721046"/>
          </a:xfrm>
        </p:spPr>
        <p:txBody>
          <a:bodyPr/>
          <a:lstStyle/>
          <a:p>
            <a:pPr marL="0" indent="0">
              <a:buNone/>
            </a:pPr>
            <a:r>
              <a:rPr lang="de-DE" b="1" dirty="0" smtClean="0"/>
              <a:t>Analyse </a:t>
            </a:r>
            <a:r>
              <a:rPr lang="de-DE" b="1" dirty="0" err="1" smtClean="0"/>
              <a:t>the</a:t>
            </a:r>
            <a:r>
              <a:rPr lang="de-DE" b="1" dirty="0" smtClean="0"/>
              <a:t> </a:t>
            </a:r>
            <a:r>
              <a:rPr lang="de-DE" b="1" dirty="0" err="1" smtClean="0"/>
              <a:t>data</a:t>
            </a:r>
            <a:r>
              <a:rPr lang="de-DE" b="1" dirty="0" smtClean="0"/>
              <a:t> in Data_correlation.csv!</a:t>
            </a:r>
            <a:endParaRPr lang="de-DE" b="1"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spTree>
    <p:extLst>
      <p:ext uri="{BB962C8B-B14F-4D97-AF65-F5344CB8AC3E}">
        <p14:creationId xmlns:p14="http://schemas.microsoft.com/office/powerpoint/2010/main" val="4136396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Importance of looking at a set of data graphically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sp>
        <p:nvSpPr>
          <p:cNvPr id="3" name="Inhaltsplatzhalter 2"/>
          <p:cNvSpPr>
            <a:spLocks noGrp="1"/>
          </p:cNvSpPr>
          <p:nvPr>
            <p:ph idx="1"/>
          </p:nvPr>
        </p:nvSpPr>
        <p:spPr>
          <a:xfrm>
            <a:off x="457200" y="1600200"/>
            <a:ext cx="3610744" cy="4757758"/>
          </a:xfrm>
        </p:spPr>
        <p:txBody>
          <a:bodyPr>
            <a:normAutofit fontScale="92500" lnSpcReduction="20000"/>
          </a:bodyPr>
          <a:lstStyle/>
          <a:p>
            <a:pPr>
              <a:spcAft>
                <a:spcPts val="1200"/>
              </a:spcAft>
              <a:buNone/>
            </a:pPr>
            <a:r>
              <a:rPr lang="de-DE" sz="2600" b="1" dirty="0" err="1" smtClean="0"/>
              <a:t>Anscombe‘s</a:t>
            </a:r>
            <a:r>
              <a:rPr lang="de-DE" sz="2600" b="1" dirty="0" smtClean="0"/>
              <a:t> </a:t>
            </a:r>
            <a:r>
              <a:rPr lang="de-DE" sz="2600" b="1" dirty="0" err="1" smtClean="0"/>
              <a:t>quartet</a:t>
            </a:r>
            <a:endParaRPr lang="de-DE" sz="2600" b="1" dirty="0" smtClean="0"/>
          </a:p>
          <a:p>
            <a:r>
              <a:rPr lang="de-DE" sz="2000" dirty="0" smtClean="0"/>
              <a:t>All </a:t>
            </a:r>
            <a:r>
              <a:rPr lang="de-DE" sz="2000" dirty="0" err="1" smtClean="0"/>
              <a:t>four</a:t>
            </a:r>
            <a:r>
              <a:rPr lang="de-DE" sz="2000" dirty="0" smtClean="0"/>
              <a:t> </a:t>
            </a:r>
            <a:r>
              <a:rPr lang="de-DE" sz="2000" dirty="0" err="1" smtClean="0"/>
              <a:t>sets</a:t>
            </a:r>
            <a:r>
              <a:rPr lang="de-DE" sz="2000" dirty="0" smtClean="0"/>
              <a:t> (x</a:t>
            </a:r>
            <a:r>
              <a:rPr lang="de-DE" sz="2000" baseline="-25000" dirty="0" smtClean="0"/>
              <a:t>1</a:t>
            </a:r>
            <a:r>
              <a:rPr lang="de-DE" sz="2000" dirty="0" smtClean="0"/>
              <a:t> </a:t>
            </a:r>
            <a:r>
              <a:rPr lang="de-DE" sz="2000" dirty="0" err="1" smtClean="0"/>
              <a:t>and</a:t>
            </a:r>
            <a:r>
              <a:rPr lang="de-DE" sz="2000" dirty="0" smtClean="0"/>
              <a:t> y</a:t>
            </a:r>
            <a:r>
              <a:rPr lang="de-DE" sz="2000" baseline="-25000" dirty="0" smtClean="0"/>
              <a:t>1</a:t>
            </a:r>
            <a:r>
              <a:rPr lang="de-DE" sz="2000" dirty="0" smtClean="0"/>
              <a:t>, x</a:t>
            </a:r>
            <a:r>
              <a:rPr lang="de-DE" sz="2000" baseline="-25000" dirty="0" smtClean="0"/>
              <a:t>2</a:t>
            </a:r>
            <a:r>
              <a:rPr lang="de-DE" sz="2000" dirty="0" smtClean="0"/>
              <a:t> </a:t>
            </a:r>
            <a:r>
              <a:rPr lang="de-DE" sz="2000" dirty="0" err="1" smtClean="0"/>
              <a:t>and</a:t>
            </a:r>
            <a:r>
              <a:rPr lang="de-DE" sz="2000" dirty="0" smtClean="0"/>
              <a:t> y</a:t>
            </a:r>
            <a:r>
              <a:rPr lang="de-DE" sz="2000" baseline="-25000" dirty="0" smtClean="0"/>
              <a:t>2</a:t>
            </a:r>
            <a:r>
              <a:rPr lang="de-DE" sz="2000" dirty="0" smtClean="0"/>
              <a:t>, x</a:t>
            </a:r>
            <a:r>
              <a:rPr lang="de-DE" sz="2000" baseline="-25000" dirty="0" smtClean="0"/>
              <a:t>3</a:t>
            </a:r>
            <a:r>
              <a:rPr lang="de-DE" sz="2000" dirty="0" smtClean="0"/>
              <a:t> </a:t>
            </a:r>
            <a:r>
              <a:rPr lang="de-DE" sz="2000" dirty="0" err="1" smtClean="0"/>
              <a:t>and</a:t>
            </a:r>
            <a:r>
              <a:rPr lang="de-DE" sz="2000" dirty="0" smtClean="0"/>
              <a:t> y</a:t>
            </a:r>
            <a:r>
              <a:rPr lang="de-DE" sz="2000" baseline="-25000" dirty="0" smtClean="0"/>
              <a:t>3</a:t>
            </a:r>
            <a:r>
              <a:rPr lang="de-DE" sz="2000" dirty="0" smtClean="0"/>
              <a:t>, x</a:t>
            </a:r>
            <a:r>
              <a:rPr lang="de-DE" sz="2000" baseline="-25000" dirty="0" smtClean="0"/>
              <a:t>4</a:t>
            </a:r>
            <a:r>
              <a:rPr lang="de-DE" sz="2000" dirty="0" smtClean="0"/>
              <a:t> </a:t>
            </a:r>
            <a:r>
              <a:rPr lang="de-DE" sz="2000" dirty="0" err="1" smtClean="0"/>
              <a:t>and</a:t>
            </a:r>
            <a:r>
              <a:rPr lang="de-DE" sz="2000" dirty="0" smtClean="0"/>
              <a:t> y</a:t>
            </a:r>
            <a:r>
              <a:rPr lang="de-DE" sz="2000" baseline="-25000" dirty="0" smtClean="0"/>
              <a:t>4</a:t>
            </a:r>
            <a:r>
              <a:rPr lang="de-DE" sz="2000" dirty="0" smtClean="0"/>
              <a:t>) </a:t>
            </a:r>
            <a:r>
              <a:rPr lang="de-DE" sz="2000" dirty="0" err="1" smtClean="0"/>
              <a:t>are</a:t>
            </a:r>
            <a:r>
              <a:rPr lang="de-DE" sz="2000" dirty="0" smtClean="0"/>
              <a:t> </a:t>
            </a:r>
            <a:r>
              <a:rPr lang="de-DE" sz="2000" dirty="0" err="1" smtClean="0"/>
              <a:t>identical</a:t>
            </a:r>
            <a:r>
              <a:rPr lang="de-DE" sz="2000" dirty="0" smtClean="0"/>
              <a:t> </a:t>
            </a:r>
            <a:r>
              <a:rPr lang="de-DE" sz="2000" dirty="0" err="1" smtClean="0"/>
              <a:t>when</a:t>
            </a:r>
            <a:r>
              <a:rPr lang="de-DE" sz="2000" dirty="0" smtClean="0"/>
              <a:t> </a:t>
            </a:r>
            <a:r>
              <a:rPr lang="de-DE" sz="2000" dirty="0" err="1" smtClean="0"/>
              <a:t>examined</a:t>
            </a:r>
            <a:r>
              <a:rPr lang="de-DE" sz="2000" dirty="0" smtClean="0"/>
              <a:t> </a:t>
            </a:r>
            <a:r>
              <a:rPr lang="de-DE" sz="2000" dirty="0" err="1" smtClean="0"/>
              <a:t>using</a:t>
            </a:r>
            <a:r>
              <a:rPr lang="de-DE" sz="2000" dirty="0" smtClean="0"/>
              <a:t> </a:t>
            </a:r>
            <a:r>
              <a:rPr lang="de-DE" sz="2000" dirty="0" err="1" smtClean="0"/>
              <a:t>only</a:t>
            </a:r>
            <a:r>
              <a:rPr lang="de-DE" sz="2000" dirty="0" smtClean="0"/>
              <a:t> </a:t>
            </a:r>
            <a:r>
              <a:rPr lang="de-DE" sz="2000" dirty="0" err="1" smtClean="0"/>
              <a:t>summary</a:t>
            </a:r>
            <a:r>
              <a:rPr lang="de-DE" sz="2000" dirty="0" smtClean="0"/>
              <a:t> </a:t>
            </a:r>
            <a:r>
              <a:rPr lang="de-DE" sz="2000" dirty="0" err="1" smtClean="0"/>
              <a:t>statsticis</a:t>
            </a:r>
            <a:endParaRPr lang="de-DE" sz="2000" dirty="0" smtClean="0"/>
          </a:p>
          <a:p>
            <a:r>
              <a:rPr lang="de-DE" sz="2000" dirty="0" err="1" smtClean="0"/>
              <a:t>Mean</a:t>
            </a:r>
            <a:r>
              <a:rPr lang="de-DE" sz="2000" dirty="0" smtClean="0"/>
              <a:t> </a:t>
            </a:r>
            <a:r>
              <a:rPr lang="de-DE" sz="2000" dirty="0" err="1" smtClean="0"/>
              <a:t>of</a:t>
            </a:r>
            <a:r>
              <a:rPr lang="de-DE" sz="2000" dirty="0" smtClean="0"/>
              <a:t> x: 9, </a:t>
            </a:r>
            <a:r>
              <a:rPr lang="de-DE" sz="2000" dirty="0" err="1" smtClean="0"/>
              <a:t>Variance</a:t>
            </a:r>
            <a:r>
              <a:rPr lang="de-DE" sz="2000" dirty="0" smtClean="0"/>
              <a:t> </a:t>
            </a:r>
            <a:r>
              <a:rPr lang="de-DE" sz="2000" dirty="0" err="1" smtClean="0"/>
              <a:t>of</a:t>
            </a:r>
            <a:r>
              <a:rPr lang="de-DE" sz="2000" dirty="0" smtClean="0"/>
              <a:t> x: 11</a:t>
            </a:r>
          </a:p>
          <a:p>
            <a:r>
              <a:rPr lang="de-DE" sz="2000" dirty="0" err="1" smtClean="0"/>
              <a:t>Mean</a:t>
            </a:r>
            <a:r>
              <a:rPr lang="de-DE" sz="2000" dirty="0" smtClean="0"/>
              <a:t> </a:t>
            </a:r>
            <a:r>
              <a:rPr lang="de-DE" sz="2000" dirty="0" err="1" smtClean="0"/>
              <a:t>of</a:t>
            </a:r>
            <a:r>
              <a:rPr lang="de-DE" sz="2000" dirty="0" smtClean="0"/>
              <a:t> y: 7.5, </a:t>
            </a:r>
            <a:r>
              <a:rPr lang="de-DE" sz="2000" dirty="0" err="1" smtClean="0"/>
              <a:t>Variance</a:t>
            </a:r>
            <a:r>
              <a:rPr lang="de-DE" sz="2000" dirty="0" smtClean="0"/>
              <a:t> </a:t>
            </a:r>
            <a:r>
              <a:rPr lang="de-DE" sz="2000" dirty="0" err="1" smtClean="0"/>
              <a:t>of</a:t>
            </a:r>
            <a:r>
              <a:rPr lang="de-DE" sz="2000" dirty="0" smtClean="0"/>
              <a:t> y: 4.125</a:t>
            </a:r>
          </a:p>
          <a:p>
            <a:r>
              <a:rPr lang="de-DE" sz="2000" dirty="0" err="1" smtClean="0"/>
              <a:t>Correlation</a:t>
            </a:r>
            <a:r>
              <a:rPr lang="de-DE" sz="2000" dirty="0" smtClean="0"/>
              <a:t> </a:t>
            </a:r>
            <a:r>
              <a:rPr lang="de-DE" sz="2000" dirty="0" err="1" smtClean="0"/>
              <a:t>between</a:t>
            </a:r>
            <a:r>
              <a:rPr lang="de-DE" sz="2000" dirty="0" smtClean="0"/>
              <a:t> x </a:t>
            </a:r>
            <a:r>
              <a:rPr lang="de-DE" sz="2000" dirty="0" err="1" smtClean="0"/>
              <a:t>and</a:t>
            </a:r>
            <a:r>
              <a:rPr lang="de-DE" sz="2000" dirty="0" smtClean="0"/>
              <a:t> y: 0.816</a:t>
            </a:r>
          </a:p>
          <a:p>
            <a:r>
              <a:rPr lang="de-DE" sz="2000" dirty="0" err="1" smtClean="0"/>
              <a:t>Coefficient</a:t>
            </a:r>
            <a:r>
              <a:rPr lang="de-DE" sz="2000" dirty="0" smtClean="0"/>
              <a:t> </a:t>
            </a:r>
            <a:r>
              <a:rPr lang="de-DE" sz="2000" dirty="0" err="1" smtClean="0"/>
              <a:t>of</a:t>
            </a:r>
            <a:r>
              <a:rPr lang="de-DE" sz="2000" dirty="0" smtClean="0"/>
              <a:t> </a:t>
            </a:r>
            <a:r>
              <a:rPr lang="de-DE" sz="2000" dirty="0" err="1" smtClean="0"/>
              <a:t>determination</a:t>
            </a:r>
            <a:r>
              <a:rPr lang="de-DE" sz="2000" dirty="0" smtClean="0"/>
              <a:t>: 0.67</a:t>
            </a:r>
          </a:p>
          <a:p>
            <a:r>
              <a:rPr lang="de-DE" sz="2000" dirty="0" smtClean="0"/>
              <a:t>Linear </a:t>
            </a:r>
            <a:r>
              <a:rPr lang="de-DE" sz="2000" dirty="0" err="1" smtClean="0"/>
              <a:t>regression</a:t>
            </a:r>
            <a:r>
              <a:rPr lang="de-DE" sz="2000" dirty="0" smtClean="0"/>
              <a:t> </a:t>
            </a:r>
            <a:r>
              <a:rPr lang="de-DE" sz="2000" dirty="0" err="1" smtClean="0"/>
              <a:t>line</a:t>
            </a:r>
            <a:r>
              <a:rPr lang="de-DE" sz="2000" dirty="0" smtClean="0"/>
              <a:t>: y=3+0.5*x</a:t>
            </a:r>
          </a:p>
          <a:p>
            <a:r>
              <a:rPr lang="de-DE" sz="2000" b="1" dirty="0" err="1" smtClean="0"/>
              <a:t>However</a:t>
            </a:r>
            <a:r>
              <a:rPr lang="de-DE" sz="2000" b="1" dirty="0"/>
              <a:t>, </a:t>
            </a:r>
            <a:r>
              <a:rPr lang="de-DE" sz="2000" b="1" dirty="0" err="1"/>
              <a:t>they</a:t>
            </a:r>
            <a:r>
              <a:rPr lang="de-DE" sz="2000" b="1" dirty="0"/>
              <a:t> </a:t>
            </a:r>
            <a:r>
              <a:rPr lang="de-DE" sz="2000" b="1" dirty="0" err="1"/>
              <a:t>vary</a:t>
            </a:r>
            <a:r>
              <a:rPr lang="de-DE" sz="2000" b="1" dirty="0"/>
              <a:t> </a:t>
            </a:r>
            <a:r>
              <a:rPr lang="de-DE" sz="2000" b="1" dirty="0" err="1"/>
              <a:t>considerably</a:t>
            </a:r>
            <a:r>
              <a:rPr lang="de-DE" sz="2000" b="1" dirty="0"/>
              <a:t> </a:t>
            </a:r>
            <a:br>
              <a:rPr lang="de-DE" sz="2000" b="1" dirty="0"/>
            </a:br>
            <a:r>
              <a:rPr lang="de-DE" sz="2000" b="1" dirty="0" err="1"/>
              <a:t>when</a:t>
            </a:r>
            <a:r>
              <a:rPr lang="de-DE" sz="2000" b="1" dirty="0"/>
              <a:t> </a:t>
            </a:r>
            <a:r>
              <a:rPr lang="de-DE" sz="2000" b="1" dirty="0" err="1"/>
              <a:t>graphed</a:t>
            </a:r>
            <a:endParaRPr lang="de-DE" sz="2000" b="1" dirty="0"/>
          </a:p>
        </p:txBody>
      </p:sp>
      <p:pic>
        <p:nvPicPr>
          <p:cNvPr id="72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47" y="2060848"/>
            <a:ext cx="4920757" cy="357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9626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(1)</a:t>
            </a:r>
            <a:endParaRPr lang="de-DE" dirty="0"/>
          </a:p>
        </p:txBody>
      </p:sp>
      <p:sp>
        <p:nvSpPr>
          <p:cNvPr id="3" name="Inhaltsplatzhalter 2"/>
          <p:cNvSpPr>
            <a:spLocks noGrp="1"/>
          </p:cNvSpPr>
          <p:nvPr>
            <p:ph idx="1"/>
          </p:nvPr>
        </p:nvSpPr>
        <p:spPr/>
        <p:txBody>
          <a:bodyPr>
            <a:normAutofit/>
          </a:bodyPr>
          <a:lstStyle/>
          <a:p>
            <a:pPr marL="571500" indent="-514350">
              <a:lnSpc>
                <a:spcPct val="90000"/>
              </a:lnSpc>
            </a:pPr>
            <a:r>
              <a:rPr lang="en-US" b="1" dirty="0" smtClean="0"/>
              <a:t>A procedure to predict the value of one variable Y from another variable X</a:t>
            </a:r>
          </a:p>
          <a:p>
            <a:pPr marL="971550" lvl="1" indent="-514350">
              <a:lnSpc>
                <a:spcPct val="90000"/>
              </a:lnSpc>
            </a:pPr>
            <a:r>
              <a:rPr lang="en-US" sz="2000" dirty="0" smtClean="0"/>
              <a:t>X – independent variable, predictor</a:t>
            </a:r>
          </a:p>
          <a:p>
            <a:pPr marL="971550" lvl="1" indent="-514350">
              <a:lnSpc>
                <a:spcPct val="90000"/>
              </a:lnSpc>
            </a:pPr>
            <a:r>
              <a:rPr lang="en-US" sz="2000" dirty="0" smtClean="0"/>
              <a:t>Y – dependent variable, outcome</a:t>
            </a:r>
          </a:p>
          <a:p>
            <a:pPr marL="971550" lvl="1" indent="-514350">
              <a:lnSpc>
                <a:spcPct val="90000"/>
              </a:lnSpc>
            </a:pPr>
            <a:r>
              <a:rPr lang="en-US" sz="1800" dirty="0" smtClean="0"/>
              <a:t>Because there is only one predictor -&gt; simple linear regression</a:t>
            </a:r>
          </a:p>
          <a:p>
            <a:pPr marL="971550" lvl="1" indent="-514350">
              <a:lnSpc>
                <a:spcPct val="90000"/>
              </a:lnSpc>
            </a:pPr>
            <a:r>
              <a:rPr lang="en-US" sz="1800" dirty="0" smtClean="0"/>
              <a:t>More than one predictor -&gt; multiple linear regression</a:t>
            </a:r>
          </a:p>
          <a:p>
            <a:pPr marL="571500" indent="-514350">
              <a:lnSpc>
                <a:spcPct val="90000"/>
              </a:lnSpc>
            </a:pPr>
            <a:r>
              <a:rPr lang="en-US" sz="2000" dirty="0" smtClean="0"/>
              <a:t>It is a hypothetical model of the relationship between two variables.</a:t>
            </a:r>
          </a:p>
          <a:p>
            <a:pPr marL="514350" indent="-457200">
              <a:lnSpc>
                <a:spcPct val="90000"/>
              </a:lnSpc>
            </a:pPr>
            <a:r>
              <a:rPr lang="en-US" b="1" dirty="0" smtClean="0"/>
              <a:t>The model used is a linear one</a:t>
            </a:r>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graphicFrame>
        <p:nvGraphicFramePr>
          <p:cNvPr id="829441" name="Object 1" descr="dimmu borgir faded"/>
          <p:cNvGraphicFramePr>
            <a:graphicFrameLocks noChangeAspect="1"/>
          </p:cNvGraphicFramePr>
          <p:nvPr/>
        </p:nvGraphicFramePr>
        <p:xfrm>
          <a:off x="2915816" y="4293096"/>
          <a:ext cx="3163333" cy="2084670"/>
        </p:xfrm>
        <a:graphic>
          <a:graphicData uri="http://schemas.openxmlformats.org/presentationml/2006/ole">
            <mc:AlternateContent xmlns:mc="http://schemas.openxmlformats.org/markup-compatibility/2006">
              <mc:Choice xmlns:v="urn:schemas-microsoft-com:vml" Requires="v">
                <p:oleObj spid="_x0000_s717851"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93096"/>
                        <a:ext cx="3163333" cy="2084670"/>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17244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29441"/>
                                        </p:tgtEl>
                                        <p:attrNameLst>
                                          <p:attrName>style.visibility</p:attrName>
                                        </p:attrNameLst>
                                      </p:cBhvr>
                                      <p:to>
                                        <p:strVal val="visible"/>
                                      </p:to>
                                    </p:set>
                                    <p:anim calcmode="lin" valueType="num">
                                      <p:cBhvr>
                                        <p:cTn id="7" dur="500" fill="hold"/>
                                        <p:tgtEl>
                                          <p:spTgt spid="829441"/>
                                        </p:tgtEl>
                                        <p:attrNameLst>
                                          <p:attrName>ppt_w</p:attrName>
                                        </p:attrNameLst>
                                      </p:cBhvr>
                                      <p:tavLst>
                                        <p:tav tm="0">
                                          <p:val>
                                            <p:fltVal val="0"/>
                                          </p:val>
                                        </p:tav>
                                        <p:tav tm="100000">
                                          <p:val>
                                            <p:strVal val="#ppt_w"/>
                                          </p:val>
                                        </p:tav>
                                      </p:tavLst>
                                    </p:anim>
                                    <p:anim calcmode="lin" valueType="num">
                                      <p:cBhvr>
                                        <p:cTn id="8" dur="500" fill="hold"/>
                                        <p:tgtEl>
                                          <p:spTgt spid="829441"/>
                                        </p:tgtEl>
                                        <p:attrNameLst>
                                          <p:attrName>ppt_h</p:attrName>
                                        </p:attrNameLst>
                                      </p:cBhvr>
                                      <p:tavLst>
                                        <p:tav tm="0">
                                          <p:val>
                                            <p:fltVal val="0"/>
                                          </p:val>
                                        </p:tav>
                                        <p:tav tm="100000">
                                          <p:val>
                                            <p:strVal val="#ppt_h"/>
                                          </p:val>
                                        </p:tav>
                                      </p:tavLst>
                                    </p:anim>
                                    <p:animEffect transition="in" filter="fade">
                                      <p:cBhvr>
                                        <p:cTn id="9" dur="500"/>
                                        <p:tgtEl>
                                          <p:spTgt spid="829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12.04.2019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(2)</a:t>
            </a:r>
            <a:endParaRPr lang="de-DE" dirty="0"/>
          </a:p>
        </p:txBody>
      </p:sp>
      <p:sp>
        <p:nvSpPr>
          <p:cNvPr id="3" name="Inhaltsplatzhalter 2"/>
          <p:cNvSpPr>
            <a:spLocks noGrp="1"/>
          </p:cNvSpPr>
          <p:nvPr>
            <p:ph idx="1"/>
          </p:nvPr>
        </p:nvSpPr>
        <p:spPr/>
        <p:txBody>
          <a:bodyPr>
            <a:normAutofit/>
          </a:bodyPr>
          <a:lstStyle/>
          <a:p>
            <a:pPr marL="514350" lvl="1" indent="-457200">
              <a:lnSpc>
                <a:spcPct val="90000"/>
              </a:lnSpc>
              <a:buFont typeface="Arial" pitchFamily="34" charset="0"/>
              <a:buChar char="•"/>
            </a:pPr>
            <a:r>
              <a:rPr lang="en-US" dirty="0" smtClean="0"/>
              <a:t>Therefore, we describe the relationship using the equation of a straight line</a:t>
            </a:r>
          </a:p>
          <a:p>
            <a:pPr marL="514350" lvl="1" indent="-457200">
              <a:lnSpc>
                <a:spcPct val="90000"/>
              </a:lnSpc>
              <a:buFont typeface="Arial" pitchFamily="34" charset="0"/>
              <a:buChar char="•"/>
            </a:pPr>
            <a:endParaRPr lang="en-US" dirty="0" smtClean="0"/>
          </a:p>
          <a:p>
            <a:r>
              <a:rPr lang="en-GB" sz="2000" i="1" dirty="0" smtClean="0">
                <a:cs typeface="Arial" charset="0"/>
              </a:rPr>
              <a:t>b</a:t>
            </a:r>
            <a:r>
              <a:rPr lang="en-US" sz="2000" baseline="-25000" dirty="0" smtClean="0"/>
              <a:t>1</a:t>
            </a:r>
          </a:p>
          <a:p>
            <a:pPr lvl="1"/>
            <a:r>
              <a:rPr lang="en-US" sz="2000" b="1" dirty="0" smtClean="0"/>
              <a:t>Regression coefficient</a:t>
            </a:r>
            <a:r>
              <a:rPr lang="en-US" sz="2000" dirty="0" smtClean="0"/>
              <a:t> for the predictor</a:t>
            </a:r>
          </a:p>
          <a:p>
            <a:pPr lvl="1"/>
            <a:r>
              <a:rPr lang="en-US" sz="2000" b="1" dirty="0" smtClean="0"/>
              <a:t>Gradient</a:t>
            </a:r>
            <a:r>
              <a:rPr lang="en-US" sz="2000" dirty="0" smtClean="0"/>
              <a:t> (slope) of the regression line</a:t>
            </a:r>
          </a:p>
          <a:p>
            <a:pPr lvl="1"/>
            <a:r>
              <a:rPr lang="en-US" sz="2000" dirty="0" smtClean="0"/>
              <a:t>Direction/Strength of Relationship</a:t>
            </a:r>
          </a:p>
          <a:p>
            <a:r>
              <a:rPr lang="en-GB" sz="2000" i="1" dirty="0" smtClean="0">
                <a:cs typeface="Arial" charset="0"/>
              </a:rPr>
              <a:t>b</a:t>
            </a:r>
            <a:r>
              <a:rPr lang="en-GB" sz="2000" i="1" baseline="-25000" dirty="0" smtClean="0">
                <a:cs typeface="Arial" charset="0"/>
              </a:rPr>
              <a:t>0</a:t>
            </a:r>
            <a:endParaRPr lang="en-US" sz="2000" i="1" baseline="-25000" dirty="0" smtClean="0"/>
          </a:p>
          <a:p>
            <a:pPr lvl="1"/>
            <a:r>
              <a:rPr lang="en-US" sz="2000" b="1" dirty="0" smtClean="0"/>
              <a:t>Intercept</a:t>
            </a:r>
            <a:r>
              <a:rPr lang="en-US" sz="2000" dirty="0" smtClean="0"/>
              <a:t> (value of Y when X = 0)</a:t>
            </a:r>
          </a:p>
          <a:p>
            <a:pPr lvl="1"/>
            <a:r>
              <a:rPr lang="en-US" sz="2000" dirty="0" smtClean="0"/>
              <a:t>Point at which the regression line</a:t>
            </a:r>
            <a:br>
              <a:rPr lang="en-US" sz="2000" dirty="0" smtClean="0"/>
            </a:br>
            <a:r>
              <a:rPr lang="en-US" sz="2000" dirty="0" smtClean="0"/>
              <a:t>crosses the Y-axis (ordinate)</a:t>
            </a:r>
            <a:endParaRPr lang="de-DE" sz="2000" dirty="0" smtClean="0"/>
          </a:p>
          <a:p>
            <a:pPr marL="514350" lvl="1" indent="-457200">
              <a:lnSpc>
                <a:spcPct val="90000"/>
              </a:lnSpc>
              <a:buFont typeface="Arial" pitchFamily="34" charset="0"/>
              <a:buChar char="•"/>
            </a:pPr>
            <a:endParaRPr lang="en-US" dirty="0" smtClean="0"/>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graphicFrame>
        <p:nvGraphicFramePr>
          <p:cNvPr id="829446" name="Object 6"/>
          <p:cNvGraphicFramePr>
            <a:graphicFrameLocks noGrp="1" noChangeAspect="1"/>
          </p:cNvGraphicFramePr>
          <p:nvPr/>
        </p:nvGraphicFramePr>
        <p:xfrm>
          <a:off x="2915816" y="2229969"/>
          <a:ext cx="2520330" cy="478951"/>
        </p:xfrm>
        <a:graphic>
          <a:graphicData uri="http://schemas.openxmlformats.org/presentationml/2006/ole">
            <mc:AlternateContent xmlns:mc="http://schemas.openxmlformats.org/markup-compatibility/2006">
              <mc:Choice xmlns:v="urn:schemas-microsoft-com:vml" Requires="v">
                <p:oleObj spid="_x0000_s718875" name="Equation" r:id="rId3" imgW="1002865" imgH="190417" progId="Equation.3">
                  <p:embed/>
                </p:oleObj>
              </mc:Choice>
              <mc:Fallback>
                <p:oleObj name="Equation" r:id="rId3" imgW="1002865" imgH="190417"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229969"/>
                        <a:ext cx="2520330" cy="478951"/>
                      </a:xfrm>
                      <a:prstGeom prst="rect">
                        <a:avLst/>
                      </a:prstGeom>
                      <a:solidFill>
                        <a:srgbClr val="FFFF00"/>
                      </a:solidFill>
                      <a:ln w="57150">
                        <a:solidFill>
                          <a:schemeClr val="tx2"/>
                        </a:solidFill>
                        <a:miter lim="800000"/>
                        <a:headEnd/>
                        <a:tailEnd/>
                      </a:ln>
                      <a:effectLst>
                        <a:outerShdw dist="135003" dir="2928844" algn="ctr" rotWithShape="0">
                          <a:schemeClr val="bg2">
                            <a:alpha val="74997"/>
                          </a:schemeClr>
                        </a:outerShdw>
                      </a:effectLst>
                    </p:spPr>
                  </p:pic>
                </p:oleObj>
              </mc:Fallback>
            </mc:AlternateContent>
          </a:graphicData>
        </a:graphic>
      </p:graphicFrame>
      <p:pic>
        <p:nvPicPr>
          <p:cNvPr id="9" name="Picture 1"/>
          <p:cNvPicPr>
            <a:picLocks noChangeAspect="1"/>
          </p:cNvPicPr>
          <p:nvPr/>
        </p:nvPicPr>
        <p:blipFill>
          <a:blip r:embed="rId5" cstate="print"/>
          <a:srcRect l="16019"/>
          <a:stretch>
            <a:fillRect/>
          </a:stretch>
        </p:blipFill>
        <p:spPr>
          <a:xfrm>
            <a:off x="4833656" y="3789040"/>
            <a:ext cx="4143772" cy="2316548"/>
          </a:xfrm>
          <a:prstGeom prst="rect">
            <a:avLst/>
          </a:prstGeom>
        </p:spPr>
      </p:pic>
    </p:spTree>
    <p:extLst>
      <p:ext uri="{BB962C8B-B14F-4D97-AF65-F5344CB8AC3E}">
        <p14:creationId xmlns:p14="http://schemas.microsoft.com/office/powerpoint/2010/main" val="41966668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81</a:t>
            </a:fld>
            <a:endParaRPr lang="de-DE" altLang="en-US"/>
          </a:p>
        </p:txBody>
      </p:sp>
      <p:pic>
        <p:nvPicPr>
          <p:cNvPr id="7" name="Picture 1"/>
          <p:cNvPicPr>
            <a:picLocks noChangeAspect="1"/>
          </p:cNvPicPr>
          <p:nvPr/>
        </p:nvPicPr>
        <p:blipFill>
          <a:blip r:embed="rId2" cstate="print"/>
          <a:stretch>
            <a:fillRect/>
          </a:stretch>
        </p:blipFill>
        <p:spPr>
          <a:xfrm>
            <a:off x="1763688" y="2564904"/>
            <a:ext cx="5815976" cy="3998484"/>
          </a:xfrm>
          <a:prstGeom prst="rect">
            <a:avLst/>
          </a:prstGeom>
        </p:spPr>
      </p:pic>
      <p:sp>
        <p:nvSpPr>
          <p:cNvPr id="8" name="Textfeld 7"/>
          <p:cNvSpPr txBox="1"/>
          <p:nvPr/>
        </p:nvSpPr>
        <p:spPr>
          <a:xfrm>
            <a:off x="467544" y="1628800"/>
            <a:ext cx="7992888" cy="1006429"/>
          </a:xfrm>
          <a:prstGeom prst="rect">
            <a:avLst/>
          </a:prstGeom>
          <a:noFill/>
        </p:spPr>
        <p:txBody>
          <a:bodyPr wrap="square" rtlCol="0">
            <a:spAutoFit/>
          </a:bodyPr>
          <a:lstStyle/>
          <a:p>
            <a:pPr marL="514350" lvl="1" indent="-457200">
              <a:lnSpc>
                <a:spcPct val="90000"/>
              </a:lnSpc>
              <a:spcBef>
                <a:spcPct val="20000"/>
              </a:spcBef>
              <a:buFont typeface="Arial" pitchFamily="34" charset="0"/>
              <a:buChar char="•"/>
            </a:pPr>
            <a:r>
              <a:rPr lang="de-DE" sz="2200" dirty="0" err="1" smtClean="0">
                <a:latin typeface="+mn-lt"/>
              </a:rPr>
              <a:t>From</a:t>
            </a:r>
            <a:r>
              <a:rPr lang="de-DE" sz="2200" dirty="0" smtClean="0">
                <a:latin typeface="+mn-lt"/>
              </a:rPr>
              <a:t> all </a:t>
            </a:r>
            <a:r>
              <a:rPr lang="de-DE" sz="2200" dirty="0" err="1" smtClean="0">
                <a:latin typeface="+mn-lt"/>
              </a:rPr>
              <a:t>possible</a:t>
            </a:r>
            <a:r>
              <a:rPr lang="de-DE" sz="2200" dirty="0" smtClean="0">
                <a:latin typeface="+mn-lt"/>
              </a:rPr>
              <a:t> </a:t>
            </a:r>
            <a:r>
              <a:rPr lang="de-DE" sz="2200" dirty="0" err="1" smtClean="0">
                <a:latin typeface="+mn-lt"/>
              </a:rPr>
              <a:t>lines</a:t>
            </a:r>
            <a:r>
              <a:rPr lang="de-DE" sz="2200" dirty="0" smtClean="0">
                <a:latin typeface="+mn-lt"/>
              </a:rPr>
              <a:t> </a:t>
            </a:r>
            <a:r>
              <a:rPr lang="de-DE" sz="2200" dirty="0" err="1" smtClean="0">
                <a:latin typeface="+mn-lt"/>
              </a:rPr>
              <a:t>choose</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one</a:t>
            </a:r>
            <a:r>
              <a:rPr lang="de-DE" sz="2200" dirty="0" smtClean="0">
                <a:latin typeface="+mn-lt"/>
              </a:rPr>
              <a:t> </a:t>
            </a:r>
            <a:r>
              <a:rPr lang="de-DE" sz="2200" dirty="0" err="1" smtClean="0">
                <a:latin typeface="+mn-lt"/>
              </a:rPr>
              <a:t>which</a:t>
            </a:r>
            <a:r>
              <a:rPr lang="de-DE" sz="2200" dirty="0" smtClean="0">
                <a:latin typeface="+mn-lt"/>
              </a:rPr>
              <a:t> </a:t>
            </a:r>
            <a:r>
              <a:rPr lang="de-DE" sz="2200" b="1" dirty="0" err="1" smtClean="0">
                <a:latin typeface="+mn-lt"/>
              </a:rPr>
              <a:t>minimizes</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sum</a:t>
            </a:r>
            <a:r>
              <a:rPr lang="de-DE" sz="2200" b="1" dirty="0" smtClean="0">
                <a:latin typeface="+mn-lt"/>
              </a:rPr>
              <a:t> </a:t>
            </a:r>
            <a:r>
              <a:rPr lang="de-DE" sz="2200" b="1" dirty="0" err="1" smtClean="0">
                <a:latin typeface="+mn-lt"/>
              </a:rPr>
              <a:t>of</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squared</a:t>
            </a:r>
            <a:r>
              <a:rPr lang="de-DE" sz="2200" b="1" dirty="0" smtClean="0">
                <a:latin typeface="+mn-lt"/>
              </a:rPr>
              <a:t> </a:t>
            </a:r>
            <a:r>
              <a:rPr lang="de-DE" sz="2200" b="1" dirty="0" err="1" smtClean="0">
                <a:latin typeface="+mn-lt"/>
              </a:rPr>
              <a:t>residuals</a:t>
            </a:r>
            <a:r>
              <a:rPr lang="de-DE" sz="2200" dirty="0" smtClean="0">
                <a:latin typeface="+mn-lt"/>
              </a:rPr>
              <a:t> (</a:t>
            </a:r>
            <a:r>
              <a:rPr lang="de-DE" sz="2200" dirty="0" err="1" smtClean="0">
                <a:latin typeface="+mn-lt"/>
              </a:rPr>
              <a:t>differences</a:t>
            </a:r>
            <a:r>
              <a:rPr lang="de-DE" sz="2200" dirty="0" smtClean="0">
                <a:latin typeface="+mn-lt"/>
              </a:rPr>
              <a:t> </a:t>
            </a:r>
            <a:r>
              <a:rPr lang="de-DE" sz="2200" dirty="0" err="1" smtClean="0">
                <a:latin typeface="+mn-lt"/>
              </a:rPr>
              <a:t>between</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prediction</a:t>
            </a:r>
            <a:r>
              <a:rPr lang="de-DE" sz="2200" dirty="0" smtClean="0">
                <a:latin typeface="+mn-lt"/>
              </a:rPr>
              <a:t> </a:t>
            </a:r>
            <a:r>
              <a:rPr lang="de-DE" sz="2200" dirty="0" err="1" smtClean="0">
                <a:latin typeface="+mn-lt"/>
              </a:rPr>
              <a:t>from</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line</a:t>
            </a:r>
            <a:r>
              <a:rPr lang="de-DE" sz="2200" dirty="0" smtClean="0">
                <a:latin typeface="+mn-lt"/>
              </a:rPr>
              <a:t> </a:t>
            </a:r>
            <a:r>
              <a:rPr lang="de-DE" sz="2200" dirty="0" err="1" smtClean="0">
                <a:latin typeface="+mn-lt"/>
              </a:rPr>
              <a:t>and</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true</a:t>
            </a:r>
            <a:r>
              <a:rPr lang="de-DE" sz="2200" dirty="0" smtClean="0">
                <a:latin typeface="+mn-lt"/>
              </a:rPr>
              <a:t> y-</a:t>
            </a:r>
            <a:r>
              <a:rPr lang="de-DE" sz="2200" dirty="0" err="1" smtClean="0">
                <a:latin typeface="+mn-lt"/>
              </a:rPr>
              <a:t>value</a:t>
            </a:r>
            <a:r>
              <a:rPr lang="de-DE" sz="2200" dirty="0" smtClean="0">
                <a:latin typeface="+mn-lt"/>
              </a:rPr>
              <a:t>)</a:t>
            </a:r>
            <a:endParaRPr lang="de-DE" sz="2200" dirty="0">
              <a:latin typeface="+mn-lt"/>
            </a:endParaRPr>
          </a:p>
        </p:txBody>
      </p:sp>
    </p:spTree>
    <p:extLst>
      <p:ext uri="{BB962C8B-B14F-4D97-AF65-F5344CB8AC3E}">
        <p14:creationId xmlns:p14="http://schemas.microsoft.com/office/powerpoint/2010/main" val="2664542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82</a:t>
            </a:fld>
            <a:endParaRPr lang="de-DE" altLang="en-US"/>
          </a:p>
        </p:txBody>
      </p:sp>
      <p:pic>
        <p:nvPicPr>
          <p:cNvPr id="721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556792"/>
            <a:ext cx="3829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212976"/>
            <a:ext cx="43910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403648" y="2708920"/>
            <a:ext cx="6408712" cy="400110"/>
          </a:xfrm>
          <a:prstGeom prst="rect">
            <a:avLst/>
          </a:prstGeom>
          <a:noFill/>
        </p:spPr>
        <p:txBody>
          <a:bodyPr wrap="square" rtlCol="0">
            <a:spAutoFit/>
          </a:bodyPr>
          <a:lstStyle/>
          <a:p>
            <a:r>
              <a:rPr lang="de-DE" sz="2000" dirty="0" err="1" smtClean="0">
                <a:latin typeface="+mn-lt"/>
              </a:rPr>
              <a:t>Coefficients</a:t>
            </a:r>
            <a:r>
              <a:rPr lang="de-DE" sz="2000" dirty="0" smtClean="0">
                <a:latin typeface="+mn-lt"/>
              </a:rPr>
              <a:t> b</a:t>
            </a:r>
            <a:r>
              <a:rPr lang="de-DE" sz="2000" baseline="-25000" dirty="0" smtClean="0">
                <a:latin typeface="+mn-lt"/>
              </a:rPr>
              <a:t>0</a:t>
            </a:r>
            <a:r>
              <a:rPr lang="de-DE" sz="2000" dirty="0" smtClean="0">
                <a:latin typeface="+mn-lt"/>
              </a:rPr>
              <a:t> </a:t>
            </a:r>
            <a:r>
              <a:rPr lang="de-DE" sz="2000" dirty="0" err="1" smtClean="0">
                <a:latin typeface="+mn-lt"/>
              </a:rPr>
              <a:t>and</a:t>
            </a:r>
            <a:r>
              <a:rPr lang="de-DE" sz="2000" dirty="0" smtClean="0">
                <a:latin typeface="+mn-lt"/>
              </a:rPr>
              <a:t> b</a:t>
            </a:r>
            <a:r>
              <a:rPr lang="de-DE" sz="2000" baseline="-25000" dirty="0" smtClean="0">
                <a:latin typeface="+mn-lt"/>
              </a:rPr>
              <a:t>1</a:t>
            </a:r>
            <a:r>
              <a:rPr lang="de-DE" sz="2000" dirty="0" smtClean="0">
                <a:latin typeface="+mn-lt"/>
              </a:rPr>
              <a:t> </a:t>
            </a:r>
            <a:r>
              <a:rPr lang="de-DE" sz="2000" dirty="0" err="1" smtClean="0">
                <a:latin typeface="+mn-lt"/>
              </a:rPr>
              <a:t>of</a:t>
            </a:r>
            <a:r>
              <a:rPr lang="de-DE" sz="2000" dirty="0" smtClean="0">
                <a:latin typeface="+mn-lt"/>
              </a:rPr>
              <a:t> </a:t>
            </a:r>
            <a:r>
              <a:rPr lang="de-DE" sz="2000" dirty="0" err="1" smtClean="0">
                <a:latin typeface="+mn-lt"/>
              </a:rPr>
              <a:t>this</a:t>
            </a:r>
            <a:r>
              <a:rPr lang="de-DE" sz="2000" dirty="0" smtClean="0">
                <a:latin typeface="+mn-lt"/>
              </a:rPr>
              <a:t> </a:t>
            </a:r>
            <a:r>
              <a:rPr lang="de-DE" sz="2000" dirty="0" err="1" smtClean="0">
                <a:latin typeface="+mn-lt"/>
              </a:rPr>
              <a:t>minimation</a:t>
            </a:r>
            <a:r>
              <a:rPr lang="de-DE" sz="2000" dirty="0" smtClean="0">
                <a:latin typeface="+mn-lt"/>
              </a:rPr>
              <a:t> </a:t>
            </a:r>
            <a:r>
              <a:rPr lang="de-DE" sz="2000" dirty="0" err="1" smtClean="0">
                <a:latin typeface="+mn-lt"/>
              </a:rPr>
              <a:t>task</a:t>
            </a:r>
            <a:r>
              <a:rPr lang="de-DE" sz="2000" dirty="0" smtClean="0">
                <a:latin typeface="+mn-lt"/>
              </a:rPr>
              <a:t> </a:t>
            </a:r>
            <a:r>
              <a:rPr lang="de-DE" sz="2000" dirty="0" err="1" smtClean="0">
                <a:latin typeface="+mn-lt"/>
              </a:rPr>
              <a:t>are</a:t>
            </a:r>
            <a:r>
              <a:rPr lang="de-DE" sz="2000" dirty="0" smtClean="0">
                <a:latin typeface="+mn-lt"/>
              </a:rPr>
              <a:t> </a:t>
            </a:r>
            <a:r>
              <a:rPr lang="de-DE" sz="2000" dirty="0" err="1" smtClean="0">
                <a:latin typeface="+mn-lt"/>
              </a:rPr>
              <a:t>given</a:t>
            </a:r>
            <a:r>
              <a:rPr lang="de-DE" sz="2000" dirty="0" smtClean="0">
                <a:latin typeface="+mn-lt"/>
              </a:rPr>
              <a:t> </a:t>
            </a:r>
            <a:r>
              <a:rPr lang="de-DE" sz="2000" dirty="0" err="1" smtClean="0">
                <a:latin typeface="+mn-lt"/>
              </a:rPr>
              <a:t>by</a:t>
            </a:r>
            <a:r>
              <a:rPr lang="de-DE" sz="2000" dirty="0" smtClean="0">
                <a:latin typeface="+mn-lt"/>
              </a:rPr>
              <a:t>:</a:t>
            </a:r>
            <a:endParaRPr lang="de-DE" sz="2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1576605" y="4797152"/>
                <a:ext cx="5760640" cy="1198405"/>
              </a:xfrm>
              <a:prstGeom prst="rect">
                <a:avLst/>
              </a:prstGeom>
              <a:noFill/>
            </p:spPr>
            <p:txBody>
              <a:bodyPr wrap="square" rtlCol="0">
                <a:spAutoFit/>
              </a:bodyPr>
              <a:lstStyle/>
              <a:p>
                <a:r>
                  <a:rPr lang="de-DE" dirty="0" smtClean="0"/>
                  <a:t>b</a:t>
                </a:r>
                <a:r>
                  <a:rPr lang="de-DE" baseline="-25000" dirty="0" smtClean="0"/>
                  <a:t>1</a:t>
                </a:r>
                <a:r>
                  <a:rPr lang="de-DE" dirty="0" smtClean="0"/>
                  <a:t> </a:t>
                </a:r>
                <a:r>
                  <a:rPr lang="de-DE" dirty="0" err="1" smtClean="0"/>
                  <a:t>can</a:t>
                </a:r>
                <a:r>
                  <a:rPr lang="de-DE" dirty="0" smtClean="0"/>
                  <a:t> also </a:t>
                </a:r>
                <a:r>
                  <a:rPr lang="de-DE" dirty="0" err="1" smtClean="0"/>
                  <a:t>be</a:t>
                </a:r>
                <a:r>
                  <a:rPr lang="de-DE" dirty="0" smtClean="0"/>
                  <a:t> </a:t>
                </a:r>
                <a:r>
                  <a:rPr lang="de-DE" dirty="0" err="1" smtClean="0"/>
                  <a:t>formulated</a:t>
                </a:r>
                <a:r>
                  <a:rPr lang="de-DE" dirty="0" smtClean="0"/>
                  <a:t> </a:t>
                </a:r>
                <a:r>
                  <a:rPr lang="de-DE" dirty="0" err="1" smtClean="0"/>
                  <a:t>with</a:t>
                </a:r>
                <a:r>
                  <a:rPr lang="de-DE" dirty="0" smtClean="0"/>
                  <a:t> </a:t>
                </a:r>
                <a:r>
                  <a:rPr lang="de-DE" dirty="0" err="1" smtClean="0"/>
                  <a:t>the</a:t>
                </a:r>
                <a:r>
                  <a:rPr lang="de-DE" dirty="0" smtClean="0"/>
                  <a:t> Pearson </a:t>
                </a:r>
                <a:r>
                  <a:rPr lang="de-DE" dirty="0" err="1" smtClean="0"/>
                  <a:t>correlation</a:t>
                </a:r>
                <a:r>
                  <a:rPr lang="de-DE" dirty="0" smtClean="0"/>
                  <a:t> </a:t>
                </a:r>
                <a:r>
                  <a:rPr lang="de-DE" dirty="0" err="1" smtClean="0"/>
                  <a:t>coefficient</a:t>
                </a:r>
                <a:r>
                  <a:rPr lang="de-DE" dirty="0" smtClean="0"/>
                  <a:t>:</a:t>
                </a:r>
              </a:p>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r>
                            <a:rPr lang="de-DE" b="0" i="1" smtClean="0">
                              <a:latin typeface="Cambria Math"/>
                            </a:rPr>
                            <m:t>𝑏</m:t>
                          </m:r>
                        </m:e>
                        <m:sub>
                          <m:r>
                            <a:rPr lang="de-DE" b="0" i="1" smtClean="0">
                              <a:latin typeface="Cambria Math"/>
                            </a:rPr>
                            <m:t>1</m:t>
                          </m:r>
                        </m:sub>
                      </m:sSub>
                      <m:r>
                        <a:rPr lang="de-DE" b="0" i="1" smtClean="0">
                          <a:latin typeface="Cambria Math"/>
                        </a:rPr>
                        <m:t>=</m:t>
                      </m:r>
                      <m:sSub>
                        <m:sSubPr>
                          <m:ctrlPr>
                            <a:rPr lang="de-DE" b="0" i="1" smtClean="0">
                              <a:latin typeface="Cambria Math"/>
                            </a:rPr>
                          </m:ctrlPr>
                        </m:sSubPr>
                        <m:e>
                          <m:r>
                            <a:rPr lang="de-DE" b="0" i="1" smtClean="0">
                              <a:latin typeface="Cambria Math"/>
                            </a:rPr>
                            <m:t>𝑟</m:t>
                          </m:r>
                        </m:e>
                        <m:sub>
                          <m:r>
                            <a:rPr lang="de-DE" b="0" i="1" smtClean="0">
                              <a:latin typeface="Cambria Math"/>
                            </a:rPr>
                            <m:t>𝑥𝑦</m:t>
                          </m:r>
                        </m:sub>
                      </m:sSub>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𝑠</m:t>
                              </m:r>
                            </m:e>
                            <m:sub>
                              <m:r>
                                <a:rPr lang="de-DE" b="0" i="1" smtClean="0">
                                  <a:latin typeface="Cambria Math"/>
                                </a:rPr>
                                <m:t>𝑦</m:t>
                              </m:r>
                            </m:sub>
                          </m:sSub>
                        </m:num>
                        <m:den>
                          <m:sSub>
                            <m:sSubPr>
                              <m:ctrlPr>
                                <a:rPr lang="de-DE" b="0" i="1" smtClean="0">
                                  <a:latin typeface="Cambria Math"/>
                                </a:rPr>
                              </m:ctrlPr>
                            </m:sSubPr>
                            <m:e>
                              <m:r>
                                <a:rPr lang="de-DE" b="0" i="1" smtClean="0">
                                  <a:latin typeface="Cambria Math"/>
                                </a:rPr>
                                <m:t>𝑠</m:t>
                              </m:r>
                            </m:e>
                            <m:sub>
                              <m:r>
                                <a:rPr lang="de-DE" b="0" i="1" smtClean="0">
                                  <a:latin typeface="Cambria Math"/>
                                </a:rPr>
                                <m:t>𝑥</m:t>
                              </m:r>
                            </m:sub>
                          </m:sSub>
                        </m:den>
                      </m:f>
                    </m:oMath>
                  </m:oMathPara>
                </a14:m>
                <a:endParaRPr lang="de-DE" dirty="0"/>
              </a:p>
            </p:txBody>
          </p:sp>
        </mc:Choice>
        <mc:Fallback xmlns="">
          <p:sp>
            <p:nvSpPr>
              <p:cNvPr id="11" name="Textfeld 10"/>
              <p:cNvSpPr txBox="1">
                <a:spLocks noRot="1" noChangeAspect="1" noMove="1" noResize="1" noEditPoints="1" noAdjustHandles="1" noChangeArrowheads="1" noChangeShapeType="1" noTextEdit="1"/>
              </p:cNvSpPr>
              <p:nvPr/>
            </p:nvSpPr>
            <p:spPr>
              <a:xfrm>
                <a:off x="1576605" y="4797152"/>
                <a:ext cx="5760640" cy="1198405"/>
              </a:xfrm>
              <a:prstGeom prst="rect">
                <a:avLst/>
              </a:prstGeom>
              <a:blipFill rotWithShape="1">
                <a:blip r:embed="rId4" cstate="print"/>
                <a:stretch>
                  <a:fillRect l="-952" t="-2538"/>
                </a:stretch>
              </a:blipFill>
            </p:spPr>
            <p:txBody>
              <a:bodyPr/>
              <a:lstStyle/>
              <a:p>
                <a:r>
                  <a:rPr lang="de-DE">
                    <a:noFill/>
                  </a:rPr>
                  <a:t> </a:t>
                </a:r>
              </a:p>
            </p:txBody>
          </p:sp>
        </mc:Fallback>
      </mc:AlternateContent>
    </p:spTree>
    <p:extLst>
      <p:ext uri="{BB962C8B-B14F-4D97-AF65-F5344CB8AC3E}">
        <p14:creationId xmlns:p14="http://schemas.microsoft.com/office/powerpoint/2010/main" val="2484915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83</a:t>
            </a:fld>
            <a:endParaRPr lang="de-DE" altLang="en-US"/>
          </a:p>
        </p:txBody>
      </p:sp>
      <p:sp>
        <p:nvSpPr>
          <p:cNvPr id="7" name="Textfeld 6"/>
          <p:cNvSpPr txBox="1"/>
          <p:nvPr/>
        </p:nvSpPr>
        <p:spPr>
          <a:xfrm>
            <a:off x="611560" y="3429868"/>
            <a:ext cx="4896544" cy="2369880"/>
          </a:xfrm>
          <a:prstGeom prst="rect">
            <a:avLst/>
          </a:prstGeom>
          <a:noFill/>
        </p:spPr>
        <p:txBody>
          <a:bodyPr wrap="square" rtlCol="0">
            <a:spAutoFit/>
          </a:bodyPr>
          <a:lstStyle/>
          <a:p>
            <a:pPr marL="342900" indent="-342900">
              <a:spcBef>
                <a:spcPct val="20000"/>
              </a:spcBef>
              <a:buFont typeface="Arial" pitchFamily="34" charset="0"/>
              <a:buChar char="•"/>
            </a:pPr>
            <a:r>
              <a:rPr lang="de-DE" sz="2000" dirty="0" err="1" smtClean="0">
                <a:latin typeface="+mn-lt"/>
              </a:rPr>
              <a:t>Calculate</a:t>
            </a:r>
            <a:r>
              <a:rPr lang="de-DE" sz="2000" dirty="0" smtClean="0">
                <a:latin typeface="+mn-lt"/>
              </a:rPr>
              <a:t> </a:t>
            </a:r>
            <a:r>
              <a:rPr lang="de-DE" sz="2000" dirty="0" err="1" smtClean="0">
                <a:latin typeface="+mn-lt"/>
              </a:rPr>
              <a:t>variances</a:t>
            </a:r>
            <a:r>
              <a:rPr lang="de-DE" sz="2000" dirty="0" smtClean="0">
                <a:latin typeface="+mn-lt"/>
              </a:rPr>
              <a:t> </a:t>
            </a:r>
            <a:r>
              <a:rPr lang="de-DE" sz="2000" dirty="0" err="1" smtClean="0">
                <a:latin typeface="+mn-lt"/>
              </a:rPr>
              <a:t>of</a:t>
            </a:r>
            <a:r>
              <a:rPr lang="de-DE" sz="2000" dirty="0" smtClean="0">
                <a:latin typeface="+mn-lt"/>
              </a:rPr>
              <a:t> x </a:t>
            </a:r>
            <a:r>
              <a:rPr lang="de-DE" sz="2000" dirty="0" err="1" smtClean="0">
                <a:latin typeface="+mn-lt"/>
              </a:rPr>
              <a:t>and</a:t>
            </a:r>
            <a:r>
              <a:rPr lang="de-DE" sz="2000" dirty="0" smtClean="0">
                <a:latin typeface="+mn-lt"/>
              </a:rPr>
              <a:t> y, </a:t>
            </a:r>
            <a:r>
              <a:rPr lang="de-DE" sz="2000" dirty="0" err="1" smtClean="0">
                <a:latin typeface="+mn-lt"/>
              </a:rPr>
              <a:t>covariance</a:t>
            </a:r>
            <a:r>
              <a:rPr lang="de-DE" sz="2000" dirty="0" smtClean="0">
                <a:latin typeface="+mn-lt"/>
              </a:rPr>
              <a:t> </a:t>
            </a:r>
            <a:r>
              <a:rPr lang="de-DE" sz="2000" dirty="0" err="1" smtClean="0">
                <a:latin typeface="+mn-lt"/>
              </a:rPr>
              <a:t>and</a:t>
            </a:r>
            <a:r>
              <a:rPr lang="de-DE" sz="2000" dirty="0" smtClean="0">
                <a:latin typeface="+mn-lt"/>
              </a:rPr>
              <a:t> </a:t>
            </a:r>
            <a:r>
              <a:rPr lang="de-DE" sz="2000" dirty="0" err="1" smtClean="0">
                <a:latin typeface="+mn-lt"/>
              </a:rPr>
              <a:t>the</a:t>
            </a:r>
            <a:r>
              <a:rPr lang="de-DE" sz="2000" dirty="0" smtClean="0">
                <a:latin typeface="+mn-lt"/>
              </a:rPr>
              <a:t> Pearson </a:t>
            </a:r>
            <a:r>
              <a:rPr lang="de-DE" sz="2000" dirty="0" err="1" smtClean="0">
                <a:latin typeface="+mn-lt"/>
              </a:rPr>
              <a:t>correlation</a:t>
            </a:r>
            <a:r>
              <a:rPr lang="de-DE" sz="2000" dirty="0" smtClean="0">
                <a:latin typeface="+mn-lt"/>
              </a:rPr>
              <a:t> </a:t>
            </a:r>
            <a:r>
              <a:rPr lang="de-DE" sz="2000" dirty="0" err="1" smtClean="0">
                <a:latin typeface="+mn-lt"/>
              </a:rPr>
              <a:t>coefficient</a:t>
            </a:r>
            <a:r>
              <a:rPr lang="de-DE" sz="2000" dirty="0" smtClean="0">
                <a:latin typeface="+mn-lt"/>
              </a:rPr>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regression</a:t>
            </a:r>
            <a:r>
              <a:rPr lang="de-DE" sz="2000" dirty="0" smtClean="0"/>
              <a:t> </a:t>
            </a:r>
            <a:r>
              <a:rPr lang="de-DE" sz="2000" dirty="0" err="1" smtClean="0"/>
              <a:t>line</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least </a:t>
            </a:r>
            <a:r>
              <a:rPr lang="de-DE" sz="2000" dirty="0" err="1" smtClean="0"/>
              <a:t>squares</a:t>
            </a:r>
            <a:r>
              <a:rPr lang="de-DE" sz="2000" dirty="0" smtClean="0"/>
              <a:t> </a:t>
            </a:r>
            <a:r>
              <a:rPr lang="de-DE" sz="2000" dirty="0" err="1" smtClean="0"/>
              <a:t>approach</a:t>
            </a:r>
            <a:r>
              <a:rPr lang="de-DE" sz="2000" dirty="0" smtClean="0"/>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variance</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residuals</a:t>
            </a:r>
            <a:r>
              <a:rPr lang="de-DE" sz="2000" dirty="0" smtClean="0"/>
              <a:t> (</a:t>
            </a:r>
            <a:r>
              <a:rPr lang="cy-GB" sz="2000" dirty="0" smtClean="0"/>
              <a:t>ŷ-y</a:t>
            </a:r>
            <a:r>
              <a:rPr lang="de-DE" sz="2000" dirty="0" smtClean="0"/>
              <a:t>)!</a:t>
            </a:r>
          </a:p>
        </p:txBody>
      </p:sp>
      <p:pic>
        <p:nvPicPr>
          <p:cNvPr id="859137" name="Picture 1"/>
          <p:cNvPicPr>
            <a:picLocks noChangeAspect="1" noChangeArrowheads="1"/>
          </p:cNvPicPr>
          <p:nvPr/>
        </p:nvPicPr>
        <p:blipFill>
          <a:blip r:embed="rId2" cstate="print"/>
          <a:srcRect/>
          <a:stretch>
            <a:fillRect/>
          </a:stretch>
        </p:blipFill>
        <p:spPr bwMode="auto">
          <a:xfrm>
            <a:off x="5436096" y="3245693"/>
            <a:ext cx="3562140" cy="2775595"/>
          </a:xfrm>
          <a:prstGeom prst="rect">
            <a:avLst/>
          </a:prstGeom>
          <a:noFill/>
          <a:ln w="9525">
            <a:noFill/>
            <a:miter lim="800000"/>
            <a:headEnd/>
            <a:tailEnd/>
          </a:ln>
          <a:effectLst/>
        </p:spPr>
      </p:pic>
      <p:pic>
        <p:nvPicPr>
          <p:cNvPr id="72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18" y="1710870"/>
            <a:ext cx="6812830" cy="143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4143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84</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896471" y="1556792"/>
                <a:ext cx="7488832"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a:rPr>
                          </m:ctrlPr>
                        </m:accPr>
                        <m:e>
                          <m:r>
                            <a:rPr lang="de-DE" b="0" i="1" smtClean="0">
                              <a:latin typeface="Cambria Math"/>
                            </a:rPr>
                            <m:t>𝑥</m:t>
                          </m:r>
                        </m:e>
                      </m:acc>
                      <m:r>
                        <a:rPr lang="de-DE" b="0" i="1" smtClean="0">
                          <a:latin typeface="Cambria Math"/>
                        </a:rPr>
                        <m:t>=162.85</m:t>
                      </m:r>
                    </m:oMath>
                  </m:oMathPara>
                </a14:m>
                <a:endParaRPr lang="de-DE" dirty="0" smtClean="0"/>
              </a:p>
              <a:p>
                <a:pPr/>
                <a14:m>
                  <m:oMathPara xmlns:m="http://schemas.openxmlformats.org/officeDocument/2006/math">
                    <m:oMathParaPr>
                      <m:jc m:val="centerGroup"/>
                    </m:oMathParaPr>
                    <m:oMath xmlns:m="http://schemas.openxmlformats.org/officeDocument/2006/math">
                      <m:acc>
                        <m:accPr>
                          <m:chr m:val="̅"/>
                          <m:ctrlPr>
                            <a:rPr lang="de-DE" i="1">
                              <a:latin typeface="Cambria Math"/>
                            </a:rPr>
                          </m:ctrlPr>
                        </m:accPr>
                        <m:e>
                          <m:r>
                            <a:rPr lang="de-DE" b="0" i="1" smtClean="0">
                              <a:latin typeface="Cambria Math"/>
                            </a:rPr>
                            <m:t>𝑦</m:t>
                          </m:r>
                        </m:e>
                      </m:acc>
                      <m:r>
                        <a:rPr lang="de-DE" i="1">
                          <a:latin typeface="Cambria Math"/>
                        </a:rPr>
                        <m:t>=</m:t>
                      </m:r>
                      <m:r>
                        <a:rPr lang="de-DE" b="0" i="1" smtClean="0">
                          <a:latin typeface="Cambria Math"/>
                        </a:rPr>
                        <m:t>49.03</m:t>
                      </m:r>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896471" y="1556792"/>
                <a:ext cx="7488832" cy="646331"/>
              </a:xfrm>
              <a:prstGeom prst="rect">
                <a:avLst/>
              </a:prstGeom>
              <a:blipFill rotWithShape="1">
                <a:blip r:embed="rId2" cstate="print"/>
                <a:stretch>
                  <a:fillRect b="-3774"/>
                </a:stretch>
              </a:blipFill>
            </p:spPr>
            <p:txBody>
              <a:bodyPr/>
              <a:lstStyle/>
              <a:p>
                <a:r>
                  <a:rPr lang="de-DE">
                    <a:noFill/>
                  </a:rPr>
                  <a:t> </a:t>
                </a:r>
              </a:p>
            </p:txBody>
          </p:sp>
        </mc:Fallback>
      </mc:AlternateContent>
      <p:pic>
        <p:nvPicPr>
          <p:cNvPr id="72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03" y="2348880"/>
            <a:ext cx="7514431" cy="245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941168"/>
            <a:ext cx="4759474" cy="8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509"/>
          <a:stretch/>
        </p:blipFill>
        <p:spPr bwMode="auto">
          <a:xfrm>
            <a:off x="3203848" y="5805264"/>
            <a:ext cx="3168352" cy="39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17595"/>
            <a:ext cx="648072" cy="369332"/>
          </a:xfrm>
          <a:prstGeom prst="rect">
            <a:avLst/>
          </a:prstGeom>
          <a:noFill/>
        </p:spPr>
        <p:txBody>
          <a:bodyPr wrap="square" rtlCol="0">
            <a:spAutoFit/>
          </a:bodyPr>
          <a:lstStyle/>
          <a:p>
            <a:r>
              <a:rPr lang="de-DE" dirty="0">
                <a:latin typeface="+mn-lt"/>
              </a:rPr>
              <a:t>b</a:t>
            </a:r>
            <a:r>
              <a:rPr lang="de-DE" baseline="-25000" dirty="0" smtClean="0">
                <a:latin typeface="+mn-lt"/>
              </a:rPr>
              <a:t>0</a:t>
            </a:r>
            <a:r>
              <a:rPr lang="de-DE" dirty="0" smtClean="0">
                <a:latin typeface="+mn-lt"/>
              </a:rPr>
              <a:t>:</a:t>
            </a:r>
            <a:endParaRPr lang="de-DE" dirty="0">
              <a:latin typeface="+mn-lt"/>
            </a:endParaRPr>
          </a:p>
        </p:txBody>
      </p:sp>
      <p:sp>
        <p:nvSpPr>
          <p:cNvPr id="12" name="Textfeld 11"/>
          <p:cNvSpPr txBox="1"/>
          <p:nvPr/>
        </p:nvSpPr>
        <p:spPr>
          <a:xfrm>
            <a:off x="1619672" y="5174564"/>
            <a:ext cx="723200" cy="369332"/>
          </a:xfrm>
          <a:prstGeom prst="rect">
            <a:avLst/>
          </a:prstGeom>
          <a:noFill/>
        </p:spPr>
        <p:txBody>
          <a:bodyPr wrap="square" rtlCol="0">
            <a:spAutoFit/>
          </a:bodyPr>
          <a:lstStyle/>
          <a:p>
            <a:r>
              <a:rPr lang="de-DE" dirty="0" smtClean="0">
                <a:latin typeface="+mn-lt"/>
              </a:rPr>
              <a:t>b</a:t>
            </a:r>
            <a:r>
              <a:rPr lang="de-DE" baseline="-25000" dirty="0">
                <a:latin typeface="+mn-lt"/>
              </a:rPr>
              <a:t>1</a:t>
            </a:r>
            <a:r>
              <a:rPr lang="de-DE" dirty="0" smtClean="0">
                <a:latin typeface="+mn-lt"/>
              </a:rPr>
              <a:t>:</a:t>
            </a:r>
            <a:endParaRPr lang="de-DE" dirty="0">
              <a:latin typeface="+mn-lt"/>
            </a:endParaRPr>
          </a:p>
        </p:txBody>
      </p:sp>
    </p:spTree>
    <p:extLst>
      <p:ext uri="{BB962C8B-B14F-4D97-AF65-F5344CB8AC3E}">
        <p14:creationId xmlns:p14="http://schemas.microsoft.com/office/powerpoint/2010/main" val="17390534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Good is the </a:t>
            </a:r>
            <a:r>
              <a:rPr lang="en-GB" dirty="0" smtClean="0"/>
              <a:t>model</a:t>
            </a:r>
            <a:r>
              <a:rPr lang="en-GB" dirty="0"/>
              <a:t>?</a:t>
            </a:r>
            <a:endParaRPr lang="de-DE" dirty="0"/>
          </a:p>
        </p:txBody>
      </p:sp>
      <p:sp>
        <p:nvSpPr>
          <p:cNvPr id="3" name="Inhaltsplatzhalter 2"/>
          <p:cNvSpPr>
            <a:spLocks noGrp="1"/>
          </p:cNvSpPr>
          <p:nvPr>
            <p:ph idx="1"/>
          </p:nvPr>
        </p:nvSpPr>
        <p:spPr/>
        <p:txBody>
          <a:bodyPr>
            <a:normAutofit/>
          </a:bodyPr>
          <a:lstStyle/>
          <a:p>
            <a:r>
              <a:rPr lang="en-US" dirty="0"/>
              <a:t>The regression line is only a model based on the data.</a:t>
            </a:r>
          </a:p>
          <a:p>
            <a:r>
              <a:rPr lang="en-US" dirty="0"/>
              <a:t>This model might not reflect reality.</a:t>
            </a:r>
          </a:p>
          <a:p>
            <a:pPr marL="342900" lvl="1" indent="-342900">
              <a:buFont typeface="Arial" pitchFamily="34" charset="0"/>
              <a:buChar char="•"/>
            </a:pPr>
            <a:r>
              <a:rPr lang="en-US" sz="2400" b="1" dirty="0"/>
              <a:t>We need some way of testing how well the model fits the observed data.</a:t>
            </a:r>
          </a:p>
          <a:p>
            <a:pPr lvl="1"/>
            <a:r>
              <a:rPr lang="en-US" sz="2000" dirty="0" smtClean="0"/>
              <a:t>Graphically: Deviation from linearity?</a:t>
            </a:r>
          </a:p>
          <a:p>
            <a:pPr lvl="1"/>
            <a:r>
              <a:rPr lang="en-US" sz="2000" dirty="0" smtClean="0"/>
              <a:t>Diagnostics of residuals</a:t>
            </a:r>
          </a:p>
          <a:p>
            <a:pPr lvl="1"/>
            <a:r>
              <a:rPr lang="en-US" sz="2000" b="1" dirty="0"/>
              <a:t>Coefficient of determination</a:t>
            </a:r>
            <a:r>
              <a:rPr lang="en-US" sz="2000" dirty="0"/>
              <a:t> via decomposition of variance</a:t>
            </a:r>
          </a:p>
          <a:p>
            <a:pPr lvl="1"/>
            <a:endParaRPr lang="en-US" dirty="0"/>
          </a:p>
          <a:p>
            <a:pPr marL="457200" lvl="1" indent="0">
              <a:buNone/>
            </a:pPr>
            <a:endParaRPr lang="en-US"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85</a:t>
            </a:fld>
            <a:endParaRPr lang="de-DE" altLang="en-US"/>
          </a:p>
        </p:txBody>
      </p:sp>
      <p:grpSp>
        <p:nvGrpSpPr>
          <p:cNvPr id="9" name="Gruppieren 8"/>
          <p:cNvGrpSpPr/>
          <p:nvPr/>
        </p:nvGrpSpPr>
        <p:grpSpPr>
          <a:xfrm>
            <a:off x="899591" y="4694126"/>
            <a:ext cx="7394113" cy="1327162"/>
            <a:chOff x="899591" y="4694126"/>
            <a:chExt cx="7394113" cy="1327162"/>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235"/>
            <a:stretch/>
          </p:blipFill>
          <p:spPr bwMode="auto">
            <a:xfrm>
              <a:off x="899591" y="4694126"/>
              <a:ext cx="3594701"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694126"/>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80102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(1)</a:t>
            </a:r>
            <a:endParaRPr lang="de-DE" dirty="0"/>
          </a:p>
        </p:txBody>
      </p:sp>
      <p:sp>
        <p:nvSpPr>
          <p:cNvPr id="3" name="Inhaltsplatzhalter 2"/>
          <p:cNvSpPr>
            <a:spLocks noGrp="1"/>
          </p:cNvSpPr>
          <p:nvPr>
            <p:ph idx="1"/>
          </p:nvPr>
        </p:nvSpPr>
        <p:spPr>
          <a:xfrm>
            <a:off x="457200" y="1600200"/>
            <a:ext cx="3250704" cy="4757758"/>
          </a:xfrm>
        </p:spPr>
        <p:txBody>
          <a:bodyPr>
            <a:normAutofit fontScale="85000" lnSpcReduction="20000"/>
          </a:bodyPr>
          <a:lstStyle/>
          <a:p>
            <a:r>
              <a:rPr lang="en-US" sz="2800" dirty="0" err="1" smtClean="0"/>
              <a:t>SS</a:t>
            </a:r>
            <a:r>
              <a:rPr lang="en-US" sz="2800" baseline="-25000" dirty="0" err="1" smtClean="0"/>
              <a:t>tot</a:t>
            </a:r>
            <a:endParaRPr lang="en-US" sz="2800" baseline="-25000" dirty="0"/>
          </a:p>
          <a:p>
            <a:pPr lvl="1"/>
            <a:r>
              <a:rPr lang="en-US" sz="2400" dirty="0"/>
              <a:t>Total variability (variability between scores and the mean</a:t>
            </a:r>
            <a:r>
              <a:rPr lang="en-US" sz="2400" dirty="0" smtClean="0"/>
              <a:t>)</a:t>
            </a:r>
            <a:endParaRPr lang="en-US" sz="2400" dirty="0"/>
          </a:p>
          <a:p>
            <a:r>
              <a:rPr lang="en-US" sz="2800" dirty="0" err="1" smtClean="0"/>
              <a:t>SS</a:t>
            </a:r>
            <a:r>
              <a:rPr lang="en-US" sz="2800" baseline="-25000" dirty="0" err="1" smtClean="0"/>
              <a:t>res</a:t>
            </a:r>
            <a:endParaRPr lang="en-US" sz="2800" baseline="-25000" dirty="0"/>
          </a:p>
          <a:p>
            <a:pPr lvl="1"/>
            <a:r>
              <a:rPr lang="en-US" sz="2400" dirty="0"/>
              <a:t>Residual/Error variability (variability between the regression model and the actual data</a:t>
            </a:r>
            <a:r>
              <a:rPr lang="en-US" sz="2400" dirty="0" smtClean="0"/>
              <a:t>)</a:t>
            </a:r>
            <a:endParaRPr lang="en-US" sz="2400" dirty="0"/>
          </a:p>
          <a:p>
            <a:r>
              <a:rPr lang="en-US" sz="2800" dirty="0" err="1" smtClean="0"/>
              <a:t>SS</a:t>
            </a:r>
            <a:r>
              <a:rPr lang="en-US" sz="2800" baseline="-25000" dirty="0" err="1" smtClean="0"/>
              <a:t>reg</a:t>
            </a:r>
            <a:r>
              <a:rPr lang="en-US" sz="2800" dirty="0" smtClean="0"/>
              <a:t> </a:t>
            </a:r>
            <a:endParaRPr lang="en-US" sz="2800" dirty="0"/>
          </a:p>
          <a:p>
            <a:pPr lvl="1"/>
            <a:r>
              <a:rPr lang="en-US" sz="2400" dirty="0"/>
              <a:t>Model variability (difference in variability between the model and the mean</a:t>
            </a:r>
            <a:r>
              <a:rPr lang="en-US" sz="2400" dirty="0" smtClean="0"/>
              <a:t>)</a:t>
            </a:r>
            <a:endParaRPr lang="en-US"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86</a:t>
            </a:fld>
            <a:endParaRPr lang="de-DE" altLang="en-US"/>
          </a:p>
        </p:txBody>
      </p:sp>
      <p:pic>
        <p:nvPicPr>
          <p:cNvPr id="7" name="Picture 1"/>
          <p:cNvPicPr>
            <a:picLocks noChangeAspect="1"/>
          </p:cNvPicPr>
          <p:nvPr/>
        </p:nvPicPr>
        <p:blipFill>
          <a:blip r:embed="rId2" cstate="print"/>
          <a:srcRect r="15940"/>
          <a:stretch>
            <a:fillRect/>
          </a:stretch>
        </p:blipFill>
        <p:spPr>
          <a:xfrm>
            <a:off x="3923928" y="1600200"/>
            <a:ext cx="3960440" cy="4757738"/>
          </a:xfrm>
          <a:prstGeom prst="rect">
            <a:avLst/>
          </a:prstGeom>
        </p:spPr>
      </p:pic>
    </p:spTree>
    <p:extLst>
      <p:ext uri="{BB962C8B-B14F-4D97-AF65-F5344CB8AC3E}">
        <p14:creationId xmlns:p14="http://schemas.microsoft.com/office/powerpoint/2010/main" val="33340533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(2)</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457200" y="1600200"/>
                <a:ext cx="7863632" cy="4757758"/>
              </a:xfrm>
            </p:spPr>
            <p:txBody>
              <a:bodyPr>
                <a:normAutofit fontScale="92500" lnSpcReduction="10000"/>
              </a:bodyPr>
              <a:lstStyle/>
              <a:p>
                <a14:m>
                  <m:oMath xmlns:m="http://schemas.openxmlformats.org/officeDocument/2006/math">
                    <m:sSub>
                      <m:sSubPr>
                        <m:ctrlPr>
                          <a:rPr lang="de-DE" sz="2200" i="1" smtClean="0">
                            <a:latin typeface="Cambria Math"/>
                          </a:rPr>
                        </m:ctrlPr>
                      </m:sSubPr>
                      <m:e>
                        <m:r>
                          <a:rPr lang="de-DE" sz="2200" b="0" i="1" smtClean="0">
                            <a:latin typeface="Cambria Math"/>
                          </a:rPr>
                          <m:t>𝑆𝑆</m:t>
                        </m:r>
                      </m:e>
                      <m:sub>
                        <m:r>
                          <a:rPr lang="de-DE" sz="2200" b="0" i="1" smtClean="0">
                            <a:latin typeface="Cambria Math"/>
                          </a:rPr>
                          <m:t>𝑡𝑜𝑡</m:t>
                        </m:r>
                      </m:sub>
                    </m:sSub>
                    <m:r>
                      <a:rPr lang="de-DE" sz="2200" b="0" i="1" smtClean="0">
                        <a:latin typeface="Cambria Math"/>
                      </a:rPr>
                      <m:t>=</m:t>
                    </m:r>
                    <m:nary>
                      <m:naryPr>
                        <m:chr m:val="∑"/>
                        <m:supHide m:val="on"/>
                        <m:ctrlPr>
                          <a:rPr lang="de-DE" sz="2200" b="0" i="1" smtClean="0">
                            <a:latin typeface="Cambria Math"/>
                          </a:rPr>
                        </m:ctrlPr>
                      </m:naryPr>
                      <m:sub>
                        <m:r>
                          <m:rPr>
                            <m:brk m:alnAt="7"/>
                          </m:rPr>
                          <a:rPr lang="de-DE" sz="2200" b="0" i="1" smtClean="0">
                            <a:latin typeface="Cambria Math"/>
                          </a:rPr>
                          <m:t>𝑖</m:t>
                        </m:r>
                      </m:sub>
                      <m:sup/>
                      <m:e>
                        <m:sSup>
                          <m:sSupPr>
                            <m:ctrlPr>
                              <a:rPr lang="de-DE" sz="2200" b="0" i="1" smtClean="0">
                                <a:latin typeface="Cambria Math"/>
                              </a:rPr>
                            </m:ctrlPr>
                          </m:sSupPr>
                          <m:e>
                            <m:r>
                              <a:rPr lang="de-DE" sz="2200" i="1">
                                <a:latin typeface="Cambria Math"/>
                              </a:rPr>
                              <m:t>(</m:t>
                            </m:r>
                            <m:sSub>
                              <m:sSubPr>
                                <m:ctrlPr>
                                  <a:rPr lang="de-DE" sz="2200" i="1">
                                    <a:latin typeface="Cambria Math"/>
                                  </a:rPr>
                                </m:ctrlPr>
                              </m:sSubPr>
                              <m:e>
                                <m:r>
                                  <a:rPr lang="de-DE" sz="2200" i="1">
                                    <a:latin typeface="Cambria Math"/>
                                  </a:rPr>
                                  <m:t>𝑦</m:t>
                                </m:r>
                              </m:e>
                              <m:sub>
                                <m:r>
                                  <a:rPr lang="de-DE" sz="2200" i="1">
                                    <a:latin typeface="Cambria Math"/>
                                  </a:rPr>
                                  <m:t>𝑖</m:t>
                                </m:r>
                              </m:sub>
                            </m:sSub>
                            <m:r>
                              <a:rPr lang="de-DE" sz="2200" i="1">
                                <a:latin typeface="Cambria Math"/>
                              </a:rPr>
                              <m:t>−</m:t>
                            </m:r>
                            <m:acc>
                              <m:accPr>
                                <m:chr m:val="̅"/>
                                <m:ctrlPr>
                                  <a:rPr lang="de-DE" sz="2200" i="1">
                                    <a:latin typeface="Cambria Math"/>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a:rPr lang="de-DE" sz="2200" i="1">
                            <a:latin typeface="Cambria Math"/>
                          </a:rPr>
                          <m:t>𝑆𝑆</m:t>
                        </m:r>
                      </m:e>
                      <m:sub>
                        <m:r>
                          <a:rPr lang="de-DE" sz="2200" b="0" i="1" smtClean="0">
                            <a:latin typeface="Cambria Math"/>
                          </a:rPr>
                          <m:t>𝑟𝑒𝑔</m:t>
                        </m:r>
                      </m:sub>
                    </m:sSub>
                    <m:r>
                      <a:rPr lang="de-DE" sz="2200" i="1">
                        <a:latin typeface="Cambria Math"/>
                      </a:rPr>
                      <m:t>=</m:t>
                    </m:r>
                    <m:nary>
                      <m:naryPr>
                        <m:chr m:val="∑"/>
                        <m:supHide m:val="on"/>
                        <m:ctrlPr>
                          <a:rPr lang="de-DE" sz="2200" i="1">
                            <a:latin typeface="Cambria Math"/>
                          </a:rPr>
                        </m:ctrlPr>
                      </m:naryPr>
                      <m:sub>
                        <m:r>
                          <m:rPr>
                            <m:brk m:alnAt="7"/>
                          </m:rPr>
                          <a:rPr lang="de-DE" sz="2200" i="1">
                            <a:latin typeface="Cambria Math"/>
                          </a:rPr>
                          <m:t>𝑖</m:t>
                        </m:r>
                      </m:sub>
                      <m:sup/>
                      <m:e>
                        <m:sSup>
                          <m:sSupPr>
                            <m:ctrlPr>
                              <a:rPr lang="de-DE" sz="2200" i="1">
                                <a:latin typeface="Cambria Math"/>
                              </a:rPr>
                            </m:ctrlPr>
                          </m:sSupPr>
                          <m:e>
                            <m:r>
                              <a:rPr lang="de-DE" sz="2200" i="1">
                                <a:latin typeface="Cambria Math"/>
                              </a:rPr>
                              <m:t>(</m:t>
                            </m:r>
                            <m:sSub>
                              <m:sSubPr>
                                <m:ctrlPr>
                                  <a:rPr lang="de-DE" sz="2200" i="1">
                                    <a:latin typeface="Cambria Math"/>
                                  </a:rPr>
                                </m:ctrlPr>
                              </m:sSubPr>
                              <m:e>
                                <m:r>
                                  <m:rPr>
                                    <m:nor/>
                                  </m:rPr>
                                  <a:rPr lang="cy-GB" sz="2200" dirty="0"/>
                                  <m:t>ŷ</m:t>
                                </m:r>
                              </m:e>
                              <m:sub>
                                <m:r>
                                  <a:rPr lang="de-DE" sz="2200" i="1">
                                    <a:latin typeface="Cambria Math"/>
                                  </a:rPr>
                                  <m:t>𝑖</m:t>
                                </m:r>
                              </m:sub>
                            </m:sSub>
                            <m:r>
                              <a:rPr lang="de-DE" sz="2200" i="1">
                                <a:latin typeface="Cambria Math"/>
                              </a:rPr>
                              <m:t>−</m:t>
                            </m:r>
                            <m:acc>
                              <m:accPr>
                                <m:chr m:val="̅"/>
                                <m:ctrlPr>
                                  <a:rPr lang="de-DE" sz="2200" i="1">
                                    <a:latin typeface="Cambria Math"/>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a:rPr lang="de-DE" sz="2200" i="1">
                            <a:latin typeface="Cambria Math"/>
                          </a:rPr>
                          <m:t>𝑆𝑆</m:t>
                        </m:r>
                      </m:e>
                      <m:sub>
                        <m:r>
                          <a:rPr lang="de-DE" sz="2200" b="0" i="1" smtClean="0">
                            <a:latin typeface="Cambria Math"/>
                          </a:rPr>
                          <m:t>𝑟𝑒𝑠</m:t>
                        </m:r>
                      </m:sub>
                    </m:sSub>
                    <m:r>
                      <a:rPr lang="de-DE" sz="2200" i="1">
                        <a:latin typeface="Cambria Math"/>
                      </a:rPr>
                      <m:t>=</m:t>
                    </m:r>
                    <m:nary>
                      <m:naryPr>
                        <m:chr m:val="∑"/>
                        <m:supHide m:val="on"/>
                        <m:ctrlPr>
                          <a:rPr lang="de-DE" sz="2200" i="1">
                            <a:latin typeface="Cambria Math"/>
                          </a:rPr>
                        </m:ctrlPr>
                      </m:naryPr>
                      <m:sub>
                        <m:r>
                          <m:rPr>
                            <m:brk m:alnAt="7"/>
                          </m:rPr>
                          <a:rPr lang="de-DE" sz="2200" i="1">
                            <a:latin typeface="Cambria Math"/>
                          </a:rPr>
                          <m:t>𝑖</m:t>
                        </m:r>
                      </m:sub>
                      <m:sup/>
                      <m:e>
                        <m:sSup>
                          <m:sSupPr>
                            <m:ctrlPr>
                              <a:rPr lang="de-DE" sz="2200" i="1" smtClean="0">
                                <a:latin typeface="Cambria Math"/>
                              </a:rPr>
                            </m:ctrlPr>
                          </m:sSupPr>
                          <m:e>
                            <m:r>
                              <a:rPr lang="de-DE" sz="2200" i="1">
                                <a:latin typeface="Cambria Math"/>
                              </a:rPr>
                              <m:t>(</m:t>
                            </m:r>
                            <m:sSub>
                              <m:sSubPr>
                                <m:ctrlPr>
                                  <a:rPr lang="de-DE" sz="2200" i="1">
                                    <a:latin typeface="Cambria Math"/>
                                  </a:rPr>
                                </m:ctrlPr>
                              </m:sSubPr>
                              <m:e>
                                <m:r>
                                  <a:rPr lang="de-DE" sz="2200" b="0" i="1" smtClean="0">
                                    <a:latin typeface="Cambria Math"/>
                                  </a:rPr>
                                  <m:t>𝑦</m:t>
                                </m:r>
                              </m:e>
                              <m:sub>
                                <m:r>
                                  <a:rPr lang="de-DE" sz="2200" i="1">
                                    <a:latin typeface="Cambria Math"/>
                                  </a:rPr>
                                  <m:t>𝑖</m:t>
                                </m:r>
                              </m:sub>
                            </m:sSub>
                            <m:r>
                              <a:rPr lang="de-DE" sz="2200" i="1">
                                <a:latin typeface="Cambria Math"/>
                              </a:rPr>
                              <m:t>−</m:t>
                            </m:r>
                            <m:sSub>
                              <m:sSubPr>
                                <m:ctrlPr>
                                  <a:rPr lang="de-DE" sz="2200" i="1" smtClean="0">
                                    <a:latin typeface="Cambria Math"/>
                                  </a:rPr>
                                </m:ctrlPr>
                              </m:sSubPr>
                              <m:e>
                                <m:r>
                                  <m:rPr>
                                    <m:nor/>
                                  </m:rPr>
                                  <a:rPr lang="cy-GB" sz="2200" dirty="0"/>
                                  <m:t>ŷ</m:t>
                                </m:r>
                              </m:e>
                              <m:sub>
                                <m:r>
                                  <a:rPr lang="de-DE" sz="2200" i="1">
                                    <a:latin typeface="Cambria Math"/>
                                  </a:rPr>
                                  <m:t>𝑖</m:t>
                                </m:r>
                              </m:sub>
                            </m:sSub>
                            <m:r>
                              <a:rPr lang="de-DE" sz="2200" i="1">
                                <a:latin typeface="Cambria Math"/>
                              </a:rPr>
                              <m:t>)</m:t>
                            </m:r>
                          </m:e>
                          <m:sup>
                            <m:r>
                              <a:rPr lang="de-DE" sz="2200" i="1">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m:rPr>
                            <m:nor/>
                          </m:rPr>
                          <a:rPr lang="cy-GB" sz="2200" dirty="0"/>
                          <m:t>ŷ</m:t>
                        </m:r>
                      </m:e>
                      <m:sub>
                        <m:r>
                          <a:rPr lang="de-DE" sz="2200" i="1">
                            <a:latin typeface="Cambria Math"/>
                          </a:rPr>
                          <m:t>𝑖</m:t>
                        </m:r>
                      </m:sub>
                    </m:sSub>
                  </m:oMath>
                </a14:m>
                <a:r>
                  <a:rPr lang="de-DE" sz="2200" dirty="0" smtClean="0"/>
                  <a:t> </a:t>
                </a:r>
                <a:r>
                  <a:rPr lang="de-DE" sz="2200" dirty="0"/>
                  <a:t>… </a:t>
                </a:r>
                <a:r>
                  <a:rPr lang="de-DE" sz="2200" dirty="0" err="1"/>
                  <a:t>predicted</a:t>
                </a:r>
                <a:r>
                  <a:rPr lang="de-DE" sz="2200" dirty="0"/>
                  <a:t> </a:t>
                </a:r>
                <a:r>
                  <a:rPr lang="de-DE" sz="2200" dirty="0" err="1" smtClean="0"/>
                  <a:t>values</a:t>
                </a:r>
                <a:endParaRPr lang="de-DE" sz="2200" dirty="0" smtClean="0"/>
              </a:p>
              <a:p>
                <a:r>
                  <a:rPr lang="de-DE" sz="2200" dirty="0" err="1" smtClean="0"/>
                  <a:t>One</a:t>
                </a:r>
                <a:r>
                  <a:rPr lang="de-DE" sz="2200" dirty="0" smtClean="0"/>
                  <a:t> </a:t>
                </a:r>
                <a:r>
                  <a:rPr lang="de-DE" sz="2200" dirty="0" err="1" smtClean="0"/>
                  <a:t>has</a:t>
                </a:r>
                <a:r>
                  <a:rPr lang="de-DE" sz="2200" dirty="0" smtClean="0"/>
                  <a:t>: </a:t>
                </a:r>
                <a:r>
                  <a:rPr lang="de-DE" sz="2200" dirty="0" err="1" smtClean="0"/>
                  <a:t>SS</a:t>
                </a:r>
                <a:r>
                  <a:rPr lang="de-DE" sz="2200" baseline="-25000" dirty="0" err="1" smtClean="0"/>
                  <a:t>tot</a:t>
                </a:r>
                <a:r>
                  <a:rPr lang="de-DE" sz="2200" dirty="0" smtClean="0"/>
                  <a:t>=</a:t>
                </a:r>
                <a:r>
                  <a:rPr lang="de-DE" sz="2200" dirty="0" err="1" smtClean="0"/>
                  <a:t>SS</a:t>
                </a:r>
                <a:r>
                  <a:rPr lang="de-DE" sz="2200" baseline="-25000" dirty="0" err="1" smtClean="0"/>
                  <a:t>reg</a:t>
                </a:r>
                <a:r>
                  <a:rPr lang="de-DE" sz="2200" dirty="0" err="1" smtClean="0"/>
                  <a:t>+SS</a:t>
                </a:r>
                <a:r>
                  <a:rPr lang="de-DE" sz="2200" baseline="-25000" dirty="0" err="1" smtClean="0"/>
                  <a:t>res</a:t>
                </a:r>
                <a:endParaRPr lang="de-DE" sz="2200" baseline="-25000" dirty="0" smtClean="0"/>
              </a:p>
              <a:p>
                <a:endParaRPr lang="en-US" sz="900" dirty="0" smtClean="0"/>
              </a:p>
              <a:p>
                <a:r>
                  <a:rPr lang="en-US" sz="2200" dirty="0" smtClean="0"/>
                  <a:t>If </a:t>
                </a:r>
                <a:r>
                  <a:rPr lang="en-US" sz="2200" dirty="0"/>
                  <a:t>the model results in better prediction than using the mean, then we expect </a:t>
                </a:r>
                <a:r>
                  <a:rPr lang="en-US" sz="2200" dirty="0" err="1" smtClean="0"/>
                  <a:t>SS</a:t>
                </a:r>
                <a:r>
                  <a:rPr lang="en-US" sz="2200" baseline="-25000" dirty="0" err="1" smtClean="0"/>
                  <a:t>reg</a:t>
                </a:r>
                <a:r>
                  <a:rPr lang="en-US" sz="2200" dirty="0" smtClean="0"/>
                  <a:t> </a:t>
                </a:r>
                <a:r>
                  <a:rPr lang="en-US" sz="2200" dirty="0"/>
                  <a:t>to be much greater than </a:t>
                </a:r>
                <a:r>
                  <a:rPr lang="en-US" sz="2200" dirty="0" err="1" smtClean="0"/>
                  <a:t>SS</a:t>
                </a:r>
                <a:r>
                  <a:rPr lang="en-US" sz="2200" baseline="-25000" dirty="0" err="1" smtClean="0"/>
                  <a:t>res</a:t>
                </a:r>
                <a:endParaRPr lang="de-DE" sz="2200" baseline="-25000" dirty="0" smtClean="0"/>
              </a:p>
              <a:p>
                <a:r>
                  <a:rPr lang="de-DE" sz="2200" dirty="0" smtClean="0"/>
                  <a:t>The </a:t>
                </a:r>
                <a:r>
                  <a:rPr lang="de-DE" sz="2200" dirty="0" err="1" smtClean="0"/>
                  <a:t>coefficient</a:t>
                </a:r>
                <a:r>
                  <a:rPr lang="de-DE" sz="2200" dirty="0" smtClean="0"/>
                  <a:t> </a:t>
                </a:r>
                <a:r>
                  <a:rPr lang="de-DE" sz="2200" dirty="0" err="1" smtClean="0"/>
                  <a:t>of</a:t>
                </a:r>
                <a:r>
                  <a:rPr lang="de-DE" sz="2200" dirty="0" smtClean="0"/>
                  <a:t> </a:t>
                </a:r>
                <a:r>
                  <a:rPr lang="de-DE" sz="2200" dirty="0" err="1" smtClean="0"/>
                  <a:t>determination</a:t>
                </a:r>
                <a:r>
                  <a:rPr lang="de-DE" sz="2200" dirty="0" smtClean="0"/>
                  <a:t>, R², </a:t>
                </a:r>
                <a:r>
                  <a:rPr lang="de-DE" sz="2200" dirty="0" err="1" smtClean="0"/>
                  <a:t>is</a:t>
                </a:r>
                <a:r>
                  <a:rPr lang="de-DE" sz="2200" dirty="0" smtClean="0"/>
                  <a:t> </a:t>
                </a:r>
                <a:r>
                  <a:rPr lang="de-DE" sz="2200" dirty="0" err="1" smtClean="0"/>
                  <a:t>defined</a:t>
                </a:r>
                <a:r>
                  <a:rPr lang="de-DE" sz="2200" dirty="0" smtClean="0"/>
                  <a:t> </a:t>
                </a:r>
                <a:r>
                  <a:rPr lang="de-DE" sz="2200" dirty="0" err="1" smtClean="0"/>
                  <a:t>as</a:t>
                </a:r>
                <a:r>
                  <a:rPr lang="de-DE" sz="2200" dirty="0" smtClean="0"/>
                  <a:t> </a:t>
                </a:r>
                <a14:m>
                  <m:oMath xmlns:m="http://schemas.openxmlformats.org/officeDocument/2006/math">
                    <m:r>
                      <a:rPr lang="de-DE" sz="2200" b="0" i="1" smtClean="0">
                        <a:latin typeface="Cambria Math"/>
                      </a:rPr>
                      <m:t>1−</m:t>
                    </m:r>
                    <m:f>
                      <m:fPr>
                        <m:ctrlPr>
                          <a:rPr lang="de-DE" sz="2200" b="0" i="1" smtClean="0">
                            <a:latin typeface="Cambria Math"/>
                          </a:rPr>
                        </m:ctrlPr>
                      </m:fPr>
                      <m:num>
                        <m:sSub>
                          <m:sSubPr>
                            <m:ctrlPr>
                              <a:rPr lang="de-DE" sz="2200" b="0" i="1" smtClean="0">
                                <a:latin typeface="Cambria Math"/>
                              </a:rPr>
                            </m:ctrlPr>
                          </m:sSubPr>
                          <m:e>
                            <m:r>
                              <a:rPr lang="de-DE" sz="2200" b="0" i="1" smtClean="0">
                                <a:latin typeface="Cambria Math"/>
                              </a:rPr>
                              <m:t>𝑆𝑆</m:t>
                            </m:r>
                          </m:e>
                          <m:sub>
                            <m:r>
                              <a:rPr lang="de-DE" sz="2200" b="0" i="1" smtClean="0">
                                <a:latin typeface="Cambria Math"/>
                              </a:rPr>
                              <m:t>𝑟𝑒𝑠</m:t>
                            </m:r>
                          </m:sub>
                        </m:sSub>
                      </m:num>
                      <m:den>
                        <m:sSub>
                          <m:sSubPr>
                            <m:ctrlPr>
                              <a:rPr lang="de-DE" sz="2200" b="0" i="1" smtClean="0">
                                <a:latin typeface="Cambria Math"/>
                              </a:rPr>
                            </m:ctrlPr>
                          </m:sSubPr>
                          <m:e>
                            <m:r>
                              <a:rPr lang="de-DE" sz="2200" b="0" i="1" smtClean="0">
                                <a:latin typeface="Cambria Math"/>
                              </a:rPr>
                              <m:t>𝑆𝑆</m:t>
                            </m:r>
                          </m:e>
                          <m:sub>
                            <m:r>
                              <a:rPr lang="de-DE" sz="2200" b="0" i="1" smtClean="0">
                                <a:latin typeface="Cambria Math"/>
                              </a:rPr>
                              <m:t>𝑡𝑜𝑡</m:t>
                            </m:r>
                          </m:sub>
                        </m:sSub>
                      </m:den>
                    </m:f>
                  </m:oMath>
                </a14:m>
                <a:r>
                  <a:rPr lang="de-DE" sz="2200" dirty="0" smtClean="0"/>
                  <a:t> (</a:t>
                </a:r>
                <a:r>
                  <a:rPr lang="de-DE" sz="2200" dirty="0" err="1" smtClean="0"/>
                  <a:t>or</a:t>
                </a:r>
                <a:r>
                  <a:rPr lang="de-DE" sz="2200" dirty="0" smtClean="0"/>
                  <a:t> </a:t>
                </a:r>
                <a14:m>
                  <m:oMath xmlns:m="http://schemas.openxmlformats.org/officeDocument/2006/math">
                    <m:f>
                      <m:fPr>
                        <m:ctrlPr>
                          <a:rPr lang="de-DE" sz="2200" i="1">
                            <a:latin typeface="Cambria Math"/>
                          </a:rPr>
                        </m:ctrlPr>
                      </m:fPr>
                      <m:num>
                        <m:sSub>
                          <m:sSubPr>
                            <m:ctrlPr>
                              <a:rPr lang="de-DE" sz="2200" i="1">
                                <a:latin typeface="Cambria Math"/>
                              </a:rPr>
                            </m:ctrlPr>
                          </m:sSubPr>
                          <m:e>
                            <m:r>
                              <a:rPr lang="de-DE" sz="2200" i="1">
                                <a:latin typeface="Cambria Math"/>
                              </a:rPr>
                              <m:t>𝑆𝑆</m:t>
                            </m:r>
                          </m:e>
                          <m:sub>
                            <m:r>
                              <a:rPr lang="de-DE" sz="2200" i="1">
                                <a:latin typeface="Cambria Math"/>
                              </a:rPr>
                              <m:t>𝑟𝑒</m:t>
                            </m:r>
                            <m:r>
                              <a:rPr lang="de-DE" sz="2200" b="0" i="1" smtClean="0">
                                <a:latin typeface="Cambria Math"/>
                              </a:rPr>
                              <m:t>𝑔</m:t>
                            </m:r>
                          </m:sub>
                        </m:sSub>
                      </m:num>
                      <m:den>
                        <m:sSub>
                          <m:sSubPr>
                            <m:ctrlPr>
                              <a:rPr lang="de-DE" sz="2200" i="1">
                                <a:latin typeface="Cambria Math"/>
                              </a:rPr>
                            </m:ctrlPr>
                          </m:sSubPr>
                          <m:e>
                            <m:r>
                              <a:rPr lang="de-DE" sz="2200" i="1">
                                <a:latin typeface="Cambria Math"/>
                              </a:rPr>
                              <m:t>𝑆𝑆</m:t>
                            </m:r>
                          </m:e>
                          <m:sub>
                            <m:r>
                              <a:rPr lang="de-DE" sz="2200" i="1">
                                <a:latin typeface="Cambria Math"/>
                              </a:rPr>
                              <m:t>𝑡𝑜𝑡</m:t>
                            </m:r>
                          </m:sub>
                        </m:sSub>
                      </m:den>
                    </m:f>
                  </m:oMath>
                </a14:m>
                <a:r>
                  <a:rPr lang="de-DE" sz="2200" dirty="0" smtClean="0"/>
                  <a:t>), i.e. </a:t>
                </a:r>
                <a:r>
                  <a:rPr lang="de-DE" sz="2200" dirty="0" err="1" smtClean="0"/>
                  <a:t>the</a:t>
                </a:r>
                <a:r>
                  <a:rPr lang="de-DE" sz="2200" dirty="0" smtClean="0"/>
                  <a:t> </a:t>
                </a:r>
                <a:r>
                  <a:rPr lang="de-DE" sz="2200" dirty="0" err="1" smtClean="0"/>
                  <a:t>proportion</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variance</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outcome</a:t>
                </a:r>
                <a:r>
                  <a:rPr lang="de-DE" sz="2200" dirty="0" smtClean="0"/>
                  <a:t> variable </a:t>
                </a:r>
                <a:r>
                  <a:rPr lang="de-DE" sz="2200" dirty="0" err="1" smtClean="0"/>
                  <a:t>accounted</a:t>
                </a:r>
                <a:r>
                  <a:rPr lang="de-DE" sz="2200" dirty="0" smtClean="0"/>
                  <a:t> </a:t>
                </a:r>
                <a:r>
                  <a:rPr lang="de-DE" sz="2200" dirty="0" err="1" smtClean="0"/>
                  <a:t>for</a:t>
                </a:r>
                <a:r>
                  <a:rPr lang="de-DE" sz="2200" dirty="0" smtClean="0"/>
                  <a:t> </a:t>
                </a:r>
                <a:r>
                  <a:rPr lang="de-DE" sz="2200" dirty="0" err="1" smtClean="0"/>
                  <a:t>by</a:t>
                </a:r>
                <a:r>
                  <a:rPr lang="de-DE" sz="2200" dirty="0" smtClean="0"/>
                  <a:t> </a:t>
                </a:r>
                <a:r>
                  <a:rPr lang="de-DE" sz="2200" dirty="0" err="1" smtClean="0"/>
                  <a:t>the</a:t>
                </a:r>
                <a:r>
                  <a:rPr lang="de-DE" sz="2200" dirty="0" smtClean="0"/>
                  <a:t> </a:t>
                </a:r>
                <a:r>
                  <a:rPr lang="de-DE" sz="2200" dirty="0" err="1" smtClean="0"/>
                  <a:t>regression</a:t>
                </a:r>
                <a:r>
                  <a:rPr lang="de-DE" sz="2200" dirty="0" smtClean="0"/>
                  <a:t> </a:t>
                </a:r>
                <a:r>
                  <a:rPr lang="de-DE" sz="2200" dirty="0" err="1" smtClean="0"/>
                  <a:t>model</a:t>
                </a:r>
                <a:endParaRPr lang="de-DE" sz="2200" dirty="0" smtClean="0"/>
              </a:p>
              <a:p>
                <a:r>
                  <a:rPr lang="de-DE" sz="2200" dirty="0" smtClean="0"/>
                  <a:t>R² </a:t>
                </a:r>
                <a:r>
                  <a:rPr lang="de-DE" sz="2200" dirty="0" err="1" smtClean="0"/>
                  <a:t>equals</a:t>
                </a:r>
                <a:r>
                  <a:rPr lang="de-DE" sz="2200" dirty="0" smtClean="0"/>
                  <a:t> </a:t>
                </a:r>
                <a:r>
                  <a:rPr lang="de-DE" sz="2200" dirty="0" err="1" smtClean="0"/>
                  <a:t>the</a:t>
                </a:r>
                <a:r>
                  <a:rPr lang="de-DE" sz="2200" dirty="0" smtClean="0"/>
                  <a:t> </a:t>
                </a:r>
                <a:r>
                  <a:rPr lang="de-DE" sz="2200" dirty="0" err="1" smtClean="0"/>
                  <a:t>square</a:t>
                </a:r>
                <a:r>
                  <a:rPr lang="de-DE" sz="2200" dirty="0" smtClean="0"/>
                  <a:t> </a:t>
                </a:r>
                <a:r>
                  <a:rPr lang="de-DE" sz="2200" dirty="0" err="1" smtClean="0"/>
                  <a:t>of</a:t>
                </a:r>
                <a:r>
                  <a:rPr lang="de-DE" sz="2200" dirty="0" smtClean="0"/>
                  <a:t> </a:t>
                </a:r>
                <a:r>
                  <a:rPr lang="de-DE" sz="2200" dirty="0" err="1" smtClean="0"/>
                  <a:t>the</a:t>
                </a:r>
                <a:r>
                  <a:rPr lang="de-DE" sz="2200" dirty="0" smtClean="0"/>
                  <a:t> Pearson </a:t>
                </a:r>
                <a:r>
                  <a:rPr lang="de-DE" sz="2200" dirty="0" err="1" smtClean="0"/>
                  <a:t>correlation</a:t>
                </a:r>
                <a:r>
                  <a:rPr lang="de-DE" sz="2200" dirty="0" smtClean="0"/>
                  <a:t> </a:t>
                </a:r>
                <a:r>
                  <a:rPr lang="de-DE" sz="2200" dirty="0" err="1" smtClean="0"/>
                  <a:t>coefficient</a:t>
                </a:r>
                <a:r>
                  <a:rPr lang="de-DE" sz="2200" dirty="0" smtClean="0"/>
                  <a:t> </a:t>
                </a:r>
                <a:r>
                  <a:rPr lang="de-DE" sz="2200" dirty="0" err="1" smtClean="0"/>
                  <a:t>between</a:t>
                </a:r>
                <a:r>
                  <a:rPr lang="de-DE" sz="2200" dirty="0" smtClean="0"/>
                  <a:t> y </a:t>
                </a:r>
                <a:r>
                  <a:rPr lang="de-DE" sz="2200" dirty="0" err="1" smtClean="0"/>
                  <a:t>and</a:t>
                </a:r>
                <a:r>
                  <a:rPr lang="de-DE" sz="2200" dirty="0" smtClean="0"/>
                  <a:t> </a:t>
                </a:r>
                <a:r>
                  <a:rPr lang="cy-GB" sz="2200" dirty="0" smtClean="0"/>
                  <a:t>ŷ (or – equivalently – between x and y)</a:t>
                </a:r>
                <a:endParaRPr lang="de-DE" sz="2200" dirty="0" smtClean="0"/>
              </a:p>
              <a:p>
                <a:r>
                  <a:rPr lang="de-DE" sz="2200" dirty="0" smtClean="0"/>
                  <a:t>0≤R²≤1</a:t>
                </a:r>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457200" y="1600200"/>
                <a:ext cx="7863632" cy="4757758"/>
              </a:xfrm>
              <a:blipFill rotWithShape="1">
                <a:blip r:embed="rId2" cstate="print"/>
                <a:stretch>
                  <a:fillRect l="-620" t="-10256" b="-641"/>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87</a:t>
            </a:fld>
            <a:endParaRPr lang="de-DE" altLang="en-US"/>
          </a:p>
        </p:txBody>
      </p:sp>
      <p:grpSp>
        <p:nvGrpSpPr>
          <p:cNvPr id="28" name="Gruppieren 27"/>
          <p:cNvGrpSpPr>
            <a:grpSpLocks noChangeAspect="1"/>
          </p:cNvGrpSpPr>
          <p:nvPr/>
        </p:nvGrpSpPr>
        <p:grpSpPr>
          <a:xfrm>
            <a:off x="4254466" y="1700808"/>
            <a:ext cx="4066366" cy="1224136"/>
            <a:chOff x="1547812" y="1773238"/>
            <a:chExt cx="7177088" cy="2160587"/>
          </a:xfrm>
        </p:grpSpPr>
        <p:grpSp>
          <p:nvGrpSpPr>
            <p:cNvPr id="8" name="Group 42"/>
            <p:cNvGrpSpPr>
              <a:grpSpLocks/>
            </p:cNvGrpSpPr>
            <p:nvPr/>
          </p:nvGrpSpPr>
          <p:grpSpPr bwMode="auto">
            <a:xfrm>
              <a:off x="6659563" y="3213100"/>
              <a:ext cx="2065337" cy="720725"/>
              <a:chOff x="4195" y="2205"/>
              <a:chExt cx="1074" cy="454"/>
            </a:xfrm>
          </p:grpSpPr>
          <p:sp>
            <p:nvSpPr>
              <p:cNvPr id="9" name="Freeform 18"/>
              <p:cNvSpPr>
                <a:spLocks/>
              </p:cNvSpPr>
              <p:nvPr/>
            </p:nvSpPr>
            <p:spPr bwMode="auto">
              <a:xfrm>
                <a:off x="4195" y="2205"/>
                <a:ext cx="1074"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a:solidFill>
                    <a:prstClr val="white"/>
                  </a:solidFill>
                </a:endParaRPr>
              </a:p>
            </p:txBody>
          </p:sp>
          <p:sp>
            <p:nvSpPr>
              <p:cNvPr id="10" name="Rectangle 19"/>
              <p:cNvSpPr>
                <a:spLocks noChangeArrowheads="1"/>
              </p:cNvSpPr>
              <p:nvPr/>
            </p:nvSpPr>
            <p:spPr bwMode="auto">
              <a:xfrm>
                <a:off x="4601" y="2251"/>
                <a:ext cx="0" cy="20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grpSp>
        <p:grpSp>
          <p:nvGrpSpPr>
            <p:cNvPr id="12" name="Group 43"/>
            <p:cNvGrpSpPr>
              <a:grpSpLocks/>
            </p:cNvGrpSpPr>
            <p:nvPr/>
          </p:nvGrpSpPr>
          <p:grpSpPr bwMode="auto">
            <a:xfrm>
              <a:off x="1547812" y="3213100"/>
              <a:ext cx="4368800" cy="720725"/>
              <a:chOff x="1247" y="2205"/>
              <a:chExt cx="2752" cy="454"/>
            </a:xfrm>
          </p:grpSpPr>
          <p:sp>
            <p:nvSpPr>
              <p:cNvPr id="13" name="Freeform 35"/>
              <p:cNvSpPr>
                <a:spLocks/>
              </p:cNvSpPr>
              <p:nvPr/>
            </p:nvSpPr>
            <p:spPr bwMode="auto">
              <a:xfrm>
                <a:off x="1247" y="2205"/>
                <a:ext cx="275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GB">
                  <a:solidFill>
                    <a:prstClr val="white"/>
                  </a:solidFill>
                </a:endParaRPr>
              </a:p>
            </p:txBody>
          </p:sp>
          <p:sp>
            <p:nvSpPr>
              <p:cNvPr id="14" name="Rectangle 36"/>
              <p:cNvSpPr>
                <a:spLocks noChangeArrowheads="1"/>
              </p:cNvSpPr>
              <p:nvPr/>
            </p:nvSpPr>
            <p:spPr bwMode="auto">
              <a:xfrm>
                <a:off x="2721" y="2304"/>
                <a:ext cx="0" cy="205"/>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sp>
            <p:nvSpPr>
              <p:cNvPr id="15" name="Rectangle 37"/>
              <p:cNvSpPr>
                <a:spLocks noChangeArrowheads="1"/>
              </p:cNvSpPr>
              <p:nvPr/>
            </p:nvSpPr>
            <p:spPr bwMode="auto">
              <a:xfrm>
                <a:off x="2427" y="2324"/>
                <a:ext cx="366" cy="240"/>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reg</a:t>
                </a:r>
                <a:endParaRPr lang="en-GB" sz="1400" dirty="0">
                  <a:solidFill>
                    <a:prstClr val="white"/>
                  </a:solidFill>
                  <a:latin typeface="Times New Roman" pitchFamily="18" charset="0"/>
                </a:endParaRPr>
              </a:p>
            </p:txBody>
          </p:sp>
        </p:grpSp>
        <p:grpSp>
          <p:nvGrpSpPr>
            <p:cNvPr id="16" name="Group 41"/>
            <p:cNvGrpSpPr>
              <a:grpSpLocks/>
            </p:cNvGrpSpPr>
            <p:nvPr/>
          </p:nvGrpSpPr>
          <p:grpSpPr bwMode="auto">
            <a:xfrm>
              <a:off x="1835150" y="1773238"/>
              <a:ext cx="6337300" cy="720725"/>
              <a:chOff x="1247" y="1525"/>
              <a:chExt cx="3992" cy="454"/>
            </a:xfrm>
          </p:grpSpPr>
          <p:sp>
            <p:nvSpPr>
              <p:cNvPr id="17" name="Freeform 38"/>
              <p:cNvSpPr>
                <a:spLocks/>
              </p:cNvSpPr>
              <p:nvPr/>
            </p:nvSpPr>
            <p:spPr bwMode="auto">
              <a:xfrm>
                <a:off x="1247" y="1525"/>
                <a:ext cx="399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GB">
                  <a:solidFill>
                    <a:prstClr val="white"/>
                  </a:solidFill>
                </a:endParaRPr>
              </a:p>
            </p:txBody>
          </p:sp>
          <p:sp>
            <p:nvSpPr>
              <p:cNvPr id="19" name="Rectangle 40"/>
              <p:cNvSpPr>
                <a:spLocks noChangeArrowheads="1"/>
              </p:cNvSpPr>
              <p:nvPr/>
            </p:nvSpPr>
            <p:spPr bwMode="auto">
              <a:xfrm>
                <a:off x="3067" y="1632"/>
                <a:ext cx="352" cy="240"/>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tot</a:t>
                </a:r>
                <a:endParaRPr lang="en-GB" sz="1400" dirty="0">
                  <a:solidFill>
                    <a:prstClr val="white"/>
                  </a:solidFill>
                  <a:latin typeface="Times New Roman" pitchFamily="18" charset="0"/>
                </a:endParaRPr>
              </a:p>
            </p:txBody>
          </p:sp>
        </p:grpSp>
        <p:grpSp>
          <p:nvGrpSpPr>
            <p:cNvPr id="20" name="Group 25"/>
            <p:cNvGrpSpPr>
              <a:grpSpLocks/>
            </p:cNvGrpSpPr>
            <p:nvPr/>
          </p:nvGrpSpPr>
          <p:grpSpPr bwMode="auto">
            <a:xfrm>
              <a:off x="2411413" y="2276475"/>
              <a:ext cx="565150" cy="933450"/>
              <a:chOff x="913" y="1646"/>
              <a:chExt cx="537" cy="769"/>
            </a:xfrm>
          </p:grpSpPr>
          <p:sp>
            <p:nvSpPr>
              <p:cNvPr id="21" name="Freeform 26"/>
              <p:cNvSpPr>
                <a:spLocks/>
              </p:cNvSpPr>
              <p:nvPr/>
            </p:nvSpPr>
            <p:spPr bwMode="auto">
              <a:xfrm>
                <a:off x="913" y="1762"/>
                <a:ext cx="463" cy="653"/>
              </a:xfrm>
              <a:custGeom>
                <a:avLst/>
                <a:gdLst/>
                <a:ahLst/>
                <a:cxnLst>
                  <a:cxn ang="0">
                    <a:pos x="27" y="53"/>
                  </a:cxn>
                  <a:cxn ang="0">
                    <a:pos x="21" y="49"/>
                  </a:cxn>
                  <a:cxn ang="0">
                    <a:pos x="44" y="8"/>
                  </a:cxn>
                  <a:cxn ang="0">
                    <a:pos x="31" y="0"/>
                  </a:cxn>
                  <a:cxn ang="0">
                    <a:pos x="7" y="41"/>
                  </a:cxn>
                  <a:cxn ang="0">
                    <a:pos x="0" y="37"/>
                  </a:cxn>
                  <a:cxn ang="0">
                    <a:pos x="4" y="62"/>
                  </a:cxn>
                  <a:cxn ang="0">
                    <a:pos x="27" y="53"/>
                  </a:cxn>
                </a:cxnLst>
                <a:rect l="0" t="0" r="r" b="b"/>
                <a:pathLst>
                  <a:path w="44" h="62">
                    <a:moveTo>
                      <a:pt x="27" y="53"/>
                    </a:moveTo>
                    <a:lnTo>
                      <a:pt x="21" y="49"/>
                    </a:lnTo>
                    <a:lnTo>
                      <a:pt x="44" y="8"/>
                    </a:lnTo>
                    <a:lnTo>
                      <a:pt x="31" y="0"/>
                    </a:lnTo>
                    <a:lnTo>
                      <a:pt x="7" y="41"/>
                    </a:lnTo>
                    <a:lnTo>
                      <a:pt x="0" y="37"/>
                    </a:lnTo>
                    <a:lnTo>
                      <a:pt x="4" y="62"/>
                    </a:lnTo>
                    <a:lnTo>
                      <a:pt x="27" y="53"/>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2" name="Freeform 27"/>
              <p:cNvSpPr>
                <a:spLocks/>
              </p:cNvSpPr>
              <p:nvPr/>
            </p:nvSpPr>
            <p:spPr bwMode="auto">
              <a:xfrm>
                <a:off x="1250" y="1688"/>
                <a:ext cx="168" cy="137"/>
              </a:xfrm>
              <a:custGeom>
                <a:avLst/>
                <a:gdLst/>
                <a:ahLst/>
                <a:cxnLst>
                  <a:cxn ang="0">
                    <a:pos x="16" y="8"/>
                  </a:cxn>
                  <a:cxn ang="0">
                    <a:pos x="2" y="0"/>
                  </a:cxn>
                  <a:cxn ang="0">
                    <a:pos x="0" y="5"/>
                  </a:cxn>
                  <a:cxn ang="0">
                    <a:pos x="14" y="13"/>
                  </a:cxn>
                  <a:cxn ang="0">
                    <a:pos x="16" y="8"/>
                  </a:cxn>
                </a:cxnLst>
                <a:rect l="0" t="0" r="r" b="b"/>
                <a:pathLst>
                  <a:path w="16" h="13">
                    <a:moveTo>
                      <a:pt x="16" y="8"/>
                    </a:moveTo>
                    <a:lnTo>
                      <a:pt x="2" y="0"/>
                    </a:lnTo>
                    <a:lnTo>
                      <a:pt x="0" y="5"/>
                    </a:lnTo>
                    <a:lnTo>
                      <a:pt x="14" y="13"/>
                    </a:lnTo>
                    <a:lnTo>
                      <a:pt x="16"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3" name="Freeform 28"/>
              <p:cNvSpPr>
                <a:spLocks/>
              </p:cNvSpPr>
              <p:nvPr/>
            </p:nvSpPr>
            <p:spPr bwMode="auto">
              <a:xfrm>
                <a:off x="1292" y="1646"/>
                <a:ext cx="158" cy="105"/>
              </a:xfrm>
              <a:custGeom>
                <a:avLst/>
                <a:gdLst/>
                <a:ahLst/>
                <a:cxnLst>
                  <a:cxn ang="0">
                    <a:pos x="15" y="8"/>
                  </a:cxn>
                  <a:cxn ang="0">
                    <a:pos x="1" y="0"/>
                  </a:cxn>
                  <a:cxn ang="0">
                    <a:pos x="0" y="2"/>
                  </a:cxn>
                  <a:cxn ang="0">
                    <a:pos x="13" y="10"/>
                  </a:cxn>
                  <a:cxn ang="0">
                    <a:pos x="15" y="8"/>
                  </a:cxn>
                </a:cxnLst>
                <a:rect l="0" t="0" r="r" b="b"/>
                <a:pathLst>
                  <a:path w="15" h="10">
                    <a:moveTo>
                      <a:pt x="15" y="8"/>
                    </a:moveTo>
                    <a:lnTo>
                      <a:pt x="1" y="0"/>
                    </a:lnTo>
                    <a:lnTo>
                      <a:pt x="0" y="2"/>
                    </a:lnTo>
                    <a:lnTo>
                      <a:pt x="13" y="10"/>
                    </a:lnTo>
                    <a:lnTo>
                      <a:pt x="15"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grpSp>
        <p:grpSp>
          <p:nvGrpSpPr>
            <p:cNvPr id="24" name="Group 29"/>
            <p:cNvGrpSpPr>
              <a:grpSpLocks/>
            </p:cNvGrpSpPr>
            <p:nvPr/>
          </p:nvGrpSpPr>
          <p:grpSpPr bwMode="auto">
            <a:xfrm>
              <a:off x="7164388" y="2276475"/>
              <a:ext cx="736600" cy="887413"/>
              <a:chOff x="3933" y="1678"/>
              <a:chExt cx="600" cy="695"/>
            </a:xfrm>
          </p:grpSpPr>
          <p:sp>
            <p:nvSpPr>
              <p:cNvPr id="25" name="Freeform 30"/>
              <p:cNvSpPr>
                <a:spLocks/>
              </p:cNvSpPr>
              <p:nvPr/>
            </p:nvSpPr>
            <p:spPr bwMode="auto">
              <a:xfrm>
                <a:off x="4017" y="1772"/>
                <a:ext cx="516" cy="601"/>
              </a:xfrm>
              <a:custGeom>
                <a:avLst/>
                <a:gdLst/>
                <a:ahLst/>
                <a:cxnLst>
                  <a:cxn ang="0">
                    <a:pos x="49" y="32"/>
                  </a:cxn>
                  <a:cxn ang="0">
                    <a:pos x="43" y="37"/>
                  </a:cxn>
                  <a:cxn ang="0">
                    <a:pos x="12" y="0"/>
                  </a:cxn>
                  <a:cxn ang="0">
                    <a:pos x="0" y="11"/>
                  </a:cxn>
                  <a:cxn ang="0">
                    <a:pos x="30" y="47"/>
                  </a:cxn>
                  <a:cxn ang="0">
                    <a:pos x="24" y="52"/>
                  </a:cxn>
                  <a:cxn ang="0">
                    <a:pos x="49" y="57"/>
                  </a:cxn>
                  <a:cxn ang="0">
                    <a:pos x="49" y="32"/>
                  </a:cxn>
                </a:cxnLst>
                <a:rect l="0" t="0" r="r" b="b"/>
                <a:pathLst>
                  <a:path w="49" h="57">
                    <a:moveTo>
                      <a:pt x="49" y="32"/>
                    </a:moveTo>
                    <a:lnTo>
                      <a:pt x="43" y="37"/>
                    </a:lnTo>
                    <a:lnTo>
                      <a:pt x="12" y="0"/>
                    </a:lnTo>
                    <a:lnTo>
                      <a:pt x="0" y="11"/>
                    </a:lnTo>
                    <a:lnTo>
                      <a:pt x="30" y="47"/>
                    </a:lnTo>
                    <a:lnTo>
                      <a:pt x="24" y="52"/>
                    </a:lnTo>
                    <a:lnTo>
                      <a:pt x="49" y="57"/>
                    </a:lnTo>
                    <a:lnTo>
                      <a:pt x="49" y="32"/>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6" name="Freeform 31"/>
              <p:cNvSpPr>
                <a:spLocks/>
              </p:cNvSpPr>
              <p:nvPr/>
            </p:nvSpPr>
            <p:spPr bwMode="auto">
              <a:xfrm>
                <a:off x="3965" y="1720"/>
                <a:ext cx="168" cy="147"/>
              </a:xfrm>
              <a:custGeom>
                <a:avLst/>
                <a:gdLst/>
                <a:ahLst/>
                <a:cxnLst>
                  <a:cxn ang="0">
                    <a:pos x="13" y="0"/>
                  </a:cxn>
                  <a:cxn ang="0">
                    <a:pos x="0" y="10"/>
                  </a:cxn>
                  <a:cxn ang="0">
                    <a:pos x="4" y="14"/>
                  </a:cxn>
                  <a:cxn ang="0">
                    <a:pos x="16" y="3"/>
                  </a:cxn>
                  <a:cxn ang="0">
                    <a:pos x="13" y="0"/>
                  </a:cxn>
                </a:cxnLst>
                <a:rect l="0" t="0" r="r" b="b"/>
                <a:pathLst>
                  <a:path w="16" h="14">
                    <a:moveTo>
                      <a:pt x="13" y="0"/>
                    </a:moveTo>
                    <a:lnTo>
                      <a:pt x="0" y="10"/>
                    </a:lnTo>
                    <a:lnTo>
                      <a:pt x="4" y="14"/>
                    </a:lnTo>
                    <a:lnTo>
                      <a:pt x="16" y="3"/>
                    </a:lnTo>
                    <a:lnTo>
                      <a:pt x="13"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7" name="Freeform 32"/>
              <p:cNvSpPr>
                <a:spLocks/>
              </p:cNvSpPr>
              <p:nvPr/>
            </p:nvSpPr>
            <p:spPr bwMode="auto">
              <a:xfrm>
                <a:off x="3933" y="1678"/>
                <a:ext cx="147" cy="126"/>
              </a:xfrm>
              <a:custGeom>
                <a:avLst/>
                <a:gdLst/>
                <a:ahLst/>
                <a:cxnLst>
                  <a:cxn ang="0">
                    <a:pos x="12" y="0"/>
                  </a:cxn>
                  <a:cxn ang="0">
                    <a:pos x="0" y="10"/>
                  </a:cxn>
                  <a:cxn ang="0">
                    <a:pos x="2" y="12"/>
                  </a:cxn>
                  <a:cxn ang="0">
                    <a:pos x="14" y="2"/>
                  </a:cxn>
                  <a:cxn ang="0">
                    <a:pos x="12" y="0"/>
                  </a:cxn>
                </a:cxnLst>
                <a:rect l="0" t="0" r="r" b="b"/>
                <a:pathLst>
                  <a:path w="14" h="12">
                    <a:moveTo>
                      <a:pt x="12" y="0"/>
                    </a:moveTo>
                    <a:lnTo>
                      <a:pt x="0" y="10"/>
                    </a:lnTo>
                    <a:lnTo>
                      <a:pt x="2" y="12"/>
                    </a:lnTo>
                    <a:lnTo>
                      <a:pt x="14" y="2"/>
                    </a:lnTo>
                    <a:lnTo>
                      <a:pt x="12"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grpSp>
      </p:grpSp>
      <mc:AlternateContent xmlns:mc="http://schemas.openxmlformats.org/markup-compatibility/2006" xmlns:a14="http://schemas.microsoft.com/office/drawing/2010/main">
        <mc:Choice Requires="a14">
          <p:sp>
            <p:nvSpPr>
              <p:cNvPr id="29" name="Textfeld 28"/>
              <p:cNvSpPr txBox="1"/>
              <p:nvPr/>
            </p:nvSpPr>
            <p:spPr>
              <a:xfrm>
                <a:off x="6475958" y="5733256"/>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29" name="Textfeld 28"/>
              <p:cNvSpPr txBox="1">
                <a:spLocks noRot="1" noChangeAspect="1" noMove="1" noResize="1" noEditPoints="1" noAdjustHandles="1" noChangeArrowheads="1" noChangeShapeType="1" noTextEdit="1"/>
              </p:cNvSpPr>
              <p:nvPr/>
            </p:nvSpPr>
            <p:spPr>
              <a:xfrm>
                <a:off x="6475958" y="5733256"/>
                <a:ext cx="1349408" cy="666273"/>
              </a:xfrm>
              <a:prstGeom prst="rect">
                <a:avLst/>
              </a:prstGeom>
              <a:blipFill rotWithShape="1">
                <a:blip r:embed="rId3" cstate="print"/>
                <a:stretch>
                  <a:fillRect/>
                </a:stretch>
              </a:blipFill>
            </p:spPr>
            <p:txBody>
              <a:bodyPr/>
              <a:lstStyle/>
              <a:p>
                <a:r>
                  <a:rPr lang="de-DE">
                    <a:noFill/>
                  </a:rPr>
                  <a:t> </a:t>
                </a:r>
              </a:p>
            </p:txBody>
          </p:sp>
        </mc:Fallback>
      </mc:AlternateContent>
      <p:sp>
        <p:nvSpPr>
          <p:cNvPr id="7" name="Rechteck 6"/>
          <p:cNvSpPr/>
          <p:nvPr/>
        </p:nvSpPr>
        <p:spPr>
          <a:xfrm>
            <a:off x="7374911" y="2573667"/>
            <a:ext cx="505523" cy="307777"/>
          </a:xfrm>
          <a:prstGeom prst="rect">
            <a:avLst/>
          </a:prstGeom>
        </p:spPr>
        <p:txBody>
          <a:bodyPr wrap="none">
            <a:spAutoFit/>
          </a:bodyPr>
          <a:lstStyle/>
          <a:p>
            <a:pPr eaLnBrk="0" hangingPunct="0"/>
            <a:r>
              <a:rPr lang="en-GB" sz="1400" b="1" dirty="0" err="1" smtClean="0">
                <a:solidFill>
                  <a:srgbClr val="FFFFFF"/>
                </a:solidFill>
                <a:latin typeface="+mn-lt"/>
              </a:rPr>
              <a:t>SS</a:t>
            </a:r>
            <a:r>
              <a:rPr lang="en-GB" sz="1400" b="1" baseline="-25000" dirty="0" err="1" smtClean="0">
                <a:solidFill>
                  <a:srgbClr val="FFFFFF"/>
                </a:solidFill>
                <a:latin typeface="+mn-lt"/>
              </a:rPr>
              <a:t>res</a:t>
            </a:r>
            <a:endParaRPr lang="en-GB" sz="1400" b="1" baseline="-25000" dirty="0">
              <a:solidFill>
                <a:srgbClr val="FFFFFF"/>
              </a:solidFill>
              <a:latin typeface="+mn-lt"/>
            </a:endParaRPr>
          </a:p>
        </p:txBody>
      </p:sp>
    </p:spTree>
    <p:extLst>
      <p:ext uri="{BB962C8B-B14F-4D97-AF65-F5344CB8AC3E}">
        <p14:creationId xmlns:p14="http://schemas.microsoft.com/office/powerpoint/2010/main" val="22209050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Exercise: </a:t>
            </a:r>
            <a:r>
              <a:rPr lang="en-GB" dirty="0" err="1" smtClean="0"/>
              <a:t>Album_Sales.sav</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a:t>
            </a:r>
          </a:p>
          <a:p>
            <a:pPr lvl="1"/>
            <a:r>
              <a:rPr lang="en-GB" dirty="0"/>
              <a:t>The amount (in £s) spent promoting the album before release</a:t>
            </a:r>
            <a:r>
              <a:rPr lang="en-GB" dirty="0" smtClean="0"/>
              <a:t>.</a:t>
            </a:r>
          </a:p>
          <a:p>
            <a:pPr lvl="1"/>
            <a:endParaRPr lang="en-GB" dirty="0"/>
          </a:p>
          <a:p>
            <a:pPr marL="0" indent="0">
              <a:buNone/>
            </a:pPr>
            <a:r>
              <a:rPr lang="en-GB" sz="2600" b="1" dirty="0"/>
              <a:t>Analyse the data and perform a regression analysis (in SPSS)!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88</a:t>
            </a:fld>
            <a:endParaRPr lang="de-DE" altLang="en-US"/>
          </a:p>
        </p:txBody>
      </p:sp>
    </p:spTree>
    <p:extLst>
      <p:ext uri="{BB962C8B-B14F-4D97-AF65-F5344CB8AC3E}">
        <p14:creationId xmlns:p14="http://schemas.microsoft.com/office/powerpoint/2010/main" val="20448842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Multiple Regression?</a:t>
            </a:r>
            <a:endParaRPr lang="de-DE" dirty="0"/>
          </a:p>
        </p:txBody>
      </p:sp>
      <p:sp>
        <p:nvSpPr>
          <p:cNvPr id="3" name="Inhaltsplatzhalter 2"/>
          <p:cNvSpPr>
            <a:spLocks noGrp="1"/>
          </p:cNvSpPr>
          <p:nvPr>
            <p:ph idx="1"/>
          </p:nvPr>
        </p:nvSpPr>
        <p:spPr/>
        <p:txBody>
          <a:bodyPr/>
          <a:lstStyle/>
          <a:p>
            <a:pPr>
              <a:lnSpc>
                <a:spcPct val="90000"/>
              </a:lnSpc>
            </a:pPr>
            <a:r>
              <a:rPr lang="en-GB" sz="2200" dirty="0"/>
              <a:t>(Simple) Linear Regression is a model to predict the value of one variable from </a:t>
            </a:r>
            <a:r>
              <a:rPr lang="en-GB" sz="2200" dirty="0" smtClean="0"/>
              <a:t>another</a:t>
            </a:r>
          </a:p>
          <a:p>
            <a:pPr>
              <a:lnSpc>
                <a:spcPct val="90000"/>
              </a:lnSpc>
            </a:pPr>
            <a:endParaRPr lang="en-GB" sz="800" dirty="0"/>
          </a:p>
          <a:p>
            <a:pPr>
              <a:lnSpc>
                <a:spcPct val="90000"/>
              </a:lnSpc>
            </a:pPr>
            <a:r>
              <a:rPr lang="en-GB" sz="2200" b="1" dirty="0"/>
              <a:t>Multiple Regression</a:t>
            </a:r>
            <a:r>
              <a:rPr lang="en-GB" sz="2200" dirty="0"/>
              <a:t> is a natural extension of this model:</a:t>
            </a:r>
          </a:p>
          <a:p>
            <a:pPr lvl="1">
              <a:lnSpc>
                <a:spcPct val="90000"/>
              </a:lnSpc>
            </a:pPr>
            <a:r>
              <a:rPr lang="en-GB" sz="2000" dirty="0"/>
              <a:t>We use it to predict values of an outcome from </a:t>
            </a:r>
            <a:r>
              <a:rPr lang="en-GB" sz="2000" i="1" dirty="0"/>
              <a:t>several</a:t>
            </a:r>
            <a:r>
              <a:rPr lang="en-GB" sz="2000" dirty="0"/>
              <a:t> </a:t>
            </a:r>
            <a:r>
              <a:rPr lang="en-GB" sz="2000" dirty="0" smtClean="0"/>
              <a:t>predictors</a:t>
            </a:r>
            <a:endParaRPr lang="en-GB" sz="2000" dirty="0"/>
          </a:p>
          <a:p>
            <a:pPr lvl="1">
              <a:lnSpc>
                <a:spcPct val="90000"/>
              </a:lnSpc>
            </a:pPr>
            <a:r>
              <a:rPr lang="en-GB" sz="2000" dirty="0"/>
              <a:t>It is a hypothetical model of the relationship between several </a:t>
            </a:r>
            <a:r>
              <a:rPr lang="en-GB" sz="2000" dirty="0" smtClean="0"/>
              <a:t>variables</a:t>
            </a:r>
            <a:endParaRPr lang="en-GB"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89</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105391290"/>
              </p:ext>
            </p:extLst>
          </p:nvPr>
        </p:nvGraphicFramePr>
        <p:xfrm>
          <a:off x="905644" y="3576860"/>
          <a:ext cx="3162300" cy="2084388"/>
        </p:xfrm>
        <a:graphic>
          <a:graphicData uri="http://schemas.openxmlformats.org/presentationml/2006/ole">
            <mc:AlternateContent xmlns:mc="http://schemas.openxmlformats.org/markup-compatibility/2006">
              <mc:Choice xmlns:v="urn:schemas-microsoft-com:vml" Requires="v">
                <p:oleObj spid="_x0000_s719899"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44" y="3576860"/>
                        <a:ext cx="3162300" cy="2084388"/>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8" name="Textfeld 7"/>
          <p:cNvSpPr txBox="1"/>
          <p:nvPr/>
        </p:nvSpPr>
        <p:spPr>
          <a:xfrm>
            <a:off x="1043608" y="5867980"/>
            <a:ext cx="3096344" cy="369332"/>
          </a:xfrm>
          <a:prstGeom prst="rect">
            <a:avLst/>
          </a:prstGeom>
          <a:noFill/>
        </p:spPr>
        <p:txBody>
          <a:bodyPr wrap="square" rtlCol="0">
            <a:spAutoFit/>
          </a:bodyPr>
          <a:lstStyle/>
          <a:p>
            <a:r>
              <a:rPr lang="de-DE" dirty="0" smtClean="0">
                <a:latin typeface="+mn-lt"/>
              </a:rPr>
              <a:t>Simple </a:t>
            </a:r>
            <a:r>
              <a:rPr lang="de-DE" dirty="0" err="1" smtClean="0">
                <a:latin typeface="+mn-lt"/>
              </a:rPr>
              <a:t>regression</a:t>
            </a:r>
            <a:r>
              <a:rPr lang="de-DE" dirty="0" smtClean="0">
                <a:latin typeface="+mn-lt"/>
              </a:rPr>
              <a:t> - </a:t>
            </a:r>
            <a:r>
              <a:rPr lang="de-DE" dirty="0" err="1" smtClean="0">
                <a:latin typeface="+mn-lt"/>
              </a:rPr>
              <a:t>line</a:t>
            </a:r>
            <a:endParaRPr lang="de-DE" dirty="0">
              <a:latin typeface="+mn-lt"/>
            </a:endParaRPr>
          </a:p>
        </p:txBody>
      </p:sp>
      <p:pic>
        <p:nvPicPr>
          <p:cNvPr id="9" name="Picture 1"/>
          <p:cNvPicPr>
            <a:picLocks noChangeAspect="1"/>
          </p:cNvPicPr>
          <p:nvPr/>
        </p:nvPicPr>
        <p:blipFill>
          <a:blip r:embed="rId5" cstate="print"/>
          <a:stretch>
            <a:fillRect/>
          </a:stretch>
        </p:blipFill>
        <p:spPr>
          <a:xfrm>
            <a:off x="4724602" y="3603054"/>
            <a:ext cx="3591814" cy="2202210"/>
          </a:xfrm>
          <a:prstGeom prst="rect">
            <a:avLst/>
          </a:prstGeom>
        </p:spPr>
      </p:pic>
      <p:sp>
        <p:nvSpPr>
          <p:cNvPr id="10" name="Rechteck 9"/>
          <p:cNvSpPr/>
          <p:nvPr/>
        </p:nvSpPr>
        <p:spPr>
          <a:xfrm>
            <a:off x="4336037" y="5867980"/>
            <a:ext cx="4340419" cy="369332"/>
          </a:xfrm>
          <a:prstGeom prst="rect">
            <a:avLst/>
          </a:prstGeom>
        </p:spPr>
        <p:txBody>
          <a:bodyPr wrap="none">
            <a:spAutoFit/>
          </a:bodyPr>
          <a:lstStyle/>
          <a:p>
            <a:r>
              <a:rPr lang="de-DE" dirty="0" smtClean="0">
                <a:latin typeface="+mn-lt"/>
              </a:rPr>
              <a:t>Multiple </a:t>
            </a:r>
            <a:r>
              <a:rPr lang="de-DE" dirty="0" err="1" smtClean="0">
                <a:latin typeface="+mn-lt"/>
              </a:rPr>
              <a:t>regression</a:t>
            </a:r>
            <a:r>
              <a:rPr lang="de-DE" dirty="0" smtClean="0">
                <a:latin typeface="+mn-lt"/>
              </a:rPr>
              <a:t> </a:t>
            </a:r>
            <a:r>
              <a:rPr lang="de-DE" dirty="0" err="1" smtClean="0">
                <a:latin typeface="+mn-lt"/>
              </a:rPr>
              <a:t>with</a:t>
            </a:r>
            <a:r>
              <a:rPr lang="de-DE" dirty="0" smtClean="0">
                <a:latin typeface="+mn-lt"/>
              </a:rPr>
              <a:t> 2 </a:t>
            </a:r>
            <a:r>
              <a:rPr lang="de-DE" dirty="0" err="1" smtClean="0">
                <a:latin typeface="+mn-lt"/>
              </a:rPr>
              <a:t>predictors</a:t>
            </a:r>
            <a:r>
              <a:rPr lang="de-DE" dirty="0" smtClean="0">
                <a:latin typeface="+mn-lt"/>
              </a:rPr>
              <a:t> - plane</a:t>
            </a:r>
            <a:endParaRPr lang="de-DE" dirty="0">
              <a:latin typeface="+mn-lt"/>
            </a:endParaRPr>
          </a:p>
        </p:txBody>
      </p:sp>
    </p:spTree>
    <p:extLst>
      <p:ext uri="{BB962C8B-B14F-4D97-AF65-F5344CB8AC3E}">
        <p14:creationId xmlns:p14="http://schemas.microsoft.com/office/powerpoint/2010/main" val="38553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9</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Multiple regression</a:t>
            </a:r>
            <a:r>
              <a:rPr lang="en-GB" dirty="0"/>
              <a:t>: </a:t>
            </a:r>
            <a:r>
              <a:rPr lang="en-GB" dirty="0" smtClean="0"/>
              <a:t>an </a:t>
            </a:r>
            <a:r>
              <a:rPr lang="en-GB" dirty="0"/>
              <a:t>e</a:t>
            </a:r>
            <a:r>
              <a:rPr lang="en-GB" dirty="0" smtClean="0"/>
              <a:t>xample</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variables</a:t>
            </a:r>
          </a:p>
          <a:p>
            <a:pPr lvl="1"/>
            <a:r>
              <a:rPr lang="en-GB" dirty="0"/>
              <a:t>The amount (in £s) spent promoting the album before release (see last lecture)</a:t>
            </a:r>
          </a:p>
          <a:p>
            <a:pPr lvl="1"/>
            <a:r>
              <a:rPr lang="en-GB" dirty="0"/>
              <a:t>Number of plays on the radio (new variable)</a:t>
            </a:r>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90</a:t>
            </a:fld>
            <a:endParaRPr lang="de-DE" altLang="en-US"/>
          </a:p>
        </p:txBody>
      </p:sp>
    </p:spTree>
    <p:extLst>
      <p:ext uri="{BB962C8B-B14F-4D97-AF65-F5344CB8AC3E}">
        <p14:creationId xmlns:p14="http://schemas.microsoft.com/office/powerpoint/2010/main" val="13008665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Multiple Regression as an Equation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GB" sz="2200" dirty="0" smtClean="0"/>
                  <a:t>With multiple regression the relationship is described using a variation of the equation of a straight line</a:t>
                </a:r>
              </a:p>
              <a:p>
                <a:endParaRPr lang="en-GB" sz="1800" dirty="0"/>
              </a:p>
              <a:p>
                <a:endParaRPr lang="en-GB" sz="1800" dirty="0" smtClean="0"/>
              </a:p>
              <a:p>
                <a:pPr>
                  <a:lnSpc>
                    <a:spcPct val="90000"/>
                  </a:lnSpc>
                  <a:spcAft>
                    <a:spcPct val="50000"/>
                  </a:spcAft>
                </a:pPr>
                <a:endParaRPr lang="en-GB" sz="1800" i="1" dirty="0" smtClean="0">
                  <a:sym typeface="Symbol" pitchFamily="18" charset="2"/>
                </a:endParaRPr>
              </a:p>
              <a:p>
                <a:pPr>
                  <a:lnSpc>
                    <a:spcPct val="90000"/>
                  </a:lnSpc>
                  <a:spcAft>
                    <a:spcPct val="50000"/>
                  </a:spcAft>
                </a:pPr>
                <a:r>
                  <a:rPr lang="en-GB" sz="2200" dirty="0">
                    <a:sym typeface="Symbol" pitchFamily="18" charset="2"/>
                  </a:rPr>
                  <a:t>b</a:t>
                </a:r>
                <a:r>
                  <a:rPr lang="en-GB" sz="2200" baseline="-25000" dirty="0"/>
                  <a:t>0</a:t>
                </a:r>
                <a:r>
                  <a:rPr lang="en-GB" sz="2200" dirty="0"/>
                  <a:t> is the </a:t>
                </a:r>
                <a:r>
                  <a:rPr lang="en-GB" sz="2200" dirty="0" smtClean="0"/>
                  <a:t>intercept</a:t>
                </a:r>
                <a:endParaRPr lang="en-GB" sz="2200" dirty="0"/>
              </a:p>
              <a:p>
                <a:pPr lvl="1">
                  <a:lnSpc>
                    <a:spcPct val="90000"/>
                  </a:lnSpc>
                  <a:spcAft>
                    <a:spcPct val="50000"/>
                  </a:spcAft>
                </a:pPr>
                <a:r>
                  <a:rPr lang="en-GB" sz="2000" dirty="0"/>
                  <a:t>t</a:t>
                </a:r>
                <a:r>
                  <a:rPr lang="en-GB" sz="2000" dirty="0" smtClean="0"/>
                  <a:t>he </a:t>
                </a:r>
                <a:r>
                  <a:rPr lang="en-GB" sz="2000" dirty="0"/>
                  <a:t>intercept is the value of the Y variable when all </a:t>
                </a:r>
                <a:r>
                  <a:rPr lang="en-GB" sz="2000" dirty="0" err="1"/>
                  <a:t>X</a:t>
                </a:r>
                <a:r>
                  <a:rPr lang="en-GB" sz="2000" baseline="-25000" dirty="0" err="1"/>
                  <a:t>s</a:t>
                </a:r>
                <a:r>
                  <a:rPr lang="en-GB" sz="2000" dirty="0"/>
                  <a:t> = </a:t>
                </a:r>
                <a:r>
                  <a:rPr lang="en-GB" sz="2000" dirty="0" smtClean="0"/>
                  <a:t>0</a:t>
                </a:r>
              </a:p>
              <a:p>
                <a:r>
                  <a:rPr lang="en-GB" sz="2200" i="1" dirty="0">
                    <a:sym typeface="Symbol" pitchFamily="18" charset="2"/>
                  </a:rPr>
                  <a:t>b</a:t>
                </a:r>
                <a:r>
                  <a:rPr lang="en-GB" sz="2200" i="1" baseline="-25000" dirty="0"/>
                  <a:t>1</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1</a:t>
                </a:r>
                <a:endParaRPr lang="en-GB" sz="2200" dirty="0"/>
              </a:p>
              <a:p>
                <a:r>
                  <a:rPr lang="en-GB" sz="2200" i="1" dirty="0">
                    <a:sym typeface="Symbol" pitchFamily="18" charset="2"/>
                  </a:rPr>
                  <a:t>b</a:t>
                </a:r>
                <a:r>
                  <a:rPr lang="en-GB" sz="2200" i="1" baseline="-25000" dirty="0"/>
                  <a:t>2</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2</a:t>
                </a:r>
                <a:endParaRPr lang="en-GB" sz="2200" dirty="0"/>
              </a:p>
              <a:p>
                <a:r>
                  <a:rPr lang="en-GB" sz="2200" i="1" dirty="0" err="1">
                    <a:sym typeface="Symbol" pitchFamily="18" charset="2"/>
                  </a:rPr>
                  <a:t>b</a:t>
                </a:r>
                <a:r>
                  <a:rPr lang="en-GB" sz="2200" i="1" baseline="-25000" dirty="0" err="1"/>
                  <a:t>n</a:t>
                </a:r>
                <a:r>
                  <a:rPr lang="en-GB" sz="2200" i="1" baseline="-25000" dirty="0">
                    <a:effectLst>
                      <a:outerShdw blurRad="38100" dist="38100" dir="2700000" algn="tl">
                        <a:srgbClr val="C0C0C0"/>
                      </a:outerShdw>
                    </a:effectLst>
                  </a:rPr>
                  <a:t> </a:t>
                </a:r>
                <a:r>
                  <a:rPr lang="en-GB" sz="2200" dirty="0"/>
                  <a:t>is the regression coefficient for </a:t>
                </a:r>
                <a:r>
                  <a:rPr lang="en-GB" sz="2200" i="1" dirty="0"/>
                  <a:t>n</a:t>
                </a:r>
                <a:r>
                  <a:rPr lang="en-GB" sz="2200" baseline="30000" dirty="0"/>
                  <a:t>th</a:t>
                </a:r>
                <a:r>
                  <a:rPr lang="en-GB" sz="2200" dirty="0"/>
                  <a:t> variable</a:t>
                </a:r>
                <a:r>
                  <a:rPr lang="en-GB" sz="2200" dirty="0" smtClean="0"/>
                  <a:t>.</a:t>
                </a:r>
              </a:p>
              <a:p>
                <a14:m>
                  <m:oMath xmlns:m="http://schemas.openxmlformats.org/officeDocument/2006/math">
                    <m:sSub>
                      <m:sSubPr>
                        <m:ctrlPr>
                          <a:rPr lang="en-GB" sz="2200" i="1">
                            <a:latin typeface="Cambria Math"/>
                          </a:rPr>
                        </m:ctrlPr>
                      </m:sSubPr>
                      <m:e>
                        <m:r>
                          <a:rPr lang="en-GB" sz="2200">
                            <a:latin typeface="Cambria Math"/>
                          </a:rPr>
                          <m:t>𝜀</m:t>
                        </m:r>
                      </m:e>
                      <m:sub>
                        <m:r>
                          <a:rPr lang="de-DE" sz="2200">
                            <a:latin typeface="Cambria Math"/>
                          </a:rPr>
                          <m:t>𝑖</m:t>
                        </m:r>
                      </m:sub>
                    </m:sSub>
                  </m:oMath>
                </a14:m>
                <a:r>
                  <a:rPr lang="en-GB" sz="2200" dirty="0"/>
                  <a:t> is the residual (error term)</a:t>
                </a:r>
              </a:p>
              <a:p>
                <a:pPr>
                  <a:lnSpc>
                    <a:spcPct val="90000"/>
                  </a:lnSpc>
                  <a:spcAft>
                    <a:spcPct val="50000"/>
                  </a:spcAft>
                </a:pPr>
                <a:endParaRPr lang="en-GB" dirty="0"/>
              </a:p>
              <a:p>
                <a:endParaRPr lang="en-GB" dirty="0"/>
              </a:p>
              <a:p>
                <a:endParaRPr lang="en-GB" dirty="0"/>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3" cstate="print"/>
                <a:stretch>
                  <a:fillRect l="-815" t="-769"/>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91</a:t>
            </a:fld>
            <a:endParaRPr lang="de-DE" altLang="en-US"/>
          </a:p>
        </p:txBody>
      </p:sp>
      <p:graphicFrame>
        <p:nvGraphicFramePr>
          <p:cNvPr id="7" name="Objekt 6"/>
          <p:cNvGraphicFramePr>
            <a:graphicFrameLocks noChangeAspect="1"/>
          </p:cNvGraphicFramePr>
          <p:nvPr>
            <p:extLst>
              <p:ext uri="{D42A27DB-BD31-4B8C-83A1-F6EECF244321}">
                <p14:modId xmlns:p14="http://schemas.microsoft.com/office/powerpoint/2010/main" val="3798218377"/>
              </p:ext>
            </p:extLst>
          </p:nvPr>
        </p:nvGraphicFramePr>
        <p:xfrm>
          <a:off x="1619672" y="2510160"/>
          <a:ext cx="5451475" cy="558800"/>
        </p:xfrm>
        <a:graphic>
          <a:graphicData uri="http://schemas.openxmlformats.org/presentationml/2006/ole">
            <mc:AlternateContent xmlns:mc="http://schemas.openxmlformats.org/markup-compatibility/2006">
              <mc:Choice xmlns:v="urn:schemas-microsoft-com:vml" Requires="v">
                <p:oleObj spid="_x0000_s720923" name="Formel" r:id="rId4" imgW="2209800" imgH="228600" progId="Equation.3">
                  <p:embed/>
                </p:oleObj>
              </mc:Choice>
              <mc:Fallback>
                <p:oleObj name="Formel" r:id="rId4" imgW="2209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510160"/>
                        <a:ext cx="5451475" cy="5588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94822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fit (1)</a:t>
            </a:r>
            <a:endParaRPr lang="de-DE" dirty="0"/>
          </a:p>
        </p:txBody>
      </p:sp>
      <p:sp>
        <p:nvSpPr>
          <p:cNvPr id="3" name="Inhaltsplatzhalter 2"/>
          <p:cNvSpPr>
            <a:spLocks noGrp="1"/>
          </p:cNvSpPr>
          <p:nvPr>
            <p:ph idx="1"/>
          </p:nvPr>
        </p:nvSpPr>
        <p:spPr/>
        <p:txBody>
          <a:bodyPr/>
          <a:lstStyle/>
          <a:p>
            <a:pPr marL="342900" lvl="1" indent="-342900">
              <a:buFont typeface="Arial" pitchFamily="34" charset="0"/>
              <a:buChar char="•"/>
            </a:pPr>
            <a:r>
              <a:rPr lang="de-DE" dirty="0" smtClean="0"/>
              <a:t>As in </a:t>
            </a:r>
            <a:r>
              <a:rPr lang="de-DE" dirty="0" err="1" smtClean="0"/>
              <a:t>the</a:t>
            </a:r>
            <a:r>
              <a:rPr lang="de-DE" dirty="0" smtClean="0"/>
              <a:t> simple linear </a:t>
            </a:r>
            <a:r>
              <a:rPr lang="de-DE" dirty="0" err="1" smtClean="0"/>
              <a:t>regression</a:t>
            </a:r>
            <a:r>
              <a:rPr lang="de-DE" dirty="0" smtClean="0"/>
              <a:t> </a:t>
            </a:r>
            <a:r>
              <a:rPr lang="de-DE" dirty="0" err="1" smtClean="0"/>
              <a:t>model</a:t>
            </a:r>
            <a:endParaRPr lang="de-DE" dirty="0" smtClean="0"/>
          </a:p>
          <a:p>
            <a:pPr marL="342900" lvl="1" indent="-342900">
              <a:buFont typeface="Arial" pitchFamily="34" charset="0"/>
              <a:buChar char="•"/>
            </a:pPr>
            <a:r>
              <a:rPr lang="de-DE" dirty="0" err="1" smtClean="0"/>
              <a:t>SS</a:t>
            </a:r>
            <a:r>
              <a:rPr lang="de-DE" baseline="-25000" dirty="0" err="1" smtClean="0"/>
              <a:t>tot</a:t>
            </a:r>
            <a:r>
              <a:rPr lang="de-DE" dirty="0" smtClean="0"/>
              <a:t> = </a:t>
            </a:r>
            <a:r>
              <a:rPr lang="de-DE" dirty="0" err="1" smtClean="0"/>
              <a:t>SS</a:t>
            </a:r>
            <a:r>
              <a:rPr lang="de-DE" baseline="-25000" dirty="0" err="1" smtClean="0"/>
              <a:t>reg</a:t>
            </a:r>
            <a:r>
              <a:rPr lang="de-DE" dirty="0" smtClean="0"/>
              <a:t> + </a:t>
            </a:r>
            <a:r>
              <a:rPr lang="de-DE" dirty="0" err="1" smtClean="0"/>
              <a:t>SS</a:t>
            </a:r>
            <a:r>
              <a:rPr lang="de-DE" baseline="-25000" dirty="0" err="1" smtClean="0"/>
              <a:t>res</a:t>
            </a:r>
            <a:endParaRPr lang="de-DE" baseline="-25000" dirty="0" smtClean="0"/>
          </a:p>
          <a:p>
            <a:pPr marL="342900" lvl="1" indent="-342900">
              <a:buFont typeface="Arial" pitchFamily="34" charset="0"/>
              <a:buChar char="•"/>
            </a:pPr>
            <a:r>
              <a:rPr lang="en-GB" dirty="0"/>
              <a:t>Coefficient of determination, R²</a:t>
            </a:r>
          </a:p>
          <a:p>
            <a:pPr marL="742950" lvl="2" indent="-342900"/>
            <a:r>
              <a:rPr lang="en-GB" dirty="0"/>
              <a:t>The proportion of variance accounted for by the model</a:t>
            </a:r>
            <a:r>
              <a:rPr lang="en-GB" dirty="0" smtClean="0"/>
              <a:t>.</a:t>
            </a:r>
          </a:p>
          <a:p>
            <a:r>
              <a:rPr lang="de-DE" sz="2200" dirty="0"/>
              <a:t>R² </a:t>
            </a:r>
            <a:r>
              <a:rPr lang="de-DE" sz="2200" dirty="0" err="1"/>
              <a:t>equals</a:t>
            </a:r>
            <a:r>
              <a:rPr lang="de-DE" sz="2200" dirty="0"/>
              <a:t> </a:t>
            </a:r>
            <a:r>
              <a:rPr lang="de-DE" sz="2200" dirty="0" err="1"/>
              <a:t>the</a:t>
            </a:r>
            <a:r>
              <a:rPr lang="de-DE" sz="2200" dirty="0"/>
              <a:t> </a:t>
            </a:r>
            <a:r>
              <a:rPr lang="de-DE" sz="2200" dirty="0" err="1"/>
              <a:t>square</a:t>
            </a:r>
            <a:r>
              <a:rPr lang="de-DE" sz="2200" dirty="0"/>
              <a:t> </a:t>
            </a:r>
            <a:r>
              <a:rPr lang="de-DE" sz="2200" dirty="0" err="1"/>
              <a:t>of</a:t>
            </a:r>
            <a:r>
              <a:rPr lang="de-DE" sz="2200" dirty="0"/>
              <a:t> </a:t>
            </a:r>
            <a:r>
              <a:rPr lang="de-DE" sz="2200" dirty="0" err="1"/>
              <a:t>the</a:t>
            </a:r>
            <a:r>
              <a:rPr lang="de-DE" sz="2200" dirty="0"/>
              <a:t> Pearson </a:t>
            </a:r>
            <a:r>
              <a:rPr lang="de-DE" sz="2200" dirty="0" err="1"/>
              <a:t>correlation</a:t>
            </a:r>
            <a:r>
              <a:rPr lang="de-DE" sz="2200" dirty="0"/>
              <a:t> </a:t>
            </a:r>
            <a:r>
              <a:rPr lang="de-DE" sz="2200" dirty="0" err="1"/>
              <a:t>coefficient</a:t>
            </a:r>
            <a:r>
              <a:rPr lang="de-DE" sz="2200" dirty="0"/>
              <a:t> </a:t>
            </a:r>
            <a:r>
              <a:rPr lang="de-DE" sz="2200" dirty="0" err="1"/>
              <a:t>between</a:t>
            </a:r>
            <a:r>
              <a:rPr lang="de-DE" sz="2200" dirty="0"/>
              <a:t> y </a:t>
            </a:r>
            <a:r>
              <a:rPr lang="de-DE" sz="2200" dirty="0" err="1"/>
              <a:t>and</a:t>
            </a:r>
            <a:r>
              <a:rPr lang="de-DE" sz="2200" dirty="0"/>
              <a:t> </a:t>
            </a:r>
            <a:r>
              <a:rPr lang="cy-GB" sz="2200" dirty="0" smtClean="0"/>
              <a:t>ŷ</a:t>
            </a:r>
          </a:p>
          <a:p>
            <a:r>
              <a:rPr lang="de-DE" sz="2200" dirty="0" smtClean="0"/>
              <a:t>0</a:t>
            </a:r>
            <a:r>
              <a:rPr lang="de-DE" sz="2200" dirty="0"/>
              <a:t>≤R²≤</a:t>
            </a:r>
            <a:r>
              <a:rPr lang="de-DE" sz="2200" dirty="0" smtClean="0"/>
              <a:t>1</a:t>
            </a:r>
          </a:p>
          <a:p>
            <a:endParaRPr lang="de-DE" sz="1200" dirty="0"/>
          </a:p>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dirty="0" err="1" smtClean="0"/>
              <a:t>Standardized</a:t>
            </a:r>
            <a:r>
              <a:rPr lang="de-DE" sz="2000" dirty="0" smtClean="0"/>
              <a:t> </a:t>
            </a:r>
            <a:r>
              <a:rPr lang="de-DE" sz="2000" dirty="0" err="1" smtClean="0"/>
              <a:t>residuals</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marL="742950" lvl="2" indent="-342900"/>
            <a:r>
              <a:rPr lang="en-US" dirty="0"/>
              <a:t>Cook’s distance</a:t>
            </a:r>
          </a:p>
          <a:p>
            <a:endParaRPr lang="en-GB" dirty="0"/>
          </a:p>
          <a:p>
            <a:pPr marL="0" lvl="1" indent="0">
              <a:buNone/>
            </a:pP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92</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7308304" y="2420888"/>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7308304" y="2420888"/>
                <a:ext cx="1349408" cy="666273"/>
              </a:xfrm>
              <a:prstGeom prst="rect">
                <a:avLst/>
              </a:prstGeom>
              <a:blipFill rotWithShape="1">
                <a:blip r:embed="rId2" cstate="print"/>
                <a:stretch>
                  <a:fillRect/>
                </a:stretch>
              </a:blipFill>
            </p:spPr>
            <p:txBody>
              <a:bodyPr/>
              <a:lstStyle/>
              <a:p>
                <a:r>
                  <a:rPr lang="de-DE">
                    <a:noFill/>
                  </a:rPr>
                  <a:t> </a:t>
                </a:r>
              </a:p>
            </p:txBody>
          </p:sp>
        </mc:Fallback>
      </mc:AlternateContent>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79715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7109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779912" y="519818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Model fit (2)</a:t>
            </a:r>
            <a:endParaRPr lang="de-DE" dirty="0"/>
          </a:p>
        </p:txBody>
      </p:sp>
      <p:sp>
        <p:nvSpPr>
          <p:cNvPr id="3" name="Inhaltsplatzhalter 2"/>
          <p:cNvSpPr>
            <a:spLocks noGrp="1"/>
          </p:cNvSpPr>
          <p:nvPr>
            <p:ph idx="1"/>
          </p:nvPr>
        </p:nvSpPr>
        <p:spPr>
          <a:xfrm>
            <a:off x="457200" y="1484784"/>
            <a:ext cx="8229600" cy="4248472"/>
          </a:xfrm>
        </p:spPr>
        <p:txBody>
          <a:bodyPr>
            <a:normAutofit/>
          </a:bodyPr>
          <a:lstStyle/>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b="1" dirty="0" err="1" smtClean="0"/>
              <a:t>Standardized</a:t>
            </a:r>
            <a:r>
              <a:rPr lang="de-DE" sz="2000" b="1" dirty="0" smtClean="0"/>
              <a:t> </a:t>
            </a:r>
            <a:r>
              <a:rPr lang="de-DE" sz="2000" b="1" dirty="0" err="1" smtClean="0"/>
              <a:t>residuals</a:t>
            </a:r>
            <a:endParaRPr lang="de-DE" sz="2000" b="1" dirty="0" smtClean="0"/>
          </a:p>
          <a:p>
            <a:pPr lvl="1">
              <a:lnSpc>
                <a:spcPct val="90000"/>
              </a:lnSpc>
            </a:pPr>
            <a:r>
              <a:rPr lang="en-US" sz="2000" dirty="0"/>
              <a:t>In an average sample, 95% of standardized residuals should lie between </a:t>
            </a:r>
            <a:r>
              <a:rPr lang="en-US" sz="2000" dirty="0">
                <a:sym typeface="Symbol" pitchFamily="18" charset="2"/>
              </a:rPr>
              <a:t> 2.</a:t>
            </a:r>
          </a:p>
          <a:p>
            <a:pPr lvl="1">
              <a:lnSpc>
                <a:spcPct val="90000"/>
              </a:lnSpc>
            </a:pPr>
            <a:r>
              <a:rPr lang="en-US" sz="2000" dirty="0">
                <a:sym typeface="Symbol" pitchFamily="18" charset="2"/>
              </a:rPr>
              <a:t>99% </a:t>
            </a:r>
            <a:r>
              <a:rPr lang="en-US" sz="2000" dirty="0"/>
              <a:t>of standardized residuals should lie between </a:t>
            </a:r>
            <a:r>
              <a:rPr lang="en-US" sz="2000" dirty="0">
                <a:sym typeface="Symbol" pitchFamily="18" charset="2"/>
              </a:rPr>
              <a:t> 2.5.</a:t>
            </a:r>
          </a:p>
          <a:p>
            <a:pPr lvl="1">
              <a:lnSpc>
                <a:spcPct val="90000"/>
              </a:lnSpc>
            </a:pPr>
            <a:r>
              <a:rPr lang="en-US" sz="2000" dirty="0" smtClean="0">
                <a:sym typeface="Symbol" pitchFamily="18" charset="2"/>
              </a:rPr>
              <a:t>Outliers: any </a:t>
            </a:r>
            <a:r>
              <a:rPr lang="en-US" sz="2000" dirty="0">
                <a:sym typeface="Symbol" pitchFamily="18" charset="2"/>
              </a:rPr>
              <a:t>case for which the absolute value of the standardized residual is 3 or more, is likely to be an outlier</a:t>
            </a:r>
            <a:r>
              <a:rPr lang="en-US" sz="2000" dirty="0" smtClean="0">
                <a:sym typeface="Symbol" pitchFamily="18" charset="2"/>
              </a:rPr>
              <a:t>.</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lvl="1"/>
            <a:r>
              <a:rPr lang="en-US" sz="2000" b="1" dirty="0"/>
              <a:t>Cook’s distance</a:t>
            </a:r>
          </a:p>
          <a:p>
            <a:pPr lvl="1"/>
            <a:r>
              <a:rPr lang="en-US" sz="2000" dirty="0">
                <a:sym typeface="Symbol" pitchFamily="18" charset="2"/>
              </a:rPr>
              <a:t>Measures the influence of a single case on the model as a whole.</a:t>
            </a:r>
          </a:p>
          <a:p>
            <a:pPr lvl="1"/>
            <a:r>
              <a:rPr lang="en-US" sz="2000" dirty="0">
                <a:sym typeface="Symbol" pitchFamily="18" charset="2"/>
              </a:rPr>
              <a:t>Weisberg (1982): absolute values greater than 1 may be cause for </a:t>
            </a:r>
            <a:r>
              <a:rPr lang="en-US" sz="2000" dirty="0" smtClean="0">
                <a:sym typeface="Symbol" pitchFamily="18" charset="2"/>
              </a:rPr>
              <a:t>concern</a:t>
            </a: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93</a:t>
            </a:fld>
            <a:endParaRPr lang="de-DE" altLang="en-US" dirty="0"/>
          </a:p>
        </p:txBody>
      </p:sp>
    </p:spTree>
    <p:extLst>
      <p:ext uri="{BB962C8B-B14F-4D97-AF65-F5344CB8AC3E}">
        <p14:creationId xmlns:p14="http://schemas.microsoft.com/office/powerpoint/2010/main" val="10296388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Which</a:t>
            </a:r>
            <a:r>
              <a:rPr lang="de-DE" dirty="0" smtClean="0"/>
              <a:t> variables </a:t>
            </a:r>
            <a:r>
              <a:rPr lang="de-DE" dirty="0" err="1" smtClean="0"/>
              <a:t>to</a:t>
            </a:r>
            <a:r>
              <a:rPr lang="de-DE" dirty="0" smtClean="0"/>
              <a:t> </a:t>
            </a:r>
            <a:r>
              <a:rPr lang="de-DE" dirty="0" err="1" smtClean="0"/>
              <a:t>include</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94</a:t>
            </a:fld>
            <a:endParaRPr lang="de-DE" altLang="en-US"/>
          </a:p>
        </p:txBody>
      </p:sp>
      <p:pic>
        <p:nvPicPr>
          <p:cNvPr id="7" name="Picture 1"/>
          <p:cNvPicPr>
            <a:picLocks noChangeAspect="1"/>
          </p:cNvPicPr>
          <p:nvPr/>
        </p:nvPicPr>
        <p:blipFill>
          <a:blip r:embed="rId2" cstate="print"/>
          <a:stretch>
            <a:fillRect/>
          </a:stretch>
        </p:blipFill>
        <p:spPr>
          <a:xfrm>
            <a:off x="1475656" y="2276872"/>
            <a:ext cx="6176667" cy="3975497"/>
          </a:xfrm>
          <a:prstGeom prst="rect">
            <a:avLst/>
          </a:prstGeom>
        </p:spPr>
      </p:pic>
      <p:sp>
        <p:nvSpPr>
          <p:cNvPr id="8" name="Inhaltsplatzhalter 2"/>
          <p:cNvSpPr>
            <a:spLocks noGrp="1"/>
          </p:cNvSpPr>
          <p:nvPr>
            <p:ph idx="1"/>
          </p:nvPr>
        </p:nvSpPr>
        <p:spPr>
          <a:xfrm>
            <a:off x="457200" y="1600200"/>
            <a:ext cx="8229600" cy="4757758"/>
          </a:xfrm>
        </p:spPr>
        <p:txBody>
          <a:bodyPr/>
          <a:lstStyle/>
          <a:p>
            <a:pPr marL="742950" lvl="2" indent="-342900"/>
            <a:r>
              <a:rPr lang="de-DE" sz="2200" dirty="0" smtClean="0"/>
              <a:t>First </a:t>
            </a:r>
            <a:r>
              <a:rPr lang="de-DE" sz="2200" dirty="0" err="1" smtClean="0"/>
              <a:t>step</a:t>
            </a:r>
            <a:r>
              <a:rPr lang="de-DE" sz="2200" dirty="0" smtClean="0"/>
              <a:t>: </a:t>
            </a:r>
            <a:r>
              <a:rPr lang="de-DE" sz="2200" dirty="0" err="1" smtClean="0"/>
              <a:t>scatterplot</a:t>
            </a:r>
            <a:endParaRPr lang="en-GB" sz="2200" dirty="0"/>
          </a:p>
          <a:p>
            <a:pPr marL="0" lvl="1" indent="0">
              <a:buNone/>
            </a:pPr>
            <a:endParaRPr lang="en-GB" sz="3200" dirty="0"/>
          </a:p>
        </p:txBody>
      </p:sp>
    </p:spTree>
    <p:extLst>
      <p:ext uri="{BB962C8B-B14F-4D97-AF65-F5344CB8AC3E}">
        <p14:creationId xmlns:p14="http://schemas.microsoft.com/office/powerpoint/2010/main" val="42188909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Method</a:t>
            </a:r>
            <a:r>
              <a:rPr lang="de-DE" dirty="0" smtClean="0"/>
              <a:t> 1: </a:t>
            </a:r>
            <a:r>
              <a:rPr lang="de-DE" dirty="0" err="1" smtClean="0"/>
              <a:t>Forced</a:t>
            </a:r>
            <a:r>
              <a:rPr lang="de-DE" dirty="0" smtClean="0"/>
              <a:t> </a:t>
            </a:r>
            <a:r>
              <a:rPr lang="de-DE" dirty="0" err="1" smtClean="0"/>
              <a:t>entry</a:t>
            </a:r>
            <a:endParaRPr lang="de-DE" dirty="0"/>
          </a:p>
        </p:txBody>
      </p:sp>
      <p:sp>
        <p:nvSpPr>
          <p:cNvPr id="3" name="Inhaltsplatzhalter 2"/>
          <p:cNvSpPr>
            <a:spLocks noGrp="1"/>
          </p:cNvSpPr>
          <p:nvPr>
            <p:ph idx="1"/>
          </p:nvPr>
        </p:nvSpPr>
        <p:spPr/>
        <p:txBody>
          <a:bodyPr>
            <a:normAutofit/>
          </a:bodyPr>
          <a:lstStyle/>
          <a:p>
            <a:pPr>
              <a:lnSpc>
                <a:spcPct val="90000"/>
              </a:lnSpc>
            </a:pPr>
            <a:r>
              <a:rPr lang="en-GB" sz="2200" dirty="0" smtClean="0"/>
              <a:t>All </a:t>
            </a:r>
            <a:r>
              <a:rPr lang="en-GB" sz="2200" dirty="0"/>
              <a:t>variables are entered into the model </a:t>
            </a:r>
            <a:r>
              <a:rPr lang="en-GB" sz="2200" dirty="0" smtClean="0"/>
              <a:t>simultaneously</a:t>
            </a:r>
            <a:endParaRPr lang="en-GB" sz="2200" dirty="0"/>
          </a:p>
          <a:p>
            <a:pPr>
              <a:lnSpc>
                <a:spcPct val="90000"/>
              </a:lnSpc>
            </a:pPr>
            <a:r>
              <a:rPr lang="en-GB" sz="2200" dirty="0"/>
              <a:t>The results obtained depend on the variables entered into the </a:t>
            </a:r>
            <a:r>
              <a:rPr lang="en-GB" sz="2200" dirty="0" smtClean="0"/>
              <a:t>model</a:t>
            </a:r>
            <a:endParaRPr lang="en-GB" sz="2200" dirty="0"/>
          </a:p>
          <a:p>
            <a:pPr lvl="1">
              <a:lnSpc>
                <a:spcPct val="90000"/>
              </a:lnSpc>
            </a:pPr>
            <a:r>
              <a:rPr lang="en-GB" dirty="0"/>
              <a:t>It is important, therefore, to have good theoretical reasons for including a particular </a:t>
            </a:r>
            <a:r>
              <a:rPr lang="en-GB" dirty="0" smtClean="0"/>
              <a:t>variable</a:t>
            </a:r>
          </a:p>
          <a:p>
            <a:pPr lvl="1">
              <a:lnSpc>
                <a:spcPct val="90000"/>
              </a:lnSpc>
            </a:pPr>
            <a:endParaRPr lang="en-GB" sz="1800" dirty="0"/>
          </a:p>
          <a:p>
            <a:pPr lvl="1">
              <a:lnSpc>
                <a:spcPct val="90000"/>
              </a:lnSpc>
            </a:pPr>
            <a:endParaRPr lang="en-GB" sz="18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760192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ym typeface="Symbol" pitchFamily="18" charset="2"/>
              </a:rPr>
              <a:t>Method 2</a:t>
            </a:r>
            <a:r>
              <a:rPr lang="en-GB" dirty="0">
                <a:sym typeface="Symbol" pitchFamily="18" charset="2"/>
              </a:rPr>
              <a:t>: </a:t>
            </a:r>
            <a:r>
              <a:rPr lang="en-GB" dirty="0"/>
              <a:t>Stepwise entry</a:t>
            </a:r>
            <a:endParaRPr lang="de-DE" dirty="0"/>
          </a:p>
        </p:txBody>
      </p:sp>
      <p:sp>
        <p:nvSpPr>
          <p:cNvPr id="3" name="Inhaltsplatzhalter 2"/>
          <p:cNvSpPr>
            <a:spLocks noGrp="1"/>
          </p:cNvSpPr>
          <p:nvPr>
            <p:ph idx="1"/>
          </p:nvPr>
        </p:nvSpPr>
        <p:spPr/>
        <p:txBody>
          <a:bodyPr>
            <a:normAutofit fontScale="85000" lnSpcReduction="20000"/>
          </a:bodyPr>
          <a:lstStyle/>
          <a:p>
            <a:pPr>
              <a:lnSpc>
                <a:spcPct val="90000"/>
              </a:lnSpc>
            </a:pPr>
            <a:r>
              <a:rPr lang="en-GB" dirty="0" smtClean="0"/>
              <a:t>Variables </a:t>
            </a:r>
            <a:r>
              <a:rPr lang="en-GB" dirty="0"/>
              <a:t>are entered into the model based on mathematical criteria</a:t>
            </a:r>
          </a:p>
          <a:p>
            <a:pPr>
              <a:lnSpc>
                <a:spcPct val="90000"/>
              </a:lnSpc>
            </a:pPr>
            <a:r>
              <a:rPr lang="en-GB" dirty="0"/>
              <a:t>Computer selects variables in steps.</a:t>
            </a:r>
          </a:p>
          <a:p>
            <a:pPr>
              <a:lnSpc>
                <a:spcPct val="90000"/>
              </a:lnSpc>
            </a:pPr>
            <a:r>
              <a:rPr lang="en-GB" dirty="0"/>
              <a:t>Step 1: Choose the predictor that can explain the most variance in the outcome variable.</a:t>
            </a:r>
          </a:p>
          <a:p>
            <a:pPr>
              <a:lnSpc>
                <a:spcPct val="90000"/>
              </a:lnSpc>
            </a:pPr>
            <a:r>
              <a:rPr lang="en-GB" dirty="0"/>
              <a:t>Step 2: Having selected the 1</a:t>
            </a:r>
            <a:r>
              <a:rPr lang="en-GB" baseline="30000" dirty="0"/>
              <a:t>st</a:t>
            </a:r>
            <a:r>
              <a:rPr lang="en-GB" dirty="0"/>
              <a:t> predictor, a second one is chosen from the remaining predictors.</a:t>
            </a:r>
          </a:p>
          <a:p>
            <a:pPr>
              <a:lnSpc>
                <a:spcPct val="90000"/>
              </a:lnSpc>
            </a:pPr>
            <a:r>
              <a:rPr lang="en-GB" dirty="0"/>
              <a:t>The semi-partial correlation is used as a criterion for selection.</a:t>
            </a:r>
          </a:p>
          <a:p>
            <a:pPr lvl="1"/>
            <a:r>
              <a:rPr lang="en-GB" sz="2100" dirty="0">
                <a:solidFill>
                  <a:schemeClr val="bg1">
                    <a:lumMod val="50000"/>
                  </a:schemeClr>
                </a:solidFill>
              </a:rPr>
              <a:t>The semi-partial correlation measures the relationship between two variables controlling for the effect that a third variable has on only one of the others</a:t>
            </a:r>
          </a:p>
          <a:p>
            <a:pPr lvl="1"/>
            <a:r>
              <a:rPr lang="en-GB" sz="2100" dirty="0">
                <a:solidFill>
                  <a:schemeClr val="bg1">
                    <a:lumMod val="50000"/>
                  </a:schemeClr>
                </a:solidFill>
              </a:rPr>
              <a:t>It measures the </a:t>
            </a:r>
            <a:r>
              <a:rPr lang="en-GB" sz="2100" i="1" dirty="0">
                <a:solidFill>
                  <a:schemeClr val="bg1">
                    <a:lumMod val="50000"/>
                  </a:schemeClr>
                </a:solidFill>
              </a:rPr>
              <a:t>unique contribution</a:t>
            </a:r>
            <a:r>
              <a:rPr lang="en-GB" sz="2100" dirty="0">
                <a:solidFill>
                  <a:schemeClr val="bg1">
                    <a:lumMod val="50000"/>
                  </a:schemeClr>
                </a:solidFill>
              </a:rPr>
              <a:t> of a predictor to explaining the variance of the outcome</a:t>
            </a:r>
          </a:p>
          <a:p>
            <a:r>
              <a:rPr lang="en-GB" dirty="0" smtClean="0"/>
              <a:t>Drawbacks of stepwise entry:</a:t>
            </a:r>
          </a:p>
          <a:p>
            <a:pPr lvl="1"/>
            <a:r>
              <a:rPr lang="en-GB" dirty="0" smtClean="0"/>
              <a:t>Rely </a:t>
            </a:r>
            <a:r>
              <a:rPr lang="en-GB" dirty="0"/>
              <a:t>on a mathematical criterion.</a:t>
            </a:r>
            <a:endParaRPr lang="en-GB" sz="3400" dirty="0"/>
          </a:p>
          <a:p>
            <a:pPr lvl="2"/>
            <a:r>
              <a:rPr lang="en-GB" dirty="0"/>
              <a:t>Variable selection may depend upon only slight differences in the </a:t>
            </a:r>
            <a:r>
              <a:rPr lang="en-GB" dirty="0" smtClean="0"/>
              <a:t>semi-partial correlation</a:t>
            </a:r>
            <a:endParaRPr lang="en-GB" dirty="0"/>
          </a:p>
          <a:p>
            <a:pPr lvl="2"/>
            <a:r>
              <a:rPr lang="en-GB" dirty="0"/>
              <a:t>These slight numerical differences can lead to major theoretical </a:t>
            </a:r>
            <a:r>
              <a:rPr lang="en-GB" dirty="0" smtClean="0"/>
              <a:t>differences</a:t>
            </a:r>
            <a:endParaRPr lang="en-GB" dirty="0"/>
          </a:p>
          <a:p>
            <a:pPr lvl="1"/>
            <a:r>
              <a:rPr lang="en-GB" dirty="0"/>
              <a:t>Should be used only for exploration</a:t>
            </a:r>
            <a:r>
              <a:rPr lang="en-GB" b="1" dirty="0"/>
              <a:t> </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spTree>
    <p:extLst>
      <p:ext uri="{BB962C8B-B14F-4D97-AF65-F5344CB8AC3E}">
        <p14:creationId xmlns:p14="http://schemas.microsoft.com/office/powerpoint/2010/main" val="10655025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stretch>
            <a:fillRect/>
          </a:stretch>
        </p:blipFill>
        <p:spPr>
          <a:xfrm flipV="1">
            <a:off x="5868144" y="3619737"/>
            <a:ext cx="2333017" cy="3193639"/>
          </a:xfrm>
          <a:prstGeom prst="rect">
            <a:avLst/>
          </a:prstGeom>
        </p:spPr>
      </p:pic>
      <p:sp>
        <p:nvSpPr>
          <p:cNvPr id="2" name="Titel 1"/>
          <p:cNvSpPr>
            <a:spLocks noGrp="1"/>
          </p:cNvSpPr>
          <p:nvPr>
            <p:ph type="title"/>
          </p:nvPr>
        </p:nvSpPr>
        <p:spPr>
          <a:xfrm>
            <a:off x="457199" y="274638"/>
            <a:ext cx="6528193" cy="1143000"/>
          </a:xfrm>
        </p:spPr>
        <p:txBody>
          <a:bodyPr/>
          <a:lstStyle/>
          <a:p>
            <a:r>
              <a:rPr lang="en-GB" dirty="0">
                <a:sym typeface="Symbol" pitchFamily="18" charset="2"/>
              </a:rPr>
              <a:t>Doing Multiple </a:t>
            </a:r>
            <a:r>
              <a:rPr lang="en-GB" dirty="0" smtClean="0">
                <a:sym typeface="Symbol" pitchFamily="18" charset="2"/>
              </a:rPr>
              <a:t>Regression in SPSS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97</a:t>
            </a:fld>
            <a:endParaRPr lang="de-DE" altLang="en-US"/>
          </a:p>
        </p:txBody>
      </p:sp>
      <p:pic>
        <p:nvPicPr>
          <p:cNvPr id="7" name="Picture 1"/>
          <p:cNvPicPr>
            <a:picLocks noGrp="1" noChangeAspect="1"/>
          </p:cNvPicPr>
          <p:nvPr>
            <p:ph idx="1"/>
          </p:nvPr>
        </p:nvPicPr>
        <p:blipFill>
          <a:blip r:embed="rId3" cstate="print"/>
          <a:stretch>
            <a:fillRect/>
          </a:stretch>
        </p:blipFill>
        <p:spPr>
          <a:xfrm>
            <a:off x="683568" y="2130045"/>
            <a:ext cx="4680520" cy="3819235"/>
          </a:xfrm>
          <a:prstGeom prst="rect">
            <a:avLst/>
          </a:prstGeom>
        </p:spPr>
      </p:pic>
      <p:pic>
        <p:nvPicPr>
          <p:cNvPr id="8" name="Picture 2"/>
          <p:cNvPicPr>
            <a:picLocks noChangeAspect="1"/>
          </p:cNvPicPr>
          <p:nvPr/>
        </p:nvPicPr>
        <p:blipFill>
          <a:blip r:embed="rId4" cstate="print"/>
          <a:stretch>
            <a:fillRect/>
          </a:stretch>
        </p:blipFill>
        <p:spPr>
          <a:xfrm>
            <a:off x="4591914" y="4002253"/>
            <a:ext cx="620125" cy="839361"/>
          </a:xfrm>
          <a:prstGeom prst="rect">
            <a:avLst/>
          </a:prstGeom>
        </p:spPr>
      </p:pic>
      <p:pic>
        <p:nvPicPr>
          <p:cNvPr id="9" name="Picture 3"/>
          <p:cNvPicPr>
            <a:picLocks noChangeAspect="1"/>
          </p:cNvPicPr>
          <p:nvPr/>
        </p:nvPicPr>
        <p:blipFill>
          <a:blip r:embed="rId5" cstate="print"/>
          <a:stretch>
            <a:fillRect/>
          </a:stretch>
        </p:blipFill>
        <p:spPr>
          <a:xfrm>
            <a:off x="5868144" y="1547165"/>
            <a:ext cx="2234499" cy="2001490"/>
          </a:xfrm>
          <a:prstGeom prst="rect">
            <a:avLst/>
          </a:prstGeom>
        </p:spPr>
      </p:pic>
    </p:spTree>
    <p:extLst>
      <p:ext uri="{BB962C8B-B14F-4D97-AF65-F5344CB8AC3E}">
        <p14:creationId xmlns:p14="http://schemas.microsoft.com/office/powerpoint/2010/main" val="23249469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635080" cy="1143000"/>
          </a:xfrm>
        </p:spPr>
        <p:txBody>
          <a:bodyPr/>
          <a:lstStyle/>
          <a:p>
            <a:r>
              <a:rPr lang="en-GB" dirty="0">
                <a:sym typeface="Symbol" pitchFamily="18" charset="2"/>
              </a:rPr>
              <a:t>Doing Multiple Regression in SPSS </a:t>
            </a:r>
            <a:r>
              <a:rPr lang="en-GB" dirty="0" smtClean="0">
                <a:sym typeface="Symbol" pitchFamily="18" charset="2"/>
              </a:rPr>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98</a:t>
            </a:fld>
            <a:endParaRPr lang="de-DE" altLang="en-US"/>
          </a:p>
        </p:txBody>
      </p:sp>
      <p:pic>
        <p:nvPicPr>
          <p:cNvPr id="7" name="Picture 1"/>
          <p:cNvPicPr>
            <a:picLocks noGrp="1" noChangeAspect="1"/>
          </p:cNvPicPr>
          <p:nvPr>
            <p:ph idx="1"/>
          </p:nvPr>
        </p:nvPicPr>
        <p:blipFill>
          <a:blip r:embed="rId3" cstate="print"/>
          <a:stretch>
            <a:fillRect/>
          </a:stretch>
        </p:blipFill>
        <p:spPr>
          <a:xfrm>
            <a:off x="1403648" y="1556792"/>
            <a:ext cx="6480720" cy="1395013"/>
          </a:xfrm>
          <a:prstGeom prst="rect">
            <a:avLst/>
          </a:prstGeom>
        </p:spPr>
      </p:pic>
      <p:pic>
        <p:nvPicPr>
          <p:cNvPr id="9" name="Picture 1"/>
          <p:cNvPicPr>
            <a:picLocks noChangeAspect="1"/>
          </p:cNvPicPr>
          <p:nvPr/>
        </p:nvPicPr>
        <p:blipFill>
          <a:blip r:embed="rId4" cstate="print"/>
          <a:stretch>
            <a:fillRect/>
          </a:stretch>
        </p:blipFill>
        <p:spPr>
          <a:xfrm>
            <a:off x="1403648" y="2708920"/>
            <a:ext cx="6229189" cy="1912216"/>
          </a:xfrm>
          <a:prstGeom prst="rect">
            <a:avLst/>
          </a:prstGeom>
        </p:spPr>
      </p:pic>
      <p:graphicFrame>
        <p:nvGraphicFramePr>
          <p:cNvPr id="11" name="Objekt 10"/>
          <p:cNvGraphicFramePr>
            <a:graphicFrameLocks noChangeAspect="1"/>
          </p:cNvGraphicFramePr>
          <p:nvPr>
            <p:extLst>
              <p:ext uri="{D42A27DB-BD31-4B8C-83A1-F6EECF244321}">
                <p14:modId xmlns:p14="http://schemas.microsoft.com/office/powerpoint/2010/main" val="2923678188"/>
              </p:ext>
            </p:extLst>
          </p:nvPr>
        </p:nvGraphicFramePr>
        <p:xfrm>
          <a:off x="807808" y="4941168"/>
          <a:ext cx="7708900" cy="935037"/>
        </p:xfrm>
        <a:graphic>
          <a:graphicData uri="http://schemas.openxmlformats.org/presentationml/2006/ole">
            <mc:AlternateContent xmlns:mc="http://schemas.openxmlformats.org/markup-compatibility/2006">
              <mc:Choice xmlns:v="urn:schemas-microsoft-com:vml" Requires="v">
                <p:oleObj spid="_x0000_s721947" name="Formel" r:id="rId5" imgW="3746500" imgH="457200" progId="Equation.3">
                  <p:embed/>
                </p:oleObj>
              </mc:Choice>
              <mc:Fallback>
                <p:oleObj name="Formel" r:id="rId5" imgW="3746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08" y="4941168"/>
                        <a:ext cx="7708900" cy="935037"/>
                      </a:xfrm>
                      <a:prstGeom prst="rect">
                        <a:avLst/>
                      </a:prstGeom>
                      <a:solidFill>
                        <a:srgbClr val="FFFF00"/>
                      </a:solidFill>
                      <a:ln w="57150">
                        <a:solidFill>
                          <a:schemeClr val="tx2"/>
                        </a:solidFill>
                        <a:miter lim="800000"/>
                        <a:headEnd/>
                        <a:tailEnd/>
                      </a:ln>
                      <a:effectLst>
                        <a:outerShdw dist="117088" dir="2963922"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42251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interpret</a:t>
            </a:r>
            <a:r>
              <a:rPr lang="de-DE" dirty="0" smtClean="0"/>
              <a:t> </a:t>
            </a:r>
            <a:r>
              <a:rPr lang="de-DE" dirty="0" err="1" smtClean="0"/>
              <a:t>beta</a:t>
            </a:r>
            <a:r>
              <a:rPr lang="de-DE" dirty="0" smtClean="0"/>
              <a:t> </a:t>
            </a:r>
            <a:r>
              <a:rPr lang="de-DE" dirty="0" err="1" smtClean="0"/>
              <a:t>values</a:t>
            </a:r>
            <a:r>
              <a:rPr lang="de-DE" dirty="0" smtClean="0"/>
              <a:t>?</a:t>
            </a:r>
            <a:endParaRPr lang="de-DE" dirty="0"/>
          </a:p>
        </p:txBody>
      </p:sp>
      <p:sp>
        <p:nvSpPr>
          <p:cNvPr id="3" name="Inhaltsplatzhalter 2"/>
          <p:cNvSpPr>
            <a:spLocks noGrp="1"/>
          </p:cNvSpPr>
          <p:nvPr>
            <p:ph idx="1"/>
          </p:nvPr>
        </p:nvSpPr>
        <p:spPr/>
        <p:txBody>
          <a:bodyPr>
            <a:normAutofit/>
          </a:bodyPr>
          <a:lstStyle/>
          <a:p>
            <a:r>
              <a:rPr lang="en-GB" b="1" dirty="0"/>
              <a:t>Beta values:</a:t>
            </a:r>
          </a:p>
          <a:p>
            <a:pPr lvl="1"/>
            <a:r>
              <a:rPr lang="en-GB" sz="2000" dirty="0"/>
              <a:t>the change in the outcome associated with a unit change in the </a:t>
            </a:r>
            <a:r>
              <a:rPr lang="en-GB" sz="2000" dirty="0" smtClean="0"/>
              <a:t>predictor</a:t>
            </a:r>
            <a:endParaRPr lang="en-GB" sz="2000" dirty="0"/>
          </a:p>
          <a:p>
            <a:pPr lvl="1"/>
            <a:r>
              <a:rPr lang="en-GB" sz="2000" dirty="0">
                <a:sym typeface="Symbol" pitchFamily="18" charset="2"/>
              </a:rPr>
              <a:t>b</a:t>
            </a:r>
            <a:r>
              <a:rPr lang="en-GB" sz="2000" dirty="0"/>
              <a:t>1= 0.085: </a:t>
            </a:r>
            <a:r>
              <a:rPr lang="en-GB" sz="2000" dirty="0" smtClean="0"/>
              <a:t>as </a:t>
            </a:r>
            <a:r>
              <a:rPr lang="en-GB" sz="2000" dirty="0"/>
              <a:t>advertising increases by £1, album sales increase by 0.085 units.</a:t>
            </a:r>
          </a:p>
          <a:p>
            <a:pPr lvl="1"/>
            <a:r>
              <a:rPr lang="en-GB" sz="2000" dirty="0">
                <a:sym typeface="Symbol" pitchFamily="18" charset="2"/>
              </a:rPr>
              <a:t>b</a:t>
            </a:r>
            <a:r>
              <a:rPr lang="en-GB" sz="2000" dirty="0"/>
              <a:t>2= 3367: </a:t>
            </a:r>
            <a:r>
              <a:rPr lang="en-GB" sz="2000" dirty="0" smtClean="0"/>
              <a:t>each </a:t>
            </a:r>
            <a:r>
              <a:rPr lang="en-GB" sz="2000" dirty="0"/>
              <a:t>time (per week) a song is played on the radio its sales increase by 3367 units.</a:t>
            </a:r>
          </a:p>
          <a:p>
            <a:r>
              <a:rPr lang="en-GB" b="1" dirty="0"/>
              <a:t>Standardised beta values</a:t>
            </a:r>
            <a:r>
              <a:rPr lang="en-GB" dirty="0"/>
              <a:t>:</a:t>
            </a:r>
          </a:p>
          <a:p>
            <a:pPr lvl="1"/>
            <a:r>
              <a:rPr lang="en-GB" sz="2000" dirty="0"/>
              <a:t>tell us the same but expressed as standard </a:t>
            </a:r>
            <a:r>
              <a:rPr lang="en-GB" sz="2000" dirty="0" smtClean="0"/>
              <a:t>deviations</a:t>
            </a:r>
          </a:p>
          <a:p>
            <a:pPr lvl="1"/>
            <a:r>
              <a:rPr lang="en-GB" sz="2000" dirty="0">
                <a:sym typeface="Symbol" pitchFamily="18" charset="2"/>
              </a:rPr>
              <a:t></a:t>
            </a:r>
            <a:r>
              <a:rPr lang="en-GB" sz="2000" dirty="0"/>
              <a:t>1= 0.511: As advertising increases by 1 standard deviation, album sales increase by 0.511 of a standard deviation.</a:t>
            </a:r>
          </a:p>
          <a:p>
            <a:pPr lvl="1"/>
            <a:r>
              <a:rPr lang="en-GB" sz="2000" dirty="0">
                <a:sym typeface="Symbol" pitchFamily="18" charset="2"/>
              </a:rPr>
              <a:t></a:t>
            </a:r>
            <a:r>
              <a:rPr lang="en-GB" sz="2000" dirty="0"/>
              <a:t>2= 0.512: When the number of plays on the radio increases by 1 SD its sales increase by 0.512 standard deviations</a:t>
            </a:r>
            <a:r>
              <a:rPr lang="en-GB" dirty="0"/>
              <a:t>.</a:t>
            </a:r>
            <a:endParaRPr lang="en-GB"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12.04.2019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643774246"/>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17349</Words>
  <Application>Microsoft Office PowerPoint</Application>
  <PresentationFormat>Bildschirmpräsentation (4:3)</PresentationFormat>
  <Paragraphs>3988</Paragraphs>
  <Slides>439</Slides>
  <Notes>170</Notes>
  <HiddenSlides>0</HiddenSlides>
  <MMClips>0</MMClips>
  <ScaleCrop>false</ScaleCrop>
  <HeadingPairs>
    <vt:vector size="6" baseType="variant">
      <vt:variant>
        <vt:lpstr>Design</vt:lpstr>
      </vt:variant>
      <vt:variant>
        <vt:i4>8</vt:i4>
      </vt:variant>
      <vt:variant>
        <vt:lpstr>Eingebettete OLE-Server</vt:lpstr>
      </vt:variant>
      <vt:variant>
        <vt:i4>5</vt:i4>
      </vt:variant>
      <vt:variant>
        <vt:lpstr>Folientitel</vt:lpstr>
      </vt:variant>
      <vt:variant>
        <vt:i4>439</vt:i4>
      </vt:variant>
    </vt:vector>
  </HeadingPairs>
  <TitlesOfParts>
    <vt:vector size="452" baseType="lpstr">
      <vt:lpstr>Template_MSIG</vt:lpstr>
      <vt:lpstr>DiscStat Lecture</vt:lpstr>
      <vt:lpstr>1_DiscStat Lecture</vt:lpstr>
      <vt:lpstr>1_Template_MSIG</vt:lpstr>
      <vt:lpstr>2_Template_MSIG</vt:lpstr>
      <vt:lpstr>Office Theme</vt:lpstr>
      <vt:lpstr>Larissa</vt:lpstr>
      <vt:lpstr>1_Larissa</vt:lpstr>
      <vt:lpstr>SPW 6.0 Graph</vt:lpstr>
      <vt:lpstr>Formel</vt:lpstr>
      <vt:lpstr>Equation</vt:lpstr>
      <vt:lpstr>Diagramm</vt:lpstr>
      <vt:lpstr>Visio</vt:lpstr>
      <vt:lpstr>Medizinische Statistik  </vt:lpstr>
      <vt:lpstr>Grundlagen  </vt:lpstr>
      <vt:lpstr>Medizinische Forschung</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Beispielstudie</vt:lpstr>
      <vt:lpstr> Beispielstudie </vt:lpstr>
      <vt:lpstr>„Wie lese ich eine Studie in 10 Minuten“</vt:lpstr>
      <vt:lpstr>PowerPoint-Präsentation</vt:lpstr>
      <vt:lpstr>Medizinproduktestudie</vt:lpstr>
      <vt:lpstr>Medizinproduktestudie</vt:lpstr>
      <vt:lpstr>Medizinproduktestudie</vt:lpstr>
      <vt:lpstr>Medizinproduktestudie</vt:lpstr>
      <vt:lpstr>Medizinproduktestudie</vt:lpstr>
      <vt:lpstr>Medizinproduktestudie</vt:lpstr>
      <vt:lpstr>Medizinproduktestudie</vt:lpstr>
      <vt:lpstr>Arzneimittelstudie</vt:lpstr>
      <vt:lpstr>Arzneimittelstudie</vt:lpstr>
      <vt:lpstr>Arzneimittelstudie</vt:lpstr>
      <vt:lpstr>Arzneimittelstudie</vt:lpstr>
      <vt:lpstr>Arzneimittelstudie</vt:lpstr>
      <vt:lpstr>Arzneimittelstudie</vt:lpstr>
      <vt:lpstr>Deskriptive Statistik  </vt:lpstr>
      <vt:lpstr>Deskriptive Statistik, Merkmalstypen</vt:lpstr>
      <vt:lpstr>Beispieldaten, BMJ 2005</vt:lpstr>
      <vt:lpstr>Deskription qualitativer Daten</vt:lpstr>
      <vt:lpstr>Deskription quantitativer Daten</vt:lpstr>
      <vt:lpstr>Deskription quantitativer Daten</vt:lpstr>
      <vt:lpstr>Deskription quantitativer Daten</vt:lpstr>
      <vt:lpstr>Statistische Kennwerte</vt:lpstr>
      <vt:lpstr>Statistische Kennwerte</vt:lpstr>
      <vt:lpstr>Streuung</vt:lpstr>
      <vt:lpstr>Boxplot</vt:lpstr>
      <vt:lpstr>Vergleiche mit Boxplot</vt:lpstr>
      <vt:lpstr>Deskriptive Vergleiche Didgeridoo Studie</vt:lpstr>
      <vt:lpstr>PowerPoint-Präsentation</vt:lpstr>
      <vt:lpstr>PowerPoint-Präsentation</vt:lpstr>
      <vt:lpstr>Streudiagramm und Korrelation</vt:lpstr>
      <vt:lpstr>Korrelationskoeffizient</vt:lpstr>
      <vt:lpstr>Korrelationskoeffizient</vt:lpstr>
      <vt:lpstr>Regression</vt:lpstr>
      <vt:lpstr>Deskriptive Statistik</vt:lpstr>
      <vt:lpstr>Merkmalstypen und statistische Maßzahlen, Grafiken</vt:lpstr>
      <vt:lpstr>Statistische Grafiken</vt:lpstr>
      <vt:lpstr>Deskriptive Statistik</vt:lpstr>
      <vt:lpstr>Mittelwert vs. Median - Beispiel</vt:lpstr>
      <vt:lpstr>Standardabweichung oder Standardfehler?</vt:lpstr>
      <vt:lpstr>Übung: Statistische Maßzahlen</vt:lpstr>
      <vt:lpstr>PowerPoint-Präsentation</vt:lpstr>
      <vt:lpstr>Inferenzstatistik III: Zusammenhänge, Korrelations- und Regressionsanalysen </vt:lpstr>
      <vt:lpstr>Inferenzstatistik III: Zusammenhänge, Korrelations- und Regressionsanalysen </vt:lpstr>
      <vt:lpstr>Correlation</vt:lpstr>
      <vt:lpstr>What is a Correlation?</vt:lpstr>
      <vt:lpstr>Very small relationship</vt:lpstr>
      <vt:lpstr>Positive relationship</vt:lpstr>
      <vt:lpstr>Negative relationship</vt:lpstr>
      <vt:lpstr>Measuring (linear) relationships</vt:lpstr>
      <vt:lpstr>Covariance</vt:lpstr>
      <vt:lpstr>Example</vt:lpstr>
      <vt:lpstr>Pearson correlation coefficient (1)</vt:lpstr>
      <vt:lpstr>Pearson Correlation Coefficient (2)</vt:lpstr>
      <vt:lpstr>Examples</vt:lpstr>
      <vt:lpstr>Steepness of slope ≠ Strength of correlation! </vt:lpstr>
      <vt:lpstr>Non-linear dependencies</vt:lpstr>
      <vt:lpstr>Correlation/Association and causality (1)</vt:lpstr>
      <vt:lpstr>Correlation/Association and causality (2)</vt:lpstr>
      <vt:lpstr>Correlation/Association and causality (3)</vt:lpstr>
      <vt:lpstr>Nonparametric Correlation</vt:lpstr>
      <vt:lpstr>Conducting Correlation Analysis</vt:lpstr>
      <vt:lpstr>Reporting the results of a correlation analysis</vt:lpstr>
      <vt:lpstr>Exercise</vt:lpstr>
      <vt:lpstr>Importance of looking at a set of data graphically</vt:lpstr>
      <vt:lpstr>(Simple) linear regression (1)</vt:lpstr>
      <vt:lpstr>(Simple) linear regression (2)</vt:lpstr>
      <vt:lpstr>The Method of Least Squares (1)</vt:lpstr>
      <vt:lpstr>The Method of Least Squares (2)</vt:lpstr>
      <vt:lpstr>Example</vt:lpstr>
      <vt:lpstr>Example</vt:lpstr>
      <vt:lpstr>How Good is the model?</vt:lpstr>
      <vt:lpstr>Decomposition of variance (1)</vt:lpstr>
      <vt:lpstr>Decomposition of variance (2)</vt:lpstr>
      <vt:lpstr>Exercise: Album_Sales.sav</vt:lpstr>
      <vt:lpstr>What is Multiple Regression?</vt:lpstr>
      <vt:lpstr>Multiple regression: an example</vt:lpstr>
      <vt:lpstr>Multiple Regression as an Equation</vt:lpstr>
      <vt:lpstr>Model fit (1)</vt:lpstr>
      <vt:lpstr>Model fit (2)</vt:lpstr>
      <vt:lpstr>Which variables to include?</vt:lpstr>
      <vt:lpstr>Method 1: Forced entry</vt:lpstr>
      <vt:lpstr>Method 2: Stepwise entry</vt:lpstr>
      <vt:lpstr>Doing Multiple Regression in SPSS (1)</vt:lpstr>
      <vt:lpstr>Doing Multiple Regression in SPSS (2)</vt:lpstr>
      <vt:lpstr>How to interpret beta values?</vt:lpstr>
      <vt:lpstr>Reporting the model</vt:lpstr>
      <vt:lpstr>Generalization (1)</vt:lpstr>
      <vt:lpstr>Generalization (2)</vt:lpstr>
      <vt:lpstr>Regression plots</vt:lpstr>
      <vt:lpstr>Collinearity diagnostics</vt:lpstr>
      <vt:lpstr>Signifikanztests  und Konfidenzintervalle </vt:lpstr>
      <vt:lpstr>Statistische Auswertung</vt:lpstr>
      <vt:lpstr>Schließende Statistik</vt:lpstr>
      <vt:lpstr>Ziel der schließenden Statistik</vt:lpstr>
      <vt:lpstr>Grundlagen der schließenden Statistik: Verteilungsannahmen</vt:lpstr>
      <vt:lpstr>Normalverteilung</vt:lpstr>
      <vt:lpstr>Dichtefunktion</vt:lpstr>
      <vt:lpstr>Gauss- oder Normalverteilung</vt:lpstr>
      <vt:lpstr>Gauss- oder Normalverteilung</vt:lpstr>
      <vt:lpstr>Quantile der Standardnormalverteilung</vt:lpstr>
      <vt:lpstr>               Für alle Normalverteilungen gilt  • ≈ 68% aller Beobachtungen liegen innerhalb einer Standardabweichung um den Mittelwert (zwischen μ − σ und μ + σ ) • ≈ 95% aller Beobachtungen liegen innerhalb zweier Standardabweichung (zwischen μ − 2σ und μ + 2σ ) • 99.7% aller Beobachtungen liegen innerhalb dreier Standardabweichung (zwischen μ − 3σ und μ + 3σ </vt:lpstr>
      <vt:lpstr>Rolle der Normalverteilung</vt:lpstr>
      <vt:lpstr>Exercise 1</vt:lpstr>
      <vt:lpstr>Exercise 2</vt:lpstr>
      <vt:lpstr>Inferenzstatistik I: Schätzen von Parametern (Konfidenzintervalle)</vt:lpstr>
      <vt:lpstr>Der Weg zum Konfidenzintervall</vt:lpstr>
      <vt:lpstr>Inferenzstatistik I: Schätzen von Parametern (Konfidenzintervalle)</vt:lpstr>
      <vt:lpstr>Konfidenzintervalle</vt:lpstr>
      <vt:lpstr>(1-)-Konfidenzintervall</vt:lpstr>
      <vt:lpstr>Zwei- und Einseitige Konfidenzintervalle</vt:lpstr>
      <vt:lpstr>(1-)-Konfidenzintervall</vt:lpstr>
      <vt:lpstr>Konfidenzintervall für den Mittelwert  </vt:lpstr>
      <vt:lpstr>Konfidenzintervall für einen Anteil </vt:lpstr>
      <vt:lpstr>95% Konfidenzintervalle</vt:lpstr>
      <vt:lpstr>Klinische Relevanz versus statistische Signifikanz</vt:lpstr>
      <vt:lpstr>Beispiel: Schätzen von Parametern (Konfidenzintervalle)</vt:lpstr>
      <vt:lpstr> Inferenzstatistik II: Signifikanztests </vt:lpstr>
      <vt:lpstr> Inferenzstatistik II: Signifikanztests </vt:lpstr>
      <vt:lpstr>Definitionen</vt:lpstr>
      <vt:lpstr>Mögliche Entscheidungen</vt:lpstr>
      <vt:lpstr>Type I versus Type II Error</vt:lpstr>
      <vt:lpstr>Parallelgruppenstudie</vt:lpstr>
      <vt:lpstr>Die statistischen Hypothesen</vt:lpstr>
      <vt:lpstr>Vorgehen bei der Hypothesenüberprüfung</vt:lpstr>
      <vt:lpstr>Formulating hypothesis  &amp; statistical tests</vt:lpstr>
      <vt:lpstr>Principles of statistical testing</vt:lpstr>
      <vt:lpstr>Example</vt:lpstr>
      <vt:lpstr>2008: 100 Jahre Student`s t-Test:  William Sealy Gosset </vt:lpstr>
      <vt:lpstr>t-Test  quantitatives Merkmal</vt:lpstr>
      <vt:lpstr>Student`s t-Test für unabhängige Stichproben (1) </vt:lpstr>
      <vt:lpstr>Student`s t-Test für unabhängige Stichproben (2) </vt:lpstr>
      <vt:lpstr>Fehler 1. und 2. Art - Zusammenhang</vt:lpstr>
      <vt:lpstr>Was ist der p-Wert</vt:lpstr>
      <vt:lpstr>Falsche Schlußfolgerungen</vt:lpstr>
      <vt:lpstr>Falsche Schlußfolgerungen</vt:lpstr>
      <vt:lpstr>Student`s t-Test für unabhängige Stichproben (3) </vt:lpstr>
      <vt:lpstr>Student`s t-Test für unabhängige Stichproben (4) </vt:lpstr>
      <vt:lpstr>Gepaarter Zwei-Stichproben t-Test</vt:lpstr>
      <vt:lpstr>Verbundene versus unverbundene Stichproben</vt:lpstr>
      <vt:lpstr>Beispiel</vt:lpstr>
      <vt:lpstr>ANOVA </vt:lpstr>
      <vt:lpstr>ANOVA </vt:lpstr>
      <vt:lpstr>ANOVA, post hoc Vergleiche </vt:lpstr>
      <vt:lpstr>Why Not Use Lots of t-Tests?</vt:lpstr>
      <vt:lpstr>Analysis of Variance (ANOVA)</vt:lpstr>
      <vt:lpstr>PowerPoint-Präsentation</vt:lpstr>
      <vt:lpstr>Chi-Quadrat-Test qualitatives Merkmal</vt:lpstr>
      <vt:lpstr>Beispiel</vt:lpstr>
      <vt:lpstr>Übung: Führen Sie einen Chi-Quadrat Test durch</vt:lpstr>
      <vt:lpstr>Regression – significance testing (1)</vt:lpstr>
      <vt:lpstr>Regression – significance testing (2)</vt:lpstr>
      <vt:lpstr>Regression – significance testing (3)</vt:lpstr>
      <vt:lpstr>Regression – significance testing (4)</vt:lpstr>
      <vt:lpstr>Nicht-parametrische Tests Mann-Whitney U Test (1)</vt:lpstr>
      <vt:lpstr>Nicht-parametrische Tests Mann-Whitney U Test (2)</vt:lpstr>
      <vt:lpstr>Overview of statistical tests (2)</vt:lpstr>
      <vt:lpstr>Overview of statistical tests (3)</vt:lpstr>
      <vt:lpstr>Common statistical tests</vt:lpstr>
      <vt:lpstr>Wichtige Signifikanztests</vt:lpstr>
      <vt:lpstr>Multiples Testen</vt:lpstr>
      <vt:lpstr>Sample size estimation</vt:lpstr>
      <vt:lpstr>Sample size estimation</vt:lpstr>
      <vt:lpstr>Sample size estimation</vt:lpstr>
      <vt:lpstr>The multiple testing problem</vt:lpstr>
      <vt:lpstr>The multiple testing problem</vt:lpstr>
      <vt:lpstr>The multiple testing problem</vt:lpstr>
      <vt:lpstr>Problem of Multiplicity</vt:lpstr>
      <vt:lpstr>Das Problem der Multiplizität</vt:lpstr>
      <vt:lpstr>How to correct for multiplicity?</vt:lpstr>
      <vt:lpstr>How to correct for multiplicity?</vt:lpstr>
      <vt:lpstr>Combined Bonferroni and Gate keeping</vt:lpstr>
      <vt:lpstr>How to correct for multiplicity?</vt:lpstr>
      <vt:lpstr>Beispiel für Adjustierung des Fehlers 1. Art in Zwischenauswertungen</vt:lpstr>
      <vt:lpstr>Subgruppenanalysen</vt:lpstr>
      <vt:lpstr>Lösungen für das Multiplizitätsproblem </vt:lpstr>
      <vt:lpstr>ANOVA</vt:lpstr>
      <vt:lpstr>Theory of ANOVA (1)</vt:lpstr>
      <vt:lpstr>Theory of ANOVA (2)</vt:lpstr>
      <vt:lpstr>ANOVA by hand (1)</vt:lpstr>
      <vt:lpstr>ANOVA by hand (2)</vt:lpstr>
      <vt:lpstr>ANOVA by hand (3)</vt:lpstr>
      <vt:lpstr>ANOVA by hand (4)</vt:lpstr>
      <vt:lpstr>Follow-up tests</vt:lpstr>
      <vt:lpstr>Post-hoc tests</vt:lpstr>
      <vt:lpstr>ANOVA in SPSS</vt:lpstr>
      <vt:lpstr>ANOVA - Variants </vt:lpstr>
      <vt:lpstr>Two-way (independent) ANOVA</vt:lpstr>
      <vt:lpstr>Variance decomposition</vt:lpstr>
      <vt:lpstr>Two-way ANOVA – example (1)</vt:lpstr>
      <vt:lpstr>Two-way ANOVA – example (2)</vt:lpstr>
      <vt:lpstr>Two-way ANOVA – example (3)</vt:lpstr>
      <vt:lpstr>Two-way ANOVA – example (4)</vt:lpstr>
      <vt:lpstr>Two-way ANOVA – example (5)</vt:lpstr>
      <vt:lpstr>Two-way ANOVA – example (6)</vt:lpstr>
      <vt:lpstr>Interpretation: Main Effect Alcohol</vt:lpstr>
      <vt:lpstr>Interpretation: Main Effect Gender</vt:lpstr>
      <vt:lpstr>Interpretation: Interaction</vt:lpstr>
      <vt:lpstr>Is there likely to be a significant interaction effect?</vt:lpstr>
      <vt:lpstr>Fallzahlschätzung</vt:lpstr>
      <vt:lpstr>Sample size estimation</vt:lpstr>
      <vt:lpstr>Sample size estimation</vt:lpstr>
      <vt:lpstr>Sample size estimation</vt:lpstr>
      <vt:lpstr>Vergleich von Häufigkeiten zweier unverbundener Stichproben</vt:lpstr>
      <vt:lpstr>Vergleich von Mittelwerten zweier  unverbundener Stichproben</vt:lpstr>
      <vt:lpstr>Vergleich von Mittelwerten zweier  verbundener Stichproben</vt:lpstr>
      <vt:lpstr>Vergleich von Überlebenszeiten  zweier unverbundener Stichproben</vt:lpstr>
      <vt:lpstr>Checklist für Fallzahlschätzung (Testproblem)</vt:lpstr>
      <vt:lpstr>Übung: Berechnen Sie die statistische Power </vt:lpstr>
      <vt:lpstr>Kategoriale Daten und 4-Felder Tafeln  </vt:lpstr>
      <vt:lpstr>Zusammenhänge qualitativ: Vierfelder Tafel</vt:lpstr>
      <vt:lpstr>Therapiestudie, epidemiologische Studie</vt:lpstr>
      <vt:lpstr>PowerPoint-Präsentation</vt:lpstr>
      <vt:lpstr>Relative Risiken</vt:lpstr>
      <vt:lpstr>Logistische Regressionsanalyse</vt:lpstr>
      <vt:lpstr>PowerPoint-Präsentation</vt:lpstr>
      <vt:lpstr>Diagnostische Studie</vt:lpstr>
      <vt:lpstr>PowerPoint-Präsentation</vt:lpstr>
      <vt:lpstr>PowerPoint-Präsentation</vt:lpstr>
      <vt:lpstr>PowerPoint-Präsentation</vt:lpstr>
      <vt:lpstr>Übung: Berechnen Sie das relative und absolute Risiko</vt:lpstr>
      <vt:lpstr>Überlebenszeitanalyse (Survival Analysis)</vt:lpstr>
      <vt:lpstr>Überlebenszeitanalyse (Survival Analysis)</vt:lpstr>
      <vt:lpstr>Zensierte Daten</vt:lpstr>
      <vt:lpstr>Überlebenszeitanalyse (Survival Analysis)</vt:lpstr>
      <vt:lpstr>PowerPoint-Präsentation</vt:lpstr>
      <vt:lpstr>Log-Rank Test</vt:lpstr>
      <vt:lpstr>Disease-free/Overall Survival Incidence of Relapse/Death</vt:lpstr>
      <vt:lpstr>Cox Proportional Hazards Regressionsanalyse</vt:lpstr>
      <vt:lpstr>PowerPoint-Präsentation</vt:lpstr>
      <vt:lpstr>Design of Experiments  </vt:lpstr>
      <vt:lpstr>DOE Grundlagen</vt:lpstr>
      <vt:lpstr>DOE Grundlagen</vt:lpstr>
      <vt:lpstr>Geschichte von DOE</vt:lpstr>
      <vt:lpstr>CakeMix Beispiel mit MODDE</vt:lpstr>
      <vt:lpstr>CakeMix Beispiel mit MODDE</vt:lpstr>
      <vt:lpstr>CakeMix Beispiel mit MODDE</vt:lpstr>
      <vt:lpstr>Designs</vt:lpstr>
      <vt:lpstr>DOE Beispiel Crash Test</vt:lpstr>
      <vt:lpstr>Statistik und Gender Medicine </vt:lpstr>
      <vt:lpstr>Pubmed</vt:lpstr>
      <vt:lpstr>Verwendung</vt:lpstr>
      <vt:lpstr>Verwendung</vt:lpstr>
      <vt:lpstr>Für den Statistiker</vt:lpstr>
      <vt:lpstr>DAG: Geschlecht und Alter als Confounder</vt:lpstr>
      <vt:lpstr>Confounding/Modification/Mediation</vt:lpstr>
      <vt:lpstr>Geschlechtsunterschiede und Kausalität</vt:lpstr>
      <vt:lpstr>DAG: Geschlecht als Untersuchungsobjekt</vt:lpstr>
      <vt:lpstr>PowerPoint-Präsentation</vt:lpstr>
      <vt:lpstr>Statistische Assoziation oder  Kausalität ??</vt:lpstr>
      <vt:lpstr>Systematische Fehler, Confounding</vt:lpstr>
      <vt:lpstr>Systematische versus zufällige Fehler</vt:lpstr>
      <vt:lpstr>PowerPoint-Präsentation</vt:lpstr>
      <vt:lpstr>PowerPoint-Präsentation</vt:lpstr>
      <vt:lpstr>PowerPoint-Präsentation</vt:lpstr>
      <vt:lpstr>Logistische Regressionsanalyse</vt:lpstr>
      <vt:lpstr>Logistische Regressionsanalyse</vt:lpstr>
      <vt:lpstr>Logistische Regression  </vt:lpstr>
      <vt:lpstr> Logistische Regression – statistischer Hintergrund </vt:lpstr>
      <vt:lpstr>Logistische Regression – statistischer Hintergrund</vt:lpstr>
      <vt:lpstr>Logistische Regression - Interpretation</vt:lpstr>
      <vt:lpstr>Logistische Regression - Interpretation</vt:lpstr>
      <vt:lpstr>Logistische Regression – statistische Signifikanz</vt:lpstr>
      <vt:lpstr>Vergleichbarkeit: Patientenflussdiagramm</vt:lpstr>
      <vt:lpstr>Effektmodifikation (Interaktion)</vt:lpstr>
      <vt:lpstr>PowerPoint-Präsentation</vt:lpstr>
      <vt:lpstr>PowerPoint-Präsentation</vt:lpstr>
      <vt:lpstr>Grundlagen der Epidemiologie   </vt:lpstr>
      <vt:lpstr>Epidemiologie, Definition</vt:lpstr>
      <vt:lpstr>Bereiche/Teilgebiete der Epidemiologie</vt:lpstr>
      <vt:lpstr>Schlüsselfragen der Epidemiologie</vt:lpstr>
      <vt:lpstr>Herzkreislauf- Epidemiologie:  Beispiel Schlaganfalls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Grundbegriffe der Epidemiologie  </vt:lpstr>
      <vt:lpstr>Epidemiologische Maßzahlen</vt:lpstr>
      <vt:lpstr>Epidemiologische Maßzahlen</vt:lpstr>
      <vt:lpstr>Epidemiologische Maßzahlen</vt:lpstr>
      <vt:lpstr>Prävalenz versus Inzidenz</vt:lpstr>
      <vt:lpstr>Epidemiologische Maßzahlen</vt:lpstr>
      <vt:lpstr>Epidemiologische Maßzahlen</vt:lpstr>
      <vt:lpstr>Epidemiologische Maßzahlen</vt:lpstr>
      <vt:lpstr>Epidemiologische Maßzahlen</vt:lpstr>
      <vt:lpstr>Altersstandardisierung</vt:lpstr>
      <vt:lpstr>PowerPoint-Präsentation</vt:lpstr>
      <vt:lpstr>PowerPoint-Präsentation</vt:lpstr>
      <vt:lpstr>PowerPoint-Präsentation</vt:lpstr>
      <vt:lpstr>PowerPoint-Präsentation</vt:lpstr>
      <vt:lpstr>PowerPoint-Präsentation</vt:lpstr>
      <vt:lpstr>PowerPoint-Präsentation</vt:lpstr>
      <vt:lpstr>Prävalenz/Inzidenz schätzen</vt:lpstr>
      <vt:lpstr>Die wichtigsten  Studientypen  </vt:lpstr>
      <vt:lpstr>EPI DEMOS – ‚Was auf dem Volke liegt‘</vt:lpstr>
      <vt:lpstr>Welche Studientypen kennen Sie?</vt:lpstr>
      <vt:lpstr>Hierarchie von Medizinischen Studien</vt:lpstr>
      <vt:lpstr>RCT: Randomisierte kontrollierte Studie</vt:lpstr>
      <vt:lpstr>PowerPoint-Präsentation</vt:lpstr>
      <vt:lpstr>Kohortenstudie </vt:lpstr>
      <vt:lpstr>Kohortenstudie </vt:lpstr>
      <vt:lpstr>PowerPoint-Präsentation</vt:lpstr>
      <vt:lpstr>Fall-Kontroll Studie</vt:lpstr>
      <vt:lpstr>PowerPoint-Präsentation</vt:lpstr>
      <vt:lpstr>PowerPoint-Präsentation</vt:lpstr>
      <vt:lpstr>Interventionsstudie: Women`s Health Initiative</vt:lpstr>
      <vt:lpstr>Meta-Analyse  </vt:lpstr>
      <vt:lpstr>Gliederung</vt:lpstr>
      <vt:lpstr>Literaturhinweise, Quellen</vt:lpstr>
      <vt:lpstr>Definition und Idee</vt:lpstr>
      <vt:lpstr>Ziel</vt:lpstr>
      <vt:lpstr>Zweck</vt:lpstr>
      <vt:lpstr>Beispiel</vt:lpstr>
      <vt:lpstr>Beispiel</vt:lpstr>
      <vt:lpstr>Beispiel, Heterogenität</vt:lpstr>
      <vt:lpstr>Meta-Analyse</vt:lpstr>
      <vt:lpstr>Stufen einer Meta-Analyse</vt:lpstr>
      <vt:lpstr>Ablauf der Meta-Analyse</vt:lpstr>
      <vt:lpstr>Meta-Analyis Protocol (FDA guidance)</vt:lpstr>
      <vt:lpstr>Methods: Search strategy</vt:lpstr>
      <vt:lpstr>Hierarchie von Medizinischen Studien</vt:lpstr>
      <vt:lpstr>Konsistenz</vt:lpstr>
      <vt:lpstr>Evidenzgrade von Studien </vt:lpstr>
      <vt:lpstr>Fragen zur Meta-Analyse</vt:lpstr>
      <vt:lpstr>Fragen zur Meta-Analyse</vt:lpstr>
      <vt:lpstr>Stärken</vt:lpstr>
      <vt:lpstr>Schwächen</vt:lpstr>
      <vt:lpstr>Meta-Analyse</vt:lpstr>
      <vt:lpstr>Publications Bias</vt:lpstr>
      <vt:lpstr>Stratifying the analysis by trial</vt:lpstr>
      <vt:lpstr>Simpson`s Paradoxon</vt:lpstr>
      <vt:lpstr>Mantel-Haenszel Methode – stratifizierte Analyse</vt:lpstr>
      <vt:lpstr>Sensitivity Analysis </vt:lpstr>
      <vt:lpstr>FDA Meta-Analysis of Antidepressants and Suicidal Behaviour</vt:lpstr>
      <vt:lpstr>Cochrane</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References</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PowerPoint-Präsentation</vt:lpstr>
      <vt:lpstr>PowerPoint-Präsentation</vt:lpstr>
      <vt:lpstr>PRISMA for Individual Patient Data</vt:lpstr>
      <vt:lpstr>Effect size calculator</vt:lpstr>
      <vt:lpstr>Network Meta-Analysis  </vt:lpstr>
      <vt:lpstr>Network Meta-Analysis</vt:lpstr>
      <vt:lpstr>PRISMA for Network Meta-Analyses </vt:lpstr>
      <vt:lpstr>Richtlinien und Empfehlungen</vt:lpstr>
      <vt:lpstr>Deklaration von Helsinki</vt:lpstr>
      <vt:lpstr>Deklaration von Helsinki    Auszug</vt:lpstr>
      <vt:lpstr>Deklaration von Helsinki    Auszug</vt:lpstr>
      <vt:lpstr>International Conference of Harmonisation (ICH)</vt:lpstr>
      <vt:lpstr>Richtlinie ICH E9 (Statistical Priciples for Clinical Trials, 1998)</vt:lpstr>
      <vt:lpstr>Weitere wichtige Richtlinien</vt:lpstr>
      <vt:lpstr>CONSORT-Richtlinien</vt:lpstr>
      <vt:lpstr>Randomisierte Klinische  Studien (Randomised  Clinical Trials)</vt:lpstr>
      <vt:lpstr>RCTs</vt:lpstr>
      <vt:lpstr>Einige einfache Studienpläne</vt:lpstr>
      <vt:lpstr>Parallelgruppenstudie</vt:lpstr>
      <vt:lpstr>Was muss man messen?</vt:lpstr>
      <vt:lpstr>Primäre und sekundäre Zielgrößen</vt:lpstr>
      <vt:lpstr>Vergleichbarkeit der Gruppen</vt:lpstr>
      <vt:lpstr>Randomisierung</vt:lpstr>
      <vt:lpstr>Randomisierung / Stratifizierung</vt:lpstr>
      <vt:lpstr>Verblindung </vt:lpstr>
      <vt:lpstr>Fallzahl</vt:lpstr>
      <vt:lpstr>Patientenflussdiagramm</vt:lpstr>
      <vt:lpstr>Checklist für Fallzahlschätzung (Testproblem)</vt:lpstr>
      <vt:lpstr>PowerPoint-Präsentation</vt:lpstr>
      <vt:lpstr>Übung: EK1 Statistik ausfüllen</vt:lpstr>
      <vt:lpstr>Confounding, Moderation, Mediation anhand einer Fallstudie erklärt</vt:lpstr>
      <vt:lpstr>Regressionsanalyse</vt:lpstr>
      <vt:lpstr>Die wichtigsten Regressionsanalysen</vt:lpstr>
      <vt:lpstr>Confounding, Moderation, Mediation</vt:lpstr>
      <vt:lpstr>PowerPoint-Präsentation</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Do risk factors explain the  sex/gender gap in mortality  from coronary heart disease?</vt:lpstr>
      <vt:lpstr>Purpose</vt:lpstr>
      <vt:lpstr>Figure 1. Underlying model</vt:lpstr>
      <vt:lpstr>Material and methods</vt:lpstr>
      <vt:lpstr>Results and conclusions</vt:lpstr>
      <vt:lpstr>Figure 2. What risk factors explain</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511</cp:revision>
  <dcterms:created xsi:type="dcterms:W3CDTF">2006-05-13T17:31:32Z</dcterms:created>
  <dcterms:modified xsi:type="dcterms:W3CDTF">2019-04-12T07:32:19Z</dcterms:modified>
</cp:coreProperties>
</file>