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theme/themeOverride1.xml" ContentType="application/vnd.openxmlformats-officedocument.themeOverr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7" r:id="rId1"/>
    <p:sldMasterId id="2147483733" r:id="rId2"/>
    <p:sldMasterId id="2147483739" r:id="rId3"/>
    <p:sldMasterId id="2147483751" r:id="rId4"/>
    <p:sldMasterId id="2147483763" r:id="rId5"/>
    <p:sldMasterId id="2147483769" r:id="rId6"/>
  </p:sldMasterIdLst>
  <p:notesMasterIdLst>
    <p:notesMasterId r:id="rId209"/>
  </p:notesMasterIdLst>
  <p:handoutMasterIdLst>
    <p:handoutMasterId r:id="rId210"/>
  </p:handoutMasterIdLst>
  <p:sldIdLst>
    <p:sldId id="550" r:id="rId7"/>
    <p:sldId id="557" r:id="rId8"/>
    <p:sldId id="502" r:id="rId9"/>
    <p:sldId id="504" r:id="rId10"/>
    <p:sldId id="505" r:id="rId11"/>
    <p:sldId id="517" r:id="rId12"/>
    <p:sldId id="518" r:id="rId13"/>
    <p:sldId id="521" r:id="rId14"/>
    <p:sldId id="523" r:id="rId15"/>
    <p:sldId id="527" r:id="rId16"/>
    <p:sldId id="545" r:id="rId17"/>
    <p:sldId id="720" r:id="rId18"/>
    <p:sldId id="721" r:id="rId19"/>
    <p:sldId id="722" r:id="rId20"/>
    <p:sldId id="723" r:id="rId21"/>
    <p:sldId id="577" r:id="rId22"/>
    <p:sldId id="724" r:id="rId23"/>
    <p:sldId id="725" r:id="rId24"/>
    <p:sldId id="726" r:id="rId25"/>
    <p:sldId id="727" r:id="rId26"/>
    <p:sldId id="728" r:id="rId27"/>
    <p:sldId id="729" r:id="rId28"/>
    <p:sldId id="730" r:id="rId29"/>
    <p:sldId id="731" r:id="rId30"/>
    <p:sldId id="732" r:id="rId31"/>
    <p:sldId id="733" r:id="rId32"/>
    <p:sldId id="734" r:id="rId33"/>
    <p:sldId id="735" r:id="rId34"/>
    <p:sldId id="736" r:id="rId35"/>
    <p:sldId id="737" r:id="rId36"/>
    <p:sldId id="738" r:id="rId37"/>
    <p:sldId id="739" r:id="rId38"/>
    <p:sldId id="740" r:id="rId39"/>
    <p:sldId id="741" r:id="rId40"/>
    <p:sldId id="742" r:id="rId41"/>
    <p:sldId id="743" r:id="rId42"/>
    <p:sldId id="744" r:id="rId43"/>
    <p:sldId id="745" r:id="rId44"/>
    <p:sldId id="746" r:id="rId45"/>
    <p:sldId id="748" r:id="rId46"/>
    <p:sldId id="749" r:id="rId47"/>
    <p:sldId id="750" r:id="rId48"/>
    <p:sldId id="751" r:id="rId49"/>
    <p:sldId id="752" r:id="rId50"/>
    <p:sldId id="753" r:id="rId51"/>
    <p:sldId id="754" r:id="rId52"/>
    <p:sldId id="755" r:id="rId53"/>
    <p:sldId id="756" r:id="rId54"/>
    <p:sldId id="757" r:id="rId55"/>
    <p:sldId id="758" r:id="rId56"/>
    <p:sldId id="759" r:id="rId57"/>
    <p:sldId id="493" r:id="rId58"/>
    <p:sldId id="260" r:id="rId59"/>
    <p:sldId id="536" r:id="rId60"/>
    <p:sldId id="546" r:id="rId61"/>
    <p:sldId id="302" r:id="rId62"/>
    <p:sldId id="384" r:id="rId63"/>
    <p:sldId id="385" r:id="rId64"/>
    <p:sldId id="413" r:id="rId65"/>
    <p:sldId id="459" r:id="rId66"/>
    <p:sldId id="460" r:id="rId67"/>
    <p:sldId id="464" r:id="rId68"/>
    <p:sldId id="537" r:id="rId69"/>
    <p:sldId id="466" r:id="rId70"/>
    <p:sldId id="467" r:id="rId71"/>
    <p:sldId id="470" r:id="rId72"/>
    <p:sldId id="471" r:id="rId73"/>
    <p:sldId id="472" r:id="rId74"/>
    <p:sldId id="538" r:id="rId75"/>
    <p:sldId id="475" r:id="rId76"/>
    <p:sldId id="477" r:id="rId77"/>
    <p:sldId id="532" r:id="rId78"/>
    <p:sldId id="533" r:id="rId79"/>
    <p:sldId id="535" r:id="rId80"/>
    <p:sldId id="534" r:id="rId81"/>
    <p:sldId id="539" r:id="rId82"/>
    <p:sldId id="540" r:id="rId83"/>
    <p:sldId id="478" r:id="rId84"/>
    <p:sldId id="487" r:id="rId85"/>
    <p:sldId id="488" r:id="rId86"/>
    <p:sldId id="541" r:id="rId87"/>
    <p:sldId id="558" r:id="rId88"/>
    <p:sldId id="559" r:id="rId89"/>
    <p:sldId id="560" r:id="rId90"/>
    <p:sldId id="561" r:id="rId91"/>
    <p:sldId id="562" r:id="rId92"/>
    <p:sldId id="563" r:id="rId93"/>
    <p:sldId id="564" r:id="rId94"/>
    <p:sldId id="565" r:id="rId95"/>
    <p:sldId id="566" r:id="rId96"/>
    <p:sldId id="567" r:id="rId97"/>
    <p:sldId id="568" r:id="rId98"/>
    <p:sldId id="706" r:id="rId99"/>
    <p:sldId id="707" r:id="rId100"/>
    <p:sldId id="708" r:id="rId101"/>
    <p:sldId id="709" r:id="rId102"/>
    <p:sldId id="710" r:id="rId103"/>
    <p:sldId id="711" r:id="rId104"/>
    <p:sldId id="712" r:id="rId105"/>
    <p:sldId id="579" r:id="rId106"/>
    <p:sldId id="580" r:id="rId107"/>
    <p:sldId id="581" r:id="rId108"/>
    <p:sldId id="582" r:id="rId109"/>
    <p:sldId id="583" r:id="rId110"/>
    <p:sldId id="713" r:id="rId111"/>
    <p:sldId id="779" r:id="rId112"/>
    <p:sldId id="585" r:id="rId113"/>
    <p:sldId id="586" r:id="rId114"/>
    <p:sldId id="587" r:id="rId115"/>
    <p:sldId id="588" r:id="rId116"/>
    <p:sldId id="589" r:id="rId117"/>
    <p:sldId id="590" r:id="rId118"/>
    <p:sldId id="595" r:id="rId119"/>
    <p:sldId id="596" r:id="rId120"/>
    <p:sldId id="602" r:id="rId121"/>
    <p:sldId id="603" r:id="rId122"/>
    <p:sldId id="604" r:id="rId123"/>
    <p:sldId id="605" r:id="rId124"/>
    <p:sldId id="606" r:id="rId125"/>
    <p:sldId id="607" r:id="rId126"/>
    <p:sldId id="608" r:id="rId127"/>
    <p:sldId id="609" r:id="rId128"/>
    <p:sldId id="610" r:id="rId129"/>
    <p:sldId id="611" r:id="rId130"/>
    <p:sldId id="612" r:id="rId131"/>
    <p:sldId id="613" r:id="rId132"/>
    <p:sldId id="614" r:id="rId133"/>
    <p:sldId id="615" r:id="rId134"/>
    <p:sldId id="616" r:id="rId135"/>
    <p:sldId id="617" r:id="rId136"/>
    <p:sldId id="618" r:id="rId137"/>
    <p:sldId id="619" r:id="rId138"/>
    <p:sldId id="620" r:id="rId139"/>
    <p:sldId id="760" r:id="rId140"/>
    <p:sldId id="761" r:id="rId141"/>
    <p:sldId id="762" r:id="rId142"/>
    <p:sldId id="624" r:id="rId143"/>
    <p:sldId id="763" r:id="rId144"/>
    <p:sldId id="687" r:id="rId145"/>
    <p:sldId id="688" r:id="rId146"/>
    <p:sldId id="764" r:id="rId147"/>
    <p:sldId id="765" r:id="rId148"/>
    <p:sldId id="766" r:id="rId149"/>
    <p:sldId id="767" r:id="rId150"/>
    <p:sldId id="768" r:id="rId151"/>
    <p:sldId id="769" r:id="rId152"/>
    <p:sldId id="770" r:id="rId153"/>
    <p:sldId id="771" r:id="rId154"/>
    <p:sldId id="772" r:id="rId155"/>
    <p:sldId id="773" r:id="rId156"/>
    <p:sldId id="774" r:id="rId157"/>
    <p:sldId id="775" r:id="rId158"/>
    <p:sldId id="776" r:id="rId159"/>
    <p:sldId id="777" r:id="rId160"/>
    <p:sldId id="778" r:id="rId161"/>
    <p:sldId id="591" r:id="rId162"/>
    <p:sldId id="592" r:id="rId163"/>
    <p:sldId id="594" r:id="rId164"/>
    <p:sldId id="693" r:id="rId165"/>
    <p:sldId id="694" r:id="rId166"/>
    <p:sldId id="695" r:id="rId167"/>
    <p:sldId id="696" r:id="rId168"/>
    <p:sldId id="697" r:id="rId169"/>
    <p:sldId id="698" r:id="rId170"/>
    <p:sldId id="699" r:id="rId171"/>
    <p:sldId id="700" r:id="rId172"/>
    <p:sldId id="701" r:id="rId173"/>
    <p:sldId id="702" r:id="rId174"/>
    <p:sldId id="703" r:id="rId175"/>
    <p:sldId id="704" r:id="rId176"/>
    <p:sldId id="705" r:id="rId177"/>
    <p:sldId id="714" r:id="rId178"/>
    <p:sldId id="715" r:id="rId179"/>
    <p:sldId id="716" r:id="rId180"/>
    <p:sldId id="717" r:id="rId181"/>
    <p:sldId id="718" r:id="rId182"/>
    <p:sldId id="719" r:id="rId183"/>
    <p:sldId id="646" r:id="rId184"/>
    <p:sldId id="647" r:id="rId185"/>
    <p:sldId id="648" r:id="rId186"/>
    <p:sldId id="649" r:id="rId187"/>
    <p:sldId id="650" r:id="rId188"/>
    <p:sldId id="651" r:id="rId189"/>
    <p:sldId id="652" r:id="rId190"/>
    <p:sldId id="653" r:id="rId191"/>
    <p:sldId id="654" r:id="rId192"/>
    <p:sldId id="655" r:id="rId193"/>
    <p:sldId id="656" r:id="rId194"/>
    <p:sldId id="657" r:id="rId195"/>
    <p:sldId id="658" r:id="rId196"/>
    <p:sldId id="659" r:id="rId197"/>
    <p:sldId id="660" r:id="rId198"/>
    <p:sldId id="661" r:id="rId199"/>
    <p:sldId id="662" r:id="rId200"/>
    <p:sldId id="663" r:id="rId201"/>
    <p:sldId id="664" r:id="rId202"/>
    <p:sldId id="665" r:id="rId203"/>
    <p:sldId id="666" r:id="rId204"/>
    <p:sldId id="667" r:id="rId205"/>
    <p:sldId id="668" r:id="rId206"/>
    <p:sldId id="669" r:id="rId207"/>
    <p:sldId id="670" r:id="rId208"/>
  </p:sldIdLst>
  <p:sldSz cx="9144000" cy="6858000" type="screen4x3"/>
  <p:notesSz cx="7099300" cy="10234613"/>
  <p:defaultTextStyle>
    <a:defPPr>
      <a:defRPr lang="en-US"/>
    </a:defPPr>
    <a:lvl1pPr algn="l" rtl="0" fontAlgn="base">
      <a:spcBef>
        <a:spcPct val="0"/>
      </a:spcBef>
      <a:spcAft>
        <a:spcPct val="0"/>
      </a:spcAft>
      <a:defRPr sz="2400" kern="1200">
        <a:solidFill>
          <a:schemeClr val="tx1"/>
        </a:solidFill>
        <a:latin typeface="Comic Sans MS" pitchFamily="66" charset="0"/>
        <a:ea typeface="+mn-ea"/>
        <a:cs typeface="+mn-cs"/>
      </a:defRPr>
    </a:lvl1pPr>
    <a:lvl2pPr marL="457200" algn="l" rtl="0" fontAlgn="base">
      <a:spcBef>
        <a:spcPct val="0"/>
      </a:spcBef>
      <a:spcAft>
        <a:spcPct val="0"/>
      </a:spcAft>
      <a:defRPr sz="2400" kern="1200">
        <a:solidFill>
          <a:schemeClr val="tx1"/>
        </a:solidFill>
        <a:latin typeface="Comic Sans MS" pitchFamily="66" charset="0"/>
        <a:ea typeface="+mn-ea"/>
        <a:cs typeface="+mn-cs"/>
      </a:defRPr>
    </a:lvl2pPr>
    <a:lvl3pPr marL="914400" algn="l" rtl="0" fontAlgn="base">
      <a:spcBef>
        <a:spcPct val="0"/>
      </a:spcBef>
      <a:spcAft>
        <a:spcPct val="0"/>
      </a:spcAft>
      <a:defRPr sz="2400" kern="1200">
        <a:solidFill>
          <a:schemeClr val="tx1"/>
        </a:solidFill>
        <a:latin typeface="Comic Sans MS" pitchFamily="66" charset="0"/>
        <a:ea typeface="+mn-ea"/>
        <a:cs typeface="+mn-cs"/>
      </a:defRPr>
    </a:lvl3pPr>
    <a:lvl4pPr marL="1371600" algn="l" rtl="0" fontAlgn="base">
      <a:spcBef>
        <a:spcPct val="0"/>
      </a:spcBef>
      <a:spcAft>
        <a:spcPct val="0"/>
      </a:spcAft>
      <a:defRPr sz="2400" kern="1200">
        <a:solidFill>
          <a:schemeClr val="tx1"/>
        </a:solidFill>
        <a:latin typeface="Comic Sans MS" pitchFamily="66" charset="0"/>
        <a:ea typeface="+mn-ea"/>
        <a:cs typeface="+mn-cs"/>
      </a:defRPr>
    </a:lvl4pPr>
    <a:lvl5pPr marL="1828800" algn="l" rtl="0" fontAlgn="base">
      <a:spcBef>
        <a:spcPct val="0"/>
      </a:spcBef>
      <a:spcAft>
        <a:spcPct val="0"/>
      </a:spcAft>
      <a:defRPr sz="2400" kern="1200">
        <a:solidFill>
          <a:schemeClr val="tx1"/>
        </a:solidFill>
        <a:latin typeface="Comic Sans MS" pitchFamily="66" charset="0"/>
        <a:ea typeface="+mn-ea"/>
        <a:cs typeface="+mn-cs"/>
      </a:defRPr>
    </a:lvl5pPr>
    <a:lvl6pPr marL="2286000" algn="l" defTabSz="914400" rtl="0" eaLnBrk="1" latinLnBrk="0" hangingPunct="1">
      <a:defRPr sz="2400" kern="1200">
        <a:solidFill>
          <a:schemeClr val="tx1"/>
        </a:solidFill>
        <a:latin typeface="Comic Sans MS" pitchFamily="66" charset="0"/>
        <a:ea typeface="+mn-ea"/>
        <a:cs typeface="+mn-cs"/>
      </a:defRPr>
    </a:lvl6pPr>
    <a:lvl7pPr marL="2743200" algn="l" defTabSz="914400" rtl="0" eaLnBrk="1" latinLnBrk="0" hangingPunct="1">
      <a:defRPr sz="2400" kern="1200">
        <a:solidFill>
          <a:schemeClr val="tx1"/>
        </a:solidFill>
        <a:latin typeface="Comic Sans MS" pitchFamily="66" charset="0"/>
        <a:ea typeface="+mn-ea"/>
        <a:cs typeface="+mn-cs"/>
      </a:defRPr>
    </a:lvl7pPr>
    <a:lvl8pPr marL="3200400" algn="l" defTabSz="914400" rtl="0" eaLnBrk="1" latinLnBrk="0" hangingPunct="1">
      <a:defRPr sz="2400" kern="1200">
        <a:solidFill>
          <a:schemeClr val="tx1"/>
        </a:solidFill>
        <a:latin typeface="Comic Sans MS" pitchFamily="66" charset="0"/>
        <a:ea typeface="+mn-ea"/>
        <a:cs typeface="+mn-cs"/>
      </a:defRPr>
    </a:lvl8pPr>
    <a:lvl9pPr marL="3657600" algn="l" defTabSz="914400" rtl="0" eaLnBrk="1" latinLnBrk="0" hangingPunct="1">
      <a:defRPr sz="2400" kern="1200">
        <a:solidFill>
          <a:schemeClr val="tx1"/>
        </a:solidFill>
        <a:latin typeface="Comic Sans MS" pitchFamily="66"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81BD"/>
    <a:srgbClr val="FFCC00"/>
    <a:srgbClr val="006600"/>
    <a:srgbClr val="FFFF00"/>
    <a:srgbClr val="00FF00"/>
    <a:srgbClr val="3399FF"/>
    <a:srgbClr val="FF33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857" autoAdjust="0"/>
    <p:restoredTop sz="90932" autoAdjust="0"/>
  </p:normalViewPr>
  <p:slideViewPr>
    <p:cSldViewPr>
      <p:cViewPr varScale="1">
        <p:scale>
          <a:sx n="71" d="100"/>
          <a:sy n="71" d="100"/>
        </p:scale>
        <p:origin x="1594" y="48"/>
      </p:cViewPr>
      <p:guideLst>
        <p:guide orient="horz" pos="2160"/>
        <p:guide pos="2880"/>
      </p:guideLst>
    </p:cSldViewPr>
  </p:slideViewPr>
  <p:outlineViewPr>
    <p:cViewPr>
      <p:scale>
        <a:sx n="33" d="100"/>
        <a:sy n="33" d="100"/>
      </p:scale>
      <p:origin x="0" y="49290"/>
    </p:cViewPr>
    <p:sldLst>
      <p:sld r:id="rId1" collapse="1"/>
    </p:sldLst>
  </p:outlin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59" Type="http://schemas.openxmlformats.org/officeDocument/2006/relationships/slide" Target="slides/slide153.xml"/><Relationship Id="rId170" Type="http://schemas.openxmlformats.org/officeDocument/2006/relationships/slide" Target="slides/slide164.xml"/><Relationship Id="rId191" Type="http://schemas.openxmlformats.org/officeDocument/2006/relationships/slide" Target="slides/slide185.xml"/><Relationship Id="rId205" Type="http://schemas.openxmlformats.org/officeDocument/2006/relationships/slide" Target="slides/slide199.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149" Type="http://schemas.openxmlformats.org/officeDocument/2006/relationships/slide" Target="slides/slide143.xml"/><Relationship Id="rId5" Type="http://schemas.openxmlformats.org/officeDocument/2006/relationships/slideMaster" Target="slideMasters/slideMaster5.xml"/><Relationship Id="rId95" Type="http://schemas.openxmlformats.org/officeDocument/2006/relationships/slide" Target="slides/slide89.xml"/><Relationship Id="rId160" Type="http://schemas.openxmlformats.org/officeDocument/2006/relationships/slide" Target="slides/slide154.xml"/><Relationship Id="rId181" Type="http://schemas.openxmlformats.org/officeDocument/2006/relationships/slide" Target="slides/slide175.xml"/><Relationship Id="rId22" Type="http://schemas.openxmlformats.org/officeDocument/2006/relationships/slide" Target="slides/slide16.xml"/><Relationship Id="rId43" Type="http://schemas.openxmlformats.org/officeDocument/2006/relationships/slide" Target="slides/slide37.xml"/><Relationship Id="rId64" Type="http://schemas.openxmlformats.org/officeDocument/2006/relationships/slide" Target="slides/slide58.xml"/><Relationship Id="rId118" Type="http://schemas.openxmlformats.org/officeDocument/2006/relationships/slide" Target="slides/slide112.xml"/><Relationship Id="rId139" Type="http://schemas.openxmlformats.org/officeDocument/2006/relationships/slide" Target="slides/slide133.xml"/><Relationship Id="rId85" Type="http://schemas.openxmlformats.org/officeDocument/2006/relationships/slide" Target="slides/slide79.xml"/><Relationship Id="rId150" Type="http://schemas.openxmlformats.org/officeDocument/2006/relationships/slide" Target="slides/slide144.xml"/><Relationship Id="rId171" Type="http://schemas.openxmlformats.org/officeDocument/2006/relationships/slide" Target="slides/slide165.xml"/><Relationship Id="rId192" Type="http://schemas.openxmlformats.org/officeDocument/2006/relationships/slide" Target="slides/slide186.xml"/><Relationship Id="rId206" Type="http://schemas.openxmlformats.org/officeDocument/2006/relationships/slide" Target="slides/slide200.xml"/><Relationship Id="rId12" Type="http://schemas.openxmlformats.org/officeDocument/2006/relationships/slide" Target="slides/slide6.xml"/><Relationship Id="rId33" Type="http://schemas.openxmlformats.org/officeDocument/2006/relationships/slide" Target="slides/slide27.xml"/><Relationship Id="rId108" Type="http://schemas.openxmlformats.org/officeDocument/2006/relationships/slide" Target="slides/slide102.xml"/><Relationship Id="rId129" Type="http://schemas.openxmlformats.org/officeDocument/2006/relationships/slide" Target="slides/slide123.xml"/><Relationship Id="rId54" Type="http://schemas.openxmlformats.org/officeDocument/2006/relationships/slide" Target="slides/slide48.xml"/><Relationship Id="rId75" Type="http://schemas.openxmlformats.org/officeDocument/2006/relationships/slide" Target="slides/slide69.xml"/><Relationship Id="rId96" Type="http://schemas.openxmlformats.org/officeDocument/2006/relationships/slide" Target="slides/slide90.xml"/><Relationship Id="rId140" Type="http://schemas.openxmlformats.org/officeDocument/2006/relationships/slide" Target="slides/slide134.xml"/><Relationship Id="rId161" Type="http://schemas.openxmlformats.org/officeDocument/2006/relationships/slide" Target="slides/slide155.xml"/><Relationship Id="rId182" Type="http://schemas.openxmlformats.org/officeDocument/2006/relationships/slide" Target="slides/slide176.xml"/><Relationship Id="rId6" Type="http://schemas.openxmlformats.org/officeDocument/2006/relationships/slideMaster" Target="slideMasters/slideMaster6.xml"/><Relationship Id="rId23" Type="http://schemas.openxmlformats.org/officeDocument/2006/relationships/slide" Target="slides/slide17.xml"/><Relationship Id="rId119" Type="http://schemas.openxmlformats.org/officeDocument/2006/relationships/slide" Target="slides/slide113.xml"/><Relationship Id="rId44" Type="http://schemas.openxmlformats.org/officeDocument/2006/relationships/slide" Target="slides/slide38.xml"/><Relationship Id="rId65" Type="http://schemas.openxmlformats.org/officeDocument/2006/relationships/slide" Target="slides/slide59.xml"/><Relationship Id="rId86" Type="http://schemas.openxmlformats.org/officeDocument/2006/relationships/slide" Target="slides/slide80.xml"/><Relationship Id="rId130" Type="http://schemas.openxmlformats.org/officeDocument/2006/relationships/slide" Target="slides/slide124.xml"/><Relationship Id="rId151" Type="http://schemas.openxmlformats.org/officeDocument/2006/relationships/slide" Target="slides/slide145.xml"/><Relationship Id="rId172" Type="http://schemas.openxmlformats.org/officeDocument/2006/relationships/slide" Target="slides/slide166.xml"/><Relationship Id="rId193" Type="http://schemas.openxmlformats.org/officeDocument/2006/relationships/slide" Target="slides/slide187.xml"/><Relationship Id="rId207" Type="http://schemas.openxmlformats.org/officeDocument/2006/relationships/slide" Target="slides/slide201.xml"/><Relationship Id="rId13" Type="http://schemas.openxmlformats.org/officeDocument/2006/relationships/slide" Target="slides/slide7.xml"/><Relationship Id="rId109" Type="http://schemas.openxmlformats.org/officeDocument/2006/relationships/slide" Target="slides/slide103.xml"/><Relationship Id="rId34" Type="http://schemas.openxmlformats.org/officeDocument/2006/relationships/slide" Target="slides/slide28.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20" Type="http://schemas.openxmlformats.org/officeDocument/2006/relationships/slide" Target="slides/slide114.xml"/><Relationship Id="rId141" Type="http://schemas.openxmlformats.org/officeDocument/2006/relationships/slide" Target="slides/slide135.xml"/><Relationship Id="rId7" Type="http://schemas.openxmlformats.org/officeDocument/2006/relationships/slide" Target="slides/slide1.xml"/><Relationship Id="rId162" Type="http://schemas.openxmlformats.org/officeDocument/2006/relationships/slide" Target="slides/slide156.xml"/><Relationship Id="rId183" Type="http://schemas.openxmlformats.org/officeDocument/2006/relationships/slide" Target="slides/slide177.xml"/><Relationship Id="rId24" Type="http://schemas.openxmlformats.org/officeDocument/2006/relationships/slide" Target="slides/slide18.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31" Type="http://schemas.openxmlformats.org/officeDocument/2006/relationships/slide" Target="slides/slide125.xml"/><Relationship Id="rId152" Type="http://schemas.openxmlformats.org/officeDocument/2006/relationships/slide" Target="slides/slide146.xml"/><Relationship Id="rId173" Type="http://schemas.openxmlformats.org/officeDocument/2006/relationships/slide" Target="slides/slide167.xml"/><Relationship Id="rId194" Type="http://schemas.openxmlformats.org/officeDocument/2006/relationships/slide" Target="slides/slide188.xml"/><Relationship Id="rId208" Type="http://schemas.openxmlformats.org/officeDocument/2006/relationships/slide" Target="slides/slide202.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slide" Target="slides/slide162.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slide" Target="slides/slide157.xml"/><Relationship Id="rId184" Type="http://schemas.openxmlformats.org/officeDocument/2006/relationships/slide" Target="slides/slide178.xml"/><Relationship Id="rId189" Type="http://schemas.openxmlformats.org/officeDocument/2006/relationships/slide" Target="slides/slide183.xml"/><Relationship Id="rId3" Type="http://schemas.openxmlformats.org/officeDocument/2006/relationships/slideMaster" Target="slideMasters/slideMaster3.xml"/><Relationship Id="rId214" Type="http://schemas.openxmlformats.org/officeDocument/2006/relationships/tableStyles" Target="tableStyles.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74" Type="http://schemas.openxmlformats.org/officeDocument/2006/relationships/slide" Target="slides/slide168.xml"/><Relationship Id="rId179" Type="http://schemas.openxmlformats.org/officeDocument/2006/relationships/slide" Target="slides/slide173.xml"/><Relationship Id="rId195" Type="http://schemas.openxmlformats.org/officeDocument/2006/relationships/slide" Target="slides/slide189.xml"/><Relationship Id="rId209" Type="http://schemas.openxmlformats.org/officeDocument/2006/relationships/notesMaster" Target="notesMasters/notesMaster1.xml"/><Relationship Id="rId190" Type="http://schemas.openxmlformats.org/officeDocument/2006/relationships/slide" Target="slides/slide184.xml"/><Relationship Id="rId204" Type="http://schemas.openxmlformats.org/officeDocument/2006/relationships/slide" Target="slides/slide198.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slide" Target="slides/slide142.xml"/><Relationship Id="rId164" Type="http://schemas.openxmlformats.org/officeDocument/2006/relationships/slide" Target="slides/slide158.xml"/><Relationship Id="rId169" Type="http://schemas.openxmlformats.org/officeDocument/2006/relationships/slide" Target="slides/slide163.xml"/><Relationship Id="rId185" Type="http://schemas.openxmlformats.org/officeDocument/2006/relationships/slide" Target="slides/slide179.xml"/><Relationship Id="rId4" Type="http://schemas.openxmlformats.org/officeDocument/2006/relationships/slideMaster" Target="slideMasters/slideMaster4.xml"/><Relationship Id="rId9" Type="http://schemas.openxmlformats.org/officeDocument/2006/relationships/slide" Target="slides/slide3.xml"/><Relationship Id="rId180" Type="http://schemas.openxmlformats.org/officeDocument/2006/relationships/slide" Target="slides/slide174.xml"/><Relationship Id="rId210" Type="http://schemas.openxmlformats.org/officeDocument/2006/relationships/handoutMaster" Target="handoutMasters/handoutMaster1.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75" Type="http://schemas.openxmlformats.org/officeDocument/2006/relationships/slide" Target="slides/slide169.xml"/><Relationship Id="rId196" Type="http://schemas.openxmlformats.org/officeDocument/2006/relationships/slide" Target="slides/slide190.xml"/><Relationship Id="rId200" Type="http://schemas.openxmlformats.org/officeDocument/2006/relationships/slide" Target="slides/slide194.xml"/><Relationship Id="rId16" Type="http://schemas.openxmlformats.org/officeDocument/2006/relationships/slide" Target="slides/slide10.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90" Type="http://schemas.openxmlformats.org/officeDocument/2006/relationships/slide" Target="slides/slide84.xml"/><Relationship Id="rId165" Type="http://schemas.openxmlformats.org/officeDocument/2006/relationships/slide" Target="slides/slide159.xml"/><Relationship Id="rId186" Type="http://schemas.openxmlformats.org/officeDocument/2006/relationships/slide" Target="slides/slide180.xml"/><Relationship Id="rId211" Type="http://schemas.openxmlformats.org/officeDocument/2006/relationships/presProps" Target="presProps.xml"/><Relationship Id="rId27" Type="http://schemas.openxmlformats.org/officeDocument/2006/relationships/slide" Target="slides/slide21.xml"/><Relationship Id="rId48" Type="http://schemas.openxmlformats.org/officeDocument/2006/relationships/slide" Target="slides/slide42.xml"/><Relationship Id="rId69" Type="http://schemas.openxmlformats.org/officeDocument/2006/relationships/slide" Target="slides/slide63.xml"/><Relationship Id="rId113" Type="http://schemas.openxmlformats.org/officeDocument/2006/relationships/slide" Target="slides/slide107.xml"/><Relationship Id="rId134" Type="http://schemas.openxmlformats.org/officeDocument/2006/relationships/slide" Target="slides/slide128.xml"/><Relationship Id="rId80" Type="http://schemas.openxmlformats.org/officeDocument/2006/relationships/slide" Target="slides/slide74.xml"/><Relationship Id="rId155" Type="http://schemas.openxmlformats.org/officeDocument/2006/relationships/slide" Target="slides/slide149.xml"/><Relationship Id="rId176" Type="http://schemas.openxmlformats.org/officeDocument/2006/relationships/slide" Target="slides/slide170.xml"/><Relationship Id="rId197" Type="http://schemas.openxmlformats.org/officeDocument/2006/relationships/slide" Target="slides/slide191.xml"/><Relationship Id="rId201" Type="http://schemas.openxmlformats.org/officeDocument/2006/relationships/slide" Target="slides/slide195.xml"/><Relationship Id="rId17" Type="http://schemas.openxmlformats.org/officeDocument/2006/relationships/slide" Target="slides/slide11.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24" Type="http://schemas.openxmlformats.org/officeDocument/2006/relationships/slide" Target="slides/slide118.xml"/><Relationship Id="rId70" Type="http://schemas.openxmlformats.org/officeDocument/2006/relationships/slide" Target="slides/slide64.xml"/><Relationship Id="rId91" Type="http://schemas.openxmlformats.org/officeDocument/2006/relationships/slide" Target="slides/slide85.xml"/><Relationship Id="rId145" Type="http://schemas.openxmlformats.org/officeDocument/2006/relationships/slide" Target="slides/slide139.xml"/><Relationship Id="rId166" Type="http://schemas.openxmlformats.org/officeDocument/2006/relationships/slide" Target="slides/slide160.xml"/><Relationship Id="rId187" Type="http://schemas.openxmlformats.org/officeDocument/2006/relationships/slide" Target="slides/slide181.xml"/><Relationship Id="rId1" Type="http://schemas.openxmlformats.org/officeDocument/2006/relationships/slideMaster" Target="slideMasters/slideMaster1.xml"/><Relationship Id="rId212" Type="http://schemas.openxmlformats.org/officeDocument/2006/relationships/viewProps" Target="viewProps.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60" Type="http://schemas.openxmlformats.org/officeDocument/2006/relationships/slide" Target="slides/slide54.xml"/><Relationship Id="rId81" Type="http://schemas.openxmlformats.org/officeDocument/2006/relationships/slide" Target="slides/slide75.xml"/><Relationship Id="rId135" Type="http://schemas.openxmlformats.org/officeDocument/2006/relationships/slide" Target="slides/slide129.xml"/><Relationship Id="rId156" Type="http://schemas.openxmlformats.org/officeDocument/2006/relationships/slide" Target="slides/slide150.xml"/><Relationship Id="rId177" Type="http://schemas.openxmlformats.org/officeDocument/2006/relationships/slide" Target="slides/slide171.xml"/><Relationship Id="rId198" Type="http://schemas.openxmlformats.org/officeDocument/2006/relationships/slide" Target="slides/slide192.xml"/><Relationship Id="rId202" Type="http://schemas.openxmlformats.org/officeDocument/2006/relationships/slide" Target="slides/slide196.xml"/><Relationship Id="rId18" Type="http://schemas.openxmlformats.org/officeDocument/2006/relationships/slide" Target="slides/slide12.xml"/><Relationship Id="rId39" Type="http://schemas.openxmlformats.org/officeDocument/2006/relationships/slide" Target="slides/slide33.xml"/><Relationship Id="rId50" Type="http://schemas.openxmlformats.org/officeDocument/2006/relationships/slide" Target="slides/slide44.xml"/><Relationship Id="rId104" Type="http://schemas.openxmlformats.org/officeDocument/2006/relationships/slide" Target="slides/slide98.xml"/><Relationship Id="rId125" Type="http://schemas.openxmlformats.org/officeDocument/2006/relationships/slide" Target="slides/slide119.xml"/><Relationship Id="rId146" Type="http://schemas.openxmlformats.org/officeDocument/2006/relationships/slide" Target="slides/slide140.xml"/><Relationship Id="rId167" Type="http://schemas.openxmlformats.org/officeDocument/2006/relationships/slide" Target="slides/slide161.xml"/><Relationship Id="rId188" Type="http://schemas.openxmlformats.org/officeDocument/2006/relationships/slide" Target="slides/slide182.xml"/><Relationship Id="rId71" Type="http://schemas.openxmlformats.org/officeDocument/2006/relationships/slide" Target="slides/slide65.xml"/><Relationship Id="rId92" Type="http://schemas.openxmlformats.org/officeDocument/2006/relationships/slide" Target="slides/slide86.xml"/><Relationship Id="rId213"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3.xml"/><Relationship Id="rId40" Type="http://schemas.openxmlformats.org/officeDocument/2006/relationships/slide" Target="slides/slide34.xml"/><Relationship Id="rId115" Type="http://schemas.openxmlformats.org/officeDocument/2006/relationships/slide" Target="slides/slide109.xml"/><Relationship Id="rId136" Type="http://schemas.openxmlformats.org/officeDocument/2006/relationships/slide" Target="slides/slide130.xml"/><Relationship Id="rId157" Type="http://schemas.openxmlformats.org/officeDocument/2006/relationships/slide" Target="slides/slide151.xml"/><Relationship Id="rId178" Type="http://schemas.openxmlformats.org/officeDocument/2006/relationships/slide" Target="slides/slide172.xml"/><Relationship Id="rId61" Type="http://schemas.openxmlformats.org/officeDocument/2006/relationships/slide" Target="slides/slide55.xml"/><Relationship Id="rId82" Type="http://schemas.openxmlformats.org/officeDocument/2006/relationships/slide" Target="slides/slide76.xml"/><Relationship Id="rId199" Type="http://schemas.openxmlformats.org/officeDocument/2006/relationships/slide" Target="slides/slide193.xml"/><Relationship Id="rId203" Type="http://schemas.openxmlformats.org/officeDocument/2006/relationships/slide" Target="slides/slide197.xml"/></Relationships>
</file>

<file path=ppt/_rels/viewProps.xml.rels><?xml version="1.0" encoding="UTF-8" standalone="yes"?>
<Relationships xmlns="http://schemas.openxmlformats.org/package/2006/relationships"><Relationship Id="rId1" Type="http://schemas.openxmlformats.org/officeDocument/2006/relationships/slide" Target="slides/slide7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84.wmf"/><Relationship Id="rId2" Type="http://schemas.openxmlformats.org/officeDocument/2006/relationships/image" Target="../media/image83.wmf"/><Relationship Id="rId1" Type="http://schemas.openxmlformats.org/officeDocument/2006/relationships/image" Target="../media/image82.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48.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50.wmf"/><Relationship Id="rId1" Type="http://schemas.openxmlformats.org/officeDocument/2006/relationships/image" Target="../media/image149.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68.wmf"/><Relationship Id="rId2" Type="http://schemas.openxmlformats.org/officeDocument/2006/relationships/image" Target="../media/image167.wmf"/><Relationship Id="rId1" Type="http://schemas.openxmlformats.org/officeDocument/2006/relationships/image" Target="../media/image166.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image" Target="../media/image85.wmf"/><Relationship Id="rId1" Type="http://schemas.openxmlformats.org/officeDocument/2006/relationships/image" Target="../media/image82.wmf"/><Relationship Id="rId4" Type="http://schemas.openxmlformats.org/officeDocument/2006/relationships/image" Target="../media/image8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2.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image" Target="../media/image9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2.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15.emf"/><Relationship Id="rId1" Type="http://schemas.openxmlformats.org/officeDocument/2006/relationships/image" Target="../media/image114.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18.wmf"/><Relationship Id="rId2" Type="http://schemas.openxmlformats.org/officeDocument/2006/relationships/image" Target="../media/image117.wmf"/><Relationship Id="rId1" Type="http://schemas.openxmlformats.org/officeDocument/2006/relationships/image" Target="../media/image116.wmf"/><Relationship Id="rId4" Type="http://schemas.openxmlformats.org/officeDocument/2006/relationships/image" Target="../media/image119.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21.wmf"/><Relationship Id="rId2" Type="http://schemas.openxmlformats.org/officeDocument/2006/relationships/image" Target="../media/image120.wmf"/><Relationship Id="rId1" Type="http://schemas.openxmlformats.org/officeDocument/2006/relationships/image" Target="../media/image116.wmf"/><Relationship Id="rId4" Type="http://schemas.openxmlformats.org/officeDocument/2006/relationships/image" Target="../media/image11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hdr" sz="quarter"/>
          </p:nvPr>
        </p:nvSpPr>
        <p:spPr bwMode="auto">
          <a:xfrm>
            <a:off x="1" y="1"/>
            <a:ext cx="3076931" cy="512090"/>
          </a:xfrm>
          <a:prstGeom prst="rect">
            <a:avLst/>
          </a:prstGeom>
          <a:noFill/>
          <a:ln w="9525">
            <a:noFill/>
            <a:miter lim="800000"/>
            <a:headEnd/>
            <a:tailEnd/>
          </a:ln>
          <a:effectLst/>
        </p:spPr>
        <p:txBody>
          <a:bodyPr vert="horz" wrap="square" lIns="98994" tIns="49497" rIns="98994" bIns="49497" numCol="1" anchor="t" anchorCtr="0" compatLnSpc="1">
            <a:prstTxWarp prst="textNoShape">
              <a:avLst/>
            </a:prstTxWarp>
          </a:bodyPr>
          <a:lstStyle>
            <a:lvl1pPr defTabSz="987302" eaLnBrk="0" hangingPunct="0">
              <a:defRPr sz="1200"/>
            </a:lvl1pPr>
          </a:lstStyle>
          <a:p>
            <a:pPr>
              <a:defRPr/>
            </a:pPr>
            <a:endParaRPr lang="de-AT"/>
          </a:p>
        </p:txBody>
      </p:sp>
      <p:sp>
        <p:nvSpPr>
          <p:cNvPr id="104451" name="Rectangle 3"/>
          <p:cNvSpPr>
            <a:spLocks noGrp="1" noChangeArrowheads="1"/>
          </p:cNvSpPr>
          <p:nvPr>
            <p:ph type="dt" sz="quarter" idx="1"/>
          </p:nvPr>
        </p:nvSpPr>
        <p:spPr bwMode="auto">
          <a:xfrm>
            <a:off x="4022369" y="1"/>
            <a:ext cx="3076931" cy="512090"/>
          </a:xfrm>
          <a:prstGeom prst="rect">
            <a:avLst/>
          </a:prstGeom>
          <a:noFill/>
          <a:ln w="9525">
            <a:noFill/>
            <a:miter lim="800000"/>
            <a:headEnd/>
            <a:tailEnd/>
          </a:ln>
          <a:effectLst/>
        </p:spPr>
        <p:txBody>
          <a:bodyPr vert="horz" wrap="square" lIns="98994" tIns="49497" rIns="98994" bIns="49497" numCol="1" anchor="t" anchorCtr="0" compatLnSpc="1">
            <a:prstTxWarp prst="textNoShape">
              <a:avLst/>
            </a:prstTxWarp>
          </a:bodyPr>
          <a:lstStyle>
            <a:lvl1pPr algn="r" defTabSz="987302" eaLnBrk="0" hangingPunct="0">
              <a:defRPr sz="1200"/>
            </a:lvl1pPr>
          </a:lstStyle>
          <a:p>
            <a:pPr>
              <a:defRPr/>
            </a:pPr>
            <a:fld id="{1B8C8823-6A19-4885-8196-885605E53012}" type="datetime1">
              <a:rPr lang="de-AT" smtClean="0"/>
              <a:t>01.02.2023</a:t>
            </a:fld>
            <a:endParaRPr lang="de-AT"/>
          </a:p>
        </p:txBody>
      </p:sp>
      <p:sp>
        <p:nvSpPr>
          <p:cNvPr id="104452" name="Rectangle 4"/>
          <p:cNvSpPr>
            <a:spLocks noGrp="1" noChangeArrowheads="1"/>
          </p:cNvSpPr>
          <p:nvPr>
            <p:ph type="ftr" sz="quarter" idx="2"/>
          </p:nvPr>
        </p:nvSpPr>
        <p:spPr bwMode="auto">
          <a:xfrm>
            <a:off x="1" y="9722525"/>
            <a:ext cx="3076931" cy="512090"/>
          </a:xfrm>
          <a:prstGeom prst="rect">
            <a:avLst/>
          </a:prstGeom>
          <a:noFill/>
          <a:ln w="9525">
            <a:noFill/>
            <a:miter lim="800000"/>
            <a:headEnd/>
            <a:tailEnd/>
          </a:ln>
          <a:effectLst/>
        </p:spPr>
        <p:txBody>
          <a:bodyPr vert="horz" wrap="square" lIns="98994" tIns="49497" rIns="98994" bIns="49497" numCol="1" anchor="b" anchorCtr="0" compatLnSpc="1">
            <a:prstTxWarp prst="textNoShape">
              <a:avLst/>
            </a:prstTxWarp>
          </a:bodyPr>
          <a:lstStyle>
            <a:lvl1pPr defTabSz="987302" eaLnBrk="0" hangingPunct="0">
              <a:defRPr sz="1200"/>
            </a:lvl1pPr>
          </a:lstStyle>
          <a:p>
            <a:pPr>
              <a:defRPr/>
            </a:pPr>
            <a:endParaRPr lang="de-AT"/>
          </a:p>
        </p:txBody>
      </p:sp>
      <p:sp>
        <p:nvSpPr>
          <p:cNvPr id="104453" name="Rectangle 5"/>
          <p:cNvSpPr>
            <a:spLocks noGrp="1" noChangeArrowheads="1"/>
          </p:cNvSpPr>
          <p:nvPr>
            <p:ph type="sldNum" sz="quarter" idx="3"/>
          </p:nvPr>
        </p:nvSpPr>
        <p:spPr bwMode="auto">
          <a:xfrm>
            <a:off x="4022369" y="9722525"/>
            <a:ext cx="3076931" cy="512090"/>
          </a:xfrm>
          <a:prstGeom prst="rect">
            <a:avLst/>
          </a:prstGeom>
          <a:noFill/>
          <a:ln w="9525">
            <a:noFill/>
            <a:miter lim="800000"/>
            <a:headEnd/>
            <a:tailEnd/>
          </a:ln>
          <a:effectLst/>
        </p:spPr>
        <p:txBody>
          <a:bodyPr vert="horz" wrap="square" lIns="98994" tIns="49497" rIns="98994" bIns="49497" numCol="1" anchor="b" anchorCtr="0" compatLnSpc="1">
            <a:prstTxWarp prst="textNoShape">
              <a:avLst/>
            </a:prstTxWarp>
          </a:bodyPr>
          <a:lstStyle>
            <a:lvl1pPr algn="r" defTabSz="987302" eaLnBrk="0" hangingPunct="0">
              <a:defRPr sz="1200"/>
            </a:lvl1pPr>
          </a:lstStyle>
          <a:p>
            <a:pPr>
              <a:defRPr/>
            </a:pPr>
            <a:fld id="{D3B52248-8529-4357-9A16-8BCF0BA120B6}" type="slidenum">
              <a:rPr lang="de-AT"/>
              <a:pPr>
                <a:defRPr/>
              </a:pPr>
              <a:t>‹Nr.›</a:t>
            </a:fld>
            <a:endParaRPr lang="de-AT"/>
          </a:p>
        </p:txBody>
      </p:sp>
    </p:spTree>
    <p:extLst>
      <p:ext uri="{BB962C8B-B14F-4D97-AF65-F5344CB8AC3E}">
        <p14:creationId xmlns:p14="http://schemas.microsoft.com/office/powerpoint/2010/main" val="366373498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hdr" sz="quarter"/>
          </p:nvPr>
        </p:nvSpPr>
        <p:spPr bwMode="auto">
          <a:xfrm>
            <a:off x="1" y="1"/>
            <a:ext cx="3076931" cy="512090"/>
          </a:xfrm>
          <a:prstGeom prst="rect">
            <a:avLst/>
          </a:prstGeom>
          <a:noFill/>
          <a:ln w="9525">
            <a:noFill/>
            <a:miter lim="800000"/>
            <a:headEnd/>
            <a:tailEnd/>
          </a:ln>
          <a:effectLst/>
        </p:spPr>
        <p:txBody>
          <a:bodyPr vert="horz" wrap="square" lIns="98994" tIns="49497" rIns="98994" bIns="49497" numCol="1" anchor="t" anchorCtr="0" compatLnSpc="1">
            <a:prstTxWarp prst="textNoShape">
              <a:avLst/>
            </a:prstTxWarp>
          </a:bodyPr>
          <a:lstStyle>
            <a:lvl1pPr defTabSz="987302" eaLnBrk="0" hangingPunct="0">
              <a:defRPr sz="1200"/>
            </a:lvl1pPr>
          </a:lstStyle>
          <a:p>
            <a:pPr>
              <a:defRPr/>
            </a:pPr>
            <a:endParaRPr lang="de-AT"/>
          </a:p>
        </p:txBody>
      </p:sp>
      <p:sp>
        <p:nvSpPr>
          <p:cNvPr id="116739" name="Rectangle 3"/>
          <p:cNvSpPr>
            <a:spLocks noGrp="1" noChangeArrowheads="1"/>
          </p:cNvSpPr>
          <p:nvPr>
            <p:ph type="dt" idx="1"/>
          </p:nvPr>
        </p:nvSpPr>
        <p:spPr bwMode="auto">
          <a:xfrm>
            <a:off x="4022369" y="1"/>
            <a:ext cx="3076931" cy="512090"/>
          </a:xfrm>
          <a:prstGeom prst="rect">
            <a:avLst/>
          </a:prstGeom>
          <a:noFill/>
          <a:ln w="9525">
            <a:noFill/>
            <a:miter lim="800000"/>
            <a:headEnd/>
            <a:tailEnd/>
          </a:ln>
          <a:effectLst/>
        </p:spPr>
        <p:txBody>
          <a:bodyPr vert="horz" wrap="square" lIns="98994" tIns="49497" rIns="98994" bIns="49497" numCol="1" anchor="t" anchorCtr="0" compatLnSpc="1">
            <a:prstTxWarp prst="textNoShape">
              <a:avLst/>
            </a:prstTxWarp>
          </a:bodyPr>
          <a:lstStyle>
            <a:lvl1pPr algn="r" defTabSz="987302" eaLnBrk="0" hangingPunct="0">
              <a:defRPr sz="1200"/>
            </a:lvl1pPr>
          </a:lstStyle>
          <a:p>
            <a:pPr>
              <a:defRPr/>
            </a:pPr>
            <a:fld id="{202A156E-B9ED-4B00-9924-2841AC5CA94F}" type="datetime1">
              <a:rPr lang="de-AT" smtClean="0"/>
              <a:t>01.02.2023</a:t>
            </a:fld>
            <a:endParaRPr lang="de-AT"/>
          </a:p>
        </p:txBody>
      </p:sp>
      <p:sp>
        <p:nvSpPr>
          <p:cNvPr id="10244" name="Rectangle 4"/>
          <p:cNvSpPr>
            <a:spLocks noGrp="1" noRot="1" noChangeAspect="1" noChangeArrowheads="1" noTextEdit="1"/>
          </p:cNvSpPr>
          <p:nvPr>
            <p:ph type="sldImg" idx="2"/>
          </p:nvPr>
        </p:nvSpPr>
        <p:spPr bwMode="auto">
          <a:xfrm>
            <a:off x="990600" y="768350"/>
            <a:ext cx="5116513" cy="3838575"/>
          </a:xfrm>
          <a:prstGeom prst="rect">
            <a:avLst/>
          </a:prstGeom>
          <a:noFill/>
          <a:ln w="9525">
            <a:solidFill>
              <a:srgbClr val="000000"/>
            </a:solidFill>
            <a:miter lim="800000"/>
            <a:headEnd/>
            <a:tailEnd/>
          </a:ln>
        </p:spPr>
      </p:sp>
      <p:sp>
        <p:nvSpPr>
          <p:cNvPr id="116741" name="Rectangle 5"/>
          <p:cNvSpPr>
            <a:spLocks noGrp="1" noChangeArrowheads="1"/>
          </p:cNvSpPr>
          <p:nvPr>
            <p:ph type="body" sz="quarter" idx="3"/>
          </p:nvPr>
        </p:nvSpPr>
        <p:spPr bwMode="auto">
          <a:xfrm>
            <a:off x="946575" y="4860065"/>
            <a:ext cx="5206153" cy="4604020"/>
          </a:xfrm>
          <a:prstGeom prst="rect">
            <a:avLst/>
          </a:prstGeom>
          <a:noFill/>
          <a:ln w="9525">
            <a:noFill/>
            <a:miter lim="800000"/>
            <a:headEnd/>
            <a:tailEnd/>
          </a:ln>
          <a:effectLst/>
        </p:spPr>
        <p:txBody>
          <a:bodyPr vert="horz" wrap="square" lIns="98994" tIns="49497" rIns="98994" bIns="49497" numCol="1" anchor="t" anchorCtr="0" compatLnSpc="1">
            <a:prstTxWarp prst="textNoShape">
              <a:avLst/>
            </a:prstTxWarp>
          </a:bodyPr>
          <a:lstStyle/>
          <a:p>
            <a:pPr lvl="0"/>
            <a:r>
              <a:rPr lang="en-US" noProof="0"/>
              <a:t>Click to edit the formats of the template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6742" name="Rectangle 6"/>
          <p:cNvSpPr>
            <a:spLocks noGrp="1" noChangeArrowheads="1"/>
          </p:cNvSpPr>
          <p:nvPr>
            <p:ph type="ftr" sz="quarter" idx="4"/>
          </p:nvPr>
        </p:nvSpPr>
        <p:spPr bwMode="auto">
          <a:xfrm>
            <a:off x="1" y="9722525"/>
            <a:ext cx="3076931" cy="512090"/>
          </a:xfrm>
          <a:prstGeom prst="rect">
            <a:avLst/>
          </a:prstGeom>
          <a:noFill/>
          <a:ln w="9525">
            <a:noFill/>
            <a:miter lim="800000"/>
            <a:headEnd/>
            <a:tailEnd/>
          </a:ln>
          <a:effectLst/>
        </p:spPr>
        <p:txBody>
          <a:bodyPr vert="horz" wrap="square" lIns="98994" tIns="49497" rIns="98994" bIns="49497" numCol="1" anchor="b" anchorCtr="0" compatLnSpc="1">
            <a:prstTxWarp prst="textNoShape">
              <a:avLst/>
            </a:prstTxWarp>
          </a:bodyPr>
          <a:lstStyle>
            <a:lvl1pPr defTabSz="987302" eaLnBrk="0" hangingPunct="0">
              <a:defRPr sz="1200"/>
            </a:lvl1pPr>
          </a:lstStyle>
          <a:p>
            <a:pPr>
              <a:defRPr/>
            </a:pPr>
            <a:endParaRPr lang="de-AT"/>
          </a:p>
        </p:txBody>
      </p:sp>
      <p:sp>
        <p:nvSpPr>
          <p:cNvPr id="116743" name="Rectangle 7"/>
          <p:cNvSpPr>
            <a:spLocks noGrp="1" noChangeArrowheads="1"/>
          </p:cNvSpPr>
          <p:nvPr>
            <p:ph type="sldNum" sz="quarter" idx="5"/>
          </p:nvPr>
        </p:nvSpPr>
        <p:spPr bwMode="auto">
          <a:xfrm>
            <a:off x="4022369" y="9722525"/>
            <a:ext cx="3076931" cy="512090"/>
          </a:xfrm>
          <a:prstGeom prst="rect">
            <a:avLst/>
          </a:prstGeom>
          <a:noFill/>
          <a:ln w="9525">
            <a:noFill/>
            <a:miter lim="800000"/>
            <a:headEnd/>
            <a:tailEnd/>
          </a:ln>
          <a:effectLst/>
        </p:spPr>
        <p:txBody>
          <a:bodyPr vert="horz" wrap="square" lIns="98994" tIns="49497" rIns="98994" bIns="49497" numCol="1" anchor="b" anchorCtr="0" compatLnSpc="1">
            <a:prstTxWarp prst="textNoShape">
              <a:avLst/>
            </a:prstTxWarp>
          </a:bodyPr>
          <a:lstStyle>
            <a:lvl1pPr algn="r" defTabSz="987302" eaLnBrk="0" hangingPunct="0">
              <a:defRPr sz="1200"/>
            </a:lvl1pPr>
          </a:lstStyle>
          <a:p>
            <a:pPr>
              <a:defRPr/>
            </a:pPr>
            <a:fld id="{99175DD5-AA00-4CC4-B5B2-2577F3A5AC61}" type="slidenum">
              <a:rPr lang="de-AT"/>
              <a:t>‹Nr.›</a:t>
            </a:fld>
            <a:endParaRPr lang="de-AT"/>
          </a:p>
        </p:txBody>
      </p:sp>
    </p:spTree>
    <p:extLst>
      <p:ext uri="{BB962C8B-B14F-4D97-AF65-F5344CB8AC3E}">
        <p14:creationId xmlns:p14="http://schemas.microsoft.com/office/powerpoint/2010/main" val="4189427476"/>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3"/>
          <p:cNvSpPr>
            <a:spLocks noGrp="1" noChangeArrowheads="1"/>
          </p:cNvSpPr>
          <p:nvPr>
            <p:ph type="dt" sz="quarter" idx="1"/>
          </p:nvPr>
        </p:nvSpPr>
        <p:spPr>
          <a:noFill/>
        </p:spPr>
        <p:txBody>
          <a:bodyPr/>
          <a:lstStyle/>
          <a:p>
            <a:pPr defTabSz="985812"/>
            <a:fld id="{57C74F54-E7A4-4BE4-B9FC-2CF07872872E}" type="datetime1">
              <a:rPr lang="de-AT" smtClean="0"/>
              <a:t>01.02.2023</a:t>
            </a:fld>
            <a:endParaRPr lang="de-AT" dirty="0"/>
          </a:p>
        </p:txBody>
      </p:sp>
      <p:sp>
        <p:nvSpPr>
          <p:cNvPr id="192514" name="Rectangle 7"/>
          <p:cNvSpPr>
            <a:spLocks noGrp="1" noChangeArrowheads="1"/>
          </p:cNvSpPr>
          <p:nvPr>
            <p:ph type="sldNum" sz="quarter" idx="5"/>
          </p:nvPr>
        </p:nvSpPr>
        <p:spPr>
          <a:noFill/>
        </p:spPr>
        <p:txBody>
          <a:bodyPr/>
          <a:lstStyle/>
          <a:p>
            <a:pPr defTabSz="985812"/>
            <a:fld id="{C72390E3-F611-4298-8676-B4C82281AAF5}" type="slidenum">
              <a:rPr lang="de-AT" smtClean="0"/>
              <a:t>1</a:t>
            </a:fld>
            <a:endParaRPr lang="de-AT" dirty="0"/>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p:spPr>
        <p:txBody>
          <a:bodyPr/>
          <a:lstStyle/>
          <a:p>
            <a:pPr eaLnBrk="1" hangingPunct="1"/>
            <a:endParaRPr lang="de-A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extLst>
      <p:ext uri="{BB962C8B-B14F-4D97-AF65-F5344CB8AC3E}">
        <p14:creationId xmlns:p14="http://schemas.microsoft.com/office/powerpoint/2010/main" val="411266379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13F2607-7C9E-43F6-8C62-66D97E01B69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166</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29411" name="Rectangle 2"/>
          <p:cNvSpPr>
            <a:spLocks noGrp="1" noRot="1" noChangeAspect="1" noChangeArrowheads="1" noTextEdit="1"/>
          </p:cNvSpPr>
          <p:nvPr>
            <p:ph type="sldImg"/>
          </p:nvPr>
        </p:nvSpPr>
        <p:spPr>
          <a:ln/>
        </p:spPr>
      </p:sp>
      <p:sp>
        <p:nvSpPr>
          <p:cNvPr id="529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
        <p:nvSpPr>
          <p:cNvPr id="529413"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Seminar</a:t>
            </a:r>
          </a:p>
        </p:txBody>
      </p:sp>
    </p:spTree>
    <p:extLst>
      <p:ext uri="{BB962C8B-B14F-4D97-AF65-F5344CB8AC3E}">
        <p14:creationId xmlns:p14="http://schemas.microsoft.com/office/powerpoint/2010/main" val="171812872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3F8182C-A3CD-42DF-A589-A7F27EF4A3C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167</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31459" name="Rectangle 2"/>
          <p:cNvSpPr>
            <a:spLocks noGrp="1" noRot="1" noChangeAspect="1" noChangeArrowheads="1" noTextEdit="1"/>
          </p:cNvSpPr>
          <p:nvPr>
            <p:ph type="sldImg"/>
          </p:nvPr>
        </p:nvSpPr>
        <p:spPr>
          <a:ln/>
        </p:spPr>
      </p:sp>
      <p:sp>
        <p:nvSpPr>
          <p:cNvPr id="531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
        <p:nvSpPr>
          <p:cNvPr id="531461"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Seminar</a:t>
            </a:r>
          </a:p>
        </p:txBody>
      </p:sp>
    </p:spTree>
    <p:extLst>
      <p:ext uri="{BB962C8B-B14F-4D97-AF65-F5344CB8AC3E}">
        <p14:creationId xmlns:p14="http://schemas.microsoft.com/office/powerpoint/2010/main" val="74492946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3EE5FFB-08F1-425A-9FE5-51BAA18B857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168</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33507" name="Rectangle 2"/>
          <p:cNvSpPr>
            <a:spLocks noGrp="1" noRot="1" noChangeAspect="1" noChangeArrowheads="1" noTextEdit="1"/>
          </p:cNvSpPr>
          <p:nvPr>
            <p:ph type="sldImg"/>
          </p:nvPr>
        </p:nvSpPr>
        <p:spPr>
          <a:ln/>
        </p:spPr>
      </p:sp>
      <p:sp>
        <p:nvSpPr>
          <p:cNvPr id="533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
        <p:nvSpPr>
          <p:cNvPr id="533509"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Seminar</a:t>
            </a:r>
          </a:p>
        </p:txBody>
      </p:sp>
    </p:spTree>
    <p:extLst>
      <p:ext uri="{BB962C8B-B14F-4D97-AF65-F5344CB8AC3E}">
        <p14:creationId xmlns:p14="http://schemas.microsoft.com/office/powerpoint/2010/main" val="24862776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7F00214-5A9D-474C-A06F-C05FA1733AD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169</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35555" name="Rectangle 2"/>
          <p:cNvSpPr>
            <a:spLocks noGrp="1" noRot="1" noChangeAspect="1" noChangeArrowheads="1" noTextEdit="1"/>
          </p:cNvSpPr>
          <p:nvPr>
            <p:ph type="sldImg"/>
          </p:nvPr>
        </p:nvSpPr>
        <p:spPr>
          <a:ln/>
        </p:spPr>
      </p:sp>
      <p:sp>
        <p:nvSpPr>
          <p:cNvPr id="535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
        <p:nvSpPr>
          <p:cNvPr id="535557"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Seminar</a:t>
            </a:r>
          </a:p>
        </p:txBody>
      </p:sp>
    </p:spTree>
    <p:extLst>
      <p:ext uri="{BB962C8B-B14F-4D97-AF65-F5344CB8AC3E}">
        <p14:creationId xmlns:p14="http://schemas.microsoft.com/office/powerpoint/2010/main" val="48942262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26DD102-CD83-4DFE-B53D-46E1365CF61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170</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37603" name="Rectangle 2"/>
          <p:cNvSpPr>
            <a:spLocks noGrp="1" noRot="1" noChangeAspect="1" noChangeArrowheads="1" noTextEdit="1"/>
          </p:cNvSpPr>
          <p:nvPr>
            <p:ph type="sldImg"/>
          </p:nvPr>
        </p:nvSpPr>
        <p:spPr>
          <a:ln/>
        </p:spPr>
      </p:sp>
      <p:sp>
        <p:nvSpPr>
          <p:cNvPr id="537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
        <p:nvSpPr>
          <p:cNvPr id="537605"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Seminar</a:t>
            </a:r>
          </a:p>
        </p:txBody>
      </p:sp>
    </p:spTree>
    <p:extLst>
      <p:ext uri="{BB962C8B-B14F-4D97-AF65-F5344CB8AC3E}">
        <p14:creationId xmlns:p14="http://schemas.microsoft.com/office/powerpoint/2010/main" val="158011155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ABB7FDD-F3D7-4762-9A43-B83A8EAB9AC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171</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39651" name="Rectangle 2"/>
          <p:cNvSpPr>
            <a:spLocks noGrp="1" noRot="1" noChangeAspect="1" noChangeArrowheads="1" noTextEdit="1"/>
          </p:cNvSpPr>
          <p:nvPr>
            <p:ph type="sldImg"/>
          </p:nvPr>
        </p:nvSpPr>
        <p:spPr>
          <a:ln/>
        </p:spPr>
      </p:sp>
      <p:sp>
        <p:nvSpPr>
          <p:cNvPr id="539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
        <p:nvSpPr>
          <p:cNvPr id="539653"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Seminar</a:t>
            </a:r>
          </a:p>
        </p:txBody>
      </p:sp>
    </p:spTree>
    <p:extLst>
      <p:ext uri="{BB962C8B-B14F-4D97-AF65-F5344CB8AC3E}">
        <p14:creationId xmlns:p14="http://schemas.microsoft.com/office/powerpoint/2010/main" val="386451994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6D3601C-9F6C-494B-AF2C-8F3189F13903}" type="slidenum">
              <a:rPr kumimoji="0" lang="de-DE"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172</a:t>
            </a:fld>
            <a:endParaRPr kumimoji="0" lang="de-DE"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364546" name="Rectangle 2"/>
          <p:cNvSpPr>
            <a:spLocks noGrp="1" noRot="1" noChangeAspect="1" noChangeArrowheads="1" noTextEdit="1"/>
          </p:cNvSpPr>
          <p:nvPr>
            <p:ph type="sldImg"/>
          </p:nvPr>
        </p:nvSpPr>
        <p:spPr>
          <a:xfrm>
            <a:off x="901700" y="747713"/>
            <a:ext cx="4991100" cy="3744912"/>
          </a:xfrm>
          <a:ln/>
        </p:spPr>
      </p:sp>
      <p:sp>
        <p:nvSpPr>
          <p:cNvPr id="3645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318548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E7F20E-2AB4-496E-BE25-8AE8A787657B}" type="slidenum">
              <a:rPr kumimoji="0" lang="de-DE"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de-DE"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3774273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BA2445B-9A5A-4349-AD69-2F9500F9DE34}" type="slidenum">
              <a:rPr kumimoji="0" lang="de-DE"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de-DE"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5762648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6705675-D048-4C59-AF2C-87C3E4414AB2}" type="slidenum">
              <a:rPr kumimoji="0" lang="de-DE"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175</a:t>
            </a:fld>
            <a:endParaRPr kumimoji="0" lang="de-DE"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770137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extLst>
      <p:ext uri="{BB962C8B-B14F-4D97-AF65-F5344CB8AC3E}">
        <p14:creationId xmlns:p14="http://schemas.microsoft.com/office/powerpoint/2010/main" val="155948902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6705675-D048-4C59-AF2C-87C3E4414AB2}" type="slidenum">
              <a:rPr kumimoji="0" lang="de-DE"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176</a:t>
            </a:fld>
            <a:endParaRPr kumimoji="0" lang="de-DE"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6229533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6705675-D048-4C59-AF2C-87C3E4414AB2}" type="slidenum">
              <a:rPr kumimoji="0" lang="de-DE"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177</a:t>
            </a:fld>
            <a:endParaRPr kumimoji="0" lang="de-DE"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1037855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A271A25-4D8E-4375-89CF-825B52F94CA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178</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
        <p:nvSpPr>
          <p:cNvPr id="71685"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Seminar</a:t>
            </a:r>
          </a:p>
        </p:txBody>
      </p:sp>
    </p:spTree>
    <p:extLst>
      <p:ext uri="{BB962C8B-B14F-4D97-AF65-F5344CB8AC3E}">
        <p14:creationId xmlns:p14="http://schemas.microsoft.com/office/powerpoint/2010/main" val="279142021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DD2BC68-70C3-4C94-A56C-D7A0DD69D27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179</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
        <p:nvSpPr>
          <p:cNvPr id="73733"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Seminar</a:t>
            </a:r>
          </a:p>
        </p:txBody>
      </p:sp>
    </p:spTree>
    <p:extLst>
      <p:ext uri="{BB962C8B-B14F-4D97-AF65-F5344CB8AC3E}">
        <p14:creationId xmlns:p14="http://schemas.microsoft.com/office/powerpoint/2010/main" val="278931117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A9F29AF-FD2B-47A7-B8C4-1336ED2A6AF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180</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
        <p:nvSpPr>
          <p:cNvPr id="75781"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Seminar</a:t>
            </a:r>
          </a:p>
        </p:txBody>
      </p:sp>
    </p:spTree>
    <p:extLst>
      <p:ext uri="{BB962C8B-B14F-4D97-AF65-F5344CB8AC3E}">
        <p14:creationId xmlns:p14="http://schemas.microsoft.com/office/powerpoint/2010/main" val="213512552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565AD1A-8DE5-41F7-AEC4-0984F17928B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181</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
        <p:nvSpPr>
          <p:cNvPr id="77829"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Seminar</a:t>
            </a:r>
          </a:p>
        </p:txBody>
      </p:sp>
    </p:spTree>
    <p:extLst>
      <p:ext uri="{BB962C8B-B14F-4D97-AF65-F5344CB8AC3E}">
        <p14:creationId xmlns:p14="http://schemas.microsoft.com/office/powerpoint/2010/main" val="342491828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AFF362A-4B47-406B-8D06-43FAD500823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182</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
        <p:nvSpPr>
          <p:cNvPr id="79877"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Seminar</a:t>
            </a:r>
          </a:p>
        </p:txBody>
      </p:sp>
    </p:spTree>
    <p:extLst>
      <p:ext uri="{BB962C8B-B14F-4D97-AF65-F5344CB8AC3E}">
        <p14:creationId xmlns:p14="http://schemas.microsoft.com/office/powerpoint/2010/main" val="193249529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7FC3F2-731A-4020-9A26-EDA053AE0A2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183</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
        <p:nvSpPr>
          <p:cNvPr id="81925"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Seminar</a:t>
            </a:r>
          </a:p>
        </p:txBody>
      </p:sp>
    </p:spTree>
    <p:extLst>
      <p:ext uri="{BB962C8B-B14F-4D97-AF65-F5344CB8AC3E}">
        <p14:creationId xmlns:p14="http://schemas.microsoft.com/office/powerpoint/2010/main" val="399150597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B151D50-88CE-4D9C-A250-8465D02D454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184</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
        <p:nvSpPr>
          <p:cNvPr id="83973"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Seminar</a:t>
            </a:r>
          </a:p>
        </p:txBody>
      </p:sp>
    </p:spTree>
    <p:extLst>
      <p:ext uri="{BB962C8B-B14F-4D97-AF65-F5344CB8AC3E}">
        <p14:creationId xmlns:p14="http://schemas.microsoft.com/office/powerpoint/2010/main" val="223233526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D0D9E21-4466-45FD-A3BC-7C6241AE996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185</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
        <p:nvSpPr>
          <p:cNvPr id="86021"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Seminar</a:t>
            </a:r>
          </a:p>
        </p:txBody>
      </p:sp>
    </p:spTree>
    <p:extLst>
      <p:ext uri="{BB962C8B-B14F-4D97-AF65-F5344CB8AC3E}">
        <p14:creationId xmlns:p14="http://schemas.microsoft.com/office/powerpoint/2010/main" val="866736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extLst>
      <p:ext uri="{BB962C8B-B14F-4D97-AF65-F5344CB8AC3E}">
        <p14:creationId xmlns:p14="http://schemas.microsoft.com/office/powerpoint/2010/main" val="198405933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ADA8A9A-38D5-4126-A7C5-7C0B5FF9F46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186</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
        <p:nvSpPr>
          <p:cNvPr id="88069"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Seminar</a:t>
            </a:r>
          </a:p>
        </p:txBody>
      </p:sp>
    </p:spTree>
    <p:extLst>
      <p:ext uri="{BB962C8B-B14F-4D97-AF65-F5344CB8AC3E}">
        <p14:creationId xmlns:p14="http://schemas.microsoft.com/office/powerpoint/2010/main" val="234285179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C3A597-41D8-4E4F-BD55-C43CCFA35F4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187</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
        <p:nvSpPr>
          <p:cNvPr id="90117"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Seminar</a:t>
            </a:r>
          </a:p>
        </p:txBody>
      </p:sp>
    </p:spTree>
    <p:extLst>
      <p:ext uri="{BB962C8B-B14F-4D97-AF65-F5344CB8AC3E}">
        <p14:creationId xmlns:p14="http://schemas.microsoft.com/office/powerpoint/2010/main" val="389347245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98CCC4D-981F-4F06-997B-D0CBE153CB4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188</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
        <p:nvSpPr>
          <p:cNvPr id="92165"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Seminar</a:t>
            </a:r>
          </a:p>
        </p:txBody>
      </p:sp>
    </p:spTree>
    <p:extLst>
      <p:ext uri="{BB962C8B-B14F-4D97-AF65-F5344CB8AC3E}">
        <p14:creationId xmlns:p14="http://schemas.microsoft.com/office/powerpoint/2010/main" val="375005766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4382045-410B-47F9-A5F0-4C83DA0DA7B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189</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
        <p:nvSpPr>
          <p:cNvPr id="94213"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Seminar</a:t>
            </a:r>
          </a:p>
        </p:txBody>
      </p:sp>
    </p:spTree>
    <p:extLst>
      <p:ext uri="{BB962C8B-B14F-4D97-AF65-F5344CB8AC3E}">
        <p14:creationId xmlns:p14="http://schemas.microsoft.com/office/powerpoint/2010/main" val="352645554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939DF42-D59C-44A3-B7A9-EE3D08753AD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190</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
        <p:nvSpPr>
          <p:cNvPr id="96261"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Seminar</a:t>
            </a:r>
          </a:p>
        </p:txBody>
      </p:sp>
    </p:spTree>
    <p:extLst>
      <p:ext uri="{BB962C8B-B14F-4D97-AF65-F5344CB8AC3E}">
        <p14:creationId xmlns:p14="http://schemas.microsoft.com/office/powerpoint/2010/main" val="409463216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6C89E4B-FBD7-47DD-ADB3-36FEA3CB5B7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191</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
        <p:nvSpPr>
          <p:cNvPr id="98309"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Seminar</a:t>
            </a:r>
          </a:p>
        </p:txBody>
      </p:sp>
    </p:spTree>
    <p:extLst>
      <p:ext uri="{BB962C8B-B14F-4D97-AF65-F5344CB8AC3E}">
        <p14:creationId xmlns:p14="http://schemas.microsoft.com/office/powerpoint/2010/main" val="326382231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741E9A5-21C7-47E6-B40D-D13797CC026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192</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
        <p:nvSpPr>
          <p:cNvPr id="100357"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Seminar</a:t>
            </a:r>
          </a:p>
        </p:txBody>
      </p:sp>
    </p:spTree>
    <p:extLst>
      <p:ext uri="{BB962C8B-B14F-4D97-AF65-F5344CB8AC3E}">
        <p14:creationId xmlns:p14="http://schemas.microsoft.com/office/powerpoint/2010/main" val="354176370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95CFC46-1E1E-401D-9DB3-7450C93E8CF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193</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
        <p:nvSpPr>
          <p:cNvPr id="102405"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Seminar</a:t>
            </a:r>
          </a:p>
        </p:txBody>
      </p:sp>
    </p:spTree>
    <p:extLst>
      <p:ext uri="{BB962C8B-B14F-4D97-AF65-F5344CB8AC3E}">
        <p14:creationId xmlns:p14="http://schemas.microsoft.com/office/powerpoint/2010/main" val="11558364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9FC3070-E35C-456C-8FB1-7D8FC42C95B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194</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
        <p:nvSpPr>
          <p:cNvPr id="104453"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Seminar</a:t>
            </a:r>
          </a:p>
        </p:txBody>
      </p:sp>
    </p:spTree>
    <p:extLst>
      <p:ext uri="{BB962C8B-B14F-4D97-AF65-F5344CB8AC3E}">
        <p14:creationId xmlns:p14="http://schemas.microsoft.com/office/powerpoint/2010/main" val="296242535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3B7D820-8176-4E7A-882C-2EFBC02424E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195</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
        <p:nvSpPr>
          <p:cNvPr id="106501"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Seminar</a:t>
            </a:r>
          </a:p>
        </p:txBody>
      </p:sp>
    </p:spTree>
    <p:extLst>
      <p:ext uri="{BB962C8B-B14F-4D97-AF65-F5344CB8AC3E}">
        <p14:creationId xmlns:p14="http://schemas.microsoft.com/office/powerpoint/2010/main" val="33922678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extLst>
      <p:ext uri="{BB962C8B-B14F-4D97-AF65-F5344CB8AC3E}">
        <p14:creationId xmlns:p14="http://schemas.microsoft.com/office/powerpoint/2010/main" val="223878895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405D86B-D782-4427-8610-71E38ABDD16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196</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
        <p:nvSpPr>
          <p:cNvPr id="108549"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Seminar</a:t>
            </a:r>
          </a:p>
        </p:txBody>
      </p:sp>
    </p:spTree>
    <p:extLst>
      <p:ext uri="{BB962C8B-B14F-4D97-AF65-F5344CB8AC3E}">
        <p14:creationId xmlns:p14="http://schemas.microsoft.com/office/powerpoint/2010/main" val="179798652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B99234-BC13-4775-A70E-72B925FF574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197</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
        <p:nvSpPr>
          <p:cNvPr id="110597"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Seminar</a:t>
            </a:r>
          </a:p>
        </p:txBody>
      </p:sp>
    </p:spTree>
    <p:extLst>
      <p:ext uri="{BB962C8B-B14F-4D97-AF65-F5344CB8AC3E}">
        <p14:creationId xmlns:p14="http://schemas.microsoft.com/office/powerpoint/2010/main" val="424540180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AA8C1C7-9AF9-4CC6-B4A4-7DDF2B4964E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198</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
        <p:nvSpPr>
          <p:cNvPr id="112645"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Seminar</a:t>
            </a:r>
          </a:p>
        </p:txBody>
      </p:sp>
    </p:spTree>
    <p:extLst>
      <p:ext uri="{BB962C8B-B14F-4D97-AF65-F5344CB8AC3E}">
        <p14:creationId xmlns:p14="http://schemas.microsoft.com/office/powerpoint/2010/main" val="58577935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845C868-57D0-462D-9718-A0E26D46FD8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199</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
        <p:nvSpPr>
          <p:cNvPr id="114693"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Seminar</a:t>
            </a:r>
          </a:p>
        </p:txBody>
      </p:sp>
    </p:spTree>
    <p:extLst>
      <p:ext uri="{BB962C8B-B14F-4D97-AF65-F5344CB8AC3E}">
        <p14:creationId xmlns:p14="http://schemas.microsoft.com/office/powerpoint/2010/main" val="144243694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0010962-064B-43A2-B942-9F087B3C101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200</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
        <p:nvSpPr>
          <p:cNvPr id="116741"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Seminar</a:t>
            </a:r>
          </a:p>
        </p:txBody>
      </p:sp>
    </p:spTree>
    <p:extLst>
      <p:ext uri="{BB962C8B-B14F-4D97-AF65-F5344CB8AC3E}">
        <p14:creationId xmlns:p14="http://schemas.microsoft.com/office/powerpoint/2010/main" val="287426276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2AD7DE1-7DA8-4F52-A3ED-8CBC3051A76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201</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
        <p:nvSpPr>
          <p:cNvPr id="118789"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Seminar</a:t>
            </a:r>
          </a:p>
        </p:txBody>
      </p:sp>
    </p:spTree>
    <p:extLst>
      <p:ext uri="{BB962C8B-B14F-4D97-AF65-F5344CB8AC3E}">
        <p14:creationId xmlns:p14="http://schemas.microsoft.com/office/powerpoint/2010/main" val="400367441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8E3CD85-EB5A-40C4-BD83-78ED51523DC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202</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
        <p:nvSpPr>
          <p:cNvPr id="120837"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Seminar</a:t>
            </a:r>
          </a:p>
        </p:txBody>
      </p:sp>
    </p:spTree>
    <p:extLst>
      <p:ext uri="{BB962C8B-B14F-4D97-AF65-F5344CB8AC3E}">
        <p14:creationId xmlns:p14="http://schemas.microsoft.com/office/powerpoint/2010/main" val="10625835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extLst>
      <p:ext uri="{BB962C8B-B14F-4D97-AF65-F5344CB8AC3E}">
        <p14:creationId xmlns:p14="http://schemas.microsoft.com/office/powerpoint/2010/main" val="33245995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extLst>
      <p:ext uri="{BB962C8B-B14F-4D97-AF65-F5344CB8AC3E}">
        <p14:creationId xmlns:p14="http://schemas.microsoft.com/office/powerpoint/2010/main" val="9097372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extLst>
      <p:ext uri="{BB962C8B-B14F-4D97-AF65-F5344CB8AC3E}">
        <p14:creationId xmlns:p14="http://schemas.microsoft.com/office/powerpoint/2010/main" val="12355937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extLst>
      <p:ext uri="{BB962C8B-B14F-4D97-AF65-F5344CB8AC3E}">
        <p14:creationId xmlns:p14="http://schemas.microsoft.com/office/powerpoint/2010/main" val="10535561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extLst>
      <p:ext uri="{BB962C8B-B14F-4D97-AF65-F5344CB8AC3E}">
        <p14:creationId xmlns:p14="http://schemas.microsoft.com/office/powerpoint/2010/main" val="2087726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extLst>
      <p:ext uri="{BB962C8B-B14F-4D97-AF65-F5344CB8AC3E}">
        <p14:creationId xmlns:p14="http://schemas.microsoft.com/office/powerpoint/2010/main" val="4278009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p:spPr>
        <p:txBody>
          <a:bodyPr/>
          <a:lstStyle/>
          <a:p>
            <a:pPr defTabSz="985812"/>
            <a:fld id="{AB48D53E-BBF1-4C81-A07A-A2BADD60AD14}" type="slidenum">
              <a:rPr lang="de-AT" smtClean="0"/>
              <a:t>2</a:t>
            </a:fld>
            <a:endParaRPr lang="de-AT" dirty="0"/>
          </a:p>
        </p:txBody>
      </p:sp>
      <p:sp>
        <p:nvSpPr>
          <p:cNvPr id="15362" name="Rectangle 2"/>
          <p:cNvSpPr>
            <a:spLocks noGrp="1" noRot="1" noChangeAspect="1" noChangeArrowheads="1" noTextEdit="1"/>
          </p:cNvSpPr>
          <p:nvPr>
            <p:ph type="sldImg"/>
          </p:nvPr>
        </p:nvSpPr>
        <p:spPr>
          <a:xfrm>
            <a:off x="3341688" y="533400"/>
            <a:ext cx="3551237" cy="2662238"/>
          </a:xfrm>
          <a:ln/>
        </p:spPr>
      </p:sp>
      <p:sp>
        <p:nvSpPr>
          <p:cNvPr id="15363" name="Rectangle 3"/>
          <p:cNvSpPr>
            <a:spLocks noGrp="1" noChangeArrowheads="1"/>
          </p:cNvSpPr>
          <p:nvPr>
            <p:ph type="body" idx="1"/>
          </p:nvPr>
        </p:nvSpPr>
        <p:spPr>
          <a:noFill/>
          <a:ln/>
        </p:spPr>
        <p:txBody>
          <a:bodyPr/>
          <a:lstStyle/>
          <a:p>
            <a:pPr eaLnBrk="1" hangingPunct="1"/>
            <a:endParaRPr lang="de-DE"/>
          </a:p>
        </p:txBody>
      </p:sp>
    </p:spTree>
    <p:extLst>
      <p:ext uri="{BB962C8B-B14F-4D97-AF65-F5344CB8AC3E}">
        <p14:creationId xmlns:p14="http://schemas.microsoft.com/office/powerpoint/2010/main" val="38950110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extLst>
      <p:ext uri="{BB962C8B-B14F-4D97-AF65-F5344CB8AC3E}">
        <p14:creationId xmlns:p14="http://schemas.microsoft.com/office/powerpoint/2010/main" val="10235742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extLst>
      <p:ext uri="{BB962C8B-B14F-4D97-AF65-F5344CB8AC3E}">
        <p14:creationId xmlns:p14="http://schemas.microsoft.com/office/powerpoint/2010/main" val="31825490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extLst>
      <p:ext uri="{BB962C8B-B14F-4D97-AF65-F5344CB8AC3E}">
        <p14:creationId xmlns:p14="http://schemas.microsoft.com/office/powerpoint/2010/main" val="27909432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extLst>
      <p:ext uri="{BB962C8B-B14F-4D97-AF65-F5344CB8AC3E}">
        <p14:creationId xmlns:p14="http://schemas.microsoft.com/office/powerpoint/2010/main" val="22177029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extLst>
      <p:ext uri="{BB962C8B-B14F-4D97-AF65-F5344CB8AC3E}">
        <p14:creationId xmlns:p14="http://schemas.microsoft.com/office/powerpoint/2010/main" val="37807053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pPr/>
              <a:t>33</a:t>
            </a:fld>
            <a:endParaRPr lang="de-DE"/>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190191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E767F0-D288-427C-AA08-5733DF8897B9}" type="slidenum">
              <a:rPr lang="de-DE"/>
              <a:pPr/>
              <a:t>34</a:t>
            </a:fld>
            <a:endParaRPr lang="de-DE"/>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433622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E767F0-D288-427C-AA08-5733DF8897B9}" type="slidenum">
              <a:rPr lang="de-DE"/>
              <a:pPr/>
              <a:t>35</a:t>
            </a:fld>
            <a:endParaRPr lang="de-DE"/>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895801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7584F0-210D-4CBA-9C4E-98F4F272FA92}" type="slidenum">
              <a:rPr lang="de-DE"/>
              <a:pPr/>
              <a:t>39</a:t>
            </a:fld>
            <a:endParaRPr lang="de-DE"/>
          </a:p>
        </p:txBody>
      </p:sp>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42583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C02F0E-F190-4C47-9B6D-E63CB59CD1E2}" type="slidenum">
              <a:rPr lang="de-DE"/>
              <a:pPr/>
              <a:t>41</a:t>
            </a:fld>
            <a:endParaRPr lang="de-DE"/>
          </a:p>
        </p:txBody>
      </p:sp>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17951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Datumsplatzhalter 3"/>
          <p:cNvSpPr>
            <a:spLocks noGrp="1"/>
          </p:cNvSpPr>
          <p:nvPr>
            <p:ph type="dt" idx="1"/>
          </p:nvPr>
        </p:nvSpPr>
        <p:spPr/>
        <p:txBody>
          <a:bodyPr/>
          <a:lstStyle/>
          <a:p>
            <a:pPr>
              <a:defRPr/>
            </a:pPr>
            <a:fld id="{13FA3CDE-72D7-444B-B129-0FE87BB265D2}" type="datetime1">
              <a:rPr lang="de-AT" smtClean="0"/>
              <a:t>01.02.2023</a:t>
            </a:fld>
            <a:endParaRPr lang="de-AT"/>
          </a:p>
        </p:txBody>
      </p:sp>
      <p:sp>
        <p:nvSpPr>
          <p:cNvPr id="5" name="Foliennummernplatzhalter 4"/>
          <p:cNvSpPr>
            <a:spLocks noGrp="1"/>
          </p:cNvSpPr>
          <p:nvPr>
            <p:ph type="sldNum" sz="quarter" idx="5"/>
          </p:nvPr>
        </p:nvSpPr>
        <p:spPr/>
        <p:txBody>
          <a:bodyPr/>
          <a:lstStyle/>
          <a:p>
            <a:pPr>
              <a:defRPr/>
            </a:pPr>
            <a:fld id="{99175DD5-AA00-4CC4-B5B2-2577F3A5AC61}" type="slidenum">
              <a:rPr lang="de-AT" smtClean="0"/>
              <a:t>4</a:t>
            </a:fld>
            <a:endParaRPr lang="de-AT"/>
          </a:p>
        </p:txBody>
      </p:sp>
    </p:spTree>
    <p:extLst>
      <p:ext uri="{BB962C8B-B14F-4D97-AF65-F5344CB8AC3E}">
        <p14:creationId xmlns:p14="http://schemas.microsoft.com/office/powerpoint/2010/main" val="38426383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5D8D89-2FAF-4E41-AF18-D3975FF42D85}" type="slidenum">
              <a:rPr lang="de-DE"/>
              <a:pPr/>
              <a:t>42</a:t>
            </a:fld>
            <a:endParaRPr lang="de-DE"/>
          </a:p>
        </p:txBody>
      </p:sp>
      <p:sp>
        <p:nvSpPr>
          <p:cNvPr id="268290" name="Rectangle 2"/>
          <p:cNvSpPr>
            <a:spLocks noGrp="1" noRot="1" noChangeAspect="1" noChangeArrowheads="1" noTextEdit="1"/>
          </p:cNvSpPr>
          <p:nvPr>
            <p:ph type="sldImg"/>
          </p:nvPr>
        </p:nvSpPr>
        <p:spPr>
          <a:ln/>
        </p:spPr>
      </p:sp>
      <p:sp>
        <p:nvSpPr>
          <p:cNvPr id="2682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461924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pPr/>
              <a:t>43</a:t>
            </a:fld>
            <a:endParaRPr lang="de-DE"/>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37795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DFCA23-B7D4-431E-869A-BDE2927B4627}" type="slidenum">
              <a:rPr lang="de-DE"/>
              <a:pPr/>
              <a:t>44</a:t>
            </a:fld>
            <a:endParaRPr lang="de-DE"/>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839444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DFCA23-B7D4-431E-869A-BDE2927B4627}" type="slidenum">
              <a:rPr lang="de-DE"/>
              <a:pPr/>
              <a:t>45</a:t>
            </a:fld>
            <a:endParaRPr lang="de-DE"/>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515514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DFCA23-B7D4-431E-869A-BDE2927B4627}" type="slidenum">
              <a:rPr lang="de-DE"/>
              <a:pPr/>
              <a:t>46</a:t>
            </a:fld>
            <a:endParaRPr lang="de-DE"/>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54370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DFCA23-B7D4-431E-869A-BDE2927B4627}" type="slidenum">
              <a:rPr lang="de-DE"/>
              <a:pPr/>
              <a:t>47</a:t>
            </a:fld>
            <a:endParaRPr lang="de-DE"/>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09652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DFCA23-B7D4-431E-869A-BDE2927B4627}" type="slidenum">
              <a:rPr lang="de-DE"/>
              <a:pPr/>
              <a:t>48</a:t>
            </a:fld>
            <a:endParaRPr lang="de-DE"/>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782495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989151-983B-4665-9D6B-7457D308CEBD}" type="slidenum">
              <a:rPr lang="de-DE"/>
              <a:pPr/>
              <a:t>49</a:t>
            </a:fld>
            <a:endParaRPr lang="de-DE"/>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xfrm>
            <a:off x="679450" y="4740275"/>
            <a:ext cx="5435600" cy="4492625"/>
          </a:xfrm>
        </p:spPr>
        <p:txBody>
          <a:bodyPr/>
          <a:lstStyle/>
          <a:p>
            <a:endParaRPr lang="en-US"/>
          </a:p>
        </p:txBody>
      </p:sp>
    </p:spTree>
    <p:extLst>
      <p:ext uri="{BB962C8B-B14F-4D97-AF65-F5344CB8AC3E}">
        <p14:creationId xmlns:p14="http://schemas.microsoft.com/office/powerpoint/2010/main" val="20684963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DC2774-9933-4E24-B08C-61C8425C87A0}" type="slidenum">
              <a:rPr lang="de-DE"/>
              <a:pPr/>
              <a:t>51</a:t>
            </a:fld>
            <a:endParaRPr lang="de-DE"/>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xfrm>
            <a:off x="679450" y="4740275"/>
            <a:ext cx="5435600" cy="4492625"/>
          </a:xfrm>
        </p:spPr>
        <p:txBody>
          <a:bodyPr/>
          <a:lstStyle/>
          <a:p>
            <a:endParaRPr lang="en-US"/>
          </a:p>
        </p:txBody>
      </p:sp>
    </p:spTree>
    <p:extLst>
      <p:ext uri="{BB962C8B-B14F-4D97-AF65-F5344CB8AC3E}">
        <p14:creationId xmlns:p14="http://schemas.microsoft.com/office/powerpoint/2010/main" val="40732167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p:spPr>
        <p:txBody>
          <a:bodyPr/>
          <a:lstStyle/>
          <a:p>
            <a:pPr defTabSz="985812"/>
            <a:fld id="{9C8B7B23-1964-4847-9EC8-EBE60AD4BAC1}" type="slidenum">
              <a:rPr lang="de-DE" smtClean="0"/>
              <a:t>52</a:t>
            </a:fld>
            <a:endParaRPr lang="de-DE" dirty="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p:spPr>
        <p:txBody>
          <a:bodyPr/>
          <a:lstStyle/>
          <a:p>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D625CD7C-D34A-4B0C-BD4C-64587B6EB908}" type="slidenum">
              <a:rPr lang="de-DE" smtClean="0"/>
              <a:t>10</a:t>
            </a:fld>
            <a:endParaRPr lang="de-DE"/>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a:noFill/>
          <a:ln/>
        </p:spPr>
        <p:txBody>
          <a:bodyPr/>
          <a:lstStyle/>
          <a:p>
            <a:endParaRPr lang="de-DE"/>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Grp="1" noRot="1" noChangeAspect="1" noChangeArrowheads="1" noTextEdit="1"/>
          </p:cNvSpPr>
          <p:nvPr>
            <p:ph type="sldImg"/>
          </p:nvPr>
        </p:nvSpPr>
        <p:spPr>
          <a:ln/>
        </p:spPr>
      </p:sp>
      <p:sp>
        <p:nvSpPr>
          <p:cNvPr id="346115" name="Rectangle 3"/>
          <p:cNvSpPr>
            <a:spLocks noGrp="1" noChangeArrowheads="1"/>
          </p:cNvSpPr>
          <p:nvPr>
            <p:ph type="body" idx="1"/>
          </p:nvPr>
        </p:nvSpPr>
        <p:spPr>
          <a:noFill/>
          <a:ln/>
        </p:spPr>
        <p:txBody>
          <a:bodyPr/>
          <a:lstStyle/>
          <a:p>
            <a:endParaRPr lang="de-DE"/>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Rot="1" noChangeAspect="1" noChangeArrowheads="1" noTextEdit="1"/>
          </p:cNvSpPr>
          <p:nvPr>
            <p:ph type="sldImg"/>
          </p:nvPr>
        </p:nvSpPr>
        <p:spPr>
          <a:ln/>
        </p:spPr>
      </p:sp>
      <p:sp>
        <p:nvSpPr>
          <p:cNvPr id="279555" name="Rectangle 3"/>
          <p:cNvSpPr>
            <a:spLocks noGrp="1" noChangeArrowheads="1"/>
          </p:cNvSpPr>
          <p:nvPr>
            <p:ph type="body" idx="1"/>
          </p:nvPr>
        </p:nvSpPr>
        <p:spPr>
          <a:noFill/>
          <a:ln/>
        </p:spPr>
        <p:txBody>
          <a:bodyPr/>
          <a:lstStyle/>
          <a:p>
            <a:endParaRPr lang="de-DE"/>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p:spPr>
        <p:txBody>
          <a:bodyPr/>
          <a:lstStyle/>
          <a:p>
            <a:endParaRPr lang="de-DE"/>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Rot="1" noChangeAspect="1" noChangeArrowheads="1" noTextEdit="1"/>
          </p:cNvSpPr>
          <p:nvPr>
            <p:ph type="sldImg"/>
          </p:nvPr>
        </p:nvSpPr>
        <p:spPr>
          <a:ln/>
        </p:spPr>
      </p:sp>
      <p:sp>
        <p:nvSpPr>
          <p:cNvPr id="292867" name="Rectangle 3"/>
          <p:cNvSpPr>
            <a:spLocks noGrp="1" noChangeArrowheads="1"/>
          </p:cNvSpPr>
          <p:nvPr>
            <p:ph type="body" idx="1"/>
          </p:nvPr>
        </p:nvSpPr>
        <p:spPr>
          <a:noFill/>
          <a:ln/>
        </p:spPr>
        <p:txBody>
          <a:bodyPr/>
          <a:lstStyle/>
          <a:p>
            <a:endParaRPr lang="de-DE"/>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p:spPr>
        <p:txBody>
          <a:bodyPr/>
          <a:lstStyle/>
          <a:p>
            <a:pPr defTabSz="985812"/>
            <a:fld id="{75479F72-FA67-4B72-9879-F9FBC881B025}" type="slidenum">
              <a:rPr lang="de-DE" smtClean="0"/>
              <a:t>60</a:t>
            </a:fld>
            <a:endParaRPr lang="de-DE" dirty="0"/>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p:spPr>
        <p:txBody>
          <a:bodyPr/>
          <a:lstStyle/>
          <a:p>
            <a:endParaRPr lang="de-DE"/>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p:spPr>
        <p:txBody>
          <a:bodyPr/>
          <a:lstStyle/>
          <a:p>
            <a:pPr defTabSz="985812"/>
            <a:fld id="{38BF453C-D68C-400B-8951-AC525307EA47}" type="slidenum">
              <a:rPr lang="de-AT" smtClean="0"/>
              <a:t>61</a:t>
            </a:fld>
            <a:endParaRPr lang="de-AT" dirty="0"/>
          </a:p>
        </p:txBody>
      </p:sp>
      <p:sp>
        <p:nvSpPr>
          <p:cNvPr id="102402" name="Rectangle 2"/>
          <p:cNvSpPr>
            <a:spLocks noGrp="1" noRot="1" noChangeAspect="1" noChangeArrowheads="1" noTextEdit="1"/>
          </p:cNvSpPr>
          <p:nvPr>
            <p:ph type="sldImg"/>
          </p:nvPr>
        </p:nvSpPr>
        <p:spPr>
          <a:xfrm>
            <a:off x="990600" y="768350"/>
            <a:ext cx="5118100" cy="3838575"/>
          </a:xfrm>
          <a:ln/>
        </p:spPr>
      </p:sp>
      <p:sp>
        <p:nvSpPr>
          <p:cNvPr id="102403"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Rot="1" noChangeAspect="1" noChangeArrowheads="1" noTextEdit="1"/>
          </p:cNvSpPr>
          <p:nvPr>
            <p:ph type="sldImg"/>
          </p:nvPr>
        </p:nvSpPr>
        <p:spPr>
          <a:ln/>
        </p:spPr>
      </p:sp>
      <p:sp>
        <p:nvSpPr>
          <p:cNvPr id="291843" name="Rectangle 3"/>
          <p:cNvSpPr>
            <a:spLocks noGrp="1" noChangeArrowheads="1"/>
          </p:cNvSpPr>
          <p:nvPr>
            <p:ph type="body" idx="1"/>
          </p:nvPr>
        </p:nvSpPr>
        <p:spPr>
          <a:noFill/>
          <a:ln/>
        </p:spPr>
        <p:txBody>
          <a:bodyPr/>
          <a:lstStyle/>
          <a:p>
            <a:endParaRPr lang="de-DE"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p:spPr>
        <p:txBody>
          <a:bodyPr/>
          <a:lstStyle/>
          <a:p>
            <a:pPr defTabSz="985812"/>
            <a:fld id="{D4815006-5D4C-4BA3-9708-C3EFA81689AB}" type="slidenum">
              <a:rPr lang="de-AT" smtClean="0"/>
              <a:t>64</a:t>
            </a:fld>
            <a:endParaRPr lang="de-AT" dirty="0"/>
          </a:p>
        </p:txBody>
      </p:sp>
      <p:sp>
        <p:nvSpPr>
          <p:cNvPr id="109570" name="Rectangle 2"/>
          <p:cNvSpPr>
            <a:spLocks noGrp="1" noRot="1" noChangeAspect="1" noChangeArrowheads="1" noTextEdit="1"/>
          </p:cNvSpPr>
          <p:nvPr>
            <p:ph type="sldImg"/>
          </p:nvPr>
        </p:nvSpPr>
        <p:spPr>
          <a:xfrm>
            <a:off x="990600" y="768350"/>
            <a:ext cx="5118100" cy="3838575"/>
          </a:xfrm>
          <a:ln/>
        </p:spPr>
      </p:sp>
      <p:sp>
        <p:nvSpPr>
          <p:cNvPr id="109571"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p:spPr>
        <p:txBody>
          <a:bodyPr/>
          <a:lstStyle/>
          <a:p>
            <a:pPr defTabSz="985812"/>
            <a:fld id="{EC745933-D2CC-4835-B1AF-BC3410E427ED}" type="slidenum">
              <a:rPr lang="de-AT" smtClean="0"/>
              <a:t>65</a:t>
            </a:fld>
            <a:endParaRPr lang="de-AT" dirty="0"/>
          </a:p>
        </p:txBody>
      </p:sp>
      <p:sp>
        <p:nvSpPr>
          <p:cNvPr id="112642" name="Rectangle 2"/>
          <p:cNvSpPr>
            <a:spLocks noGrp="1" noRot="1" noChangeAspect="1" noChangeArrowheads="1" noTextEdit="1"/>
          </p:cNvSpPr>
          <p:nvPr>
            <p:ph type="sldImg"/>
          </p:nvPr>
        </p:nvSpPr>
        <p:spPr>
          <a:xfrm>
            <a:off x="990600" y="768350"/>
            <a:ext cx="5118100" cy="3838575"/>
          </a:xfrm>
          <a:ln/>
        </p:spPr>
      </p:sp>
      <p:sp>
        <p:nvSpPr>
          <p:cNvPr id="112643" name="Rectangle 3"/>
          <p:cNvSpPr>
            <a:spLocks noGrp="1" noChangeArrowheads="1"/>
          </p:cNvSpPr>
          <p:nvPr>
            <p:ph type="body" idx="1"/>
          </p:nvPr>
        </p:nvSpPr>
        <p:spPr>
          <a:noFill/>
          <a:ln/>
        </p:spPr>
        <p:txBody>
          <a:bodyPr/>
          <a:lstStyle/>
          <a:p>
            <a:pPr eaLnBrk="1" hangingPunct="1"/>
            <a:endParaRPr lang="de-DE"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FFA2CA-B736-432F-9467-0C937C017757}" type="slidenum">
              <a:rPr lang="de-DE"/>
              <a:t>11</a:t>
            </a:fld>
            <a:endParaRPr lang="de-DE"/>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p:spPr>
        <p:txBody>
          <a:bodyPr/>
          <a:lstStyle/>
          <a:p>
            <a:pPr defTabSz="985812"/>
            <a:fld id="{CDD5E84D-EF5C-4670-A89F-0E1BB710A64D}" type="slidenum">
              <a:rPr lang="de-AT" smtClean="0"/>
              <a:t>66</a:t>
            </a:fld>
            <a:endParaRPr lang="de-AT" dirty="0"/>
          </a:p>
        </p:txBody>
      </p:sp>
      <p:sp>
        <p:nvSpPr>
          <p:cNvPr id="117762" name="Rectangle 2"/>
          <p:cNvSpPr>
            <a:spLocks noGrp="1" noRot="1" noChangeAspect="1" noChangeArrowheads="1" noTextEdit="1"/>
          </p:cNvSpPr>
          <p:nvPr>
            <p:ph type="sldImg"/>
          </p:nvPr>
        </p:nvSpPr>
        <p:spPr>
          <a:xfrm>
            <a:off x="990600" y="768350"/>
            <a:ext cx="5118100" cy="3838575"/>
          </a:xfrm>
          <a:ln/>
        </p:spPr>
      </p:sp>
      <p:sp>
        <p:nvSpPr>
          <p:cNvPr id="117763"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Rot="1" noChangeAspect="1" noChangeArrowheads="1" noTextEdit="1"/>
          </p:cNvSpPr>
          <p:nvPr>
            <p:ph type="sldImg"/>
          </p:nvPr>
        </p:nvSpPr>
        <p:spPr>
          <a:ln/>
        </p:spPr>
      </p:sp>
      <p:sp>
        <p:nvSpPr>
          <p:cNvPr id="287747" name="Rectangle 3"/>
          <p:cNvSpPr>
            <a:spLocks noGrp="1" noChangeArrowheads="1"/>
          </p:cNvSpPr>
          <p:nvPr>
            <p:ph type="body" idx="1"/>
          </p:nvPr>
        </p:nvSpPr>
        <p:spPr>
          <a:noFill/>
          <a:ln/>
        </p:spPr>
        <p:txBody>
          <a:bodyPr/>
          <a:lstStyle/>
          <a:p>
            <a:endParaRPr lang="de-DE"/>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p:spPr>
        <p:txBody>
          <a:bodyPr/>
          <a:lstStyle/>
          <a:p>
            <a:pPr defTabSz="985812"/>
            <a:fld id="{DE5E3D3E-58E1-4CD9-85D8-0D6CBC0D145D}" type="slidenum">
              <a:rPr lang="de-AT" smtClean="0"/>
              <a:t>68</a:t>
            </a:fld>
            <a:endParaRPr lang="de-AT" dirty="0"/>
          </a:p>
        </p:txBody>
      </p:sp>
      <p:sp>
        <p:nvSpPr>
          <p:cNvPr id="122882" name="Rectangle 2"/>
          <p:cNvSpPr>
            <a:spLocks noGrp="1" noRot="1" noChangeAspect="1" noChangeArrowheads="1" noTextEdit="1"/>
          </p:cNvSpPr>
          <p:nvPr>
            <p:ph type="sldImg"/>
          </p:nvPr>
        </p:nvSpPr>
        <p:spPr>
          <a:xfrm>
            <a:off x="990600" y="768350"/>
            <a:ext cx="5118100" cy="3838575"/>
          </a:xfrm>
          <a:ln/>
        </p:spPr>
      </p:sp>
      <p:sp>
        <p:nvSpPr>
          <p:cNvPr id="122883"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p:spPr>
        <p:txBody>
          <a:bodyPr/>
          <a:lstStyle/>
          <a:p>
            <a:pPr defTabSz="985812"/>
            <a:fld id="{4D68270D-57CC-48E6-AC9C-EF3513E26389}" type="slidenum">
              <a:rPr lang="de-AT" smtClean="0"/>
              <a:t>70</a:t>
            </a:fld>
            <a:endParaRPr lang="de-AT" dirty="0"/>
          </a:p>
        </p:txBody>
      </p:sp>
      <p:sp>
        <p:nvSpPr>
          <p:cNvPr id="131074" name="Rectangle 2"/>
          <p:cNvSpPr>
            <a:spLocks noGrp="1" noRot="1" noChangeAspect="1" noChangeArrowheads="1" noTextEdit="1"/>
          </p:cNvSpPr>
          <p:nvPr>
            <p:ph type="sldImg"/>
          </p:nvPr>
        </p:nvSpPr>
        <p:spPr>
          <a:xfrm>
            <a:off x="990600" y="768350"/>
            <a:ext cx="5118100" cy="3840163"/>
          </a:xfrm>
          <a:ln/>
        </p:spPr>
      </p:sp>
      <p:sp>
        <p:nvSpPr>
          <p:cNvPr id="131075" name="Rectangle 3"/>
          <p:cNvSpPr>
            <a:spLocks noGrp="1" noChangeArrowheads="1"/>
          </p:cNvSpPr>
          <p:nvPr>
            <p:ph type="body" idx="1"/>
          </p:nvPr>
        </p:nvSpPr>
        <p:spPr>
          <a:xfrm>
            <a:off x="947709" y="4862458"/>
            <a:ext cx="5203883" cy="4604020"/>
          </a:xfrm>
          <a:noFill/>
          <a:ln/>
        </p:spPr>
        <p:txBody>
          <a:bodyPr/>
          <a:lstStyle/>
          <a:p>
            <a:pPr eaLnBrk="1" hangingPunct="1"/>
            <a:endParaRPr lang="de-DE"/>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p:spPr>
        <p:txBody>
          <a:bodyPr/>
          <a:lstStyle/>
          <a:p>
            <a:pPr defTabSz="985812"/>
            <a:fld id="{C77DAE73-0AB4-448D-9F9A-0E1F1632171A}" type="slidenum">
              <a:rPr lang="de-AT" smtClean="0"/>
              <a:t>71</a:t>
            </a:fld>
            <a:endParaRPr lang="de-AT" dirty="0"/>
          </a:p>
        </p:txBody>
      </p:sp>
      <p:sp>
        <p:nvSpPr>
          <p:cNvPr id="136194" name="Rectangle 2"/>
          <p:cNvSpPr>
            <a:spLocks noGrp="1" noRot="1" noChangeAspect="1" noChangeArrowheads="1" noTextEdit="1"/>
          </p:cNvSpPr>
          <p:nvPr>
            <p:ph type="sldImg"/>
          </p:nvPr>
        </p:nvSpPr>
        <p:spPr>
          <a:xfrm>
            <a:off x="990600" y="768350"/>
            <a:ext cx="5118100" cy="3838575"/>
          </a:xfrm>
          <a:ln/>
        </p:spPr>
      </p:sp>
      <p:sp>
        <p:nvSpPr>
          <p:cNvPr id="136195" name="Rectangle 3"/>
          <p:cNvSpPr>
            <a:spLocks noGrp="1" noChangeArrowheads="1"/>
          </p:cNvSpPr>
          <p:nvPr>
            <p:ph type="body" idx="1"/>
          </p:nvPr>
        </p:nvSpPr>
        <p:spPr>
          <a:xfrm>
            <a:off x="709363" y="4860067"/>
            <a:ext cx="5680575" cy="4606412"/>
          </a:xfrm>
          <a:noFill/>
          <a:ln/>
        </p:spPr>
        <p:txBody>
          <a:bodyPr/>
          <a:lstStyle/>
          <a:p>
            <a:pPr eaLnBrk="1" hangingPunct="1"/>
            <a:endParaRPr lang="de-DE"/>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p:spPr>
        <p:txBody>
          <a:bodyPr/>
          <a:lstStyle/>
          <a:p>
            <a:fld id="{095AC480-A0C0-425D-B26C-976E40974917}" type="slidenum">
              <a:rPr lang="de-DE" smtClean="0"/>
              <a:t>76</a:t>
            </a:fld>
            <a:endParaRPr lang="de-DE"/>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p:spPr>
        <p:txBody>
          <a:bodyPr/>
          <a:lstStyle/>
          <a:p>
            <a:pPr eaLnBrk="1" hangingPunct="1"/>
            <a:endParaRPr lang="de-AT"/>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noFill/>
        </p:spPr>
        <p:txBody>
          <a:bodyPr/>
          <a:lstStyle/>
          <a:p>
            <a:fld id="{12531CCA-5B61-426A-BEB0-1BF87718B12E}" type="slidenum">
              <a:rPr lang="de-DE" smtClean="0"/>
              <a:t>77</a:t>
            </a:fld>
            <a:endParaRPr lang="de-DE"/>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noFill/>
          <a:ln/>
        </p:spPr>
        <p:txBody>
          <a:bodyPr/>
          <a:lstStyle/>
          <a:p>
            <a:pPr eaLnBrk="1" hangingPunct="1"/>
            <a:endParaRPr lang="de-AT"/>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p:spPr>
        <p:txBody>
          <a:bodyPr/>
          <a:lstStyle/>
          <a:p>
            <a:pPr defTabSz="985812"/>
            <a:fld id="{5D84847A-214D-4BA6-A309-6368F022F2BD}" type="slidenum">
              <a:rPr lang="de-DE" smtClean="0"/>
              <a:t>78</a:t>
            </a:fld>
            <a:endParaRPr lang="de-DE" dirty="0"/>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p:spPr>
        <p:txBody>
          <a:bodyPr/>
          <a:lstStyle/>
          <a:p>
            <a:endParaRPr lang="de-DE"/>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p:spPr>
        <p:txBody>
          <a:bodyPr/>
          <a:lstStyle/>
          <a:p>
            <a:pPr defTabSz="985812"/>
            <a:fld id="{D84220D6-F6A5-4788-B26A-8B4A3DE0569C}" type="slidenum">
              <a:rPr lang="de-DE" smtClean="0"/>
              <a:t>79</a:t>
            </a:fld>
            <a:endParaRPr lang="de-DE" dirty="0"/>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xfrm>
            <a:off x="710497" y="4860067"/>
            <a:ext cx="5679440" cy="4606412"/>
          </a:xfrm>
          <a:noFill/>
          <a:ln/>
        </p:spPr>
        <p:txBody>
          <a:bodyPr/>
          <a:lstStyle/>
          <a:p>
            <a:endParaRPr lang="de-DE"/>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p:spPr>
        <p:txBody>
          <a:bodyPr/>
          <a:lstStyle/>
          <a:p>
            <a:pPr defTabSz="985812"/>
            <a:fld id="{7AB97905-08F2-48B0-93FE-195D088CC501}" type="slidenum">
              <a:rPr lang="de-DE" smtClean="0"/>
              <a:t>80</a:t>
            </a:fld>
            <a:endParaRPr lang="de-DE" dirty="0"/>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xfrm>
            <a:off x="710497" y="4860067"/>
            <a:ext cx="5679440" cy="4606412"/>
          </a:xfrm>
          <a:noFill/>
          <a:ln/>
        </p:spPr>
        <p:txBody>
          <a:bodyPr/>
          <a:lstStyle/>
          <a:p>
            <a:endParaRPr 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FFA2CA-B736-432F-9467-0C937C017757}" type="slidenum">
              <a:rPr lang="de-DE"/>
              <a:pPr/>
              <a:t>12</a:t>
            </a:fld>
            <a:endParaRPr lang="de-DE"/>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856683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1632F6-DA38-4742-A05B-F4F3B959805A}" type="slidenum">
              <a:rPr lang="de-DE"/>
              <a:t>81</a:t>
            </a:fld>
            <a:endParaRPr lang="de-DE"/>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a:xfrm>
            <a:off x="947128" y="4861769"/>
            <a:ext cx="5205048" cy="4604598"/>
          </a:xfrm>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6BD2D28-3C3A-485F-A047-B68F757A4B37}" type="slidenum">
              <a:rPr kumimoji="0" lang="de-DE"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de-DE"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6367756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B4BBC4B-8646-4333-B06E-4FABAE587403}" type="slidenum">
              <a:rPr kumimoji="0" lang="de-DE"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de-DE"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094495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A2AF930-35AF-4960-9297-54194CBC2C87}" type="slidenum">
              <a:rPr kumimoji="0" lang="de-DE"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de-DE"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5231101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009450F-2605-43E4-B91B-42B53966EA8C}" type="slidenum">
              <a:rPr kumimoji="0" lang="de-DE"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de-DE"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183024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2B7503-6671-44CE-855A-D38DDE9186A5}" type="slidenum">
              <a:rPr kumimoji="0" lang="de-DE"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de-DE"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4719195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96E715-A113-47B3-A37B-BB5E83123FD2}" type="slidenum">
              <a:rPr kumimoji="0" lang="de-DE"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de-DE"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1207464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B3999EB-0B1D-46CC-B13B-19EA6F559D93}" type="slidenum">
              <a:rPr kumimoji="0" lang="de-DE"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de-DE"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9879778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1A9A311-3A82-4F63-9A65-FA4BFA17F69F}" type="slidenum">
              <a:rPr kumimoji="0" lang="de-DE"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de-DE"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859958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FA9E7BD-2879-4078-8900-16907DA17809}" type="slidenum">
              <a:rPr kumimoji="0" lang="de-DE"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de-DE"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38532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B903B2-5313-4C17-98E7-77C7D968D54F}" type="slidenum">
              <a:rPr lang="de-DE"/>
              <a:pPr/>
              <a:t>15</a:t>
            </a:fld>
            <a:endParaRPr lang="de-DE"/>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5685374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E13EE1E-4F47-4C47-A0D0-17A08E78A334}" type="slidenum">
              <a:rPr kumimoji="0" lang="de-DE"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de-DE"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7208850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6D3601C-9F6C-494B-AF2C-8F3189F13903}" type="slidenum">
              <a:rPr kumimoji="0" lang="de-DE"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de-DE"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577193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2"/>
          <p:cNvSpPr>
            <a:spLocks noGrp="1" noRot="1" noChangeAspect="1" noChangeArrowheads="1" noTextEdit="1"/>
          </p:cNvSpPr>
          <p:nvPr>
            <p:ph type="sldImg"/>
          </p:nvPr>
        </p:nvSpPr>
        <p:spPr>
          <a:ln/>
        </p:spPr>
      </p:sp>
      <p:sp>
        <p:nvSpPr>
          <p:cNvPr id="847875" name="Rectangle 3"/>
          <p:cNvSpPr>
            <a:spLocks noGrp="1" noChangeArrowheads="1"/>
          </p:cNvSpPr>
          <p:nvPr>
            <p:ph type="body" idx="1"/>
          </p:nvPr>
        </p:nvSpPr>
        <p:spPr>
          <a:noFill/>
          <a:ln/>
        </p:spPr>
        <p:txBody>
          <a:bodyPr/>
          <a:lstStyle/>
          <a:p>
            <a:endParaRPr lang="en-US" smtClean="0">
              <a:latin typeface="Arial" pitchFamily="34" charset="0"/>
            </a:endParaRPr>
          </a:p>
        </p:txBody>
      </p:sp>
    </p:spTree>
    <p:extLst>
      <p:ext uri="{BB962C8B-B14F-4D97-AF65-F5344CB8AC3E}">
        <p14:creationId xmlns:p14="http://schemas.microsoft.com/office/powerpoint/2010/main" val="349341441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2"/>
          <p:cNvSpPr>
            <a:spLocks noGrp="1" noRot="1" noChangeAspect="1" noChangeArrowheads="1" noTextEdit="1"/>
          </p:cNvSpPr>
          <p:nvPr>
            <p:ph type="sldImg"/>
          </p:nvPr>
        </p:nvSpPr>
        <p:spPr>
          <a:ln/>
        </p:spPr>
      </p:sp>
      <p:sp>
        <p:nvSpPr>
          <p:cNvPr id="847875" name="Rectangle 3"/>
          <p:cNvSpPr>
            <a:spLocks noGrp="1" noChangeArrowheads="1"/>
          </p:cNvSpPr>
          <p:nvPr>
            <p:ph type="body" idx="1"/>
          </p:nvPr>
        </p:nvSpPr>
        <p:spPr>
          <a:noFill/>
          <a:ln/>
        </p:spPr>
        <p:txBody>
          <a:bodyPr/>
          <a:lstStyle/>
          <a:p>
            <a:endParaRPr lang="en-US" smtClean="0">
              <a:latin typeface="Arial" pitchFamily="34" charset="0"/>
            </a:endParaRPr>
          </a:p>
        </p:txBody>
      </p:sp>
    </p:spTree>
    <p:extLst>
      <p:ext uri="{BB962C8B-B14F-4D97-AF65-F5344CB8AC3E}">
        <p14:creationId xmlns:p14="http://schemas.microsoft.com/office/powerpoint/2010/main" val="2588529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2"/>
          <p:cNvSpPr>
            <a:spLocks noGrp="1" noRot="1" noChangeAspect="1" noChangeArrowheads="1" noTextEdit="1"/>
          </p:cNvSpPr>
          <p:nvPr>
            <p:ph type="sldImg"/>
          </p:nvPr>
        </p:nvSpPr>
        <p:spPr>
          <a:ln/>
        </p:spPr>
      </p:sp>
      <p:sp>
        <p:nvSpPr>
          <p:cNvPr id="847875" name="Rectangle 3"/>
          <p:cNvSpPr>
            <a:spLocks noGrp="1" noChangeArrowheads="1"/>
          </p:cNvSpPr>
          <p:nvPr>
            <p:ph type="body" idx="1"/>
          </p:nvPr>
        </p:nvSpPr>
        <p:spPr>
          <a:noFill/>
          <a:ln/>
        </p:spPr>
        <p:txBody>
          <a:bodyPr/>
          <a:lstStyle/>
          <a:p>
            <a:endParaRPr lang="en-US" smtClean="0">
              <a:latin typeface="Arial" pitchFamily="34" charset="0"/>
            </a:endParaRPr>
          </a:p>
        </p:txBody>
      </p:sp>
    </p:spTree>
    <p:extLst>
      <p:ext uri="{BB962C8B-B14F-4D97-AF65-F5344CB8AC3E}">
        <p14:creationId xmlns:p14="http://schemas.microsoft.com/office/powerpoint/2010/main" val="218885115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2"/>
          <p:cNvSpPr>
            <a:spLocks noGrp="1" noRot="1" noChangeAspect="1" noChangeArrowheads="1" noTextEdit="1"/>
          </p:cNvSpPr>
          <p:nvPr>
            <p:ph type="sldImg"/>
          </p:nvPr>
        </p:nvSpPr>
        <p:spPr>
          <a:ln/>
        </p:spPr>
      </p:sp>
      <p:sp>
        <p:nvSpPr>
          <p:cNvPr id="847875" name="Rectangle 3"/>
          <p:cNvSpPr>
            <a:spLocks noGrp="1" noChangeArrowheads="1"/>
          </p:cNvSpPr>
          <p:nvPr>
            <p:ph type="body" idx="1"/>
          </p:nvPr>
        </p:nvSpPr>
        <p:spPr>
          <a:noFill/>
          <a:ln/>
        </p:spPr>
        <p:txBody>
          <a:bodyPr/>
          <a:lstStyle/>
          <a:p>
            <a:endParaRPr lang="en-US" smtClean="0">
              <a:latin typeface="Arial" pitchFamily="34" charset="0"/>
            </a:endParaRPr>
          </a:p>
        </p:txBody>
      </p:sp>
    </p:spTree>
    <p:extLst>
      <p:ext uri="{BB962C8B-B14F-4D97-AF65-F5344CB8AC3E}">
        <p14:creationId xmlns:p14="http://schemas.microsoft.com/office/powerpoint/2010/main" val="214391241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2"/>
          <p:cNvSpPr>
            <a:spLocks noGrp="1" noRot="1" noChangeAspect="1" noChangeArrowheads="1" noTextEdit="1"/>
          </p:cNvSpPr>
          <p:nvPr>
            <p:ph type="sldImg"/>
          </p:nvPr>
        </p:nvSpPr>
        <p:spPr>
          <a:ln/>
        </p:spPr>
      </p:sp>
      <p:sp>
        <p:nvSpPr>
          <p:cNvPr id="847875" name="Rectangle 3"/>
          <p:cNvSpPr>
            <a:spLocks noGrp="1" noChangeArrowheads="1"/>
          </p:cNvSpPr>
          <p:nvPr>
            <p:ph type="body" idx="1"/>
          </p:nvPr>
        </p:nvSpPr>
        <p:spPr>
          <a:noFill/>
          <a:ln/>
        </p:spPr>
        <p:txBody>
          <a:bodyPr/>
          <a:lstStyle/>
          <a:p>
            <a:endParaRPr lang="en-US" smtClean="0">
              <a:latin typeface="Arial" pitchFamily="34" charset="0"/>
            </a:endParaRPr>
          </a:p>
        </p:txBody>
      </p:sp>
    </p:spTree>
    <p:extLst>
      <p:ext uri="{BB962C8B-B14F-4D97-AF65-F5344CB8AC3E}">
        <p14:creationId xmlns:p14="http://schemas.microsoft.com/office/powerpoint/2010/main" val="320917369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dirty="0"/>
          </a:p>
        </p:txBody>
      </p:sp>
      <p:sp>
        <p:nvSpPr>
          <p:cNvPr id="4" name="Foliennummernplatzhalt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0A8BB94-B8DC-4A49-A51B-08AF679AF29B}" type="slidenum">
              <a:rPr kumimoji="0" lang="de-DE"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de-DE"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88120959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dirty="0"/>
          </a:p>
        </p:txBody>
      </p:sp>
      <p:sp>
        <p:nvSpPr>
          <p:cNvPr id="4" name="Foliennummernplatzhalt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0A8BB94-B8DC-4A49-A51B-08AF679AF29B}" type="slidenum">
              <a:rPr kumimoji="0" lang="de-DE"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de-DE"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1134093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2"/>
          <p:cNvSpPr>
            <a:spLocks noGrp="1" noRot="1" noChangeAspect="1" noChangeArrowheads="1" noTextEdit="1"/>
          </p:cNvSpPr>
          <p:nvPr>
            <p:ph type="sldImg"/>
          </p:nvPr>
        </p:nvSpPr>
        <p:spPr>
          <a:ln/>
        </p:spPr>
      </p:sp>
      <p:sp>
        <p:nvSpPr>
          <p:cNvPr id="847875" name="Rectangle 3"/>
          <p:cNvSpPr>
            <a:spLocks noGrp="1" noChangeArrowheads="1"/>
          </p:cNvSpPr>
          <p:nvPr>
            <p:ph type="body" idx="1"/>
          </p:nvPr>
        </p:nvSpPr>
        <p:spPr>
          <a:noFill/>
          <a:ln/>
        </p:spPr>
        <p:txBody>
          <a:bodyPr/>
          <a:lstStyle/>
          <a:p>
            <a:endParaRPr lang="en-US" smtClean="0">
              <a:latin typeface="Arial" pitchFamily="34" charset="0"/>
            </a:endParaRPr>
          </a:p>
        </p:txBody>
      </p:sp>
    </p:spTree>
    <p:extLst>
      <p:ext uri="{BB962C8B-B14F-4D97-AF65-F5344CB8AC3E}">
        <p14:creationId xmlns:p14="http://schemas.microsoft.com/office/powerpoint/2010/main" val="3310121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62BFA6-A7F9-47D3-9143-F928479CE45D}" type="slidenum">
              <a:rPr kumimoji="0" lang="de-DE"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de-DE"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13368106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2"/>
          <p:cNvSpPr>
            <a:spLocks noGrp="1" noRot="1" noChangeAspect="1" noChangeArrowheads="1" noTextEdit="1"/>
          </p:cNvSpPr>
          <p:nvPr>
            <p:ph type="sldImg"/>
          </p:nvPr>
        </p:nvSpPr>
        <p:spPr>
          <a:ln/>
        </p:spPr>
      </p:sp>
      <p:sp>
        <p:nvSpPr>
          <p:cNvPr id="847875" name="Rectangle 3"/>
          <p:cNvSpPr>
            <a:spLocks noGrp="1" noChangeArrowheads="1"/>
          </p:cNvSpPr>
          <p:nvPr>
            <p:ph type="body" idx="1"/>
          </p:nvPr>
        </p:nvSpPr>
        <p:spPr>
          <a:noFill/>
          <a:ln/>
        </p:spPr>
        <p:txBody>
          <a:bodyPr/>
          <a:lstStyle/>
          <a:p>
            <a:endParaRPr lang="en-US" smtClean="0">
              <a:latin typeface="Arial" pitchFamily="34" charset="0"/>
            </a:endParaRPr>
          </a:p>
        </p:txBody>
      </p:sp>
    </p:spTree>
    <p:extLst>
      <p:ext uri="{BB962C8B-B14F-4D97-AF65-F5344CB8AC3E}">
        <p14:creationId xmlns:p14="http://schemas.microsoft.com/office/powerpoint/2010/main" val="223020860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423F4D-28A4-41DC-ABE5-7F51E4DC61EC}" type="slidenum">
              <a:rPr kumimoji="0" lang="de-DE"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de-DE"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6448867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F7C2F70-DE80-45E9-9CB4-941BBA67413E}" type="slidenum">
              <a:rPr kumimoji="0" lang="de-DE"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de-DE"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77803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Grp="1" noRot="1" noChangeAspect="1" noChangeArrowheads="1" noTextEdit="1"/>
          </p:cNvSpPr>
          <p:nvPr>
            <p:ph type="sldImg"/>
          </p:nvPr>
        </p:nvSpPr>
        <p:spPr>
          <a:ln/>
        </p:spPr>
      </p:sp>
      <p:sp>
        <p:nvSpPr>
          <p:cNvPr id="356355"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55649680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32EFB5-24AA-428A-B166-0EE342CC0280}" type="slidenum">
              <a:rPr kumimoji="0" lang="de-DE"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de-DE" sz="1200" b="0" i="0" u="none" strike="noStrike" kern="1200" cap="none" spc="0" normalizeH="0" baseline="0" noProof="0" smtClean="0">
              <a:ln>
                <a:noFill/>
              </a:ln>
              <a:solidFill>
                <a:srgbClr val="000000"/>
              </a:solidFill>
              <a:effectLst/>
              <a:uLnTx/>
              <a:uFillTx/>
              <a:latin typeface="Arial" charset="0"/>
              <a:ea typeface="+mn-ea"/>
              <a:cs typeface="+mn-cs"/>
            </a:endParaRPr>
          </a:p>
        </p:txBody>
      </p:sp>
      <p:sp>
        <p:nvSpPr>
          <p:cNvPr id="245762" name="Rectangle 2"/>
          <p:cNvSpPr>
            <a:spLocks noGrp="1" noRot="1" noChangeAspect="1" noChangeArrowheads="1" noTextEdit="1"/>
          </p:cNvSpPr>
          <p:nvPr>
            <p:ph type="sldImg"/>
          </p:nvPr>
        </p:nvSpPr>
        <p:spPr>
          <a:xfrm>
            <a:off x="901700" y="749300"/>
            <a:ext cx="4991100" cy="3743325"/>
          </a:xfrm>
          <a:ln/>
        </p:spPr>
      </p:sp>
      <p:sp>
        <p:nvSpPr>
          <p:cNvPr id="245763" name="Rectangle 3"/>
          <p:cNvSpPr>
            <a:spLocks noGrp="1" noChangeArrowheads="1"/>
          </p:cNvSpPr>
          <p:nvPr>
            <p:ph type="body" idx="1"/>
          </p:nvPr>
        </p:nvSpPr>
        <p:spPr>
          <a:xfrm>
            <a:off x="907048" y="4742590"/>
            <a:ext cx="4980405" cy="4490209"/>
          </a:xfrm>
          <a:noFill/>
          <a:ln/>
        </p:spPr>
        <p:txBody>
          <a:bodyPr/>
          <a:lstStyle/>
          <a:p>
            <a:pPr eaLnBrk="1" hangingPunct="1"/>
            <a:endParaRPr lang="de-AT" smtClean="0"/>
          </a:p>
        </p:txBody>
      </p:sp>
    </p:spTree>
    <p:extLst>
      <p:ext uri="{BB962C8B-B14F-4D97-AF65-F5344CB8AC3E}">
        <p14:creationId xmlns:p14="http://schemas.microsoft.com/office/powerpoint/2010/main" val="187409680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B9E2C16-286E-481B-B60D-4FB0DAD36953}" type="slidenum">
              <a:rPr kumimoji="0" lang="de-DE"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de-DE"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2619596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3E21548-0CB0-4D5B-9401-C28E7CA4BBD1}" type="slidenum">
              <a:rPr kumimoji="0" lang="de-DE"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de-DE"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5319792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6D3601C-9F6C-494B-AF2C-8F3189F13903}" type="slidenum">
              <a:rPr kumimoji="0" lang="de-DE"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134</a:t>
            </a:fld>
            <a:endParaRPr kumimoji="0" lang="de-DE"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7450091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60D1516-3F1F-4C5F-A764-269DCF8E7B1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137</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
        <p:nvSpPr>
          <p:cNvPr id="26629"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Seminar</a:t>
            </a:r>
          </a:p>
        </p:txBody>
      </p:sp>
    </p:spTree>
    <p:extLst>
      <p:ext uri="{BB962C8B-B14F-4D97-AF65-F5344CB8AC3E}">
        <p14:creationId xmlns:p14="http://schemas.microsoft.com/office/powerpoint/2010/main" val="409247322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1F2D749-2773-43D7-9A8E-14C17A3E7D5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139</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53635" name="Rectangle 2"/>
          <p:cNvSpPr>
            <a:spLocks noGrp="1" noRot="1" noChangeAspect="1" noChangeArrowheads="1" noTextEdit="1"/>
          </p:cNvSpPr>
          <p:nvPr>
            <p:ph type="sldImg"/>
          </p:nvPr>
        </p:nvSpPr>
        <p:spPr>
          <a:ln/>
        </p:spPr>
      </p:sp>
      <p:sp>
        <p:nvSpPr>
          <p:cNvPr id="453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
        <p:nvSpPr>
          <p:cNvPr id="453637"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Seminar</a:t>
            </a:r>
          </a:p>
        </p:txBody>
      </p:sp>
    </p:spTree>
    <p:extLst>
      <p:ext uri="{BB962C8B-B14F-4D97-AF65-F5344CB8AC3E}">
        <p14:creationId xmlns:p14="http://schemas.microsoft.com/office/powerpoint/2010/main" val="1645304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019144-AC7D-4122-B7A7-AC2A488EA848}" type="slidenum">
              <a:rPr lang="de-DE"/>
              <a:pPr/>
              <a:t>17</a:t>
            </a:fld>
            <a:endParaRPr lang="de-DE"/>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6171933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7141393-5717-4FB0-A7B1-B7C69F1BF98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140</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55683" name="Rectangle 2"/>
          <p:cNvSpPr>
            <a:spLocks noGrp="1" noRot="1" noChangeAspect="1" noChangeArrowheads="1" noTextEdit="1"/>
          </p:cNvSpPr>
          <p:nvPr>
            <p:ph type="sldImg"/>
          </p:nvPr>
        </p:nvSpPr>
        <p:spPr>
          <a:ln/>
        </p:spPr>
      </p:sp>
      <p:sp>
        <p:nvSpPr>
          <p:cNvPr id="455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
        <p:nvSpPr>
          <p:cNvPr id="455685"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Seminar</a:t>
            </a:r>
          </a:p>
        </p:txBody>
      </p:sp>
    </p:spTree>
    <p:extLst>
      <p:ext uri="{BB962C8B-B14F-4D97-AF65-F5344CB8AC3E}">
        <p14:creationId xmlns:p14="http://schemas.microsoft.com/office/powerpoint/2010/main" val="260109979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E7F20E-2AB4-496E-BE25-8AE8A787657B}" type="slidenum">
              <a:rPr kumimoji="0" lang="de-DE"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156</a:t>
            </a:fld>
            <a:endParaRPr kumimoji="0" lang="de-DE"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104512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E7F20E-2AB4-496E-BE25-8AE8A787657B}" type="slidenum">
              <a:rPr kumimoji="0" lang="de-DE"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158</a:t>
            </a:fld>
            <a:endParaRPr kumimoji="0" lang="de-DE"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0599702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147E7D4-9549-4A9D-89D0-EF06F5B6B6F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159</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06883" name="Rectangle 2"/>
          <p:cNvSpPr>
            <a:spLocks noGrp="1" noRot="1" noChangeAspect="1" noChangeArrowheads="1" noTextEdit="1"/>
          </p:cNvSpPr>
          <p:nvPr>
            <p:ph type="sldImg"/>
          </p:nvPr>
        </p:nvSpPr>
        <p:spPr>
          <a:ln/>
        </p:spPr>
      </p:sp>
      <p:sp>
        <p:nvSpPr>
          <p:cNvPr id="506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
        <p:nvSpPr>
          <p:cNvPr id="506885"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Seminar</a:t>
            </a:r>
          </a:p>
        </p:txBody>
      </p:sp>
    </p:spTree>
    <p:extLst>
      <p:ext uri="{BB962C8B-B14F-4D97-AF65-F5344CB8AC3E}">
        <p14:creationId xmlns:p14="http://schemas.microsoft.com/office/powerpoint/2010/main" val="213110215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1FCDB56-615A-4AB4-B7FA-024A57FEA9F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160</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17123" name="Rectangle 2"/>
          <p:cNvSpPr>
            <a:spLocks noGrp="1" noRot="1" noChangeAspect="1" noChangeArrowheads="1" noTextEdit="1"/>
          </p:cNvSpPr>
          <p:nvPr>
            <p:ph type="sldImg"/>
          </p:nvPr>
        </p:nvSpPr>
        <p:spPr>
          <a:ln/>
        </p:spPr>
      </p:sp>
      <p:sp>
        <p:nvSpPr>
          <p:cNvPr id="517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
        <p:nvSpPr>
          <p:cNvPr id="517125"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Seminar</a:t>
            </a:r>
          </a:p>
        </p:txBody>
      </p:sp>
    </p:spTree>
    <p:extLst>
      <p:ext uri="{BB962C8B-B14F-4D97-AF65-F5344CB8AC3E}">
        <p14:creationId xmlns:p14="http://schemas.microsoft.com/office/powerpoint/2010/main" val="8846485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5D0C910-ED4B-4B4B-BFD8-B0A4509E74C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161</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19171" name="Rectangle 2"/>
          <p:cNvSpPr>
            <a:spLocks noGrp="1" noRot="1" noChangeAspect="1" noChangeArrowheads="1" noTextEdit="1"/>
          </p:cNvSpPr>
          <p:nvPr>
            <p:ph type="sldImg"/>
          </p:nvPr>
        </p:nvSpPr>
        <p:spPr>
          <a:ln/>
        </p:spPr>
      </p:sp>
      <p:sp>
        <p:nvSpPr>
          <p:cNvPr id="519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
        <p:nvSpPr>
          <p:cNvPr id="519173"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Seminar</a:t>
            </a:r>
          </a:p>
        </p:txBody>
      </p:sp>
    </p:spTree>
    <p:extLst>
      <p:ext uri="{BB962C8B-B14F-4D97-AF65-F5344CB8AC3E}">
        <p14:creationId xmlns:p14="http://schemas.microsoft.com/office/powerpoint/2010/main" val="327880155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B573BA0-BAB6-48CB-AABE-B61FB97DC54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162</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21219" name="Rectangle 2"/>
          <p:cNvSpPr>
            <a:spLocks noGrp="1" noRot="1" noChangeAspect="1" noChangeArrowheads="1" noTextEdit="1"/>
          </p:cNvSpPr>
          <p:nvPr>
            <p:ph type="sldImg"/>
          </p:nvPr>
        </p:nvSpPr>
        <p:spPr>
          <a:ln/>
        </p:spPr>
      </p:sp>
      <p:sp>
        <p:nvSpPr>
          <p:cNvPr id="521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
        <p:nvSpPr>
          <p:cNvPr id="521221"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Seminar</a:t>
            </a:r>
          </a:p>
        </p:txBody>
      </p:sp>
    </p:spTree>
    <p:extLst>
      <p:ext uri="{BB962C8B-B14F-4D97-AF65-F5344CB8AC3E}">
        <p14:creationId xmlns:p14="http://schemas.microsoft.com/office/powerpoint/2010/main" val="214529018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811C12B-C760-40D4-A905-FA1F9DA9B65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163</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23267" name="Rectangle 2"/>
          <p:cNvSpPr>
            <a:spLocks noGrp="1" noRot="1" noChangeAspect="1" noChangeArrowheads="1" noTextEdit="1"/>
          </p:cNvSpPr>
          <p:nvPr>
            <p:ph type="sldImg"/>
          </p:nvPr>
        </p:nvSpPr>
        <p:spPr>
          <a:ln/>
        </p:spPr>
      </p:sp>
      <p:sp>
        <p:nvSpPr>
          <p:cNvPr id="523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
        <p:nvSpPr>
          <p:cNvPr id="523269"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Seminar</a:t>
            </a:r>
          </a:p>
        </p:txBody>
      </p:sp>
    </p:spTree>
    <p:extLst>
      <p:ext uri="{BB962C8B-B14F-4D97-AF65-F5344CB8AC3E}">
        <p14:creationId xmlns:p14="http://schemas.microsoft.com/office/powerpoint/2010/main" val="61122226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18AC538-2EF4-44A7-A30F-55C1E13BFCE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164</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25315" name="Rectangle 2"/>
          <p:cNvSpPr>
            <a:spLocks noGrp="1" noRot="1" noChangeAspect="1" noChangeArrowheads="1" noTextEdit="1"/>
          </p:cNvSpPr>
          <p:nvPr>
            <p:ph type="sldImg"/>
          </p:nvPr>
        </p:nvSpPr>
        <p:spPr>
          <a:ln/>
        </p:spPr>
      </p:sp>
      <p:sp>
        <p:nvSpPr>
          <p:cNvPr id="525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
        <p:nvSpPr>
          <p:cNvPr id="525317"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Seminar</a:t>
            </a:r>
          </a:p>
        </p:txBody>
      </p:sp>
    </p:spTree>
    <p:extLst>
      <p:ext uri="{BB962C8B-B14F-4D97-AF65-F5344CB8AC3E}">
        <p14:creationId xmlns:p14="http://schemas.microsoft.com/office/powerpoint/2010/main" val="25638868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86399D9-1EC8-4849-B083-509184A74A9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165</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27363" name="Rectangle 2"/>
          <p:cNvSpPr>
            <a:spLocks noGrp="1" noRot="1" noChangeAspect="1" noChangeArrowheads="1" noTextEdit="1"/>
          </p:cNvSpPr>
          <p:nvPr>
            <p:ph type="sldImg"/>
          </p:nvPr>
        </p:nvSpPr>
        <p:spPr>
          <a:ln/>
        </p:spPr>
      </p:sp>
      <p:sp>
        <p:nvSpPr>
          <p:cNvPr id="527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
        <p:nvSpPr>
          <p:cNvPr id="527365"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Seminar</a:t>
            </a:r>
          </a:p>
        </p:txBody>
      </p:sp>
    </p:spTree>
    <p:extLst>
      <p:ext uri="{BB962C8B-B14F-4D97-AF65-F5344CB8AC3E}">
        <p14:creationId xmlns:p14="http://schemas.microsoft.com/office/powerpoint/2010/main" val="39993764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cxnSp>
        <p:nvCxnSpPr>
          <p:cNvPr id="4" name="Gerade Verbindung 8"/>
          <p:cNvCxnSpPr/>
          <p:nvPr/>
        </p:nvCxnSpPr>
        <p:spPr>
          <a:xfrm>
            <a:off x="714375" y="3571875"/>
            <a:ext cx="7715250" cy="0"/>
          </a:xfrm>
          <a:prstGeom prst="line">
            <a:avLst/>
          </a:prstGeom>
          <a:ln w="22225">
            <a:solidFill>
              <a:srgbClr val="AC0000"/>
            </a:solidFill>
          </a:ln>
        </p:spPr>
        <p:style>
          <a:lnRef idx="1">
            <a:schemeClr val="accent1"/>
          </a:lnRef>
          <a:fillRef idx="0">
            <a:schemeClr val="accent1"/>
          </a:fillRef>
          <a:effectRef idx="0">
            <a:schemeClr val="accent1"/>
          </a:effectRef>
          <a:fontRef idx="minor">
            <a:schemeClr val="tx1"/>
          </a:fontRef>
        </p:style>
      </p:cxnSp>
      <p:cxnSp>
        <p:nvCxnSpPr>
          <p:cNvPr id="6" name="Gerade Verbindung 9"/>
          <p:cNvCxnSpPr/>
          <p:nvPr/>
        </p:nvCxnSpPr>
        <p:spPr>
          <a:xfrm>
            <a:off x="642938" y="5429250"/>
            <a:ext cx="7715250" cy="0"/>
          </a:xfrm>
          <a:prstGeom prst="line">
            <a:avLst/>
          </a:prstGeom>
          <a:ln w="15875">
            <a:solidFill>
              <a:srgbClr val="AC0000"/>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685800" y="1571613"/>
            <a:ext cx="4672018" cy="2028838"/>
          </a:xfrm>
        </p:spPr>
        <p:txBody>
          <a:bodyPr>
            <a:normAutofit/>
          </a:bodyPr>
          <a:lstStyle>
            <a:lvl1pPr>
              <a:defRPr sz="3600">
                <a:solidFill>
                  <a:srgbClr val="4F81BD"/>
                </a:solidFill>
              </a:defRPr>
            </a:lvl1pPr>
          </a:lstStyle>
          <a:p>
            <a:r>
              <a:rPr lang="de-DE"/>
              <a:t>Titelmasterformat durch Klicken bearbeiten</a:t>
            </a:r>
            <a:endParaRPr lang="de-DE" dirty="0"/>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DE" dirty="0"/>
          </a:p>
        </p:txBody>
      </p:sp>
      <p:sp>
        <p:nvSpPr>
          <p:cNvPr id="7" name="Datumsplatzhalter 3"/>
          <p:cNvSpPr>
            <a:spLocks noGrp="1"/>
          </p:cNvSpPr>
          <p:nvPr>
            <p:ph type="dt" sz="half" idx="10"/>
          </p:nvPr>
        </p:nvSpPr>
        <p:spPr/>
        <p:txBody>
          <a:bodyPr/>
          <a:lstStyle>
            <a:lvl1pPr>
              <a:defRPr/>
            </a:lvl1pPr>
          </a:lstStyle>
          <a:p>
            <a:pPr>
              <a:defRPr/>
            </a:pPr>
            <a:fld id="{D2BD0B19-BF25-4FEF-A866-AC093767523E}" type="datetime1">
              <a:rPr lang="de-AT" smtClean="0"/>
              <a:t>01.02.2023</a:t>
            </a:fld>
            <a:endParaRPr lang="de-AT"/>
          </a:p>
        </p:txBody>
      </p:sp>
      <p:sp>
        <p:nvSpPr>
          <p:cNvPr id="8" name="Fußzeilenplatzhalter 4"/>
          <p:cNvSpPr>
            <a:spLocks noGrp="1"/>
          </p:cNvSpPr>
          <p:nvPr>
            <p:ph type="ftr" sz="quarter" idx="11"/>
          </p:nvPr>
        </p:nvSpPr>
        <p:spPr/>
        <p:txBody>
          <a:bodyPr/>
          <a:lstStyle>
            <a:lvl1pPr>
              <a:defRPr/>
            </a:lvl1pPr>
          </a:lstStyle>
          <a:p>
            <a:pPr>
              <a:defRPr/>
            </a:pPr>
            <a:r>
              <a:rPr lang="de-AT"/>
              <a:t>hanno.ulmer@i-med.ac.at</a:t>
            </a:r>
          </a:p>
        </p:txBody>
      </p:sp>
      <p:sp>
        <p:nvSpPr>
          <p:cNvPr id="9" name="Foliennummernplatzhalter 5"/>
          <p:cNvSpPr>
            <a:spLocks noGrp="1"/>
          </p:cNvSpPr>
          <p:nvPr>
            <p:ph type="sldNum" sz="quarter" idx="12"/>
          </p:nvPr>
        </p:nvSpPr>
        <p:spPr/>
        <p:txBody>
          <a:bodyPr/>
          <a:lstStyle>
            <a:lvl1pPr>
              <a:defRPr/>
            </a:lvl1pPr>
          </a:lstStyle>
          <a:p>
            <a:pPr>
              <a:defRPr/>
            </a:pPr>
            <a:fld id="{9382CEDE-1B30-42A0-90EF-46B27040B7AC}" type="slidenum">
              <a:rPr lang="de-AT"/>
              <a:pPr>
                <a:defRPr/>
              </a:pPr>
              <a:t>‹Nr.›</a:t>
            </a:fld>
            <a:endParaRPr lang="de-AT"/>
          </a:p>
        </p:txBody>
      </p:sp>
      <p:pic>
        <p:nvPicPr>
          <p:cNvPr id="11" name="Grafik 10">
            <a:extLst>
              <a:ext uri="{FF2B5EF4-FFF2-40B4-BE49-F238E27FC236}">
                <a16:creationId xmlns:a16="http://schemas.microsoft.com/office/drawing/2014/main" id="{7A49AB1C-5FF1-D26A-CE8C-38418C193B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63260" y="1186255"/>
            <a:ext cx="2266365" cy="226636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43000"/>
          </a:xfrm>
        </p:spPr>
        <p:txBody>
          <a:bodyPr>
            <a:normAutofit/>
          </a:bodyPr>
          <a:lstStyle>
            <a:lvl1pPr algn="l">
              <a:defRPr lang="de-DE" sz="3200" kern="1200" dirty="0" smtClean="0">
                <a:solidFill>
                  <a:srgbClr val="4F81BD"/>
                </a:solidFill>
                <a:latin typeface="+mj-lt"/>
                <a:ea typeface="+mj-ea"/>
                <a:cs typeface="+mj-cs"/>
              </a:defRPr>
            </a:lvl1pPr>
          </a:lstStyle>
          <a:p>
            <a:r>
              <a:rPr lang="de-DE" smtClean="0"/>
              <a:t>Titelmasterformat durch Klicken bearbeiten</a:t>
            </a:r>
            <a:endParaRPr lang="de-DE" dirty="0"/>
          </a:p>
        </p:txBody>
      </p:sp>
      <p:sp>
        <p:nvSpPr>
          <p:cNvPr id="3" name="Inhaltsplatzhalter 2"/>
          <p:cNvSpPr>
            <a:spLocks noGrp="1"/>
          </p:cNvSpPr>
          <p:nvPr>
            <p:ph sz="half" idx="1"/>
          </p:nvPr>
        </p:nvSpPr>
        <p:spPr>
          <a:xfrm>
            <a:off x="457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648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Datumsplatzhalter 4"/>
          <p:cNvSpPr>
            <a:spLocks noGrp="1"/>
          </p:cNvSpPr>
          <p:nvPr>
            <p:ph type="dt" sz="half" idx="10"/>
          </p:nvPr>
        </p:nvSpPr>
        <p:spPr/>
        <p:txBody>
          <a:bodyPr/>
          <a:lstStyle/>
          <a:p>
            <a:fld id="{A2E88057-E38A-4A41-B95D-318A04B411DD}" type="datetime1">
              <a:rPr lang="de-AT" smtClean="0"/>
              <a:t>01.02.2023</a:t>
            </a:fld>
            <a:endParaRPr lang="de-DE" altLang="en-US"/>
          </a:p>
        </p:txBody>
      </p:sp>
      <p:sp>
        <p:nvSpPr>
          <p:cNvPr id="6" name="Fußzeilenplatzhalter 5"/>
          <p:cNvSpPr>
            <a:spLocks noGrp="1"/>
          </p:cNvSpPr>
          <p:nvPr>
            <p:ph type="ftr" sz="quarter" idx="11"/>
          </p:nvPr>
        </p:nvSpPr>
        <p:spPr/>
        <p:txBody>
          <a:bodyPr/>
          <a:lstStyle/>
          <a:p>
            <a:r>
              <a:rPr lang="de-DE" altLang="en-US" smtClean="0"/>
              <a:t>hanno.ulmer@i-med.ac.at</a:t>
            </a:r>
            <a:endParaRPr lang="de-DE" altLang="en-US"/>
          </a:p>
        </p:txBody>
      </p:sp>
      <p:sp>
        <p:nvSpPr>
          <p:cNvPr id="7" name="Foliennummernplatzhalter 6"/>
          <p:cNvSpPr>
            <a:spLocks noGrp="1"/>
          </p:cNvSpPr>
          <p:nvPr>
            <p:ph type="sldNum" sz="quarter" idx="12"/>
          </p:nvPr>
        </p:nvSpPr>
        <p:spPr/>
        <p:txBody>
          <a:bodyPr/>
          <a:lstStyle/>
          <a:p>
            <a:r>
              <a:rPr lang="de-DE" altLang="en-US" smtClean="0"/>
              <a:t>Seite </a:t>
            </a:r>
            <a:fld id="{C4E3EE93-887C-4FD7-8049-BDB2035FF5F2}" type="slidenum">
              <a:rPr lang="de-DE" altLang="en-US" smtClean="0"/>
              <a:pPr/>
              <a:t>‹Nr.›</a:t>
            </a:fld>
            <a:endParaRPr lang="de-DE" altLang="en-US"/>
          </a:p>
        </p:txBody>
      </p:sp>
      <p:pic>
        <p:nvPicPr>
          <p:cNvPr id="8"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9" name="Gerade Verbindung 8"/>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8742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54098"/>
          </a:xfrm>
        </p:spPr>
        <p:txBody>
          <a:bodyPr>
            <a:normAutofit/>
          </a:bodyPr>
          <a:lstStyle>
            <a:lvl1pPr algn="l">
              <a:defRPr lang="de-DE" sz="3200" kern="1200" dirty="0" smtClean="0">
                <a:solidFill>
                  <a:srgbClr val="4F81BD"/>
                </a:solidFill>
                <a:latin typeface="+mj-lt"/>
                <a:ea typeface="+mj-ea"/>
                <a:cs typeface="+mj-cs"/>
              </a:defRPr>
            </a:lvl1pPr>
          </a:lstStyle>
          <a:p>
            <a:r>
              <a:rPr lang="de-DE" smtClean="0"/>
              <a:t>Titelmasterformat durch Klicken bearbeiten</a:t>
            </a:r>
            <a:endParaRPr lang="de-DE" dirty="0"/>
          </a:p>
        </p:txBody>
      </p:sp>
      <p:sp>
        <p:nvSpPr>
          <p:cNvPr id="3" name="Datumsplatzhalter 2"/>
          <p:cNvSpPr>
            <a:spLocks noGrp="1"/>
          </p:cNvSpPr>
          <p:nvPr>
            <p:ph type="dt" sz="half" idx="10"/>
          </p:nvPr>
        </p:nvSpPr>
        <p:spPr/>
        <p:txBody>
          <a:bodyPr/>
          <a:lstStyle/>
          <a:p>
            <a:fld id="{2E030904-3A4A-4ECF-98C6-7ADB1F263B04}" type="datetime1">
              <a:rPr lang="de-AT" smtClean="0"/>
              <a:t>01.02.2023</a:t>
            </a:fld>
            <a:endParaRPr lang="de-DE" altLang="en-US"/>
          </a:p>
        </p:txBody>
      </p:sp>
      <p:sp>
        <p:nvSpPr>
          <p:cNvPr id="4" name="Fußzeilenplatzhalter 3"/>
          <p:cNvSpPr>
            <a:spLocks noGrp="1"/>
          </p:cNvSpPr>
          <p:nvPr>
            <p:ph type="ftr" sz="quarter" idx="11"/>
          </p:nvPr>
        </p:nvSpPr>
        <p:spPr/>
        <p:txBody>
          <a:bodyPr/>
          <a:lstStyle/>
          <a:p>
            <a:r>
              <a:rPr lang="de-DE" altLang="en-US" smtClean="0"/>
              <a:t>hanno.ulmer@i-med.ac.at</a:t>
            </a:r>
            <a:endParaRPr lang="de-DE" altLang="en-US"/>
          </a:p>
        </p:txBody>
      </p:sp>
      <p:sp>
        <p:nvSpPr>
          <p:cNvPr id="5" name="Foliennummernplatzhalter 4"/>
          <p:cNvSpPr>
            <a:spLocks noGrp="1"/>
          </p:cNvSpPr>
          <p:nvPr>
            <p:ph type="sldNum" sz="quarter" idx="12"/>
          </p:nvPr>
        </p:nvSpPr>
        <p:spPr/>
        <p:txBody>
          <a:bodyPr/>
          <a:lstStyle/>
          <a:p>
            <a:r>
              <a:rPr lang="de-DE" altLang="en-US" smtClean="0"/>
              <a:t>Seite </a:t>
            </a:r>
            <a:fld id="{EE29F858-1221-4A12-AB43-D242F2C02AC7}" type="slidenum">
              <a:rPr lang="de-DE" altLang="en-US" smtClean="0"/>
              <a:pPr/>
              <a:t>‹Nr.›</a:t>
            </a:fld>
            <a:endParaRPr lang="de-DE" altLang="en-US"/>
          </a:p>
        </p:txBody>
      </p:sp>
      <p:pic>
        <p:nvPicPr>
          <p:cNvPr id="6"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7" name="Gerade Verbindung 6"/>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68021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F4DEFF1B-DD09-4B9C-9265-06C66AA85105}" type="datetime1">
              <a:rPr lang="de-AT" smtClean="0"/>
              <a:t>01.02.2023</a:t>
            </a:fld>
            <a:endParaRPr lang="de-DE" altLang="en-US"/>
          </a:p>
        </p:txBody>
      </p:sp>
      <p:sp>
        <p:nvSpPr>
          <p:cNvPr id="3" name="Fußzeilenplatzhalter 2"/>
          <p:cNvSpPr>
            <a:spLocks noGrp="1"/>
          </p:cNvSpPr>
          <p:nvPr>
            <p:ph type="ftr" sz="quarter" idx="11"/>
          </p:nvPr>
        </p:nvSpPr>
        <p:spPr/>
        <p:txBody>
          <a:bodyPr/>
          <a:lstStyle/>
          <a:p>
            <a:r>
              <a:rPr lang="de-DE" altLang="en-US" smtClean="0"/>
              <a:t>hanno.ulmer@i-med.ac.at</a:t>
            </a:r>
            <a:endParaRPr lang="de-DE" altLang="en-US"/>
          </a:p>
        </p:txBody>
      </p:sp>
      <p:sp>
        <p:nvSpPr>
          <p:cNvPr id="4" name="Foliennummernplatzhalter 3"/>
          <p:cNvSpPr>
            <a:spLocks noGrp="1"/>
          </p:cNvSpPr>
          <p:nvPr>
            <p:ph type="sldNum" sz="quarter" idx="12"/>
          </p:nvPr>
        </p:nvSpPr>
        <p:spPr/>
        <p:txBody>
          <a:bodyPr/>
          <a:lstStyle/>
          <a:p>
            <a:r>
              <a:rPr lang="de-DE" altLang="en-US" smtClean="0"/>
              <a:t>Seite </a:t>
            </a:r>
            <a:fld id="{868A1E8A-DB60-4AF5-B189-6B5C31AFD598}" type="slidenum">
              <a:rPr lang="de-DE" altLang="en-US" smtClean="0"/>
              <a:pPr/>
              <a:t>‹Nr.›</a:t>
            </a:fld>
            <a:endParaRPr lang="de-DE" altLang="en-US"/>
          </a:p>
        </p:txBody>
      </p:sp>
    </p:spTree>
    <p:extLst>
      <p:ext uri="{BB962C8B-B14F-4D97-AF65-F5344CB8AC3E}">
        <p14:creationId xmlns:p14="http://schemas.microsoft.com/office/powerpoint/2010/main" val="14958914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AT"/>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AT"/>
          </a:p>
        </p:txBody>
      </p:sp>
      <p:sp>
        <p:nvSpPr>
          <p:cNvPr id="4" name="Rectangle 4"/>
          <p:cNvSpPr>
            <a:spLocks noGrp="1" noChangeArrowheads="1"/>
          </p:cNvSpPr>
          <p:nvPr>
            <p:ph type="dt" sz="half" idx="10"/>
          </p:nvPr>
        </p:nvSpPr>
        <p:spPr>
          <a:ln/>
        </p:spPr>
        <p:txBody>
          <a:bodyPr/>
          <a:lstStyle>
            <a:lvl1pPr>
              <a:defRPr/>
            </a:lvl1pPr>
          </a:lstStyle>
          <a:p>
            <a:pPr>
              <a:defRPr/>
            </a:pPr>
            <a:fld id="{212AB62A-BB93-4B77-AE26-CAFDCB9673E4}" type="datetime1">
              <a:rPr lang="de-AT" smtClean="0"/>
              <a:t>01.02.2023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t>hanno.ulmer@i-med.ac.at</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68FC77-00D8-4FE4-B390-042C3EBF217F}" type="slidenum">
              <a:rPr lang="en-US" altLang="en-US"/>
              <a:pPr>
                <a:defRPr/>
              </a:pPr>
              <a:t>‹Nr.›</a:t>
            </a:fld>
            <a:endParaRPr lang="en-US" altLang="en-US"/>
          </a:p>
        </p:txBody>
      </p:sp>
    </p:spTree>
    <p:extLst>
      <p:ext uri="{BB962C8B-B14F-4D97-AF65-F5344CB8AC3E}">
        <p14:creationId xmlns:p14="http://schemas.microsoft.com/office/powerpoint/2010/main" val="33305374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AT"/>
          </a:p>
        </p:txBody>
      </p:sp>
      <p:sp>
        <p:nvSpPr>
          <p:cNvPr id="3" name="Inhaltsplatzhalter 2"/>
          <p:cNvSpPr>
            <a:spLocks noGrp="1"/>
          </p:cNvSpPr>
          <p:nvPr>
            <p:ph idx="1"/>
          </p:nvPr>
        </p:nvSpPr>
        <p:spPr/>
        <p:txBody>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AT" dirty="0"/>
          </a:p>
        </p:txBody>
      </p:sp>
      <p:sp>
        <p:nvSpPr>
          <p:cNvPr id="4" name="Rectangle 4"/>
          <p:cNvSpPr>
            <a:spLocks noGrp="1" noChangeArrowheads="1"/>
          </p:cNvSpPr>
          <p:nvPr>
            <p:ph type="dt" sz="half" idx="10"/>
          </p:nvPr>
        </p:nvSpPr>
        <p:spPr>
          <a:xfrm>
            <a:off x="5724525" y="6564313"/>
            <a:ext cx="1905000" cy="152400"/>
          </a:xfrm>
        </p:spPr>
        <p:txBody>
          <a:bodyPr/>
          <a:lstStyle>
            <a:lvl1pPr>
              <a:defRPr/>
            </a:lvl1pPr>
          </a:lstStyle>
          <a:p>
            <a:pPr>
              <a:defRPr/>
            </a:pPr>
            <a:fld id="{78E5DB22-662F-45C2-AEA9-8A78AEAE272E}" type="datetime1">
              <a:rPr lang="de-AT" smtClean="0"/>
              <a:t>01.02.2023</a:t>
            </a:fld>
            <a:endParaRPr lang="en-US"/>
          </a:p>
        </p:txBody>
      </p:sp>
      <p:sp>
        <p:nvSpPr>
          <p:cNvPr id="5" name="Rectangle 5"/>
          <p:cNvSpPr>
            <a:spLocks noGrp="1" noChangeArrowheads="1"/>
          </p:cNvSpPr>
          <p:nvPr>
            <p:ph type="ftr" sz="quarter" idx="11"/>
          </p:nvPr>
        </p:nvSpPr>
        <p:spPr>
          <a:xfrm>
            <a:off x="25400" y="6634163"/>
            <a:ext cx="3810000" cy="152400"/>
          </a:xfrm>
        </p:spPr>
        <p:txBody>
          <a:bodyPr/>
          <a:lstStyle>
            <a:lvl1pPr algn="l">
              <a:defRPr>
                <a:latin typeface="Verdana" panose="020B0604030504040204" pitchFamily="34" charset="0"/>
                <a:ea typeface="Verdana" panose="020B0604030504040204" pitchFamily="34" charset="0"/>
              </a:defRPr>
            </a:lvl1pPr>
          </a:lstStyle>
          <a:p>
            <a:pPr>
              <a:defRPr/>
            </a:pPr>
            <a:r>
              <a:rPr lang="en-GB" smtClean="0"/>
              <a:t>hanno.ulmer@i-med.ac.at</a:t>
            </a:r>
            <a:endParaRPr lang="en-US" dirty="0"/>
          </a:p>
        </p:txBody>
      </p:sp>
      <p:sp>
        <p:nvSpPr>
          <p:cNvPr id="6" name="Rectangle 6"/>
          <p:cNvSpPr>
            <a:spLocks noGrp="1" noChangeArrowheads="1"/>
          </p:cNvSpPr>
          <p:nvPr>
            <p:ph type="sldNum" sz="quarter" idx="12"/>
          </p:nvPr>
        </p:nvSpPr>
        <p:spPr/>
        <p:txBody>
          <a:bodyPr/>
          <a:lstStyle>
            <a:lvl1pPr>
              <a:defRPr/>
            </a:lvl1pPr>
          </a:lstStyle>
          <a:p>
            <a:pPr>
              <a:defRPr/>
            </a:pPr>
            <a:fld id="{C2641064-174D-42CC-AA4F-FB25044CD655}" type="slidenum">
              <a:rPr lang="en-US" altLang="en-US"/>
              <a:pPr>
                <a:defRPr/>
              </a:pPr>
              <a:t>‹Nr.›</a:t>
            </a:fld>
            <a:endParaRPr lang="en-US" altLang="en-US"/>
          </a:p>
        </p:txBody>
      </p:sp>
    </p:spTree>
    <p:extLst>
      <p:ext uri="{BB962C8B-B14F-4D97-AF65-F5344CB8AC3E}">
        <p14:creationId xmlns:p14="http://schemas.microsoft.com/office/powerpoint/2010/main" val="19583398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AT"/>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fld id="{0D586115-1BBC-4E9D-A988-F6DAA06E92FC}" type="datetime1">
              <a:rPr lang="de-AT" smtClean="0"/>
              <a:t>01.02.2023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t>hanno.ulmer@i-med.ac.at</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CB70BD-2FCF-42D1-8011-603527CF905F}" type="slidenum">
              <a:rPr lang="en-US" altLang="en-US"/>
              <a:pPr>
                <a:defRPr/>
              </a:pPr>
              <a:t>‹Nr.›</a:t>
            </a:fld>
            <a:endParaRPr lang="en-US" altLang="en-US"/>
          </a:p>
        </p:txBody>
      </p:sp>
    </p:spTree>
    <p:extLst>
      <p:ext uri="{BB962C8B-B14F-4D97-AF65-F5344CB8AC3E}">
        <p14:creationId xmlns:p14="http://schemas.microsoft.com/office/powerpoint/2010/main" val="17699203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AT"/>
          </a:p>
        </p:txBody>
      </p:sp>
      <p:sp>
        <p:nvSpPr>
          <p:cNvPr id="3" name="Inhaltsplatzhalter 2"/>
          <p:cNvSpPr>
            <a:spLocks noGrp="1"/>
          </p:cNvSpPr>
          <p:nvPr>
            <p:ph sz="half" idx="1"/>
          </p:nvPr>
        </p:nvSpPr>
        <p:spPr>
          <a:xfrm>
            <a:off x="685800" y="2286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Inhaltsplatzhalter 3"/>
          <p:cNvSpPr>
            <a:spLocks noGrp="1"/>
          </p:cNvSpPr>
          <p:nvPr>
            <p:ph sz="half" idx="2"/>
          </p:nvPr>
        </p:nvSpPr>
        <p:spPr>
          <a:xfrm>
            <a:off x="4648200" y="2286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5" name="Rectangle 4"/>
          <p:cNvSpPr>
            <a:spLocks noGrp="1" noChangeArrowheads="1"/>
          </p:cNvSpPr>
          <p:nvPr>
            <p:ph type="dt" sz="half" idx="10"/>
          </p:nvPr>
        </p:nvSpPr>
        <p:spPr>
          <a:ln/>
        </p:spPr>
        <p:txBody>
          <a:bodyPr/>
          <a:lstStyle>
            <a:lvl1pPr>
              <a:defRPr/>
            </a:lvl1pPr>
          </a:lstStyle>
          <a:p>
            <a:pPr>
              <a:defRPr/>
            </a:pPr>
            <a:fld id="{0A74AB4F-325A-42B8-8DF6-E2856BCACDE1}" type="datetime1">
              <a:rPr lang="de-AT" smtClean="0"/>
              <a:t>01.02.2023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t>hanno.ulmer@i-med.ac.at</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2525FF3-AC85-447A-B39E-34EF2CCA4B2F}" type="slidenum">
              <a:rPr lang="en-US" altLang="en-US"/>
              <a:pPr>
                <a:defRPr/>
              </a:pPr>
              <a:t>‹Nr.›</a:t>
            </a:fld>
            <a:endParaRPr lang="en-US" altLang="en-US"/>
          </a:p>
        </p:txBody>
      </p:sp>
    </p:spTree>
    <p:extLst>
      <p:ext uri="{BB962C8B-B14F-4D97-AF65-F5344CB8AC3E}">
        <p14:creationId xmlns:p14="http://schemas.microsoft.com/office/powerpoint/2010/main" val="3876104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AT"/>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7" name="Rectangle 4"/>
          <p:cNvSpPr>
            <a:spLocks noGrp="1" noChangeArrowheads="1"/>
          </p:cNvSpPr>
          <p:nvPr>
            <p:ph type="dt" sz="half" idx="10"/>
          </p:nvPr>
        </p:nvSpPr>
        <p:spPr>
          <a:ln/>
        </p:spPr>
        <p:txBody>
          <a:bodyPr/>
          <a:lstStyle>
            <a:lvl1pPr>
              <a:defRPr/>
            </a:lvl1pPr>
          </a:lstStyle>
          <a:p>
            <a:pPr>
              <a:defRPr/>
            </a:pPr>
            <a:fld id="{31B40ADD-D364-4EAE-948A-E9D888743743}" type="datetime1">
              <a:rPr lang="de-AT" smtClean="0"/>
              <a:t>01.02.2023</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GB" smtClean="0"/>
              <a:t>hanno.ulmer@i-med.ac.at</a:t>
            </a: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0DADD81-7E68-4914-B4A2-FC0348D6DF2A}" type="slidenum">
              <a:rPr lang="en-US" altLang="en-US"/>
              <a:pPr>
                <a:defRPr/>
              </a:pPr>
              <a:t>‹Nr.›</a:t>
            </a:fld>
            <a:endParaRPr lang="en-US" altLang="en-US"/>
          </a:p>
        </p:txBody>
      </p:sp>
    </p:spTree>
    <p:extLst>
      <p:ext uri="{BB962C8B-B14F-4D97-AF65-F5344CB8AC3E}">
        <p14:creationId xmlns:p14="http://schemas.microsoft.com/office/powerpoint/2010/main" val="8701550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AT"/>
          </a:p>
        </p:txBody>
      </p:sp>
      <p:sp>
        <p:nvSpPr>
          <p:cNvPr id="3" name="Rectangle 4"/>
          <p:cNvSpPr>
            <a:spLocks noGrp="1" noChangeArrowheads="1"/>
          </p:cNvSpPr>
          <p:nvPr>
            <p:ph type="dt" sz="half" idx="10"/>
          </p:nvPr>
        </p:nvSpPr>
        <p:spPr>
          <a:ln/>
        </p:spPr>
        <p:txBody>
          <a:bodyPr/>
          <a:lstStyle>
            <a:lvl1pPr>
              <a:defRPr/>
            </a:lvl1pPr>
          </a:lstStyle>
          <a:p>
            <a:pPr>
              <a:defRPr/>
            </a:pPr>
            <a:fld id="{727EFED9-EFDF-40F0-BB99-3233C6917EE6}" type="datetime1">
              <a:rPr lang="de-AT" smtClean="0"/>
              <a:t>01.02.2023</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GB" smtClean="0"/>
              <a:t>hanno.ulmer@i-med.ac.at</a:t>
            </a: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C9FC8B2-AAAD-41FD-BDEB-31E2B3CFAF65}" type="slidenum">
              <a:rPr lang="en-US" altLang="en-US"/>
              <a:pPr>
                <a:defRPr/>
              </a:pPr>
              <a:t>‹Nr.›</a:t>
            </a:fld>
            <a:endParaRPr lang="en-US" altLang="en-US"/>
          </a:p>
        </p:txBody>
      </p:sp>
    </p:spTree>
    <p:extLst>
      <p:ext uri="{BB962C8B-B14F-4D97-AF65-F5344CB8AC3E}">
        <p14:creationId xmlns:p14="http://schemas.microsoft.com/office/powerpoint/2010/main" val="32394222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BBFBCCC0-7B00-4EB1-950F-492ED34DAF4E}" type="datetime1">
              <a:rPr lang="de-AT" smtClean="0"/>
              <a:t>01.02.2023</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GB" smtClean="0"/>
              <a:t>hanno.ulmer@i-med.ac.at</a:t>
            </a: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7753DEA-4EA0-4C43-A514-EA89B77BF2ED}" type="slidenum">
              <a:rPr lang="en-US" altLang="en-US"/>
              <a:pPr>
                <a:defRPr/>
              </a:pPr>
              <a:t>‹Nr.›</a:t>
            </a:fld>
            <a:endParaRPr lang="en-US" altLang="en-US"/>
          </a:p>
        </p:txBody>
      </p:sp>
    </p:spTree>
    <p:extLst>
      <p:ext uri="{BB962C8B-B14F-4D97-AF65-F5344CB8AC3E}">
        <p14:creationId xmlns:p14="http://schemas.microsoft.com/office/powerpoint/2010/main" val="3079152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cxnSp>
        <p:nvCxnSpPr>
          <p:cNvPr id="5" name="Gerade Verbindung 8"/>
          <p:cNvCxnSpPr/>
          <p:nvPr/>
        </p:nvCxnSpPr>
        <p:spPr>
          <a:xfrm>
            <a:off x="428625" y="1428750"/>
            <a:ext cx="8286750"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a:xfrm>
            <a:off x="457200" y="274638"/>
            <a:ext cx="6635080" cy="1143000"/>
          </a:xfrm>
        </p:spPr>
        <p:txBody>
          <a:bodyPr>
            <a:normAutofit/>
          </a:bodyPr>
          <a:lstStyle>
            <a:lvl1pPr algn="l">
              <a:defRPr sz="3200">
                <a:solidFill>
                  <a:srgbClr val="4F81BD"/>
                </a:solidFill>
              </a:defRPr>
            </a:lvl1pPr>
          </a:lstStyle>
          <a:p>
            <a:r>
              <a:rPr lang="de-DE"/>
              <a:t>Titelmasterformat durch Klicken bearbeiten</a:t>
            </a:r>
            <a:endParaRPr lang="de-DE" dirty="0"/>
          </a:p>
        </p:txBody>
      </p:sp>
      <p:sp>
        <p:nvSpPr>
          <p:cNvPr id="3" name="Inhaltsplatzhalter 2"/>
          <p:cNvSpPr>
            <a:spLocks noGrp="1"/>
          </p:cNvSpPr>
          <p:nvPr>
            <p:ph idx="1"/>
          </p:nvPr>
        </p:nvSpPr>
        <p:spPr>
          <a:xfrm>
            <a:off x="457200" y="1600200"/>
            <a:ext cx="8229600" cy="4757758"/>
          </a:xfrm>
        </p:spPr>
        <p:txBody>
          <a:bodyPr/>
          <a:lstStyle>
            <a:lvl1pPr>
              <a:defRPr sz="2400"/>
            </a:lvl1pPr>
            <a:lvl2pPr>
              <a:defRPr sz="2200"/>
            </a:lvl2pPr>
            <a:lvl3pPr>
              <a:defRPr sz="2000"/>
            </a:lvl3pPr>
            <a:lvl4pPr>
              <a:defRPr sz="1800"/>
            </a:lvl4pPr>
            <a:lvl5pPr>
              <a:defRPr sz="1600"/>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Datumsplatzhalter 3"/>
          <p:cNvSpPr>
            <a:spLocks noGrp="1"/>
          </p:cNvSpPr>
          <p:nvPr>
            <p:ph type="dt" sz="half" idx="10"/>
          </p:nvPr>
        </p:nvSpPr>
        <p:spPr/>
        <p:txBody>
          <a:bodyPr/>
          <a:lstStyle>
            <a:lvl1pPr>
              <a:defRPr sz="1200"/>
            </a:lvl1pPr>
          </a:lstStyle>
          <a:p>
            <a:pPr>
              <a:defRPr/>
            </a:pPr>
            <a:fld id="{3AD8FF43-5DB4-4F11-9887-E699C450935E}" type="datetime1">
              <a:rPr lang="de-AT" smtClean="0"/>
              <a:t>01.02.2023</a:t>
            </a:fld>
            <a:endParaRPr lang="de-AT" dirty="0"/>
          </a:p>
        </p:txBody>
      </p:sp>
      <p:sp>
        <p:nvSpPr>
          <p:cNvPr id="7" name="Fußzeilenplatzhalter 4"/>
          <p:cNvSpPr>
            <a:spLocks noGrp="1"/>
          </p:cNvSpPr>
          <p:nvPr>
            <p:ph type="ftr" sz="quarter" idx="11"/>
          </p:nvPr>
        </p:nvSpPr>
        <p:spPr/>
        <p:txBody>
          <a:bodyPr/>
          <a:lstStyle>
            <a:lvl1pPr>
              <a:defRPr smtClean="0">
                <a:latin typeface="+mj-lt"/>
              </a:defRPr>
            </a:lvl1pPr>
          </a:lstStyle>
          <a:p>
            <a:pPr>
              <a:defRPr/>
            </a:pPr>
            <a:r>
              <a:rPr lang="de-AT"/>
              <a:t>hanno.ulmer@i-med.ac.at</a:t>
            </a:r>
            <a:endParaRPr lang="de-AT" dirty="0"/>
          </a:p>
        </p:txBody>
      </p:sp>
      <p:sp>
        <p:nvSpPr>
          <p:cNvPr id="8" name="Foliennummernplatzhalter 5"/>
          <p:cNvSpPr>
            <a:spLocks noGrp="1"/>
          </p:cNvSpPr>
          <p:nvPr>
            <p:ph type="sldNum" sz="quarter" idx="12"/>
          </p:nvPr>
        </p:nvSpPr>
        <p:spPr/>
        <p:txBody>
          <a:bodyPr/>
          <a:lstStyle>
            <a:lvl1pPr>
              <a:defRPr/>
            </a:lvl1pPr>
          </a:lstStyle>
          <a:p>
            <a:pPr>
              <a:defRPr/>
            </a:pPr>
            <a:fld id="{73A17EA7-8282-4490-8342-3808E39E256B}" type="slidenum">
              <a:rPr lang="de-AT"/>
              <a:pPr>
                <a:defRPr/>
              </a:pPr>
              <a:t>‹Nr.›</a:t>
            </a:fld>
            <a:endParaRPr lang="de-AT"/>
          </a:p>
        </p:txBody>
      </p:sp>
      <p:pic>
        <p:nvPicPr>
          <p:cNvPr id="10" name="Grafik 9">
            <a:extLst>
              <a:ext uri="{FF2B5EF4-FFF2-40B4-BE49-F238E27FC236}">
                <a16:creationId xmlns:a16="http://schemas.microsoft.com/office/drawing/2014/main" id="{8E35D0B9-93C0-96D0-93D3-3C140714E7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51206" y="46578"/>
            <a:ext cx="1335594" cy="1335594"/>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AT"/>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fld id="{5801CC16-65C6-4447-815F-86B2E5593BFB}" type="datetime1">
              <a:rPr lang="de-AT" smtClean="0"/>
              <a:t>01.02.2023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t>hanno.ulmer@i-med.ac.at</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EF4AD94-2C6F-4305-A2D2-9CECC4B24FAA}" type="slidenum">
              <a:rPr lang="en-US" altLang="en-US"/>
              <a:pPr>
                <a:defRPr/>
              </a:pPr>
              <a:t>‹Nr.›</a:t>
            </a:fld>
            <a:endParaRPr lang="en-US" altLang="en-US"/>
          </a:p>
        </p:txBody>
      </p:sp>
    </p:spTree>
    <p:extLst>
      <p:ext uri="{BB962C8B-B14F-4D97-AF65-F5344CB8AC3E}">
        <p14:creationId xmlns:p14="http://schemas.microsoft.com/office/powerpoint/2010/main" val="23478762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AT"/>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AT"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fld id="{E9D01AA2-BCDA-4036-A58B-03A893C39484}" type="datetime1">
              <a:rPr lang="de-AT" smtClean="0"/>
              <a:t>01.02.2023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t>hanno.ulmer@i-med.ac.at</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880347-E353-4313-A42F-2C95629F02B1}" type="slidenum">
              <a:rPr lang="en-US" altLang="en-US"/>
              <a:pPr>
                <a:defRPr/>
              </a:pPr>
              <a:t>‹Nr.›</a:t>
            </a:fld>
            <a:endParaRPr lang="en-US" altLang="en-US"/>
          </a:p>
        </p:txBody>
      </p:sp>
    </p:spTree>
    <p:extLst>
      <p:ext uri="{BB962C8B-B14F-4D97-AF65-F5344CB8AC3E}">
        <p14:creationId xmlns:p14="http://schemas.microsoft.com/office/powerpoint/2010/main" val="39356470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AT"/>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Rectangle 4"/>
          <p:cNvSpPr>
            <a:spLocks noGrp="1" noChangeArrowheads="1"/>
          </p:cNvSpPr>
          <p:nvPr>
            <p:ph type="dt" sz="half" idx="10"/>
          </p:nvPr>
        </p:nvSpPr>
        <p:spPr>
          <a:ln/>
        </p:spPr>
        <p:txBody>
          <a:bodyPr/>
          <a:lstStyle>
            <a:lvl1pPr>
              <a:defRPr/>
            </a:lvl1pPr>
          </a:lstStyle>
          <a:p>
            <a:pPr>
              <a:defRPr/>
            </a:pPr>
            <a:fld id="{B1C951FB-C98D-48E7-B8AC-AF7EDF08CBF0}" type="datetime1">
              <a:rPr lang="de-AT" smtClean="0"/>
              <a:t>01.02.2023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t>hanno.ulmer@i-med.ac.at</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22991E-09A7-405E-ADA6-463671E84E1D}" type="slidenum">
              <a:rPr lang="en-US" altLang="en-US"/>
              <a:pPr>
                <a:defRPr/>
              </a:pPr>
              <a:t>‹Nr.›</a:t>
            </a:fld>
            <a:endParaRPr lang="en-US" altLang="en-US"/>
          </a:p>
        </p:txBody>
      </p:sp>
    </p:spTree>
    <p:extLst>
      <p:ext uri="{BB962C8B-B14F-4D97-AF65-F5344CB8AC3E}">
        <p14:creationId xmlns:p14="http://schemas.microsoft.com/office/powerpoint/2010/main" val="49619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15100" y="914400"/>
            <a:ext cx="1943100" cy="5486400"/>
          </a:xfrm>
        </p:spPr>
        <p:txBody>
          <a:bodyPr vert="eaVert"/>
          <a:lstStyle/>
          <a:p>
            <a:r>
              <a:rPr lang="de-DE" smtClean="0"/>
              <a:t>Titelmasterformat durch Klicken bearbeiten</a:t>
            </a:r>
            <a:endParaRPr lang="de-AT"/>
          </a:p>
        </p:txBody>
      </p:sp>
      <p:sp>
        <p:nvSpPr>
          <p:cNvPr id="3" name="Vertikaler Textplatzhalter 2"/>
          <p:cNvSpPr>
            <a:spLocks noGrp="1"/>
          </p:cNvSpPr>
          <p:nvPr>
            <p:ph type="body" orient="vert" idx="1"/>
          </p:nvPr>
        </p:nvSpPr>
        <p:spPr>
          <a:xfrm>
            <a:off x="685800" y="914400"/>
            <a:ext cx="5676900" cy="548640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Rectangle 4"/>
          <p:cNvSpPr>
            <a:spLocks noGrp="1" noChangeArrowheads="1"/>
          </p:cNvSpPr>
          <p:nvPr>
            <p:ph type="dt" sz="half" idx="10"/>
          </p:nvPr>
        </p:nvSpPr>
        <p:spPr>
          <a:ln/>
        </p:spPr>
        <p:txBody>
          <a:bodyPr/>
          <a:lstStyle>
            <a:lvl1pPr>
              <a:defRPr/>
            </a:lvl1pPr>
          </a:lstStyle>
          <a:p>
            <a:pPr>
              <a:defRPr/>
            </a:pPr>
            <a:fld id="{FBF0E142-E938-46A6-936A-C1628B442389}" type="datetime1">
              <a:rPr lang="de-AT" smtClean="0"/>
              <a:t>01.02.2023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t>hanno.ulmer@i-med.ac.at</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B63ACA-A310-4668-810F-7BDFD5C9BC4A}" type="slidenum">
              <a:rPr lang="en-US" altLang="en-US"/>
              <a:pPr>
                <a:defRPr/>
              </a:pPr>
              <a:t>‹Nr.›</a:t>
            </a:fld>
            <a:endParaRPr lang="en-US" altLang="en-US"/>
          </a:p>
        </p:txBody>
      </p:sp>
    </p:spTree>
    <p:extLst>
      <p:ext uri="{BB962C8B-B14F-4D97-AF65-F5344CB8AC3E}">
        <p14:creationId xmlns:p14="http://schemas.microsoft.com/office/powerpoint/2010/main" val="7724580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AT"/>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AT"/>
          </a:p>
        </p:txBody>
      </p:sp>
      <p:sp>
        <p:nvSpPr>
          <p:cNvPr id="4" name="Rectangle 4"/>
          <p:cNvSpPr>
            <a:spLocks noGrp="1" noChangeArrowheads="1"/>
          </p:cNvSpPr>
          <p:nvPr>
            <p:ph type="dt" sz="half" idx="10"/>
          </p:nvPr>
        </p:nvSpPr>
        <p:spPr>
          <a:ln/>
        </p:spPr>
        <p:txBody>
          <a:bodyPr/>
          <a:lstStyle>
            <a:lvl1pPr>
              <a:defRPr/>
            </a:lvl1pPr>
          </a:lstStyle>
          <a:p>
            <a:pPr>
              <a:defRPr/>
            </a:pPr>
            <a:fld id="{1B46C32D-47FC-4BCF-A873-04BD385EE492}" type="datetime1">
              <a:rPr lang="de-AT" smtClean="0"/>
              <a:t>01.02.2023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t>hanno.ulmer@i-med.ac.at</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A298C3-30D8-4B08-A33B-058700E1C125}" type="slidenum">
              <a:rPr lang="en-US" altLang="en-US"/>
              <a:pPr>
                <a:defRPr/>
              </a:pPr>
              <a:t>‹Nr.›</a:t>
            </a:fld>
            <a:endParaRPr lang="en-US" altLang="en-US"/>
          </a:p>
        </p:txBody>
      </p:sp>
    </p:spTree>
    <p:extLst>
      <p:ext uri="{BB962C8B-B14F-4D97-AF65-F5344CB8AC3E}">
        <p14:creationId xmlns:p14="http://schemas.microsoft.com/office/powerpoint/2010/main" val="2460921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AT"/>
          </a:p>
        </p:txBody>
      </p:sp>
      <p:sp>
        <p:nvSpPr>
          <p:cNvPr id="3" name="Inhaltsplatzhalter 2"/>
          <p:cNvSpPr>
            <a:spLocks noGrp="1"/>
          </p:cNvSpPr>
          <p:nvPr>
            <p:ph idx="1"/>
          </p:nvPr>
        </p:nvSpPr>
        <p:spPr/>
        <p:txBody>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AT" dirty="0"/>
          </a:p>
        </p:txBody>
      </p:sp>
      <p:sp>
        <p:nvSpPr>
          <p:cNvPr id="4" name="Rectangle 4"/>
          <p:cNvSpPr>
            <a:spLocks noGrp="1" noChangeArrowheads="1"/>
          </p:cNvSpPr>
          <p:nvPr>
            <p:ph type="dt" sz="half" idx="10"/>
          </p:nvPr>
        </p:nvSpPr>
        <p:spPr>
          <a:xfrm>
            <a:off x="5724525" y="6564313"/>
            <a:ext cx="1905000" cy="152400"/>
          </a:xfrm>
        </p:spPr>
        <p:txBody>
          <a:bodyPr/>
          <a:lstStyle>
            <a:lvl1pPr>
              <a:defRPr/>
            </a:lvl1pPr>
          </a:lstStyle>
          <a:p>
            <a:pPr>
              <a:defRPr/>
            </a:pPr>
            <a:fld id="{432A93C2-E705-495F-AE89-B93A39F7F328}" type="datetime1">
              <a:rPr lang="de-AT" smtClean="0"/>
              <a:t>01.02.2023</a:t>
            </a:fld>
            <a:endParaRPr lang="en-US"/>
          </a:p>
        </p:txBody>
      </p:sp>
      <p:sp>
        <p:nvSpPr>
          <p:cNvPr id="5" name="Rectangle 5"/>
          <p:cNvSpPr>
            <a:spLocks noGrp="1" noChangeArrowheads="1"/>
          </p:cNvSpPr>
          <p:nvPr>
            <p:ph type="ftr" sz="quarter" idx="11"/>
          </p:nvPr>
        </p:nvSpPr>
        <p:spPr>
          <a:xfrm>
            <a:off x="25400" y="6634163"/>
            <a:ext cx="3810000" cy="152400"/>
          </a:xfrm>
        </p:spPr>
        <p:txBody>
          <a:bodyPr/>
          <a:lstStyle>
            <a:lvl1pPr algn="l">
              <a:defRPr>
                <a:latin typeface="Verdana" panose="020B0604030504040204" pitchFamily="34" charset="0"/>
                <a:ea typeface="Verdana" panose="020B0604030504040204" pitchFamily="34" charset="0"/>
              </a:defRPr>
            </a:lvl1pPr>
          </a:lstStyle>
          <a:p>
            <a:pPr>
              <a:defRPr/>
            </a:pPr>
            <a:r>
              <a:rPr lang="en-GB" smtClean="0"/>
              <a:t>hanno.ulmer@i-med.ac.at</a:t>
            </a:r>
            <a:endParaRPr lang="en-US" dirty="0"/>
          </a:p>
        </p:txBody>
      </p:sp>
      <p:sp>
        <p:nvSpPr>
          <p:cNvPr id="6" name="Rectangle 6"/>
          <p:cNvSpPr>
            <a:spLocks noGrp="1" noChangeArrowheads="1"/>
          </p:cNvSpPr>
          <p:nvPr>
            <p:ph type="sldNum" sz="quarter" idx="12"/>
          </p:nvPr>
        </p:nvSpPr>
        <p:spPr/>
        <p:txBody>
          <a:bodyPr/>
          <a:lstStyle>
            <a:lvl1pPr>
              <a:defRPr/>
            </a:lvl1pPr>
          </a:lstStyle>
          <a:p>
            <a:pPr>
              <a:defRPr/>
            </a:pPr>
            <a:fld id="{BBF4701C-9C35-4729-ABD6-5EA16892C6B1}" type="slidenum">
              <a:rPr lang="en-US" altLang="en-US"/>
              <a:pPr>
                <a:defRPr/>
              </a:pPr>
              <a:t>‹Nr.›</a:t>
            </a:fld>
            <a:endParaRPr lang="en-US" altLang="en-US"/>
          </a:p>
        </p:txBody>
      </p:sp>
    </p:spTree>
    <p:extLst>
      <p:ext uri="{BB962C8B-B14F-4D97-AF65-F5344CB8AC3E}">
        <p14:creationId xmlns:p14="http://schemas.microsoft.com/office/powerpoint/2010/main" val="18790658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AT"/>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fld id="{D476AEAD-141C-42A2-A51E-656EB095615C}" type="datetime1">
              <a:rPr lang="de-AT" smtClean="0"/>
              <a:t>01.02.2023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t>hanno.ulmer@i-med.ac.at</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75B46BF-351E-4A03-AEA2-264B98359E42}" type="slidenum">
              <a:rPr lang="en-US" altLang="en-US"/>
              <a:pPr>
                <a:defRPr/>
              </a:pPr>
              <a:t>‹Nr.›</a:t>
            </a:fld>
            <a:endParaRPr lang="en-US" altLang="en-US"/>
          </a:p>
        </p:txBody>
      </p:sp>
    </p:spTree>
    <p:extLst>
      <p:ext uri="{BB962C8B-B14F-4D97-AF65-F5344CB8AC3E}">
        <p14:creationId xmlns:p14="http://schemas.microsoft.com/office/powerpoint/2010/main" val="27866369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AT"/>
          </a:p>
        </p:txBody>
      </p:sp>
      <p:sp>
        <p:nvSpPr>
          <p:cNvPr id="3" name="Inhaltsplatzhalter 2"/>
          <p:cNvSpPr>
            <a:spLocks noGrp="1"/>
          </p:cNvSpPr>
          <p:nvPr>
            <p:ph sz="half" idx="1"/>
          </p:nvPr>
        </p:nvSpPr>
        <p:spPr>
          <a:xfrm>
            <a:off x="685800" y="2286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Inhaltsplatzhalter 3"/>
          <p:cNvSpPr>
            <a:spLocks noGrp="1"/>
          </p:cNvSpPr>
          <p:nvPr>
            <p:ph sz="half" idx="2"/>
          </p:nvPr>
        </p:nvSpPr>
        <p:spPr>
          <a:xfrm>
            <a:off x="4648200" y="2286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5" name="Rectangle 4"/>
          <p:cNvSpPr>
            <a:spLocks noGrp="1" noChangeArrowheads="1"/>
          </p:cNvSpPr>
          <p:nvPr>
            <p:ph type="dt" sz="half" idx="10"/>
          </p:nvPr>
        </p:nvSpPr>
        <p:spPr>
          <a:ln/>
        </p:spPr>
        <p:txBody>
          <a:bodyPr/>
          <a:lstStyle>
            <a:lvl1pPr>
              <a:defRPr/>
            </a:lvl1pPr>
          </a:lstStyle>
          <a:p>
            <a:pPr>
              <a:defRPr/>
            </a:pPr>
            <a:fld id="{D46A8382-1542-4DD4-AF8A-9802CA3DEBE5}" type="datetime1">
              <a:rPr lang="de-AT" smtClean="0"/>
              <a:t>01.02.2023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t>hanno.ulmer@i-med.ac.at</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679AF5B-C3E6-4FCB-9C53-C6EFC8EDC2F7}" type="slidenum">
              <a:rPr lang="en-US" altLang="en-US"/>
              <a:pPr>
                <a:defRPr/>
              </a:pPr>
              <a:t>‹Nr.›</a:t>
            </a:fld>
            <a:endParaRPr lang="en-US" altLang="en-US"/>
          </a:p>
        </p:txBody>
      </p:sp>
    </p:spTree>
    <p:extLst>
      <p:ext uri="{BB962C8B-B14F-4D97-AF65-F5344CB8AC3E}">
        <p14:creationId xmlns:p14="http://schemas.microsoft.com/office/powerpoint/2010/main" val="18816664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AT"/>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7" name="Rectangle 4"/>
          <p:cNvSpPr>
            <a:spLocks noGrp="1" noChangeArrowheads="1"/>
          </p:cNvSpPr>
          <p:nvPr>
            <p:ph type="dt" sz="half" idx="10"/>
          </p:nvPr>
        </p:nvSpPr>
        <p:spPr>
          <a:ln/>
        </p:spPr>
        <p:txBody>
          <a:bodyPr/>
          <a:lstStyle>
            <a:lvl1pPr>
              <a:defRPr/>
            </a:lvl1pPr>
          </a:lstStyle>
          <a:p>
            <a:pPr>
              <a:defRPr/>
            </a:pPr>
            <a:fld id="{16F4B1AC-A69B-4E4C-AB2E-4C88F0568534}" type="datetime1">
              <a:rPr lang="de-AT" smtClean="0"/>
              <a:t>01.02.2023</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GB" smtClean="0"/>
              <a:t>hanno.ulmer@i-med.ac.at</a:t>
            </a: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CCD4CD2-E3D9-4E77-B41B-927FC73D0B8D}" type="slidenum">
              <a:rPr lang="en-US" altLang="en-US"/>
              <a:pPr>
                <a:defRPr/>
              </a:pPr>
              <a:t>‹Nr.›</a:t>
            </a:fld>
            <a:endParaRPr lang="en-US" altLang="en-US"/>
          </a:p>
        </p:txBody>
      </p:sp>
    </p:spTree>
    <p:extLst>
      <p:ext uri="{BB962C8B-B14F-4D97-AF65-F5344CB8AC3E}">
        <p14:creationId xmlns:p14="http://schemas.microsoft.com/office/powerpoint/2010/main" val="15547219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AT"/>
          </a:p>
        </p:txBody>
      </p:sp>
      <p:sp>
        <p:nvSpPr>
          <p:cNvPr id="3" name="Rectangle 4"/>
          <p:cNvSpPr>
            <a:spLocks noGrp="1" noChangeArrowheads="1"/>
          </p:cNvSpPr>
          <p:nvPr>
            <p:ph type="dt" sz="half" idx="10"/>
          </p:nvPr>
        </p:nvSpPr>
        <p:spPr>
          <a:ln/>
        </p:spPr>
        <p:txBody>
          <a:bodyPr/>
          <a:lstStyle>
            <a:lvl1pPr>
              <a:defRPr/>
            </a:lvl1pPr>
          </a:lstStyle>
          <a:p>
            <a:pPr>
              <a:defRPr/>
            </a:pPr>
            <a:fld id="{558471EF-01D8-48A1-A6B2-E5DF52AD9B0D}" type="datetime1">
              <a:rPr lang="de-AT" smtClean="0"/>
              <a:t>01.02.2023</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GB" smtClean="0"/>
              <a:t>hanno.ulmer@i-med.ac.at</a:t>
            </a: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218A1A4-2F82-4C80-9E9C-F1638C495E27}" type="slidenum">
              <a:rPr lang="en-US" altLang="en-US"/>
              <a:pPr>
                <a:defRPr/>
              </a:pPr>
              <a:t>‹Nr.›</a:t>
            </a:fld>
            <a:endParaRPr lang="en-US" altLang="en-US"/>
          </a:p>
        </p:txBody>
      </p:sp>
    </p:spTree>
    <p:extLst>
      <p:ext uri="{BB962C8B-B14F-4D97-AF65-F5344CB8AC3E}">
        <p14:creationId xmlns:p14="http://schemas.microsoft.com/office/powerpoint/2010/main" val="1230829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cxnSp>
        <p:nvCxnSpPr>
          <p:cNvPr id="3" name="Gerade Verbindung 2"/>
          <p:cNvCxnSpPr/>
          <p:nvPr/>
        </p:nvCxnSpPr>
        <p:spPr>
          <a:xfrm>
            <a:off x="428625" y="1428750"/>
            <a:ext cx="8286750"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a:xfrm>
            <a:off x="457200" y="274638"/>
            <a:ext cx="6257940" cy="1154098"/>
          </a:xfrm>
        </p:spPr>
        <p:txBody>
          <a:bodyPr>
            <a:normAutofit/>
          </a:bodyPr>
          <a:lstStyle>
            <a:lvl1pPr algn="l">
              <a:defRPr lang="de-DE" sz="3200" kern="1200" dirty="0" smtClean="0">
                <a:solidFill>
                  <a:srgbClr val="4F81BD"/>
                </a:solidFill>
                <a:latin typeface="+mj-lt"/>
                <a:ea typeface="+mj-ea"/>
                <a:cs typeface="+mj-cs"/>
              </a:defRPr>
            </a:lvl1pPr>
          </a:lstStyle>
          <a:p>
            <a:r>
              <a:rPr lang="de-DE"/>
              <a:t>Titelmasterformat durch Klicken bearbeiten</a:t>
            </a:r>
            <a:endParaRPr lang="de-DE" dirty="0"/>
          </a:p>
        </p:txBody>
      </p:sp>
      <p:sp>
        <p:nvSpPr>
          <p:cNvPr id="5" name="Datumsplatzhalter 2"/>
          <p:cNvSpPr>
            <a:spLocks noGrp="1"/>
          </p:cNvSpPr>
          <p:nvPr>
            <p:ph type="dt" sz="half" idx="10"/>
          </p:nvPr>
        </p:nvSpPr>
        <p:spPr/>
        <p:txBody>
          <a:bodyPr/>
          <a:lstStyle>
            <a:lvl1pPr>
              <a:defRPr/>
            </a:lvl1pPr>
          </a:lstStyle>
          <a:p>
            <a:pPr>
              <a:defRPr/>
            </a:pPr>
            <a:fld id="{EDAC85BA-99E9-4FE4-8ACA-5C60B6B9B01C}" type="datetime1">
              <a:rPr lang="de-AT" smtClean="0"/>
              <a:t>01.02.2023</a:t>
            </a:fld>
            <a:endParaRPr lang="de-AT"/>
          </a:p>
        </p:txBody>
      </p:sp>
      <p:sp>
        <p:nvSpPr>
          <p:cNvPr id="6" name="Fußzeilenplatzhalter 3"/>
          <p:cNvSpPr>
            <a:spLocks noGrp="1"/>
          </p:cNvSpPr>
          <p:nvPr>
            <p:ph type="ftr" sz="quarter" idx="11"/>
          </p:nvPr>
        </p:nvSpPr>
        <p:spPr/>
        <p:txBody>
          <a:bodyPr/>
          <a:lstStyle>
            <a:lvl1pPr>
              <a:defRPr/>
            </a:lvl1pPr>
          </a:lstStyle>
          <a:p>
            <a:pPr>
              <a:defRPr/>
            </a:pPr>
            <a:r>
              <a:rPr lang="de-AT"/>
              <a:t>hanno.ulmer@i-med.ac.at</a:t>
            </a:r>
          </a:p>
        </p:txBody>
      </p:sp>
      <p:sp>
        <p:nvSpPr>
          <p:cNvPr id="7" name="Foliennummernplatzhalter 4"/>
          <p:cNvSpPr>
            <a:spLocks noGrp="1"/>
          </p:cNvSpPr>
          <p:nvPr>
            <p:ph type="sldNum" sz="quarter" idx="12"/>
          </p:nvPr>
        </p:nvSpPr>
        <p:spPr/>
        <p:txBody>
          <a:bodyPr/>
          <a:lstStyle>
            <a:lvl1pPr>
              <a:defRPr/>
            </a:lvl1pPr>
          </a:lstStyle>
          <a:p>
            <a:pPr>
              <a:defRPr/>
            </a:pPr>
            <a:fld id="{54ABB6C4-B43D-4B00-9CD8-21110A4FBA18}" type="slidenum">
              <a:rPr lang="de-AT"/>
              <a:pPr>
                <a:defRPr/>
              </a:pPr>
              <a:t>‹Nr.›</a:t>
            </a:fld>
            <a:endParaRPr lang="de-AT"/>
          </a:p>
        </p:txBody>
      </p:sp>
      <p:pic>
        <p:nvPicPr>
          <p:cNvPr id="8" name="Grafik 7">
            <a:extLst>
              <a:ext uri="{FF2B5EF4-FFF2-40B4-BE49-F238E27FC236}">
                <a16:creationId xmlns:a16="http://schemas.microsoft.com/office/drawing/2014/main" id="{64FFB63A-CBBD-0375-E975-60ADDC5CDAA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51206" y="93142"/>
            <a:ext cx="1335594" cy="1335594"/>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AED6C704-2BCB-470D-BC07-1DA8B135F08D}" type="datetime1">
              <a:rPr lang="de-AT" smtClean="0"/>
              <a:t>01.02.2023</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GB" smtClean="0"/>
              <a:t>hanno.ulmer@i-med.ac.at</a:t>
            </a: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5279716-588E-4CEC-BD6C-BD03F8198AE8}" type="slidenum">
              <a:rPr lang="en-US" altLang="en-US"/>
              <a:pPr>
                <a:defRPr/>
              </a:pPr>
              <a:t>‹Nr.›</a:t>
            </a:fld>
            <a:endParaRPr lang="en-US" altLang="en-US"/>
          </a:p>
        </p:txBody>
      </p:sp>
    </p:spTree>
    <p:extLst>
      <p:ext uri="{BB962C8B-B14F-4D97-AF65-F5344CB8AC3E}">
        <p14:creationId xmlns:p14="http://schemas.microsoft.com/office/powerpoint/2010/main" val="31182953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AT"/>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fld id="{D94DBE19-AC8B-42C1-BCE1-CF31B42EC78E}" type="datetime1">
              <a:rPr lang="de-AT" smtClean="0"/>
              <a:t>01.02.2023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t>hanno.ulmer@i-med.ac.at</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38E2BC4-8971-47C9-AE10-237F6D4FEB88}" type="slidenum">
              <a:rPr lang="en-US" altLang="en-US"/>
              <a:pPr>
                <a:defRPr/>
              </a:pPr>
              <a:t>‹Nr.›</a:t>
            </a:fld>
            <a:endParaRPr lang="en-US" altLang="en-US"/>
          </a:p>
        </p:txBody>
      </p:sp>
    </p:spTree>
    <p:extLst>
      <p:ext uri="{BB962C8B-B14F-4D97-AF65-F5344CB8AC3E}">
        <p14:creationId xmlns:p14="http://schemas.microsoft.com/office/powerpoint/2010/main" val="31482282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AT"/>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AT"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fld id="{5E6AC800-B9B3-46B4-A67B-3B0457508499}" type="datetime1">
              <a:rPr lang="de-AT" smtClean="0"/>
              <a:t>01.02.2023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t>hanno.ulmer@i-med.ac.at</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AB16B1D-3577-427F-B107-52F684BD3BFB}" type="slidenum">
              <a:rPr lang="en-US" altLang="en-US"/>
              <a:pPr>
                <a:defRPr/>
              </a:pPr>
              <a:t>‹Nr.›</a:t>
            </a:fld>
            <a:endParaRPr lang="en-US" altLang="en-US"/>
          </a:p>
        </p:txBody>
      </p:sp>
    </p:spTree>
    <p:extLst>
      <p:ext uri="{BB962C8B-B14F-4D97-AF65-F5344CB8AC3E}">
        <p14:creationId xmlns:p14="http://schemas.microsoft.com/office/powerpoint/2010/main" val="4477426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AT"/>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Rectangle 4"/>
          <p:cNvSpPr>
            <a:spLocks noGrp="1" noChangeArrowheads="1"/>
          </p:cNvSpPr>
          <p:nvPr>
            <p:ph type="dt" sz="half" idx="10"/>
          </p:nvPr>
        </p:nvSpPr>
        <p:spPr>
          <a:ln/>
        </p:spPr>
        <p:txBody>
          <a:bodyPr/>
          <a:lstStyle>
            <a:lvl1pPr>
              <a:defRPr/>
            </a:lvl1pPr>
          </a:lstStyle>
          <a:p>
            <a:pPr>
              <a:defRPr/>
            </a:pPr>
            <a:fld id="{38035792-FF15-48D2-91EC-5B796BD8D9FE}" type="datetime1">
              <a:rPr lang="de-AT" smtClean="0"/>
              <a:t>01.02.2023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t>hanno.ulmer@i-med.ac.at</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C257D75-DC68-4758-AC6B-4EE91DA07C71}" type="slidenum">
              <a:rPr lang="en-US" altLang="en-US"/>
              <a:pPr>
                <a:defRPr/>
              </a:pPr>
              <a:t>‹Nr.›</a:t>
            </a:fld>
            <a:endParaRPr lang="en-US" altLang="en-US"/>
          </a:p>
        </p:txBody>
      </p:sp>
    </p:spTree>
    <p:extLst>
      <p:ext uri="{BB962C8B-B14F-4D97-AF65-F5344CB8AC3E}">
        <p14:creationId xmlns:p14="http://schemas.microsoft.com/office/powerpoint/2010/main" val="20407221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15100" y="914400"/>
            <a:ext cx="1943100" cy="5486400"/>
          </a:xfrm>
        </p:spPr>
        <p:txBody>
          <a:bodyPr vert="eaVert"/>
          <a:lstStyle/>
          <a:p>
            <a:r>
              <a:rPr lang="de-DE" smtClean="0"/>
              <a:t>Titelmasterformat durch Klicken bearbeiten</a:t>
            </a:r>
            <a:endParaRPr lang="de-AT"/>
          </a:p>
        </p:txBody>
      </p:sp>
      <p:sp>
        <p:nvSpPr>
          <p:cNvPr id="3" name="Vertikaler Textplatzhalter 2"/>
          <p:cNvSpPr>
            <a:spLocks noGrp="1"/>
          </p:cNvSpPr>
          <p:nvPr>
            <p:ph type="body" orient="vert" idx="1"/>
          </p:nvPr>
        </p:nvSpPr>
        <p:spPr>
          <a:xfrm>
            <a:off x="685800" y="914400"/>
            <a:ext cx="5676900" cy="548640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Rectangle 4"/>
          <p:cNvSpPr>
            <a:spLocks noGrp="1" noChangeArrowheads="1"/>
          </p:cNvSpPr>
          <p:nvPr>
            <p:ph type="dt" sz="half" idx="10"/>
          </p:nvPr>
        </p:nvSpPr>
        <p:spPr>
          <a:ln/>
        </p:spPr>
        <p:txBody>
          <a:bodyPr/>
          <a:lstStyle>
            <a:lvl1pPr>
              <a:defRPr/>
            </a:lvl1pPr>
          </a:lstStyle>
          <a:p>
            <a:pPr>
              <a:defRPr/>
            </a:pPr>
            <a:fld id="{43D8789C-701E-47A9-AB78-74C73427DE61}" type="datetime1">
              <a:rPr lang="de-AT" smtClean="0"/>
              <a:t>01.02.2023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t>hanno.ulmer@i-med.ac.at</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4B5141-61C6-4D06-A8D1-40C933A4CE21}" type="slidenum">
              <a:rPr lang="en-US" altLang="en-US"/>
              <a:pPr>
                <a:defRPr/>
              </a:pPr>
              <a:t>‹Nr.›</a:t>
            </a:fld>
            <a:endParaRPr lang="en-US" altLang="en-US"/>
          </a:p>
        </p:txBody>
      </p:sp>
    </p:spTree>
    <p:extLst>
      <p:ext uri="{BB962C8B-B14F-4D97-AF65-F5344CB8AC3E}">
        <p14:creationId xmlns:p14="http://schemas.microsoft.com/office/powerpoint/2010/main" val="9161694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71613"/>
            <a:ext cx="4672018" cy="2028838"/>
          </a:xfrm>
        </p:spPr>
        <p:txBody>
          <a:bodyPr>
            <a:normAutofit/>
          </a:bodyPr>
          <a:lstStyle>
            <a:lvl1pPr>
              <a:defRPr sz="3600">
                <a:solidFill>
                  <a:srgbClr val="4F81BD"/>
                </a:solidFill>
              </a:defRPr>
            </a:lvl1pPr>
          </a:lstStyle>
          <a:p>
            <a:r>
              <a:rPr lang="de-DE" smtClean="0"/>
              <a:t>Titelmasterformat durch Klicken bearbeiten</a:t>
            </a:r>
            <a:endParaRPr lang="de-DE" dirty="0"/>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dirty="0"/>
          </a:p>
        </p:txBody>
      </p:sp>
      <p:sp>
        <p:nvSpPr>
          <p:cNvPr id="4" name="Datumsplatzhalter 3"/>
          <p:cNvSpPr>
            <a:spLocks noGrp="1"/>
          </p:cNvSpPr>
          <p:nvPr>
            <p:ph type="dt" sz="half" idx="10"/>
          </p:nvPr>
        </p:nvSpPr>
        <p:spPr/>
        <p:txBody>
          <a:bodyPr/>
          <a:lstStyle/>
          <a:p>
            <a:fld id="{8A54E792-07BE-4156-95F6-97BD0FD3AB4F}" type="datetime1">
              <a:rPr lang="de-AT" altLang="en-US" smtClean="0"/>
              <a:t>01.02.2023</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fld id="{6C30CD7A-BA10-4B84-A201-1D61352CF74D}" type="slidenum">
              <a:rPr lang="de-DE" altLang="en-US" smtClean="0"/>
              <a:pPr/>
              <a:t>‹Nr.›</a:t>
            </a:fld>
            <a:endParaRPr lang="de-DE" altLang="en-US"/>
          </a:p>
        </p:txBody>
      </p:sp>
      <p:cxnSp>
        <p:nvCxnSpPr>
          <p:cNvPr id="9" name="Gerade Verbindung 8"/>
          <p:cNvCxnSpPr/>
          <p:nvPr/>
        </p:nvCxnSpPr>
        <p:spPr>
          <a:xfrm>
            <a:off x="714348" y="3571876"/>
            <a:ext cx="7715304" cy="0"/>
          </a:xfrm>
          <a:prstGeom prst="line">
            <a:avLst/>
          </a:prstGeom>
          <a:ln w="22225">
            <a:solidFill>
              <a:srgbClr val="AC0000"/>
            </a:solidFill>
          </a:ln>
        </p:spPr>
        <p:style>
          <a:lnRef idx="1">
            <a:schemeClr val="accent1"/>
          </a:lnRef>
          <a:fillRef idx="0">
            <a:schemeClr val="accent1"/>
          </a:fillRef>
          <a:effectRef idx="0">
            <a:schemeClr val="accent1"/>
          </a:effectRef>
          <a:fontRef idx="minor">
            <a:schemeClr val="tx1"/>
          </a:fontRef>
        </p:style>
      </p:cxnSp>
      <p:pic>
        <p:nvPicPr>
          <p:cNvPr id="1026" name="Picture 2" descr="logo_4c"/>
          <p:cNvPicPr>
            <a:picLocks noChangeAspect="1" noChangeArrowheads="1"/>
          </p:cNvPicPr>
          <p:nvPr/>
        </p:nvPicPr>
        <p:blipFill>
          <a:blip r:embed="rId2" cstate="print"/>
          <a:srcRect/>
          <a:stretch>
            <a:fillRect/>
          </a:stretch>
        </p:blipFill>
        <p:spPr bwMode="auto">
          <a:xfrm>
            <a:off x="5377358" y="1357298"/>
            <a:ext cx="3188805" cy="2165355"/>
          </a:xfrm>
          <a:prstGeom prst="rect">
            <a:avLst/>
          </a:prstGeom>
          <a:noFill/>
          <a:ln w="9525">
            <a:noFill/>
            <a:miter lim="800000"/>
            <a:headEnd/>
            <a:tailEnd/>
          </a:ln>
        </p:spPr>
      </p:pic>
      <p:cxnSp>
        <p:nvCxnSpPr>
          <p:cNvPr id="10" name="Gerade Verbindung 9"/>
          <p:cNvCxnSpPr/>
          <p:nvPr/>
        </p:nvCxnSpPr>
        <p:spPr>
          <a:xfrm>
            <a:off x="642910" y="5429264"/>
            <a:ext cx="7715304" cy="0"/>
          </a:xfrm>
          <a:prstGeom prst="line">
            <a:avLst/>
          </a:prstGeom>
          <a:ln w="158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94056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186502" cy="1143000"/>
          </a:xfrm>
        </p:spPr>
        <p:txBody>
          <a:bodyPr>
            <a:normAutofit/>
          </a:bodyPr>
          <a:lstStyle>
            <a:lvl1pPr algn="l">
              <a:defRPr sz="3200">
                <a:solidFill>
                  <a:srgbClr val="4F81BD"/>
                </a:solidFill>
              </a:defRPr>
            </a:lvl1pPr>
          </a:lstStyle>
          <a:p>
            <a:r>
              <a:rPr lang="de-DE" smtClean="0"/>
              <a:t>Titelmasterformat durch Klicken bearbeiten</a:t>
            </a:r>
            <a:endParaRPr lang="de-DE" dirty="0"/>
          </a:p>
        </p:txBody>
      </p:sp>
      <p:sp>
        <p:nvSpPr>
          <p:cNvPr id="3" name="Inhaltsplatzhalter 2"/>
          <p:cNvSpPr>
            <a:spLocks noGrp="1"/>
          </p:cNvSpPr>
          <p:nvPr>
            <p:ph idx="1"/>
          </p:nvPr>
        </p:nvSpPr>
        <p:spPr>
          <a:xfrm>
            <a:off x="457200" y="1600200"/>
            <a:ext cx="8229600" cy="4757758"/>
          </a:xfrm>
        </p:spPr>
        <p:txBody>
          <a:bodyPr/>
          <a:lstStyle>
            <a:lvl1pPr>
              <a:defRPr sz="2400"/>
            </a:lvl1pPr>
            <a:lvl2pPr>
              <a:defRPr sz="2200"/>
            </a:lvl2pPr>
            <a:lvl3pPr>
              <a:defRPr sz="2000"/>
            </a:lvl3pPr>
            <a:lvl4pPr>
              <a:defRPr sz="1800"/>
            </a:lvl4pPr>
            <a:lvl5pPr>
              <a:defRPr sz="160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Datumsplatzhalter 3"/>
          <p:cNvSpPr>
            <a:spLocks noGrp="1"/>
          </p:cNvSpPr>
          <p:nvPr>
            <p:ph type="dt" sz="half" idx="10"/>
          </p:nvPr>
        </p:nvSpPr>
        <p:spPr/>
        <p:txBody>
          <a:bodyPr/>
          <a:lstStyle/>
          <a:p>
            <a:fld id="{B5EDA659-5C19-4215-9C51-8FD3A6EC151D}" type="datetime1">
              <a:rPr lang="de-AT" altLang="en-US" smtClean="0"/>
              <a:t>01.02.2023</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‹Nr.›</a:t>
            </a:fld>
            <a:endParaRPr lang="de-DE" altLang="en-US"/>
          </a:p>
        </p:txBody>
      </p:sp>
      <p:pic>
        <p:nvPicPr>
          <p:cNvPr id="2050"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9" name="Gerade Verbindung 8"/>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20515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43000"/>
          </a:xfrm>
        </p:spPr>
        <p:txBody>
          <a:bodyPr>
            <a:normAutofit/>
          </a:bodyPr>
          <a:lstStyle>
            <a:lvl1pPr algn="l">
              <a:defRPr lang="de-DE" sz="3200" kern="1200" dirty="0" smtClean="0">
                <a:solidFill>
                  <a:srgbClr val="4F81BD"/>
                </a:solidFill>
                <a:latin typeface="+mj-lt"/>
                <a:ea typeface="+mj-ea"/>
                <a:cs typeface="+mj-cs"/>
              </a:defRPr>
            </a:lvl1pPr>
          </a:lstStyle>
          <a:p>
            <a:r>
              <a:rPr lang="de-DE" smtClean="0"/>
              <a:t>Titelmasterformat durch Klicken bearbeiten</a:t>
            </a:r>
            <a:endParaRPr lang="de-DE" dirty="0"/>
          </a:p>
        </p:txBody>
      </p:sp>
      <p:sp>
        <p:nvSpPr>
          <p:cNvPr id="3" name="Inhaltsplatzhalter 2"/>
          <p:cNvSpPr>
            <a:spLocks noGrp="1"/>
          </p:cNvSpPr>
          <p:nvPr>
            <p:ph sz="half" idx="1"/>
          </p:nvPr>
        </p:nvSpPr>
        <p:spPr>
          <a:xfrm>
            <a:off x="457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648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Datumsplatzhalter 4"/>
          <p:cNvSpPr>
            <a:spLocks noGrp="1"/>
          </p:cNvSpPr>
          <p:nvPr>
            <p:ph type="dt" sz="half" idx="10"/>
          </p:nvPr>
        </p:nvSpPr>
        <p:spPr/>
        <p:txBody>
          <a:bodyPr/>
          <a:lstStyle/>
          <a:p>
            <a:fld id="{4CA486AA-D656-4F2E-92E0-F1251EDA4864}" type="datetime1">
              <a:rPr lang="de-AT" altLang="en-US" smtClean="0"/>
              <a:t>01.02.2023</a:t>
            </a:fld>
            <a:endParaRPr lang="de-DE" altLang="en-US"/>
          </a:p>
        </p:txBody>
      </p:sp>
      <p:sp>
        <p:nvSpPr>
          <p:cNvPr id="6" name="Fußzeilenplatzhalter 5"/>
          <p:cNvSpPr>
            <a:spLocks noGrp="1"/>
          </p:cNvSpPr>
          <p:nvPr>
            <p:ph type="ftr" sz="quarter" idx="11"/>
          </p:nvPr>
        </p:nvSpPr>
        <p:spPr/>
        <p:txBody>
          <a:bodyPr/>
          <a:lstStyle/>
          <a:p>
            <a:r>
              <a:rPr lang="de-DE" altLang="en-US" smtClean="0"/>
              <a:t>hanno.ulmer@i-med.ac.at</a:t>
            </a:r>
            <a:endParaRPr lang="de-DE" altLang="en-US"/>
          </a:p>
        </p:txBody>
      </p:sp>
      <p:sp>
        <p:nvSpPr>
          <p:cNvPr id="7" name="Foliennummernplatzhalter 6"/>
          <p:cNvSpPr>
            <a:spLocks noGrp="1"/>
          </p:cNvSpPr>
          <p:nvPr>
            <p:ph type="sldNum" sz="quarter" idx="12"/>
          </p:nvPr>
        </p:nvSpPr>
        <p:spPr/>
        <p:txBody>
          <a:bodyPr/>
          <a:lstStyle/>
          <a:p>
            <a:r>
              <a:rPr lang="de-DE" altLang="en-US" smtClean="0"/>
              <a:t>Seite </a:t>
            </a:r>
            <a:fld id="{C4E3EE93-887C-4FD7-8049-BDB2035FF5F2}" type="slidenum">
              <a:rPr lang="de-DE" altLang="en-US" smtClean="0"/>
              <a:pPr/>
              <a:t>‹Nr.›</a:t>
            </a:fld>
            <a:endParaRPr lang="de-DE" altLang="en-US"/>
          </a:p>
        </p:txBody>
      </p:sp>
      <p:pic>
        <p:nvPicPr>
          <p:cNvPr id="8"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9" name="Gerade Verbindung 8"/>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02879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54098"/>
          </a:xfrm>
        </p:spPr>
        <p:txBody>
          <a:bodyPr>
            <a:normAutofit/>
          </a:bodyPr>
          <a:lstStyle>
            <a:lvl1pPr algn="l">
              <a:defRPr lang="de-DE" sz="3200" kern="1200" dirty="0" smtClean="0">
                <a:solidFill>
                  <a:srgbClr val="4F81BD"/>
                </a:solidFill>
                <a:latin typeface="+mj-lt"/>
                <a:ea typeface="+mj-ea"/>
                <a:cs typeface="+mj-cs"/>
              </a:defRPr>
            </a:lvl1pPr>
          </a:lstStyle>
          <a:p>
            <a:r>
              <a:rPr lang="de-DE" smtClean="0"/>
              <a:t>Titelmasterformat durch Klicken bearbeiten</a:t>
            </a:r>
            <a:endParaRPr lang="de-DE" dirty="0"/>
          </a:p>
        </p:txBody>
      </p:sp>
      <p:sp>
        <p:nvSpPr>
          <p:cNvPr id="3" name="Datumsplatzhalter 2"/>
          <p:cNvSpPr>
            <a:spLocks noGrp="1"/>
          </p:cNvSpPr>
          <p:nvPr>
            <p:ph type="dt" sz="half" idx="10"/>
          </p:nvPr>
        </p:nvSpPr>
        <p:spPr/>
        <p:txBody>
          <a:bodyPr/>
          <a:lstStyle/>
          <a:p>
            <a:fld id="{B4260B68-8E5B-42B6-BE2A-DE204AA9B520}" type="datetime1">
              <a:rPr lang="de-AT" altLang="en-US" smtClean="0"/>
              <a:t>01.02.2023</a:t>
            </a:fld>
            <a:endParaRPr lang="de-DE" altLang="en-US"/>
          </a:p>
        </p:txBody>
      </p:sp>
      <p:sp>
        <p:nvSpPr>
          <p:cNvPr id="4" name="Fußzeilenplatzhalter 3"/>
          <p:cNvSpPr>
            <a:spLocks noGrp="1"/>
          </p:cNvSpPr>
          <p:nvPr>
            <p:ph type="ftr" sz="quarter" idx="11"/>
          </p:nvPr>
        </p:nvSpPr>
        <p:spPr/>
        <p:txBody>
          <a:bodyPr/>
          <a:lstStyle/>
          <a:p>
            <a:r>
              <a:rPr lang="de-DE" altLang="en-US" smtClean="0"/>
              <a:t>hanno.ulmer@i-med.ac.at</a:t>
            </a:r>
            <a:endParaRPr lang="de-DE" altLang="en-US"/>
          </a:p>
        </p:txBody>
      </p:sp>
      <p:sp>
        <p:nvSpPr>
          <p:cNvPr id="5" name="Foliennummernplatzhalter 4"/>
          <p:cNvSpPr>
            <a:spLocks noGrp="1"/>
          </p:cNvSpPr>
          <p:nvPr>
            <p:ph type="sldNum" sz="quarter" idx="12"/>
          </p:nvPr>
        </p:nvSpPr>
        <p:spPr/>
        <p:txBody>
          <a:bodyPr/>
          <a:lstStyle/>
          <a:p>
            <a:r>
              <a:rPr lang="de-DE" altLang="en-US" smtClean="0"/>
              <a:t>Seite </a:t>
            </a:r>
            <a:fld id="{EE29F858-1221-4A12-AB43-D242F2C02AC7}" type="slidenum">
              <a:rPr lang="de-DE" altLang="en-US" smtClean="0"/>
              <a:pPr/>
              <a:t>‹Nr.›</a:t>
            </a:fld>
            <a:endParaRPr lang="de-DE" altLang="en-US"/>
          </a:p>
        </p:txBody>
      </p:sp>
      <p:pic>
        <p:nvPicPr>
          <p:cNvPr id="6"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7" name="Gerade Verbindung 6"/>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336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B49E495C-4A5D-4B86-9E21-EE35C4DC0259}" type="datetime1">
              <a:rPr lang="de-AT" altLang="en-US" smtClean="0"/>
              <a:t>01.02.2023</a:t>
            </a:fld>
            <a:endParaRPr lang="de-DE" altLang="en-US"/>
          </a:p>
        </p:txBody>
      </p:sp>
      <p:sp>
        <p:nvSpPr>
          <p:cNvPr id="3" name="Fußzeilenplatzhalter 2"/>
          <p:cNvSpPr>
            <a:spLocks noGrp="1"/>
          </p:cNvSpPr>
          <p:nvPr>
            <p:ph type="ftr" sz="quarter" idx="11"/>
          </p:nvPr>
        </p:nvSpPr>
        <p:spPr/>
        <p:txBody>
          <a:bodyPr/>
          <a:lstStyle/>
          <a:p>
            <a:r>
              <a:rPr lang="de-DE" altLang="en-US" smtClean="0"/>
              <a:t>hanno.ulmer@i-med.ac.at</a:t>
            </a:r>
            <a:endParaRPr lang="de-DE" altLang="en-US"/>
          </a:p>
        </p:txBody>
      </p:sp>
      <p:sp>
        <p:nvSpPr>
          <p:cNvPr id="4" name="Foliennummernplatzhalter 3"/>
          <p:cNvSpPr>
            <a:spLocks noGrp="1"/>
          </p:cNvSpPr>
          <p:nvPr>
            <p:ph type="sldNum" sz="quarter" idx="12"/>
          </p:nvPr>
        </p:nvSpPr>
        <p:spPr/>
        <p:txBody>
          <a:bodyPr/>
          <a:lstStyle/>
          <a:p>
            <a:r>
              <a:rPr lang="de-DE" altLang="en-US" smtClean="0"/>
              <a:t>Seite </a:t>
            </a:r>
            <a:fld id="{868A1E8A-DB60-4AF5-B189-6B5C31AFD598}" type="slidenum">
              <a:rPr lang="de-DE" altLang="en-US" smtClean="0"/>
              <a:pPr/>
              <a:t>‹Nr.›</a:t>
            </a:fld>
            <a:endParaRPr lang="de-DE" altLang="en-US"/>
          </a:p>
        </p:txBody>
      </p:sp>
    </p:spTree>
    <p:extLst>
      <p:ext uri="{BB962C8B-B14F-4D97-AF65-F5344CB8AC3E}">
        <p14:creationId xmlns:p14="http://schemas.microsoft.com/office/powerpoint/2010/main" val="1571254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pPr>
              <a:defRPr/>
            </a:pPr>
            <a:fld id="{38FA14C3-2B86-456A-A9BD-1F0E6116BCFB}" type="datetime1">
              <a:rPr lang="de-AT" smtClean="0"/>
              <a:t>01.02.2023</a:t>
            </a:fld>
            <a:endParaRPr lang="de-AT"/>
          </a:p>
        </p:txBody>
      </p:sp>
      <p:sp>
        <p:nvSpPr>
          <p:cNvPr id="3" name="Fußzeilenplatzhalter 4"/>
          <p:cNvSpPr>
            <a:spLocks noGrp="1"/>
          </p:cNvSpPr>
          <p:nvPr>
            <p:ph type="ftr" sz="quarter" idx="11"/>
          </p:nvPr>
        </p:nvSpPr>
        <p:spPr/>
        <p:txBody>
          <a:bodyPr/>
          <a:lstStyle>
            <a:lvl1pPr>
              <a:defRPr/>
            </a:lvl1pPr>
          </a:lstStyle>
          <a:p>
            <a:pPr>
              <a:defRPr/>
            </a:pPr>
            <a:r>
              <a:rPr lang="de-AT"/>
              <a:t>hanno.ulmer@i-med.ac.at</a:t>
            </a:r>
            <a:endParaRPr lang="de-AT" dirty="0"/>
          </a:p>
        </p:txBody>
      </p:sp>
      <p:sp>
        <p:nvSpPr>
          <p:cNvPr id="4" name="Foliennummernplatzhalter 5"/>
          <p:cNvSpPr>
            <a:spLocks noGrp="1"/>
          </p:cNvSpPr>
          <p:nvPr>
            <p:ph type="sldNum" sz="quarter" idx="12"/>
          </p:nvPr>
        </p:nvSpPr>
        <p:spPr/>
        <p:txBody>
          <a:bodyPr/>
          <a:lstStyle>
            <a:lvl1pPr>
              <a:defRPr/>
            </a:lvl1pPr>
          </a:lstStyle>
          <a:p>
            <a:pPr>
              <a:defRPr/>
            </a:pPr>
            <a:fld id="{CEC63418-B802-468F-9AC4-EBECD591D2EF}" type="slidenum">
              <a:rPr lang="de-AT"/>
              <a:pPr>
                <a:defRPr/>
              </a:pPr>
              <a:t>‹Nr.›</a:t>
            </a:fld>
            <a:endParaRPr lang="de-AT"/>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71613"/>
            <a:ext cx="4672018" cy="2028838"/>
          </a:xfrm>
        </p:spPr>
        <p:txBody>
          <a:bodyPr>
            <a:normAutofit/>
          </a:bodyPr>
          <a:lstStyle>
            <a:lvl1pPr>
              <a:defRPr sz="3600">
                <a:solidFill>
                  <a:srgbClr val="4F81BD"/>
                </a:solidFill>
              </a:defRPr>
            </a:lvl1pPr>
          </a:lstStyle>
          <a:p>
            <a:r>
              <a:rPr lang="de-DE" smtClean="0"/>
              <a:t>Titelmasterformat durch Klicken bearbeiten</a:t>
            </a:r>
            <a:endParaRPr lang="de-DE" dirty="0"/>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lumMod val="50000"/>
                    <a:lumOff val="50000"/>
                  </a:schemeClr>
                </a:solidFill>
              </a:defRPr>
            </a:lvl1pPr>
            <a:lvl2pPr marL="457092" indent="0" algn="ctr">
              <a:buNone/>
              <a:defRPr>
                <a:solidFill>
                  <a:schemeClr val="tx1">
                    <a:tint val="75000"/>
                  </a:schemeClr>
                </a:solidFill>
              </a:defRPr>
            </a:lvl2pPr>
            <a:lvl3pPr marL="914186" indent="0" algn="ctr">
              <a:buNone/>
              <a:defRPr>
                <a:solidFill>
                  <a:schemeClr val="tx1">
                    <a:tint val="75000"/>
                  </a:schemeClr>
                </a:solidFill>
              </a:defRPr>
            </a:lvl3pPr>
            <a:lvl4pPr marL="1371279" indent="0" algn="ctr">
              <a:buNone/>
              <a:defRPr>
                <a:solidFill>
                  <a:schemeClr val="tx1">
                    <a:tint val="75000"/>
                  </a:schemeClr>
                </a:solidFill>
              </a:defRPr>
            </a:lvl4pPr>
            <a:lvl5pPr marL="1828373" indent="0" algn="ctr">
              <a:buNone/>
              <a:defRPr>
                <a:solidFill>
                  <a:schemeClr val="tx1">
                    <a:tint val="75000"/>
                  </a:schemeClr>
                </a:solidFill>
              </a:defRPr>
            </a:lvl5pPr>
            <a:lvl6pPr marL="2285466" indent="0" algn="ctr">
              <a:buNone/>
              <a:defRPr>
                <a:solidFill>
                  <a:schemeClr val="tx1">
                    <a:tint val="75000"/>
                  </a:schemeClr>
                </a:solidFill>
              </a:defRPr>
            </a:lvl6pPr>
            <a:lvl7pPr marL="2742558" indent="0" algn="ctr">
              <a:buNone/>
              <a:defRPr>
                <a:solidFill>
                  <a:schemeClr val="tx1">
                    <a:tint val="75000"/>
                  </a:schemeClr>
                </a:solidFill>
              </a:defRPr>
            </a:lvl7pPr>
            <a:lvl8pPr marL="3199652" indent="0" algn="ctr">
              <a:buNone/>
              <a:defRPr>
                <a:solidFill>
                  <a:schemeClr val="tx1">
                    <a:tint val="75000"/>
                  </a:schemeClr>
                </a:solidFill>
              </a:defRPr>
            </a:lvl8pPr>
            <a:lvl9pPr marL="3656744" indent="0" algn="ctr">
              <a:buNone/>
              <a:defRPr>
                <a:solidFill>
                  <a:schemeClr val="tx1">
                    <a:tint val="75000"/>
                  </a:schemeClr>
                </a:solidFill>
              </a:defRPr>
            </a:lvl9pPr>
          </a:lstStyle>
          <a:p>
            <a:r>
              <a:rPr lang="de-DE" smtClean="0"/>
              <a:t>Formatvorlage des Untertitelmasters durch Klicken bearbeiten</a:t>
            </a:r>
            <a:endParaRPr lang="de-DE" dirty="0"/>
          </a:p>
        </p:txBody>
      </p:sp>
      <p:sp>
        <p:nvSpPr>
          <p:cNvPr id="4" name="Datumsplatzhalter 3"/>
          <p:cNvSpPr>
            <a:spLocks noGrp="1"/>
          </p:cNvSpPr>
          <p:nvPr>
            <p:ph type="dt" sz="half" idx="10"/>
          </p:nvPr>
        </p:nvSpPr>
        <p:spPr/>
        <p:txBody>
          <a:bodyPr/>
          <a:lstStyle/>
          <a:p>
            <a:fld id="{016CFB8E-E915-4FD2-B4B6-EF0518074F80}" type="datetime1">
              <a:rPr lang="de-AT" altLang="en-US" smtClean="0">
                <a:solidFill>
                  <a:prstClr val="black">
                    <a:tint val="75000"/>
                  </a:prstClr>
                </a:solidFill>
              </a:rPr>
              <a:t>01.02.2023</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fld id="{6C30CD7A-BA10-4B84-A201-1D61352CF74D}" type="slidenum">
              <a:rPr lang="de-DE" altLang="en-US" smtClean="0">
                <a:solidFill>
                  <a:prstClr val="black">
                    <a:tint val="75000"/>
                  </a:prstClr>
                </a:solidFill>
              </a:rPr>
              <a:pPr/>
              <a:t>‹Nr.›</a:t>
            </a:fld>
            <a:endParaRPr lang="de-DE" altLang="en-US">
              <a:solidFill>
                <a:prstClr val="black">
                  <a:tint val="75000"/>
                </a:prstClr>
              </a:solidFill>
            </a:endParaRPr>
          </a:p>
        </p:txBody>
      </p:sp>
      <p:cxnSp>
        <p:nvCxnSpPr>
          <p:cNvPr id="9" name="Gerade Verbindung 8"/>
          <p:cNvCxnSpPr/>
          <p:nvPr/>
        </p:nvCxnSpPr>
        <p:spPr>
          <a:xfrm>
            <a:off x="714348" y="3571876"/>
            <a:ext cx="7715304" cy="0"/>
          </a:xfrm>
          <a:prstGeom prst="line">
            <a:avLst/>
          </a:prstGeom>
          <a:ln w="22225">
            <a:solidFill>
              <a:srgbClr val="AC0000"/>
            </a:solidFill>
          </a:ln>
        </p:spPr>
        <p:style>
          <a:lnRef idx="1">
            <a:schemeClr val="accent1"/>
          </a:lnRef>
          <a:fillRef idx="0">
            <a:schemeClr val="accent1"/>
          </a:fillRef>
          <a:effectRef idx="0">
            <a:schemeClr val="accent1"/>
          </a:effectRef>
          <a:fontRef idx="minor">
            <a:schemeClr val="tx1"/>
          </a:fontRef>
        </p:style>
      </p:cxnSp>
      <p:pic>
        <p:nvPicPr>
          <p:cNvPr id="1026" name="Picture 2" descr="logo_4c"/>
          <p:cNvPicPr>
            <a:picLocks noChangeAspect="1" noChangeArrowheads="1"/>
          </p:cNvPicPr>
          <p:nvPr/>
        </p:nvPicPr>
        <p:blipFill>
          <a:blip r:embed="rId2" cstate="print"/>
          <a:srcRect/>
          <a:stretch>
            <a:fillRect/>
          </a:stretch>
        </p:blipFill>
        <p:spPr bwMode="auto">
          <a:xfrm>
            <a:off x="5377358" y="1357300"/>
            <a:ext cx="3188805" cy="2165355"/>
          </a:xfrm>
          <a:prstGeom prst="rect">
            <a:avLst/>
          </a:prstGeom>
          <a:noFill/>
          <a:ln w="9525">
            <a:noFill/>
            <a:miter lim="800000"/>
            <a:headEnd/>
            <a:tailEnd/>
          </a:ln>
        </p:spPr>
      </p:pic>
      <p:cxnSp>
        <p:nvCxnSpPr>
          <p:cNvPr id="10" name="Gerade Verbindung 9"/>
          <p:cNvCxnSpPr/>
          <p:nvPr/>
        </p:nvCxnSpPr>
        <p:spPr>
          <a:xfrm>
            <a:off x="642910" y="5429264"/>
            <a:ext cx="7715304" cy="0"/>
          </a:xfrm>
          <a:prstGeom prst="line">
            <a:avLst/>
          </a:prstGeom>
          <a:ln w="158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49142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186502" cy="1143000"/>
          </a:xfrm>
        </p:spPr>
        <p:txBody>
          <a:bodyPr>
            <a:normAutofit/>
          </a:bodyPr>
          <a:lstStyle>
            <a:lvl1pPr algn="l">
              <a:defRPr sz="3200">
                <a:solidFill>
                  <a:srgbClr val="4F81BD"/>
                </a:solidFill>
              </a:defRPr>
            </a:lvl1pPr>
          </a:lstStyle>
          <a:p>
            <a:r>
              <a:rPr lang="de-DE" smtClean="0"/>
              <a:t>Titelmasterformat durch Klicken bearbeiten</a:t>
            </a:r>
            <a:endParaRPr lang="de-DE" dirty="0"/>
          </a:p>
        </p:txBody>
      </p:sp>
      <p:sp>
        <p:nvSpPr>
          <p:cNvPr id="3" name="Inhaltsplatzhalter 2"/>
          <p:cNvSpPr>
            <a:spLocks noGrp="1"/>
          </p:cNvSpPr>
          <p:nvPr>
            <p:ph idx="1"/>
          </p:nvPr>
        </p:nvSpPr>
        <p:spPr>
          <a:xfrm>
            <a:off x="457200" y="1600200"/>
            <a:ext cx="8229600" cy="4757758"/>
          </a:xfrm>
        </p:spPr>
        <p:txBody>
          <a:bodyPr/>
          <a:lstStyle>
            <a:lvl1pPr>
              <a:defRPr sz="2400"/>
            </a:lvl1pPr>
            <a:lvl2pPr>
              <a:defRPr sz="2200"/>
            </a:lvl2pPr>
            <a:lvl3pPr>
              <a:defRPr sz="2000"/>
            </a:lvl3pPr>
            <a:lvl4pPr>
              <a:defRPr sz="1800"/>
            </a:lvl4pPr>
            <a:lvl5pPr>
              <a:defRPr sz="160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Datumsplatzhalter 3"/>
          <p:cNvSpPr>
            <a:spLocks noGrp="1"/>
          </p:cNvSpPr>
          <p:nvPr>
            <p:ph type="dt" sz="half" idx="10"/>
          </p:nvPr>
        </p:nvSpPr>
        <p:spPr/>
        <p:txBody>
          <a:bodyPr/>
          <a:lstStyle/>
          <a:p>
            <a:fld id="{DC8DC314-9BC4-4E0F-B869-6EBF2EAB05D5}" type="datetime1">
              <a:rPr lang="de-AT" altLang="en-US" smtClean="0">
                <a:solidFill>
                  <a:prstClr val="black">
                    <a:tint val="75000"/>
                  </a:prstClr>
                </a:solidFill>
              </a:rPr>
              <a:t>01.02.2023</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‹Nr.›</a:t>
            </a:fld>
            <a:endParaRPr lang="de-DE" altLang="en-US">
              <a:solidFill>
                <a:prstClr val="black">
                  <a:tint val="75000"/>
                </a:prstClr>
              </a:solidFill>
            </a:endParaRPr>
          </a:p>
        </p:txBody>
      </p:sp>
      <p:pic>
        <p:nvPicPr>
          <p:cNvPr id="2050" name="Picture 2" descr="logo_4c"/>
          <p:cNvPicPr>
            <a:picLocks noChangeAspect="1" noChangeArrowheads="1"/>
          </p:cNvPicPr>
          <p:nvPr/>
        </p:nvPicPr>
        <p:blipFill>
          <a:blip r:embed="rId2" cstate="print"/>
          <a:srcRect/>
          <a:stretch>
            <a:fillRect/>
          </a:stretch>
        </p:blipFill>
        <p:spPr bwMode="auto">
          <a:xfrm>
            <a:off x="6697946" y="2"/>
            <a:ext cx="2136775" cy="1450975"/>
          </a:xfrm>
          <a:prstGeom prst="rect">
            <a:avLst/>
          </a:prstGeom>
          <a:noFill/>
          <a:ln w="9525">
            <a:noFill/>
            <a:miter lim="800000"/>
            <a:headEnd/>
            <a:tailEnd/>
          </a:ln>
        </p:spPr>
      </p:pic>
      <p:cxnSp>
        <p:nvCxnSpPr>
          <p:cNvPr id="9" name="Gerade Verbindung 8"/>
          <p:cNvCxnSpPr/>
          <p:nvPr/>
        </p:nvCxnSpPr>
        <p:spPr>
          <a:xfrm>
            <a:off x="428598"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69172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43000"/>
          </a:xfrm>
        </p:spPr>
        <p:txBody>
          <a:bodyPr>
            <a:normAutofit/>
          </a:bodyPr>
          <a:lstStyle>
            <a:lvl1pPr algn="l">
              <a:defRPr lang="de-DE" sz="3200" kern="1200" dirty="0" smtClean="0">
                <a:solidFill>
                  <a:srgbClr val="4F81BD"/>
                </a:solidFill>
                <a:latin typeface="+mj-lt"/>
                <a:ea typeface="+mj-ea"/>
                <a:cs typeface="+mj-cs"/>
              </a:defRPr>
            </a:lvl1pPr>
          </a:lstStyle>
          <a:p>
            <a:r>
              <a:rPr lang="de-DE" smtClean="0"/>
              <a:t>Titelmasterformat durch Klicken bearbeiten</a:t>
            </a:r>
            <a:endParaRPr lang="de-DE" dirty="0"/>
          </a:p>
        </p:txBody>
      </p:sp>
      <p:sp>
        <p:nvSpPr>
          <p:cNvPr id="3" name="Inhaltsplatzhalter 2"/>
          <p:cNvSpPr>
            <a:spLocks noGrp="1"/>
          </p:cNvSpPr>
          <p:nvPr>
            <p:ph sz="half" idx="1"/>
          </p:nvPr>
        </p:nvSpPr>
        <p:spPr>
          <a:xfrm>
            <a:off x="457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648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Datumsplatzhalter 4"/>
          <p:cNvSpPr>
            <a:spLocks noGrp="1"/>
          </p:cNvSpPr>
          <p:nvPr>
            <p:ph type="dt" sz="half" idx="10"/>
          </p:nvPr>
        </p:nvSpPr>
        <p:spPr/>
        <p:txBody>
          <a:bodyPr/>
          <a:lstStyle/>
          <a:p>
            <a:fld id="{F25F0CA7-8A51-41D3-8D7D-23F525CA80A1}" type="datetime1">
              <a:rPr lang="de-AT" altLang="en-US" smtClean="0">
                <a:solidFill>
                  <a:prstClr val="black">
                    <a:tint val="75000"/>
                  </a:prstClr>
                </a:solidFill>
              </a:rPr>
              <a:t>01.02.2023</a:t>
            </a:fld>
            <a:endParaRPr lang="de-DE" altLang="en-US">
              <a:solidFill>
                <a:prstClr val="black">
                  <a:tint val="75000"/>
                </a:prstClr>
              </a:solidFill>
            </a:endParaRPr>
          </a:p>
        </p:txBody>
      </p:sp>
      <p:sp>
        <p:nvSpPr>
          <p:cNvPr id="6" name="Fußzeilenplatzhalter 5"/>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C4E3EE93-887C-4FD7-8049-BDB2035FF5F2}" type="slidenum">
              <a:rPr lang="de-DE" altLang="en-US" smtClean="0">
                <a:solidFill>
                  <a:prstClr val="black">
                    <a:tint val="75000"/>
                  </a:prstClr>
                </a:solidFill>
              </a:rPr>
              <a:pPr/>
              <a:t>‹Nr.›</a:t>
            </a:fld>
            <a:endParaRPr lang="de-DE" altLang="en-US">
              <a:solidFill>
                <a:prstClr val="black">
                  <a:tint val="75000"/>
                </a:prstClr>
              </a:solidFill>
            </a:endParaRPr>
          </a:p>
        </p:txBody>
      </p:sp>
      <p:pic>
        <p:nvPicPr>
          <p:cNvPr id="8" name="Picture 2" descr="logo_4c"/>
          <p:cNvPicPr>
            <a:picLocks noChangeAspect="1" noChangeArrowheads="1"/>
          </p:cNvPicPr>
          <p:nvPr/>
        </p:nvPicPr>
        <p:blipFill>
          <a:blip r:embed="rId2" cstate="print"/>
          <a:srcRect/>
          <a:stretch>
            <a:fillRect/>
          </a:stretch>
        </p:blipFill>
        <p:spPr bwMode="auto">
          <a:xfrm>
            <a:off x="6697946" y="2"/>
            <a:ext cx="2136775" cy="1450975"/>
          </a:xfrm>
          <a:prstGeom prst="rect">
            <a:avLst/>
          </a:prstGeom>
          <a:noFill/>
          <a:ln w="9525">
            <a:noFill/>
            <a:miter lim="800000"/>
            <a:headEnd/>
            <a:tailEnd/>
          </a:ln>
        </p:spPr>
      </p:pic>
      <p:cxnSp>
        <p:nvCxnSpPr>
          <p:cNvPr id="9" name="Gerade Verbindung 8"/>
          <p:cNvCxnSpPr/>
          <p:nvPr/>
        </p:nvCxnSpPr>
        <p:spPr>
          <a:xfrm>
            <a:off x="428598"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9202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54098"/>
          </a:xfrm>
        </p:spPr>
        <p:txBody>
          <a:bodyPr>
            <a:normAutofit/>
          </a:bodyPr>
          <a:lstStyle>
            <a:lvl1pPr algn="l">
              <a:defRPr lang="de-DE" sz="3200" kern="1200" dirty="0" smtClean="0">
                <a:solidFill>
                  <a:srgbClr val="4F81BD"/>
                </a:solidFill>
                <a:latin typeface="+mj-lt"/>
                <a:ea typeface="+mj-ea"/>
                <a:cs typeface="+mj-cs"/>
              </a:defRPr>
            </a:lvl1pPr>
          </a:lstStyle>
          <a:p>
            <a:r>
              <a:rPr lang="de-DE" smtClean="0"/>
              <a:t>Titelmasterformat durch Klicken bearbeiten</a:t>
            </a:r>
            <a:endParaRPr lang="de-DE" dirty="0"/>
          </a:p>
        </p:txBody>
      </p:sp>
      <p:sp>
        <p:nvSpPr>
          <p:cNvPr id="3" name="Datumsplatzhalter 2"/>
          <p:cNvSpPr>
            <a:spLocks noGrp="1"/>
          </p:cNvSpPr>
          <p:nvPr>
            <p:ph type="dt" sz="half" idx="10"/>
          </p:nvPr>
        </p:nvSpPr>
        <p:spPr/>
        <p:txBody>
          <a:bodyPr/>
          <a:lstStyle/>
          <a:p>
            <a:fld id="{787BB5A8-B562-4135-9C38-56DE315584F7}" type="datetime1">
              <a:rPr lang="de-AT" altLang="en-US" smtClean="0">
                <a:solidFill>
                  <a:prstClr val="black">
                    <a:tint val="75000"/>
                  </a:prstClr>
                </a:solidFill>
              </a:rPr>
              <a:t>01.02.2023</a:t>
            </a:fld>
            <a:endParaRPr lang="de-DE" altLang="en-US">
              <a:solidFill>
                <a:prstClr val="black">
                  <a:tint val="75000"/>
                </a:prstClr>
              </a:solidFill>
            </a:endParaRPr>
          </a:p>
        </p:txBody>
      </p:sp>
      <p:sp>
        <p:nvSpPr>
          <p:cNvPr id="4" name="Fußzeilenplatzhalter 3"/>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5" name="Foliennummernplatzhalter 4"/>
          <p:cNvSpPr>
            <a:spLocks noGrp="1"/>
          </p:cNvSpPr>
          <p:nvPr>
            <p:ph type="sldNum" sz="quarter" idx="12"/>
          </p:nvPr>
        </p:nvSpPr>
        <p:spPr/>
        <p:txBody>
          <a:bodyPr/>
          <a:lstStyle/>
          <a:p>
            <a:r>
              <a:rPr lang="de-DE" altLang="en-US" smtClean="0">
                <a:solidFill>
                  <a:prstClr val="black">
                    <a:tint val="75000"/>
                  </a:prstClr>
                </a:solidFill>
              </a:rPr>
              <a:t>Seite </a:t>
            </a:r>
            <a:fld id="{EE29F858-1221-4A12-AB43-D242F2C02AC7}" type="slidenum">
              <a:rPr lang="de-DE" altLang="en-US" smtClean="0">
                <a:solidFill>
                  <a:prstClr val="black">
                    <a:tint val="75000"/>
                  </a:prstClr>
                </a:solidFill>
              </a:rPr>
              <a:pPr/>
              <a:t>‹Nr.›</a:t>
            </a:fld>
            <a:endParaRPr lang="de-DE" altLang="en-US">
              <a:solidFill>
                <a:prstClr val="black">
                  <a:tint val="75000"/>
                </a:prstClr>
              </a:solidFill>
            </a:endParaRPr>
          </a:p>
        </p:txBody>
      </p:sp>
      <p:pic>
        <p:nvPicPr>
          <p:cNvPr id="6" name="Picture 2" descr="logo_4c"/>
          <p:cNvPicPr>
            <a:picLocks noChangeAspect="1" noChangeArrowheads="1"/>
          </p:cNvPicPr>
          <p:nvPr/>
        </p:nvPicPr>
        <p:blipFill>
          <a:blip r:embed="rId2" cstate="print"/>
          <a:srcRect/>
          <a:stretch>
            <a:fillRect/>
          </a:stretch>
        </p:blipFill>
        <p:spPr bwMode="auto">
          <a:xfrm>
            <a:off x="6697946" y="2"/>
            <a:ext cx="2136775" cy="1450975"/>
          </a:xfrm>
          <a:prstGeom prst="rect">
            <a:avLst/>
          </a:prstGeom>
          <a:noFill/>
          <a:ln w="9525">
            <a:noFill/>
            <a:miter lim="800000"/>
            <a:headEnd/>
            <a:tailEnd/>
          </a:ln>
        </p:spPr>
      </p:pic>
      <p:cxnSp>
        <p:nvCxnSpPr>
          <p:cNvPr id="7" name="Gerade Verbindung 6"/>
          <p:cNvCxnSpPr/>
          <p:nvPr/>
        </p:nvCxnSpPr>
        <p:spPr>
          <a:xfrm>
            <a:off x="428598"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37059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617AFB2A-E8D5-4F1C-AC81-EB1E28D3B966}" type="datetime1">
              <a:rPr lang="de-AT" altLang="en-US" smtClean="0">
                <a:solidFill>
                  <a:prstClr val="black">
                    <a:tint val="75000"/>
                  </a:prstClr>
                </a:solidFill>
              </a:rPr>
              <a:t>01.02.2023</a:t>
            </a:fld>
            <a:endParaRPr lang="de-DE" altLang="en-US">
              <a:solidFill>
                <a:prstClr val="black">
                  <a:tint val="75000"/>
                </a:prstClr>
              </a:solidFill>
            </a:endParaRPr>
          </a:p>
        </p:txBody>
      </p:sp>
      <p:sp>
        <p:nvSpPr>
          <p:cNvPr id="3" name="Fußzeilenplatzhalter 2"/>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4" name="Foliennummernplatzhalter 3"/>
          <p:cNvSpPr>
            <a:spLocks noGrp="1"/>
          </p:cNvSpPr>
          <p:nvPr>
            <p:ph type="sldNum" sz="quarter" idx="12"/>
          </p:nvPr>
        </p:nvSpPr>
        <p:spPr/>
        <p:txBody>
          <a:bodyPr/>
          <a:lstStyle/>
          <a:p>
            <a:r>
              <a:rPr lang="de-DE" altLang="en-US" smtClean="0">
                <a:solidFill>
                  <a:prstClr val="black">
                    <a:tint val="75000"/>
                  </a:prstClr>
                </a:solidFill>
              </a:rPr>
              <a:t>Seite </a:t>
            </a:r>
            <a:fld id="{868A1E8A-DB60-4AF5-B189-6B5C31AFD598}" type="slidenum">
              <a:rPr lang="de-DE" altLang="en-US" smtClean="0">
                <a:solidFill>
                  <a:prstClr val="black">
                    <a:tint val="75000"/>
                  </a:prstClr>
                </a:solidFill>
              </a:rPr>
              <a:pPr/>
              <a:t>‹Nr.›</a:t>
            </a:fld>
            <a:endParaRPr lang="de-DE" altLang="en-US">
              <a:solidFill>
                <a:prstClr val="black">
                  <a:tint val="75000"/>
                </a:prstClr>
              </a:solidFill>
            </a:endParaRPr>
          </a:p>
        </p:txBody>
      </p:sp>
    </p:spTree>
    <p:extLst>
      <p:ext uri="{BB962C8B-B14F-4D97-AF65-F5344CB8AC3E}">
        <p14:creationId xmlns:p14="http://schemas.microsoft.com/office/powerpoint/2010/main" val="7850197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woObj">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561977"/>
            <a:ext cx="8229600" cy="995363"/>
          </a:xfrm>
        </p:spPr>
        <p:txBody>
          <a:bodyPr/>
          <a:lstStyle/>
          <a:p>
            <a:r>
              <a:rPr lang="de-DE" smtClean="0"/>
              <a:t>Titelmasterformat durch Klicken bearbeiten</a:t>
            </a:r>
            <a:endParaRPr lang="en-US"/>
          </a:p>
        </p:txBody>
      </p:sp>
      <p:sp>
        <p:nvSpPr>
          <p:cNvPr id="3" name="Inhaltsplatzhalter 2"/>
          <p:cNvSpPr>
            <a:spLocks noGrp="1"/>
          </p:cNvSpPr>
          <p:nvPr>
            <p:ph sz="half" idx="1"/>
          </p:nvPr>
        </p:nvSpPr>
        <p:spPr>
          <a:xfrm>
            <a:off x="457200" y="1600200"/>
            <a:ext cx="4038600" cy="453072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quarter" idx="2"/>
          </p:nvPr>
        </p:nvSpPr>
        <p:spPr>
          <a:xfrm>
            <a:off x="4648200" y="1600202"/>
            <a:ext cx="4038600" cy="2189163"/>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Inhaltsplatzhalter 4"/>
          <p:cNvSpPr>
            <a:spLocks noGrp="1"/>
          </p:cNvSpPr>
          <p:nvPr>
            <p:ph sz="quarter" idx="3"/>
          </p:nvPr>
        </p:nvSpPr>
        <p:spPr>
          <a:xfrm>
            <a:off x="4648200" y="3941763"/>
            <a:ext cx="4038600" cy="2189162"/>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Datumsplatzhalter 5"/>
          <p:cNvSpPr>
            <a:spLocks noGrp="1"/>
          </p:cNvSpPr>
          <p:nvPr>
            <p:ph type="dt" sz="half" idx="10"/>
          </p:nvPr>
        </p:nvSpPr>
        <p:spPr>
          <a:xfrm>
            <a:off x="457200" y="6243638"/>
            <a:ext cx="2133600" cy="457200"/>
          </a:xfrm>
        </p:spPr>
        <p:txBody>
          <a:bodyPr/>
          <a:lstStyle>
            <a:lvl1pPr>
              <a:defRPr/>
            </a:lvl1pPr>
          </a:lstStyle>
          <a:p>
            <a:fld id="{268C8257-F782-4C64-8A9B-7CF0ACC466EC}" type="datetime1">
              <a:rPr lang="de-AT" altLang="en-US" smtClean="0">
                <a:solidFill>
                  <a:prstClr val="black">
                    <a:tint val="75000"/>
                  </a:prstClr>
                </a:solidFill>
              </a:rPr>
              <a:t>01.02.2023</a:t>
            </a:fld>
            <a:endParaRPr lang="de-DE" altLang="en-US">
              <a:solidFill>
                <a:prstClr val="black">
                  <a:tint val="75000"/>
                </a:prstClr>
              </a:solidFill>
            </a:endParaRPr>
          </a:p>
        </p:txBody>
      </p:sp>
      <p:sp>
        <p:nvSpPr>
          <p:cNvPr id="7" name="Fußzeilenplatzhalter 6"/>
          <p:cNvSpPr>
            <a:spLocks noGrp="1"/>
          </p:cNvSpPr>
          <p:nvPr>
            <p:ph type="ftr" sz="quarter" idx="11"/>
          </p:nvPr>
        </p:nvSpPr>
        <p:spPr>
          <a:xfrm>
            <a:off x="3124200" y="6248400"/>
            <a:ext cx="2895600" cy="457200"/>
          </a:xfrm>
        </p:spPr>
        <p:txBody>
          <a:bodyPr/>
          <a:lstStyle>
            <a:lvl1pPr>
              <a:defRPr/>
            </a:lvl1pPr>
          </a:lstStyle>
          <a:p>
            <a:r>
              <a:rPr lang="de-DE" altLang="en-US">
                <a:solidFill>
                  <a:prstClr val="black">
                    <a:tint val="75000"/>
                  </a:prstClr>
                </a:solidFill>
              </a:rPr>
              <a:t>hanno.ulmer@i-med.ac.at</a:t>
            </a:r>
          </a:p>
        </p:txBody>
      </p:sp>
      <p:sp>
        <p:nvSpPr>
          <p:cNvPr id="8" name="Foliennummernplatzhalter 7"/>
          <p:cNvSpPr>
            <a:spLocks noGrp="1"/>
          </p:cNvSpPr>
          <p:nvPr>
            <p:ph type="sldNum" sz="quarter" idx="12"/>
          </p:nvPr>
        </p:nvSpPr>
        <p:spPr>
          <a:xfrm>
            <a:off x="6553200" y="6243638"/>
            <a:ext cx="2133600" cy="457200"/>
          </a:xfrm>
        </p:spPr>
        <p:txBody>
          <a:bodyPr/>
          <a:lstStyle>
            <a:lvl1pPr>
              <a:defRPr/>
            </a:lvl1pPr>
          </a:lstStyle>
          <a:p>
            <a:r>
              <a:rPr lang="de-DE" altLang="en-US">
                <a:solidFill>
                  <a:prstClr val="black">
                    <a:tint val="75000"/>
                  </a:prstClr>
                </a:solidFill>
              </a:rPr>
              <a:t>Seite </a:t>
            </a:r>
            <a:fld id="{8CC4C578-EFEE-4914-958F-75C213AA6FED}" type="slidenum">
              <a:rPr lang="de-DE" altLang="en-US">
                <a:solidFill>
                  <a:prstClr val="black">
                    <a:tint val="75000"/>
                  </a:prstClr>
                </a:solidFill>
              </a:rPr>
              <a:pPr/>
              <a:t>‹Nr.›</a:t>
            </a:fld>
            <a:endParaRPr lang="de-DE" altLang="en-US">
              <a:solidFill>
                <a:prstClr val="black">
                  <a:tint val="75000"/>
                </a:prstClr>
              </a:solidFill>
            </a:endParaRPr>
          </a:p>
        </p:txBody>
      </p:sp>
    </p:spTree>
    <p:extLst>
      <p:ext uri="{BB962C8B-B14F-4D97-AF65-F5344CB8AC3E}">
        <p14:creationId xmlns:p14="http://schemas.microsoft.com/office/powerpoint/2010/main" val="35442194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457200" y="274638"/>
            <a:ext cx="8229600" cy="585152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3" name="Datumsplatzhalter 2"/>
          <p:cNvSpPr>
            <a:spLocks noGrp="1"/>
          </p:cNvSpPr>
          <p:nvPr>
            <p:ph type="dt" sz="half" idx="10"/>
          </p:nvPr>
        </p:nvSpPr>
        <p:spPr>
          <a:xfrm>
            <a:off x="457200" y="6245225"/>
            <a:ext cx="2133600" cy="476250"/>
          </a:xfrm>
        </p:spPr>
        <p:txBody>
          <a:bodyPr/>
          <a:lstStyle>
            <a:lvl1pPr>
              <a:defRPr/>
            </a:lvl1pPr>
          </a:lstStyle>
          <a:p>
            <a:fld id="{E06186C9-2660-46F4-B240-2C4DE954EEF1}" type="datetime1">
              <a:rPr lang="de-AT" altLang="de-DE" smtClean="0">
                <a:solidFill>
                  <a:prstClr val="black">
                    <a:tint val="75000"/>
                  </a:prstClr>
                </a:solidFill>
              </a:rPr>
              <a:t>01.02.2023</a:t>
            </a:fld>
            <a:endParaRPr lang="de-DE" altLang="de-DE">
              <a:solidFill>
                <a:prstClr val="black">
                  <a:tint val="75000"/>
                </a:prstClr>
              </a:solidFill>
            </a:endParaRPr>
          </a:p>
        </p:txBody>
      </p:sp>
      <p:sp>
        <p:nvSpPr>
          <p:cNvPr id="4" name="Fußzeilenplatzhalter 3"/>
          <p:cNvSpPr>
            <a:spLocks noGrp="1"/>
          </p:cNvSpPr>
          <p:nvPr>
            <p:ph type="ftr" sz="quarter" idx="11"/>
          </p:nvPr>
        </p:nvSpPr>
        <p:spPr>
          <a:xfrm>
            <a:off x="3124200" y="6245225"/>
            <a:ext cx="2895600" cy="476250"/>
          </a:xfrm>
        </p:spPr>
        <p:txBody>
          <a:bodyPr/>
          <a:lstStyle>
            <a:lvl1pPr>
              <a:defRPr/>
            </a:lvl1pPr>
          </a:lstStyle>
          <a:p>
            <a:r>
              <a:rPr lang="de-DE" altLang="de-DE" smtClean="0">
                <a:solidFill>
                  <a:prstClr val="black">
                    <a:tint val="75000"/>
                  </a:prstClr>
                </a:solidFill>
              </a:rPr>
              <a:t>hanno.ulmer@i-med.ac.at</a:t>
            </a:r>
            <a:endParaRPr lang="de-DE" altLang="de-DE">
              <a:solidFill>
                <a:prstClr val="black">
                  <a:tint val="75000"/>
                </a:prstClr>
              </a:solidFill>
            </a:endParaRPr>
          </a:p>
        </p:txBody>
      </p:sp>
      <p:sp>
        <p:nvSpPr>
          <p:cNvPr id="5" name="Foliennummernplatzhalter 4"/>
          <p:cNvSpPr>
            <a:spLocks noGrp="1"/>
          </p:cNvSpPr>
          <p:nvPr>
            <p:ph type="sldNum" sz="quarter" idx="12"/>
          </p:nvPr>
        </p:nvSpPr>
        <p:spPr>
          <a:xfrm>
            <a:off x="6553200" y="6245225"/>
            <a:ext cx="2133600" cy="476250"/>
          </a:xfrm>
        </p:spPr>
        <p:txBody>
          <a:bodyPr/>
          <a:lstStyle>
            <a:lvl1pPr>
              <a:defRPr/>
            </a:lvl1pPr>
          </a:lstStyle>
          <a:p>
            <a:fld id="{468096C6-D3A5-4E9A-8663-0E5BA5720353}" type="slidenum">
              <a:rPr lang="de-DE" altLang="de-DE">
                <a:solidFill>
                  <a:prstClr val="black">
                    <a:tint val="75000"/>
                  </a:prstClr>
                </a:solidFill>
              </a:rPr>
              <a:pPr/>
              <a:t>‹Nr.›</a:t>
            </a:fld>
            <a:endParaRPr lang="de-DE" altLang="de-DE">
              <a:solidFill>
                <a:prstClr val="black">
                  <a:tint val="75000"/>
                </a:prstClr>
              </a:solidFill>
            </a:endParaRPr>
          </a:p>
        </p:txBody>
      </p:sp>
    </p:spTree>
    <p:extLst>
      <p:ext uri="{BB962C8B-B14F-4D97-AF65-F5344CB8AC3E}">
        <p14:creationId xmlns:p14="http://schemas.microsoft.com/office/powerpoint/2010/main" val="37824006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
    <p:spTree>
      <p:nvGrpSpPr>
        <p:cNvPr id="1" name=""/>
        <p:cNvGrpSpPr/>
        <p:nvPr/>
      </p:nvGrpSpPr>
      <p:grpSpPr>
        <a:xfrm>
          <a:off x="0" y="0"/>
          <a:ext cx="0" cy="0"/>
          <a:chOff x="0" y="0"/>
          <a:chExt cx="0" cy="0"/>
        </a:xfrm>
      </p:grpSpPr>
      <p:sp>
        <p:nvSpPr>
          <p:cNvPr id="2" name="Rectangle 5"/>
          <p:cNvSpPr txBox="1">
            <a:spLocks noChangeArrowheads="1"/>
          </p:cNvSpPr>
          <p:nvPr userDrawn="1"/>
        </p:nvSpPr>
        <p:spPr bwMode="auto">
          <a:xfrm>
            <a:off x="365125" y="1762125"/>
            <a:ext cx="840740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91418" bIns="45709"/>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defTabSz="914186">
              <a:defRPr/>
            </a:pPr>
            <a:r>
              <a:rPr lang="de-DE" sz="2200" b="1" dirty="0" smtClean="0">
                <a:solidFill>
                  <a:srgbClr val="4F81BD"/>
                </a:solidFill>
              </a:rPr>
              <a:t>Inhalte aus Kapitel 1</a:t>
            </a:r>
          </a:p>
        </p:txBody>
      </p:sp>
      <p:sp>
        <p:nvSpPr>
          <p:cNvPr id="3" name="Rectangle 5"/>
          <p:cNvSpPr txBox="1">
            <a:spLocks noChangeArrowheads="1"/>
          </p:cNvSpPr>
          <p:nvPr userDrawn="1"/>
        </p:nvSpPr>
        <p:spPr bwMode="auto">
          <a:xfrm>
            <a:off x="365125" y="196850"/>
            <a:ext cx="840740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91418" bIns="45709"/>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defTabSz="914186" eaLnBrk="1" hangingPunct="1">
              <a:buSzPct val="80000"/>
              <a:buFont typeface="Verdana" pitchFamily="34" charset="0"/>
              <a:buNone/>
              <a:defRPr/>
            </a:pPr>
            <a:r>
              <a:rPr lang="de-DE" sz="2000" b="1" dirty="0" smtClean="0">
                <a:solidFill>
                  <a:srgbClr val="4F81BD"/>
                </a:solidFill>
              </a:rPr>
              <a:t>Prof. Dr. Leonhard Held / Prof. Dr. Burkhardt Seifert / </a:t>
            </a:r>
          </a:p>
          <a:p>
            <a:pPr defTabSz="914186" eaLnBrk="1" hangingPunct="1">
              <a:buSzPct val="80000"/>
              <a:buFont typeface="Verdana" pitchFamily="34" charset="0"/>
              <a:buNone/>
              <a:defRPr/>
            </a:pPr>
            <a:r>
              <a:rPr lang="de-DE" sz="2000" b="1" dirty="0" smtClean="0">
                <a:solidFill>
                  <a:srgbClr val="4F81BD"/>
                </a:solidFill>
              </a:rPr>
              <a:t>Dr. Kaspar </a:t>
            </a:r>
            <a:r>
              <a:rPr lang="de-DE" sz="2000" b="1" dirty="0" err="1" smtClean="0">
                <a:solidFill>
                  <a:srgbClr val="4F81BD"/>
                </a:solidFill>
              </a:rPr>
              <a:t>Rufibach</a:t>
            </a:r>
            <a:r>
              <a:rPr lang="de-DE" sz="2000" b="1" dirty="0" smtClean="0">
                <a:solidFill>
                  <a:srgbClr val="4F81BD"/>
                </a:solidFill>
              </a:rPr>
              <a:t/>
            </a:r>
            <a:br>
              <a:rPr lang="de-DE" sz="2000" b="1" dirty="0" smtClean="0">
                <a:solidFill>
                  <a:srgbClr val="4F81BD"/>
                </a:solidFill>
              </a:rPr>
            </a:br>
            <a:r>
              <a:rPr lang="de-DE" sz="2000" b="1" dirty="0" smtClean="0">
                <a:solidFill>
                  <a:srgbClr val="4F81BD"/>
                </a:solidFill>
              </a:rPr>
              <a:t>Medizinische Statistik</a:t>
            </a:r>
          </a:p>
        </p:txBody>
      </p:sp>
      <p:pic>
        <p:nvPicPr>
          <p:cNvPr id="4" name="Grafik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8315" y="2924177"/>
            <a:ext cx="2224087" cy="314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txBox="1">
            <a:spLocks noChangeArrowheads="1"/>
          </p:cNvSpPr>
          <p:nvPr userDrawn="1"/>
        </p:nvSpPr>
        <p:spPr bwMode="auto">
          <a:xfrm>
            <a:off x="3040065" y="3429000"/>
            <a:ext cx="5564187" cy="229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91418" bIns="45709"/>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defTabSz="914186" eaLnBrk="1" hangingPunct="1">
              <a:buSzPct val="80000"/>
              <a:buFont typeface="Verdana" pitchFamily="1" charset="0"/>
              <a:buNone/>
              <a:defRPr/>
            </a:pPr>
            <a:r>
              <a:rPr lang="de-DE" sz="1400" b="1" dirty="0" smtClean="0">
                <a:solidFill>
                  <a:srgbClr val="4F81BD"/>
                </a:solidFill>
              </a:rPr>
              <a:t>Prof. Dr. Leonhard Held / Prof. Dr. Burkhardt Seifert / Dr. Kaspar </a:t>
            </a:r>
            <a:r>
              <a:rPr lang="de-DE" sz="1400" b="1" dirty="0" err="1" smtClean="0">
                <a:solidFill>
                  <a:srgbClr val="4F81BD"/>
                </a:solidFill>
              </a:rPr>
              <a:t>Rufibach</a:t>
            </a:r>
            <a:r>
              <a:rPr lang="de-DE" sz="1400" b="1" dirty="0" smtClean="0">
                <a:solidFill>
                  <a:srgbClr val="4F81BD"/>
                </a:solidFill>
              </a:rPr>
              <a:t/>
            </a:r>
            <a:br>
              <a:rPr lang="de-DE" sz="1400" b="1" dirty="0" smtClean="0">
                <a:solidFill>
                  <a:srgbClr val="4F81BD"/>
                </a:solidFill>
              </a:rPr>
            </a:br>
            <a:r>
              <a:rPr lang="de-DE" sz="1400" b="1" dirty="0" smtClean="0">
                <a:solidFill>
                  <a:srgbClr val="4F81BD"/>
                </a:solidFill>
              </a:rPr>
              <a:t>Medizinische Statistik</a:t>
            </a:r>
            <a:br>
              <a:rPr lang="de-DE" sz="1400" b="1" dirty="0" smtClean="0">
                <a:solidFill>
                  <a:srgbClr val="4F81BD"/>
                </a:solidFill>
              </a:rPr>
            </a:br>
            <a:r>
              <a:rPr lang="en-GB" sz="1400" b="1" dirty="0" smtClean="0">
                <a:solidFill>
                  <a:srgbClr val="4F81BD"/>
                </a:solidFill>
              </a:rPr>
              <a:t/>
            </a:r>
            <a:br>
              <a:rPr lang="en-GB" sz="1400" b="1" dirty="0" smtClean="0">
                <a:solidFill>
                  <a:srgbClr val="4F81BD"/>
                </a:solidFill>
              </a:rPr>
            </a:br>
            <a:r>
              <a:rPr lang="en-GB" sz="1400" dirty="0" smtClean="0">
                <a:solidFill>
                  <a:srgbClr val="4F81BD"/>
                </a:solidFill>
              </a:rPr>
              <a:t>ISBN 978-3-8689-4100-5 </a:t>
            </a:r>
            <a:br>
              <a:rPr lang="en-GB" sz="1400" dirty="0" smtClean="0">
                <a:solidFill>
                  <a:srgbClr val="4F81BD"/>
                </a:solidFill>
              </a:rPr>
            </a:br>
            <a:r>
              <a:rPr lang="en-GB" sz="1400" dirty="0" smtClean="0">
                <a:solidFill>
                  <a:srgbClr val="4F81BD"/>
                </a:solidFill>
              </a:rPr>
              <a:t>448 </a:t>
            </a:r>
            <a:r>
              <a:rPr lang="en-GB" sz="1400" dirty="0" err="1" smtClean="0">
                <a:solidFill>
                  <a:srgbClr val="4F81BD"/>
                </a:solidFill>
              </a:rPr>
              <a:t>Seiten</a:t>
            </a:r>
            <a:r>
              <a:rPr lang="en-GB" sz="1400" dirty="0" smtClean="0">
                <a:solidFill>
                  <a:srgbClr val="4F81BD"/>
                </a:solidFill>
              </a:rPr>
              <a:t> |  2-farbig</a:t>
            </a:r>
            <a:br>
              <a:rPr lang="en-GB" sz="1400" dirty="0" smtClean="0">
                <a:solidFill>
                  <a:srgbClr val="4F81BD"/>
                </a:solidFill>
              </a:rPr>
            </a:br>
            <a:r>
              <a:rPr lang="en-GB" sz="1400" dirty="0" err="1" smtClean="0">
                <a:solidFill>
                  <a:srgbClr val="4F81BD"/>
                </a:solidFill>
              </a:rPr>
              <a:t>Juli</a:t>
            </a:r>
            <a:r>
              <a:rPr lang="en-GB" sz="1400" dirty="0" smtClean="0">
                <a:solidFill>
                  <a:srgbClr val="4F81BD"/>
                </a:solidFill>
              </a:rPr>
              <a:t> 2013</a:t>
            </a:r>
            <a:br>
              <a:rPr lang="en-GB" sz="1400" dirty="0" smtClean="0">
                <a:solidFill>
                  <a:srgbClr val="4F81BD"/>
                </a:solidFill>
              </a:rPr>
            </a:br>
            <a:r>
              <a:rPr lang="en-GB" sz="1400" dirty="0" smtClean="0">
                <a:solidFill>
                  <a:srgbClr val="4F81BD"/>
                </a:solidFill>
              </a:rPr>
              <a:t>€ 34,95 [D] | € 36,00 [A] | SFR 46,70</a:t>
            </a:r>
          </a:p>
          <a:p>
            <a:pPr defTabSz="914186" eaLnBrk="1" hangingPunct="1">
              <a:buSzPct val="80000"/>
              <a:buFont typeface="Verdana" pitchFamily="34" charset="0"/>
              <a:buNone/>
              <a:defRPr/>
            </a:pPr>
            <a:endParaRPr lang="en-GB" sz="1400" dirty="0" smtClean="0">
              <a:solidFill>
                <a:srgbClr val="4F81BD"/>
              </a:solidFill>
            </a:endParaRPr>
          </a:p>
          <a:p>
            <a:pPr defTabSz="914186" eaLnBrk="1" hangingPunct="1">
              <a:buSzPct val="80000"/>
              <a:buFont typeface="Verdana" pitchFamily="34" charset="0"/>
              <a:buNone/>
              <a:defRPr/>
            </a:pPr>
            <a:r>
              <a:rPr lang="en-GB" sz="1400" dirty="0" smtClean="0">
                <a:solidFill>
                  <a:srgbClr val="4F81BD"/>
                </a:solidFill>
              </a:rPr>
              <a:t>www.pearson-studium.de</a:t>
            </a:r>
            <a:br>
              <a:rPr lang="en-GB" sz="1400" dirty="0" smtClean="0">
                <a:solidFill>
                  <a:srgbClr val="4F81BD"/>
                </a:solidFill>
              </a:rPr>
            </a:br>
            <a:r>
              <a:rPr lang="en-GB" sz="1400" dirty="0" smtClean="0">
                <a:solidFill>
                  <a:srgbClr val="4F81BD"/>
                </a:solidFill>
              </a:rPr>
              <a:t>www.pearson.ch</a:t>
            </a:r>
            <a:endParaRPr lang="en-GB" sz="1400" dirty="0">
              <a:solidFill>
                <a:srgbClr val="4F81BD"/>
              </a:solidFill>
            </a:endParaRPr>
          </a:p>
        </p:txBody>
      </p:sp>
      <p:sp>
        <p:nvSpPr>
          <p:cNvPr id="6" name="Rectangle 6"/>
          <p:cNvSpPr>
            <a:spLocks noGrp="1" noChangeArrowheads="1"/>
          </p:cNvSpPr>
          <p:nvPr>
            <p:ph type="sldNum" sz="quarter" idx="10"/>
          </p:nvPr>
        </p:nvSpPr>
        <p:spPr/>
        <p:txBody>
          <a:bodyPr/>
          <a:lstStyle>
            <a:lvl1pPr>
              <a:defRPr/>
            </a:lvl1pPr>
          </a:lstStyle>
          <a:p>
            <a:pPr>
              <a:defRPr/>
            </a:pPr>
            <a:fld id="{E21DDFA2-C7E7-4345-AE84-5D8522643F6F}" type="slidenum">
              <a:rPr lang="en-US">
                <a:solidFill>
                  <a:prstClr val="black">
                    <a:tint val="75000"/>
                  </a:prstClr>
                </a:solidFill>
              </a:rPr>
              <a:pPr>
                <a:defRPr/>
              </a:pPr>
              <a:t>‹Nr.›</a:t>
            </a:fld>
            <a:endParaRPr lang="en-US" dirty="0">
              <a:solidFill>
                <a:prstClr val="black">
                  <a:tint val="75000"/>
                </a:prstClr>
              </a:solidFill>
            </a:endParaRPr>
          </a:p>
        </p:txBody>
      </p:sp>
    </p:spTree>
    <p:extLst>
      <p:ext uri="{BB962C8B-B14F-4D97-AF65-F5344CB8AC3E}">
        <p14:creationId xmlns:p14="http://schemas.microsoft.com/office/powerpoint/2010/main" val="1567624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AndObj">
  <p:cSld name="Titel, Text und Inhalt">
    <p:spTree>
      <p:nvGrpSpPr>
        <p:cNvPr id="1" name=""/>
        <p:cNvGrpSpPr/>
        <p:nvPr/>
      </p:nvGrpSpPr>
      <p:grpSpPr>
        <a:xfrm>
          <a:off x="0" y="0"/>
          <a:ext cx="0" cy="0"/>
          <a:chOff x="0" y="0"/>
          <a:chExt cx="0" cy="0"/>
        </a:xfrm>
      </p:grpSpPr>
      <p:sp>
        <p:nvSpPr>
          <p:cNvPr id="5" name="Fußzeilenplatzhalter 4"/>
          <p:cNvSpPr txBox="1">
            <a:spLocks/>
          </p:cNvSpPr>
          <p:nvPr userDrawn="1"/>
        </p:nvSpPr>
        <p:spPr bwMode="auto">
          <a:xfrm>
            <a:off x="3203575" y="6237288"/>
            <a:ext cx="2895600" cy="457200"/>
          </a:xfrm>
          <a:prstGeom prst="rect">
            <a:avLst/>
          </a:prstGeom>
          <a:noFill/>
          <a:ln w="9525">
            <a:noFill/>
            <a:miter lim="800000"/>
            <a:headEnd/>
            <a:tailEnd/>
          </a:ln>
          <a:effectLst/>
        </p:spPr>
        <p:txBody>
          <a:bodyPr anchor="b"/>
          <a:lstStyle>
            <a:lvl1pPr>
              <a:defRPr/>
            </a:lvl1pPr>
          </a:lstStyle>
          <a:p>
            <a:pPr algn="ctr">
              <a:defRPr/>
            </a:pPr>
            <a:r>
              <a:rPr lang="de-DE" altLang="en-US" sz="1200" dirty="0">
                <a:latin typeface="Garamond" pitchFamily="18" charset="0"/>
              </a:rPr>
              <a:t>hanno.ulmer@i-med.ac.at</a:t>
            </a:r>
          </a:p>
        </p:txBody>
      </p:sp>
      <p:sp>
        <p:nvSpPr>
          <p:cNvPr id="2" name="Titel 1"/>
          <p:cNvSpPr>
            <a:spLocks noGrp="1"/>
          </p:cNvSpPr>
          <p:nvPr>
            <p:ph type="title"/>
          </p:nvPr>
        </p:nvSpPr>
        <p:spPr>
          <a:xfrm>
            <a:off x="457200" y="549275"/>
            <a:ext cx="8229600" cy="868363"/>
          </a:xfrm>
        </p:spPr>
        <p:txBody>
          <a:bodyPr/>
          <a:lstStyle/>
          <a:p>
            <a:r>
              <a:rPr lang="de-DE"/>
              <a:t>Titelmasterformat durch Klicken bearbeiten</a:t>
            </a:r>
          </a:p>
        </p:txBody>
      </p:sp>
      <p:sp>
        <p:nvSpPr>
          <p:cNvPr id="3" name="Textplatzhalter 2"/>
          <p:cNvSpPr>
            <a:spLocks noGrp="1"/>
          </p:cNvSpPr>
          <p:nvPr>
            <p:ph type="body" sz="half" idx="1"/>
          </p:nvPr>
        </p:nvSpPr>
        <p:spPr>
          <a:xfrm>
            <a:off x="484188" y="1600200"/>
            <a:ext cx="4038600" cy="4525963"/>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75188" y="1600200"/>
            <a:ext cx="4038600" cy="4525963"/>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Rectangle 5"/>
          <p:cNvSpPr>
            <a:spLocks noGrp="1" noChangeArrowheads="1"/>
          </p:cNvSpPr>
          <p:nvPr>
            <p:ph type="dt" sz="half" idx="10"/>
          </p:nvPr>
        </p:nvSpPr>
        <p:spPr/>
        <p:txBody>
          <a:bodyPr/>
          <a:lstStyle>
            <a:lvl1pPr>
              <a:defRPr smtClean="0"/>
            </a:lvl1pPr>
          </a:lstStyle>
          <a:p>
            <a:pPr>
              <a:defRPr/>
            </a:pPr>
            <a:fld id="{D2D1BFA3-95BB-4A40-86D3-D09D25C231CC}" type="datetime1">
              <a:rPr lang="de-AT" smtClean="0"/>
              <a:t>01.02.2023</a:t>
            </a:fld>
            <a:endParaRPr lang="en-US"/>
          </a:p>
        </p:txBody>
      </p:sp>
      <p:sp>
        <p:nvSpPr>
          <p:cNvPr id="7" name="Rectangle 7"/>
          <p:cNvSpPr>
            <a:spLocks noGrp="1" noChangeArrowheads="1"/>
          </p:cNvSpPr>
          <p:nvPr>
            <p:ph type="sldNum" sz="quarter" idx="11"/>
          </p:nvPr>
        </p:nvSpPr>
        <p:spPr/>
        <p:txBody>
          <a:bodyPr/>
          <a:lstStyle>
            <a:lvl1pPr>
              <a:defRPr/>
            </a:lvl1pPr>
          </a:lstStyle>
          <a:p>
            <a:pPr>
              <a:defRPr/>
            </a:pPr>
            <a:fld id="{9F6F05EF-F977-42DF-A5E4-C53D2197C68D}" type="slidenum">
              <a:rPr lang="en-US"/>
              <a:pPr>
                <a:defRPr/>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AndClipArt">
  <p:cSld name="Titel, Text und ClipArt">
    <p:spTree>
      <p:nvGrpSpPr>
        <p:cNvPr id="1" name=""/>
        <p:cNvGrpSpPr/>
        <p:nvPr/>
      </p:nvGrpSpPr>
      <p:grpSpPr>
        <a:xfrm>
          <a:off x="0" y="0"/>
          <a:ext cx="0" cy="0"/>
          <a:chOff x="0" y="0"/>
          <a:chExt cx="0" cy="0"/>
        </a:xfrm>
      </p:grpSpPr>
      <p:sp>
        <p:nvSpPr>
          <p:cNvPr id="2" name="Titel 1"/>
          <p:cNvSpPr>
            <a:spLocks noGrp="1"/>
          </p:cNvSpPr>
          <p:nvPr>
            <p:ph type="title"/>
          </p:nvPr>
        </p:nvSpPr>
        <p:spPr>
          <a:xfrm>
            <a:off x="457200" y="549275"/>
            <a:ext cx="8229600" cy="868363"/>
          </a:xfrm>
        </p:spPr>
        <p:txBody>
          <a:bodyPr/>
          <a:lstStyle/>
          <a:p>
            <a:r>
              <a:rPr lang="de-DE"/>
              <a:t>Titelmasterformat durch Klicken bearbeiten</a:t>
            </a:r>
          </a:p>
        </p:txBody>
      </p:sp>
      <p:sp>
        <p:nvSpPr>
          <p:cNvPr id="3" name="Textplatzhalter 2"/>
          <p:cNvSpPr>
            <a:spLocks noGrp="1"/>
          </p:cNvSpPr>
          <p:nvPr>
            <p:ph type="body" sz="half" idx="1"/>
          </p:nvPr>
        </p:nvSpPr>
        <p:spPr>
          <a:xfrm>
            <a:off x="484188" y="1600200"/>
            <a:ext cx="4038600" cy="4525963"/>
          </a:xfrm>
        </p:spPr>
        <p:txBody>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ClipArt-Platzhalter 3"/>
          <p:cNvSpPr>
            <a:spLocks noGrp="1"/>
          </p:cNvSpPr>
          <p:nvPr>
            <p:ph type="clipArt" sz="half" idx="2"/>
          </p:nvPr>
        </p:nvSpPr>
        <p:spPr>
          <a:xfrm>
            <a:off x="4675188" y="1600200"/>
            <a:ext cx="4038600" cy="4525963"/>
          </a:xfrm>
        </p:spPr>
        <p:txBody>
          <a:bodyPr rtlCol="0">
            <a:normAutofit/>
          </a:bodyPr>
          <a:lstStyle/>
          <a:p>
            <a:pPr lvl="0"/>
            <a:endParaRPr lang="de-DE" noProof="0"/>
          </a:p>
        </p:txBody>
      </p:sp>
      <p:sp>
        <p:nvSpPr>
          <p:cNvPr id="5" name="Rectangle 5"/>
          <p:cNvSpPr>
            <a:spLocks noGrp="1" noChangeArrowheads="1"/>
          </p:cNvSpPr>
          <p:nvPr>
            <p:ph type="dt" sz="half" idx="10"/>
          </p:nvPr>
        </p:nvSpPr>
        <p:spPr/>
        <p:txBody>
          <a:bodyPr/>
          <a:lstStyle>
            <a:lvl1pPr>
              <a:defRPr smtClean="0"/>
            </a:lvl1pPr>
          </a:lstStyle>
          <a:p>
            <a:pPr>
              <a:defRPr/>
            </a:pPr>
            <a:fld id="{692CF3C2-7367-4E9E-AD8D-4C4C310AD6F8}" type="datetime1">
              <a:rPr lang="de-AT" smtClean="0"/>
              <a:t>01.02.2023</a:t>
            </a:fld>
            <a:endParaRPr lang="en-US"/>
          </a:p>
        </p:txBody>
      </p:sp>
      <p:sp>
        <p:nvSpPr>
          <p:cNvPr id="6" name="Rectangle 7"/>
          <p:cNvSpPr>
            <a:spLocks noGrp="1" noChangeArrowheads="1"/>
          </p:cNvSpPr>
          <p:nvPr>
            <p:ph type="sldNum" sz="quarter" idx="11"/>
          </p:nvPr>
        </p:nvSpPr>
        <p:spPr/>
        <p:txBody>
          <a:bodyPr/>
          <a:lstStyle>
            <a:lvl1pPr>
              <a:defRPr/>
            </a:lvl1pPr>
          </a:lstStyle>
          <a:p>
            <a:pPr>
              <a:defRPr/>
            </a:pPr>
            <a:fld id="{6FEEDA01-3EB2-429D-B928-4F4E4A0613EA}" type="slidenum">
              <a:rPr lang="en-US"/>
              <a:pPr>
                <a:defRPr/>
              </a:pPr>
              <a:t>‹Nr.›</a:t>
            </a:fld>
            <a:endParaRPr lang="en-US"/>
          </a:p>
        </p:txBody>
      </p:sp>
      <p:sp>
        <p:nvSpPr>
          <p:cNvPr id="7" name="Fußzeilenplatzhalter 6"/>
          <p:cNvSpPr>
            <a:spLocks noGrp="1"/>
          </p:cNvSpPr>
          <p:nvPr>
            <p:ph type="ftr" sz="quarter" idx="12"/>
          </p:nvPr>
        </p:nvSpPr>
        <p:spPr>
          <a:xfrm>
            <a:off x="3124200" y="6248400"/>
            <a:ext cx="2895600" cy="457200"/>
          </a:xfrm>
        </p:spPr>
        <p:txBody>
          <a:bodyPr/>
          <a:lstStyle>
            <a:lvl1pPr>
              <a:defRPr/>
            </a:lvl1pPr>
          </a:lstStyle>
          <a:p>
            <a:pPr>
              <a:defRPr/>
            </a:pPr>
            <a:r>
              <a:rPr lang="de-DE" altLang="en-US"/>
              <a:t>hanno.ulmer@i-med.ac.at</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43000"/>
          </a:xfrm>
        </p:spPr>
        <p:txBody>
          <a:bodyPr>
            <a:normAutofit/>
          </a:bodyPr>
          <a:lstStyle>
            <a:lvl1pPr algn="l">
              <a:defRPr lang="de-DE" sz="3200" kern="1200" dirty="0" smtClean="0">
                <a:solidFill>
                  <a:srgbClr val="4F81BD"/>
                </a:solidFill>
                <a:latin typeface="+mj-lt"/>
                <a:ea typeface="+mj-ea"/>
                <a:cs typeface="+mj-cs"/>
              </a:defRPr>
            </a:lvl1pPr>
          </a:lstStyle>
          <a:p>
            <a:r>
              <a:rPr lang="de-DE" dirty="0"/>
              <a:t>Titelmasterformat durch Klicken bearbeiten</a:t>
            </a:r>
          </a:p>
        </p:txBody>
      </p:sp>
      <p:sp>
        <p:nvSpPr>
          <p:cNvPr id="3" name="Inhaltsplatzhalter 2"/>
          <p:cNvSpPr>
            <a:spLocks noGrp="1"/>
          </p:cNvSpPr>
          <p:nvPr>
            <p:ph sz="half" idx="1"/>
          </p:nvPr>
        </p:nvSpPr>
        <p:spPr>
          <a:xfrm>
            <a:off x="457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p:cNvSpPr>
            <a:spLocks noGrp="1"/>
          </p:cNvSpPr>
          <p:nvPr>
            <p:ph sz="half" idx="2"/>
          </p:nvPr>
        </p:nvSpPr>
        <p:spPr>
          <a:xfrm>
            <a:off x="4648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Datumsplatzhalter 4"/>
          <p:cNvSpPr>
            <a:spLocks noGrp="1"/>
          </p:cNvSpPr>
          <p:nvPr>
            <p:ph type="dt" sz="half" idx="10"/>
          </p:nvPr>
        </p:nvSpPr>
        <p:spPr/>
        <p:txBody>
          <a:bodyPr/>
          <a:lstStyle/>
          <a:p>
            <a:fld id="{DFA0DE10-11DD-4A1F-BED5-2A5B636856FC}" type="datetime1">
              <a:rPr lang="de-AT" smtClean="0"/>
              <a:t>01.02.2023</a:t>
            </a:fld>
            <a:endParaRPr lang="de-DE"/>
          </a:p>
        </p:txBody>
      </p:sp>
      <p:sp>
        <p:nvSpPr>
          <p:cNvPr id="6" name="Fußzeilenplatzhalter 5"/>
          <p:cNvSpPr>
            <a:spLocks noGrp="1"/>
          </p:cNvSpPr>
          <p:nvPr>
            <p:ph type="ftr" sz="quarter" idx="11"/>
          </p:nvPr>
        </p:nvSpPr>
        <p:spPr/>
        <p:txBody>
          <a:bodyPr/>
          <a:lstStyle/>
          <a:p>
            <a:r>
              <a:rPr lang="de-DE" smtClean="0"/>
              <a:t>hanno.ulmer@i-med.ac.at</a:t>
            </a:r>
            <a:endParaRPr lang="de-DE"/>
          </a:p>
        </p:txBody>
      </p:sp>
      <p:sp>
        <p:nvSpPr>
          <p:cNvPr id="7" name="Foliennummernplatzhalter 6"/>
          <p:cNvSpPr>
            <a:spLocks noGrp="1"/>
          </p:cNvSpPr>
          <p:nvPr>
            <p:ph type="sldNum" sz="quarter" idx="12"/>
          </p:nvPr>
        </p:nvSpPr>
        <p:spPr/>
        <p:txBody>
          <a:bodyPr/>
          <a:lstStyle/>
          <a:p>
            <a:fld id="{A4B4652C-CD78-4E39-BAB0-0AF956FF8895}" type="slidenum">
              <a:rPr lang="de-DE" smtClean="0"/>
              <a:pPr/>
              <a:t>‹Nr.›</a:t>
            </a:fld>
            <a:endParaRPr lang="de-DE"/>
          </a:p>
        </p:txBody>
      </p:sp>
      <p:cxnSp>
        <p:nvCxnSpPr>
          <p:cNvPr id="9" name="Gerade Verbindung 8"/>
          <p:cNvCxnSpPr/>
          <p:nvPr userDrawn="1"/>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pic>
        <p:nvPicPr>
          <p:cNvPr id="10" name="Grafik 9">
            <a:extLst>
              <a:ext uri="{FF2B5EF4-FFF2-40B4-BE49-F238E27FC236}">
                <a16:creationId xmlns:a16="http://schemas.microsoft.com/office/drawing/2014/main" id="{FE5A3AD8-502D-7168-4228-10CAABB4361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51206" y="46578"/>
            <a:ext cx="1335594" cy="1335594"/>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71613"/>
            <a:ext cx="4672018" cy="2028838"/>
          </a:xfrm>
        </p:spPr>
        <p:txBody>
          <a:bodyPr>
            <a:normAutofit/>
          </a:bodyPr>
          <a:lstStyle>
            <a:lvl1pPr>
              <a:defRPr sz="3600">
                <a:solidFill>
                  <a:srgbClr val="4F81BD"/>
                </a:solidFill>
              </a:defRPr>
            </a:lvl1pPr>
          </a:lstStyle>
          <a:p>
            <a:r>
              <a:rPr lang="de-DE" smtClean="0"/>
              <a:t>Titelmasterformat durch Klicken bearbeiten</a:t>
            </a:r>
            <a:endParaRPr lang="de-DE" dirty="0"/>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dirty="0"/>
          </a:p>
        </p:txBody>
      </p:sp>
      <p:sp>
        <p:nvSpPr>
          <p:cNvPr id="4" name="Datumsplatzhalter 3"/>
          <p:cNvSpPr>
            <a:spLocks noGrp="1"/>
          </p:cNvSpPr>
          <p:nvPr>
            <p:ph type="dt" sz="half" idx="10"/>
          </p:nvPr>
        </p:nvSpPr>
        <p:spPr/>
        <p:txBody>
          <a:bodyPr/>
          <a:lstStyle/>
          <a:p>
            <a:fld id="{9C7B6367-EF4E-48F4-B184-DCD8B93F3BC8}" type="datetime1">
              <a:rPr lang="de-AT" smtClean="0"/>
              <a:t>01.02.2023</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fld id="{6C30CD7A-BA10-4B84-A201-1D61352CF74D}" type="slidenum">
              <a:rPr lang="de-DE" altLang="en-US" smtClean="0"/>
              <a:pPr/>
              <a:t>‹Nr.›</a:t>
            </a:fld>
            <a:endParaRPr lang="de-DE" altLang="en-US"/>
          </a:p>
        </p:txBody>
      </p:sp>
      <p:cxnSp>
        <p:nvCxnSpPr>
          <p:cNvPr id="9" name="Gerade Verbindung 8"/>
          <p:cNvCxnSpPr/>
          <p:nvPr/>
        </p:nvCxnSpPr>
        <p:spPr>
          <a:xfrm>
            <a:off x="714348" y="3571876"/>
            <a:ext cx="7715304" cy="0"/>
          </a:xfrm>
          <a:prstGeom prst="line">
            <a:avLst/>
          </a:prstGeom>
          <a:ln w="22225">
            <a:solidFill>
              <a:srgbClr val="AC0000"/>
            </a:solidFill>
          </a:ln>
        </p:spPr>
        <p:style>
          <a:lnRef idx="1">
            <a:schemeClr val="accent1"/>
          </a:lnRef>
          <a:fillRef idx="0">
            <a:schemeClr val="accent1"/>
          </a:fillRef>
          <a:effectRef idx="0">
            <a:schemeClr val="accent1"/>
          </a:effectRef>
          <a:fontRef idx="minor">
            <a:schemeClr val="tx1"/>
          </a:fontRef>
        </p:style>
      </p:cxnSp>
      <p:pic>
        <p:nvPicPr>
          <p:cNvPr id="1026" name="Picture 2" descr="logo_4c"/>
          <p:cNvPicPr>
            <a:picLocks noChangeAspect="1" noChangeArrowheads="1"/>
          </p:cNvPicPr>
          <p:nvPr/>
        </p:nvPicPr>
        <p:blipFill>
          <a:blip r:embed="rId2" cstate="print"/>
          <a:srcRect/>
          <a:stretch>
            <a:fillRect/>
          </a:stretch>
        </p:blipFill>
        <p:spPr bwMode="auto">
          <a:xfrm>
            <a:off x="5377358" y="1357298"/>
            <a:ext cx="3188805" cy="2165355"/>
          </a:xfrm>
          <a:prstGeom prst="rect">
            <a:avLst/>
          </a:prstGeom>
          <a:noFill/>
          <a:ln w="9525">
            <a:noFill/>
            <a:miter lim="800000"/>
            <a:headEnd/>
            <a:tailEnd/>
          </a:ln>
        </p:spPr>
      </p:pic>
      <p:cxnSp>
        <p:nvCxnSpPr>
          <p:cNvPr id="10" name="Gerade Verbindung 9"/>
          <p:cNvCxnSpPr/>
          <p:nvPr/>
        </p:nvCxnSpPr>
        <p:spPr>
          <a:xfrm>
            <a:off x="642910" y="5429264"/>
            <a:ext cx="7715304" cy="0"/>
          </a:xfrm>
          <a:prstGeom prst="line">
            <a:avLst/>
          </a:prstGeom>
          <a:ln w="158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211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186502" cy="1143000"/>
          </a:xfrm>
        </p:spPr>
        <p:txBody>
          <a:bodyPr>
            <a:normAutofit/>
          </a:bodyPr>
          <a:lstStyle>
            <a:lvl1pPr algn="l">
              <a:defRPr sz="3200">
                <a:solidFill>
                  <a:srgbClr val="4F81BD"/>
                </a:solidFill>
              </a:defRPr>
            </a:lvl1pPr>
          </a:lstStyle>
          <a:p>
            <a:r>
              <a:rPr lang="de-DE" smtClean="0"/>
              <a:t>Titelmasterformat durch Klicken bearbeiten</a:t>
            </a:r>
            <a:endParaRPr lang="de-DE" dirty="0"/>
          </a:p>
        </p:txBody>
      </p:sp>
      <p:sp>
        <p:nvSpPr>
          <p:cNvPr id="3" name="Inhaltsplatzhalter 2"/>
          <p:cNvSpPr>
            <a:spLocks noGrp="1"/>
          </p:cNvSpPr>
          <p:nvPr>
            <p:ph idx="1"/>
          </p:nvPr>
        </p:nvSpPr>
        <p:spPr>
          <a:xfrm>
            <a:off x="457200" y="1600200"/>
            <a:ext cx="8229600" cy="4757758"/>
          </a:xfrm>
        </p:spPr>
        <p:txBody>
          <a:bodyPr/>
          <a:lstStyle>
            <a:lvl1pPr>
              <a:defRPr sz="2400"/>
            </a:lvl1pPr>
            <a:lvl2pPr>
              <a:defRPr sz="2200"/>
            </a:lvl2pPr>
            <a:lvl3pPr>
              <a:defRPr sz="2000"/>
            </a:lvl3pPr>
            <a:lvl4pPr>
              <a:defRPr sz="1800"/>
            </a:lvl4pPr>
            <a:lvl5pPr>
              <a:defRPr sz="160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Datumsplatzhalter 3"/>
          <p:cNvSpPr>
            <a:spLocks noGrp="1"/>
          </p:cNvSpPr>
          <p:nvPr>
            <p:ph type="dt" sz="half" idx="10"/>
          </p:nvPr>
        </p:nvSpPr>
        <p:spPr/>
        <p:txBody>
          <a:bodyPr/>
          <a:lstStyle/>
          <a:p>
            <a:fld id="{F66FBF14-79B6-4E33-926B-99460AC80F9D}" type="datetime1">
              <a:rPr lang="de-AT" smtClean="0"/>
              <a:t>01.02.2023</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‹Nr.›</a:t>
            </a:fld>
            <a:endParaRPr lang="de-DE" altLang="en-US"/>
          </a:p>
        </p:txBody>
      </p:sp>
      <p:pic>
        <p:nvPicPr>
          <p:cNvPr id="2050"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9" name="Gerade Verbindung 8"/>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93691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2.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5.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5.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theme" Target="../theme/theme5.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 Id="rId9"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5298" name="Titelplatzhalt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a:t>Edit title master format by clicking</a:t>
            </a:r>
          </a:p>
        </p:txBody>
      </p:sp>
      <p:sp>
        <p:nvSpPr>
          <p:cNvPr id="55299" name="Textplatzhalt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a:t>Edit text master formats by clicking</a:t>
            </a:r>
          </a:p>
          <a:p>
            <a:pPr lvl="1"/>
            <a:r>
              <a:rPr lang="de-DE"/>
              <a:t>Second level</a:t>
            </a:r>
          </a:p>
          <a:p>
            <a:pPr lvl="2"/>
            <a:r>
              <a:rPr lang="de-DE"/>
              <a:t>Third level</a:t>
            </a:r>
          </a:p>
          <a:p>
            <a:pPr lvl="3"/>
            <a:r>
              <a:rPr lang="de-DE"/>
              <a:t>Fourth level</a:t>
            </a:r>
          </a:p>
          <a:p>
            <a:pPr lvl="4"/>
            <a:r>
              <a:rPr lang="de-DE"/>
              <a:t>Fifth level</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smtClean="0">
                <a:solidFill>
                  <a:schemeClr val="tx1">
                    <a:tint val="75000"/>
                  </a:schemeClr>
                </a:solidFill>
              </a:defRPr>
            </a:lvl1pPr>
          </a:lstStyle>
          <a:p>
            <a:pPr>
              <a:defRPr/>
            </a:pPr>
            <a:fld id="{E5583D9A-B34C-40F0-8992-1450E99E1D80}" type="datetime1">
              <a:rPr lang="de-AT" smtClean="0"/>
              <a:t>01.02.2023</a:t>
            </a:fld>
            <a:endParaRPr lang="de-AT"/>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smtClean="0">
                <a:solidFill>
                  <a:schemeClr val="tx1">
                    <a:tint val="75000"/>
                  </a:schemeClr>
                </a:solidFill>
              </a:defRPr>
            </a:lvl1pPr>
          </a:lstStyle>
          <a:p>
            <a:pPr>
              <a:defRPr/>
            </a:pPr>
            <a:r>
              <a:rPr lang="de-AT"/>
              <a:t>hanno.ulmer@i-med.ac.at</a:t>
            </a:r>
            <a:endParaRPr lang="de-AT" dirty="0"/>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smtClean="0">
                <a:solidFill>
                  <a:schemeClr val="tx1">
                    <a:tint val="75000"/>
                  </a:schemeClr>
                </a:solidFill>
              </a:defRPr>
            </a:lvl1pPr>
          </a:lstStyle>
          <a:p>
            <a:pPr>
              <a:defRPr/>
            </a:pPr>
            <a:fld id="{E18B4076-1E7B-4125-9F22-35A22D877DB0}" type="slidenum">
              <a:rPr lang="de-AT"/>
              <a:t>‹Nr.›</a:t>
            </a:fld>
            <a:endParaRPr lang="de-AT"/>
          </a:p>
        </p:txBody>
      </p:sp>
    </p:spTree>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5" r:id="rId4"/>
    <p:sldLayoutId id="2147483730" r:id="rId5"/>
    <p:sldLayoutId id="2147483731" r:id="rId6"/>
    <p:sldLayoutId id="2147483732" r:id="rId7"/>
  </p:sldLayoutIdLst>
  <p:hf hdr="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314B78-6729-485A-8CCD-7B081935FF6C}" type="datetime1">
              <a:rPr lang="de-AT" smtClean="0"/>
              <a:t>01.02.2023</a:t>
            </a:fld>
            <a:endParaRPr lang="de-DE" altLang="en-US"/>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ltLang="en-US" smtClean="0"/>
              <a:t>hanno.ulmer@i-med.ac.at</a:t>
            </a:r>
            <a:endParaRPr lang="de-DE" altLang="en-US"/>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de-DE" altLang="en-US" smtClean="0"/>
              <a:t>Seite </a:t>
            </a:r>
            <a:fld id="{B7FB2C29-9651-485E-BCB4-E404F19011D2}" type="slidenum">
              <a:rPr lang="de-DE" altLang="en-US" smtClean="0"/>
              <a:pPr/>
              <a:t>‹Nr.›</a:t>
            </a:fld>
            <a:endParaRPr lang="de-DE" altLang="en-US"/>
          </a:p>
        </p:txBody>
      </p:sp>
    </p:spTree>
    <p:extLst>
      <p:ext uri="{BB962C8B-B14F-4D97-AF65-F5344CB8AC3E}">
        <p14:creationId xmlns:p14="http://schemas.microsoft.com/office/powerpoint/2010/main" val="1030583631"/>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bright="14000" contrast="24000"/>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914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22860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553200"/>
            <a:ext cx="1905000" cy="152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charset="0"/>
                <a:ea typeface="ＭＳ Ｐゴシック" pitchFamily="1" charset="-128"/>
              </a:defRPr>
            </a:lvl1pPr>
          </a:lstStyle>
          <a:p>
            <a:pPr>
              <a:defRPr/>
            </a:pPr>
            <a:fld id="{7733BB8C-8BBC-4C88-B187-B5A996D3B88C}" type="datetime1">
              <a:rPr lang="de-AT" smtClean="0"/>
              <a:t>01.02.2023</a:t>
            </a:fld>
            <a:endParaRPr lang="en-US"/>
          </a:p>
        </p:txBody>
      </p:sp>
      <p:sp>
        <p:nvSpPr>
          <p:cNvPr id="1029" name="Rectangle 5"/>
          <p:cNvSpPr>
            <a:spLocks noGrp="1" noChangeArrowheads="1"/>
          </p:cNvSpPr>
          <p:nvPr>
            <p:ph type="ftr" sz="quarter" idx="3"/>
          </p:nvPr>
        </p:nvSpPr>
        <p:spPr bwMode="auto">
          <a:xfrm>
            <a:off x="4648200" y="6553200"/>
            <a:ext cx="3810000" cy="152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900">
                <a:latin typeface="Arial" charset="0"/>
                <a:ea typeface="ＭＳ Ｐゴシック" pitchFamily="1" charset="-128"/>
              </a:defRPr>
            </a:lvl1pPr>
          </a:lstStyle>
          <a:p>
            <a:pPr>
              <a:defRPr/>
            </a:pPr>
            <a:r>
              <a:rPr lang="en-GB" smtClean="0"/>
              <a:t>hanno.ulmer@i-med.ac.at</a:t>
            </a:r>
            <a:endParaRPr lang="en-US"/>
          </a:p>
        </p:txBody>
      </p:sp>
      <p:sp>
        <p:nvSpPr>
          <p:cNvPr id="1030" name="Rectangle 6"/>
          <p:cNvSpPr>
            <a:spLocks noGrp="1" noChangeArrowheads="1"/>
          </p:cNvSpPr>
          <p:nvPr>
            <p:ph type="sldNum" sz="quarter" idx="4"/>
          </p:nvPr>
        </p:nvSpPr>
        <p:spPr bwMode="auto">
          <a:xfrm>
            <a:off x="2667000" y="6553200"/>
            <a:ext cx="1905000" cy="152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900"/>
            </a:lvl1pPr>
          </a:lstStyle>
          <a:p>
            <a:pPr>
              <a:defRPr/>
            </a:pPr>
            <a:fld id="{B43890E9-A0B7-491F-9F53-14E713D8A87A}" type="slidenum">
              <a:rPr lang="en-US" altLang="en-US"/>
              <a:pPr>
                <a:defRPr/>
              </a:pPr>
              <a:t>‹Nr.›</a:t>
            </a:fld>
            <a:endParaRPr lang="en-US" altLang="en-US"/>
          </a:p>
        </p:txBody>
      </p:sp>
    </p:spTree>
    <p:extLst>
      <p:ext uri="{BB962C8B-B14F-4D97-AF65-F5344CB8AC3E}">
        <p14:creationId xmlns:p14="http://schemas.microsoft.com/office/powerpoint/2010/main" val="524176713"/>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1" charset="-128"/>
        </a:defRPr>
      </a:lvl2pPr>
      <a:lvl3pPr algn="ctr" rtl="0" eaLnBrk="0" fontAlgn="base" hangingPunct="0">
        <a:spcBef>
          <a:spcPct val="0"/>
        </a:spcBef>
        <a:spcAft>
          <a:spcPct val="0"/>
        </a:spcAft>
        <a:defRPr sz="4400">
          <a:solidFill>
            <a:schemeClr val="tx2"/>
          </a:solidFill>
          <a:latin typeface="Arial" charset="0"/>
          <a:ea typeface="ＭＳ Ｐゴシック" pitchFamily="1" charset="-128"/>
        </a:defRPr>
      </a:lvl3pPr>
      <a:lvl4pPr algn="ctr" rtl="0" eaLnBrk="0" fontAlgn="base" hangingPunct="0">
        <a:spcBef>
          <a:spcPct val="0"/>
        </a:spcBef>
        <a:spcAft>
          <a:spcPct val="0"/>
        </a:spcAft>
        <a:defRPr sz="4400">
          <a:solidFill>
            <a:schemeClr val="tx2"/>
          </a:solidFill>
          <a:latin typeface="Arial" charset="0"/>
          <a:ea typeface="ＭＳ Ｐゴシック" pitchFamily="1" charset="-128"/>
        </a:defRPr>
      </a:lvl4pPr>
      <a:lvl5pPr algn="ctr" rtl="0" eaLnBrk="0" fontAlgn="base" hangingPunct="0">
        <a:spcBef>
          <a:spcPct val="0"/>
        </a:spcBef>
        <a:spcAft>
          <a:spcPct val="0"/>
        </a:spcAft>
        <a:defRPr sz="4400">
          <a:solidFill>
            <a:schemeClr val="tx2"/>
          </a:solidFill>
          <a:latin typeface="Arial" charset="0"/>
          <a:ea typeface="ＭＳ Ｐゴシック" pitchFamily="1"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bright="14000" contrast="24000"/>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914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22860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553200"/>
            <a:ext cx="1905000" cy="152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charset="0"/>
                <a:ea typeface="ＭＳ Ｐゴシック" pitchFamily="1" charset="-128"/>
              </a:defRPr>
            </a:lvl1pPr>
          </a:lstStyle>
          <a:p>
            <a:pPr>
              <a:defRPr/>
            </a:pPr>
            <a:fld id="{E6A18A33-ED24-4AAD-ACEA-1C7A3C655C31}" type="datetime1">
              <a:rPr lang="de-AT" smtClean="0"/>
              <a:t>01.02.2023</a:t>
            </a:fld>
            <a:endParaRPr lang="en-US"/>
          </a:p>
        </p:txBody>
      </p:sp>
      <p:sp>
        <p:nvSpPr>
          <p:cNvPr id="1029" name="Rectangle 5"/>
          <p:cNvSpPr>
            <a:spLocks noGrp="1" noChangeArrowheads="1"/>
          </p:cNvSpPr>
          <p:nvPr>
            <p:ph type="ftr" sz="quarter" idx="3"/>
          </p:nvPr>
        </p:nvSpPr>
        <p:spPr bwMode="auto">
          <a:xfrm>
            <a:off x="4648200" y="6553200"/>
            <a:ext cx="3810000" cy="152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900">
                <a:latin typeface="Arial" charset="0"/>
                <a:ea typeface="ＭＳ Ｐゴシック" pitchFamily="1" charset="-128"/>
              </a:defRPr>
            </a:lvl1pPr>
          </a:lstStyle>
          <a:p>
            <a:pPr>
              <a:defRPr/>
            </a:pPr>
            <a:r>
              <a:rPr lang="en-GB" smtClean="0"/>
              <a:t>hanno.ulmer@i-med.ac.at</a:t>
            </a:r>
            <a:endParaRPr lang="en-US"/>
          </a:p>
        </p:txBody>
      </p:sp>
      <p:sp>
        <p:nvSpPr>
          <p:cNvPr id="1030" name="Rectangle 6"/>
          <p:cNvSpPr>
            <a:spLocks noGrp="1" noChangeArrowheads="1"/>
          </p:cNvSpPr>
          <p:nvPr>
            <p:ph type="sldNum" sz="quarter" idx="4"/>
          </p:nvPr>
        </p:nvSpPr>
        <p:spPr bwMode="auto">
          <a:xfrm>
            <a:off x="2667000" y="6553200"/>
            <a:ext cx="1905000" cy="152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900"/>
            </a:lvl1pPr>
          </a:lstStyle>
          <a:p>
            <a:pPr>
              <a:defRPr/>
            </a:pPr>
            <a:fld id="{573D0A89-1ED0-4E90-80F1-8EB38BC89D82}" type="slidenum">
              <a:rPr lang="en-US" altLang="en-US"/>
              <a:pPr>
                <a:defRPr/>
              </a:pPr>
              <a:t>‹Nr.›</a:t>
            </a:fld>
            <a:endParaRPr lang="en-US" altLang="en-US"/>
          </a:p>
        </p:txBody>
      </p:sp>
    </p:spTree>
    <p:extLst>
      <p:ext uri="{BB962C8B-B14F-4D97-AF65-F5344CB8AC3E}">
        <p14:creationId xmlns:p14="http://schemas.microsoft.com/office/powerpoint/2010/main" val="2082936320"/>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1" charset="-128"/>
        </a:defRPr>
      </a:lvl2pPr>
      <a:lvl3pPr algn="ctr" rtl="0" eaLnBrk="0" fontAlgn="base" hangingPunct="0">
        <a:spcBef>
          <a:spcPct val="0"/>
        </a:spcBef>
        <a:spcAft>
          <a:spcPct val="0"/>
        </a:spcAft>
        <a:defRPr sz="4400">
          <a:solidFill>
            <a:schemeClr val="tx2"/>
          </a:solidFill>
          <a:latin typeface="Arial" charset="0"/>
          <a:ea typeface="ＭＳ Ｐゴシック" pitchFamily="1" charset="-128"/>
        </a:defRPr>
      </a:lvl3pPr>
      <a:lvl4pPr algn="ctr" rtl="0" eaLnBrk="0" fontAlgn="base" hangingPunct="0">
        <a:spcBef>
          <a:spcPct val="0"/>
        </a:spcBef>
        <a:spcAft>
          <a:spcPct val="0"/>
        </a:spcAft>
        <a:defRPr sz="4400">
          <a:solidFill>
            <a:schemeClr val="tx2"/>
          </a:solidFill>
          <a:latin typeface="Arial" charset="0"/>
          <a:ea typeface="ＭＳ Ｐゴシック" pitchFamily="1" charset="-128"/>
        </a:defRPr>
      </a:lvl4pPr>
      <a:lvl5pPr algn="ctr" rtl="0" eaLnBrk="0" fontAlgn="base" hangingPunct="0">
        <a:spcBef>
          <a:spcPct val="0"/>
        </a:spcBef>
        <a:spcAft>
          <a:spcPct val="0"/>
        </a:spcAft>
        <a:defRPr sz="4400">
          <a:solidFill>
            <a:schemeClr val="tx2"/>
          </a:solidFill>
          <a:latin typeface="Arial" charset="0"/>
          <a:ea typeface="ＭＳ Ｐゴシック" pitchFamily="1"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9F4798-0166-4308-BE09-177729D0D1F0}" type="datetime1">
              <a:rPr lang="de-AT" altLang="en-US" smtClean="0"/>
              <a:t>01.02.2023</a:t>
            </a:fld>
            <a:endParaRPr lang="de-DE" altLang="en-US"/>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ltLang="en-US" smtClean="0"/>
              <a:t>hanno.ulmer@i-med.ac.at</a:t>
            </a:r>
            <a:endParaRPr lang="de-DE" altLang="en-US"/>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de-DE" altLang="en-US" smtClean="0"/>
              <a:t>Seite </a:t>
            </a:r>
            <a:fld id="{B7FB2C29-9651-485E-BCB4-E404F19011D2}" type="slidenum">
              <a:rPr lang="de-DE" altLang="en-US" smtClean="0"/>
              <a:pPr/>
              <a:t>‹Nr.›</a:t>
            </a:fld>
            <a:endParaRPr lang="de-DE" altLang="en-US"/>
          </a:p>
        </p:txBody>
      </p:sp>
    </p:spTree>
    <p:extLst>
      <p:ext uri="{BB962C8B-B14F-4D97-AF65-F5344CB8AC3E}">
        <p14:creationId xmlns:p14="http://schemas.microsoft.com/office/powerpoint/2010/main" val="630018552"/>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18" tIns="45709" rIns="91418" bIns="45709"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2"/>
            <a:ext cx="8229600" cy="4525963"/>
          </a:xfrm>
          <a:prstGeom prst="rect">
            <a:avLst/>
          </a:prstGeom>
        </p:spPr>
        <p:txBody>
          <a:bodyPr vert="horz" lIns="91418" tIns="45709" rIns="91418" bIns="45709"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18" tIns="45709" rIns="91418" bIns="45709" rtlCol="0" anchor="ctr"/>
          <a:lstStyle>
            <a:lvl1pPr algn="l">
              <a:defRPr sz="1200">
                <a:solidFill>
                  <a:schemeClr val="tx1">
                    <a:tint val="75000"/>
                  </a:schemeClr>
                </a:solidFill>
              </a:defRPr>
            </a:lvl1pPr>
          </a:lstStyle>
          <a:p>
            <a:pPr defTabSz="914186"/>
            <a:fld id="{6B2A8BA9-088A-4FA8-8D05-EAFABCFAB08B}" type="datetime1">
              <a:rPr lang="de-AT" altLang="en-US" smtClean="0">
                <a:solidFill>
                  <a:prstClr val="black">
                    <a:tint val="75000"/>
                  </a:prstClr>
                </a:solidFill>
              </a:rPr>
              <a:t>01.02.2023</a:t>
            </a:fld>
            <a:endParaRPr lang="de-DE" altLang="en-US">
              <a:solidFill>
                <a:prstClr val="black">
                  <a:tint val="75000"/>
                </a:prstClr>
              </a:solidFill>
            </a:endParaRPr>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18" tIns="45709" rIns="91418" bIns="45709" rtlCol="0" anchor="ctr"/>
          <a:lstStyle>
            <a:lvl1pPr algn="ctr">
              <a:defRPr sz="1200">
                <a:solidFill>
                  <a:schemeClr val="tx1">
                    <a:tint val="75000"/>
                  </a:schemeClr>
                </a:solidFill>
              </a:defRPr>
            </a:lvl1pPr>
          </a:lstStyle>
          <a:p>
            <a:pPr defTabSz="914186"/>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18" tIns="45709" rIns="91418" bIns="45709" rtlCol="0" anchor="ctr"/>
          <a:lstStyle>
            <a:lvl1pPr algn="r">
              <a:defRPr sz="1200">
                <a:solidFill>
                  <a:schemeClr val="tx1">
                    <a:tint val="75000"/>
                  </a:schemeClr>
                </a:solidFill>
              </a:defRPr>
            </a:lvl1pPr>
          </a:lstStyle>
          <a:p>
            <a:pPr defTabSz="914186"/>
            <a:r>
              <a:rPr lang="de-DE" altLang="en-US" smtClean="0">
                <a:solidFill>
                  <a:prstClr val="black">
                    <a:tint val="75000"/>
                  </a:prstClr>
                </a:solidFill>
              </a:rPr>
              <a:t>Seite </a:t>
            </a:r>
            <a:fld id="{B7FB2C29-9651-485E-BCB4-E404F19011D2}" type="slidenum">
              <a:rPr lang="de-DE" altLang="en-US" smtClean="0">
                <a:solidFill>
                  <a:prstClr val="black">
                    <a:tint val="75000"/>
                  </a:prstClr>
                </a:solidFill>
              </a:rPr>
              <a:pPr defTabSz="914186"/>
              <a:t>‹Nr.›</a:t>
            </a:fld>
            <a:endParaRPr lang="de-DE" altLang="en-US">
              <a:solidFill>
                <a:prstClr val="black">
                  <a:tint val="75000"/>
                </a:prstClr>
              </a:solidFill>
            </a:endParaRPr>
          </a:p>
        </p:txBody>
      </p:sp>
    </p:spTree>
    <p:extLst>
      <p:ext uri="{BB962C8B-B14F-4D97-AF65-F5344CB8AC3E}">
        <p14:creationId xmlns:p14="http://schemas.microsoft.com/office/powerpoint/2010/main" val="2695763007"/>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Lst>
  <p:hf hdr="0"/>
  <p:txStyles>
    <p:titleStyle>
      <a:lvl1pPr algn="ctr" defTabSz="914186" rtl="0" eaLnBrk="1" latinLnBrk="0" hangingPunct="1">
        <a:spcBef>
          <a:spcPct val="0"/>
        </a:spcBef>
        <a:buNone/>
        <a:defRPr sz="4400" kern="1200">
          <a:solidFill>
            <a:schemeClr val="tx1"/>
          </a:solidFill>
          <a:latin typeface="+mj-lt"/>
          <a:ea typeface="+mj-ea"/>
          <a:cs typeface="+mj-cs"/>
        </a:defRPr>
      </a:lvl1pPr>
    </p:titleStyle>
    <p:bodyStyle>
      <a:lvl1pPr marL="342820" indent="-342820" algn="l" defTabSz="91418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776" indent="-285684" algn="l" defTabSz="91418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733" indent="-228546" algn="l" defTabSz="91418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825" indent="-228546"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919" indent="-228546"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012" indent="-228546"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06" indent="-228546"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98" indent="-228546"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92" indent="-228546"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26" Type="http://schemas.openxmlformats.org/officeDocument/2006/relationships/image" Target="../media/image31.png"/><Relationship Id="rId3" Type="http://schemas.openxmlformats.org/officeDocument/2006/relationships/image" Target="../media/image8.jpeg"/><Relationship Id="rId21" Type="http://schemas.openxmlformats.org/officeDocument/2006/relationships/image" Target="../media/image26.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5" Type="http://schemas.openxmlformats.org/officeDocument/2006/relationships/image" Target="../media/image30.png"/><Relationship Id="rId2" Type="http://schemas.openxmlformats.org/officeDocument/2006/relationships/notesSlide" Target="../notesSlides/notesSlide4.xml"/><Relationship Id="rId16" Type="http://schemas.openxmlformats.org/officeDocument/2006/relationships/image" Target="../media/image21.png"/><Relationship Id="rId20" Type="http://schemas.openxmlformats.org/officeDocument/2006/relationships/image" Target="../media/image25.png"/><Relationship Id="rId29" Type="http://schemas.openxmlformats.org/officeDocument/2006/relationships/image" Target="../media/image34.png"/><Relationship Id="rId1" Type="http://schemas.openxmlformats.org/officeDocument/2006/relationships/slideLayout" Target="../slideLayouts/slideLayout3.xml"/><Relationship Id="rId6" Type="http://schemas.openxmlformats.org/officeDocument/2006/relationships/image" Target="../media/image11.png"/><Relationship Id="rId11" Type="http://schemas.openxmlformats.org/officeDocument/2006/relationships/image" Target="../media/image16.png"/><Relationship Id="rId24" Type="http://schemas.openxmlformats.org/officeDocument/2006/relationships/image" Target="../media/image29.png"/><Relationship Id="rId32" Type="http://schemas.openxmlformats.org/officeDocument/2006/relationships/image" Target="../media/image37.png"/><Relationship Id="rId5" Type="http://schemas.openxmlformats.org/officeDocument/2006/relationships/image" Target="../media/image10.png"/><Relationship Id="rId15" Type="http://schemas.openxmlformats.org/officeDocument/2006/relationships/image" Target="../media/image20.png"/><Relationship Id="rId23" Type="http://schemas.openxmlformats.org/officeDocument/2006/relationships/image" Target="../media/image28.png"/><Relationship Id="rId28" Type="http://schemas.openxmlformats.org/officeDocument/2006/relationships/image" Target="../media/image33.png"/><Relationship Id="rId10" Type="http://schemas.openxmlformats.org/officeDocument/2006/relationships/image" Target="../media/image15.png"/><Relationship Id="rId19" Type="http://schemas.openxmlformats.org/officeDocument/2006/relationships/image" Target="../media/image24.png"/><Relationship Id="rId31" Type="http://schemas.openxmlformats.org/officeDocument/2006/relationships/image" Target="../media/image36.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7.png"/><Relationship Id="rId27" Type="http://schemas.openxmlformats.org/officeDocument/2006/relationships/image" Target="../media/image32.png"/><Relationship Id="rId30" Type="http://schemas.openxmlformats.org/officeDocument/2006/relationships/image" Target="../media/image35.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3" Type="http://schemas.openxmlformats.org/officeDocument/2006/relationships/image" Target="../media/image140.emf"/><Relationship Id="rId2" Type="http://schemas.openxmlformats.org/officeDocument/2006/relationships/notesSlide" Target="../notesSlides/notesSlide79.xml"/><Relationship Id="rId1" Type="http://schemas.openxmlformats.org/officeDocument/2006/relationships/slideLayout" Target="../slideLayouts/slideLayout36.xml"/></Relationships>
</file>

<file path=ppt/slides/_rels/slide106.xml.rels><?xml version="1.0" encoding="UTF-8" standalone="yes"?>
<Relationships xmlns="http://schemas.openxmlformats.org/package/2006/relationships"><Relationship Id="rId3" Type="http://schemas.openxmlformats.org/officeDocument/2006/relationships/image" Target="../media/image140.emf"/><Relationship Id="rId2" Type="http://schemas.openxmlformats.org/officeDocument/2006/relationships/notesSlide" Target="../notesSlides/notesSlide80.xml"/><Relationship Id="rId1" Type="http://schemas.openxmlformats.org/officeDocument/2006/relationships/slideLayout" Target="../slideLayouts/slideLayout36.xml"/></Relationships>
</file>

<file path=ppt/slides/_rels/slide10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81.xml"/><Relationship Id="rId1" Type="http://schemas.openxmlformats.org/officeDocument/2006/relationships/slideLayout" Target="../slideLayouts/slideLayout9.xml"/><Relationship Id="rId5" Type="http://schemas.openxmlformats.org/officeDocument/2006/relationships/image" Target="../media/image143.wmf"/><Relationship Id="rId4" Type="http://schemas.openxmlformats.org/officeDocument/2006/relationships/image" Target="../media/image142.wmf"/></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3" Type="http://schemas.openxmlformats.org/officeDocument/2006/relationships/image" Target="../media/image144.png"/><Relationship Id="rId7" Type="http://schemas.openxmlformats.org/officeDocument/2006/relationships/image" Target="../media/image146.jpeg"/><Relationship Id="rId2" Type="http://schemas.openxmlformats.org/officeDocument/2006/relationships/notesSlide" Target="../notesSlides/notesSlide82.xml"/><Relationship Id="rId1" Type="http://schemas.openxmlformats.org/officeDocument/2006/relationships/slideLayout" Target="../slideLayouts/slideLayout9.xml"/><Relationship Id="rId6" Type="http://schemas.openxmlformats.org/officeDocument/2006/relationships/hyperlink" Target="http://upload.wikimedia.org/wikipedia/en/4/46/R._A._Fischer.jpg" TargetMode="External"/><Relationship Id="rId5" Type="http://schemas.openxmlformats.org/officeDocument/2006/relationships/image" Target="../media/image145.jpeg"/><Relationship Id="rId4" Type="http://schemas.openxmlformats.org/officeDocument/2006/relationships/hyperlink" Target="http://en.wikipedia.org/wiki/Image:Karl_Pearson.jpg"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 Id="rId9" Type="http://schemas.openxmlformats.org/officeDocument/2006/relationships/image" Target="../media/image44.jpeg"/></Relationships>
</file>

<file path=ppt/slides/_rels/slide110.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9.xml"/></Relationships>
</file>

<file path=ppt/slides/_rels/slide111.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9.xml"/><Relationship Id="rId1" Type="http://schemas.openxmlformats.org/officeDocument/2006/relationships/vmlDrawing" Target="../drawings/vmlDrawing10.vml"/><Relationship Id="rId4" Type="http://schemas.openxmlformats.org/officeDocument/2006/relationships/image" Target="../media/image148.wmf"/></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83.xml"/><Relationship Id="rId7" Type="http://schemas.openxmlformats.org/officeDocument/2006/relationships/image" Target="../media/image150.wmf"/><Relationship Id="rId2" Type="http://schemas.openxmlformats.org/officeDocument/2006/relationships/slideLayout" Target="../slideLayouts/slideLayout9.xml"/><Relationship Id="rId1" Type="http://schemas.openxmlformats.org/officeDocument/2006/relationships/vmlDrawing" Target="../drawings/vmlDrawing11.vml"/><Relationship Id="rId6" Type="http://schemas.openxmlformats.org/officeDocument/2006/relationships/oleObject" Target="../embeddings/oleObject25.bin"/><Relationship Id="rId5" Type="http://schemas.openxmlformats.org/officeDocument/2006/relationships/image" Target="../media/image149.wmf"/><Relationship Id="rId4" Type="http://schemas.openxmlformats.org/officeDocument/2006/relationships/oleObject" Target="../embeddings/oleObject24.bin"/></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8.xml.rels><?xml version="1.0" encoding="UTF-8" standalone="yes"?>
<Relationships xmlns="http://schemas.openxmlformats.org/package/2006/relationships"><Relationship Id="rId3" Type="http://schemas.openxmlformats.org/officeDocument/2006/relationships/hyperlink" Target="https://en.wikipedia.org/wiki/Type_I_and_type_II_errors" TargetMode="External"/><Relationship Id="rId2" Type="http://schemas.openxmlformats.org/officeDocument/2006/relationships/notesSlide" Target="../notesSlides/notesSlide84.xml"/><Relationship Id="rId1" Type="http://schemas.openxmlformats.org/officeDocument/2006/relationships/slideLayout" Target="../slideLayouts/slideLayout9.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9.xml"/></Relationships>
</file>

<file path=ppt/slides/_rels/slide122.xml.rels><?xml version="1.0" encoding="UTF-8" standalone="yes"?>
<Relationships xmlns="http://schemas.openxmlformats.org/package/2006/relationships"><Relationship Id="rId3" Type="http://schemas.openxmlformats.org/officeDocument/2006/relationships/image" Target="../media/image151.wmf"/><Relationship Id="rId2" Type="http://schemas.openxmlformats.org/officeDocument/2006/relationships/notesSlide" Target="../notesSlides/notesSlide86.xml"/><Relationship Id="rId1" Type="http://schemas.openxmlformats.org/officeDocument/2006/relationships/slideLayout" Target="../slideLayouts/slideLayout9.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4.xml.rels><?xml version="1.0" encoding="UTF-8" standalone="yes"?>
<Relationships xmlns="http://schemas.openxmlformats.org/package/2006/relationships"><Relationship Id="rId2" Type="http://schemas.openxmlformats.org/officeDocument/2006/relationships/image" Target="../media/image152.emf"/><Relationship Id="rId1" Type="http://schemas.openxmlformats.org/officeDocument/2006/relationships/slideLayout" Target="../slideLayouts/slideLayout9.xml"/></Relationships>
</file>

<file path=ppt/slides/_rels/slide125.xml.rels><?xml version="1.0" encoding="UTF-8" standalone="yes"?>
<Relationships xmlns="http://schemas.openxmlformats.org/package/2006/relationships"><Relationship Id="rId2" Type="http://schemas.openxmlformats.org/officeDocument/2006/relationships/image" Target="../media/image153.emf"/><Relationship Id="rId1" Type="http://schemas.openxmlformats.org/officeDocument/2006/relationships/slideLayout" Target="../slideLayouts/slideLayout9.xml"/></Relationships>
</file>

<file path=ppt/slides/_rels/slide126.xml.rels><?xml version="1.0" encoding="UTF-8" standalone="yes"?>
<Relationships xmlns="http://schemas.openxmlformats.org/package/2006/relationships"><Relationship Id="rId2" Type="http://schemas.openxmlformats.org/officeDocument/2006/relationships/image" Target="../media/image154.emf"/><Relationship Id="rId1" Type="http://schemas.openxmlformats.org/officeDocument/2006/relationships/slideLayout" Target="../slideLayouts/slideLayout11.xml"/></Relationships>
</file>

<file path=ppt/slides/_rels/slide127.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2.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11.xml"/></Relationships>
</file>

<file path=ppt/slides/_rels/slide133.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11.xml"/></Relationships>
</file>

<file path=ppt/slides/_rels/slide134.xml.rels><?xml version="1.0" encoding="UTF-8" standalone="yes"?>
<Relationships xmlns="http://schemas.openxmlformats.org/package/2006/relationships"><Relationship Id="rId3" Type="http://schemas.openxmlformats.org/officeDocument/2006/relationships/hyperlink" Target="mailto:hanno.ulmer@imed.ac.at" TargetMode="External"/><Relationship Id="rId2" Type="http://schemas.openxmlformats.org/officeDocument/2006/relationships/notesSlide" Target="../notesSlides/notesSlide87.xml"/><Relationship Id="rId1" Type="http://schemas.openxmlformats.org/officeDocument/2006/relationships/slideLayout" Target="../slideLayouts/slideLayout35.xml"/></Relationships>
</file>

<file path=ppt/slides/_rels/slide135.xml.rels><?xml version="1.0" encoding="UTF-8" standalone="yes"?>
<Relationships xmlns="http://schemas.openxmlformats.org/package/2006/relationships"><Relationship Id="rId2" Type="http://schemas.openxmlformats.org/officeDocument/2006/relationships/image" Target="../media/image158.emf"/><Relationship Id="rId1" Type="http://schemas.openxmlformats.org/officeDocument/2006/relationships/slideLayout" Target="../slideLayouts/slideLayout36.xml"/></Relationships>
</file>

<file path=ppt/slides/_rels/slide136.xml.rels><?xml version="1.0" encoding="UTF-8" standalone="yes"?>
<Relationships xmlns="http://schemas.openxmlformats.org/package/2006/relationships"><Relationship Id="rId2" Type="http://schemas.openxmlformats.org/officeDocument/2006/relationships/image" Target="../media/image159.emf"/><Relationship Id="rId1" Type="http://schemas.openxmlformats.org/officeDocument/2006/relationships/slideLayout" Target="../slideLayouts/slideLayout36.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4.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3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89.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90.xml"/><Relationship Id="rId1" Type="http://schemas.openxmlformats.org/officeDocument/2006/relationships/slideLayout" Target="../slideLayouts/slideLayout25.xml"/><Relationship Id="rId4" Type="http://schemas.openxmlformats.org/officeDocument/2006/relationships/image" Target="../media/image162.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4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36.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9.xml"/></Relationships>
</file>

<file path=ppt/slides/_rels/slide157.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11.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9.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60.xml.rels><?xml version="1.0" encoding="UTF-8" standalone="yes"?>
<Relationships xmlns="http://schemas.openxmlformats.org/package/2006/relationships"><Relationship Id="rId8" Type="http://schemas.openxmlformats.org/officeDocument/2006/relationships/oleObject" Target="../embeddings/oleObject27.bin"/><Relationship Id="rId3" Type="http://schemas.openxmlformats.org/officeDocument/2006/relationships/notesSlide" Target="../notesSlides/notesSlide94.xml"/><Relationship Id="rId7" Type="http://schemas.openxmlformats.org/officeDocument/2006/relationships/image" Target="../media/image166.wmf"/><Relationship Id="rId2" Type="http://schemas.openxmlformats.org/officeDocument/2006/relationships/slideLayout" Target="../slideLayouts/slideLayout25.xml"/><Relationship Id="rId1" Type="http://schemas.openxmlformats.org/officeDocument/2006/relationships/vmlDrawing" Target="../drawings/vmlDrawing12.vml"/><Relationship Id="rId6" Type="http://schemas.openxmlformats.org/officeDocument/2006/relationships/oleObject" Target="../embeddings/oleObject26.bin"/><Relationship Id="rId11" Type="http://schemas.openxmlformats.org/officeDocument/2006/relationships/image" Target="../media/image168.wmf"/><Relationship Id="rId5" Type="http://schemas.openxmlformats.org/officeDocument/2006/relationships/image" Target="../media/image169.png"/><Relationship Id="rId10" Type="http://schemas.openxmlformats.org/officeDocument/2006/relationships/oleObject" Target="../embeddings/oleObject28.bin"/><Relationship Id="rId4" Type="http://schemas.openxmlformats.org/officeDocument/2006/relationships/hyperlink" Target="http://en.wikipedia.org/wiki/File:Logistic-curve.svg" TargetMode="External"/><Relationship Id="rId9" Type="http://schemas.openxmlformats.org/officeDocument/2006/relationships/image" Target="../media/image167.wmf"/></Relationships>
</file>

<file path=ppt/slides/_rels/slide16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95.xml"/><Relationship Id="rId1" Type="http://schemas.openxmlformats.org/officeDocument/2006/relationships/slideLayout" Target="../slideLayouts/slideLayout25.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5.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5.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5.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5.xml"/></Relationships>
</file>

<file path=ppt/slides/_rels/slide16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00.xml"/><Relationship Id="rId1" Type="http://schemas.openxmlformats.org/officeDocument/2006/relationships/slideLayout" Target="../slideLayouts/slideLayout25.xml"/></Relationships>
</file>

<file path=ppt/slides/_rels/slide167.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01.xml"/><Relationship Id="rId1" Type="http://schemas.openxmlformats.org/officeDocument/2006/relationships/slideLayout" Target="../slideLayouts/slideLayout25.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5.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5.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5.xml"/></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40.xml"/><Relationship Id="rId1" Type="http://schemas.openxmlformats.org/officeDocument/2006/relationships/themeOverride" Target="../theme/themeOverride1.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36.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6.xml"/></Relationships>
</file>

<file path=ppt/slides/_rels/slide175.xml.rels><?xml version="1.0" encoding="UTF-8" standalone="yes"?>
<Relationships xmlns="http://schemas.openxmlformats.org/package/2006/relationships"><Relationship Id="rId3" Type="http://schemas.openxmlformats.org/officeDocument/2006/relationships/image" Target="../media/image173.emf"/><Relationship Id="rId2" Type="http://schemas.openxmlformats.org/officeDocument/2006/relationships/notesSlide" Target="../notesSlides/notesSlide109.xml"/><Relationship Id="rId1" Type="http://schemas.openxmlformats.org/officeDocument/2006/relationships/slideLayout" Target="../slideLayouts/slideLayout36.xml"/></Relationships>
</file>

<file path=ppt/slides/_rels/slide176.xml.rels><?xml version="1.0" encoding="UTF-8" standalone="yes"?>
<Relationships xmlns="http://schemas.openxmlformats.org/package/2006/relationships"><Relationship Id="rId3" Type="http://schemas.openxmlformats.org/officeDocument/2006/relationships/image" Target="../media/image174.emf"/><Relationship Id="rId2" Type="http://schemas.openxmlformats.org/officeDocument/2006/relationships/notesSlide" Target="../notesSlides/notesSlide110.xml"/><Relationship Id="rId1" Type="http://schemas.openxmlformats.org/officeDocument/2006/relationships/slideLayout" Target="../slideLayouts/slideLayout36.xml"/></Relationships>
</file>

<file path=ppt/slides/_rels/slide177.xml.rels><?xml version="1.0" encoding="UTF-8" standalone="yes"?>
<Relationships xmlns="http://schemas.openxmlformats.org/package/2006/relationships"><Relationship Id="rId3" Type="http://schemas.openxmlformats.org/officeDocument/2006/relationships/image" Target="../media/image175.emf"/><Relationship Id="rId2" Type="http://schemas.openxmlformats.org/officeDocument/2006/relationships/notesSlide" Target="../notesSlides/notesSlide111.xml"/><Relationship Id="rId1" Type="http://schemas.openxmlformats.org/officeDocument/2006/relationships/slideLayout" Target="../slideLayouts/slideLayout36.xml"/></Relationships>
</file>

<file path=ppt/slides/_rels/slide178.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12.xml"/><Relationship Id="rId1" Type="http://schemas.openxmlformats.org/officeDocument/2006/relationships/slideLayout" Target="../slideLayouts/slideLayout14.xml"/></Relationships>
</file>

<file path=ppt/slides/_rels/slide179.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13.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14.xml"/><Relationship Id="rId1" Type="http://schemas.openxmlformats.org/officeDocument/2006/relationships/slideLayout" Target="../slideLayouts/slideLayout14.xml"/></Relationships>
</file>

<file path=ppt/slides/_rels/slide181.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15.xml"/><Relationship Id="rId1" Type="http://schemas.openxmlformats.org/officeDocument/2006/relationships/slideLayout" Target="../slideLayouts/slideLayout14.xml"/></Relationships>
</file>

<file path=ppt/slides/_rels/slide182.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16.xml"/><Relationship Id="rId1" Type="http://schemas.openxmlformats.org/officeDocument/2006/relationships/slideLayout" Target="../slideLayouts/slideLayout14.xml"/></Relationships>
</file>

<file path=ppt/slides/_rels/slide183.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17.xml"/><Relationship Id="rId1" Type="http://schemas.openxmlformats.org/officeDocument/2006/relationships/slideLayout" Target="../slideLayouts/slideLayout14.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4.xml"/></Relationships>
</file>

<file path=ppt/slides/_rels/slide185.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19.xml"/><Relationship Id="rId1" Type="http://schemas.openxmlformats.org/officeDocument/2006/relationships/slideLayout" Target="../slideLayouts/slideLayout14.xml"/></Relationships>
</file>

<file path=ppt/slides/_rels/slide186.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20.xml"/><Relationship Id="rId1" Type="http://schemas.openxmlformats.org/officeDocument/2006/relationships/slideLayout" Target="../slideLayouts/slideLayout14.xml"/></Relationships>
</file>

<file path=ppt/slides/_rels/slide187.xml.rels><?xml version="1.0" encoding="UTF-8" standalone="yes"?>
<Relationships xmlns="http://schemas.openxmlformats.org/package/2006/relationships"><Relationship Id="rId3" Type="http://schemas.openxmlformats.org/officeDocument/2006/relationships/image" Target="../media/image184.png"/><Relationship Id="rId7" Type="http://schemas.openxmlformats.org/officeDocument/2006/relationships/image" Target="../media/image188.png"/><Relationship Id="rId2" Type="http://schemas.openxmlformats.org/officeDocument/2006/relationships/notesSlide" Target="../notesSlides/notesSlide121.xml"/><Relationship Id="rId1" Type="http://schemas.openxmlformats.org/officeDocument/2006/relationships/slideLayout" Target="../slideLayouts/slideLayout14.xml"/><Relationship Id="rId6" Type="http://schemas.openxmlformats.org/officeDocument/2006/relationships/image" Target="../media/image187.png"/><Relationship Id="rId5" Type="http://schemas.openxmlformats.org/officeDocument/2006/relationships/image" Target="../media/image186.png"/><Relationship Id="rId4" Type="http://schemas.openxmlformats.org/officeDocument/2006/relationships/image" Target="../media/image185.png"/></Relationships>
</file>

<file path=ppt/slides/_rels/slide188.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22.xml"/><Relationship Id="rId1" Type="http://schemas.openxmlformats.org/officeDocument/2006/relationships/slideLayout" Target="../slideLayouts/slideLayout14.xml"/><Relationship Id="rId4" Type="http://schemas.openxmlformats.org/officeDocument/2006/relationships/image" Target="../media/image190.png"/></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4.xml"/></Relationships>
</file>

<file path=ppt/slides/_rels/slide191.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25.xml"/><Relationship Id="rId1" Type="http://schemas.openxmlformats.org/officeDocument/2006/relationships/slideLayout" Target="../slideLayouts/slideLayout14.xml"/></Relationships>
</file>

<file path=ppt/slides/_rels/slide192.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26.xml"/><Relationship Id="rId1" Type="http://schemas.openxmlformats.org/officeDocument/2006/relationships/slideLayout" Target="../slideLayouts/slideLayout14.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4.xml"/></Relationships>
</file>

<file path=ppt/slides/_rels/slide194.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28.xml"/><Relationship Id="rId1" Type="http://schemas.openxmlformats.org/officeDocument/2006/relationships/slideLayout" Target="../slideLayouts/slideLayout14.xml"/></Relationships>
</file>

<file path=ppt/slides/_rels/slide195.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29.xml"/><Relationship Id="rId1" Type="http://schemas.openxmlformats.org/officeDocument/2006/relationships/slideLayout" Target="../slideLayouts/slideLayout14.xml"/><Relationship Id="rId4" Type="http://schemas.openxmlformats.org/officeDocument/2006/relationships/image" Target="../media/image194.png"/></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4.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4.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4.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4.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4.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7.emf"/></Relationships>
</file>

<file path=ppt/slides/_rels/slide32.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mailto:hanno.ulmer@imed.ac.at"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0.emf"/></Relationships>
</file>

<file path=ppt/slides/_rels/slide3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37.xml"/><Relationship Id="rId7" Type="http://schemas.openxmlformats.org/officeDocument/2006/relationships/image" Target="../media/image83.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82.wmf"/><Relationship Id="rId4" Type="http://schemas.openxmlformats.org/officeDocument/2006/relationships/oleObject" Target="../embeddings/oleObject1.bin"/><Relationship Id="rId9" Type="http://schemas.openxmlformats.org/officeDocument/2006/relationships/image" Target="../media/image84.w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notesSlide" Target="../notesSlides/notesSlide38.xml"/><Relationship Id="rId7" Type="http://schemas.openxmlformats.org/officeDocument/2006/relationships/image" Target="../media/image85.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5.bin"/><Relationship Id="rId11" Type="http://schemas.openxmlformats.org/officeDocument/2006/relationships/image" Target="../media/image87.wmf"/><Relationship Id="rId5" Type="http://schemas.openxmlformats.org/officeDocument/2006/relationships/image" Target="../media/image82.wmf"/><Relationship Id="rId10" Type="http://schemas.openxmlformats.org/officeDocument/2006/relationships/oleObject" Target="../embeddings/oleObject7.bin"/><Relationship Id="rId4" Type="http://schemas.openxmlformats.org/officeDocument/2006/relationships/oleObject" Target="../embeddings/oleObject4.bin"/><Relationship Id="rId9" Type="http://schemas.openxmlformats.org/officeDocument/2006/relationships/image" Target="../media/image86.wmf"/></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5.xml"/><Relationship Id="rId1" Type="http://schemas.openxmlformats.org/officeDocument/2006/relationships/vmlDrawing" Target="../drawings/vmlDrawing3.vml"/><Relationship Id="rId6" Type="http://schemas.openxmlformats.org/officeDocument/2006/relationships/image" Target="../media/image91.png"/><Relationship Id="rId5" Type="http://schemas.openxmlformats.org/officeDocument/2006/relationships/image" Target="../media/image90.wmf"/><Relationship Id="rId4" Type="http://schemas.openxmlformats.org/officeDocument/2006/relationships/oleObject" Target="../embeddings/oleObject8.bin"/></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93.png"/><Relationship Id="rId5" Type="http://schemas.openxmlformats.org/officeDocument/2006/relationships/image" Target="../media/image92.emf"/><Relationship Id="rId4" Type="http://schemas.openxmlformats.org/officeDocument/2006/relationships/oleObject" Target="../embeddings/oleObject9.bin"/></Relationships>
</file>

<file path=ppt/slides/_rels/slide68.xml.rels><?xml version="1.0" encoding="UTF-8" standalone="yes"?>
<Relationships xmlns="http://schemas.openxmlformats.org/package/2006/relationships"><Relationship Id="rId8" Type="http://schemas.openxmlformats.org/officeDocument/2006/relationships/image" Target="../media/image95.emf"/><Relationship Id="rId3" Type="http://schemas.openxmlformats.org/officeDocument/2006/relationships/notesSlide" Target="../notesSlides/notesSlide52.xml"/><Relationship Id="rId7"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94.emf"/><Relationship Id="rId5" Type="http://schemas.openxmlformats.org/officeDocument/2006/relationships/oleObject" Target="../embeddings/oleObject10.bin"/><Relationship Id="rId4" Type="http://schemas.openxmlformats.org/officeDocument/2006/relationships/image" Target="../media/image96.png"/></Relationships>
</file>

<file path=ppt/slides/_rels/slide6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3.xml"/><Relationship Id="rId5" Type="http://schemas.openxmlformats.org/officeDocument/2006/relationships/image" Target="../media/image100.png"/><Relationship Id="rId4" Type="http://schemas.openxmlformats.org/officeDocument/2006/relationships/image" Target="../media/image99.pn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1.wmf"/><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image" Target="../media/image103.wmf"/><Relationship Id="rId5" Type="http://schemas.openxmlformats.org/officeDocument/2006/relationships/image" Target="../media/image102.emf"/><Relationship Id="rId4" Type="http://schemas.openxmlformats.org/officeDocument/2006/relationships/oleObject" Target="../embeddings/oleObject12.bin"/></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106.png"/></Relationships>
</file>

<file path=ppt/slides/_rels/slide75.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55.xml"/><Relationship Id="rId7" Type="http://schemas.openxmlformats.org/officeDocument/2006/relationships/image" Target="../media/image115.e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14.bin"/><Relationship Id="rId5" Type="http://schemas.openxmlformats.org/officeDocument/2006/relationships/image" Target="../media/image114.wmf"/><Relationship Id="rId4" Type="http://schemas.openxmlformats.org/officeDocument/2006/relationships/oleObject" Target="../embeddings/oleObject13.bin"/></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8" Type="http://schemas.openxmlformats.org/officeDocument/2006/relationships/oleObject" Target="../embeddings/oleObject17.bin"/><Relationship Id="rId3" Type="http://schemas.openxmlformats.org/officeDocument/2006/relationships/notesSlide" Target="../notesSlides/notesSlide58.xml"/><Relationship Id="rId7" Type="http://schemas.openxmlformats.org/officeDocument/2006/relationships/image" Target="../media/image117.wmf"/><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16.bin"/><Relationship Id="rId11" Type="http://schemas.openxmlformats.org/officeDocument/2006/relationships/image" Target="../media/image119.wmf"/><Relationship Id="rId5" Type="http://schemas.openxmlformats.org/officeDocument/2006/relationships/image" Target="../media/image116.wmf"/><Relationship Id="rId10" Type="http://schemas.openxmlformats.org/officeDocument/2006/relationships/oleObject" Target="../embeddings/oleObject18.bin"/><Relationship Id="rId4" Type="http://schemas.openxmlformats.org/officeDocument/2006/relationships/oleObject" Target="../embeddings/oleObject15.bin"/><Relationship Id="rId9" Type="http://schemas.openxmlformats.org/officeDocument/2006/relationships/image" Target="../media/image118.w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8" Type="http://schemas.openxmlformats.org/officeDocument/2006/relationships/oleObject" Target="../embeddings/oleObject21.bin"/><Relationship Id="rId3" Type="http://schemas.openxmlformats.org/officeDocument/2006/relationships/notesSlide" Target="../notesSlides/notesSlide59.xml"/><Relationship Id="rId7" Type="http://schemas.openxmlformats.org/officeDocument/2006/relationships/image" Target="../media/image120.wmf"/><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oleObject" Target="../embeddings/oleObject20.bin"/><Relationship Id="rId11" Type="http://schemas.openxmlformats.org/officeDocument/2006/relationships/image" Target="../media/image119.wmf"/><Relationship Id="rId5" Type="http://schemas.openxmlformats.org/officeDocument/2006/relationships/image" Target="../media/image116.wmf"/><Relationship Id="rId10" Type="http://schemas.openxmlformats.org/officeDocument/2006/relationships/oleObject" Target="../embeddings/oleObject22.bin"/><Relationship Id="rId4" Type="http://schemas.openxmlformats.org/officeDocument/2006/relationships/oleObject" Target="../embeddings/oleObject19.bin"/><Relationship Id="rId9" Type="http://schemas.openxmlformats.org/officeDocument/2006/relationships/image" Target="../media/image121.wmf"/></Relationships>
</file>

<file path=ppt/slides/_rels/slide8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hyperlink" Target="mailto:hanno.ulmer@i-med.ac.at" TargetMode="External"/><Relationship Id="rId2" Type="http://schemas.openxmlformats.org/officeDocument/2006/relationships/notesSlide" Target="../notesSlides/notesSlide61.xml"/><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2.xml"/><Relationship Id="rId1" Type="http://schemas.openxmlformats.org/officeDocument/2006/relationships/slideLayout" Target="../slideLayouts/slideLayout9.xml"/><Relationship Id="rId5" Type="http://schemas.openxmlformats.org/officeDocument/2006/relationships/image" Target="../media/image125.wmf"/><Relationship Id="rId4" Type="http://schemas.openxmlformats.org/officeDocument/2006/relationships/image" Target="../media/image124.wmf"/></Relationships>
</file>

<file path=ppt/slides/_rels/slide8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65.xml"/><Relationship Id="rId1" Type="http://schemas.openxmlformats.org/officeDocument/2006/relationships/slideLayout" Target="../slideLayouts/slideLayout9.xml"/><Relationship Id="rId4" Type="http://schemas.openxmlformats.org/officeDocument/2006/relationships/image" Target="../media/image128.png"/></Relationships>
</file>

<file path=ppt/slides/_rels/slide88.xml.rels><?xml version="1.0" encoding="UTF-8" standalone="yes"?>
<Relationships xmlns="http://schemas.openxmlformats.org/package/2006/relationships"><Relationship Id="rId3" Type="http://schemas.openxmlformats.org/officeDocument/2006/relationships/image" Target="../media/image129.wmf"/><Relationship Id="rId2" Type="http://schemas.openxmlformats.org/officeDocument/2006/relationships/notesSlide" Target="../notesSlides/notesSlide66.xml"/><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31.wmf"/><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3" Type="http://schemas.openxmlformats.org/officeDocument/2006/relationships/image" Target="../media/image132.wmf"/><Relationship Id="rId2" Type="http://schemas.openxmlformats.org/officeDocument/2006/relationships/notesSlide" Target="../notesSlides/notesSlide69.xml"/><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5.xml"/></Relationships>
</file>

<file path=ppt/slides/_rels/slide94.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notesSlide" Target="../notesSlides/notesSlide72.xml"/><Relationship Id="rId1" Type="http://schemas.openxmlformats.org/officeDocument/2006/relationships/slideLayout" Target="../slideLayouts/slideLayout3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6.xml.rels><?xml version="1.0" encoding="UTF-8" standalone="yes"?>
<Relationships xmlns="http://schemas.openxmlformats.org/package/2006/relationships"><Relationship Id="rId3" Type="http://schemas.openxmlformats.org/officeDocument/2006/relationships/image" Target="../media/image135.emf"/><Relationship Id="rId2" Type="http://schemas.openxmlformats.org/officeDocument/2006/relationships/notesSlide" Target="../notesSlides/notesSlide73.xml"/><Relationship Id="rId1" Type="http://schemas.openxmlformats.org/officeDocument/2006/relationships/slideLayout" Target="../slideLayouts/slideLayout36.xml"/></Relationships>
</file>

<file path=ppt/slides/_rels/slide97.xml.rels><?xml version="1.0" encoding="UTF-8" standalone="yes"?>
<Relationships xmlns="http://schemas.openxmlformats.org/package/2006/relationships"><Relationship Id="rId3" Type="http://schemas.openxmlformats.org/officeDocument/2006/relationships/image" Target="../media/image136.emf"/><Relationship Id="rId2" Type="http://schemas.openxmlformats.org/officeDocument/2006/relationships/notesSlide" Target="../notesSlides/notesSlide74.xml"/><Relationship Id="rId1" Type="http://schemas.openxmlformats.org/officeDocument/2006/relationships/slideLayout" Target="../slideLayouts/slideLayout36.xml"/></Relationships>
</file>

<file path=ppt/slides/_rels/slide98.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notesSlide" Target="../notesSlides/notesSlide75.xml"/><Relationship Id="rId1" Type="http://schemas.openxmlformats.org/officeDocument/2006/relationships/slideLayout" Target="../slideLayouts/slideLayout36.xml"/></Relationships>
</file>

<file path=ppt/slides/_rels/slide99.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notesSlide" Target="../notesSlides/notesSlide76.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5"/>
          <p:cNvSpPr>
            <a:spLocks noChangeArrowheads="1"/>
          </p:cNvSpPr>
          <p:nvPr/>
        </p:nvSpPr>
        <p:spPr bwMode="auto">
          <a:xfrm>
            <a:off x="4129088" y="3019425"/>
            <a:ext cx="9144000" cy="0"/>
          </a:xfrm>
          <a:prstGeom prst="rect">
            <a:avLst/>
          </a:prstGeom>
          <a:noFill/>
          <a:ln w="12700">
            <a:noFill/>
            <a:miter lim="800000"/>
            <a:headEnd type="none" w="sm" len="sm"/>
            <a:tailEnd type="none" w="sm" len="sm"/>
          </a:ln>
        </p:spPr>
        <p:txBody>
          <a:bodyPr lIns="92075" tIns="46038" rIns="92075" bIns="46038">
            <a:spAutoFit/>
          </a:bodyPr>
          <a:lstStyle/>
          <a:p>
            <a:pPr eaLnBrk="0" hangingPunct="0"/>
            <a:endParaRPr lang="de-DE"/>
          </a:p>
        </p:txBody>
      </p:sp>
      <p:sp>
        <p:nvSpPr>
          <p:cNvPr id="12290" name="Rectangle 3"/>
          <p:cNvSpPr txBox="1">
            <a:spLocks noChangeArrowheads="1"/>
          </p:cNvSpPr>
          <p:nvPr/>
        </p:nvSpPr>
        <p:spPr bwMode="auto">
          <a:xfrm>
            <a:off x="1339850" y="5589588"/>
            <a:ext cx="6400800" cy="985837"/>
          </a:xfrm>
          <a:prstGeom prst="rect">
            <a:avLst/>
          </a:prstGeom>
          <a:noFill/>
          <a:ln w="9525">
            <a:noFill/>
            <a:miter lim="800000"/>
            <a:headEnd/>
            <a:tailEnd/>
          </a:ln>
        </p:spPr>
        <p:txBody>
          <a:bodyPr/>
          <a:lstStyle/>
          <a:p>
            <a:pPr algn="ctr">
              <a:spcBef>
                <a:spcPct val="20000"/>
              </a:spcBef>
              <a:buFont typeface="Arial" pitchFamily="34" charset="0"/>
              <a:buNone/>
            </a:pPr>
            <a:r>
              <a:rPr lang="de-DE" sz="2000" dirty="0">
                <a:solidFill>
                  <a:srgbClr val="7F7F7F"/>
                </a:solidFill>
                <a:latin typeface="Calibri" pitchFamily="34" charset="0"/>
              </a:rPr>
              <a:t>Department of Medical Statistics, Informatics and Health Economics, Innsbruck Medical University</a:t>
            </a:r>
          </a:p>
          <a:p>
            <a:pPr algn="ctr">
              <a:spcBef>
                <a:spcPct val="20000"/>
              </a:spcBef>
              <a:buFont typeface="Arial" pitchFamily="34" charset="0"/>
              <a:buNone/>
            </a:pPr>
            <a:endParaRPr lang="de-DE" dirty="0">
              <a:solidFill>
                <a:srgbClr val="7F7F7F"/>
              </a:solidFill>
              <a:latin typeface="Calibri" pitchFamily="34" charset="0"/>
            </a:endParaRPr>
          </a:p>
          <a:p>
            <a:pPr algn="ctr">
              <a:spcBef>
                <a:spcPct val="20000"/>
              </a:spcBef>
              <a:buFont typeface="Arial" pitchFamily="34" charset="0"/>
              <a:buNone/>
            </a:pPr>
            <a:endParaRPr lang="de-DE" dirty="0">
              <a:solidFill>
                <a:srgbClr val="7F7F7F"/>
              </a:solidFill>
              <a:latin typeface="Calibri" pitchFamily="34" charset="0"/>
            </a:endParaRPr>
          </a:p>
        </p:txBody>
      </p:sp>
      <p:sp>
        <p:nvSpPr>
          <p:cNvPr id="9" name="Rectangle 2"/>
          <p:cNvSpPr txBox="1">
            <a:spLocks noChangeArrowheads="1"/>
          </p:cNvSpPr>
          <p:nvPr/>
        </p:nvSpPr>
        <p:spPr>
          <a:xfrm>
            <a:off x="685800" y="1571625"/>
            <a:ext cx="5758408" cy="2028825"/>
          </a:xfrm>
          <a:prstGeom prst="rect">
            <a:avLst/>
          </a:prstGeom>
        </p:spPr>
        <p:txBody>
          <a:bodyPr anchor="ctr">
            <a:normAutofit fontScale="97500"/>
          </a:bodyPr>
          <a:lstStyle>
            <a:lvl1pPr algn="ctr" defTabSz="914400" rtl="0" eaLnBrk="1" latinLnBrk="0" hangingPunct="1">
              <a:spcBef>
                <a:spcPct val="0"/>
              </a:spcBef>
              <a:buNone/>
              <a:defRPr sz="3600" kern="1200">
                <a:solidFill>
                  <a:srgbClr val="4F81BD"/>
                </a:solidFill>
                <a:latin typeface="+mj-lt"/>
                <a:ea typeface="+mj-ea"/>
                <a:cs typeface="+mj-cs"/>
              </a:defRPr>
            </a:lvl1pPr>
          </a:lstStyle>
          <a:p>
            <a:pPr algn="l">
              <a:defRPr/>
            </a:pPr>
            <a:r>
              <a:rPr lang="de-DE" dirty="0" err="1" smtClean="0"/>
              <a:t>Biostatistics</a:t>
            </a:r>
            <a:endParaRPr lang="de-DE" dirty="0"/>
          </a:p>
          <a:p>
            <a:pPr algn="l">
              <a:defRPr/>
            </a:pPr>
            <a:r>
              <a:rPr lang="de-DE" dirty="0"/>
              <a:t/>
            </a:r>
            <a:br>
              <a:rPr lang="de-DE" dirty="0"/>
            </a:br>
            <a:r>
              <a:rPr lang="de-DE" dirty="0"/>
              <a:t/>
            </a:r>
            <a:br>
              <a:rPr lang="de-DE" dirty="0"/>
            </a:br>
            <a:r>
              <a:rPr lang="de-DE" sz="1000" dirty="0"/>
              <a:t/>
            </a:r>
            <a:br>
              <a:rPr lang="de-DE" sz="1000" dirty="0"/>
            </a:br>
            <a:endParaRPr lang="de-DE" sz="1000" dirty="0"/>
          </a:p>
        </p:txBody>
      </p:sp>
      <p:sp>
        <p:nvSpPr>
          <p:cNvPr id="12292" name="Rectangle 3"/>
          <p:cNvSpPr txBox="1">
            <a:spLocks noChangeArrowheads="1"/>
          </p:cNvSpPr>
          <p:nvPr/>
        </p:nvSpPr>
        <p:spPr bwMode="auto">
          <a:xfrm>
            <a:off x="1339850" y="4076700"/>
            <a:ext cx="6553200" cy="1008063"/>
          </a:xfrm>
          <a:prstGeom prst="rect">
            <a:avLst/>
          </a:prstGeom>
          <a:noFill/>
          <a:ln w="9525">
            <a:noFill/>
            <a:miter lim="800000"/>
            <a:headEnd/>
            <a:tailEnd/>
          </a:ln>
        </p:spPr>
        <p:txBody>
          <a:bodyPr/>
          <a:lstStyle/>
          <a:p>
            <a:pPr algn="ctr">
              <a:spcBef>
                <a:spcPct val="20000"/>
              </a:spcBef>
              <a:buFont typeface="Arial" pitchFamily="34" charset="0"/>
              <a:buNone/>
            </a:pPr>
            <a:r>
              <a:rPr lang="de-DE" sz="2000" dirty="0" err="1">
                <a:solidFill>
                  <a:srgbClr val="7F7F7F"/>
                </a:solidFill>
                <a:latin typeface="Calibri" pitchFamily="34" charset="0"/>
              </a:rPr>
              <a:t>ao</a:t>
            </a:r>
            <a:r>
              <a:rPr lang="de-DE" sz="2000" dirty="0">
                <a:solidFill>
                  <a:srgbClr val="7F7F7F"/>
                </a:solidFill>
                <a:latin typeface="Calibri" pitchFamily="34" charset="0"/>
              </a:rPr>
              <a:t>. Univ.-Prof. Mag. Dr. Hanno Ulmer</a:t>
            </a:r>
          </a:p>
          <a:p>
            <a:pPr algn="ctr">
              <a:spcBef>
                <a:spcPct val="20000"/>
              </a:spcBef>
              <a:buFont typeface="Arial" pitchFamily="34" charset="0"/>
              <a:buNone/>
            </a:pPr>
            <a:endParaRPr lang="de-AT" sz="1600" i="1" dirty="0">
              <a:solidFill>
                <a:srgbClr val="7F7F7F"/>
              </a:solidFill>
              <a:latin typeface="Calibri" pitchFamily="34" charset="0"/>
            </a:endParaRPr>
          </a:p>
          <a:p>
            <a:pPr algn="ctr">
              <a:spcBef>
                <a:spcPct val="20000"/>
              </a:spcBef>
              <a:buFont typeface="Arial" pitchFamily="34" charset="0"/>
              <a:buNone/>
            </a:pPr>
            <a:endParaRPr lang="de-DE" sz="2000" dirty="0">
              <a:solidFill>
                <a:srgbClr val="7F7F7F"/>
              </a:solidFill>
              <a:latin typeface="Calibri" pitchFamily="34" charset="0"/>
            </a:endParaRPr>
          </a:p>
          <a:p>
            <a:pPr algn="ctr">
              <a:spcBef>
                <a:spcPct val="20000"/>
              </a:spcBef>
              <a:buFont typeface="Arial" pitchFamily="34" charset="0"/>
              <a:buNone/>
            </a:pPr>
            <a:endParaRPr lang="de-DE" dirty="0">
              <a:solidFill>
                <a:srgbClr val="7F7F7F"/>
              </a:solidFill>
              <a:latin typeface="Calibri" pitchFamily="34" charset="0"/>
            </a:endParaRPr>
          </a:p>
          <a:p>
            <a:pPr algn="ctr">
              <a:spcBef>
                <a:spcPct val="20000"/>
              </a:spcBef>
              <a:buFont typeface="Arial" pitchFamily="34" charset="0"/>
              <a:buNone/>
            </a:pPr>
            <a:endParaRPr lang="de-DE" dirty="0">
              <a:solidFill>
                <a:srgbClr val="7F7F7F"/>
              </a:solidFill>
              <a:latin typeface="Calibri" pitchFamily="34" charset="0"/>
            </a:endParaRPr>
          </a:p>
        </p:txBody>
      </p:sp>
    </p:spTree>
    <p:extLst>
      <p:ext uri="{BB962C8B-B14F-4D97-AF65-F5344CB8AC3E}">
        <p14:creationId xmlns:p14="http://schemas.microsoft.com/office/powerpoint/2010/main" val="41850212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AT" dirty="0" err="1"/>
              <a:t>Cooperation</a:t>
            </a:r>
            <a:r>
              <a:rPr lang="de-AT" dirty="0"/>
              <a:t> </a:t>
            </a:r>
            <a:r>
              <a:rPr lang="de-AT" dirty="0" err="1" smtClean="0"/>
              <a:t>partners</a:t>
            </a:r>
            <a:r>
              <a:rPr lang="de-AT" dirty="0" smtClean="0"/>
              <a:t> </a:t>
            </a:r>
            <a:r>
              <a:rPr lang="de-AT" dirty="0"/>
              <a:t>/ Network</a:t>
            </a:r>
            <a:br>
              <a:rPr lang="de-AT" dirty="0"/>
            </a:br>
            <a:r>
              <a:rPr lang="de-AT" dirty="0"/>
              <a:t>(excerpt)</a:t>
            </a:r>
            <a:endParaRPr lang="de-DE" dirty="0"/>
          </a:p>
        </p:txBody>
      </p:sp>
      <p:sp>
        <p:nvSpPr>
          <p:cNvPr id="4" name="Foliennummernplatzhalter 3"/>
          <p:cNvSpPr>
            <a:spLocks noGrp="1"/>
          </p:cNvSpPr>
          <p:nvPr>
            <p:ph type="sldNum" sz="quarter" idx="12"/>
          </p:nvPr>
        </p:nvSpPr>
        <p:spPr/>
        <p:txBody>
          <a:bodyPr/>
          <a:lstStyle/>
          <a:p>
            <a:fld id="{A4B4652C-CD78-4E39-BAB0-0AF956FF8895}" type="slidenum">
              <a:rPr lang="de-DE" smtClean="0"/>
              <a:t>10</a:t>
            </a:fld>
            <a:endParaRPr lang="de-DE"/>
          </a:p>
        </p:txBody>
      </p:sp>
      <p:pic>
        <p:nvPicPr>
          <p:cNvPr id="3074" name="Picture 2"/>
          <p:cNvPicPr>
            <a:picLocks noChangeAspect="1" noChangeArrowheads="1"/>
          </p:cNvPicPr>
          <p:nvPr/>
        </p:nvPicPr>
        <p:blipFill>
          <a:blip r:embed="rId3" cstate="print"/>
          <a:srcRect/>
          <a:stretch>
            <a:fillRect/>
          </a:stretch>
        </p:blipFill>
        <p:spPr bwMode="auto">
          <a:xfrm>
            <a:off x="4000496" y="3143248"/>
            <a:ext cx="1668463" cy="815975"/>
          </a:xfrm>
          <a:prstGeom prst="rect">
            <a:avLst/>
          </a:prstGeom>
          <a:noFill/>
          <a:ln w="57150">
            <a:solidFill>
              <a:srgbClr val="AC0000"/>
            </a:solidFill>
            <a:miter lim="800000"/>
            <a:headEnd/>
            <a:tailEnd/>
          </a:ln>
          <a:effectLst/>
        </p:spPr>
      </p:pic>
      <p:pic>
        <p:nvPicPr>
          <p:cNvPr id="7" name="Picture 20" descr="Folie26c"/>
          <p:cNvPicPr>
            <a:picLocks noChangeAspect="1" noChangeArrowheads="1"/>
          </p:cNvPicPr>
          <p:nvPr/>
        </p:nvPicPr>
        <p:blipFill>
          <a:blip r:embed="rId4" cstate="print"/>
          <a:srcRect/>
          <a:stretch>
            <a:fillRect/>
          </a:stretch>
        </p:blipFill>
        <p:spPr bwMode="auto">
          <a:xfrm>
            <a:off x="214282" y="2071678"/>
            <a:ext cx="2428892" cy="382734"/>
          </a:xfrm>
          <a:prstGeom prst="rect">
            <a:avLst/>
          </a:prstGeom>
          <a:noFill/>
          <a:ln w="9525">
            <a:noFill/>
            <a:miter lim="800000"/>
            <a:headEnd/>
            <a:tailEnd/>
          </a:ln>
        </p:spPr>
      </p:pic>
      <p:pic>
        <p:nvPicPr>
          <p:cNvPr id="8" name="Picture 21" descr="Folie26d"/>
          <p:cNvPicPr>
            <a:picLocks noChangeAspect="1" noChangeArrowheads="1"/>
          </p:cNvPicPr>
          <p:nvPr/>
        </p:nvPicPr>
        <p:blipFill>
          <a:blip r:embed="rId5" cstate="print"/>
          <a:srcRect/>
          <a:stretch>
            <a:fillRect/>
          </a:stretch>
        </p:blipFill>
        <p:spPr bwMode="auto">
          <a:xfrm>
            <a:off x="214282" y="1500174"/>
            <a:ext cx="2643206" cy="440534"/>
          </a:xfrm>
          <a:prstGeom prst="rect">
            <a:avLst/>
          </a:prstGeom>
          <a:noFill/>
          <a:ln w="9525">
            <a:noFill/>
            <a:miter lim="800000"/>
            <a:headEnd/>
            <a:tailEnd/>
          </a:ln>
        </p:spPr>
      </p:pic>
      <p:pic>
        <p:nvPicPr>
          <p:cNvPr id="9" name="Picture 22" descr="Folie26e"/>
          <p:cNvPicPr>
            <a:picLocks noChangeAspect="1" noChangeArrowheads="1"/>
          </p:cNvPicPr>
          <p:nvPr/>
        </p:nvPicPr>
        <p:blipFill>
          <a:blip r:embed="rId6" cstate="print"/>
          <a:srcRect/>
          <a:stretch>
            <a:fillRect/>
          </a:stretch>
        </p:blipFill>
        <p:spPr bwMode="auto">
          <a:xfrm>
            <a:off x="214282" y="3714752"/>
            <a:ext cx="2714644" cy="435988"/>
          </a:xfrm>
          <a:prstGeom prst="rect">
            <a:avLst/>
          </a:prstGeom>
          <a:noFill/>
          <a:ln w="9525">
            <a:noFill/>
            <a:miter lim="800000"/>
            <a:headEnd/>
            <a:tailEnd/>
          </a:ln>
        </p:spPr>
      </p:pic>
      <p:pic>
        <p:nvPicPr>
          <p:cNvPr id="10" name="Picture 24" descr="Folie26g"/>
          <p:cNvPicPr>
            <a:picLocks noChangeAspect="1" noChangeArrowheads="1"/>
          </p:cNvPicPr>
          <p:nvPr/>
        </p:nvPicPr>
        <p:blipFill>
          <a:blip r:embed="rId7" cstate="print"/>
          <a:srcRect/>
          <a:stretch>
            <a:fillRect/>
          </a:stretch>
        </p:blipFill>
        <p:spPr bwMode="auto">
          <a:xfrm>
            <a:off x="214283" y="4357694"/>
            <a:ext cx="2428892" cy="552390"/>
          </a:xfrm>
          <a:prstGeom prst="rect">
            <a:avLst/>
          </a:prstGeom>
          <a:noFill/>
          <a:ln w="9525">
            <a:noFill/>
            <a:miter lim="800000"/>
            <a:headEnd/>
            <a:tailEnd/>
          </a:ln>
        </p:spPr>
      </p:pic>
      <p:pic>
        <p:nvPicPr>
          <p:cNvPr id="11" name="Picture 25" descr="Folie26h"/>
          <p:cNvPicPr>
            <a:picLocks noChangeAspect="1" noChangeArrowheads="1"/>
          </p:cNvPicPr>
          <p:nvPr/>
        </p:nvPicPr>
        <p:blipFill>
          <a:blip r:embed="rId8" cstate="print"/>
          <a:srcRect/>
          <a:stretch>
            <a:fillRect/>
          </a:stretch>
        </p:blipFill>
        <p:spPr bwMode="auto">
          <a:xfrm>
            <a:off x="2643174" y="5786454"/>
            <a:ext cx="633387" cy="752613"/>
          </a:xfrm>
          <a:prstGeom prst="rect">
            <a:avLst/>
          </a:prstGeom>
          <a:noFill/>
          <a:ln w="9525">
            <a:noFill/>
            <a:miter lim="800000"/>
            <a:headEnd/>
            <a:tailEnd/>
          </a:ln>
        </p:spPr>
      </p:pic>
      <p:pic>
        <p:nvPicPr>
          <p:cNvPr id="12" name="Picture 26" descr="Folie26i"/>
          <p:cNvPicPr>
            <a:picLocks noChangeAspect="1" noChangeArrowheads="1"/>
          </p:cNvPicPr>
          <p:nvPr/>
        </p:nvPicPr>
        <p:blipFill>
          <a:blip r:embed="rId9" cstate="print"/>
          <a:srcRect/>
          <a:stretch>
            <a:fillRect/>
          </a:stretch>
        </p:blipFill>
        <p:spPr bwMode="auto">
          <a:xfrm>
            <a:off x="4214810" y="5833752"/>
            <a:ext cx="847708" cy="720177"/>
          </a:xfrm>
          <a:prstGeom prst="rect">
            <a:avLst/>
          </a:prstGeom>
          <a:noFill/>
          <a:ln w="9525">
            <a:noFill/>
            <a:miter lim="800000"/>
            <a:headEnd/>
            <a:tailEnd/>
          </a:ln>
        </p:spPr>
      </p:pic>
      <p:pic>
        <p:nvPicPr>
          <p:cNvPr id="13" name="Picture 27" descr="Folie26j"/>
          <p:cNvPicPr>
            <a:picLocks noChangeAspect="1" noChangeArrowheads="1"/>
          </p:cNvPicPr>
          <p:nvPr/>
        </p:nvPicPr>
        <p:blipFill>
          <a:blip r:embed="rId10" cstate="print"/>
          <a:srcRect/>
          <a:stretch>
            <a:fillRect/>
          </a:stretch>
        </p:blipFill>
        <p:spPr bwMode="auto">
          <a:xfrm>
            <a:off x="3428992" y="5429264"/>
            <a:ext cx="609600" cy="1125537"/>
          </a:xfrm>
          <a:prstGeom prst="rect">
            <a:avLst/>
          </a:prstGeom>
          <a:noFill/>
          <a:ln w="9525">
            <a:noFill/>
            <a:miter lim="800000"/>
            <a:headEnd/>
            <a:tailEnd/>
          </a:ln>
        </p:spPr>
      </p:pic>
      <p:pic>
        <p:nvPicPr>
          <p:cNvPr id="14" name="Picture 5"/>
          <p:cNvPicPr>
            <a:picLocks noChangeAspect="1" noChangeArrowheads="1"/>
          </p:cNvPicPr>
          <p:nvPr/>
        </p:nvPicPr>
        <p:blipFill>
          <a:blip r:embed="rId11" cstate="print"/>
          <a:srcRect l="27156"/>
          <a:stretch>
            <a:fillRect/>
          </a:stretch>
        </p:blipFill>
        <p:spPr bwMode="auto">
          <a:xfrm>
            <a:off x="2190590" y="3071810"/>
            <a:ext cx="1339167" cy="629585"/>
          </a:xfrm>
          <a:prstGeom prst="rect">
            <a:avLst/>
          </a:prstGeom>
          <a:noFill/>
          <a:ln w="9525">
            <a:noFill/>
            <a:miter lim="800000"/>
            <a:headEnd/>
            <a:tailEnd/>
          </a:ln>
        </p:spPr>
      </p:pic>
      <p:pic>
        <p:nvPicPr>
          <p:cNvPr id="15" name="Picture 6"/>
          <p:cNvPicPr>
            <a:picLocks noChangeAspect="1" noChangeArrowheads="1"/>
          </p:cNvPicPr>
          <p:nvPr/>
        </p:nvPicPr>
        <p:blipFill>
          <a:blip r:embed="rId12" cstate="print"/>
          <a:srcRect/>
          <a:stretch>
            <a:fillRect/>
          </a:stretch>
        </p:blipFill>
        <p:spPr bwMode="auto">
          <a:xfrm>
            <a:off x="7286633" y="3214687"/>
            <a:ext cx="1628786" cy="857256"/>
          </a:xfrm>
          <a:prstGeom prst="rect">
            <a:avLst/>
          </a:prstGeom>
          <a:noFill/>
          <a:ln w="9525">
            <a:noFill/>
            <a:miter lim="800000"/>
            <a:headEnd/>
            <a:tailEnd/>
          </a:ln>
        </p:spPr>
      </p:pic>
      <p:pic>
        <p:nvPicPr>
          <p:cNvPr id="16" name="Grafik 15"/>
          <p:cNvPicPr/>
          <p:nvPr/>
        </p:nvPicPr>
        <p:blipFill>
          <a:blip r:embed="rId13" cstate="print"/>
          <a:srcRect l="7107" t="24485" r="77025" b="51259"/>
          <a:stretch>
            <a:fillRect/>
          </a:stretch>
        </p:blipFill>
        <p:spPr bwMode="auto">
          <a:xfrm>
            <a:off x="5214942" y="5548000"/>
            <a:ext cx="914400" cy="1009650"/>
          </a:xfrm>
          <a:prstGeom prst="rect">
            <a:avLst/>
          </a:prstGeom>
          <a:noFill/>
          <a:ln w="9525">
            <a:noFill/>
            <a:miter lim="800000"/>
            <a:headEnd/>
            <a:tailEnd/>
          </a:ln>
        </p:spPr>
      </p:pic>
      <p:pic>
        <p:nvPicPr>
          <p:cNvPr id="17" name="Grafik 16"/>
          <p:cNvPicPr/>
          <p:nvPr/>
        </p:nvPicPr>
        <p:blipFill>
          <a:blip r:embed="rId14" cstate="print"/>
          <a:srcRect l="1653" t="19074" r="81983" b="71854"/>
          <a:stretch>
            <a:fillRect/>
          </a:stretch>
        </p:blipFill>
        <p:spPr bwMode="auto">
          <a:xfrm>
            <a:off x="7286644" y="5000636"/>
            <a:ext cx="1619250" cy="648985"/>
          </a:xfrm>
          <a:prstGeom prst="rect">
            <a:avLst/>
          </a:prstGeom>
          <a:noFill/>
          <a:ln w="9525">
            <a:noFill/>
            <a:miter lim="800000"/>
            <a:headEnd/>
            <a:tailEnd/>
          </a:ln>
        </p:spPr>
      </p:pic>
      <p:pic>
        <p:nvPicPr>
          <p:cNvPr id="18" name="Picture 9"/>
          <p:cNvPicPr>
            <a:picLocks noChangeAspect="1" noChangeArrowheads="1"/>
          </p:cNvPicPr>
          <p:nvPr/>
        </p:nvPicPr>
        <p:blipFill>
          <a:blip r:embed="rId15" cstate="print"/>
          <a:srcRect/>
          <a:stretch>
            <a:fillRect/>
          </a:stretch>
        </p:blipFill>
        <p:spPr bwMode="auto">
          <a:xfrm>
            <a:off x="214281" y="5143512"/>
            <a:ext cx="2024073" cy="714380"/>
          </a:xfrm>
          <a:prstGeom prst="rect">
            <a:avLst/>
          </a:prstGeom>
          <a:noFill/>
          <a:ln w="9525">
            <a:noFill/>
            <a:miter lim="800000"/>
            <a:headEnd/>
            <a:tailEnd/>
          </a:ln>
        </p:spPr>
      </p:pic>
      <p:pic>
        <p:nvPicPr>
          <p:cNvPr id="19" name="Grafik 18"/>
          <p:cNvPicPr/>
          <p:nvPr/>
        </p:nvPicPr>
        <p:blipFill>
          <a:blip r:embed="rId16" cstate="print"/>
          <a:srcRect l="4132" t="18993" r="82149" b="66590"/>
          <a:stretch>
            <a:fillRect/>
          </a:stretch>
        </p:blipFill>
        <p:spPr bwMode="auto">
          <a:xfrm>
            <a:off x="7643834" y="4214818"/>
            <a:ext cx="1285884" cy="642942"/>
          </a:xfrm>
          <a:prstGeom prst="rect">
            <a:avLst/>
          </a:prstGeom>
          <a:noFill/>
          <a:ln w="9525">
            <a:noFill/>
            <a:miter lim="800000"/>
            <a:headEnd/>
            <a:tailEnd/>
          </a:ln>
        </p:spPr>
      </p:pic>
      <p:pic>
        <p:nvPicPr>
          <p:cNvPr id="20" name="Picture 11"/>
          <p:cNvPicPr>
            <a:picLocks noChangeAspect="1" noChangeArrowheads="1"/>
          </p:cNvPicPr>
          <p:nvPr/>
        </p:nvPicPr>
        <p:blipFill>
          <a:blip r:embed="rId17" cstate="print"/>
          <a:srcRect/>
          <a:stretch>
            <a:fillRect/>
          </a:stretch>
        </p:blipFill>
        <p:spPr bwMode="auto">
          <a:xfrm>
            <a:off x="7500958" y="5755674"/>
            <a:ext cx="1428760" cy="673468"/>
          </a:xfrm>
          <a:prstGeom prst="rect">
            <a:avLst/>
          </a:prstGeom>
          <a:noFill/>
          <a:ln w="9525">
            <a:noFill/>
            <a:miter lim="800000"/>
            <a:headEnd/>
            <a:tailEnd/>
          </a:ln>
        </p:spPr>
      </p:pic>
      <p:pic>
        <p:nvPicPr>
          <p:cNvPr id="21" name="Picture 12"/>
          <p:cNvPicPr>
            <a:picLocks noChangeAspect="1" noChangeArrowheads="1"/>
          </p:cNvPicPr>
          <p:nvPr/>
        </p:nvPicPr>
        <p:blipFill>
          <a:blip r:embed="rId18" cstate="print"/>
          <a:srcRect/>
          <a:stretch>
            <a:fillRect/>
          </a:stretch>
        </p:blipFill>
        <p:spPr bwMode="auto">
          <a:xfrm>
            <a:off x="7429520" y="2500306"/>
            <a:ext cx="1504950" cy="523875"/>
          </a:xfrm>
          <a:prstGeom prst="rect">
            <a:avLst/>
          </a:prstGeom>
          <a:noFill/>
          <a:ln w="9525">
            <a:noFill/>
            <a:miter lim="800000"/>
            <a:headEnd/>
            <a:tailEnd/>
          </a:ln>
        </p:spPr>
      </p:pic>
      <p:pic>
        <p:nvPicPr>
          <p:cNvPr id="22" name="Picture 13"/>
          <p:cNvPicPr>
            <a:picLocks noChangeAspect="1" noChangeArrowheads="1"/>
          </p:cNvPicPr>
          <p:nvPr/>
        </p:nvPicPr>
        <p:blipFill>
          <a:blip r:embed="rId19" cstate="print"/>
          <a:srcRect/>
          <a:stretch>
            <a:fillRect/>
          </a:stretch>
        </p:blipFill>
        <p:spPr bwMode="auto">
          <a:xfrm>
            <a:off x="206890" y="6143644"/>
            <a:ext cx="2182211" cy="385550"/>
          </a:xfrm>
          <a:prstGeom prst="rect">
            <a:avLst/>
          </a:prstGeom>
          <a:noFill/>
          <a:ln w="9525">
            <a:noFill/>
            <a:miter lim="800000"/>
            <a:headEnd/>
            <a:tailEnd/>
          </a:ln>
        </p:spPr>
      </p:pic>
      <p:pic>
        <p:nvPicPr>
          <p:cNvPr id="23" name="Picture 14"/>
          <p:cNvPicPr>
            <a:picLocks noChangeAspect="1" noChangeArrowheads="1"/>
          </p:cNvPicPr>
          <p:nvPr/>
        </p:nvPicPr>
        <p:blipFill>
          <a:blip r:embed="rId20" cstate="print"/>
          <a:srcRect/>
          <a:stretch>
            <a:fillRect/>
          </a:stretch>
        </p:blipFill>
        <p:spPr bwMode="auto">
          <a:xfrm>
            <a:off x="6286512" y="5960862"/>
            <a:ext cx="1064854" cy="604837"/>
          </a:xfrm>
          <a:prstGeom prst="rect">
            <a:avLst/>
          </a:prstGeom>
          <a:noFill/>
          <a:ln w="9525">
            <a:noFill/>
            <a:miter lim="800000"/>
            <a:headEnd/>
            <a:tailEnd/>
          </a:ln>
        </p:spPr>
      </p:pic>
      <p:pic>
        <p:nvPicPr>
          <p:cNvPr id="24" name="Picture 15"/>
          <p:cNvPicPr>
            <a:picLocks noChangeAspect="1" noChangeArrowheads="1"/>
          </p:cNvPicPr>
          <p:nvPr/>
        </p:nvPicPr>
        <p:blipFill>
          <a:blip r:embed="rId21" cstate="print"/>
          <a:srcRect/>
          <a:stretch>
            <a:fillRect/>
          </a:stretch>
        </p:blipFill>
        <p:spPr bwMode="auto">
          <a:xfrm>
            <a:off x="7572396" y="1643050"/>
            <a:ext cx="1357322" cy="613746"/>
          </a:xfrm>
          <a:prstGeom prst="rect">
            <a:avLst/>
          </a:prstGeom>
          <a:noFill/>
          <a:ln w="9525">
            <a:noFill/>
            <a:miter lim="800000"/>
            <a:headEnd/>
            <a:tailEnd/>
          </a:ln>
        </p:spPr>
      </p:pic>
      <p:pic>
        <p:nvPicPr>
          <p:cNvPr id="25" name="Grafik 24"/>
          <p:cNvPicPr/>
          <p:nvPr/>
        </p:nvPicPr>
        <p:blipFill>
          <a:blip r:embed="rId22" cstate="print"/>
          <a:srcRect l="1983" t="21968" r="76198" b="49657"/>
          <a:stretch>
            <a:fillRect/>
          </a:stretch>
        </p:blipFill>
        <p:spPr bwMode="auto">
          <a:xfrm>
            <a:off x="3071802" y="1500174"/>
            <a:ext cx="1071570" cy="928694"/>
          </a:xfrm>
          <a:prstGeom prst="rect">
            <a:avLst/>
          </a:prstGeom>
          <a:noFill/>
          <a:ln w="9525">
            <a:noFill/>
            <a:miter lim="800000"/>
            <a:headEnd/>
            <a:tailEnd/>
          </a:ln>
        </p:spPr>
      </p:pic>
      <p:pic>
        <p:nvPicPr>
          <p:cNvPr id="26" name="Grafik 25"/>
          <p:cNvPicPr/>
          <p:nvPr/>
        </p:nvPicPr>
        <p:blipFill>
          <a:blip r:embed="rId23" cstate="print"/>
          <a:srcRect l="12232" t="20575" r="73388" b="71239"/>
          <a:stretch>
            <a:fillRect/>
          </a:stretch>
        </p:blipFill>
        <p:spPr bwMode="auto">
          <a:xfrm>
            <a:off x="4357686" y="1500174"/>
            <a:ext cx="1428760" cy="714380"/>
          </a:xfrm>
          <a:prstGeom prst="rect">
            <a:avLst/>
          </a:prstGeom>
          <a:noFill/>
          <a:ln w="9525">
            <a:noFill/>
            <a:miter lim="800000"/>
            <a:headEnd/>
            <a:tailEnd/>
          </a:ln>
        </p:spPr>
      </p:pic>
      <p:pic>
        <p:nvPicPr>
          <p:cNvPr id="3075" name="Picture 3"/>
          <p:cNvPicPr>
            <a:picLocks noChangeAspect="1" noChangeArrowheads="1"/>
          </p:cNvPicPr>
          <p:nvPr/>
        </p:nvPicPr>
        <p:blipFill>
          <a:blip r:embed="rId24" cstate="print"/>
          <a:srcRect/>
          <a:stretch>
            <a:fillRect/>
          </a:stretch>
        </p:blipFill>
        <p:spPr bwMode="auto">
          <a:xfrm>
            <a:off x="5929322" y="1571612"/>
            <a:ext cx="1495425" cy="476250"/>
          </a:xfrm>
          <a:prstGeom prst="rect">
            <a:avLst/>
          </a:prstGeom>
          <a:noFill/>
          <a:ln w="9525">
            <a:noFill/>
            <a:miter lim="800000"/>
            <a:headEnd/>
            <a:tailEnd/>
          </a:ln>
        </p:spPr>
      </p:pic>
      <p:pic>
        <p:nvPicPr>
          <p:cNvPr id="29" name="Grafik 28"/>
          <p:cNvPicPr/>
          <p:nvPr/>
        </p:nvPicPr>
        <p:blipFill>
          <a:blip r:embed="rId25" cstate="print"/>
          <a:srcRect l="4959" t="26549" r="82645" b="55088"/>
          <a:stretch>
            <a:fillRect/>
          </a:stretch>
        </p:blipFill>
        <p:spPr bwMode="auto">
          <a:xfrm>
            <a:off x="5929322" y="2285992"/>
            <a:ext cx="1071570" cy="1000132"/>
          </a:xfrm>
          <a:prstGeom prst="rect">
            <a:avLst/>
          </a:prstGeom>
          <a:noFill/>
          <a:ln w="9525">
            <a:noFill/>
            <a:miter lim="800000"/>
            <a:headEnd/>
            <a:tailEnd/>
          </a:ln>
        </p:spPr>
      </p:pic>
      <p:pic>
        <p:nvPicPr>
          <p:cNvPr id="30" name="Grafik 29"/>
          <p:cNvPicPr/>
          <p:nvPr/>
        </p:nvPicPr>
        <p:blipFill>
          <a:blip r:embed="rId26" cstate="print"/>
          <a:srcRect l="486" t="18267" r="80231" b="71018"/>
          <a:stretch>
            <a:fillRect/>
          </a:stretch>
        </p:blipFill>
        <p:spPr bwMode="auto">
          <a:xfrm>
            <a:off x="5357818" y="4714884"/>
            <a:ext cx="1795391" cy="776290"/>
          </a:xfrm>
          <a:prstGeom prst="rect">
            <a:avLst/>
          </a:prstGeom>
          <a:noFill/>
          <a:ln w="9525">
            <a:noFill/>
            <a:miter lim="800000"/>
            <a:headEnd/>
            <a:tailEnd/>
          </a:ln>
        </p:spPr>
      </p:pic>
      <p:pic>
        <p:nvPicPr>
          <p:cNvPr id="3077" name="Picture 5"/>
          <p:cNvPicPr>
            <a:picLocks noChangeAspect="1" noChangeArrowheads="1"/>
          </p:cNvPicPr>
          <p:nvPr/>
        </p:nvPicPr>
        <p:blipFill>
          <a:blip r:embed="rId27" cstate="print"/>
          <a:srcRect/>
          <a:stretch>
            <a:fillRect/>
          </a:stretch>
        </p:blipFill>
        <p:spPr bwMode="auto">
          <a:xfrm>
            <a:off x="2857488" y="4714884"/>
            <a:ext cx="2277045" cy="657223"/>
          </a:xfrm>
          <a:prstGeom prst="rect">
            <a:avLst/>
          </a:prstGeom>
          <a:noFill/>
          <a:ln w="9525">
            <a:noFill/>
            <a:miter lim="800000"/>
            <a:headEnd/>
            <a:tailEnd/>
          </a:ln>
        </p:spPr>
      </p:pic>
      <p:pic>
        <p:nvPicPr>
          <p:cNvPr id="32" name="Grafik 31"/>
          <p:cNvPicPr/>
          <p:nvPr/>
        </p:nvPicPr>
        <p:blipFill>
          <a:blip r:embed="rId28" cstate="print"/>
          <a:srcRect l="1818" t="23009" r="60331" b="67035"/>
          <a:stretch>
            <a:fillRect/>
          </a:stretch>
        </p:blipFill>
        <p:spPr bwMode="auto">
          <a:xfrm>
            <a:off x="3071802" y="2571744"/>
            <a:ext cx="2181225" cy="428625"/>
          </a:xfrm>
          <a:prstGeom prst="rect">
            <a:avLst/>
          </a:prstGeom>
          <a:noFill/>
          <a:ln w="9525">
            <a:noFill/>
            <a:miter lim="800000"/>
            <a:headEnd/>
            <a:tailEnd/>
          </a:ln>
        </p:spPr>
      </p:pic>
      <p:pic>
        <p:nvPicPr>
          <p:cNvPr id="3078" name="Picture 6"/>
          <p:cNvPicPr>
            <a:picLocks noChangeAspect="1" noChangeArrowheads="1"/>
          </p:cNvPicPr>
          <p:nvPr/>
        </p:nvPicPr>
        <p:blipFill>
          <a:blip r:embed="rId29" cstate="print"/>
          <a:srcRect/>
          <a:stretch>
            <a:fillRect/>
          </a:stretch>
        </p:blipFill>
        <p:spPr bwMode="auto">
          <a:xfrm>
            <a:off x="5357818" y="4071942"/>
            <a:ext cx="1714512" cy="532797"/>
          </a:xfrm>
          <a:prstGeom prst="rect">
            <a:avLst/>
          </a:prstGeom>
          <a:noFill/>
          <a:ln w="9525">
            <a:noFill/>
            <a:miter lim="800000"/>
            <a:headEnd/>
            <a:tailEnd/>
          </a:ln>
        </p:spPr>
      </p:pic>
      <p:pic>
        <p:nvPicPr>
          <p:cNvPr id="3079" name="Picture 7"/>
          <p:cNvPicPr>
            <a:picLocks noChangeAspect="1" noChangeArrowheads="1"/>
          </p:cNvPicPr>
          <p:nvPr/>
        </p:nvPicPr>
        <p:blipFill>
          <a:blip r:embed="rId30" cstate="print"/>
          <a:srcRect/>
          <a:stretch>
            <a:fillRect/>
          </a:stretch>
        </p:blipFill>
        <p:spPr bwMode="auto">
          <a:xfrm>
            <a:off x="3143240" y="4143380"/>
            <a:ext cx="1828800" cy="438150"/>
          </a:xfrm>
          <a:prstGeom prst="rect">
            <a:avLst/>
          </a:prstGeom>
          <a:noFill/>
          <a:ln w="9525">
            <a:noFill/>
            <a:miter lim="800000"/>
            <a:headEnd/>
            <a:tailEnd/>
          </a:ln>
        </p:spPr>
      </p:pic>
      <p:pic>
        <p:nvPicPr>
          <p:cNvPr id="3080" name="Picture 8"/>
          <p:cNvPicPr>
            <a:picLocks noChangeAspect="1" noChangeArrowheads="1"/>
          </p:cNvPicPr>
          <p:nvPr/>
        </p:nvPicPr>
        <p:blipFill>
          <a:blip r:embed="rId31" cstate="print"/>
          <a:srcRect/>
          <a:stretch>
            <a:fillRect/>
          </a:stretch>
        </p:blipFill>
        <p:spPr bwMode="auto">
          <a:xfrm>
            <a:off x="214282" y="3140946"/>
            <a:ext cx="1643074" cy="453518"/>
          </a:xfrm>
          <a:prstGeom prst="rect">
            <a:avLst/>
          </a:prstGeom>
          <a:noFill/>
          <a:ln w="9525">
            <a:noFill/>
            <a:miter lim="800000"/>
            <a:headEnd/>
            <a:tailEnd/>
          </a:ln>
        </p:spPr>
      </p:pic>
      <p:pic>
        <p:nvPicPr>
          <p:cNvPr id="34" name="Grafik 33"/>
          <p:cNvPicPr/>
          <p:nvPr/>
        </p:nvPicPr>
        <p:blipFill>
          <a:blip r:embed="rId32" cstate="print"/>
          <a:srcRect l="1777" t="23872" r="68735" b="68045"/>
          <a:stretch>
            <a:fillRect/>
          </a:stretch>
        </p:blipFill>
        <p:spPr bwMode="auto">
          <a:xfrm>
            <a:off x="214282" y="2571744"/>
            <a:ext cx="2544527" cy="476039"/>
          </a:xfrm>
          <a:prstGeom prst="rect">
            <a:avLst/>
          </a:prstGeom>
          <a:noFill/>
          <a:ln w="9525">
            <a:noFill/>
            <a:miter lim="800000"/>
            <a:headEnd/>
            <a:tailEnd/>
          </a:ln>
        </p:spPr>
      </p:pic>
      <p:sp>
        <p:nvSpPr>
          <p:cNvPr id="2" name="Datumsplatzhalter 1"/>
          <p:cNvSpPr>
            <a:spLocks noGrp="1"/>
          </p:cNvSpPr>
          <p:nvPr>
            <p:ph type="dt" sz="half" idx="10"/>
          </p:nvPr>
        </p:nvSpPr>
        <p:spPr/>
        <p:txBody>
          <a:bodyPr/>
          <a:lstStyle/>
          <a:p>
            <a:pPr>
              <a:defRPr/>
            </a:pPr>
            <a:fld id="{92610341-0B39-4796-B23F-280F02D96DBB}" type="datetime1">
              <a:rPr lang="de-AT" smtClean="0"/>
              <a:t>01.02.2023</a:t>
            </a:fld>
            <a:endParaRPr lang="de-AT"/>
          </a:p>
        </p:txBody>
      </p:sp>
      <p:sp>
        <p:nvSpPr>
          <p:cNvPr id="3" name="Fußzeilenplatzhalter 2"/>
          <p:cNvSpPr>
            <a:spLocks noGrp="1"/>
          </p:cNvSpPr>
          <p:nvPr>
            <p:ph type="ftr" sz="quarter" idx="11"/>
          </p:nvPr>
        </p:nvSpPr>
        <p:spPr/>
        <p:txBody>
          <a:bodyPr/>
          <a:lstStyle/>
          <a:p>
            <a:pPr>
              <a:defRPr/>
            </a:pPr>
            <a:r>
              <a:rPr lang="de-AT" smtClean="0"/>
              <a:t>hanno.ulmer@i-med.ac.at</a:t>
            </a:r>
            <a:endParaRPr lang="de-AT"/>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400" dirty="0" smtClean="0"/>
              <a:t>Formulating hypothesis  &amp; statistical tests</a:t>
            </a:r>
            <a:endParaRPr lang="en-US" sz="2400" dirty="0"/>
          </a:p>
        </p:txBody>
      </p:sp>
      <p:sp>
        <p:nvSpPr>
          <p:cNvPr id="3" name="Inhaltsplatzhalter 2"/>
          <p:cNvSpPr>
            <a:spLocks noGrp="1"/>
          </p:cNvSpPr>
          <p:nvPr>
            <p:ph idx="1"/>
          </p:nvPr>
        </p:nvSpPr>
        <p:spPr>
          <a:xfrm>
            <a:off x="323528" y="1916832"/>
            <a:ext cx="8524875" cy="4313238"/>
          </a:xfrm>
        </p:spPr>
        <p:txBody>
          <a:bodyPr>
            <a:normAutofit fontScale="92500" lnSpcReduction="20000"/>
          </a:bodyPr>
          <a:lstStyle/>
          <a:p>
            <a:pPr eaLnBrk="1" hangingPunct="1">
              <a:spcBef>
                <a:spcPts val="0"/>
              </a:spcBef>
              <a:spcAft>
                <a:spcPts val="0"/>
              </a:spcAft>
              <a:buSzPct val="150000"/>
              <a:buNone/>
            </a:pPr>
            <a:r>
              <a:rPr lang="en-US" sz="2000" b="1" dirty="0" smtClean="0"/>
              <a:t>Steps in conducting a statistical test:</a:t>
            </a:r>
          </a:p>
          <a:p>
            <a:pPr eaLnBrk="1" hangingPunct="1">
              <a:spcBef>
                <a:spcPts val="0"/>
              </a:spcBef>
              <a:spcAft>
                <a:spcPts val="0"/>
              </a:spcAft>
              <a:buSzPct val="150000"/>
              <a:buNone/>
            </a:pPr>
            <a:endParaRPr lang="en-US" sz="2000" b="1" dirty="0" smtClean="0"/>
          </a:p>
          <a:p>
            <a:pPr>
              <a:spcBef>
                <a:spcPts val="0"/>
              </a:spcBef>
              <a:spcAft>
                <a:spcPts val="0"/>
              </a:spcAft>
            </a:pPr>
            <a:r>
              <a:rPr lang="en-US" sz="2000" dirty="0"/>
              <a:t>Quantify the scientific problem from a clinical / biological perspective</a:t>
            </a:r>
          </a:p>
          <a:p>
            <a:pPr>
              <a:spcBef>
                <a:spcPts val="600"/>
              </a:spcBef>
              <a:spcAft>
                <a:spcPts val="0"/>
              </a:spcAft>
            </a:pPr>
            <a:endParaRPr lang="en-US" sz="2000" dirty="0"/>
          </a:p>
          <a:p>
            <a:pPr>
              <a:spcBef>
                <a:spcPts val="600"/>
              </a:spcBef>
              <a:spcAft>
                <a:spcPts val="0"/>
              </a:spcAft>
            </a:pPr>
            <a:r>
              <a:rPr lang="en-US" sz="2000" dirty="0"/>
              <a:t>Formulate the model assumptions (distribution of the variable of interest)</a:t>
            </a:r>
          </a:p>
          <a:p>
            <a:pPr>
              <a:spcBef>
                <a:spcPts val="600"/>
              </a:spcBef>
              <a:spcAft>
                <a:spcPts val="0"/>
              </a:spcAft>
            </a:pPr>
            <a:endParaRPr lang="en-US" sz="2000" dirty="0"/>
          </a:p>
          <a:p>
            <a:pPr>
              <a:spcBef>
                <a:spcPts val="600"/>
              </a:spcBef>
              <a:spcAft>
                <a:spcPts val="0"/>
              </a:spcAft>
            </a:pPr>
            <a:r>
              <a:rPr lang="en-US" sz="2000" dirty="0"/>
              <a:t>Formulate the problem as a statistical testing problem:</a:t>
            </a:r>
          </a:p>
          <a:p>
            <a:pPr>
              <a:spcBef>
                <a:spcPts val="600"/>
              </a:spcBef>
              <a:spcAft>
                <a:spcPts val="0"/>
              </a:spcAft>
              <a:buNone/>
            </a:pPr>
            <a:r>
              <a:rPr lang="en-US" sz="2000" dirty="0" smtClean="0"/>
              <a:t>	Nullhypothesis </a:t>
            </a:r>
            <a:r>
              <a:rPr lang="en-US" sz="2000" dirty="0"/>
              <a:t>versus </a:t>
            </a:r>
            <a:r>
              <a:rPr lang="en-US" sz="2000" dirty="0" smtClean="0"/>
              <a:t>alternative hypothesis</a:t>
            </a:r>
            <a:endParaRPr lang="en-US" sz="2000" dirty="0"/>
          </a:p>
          <a:p>
            <a:pPr>
              <a:spcBef>
                <a:spcPts val="600"/>
              </a:spcBef>
              <a:spcAft>
                <a:spcPts val="0"/>
              </a:spcAft>
            </a:pPr>
            <a:endParaRPr lang="en-US" sz="2000" dirty="0"/>
          </a:p>
          <a:p>
            <a:pPr>
              <a:spcBef>
                <a:spcPts val="600"/>
              </a:spcBef>
              <a:spcAft>
                <a:spcPts val="0"/>
              </a:spcAft>
            </a:pPr>
            <a:r>
              <a:rPr lang="en-US" sz="2000" dirty="0"/>
              <a:t>Define the „error“ you are willing to tolerate</a:t>
            </a:r>
          </a:p>
          <a:p>
            <a:pPr>
              <a:spcBef>
                <a:spcPts val="600"/>
              </a:spcBef>
              <a:spcAft>
                <a:spcPts val="0"/>
              </a:spcAft>
            </a:pPr>
            <a:endParaRPr lang="en-US" sz="2000" dirty="0"/>
          </a:p>
          <a:p>
            <a:pPr>
              <a:spcBef>
                <a:spcPts val="600"/>
              </a:spcBef>
              <a:spcAft>
                <a:spcPts val="0"/>
              </a:spcAft>
            </a:pPr>
            <a:r>
              <a:rPr lang="en-US" sz="2000" dirty="0"/>
              <a:t>Calculate the appropriate test statistic</a:t>
            </a:r>
          </a:p>
          <a:p>
            <a:pPr>
              <a:spcBef>
                <a:spcPts val="600"/>
              </a:spcBef>
              <a:spcAft>
                <a:spcPts val="0"/>
              </a:spcAft>
            </a:pPr>
            <a:endParaRPr lang="en-US" sz="2000" dirty="0"/>
          </a:p>
          <a:p>
            <a:pPr>
              <a:spcBef>
                <a:spcPts val="600"/>
              </a:spcBef>
              <a:spcAft>
                <a:spcPts val="0"/>
              </a:spcAft>
            </a:pPr>
            <a:r>
              <a:rPr lang="en-US" sz="2000" dirty="0"/>
              <a:t>Decide for the </a:t>
            </a:r>
            <a:r>
              <a:rPr lang="en-US" sz="2000" dirty="0" smtClean="0"/>
              <a:t>null hypothesis </a:t>
            </a:r>
            <a:r>
              <a:rPr lang="en-US" sz="2000" dirty="0"/>
              <a:t>or against it</a:t>
            </a:r>
          </a:p>
          <a:p>
            <a:pPr eaLnBrk="1" hangingPunct="1">
              <a:spcBef>
                <a:spcPts val="600"/>
              </a:spcBef>
              <a:spcAft>
                <a:spcPts val="0"/>
              </a:spcAft>
              <a:buSzPct val="150000"/>
              <a:buNone/>
            </a:pPr>
            <a:endParaRPr lang="en-US" sz="2000" dirty="0" smtClean="0"/>
          </a:p>
          <a:p>
            <a:pPr>
              <a:spcBef>
                <a:spcPts val="600"/>
              </a:spcBef>
              <a:spcAft>
                <a:spcPts val="0"/>
              </a:spcAft>
            </a:pPr>
            <a:endParaRPr lang="en-US" sz="2000" dirty="0"/>
          </a:p>
        </p:txBody>
      </p:sp>
      <p:sp>
        <p:nvSpPr>
          <p:cNvPr id="4" name="Titel 1"/>
          <p:cNvSpPr txBox="1">
            <a:spLocks/>
          </p:cNvSpPr>
          <p:nvPr/>
        </p:nvSpPr>
        <p:spPr>
          <a:xfrm>
            <a:off x="5436096" y="4509120"/>
            <a:ext cx="3312368" cy="1512168"/>
          </a:xfrm>
          <a:prstGeom prst="rect">
            <a:avLst/>
          </a:prstGeom>
          <a:solidFill>
            <a:schemeClr val="accent2"/>
          </a:solidFill>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prstClr val="black"/>
                </a:solidFill>
                <a:effectLst/>
                <a:uLnTx/>
                <a:uFillTx/>
                <a:latin typeface="Calibri"/>
                <a:ea typeface="+mn-ea"/>
                <a:cs typeface="+mn-cs"/>
              </a:rPr>
              <a:t>Formulating Hypothesis </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prstClr val="black"/>
                </a:solidFill>
                <a:effectLst/>
                <a:uLnTx/>
                <a:uFillTx/>
                <a:latin typeface="Calibri"/>
                <a:ea typeface="+mn-ea"/>
                <a:cs typeface="+mn-cs"/>
              </a:rPr>
              <a:t>&amp; </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prstClr val="black"/>
                </a:solidFill>
                <a:effectLst/>
                <a:uLnTx/>
                <a:uFillTx/>
                <a:latin typeface="Calibri"/>
                <a:ea typeface="+mn-ea"/>
                <a:cs typeface="+mn-cs"/>
              </a:rPr>
              <a:t>Test statistics </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prstClr val="black"/>
                </a:solidFill>
                <a:effectLst/>
                <a:uLnTx/>
                <a:uFillTx/>
                <a:latin typeface="Calibri"/>
                <a:ea typeface="+mn-ea"/>
                <a:cs typeface="+mn-cs"/>
              </a:rPr>
              <a:t>&amp; </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prstClr val="black"/>
                </a:solidFill>
                <a:effectLst/>
                <a:uLnTx/>
                <a:uFillTx/>
                <a:latin typeface="Calibri"/>
                <a:ea typeface="+mn-ea"/>
                <a:cs typeface="+mn-cs"/>
              </a:rPr>
              <a:t>p-values</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Datumsplatzhalter 4"/>
          <p:cNvSpPr>
            <a:spLocks noGrp="1"/>
          </p:cNvSpPr>
          <p:nvPr>
            <p:ph type="dt" sz="half" idx="10"/>
          </p:nvPr>
        </p:nvSpPr>
        <p:spPr/>
        <p:txBody>
          <a:bodyPr/>
          <a:lstStyle/>
          <a:p>
            <a:fld id="{1E7F9386-B858-482D-9746-10255947ADA8}" type="datetime1">
              <a:rPr lang="de-AT" smtClean="0"/>
              <a:t>01.02.2023</a:t>
            </a:fld>
            <a:endParaRPr lang="de-DE" altLang="en-US"/>
          </a:p>
        </p:txBody>
      </p:sp>
      <p:sp>
        <p:nvSpPr>
          <p:cNvPr id="6" name="Fußzeilenplatzhalter 5"/>
          <p:cNvSpPr>
            <a:spLocks noGrp="1"/>
          </p:cNvSpPr>
          <p:nvPr>
            <p:ph type="ftr" sz="quarter" idx="11"/>
          </p:nvPr>
        </p:nvSpPr>
        <p:spPr/>
        <p:txBody>
          <a:bodyPr/>
          <a:lstStyle/>
          <a:p>
            <a:r>
              <a:rPr lang="de-DE" altLang="en-US" smtClean="0"/>
              <a:t>hanno.ulmer@i-med.ac.at</a:t>
            </a:r>
            <a:endParaRPr lang="de-DE" altLang="en-US"/>
          </a:p>
        </p:txBody>
      </p:sp>
      <p:sp>
        <p:nvSpPr>
          <p:cNvPr id="7" name="Foliennummernplatzhalter 6"/>
          <p:cNvSpPr>
            <a:spLocks noGrp="1"/>
          </p:cNvSpPr>
          <p:nvPr>
            <p:ph type="sldNum" sz="quarter" idx="12"/>
          </p:nvPr>
        </p:nvSpPr>
        <p:spPr/>
        <p:txBody>
          <a:bodyPr/>
          <a:lstStyle/>
          <a:p>
            <a:r>
              <a:rPr lang="de-DE" altLang="en-US" smtClean="0"/>
              <a:t>Seite </a:t>
            </a:r>
            <a:fld id="{BE0F3011-52C4-4BC1-A5CB-FF9A0F79CDD4}" type="slidenum">
              <a:rPr lang="de-DE" altLang="en-US" smtClean="0"/>
              <a:pPr/>
              <a:t>100</a:t>
            </a:fld>
            <a:endParaRPr lang="de-DE" altLang="en-US"/>
          </a:p>
        </p:txBody>
      </p:sp>
    </p:spTree>
    <p:extLst>
      <p:ext uri="{BB962C8B-B14F-4D97-AF65-F5344CB8AC3E}">
        <p14:creationId xmlns:p14="http://schemas.microsoft.com/office/powerpoint/2010/main" val="220888371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400" dirty="0" smtClean="0"/>
              <a:t>Principles of statistical testing</a:t>
            </a:r>
            <a:endParaRPr lang="en-US" sz="2400" dirty="0"/>
          </a:p>
        </p:txBody>
      </p:sp>
      <p:sp>
        <p:nvSpPr>
          <p:cNvPr id="3" name="Inhaltsplatzhalter 2"/>
          <p:cNvSpPr>
            <a:spLocks noGrp="1"/>
          </p:cNvSpPr>
          <p:nvPr>
            <p:ph idx="1"/>
          </p:nvPr>
        </p:nvSpPr>
        <p:spPr>
          <a:xfrm>
            <a:off x="323528" y="1916832"/>
            <a:ext cx="8524875" cy="4313238"/>
          </a:xfrm>
        </p:spPr>
        <p:txBody>
          <a:bodyPr>
            <a:normAutofit lnSpcReduction="10000"/>
          </a:bodyPr>
          <a:lstStyle/>
          <a:p>
            <a:pPr eaLnBrk="1" hangingPunct="1">
              <a:spcBef>
                <a:spcPts val="0"/>
              </a:spcBef>
              <a:spcAft>
                <a:spcPts val="0"/>
              </a:spcAft>
              <a:buSzPct val="150000"/>
              <a:buNone/>
            </a:pPr>
            <a:r>
              <a:rPr lang="en-US" sz="2000" b="1" dirty="0" smtClean="0"/>
              <a:t>Different approaches:</a:t>
            </a:r>
          </a:p>
          <a:p>
            <a:pPr eaLnBrk="1" hangingPunct="1">
              <a:spcBef>
                <a:spcPts val="0"/>
              </a:spcBef>
              <a:spcAft>
                <a:spcPts val="0"/>
              </a:spcAft>
              <a:buSzPct val="150000"/>
              <a:buNone/>
            </a:pPr>
            <a:endParaRPr lang="en-US" sz="2000" b="1" dirty="0" smtClean="0"/>
          </a:p>
          <a:p>
            <a:pPr>
              <a:spcBef>
                <a:spcPts val="0"/>
              </a:spcBef>
              <a:spcAft>
                <a:spcPts val="0"/>
              </a:spcAft>
            </a:pPr>
            <a:r>
              <a:rPr lang="en-US" sz="2000" dirty="0" smtClean="0"/>
              <a:t>Test for superiority,</a:t>
            </a:r>
            <a:br>
              <a:rPr lang="en-US" sz="2000" dirty="0" smtClean="0"/>
            </a:br>
            <a:r>
              <a:rPr lang="en-US" sz="2000" dirty="0" smtClean="0"/>
              <a:t>standard hypothesis testing</a:t>
            </a:r>
            <a:br>
              <a:rPr lang="en-US" sz="2000" dirty="0" smtClean="0"/>
            </a:br>
            <a:endParaRPr lang="en-US" sz="2000" dirty="0"/>
          </a:p>
          <a:p>
            <a:pPr>
              <a:spcBef>
                <a:spcPts val="0"/>
              </a:spcBef>
              <a:spcAft>
                <a:spcPts val="0"/>
              </a:spcAft>
            </a:pPr>
            <a:r>
              <a:rPr lang="en-US" sz="2000" dirty="0" smtClean="0"/>
              <a:t>Test for non-inferiority</a:t>
            </a:r>
            <a:br>
              <a:rPr lang="en-US" sz="2000" dirty="0" smtClean="0"/>
            </a:br>
            <a:r>
              <a:rPr lang="en-US" sz="2000" dirty="0" smtClean="0"/>
              <a:t/>
            </a:r>
            <a:br>
              <a:rPr lang="en-US" sz="2000" dirty="0" smtClean="0"/>
            </a:br>
            <a:r>
              <a:rPr lang="en-US" sz="2000" dirty="0" smtClean="0"/>
              <a:t>the </a:t>
            </a:r>
            <a:r>
              <a:rPr lang="en-US" sz="2000" dirty="0"/>
              <a:t>difference between the new treatment and the standard </a:t>
            </a:r>
            <a:r>
              <a:rPr lang="en-US" sz="2000" dirty="0" smtClean="0"/>
              <a:t>is less </a:t>
            </a:r>
            <a:r>
              <a:rPr lang="en-US" sz="2000" dirty="0"/>
              <a:t>than the smallest clinically meaningful </a:t>
            </a:r>
            <a:r>
              <a:rPr lang="en-US" sz="2000" dirty="0" smtClean="0"/>
              <a:t>difference, define delta, use confidence intervals</a:t>
            </a:r>
          </a:p>
          <a:p>
            <a:pPr>
              <a:spcBef>
                <a:spcPts val="0"/>
              </a:spcBef>
              <a:spcAft>
                <a:spcPts val="0"/>
              </a:spcAft>
            </a:pPr>
            <a:endParaRPr lang="en-US" sz="2000" dirty="0"/>
          </a:p>
          <a:p>
            <a:pPr>
              <a:spcBef>
                <a:spcPts val="600"/>
              </a:spcBef>
              <a:spcAft>
                <a:spcPts val="0"/>
              </a:spcAft>
            </a:pPr>
            <a:r>
              <a:rPr lang="en-US" sz="2000" dirty="0" smtClean="0"/>
              <a:t>Test for </a:t>
            </a:r>
            <a:r>
              <a:rPr lang="en-US" sz="2000" dirty="0"/>
              <a:t>equivalence </a:t>
            </a:r>
            <a:br>
              <a:rPr lang="en-US" sz="2000" dirty="0"/>
            </a:br>
            <a:r>
              <a:rPr lang="en-US" sz="2000" dirty="0"/>
              <a:t/>
            </a:r>
            <a:br>
              <a:rPr lang="en-US" sz="2000" dirty="0"/>
            </a:br>
            <a:r>
              <a:rPr lang="en-US" sz="2000" dirty="0"/>
              <a:t>To demonstrate the difference between the new treatment </a:t>
            </a:r>
            <a:r>
              <a:rPr lang="en-US" sz="2000" dirty="0" smtClean="0"/>
              <a:t>and standard </a:t>
            </a:r>
            <a:r>
              <a:rPr lang="en-US" sz="2000" dirty="0"/>
              <a:t>treatment has no clinical </a:t>
            </a:r>
            <a:r>
              <a:rPr lang="en-US" sz="2000" dirty="0" smtClean="0"/>
              <a:t>importance, define delta</a:t>
            </a:r>
            <a:endParaRPr lang="en-US" sz="2000" dirty="0"/>
          </a:p>
          <a:p>
            <a:pPr>
              <a:spcBef>
                <a:spcPts val="600"/>
              </a:spcBef>
              <a:spcAft>
                <a:spcPts val="0"/>
              </a:spcAft>
            </a:pPr>
            <a:endParaRPr lang="en-US" sz="2000" dirty="0"/>
          </a:p>
          <a:p>
            <a:pPr eaLnBrk="1" hangingPunct="1">
              <a:spcBef>
                <a:spcPts val="600"/>
              </a:spcBef>
              <a:spcAft>
                <a:spcPts val="0"/>
              </a:spcAft>
              <a:buSzPct val="150000"/>
              <a:buNone/>
            </a:pPr>
            <a:endParaRPr lang="en-US" sz="2000" dirty="0" smtClean="0"/>
          </a:p>
          <a:p>
            <a:pPr>
              <a:spcBef>
                <a:spcPts val="600"/>
              </a:spcBef>
              <a:spcAft>
                <a:spcPts val="0"/>
              </a:spcAft>
            </a:pPr>
            <a:endParaRPr lang="en-US" sz="2000" dirty="0"/>
          </a:p>
        </p:txBody>
      </p:sp>
      <p:sp>
        <p:nvSpPr>
          <p:cNvPr id="5" name="Titel 1"/>
          <p:cNvSpPr txBox="1">
            <a:spLocks/>
          </p:cNvSpPr>
          <p:nvPr/>
        </p:nvSpPr>
        <p:spPr>
          <a:xfrm>
            <a:off x="5508104" y="1772816"/>
            <a:ext cx="3312368" cy="1512168"/>
          </a:xfrm>
          <a:prstGeom prst="rect">
            <a:avLst/>
          </a:prstGeom>
          <a:solidFill>
            <a:schemeClr val="accent2"/>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Three primary measures of interest:</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 a point estimate, </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a confidence interval, and </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a p-value</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Datumsplatzhalter 3"/>
          <p:cNvSpPr>
            <a:spLocks noGrp="1"/>
          </p:cNvSpPr>
          <p:nvPr>
            <p:ph type="dt" sz="half" idx="10"/>
          </p:nvPr>
        </p:nvSpPr>
        <p:spPr/>
        <p:txBody>
          <a:bodyPr/>
          <a:lstStyle/>
          <a:p>
            <a:fld id="{3CB4C840-F4FD-46B1-A994-7B453E498904}" type="datetime1">
              <a:rPr lang="de-AT" smtClean="0"/>
              <a:t>01.02.2023</a:t>
            </a:fld>
            <a:endParaRPr lang="de-DE" altLang="en-US"/>
          </a:p>
        </p:txBody>
      </p:sp>
      <p:sp>
        <p:nvSpPr>
          <p:cNvPr id="6" name="Fußzeilenplatzhalter 5"/>
          <p:cNvSpPr>
            <a:spLocks noGrp="1"/>
          </p:cNvSpPr>
          <p:nvPr>
            <p:ph type="ftr" sz="quarter" idx="11"/>
          </p:nvPr>
        </p:nvSpPr>
        <p:spPr/>
        <p:txBody>
          <a:bodyPr/>
          <a:lstStyle/>
          <a:p>
            <a:r>
              <a:rPr lang="de-DE" altLang="en-US" smtClean="0"/>
              <a:t>hanno.ulmer@i-med.ac.at</a:t>
            </a:r>
            <a:endParaRPr lang="de-DE" altLang="en-US"/>
          </a:p>
        </p:txBody>
      </p:sp>
      <p:sp>
        <p:nvSpPr>
          <p:cNvPr id="7" name="Foliennummernplatzhalter 6"/>
          <p:cNvSpPr>
            <a:spLocks noGrp="1"/>
          </p:cNvSpPr>
          <p:nvPr>
            <p:ph type="sldNum" sz="quarter" idx="12"/>
          </p:nvPr>
        </p:nvSpPr>
        <p:spPr/>
        <p:txBody>
          <a:bodyPr/>
          <a:lstStyle/>
          <a:p>
            <a:r>
              <a:rPr lang="de-DE" altLang="en-US" smtClean="0"/>
              <a:t>Seite </a:t>
            </a:r>
            <a:fld id="{BE0F3011-52C4-4BC1-A5CB-FF9A0F79CDD4}" type="slidenum">
              <a:rPr lang="de-DE" altLang="en-US" smtClean="0"/>
              <a:pPr/>
              <a:t>101</a:t>
            </a:fld>
            <a:endParaRPr lang="de-DE" altLang="en-US"/>
          </a:p>
        </p:txBody>
      </p:sp>
    </p:spTree>
    <p:extLst>
      <p:ext uri="{BB962C8B-B14F-4D97-AF65-F5344CB8AC3E}">
        <p14:creationId xmlns:p14="http://schemas.microsoft.com/office/powerpoint/2010/main" val="228516667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Example</a:t>
            </a:r>
            <a:endParaRPr lang="de-DE" dirty="0"/>
          </a:p>
        </p:txBody>
      </p:sp>
      <p:sp>
        <p:nvSpPr>
          <p:cNvPr id="3" name="Datumsplatzhalt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93E9A550-5730-4364-9D4F-E956EFCD618E}"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01.02.2023</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Fußzeilenplatzhalt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hanno.ulmer@i-med.ac.at</a:t>
            </a:r>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liennummernplatzhalt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Seite </a:t>
            </a:r>
            <a:fld id="{EE29F858-1221-4A12-AB43-D242F2C02AC7}"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69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485900"/>
            <a:ext cx="8496300"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805035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400" dirty="0" smtClean="0"/>
              <a:t>Type I versus Type II Error</a:t>
            </a:r>
            <a:endParaRPr lang="en-US" sz="2400" dirty="0"/>
          </a:p>
        </p:txBody>
      </p:sp>
      <p:graphicFrame>
        <p:nvGraphicFramePr>
          <p:cNvPr id="6" name="Tabelle 5"/>
          <p:cNvGraphicFramePr>
            <a:graphicFrameLocks noGrp="1"/>
          </p:cNvGraphicFramePr>
          <p:nvPr>
            <p:extLst/>
          </p:nvPr>
        </p:nvGraphicFramePr>
        <p:xfrm>
          <a:off x="611560" y="1988840"/>
          <a:ext cx="8136904" cy="3456384"/>
        </p:xfrm>
        <a:graphic>
          <a:graphicData uri="http://schemas.openxmlformats.org/drawingml/2006/table">
            <a:tbl>
              <a:tblPr firstRow="1" bandRow="1">
                <a:tableStyleId>{F5AB1C69-6EDB-4FF4-983F-18BD219EF322}</a:tableStyleId>
              </a:tblPr>
              <a:tblGrid>
                <a:gridCol w="1334970">
                  <a:extLst>
                    <a:ext uri="{9D8B030D-6E8A-4147-A177-3AD203B41FA5}">
                      <a16:colId xmlns:a16="http://schemas.microsoft.com/office/drawing/2014/main" val="20000"/>
                    </a:ext>
                  </a:extLst>
                </a:gridCol>
                <a:gridCol w="667485">
                  <a:extLst>
                    <a:ext uri="{9D8B030D-6E8A-4147-A177-3AD203B41FA5}">
                      <a16:colId xmlns:a16="http://schemas.microsoft.com/office/drawing/2014/main" val="20001"/>
                    </a:ext>
                  </a:extLst>
                </a:gridCol>
                <a:gridCol w="2669940">
                  <a:extLst>
                    <a:ext uri="{9D8B030D-6E8A-4147-A177-3AD203B41FA5}">
                      <a16:colId xmlns:a16="http://schemas.microsoft.com/office/drawing/2014/main" val="20002"/>
                    </a:ext>
                  </a:extLst>
                </a:gridCol>
                <a:gridCol w="3464509">
                  <a:extLst>
                    <a:ext uri="{9D8B030D-6E8A-4147-A177-3AD203B41FA5}">
                      <a16:colId xmlns:a16="http://schemas.microsoft.com/office/drawing/2014/main" val="20003"/>
                    </a:ext>
                  </a:extLst>
                </a:gridCol>
              </a:tblGrid>
              <a:tr h="633960">
                <a:tc>
                  <a:txBody>
                    <a:bodyPr/>
                    <a:lstStyle/>
                    <a:p>
                      <a:endParaRPr lang="en-US"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1C0EE"/>
                    </a:solidFill>
                  </a:tcPr>
                </a:tc>
                <a:tc>
                  <a:txBody>
                    <a:bodyPr/>
                    <a:lstStyle/>
                    <a:p>
                      <a:endParaRPr lang="en-US" b="0" noProof="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1C0EE"/>
                    </a:solidFill>
                  </a:tcPr>
                </a:tc>
                <a:tc gridSpan="2">
                  <a:txBody>
                    <a:bodyPr/>
                    <a:lstStyle/>
                    <a:p>
                      <a:r>
                        <a:rPr lang="en-US" b="0" noProof="0" smtClean="0">
                          <a:solidFill>
                            <a:schemeClr val="tx1"/>
                          </a:solidFill>
                        </a:rPr>
                        <a:t>Decide for</a:t>
                      </a:r>
                      <a:endParaRPr lang="en-US" b="0" noProof="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1C0EE"/>
                    </a:solidFill>
                  </a:tcPr>
                </a:tc>
                <a:tc hMerge="1">
                  <a:txBody>
                    <a:bodyPr/>
                    <a:lstStyle/>
                    <a:p>
                      <a:endParaRPr lang="de-DE" b="0" dirty="0">
                        <a:solidFill>
                          <a:schemeClr val="tx1"/>
                        </a:solidFill>
                      </a:endParaRPr>
                    </a:p>
                  </a:txBody>
                  <a:tcPr/>
                </a:tc>
                <a:extLst>
                  <a:ext uri="{0D108BD9-81ED-4DB2-BD59-A6C34878D82A}">
                    <a16:rowId xmlns:a16="http://schemas.microsoft.com/office/drawing/2014/main" val="10000"/>
                  </a:ext>
                </a:extLst>
              </a:tr>
              <a:tr h="633960">
                <a:tc>
                  <a:txBody>
                    <a:bodyPr/>
                    <a:lstStyle/>
                    <a:p>
                      <a:endParaRPr lang="en-US" noProof="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1C0E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noProof="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D1F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noProof="0" dirty="0" smtClean="0"/>
                        <a:t>H</a:t>
                      </a:r>
                      <a:r>
                        <a:rPr lang="en-US" sz="1800" baseline="-25000" noProof="0" dirty="0" smtClean="0"/>
                        <a:t>0</a:t>
                      </a:r>
                      <a:endParaRPr lang="en-US" noProof="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D1F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noProof="0" dirty="0" smtClean="0"/>
                        <a:t>H</a:t>
                      </a:r>
                      <a:r>
                        <a:rPr lang="en-US" sz="1800" baseline="-25000" noProof="0" dirty="0" smtClean="0"/>
                        <a:t>1</a:t>
                      </a:r>
                      <a:endParaRPr lang="en-US" noProof="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D1F0"/>
                    </a:solidFill>
                  </a:tcPr>
                </a:tc>
                <a:extLst>
                  <a:ext uri="{0D108BD9-81ED-4DB2-BD59-A6C34878D82A}">
                    <a16:rowId xmlns:a16="http://schemas.microsoft.com/office/drawing/2014/main" val="10001"/>
                  </a:ext>
                </a:extLst>
              </a:tr>
              <a:tr h="1094232">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smtClean="0"/>
                        <a:t>Reality</a:t>
                      </a:r>
                    </a:p>
                    <a:p>
                      <a:endParaRPr lang="en-US"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1C0E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noProof="0" smtClean="0"/>
                        <a:t>H</a:t>
                      </a:r>
                      <a:r>
                        <a:rPr lang="en-US" sz="1800" baseline="-25000" noProof="0" smtClean="0"/>
                        <a:t>0</a:t>
                      </a:r>
                      <a:endParaRPr lang="en-US" noProof="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D1F0"/>
                    </a:solidFill>
                  </a:tcPr>
                </a:tc>
                <a:tc>
                  <a:txBody>
                    <a:bodyPr/>
                    <a:lstStyle/>
                    <a:p>
                      <a:r>
                        <a:rPr lang="en-US" noProof="0" smtClean="0"/>
                        <a:t>Correct decision</a:t>
                      </a:r>
                      <a:endParaRPr lang="en-US" noProof="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noProof="0" smtClean="0"/>
                        <a:t>Wrong decision:</a:t>
                      </a:r>
                    </a:p>
                    <a:p>
                      <a:r>
                        <a:rPr lang="en-US" noProof="0" smtClean="0"/>
                        <a:t>Type I error (</a:t>
                      </a:r>
                      <a:r>
                        <a:rPr lang="en-US" noProof="0" smtClean="0">
                          <a:latin typeface="Symbol" pitchFamily="18" charset="2"/>
                        </a:rPr>
                        <a:t>a</a:t>
                      </a:r>
                      <a:r>
                        <a:rPr lang="en-US" noProof="0" smtClean="0"/>
                        <a:t>)</a:t>
                      </a:r>
                      <a:endParaRPr lang="en-US" noProof="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094232">
                <a:tc vMerge="1">
                  <a:txBody>
                    <a:bodyPr/>
                    <a:lstStyle/>
                    <a:p>
                      <a:endParaRPr lang="de-DE"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noProof="0" smtClean="0"/>
                        <a:t>H</a:t>
                      </a:r>
                      <a:r>
                        <a:rPr lang="en-US" sz="1800" baseline="-25000" noProof="0" smtClean="0"/>
                        <a:t>1</a:t>
                      </a:r>
                      <a:endParaRPr lang="en-US" noProof="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D1F0"/>
                    </a:solidFill>
                  </a:tcPr>
                </a:tc>
                <a:tc>
                  <a:txBody>
                    <a:bodyPr/>
                    <a:lstStyle/>
                    <a:p>
                      <a:r>
                        <a:rPr lang="en-US" noProof="0" smtClean="0"/>
                        <a:t>Wrong decision:</a:t>
                      </a:r>
                    </a:p>
                    <a:p>
                      <a:r>
                        <a:rPr lang="en-US" noProof="0" smtClean="0"/>
                        <a:t>Type II error (</a:t>
                      </a:r>
                      <a:r>
                        <a:rPr lang="en-US" noProof="0" smtClean="0">
                          <a:latin typeface="Symbol" pitchFamily="18" charset="2"/>
                        </a:rPr>
                        <a:t>b</a:t>
                      </a:r>
                      <a:r>
                        <a:rPr lang="en-US" noProof="0" smtClean="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noProof="0" dirty="0" smtClean="0"/>
                        <a:t>Correct decision:</a:t>
                      </a:r>
                    </a:p>
                    <a:p>
                      <a:r>
                        <a:rPr lang="en-US" noProof="0" dirty="0" smtClean="0"/>
                        <a:t>Power</a:t>
                      </a:r>
                      <a:r>
                        <a:rPr lang="en-US" baseline="0" noProof="0" dirty="0" smtClean="0"/>
                        <a:t> (1-</a:t>
                      </a:r>
                      <a:r>
                        <a:rPr lang="en-US" noProof="0" dirty="0" smtClean="0">
                          <a:latin typeface="Symbol" pitchFamily="18" charset="2"/>
                        </a:rPr>
                        <a:t>b</a:t>
                      </a:r>
                      <a:r>
                        <a:rPr lang="en-US" baseline="0" noProof="0" dirty="0" smtClean="0"/>
                        <a:t>)</a:t>
                      </a:r>
                      <a:endParaRPr lang="en-US"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3" name="Datumsplatzhalter 2"/>
          <p:cNvSpPr>
            <a:spLocks noGrp="1"/>
          </p:cNvSpPr>
          <p:nvPr>
            <p:ph type="dt" sz="half" idx="10"/>
          </p:nvPr>
        </p:nvSpPr>
        <p:spPr/>
        <p:txBody>
          <a:bodyPr/>
          <a:lstStyle/>
          <a:p>
            <a:fld id="{A74F0341-C79D-484E-A538-B906E14593EE}" type="datetime1">
              <a:rPr lang="de-AT" smtClean="0"/>
              <a:t>01.02.2023</a:t>
            </a:fld>
            <a:endParaRPr lang="de-DE" altLang="en-US"/>
          </a:p>
        </p:txBody>
      </p:sp>
      <p:sp>
        <p:nvSpPr>
          <p:cNvPr id="4" name="Fußzeilenplatzhalter 3"/>
          <p:cNvSpPr>
            <a:spLocks noGrp="1"/>
          </p:cNvSpPr>
          <p:nvPr>
            <p:ph type="ftr" sz="quarter" idx="11"/>
          </p:nvPr>
        </p:nvSpPr>
        <p:spPr/>
        <p:txBody>
          <a:bodyPr/>
          <a:lstStyle/>
          <a:p>
            <a:r>
              <a:rPr lang="de-DE" altLang="en-US" smtClean="0"/>
              <a:t>hanno.ulmer@i-med.ac.at</a:t>
            </a:r>
            <a:endParaRPr lang="de-DE" altLang="en-US"/>
          </a:p>
        </p:txBody>
      </p:sp>
      <p:sp>
        <p:nvSpPr>
          <p:cNvPr id="5" name="Foliennummernplatzhalter 4"/>
          <p:cNvSpPr>
            <a:spLocks noGrp="1"/>
          </p:cNvSpPr>
          <p:nvPr>
            <p:ph type="sldNum" sz="quarter" idx="12"/>
          </p:nvPr>
        </p:nvSpPr>
        <p:spPr/>
        <p:txBody>
          <a:bodyPr/>
          <a:lstStyle/>
          <a:p>
            <a:r>
              <a:rPr lang="de-DE" altLang="en-US" smtClean="0"/>
              <a:t>Seite </a:t>
            </a:r>
            <a:fld id="{BE0F3011-52C4-4BC1-A5CB-FF9A0F79CDD4}" type="slidenum">
              <a:rPr lang="de-DE" altLang="en-US" smtClean="0"/>
              <a:pPr/>
              <a:t>103</a:t>
            </a:fld>
            <a:endParaRPr lang="de-DE" altLang="en-US"/>
          </a:p>
        </p:txBody>
      </p:sp>
    </p:spTree>
    <p:extLst>
      <p:ext uri="{BB962C8B-B14F-4D97-AF65-F5344CB8AC3E}">
        <p14:creationId xmlns:p14="http://schemas.microsoft.com/office/powerpoint/2010/main" val="200608277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le 6"/>
          <p:cNvGraphicFramePr>
            <a:graphicFrameLocks noGrp="1"/>
          </p:cNvGraphicFramePr>
          <p:nvPr>
            <p:extLst>
              <p:ext uri="{D42A27DB-BD31-4B8C-83A1-F6EECF244321}">
                <p14:modId xmlns:p14="http://schemas.microsoft.com/office/powerpoint/2010/main" val="936568739"/>
              </p:ext>
            </p:extLst>
          </p:nvPr>
        </p:nvGraphicFramePr>
        <p:xfrm>
          <a:off x="209550" y="930274"/>
          <a:ext cx="8743950" cy="3691759"/>
        </p:xfrm>
        <a:graphic>
          <a:graphicData uri="http://schemas.openxmlformats.org/drawingml/2006/table">
            <a:tbl>
              <a:tblPr firstRow="1" bandRow="1">
                <a:tableStyleId>{16D9F66E-5EB9-4882-86FB-DCBF35E3C3E4}</a:tableStyleId>
              </a:tblPr>
              <a:tblGrid>
                <a:gridCol w="1343025">
                  <a:extLst>
                    <a:ext uri="{9D8B030D-6E8A-4147-A177-3AD203B41FA5}">
                      <a16:colId xmlns:a16="http://schemas.microsoft.com/office/drawing/2014/main" val="20000"/>
                    </a:ext>
                  </a:extLst>
                </a:gridCol>
                <a:gridCol w="1466850">
                  <a:extLst>
                    <a:ext uri="{9D8B030D-6E8A-4147-A177-3AD203B41FA5}">
                      <a16:colId xmlns:a16="http://schemas.microsoft.com/office/drawing/2014/main" val="20001"/>
                    </a:ext>
                  </a:extLst>
                </a:gridCol>
                <a:gridCol w="2047875">
                  <a:extLst>
                    <a:ext uri="{9D8B030D-6E8A-4147-A177-3AD203B41FA5}">
                      <a16:colId xmlns:a16="http://schemas.microsoft.com/office/drawing/2014/main" val="20002"/>
                    </a:ext>
                  </a:extLst>
                </a:gridCol>
                <a:gridCol w="1924050">
                  <a:extLst>
                    <a:ext uri="{9D8B030D-6E8A-4147-A177-3AD203B41FA5}">
                      <a16:colId xmlns:a16="http://schemas.microsoft.com/office/drawing/2014/main" val="20003"/>
                    </a:ext>
                  </a:extLst>
                </a:gridCol>
                <a:gridCol w="1962150">
                  <a:extLst>
                    <a:ext uri="{9D8B030D-6E8A-4147-A177-3AD203B41FA5}">
                      <a16:colId xmlns:a16="http://schemas.microsoft.com/office/drawing/2014/main" val="20004"/>
                    </a:ext>
                  </a:extLst>
                </a:gridCol>
              </a:tblGrid>
              <a:tr h="423678">
                <a:tc>
                  <a:txBody>
                    <a:bodyPr/>
                    <a:lstStyle/>
                    <a:p>
                      <a:endParaRPr lang="de-DE" dirty="0"/>
                    </a:p>
                  </a:txBody>
                  <a:tcPr>
                    <a:solidFill>
                      <a:srgbClr val="A1C0EE"/>
                    </a:solidFill>
                  </a:tcPr>
                </a:tc>
                <a:tc gridSpan="2">
                  <a:txBody>
                    <a:bodyPr/>
                    <a:lstStyle/>
                    <a:p>
                      <a:r>
                        <a:rPr lang="de-AT" dirty="0" smtClean="0"/>
                        <a:t>Quantitative </a:t>
                      </a:r>
                      <a:r>
                        <a:rPr lang="de-AT" dirty="0" err="1" smtClean="0"/>
                        <a:t>outcome</a:t>
                      </a:r>
                      <a:r>
                        <a:rPr lang="de-AT" baseline="0" dirty="0" smtClean="0"/>
                        <a:t> variable</a:t>
                      </a:r>
                      <a:endParaRPr lang="de-DE" dirty="0"/>
                    </a:p>
                  </a:txBody>
                  <a:tcPr>
                    <a:solidFill>
                      <a:srgbClr val="A1C0EE"/>
                    </a:solidFill>
                  </a:tcPr>
                </a:tc>
                <a:tc hMerge="1">
                  <a:txBody>
                    <a:bodyPr/>
                    <a:lstStyle/>
                    <a:p>
                      <a:endParaRPr lang="de-DE" dirty="0"/>
                    </a:p>
                  </a:txBody>
                  <a:tcPr/>
                </a:tc>
                <a:tc gridSpan="2">
                  <a:txBody>
                    <a:bodyPr/>
                    <a:lstStyle/>
                    <a:p>
                      <a:r>
                        <a:rPr lang="de-AT" dirty="0" smtClean="0"/>
                        <a:t>Qualitative </a:t>
                      </a:r>
                      <a:r>
                        <a:rPr lang="de-AT" dirty="0" err="1" smtClean="0"/>
                        <a:t>outcome</a:t>
                      </a:r>
                      <a:r>
                        <a:rPr lang="de-AT" baseline="0" dirty="0" smtClean="0"/>
                        <a:t> variable</a:t>
                      </a:r>
                      <a:endParaRPr lang="de-DE" dirty="0"/>
                    </a:p>
                  </a:txBody>
                  <a:tcPr>
                    <a:solidFill>
                      <a:srgbClr val="A1C0EE"/>
                    </a:solidFill>
                  </a:tcPr>
                </a:tc>
                <a:tc hMerge="1">
                  <a:txBody>
                    <a:bodyPr/>
                    <a:lstStyle/>
                    <a:p>
                      <a:endParaRPr lang="de-DE" dirty="0"/>
                    </a:p>
                  </a:txBody>
                  <a:tcPr/>
                </a:tc>
                <a:extLst>
                  <a:ext uri="{0D108BD9-81ED-4DB2-BD59-A6C34878D82A}">
                    <a16:rowId xmlns:a16="http://schemas.microsoft.com/office/drawing/2014/main" val="10000"/>
                  </a:ext>
                </a:extLst>
              </a:tr>
              <a:tr h="1274948">
                <a:tc>
                  <a:txBody>
                    <a:bodyPr/>
                    <a:lstStyle/>
                    <a:p>
                      <a:endParaRPr lang="de-DE" dirty="0"/>
                    </a:p>
                  </a:txBody>
                  <a:tcPr>
                    <a:solidFill>
                      <a:srgbClr val="A1C0E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1800" kern="1200" noProof="0" dirty="0" smtClean="0">
                          <a:solidFill>
                            <a:schemeClr val="dk1"/>
                          </a:solidFill>
                          <a:latin typeface="+mn-lt"/>
                          <a:ea typeface="+mn-ea"/>
                          <a:cs typeface="+mn-cs"/>
                        </a:rPr>
                        <a:t>Normal </a:t>
                      </a:r>
                      <a:r>
                        <a:rPr lang="de-AT" sz="1800" kern="1200" noProof="0" dirty="0" err="1" smtClean="0">
                          <a:solidFill>
                            <a:schemeClr val="dk1"/>
                          </a:solidFill>
                          <a:latin typeface="+mn-lt"/>
                          <a:ea typeface="+mn-ea"/>
                          <a:cs typeface="+mn-cs"/>
                        </a:rPr>
                        <a:t>distribution</a:t>
                      </a:r>
                      <a:r>
                        <a:rPr lang="de-AT" sz="1800" kern="1200" noProof="0" dirty="0" smtClean="0">
                          <a:solidFill>
                            <a:schemeClr val="dk1"/>
                          </a:solidFill>
                          <a:latin typeface="+mn-lt"/>
                          <a:ea typeface="+mn-ea"/>
                          <a:cs typeface="+mn-cs"/>
                        </a:rPr>
                        <a:t> </a:t>
                      </a:r>
                      <a:endParaRPr lang="de-DE" sz="1800" kern="1200" noProof="0" dirty="0" smtClean="0">
                        <a:solidFill>
                          <a:schemeClr val="dk1"/>
                        </a:solidFill>
                        <a:latin typeface="+mn-lt"/>
                        <a:ea typeface="+mn-ea"/>
                        <a:cs typeface="+mn-cs"/>
                      </a:endParaRPr>
                    </a:p>
                  </a:txBody>
                  <a:tcPr>
                    <a:solidFill>
                      <a:srgbClr val="D1DFE5"/>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1800" kern="1200" noProof="0" dirty="0" err="1" smtClean="0">
                          <a:solidFill>
                            <a:schemeClr val="dk1"/>
                          </a:solidFill>
                          <a:latin typeface="+mn-lt"/>
                          <a:ea typeface="+mn-ea"/>
                          <a:cs typeface="+mn-cs"/>
                        </a:rPr>
                        <a:t>Any</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other</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distribution</a:t>
                      </a:r>
                      <a:r>
                        <a:rPr lang="de-AT" sz="1800" kern="1200" noProof="0" dirty="0" smtClean="0">
                          <a:solidFill>
                            <a:schemeClr val="dk1"/>
                          </a:solidFill>
                          <a:latin typeface="+mn-lt"/>
                          <a:ea typeface="+mn-ea"/>
                          <a:cs typeface="+mn-cs"/>
                        </a:rPr>
                        <a:t> </a:t>
                      </a:r>
                      <a:endParaRPr lang="de-DE" sz="1800" kern="1200" noProof="0" dirty="0" smtClean="0">
                        <a:solidFill>
                          <a:schemeClr val="dk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de-DE" sz="1800" kern="1200" noProof="0" dirty="0" smtClean="0">
                        <a:solidFill>
                          <a:schemeClr val="dk1"/>
                        </a:solidFill>
                        <a:latin typeface="+mn-lt"/>
                        <a:ea typeface="+mn-ea"/>
                        <a:cs typeface="+mn-cs"/>
                      </a:endParaRPr>
                    </a:p>
                  </a:txBody>
                  <a:tcPr>
                    <a:solidFill>
                      <a:srgbClr val="D1DFE5"/>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1800" kern="1200" noProof="0" dirty="0" err="1" smtClean="0">
                          <a:solidFill>
                            <a:schemeClr val="dk1"/>
                          </a:solidFill>
                          <a:latin typeface="+mn-lt"/>
                          <a:ea typeface="+mn-ea"/>
                          <a:cs typeface="+mn-cs"/>
                        </a:rPr>
                        <a:t>Expected</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frequency</a:t>
                      </a:r>
                      <a:r>
                        <a:rPr lang="de-AT" sz="1800" kern="1200" noProof="0" dirty="0" smtClean="0">
                          <a:solidFill>
                            <a:schemeClr val="dk1"/>
                          </a:solidFill>
                          <a:latin typeface="+mn-lt"/>
                          <a:ea typeface="+mn-ea"/>
                          <a:cs typeface="+mn-cs"/>
                        </a:rPr>
                        <a:t> in </a:t>
                      </a:r>
                      <a:r>
                        <a:rPr lang="de-AT" sz="1800" kern="1200" noProof="0" dirty="0" err="1" smtClean="0">
                          <a:solidFill>
                            <a:schemeClr val="dk1"/>
                          </a:solidFill>
                          <a:latin typeface="+mn-lt"/>
                          <a:ea typeface="+mn-ea"/>
                          <a:cs typeface="+mn-cs"/>
                        </a:rPr>
                        <a:t>each</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cell</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of</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the</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crosstable</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high</a:t>
                      </a:r>
                      <a:r>
                        <a:rPr lang="de-AT" sz="1800" kern="1200" noProof="0" dirty="0" smtClean="0">
                          <a:solidFill>
                            <a:schemeClr val="dk1"/>
                          </a:solidFill>
                          <a:latin typeface="+mn-lt"/>
                          <a:ea typeface="+mn-ea"/>
                          <a:cs typeface="+mn-cs"/>
                        </a:rPr>
                        <a:t>“</a:t>
                      </a:r>
                      <a:endParaRPr lang="de-DE" sz="1800" kern="1200" noProof="0" dirty="0" smtClean="0">
                        <a:solidFill>
                          <a:schemeClr val="dk1"/>
                        </a:solidFill>
                        <a:latin typeface="+mn-lt"/>
                        <a:ea typeface="+mn-ea"/>
                        <a:cs typeface="+mn-cs"/>
                      </a:endParaRPr>
                    </a:p>
                  </a:txBody>
                  <a:tcPr>
                    <a:solidFill>
                      <a:srgbClr val="D1DFE5"/>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1800" kern="1200" noProof="0" dirty="0" err="1" smtClean="0">
                          <a:solidFill>
                            <a:schemeClr val="dk1"/>
                          </a:solidFill>
                          <a:latin typeface="+mn-lt"/>
                          <a:ea typeface="+mn-ea"/>
                          <a:cs typeface="+mn-cs"/>
                        </a:rPr>
                        <a:t>Expected</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frequency</a:t>
                      </a:r>
                      <a:r>
                        <a:rPr lang="de-AT" sz="1800" kern="1200" noProof="0" dirty="0" smtClean="0">
                          <a:solidFill>
                            <a:schemeClr val="dk1"/>
                          </a:solidFill>
                          <a:latin typeface="+mn-lt"/>
                          <a:ea typeface="+mn-ea"/>
                          <a:cs typeface="+mn-cs"/>
                        </a:rPr>
                        <a:t> in </a:t>
                      </a:r>
                      <a:r>
                        <a:rPr lang="de-AT" sz="1800" kern="1200" noProof="0" dirty="0" err="1" smtClean="0">
                          <a:solidFill>
                            <a:schemeClr val="dk1"/>
                          </a:solidFill>
                          <a:latin typeface="+mn-lt"/>
                          <a:ea typeface="+mn-ea"/>
                          <a:cs typeface="+mn-cs"/>
                        </a:rPr>
                        <a:t>each</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cell</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of</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the</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crosstable</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low</a:t>
                      </a:r>
                      <a:r>
                        <a:rPr lang="de-AT" sz="1800" kern="1200" noProof="0" dirty="0" smtClean="0">
                          <a:solidFill>
                            <a:schemeClr val="dk1"/>
                          </a:solidFill>
                          <a:latin typeface="+mn-lt"/>
                          <a:ea typeface="+mn-ea"/>
                          <a:cs typeface="+mn-cs"/>
                        </a:rPr>
                        <a:t>“</a:t>
                      </a:r>
                      <a:endParaRPr lang="de-DE" sz="1800" kern="1200" noProof="0" dirty="0" smtClean="0">
                        <a:solidFill>
                          <a:schemeClr val="dk1"/>
                        </a:solidFill>
                        <a:latin typeface="+mn-lt"/>
                        <a:ea typeface="+mn-ea"/>
                        <a:cs typeface="+mn-cs"/>
                      </a:endParaRPr>
                    </a:p>
                  </a:txBody>
                  <a:tcPr>
                    <a:solidFill>
                      <a:srgbClr val="D1DFE5"/>
                    </a:solidFill>
                  </a:tcPr>
                </a:tc>
                <a:extLst>
                  <a:ext uri="{0D108BD9-81ED-4DB2-BD59-A6C34878D82A}">
                    <a16:rowId xmlns:a16="http://schemas.microsoft.com/office/drawing/2014/main" val="10001"/>
                  </a:ext>
                </a:extLst>
              </a:tr>
              <a:tr h="1078733">
                <a:tc>
                  <a:txBody>
                    <a:bodyPr/>
                    <a:lstStyle/>
                    <a:p>
                      <a:r>
                        <a:rPr lang="de-AT" b="1" dirty="0" err="1" smtClean="0"/>
                        <a:t>Compare</a:t>
                      </a:r>
                      <a:r>
                        <a:rPr lang="de-AT" b="1" dirty="0" smtClean="0"/>
                        <a:t> 2 groups</a:t>
                      </a:r>
                      <a:endParaRPr lang="de-DE" b="1" dirty="0"/>
                    </a:p>
                  </a:txBody>
                  <a:tcPr>
                    <a:solidFill>
                      <a:srgbClr val="A1C0EE"/>
                    </a:solidFill>
                  </a:tcPr>
                </a:tc>
                <a:tc>
                  <a:txBody>
                    <a:bodyPr/>
                    <a:lstStyle/>
                    <a:p>
                      <a:r>
                        <a:rPr lang="de-AT" dirty="0" smtClean="0"/>
                        <a:t>t-</a:t>
                      </a:r>
                      <a:r>
                        <a:rPr lang="de-AT" dirty="0" err="1" smtClean="0"/>
                        <a:t>test</a:t>
                      </a:r>
                      <a:endParaRPr lang="de-AT" dirty="0" smtClean="0"/>
                    </a:p>
                  </a:txBody>
                  <a:tcPr>
                    <a:solidFill>
                      <a:schemeClr val="bg1">
                        <a:lumMod val="95000"/>
                      </a:schemeClr>
                    </a:solidFill>
                  </a:tcPr>
                </a:tc>
                <a:tc>
                  <a:txBody>
                    <a:bodyPr/>
                    <a:lstStyle/>
                    <a:p>
                      <a:r>
                        <a:rPr lang="de-AT" dirty="0" err="1" smtClean="0"/>
                        <a:t>Wilcoxon</a:t>
                      </a:r>
                      <a:r>
                        <a:rPr lang="de-AT" dirty="0" smtClean="0"/>
                        <a:t>-test / Mann-Whitney </a:t>
                      </a:r>
                      <a:r>
                        <a:rPr lang="de-AT" dirty="0" smtClean="0"/>
                        <a:t>U-test</a:t>
                      </a:r>
                      <a:endParaRPr lang="de-DE" dirty="0"/>
                    </a:p>
                  </a:txBody>
                  <a:tcPr>
                    <a:solidFill>
                      <a:schemeClr val="bg1">
                        <a:lumMod val="95000"/>
                      </a:schemeClr>
                    </a:solidFill>
                  </a:tcPr>
                </a:tc>
                <a:tc>
                  <a:txBody>
                    <a:bodyPr/>
                    <a:lstStyle/>
                    <a:p>
                      <a:r>
                        <a:rPr lang="de-AT" dirty="0" smtClean="0"/>
                        <a:t>Chi-Square </a:t>
                      </a:r>
                      <a:r>
                        <a:rPr lang="de-AT" dirty="0" err="1" smtClean="0"/>
                        <a:t>test</a:t>
                      </a:r>
                      <a:endParaRPr lang="de-DE" dirty="0"/>
                    </a:p>
                  </a:txBody>
                  <a:tcPr>
                    <a:solidFill>
                      <a:schemeClr val="bg1">
                        <a:lumMod val="95000"/>
                      </a:schemeClr>
                    </a:solidFill>
                  </a:tcPr>
                </a:tc>
                <a:tc>
                  <a:txBody>
                    <a:bodyPr/>
                    <a:lstStyle/>
                    <a:p>
                      <a:r>
                        <a:rPr lang="de-AT" dirty="0" smtClean="0"/>
                        <a:t>Fishers </a:t>
                      </a:r>
                      <a:r>
                        <a:rPr lang="de-AT" dirty="0" err="1" smtClean="0"/>
                        <a:t>exact</a:t>
                      </a:r>
                      <a:r>
                        <a:rPr lang="de-AT" dirty="0" smtClean="0"/>
                        <a:t> </a:t>
                      </a:r>
                      <a:r>
                        <a:rPr lang="de-AT" dirty="0" err="1" smtClean="0"/>
                        <a:t>test</a:t>
                      </a:r>
                      <a:endParaRPr lang="de-DE" dirty="0"/>
                    </a:p>
                  </a:txBody>
                  <a:tcPr>
                    <a:solidFill>
                      <a:schemeClr val="bg1">
                        <a:lumMod val="95000"/>
                      </a:schemeClr>
                    </a:solidFill>
                  </a:tcPr>
                </a:tc>
                <a:extLst>
                  <a:ext uri="{0D108BD9-81ED-4DB2-BD59-A6C34878D82A}">
                    <a16:rowId xmlns:a16="http://schemas.microsoft.com/office/drawing/2014/main" val="10002"/>
                  </a:ext>
                </a:extLst>
              </a:tr>
              <a:tr h="882970">
                <a:tc>
                  <a:txBody>
                    <a:bodyPr/>
                    <a:lstStyle/>
                    <a:p>
                      <a:r>
                        <a:rPr lang="de-AT" b="1" dirty="0" err="1" smtClean="0"/>
                        <a:t>Compare</a:t>
                      </a:r>
                      <a:r>
                        <a:rPr lang="de-AT" b="1" dirty="0" smtClean="0"/>
                        <a:t> &gt;2</a:t>
                      </a:r>
                      <a:r>
                        <a:rPr lang="de-AT" b="1" baseline="0" dirty="0" smtClean="0"/>
                        <a:t> </a:t>
                      </a:r>
                      <a:r>
                        <a:rPr lang="de-AT" b="1" dirty="0" smtClean="0"/>
                        <a:t>groups</a:t>
                      </a:r>
                      <a:endParaRPr lang="de-DE" b="1" dirty="0"/>
                    </a:p>
                  </a:txBody>
                  <a:tcPr>
                    <a:solidFill>
                      <a:srgbClr val="A1C0EE"/>
                    </a:solidFill>
                  </a:tcPr>
                </a:tc>
                <a:tc>
                  <a:txBody>
                    <a:bodyPr/>
                    <a:lstStyle/>
                    <a:p>
                      <a:r>
                        <a:rPr lang="de-AT" dirty="0" smtClean="0"/>
                        <a:t>Analysis </a:t>
                      </a:r>
                      <a:r>
                        <a:rPr lang="de-AT" dirty="0" err="1" smtClean="0"/>
                        <a:t>of</a:t>
                      </a:r>
                      <a:r>
                        <a:rPr lang="de-AT" dirty="0" smtClean="0"/>
                        <a:t> </a:t>
                      </a:r>
                      <a:r>
                        <a:rPr lang="de-AT" dirty="0" err="1" smtClean="0"/>
                        <a:t>Variance</a:t>
                      </a:r>
                      <a:r>
                        <a:rPr lang="de-AT" dirty="0" smtClean="0"/>
                        <a:t> (ANOVA)</a:t>
                      </a:r>
                      <a:endParaRPr lang="de-DE" dirty="0"/>
                    </a:p>
                  </a:txBody>
                  <a:tcPr>
                    <a:solidFill>
                      <a:schemeClr val="bg1">
                        <a:lumMod val="95000"/>
                      </a:schemeClr>
                    </a:solidFill>
                  </a:tcPr>
                </a:tc>
                <a:tc>
                  <a:txBody>
                    <a:bodyPr/>
                    <a:lstStyle/>
                    <a:p>
                      <a:r>
                        <a:rPr lang="de-AT" dirty="0" smtClean="0"/>
                        <a:t>Kruskal-Wallis-test</a:t>
                      </a:r>
                      <a:endParaRPr lang="de-DE" dirty="0"/>
                    </a:p>
                  </a:txBody>
                  <a:tcP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dirty="0" smtClean="0"/>
                        <a:t>Chi-Square </a:t>
                      </a:r>
                      <a:r>
                        <a:rPr lang="de-AT" dirty="0" err="1" smtClean="0"/>
                        <a:t>test</a:t>
                      </a:r>
                      <a:endParaRPr lang="de-DE" dirty="0" smtClean="0"/>
                    </a:p>
                    <a:p>
                      <a:endParaRPr lang="de-DE" dirty="0"/>
                    </a:p>
                  </a:txBody>
                  <a:tcPr>
                    <a:solidFill>
                      <a:schemeClr val="bg1">
                        <a:lumMod val="95000"/>
                      </a:schemeClr>
                    </a:solidFill>
                  </a:tcPr>
                </a:tc>
                <a:tc>
                  <a:txBody>
                    <a:bodyPr/>
                    <a:lstStyle/>
                    <a:p>
                      <a:endParaRPr lang="de-DE" dirty="0"/>
                    </a:p>
                  </a:txBody>
                  <a:tcPr>
                    <a:solidFill>
                      <a:schemeClr val="bg1">
                        <a:lumMod val="95000"/>
                      </a:schemeClr>
                    </a:solidFill>
                  </a:tcPr>
                </a:tc>
                <a:extLst>
                  <a:ext uri="{0D108BD9-81ED-4DB2-BD59-A6C34878D82A}">
                    <a16:rowId xmlns:a16="http://schemas.microsoft.com/office/drawing/2014/main" val="10003"/>
                  </a:ext>
                </a:extLst>
              </a:tr>
            </a:tbl>
          </a:graphicData>
        </a:graphic>
      </p:graphicFrame>
      <p:sp>
        <p:nvSpPr>
          <p:cNvPr id="9" name="Titel 1"/>
          <p:cNvSpPr>
            <a:spLocks noGrp="1"/>
          </p:cNvSpPr>
          <p:nvPr>
            <p:ph type="title"/>
          </p:nvPr>
        </p:nvSpPr>
        <p:spPr>
          <a:xfrm>
            <a:off x="220663" y="114300"/>
            <a:ext cx="8105775" cy="501650"/>
          </a:xfrm>
        </p:spPr>
        <p:txBody>
          <a:bodyPr/>
          <a:lstStyle/>
          <a:p>
            <a:r>
              <a:rPr lang="en-US" sz="2400" dirty="0" smtClean="0"/>
              <a:t>Common statistical tests</a:t>
            </a:r>
            <a:endParaRPr lang="en-US" sz="2400" dirty="0"/>
          </a:p>
        </p:txBody>
      </p:sp>
      <p:sp>
        <p:nvSpPr>
          <p:cNvPr id="10" name="Geschweifte Klammer links 9"/>
          <p:cNvSpPr/>
          <p:nvPr/>
        </p:nvSpPr>
        <p:spPr bwMode="auto">
          <a:xfrm rot="16200000">
            <a:off x="6865144" y="3021805"/>
            <a:ext cx="323850" cy="3833811"/>
          </a:xfrm>
          <a:prstGeom prst="leftBrace">
            <a:avLst/>
          </a:prstGeom>
          <a:noFill/>
          <a:ln w="9525" cap="flat" cmpd="sng" algn="ctr">
            <a:solidFill>
              <a:schemeClr val="tx1"/>
            </a:solidFill>
            <a:prstDash val="solid"/>
            <a:round/>
            <a:headEnd type="none" w="med" len="med"/>
            <a:tailEnd type="none" w="med" len="med"/>
          </a:ln>
          <a:effectLst/>
        </p:spPr>
        <p:txBody>
          <a:bodyPr vert="horz" wrap="square" lIns="0" tIns="45720" rIns="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2400" b="0" i="0" u="none" strike="noStrike" kern="1200" cap="none" spc="0" normalizeH="0" baseline="0" noProof="0" smtClean="0">
              <a:ln>
                <a:noFill/>
              </a:ln>
              <a:solidFill>
                <a:prstClr val="white"/>
              </a:solidFill>
              <a:effectLst/>
              <a:uLnTx/>
              <a:uFillTx/>
              <a:latin typeface="Arial" charset="0"/>
              <a:ea typeface="+mn-ea"/>
              <a:cs typeface="Arial" charset="0"/>
            </a:endParaRPr>
          </a:p>
        </p:txBody>
      </p:sp>
      <p:sp>
        <p:nvSpPr>
          <p:cNvPr id="6" name="Textfeld 5"/>
          <p:cNvSpPr txBox="1"/>
          <p:nvPr/>
        </p:nvSpPr>
        <p:spPr bwMode="auto">
          <a:xfrm>
            <a:off x="5238750" y="5172075"/>
            <a:ext cx="3762375" cy="1311128"/>
          </a:xfrm>
          <a:prstGeom prst="rect">
            <a:avLst/>
          </a:prstGeom>
          <a:noFill/>
          <a:ln w="9525">
            <a:noFill/>
            <a:miter lim="800000"/>
            <a:headEnd/>
            <a:tailEnd/>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charset="0"/>
                <a:ea typeface="+mn-ea"/>
                <a:cs typeface="+mn-cs"/>
              </a:rPr>
              <a:t>Testing frequencies in a </a:t>
            </a:r>
            <a:r>
              <a:rPr kumimoji="0" lang="en-US" sz="1800" b="1" i="0" u="none" strike="noStrike" kern="1200" cap="none" spc="0" normalizeH="0" baseline="0" noProof="0" dirty="0" err="1" smtClean="0">
                <a:ln>
                  <a:noFill/>
                </a:ln>
                <a:solidFill>
                  <a:prstClr val="black"/>
                </a:solidFill>
                <a:effectLst/>
                <a:uLnTx/>
                <a:uFillTx/>
                <a:latin typeface="Arial" charset="0"/>
                <a:ea typeface="+mn-ea"/>
                <a:cs typeface="+mn-cs"/>
              </a:rPr>
              <a:t>crosstable</a:t>
            </a:r>
            <a:r>
              <a:rPr kumimoji="0" lang="en-US" sz="1800" b="1" i="0" u="none" strike="noStrike" kern="1200" cap="none" spc="0" normalizeH="0" baseline="0" noProof="0" dirty="0" smtClean="0">
                <a:ln>
                  <a:noFill/>
                </a:ln>
                <a:solidFill>
                  <a:prstClr val="black"/>
                </a:solidFill>
                <a:effectLst/>
                <a:uLnTx/>
                <a:uFillTx/>
                <a:latin typeface="Arial" charset="0"/>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Are the rows and columns independent from each other?</a:t>
            </a:r>
          </a:p>
        </p:txBody>
      </p:sp>
      <p:sp>
        <p:nvSpPr>
          <p:cNvPr id="8" name="Textfeld 7"/>
          <p:cNvSpPr txBox="1"/>
          <p:nvPr/>
        </p:nvSpPr>
        <p:spPr bwMode="auto">
          <a:xfrm>
            <a:off x="1228725" y="5200650"/>
            <a:ext cx="3762375" cy="1034129"/>
          </a:xfrm>
          <a:prstGeom prst="rect">
            <a:avLst/>
          </a:prstGeom>
          <a:noFill/>
          <a:ln w="9525">
            <a:noFill/>
            <a:miter lim="800000"/>
            <a:headEnd/>
            <a:tailEnd/>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charset="0"/>
                <a:ea typeface="+mn-ea"/>
                <a:cs typeface="+mn-cs"/>
              </a:rPr>
              <a:t>Testing measures of location: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Does the mean/median differ between groups</a:t>
            </a:r>
          </a:p>
        </p:txBody>
      </p:sp>
      <p:sp>
        <p:nvSpPr>
          <p:cNvPr id="11" name="Geschweifte Klammer links 10"/>
          <p:cNvSpPr/>
          <p:nvPr/>
        </p:nvSpPr>
        <p:spPr bwMode="auto">
          <a:xfrm rot="16200000">
            <a:off x="3131346" y="3193254"/>
            <a:ext cx="323850" cy="3471864"/>
          </a:xfrm>
          <a:prstGeom prst="leftBrace">
            <a:avLst/>
          </a:prstGeom>
          <a:noFill/>
          <a:ln w="9525" cap="flat" cmpd="sng" algn="ctr">
            <a:solidFill>
              <a:schemeClr val="tx1"/>
            </a:solidFill>
            <a:prstDash val="solid"/>
            <a:round/>
            <a:headEnd type="none" w="med" len="med"/>
            <a:tailEnd type="none" w="med" len="med"/>
          </a:ln>
          <a:effectLst/>
        </p:spPr>
        <p:txBody>
          <a:bodyPr vert="horz" wrap="square" lIns="0" tIns="45720" rIns="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2400" b="0" i="0" u="none" strike="noStrike" kern="1200" cap="none" spc="0" normalizeH="0" baseline="0" noProof="0" smtClean="0">
              <a:ln>
                <a:noFill/>
              </a:ln>
              <a:solidFill>
                <a:prstClr val="white"/>
              </a:solidFill>
              <a:effectLst/>
              <a:uLnTx/>
              <a:uFillTx/>
              <a:latin typeface="Arial" charset="0"/>
              <a:ea typeface="+mn-ea"/>
              <a:cs typeface="Arial" charset="0"/>
            </a:endParaRPr>
          </a:p>
        </p:txBody>
      </p:sp>
      <p:sp>
        <p:nvSpPr>
          <p:cNvPr id="2" name="Datumsplatzhalter 1"/>
          <p:cNvSpPr>
            <a:spLocks noGrp="1"/>
          </p:cNvSpPr>
          <p:nvPr>
            <p:ph type="dt" sz="half" idx="10"/>
          </p:nvPr>
        </p:nvSpPr>
        <p:spPr/>
        <p:txBody>
          <a:bodyPr/>
          <a:lstStyle/>
          <a:p>
            <a:fld id="{F622DAC3-0EE5-4FEF-873A-51BD7B6B86D7}" type="datetime1">
              <a:rPr lang="de-AT" smtClean="0"/>
              <a:t>01.02.2023</a:t>
            </a:fld>
            <a:endParaRPr lang="de-DE" altLang="en-US"/>
          </a:p>
        </p:txBody>
      </p:sp>
      <p:sp>
        <p:nvSpPr>
          <p:cNvPr id="3" name="Fußzeilenplatzhalter 2"/>
          <p:cNvSpPr>
            <a:spLocks noGrp="1"/>
          </p:cNvSpPr>
          <p:nvPr>
            <p:ph type="ftr" sz="quarter" idx="11"/>
          </p:nvPr>
        </p:nvSpPr>
        <p:spPr/>
        <p:txBody>
          <a:bodyPr/>
          <a:lstStyle/>
          <a:p>
            <a:r>
              <a:rPr lang="de-DE" altLang="en-US" smtClean="0"/>
              <a:t>hanno.ulmer@i-med.ac.at</a:t>
            </a:r>
            <a:endParaRPr lang="de-DE" altLang="en-US"/>
          </a:p>
        </p:txBody>
      </p:sp>
      <p:sp>
        <p:nvSpPr>
          <p:cNvPr id="4" name="Foliennummernplatzhalter 3"/>
          <p:cNvSpPr>
            <a:spLocks noGrp="1"/>
          </p:cNvSpPr>
          <p:nvPr>
            <p:ph type="sldNum" sz="quarter" idx="12"/>
          </p:nvPr>
        </p:nvSpPr>
        <p:spPr/>
        <p:txBody>
          <a:bodyPr/>
          <a:lstStyle/>
          <a:p>
            <a:r>
              <a:rPr lang="de-DE" altLang="en-US" smtClean="0"/>
              <a:t>Seite </a:t>
            </a:r>
            <a:fld id="{BE0F3011-52C4-4BC1-A5CB-FF9A0F79CDD4}" type="slidenum">
              <a:rPr lang="de-DE" altLang="en-US" smtClean="0"/>
              <a:pPr/>
              <a:t>104</a:t>
            </a:fld>
            <a:endParaRPr lang="de-DE" altLang="en-US"/>
          </a:p>
        </p:txBody>
      </p:sp>
    </p:spTree>
    <p:extLst>
      <p:ext uri="{BB962C8B-B14F-4D97-AF65-F5344CB8AC3E}">
        <p14:creationId xmlns:p14="http://schemas.microsoft.com/office/powerpoint/2010/main" val="19188207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7" name="Titel 1"/>
          <p:cNvSpPr>
            <a:spLocks noGrp="1"/>
          </p:cNvSpPr>
          <p:nvPr>
            <p:ph type="title"/>
          </p:nvPr>
        </p:nvSpPr>
        <p:spPr>
          <a:xfrm>
            <a:off x="457200" y="274638"/>
            <a:ext cx="6186488" cy="1143000"/>
          </a:xfrm>
        </p:spPr>
        <p:txBody>
          <a:bodyPr/>
          <a:lstStyle/>
          <a:p>
            <a:r>
              <a:rPr lang="de-AT" dirty="0" err="1" smtClean="0"/>
              <a:t>Overview</a:t>
            </a:r>
            <a:r>
              <a:rPr lang="de-AT" dirty="0" smtClean="0"/>
              <a:t> </a:t>
            </a:r>
            <a:r>
              <a:rPr lang="de-AT" dirty="0" err="1" smtClean="0"/>
              <a:t>of</a:t>
            </a:r>
            <a:r>
              <a:rPr lang="de-AT" dirty="0" smtClean="0"/>
              <a:t> </a:t>
            </a:r>
            <a:r>
              <a:rPr lang="de-AT" dirty="0" err="1" smtClean="0"/>
              <a:t>statistical</a:t>
            </a:r>
            <a:r>
              <a:rPr lang="de-AT" dirty="0" smtClean="0"/>
              <a:t> </a:t>
            </a:r>
            <a:r>
              <a:rPr lang="de-AT" dirty="0" err="1" smtClean="0"/>
              <a:t>significance</a:t>
            </a:r>
            <a:r>
              <a:rPr lang="de-AT" dirty="0" smtClean="0"/>
              <a:t> </a:t>
            </a:r>
            <a:r>
              <a:rPr lang="de-AT" dirty="0" err="1" smtClean="0"/>
              <a:t>testing</a:t>
            </a:r>
            <a:endParaRPr lang="en-US" dirty="0" smtClean="0"/>
          </a:p>
        </p:txBody>
      </p:sp>
      <p:sp>
        <p:nvSpPr>
          <p:cNvPr id="4" name="Datumsplatzhalter 3"/>
          <p:cNvSpPr>
            <a:spLocks noGrp="1"/>
          </p:cNvSpPr>
          <p:nvPr>
            <p:ph type="dt"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0E6671E-9A6E-4203-921A-4E28DCEE397B}" type="datetime1">
              <a:rPr kumimoji="0" lang="de-AT"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01.02.2023</a:t>
            </a:fld>
            <a:endPar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rPr>
              <a:t>hanno.ulmer@i-med.ac.at</a:t>
            </a:r>
          </a:p>
        </p:txBody>
      </p:sp>
      <p:sp>
        <p:nvSpPr>
          <p:cNvPr id="2" name="Foliennummernplatzhalter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4894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1370"/>
          <a:stretch/>
        </p:blipFill>
        <p:spPr bwMode="auto">
          <a:xfrm>
            <a:off x="665253" y="1562770"/>
            <a:ext cx="5704896" cy="4793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818985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7" name="Titel 1"/>
          <p:cNvSpPr>
            <a:spLocks noGrp="1"/>
          </p:cNvSpPr>
          <p:nvPr>
            <p:ph type="title"/>
          </p:nvPr>
        </p:nvSpPr>
        <p:spPr>
          <a:xfrm>
            <a:off x="457200" y="274638"/>
            <a:ext cx="6186488" cy="1143000"/>
          </a:xfrm>
        </p:spPr>
        <p:txBody>
          <a:bodyPr/>
          <a:lstStyle/>
          <a:p>
            <a:r>
              <a:rPr lang="de-AT" dirty="0" err="1" smtClean="0"/>
              <a:t>Overview</a:t>
            </a:r>
            <a:r>
              <a:rPr lang="de-AT" dirty="0" smtClean="0"/>
              <a:t> </a:t>
            </a:r>
            <a:r>
              <a:rPr lang="de-AT" dirty="0" err="1" smtClean="0"/>
              <a:t>of</a:t>
            </a:r>
            <a:r>
              <a:rPr lang="de-AT" dirty="0" smtClean="0"/>
              <a:t> </a:t>
            </a:r>
            <a:r>
              <a:rPr lang="de-AT" dirty="0" err="1" smtClean="0"/>
              <a:t>statistical</a:t>
            </a:r>
            <a:r>
              <a:rPr lang="de-AT" dirty="0" smtClean="0"/>
              <a:t> </a:t>
            </a:r>
            <a:r>
              <a:rPr lang="de-AT" dirty="0" err="1" smtClean="0"/>
              <a:t>significance</a:t>
            </a:r>
            <a:r>
              <a:rPr lang="de-AT" dirty="0" smtClean="0"/>
              <a:t> </a:t>
            </a:r>
            <a:r>
              <a:rPr lang="de-AT" dirty="0" err="1" smtClean="0"/>
              <a:t>testing</a:t>
            </a:r>
            <a:endParaRPr lang="en-US" dirty="0" smtClean="0"/>
          </a:p>
        </p:txBody>
      </p:sp>
      <p:sp>
        <p:nvSpPr>
          <p:cNvPr id="4" name="Datumsplatzhalter 3"/>
          <p:cNvSpPr>
            <a:spLocks noGrp="1"/>
          </p:cNvSpPr>
          <p:nvPr>
            <p:ph type="dt"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0E6671E-9A6E-4203-921A-4E28DCEE397B}" type="datetime1">
              <a:rPr kumimoji="0" lang="de-AT"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01.02.2023</a:t>
            </a:fld>
            <a:endPar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rPr>
              <a:t>hanno.ulmer@i-med.ac.at</a:t>
            </a:r>
          </a:p>
        </p:txBody>
      </p:sp>
      <p:sp>
        <p:nvSpPr>
          <p:cNvPr id="2" name="Foliennummernplatzhalter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7734" r="7909"/>
          <a:stretch/>
        </p:blipFill>
        <p:spPr bwMode="auto">
          <a:xfrm>
            <a:off x="485239" y="1916832"/>
            <a:ext cx="6130431"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071669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468313" y="692150"/>
            <a:ext cx="8280400" cy="576263"/>
          </a:xfrm>
        </p:spPr>
        <p:txBody>
          <a:bodyPr>
            <a:normAutofit fontScale="90000"/>
          </a:bodyPr>
          <a:lstStyle/>
          <a:p>
            <a:r>
              <a:rPr lang="de-DE" sz="3600" dirty="0" smtClean="0"/>
              <a:t>2008: 100 </a:t>
            </a:r>
            <a:r>
              <a:rPr lang="de-DE" sz="3600" dirty="0" err="1" smtClean="0"/>
              <a:t>years</a:t>
            </a:r>
            <a:r>
              <a:rPr lang="de-DE" sz="3600" dirty="0" smtClean="0"/>
              <a:t> </a:t>
            </a:r>
            <a:r>
              <a:rPr lang="de-DE" sz="3600" dirty="0" err="1"/>
              <a:t>Student`s</a:t>
            </a:r>
            <a:r>
              <a:rPr lang="de-DE" sz="3600" dirty="0"/>
              <a:t> </a:t>
            </a:r>
            <a:r>
              <a:rPr lang="de-DE" sz="3600" dirty="0" smtClean="0"/>
              <a:t>t-test</a:t>
            </a:r>
            <a:r>
              <a:rPr lang="de-DE" sz="3600" dirty="0"/>
              <a:t>: </a:t>
            </a:r>
            <a:r>
              <a:rPr lang="de-DE" sz="3600" dirty="0" smtClean="0"/>
              <a:t/>
            </a:r>
            <a:br>
              <a:rPr lang="de-DE" sz="3600" dirty="0" smtClean="0"/>
            </a:br>
            <a:r>
              <a:rPr lang="de-DE" sz="3600" dirty="0" smtClean="0"/>
              <a:t>William </a:t>
            </a:r>
            <a:r>
              <a:rPr lang="de-DE" sz="3600" dirty="0" err="1"/>
              <a:t>Sealy</a:t>
            </a:r>
            <a:r>
              <a:rPr lang="de-DE" sz="3600" dirty="0"/>
              <a:t> </a:t>
            </a:r>
            <a:r>
              <a:rPr lang="de-DE" sz="3600" dirty="0" err="1"/>
              <a:t>Gosset</a:t>
            </a:r>
            <a:r>
              <a:rPr lang="de-DE" sz="2400" dirty="0"/>
              <a:t/>
            </a:r>
            <a:br>
              <a:rPr lang="de-DE" sz="2400" dirty="0"/>
            </a:br>
            <a:endParaRPr lang="de-DE" sz="2400" dirty="0"/>
          </a:p>
        </p:txBody>
      </p:sp>
      <p:sp>
        <p:nvSpPr>
          <p:cNvPr id="6"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0BB7FA1-6B1E-4433-902D-053D2D31CE0F}"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01.02.2023</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8"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8A88C6AD-1BA3-4130-9379-4FD582E989A6}" type="slidenum">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89092" name="Picture 4" descr="student_in_biometrika_vol6_no1"/>
          <p:cNvPicPr>
            <a:picLocks noChangeAspect="1" noChangeArrowheads="1"/>
          </p:cNvPicPr>
          <p:nvPr/>
        </p:nvPicPr>
        <p:blipFill>
          <a:blip r:embed="rId3" cstate="print"/>
          <a:srcRect/>
          <a:stretch>
            <a:fillRect/>
          </a:stretch>
        </p:blipFill>
        <p:spPr bwMode="auto">
          <a:xfrm>
            <a:off x="468313" y="1844824"/>
            <a:ext cx="3304078" cy="4897289"/>
          </a:xfrm>
          <a:prstGeom prst="rect">
            <a:avLst/>
          </a:prstGeom>
          <a:noFill/>
        </p:spPr>
      </p:pic>
      <p:pic>
        <p:nvPicPr>
          <p:cNvPr id="89093" name="Picture 5"/>
          <p:cNvPicPr>
            <a:picLocks noChangeAspect="1" noChangeArrowheads="1"/>
          </p:cNvPicPr>
          <p:nvPr/>
        </p:nvPicPr>
        <p:blipFill>
          <a:blip r:embed="rId4" cstate="print"/>
          <a:srcRect/>
          <a:stretch>
            <a:fillRect/>
          </a:stretch>
        </p:blipFill>
        <p:spPr bwMode="auto">
          <a:xfrm>
            <a:off x="6444208" y="2708920"/>
            <a:ext cx="2197100" cy="1741487"/>
          </a:xfrm>
          <a:prstGeom prst="rect">
            <a:avLst/>
          </a:prstGeom>
          <a:noFill/>
          <a:ln w="9525">
            <a:noFill/>
            <a:miter lim="800000"/>
            <a:headEnd/>
            <a:tailEnd/>
          </a:ln>
          <a:effectLst/>
        </p:spPr>
      </p:pic>
      <p:pic>
        <p:nvPicPr>
          <p:cNvPr id="89094" name="Picture 6"/>
          <p:cNvPicPr>
            <a:picLocks noChangeAspect="1" noChangeArrowheads="1"/>
          </p:cNvPicPr>
          <p:nvPr/>
        </p:nvPicPr>
        <p:blipFill>
          <a:blip r:embed="rId5" cstate="print"/>
          <a:srcRect/>
          <a:stretch>
            <a:fillRect/>
          </a:stretch>
        </p:blipFill>
        <p:spPr bwMode="auto">
          <a:xfrm>
            <a:off x="3851275" y="2349500"/>
            <a:ext cx="2393950" cy="2730500"/>
          </a:xfrm>
          <a:prstGeom prst="rect">
            <a:avLst/>
          </a:prstGeom>
          <a:noFill/>
          <a:ln w="9525">
            <a:noFill/>
            <a:miter lim="800000"/>
            <a:headEnd/>
            <a:tailEnd/>
          </a:ln>
          <a:effectLst/>
        </p:spPr>
      </p:pic>
    </p:spTree>
    <p:extLst>
      <p:ext uri="{BB962C8B-B14F-4D97-AF65-F5344CB8AC3E}">
        <p14:creationId xmlns:p14="http://schemas.microsoft.com/office/powerpoint/2010/main" val="377185798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i="1" dirty="0" smtClean="0"/>
              <a:t>T</a:t>
            </a:r>
            <a:r>
              <a:rPr lang="en-GB" dirty="0" smtClean="0"/>
              <a:t>-test</a:t>
            </a:r>
            <a:endParaRPr lang="en-GB" i="1" dirty="0"/>
          </a:p>
        </p:txBody>
      </p:sp>
      <p:sp>
        <p:nvSpPr>
          <p:cNvPr id="3" name="Content Placeholder 2"/>
          <p:cNvSpPr>
            <a:spLocks noGrp="1"/>
          </p:cNvSpPr>
          <p:nvPr>
            <p:ph idx="1"/>
          </p:nvPr>
        </p:nvSpPr>
        <p:spPr/>
        <p:txBody>
          <a:bodyPr>
            <a:normAutofit/>
          </a:bodyPr>
          <a:lstStyle/>
          <a:p>
            <a:r>
              <a:rPr lang="en-GB" dirty="0" smtClean="0"/>
              <a:t>Paired</a:t>
            </a:r>
            <a:r>
              <a:rPr lang="en-GB" dirty="0" smtClean="0"/>
              <a:t> </a:t>
            </a:r>
            <a:r>
              <a:rPr lang="en-GB" i="1" dirty="0" smtClean="0"/>
              <a:t>t</a:t>
            </a:r>
            <a:r>
              <a:rPr lang="en-GB" dirty="0" smtClean="0"/>
              <a:t>-test</a:t>
            </a:r>
          </a:p>
          <a:p>
            <a:pPr lvl="1"/>
            <a:r>
              <a:rPr lang="en-GB" dirty="0" smtClean="0"/>
              <a:t>Compares two means based on related data.</a:t>
            </a:r>
          </a:p>
          <a:p>
            <a:pPr lvl="1"/>
            <a:r>
              <a:rPr lang="en-GB" dirty="0" smtClean="0"/>
              <a:t>E.g., Data from the same people measured at different times.</a:t>
            </a:r>
          </a:p>
          <a:p>
            <a:pPr lvl="1"/>
            <a:r>
              <a:rPr lang="en-GB" dirty="0" smtClean="0"/>
              <a:t>Data from ‘matched’ samples.</a:t>
            </a:r>
          </a:p>
          <a:p>
            <a:r>
              <a:rPr lang="en-GB" dirty="0" smtClean="0"/>
              <a:t>Independent </a:t>
            </a:r>
            <a:r>
              <a:rPr lang="en-GB" i="1" dirty="0" smtClean="0"/>
              <a:t>t</a:t>
            </a:r>
            <a:r>
              <a:rPr lang="en-GB" dirty="0" smtClean="0"/>
              <a:t>-test</a:t>
            </a:r>
          </a:p>
          <a:p>
            <a:pPr lvl="1"/>
            <a:r>
              <a:rPr lang="en-GB" dirty="0" smtClean="0"/>
              <a:t>Compares two means based on independent data</a:t>
            </a:r>
          </a:p>
          <a:p>
            <a:pPr lvl="1"/>
            <a:r>
              <a:rPr lang="en-GB" dirty="0" smtClean="0"/>
              <a:t>E.g., data from different groups of people</a:t>
            </a:r>
          </a:p>
          <a:p>
            <a:r>
              <a:rPr lang="en-GB" dirty="0" smtClean="0"/>
              <a:t>Significance testing</a:t>
            </a:r>
          </a:p>
          <a:p>
            <a:pPr lvl="1"/>
            <a:r>
              <a:rPr lang="en-GB" dirty="0" smtClean="0"/>
              <a:t>Testing the significance of </a:t>
            </a:r>
            <a:r>
              <a:rPr lang="en-GB" i="1" dirty="0" smtClean="0"/>
              <a:t>Pearson’s correlation coefficient</a:t>
            </a:r>
          </a:p>
          <a:p>
            <a:pPr lvl="1"/>
            <a:r>
              <a:rPr lang="en-GB" dirty="0" smtClean="0"/>
              <a:t>Testing the significance of </a:t>
            </a:r>
            <a:r>
              <a:rPr lang="en-GB" i="1" dirty="0" smtClean="0"/>
              <a:t>b</a:t>
            </a:r>
            <a:r>
              <a:rPr lang="en-GB" dirty="0" smtClean="0"/>
              <a:t> in regression.</a:t>
            </a:r>
            <a:endParaRPr lang="en-GB" dirty="0"/>
          </a:p>
        </p:txBody>
      </p:sp>
      <p:sp>
        <p:nvSpPr>
          <p:cNvPr id="4" name="Datumsplatzhalter 3"/>
          <p:cNvSpPr>
            <a:spLocks noGrp="1"/>
          </p:cNvSpPr>
          <p:nvPr>
            <p:ph type="dt" sz="half" idx="10"/>
          </p:nvPr>
        </p:nvSpPr>
        <p:spPr/>
        <p:txBody>
          <a:bodyPr/>
          <a:lstStyle/>
          <a:p>
            <a:fld id="{1C73FEB6-0DC9-426E-98D6-FEE75C3EA572}" type="datetime1">
              <a:rPr lang="de-AT" smtClean="0"/>
              <a:t>01.02.2023</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108</a:t>
            </a:fld>
            <a:endParaRPr lang="de-DE" altLang="en-US"/>
          </a:p>
        </p:txBody>
      </p:sp>
    </p:spTree>
    <p:extLst>
      <p:ext uri="{BB962C8B-B14F-4D97-AF65-F5344CB8AC3E}">
        <p14:creationId xmlns:p14="http://schemas.microsoft.com/office/powerpoint/2010/main" val="1693394002"/>
      </p:ext>
    </p:extLst>
  </p:cSld>
  <p:clrMapOvr>
    <a:masterClrMapping/>
  </p:clrMapOvr>
  <p:timing>
    <p:tnLst>
      <p:par>
        <p:cTn id="1" dur="indefinite" restart="never" nodeType="tmRoot"/>
      </p:par>
    </p:tnLst>
    <p:bldLst>
      <p:bldP spid="2" grpId="0"/>
      <p:bldP spid="3" grpId="0" build="p">
        <p:tmplLst>
          <p:tmpl lvl="1">
            <p:tnLst>
              <p:par>
                <p:cTn presetID="9"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2">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3">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4">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5">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Lst>
      </p:b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04F29829-7CDD-4481-A984-53486E82A522}"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01.02.2023</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10"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11"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7930D3B2-C433-4E83-A5E2-9AA555E5B86F}" type="slidenum">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182277" name="Picture 5" descr=" X^2 = \sum_{i=1}^{n} {(O_i - E_i)^2 \over E_i}"/>
          <p:cNvPicPr>
            <a:picLocks noChangeAspect="1" noChangeArrowheads="1"/>
          </p:cNvPicPr>
          <p:nvPr/>
        </p:nvPicPr>
        <p:blipFill>
          <a:blip r:embed="rId3" cstate="print"/>
          <a:srcRect/>
          <a:stretch>
            <a:fillRect/>
          </a:stretch>
        </p:blipFill>
        <p:spPr bwMode="auto">
          <a:xfrm>
            <a:off x="1835150" y="1484313"/>
            <a:ext cx="1619250" cy="466725"/>
          </a:xfrm>
          <a:prstGeom prst="rect">
            <a:avLst/>
          </a:prstGeom>
          <a:noFill/>
        </p:spPr>
      </p:pic>
      <p:pic>
        <p:nvPicPr>
          <p:cNvPr id="182280" name="Picture 8" descr="Karl Pearson (né Carl Pearson)">
            <a:hlinkClick r:id="rId4" tooltip="Karl Pearson (né Carl Pearson)"/>
          </p:cNvPr>
          <p:cNvPicPr>
            <a:picLocks noChangeAspect="1" noChangeArrowheads="1"/>
          </p:cNvPicPr>
          <p:nvPr/>
        </p:nvPicPr>
        <p:blipFill>
          <a:blip r:embed="rId5" cstate="print"/>
          <a:srcRect/>
          <a:stretch>
            <a:fillRect/>
          </a:stretch>
        </p:blipFill>
        <p:spPr bwMode="auto">
          <a:xfrm>
            <a:off x="1116013" y="2852738"/>
            <a:ext cx="2143125" cy="2609850"/>
          </a:xfrm>
          <a:prstGeom prst="rect">
            <a:avLst/>
          </a:prstGeom>
          <a:noFill/>
        </p:spPr>
      </p:pic>
      <p:sp>
        <p:nvSpPr>
          <p:cNvPr id="182297" name="Text Box 25"/>
          <p:cNvSpPr txBox="1">
            <a:spLocks noChangeArrowheads="1"/>
          </p:cNvSpPr>
          <p:nvPr/>
        </p:nvSpPr>
        <p:spPr bwMode="auto">
          <a:xfrm>
            <a:off x="5625670" y="1883510"/>
            <a:ext cx="2257862" cy="369332"/>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dirty="0" smtClean="0">
                <a:ln>
                  <a:noFill/>
                </a:ln>
                <a:solidFill>
                  <a:prstClr val="black"/>
                </a:solidFill>
                <a:effectLst/>
                <a:uLnTx/>
                <a:uFillTx/>
                <a:latin typeface="Arial" charset="0"/>
                <a:ea typeface="+mn-ea"/>
                <a:cs typeface="+mn-cs"/>
              </a:rPr>
              <a:t>Analysis </a:t>
            </a:r>
            <a:r>
              <a:rPr kumimoji="0" lang="de-DE" sz="1800" b="0" i="0" u="none" strike="noStrike" kern="1200" cap="none" spc="0" normalizeH="0" baseline="0" noProof="0" dirty="0" err="1" smtClean="0">
                <a:ln>
                  <a:noFill/>
                </a:ln>
                <a:solidFill>
                  <a:prstClr val="black"/>
                </a:solidFill>
                <a:effectLst/>
                <a:uLnTx/>
                <a:uFillTx/>
                <a:latin typeface="Arial" charset="0"/>
                <a:ea typeface="+mn-ea"/>
                <a:cs typeface="+mn-cs"/>
              </a:rPr>
              <a:t>of</a:t>
            </a:r>
            <a:r>
              <a:rPr kumimoji="0" lang="de-DE" sz="18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smtClean="0">
                <a:ln>
                  <a:noFill/>
                </a:ln>
                <a:solidFill>
                  <a:prstClr val="black"/>
                </a:solidFill>
                <a:effectLst/>
                <a:uLnTx/>
                <a:uFillTx/>
                <a:latin typeface="Arial" charset="0"/>
                <a:ea typeface="+mn-ea"/>
                <a:cs typeface="+mn-cs"/>
              </a:rPr>
              <a:t>Variance</a:t>
            </a:r>
            <a:endParaRPr kumimoji="0" lang="de-DE"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82298" name="Text Box 26"/>
          <p:cNvSpPr txBox="1">
            <a:spLocks noChangeArrowheads="1"/>
          </p:cNvSpPr>
          <p:nvPr/>
        </p:nvSpPr>
        <p:spPr bwMode="auto">
          <a:xfrm>
            <a:off x="684213" y="764704"/>
            <a:ext cx="4549643" cy="1569660"/>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b="0" i="0" u="none" strike="noStrike" kern="1200" cap="none" spc="0" normalizeH="0" baseline="0" noProof="0" dirty="0" err="1">
                <a:ln>
                  <a:noFill/>
                </a:ln>
                <a:solidFill>
                  <a:schemeClr val="accent1"/>
                </a:solidFill>
                <a:effectLst/>
                <a:uLnTx/>
                <a:uFillTx/>
                <a:latin typeface="Arial" charset="0"/>
                <a:ea typeface="+mn-ea"/>
                <a:cs typeface="+mn-cs"/>
              </a:rPr>
              <a:t>Pearson`s</a:t>
            </a:r>
            <a:r>
              <a:rPr kumimoji="0" lang="de-DE" b="0" i="0" u="none" strike="noStrike" kern="1200" cap="none" spc="0" normalizeH="0" baseline="0" noProof="0" dirty="0">
                <a:ln>
                  <a:noFill/>
                </a:ln>
                <a:solidFill>
                  <a:schemeClr val="accent1"/>
                </a:solidFill>
                <a:effectLst/>
                <a:uLnTx/>
                <a:uFillTx/>
                <a:latin typeface="Arial" charset="0"/>
                <a:ea typeface="+mn-ea"/>
                <a:cs typeface="+mn-cs"/>
              </a:rPr>
              <a:t> </a:t>
            </a:r>
            <a:r>
              <a:rPr kumimoji="0" lang="de-DE" b="0" i="0" u="none" strike="noStrike" kern="1200" cap="none" spc="0" normalizeH="0" baseline="0" noProof="0" dirty="0" err="1" smtClean="0">
                <a:ln>
                  <a:noFill/>
                </a:ln>
                <a:solidFill>
                  <a:schemeClr val="accent1"/>
                </a:solidFill>
                <a:effectLst/>
                <a:uLnTx/>
                <a:uFillTx/>
                <a:latin typeface="Arial" charset="0"/>
                <a:ea typeface="+mn-ea"/>
                <a:cs typeface="+mn-cs"/>
              </a:rPr>
              <a:t>chi-square</a:t>
            </a:r>
            <a:r>
              <a:rPr kumimoji="0" lang="de-DE" b="0" i="0" u="none" strike="noStrike" kern="1200" cap="none" spc="0" normalizeH="0" baseline="0" noProof="0" dirty="0" smtClean="0">
                <a:ln>
                  <a:noFill/>
                </a:ln>
                <a:solidFill>
                  <a:schemeClr val="accent1"/>
                </a:solidFill>
                <a:effectLst/>
                <a:uLnTx/>
                <a:uFillTx/>
                <a:latin typeface="Arial" charset="0"/>
                <a:ea typeface="+mn-ea"/>
                <a:cs typeface="+mn-cs"/>
              </a:rPr>
              <a:t> </a:t>
            </a:r>
            <a:r>
              <a:rPr lang="de-DE" dirty="0" err="1">
                <a:solidFill>
                  <a:schemeClr val="accent1"/>
                </a:solidFill>
                <a:latin typeface="Arial" charset="0"/>
              </a:rPr>
              <a:t>test</a:t>
            </a:r>
            <a:r>
              <a:rPr lang="de-DE" dirty="0">
                <a:solidFill>
                  <a:schemeClr val="accent1"/>
                </a:solidFill>
                <a:latin typeface="Arial" charset="0"/>
              </a:rPr>
              <a:t> </a:t>
            </a:r>
            <a:r>
              <a:rPr lang="de-DE" dirty="0">
                <a:solidFill>
                  <a:schemeClr val="accent1"/>
                </a:solidFill>
                <a:latin typeface="Arial" charset="0"/>
              </a:rPr>
              <a:t>1900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dirty="0" err="1" smtClean="0">
                <a:ln>
                  <a:noFill/>
                </a:ln>
                <a:solidFill>
                  <a:prstClr val="black"/>
                </a:solidFill>
                <a:effectLst/>
                <a:uLnTx/>
                <a:uFillTx/>
                <a:latin typeface="Arial" charset="0"/>
                <a:ea typeface="+mn-ea"/>
                <a:cs typeface="+mn-cs"/>
              </a:rPr>
              <a:t>Correlation</a:t>
            </a:r>
            <a:r>
              <a:rPr kumimoji="0" lang="de-DE" sz="18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smtClean="0">
                <a:ln>
                  <a:noFill/>
                </a:ln>
                <a:solidFill>
                  <a:prstClr val="black"/>
                </a:solidFill>
                <a:effectLst/>
                <a:uLnTx/>
                <a:uFillTx/>
                <a:latin typeface="Arial" charset="0"/>
                <a:ea typeface="+mn-ea"/>
                <a:cs typeface="+mn-cs"/>
              </a:rPr>
              <a:t>and</a:t>
            </a:r>
            <a:r>
              <a:rPr kumimoji="0" lang="de-DE" sz="18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smtClean="0">
                <a:ln>
                  <a:noFill/>
                </a:ln>
                <a:solidFill>
                  <a:prstClr val="black"/>
                </a:solidFill>
                <a:effectLst/>
                <a:uLnTx/>
                <a:uFillTx/>
                <a:latin typeface="Arial" charset="0"/>
                <a:ea typeface="+mn-ea"/>
                <a:cs typeface="+mn-cs"/>
              </a:rPr>
              <a:t>regression</a:t>
            </a:r>
            <a:endParaRPr kumimoji="0" lang="de-DE" sz="1800" b="0"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182300" name="Picture 28" descr="Image:R. A. Fischer.jpg">
            <a:hlinkClick r:id="rId6"/>
          </p:cNvPr>
          <p:cNvPicPr>
            <a:picLocks noChangeAspect="1" noChangeArrowheads="1"/>
          </p:cNvPicPr>
          <p:nvPr/>
        </p:nvPicPr>
        <p:blipFill>
          <a:blip r:embed="rId7" cstate="print"/>
          <a:srcRect/>
          <a:stretch>
            <a:fillRect/>
          </a:stretch>
        </p:blipFill>
        <p:spPr bwMode="auto">
          <a:xfrm>
            <a:off x="5435600" y="2781300"/>
            <a:ext cx="2189163" cy="2663825"/>
          </a:xfrm>
          <a:prstGeom prst="rect">
            <a:avLst/>
          </a:prstGeom>
          <a:noFill/>
        </p:spPr>
      </p:pic>
      <p:sp>
        <p:nvSpPr>
          <p:cNvPr id="182301" name="Rectangle 29"/>
          <p:cNvSpPr>
            <a:spLocks noChangeArrowheads="1"/>
          </p:cNvSpPr>
          <p:nvPr/>
        </p:nvSpPr>
        <p:spPr bwMode="auto">
          <a:xfrm>
            <a:off x="4427538" y="5661025"/>
            <a:ext cx="4032250" cy="366713"/>
          </a:xfrm>
          <a:prstGeom prst="rect">
            <a:avLst/>
          </a:prstGeom>
          <a:noFill/>
          <a:ln w="9525">
            <a:noFill/>
            <a:miter lim="800000"/>
            <a:headEnd/>
            <a:tailEnd/>
          </a:ln>
          <a:effec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a:ln>
                  <a:noFill/>
                </a:ln>
                <a:solidFill>
                  <a:prstClr val="black"/>
                </a:solidFill>
                <a:effectLst/>
                <a:uLnTx/>
                <a:uFillTx/>
                <a:latin typeface="Arial" charset="0"/>
                <a:ea typeface="+mn-ea"/>
                <a:cs typeface="+mn-cs"/>
              </a:rPr>
              <a:t>Sir Ronald Aylmer Fisher (1890-1962)</a:t>
            </a:r>
          </a:p>
        </p:txBody>
      </p:sp>
      <p:sp>
        <p:nvSpPr>
          <p:cNvPr id="182302" name="Rectangle 30"/>
          <p:cNvSpPr>
            <a:spLocks noChangeArrowheads="1"/>
          </p:cNvSpPr>
          <p:nvPr/>
        </p:nvSpPr>
        <p:spPr bwMode="auto">
          <a:xfrm>
            <a:off x="684213" y="5661025"/>
            <a:ext cx="2813050" cy="366713"/>
          </a:xfrm>
          <a:prstGeom prst="rect">
            <a:avLst/>
          </a:prstGeom>
          <a:noFill/>
          <a:ln w="9525">
            <a:noFill/>
            <a:miter lim="800000"/>
            <a:headEnd/>
            <a:tailEnd/>
          </a:ln>
          <a:effec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a:ln>
                  <a:noFill/>
                </a:ln>
                <a:solidFill>
                  <a:prstClr val="black"/>
                </a:solidFill>
                <a:effectLst/>
                <a:uLnTx/>
                <a:uFillTx/>
                <a:latin typeface="Arial" charset="0"/>
                <a:ea typeface="+mn-ea"/>
                <a:cs typeface="+mn-cs"/>
              </a:rPr>
              <a:t>Karl Pearson (1857-1936)</a:t>
            </a:r>
          </a:p>
        </p:txBody>
      </p:sp>
    </p:spTree>
    <p:extLst>
      <p:ext uri="{BB962C8B-B14F-4D97-AF65-F5344CB8AC3E}">
        <p14:creationId xmlns:p14="http://schemas.microsoft.com/office/powerpoint/2010/main" val="30225960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4"/>
          <p:cNvSpPr>
            <a:spLocks noGrp="1" noChangeArrowheads="1"/>
          </p:cNvSpPr>
          <p:nvPr>
            <p:ph type="title"/>
          </p:nvPr>
        </p:nvSpPr>
        <p:spPr>
          <a:noFill/>
          <a:ln/>
        </p:spPr>
        <p:txBody>
          <a:bodyPr/>
          <a:lstStyle/>
          <a:p>
            <a:r>
              <a:rPr lang="de-DE" dirty="0" err="1" smtClean="0"/>
              <a:t>Literature</a:t>
            </a:r>
            <a:endParaRPr lang="de-DE" dirty="0"/>
          </a:p>
        </p:txBody>
      </p:sp>
      <p:sp>
        <p:nvSpPr>
          <p:cNvPr id="4" name="Datumsplatzhalter 3"/>
          <p:cNvSpPr>
            <a:spLocks noGrp="1"/>
          </p:cNvSpPr>
          <p:nvPr>
            <p:ph type="dt" sz="half" idx="10"/>
          </p:nvPr>
        </p:nvSpPr>
        <p:spPr/>
        <p:txBody>
          <a:bodyPr/>
          <a:lstStyle/>
          <a:p>
            <a:fld id="{9AFFC7B4-E361-4D31-8810-B2F1C764C4AE}" type="datetime1">
              <a:rPr lang="de-AT" smtClean="0"/>
              <a:t>01.02.2023</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Page</a:t>
            </a:r>
            <a:fld id="{43F64F4F-A0C7-4089-904F-ABF8F45E77EC}" type="slidenum">
              <a:rPr lang="de-DE" altLang="en-US"/>
              <a:t>11</a:t>
            </a:fld>
            <a:endParaRPr lang="de-DE" altLang="en-US"/>
          </a:p>
        </p:txBody>
      </p:sp>
      <p:pic>
        <p:nvPicPr>
          <p:cNvPr id="738306" name="Picture 2" descr="Frontcover"/>
          <p:cNvPicPr>
            <a:picLocks noChangeAspect="1" noChangeArrowheads="1"/>
          </p:cNvPicPr>
          <p:nvPr/>
        </p:nvPicPr>
        <p:blipFill>
          <a:blip r:embed="rId3" cstate="print"/>
          <a:srcRect/>
          <a:stretch>
            <a:fillRect/>
          </a:stretch>
        </p:blipFill>
        <p:spPr bwMode="auto">
          <a:xfrm>
            <a:off x="3419872" y="3429000"/>
            <a:ext cx="1219200" cy="1847851"/>
          </a:xfrm>
          <a:prstGeom prst="rect">
            <a:avLst/>
          </a:prstGeom>
          <a:noFill/>
        </p:spPr>
      </p:pic>
      <p:pic>
        <p:nvPicPr>
          <p:cNvPr id="738308" name="Picture 4" descr="Frontcover"/>
          <p:cNvPicPr>
            <a:picLocks noChangeAspect="1" noChangeArrowheads="1"/>
          </p:cNvPicPr>
          <p:nvPr/>
        </p:nvPicPr>
        <p:blipFill>
          <a:blip r:embed="rId4" cstate="print"/>
          <a:srcRect/>
          <a:stretch>
            <a:fillRect/>
          </a:stretch>
        </p:blipFill>
        <p:spPr bwMode="auto">
          <a:xfrm>
            <a:off x="4139952" y="1656465"/>
            <a:ext cx="1105926" cy="1676170"/>
          </a:xfrm>
          <a:prstGeom prst="rect">
            <a:avLst/>
          </a:prstGeom>
          <a:noFill/>
        </p:spPr>
      </p:pic>
      <p:sp>
        <p:nvSpPr>
          <p:cNvPr id="2" name="Inhaltsplatzhalter 1"/>
          <p:cNvSpPr>
            <a:spLocks noGrp="1"/>
          </p:cNvSpPr>
          <p:nvPr>
            <p:ph idx="1"/>
          </p:nvPr>
        </p:nvSpPr>
        <p:spPr>
          <a:xfrm>
            <a:off x="323528" y="1536686"/>
            <a:ext cx="8229600" cy="4757758"/>
          </a:xfrm>
        </p:spPr>
        <p:txBody>
          <a:bodyPr/>
          <a:lstStyle/>
          <a:p>
            <a:r>
              <a:rPr lang="de-DE" dirty="0"/>
              <a:t>Medical statistics</a:t>
            </a:r>
          </a:p>
          <a:p>
            <a:r>
              <a:rPr lang="de-DE" dirty="0"/>
              <a:t>Statistical software</a:t>
            </a:r>
          </a:p>
          <a:p>
            <a:r>
              <a:rPr lang="de-DE" dirty="0"/>
              <a:t>Medical informatics</a:t>
            </a:r>
          </a:p>
          <a:p>
            <a:r>
              <a:rPr lang="de-DE" dirty="0"/>
              <a:t>Documentation</a:t>
            </a:r>
          </a:p>
          <a:p>
            <a:endParaRPr lang="de-DE" dirty="0"/>
          </a:p>
          <a:p>
            <a:endParaRPr lang="de-DE" dirty="0"/>
          </a:p>
          <a:p>
            <a:r>
              <a:rPr lang="de-DE" dirty="0"/>
              <a:t>Clinical research</a:t>
            </a:r>
          </a:p>
          <a:p>
            <a:endParaRPr lang="de-DE" dirty="0"/>
          </a:p>
          <a:p>
            <a:r>
              <a:rPr lang="de-DE" dirty="0"/>
              <a:t>Public Health</a:t>
            </a:r>
          </a:p>
          <a:p>
            <a:r>
              <a:rPr lang="de-DE" dirty="0"/>
              <a:t>Epidemiological research</a:t>
            </a:r>
          </a:p>
          <a:p>
            <a:r>
              <a:rPr lang="de-DE" dirty="0" err="1"/>
              <a:t>Evidence Based </a:t>
            </a:r>
            <a:r>
              <a:rPr lang="de-DE" dirty="0"/>
              <a:t>Medicine</a:t>
            </a:r>
          </a:p>
          <a:p>
            <a:endParaRPr lang="de-DE" dirty="0"/>
          </a:p>
          <a:p>
            <a:pPr marL="0" indent="0">
              <a:buNone/>
            </a:pPr>
            <a:endParaRPr lang="de-DE" dirty="0"/>
          </a:p>
        </p:txBody>
      </p:sp>
      <p:pic>
        <p:nvPicPr>
          <p:cNvPr id="1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84168" y="4809664"/>
            <a:ext cx="1043560" cy="1467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80112" y="2508219"/>
            <a:ext cx="1025836" cy="1529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88024" y="4806415"/>
            <a:ext cx="1024613" cy="1471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51970" name="Picture 2" descr="http://ecx.images-amazon.com/images/I/41K4ANEQUsL._SX366_BO1,204,203,200_.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47553" y="1656465"/>
            <a:ext cx="1312879" cy="1780236"/>
          </a:xfrm>
          <a:prstGeom prst="rect">
            <a:avLst/>
          </a:prstGeom>
          <a:noFill/>
          <a:extLst>
            <a:ext uri="{909E8E84-426E-40DD-AFC4-6F175D3DCCD1}">
              <a14:hiddenFill xmlns:a14="http://schemas.microsoft.com/office/drawing/2010/main">
                <a:solidFill>
                  <a:srgbClr val="FFFFFF"/>
                </a:solidFill>
              </a14:hiddenFill>
            </a:ext>
          </a:extLst>
        </p:spPr>
      </p:pic>
      <p:pic>
        <p:nvPicPr>
          <p:cNvPr id="407554" name="Picture 2" descr="http://ecx.images-amazon.com/images/I/51IZCDQf-6L._SX342_BO1,204,203,200_.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52320" y="3915565"/>
            <a:ext cx="1480752" cy="2147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587170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8985" y="188640"/>
            <a:ext cx="6186502" cy="1143000"/>
          </a:xfrm>
        </p:spPr>
        <p:txBody>
          <a:bodyPr/>
          <a:lstStyle/>
          <a:p>
            <a:r>
              <a:rPr lang="en-US" sz="2400" dirty="0" smtClean="0"/>
              <a:t>Analysis of Variance (ANOVA)</a:t>
            </a:r>
            <a:endParaRPr lang="en-US" sz="2400" dirty="0"/>
          </a:p>
        </p:txBody>
      </p:sp>
      <p:sp>
        <p:nvSpPr>
          <p:cNvPr id="3" name="Inhaltsplatzhalter 2"/>
          <p:cNvSpPr>
            <a:spLocks noGrp="1"/>
          </p:cNvSpPr>
          <p:nvPr>
            <p:ph idx="1"/>
          </p:nvPr>
        </p:nvSpPr>
        <p:spPr>
          <a:xfrm>
            <a:off x="288000" y="972000"/>
            <a:ext cx="8524875" cy="4313238"/>
          </a:xfrm>
        </p:spPr>
        <p:txBody>
          <a:bodyPr/>
          <a:lstStyle/>
          <a:p>
            <a:pPr eaLnBrk="1" hangingPunct="1">
              <a:spcBef>
                <a:spcPts val="600"/>
              </a:spcBef>
              <a:spcAft>
                <a:spcPts val="0"/>
              </a:spcAft>
              <a:buSzPct val="150000"/>
              <a:buNone/>
            </a:pPr>
            <a:endParaRPr lang="en-US" sz="2000" b="1" dirty="0" smtClean="0"/>
          </a:p>
          <a:p>
            <a:pPr eaLnBrk="1" hangingPunct="1">
              <a:spcBef>
                <a:spcPts val="600"/>
              </a:spcBef>
              <a:buSzPct val="150000"/>
            </a:pPr>
            <a:r>
              <a:rPr lang="en-US" sz="2000" dirty="0" smtClean="0"/>
              <a:t>Situation: Compare the means of k samples (k&gt;2)</a:t>
            </a:r>
          </a:p>
          <a:p>
            <a:pPr eaLnBrk="1" hangingPunct="1">
              <a:spcBef>
                <a:spcPts val="600"/>
              </a:spcBef>
              <a:buSzPct val="150000"/>
            </a:pPr>
            <a:r>
              <a:rPr lang="en-US" sz="2000" dirty="0" smtClean="0"/>
              <a:t>Assumption: normal distribution of the population, </a:t>
            </a:r>
            <a:r>
              <a:rPr lang="en-US" sz="2000" b="1" dirty="0" smtClean="0">
                <a:latin typeface="Symbol" pitchFamily="18" charset="2"/>
                <a:sym typeface="Wingdings" pitchFamily="2" charset="2"/>
              </a:rPr>
              <a:t>s </a:t>
            </a:r>
            <a:r>
              <a:rPr lang="en-US" sz="2000" b="1" dirty="0">
                <a:latin typeface="Symbol" pitchFamily="18" charset="2"/>
                <a:sym typeface="Wingdings" pitchFamily="2" charset="2"/>
              </a:rPr>
              <a:t>= s</a:t>
            </a:r>
            <a:r>
              <a:rPr lang="en-US" sz="2000" b="1" baseline="-25000" dirty="0">
                <a:latin typeface="Symbol" pitchFamily="18" charset="2"/>
                <a:sym typeface="Wingdings" pitchFamily="2" charset="2"/>
              </a:rPr>
              <a:t>1 </a:t>
            </a:r>
            <a:r>
              <a:rPr lang="en-US" sz="2000" b="1" dirty="0">
                <a:latin typeface="Symbol" pitchFamily="18" charset="2"/>
                <a:sym typeface="Wingdings" pitchFamily="2" charset="2"/>
              </a:rPr>
              <a:t>= s</a:t>
            </a:r>
            <a:r>
              <a:rPr lang="en-US" sz="2000" b="1" baseline="-25000" dirty="0">
                <a:latin typeface="Symbol" pitchFamily="18" charset="2"/>
                <a:sym typeface="Wingdings" pitchFamily="2" charset="2"/>
              </a:rPr>
              <a:t>2</a:t>
            </a:r>
            <a:r>
              <a:rPr lang="en-US" sz="2000" b="1" dirty="0">
                <a:latin typeface="Symbol" pitchFamily="18" charset="2"/>
                <a:sym typeface="Wingdings" pitchFamily="2" charset="2"/>
              </a:rPr>
              <a:t> </a:t>
            </a:r>
            <a:r>
              <a:rPr lang="en-US" sz="2000" dirty="0">
                <a:sym typeface="Wingdings" pitchFamily="2" charset="2"/>
              </a:rPr>
              <a:t>=…=</a:t>
            </a:r>
            <a:r>
              <a:rPr lang="en-US" sz="2000" b="1" dirty="0">
                <a:latin typeface="Symbol" pitchFamily="18" charset="2"/>
                <a:sym typeface="Wingdings" pitchFamily="2" charset="2"/>
              </a:rPr>
              <a:t> </a:t>
            </a:r>
            <a:r>
              <a:rPr lang="en-US" sz="2000" b="1" dirty="0" err="1" smtClean="0">
                <a:latin typeface="Symbol" pitchFamily="18" charset="2"/>
                <a:sym typeface="Wingdings" pitchFamily="2" charset="2"/>
              </a:rPr>
              <a:t>s</a:t>
            </a:r>
            <a:r>
              <a:rPr lang="en-US" sz="2000" b="1" baseline="-25000" dirty="0" err="1" smtClean="0">
                <a:sym typeface="Wingdings" pitchFamily="2" charset="2"/>
              </a:rPr>
              <a:t>k</a:t>
            </a:r>
            <a:endParaRPr lang="en-US" sz="2000" dirty="0" smtClean="0"/>
          </a:p>
          <a:p>
            <a:pPr eaLnBrk="1" hangingPunct="1">
              <a:spcBef>
                <a:spcPts val="600"/>
              </a:spcBef>
              <a:buSzPct val="150000"/>
            </a:pPr>
            <a:r>
              <a:rPr lang="en-US" sz="2000" dirty="0" smtClean="0"/>
              <a:t>Hypothesis: H</a:t>
            </a:r>
            <a:r>
              <a:rPr lang="en-US" sz="2000" baseline="-25000" dirty="0" smtClean="0"/>
              <a:t>0</a:t>
            </a:r>
            <a:r>
              <a:rPr lang="en-US" sz="2000" dirty="0" smtClean="0"/>
              <a:t>: </a:t>
            </a:r>
            <a:r>
              <a:rPr lang="en-US" sz="2000" dirty="0" smtClean="0">
                <a:latin typeface="Symbol" pitchFamily="18" charset="2"/>
              </a:rPr>
              <a:t>m</a:t>
            </a:r>
            <a:r>
              <a:rPr lang="en-US" sz="2000" baseline="-25000" dirty="0" smtClean="0"/>
              <a:t>1</a:t>
            </a:r>
            <a:r>
              <a:rPr lang="en-US" sz="2000" dirty="0" smtClean="0"/>
              <a:t>=</a:t>
            </a:r>
            <a:r>
              <a:rPr lang="en-US" sz="2000" dirty="0" smtClean="0">
                <a:latin typeface="Symbol" pitchFamily="18" charset="2"/>
              </a:rPr>
              <a:t> m</a:t>
            </a:r>
            <a:r>
              <a:rPr lang="en-US" sz="2000" baseline="-25000" dirty="0" smtClean="0"/>
              <a:t>2</a:t>
            </a:r>
            <a:r>
              <a:rPr lang="en-US" sz="2000" dirty="0" smtClean="0"/>
              <a:t> =…</a:t>
            </a:r>
            <a:r>
              <a:rPr lang="en-US" sz="2000" dirty="0" smtClean="0">
                <a:latin typeface="Symbol" pitchFamily="18" charset="2"/>
              </a:rPr>
              <a:t> </a:t>
            </a:r>
            <a:r>
              <a:rPr lang="en-US" sz="2000" dirty="0" smtClean="0"/>
              <a:t>=</a:t>
            </a:r>
            <a:r>
              <a:rPr lang="en-US" sz="2000" dirty="0" smtClean="0">
                <a:latin typeface="Symbol" pitchFamily="18" charset="2"/>
              </a:rPr>
              <a:t> </a:t>
            </a:r>
            <a:r>
              <a:rPr lang="en-US" sz="2000" dirty="0" err="1" smtClean="0">
                <a:latin typeface="Symbol" pitchFamily="18" charset="2"/>
              </a:rPr>
              <a:t>m</a:t>
            </a:r>
            <a:r>
              <a:rPr lang="en-US" sz="2000" baseline="-25000" dirty="0" err="1" smtClean="0"/>
              <a:t>k</a:t>
            </a:r>
            <a:r>
              <a:rPr lang="en-US" sz="2000" baseline="-25000" dirty="0" smtClean="0"/>
              <a:t> </a:t>
            </a:r>
            <a:r>
              <a:rPr lang="en-US" sz="2000" dirty="0" smtClean="0"/>
              <a:t>versus H</a:t>
            </a:r>
            <a:r>
              <a:rPr lang="en-US" sz="2000" baseline="-25000" dirty="0" smtClean="0"/>
              <a:t>1</a:t>
            </a:r>
            <a:r>
              <a:rPr lang="en-US" sz="2000" dirty="0" smtClean="0"/>
              <a:t>: </a:t>
            </a:r>
            <a:r>
              <a:rPr lang="en-US" sz="2000" dirty="0" smtClean="0">
                <a:latin typeface="Symbol" pitchFamily="18" charset="2"/>
              </a:rPr>
              <a:t>m</a:t>
            </a:r>
            <a:r>
              <a:rPr lang="en-US" sz="2000" baseline="-25000" dirty="0" smtClean="0"/>
              <a:t>i </a:t>
            </a:r>
            <a:r>
              <a:rPr lang="en-US" sz="2000" dirty="0" smtClean="0"/>
              <a:t>≠ </a:t>
            </a:r>
            <a:r>
              <a:rPr lang="en-US" sz="2000" dirty="0" err="1" smtClean="0">
                <a:latin typeface="Symbol" pitchFamily="18" charset="2"/>
              </a:rPr>
              <a:t>m</a:t>
            </a:r>
            <a:r>
              <a:rPr lang="en-US" sz="2000" baseline="-25000" dirty="0" err="1" smtClean="0"/>
              <a:t>j</a:t>
            </a:r>
            <a:r>
              <a:rPr lang="en-US" sz="2000" dirty="0" smtClean="0"/>
              <a:t> (i ≠ j): At least two of the 							      means differ</a:t>
            </a:r>
          </a:p>
          <a:p>
            <a:pPr eaLnBrk="1" hangingPunct="1">
              <a:spcBef>
                <a:spcPts val="600"/>
              </a:spcBef>
              <a:buSzPct val="150000"/>
            </a:pPr>
            <a:r>
              <a:rPr lang="en-US" sz="2000" dirty="0" smtClean="0"/>
              <a:t>Nowadays, linear mixed effects models are preferred instead of ANOVA</a:t>
            </a:r>
            <a:endParaRPr lang="en-US" sz="2000" dirty="0"/>
          </a:p>
        </p:txBody>
      </p:sp>
      <p:pic>
        <p:nvPicPr>
          <p:cNvPr id="4" name="Picture 7"/>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562137" y="5230786"/>
            <a:ext cx="170477" cy="357190"/>
          </a:xfrm>
          <a:prstGeom prst="rect">
            <a:avLst/>
          </a:prstGeom>
          <a:noFill/>
        </p:spPr>
      </p:pic>
      <p:sp>
        <p:nvSpPr>
          <p:cNvPr id="5" name="Textfeld 4"/>
          <p:cNvSpPr txBox="1"/>
          <p:nvPr/>
        </p:nvSpPr>
        <p:spPr bwMode="auto">
          <a:xfrm>
            <a:off x="2284893" y="4125880"/>
            <a:ext cx="2193229" cy="369332"/>
          </a:xfrm>
          <a:prstGeom prst="rect">
            <a:avLst/>
          </a:prstGeom>
          <a:noFill/>
          <a:ln w="9525">
            <a:noFill/>
            <a:miter lim="800000"/>
            <a:headEnd/>
            <a:tailEnd/>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  |  |      |  |  |     |  |  |</a:t>
            </a:r>
          </a:p>
        </p:txBody>
      </p:sp>
      <p:sp>
        <p:nvSpPr>
          <p:cNvPr id="6" name="Geschweifte Klammer links 5"/>
          <p:cNvSpPr/>
          <p:nvPr/>
        </p:nvSpPr>
        <p:spPr bwMode="auto">
          <a:xfrm rot="5400000">
            <a:off x="2471622" y="3816319"/>
            <a:ext cx="261938" cy="471489"/>
          </a:xfrm>
          <a:prstGeom prst="leftBrace">
            <a:avLst/>
          </a:prstGeom>
          <a:noFill/>
          <a:ln w="9525" cap="flat" cmpd="sng" algn="ctr">
            <a:solidFill>
              <a:schemeClr val="tx1"/>
            </a:solidFill>
            <a:prstDash val="solid"/>
            <a:round/>
            <a:headEnd type="none" w="med" len="med"/>
            <a:tailEnd type="none" w="med" len="med"/>
          </a:ln>
          <a:effectLst/>
        </p:spPr>
        <p:txBody>
          <a:bodyPr vert="horz" wrap="square" lIns="0" tIns="45720" rIns="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en-US" sz="2400" b="0" i="0" u="none" strike="noStrike" kern="1200" cap="none" spc="0" normalizeH="0" baseline="0" noProof="0" smtClean="0">
              <a:ln>
                <a:noFill/>
              </a:ln>
              <a:solidFill>
                <a:prstClr val="white"/>
              </a:solidFill>
              <a:effectLst/>
              <a:uLnTx/>
              <a:uFillTx/>
              <a:latin typeface="Arial" charset="0"/>
              <a:ea typeface="+mn-ea"/>
              <a:cs typeface="Arial" charset="0"/>
            </a:endParaRPr>
          </a:p>
        </p:txBody>
      </p:sp>
      <p:sp>
        <p:nvSpPr>
          <p:cNvPr id="7" name="Geschweifte Klammer links 6"/>
          <p:cNvSpPr/>
          <p:nvPr/>
        </p:nvSpPr>
        <p:spPr bwMode="auto">
          <a:xfrm rot="5400000">
            <a:off x="3271722" y="3816321"/>
            <a:ext cx="261938" cy="471489"/>
          </a:xfrm>
          <a:prstGeom prst="leftBrace">
            <a:avLst/>
          </a:prstGeom>
          <a:noFill/>
          <a:ln w="9525" cap="flat" cmpd="sng" algn="ctr">
            <a:solidFill>
              <a:schemeClr val="tx1"/>
            </a:solidFill>
            <a:prstDash val="solid"/>
            <a:round/>
            <a:headEnd type="none" w="med" len="med"/>
            <a:tailEnd type="none" w="med" len="med"/>
          </a:ln>
          <a:effectLst/>
        </p:spPr>
        <p:txBody>
          <a:bodyPr vert="horz" wrap="square" lIns="0" tIns="45720" rIns="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en-US" sz="2400" b="0" i="0" u="none" strike="noStrike" kern="1200" cap="none" spc="0" normalizeH="0" baseline="0" noProof="0" smtClean="0">
              <a:ln>
                <a:noFill/>
              </a:ln>
              <a:solidFill>
                <a:prstClr val="white"/>
              </a:solidFill>
              <a:effectLst/>
              <a:uLnTx/>
              <a:uFillTx/>
              <a:latin typeface="Arial" charset="0"/>
              <a:ea typeface="+mn-ea"/>
              <a:cs typeface="Arial" charset="0"/>
            </a:endParaRPr>
          </a:p>
        </p:txBody>
      </p:sp>
      <p:sp>
        <p:nvSpPr>
          <p:cNvPr id="8" name="Geschweifte Klammer links 7"/>
          <p:cNvSpPr/>
          <p:nvPr/>
        </p:nvSpPr>
        <p:spPr bwMode="auto">
          <a:xfrm rot="5400000">
            <a:off x="4005147" y="3816323"/>
            <a:ext cx="261938" cy="471489"/>
          </a:xfrm>
          <a:prstGeom prst="leftBrace">
            <a:avLst/>
          </a:prstGeom>
          <a:noFill/>
          <a:ln w="9525" cap="flat" cmpd="sng" algn="ctr">
            <a:solidFill>
              <a:schemeClr val="tx1"/>
            </a:solidFill>
            <a:prstDash val="solid"/>
            <a:round/>
            <a:headEnd type="none" w="med" len="med"/>
            <a:tailEnd type="none" w="med" len="med"/>
          </a:ln>
          <a:effectLst/>
        </p:spPr>
        <p:txBody>
          <a:bodyPr vert="horz" wrap="square" lIns="0" tIns="45720" rIns="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en-US" sz="2400" b="0" i="0" u="none" strike="noStrike" kern="1200" cap="none" spc="0" normalizeH="0" baseline="0" noProof="0" smtClean="0">
              <a:ln>
                <a:noFill/>
              </a:ln>
              <a:solidFill>
                <a:prstClr val="white"/>
              </a:solidFill>
              <a:effectLst/>
              <a:uLnTx/>
              <a:uFillTx/>
              <a:latin typeface="Arial" charset="0"/>
              <a:ea typeface="+mn-ea"/>
              <a:cs typeface="Arial" charset="0"/>
            </a:endParaRPr>
          </a:p>
        </p:txBody>
      </p:sp>
      <p:sp>
        <p:nvSpPr>
          <p:cNvPr id="9" name="Textfeld 8"/>
          <p:cNvSpPr txBox="1"/>
          <p:nvPr/>
        </p:nvSpPr>
        <p:spPr bwMode="auto">
          <a:xfrm>
            <a:off x="2200161" y="3630580"/>
            <a:ext cx="830677" cy="307777"/>
          </a:xfrm>
          <a:prstGeom prst="rect">
            <a:avLst/>
          </a:prstGeom>
          <a:noFill/>
          <a:ln w="9525">
            <a:noFill/>
            <a:miter lim="800000"/>
            <a:headEnd/>
            <a:tailEnd/>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charset="0"/>
                <a:ea typeface="+mn-ea"/>
                <a:cs typeface="+mn-cs"/>
              </a:rPr>
              <a:t>Group 1</a:t>
            </a:r>
          </a:p>
        </p:txBody>
      </p:sp>
      <p:sp>
        <p:nvSpPr>
          <p:cNvPr id="10" name="Textfeld 9"/>
          <p:cNvSpPr txBox="1"/>
          <p:nvPr/>
        </p:nvSpPr>
        <p:spPr bwMode="auto">
          <a:xfrm>
            <a:off x="2990736" y="3621055"/>
            <a:ext cx="830677" cy="307777"/>
          </a:xfrm>
          <a:prstGeom prst="rect">
            <a:avLst/>
          </a:prstGeom>
          <a:noFill/>
          <a:ln w="9525">
            <a:noFill/>
            <a:miter lim="800000"/>
            <a:headEnd/>
            <a:tailEnd/>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charset="0"/>
                <a:ea typeface="+mn-ea"/>
                <a:cs typeface="+mn-cs"/>
              </a:rPr>
              <a:t>Group 2</a:t>
            </a:r>
          </a:p>
        </p:txBody>
      </p:sp>
      <p:sp>
        <p:nvSpPr>
          <p:cNvPr id="11" name="Textfeld 10"/>
          <p:cNvSpPr txBox="1"/>
          <p:nvPr/>
        </p:nvSpPr>
        <p:spPr bwMode="auto">
          <a:xfrm>
            <a:off x="3724161" y="3611530"/>
            <a:ext cx="830677" cy="307777"/>
          </a:xfrm>
          <a:prstGeom prst="rect">
            <a:avLst/>
          </a:prstGeom>
          <a:noFill/>
          <a:ln w="9525">
            <a:noFill/>
            <a:miter lim="800000"/>
            <a:headEnd/>
            <a:tailEnd/>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charset="0"/>
                <a:ea typeface="+mn-ea"/>
                <a:cs typeface="+mn-cs"/>
              </a:rPr>
              <a:t>Group 3</a:t>
            </a:r>
          </a:p>
        </p:txBody>
      </p:sp>
      <p:cxnSp>
        <p:nvCxnSpPr>
          <p:cNvPr id="12" name="Gerade Verbindung mit Pfeil 11"/>
          <p:cNvCxnSpPr/>
          <p:nvPr/>
        </p:nvCxnSpPr>
        <p:spPr bwMode="auto">
          <a:xfrm>
            <a:off x="2362086" y="4516405"/>
            <a:ext cx="209550" cy="647700"/>
          </a:xfrm>
          <a:prstGeom prst="straightConnector1">
            <a:avLst/>
          </a:prstGeom>
          <a:noFill/>
          <a:ln w="28575" cap="flat" cmpd="sng" algn="ctr">
            <a:solidFill>
              <a:srgbClr val="00B050"/>
            </a:solidFill>
            <a:prstDash val="solid"/>
            <a:round/>
            <a:headEnd type="arrow"/>
            <a:tailEnd type="arrow"/>
          </a:ln>
          <a:effectLst/>
        </p:spPr>
      </p:cxnSp>
      <p:sp>
        <p:nvSpPr>
          <p:cNvPr id="13" name="Textfeld 12"/>
          <p:cNvSpPr txBox="1"/>
          <p:nvPr/>
        </p:nvSpPr>
        <p:spPr bwMode="auto">
          <a:xfrm>
            <a:off x="2619261" y="5278405"/>
            <a:ext cx="269626" cy="276999"/>
          </a:xfrm>
          <a:prstGeom prst="rect">
            <a:avLst/>
          </a:prstGeom>
          <a:noFill/>
          <a:ln w="9525">
            <a:noFill/>
            <a:miter lim="800000"/>
            <a:headEnd/>
            <a:tailEnd/>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25000" noProof="0" dirty="0" smtClean="0">
                <a:ln>
                  <a:noFill/>
                </a:ln>
                <a:solidFill>
                  <a:prstClr val="black"/>
                </a:solidFill>
                <a:effectLst/>
                <a:uLnTx/>
                <a:uFillTx/>
                <a:latin typeface="Arial" charset="0"/>
                <a:ea typeface="+mn-ea"/>
                <a:cs typeface="+mn-cs"/>
              </a:rPr>
              <a:t>1</a:t>
            </a:r>
          </a:p>
        </p:txBody>
      </p:sp>
      <p:pic>
        <p:nvPicPr>
          <p:cNvPr id="14" name="Picture 7"/>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314612" y="5221261"/>
            <a:ext cx="170477" cy="357190"/>
          </a:xfrm>
          <a:prstGeom prst="rect">
            <a:avLst/>
          </a:prstGeom>
          <a:noFill/>
        </p:spPr>
      </p:pic>
      <p:sp>
        <p:nvSpPr>
          <p:cNvPr id="15" name="Textfeld 14"/>
          <p:cNvSpPr txBox="1"/>
          <p:nvPr/>
        </p:nvSpPr>
        <p:spPr bwMode="auto">
          <a:xfrm>
            <a:off x="3371736" y="5268880"/>
            <a:ext cx="269626" cy="276999"/>
          </a:xfrm>
          <a:prstGeom prst="rect">
            <a:avLst/>
          </a:prstGeom>
          <a:noFill/>
          <a:ln w="9525">
            <a:noFill/>
            <a:miter lim="800000"/>
            <a:headEnd/>
            <a:tailEnd/>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25000" noProof="0" dirty="0" smtClean="0">
                <a:ln>
                  <a:noFill/>
                </a:ln>
                <a:solidFill>
                  <a:prstClr val="black"/>
                </a:solidFill>
                <a:effectLst/>
                <a:uLnTx/>
                <a:uFillTx/>
                <a:latin typeface="Arial" charset="0"/>
                <a:ea typeface="+mn-ea"/>
                <a:cs typeface="+mn-cs"/>
              </a:rPr>
              <a:t>2</a:t>
            </a:r>
          </a:p>
        </p:txBody>
      </p:sp>
      <p:pic>
        <p:nvPicPr>
          <p:cNvPr id="16" name="Picture 7"/>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048037" y="5230786"/>
            <a:ext cx="170477" cy="357190"/>
          </a:xfrm>
          <a:prstGeom prst="rect">
            <a:avLst/>
          </a:prstGeom>
          <a:noFill/>
        </p:spPr>
      </p:pic>
      <p:sp>
        <p:nvSpPr>
          <p:cNvPr id="17" name="Textfeld 16"/>
          <p:cNvSpPr txBox="1"/>
          <p:nvPr/>
        </p:nvSpPr>
        <p:spPr bwMode="auto">
          <a:xfrm>
            <a:off x="4105161" y="5278405"/>
            <a:ext cx="269626" cy="276999"/>
          </a:xfrm>
          <a:prstGeom prst="rect">
            <a:avLst/>
          </a:prstGeom>
          <a:noFill/>
          <a:ln w="9525">
            <a:noFill/>
            <a:miter lim="800000"/>
            <a:headEnd/>
            <a:tailEnd/>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25000" noProof="0" dirty="0" smtClean="0">
                <a:ln>
                  <a:noFill/>
                </a:ln>
                <a:solidFill>
                  <a:prstClr val="black"/>
                </a:solidFill>
                <a:effectLst/>
                <a:uLnTx/>
                <a:uFillTx/>
                <a:latin typeface="Arial" charset="0"/>
                <a:ea typeface="+mn-ea"/>
                <a:cs typeface="+mn-cs"/>
              </a:rPr>
              <a:t>3</a:t>
            </a:r>
          </a:p>
        </p:txBody>
      </p:sp>
      <p:cxnSp>
        <p:nvCxnSpPr>
          <p:cNvPr id="18" name="Gerade Verbindung mit Pfeil 17"/>
          <p:cNvCxnSpPr/>
          <p:nvPr/>
        </p:nvCxnSpPr>
        <p:spPr bwMode="auto">
          <a:xfrm>
            <a:off x="2619261" y="4516405"/>
            <a:ext cx="9525" cy="600075"/>
          </a:xfrm>
          <a:prstGeom prst="straightConnector1">
            <a:avLst/>
          </a:prstGeom>
          <a:noFill/>
          <a:ln w="28575" cap="flat" cmpd="sng" algn="ctr">
            <a:solidFill>
              <a:srgbClr val="00B050"/>
            </a:solidFill>
            <a:prstDash val="solid"/>
            <a:round/>
            <a:headEnd type="arrow"/>
            <a:tailEnd type="arrow"/>
          </a:ln>
          <a:effectLst/>
        </p:spPr>
      </p:cxnSp>
      <p:cxnSp>
        <p:nvCxnSpPr>
          <p:cNvPr id="19" name="Gerade Verbindung mit Pfeil 18"/>
          <p:cNvCxnSpPr/>
          <p:nvPr/>
        </p:nvCxnSpPr>
        <p:spPr bwMode="auto">
          <a:xfrm flipH="1">
            <a:off x="2685936" y="4497355"/>
            <a:ext cx="133350" cy="666750"/>
          </a:xfrm>
          <a:prstGeom prst="straightConnector1">
            <a:avLst/>
          </a:prstGeom>
          <a:noFill/>
          <a:ln w="28575" cap="flat" cmpd="sng" algn="ctr">
            <a:solidFill>
              <a:srgbClr val="00B050"/>
            </a:solidFill>
            <a:prstDash val="solid"/>
            <a:round/>
            <a:headEnd type="arrow"/>
            <a:tailEnd type="arrow"/>
          </a:ln>
          <a:effectLst/>
        </p:spPr>
      </p:cxnSp>
      <p:cxnSp>
        <p:nvCxnSpPr>
          <p:cNvPr id="20" name="Gerade Verbindung mit Pfeil 19"/>
          <p:cNvCxnSpPr/>
          <p:nvPr/>
        </p:nvCxnSpPr>
        <p:spPr bwMode="auto">
          <a:xfrm>
            <a:off x="3162186" y="4525930"/>
            <a:ext cx="209550" cy="647700"/>
          </a:xfrm>
          <a:prstGeom prst="straightConnector1">
            <a:avLst/>
          </a:prstGeom>
          <a:noFill/>
          <a:ln w="28575" cap="flat" cmpd="sng" algn="ctr">
            <a:solidFill>
              <a:srgbClr val="00B050"/>
            </a:solidFill>
            <a:prstDash val="solid"/>
            <a:round/>
            <a:headEnd type="arrow"/>
            <a:tailEnd type="arrow"/>
          </a:ln>
          <a:effectLst/>
        </p:spPr>
      </p:cxnSp>
      <p:cxnSp>
        <p:nvCxnSpPr>
          <p:cNvPr id="21" name="Gerade Verbindung mit Pfeil 20"/>
          <p:cNvCxnSpPr/>
          <p:nvPr/>
        </p:nvCxnSpPr>
        <p:spPr bwMode="auto">
          <a:xfrm>
            <a:off x="3428886" y="4535455"/>
            <a:ext cx="0" cy="561975"/>
          </a:xfrm>
          <a:prstGeom prst="straightConnector1">
            <a:avLst/>
          </a:prstGeom>
          <a:noFill/>
          <a:ln w="28575" cap="flat" cmpd="sng" algn="ctr">
            <a:solidFill>
              <a:srgbClr val="00B050"/>
            </a:solidFill>
            <a:prstDash val="solid"/>
            <a:round/>
            <a:headEnd type="arrow"/>
            <a:tailEnd type="arrow"/>
          </a:ln>
          <a:effectLst/>
        </p:spPr>
      </p:cxnSp>
      <p:cxnSp>
        <p:nvCxnSpPr>
          <p:cNvPr id="22" name="Gerade Verbindung mit Pfeil 21"/>
          <p:cNvCxnSpPr/>
          <p:nvPr/>
        </p:nvCxnSpPr>
        <p:spPr bwMode="auto">
          <a:xfrm flipH="1">
            <a:off x="3476511" y="4497355"/>
            <a:ext cx="133350" cy="666750"/>
          </a:xfrm>
          <a:prstGeom prst="straightConnector1">
            <a:avLst/>
          </a:prstGeom>
          <a:noFill/>
          <a:ln w="28575" cap="flat" cmpd="sng" algn="ctr">
            <a:solidFill>
              <a:srgbClr val="00B050"/>
            </a:solidFill>
            <a:prstDash val="solid"/>
            <a:round/>
            <a:headEnd type="arrow"/>
            <a:tailEnd type="arrow"/>
          </a:ln>
          <a:effectLst/>
        </p:spPr>
      </p:cxnSp>
      <p:cxnSp>
        <p:nvCxnSpPr>
          <p:cNvPr id="23" name="Gerade Verbindung mit Pfeil 22"/>
          <p:cNvCxnSpPr/>
          <p:nvPr/>
        </p:nvCxnSpPr>
        <p:spPr bwMode="auto">
          <a:xfrm>
            <a:off x="3914661" y="4478305"/>
            <a:ext cx="209550" cy="647700"/>
          </a:xfrm>
          <a:prstGeom prst="straightConnector1">
            <a:avLst/>
          </a:prstGeom>
          <a:noFill/>
          <a:ln w="28575" cap="flat" cmpd="sng" algn="ctr">
            <a:solidFill>
              <a:srgbClr val="00B050"/>
            </a:solidFill>
            <a:prstDash val="solid"/>
            <a:round/>
            <a:headEnd type="arrow"/>
            <a:tailEnd type="arrow"/>
          </a:ln>
          <a:effectLst/>
        </p:spPr>
      </p:cxnSp>
      <p:cxnSp>
        <p:nvCxnSpPr>
          <p:cNvPr id="24" name="Gerade Verbindung mit Pfeil 23"/>
          <p:cNvCxnSpPr/>
          <p:nvPr/>
        </p:nvCxnSpPr>
        <p:spPr bwMode="auto">
          <a:xfrm>
            <a:off x="4162311" y="4478305"/>
            <a:ext cx="19050" cy="600075"/>
          </a:xfrm>
          <a:prstGeom prst="straightConnector1">
            <a:avLst/>
          </a:prstGeom>
          <a:noFill/>
          <a:ln w="28575" cap="flat" cmpd="sng" algn="ctr">
            <a:solidFill>
              <a:srgbClr val="00B050"/>
            </a:solidFill>
            <a:prstDash val="solid"/>
            <a:round/>
            <a:headEnd type="arrow"/>
            <a:tailEnd type="arrow"/>
          </a:ln>
          <a:effectLst/>
        </p:spPr>
      </p:cxnSp>
      <p:cxnSp>
        <p:nvCxnSpPr>
          <p:cNvPr id="25" name="Gerade Verbindung mit Pfeil 24"/>
          <p:cNvCxnSpPr/>
          <p:nvPr/>
        </p:nvCxnSpPr>
        <p:spPr bwMode="auto">
          <a:xfrm flipH="1">
            <a:off x="4228986" y="4497355"/>
            <a:ext cx="104775" cy="628650"/>
          </a:xfrm>
          <a:prstGeom prst="straightConnector1">
            <a:avLst/>
          </a:prstGeom>
          <a:noFill/>
          <a:ln w="28575" cap="flat" cmpd="sng" algn="ctr">
            <a:solidFill>
              <a:srgbClr val="00B050"/>
            </a:solidFill>
            <a:prstDash val="solid"/>
            <a:round/>
            <a:headEnd type="arrow"/>
            <a:tailEnd type="arrow"/>
          </a:ln>
          <a:effectLst/>
        </p:spPr>
      </p:cxnSp>
      <p:cxnSp>
        <p:nvCxnSpPr>
          <p:cNvPr id="26" name="Gerade Verbindung mit Pfeil 25"/>
          <p:cNvCxnSpPr/>
          <p:nvPr/>
        </p:nvCxnSpPr>
        <p:spPr bwMode="auto">
          <a:xfrm>
            <a:off x="2771661" y="5535580"/>
            <a:ext cx="600088" cy="628656"/>
          </a:xfrm>
          <a:prstGeom prst="straightConnector1">
            <a:avLst/>
          </a:prstGeom>
          <a:noFill/>
          <a:ln w="28575" cap="flat" cmpd="sng" algn="ctr">
            <a:solidFill>
              <a:srgbClr val="FF0000"/>
            </a:solidFill>
            <a:prstDash val="solid"/>
            <a:round/>
            <a:headEnd type="arrow"/>
            <a:tailEnd type="arrow"/>
          </a:ln>
          <a:effectLst/>
        </p:spPr>
      </p:cxnSp>
      <p:cxnSp>
        <p:nvCxnSpPr>
          <p:cNvPr id="27" name="Gerade Verbindung mit Pfeil 26"/>
          <p:cNvCxnSpPr/>
          <p:nvPr/>
        </p:nvCxnSpPr>
        <p:spPr bwMode="auto">
          <a:xfrm flipH="1">
            <a:off x="3409377" y="5489071"/>
            <a:ext cx="5767" cy="684690"/>
          </a:xfrm>
          <a:prstGeom prst="straightConnector1">
            <a:avLst/>
          </a:prstGeom>
          <a:noFill/>
          <a:ln w="28575" cap="flat" cmpd="sng" algn="ctr">
            <a:solidFill>
              <a:srgbClr val="FF0000"/>
            </a:solidFill>
            <a:prstDash val="solid"/>
            <a:round/>
            <a:headEnd type="arrow"/>
            <a:tailEnd type="arrow"/>
          </a:ln>
          <a:effectLst/>
        </p:spPr>
      </p:cxnSp>
      <p:cxnSp>
        <p:nvCxnSpPr>
          <p:cNvPr id="28" name="Gerade Verbindung mit Pfeil 27"/>
          <p:cNvCxnSpPr/>
          <p:nvPr/>
        </p:nvCxnSpPr>
        <p:spPr bwMode="auto">
          <a:xfrm flipH="1">
            <a:off x="3487152" y="5535580"/>
            <a:ext cx="665635" cy="601563"/>
          </a:xfrm>
          <a:prstGeom prst="straightConnector1">
            <a:avLst/>
          </a:prstGeom>
          <a:noFill/>
          <a:ln w="28575" cap="flat" cmpd="sng" algn="ctr">
            <a:solidFill>
              <a:srgbClr val="FF0000"/>
            </a:solidFill>
            <a:prstDash val="solid"/>
            <a:round/>
            <a:headEnd type="arrow"/>
            <a:tailEnd type="arrow"/>
          </a:ln>
          <a:effectLst/>
        </p:spPr>
      </p:cxnSp>
      <p:sp>
        <p:nvSpPr>
          <p:cNvPr id="29" name="Textfeld 28"/>
          <p:cNvSpPr txBox="1"/>
          <p:nvPr/>
        </p:nvSpPr>
        <p:spPr bwMode="auto">
          <a:xfrm>
            <a:off x="4476636" y="4154455"/>
            <a:ext cx="1924050" cy="353943"/>
          </a:xfrm>
          <a:prstGeom prst="rect">
            <a:avLst/>
          </a:prstGeom>
          <a:noFill/>
          <a:ln w="9525">
            <a:noFill/>
            <a:miter lim="800000"/>
            <a:headEnd/>
            <a:tailEnd/>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Arial" charset="0"/>
                <a:ea typeface="+mn-ea"/>
                <a:cs typeface="+mn-cs"/>
              </a:rPr>
              <a:t>all observations x</a:t>
            </a:r>
            <a:r>
              <a:rPr kumimoji="0" lang="en-US" sz="1700" b="0" i="0" u="none" strike="noStrike" kern="1200" cap="none" spc="0" normalizeH="0" baseline="-25000" noProof="0" dirty="0" smtClean="0">
                <a:ln>
                  <a:noFill/>
                </a:ln>
                <a:solidFill>
                  <a:prstClr val="black"/>
                </a:solidFill>
                <a:effectLst/>
                <a:uLnTx/>
                <a:uFillTx/>
                <a:latin typeface="Arial" charset="0"/>
                <a:ea typeface="+mn-ea"/>
                <a:cs typeface="+mn-cs"/>
              </a:rPr>
              <a:t>ij</a:t>
            </a:r>
            <a:endParaRPr kumimoji="0" lang="en-US" sz="1700" b="0" i="0" u="none" strike="noStrike" kern="1200" cap="none" spc="0" normalizeH="0" baseline="0" noProof="0" dirty="0" smtClean="0">
              <a:ln>
                <a:noFill/>
              </a:ln>
              <a:solidFill>
                <a:prstClr val="black"/>
              </a:solidFill>
              <a:effectLst/>
              <a:uLnTx/>
              <a:uFillTx/>
              <a:latin typeface="Arial" charset="0"/>
              <a:ea typeface="+mn-ea"/>
              <a:cs typeface="+mn-cs"/>
            </a:endParaRPr>
          </a:p>
        </p:txBody>
      </p:sp>
      <p:pic>
        <p:nvPicPr>
          <p:cNvPr id="30" name="Picture 7"/>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343187" y="6230911"/>
            <a:ext cx="219049" cy="458960"/>
          </a:xfrm>
          <a:prstGeom prst="rect">
            <a:avLst/>
          </a:prstGeom>
          <a:noFill/>
        </p:spPr>
      </p:pic>
      <p:sp>
        <p:nvSpPr>
          <p:cNvPr id="31" name="Textfeld 30"/>
          <p:cNvSpPr txBox="1"/>
          <p:nvPr/>
        </p:nvSpPr>
        <p:spPr>
          <a:xfrm>
            <a:off x="378351" y="4476884"/>
            <a:ext cx="1980029" cy="64633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charset="0"/>
                <a:ea typeface="+mn-ea"/>
                <a:cs typeface="+mn-cs"/>
              </a:rPr>
              <a:t>Variability </a:t>
            </a:r>
          </a:p>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charset="0"/>
                <a:ea typeface="+mn-ea"/>
                <a:cs typeface="+mn-cs"/>
              </a:rPr>
              <a:t>within the group</a:t>
            </a:r>
            <a:endParaRPr kumimoji="0" lang="en-US" sz="18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32" name="Textfeld 31"/>
          <p:cNvSpPr txBox="1"/>
          <p:nvPr/>
        </p:nvSpPr>
        <p:spPr>
          <a:xfrm>
            <a:off x="340220" y="5742806"/>
            <a:ext cx="2595647" cy="64633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charset="0"/>
                <a:ea typeface="+mn-ea"/>
                <a:cs typeface="+mn-cs"/>
              </a:rPr>
              <a:t>Difference /Variability </a:t>
            </a:r>
          </a:p>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charset="0"/>
                <a:ea typeface="+mn-ea"/>
                <a:cs typeface="+mn-cs"/>
              </a:rPr>
              <a:t>between the groups</a:t>
            </a:r>
            <a:endParaRPr kumimoji="0" lang="en-US" sz="18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33" name="Rechteck 32"/>
          <p:cNvSpPr/>
          <p:nvPr/>
        </p:nvSpPr>
        <p:spPr>
          <a:xfrm>
            <a:off x="3657601" y="6209989"/>
            <a:ext cx="4572000" cy="369332"/>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Arial"/>
                <a:ea typeface="+mn-ea"/>
                <a:cs typeface="Arial"/>
              </a:rPr>
              <a:t> = is the overall mean of the variable                  </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34" name="Rechteck 33"/>
          <p:cNvSpPr/>
          <p:nvPr/>
        </p:nvSpPr>
        <p:spPr>
          <a:xfrm>
            <a:off x="4330997" y="5160909"/>
            <a:ext cx="4572000" cy="307777"/>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a:ea typeface="+mn-ea"/>
                <a:cs typeface="Arial"/>
              </a:rPr>
              <a:t>= means within the groups</a:t>
            </a:r>
            <a:endParaRPr kumimoji="0" lang="en-US" sz="14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35" name="Datumsplatzhalter 34"/>
          <p:cNvSpPr>
            <a:spLocks noGrp="1"/>
          </p:cNvSpPr>
          <p:nvPr>
            <p:ph type="dt" sz="half" idx="10"/>
          </p:nvPr>
        </p:nvSpPr>
        <p:spPr/>
        <p:txBody>
          <a:bodyPr/>
          <a:lstStyle/>
          <a:p>
            <a:fld id="{48BF6BFF-0227-43B0-B7B5-8A1FFC8FD2F9}" type="datetime1">
              <a:rPr lang="de-AT" smtClean="0"/>
              <a:t>01.02.2023</a:t>
            </a:fld>
            <a:endParaRPr lang="de-DE" altLang="en-US"/>
          </a:p>
        </p:txBody>
      </p:sp>
      <p:sp>
        <p:nvSpPr>
          <p:cNvPr id="36" name="Fußzeilenplatzhalter 35"/>
          <p:cNvSpPr>
            <a:spLocks noGrp="1"/>
          </p:cNvSpPr>
          <p:nvPr>
            <p:ph type="ftr" sz="quarter" idx="11"/>
          </p:nvPr>
        </p:nvSpPr>
        <p:spPr/>
        <p:txBody>
          <a:bodyPr/>
          <a:lstStyle/>
          <a:p>
            <a:r>
              <a:rPr lang="de-DE" altLang="en-US" smtClean="0"/>
              <a:t>hanno.ulmer@i-med.ac.at</a:t>
            </a:r>
            <a:endParaRPr lang="de-DE" altLang="en-US"/>
          </a:p>
        </p:txBody>
      </p:sp>
      <p:sp>
        <p:nvSpPr>
          <p:cNvPr id="37" name="Foliennummernplatzhalter 36"/>
          <p:cNvSpPr>
            <a:spLocks noGrp="1"/>
          </p:cNvSpPr>
          <p:nvPr>
            <p:ph type="sldNum" sz="quarter" idx="12"/>
          </p:nvPr>
        </p:nvSpPr>
        <p:spPr/>
        <p:txBody>
          <a:bodyPr/>
          <a:lstStyle/>
          <a:p>
            <a:r>
              <a:rPr lang="de-DE" altLang="en-US" smtClean="0"/>
              <a:t>Seite </a:t>
            </a:r>
            <a:fld id="{BE0F3011-52C4-4BC1-A5CB-FF9A0F79CDD4}" type="slidenum">
              <a:rPr lang="de-DE" altLang="en-US" smtClean="0"/>
              <a:pPr/>
              <a:t>110</a:t>
            </a:fld>
            <a:endParaRPr lang="de-DE" altLang="en-US"/>
          </a:p>
        </p:txBody>
      </p:sp>
    </p:spTree>
    <p:extLst>
      <p:ext uri="{BB962C8B-B14F-4D97-AF65-F5344CB8AC3E}">
        <p14:creationId xmlns:p14="http://schemas.microsoft.com/office/powerpoint/2010/main" val="425087424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Date Placeholder 3"/>
          <p:cNvSpPr>
            <a:spLocks noGrp="1"/>
          </p:cNvSpPr>
          <p:nvPr>
            <p:ph type="dt" sz="half" idx="4294967295"/>
          </p:nvPr>
        </p:nvSpPr>
        <p:spPr>
          <a:xfrm>
            <a:off x="0" y="6357958"/>
            <a:ext cx="1187624"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A738E317-B0D2-41CE-926F-43236EC01A51}"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01.02.2023</a:t>
            </a:fld>
            <a:endParaRPr kumimoji="0" 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66562" name="Rectangle 2"/>
          <p:cNvSpPr>
            <a:spLocks noGrp="1" noChangeArrowheads="1"/>
          </p:cNvSpPr>
          <p:nvPr>
            <p:ph type="title"/>
          </p:nvPr>
        </p:nvSpPr>
        <p:spPr>
          <a:xfrm>
            <a:off x="387631" y="188640"/>
            <a:ext cx="6329378" cy="1143000"/>
          </a:xfrm>
        </p:spPr>
        <p:txBody>
          <a:bodyPr/>
          <a:lstStyle/>
          <a:p>
            <a:r>
              <a:rPr lang="en-GB" sz="4000" dirty="0"/>
              <a:t>Why Not Use Lots of </a:t>
            </a:r>
            <a:r>
              <a:rPr lang="en-GB" sz="4000" i="1" dirty="0"/>
              <a:t>t</a:t>
            </a:r>
            <a:r>
              <a:rPr lang="en-GB" sz="4000" dirty="0"/>
              <a:t>-Tests?</a:t>
            </a:r>
            <a:endParaRPr lang="en-US" sz="4000" dirty="0"/>
          </a:p>
        </p:txBody>
      </p:sp>
      <p:sp>
        <p:nvSpPr>
          <p:cNvPr id="66563" name="Rectangle 3"/>
          <p:cNvSpPr>
            <a:spLocks noGrp="1" noChangeArrowheads="1"/>
          </p:cNvSpPr>
          <p:nvPr>
            <p:ph type="body" idx="1"/>
          </p:nvPr>
        </p:nvSpPr>
        <p:spPr>
          <a:xfrm>
            <a:off x="959644" y="1628800"/>
            <a:ext cx="6923087" cy="1684338"/>
          </a:xfrm>
        </p:spPr>
        <p:txBody>
          <a:bodyPr/>
          <a:lstStyle/>
          <a:p>
            <a:pPr marL="0" indent="0">
              <a:lnSpc>
                <a:spcPct val="90000"/>
              </a:lnSpc>
              <a:buNone/>
            </a:pPr>
            <a:r>
              <a:rPr lang="en-US" sz="2400" dirty="0"/>
              <a:t>If we want to compare several means why don’t we compare pairs of means with </a:t>
            </a:r>
            <a:r>
              <a:rPr lang="en-US" sz="2400" i="1" dirty="0"/>
              <a:t>t</a:t>
            </a:r>
            <a:r>
              <a:rPr lang="en-US" sz="2400" dirty="0"/>
              <a:t>-tests?</a:t>
            </a:r>
          </a:p>
          <a:p>
            <a:pPr lvl="1">
              <a:lnSpc>
                <a:spcPct val="90000"/>
              </a:lnSpc>
            </a:pPr>
            <a:r>
              <a:rPr lang="en-US" sz="2000" dirty="0"/>
              <a:t>Can’t look at several independent variables.</a:t>
            </a:r>
          </a:p>
          <a:p>
            <a:pPr lvl="1">
              <a:lnSpc>
                <a:spcPct val="90000"/>
              </a:lnSpc>
            </a:pPr>
            <a:r>
              <a:rPr lang="en-US" sz="2000" dirty="0"/>
              <a:t>Inflates the Type I error rate.</a:t>
            </a:r>
          </a:p>
        </p:txBody>
      </p:sp>
      <p:grpSp>
        <p:nvGrpSpPr>
          <p:cNvPr id="2" name="Group 4"/>
          <p:cNvGrpSpPr>
            <a:grpSpLocks/>
          </p:cNvGrpSpPr>
          <p:nvPr/>
        </p:nvGrpSpPr>
        <p:grpSpPr bwMode="auto">
          <a:xfrm>
            <a:off x="1331913" y="3581400"/>
            <a:ext cx="669925" cy="2438400"/>
            <a:chOff x="278" y="2455"/>
            <a:chExt cx="422" cy="1474"/>
          </a:xfrm>
        </p:grpSpPr>
        <p:sp>
          <p:nvSpPr>
            <p:cNvPr id="66565" name="Oval 5"/>
            <p:cNvSpPr>
              <a:spLocks noChangeArrowheads="1"/>
            </p:cNvSpPr>
            <p:nvPr/>
          </p:nvSpPr>
          <p:spPr bwMode="auto">
            <a:xfrm>
              <a:off x="292" y="2455"/>
              <a:ext cx="390" cy="391"/>
            </a:xfrm>
            <a:prstGeom prst="ellipse">
              <a:avLst/>
            </a:prstGeom>
            <a:solidFill>
              <a:schemeClr val="accent1"/>
            </a:solidFill>
            <a:ln w="9525">
              <a:solidFill>
                <a:schemeClr val="tx1"/>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a:ln>
                    <a:noFill/>
                  </a:ln>
                  <a:solidFill>
                    <a:prstClr val="black"/>
                  </a:solidFill>
                  <a:effectLst>
                    <a:outerShdw blurRad="38100" dist="38100" dir="2700000" algn="tl">
                      <a:srgbClr val="FFFFFF"/>
                    </a:outerShdw>
                  </a:effectLst>
                  <a:uLnTx/>
                  <a:uFillTx/>
                  <a:latin typeface="Comic Sans MS" pitchFamily="66" charset="0"/>
                  <a:ea typeface="+mn-ea"/>
                  <a:cs typeface="+mn-cs"/>
                </a:rPr>
                <a:t>1</a:t>
              </a:r>
            </a:p>
          </p:txBody>
        </p:sp>
        <p:sp>
          <p:nvSpPr>
            <p:cNvPr id="66566" name="Rectangle 6"/>
            <p:cNvSpPr>
              <a:spLocks noChangeArrowheads="1"/>
            </p:cNvSpPr>
            <p:nvPr/>
          </p:nvSpPr>
          <p:spPr bwMode="auto">
            <a:xfrm>
              <a:off x="278" y="2983"/>
              <a:ext cx="418" cy="418"/>
            </a:xfrm>
            <a:prstGeom prst="rect">
              <a:avLst/>
            </a:prstGeom>
            <a:solidFill>
              <a:srgbClr val="FFFF00"/>
            </a:solidFill>
            <a:ln w="9525">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srgbClr val="C0504D"/>
                  </a:solidFill>
                  <a:effectLst>
                    <a:outerShdw blurRad="38100" dist="38100" dir="2700000" algn="tl">
                      <a:srgbClr val="000000"/>
                    </a:outerShdw>
                  </a:effectLst>
                  <a:uLnTx/>
                  <a:uFillTx/>
                  <a:latin typeface="Comic Sans MS" pitchFamily="66" charset="0"/>
                  <a:ea typeface="+mn-ea"/>
                  <a:cs typeface="+mn-cs"/>
                </a:rPr>
                <a:t>2</a:t>
              </a:r>
            </a:p>
          </p:txBody>
        </p:sp>
        <p:sp>
          <p:nvSpPr>
            <p:cNvPr id="66567" name="AutoShape 7"/>
            <p:cNvSpPr>
              <a:spLocks noChangeArrowheads="1"/>
            </p:cNvSpPr>
            <p:nvPr/>
          </p:nvSpPr>
          <p:spPr bwMode="auto">
            <a:xfrm>
              <a:off x="292" y="3520"/>
              <a:ext cx="408" cy="409"/>
            </a:xfrm>
            <a:prstGeom prst="triangle">
              <a:avLst>
                <a:gd name="adj" fmla="val 50000"/>
              </a:avLst>
            </a:prstGeom>
            <a:solidFill>
              <a:srgbClr val="FF3300"/>
            </a:solidFill>
            <a:ln w="9525">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a:ln>
                    <a:noFill/>
                  </a:ln>
                  <a:solidFill>
                    <a:prstClr val="black"/>
                  </a:solidFill>
                  <a:effectLst>
                    <a:outerShdw blurRad="38100" dist="38100" dir="2700000" algn="tl">
                      <a:srgbClr val="FFFFFF"/>
                    </a:outerShdw>
                  </a:effectLst>
                  <a:uLnTx/>
                  <a:uFillTx/>
                  <a:latin typeface="Comic Sans MS" pitchFamily="66" charset="0"/>
                  <a:ea typeface="+mn-ea"/>
                  <a:cs typeface="+mn-cs"/>
                </a:rPr>
                <a:t>3</a:t>
              </a:r>
            </a:p>
          </p:txBody>
        </p:sp>
      </p:grpSp>
      <p:grpSp>
        <p:nvGrpSpPr>
          <p:cNvPr id="3" name="Group 8"/>
          <p:cNvGrpSpPr>
            <a:grpSpLocks/>
          </p:cNvGrpSpPr>
          <p:nvPr/>
        </p:nvGrpSpPr>
        <p:grpSpPr bwMode="auto">
          <a:xfrm>
            <a:off x="3348038" y="3679118"/>
            <a:ext cx="2203450" cy="690419"/>
            <a:chOff x="1447" y="2535"/>
            <a:chExt cx="1388" cy="437"/>
          </a:xfrm>
        </p:grpSpPr>
        <p:sp>
          <p:nvSpPr>
            <p:cNvPr id="66569" name="Oval 9"/>
            <p:cNvSpPr>
              <a:spLocks noChangeArrowheads="1"/>
            </p:cNvSpPr>
            <p:nvPr/>
          </p:nvSpPr>
          <p:spPr bwMode="auto">
            <a:xfrm>
              <a:off x="1447" y="2535"/>
              <a:ext cx="390" cy="391"/>
            </a:xfrm>
            <a:prstGeom prst="ellipse">
              <a:avLst/>
            </a:prstGeom>
            <a:solidFill>
              <a:schemeClr val="accent1"/>
            </a:solidFill>
            <a:ln w="9525">
              <a:solidFill>
                <a:schemeClr val="tx1"/>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outerShdw blurRad="38100" dist="38100" dir="2700000" algn="tl">
                      <a:srgbClr val="FFFFFF"/>
                    </a:outerShdw>
                  </a:effectLst>
                  <a:uLnTx/>
                  <a:uFillTx/>
                  <a:latin typeface="Comic Sans MS" pitchFamily="66" charset="0"/>
                  <a:ea typeface="+mn-ea"/>
                  <a:cs typeface="+mn-cs"/>
                </a:rPr>
                <a:t>1</a:t>
              </a:r>
            </a:p>
          </p:txBody>
        </p:sp>
        <p:sp>
          <p:nvSpPr>
            <p:cNvPr id="66570" name="Rectangle 10"/>
            <p:cNvSpPr>
              <a:spLocks noChangeArrowheads="1"/>
            </p:cNvSpPr>
            <p:nvPr/>
          </p:nvSpPr>
          <p:spPr bwMode="auto">
            <a:xfrm>
              <a:off x="2417" y="2554"/>
              <a:ext cx="418" cy="418"/>
            </a:xfrm>
            <a:prstGeom prst="rect">
              <a:avLst/>
            </a:prstGeom>
            <a:solidFill>
              <a:srgbClr val="FFFF00"/>
            </a:solidFill>
            <a:ln w="9525">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a:ln>
                    <a:noFill/>
                  </a:ln>
                  <a:solidFill>
                    <a:srgbClr val="C0504D"/>
                  </a:solidFill>
                  <a:effectLst>
                    <a:outerShdw blurRad="38100" dist="38100" dir="2700000" algn="tl">
                      <a:srgbClr val="000000"/>
                    </a:outerShdw>
                  </a:effectLst>
                  <a:uLnTx/>
                  <a:uFillTx/>
                  <a:latin typeface="Comic Sans MS" pitchFamily="66" charset="0"/>
                  <a:ea typeface="+mn-ea"/>
                  <a:cs typeface="+mn-cs"/>
                </a:rPr>
                <a:t>2</a:t>
              </a:r>
            </a:p>
          </p:txBody>
        </p:sp>
        <p:sp>
          <p:nvSpPr>
            <p:cNvPr id="66571" name="WordArt 11"/>
            <p:cNvSpPr>
              <a:spLocks noChangeArrowheads="1" noChangeShapeType="1" noTextEdit="1"/>
            </p:cNvSpPr>
            <p:nvPr/>
          </p:nvSpPr>
          <p:spPr bwMode="auto">
            <a:xfrm>
              <a:off x="1975" y="2665"/>
              <a:ext cx="296" cy="19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dirty="0" err="1">
                  <a:ln w="9525">
                    <a:solidFill>
                      <a:srgbClr val="000000"/>
                    </a:solidFill>
                    <a:round/>
                    <a:headEnd/>
                    <a:tailEnd/>
                  </a:ln>
                  <a:solidFill>
                    <a:srgbClr val="FFFFFF"/>
                  </a:solidFill>
                  <a:effectLst/>
                  <a:uLnTx/>
                  <a:uFillTx/>
                  <a:latin typeface="Arial Black"/>
                  <a:ea typeface="+mn-ea"/>
                  <a:cs typeface="+mn-cs"/>
                </a:rPr>
                <a:t>Vs</a:t>
              </a:r>
              <a:endParaRPr kumimoji="0" lang="en-GB" sz="3600" b="0" i="0" u="none" strike="noStrike" kern="10" cap="none" spc="0" normalizeH="0" baseline="0" noProof="0" dirty="0">
                <a:ln w="9525">
                  <a:solidFill>
                    <a:srgbClr val="000000"/>
                  </a:solidFill>
                  <a:round/>
                  <a:headEnd/>
                  <a:tailEnd/>
                </a:ln>
                <a:solidFill>
                  <a:srgbClr val="FFFFFF"/>
                </a:solidFill>
                <a:effectLst/>
                <a:uLnTx/>
                <a:uFillTx/>
                <a:latin typeface="Arial Black"/>
                <a:ea typeface="+mn-ea"/>
                <a:cs typeface="+mn-cs"/>
              </a:endParaRPr>
            </a:p>
          </p:txBody>
        </p:sp>
      </p:grpSp>
      <p:grpSp>
        <p:nvGrpSpPr>
          <p:cNvPr id="4" name="Group 12"/>
          <p:cNvGrpSpPr>
            <a:grpSpLocks/>
          </p:cNvGrpSpPr>
          <p:nvPr/>
        </p:nvGrpSpPr>
        <p:grpSpPr bwMode="auto">
          <a:xfrm>
            <a:off x="3394075" y="4579941"/>
            <a:ext cx="2192338" cy="719138"/>
            <a:chOff x="1425" y="3076"/>
            <a:chExt cx="1381" cy="453"/>
          </a:xfrm>
        </p:grpSpPr>
        <p:sp>
          <p:nvSpPr>
            <p:cNvPr id="66573" name="Rectangle 13"/>
            <p:cNvSpPr>
              <a:spLocks noChangeArrowheads="1"/>
            </p:cNvSpPr>
            <p:nvPr/>
          </p:nvSpPr>
          <p:spPr bwMode="auto">
            <a:xfrm>
              <a:off x="1425" y="3111"/>
              <a:ext cx="418" cy="418"/>
            </a:xfrm>
            <a:prstGeom prst="rect">
              <a:avLst/>
            </a:prstGeom>
            <a:solidFill>
              <a:srgbClr val="FFFF00"/>
            </a:solidFill>
            <a:ln w="9525">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srgbClr val="C0504D"/>
                  </a:solidFill>
                  <a:effectLst>
                    <a:outerShdw blurRad="38100" dist="38100" dir="2700000" algn="tl">
                      <a:srgbClr val="000000"/>
                    </a:outerShdw>
                  </a:effectLst>
                  <a:uLnTx/>
                  <a:uFillTx/>
                  <a:latin typeface="Comic Sans MS" pitchFamily="66" charset="0"/>
                  <a:ea typeface="+mn-ea"/>
                  <a:cs typeface="+mn-cs"/>
                </a:rPr>
                <a:t>2</a:t>
              </a:r>
            </a:p>
          </p:txBody>
        </p:sp>
        <p:sp>
          <p:nvSpPr>
            <p:cNvPr id="66574" name="AutoShape 14"/>
            <p:cNvSpPr>
              <a:spLocks noChangeArrowheads="1"/>
            </p:cNvSpPr>
            <p:nvPr/>
          </p:nvSpPr>
          <p:spPr bwMode="auto">
            <a:xfrm>
              <a:off x="2398" y="3076"/>
              <a:ext cx="408" cy="451"/>
            </a:xfrm>
            <a:prstGeom prst="triangle">
              <a:avLst>
                <a:gd name="adj" fmla="val 50000"/>
              </a:avLst>
            </a:prstGeom>
            <a:solidFill>
              <a:srgbClr val="FF3300"/>
            </a:solidFill>
            <a:ln w="9525">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outerShdw blurRad="38100" dist="38100" dir="2700000" algn="tl">
                      <a:srgbClr val="FFFFFF"/>
                    </a:outerShdw>
                  </a:effectLst>
                  <a:uLnTx/>
                  <a:uFillTx/>
                  <a:latin typeface="Comic Sans MS" pitchFamily="66" charset="0"/>
                  <a:ea typeface="+mn-ea"/>
                  <a:cs typeface="+mn-cs"/>
                </a:rPr>
                <a:t>3</a:t>
              </a:r>
            </a:p>
          </p:txBody>
        </p:sp>
        <p:sp>
          <p:nvSpPr>
            <p:cNvPr id="66575" name="WordArt 15"/>
            <p:cNvSpPr>
              <a:spLocks noChangeArrowheads="1" noChangeShapeType="1" noTextEdit="1"/>
            </p:cNvSpPr>
            <p:nvPr/>
          </p:nvSpPr>
          <p:spPr bwMode="auto">
            <a:xfrm>
              <a:off x="2000" y="3246"/>
              <a:ext cx="296" cy="19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dirty="0" err="1">
                  <a:ln w="9525">
                    <a:solidFill>
                      <a:srgbClr val="000000"/>
                    </a:solidFill>
                    <a:round/>
                    <a:headEnd/>
                    <a:tailEnd/>
                  </a:ln>
                  <a:solidFill>
                    <a:srgbClr val="FFFFFF"/>
                  </a:solidFill>
                  <a:effectLst/>
                  <a:uLnTx/>
                  <a:uFillTx/>
                  <a:latin typeface="Arial Black"/>
                  <a:ea typeface="+mn-ea"/>
                  <a:cs typeface="+mn-cs"/>
                </a:rPr>
                <a:t>Vs</a:t>
              </a:r>
              <a:endParaRPr kumimoji="0" lang="en-GB" sz="3600" b="0" i="0" u="none" strike="noStrike" kern="10" cap="none" spc="0" normalizeH="0" baseline="0" noProof="0" dirty="0">
                <a:ln w="9525">
                  <a:solidFill>
                    <a:srgbClr val="000000"/>
                  </a:solidFill>
                  <a:round/>
                  <a:headEnd/>
                  <a:tailEnd/>
                </a:ln>
                <a:solidFill>
                  <a:srgbClr val="FFFFFF"/>
                </a:solidFill>
                <a:effectLst/>
                <a:uLnTx/>
                <a:uFillTx/>
                <a:latin typeface="Arial Black"/>
                <a:ea typeface="+mn-ea"/>
                <a:cs typeface="+mn-cs"/>
              </a:endParaRPr>
            </a:p>
          </p:txBody>
        </p:sp>
      </p:grpSp>
      <p:grpSp>
        <p:nvGrpSpPr>
          <p:cNvPr id="5" name="Group 16"/>
          <p:cNvGrpSpPr>
            <a:grpSpLocks/>
          </p:cNvGrpSpPr>
          <p:nvPr/>
        </p:nvGrpSpPr>
        <p:grpSpPr bwMode="auto">
          <a:xfrm>
            <a:off x="6059488" y="4071938"/>
            <a:ext cx="2019300" cy="649287"/>
            <a:chOff x="3645" y="2445"/>
            <a:chExt cx="1272" cy="409"/>
          </a:xfrm>
        </p:grpSpPr>
        <p:sp>
          <p:nvSpPr>
            <p:cNvPr id="66577" name="Oval 17"/>
            <p:cNvSpPr>
              <a:spLocks noChangeArrowheads="1"/>
            </p:cNvSpPr>
            <p:nvPr/>
          </p:nvSpPr>
          <p:spPr bwMode="auto">
            <a:xfrm>
              <a:off x="3645" y="2455"/>
              <a:ext cx="390" cy="391"/>
            </a:xfrm>
            <a:prstGeom prst="ellipse">
              <a:avLst/>
            </a:prstGeom>
            <a:solidFill>
              <a:schemeClr val="accent1"/>
            </a:solidFill>
            <a:ln w="9525">
              <a:solidFill>
                <a:schemeClr val="tx1"/>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a:ln>
                    <a:noFill/>
                  </a:ln>
                  <a:solidFill>
                    <a:prstClr val="black"/>
                  </a:solidFill>
                  <a:effectLst>
                    <a:outerShdw blurRad="38100" dist="38100" dir="2700000" algn="tl">
                      <a:srgbClr val="FFFFFF"/>
                    </a:outerShdw>
                  </a:effectLst>
                  <a:uLnTx/>
                  <a:uFillTx/>
                  <a:latin typeface="Comic Sans MS" pitchFamily="66" charset="0"/>
                  <a:ea typeface="+mn-ea"/>
                  <a:cs typeface="+mn-cs"/>
                </a:rPr>
                <a:t>1</a:t>
              </a:r>
            </a:p>
          </p:txBody>
        </p:sp>
        <p:sp>
          <p:nvSpPr>
            <p:cNvPr id="66578" name="AutoShape 18"/>
            <p:cNvSpPr>
              <a:spLocks noChangeArrowheads="1"/>
            </p:cNvSpPr>
            <p:nvPr/>
          </p:nvSpPr>
          <p:spPr bwMode="auto">
            <a:xfrm>
              <a:off x="4509" y="2445"/>
              <a:ext cx="408" cy="409"/>
            </a:xfrm>
            <a:prstGeom prst="triangle">
              <a:avLst>
                <a:gd name="adj" fmla="val 50000"/>
              </a:avLst>
            </a:prstGeom>
            <a:solidFill>
              <a:srgbClr val="FF3300"/>
            </a:solidFill>
            <a:ln w="9525">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a:ln>
                    <a:noFill/>
                  </a:ln>
                  <a:solidFill>
                    <a:prstClr val="black"/>
                  </a:solidFill>
                  <a:effectLst>
                    <a:outerShdw blurRad="38100" dist="38100" dir="2700000" algn="tl">
                      <a:srgbClr val="FFFFFF"/>
                    </a:outerShdw>
                  </a:effectLst>
                  <a:uLnTx/>
                  <a:uFillTx/>
                  <a:latin typeface="Comic Sans MS" pitchFamily="66" charset="0"/>
                  <a:ea typeface="+mn-ea"/>
                  <a:cs typeface="+mn-cs"/>
                </a:rPr>
                <a:t>3</a:t>
              </a:r>
            </a:p>
          </p:txBody>
        </p:sp>
        <p:sp>
          <p:nvSpPr>
            <p:cNvPr id="66579" name="WordArt 19"/>
            <p:cNvSpPr>
              <a:spLocks noChangeArrowheads="1" noChangeShapeType="1" noTextEdit="1"/>
            </p:cNvSpPr>
            <p:nvPr/>
          </p:nvSpPr>
          <p:spPr bwMode="auto">
            <a:xfrm>
              <a:off x="4124" y="2553"/>
              <a:ext cx="296" cy="19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Vs</a:t>
              </a:r>
            </a:p>
          </p:txBody>
        </p:sp>
      </p:grpSp>
      <p:sp>
        <p:nvSpPr>
          <p:cNvPr id="66580" name="AutoShape 20"/>
          <p:cNvSpPr>
            <a:spLocks noChangeArrowheads="1"/>
          </p:cNvSpPr>
          <p:nvPr/>
        </p:nvSpPr>
        <p:spPr bwMode="auto">
          <a:xfrm>
            <a:off x="2916238" y="3605213"/>
            <a:ext cx="5616575" cy="1652587"/>
          </a:xfrm>
          <a:prstGeom prst="bracePair">
            <a:avLst>
              <a:gd name="adj" fmla="val 8333"/>
            </a:avLst>
          </a:prstGeom>
          <a:no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charset="0"/>
              <a:ea typeface="+mn-ea"/>
              <a:cs typeface="+mn-cs"/>
            </a:endParaRPr>
          </a:p>
        </p:txBody>
      </p:sp>
      <p:graphicFrame>
        <p:nvGraphicFramePr>
          <p:cNvPr id="66581" name="Object 21"/>
          <p:cNvGraphicFramePr>
            <a:graphicFrameLocks noChangeAspect="1"/>
          </p:cNvGraphicFramePr>
          <p:nvPr>
            <p:extLst/>
          </p:nvPr>
        </p:nvGraphicFramePr>
        <p:xfrm>
          <a:off x="3271838" y="5599113"/>
          <a:ext cx="5002212" cy="571500"/>
        </p:xfrm>
        <a:graphic>
          <a:graphicData uri="http://schemas.openxmlformats.org/presentationml/2006/ole">
            <mc:AlternateContent xmlns:mc="http://schemas.openxmlformats.org/markup-compatibility/2006">
              <mc:Choice xmlns:v="urn:schemas-microsoft-com:vml" Requires="v">
                <p:oleObj spid="_x0000_s12342" name="Equation" r:id="rId3" imgW="2209680" imgH="253800" progId="Equation.3">
                  <p:embed/>
                </p:oleObj>
              </mc:Choice>
              <mc:Fallback>
                <p:oleObj name="Equation" r:id="rId3" imgW="2209680" imgH="253800" progId="Equation.3">
                  <p:embed/>
                  <p:pic>
                    <p:nvPicPr>
                      <p:cNvPr id="66581" name="Object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1838" y="5599113"/>
                        <a:ext cx="5002212" cy="571500"/>
                      </a:xfrm>
                      <a:prstGeom prst="rect">
                        <a:avLst/>
                      </a:prstGeom>
                      <a:solidFill>
                        <a:srgbClr val="FFFF00"/>
                      </a:solidFill>
                      <a:ln w="57150">
                        <a:solidFill>
                          <a:schemeClr val="tx2"/>
                        </a:solidFill>
                        <a:miter lim="800000"/>
                        <a:headEnd/>
                        <a:tailEnd/>
                      </a:ln>
                      <a:effectLst>
                        <a:outerShdw blurRad="63500" dist="117088" dir="2963922" algn="ctr" rotWithShape="0">
                          <a:schemeClr val="bg2">
                            <a:alpha val="74998"/>
                          </a:schemeClr>
                        </a:outerShdw>
                      </a:effectLst>
                    </p:spPr>
                  </p:pic>
                </p:oleObj>
              </mc:Fallback>
            </mc:AlternateContent>
          </a:graphicData>
        </a:graphic>
      </p:graphicFrame>
      <p:sp>
        <p:nvSpPr>
          <p:cNvPr id="6" name="Fußzeilenplatzhalter 5"/>
          <p:cNvSpPr>
            <a:spLocks noGrp="1"/>
          </p:cNvSpPr>
          <p:nvPr>
            <p:ph type="ftr" sz="quarter" idx="11"/>
          </p:nvPr>
        </p:nvSpPr>
        <p:spPr/>
        <p:txBody>
          <a:bodyPr/>
          <a:lstStyle/>
          <a:p>
            <a:r>
              <a:rPr lang="de-DE" altLang="en-US" smtClean="0"/>
              <a:t>hanno.ulmer@i-med.ac.at</a:t>
            </a:r>
            <a:endParaRPr lang="de-DE" altLang="en-US"/>
          </a:p>
        </p:txBody>
      </p:sp>
      <p:sp>
        <p:nvSpPr>
          <p:cNvPr id="7" name="Foliennummernplatzhalter 6"/>
          <p:cNvSpPr>
            <a:spLocks noGrp="1"/>
          </p:cNvSpPr>
          <p:nvPr>
            <p:ph type="sldNum" sz="quarter" idx="12"/>
          </p:nvPr>
        </p:nvSpPr>
        <p:spPr/>
        <p:txBody>
          <a:bodyPr/>
          <a:lstStyle/>
          <a:p>
            <a:r>
              <a:rPr lang="de-DE" altLang="en-US" smtClean="0"/>
              <a:t>Seite </a:t>
            </a:r>
            <a:fld id="{BE0F3011-52C4-4BC1-A5CB-FF9A0F79CDD4}" type="slidenum">
              <a:rPr lang="de-DE" altLang="en-US" smtClean="0"/>
              <a:pPr/>
              <a:t>111</a:t>
            </a:fld>
            <a:endParaRPr lang="de-DE" altLang="en-US"/>
          </a:p>
        </p:txBody>
      </p:sp>
    </p:spTree>
    <p:extLst>
      <p:ext uri="{BB962C8B-B14F-4D97-AF65-F5344CB8AC3E}">
        <p14:creationId xmlns:p14="http://schemas.microsoft.com/office/powerpoint/2010/main" val="322163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9" presetClass="entr" presetSubtype="0" fill="hold" grpId="0" nodeType="afterEffect">
                                  <p:stCondLst>
                                    <p:cond delay="4000"/>
                                  </p:stCondLst>
                                  <p:childTnLst>
                                    <p:set>
                                      <p:cBhvr>
                                        <p:cTn id="10" dur="1" fill="hold">
                                          <p:stCondLst>
                                            <p:cond delay="0"/>
                                          </p:stCondLst>
                                        </p:cTn>
                                        <p:tgtEl>
                                          <p:spTgt spid="66580"/>
                                        </p:tgtEl>
                                        <p:attrNameLst>
                                          <p:attrName>style.visibility</p:attrName>
                                        </p:attrNameLst>
                                      </p:cBhvr>
                                      <p:to>
                                        <p:strVal val="visible"/>
                                      </p:to>
                                    </p:set>
                                    <p:animEffect transition="in" filter="dissolve">
                                      <p:cBhvr>
                                        <p:cTn id="11" dur="500"/>
                                        <p:tgtEl>
                                          <p:spTgt spid="66580"/>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dissolv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dissolv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66581"/>
                                        </p:tgtEl>
                                        <p:attrNameLst>
                                          <p:attrName>style.visibility</p:attrName>
                                        </p:attrNameLst>
                                      </p:cBhvr>
                                      <p:to>
                                        <p:strVal val="visible"/>
                                      </p:to>
                                    </p:set>
                                    <p:animEffect transition="in" filter="dissolve">
                                      <p:cBhvr>
                                        <p:cTn id="31" dur="500"/>
                                        <p:tgtEl>
                                          <p:spTgt spid="66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80"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Datumsplatzhalter 3"/>
          <p:cNvSpPr>
            <a:spLocks noGrp="1"/>
          </p:cNvSpPr>
          <p:nvPr>
            <p:ph type="dt" sz="quarter" idx="10"/>
          </p:nvPr>
        </p:nvSpPr>
        <p:spPr>
          <a:no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637FAC33-2B4F-4AC3-BE04-94BC2448D1F3}"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01.02.2023</a:t>
            </a:fld>
            <a:endParaRPr kumimoji="0" lang="de-DE" sz="1200" b="0" i="0" u="none" strike="noStrike" kern="1200" cap="none" spc="0" normalizeH="0" baseline="0" noProof="0" smtClean="0">
              <a:ln>
                <a:noFill/>
              </a:ln>
              <a:solidFill>
                <a:prstClr val="black">
                  <a:tint val="75000"/>
                </a:prstClr>
              </a:solidFill>
              <a:effectLst/>
              <a:uLnTx/>
              <a:uFillTx/>
              <a:latin typeface="Arial" charset="0"/>
              <a:ea typeface="+mn-ea"/>
              <a:cs typeface="+mn-cs"/>
            </a:endParaRPr>
          </a:p>
        </p:txBody>
      </p:sp>
      <p:sp>
        <p:nvSpPr>
          <p:cNvPr id="31750" name="Foliennummernplatzhalter 5"/>
          <p:cNvSpPr>
            <a:spLocks noGrp="1"/>
          </p:cNvSpPr>
          <p:nvPr>
            <p:ph type="sldNum" sz="quarter" idx="12"/>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4C3080-0FA7-4423-8DA1-9A16D64948A0}" type="slidenum">
              <a:rPr kumimoji="0" lang="de-DE"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de-DE" sz="1200" b="0" i="0" u="none" strike="noStrike" kern="1200" cap="none" spc="0" normalizeH="0" baseline="0" noProof="0" smtClean="0">
              <a:ln>
                <a:noFill/>
              </a:ln>
              <a:solidFill>
                <a:prstClr val="black">
                  <a:tint val="75000"/>
                </a:prstClr>
              </a:solidFill>
              <a:effectLst/>
              <a:uLnTx/>
              <a:uFillTx/>
              <a:latin typeface="Arial" charset="0"/>
              <a:ea typeface="+mn-ea"/>
              <a:cs typeface="+mn-cs"/>
            </a:endParaRPr>
          </a:p>
        </p:txBody>
      </p:sp>
      <p:sp>
        <p:nvSpPr>
          <p:cNvPr id="31751" name="Rectangle 2"/>
          <p:cNvSpPr>
            <a:spLocks noGrp="1" noChangeArrowheads="1"/>
          </p:cNvSpPr>
          <p:nvPr>
            <p:ph type="title"/>
          </p:nvPr>
        </p:nvSpPr>
        <p:spPr/>
        <p:txBody>
          <a:bodyPr/>
          <a:lstStyle/>
          <a:p>
            <a:pPr eaLnBrk="1" hangingPunct="1"/>
            <a:r>
              <a:rPr lang="de-AT" dirty="0" smtClean="0"/>
              <a:t>Multiple </a:t>
            </a:r>
            <a:r>
              <a:rPr lang="de-AT" dirty="0" err="1" smtClean="0"/>
              <a:t>testing</a:t>
            </a:r>
            <a:endParaRPr lang="de-DE" dirty="0" smtClean="0"/>
          </a:p>
        </p:txBody>
      </p:sp>
      <p:sp>
        <p:nvSpPr>
          <p:cNvPr id="31752" name="Rectangle 3"/>
          <p:cNvSpPr>
            <a:spLocks noGrp="1" noChangeArrowheads="1"/>
          </p:cNvSpPr>
          <p:nvPr>
            <p:ph type="body" idx="1"/>
          </p:nvPr>
        </p:nvSpPr>
        <p:spPr>
          <a:xfrm>
            <a:off x="467544" y="1916832"/>
            <a:ext cx="7772400" cy="3844925"/>
          </a:xfrm>
        </p:spPr>
        <p:txBody>
          <a:bodyPr/>
          <a:lstStyle/>
          <a:p>
            <a:pPr eaLnBrk="1" hangingPunct="1"/>
            <a:r>
              <a:rPr lang="en-GB" sz="2000" dirty="0" smtClean="0"/>
              <a:t>„The multiple comparison problem involves the repeated testing of a series of hypotheses and the resultant increasing probability of a type I error.”</a:t>
            </a:r>
            <a:r>
              <a:rPr lang="en-GB" sz="2000" b="1" dirty="0" smtClean="0"/>
              <a:t> </a:t>
            </a:r>
            <a:r>
              <a:rPr lang="de-DE" sz="2000" dirty="0" smtClean="0"/>
              <a:t>Van Belle (2002), p. 149.</a:t>
            </a:r>
          </a:p>
          <a:p>
            <a:pPr eaLnBrk="1" hangingPunct="1"/>
            <a:endParaRPr lang="de-DE" sz="2000" dirty="0" smtClean="0"/>
          </a:p>
          <a:p>
            <a:pPr eaLnBrk="1" hangingPunct="1"/>
            <a:r>
              <a:rPr lang="de-DE" sz="2000" dirty="0" smtClean="0"/>
              <a:t>P (type I </a:t>
            </a:r>
            <a:r>
              <a:rPr lang="de-DE" sz="2000" dirty="0" err="1" smtClean="0"/>
              <a:t>error</a:t>
            </a:r>
            <a:r>
              <a:rPr lang="de-DE" sz="2000" dirty="0" smtClean="0"/>
              <a:t>) </a:t>
            </a:r>
          </a:p>
          <a:p>
            <a:pPr eaLnBrk="1" hangingPunct="1"/>
            <a:endParaRPr lang="de-AT" sz="2000" dirty="0" smtClean="0"/>
          </a:p>
          <a:p>
            <a:pPr eaLnBrk="1" hangingPunct="1"/>
            <a:r>
              <a:rPr lang="de-AT" sz="2000" dirty="0" err="1" smtClean="0"/>
              <a:t>Bonferroni-correction</a:t>
            </a:r>
            <a:endParaRPr lang="de-DE" sz="2000" dirty="0" smtClean="0"/>
          </a:p>
          <a:p>
            <a:pPr eaLnBrk="1" hangingPunct="1"/>
            <a:endParaRPr lang="de-DE" sz="2000" dirty="0" smtClean="0"/>
          </a:p>
        </p:txBody>
      </p:sp>
      <p:sp>
        <p:nvSpPr>
          <p:cNvPr id="31753" name="Rectangle 4"/>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aphicFrame>
        <p:nvGraphicFramePr>
          <p:cNvPr id="31746" name="Object 5"/>
          <p:cNvGraphicFramePr>
            <a:graphicFrameLocks noChangeAspect="1"/>
          </p:cNvGraphicFramePr>
          <p:nvPr/>
        </p:nvGraphicFramePr>
        <p:xfrm>
          <a:off x="4067175" y="3573463"/>
          <a:ext cx="2376488" cy="534987"/>
        </p:xfrm>
        <a:graphic>
          <a:graphicData uri="http://schemas.openxmlformats.org/presentationml/2006/ole">
            <mc:AlternateContent xmlns:mc="http://schemas.openxmlformats.org/markup-compatibility/2006">
              <mc:Choice xmlns:v="urn:schemas-microsoft-com:vml" Requires="v">
                <p:oleObj spid="_x0000_s13418" name="Formel" r:id="rId4" imgW="1104900" imgH="241300" progId="Equation.3">
                  <p:embed/>
                </p:oleObj>
              </mc:Choice>
              <mc:Fallback>
                <p:oleObj name="Formel" r:id="rId4" imgW="1104900" imgH="241300" progId="Equation.3">
                  <p:embed/>
                  <p:pic>
                    <p:nvPicPr>
                      <p:cNvPr id="31746"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7175" y="3573463"/>
                        <a:ext cx="2376488" cy="5349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754" name="Rectangle 6"/>
          <p:cNvSpPr>
            <a:spLocks noChangeArrowheads="1"/>
          </p:cNvSpPr>
          <p:nvPr/>
        </p:nvSpPr>
        <p:spPr bwMode="auto">
          <a:xfrm>
            <a:off x="0" y="3233738"/>
            <a:ext cx="9144000" cy="0"/>
          </a:xfrm>
          <a:prstGeom prst="rect">
            <a:avLst/>
          </a:prstGeom>
          <a:noFill/>
          <a:ln w="9525" algn="ctr">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aphicFrame>
        <p:nvGraphicFramePr>
          <p:cNvPr id="31747" name="Object 7"/>
          <p:cNvGraphicFramePr>
            <a:graphicFrameLocks noChangeAspect="1"/>
          </p:cNvGraphicFramePr>
          <p:nvPr/>
        </p:nvGraphicFramePr>
        <p:xfrm>
          <a:off x="2916238" y="4868863"/>
          <a:ext cx="1368425" cy="825500"/>
        </p:xfrm>
        <a:graphic>
          <a:graphicData uri="http://schemas.openxmlformats.org/presentationml/2006/ole">
            <mc:AlternateContent xmlns:mc="http://schemas.openxmlformats.org/markup-compatibility/2006">
              <mc:Choice xmlns:v="urn:schemas-microsoft-com:vml" Requires="v">
                <p:oleObj spid="_x0000_s13419" name="Formel" r:id="rId6" imgW="647419" imgH="393529" progId="Equation.3">
                  <p:embed/>
                </p:oleObj>
              </mc:Choice>
              <mc:Fallback>
                <p:oleObj name="Formel" r:id="rId6" imgW="647419" imgH="393529" progId="Equation.3">
                  <p:embed/>
                  <p:pic>
                    <p:nvPicPr>
                      <p:cNvPr id="31747"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16238" y="4868863"/>
                        <a:ext cx="1368425" cy="825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Fußzeilenplatzhalter 1"/>
          <p:cNvSpPr>
            <a:spLocks noGrp="1"/>
          </p:cNvSpPr>
          <p:nvPr>
            <p:ph type="ftr" sz="quarter" idx="11"/>
          </p:nvPr>
        </p:nvSpPr>
        <p:spPr/>
        <p:txBody>
          <a:bodyPr/>
          <a:lstStyle/>
          <a:p>
            <a:r>
              <a:rPr lang="de-DE" altLang="en-US" smtClean="0"/>
              <a:t>hanno.ulmer@i-med.ac.at</a:t>
            </a:r>
            <a:endParaRPr lang="de-DE" altLang="en-US"/>
          </a:p>
        </p:txBody>
      </p:sp>
    </p:spTree>
    <p:extLst>
      <p:ext uri="{BB962C8B-B14F-4D97-AF65-F5344CB8AC3E}">
        <p14:creationId xmlns:p14="http://schemas.microsoft.com/office/powerpoint/2010/main" val="177739022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smtClean="0"/>
              <a:t>Sample size estimation</a:t>
            </a:r>
            <a:endParaRPr lang="en-US" dirty="0"/>
          </a:p>
        </p:txBody>
      </p:sp>
      <p:sp>
        <p:nvSpPr>
          <p:cNvPr id="3" name="Inhaltsplatzhalter 2"/>
          <p:cNvSpPr>
            <a:spLocks noGrp="1"/>
          </p:cNvSpPr>
          <p:nvPr>
            <p:ph idx="1"/>
          </p:nvPr>
        </p:nvSpPr>
        <p:spPr>
          <a:xfrm>
            <a:off x="288000" y="1700808"/>
            <a:ext cx="8856000" cy="4313238"/>
          </a:xfrm>
        </p:spPr>
        <p:txBody>
          <a:bodyPr>
            <a:normAutofit fontScale="92500" lnSpcReduction="10000"/>
          </a:bodyPr>
          <a:lstStyle/>
          <a:p>
            <a:pPr eaLnBrk="1" hangingPunct="1">
              <a:spcBef>
                <a:spcPts val="600"/>
              </a:spcBef>
              <a:buSzPct val="150000"/>
              <a:buNone/>
            </a:pPr>
            <a:r>
              <a:rPr lang="en-US" sz="1900" b="1" u="sng" dirty="0" smtClean="0"/>
              <a:t>Question: </a:t>
            </a:r>
            <a:r>
              <a:rPr lang="en-US" sz="1900" dirty="0" smtClean="0"/>
              <a:t>How many individuals do you have to include in your study to get a reliable result ?</a:t>
            </a:r>
          </a:p>
          <a:p>
            <a:pPr eaLnBrk="1" hangingPunct="1">
              <a:spcBef>
                <a:spcPts val="600"/>
              </a:spcBef>
              <a:buSzPct val="150000"/>
              <a:buNone/>
            </a:pPr>
            <a:endParaRPr lang="en-US" sz="1900" dirty="0" smtClean="0"/>
          </a:p>
          <a:p>
            <a:pPr eaLnBrk="1" hangingPunct="1">
              <a:spcBef>
                <a:spcPts val="600"/>
              </a:spcBef>
              <a:buSzPct val="150000"/>
              <a:buFont typeface="Wingdings" pitchFamily="2" charset="2"/>
              <a:buChar char="à"/>
            </a:pPr>
            <a:r>
              <a:rPr lang="en-US" sz="1900" dirty="0" smtClean="0">
                <a:sym typeface="Wingdings" pitchFamily="2" charset="2"/>
              </a:rPr>
              <a:t>We want to </a:t>
            </a:r>
            <a:r>
              <a:rPr lang="en-US" sz="1900" dirty="0" smtClean="0">
                <a:solidFill>
                  <a:srgbClr val="FF0000"/>
                </a:solidFill>
                <a:sym typeface="Wingdings" pitchFamily="2" charset="2"/>
              </a:rPr>
              <a:t>maximize the probability </a:t>
            </a:r>
          </a:p>
          <a:p>
            <a:pPr eaLnBrk="1" hangingPunct="1">
              <a:spcBef>
                <a:spcPts val="600"/>
              </a:spcBef>
              <a:buSzPct val="150000"/>
              <a:buNone/>
            </a:pPr>
            <a:r>
              <a:rPr lang="en-US" sz="1900" dirty="0">
                <a:sym typeface="Wingdings" pitchFamily="2" charset="2"/>
              </a:rPr>
              <a:t>	</a:t>
            </a:r>
            <a:r>
              <a:rPr lang="en-US" sz="1900" dirty="0" smtClean="0">
                <a:sym typeface="Wingdings" pitchFamily="2" charset="2"/>
              </a:rPr>
              <a:t>for rejecting </a:t>
            </a:r>
            <a:r>
              <a:rPr lang="en-US" sz="1900" dirty="0" smtClean="0"/>
              <a:t>H</a:t>
            </a:r>
            <a:r>
              <a:rPr lang="en-US" sz="1900" baseline="-25000" dirty="0" smtClean="0"/>
              <a:t>0</a:t>
            </a:r>
            <a:r>
              <a:rPr lang="en-US" sz="1900" dirty="0" smtClean="0">
                <a:sym typeface="Wingdings" pitchFamily="2" charset="2"/>
              </a:rPr>
              <a:t>, if </a:t>
            </a:r>
            <a:r>
              <a:rPr lang="en-US" sz="1900" dirty="0" smtClean="0"/>
              <a:t>H</a:t>
            </a:r>
            <a:r>
              <a:rPr lang="en-US" sz="1900" baseline="-25000" dirty="0" smtClean="0"/>
              <a:t>1</a:t>
            </a:r>
            <a:r>
              <a:rPr lang="en-US" sz="1900" dirty="0"/>
              <a:t> </a:t>
            </a:r>
            <a:r>
              <a:rPr lang="en-US" sz="1900" dirty="0" smtClean="0"/>
              <a:t>is </a:t>
            </a:r>
            <a:r>
              <a:rPr lang="en-US" sz="2000" dirty="0" smtClean="0"/>
              <a:t>true </a:t>
            </a:r>
          </a:p>
          <a:p>
            <a:pPr eaLnBrk="1" hangingPunct="1">
              <a:spcBef>
                <a:spcPts val="600"/>
              </a:spcBef>
              <a:buSzPct val="150000"/>
              <a:buNone/>
            </a:pPr>
            <a:endParaRPr lang="en-US" sz="2000" dirty="0"/>
          </a:p>
          <a:p>
            <a:pPr eaLnBrk="1" hangingPunct="1">
              <a:spcBef>
                <a:spcPts val="600"/>
              </a:spcBef>
              <a:buSzPct val="150000"/>
              <a:buFont typeface="Wingdings" pitchFamily="2" charset="2"/>
              <a:buChar char="à"/>
            </a:pPr>
            <a:r>
              <a:rPr lang="en-US" sz="1900" dirty="0">
                <a:sym typeface="Wingdings" pitchFamily="2" charset="2"/>
              </a:rPr>
              <a:t>w</a:t>
            </a:r>
            <a:r>
              <a:rPr lang="en-US" sz="1900" dirty="0" smtClean="0">
                <a:sym typeface="Wingdings" pitchFamily="2" charset="2"/>
              </a:rPr>
              <a:t>hile keeping the </a:t>
            </a:r>
            <a:r>
              <a:rPr lang="en-US" sz="1900" dirty="0" smtClean="0">
                <a:solidFill>
                  <a:srgbClr val="00B050"/>
                </a:solidFill>
              </a:rPr>
              <a:t>Type </a:t>
            </a:r>
            <a:r>
              <a:rPr lang="en-US" sz="1900" dirty="0">
                <a:solidFill>
                  <a:srgbClr val="00B050"/>
                </a:solidFill>
              </a:rPr>
              <a:t>I error </a:t>
            </a:r>
            <a:r>
              <a:rPr lang="en-US" sz="1900" dirty="0" smtClean="0">
                <a:solidFill>
                  <a:srgbClr val="00B050"/>
                </a:solidFill>
                <a:latin typeface="Symbol" pitchFamily="18" charset="2"/>
              </a:rPr>
              <a:t>a </a:t>
            </a:r>
            <a:r>
              <a:rPr lang="en-US" sz="1900" dirty="0" smtClean="0"/>
              <a:t>fixed</a:t>
            </a:r>
          </a:p>
          <a:p>
            <a:pPr eaLnBrk="1" hangingPunct="1">
              <a:spcBef>
                <a:spcPts val="600"/>
              </a:spcBef>
              <a:buSzPct val="150000"/>
              <a:buNone/>
            </a:pPr>
            <a:endParaRPr lang="en-US" sz="2000" dirty="0"/>
          </a:p>
          <a:p>
            <a:pPr eaLnBrk="1" hangingPunct="1">
              <a:spcBef>
                <a:spcPts val="600"/>
              </a:spcBef>
              <a:buSzPct val="150000"/>
              <a:buNone/>
            </a:pPr>
            <a:r>
              <a:rPr lang="en-US" sz="1900" b="1" dirty="0" smtClean="0"/>
              <a:t>What do you have to know</a:t>
            </a:r>
          </a:p>
          <a:p>
            <a:pPr eaLnBrk="1" hangingPunct="1">
              <a:spcBef>
                <a:spcPts val="600"/>
              </a:spcBef>
              <a:buSzPct val="150000"/>
              <a:buNone/>
            </a:pPr>
            <a:r>
              <a:rPr lang="en-US" sz="1900" b="1" dirty="0"/>
              <a:t>t</a:t>
            </a:r>
            <a:r>
              <a:rPr lang="en-US" sz="1900" b="1" dirty="0" smtClean="0"/>
              <a:t>o calculate the sample size </a:t>
            </a:r>
          </a:p>
          <a:p>
            <a:pPr eaLnBrk="1" hangingPunct="1">
              <a:spcBef>
                <a:spcPts val="600"/>
              </a:spcBef>
              <a:buSzPct val="150000"/>
              <a:buNone/>
            </a:pPr>
            <a:r>
              <a:rPr lang="en-US" sz="1900" b="1" dirty="0" smtClean="0"/>
              <a:t>needed?</a:t>
            </a:r>
          </a:p>
          <a:p>
            <a:pPr eaLnBrk="1" hangingPunct="1">
              <a:spcBef>
                <a:spcPts val="600"/>
              </a:spcBef>
              <a:buSzPct val="150000"/>
            </a:pPr>
            <a:endParaRPr lang="en-US" sz="1900" dirty="0" smtClean="0">
              <a:sym typeface="Wingdings" pitchFamily="2" charset="2"/>
            </a:endParaRPr>
          </a:p>
          <a:p>
            <a:pPr eaLnBrk="1" hangingPunct="1">
              <a:spcBef>
                <a:spcPts val="600"/>
              </a:spcBef>
              <a:buSzPct val="150000"/>
              <a:buFont typeface="Wingdings" pitchFamily="2" charset="2"/>
              <a:buChar char="à"/>
            </a:pPr>
            <a:endParaRPr lang="en-US" sz="1900" dirty="0" smtClean="0">
              <a:sym typeface="Wingdings" pitchFamily="2" charset="2"/>
            </a:endParaRPr>
          </a:p>
          <a:p>
            <a:pPr eaLnBrk="1" hangingPunct="1">
              <a:spcBef>
                <a:spcPts val="600"/>
              </a:spcBef>
              <a:buSzPct val="150000"/>
              <a:buNone/>
            </a:pPr>
            <a:r>
              <a:rPr lang="en-US" sz="1900" baseline="-25000" dirty="0" smtClean="0"/>
              <a:t> </a:t>
            </a:r>
            <a:endParaRPr lang="en-US" sz="1900" dirty="0" smtClean="0"/>
          </a:p>
          <a:p>
            <a:pPr>
              <a:buNone/>
            </a:pPr>
            <a:endParaRPr lang="en-US" sz="1900" b="1" dirty="0" smtClean="0"/>
          </a:p>
          <a:p>
            <a:pPr>
              <a:buNone/>
            </a:pPr>
            <a:endParaRPr lang="en-US" sz="1900" dirty="0"/>
          </a:p>
        </p:txBody>
      </p:sp>
      <p:sp>
        <p:nvSpPr>
          <p:cNvPr id="6" name="Textfeld 5"/>
          <p:cNvSpPr txBox="1"/>
          <p:nvPr/>
        </p:nvSpPr>
        <p:spPr bwMode="auto">
          <a:xfrm>
            <a:off x="3600449" y="3933056"/>
            <a:ext cx="5248275" cy="1905137"/>
          </a:xfrm>
          <a:prstGeom prst="rect">
            <a:avLst/>
          </a:prstGeom>
          <a:noFill/>
          <a:ln w="28575">
            <a:solidFill>
              <a:srgbClr val="FFC000"/>
            </a:solidFill>
            <a:miter lim="800000"/>
            <a:headEnd/>
            <a:tailEnd/>
          </a:ln>
        </p:spPr>
        <p:txBody>
          <a:bodyPr wrap="square" rtlCol="0">
            <a:spAutoFit/>
          </a:bodyPr>
          <a:lstStyle/>
          <a:p>
            <a:pPr marL="457200" marR="0" lvl="0" indent="-457200" algn="l" defTabSz="914400" rtl="0" eaLnBrk="1" fontAlgn="base" latinLnBrk="0" hangingPunct="1">
              <a:lnSpc>
                <a:spcPct val="100000"/>
              </a:lnSpc>
              <a:spcBef>
                <a:spcPct val="0"/>
              </a:spcBef>
              <a:spcAft>
                <a:spcPct val="0"/>
              </a:spcAft>
              <a:buClrTx/>
              <a:buSzTx/>
              <a:buFontTx/>
              <a:buAutoNum type="arabicPeriod"/>
              <a:tabLst/>
              <a:defRPr/>
            </a:pPr>
            <a:r>
              <a:rPr kumimoji="0" lang="en-US" sz="1900" b="0" i="0" u="none" strike="noStrike" kern="1200" cap="none" spc="0" normalizeH="0" baseline="0" noProof="0" dirty="0" smtClean="0">
                <a:ln>
                  <a:noFill/>
                </a:ln>
                <a:solidFill>
                  <a:prstClr val="black"/>
                </a:solidFill>
                <a:effectLst/>
                <a:uLnTx/>
                <a:uFillTx/>
                <a:latin typeface="Arial" charset="0"/>
                <a:ea typeface="+mn-ea"/>
                <a:cs typeface="+mn-cs"/>
              </a:rPr>
              <a:t>Power (typically set to 80% or 90%)</a:t>
            </a:r>
          </a:p>
          <a:p>
            <a:pPr marL="457200" marR="0" lvl="0" indent="-457200" algn="l" defTabSz="914400" rtl="0" eaLnBrk="1" fontAlgn="base" latinLnBrk="0" hangingPunct="1">
              <a:lnSpc>
                <a:spcPct val="100000"/>
              </a:lnSpc>
              <a:spcBef>
                <a:spcPct val="0"/>
              </a:spcBef>
              <a:spcAft>
                <a:spcPct val="0"/>
              </a:spcAft>
              <a:buClrTx/>
              <a:buSzTx/>
              <a:buFontTx/>
              <a:buAutoNum type="arabicPeriod"/>
              <a:tabLst/>
              <a:defRPr/>
            </a:pPr>
            <a:r>
              <a:rPr kumimoji="0" lang="en-US" sz="1900" b="0" i="0" u="none" strike="noStrike" kern="1200" cap="none" spc="0" normalizeH="0" baseline="0" noProof="0" dirty="0" smtClean="0">
                <a:ln>
                  <a:noFill/>
                </a:ln>
                <a:solidFill>
                  <a:prstClr val="black"/>
                </a:solidFill>
                <a:effectLst/>
                <a:uLnTx/>
                <a:uFillTx/>
                <a:latin typeface="Calibri"/>
                <a:ea typeface="+mn-ea"/>
                <a:cs typeface="+mn-cs"/>
              </a:rPr>
              <a:t>Type I error </a:t>
            </a:r>
            <a:r>
              <a:rPr kumimoji="0" lang="en-US" sz="1900" b="0" i="0" u="none" strike="noStrike" kern="1200" cap="none" spc="0" normalizeH="0" baseline="0" noProof="0" dirty="0" smtClean="0">
                <a:ln>
                  <a:noFill/>
                </a:ln>
                <a:solidFill>
                  <a:prstClr val="black"/>
                </a:solidFill>
                <a:effectLst/>
                <a:uLnTx/>
                <a:uFillTx/>
                <a:latin typeface="Symbol" pitchFamily="18" charset="2"/>
                <a:ea typeface="+mn-ea"/>
                <a:cs typeface="+mn-cs"/>
              </a:rPr>
              <a:t>a</a:t>
            </a:r>
            <a:r>
              <a:rPr kumimoji="0" lang="en-US" sz="1900" b="0" i="0" u="none" strike="noStrike" kern="1200" cap="none" spc="0" normalizeH="0" baseline="0" noProof="0" dirty="0" smtClean="0">
                <a:ln>
                  <a:noFill/>
                </a:ln>
                <a:solidFill>
                  <a:prstClr val="black"/>
                </a:solidFill>
                <a:effectLst/>
                <a:uLnTx/>
                <a:uFillTx/>
                <a:latin typeface="Arial" charset="0"/>
                <a:ea typeface="+mn-ea"/>
                <a:cs typeface="+mn-cs"/>
              </a:rPr>
              <a:t> (typically set to </a:t>
            </a:r>
            <a:r>
              <a:rPr kumimoji="0" lang="en-US" sz="1900" b="0" i="0" u="none" strike="noStrike" kern="1200" cap="none" spc="0" normalizeH="0" baseline="0" noProof="0" dirty="0" smtClean="0">
                <a:ln>
                  <a:noFill/>
                </a:ln>
                <a:solidFill>
                  <a:prstClr val="black"/>
                </a:solidFill>
                <a:effectLst/>
                <a:uLnTx/>
                <a:uFillTx/>
                <a:latin typeface="Symbol" pitchFamily="18" charset="2"/>
                <a:ea typeface="+mn-ea"/>
                <a:cs typeface="+mn-cs"/>
              </a:rPr>
              <a:t>a = </a:t>
            </a:r>
            <a:r>
              <a:rPr kumimoji="0" lang="en-US" sz="1900" b="0" i="0" u="none" strike="noStrike" kern="1200" cap="none" spc="0" normalizeH="0" baseline="0" noProof="0" dirty="0" smtClean="0">
                <a:ln>
                  <a:noFill/>
                </a:ln>
                <a:solidFill>
                  <a:prstClr val="black"/>
                </a:solidFill>
                <a:effectLst/>
                <a:uLnTx/>
                <a:uFillTx/>
                <a:latin typeface="Arial" charset="0"/>
                <a:ea typeface="+mn-ea"/>
                <a:cs typeface="+mn-cs"/>
              </a:rPr>
              <a:t>0.05)</a:t>
            </a:r>
          </a:p>
          <a:p>
            <a:pPr marL="457200" marR="0" lvl="0" indent="-457200" algn="l" defTabSz="914400" rtl="0" eaLnBrk="1" fontAlgn="base" latinLnBrk="0" hangingPunct="1">
              <a:lnSpc>
                <a:spcPct val="100000"/>
              </a:lnSpc>
              <a:spcBef>
                <a:spcPct val="0"/>
              </a:spcBef>
              <a:spcAft>
                <a:spcPct val="0"/>
              </a:spcAft>
              <a:buClrTx/>
              <a:buSzTx/>
              <a:buFontTx/>
              <a:buAutoNum type="arabicPeriod"/>
              <a:tabLst/>
              <a:defRPr/>
            </a:pPr>
            <a:r>
              <a:rPr kumimoji="0" lang="en-US" sz="1900" b="0" i="0" u="none" strike="noStrike" kern="1200" cap="none" spc="0" normalizeH="0" baseline="0" noProof="0" dirty="0" smtClean="0">
                <a:ln>
                  <a:noFill/>
                </a:ln>
                <a:solidFill>
                  <a:prstClr val="black"/>
                </a:solidFill>
                <a:effectLst/>
                <a:uLnTx/>
                <a:uFillTx/>
                <a:latin typeface="Arial" charset="0"/>
                <a:ea typeface="+mn-ea"/>
                <a:cs typeface="+mn-cs"/>
              </a:rPr>
              <a:t>The difference you want to find (for t-tests: the mean difference between groups)</a:t>
            </a:r>
          </a:p>
          <a:p>
            <a:pPr marL="457200" marR="0" lvl="0" indent="-457200" algn="l" defTabSz="914400" rtl="0" eaLnBrk="1" fontAlgn="base" latinLnBrk="0" hangingPunct="1">
              <a:lnSpc>
                <a:spcPct val="100000"/>
              </a:lnSpc>
              <a:spcBef>
                <a:spcPct val="0"/>
              </a:spcBef>
              <a:spcAft>
                <a:spcPct val="0"/>
              </a:spcAft>
              <a:buClrTx/>
              <a:buSzTx/>
              <a:buFontTx/>
              <a:buAutoNum type="arabicPeriod"/>
              <a:tabLst/>
              <a:defRPr/>
            </a:pPr>
            <a:r>
              <a:rPr kumimoji="0" lang="en-US" sz="1900" b="0" i="0" u="none" strike="noStrike" kern="1200" cap="none" spc="0" normalizeH="0" baseline="0" noProof="0" dirty="0" smtClean="0">
                <a:ln>
                  <a:noFill/>
                </a:ln>
                <a:solidFill>
                  <a:prstClr val="black"/>
                </a:solidFill>
                <a:effectLst/>
                <a:uLnTx/>
                <a:uFillTx/>
                <a:latin typeface="Arial" charset="0"/>
                <a:ea typeface="+mn-ea"/>
                <a:cs typeface="+mn-cs"/>
              </a:rPr>
              <a:t>standard deviation / measure of variance</a:t>
            </a:r>
          </a:p>
        </p:txBody>
      </p:sp>
      <p:sp>
        <p:nvSpPr>
          <p:cNvPr id="4" name="Datumsplatzhalter 3"/>
          <p:cNvSpPr>
            <a:spLocks noGrp="1"/>
          </p:cNvSpPr>
          <p:nvPr>
            <p:ph type="dt" sz="half" idx="10"/>
          </p:nvPr>
        </p:nvSpPr>
        <p:spPr/>
        <p:txBody>
          <a:bodyPr/>
          <a:lstStyle/>
          <a:p>
            <a:fld id="{C77E2D88-7880-4BAB-BD3D-14DF1E82600F}" type="datetime1">
              <a:rPr lang="de-AT" smtClean="0"/>
              <a:t>01.02.2023</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7" name="Foliennummernplatzhalter 6"/>
          <p:cNvSpPr>
            <a:spLocks noGrp="1"/>
          </p:cNvSpPr>
          <p:nvPr>
            <p:ph type="sldNum" sz="quarter" idx="12"/>
          </p:nvPr>
        </p:nvSpPr>
        <p:spPr/>
        <p:txBody>
          <a:bodyPr/>
          <a:lstStyle/>
          <a:p>
            <a:r>
              <a:rPr lang="de-DE" altLang="en-US" smtClean="0"/>
              <a:t>Seite </a:t>
            </a:r>
            <a:fld id="{BE0F3011-52C4-4BC1-A5CB-FF9A0F79CDD4}" type="slidenum">
              <a:rPr lang="de-DE" altLang="en-US" smtClean="0"/>
              <a:pPr/>
              <a:t>113</a:t>
            </a:fld>
            <a:endParaRPr lang="de-DE" altLang="en-US"/>
          </a:p>
        </p:txBody>
      </p:sp>
    </p:spTree>
    <p:extLst>
      <p:ext uri="{BB962C8B-B14F-4D97-AF65-F5344CB8AC3E}">
        <p14:creationId xmlns:p14="http://schemas.microsoft.com/office/powerpoint/2010/main" val="351810973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400" dirty="0" smtClean="0"/>
              <a:t>Sample size estimation</a:t>
            </a:r>
            <a:endParaRPr lang="en-US" sz="2400" dirty="0"/>
          </a:p>
        </p:txBody>
      </p:sp>
      <p:sp>
        <p:nvSpPr>
          <p:cNvPr id="3" name="Inhaltsplatzhalter 2"/>
          <p:cNvSpPr>
            <a:spLocks noGrp="1"/>
          </p:cNvSpPr>
          <p:nvPr>
            <p:ph idx="1"/>
          </p:nvPr>
        </p:nvSpPr>
        <p:spPr>
          <a:xfrm>
            <a:off x="288000" y="1645632"/>
            <a:ext cx="8856000" cy="4313238"/>
          </a:xfrm>
        </p:spPr>
        <p:txBody>
          <a:bodyPr/>
          <a:lstStyle/>
          <a:p>
            <a:pPr eaLnBrk="1" hangingPunct="1">
              <a:spcBef>
                <a:spcPts val="600"/>
              </a:spcBef>
              <a:buSzPct val="150000"/>
              <a:buNone/>
            </a:pPr>
            <a:r>
              <a:rPr lang="en-US" sz="1900" b="1" u="sng" dirty="0" smtClean="0"/>
              <a:t>Example</a:t>
            </a:r>
            <a:endParaRPr lang="en-US" sz="1900" dirty="0" smtClean="0"/>
          </a:p>
          <a:p>
            <a:pPr eaLnBrk="1" hangingPunct="1">
              <a:spcBef>
                <a:spcPts val="600"/>
              </a:spcBef>
              <a:buSzPct val="150000"/>
            </a:pPr>
            <a:r>
              <a:rPr lang="en-US" sz="1900" dirty="0"/>
              <a:t>Hypothesis: H</a:t>
            </a:r>
            <a:r>
              <a:rPr lang="en-US" sz="1900" baseline="-25000" dirty="0"/>
              <a:t>0</a:t>
            </a:r>
            <a:r>
              <a:rPr lang="en-US" sz="1900" dirty="0"/>
              <a:t>: </a:t>
            </a:r>
            <a:r>
              <a:rPr lang="en-US" sz="1900" dirty="0" err="1" smtClean="0">
                <a:latin typeface="Symbol" pitchFamily="18" charset="2"/>
              </a:rPr>
              <a:t>m</a:t>
            </a:r>
            <a:r>
              <a:rPr lang="en-US" sz="1900" baseline="-25000" dirty="0" err="1"/>
              <a:t>A</a:t>
            </a:r>
            <a:r>
              <a:rPr lang="en-US" sz="1900" dirty="0" smtClean="0"/>
              <a:t>=</a:t>
            </a:r>
            <a:r>
              <a:rPr lang="en-US" sz="1900" dirty="0" smtClean="0">
                <a:latin typeface="Symbol" pitchFamily="18" charset="2"/>
              </a:rPr>
              <a:t> </a:t>
            </a:r>
            <a:r>
              <a:rPr lang="en-US" sz="1900" dirty="0" err="1" smtClean="0">
                <a:latin typeface="Symbol" pitchFamily="18" charset="2"/>
              </a:rPr>
              <a:t>m</a:t>
            </a:r>
            <a:r>
              <a:rPr lang="en-US" sz="1900" baseline="-25000" dirty="0" err="1"/>
              <a:t>B</a:t>
            </a:r>
            <a:r>
              <a:rPr lang="en-US" sz="1900" baseline="-25000" dirty="0" smtClean="0"/>
              <a:t> </a:t>
            </a:r>
            <a:r>
              <a:rPr lang="en-US" sz="1900" dirty="0"/>
              <a:t>versus H</a:t>
            </a:r>
            <a:r>
              <a:rPr lang="en-US" sz="1900" baseline="-25000" dirty="0"/>
              <a:t>1</a:t>
            </a:r>
            <a:r>
              <a:rPr lang="en-US" sz="1900" dirty="0"/>
              <a:t>: </a:t>
            </a:r>
            <a:r>
              <a:rPr lang="en-US" sz="1900" dirty="0" err="1" smtClean="0">
                <a:latin typeface="Symbol" pitchFamily="18" charset="2"/>
              </a:rPr>
              <a:t>m</a:t>
            </a:r>
            <a:r>
              <a:rPr lang="en-US" sz="1900" baseline="-25000" dirty="0" err="1" smtClean="0"/>
              <a:t>A</a:t>
            </a:r>
            <a:r>
              <a:rPr lang="en-US" sz="1900" baseline="-25000" dirty="0" smtClean="0"/>
              <a:t> </a:t>
            </a:r>
            <a:r>
              <a:rPr lang="en-US" sz="1900" dirty="0" smtClean="0"/>
              <a:t>≠ </a:t>
            </a:r>
            <a:r>
              <a:rPr lang="en-US" sz="1900" dirty="0" err="1" smtClean="0">
                <a:latin typeface="Symbol" pitchFamily="18" charset="2"/>
              </a:rPr>
              <a:t>m</a:t>
            </a:r>
            <a:r>
              <a:rPr lang="en-US" sz="1900" baseline="-25000" dirty="0" err="1" smtClean="0"/>
              <a:t>B</a:t>
            </a:r>
            <a:r>
              <a:rPr lang="en-US" sz="1900" baseline="-25000" dirty="0"/>
              <a:t> </a:t>
            </a:r>
            <a:r>
              <a:rPr lang="en-US" sz="1900" dirty="0" smtClean="0"/>
              <a:t> </a:t>
            </a:r>
            <a:r>
              <a:rPr lang="en-US" sz="1900" dirty="0" smtClean="0">
                <a:sym typeface="Wingdings" pitchFamily="2" charset="2"/>
              </a:rPr>
              <a:t> </a:t>
            </a:r>
            <a:r>
              <a:rPr lang="en-US" sz="1900" dirty="0" smtClean="0"/>
              <a:t>two-sided t-test </a:t>
            </a:r>
          </a:p>
          <a:p>
            <a:pPr eaLnBrk="1" hangingPunct="1">
              <a:spcBef>
                <a:spcPts val="600"/>
              </a:spcBef>
              <a:buSzPct val="150000"/>
            </a:pPr>
            <a:r>
              <a:rPr lang="en-US" sz="1900" dirty="0" smtClean="0"/>
              <a:t>You consider a difference of 10 as relevant</a:t>
            </a:r>
          </a:p>
          <a:p>
            <a:pPr eaLnBrk="1" hangingPunct="1">
              <a:spcBef>
                <a:spcPts val="600"/>
              </a:spcBef>
              <a:buSzPct val="150000"/>
            </a:pPr>
            <a:r>
              <a:rPr lang="en-US" sz="1900" dirty="0" smtClean="0"/>
              <a:t>From former studies, you know, that the standard </a:t>
            </a:r>
            <a:r>
              <a:rPr lang="en-US" sz="1900" dirty="0"/>
              <a:t>deviation </a:t>
            </a:r>
            <a:r>
              <a:rPr lang="en-US" sz="1900" dirty="0" smtClean="0"/>
              <a:t>is ~ 15 mmHG</a:t>
            </a:r>
          </a:p>
          <a:p>
            <a:pPr eaLnBrk="1" hangingPunct="1">
              <a:spcBef>
                <a:spcPts val="600"/>
              </a:spcBef>
              <a:buSzPct val="150000"/>
            </a:pPr>
            <a:r>
              <a:rPr lang="en-US" sz="1900" dirty="0" smtClean="0"/>
              <a:t>So far, you have recruited 20 patients (10 in each treatment arm)</a:t>
            </a:r>
          </a:p>
          <a:p>
            <a:pPr eaLnBrk="1" hangingPunct="1">
              <a:spcBef>
                <a:spcPts val="600"/>
              </a:spcBef>
              <a:buSzPct val="150000"/>
              <a:buNone/>
            </a:pPr>
            <a:r>
              <a:rPr lang="en-US" sz="1900" dirty="0" smtClean="0">
                <a:sym typeface="Wingdings" pitchFamily="2" charset="2"/>
              </a:rPr>
              <a:t> What is your power?</a:t>
            </a:r>
            <a:endParaRPr lang="en-US" sz="1900" dirty="0"/>
          </a:p>
          <a:p>
            <a:pPr eaLnBrk="1" hangingPunct="1">
              <a:spcBef>
                <a:spcPts val="600"/>
              </a:spcBef>
              <a:buSzPct val="150000"/>
              <a:buNone/>
            </a:pPr>
            <a:endParaRPr lang="en-US" sz="1900" dirty="0" smtClean="0"/>
          </a:p>
          <a:p>
            <a:pPr eaLnBrk="1" hangingPunct="1">
              <a:spcBef>
                <a:spcPts val="600"/>
              </a:spcBef>
              <a:buSzPct val="150000"/>
              <a:buNone/>
            </a:pPr>
            <a:endParaRPr lang="en-US" sz="2000" dirty="0"/>
          </a:p>
          <a:p>
            <a:pPr eaLnBrk="1" hangingPunct="1">
              <a:spcBef>
                <a:spcPts val="600"/>
              </a:spcBef>
              <a:buSzPct val="150000"/>
            </a:pPr>
            <a:endParaRPr lang="en-US" sz="1900" dirty="0" smtClean="0">
              <a:sym typeface="Wingdings" pitchFamily="2" charset="2"/>
            </a:endParaRPr>
          </a:p>
          <a:p>
            <a:pPr eaLnBrk="1" hangingPunct="1">
              <a:spcBef>
                <a:spcPts val="600"/>
              </a:spcBef>
              <a:buSzPct val="150000"/>
              <a:buFont typeface="Wingdings" pitchFamily="2" charset="2"/>
              <a:buChar char="à"/>
            </a:pPr>
            <a:endParaRPr lang="en-US" sz="1900" dirty="0" smtClean="0">
              <a:sym typeface="Wingdings" pitchFamily="2" charset="2"/>
            </a:endParaRPr>
          </a:p>
          <a:p>
            <a:pPr eaLnBrk="1" hangingPunct="1">
              <a:spcBef>
                <a:spcPts val="600"/>
              </a:spcBef>
              <a:buSzPct val="150000"/>
              <a:buNone/>
            </a:pPr>
            <a:r>
              <a:rPr lang="en-US" sz="1900" baseline="-25000" dirty="0" smtClean="0"/>
              <a:t> </a:t>
            </a:r>
            <a:endParaRPr lang="en-US" sz="1900" dirty="0" smtClean="0"/>
          </a:p>
          <a:p>
            <a:pPr>
              <a:buNone/>
            </a:pPr>
            <a:endParaRPr lang="en-US" sz="1900" b="1" dirty="0" smtClean="0"/>
          </a:p>
          <a:p>
            <a:pPr>
              <a:buNone/>
            </a:pPr>
            <a:endParaRPr lang="en-US" sz="1900" dirty="0"/>
          </a:p>
        </p:txBody>
      </p:sp>
      <p:sp>
        <p:nvSpPr>
          <p:cNvPr id="6" name="Rechteck 5"/>
          <p:cNvSpPr/>
          <p:nvPr/>
        </p:nvSpPr>
        <p:spPr>
          <a:xfrm>
            <a:off x="238125" y="5958870"/>
            <a:ext cx="9020175" cy="338554"/>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600" b="0" i="0" u="none" strike="noStrike" kern="1200" cap="none" spc="0" normalizeH="0" baseline="0" noProof="0" dirty="0" smtClean="0">
                <a:ln>
                  <a:noFill/>
                </a:ln>
                <a:solidFill>
                  <a:srgbClr val="0A3CA0"/>
                </a:solidFill>
                <a:effectLst/>
                <a:uLnTx/>
                <a:uFillTx/>
                <a:latin typeface="Arial" charset="0"/>
                <a:ea typeface="+mn-ea"/>
                <a:cs typeface="+mn-cs"/>
              </a:rPr>
              <a:t>http://campus.uni-muenster.de/fileadmin/einrichtung/imib/lehre/skripte/biomathe/bio/fallz.html</a:t>
            </a:r>
            <a:endParaRPr kumimoji="0" lang="de-DE" sz="1600" b="0" i="0" u="none" strike="noStrike" kern="1200" cap="none" spc="0" normalizeH="0" baseline="0" noProof="0" dirty="0">
              <a:ln>
                <a:noFill/>
              </a:ln>
              <a:solidFill>
                <a:srgbClr val="0A3CA0"/>
              </a:solidFill>
              <a:effectLst/>
              <a:uLnTx/>
              <a:uFillTx/>
              <a:latin typeface="Arial" charset="0"/>
              <a:ea typeface="+mn-ea"/>
              <a:cs typeface="+mn-cs"/>
            </a:endParaRPr>
          </a:p>
        </p:txBody>
      </p:sp>
      <p:sp>
        <p:nvSpPr>
          <p:cNvPr id="4" name="Datumsplatzhalter 3"/>
          <p:cNvSpPr>
            <a:spLocks noGrp="1"/>
          </p:cNvSpPr>
          <p:nvPr>
            <p:ph type="dt" sz="half" idx="10"/>
          </p:nvPr>
        </p:nvSpPr>
        <p:spPr/>
        <p:txBody>
          <a:bodyPr/>
          <a:lstStyle/>
          <a:p>
            <a:fld id="{A715C898-F75E-41E4-B0D8-4B93066FA002}" type="datetime1">
              <a:rPr lang="de-AT" smtClean="0"/>
              <a:t>01.02.2023</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7" name="Foliennummernplatzhalter 6"/>
          <p:cNvSpPr>
            <a:spLocks noGrp="1"/>
          </p:cNvSpPr>
          <p:nvPr>
            <p:ph type="sldNum" sz="quarter" idx="12"/>
          </p:nvPr>
        </p:nvSpPr>
        <p:spPr/>
        <p:txBody>
          <a:bodyPr/>
          <a:lstStyle/>
          <a:p>
            <a:r>
              <a:rPr lang="de-DE" altLang="en-US" smtClean="0"/>
              <a:t>Seite </a:t>
            </a:r>
            <a:fld id="{BE0F3011-52C4-4BC1-A5CB-FF9A0F79CDD4}" type="slidenum">
              <a:rPr lang="de-DE" altLang="en-US" smtClean="0"/>
              <a:pPr/>
              <a:t>114</a:t>
            </a:fld>
            <a:endParaRPr lang="de-DE" altLang="en-US"/>
          </a:p>
        </p:txBody>
      </p:sp>
    </p:spTree>
    <p:extLst>
      <p:ext uri="{BB962C8B-B14F-4D97-AF65-F5344CB8AC3E}">
        <p14:creationId xmlns:p14="http://schemas.microsoft.com/office/powerpoint/2010/main" val="330779194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liennummernplatzhalter 5"/>
          <p:cNvSpPr>
            <a:spLocks noGrp="1"/>
          </p:cNvSpPr>
          <p:nvPr>
            <p:ph type="sldNum" sz="quarter" idx="4294967295"/>
          </p:nvPr>
        </p:nvSpPr>
        <p:spPr>
          <a:xfrm>
            <a:off x="6553200" y="6245225"/>
            <a:ext cx="2133600" cy="476250"/>
          </a:xfrm>
          <a:prstGeom prst="rect">
            <a:avLst/>
          </a:prstGeom>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9F97FFB-5842-4506-A8EA-63E1BEA78866}" type="slidenum">
              <a:rPr kumimoji="0" lang="de-DE"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de-DE" sz="1200" b="0" i="0" u="none" strike="noStrike" kern="1200" cap="none" spc="0" normalizeH="0" baseline="0" noProof="0" dirty="0" smtClean="0">
              <a:ln>
                <a:noFill/>
              </a:ln>
              <a:solidFill>
                <a:prstClr val="black">
                  <a:tint val="75000"/>
                </a:prstClr>
              </a:solidFill>
              <a:effectLst/>
              <a:uLnTx/>
              <a:uFillTx/>
              <a:latin typeface="Arial" charset="0"/>
              <a:ea typeface="+mn-ea"/>
              <a:cs typeface="+mn-cs"/>
            </a:endParaRPr>
          </a:p>
        </p:txBody>
      </p:sp>
      <p:sp>
        <p:nvSpPr>
          <p:cNvPr id="6147" name="Rectangle 2"/>
          <p:cNvSpPr>
            <a:spLocks noGrp="1" noChangeArrowheads="1"/>
          </p:cNvSpPr>
          <p:nvPr>
            <p:ph type="title"/>
          </p:nvPr>
        </p:nvSpPr>
        <p:spPr/>
        <p:txBody>
          <a:bodyPr/>
          <a:lstStyle/>
          <a:p>
            <a:pPr eaLnBrk="1" hangingPunct="1"/>
            <a:r>
              <a:rPr lang="en-US" sz="2400" dirty="0" smtClean="0"/>
              <a:t>The multiple testing problem</a:t>
            </a:r>
          </a:p>
        </p:txBody>
      </p:sp>
      <p:sp>
        <p:nvSpPr>
          <p:cNvPr id="6148" name="Rectangle 3"/>
          <p:cNvSpPr>
            <a:spLocks noGrp="1" noChangeAspect="1" noChangeArrowheads="1"/>
          </p:cNvSpPr>
          <p:nvPr>
            <p:ph type="body" idx="1"/>
          </p:nvPr>
        </p:nvSpPr>
        <p:spPr>
          <a:xfrm>
            <a:off x="285720" y="1052513"/>
            <a:ext cx="8572560" cy="1246495"/>
          </a:xfrm>
          <a:noFill/>
        </p:spPr>
        <p:txBody>
          <a:bodyPr wrap="square">
            <a:spAutoFit/>
          </a:bodyPr>
          <a:lstStyle/>
          <a:p>
            <a:pPr eaLnBrk="1" hangingPunct="1">
              <a:spcBef>
                <a:spcPts val="600"/>
              </a:spcBef>
              <a:buSzPct val="150000"/>
              <a:buNone/>
            </a:pPr>
            <a:endParaRPr lang="de-AT" sz="1800" dirty="0" smtClean="0"/>
          </a:p>
          <a:p>
            <a:pPr eaLnBrk="1" hangingPunct="1">
              <a:spcBef>
                <a:spcPts val="600"/>
              </a:spcBef>
              <a:buSzPct val="150000"/>
              <a:buNone/>
            </a:pPr>
            <a:endParaRPr lang="de-AT" sz="1800" baseline="-25000" dirty="0" smtClean="0"/>
          </a:p>
          <a:p>
            <a:pPr eaLnBrk="1" hangingPunct="1">
              <a:spcBef>
                <a:spcPts val="600"/>
              </a:spcBef>
              <a:buSzPct val="150000"/>
            </a:pPr>
            <a:endParaRPr lang="de-AT" sz="1800" baseline="-25000" dirty="0" smtClean="0"/>
          </a:p>
          <a:p>
            <a:pPr eaLnBrk="1" hangingPunct="1">
              <a:spcBef>
                <a:spcPts val="600"/>
              </a:spcBef>
              <a:buSzPct val="150000"/>
              <a:buNone/>
            </a:pPr>
            <a:endParaRPr lang="de-AT" sz="1800" dirty="0" smtClean="0"/>
          </a:p>
        </p:txBody>
      </p:sp>
      <p:sp>
        <p:nvSpPr>
          <p:cNvPr id="307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076"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077" name="Rectangle 5"/>
          <p:cNvSpPr>
            <a:spLocks noChangeArrowheads="1"/>
          </p:cNvSpPr>
          <p:nvPr/>
        </p:nvSpPr>
        <p:spPr bwMode="auto">
          <a:xfrm>
            <a:off x="0" y="14192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5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53" name="Rectangle 5"/>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55"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56" name="Rectangle 8"/>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58"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59" name="Rectangle 11"/>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61" name="Rectangle 1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62" name="Rectangle 14"/>
          <p:cNvSpPr>
            <a:spLocks noChangeArrowheads="1"/>
          </p:cNvSpPr>
          <p:nvPr/>
        </p:nvSpPr>
        <p:spPr bwMode="auto">
          <a:xfrm>
            <a:off x="0" y="866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64" name="Rectangle 1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65" name="Rectangle 17"/>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67" name="Rectangle 1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68" name="Rectangle 20"/>
          <p:cNvSpPr>
            <a:spLocks noChangeArrowheads="1"/>
          </p:cNvSpPr>
          <p:nvPr/>
        </p:nvSpPr>
        <p:spPr bwMode="auto">
          <a:xfrm>
            <a:off x="0" y="12001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70" name="Rectangle 2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71" name="Rectangle 23"/>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358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5843" name="Rectangle 3"/>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3789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7891" name="Rectangle 3"/>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37893"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7894" name="Rectangle 6"/>
          <p:cNvSpPr>
            <a:spLocks noChangeArrowheads="1"/>
          </p:cNvSpPr>
          <p:nvPr/>
        </p:nvSpPr>
        <p:spPr bwMode="auto">
          <a:xfrm>
            <a:off x="0" y="1314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37896" name="Rectangle 8"/>
          <p:cNvSpPr>
            <a:spLocks noChangeArrowheads="1"/>
          </p:cNvSpPr>
          <p:nvPr/>
        </p:nvSpPr>
        <p:spPr bwMode="auto">
          <a:xfrm>
            <a:off x="207167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7897" name="Rectangle 9"/>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32" name="Rectangle 3"/>
          <p:cNvSpPr txBox="1">
            <a:spLocks noChangeAspect="1" noChangeArrowheads="1"/>
          </p:cNvSpPr>
          <p:nvPr/>
        </p:nvSpPr>
        <p:spPr bwMode="auto">
          <a:xfrm>
            <a:off x="285720" y="1419225"/>
            <a:ext cx="8858280" cy="24852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42900" marR="0" lvl="0" indent="-342900" algn="l" defTabSz="914400" rtl="0" eaLnBrk="1" fontAlgn="base" latinLnBrk="0" hangingPunct="1">
              <a:lnSpc>
                <a:spcPct val="100000"/>
              </a:lnSpc>
              <a:spcBef>
                <a:spcPts val="600"/>
              </a:spcBef>
              <a:spcAft>
                <a:spcPct val="0"/>
              </a:spcAft>
              <a:buClrTx/>
              <a:buSzPct val="150000"/>
              <a:buFontTx/>
              <a:buNone/>
              <a:tabLst/>
              <a:defRPr/>
            </a:pPr>
            <a:r>
              <a:rPr kumimoji="0" lang="en-US" sz="1800" b="1" i="0" u="sng" strike="noStrike" kern="0" cap="none" spc="0" normalizeH="0" baseline="0" noProof="0" dirty="0" smtClean="0">
                <a:ln>
                  <a:noFill/>
                </a:ln>
                <a:solidFill>
                  <a:prstClr val="black"/>
                </a:solidFill>
                <a:effectLst/>
                <a:uLnTx/>
                <a:uFillTx/>
                <a:latin typeface="Calibri"/>
                <a:ea typeface="+mn-ea"/>
                <a:cs typeface="+mn-cs"/>
              </a:rPr>
              <a:t>The situation: </a:t>
            </a:r>
          </a:p>
          <a:p>
            <a:pPr marL="358775" marR="0" lvl="0" indent="-358775" algn="l" defTabSz="914400" rtl="0" eaLnBrk="1" fontAlgn="base" latinLnBrk="0" hangingPunct="1">
              <a:lnSpc>
                <a:spcPct val="100000"/>
              </a:lnSpc>
              <a:spcBef>
                <a:spcPts val="600"/>
              </a:spcBef>
              <a:spcAft>
                <a:spcPts val="900"/>
              </a:spcAft>
              <a:buClr>
                <a:srgbClr val="0A3CA0"/>
              </a:buClr>
              <a:buSzPct val="150000"/>
              <a:buFont typeface="Arial" pitchFamily="34" charset="0"/>
              <a:buChar char="■"/>
              <a:tabLst/>
              <a:defRPr/>
            </a:pPr>
            <a:r>
              <a:rPr kumimoji="0" lang="en-US" sz="1900" b="0" i="0" u="none" strike="noStrike" kern="1200" cap="none" spc="0" normalizeH="0" baseline="0" noProof="0" dirty="0" smtClean="0">
                <a:ln>
                  <a:noFill/>
                </a:ln>
                <a:solidFill>
                  <a:prstClr val="black"/>
                </a:solidFill>
                <a:effectLst/>
                <a:uLnTx/>
                <a:uFillTx/>
                <a:latin typeface="Calibri"/>
                <a:ea typeface="+mn-ea"/>
                <a:cs typeface="+mn-cs"/>
              </a:rPr>
              <a:t>Consider a dataset with 100 independent parameters, which do not play a role in the etiology of the disease of interest (what you don‘t know, of course) </a:t>
            </a:r>
          </a:p>
          <a:p>
            <a:pPr marL="342900" marR="0" lvl="0" indent="-342900" algn="l" defTabSz="914400" rtl="0" eaLnBrk="1" fontAlgn="base" latinLnBrk="0" hangingPunct="1">
              <a:lnSpc>
                <a:spcPct val="100000"/>
              </a:lnSpc>
              <a:spcBef>
                <a:spcPts val="600"/>
              </a:spcBef>
              <a:spcAft>
                <a:spcPct val="0"/>
              </a:spcAft>
              <a:buClrTx/>
              <a:buSzPct val="150000"/>
              <a:buFontTx/>
              <a:buNone/>
              <a:tabLst/>
              <a:defRPr/>
            </a:pPr>
            <a:r>
              <a:rPr kumimoji="0" lang="en-US" sz="1800" b="0" i="0" u="none" strike="noStrike" kern="0" cap="none" spc="0" normalizeH="0" baseline="0" noProof="0" dirty="0" smtClean="0">
                <a:ln>
                  <a:noFill/>
                </a:ln>
                <a:solidFill>
                  <a:prstClr val="black"/>
                </a:solidFill>
                <a:effectLst/>
                <a:uLnTx/>
                <a:uFillTx/>
                <a:latin typeface="Calibri"/>
                <a:ea typeface="+mn-ea"/>
                <a:cs typeface="+mn-cs"/>
                <a:sym typeface="Wingdings" pitchFamily="2" charset="2"/>
              </a:rPr>
              <a:t> </a:t>
            </a:r>
            <a:r>
              <a:rPr kumimoji="0" lang="en-US" sz="1800" b="0" i="0" u="none" strike="noStrike" kern="0" cap="none" spc="0" normalizeH="0" baseline="0" noProof="0" dirty="0" smtClean="0">
                <a:ln>
                  <a:noFill/>
                </a:ln>
                <a:solidFill>
                  <a:prstClr val="black"/>
                </a:solidFill>
                <a:effectLst/>
                <a:uLnTx/>
                <a:uFillTx/>
                <a:latin typeface="Calibri"/>
                <a:ea typeface="+mn-ea"/>
                <a:cs typeface="+mn-cs"/>
              </a:rPr>
              <a:t>100 statistical tests are performed with a significance level of </a:t>
            </a:r>
            <a:r>
              <a:rPr kumimoji="0" lang="en-US" sz="1800" b="0" i="0" u="none" strike="noStrike" kern="0" cap="none" spc="0" normalizeH="0" baseline="0" noProof="0" dirty="0" smtClean="0">
                <a:ln>
                  <a:noFill/>
                </a:ln>
                <a:solidFill>
                  <a:prstClr val="black"/>
                </a:solidFill>
                <a:effectLst/>
                <a:uLnTx/>
                <a:uFillTx/>
                <a:latin typeface="Symbol" pitchFamily="18" charset="2"/>
                <a:ea typeface="+mn-ea"/>
                <a:cs typeface="+mn-cs"/>
              </a:rPr>
              <a:t>a</a:t>
            </a:r>
            <a:r>
              <a:rPr kumimoji="0" lang="en-US" sz="1800" b="0" i="0" u="none" strike="noStrike" kern="0" cap="none" spc="0" normalizeH="0" baseline="0" noProof="0" dirty="0" smtClean="0">
                <a:ln>
                  <a:noFill/>
                </a:ln>
                <a:solidFill>
                  <a:prstClr val="black"/>
                </a:solidFill>
                <a:effectLst/>
                <a:uLnTx/>
                <a:uFillTx/>
                <a:latin typeface="Calibri"/>
                <a:ea typeface="+mn-ea"/>
                <a:cs typeface="+mn-cs"/>
              </a:rPr>
              <a:t>=0.05</a:t>
            </a:r>
          </a:p>
          <a:p>
            <a:pPr marL="342900" marR="0" lvl="0" indent="-342900" algn="l" defTabSz="914400" rtl="0" eaLnBrk="1" fontAlgn="base" latinLnBrk="0" hangingPunct="1">
              <a:lnSpc>
                <a:spcPct val="100000"/>
              </a:lnSpc>
              <a:spcBef>
                <a:spcPts val="600"/>
              </a:spcBef>
              <a:spcAft>
                <a:spcPct val="0"/>
              </a:spcAft>
              <a:buClrTx/>
              <a:buSzPct val="150000"/>
              <a:buFontTx/>
              <a:buNone/>
              <a:tabLst/>
              <a:defRPr/>
            </a:pPr>
            <a:r>
              <a:rPr kumimoji="0" lang="en-US" sz="1800" b="0" i="0" u="none" strike="noStrike" kern="0" cap="none" spc="0" normalizeH="0" baseline="0" noProof="0" dirty="0" smtClean="0">
                <a:ln>
                  <a:noFill/>
                </a:ln>
                <a:solidFill>
                  <a:prstClr val="black"/>
                </a:solidFill>
                <a:effectLst/>
                <a:uLnTx/>
                <a:uFillTx/>
                <a:latin typeface="Calibri"/>
                <a:ea typeface="+mn-ea"/>
                <a:cs typeface="+mn-cs"/>
                <a:sym typeface="Wingdings" pitchFamily="2" charset="2"/>
              </a:rPr>
              <a:t> The tests are constructed in that way, that maximum 5 of 100 tests reject the Nullhypothesis, although it is true (which is the case in this example)</a:t>
            </a:r>
          </a:p>
          <a:p>
            <a:pPr marL="342900" marR="0" lvl="0" indent="-342900" algn="l" defTabSz="914400" rtl="0" eaLnBrk="1" fontAlgn="base" latinLnBrk="0" hangingPunct="1">
              <a:lnSpc>
                <a:spcPct val="100000"/>
              </a:lnSpc>
              <a:spcBef>
                <a:spcPts val="600"/>
              </a:spcBef>
              <a:spcAft>
                <a:spcPct val="0"/>
              </a:spcAft>
              <a:buClrTx/>
              <a:buSzPct val="150000"/>
              <a:buFontTx/>
              <a:buNone/>
              <a:tabLst/>
              <a:defRPr/>
            </a:pPr>
            <a:r>
              <a:rPr kumimoji="0" lang="en-US" sz="1800" b="0" i="0" u="none" strike="noStrike" kern="0" cap="none" spc="0" normalizeH="0" baseline="0" noProof="0" dirty="0" smtClean="0">
                <a:ln>
                  <a:noFill/>
                </a:ln>
                <a:solidFill>
                  <a:prstClr val="black"/>
                </a:solidFill>
                <a:effectLst/>
                <a:uLnTx/>
                <a:uFillTx/>
                <a:latin typeface="Calibri"/>
                <a:ea typeface="+mn-ea"/>
                <a:cs typeface="+mn-cs"/>
              </a:rPr>
              <a:t>	</a:t>
            </a:r>
          </a:p>
        </p:txBody>
      </p:sp>
      <p:graphicFrame>
        <p:nvGraphicFramePr>
          <p:cNvPr id="33" name="Tabelle 32"/>
          <p:cNvGraphicFramePr>
            <a:graphicFrameLocks noGrp="1"/>
          </p:cNvGraphicFramePr>
          <p:nvPr>
            <p:extLst/>
          </p:nvPr>
        </p:nvGraphicFramePr>
        <p:xfrm>
          <a:off x="5036315" y="3645024"/>
          <a:ext cx="3214710" cy="3086100"/>
        </p:xfrm>
        <a:graphic>
          <a:graphicData uri="http://schemas.openxmlformats.org/drawingml/2006/table">
            <a:tbl>
              <a:tblPr firstRow="1" bandRow="1">
                <a:tableStyleId>{5C22544A-7EE6-4342-B048-85BDC9FD1C3A}</a:tableStyleId>
              </a:tblPr>
              <a:tblGrid>
                <a:gridCol w="321471">
                  <a:extLst>
                    <a:ext uri="{9D8B030D-6E8A-4147-A177-3AD203B41FA5}">
                      <a16:colId xmlns:a16="http://schemas.microsoft.com/office/drawing/2014/main" val="20000"/>
                    </a:ext>
                  </a:extLst>
                </a:gridCol>
                <a:gridCol w="321471">
                  <a:extLst>
                    <a:ext uri="{9D8B030D-6E8A-4147-A177-3AD203B41FA5}">
                      <a16:colId xmlns:a16="http://schemas.microsoft.com/office/drawing/2014/main" val="20001"/>
                    </a:ext>
                  </a:extLst>
                </a:gridCol>
                <a:gridCol w="321471">
                  <a:extLst>
                    <a:ext uri="{9D8B030D-6E8A-4147-A177-3AD203B41FA5}">
                      <a16:colId xmlns:a16="http://schemas.microsoft.com/office/drawing/2014/main" val="20002"/>
                    </a:ext>
                  </a:extLst>
                </a:gridCol>
                <a:gridCol w="321471">
                  <a:extLst>
                    <a:ext uri="{9D8B030D-6E8A-4147-A177-3AD203B41FA5}">
                      <a16:colId xmlns:a16="http://schemas.microsoft.com/office/drawing/2014/main" val="20003"/>
                    </a:ext>
                  </a:extLst>
                </a:gridCol>
                <a:gridCol w="321471">
                  <a:extLst>
                    <a:ext uri="{9D8B030D-6E8A-4147-A177-3AD203B41FA5}">
                      <a16:colId xmlns:a16="http://schemas.microsoft.com/office/drawing/2014/main" val="20004"/>
                    </a:ext>
                  </a:extLst>
                </a:gridCol>
                <a:gridCol w="321471">
                  <a:extLst>
                    <a:ext uri="{9D8B030D-6E8A-4147-A177-3AD203B41FA5}">
                      <a16:colId xmlns:a16="http://schemas.microsoft.com/office/drawing/2014/main" val="20005"/>
                    </a:ext>
                  </a:extLst>
                </a:gridCol>
                <a:gridCol w="321471">
                  <a:extLst>
                    <a:ext uri="{9D8B030D-6E8A-4147-A177-3AD203B41FA5}">
                      <a16:colId xmlns:a16="http://schemas.microsoft.com/office/drawing/2014/main" val="20006"/>
                    </a:ext>
                  </a:extLst>
                </a:gridCol>
                <a:gridCol w="321471">
                  <a:extLst>
                    <a:ext uri="{9D8B030D-6E8A-4147-A177-3AD203B41FA5}">
                      <a16:colId xmlns:a16="http://schemas.microsoft.com/office/drawing/2014/main" val="20007"/>
                    </a:ext>
                  </a:extLst>
                </a:gridCol>
                <a:gridCol w="321471">
                  <a:extLst>
                    <a:ext uri="{9D8B030D-6E8A-4147-A177-3AD203B41FA5}">
                      <a16:colId xmlns:a16="http://schemas.microsoft.com/office/drawing/2014/main" val="20008"/>
                    </a:ext>
                  </a:extLst>
                </a:gridCol>
                <a:gridCol w="321471">
                  <a:extLst>
                    <a:ext uri="{9D8B030D-6E8A-4147-A177-3AD203B41FA5}">
                      <a16:colId xmlns:a16="http://schemas.microsoft.com/office/drawing/2014/main" val="20009"/>
                    </a:ext>
                  </a:extLst>
                </a:gridCol>
              </a:tblGrid>
              <a:tr h="308610">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extLst>
                  <a:ext uri="{0D108BD9-81ED-4DB2-BD59-A6C34878D82A}">
                    <a16:rowId xmlns:a16="http://schemas.microsoft.com/office/drawing/2014/main" val="10000"/>
                  </a:ext>
                </a:extLst>
              </a:tr>
              <a:tr h="308610">
                <a:tc>
                  <a:txBody>
                    <a:bodyPr/>
                    <a:lstStyle/>
                    <a:p>
                      <a:endParaRPr lang="de-DE" sz="1100"/>
                    </a:p>
                  </a:txBody>
                  <a:tcPr>
                    <a:lnT w="12700" cap="flat" cmpd="sng" algn="ctr">
                      <a:solidFill>
                        <a:schemeClr val="bg1"/>
                      </a:solidFill>
                      <a:prstDash val="solid"/>
                      <a:round/>
                      <a:headEnd type="none" w="med" len="med"/>
                      <a:tailEnd type="none" w="med" len="med"/>
                    </a:lnT>
                    <a:solidFill>
                      <a:srgbClr val="BBE0E3"/>
                    </a:solidFill>
                  </a:tcPr>
                </a:tc>
                <a:tc>
                  <a:txBody>
                    <a:bodyPr/>
                    <a:lstStyle/>
                    <a:p>
                      <a:endParaRPr lang="de-DE" sz="1100"/>
                    </a:p>
                  </a:txBody>
                  <a:tcPr>
                    <a:lnT w="12700" cap="flat" cmpd="sng" algn="ctr">
                      <a:solidFill>
                        <a:schemeClr val="bg1"/>
                      </a:solidFill>
                      <a:prstDash val="solid"/>
                      <a:round/>
                      <a:headEnd type="none" w="med" len="med"/>
                      <a:tailEnd type="none" w="med" len="med"/>
                    </a:lnT>
                    <a:solidFill>
                      <a:srgbClr val="BBE0E3"/>
                    </a:solidFill>
                  </a:tcPr>
                </a:tc>
                <a:tc>
                  <a:txBody>
                    <a:bodyPr/>
                    <a:lstStyle/>
                    <a:p>
                      <a:endParaRPr lang="de-DE" sz="1100"/>
                    </a:p>
                  </a:txBody>
                  <a:tcPr>
                    <a:lnT w="12700" cap="flat" cmpd="sng" algn="ctr">
                      <a:solidFill>
                        <a:schemeClr val="bg1"/>
                      </a:solidFill>
                      <a:prstDash val="solid"/>
                      <a:round/>
                      <a:headEnd type="none" w="med" len="med"/>
                      <a:tailEnd type="none" w="med" len="med"/>
                    </a:lnT>
                    <a:solidFill>
                      <a:srgbClr val="BBE0E3"/>
                    </a:solidFill>
                  </a:tcPr>
                </a:tc>
                <a:tc>
                  <a:txBody>
                    <a:bodyPr/>
                    <a:lstStyle/>
                    <a:p>
                      <a:endParaRPr lang="de-DE" sz="1100" dirty="0"/>
                    </a:p>
                  </a:txBody>
                  <a:tcPr>
                    <a:lnT w="12700" cap="flat" cmpd="sng" algn="ctr">
                      <a:solidFill>
                        <a:schemeClr val="bg1"/>
                      </a:solidFill>
                      <a:prstDash val="solid"/>
                      <a:round/>
                      <a:headEnd type="none" w="med" len="med"/>
                      <a:tailEnd type="none" w="med" len="med"/>
                    </a:lnT>
                    <a:solidFill>
                      <a:srgbClr val="BBE0E3"/>
                    </a:solidFill>
                  </a:tcPr>
                </a:tc>
                <a:tc>
                  <a:txBody>
                    <a:bodyPr/>
                    <a:lstStyle/>
                    <a:p>
                      <a:endParaRPr lang="de-DE" sz="1100" dirty="0"/>
                    </a:p>
                  </a:txBody>
                  <a:tcPr>
                    <a:lnT w="12700" cap="flat" cmpd="sng" algn="ctr">
                      <a:solidFill>
                        <a:schemeClr val="bg1"/>
                      </a:solidFill>
                      <a:prstDash val="solid"/>
                      <a:round/>
                      <a:headEnd type="none" w="med" len="med"/>
                      <a:tailEnd type="none" w="med" len="med"/>
                    </a:lnT>
                    <a:solidFill>
                      <a:srgbClr val="BBE0E3"/>
                    </a:solidFill>
                  </a:tcPr>
                </a:tc>
                <a:tc>
                  <a:txBody>
                    <a:bodyPr/>
                    <a:lstStyle/>
                    <a:p>
                      <a:endParaRPr lang="de-DE" sz="1100" dirty="0"/>
                    </a:p>
                  </a:txBody>
                  <a:tcPr>
                    <a:lnT w="12700" cap="flat" cmpd="sng" algn="ctr">
                      <a:solidFill>
                        <a:schemeClr val="bg1"/>
                      </a:solidFill>
                      <a:prstDash val="solid"/>
                      <a:round/>
                      <a:headEnd type="none" w="med" len="med"/>
                      <a:tailEnd type="none" w="med" len="med"/>
                    </a:lnT>
                    <a:solidFill>
                      <a:srgbClr val="BBE0E3"/>
                    </a:solidFill>
                  </a:tcPr>
                </a:tc>
                <a:tc>
                  <a:txBody>
                    <a:bodyPr/>
                    <a:lstStyle/>
                    <a:p>
                      <a:endParaRPr lang="de-DE" sz="1100" dirty="0"/>
                    </a:p>
                  </a:txBody>
                  <a:tcPr>
                    <a:lnT w="12700" cap="flat" cmpd="sng" algn="ctr">
                      <a:solidFill>
                        <a:schemeClr val="bg1"/>
                      </a:solidFill>
                      <a:prstDash val="solid"/>
                      <a:round/>
                      <a:headEnd type="none" w="med" len="med"/>
                      <a:tailEnd type="none" w="med" len="med"/>
                    </a:lnT>
                    <a:solidFill>
                      <a:srgbClr val="BBE0E3"/>
                    </a:solidFill>
                  </a:tcPr>
                </a:tc>
                <a:tc>
                  <a:txBody>
                    <a:bodyPr/>
                    <a:lstStyle/>
                    <a:p>
                      <a:endParaRPr lang="de-DE" sz="1100"/>
                    </a:p>
                  </a:txBody>
                  <a:tcPr>
                    <a:lnT w="12700" cap="flat" cmpd="sng" algn="ctr">
                      <a:solidFill>
                        <a:schemeClr val="bg1"/>
                      </a:solidFill>
                      <a:prstDash val="solid"/>
                      <a:round/>
                      <a:headEnd type="none" w="med" len="med"/>
                      <a:tailEnd type="none" w="med" len="med"/>
                    </a:lnT>
                    <a:solidFill>
                      <a:srgbClr val="BBE0E3"/>
                    </a:solidFill>
                  </a:tcPr>
                </a:tc>
                <a:tc>
                  <a:txBody>
                    <a:bodyPr/>
                    <a:lstStyle/>
                    <a:p>
                      <a:endParaRPr lang="de-DE" sz="1100"/>
                    </a:p>
                  </a:txBody>
                  <a:tcPr>
                    <a:lnT w="12700" cap="flat" cmpd="sng" algn="ctr">
                      <a:solidFill>
                        <a:schemeClr val="bg1"/>
                      </a:solidFill>
                      <a:prstDash val="solid"/>
                      <a:round/>
                      <a:headEnd type="none" w="med" len="med"/>
                      <a:tailEnd type="none" w="med" len="med"/>
                    </a:lnT>
                    <a:solidFill>
                      <a:srgbClr val="BBE0E3"/>
                    </a:solidFill>
                  </a:tcPr>
                </a:tc>
                <a:tc>
                  <a:txBody>
                    <a:bodyPr/>
                    <a:lstStyle/>
                    <a:p>
                      <a:endParaRPr lang="de-DE" sz="1100" dirty="0"/>
                    </a:p>
                  </a:txBody>
                  <a:tcPr>
                    <a:lnT w="12700" cap="flat" cmpd="sng" algn="ctr">
                      <a:solidFill>
                        <a:schemeClr val="bg1"/>
                      </a:solidFill>
                      <a:prstDash val="solid"/>
                      <a:round/>
                      <a:headEnd type="none" w="med" len="med"/>
                      <a:tailEnd type="none" w="med" len="med"/>
                    </a:lnT>
                    <a:solidFill>
                      <a:srgbClr val="BBE0E3"/>
                    </a:solidFill>
                  </a:tcPr>
                </a:tc>
                <a:extLst>
                  <a:ext uri="{0D108BD9-81ED-4DB2-BD59-A6C34878D82A}">
                    <a16:rowId xmlns:a16="http://schemas.microsoft.com/office/drawing/2014/main" val="10001"/>
                  </a:ext>
                </a:extLst>
              </a:tr>
              <a:tr h="308610">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0A3CA0"/>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extLst>
                  <a:ext uri="{0D108BD9-81ED-4DB2-BD59-A6C34878D82A}">
                    <a16:rowId xmlns:a16="http://schemas.microsoft.com/office/drawing/2014/main" val="10002"/>
                  </a:ext>
                </a:extLst>
              </a:tr>
              <a:tr h="308610">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extLst>
                  <a:ext uri="{0D108BD9-81ED-4DB2-BD59-A6C34878D82A}">
                    <a16:rowId xmlns:a16="http://schemas.microsoft.com/office/drawing/2014/main" val="10003"/>
                  </a:ext>
                </a:extLst>
              </a:tr>
              <a:tr h="308610">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0A3CA0"/>
                    </a:solidFill>
                  </a:tcPr>
                </a:tc>
                <a:tc>
                  <a:txBody>
                    <a:bodyPr/>
                    <a:lstStyle/>
                    <a:p>
                      <a:endParaRPr lang="de-DE" sz="1100"/>
                    </a:p>
                  </a:txBody>
                  <a:tcPr>
                    <a:solidFill>
                      <a:srgbClr val="BBE0E3"/>
                    </a:solidFill>
                  </a:tcPr>
                </a:tc>
                <a:tc>
                  <a:txBody>
                    <a:bodyPr/>
                    <a:lstStyle/>
                    <a:p>
                      <a:endParaRPr lang="de-DE" sz="1100" dirty="0"/>
                    </a:p>
                  </a:txBody>
                  <a:tcPr>
                    <a:solidFill>
                      <a:srgbClr val="0A3CA0"/>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extLst>
                  <a:ext uri="{0D108BD9-81ED-4DB2-BD59-A6C34878D82A}">
                    <a16:rowId xmlns:a16="http://schemas.microsoft.com/office/drawing/2014/main" val="10004"/>
                  </a:ext>
                </a:extLst>
              </a:tr>
              <a:tr h="308610">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extLst>
                  <a:ext uri="{0D108BD9-81ED-4DB2-BD59-A6C34878D82A}">
                    <a16:rowId xmlns:a16="http://schemas.microsoft.com/office/drawing/2014/main" val="10005"/>
                  </a:ext>
                </a:extLst>
              </a:tr>
              <a:tr h="308610">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extLst>
                  <a:ext uri="{0D108BD9-81ED-4DB2-BD59-A6C34878D82A}">
                    <a16:rowId xmlns:a16="http://schemas.microsoft.com/office/drawing/2014/main" val="10006"/>
                  </a:ext>
                </a:extLst>
              </a:tr>
              <a:tr h="308610">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extLst>
                  <a:ext uri="{0D108BD9-81ED-4DB2-BD59-A6C34878D82A}">
                    <a16:rowId xmlns:a16="http://schemas.microsoft.com/office/drawing/2014/main" val="10007"/>
                  </a:ext>
                </a:extLst>
              </a:tr>
              <a:tr h="308610">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0A3CA0"/>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0A3CA0"/>
                    </a:solidFill>
                  </a:tcPr>
                </a:tc>
                <a:extLst>
                  <a:ext uri="{0D108BD9-81ED-4DB2-BD59-A6C34878D82A}">
                    <a16:rowId xmlns:a16="http://schemas.microsoft.com/office/drawing/2014/main" val="10008"/>
                  </a:ext>
                </a:extLst>
              </a:tr>
              <a:tr h="308610">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extLst>
                  <a:ext uri="{0D108BD9-81ED-4DB2-BD59-A6C34878D82A}">
                    <a16:rowId xmlns:a16="http://schemas.microsoft.com/office/drawing/2014/main" val="10009"/>
                  </a:ext>
                </a:extLst>
              </a:tr>
            </a:tbl>
          </a:graphicData>
        </a:graphic>
      </p:graphicFrame>
      <p:sp>
        <p:nvSpPr>
          <p:cNvPr id="34" name="Rechteck 33"/>
          <p:cNvSpPr/>
          <p:nvPr/>
        </p:nvSpPr>
        <p:spPr>
          <a:xfrm>
            <a:off x="228600" y="4929605"/>
            <a:ext cx="4572000" cy="754053"/>
          </a:xfrm>
          <a:prstGeom prst="rect">
            <a:avLst/>
          </a:prstGeom>
        </p:spPr>
        <p:txBody>
          <a:bodyPr>
            <a:spAutoFit/>
          </a:bodyPr>
          <a:lstStyle/>
          <a:p>
            <a:pPr marL="342900" marR="0" lvl="0" indent="-342900" algn="l" defTabSz="914400" rtl="0" eaLnBrk="1" fontAlgn="base" latinLnBrk="0" hangingPunct="1">
              <a:lnSpc>
                <a:spcPct val="100000"/>
              </a:lnSpc>
              <a:spcBef>
                <a:spcPts val="0"/>
              </a:spcBef>
              <a:spcAft>
                <a:spcPct val="0"/>
              </a:spcAft>
              <a:buClrTx/>
              <a:buSzPct val="150000"/>
              <a:buFontTx/>
              <a:buNone/>
              <a:tabLst/>
              <a:defRPr/>
            </a:pPr>
            <a:r>
              <a:rPr kumimoji="0" lang="en-US" sz="1800" b="0" i="0" u="none" strike="noStrike" kern="0" cap="none" spc="0" normalizeH="0" baseline="0" noProof="0" dirty="0" smtClean="0">
                <a:ln>
                  <a:noFill/>
                </a:ln>
                <a:solidFill>
                  <a:prstClr val="black"/>
                </a:solidFill>
                <a:effectLst/>
                <a:uLnTx/>
                <a:uFillTx/>
                <a:latin typeface="Arial" charset="0"/>
                <a:ea typeface="+mn-ea"/>
                <a:cs typeface="+mn-cs"/>
                <a:sym typeface="Wingdings" pitchFamily="2" charset="2"/>
              </a:rPr>
              <a:t> </a:t>
            </a:r>
            <a:r>
              <a:rPr kumimoji="0" lang="en-US" sz="1900" b="0" i="0" u="none" strike="noStrike" kern="0" cap="none" spc="0" normalizeH="0" baseline="0" noProof="0" dirty="0" smtClean="0">
                <a:ln>
                  <a:noFill/>
                </a:ln>
                <a:solidFill>
                  <a:prstClr val="black"/>
                </a:solidFill>
                <a:effectLst/>
                <a:uLnTx/>
                <a:uFillTx/>
                <a:latin typeface="Arial" charset="0"/>
                <a:ea typeface="+mn-ea"/>
                <a:cs typeface="+mn-cs"/>
                <a:sym typeface="Wingdings" pitchFamily="2" charset="2"/>
              </a:rPr>
              <a:t>You expect 5 tests to be significant </a:t>
            </a:r>
            <a:r>
              <a:rPr kumimoji="0" lang="en-US" sz="1900" b="0" i="0" u="none" strike="noStrike" kern="1200" cap="none" spc="0" normalizeH="0" baseline="0" noProof="0" dirty="0" smtClean="0">
                <a:ln>
                  <a:noFill/>
                </a:ln>
                <a:solidFill>
                  <a:prstClr val="black"/>
                </a:solidFill>
                <a:effectLst/>
                <a:uLnTx/>
                <a:uFillTx/>
                <a:latin typeface="Calibri"/>
                <a:ea typeface="+mn-ea"/>
                <a:cs typeface="+mn-cs"/>
                <a:sym typeface="Wingdings" pitchFamily="2" charset="2"/>
              </a:rPr>
              <a:t>just</a:t>
            </a:r>
            <a:r>
              <a:rPr kumimoji="0" lang="en-US" sz="1900" b="0" i="0" u="none" strike="noStrike" kern="0" cap="none" spc="0" normalizeH="0" baseline="0" noProof="0" dirty="0" smtClean="0">
                <a:ln>
                  <a:noFill/>
                </a:ln>
                <a:solidFill>
                  <a:prstClr val="black"/>
                </a:solidFill>
                <a:effectLst/>
                <a:uLnTx/>
                <a:uFillTx/>
                <a:latin typeface="Arial" charset="0"/>
                <a:ea typeface="+mn-ea"/>
                <a:cs typeface="+mn-cs"/>
                <a:sym typeface="Wingdings" pitchFamily="2" charset="2"/>
              </a:rPr>
              <a:t> by chance</a:t>
            </a:r>
            <a:endParaRPr kumimoji="0" lang="en-US" sz="1800" b="0" i="0" u="none" strike="noStrike" kern="0" cap="none" spc="0" normalizeH="0" baseline="0" noProof="0" dirty="0" smtClean="0">
              <a:ln>
                <a:noFill/>
              </a:ln>
              <a:solidFill>
                <a:prstClr val="black"/>
              </a:solidFill>
              <a:effectLst/>
              <a:uLnTx/>
              <a:uFillTx/>
              <a:latin typeface="Arial" charset="0"/>
              <a:ea typeface="+mn-ea"/>
              <a:cs typeface="+mn-cs"/>
            </a:endParaRPr>
          </a:p>
        </p:txBody>
      </p:sp>
      <p:sp>
        <p:nvSpPr>
          <p:cNvPr id="2" name="Datumsplatzhalter 1"/>
          <p:cNvSpPr>
            <a:spLocks noGrp="1"/>
          </p:cNvSpPr>
          <p:nvPr>
            <p:ph type="dt" sz="half" idx="10"/>
          </p:nvPr>
        </p:nvSpPr>
        <p:spPr/>
        <p:txBody>
          <a:bodyPr/>
          <a:lstStyle/>
          <a:p>
            <a:fld id="{FF198124-1149-4146-A42E-A5C4E8350EC0}" type="datetime1">
              <a:rPr lang="de-AT" smtClean="0"/>
              <a:t>01.02.2023</a:t>
            </a:fld>
            <a:endParaRPr lang="de-DE" altLang="en-US"/>
          </a:p>
        </p:txBody>
      </p:sp>
      <p:sp>
        <p:nvSpPr>
          <p:cNvPr id="3" name="Fußzeilenplatzhalter 2"/>
          <p:cNvSpPr>
            <a:spLocks noGrp="1"/>
          </p:cNvSpPr>
          <p:nvPr>
            <p:ph type="ftr" sz="quarter" idx="11"/>
          </p:nvPr>
        </p:nvSpPr>
        <p:spPr/>
        <p:txBody>
          <a:bodyPr/>
          <a:lstStyle/>
          <a:p>
            <a:r>
              <a:rPr lang="de-DE" altLang="en-US" smtClean="0"/>
              <a:t>hanno.ulmer@i-med.ac.at</a:t>
            </a:r>
            <a:endParaRPr lang="de-DE" altLang="en-US"/>
          </a:p>
        </p:txBody>
      </p:sp>
    </p:spTree>
    <p:extLst>
      <p:ext uri="{BB962C8B-B14F-4D97-AF65-F5344CB8AC3E}">
        <p14:creationId xmlns:p14="http://schemas.microsoft.com/office/powerpoint/2010/main" val="230741159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liennummernplatzhalter 5"/>
          <p:cNvSpPr>
            <a:spLocks noGrp="1"/>
          </p:cNvSpPr>
          <p:nvPr>
            <p:ph type="sldNum" sz="quarter" idx="4294967295"/>
          </p:nvPr>
        </p:nvSpPr>
        <p:spPr>
          <a:xfrm>
            <a:off x="6553200" y="6245225"/>
            <a:ext cx="2133600" cy="476250"/>
          </a:xfrm>
          <a:prstGeom prst="rect">
            <a:avLst/>
          </a:prstGeom>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9F97FFB-5842-4506-A8EA-63E1BEA78866}" type="slidenum">
              <a:rPr kumimoji="0" lang="de-DE"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de-DE" sz="1200" b="0" i="0" u="none" strike="noStrike" kern="1200" cap="none" spc="0" normalizeH="0" baseline="0" noProof="0" dirty="0" smtClean="0">
              <a:ln>
                <a:noFill/>
              </a:ln>
              <a:solidFill>
                <a:prstClr val="black">
                  <a:tint val="75000"/>
                </a:prstClr>
              </a:solidFill>
              <a:effectLst/>
              <a:uLnTx/>
              <a:uFillTx/>
              <a:latin typeface="Arial" charset="0"/>
              <a:ea typeface="+mn-ea"/>
              <a:cs typeface="+mn-cs"/>
            </a:endParaRPr>
          </a:p>
        </p:txBody>
      </p:sp>
      <p:sp>
        <p:nvSpPr>
          <p:cNvPr id="6147" name="Rectangle 2"/>
          <p:cNvSpPr>
            <a:spLocks noGrp="1" noChangeArrowheads="1"/>
          </p:cNvSpPr>
          <p:nvPr>
            <p:ph type="title"/>
          </p:nvPr>
        </p:nvSpPr>
        <p:spPr/>
        <p:txBody>
          <a:bodyPr/>
          <a:lstStyle/>
          <a:p>
            <a:pPr eaLnBrk="1" hangingPunct="1"/>
            <a:r>
              <a:rPr lang="en-US" sz="2400" dirty="0" smtClean="0"/>
              <a:t>The multiple testing problem</a:t>
            </a:r>
          </a:p>
        </p:txBody>
      </p:sp>
      <p:sp>
        <p:nvSpPr>
          <p:cNvPr id="6148" name="Rectangle 3"/>
          <p:cNvSpPr>
            <a:spLocks noGrp="1" noChangeAspect="1" noChangeArrowheads="1"/>
          </p:cNvSpPr>
          <p:nvPr>
            <p:ph type="body" idx="1"/>
          </p:nvPr>
        </p:nvSpPr>
        <p:spPr>
          <a:xfrm>
            <a:off x="327923" y="1695450"/>
            <a:ext cx="7920000" cy="4893647"/>
          </a:xfrm>
          <a:noFill/>
        </p:spPr>
        <p:txBody>
          <a:bodyPr wrap="square">
            <a:spAutoFit/>
          </a:bodyPr>
          <a:lstStyle/>
          <a:p>
            <a:pPr eaLnBrk="1" hangingPunct="1">
              <a:spcBef>
                <a:spcPts val="600"/>
              </a:spcBef>
              <a:buSzPct val="150000"/>
            </a:pPr>
            <a:r>
              <a:rPr lang="en-US" sz="1800" dirty="0" smtClean="0"/>
              <a:t>The probability to get at least one Type I error increases with increasing number of tests.</a:t>
            </a:r>
          </a:p>
          <a:p>
            <a:pPr eaLnBrk="1" hangingPunct="1">
              <a:spcBef>
                <a:spcPts val="600"/>
              </a:spcBef>
              <a:buSzPct val="150000"/>
            </a:pPr>
            <a:r>
              <a:rPr lang="en-US" sz="1800" b="1" dirty="0" smtClean="0"/>
              <a:t>Family-wise error rate </a:t>
            </a:r>
            <a:r>
              <a:rPr lang="en-US" sz="1800" dirty="0" smtClean="0"/>
              <a:t>(the error rate for the complete family of tests performed): </a:t>
            </a:r>
            <a:r>
              <a:rPr lang="en-US" sz="1800" dirty="0" smtClean="0">
                <a:latin typeface="Symbol" pitchFamily="18" charset="2"/>
              </a:rPr>
              <a:t> </a:t>
            </a:r>
            <a:r>
              <a:rPr lang="en-US" sz="1800" b="1" dirty="0" smtClean="0">
                <a:latin typeface="Symbol" pitchFamily="18" charset="2"/>
              </a:rPr>
              <a:t>a</a:t>
            </a:r>
            <a:r>
              <a:rPr lang="en-US" sz="1800" b="1" dirty="0" smtClean="0"/>
              <a:t>*=1-(1-</a:t>
            </a:r>
            <a:r>
              <a:rPr lang="en-US" sz="1800" b="1" dirty="0" smtClean="0">
                <a:latin typeface="Symbol" pitchFamily="18" charset="2"/>
              </a:rPr>
              <a:t>a</a:t>
            </a:r>
            <a:r>
              <a:rPr lang="en-US" sz="1800" b="1" dirty="0" smtClean="0"/>
              <a:t>)</a:t>
            </a:r>
            <a:r>
              <a:rPr lang="en-US" sz="1800" b="1" baseline="30000" dirty="0" smtClean="0"/>
              <a:t>k</a:t>
            </a:r>
            <a:r>
              <a:rPr lang="en-US" sz="1800" dirty="0" smtClean="0"/>
              <a:t>, with </a:t>
            </a:r>
            <a:r>
              <a:rPr lang="en-US" sz="1800" dirty="0" smtClean="0">
                <a:latin typeface="Symbol" pitchFamily="18" charset="2"/>
              </a:rPr>
              <a:t>a</a:t>
            </a:r>
            <a:r>
              <a:rPr lang="en-US" sz="1800" dirty="0" smtClean="0"/>
              <a:t> being the </a:t>
            </a:r>
            <a:r>
              <a:rPr lang="en-US" sz="1800" b="1" dirty="0" smtClean="0"/>
              <a:t>comparison-wise error rate</a:t>
            </a:r>
          </a:p>
          <a:p>
            <a:pPr eaLnBrk="1" hangingPunct="1">
              <a:spcBef>
                <a:spcPts val="600"/>
              </a:spcBef>
              <a:buSzPct val="150000"/>
              <a:buNone/>
            </a:pPr>
            <a:endParaRPr lang="en-US" sz="1800" baseline="30000" dirty="0" smtClean="0"/>
          </a:p>
          <a:p>
            <a:pPr eaLnBrk="1" hangingPunct="1">
              <a:spcBef>
                <a:spcPts val="600"/>
              </a:spcBef>
              <a:buSzPct val="150000"/>
              <a:buNone/>
            </a:pPr>
            <a:r>
              <a:rPr lang="en-US" sz="1800" dirty="0" smtClean="0"/>
              <a:t>	</a:t>
            </a:r>
          </a:p>
          <a:p>
            <a:pPr eaLnBrk="1" hangingPunct="1">
              <a:spcBef>
                <a:spcPts val="600"/>
              </a:spcBef>
              <a:buSzPct val="150000"/>
              <a:buNone/>
            </a:pPr>
            <a:endParaRPr lang="en-US" sz="1800" dirty="0" smtClean="0"/>
          </a:p>
          <a:p>
            <a:pPr eaLnBrk="1" hangingPunct="1">
              <a:spcBef>
                <a:spcPts val="600"/>
              </a:spcBef>
              <a:buSzPct val="150000"/>
              <a:buNone/>
            </a:pPr>
            <a:endParaRPr lang="en-US" sz="1800" dirty="0"/>
          </a:p>
          <a:p>
            <a:pPr eaLnBrk="1" hangingPunct="1">
              <a:spcBef>
                <a:spcPts val="600"/>
              </a:spcBef>
              <a:buSzPct val="150000"/>
              <a:buNone/>
            </a:pPr>
            <a:endParaRPr lang="en-US" sz="1800" dirty="0" smtClean="0"/>
          </a:p>
          <a:p>
            <a:pPr eaLnBrk="1" hangingPunct="1">
              <a:spcBef>
                <a:spcPts val="600"/>
              </a:spcBef>
              <a:buSzPct val="150000"/>
              <a:buNone/>
            </a:pPr>
            <a:endParaRPr lang="en-US" sz="1800" dirty="0"/>
          </a:p>
          <a:p>
            <a:pPr eaLnBrk="1" hangingPunct="1">
              <a:spcBef>
                <a:spcPts val="600"/>
              </a:spcBef>
              <a:buSzPct val="150000"/>
              <a:buNone/>
            </a:pPr>
            <a:endParaRPr lang="en-US" sz="1800" dirty="0" smtClean="0"/>
          </a:p>
          <a:p>
            <a:pPr eaLnBrk="1" hangingPunct="1">
              <a:spcBef>
                <a:spcPts val="600"/>
              </a:spcBef>
              <a:buSzPct val="150000"/>
              <a:buNone/>
            </a:pPr>
            <a:r>
              <a:rPr lang="en-US" sz="1800" dirty="0" smtClean="0">
                <a:sym typeface="Wingdings" pitchFamily="2" charset="2"/>
              </a:rPr>
              <a:t> The significance level has to be modified for multiple testing situations</a:t>
            </a:r>
            <a:endParaRPr lang="en-US" sz="1800" dirty="0" smtClean="0"/>
          </a:p>
          <a:p>
            <a:pPr eaLnBrk="1" hangingPunct="1">
              <a:spcBef>
                <a:spcPts val="600"/>
              </a:spcBef>
              <a:buSzPct val="150000"/>
              <a:buNone/>
            </a:pPr>
            <a:endParaRPr lang="en-US" sz="1800" baseline="-25000" dirty="0" smtClean="0"/>
          </a:p>
          <a:p>
            <a:pPr eaLnBrk="1" hangingPunct="1">
              <a:spcBef>
                <a:spcPts val="600"/>
              </a:spcBef>
              <a:buSzPct val="150000"/>
            </a:pPr>
            <a:endParaRPr lang="en-US" sz="1800" baseline="-25000" dirty="0" smtClean="0"/>
          </a:p>
          <a:p>
            <a:pPr eaLnBrk="1" hangingPunct="1">
              <a:spcBef>
                <a:spcPts val="600"/>
              </a:spcBef>
              <a:buSzPct val="150000"/>
              <a:buNone/>
            </a:pPr>
            <a:endParaRPr lang="en-US" sz="1800" dirty="0" smtClean="0"/>
          </a:p>
        </p:txBody>
      </p:sp>
      <p:sp>
        <p:nvSpPr>
          <p:cNvPr id="307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076"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077" name="Rectangle 5"/>
          <p:cNvSpPr>
            <a:spLocks noChangeArrowheads="1"/>
          </p:cNvSpPr>
          <p:nvPr/>
        </p:nvSpPr>
        <p:spPr bwMode="auto">
          <a:xfrm>
            <a:off x="0" y="14192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5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53" name="Rectangle 5"/>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55"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56" name="Rectangle 8"/>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58"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59" name="Rectangle 11"/>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61" name="Rectangle 1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62" name="Rectangle 14"/>
          <p:cNvSpPr>
            <a:spLocks noChangeArrowheads="1"/>
          </p:cNvSpPr>
          <p:nvPr/>
        </p:nvSpPr>
        <p:spPr bwMode="auto">
          <a:xfrm>
            <a:off x="0" y="866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64" name="Rectangle 1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65" name="Rectangle 17"/>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67" name="Rectangle 1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68" name="Rectangle 20"/>
          <p:cNvSpPr>
            <a:spLocks noChangeArrowheads="1"/>
          </p:cNvSpPr>
          <p:nvPr/>
        </p:nvSpPr>
        <p:spPr bwMode="auto">
          <a:xfrm>
            <a:off x="0" y="12001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70" name="Rectangle 2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71" name="Rectangle 23"/>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358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5843" name="Rectangle 3"/>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3789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7891" name="Rectangle 3"/>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37893"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7894" name="Rectangle 6"/>
          <p:cNvSpPr>
            <a:spLocks noChangeArrowheads="1"/>
          </p:cNvSpPr>
          <p:nvPr/>
        </p:nvSpPr>
        <p:spPr bwMode="auto">
          <a:xfrm>
            <a:off x="0" y="1314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37896" name="Rectangle 8"/>
          <p:cNvSpPr>
            <a:spLocks noChangeArrowheads="1"/>
          </p:cNvSpPr>
          <p:nvPr/>
        </p:nvSpPr>
        <p:spPr bwMode="auto">
          <a:xfrm>
            <a:off x="207167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37897" name="Rectangle 9"/>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32" name="Rectangle 3"/>
          <p:cNvSpPr txBox="1">
            <a:spLocks noChangeAspect="1" noChangeArrowheads="1"/>
          </p:cNvSpPr>
          <p:nvPr/>
        </p:nvSpPr>
        <p:spPr bwMode="auto">
          <a:xfrm>
            <a:off x="285720" y="1052513"/>
            <a:ext cx="8858280" cy="3693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42900" marR="0" lvl="0" indent="-342900" algn="l" defTabSz="914400" rtl="0" eaLnBrk="1" fontAlgn="base" latinLnBrk="0" hangingPunct="1">
              <a:lnSpc>
                <a:spcPct val="100000"/>
              </a:lnSpc>
              <a:spcBef>
                <a:spcPts val="600"/>
              </a:spcBef>
              <a:spcAft>
                <a:spcPct val="0"/>
              </a:spcAft>
              <a:buClrTx/>
              <a:buSzPct val="150000"/>
              <a:buFontTx/>
              <a:buNone/>
              <a:tabLst/>
              <a:defRPr/>
            </a:pPr>
            <a:r>
              <a:rPr kumimoji="0" lang="de-AT" sz="1800" b="0" i="0" u="none" strike="noStrike" kern="0" cap="none" spc="0" normalizeH="0" baseline="0" noProof="0" dirty="0" smtClean="0">
                <a:ln>
                  <a:noFill/>
                </a:ln>
                <a:solidFill>
                  <a:prstClr val="black"/>
                </a:solidFill>
                <a:effectLst/>
                <a:uLnTx/>
                <a:uFillTx/>
                <a:latin typeface="Calibri"/>
                <a:ea typeface="+mn-ea"/>
                <a:cs typeface="+mn-cs"/>
              </a:rPr>
              <a:t>	</a:t>
            </a:r>
          </a:p>
        </p:txBody>
      </p:sp>
      <p:graphicFrame>
        <p:nvGraphicFramePr>
          <p:cNvPr id="33" name="Tabelle 32"/>
          <p:cNvGraphicFramePr>
            <a:graphicFrameLocks noGrp="1"/>
          </p:cNvGraphicFramePr>
          <p:nvPr>
            <p:extLst/>
          </p:nvPr>
        </p:nvGraphicFramePr>
        <p:xfrm>
          <a:off x="3571852" y="3198097"/>
          <a:ext cx="2286016" cy="1854200"/>
        </p:xfrm>
        <a:graphic>
          <a:graphicData uri="http://schemas.openxmlformats.org/drawingml/2006/table">
            <a:tbl>
              <a:tblPr firstRow="1" bandRow="1">
                <a:tableStyleId>{5C22544A-7EE6-4342-B048-85BDC9FD1C3A}</a:tableStyleId>
              </a:tblPr>
              <a:tblGrid>
                <a:gridCol w="721900">
                  <a:extLst>
                    <a:ext uri="{9D8B030D-6E8A-4147-A177-3AD203B41FA5}">
                      <a16:colId xmlns:a16="http://schemas.microsoft.com/office/drawing/2014/main" val="20000"/>
                    </a:ext>
                  </a:extLst>
                </a:gridCol>
                <a:gridCol w="1564116">
                  <a:extLst>
                    <a:ext uri="{9D8B030D-6E8A-4147-A177-3AD203B41FA5}">
                      <a16:colId xmlns:a16="http://schemas.microsoft.com/office/drawing/2014/main" val="20001"/>
                    </a:ext>
                  </a:extLst>
                </a:gridCol>
              </a:tblGrid>
              <a:tr h="370840">
                <a:tc>
                  <a:txBody>
                    <a:bodyPr/>
                    <a:lstStyle/>
                    <a:p>
                      <a:r>
                        <a:rPr lang="de-AT" b="0" dirty="0" smtClean="0">
                          <a:solidFill>
                            <a:schemeClr val="tx1"/>
                          </a:solidFill>
                        </a:rPr>
                        <a:t>k</a:t>
                      </a:r>
                      <a:endParaRPr lang="de-DE" b="0" dirty="0">
                        <a:solidFill>
                          <a:schemeClr val="tx1"/>
                        </a:solidFill>
                      </a:endParaRPr>
                    </a:p>
                  </a:txBody>
                  <a:tcPr>
                    <a:solidFill>
                      <a:srgbClr val="A1C0EE"/>
                    </a:solidFill>
                  </a:tcPr>
                </a:tc>
                <a:tc>
                  <a:txBody>
                    <a:bodyPr/>
                    <a:lstStyle/>
                    <a:p>
                      <a:r>
                        <a:rPr lang="de-AT" b="0" dirty="0" smtClean="0">
                          <a:solidFill>
                            <a:schemeClr val="tx1"/>
                          </a:solidFill>
                          <a:latin typeface="Symbol" pitchFamily="18" charset="2"/>
                        </a:rPr>
                        <a:t>a</a:t>
                      </a:r>
                      <a:r>
                        <a:rPr lang="de-AT" b="0" dirty="0" smtClean="0">
                          <a:solidFill>
                            <a:schemeClr val="tx1"/>
                          </a:solidFill>
                        </a:rPr>
                        <a:t>* (</a:t>
                      </a:r>
                      <a:r>
                        <a:rPr lang="de-AT" b="0" dirty="0" smtClean="0">
                          <a:solidFill>
                            <a:schemeClr val="tx1"/>
                          </a:solidFill>
                          <a:latin typeface="Symbol" pitchFamily="18" charset="2"/>
                        </a:rPr>
                        <a:t>a</a:t>
                      </a:r>
                      <a:r>
                        <a:rPr lang="de-AT" b="0" dirty="0" smtClean="0">
                          <a:solidFill>
                            <a:schemeClr val="tx1"/>
                          </a:solidFill>
                        </a:rPr>
                        <a:t>=0.05)</a:t>
                      </a:r>
                      <a:endParaRPr lang="de-DE" b="0" dirty="0">
                        <a:solidFill>
                          <a:schemeClr val="tx1"/>
                        </a:solidFill>
                      </a:endParaRPr>
                    </a:p>
                  </a:txBody>
                  <a:tcPr>
                    <a:solidFill>
                      <a:srgbClr val="A1C0EE"/>
                    </a:solidFill>
                  </a:tcPr>
                </a:tc>
                <a:extLst>
                  <a:ext uri="{0D108BD9-81ED-4DB2-BD59-A6C34878D82A}">
                    <a16:rowId xmlns:a16="http://schemas.microsoft.com/office/drawing/2014/main" val="10000"/>
                  </a:ext>
                </a:extLst>
              </a:tr>
              <a:tr h="370840">
                <a:tc>
                  <a:txBody>
                    <a:bodyPr/>
                    <a:lstStyle/>
                    <a:p>
                      <a:r>
                        <a:rPr lang="de-AT" dirty="0" smtClean="0"/>
                        <a:t>1</a:t>
                      </a:r>
                      <a:endParaRPr lang="de-DE" dirty="0"/>
                    </a:p>
                  </a:txBody>
                  <a:tcPr>
                    <a:solidFill>
                      <a:srgbClr val="00B0F0"/>
                    </a:solidFill>
                  </a:tcPr>
                </a:tc>
                <a:tc>
                  <a:txBody>
                    <a:bodyPr/>
                    <a:lstStyle/>
                    <a:p>
                      <a:r>
                        <a:rPr lang="de-AT" dirty="0" smtClean="0"/>
                        <a:t>0.05</a:t>
                      </a:r>
                      <a:endParaRPr lang="de-DE" dirty="0"/>
                    </a:p>
                  </a:txBody>
                  <a:tcPr>
                    <a:solidFill>
                      <a:srgbClr val="00B0F0"/>
                    </a:solidFill>
                  </a:tcPr>
                </a:tc>
                <a:extLst>
                  <a:ext uri="{0D108BD9-81ED-4DB2-BD59-A6C34878D82A}">
                    <a16:rowId xmlns:a16="http://schemas.microsoft.com/office/drawing/2014/main" val="10001"/>
                  </a:ext>
                </a:extLst>
              </a:tr>
              <a:tr h="370840">
                <a:tc>
                  <a:txBody>
                    <a:bodyPr/>
                    <a:lstStyle/>
                    <a:p>
                      <a:r>
                        <a:rPr lang="de-AT" dirty="0" smtClean="0"/>
                        <a:t>5</a:t>
                      </a:r>
                      <a:endParaRPr lang="de-DE" dirty="0"/>
                    </a:p>
                  </a:txBody>
                  <a:tcPr>
                    <a:solidFill>
                      <a:schemeClr val="bg2">
                        <a:lumMod val="40000"/>
                        <a:lumOff val="60000"/>
                      </a:schemeClr>
                    </a:solidFill>
                  </a:tcPr>
                </a:tc>
                <a:tc>
                  <a:txBody>
                    <a:bodyPr/>
                    <a:lstStyle/>
                    <a:p>
                      <a:r>
                        <a:rPr lang="de-AT" dirty="0" smtClean="0"/>
                        <a:t>0.226</a:t>
                      </a:r>
                      <a:endParaRPr lang="de-DE" dirty="0"/>
                    </a:p>
                  </a:txBody>
                  <a:tcPr>
                    <a:solidFill>
                      <a:schemeClr val="bg2">
                        <a:lumMod val="40000"/>
                        <a:lumOff val="60000"/>
                      </a:schemeClr>
                    </a:solidFill>
                  </a:tcPr>
                </a:tc>
                <a:extLst>
                  <a:ext uri="{0D108BD9-81ED-4DB2-BD59-A6C34878D82A}">
                    <a16:rowId xmlns:a16="http://schemas.microsoft.com/office/drawing/2014/main" val="10002"/>
                  </a:ext>
                </a:extLst>
              </a:tr>
              <a:tr h="370840">
                <a:tc>
                  <a:txBody>
                    <a:bodyPr/>
                    <a:lstStyle/>
                    <a:p>
                      <a:r>
                        <a:rPr lang="de-AT" dirty="0" smtClean="0"/>
                        <a:t>10</a:t>
                      </a:r>
                      <a:endParaRPr lang="de-DE" dirty="0"/>
                    </a:p>
                  </a:txBody>
                  <a:tcPr>
                    <a:solidFill>
                      <a:srgbClr val="00B0F0"/>
                    </a:solidFill>
                  </a:tcPr>
                </a:tc>
                <a:tc>
                  <a:txBody>
                    <a:bodyPr/>
                    <a:lstStyle/>
                    <a:p>
                      <a:r>
                        <a:rPr lang="de-AT" dirty="0" smtClean="0"/>
                        <a:t>0.401</a:t>
                      </a:r>
                      <a:endParaRPr lang="de-DE" dirty="0"/>
                    </a:p>
                  </a:txBody>
                  <a:tcPr>
                    <a:solidFill>
                      <a:srgbClr val="00B0F0"/>
                    </a:solidFill>
                  </a:tcPr>
                </a:tc>
                <a:extLst>
                  <a:ext uri="{0D108BD9-81ED-4DB2-BD59-A6C34878D82A}">
                    <a16:rowId xmlns:a16="http://schemas.microsoft.com/office/drawing/2014/main" val="10003"/>
                  </a:ext>
                </a:extLst>
              </a:tr>
              <a:tr h="370840">
                <a:tc>
                  <a:txBody>
                    <a:bodyPr/>
                    <a:lstStyle/>
                    <a:p>
                      <a:r>
                        <a:rPr lang="de-AT" dirty="0" smtClean="0"/>
                        <a:t>100</a:t>
                      </a:r>
                      <a:endParaRPr lang="de-DE" dirty="0"/>
                    </a:p>
                  </a:txBody>
                  <a:tcPr>
                    <a:solidFill>
                      <a:schemeClr val="bg2">
                        <a:lumMod val="40000"/>
                        <a:lumOff val="60000"/>
                      </a:schemeClr>
                    </a:solidFill>
                  </a:tcPr>
                </a:tc>
                <a:tc>
                  <a:txBody>
                    <a:bodyPr/>
                    <a:lstStyle/>
                    <a:p>
                      <a:r>
                        <a:rPr lang="de-AT" dirty="0" smtClean="0"/>
                        <a:t>0.994</a:t>
                      </a:r>
                      <a:endParaRPr lang="de-DE" dirty="0"/>
                    </a:p>
                  </a:txBody>
                  <a:tcPr>
                    <a:solidFill>
                      <a:schemeClr val="bg2">
                        <a:lumMod val="40000"/>
                        <a:lumOff val="60000"/>
                      </a:schemeClr>
                    </a:solidFill>
                  </a:tcPr>
                </a:tc>
                <a:extLst>
                  <a:ext uri="{0D108BD9-81ED-4DB2-BD59-A6C34878D82A}">
                    <a16:rowId xmlns:a16="http://schemas.microsoft.com/office/drawing/2014/main" val="10004"/>
                  </a:ext>
                </a:extLst>
              </a:tr>
            </a:tbl>
          </a:graphicData>
        </a:graphic>
      </p:graphicFrame>
      <p:sp>
        <p:nvSpPr>
          <p:cNvPr id="34" name="Geschweifte Klammer rechts 33"/>
          <p:cNvSpPr/>
          <p:nvPr/>
        </p:nvSpPr>
        <p:spPr>
          <a:xfrm>
            <a:off x="2827608" y="3068960"/>
            <a:ext cx="142876" cy="1857388"/>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Textfeld 34"/>
          <p:cNvSpPr txBox="1"/>
          <p:nvPr/>
        </p:nvSpPr>
        <p:spPr>
          <a:xfrm>
            <a:off x="683568" y="3198097"/>
            <a:ext cx="2133918" cy="120032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The probability </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to get one or more </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false discoveries</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(Type I error)</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2" name="Datumsplatzhalter 1"/>
          <p:cNvSpPr>
            <a:spLocks noGrp="1"/>
          </p:cNvSpPr>
          <p:nvPr>
            <p:ph type="dt" sz="half" idx="10"/>
          </p:nvPr>
        </p:nvSpPr>
        <p:spPr/>
        <p:txBody>
          <a:bodyPr/>
          <a:lstStyle/>
          <a:p>
            <a:fld id="{6C10CDDA-C211-437F-96C5-DCC875668AD4}" type="datetime1">
              <a:rPr lang="de-AT" smtClean="0"/>
              <a:t>01.02.2023</a:t>
            </a:fld>
            <a:endParaRPr lang="de-DE" altLang="en-US"/>
          </a:p>
        </p:txBody>
      </p:sp>
      <p:sp>
        <p:nvSpPr>
          <p:cNvPr id="3" name="Fußzeilenplatzhalter 2"/>
          <p:cNvSpPr>
            <a:spLocks noGrp="1"/>
          </p:cNvSpPr>
          <p:nvPr>
            <p:ph type="ftr" sz="quarter" idx="11"/>
          </p:nvPr>
        </p:nvSpPr>
        <p:spPr/>
        <p:txBody>
          <a:bodyPr/>
          <a:lstStyle/>
          <a:p>
            <a:r>
              <a:rPr lang="de-DE" altLang="en-US" smtClean="0"/>
              <a:t>hanno.ulmer@i-med.ac.at</a:t>
            </a:r>
            <a:endParaRPr lang="de-DE" altLang="en-US"/>
          </a:p>
        </p:txBody>
      </p:sp>
    </p:spTree>
    <p:extLst>
      <p:ext uri="{BB962C8B-B14F-4D97-AF65-F5344CB8AC3E}">
        <p14:creationId xmlns:p14="http://schemas.microsoft.com/office/powerpoint/2010/main" val="307884865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liennummernplatzhalter 5"/>
          <p:cNvSpPr>
            <a:spLocks noGrp="1"/>
          </p:cNvSpPr>
          <p:nvPr>
            <p:ph type="sldNum" sz="quarter" idx="4294967295"/>
          </p:nvPr>
        </p:nvSpPr>
        <p:spPr>
          <a:xfrm>
            <a:off x="6553200" y="6245225"/>
            <a:ext cx="2133600" cy="476250"/>
          </a:xfrm>
          <a:prstGeom prst="rect">
            <a:avLst/>
          </a:prstGeom>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9F97FFB-5842-4506-A8EA-63E1BEA78866}" type="slidenum">
              <a:rPr kumimoji="0" lang="de-DE"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de-DE" sz="1200" b="0" i="0" u="none" strike="noStrike" kern="1200" cap="none" spc="0" normalizeH="0" baseline="0" noProof="0" dirty="0" smtClean="0">
              <a:ln>
                <a:noFill/>
              </a:ln>
              <a:solidFill>
                <a:prstClr val="black">
                  <a:tint val="75000"/>
                </a:prstClr>
              </a:solidFill>
              <a:effectLst/>
              <a:uLnTx/>
              <a:uFillTx/>
              <a:latin typeface="Arial" charset="0"/>
              <a:ea typeface="+mn-ea"/>
              <a:cs typeface="+mn-cs"/>
            </a:endParaRPr>
          </a:p>
        </p:txBody>
      </p:sp>
      <p:sp>
        <p:nvSpPr>
          <p:cNvPr id="6147" name="Rectangle 2"/>
          <p:cNvSpPr>
            <a:spLocks noGrp="1" noChangeArrowheads="1"/>
          </p:cNvSpPr>
          <p:nvPr>
            <p:ph type="title"/>
          </p:nvPr>
        </p:nvSpPr>
        <p:spPr/>
        <p:txBody>
          <a:bodyPr/>
          <a:lstStyle/>
          <a:p>
            <a:pPr eaLnBrk="1" hangingPunct="1"/>
            <a:r>
              <a:rPr lang="en-US" sz="2400" dirty="0" smtClean="0"/>
              <a:t>The multiple testing problem</a:t>
            </a:r>
          </a:p>
        </p:txBody>
      </p:sp>
      <p:sp>
        <p:nvSpPr>
          <p:cNvPr id="6148" name="Rectangle 3"/>
          <p:cNvSpPr>
            <a:spLocks noGrp="1" noChangeAspect="1" noChangeArrowheads="1"/>
          </p:cNvSpPr>
          <p:nvPr>
            <p:ph type="body" idx="1"/>
          </p:nvPr>
        </p:nvSpPr>
        <p:spPr>
          <a:xfrm>
            <a:off x="285720" y="1844824"/>
            <a:ext cx="8572560" cy="5816977"/>
          </a:xfrm>
          <a:noFill/>
        </p:spPr>
        <p:txBody>
          <a:bodyPr wrap="square">
            <a:spAutoFit/>
          </a:bodyPr>
          <a:lstStyle/>
          <a:p>
            <a:pPr eaLnBrk="1" hangingPunct="1">
              <a:spcBef>
                <a:spcPts val="600"/>
              </a:spcBef>
              <a:buSzPct val="150000"/>
              <a:buNone/>
            </a:pPr>
            <a:r>
              <a:rPr lang="en-US" sz="1800" b="1" dirty="0" smtClean="0"/>
              <a:t>The Bonferroni correction method</a:t>
            </a:r>
            <a:r>
              <a:rPr lang="en-US" sz="1800" dirty="0" smtClean="0"/>
              <a:t>:</a:t>
            </a:r>
          </a:p>
          <a:p>
            <a:pPr eaLnBrk="1" hangingPunct="1">
              <a:spcBef>
                <a:spcPts val="600"/>
              </a:spcBef>
              <a:buSzPct val="150000"/>
            </a:pPr>
            <a:r>
              <a:rPr lang="en-US" sz="1800" dirty="0" smtClean="0"/>
              <a:t>Control the comparison-wise error rate: Reject H</a:t>
            </a:r>
            <a:r>
              <a:rPr lang="en-US" sz="1800" baseline="-25000" dirty="0" smtClean="0"/>
              <a:t>0</a:t>
            </a:r>
            <a:r>
              <a:rPr lang="en-US" sz="1800" dirty="0" smtClean="0"/>
              <a:t>, if p &lt; </a:t>
            </a:r>
            <a:r>
              <a:rPr lang="en-US" sz="1800" dirty="0" smtClean="0">
                <a:latin typeface="Symbol" pitchFamily="18" charset="2"/>
              </a:rPr>
              <a:t>a </a:t>
            </a:r>
            <a:endParaRPr lang="en-US" sz="1800" dirty="0" smtClean="0"/>
          </a:p>
          <a:p>
            <a:pPr eaLnBrk="1" hangingPunct="1">
              <a:spcBef>
                <a:spcPts val="600"/>
              </a:spcBef>
              <a:buSzPct val="150000"/>
            </a:pPr>
            <a:r>
              <a:rPr lang="en-US" sz="1800" dirty="0" smtClean="0"/>
              <a:t>Control the family-wise error rate (including k tests): Reject H</a:t>
            </a:r>
            <a:r>
              <a:rPr lang="en-US" sz="1800" baseline="-25000" dirty="0" smtClean="0"/>
              <a:t>0</a:t>
            </a:r>
            <a:r>
              <a:rPr lang="en-US" sz="1800" dirty="0" smtClean="0"/>
              <a:t>, if p &lt; </a:t>
            </a:r>
            <a:r>
              <a:rPr lang="en-US" sz="1800" dirty="0" smtClean="0">
                <a:latin typeface="Symbol" pitchFamily="18" charset="2"/>
              </a:rPr>
              <a:t>a</a:t>
            </a:r>
            <a:r>
              <a:rPr lang="en-US" sz="1800" dirty="0" smtClean="0"/>
              <a:t>/k </a:t>
            </a:r>
          </a:p>
          <a:p>
            <a:pPr eaLnBrk="1" hangingPunct="1">
              <a:spcBef>
                <a:spcPts val="600"/>
              </a:spcBef>
              <a:buSzPct val="150000"/>
              <a:buNone/>
            </a:pPr>
            <a:r>
              <a:rPr lang="en-US" sz="1800" dirty="0" smtClean="0"/>
              <a:t>	</a:t>
            </a:r>
            <a:r>
              <a:rPr lang="en-US" sz="1800" dirty="0" smtClean="0">
                <a:sym typeface="Wingdings" pitchFamily="2" charset="2"/>
              </a:rPr>
              <a:t> </a:t>
            </a:r>
            <a:r>
              <a:rPr lang="en-US" sz="1800" b="1" dirty="0" smtClean="0">
                <a:sym typeface="Wingdings" pitchFamily="2" charset="2"/>
              </a:rPr>
              <a:t>Advantage: simple</a:t>
            </a:r>
            <a:endParaRPr lang="en-US" sz="1800" dirty="0" smtClean="0"/>
          </a:p>
          <a:p>
            <a:pPr eaLnBrk="1" hangingPunct="1">
              <a:spcBef>
                <a:spcPts val="600"/>
              </a:spcBef>
              <a:buSzPct val="150000"/>
            </a:pPr>
            <a:r>
              <a:rPr lang="en-US" sz="1800" dirty="0" smtClean="0"/>
              <a:t>Problem: Bonferroni-correction increases the probability of a type II error </a:t>
            </a:r>
          </a:p>
          <a:p>
            <a:pPr eaLnBrk="1" hangingPunct="1">
              <a:spcBef>
                <a:spcPts val="0"/>
              </a:spcBef>
              <a:spcAft>
                <a:spcPts val="0"/>
              </a:spcAft>
              <a:buSzPct val="150000"/>
              <a:buNone/>
            </a:pPr>
            <a:r>
              <a:rPr lang="en-US" sz="1800" dirty="0" smtClean="0"/>
              <a:t>	</a:t>
            </a:r>
            <a:r>
              <a:rPr lang="en-US" sz="1800" dirty="0" smtClean="0">
                <a:sym typeface="Wingdings" pitchFamily="2" charset="2"/>
              </a:rPr>
              <a:t> the power of detecting a true association is reduced  </a:t>
            </a:r>
            <a:r>
              <a:rPr lang="en-US" sz="1800" b="1" dirty="0" smtClean="0">
                <a:sym typeface="Wingdings" pitchFamily="2" charset="2"/>
              </a:rPr>
              <a:t>Disadvantage:</a:t>
            </a:r>
          </a:p>
          <a:p>
            <a:pPr eaLnBrk="1" hangingPunct="1">
              <a:spcBef>
                <a:spcPts val="0"/>
              </a:spcBef>
              <a:spcAft>
                <a:spcPts val="0"/>
              </a:spcAft>
              <a:buSzPct val="150000"/>
              <a:buNone/>
            </a:pPr>
            <a:r>
              <a:rPr lang="en-US" sz="1800" b="1" dirty="0" smtClean="0">
                <a:sym typeface="Wingdings" pitchFamily="2" charset="2"/>
              </a:rPr>
              <a:t>							            too conservative</a:t>
            </a:r>
            <a:endParaRPr lang="en-US" sz="1800" b="1" dirty="0" smtClean="0"/>
          </a:p>
          <a:p>
            <a:pPr eaLnBrk="1" hangingPunct="1">
              <a:spcBef>
                <a:spcPts val="600"/>
              </a:spcBef>
              <a:buSzPct val="150000"/>
              <a:buNone/>
            </a:pPr>
            <a:endParaRPr lang="en-US" sz="1800" baseline="-25000" dirty="0" smtClean="0"/>
          </a:p>
          <a:p>
            <a:pPr eaLnBrk="1" hangingPunct="1">
              <a:spcBef>
                <a:spcPts val="600"/>
              </a:spcBef>
              <a:buSzPct val="150000"/>
              <a:buNone/>
            </a:pPr>
            <a:endParaRPr lang="en-US" sz="1800" baseline="-25000" dirty="0" smtClean="0"/>
          </a:p>
          <a:p>
            <a:pPr eaLnBrk="1" hangingPunct="1">
              <a:spcBef>
                <a:spcPts val="600"/>
              </a:spcBef>
              <a:buSzPct val="150000"/>
              <a:buNone/>
            </a:pPr>
            <a:endParaRPr lang="en-US" sz="1800" baseline="-25000" dirty="0" smtClean="0"/>
          </a:p>
          <a:p>
            <a:pPr eaLnBrk="1" hangingPunct="1">
              <a:spcBef>
                <a:spcPts val="600"/>
              </a:spcBef>
              <a:buSzPct val="150000"/>
              <a:buNone/>
            </a:pPr>
            <a:endParaRPr lang="en-US" sz="1800" baseline="-25000" dirty="0" smtClean="0"/>
          </a:p>
          <a:p>
            <a:pPr eaLnBrk="1" hangingPunct="1">
              <a:spcBef>
                <a:spcPts val="600"/>
              </a:spcBef>
              <a:buSzPct val="150000"/>
              <a:buNone/>
            </a:pPr>
            <a:endParaRPr lang="en-US" sz="1800" baseline="-25000" dirty="0" smtClean="0"/>
          </a:p>
          <a:p>
            <a:pPr eaLnBrk="1" hangingPunct="1">
              <a:spcBef>
                <a:spcPts val="600"/>
              </a:spcBef>
              <a:buSzPct val="150000"/>
              <a:buNone/>
            </a:pPr>
            <a:endParaRPr lang="en-US" sz="1800" baseline="-25000" dirty="0" smtClean="0"/>
          </a:p>
          <a:p>
            <a:pPr eaLnBrk="1" hangingPunct="1">
              <a:spcBef>
                <a:spcPts val="600"/>
              </a:spcBef>
              <a:buSzPct val="150000"/>
            </a:pPr>
            <a:endParaRPr lang="en-US" sz="1800" baseline="-25000" dirty="0" smtClean="0"/>
          </a:p>
          <a:p>
            <a:pPr eaLnBrk="1" hangingPunct="1">
              <a:spcBef>
                <a:spcPts val="600"/>
              </a:spcBef>
              <a:buSzPct val="150000"/>
              <a:buNone/>
            </a:pPr>
            <a:endParaRPr lang="en-US" sz="1800" dirty="0" smtClean="0"/>
          </a:p>
        </p:txBody>
      </p:sp>
      <p:sp>
        <p:nvSpPr>
          <p:cNvPr id="307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076"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077" name="Rectangle 5"/>
          <p:cNvSpPr>
            <a:spLocks noChangeArrowheads="1"/>
          </p:cNvSpPr>
          <p:nvPr/>
        </p:nvSpPr>
        <p:spPr bwMode="auto">
          <a:xfrm>
            <a:off x="0" y="14192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5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53" name="Rectangle 5"/>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55"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56" name="Rectangle 8"/>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58"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59" name="Rectangle 11"/>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61" name="Rectangle 1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62" name="Rectangle 14"/>
          <p:cNvSpPr>
            <a:spLocks noChangeArrowheads="1"/>
          </p:cNvSpPr>
          <p:nvPr/>
        </p:nvSpPr>
        <p:spPr bwMode="auto">
          <a:xfrm>
            <a:off x="0" y="866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64" name="Rectangle 1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65" name="Rectangle 17"/>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67" name="Rectangle 1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68" name="Rectangle 20"/>
          <p:cNvSpPr>
            <a:spLocks noChangeArrowheads="1"/>
          </p:cNvSpPr>
          <p:nvPr/>
        </p:nvSpPr>
        <p:spPr bwMode="auto">
          <a:xfrm>
            <a:off x="0" y="12001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70" name="Rectangle 2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71" name="Rectangle 23"/>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358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5843" name="Rectangle 3"/>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3789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7891" name="Rectangle 3"/>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37893"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7894" name="Rectangle 6"/>
          <p:cNvSpPr>
            <a:spLocks noChangeArrowheads="1"/>
          </p:cNvSpPr>
          <p:nvPr/>
        </p:nvSpPr>
        <p:spPr bwMode="auto">
          <a:xfrm>
            <a:off x="0" y="1314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37896" name="Rectangle 8"/>
          <p:cNvSpPr>
            <a:spLocks noChangeArrowheads="1"/>
          </p:cNvSpPr>
          <p:nvPr/>
        </p:nvSpPr>
        <p:spPr bwMode="auto">
          <a:xfrm>
            <a:off x="207167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7897" name="Rectangle 9"/>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32" name="Rectangle 3"/>
          <p:cNvSpPr txBox="1">
            <a:spLocks noChangeAspect="1" noChangeArrowheads="1"/>
          </p:cNvSpPr>
          <p:nvPr/>
        </p:nvSpPr>
        <p:spPr bwMode="auto">
          <a:xfrm>
            <a:off x="285720" y="1052513"/>
            <a:ext cx="8858280" cy="3693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42900" marR="0" lvl="0" indent="-342900" algn="l" defTabSz="914400" rtl="0" eaLnBrk="1" fontAlgn="base" latinLnBrk="0" hangingPunct="1">
              <a:lnSpc>
                <a:spcPct val="100000"/>
              </a:lnSpc>
              <a:spcBef>
                <a:spcPts val="600"/>
              </a:spcBef>
              <a:spcAft>
                <a:spcPct val="0"/>
              </a:spcAft>
              <a:buClrTx/>
              <a:buSzPct val="150000"/>
              <a:buFontTx/>
              <a:buNone/>
              <a:tabLst/>
              <a:defRPr/>
            </a:pPr>
            <a:r>
              <a:rPr kumimoji="0" lang="de-AT" sz="1800" b="0" i="0" u="none" strike="noStrike" kern="0" cap="none" spc="0" normalizeH="0" baseline="0" noProof="0" dirty="0" smtClean="0">
                <a:ln>
                  <a:noFill/>
                </a:ln>
                <a:solidFill>
                  <a:prstClr val="black"/>
                </a:solidFill>
                <a:effectLst/>
                <a:uLnTx/>
                <a:uFillTx/>
                <a:latin typeface="Calibri"/>
                <a:ea typeface="+mn-ea"/>
                <a:cs typeface="+mn-cs"/>
              </a:rPr>
              <a:t>	</a:t>
            </a:r>
          </a:p>
        </p:txBody>
      </p:sp>
      <p:graphicFrame>
        <p:nvGraphicFramePr>
          <p:cNvPr id="34" name="Tabelle 33"/>
          <p:cNvGraphicFramePr>
            <a:graphicFrameLocks noGrp="1"/>
          </p:cNvGraphicFramePr>
          <p:nvPr>
            <p:extLst/>
          </p:nvPr>
        </p:nvGraphicFramePr>
        <p:xfrm>
          <a:off x="3428992" y="4572000"/>
          <a:ext cx="2286016" cy="1854200"/>
        </p:xfrm>
        <a:graphic>
          <a:graphicData uri="http://schemas.openxmlformats.org/drawingml/2006/table">
            <a:tbl>
              <a:tblPr firstRow="1" bandRow="1">
                <a:tableStyleId>{5C22544A-7EE6-4342-B048-85BDC9FD1C3A}</a:tableStyleId>
              </a:tblPr>
              <a:tblGrid>
                <a:gridCol w="721900">
                  <a:extLst>
                    <a:ext uri="{9D8B030D-6E8A-4147-A177-3AD203B41FA5}">
                      <a16:colId xmlns:a16="http://schemas.microsoft.com/office/drawing/2014/main" val="20000"/>
                    </a:ext>
                  </a:extLst>
                </a:gridCol>
                <a:gridCol w="1564116">
                  <a:extLst>
                    <a:ext uri="{9D8B030D-6E8A-4147-A177-3AD203B41FA5}">
                      <a16:colId xmlns:a16="http://schemas.microsoft.com/office/drawing/2014/main" val="20001"/>
                    </a:ext>
                  </a:extLst>
                </a:gridCol>
              </a:tblGrid>
              <a:tr h="370840">
                <a:tc>
                  <a:txBody>
                    <a:bodyPr/>
                    <a:lstStyle/>
                    <a:p>
                      <a:r>
                        <a:rPr lang="de-AT" b="0" dirty="0" smtClean="0">
                          <a:solidFill>
                            <a:schemeClr val="tx1"/>
                          </a:solidFill>
                        </a:rPr>
                        <a:t>k</a:t>
                      </a:r>
                      <a:endParaRPr lang="de-DE" b="0" dirty="0">
                        <a:solidFill>
                          <a:schemeClr val="tx1"/>
                        </a:solidFill>
                      </a:endParaRPr>
                    </a:p>
                  </a:txBody>
                  <a:tcPr>
                    <a:solidFill>
                      <a:srgbClr val="A1C0EE"/>
                    </a:solidFill>
                  </a:tcPr>
                </a:tc>
                <a:tc>
                  <a:txBody>
                    <a:bodyPr/>
                    <a:lstStyle/>
                    <a:p>
                      <a:r>
                        <a:rPr lang="de-AT" sz="1800" b="0" dirty="0" smtClean="0">
                          <a:solidFill>
                            <a:schemeClr val="tx1"/>
                          </a:solidFill>
                          <a:latin typeface="Symbol" pitchFamily="18" charset="2"/>
                        </a:rPr>
                        <a:t>a</a:t>
                      </a:r>
                      <a:r>
                        <a:rPr lang="de-AT" sz="1800" b="0" dirty="0" smtClean="0">
                          <a:solidFill>
                            <a:schemeClr val="tx1"/>
                          </a:solidFill>
                          <a:latin typeface="+mn-lt"/>
                        </a:rPr>
                        <a:t>/k </a:t>
                      </a:r>
                      <a:r>
                        <a:rPr lang="de-AT" b="0" baseline="0" dirty="0" smtClean="0">
                          <a:solidFill>
                            <a:schemeClr val="tx1"/>
                          </a:solidFill>
                          <a:latin typeface="+mn-lt"/>
                        </a:rPr>
                        <a:t>(</a:t>
                      </a:r>
                      <a:r>
                        <a:rPr lang="de-AT" sz="1800" b="0" dirty="0" smtClean="0">
                          <a:solidFill>
                            <a:schemeClr val="tx1"/>
                          </a:solidFill>
                          <a:latin typeface="Symbol" pitchFamily="18" charset="2"/>
                        </a:rPr>
                        <a:t>a</a:t>
                      </a:r>
                      <a:r>
                        <a:rPr lang="de-AT" b="0" baseline="0" dirty="0" smtClean="0">
                          <a:solidFill>
                            <a:schemeClr val="tx1"/>
                          </a:solidFill>
                          <a:latin typeface="+mn-lt"/>
                        </a:rPr>
                        <a:t>=0.05)</a:t>
                      </a:r>
                      <a:endParaRPr lang="de-DE" b="0" dirty="0">
                        <a:solidFill>
                          <a:schemeClr val="tx1"/>
                        </a:solidFill>
                        <a:latin typeface="+mn-lt"/>
                      </a:endParaRPr>
                    </a:p>
                  </a:txBody>
                  <a:tcPr>
                    <a:solidFill>
                      <a:srgbClr val="A1C0EE"/>
                    </a:solidFill>
                  </a:tcPr>
                </a:tc>
                <a:extLst>
                  <a:ext uri="{0D108BD9-81ED-4DB2-BD59-A6C34878D82A}">
                    <a16:rowId xmlns:a16="http://schemas.microsoft.com/office/drawing/2014/main" val="10000"/>
                  </a:ext>
                </a:extLst>
              </a:tr>
              <a:tr h="370840">
                <a:tc>
                  <a:txBody>
                    <a:bodyPr/>
                    <a:lstStyle/>
                    <a:p>
                      <a:r>
                        <a:rPr lang="de-AT" dirty="0" smtClean="0"/>
                        <a:t>1</a:t>
                      </a:r>
                      <a:endParaRPr lang="de-DE" dirty="0"/>
                    </a:p>
                  </a:txBody>
                  <a:tcPr>
                    <a:solidFill>
                      <a:srgbClr val="00B0F0"/>
                    </a:solidFill>
                  </a:tcPr>
                </a:tc>
                <a:tc>
                  <a:txBody>
                    <a:bodyPr/>
                    <a:lstStyle/>
                    <a:p>
                      <a:r>
                        <a:rPr lang="de-AT" dirty="0" smtClean="0"/>
                        <a:t>0.05</a:t>
                      </a:r>
                      <a:endParaRPr lang="de-DE" dirty="0"/>
                    </a:p>
                  </a:txBody>
                  <a:tcPr>
                    <a:solidFill>
                      <a:srgbClr val="00B0F0"/>
                    </a:solidFill>
                  </a:tcPr>
                </a:tc>
                <a:extLst>
                  <a:ext uri="{0D108BD9-81ED-4DB2-BD59-A6C34878D82A}">
                    <a16:rowId xmlns:a16="http://schemas.microsoft.com/office/drawing/2014/main" val="10001"/>
                  </a:ext>
                </a:extLst>
              </a:tr>
              <a:tr h="370840">
                <a:tc>
                  <a:txBody>
                    <a:bodyPr/>
                    <a:lstStyle/>
                    <a:p>
                      <a:r>
                        <a:rPr lang="de-AT" dirty="0" smtClean="0"/>
                        <a:t>5</a:t>
                      </a:r>
                      <a:endParaRPr lang="de-DE" dirty="0"/>
                    </a:p>
                  </a:txBody>
                  <a:tcPr>
                    <a:solidFill>
                      <a:schemeClr val="bg2">
                        <a:lumMod val="40000"/>
                        <a:lumOff val="60000"/>
                      </a:schemeClr>
                    </a:solidFill>
                  </a:tcPr>
                </a:tc>
                <a:tc>
                  <a:txBody>
                    <a:bodyPr/>
                    <a:lstStyle/>
                    <a:p>
                      <a:r>
                        <a:rPr lang="de-AT" dirty="0" smtClean="0"/>
                        <a:t>0.01</a:t>
                      </a:r>
                      <a:endParaRPr lang="de-DE" dirty="0"/>
                    </a:p>
                  </a:txBody>
                  <a:tcPr>
                    <a:solidFill>
                      <a:schemeClr val="bg2">
                        <a:lumMod val="40000"/>
                        <a:lumOff val="60000"/>
                      </a:schemeClr>
                    </a:solidFill>
                  </a:tcPr>
                </a:tc>
                <a:extLst>
                  <a:ext uri="{0D108BD9-81ED-4DB2-BD59-A6C34878D82A}">
                    <a16:rowId xmlns:a16="http://schemas.microsoft.com/office/drawing/2014/main" val="10002"/>
                  </a:ext>
                </a:extLst>
              </a:tr>
              <a:tr h="370840">
                <a:tc>
                  <a:txBody>
                    <a:bodyPr/>
                    <a:lstStyle/>
                    <a:p>
                      <a:r>
                        <a:rPr lang="de-AT" dirty="0" smtClean="0"/>
                        <a:t>10</a:t>
                      </a:r>
                      <a:endParaRPr lang="de-DE" dirty="0"/>
                    </a:p>
                  </a:txBody>
                  <a:tcPr>
                    <a:solidFill>
                      <a:srgbClr val="00B0F0"/>
                    </a:solidFill>
                  </a:tcPr>
                </a:tc>
                <a:tc>
                  <a:txBody>
                    <a:bodyPr/>
                    <a:lstStyle/>
                    <a:p>
                      <a:r>
                        <a:rPr lang="de-AT" dirty="0" smtClean="0"/>
                        <a:t>0.005</a:t>
                      </a:r>
                      <a:endParaRPr lang="de-DE" dirty="0"/>
                    </a:p>
                  </a:txBody>
                  <a:tcPr>
                    <a:solidFill>
                      <a:srgbClr val="00B0F0"/>
                    </a:solidFill>
                  </a:tcPr>
                </a:tc>
                <a:extLst>
                  <a:ext uri="{0D108BD9-81ED-4DB2-BD59-A6C34878D82A}">
                    <a16:rowId xmlns:a16="http://schemas.microsoft.com/office/drawing/2014/main" val="10003"/>
                  </a:ext>
                </a:extLst>
              </a:tr>
              <a:tr h="370840">
                <a:tc>
                  <a:txBody>
                    <a:bodyPr/>
                    <a:lstStyle/>
                    <a:p>
                      <a:r>
                        <a:rPr lang="de-AT" dirty="0" smtClean="0"/>
                        <a:t>100</a:t>
                      </a:r>
                      <a:endParaRPr lang="de-DE" dirty="0"/>
                    </a:p>
                  </a:txBody>
                  <a:tcPr>
                    <a:solidFill>
                      <a:schemeClr val="bg2">
                        <a:lumMod val="40000"/>
                        <a:lumOff val="60000"/>
                      </a:schemeClr>
                    </a:solidFill>
                  </a:tcPr>
                </a:tc>
                <a:tc>
                  <a:txBody>
                    <a:bodyPr/>
                    <a:lstStyle/>
                    <a:p>
                      <a:r>
                        <a:rPr lang="de-AT" dirty="0" smtClean="0"/>
                        <a:t>0.0005</a:t>
                      </a:r>
                      <a:endParaRPr lang="de-DE" dirty="0"/>
                    </a:p>
                  </a:txBody>
                  <a:tcPr>
                    <a:solidFill>
                      <a:schemeClr val="bg2">
                        <a:lumMod val="40000"/>
                        <a:lumOff val="60000"/>
                      </a:schemeClr>
                    </a:solidFill>
                  </a:tcPr>
                </a:tc>
                <a:extLst>
                  <a:ext uri="{0D108BD9-81ED-4DB2-BD59-A6C34878D82A}">
                    <a16:rowId xmlns:a16="http://schemas.microsoft.com/office/drawing/2014/main" val="10004"/>
                  </a:ext>
                </a:extLst>
              </a:tr>
            </a:tbl>
          </a:graphicData>
        </a:graphic>
      </p:graphicFrame>
      <p:cxnSp>
        <p:nvCxnSpPr>
          <p:cNvPr id="35" name="Gerade Verbindung mit Pfeil 34"/>
          <p:cNvCxnSpPr/>
          <p:nvPr/>
        </p:nvCxnSpPr>
        <p:spPr bwMode="auto">
          <a:xfrm>
            <a:off x="5442191" y="5517232"/>
            <a:ext cx="1201479" cy="10633"/>
          </a:xfrm>
          <a:prstGeom prst="straightConnector1">
            <a:avLst/>
          </a:prstGeom>
          <a:noFill/>
          <a:ln w="22225" cap="flat" cmpd="sng" algn="ctr">
            <a:solidFill>
              <a:srgbClr val="FF0000"/>
            </a:solidFill>
            <a:prstDash val="solid"/>
            <a:round/>
            <a:headEnd type="none" w="med" len="med"/>
            <a:tailEnd type="arrow"/>
          </a:ln>
          <a:effectLst/>
        </p:spPr>
      </p:cxnSp>
      <p:sp>
        <p:nvSpPr>
          <p:cNvPr id="36" name="Textfeld 35"/>
          <p:cNvSpPr txBox="1"/>
          <p:nvPr/>
        </p:nvSpPr>
        <p:spPr bwMode="auto">
          <a:xfrm>
            <a:off x="6905913" y="5327810"/>
            <a:ext cx="1544012" cy="400110"/>
          </a:xfrm>
          <a:prstGeom prst="rect">
            <a:avLst/>
          </a:prstGeom>
          <a:noFill/>
          <a:ln w="9525">
            <a:noFill/>
            <a:miter lim="800000"/>
            <a:headEnd/>
            <a:tailEnd/>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Arial" charset="0"/>
                <a:ea typeface="+mn-ea"/>
                <a:cs typeface="+mn-cs"/>
              </a:rPr>
              <a:t>0.05/5=0.01</a:t>
            </a:r>
          </a:p>
        </p:txBody>
      </p:sp>
      <p:sp>
        <p:nvSpPr>
          <p:cNvPr id="2" name="Datumsplatzhalter 1"/>
          <p:cNvSpPr>
            <a:spLocks noGrp="1"/>
          </p:cNvSpPr>
          <p:nvPr>
            <p:ph type="dt" sz="half" idx="10"/>
          </p:nvPr>
        </p:nvSpPr>
        <p:spPr/>
        <p:txBody>
          <a:bodyPr/>
          <a:lstStyle/>
          <a:p>
            <a:fld id="{2658E9A8-C1CA-4B2B-9721-855E98A5BD8E}" type="datetime1">
              <a:rPr lang="de-AT" smtClean="0"/>
              <a:t>01.02.2023</a:t>
            </a:fld>
            <a:endParaRPr lang="de-DE" altLang="en-US"/>
          </a:p>
        </p:txBody>
      </p:sp>
      <p:sp>
        <p:nvSpPr>
          <p:cNvPr id="3" name="Fußzeilenplatzhalter 2"/>
          <p:cNvSpPr>
            <a:spLocks noGrp="1"/>
          </p:cNvSpPr>
          <p:nvPr>
            <p:ph type="ftr" sz="quarter" idx="11"/>
          </p:nvPr>
        </p:nvSpPr>
        <p:spPr/>
        <p:txBody>
          <a:bodyPr/>
          <a:lstStyle/>
          <a:p>
            <a:r>
              <a:rPr lang="de-DE" altLang="en-US" smtClean="0"/>
              <a:t>hanno.ulmer@i-med.ac.at</a:t>
            </a:r>
            <a:endParaRPr lang="de-DE" altLang="en-US"/>
          </a:p>
        </p:txBody>
      </p:sp>
    </p:spTree>
    <p:extLst>
      <p:ext uri="{BB962C8B-B14F-4D97-AF65-F5344CB8AC3E}">
        <p14:creationId xmlns:p14="http://schemas.microsoft.com/office/powerpoint/2010/main" val="368355656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5" name="Rectangle 2"/>
          <p:cNvSpPr>
            <a:spLocks noGrp="1" noChangeArrowheads="1"/>
          </p:cNvSpPr>
          <p:nvPr>
            <p:ph type="title"/>
          </p:nvPr>
        </p:nvSpPr>
        <p:spPr/>
        <p:txBody>
          <a:bodyPr/>
          <a:lstStyle/>
          <a:p>
            <a:pPr eaLnBrk="1" hangingPunct="1"/>
            <a:r>
              <a:rPr lang="de-DE" dirty="0" smtClean="0"/>
              <a:t>Controlling </a:t>
            </a:r>
            <a:r>
              <a:rPr lang="de-DE" dirty="0" err="1" smtClean="0"/>
              <a:t>procedures</a:t>
            </a:r>
            <a:r>
              <a:rPr lang="de-DE" dirty="0" smtClean="0"/>
              <a:t> </a:t>
            </a:r>
            <a:endParaRPr lang="en-US" dirty="0" smtClean="0"/>
          </a:p>
        </p:txBody>
      </p:sp>
      <p:sp>
        <p:nvSpPr>
          <p:cNvPr id="32776" name="Rectangle 3"/>
          <p:cNvSpPr>
            <a:spLocks noGrp="1" noChangeArrowheads="1"/>
          </p:cNvSpPr>
          <p:nvPr>
            <p:ph type="body" idx="1"/>
          </p:nvPr>
        </p:nvSpPr>
        <p:spPr>
          <a:xfrm>
            <a:off x="457200" y="1600200"/>
            <a:ext cx="8229600" cy="4565104"/>
          </a:xfrm>
        </p:spPr>
        <p:txBody>
          <a:bodyPr>
            <a:normAutofit/>
          </a:bodyPr>
          <a:lstStyle/>
          <a:p>
            <a:r>
              <a:rPr lang="en-US" sz="2000" b="1" dirty="0" smtClean="0"/>
              <a:t>Family-wise </a:t>
            </a:r>
            <a:r>
              <a:rPr lang="en-US" sz="2000" b="1" dirty="0"/>
              <a:t>error rate (FWER)</a:t>
            </a:r>
            <a:r>
              <a:rPr lang="en-US" sz="2000" dirty="0"/>
              <a:t> </a:t>
            </a:r>
            <a:r>
              <a:rPr lang="en-US" sz="2000" b="1" dirty="0"/>
              <a:t>is the probability of making one or more false discoveries, or type I</a:t>
            </a:r>
            <a:r>
              <a:rPr lang="en-US" sz="2000" b="1" dirty="0">
                <a:hlinkClick r:id="rId3" tooltip="Type I and type II errors"/>
              </a:rPr>
              <a:t> </a:t>
            </a:r>
            <a:r>
              <a:rPr lang="en-US" sz="2000" b="1" dirty="0"/>
              <a:t>errors when performing multiple hypotheses tests.</a:t>
            </a:r>
            <a:endParaRPr lang="de-AT" sz="2000" b="1" dirty="0"/>
          </a:p>
          <a:p>
            <a:pPr eaLnBrk="1" hangingPunct="1"/>
            <a:endParaRPr lang="de-AT" sz="2000" dirty="0" smtClean="0"/>
          </a:p>
          <a:p>
            <a:pPr eaLnBrk="1" hangingPunct="1"/>
            <a:r>
              <a:rPr lang="de-AT" sz="2000" b="1" dirty="0" smtClean="0"/>
              <a:t>Alpha </a:t>
            </a:r>
            <a:r>
              <a:rPr lang="de-AT" sz="2000" b="1" dirty="0" err="1" smtClean="0"/>
              <a:t>controlling</a:t>
            </a:r>
            <a:r>
              <a:rPr lang="de-AT" sz="2000" b="1" dirty="0" smtClean="0"/>
              <a:t> </a:t>
            </a:r>
            <a:r>
              <a:rPr lang="de-AT" sz="2000" b="1" dirty="0" err="1" smtClean="0"/>
              <a:t>algorithms</a:t>
            </a:r>
            <a:r>
              <a:rPr lang="de-AT" sz="2000" b="1" dirty="0" smtClean="0"/>
              <a:t>:</a:t>
            </a:r>
            <a:br>
              <a:rPr lang="de-AT" sz="2000" b="1" dirty="0" smtClean="0"/>
            </a:br>
            <a:r>
              <a:rPr lang="de-AT" sz="2000" dirty="0" err="1" smtClean="0"/>
              <a:t>Bonferroni</a:t>
            </a:r>
            <a:r>
              <a:rPr lang="de-AT" sz="2000" dirty="0" smtClean="0"/>
              <a:t>, </a:t>
            </a:r>
            <a:r>
              <a:rPr lang="de-AT" sz="2000" dirty="0" err="1" smtClean="0"/>
              <a:t>Bonferroni</a:t>
            </a:r>
            <a:r>
              <a:rPr lang="de-AT" sz="2000" dirty="0" smtClean="0"/>
              <a:t>-Holm, </a:t>
            </a:r>
            <a:r>
              <a:rPr lang="de-AT" sz="2000" dirty="0" err="1" smtClean="0"/>
              <a:t>Hochberg</a:t>
            </a:r>
            <a:r>
              <a:rPr lang="de-AT" sz="2000" dirty="0" smtClean="0"/>
              <a:t>, </a:t>
            </a:r>
            <a:r>
              <a:rPr lang="de-AT" sz="2000" dirty="0" err="1" smtClean="0"/>
              <a:t>Prospective</a:t>
            </a:r>
            <a:r>
              <a:rPr lang="de-AT" sz="2000" dirty="0" smtClean="0"/>
              <a:t> Alpha </a:t>
            </a:r>
            <a:r>
              <a:rPr lang="de-AT" sz="2000" dirty="0" err="1" smtClean="0"/>
              <a:t>Allocation</a:t>
            </a:r>
            <a:r>
              <a:rPr lang="de-AT" sz="2000" dirty="0" smtClean="0"/>
              <a:t> </a:t>
            </a:r>
            <a:r>
              <a:rPr lang="de-AT" sz="2000" dirty="0" err="1" smtClean="0"/>
              <a:t>Scheme</a:t>
            </a:r>
            <a:r>
              <a:rPr lang="de-AT" sz="2000" dirty="0" smtClean="0"/>
              <a:t>, Fixed-</a:t>
            </a:r>
            <a:r>
              <a:rPr lang="de-AT" sz="2000" dirty="0" err="1" smtClean="0"/>
              <a:t>Sequence</a:t>
            </a:r>
            <a:r>
              <a:rPr lang="de-AT" sz="2000" dirty="0" smtClean="0"/>
              <a:t> </a:t>
            </a:r>
            <a:r>
              <a:rPr lang="de-AT" sz="2000" dirty="0" err="1" smtClean="0"/>
              <a:t>Method</a:t>
            </a:r>
            <a:r>
              <a:rPr lang="de-AT" sz="2000" dirty="0" smtClean="0"/>
              <a:t>, </a:t>
            </a:r>
            <a:r>
              <a:rPr lang="de-AT" sz="2000" dirty="0" err="1" smtClean="0"/>
              <a:t>Gatekeeping</a:t>
            </a:r>
            <a:r>
              <a:rPr lang="de-AT" sz="2000" dirty="0" smtClean="0"/>
              <a:t> </a:t>
            </a:r>
            <a:r>
              <a:rPr lang="de-AT" sz="2000" dirty="0" err="1" smtClean="0"/>
              <a:t>Testing</a:t>
            </a:r>
            <a:r>
              <a:rPr lang="de-AT" sz="2000" dirty="0" smtClean="0"/>
              <a:t> </a:t>
            </a:r>
            <a:r>
              <a:rPr lang="de-AT" sz="2000" dirty="0" err="1" smtClean="0"/>
              <a:t>Strategies</a:t>
            </a:r>
            <a:r>
              <a:rPr lang="de-AT" sz="2000" dirty="0" smtClean="0"/>
              <a:t>, </a:t>
            </a:r>
            <a:r>
              <a:rPr lang="de-AT" sz="2000" dirty="0" err="1" smtClean="0"/>
              <a:t>Resampling-based</a:t>
            </a:r>
            <a:r>
              <a:rPr lang="de-AT" sz="2000" dirty="0" smtClean="0"/>
              <a:t> multiple </a:t>
            </a:r>
            <a:r>
              <a:rPr lang="de-AT" sz="2000" dirty="0" err="1" smtClean="0"/>
              <a:t>testing</a:t>
            </a:r>
            <a:r>
              <a:rPr lang="de-AT" sz="2000" dirty="0" smtClean="0"/>
              <a:t> </a:t>
            </a:r>
            <a:r>
              <a:rPr lang="de-AT" sz="2000" dirty="0" err="1" smtClean="0"/>
              <a:t>strategies</a:t>
            </a:r>
            <a:endParaRPr lang="de-AT" sz="2000" dirty="0" smtClean="0"/>
          </a:p>
          <a:p>
            <a:pPr eaLnBrk="1" hangingPunct="1"/>
            <a:endParaRPr lang="de-AT" sz="2000" dirty="0" smtClean="0"/>
          </a:p>
          <a:p>
            <a:pPr eaLnBrk="1" hangingPunct="1"/>
            <a:r>
              <a:rPr lang="de-AT" sz="2000" dirty="0" smtClean="0"/>
              <a:t>ANOVA Post-hoc </a:t>
            </a:r>
            <a:r>
              <a:rPr lang="de-AT" sz="2000" dirty="0" err="1" smtClean="0"/>
              <a:t>tests</a:t>
            </a:r>
            <a:r>
              <a:rPr lang="de-AT" sz="2000" dirty="0" smtClean="0"/>
              <a:t>: </a:t>
            </a:r>
            <a:r>
              <a:rPr lang="de-AT" sz="2000" dirty="0" err="1" smtClean="0"/>
              <a:t>Bonferroni</a:t>
            </a:r>
            <a:r>
              <a:rPr lang="de-AT" sz="2000" dirty="0" smtClean="0"/>
              <a:t>, LSD, </a:t>
            </a:r>
            <a:r>
              <a:rPr lang="de-AT" sz="2000" dirty="0" err="1" smtClean="0"/>
              <a:t>Dunnett</a:t>
            </a:r>
            <a:r>
              <a:rPr lang="de-AT" sz="2000" dirty="0" smtClean="0"/>
              <a:t>, </a:t>
            </a:r>
            <a:r>
              <a:rPr lang="de-AT" sz="2000" dirty="0" err="1" smtClean="0"/>
              <a:t>Tukey</a:t>
            </a:r>
            <a:r>
              <a:rPr lang="de-AT" sz="2000" dirty="0" smtClean="0"/>
              <a:t>, </a:t>
            </a:r>
            <a:r>
              <a:rPr lang="de-AT" sz="2000" dirty="0" err="1" smtClean="0"/>
              <a:t>Scheffe</a:t>
            </a:r>
            <a:r>
              <a:rPr lang="de-AT" sz="2000" dirty="0" smtClean="0"/>
              <a:t>, etc</a:t>
            </a:r>
            <a:r>
              <a:rPr lang="de-AT" sz="2000" dirty="0"/>
              <a:t>.</a:t>
            </a:r>
            <a:r>
              <a:rPr lang="de-AT" sz="2000" dirty="0" smtClean="0"/>
              <a:t> </a:t>
            </a:r>
          </a:p>
        </p:txBody>
      </p:sp>
      <p:sp>
        <p:nvSpPr>
          <p:cNvPr id="9" name="Datumsplatzhalter 3"/>
          <p:cNvSpPr>
            <a:spLocks noGrp="1"/>
          </p:cNvSpPr>
          <p:nvPr>
            <p:ph type="dt" sz="half" idx="10"/>
          </p:nvPr>
        </p:nvSpPr>
        <p:spPr>
          <a:xfrm>
            <a:off x="457200" y="6356350"/>
            <a:ext cx="2133600" cy="365125"/>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AA1D5F01-2058-4373-B134-AB7E312D969A}"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01.02.2023</a:t>
            </a:fld>
            <a:endPar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10" name="Fußzeilenplatzhalter 4"/>
          <p:cNvSpPr>
            <a:spLocks noGrp="1"/>
          </p:cNvSpPr>
          <p:nvPr>
            <p:ph type="ftr" sz="quarter" idx="11"/>
          </p:nvPr>
        </p:nvSpPr>
        <p:spPr>
          <a:xfrm>
            <a:off x="3124200" y="6356350"/>
            <a:ext cx="2895600" cy="365125"/>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dirty="0" smtClean="0">
                <a:ln>
                  <a:noFill/>
                </a:ln>
                <a:solidFill>
                  <a:prstClr val="black">
                    <a:tint val="75000"/>
                  </a:prstClr>
                </a:solidFill>
                <a:effectLst/>
                <a:uLnTx/>
                <a:uFillTx/>
                <a:latin typeface="Arial" charset="0"/>
                <a:ea typeface="+mn-ea"/>
                <a:cs typeface="+mn-cs"/>
              </a:rPr>
              <a:t>hanno.ulmer@i-med.ac.at</a:t>
            </a:r>
            <a:endPar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11" name="Foliennummernplatzhalter 5"/>
          <p:cNvSpPr>
            <a:spLocks noGrp="1"/>
          </p:cNvSpPr>
          <p:nvPr>
            <p:ph type="sldNum" sz="quarter" idx="12"/>
          </p:nvPr>
        </p:nvSpPr>
        <p:spPr>
          <a:xfrm>
            <a:off x="6553200" y="6356350"/>
            <a:ext cx="21336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dirty="0" smtClean="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66297512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liennummernplatzhalter 5"/>
          <p:cNvSpPr>
            <a:spLocks noGrp="1"/>
          </p:cNvSpPr>
          <p:nvPr>
            <p:ph type="sldNum" sz="quarter" idx="4294967295"/>
          </p:nvPr>
        </p:nvSpPr>
        <p:spPr>
          <a:xfrm>
            <a:off x="6553200" y="6245225"/>
            <a:ext cx="2133600" cy="476250"/>
          </a:xfrm>
          <a:prstGeom prst="rect">
            <a:avLst/>
          </a:prstGeom>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9F97FFB-5842-4506-A8EA-63E1BEA78866}" type="slidenum">
              <a:rPr kumimoji="0" lang="de-DE"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de-DE" sz="1200" b="0" i="0" u="none" strike="noStrike" kern="1200" cap="none" spc="0" normalizeH="0" baseline="0" noProof="0" dirty="0" smtClean="0">
              <a:ln>
                <a:noFill/>
              </a:ln>
              <a:solidFill>
                <a:prstClr val="black">
                  <a:tint val="75000"/>
                </a:prstClr>
              </a:solidFill>
              <a:effectLst/>
              <a:uLnTx/>
              <a:uFillTx/>
              <a:latin typeface="Arial" charset="0"/>
              <a:ea typeface="+mn-ea"/>
              <a:cs typeface="+mn-cs"/>
            </a:endParaRPr>
          </a:p>
        </p:txBody>
      </p:sp>
      <p:sp>
        <p:nvSpPr>
          <p:cNvPr id="6147" name="Rectangle 2"/>
          <p:cNvSpPr>
            <a:spLocks noGrp="1" noChangeArrowheads="1"/>
          </p:cNvSpPr>
          <p:nvPr>
            <p:ph type="title"/>
          </p:nvPr>
        </p:nvSpPr>
        <p:spPr/>
        <p:txBody>
          <a:bodyPr/>
          <a:lstStyle/>
          <a:p>
            <a:pPr eaLnBrk="1" hangingPunct="1"/>
            <a:r>
              <a:rPr lang="de-AT" sz="2400" dirty="0" smtClean="0"/>
              <a:t>The multiple testing problem</a:t>
            </a:r>
            <a:endParaRPr lang="de-DE" sz="2400" dirty="0" smtClean="0"/>
          </a:p>
        </p:txBody>
      </p:sp>
      <p:sp>
        <p:nvSpPr>
          <p:cNvPr id="6148" name="Rectangle 3"/>
          <p:cNvSpPr>
            <a:spLocks noGrp="1" noChangeAspect="1" noChangeArrowheads="1"/>
          </p:cNvSpPr>
          <p:nvPr>
            <p:ph type="body" idx="1"/>
          </p:nvPr>
        </p:nvSpPr>
        <p:spPr>
          <a:xfrm>
            <a:off x="285720" y="1685485"/>
            <a:ext cx="8858280" cy="5940088"/>
          </a:xfrm>
          <a:noFill/>
        </p:spPr>
        <p:txBody>
          <a:bodyPr wrap="square">
            <a:spAutoFit/>
          </a:bodyPr>
          <a:lstStyle/>
          <a:p>
            <a:pPr eaLnBrk="1" hangingPunct="1">
              <a:spcBef>
                <a:spcPts val="600"/>
              </a:spcBef>
              <a:buSzPct val="150000"/>
              <a:buNone/>
            </a:pPr>
            <a:r>
              <a:rPr lang="en-US" sz="1800" dirty="0" smtClean="0"/>
              <a:t>How to report p-values / results of significance tests in papers:	</a:t>
            </a:r>
          </a:p>
          <a:p>
            <a:pPr eaLnBrk="1" hangingPunct="1">
              <a:spcBef>
                <a:spcPts val="600"/>
              </a:spcBef>
              <a:buSzPct val="150000"/>
            </a:pPr>
            <a:r>
              <a:rPr lang="en-US" sz="1800" dirty="0" smtClean="0"/>
              <a:t>If you are only interested in test decisions (significant or not) to a pre-specified </a:t>
            </a:r>
            <a:r>
              <a:rPr lang="en-US" sz="2000" dirty="0" smtClean="0">
                <a:latin typeface="Symbol" pitchFamily="18" charset="2"/>
              </a:rPr>
              <a:t>a</a:t>
            </a:r>
            <a:r>
              <a:rPr lang="en-US" sz="1800" dirty="0" smtClean="0"/>
              <a:t>-level  </a:t>
            </a:r>
            <a:r>
              <a:rPr lang="en-US" sz="1800" dirty="0" smtClean="0">
                <a:sym typeface="Wingdings" pitchFamily="2" charset="2"/>
              </a:rPr>
              <a:t> report only the decision </a:t>
            </a:r>
          </a:p>
          <a:p>
            <a:pPr eaLnBrk="1" hangingPunct="1">
              <a:spcBef>
                <a:spcPts val="600"/>
              </a:spcBef>
              <a:buSzPct val="150000"/>
            </a:pPr>
            <a:r>
              <a:rPr lang="en-US" sz="1800" dirty="0" smtClean="0">
                <a:sym typeface="Wingdings" pitchFamily="2" charset="2"/>
              </a:rPr>
              <a:t>If you are interested in the „certainty“ of your test decision  report </a:t>
            </a:r>
            <a:r>
              <a:rPr lang="en-US" sz="1800" b="1" dirty="0" smtClean="0">
                <a:sym typeface="Wingdings" pitchFamily="2" charset="2"/>
              </a:rPr>
              <a:t>all</a:t>
            </a:r>
            <a:r>
              <a:rPr lang="en-US" sz="1800" dirty="0" smtClean="0">
                <a:sym typeface="Wingdings" pitchFamily="2" charset="2"/>
              </a:rPr>
              <a:t> p-values</a:t>
            </a:r>
            <a:endParaRPr lang="en-US" sz="1800" dirty="0" smtClean="0"/>
          </a:p>
          <a:p>
            <a:pPr eaLnBrk="1" hangingPunct="1">
              <a:spcBef>
                <a:spcPts val="600"/>
              </a:spcBef>
              <a:buSzPct val="150000"/>
              <a:buNone/>
            </a:pPr>
            <a:r>
              <a:rPr lang="en-US" sz="1800" dirty="0" smtClean="0"/>
              <a:t>	(can be interpreted as strength of evidence against the Nullhypothesis)</a:t>
            </a:r>
          </a:p>
          <a:p>
            <a:pPr eaLnBrk="1" hangingPunct="1">
              <a:spcBef>
                <a:spcPts val="600"/>
              </a:spcBef>
              <a:buSzPct val="150000"/>
            </a:pPr>
            <a:r>
              <a:rPr lang="en-US" sz="1800" dirty="0" smtClean="0"/>
              <a:t>In the case of multiple testing: report all raw p-values + a reasonable correction</a:t>
            </a:r>
            <a:endParaRPr lang="en-US" sz="1800" b="1" dirty="0" smtClean="0"/>
          </a:p>
          <a:p>
            <a:pPr eaLnBrk="1" hangingPunct="1">
              <a:spcBef>
                <a:spcPts val="600"/>
              </a:spcBef>
              <a:buSzPct val="150000"/>
              <a:buNone/>
            </a:pPr>
            <a:r>
              <a:rPr lang="en-US" sz="1800" b="1" dirty="0" smtClean="0"/>
              <a:t>                                                        How it should be (1):</a:t>
            </a:r>
          </a:p>
          <a:p>
            <a:pPr eaLnBrk="1" hangingPunct="1">
              <a:spcBef>
                <a:spcPts val="600"/>
              </a:spcBef>
              <a:buSzPct val="150000"/>
              <a:buNone/>
            </a:pPr>
            <a:endParaRPr lang="en-US" sz="1800" b="1" dirty="0" smtClean="0"/>
          </a:p>
          <a:p>
            <a:pPr eaLnBrk="1" hangingPunct="1">
              <a:spcBef>
                <a:spcPts val="600"/>
              </a:spcBef>
              <a:buSzPct val="150000"/>
              <a:buNone/>
            </a:pPr>
            <a:endParaRPr lang="en-US" sz="1800" b="1" dirty="0" smtClean="0"/>
          </a:p>
          <a:p>
            <a:pPr eaLnBrk="1" hangingPunct="1">
              <a:spcBef>
                <a:spcPts val="600"/>
              </a:spcBef>
              <a:buSzPct val="150000"/>
              <a:buNone/>
            </a:pPr>
            <a:endParaRPr lang="en-US" sz="1800" dirty="0" smtClean="0"/>
          </a:p>
          <a:p>
            <a:pPr eaLnBrk="1" hangingPunct="1">
              <a:spcBef>
                <a:spcPts val="600"/>
              </a:spcBef>
              <a:buSzPct val="150000"/>
              <a:buNone/>
            </a:pPr>
            <a:endParaRPr lang="en-US" sz="1800" baseline="-25000" dirty="0" smtClean="0"/>
          </a:p>
          <a:p>
            <a:pPr eaLnBrk="1" hangingPunct="1">
              <a:spcBef>
                <a:spcPts val="600"/>
              </a:spcBef>
              <a:buSzPct val="150000"/>
              <a:buNone/>
            </a:pPr>
            <a:endParaRPr lang="en-US" sz="1800" baseline="-25000" dirty="0" smtClean="0"/>
          </a:p>
          <a:p>
            <a:pPr eaLnBrk="1" hangingPunct="1">
              <a:spcBef>
                <a:spcPts val="600"/>
              </a:spcBef>
              <a:buSzPct val="150000"/>
            </a:pPr>
            <a:endParaRPr lang="en-US" sz="1800" baseline="-25000" dirty="0" smtClean="0"/>
          </a:p>
          <a:p>
            <a:pPr eaLnBrk="1" hangingPunct="1">
              <a:spcBef>
                <a:spcPts val="600"/>
              </a:spcBef>
              <a:buSzPct val="150000"/>
              <a:buNone/>
            </a:pPr>
            <a:endParaRPr lang="en-US" sz="1800" dirty="0" smtClean="0"/>
          </a:p>
        </p:txBody>
      </p:sp>
      <p:sp>
        <p:nvSpPr>
          <p:cNvPr id="307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076"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077" name="Rectangle 5"/>
          <p:cNvSpPr>
            <a:spLocks noChangeArrowheads="1"/>
          </p:cNvSpPr>
          <p:nvPr/>
        </p:nvSpPr>
        <p:spPr bwMode="auto">
          <a:xfrm>
            <a:off x="0" y="14192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5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53" name="Rectangle 5"/>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55"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56" name="Rectangle 8"/>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58"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59" name="Rectangle 11"/>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61" name="Rectangle 1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62" name="Rectangle 14"/>
          <p:cNvSpPr>
            <a:spLocks noChangeArrowheads="1"/>
          </p:cNvSpPr>
          <p:nvPr/>
        </p:nvSpPr>
        <p:spPr bwMode="auto">
          <a:xfrm>
            <a:off x="0" y="866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64" name="Rectangle 1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65" name="Rectangle 17"/>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67" name="Rectangle 1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68" name="Rectangle 20"/>
          <p:cNvSpPr>
            <a:spLocks noChangeArrowheads="1"/>
          </p:cNvSpPr>
          <p:nvPr/>
        </p:nvSpPr>
        <p:spPr bwMode="auto">
          <a:xfrm>
            <a:off x="0" y="12001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70" name="Rectangle 2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71" name="Rectangle 23"/>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358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5843" name="Rectangle 3"/>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3789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7891" name="Rectangle 3"/>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37893"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7894" name="Rectangle 6"/>
          <p:cNvSpPr>
            <a:spLocks noChangeArrowheads="1"/>
          </p:cNvSpPr>
          <p:nvPr/>
        </p:nvSpPr>
        <p:spPr bwMode="auto">
          <a:xfrm>
            <a:off x="0" y="1314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4915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9155" name="Rectangle 3"/>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graphicFrame>
        <p:nvGraphicFramePr>
          <p:cNvPr id="36" name="Tabelle 35"/>
          <p:cNvGraphicFramePr>
            <a:graphicFrameLocks noGrp="1"/>
          </p:cNvGraphicFramePr>
          <p:nvPr>
            <p:extLst/>
          </p:nvPr>
        </p:nvGraphicFramePr>
        <p:xfrm>
          <a:off x="504795" y="4235424"/>
          <a:ext cx="3080077" cy="1986874"/>
        </p:xfrm>
        <a:graphic>
          <a:graphicData uri="http://schemas.openxmlformats.org/drawingml/2006/table">
            <a:tbl>
              <a:tblPr firstRow="1" bandRow="1">
                <a:tableStyleId>{5C22544A-7EE6-4342-B048-85BDC9FD1C3A}</a:tableStyleId>
              </a:tblPr>
              <a:tblGrid>
                <a:gridCol w="1656080">
                  <a:extLst>
                    <a:ext uri="{9D8B030D-6E8A-4147-A177-3AD203B41FA5}">
                      <a16:colId xmlns:a16="http://schemas.microsoft.com/office/drawing/2014/main" val="20000"/>
                    </a:ext>
                  </a:extLst>
                </a:gridCol>
                <a:gridCol w="1423997">
                  <a:extLst>
                    <a:ext uri="{9D8B030D-6E8A-4147-A177-3AD203B41FA5}">
                      <a16:colId xmlns:a16="http://schemas.microsoft.com/office/drawing/2014/main" val="20001"/>
                    </a:ext>
                  </a:extLst>
                </a:gridCol>
              </a:tblGrid>
              <a:tr h="460614">
                <a:tc>
                  <a:txBody>
                    <a:bodyPr/>
                    <a:lstStyle/>
                    <a:p>
                      <a:r>
                        <a:rPr lang="de-AT" b="0" dirty="0" smtClean="0">
                          <a:solidFill>
                            <a:schemeClr val="tx1"/>
                          </a:solidFill>
                        </a:rPr>
                        <a:t>Statistical</a:t>
                      </a:r>
                      <a:r>
                        <a:rPr lang="de-AT" b="0" baseline="0" dirty="0" smtClean="0">
                          <a:solidFill>
                            <a:schemeClr val="tx1"/>
                          </a:solidFill>
                        </a:rPr>
                        <a:t> </a:t>
                      </a:r>
                      <a:r>
                        <a:rPr lang="en-US" b="0" baseline="0" noProof="0" dirty="0" smtClean="0">
                          <a:solidFill>
                            <a:schemeClr val="tx1"/>
                          </a:solidFill>
                        </a:rPr>
                        <a:t>test</a:t>
                      </a:r>
                      <a:endParaRPr lang="en-US" b="0" noProof="0" dirty="0">
                        <a:solidFill>
                          <a:schemeClr val="tx1"/>
                        </a:solidFill>
                      </a:endParaRPr>
                    </a:p>
                  </a:txBody>
                  <a:tcPr>
                    <a:solidFill>
                      <a:srgbClr val="A1C0EE"/>
                    </a:solidFill>
                  </a:tcPr>
                </a:tc>
                <a:tc>
                  <a:txBody>
                    <a:bodyPr/>
                    <a:lstStyle/>
                    <a:p>
                      <a:r>
                        <a:rPr lang="en-US" b="0" noProof="0" dirty="0" smtClean="0">
                          <a:solidFill>
                            <a:schemeClr val="tx1"/>
                          </a:solidFill>
                        </a:rPr>
                        <a:t>P-value</a:t>
                      </a:r>
                      <a:endParaRPr lang="en-US" b="0" noProof="0" dirty="0">
                        <a:solidFill>
                          <a:schemeClr val="tx1"/>
                        </a:solidFill>
                      </a:endParaRPr>
                    </a:p>
                  </a:txBody>
                  <a:tcPr>
                    <a:solidFill>
                      <a:srgbClr val="A1C0EE"/>
                    </a:solidFill>
                  </a:tcPr>
                </a:tc>
                <a:extLst>
                  <a:ext uri="{0D108BD9-81ED-4DB2-BD59-A6C34878D82A}">
                    <a16:rowId xmlns:a16="http://schemas.microsoft.com/office/drawing/2014/main" val="10000"/>
                  </a:ext>
                </a:extLst>
              </a:tr>
              <a:tr h="381565">
                <a:tc>
                  <a:txBody>
                    <a:bodyPr/>
                    <a:lstStyle/>
                    <a:p>
                      <a:r>
                        <a:rPr lang="de-AT" dirty="0" smtClean="0"/>
                        <a:t>Test 1</a:t>
                      </a:r>
                    </a:p>
                  </a:txBody>
                  <a:tcPr>
                    <a:solidFill>
                      <a:srgbClr val="00B0F0"/>
                    </a:solidFill>
                  </a:tcPr>
                </a:tc>
                <a:tc>
                  <a:txBody>
                    <a:bodyPr/>
                    <a:lstStyle/>
                    <a:p>
                      <a:r>
                        <a:rPr lang="de-AT" dirty="0" smtClean="0"/>
                        <a:t>0.005</a:t>
                      </a:r>
                      <a:endParaRPr lang="de-DE" dirty="0"/>
                    </a:p>
                  </a:txBody>
                  <a:tcPr>
                    <a:solidFill>
                      <a:srgbClr val="00B0F0"/>
                    </a:solidFill>
                  </a:tcPr>
                </a:tc>
                <a:extLst>
                  <a:ext uri="{0D108BD9-81ED-4DB2-BD59-A6C34878D82A}">
                    <a16:rowId xmlns:a16="http://schemas.microsoft.com/office/drawing/2014/main" val="10001"/>
                  </a:ext>
                </a:extLst>
              </a:tr>
              <a:tr h="381565">
                <a:tc>
                  <a:txBody>
                    <a:bodyPr/>
                    <a:lstStyle/>
                    <a:p>
                      <a:r>
                        <a:rPr lang="de-AT" dirty="0" smtClean="0"/>
                        <a:t>Test 2</a:t>
                      </a:r>
                    </a:p>
                  </a:txBody>
                  <a:tcPr>
                    <a:solidFill>
                      <a:srgbClr val="0070C0"/>
                    </a:solidFill>
                  </a:tcPr>
                </a:tc>
                <a:tc>
                  <a:txBody>
                    <a:bodyPr/>
                    <a:lstStyle/>
                    <a:p>
                      <a:r>
                        <a:rPr lang="de-AT" dirty="0" smtClean="0"/>
                        <a:t>0.02</a:t>
                      </a:r>
                      <a:endParaRPr lang="de-DE" dirty="0"/>
                    </a:p>
                  </a:txBody>
                  <a:tcPr>
                    <a:solidFill>
                      <a:srgbClr val="0070C0"/>
                    </a:solidFill>
                  </a:tcPr>
                </a:tc>
                <a:extLst>
                  <a:ext uri="{0D108BD9-81ED-4DB2-BD59-A6C34878D82A}">
                    <a16:rowId xmlns:a16="http://schemas.microsoft.com/office/drawing/2014/main" val="10002"/>
                  </a:ext>
                </a:extLst>
              </a:tr>
              <a:tr h="38156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dirty="0" smtClean="0"/>
                        <a:t>Test 3</a:t>
                      </a:r>
                    </a:p>
                  </a:txBody>
                  <a:tcPr>
                    <a:solidFill>
                      <a:srgbClr val="00B0F0"/>
                    </a:solidFill>
                  </a:tcPr>
                </a:tc>
                <a:tc>
                  <a:txBody>
                    <a:bodyPr/>
                    <a:lstStyle/>
                    <a:p>
                      <a:r>
                        <a:rPr lang="de-AT" dirty="0" err="1" smtClean="0"/>
                        <a:t>n.s</a:t>
                      </a:r>
                      <a:r>
                        <a:rPr lang="de-AT" dirty="0" smtClean="0"/>
                        <a:t>.</a:t>
                      </a:r>
                      <a:endParaRPr lang="de-DE" dirty="0"/>
                    </a:p>
                  </a:txBody>
                  <a:tcPr>
                    <a:solidFill>
                      <a:srgbClr val="00B0F0"/>
                    </a:solidFill>
                  </a:tcPr>
                </a:tc>
                <a:extLst>
                  <a:ext uri="{0D108BD9-81ED-4DB2-BD59-A6C34878D82A}">
                    <a16:rowId xmlns:a16="http://schemas.microsoft.com/office/drawing/2014/main" val="10003"/>
                  </a:ext>
                </a:extLst>
              </a:tr>
              <a:tr h="38156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dirty="0" smtClean="0"/>
                        <a:t>Test 4</a:t>
                      </a:r>
                    </a:p>
                  </a:txBody>
                  <a:tcPr>
                    <a:solidFill>
                      <a:srgbClr val="0070C0"/>
                    </a:solidFill>
                  </a:tcPr>
                </a:tc>
                <a:tc>
                  <a:txBody>
                    <a:bodyPr/>
                    <a:lstStyle/>
                    <a:p>
                      <a:r>
                        <a:rPr lang="de-AT" dirty="0" smtClean="0"/>
                        <a:t>&lt;0.0001</a:t>
                      </a:r>
                      <a:endParaRPr lang="de-DE" dirty="0"/>
                    </a:p>
                  </a:txBody>
                  <a:tcPr>
                    <a:solidFill>
                      <a:srgbClr val="0070C0"/>
                    </a:solidFill>
                  </a:tcPr>
                </a:tc>
                <a:extLst>
                  <a:ext uri="{0D108BD9-81ED-4DB2-BD59-A6C34878D82A}">
                    <a16:rowId xmlns:a16="http://schemas.microsoft.com/office/drawing/2014/main" val="10004"/>
                  </a:ext>
                </a:extLst>
              </a:tr>
            </a:tbl>
          </a:graphicData>
        </a:graphic>
      </p:graphicFrame>
      <p:graphicFrame>
        <p:nvGraphicFramePr>
          <p:cNvPr id="40" name="Tabelle 39"/>
          <p:cNvGraphicFramePr>
            <a:graphicFrameLocks noGrp="1"/>
          </p:cNvGraphicFramePr>
          <p:nvPr>
            <p:extLst/>
          </p:nvPr>
        </p:nvGraphicFramePr>
        <p:xfrm>
          <a:off x="4352708" y="4328228"/>
          <a:ext cx="3080077" cy="1892400"/>
        </p:xfrm>
        <a:graphic>
          <a:graphicData uri="http://schemas.openxmlformats.org/drawingml/2006/table">
            <a:tbl>
              <a:tblPr firstRow="1" bandRow="1">
                <a:tableStyleId>{5C22544A-7EE6-4342-B048-85BDC9FD1C3A}</a:tableStyleId>
              </a:tblPr>
              <a:tblGrid>
                <a:gridCol w="1656080">
                  <a:extLst>
                    <a:ext uri="{9D8B030D-6E8A-4147-A177-3AD203B41FA5}">
                      <a16:colId xmlns:a16="http://schemas.microsoft.com/office/drawing/2014/main" val="20000"/>
                    </a:ext>
                  </a:extLst>
                </a:gridCol>
                <a:gridCol w="1423997">
                  <a:extLst>
                    <a:ext uri="{9D8B030D-6E8A-4147-A177-3AD203B41FA5}">
                      <a16:colId xmlns:a16="http://schemas.microsoft.com/office/drawing/2014/main" val="20001"/>
                    </a:ext>
                  </a:extLst>
                </a:gridCol>
              </a:tblGrid>
              <a:tr h="129543">
                <a:tc>
                  <a:txBody>
                    <a:bodyPr/>
                    <a:lstStyle/>
                    <a:p>
                      <a:r>
                        <a:rPr lang="de-AT" b="0" dirty="0" smtClean="0">
                          <a:solidFill>
                            <a:schemeClr val="tx1"/>
                          </a:solidFill>
                        </a:rPr>
                        <a:t>Statistical</a:t>
                      </a:r>
                      <a:r>
                        <a:rPr lang="de-AT" b="0" baseline="0" dirty="0" smtClean="0">
                          <a:solidFill>
                            <a:schemeClr val="tx1"/>
                          </a:solidFill>
                        </a:rPr>
                        <a:t> </a:t>
                      </a:r>
                      <a:r>
                        <a:rPr lang="en-US" b="0" baseline="0" noProof="0" dirty="0" smtClean="0">
                          <a:solidFill>
                            <a:schemeClr val="tx1"/>
                          </a:solidFill>
                        </a:rPr>
                        <a:t>test</a:t>
                      </a:r>
                      <a:endParaRPr lang="en-US" b="0" noProof="0" dirty="0">
                        <a:solidFill>
                          <a:schemeClr val="tx1"/>
                        </a:solidFill>
                      </a:endParaRPr>
                    </a:p>
                  </a:txBody>
                  <a:tcPr>
                    <a:solidFill>
                      <a:srgbClr val="A1C0EE"/>
                    </a:solidFill>
                  </a:tcPr>
                </a:tc>
                <a:tc>
                  <a:txBody>
                    <a:bodyPr/>
                    <a:lstStyle/>
                    <a:p>
                      <a:r>
                        <a:rPr lang="en-US" b="0" noProof="0" dirty="0" smtClean="0">
                          <a:solidFill>
                            <a:schemeClr val="tx1"/>
                          </a:solidFill>
                        </a:rPr>
                        <a:t>P-value</a:t>
                      </a:r>
                      <a:endParaRPr lang="en-US" b="0" noProof="0" dirty="0">
                        <a:solidFill>
                          <a:schemeClr val="tx1"/>
                        </a:solidFill>
                      </a:endParaRPr>
                    </a:p>
                  </a:txBody>
                  <a:tcPr>
                    <a:solidFill>
                      <a:srgbClr val="A1C0EE"/>
                    </a:solidFill>
                  </a:tcPr>
                </a:tc>
                <a:extLst>
                  <a:ext uri="{0D108BD9-81ED-4DB2-BD59-A6C34878D82A}">
                    <a16:rowId xmlns:a16="http://schemas.microsoft.com/office/drawing/2014/main" val="10000"/>
                  </a:ext>
                </a:extLst>
              </a:tr>
              <a:tr h="381660">
                <a:tc>
                  <a:txBody>
                    <a:bodyPr/>
                    <a:lstStyle/>
                    <a:p>
                      <a:r>
                        <a:rPr lang="de-AT" dirty="0" smtClean="0"/>
                        <a:t>Test 1</a:t>
                      </a:r>
                    </a:p>
                  </a:txBody>
                  <a:tcPr>
                    <a:solidFill>
                      <a:srgbClr val="00B0F0"/>
                    </a:solidFill>
                  </a:tcPr>
                </a:tc>
                <a:tc>
                  <a:txBody>
                    <a:bodyPr/>
                    <a:lstStyle/>
                    <a:p>
                      <a:r>
                        <a:rPr lang="de-AT" dirty="0" smtClean="0"/>
                        <a:t>0.005</a:t>
                      </a:r>
                      <a:r>
                        <a:rPr lang="de-AT" sz="1800" dirty="0" smtClean="0">
                          <a:solidFill>
                            <a:schemeClr val="tx1"/>
                          </a:solidFill>
                        </a:rPr>
                        <a:t>*</a:t>
                      </a:r>
                      <a:endParaRPr lang="de-DE" dirty="0"/>
                    </a:p>
                  </a:txBody>
                  <a:tcPr>
                    <a:solidFill>
                      <a:srgbClr val="00B0F0"/>
                    </a:solidFill>
                  </a:tcPr>
                </a:tc>
                <a:extLst>
                  <a:ext uri="{0D108BD9-81ED-4DB2-BD59-A6C34878D82A}">
                    <a16:rowId xmlns:a16="http://schemas.microsoft.com/office/drawing/2014/main" val="10001"/>
                  </a:ext>
                </a:extLst>
              </a:tr>
              <a:tr h="381660">
                <a:tc>
                  <a:txBody>
                    <a:bodyPr/>
                    <a:lstStyle/>
                    <a:p>
                      <a:r>
                        <a:rPr lang="de-AT" dirty="0" smtClean="0"/>
                        <a:t>Test 2</a:t>
                      </a:r>
                    </a:p>
                  </a:txBody>
                  <a:tcPr>
                    <a:solidFill>
                      <a:srgbClr val="0070C0"/>
                    </a:solidFill>
                  </a:tcPr>
                </a:tc>
                <a:tc>
                  <a:txBody>
                    <a:bodyPr/>
                    <a:lstStyle/>
                    <a:p>
                      <a:r>
                        <a:rPr lang="de-AT" dirty="0" smtClean="0"/>
                        <a:t>0.02</a:t>
                      </a:r>
                      <a:endParaRPr lang="de-DE" dirty="0"/>
                    </a:p>
                  </a:txBody>
                  <a:tcPr>
                    <a:solidFill>
                      <a:srgbClr val="0070C0"/>
                    </a:solidFill>
                  </a:tcPr>
                </a:tc>
                <a:extLst>
                  <a:ext uri="{0D108BD9-81ED-4DB2-BD59-A6C34878D82A}">
                    <a16:rowId xmlns:a16="http://schemas.microsoft.com/office/drawing/2014/main" val="10002"/>
                  </a:ext>
                </a:extLst>
              </a:tr>
              <a:tr h="3816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dirty="0" smtClean="0"/>
                        <a:t>Test 3</a:t>
                      </a:r>
                    </a:p>
                  </a:txBody>
                  <a:tcPr>
                    <a:solidFill>
                      <a:srgbClr val="00B0F0"/>
                    </a:solidFill>
                  </a:tcPr>
                </a:tc>
                <a:tc>
                  <a:txBody>
                    <a:bodyPr/>
                    <a:lstStyle/>
                    <a:p>
                      <a:r>
                        <a:rPr lang="de-AT" dirty="0" smtClean="0"/>
                        <a:t>0.2</a:t>
                      </a:r>
                      <a:endParaRPr lang="de-DE" dirty="0"/>
                    </a:p>
                  </a:txBody>
                  <a:tcPr>
                    <a:solidFill>
                      <a:srgbClr val="00B0F0"/>
                    </a:solidFill>
                  </a:tcPr>
                </a:tc>
                <a:extLst>
                  <a:ext uri="{0D108BD9-81ED-4DB2-BD59-A6C34878D82A}">
                    <a16:rowId xmlns:a16="http://schemas.microsoft.com/office/drawing/2014/main" val="10003"/>
                  </a:ext>
                </a:extLst>
              </a:tr>
              <a:tr h="3816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dirty="0" smtClean="0"/>
                        <a:t>Test 4</a:t>
                      </a:r>
                    </a:p>
                  </a:txBody>
                  <a:tcPr>
                    <a:solidFill>
                      <a:srgbClr val="0070C0"/>
                    </a:solidFill>
                  </a:tcPr>
                </a:tc>
                <a:tc>
                  <a:txBody>
                    <a:bodyPr/>
                    <a:lstStyle/>
                    <a:p>
                      <a:r>
                        <a:rPr lang="de-AT" dirty="0" smtClean="0"/>
                        <a:t>0.00008</a:t>
                      </a:r>
                      <a:r>
                        <a:rPr lang="de-AT" sz="1800" dirty="0" smtClean="0">
                          <a:solidFill>
                            <a:schemeClr val="tx1"/>
                          </a:solidFill>
                        </a:rPr>
                        <a:t>*</a:t>
                      </a:r>
                      <a:endParaRPr lang="de-DE" dirty="0"/>
                    </a:p>
                  </a:txBody>
                  <a:tcPr>
                    <a:solidFill>
                      <a:srgbClr val="0070C0"/>
                    </a:solidFill>
                  </a:tcPr>
                </a:tc>
                <a:extLst>
                  <a:ext uri="{0D108BD9-81ED-4DB2-BD59-A6C34878D82A}">
                    <a16:rowId xmlns:a16="http://schemas.microsoft.com/office/drawing/2014/main" val="10004"/>
                  </a:ext>
                </a:extLst>
              </a:tr>
            </a:tbl>
          </a:graphicData>
        </a:graphic>
      </p:graphicFrame>
      <p:cxnSp>
        <p:nvCxnSpPr>
          <p:cNvPr id="41" name="Gerade Verbindung 40"/>
          <p:cNvCxnSpPr/>
          <p:nvPr/>
        </p:nvCxnSpPr>
        <p:spPr>
          <a:xfrm rot="5400000">
            <a:off x="528140" y="4099862"/>
            <a:ext cx="2643206" cy="26432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Gerade Verbindung 41"/>
          <p:cNvCxnSpPr/>
          <p:nvPr/>
        </p:nvCxnSpPr>
        <p:spPr>
          <a:xfrm>
            <a:off x="549815" y="4005064"/>
            <a:ext cx="3143272" cy="26432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Textfeld 37"/>
          <p:cNvSpPr txBox="1"/>
          <p:nvPr/>
        </p:nvSpPr>
        <p:spPr>
          <a:xfrm>
            <a:off x="5364088" y="6277615"/>
            <a:ext cx="3552836"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charset="0"/>
                <a:ea typeface="+mn-ea"/>
                <a:cs typeface="+mn-cs"/>
              </a:rPr>
              <a:t>*remained significant with </a:t>
            </a:r>
            <a:r>
              <a:rPr kumimoji="0" lang="en-US" sz="1400" b="0" i="0" u="none" strike="noStrike" kern="1200" cap="none" spc="0" normalizeH="0" baseline="0" noProof="0" dirty="0" err="1" smtClean="0">
                <a:ln>
                  <a:noFill/>
                </a:ln>
                <a:solidFill>
                  <a:prstClr val="black"/>
                </a:solidFill>
                <a:effectLst/>
                <a:uLnTx/>
                <a:uFillTx/>
                <a:latin typeface="Arial" charset="0"/>
                <a:ea typeface="+mn-ea"/>
                <a:cs typeface="+mn-cs"/>
              </a:rPr>
              <a:t>Bonferroni</a:t>
            </a:r>
            <a:r>
              <a:rPr kumimoji="0" lang="en-US" sz="1400" b="0" i="0" u="none" strike="noStrike" kern="1200" cap="none" spc="0" normalizeH="0" baseline="0" noProof="0" dirty="0" smtClean="0">
                <a:ln>
                  <a:noFill/>
                </a:ln>
                <a:solidFill>
                  <a:prstClr val="black"/>
                </a:solidFill>
                <a:effectLst/>
                <a:uLnTx/>
                <a:uFillTx/>
                <a:latin typeface="Arial" charset="0"/>
                <a:ea typeface="+mn-ea"/>
                <a:cs typeface="+mn-cs"/>
              </a:rPr>
              <a:t>  correction for  multiple testing</a:t>
            </a:r>
            <a:endParaRPr kumimoji="0" lang="en-US" sz="14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2" name="Datumsplatzhalter 1"/>
          <p:cNvSpPr>
            <a:spLocks noGrp="1"/>
          </p:cNvSpPr>
          <p:nvPr>
            <p:ph type="dt" sz="half" idx="10"/>
          </p:nvPr>
        </p:nvSpPr>
        <p:spPr/>
        <p:txBody>
          <a:bodyPr/>
          <a:lstStyle/>
          <a:p>
            <a:fld id="{9CB66C06-C4E2-42FC-B9B1-A31FD15C8D4E}" type="datetime1">
              <a:rPr lang="de-AT" smtClean="0"/>
              <a:t>01.02.2023</a:t>
            </a:fld>
            <a:endParaRPr lang="de-DE" altLang="en-US"/>
          </a:p>
        </p:txBody>
      </p:sp>
      <p:sp>
        <p:nvSpPr>
          <p:cNvPr id="3" name="Fußzeilenplatzhalter 2"/>
          <p:cNvSpPr>
            <a:spLocks noGrp="1"/>
          </p:cNvSpPr>
          <p:nvPr>
            <p:ph type="ftr" sz="quarter" idx="11"/>
          </p:nvPr>
        </p:nvSpPr>
        <p:spPr/>
        <p:txBody>
          <a:bodyPr/>
          <a:lstStyle/>
          <a:p>
            <a:r>
              <a:rPr lang="de-DE" altLang="en-US" smtClean="0"/>
              <a:t>hanno.ulmer@i-med.ac.at</a:t>
            </a:r>
            <a:endParaRPr lang="de-DE" altLang="en-US"/>
          </a:p>
        </p:txBody>
      </p:sp>
    </p:spTree>
    <p:extLst>
      <p:ext uri="{BB962C8B-B14F-4D97-AF65-F5344CB8AC3E}">
        <p14:creationId xmlns:p14="http://schemas.microsoft.com/office/powerpoint/2010/main" val="1371721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4"/>
          <p:cNvSpPr>
            <a:spLocks noGrp="1" noChangeArrowheads="1"/>
          </p:cNvSpPr>
          <p:nvPr>
            <p:ph type="title"/>
          </p:nvPr>
        </p:nvSpPr>
        <p:spPr>
          <a:noFill/>
          <a:ln/>
        </p:spPr>
        <p:txBody>
          <a:bodyPr/>
          <a:lstStyle/>
          <a:p>
            <a:r>
              <a:rPr lang="de-DE" dirty="0" smtClean="0"/>
              <a:t>Internet, </a:t>
            </a:r>
            <a:r>
              <a:rPr lang="de-DE" dirty="0" err="1" smtClean="0"/>
              <a:t>software</a:t>
            </a:r>
            <a:endParaRPr lang="de-DE" dirty="0"/>
          </a:p>
        </p:txBody>
      </p:sp>
      <p:sp>
        <p:nvSpPr>
          <p:cNvPr id="4" name="Datumsplatzhalter 3"/>
          <p:cNvSpPr>
            <a:spLocks noGrp="1"/>
          </p:cNvSpPr>
          <p:nvPr>
            <p:ph type="dt" sz="half" idx="10"/>
          </p:nvPr>
        </p:nvSpPr>
        <p:spPr/>
        <p:txBody>
          <a:bodyPr/>
          <a:lstStyle/>
          <a:p>
            <a:fld id="{17FD8BAC-E6E1-488C-A779-789452824241}" type="datetime1">
              <a:rPr lang="de-AT" altLang="en-US" smtClean="0"/>
              <a:t>01.02.2023</a:t>
            </a:fld>
            <a:endParaRPr lang="de-DE" altLang="en-US" dirty="0"/>
          </a:p>
        </p:txBody>
      </p:sp>
      <p:sp>
        <p:nvSpPr>
          <p:cNvPr id="5" name="Fußzeilenplatzhalter 4"/>
          <p:cNvSpPr>
            <a:spLocks noGrp="1"/>
          </p:cNvSpPr>
          <p:nvPr>
            <p:ph type="ftr" sz="quarter" idx="11"/>
          </p:nvPr>
        </p:nvSpPr>
        <p:spPr/>
        <p:txBody>
          <a:bodyPr/>
          <a:lstStyle/>
          <a:p>
            <a:r>
              <a:rPr lang="de-DE" altLang="en-US"/>
              <a:t>hanno.ulmer@i-med.ac.at</a:t>
            </a:r>
          </a:p>
        </p:txBody>
      </p:sp>
      <p:sp>
        <p:nvSpPr>
          <p:cNvPr id="3" name="Inhaltsplatzhalter 2"/>
          <p:cNvSpPr>
            <a:spLocks noGrp="1"/>
          </p:cNvSpPr>
          <p:nvPr>
            <p:ph idx="1"/>
          </p:nvPr>
        </p:nvSpPr>
        <p:spPr/>
        <p:txBody>
          <a:bodyPr/>
          <a:lstStyle/>
          <a:p>
            <a:r>
              <a:rPr lang="de-DE" dirty="0" smtClean="0"/>
              <a:t>British Medical Journal: </a:t>
            </a:r>
            <a:r>
              <a:rPr lang="de-DE" dirty="0" err="1" smtClean="0"/>
              <a:t>Statistics</a:t>
            </a:r>
            <a:r>
              <a:rPr lang="de-DE" dirty="0" smtClean="0"/>
              <a:t> at Square </a:t>
            </a:r>
            <a:r>
              <a:rPr lang="de-DE" dirty="0" err="1" smtClean="0"/>
              <a:t>One</a:t>
            </a:r>
            <a:endParaRPr lang="de-DE" dirty="0" smtClean="0"/>
          </a:p>
          <a:p>
            <a:r>
              <a:rPr lang="de-DE" dirty="0" smtClean="0"/>
              <a:t>A Series on Evaluation </a:t>
            </a:r>
            <a:r>
              <a:rPr lang="de-DE" dirty="0" err="1" smtClean="0"/>
              <a:t>of</a:t>
            </a:r>
            <a:r>
              <a:rPr lang="de-DE" dirty="0" smtClean="0"/>
              <a:t> Scientific Publications, Deutsches Ärzteblatt</a:t>
            </a:r>
          </a:p>
          <a:p>
            <a:r>
              <a:rPr lang="de-DE" dirty="0" smtClean="0"/>
              <a:t>Further </a:t>
            </a:r>
            <a:r>
              <a:rPr lang="de-DE" dirty="0" err="1" smtClean="0"/>
              <a:t>Statistics</a:t>
            </a:r>
            <a:r>
              <a:rPr lang="de-DE" dirty="0" smtClean="0"/>
              <a:t> in </a:t>
            </a:r>
            <a:r>
              <a:rPr lang="de-DE" dirty="0" err="1" smtClean="0"/>
              <a:t>Dentistry</a:t>
            </a:r>
            <a:r>
              <a:rPr lang="de-DE" dirty="0" smtClean="0"/>
              <a:t>, British Dental Journal</a:t>
            </a:r>
          </a:p>
          <a:p>
            <a:r>
              <a:rPr lang="de-DE" dirty="0" smtClean="0"/>
              <a:t>Online </a:t>
            </a:r>
            <a:r>
              <a:rPr lang="de-DE" dirty="0" err="1" smtClean="0"/>
              <a:t>calculators</a:t>
            </a:r>
            <a:r>
              <a:rPr lang="de-DE" dirty="0" smtClean="0"/>
              <a:t>: e.g. </a:t>
            </a:r>
            <a:r>
              <a:rPr lang="de-DE" dirty="0" err="1" smtClean="0"/>
              <a:t>Graphpad</a:t>
            </a:r>
            <a:r>
              <a:rPr lang="de-DE" dirty="0" smtClean="0"/>
              <a:t> </a:t>
            </a:r>
            <a:r>
              <a:rPr lang="de-DE" dirty="0" err="1" smtClean="0"/>
              <a:t>Quickcalcs</a:t>
            </a:r>
            <a:endParaRPr lang="de-DE" dirty="0" smtClean="0"/>
          </a:p>
          <a:p>
            <a:r>
              <a:rPr lang="de-DE" dirty="0" smtClean="0"/>
              <a:t>R, </a:t>
            </a:r>
            <a:r>
              <a:rPr lang="de-DE" dirty="0" err="1" smtClean="0"/>
              <a:t>Stata</a:t>
            </a:r>
            <a:r>
              <a:rPr lang="de-DE" dirty="0" smtClean="0"/>
              <a:t>, SPSS, SAS, Statistica, </a:t>
            </a:r>
            <a:r>
              <a:rPr lang="de-DE" dirty="0" err="1" smtClean="0"/>
              <a:t>GraphPad</a:t>
            </a:r>
            <a:r>
              <a:rPr lang="de-DE" dirty="0" smtClean="0"/>
              <a:t>, </a:t>
            </a:r>
            <a:r>
              <a:rPr lang="de-DE" dirty="0" err="1" smtClean="0"/>
              <a:t>MedCalc</a:t>
            </a:r>
            <a:r>
              <a:rPr lang="de-DE" dirty="0" smtClean="0"/>
              <a:t>, JASP</a:t>
            </a:r>
            <a:endParaRPr lang="de-DE" dirty="0" smtClean="0"/>
          </a:p>
          <a:p>
            <a:r>
              <a:rPr lang="de-DE" dirty="0" err="1" smtClean="0"/>
              <a:t>nQuery</a:t>
            </a:r>
            <a:r>
              <a:rPr lang="de-DE" dirty="0" smtClean="0"/>
              <a:t> </a:t>
            </a:r>
            <a:r>
              <a:rPr lang="de-DE" dirty="0" err="1" smtClean="0"/>
              <a:t>Advisor</a:t>
            </a:r>
            <a:r>
              <a:rPr lang="de-DE" dirty="0" smtClean="0"/>
              <a:t>, East, PASS, </a:t>
            </a:r>
            <a:r>
              <a:rPr lang="de-DE" dirty="0" err="1" smtClean="0"/>
              <a:t>StudySize</a:t>
            </a:r>
            <a:endParaRPr lang="de-DE" dirty="0" smtClean="0"/>
          </a:p>
          <a:p>
            <a:r>
              <a:rPr lang="de-DE" dirty="0" smtClean="0"/>
              <a:t>RevMan5, </a:t>
            </a:r>
            <a:r>
              <a:rPr lang="de-DE" dirty="0" err="1" smtClean="0"/>
              <a:t>Cochrane</a:t>
            </a:r>
            <a:r>
              <a:rPr lang="de-DE" dirty="0" smtClean="0"/>
              <a:t> </a:t>
            </a:r>
            <a:r>
              <a:rPr lang="de-DE" dirty="0" err="1" smtClean="0"/>
              <a:t>Collaboration</a:t>
            </a:r>
            <a:endParaRPr lang="de-DE" dirty="0"/>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12</a:t>
            </a:fld>
            <a:endParaRPr lang="de-DE" altLang="en-US"/>
          </a:p>
        </p:txBody>
      </p:sp>
    </p:spTree>
    <p:extLst>
      <p:ext uri="{BB962C8B-B14F-4D97-AF65-F5344CB8AC3E}">
        <p14:creationId xmlns:p14="http://schemas.microsoft.com/office/powerpoint/2010/main" val="282392919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liennummernplatzhalter 5"/>
          <p:cNvSpPr>
            <a:spLocks noGrp="1"/>
          </p:cNvSpPr>
          <p:nvPr>
            <p:ph type="sldNum" sz="quarter" idx="4294967295"/>
          </p:nvPr>
        </p:nvSpPr>
        <p:spPr>
          <a:xfrm>
            <a:off x="6553200" y="6245225"/>
            <a:ext cx="2133600" cy="476250"/>
          </a:xfrm>
          <a:prstGeom prst="rect">
            <a:avLst/>
          </a:prstGeom>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9F97FFB-5842-4506-A8EA-63E1BEA78866}" type="slidenum">
              <a:rPr kumimoji="0" lang="de-DE"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de-DE" sz="1200" b="0" i="0" u="none" strike="noStrike" kern="1200" cap="none" spc="0" normalizeH="0" baseline="0" noProof="0" dirty="0" smtClean="0">
              <a:ln>
                <a:noFill/>
              </a:ln>
              <a:solidFill>
                <a:prstClr val="black">
                  <a:tint val="75000"/>
                </a:prstClr>
              </a:solidFill>
              <a:effectLst/>
              <a:uLnTx/>
              <a:uFillTx/>
              <a:latin typeface="Arial" charset="0"/>
              <a:ea typeface="+mn-ea"/>
              <a:cs typeface="+mn-cs"/>
            </a:endParaRPr>
          </a:p>
        </p:txBody>
      </p:sp>
      <p:sp>
        <p:nvSpPr>
          <p:cNvPr id="6147" name="Rectangle 2"/>
          <p:cNvSpPr>
            <a:spLocks noGrp="1" noChangeArrowheads="1"/>
          </p:cNvSpPr>
          <p:nvPr>
            <p:ph type="title"/>
          </p:nvPr>
        </p:nvSpPr>
        <p:spPr/>
        <p:txBody>
          <a:bodyPr/>
          <a:lstStyle/>
          <a:p>
            <a:pPr eaLnBrk="1" hangingPunct="1"/>
            <a:r>
              <a:rPr lang="de-AT" sz="2400" dirty="0" smtClean="0"/>
              <a:t>The multiple testing problem</a:t>
            </a:r>
            <a:endParaRPr lang="de-DE" sz="2400" dirty="0" smtClean="0"/>
          </a:p>
        </p:txBody>
      </p:sp>
      <p:sp>
        <p:nvSpPr>
          <p:cNvPr id="6148" name="Rectangle 3"/>
          <p:cNvSpPr>
            <a:spLocks noGrp="1" noChangeAspect="1" noChangeArrowheads="1"/>
          </p:cNvSpPr>
          <p:nvPr>
            <p:ph type="body" idx="1"/>
          </p:nvPr>
        </p:nvSpPr>
        <p:spPr>
          <a:xfrm>
            <a:off x="245011" y="1685485"/>
            <a:ext cx="8858280" cy="5940088"/>
          </a:xfrm>
          <a:noFill/>
        </p:spPr>
        <p:txBody>
          <a:bodyPr wrap="square">
            <a:spAutoFit/>
          </a:bodyPr>
          <a:lstStyle/>
          <a:p>
            <a:pPr eaLnBrk="1" hangingPunct="1">
              <a:spcBef>
                <a:spcPts val="600"/>
              </a:spcBef>
              <a:buSzPct val="150000"/>
              <a:buNone/>
            </a:pPr>
            <a:r>
              <a:rPr lang="en-US" sz="1800" dirty="0" smtClean="0"/>
              <a:t>How to report p-values / results of significance tests in papers:	</a:t>
            </a:r>
          </a:p>
          <a:p>
            <a:pPr eaLnBrk="1" hangingPunct="1">
              <a:spcBef>
                <a:spcPts val="600"/>
              </a:spcBef>
              <a:buSzPct val="150000"/>
            </a:pPr>
            <a:r>
              <a:rPr lang="en-US" sz="1800" dirty="0" smtClean="0"/>
              <a:t>If you are only interested in test decisions (significant or not) to a pre-specified </a:t>
            </a:r>
            <a:r>
              <a:rPr lang="en-US" sz="2000" dirty="0" smtClean="0">
                <a:latin typeface="Symbol" pitchFamily="18" charset="2"/>
              </a:rPr>
              <a:t>a</a:t>
            </a:r>
            <a:r>
              <a:rPr lang="en-US" sz="1800" dirty="0" smtClean="0"/>
              <a:t>-level  </a:t>
            </a:r>
            <a:r>
              <a:rPr lang="en-US" sz="1800" dirty="0" smtClean="0">
                <a:sym typeface="Wingdings" pitchFamily="2" charset="2"/>
              </a:rPr>
              <a:t> report only the decision </a:t>
            </a:r>
          </a:p>
          <a:p>
            <a:pPr eaLnBrk="1" hangingPunct="1">
              <a:spcBef>
                <a:spcPts val="600"/>
              </a:spcBef>
              <a:buSzPct val="150000"/>
            </a:pPr>
            <a:r>
              <a:rPr lang="en-US" sz="1800" dirty="0" smtClean="0">
                <a:sym typeface="Wingdings" pitchFamily="2" charset="2"/>
              </a:rPr>
              <a:t>If you are interested in the „certainty“ of your test decision  report </a:t>
            </a:r>
            <a:r>
              <a:rPr lang="en-US" sz="1800" b="1" dirty="0" smtClean="0">
                <a:sym typeface="Wingdings" pitchFamily="2" charset="2"/>
              </a:rPr>
              <a:t>all</a:t>
            </a:r>
            <a:r>
              <a:rPr lang="en-US" sz="1800" dirty="0" smtClean="0">
                <a:sym typeface="Wingdings" pitchFamily="2" charset="2"/>
              </a:rPr>
              <a:t> p-values</a:t>
            </a:r>
            <a:endParaRPr lang="en-US" sz="1800" dirty="0" smtClean="0"/>
          </a:p>
          <a:p>
            <a:pPr eaLnBrk="1" hangingPunct="1">
              <a:spcBef>
                <a:spcPts val="600"/>
              </a:spcBef>
              <a:buSzPct val="150000"/>
              <a:buNone/>
            </a:pPr>
            <a:r>
              <a:rPr lang="en-US" sz="1800" dirty="0" smtClean="0"/>
              <a:t>	(can be interpreted as strength of evidence against the Nullhypothesis)</a:t>
            </a:r>
          </a:p>
          <a:p>
            <a:pPr eaLnBrk="1" hangingPunct="1">
              <a:spcBef>
                <a:spcPts val="600"/>
              </a:spcBef>
              <a:buSzPct val="150000"/>
            </a:pPr>
            <a:r>
              <a:rPr lang="en-US" sz="1800" dirty="0" smtClean="0"/>
              <a:t>In the case of multiple testing: report all raw p-values + a reasonable correction</a:t>
            </a:r>
            <a:endParaRPr lang="en-US" sz="1800" b="1" dirty="0" smtClean="0"/>
          </a:p>
          <a:p>
            <a:pPr eaLnBrk="1" hangingPunct="1">
              <a:spcBef>
                <a:spcPts val="600"/>
              </a:spcBef>
              <a:buSzPct val="150000"/>
              <a:buNone/>
            </a:pPr>
            <a:r>
              <a:rPr lang="en-US" sz="1800" b="1" dirty="0" smtClean="0"/>
              <a:t>  How it should be (1):                           How it should be (2):</a:t>
            </a:r>
          </a:p>
          <a:p>
            <a:pPr eaLnBrk="1" hangingPunct="1">
              <a:spcBef>
                <a:spcPts val="600"/>
              </a:spcBef>
              <a:buSzPct val="150000"/>
              <a:buNone/>
            </a:pPr>
            <a:endParaRPr lang="en-US" sz="1800" b="1" dirty="0" smtClean="0"/>
          </a:p>
          <a:p>
            <a:pPr eaLnBrk="1" hangingPunct="1">
              <a:spcBef>
                <a:spcPts val="600"/>
              </a:spcBef>
              <a:buSzPct val="150000"/>
              <a:buNone/>
            </a:pPr>
            <a:endParaRPr lang="en-US" sz="1800" b="1" dirty="0" smtClean="0"/>
          </a:p>
          <a:p>
            <a:pPr eaLnBrk="1" hangingPunct="1">
              <a:spcBef>
                <a:spcPts val="600"/>
              </a:spcBef>
              <a:buSzPct val="150000"/>
              <a:buNone/>
            </a:pPr>
            <a:endParaRPr lang="en-US" sz="1800" dirty="0" smtClean="0"/>
          </a:p>
          <a:p>
            <a:pPr eaLnBrk="1" hangingPunct="1">
              <a:spcBef>
                <a:spcPts val="600"/>
              </a:spcBef>
              <a:buSzPct val="150000"/>
              <a:buNone/>
            </a:pPr>
            <a:endParaRPr lang="en-US" sz="1800" baseline="-25000" dirty="0" smtClean="0"/>
          </a:p>
          <a:p>
            <a:pPr eaLnBrk="1" hangingPunct="1">
              <a:spcBef>
                <a:spcPts val="600"/>
              </a:spcBef>
              <a:buSzPct val="150000"/>
              <a:buNone/>
            </a:pPr>
            <a:endParaRPr lang="en-US" sz="1800" baseline="-25000" dirty="0" smtClean="0"/>
          </a:p>
          <a:p>
            <a:pPr eaLnBrk="1" hangingPunct="1">
              <a:spcBef>
                <a:spcPts val="600"/>
              </a:spcBef>
              <a:buSzPct val="150000"/>
            </a:pPr>
            <a:endParaRPr lang="en-US" sz="1800" baseline="-25000" dirty="0" smtClean="0"/>
          </a:p>
          <a:p>
            <a:pPr eaLnBrk="1" hangingPunct="1">
              <a:spcBef>
                <a:spcPts val="600"/>
              </a:spcBef>
              <a:buSzPct val="150000"/>
              <a:buNone/>
            </a:pPr>
            <a:endParaRPr lang="en-US" sz="1800" dirty="0" smtClean="0"/>
          </a:p>
        </p:txBody>
      </p:sp>
      <p:sp>
        <p:nvSpPr>
          <p:cNvPr id="307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076"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077" name="Rectangle 5"/>
          <p:cNvSpPr>
            <a:spLocks noChangeArrowheads="1"/>
          </p:cNvSpPr>
          <p:nvPr/>
        </p:nvSpPr>
        <p:spPr bwMode="auto">
          <a:xfrm>
            <a:off x="0" y="14192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5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53" name="Rectangle 5"/>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55"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56" name="Rectangle 8"/>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58"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59" name="Rectangle 11"/>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61" name="Rectangle 1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62" name="Rectangle 14"/>
          <p:cNvSpPr>
            <a:spLocks noChangeArrowheads="1"/>
          </p:cNvSpPr>
          <p:nvPr/>
        </p:nvSpPr>
        <p:spPr bwMode="auto">
          <a:xfrm>
            <a:off x="0" y="866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64" name="Rectangle 1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65" name="Rectangle 17"/>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67" name="Rectangle 1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68" name="Rectangle 20"/>
          <p:cNvSpPr>
            <a:spLocks noChangeArrowheads="1"/>
          </p:cNvSpPr>
          <p:nvPr/>
        </p:nvSpPr>
        <p:spPr bwMode="auto">
          <a:xfrm>
            <a:off x="0" y="12001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70" name="Rectangle 2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71" name="Rectangle 23"/>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358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5843" name="Rectangle 3"/>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3789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7891" name="Rectangle 3"/>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37893"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7894" name="Rectangle 6"/>
          <p:cNvSpPr>
            <a:spLocks noChangeArrowheads="1"/>
          </p:cNvSpPr>
          <p:nvPr/>
        </p:nvSpPr>
        <p:spPr bwMode="auto">
          <a:xfrm>
            <a:off x="0" y="1314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4915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9155" name="Rectangle 3"/>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graphicFrame>
        <p:nvGraphicFramePr>
          <p:cNvPr id="32" name="Tabelle 31"/>
          <p:cNvGraphicFramePr>
            <a:graphicFrameLocks noGrp="1"/>
          </p:cNvGraphicFramePr>
          <p:nvPr>
            <p:extLst/>
          </p:nvPr>
        </p:nvGraphicFramePr>
        <p:xfrm>
          <a:off x="274323" y="4246276"/>
          <a:ext cx="3080077" cy="1911978"/>
        </p:xfrm>
        <a:graphic>
          <a:graphicData uri="http://schemas.openxmlformats.org/drawingml/2006/table">
            <a:tbl>
              <a:tblPr firstRow="1" bandRow="1">
                <a:tableStyleId>{5C22544A-7EE6-4342-B048-85BDC9FD1C3A}</a:tableStyleId>
              </a:tblPr>
              <a:tblGrid>
                <a:gridCol w="1656080">
                  <a:extLst>
                    <a:ext uri="{9D8B030D-6E8A-4147-A177-3AD203B41FA5}">
                      <a16:colId xmlns:a16="http://schemas.microsoft.com/office/drawing/2014/main" val="20000"/>
                    </a:ext>
                  </a:extLst>
                </a:gridCol>
                <a:gridCol w="1423997">
                  <a:extLst>
                    <a:ext uri="{9D8B030D-6E8A-4147-A177-3AD203B41FA5}">
                      <a16:colId xmlns:a16="http://schemas.microsoft.com/office/drawing/2014/main" val="20001"/>
                    </a:ext>
                  </a:extLst>
                </a:gridCol>
              </a:tblGrid>
              <a:tr h="428618">
                <a:tc>
                  <a:txBody>
                    <a:bodyPr/>
                    <a:lstStyle/>
                    <a:p>
                      <a:r>
                        <a:rPr lang="de-AT" b="0" dirty="0" smtClean="0">
                          <a:solidFill>
                            <a:schemeClr val="tx1"/>
                          </a:solidFill>
                        </a:rPr>
                        <a:t>Statistical</a:t>
                      </a:r>
                      <a:r>
                        <a:rPr lang="de-AT" b="0" baseline="0" dirty="0" smtClean="0">
                          <a:solidFill>
                            <a:schemeClr val="tx1"/>
                          </a:solidFill>
                        </a:rPr>
                        <a:t> </a:t>
                      </a:r>
                      <a:r>
                        <a:rPr lang="en-US" b="0" baseline="0" noProof="0" dirty="0" smtClean="0">
                          <a:solidFill>
                            <a:schemeClr val="tx1"/>
                          </a:solidFill>
                        </a:rPr>
                        <a:t>test</a:t>
                      </a:r>
                      <a:endParaRPr lang="en-US" b="0" noProof="0" dirty="0">
                        <a:solidFill>
                          <a:schemeClr val="tx1"/>
                        </a:solidFill>
                      </a:endParaRPr>
                    </a:p>
                  </a:txBody>
                  <a:tcPr>
                    <a:solidFill>
                      <a:srgbClr val="A1C0EE"/>
                    </a:solidFill>
                  </a:tcPr>
                </a:tc>
                <a:tc>
                  <a:txBody>
                    <a:bodyPr/>
                    <a:lstStyle/>
                    <a:p>
                      <a:r>
                        <a:rPr lang="en-US" b="0" noProof="0" smtClean="0">
                          <a:solidFill>
                            <a:schemeClr val="tx1"/>
                          </a:solidFill>
                        </a:rPr>
                        <a:t>P-value</a:t>
                      </a:r>
                      <a:endParaRPr lang="en-US" b="0" noProof="0">
                        <a:solidFill>
                          <a:schemeClr val="tx1"/>
                        </a:solidFill>
                      </a:endParaRPr>
                    </a:p>
                  </a:txBody>
                  <a:tcPr>
                    <a:solidFill>
                      <a:srgbClr val="A1C0EE"/>
                    </a:solidFill>
                  </a:tcPr>
                </a:tc>
                <a:extLst>
                  <a:ext uri="{0D108BD9-81ED-4DB2-BD59-A6C34878D82A}">
                    <a16:rowId xmlns:a16="http://schemas.microsoft.com/office/drawing/2014/main" val="10000"/>
                  </a:ext>
                </a:extLst>
              </a:tr>
              <a:tr h="370840">
                <a:tc>
                  <a:txBody>
                    <a:bodyPr/>
                    <a:lstStyle/>
                    <a:p>
                      <a:r>
                        <a:rPr lang="de-AT" dirty="0" smtClean="0"/>
                        <a:t>Test 1</a:t>
                      </a:r>
                    </a:p>
                  </a:txBody>
                  <a:tcPr>
                    <a:solidFill>
                      <a:srgbClr val="00B0F0"/>
                    </a:solidFill>
                  </a:tcPr>
                </a:tc>
                <a:tc>
                  <a:txBody>
                    <a:bodyPr/>
                    <a:lstStyle/>
                    <a:p>
                      <a:r>
                        <a:rPr lang="de-AT" dirty="0" smtClean="0"/>
                        <a:t>0.005*</a:t>
                      </a:r>
                      <a:endParaRPr lang="de-DE" dirty="0"/>
                    </a:p>
                  </a:txBody>
                  <a:tcPr>
                    <a:solidFill>
                      <a:srgbClr val="00B0F0"/>
                    </a:solidFill>
                  </a:tcPr>
                </a:tc>
                <a:extLst>
                  <a:ext uri="{0D108BD9-81ED-4DB2-BD59-A6C34878D82A}">
                    <a16:rowId xmlns:a16="http://schemas.microsoft.com/office/drawing/2014/main" val="10001"/>
                  </a:ext>
                </a:extLst>
              </a:tr>
              <a:tr h="370840">
                <a:tc>
                  <a:txBody>
                    <a:bodyPr/>
                    <a:lstStyle/>
                    <a:p>
                      <a:r>
                        <a:rPr lang="de-AT" dirty="0" smtClean="0"/>
                        <a:t>Test 2</a:t>
                      </a:r>
                    </a:p>
                  </a:txBody>
                  <a:tcPr>
                    <a:solidFill>
                      <a:srgbClr val="0070C0"/>
                    </a:solidFill>
                  </a:tcPr>
                </a:tc>
                <a:tc>
                  <a:txBody>
                    <a:bodyPr/>
                    <a:lstStyle/>
                    <a:p>
                      <a:r>
                        <a:rPr lang="de-AT" dirty="0" smtClean="0"/>
                        <a:t>0.02</a:t>
                      </a:r>
                      <a:endParaRPr lang="de-DE" dirty="0"/>
                    </a:p>
                  </a:txBody>
                  <a:tcPr>
                    <a:solidFill>
                      <a:srgbClr val="0070C0"/>
                    </a:solidFill>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dirty="0" smtClean="0"/>
                        <a:t>Test 3</a:t>
                      </a:r>
                    </a:p>
                  </a:txBody>
                  <a:tcPr>
                    <a:solidFill>
                      <a:srgbClr val="00B0F0"/>
                    </a:solidFill>
                  </a:tcPr>
                </a:tc>
                <a:tc>
                  <a:txBody>
                    <a:bodyPr/>
                    <a:lstStyle/>
                    <a:p>
                      <a:r>
                        <a:rPr lang="de-AT" dirty="0" smtClean="0"/>
                        <a:t>0.2</a:t>
                      </a:r>
                      <a:endParaRPr lang="de-DE" dirty="0"/>
                    </a:p>
                  </a:txBody>
                  <a:tcPr>
                    <a:solidFill>
                      <a:srgbClr val="00B0F0"/>
                    </a:solidFill>
                  </a:tcPr>
                </a:tc>
                <a:extLst>
                  <a:ext uri="{0D108BD9-81ED-4DB2-BD59-A6C34878D82A}">
                    <a16:rowId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1800" kern="1200" dirty="0" smtClean="0">
                          <a:solidFill>
                            <a:schemeClr val="dk1"/>
                          </a:solidFill>
                          <a:latin typeface="+mn-lt"/>
                          <a:ea typeface="+mn-ea"/>
                          <a:cs typeface="+mn-cs"/>
                        </a:rPr>
                        <a:t>Test 4</a:t>
                      </a:r>
                    </a:p>
                  </a:txBody>
                  <a:tcPr>
                    <a:solidFill>
                      <a:srgbClr val="0070C0"/>
                    </a:solidFill>
                  </a:tcPr>
                </a:tc>
                <a:tc>
                  <a:txBody>
                    <a:bodyPr/>
                    <a:lstStyle/>
                    <a:p>
                      <a:r>
                        <a:rPr lang="de-AT" sz="1800" kern="1200" dirty="0" smtClean="0">
                          <a:solidFill>
                            <a:schemeClr val="dk1"/>
                          </a:solidFill>
                          <a:latin typeface="+mn-lt"/>
                          <a:ea typeface="+mn-ea"/>
                          <a:cs typeface="+mn-cs"/>
                        </a:rPr>
                        <a:t>0.00008*</a:t>
                      </a:r>
                      <a:endParaRPr lang="de-DE" sz="1800" kern="1200" dirty="0">
                        <a:solidFill>
                          <a:schemeClr val="dk1"/>
                        </a:solidFill>
                        <a:latin typeface="+mn-lt"/>
                        <a:ea typeface="+mn-ea"/>
                        <a:cs typeface="+mn-cs"/>
                      </a:endParaRPr>
                    </a:p>
                  </a:txBody>
                  <a:tcPr>
                    <a:solidFill>
                      <a:srgbClr val="0070C0"/>
                    </a:solidFill>
                  </a:tcPr>
                </a:tc>
                <a:extLst>
                  <a:ext uri="{0D108BD9-81ED-4DB2-BD59-A6C34878D82A}">
                    <a16:rowId xmlns:a16="http://schemas.microsoft.com/office/drawing/2014/main" val="10004"/>
                  </a:ext>
                </a:extLst>
              </a:tr>
            </a:tbl>
          </a:graphicData>
        </a:graphic>
      </p:graphicFrame>
      <p:sp>
        <p:nvSpPr>
          <p:cNvPr id="37" name="Textfeld 36"/>
          <p:cNvSpPr txBox="1"/>
          <p:nvPr/>
        </p:nvSpPr>
        <p:spPr>
          <a:xfrm>
            <a:off x="259079" y="6150084"/>
            <a:ext cx="3552836"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charset="0"/>
                <a:ea typeface="+mn-ea"/>
                <a:cs typeface="+mn-cs"/>
              </a:rPr>
              <a:t>*remained significant  with </a:t>
            </a:r>
            <a:r>
              <a:rPr kumimoji="0" lang="en-US" sz="1400" b="0" i="0" u="none" strike="noStrike" kern="1200" cap="none" spc="0" normalizeH="0" baseline="0" noProof="0" dirty="0" err="1" smtClean="0">
                <a:ln>
                  <a:noFill/>
                </a:ln>
                <a:solidFill>
                  <a:prstClr val="black"/>
                </a:solidFill>
                <a:effectLst/>
                <a:uLnTx/>
                <a:uFillTx/>
                <a:latin typeface="Arial" charset="0"/>
                <a:ea typeface="+mn-ea"/>
                <a:cs typeface="+mn-cs"/>
              </a:rPr>
              <a:t>Bonferroni</a:t>
            </a:r>
            <a:r>
              <a:rPr kumimoji="0" lang="en-US" sz="1400" b="0" i="0" u="none" strike="noStrike" kern="1200" cap="none" spc="0" normalizeH="0" baseline="0" noProof="0" dirty="0" smtClean="0">
                <a:ln>
                  <a:noFill/>
                </a:ln>
                <a:solidFill>
                  <a:prstClr val="black"/>
                </a:solidFill>
                <a:effectLst/>
                <a:uLnTx/>
                <a:uFillTx/>
                <a:latin typeface="Arial" charset="0"/>
                <a:ea typeface="+mn-ea"/>
                <a:cs typeface="+mn-cs"/>
              </a:rPr>
              <a:t>  correction for  multiple testing</a:t>
            </a:r>
            <a:endParaRPr kumimoji="0" lang="en-US" sz="1400" b="0" i="0" u="none" strike="noStrike" kern="1200" cap="none" spc="0" normalizeH="0" baseline="0" noProof="0" dirty="0">
              <a:ln>
                <a:noFill/>
              </a:ln>
              <a:solidFill>
                <a:prstClr val="black"/>
              </a:solidFill>
              <a:effectLst/>
              <a:uLnTx/>
              <a:uFillTx/>
              <a:latin typeface="Arial" charset="0"/>
              <a:ea typeface="+mn-ea"/>
              <a:cs typeface="+mn-cs"/>
            </a:endParaRPr>
          </a:p>
        </p:txBody>
      </p:sp>
      <p:graphicFrame>
        <p:nvGraphicFramePr>
          <p:cNvPr id="34" name="Tabelle 33"/>
          <p:cNvGraphicFramePr>
            <a:graphicFrameLocks noGrp="1"/>
          </p:cNvGraphicFramePr>
          <p:nvPr>
            <p:extLst/>
          </p:nvPr>
        </p:nvGraphicFramePr>
        <p:xfrm>
          <a:off x="4355976" y="4288254"/>
          <a:ext cx="4436108" cy="2123440"/>
        </p:xfrm>
        <a:graphic>
          <a:graphicData uri="http://schemas.openxmlformats.org/drawingml/2006/table">
            <a:tbl>
              <a:tblPr firstRow="1" bandRow="1">
                <a:tableStyleId>{5C22544A-7EE6-4342-B048-85BDC9FD1C3A}</a:tableStyleId>
              </a:tblPr>
              <a:tblGrid>
                <a:gridCol w="1656080">
                  <a:extLst>
                    <a:ext uri="{9D8B030D-6E8A-4147-A177-3AD203B41FA5}">
                      <a16:colId xmlns:a16="http://schemas.microsoft.com/office/drawing/2014/main" val="20000"/>
                    </a:ext>
                  </a:extLst>
                </a:gridCol>
                <a:gridCol w="1356111">
                  <a:extLst>
                    <a:ext uri="{9D8B030D-6E8A-4147-A177-3AD203B41FA5}">
                      <a16:colId xmlns:a16="http://schemas.microsoft.com/office/drawing/2014/main" val="20001"/>
                    </a:ext>
                  </a:extLst>
                </a:gridCol>
                <a:gridCol w="1423917">
                  <a:extLst>
                    <a:ext uri="{9D8B030D-6E8A-4147-A177-3AD203B41FA5}">
                      <a16:colId xmlns:a16="http://schemas.microsoft.com/office/drawing/2014/main" val="20002"/>
                    </a:ext>
                  </a:extLst>
                </a:gridCol>
              </a:tblGrid>
              <a:tr h="447668">
                <a:tc>
                  <a:txBody>
                    <a:bodyPr/>
                    <a:lstStyle/>
                    <a:p>
                      <a:r>
                        <a:rPr lang="en-US" b="0" noProof="0" dirty="0" smtClean="0">
                          <a:solidFill>
                            <a:schemeClr val="tx1"/>
                          </a:solidFill>
                        </a:rPr>
                        <a:t>Statistical</a:t>
                      </a:r>
                      <a:r>
                        <a:rPr lang="en-US" b="0" baseline="0" noProof="0" dirty="0" smtClean="0">
                          <a:solidFill>
                            <a:schemeClr val="tx1"/>
                          </a:solidFill>
                        </a:rPr>
                        <a:t> test</a:t>
                      </a:r>
                      <a:endParaRPr lang="en-US" b="0" noProof="0" dirty="0">
                        <a:solidFill>
                          <a:schemeClr val="tx1"/>
                        </a:solidFill>
                      </a:endParaRPr>
                    </a:p>
                  </a:txBody>
                  <a:tcPr>
                    <a:solidFill>
                      <a:srgbClr val="A1C0EE"/>
                    </a:solidFill>
                  </a:tcPr>
                </a:tc>
                <a:tc>
                  <a:txBody>
                    <a:bodyPr/>
                    <a:lstStyle/>
                    <a:p>
                      <a:r>
                        <a:rPr lang="en-US" b="0" noProof="0" dirty="0" smtClean="0">
                          <a:solidFill>
                            <a:schemeClr val="tx1"/>
                          </a:solidFill>
                        </a:rPr>
                        <a:t>P-value</a:t>
                      </a:r>
                      <a:endParaRPr lang="en-US" b="0" noProof="0" dirty="0">
                        <a:solidFill>
                          <a:schemeClr val="tx1"/>
                        </a:solidFill>
                      </a:endParaRPr>
                    </a:p>
                  </a:txBody>
                  <a:tcPr>
                    <a:solidFill>
                      <a:srgbClr val="A1C0EE"/>
                    </a:solidFill>
                  </a:tcPr>
                </a:tc>
                <a:tc>
                  <a:txBody>
                    <a:bodyPr/>
                    <a:lstStyle/>
                    <a:p>
                      <a:r>
                        <a:rPr lang="en-US" b="0" noProof="0" smtClean="0">
                          <a:solidFill>
                            <a:schemeClr val="tx1"/>
                          </a:solidFill>
                        </a:rPr>
                        <a:t>P-value corrected</a:t>
                      </a:r>
                      <a:endParaRPr lang="en-US" b="0" noProof="0">
                        <a:solidFill>
                          <a:schemeClr val="tx1"/>
                        </a:solidFill>
                      </a:endParaRPr>
                    </a:p>
                  </a:txBody>
                  <a:tcPr>
                    <a:solidFill>
                      <a:srgbClr val="A1C0EE"/>
                    </a:solidFill>
                  </a:tcPr>
                </a:tc>
                <a:extLst>
                  <a:ext uri="{0D108BD9-81ED-4DB2-BD59-A6C34878D82A}">
                    <a16:rowId xmlns:a16="http://schemas.microsoft.com/office/drawing/2014/main" val="10000"/>
                  </a:ext>
                </a:extLst>
              </a:tr>
              <a:tr h="370840">
                <a:tc>
                  <a:txBody>
                    <a:bodyPr/>
                    <a:lstStyle/>
                    <a:p>
                      <a:r>
                        <a:rPr lang="en-US" noProof="0" smtClean="0"/>
                        <a:t>Test 1</a:t>
                      </a:r>
                    </a:p>
                  </a:txBody>
                  <a:tcPr>
                    <a:solidFill>
                      <a:srgbClr val="00B0F0"/>
                    </a:solidFill>
                  </a:tcPr>
                </a:tc>
                <a:tc>
                  <a:txBody>
                    <a:bodyPr/>
                    <a:lstStyle/>
                    <a:p>
                      <a:r>
                        <a:rPr lang="en-US" noProof="0" smtClean="0"/>
                        <a:t>0.005</a:t>
                      </a:r>
                      <a:endParaRPr lang="en-US" noProof="0"/>
                    </a:p>
                  </a:txBody>
                  <a:tcPr>
                    <a:solidFill>
                      <a:srgbClr val="00B0F0"/>
                    </a:solidFill>
                  </a:tcPr>
                </a:tc>
                <a:tc>
                  <a:txBody>
                    <a:bodyPr/>
                    <a:lstStyle/>
                    <a:p>
                      <a:r>
                        <a:rPr lang="en-US" noProof="0" smtClean="0"/>
                        <a:t>0.02</a:t>
                      </a:r>
                      <a:endParaRPr lang="en-US" noProof="0"/>
                    </a:p>
                  </a:txBody>
                  <a:tcPr>
                    <a:solidFill>
                      <a:srgbClr val="00B0F0"/>
                    </a:solidFill>
                  </a:tcPr>
                </a:tc>
                <a:extLst>
                  <a:ext uri="{0D108BD9-81ED-4DB2-BD59-A6C34878D82A}">
                    <a16:rowId xmlns:a16="http://schemas.microsoft.com/office/drawing/2014/main" val="10001"/>
                  </a:ext>
                </a:extLst>
              </a:tr>
              <a:tr h="370840">
                <a:tc>
                  <a:txBody>
                    <a:bodyPr/>
                    <a:lstStyle/>
                    <a:p>
                      <a:r>
                        <a:rPr lang="en-US" noProof="0" smtClean="0"/>
                        <a:t>Test 2</a:t>
                      </a:r>
                    </a:p>
                  </a:txBody>
                  <a:tcPr>
                    <a:solidFill>
                      <a:srgbClr val="0070C0"/>
                    </a:solidFill>
                  </a:tcPr>
                </a:tc>
                <a:tc>
                  <a:txBody>
                    <a:bodyPr/>
                    <a:lstStyle/>
                    <a:p>
                      <a:r>
                        <a:rPr lang="en-US" noProof="0" smtClean="0"/>
                        <a:t>0.02</a:t>
                      </a:r>
                      <a:endParaRPr lang="en-US" noProof="0"/>
                    </a:p>
                  </a:txBody>
                  <a:tcPr>
                    <a:solidFill>
                      <a:srgbClr val="0070C0"/>
                    </a:solidFill>
                  </a:tcPr>
                </a:tc>
                <a:tc>
                  <a:txBody>
                    <a:bodyPr/>
                    <a:lstStyle/>
                    <a:p>
                      <a:r>
                        <a:rPr lang="en-US" noProof="0" smtClean="0"/>
                        <a:t>0.08</a:t>
                      </a:r>
                      <a:endParaRPr lang="en-US" noProof="0"/>
                    </a:p>
                  </a:txBody>
                  <a:tcPr>
                    <a:solidFill>
                      <a:srgbClr val="0070C0"/>
                    </a:solidFill>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noProof="0" smtClean="0"/>
                        <a:t>Test 3</a:t>
                      </a:r>
                    </a:p>
                  </a:txBody>
                  <a:tcPr>
                    <a:solidFill>
                      <a:srgbClr val="00B0F0"/>
                    </a:solidFill>
                  </a:tcPr>
                </a:tc>
                <a:tc>
                  <a:txBody>
                    <a:bodyPr/>
                    <a:lstStyle/>
                    <a:p>
                      <a:r>
                        <a:rPr lang="en-US" noProof="0" smtClean="0"/>
                        <a:t>0.2</a:t>
                      </a:r>
                      <a:endParaRPr lang="en-US" noProof="0"/>
                    </a:p>
                  </a:txBody>
                  <a:tcPr>
                    <a:solidFill>
                      <a:srgbClr val="00B0F0"/>
                    </a:solidFill>
                  </a:tcPr>
                </a:tc>
                <a:tc>
                  <a:txBody>
                    <a:bodyPr/>
                    <a:lstStyle/>
                    <a:p>
                      <a:r>
                        <a:rPr lang="en-US" noProof="0" smtClean="0"/>
                        <a:t>0.8</a:t>
                      </a:r>
                      <a:endParaRPr lang="en-US" noProof="0"/>
                    </a:p>
                  </a:txBody>
                  <a:tcPr>
                    <a:solidFill>
                      <a:srgbClr val="00B0F0"/>
                    </a:solidFill>
                  </a:tcPr>
                </a:tc>
                <a:extLst>
                  <a:ext uri="{0D108BD9-81ED-4DB2-BD59-A6C34878D82A}">
                    <a16:rowId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noProof="0" smtClean="0"/>
                        <a:t>Test 4</a:t>
                      </a:r>
                    </a:p>
                  </a:txBody>
                  <a:tcPr>
                    <a:solidFill>
                      <a:srgbClr val="0070C0"/>
                    </a:solidFill>
                  </a:tcPr>
                </a:tc>
                <a:tc>
                  <a:txBody>
                    <a:bodyPr/>
                    <a:lstStyle/>
                    <a:p>
                      <a:r>
                        <a:rPr lang="en-US" noProof="0" smtClean="0"/>
                        <a:t>0.00008</a:t>
                      </a:r>
                      <a:endParaRPr lang="en-US" noProof="0"/>
                    </a:p>
                  </a:txBody>
                  <a:tcPr>
                    <a:solidFill>
                      <a:srgbClr val="0070C0"/>
                    </a:solidFill>
                  </a:tcPr>
                </a:tc>
                <a:tc>
                  <a:txBody>
                    <a:bodyPr/>
                    <a:lstStyle/>
                    <a:p>
                      <a:r>
                        <a:rPr lang="en-US" noProof="0" dirty="0" smtClean="0"/>
                        <a:t>0.00032</a:t>
                      </a:r>
                      <a:endParaRPr lang="en-US" noProof="0" dirty="0"/>
                    </a:p>
                  </a:txBody>
                  <a:tcPr>
                    <a:solidFill>
                      <a:srgbClr val="0070C0"/>
                    </a:solidFill>
                  </a:tcPr>
                </a:tc>
                <a:extLst>
                  <a:ext uri="{0D108BD9-81ED-4DB2-BD59-A6C34878D82A}">
                    <a16:rowId xmlns:a16="http://schemas.microsoft.com/office/drawing/2014/main" val="10004"/>
                  </a:ext>
                </a:extLst>
              </a:tr>
            </a:tbl>
          </a:graphicData>
        </a:graphic>
      </p:graphicFrame>
      <p:sp>
        <p:nvSpPr>
          <p:cNvPr id="2" name="Datumsplatzhalter 1"/>
          <p:cNvSpPr>
            <a:spLocks noGrp="1"/>
          </p:cNvSpPr>
          <p:nvPr>
            <p:ph type="dt" sz="half" idx="10"/>
          </p:nvPr>
        </p:nvSpPr>
        <p:spPr/>
        <p:txBody>
          <a:bodyPr/>
          <a:lstStyle/>
          <a:p>
            <a:fld id="{24632056-132C-4E1B-9ADE-7321B77779EA}" type="datetime1">
              <a:rPr lang="de-AT" smtClean="0"/>
              <a:t>01.02.2023</a:t>
            </a:fld>
            <a:endParaRPr lang="de-DE" altLang="en-US"/>
          </a:p>
        </p:txBody>
      </p:sp>
      <p:sp>
        <p:nvSpPr>
          <p:cNvPr id="3" name="Fußzeilenplatzhalter 2"/>
          <p:cNvSpPr>
            <a:spLocks noGrp="1"/>
          </p:cNvSpPr>
          <p:nvPr>
            <p:ph type="ftr" sz="quarter" idx="11"/>
          </p:nvPr>
        </p:nvSpPr>
        <p:spPr/>
        <p:txBody>
          <a:bodyPr/>
          <a:lstStyle/>
          <a:p>
            <a:r>
              <a:rPr lang="de-DE" altLang="en-US" smtClean="0"/>
              <a:t>hanno.ulmer@i-med.ac.at</a:t>
            </a:r>
            <a:endParaRPr lang="de-DE" altLang="en-US"/>
          </a:p>
        </p:txBody>
      </p:sp>
    </p:spTree>
    <p:extLst>
      <p:ext uri="{BB962C8B-B14F-4D97-AF65-F5344CB8AC3E}">
        <p14:creationId xmlns:p14="http://schemas.microsoft.com/office/powerpoint/2010/main" val="4280641143"/>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r>
              <a:rPr lang="de-DE" dirty="0" err="1"/>
              <a:t>Multiplicity</a:t>
            </a:r>
            <a:r>
              <a:rPr lang="de-DE" dirty="0"/>
              <a:t> </a:t>
            </a:r>
            <a:r>
              <a:rPr lang="de-DE" dirty="0" err="1"/>
              <a:t>issues</a:t>
            </a:r>
            <a:r>
              <a:rPr lang="de-DE" dirty="0"/>
              <a:t> in </a:t>
            </a:r>
            <a:r>
              <a:rPr lang="de-DE" dirty="0" err="1"/>
              <a:t>clinical</a:t>
            </a:r>
            <a:r>
              <a:rPr lang="de-DE" dirty="0"/>
              <a:t> </a:t>
            </a:r>
            <a:r>
              <a:rPr lang="de-DE" dirty="0" err="1"/>
              <a:t>trials</a:t>
            </a:r>
            <a:endParaRPr lang="de-DE" dirty="0"/>
          </a:p>
        </p:txBody>
      </p:sp>
      <p:sp>
        <p:nvSpPr>
          <p:cNvPr id="5"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865899F-29C1-42DF-894B-B7C27D40744B}"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01.02.2023</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7"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C86AB7A1-CB66-4140-A96D-D32537865EF8}" type="slidenum">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101380" name="Text Box 4"/>
          <p:cNvSpPr txBox="1">
            <a:spLocks noChangeArrowheads="1"/>
          </p:cNvSpPr>
          <p:nvPr/>
        </p:nvSpPr>
        <p:spPr bwMode="auto">
          <a:xfrm>
            <a:off x="683568" y="1724476"/>
            <a:ext cx="8064896" cy="5355312"/>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Arial" charset="0"/>
                <a:ea typeface="+mn-ea"/>
                <a:cs typeface="+mn-cs"/>
              </a:rPr>
              <a:t>ICH </a:t>
            </a:r>
            <a:r>
              <a:rPr kumimoji="0" lang="de-DE" sz="1800" b="0" i="0" u="none" strike="noStrike" kern="1200" cap="none" spc="0" normalizeH="0" baseline="0" noProof="0" dirty="0" smtClean="0">
                <a:ln>
                  <a:noFill/>
                </a:ln>
                <a:solidFill>
                  <a:prstClr val="black"/>
                </a:solidFill>
                <a:effectLst/>
                <a:uLnTx/>
                <a:uFillTx/>
                <a:latin typeface="Arial" charset="0"/>
                <a:ea typeface="+mn-ea"/>
                <a:cs typeface="+mn-cs"/>
              </a:rPr>
              <a:t>E9, EMA Points </a:t>
            </a:r>
            <a:r>
              <a:rPr kumimoji="0" lang="de-DE" sz="1800" b="0" i="0" u="none" strike="noStrike" kern="1200" cap="none" spc="0" normalizeH="0" baseline="0" noProof="0" dirty="0" err="1" smtClean="0">
                <a:ln>
                  <a:noFill/>
                </a:ln>
                <a:solidFill>
                  <a:prstClr val="black"/>
                </a:solidFill>
                <a:effectLst/>
                <a:uLnTx/>
                <a:uFillTx/>
                <a:latin typeface="Arial" charset="0"/>
                <a:ea typeface="+mn-ea"/>
                <a:cs typeface="+mn-cs"/>
              </a:rPr>
              <a:t>to</a:t>
            </a:r>
            <a:r>
              <a:rPr kumimoji="0" lang="de-DE" sz="18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smtClean="0">
                <a:ln>
                  <a:noFill/>
                </a:ln>
                <a:solidFill>
                  <a:prstClr val="black"/>
                </a:solidFill>
                <a:effectLst/>
                <a:uLnTx/>
                <a:uFillTx/>
                <a:latin typeface="Arial" charset="0"/>
                <a:ea typeface="+mn-ea"/>
                <a:cs typeface="+mn-cs"/>
              </a:rPr>
              <a:t>Consider</a:t>
            </a:r>
            <a:r>
              <a:rPr kumimoji="0" lang="de-DE" sz="1800" b="0" i="0" u="none" strike="noStrike" kern="1200" cap="none" spc="0" normalizeH="0" baseline="0" noProof="0" dirty="0" smtClean="0">
                <a:ln>
                  <a:noFill/>
                </a:ln>
                <a:solidFill>
                  <a:prstClr val="black"/>
                </a:solidFill>
                <a:effectLst/>
                <a:uLnTx/>
                <a:uFillTx/>
                <a:latin typeface="Arial" charset="0"/>
                <a:ea typeface="+mn-ea"/>
                <a:cs typeface="+mn-cs"/>
              </a:rPr>
              <a:t> on </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Multiplicity Issues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in </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Clinical Trials,</a:t>
            </a:r>
            <a:b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b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FDA Multiple Endpoints in Clinical Trials, Guidance for Industry</a:t>
            </a:r>
            <a:endParaRPr kumimoji="0" lang="de-DE" sz="1800" b="0" i="0" u="none" strike="noStrike" kern="1200" cap="none" spc="0" normalizeH="0" baseline="0" noProof="0" dirty="0" smtClean="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dirty="0" err="1" smtClean="0">
                <a:ln>
                  <a:noFill/>
                </a:ln>
                <a:solidFill>
                  <a:prstClr val="black"/>
                </a:solidFill>
                <a:effectLst/>
                <a:uLnTx/>
                <a:uFillTx/>
                <a:latin typeface="Arial" charset="0"/>
                <a:ea typeface="+mn-ea"/>
                <a:cs typeface="+mn-cs"/>
              </a:rPr>
              <a:t>Multiplicity</a:t>
            </a:r>
            <a:r>
              <a:rPr kumimoji="0" lang="de-DE" sz="18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may</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smtClean="0">
                <a:ln>
                  <a:noFill/>
                </a:ln>
                <a:solidFill>
                  <a:prstClr val="black"/>
                </a:solidFill>
                <a:effectLst/>
                <a:uLnTx/>
                <a:uFillTx/>
                <a:latin typeface="Arial" charset="0"/>
                <a:ea typeface="+mn-ea"/>
                <a:cs typeface="+mn-cs"/>
              </a:rPr>
              <a:t>arise</a:t>
            </a:r>
            <a:r>
              <a:rPr kumimoji="0" lang="de-DE" sz="18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from</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multiple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primary</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variables</a:t>
            </a:r>
            <a:r>
              <a:rPr kumimoji="0" lang="de-DE" sz="1800" b="0" i="0" u="none" strike="noStrike" kern="1200" cap="none" spc="0" normalizeH="0" baseline="0" noProof="0" dirty="0" smtClean="0">
                <a:ln>
                  <a:noFill/>
                </a:ln>
                <a:solidFill>
                  <a:prstClr val="black"/>
                </a:solidFill>
                <a:effectLst/>
                <a:uLnTx/>
                <a:uFillTx/>
                <a:latin typeface="Arial" charset="0"/>
                <a:ea typeface="+mn-ea"/>
                <a:cs typeface="+mn-cs"/>
              </a:rPr>
              <a:t>, multiple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comparisons</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of</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treatments</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repeated</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evaluations</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over</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smtClean="0">
                <a:ln>
                  <a:noFill/>
                </a:ln>
                <a:solidFill>
                  <a:prstClr val="black"/>
                </a:solidFill>
                <a:effectLst/>
                <a:uLnTx/>
                <a:uFillTx/>
                <a:latin typeface="Arial" charset="0"/>
                <a:ea typeface="+mn-ea"/>
                <a:cs typeface="+mn-cs"/>
              </a:rPr>
              <a:t>time </a:t>
            </a:r>
            <a:r>
              <a:rPr kumimoji="0" lang="de-DE" sz="1800" b="0" i="0" u="none" strike="noStrike" kern="1200" cap="none" spc="0" normalizeH="0" baseline="0" noProof="0" dirty="0" err="1" smtClean="0">
                <a:ln>
                  <a:noFill/>
                </a:ln>
                <a:solidFill>
                  <a:prstClr val="black"/>
                </a:solidFill>
                <a:effectLst/>
                <a:uLnTx/>
                <a:uFillTx/>
                <a:latin typeface="Arial" charset="0"/>
                <a:ea typeface="+mn-ea"/>
                <a:cs typeface="+mn-cs"/>
              </a:rPr>
              <a:t>and</a:t>
            </a:r>
            <a:r>
              <a:rPr kumimoji="0" lang="de-DE" sz="1800" b="0" i="0" u="none" strike="noStrike" kern="1200" cap="none" spc="0" normalizeH="0" baseline="0" noProof="0" dirty="0" smtClean="0">
                <a:ln>
                  <a:noFill/>
                </a:ln>
                <a:solidFill>
                  <a:prstClr val="black"/>
                </a:solidFill>
                <a:effectLst/>
                <a:uLnTx/>
                <a:uFillTx/>
                <a:latin typeface="Arial" charset="0"/>
                <a:ea typeface="+mn-ea"/>
                <a:cs typeface="+mn-cs"/>
              </a:rPr>
              <a:t>/</a:t>
            </a:r>
            <a:r>
              <a:rPr kumimoji="0" lang="de-DE" sz="1800" b="0" i="0" u="none" strike="noStrike" kern="1200" cap="none" spc="0" normalizeH="0" baseline="0" noProof="0" dirty="0" err="1" smtClean="0">
                <a:ln>
                  <a:noFill/>
                </a:ln>
                <a:solidFill>
                  <a:prstClr val="black"/>
                </a:solidFill>
                <a:effectLst/>
                <a:uLnTx/>
                <a:uFillTx/>
                <a:latin typeface="Arial" charset="0"/>
                <a:ea typeface="+mn-ea"/>
                <a:cs typeface="+mn-cs"/>
              </a:rPr>
              <a:t>or</a:t>
            </a:r>
            <a:r>
              <a:rPr kumimoji="0" lang="de-DE" sz="18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interim</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analyses</a:t>
            </a:r>
            <a:r>
              <a:rPr kumimoji="0" lang="de-DE" sz="1800" b="0" i="0" u="none" strike="noStrike" kern="1200" cap="none" spc="0" normalizeH="0" baseline="0" noProof="0" dirty="0" smtClean="0">
                <a:ln>
                  <a:noFill/>
                </a:ln>
                <a:solidFill>
                  <a:prstClr val="black"/>
                </a:solidFill>
                <a:effectLst/>
                <a:uLnTx/>
                <a:uFillTx/>
                <a:latin typeface="Arial"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A clinical study that requires no adjustment of the type </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I error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is one that consists of the two treatment groups, </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that uses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a single primary variable, and has a </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confirmatory statistical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strategy that pre-specifies just one single </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null hypothesis relating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to the primary variable and no </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interim analysis</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all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other situations require attention to the </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potential effects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of multiplicity</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Arial" charset="0"/>
                <a:ea typeface="+mn-ea"/>
                <a:cs typeface="+mn-cs"/>
              </a:rPr>
              <a:t>Controlling type I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error</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family-wise</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means</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that</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the</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accepted</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and</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pre-specified</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alfa</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has</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to</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be</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split</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and</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that</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the</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various</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null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hypotheses</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have</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to</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be</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tested</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the</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resulting</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fraction</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of</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alfa</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This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is</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usually</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referred</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to</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as</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adjusting</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the</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type I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error</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level</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dirty="0" smtClean="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12905630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normAutofit/>
          </a:bodyPr>
          <a:lstStyle/>
          <a:p>
            <a:r>
              <a:rPr lang="de-DE" sz="2800" dirty="0" smtClean="0"/>
              <a:t>Simple </a:t>
            </a:r>
            <a:r>
              <a:rPr lang="de-DE" sz="2800" dirty="0" err="1" smtClean="0"/>
              <a:t>example</a:t>
            </a:r>
            <a:r>
              <a:rPr lang="de-DE" sz="2800" dirty="0" smtClean="0"/>
              <a:t> </a:t>
            </a:r>
            <a:r>
              <a:rPr lang="de-DE" sz="2800" dirty="0" err="1" smtClean="0"/>
              <a:t>for</a:t>
            </a:r>
            <a:r>
              <a:rPr lang="de-DE" sz="2800" dirty="0" smtClean="0"/>
              <a:t> type I </a:t>
            </a:r>
            <a:r>
              <a:rPr lang="de-DE" sz="2800" dirty="0" err="1" smtClean="0"/>
              <a:t>error</a:t>
            </a:r>
            <a:r>
              <a:rPr lang="de-DE" sz="2800" dirty="0" smtClean="0"/>
              <a:t> </a:t>
            </a:r>
            <a:r>
              <a:rPr lang="de-DE" sz="2800" dirty="0" err="1" smtClean="0"/>
              <a:t>adjusting</a:t>
            </a:r>
            <a:r>
              <a:rPr lang="de-DE" sz="2800" dirty="0" smtClean="0"/>
              <a:t> in </a:t>
            </a:r>
            <a:r>
              <a:rPr lang="de-DE" sz="2800" dirty="0" err="1" smtClean="0"/>
              <a:t>interim</a:t>
            </a:r>
            <a:r>
              <a:rPr lang="de-DE" sz="2800" dirty="0" smtClean="0"/>
              <a:t> </a:t>
            </a:r>
            <a:r>
              <a:rPr lang="de-DE" sz="2800" dirty="0" err="1" smtClean="0"/>
              <a:t>analyses</a:t>
            </a:r>
            <a:r>
              <a:rPr lang="de-DE" sz="2800" dirty="0" smtClean="0"/>
              <a:t> </a:t>
            </a:r>
            <a:endParaRPr lang="de-DE" sz="2800" dirty="0"/>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D110E305-DFDE-4F81-9237-BE54B5F69E9F}"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01.02.2023</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FCAB0C56-824E-46B9-B628-56761D2BFCE9}" type="slidenum">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103430" name="Picture 6"/>
          <p:cNvPicPr>
            <a:picLocks noChangeAspect="1" noChangeArrowheads="1"/>
          </p:cNvPicPr>
          <p:nvPr/>
        </p:nvPicPr>
        <p:blipFill>
          <a:blip r:embed="rId3" cstate="print"/>
          <a:srcRect/>
          <a:stretch>
            <a:fillRect/>
          </a:stretch>
        </p:blipFill>
        <p:spPr bwMode="auto">
          <a:xfrm>
            <a:off x="827087" y="1628774"/>
            <a:ext cx="7199969" cy="4464521"/>
          </a:xfrm>
          <a:prstGeom prst="rect">
            <a:avLst/>
          </a:prstGeom>
          <a:noFill/>
          <a:ln w="9525">
            <a:noFill/>
            <a:miter lim="800000"/>
            <a:headEnd/>
            <a:tailEnd/>
          </a:ln>
          <a:effectLst/>
        </p:spPr>
      </p:pic>
    </p:spTree>
    <p:extLst>
      <p:ext uri="{BB962C8B-B14F-4D97-AF65-F5344CB8AC3E}">
        <p14:creationId xmlns:p14="http://schemas.microsoft.com/office/powerpoint/2010/main" val="899378873"/>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902CA241-B94A-4DC4-A74A-D543797EF319}" type="datetime1">
              <a:rPr kumimoji="0" lang="de-AT" altLang="de-DE" sz="1200" b="0" i="0" u="none" strike="noStrike" kern="1200" cap="none" spc="0" normalizeH="0" baseline="0" noProof="0" smtClean="0">
                <a:ln>
                  <a:noFill/>
                </a:ln>
                <a:solidFill>
                  <a:prstClr val="black">
                    <a:tint val="75000"/>
                  </a:prstClr>
                </a:solidFill>
                <a:effectLst/>
                <a:uLnTx/>
                <a:uFillTx/>
                <a:latin typeface="Arial" charset="0"/>
                <a:ea typeface="+mn-ea"/>
                <a:cs typeface="+mn-cs"/>
              </a:rPr>
              <a:t>01.02.2023</a:t>
            </a:fld>
            <a:endParaRPr kumimoji="0" lang="en-US" altLang="de-DE"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de-DE" sz="1200" b="0" i="0" u="none" strike="noStrike" kern="1200" cap="none" spc="0" normalizeH="0" baseline="0" noProof="0" smtClean="0">
                <a:ln>
                  <a:noFill/>
                </a:ln>
                <a:solidFill>
                  <a:prstClr val="black">
                    <a:tint val="75000"/>
                  </a:prstClr>
                </a:solidFill>
                <a:effectLst/>
                <a:uLnTx/>
                <a:uFillTx/>
                <a:latin typeface="Arial" charset="0"/>
                <a:ea typeface="+mn-ea"/>
                <a:cs typeface="+mn-cs"/>
              </a:rPr>
              <a:t>hanno.ulmer@i-med.ac.at</a:t>
            </a:r>
            <a:endParaRPr kumimoji="0" lang="en-US" altLang="de-DE"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29698" name="Rectangle 2"/>
          <p:cNvSpPr>
            <a:spLocks noGrp="1" noChangeArrowheads="1"/>
          </p:cNvSpPr>
          <p:nvPr>
            <p:ph type="title"/>
          </p:nvPr>
        </p:nvSpPr>
        <p:spPr>
          <a:xfrm>
            <a:off x="685800" y="381000"/>
            <a:ext cx="6622504" cy="762000"/>
          </a:xfrm>
        </p:spPr>
        <p:txBody>
          <a:bodyPr>
            <a:noAutofit/>
          </a:bodyPr>
          <a:lstStyle/>
          <a:p>
            <a:r>
              <a:rPr lang="en-US" altLang="de-DE" sz="2400" dirty="0" smtClean="0"/>
              <a:t>Commonly </a:t>
            </a:r>
            <a:r>
              <a:rPr lang="en-US" altLang="de-DE" sz="2400" dirty="0"/>
              <a:t>used </a:t>
            </a:r>
            <a:r>
              <a:rPr lang="en-US" altLang="de-DE" sz="2400" dirty="0" smtClean="0"/>
              <a:t>alpha spending procedures in interim analyses</a:t>
            </a:r>
            <a:endParaRPr lang="en-US" altLang="de-DE" sz="2400" dirty="0"/>
          </a:p>
        </p:txBody>
      </p:sp>
      <p:sp>
        <p:nvSpPr>
          <p:cNvPr id="29699" name="Rectangle 3"/>
          <p:cNvSpPr>
            <a:spLocks noGrp="1" noChangeArrowheads="1"/>
          </p:cNvSpPr>
          <p:nvPr>
            <p:ph type="body" idx="1"/>
          </p:nvPr>
        </p:nvSpPr>
        <p:spPr>
          <a:xfrm>
            <a:off x="685800" y="1447800"/>
            <a:ext cx="7772400" cy="4648200"/>
          </a:xfrm>
        </p:spPr>
        <p:txBody>
          <a:bodyPr/>
          <a:lstStyle/>
          <a:p>
            <a:r>
              <a:rPr lang="en-US" altLang="de-DE" sz="2400" i="1" dirty="0" err="1"/>
              <a:t>Pocock</a:t>
            </a:r>
            <a:r>
              <a:rPr lang="en-US" altLang="de-DE" sz="2400" i="1" dirty="0"/>
              <a:t> (1977) </a:t>
            </a:r>
            <a:r>
              <a:rPr lang="en-US" altLang="de-DE" sz="2400" i="1" dirty="0" err="1"/>
              <a:t>Biometrika</a:t>
            </a:r>
            <a:r>
              <a:rPr lang="en-US" altLang="de-DE" sz="2400" i="1" dirty="0"/>
              <a:t> 64, 191-199</a:t>
            </a:r>
          </a:p>
          <a:p>
            <a:pPr>
              <a:buFontTx/>
              <a:buNone/>
            </a:pPr>
            <a:r>
              <a:rPr lang="en-US" altLang="de-DE" sz="2400" dirty="0"/>
              <a:t>	Divide type 1 error evenly across number of analyses.  Good opportunity for early stopping.</a:t>
            </a:r>
          </a:p>
          <a:p>
            <a:r>
              <a:rPr lang="en-US" altLang="de-DE" sz="2400" i="1" dirty="0"/>
              <a:t>O’Brien-Fleming (1979) Biometrics 35, 549-556</a:t>
            </a:r>
            <a:endParaRPr lang="en-US" altLang="de-DE" sz="2400" dirty="0"/>
          </a:p>
          <a:p>
            <a:pPr>
              <a:buFontTx/>
              <a:buNone/>
            </a:pPr>
            <a:r>
              <a:rPr lang="en-US" altLang="de-DE" sz="2400" dirty="0"/>
              <a:t>	Use up very little error at early looks and much more error at later looks.</a:t>
            </a:r>
          </a:p>
          <a:p>
            <a:r>
              <a:rPr lang="en-US" altLang="de-DE" sz="2400" i="1" dirty="0"/>
              <a:t>Fleming-Harrington-O’Brien (1984) Controlled Clinical Trials 5, 348-361</a:t>
            </a:r>
            <a:endParaRPr lang="en-US" altLang="de-DE" sz="2400" dirty="0"/>
          </a:p>
          <a:p>
            <a:pPr>
              <a:buFontTx/>
              <a:buNone/>
            </a:pPr>
            <a:r>
              <a:rPr lang="en-US" altLang="de-DE" sz="2400" dirty="0"/>
              <a:t>	Similar to OF above, but less conservative.</a:t>
            </a:r>
          </a:p>
          <a:p>
            <a:pPr>
              <a:buFontTx/>
              <a:buNone/>
            </a:pPr>
            <a:endParaRPr lang="en-US" altLang="de-DE" sz="2400" dirty="0"/>
          </a:p>
        </p:txBody>
      </p:sp>
      <p:sp>
        <p:nvSpPr>
          <p:cNvPr id="29700" name="Text Box 4"/>
          <p:cNvSpPr txBox="1">
            <a:spLocks noChangeArrowheads="1"/>
          </p:cNvSpPr>
          <p:nvPr/>
        </p:nvSpPr>
        <p:spPr bwMode="auto">
          <a:xfrm>
            <a:off x="914400" y="5562600"/>
            <a:ext cx="7620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de-DE" sz="1600" b="0" i="0" u="none" strike="noStrike" kern="1200" cap="none" spc="0" normalizeH="0" baseline="0" noProof="0">
                <a:ln>
                  <a:noFill/>
                </a:ln>
                <a:solidFill>
                  <a:prstClr val="black"/>
                </a:solidFill>
                <a:effectLst/>
                <a:uLnTx/>
                <a:uFillTx/>
                <a:latin typeface="Arial" charset="0"/>
                <a:ea typeface="+mn-ea"/>
                <a:cs typeface="+mn-cs"/>
              </a:rPr>
              <a:t>Jones &amp; Lewis, “Data and Safety Monitoring” in </a:t>
            </a:r>
            <a:r>
              <a:rPr kumimoji="0" lang="en-US" altLang="de-DE" sz="1600" b="0" i="1" u="none" strike="noStrike" kern="1200" cap="none" spc="0" normalizeH="0" baseline="0" noProof="0">
                <a:ln>
                  <a:noFill/>
                </a:ln>
                <a:solidFill>
                  <a:prstClr val="black"/>
                </a:solidFill>
                <a:effectLst/>
                <a:uLnTx/>
                <a:uFillTx/>
                <a:latin typeface="Arial" charset="0"/>
                <a:ea typeface="+mn-ea"/>
                <a:cs typeface="+mn-cs"/>
              </a:rPr>
              <a:t>Biostatistics in Clinical Trials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de-DE" sz="1600" b="0" i="0" u="none" strike="noStrike" kern="1200" cap="none" spc="0" normalizeH="0" baseline="0" noProof="0">
                <a:ln>
                  <a:noFill/>
                </a:ln>
                <a:solidFill>
                  <a:prstClr val="black"/>
                </a:solidFill>
                <a:effectLst/>
                <a:uLnTx/>
                <a:uFillTx/>
                <a:latin typeface="Arial" charset="0"/>
                <a:ea typeface="+mn-ea"/>
                <a:cs typeface="+mn-cs"/>
              </a:rPr>
              <a:t> (ed. Redmond &amp; Colton).</a:t>
            </a:r>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123</a:t>
            </a:fld>
            <a:endParaRPr lang="de-DE" altLang="en-US"/>
          </a:p>
        </p:txBody>
      </p:sp>
    </p:spTree>
    <p:extLst>
      <p:ext uri="{BB962C8B-B14F-4D97-AF65-F5344CB8AC3E}">
        <p14:creationId xmlns:p14="http://schemas.microsoft.com/office/powerpoint/2010/main" val="362250893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815FB8-0402-44F0-A033-7E784133BD8B}"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01.02.2023</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hanno.ulmer@i-med.ac.at</a:t>
            </a:r>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Rectangle 2"/>
          <p:cNvSpPr>
            <a:spLocks noGrp="1" noChangeArrowheads="1"/>
          </p:cNvSpPr>
          <p:nvPr>
            <p:ph type="title"/>
          </p:nvPr>
        </p:nvSpPr>
        <p:spPr>
          <a:xfrm>
            <a:off x="457200" y="274638"/>
            <a:ext cx="6186502" cy="1143000"/>
          </a:xfrm>
        </p:spPr>
        <p:txBody>
          <a:bodyPr>
            <a:normAutofit/>
          </a:bodyPr>
          <a:lstStyle/>
          <a:p>
            <a:r>
              <a:rPr lang="de-DE" sz="2800" dirty="0" err="1" smtClean="0"/>
              <a:t>Subgroup</a:t>
            </a:r>
            <a:r>
              <a:rPr lang="de-DE" sz="2800" dirty="0" smtClean="0"/>
              <a:t> </a:t>
            </a:r>
            <a:r>
              <a:rPr lang="de-DE" sz="2800" dirty="0" err="1" smtClean="0"/>
              <a:t>analysis</a:t>
            </a:r>
            <a:r>
              <a:rPr lang="de-DE" sz="2800" dirty="0" smtClean="0"/>
              <a:t> (</a:t>
            </a:r>
            <a:r>
              <a:rPr lang="de-DE" sz="2800" dirty="0" err="1" smtClean="0"/>
              <a:t>forest</a:t>
            </a:r>
            <a:r>
              <a:rPr lang="de-DE" sz="2800" dirty="0" smtClean="0"/>
              <a:t> </a:t>
            </a:r>
            <a:r>
              <a:rPr lang="de-DE" sz="2800" dirty="0" err="1" smtClean="0"/>
              <a:t>plots</a:t>
            </a:r>
            <a:r>
              <a:rPr lang="de-DE" sz="2800" dirty="0" smtClean="0"/>
              <a:t>)</a:t>
            </a:r>
            <a:endParaRPr lang="de-DE" sz="2800" dirty="0"/>
          </a:p>
        </p:txBody>
      </p:sp>
      <p:pic>
        <p:nvPicPr>
          <p:cNvPr id="69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556792"/>
            <a:ext cx="4970827" cy="4653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253165"/>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BFEC1264-7FF3-45CE-8045-A5EE07336813}"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01.02.2023</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hanno.ulmer@i-med.ac.at</a:t>
            </a:r>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Rectangle 2"/>
          <p:cNvSpPr>
            <a:spLocks noGrp="1" noChangeArrowheads="1"/>
          </p:cNvSpPr>
          <p:nvPr>
            <p:ph type="title"/>
          </p:nvPr>
        </p:nvSpPr>
        <p:spPr>
          <a:xfrm>
            <a:off x="457200" y="274638"/>
            <a:ext cx="6186502" cy="1143000"/>
          </a:xfrm>
        </p:spPr>
        <p:txBody>
          <a:bodyPr>
            <a:normAutofit/>
          </a:bodyPr>
          <a:lstStyle/>
          <a:p>
            <a:r>
              <a:rPr lang="de-DE" sz="2800" dirty="0" err="1" smtClean="0"/>
              <a:t>Subgroup</a:t>
            </a:r>
            <a:r>
              <a:rPr lang="de-DE" sz="2800" dirty="0" smtClean="0"/>
              <a:t> </a:t>
            </a:r>
            <a:r>
              <a:rPr lang="de-DE" sz="2800" dirty="0" err="1" smtClean="0"/>
              <a:t>analysis</a:t>
            </a:r>
            <a:r>
              <a:rPr lang="de-DE" sz="2800" dirty="0" smtClean="0"/>
              <a:t> (</a:t>
            </a:r>
            <a:r>
              <a:rPr lang="de-DE" sz="2800" dirty="0" err="1" smtClean="0"/>
              <a:t>forest</a:t>
            </a:r>
            <a:r>
              <a:rPr lang="de-DE" sz="2800" dirty="0" smtClean="0"/>
              <a:t> </a:t>
            </a:r>
            <a:r>
              <a:rPr lang="de-DE" sz="2800" dirty="0" err="1" smtClean="0"/>
              <a:t>plots</a:t>
            </a:r>
            <a:r>
              <a:rPr lang="de-DE" sz="2800" dirty="0" smtClean="0"/>
              <a:t>)</a:t>
            </a:r>
            <a:endParaRPr lang="de-DE" sz="2800" dirty="0"/>
          </a:p>
        </p:txBody>
      </p:sp>
      <p:pic>
        <p:nvPicPr>
          <p:cNvPr id="69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484784"/>
            <a:ext cx="6554242" cy="4876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2664947"/>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Multiple </a:t>
            </a:r>
            <a:r>
              <a:rPr lang="de-DE" dirty="0" err="1" smtClean="0"/>
              <a:t>primary</a:t>
            </a:r>
            <a:r>
              <a:rPr lang="de-DE" dirty="0" smtClean="0"/>
              <a:t> variables</a:t>
            </a:r>
            <a:endParaRPr lang="de-DE" dirty="0"/>
          </a:p>
        </p:txBody>
      </p:sp>
      <p:sp>
        <p:nvSpPr>
          <p:cNvPr id="3" name="Datumsplatzhalt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24D6D5FA-D535-49CF-BC41-79DD42AC9A2A}"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01.02.2023</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Fußzeilenplatzhalt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hanno.ulmer@i-med.ac.at</a:t>
            </a:r>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liennummernplatzhalt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Seite </a:t>
            </a:r>
            <a:fld id="{EE29F858-1221-4A12-AB43-D242F2C02AC7}"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6942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893336"/>
            <a:ext cx="7108890" cy="1895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feld 5"/>
          <p:cNvSpPr txBox="1"/>
          <p:nvPr/>
        </p:nvSpPr>
        <p:spPr>
          <a:xfrm>
            <a:off x="827584" y="4581128"/>
            <a:ext cx="6810519" cy="92333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dirty="0" smtClean="0">
                <a:ln>
                  <a:noFill/>
                </a:ln>
                <a:solidFill>
                  <a:prstClr val="black"/>
                </a:solidFill>
                <a:effectLst/>
                <a:uLnTx/>
                <a:uFillTx/>
                <a:latin typeface="Arial" charset="0"/>
                <a:ea typeface="+mn-ea"/>
                <a:cs typeface="+mn-cs"/>
              </a:rPr>
              <a:t>Co-primary </a:t>
            </a:r>
            <a:r>
              <a:rPr kumimoji="0" lang="de-DE" sz="1800" b="0" i="0" u="none" strike="noStrike" kern="1200" cap="none" spc="0" normalizeH="0" baseline="0" noProof="0" dirty="0" err="1" smtClean="0">
                <a:ln>
                  <a:noFill/>
                </a:ln>
                <a:solidFill>
                  <a:prstClr val="black"/>
                </a:solidFill>
                <a:effectLst/>
                <a:uLnTx/>
                <a:uFillTx/>
                <a:latin typeface="Arial" charset="0"/>
                <a:ea typeface="+mn-ea"/>
                <a:cs typeface="+mn-cs"/>
              </a:rPr>
              <a:t>endpoints</a:t>
            </a:r>
            <a:r>
              <a:rPr kumimoji="0" lang="de-DE" sz="1800" b="0" i="0" u="none" strike="noStrike" kern="1200" cap="none" spc="0" normalizeH="0" baseline="0" noProof="0" dirty="0" smtClean="0">
                <a:ln>
                  <a:noFill/>
                </a:ln>
                <a:solidFill>
                  <a:prstClr val="black"/>
                </a:solidFill>
                <a:effectLst/>
                <a:uLnTx/>
                <a:uFillTx/>
                <a:latin typeface="Arial"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dirty="0" smtClean="0">
                <a:ln>
                  <a:noFill/>
                </a:ln>
                <a:solidFill>
                  <a:prstClr val="black"/>
                </a:solidFill>
                <a:effectLst/>
                <a:uLnTx/>
                <a:uFillTx/>
                <a:latin typeface="Arial" charset="0"/>
                <a:ea typeface="+mn-ea"/>
                <a:cs typeface="+mn-cs"/>
              </a:rPr>
              <a:t>Demonstration </a:t>
            </a:r>
            <a:r>
              <a:rPr kumimoji="0" lang="de-DE" sz="1800" b="0" i="0" u="none" strike="noStrike" kern="1200" cap="none" spc="0" normalizeH="0" baseline="0" noProof="0" dirty="0" err="1" smtClean="0">
                <a:ln>
                  <a:noFill/>
                </a:ln>
                <a:solidFill>
                  <a:prstClr val="black"/>
                </a:solidFill>
                <a:effectLst/>
                <a:uLnTx/>
                <a:uFillTx/>
                <a:latin typeface="Arial" charset="0"/>
                <a:ea typeface="+mn-ea"/>
                <a:cs typeface="+mn-cs"/>
              </a:rPr>
              <a:t>of</a:t>
            </a:r>
            <a:r>
              <a:rPr kumimoji="0" lang="de-DE" sz="18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smtClean="0">
                <a:ln>
                  <a:noFill/>
                </a:ln>
                <a:solidFill>
                  <a:prstClr val="black"/>
                </a:solidFill>
                <a:effectLst/>
                <a:uLnTx/>
                <a:uFillTx/>
                <a:latin typeface="Arial" charset="0"/>
                <a:ea typeface="+mn-ea"/>
                <a:cs typeface="+mn-cs"/>
              </a:rPr>
              <a:t>treatment</a:t>
            </a:r>
            <a:r>
              <a:rPr kumimoji="0" lang="de-DE" sz="18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smtClean="0">
                <a:ln>
                  <a:noFill/>
                </a:ln>
                <a:solidFill>
                  <a:prstClr val="black"/>
                </a:solidFill>
                <a:effectLst/>
                <a:uLnTx/>
                <a:uFillTx/>
                <a:latin typeface="Arial" charset="0"/>
                <a:ea typeface="+mn-ea"/>
                <a:cs typeface="+mn-cs"/>
              </a:rPr>
              <a:t>effects</a:t>
            </a:r>
            <a:r>
              <a:rPr kumimoji="0" lang="de-DE" sz="1800" b="0" i="0" u="none" strike="noStrike" kern="1200" cap="none" spc="0" normalizeH="0" baseline="0" noProof="0" dirty="0" smtClean="0">
                <a:ln>
                  <a:noFill/>
                </a:ln>
                <a:solidFill>
                  <a:prstClr val="black"/>
                </a:solidFill>
                <a:effectLst/>
                <a:uLnTx/>
                <a:uFillTx/>
                <a:latin typeface="Arial" charset="0"/>
                <a:ea typeface="+mn-ea"/>
                <a:cs typeface="+mn-cs"/>
              </a:rPr>
              <a:t> on all </a:t>
            </a:r>
            <a:r>
              <a:rPr kumimoji="0" lang="de-DE" sz="1800" b="0" i="0" u="none" strike="noStrike" kern="1200" cap="none" spc="0" normalizeH="0" baseline="0" noProof="0" dirty="0" err="1" smtClean="0">
                <a:ln>
                  <a:noFill/>
                </a:ln>
                <a:solidFill>
                  <a:prstClr val="black"/>
                </a:solidFill>
                <a:effectLst/>
                <a:uLnTx/>
                <a:uFillTx/>
                <a:latin typeface="Arial" charset="0"/>
                <a:ea typeface="+mn-ea"/>
                <a:cs typeface="+mn-cs"/>
              </a:rPr>
              <a:t>endpoints</a:t>
            </a:r>
            <a:r>
              <a:rPr kumimoji="0" lang="de-DE" sz="18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smtClean="0">
                <a:ln>
                  <a:noFill/>
                </a:ln>
                <a:solidFill>
                  <a:prstClr val="black"/>
                </a:solidFill>
                <a:effectLst/>
                <a:uLnTx/>
                <a:uFillTx/>
                <a:latin typeface="Arial" charset="0"/>
                <a:ea typeface="+mn-ea"/>
                <a:cs typeface="+mn-cs"/>
              </a:rPr>
              <a:t>is</a:t>
            </a:r>
            <a:r>
              <a:rPr kumimoji="0" lang="de-DE" sz="18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smtClean="0">
                <a:ln>
                  <a:noFill/>
                </a:ln>
                <a:solidFill>
                  <a:prstClr val="black"/>
                </a:solidFill>
                <a:effectLst/>
                <a:uLnTx/>
                <a:uFillTx/>
                <a:latin typeface="Arial" charset="0"/>
                <a:ea typeface="+mn-ea"/>
                <a:cs typeface="+mn-cs"/>
              </a:rPr>
              <a:t>necessary</a:t>
            </a:r>
            <a:r>
              <a:rPr kumimoji="0" lang="de-DE" sz="1800" b="0" i="0" u="none" strike="noStrike" kern="1200" cap="none" spc="0" normalizeH="0" baseline="0" noProof="0" dirty="0" smtClean="0">
                <a:ln>
                  <a:noFill/>
                </a:ln>
                <a:solidFill>
                  <a:prstClr val="black"/>
                </a:solidFill>
                <a:effectLst/>
                <a:uLnTx/>
                <a:uFillTx/>
                <a:latin typeface="Arial"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dirty="0" err="1" smtClean="0">
                <a:ln>
                  <a:noFill/>
                </a:ln>
                <a:solidFill>
                  <a:prstClr val="black"/>
                </a:solidFill>
                <a:effectLst/>
                <a:uLnTx/>
                <a:uFillTx/>
                <a:latin typeface="Arial" charset="0"/>
                <a:ea typeface="+mn-ea"/>
                <a:cs typeface="+mn-cs"/>
              </a:rPr>
              <a:t>to</a:t>
            </a:r>
            <a:r>
              <a:rPr kumimoji="0" lang="de-DE" sz="18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smtClean="0">
                <a:ln>
                  <a:noFill/>
                </a:ln>
                <a:solidFill>
                  <a:prstClr val="black"/>
                </a:solidFill>
                <a:effectLst/>
                <a:uLnTx/>
                <a:uFillTx/>
                <a:latin typeface="Arial" charset="0"/>
                <a:ea typeface="+mn-ea"/>
                <a:cs typeface="+mn-cs"/>
              </a:rPr>
              <a:t>establish</a:t>
            </a:r>
            <a:r>
              <a:rPr kumimoji="0" lang="de-DE" sz="18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smtClean="0">
                <a:ln>
                  <a:noFill/>
                </a:ln>
                <a:solidFill>
                  <a:prstClr val="black"/>
                </a:solidFill>
                <a:effectLst/>
                <a:uLnTx/>
                <a:uFillTx/>
                <a:latin typeface="Arial" charset="0"/>
                <a:ea typeface="+mn-ea"/>
                <a:cs typeface="+mn-cs"/>
              </a:rPr>
              <a:t>clinical</a:t>
            </a:r>
            <a:r>
              <a:rPr kumimoji="0" lang="de-DE" sz="18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smtClean="0">
                <a:ln>
                  <a:noFill/>
                </a:ln>
                <a:solidFill>
                  <a:prstClr val="black"/>
                </a:solidFill>
                <a:effectLst/>
                <a:uLnTx/>
                <a:uFillTx/>
                <a:latin typeface="Arial" charset="0"/>
                <a:ea typeface="+mn-ea"/>
                <a:cs typeface="+mn-cs"/>
              </a:rPr>
              <a:t>benefit</a:t>
            </a:r>
            <a:endParaRPr kumimoji="0" lang="de-DE" sz="18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251590179"/>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Multiple </a:t>
            </a:r>
            <a:r>
              <a:rPr lang="de-DE" dirty="0" err="1"/>
              <a:t>primary</a:t>
            </a:r>
            <a:r>
              <a:rPr lang="de-DE" dirty="0"/>
              <a:t> variables</a:t>
            </a:r>
          </a:p>
        </p:txBody>
      </p:sp>
      <p:sp>
        <p:nvSpPr>
          <p:cNvPr id="3" name="Datumsplatzhalt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26C2BFDD-3298-4B4D-BF7C-83558C27D47D}"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01.02.2023</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Fußzeilenplatzhalt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hanno.ulmer@i-med.ac.at</a:t>
            </a:r>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liennummernplatzhalt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Seite </a:t>
            </a:r>
            <a:fld id="{EE29F858-1221-4A12-AB43-D242F2C02AC7}"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69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556792"/>
            <a:ext cx="5086350" cy="461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42853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Multiplicity</a:t>
            </a:r>
            <a:r>
              <a:rPr lang="de-DE" dirty="0"/>
              <a:t> </a:t>
            </a:r>
            <a:r>
              <a:rPr lang="de-DE" dirty="0" err="1"/>
              <a:t>issues</a:t>
            </a:r>
            <a:r>
              <a:rPr lang="de-DE" dirty="0"/>
              <a:t> in </a:t>
            </a:r>
            <a:r>
              <a:rPr lang="de-DE" dirty="0" err="1"/>
              <a:t>clinical</a:t>
            </a:r>
            <a:r>
              <a:rPr lang="de-DE" dirty="0"/>
              <a:t> </a:t>
            </a:r>
            <a:r>
              <a:rPr lang="de-DE" dirty="0" err="1"/>
              <a:t>trials</a:t>
            </a:r>
            <a:endParaRPr lang="de-DE" dirty="0"/>
          </a:p>
        </p:txBody>
      </p:sp>
      <p:sp>
        <p:nvSpPr>
          <p:cNvPr id="3" name="Inhaltsplatzhalter 2"/>
          <p:cNvSpPr>
            <a:spLocks noGrp="1"/>
          </p:cNvSpPr>
          <p:nvPr>
            <p:ph idx="1"/>
          </p:nvPr>
        </p:nvSpPr>
        <p:spPr/>
        <p:txBody>
          <a:bodyPr/>
          <a:lstStyle/>
          <a:p>
            <a:pPr marL="0" indent="0">
              <a:buNone/>
            </a:pPr>
            <a:r>
              <a:rPr lang="de-DE" dirty="0" smtClean="0"/>
              <a:t>The ICH E9 </a:t>
            </a:r>
            <a:r>
              <a:rPr lang="de-DE" dirty="0" err="1" smtClean="0"/>
              <a:t>guideline</a:t>
            </a:r>
            <a:r>
              <a:rPr lang="de-DE" dirty="0" smtClean="0"/>
              <a:t> on </a:t>
            </a:r>
            <a:r>
              <a:rPr lang="de-DE" dirty="0" err="1" smtClean="0"/>
              <a:t>biostatistical</a:t>
            </a:r>
            <a:r>
              <a:rPr lang="de-DE" dirty="0" smtClean="0"/>
              <a:t> </a:t>
            </a:r>
            <a:r>
              <a:rPr lang="de-DE" dirty="0" err="1" smtClean="0"/>
              <a:t>principles</a:t>
            </a:r>
            <a:r>
              <a:rPr lang="de-DE" dirty="0" smtClean="0"/>
              <a:t> in </a:t>
            </a:r>
            <a:r>
              <a:rPr lang="de-DE" dirty="0" err="1" smtClean="0"/>
              <a:t>clinical</a:t>
            </a:r>
            <a:r>
              <a:rPr lang="de-DE" dirty="0" smtClean="0"/>
              <a:t> </a:t>
            </a:r>
            <a:r>
              <a:rPr lang="de-DE" dirty="0" err="1" smtClean="0"/>
              <a:t>trials</a:t>
            </a:r>
            <a:r>
              <a:rPr lang="de-DE" dirty="0" smtClean="0"/>
              <a:t> </a:t>
            </a:r>
            <a:r>
              <a:rPr lang="de-DE" dirty="0" err="1" smtClean="0"/>
              <a:t>recommends</a:t>
            </a:r>
            <a:r>
              <a:rPr lang="de-DE" dirty="0" smtClean="0"/>
              <a:t> </a:t>
            </a:r>
            <a:r>
              <a:rPr lang="de-DE" dirty="0" err="1" smtClean="0"/>
              <a:t>that</a:t>
            </a:r>
            <a:r>
              <a:rPr lang="de-DE" dirty="0" smtClean="0"/>
              <a:t> </a:t>
            </a:r>
            <a:r>
              <a:rPr lang="de-DE" dirty="0" err="1" smtClean="0"/>
              <a:t>generally</a:t>
            </a:r>
            <a:r>
              <a:rPr lang="de-DE" dirty="0" smtClean="0"/>
              <a:t> </a:t>
            </a:r>
            <a:r>
              <a:rPr lang="de-DE" dirty="0" err="1" smtClean="0"/>
              <a:t>clinical</a:t>
            </a:r>
            <a:r>
              <a:rPr lang="de-DE" dirty="0" smtClean="0"/>
              <a:t> </a:t>
            </a:r>
            <a:r>
              <a:rPr lang="de-DE" dirty="0" err="1" smtClean="0"/>
              <a:t>trials</a:t>
            </a:r>
            <a:r>
              <a:rPr lang="de-DE" dirty="0" smtClean="0"/>
              <a:t> </a:t>
            </a:r>
            <a:r>
              <a:rPr lang="de-DE" dirty="0" err="1" smtClean="0"/>
              <a:t>have</a:t>
            </a:r>
            <a:r>
              <a:rPr lang="de-DE" dirty="0" smtClean="0"/>
              <a:t> </a:t>
            </a:r>
            <a:r>
              <a:rPr lang="de-DE" dirty="0" err="1" smtClean="0"/>
              <a:t>one</a:t>
            </a:r>
            <a:r>
              <a:rPr lang="de-DE" dirty="0" smtClean="0"/>
              <a:t> </a:t>
            </a:r>
            <a:r>
              <a:rPr lang="de-DE" dirty="0" err="1" smtClean="0"/>
              <a:t>primary</a:t>
            </a:r>
            <a:r>
              <a:rPr lang="de-DE" dirty="0" smtClean="0"/>
              <a:t> variable.</a:t>
            </a:r>
          </a:p>
          <a:p>
            <a:pPr marL="0" indent="0">
              <a:buNone/>
            </a:pPr>
            <a:r>
              <a:rPr lang="de-DE" dirty="0" err="1" smtClean="0"/>
              <a:t>If</a:t>
            </a:r>
            <a:r>
              <a:rPr lang="de-DE" dirty="0" smtClean="0"/>
              <a:t>, </a:t>
            </a:r>
            <a:r>
              <a:rPr lang="de-DE" dirty="0" err="1" smtClean="0"/>
              <a:t>however</a:t>
            </a:r>
            <a:r>
              <a:rPr lang="de-DE" dirty="0" smtClean="0"/>
              <a:t>, a </a:t>
            </a:r>
            <a:r>
              <a:rPr lang="de-DE" dirty="0" err="1" smtClean="0"/>
              <a:t>single</a:t>
            </a:r>
            <a:r>
              <a:rPr lang="de-DE" dirty="0" smtClean="0"/>
              <a:t> variable </a:t>
            </a:r>
            <a:r>
              <a:rPr lang="de-DE" dirty="0" err="1" smtClean="0"/>
              <a:t>is</a:t>
            </a:r>
            <a:r>
              <a:rPr lang="de-DE" dirty="0" smtClean="0"/>
              <a:t> not </a:t>
            </a:r>
            <a:r>
              <a:rPr lang="de-DE" dirty="0" err="1" smtClean="0"/>
              <a:t>sufficient</a:t>
            </a:r>
            <a:r>
              <a:rPr lang="de-DE" dirty="0" smtClean="0"/>
              <a:t> </a:t>
            </a:r>
            <a:r>
              <a:rPr lang="de-DE" dirty="0" err="1" smtClean="0"/>
              <a:t>to</a:t>
            </a:r>
            <a:r>
              <a:rPr lang="de-DE" dirty="0" smtClean="0"/>
              <a:t> </a:t>
            </a:r>
            <a:r>
              <a:rPr lang="de-DE" dirty="0" err="1" smtClean="0"/>
              <a:t>capture</a:t>
            </a:r>
            <a:r>
              <a:rPr lang="de-DE" dirty="0" smtClean="0"/>
              <a:t> </a:t>
            </a:r>
            <a:r>
              <a:rPr lang="de-DE" dirty="0" err="1" smtClean="0"/>
              <a:t>the</a:t>
            </a:r>
            <a:r>
              <a:rPr lang="de-DE" dirty="0" smtClean="0"/>
              <a:t> </a:t>
            </a:r>
            <a:r>
              <a:rPr lang="de-DE" dirty="0" err="1" smtClean="0"/>
              <a:t>range</a:t>
            </a:r>
            <a:r>
              <a:rPr lang="de-DE" dirty="0" smtClean="0"/>
              <a:t> </a:t>
            </a:r>
            <a:r>
              <a:rPr lang="de-DE" dirty="0" err="1" smtClean="0"/>
              <a:t>of</a:t>
            </a:r>
            <a:r>
              <a:rPr lang="de-DE" dirty="0" smtClean="0"/>
              <a:t> </a:t>
            </a:r>
            <a:r>
              <a:rPr lang="de-DE" dirty="0" err="1" smtClean="0"/>
              <a:t>clinically</a:t>
            </a:r>
            <a:r>
              <a:rPr lang="de-DE" dirty="0" smtClean="0"/>
              <a:t> relevant </a:t>
            </a:r>
            <a:r>
              <a:rPr lang="de-DE" dirty="0" err="1" smtClean="0"/>
              <a:t>treatment</a:t>
            </a:r>
            <a:r>
              <a:rPr lang="de-DE" dirty="0" smtClean="0"/>
              <a:t> </a:t>
            </a:r>
            <a:r>
              <a:rPr lang="de-DE" dirty="0" err="1" smtClean="0"/>
              <a:t>benefits</a:t>
            </a:r>
            <a:r>
              <a:rPr lang="de-DE" dirty="0" smtClean="0"/>
              <a:t>, </a:t>
            </a:r>
            <a:r>
              <a:rPr lang="de-DE" dirty="0" err="1" smtClean="0"/>
              <a:t>the</a:t>
            </a:r>
            <a:r>
              <a:rPr lang="de-DE" dirty="0" smtClean="0"/>
              <a:t> </a:t>
            </a:r>
            <a:r>
              <a:rPr lang="de-DE" dirty="0" err="1" smtClean="0"/>
              <a:t>use</a:t>
            </a:r>
            <a:r>
              <a:rPr lang="de-DE" dirty="0" smtClean="0"/>
              <a:t> </a:t>
            </a:r>
            <a:r>
              <a:rPr lang="de-DE" dirty="0" err="1" smtClean="0"/>
              <a:t>of</a:t>
            </a:r>
            <a:r>
              <a:rPr lang="de-DE" dirty="0" smtClean="0"/>
              <a:t> </a:t>
            </a:r>
            <a:r>
              <a:rPr lang="de-DE" dirty="0" err="1" smtClean="0"/>
              <a:t>more</a:t>
            </a:r>
            <a:r>
              <a:rPr lang="de-DE" dirty="0" smtClean="0"/>
              <a:t> </a:t>
            </a:r>
            <a:r>
              <a:rPr lang="de-DE" dirty="0" err="1" smtClean="0"/>
              <a:t>than</a:t>
            </a:r>
            <a:r>
              <a:rPr lang="de-DE" dirty="0" smtClean="0"/>
              <a:t> </a:t>
            </a:r>
            <a:r>
              <a:rPr lang="de-DE" dirty="0" err="1" smtClean="0"/>
              <a:t>one</a:t>
            </a:r>
            <a:r>
              <a:rPr lang="de-DE" dirty="0" smtClean="0"/>
              <a:t> </a:t>
            </a:r>
            <a:r>
              <a:rPr lang="de-DE" dirty="0" err="1" smtClean="0"/>
              <a:t>primary</a:t>
            </a:r>
            <a:r>
              <a:rPr lang="de-DE" dirty="0" smtClean="0"/>
              <a:t> variable </a:t>
            </a:r>
            <a:r>
              <a:rPr lang="de-DE" dirty="0" err="1" smtClean="0"/>
              <a:t>may</a:t>
            </a:r>
            <a:r>
              <a:rPr lang="de-DE" dirty="0" smtClean="0"/>
              <a:t> </a:t>
            </a:r>
            <a:r>
              <a:rPr lang="de-DE" dirty="0" err="1" smtClean="0"/>
              <a:t>become</a:t>
            </a:r>
            <a:r>
              <a:rPr lang="de-DE" dirty="0" smtClean="0"/>
              <a:t> </a:t>
            </a:r>
            <a:r>
              <a:rPr lang="de-DE" dirty="0" err="1" smtClean="0"/>
              <a:t>necessary</a:t>
            </a:r>
            <a:r>
              <a:rPr lang="de-DE" dirty="0" smtClean="0"/>
              <a:t>.</a:t>
            </a:r>
          </a:p>
          <a:p>
            <a:pPr marL="0" indent="0">
              <a:buNone/>
            </a:pPr>
            <a:r>
              <a:rPr lang="de-DE" dirty="0" err="1" smtClean="0"/>
              <a:t>Statistically</a:t>
            </a:r>
            <a:r>
              <a:rPr lang="de-DE" dirty="0" smtClean="0"/>
              <a:t> </a:t>
            </a:r>
            <a:r>
              <a:rPr lang="de-DE" dirty="0" err="1" smtClean="0"/>
              <a:t>significance</a:t>
            </a:r>
            <a:r>
              <a:rPr lang="de-DE" dirty="0" smtClean="0"/>
              <a:t> </a:t>
            </a:r>
            <a:r>
              <a:rPr lang="de-DE" dirty="0" err="1" smtClean="0"/>
              <a:t>is</a:t>
            </a:r>
            <a:r>
              <a:rPr lang="de-DE" dirty="0" smtClean="0"/>
              <a:t> </a:t>
            </a:r>
            <a:r>
              <a:rPr lang="de-DE" dirty="0" err="1" smtClean="0"/>
              <a:t>then</a:t>
            </a:r>
            <a:r>
              <a:rPr lang="de-DE" dirty="0" smtClean="0"/>
              <a:t> </a:t>
            </a:r>
            <a:r>
              <a:rPr lang="de-DE" dirty="0" err="1" smtClean="0"/>
              <a:t>needed</a:t>
            </a:r>
            <a:r>
              <a:rPr lang="de-DE" dirty="0" smtClean="0"/>
              <a:t> </a:t>
            </a:r>
            <a:r>
              <a:rPr lang="de-DE" dirty="0" err="1" smtClean="0"/>
              <a:t>for</a:t>
            </a:r>
            <a:r>
              <a:rPr lang="de-DE" dirty="0" smtClean="0"/>
              <a:t> all </a:t>
            </a:r>
            <a:r>
              <a:rPr lang="de-DE" dirty="0" err="1" smtClean="0"/>
              <a:t>primary</a:t>
            </a:r>
            <a:r>
              <a:rPr lang="de-DE" dirty="0" smtClean="0"/>
              <a:t> variables. </a:t>
            </a:r>
            <a:r>
              <a:rPr lang="de-DE" dirty="0" err="1" smtClean="0"/>
              <a:t>Therefore</a:t>
            </a:r>
            <a:r>
              <a:rPr lang="de-DE" dirty="0" smtClean="0"/>
              <a:t>, </a:t>
            </a:r>
            <a:r>
              <a:rPr lang="de-DE" dirty="0" err="1" smtClean="0"/>
              <a:t>no</a:t>
            </a:r>
            <a:r>
              <a:rPr lang="de-DE" dirty="0" smtClean="0"/>
              <a:t> formal </a:t>
            </a:r>
            <a:r>
              <a:rPr lang="de-DE" dirty="0" err="1" smtClean="0"/>
              <a:t>adjustment</a:t>
            </a:r>
            <a:r>
              <a:rPr lang="de-DE" dirty="0" smtClean="0"/>
              <a:t> </a:t>
            </a:r>
            <a:r>
              <a:rPr lang="de-DE" dirty="0" err="1" smtClean="0"/>
              <a:t>is</a:t>
            </a:r>
            <a:r>
              <a:rPr lang="de-DE" dirty="0" smtClean="0"/>
              <a:t> </a:t>
            </a:r>
            <a:r>
              <a:rPr lang="de-DE" dirty="0" err="1" smtClean="0"/>
              <a:t>necessary</a:t>
            </a:r>
            <a:r>
              <a:rPr lang="de-DE" dirty="0" smtClean="0"/>
              <a:t>.</a:t>
            </a:r>
          </a:p>
          <a:p>
            <a:pPr marL="0" indent="0">
              <a:buNone/>
            </a:pPr>
            <a:r>
              <a:rPr lang="de-DE" dirty="0" err="1" smtClean="0"/>
              <a:t>Two</a:t>
            </a:r>
            <a:r>
              <a:rPr lang="de-DE" dirty="0" smtClean="0"/>
              <a:t> </a:t>
            </a:r>
            <a:r>
              <a:rPr lang="de-DE" dirty="0" err="1" smtClean="0"/>
              <a:t>or</a:t>
            </a:r>
            <a:r>
              <a:rPr lang="de-DE" dirty="0" smtClean="0"/>
              <a:t> </a:t>
            </a:r>
            <a:r>
              <a:rPr lang="de-DE" dirty="0" err="1" smtClean="0"/>
              <a:t>more</a:t>
            </a:r>
            <a:r>
              <a:rPr lang="de-DE" dirty="0" smtClean="0"/>
              <a:t> </a:t>
            </a:r>
            <a:r>
              <a:rPr lang="de-DE" dirty="0" err="1" smtClean="0"/>
              <a:t>primary</a:t>
            </a:r>
            <a:r>
              <a:rPr lang="de-DE" dirty="0" smtClean="0"/>
              <a:t> variables </a:t>
            </a:r>
            <a:r>
              <a:rPr lang="de-DE" dirty="0" err="1" smtClean="0"/>
              <a:t>ranked</a:t>
            </a:r>
            <a:r>
              <a:rPr lang="de-DE" dirty="0" smtClean="0"/>
              <a:t> </a:t>
            </a:r>
            <a:r>
              <a:rPr lang="de-DE" dirty="0" err="1" smtClean="0"/>
              <a:t>according</a:t>
            </a:r>
            <a:r>
              <a:rPr lang="de-DE" dirty="0" smtClean="0"/>
              <a:t> </a:t>
            </a:r>
            <a:r>
              <a:rPr lang="de-DE" dirty="0" err="1" smtClean="0"/>
              <a:t>to</a:t>
            </a:r>
            <a:r>
              <a:rPr lang="de-DE" dirty="0" smtClean="0"/>
              <a:t> </a:t>
            </a:r>
            <a:r>
              <a:rPr lang="de-DE" dirty="0" err="1" smtClean="0"/>
              <a:t>clinical</a:t>
            </a:r>
            <a:r>
              <a:rPr lang="de-DE" dirty="0" smtClean="0"/>
              <a:t> </a:t>
            </a:r>
            <a:r>
              <a:rPr lang="de-DE" dirty="0" err="1" smtClean="0"/>
              <a:t>relevance</a:t>
            </a:r>
            <a:r>
              <a:rPr lang="de-DE" dirty="0" smtClean="0"/>
              <a:t>. </a:t>
            </a:r>
            <a:r>
              <a:rPr lang="de-DE" dirty="0" err="1" smtClean="0"/>
              <a:t>No</a:t>
            </a:r>
            <a:r>
              <a:rPr lang="de-DE" dirty="0" smtClean="0"/>
              <a:t> formal </a:t>
            </a:r>
            <a:r>
              <a:rPr lang="de-DE" dirty="0" err="1" smtClean="0"/>
              <a:t>adjustment</a:t>
            </a:r>
            <a:r>
              <a:rPr lang="de-DE" dirty="0" smtClean="0"/>
              <a:t> </a:t>
            </a:r>
            <a:r>
              <a:rPr lang="de-DE" dirty="0" err="1" smtClean="0"/>
              <a:t>is</a:t>
            </a:r>
            <a:r>
              <a:rPr lang="de-DE" dirty="0" smtClean="0"/>
              <a:t> </a:t>
            </a:r>
            <a:r>
              <a:rPr lang="de-DE" dirty="0" err="1" smtClean="0"/>
              <a:t>necessary</a:t>
            </a:r>
            <a:r>
              <a:rPr lang="de-DE" dirty="0" smtClean="0"/>
              <a:t>. </a:t>
            </a:r>
            <a:r>
              <a:rPr lang="de-DE" dirty="0" err="1" smtClean="0"/>
              <a:t>However</a:t>
            </a:r>
            <a:r>
              <a:rPr lang="de-DE" dirty="0" smtClean="0"/>
              <a:t>, </a:t>
            </a:r>
            <a:r>
              <a:rPr lang="de-DE" dirty="0" err="1" smtClean="0"/>
              <a:t>no</a:t>
            </a:r>
            <a:r>
              <a:rPr lang="de-DE" dirty="0" smtClean="0"/>
              <a:t> </a:t>
            </a:r>
            <a:r>
              <a:rPr lang="de-DE" dirty="0" err="1" smtClean="0"/>
              <a:t>confirmatory</a:t>
            </a:r>
            <a:r>
              <a:rPr lang="de-DE" dirty="0" smtClean="0"/>
              <a:t> </a:t>
            </a:r>
            <a:r>
              <a:rPr lang="de-DE" dirty="0" err="1" smtClean="0"/>
              <a:t>claims</a:t>
            </a:r>
            <a:r>
              <a:rPr lang="de-DE" dirty="0" smtClean="0"/>
              <a:t> </a:t>
            </a:r>
            <a:r>
              <a:rPr lang="de-DE" dirty="0" err="1" smtClean="0"/>
              <a:t>can</a:t>
            </a:r>
            <a:r>
              <a:rPr lang="de-DE" dirty="0" smtClean="0"/>
              <a:t> </a:t>
            </a:r>
            <a:r>
              <a:rPr lang="de-DE" dirty="0" err="1" smtClean="0"/>
              <a:t>be</a:t>
            </a:r>
            <a:r>
              <a:rPr lang="de-DE" dirty="0" smtClean="0"/>
              <a:t> </a:t>
            </a:r>
            <a:r>
              <a:rPr lang="de-DE" dirty="0" err="1" smtClean="0"/>
              <a:t>based</a:t>
            </a:r>
            <a:r>
              <a:rPr lang="de-DE" dirty="0" smtClean="0"/>
              <a:t> on variables </a:t>
            </a:r>
            <a:r>
              <a:rPr lang="de-DE" dirty="0" err="1" smtClean="0"/>
              <a:t>that</a:t>
            </a:r>
            <a:r>
              <a:rPr lang="de-DE" dirty="0" smtClean="0"/>
              <a:t> </a:t>
            </a:r>
            <a:r>
              <a:rPr lang="de-DE" dirty="0" err="1" smtClean="0"/>
              <a:t>have</a:t>
            </a:r>
            <a:r>
              <a:rPr lang="de-DE" dirty="0" smtClean="0"/>
              <a:t> a </a:t>
            </a:r>
            <a:r>
              <a:rPr lang="de-DE" dirty="0" err="1" smtClean="0"/>
              <a:t>lower</a:t>
            </a:r>
            <a:r>
              <a:rPr lang="de-DE" dirty="0" smtClean="0"/>
              <a:t> rank (</a:t>
            </a:r>
            <a:r>
              <a:rPr lang="de-DE" dirty="0" err="1" smtClean="0"/>
              <a:t>hierarchical</a:t>
            </a:r>
            <a:r>
              <a:rPr lang="de-DE" dirty="0" smtClean="0"/>
              <a:t> </a:t>
            </a:r>
            <a:r>
              <a:rPr lang="de-DE" dirty="0" err="1" smtClean="0"/>
              <a:t>testing</a:t>
            </a:r>
            <a:r>
              <a:rPr lang="de-DE" dirty="0" smtClean="0"/>
              <a:t>).</a:t>
            </a:r>
            <a:endParaRPr lang="de-DE" dirty="0"/>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F3A86C46-2B32-4FB8-ADC4-D066BFBF9B9C}"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01.02.2023</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hanno.ulmer@i-med.ac.at</a:t>
            </a:r>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128</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1140051623"/>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Multiplicity</a:t>
            </a:r>
            <a:r>
              <a:rPr lang="de-DE" dirty="0"/>
              <a:t> </a:t>
            </a:r>
            <a:r>
              <a:rPr lang="de-DE" dirty="0" err="1"/>
              <a:t>issues</a:t>
            </a:r>
            <a:r>
              <a:rPr lang="de-DE" dirty="0"/>
              <a:t> in </a:t>
            </a:r>
            <a:r>
              <a:rPr lang="de-DE" dirty="0" err="1"/>
              <a:t>clinical</a:t>
            </a:r>
            <a:r>
              <a:rPr lang="de-DE" dirty="0"/>
              <a:t> </a:t>
            </a:r>
            <a:r>
              <a:rPr lang="de-DE" dirty="0" err="1"/>
              <a:t>trials</a:t>
            </a:r>
            <a:endParaRPr lang="de-DE" dirty="0"/>
          </a:p>
        </p:txBody>
      </p:sp>
      <p:sp>
        <p:nvSpPr>
          <p:cNvPr id="3" name="Inhaltsplatzhalter 2"/>
          <p:cNvSpPr>
            <a:spLocks noGrp="1"/>
          </p:cNvSpPr>
          <p:nvPr>
            <p:ph idx="1"/>
          </p:nvPr>
        </p:nvSpPr>
        <p:spPr/>
        <p:txBody>
          <a:bodyPr>
            <a:normAutofit/>
          </a:bodyPr>
          <a:lstStyle/>
          <a:p>
            <a:pPr marL="0" indent="0">
              <a:buNone/>
            </a:pPr>
            <a:r>
              <a:rPr lang="de-DE" dirty="0" smtClean="0"/>
              <a:t>Composite variables: </a:t>
            </a:r>
            <a:r>
              <a:rPr lang="de-DE" dirty="0" err="1" smtClean="0"/>
              <a:t>usually</a:t>
            </a:r>
            <a:r>
              <a:rPr lang="de-DE" dirty="0" smtClean="0"/>
              <a:t> </a:t>
            </a:r>
            <a:r>
              <a:rPr lang="de-DE" dirty="0" err="1" smtClean="0"/>
              <a:t>this</a:t>
            </a:r>
            <a:r>
              <a:rPr lang="de-DE" dirty="0" smtClean="0"/>
              <a:t> variable </a:t>
            </a:r>
            <a:r>
              <a:rPr lang="de-DE" dirty="0" err="1" smtClean="0"/>
              <a:t>is</a:t>
            </a:r>
            <a:r>
              <a:rPr lang="de-DE" dirty="0" smtClean="0"/>
              <a:t> </a:t>
            </a:r>
            <a:r>
              <a:rPr lang="de-DE" dirty="0" err="1" smtClean="0"/>
              <a:t>primary</a:t>
            </a:r>
            <a:r>
              <a:rPr lang="de-DE" dirty="0" smtClean="0"/>
              <a:t>. All </a:t>
            </a:r>
            <a:r>
              <a:rPr lang="de-DE" dirty="0" err="1" smtClean="0"/>
              <a:t>components</a:t>
            </a:r>
            <a:r>
              <a:rPr lang="de-DE" dirty="0" smtClean="0"/>
              <a:t> </a:t>
            </a:r>
            <a:r>
              <a:rPr lang="de-DE" dirty="0" err="1" smtClean="0"/>
              <a:t>should</a:t>
            </a:r>
            <a:r>
              <a:rPr lang="de-DE" dirty="0" smtClean="0"/>
              <a:t> </a:t>
            </a:r>
            <a:r>
              <a:rPr lang="de-DE" dirty="0" err="1" smtClean="0"/>
              <a:t>be</a:t>
            </a:r>
            <a:r>
              <a:rPr lang="de-DE" dirty="0" smtClean="0"/>
              <a:t> </a:t>
            </a:r>
            <a:r>
              <a:rPr lang="de-DE" dirty="0" err="1" smtClean="0"/>
              <a:t>analysed</a:t>
            </a:r>
            <a:r>
              <a:rPr lang="de-DE" dirty="0" smtClean="0"/>
              <a:t> </a:t>
            </a:r>
            <a:r>
              <a:rPr lang="de-DE" dirty="0" err="1" smtClean="0"/>
              <a:t>separetely</a:t>
            </a:r>
            <a:r>
              <a:rPr lang="de-DE" dirty="0" smtClean="0"/>
              <a:t>. Treatment </a:t>
            </a:r>
            <a:r>
              <a:rPr lang="de-DE" dirty="0" err="1" smtClean="0"/>
              <a:t>should</a:t>
            </a:r>
            <a:r>
              <a:rPr lang="de-DE" dirty="0" smtClean="0"/>
              <a:t> </a:t>
            </a:r>
            <a:r>
              <a:rPr lang="de-DE" dirty="0" err="1" smtClean="0"/>
              <a:t>beneficially</a:t>
            </a:r>
            <a:r>
              <a:rPr lang="de-DE" dirty="0" smtClean="0"/>
              <a:t> </a:t>
            </a:r>
            <a:r>
              <a:rPr lang="de-DE" dirty="0" err="1" smtClean="0"/>
              <a:t>affect</a:t>
            </a:r>
            <a:r>
              <a:rPr lang="de-DE" dirty="0" smtClean="0"/>
              <a:t> all </a:t>
            </a:r>
            <a:r>
              <a:rPr lang="de-DE" dirty="0" err="1" smtClean="0"/>
              <a:t>components</a:t>
            </a:r>
            <a:r>
              <a:rPr lang="de-DE" dirty="0" smtClean="0"/>
              <a:t>. </a:t>
            </a:r>
            <a:r>
              <a:rPr lang="de-DE" dirty="0" err="1" smtClean="0"/>
              <a:t>However</a:t>
            </a:r>
            <a:r>
              <a:rPr lang="de-DE" dirty="0" smtClean="0"/>
              <a:t>, </a:t>
            </a:r>
            <a:r>
              <a:rPr lang="de-DE" dirty="0" err="1" smtClean="0"/>
              <a:t>if</a:t>
            </a:r>
            <a:r>
              <a:rPr lang="de-DE" dirty="0" smtClean="0"/>
              <a:t> </a:t>
            </a:r>
            <a:r>
              <a:rPr lang="de-DE" dirty="0" err="1" smtClean="0"/>
              <a:t>claims</a:t>
            </a:r>
            <a:r>
              <a:rPr lang="de-DE" dirty="0" smtClean="0"/>
              <a:t> </a:t>
            </a:r>
            <a:r>
              <a:rPr lang="de-DE" dirty="0" err="1" smtClean="0"/>
              <a:t>are</a:t>
            </a:r>
            <a:r>
              <a:rPr lang="de-DE" dirty="0" smtClean="0"/>
              <a:t> </a:t>
            </a:r>
            <a:r>
              <a:rPr lang="de-DE" dirty="0" err="1" smtClean="0"/>
              <a:t>based</a:t>
            </a:r>
            <a:r>
              <a:rPr lang="de-DE" dirty="0" smtClean="0"/>
              <a:t> on </a:t>
            </a:r>
            <a:r>
              <a:rPr lang="de-DE" dirty="0" err="1" smtClean="0"/>
              <a:t>subgroups</a:t>
            </a:r>
            <a:r>
              <a:rPr lang="de-DE" dirty="0" smtClean="0"/>
              <a:t> </a:t>
            </a:r>
            <a:r>
              <a:rPr lang="de-DE" dirty="0" err="1" smtClean="0"/>
              <a:t>of</a:t>
            </a:r>
            <a:r>
              <a:rPr lang="de-DE" dirty="0" smtClean="0"/>
              <a:t> </a:t>
            </a:r>
            <a:r>
              <a:rPr lang="de-DE" dirty="0" err="1" smtClean="0"/>
              <a:t>components</a:t>
            </a:r>
            <a:r>
              <a:rPr lang="de-DE" dirty="0" smtClean="0"/>
              <a:t>, </a:t>
            </a:r>
            <a:r>
              <a:rPr lang="de-DE" dirty="0" err="1" smtClean="0"/>
              <a:t>this</a:t>
            </a:r>
            <a:r>
              <a:rPr lang="de-DE" dirty="0" smtClean="0"/>
              <a:t> </a:t>
            </a:r>
            <a:r>
              <a:rPr lang="de-DE" dirty="0" err="1" smtClean="0"/>
              <a:t>needs</a:t>
            </a:r>
            <a:r>
              <a:rPr lang="de-DE" dirty="0" smtClean="0"/>
              <a:t> </a:t>
            </a:r>
            <a:r>
              <a:rPr lang="de-DE" dirty="0" err="1" smtClean="0"/>
              <a:t>to</a:t>
            </a:r>
            <a:r>
              <a:rPr lang="de-DE" dirty="0" smtClean="0"/>
              <a:t> </a:t>
            </a:r>
            <a:r>
              <a:rPr lang="de-DE" dirty="0" err="1" smtClean="0"/>
              <a:t>be</a:t>
            </a:r>
            <a:r>
              <a:rPr lang="de-DE" dirty="0" smtClean="0"/>
              <a:t> </a:t>
            </a:r>
            <a:r>
              <a:rPr lang="de-DE" dirty="0" err="1" smtClean="0"/>
              <a:t>pre-specified</a:t>
            </a:r>
            <a:r>
              <a:rPr lang="de-DE" dirty="0" smtClean="0"/>
              <a:t>. Composite variables </a:t>
            </a:r>
            <a:r>
              <a:rPr lang="de-DE" dirty="0" err="1" smtClean="0"/>
              <a:t>are</a:t>
            </a:r>
            <a:r>
              <a:rPr lang="de-DE" dirty="0" smtClean="0"/>
              <a:t> </a:t>
            </a:r>
            <a:r>
              <a:rPr lang="de-DE" dirty="0" err="1" smtClean="0"/>
              <a:t>typically</a:t>
            </a:r>
            <a:r>
              <a:rPr lang="de-DE" dirty="0" smtClean="0"/>
              <a:t> in </a:t>
            </a:r>
            <a:r>
              <a:rPr lang="de-DE" dirty="0" err="1" smtClean="0"/>
              <a:t>the</a:t>
            </a:r>
            <a:r>
              <a:rPr lang="de-DE" dirty="0" smtClean="0"/>
              <a:t> </a:t>
            </a:r>
            <a:r>
              <a:rPr lang="de-DE" dirty="0" err="1" smtClean="0"/>
              <a:t>context</a:t>
            </a:r>
            <a:r>
              <a:rPr lang="de-DE" dirty="0" smtClean="0"/>
              <a:t> </a:t>
            </a:r>
            <a:r>
              <a:rPr lang="de-DE" dirty="0" err="1" smtClean="0"/>
              <a:t>of</a:t>
            </a:r>
            <a:r>
              <a:rPr lang="de-DE" dirty="0" smtClean="0"/>
              <a:t> </a:t>
            </a:r>
            <a:r>
              <a:rPr lang="de-DE" dirty="0" err="1" smtClean="0"/>
              <a:t>survival</a:t>
            </a:r>
            <a:r>
              <a:rPr lang="de-DE" dirty="0" smtClean="0"/>
              <a:t> </a:t>
            </a:r>
            <a:r>
              <a:rPr lang="de-DE" dirty="0" err="1" smtClean="0"/>
              <a:t>analysis</a:t>
            </a:r>
            <a:r>
              <a:rPr lang="de-DE" dirty="0"/>
              <a:t>.</a:t>
            </a:r>
            <a:r>
              <a:rPr lang="de-DE" dirty="0" smtClean="0"/>
              <a:t>  </a:t>
            </a:r>
          </a:p>
          <a:p>
            <a:pPr marL="0" indent="0">
              <a:buNone/>
            </a:pPr>
            <a:endParaRPr lang="de-DE" dirty="0" smtClean="0"/>
          </a:p>
          <a:p>
            <a:pPr marL="0" indent="0">
              <a:buNone/>
            </a:pPr>
            <a:r>
              <a:rPr lang="de-DE" dirty="0" smtClean="0"/>
              <a:t>Multiple </a:t>
            </a:r>
            <a:r>
              <a:rPr lang="de-DE" dirty="0" err="1" smtClean="0"/>
              <a:t>analyses</a:t>
            </a:r>
            <a:r>
              <a:rPr lang="de-DE" dirty="0" smtClean="0"/>
              <a:t> </a:t>
            </a:r>
            <a:r>
              <a:rPr lang="de-DE" dirty="0" err="1" smtClean="0"/>
              <a:t>may</a:t>
            </a:r>
            <a:r>
              <a:rPr lang="de-DE" dirty="0" smtClean="0"/>
              <a:t> </a:t>
            </a:r>
            <a:r>
              <a:rPr lang="de-DE" dirty="0" err="1" smtClean="0"/>
              <a:t>be</a:t>
            </a:r>
            <a:r>
              <a:rPr lang="de-DE" dirty="0" smtClean="0"/>
              <a:t> </a:t>
            </a:r>
            <a:r>
              <a:rPr lang="de-DE" dirty="0" err="1" smtClean="0"/>
              <a:t>performed</a:t>
            </a:r>
            <a:r>
              <a:rPr lang="de-DE" dirty="0" smtClean="0"/>
              <a:t> on </a:t>
            </a:r>
            <a:r>
              <a:rPr lang="de-DE" dirty="0" err="1" smtClean="0"/>
              <a:t>the</a:t>
            </a:r>
            <a:r>
              <a:rPr lang="de-DE" dirty="0" smtClean="0"/>
              <a:t> same variable but </a:t>
            </a:r>
            <a:r>
              <a:rPr lang="de-DE" dirty="0" err="1" smtClean="0"/>
              <a:t>with</a:t>
            </a:r>
            <a:r>
              <a:rPr lang="de-DE" dirty="0" smtClean="0"/>
              <a:t> </a:t>
            </a:r>
            <a:r>
              <a:rPr lang="de-DE" dirty="0" err="1" smtClean="0"/>
              <a:t>varying</a:t>
            </a:r>
            <a:r>
              <a:rPr lang="de-DE" dirty="0" smtClean="0"/>
              <a:t> </a:t>
            </a:r>
            <a:r>
              <a:rPr lang="de-DE" dirty="0" err="1" smtClean="0"/>
              <a:t>subsets</a:t>
            </a:r>
            <a:r>
              <a:rPr lang="de-DE" dirty="0" smtClean="0"/>
              <a:t> </a:t>
            </a:r>
            <a:r>
              <a:rPr lang="de-DE" dirty="0" err="1" smtClean="0"/>
              <a:t>of</a:t>
            </a:r>
            <a:r>
              <a:rPr lang="de-DE" dirty="0" smtClean="0"/>
              <a:t> </a:t>
            </a:r>
            <a:r>
              <a:rPr lang="de-DE" dirty="0" err="1" smtClean="0"/>
              <a:t>patient</a:t>
            </a:r>
            <a:r>
              <a:rPr lang="de-DE" dirty="0" smtClean="0"/>
              <a:t> </a:t>
            </a:r>
            <a:r>
              <a:rPr lang="de-DE" dirty="0" err="1" smtClean="0"/>
              <a:t>data</a:t>
            </a:r>
            <a:r>
              <a:rPr lang="de-DE" dirty="0" smtClean="0"/>
              <a:t>. </a:t>
            </a:r>
            <a:r>
              <a:rPr lang="de-DE" dirty="0" err="1" smtClean="0"/>
              <a:t>From</a:t>
            </a:r>
            <a:r>
              <a:rPr lang="de-DE" dirty="0" smtClean="0"/>
              <a:t> </a:t>
            </a:r>
            <a:r>
              <a:rPr lang="de-DE" dirty="0" err="1" smtClean="0"/>
              <a:t>these</a:t>
            </a:r>
            <a:r>
              <a:rPr lang="de-DE" dirty="0" smtClean="0"/>
              <a:t> </a:t>
            </a:r>
            <a:r>
              <a:rPr lang="de-DE" dirty="0" err="1" smtClean="0"/>
              <a:t>sets</a:t>
            </a:r>
            <a:r>
              <a:rPr lang="de-DE" dirty="0" smtClean="0"/>
              <a:t> </a:t>
            </a:r>
            <a:r>
              <a:rPr lang="de-DE" dirty="0" err="1" smtClean="0"/>
              <a:t>of</a:t>
            </a:r>
            <a:r>
              <a:rPr lang="de-DE" dirty="0" smtClean="0"/>
              <a:t> </a:t>
            </a:r>
            <a:r>
              <a:rPr lang="de-DE" dirty="0" err="1" smtClean="0"/>
              <a:t>subjects</a:t>
            </a:r>
            <a:r>
              <a:rPr lang="de-DE" dirty="0" smtClean="0"/>
              <a:t> </a:t>
            </a:r>
            <a:r>
              <a:rPr lang="de-DE" dirty="0" err="1" smtClean="0"/>
              <a:t>one</a:t>
            </a:r>
            <a:r>
              <a:rPr lang="de-DE" dirty="0" smtClean="0"/>
              <a:t> (</a:t>
            </a:r>
            <a:r>
              <a:rPr lang="de-DE" dirty="0" err="1" smtClean="0"/>
              <a:t>usually</a:t>
            </a:r>
            <a:r>
              <a:rPr lang="de-DE" dirty="0"/>
              <a:t> </a:t>
            </a:r>
            <a:r>
              <a:rPr lang="de-DE" dirty="0" err="1" smtClean="0"/>
              <a:t>the</a:t>
            </a:r>
            <a:r>
              <a:rPr lang="de-DE" dirty="0" smtClean="0"/>
              <a:t> </a:t>
            </a:r>
            <a:r>
              <a:rPr lang="de-DE" dirty="0" err="1" smtClean="0"/>
              <a:t>full</a:t>
            </a:r>
            <a:r>
              <a:rPr lang="de-DE" dirty="0" smtClean="0"/>
              <a:t> </a:t>
            </a:r>
            <a:r>
              <a:rPr lang="de-DE" dirty="0" err="1" smtClean="0"/>
              <a:t>set</a:t>
            </a:r>
            <a:r>
              <a:rPr lang="de-DE" dirty="0" smtClean="0"/>
              <a:t>, </a:t>
            </a:r>
            <a:r>
              <a:rPr lang="de-DE" dirty="0" err="1" smtClean="0"/>
              <a:t>exception</a:t>
            </a:r>
            <a:r>
              <a:rPr lang="de-DE" dirty="0" smtClean="0"/>
              <a:t> </a:t>
            </a:r>
            <a:r>
              <a:rPr lang="de-DE" dirty="0" err="1" smtClean="0"/>
              <a:t>when</a:t>
            </a:r>
            <a:r>
              <a:rPr lang="de-DE" dirty="0" smtClean="0"/>
              <a:t> </a:t>
            </a:r>
            <a:r>
              <a:rPr lang="de-DE" dirty="0" err="1" smtClean="0"/>
              <a:t>testing</a:t>
            </a:r>
            <a:r>
              <a:rPr lang="de-DE" dirty="0" smtClean="0"/>
              <a:t> </a:t>
            </a:r>
            <a:r>
              <a:rPr lang="de-DE" dirty="0" err="1" smtClean="0"/>
              <a:t>for</a:t>
            </a:r>
            <a:r>
              <a:rPr lang="de-DE" dirty="0" smtClean="0"/>
              <a:t> </a:t>
            </a:r>
            <a:r>
              <a:rPr lang="de-DE" dirty="0" err="1" smtClean="0"/>
              <a:t>equivalence</a:t>
            </a:r>
            <a:r>
              <a:rPr lang="de-DE" dirty="0" smtClean="0"/>
              <a:t>) </a:t>
            </a:r>
            <a:r>
              <a:rPr lang="de-DE" dirty="0" err="1" smtClean="0"/>
              <a:t>is</a:t>
            </a:r>
            <a:r>
              <a:rPr lang="de-DE" dirty="0" smtClean="0"/>
              <a:t> </a:t>
            </a:r>
            <a:r>
              <a:rPr lang="de-DE" dirty="0" err="1" smtClean="0"/>
              <a:t>selected</a:t>
            </a:r>
            <a:r>
              <a:rPr lang="de-DE" dirty="0" smtClean="0"/>
              <a:t> </a:t>
            </a:r>
            <a:r>
              <a:rPr lang="de-DE" dirty="0" err="1" smtClean="0"/>
              <a:t>for</a:t>
            </a:r>
            <a:r>
              <a:rPr lang="de-DE" dirty="0" smtClean="0"/>
              <a:t> </a:t>
            </a:r>
            <a:r>
              <a:rPr lang="de-DE" dirty="0" err="1" smtClean="0"/>
              <a:t>the</a:t>
            </a:r>
            <a:r>
              <a:rPr lang="de-DE" dirty="0" smtClean="0"/>
              <a:t> </a:t>
            </a:r>
            <a:r>
              <a:rPr lang="de-DE" dirty="0" err="1" smtClean="0"/>
              <a:t>primary</a:t>
            </a:r>
            <a:r>
              <a:rPr lang="de-DE" dirty="0" smtClean="0"/>
              <a:t> </a:t>
            </a:r>
            <a:r>
              <a:rPr lang="de-DE" dirty="0" err="1" smtClean="0"/>
              <a:t>analysis</a:t>
            </a:r>
            <a:r>
              <a:rPr lang="de-DE" dirty="0" smtClean="0"/>
              <a:t>. </a:t>
            </a:r>
            <a:r>
              <a:rPr lang="de-DE" dirty="0" err="1" smtClean="0"/>
              <a:t>No</a:t>
            </a:r>
            <a:r>
              <a:rPr lang="de-DE" dirty="0" smtClean="0"/>
              <a:t> </a:t>
            </a:r>
            <a:r>
              <a:rPr lang="de-DE" dirty="0" err="1" smtClean="0"/>
              <a:t>adjustment</a:t>
            </a:r>
            <a:r>
              <a:rPr lang="de-DE" dirty="0" smtClean="0"/>
              <a:t>, </a:t>
            </a:r>
            <a:r>
              <a:rPr lang="de-DE" dirty="0" err="1" smtClean="0"/>
              <a:t>supporting</a:t>
            </a:r>
            <a:r>
              <a:rPr lang="de-DE" dirty="0" smtClean="0"/>
              <a:t> </a:t>
            </a:r>
            <a:r>
              <a:rPr lang="de-DE" dirty="0" err="1" smtClean="0"/>
              <a:t>analyses</a:t>
            </a:r>
            <a:r>
              <a:rPr lang="de-DE" dirty="0" smtClean="0"/>
              <a:t>.</a:t>
            </a:r>
            <a:endParaRPr lang="de-DE" dirty="0"/>
          </a:p>
          <a:p>
            <a:pPr marL="0" indent="0">
              <a:buNone/>
            </a:pPr>
            <a:endParaRPr lang="de-DE" dirty="0" smtClean="0"/>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646F38B5-2115-422B-B1DA-BD6133222215}"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01.02.2023</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hanno.ulmer@i-med.ac.at</a:t>
            </a:r>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20114042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AC8E736B-99E8-4EA1-AEEF-211B8DBAC743}" type="datetime1">
              <a:rPr lang="de-AT" altLang="en-US" smtClean="0"/>
              <a:t>01.02.2023</a:t>
            </a:fld>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pic>
        <p:nvPicPr>
          <p:cNvPr id="7178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587526"/>
            <a:ext cx="3888432" cy="4726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8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1648854"/>
            <a:ext cx="3312368" cy="4669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2"/>
          <p:cNvSpPr>
            <a:spLocks noGrp="1" noChangeArrowheads="1"/>
          </p:cNvSpPr>
          <p:nvPr>
            <p:ph type="title"/>
          </p:nvPr>
        </p:nvSpPr>
        <p:spPr>
          <a:xfrm>
            <a:off x="457200" y="274638"/>
            <a:ext cx="6186502" cy="1143000"/>
          </a:xfrm>
        </p:spPr>
        <p:txBody>
          <a:bodyPr/>
          <a:lstStyle/>
          <a:p>
            <a:r>
              <a:rPr lang="de-DE" dirty="0" smtClean="0"/>
              <a:t>Case </a:t>
            </a:r>
            <a:r>
              <a:rPr lang="de-DE" dirty="0" err="1" smtClean="0"/>
              <a:t>study</a:t>
            </a:r>
            <a:r>
              <a:rPr lang="de-DE" dirty="0" smtClean="0"/>
              <a:t>: </a:t>
            </a:r>
            <a:r>
              <a:rPr lang="de-DE" dirty="0" err="1" smtClean="0"/>
              <a:t>clinical</a:t>
            </a:r>
            <a:r>
              <a:rPr lang="de-DE" dirty="0" smtClean="0"/>
              <a:t> </a:t>
            </a:r>
            <a:r>
              <a:rPr lang="de-DE" dirty="0" err="1" smtClean="0"/>
              <a:t>trial</a:t>
            </a:r>
            <a:endParaRPr lang="de-DE" dirty="0"/>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13</a:t>
            </a:fld>
            <a:endParaRPr lang="de-DE" altLang="en-US"/>
          </a:p>
        </p:txBody>
      </p:sp>
    </p:spTree>
    <p:extLst>
      <p:ext uri="{BB962C8B-B14F-4D97-AF65-F5344CB8AC3E}">
        <p14:creationId xmlns:p14="http://schemas.microsoft.com/office/powerpoint/2010/main" val="3488597703"/>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Multiplicity</a:t>
            </a:r>
            <a:r>
              <a:rPr lang="de-DE" dirty="0"/>
              <a:t> </a:t>
            </a:r>
            <a:r>
              <a:rPr lang="de-DE" dirty="0" err="1"/>
              <a:t>issues</a:t>
            </a:r>
            <a:r>
              <a:rPr lang="de-DE" dirty="0"/>
              <a:t> in </a:t>
            </a:r>
            <a:r>
              <a:rPr lang="de-DE" dirty="0" err="1"/>
              <a:t>clinical</a:t>
            </a:r>
            <a:r>
              <a:rPr lang="de-DE" dirty="0"/>
              <a:t> </a:t>
            </a:r>
            <a:r>
              <a:rPr lang="de-DE" dirty="0" err="1"/>
              <a:t>trials</a:t>
            </a:r>
            <a:endParaRPr lang="de-DE" dirty="0"/>
          </a:p>
        </p:txBody>
      </p:sp>
      <p:sp>
        <p:nvSpPr>
          <p:cNvPr id="3" name="Inhaltsplatzhalter 2"/>
          <p:cNvSpPr>
            <a:spLocks noGrp="1"/>
          </p:cNvSpPr>
          <p:nvPr>
            <p:ph idx="1"/>
          </p:nvPr>
        </p:nvSpPr>
        <p:spPr/>
        <p:txBody>
          <a:bodyPr>
            <a:normAutofit fontScale="92500" lnSpcReduction="10000"/>
          </a:bodyPr>
          <a:lstStyle/>
          <a:p>
            <a:pPr marL="0" indent="0">
              <a:buNone/>
            </a:pPr>
            <a:r>
              <a:rPr lang="en-US" altLang="de-DE" dirty="0" smtClean="0"/>
              <a:t>It </a:t>
            </a:r>
            <a:r>
              <a:rPr lang="en-US" altLang="de-DE" dirty="0"/>
              <a:t>is essential to consider the extent to which the analyses were planned prior to the availability of data…This is particularly important in the case of any subgroup analyses, because if such analyses are not preplanned they will ordinarily not provide an </a:t>
            </a:r>
            <a:r>
              <a:rPr lang="en-US" altLang="de-DE" dirty="0" smtClean="0"/>
              <a:t>adequate </a:t>
            </a:r>
            <a:r>
              <a:rPr lang="en-US" altLang="de-DE" dirty="0"/>
              <a:t>basis for definitive </a:t>
            </a:r>
            <a:r>
              <a:rPr lang="en-US" altLang="de-DE" dirty="0" smtClean="0"/>
              <a:t>conclusions. </a:t>
            </a:r>
          </a:p>
          <a:p>
            <a:pPr marL="0" indent="0">
              <a:buNone/>
            </a:pPr>
            <a:r>
              <a:rPr lang="en-US" altLang="de-DE" dirty="0" smtClean="0"/>
              <a:t>Problems with subgroup analyses include increased </a:t>
            </a:r>
            <a:r>
              <a:rPr lang="en-US" altLang="de-DE" dirty="0"/>
              <a:t>probability of type I error when H0 </a:t>
            </a:r>
            <a:r>
              <a:rPr lang="en-US" altLang="de-DE" dirty="0" smtClean="0"/>
              <a:t>true, decreased </a:t>
            </a:r>
            <a:r>
              <a:rPr lang="en-US" altLang="de-DE" dirty="0"/>
              <a:t>power (increased type II error) in individual subgroups when H1 </a:t>
            </a:r>
            <a:r>
              <a:rPr lang="en-US" altLang="de-DE" dirty="0" smtClean="0"/>
              <a:t>true.</a:t>
            </a:r>
            <a:endParaRPr lang="en-US" altLang="de-DE" dirty="0"/>
          </a:p>
          <a:p>
            <a:pPr marL="0" indent="0">
              <a:buNone/>
            </a:pPr>
            <a:r>
              <a:rPr lang="en-US" altLang="de-DE" dirty="0" smtClean="0"/>
              <a:t>A </a:t>
            </a:r>
            <a:r>
              <a:rPr lang="en-US" altLang="de-DE" dirty="0"/>
              <a:t>treatment-covariate interaction exists when the treatment effect is not the same for all values of a covariate (e.g., gender, age, etc.)</a:t>
            </a:r>
          </a:p>
          <a:p>
            <a:pPr marL="0" indent="0">
              <a:buNone/>
            </a:pPr>
            <a:r>
              <a:rPr lang="en-US" altLang="de-DE" dirty="0"/>
              <a:t>Quantitative interactions: Treatment effects in the same direction, but of different magnitude in some subgroups (common and </a:t>
            </a:r>
            <a:r>
              <a:rPr lang="en-US" altLang="de-DE" dirty="0" smtClean="0"/>
              <a:t>even expected</a:t>
            </a:r>
            <a:r>
              <a:rPr lang="en-US" altLang="de-DE" dirty="0"/>
              <a:t>)</a:t>
            </a:r>
          </a:p>
          <a:p>
            <a:pPr marL="0" indent="0">
              <a:buNone/>
            </a:pPr>
            <a:r>
              <a:rPr lang="en-US" altLang="de-DE" dirty="0"/>
              <a:t>Qualitative interactions: Treatment effects in opposite direction (rare)</a:t>
            </a:r>
          </a:p>
          <a:p>
            <a:pPr marL="0" indent="0">
              <a:buNone/>
            </a:pPr>
            <a:endParaRPr lang="en-US" altLang="de-DE" dirty="0" smtClean="0"/>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95D61E4E-ADBA-416B-A7A0-9366DBA44822}"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01.02.2023</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hanno.ulmer@i-med.ac.at</a:t>
            </a:r>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758818126"/>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Multiplicity</a:t>
            </a:r>
            <a:r>
              <a:rPr lang="de-DE" dirty="0"/>
              <a:t> </a:t>
            </a:r>
            <a:r>
              <a:rPr lang="de-DE" dirty="0" err="1"/>
              <a:t>issues</a:t>
            </a:r>
            <a:r>
              <a:rPr lang="de-DE" dirty="0"/>
              <a:t> in </a:t>
            </a:r>
            <a:r>
              <a:rPr lang="de-DE" dirty="0" err="1"/>
              <a:t>clinical</a:t>
            </a:r>
            <a:r>
              <a:rPr lang="de-DE" dirty="0"/>
              <a:t> </a:t>
            </a:r>
            <a:r>
              <a:rPr lang="de-DE" dirty="0" err="1"/>
              <a:t>trials</a:t>
            </a:r>
            <a:endParaRPr lang="de-DE" dirty="0"/>
          </a:p>
        </p:txBody>
      </p:sp>
      <p:sp>
        <p:nvSpPr>
          <p:cNvPr id="3" name="Inhaltsplatzhalter 2"/>
          <p:cNvSpPr>
            <a:spLocks noGrp="1"/>
          </p:cNvSpPr>
          <p:nvPr>
            <p:ph idx="1"/>
          </p:nvPr>
        </p:nvSpPr>
        <p:spPr/>
        <p:txBody>
          <a:bodyPr/>
          <a:lstStyle/>
          <a:p>
            <a:pPr marL="0" indent="0">
              <a:buNone/>
            </a:pPr>
            <a:r>
              <a:rPr lang="de-DE" dirty="0" err="1" smtClean="0"/>
              <a:t>Reliable</a:t>
            </a:r>
            <a:r>
              <a:rPr lang="de-DE" dirty="0" smtClean="0"/>
              <a:t> </a:t>
            </a:r>
            <a:r>
              <a:rPr lang="de-DE" dirty="0" err="1" smtClean="0"/>
              <a:t>conclusions</a:t>
            </a:r>
            <a:r>
              <a:rPr lang="de-DE" dirty="0" smtClean="0"/>
              <a:t> </a:t>
            </a:r>
            <a:r>
              <a:rPr lang="de-DE" dirty="0" err="1" smtClean="0"/>
              <a:t>from</a:t>
            </a:r>
            <a:r>
              <a:rPr lang="de-DE" dirty="0" smtClean="0"/>
              <a:t> </a:t>
            </a:r>
            <a:r>
              <a:rPr lang="de-DE" dirty="0" err="1" smtClean="0"/>
              <a:t>subgroup</a:t>
            </a:r>
            <a:r>
              <a:rPr lang="de-DE" dirty="0" smtClean="0"/>
              <a:t> </a:t>
            </a:r>
            <a:r>
              <a:rPr lang="de-DE" dirty="0" err="1" smtClean="0"/>
              <a:t>analyses</a:t>
            </a:r>
            <a:r>
              <a:rPr lang="de-DE" dirty="0" smtClean="0"/>
              <a:t> </a:t>
            </a:r>
            <a:r>
              <a:rPr lang="de-DE" dirty="0" err="1" smtClean="0"/>
              <a:t>generally</a:t>
            </a:r>
            <a:r>
              <a:rPr lang="de-DE" dirty="0" smtClean="0"/>
              <a:t> </a:t>
            </a:r>
            <a:r>
              <a:rPr lang="de-DE" dirty="0" err="1" smtClean="0"/>
              <a:t>require</a:t>
            </a:r>
            <a:r>
              <a:rPr lang="de-DE" dirty="0" smtClean="0"/>
              <a:t> </a:t>
            </a:r>
            <a:r>
              <a:rPr lang="de-DE" dirty="0" err="1" smtClean="0"/>
              <a:t>pre-specification</a:t>
            </a:r>
            <a:r>
              <a:rPr lang="de-DE" dirty="0" smtClean="0"/>
              <a:t> </a:t>
            </a:r>
            <a:r>
              <a:rPr lang="de-DE" dirty="0" err="1" smtClean="0"/>
              <a:t>and</a:t>
            </a:r>
            <a:r>
              <a:rPr lang="de-DE" dirty="0" smtClean="0"/>
              <a:t> </a:t>
            </a:r>
            <a:r>
              <a:rPr lang="de-DE" dirty="0" err="1" smtClean="0"/>
              <a:t>appropriate</a:t>
            </a:r>
            <a:r>
              <a:rPr lang="de-DE" dirty="0" smtClean="0"/>
              <a:t> </a:t>
            </a:r>
            <a:r>
              <a:rPr lang="de-DE" dirty="0" err="1" smtClean="0"/>
              <a:t>statistical</a:t>
            </a:r>
            <a:r>
              <a:rPr lang="de-DE" dirty="0" smtClean="0"/>
              <a:t> </a:t>
            </a:r>
            <a:r>
              <a:rPr lang="de-DE" dirty="0" err="1" smtClean="0"/>
              <a:t>analysis</a:t>
            </a:r>
            <a:r>
              <a:rPr lang="de-DE" dirty="0" smtClean="0"/>
              <a:t> </a:t>
            </a:r>
            <a:r>
              <a:rPr lang="de-DE" dirty="0" err="1" smtClean="0"/>
              <a:t>strategies</a:t>
            </a:r>
            <a:r>
              <a:rPr lang="de-DE" dirty="0" smtClean="0"/>
              <a:t>.  </a:t>
            </a:r>
            <a:r>
              <a:rPr lang="de-DE" dirty="0" err="1" smtClean="0"/>
              <a:t>Usually</a:t>
            </a:r>
            <a:r>
              <a:rPr lang="de-DE" dirty="0" smtClean="0"/>
              <a:t> </a:t>
            </a:r>
            <a:r>
              <a:rPr lang="de-DE" dirty="0" err="1" smtClean="0"/>
              <a:t>subgroup</a:t>
            </a:r>
            <a:r>
              <a:rPr lang="de-DE" dirty="0" smtClean="0"/>
              <a:t> </a:t>
            </a:r>
            <a:r>
              <a:rPr lang="de-DE" dirty="0" err="1" smtClean="0"/>
              <a:t>analyses</a:t>
            </a:r>
            <a:r>
              <a:rPr lang="de-DE" dirty="0" smtClean="0"/>
              <a:t> </a:t>
            </a:r>
            <a:r>
              <a:rPr lang="de-DE" dirty="0" err="1" smtClean="0"/>
              <a:t>have</a:t>
            </a:r>
            <a:r>
              <a:rPr lang="de-DE" dirty="0" smtClean="0"/>
              <a:t> </a:t>
            </a:r>
            <a:r>
              <a:rPr lang="de-DE" dirty="0" err="1" smtClean="0"/>
              <a:t>only</a:t>
            </a:r>
            <a:r>
              <a:rPr lang="de-DE" dirty="0" smtClean="0"/>
              <a:t> a </a:t>
            </a:r>
            <a:r>
              <a:rPr lang="de-DE" dirty="0" err="1" smtClean="0"/>
              <a:t>supportive</a:t>
            </a:r>
            <a:r>
              <a:rPr lang="de-DE" dirty="0" smtClean="0"/>
              <a:t> </a:t>
            </a:r>
            <a:r>
              <a:rPr lang="de-DE" dirty="0" err="1" smtClean="0"/>
              <a:t>or</a:t>
            </a:r>
            <a:r>
              <a:rPr lang="de-DE" dirty="0" smtClean="0"/>
              <a:t> </a:t>
            </a:r>
            <a:r>
              <a:rPr lang="de-DE" dirty="0" err="1" smtClean="0"/>
              <a:t>exploratory</a:t>
            </a:r>
            <a:r>
              <a:rPr lang="de-DE" dirty="0" smtClean="0"/>
              <a:t> </a:t>
            </a:r>
            <a:r>
              <a:rPr lang="de-DE" dirty="0" err="1" smtClean="0"/>
              <a:t>role</a:t>
            </a:r>
            <a:r>
              <a:rPr lang="de-DE" dirty="0" smtClean="0"/>
              <a:t> after </a:t>
            </a:r>
            <a:r>
              <a:rPr lang="de-DE" dirty="0" err="1" smtClean="0"/>
              <a:t>the</a:t>
            </a:r>
            <a:r>
              <a:rPr lang="de-DE" dirty="0" smtClean="0"/>
              <a:t> </a:t>
            </a:r>
            <a:r>
              <a:rPr lang="de-DE" dirty="0" err="1" smtClean="0"/>
              <a:t>primary</a:t>
            </a:r>
            <a:r>
              <a:rPr lang="de-DE" dirty="0" smtClean="0"/>
              <a:t> </a:t>
            </a:r>
            <a:r>
              <a:rPr lang="de-DE" dirty="0" err="1" smtClean="0"/>
              <a:t>objective</a:t>
            </a:r>
            <a:r>
              <a:rPr lang="de-DE" dirty="0" smtClean="0"/>
              <a:t> </a:t>
            </a:r>
            <a:r>
              <a:rPr lang="de-DE" dirty="0" err="1" smtClean="0"/>
              <a:t>has</a:t>
            </a:r>
            <a:r>
              <a:rPr lang="de-DE" dirty="0" smtClean="0"/>
              <a:t> </a:t>
            </a:r>
            <a:r>
              <a:rPr lang="de-DE" dirty="0" err="1" smtClean="0"/>
              <a:t>been</a:t>
            </a:r>
            <a:r>
              <a:rPr lang="de-DE" dirty="0" smtClean="0"/>
              <a:t> </a:t>
            </a:r>
            <a:r>
              <a:rPr lang="de-DE" dirty="0" err="1" smtClean="0"/>
              <a:t>accomplished</a:t>
            </a:r>
            <a:r>
              <a:rPr lang="de-DE" dirty="0" smtClean="0"/>
              <a:t>.</a:t>
            </a:r>
          </a:p>
          <a:p>
            <a:pPr marL="0" indent="0">
              <a:buNone/>
            </a:pPr>
            <a:r>
              <a:rPr lang="de-DE" dirty="0" smtClean="0"/>
              <a:t>A </a:t>
            </a:r>
            <a:r>
              <a:rPr lang="de-DE" dirty="0" err="1" smtClean="0"/>
              <a:t>specific</a:t>
            </a:r>
            <a:r>
              <a:rPr lang="de-DE" dirty="0" smtClean="0"/>
              <a:t> </a:t>
            </a:r>
            <a:r>
              <a:rPr lang="de-DE" dirty="0" err="1" smtClean="0"/>
              <a:t>claim</a:t>
            </a:r>
            <a:r>
              <a:rPr lang="de-DE" dirty="0" smtClean="0"/>
              <a:t> </a:t>
            </a:r>
            <a:r>
              <a:rPr lang="de-DE" dirty="0" err="1" smtClean="0"/>
              <a:t>of</a:t>
            </a:r>
            <a:r>
              <a:rPr lang="de-DE" dirty="0" smtClean="0"/>
              <a:t> </a:t>
            </a:r>
            <a:r>
              <a:rPr lang="de-DE" dirty="0" err="1" smtClean="0"/>
              <a:t>beneficial</a:t>
            </a:r>
            <a:r>
              <a:rPr lang="de-DE" dirty="0" smtClean="0"/>
              <a:t> </a:t>
            </a:r>
            <a:r>
              <a:rPr lang="de-DE" dirty="0" err="1" smtClean="0"/>
              <a:t>effects</a:t>
            </a:r>
            <a:r>
              <a:rPr lang="de-DE" dirty="0" smtClean="0"/>
              <a:t> in a </a:t>
            </a:r>
            <a:r>
              <a:rPr lang="de-DE" dirty="0" err="1" smtClean="0"/>
              <a:t>subgroup</a:t>
            </a:r>
            <a:r>
              <a:rPr lang="de-DE" dirty="0" smtClean="0"/>
              <a:t> </a:t>
            </a:r>
            <a:r>
              <a:rPr lang="de-DE" dirty="0" err="1" smtClean="0"/>
              <a:t>requires</a:t>
            </a:r>
            <a:r>
              <a:rPr lang="de-DE" dirty="0" smtClean="0"/>
              <a:t> </a:t>
            </a:r>
            <a:r>
              <a:rPr lang="de-DE" dirty="0" err="1" smtClean="0"/>
              <a:t>pre-specification</a:t>
            </a:r>
            <a:r>
              <a:rPr lang="de-DE" dirty="0" smtClean="0"/>
              <a:t> </a:t>
            </a:r>
            <a:r>
              <a:rPr lang="de-DE" dirty="0" err="1" smtClean="0"/>
              <a:t>of</a:t>
            </a:r>
            <a:r>
              <a:rPr lang="de-DE" dirty="0" smtClean="0"/>
              <a:t> </a:t>
            </a:r>
            <a:r>
              <a:rPr lang="de-DE" dirty="0" err="1" smtClean="0"/>
              <a:t>the</a:t>
            </a:r>
            <a:r>
              <a:rPr lang="de-DE" dirty="0" smtClean="0"/>
              <a:t> </a:t>
            </a:r>
            <a:r>
              <a:rPr lang="de-DE" dirty="0" err="1" smtClean="0"/>
              <a:t>corresponding</a:t>
            </a:r>
            <a:r>
              <a:rPr lang="de-DE" dirty="0" smtClean="0"/>
              <a:t> null </a:t>
            </a:r>
            <a:r>
              <a:rPr lang="de-DE" dirty="0" err="1" smtClean="0"/>
              <a:t>hypothesis</a:t>
            </a:r>
            <a:r>
              <a:rPr lang="de-DE" dirty="0" smtClean="0"/>
              <a:t> </a:t>
            </a:r>
            <a:r>
              <a:rPr lang="de-DE" dirty="0" err="1" smtClean="0"/>
              <a:t>and</a:t>
            </a:r>
            <a:r>
              <a:rPr lang="de-DE" dirty="0" smtClean="0"/>
              <a:t> an </a:t>
            </a:r>
            <a:r>
              <a:rPr lang="de-DE" dirty="0" err="1" smtClean="0"/>
              <a:t>appropriate</a:t>
            </a:r>
            <a:r>
              <a:rPr lang="de-DE" dirty="0" smtClean="0"/>
              <a:t> </a:t>
            </a:r>
            <a:r>
              <a:rPr lang="de-DE" dirty="0" err="1" smtClean="0"/>
              <a:t>confirmatory</a:t>
            </a:r>
            <a:r>
              <a:rPr lang="de-DE" dirty="0" smtClean="0"/>
              <a:t> </a:t>
            </a:r>
            <a:r>
              <a:rPr lang="de-DE" dirty="0" err="1" smtClean="0"/>
              <a:t>analysis</a:t>
            </a:r>
            <a:r>
              <a:rPr lang="de-DE" dirty="0" smtClean="0"/>
              <a:t> </a:t>
            </a:r>
            <a:r>
              <a:rPr lang="de-DE" dirty="0" err="1" smtClean="0"/>
              <a:t>strategy</a:t>
            </a:r>
            <a:r>
              <a:rPr lang="de-DE" dirty="0" smtClean="0"/>
              <a:t>. </a:t>
            </a:r>
            <a:r>
              <a:rPr lang="de-DE" dirty="0" err="1" smtClean="0"/>
              <a:t>Considerations</a:t>
            </a:r>
            <a:r>
              <a:rPr lang="de-DE" dirty="0" smtClean="0"/>
              <a:t> </a:t>
            </a:r>
            <a:r>
              <a:rPr lang="de-DE" dirty="0" err="1" smtClean="0"/>
              <a:t>of</a:t>
            </a:r>
            <a:r>
              <a:rPr lang="de-DE" dirty="0" smtClean="0"/>
              <a:t> power </a:t>
            </a:r>
            <a:r>
              <a:rPr lang="de-DE" dirty="0" err="1" smtClean="0"/>
              <a:t>would</a:t>
            </a:r>
            <a:r>
              <a:rPr lang="de-DE" dirty="0" smtClean="0"/>
              <a:t> </a:t>
            </a:r>
            <a:r>
              <a:rPr lang="de-DE" dirty="0" err="1" smtClean="0"/>
              <a:t>be</a:t>
            </a:r>
            <a:r>
              <a:rPr lang="de-DE" dirty="0" smtClean="0"/>
              <a:t> </a:t>
            </a:r>
            <a:r>
              <a:rPr lang="de-DE" dirty="0" err="1" smtClean="0"/>
              <a:t>expected</a:t>
            </a:r>
            <a:r>
              <a:rPr lang="de-DE" dirty="0" smtClean="0"/>
              <a:t> in </a:t>
            </a:r>
            <a:r>
              <a:rPr lang="de-DE" dirty="0" err="1" smtClean="0"/>
              <a:t>the</a:t>
            </a:r>
            <a:r>
              <a:rPr lang="de-DE" dirty="0" smtClean="0"/>
              <a:t> </a:t>
            </a:r>
            <a:r>
              <a:rPr lang="de-DE" dirty="0" err="1" smtClean="0"/>
              <a:t>protocol</a:t>
            </a:r>
            <a:r>
              <a:rPr lang="de-DE" dirty="0" smtClean="0"/>
              <a:t>, </a:t>
            </a:r>
            <a:r>
              <a:rPr lang="de-DE" dirty="0" err="1" smtClean="0"/>
              <a:t>and</a:t>
            </a:r>
            <a:r>
              <a:rPr lang="de-DE" dirty="0" smtClean="0"/>
              <a:t> </a:t>
            </a:r>
            <a:r>
              <a:rPr lang="de-DE" dirty="0" err="1" smtClean="0"/>
              <a:t>randomisation</a:t>
            </a:r>
            <a:r>
              <a:rPr lang="de-DE" dirty="0" smtClean="0"/>
              <a:t> </a:t>
            </a:r>
            <a:r>
              <a:rPr lang="de-DE" dirty="0" err="1" smtClean="0"/>
              <a:t>would</a:t>
            </a:r>
            <a:r>
              <a:rPr lang="de-DE" dirty="0" smtClean="0"/>
              <a:t> </a:t>
            </a:r>
            <a:r>
              <a:rPr lang="de-DE" dirty="0" err="1" smtClean="0"/>
              <a:t>generally</a:t>
            </a:r>
            <a:r>
              <a:rPr lang="de-DE" dirty="0" smtClean="0"/>
              <a:t> </a:t>
            </a:r>
            <a:r>
              <a:rPr lang="de-DE" dirty="0" err="1" smtClean="0"/>
              <a:t>be</a:t>
            </a:r>
            <a:r>
              <a:rPr lang="de-DE" dirty="0" smtClean="0"/>
              <a:t> </a:t>
            </a:r>
            <a:r>
              <a:rPr lang="de-DE" dirty="0" err="1" smtClean="0"/>
              <a:t>stratified</a:t>
            </a:r>
            <a:r>
              <a:rPr lang="de-DE" dirty="0" smtClean="0"/>
              <a:t>.</a:t>
            </a:r>
          </a:p>
          <a:p>
            <a:pPr marL="0" indent="0">
              <a:buNone/>
            </a:pPr>
            <a:r>
              <a:rPr lang="de-DE" dirty="0" err="1" smtClean="0"/>
              <a:t>Enrichment</a:t>
            </a:r>
            <a:r>
              <a:rPr lang="de-DE" dirty="0" smtClean="0"/>
              <a:t> </a:t>
            </a:r>
            <a:r>
              <a:rPr lang="de-DE" dirty="0" err="1" smtClean="0"/>
              <a:t>strategies</a:t>
            </a:r>
            <a:r>
              <a:rPr lang="de-DE" dirty="0" smtClean="0"/>
              <a:t>: </a:t>
            </a:r>
            <a:r>
              <a:rPr lang="de-DE" dirty="0" err="1" smtClean="0"/>
              <a:t>the</a:t>
            </a:r>
            <a:r>
              <a:rPr lang="de-DE" dirty="0" smtClean="0"/>
              <a:t> </a:t>
            </a:r>
            <a:r>
              <a:rPr lang="de-DE" dirty="0" err="1" smtClean="0"/>
              <a:t>prospective</a:t>
            </a:r>
            <a:r>
              <a:rPr lang="de-DE" dirty="0" smtClean="0"/>
              <a:t> </a:t>
            </a:r>
            <a:r>
              <a:rPr lang="de-DE" dirty="0" err="1" smtClean="0"/>
              <a:t>use</a:t>
            </a:r>
            <a:r>
              <a:rPr lang="de-DE" dirty="0" smtClean="0"/>
              <a:t> </a:t>
            </a:r>
            <a:r>
              <a:rPr lang="de-DE" dirty="0" err="1" smtClean="0"/>
              <a:t>of</a:t>
            </a:r>
            <a:r>
              <a:rPr lang="de-DE" dirty="0" smtClean="0"/>
              <a:t> </a:t>
            </a:r>
            <a:r>
              <a:rPr lang="de-DE" dirty="0" err="1" smtClean="0"/>
              <a:t>any</a:t>
            </a:r>
            <a:r>
              <a:rPr lang="de-DE" dirty="0" smtClean="0"/>
              <a:t> </a:t>
            </a:r>
            <a:r>
              <a:rPr lang="de-DE" dirty="0" err="1" smtClean="0"/>
              <a:t>patient</a:t>
            </a:r>
            <a:r>
              <a:rPr lang="de-DE" dirty="0" smtClean="0"/>
              <a:t> </a:t>
            </a:r>
            <a:r>
              <a:rPr lang="de-DE" dirty="0" err="1" smtClean="0"/>
              <a:t>characteristics</a:t>
            </a:r>
            <a:r>
              <a:rPr lang="de-DE" dirty="0" smtClean="0"/>
              <a:t> </a:t>
            </a:r>
            <a:r>
              <a:rPr lang="de-DE" dirty="0" err="1" smtClean="0"/>
              <a:t>to</a:t>
            </a:r>
            <a:r>
              <a:rPr lang="de-DE" dirty="0" smtClean="0"/>
              <a:t> </a:t>
            </a:r>
            <a:r>
              <a:rPr lang="de-DE" dirty="0" err="1" smtClean="0"/>
              <a:t>select</a:t>
            </a:r>
            <a:r>
              <a:rPr lang="de-DE" dirty="0" smtClean="0"/>
              <a:t> a </a:t>
            </a:r>
            <a:r>
              <a:rPr lang="de-DE" dirty="0" err="1" smtClean="0"/>
              <a:t>study</a:t>
            </a:r>
            <a:r>
              <a:rPr lang="de-DE" dirty="0" smtClean="0"/>
              <a:t> </a:t>
            </a:r>
            <a:r>
              <a:rPr lang="de-DE" dirty="0" err="1" smtClean="0"/>
              <a:t>population</a:t>
            </a:r>
            <a:r>
              <a:rPr lang="de-DE" dirty="0" smtClean="0"/>
              <a:t> in </a:t>
            </a:r>
            <a:r>
              <a:rPr lang="de-DE" dirty="0" err="1" smtClean="0"/>
              <a:t>which</a:t>
            </a:r>
            <a:r>
              <a:rPr lang="de-DE" dirty="0" smtClean="0"/>
              <a:t> </a:t>
            </a:r>
            <a:r>
              <a:rPr lang="de-DE" dirty="0" err="1" smtClean="0"/>
              <a:t>detection</a:t>
            </a:r>
            <a:r>
              <a:rPr lang="de-DE" dirty="0" smtClean="0"/>
              <a:t> </a:t>
            </a:r>
            <a:r>
              <a:rPr lang="de-DE" dirty="0" err="1" smtClean="0"/>
              <a:t>of</a:t>
            </a:r>
            <a:r>
              <a:rPr lang="de-DE" dirty="0" smtClean="0"/>
              <a:t> a </a:t>
            </a:r>
            <a:r>
              <a:rPr lang="de-DE" dirty="0" err="1" smtClean="0"/>
              <a:t>drug</a:t>
            </a:r>
            <a:r>
              <a:rPr lang="de-DE" dirty="0" smtClean="0"/>
              <a:t> </a:t>
            </a:r>
            <a:r>
              <a:rPr lang="de-DE" dirty="0" err="1" smtClean="0"/>
              <a:t>effect</a:t>
            </a:r>
            <a:r>
              <a:rPr lang="de-DE" dirty="0" smtClean="0"/>
              <a:t> </a:t>
            </a:r>
            <a:r>
              <a:rPr lang="de-DE" dirty="0" err="1" smtClean="0"/>
              <a:t>is</a:t>
            </a:r>
            <a:r>
              <a:rPr lang="de-DE" dirty="0" smtClean="0"/>
              <a:t> </a:t>
            </a:r>
            <a:r>
              <a:rPr lang="de-DE" dirty="0" err="1" smtClean="0"/>
              <a:t>more</a:t>
            </a:r>
            <a:r>
              <a:rPr lang="de-DE" dirty="0" smtClean="0"/>
              <a:t> </a:t>
            </a:r>
            <a:r>
              <a:rPr lang="de-DE" dirty="0" err="1" smtClean="0"/>
              <a:t>likely</a:t>
            </a:r>
            <a:r>
              <a:rPr lang="de-DE" dirty="0" smtClean="0"/>
              <a:t>. </a:t>
            </a:r>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F8CBC6A-E0F1-42E4-8B75-0373F3127226}"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01.02.2023</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hanno.ulmer@i-med.ac.at</a:t>
            </a:r>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306247433"/>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 </a:t>
            </a:r>
            <a:r>
              <a:rPr lang="de-DE" dirty="0" err="1" smtClean="0"/>
              <a:t>pooled</a:t>
            </a:r>
            <a:r>
              <a:rPr lang="de-DE" dirty="0" smtClean="0"/>
              <a:t> </a:t>
            </a:r>
            <a:r>
              <a:rPr lang="de-DE" dirty="0" err="1" smtClean="0"/>
              <a:t>subgroup</a:t>
            </a:r>
            <a:r>
              <a:rPr lang="de-DE" dirty="0" smtClean="0"/>
              <a:t>-analysis</a:t>
            </a:r>
            <a:endParaRPr lang="de-DE" dirty="0"/>
          </a:p>
        </p:txBody>
      </p:sp>
      <p:sp>
        <p:nvSpPr>
          <p:cNvPr id="3" name="Datumsplatzhalt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A42F064E-86B4-438F-836B-85693A7CB626}"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01.02.2023</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Fußzeilenplatzhalt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hanno.ulmer@i-med.ac.at</a:t>
            </a:r>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liennummernplatzhalt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Seite </a:t>
            </a:r>
            <a:fld id="{EE29F858-1221-4A12-AB43-D242F2C02AC7}"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6922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700808"/>
            <a:ext cx="6410984" cy="439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915432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 </a:t>
            </a:r>
            <a:r>
              <a:rPr lang="de-DE" dirty="0" err="1"/>
              <a:t>pooled</a:t>
            </a:r>
            <a:r>
              <a:rPr lang="de-DE" dirty="0"/>
              <a:t> </a:t>
            </a:r>
            <a:r>
              <a:rPr lang="de-DE" dirty="0" err="1"/>
              <a:t>subgroup</a:t>
            </a:r>
            <a:r>
              <a:rPr lang="de-DE" dirty="0"/>
              <a:t>-analysis</a:t>
            </a:r>
          </a:p>
        </p:txBody>
      </p:sp>
      <p:sp>
        <p:nvSpPr>
          <p:cNvPr id="3" name="Datumsplatzhalt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FFF7F405-00BF-4008-9D9A-F071C1804C5D}"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01.02.2023</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Fußzeilenplatzhalt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hanno.ulmer@i-med.ac.at</a:t>
            </a:r>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liennummernplatzhalt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Seite </a:t>
            </a:r>
            <a:fld id="{EE29F858-1221-4A12-AB43-D242F2C02AC7}"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69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595578"/>
            <a:ext cx="7272808" cy="4376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48170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88" y="1524000"/>
            <a:ext cx="7905750" cy="2120900"/>
          </a:xfrm>
        </p:spPr>
        <p:txBody>
          <a:bodyPr>
            <a:normAutofit/>
          </a:bodyPr>
          <a:lstStyle/>
          <a:p>
            <a:pPr algn="l"/>
            <a:r>
              <a:rPr lang="de-DE" dirty="0" smtClean="0"/>
              <a:t>Day 4:</a:t>
            </a:r>
            <a:br>
              <a:rPr lang="de-DE" dirty="0" smtClean="0"/>
            </a:br>
            <a:r>
              <a:rPr lang="de-DE" dirty="0" err="1" smtClean="0"/>
              <a:t>Adjustment</a:t>
            </a:r>
            <a:r>
              <a:rPr lang="de-DE" dirty="0" smtClean="0"/>
              <a:t> </a:t>
            </a:r>
            <a:r>
              <a:rPr lang="de-DE" dirty="0" err="1" smtClean="0"/>
              <a:t>and</a:t>
            </a:r>
            <a:r>
              <a:rPr lang="de-DE" dirty="0" smtClean="0"/>
              <a:t> </a:t>
            </a:r>
            <a:br>
              <a:rPr lang="de-DE" dirty="0" smtClean="0"/>
            </a:br>
            <a:r>
              <a:rPr lang="de-DE" dirty="0" smtClean="0"/>
              <a:t>multivariate </a:t>
            </a:r>
            <a:r>
              <a:rPr lang="de-DE" dirty="0" err="1" smtClean="0"/>
              <a:t>analysis</a:t>
            </a:r>
            <a:r>
              <a:rPr lang="de-DE" sz="1200" dirty="0"/>
              <a:t/>
            </a:r>
            <a:br>
              <a:rPr lang="de-DE" sz="1200" dirty="0"/>
            </a:br>
            <a:endParaRPr lang="de-DE" sz="2500" b="1" i="1" dirty="0"/>
          </a:p>
        </p:txBody>
      </p:sp>
      <p:sp>
        <p:nvSpPr>
          <p:cNvPr id="7" name="Rectangle 3"/>
          <p:cNvSpPr txBox="1">
            <a:spLocks noChangeArrowheads="1"/>
          </p:cNvSpPr>
          <p:nvPr/>
        </p:nvSpPr>
        <p:spPr>
          <a:xfrm>
            <a:off x="1339850" y="4077072"/>
            <a:ext cx="6553200" cy="10073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de-DE" sz="2000" b="0" i="0" u="none" strike="noStrike" kern="1200" cap="none" spc="0" normalizeH="0" baseline="0" noProof="0" dirty="0" smtClean="0">
                <a:ln>
                  <a:noFill/>
                </a:ln>
                <a:solidFill>
                  <a:prstClr val="black">
                    <a:lumMod val="50000"/>
                    <a:lumOff val="50000"/>
                  </a:prstClr>
                </a:solidFill>
                <a:effectLst/>
                <a:uLnTx/>
                <a:uFillTx/>
                <a:latin typeface="Calibri"/>
                <a:ea typeface="+mn-ea"/>
                <a:cs typeface="+mn-cs"/>
              </a:rPr>
              <a:t>Dr. Hanno Ulmer</a:t>
            </a: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de-AT" sz="1600" b="0" i="1" u="none" strike="noStrike" kern="1200" cap="none" spc="0" normalizeH="0" baseline="0" noProof="0" dirty="0" smtClean="0">
                <a:ln>
                  <a:noFill/>
                </a:ln>
                <a:solidFill>
                  <a:prstClr val="black">
                    <a:lumMod val="50000"/>
                    <a:lumOff val="50000"/>
                  </a:prstClr>
                </a:solidFill>
                <a:effectLst/>
                <a:uLnTx/>
                <a:uFillTx/>
                <a:latin typeface="Calibri"/>
                <a:ea typeface="+mn-ea"/>
                <a:cs typeface="+mn-cs"/>
                <a:hlinkClick r:id="rId3"/>
              </a:rPr>
              <a:t>hanno.ulmer@i-med.ac.at</a:t>
            </a:r>
            <a:endParaRPr kumimoji="0" lang="de-DE" sz="1600" b="0" i="1" u="none" strike="noStrike" kern="1200" cap="none" spc="0" normalizeH="0" baseline="0" noProof="0" dirty="0" smtClean="0">
              <a:ln>
                <a:noFill/>
              </a:ln>
              <a:solidFill>
                <a:prstClr val="black">
                  <a:lumMod val="50000"/>
                  <a:lumOff val="50000"/>
                </a:prstClr>
              </a:solidFill>
              <a:effectLst/>
              <a:uLnTx/>
              <a:uFillTx/>
              <a:latin typeface="Calibri"/>
              <a:ea typeface="+mn-ea"/>
              <a:cs typeface="+mn-cs"/>
            </a:endParaRP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de-DE" sz="2000" b="0" i="0" u="none" strike="noStrike" kern="1200" cap="none" spc="0" normalizeH="0" baseline="0" noProof="0" dirty="0" smtClean="0">
              <a:ln>
                <a:noFill/>
              </a:ln>
              <a:solidFill>
                <a:prstClr val="black">
                  <a:lumMod val="50000"/>
                  <a:lumOff val="50000"/>
                </a:prstClr>
              </a:solidFill>
              <a:effectLst/>
              <a:uLnTx/>
              <a:uFillTx/>
              <a:latin typeface="Calibri"/>
              <a:ea typeface="+mn-ea"/>
              <a:cs typeface="+mn-cs"/>
            </a:endParaRP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de-DE" sz="2400" b="0" i="0" u="none" strike="noStrike" kern="1200" cap="none" spc="0" normalizeH="0" baseline="0" noProof="0" dirty="0" smtClean="0">
              <a:ln>
                <a:noFill/>
              </a:ln>
              <a:solidFill>
                <a:prstClr val="black">
                  <a:lumMod val="50000"/>
                  <a:lumOff val="50000"/>
                </a:prstClr>
              </a:solidFill>
              <a:effectLst/>
              <a:uLnTx/>
              <a:uFillTx/>
              <a:latin typeface="Calibri"/>
              <a:ea typeface="+mn-ea"/>
              <a:cs typeface="+mn-cs"/>
            </a:endParaRP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de-DE" sz="2400" b="0" i="0"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p:txBody>
      </p:sp>
      <p:sp>
        <p:nvSpPr>
          <p:cNvPr id="8" name="Rectangle 3"/>
          <p:cNvSpPr>
            <a:spLocks noGrp="1" noChangeArrowheads="1"/>
          </p:cNvSpPr>
          <p:nvPr>
            <p:ph type="subTitle" idx="1"/>
          </p:nvPr>
        </p:nvSpPr>
        <p:spPr>
          <a:xfrm>
            <a:off x="1339850" y="5589240"/>
            <a:ext cx="6400800" cy="985664"/>
          </a:xfrm>
        </p:spPr>
        <p:txBody>
          <a:bodyPr>
            <a:normAutofit/>
          </a:bodyPr>
          <a:lstStyle/>
          <a:p>
            <a:r>
              <a:rPr lang="de-DE" sz="2000" dirty="0"/>
              <a:t>Department </a:t>
            </a:r>
            <a:r>
              <a:rPr lang="de-DE" sz="2000" dirty="0" err="1"/>
              <a:t>of</a:t>
            </a:r>
            <a:r>
              <a:rPr lang="de-DE" sz="2000" dirty="0"/>
              <a:t> Medical </a:t>
            </a:r>
            <a:r>
              <a:rPr lang="de-DE" sz="2000" dirty="0" err="1"/>
              <a:t>Statistics</a:t>
            </a:r>
            <a:r>
              <a:rPr lang="de-DE" sz="2000" dirty="0"/>
              <a:t>, </a:t>
            </a:r>
            <a:r>
              <a:rPr lang="de-DE" sz="2000" dirty="0" err="1"/>
              <a:t>Informatics</a:t>
            </a:r>
            <a:r>
              <a:rPr lang="de-DE" sz="2000" dirty="0"/>
              <a:t> </a:t>
            </a:r>
            <a:r>
              <a:rPr lang="de-DE" sz="2000" dirty="0" err="1"/>
              <a:t>and</a:t>
            </a:r>
            <a:r>
              <a:rPr lang="de-DE" sz="2000" dirty="0"/>
              <a:t> </a:t>
            </a:r>
            <a:r>
              <a:rPr lang="de-DE" sz="2000" dirty="0" err="1"/>
              <a:t>Health</a:t>
            </a:r>
            <a:r>
              <a:rPr lang="de-DE" sz="2000" dirty="0"/>
              <a:t> Economics, Innsbruck Medical University</a:t>
            </a:r>
          </a:p>
          <a:p>
            <a:endParaRPr lang="de-DE" sz="2400" dirty="0"/>
          </a:p>
          <a:p>
            <a:pPr algn="ctr"/>
            <a:endParaRPr lang="de-DE" sz="2400" dirty="0"/>
          </a:p>
        </p:txBody>
      </p:sp>
    </p:spTree>
    <p:extLst>
      <p:ext uri="{BB962C8B-B14F-4D97-AF65-F5344CB8AC3E}">
        <p14:creationId xmlns:p14="http://schemas.microsoft.com/office/powerpoint/2010/main" val="3664718503"/>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Adjusting</a:t>
            </a:r>
            <a:r>
              <a:rPr lang="de-DE" dirty="0" smtClean="0"/>
              <a:t> </a:t>
            </a:r>
            <a:r>
              <a:rPr lang="de-DE" dirty="0" err="1" smtClean="0"/>
              <a:t>for</a:t>
            </a:r>
            <a:r>
              <a:rPr lang="de-DE" dirty="0" smtClean="0"/>
              <a:t> a </a:t>
            </a:r>
            <a:r>
              <a:rPr lang="de-DE" dirty="0" err="1" smtClean="0"/>
              <a:t>single</a:t>
            </a:r>
            <a:r>
              <a:rPr lang="de-DE" dirty="0" smtClean="0"/>
              <a:t> variable in multivariate </a:t>
            </a:r>
            <a:r>
              <a:rPr lang="de-DE" dirty="0" err="1" smtClean="0"/>
              <a:t>analysis</a:t>
            </a:r>
            <a:endParaRPr lang="de-DE" dirty="0"/>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CD01C80-E9AA-4600-8E82-C0F98355DB63}" type="datetime1">
              <a:rPr kumimoji="0" lang="de-AT"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01.02.2023</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hanno.ulmer@i-med.ac.at</a:t>
            </a:r>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538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930" y="1628800"/>
            <a:ext cx="6121400" cy="420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122897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Adjusting</a:t>
            </a:r>
            <a:r>
              <a:rPr lang="de-DE" dirty="0" smtClean="0"/>
              <a:t> </a:t>
            </a:r>
            <a:r>
              <a:rPr lang="de-DE" dirty="0" err="1" smtClean="0"/>
              <a:t>for</a:t>
            </a:r>
            <a:r>
              <a:rPr lang="de-DE" dirty="0" smtClean="0"/>
              <a:t> </a:t>
            </a:r>
            <a:r>
              <a:rPr lang="de-DE" dirty="0" err="1" smtClean="0"/>
              <a:t>two</a:t>
            </a:r>
            <a:r>
              <a:rPr lang="de-DE" dirty="0" smtClean="0"/>
              <a:t> </a:t>
            </a:r>
            <a:r>
              <a:rPr lang="de-DE" dirty="0" smtClean="0"/>
              <a:t>variables </a:t>
            </a:r>
            <a:r>
              <a:rPr lang="de-DE" dirty="0" smtClean="0"/>
              <a:t>in multivariate </a:t>
            </a:r>
            <a:r>
              <a:rPr lang="de-DE" dirty="0" err="1" smtClean="0"/>
              <a:t>analysis</a:t>
            </a:r>
            <a:endParaRPr lang="de-DE" dirty="0"/>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F0F338D-3602-4D05-BFEF-4C733D7D5A70}" type="datetime1">
              <a:rPr kumimoji="0" lang="de-AT"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01.02.2023</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hanno.ulmer@i-med.ac.at</a:t>
            </a:r>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539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700808"/>
            <a:ext cx="6480720" cy="3618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031121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3"/>
          <p:cNvSpPr>
            <a:spLocks noGrp="1" noChangeArrowheads="1"/>
          </p:cNvSpPr>
          <p:nvPr>
            <p:ph type="body" idx="1"/>
          </p:nvPr>
        </p:nvSpPr>
        <p:spPr>
          <a:xfrm>
            <a:off x="539750" y="908050"/>
            <a:ext cx="8064500" cy="5616575"/>
          </a:xfrm>
        </p:spPr>
        <p:txBody>
          <a:bodyPr/>
          <a:lstStyle/>
          <a:p>
            <a:pPr marL="495300" indent="-495300" eaLnBrk="1" hangingPunct="1">
              <a:buFontTx/>
              <a:buNone/>
              <a:defRPr/>
            </a:pPr>
            <a:r>
              <a:rPr lang="en-GB" sz="2700" dirty="0" smtClean="0">
                <a:latin typeface="Verdana" pitchFamily="34" charset="0"/>
              </a:rPr>
              <a:t>Multivariable analysis - regression</a:t>
            </a:r>
          </a:p>
          <a:p>
            <a:pPr marL="495300" indent="-495300" eaLnBrk="1" hangingPunct="1">
              <a:buFontTx/>
              <a:buNone/>
              <a:defRPr/>
            </a:pPr>
            <a:endParaRPr lang="de-AT" sz="1800" dirty="0" smtClean="0">
              <a:latin typeface="Verdana" pitchFamily="34" charset="0"/>
            </a:endParaRPr>
          </a:p>
          <a:p>
            <a:pPr>
              <a:buFontTx/>
              <a:buNone/>
              <a:defRPr/>
            </a:pPr>
            <a:r>
              <a:rPr lang="en-GB" sz="1800" dirty="0" smtClean="0">
                <a:latin typeface="Verdana" pitchFamily="34" charset="0"/>
              </a:rPr>
              <a:t>Basic idea concerning the outcome:</a:t>
            </a:r>
          </a:p>
          <a:p>
            <a:pPr>
              <a:buFontTx/>
              <a:buNone/>
              <a:defRPr/>
            </a:pPr>
            <a:endParaRPr lang="en-GB" sz="1800" dirty="0" smtClean="0">
              <a:latin typeface="Verdana" pitchFamily="34" charset="0"/>
            </a:endParaRPr>
          </a:p>
          <a:p>
            <a:pPr>
              <a:buFontTx/>
              <a:buNone/>
              <a:defRPr/>
            </a:pPr>
            <a:endParaRPr lang="en-GB" sz="1800" dirty="0" smtClean="0">
              <a:latin typeface="Verdana" pitchFamily="34" charset="0"/>
            </a:endParaRPr>
          </a:p>
          <a:p>
            <a:pPr>
              <a:buFontTx/>
              <a:buNone/>
              <a:defRPr/>
            </a:pPr>
            <a:endParaRPr lang="en-GB" sz="1800" dirty="0" smtClean="0">
              <a:latin typeface="Verdana" pitchFamily="34" charset="0"/>
            </a:endParaRPr>
          </a:p>
          <a:p>
            <a:pPr>
              <a:buFontTx/>
              <a:buNone/>
              <a:defRPr/>
            </a:pPr>
            <a:endParaRPr lang="en-GB" sz="1800" dirty="0" smtClean="0">
              <a:latin typeface="Verdana" pitchFamily="34" charset="0"/>
            </a:endParaRPr>
          </a:p>
          <a:p>
            <a:pPr marL="495300" indent="-495300" eaLnBrk="1" hangingPunct="1">
              <a:buFontTx/>
              <a:buNone/>
              <a:defRPr/>
            </a:pPr>
            <a:r>
              <a:rPr lang="en-GB" sz="1800" dirty="0" smtClean="0">
                <a:latin typeface="Verdana" pitchFamily="34" charset="0"/>
              </a:rPr>
              <a:t>Dichotomous outcome: </a:t>
            </a:r>
            <a:r>
              <a:rPr lang="en-GB" sz="1800" u="sng" dirty="0" smtClean="0">
                <a:latin typeface="Verdana" pitchFamily="34" charset="0"/>
              </a:rPr>
              <a:t>yes / no</a:t>
            </a:r>
            <a:r>
              <a:rPr lang="en-GB" sz="1800" dirty="0" smtClean="0">
                <a:latin typeface="Verdana" pitchFamily="34" charset="0"/>
              </a:rPr>
              <a:t> event   (fixed observation period)</a:t>
            </a:r>
          </a:p>
          <a:p>
            <a:pPr marL="0" indent="0" eaLnBrk="1" hangingPunct="1">
              <a:buFontTx/>
              <a:buNone/>
              <a:defRPr/>
            </a:pPr>
            <a:r>
              <a:rPr lang="en-GB" sz="1800" dirty="0" smtClean="0">
                <a:latin typeface="Verdana" pitchFamily="34" charset="0"/>
              </a:rPr>
              <a:t>	event </a:t>
            </a:r>
            <a:r>
              <a:rPr lang="en-GB" sz="1800" dirty="0">
                <a:latin typeface="Verdana" pitchFamily="34" charset="0"/>
              </a:rPr>
              <a:t>= death</a:t>
            </a:r>
            <a:r>
              <a:rPr lang="en-GB" sz="1800" dirty="0" smtClean="0">
                <a:latin typeface="Verdana" pitchFamily="34" charset="0"/>
              </a:rPr>
              <a:t>, disease occurrence, accident</a:t>
            </a:r>
          </a:p>
          <a:p>
            <a:pPr marL="495300" indent="-495300" eaLnBrk="1" hangingPunct="1">
              <a:buFontTx/>
              <a:buNone/>
              <a:defRPr/>
            </a:pPr>
            <a:endParaRPr lang="de-DE" sz="1800" dirty="0" smtClean="0">
              <a:latin typeface="Verdana" pitchFamily="34" charset="0"/>
            </a:endParaRPr>
          </a:p>
          <a:p>
            <a:pPr>
              <a:buFontTx/>
              <a:buNone/>
              <a:defRPr/>
            </a:pPr>
            <a:r>
              <a:rPr lang="en-GB" sz="1800" dirty="0">
                <a:latin typeface="Verdana" pitchFamily="34" charset="0"/>
              </a:rPr>
              <a:t>Survival analysis: </a:t>
            </a:r>
            <a:r>
              <a:rPr lang="en-GB" sz="1800" u="sng" dirty="0">
                <a:latin typeface="Verdana" pitchFamily="34" charset="0"/>
              </a:rPr>
              <a:t>time</a:t>
            </a:r>
            <a:r>
              <a:rPr lang="en-GB" sz="1800" dirty="0">
                <a:latin typeface="Verdana" pitchFamily="34" charset="0"/>
              </a:rPr>
              <a:t> to event data   (variable observation period)</a:t>
            </a:r>
          </a:p>
          <a:p>
            <a:pPr marL="0" indent="0">
              <a:buFontTx/>
              <a:buNone/>
              <a:defRPr/>
            </a:pPr>
            <a:r>
              <a:rPr lang="en-GB" sz="1800" dirty="0">
                <a:latin typeface="Verdana" pitchFamily="34" charset="0"/>
              </a:rPr>
              <a:t>	event = onset of a certain tumour ≈ diagnosis</a:t>
            </a:r>
          </a:p>
          <a:p>
            <a:pPr marL="495300" indent="-495300" eaLnBrk="1" hangingPunct="1">
              <a:buFontTx/>
              <a:buNone/>
              <a:defRPr/>
            </a:pPr>
            <a:endParaRPr lang="en-GB" sz="1800" dirty="0" smtClean="0">
              <a:latin typeface="Verdana" pitchFamily="34" charset="0"/>
            </a:endParaRPr>
          </a:p>
        </p:txBody>
      </p:sp>
      <p:sp>
        <p:nvSpPr>
          <p:cNvPr id="25603" name="Textfeld 5"/>
          <p:cNvSpPr txBox="1">
            <a:spLocks noChangeArrowheads="1"/>
          </p:cNvSpPr>
          <p:nvPr/>
        </p:nvSpPr>
        <p:spPr bwMode="auto">
          <a:xfrm>
            <a:off x="250825" y="0"/>
            <a:ext cx="4681538" cy="63023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Medical Statistics, Informatics, and Health Economics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INNSBRUCK MEDICAL UNIVERSITY</a:t>
            </a:r>
          </a:p>
        </p:txBody>
      </p:sp>
      <p:sp>
        <p:nvSpPr>
          <p:cNvPr id="25604" name="Foliennummernplatzhalter 6"/>
          <p:cNvSpPr>
            <a:spLocks noGrp="1"/>
          </p:cNvSpPr>
          <p:nvPr>
            <p:ph type="sldNum" sz="quarter" idx="12"/>
          </p:nvPr>
        </p:nvSpPr>
        <p:spPr>
          <a:xfrm>
            <a:off x="3635375" y="6524625"/>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5E899782-4B80-4979-8682-28BA687AFF62}"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137</a:t>
            </a:fld>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25605" name="AutoShape 5"/>
          <p:cNvSpPr>
            <a:spLocks noChangeArrowheads="1"/>
          </p:cNvSpPr>
          <p:nvPr/>
        </p:nvSpPr>
        <p:spPr bwMode="auto">
          <a:xfrm>
            <a:off x="1547813" y="2636838"/>
            <a:ext cx="1703387" cy="139700"/>
          </a:xfrm>
          <a:prstGeom prst="rightArrow">
            <a:avLst>
              <a:gd name="adj1" fmla="val 50000"/>
              <a:gd name="adj2" fmla="val 268702"/>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AT" altLang="en-US" sz="2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5606" name="Text Box 6"/>
          <p:cNvSpPr txBox="1">
            <a:spLocks noChangeArrowheads="1"/>
          </p:cNvSpPr>
          <p:nvPr/>
        </p:nvSpPr>
        <p:spPr bwMode="auto">
          <a:xfrm>
            <a:off x="539750" y="2349500"/>
            <a:ext cx="9255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altLang="en-US" sz="3600" b="1"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X</a:t>
            </a:r>
            <a:endParaRPr kumimoji="0" lang="en-GB" altLang="en-US" sz="24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25607" name="Text Box 7"/>
          <p:cNvSpPr txBox="1">
            <a:spLocks noChangeArrowheads="1"/>
          </p:cNvSpPr>
          <p:nvPr/>
        </p:nvSpPr>
        <p:spPr bwMode="auto">
          <a:xfrm>
            <a:off x="3321050" y="2349500"/>
            <a:ext cx="8905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de-AT" altLang="en-US" sz="3600" b="1"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Y</a:t>
            </a:r>
          </a:p>
        </p:txBody>
      </p:sp>
      <p:sp>
        <p:nvSpPr>
          <p:cNvPr id="25608" name="Ellipse 13"/>
          <p:cNvSpPr>
            <a:spLocks noChangeArrowheads="1"/>
          </p:cNvSpPr>
          <p:nvPr/>
        </p:nvSpPr>
        <p:spPr bwMode="auto">
          <a:xfrm>
            <a:off x="3403600" y="2349500"/>
            <a:ext cx="720725" cy="647700"/>
          </a:xfrm>
          <a:prstGeom prst="ellipse">
            <a:avLst/>
          </a:prstGeom>
          <a:noFill/>
          <a:ln w="4445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5609"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hanno.ulmer@i-med.ac.at</a:t>
            </a:r>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2" name="Datumsplatzhalter 1"/>
          <p:cNvSpPr>
            <a:spLocks noGrp="1"/>
          </p:cNvSpPr>
          <p:nvPr>
            <p:ph type="dt" sz="half" idx="10"/>
          </p:nvPr>
        </p:nvSpPr>
        <p:spPr/>
        <p:txBody>
          <a:bodyPr/>
          <a:lstStyle/>
          <a:p>
            <a:pPr>
              <a:defRPr/>
            </a:pPr>
            <a:fld id="{D37386E1-A740-4343-AEA7-BC8323A80C52}" type="datetime1">
              <a:rPr lang="de-AT" smtClean="0"/>
              <a:t>01.02.2023</a:t>
            </a:fld>
            <a:endParaRPr lang="en-US"/>
          </a:p>
        </p:txBody>
      </p:sp>
    </p:spTree>
    <p:extLst>
      <p:ext uri="{BB962C8B-B14F-4D97-AF65-F5344CB8AC3E}">
        <p14:creationId xmlns:p14="http://schemas.microsoft.com/office/powerpoint/2010/main" val="1444087579"/>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Adjusting</a:t>
            </a:r>
            <a:r>
              <a:rPr lang="de-DE" dirty="0" smtClean="0"/>
              <a:t> </a:t>
            </a:r>
            <a:r>
              <a:rPr lang="de-DE" dirty="0" err="1" smtClean="0"/>
              <a:t>for</a:t>
            </a:r>
            <a:r>
              <a:rPr lang="de-DE" dirty="0" smtClean="0"/>
              <a:t> &gt;2 variables: </a:t>
            </a:r>
            <a:r>
              <a:rPr lang="de-DE" dirty="0" err="1" smtClean="0"/>
              <a:t>regression</a:t>
            </a:r>
            <a:r>
              <a:rPr lang="de-DE" dirty="0" smtClean="0"/>
              <a:t> </a:t>
            </a:r>
            <a:r>
              <a:rPr lang="de-DE" dirty="0" err="1" smtClean="0"/>
              <a:t>analyses</a:t>
            </a:r>
            <a:endParaRPr lang="de-DE" dirty="0"/>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7680E17D-1585-45D7-AF4D-312D28751F46}" type="datetime1">
              <a:rPr kumimoji="0" lang="de-AT"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01.02.2023</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hanno.ulmer@i-med.ac.at</a:t>
            </a:r>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138</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Inhaltsplatzhalter 2"/>
          <p:cNvSpPr>
            <a:spLocks noGrp="1"/>
          </p:cNvSpPr>
          <p:nvPr>
            <p:ph idx="1"/>
          </p:nvPr>
        </p:nvSpPr>
        <p:spPr>
          <a:xfrm>
            <a:off x="457200" y="1600200"/>
            <a:ext cx="8229600" cy="4757758"/>
          </a:xfrm>
        </p:spPr>
        <p:txBody>
          <a:bodyPr/>
          <a:lstStyle/>
          <a:p>
            <a:r>
              <a:rPr lang="de-DE" dirty="0" smtClean="0"/>
              <a:t>Multiple linear </a:t>
            </a:r>
            <a:r>
              <a:rPr lang="de-DE" dirty="0" err="1" smtClean="0"/>
              <a:t>regression</a:t>
            </a:r>
            <a:r>
              <a:rPr lang="de-DE" dirty="0" smtClean="0"/>
              <a:t> (</a:t>
            </a:r>
            <a:r>
              <a:rPr lang="de-DE" dirty="0" err="1" smtClean="0"/>
              <a:t>when</a:t>
            </a:r>
            <a:r>
              <a:rPr lang="de-DE" dirty="0" smtClean="0"/>
              <a:t> </a:t>
            </a:r>
            <a:r>
              <a:rPr lang="de-DE" dirty="0" err="1" smtClean="0"/>
              <a:t>the</a:t>
            </a:r>
            <a:r>
              <a:rPr lang="de-DE" dirty="0" smtClean="0"/>
              <a:t> </a:t>
            </a:r>
            <a:r>
              <a:rPr lang="de-DE" dirty="0" err="1" smtClean="0"/>
              <a:t>outcome</a:t>
            </a:r>
            <a:r>
              <a:rPr lang="de-DE" dirty="0" smtClean="0"/>
              <a:t> variable </a:t>
            </a:r>
            <a:r>
              <a:rPr lang="de-DE" dirty="0" err="1" smtClean="0"/>
              <a:t>is</a:t>
            </a:r>
            <a:r>
              <a:rPr lang="de-DE" dirty="0" smtClean="0"/>
              <a:t> </a:t>
            </a:r>
            <a:r>
              <a:rPr lang="de-DE" dirty="0" err="1" smtClean="0"/>
              <a:t>continuous</a:t>
            </a:r>
            <a:r>
              <a:rPr lang="de-DE" dirty="0" smtClean="0"/>
              <a:t>)</a:t>
            </a:r>
          </a:p>
          <a:p>
            <a:r>
              <a:rPr lang="de-DE" dirty="0" smtClean="0"/>
              <a:t>Multiple </a:t>
            </a:r>
            <a:r>
              <a:rPr lang="de-DE" dirty="0" err="1" smtClean="0"/>
              <a:t>logistic</a:t>
            </a:r>
            <a:r>
              <a:rPr lang="de-DE" dirty="0" smtClean="0"/>
              <a:t> </a:t>
            </a:r>
            <a:r>
              <a:rPr lang="de-DE" dirty="0" err="1" smtClean="0"/>
              <a:t>regression</a:t>
            </a:r>
            <a:r>
              <a:rPr lang="de-DE" dirty="0" smtClean="0"/>
              <a:t> </a:t>
            </a:r>
            <a:r>
              <a:rPr lang="de-DE" dirty="0"/>
              <a:t>(</a:t>
            </a:r>
            <a:r>
              <a:rPr lang="de-DE" dirty="0" err="1"/>
              <a:t>when</a:t>
            </a:r>
            <a:r>
              <a:rPr lang="de-DE" dirty="0"/>
              <a:t> </a:t>
            </a:r>
            <a:r>
              <a:rPr lang="de-DE" dirty="0" err="1"/>
              <a:t>the</a:t>
            </a:r>
            <a:r>
              <a:rPr lang="de-DE" dirty="0"/>
              <a:t> </a:t>
            </a:r>
            <a:r>
              <a:rPr lang="de-DE" dirty="0" err="1"/>
              <a:t>outcome</a:t>
            </a:r>
            <a:r>
              <a:rPr lang="de-DE" dirty="0"/>
              <a:t> variable </a:t>
            </a:r>
            <a:r>
              <a:rPr lang="de-DE" dirty="0" err="1"/>
              <a:t>is</a:t>
            </a:r>
            <a:r>
              <a:rPr lang="de-DE" dirty="0"/>
              <a:t> </a:t>
            </a:r>
            <a:r>
              <a:rPr lang="de-DE" dirty="0" err="1" smtClean="0"/>
              <a:t>binary</a:t>
            </a:r>
            <a:r>
              <a:rPr lang="de-DE" dirty="0" smtClean="0"/>
              <a:t> </a:t>
            </a:r>
            <a:r>
              <a:rPr lang="de-DE" dirty="0" err="1" smtClean="0"/>
              <a:t>event</a:t>
            </a:r>
            <a:r>
              <a:rPr lang="de-DE" dirty="0" smtClean="0"/>
              <a:t>)</a:t>
            </a:r>
          </a:p>
          <a:p>
            <a:r>
              <a:rPr lang="de-DE" dirty="0" smtClean="0"/>
              <a:t>Cox proportional </a:t>
            </a:r>
            <a:r>
              <a:rPr lang="de-DE" dirty="0" err="1" smtClean="0"/>
              <a:t>hazards</a:t>
            </a:r>
            <a:r>
              <a:rPr lang="de-DE" dirty="0" smtClean="0"/>
              <a:t> </a:t>
            </a:r>
            <a:r>
              <a:rPr lang="de-DE" dirty="0" err="1" smtClean="0"/>
              <a:t>regression</a:t>
            </a:r>
            <a:r>
              <a:rPr lang="de-DE" dirty="0" smtClean="0"/>
              <a:t> </a:t>
            </a:r>
            <a:r>
              <a:rPr lang="de-DE" dirty="0" err="1" smtClean="0"/>
              <a:t>analysis</a:t>
            </a:r>
            <a:r>
              <a:rPr lang="de-DE" dirty="0" smtClean="0"/>
              <a:t> </a:t>
            </a:r>
            <a:r>
              <a:rPr lang="de-DE" dirty="0"/>
              <a:t>(</a:t>
            </a:r>
            <a:r>
              <a:rPr lang="de-DE" dirty="0" err="1"/>
              <a:t>when</a:t>
            </a:r>
            <a:r>
              <a:rPr lang="de-DE" dirty="0"/>
              <a:t> </a:t>
            </a:r>
            <a:r>
              <a:rPr lang="de-DE" dirty="0" err="1"/>
              <a:t>the</a:t>
            </a:r>
            <a:r>
              <a:rPr lang="de-DE" dirty="0"/>
              <a:t> </a:t>
            </a:r>
            <a:r>
              <a:rPr lang="de-DE" dirty="0" err="1"/>
              <a:t>outcome</a:t>
            </a:r>
            <a:r>
              <a:rPr lang="de-DE" dirty="0"/>
              <a:t> variable </a:t>
            </a:r>
            <a:r>
              <a:rPr lang="de-DE" dirty="0" err="1"/>
              <a:t>is</a:t>
            </a:r>
            <a:r>
              <a:rPr lang="de-DE" dirty="0"/>
              <a:t> </a:t>
            </a:r>
            <a:r>
              <a:rPr lang="de-DE" dirty="0" smtClean="0"/>
              <a:t>time-</a:t>
            </a:r>
            <a:r>
              <a:rPr lang="de-DE" dirty="0" err="1" smtClean="0"/>
              <a:t>to</a:t>
            </a:r>
            <a:r>
              <a:rPr lang="de-DE" dirty="0" smtClean="0"/>
              <a:t>-event)</a:t>
            </a:r>
          </a:p>
          <a:p>
            <a:endParaRPr lang="de-DE" dirty="0"/>
          </a:p>
        </p:txBody>
      </p:sp>
    </p:spTree>
    <p:extLst>
      <p:ext uri="{BB962C8B-B14F-4D97-AF65-F5344CB8AC3E}">
        <p14:creationId xmlns:p14="http://schemas.microsoft.com/office/powerpoint/2010/main" val="197706743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3"/>
          <p:cNvSpPr>
            <a:spLocks noGrp="1" noChangeArrowheads="1"/>
          </p:cNvSpPr>
          <p:nvPr>
            <p:ph type="body" idx="1"/>
          </p:nvPr>
        </p:nvSpPr>
        <p:spPr>
          <a:xfrm>
            <a:off x="539750" y="908050"/>
            <a:ext cx="8064500" cy="5616575"/>
          </a:xfrm>
        </p:spPr>
        <p:txBody>
          <a:bodyPr/>
          <a:lstStyle/>
          <a:p>
            <a:pPr marL="495300" indent="-495300" eaLnBrk="1" hangingPunct="1">
              <a:buFontTx/>
              <a:buNone/>
            </a:pPr>
            <a:r>
              <a:rPr lang="en-GB" altLang="en-US" sz="2700" smtClean="0">
                <a:latin typeface="Verdana" panose="020B0604030504040204" pitchFamily="34" charset="0"/>
              </a:rPr>
              <a:t>Regression, introduction</a:t>
            </a:r>
          </a:p>
          <a:p>
            <a:pPr marL="495300" indent="-495300" eaLnBrk="1" hangingPunct="1">
              <a:buFontTx/>
              <a:buNone/>
            </a:pPr>
            <a:endParaRPr lang="de-DE" altLang="en-US" sz="1800" smtClean="0">
              <a:latin typeface="Verdana" panose="020B0604030504040204" pitchFamily="34" charset="0"/>
            </a:endParaRPr>
          </a:p>
          <a:p>
            <a:pPr marL="495300" indent="-495300" eaLnBrk="1" hangingPunct="1">
              <a:buFontTx/>
              <a:buNone/>
            </a:pPr>
            <a:endParaRPr lang="en-GB" altLang="en-US" sz="1800" smtClean="0">
              <a:latin typeface="Verdana" panose="020B0604030504040204" pitchFamily="34" charset="0"/>
            </a:endParaRPr>
          </a:p>
          <a:p>
            <a:pPr marL="495300" indent="-495300" algn="ctr" eaLnBrk="1" hangingPunct="1">
              <a:buFontTx/>
              <a:buNone/>
            </a:pPr>
            <a:r>
              <a:rPr lang="de-DE" altLang="en-US" sz="1200" smtClean="0">
                <a:latin typeface="Verdana" panose="020B0604030504040204" pitchFamily="34" charset="0"/>
              </a:rPr>
              <a:t>                                                     </a:t>
            </a:r>
            <a:r>
              <a:rPr lang="de-DE" altLang="en-US" sz="1500" smtClean="0">
                <a:latin typeface="Verdana" panose="020B0604030504040204" pitchFamily="34" charset="0"/>
              </a:rPr>
              <a:t> n=10</a:t>
            </a:r>
          </a:p>
          <a:p>
            <a:pPr marL="495300" indent="-495300" eaLnBrk="1" hangingPunct="1">
              <a:buFontTx/>
              <a:buNone/>
            </a:pPr>
            <a:endParaRPr lang="en-GB" altLang="en-US" sz="1500" smtClean="0">
              <a:latin typeface="Verdana" panose="020B0604030504040204" pitchFamily="34" charset="0"/>
            </a:endParaRPr>
          </a:p>
        </p:txBody>
      </p:sp>
      <p:sp>
        <p:nvSpPr>
          <p:cNvPr id="452611" name="Textfeld 5"/>
          <p:cNvSpPr txBox="1">
            <a:spLocks noChangeArrowheads="1"/>
          </p:cNvSpPr>
          <p:nvPr/>
        </p:nvSpPr>
        <p:spPr bwMode="auto">
          <a:xfrm>
            <a:off x="250825" y="0"/>
            <a:ext cx="4681538" cy="63023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Medical Statistics, Informatics, and Health Economics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INNSBRUCK MEDICAL UNIVERSITY</a:t>
            </a:r>
          </a:p>
        </p:txBody>
      </p:sp>
      <p:sp>
        <p:nvSpPr>
          <p:cNvPr id="452612" name="Foliennummernplatzhalter 6"/>
          <p:cNvSpPr>
            <a:spLocks noGrp="1"/>
          </p:cNvSpPr>
          <p:nvPr>
            <p:ph type="sldNum" sz="quarter" idx="12"/>
          </p:nvPr>
        </p:nvSpPr>
        <p:spPr>
          <a:xfrm>
            <a:off x="3635375" y="6524625"/>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B063B4B3-CE53-44B5-A67B-F806FFDEE13F}"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139</a:t>
            </a:fld>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pic>
        <p:nvPicPr>
          <p:cNvPr id="4526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700213"/>
            <a:ext cx="5040313" cy="484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2614" name="Textfeld 7"/>
          <p:cNvSpPr txBox="1">
            <a:spLocks noChangeArrowheads="1"/>
          </p:cNvSpPr>
          <p:nvPr/>
        </p:nvSpPr>
        <p:spPr bwMode="auto">
          <a:xfrm>
            <a:off x="6011863" y="6308725"/>
            <a:ext cx="2592387"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altLang="en-US" sz="1200" b="0" i="1"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Br Med J</a:t>
            </a:r>
            <a:r>
              <a:rPr kumimoji="0" lang="en-GB" altLang="en-US" sz="12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 1988;296:1238-1242</a:t>
            </a:r>
          </a:p>
        </p:txBody>
      </p:sp>
      <p:sp>
        <p:nvSpPr>
          <p:cNvPr id="452615"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hanno.ulmer@i-med.ac.at</a:t>
            </a:r>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2" name="Datumsplatzhalter 1"/>
          <p:cNvSpPr>
            <a:spLocks noGrp="1"/>
          </p:cNvSpPr>
          <p:nvPr>
            <p:ph type="dt" sz="half" idx="10"/>
          </p:nvPr>
        </p:nvSpPr>
        <p:spPr/>
        <p:txBody>
          <a:bodyPr/>
          <a:lstStyle/>
          <a:p>
            <a:pPr>
              <a:defRPr/>
            </a:pPr>
            <a:fld id="{BFA9CB24-000D-47DE-884A-7767C5F081D8}" type="datetime1">
              <a:rPr lang="de-AT" smtClean="0"/>
              <a:t>01.02.2023</a:t>
            </a:fld>
            <a:endParaRPr lang="en-US"/>
          </a:p>
        </p:txBody>
      </p:sp>
    </p:spTree>
    <p:extLst>
      <p:ext uri="{BB962C8B-B14F-4D97-AF65-F5344CB8AC3E}">
        <p14:creationId xmlns:p14="http://schemas.microsoft.com/office/powerpoint/2010/main" val="39841746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Case </a:t>
            </a:r>
            <a:r>
              <a:rPr lang="de-DE" dirty="0" err="1"/>
              <a:t>study</a:t>
            </a:r>
            <a:r>
              <a:rPr lang="de-DE" dirty="0"/>
              <a:t>: </a:t>
            </a:r>
            <a:r>
              <a:rPr lang="de-DE" dirty="0" err="1"/>
              <a:t>clinical</a:t>
            </a:r>
            <a:r>
              <a:rPr lang="de-DE" dirty="0"/>
              <a:t> </a:t>
            </a:r>
            <a:r>
              <a:rPr lang="de-DE" dirty="0" err="1"/>
              <a:t>trial</a:t>
            </a:r>
            <a:endParaRPr lang="de-DE"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pic>
        <p:nvPicPr>
          <p:cNvPr id="7188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579984"/>
            <a:ext cx="3384376" cy="47250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88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8842" y="1596887"/>
            <a:ext cx="3245566" cy="4714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14</a:t>
            </a:fld>
            <a:endParaRPr lang="de-DE" altLang="en-US"/>
          </a:p>
        </p:txBody>
      </p:sp>
      <p:sp>
        <p:nvSpPr>
          <p:cNvPr id="6" name="Datumsplatzhalter 5"/>
          <p:cNvSpPr>
            <a:spLocks noGrp="1"/>
          </p:cNvSpPr>
          <p:nvPr>
            <p:ph type="dt" sz="half" idx="10"/>
          </p:nvPr>
        </p:nvSpPr>
        <p:spPr/>
        <p:txBody>
          <a:bodyPr/>
          <a:lstStyle/>
          <a:p>
            <a:pPr>
              <a:defRPr/>
            </a:pPr>
            <a:fld id="{3BF09572-4A57-426F-A590-012AA646A699}" type="datetime1">
              <a:rPr lang="de-AT" smtClean="0"/>
              <a:t>01.02.2023</a:t>
            </a:fld>
            <a:endParaRPr lang="de-AT" dirty="0"/>
          </a:p>
        </p:txBody>
      </p:sp>
    </p:spTree>
    <p:extLst>
      <p:ext uri="{BB962C8B-B14F-4D97-AF65-F5344CB8AC3E}">
        <p14:creationId xmlns:p14="http://schemas.microsoft.com/office/powerpoint/2010/main" val="1899778330"/>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3"/>
          <p:cNvSpPr>
            <a:spLocks noGrp="1" noChangeArrowheads="1"/>
          </p:cNvSpPr>
          <p:nvPr>
            <p:ph type="body" idx="1"/>
          </p:nvPr>
        </p:nvSpPr>
        <p:spPr>
          <a:xfrm>
            <a:off x="539750" y="908050"/>
            <a:ext cx="8064500" cy="5616575"/>
          </a:xfrm>
        </p:spPr>
        <p:txBody>
          <a:bodyPr/>
          <a:lstStyle/>
          <a:p>
            <a:pPr marL="495300" indent="-495300" eaLnBrk="1" hangingPunct="1">
              <a:buFontTx/>
              <a:buNone/>
            </a:pPr>
            <a:r>
              <a:rPr lang="en-GB" altLang="en-US" sz="2700" smtClean="0">
                <a:latin typeface="Verdana" panose="020B0604030504040204" pitchFamily="34" charset="0"/>
              </a:rPr>
              <a:t>Regression, introduction</a:t>
            </a:r>
          </a:p>
          <a:p>
            <a:pPr marL="495300" indent="-495300" eaLnBrk="1" hangingPunct="1">
              <a:buFontTx/>
              <a:buNone/>
            </a:pPr>
            <a:endParaRPr lang="en-GB" altLang="en-US" sz="1800" smtClean="0">
              <a:latin typeface="Verdana" panose="020B0604030504040204" pitchFamily="34" charset="0"/>
            </a:endParaRPr>
          </a:p>
        </p:txBody>
      </p:sp>
      <p:sp>
        <p:nvSpPr>
          <p:cNvPr id="454659" name="Textfeld 5"/>
          <p:cNvSpPr txBox="1">
            <a:spLocks noChangeArrowheads="1"/>
          </p:cNvSpPr>
          <p:nvPr/>
        </p:nvSpPr>
        <p:spPr bwMode="auto">
          <a:xfrm>
            <a:off x="250825" y="0"/>
            <a:ext cx="4681538" cy="63023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Medical Statistics, Informatics, and Health Economics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INNSBRUCK MEDICAL UNIVERSITY</a:t>
            </a:r>
          </a:p>
        </p:txBody>
      </p:sp>
      <p:sp>
        <p:nvSpPr>
          <p:cNvPr id="454660" name="Foliennummernplatzhalter 6"/>
          <p:cNvSpPr>
            <a:spLocks noGrp="1"/>
          </p:cNvSpPr>
          <p:nvPr>
            <p:ph type="sldNum" sz="quarter" idx="12"/>
          </p:nvPr>
        </p:nvSpPr>
        <p:spPr>
          <a:xfrm>
            <a:off x="3635375" y="6524625"/>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800F8757-B576-4040-B7DC-4363F57CAB5D}"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140</a:t>
            </a:fld>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pic>
        <p:nvPicPr>
          <p:cNvPr id="45466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575" y="2346325"/>
            <a:ext cx="6597650" cy="399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466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2565400"/>
            <a:ext cx="368300" cy="97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4663" name="Textfeld 7"/>
          <p:cNvSpPr txBox="1">
            <a:spLocks noChangeArrowheads="1"/>
          </p:cNvSpPr>
          <p:nvPr/>
        </p:nvSpPr>
        <p:spPr bwMode="auto">
          <a:xfrm>
            <a:off x="6011863" y="6308725"/>
            <a:ext cx="2592387"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altLang="en-US" sz="1200" b="0" i="1"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Br Med J</a:t>
            </a:r>
            <a:r>
              <a:rPr kumimoji="0" lang="en-GB" altLang="en-US" sz="12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 1989;298:1068-1070</a:t>
            </a:r>
          </a:p>
        </p:txBody>
      </p:sp>
      <p:sp>
        <p:nvSpPr>
          <p:cNvPr id="160776" name="Textfeld 9"/>
          <p:cNvSpPr txBox="1">
            <a:spLocks noChangeArrowheads="1"/>
          </p:cNvSpPr>
          <p:nvPr/>
        </p:nvSpPr>
        <p:spPr bwMode="auto">
          <a:xfrm>
            <a:off x="3635375" y="1700213"/>
            <a:ext cx="4968875" cy="646112"/>
          </a:xfrm>
          <a:prstGeom prst="rect">
            <a:avLst/>
          </a:prstGeom>
          <a:solidFill>
            <a:schemeClr val="bg1"/>
          </a:solidFill>
          <a:ln w="3175">
            <a:solidFill>
              <a:schemeClr val="bg1">
                <a:lumMod val="50000"/>
              </a:schemeClr>
            </a:solidFill>
            <a:prstDash val="solid"/>
            <a:miter lim="800000"/>
            <a:headEnd/>
            <a:tailEnd/>
          </a:ln>
        </p:spPr>
        <p:txBody>
          <a:bodyPr>
            <a:spAutoFit/>
          </a:bodyPr>
          <a:lstStyle>
            <a:lvl1pPr>
              <a:spcBef>
                <a:spcPct val="20000"/>
              </a:spcBef>
              <a:buChar char="•"/>
              <a:defRPr sz="3200">
                <a:solidFill>
                  <a:schemeClr val="tx1"/>
                </a:solidFill>
                <a:latin typeface="Arial" pitchFamily="34" charset="0"/>
                <a:ea typeface="ＭＳ Ｐゴシック" pitchFamily="34" charset="-128"/>
              </a:defRPr>
            </a:lvl1pPr>
            <a:lvl2pPr marL="742950" indent="-285750">
              <a:spcBef>
                <a:spcPct val="20000"/>
              </a:spcBef>
              <a:buChar char="–"/>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Observed values of peak expiratory flow (</a:t>
            </a:r>
            <a:r>
              <a:rPr kumimoji="0" lang="en-GB" altLang="en-US" sz="12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PEF</a:t>
            </a:r>
            <a:r>
              <a:rPr kumimoji="0" lang="en-GB" altLang="en-US"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in 228 women who had never smoked and who fulfilled other strict criteria of normality (regression curve and 90% confidence intervals)</a:t>
            </a:r>
          </a:p>
        </p:txBody>
      </p:sp>
      <p:sp>
        <p:nvSpPr>
          <p:cNvPr id="454665"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hanno.ulmer@i-med.ac.at</a:t>
            </a:r>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2" name="Datumsplatzhalter 1"/>
          <p:cNvSpPr>
            <a:spLocks noGrp="1"/>
          </p:cNvSpPr>
          <p:nvPr>
            <p:ph type="dt" sz="half" idx="10"/>
          </p:nvPr>
        </p:nvSpPr>
        <p:spPr/>
        <p:txBody>
          <a:bodyPr/>
          <a:lstStyle/>
          <a:p>
            <a:pPr>
              <a:defRPr/>
            </a:pPr>
            <a:fld id="{30792F99-DBCE-40EF-A9B5-A218BD765DE3}" type="datetime1">
              <a:rPr lang="de-AT" smtClean="0"/>
              <a:t>01.02.2023</a:t>
            </a:fld>
            <a:endParaRPr lang="en-US"/>
          </a:p>
        </p:txBody>
      </p:sp>
    </p:spTree>
    <p:extLst>
      <p:ext uri="{BB962C8B-B14F-4D97-AF65-F5344CB8AC3E}">
        <p14:creationId xmlns:p14="http://schemas.microsoft.com/office/powerpoint/2010/main" val="635491795"/>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Regression </a:t>
            </a:r>
            <a:r>
              <a:rPr lang="de-AT" dirty="0" err="1" smtClean="0"/>
              <a:t>analyses</a:t>
            </a:r>
            <a:endParaRPr lang="de-DE" dirty="0"/>
          </a:p>
        </p:txBody>
      </p:sp>
      <p:sp>
        <p:nvSpPr>
          <p:cNvPr id="8" name="Inhaltsplatzhalter 7"/>
          <p:cNvSpPr>
            <a:spLocks noGrp="1"/>
          </p:cNvSpPr>
          <p:nvPr>
            <p:ph idx="1"/>
          </p:nvPr>
        </p:nvSpPr>
        <p:spPr/>
        <p:txBody>
          <a:bodyPr>
            <a:normAutofit/>
          </a:bodyPr>
          <a:lstStyle/>
          <a:p>
            <a:pPr marL="0" indent="0">
              <a:buNone/>
            </a:pPr>
            <a:r>
              <a:rPr lang="en-US" dirty="0" smtClean="0"/>
              <a:t>Regression analysis is a statistical method to assess associations and relationships between independent and dependent variables  </a:t>
            </a:r>
            <a:endParaRPr lang="en-US" dirty="0"/>
          </a:p>
          <a:p>
            <a:pPr marL="0" indent="0">
              <a:buNone/>
            </a:pPr>
            <a:endParaRPr lang="en-GB" dirty="0" smtClean="0"/>
          </a:p>
          <a:p>
            <a:pPr marL="0" indent="0">
              <a:buNone/>
            </a:pPr>
            <a:r>
              <a:rPr lang="en-GB" dirty="0" smtClean="0"/>
              <a:t>Predictor (risk factor, therapy) -- &gt; Outcome (disease) </a:t>
            </a:r>
            <a:endParaRPr lang="en-GB" dirty="0"/>
          </a:p>
          <a:p>
            <a:pPr marL="0" indent="0">
              <a:buNone/>
            </a:pPr>
            <a:endParaRPr lang="en-US" dirty="0" smtClean="0"/>
          </a:p>
          <a:p>
            <a:pPr marL="0" indent="0">
              <a:buNone/>
            </a:pPr>
            <a:r>
              <a:rPr lang="en-US" dirty="0" smtClean="0"/>
              <a:t>Multivariable analysis:</a:t>
            </a:r>
          </a:p>
          <a:p>
            <a:pPr marL="0" indent="0">
              <a:buNone/>
            </a:pPr>
            <a:r>
              <a:rPr lang="en-US" dirty="0" smtClean="0"/>
              <a:t>k independent variables (predictors) -- &gt;  1 dependent variables (outcome)  </a:t>
            </a:r>
          </a:p>
          <a:p>
            <a:pPr marL="0" indent="0">
              <a:buNone/>
            </a:pPr>
            <a:endParaRPr lang="en-US" dirty="0" smtClean="0"/>
          </a:p>
        </p:txBody>
      </p:sp>
      <p:sp>
        <p:nvSpPr>
          <p:cNvPr id="4" name="Foliennummernplatzhalt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4B4652C-CD78-4E39-BAB0-0AF956FF8895}" type="slidenum">
              <a:rPr kumimoji="0" lang="de-DE"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141</a:t>
            </a:fld>
            <a:endParaRPr kumimoji="0" lang="de-DE"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3" name="Datumsplatzhalter 2"/>
          <p:cNvSpPr>
            <a:spLocks noGrp="1"/>
          </p:cNvSpPr>
          <p:nvPr>
            <p:ph type="dt" sz="half" idx="10"/>
          </p:nvPr>
        </p:nvSpPr>
        <p:spPr/>
        <p:txBody>
          <a:bodyPr/>
          <a:lstStyle/>
          <a:p>
            <a:fld id="{FD685936-3EF4-47B3-AE81-A6F3CEBE068F}" type="datetime1">
              <a:rPr lang="de-AT" altLang="en-US" smtClean="0"/>
              <a:t>01.02.2023</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Tree>
    <p:extLst>
      <p:ext uri="{BB962C8B-B14F-4D97-AF65-F5344CB8AC3E}">
        <p14:creationId xmlns:p14="http://schemas.microsoft.com/office/powerpoint/2010/main" val="608554079"/>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Confounding</a:t>
            </a:r>
            <a:r>
              <a:rPr lang="de-AT" dirty="0" smtClean="0"/>
              <a:t>,</a:t>
            </a:r>
            <a:br>
              <a:rPr lang="de-AT" dirty="0" smtClean="0"/>
            </a:br>
            <a:r>
              <a:rPr lang="de-AT" dirty="0" smtClean="0"/>
              <a:t>Moderation</a:t>
            </a:r>
            <a:r>
              <a:rPr lang="de-AT" dirty="0"/>
              <a:t>, Mediation</a:t>
            </a:r>
            <a:endParaRPr lang="de-DE" dirty="0"/>
          </a:p>
        </p:txBody>
      </p:sp>
      <p:sp>
        <p:nvSpPr>
          <p:cNvPr id="8" name="Inhaltsplatzhalter 7"/>
          <p:cNvSpPr>
            <a:spLocks noGrp="1"/>
          </p:cNvSpPr>
          <p:nvPr>
            <p:ph idx="1"/>
          </p:nvPr>
        </p:nvSpPr>
        <p:spPr/>
        <p:txBody>
          <a:bodyPr>
            <a:normAutofit/>
          </a:bodyPr>
          <a:lstStyle/>
          <a:p>
            <a:pPr marL="0" indent="0">
              <a:buNone/>
            </a:pPr>
            <a:r>
              <a:rPr lang="en-GB" dirty="0" smtClean="0"/>
              <a:t>With regression analyses (models) it is possible to assess the effect of a predictor variables on an outcome and to adjust this effect for a third variables.</a:t>
            </a:r>
          </a:p>
          <a:p>
            <a:pPr marL="0" indent="0">
              <a:buNone/>
            </a:pPr>
            <a:endParaRPr lang="en-GB" dirty="0" smtClean="0"/>
          </a:p>
          <a:p>
            <a:pPr marL="0" indent="0">
              <a:buNone/>
            </a:pPr>
            <a:r>
              <a:rPr lang="en-GB" dirty="0" smtClean="0"/>
              <a:t>The third variable can act as a confounder, moderator or mediator.</a:t>
            </a:r>
          </a:p>
          <a:p>
            <a:pPr marL="0" indent="0">
              <a:buNone/>
            </a:pPr>
            <a:endParaRPr lang="en-GB" dirty="0" smtClean="0"/>
          </a:p>
          <a:p>
            <a:pPr marL="0" indent="0">
              <a:buNone/>
            </a:pPr>
            <a:r>
              <a:rPr lang="en-GB" dirty="0" smtClean="0"/>
              <a:t>A causal graph (DAG – directed </a:t>
            </a:r>
            <a:r>
              <a:rPr lang="en-GB" dirty="0" err="1" smtClean="0"/>
              <a:t>acylic</a:t>
            </a:r>
            <a:r>
              <a:rPr lang="en-GB" dirty="0" smtClean="0"/>
              <a:t> graph) allows to visualize the relationships</a:t>
            </a:r>
            <a:endParaRPr lang="en-GB" dirty="0"/>
          </a:p>
          <a:p>
            <a:pPr marL="0" indent="0">
              <a:buNone/>
            </a:pPr>
            <a:endParaRPr lang="en-GB" dirty="0"/>
          </a:p>
          <a:p>
            <a:pPr marL="0" indent="0">
              <a:buNone/>
            </a:pPr>
            <a:endParaRPr lang="en-GB" dirty="0" smtClean="0"/>
          </a:p>
          <a:p>
            <a:pPr marL="0" indent="0">
              <a:buNone/>
            </a:pPr>
            <a:endParaRPr lang="en-GB" dirty="0" smtClean="0"/>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4B4652C-CD78-4E39-BAB0-0AF956FF8895}" type="slidenum">
              <a:rPr kumimoji="0" lang="de-DE"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142</a:t>
            </a:fld>
            <a:endParaRPr kumimoji="0" lang="de-DE"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3" name="Datumsplatzhalter 2"/>
          <p:cNvSpPr>
            <a:spLocks noGrp="1"/>
          </p:cNvSpPr>
          <p:nvPr>
            <p:ph type="dt" sz="half" idx="10"/>
          </p:nvPr>
        </p:nvSpPr>
        <p:spPr/>
        <p:txBody>
          <a:bodyPr/>
          <a:lstStyle/>
          <a:p>
            <a:fld id="{E370B449-0B8E-41DD-AE40-46BEF105CF5D}" type="datetime1">
              <a:rPr lang="de-AT" altLang="en-US" smtClean="0"/>
              <a:t>01.02.2023</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Tree>
    <p:extLst>
      <p:ext uri="{BB962C8B-B14F-4D97-AF65-F5344CB8AC3E}">
        <p14:creationId xmlns:p14="http://schemas.microsoft.com/office/powerpoint/2010/main" val="3451655418"/>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AT" sz="2800" dirty="0" err="1" smtClean="0"/>
              <a:t>Confounding</a:t>
            </a:r>
            <a:r>
              <a:rPr lang="de-AT" sz="2800" dirty="0" smtClean="0"/>
              <a:t>, Moderation, Mediation</a:t>
            </a:r>
            <a:br>
              <a:rPr lang="de-AT" sz="2800" dirty="0" smtClean="0"/>
            </a:br>
            <a:endParaRPr lang="en-US" sz="2800" dirty="0"/>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ECD733C5-313C-4124-905E-E9B4FB48DD18}"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01.02.2023</a:t>
            </a:fld>
            <a:endPar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dirty="0" smtClean="0">
                <a:ln>
                  <a:noFill/>
                </a:ln>
                <a:solidFill>
                  <a:prstClr val="black">
                    <a:tint val="75000"/>
                  </a:prstClr>
                </a:solidFill>
                <a:effectLst/>
                <a:uLnTx/>
                <a:uFillTx/>
                <a:latin typeface="Arial" charset="0"/>
                <a:ea typeface="+mn-ea"/>
                <a:cs typeface="+mn-cs"/>
              </a:rPr>
              <a:t>hanno.ulmer@i-med.ac.at</a:t>
            </a:r>
            <a:endPar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dirty="0" smtClean="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143</a:t>
            </a:fld>
            <a:endPar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556792"/>
            <a:ext cx="6768752" cy="4706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94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40" y="4725144"/>
            <a:ext cx="1596075"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6583361"/>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Example</a:t>
            </a:r>
            <a:endParaRPr lang="de-DE" dirty="0"/>
          </a:p>
        </p:txBody>
      </p:sp>
      <p:sp>
        <p:nvSpPr>
          <p:cNvPr id="8" name="Inhaltsplatzhalter 7"/>
          <p:cNvSpPr>
            <a:spLocks noGrp="1"/>
          </p:cNvSpPr>
          <p:nvPr>
            <p:ph idx="1"/>
          </p:nvPr>
        </p:nvSpPr>
        <p:spPr/>
        <p:txBody>
          <a:bodyPr>
            <a:normAutofit lnSpcReduction="10000"/>
          </a:bodyPr>
          <a:lstStyle/>
          <a:p>
            <a:pPr marL="0" indent="0">
              <a:buNone/>
            </a:pPr>
            <a:r>
              <a:rPr lang="en-GB" dirty="0" smtClean="0"/>
              <a:t>Continuous outcome: linear regression</a:t>
            </a:r>
          </a:p>
          <a:p>
            <a:pPr marL="0" indent="0">
              <a:buNone/>
            </a:pPr>
            <a:r>
              <a:rPr lang="en-GB" dirty="0" smtClean="0"/>
              <a:t>Sex, age, BMI		-&gt; systolic blood pressure</a:t>
            </a:r>
          </a:p>
          <a:p>
            <a:pPr marL="0" indent="0">
              <a:buNone/>
            </a:pPr>
            <a:r>
              <a:rPr lang="en-GB" dirty="0" smtClean="0"/>
              <a:t>Estimating beta coefficient (slopes)</a:t>
            </a:r>
          </a:p>
          <a:p>
            <a:pPr marL="0" indent="0">
              <a:buNone/>
            </a:pPr>
            <a:r>
              <a:rPr lang="en-GB" dirty="0" smtClean="0"/>
              <a:t> </a:t>
            </a:r>
          </a:p>
          <a:p>
            <a:pPr marL="0" indent="0">
              <a:buNone/>
            </a:pPr>
            <a:r>
              <a:rPr lang="en-GB" dirty="0" smtClean="0"/>
              <a:t>Binary outcome: logistic regression</a:t>
            </a:r>
          </a:p>
          <a:p>
            <a:pPr marL="0" indent="0">
              <a:buNone/>
            </a:pPr>
            <a:r>
              <a:rPr lang="en-GB" dirty="0" smtClean="0"/>
              <a:t>Sex, age, BMI</a:t>
            </a:r>
            <a:r>
              <a:rPr lang="en-GB" dirty="0"/>
              <a:t>	</a:t>
            </a:r>
            <a:r>
              <a:rPr lang="en-GB" dirty="0" smtClean="0"/>
              <a:t>	-&gt; CHD within 10 years</a:t>
            </a:r>
          </a:p>
          <a:p>
            <a:pPr marL="0" indent="0">
              <a:buNone/>
            </a:pPr>
            <a:r>
              <a:rPr lang="en-GB" dirty="0" smtClean="0"/>
              <a:t>Estimating odds ratio</a:t>
            </a:r>
          </a:p>
          <a:p>
            <a:pPr marL="0" indent="0">
              <a:buNone/>
            </a:pPr>
            <a:endParaRPr lang="en-GB" dirty="0" smtClean="0"/>
          </a:p>
          <a:p>
            <a:pPr marL="0" indent="0">
              <a:buNone/>
            </a:pPr>
            <a:r>
              <a:rPr lang="en-GB" dirty="0" smtClean="0"/>
              <a:t>Time-to-event outcome:  Cox proportional hazards regression</a:t>
            </a:r>
          </a:p>
          <a:p>
            <a:pPr marL="0" indent="0">
              <a:buNone/>
            </a:pPr>
            <a:r>
              <a:rPr lang="en-GB" dirty="0"/>
              <a:t>Sex, age, BMI		-&gt; </a:t>
            </a:r>
            <a:r>
              <a:rPr lang="en-GB" dirty="0" smtClean="0"/>
              <a:t>time to CHD (survival analysis)</a:t>
            </a:r>
            <a:endParaRPr lang="en-GB" dirty="0"/>
          </a:p>
          <a:p>
            <a:pPr marL="0" indent="0">
              <a:buNone/>
            </a:pPr>
            <a:r>
              <a:rPr lang="en-GB" dirty="0" smtClean="0"/>
              <a:t>Estimating hazard ratio </a:t>
            </a:r>
          </a:p>
          <a:p>
            <a:pPr marL="0" indent="0">
              <a:buNone/>
            </a:pPr>
            <a:endParaRPr lang="en-GB" dirty="0"/>
          </a:p>
        </p:txBody>
      </p:sp>
      <p:sp>
        <p:nvSpPr>
          <p:cNvPr id="4" name="Foliennummernplatzhalt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4B4652C-CD78-4E39-BAB0-0AF956FF8895}" type="slidenum">
              <a:rPr kumimoji="0" lang="de-DE"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144</a:t>
            </a:fld>
            <a:endParaRPr kumimoji="0" lang="de-DE"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3" name="Datumsplatzhalter 2"/>
          <p:cNvSpPr>
            <a:spLocks noGrp="1"/>
          </p:cNvSpPr>
          <p:nvPr>
            <p:ph type="dt" sz="half" idx="10"/>
          </p:nvPr>
        </p:nvSpPr>
        <p:spPr/>
        <p:txBody>
          <a:bodyPr/>
          <a:lstStyle/>
          <a:p>
            <a:fld id="{781BC3EB-559C-4A7A-9B47-C79F530A8412}" type="datetime1">
              <a:rPr lang="de-AT" altLang="en-US" smtClean="0"/>
              <a:t>01.02.2023</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Tree>
    <p:extLst>
      <p:ext uri="{BB962C8B-B14F-4D97-AF65-F5344CB8AC3E}">
        <p14:creationId xmlns:p14="http://schemas.microsoft.com/office/powerpoint/2010/main" val="4030853977"/>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Example</a:t>
            </a:r>
            <a:r>
              <a:rPr lang="de-AT" dirty="0" smtClean="0"/>
              <a:t> </a:t>
            </a:r>
            <a:r>
              <a:rPr lang="de-AT" dirty="0" err="1" smtClean="0"/>
              <a:t>data</a:t>
            </a:r>
            <a:endParaRPr lang="de-DE" dirty="0"/>
          </a:p>
        </p:txBody>
      </p:sp>
      <p:sp>
        <p:nvSpPr>
          <p:cNvPr id="8" name="Inhaltsplatzhalter 7"/>
          <p:cNvSpPr>
            <a:spLocks noGrp="1"/>
          </p:cNvSpPr>
          <p:nvPr>
            <p:ph idx="1"/>
          </p:nvPr>
        </p:nvSpPr>
        <p:spPr/>
        <p:txBody>
          <a:bodyPr>
            <a:normAutofit fontScale="92500" lnSpcReduction="20000"/>
          </a:bodyPr>
          <a:lstStyle/>
          <a:p>
            <a:pPr marL="0" indent="0">
              <a:buNone/>
            </a:pPr>
            <a:r>
              <a:rPr lang="en-GB" dirty="0" smtClean="0"/>
              <a:t>Vorarlberg Health Examinations (VHM&amp;PP)</a:t>
            </a:r>
          </a:p>
          <a:p>
            <a:pPr marL="0" indent="0">
              <a:buNone/>
            </a:pPr>
            <a:endParaRPr lang="en-GB" dirty="0"/>
          </a:p>
          <a:p>
            <a:pPr marL="0" indent="0">
              <a:buNone/>
            </a:pPr>
            <a:r>
              <a:rPr lang="en-GB" dirty="0" smtClean="0"/>
              <a:t>Sex (male, female)				categorical</a:t>
            </a:r>
          </a:p>
          <a:p>
            <a:pPr marL="0" indent="0">
              <a:buNone/>
            </a:pPr>
            <a:r>
              <a:rPr lang="en-GB" dirty="0" smtClean="0"/>
              <a:t>Age in years 					continuous</a:t>
            </a:r>
          </a:p>
          <a:p>
            <a:pPr marL="0" indent="0">
              <a:buNone/>
            </a:pPr>
            <a:r>
              <a:rPr lang="en-GB" dirty="0" smtClean="0"/>
              <a:t>Year of examination				continuous</a:t>
            </a:r>
          </a:p>
          <a:p>
            <a:pPr marL="0" indent="0">
              <a:buNone/>
            </a:pPr>
            <a:endParaRPr lang="en-GB" dirty="0" smtClean="0"/>
          </a:p>
          <a:p>
            <a:pPr marL="0" indent="0">
              <a:buNone/>
            </a:pPr>
            <a:r>
              <a:rPr lang="en-GB" dirty="0" smtClean="0"/>
              <a:t>Body mass index in kg/m2			continuous</a:t>
            </a:r>
          </a:p>
          <a:p>
            <a:pPr marL="0" indent="0">
              <a:buNone/>
            </a:pPr>
            <a:r>
              <a:rPr lang="en-GB" dirty="0" smtClean="0"/>
              <a:t>Systolic blood pressure  in </a:t>
            </a:r>
            <a:r>
              <a:rPr lang="en-GB" dirty="0" err="1" smtClean="0"/>
              <a:t>mmHG</a:t>
            </a:r>
            <a:r>
              <a:rPr lang="en-GB" dirty="0" smtClean="0"/>
              <a:t>		continuous</a:t>
            </a:r>
          </a:p>
          <a:p>
            <a:pPr marL="0" indent="0">
              <a:buNone/>
            </a:pPr>
            <a:r>
              <a:rPr lang="en-GB" dirty="0" smtClean="0"/>
              <a:t>Total cholesterol  in mg/dl			continuous</a:t>
            </a:r>
          </a:p>
          <a:p>
            <a:pPr marL="0" indent="0">
              <a:buNone/>
            </a:pPr>
            <a:r>
              <a:rPr lang="en-GB" dirty="0" smtClean="0"/>
              <a:t>Fasting glucose	in mg/dl			continuous</a:t>
            </a:r>
          </a:p>
          <a:p>
            <a:pPr marL="0" indent="0">
              <a:buNone/>
            </a:pPr>
            <a:r>
              <a:rPr lang="en-GB" dirty="0" smtClean="0"/>
              <a:t>Smoking (current or past, never)		categorical</a:t>
            </a:r>
          </a:p>
          <a:p>
            <a:pPr marL="0" indent="0">
              <a:buNone/>
            </a:pPr>
            <a:endParaRPr lang="en-GB" dirty="0" smtClean="0"/>
          </a:p>
          <a:p>
            <a:pPr marL="0" indent="0">
              <a:buNone/>
            </a:pPr>
            <a:r>
              <a:rPr lang="en-GB" dirty="0" smtClean="0"/>
              <a:t>Coronary heart disease mortality  		time to event </a:t>
            </a:r>
          </a:p>
          <a:p>
            <a:pPr marL="0" indent="0">
              <a:buNone/>
            </a:pPr>
            <a:r>
              <a:rPr lang="en-GB" dirty="0" smtClean="0"/>
              <a:t>(ICD-10: I20-I25)			continuous and categorical</a:t>
            </a:r>
            <a:endParaRPr lang="de-AT" dirty="0"/>
          </a:p>
        </p:txBody>
      </p:sp>
      <p:sp>
        <p:nvSpPr>
          <p:cNvPr id="4" name="Foliennummernplatzhalt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4B4652C-CD78-4E39-BAB0-0AF956FF8895}" type="slidenum">
              <a:rPr kumimoji="0" lang="de-DE"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145</a:t>
            </a:fld>
            <a:endParaRPr kumimoji="0" lang="de-DE"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3" name="Datumsplatzhalter 2"/>
          <p:cNvSpPr>
            <a:spLocks noGrp="1"/>
          </p:cNvSpPr>
          <p:nvPr>
            <p:ph type="dt" sz="half" idx="10"/>
          </p:nvPr>
        </p:nvSpPr>
        <p:spPr/>
        <p:txBody>
          <a:bodyPr/>
          <a:lstStyle/>
          <a:p>
            <a:fld id="{2FDF8F48-98A2-40B4-B88F-151B25DF8D2D}" type="datetime1">
              <a:rPr lang="de-AT" altLang="en-US" smtClean="0"/>
              <a:t>01.02.2023</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Tree>
    <p:extLst>
      <p:ext uri="{BB962C8B-B14F-4D97-AF65-F5344CB8AC3E}">
        <p14:creationId xmlns:p14="http://schemas.microsoft.com/office/powerpoint/2010/main" val="3081696571"/>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Confounding</a:t>
            </a:r>
            <a:endParaRPr lang="de-DE" dirty="0"/>
          </a:p>
        </p:txBody>
      </p:sp>
      <p:sp>
        <p:nvSpPr>
          <p:cNvPr id="8" name="Inhaltsplatzhalter 7"/>
          <p:cNvSpPr>
            <a:spLocks noGrp="1"/>
          </p:cNvSpPr>
          <p:nvPr>
            <p:ph idx="1"/>
          </p:nvPr>
        </p:nvSpPr>
        <p:spPr>
          <a:xfrm>
            <a:off x="457200" y="1484784"/>
            <a:ext cx="8229600" cy="4757758"/>
          </a:xfrm>
        </p:spPr>
        <p:txBody>
          <a:bodyPr>
            <a:normAutofit/>
          </a:bodyPr>
          <a:lstStyle/>
          <a:p>
            <a:pPr marL="0" indent="0">
              <a:buNone/>
            </a:pPr>
            <a:r>
              <a:rPr lang="en-GB" dirty="0" smtClean="0"/>
              <a:t>Confounding: </a:t>
            </a:r>
          </a:p>
          <a:p>
            <a:pPr marL="0" indent="0">
              <a:buNone/>
            </a:pPr>
            <a:endParaRPr lang="en-GB" dirty="0" smtClean="0"/>
          </a:p>
          <a:p>
            <a:pPr marL="0" indent="0">
              <a:buNone/>
            </a:pPr>
            <a:r>
              <a:rPr lang="en-GB" dirty="0" smtClean="0"/>
              <a:t>A “mixing of the effect” of the exposure-disease relationship with a third (or more) factors</a:t>
            </a:r>
          </a:p>
          <a:p>
            <a:pPr marL="0" indent="0">
              <a:buNone/>
            </a:pPr>
            <a:endParaRPr lang="en-GB" dirty="0" smtClean="0"/>
          </a:p>
          <a:p>
            <a:pPr marL="0" indent="0">
              <a:buNone/>
            </a:pPr>
            <a:r>
              <a:rPr lang="en-GB" dirty="0" smtClean="0"/>
              <a:t>	BMI -----------------------------------------</a:t>
            </a:r>
            <a:r>
              <a:rPr lang="en-GB" dirty="0" smtClean="0">
                <a:sym typeface="Wingdings" panose="05000000000000000000" pitchFamily="2" charset="2"/>
              </a:rPr>
              <a:t> &gt;</a:t>
            </a:r>
            <a:r>
              <a:rPr lang="en-GB" dirty="0" smtClean="0"/>
              <a:t> CHD</a:t>
            </a:r>
            <a:endParaRPr lang="en-GB" dirty="0"/>
          </a:p>
          <a:p>
            <a:pPr marL="0" indent="0">
              <a:buNone/>
            </a:pPr>
            <a:endParaRPr lang="en-GB" dirty="0" smtClean="0"/>
          </a:p>
          <a:p>
            <a:pPr marL="0" indent="0">
              <a:buNone/>
            </a:pPr>
            <a:r>
              <a:rPr lang="en-GB" dirty="0" smtClean="0"/>
              <a:t>	</a:t>
            </a:r>
            <a:r>
              <a:rPr lang="en-GB" dirty="0"/>
              <a:t> </a:t>
            </a:r>
            <a:r>
              <a:rPr lang="en-GB" dirty="0" smtClean="0"/>
              <a:t>     &lt;  ------ sex, age, smoking ----- &gt;</a:t>
            </a:r>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4B4652C-CD78-4E39-BAB0-0AF956FF8895}" type="slidenum">
              <a:rPr kumimoji="0" lang="de-DE"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146</a:t>
            </a:fld>
            <a:endParaRPr kumimoji="0" lang="de-DE"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3" name="Datumsplatzhalter 2"/>
          <p:cNvSpPr>
            <a:spLocks noGrp="1"/>
          </p:cNvSpPr>
          <p:nvPr>
            <p:ph type="dt" sz="half" idx="10"/>
          </p:nvPr>
        </p:nvSpPr>
        <p:spPr/>
        <p:txBody>
          <a:bodyPr/>
          <a:lstStyle/>
          <a:p>
            <a:fld id="{FE079599-E82B-48E3-9ACF-C877B622A1D8}" type="datetime1">
              <a:rPr lang="de-AT" altLang="en-US" smtClean="0"/>
              <a:t>01.02.2023</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Tree>
    <p:extLst>
      <p:ext uri="{BB962C8B-B14F-4D97-AF65-F5344CB8AC3E}">
        <p14:creationId xmlns:p14="http://schemas.microsoft.com/office/powerpoint/2010/main" val="2121303835"/>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Example</a:t>
            </a:r>
            <a:endParaRPr lang="de-DE" dirty="0"/>
          </a:p>
        </p:txBody>
      </p:sp>
      <p:sp>
        <p:nvSpPr>
          <p:cNvPr id="8" name="Inhaltsplatzhalter 7"/>
          <p:cNvSpPr>
            <a:spLocks noGrp="1"/>
          </p:cNvSpPr>
          <p:nvPr>
            <p:ph idx="1"/>
          </p:nvPr>
        </p:nvSpPr>
        <p:spPr>
          <a:xfrm>
            <a:off x="457200" y="1484784"/>
            <a:ext cx="8229600" cy="4757758"/>
          </a:xfrm>
        </p:spPr>
        <p:txBody>
          <a:bodyPr>
            <a:normAutofit lnSpcReduction="10000"/>
          </a:bodyPr>
          <a:lstStyle/>
          <a:p>
            <a:pPr marL="0" indent="0">
              <a:buNone/>
            </a:pPr>
            <a:r>
              <a:rPr lang="en-GB" dirty="0" smtClean="0"/>
              <a:t>Relationship between BMI and CHD incidence: </a:t>
            </a:r>
          </a:p>
          <a:p>
            <a:pPr marL="0" indent="0">
              <a:buNone/>
            </a:pPr>
            <a:endParaRPr lang="en-GB" dirty="0" smtClean="0"/>
          </a:p>
          <a:p>
            <a:pPr marL="0" indent="0">
              <a:buNone/>
            </a:pPr>
            <a:r>
              <a:rPr lang="en-GB" dirty="0" smtClean="0"/>
              <a:t>Crude Hazard Ratio</a:t>
            </a:r>
          </a:p>
          <a:p>
            <a:pPr marL="0" indent="0">
              <a:buNone/>
            </a:pPr>
            <a:r>
              <a:rPr lang="en-GB" dirty="0" smtClean="0"/>
              <a:t>Obesity (30+ kg/m2) versus normal weight (20-25 kg/m2) </a:t>
            </a:r>
          </a:p>
          <a:p>
            <a:pPr marL="0" indent="0">
              <a:buNone/>
            </a:pPr>
            <a:r>
              <a:rPr lang="en-GB" dirty="0" smtClean="0"/>
              <a:t>HR = 2.54 95%CI (2.32-2.78)</a:t>
            </a:r>
          </a:p>
          <a:p>
            <a:pPr marL="0" indent="0">
              <a:buNone/>
            </a:pPr>
            <a:endParaRPr lang="en-GB" dirty="0"/>
          </a:p>
          <a:p>
            <a:pPr marL="0" indent="0">
              <a:buNone/>
            </a:pPr>
            <a:r>
              <a:rPr lang="en-GB" dirty="0" smtClean="0"/>
              <a:t>Sex, age and smoking adjusting hazard </a:t>
            </a:r>
            <a:r>
              <a:rPr lang="en-GB" dirty="0"/>
              <a:t>r</a:t>
            </a:r>
            <a:r>
              <a:rPr lang="en-GB" dirty="0" smtClean="0"/>
              <a:t>atio:</a:t>
            </a:r>
          </a:p>
          <a:p>
            <a:pPr marL="0" indent="0">
              <a:buNone/>
            </a:pPr>
            <a:r>
              <a:rPr lang="en-GB" dirty="0" smtClean="0"/>
              <a:t>HR = 1.60 95%CI (1.46-1.75)</a:t>
            </a:r>
            <a:endParaRPr lang="en-GB" dirty="0"/>
          </a:p>
          <a:p>
            <a:pPr marL="0" indent="0">
              <a:buNone/>
            </a:pPr>
            <a:endParaRPr lang="en-GB" dirty="0" smtClean="0"/>
          </a:p>
          <a:p>
            <a:pPr marL="0" indent="0">
              <a:buNone/>
            </a:pPr>
            <a:r>
              <a:rPr lang="en-GB" dirty="0" smtClean="0"/>
              <a:t>Adjusted = controlled for confounding</a:t>
            </a:r>
          </a:p>
          <a:p>
            <a:pPr marL="0" indent="0">
              <a:buNone/>
            </a:pPr>
            <a:r>
              <a:rPr lang="en-GB" dirty="0" smtClean="0"/>
              <a:t>Calculated with Cox proportional hazards regression analysis</a:t>
            </a:r>
            <a:endParaRPr lang="en-GB" dirty="0"/>
          </a:p>
        </p:txBody>
      </p:sp>
      <p:sp>
        <p:nvSpPr>
          <p:cNvPr id="4" name="Foliennummernplatzhalt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4B4652C-CD78-4E39-BAB0-0AF956FF8895}" type="slidenum">
              <a:rPr kumimoji="0" lang="de-DE"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de-DE"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3" name="Datumsplatzhalter 2"/>
          <p:cNvSpPr>
            <a:spLocks noGrp="1"/>
          </p:cNvSpPr>
          <p:nvPr>
            <p:ph type="dt" sz="half" idx="10"/>
          </p:nvPr>
        </p:nvSpPr>
        <p:spPr/>
        <p:txBody>
          <a:bodyPr/>
          <a:lstStyle/>
          <a:p>
            <a:fld id="{D918A5F5-CE00-403C-A427-2C72A20140E3}" type="datetime1">
              <a:rPr lang="de-AT" altLang="en-US" smtClean="0"/>
              <a:t>01.02.2023</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Tree>
    <p:extLst>
      <p:ext uri="{BB962C8B-B14F-4D97-AF65-F5344CB8AC3E}">
        <p14:creationId xmlns:p14="http://schemas.microsoft.com/office/powerpoint/2010/main" val="90208096"/>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Confounding</a:t>
            </a:r>
            <a:endParaRPr lang="de-DE" dirty="0"/>
          </a:p>
        </p:txBody>
      </p:sp>
      <p:sp>
        <p:nvSpPr>
          <p:cNvPr id="8" name="Inhaltsplatzhalter 7"/>
          <p:cNvSpPr>
            <a:spLocks noGrp="1"/>
          </p:cNvSpPr>
          <p:nvPr>
            <p:ph idx="1"/>
          </p:nvPr>
        </p:nvSpPr>
        <p:spPr>
          <a:xfrm>
            <a:off x="457200" y="1484784"/>
            <a:ext cx="8229600" cy="4757758"/>
          </a:xfrm>
        </p:spPr>
        <p:txBody>
          <a:bodyPr>
            <a:normAutofit/>
          </a:bodyPr>
          <a:lstStyle/>
          <a:p>
            <a:pPr marL="0" indent="0">
              <a:buNone/>
            </a:pPr>
            <a:r>
              <a:rPr lang="en-GB" dirty="0" smtClean="0"/>
              <a:t>Three essential characteristics: </a:t>
            </a:r>
          </a:p>
          <a:p>
            <a:pPr marL="0" indent="0">
              <a:buNone/>
            </a:pPr>
            <a:endParaRPr lang="en-GB" dirty="0" smtClean="0"/>
          </a:p>
          <a:p>
            <a:pPr marL="0" indent="0">
              <a:buNone/>
            </a:pPr>
            <a:r>
              <a:rPr lang="en-GB" dirty="0" smtClean="0"/>
              <a:t>The confounder is associated with the exposure of interest (BMI)</a:t>
            </a:r>
          </a:p>
          <a:p>
            <a:pPr marL="0" indent="0">
              <a:buNone/>
            </a:pPr>
            <a:r>
              <a:rPr lang="en-GB" dirty="0" smtClean="0"/>
              <a:t>The confounder is associated with the disease (CHD)</a:t>
            </a:r>
          </a:p>
          <a:p>
            <a:pPr marL="0" indent="0">
              <a:buNone/>
            </a:pPr>
            <a:r>
              <a:rPr lang="en-GB" dirty="0" smtClean="0"/>
              <a:t>The confounder is not in the causal pathway leading from the exposure of interest (BMI) to the disease of interest (CHD)</a:t>
            </a:r>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4B4652C-CD78-4E39-BAB0-0AF956FF8895}" type="slidenum">
              <a:rPr kumimoji="0" lang="de-DE"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148</a:t>
            </a:fld>
            <a:endParaRPr kumimoji="0" lang="de-DE"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3" name="Datumsplatzhalter 2"/>
          <p:cNvSpPr>
            <a:spLocks noGrp="1"/>
          </p:cNvSpPr>
          <p:nvPr>
            <p:ph type="dt" sz="half" idx="10"/>
          </p:nvPr>
        </p:nvSpPr>
        <p:spPr/>
        <p:txBody>
          <a:bodyPr/>
          <a:lstStyle/>
          <a:p>
            <a:fld id="{C5A70A12-AFBC-4287-941C-0768875C23A9}" type="datetime1">
              <a:rPr lang="de-AT" altLang="en-US" smtClean="0"/>
              <a:t>01.02.2023</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Tree>
    <p:extLst>
      <p:ext uri="{BB962C8B-B14F-4D97-AF65-F5344CB8AC3E}">
        <p14:creationId xmlns:p14="http://schemas.microsoft.com/office/powerpoint/2010/main" val="1171414683"/>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Methods</a:t>
            </a:r>
            <a:r>
              <a:rPr lang="de-AT" dirty="0" smtClean="0"/>
              <a:t> </a:t>
            </a:r>
            <a:r>
              <a:rPr lang="de-AT" dirty="0" err="1" smtClean="0"/>
              <a:t>for</a:t>
            </a:r>
            <a:r>
              <a:rPr lang="de-AT" dirty="0" smtClean="0"/>
              <a:t> </a:t>
            </a:r>
            <a:r>
              <a:rPr lang="de-AT" dirty="0" err="1" smtClean="0"/>
              <a:t>Preventing</a:t>
            </a:r>
            <a:r>
              <a:rPr lang="de-AT" dirty="0" smtClean="0"/>
              <a:t> </a:t>
            </a:r>
            <a:r>
              <a:rPr lang="de-AT" dirty="0" err="1" smtClean="0"/>
              <a:t>Confounding</a:t>
            </a:r>
            <a:r>
              <a:rPr lang="de-AT" dirty="0" smtClean="0"/>
              <a:t> in Study Designs</a:t>
            </a:r>
            <a:endParaRPr lang="de-DE" dirty="0"/>
          </a:p>
        </p:txBody>
      </p:sp>
      <p:sp>
        <p:nvSpPr>
          <p:cNvPr id="8" name="Inhaltsplatzhalter 7"/>
          <p:cNvSpPr>
            <a:spLocks noGrp="1"/>
          </p:cNvSpPr>
          <p:nvPr>
            <p:ph idx="1"/>
          </p:nvPr>
        </p:nvSpPr>
        <p:spPr>
          <a:xfrm>
            <a:off x="457200" y="1484784"/>
            <a:ext cx="8229600" cy="4757758"/>
          </a:xfrm>
        </p:spPr>
        <p:txBody>
          <a:bodyPr>
            <a:normAutofit fontScale="55000" lnSpcReduction="20000"/>
          </a:bodyPr>
          <a:lstStyle/>
          <a:p>
            <a:pPr marL="0" indent="0">
              <a:buNone/>
            </a:pPr>
            <a:r>
              <a:rPr lang="en-GB" sz="3600" dirty="0" smtClean="0"/>
              <a:t>1. Stringent inclusion criteria to narrow the variability between study participants</a:t>
            </a:r>
          </a:p>
          <a:p>
            <a:pPr marL="0" indent="0">
              <a:buNone/>
            </a:pPr>
            <a:endParaRPr lang="en-GB" sz="3600" dirty="0" smtClean="0"/>
          </a:p>
          <a:p>
            <a:pPr marL="0" indent="0">
              <a:buNone/>
            </a:pPr>
            <a:r>
              <a:rPr lang="en-GB" sz="3600" dirty="0" smtClean="0"/>
              <a:t>2. Randomization (intervention/RCT only)</a:t>
            </a:r>
            <a:br>
              <a:rPr lang="en-GB" sz="3600" dirty="0" smtClean="0"/>
            </a:br>
            <a:r>
              <a:rPr lang="en-GB" sz="3600" dirty="0" smtClean="0"/>
              <a:t>    In </a:t>
            </a:r>
            <a:r>
              <a:rPr lang="en-GB" sz="3600" dirty="0"/>
              <a:t>an optimal RCT,  study groups </a:t>
            </a:r>
            <a:r>
              <a:rPr lang="en-GB" sz="3600" dirty="0" smtClean="0"/>
              <a:t>only </a:t>
            </a:r>
            <a:r>
              <a:rPr lang="en-GB" sz="3600" dirty="0"/>
              <a:t>differ regarding the </a:t>
            </a:r>
            <a:r>
              <a:rPr lang="en-GB" sz="3600" dirty="0" smtClean="0"/>
              <a:t>intervention </a:t>
            </a:r>
          </a:p>
          <a:p>
            <a:pPr marL="0" indent="0">
              <a:buNone/>
            </a:pPr>
            <a:endParaRPr lang="en-GB" sz="3600" dirty="0" smtClean="0"/>
          </a:p>
          <a:p>
            <a:pPr marL="0" indent="0">
              <a:buNone/>
            </a:pPr>
            <a:r>
              <a:rPr lang="en-GB" sz="3600" dirty="0" smtClean="0"/>
              <a:t>3. Matching (observational studies):</a:t>
            </a:r>
          </a:p>
          <a:p>
            <a:pPr marL="0" indent="0">
              <a:buNone/>
            </a:pPr>
            <a:endParaRPr lang="en-GB" sz="3600" dirty="0" smtClean="0"/>
          </a:p>
          <a:p>
            <a:pPr marL="0" indent="0">
              <a:buNone/>
            </a:pPr>
            <a:r>
              <a:rPr lang="en-GB" sz="3600" dirty="0" smtClean="0"/>
              <a:t>	Simple Matching e.g. for age and sex in case-controls studies</a:t>
            </a:r>
          </a:p>
          <a:p>
            <a:pPr marL="0" indent="0">
              <a:buNone/>
            </a:pPr>
            <a:r>
              <a:rPr lang="en-GB" sz="3600" dirty="0" smtClean="0"/>
              <a:t>	versus</a:t>
            </a:r>
          </a:p>
          <a:p>
            <a:pPr marL="0" indent="0">
              <a:buNone/>
            </a:pPr>
            <a:r>
              <a:rPr lang="en-GB" sz="3600" dirty="0" smtClean="0"/>
              <a:t>	Propensity Score Matching (involves logistic regression analysis)</a:t>
            </a:r>
          </a:p>
          <a:p>
            <a:pPr marL="0" indent="0">
              <a:buNone/>
            </a:pPr>
            <a:endParaRPr lang="en-GB" dirty="0"/>
          </a:p>
          <a:p>
            <a:pPr marL="0" indent="0">
              <a:buNone/>
            </a:pPr>
            <a:r>
              <a:rPr lang="en-GB" dirty="0" smtClean="0"/>
              <a:t>Very popular in clinical research: </a:t>
            </a:r>
          </a:p>
          <a:p>
            <a:pPr marL="0" indent="0">
              <a:buNone/>
            </a:pPr>
            <a:r>
              <a:rPr lang="en-US" dirty="0"/>
              <a:t>Blackstone EH. Comparing apples and oranges. J Thoracic and Cardiovascular Surgery 2002; 1: 8-15</a:t>
            </a:r>
            <a:r>
              <a:rPr lang="en-US" dirty="0" smtClean="0"/>
              <a:t>.</a:t>
            </a:r>
          </a:p>
          <a:p>
            <a:pPr marL="0" indent="0">
              <a:buNone/>
            </a:pPr>
            <a:r>
              <a:rPr lang="en-US" dirty="0" smtClean="0"/>
              <a:t>An example:</a:t>
            </a:r>
          </a:p>
          <a:p>
            <a:pPr marL="0" indent="0">
              <a:buNone/>
            </a:pPr>
            <a:r>
              <a:rPr lang="en-GB" dirty="0" err="1" smtClean="0"/>
              <a:t>Ruttmann</a:t>
            </a:r>
            <a:r>
              <a:rPr lang="en-GB" dirty="0" smtClean="0"/>
              <a:t> E et al. </a:t>
            </a:r>
            <a:r>
              <a:rPr lang="en-GB" dirty="0"/>
              <a:t>Second internal thoracic artery versus radial artery in coronary artery </a:t>
            </a:r>
            <a:r>
              <a:rPr lang="en-GB" dirty="0" smtClean="0"/>
              <a:t>bypass </a:t>
            </a:r>
            <a:r>
              <a:rPr lang="en-GB" dirty="0"/>
              <a:t>grafting: a long-term, propensity score-matched follow-up </a:t>
            </a:r>
            <a:r>
              <a:rPr lang="en-GB" dirty="0" smtClean="0"/>
              <a:t>study. Circulation</a:t>
            </a:r>
            <a:r>
              <a:rPr lang="en-GB" dirty="0"/>
              <a:t>. </a:t>
            </a:r>
            <a:r>
              <a:rPr lang="en-GB" dirty="0" smtClean="0"/>
              <a:t>2011 20;124(12</a:t>
            </a:r>
            <a:r>
              <a:rPr lang="en-GB" dirty="0"/>
              <a:t>):1321-9.</a:t>
            </a:r>
            <a:endParaRPr lang="en-GB" dirty="0" smtClean="0"/>
          </a:p>
          <a:p>
            <a:pPr marL="0" indent="0">
              <a:buNone/>
            </a:pPr>
            <a:endParaRPr lang="en-GB" dirty="0" smtClean="0"/>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4B4652C-CD78-4E39-BAB0-0AF956FF8895}" type="slidenum">
              <a:rPr kumimoji="0" lang="de-DE"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149</a:t>
            </a:fld>
            <a:endParaRPr kumimoji="0" lang="de-DE"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3" name="Datumsplatzhalter 2"/>
          <p:cNvSpPr>
            <a:spLocks noGrp="1"/>
          </p:cNvSpPr>
          <p:nvPr>
            <p:ph type="dt" sz="half" idx="10"/>
          </p:nvPr>
        </p:nvSpPr>
        <p:spPr/>
        <p:txBody>
          <a:bodyPr/>
          <a:lstStyle/>
          <a:p>
            <a:fld id="{47E717C8-5A1B-4867-86C6-1D3B9D2F615B}" type="datetime1">
              <a:rPr lang="de-AT" altLang="en-US" smtClean="0"/>
              <a:t>01.02.2023</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Tree>
    <p:extLst>
      <p:ext uri="{BB962C8B-B14F-4D97-AF65-F5344CB8AC3E}">
        <p14:creationId xmlns:p14="http://schemas.microsoft.com/office/powerpoint/2010/main" val="25261353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r>
              <a:rPr lang="de-DE" dirty="0" smtClean="0"/>
              <a:t>„</a:t>
            </a:r>
            <a:r>
              <a:rPr lang="de-DE" dirty="0" err="1" smtClean="0"/>
              <a:t>How</a:t>
            </a:r>
            <a:r>
              <a:rPr lang="de-DE" dirty="0" smtClean="0"/>
              <a:t> </a:t>
            </a:r>
            <a:r>
              <a:rPr lang="de-DE" dirty="0" err="1" smtClean="0"/>
              <a:t>to</a:t>
            </a:r>
            <a:r>
              <a:rPr lang="de-DE" dirty="0" smtClean="0"/>
              <a:t> </a:t>
            </a:r>
            <a:r>
              <a:rPr lang="de-DE" dirty="0" err="1" smtClean="0"/>
              <a:t>read</a:t>
            </a:r>
            <a:r>
              <a:rPr lang="de-DE" dirty="0" smtClean="0"/>
              <a:t> a </a:t>
            </a:r>
            <a:r>
              <a:rPr lang="de-DE" dirty="0" err="1" smtClean="0"/>
              <a:t>study</a:t>
            </a:r>
            <a:r>
              <a:rPr lang="de-DE" dirty="0" smtClean="0"/>
              <a:t> in 10 </a:t>
            </a:r>
            <a:r>
              <a:rPr lang="de-DE" dirty="0" err="1" smtClean="0"/>
              <a:t>minutes</a:t>
            </a:r>
            <a:r>
              <a:rPr lang="de-DE" dirty="0" smtClean="0"/>
              <a:t>“ </a:t>
            </a:r>
            <a:endParaRPr lang="de-DE" dirty="0"/>
          </a:p>
        </p:txBody>
      </p:sp>
      <p:sp>
        <p:nvSpPr>
          <p:cNvPr id="176131" name="Rectangle 3"/>
          <p:cNvSpPr>
            <a:spLocks noGrp="1" noChangeArrowheads="1"/>
          </p:cNvSpPr>
          <p:nvPr>
            <p:ph idx="1"/>
          </p:nvPr>
        </p:nvSpPr>
        <p:spPr>
          <a:xfrm>
            <a:off x="457200" y="1916113"/>
            <a:ext cx="8229600" cy="3313112"/>
          </a:xfrm>
        </p:spPr>
        <p:txBody>
          <a:bodyPr>
            <a:normAutofit fontScale="92500" lnSpcReduction="10000"/>
          </a:bodyPr>
          <a:lstStyle/>
          <a:p>
            <a:pPr>
              <a:lnSpc>
                <a:spcPct val="80000"/>
              </a:lnSpc>
              <a:buSzPct val="90000"/>
            </a:pPr>
            <a:r>
              <a:rPr lang="de-DE" dirty="0" err="1" smtClean="0"/>
              <a:t>Structure</a:t>
            </a:r>
            <a:r>
              <a:rPr lang="de-DE" dirty="0" smtClean="0"/>
              <a:t> </a:t>
            </a:r>
            <a:r>
              <a:rPr lang="de-DE" dirty="0" err="1" smtClean="0"/>
              <a:t>of</a:t>
            </a:r>
            <a:r>
              <a:rPr lang="de-DE" dirty="0" smtClean="0"/>
              <a:t> a </a:t>
            </a:r>
            <a:r>
              <a:rPr lang="de-DE" dirty="0" err="1" smtClean="0"/>
              <a:t>study</a:t>
            </a:r>
            <a:r>
              <a:rPr lang="de-DE" dirty="0" smtClean="0"/>
              <a:t> </a:t>
            </a:r>
            <a:r>
              <a:rPr lang="de-DE" dirty="0" err="1" smtClean="0"/>
              <a:t>report</a:t>
            </a:r>
            <a:r>
              <a:rPr lang="de-DE" dirty="0" smtClean="0"/>
              <a:t>:</a:t>
            </a:r>
            <a:r>
              <a:rPr lang="de-DE" sz="2400" dirty="0"/>
              <a:t/>
            </a:r>
            <a:br>
              <a:rPr lang="de-DE" sz="2400" dirty="0"/>
            </a:br>
            <a:r>
              <a:rPr lang="de-DE" sz="2000" dirty="0"/>
              <a:t/>
            </a:r>
            <a:br>
              <a:rPr lang="de-DE" sz="2000" dirty="0"/>
            </a:br>
            <a:r>
              <a:rPr lang="de-DE" sz="3200" dirty="0" err="1"/>
              <a:t>IMRaD</a:t>
            </a:r>
            <a:r>
              <a:rPr lang="de-DE" sz="3200" dirty="0"/>
              <a:t> </a:t>
            </a:r>
            <a:r>
              <a:rPr lang="de-DE" sz="3200" dirty="0" err="1" smtClean="0"/>
              <a:t>scheme</a:t>
            </a:r>
            <a:r>
              <a:rPr lang="de-DE" sz="3200" dirty="0"/>
              <a:t/>
            </a:r>
            <a:br>
              <a:rPr lang="de-DE" sz="3200" dirty="0"/>
            </a:br>
            <a:endParaRPr lang="de-DE" sz="3200" dirty="0"/>
          </a:p>
          <a:p>
            <a:pPr>
              <a:lnSpc>
                <a:spcPct val="80000"/>
              </a:lnSpc>
              <a:buSzPct val="90000"/>
            </a:pPr>
            <a:r>
              <a:rPr lang="de-DE" sz="2400" dirty="0" smtClean="0"/>
              <a:t>Guidelines </a:t>
            </a:r>
            <a:r>
              <a:rPr lang="de-DE" sz="2400" dirty="0" err="1" smtClean="0"/>
              <a:t>for</a:t>
            </a:r>
            <a:r>
              <a:rPr lang="de-DE" sz="2400" dirty="0" smtClean="0"/>
              <a:t> </a:t>
            </a:r>
            <a:r>
              <a:rPr lang="de-DE" sz="2400" dirty="0" err="1" smtClean="0"/>
              <a:t>writing</a:t>
            </a:r>
            <a:r>
              <a:rPr lang="de-DE" sz="2400" dirty="0" smtClean="0"/>
              <a:t> a </a:t>
            </a:r>
            <a:r>
              <a:rPr lang="de-DE" sz="2400" dirty="0" err="1" smtClean="0"/>
              <a:t>study</a:t>
            </a:r>
            <a:r>
              <a:rPr lang="de-DE" sz="2400" dirty="0" smtClean="0"/>
              <a:t> </a:t>
            </a:r>
            <a:r>
              <a:rPr lang="de-DE" sz="2400" dirty="0" err="1" smtClean="0"/>
              <a:t>report</a:t>
            </a:r>
            <a:endParaRPr lang="de-DE" sz="2400" dirty="0" smtClean="0"/>
          </a:p>
          <a:p>
            <a:pPr>
              <a:lnSpc>
                <a:spcPct val="80000"/>
              </a:lnSpc>
              <a:buSzPct val="90000"/>
            </a:pPr>
            <a:endParaRPr lang="de-DE" sz="2400" dirty="0"/>
          </a:p>
          <a:p>
            <a:pPr>
              <a:lnSpc>
                <a:spcPct val="80000"/>
              </a:lnSpc>
              <a:buSzPct val="90000"/>
            </a:pPr>
            <a:r>
              <a:rPr lang="de-DE" sz="2000" dirty="0"/>
              <a:t>CONSORT </a:t>
            </a:r>
            <a:r>
              <a:rPr lang="de-DE" sz="2000" dirty="0" err="1" smtClean="0"/>
              <a:t>statement</a:t>
            </a:r>
            <a:r>
              <a:rPr lang="de-DE" sz="2000" dirty="0" smtClean="0"/>
              <a:t> </a:t>
            </a:r>
            <a:r>
              <a:rPr lang="de-DE" sz="2000" dirty="0" err="1" smtClean="0"/>
              <a:t>for</a:t>
            </a:r>
            <a:r>
              <a:rPr lang="de-DE" sz="2000" dirty="0" smtClean="0"/>
              <a:t> </a:t>
            </a:r>
            <a:r>
              <a:rPr lang="de-DE" sz="2000" dirty="0" err="1" smtClean="0"/>
              <a:t>interventional</a:t>
            </a:r>
            <a:r>
              <a:rPr lang="de-DE" sz="2000" dirty="0" smtClean="0"/>
              <a:t> </a:t>
            </a:r>
            <a:r>
              <a:rPr lang="de-DE" sz="2000" dirty="0" err="1" smtClean="0"/>
              <a:t>studies</a:t>
            </a:r>
            <a:r>
              <a:rPr lang="de-DE" sz="2000" dirty="0" smtClean="0"/>
              <a:t> </a:t>
            </a:r>
            <a:r>
              <a:rPr lang="de-DE" sz="2000" dirty="0"/>
              <a:t>(RCTs)</a:t>
            </a:r>
          </a:p>
          <a:p>
            <a:pPr>
              <a:lnSpc>
                <a:spcPct val="80000"/>
              </a:lnSpc>
              <a:buSzPct val="90000"/>
            </a:pPr>
            <a:r>
              <a:rPr lang="de-DE" sz="2000" dirty="0"/>
              <a:t>STROBE </a:t>
            </a:r>
            <a:r>
              <a:rPr lang="de-DE" sz="2000" dirty="0" err="1" smtClean="0"/>
              <a:t>statement</a:t>
            </a:r>
            <a:r>
              <a:rPr lang="de-DE" sz="2000" dirty="0" smtClean="0"/>
              <a:t> </a:t>
            </a:r>
            <a:r>
              <a:rPr lang="de-DE" sz="2000" dirty="0" err="1" smtClean="0"/>
              <a:t>for</a:t>
            </a:r>
            <a:r>
              <a:rPr lang="de-DE" sz="2000" dirty="0" smtClean="0"/>
              <a:t> </a:t>
            </a:r>
            <a:r>
              <a:rPr lang="de-DE" sz="2000" dirty="0" err="1" smtClean="0"/>
              <a:t>observational</a:t>
            </a:r>
            <a:r>
              <a:rPr lang="de-DE" sz="2000" dirty="0" smtClean="0"/>
              <a:t> </a:t>
            </a:r>
            <a:r>
              <a:rPr lang="de-DE" sz="2000" dirty="0" err="1" smtClean="0"/>
              <a:t>studies</a:t>
            </a:r>
            <a:r>
              <a:rPr lang="de-DE" sz="2000" dirty="0" smtClean="0"/>
              <a:t/>
            </a:r>
            <a:br>
              <a:rPr lang="de-DE" sz="2000" dirty="0" smtClean="0"/>
            </a:br>
            <a:r>
              <a:rPr lang="de-DE" sz="2000" dirty="0" smtClean="0"/>
              <a:t>(</a:t>
            </a:r>
            <a:r>
              <a:rPr lang="de-DE" sz="2000" dirty="0" err="1" smtClean="0"/>
              <a:t>epidemiologic</a:t>
            </a:r>
            <a:r>
              <a:rPr lang="de-DE" sz="2000" dirty="0" smtClean="0"/>
              <a:t> </a:t>
            </a:r>
            <a:r>
              <a:rPr lang="de-DE" sz="2000" dirty="0" err="1" smtClean="0"/>
              <a:t>study</a:t>
            </a:r>
            <a:r>
              <a:rPr lang="de-DE" sz="2000" dirty="0" smtClean="0"/>
              <a:t> </a:t>
            </a:r>
            <a:r>
              <a:rPr lang="de-DE" sz="2000" dirty="0" err="1" smtClean="0"/>
              <a:t>designs</a:t>
            </a:r>
            <a:r>
              <a:rPr lang="de-DE" sz="2000" dirty="0" smtClean="0"/>
              <a:t>: </a:t>
            </a:r>
            <a:r>
              <a:rPr lang="de-DE" sz="2000" dirty="0" err="1" smtClean="0"/>
              <a:t>cohort</a:t>
            </a:r>
            <a:r>
              <a:rPr lang="de-DE" sz="2000" dirty="0" smtClean="0"/>
              <a:t> </a:t>
            </a:r>
            <a:r>
              <a:rPr lang="de-DE" sz="2000" dirty="0" err="1" smtClean="0"/>
              <a:t>study</a:t>
            </a:r>
            <a:r>
              <a:rPr lang="de-DE" sz="2000" dirty="0" smtClean="0"/>
              <a:t>, </a:t>
            </a:r>
            <a:r>
              <a:rPr lang="de-DE" sz="2000" dirty="0" err="1" smtClean="0"/>
              <a:t>case-control</a:t>
            </a:r>
            <a:r>
              <a:rPr lang="de-DE" sz="2000" dirty="0" smtClean="0"/>
              <a:t> </a:t>
            </a:r>
            <a:r>
              <a:rPr lang="de-DE" sz="2000" dirty="0" err="1" smtClean="0"/>
              <a:t>study</a:t>
            </a:r>
            <a:r>
              <a:rPr lang="de-DE" sz="2000" dirty="0" smtClean="0"/>
              <a:t>, </a:t>
            </a:r>
            <a:r>
              <a:rPr lang="de-DE" sz="2000" dirty="0" err="1" smtClean="0"/>
              <a:t>cross-sectional</a:t>
            </a:r>
            <a:r>
              <a:rPr lang="de-DE" sz="2000" dirty="0" smtClean="0"/>
              <a:t> </a:t>
            </a:r>
            <a:r>
              <a:rPr lang="de-DE" sz="2000" dirty="0" err="1" smtClean="0"/>
              <a:t>study</a:t>
            </a:r>
            <a:r>
              <a:rPr lang="de-DE" sz="2000" dirty="0" smtClean="0"/>
              <a:t>)</a:t>
            </a:r>
            <a:endParaRPr lang="de-DE" sz="2000" dirty="0"/>
          </a:p>
          <a:p>
            <a:pPr>
              <a:lnSpc>
                <a:spcPct val="80000"/>
              </a:lnSpc>
              <a:buSzPct val="90000"/>
            </a:pPr>
            <a:r>
              <a:rPr lang="de-DE" sz="2000" dirty="0"/>
              <a:t>STARD </a:t>
            </a:r>
            <a:r>
              <a:rPr lang="de-DE" sz="2000" dirty="0" err="1" smtClean="0"/>
              <a:t>statement</a:t>
            </a:r>
            <a:r>
              <a:rPr lang="de-DE" sz="2000" dirty="0" smtClean="0"/>
              <a:t> </a:t>
            </a:r>
            <a:r>
              <a:rPr lang="de-DE" sz="2000" dirty="0" err="1" smtClean="0"/>
              <a:t>for</a:t>
            </a:r>
            <a:r>
              <a:rPr lang="de-DE" sz="2000" dirty="0" smtClean="0"/>
              <a:t> </a:t>
            </a:r>
            <a:r>
              <a:rPr lang="de-DE" sz="2000" dirty="0" err="1" smtClean="0"/>
              <a:t>diagnostic</a:t>
            </a:r>
            <a:r>
              <a:rPr lang="de-DE" sz="2000" dirty="0" smtClean="0"/>
              <a:t> </a:t>
            </a:r>
            <a:r>
              <a:rPr lang="de-DE" sz="2000" dirty="0" err="1" smtClean="0"/>
              <a:t>studyies</a:t>
            </a:r>
            <a:endParaRPr lang="de-DE" sz="2000" dirty="0" smtClean="0"/>
          </a:p>
          <a:p>
            <a:pPr>
              <a:lnSpc>
                <a:spcPct val="80000"/>
              </a:lnSpc>
              <a:buSzPct val="90000"/>
            </a:pPr>
            <a:r>
              <a:rPr lang="de-DE" sz="2000" dirty="0" smtClean="0"/>
              <a:t>PRISMA </a:t>
            </a:r>
            <a:r>
              <a:rPr lang="de-DE" sz="2000" dirty="0" err="1" smtClean="0"/>
              <a:t>statement</a:t>
            </a:r>
            <a:r>
              <a:rPr lang="de-DE" sz="2000" dirty="0" smtClean="0"/>
              <a:t> </a:t>
            </a:r>
            <a:r>
              <a:rPr lang="de-DE" sz="2000" dirty="0" err="1" smtClean="0"/>
              <a:t>for</a:t>
            </a:r>
            <a:r>
              <a:rPr lang="de-DE" sz="2000" dirty="0" smtClean="0"/>
              <a:t> meta-</a:t>
            </a:r>
            <a:r>
              <a:rPr lang="de-DE" sz="2000" dirty="0" err="1" smtClean="0"/>
              <a:t>analyis</a:t>
            </a:r>
            <a:endParaRPr lang="de-DE" sz="2000" dirty="0"/>
          </a:p>
          <a:p>
            <a:pPr>
              <a:lnSpc>
                <a:spcPct val="80000"/>
              </a:lnSpc>
              <a:buSzPct val="90000"/>
            </a:pPr>
            <a:endParaRPr lang="de-DE" sz="1800" dirty="0"/>
          </a:p>
        </p:txBody>
      </p:sp>
      <p:sp>
        <p:nvSpPr>
          <p:cNvPr id="5" name="Fußzeilenplatzhalter 4"/>
          <p:cNvSpPr>
            <a:spLocks noGrp="1"/>
          </p:cNvSpPr>
          <p:nvPr>
            <p:ph type="ftr" sz="quarter" idx="11"/>
          </p:nvPr>
        </p:nvSpPr>
        <p:spPr/>
        <p:txBody>
          <a:bodyPr/>
          <a:lstStyle/>
          <a:p>
            <a:r>
              <a:rPr lang="de-DE" altLang="en-US"/>
              <a:t>hanno.ulmer@i-med.ac.at</a:t>
            </a:r>
          </a:p>
        </p:txBody>
      </p:sp>
      <p:sp>
        <p:nvSpPr>
          <p:cNvPr id="7" name="Datumsplatzhalter 6"/>
          <p:cNvSpPr>
            <a:spLocks noGrp="1"/>
          </p:cNvSpPr>
          <p:nvPr>
            <p:ph type="dt" sz="half" idx="10"/>
          </p:nvPr>
        </p:nvSpPr>
        <p:spPr/>
        <p:txBody>
          <a:bodyPr/>
          <a:lstStyle/>
          <a:p>
            <a:fld id="{3DDE2865-4A49-4206-A4F8-C12F62F8C113}" type="datetime1">
              <a:rPr lang="de-AT" altLang="en-US" smtClean="0"/>
              <a:t>01.02.2023</a:t>
            </a:fld>
            <a:endParaRPr lang="de-DE" altLang="en-US" dirty="0"/>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15</a:t>
            </a:fld>
            <a:endParaRPr lang="de-DE" altLang="en-US"/>
          </a:p>
        </p:txBody>
      </p:sp>
    </p:spTree>
    <p:extLst>
      <p:ext uri="{BB962C8B-B14F-4D97-AF65-F5344CB8AC3E}">
        <p14:creationId xmlns:p14="http://schemas.microsoft.com/office/powerpoint/2010/main" val="3482129247"/>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Effect</a:t>
            </a:r>
            <a:r>
              <a:rPr lang="de-AT" dirty="0" smtClean="0"/>
              <a:t> </a:t>
            </a:r>
            <a:r>
              <a:rPr lang="de-AT" dirty="0" err="1" smtClean="0"/>
              <a:t>Modification</a:t>
            </a:r>
            <a:r>
              <a:rPr lang="de-AT" dirty="0" smtClean="0"/>
              <a:t>/Moderation</a:t>
            </a:r>
            <a:endParaRPr lang="de-DE" dirty="0"/>
          </a:p>
        </p:txBody>
      </p:sp>
      <p:sp>
        <p:nvSpPr>
          <p:cNvPr id="8" name="Inhaltsplatzhalter 7"/>
          <p:cNvSpPr>
            <a:spLocks noGrp="1"/>
          </p:cNvSpPr>
          <p:nvPr>
            <p:ph idx="1"/>
          </p:nvPr>
        </p:nvSpPr>
        <p:spPr>
          <a:xfrm>
            <a:off x="457200" y="1484784"/>
            <a:ext cx="8229600" cy="4757758"/>
          </a:xfrm>
        </p:spPr>
        <p:txBody>
          <a:bodyPr>
            <a:normAutofit/>
          </a:bodyPr>
          <a:lstStyle/>
          <a:p>
            <a:pPr marL="0" indent="0">
              <a:buNone/>
            </a:pPr>
            <a:r>
              <a:rPr lang="en-GB" dirty="0" smtClean="0"/>
              <a:t>Effect modification occurs when the association between the exposure (BMI) and the disease (CHD) varies by levels of a third factor.</a:t>
            </a:r>
          </a:p>
          <a:p>
            <a:pPr marL="0" indent="0">
              <a:buNone/>
            </a:pPr>
            <a:r>
              <a:rPr lang="en-GB" dirty="0" smtClean="0"/>
              <a:t>How to assess: include interaction terms into the regression model</a:t>
            </a:r>
          </a:p>
          <a:p>
            <a:pPr marL="0" indent="0">
              <a:buNone/>
            </a:pPr>
            <a:r>
              <a:rPr lang="en-GB" dirty="0" smtClean="0"/>
              <a:t>Interaction </a:t>
            </a:r>
            <a:r>
              <a:rPr lang="en-GB" dirty="0"/>
              <a:t>age*obesity p&lt;0.001</a:t>
            </a:r>
          </a:p>
          <a:p>
            <a:pPr marL="0" indent="0">
              <a:buNone/>
            </a:pPr>
            <a:endParaRPr lang="en-GB" dirty="0" smtClean="0"/>
          </a:p>
          <a:p>
            <a:pPr marL="0" indent="0">
              <a:buNone/>
            </a:pPr>
            <a:r>
              <a:rPr lang="en-GB" dirty="0" smtClean="0"/>
              <a:t>Young:		BMI </a:t>
            </a:r>
            <a:r>
              <a:rPr lang="en-GB" dirty="0"/>
              <a:t>-----------------------------------------</a:t>
            </a:r>
            <a:r>
              <a:rPr lang="en-GB" dirty="0">
                <a:sym typeface="Wingdings" panose="05000000000000000000" pitchFamily="2" charset="2"/>
              </a:rPr>
              <a:t> &gt;</a:t>
            </a:r>
            <a:r>
              <a:rPr lang="en-GB" dirty="0"/>
              <a:t> CHD</a:t>
            </a:r>
          </a:p>
          <a:p>
            <a:pPr marL="0" indent="0">
              <a:buNone/>
            </a:pPr>
            <a:r>
              <a:rPr lang="en-GB" dirty="0" smtClean="0"/>
              <a:t>Old:      	BMI </a:t>
            </a:r>
            <a:r>
              <a:rPr lang="en-GB" dirty="0"/>
              <a:t>-----------------------------------------</a:t>
            </a:r>
            <a:r>
              <a:rPr lang="en-GB" dirty="0">
                <a:sym typeface="Wingdings" panose="05000000000000000000" pitchFamily="2" charset="2"/>
              </a:rPr>
              <a:t> &gt;</a:t>
            </a:r>
            <a:r>
              <a:rPr lang="en-GB" dirty="0"/>
              <a:t> CHD</a:t>
            </a:r>
          </a:p>
          <a:p>
            <a:pPr marL="0" indent="0">
              <a:buNone/>
            </a:pPr>
            <a:endParaRPr lang="en-GB" dirty="0" smtClean="0"/>
          </a:p>
          <a:p>
            <a:pPr marL="0" indent="0">
              <a:buNone/>
            </a:pPr>
            <a:endParaRPr lang="en-GB" dirty="0" smtClean="0"/>
          </a:p>
          <a:p>
            <a:pPr marL="0" indent="0">
              <a:buNone/>
            </a:pPr>
            <a:endParaRPr lang="en-GB" dirty="0"/>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4B4652C-CD78-4E39-BAB0-0AF956FF8895}" type="slidenum">
              <a:rPr kumimoji="0" lang="de-DE"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150</a:t>
            </a:fld>
            <a:endParaRPr kumimoji="0" lang="de-DE"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3" name="Datumsplatzhalter 2"/>
          <p:cNvSpPr>
            <a:spLocks noGrp="1"/>
          </p:cNvSpPr>
          <p:nvPr>
            <p:ph type="dt" sz="half" idx="10"/>
          </p:nvPr>
        </p:nvSpPr>
        <p:spPr/>
        <p:txBody>
          <a:bodyPr/>
          <a:lstStyle/>
          <a:p>
            <a:fld id="{CAF9D6B7-3E58-467F-A8FF-BA65397154CF}" type="datetime1">
              <a:rPr lang="de-AT" altLang="en-US" smtClean="0"/>
              <a:t>01.02.2023</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Tree>
    <p:extLst>
      <p:ext uri="{BB962C8B-B14F-4D97-AF65-F5344CB8AC3E}">
        <p14:creationId xmlns:p14="http://schemas.microsoft.com/office/powerpoint/2010/main" val="2749152686"/>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Example</a:t>
            </a:r>
            <a:endParaRPr lang="de-DE" dirty="0"/>
          </a:p>
        </p:txBody>
      </p:sp>
      <p:sp>
        <p:nvSpPr>
          <p:cNvPr id="8" name="Inhaltsplatzhalter 7"/>
          <p:cNvSpPr>
            <a:spLocks noGrp="1"/>
          </p:cNvSpPr>
          <p:nvPr>
            <p:ph idx="1"/>
          </p:nvPr>
        </p:nvSpPr>
        <p:spPr>
          <a:xfrm>
            <a:off x="457200" y="1484784"/>
            <a:ext cx="8229600" cy="4757758"/>
          </a:xfrm>
        </p:spPr>
        <p:txBody>
          <a:bodyPr>
            <a:normAutofit/>
          </a:bodyPr>
          <a:lstStyle/>
          <a:p>
            <a:pPr marL="0" indent="0">
              <a:buNone/>
            </a:pPr>
            <a:r>
              <a:rPr lang="en-GB" dirty="0"/>
              <a:t>Relationship between BMI and CHD </a:t>
            </a:r>
            <a:r>
              <a:rPr lang="en-GB" dirty="0" smtClean="0"/>
              <a:t>incidence moderated by age: </a:t>
            </a:r>
            <a:endParaRPr lang="en-GB" dirty="0"/>
          </a:p>
          <a:p>
            <a:pPr marL="0" indent="0">
              <a:buNone/>
            </a:pPr>
            <a:r>
              <a:rPr lang="en-GB" dirty="0" smtClean="0"/>
              <a:t>Interaction </a:t>
            </a:r>
            <a:r>
              <a:rPr lang="en-GB" dirty="0"/>
              <a:t>age*obesity p&lt;0.001</a:t>
            </a:r>
          </a:p>
          <a:p>
            <a:pPr marL="0" indent="0">
              <a:buNone/>
            </a:pPr>
            <a:endParaRPr lang="en-GB" dirty="0" smtClean="0"/>
          </a:p>
          <a:p>
            <a:pPr marL="0" indent="0">
              <a:buNone/>
            </a:pPr>
            <a:r>
              <a:rPr lang="en-GB" dirty="0" smtClean="0"/>
              <a:t>Obesity </a:t>
            </a:r>
            <a:r>
              <a:rPr lang="en-GB" dirty="0"/>
              <a:t>(30+ kg/m2) versus </a:t>
            </a:r>
            <a:r>
              <a:rPr lang="en-GB" dirty="0" smtClean="0"/>
              <a:t>normal weight </a:t>
            </a:r>
            <a:r>
              <a:rPr lang="en-GB" dirty="0"/>
              <a:t>(20-25 kg/m2) </a:t>
            </a:r>
          </a:p>
          <a:p>
            <a:pPr marL="0" indent="0">
              <a:buNone/>
            </a:pPr>
            <a:r>
              <a:rPr lang="en-GB" dirty="0" smtClean="0"/>
              <a:t>Sex</a:t>
            </a:r>
            <a:r>
              <a:rPr lang="en-GB" dirty="0"/>
              <a:t>, age and smoking adjusting </a:t>
            </a:r>
            <a:r>
              <a:rPr lang="en-GB" dirty="0" smtClean="0"/>
              <a:t>hazard ratio:</a:t>
            </a:r>
          </a:p>
          <a:p>
            <a:pPr marL="0" indent="0">
              <a:buNone/>
            </a:pPr>
            <a:endParaRPr lang="en-GB" dirty="0" smtClean="0"/>
          </a:p>
          <a:p>
            <a:pPr marL="0" indent="0">
              <a:buNone/>
            </a:pPr>
            <a:r>
              <a:rPr lang="en-GB" dirty="0" smtClean="0"/>
              <a:t>&lt;</a:t>
            </a:r>
            <a:r>
              <a:rPr lang="en-GB" dirty="0"/>
              <a:t>50 years of age:</a:t>
            </a:r>
          </a:p>
          <a:p>
            <a:pPr marL="0" indent="0">
              <a:buNone/>
            </a:pPr>
            <a:r>
              <a:rPr lang="en-GB" dirty="0" smtClean="0"/>
              <a:t>HR </a:t>
            </a:r>
            <a:r>
              <a:rPr lang="en-GB" dirty="0"/>
              <a:t>= </a:t>
            </a:r>
            <a:r>
              <a:rPr lang="en-GB" dirty="0" smtClean="0"/>
              <a:t>3.13 </a:t>
            </a:r>
            <a:r>
              <a:rPr lang="en-GB" dirty="0"/>
              <a:t>95%CI </a:t>
            </a:r>
            <a:r>
              <a:rPr lang="en-GB" dirty="0" smtClean="0"/>
              <a:t>(2.27-4.31)</a:t>
            </a:r>
          </a:p>
          <a:p>
            <a:pPr marL="0" indent="0">
              <a:buNone/>
            </a:pPr>
            <a:r>
              <a:rPr lang="en-GB" dirty="0" smtClean="0"/>
              <a:t>50+ years of age:</a:t>
            </a:r>
            <a:endParaRPr lang="en-GB" dirty="0"/>
          </a:p>
          <a:p>
            <a:pPr marL="0" indent="0">
              <a:buNone/>
            </a:pPr>
            <a:r>
              <a:rPr lang="en-GB" dirty="0" smtClean="0"/>
              <a:t>HR =  1.51 95%CI (1.37- 1.66)</a:t>
            </a:r>
          </a:p>
          <a:p>
            <a:pPr marL="0" indent="0">
              <a:buNone/>
            </a:pPr>
            <a:endParaRPr lang="en-GB" dirty="0" smtClean="0"/>
          </a:p>
          <a:p>
            <a:pPr marL="0" indent="0">
              <a:buNone/>
            </a:pPr>
            <a:endParaRPr lang="en-GB" dirty="0"/>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4B4652C-CD78-4E39-BAB0-0AF956FF8895}" type="slidenum">
              <a:rPr kumimoji="0" lang="de-DE"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151</a:t>
            </a:fld>
            <a:endParaRPr kumimoji="0" lang="de-DE"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3" name="Datumsplatzhalter 2"/>
          <p:cNvSpPr>
            <a:spLocks noGrp="1"/>
          </p:cNvSpPr>
          <p:nvPr>
            <p:ph type="dt" sz="half" idx="10"/>
          </p:nvPr>
        </p:nvSpPr>
        <p:spPr/>
        <p:txBody>
          <a:bodyPr/>
          <a:lstStyle/>
          <a:p>
            <a:fld id="{DC5A3577-BE60-43A1-89EE-3BBC72D85234}" type="datetime1">
              <a:rPr lang="de-AT" altLang="en-US" smtClean="0"/>
              <a:t>01.02.2023</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Tree>
    <p:extLst>
      <p:ext uri="{BB962C8B-B14F-4D97-AF65-F5344CB8AC3E}">
        <p14:creationId xmlns:p14="http://schemas.microsoft.com/office/powerpoint/2010/main" val="2242250048"/>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smtClean="0"/>
              <a:t>Mediation</a:t>
            </a:r>
            <a:endParaRPr lang="de-DE" dirty="0"/>
          </a:p>
        </p:txBody>
      </p:sp>
      <p:sp>
        <p:nvSpPr>
          <p:cNvPr id="8" name="Inhaltsplatzhalter 7"/>
          <p:cNvSpPr>
            <a:spLocks noGrp="1"/>
          </p:cNvSpPr>
          <p:nvPr>
            <p:ph idx="1"/>
          </p:nvPr>
        </p:nvSpPr>
        <p:spPr>
          <a:xfrm>
            <a:off x="457200" y="1484784"/>
            <a:ext cx="8229600" cy="4757758"/>
          </a:xfrm>
        </p:spPr>
        <p:txBody>
          <a:bodyPr>
            <a:normAutofit/>
          </a:bodyPr>
          <a:lstStyle/>
          <a:p>
            <a:pPr marL="0" indent="0">
              <a:buNone/>
            </a:pPr>
            <a:r>
              <a:rPr lang="en-GB" dirty="0" smtClean="0"/>
              <a:t>Mediation occurs if factors, like confounders, are associated with the exposure of interest (BMI) and the disease (CHD), but are </a:t>
            </a:r>
            <a:r>
              <a:rPr lang="en-GB" b="1" dirty="0" smtClean="0"/>
              <a:t>in the causal pathway</a:t>
            </a:r>
            <a:r>
              <a:rPr lang="en-GB" dirty="0" smtClean="0"/>
              <a:t> leading from the exposure to the disease.</a:t>
            </a:r>
          </a:p>
          <a:p>
            <a:pPr marL="0" indent="0">
              <a:buNone/>
            </a:pPr>
            <a:endParaRPr lang="en-GB" dirty="0"/>
          </a:p>
          <a:p>
            <a:pPr marL="0" indent="0">
              <a:buNone/>
            </a:pPr>
            <a:r>
              <a:rPr lang="en-GB" dirty="0" smtClean="0"/>
              <a:t>These factors are called mediators:</a:t>
            </a:r>
          </a:p>
          <a:p>
            <a:pPr marL="0" indent="0">
              <a:buNone/>
            </a:pPr>
            <a:endParaRPr lang="en-GB" dirty="0"/>
          </a:p>
          <a:p>
            <a:pPr marL="0" indent="0">
              <a:buNone/>
            </a:pPr>
            <a:r>
              <a:rPr lang="en-GB" dirty="0"/>
              <a:t>BMI </a:t>
            </a:r>
            <a:r>
              <a:rPr lang="en-GB" dirty="0" smtClean="0"/>
              <a:t>---- &gt; blood Pressure, cholesterol, diabetes ----</a:t>
            </a:r>
            <a:r>
              <a:rPr lang="en-GB" dirty="0" smtClean="0">
                <a:sym typeface="Wingdings" panose="05000000000000000000" pitchFamily="2" charset="2"/>
              </a:rPr>
              <a:t> </a:t>
            </a:r>
            <a:r>
              <a:rPr lang="en-GB" dirty="0">
                <a:sym typeface="Wingdings" panose="05000000000000000000" pitchFamily="2" charset="2"/>
              </a:rPr>
              <a:t>&gt;</a:t>
            </a:r>
            <a:r>
              <a:rPr lang="en-GB" dirty="0"/>
              <a:t> CHD</a:t>
            </a:r>
          </a:p>
          <a:p>
            <a:pPr marL="0" indent="0">
              <a:buNone/>
            </a:pPr>
            <a:endParaRPr lang="en-GB" dirty="0"/>
          </a:p>
        </p:txBody>
      </p:sp>
      <p:sp>
        <p:nvSpPr>
          <p:cNvPr id="4" name="Foliennummernplatzhalt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4B4652C-CD78-4E39-BAB0-0AF956FF8895}" type="slidenum">
              <a:rPr kumimoji="0" lang="de-DE"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152</a:t>
            </a:fld>
            <a:endParaRPr kumimoji="0" lang="de-DE"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3" name="Datumsplatzhalter 2"/>
          <p:cNvSpPr>
            <a:spLocks noGrp="1"/>
          </p:cNvSpPr>
          <p:nvPr>
            <p:ph type="dt" sz="half" idx="10"/>
          </p:nvPr>
        </p:nvSpPr>
        <p:spPr/>
        <p:txBody>
          <a:bodyPr/>
          <a:lstStyle/>
          <a:p>
            <a:fld id="{1831694C-77A9-4490-B92D-FCDC8E143AE0}" type="datetime1">
              <a:rPr lang="de-AT" altLang="en-US" smtClean="0"/>
              <a:t>01.02.2023</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Tree>
    <p:extLst>
      <p:ext uri="{BB962C8B-B14F-4D97-AF65-F5344CB8AC3E}">
        <p14:creationId xmlns:p14="http://schemas.microsoft.com/office/powerpoint/2010/main" val="687245889"/>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Example</a:t>
            </a:r>
            <a:endParaRPr lang="de-DE" dirty="0"/>
          </a:p>
        </p:txBody>
      </p:sp>
      <p:sp>
        <p:nvSpPr>
          <p:cNvPr id="8" name="Inhaltsplatzhalter 7"/>
          <p:cNvSpPr>
            <a:spLocks noGrp="1"/>
          </p:cNvSpPr>
          <p:nvPr>
            <p:ph idx="1"/>
          </p:nvPr>
        </p:nvSpPr>
        <p:spPr>
          <a:xfrm>
            <a:off x="457200" y="1484784"/>
            <a:ext cx="8229600" cy="4757758"/>
          </a:xfrm>
        </p:spPr>
        <p:txBody>
          <a:bodyPr>
            <a:normAutofit fontScale="92500" lnSpcReduction="20000"/>
          </a:bodyPr>
          <a:lstStyle/>
          <a:p>
            <a:pPr marL="0" indent="0">
              <a:buNone/>
            </a:pPr>
            <a:r>
              <a:rPr lang="en-GB" dirty="0" smtClean="0"/>
              <a:t>Mediators in the relationship between BMI and CHD incidence: </a:t>
            </a:r>
          </a:p>
          <a:p>
            <a:pPr marL="0" indent="0">
              <a:buNone/>
            </a:pPr>
            <a:endParaRPr lang="en-GB" dirty="0" smtClean="0"/>
          </a:p>
          <a:p>
            <a:pPr marL="0" indent="0">
              <a:buNone/>
            </a:pPr>
            <a:r>
              <a:rPr lang="en-GB" dirty="0"/>
              <a:t>Sex, age and smoking adjusting </a:t>
            </a:r>
            <a:r>
              <a:rPr lang="en-GB" dirty="0" smtClean="0"/>
              <a:t>hazard ratio</a:t>
            </a:r>
            <a:r>
              <a:rPr lang="en-GB" dirty="0"/>
              <a:t>:</a:t>
            </a:r>
          </a:p>
          <a:p>
            <a:pPr marL="0" indent="0">
              <a:buNone/>
            </a:pPr>
            <a:r>
              <a:rPr lang="en-GB" dirty="0" smtClean="0"/>
              <a:t>Total effect of BMI (obesity versus normal weight) on CHD:</a:t>
            </a:r>
          </a:p>
          <a:p>
            <a:pPr marL="0" indent="0">
              <a:buNone/>
            </a:pPr>
            <a:r>
              <a:rPr lang="en-GB" dirty="0" smtClean="0"/>
              <a:t>HR </a:t>
            </a:r>
            <a:r>
              <a:rPr lang="en-GB" dirty="0"/>
              <a:t>= </a:t>
            </a:r>
            <a:r>
              <a:rPr lang="en-GB" dirty="0" smtClean="0"/>
              <a:t>1.70 </a:t>
            </a:r>
            <a:r>
              <a:rPr lang="en-GB" dirty="0"/>
              <a:t>95%CI (</a:t>
            </a:r>
            <a:r>
              <a:rPr lang="en-GB" dirty="0" smtClean="0"/>
              <a:t>1.57-1.85)</a:t>
            </a:r>
            <a:endParaRPr lang="en-GB" dirty="0"/>
          </a:p>
          <a:p>
            <a:pPr marL="0" indent="0">
              <a:buNone/>
            </a:pPr>
            <a:endParaRPr lang="en-GB" dirty="0"/>
          </a:p>
          <a:p>
            <a:pPr marL="0" indent="0">
              <a:buNone/>
            </a:pPr>
            <a:r>
              <a:rPr lang="en-GB" dirty="0" smtClean="0"/>
              <a:t>Direct effect of BMI on CHD </a:t>
            </a:r>
          </a:p>
          <a:p>
            <a:pPr marL="0" indent="0">
              <a:buNone/>
            </a:pPr>
            <a:r>
              <a:rPr lang="en-GB" dirty="0" smtClean="0"/>
              <a:t>HR = 1.30 95%CI (1.15–1.47)</a:t>
            </a:r>
          </a:p>
          <a:p>
            <a:pPr marL="0" indent="0">
              <a:buNone/>
            </a:pPr>
            <a:endParaRPr lang="en-GB" dirty="0"/>
          </a:p>
          <a:p>
            <a:pPr marL="0" indent="0">
              <a:buNone/>
            </a:pPr>
            <a:r>
              <a:rPr lang="en-GB" dirty="0" smtClean="0"/>
              <a:t>Indirect effect </a:t>
            </a:r>
            <a:r>
              <a:rPr lang="en-GB" dirty="0"/>
              <a:t>mediated by blood pressure, cholesterol and glucose</a:t>
            </a:r>
          </a:p>
          <a:p>
            <a:pPr marL="0" indent="0">
              <a:buNone/>
            </a:pPr>
            <a:r>
              <a:rPr lang="en-GB" dirty="0" smtClean="0"/>
              <a:t>HR = 1.31 95%CI ( 1.16-1.48) (95%CIs estimated by Bootstrap)</a:t>
            </a:r>
          </a:p>
          <a:p>
            <a:pPr marL="0" indent="0">
              <a:buNone/>
            </a:pPr>
            <a:endParaRPr lang="en-GB" dirty="0"/>
          </a:p>
          <a:p>
            <a:pPr marL="0" indent="0">
              <a:buNone/>
            </a:pPr>
            <a:r>
              <a:rPr lang="en-GB" dirty="0" smtClean="0"/>
              <a:t>HRs … multiplicative, do not add </a:t>
            </a:r>
          </a:p>
          <a:p>
            <a:pPr marL="0" indent="0">
              <a:buNone/>
            </a:pPr>
            <a:endParaRPr lang="en-GB" dirty="0"/>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4B4652C-CD78-4E39-BAB0-0AF956FF8895}" type="slidenum">
              <a:rPr kumimoji="0" lang="de-DE"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153</a:t>
            </a:fld>
            <a:endParaRPr kumimoji="0" lang="de-DE"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3" name="Datumsplatzhalter 2"/>
          <p:cNvSpPr>
            <a:spLocks noGrp="1"/>
          </p:cNvSpPr>
          <p:nvPr>
            <p:ph type="dt" sz="half" idx="10"/>
          </p:nvPr>
        </p:nvSpPr>
        <p:spPr/>
        <p:txBody>
          <a:bodyPr/>
          <a:lstStyle/>
          <a:p>
            <a:fld id="{34F8B7F4-BFD5-40AB-A4F6-980124A2D0B1}" type="datetime1">
              <a:rPr lang="de-AT" altLang="en-US" smtClean="0"/>
              <a:t>01.02.2023</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Tree>
    <p:extLst>
      <p:ext uri="{BB962C8B-B14F-4D97-AF65-F5344CB8AC3E}">
        <p14:creationId xmlns:p14="http://schemas.microsoft.com/office/powerpoint/2010/main" val="510950945"/>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Example</a:t>
            </a:r>
            <a:endParaRPr lang="de-DE" dirty="0"/>
          </a:p>
        </p:txBody>
      </p:sp>
      <p:sp>
        <p:nvSpPr>
          <p:cNvPr id="8" name="Inhaltsplatzhalter 7"/>
          <p:cNvSpPr>
            <a:spLocks noGrp="1"/>
          </p:cNvSpPr>
          <p:nvPr>
            <p:ph idx="1"/>
          </p:nvPr>
        </p:nvSpPr>
        <p:spPr>
          <a:xfrm>
            <a:off x="457200" y="1484784"/>
            <a:ext cx="8229600" cy="4757758"/>
          </a:xfrm>
        </p:spPr>
        <p:txBody>
          <a:bodyPr>
            <a:normAutofit fontScale="92500" lnSpcReduction="20000"/>
          </a:bodyPr>
          <a:lstStyle/>
          <a:p>
            <a:pPr marL="0" indent="0">
              <a:buNone/>
            </a:pPr>
            <a:r>
              <a:rPr lang="en-GB" dirty="0" smtClean="0"/>
              <a:t>Mediators in the relationship between BMI and CHD incidence: </a:t>
            </a:r>
          </a:p>
          <a:p>
            <a:pPr marL="0" indent="0">
              <a:buNone/>
            </a:pPr>
            <a:endParaRPr lang="en-GB" dirty="0" smtClean="0"/>
          </a:p>
          <a:p>
            <a:pPr marL="0" indent="0">
              <a:buNone/>
            </a:pPr>
            <a:r>
              <a:rPr lang="en-GB" dirty="0" smtClean="0"/>
              <a:t>Effect of BMI on CHD mediated by blood pressure, cholesterol and glucose</a:t>
            </a:r>
          </a:p>
          <a:p>
            <a:pPr marL="0" indent="0">
              <a:buNone/>
            </a:pPr>
            <a:endParaRPr lang="en-GB" dirty="0" smtClean="0"/>
          </a:p>
          <a:p>
            <a:pPr marL="0" indent="0">
              <a:buNone/>
            </a:pPr>
            <a:r>
              <a:rPr lang="en-GB" dirty="0" smtClean="0"/>
              <a:t>PERM (Percentage of excess risk mediated) =</a:t>
            </a:r>
          </a:p>
          <a:p>
            <a:pPr marL="0" indent="0">
              <a:buNone/>
            </a:pPr>
            <a:r>
              <a:rPr lang="en-GB" dirty="0" smtClean="0"/>
              <a:t>(1.70-1.30)/(1.70-1)*100</a:t>
            </a:r>
          </a:p>
          <a:p>
            <a:pPr marL="0" indent="0">
              <a:buNone/>
            </a:pPr>
            <a:r>
              <a:rPr lang="en-GB" dirty="0" smtClean="0"/>
              <a:t>= 57% (</a:t>
            </a:r>
            <a:r>
              <a:rPr lang="en-GB" dirty="0" err="1" smtClean="0"/>
              <a:t>approximative</a:t>
            </a:r>
            <a:r>
              <a:rPr lang="en-GB" dirty="0" smtClean="0"/>
              <a:t> formula)</a:t>
            </a:r>
          </a:p>
          <a:p>
            <a:pPr marL="0" indent="0">
              <a:buNone/>
            </a:pPr>
            <a:endParaRPr lang="en-GB" dirty="0"/>
          </a:p>
          <a:p>
            <a:pPr marL="0" indent="0">
              <a:buNone/>
            </a:pPr>
            <a:r>
              <a:rPr lang="en-US" dirty="0"/>
              <a:t>Global Burden of Metabolic Risk Factors for Chronic Diseases </a:t>
            </a:r>
            <a:r>
              <a:rPr lang="en-US" dirty="0" smtClean="0"/>
              <a:t>Collaboration. Metabolic </a:t>
            </a:r>
            <a:r>
              <a:rPr lang="en-US" dirty="0"/>
              <a:t>mediators of the effects of body-mass index, overweight, </a:t>
            </a:r>
            <a:r>
              <a:rPr lang="en-US" dirty="0" smtClean="0"/>
              <a:t>and obesity </a:t>
            </a:r>
            <a:r>
              <a:rPr lang="en-US" dirty="0"/>
              <a:t>on coronary heart disease and stroke: a pooled analysis of 97 </a:t>
            </a:r>
            <a:r>
              <a:rPr lang="en-US" dirty="0" smtClean="0"/>
              <a:t>prospective cohorts </a:t>
            </a:r>
            <a:r>
              <a:rPr lang="en-US" dirty="0"/>
              <a:t>with 1·8 million participants. Lancet. 2014 Mar 15;383(9921):970-83</a:t>
            </a:r>
            <a:endParaRPr lang="en-GB" dirty="0"/>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4B4652C-CD78-4E39-BAB0-0AF956FF8895}" type="slidenum">
              <a:rPr kumimoji="0" lang="de-DE"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154</a:t>
            </a:fld>
            <a:endParaRPr kumimoji="0" lang="de-DE"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3" name="Datumsplatzhalter 2"/>
          <p:cNvSpPr>
            <a:spLocks noGrp="1"/>
          </p:cNvSpPr>
          <p:nvPr>
            <p:ph type="dt" sz="half" idx="10"/>
          </p:nvPr>
        </p:nvSpPr>
        <p:spPr/>
        <p:txBody>
          <a:bodyPr/>
          <a:lstStyle/>
          <a:p>
            <a:fld id="{FD1A8B96-596B-42D6-81FA-26936BA6A0B9}" type="datetime1">
              <a:rPr lang="de-AT" altLang="en-US" smtClean="0"/>
              <a:t>01.02.2023</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Tree>
    <p:extLst>
      <p:ext uri="{BB962C8B-B14F-4D97-AF65-F5344CB8AC3E}">
        <p14:creationId xmlns:p14="http://schemas.microsoft.com/office/powerpoint/2010/main" val="242512978"/>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smtClean="0"/>
              <a:t>Mediation </a:t>
            </a:r>
            <a:r>
              <a:rPr lang="de-AT" dirty="0" err="1" smtClean="0"/>
              <a:t>Techniques</a:t>
            </a:r>
            <a:endParaRPr lang="de-DE" dirty="0"/>
          </a:p>
        </p:txBody>
      </p:sp>
      <p:sp>
        <p:nvSpPr>
          <p:cNvPr id="8" name="Inhaltsplatzhalter 7"/>
          <p:cNvSpPr>
            <a:spLocks noGrp="1"/>
          </p:cNvSpPr>
          <p:nvPr>
            <p:ph idx="1"/>
          </p:nvPr>
        </p:nvSpPr>
        <p:spPr>
          <a:xfrm>
            <a:off x="457200" y="1484784"/>
            <a:ext cx="8229600" cy="4757758"/>
          </a:xfrm>
        </p:spPr>
        <p:txBody>
          <a:bodyPr>
            <a:normAutofit fontScale="85000" lnSpcReduction="20000"/>
          </a:bodyPr>
          <a:lstStyle/>
          <a:p>
            <a:pPr marL="0" indent="0">
              <a:buNone/>
            </a:pPr>
            <a:r>
              <a:rPr lang="en-GB" dirty="0" smtClean="0"/>
              <a:t>Traditional approach:</a:t>
            </a:r>
          </a:p>
          <a:p>
            <a:pPr marL="0" indent="0">
              <a:buNone/>
            </a:pPr>
            <a:r>
              <a:rPr lang="en-GB" dirty="0" smtClean="0"/>
              <a:t>Baron </a:t>
            </a:r>
            <a:r>
              <a:rPr lang="en-GB" dirty="0"/>
              <a:t>RM, Kenny DA. The moderator-mediator variable distinction in social</a:t>
            </a:r>
          </a:p>
          <a:p>
            <a:pPr marL="0" indent="0">
              <a:buNone/>
            </a:pPr>
            <a:r>
              <a:rPr lang="en-GB" dirty="0"/>
              <a:t>psychological research: conceptual, strategic, and statistical considerations. J </a:t>
            </a:r>
          </a:p>
          <a:p>
            <a:pPr marL="0" indent="0">
              <a:buNone/>
            </a:pPr>
            <a:r>
              <a:rPr lang="en-GB" dirty="0" err="1"/>
              <a:t>Pers</a:t>
            </a:r>
            <a:r>
              <a:rPr lang="en-GB" dirty="0"/>
              <a:t> </a:t>
            </a:r>
            <a:r>
              <a:rPr lang="en-GB" dirty="0" err="1"/>
              <a:t>Soc</a:t>
            </a:r>
            <a:r>
              <a:rPr lang="en-GB" dirty="0"/>
              <a:t> Psychol. 1986 Dec;51(6):</a:t>
            </a:r>
            <a:r>
              <a:rPr lang="en-GB" dirty="0" smtClean="0"/>
              <a:t>1173-82</a:t>
            </a:r>
          </a:p>
          <a:p>
            <a:pPr marL="0" indent="0">
              <a:buNone/>
            </a:pPr>
            <a:endParaRPr lang="en-GB" dirty="0"/>
          </a:p>
          <a:p>
            <a:pPr marL="0" indent="0">
              <a:buNone/>
            </a:pPr>
            <a:r>
              <a:rPr lang="en-GB" dirty="0" smtClean="0"/>
              <a:t>New approaches:  </a:t>
            </a:r>
            <a:endParaRPr lang="en-US" dirty="0"/>
          </a:p>
          <a:p>
            <a:pPr marL="0" indent="0">
              <a:buNone/>
            </a:pPr>
            <a:r>
              <a:rPr lang="en-US" dirty="0" smtClean="0"/>
              <a:t>Lange </a:t>
            </a:r>
            <a:r>
              <a:rPr lang="en-US" dirty="0"/>
              <a:t>T, Rasmussen M, </a:t>
            </a:r>
            <a:r>
              <a:rPr lang="en-US" dirty="0" err="1"/>
              <a:t>Thygesen</a:t>
            </a:r>
            <a:r>
              <a:rPr lang="en-US" dirty="0"/>
              <a:t> LC. Assessing natural direct and </a:t>
            </a:r>
            <a:r>
              <a:rPr lang="en-US" dirty="0" smtClean="0"/>
              <a:t>indirect effects </a:t>
            </a:r>
            <a:r>
              <a:rPr lang="en-US" dirty="0"/>
              <a:t>through multiple pathways. Am J </a:t>
            </a:r>
            <a:r>
              <a:rPr lang="en-US" dirty="0" err="1"/>
              <a:t>Epidemiol</a:t>
            </a:r>
            <a:r>
              <a:rPr lang="en-US" dirty="0"/>
              <a:t>. 2014 Feb 15;179(4):513-8</a:t>
            </a:r>
            <a:r>
              <a:rPr lang="en-US" dirty="0" smtClean="0"/>
              <a:t>.</a:t>
            </a:r>
          </a:p>
          <a:p>
            <a:pPr marL="0" indent="0">
              <a:buNone/>
            </a:pPr>
            <a:r>
              <a:rPr lang="en-US" dirty="0" err="1" smtClean="0"/>
              <a:t>VanderWeele</a:t>
            </a:r>
            <a:r>
              <a:rPr lang="en-US" dirty="0"/>
              <a:t> </a:t>
            </a:r>
            <a:r>
              <a:rPr lang="en-US" dirty="0" smtClean="0"/>
              <a:t>T. Explanation in Causal Inference: Methods for Mediation and Interaction. Oxford University Press 2015.</a:t>
            </a:r>
            <a:endParaRPr lang="en-US" dirty="0"/>
          </a:p>
          <a:p>
            <a:pPr marL="0" indent="0">
              <a:buNone/>
            </a:pPr>
            <a:endParaRPr lang="en-US" dirty="0" smtClean="0"/>
          </a:p>
          <a:p>
            <a:pPr marL="0" indent="0">
              <a:buNone/>
            </a:pPr>
            <a:r>
              <a:rPr lang="en-US" dirty="0" smtClean="0"/>
              <a:t>New approaches applied on BMI --- &gt; CHD problem:</a:t>
            </a:r>
            <a:endParaRPr lang="en-US" dirty="0"/>
          </a:p>
          <a:p>
            <a:pPr marL="0" indent="0">
              <a:buNone/>
            </a:pPr>
            <a:r>
              <a:rPr lang="en-US" dirty="0" smtClean="0"/>
              <a:t>Lu </a:t>
            </a:r>
            <a:r>
              <a:rPr lang="en-US" dirty="0"/>
              <a:t>Y, </a:t>
            </a:r>
            <a:r>
              <a:rPr lang="en-US" dirty="0" err="1"/>
              <a:t>Hajifathalian</a:t>
            </a:r>
            <a:r>
              <a:rPr lang="en-US" dirty="0"/>
              <a:t> K, </a:t>
            </a:r>
            <a:r>
              <a:rPr lang="en-US" dirty="0" err="1"/>
              <a:t>Rimm</a:t>
            </a:r>
            <a:r>
              <a:rPr lang="en-US" dirty="0"/>
              <a:t> EB, </a:t>
            </a:r>
            <a:r>
              <a:rPr lang="en-US" dirty="0" err="1"/>
              <a:t>Ezzati</a:t>
            </a:r>
            <a:r>
              <a:rPr lang="en-US" dirty="0"/>
              <a:t> M, </a:t>
            </a:r>
            <a:r>
              <a:rPr lang="en-US" dirty="0" err="1"/>
              <a:t>Danaei</a:t>
            </a:r>
            <a:r>
              <a:rPr lang="en-US" dirty="0"/>
              <a:t> G. Mediators of the effect </a:t>
            </a:r>
            <a:r>
              <a:rPr lang="en-US" dirty="0" smtClean="0"/>
              <a:t>of body </a:t>
            </a:r>
            <a:r>
              <a:rPr lang="en-US" dirty="0"/>
              <a:t>mass index on coronary heart disease: decomposing direct and </a:t>
            </a:r>
            <a:r>
              <a:rPr lang="en-US" dirty="0" smtClean="0"/>
              <a:t>indirect effects</a:t>
            </a:r>
            <a:r>
              <a:rPr lang="en-US" dirty="0"/>
              <a:t>. Epidemiology. 2015 Mar;26(2):153-62.</a:t>
            </a:r>
            <a:endParaRPr lang="en-GB" dirty="0"/>
          </a:p>
        </p:txBody>
      </p:sp>
      <p:sp>
        <p:nvSpPr>
          <p:cNvPr id="4" name="Foliennummernplatzhalt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4B4652C-CD78-4E39-BAB0-0AF956FF8895}" type="slidenum">
              <a:rPr kumimoji="0" lang="de-DE"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de-DE"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3" name="Datumsplatzhalter 2"/>
          <p:cNvSpPr>
            <a:spLocks noGrp="1"/>
          </p:cNvSpPr>
          <p:nvPr>
            <p:ph type="dt" sz="half" idx="10"/>
          </p:nvPr>
        </p:nvSpPr>
        <p:spPr/>
        <p:txBody>
          <a:bodyPr/>
          <a:lstStyle/>
          <a:p>
            <a:fld id="{13E7D27F-4BE2-4102-858D-0F3737E7151D}" type="datetime1">
              <a:rPr lang="de-AT" altLang="en-US" smtClean="0"/>
              <a:t>01.02.2023</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Tree>
    <p:extLst>
      <p:ext uri="{BB962C8B-B14F-4D97-AF65-F5344CB8AC3E}">
        <p14:creationId xmlns:p14="http://schemas.microsoft.com/office/powerpoint/2010/main" val="31890775"/>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457200" y="274638"/>
            <a:ext cx="7139136" cy="1143000"/>
          </a:xfrm>
        </p:spPr>
        <p:txBody>
          <a:bodyPr/>
          <a:lstStyle/>
          <a:p>
            <a:r>
              <a:rPr lang="de-DE" dirty="0" err="1" smtClean="0"/>
              <a:t>Survival</a:t>
            </a:r>
            <a:r>
              <a:rPr lang="de-DE" dirty="0" smtClean="0"/>
              <a:t> </a:t>
            </a:r>
            <a:r>
              <a:rPr lang="de-DE" dirty="0" err="1" smtClean="0"/>
              <a:t>analysis</a:t>
            </a:r>
            <a:r>
              <a:rPr lang="de-DE" dirty="0" smtClean="0"/>
              <a:t> (time-</a:t>
            </a:r>
            <a:r>
              <a:rPr lang="de-DE" dirty="0" err="1" smtClean="0"/>
              <a:t>to</a:t>
            </a:r>
            <a:r>
              <a:rPr lang="de-DE" dirty="0" smtClean="0"/>
              <a:t>-event </a:t>
            </a:r>
            <a:r>
              <a:rPr lang="de-DE" dirty="0" err="1" smtClean="0"/>
              <a:t>data</a:t>
            </a:r>
            <a:r>
              <a:rPr lang="de-DE" dirty="0" smtClean="0"/>
              <a:t>)</a:t>
            </a:r>
            <a:endParaRPr lang="de-DE" dirty="0"/>
          </a:p>
        </p:txBody>
      </p:sp>
      <p:sp>
        <p:nvSpPr>
          <p:cNvPr id="125955" name="Rectangle 3"/>
          <p:cNvSpPr>
            <a:spLocks noGrp="1" noChangeArrowheads="1"/>
          </p:cNvSpPr>
          <p:nvPr>
            <p:ph idx="1"/>
          </p:nvPr>
        </p:nvSpPr>
        <p:spPr>
          <a:xfrm>
            <a:off x="457200" y="1989138"/>
            <a:ext cx="8229600" cy="4141787"/>
          </a:xfrm>
        </p:spPr>
        <p:txBody>
          <a:bodyPr>
            <a:normAutofit fontScale="92500"/>
          </a:bodyPr>
          <a:lstStyle/>
          <a:p>
            <a:r>
              <a:rPr lang="de-DE" dirty="0"/>
              <a:t>Kaplan-Meier </a:t>
            </a:r>
            <a:r>
              <a:rPr lang="de-DE" dirty="0" err="1" smtClean="0"/>
              <a:t>curves</a:t>
            </a:r>
            <a:r>
              <a:rPr lang="de-DE" dirty="0" smtClean="0"/>
              <a:t/>
            </a:r>
            <a:br>
              <a:rPr lang="de-DE" dirty="0" smtClean="0"/>
            </a:br>
            <a:r>
              <a:rPr lang="de-DE" dirty="0" smtClean="0"/>
              <a:t/>
            </a:r>
            <a:br>
              <a:rPr lang="de-DE" dirty="0" smtClean="0"/>
            </a:br>
            <a:r>
              <a:rPr lang="de-DE" dirty="0" smtClean="0"/>
              <a:t>KAPLAN</a:t>
            </a:r>
            <a:r>
              <a:rPr lang="de-DE" dirty="0"/>
              <a:t>, E. L. </a:t>
            </a:r>
            <a:r>
              <a:rPr lang="de-DE" dirty="0" err="1"/>
              <a:t>and</a:t>
            </a:r>
            <a:r>
              <a:rPr lang="de-DE" dirty="0"/>
              <a:t> MEIER, P. (1958). </a:t>
            </a:r>
            <a:r>
              <a:rPr lang="de-DE" dirty="0" err="1"/>
              <a:t>Nonparametric</a:t>
            </a:r>
            <a:r>
              <a:rPr lang="de-DE" dirty="0"/>
              <a:t> </a:t>
            </a:r>
            <a:r>
              <a:rPr lang="de-DE" dirty="0" err="1"/>
              <a:t>estimation</a:t>
            </a:r>
            <a:r>
              <a:rPr lang="de-DE" dirty="0"/>
              <a:t> </a:t>
            </a:r>
            <a:r>
              <a:rPr lang="de-DE" dirty="0" err="1"/>
              <a:t>from</a:t>
            </a:r>
            <a:r>
              <a:rPr lang="de-DE" dirty="0"/>
              <a:t> </a:t>
            </a:r>
            <a:r>
              <a:rPr lang="de-DE" dirty="0" err="1"/>
              <a:t>incomplete</a:t>
            </a:r>
            <a:r>
              <a:rPr lang="de-DE" dirty="0"/>
              <a:t> </a:t>
            </a:r>
            <a:r>
              <a:rPr lang="de-DE" dirty="0" err="1"/>
              <a:t>observations</a:t>
            </a:r>
            <a:r>
              <a:rPr lang="de-DE" dirty="0"/>
              <a:t>. J. Amer. Statist. </a:t>
            </a:r>
            <a:r>
              <a:rPr lang="de-DE" dirty="0" err="1"/>
              <a:t>Assoc</a:t>
            </a:r>
            <a:r>
              <a:rPr lang="de-DE" dirty="0"/>
              <a:t>. 53 457-481. </a:t>
            </a:r>
          </a:p>
          <a:p>
            <a:endParaRPr lang="de-DE" dirty="0" smtClean="0"/>
          </a:p>
          <a:p>
            <a:r>
              <a:rPr lang="de-DE" dirty="0" smtClean="0"/>
              <a:t>Log-rank </a:t>
            </a:r>
            <a:r>
              <a:rPr lang="de-DE" dirty="0" err="1" smtClean="0"/>
              <a:t>test</a:t>
            </a:r>
            <a:endParaRPr lang="de-DE" dirty="0"/>
          </a:p>
          <a:p>
            <a:endParaRPr lang="de-DE" dirty="0" smtClean="0"/>
          </a:p>
          <a:p>
            <a:r>
              <a:rPr lang="de-DE" dirty="0" smtClean="0"/>
              <a:t>Cox Proportional </a:t>
            </a:r>
            <a:r>
              <a:rPr lang="de-DE" dirty="0" err="1" smtClean="0"/>
              <a:t>Hazards</a:t>
            </a:r>
            <a:r>
              <a:rPr lang="de-DE" dirty="0" smtClean="0"/>
              <a:t> Model</a:t>
            </a:r>
            <a:br>
              <a:rPr lang="de-DE" dirty="0" smtClean="0"/>
            </a:br>
            <a:r>
              <a:rPr lang="de-DE" dirty="0" smtClean="0"/>
              <a:t/>
            </a:r>
            <a:br>
              <a:rPr lang="de-DE" dirty="0" smtClean="0"/>
            </a:br>
            <a:r>
              <a:rPr lang="de-DE" dirty="0" smtClean="0"/>
              <a:t>Cox, D. R. (1972). Regression Models </a:t>
            </a:r>
            <a:r>
              <a:rPr lang="de-DE" dirty="0" err="1" smtClean="0"/>
              <a:t>and</a:t>
            </a:r>
            <a:r>
              <a:rPr lang="de-DE" dirty="0" smtClean="0"/>
              <a:t> Life </a:t>
            </a:r>
            <a:r>
              <a:rPr lang="de-DE" dirty="0" err="1" smtClean="0"/>
              <a:t>Tables</a:t>
            </a:r>
            <a:r>
              <a:rPr lang="de-DE" dirty="0" smtClean="0"/>
              <a:t> (</a:t>
            </a:r>
            <a:r>
              <a:rPr lang="de-DE" dirty="0" err="1" smtClean="0"/>
              <a:t>with</a:t>
            </a:r>
            <a:r>
              <a:rPr lang="de-DE" dirty="0" smtClean="0"/>
              <a:t> </a:t>
            </a:r>
            <a:r>
              <a:rPr lang="de-DE" dirty="0" err="1" smtClean="0"/>
              <a:t>discussion</a:t>
            </a:r>
            <a:r>
              <a:rPr lang="de-DE" dirty="0" smtClean="0"/>
              <a:t>). J. R. </a:t>
            </a:r>
            <a:r>
              <a:rPr lang="de-DE" dirty="0" err="1" smtClean="0"/>
              <a:t>Statistic</a:t>
            </a:r>
            <a:r>
              <a:rPr lang="de-DE" dirty="0" smtClean="0"/>
              <a:t>. </a:t>
            </a:r>
            <a:r>
              <a:rPr lang="de-DE" dirty="0" err="1" smtClean="0"/>
              <a:t>Soc</a:t>
            </a:r>
            <a:r>
              <a:rPr lang="de-DE" dirty="0" smtClean="0"/>
              <a:t>. 34: 187-220. </a:t>
            </a:r>
          </a:p>
          <a:p>
            <a:pPr>
              <a:spcBef>
                <a:spcPct val="80000"/>
              </a:spcBef>
            </a:pPr>
            <a:endParaRPr lang="de-DE" sz="2000" dirty="0"/>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EACBFD19-B774-4B42-B993-BB2514F09745}"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01.02.2023</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B5125A47-4E8A-44C4-9007-1C81D5E01E7A}" type="slidenum">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738217992"/>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Example</a:t>
            </a:r>
            <a:endParaRPr lang="de-DE" dirty="0"/>
          </a:p>
        </p:txBody>
      </p:sp>
      <p:sp>
        <p:nvSpPr>
          <p:cNvPr id="3" name="Datumsplatzhalt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F85F2463-0236-4217-887D-E679E32BC7A3}"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01.02.2023</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Fußzeilenplatzhalt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hanno.ulmer@i-med.ac.at</a:t>
            </a:r>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liennummernplatzhalt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Seite </a:t>
            </a:r>
            <a:fld id="{EE29F858-1221-4A12-AB43-D242F2C02AC7}"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157</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3" y="1709738"/>
            <a:ext cx="7007673" cy="4599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0008706"/>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457200" y="274638"/>
            <a:ext cx="7139136" cy="1143000"/>
          </a:xfrm>
        </p:spPr>
        <p:txBody>
          <a:bodyPr/>
          <a:lstStyle/>
          <a:p>
            <a:r>
              <a:rPr lang="de-DE" dirty="0" smtClean="0"/>
              <a:t>Analysis </a:t>
            </a:r>
            <a:r>
              <a:rPr lang="de-DE" dirty="0" err="1" smtClean="0"/>
              <a:t>of</a:t>
            </a:r>
            <a:r>
              <a:rPr lang="de-DE" dirty="0" smtClean="0"/>
              <a:t> </a:t>
            </a:r>
            <a:r>
              <a:rPr lang="de-DE" dirty="0" err="1" smtClean="0"/>
              <a:t>count</a:t>
            </a:r>
            <a:r>
              <a:rPr lang="de-DE" dirty="0" smtClean="0"/>
              <a:t> </a:t>
            </a:r>
            <a:r>
              <a:rPr lang="de-DE" dirty="0" err="1" smtClean="0"/>
              <a:t>data</a:t>
            </a:r>
            <a:r>
              <a:rPr lang="de-DE" dirty="0" smtClean="0"/>
              <a:t> </a:t>
            </a:r>
            <a:endParaRPr lang="de-DE" dirty="0"/>
          </a:p>
        </p:txBody>
      </p:sp>
      <p:sp>
        <p:nvSpPr>
          <p:cNvPr id="125955" name="Rectangle 3"/>
          <p:cNvSpPr>
            <a:spLocks noGrp="1" noChangeArrowheads="1"/>
          </p:cNvSpPr>
          <p:nvPr>
            <p:ph idx="1"/>
          </p:nvPr>
        </p:nvSpPr>
        <p:spPr>
          <a:xfrm>
            <a:off x="457200" y="1989138"/>
            <a:ext cx="8229600" cy="4141787"/>
          </a:xfrm>
        </p:spPr>
        <p:txBody>
          <a:bodyPr>
            <a:normAutofit fontScale="92500" lnSpcReduction="20000"/>
          </a:bodyPr>
          <a:lstStyle/>
          <a:p>
            <a:r>
              <a:rPr lang="de-DE" dirty="0" err="1" smtClean="0"/>
              <a:t>Poisson</a:t>
            </a:r>
            <a:r>
              <a:rPr lang="de-DE" dirty="0" smtClean="0"/>
              <a:t> </a:t>
            </a:r>
            <a:r>
              <a:rPr lang="de-DE" dirty="0" err="1" smtClean="0"/>
              <a:t>regression</a:t>
            </a:r>
            <a:r>
              <a:rPr lang="de-DE" dirty="0"/>
              <a:t/>
            </a:r>
            <a:br>
              <a:rPr lang="de-DE" dirty="0"/>
            </a:br>
            <a:r>
              <a:rPr lang="de-DE" dirty="0"/>
              <a:t/>
            </a:r>
            <a:br>
              <a:rPr lang="de-DE" dirty="0"/>
            </a:br>
            <a:r>
              <a:rPr lang="en-US" dirty="0"/>
              <a:t>is a generalized linear model form of regression analysis used to model count data and contingency </a:t>
            </a:r>
            <a:r>
              <a:rPr lang="en-US" dirty="0" smtClean="0"/>
              <a:t>tables</a:t>
            </a:r>
          </a:p>
          <a:p>
            <a:endParaRPr lang="de-DE" dirty="0" smtClean="0"/>
          </a:p>
          <a:p>
            <a:r>
              <a:rPr lang="de-DE" dirty="0" smtClean="0"/>
              <a:t>Negative </a:t>
            </a:r>
            <a:r>
              <a:rPr lang="de-DE" dirty="0" err="1" smtClean="0"/>
              <a:t>bionomial</a:t>
            </a:r>
            <a:r>
              <a:rPr lang="de-DE" dirty="0" smtClean="0"/>
              <a:t> </a:t>
            </a:r>
            <a:r>
              <a:rPr lang="de-DE" dirty="0" err="1" smtClean="0"/>
              <a:t>regression</a:t>
            </a:r>
            <a:r>
              <a:rPr lang="de-DE" dirty="0" smtClean="0"/>
              <a:t/>
            </a:r>
            <a:br>
              <a:rPr lang="de-DE" dirty="0" smtClean="0"/>
            </a:br>
            <a:r>
              <a:rPr lang="de-DE" dirty="0" smtClean="0"/>
              <a:t/>
            </a:r>
            <a:br>
              <a:rPr lang="de-DE" dirty="0" smtClean="0"/>
            </a:br>
            <a:r>
              <a:rPr lang="en-US" dirty="0"/>
              <a:t>is a popular generalization of Poisson regression because it loosens the highly restrictive assumption that the variance is equal to the mean made by the Poisson model.</a:t>
            </a:r>
            <a:endParaRPr lang="de-DE" dirty="0" smtClean="0"/>
          </a:p>
          <a:p>
            <a:endParaRPr lang="de-DE" dirty="0"/>
          </a:p>
          <a:p>
            <a:r>
              <a:rPr lang="de-DE" dirty="0" smtClean="0"/>
              <a:t>Zero-</a:t>
            </a:r>
            <a:r>
              <a:rPr lang="de-DE" dirty="0" err="1" smtClean="0"/>
              <a:t>inflated</a:t>
            </a:r>
            <a:r>
              <a:rPr lang="de-DE" dirty="0" smtClean="0"/>
              <a:t> </a:t>
            </a:r>
            <a:r>
              <a:rPr lang="de-DE" dirty="0" err="1" smtClean="0"/>
              <a:t>regression</a:t>
            </a:r>
            <a:r>
              <a:rPr lang="de-DE" dirty="0" smtClean="0"/>
              <a:t> </a:t>
            </a:r>
            <a:r>
              <a:rPr lang="de-DE" dirty="0" err="1" smtClean="0"/>
              <a:t>model</a:t>
            </a:r>
            <a:r>
              <a:rPr lang="de-DE" dirty="0" smtClean="0"/>
              <a:t/>
            </a:r>
            <a:br>
              <a:rPr lang="de-DE" dirty="0" smtClean="0"/>
            </a:br>
            <a:r>
              <a:rPr lang="de-DE" dirty="0" smtClean="0"/>
              <a:t/>
            </a:r>
            <a:br>
              <a:rPr lang="de-DE" dirty="0" smtClean="0"/>
            </a:br>
            <a:r>
              <a:rPr lang="de-DE" dirty="0" err="1" smtClean="0"/>
              <a:t>attempt</a:t>
            </a:r>
            <a:r>
              <a:rPr lang="de-DE" dirty="0" smtClean="0"/>
              <a:t> </a:t>
            </a:r>
            <a:r>
              <a:rPr lang="de-DE" dirty="0" err="1" smtClean="0"/>
              <a:t>to</a:t>
            </a:r>
            <a:r>
              <a:rPr lang="de-DE" dirty="0" smtClean="0"/>
              <a:t> </a:t>
            </a:r>
            <a:r>
              <a:rPr lang="de-DE" dirty="0" err="1" smtClean="0"/>
              <a:t>account</a:t>
            </a:r>
            <a:r>
              <a:rPr lang="de-DE" dirty="0" smtClean="0"/>
              <a:t> </a:t>
            </a:r>
            <a:r>
              <a:rPr lang="de-DE" dirty="0" err="1" smtClean="0"/>
              <a:t>for</a:t>
            </a:r>
            <a:r>
              <a:rPr lang="de-DE" dirty="0" smtClean="0"/>
              <a:t> </a:t>
            </a:r>
            <a:r>
              <a:rPr lang="de-DE" dirty="0" err="1" smtClean="0"/>
              <a:t>excess</a:t>
            </a:r>
            <a:r>
              <a:rPr lang="de-DE" dirty="0" smtClean="0"/>
              <a:t> </a:t>
            </a:r>
            <a:r>
              <a:rPr lang="de-DE" dirty="0" err="1" smtClean="0"/>
              <a:t>zeros</a:t>
            </a:r>
            <a:endParaRPr lang="de-DE" dirty="0" smtClean="0"/>
          </a:p>
          <a:p>
            <a:endParaRPr lang="de-DE" dirty="0"/>
          </a:p>
          <a:p>
            <a:endParaRPr lang="de-DE" sz="2000" dirty="0"/>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ACB1C409-E441-4684-99F9-69FA01442D56}"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01.02.2023</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B5125A47-4E8A-44C4-9007-1C81D5E01E7A}" type="slidenum">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158</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276805067"/>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3"/>
          <p:cNvSpPr>
            <a:spLocks noGrp="1" noChangeArrowheads="1"/>
          </p:cNvSpPr>
          <p:nvPr>
            <p:ph type="body" idx="1"/>
          </p:nvPr>
        </p:nvSpPr>
        <p:spPr>
          <a:xfrm>
            <a:off x="539750" y="908050"/>
            <a:ext cx="8064500" cy="5616575"/>
          </a:xfrm>
        </p:spPr>
        <p:txBody>
          <a:bodyPr/>
          <a:lstStyle/>
          <a:p>
            <a:pPr marL="495300" indent="-495300" eaLnBrk="1" hangingPunct="1">
              <a:buFontTx/>
              <a:buNone/>
            </a:pPr>
            <a:r>
              <a:rPr lang="en-GB" altLang="en-US" sz="2700" smtClean="0">
                <a:latin typeface="Verdana" panose="020B0604030504040204" pitchFamily="34" charset="0"/>
              </a:rPr>
              <a:t>Multivariable analysis, introduction</a:t>
            </a:r>
          </a:p>
          <a:p>
            <a:pPr marL="495300" indent="-495300" eaLnBrk="1" hangingPunct="1">
              <a:buFontTx/>
              <a:buNone/>
            </a:pPr>
            <a:endParaRPr lang="en-GB" altLang="en-US" sz="1800" smtClean="0">
              <a:latin typeface="Verdana" panose="020B0604030504040204" pitchFamily="34" charset="0"/>
            </a:endParaRPr>
          </a:p>
          <a:p>
            <a:pPr marL="495300" indent="-495300" eaLnBrk="1" hangingPunct="1">
              <a:buFontTx/>
              <a:buNone/>
            </a:pPr>
            <a:r>
              <a:rPr lang="en-GB" altLang="en-US" sz="1800" u="sng" smtClean="0">
                <a:latin typeface="Verdana" panose="020B0604030504040204" pitchFamily="34" charset="0"/>
              </a:rPr>
              <a:t>Mediation</a:t>
            </a:r>
          </a:p>
        </p:txBody>
      </p:sp>
      <p:sp>
        <p:nvSpPr>
          <p:cNvPr id="505859" name="Textfeld 5"/>
          <p:cNvSpPr txBox="1">
            <a:spLocks noChangeArrowheads="1"/>
          </p:cNvSpPr>
          <p:nvPr/>
        </p:nvSpPr>
        <p:spPr bwMode="auto">
          <a:xfrm>
            <a:off x="250825" y="0"/>
            <a:ext cx="4681538" cy="63023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Medical Statistics, Informatics, and Health Economics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INNSBRUCK MEDICAL UNIVERSITY</a:t>
            </a:r>
          </a:p>
        </p:txBody>
      </p:sp>
      <p:sp>
        <p:nvSpPr>
          <p:cNvPr id="505860" name="Foliennummernplatzhalter 6"/>
          <p:cNvSpPr>
            <a:spLocks noGrp="1"/>
          </p:cNvSpPr>
          <p:nvPr>
            <p:ph type="sldNum" sz="quarter" idx="12"/>
          </p:nvPr>
        </p:nvSpPr>
        <p:spPr>
          <a:xfrm>
            <a:off x="3635375" y="6524625"/>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53EE29EC-5611-4EF0-9256-273D4DA9ED0F}"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159</a:t>
            </a:fld>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505861" name="Rectangle 4"/>
          <p:cNvSpPr>
            <a:spLocks noChangeArrowheads="1"/>
          </p:cNvSpPr>
          <p:nvPr/>
        </p:nvSpPr>
        <p:spPr bwMode="auto">
          <a:xfrm>
            <a:off x="2051050" y="2492375"/>
            <a:ext cx="5041900" cy="3295650"/>
          </a:xfrm>
          <a:prstGeom prst="rect">
            <a:avLst/>
          </a:prstGeom>
          <a:solidFill>
            <a:srgbClr val="FFE7E7">
              <a:alpha val="50195"/>
            </a:srgbClr>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AT" altLang="en-US" sz="2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 name="AutoShape 5"/>
          <p:cNvSpPr>
            <a:spLocks noChangeArrowheads="1"/>
          </p:cNvSpPr>
          <p:nvPr/>
        </p:nvSpPr>
        <p:spPr bwMode="auto">
          <a:xfrm>
            <a:off x="3708400" y="3154363"/>
            <a:ext cx="1703388" cy="158750"/>
          </a:xfrm>
          <a:prstGeom prst="rightArrow">
            <a:avLst>
              <a:gd name="adj1" fmla="val 50000"/>
              <a:gd name="adj2" fmla="val 268250"/>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AT" altLang="en-US" sz="2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05863" name="Text Box 6"/>
          <p:cNvSpPr txBox="1">
            <a:spLocks noChangeArrowheads="1"/>
          </p:cNvSpPr>
          <p:nvPr/>
        </p:nvSpPr>
        <p:spPr bwMode="auto">
          <a:xfrm>
            <a:off x="2203450" y="2862263"/>
            <a:ext cx="13573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de-AT" altLang="en-US" sz="36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 </a:t>
            </a:r>
            <a:r>
              <a:rPr kumimoji="0" lang="de-AT" altLang="en-US" sz="3600" b="1"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X</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de-AT" altLang="en-US" sz="24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 (0 / 1)</a:t>
            </a:r>
          </a:p>
        </p:txBody>
      </p:sp>
      <p:sp>
        <p:nvSpPr>
          <p:cNvPr id="505864" name="Text Box 7"/>
          <p:cNvSpPr txBox="1">
            <a:spLocks noChangeArrowheads="1"/>
          </p:cNvSpPr>
          <p:nvPr/>
        </p:nvSpPr>
        <p:spPr bwMode="auto">
          <a:xfrm>
            <a:off x="5416550" y="2862263"/>
            <a:ext cx="9366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de-AT" altLang="en-US" sz="36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 </a:t>
            </a:r>
            <a:r>
              <a:rPr kumimoji="0" lang="de-AT" altLang="en-US" sz="3600" b="1"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Y</a:t>
            </a:r>
          </a:p>
        </p:txBody>
      </p:sp>
      <p:sp>
        <p:nvSpPr>
          <p:cNvPr id="11" name="Text Box 8"/>
          <p:cNvSpPr txBox="1">
            <a:spLocks noChangeArrowheads="1"/>
          </p:cNvSpPr>
          <p:nvPr/>
        </p:nvSpPr>
        <p:spPr bwMode="auto">
          <a:xfrm>
            <a:off x="4135438" y="4348163"/>
            <a:ext cx="7921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de-AT" altLang="en-US" sz="3600" b="1"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M</a:t>
            </a:r>
          </a:p>
        </p:txBody>
      </p:sp>
      <p:sp>
        <p:nvSpPr>
          <p:cNvPr id="12" name="AutoShape 9"/>
          <p:cNvSpPr>
            <a:spLocks noChangeArrowheads="1"/>
          </p:cNvSpPr>
          <p:nvPr/>
        </p:nvSpPr>
        <p:spPr bwMode="auto">
          <a:xfrm rot="2520866">
            <a:off x="3333750" y="3971925"/>
            <a:ext cx="1027113" cy="144463"/>
          </a:xfrm>
          <a:prstGeom prst="rightArrow">
            <a:avLst>
              <a:gd name="adj1" fmla="val 50000"/>
              <a:gd name="adj2" fmla="val 177747"/>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AT" altLang="en-US" sz="2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05867" name="Text Box 13"/>
          <p:cNvSpPr txBox="1">
            <a:spLocks noChangeArrowheads="1"/>
          </p:cNvSpPr>
          <p:nvPr/>
        </p:nvSpPr>
        <p:spPr bwMode="auto">
          <a:xfrm>
            <a:off x="2408238" y="5349875"/>
            <a:ext cx="4343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de-AT" altLang="en-US" sz="15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(where: 0 = not exposed; 1 = exposed)</a:t>
            </a:r>
          </a:p>
        </p:txBody>
      </p:sp>
      <p:sp>
        <p:nvSpPr>
          <p:cNvPr id="15" name="Text Box 14"/>
          <p:cNvSpPr txBox="1">
            <a:spLocks noChangeArrowheads="1"/>
          </p:cNvSpPr>
          <p:nvPr/>
        </p:nvSpPr>
        <p:spPr bwMode="auto">
          <a:xfrm rot="1834454">
            <a:off x="6126163" y="3521075"/>
            <a:ext cx="1951037"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de-AT" altLang="en-US" sz="2100" b="1" i="1" u="none" strike="noStrike" kern="1200" cap="none" spc="0" normalizeH="0" baseline="0" noProof="0" smtClean="0">
                <a:ln>
                  <a:noFill/>
                </a:ln>
                <a:solidFill>
                  <a:srgbClr val="0070C0"/>
                </a:solidFill>
                <a:effectLst/>
                <a:uLnTx/>
                <a:uFillTx/>
                <a:latin typeface="Verdana" panose="020B0604030504040204" pitchFamily="34" charset="0"/>
                <a:ea typeface="ＭＳ Ｐゴシック" panose="020B0600070205080204" pitchFamily="34" charset="-128"/>
                <a:cs typeface="+mn-cs"/>
              </a:rPr>
              <a:t>lung cancer</a:t>
            </a:r>
          </a:p>
        </p:txBody>
      </p:sp>
      <p:sp>
        <p:nvSpPr>
          <p:cNvPr id="16" name="Text Box 15"/>
          <p:cNvSpPr txBox="1">
            <a:spLocks noChangeArrowheads="1"/>
          </p:cNvSpPr>
          <p:nvPr/>
        </p:nvSpPr>
        <p:spPr bwMode="auto">
          <a:xfrm rot="-591949">
            <a:off x="4737100" y="4640263"/>
            <a:ext cx="187007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de-AT" altLang="en-US" sz="2100" b="1" i="1" u="none" strike="noStrike" kern="1200" cap="none" spc="0" normalizeH="0" baseline="0" noProof="0" smtClean="0">
                <a:ln>
                  <a:noFill/>
                </a:ln>
                <a:solidFill>
                  <a:srgbClr val="0070C0"/>
                </a:solidFill>
                <a:effectLst/>
                <a:uLnTx/>
                <a:uFillTx/>
                <a:latin typeface="Verdana" panose="020B0604030504040204" pitchFamily="34" charset="0"/>
                <a:ea typeface="ＭＳ Ｐゴシック" panose="020B0600070205080204" pitchFamily="34" charset="-128"/>
                <a:cs typeface="+mn-cs"/>
              </a:rPr>
              <a:t>tar deposit</a:t>
            </a:r>
          </a:p>
        </p:txBody>
      </p:sp>
      <p:sp>
        <p:nvSpPr>
          <p:cNvPr id="17" name="Text Box 16"/>
          <p:cNvSpPr txBox="1">
            <a:spLocks noChangeArrowheads="1"/>
          </p:cNvSpPr>
          <p:nvPr/>
        </p:nvSpPr>
        <p:spPr bwMode="auto">
          <a:xfrm rot="-1549200">
            <a:off x="1168400" y="3306763"/>
            <a:ext cx="1516063"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de-AT" altLang="en-US" sz="2100" b="1" i="1" u="none" strike="noStrike" kern="1200" cap="none" spc="0" normalizeH="0" baseline="0" noProof="0" smtClean="0">
                <a:ln>
                  <a:noFill/>
                </a:ln>
                <a:solidFill>
                  <a:srgbClr val="0070C0"/>
                </a:solidFill>
                <a:effectLst/>
                <a:uLnTx/>
                <a:uFillTx/>
                <a:latin typeface="Verdana" panose="020B0604030504040204" pitchFamily="34" charset="0"/>
                <a:ea typeface="ＭＳ Ｐゴシック" panose="020B0600070205080204" pitchFamily="34" charset="-128"/>
                <a:cs typeface="+mn-cs"/>
              </a:rPr>
              <a:t>smoking</a:t>
            </a:r>
          </a:p>
        </p:txBody>
      </p:sp>
      <p:sp>
        <p:nvSpPr>
          <p:cNvPr id="18" name="AutoShape 9"/>
          <p:cNvSpPr>
            <a:spLocks noChangeArrowheads="1"/>
          </p:cNvSpPr>
          <p:nvPr/>
        </p:nvSpPr>
        <p:spPr bwMode="auto">
          <a:xfrm rot="-2675028">
            <a:off x="4722813" y="3952875"/>
            <a:ext cx="1027112" cy="144463"/>
          </a:xfrm>
          <a:prstGeom prst="rightArrow">
            <a:avLst>
              <a:gd name="adj1" fmla="val 50000"/>
              <a:gd name="adj2" fmla="val 177747"/>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AT" altLang="en-US" sz="2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05872"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hanno.ulmer@i-med.ac.at</a:t>
            </a:r>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2" name="Datumsplatzhalter 1"/>
          <p:cNvSpPr>
            <a:spLocks noGrp="1"/>
          </p:cNvSpPr>
          <p:nvPr>
            <p:ph type="dt" sz="half" idx="10"/>
          </p:nvPr>
        </p:nvSpPr>
        <p:spPr/>
        <p:txBody>
          <a:bodyPr/>
          <a:lstStyle/>
          <a:p>
            <a:pPr>
              <a:defRPr/>
            </a:pPr>
            <a:fld id="{25E6FB25-AFC0-4998-B97E-4624AF32A80A}" type="datetime1">
              <a:rPr lang="de-AT" smtClean="0"/>
              <a:t>01.02.2023</a:t>
            </a:fld>
            <a:endParaRPr lang="en-US"/>
          </a:p>
        </p:txBody>
      </p:sp>
    </p:spTree>
    <p:extLst>
      <p:ext uri="{BB962C8B-B14F-4D97-AF65-F5344CB8AC3E}">
        <p14:creationId xmlns:p14="http://schemas.microsoft.com/office/powerpoint/2010/main" val="8106194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linds(horizontal)">
                                      <p:cBhvr>
                                        <p:cTn id="10" dur="500"/>
                                        <p:tgtEl>
                                          <p:spTgt spid="1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4"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to="" calcmode="lin" valueType="num">
                                      <p:cBhvr>
                                        <p:cTn id="15" dur="1" fill="hold"/>
                                        <p:tgtEl>
                                          <p:spTgt spid="12"/>
                                        </p:tgtEl>
                                        <p:attrNameLst>
                                          <p:attrName/>
                                        </p:attrNameLst>
                                      </p:cBhvr>
                                    </p:anim>
                                  </p:childTnLst>
                                </p:cTn>
                              </p:par>
                              <p:par>
                                <p:cTn id="16" presetID="24"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 to="" calcmode="lin" valueType="num">
                                      <p:cBhvr>
                                        <p:cTn id="18" dur="1" fill="hold"/>
                                        <p:tgtEl>
                                          <p:spTgt spid="11"/>
                                        </p:tgtEl>
                                        <p:attrNameLst>
                                          <p:attrName/>
                                        </p:attrNameLst>
                                      </p:cBhvr>
                                    </p:anim>
                                  </p:childTnLst>
                                </p:cTn>
                              </p:par>
                            </p:childTnLst>
                          </p:cTn>
                        </p:par>
                        <p:par>
                          <p:cTn id="19" fill="hold" nodeType="afterGroup">
                            <p:stCondLst>
                              <p:cond delay="0"/>
                            </p:stCondLst>
                            <p:childTnLst>
                              <p:par>
                                <p:cTn id="20" presetID="3" presetClass="entr" presetSubtype="10"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linds(horizontal)">
                                      <p:cBhvr>
                                        <p:cTn id="22" dur="500"/>
                                        <p:tgtEl>
                                          <p:spTgt spid="1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to="" calcmode="lin" valueType="num">
                                      <p:cBhvr>
                                        <p:cTn id="27" dur="1" fill="hold"/>
                                        <p:tgtEl>
                                          <p:spTgt spid="18"/>
                                        </p:tgtEl>
                                        <p:attrNameLst>
                                          <p:attrName/>
                                        </p:attrNameLst>
                                      </p:cBhvr>
                                    </p:anim>
                                  </p:childTnLst>
                                </p:cTn>
                              </p:par>
                              <p:par>
                                <p:cTn id="28" presetID="8" presetClass="emph" presetSubtype="0" fill="hold" grpId="0" nodeType="withEffect">
                                  <p:stCondLst>
                                    <p:cond delay="1000"/>
                                  </p:stCondLst>
                                  <p:childTnLst>
                                    <p:animRot by="21600000">
                                      <p:cBhvr>
                                        <p:cTn id="29" dur="2000" fill="hold"/>
                                        <p:tgtEl>
                                          <p:spTgt spid="8"/>
                                        </p:tgtEl>
                                        <p:attrNameLst>
                                          <p:attrName>r</p:attrName>
                                        </p:attrNameLst>
                                      </p:cBhvr>
                                    </p:animRot>
                                  </p:childTnLst>
                                </p:cTn>
                              </p:par>
                              <p:par>
                                <p:cTn id="30" presetID="1" presetClass="emph" presetSubtype="2" fill="hold" nodeType="withEffect">
                                  <p:stCondLst>
                                    <p:cond delay="1000"/>
                                  </p:stCondLst>
                                  <p:childTnLst>
                                    <p:animClr clrSpc="rgb" dir="cw">
                                      <p:cBhvr>
                                        <p:cTn id="31" dur="1000" fill="hold"/>
                                        <p:tgtEl>
                                          <p:spTgt spid="8"/>
                                        </p:tgtEl>
                                        <p:attrNameLst>
                                          <p:attrName>fillcolor</p:attrName>
                                        </p:attrNameLst>
                                      </p:cBhvr>
                                      <p:to>
                                        <a:schemeClr val="bg2"/>
                                      </p:to>
                                    </p:animClr>
                                    <p:set>
                                      <p:cBhvr>
                                        <p:cTn id="32" dur="1000" fill="hold"/>
                                        <p:tgtEl>
                                          <p:spTgt spid="8"/>
                                        </p:tgtEl>
                                        <p:attrNameLst>
                                          <p:attrName>fill.type</p:attrName>
                                        </p:attrNameLst>
                                      </p:cBhvr>
                                      <p:to>
                                        <p:strVal val="solid"/>
                                      </p:to>
                                    </p:set>
                                    <p:set>
                                      <p:cBhvr>
                                        <p:cTn id="33" dur="1000" fill="hold"/>
                                        <p:tgtEl>
                                          <p:spTgt spid="8"/>
                                        </p:tgtEl>
                                        <p:attrNameLst>
                                          <p:attrName>fill.on</p:attrName>
                                        </p:attrNameLst>
                                      </p:cBhvr>
                                      <p:to>
                                        <p:strVal val="true"/>
                                      </p:to>
                                    </p:set>
                                  </p:childTnLst>
                                </p:cTn>
                              </p:par>
                              <p:par>
                                <p:cTn id="34" presetID="7" presetClass="emph" presetSubtype="2" fill="hold" nodeType="withEffect">
                                  <p:stCondLst>
                                    <p:cond delay="0"/>
                                  </p:stCondLst>
                                  <p:childTnLst>
                                    <p:animClr clrSpc="rgb" dir="cw">
                                      <p:cBhvr>
                                        <p:cTn id="35" dur="1000" fill="hold"/>
                                        <p:tgtEl>
                                          <p:spTgt spid="8"/>
                                        </p:tgtEl>
                                        <p:attrNameLst>
                                          <p:attrName>stroke.color</p:attrName>
                                        </p:attrNameLst>
                                      </p:cBhvr>
                                      <p:to>
                                        <a:srgbClr val="FFFF66"/>
                                      </p:to>
                                    </p:animClr>
                                    <p:set>
                                      <p:cBhvr>
                                        <p:cTn id="36" dur="1000" fill="hold"/>
                                        <p:tgtEl>
                                          <p:spTgt spid="8"/>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12" grpId="0" animBg="1"/>
      <p:bldP spid="15" grpId="0"/>
      <p:bldP spid="16" grpId="0"/>
      <p:bldP spid="17" grpId="0"/>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r>
              <a:rPr lang="de-DE" dirty="0" err="1" smtClean="0"/>
              <a:t>Consort</a:t>
            </a:r>
            <a:r>
              <a:rPr lang="de-DE" dirty="0" smtClean="0"/>
              <a:t> </a:t>
            </a:r>
            <a:r>
              <a:rPr lang="de-DE" dirty="0" err="1" smtClean="0"/>
              <a:t>statement</a:t>
            </a:r>
            <a:r>
              <a:rPr lang="de-DE" dirty="0" smtClean="0"/>
              <a:t>, </a:t>
            </a:r>
            <a:r>
              <a:rPr lang="de-DE" dirty="0" err="1" smtClean="0"/>
              <a:t>participant</a:t>
            </a:r>
            <a:r>
              <a:rPr lang="de-DE" dirty="0" smtClean="0"/>
              <a:t> </a:t>
            </a:r>
            <a:r>
              <a:rPr lang="de-DE" dirty="0" err="1" smtClean="0"/>
              <a:t>flow</a:t>
            </a:r>
            <a:r>
              <a:rPr lang="de-DE" dirty="0" smtClean="0"/>
              <a:t> </a:t>
            </a:r>
            <a:endParaRPr lang="de-DE" dirty="0"/>
          </a:p>
        </p:txBody>
      </p:sp>
      <p:pic>
        <p:nvPicPr>
          <p:cNvPr id="123908" name="Picture 4" descr="consortfluss"/>
          <p:cNvPicPr>
            <a:picLocks noGrp="1" noChangeAspect="1" noChangeArrowheads="1"/>
          </p:cNvPicPr>
          <p:nvPr>
            <p:ph idx="1"/>
          </p:nvPr>
        </p:nvPicPr>
        <p:blipFill>
          <a:blip r:embed="rId3" cstate="print"/>
          <a:srcRect/>
          <a:stretch>
            <a:fillRect/>
          </a:stretch>
        </p:blipFill>
        <p:spPr>
          <a:xfrm>
            <a:off x="4211960" y="1412776"/>
            <a:ext cx="4340225" cy="5078412"/>
          </a:xfrm>
          <a:noFill/>
          <a:ln/>
        </p:spPr>
      </p:pic>
      <p:sp>
        <p:nvSpPr>
          <p:cNvPr id="6"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7"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9361FA26-9288-472C-9075-8D4AC38A85DD}" type="slidenum">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123909" name="Rectangle 5"/>
          <p:cNvSpPr>
            <a:spLocks noChangeArrowheads="1"/>
          </p:cNvSpPr>
          <p:nvPr/>
        </p:nvSpPr>
        <p:spPr bwMode="auto">
          <a:xfrm>
            <a:off x="468313" y="1989138"/>
            <a:ext cx="2138727" cy="2862322"/>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80000"/>
              </a:spcBef>
              <a:spcAft>
                <a:spcPct val="0"/>
              </a:spcAft>
              <a:buClr>
                <a:srgbClr val="4F81BD"/>
              </a:buClr>
              <a:buSzPct val="95000"/>
              <a:buFont typeface="Arial" charset="0"/>
              <a:buChar char="●"/>
              <a:tabLst/>
              <a:defRPr/>
            </a:pPr>
            <a:r>
              <a:rPr kumimoji="0" lang="de-DE" sz="1800" b="0" i="0" u="none" strike="noStrike" kern="1200" cap="none" spc="0" normalizeH="0" baseline="0" noProof="0" dirty="0">
                <a:ln>
                  <a:noFill/>
                </a:ln>
                <a:solidFill>
                  <a:srgbClr val="000036"/>
                </a:solidFill>
                <a:effectLst/>
                <a:uLnTx/>
                <a:uFillTx/>
                <a:latin typeface="Arial" charset="0"/>
                <a:ea typeface="+mn-ea"/>
                <a:cs typeface="+mn-cs"/>
              </a:rPr>
              <a:t> </a:t>
            </a:r>
            <a:r>
              <a:rPr kumimoji="0" lang="de-DE" sz="1800" b="0" i="0" u="none" strike="noStrike" kern="1200" cap="none" spc="0" normalizeH="0" baseline="0" noProof="0" dirty="0" smtClean="0">
                <a:ln>
                  <a:noFill/>
                </a:ln>
                <a:solidFill>
                  <a:srgbClr val="000036"/>
                </a:solidFill>
                <a:effectLst/>
                <a:uLnTx/>
                <a:uFillTx/>
                <a:latin typeface="Arial" charset="0"/>
                <a:ea typeface="+mn-ea"/>
                <a:cs typeface="+mn-cs"/>
              </a:rPr>
              <a:t>Intention-</a:t>
            </a:r>
            <a:r>
              <a:rPr kumimoji="0" lang="de-DE" sz="1800" b="0" i="0" u="none" strike="noStrike" kern="1200" cap="none" spc="0" normalizeH="0" baseline="0" noProof="0" dirty="0" err="1" smtClean="0">
                <a:ln>
                  <a:noFill/>
                </a:ln>
                <a:solidFill>
                  <a:srgbClr val="000036"/>
                </a:solidFill>
                <a:effectLst/>
                <a:uLnTx/>
                <a:uFillTx/>
                <a:latin typeface="Arial" charset="0"/>
                <a:ea typeface="+mn-ea"/>
                <a:cs typeface="+mn-cs"/>
              </a:rPr>
              <a:t>to</a:t>
            </a:r>
            <a:r>
              <a:rPr kumimoji="0" lang="de-DE" sz="1800" b="0" i="0" u="none" strike="noStrike" kern="1200" cap="none" spc="0" normalizeH="0" baseline="0" noProof="0" dirty="0" smtClean="0">
                <a:ln>
                  <a:noFill/>
                </a:ln>
                <a:solidFill>
                  <a:srgbClr val="000036"/>
                </a:solidFill>
                <a:effectLst/>
                <a:uLnTx/>
                <a:uFillTx/>
                <a:latin typeface="Arial" charset="0"/>
                <a:ea typeface="+mn-ea"/>
                <a:cs typeface="+mn-cs"/>
              </a:rPr>
              <a:t>-</a:t>
            </a:r>
            <a:r>
              <a:rPr kumimoji="0" lang="de-DE" sz="1800" b="0" i="0" u="none" strike="noStrike" kern="1200" cap="none" spc="0" normalizeH="0" baseline="0" noProof="0" dirty="0" err="1" smtClean="0">
                <a:ln>
                  <a:noFill/>
                </a:ln>
                <a:solidFill>
                  <a:srgbClr val="000036"/>
                </a:solidFill>
                <a:effectLst/>
                <a:uLnTx/>
                <a:uFillTx/>
                <a:latin typeface="Arial" charset="0"/>
                <a:ea typeface="+mn-ea"/>
                <a:cs typeface="+mn-cs"/>
              </a:rPr>
              <a:t>treat</a:t>
            </a:r>
            <a:r>
              <a:rPr kumimoji="0" lang="de-DE" sz="1800" b="0" i="0" u="none" strike="noStrike" kern="1200" cap="none" spc="0" normalizeH="0" baseline="0" noProof="0" dirty="0" smtClean="0">
                <a:ln>
                  <a:noFill/>
                </a:ln>
                <a:solidFill>
                  <a:srgbClr val="000036"/>
                </a:solidFill>
                <a:effectLst/>
                <a:uLnTx/>
                <a:uFillTx/>
                <a:latin typeface="Arial" charset="0"/>
                <a:ea typeface="+mn-ea"/>
                <a:cs typeface="+mn-cs"/>
              </a:rPr>
              <a:t> </a:t>
            </a:r>
            <a:endParaRPr kumimoji="0" lang="de-DE" sz="1800" b="0" i="0" u="none" strike="noStrike" kern="1200" cap="none" spc="0" normalizeH="0" baseline="0" noProof="0" dirty="0">
              <a:ln>
                <a:noFill/>
              </a:ln>
              <a:solidFill>
                <a:srgbClr val="000036"/>
              </a:solidFill>
              <a:effectLst/>
              <a:uLnTx/>
              <a:uFillTx/>
              <a:latin typeface="Arial" charset="0"/>
              <a:ea typeface="+mn-ea"/>
              <a:cs typeface="+mn-cs"/>
            </a:endParaRPr>
          </a:p>
          <a:p>
            <a:pPr marL="0" marR="0" lvl="0" indent="0" algn="l" defTabSz="914400" rtl="0" eaLnBrk="1" fontAlgn="base" latinLnBrk="0" hangingPunct="1">
              <a:lnSpc>
                <a:spcPct val="100000"/>
              </a:lnSpc>
              <a:spcBef>
                <a:spcPct val="80000"/>
              </a:spcBef>
              <a:spcAft>
                <a:spcPct val="0"/>
              </a:spcAft>
              <a:buClr>
                <a:srgbClr val="4F81BD"/>
              </a:buClr>
              <a:buSzPct val="95000"/>
              <a:buFont typeface="Arial" charset="0"/>
              <a:buChar char="●"/>
              <a:tabLst/>
              <a:defRPr/>
            </a:pPr>
            <a:endParaRPr kumimoji="0" lang="de-DE" sz="1800" b="0" i="0" u="none" strike="noStrike" kern="1200" cap="none" spc="0" normalizeH="0" baseline="0" noProof="0" dirty="0">
              <a:ln>
                <a:noFill/>
              </a:ln>
              <a:solidFill>
                <a:srgbClr val="000036"/>
              </a:solidFill>
              <a:effectLst/>
              <a:uLnTx/>
              <a:uFillTx/>
              <a:latin typeface="Arial" charset="0"/>
              <a:ea typeface="+mn-ea"/>
              <a:cs typeface="+mn-cs"/>
            </a:endParaRPr>
          </a:p>
          <a:p>
            <a:pPr marL="0" marR="0" lvl="0" indent="0" algn="l" defTabSz="914400" rtl="0" eaLnBrk="1" fontAlgn="base" latinLnBrk="0" hangingPunct="1">
              <a:lnSpc>
                <a:spcPct val="100000"/>
              </a:lnSpc>
              <a:spcBef>
                <a:spcPct val="80000"/>
              </a:spcBef>
              <a:spcAft>
                <a:spcPct val="0"/>
              </a:spcAft>
              <a:buClr>
                <a:srgbClr val="4F81BD"/>
              </a:buClr>
              <a:buSzPct val="95000"/>
              <a:buFont typeface="Arial" charset="0"/>
              <a:buNone/>
              <a:tabLst/>
              <a:defRPr/>
            </a:pPr>
            <a:r>
              <a:rPr kumimoji="0" lang="de-DE" sz="1800" b="0" i="0" u="none" strike="noStrike" kern="1200" cap="none" spc="0" normalizeH="0" baseline="0" noProof="0" dirty="0">
                <a:ln>
                  <a:noFill/>
                </a:ln>
                <a:solidFill>
                  <a:srgbClr val="000036"/>
                </a:solidFill>
                <a:effectLst/>
                <a:uLnTx/>
                <a:uFillTx/>
                <a:latin typeface="Arial" charset="0"/>
                <a:ea typeface="+mn-ea"/>
                <a:cs typeface="+mn-cs"/>
              </a:rPr>
              <a:t> versus</a:t>
            </a:r>
          </a:p>
          <a:p>
            <a:pPr marL="0" marR="0" lvl="0" indent="0" algn="l" defTabSz="914400" rtl="0" eaLnBrk="1" fontAlgn="base" latinLnBrk="0" hangingPunct="1">
              <a:lnSpc>
                <a:spcPct val="100000"/>
              </a:lnSpc>
              <a:spcBef>
                <a:spcPct val="80000"/>
              </a:spcBef>
              <a:spcAft>
                <a:spcPct val="0"/>
              </a:spcAft>
              <a:buClr>
                <a:srgbClr val="4F81BD"/>
              </a:buClr>
              <a:buSzPct val="95000"/>
              <a:buFont typeface="Arial" charset="0"/>
              <a:buChar char="●"/>
              <a:tabLst/>
              <a:defRPr/>
            </a:pPr>
            <a:endParaRPr kumimoji="0" lang="de-DE" sz="1800" b="0" i="0" u="none" strike="noStrike" kern="1200" cap="none" spc="0" normalizeH="0" baseline="0" noProof="0" dirty="0">
              <a:ln>
                <a:noFill/>
              </a:ln>
              <a:solidFill>
                <a:srgbClr val="000036"/>
              </a:solidFill>
              <a:effectLst/>
              <a:uLnTx/>
              <a:uFillTx/>
              <a:latin typeface="Arial" charset="0"/>
              <a:ea typeface="+mn-ea"/>
              <a:cs typeface="+mn-cs"/>
            </a:endParaRPr>
          </a:p>
          <a:p>
            <a:pPr marL="0" marR="0" lvl="0" indent="0" algn="l" defTabSz="914400" rtl="0" eaLnBrk="1" fontAlgn="base" latinLnBrk="0" hangingPunct="1">
              <a:lnSpc>
                <a:spcPct val="100000"/>
              </a:lnSpc>
              <a:spcBef>
                <a:spcPct val="80000"/>
              </a:spcBef>
              <a:spcAft>
                <a:spcPct val="0"/>
              </a:spcAft>
              <a:buClr>
                <a:srgbClr val="4F81BD"/>
              </a:buClr>
              <a:buSzPct val="95000"/>
              <a:buFont typeface="Arial" charset="0"/>
              <a:buChar char="●"/>
              <a:tabLst/>
              <a:defRPr/>
            </a:pPr>
            <a:r>
              <a:rPr kumimoji="0" lang="de-DE" sz="1800" b="0" i="0" u="none" strike="noStrike" kern="1200" cap="none" spc="0" normalizeH="0" baseline="0" noProof="0" dirty="0">
                <a:ln>
                  <a:noFill/>
                </a:ln>
                <a:solidFill>
                  <a:srgbClr val="000036"/>
                </a:solidFill>
                <a:effectLst/>
                <a:uLnTx/>
                <a:uFillTx/>
                <a:latin typeface="Arial" charset="0"/>
                <a:ea typeface="+mn-ea"/>
                <a:cs typeface="+mn-cs"/>
              </a:rPr>
              <a:t> </a:t>
            </a:r>
            <a:r>
              <a:rPr kumimoji="0" lang="de-DE" sz="1800" b="0" i="0" u="none" strike="noStrike" kern="1200" cap="none" spc="0" normalizeH="0" baseline="0" noProof="0" dirty="0" smtClean="0">
                <a:ln>
                  <a:noFill/>
                </a:ln>
                <a:solidFill>
                  <a:srgbClr val="000036"/>
                </a:solidFill>
                <a:effectLst/>
                <a:uLnTx/>
                <a:uFillTx/>
                <a:latin typeface="Arial" charset="0"/>
                <a:ea typeface="+mn-ea"/>
                <a:cs typeface="+mn-cs"/>
              </a:rPr>
              <a:t>Per-</a:t>
            </a:r>
            <a:r>
              <a:rPr kumimoji="0" lang="de-DE" sz="1800" b="0" i="0" u="none" strike="noStrike" kern="1200" cap="none" spc="0" normalizeH="0" baseline="0" noProof="0" dirty="0" err="1" smtClean="0">
                <a:ln>
                  <a:noFill/>
                </a:ln>
                <a:solidFill>
                  <a:srgbClr val="000036"/>
                </a:solidFill>
                <a:effectLst/>
                <a:uLnTx/>
                <a:uFillTx/>
                <a:latin typeface="Arial" charset="0"/>
                <a:ea typeface="+mn-ea"/>
                <a:cs typeface="+mn-cs"/>
              </a:rPr>
              <a:t>protocol</a:t>
            </a:r>
            <a:r>
              <a:rPr kumimoji="0" lang="de-DE" sz="1800" b="0" i="0" u="none" strike="noStrike" kern="1200" cap="none" spc="0" normalizeH="0" baseline="0" noProof="0" dirty="0" smtClean="0">
                <a:ln>
                  <a:noFill/>
                </a:ln>
                <a:solidFill>
                  <a:prstClr val="black"/>
                </a:solidFill>
                <a:effectLst/>
                <a:uLnTx/>
                <a:uFillTx/>
                <a:latin typeface="Arial" charset="0"/>
                <a:ea typeface="+mn-ea"/>
                <a:cs typeface="+mn-cs"/>
              </a:rPr>
              <a:t> </a:t>
            </a:r>
            <a:endParaRPr kumimoji="0" lang="de-DE"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80000"/>
              </a:spcBef>
              <a:spcAft>
                <a:spcPct val="0"/>
              </a:spcAft>
              <a:buClr>
                <a:srgbClr val="4F81BD"/>
              </a:buClr>
              <a:buSzPct val="95000"/>
              <a:buFontTx/>
              <a:buNone/>
              <a:tabLst/>
              <a:defRPr/>
            </a:pPr>
            <a:endParaRPr kumimoji="0" lang="de-DE" sz="1800" b="0" i="0" u="none" strike="noStrike" kern="1200" cap="none" spc="0" normalizeH="0" baseline="0" noProof="0" dirty="0">
              <a:ln>
                <a:noFill/>
              </a:ln>
              <a:solidFill>
                <a:srgbClr val="000036"/>
              </a:solidFill>
              <a:effectLst/>
              <a:uLnTx/>
              <a:uFillTx/>
              <a:latin typeface="Arial" charset="0"/>
              <a:ea typeface="+mn-ea"/>
              <a:cs typeface="+mn-cs"/>
            </a:endParaRPr>
          </a:p>
        </p:txBody>
      </p:sp>
      <p:sp>
        <p:nvSpPr>
          <p:cNvPr id="8" name="Datumsplatzhalter 7"/>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2C215988-1046-4948-AC1D-5A46CB9C8459}" type="datetime1">
              <a:rPr kumimoji="0" lang="de-AT"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01.02.2023</a:t>
            </a:fld>
            <a:endPar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1271413683"/>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3"/>
          <p:cNvSpPr>
            <a:spLocks noGrp="1" noChangeArrowheads="1"/>
          </p:cNvSpPr>
          <p:nvPr>
            <p:ph type="body" idx="1"/>
          </p:nvPr>
        </p:nvSpPr>
        <p:spPr>
          <a:xfrm>
            <a:off x="539750" y="908050"/>
            <a:ext cx="8064500" cy="5616575"/>
          </a:xfrm>
        </p:spPr>
        <p:txBody>
          <a:bodyPr/>
          <a:lstStyle/>
          <a:p>
            <a:pPr marL="495300" indent="-495300" eaLnBrk="1" hangingPunct="1">
              <a:buFontTx/>
              <a:buNone/>
            </a:pPr>
            <a:r>
              <a:rPr lang="en-GB" altLang="en-US" sz="2700" smtClean="0">
                <a:latin typeface="Verdana" panose="020B0604030504040204" pitchFamily="34" charset="0"/>
              </a:rPr>
              <a:t>Logistic regression, basics</a:t>
            </a:r>
          </a:p>
          <a:p>
            <a:pPr marL="495300" indent="-495300" eaLnBrk="1" hangingPunct="1">
              <a:buFontTx/>
              <a:buNone/>
            </a:pPr>
            <a:endParaRPr lang="en-GB" altLang="en-US" sz="1800" smtClean="0">
              <a:latin typeface="Verdana" panose="020B0604030504040204" pitchFamily="34" charset="0"/>
            </a:endParaRPr>
          </a:p>
          <a:p>
            <a:pPr marL="495300" indent="-495300" eaLnBrk="1" hangingPunct="1">
              <a:buFontTx/>
              <a:buNone/>
            </a:pPr>
            <a:r>
              <a:rPr lang="en-GB" altLang="en-US" sz="1800" smtClean="0">
                <a:latin typeface="Verdana" panose="020B0604030504040204" pitchFamily="34" charset="0"/>
              </a:rPr>
              <a:t>"... In many studies the </a:t>
            </a:r>
            <a:r>
              <a:rPr lang="en-GB" altLang="en-US" sz="1800" u="sng" smtClean="0">
                <a:latin typeface="Verdana" panose="020B0604030504040204" pitchFamily="34" charset="0"/>
              </a:rPr>
              <a:t>outcome</a:t>
            </a:r>
            <a:r>
              <a:rPr lang="en-GB" altLang="en-US" sz="1800" smtClean="0">
                <a:latin typeface="Verdana" panose="020B0604030504040204" pitchFamily="34" charset="0"/>
              </a:rPr>
              <a:t> variable of interest is the </a:t>
            </a:r>
          </a:p>
          <a:p>
            <a:pPr marL="495300" indent="-495300" eaLnBrk="1" hangingPunct="1">
              <a:buFontTx/>
              <a:buNone/>
            </a:pPr>
            <a:r>
              <a:rPr lang="en-GB" altLang="en-US" sz="1800" smtClean="0">
                <a:latin typeface="Verdana" panose="020B0604030504040204" pitchFamily="34" charset="0"/>
              </a:rPr>
              <a:t>presence or absence of some condition, such as responding to </a:t>
            </a:r>
          </a:p>
          <a:p>
            <a:pPr marL="495300" indent="-495300" eaLnBrk="1" hangingPunct="1">
              <a:buFontTx/>
              <a:buNone/>
            </a:pPr>
            <a:r>
              <a:rPr lang="en-GB" altLang="en-US" sz="1800" smtClean="0">
                <a:latin typeface="Verdana" panose="020B0604030504040204" pitchFamily="34" charset="0"/>
              </a:rPr>
              <a:t>treatment or having a myocardial infarction ...."</a:t>
            </a:r>
          </a:p>
          <a:p>
            <a:pPr marL="495300" indent="-495300" eaLnBrk="1" hangingPunct="1">
              <a:buFontTx/>
              <a:buNone/>
            </a:pPr>
            <a:endParaRPr lang="en-GB" altLang="en-US" sz="1800" smtClean="0">
              <a:latin typeface="Verdana" panose="020B0604030504040204" pitchFamily="34" charset="0"/>
            </a:endParaRPr>
          </a:p>
          <a:p>
            <a:pPr marL="495300" indent="-495300" eaLnBrk="1" hangingPunct="1">
              <a:buFontTx/>
              <a:buNone/>
            </a:pPr>
            <a:r>
              <a:rPr lang="en-GB" altLang="en-US" sz="1800" smtClean="0">
                <a:latin typeface="Verdana" panose="020B0604030504040204" pitchFamily="34" charset="0"/>
              </a:rPr>
              <a:t>Logistic function:</a:t>
            </a:r>
          </a:p>
          <a:p>
            <a:pPr marL="495300" indent="-495300" eaLnBrk="1" hangingPunct="1">
              <a:buFontTx/>
              <a:buNone/>
            </a:pPr>
            <a:endParaRPr lang="en-GB" altLang="en-US" sz="1800" smtClean="0">
              <a:latin typeface="Verdana" panose="020B0604030504040204" pitchFamily="34" charset="0"/>
            </a:endParaRPr>
          </a:p>
          <a:p>
            <a:pPr marL="495300" indent="-495300" eaLnBrk="1" hangingPunct="1">
              <a:buFontTx/>
              <a:buNone/>
            </a:pPr>
            <a:endParaRPr lang="en-GB" altLang="en-US" sz="1800" smtClean="0">
              <a:latin typeface="Verdana" panose="020B0604030504040204" pitchFamily="34" charset="0"/>
            </a:endParaRPr>
          </a:p>
          <a:p>
            <a:pPr marL="495300" indent="-495300" eaLnBrk="1" hangingPunct="1">
              <a:buFontTx/>
              <a:buNone/>
            </a:pPr>
            <a:endParaRPr lang="en-GB" altLang="en-US" sz="1800" smtClean="0">
              <a:latin typeface="Verdana" panose="020B0604030504040204" pitchFamily="34" charset="0"/>
            </a:endParaRPr>
          </a:p>
          <a:p>
            <a:pPr marL="495300" indent="-495300" eaLnBrk="1" hangingPunct="1">
              <a:buFontTx/>
              <a:buNone/>
            </a:pPr>
            <a:endParaRPr lang="en-GB" altLang="en-US" sz="1800" smtClean="0">
              <a:latin typeface="Verdana" panose="020B0604030504040204" pitchFamily="34" charset="0"/>
            </a:endParaRPr>
          </a:p>
          <a:p>
            <a:pPr marL="495300" indent="-495300" eaLnBrk="1" hangingPunct="1">
              <a:buFontTx/>
              <a:buNone/>
            </a:pPr>
            <a:endParaRPr lang="en-GB" altLang="en-US" sz="1800" smtClean="0">
              <a:latin typeface="Verdana" panose="020B0604030504040204" pitchFamily="34" charset="0"/>
            </a:endParaRPr>
          </a:p>
          <a:p>
            <a:pPr marL="495300" indent="-495300" eaLnBrk="1" hangingPunct="1">
              <a:buFontTx/>
              <a:buNone/>
            </a:pPr>
            <a:endParaRPr lang="en-GB" altLang="en-US" sz="1800" smtClean="0">
              <a:latin typeface="Verdana" panose="020B0604030504040204" pitchFamily="34" charset="0"/>
            </a:endParaRPr>
          </a:p>
          <a:p>
            <a:pPr marL="495300" indent="-495300" eaLnBrk="1" hangingPunct="1">
              <a:buFontTx/>
              <a:buNone/>
            </a:pPr>
            <a:endParaRPr lang="en-GB" altLang="en-US" sz="1500" smtClean="0">
              <a:latin typeface="Verdana" panose="020B0604030504040204" pitchFamily="34" charset="0"/>
            </a:endParaRPr>
          </a:p>
          <a:p>
            <a:pPr marL="495300" indent="-495300" eaLnBrk="1" hangingPunct="1">
              <a:buFontTx/>
              <a:buNone/>
            </a:pPr>
            <a:r>
              <a:rPr lang="en-GB" altLang="en-US" sz="1500" smtClean="0">
                <a:latin typeface="Verdana" panose="020B0604030504040204" pitchFamily="34" charset="0"/>
              </a:rPr>
              <a:t>					   </a:t>
            </a:r>
            <a:r>
              <a:rPr lang="en-GB" altLang="en-US" sz="1800" i="1" smtClean="0"/>
              <a:t>𝑥</a:t>
            </a:r>
            <a:r>
              <a:rPr lang="en-GB" altLang="en-US" sz="1500" smtClean="0">
                <a:latin typeface="Verdana" panose="020B0604030504040204" pitchFamily="34" charset="0"/>
              </a:rPr>
              <a:t>   independent variable </a:t>
            </a:r>
          </a:p>
          <a:p>
            <a:pPr marL="495300" indent="-495300" eaLnBrk="1" hangingPunct="1">
              <a:buFontTx/>
              <a:buNone/>
            </a:pPr>
            <a:r>
              <a:rPr lang="en-GB" altLang="en-US" sz="1500" smtClean="0">
                <a:latin typeface="Verdana" panose="020B0604030504040204" pitchFamily="34" charset="0"/>
              </a:rPr>
              <a:t>					   </a:t>
            </a:r>
            <a:r>
              <a:rPr lang="en-GB" altLang="en-US" sz="1800" i="1" smtClean="0"/>
              <a:t>𝑦</a:t>
            </a:r>
            <a:r>
              <a:rPr lang="en-GB" altLang="en-US" sz="1500" smtClean="0">
                <a:latin typeface="Verdana" panose="020B0604030504040204" pitchFamily="34" charset="0"/>
              </a:rPr>
              <a:t>   dependent variable</a:t>
            </a:r>
          </a:p>
        </p:txBody>
      </p:sp>
      <p:sp>
        <p:nvSpPr>
          <p:cNvPr id="516099" name="Textfeld 5"/>
          <p:cNvSpPr txBox="1">
            <a:spLocks noChangeArrowheads="1"/>
          </p:cNvSpPr>
          <p:nvPr/>
        </p:nvSpPr>
        <p:spPr bwMode="auto">
          <a:xfrm>
            <a:off x="250825" y="0"/>
            <a:ext cx="4681538" cy="63023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Medical Statistics, Informatics, and Health Economics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INNSBRUCK MEDICAL UNIVERSITY</a:t>
            </a:r>
          </a:p>
        </p:txBody>
      </p:sp>
      <p:sp>
        <p:nvSpPr>
          <p:cNvPr id="516100" name="Foliennummernplatzhalter 6"/>
          <p:cNvSpPr>
            <a:spLocks noGrp="1"/>
          </p:cNvSpPr>
          <p:nvPr>
            <p:ph type="sldNum" sz="quarter" idx="12"/>
          </p:nvPr>
        </p:nvSpPr>
        <p:spPr>
          <a:xfrm>
            <a:off x="3635375" y="6524625"/>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24520EB5-DFFE-4810-8BE8-3BA6FBF50E4D}"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160</a:t>
            </a:fld>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516101" name="Textfeld 5"/>
          <p:cNvSpPr txBox="1">
            <a:spLocks noChangeArrowheads="1"/>
          </p:cNvSpPr>
          <p:nvPr/>
        </p:nvSpPr>
        <p:spPr bwMode="auto">
          <a:xfrm>
            <a:off x="7380288" y="6165850"/>
            <a:ext cx="1223962" cy="460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Altman 1995</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wikipedia</a:t>
            </a:r>
          </a:p>
        </p:txBody>
      </p:sp>
      <p:pic>
        <p:nvPicPr>
          <p:cNvPr id="516102" name="Picture 2" descr="http://upload.wikimedia.org/wikipedia/commons/thumb/8/88/Logistic-curve.svg/320px-Logistic-curve.svg.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3357563"/>
            <a:ext cx="3048000"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16103" name="Object 5"/>
          <p:cNvGraphicFramePr>
            <a:graphicFrameLocks noChangeAspect="1"/>
          </p:cNvGraphicFramePr>
          <p:nvPr/>
        </p:nvGraphicFramePr>
        <p:xfrm>
          <a:off x="4140200" y="3429000"/>
          <a:ext cx="2503488" cy="720725"/>
        </p:xfrm>
        <a:graphic>
          <a:graphicData uri="http://schemas.openxmlformats.org/presentationml/2006/ole">
            <mc:AlternateContent xmlns:mc="http://schemas.openxmlformats.org/markup-compatibility/2006">
              <mc:Choice xmlns:v="urn:schemas-microsoft-com:vml" Requires="v">
                <p:oleObj spid="_x0000_s14488" name="Formel" r:id="rId6" imgW="1854200" imgH="533400" progId="Equation.3">
                  <p:embed/>
                </p:oleObj>
              </mc:Choice>
              <mc:Fallback>
                <p:oleObj name="Formel" r:id="rId6" imgW="1854200" imgH="533400" progId="Equation.3">
                  <p:embed/>
                  <p:pic>
                    <p:nvPicPr>
                      <p:cNvPr id="516103"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40200" y="3429000"/>
                        <a:ext cx="2503488" cy="720725"/>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219" name="Object 6"/>
          <p:cNvGraphicFramePr>
            <a:graphicFrameLocks noChangeAspect="1"/>
          </p:cNvGraphicFramePr>
          <p:nvPr/>
        </p:nvGraphicFramePr>
        <p:xfrm>
          <a:off x="4140200" y="4365625"/>
          <a:ext cx="3103563" cy="360363"/>
        </p:xfrm>
        <a:graphic>
          <a:graphicData uri="http://schemas.openxmlformats.org/presentationml/2006/ole">
            <mc:AlternateContent xmlns:mc="http://schemas.openxmlformats.org/markup-compatibility/2006">
              <mc:Choice xmlns:v="urn:schemas-microsoft-com:vml" Requires="v">
                <p:oleObj spid="_x0000_s14489" name="Formel" r:id="rId8" imgW="2514600" imgH="292100" progId="Equation.3">
                  <p:embed/>
                </p:oleObj>
              </mc:Choice>
              <mc:Fallback>
                <p:oleObj name="Formel" r:id="rId8" imgW="2514600" imgH="292100" progId="Equation.3">
                  <p:embed/>
                  <p:pic>
                    <p:nvPicPr>
                      <p:cNvPr id="9219"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40200" y="4365625"/>
                        <a:ext cx="3103563" cy="3603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227" name="Object 11"/>
          <p:cNvGraphicFramePr>
            <a:graphicFrameLocks noChangeAspect="1"/>
          </p:cNvGraphicFramePr>
          <p:nvPr/>
        </p:nvGraphicFramePr>
        <p:xfrm>
          <a:off x="4125913" y="4941888"/>
          <a:ext cx="3133725" cy="360362"/>
        </p:xfrm>
        <a:graphic>
          <a:graphicData uri="http://schemas.openxmlformats.org/presentationml/2006/ole">
            <mc:AlternateContent xmlns:mc="http://schemas.openxmlformats.org/markup-compatibility/2006">
              <mc:Choice xmlns:v="urn:schemas-microsoft-com:vml" Requires="v">
                <p:oleObj spid="_x0000_s14490" name="Formel" r:id="rId10" imgW="2540000" imgH="292100" progId="Equation.3">
                  <p:embed/>
                </p:oleObj>
              </mc:Choice>
              <mc:Fallback>
                <p:oleObj name="Formel" r:id="rId10" imgW="2540000" imgH="292100" progId="Equation.3">
                  <p:embed/>
                  <p:pic>
                    <p:nvPicPr>
                      <p:cNvPr id="9227" name="Object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25913" y="4941888"/>
                        <a:ext cx="3133725" cy="360362"/>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16106"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hanno.ulmer@i-med.ac.at</a:t>
            </a:r>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2" name="Datumsplatzhalter 1"/>
          <p:cNvSpPr>
            <a:spLocks noGrp="1"/>
          </p:cNvSpPr>
          <p:nvPr>
            <p:ph type="dt" sz="half" idx="10"/>
          </p:nvPr>
        </p:nvSpPr>
        <p:spPr/>
        <p:txBody>
          <a:bodyPr/>
          <a:lstStyle/>
          <a:p>
            <a:pPr>
              <a:defRPr/>
            </a:pPr>
            <a:fld id="{6789998C-E91C-4AC6-8318-7B4C0CE4FAFA}" type="datetime1">
              <a:rPr lang="de-AT" smtClean="0"/>
              <a:t>01.02.2023</a:t>
            </a:fld>
            <a:endParaRPr lang="en-US"/>
          </a:p>
        </p:txBody>
      </p:sp>
    </p:spTree>
    <p:extLst>
      <p:ext uri="{BB962C8B-B14F-4D97-AF65-F5344CB8AC3E}">
        <p14:creationId xmlns:p14="http://schemas.microsoft.com/office/powerpoint/2010/main" val="5595073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anim calcmode="lin" valueType="num">
                                      <p:cBhvr additive="base">
                                        <p:cTn id="7" dur="500" fill="hold"/>
                                        <p:tgtEl>
                                          <p:spTgt spid="9219"/>
                                        </p:tgtEl>
                                        <p:attrNameLst>
                                          <p:attrName>ppt_x</p:attrName>
                                        </p:attrNameLst>
                                      </p:cBhvr>
                                      <p:tavLst>
                                        <p:tav tm="0">
                                          <p:val>
                                            <p:strVal val="#ppt_x"/>
                                          </p:val>
                                        </p:tav>
                                        <p:tav tm="100000">
                                          <p:val>
                                            <p:strVal val="#ppt_x"/>
                                          </p:val>
                                        </p:tav>
                                      </p:tavLst>
                                    </p:anim>
                                    <p:anim calcmode="lin" valueType="num">
                                      <p:cBhvr additive="base">
                                        <p:cTn id="8" dur="500" fill="hold"/>
                                        <p:tgtEl>
                                          <p:spTgt spid="921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227"/>
                                        </p:tgtEl>
                                        <p:attrNameLst>
                                          <p:attrName>style.visibility</p:attrName>
                                        </p:attrNameLst>
                                      </p:cBhvr>
                                      <p:to>
                                        <p:strVal val="visible"/>
                                      </p:to>
                                    </p:set>
                                    <p:anim calcmode="lin" valueType="num">
                                      <p:cBhvr additive="base">
                                        <p:cTn id="13" dur="500" fill="hold"/>
                                        <p:tgtEl>
                                          <p:spTgt spid="9227"/>
                                        </p:tgtEl>
                                        <p:attrNameLst>
                                          <p:attrName>ppt_x</p:attrName>
                                        </p:attrNameLst>
                                      </p:cBhvr>
                                      <p:tavLst>
                                        <p:tav tm="0">
                                          <p:val>
                                            <p:strVal val="#ppt_x"/>
                                          </p:val>
                                        </p:tav>
                                        <p:tav tm="100000">
                                          <p:val>
                                            <p:strVal val="#ppt_x"/>
                                          </p:val>
                                        </p:tav>
                                      </p:tavLst>
                                    </p:anim>
                                    <p:anim calcmode="lin" valueType="num">
                                      <p:cBhvr additive="base">
                                        <p:cTn id="14" dur="500" fill="hold"/>
                                        <p:tgtEl>
                                          <p:spTgt spid="9227"/>
                                        </p:tgtEl>
                                        <p:attrNameLst>
                                          <p:attrName>ppt_y</p:attrName>
                                        </p:attrNameLst>
                                      </p:cBhvr>
                                      <p:tavLst>
                                        <p:tav tm="0">
                                          <p:val>
                                            <p:strVal val="1+#ppt_h/2"/>
                                          </p:val>
                                        </p:tav>
                                        <p:tav tm="100000">
                                          <p:val>
                                            <p:strVal val="#ppt_y"/>
                                          </p:val>
                                        </p:tav>
                                      </p:tavLst>
                                    </p:anim>
                                  </p:childTnLst>
                                </p:cTn>
                              </p:par>
                            </p:childTnLst>
                          </p:cTn>
                        </p:par>
                        <p:par>
                          <p:cTn id="15" fill="hold" nodeType="afterGroup">
                            <p:stCondLst>
                              <p:cond delay="500"/>
                            </p:stCondLst>
                            <p:childTnLst>
                              <p:par>
                                <p:cTn id="16" presetID="2" presetClass="entr" presetSubtype="4" fill="hold" nodeType="afterEffect">
                                  <p:stCondLst>
                                    <p:cond delay="0"/>
                                  </p:stCondLst>
                                  <p:childTnLst>
                                    <p:set>
                                      <p:cBhvr>
                                        <p:cTn id="17" dur="1" fill="hold">
                                          <p:stCondLst>
                                            <p:cond delay="0"/>
                                          </p:stCondLst>
                                        </p:cTn>
                                        <p:tgtEl>
                                          <p:spTgt spid="11269">
                                            <p:txEl>
                                              <p:pRg st="14" end="14"/>
                                            </p:txEl>
                                          </p:spTgt>
                                        </p:tgtEl>
                                        <p:attrNameLst>
                                          <p:attrName>style.visibility</p:attrName>
                                        </p:attrNameLst>
                                      </p:cBhvr>
                                      <p:to>
                                        <p:strVal val="visible"/>
                                      </p:to>
                                    </p:set>
                                    <p:anim calcmode="lin" valueType="num">
                                      <p:cBhvr additive="base">
                                        <p:cTn id="18" dur="1000" fill="hold"/>
                                        <p:tgtEl>
                                          <p:spTgt spid="11269">
                                            <p:txEl>
                                              <p:pRg st="14" end="14"/>
                                            </p:txEl>
                                          </p:spTgt>
                                        </p:tgtEl>
                                        <p:attrNameLst>
                                          <p:attrName>ppt_x</p:attrName>
                                        </p:attrNameLst>
                                      </p:cBhvr>
                                      <p:tavLst>
                                        <p:tav tm="0">
                                          <p:val>
                                            <p:strVal val="#ppt_x"/>
                                          </p:val>
                                        </p:tav>
                                        <p:tav tm="100000">
                                          <p:val>
                                            <p:strVal val="#ppt_x"/>
                                          </p:val>
                                        </p:tav>
                                      </p:tavLst>
                                    </p:anim>
                                    <p:anim calcmode="lin" valueType="num">
                                      <p:cBhvr additive="base">
                                        <p:cTn id="19" dur="1000" fill="hold"/>
                                        <p:tgtEl>
                                          <p:spTgt spid="11269">
                                            <p:txEl>
                                              <p:pRg st="14" end="14"/>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1269">
                                            <p:txEl>
                                              <p:pRg st="15" end="15"/>
                                            </p:txEl>
                                          </p:spTgt>
                                        </p:tgtEl>
                                        <p:attrNameLst>
                                          <p:attrName>style.visibility</p:attrName>
                                        </p:attrNameLst>
                                      </p:cBhvr>
                                      <p:to>
                                        <p:strVal val="visible"/>
                                      </p:to>
                                    </p:set>
                                    <p:anim calcmode="lin" valueType="num">
                                      <p:cBhvr additive="base">
                                        <p:cTn id="22" dur="1000" fill="hold"/>
                                        <p:tgtEl>
                                          <p:spTgt spid="11269">
                                            <p:txEl>
                                              <p:pRg st="15" end="15"/>
                                            </p:txEl>
                                          </p:spTgt>
                                        </p:tgtEl>
                                        <p:attrNameLst>
                                          <p:attrName>ppt_x</p:attrName>
                                        </p:attrNameLst>
                                      </p:cBhvr>
                                      <p:tavLst>
                                        <p:tav tm="0">
                                          <p:val>
                                            <p:strVal val="#ppt_x"/>
                                          </p:val>
                                        </p:tav>
                                        <p:tav tm="100000">
                                          <p:val>
                                            <p:strVal val="#ppt_x"/>
                                          </p:val>
                                        </p:tav>
                                      </p:tavLst>
                                    </p:anim>
                                    <p:anim calcmode="lin" valueType="num">
                                      <p:cBhvr additive="base">
                                        <p:cTn id="23" dur="1000" fill="hold"/>
                                        <p:tgtEl>
                                          <p:spTgt spid="11269">
                                            <p:txEl>
                                              <p:pRg st="15" end="1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3"/>
          <p:cNvSpPr>
            <a:spLocks noGrp="1" noChangeArrowheads="1"/>
          </p:cNvSpPr>
          <p:nvPr>
            <p:ph type="body" idx="1"/>
          </p:nvPr>
        </p:nvSpPr>
        <p:spPr>
          <a:xfrm>
            <a:off x="539750" y="908050"/>
            <a:ext cx="8064500" cy="5616575"/>
          </a:xfrm>
        </p:spPr>
        <p:txBody>
          <a:bodyPr/>
          <a:lstStyle/>
          <a:p>
            <a:pPr marL="495300" indent="-495300" eaLnBrk="1" hangingPunct="1">
              <a:buFontTx/>
              <a:buNone/>
            </a:pPr>
            <a:r>
              <a:rPr lang="en-GB" altLang="en-US" sz="2700" smtClean="0">
                <a:latin typeface="Verdana" panose="020B0604030504040204" pitchFamily="34" charset="0"/>
              </a:rPr>
              <a:t>Logistic regression, basics</a:t>
            </a:r>
          </a:p>
          <a:p>
            <a:pPr marL="495300" indent="-495300" eaLnBrk="1" hangingPunct="1">
              <a:buFontTx/>
              <a:buNone/>
            </a:pPr>
            <a:endParaRPr lang="en-GB" altLang="en-US" sz="1800" smtClean="0">
              <a:latin typeface="Verdana" panose="020B0604030504040204" pitchFamily="34" charset="0"/>
            </a:endParaRPr>
          </a:p>
          <a:p>
            <a:pPr marL="495300" indent="-495300" eaLnBrk="1" hangingPunct="1">
              <a:buFontTx/>
              <a:buNone/>
            </a:pPr>
            <a:r>
              <a:rPr lang="en-GB" altLang="en-US" sz="1800" u="sng" smtClean="0">
                <a:latin typeface="Verdana" panose="020B0604030504040204" pitchFamily="34" charset="0"/>
              </a:rPr>
              <a:t>Dot plot</a:t>
            </a:r>
            <a:endParaRPr lang="en-GB" altLang="en-US" sz="1800" smtClean="0">
              <a:latin typeface="Verdana" panose="020B0604030504040204" pitchFamily="34" charset="0"/>
            </a:endParaRPr>
          </a:p>
          <a:p>
            <a:pPr marL="495300" indent="-495300" eaLnBrk="1" hangingPunct="1">
              <a:buFontTx/>
              <a:buNone/>
            </a:pPr>
            <a:endParaRPr lang="en-GB" altLang="en-US" sz="1800" smtClean="0">
              <a:latin typeface="Verdana" panose="020B0604030504040204" pitchFamily="34" charset="0"/>
            </a:endParaRPr>
          </a:p>
        </p:txBody>
      </p:sp>
      <p:sp>
        <p:nvSpPr>
          <p:cNvPr id="518147" name="Textfeld 5"/>
          <p:cNvSpPr txBox="1">
            <a:spLocks noChangeArrowheads="1"/>
          </p:cNvSpPr>
          <p:nvPr/>
        </p:nvSpPr>
        <p:spPr bwMode="auto">
          <a:xfrm>
            <a:off x="250825" y="0"/>
            <a:ext cx="4681538" cy="63023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Medical Statistics, Informatics, and Health Economics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INNSBRUCK MEDICAL UNIVERSITY</a:t>
            </a:r>
          </a:p>
        </p:txBody>
      </p:sp>
      <p:sp>
        <p:nvSpPr>
          <p:cNvPr id="518148" name="Foliennummernplatzhalter 6"/>
          <p:cNvSpPr>
            <a:spLocks noGrp="1"/>
          </p:cNvSpPr>
          <p:nvPr>
            <p:ph type="sldNum" sz="quarter" idx="12"/>
          </p:nvPr>
        </p:nvSpPr>
        <p:spPr>
          <a:xfrm>
            <a:off x="3635375" y="6524625"/>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3CF5B1F6-7DE8-47DA-97F9-2D777D6E5703}"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161</a:t>
            </a:fld>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179205" name="Textfeld 9"/>
          <p:cNvSpPr txBox="1">
            <a:spLocks noChangeArrowheads="1"/>
          </p:cNvSpPr>
          <p:nvPr/>
        </p:nvSpPr>
        <p:spPr bwMode="auto">
          <a:xfrm>
            <a:off x="5508625" y="1989138"/>
            <a:ext cx="2303463" cy="276225"/>
          </a:xfrm>
          <a:prstGeom prst="rect">
            <a:avLst/>
          </a:prstGeom>
          <a:solidFill>
            <a:schemeClr val="bg1"/>
          </a:solidFill>
          <a:ln w="3175">
            <a:solidFill>
              <a:schemeClr val="bg1">
                <a:lumMod val="50000"/>
              </a:schemeClr>
            </a:solidFill>
            <a:prstDash val="solid"/>
            <a:miter lim="800000"/>
            <a:headEnd/>
            <a:tailEnd/>
          </a:ln>
        </p:spPr>
        <p:txBody>
          <a:bodyPr>
            <a:spAutoFit/>
          </a:bodyPr>
          <a:lstStyle>
            <a:lvl1pPr>
              <a:spcBef>
                <a:spcPct val="20000"/>
              </a:spcBef>
              <a:buChar char="•"/>
              <a:defRPr sz="3200">
                <a:solidFill>
                  <a:schemeClr val="tx1"/>
                </a:solidFill>
                <a:latin typeface="Arial" pitchFamily="34" charset="0"/>
                <a:ea typeface="ＭＳ Ｐゴシック" pitchFamily="34" charset="-128"/>
              </a:defRPr>
            </a:lvl1pPr>
            <a:lvl2pPr marL="742950" indent="-285750">
              <a:spcBef>
                <a:spcPct val="20000"/>
              </a:spcBef>
              <a:buChar char="–"/>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select if (</a:t>
            </a:r>
            <a:r>
              <a:rPr kumimoji="0" lang="en-GB" altLang="en-US" sz="12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DM2</a:t>
            </a:r>
            <a:r>
              <a:rPr kumimoji="0" lang="en-GB" altLang="en-US"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AND female)</a:t>
            </a:r>
          </a:p>
        </p:txBody>
      </p:sp>
      <p:sp>
        <p:nvSpPr>
          <p:cNvPr id="518150" name="Textfeld 14"/>
          <p:cNvSpPr txBox="1">
            <a:spLocks noChangeArrowheads="1"/>
          </p:cNvSpPr>
          <p:nvPr/>
        </p:nvSpPr>
        <p:spPr bwMode="auto">
          <a:xfrm>
            <a:off x="539750" y="6092825"/>
            <a:ext cx="3816350" cy="323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OR = 1.042 (95% CI 1.005 to 1.080)</a:t>
            </a:r>
          </a:p>
        </p:txBody>
      </p:sp>
      <p:pic>
        <p:nvPicPr>
          <p:cNvPr id="51815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2276475"/>
            <a:ext cx="7540625" cy="383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8152" name="Textfeld 13"/>
          <p:cNvSpPr txBox="1">
            <a:spLocks noChangeArrowheads="1"/>
          </p:cNvSpPr>
          <p:nvPr/>
        </p:nvSpPr>
        <p:spPr bwMode="auto">
          <a:xfrm>
            <a:off x="7164388" y="5732463"/>
            <a:ext cx="863600" cy="323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n=143</a:t>
            </a:r>
          </a:p>
        </p:txBody>
      </p:sp>
      <p:sp>
        <p:nvSpPr>
          <p:cNvPr id="518153"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hanno.ulmer@i-med.ac.at</a:t>
            </a:r>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2" name="Datumsplatzhalter 1"/>
          <p:cNvSpPr>
            <a:spLocks noGrp="1"/>
          </p:cNvSpPr>
          <p:nvPr>
            <p:ph type="dt" sz="half" idx="10"/>
          </p:nvPr>
        </p:nvSpPr>
        <p:spPr/>
        <p:txBody>
          <a:bodyPr/>
          <a:lstStyle/>
          <a:p>
            <a:pPr>
              <a:defRPr/>
            </a:pPr>
            <a:fld id="{881216B2-D793-470C-82B3-68D3702989FD}" type="datetime1">
              <a:rPr lang="de-AT" smtClean="0"/>
              <a:t>01.02.2023</a:t>
            </a:fld>
            <a:endParaRPr lang="en-US"/>
          </a:p>
        </p:txBody>
      </p:sp>
    </p:spTree>
    <p:extLst>
      <p:ext uri="{BB962C8B-B14F-4D97-AF65-F5344CB8AC3E}">
        <p14:creationId xmlns:p14="http://schemas.microsoft.com/office/powerpoint/2010/main" val="3436812944"/>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Rectangle 3"/>
          <p:cNvSpPr>
            <a:spLocks noGrp="1" noChangeArrowheads="1"/>
          </p:cNvSpPr>
          <p:nvPr>
            <p:ph type="body" idx="1"/>
          </p:nvPr>
        </p:nvSpPr>
        <p:spPr>
          <a:xfrm>
            <a:off x="539750" y="908050"/>
            <a:ext cx="8064500" cy="5616575"/>
          </a:xfrm>
        </p:spPr>
        <p:txBody>
          <a:bodyPr/>
          <a:lstStyle/>
          <a:p>
            <a:pPr marL="495300" indent="-495300" eaLnBrk="1" hangingPunct="1">
              <a:buFontTx/>
              <a:buNone/>
            </a:pPr>
            <a:r>
              <a:rPr lang="en-GB" altLang="en-US" sz="2700" smtClean="0">
                <a:latin typeface="Verdana" panose="020B0604030504040204" pitchFamily="34" charset="0"/>
              </a:rPr>
              <a:t>Logistic regression, example</a:t>
            </a:r>
          </a:p>
          <a:p>
            <a:pPr marL="495300" indent="-495300" eaLnBrk="1" hangingPunct="1">
              <a:buFontTx/>
              <a:buNone/>
            </a:pPr>
            <a:endParaRPr lang="en-GB" altLang="en-US" sz="1800" smtClean="0">
              <a:latin typeface="Verdana" panose="020B0604030504040204" pitchFamily="34" charset="0"/>
            </a:endParaRPr>
          </a:p>
          <a:p>
            <a:pPr marL="495300" indent="-495300" eaLnBrk="1" hangingPunct="1">
              <a:buFontTx/>
              <a:buNone/>
            </a:pPr>
            <a:r>
              <a:rPr lang="en-GB" altLang="en-US" sz="1800" u="sng" smtClean="0">
                <a:latin typeface="Verdana" panose="020B0604030504040204" pitchFamily="34" charset="0"/>
              </a:rPr>
              <a:t>Introduction / research question</a:t>
            </a:r>
          </a:p>
          <a:p>
            <a:pPr marL="495300" indent="-495300" eaLnBrk="1" hangingPunct="1">
              <a:buFontTx/>
              <a:buNone/>
            </a:pPr>
            <a:endParaRPr lang="en-GB" altLang="en-US" sz="1800" smtClean="0">
              <a:latin typeface="Verdana" panose="020B0604030504040204" pitchFamily="34" charset="0"/>
            </a:endParaRPr>
          </a:p>
          <a:p>
            <a:pPr marL="495300" indent="-495300" eaLnBrk="1" hangingPunct="1">
              <a:buFontTx/>
              <a:buNone/>
            </a:pPr>
            <a:r>
              <a:rPr lang="en-GB" altLang="en-US" sz="1800" smtClean="0">
                <a:latin typeface="Verdana" panose="020B0604030504040204" pitchFamily="34" charset="0"/>
              </a:rPr>
              <a:t>"The aim of this study was to identify a minimal set of relevant </a:t>
            </a:r>
          </a:p>
          <a:p>
            <a:pPr marL="495300" indent="-495300" eaLnBrk="1" hangingPunct="1">
              <a:buFontTx/>
              <a:buNone/>
            </a:pPr>
            <a:r>
              <a:rPr lang="en-GB" altLang="en-US" sz="1800" smtClean="0">
                <a:latin typeface="Verdana" panose="020B0604030504040204" pitchFamily="34" charset="0"/>
              </a:rPr>
              <a:t>patient-, disease-, and surgery-related variables to predict both </a:t>
            </a:r>
          </a:p>
          <a:p>
            <a:pPr marL="495300" indent="-495300" eaLnBrk="1" hangingPunct="1">
              <a:buFontTx/>
              <a:buNone/>
            </a:pPr>
            <a:r>
              <a:rPr lang="en-GB" altLang="en-US" sz="1800" smtClean="0">
                <a:latin typeface="Verdana" panose="020B0604030504040204" pitchFamily="34" charset="0"/>
              </a:rPr>
              <a:t>serious and minor complications in surgical patients"</a:t>
            </a:r>
          </a:p>
          <a:p>
            <a:pPr marL="495300" indent="-495300" eaLnBrk="1" hangingPunct="1">
              <a:buFontTx/>
              <a:buNone/>
            </a:pPr>
            <a:endParaRPr lang="en-GB" altLang="en-US" sz="1800" smtClean="0">
              <a:latin typeface="Verdana" panose="020B0604030504040204" pitchFamily="34" charset="0"/>
            </a:endParaRPr>
          </a:p>
        </p:txBody>
      </p:sp>
      <p:sp>
        <p:nvSpPr>
          <p:cNvPr id="520195" name="Textfeld 5"/>
          <p:cNvSpPr txBox="1">
            <a:spLocks noChangeArrowheads="1"/>
          </p:cNvSpPr>
          <p:nvPr/>
        </p:nvSpPr>
        <p:spPr bwMode="auto">
          <a:xfrm>
            <a:off x="250825" y="0"/>
            <a:ext cx="4681538" cy="63023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Medical Statistics, Informatics, and Health Economics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INNSBRUCK MEDICAL UNIVERSITY</a:t>
            </a:r>
          </a:p>
        </p:txBody>
      </p:sp>
      <p:sp>
        <p:nvSpPr>
          <p:cNvPr id="520196" name="Foliennummernplatzhalter 6"/>
          <p:cNvSpPr>
            <a:spLocks noGrp="1"/>
          </p:cNvSpPr>
          <p:nvPr>
            <p:ph type="sldNum" sz="quarter" idx="12"/>
          </p:nvPr>
        </p:nvSpPr>
        <p:spPr>
          <a:xfrm>
            <a:off x="3635375" y="6524625"/>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63447BD1-A35B-4935-8044-6D9FE937123C}"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162</a:t>
            </a:fld>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520197" name="Textfeld 5"/>
          <p:cNvSpPr txBox="1">
            <a:spLocks noChangeArrowheads="1"/>
          </p:cNvSpPr>
          <p:nvPr/>
        </p:nvSpPr>
        <p:spPr bwMode="auto">
          <a:xfrm>
            <a:off x="6372225" y="6308725"/>
            <a:ext cx="2232025"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altLang="en-US" sz="1200" b="0" i="1"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Br J Surg</a:t>
            </a:r>
            <a:r>
              <a:rPr kumimoji="0" lang="en-GB" altLang="en-US" sz="12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 2002;89:94-102</a:t>
            </a:r>
          </a:p>
        </p:txBody>
      </p:sp>
      <p:sp>
        <p:nvSpPr>
          <p:cNvPr id="520198"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hanno.ulmer@i-med.ac.at</a:t>
            </a:r>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2" name="Datumsplatzhalter 1"/>
          <p:cNvSpPr>
            <a:spLocks noGrp="1"/>
          </p:cNvSpPr>
          <p:nvPr>
            <p:ph type="dt" sz="half" idx="10"/>
          </p:nvPr>
        </p:nvSpPr>
        <p:spPr/>
        <p:txBody>
          <a:bodyPr/>
          <a:lstStyle/>
          <a:p>
            <a:pPr>
              <a:defRPr/>
            </a:pPr>
            <a:fld id="{3C9DA863-D899-46BB-BAAF-CBCA1BDD727D}" type="datetime1">
              <a:rPr lang="de-AT" smtClean="0"/>
              <a:t>01.02.2023</a:t>
            </a:fld>
            <a:endParaRPr lang="en-US"/>
          </a:p>
        </p:txBody>
      </p:sp>
    </p:spTree>
    <p:extLst>
      <p:ext uri="{BB962C8B-B14F-4D97-AF65-F5344CB8AC3E}">
        <p14:creationId xmlns:p14="http://schemas.microsoft.com/office/powerpoint/2010/main" val="3072223500"/>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3"/>
          <p:cNvSpPr>
            <a:spLocks noGrp="1" noChangeArrowheads="1"/>
          </p:cNvSpPr>
          <p:nvPr>
            <p:ph type="body" idx="1"/>
          </p:nvPr>
        </p:nvSpPr>
        <p:spPr>
          <a:xfrm>
            <a:off x="539750" y="908050"/>
            <a:ext cx="8064500" cy="5616575"/>
          </a:xfrm>
        </p:spPr>
        <p:txBody>
          <a:bodyPr/>
          <a:lstStyle/>
          <a:p>
            <a:pPr marL="495300" indent="-495300" eaLnBrk="1" hangingPunct="1">
              <a:buFontTx/>
              <a:buNone/>
            </a:pPr>
            <a:r>
              <a:rPr lang="en-GB" altLang="en-US" sz="2700" smtClean="0">
                <a:latin typeface="Verdana" panose="020B0604030504040204" pitchFamily="34" charset="0"/>
              </a:rPr>
              <a:t>Logistic regression, example</a:t>
            </a:r>
          </a:p>
          <a:p>
            <a:pPr marL="495300" indent="-495300" eaLnBrk="1" hangingPunct="1">
              <a:buFontTx/>
              <a:buNone/>
            </a:pPr>
            <a:endParaRPr lang="en-GB" altLang="en-US" sz="1800" smtClean="0">
              <a:latin typeface="Verdana" panose="020B0604030504040204" pitchFamily="34" charset="0"/>
            </a:endParaRPr>
          </a:p>
          <a:p>
            <a:pPr marL="495300" indent="-495300" eaLnBrk="1" hangingPunct="1">
              <a:buFontTx/>
              <a:buNone/>
            </a:pPr>
            <a:r>
              <a:rPr lang="en-GB" altLang="en-US" sz="1800" u="sng" smtClean="0">
                <a:latin typeface="Verdana" panose="020B0604030504040204" pitchFamily="34" charset="0"/>
              </a:rPr>
              <a:t>Patients and methods</a:t>
            </a:r>
          </a:p>
          <a:p>
            <a:pPr marL="495300" indent="-495300" eaLnBrk="1" hangingPunct="1">
              <a:buFontTx/>
              <a:buNone/>
            </a:pPr>
            <a:endParaRPr lang="en-GB" altLang="en-US" sz="1800" smtClean="0">
              <a:latin typeface="Verdana" panose="020B0604030504040204" pitchFamily="34" charset="0"/>
            </a:endParaRPr>
          </a:p>
          <a:p>
            <a:pPr marL="495300" indent="-495300" eaLnBrk="1" hangingPunct="1">
              <a:buFontTx/>
              <a:buNone/>
            </a:pPr>
            <a:r>
              <a:rPr lang="en-GB" altLang="en-US" sz="1800" smtClean="0">
                <a:latin typeface="Verdana" panose="020B0604030504040204" pitchFamily="34" charset="0"/>
              </a:rPr>
              <a:t>"Patients were followed throughout their hospital stay and for 30 </a:t>
            </a:r>
          </a:p>
          <a:p>
            <a:pPr marL="495300" indent="-495300" eaLnBrk="1" hangingPunct="1">
              <a:buFontTx/>
              <a:buNone/>
            </a:pPr>
            <a:r>
              <a:rPr lang="en-GB" altLang="en-US" sz="1800" smtClean="0">
                <a:latin typeface="Verdana" panose="020B0604030504040204" pitchFamily="34" charset="0"/>
              </a:rPr>
              <a:t>days after discharge. From January 1996 to January 1997, 3075 </a:t>
            </a:r>
          </a:p>
          <a:p>
            <a:pPr marL="495300" indent="-495300" eaLnBrk="1" hangingPunct="1">
              <a:buFontTx/>
              <a:buNone/>
            </a:pPr>
            <a:r>
              <a:rPr lang="en-GB" altLang="en-US" sz="1800" smtClean="0">
                <a:latin typeface="Verdana" panose="020B0604030504040204" pitchFamily="34" charset="0"/>
              </a:rPr>
              <a:t>consecutive patients were admitted or readmitted"</a:t>
            </a:r>
          </a:p>
          <a:p>
            <a:pPr marL="495300" indent="-495300" eaLnBrk="1" hangingPunct="1">
              <a:buFontTx/>
              <a:buNone/>
            </a:pPr>
            <a:endParaRPr lang="en-GB" altLang="en-US" sz="1800" smtClean="0">
              <a:latin typeface="Verdana" panose="020B0604030504040204" pitchFamily="34" charset="0"/>
            </a:endParaRPr>
          </a:p>
          <a:p>
            <a:pPr marL="495300" indent="-495300" eaLnBrk="1" hangingPunct="1">
              <a:buFontTx/>
              <a:buNone/>
            </a:pPr>
            <a:r>
              <a:rPr lang="en-GB" altLang="en-US" sz="1800" smtClean="0">
                <a:latin typeface="Verdana" panose="020B0604030504040204" pitchFamily="34" charset="0"/>
              </a:rPr>
              <a:t>"Univariate and multivariate logistic regression analyses were </a:t>
            </a:r>
          </a:p>
          <a:p>
            <a:pPr marL="495300" indent="-495300" eaLnBrk="1" hangingPunct="1">
              <a:buFontTx/>
              <a:buNone/>
            </a:pPr>
            <a:r>
              <a:rPr lang="en-GB" altLang="en-US" sz="1800" smtClean="0">
                <a:latin typeface="Verdana" panose="020B0604030504040204" pitchFamily="34" charset="0"/>
              </a:rPr>
              <a:t>applied to evaluate the relationships between baseline </a:t>
            </a:r>
          </a:p>
          <a:p>
            <a:pPr marL="495300" indent="-495300" eaLnBrk="1" hangingPunct="1">
              <a:buFontTx/>
              <a:buNone/>
            </a:pPr>
            <a:r>
              <a:rPr lang="en-GB" altLang="en-US" sz="1800" smtClean="0">
                <a:latin typeface="Verdana" panose="020B0604030504040204" pitchFamily="34" charset="0"/>
              </a:rPr>
              <a:t>characteristics and the occurrence of complications [...], </a:t>
            </a:r>
          </a:p>
          <a:p>
            <a:pPr marL="495300" indent="-495300" eaLnBrk="1" hangingPunct="1">
              <a:buFontTx/>
              <a:buNone/>
            </a:pPr>
            <a:r>
              <a:rPr lang="en-GB" altLang="en-US" sz="1800" smtClean="0">
                <a:latin typeface="Verdana" panose="020B0604030504040204" pitchFamily="34" charset="0"/>
              </a:rPr>
              <a:t>comparing the risk of developing a minor or serious complication </a:t>
            </a:r>
          </a:p>
          <a:p>
            <a:pPr marL="495300" indent="-495300" eaLnBrk="1" hangingPunct="1">
              <a:buFontTx/>
              <a:buNone/>
            </a:pPr>
            <a:r>
              <a:rPr lang="en-GB" altLang="en-US" sz="1800" smtClean="0">
                <a:latin typeface="Verdana" panose="020B0604030504040204" pitchFamily="34" charset="0"/>
              </a:rPr>
              <a:t>with respect to patients with an uneventful course"</a:t>
            </a:r>
          </a:p>
          <a:p>
            <a:pPr marL="495300" indent="-495300" eaLnBrk="1" hangingPunct="1">
              <a:buFontTx/>
              <a:buNone/>
            </a:pPr>
            <a:endParaRPr lang="en-GB" altLang="en-US" sz="1800" smtClean="0">
              <a:latin typeface="Verdana" panose="020B0604030504040204" pitchFamily="34" charset="0"/>
            </a:endParaRPr>
          </a:p>
        </p:txBody>
      </p:sp>
      <p:sp>
        <p:nvSpPr>
          <p:cNvPr id="522243" name="Textfeld 5"/>
          <p:cNvSpPr txBox="1">
            <a:spLocks noChangeArrowheads="1"/>
          </p:cNvSpPr>
          <p:nvPr/>
        </p:nvSpPr>
        <p:spPr bwMode="auto">
          <a:xfrm>
            <a:off x="250825" y="0"/>
            <a:ext cx="4681538" cy="63023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Medical Statistics, Informatics, and Health Economics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INNSBRUCK MEDICAL UNIVERSITY</a:t>
            </a:r>
          </a:p>
        </p:txBody>
      </p:sp>
      <p:sp>
        <p:nvSpPr>
          <p:cNvPr id="522244" name="Foliennummernplatzhalter 6"/>
          <p:cNvSpPr>
            <a:spLocks noGrp="1"/>
          </p:cNvSpPr>
          <p:nvPr>
            <p:ph type="sldNum" sz="quarter" idx="12"/>
          </p:nvPr>
        </p:nvSpPr>
        <p:spPr>
          <a:xfrm>
            <a:off x="3635375" y="6524625"/>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5770EC19-0D00-44B1-A04D-3077CD026478}"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163</a:t>
            </a:fld>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522245" name="Textfeld 5"/>
          <p:cNvSpPr txBox="1">
            <a:spLocks noChangeArrowheads="1"/>
          </p:cNvSpPr>
          <p:nvPr/>
        </p:nvSpPr>
        <p:spPr bwMode="auto">
          <a:xfrm>
            <a:off x="6372225" y="6308725"/>
            <a:ext cx="2232025"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altLang="en-US" sz="1200" b="0" i="1"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Br J Surg</a:t>
            </a:r>
            <a:r>
              <a:rPr kumimoji="0" lang="en-GB" altLang="en-US" sz="12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 2002;89:94-102</a:t>
            </a:r>
          </a:p>
        </p:txBody>
      </p:sp>
      <p:sp>
        <p:nvSpPr>
          <p:cNvPr id="522246"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hanno.ulmer@i-med.ac.at</a:t>
            </a:r>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2" name="Datumsplatzhalter 1"/>
          <p:cNvSpPr>
            <a:spLocks noGrp="1"/>
          </p:cNvSpPr>
          <p:nvPr>
            <p:ph type="dt" sz="half" idx="10"/>
          </p:nvPr>
        </p:nvSpPr>
        <p:spPr/>
        <p:txBody>
          <a:bodyPr/>
          <a:lstStyle/>
          <a:p>
            <a:pPr>
              <a:defRPr/>
            </a:pPr>
            <a:fld id="{604D6516-E4B2-48A8-AF78-E192C0DD46C4}" type="datetime1">
              <a:rPr lang="de-AT" smtClean="0"/>
              <a:t>01.02.2023</a:t>
            </a:fld>
            <a:endParaRPr lang="en-US"/>
          </a:p>
        </p:txBody>
      </p:sp>
    </p:spTree>
    <p:extLst>
      <p:ext uri="{BB962C8B-B14F-4D97-AF65-F5344CB8AC3E}">
        <p14:creationId xmlns:p14="http://schemas.microsoft.com/office/powerpoint/2010/main" val="1327798190"/>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3"/>
          <p:cNvSpPr>
            <a:spLocks noGrp="1" noChangeArrowheads="1"/>
          </p:cNvSpPr>
          <p:nvPr>
            <p:ph type="body" idx="1"/>
          </p:nvPr>
        </p:nvSpPr>
        <p:spPr>
          <a:xfrm>
            <a:off x="539750" y="908050"/>
            <a:ext cx="8064500" cy="5616575"/>
          </a:xfrm>
        </p:spPr>
        <p:txBody>
          <a:bodyPr/>
          <a:lstStyle/>
          <a:p>
            <a:pPr marL="495300" indent="-495300" eaLnBrk="1" hangingPunct="1">
              <a:buFontTx/>
              <a:buNone/>
            </a:pPr>
            <a:r>
              <a:rPr lang="en-GB" altLang="en-US" sz="2700" smtClean="0">
                <a:latin typeface="Verdana" panose="020B0604030504040204" pitchFamily="34" charset="0"/>
              </a:rPr>
              <a:t>Logistic regression, example</a:t>
            </a:r>
          </a:p>
          <a:p>
            <a:pPr marL="495300" indent="-495300" eaLnBrk="1" hangingPunct="1">
              <a:buFontTx/>
              <a:buNone/>
            </a:pPr>
            <a:endParaRPr lang="en-GB" altLang="en-US" sz="1800" smtClean="0">
              <a:latin typeface="Verdana" panose="020B0604030504040204" pitchFamily="34" charset="0"/>
            </a:endParaRPr>
          </a:p>
          <a:p>
            <a:pPr marL="495300" indent="-495300" eaLnBrk="1" hangingPunct="1">
              <a:buFontTx/>
              <a:buNone/>
            </a:pPr>
            <a:r>
              <a:rPr lang="en-GB" altLang="en-US" sz="1800" u="sng" smtClean="0">
                <a:latin typeface="Verdana" panose="020B0604030504040204" pitchFamily="34" charset="0"/>
              </a:rPr>
              <a:t>Patients and methods</a:t>
            </a:r>
          </a:p>
          <a:p>
            <a:pPr marL="495300" indent="-495300" eaLnBrk="1" hangingPunct="1">
              <a:buFontTx/>
              <a:buNone/>
            </a:pPr>
            <a:endParaRPr lang="en-GB" altLang="en-US" sz="1800" smtClean="0">
              <a:latin typeface="Verdana" panose="020B0604030504040204" pitchFamily="34" charset="0"/>
            </a:endParaRPr>
          </a:p>
          <a:p>
            <a:pPr marL="495300" indent="-495300" eaLnBrk="1" hangingPunct="1">
              <a:buFontTx/>
              <a:buNone/>
            </a:pPr>
            <a:r>
              <a:rPr lang="en-GB" altLang="en-US" sz="1800" smtClean="0">
                <a:latin typeface="Verdana" panose="020B0604030504040204" pitchFamily="34" charset="0"/>
              </a:rPr>
              <a:t>Patient-related factors:</a:t>
            </a:r>
          </a:p>
          <a:p>
            <a:pPr marL="495300" indent="-495300" eaLnBrk="1" hangingPunct="1">
              <a:buFontTx/>
              <a:buNone/>
            </a:pPr>
            <a:r>
              <a:rPr lang="en-GB" altLang="en-US" sz="1800" smtClean="0">
                <a:latin typeface="Verdana" panose="020B0604030504040204" pitchFamily="34" charset="0"/>
              </a:rPr>
              <a:t>	age weight loss, ASA physical status, history of pulmonary disease , gender, smoking behaviour, renal failure</a:t>
            </a:r>
          </a:p>
          <a:p>
            <a:pPr marL="495300" indent="-495300" eaLnBrk="1" hangingPunct="1">
              <a:buFontTx/>
              <a:buNone/>
            </a:pPr>
            <a:r>
              <a:rPr lang="en-GB" altLang="en-US" sz="1800" smtClean="0">
                <a:latin typeface="Verdana" panose="020B0604030504040204" pitchFamily="34" charset="0"/>
              </a:rPr>
              <a:t>Disease-related factors:</a:t>
            </a:r>
          </a:p>
          <a:p>
            <a:pPr marL="495300" indent="-495300" eaLnBrk="1" hangingPunct="1">
              <a:buFontTx/>
              <a:buNone/>
            </a:pPr>
            <a:r>
              <a:rPr lang="en-GB" altLang="en-US" sz="1800" smtClean="0">
                <a:latin typeface="Verdana" panose="020B0604030504040204" pitchFamily="34" charset="0"/>
              </a:rPr>
              <a:t>	diagnosis , urgency of admission</a:t>
            </a:r>
          </a:p>
          <a:p>
            <a:pPr marL="495300" indent="-495300" eaLnBrk="1" hangingPunct="1">
              <a:buFontTx/>
              <a:buNone/>
            </a:pPr>
            <a:r>
              <a:rPr lang="en-GB" altLang="en-US" sz="1800" smtClean="0">
                <a:latin typeface="Verdana" panose="020B0604030504040204" pitchFamily="34" charset="0"/>
              </a:rPr>
              <a:t>Surgery-related factors:</a:t>
            </a:r>
          </a:p>
          <a:p>
            <a:pPr marL="495300" indent="-495300" eaLnBrk="1" hangingPunct="1">
              <a:buFontTx/>
              <a:buNone/>
            </a:pPr>
            <a:r>
              <a:rPr lang="en-GB" altLang="en-US" sz="1800" smtClean="0">
                <a:latin typeface="Verdana" panose="020B0604030504040204" pitchFamily="34" charset="0"/>
              </a:rPr>
              <a:t>	extent of surgery, performed as a day-care procedure</a:t>
            </a:r>
          </a:p>
          <a:p>
            <a:pPr marL="495300" indent="-495300" eaLnBrk="1" hangingPunct="1">
              <a:buFontTx/>
              <a:buNone/>
            </a:pPr>
            <a:endParaRPr lang="en-GB" altLang="en-US" sz="1800" smtClean="0">
              <a:latin typeface="Verdana" panose="020B0604030504040204" pitchFamily="34" charset="0"/>
            </a:endParaRPr>
          </a:p>
        </p:txBody>
      </p:sp>
      <p:sp>
        <p:nvSpPr>
          <p:cNvPr id="524291" name="Textfeld 5"/>
          <p:cNvSpPr txBox="1">
            <a:spLocks noChangeArrowheads="1"/>
          </p:cNvSpPr>
          <p:nvPr/>
        </p:nvSpPr>
        <p:spPr bwMode="auto">
          <a:xfrm>
            <a:off x="250825" y="0"/>
            <a:ext cx="4681538" cy="63023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Medical Statistics, Informatics, and Health Economics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INNSBRUCK MEDICAL UNIVERSITY</a:t>
            </a:r>
          </a:p>
        </p:txBody>
      </p:sp>
      <p:sp>
        <p:nvSpPr>
          <p:cNvPr id="524292" name="Foliennummernplatzhalter 6"/>
          <p:cNvSpPr>
            <a:spLocks noGrp="1"/>
          </p:cNvSpPr>
          <p:nvPr>
            <p:ph type="sldNum" sz="quarter" idx="12"/>
          </p:nvPr>
        </p:nvSpPr>
        <p:spPr>
          <a:xfrm>
            <a:off x="3635375" y="6524625"/>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B9B875A2-DF45-4912-B7D2-ED859CCFBB39}"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164</a:t>
            </a:fld>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524293" name="Textfeld 5"/>
          <p:cNvSpPr txBox="1">
            <a:spLocks noChangeArrowheads="1"/>
          </p:cNvSpPr>
          <p:nvPr/>
        </p:nvSpPr>
        <p:spPr bwMode="auto">
          <a:xfrm>
            <a:off x="6372225" y="6308725"/>
            <a:ext cx="2232025"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altLang="en-US" sz="1200" b="0" i="1"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Br J Surg</a:t>
            </a:r>
            <a:r>
              <a:rPr kumimoji="0" lang="en-GB" altLang="en-US" sz="12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 2002;89:94-102</a:t>
            </a:r>
          </a:p>
        </p:txBody>
      </p:sp>
      <p:sp>
        <p:nvSpPr>
          <p:cNvPr id="524294"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hanno.ulmer@i-med.ac.at</a:t>
            </a:r>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2" name="Datumsplatzhalter 1"/>
          <p:cNvSpPr>
            <a:spLocks noGrp="1"/>
          </p:cNvSpPr>
          <p:nvPr>
            <p:ph type="dt" sz="half" idx="10"/>
          </p:nvPr>
        </p:nvSpPr>
        <p:spPr/>
        <p:txBody>
          <a:bodyPr/>
          <a:lstStyle/>
          <a:p>
            <a:pPr>
              <a:defRPr/>
            </a:pPr>
            <a:fld id="{1AA95297-0CD5-4507-91D2-3316F2A0476D}" type="datetime1">
              <a:rPr lang="de-AT" smtClean="0"/>
              <a:t>01.02.2023</a:t>
            </a:fld>
            <a:endParaRPr lang="en-US"/>
          </a:p>
        </p:txBody>
      </p:sp>
    </p:spTree>
    <p:extLst>
      <p:ext uri="{BB962C8B-B14F-4D97-AF65-F5344CB8AC3E}">
        <p14:creationId xmlns:p14="http://schemas.microsoft.com/office/powerpoint/2010/main" val="881282255"/>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3"/>
          <p:cNvSpPr>
            <a:spLocks noGrp="1" noChangeArrowheads="1"/>
          </p:cNvSpPr>
          <p:nvPr>
            <p:ph type="body" idx="1"/>
          </p:nvPr>
        </p:nvSpPr>
        <p:spPr>
          <a:xfrm>
            <a:off x="539750" y="908050"/>
            <a:ext cx="8064500" cy="5616575"/>
          </a:xfrm>
        </p:spPr>
        <p:txBody>
          <a:bodyPr/>
          <a:lstStyle/>
          <a:p>
            <a:pPr marL="495300" indent="-495300" eaLnBrk="1" hangingPunct="1">
              <a:buFontTx/>
              <a:buNone/>
            </a:pPr>
            <a:r>
              <a:rPr lang="en-GB" altLang="en-US" sz="2700" smtClean="0">
                <a:latin typeface="Verdana" panose="020B0604030504040204" pitchFamily="34" charset="0"/>
              </a:rPr>
              <a:t>Logistic regression, example</a:t>
            </a:r>
          </a:p>
          <a:p>
            <a:pPr marL="495300" indent="-495300" eaLnBrk="1" hangingPunct="1">
              <a:buFontTx/>
              <a:buNone/>
            </a:pPr>
            <a:endParaRPr lang="en-GB" altLang="en-US" sz="1800" smtClean="0">
              <a:latin typeface="Verdana" panose="020B0604030504040204" pitchFamily="34" charset="0"/>
            </a:endParaRPr>
          </a:p>
          <a:p>
            <a:pPr marL="495300" indent="-495300" eaLnBrk="1" hangingPunct="1">
              <a:buFontTx/>
              <a:buNone/>
            </a:pPr>
            <a:r>
              <a:rPr lang="en-GB" altLang="en-US" sz="1800" u="sng" smtClean="0">
                <a:latin typeface="Verdana" panose="020B0604030504040204" pitchFamily="34" charset="0"/>
              </a:rPr>
              <a:t>Results</a:t>
            </a:r>
          </a:p>
          <a:p>
            <a:pPr marL="495300" indent="-495300" eaLnBrk="1" hangingPunct="1">
              <a:buFontTx/>
              <a:buNone/>
            </a:pPr>
            <a:endParaRPr lang="en-GB" altLang="en-US" sz="1800" smtClean="0">
              <a:latin typeface="Verdana" panose="020B0604030504040204" pitchFamily="34" charset="0"/>
            </a:endParaRPr>
          </a:p>
          <a:p>
            <a:pPr marL="495300" indent="-495300" eaLnBrk="1" hangingPunct="1">
              <a:buFontTx/>
              <a:buNone/>
            </a:pPr>
            <a:r>
              <a:rPr lang="en-GB" altLang="en-US" sz="1800" smtClean="0">
                <a:latin typeface="Verdana" panose="020B0604030504040204" pitchFamily="34" charset="0"/>
              </a:rPr>
              <a:t>"Of the 3075 included patients, 2381 had an uneventful course, 319 </a:t>
            </a:r>
          </a:p>
          <a:p>
            <a:pPr marL="495300" indent="-495300" eaLnBrk="1" hangingPunct="1">
              <a:buFontTx/>
              <a:buNone/>
            </a:pPr>
            <a:r>
              <a:rPr lang="en-GB" altLang="en-US" sz="1800" smtClean="0">
                <a:latin typeface="Verdana" panose="020B0604030504040204" pitchFamily="34" charset="0"/>
              </a:rPr>
              <a:t>patients developed minor (grade 1-4) and 375 one of more serious </a:t>
            </a:r>
          </a:p>
          <a:p>
            <a:pPr marL="495300" indent="-495300" eaLnBrk="1" hangingPunct="1">
              <a:buFontTx/>
              <a:buNone/>
            </a:pPr>
            <a:r>
              <a:rPr lang="en-GB" altLang="en-US" sz="1800" smtClean="0">
                <a:latin typeface="Verdana" panose="020B0604030504040204" pitchFamily="34" charset="0"/>
              </a:rPr>
              <a:t>complications (grade 5-7) [...] </a:t>
            </a:r>
          </a:p>
          <a:p>
            <a:pPr marL="495300" indent="-495300" eaLnBrk="1" hangingPunct="1">
              <a:buFontTx/>
              <a:buNone/>
            </a:pPr>
            <a:r>
              <a:rPr lang="en-GB" altLang="en-US" sz="1800" smtClean="0">
                <a:latin typeface="Verdana" panose="020B0604030504040204" pitchFamily="34" charset="0"/>
              </a:rPr>
              <a:t>Follow-up data are missing in 166 patients"</a:t>
            </a:r>
          </a:p>
        </p:txBody>
      </p:sp>
      <p:sp>
        <p:nvSpPr>
          <p:cNvPr id="526339" name="Textfeld 5"/>
          <p:cNvSpPr txBox="1">
            <a:spLocks noChangeArrowheads="1"/>
          </p:cNvSpPr>
          <p:nvPr/>
        </p:nvSpPr>
        <p:spPr bwMode="auto">
          <a:xfrm>
            <a:off x="250825" y="0"/>
            <a:ext cx="4681538" cy="63023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Medical Statistics, Informatics, and Health Economics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INNSBRUCK MEDICAL UNIVERSITY</a:t>
            </a:r>
          </a:p>
        </p:txBody>
      </p:sp>
      <p:sp>
        <p:nvSpPr>
          <p:cNvPr id="526340" name="Foliennummernplatzhalter 6"/>
          <p:cNvSpPr>
            <a:spLocks noGrp="1"/>
          </p:cNvSpPr>
          <p:nvPr>
            <p:ph type="sldNum" sz="quarter" idx="12"/>
          </p:nvPr>
        </p:nvSpPr>
        <p:spPr>
          <a:xfrm>
            <a:off x="3635375" y="6524625"/>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A883BAF2-6E96-4E94-8330-ABE22502C3BD}"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165</a:t>
            </a:fld>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526341" name="Textfeld 5"/>
          <p:cNvSpPr txBox="1">
            <a:spLocks noChangeArrowheads="1"/>
          </p:cNvSpPr>
          <p:nvPr/>
        </p:nvSpPr>
        <p:spPr bwMode="auto">
          <a:xfrm>
            <a:off x="6372225" y="6308725"/>
            <a:ext cx="2232025"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altLang="en-US" sz="1200" b="0" i="1"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Br J Surg</a:t>
            </a:r>
            <a:r>
              <a:rPr kumimoji="0" lang="en-GB" altLang="en-US" sz="12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 2002;89:94-102</a:t>
            </a:r>
          </a:p>
        </p:txBody>
      </p:sp>
      <p:sp>
        <p:nvSpPr>
          <p:cNvPr id="526342"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hanno.ulmer@i-med.ac.at</a:t>
            </a:r>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2" name="Datumsplatzhalter 1"/>
          <p:cNvSpPr>
            <a:spLocks noGrp="1"/>
          </p:cNvSpPr>
          <p:nvPr>
            <p:ph type="dt" sz="half" idx="10"/>
          </p:nvPr>
        </p:nvSpPr>
        <p:spPr/>
        <p:txBody>
          <a:bodyPr/>
          <a:lstStyle/>
          <a:p>
            <a:pPr>
              <a:defRPr/>
            </a:pPr>
            <a:fld id="{5AEFBD2F-B906-4312-98ED-CE9FE9147385}" type="datetime1">
              <a:rPr lang="de-AT" smtClean="0"/>
              <a:t>01.02.2023</a:t>
            </a:fld>
            <a:endParaRPr lang="en-US"/>
          </a:p>
        </p:txBody>
      </p:sp>
    </p:spTree>
    <p:extLst>
      <p:ext uri="{BB962C8B-B14F-4D97-AF65-F5344CB8AC3E}">
        <p14:creationId xmlns:p14="http://schemas.microsoft.com/office/powerpoint/2010/main" val="1933693281"/>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3"/>
          <p:cNvSpPr>
            <a:spLocks noGrp="1" noChangeArrowheads="1"/>
          </p:cNvSpPr>
          <p:nvPr>
            <p:ph type="body" idx="1"/>
          </p:nvPr>
        </p:nvSpPr>
        <p:spPr>
          <a:xfrm>
            <a:off x="539750" y="908050"/>
            <a:ext cx="8064500" cy="5616575"/>
          </a:xfrm>
        </p:spPr>
        <p:txBody>
          <a:bodyPr/>
          <a:lstStyle/>
          <a:p>
            <a:pPr marL="495300" indent="-495300" eaLnBrk="1" hangingPunct="1">
              <a:buFontTx/>
              <a:buNone/>
            </a:pPr>
            <a:r>
              <a:rPr lang="en-GB" altLang="en-US" sz="2700" smtClean="0">
                <a:latin typeface="Verdana" panose="020B0604030504040204" pitchFamily="34" charset="0"/>
              </a:rPr>
              <a:t>Logistic regression, example</a:t>
            </a:r>
          </a:p>
          <a:p>
            <a:pPr marL="495300" indent="-495300" eaLnBrk="1" hangingPunct="1">
              <a:buFontTx/>
              <a:buNone/>
            </a:pPr>
            <a:endParaRPr lang="en-GB" altLang="en-US" sz="1800" smtClean="0">
              <a:latin typeface="Verdana" panose="020B0604030504040204" pitchFamily="34" charset="0"/>
            </a:endParaRPr>
          </a:p>
        </p:txBody>
      </p:sp>
      <p:sp>
        <p:nvSpPr>
          <p:cNvPr id="528387" name="Textfeld 5"/>
          <p:cNvSpPr txBox="1">
            <a:spLocks noChangeArrowheads="1"/>
          </p:cNvSpPr>
          <p:nvPr/>
        </p:nvSpPr>
        <p:spPr bwMode="auto">
          <a:xfrm>
            <a:off x="250825" y="0"/>
            <a:ext cx="4681538" cy="63023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Medical Statistics, Informatics, and Health Economics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INNSBRUCK MEDICAL UNIVERSITY</a:t>
            </a:r>
          </a:p>
        </p:txBody>
      </p:sp>
      <p:sp>
        <p:nvSpPr>
          <p:cNvPr id="528388" name="Foliennummernplatzhalter 6"/>
          <p:cNvSpPr>
            <a:spLocks noGrp="1"/>
          </p:cNvSpPr>
          <p:nvPr>
            <p:ph type="sldNum" sz="quarter" idx="12"/>
          </p:nvPr>
        </p:nvSpPr>
        <p:spPr>
          <a:xfrm>
            <a:off x="3635375" y="6524625"/>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114A96E9-2848-43E3-ACB7-EC771976694C}"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166</a:t>
            </a:fld>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pic>
        <p:nvPicPr>
          <p:cNvPr id="52838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1557338"/>
            <a:ext cx="4537075" cy="497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8390" name="Textfeld 5"/>
          <p:cNvSpPr txBox="1">
            <a:spLocks noChangeArrowheads="1"/>
          </p:cNvSpPr>
          <p:nvPr/>
        </p:nvSpPr>
        <p:spPr bwMode="auto">
          <a:xfrm>
            <a:off x="6372225" y="6308725"/>
            <a:ext cx="2232025"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altLang="en-US" sz="1200" b="0" i="1"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Br J Surg</a:t>
            </a:r>
            <a:r>
              <a:rPr kumimoji="0" lang="en-GB" altLang="en-US" sz="12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 2002;89:94-102</a:t>
            </a:r>
          </a:p>
        </p:txBody>
      </p:sp>
      <p:sp>
        <p:nvSpPr>
          <p:cNvPr id="528391" name="Textfeld 14"/>
          <p:cNvSpPr txBox="1">
            <a:spLocks noChangeArrowheads="1"/>
          </p:cNvSpPr>
          <p:nvPr/>
        </p:nvSpPr>
        <p:spPr bwMode="auto">
          <a:xfrm>
            <a:off x="5364163" y="5805488"/>
            <a:ext cx="17287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smtClean="0">
                <a:ln>
                  <a:noFill/>
                </a:ln>
                <a:solidFill>
                  <a:srgbClr val="C00000"/>
                </a:solidFill>
                <a:effectLst/>
                <a:uLnTx/>
                <a:uFillTx/>
                <a:latin typeface="Verdana" panose="020B0604030504040204" pitchFamily="34" charset="0"/>
                <a:ea typeface="ＭＳ Ｐゴシック" panose="020B0600070205080204" pitchFamily="34" charset="-128"/>
                <a:cs typeface="+mn-cs"/>
              </a:rPr>
              <a:t>table incomplete !!!</a:t>
            </a:r>
            <a:r>
              <a:rPr kumimoji="0" lang="en-GB" altLang="en-US" sz="12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 </a:t>
            </a:r>
          </a:p>
        </p:txBody>
      </p:sp>
      <p:sp>
        <p:nvSpPr>
          <p:cNvPr id="528392"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hanno.ulmer@i-med.ac.at</a:t>
            </a:r>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2" name="Datumsplatzhalter 1"/>
          <p:cNvSpPr>
            <a:spLocks noGrp="1"/>
          </p:cNvSpPr>
          <p:nvPr>
            <p:ph type="dt" sz="half" idx="10"/>
          </p:nvPr>
        </p:nvSpPr>
        <p:spPr/>
        <p:txBody>
          <a:bodyPr/>
          <a:lstStyle/>
          <a:p>
            <a:pPr>
              <a:defRPr/>
            </a:pPr>
            <a:fld id="{DC8D266A-D13B-43E7-9C94-5448A00A665F}" type="datetime1">
              <a:rPr lang="de-AT" smtClean="0"/>
              <a:t>01.02.2023</a:t>
            </a:fld>
            <a:endParaRPr lang="en-US"/>
          </a:p>
        </p:txBody>
      </p:sp>
    </p:spTree>
    <p:extLst>
      <p:ext uri="{BB962C8B-B14F-4D97-AF65-F5344CB8AC3E}">
        <p14:creationId xmlns:p14="http://schemas.microsoft.com/office/powerpoint/2010/main" val="4111288319"/>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3"/>
          <p:cNvSpPr>
            <a:spLocks noGrp="1" noChangeArrowheads="1"/>
          </p:cNvSpPr>
          <p:nvPr>
            <p:ph type="body" idx="1"/>
          </p:nvPr>
        </p:nvSpPr>
        <p:spPr>
          <a:xfrm>
            <a:off x="539750" y="908050"/>
            <a:ext cx="8064500" cy="5616575"/>
          </a:xfrm>
        </p:spPr>
        <p:txBody>
          <a:bodyPr/>
          <a:lstStyle/>
          <a:p>
            <a:pPr marL="495300" indent="-495300" eaLnBrk="1" hangingPunct="1">
              <a:buFontTx/>
              <a:buNone/>
            </a:pPr>
            <a:r>
              <a:rPr lang="en-GB" altLang="en-US" sz="2700" smtClean="0">
                <a:latin typeface="Verdana" panose="020B0604030504040204" pitchFamily="34" charset="0"/>
              </a:rPr>
              <a:t>Logistic regression, example</a:t>
            </a:r>
          </a:p>
          <a:p>
            <a:pPr marL="495300" indent="-495300" eaLnBrk="1" hangingPunct="1">
              <a:buFontTx/>
              <a:buNone/>
            </a:pPr>
            <a:endParaRPr lang="en-GB" altLang="en-US" sz="1800" smtClean="0">
              <a:latin typeface="Verdana" panose="020B0604030504040204" pitchFamily="34" charset="0"/>
            </a:endParaRPr>
          </a:p>
        </p:txBody>
      </p:sp>
      <p:sp>
        <p:nvSpPr>
          <p:cNvPr id="530435" name="Textfeld 5"/>
          <p:cNvSpPr txBox="1">
            <a:spLocks noChangeArrowheads="1"/>
          </p:cNvSpPr>
          <p:nvPr/>
        </p:nvSpPr>
        <p:spPr bwMode="auto">
          <a:xfrm>
            <a:off x="250825" y="0"/>
            <a:ext cx="4681538" cy="63023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Medical Statistics, Informatics, and Health Economics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INNSBRUCK MEDICAL UNIVERSITY</a:t>
            </a:r>
          </a:p>
        </p:txBody>
      </p:sp>
      <p:sp>
        <p:nvSpPr>
          <p:cNvPr id="530436" name="Foliennummernplatzhalter 6"/>
          <p:cNvSpPr>
            <a:spLocks noGrp="1"/>
          </p:cNvSpPr>
          <p:nvPr>
            <p:ph type="sldNum" sz="quarter" idx="12"/>
          </p:nvPr>
        </p:nvSpPr>
        <p:spPr>
          <a:xfrm>
            <a:off x="3635375" y="6524625"/>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81D43910-3648-4275-B6A2-63FB2195AA1C}"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167</a:t>
            </a:fld>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530437" name="Textfeld 5"/>
          <p:cNvSpPr txBox="1">
            <a:spLocks noChangeArrowheads="1"/>
          </p:cNvSpPr>
          <p:nvPr/>
        </p:nvSpPr>
        <p:spPr bwMode="auto">
          <a:xfrm>
            <a:off x="6372225" y="6308725"/>
            <a:ext cx="2232025"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altLang="en-US" sz="1200" b="0" i="1"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Br J Surg</a:t>
            </a:r>
            <a:r>
              <a:rPr kumimoji="0" lang="en-GB" altLang="en-US" sz="12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 2002;89:94-102</a:t>
            </a:r>
          </a:p>
        </p:txBody>
      </p:sp>
      <p:pic>
        <p:nvPicPr>
          <p:cNvPr id="53043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138" y="1597025"/>
            <a:ext cx="806450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0439" name="Textfeld 9"/>
          <p:cNvSpPr txBox="1">
            <a:spLocks noChangeArrowheads="1"/>
          </p:cNvSpPr>
          <p:nvPr/>
        </p:nvSpPr>
        <p:spPr bwMode="auto">
          <a:xfrm>
            <a:off x="6946900" y="5805488"/>
            <a:ext cx="17287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smtClean="0">
                <a:ln>
                  <a:noFill/>
                </a:ln>
                <a:solidFill>
                  <a:srgbClr val="C00000"/>
                </a:solidFill>
                <a:effectLst/>
                <a:uLnTx/>
                <a:uFillTx/>
                <a:latin typeface="Verdana" panose="020B0604030504040204" pitchFamily="34" charset="0"/>
                <a:ea typeface="ＭＳ Ｐゴシック" panose="020B0600070205080204" pitchFamily="34" charset="-128"/>
                <a:cs typeface="+mn-cs"/>
              </a:rPr>
              <a:t>table incomplete !!!</a:t>
            </a:r>
            <a:r>
              <a:rPr kumimoji="0" lang="en-GB" altLang="en-US" sz="12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 </a:t>
            </a:r>
          </a:p>
        </p:txBody>
      </p:sp>
      <p:sp>
        <p:nvSpPr>
          <p:cNvPr id="530440"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hanno.ulmer@i-med.ac.at</a:t>
            </a:r>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2" name="Datumsplatzhalter 1"/>
          <p:cNvSpPr>
            <a:spLocks noGrp="1"/>
          </p:cNvSpPr>
          <p:nvPr>
            <p:ph type="dt" sz="half" idx="10"/>
          </p:nvPr>
        </p:nvSpPr>
        <p:spPr/>
        <p:txBody>
          <a:bodyPr/>
          <a:lstStyle/>
          <a:p>
            <a:pPr>
              <a:defRPr/>
            </a:pPr>
            <a:fld id="{4DF484DF-0E26-4F7A-8AA7-BE221D934AA7}" type="datetime1">
              <a:rPr lang="de-AT" smtClean="0"/>
              <a:t>01.02.2023</a:t>
            </a:fld>
            <a:endParaRPr lang="en-US"/>
          </a:p>
        </p:txBody>
      </p:sp>
    </p:spTree>
    <p:extLst>
      <p:ext uri="{BB962C8B-B14F-4D97-AF65-F5344CB8AC3E}">
        <p14:creationId xmlns:p14="http://schemas.microsoft.com/office/powerpoint/2010/main" val="1134515952"/>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3"/>
          <p:cNvSpPr>
            <a:spLocks noGrp="1" noChangeArrowheads="1"/>
          </p:cNvSpPr>
          <p:nvPr>
            <p:ph type="body" idx="1"/>
          </p:nvPr>
        </p:nvSpPr>
        <p:spPr>
          <a:xfrm>
            <a:off x="539750" y="908050"/>
            <a:ext cx="8064500" cy="5616575"/>
          </a:xfrm>
        </p:spPr>
        <p:txBody>
          <a:bodyPr/>
          <a:lstStyle/>
          <a:p>
            <a:pPr marL="495300" indent="-495300" eaLnBrk="1" hangingPunct="1">
              <a:buFontTx/>
              <a:buNone/>
            </a:pPr>
            <a:r>
              <a:rPr lang="en-GB" altLang="en-US" sz="2700" smtClean="0">
                <a:latin typeface="Verdana" panose="020B0604030504040204" pitchFamily="34" charset="0"/>
              </a:rPr>
              <a:t>Logistic regression, example</a:t>
            </a:r>
          </a:p>
          <a:p>
            <a:pPr marL="495300" indent="-495300" eaLnBrk="1" hangingPunct="1">
              <a:buFontTx/>
              <a:buNone/>
            </a:pPr>
            <a:endParaRPr lang="en-GB" altLang="en-US" sz="1800" smtClean="0">
              <a:latin typeface="Verdana" panose="020B0604030504040204" pitchFamily="34" charset="0"/>
            </a:endParaRPr>
          </a:p>
          <a:p>
            <a:pPr marL="495300" indent="-495300" eaLnBrk="1" hangingPunct="1">
              <a:buFontTx/>
              <a:buNone/>
            </a:pPr>
            <a:r>
              <a:rPr lang="en-GB" altLang="en-US" sz="1800" u="sng" smtClean="0">
                <a:latin typeface="Verdana" panose="020B0604030504040204" pitchFamily="34" charset="0"/>
              </a:rPr>
              <a:t>Prediction</a:t>
            </a:r>
          </a:p>
          <a:p>
            <a:pPr marL="495300" indent="-495300" eaLnBrk="1" hangingPunct="1">
              <a:buFontTx/>
              <a:buNone/>
            </a:pPr>
            <a:endParaRPr lang="en-GB" altLang="en-US" sz="1800" smtClean="0">
              <a:latin typeface="Verdana" panose="020B0604030504040204" pitchFamily="34" charset="0"/>
            </a:endParaRPr>
          </a:p>
          <a:p>
            <a:pPr marL="495300" indent="-495300" eaLnBrk="1" hangingPunct="1">
              <a:buFontTx/>
              <a:buNone/>
            </a:pPr>
            <a:r>
              <a:rPr lang="en-GB" altLang="en-US" sz="1800" smtClean="0">
                <a:latin typeface="Verdana" panose="020B0604030504040204" pitchFamily="34" charset="0"/>
              </a:rPr>
              <a:t>"The risk of the reference patient developing a serious complication </a:t>
            </a:r>
          </a:p>
          <a:p>
            <a:pPr marL="495300" indent="-495300" eaLnBrk="1" hangingPunct="1">
              <a:buFontTx/>
              <a:buNone/>
            </a:pPr>
            <a:r>
              <a:rPr lang="en-GB" altLang="en-US" sz="1800" smtClean="0">
                <a:latin typeface="Verdana" panose="020B0604030504040204" pitchFamily="34" charset="0"/>
              </a:rPr>
              <a:t>is </a:t>
            </a:r>
            <a:r>
              <a:rPr lang="en-GB" altLang="en-US" sz="1800" u="sng" smtClean="0">
                <a:latin typeface="Verdana" panose="020B0604030504040204" pitchFamily="34" charset="0"/>
              </a:rPr>
              <a:t>2 per cent</a:t>
            </a:r>
            <a:r>
              <a:rPr lang="en-GB" altLang="en-US" sz="1800" smtClean="0">
                <a:latin typeface="Verdana" panose="020B0604030504040204" pitchFamily="34" charset="0"/>
              </a:rPr>
              <a:t>. The reference patient is a female, younger than 40 </a:t>
            </a:r>
          </a:p>
          <a:p>
            <a:pPr marL="495300" indent="-495300" eaLnBrk="1" hangingPunct="1">
              <a:buFontTx/>
              <a:buNone/>
            </a:pPr>
            <a:r>
              <a:rPr lang="en-GB" altLang="en-US" sz="1800" smtClean="0">
                <a:latin typeface="Verdana" panose="020B0604030504040204" pitchFamily="34" charset="0"/>
              </a:rPr>
              <a:t>years of age, treated with elective, minor non-day-care surgery, for </a:t>
            </a:r>
          </a:p>
          <a:p>
            <a:pPr marL="495300" indent="-495300" eaLnBrk="1" hangingPunct="1">
              <a:buFontTx/>
              <a:buNone/>
            </a:pPr>
            <a:r>
              <a:rPr lang="en-GB" altLang="en-US" sz="1800" smtClean="0">
                <a:latin typeface="Verdana" panose="020B0604030504040204" pitchFamily="34" charset="0"/>
              </a:rPr>
              <a:t>a diagnosis not involving the central part of the body. She is a </a:t>
            </a:r>
          </a:p>
          <a:p>
            <a:pPr marL="495300" indent="-495300" eaLnBrk="1" hangingPunct="1">
              <a:buFontTx/>
              <a:buNone/>
            </a:pPr>
            <a:r>
              <a:rPr lang="en-GB" altLang="en-US" sz="1800" smtClean="0">
                <a:latin typeface="Verdana" panose="020B0604030504040204" pitchFamily="34" charset="0"/>
              </a:rPr>
              <a:t>patient without major weight loss, classified as ASA I, who does not </a:t>
            </a:r>
          </a:p>
          <a:p>
            <a:pPr marL="495300" indent="-495300" eaLnBrk="1" hangingPunct="1">
              <a:buFontTx/>
              <a:buNone/>
            </a:pPr>
            <a:r>
              <a:rPr lang="en-GB" altLang="en-US" sz="1800" smtClean="0">
                <a:latin typeface="Verdana" panose="020B0604030504040204" pitchFamily="34" charset="0"/>
              </a:rPr>
              <a:t>smoke, have pulmonary disease or renal failure"</a:t>
            </a:r>
          </a:p>
          <a:p>
            <a:pPr marL="495300" indent="-495300" eaLnBrk="1" hangingPunct="1">
              <a:buFontTx/>
              <a:buNone/>
            </a:pPr>
            <a:endParaRPr lang="en-GB" altLang="en-US" sz="1800" smtClean="0">
              <a:latin typeface="Verdana" panose="020B0604030504040204" pitchFamily="34" charset="0"/>
            </a:endParaRPr>
          </a:p>
          <a:p>
            <a:pPr marL="495300" indent="-495300" eaLnBrk="1" hangingPunct="1">
              <a:buFontTx/>
              <a:buNone/>
            </a:pPr>
            <a:r>
              <a:rPr lang="en-GB" altLang="en-US" sz="1800" smtClean="0">
                <a:latin typeface="Verdana" panose="020B0604030504040204" pitchFamily="34" charset="0"/>
              </a:rPr>
              <a:t>"An otherwise healthy, non-smoking 82-year-old man with a </a:t>
            </a:r>
          </a:p>
          <a:p>
            <a:pPr marL="495300" indent="-495300" eaLnBrk="1" hangingPunct="1">
              <a:buFontTx/>
              <a:buNone/>
            </a:pPr>
            <a:r>
              <a:rPr lang="en-GB" altLang="en-US" sz="1800" smtClean="0">
                <a:latin typeface="Verdana" panose="020B0604030504040204" pitchFamily="34" charset="0"/>
              </a:rPr>
              <a:t>ruptured aneurysm of the abdominal aorta has a </a:t>
            </a:r>
            <a:r>
              <a:rPr lang="en-GB" altLang="en-US" sz="1800" u="sng" smtClean="0">
                <a:latin typeface="Verdana" panose="020B0604030504040204" pitchFamily="34" charset="0"/>
              </a:rPr>
              <a:t>58 per cen</a:t>
            </a:r>
            <a:r>
              <a:rPr lang="en-GB" altLang="en-US" sz="1800" smtClean="0">
                <a:latin typeface="Verdana" panose="020B0604030504040204" pitchFamily="34" charset="0"/>
              </a:rPr>
              <a:t>t risk of </a:t>
            </a:r>
          </a:p>
          <a:p>
            <a:pPr marL="495300" indent="-495300" eaLnBrk="1" hangingPunct="1">
              <a:buFontTx/>
              <a:buNone/>
            </a:pPr>
            <a:r>
              <a:rPr lang="en-GB" altLang="en-US" sz="1800" smtClean="0">
                <a:latin typeface="Verdana" panose="020B0604030504040204" pitchFamily="34" charset="0"/>
              </a:rPr>
              <a:t>a serious complication [...] This risk increases to </a:t>
            </a:r>
            <a:r>
              <a:rPr lang="en-GB" altLang="en-US" sz="1800" u="sng" smtClean="0">
                <a:latin typeface="Verdana" panose="020B0604030504040204" pitchFamily="34" charset="0"/>
              </a:rPr>
              <a:t>84 per cent</a:t>
            </a:r>
            <a:r>
              <a:rPr lang="en-GB" altLang="en-US" sz="1800" smtClean="0">
                <a:latin typeface="Verdana" panose="020B0604030504040204" pitchFamily="34" charset="0"/>
              </a:rPr>
              <a:t> if he </a:t>
            </a:r>
          </a:p>
          <a:p>
            <a:pPr marL="495300" indent="-495300" eaLnBrk="1" hangingPunct="1">
              <a:buFontTx/>
              <a:buNone/>
            </a:pPr>
            <a:r>
              <a:rPr lang="en-GB" altLang="en-US" sz="1800" smtClean="0">
                <a:latin typeface="Verdana" panose="020B0604030504040204" pitchFamily="34" charset="0"/>
              </a:rPr>
              <a:t>smokes and has pulmonary and renal disease"</a:t>
            </a:r>
          </a:p>
        </p:txBody>
      </p:sp>
      <p:sp>
        <p:nvSpPr>
          <p:cNvPr id="532483" name="Textfeld 5"/>
          <p:cNvSpPr txBox="1">
            <a:spLocks noChangeArrowheads="1"/>
          </p:cNvSpPr>
          <p:nvPr/>
        </p:nvSpPr>
        <p:spPr bwMode="auto">
          <a:xfrm>
            <a:off x="250825" y="0"/>
            <a:ext cx="4681538" cy="63023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Medical Statistics, Informatics, and Health Economics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INNSBRUCK MEDICAL UNIVERSITY</a:t>
            </a:r>
          </a:p>
        </p:txBody>
      </p:sp>
      <p:sp>
        <p:nvSpPr>
          <p:cNvPr id="532484" name="Foliennummernplatzhalter 6"/>
          <p:cNvSpPr>
            <a:spLocks noGrp="1"/>
          </p:cNvSpPr>
          <p:nvPr>
            <p:ph type="sldNum" sz="quarter" idx="12"/>
          </p:nvPr>
        </p:nvSpPr>
        <p:spPr>
          <a:xfrm>
            <a:off x="3635375" y="6524625"/>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20B87737-8B6A-42DB-BAF3-875E1E7F7AC6}"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168</a:t>
            </a:fld>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532485" name="Textfeld 5"/>
          <p:cNvSpPr txBox="1">
            <a:spLocks noChangeArrowheads="1"/>
          </p:cNvSpPr>
          <p:nvPr/>
        </p:nvSpPr>
        <p:spPr bwMode="auto">
          <a:xfrm>
            <a:off x="6372225" y="6308725"/>
            <a:ext cx="2232025"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altLang="en-US" sz="1200" b="0" i="1"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Br J Surg</a:t>
            </a:r>
            <a:r>
              <a:rPr kumimoji="0" lang="en-GB" altLang="en-US" sz="12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 2002;89:94-102</a:t>
            </a:r>
          </a:p>
        </p:txBody>
      </p:sp>
      <p:sp>
        <p:nvSpPr>
          <p:cNvPr id="532486"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hanno.ulmer@i-med.ac.at</a:t>
            </a:r>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2" name="Datumsplatzhalter 1"/>
          <p:cNvSpPr>
            <a:spLocks noGrp="1"/>
          </p:cNvSpPr>
          <p:nvPr>
            <p:ph type="dt" sz="half" idx="10"/>
          </p:nvPr>
        </p:nvSpPr>
        <p:spPr/>
        <p:txBody>
          <a:bodyPr/>
          <a:lstStyle/>
          <a:p>
            <a:pPr>
              <a:defRPr/>
            </a:pPr>
            <a:fld id="{2D44C545-9AD6-4299-ABC0-589567414CC3}" type="datetime1">
              <a:rPr lang="de-AT" smtClean="0"/>
              <a:t>01.02.2023</a:t>
            </a:fld>
            <a:endParaRPr lang="en-US"/>
          </a:p>
        </p:txBody>
      </p:sp>
    </p:spTree>
    <p:extLst>
      <p:ext uri="{BB962C8B-B14F-4D97-AF65-F5344CB8AC3E}">
        <p14:creationId xmlns:p14="http://schemas.microsoft.com/office/powerpoint/2010/main" val="3702506161"/>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3"/>
          <p:cNvSpPr>
            <a:spLocks noGrp="1" noChangeArrowheads="1"/>
          </p:cNvSpPr>
          <p:nvPr>
            <p:ph type="body" idx="1"/>
          </p:nvPr>
        </p:nvSpPr>
        <p:spPr>
          <a:xfrm>
            <a:off x="539750" y="908050"/>
            <a:ext cx="8064500" cy="5616575"/>
          </a:xfrm>
        </p:spPr>
        <p:txBody>
          <a:bodyPr/>
          <a:lstStyle/>
          <a:p>
            <a:pPr marL="495300" indent="-495300" eaLnBrk="1" hangingPunct="1">
              <a:buFontTx/>
              <a:buNone/>
            </a:pPr>
            <a:r>
              <a:rPr lang="en-GB" altLang="en-US" sz="2700" smtClean="0">
                <a:latin typeface="Verdana" panose="020B0604030504040204" pitchFamily="34" charset="0"/>
              </a:rPr>
              <a:t>Logistic regression, example</a:t>
            </a:r>
          </a:p>
          <a:p>
            <a:pPr marL="495300" indent="-495300" eaLnBrk="1" hangingPunct="1">
              <a:buFontTx/>
              <a:buNone/>
            </a:pPr>
            <a:endParaRPr lang="en-GB" altLang="en-US" sz="1800" smtClean="0">
              <a:latin typeface="Verdana" panose="020B0604030504040204" pitchFamily="34" charset="0"/>
            </a:endParaRPr>
          </a:p>
          <a:p>
            <a:pPr marL="495300" indent="-495300" eaLnBrk="1" hangingPunct="1">
              <a:buFontTx/>
              <a:buNone/>
            </a:pPr>
            <a:r>
              <a:rPr lang="en-GB" altLang="en-US" sz="1800" u="sng" smtClean="0">
                <a:latin typeface="Verdana" panose="020B0604030504040204" pitchFamily="34" charset="0"/>
              </a:rPr>
              <a:t>Conclusion</a:t>
            </a:r>
          </a:p>
          <a:p>
            <a:pPr marL="495300" indent="-495300" eaLnBrk="1" hangingPunct="1">
              <a:buFontTx/>
              <a:buNone/>
            </a:pPr>
            <a:endParaRPr lang="en-GB" altLang="en-US" sz="1800" smtClean="0">
              <a:latin typeface="Verdana" panose="020B0604030504040204" pitchFamily="34" charset="0"/>
            </a:endParaRPr>
          </a:p>
          <a:p>
            <a:pPr marL="495300" indent="-495300" eaLnBrk="1" hangingPunct="1">
              <a:buFontTx/>
              <a:buNone/>
            </a:pPr>
            <a:r>
              <a:rPr lang="en-GB" altLang="en-US" sz="1800" smtClean="0">
                <a:latin typeface="Verdana" panose="020B0604030504040204" pitchFamily="34" charset="0"/>
              </a:rPr>
              <a:t>"Serious complications in patients admitted to a surgical ward can </a:t>
            </a:r>
          </a:p>
          <a:p>
            <a:pPr marL="495300" indent="-495300" eaLnBrk="1" hangingPunct="1">
              <a:buFontTx/>
              <a:buNone/>
            </a:pPr>
            <a:r>
              <a:rPr lang="en-GB" altLang="en-US" sz="1800" smtClean="0">
                <a:latin typeface="Verdana" panose="020B0604030504040204" pitchFamily="34" charset="0"/>
              </a:rPr>
              <a:t>be predicted using a model consisting of 11 variables. The risk </a:t>
            </a:r>
          </a:p>
          <a:p>
            <a:pPr marL="495300" indent="-495300" eaLnBrk="1" hangingPunct="1">
              <a:buFontTx/>
              <a:buNone/>
            </a:pPr>
            <a:r>
              <a:rPr lang="en-GB" altLang="en-US" sz="1800" smtClean="0">
                <a:latin typeface="Verdana" panose="020B0604030504040204" pitchFamily="34" charset="0"/>
              </a:rPr>
              <a:t>score can be used in the decision-making process before surgery"</a:t>
            </a:r>
          </a:p>
          <a:p>
            <a:pPr marL="495300" indent="-495300" eaLnBrk="1" hangingPunct="1">
              <a:buFontTx/>
              <a:buNone/>
            </a:pPr>
            <a:endParaRPr lang="en-GB" altLang="en-US" sz="1800" smtClean="0">
              <a:latin typeface="Verdana" panose="020B0604030504040204" pitchFamily="34" charset="0"/>
            </a:endParaRPr>
          </a:p>
        </p:txBody>
      </p:sp>
      <p:sp>
        <p:nvSpPr>
          <p:cNvPr id="534531" name="Textfeld 5"/>
          <p:cNvSpPr txBox="1">
            <a:spLocks noChangeArrowheads="1"/>
          </p:cNvSpPr>
          <p:nvPr/>
        </p:nvSpPr>
        <p:spPr bwMode="auto">
          <a:xfrm>
            <a:off x="250825" y="0"/>
            <a:ext cx="4681538" cy="63023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Medical Statistics, Informatics, and Health Economics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INNSBRUCK MEDICAL UNIVERSITY</a:t>
            </a:r>
          </a:p>
        </p:txBody>
      </p:sp>
      <p:sp>
        <p:nvSpPr>
          <p:cNvPr id="534532" name="Foliennummernplatzhalter 6"/>
          <p:cNvSpPr>
            <a:spLocks noGrp="1"/>
          </p:cNvSpPr>
          <p:nvPr>
            <p:ph type="sldNum" sz="quarter" idx="12"/>
          </p:nvPr>
        </p:nvSpPr>
        <p:spPr>
          <a:xfrm>
            <a:off x="3635375" y="6524625"/>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CE08157D-28A0-4B23-82C0-1C8683E5AD0F}"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169</a:t>
            </a:fld>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534533" name="Textfeld 5"/>
          <p:cNvSpPr txBox="1">
            <a:spLocks noChangeArrowheads="1"/>
          </p:cNvSpPr>
          <p:nvPr/>
        </p:nvSpPr>
        <p:spPr bwMode="auto">
          <a:xfrm>
            <a:off x="6372225" y="6308725"/>
            <a:ext cx="2232025"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altLang="en-US" sz="1200" b="0" i="1"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Br J Surg</a:t>
            </a:r>
            <a:r>
              <a:rPr kumimoji="0" lang="en-GB" altLang="en-US" sz="12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 2002;89:94-102</a:t>
            </a:r>
          </a:p>
        </p:txBody>
      </p:sp>
      <p:sp>
        <p:nvSpPr>
          <p:cNvPr id="534534"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hanno.ulmer@i-med.ac.at</a:t>
            </a:r>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2" name="Datumsplatzhalter 1"/>
          <p:cNvSpPr>
            <a:spLocks noGrp="1"/>
          </p:cNvSpPr>
          <p:nvPr>
            <p:ph type="dt" sz="half" idx="10"/>
          </p:nvPr>
        </p:nvSpPr>
        <p:spPr/>
        <p:txBody>
          <a:bodyPr/>
          <a:lstStyle/>
          <a:p>
            <a:pPr>
              <a:defRPr/>
            </a:pPr>
            <a:fld id="{752187B9-B760-4324-A299-0906A1C252C7}" type="datetime1">
              <a:rPr lang="de-AT" smtClean="0"/>
              <a:t>01.02.2023</a:t>
            </a:fld>
            <a:endParaRPr lang="en-US"/>
          </a:p>
        </p:txBody>
      </p:sp>
    </p:spTree>
    <p:extLst>
      <p:ext uri="{BB962C8B-B14F-4D97-AF65-F5344CB8AC3E}">
        <p14:creationId xmlns:p14="http://schemas.microsoft.com/office/powerpoint/2010/main" val="12748078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4"/>
          <p:cNvSpPr>
            <a:spLocks noGrp="1"/>
          </p:cNvSpPr>
          <p:nvPr>
            <p:ph type="ftr" sz="quarter" idx="11"/>
          </p:nvPr>
        </p:nvSpPr>
        <p:spPr/>
        <p:txBody>
          <a:bodyPr/>
          <a:lstStyle/>
          <a:p>
            <a:r>
              <a:rPr lang="de-DE" altLang="en-US"/>
              <a:t>hanno.ulmer@i-med.ac.at</a:t>
            </a:r>
          </a:p>
        </p:txBody>
      </p:sp>
      <p:pic>
        <p:nvPicPr>
          <p:cNvPr id="111619" name="Picture 3"/>
          <p:cNvPicPr>
            <a:picLocks noChangeAspect="1" noChangeArrowheads="1"/>
          </p:cNvPicPr>
          <p:nvPr/>
        </p:nvPicPr>
        <p:blipFill>
          <a:blip r:embed="rId3" cstate="print"/>
          <a:srcRect/>
          <a:stretch>
            <a:fillRect/>
          </a:stretch>
        </p:blipFill>
        <p:spPr bwMode="auto">
          <a:xfrm>
            <a:off x="0" y="0"/>
            <a:ext cx="9144000" cy="6473825"/>
          </a:xfrm>
          <a:prstGeom prst="rect">
            <a:avLst/>
          </a:prstGeom>
          <a:noFill/>
          <a:ln w="12700" cap="sq">
            <a:noFill/>
            <a:miter lim="800000"/>
            <a:headEnd type="none" w="sm" len="sm"/>
            <a:tailEnd type="none" w="sm" len="sm"/>
          </a:ln>
          <a:effectLst/>
        </p:spPr>
      </p:pic>
      <p:sp>
        <p:nvSpPr>
          <p:cNvPr id="6" name="Datumsplatzhalter 5"/>
          <p:cNvSpPr>
            <a:spLocks noGrp="1"/>
          </p:cNvSpPr>
          <p:nvPr>
            <p:ph type="dt" sz="half" idx="10"/>
          </p:nvPr>
        </p:nvSpPr>
        <p:spPr/>
        <p:txBody>
          <a:bodyPr/>
          <a:lstStyle/>
          <a:p>
            <a:fld id="{0C81275C-EBBF-4426-9567-FA738957CF4D}" type="datetime1">
              <a:rPr lang="de-AT" altLang="en-US" smtClean="0"/>
              <a:t>01.02.2023</a:t>
            </a:fld>
            <a:endParaRPr lang="de-DE" altLang="en-US" dirty="0"/>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17</a:t>
            </a:fld>
            <a:endParaRPr lang="de-DE" altLang="en-US"/>
          </a:p>
        </p:txBody>
      </p:sp>
    </p:spTree>
    <p:extLst>
      <p:ext uri="{BB962C8B-B14F-4D97-AF65-F5344CB8AC3E}">
        <p14:creationId xmlns:p14="http://schemas.microsoft.com/office/powerpoint/2010/main" val="564760010"/>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3"/>
          <p:cNvSpPr>
            <a:spLocks noGrp="1" noChangeArrowheads="1"/>
          </p:cNvSpPr>
          <p:nvPr>
            <p:ph type="body" idx="1"/>
          </p:nvPr>
        </p:nvSpPr>
        <p:spPr>
          <a:xfrm>
            <a:off x="539750" y="908050"/>
            <a:ext cx="8064500" cy="5616575"/>
          </a:xfrm>
        </p:spPr>
        <p:txBody>
          <a:bodyPr/>
          <a:lstStyle/>
          <a:p>
            <a:pPr marL="495300" indent="-495300" eaLnBrk="1" hangingPunct="1">
              <a:buFontTx/>
              <a:buNone/>
              <a:defRPr/>
            </a:pPr>
            <a:r>
              <a:rPr lang="en-GB" altLang="en-US" sz="2700" dirty="0" smtClean="0">
                <a:latin typeface="Verdana" pitchFamily="34" charset="0"/>
              </a:rPr>
              <a:t>Logistic regression, basics</a:t>
            </a:r>
          </a:p>
          <a:p>
            <a:pPr marL="495300" indent="-495300" eaLnBrk="1" hangingPunct="1">
              <a:buFontTx/>
              <a:buNone/>
              <a:defRPr/>
            </a:pPr>
            <a:endParaRPr lang="en-GB" altLang="en-US" sz="1800" dirty="0" smtClean="0">
              <a:latin typeface="Verdana" pitchFamily="34" charset="0"/>
            </a:endParaRPr>
          </a:p>
          <a:p>
            <a:pPr marL="495300" indent="-495300" eaLnBrk="1" hangingPunct="1">
              <a:buFontTx/>
              <a:buNone/>
              <a:defRPr/>
            </a:pPr>
            <a:r>
              <a:rPr lang="en-GB" altLang="en-US" sz="1800" u="sng" dirty="0" smtClean="0">
                <a:latin typeface="Verdana" pitchFamily="34" charset="0"/>
              </a:rPr>
              <a:t>Variables</a:t>
            </a:r>
          </a:p>
          <a:p>
            <a:pPr marL="495300" indent="-495300" eaLnBrk="1" hangingPunct="1">
              <a:buFontTx/>
              <a:buNone/>
              <a:defRPr/>
            </a:pPr>
            <a:endParaRPr lang="en-GB" altLang="en-US" sz="1800" dirty="0" smtClean="0">
              <a:latin typeface="Verdana" pitchFamily="34" charset="0"/>
            </a:endParaRPr>
          </a:p>
          <a:p>
            <a:pPr marL="495300" indent="-495300" eaLnBrk="1" hangingPunct="1">
              <a:buFontTx/>
              <a:buNone/>
              <a:defRPr/>
            </a:pPr>
            <a:r>
              <a:rPr lang="en-GB" altLang="en-US" sz="1800" dirty="0" smtClean="0">
                <a:latin typeface="Verdana" pitchFamily="34" charset="0"/>
              </a:rPr>
              <a:t>Dichotomous:</a:t>
            </a:r>
          </a:p>
          <a:p>
            <a:pPr eaLnBrk="1" hangingPunct="1">
              <a:buFont typeface="Verdana" panose="020B0604030504040204" pitchFamily="34" charset="0"/>
              <a:buChar char="∙"/>
              <a:defRPr/>
            </a:pPr>
            <a:r>
              <a:rPr lang="en-GB" altLang="en-US" sz="1800" dirty="0" smtClean="0">
                <a:latin typeface="Verdana" pitchFamily="34" charset="0"/>
              </a:rPr>
              <a:t>male / female</a:t>
            </a:r>
          </a:p>
          <a:p>
            <a:pPr eaLnBrk="1" hangingPunct="1">
              <a:buFont typeface="Verdana" panose="020B0604030504040204" pitchFamily="34" charset="0"/>
              <a:buChar char="∙"/>
              <a:defRPr/>
            </a:pPr>
            <a:r>
              <a:rPr lang="en-GB" altLang="en-US" sz="1800" dirty="0">
                <a:latin typeface="Verdana" pitchFamily="34" charset="0"/>
              </a:rPr>
              <a:t>≥65 </a:t>
            </a:r>
            <a:r>
              <a:rPr lang="en-GB" altLang="en-US" sz="1800" dirty="0" smtClean="0">
                <a:latin typeface="Verdana" pitchFamily="34" charset="0"/>
              </a:rPr>
              <a:t>/ </a:t>
            </a:r>
            <a:r>
              <a:rPr lang="en-GB" altLang="en-US" sz="1800" dirty="0">
                <a:latin typeface="Verdana" pitchFamily="34" charset="0"/>
              </a:rPr>
              <a:t>&lt;65 </a:t>
            </a:r>
            <a:r>
              <a:rPr lang="en-GB" altLang="en-US" sz="1800" dirty="0" smtClean="0">
                <a:latin typeface="Verdana" pitchFamily="34" charset="0"/>
              </a:rPr>
              <a:t>years of age</a:t>
            </a:r>
          </a:p>
          <a:p>
            <a:pPr eaLnBrk="1" hangingPunct="1">
              <a:buFont typeface="Verdana" panose="020B0604030504040204" pitchFamily="34" charset="0"/>
              <a:buChar char="∙"/>
              <a:defRPr/>
            </a:pPr>
            <a:r>
              <a:rPr lang="en-GB" altLang="en-US" sz="1800" dirty="0" smtClean="0">
                <a:latin typeface="Verdana" pitchFamily="34" charset="0"/>
              </a:rPr>
              <a:t>hypertension yes / no</a:t>
            </a:r>
          </a:p>
          <a:p>
            <a:pPr marL="495300" indent="-495300" eaLnBrk="1" hangingPunct="1">
              <a:buFontTx/>
              <a:buNone/>
              <a:defRPr/>
            </a:pPr>
            <a:r>
              <a:rPr lang="en-GB" altLang="en-US" sz="1800" dirty="0" smtClean="0">
                <a:latin typeface="Verdana" pitchFamily="34" charset="0"/>
              </a:rPr>
              <a:t>Categorical:</a:t>
            </a:r>
          </a:p>
          <a:p>
            <a:pPr eaLnBrk="1" hangingPunct="1">
              <a:buFont typeface="Verdana" panose="020B0604030504040204" pitchFamily="34" charset="0"/>
              <a:buChar char="∙"/>
              <a:defRPr/>
            </a:pPr>
            <a:r>
              <a:rPr lang="en-GB" altLang="en-US" sz="1800" dirty="0" err="1" smtClean="0">
                <a:latin typeface="Verdana" pitchFamily="34" charset="0"/>
              </a:rPr>
              <a:t>ASA</a:t>
            </a:r>
            <a:r>
              <a:rPr lang="en-GB" altLang="en-US" sz="1800" dirty="0" smtClean="0">
                <a:latin typeface="Verdana" pitchFamily="34" charset="0"/>
              </a:rPr>
              <a:t> grade (physical status)</a:t>
            </a:r>
          </a:p>
          <a:p>
            <a:pPr eaLnBrk="1" hangingPunct="1">
              <a:buFont typeface="Verdana" panose="020B0604030504040204" pitchFamily="34" charset="0"/>
              <a:buChar char="∙"/>
              <a:defRPr/>
            </a:pPr>
            <a:r>
              <a:rPr lang="en-GB" altLang="en-US" sz="1800" dirty="0" smtClean="0">
                <a:latin typeface="Verdana" pitchFamily="34" charset="0"/>
              </a:rPr>
              <a:t>postal code</a:t>
            </a:r>
          </a:p>
          <a:p>
            <a:pPr marL="495300" indent="-495300" eaLnBrk="1" hangingPunct="1">
              <a:buFontTx/>
              <a:buNone/>
              <a:defRPr/>
            </a:pPr>
            <a:r>
              <a:rPr lang="en-GB" altLang="en-US" sz="1800" dirty="0" smtClean="0">
                <a:latin typeface="Verdana" pitchFamily="34" charset="0"/>
              </a:rPr>
              <a:t>Continuous:</a:t>
            </a:r>
          </a:p>
          <a:p>
            <a:pPr eaLnBrk="1" hangingPunct="1">
              <a:buFont typeface="Verdana" panose="020B0604030504040204" pitchFamily="34" charset="0"/>
              <a:buChar char="∙"/>
              <a:defRPr/>
            </a:pPr>
            <a:r>
              <a:rPr lang="en-GB" altLang="en-US" sz="1800" dirty="0" smtClean="0">
                <a:latin typeface="Verdana" pitchFamily="34" charset="0"/>
              </a:rPr>
              <a:t>age (completed years)</a:t>
            </a:r>
          </a:p>
          <a:p>
            <a:pPr eaLnBrk="1" hangingPunct="1">
              <a:buFont typeface="Verdana" panose="020B0604030504040204" pitchFamily="34" charset="0"/>
              <a:buChar char="∙"/>
              <a:defRPr/>
            </a:pPr>
            <a:r>
              <a:rPr lang="en-GB" altLang="en-US" sz="1800" dirty="0" smtClean="0">
                <a:latin typeface="Verdana" pitchFamily="34" charset="0"/>
              </a:rPr>
              <a:t>height (cm.)</a:t>
            </a:r>
          </a:p>
          <a:p>
            <a:pPr eaLnBrk="1" hangingPunct="1">
              <a:buFont typeface="Verdana" panose="020B0604030504040204" pitchFamily="34" charset="0"/>
              <a:buChar char="∙"/>
              <a:defRPr/>
            </a:pPr>
            <a:r>
              <a:rPr lang="en-GB" altLang="en-US" sz="1800" dirty="0" smtClean="0">
                <a:latin typeface="Verdana" pitchFamily="34" charset="0"/>
              </a:rPr>
              <a:t>weight (kg.)</a:t>
            </a:r>
          </a:p>
          <a:p>
            <a:pPr eaLnBrk="1" hangingPunct="1">
              <a:buFont typeface="Verdana" panose="020B0604030504040204" pitchFamily="34" charset="0"/>
              <a:buChar char="∙"/>
              <a:defRPr/>
            </a:pPr>
            <a:r>
              <a:rPr lang="en-GB" altLang="en-US" sz="1800" dirty="0" smtClean="0">
                <a:latin typeface="Verdana" pitchFamily="34" charset="0"/>
              </a:rPr>
              <a:t>systolic blood pressure (</a:t>
            </a:r>
            <a:r>
              <a:rPr lang="en-GB" altLang="en-US" sz="1800" dirty="0" err="1" smtClean="0">
                <a:latin typeface="Verdana" pitchFamily="34" charset="0"/>
              </a:rPr>
              <a:t>mm.Hg</a:t>
            </a:r>
            <a:r>
              <a:rPr lang="en-GB" altLang="en-US" sz="1800" dirty="0" smtClean="0">
                <a:latin typeface="Verdana" pitchFamily="34" charset="0"/>
              </a:rPr>
              <a:t>)</a:t>
            </a:r>
          </a:p>
          <a:p>
            <a:pPr marL="495300" indent="-495300" eaLnBrk="1" hangingPunct="1">
              <a:buFontTx/>
              <a:buNone/>
              <a:defRPr/>
            </a:pPr>
            <a:endParaRPr lang="en-GB" altLang="en-US" sz="1800" dirty="0" smtClean="0">
              <a:latin typeface="Verdana" pitchFamily="34" charset="0"/>
            </a:endParaRPr>
          </a:p>
        </p:txBody>
      </p:sp>
      <p:sp>
        <p:nvSpPr>
          <p:cNvPr id="536579" name="Textfeld 5"/>
          <p:cNvSpPr txBox="1">
            <a:spLocks noChangeArrowheads="1"/>
          </p:cNvSpPr>
          <p:nvPr/>
        </p:nvSpPr>
        <p:spPr bwMode="auto">
          <a:xfrm>
            <a:off x="250825" y="0"/>
            <a:ext cx="4681538" cy="63023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Medical Statistics, Informatics, and Health Economics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INNSBRUCK MEDICAL UNIVERSITY</a:t>
            </a:r>
          </a:p>
        </p:txBody>
      </p:sp>
      <p:sp>
        <p:nvSpPr>
          <p:cNvPr id="536580" name="Foliennummernplatzhalter 6"/>
          <p:cNvSpPr>
            <a:spLocks noGrp="1"/>
          </p:cNvSpPr>
          <p:nvPr>
            <p:ph type="sldNum" sz="quarter" idx="12"/>
          </p:nvPr>
        </p:nvSpPr>
        <p:spPr>
          <a:xfrm>
            <a:off x="3635375" y="6524625"/>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E6EDB81D-18E6-4C55-9024-756A6A51F11E}"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170</a:t>
            </a:fld>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536581"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hanno.ulmer@i-med.ac.at</a:t>
            </a:r>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2" name="Datumsplatzhalter 1"/>
          <p:cNvSpPr>
            <a:spLocks noGrp="1"/>
          </p:cNvSpPr>
          <p:nvPr>
            <p:ph type="dt" sz="half" idx="10"/>
          </p:nvPr>
        </p:nvSpPr>
        <p:spPr/>
        <p:txBody>
          <a:bodyPr/>
          <a:lstStyle/>
          <a:p>
            <a:pPr>
              <a:defRPr/>
            </a:pPr>
            <a:fld id="{F5CFDA2D-6DFB-4896-A12D-866CCA1F5CAF}" type="datetime1">
              <a:rPr lang="de-AT" smtClean="0"/>
              <a:t>01.02.2023</a:t>
            </a:fld>
            <a:endParaRPr lang="en-US"/>
          </a:p>
        </p:txBody>
      </p:sp>
    </p:spTree>
    <p:extLst>
      <p:ext uri="{BB962C8B-B14F-4D97-AF65-F5344CB8AC3E}">
        <p14:creationId xmlns:p14="http://schemas.microsoft.com/office/powerpoint/2010/main" val="812386889"/>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Rectangle 3"/>
          <p:cNvSpPr>
            <a:spLocks noGrp="1" noChangeArrowheads="1"/>
          </p:cNvSpPr>
          <p:nvPr>
            <p:ph type="body" idx="1"/>
          </p:nvPr>
        </p:nvSpPr>
        <p:spPr>
          <a:xfrm>
            <a:off x="539750" y="908050"/>
            <a:ext cx="8064500" cy="5616575"/>
          </a:xfrm>
        </p:spPr>
        <p:txBody>
          <a:bodyPr/>
          <a:lstStyle/>
          <a:p>
            <a:pPr marL="495300" indent="-495300" eaLnBrk="1" hangingPunct="1">
              <a:buFontTx/>
              <a:buNone/>
            </a:pPr>
            <a:r>
              <a:rPr lang="en-GB" altLang="en-US" sz="2700" smtClean="0">
                <a:latin typeface="Verdana" panose="020B0604030504040204" pitchFamily="34" charset="0"/>
              </a:rPr>
              <a:t>Logistic regression, basics</a:t>
            </a:r>
          </a:p>
          <a:p>
            <a:pPr marL="495300" indent="-495300" eaLnBrk="1" hangingPunct="1">
              <a:buFontTx/>
              <a:buNone/>
            </a:pPr>
            <a:endParaRPr lang="en-GB" altLang="en-US" sz="1800" smtClean="0">
              <a:latin typeface="Verdana" panose="020B0604030504040204" pitchFamily="34" charset="0"/>
            </a:endParaRPr>
          </a:p>
          <a:p>
            <a:pPr marL="495300" indent="-495300" eaLnBrk="1" hangingPunct="1">
              <a:buFontTx/>
              <a:buNone/>
            </a:pPr>
            <a:r>
              <a:rPr lang="en-GB" altLang="en-US" sz="1800" u="sng" smtClean="0">
                <a:latin typeface="Verdana" panose="020B0604030504040204" pitchFamily="34" charset="0"/>
              </a:rPr>
              <a:t>Model</a:t>
            </a:r>
          </a:p>
          <a:p>
            <a:pPr marL="495300" indent="-495300" eaLnBrk="1" hangingPunct="1">
              <a:buFontTx/>
              <a:buNone/>
            </a:pPr>
            <a:endParaRPr lang="en-GB" altLang="en-US" sz="1800" smtClean="0">
              <a:latin typeface="Verdana" panose="020B0604030504040204" pitchFamily="34" charset="0"/>
            </a:endParaRPr>
          </a:p>
          <a:p>
            <a:pPr marL="495300" indent="-495300" eaLnBrk="1" hangingPunct="1">
              <a:buFontTx/>
              <a:buNone/>
            </a:pPr>
            <a:r>
              <a:rPr lang="en-GB" altLang="en-US" sz="1800" smtClean="0">
                <a:latin typeface="Verdana" panose="020B0604030504040204" pitchFamily="34" charset="0"/>
              </a:rPr>
              <a:t>death (yes/no) =</a:t>
            </a:r>
          </a:p>
          <a:p>
            <a:pPr marL="495300" indent="-495300" eaLnBrk="1" hangingPunct="1">
              <a:buFontTx/>
              <a:buNone/>
            </a:pPr>
            <a:r>
              <a:rPr lang="en-GB" altLang="en-US" sz="1800" smtClean="0">
                <a:latin typeface="Verdana" panose="020B0604030504040204" pitchFamily="34" charset="0"/>
              </a:rPr>
              <a:t>	constant +</a:t>
            </a:r>
          </a:p>
          <a:p>
            <a:pPr marL="495300" indent="-495300" eaLnBrk="1" hangingPunct="1">
              <a:buFontTx/>
              <a:buNone/>
            </a:pPr>
            <a:r>
              <a:rPr lang="en-GB" altLang="en-US" sz="1800" smtClean="0">
                <a:latin typeface="Verdana" panose="020B0604030504040204" pitchFamily="34" charset="0"/>
              </a:rPr>
              <a:t>	</a:t>
            </a:r>
            <a:r>
              <a:rPr lang="en-GB" altLang="en-US" sz="1800" smtClean="0">
                <a:latin typeface="Verdana" panose="020B0604030504040204" pitchFamily="34" charset="0"/>
                <a:sym typeface="Symbol" panose="05050102010706020507" pitchFamily="18" charset="2"/>
              </a:rPr>
              <a:t></a:t>
            </a:r>
            <a:r>
              <a:rPr lang="de-DE" altLang="en-US" sz="1800" baseline="-25000" smtClean="0">
                <a:latin typeface="Verdana" panose="020B0604030504040204" pitchFamily="34" charset="0"/>
              </a:rPr>
              <a:t>1</a:t>
            </a:r>
            <a:r>
              <a:rPr lang="de-DE" altLang="en-US" sz="1800" smtClean="0">
                <a:latin typeface="Verdana" panose="020B0604030504040204" pitchFamily="34" charset="0"/>
              </a:rPr>
              <a:t> * age (years) +</a:t>
            </a:r>
          </a:p>
          <a:p>
            <a:pPr marL="495300" indent="-495300" eaLnBrk="1" hangingPunct="1">
              <a:buFontTx/>
              <a:buNone/>
            </a:pPr>
            <a:r>
              <a:rPr lang="de-DE" altLang="en-US" sz="1800" smtClean="0">
                <a:latin typeface="Verdana" panose="020B0604030504040204" pitchFamily="34" charset="0"/>
              </a:rPr>
              <a:t>	</a:t>
            </a:r>
            <a:r>
              <a:rPr lang="en-GB" altLang="en-US" sz="1800" smtClean="0">
                <a:latin typeface="Verdana" panose="020B0604030504040204" pitchFamily="34" charset="0"/>
                <a:sym typeface="Symbol" panose="05050102010706020507" pitchFamily="18" charset="2"/>
              </a:rPr>
              <a:t></a:t>
            </a:r>
            <a:r>
              <a:rPr lang="de-DE" altLang="en-US" sz="1800" baseline="-25000" smtClean="0">
                <a:latin typeface="Verdana" panose="020B0604030504040204" pitchFamily="34" charset="0"/>
              </a:rPr>
              <a:t>2</a:t>
            </a:r>
            <a:r>
              <a:rPr lang="de-DE" altLang="en-US" sz="1800" smtClean="0">
                <a:latin typeface="Verdana" panose="020B0604030504040204" pitchFamily="34" charset="0"/>
              </a:rPr>
              <a:t> * smoking (yes/no) +</a:t>
            </a:r>
          </a:p>
          <a:p>
            <a:pPr marL="495300" indent="-495300" eaLnBrk="1" hangingPunct="1">
              <a:buFontTx/>
              <a:buNone/>
            </a:pPr>
            <a:r>
              <a:rPr lang="de-DE" altLang="en-US" sz="1800" smtClean="0">
                <a:latin typeface="Verdana" panose="020B0604030504040204" pitchFamily="34" charset="0"/>
              </a:rPr>
              <a:t>	</a:t>
            </a:r>
            <a:r>
              <a:rPr lang="en-GB" altLang="en-US" sz="1800" smtClean="0">
                <a:latin typeface="Verdana" panose="020B0604030504040204" pitchFamily="34" charset="0"/>
                <a:sym typeface="Symbol" panose="05050102010706020507" pitchFamily="18" charset="2"/>
              </a:rPr>
              <a:t></a:t>
            </a:r>
            <a:r>
              <a:rPr lang="de-DE" altLang="en-US" sz="1800" baseline="-25000" smtClean="0">
                <a:latin typeface="Verdana" panose="020B0604030504040204" pitchFamily="34" charset="0"/>
              </a:rPr>
              <a:t>3</a:t>
            </a:r>
            <a:r>
              <a:rPr lang="de-DE" altLang="en-US" sz="1800" smtClean="0">
                <a:latin typeface="Verdana" panose="020B0604030504040204" pitchFamily="34" charset="0"/>
              </a:rPr>
              <a:t> * gender (male/female) +</a:t>
            </a:r>
          </a:p>
          <a:p>
            <a:pPr marL="495300" indent="-495300" eaLnBrk="1" hangingPunct="1">
              <a:buFontTx/>
              <a:buNone/>
            </a:pPr>
            <a:r>
              <a:rPr lang="de-DE" altLang="en-US" sz="1800" smtClean="0">
                <a:latin typeface="Verdana" panose="020B0604030504040204" pitchFamily="34" charset="0"/>
              </a:rPr>
              <a:t>	</a:t>
            </a:r>
            <a:r>
              <a:rPr lang="en-GB" altLang="en-US" sz="1800" smtClean="0">
                <a:latin typeface="Verdana" panose="020B0604030504040204" pitchFamily="34" charset="0"/>
                <a:sym typeface="Symbol" panose="05050102010706020507" pitchFamily="18" charset="2"/>
              </a:rPr>
              <a:t></a:t>
            </a:r>
            <a:r>
              <a:rPr lang="de-DE" altLang="en-US" sz="1800" baseline="-25000" smtClean="0">
                <a:latin typeface="Verdana" panose="020B0604030504040204" pitchFamily="34" charset="0"/>
              </a:rPr>
              <a:t>4</a:t>
            </a:r>
            <a:r>
              <a:rPr lang="de-DE" altLang="en-US" sz="1800" smtClean="0">
                <a:latin typeface="Verdana" panose="020B0604030504040204" pitchFamily="34" charset="0"/>
              </a:rPr>
              <a:t> * chronic disease (yes/no)</a:t>
            </a:r>
          </a:p>
          <a:p>
            <a:pPr marL="495300" indent="-495300" eaLnBrk="1" hangingPunct="1">
              <a:buFontTx/>
              <a:buNone/>
            </a:pPr>
            <a:endParaRPr lang="de-DE" altLang="en-US" sz="1800" smtClean="0">
              <a:latin typeface="Verdana" panose="020B0604030504040204" pitchFamily="34" charset="0"/>
            </a:endParaRPr>
          </a:p>
          <a:p>
            <a:pPr marL="495300" indent="-495300" eaLnBrk="1" hangingPunct="1">
              <a:buFontTx/>
              <a:buNone/>
            </a:pPr>
            <a:r>
              <a:rPr lang="en-GB" altLang="en-US" sz="1800" smtClean="0">
                <a:latin typeface="Verdana" panose="020B0604030504040204" pitchFamily="34" charset="0"/>
                <a:sym typeface="Symbol" panose="05050102010706020507" pitchFamily="18" charset="2"/>
              </a:rPr>
              <a:t></a:t>
            </a:r>
            <a:r>
              <a:rPr lang="de-DE" altLang="en-US" sz="1800" smtClean="0">
                <a:latin typeface="Verdana" panose="020B0604030504040204" pitchFamily="34" charset="0"/>
              </a:rPr>
              <a:t> = ln(OR)   </a:t>
            </a:r>
            <a:r>
              <a:rPr lang="de-DE" altLang="en-US" sz="2100" smtClean="0">
                <a:latin typeface="Cambria Math" panose="02040503050406030204" pitchFamily="18" charset="0"/>
              </a:rPr>
              <a:t>⟹</a:t>
            </a:r>
            <a:r>
              <a:rPr lang="de-DE" altLang="en-US" sz="1800" smtClean="0">
                <a:latin typeface="Verdana" panose="020B0604030504040204" pitchFamily="34" charset="0"/>
              </a:rPr>
              <a:t>   OR = e</a:t>
            </a:r>
            <a:r>
              <a:rPr lang="en-GB" altLang="en-US" sz="1800" baseline="30000" smtClean="0">
                <a:latin typeface="Verdana" panose="020B0604030504040204" pitchFamily="34" charset="0"/>
                <a:sym typeface="Symbol" panose="05050102010706020507" pitchFamily="18" charset="2"/>
              </a:rPr>
              <a:t></a:t>
            </a:r>
            <a:r>
              <a:rPr lang="de-DE" altLang="en-US" sz="1800" smtClean="0">
                <a:latin typeface="Verdana" panose="020B0604030504040204" pitchFamily="34" charset="0"/>
              </a:rPr>
              <a:t> </a:t>
            </a:r>
            <a:endParaRPr lang="en-GB" altLang="en-US" sz="1800" smtClean="0">
              <a:latin typeface="Verdana" panose="020B0604030504040204" pitchFamily="34" charset="0"/>
            </a:endParaRPr>
          </a:p>
          <a:p>
            <a:pPr marL="495300" indent="-495300" eaLnBrk="1" hangingPunct="1">
              <a:buFontTx/>
              <a:buNone/>
            </a:pPr>
            <a:endParaRPr lang="en-GB" altLang="en-US" sz="1800" smtClean="0">
              <a:latin typeface="Verdana" panose="020B0604030504040204" pitchFamily="34" charset="0"/>
            </a:endParaRPr>
          </a:p>
        </p:txBody>
      </p:sp>
      <p:sp>
        <p:nvSpPr>
          <p:cNvPr id="538627" name="Textfeld 5"/>
          <p:cNvSpPr txBox="1">
            <a:spLocks noChangeArrowheads="1"/>
          </p:cNvSpPr>
          <p:nvPr/>
        </p:nvSpPr>
        <p:spPr bwMode="auto">
          <a:xfrm>
            <a:off x="250825" y="0"/>
            <a:ext cx="4681538" cy="63023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Medical Statistics, Informatics, and Health Economics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INNSBRUCK MEDICAL UNIVERSITY</a:t>
            </a:r>
          </a:p>
        </p:txBody>
      </p:sp>
      <p:sp>
        <p:nvSpPr>
          <p:cNvPr id="538628" name="Foliennummernplatzhalter 6"/>
          <p:cNvSpPr>
            <a:spLocks noGrp="1"/>
          </p:cNvSpPr>
          <p:nvPr>
            <p:ph type="sldNum" sz="quarter" idx="12"/>
          </p:nvPr>
        </p:nvSpPr>
        <p:spPr>
          <a:xfrm>
            <a:off x="3635375" y="6524625"/>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7B139AF8-54BB-4CAF-89D8-E183B23C8C94}"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171</a:t>
            </a:fld>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538629"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hanno.ulmer@i-med.ac.at</a:t>
            </a:r>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2" name="Datumsplatzhalter 1"/>
          <p:cNvSpPr>
            <a:spLocks noGrp="1"/>
          </p:cNvSpPr>
          <p:nvPr>
            <p:ph type="dt" sz="half" idx="10"/>
          </p:nvPr>
        </p:nvSpPr>
        <p:spPr/>
        <p:txBody>
          <a:bodyPr/>
          <a:lstStyle/>
          <a:p>
            <a:pPr>
              <a:defRPr/>
            </a:pPr>
            <a:fld id="{10EEB7B4-C01C-4F13-99C5-3C5420A0113E}" type="datetime1">
              <a:rPr lang="de-AT" smtClean="0"/>
              <a:t>01.02.2023</a:t>
            </a:fld>
            <a:endParaRPr lang="en-US"/>
          </a:p>
        </p:txBody>
      </p:sp>
    </p:spTree>
    <p:extLst>
      <p:ext uri="{BB962C8B-B14F-4D97-AF65-F5344CB8AC3E}">
        <p14:creationId xmlns:p14="http://schemas.microsoft.com/office/powerpoint/2010/main" val="1222111685"/>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90" y="1524001"/>
            <a:ext cx="7905750" cy="2120900"/>
          </a:xfrm>
        </p:spPr>
        <p:txBody>
          <a:bodyPr/>
          <a:lstStyle/>
          <a:p>
            <a:pPr algn="l"/>
            <a:r>
              <a:rPr lang="de-DE" dirty="0" err="1" smtClean="0"/>
              <a:t>Survival</a:t>
            </a:r>
            <a:r>
              <a:rPr lang="de-DE" dirty="0" smtClean="0"/>
              <a:t> </a:t>
            </a:r>
            <a:r>
              <a:rPr lang="de-DE" dirty="0" err="1" smtClean="0"/>
              <a:t>analysis</a:t>
            </a:r>
            <a:r>
              <a:rPr lang="de-DE" sz="1200" dirty="0"/>
              <a:t/>
            </a:r>
            <a:br>
              <a:rPr lang="de-DE" sz="1200" dirty="0"/>
            </a:br>
            <a:endParaRPr lang="de-DE" sz="2500" b="1" i="1" dirty="0"/>
          </a:p>
        </p:txBody>
      </p:sp>
      <p:sp>
        <p:nvSpPr>
          <p:cNvPr id="7" name="Rectangle 3"/>
          <p:cNvSpPr txBox="1">
            <a:spLocks noChangeArrowheads="1"/>
          </p:cNvSpPr>
          <p:nvPr/>
        </p:nvSpPr>
        <p:spPr>
          <a:xfrm>
            <a:off x="1339850" y="4077072"/>
            <a:ext cx="6553200" cy="1007393"/>
          </a:xfrm>
          <a:prstGeom prst="rect">
            <a:avLst/>
          </a:prstGeom>
        </p:spPr>
        <p:txBody>
          <a:bodyPr vert="horz" lIns="91418" tIns="45709" rIns="91418" bIns="45709"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de-DE" sz="20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Dr. Hanno Ulmer</a:t>
            </a: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de-AT" sz="1600" b="0" i="1" u="none" strike="noStrike" kern="1200" cap="none" spc="0" normalizeH="0" baseline="0" noProof="0" dirty="0">
                <a:ln>
                  <a:noFill/>
                </a:ln>
                <a:solidFill>
                  <a:prstClr val="black">
                    <a:lumMod val="50000"/>
                    <a:lumOff val="50000"/>
                  </a:prstClr>
                </a:solidFill>
                <a:effectLst/>
                <a:uLnTx/>
                <a:uFillTx/>
                <a:latin typeface="Calibri"/>
                <a:ea typeface="+mn-ea"/>
                <a:cs typeface="+mn-cs"/>
              </a:rPr>
              <a:t>hanno.ulmer@i-med.ac.at</a:t>
            </a:r>
            <a:endParaRPr kumimoji="0" lang="de-DE" sz="1600" b="0" i="1"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de-DE" sz="2000" b="0" i="0"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de-DE" sz="2400" b="0" i="0"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de-DE" sz="2400" b="0" i="0"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p:txBody>
      </p:sp>
      <p:sp>
        <p:nvSpPr>
          <p:cNvPr id="8" name="Rectangle 3"/>
          <p:cNvSpPr txBox="1">
            <a:spLocks noChangeArrowheads="1"/>
          </p:cNvSpPr>
          <p:nvPr/>
        </p:nvSpPr>
        <p:spPr>
          <a:xfrm>
            <a:off x="1339850" y="5589240"/>
            <a:ext cx="6400800" cy="985664"/>
          </a:xfrm>
          <a:prstGeom prst="rect">
            <a:avLst/>
          </a:prstGeom>
        </p:spPr>
        <p:txBody>
          <a:bodyPr vert="horz" lIns="91418" tIns="45709" rIns="91418" bIns="45709"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de-DE" sz="20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Department </a:t>
            </a:r>
            <a:r>
              <a:rPr kumimoji="0" lang="de-DE" sz="2000" b="0" i="0" u="none" strike="noStrike" kern="1200" cap="none" spc="0" normalizeH="0" baseline="0" noProof="0" dirty="0" err="1">
                <a:ln>
                  <a:noFill/>
                </a:ln>
                <a:solidFill>
                  <a:prstClr val="black">
                    <a:lumMod val="50000"/>
                    <a:lumOff val="50000"/>
                  </a:prstClr>
                </a:solidFill>
                <a:effectLst/>
                <a:uLnTx/>
                <a:uFillTx/>
                <a:latin typeface="Calibri"/>
                <a:ea typeface="+mn-ea"/>
                <a:cs typeface="+mn-cs"/>
              </a:rPr>
              <a:t>of</a:t>
            </a:r>
            <a:r>
              <a:rPr kumimoji="0" lang="de-DE" sz="20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 Medical </a:t>
            </a:r>
            <a:r>
              <a:rPr kumimoji="0" lang="de-DE" sz="2000" b="0" i="0" u="none" strike="noStrike" kern="1200" cap="none" spc="0" normalizeH="0" baseline="0" noProof="0" dirty="0" err="1">
                <a:ln>
                  <a:noFill/>
                </a:ln>
                <a:solidFill>
                  <a:prstClr val="black">
                    <a:lumMod val="50000"/>
                    <a:lumOff val="50000"/>
                  </a:prstClr>
                </a:solidFill>
                <a:effectLst/>
                <a:uLnTx/>
                <a:uFillTx/>
                <a:latin typeface="Calibri"/>
                <a:ea typeface="+mn-ea"/>
                <a:cs typeface="+mn-cs"/>
              </a:rPr>
              <a:t>Statistics</a:t>
            </a:r>
            <a:r>
              <a:rPr kumimoji="0" lang="de-DE" sz="20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 </a:t>
            </a:r>
            <a:r>
              <a:rPr kumimoji="0" lang="de-DE" sz="2000" b="0" i="0" u="none" strike="noStrike" kern="1200" cap="none" spc="0" normalizeH="0" baseline="0" noProof="0" dirty="0" err="1">
                <a:ln>
                  <a:noFill/>
                </a:ln>
                <a:solidFill>
                  <a:prstClr val="black">
                    <a:lumMod val="50000"/>
                    <a:lumOff val="50000"/>
                  </a:prstClr>
                </a:solidFill>
                <a:effectLst/>
                <a:uLnTx/>
                <a:uFillTx/>
                <a:latin typeface="Calibri"/>
                <a:ea typeface="+mn-ea"/>
                <a:cs typeface="+mn-cs"/>
              </a:rPr>
              <a:t>Informatics</a:t>
            </a:r>
            <a:r>
              <a:rPr kumimoji="0" lang="de-DE" sz="20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 </a:t>
            </a:r>
            <a:r>
              <a:rPr kumimoji="0" lang="de-DE" sz="2000" b="0" i="0" u="none" strike="noStrike" kern="1200" cap="none" spc="0" normalizeH="0" baseline="0" noProof="0" dirty="0" err="1">
                <a:ln>
                  <a:noFill/>
                </a:ln>
                <a:solidFill>
                  <a:prstClr val="black">
                    <a:lumMod val="50000"/>
                    <a:lumOff val="50000"/>
                  </a:prstClr>
                </a:solidFill>
                <a:effectLst/>
                <a:uLnTx/>
                <a:uFillTx/>
                <a:latin typeface="Calibri"/>
                <a:ea typeface="+mn-ea"/>
                <a:cs typeface="+mn-cs"/>
              </a:rPr>
              <a:t>and</a:t>
            </a:r>
            <a:r>
              <a:rPr kumimoji="0" lang="de-DE" sz="20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 </a:t>
            </a:r>
            <a:r>
              <a:rPr kumimoji="0" lang="de-DE" sz="2000" b="0" i="0" u="none" strike="noStrike" kern="1200" cap="none" spc="0" normalizeH="0" baseline="0" noProof="0" dirty="0" err="1">
                <a:ln>
                  <a:noFill/>
                </a:ln>
                <a:solidFill>
                  <a:prstClr val="black">
                    <a:lumMod val="50000"/>
                    <a:lumOff val="50000"/>
                  </a:prstClr>
                </a:solidFill>
                <a:effectLst/>
                <a:uLnTx/>
                <a:uFillTx/>
                <a:latin typeface="Calibri"/>
                <a:ea typeface="+mn-ea"/>
                <a:cs typeface="+mn-cs"/>
              </a:rPr>
              <a:t>Health</a:t>
            </a:r>
            <a:r>
              <a:rPr kumimoji="0" lang="de-DE" sz="20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 Economics, Innsbruck Medical University</a:t>
            </a: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de-DE" sz="2400" b="0" i="0"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de-DE" sz="2400" b="0" i="0"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p:txBody>
      </p:sp>
    </p:spTree>
    <p:extLst>
      <p:ext uri="{BB962C8B-B14F-4D97-AF65-F5344CB8AC3E}">
        <p14:creationId xmlns:p14="http://schemas.microsoft.com/office/powerpoint/2010/main" val="370579103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457200" y="274638"/>
            <a:ext cx="7139136" cy="1143000"/>
          </a:xfrm>
        </p:spPr>
        <p:txBody>
          <a:bodyPr/>
          <a:lstStyle/>
          <a:p>
            <a:r>
              <a:rPr lang="de-DE" dirty="0" err="1" smtClean="0"/>
              <a:t>Survival</a:t>
            </a:r>
            <a:r>
              <a:rPr lang="de-DE" dirty="0" smtClean="0"/>
              <a:t> Analysis</a:t>
            </a:r>
            <a:endParaRPr lang="de-DE" dirty="0"/>
          </a:p>
        </p:txBody>
      </p:sp>
      <p:sp>
        <p:nvSpPr>
          <p:cNvPr id="125955" name="Rectangle 3"/>
          <p:cNvSpPr>
            <a:spLocks noGrp="1" noChangeArrowheads="1"/>
          </p:cNvSpPr>
          <p:nvPr>
            <p:ph idx="1"/>
          </p:nvPr>
        </p:nvSpPr>
        <p:spPr>
          <a:xfrm>
            <a:off x="457200" y="1989138"/>
            <a:ext cx="8229600" cy="4141787"/>
          </a:xfrm>
        </p:spPr>
        <p:txBody>
          <a:bodyPr>
            <a:normAutofit fontScale="92500"/>
          </a:bodyPr>
          <a:lstStyle/>
          <a:p>
            <a:r>
              <a:rPr lang="de-DE" dirty="0"/>
              <a:t>Kaplan-Meier </a:t>
            </a:r>
            <a:r>
              <a:rPr lang="de-DE" dirty="0" err="1" smtClean="0"/>
              <a:t>Method</a:t>
            </a:r>
            <a:r>
              <a:rPr lang="de-DE" dirty="0"/>
              <a:t/>
            </a:r>
            <a:br>
              <a:rPr lang="de-DE" dirty="0"/>
            </a:br>
            <a:r>
              <a:rPr lang="de-DE" dirty="0" smtClean="0"/>
              <a:t/>
            </a:r>
            <a:br>
              <a:rPr lang="de-DE" dirty="0" smtClean="0"/>
            </a:br>
            <a:r>
              <a:rPr lang="de-DE" dirty="0" smtClean="0"/>
              <a:t>KAPLAN</a:t>
            </a:r>
            <a:r>
              <a:rPr lang="de-DE" dirty="0"/>
              <a:t>, E. L. </a:t>
            </a:r>
            <a:r>
              <a:rPr lang="de-DE" dirty="0" err="1"/>
              <a:t>and</a:t>
            </a:r>
            <a:r>
              <a:rPr lang="de-DE" dirty="0"/>
              <a:t> MEIER, P. (1958). </a:t>
            </a:r>
            <a:r>
              <a:rPr lang="de-DE" dirty="0" err="1"/>
              <a:t>Nonparametric</a:t>
            </a:r>
            <a:r>
              <a:rPr lang="de-DE" dirty="0"/>
              <a:t> </a:t>
            </a:r>
            <a:r>
              <a:rPr lang="de-DE" dirty="0" err="1"/>
              <a:t>estimation</a:t>
            </a:r>
            <a:r>
              <a:rPr lang="de-DE" dirty="0"/>
              <a:t> </a:t>
            </a:r>
            <a:r>
              <a:rPr lang="de-DE" dirty="0" err="1"/>
              <a:t>from</a:t>
            </a:r>
            <a:r>
              <a:rPr lang="de-DE" dirty="0"/>
              <a:t> </a:t>
            </a:r>
            <a:r>
              <a:rPr lang="de-DE" dirty="0" err="1"/>
              <a:t>incomplete</a:t>
            </a:r>
            <a:r>
              <a:rPr lang="de-DE" dirty="0"/>
              <a:t> </a:t>
            </a:r>
            <a:r>
              <a:rPr lang="de-DE" dirty="0" err="1"/>
              <a:t>observations</a:t>
            </a:r>
            <a:r>
              <a:rPr lang="de-DE" dirty="0"/>
              <a:t>. J. Amer. Statist. </a:t>
            </a:r>
            <a:r>
              <a:rPr lang="de-DE" dirty="0" err="1"/>
              <a:t>Assoc</a:t>
            </a:r>
            <a:r>
              <a:rPr lang="de-DE" dirty="0"/>
              <a:t>. 53 457-481. </a:t>
            </a:r>
          </a:p>
          <a:p>
            <a:endParaRPr lang="de-DE" dirty="0" smtClean="0"/>
          </a:p>
          <a:p>
            <a:r>
              <a:rPr lang="de-DE" dirty="0" smtClean="0"/>
              <a:t>Log-rank </a:t>
            </a:r>
            <a:r>
              <a:rPr lang="de-DE" dirty="0" err="1" smtClean="0"/>
              <a:t>test</a:t>
            </a:r>
            <a:endParaRPr lang="de-DE" dirty="0" smtClean="0"/>
          </a:p>
          <a:p>
            <a:endParaRPr lang="de-DE" dirty="0" smtClean="0"/>
          </a:p>
          <a:p>
            <a:r>
              <a:rPr lang="de-DE" dirty="0" smtClean="0"/>
              <a:t>Cox proportional </a:t>
            </a:r>
            <a:r>
              <a:rPr lang="de-DE" dirty="0" err="1" smtClean="0"/>
              <a:t>hazards</a:t>
            </a:r>
            <a:r>
              <a:rPr lang="de-DE" dirty="0" smtClean="0"/>
              <a:t> </a:t>
            </a:r>
            <a:r>
              <a:rPr lang="de-DE" dirty="0" err="1" smtClean="0"/>
              <a:t>regression</a:t>
            </a:r>
            <a:r>
              <a:rPr lang="de-DE" dirty="0" smtClean="0"/>
              <a:t> </a:t>
            </a:r>
            <a:r>
              <a:rPr lang="de-DE" dirty="0" err="1" smtClean="0"/>
              <a:t>analysis</a:t>
            </a:r>
            <a:r>
              <a:rPr lang="de-DE" dirty="0" smtClean="0"/>
              <a:t/>
            </a:r>
            <a:br>
              <a:rPr lang="de-DE" dirty="0" smtClean="0"/>
            </a:br>
            <a:r>
              <a:rPr lang="de-DE" dirty="0" smtClean="0"/>
              <a:t/>
            </a:r>
            <a:br>
              <a:rPr lang="de-DE" dirty="0" smtClean="0"/>
            </a:br>
            <a:r>
              <a:rPr lang="de-DE" dirty="0" smtClean="0"/>
              <a:t>Cox, D. R. (1972). Regression Models </a:t>
            </a:r>
            <a:r>
              <a:rPr lang="de-DE" dirty="0" err="1" smtClean="0"/>
              <a:t>and</a:t>
            </a:r>
            <a:r>
              <a:rPr lang="de-DE" dirty="0" smtClean="0"/>
              <a:t> Life </a:t>
            </a:r>
            <a:r>
              <a:rPr lang="de-DE" dirty="0" err="1" smtClean="0"/>
              <a:t>Tables</a:t>
            </a:r>
            <a:r>
              <a:rPr lang="de-DE" dirty="0" smtClean="0"/>
              <a:t> (</a:t>
            </a:r>
            <a:r>
              <a:rPr lang="de-DE" dirty="0" err="1" smtClean="0"/>
              <a:t>with</a:t>
            </a:r>
            <a:r>
              <a:rPr lang="de-DE" dirty="0" smtClean="0"/>
              <a:t> </a:t>
            </a:r>
            <a:r>
              <a:rPr lang="de-DE" dirty="0" err="1" smtClean="0"/>
              <a:t>discussion</a:t>
            </a:r>
            <a:r>
              <a:rPr lang="de-DE" dirty="0" smtClean="0"/>
              <a:t>). J. R. </a:t>
            </a:r>
            <a:r>
              <a:rPr lang="de-DE" dirty="0" err="1" smtClean="0"/>
              <a:t>Statistic</a:t>
            </a:r>
            <a:r>
              <a:rPr lang="de-DE" dirty="0" smtClean="0"/>
              <a:t>. </a:t>
            </a:r>
            <a:r>
              <a:rPr lang="de-DE" dirty="0" err="1" smtClean="0"/>
              <a:t>Soc</a:t>
            </a:r>
            <a:r>
              <a:rPr lang="de-DE" dirty="0" smtClean="0"/>
              <a:t>. 34: 187-220. </a:t>
            </a:r>
          </a:p>
          <a:p>
            <a:pPr>
              <a:spcBef>
                <a:spcPct val="80000"/>
              </a:spcBef>
            </a:pPr>
            <a:endParaRPr lang="de-DE" sz="2000" dirty="0"/>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6715C07F-D9C9-4687-AA7A-0796803F3A53}" type="datetime1">
              <a:rPr kumimoji="0" lang="de-AT"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01.02.2023</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2" name="Foliennummernplatzhalter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3060110217"/>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r>
              <a:rPr lang="de-DE" dirty="0" err="1" smtClean="0"/>
              <a:t>Survival</a:t>
            </a:r>
            <a:r>
              <a:rPr lang="de-DE" dirty="0" smtClean="0"/>
              <a:t> </a:t>
            </a:r>
            <a:r>
              <a:rPr lang="de-DE" dirty="0" err="1" smtClean="0"/>
              <a:t>analysis</a:t>
            </a:r>
            <a:endParaRPr lang="de-DE" dirty="0"/>
          </a:p>
        </p:txBody>
      </p:sp>
      <p:sp>
        <p:nvSpPr>
          <p:cNvPr id="130051" name="Rectangle 3"/>
          <p:cNvSpPr>
            <a:spLocks noGrp="1" noChangeArrowheads="1"/>
          </p:cNvSpPr>
          <p:nvPr>
            <p:ph idx="1"/>
          </p:nvPr>
        </p:nvSpPr>
        <p:spPr>
          <a:xfrm>
            <a:off x="457200" y="1989138"/>
            <a:ext cx="8229600" cy="4141787"/>
          </a:xfrm>
        </p:spPr>
        <p:txBody>
          <a:bodyPr/>
          <a:lstStyle/>
          <a:p>
            <a:r>
              <a:rPr lang="de-DE" dirty="0" smtClean="0"/>
              <a:t>Time-</a:t>
            </a:r>
            <a:r>
              <a:rPr lang="de-DE" dirty="0" err="1" smtClean="0"/>
              <a:t>to</a:t>
            </a:r>
            <a:r>
              <a:rPr lang="de-DE" dirty="0" smtClean="0"/>
              <a:t>-event </a:t>
            </a:r>
            <a:r>
              <a:rPr lang="de-DE" dirty="0" err="1" smtClean="0"/>
              <a:t>analysis</a:t>
            </a:r>
            <a:endParaRPr lang="de-DE" dirty="0"/>
          </a:p>
          <a:p>
            <a:r>
              <a:rPr lang="de-DE" dirty="0" err="1" smtClean="0"/>
              <a:t>Two</a:t>
            </a:r>
            <a:r>
              <a:rPr lang="de-DE" dirty="0" smtClean="0"/>
              <a:t> </a:t>
            </a:r>
            <a:r>
              <a:rPr lang="de-DE" dirty="0" err="1" smtClean="0"/>
              <a:t>outcome</a:t>
            </a:r>
            <a:r>
              <a:rPr lang="de-DE" dirty="0" smtClean="0"/>
              <a:t> variables:</a:t>
            </a:r>
            <a:r>
              <a:rPr lang="de-DE" dirty="0"/>
              <a:t/>
            </a:r>
            <a:br>
              <a:rPr lang="de-DE" dirty="0"/>
            </a:br>
            <a:r>
              <a:rPr lang="de-DE" dirty="0"/>
              <a:t/>
            </a:r>
            <a:br>
              <a:rPr lang="de-DE" dirty="0"/>
            </a:br>
            <a:r>
              <a:rPr lang="de-DE" dirty="0"/>
              <a:t>- </a:t>
            </a:r>
            <a:r>
              <a:rPr lang="de-DE" dirty="0" smtClean="0"/>
              <a:t>time (</a:t>
            </a:r>
            <a:r>
              <a:rPr lang="de-DE" dirty="0" err="1" smtClean="0"/>
              <a:t>hours</a:t>
            </a:r>
            <a:r>
              <a:rPr lang="de-DE" dirty="0" smtClean="0"/>
              <a:t>, </a:t>
            </a:r>
            <a:r>
              <a:rPr lang="de-DE" dirty="0" err="1" smtClean="0"/>
              <a:t>days</a:t>
            </a:r>
            <a:r>
              <a:rPr lang="de-DE" dirty="0" smtClean="0"/>
              <a:t>, </a:t>
            </a:r>
            <a:r>
              <a:rPr lang="de-DE" dirty="0" err="1" smtClean="0"/>
              <a:t>months</a:t>
            </a:r>
            <a:r>
              <a:rPr lang="de-DE" dirty="0" smtClean="0"/>
              <a:t>, </a:t>
            </a:r>
            <a:r>
              <a:rPr lang="de-DE" dirty="0" err="1" smtClean="0"/>
              <a:t>years</a:t>
            </a:r>
            <a:r>
              <a:rPr lang="de-DE" dirty="0" smtClean="0"/>
              <a:t>)</a:t>
            </a:r>
            <a:r>
              <a:rPr lang="de-DE" dirty="0"/>
              <a:t/>
            </a:r>
            <a:br>
              <a:rPr lang="de-DE" dirty="0"/>
            </a:br>
            <a:r>
              <a:rPr lang="de-DE" dirty="0"/>
              <a:t>- </a:t>
            </a:r>
            <a:r>
              <a:rPr lang="de-DE" dirty="0" err="1" smtClean="0"/>
              <a:t>event</a:t>
            </a:r>
            <a:r>
              <a:rPr lang="de-DE" dirty="0" smtClean="0"/>
              <a:t>: 	</a:t>
            </a:r>
            <a:r>
              <a:rPr lang="de-DE" dirty="0" err="1" smtClean="0"/>
              <a:t>occurs</a:t>
            </a:r>
            <a:r>
              <a:rPr lang="de-DE" dirty="0" smtClean="0"/>
              <a:t/>
            </a:r>
            <a:br>
              <a:rPr lang="de-DE" dirty="0" smtClean="0"/>
            </a:br>
            <a:r>
              <a:rPr lang="de-DE" dirty="0" smtClean="0"/>
              <a:t>		</a:t>
            </a:r>
            <a:r>
              <a:rPr lang="de-DE" dirty="0" err="1" smtClean="0"/>
              <a:t>does</a:t>
            </a:r>
            <a:r>
              <a:rPr lang="de-DE" dirty="0" smtClean="0"/>
              <a:t> not </a:t>
            </a:r>
            <a:r>
              <a:rPr lang="de-DE" dirty="0" err="1" smtClean="0"/>
              <a:t>occur</a:t>
            </a:r>
            <a:r>
              <a:rPr lang="de-DE" dirty="0" smtClean="0"/>
              <a:t> </a:t>
            </a:r>
            <a:r>
              <a:rPr lang="de-DE" dirty="0" err="1" smtClean="0"/>
              <a:t>during</a:t>
            </a:r>
            <a:r>
              <a:rPr lang="de-DE" dirty="0" smtClean="0"/>
              <a:t> </a:t>
            </a:r>
            <a:r>
              <a:rPr lang="de-DE" dirty="0" err="1" smtClean="0"/>
              <a:t>study</a:t>
            </a:r>
            <a:r>
              <a:rPr lang="de-DE" dirty="0" smtClean="0"/>
              <a:t> (</a:t>
            </a:r>
            <a:r>
              <a:rPr lang="de-DE" dirty="0" err="1" smtClean="0"/>
              <a:t>censored</a:t>
            </a:r>
            <a:r>
              <a:rPr lang="de-DE" dirty="0" smtClean="0"/>
              <a:t>)</a:t>
            </a:r>
            <a:r>
              <a:rPr lang="de-DE" dirty="0"/>
              <a:t/>
            </a:r>
            <a:br>
              <a:rPr lang="de-DE" dirty="0"/>
            </a:br>
            <a:r>
              <a:rPr lang="de-DE" dirty="0"/>
              <a:t>		   </a:t>
            </a:r>
          </a:p>
          <a:p>
            <a:pPr>
              <a:spcBef>
                <a:spcPct val="80000"/>
              </a:spcBef>
            </a:pPr>
            <a:endParaRPr lang="de-DE" sz="2800" dirty="0"/>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8452015-AA77-40AA-8C85-55A6B24F6D58}" type="datetime1">
              <a:rPr kumimoji="0" lang="de-AT"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01.02.2023</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2" name="Foliennummernplatzhalter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2738230131"/>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p:txBody>
          <a:bodyPr/>
          <a:lstStyle/>
          <a:p>
            <a:r>
              <a:rPr lang="de-DE" dirty="0" err="1" smtClean="0"/>
              <a:t>Survival</a:t>
            </a:r>
            <a:r>
              <a:rPr lang="de-DE" dirty="0" smtClean="0"/>
              <a:t> </a:t>
            </a:r>
            <a:r>
              <a:rPr lang="de-DE" dirty="0" err="1" smtClean="0"/>
              <a:t>analysis</a:t>
            </a:r>
            <a:endParaRPr lang="de-DE" dirty="0"/>
          </a:p>
        </p:txBody>
      </p:sp>
      <p:sp>
        <p:nvSpPr>
          <p:cNvPr id="7"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226145F-9FAF-4213-BA2E-D2B3AE6F0012}" type="datetime1">
              <a:rPr kumimoji="0" lang="de-AT"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01.02.2023</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8"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2" name="Foliennummernplatzhalter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175</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542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628800"/>
            <a:ext cx="7237413" cy="418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4865709"/>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p:txBody>
          <a:bodyPr/>
          <a:lstStyle/>
          <a:p>
            <a:r>
              <a:rPr lang="de-DE" dirty="0" err="1" smtClean="0"/>
              <a:t>Survival</a:t>
            </a:r>
            <a:r>
              <a:rPr lang="de-DE" dirty="0" smtClean="0"/>
              <a:t> </a:t>
            </a:r>
            <a:r>
              <a:rPr lang="de-DE" dirty="0" err="1" smtClean="0"/>
              <a:t>analysis</a:t>
            </a:r>
            <a:endParaRPr lang="de-DE" dirty="0"/>
          </a:p>
        </p:txBody>
      </p:sp>
      <p:sp>
        <p:nvSpPr>
          <p:cNvPr id="7"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8D5208E3-23C7-4ACA-AB21-A9A301079089}" type="datetime1">
              <a:rPr kumimoji="0" lang="de-AT"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01.02.2023</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8"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2" name="Foliennummernplatzhalter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543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556792"/>
            <a:ext cx="7704856" cy="4835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3710997"/>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p:txBody>
          <a:bodyPr/>
          <a:lstStyle/>
          <a:p>
            <a:r>
              <a:rPr lang="de-DE" dirty="0" err="1" smtClean="0"/>
              <a:t>Survival</a:t>
            </a:r>
            <a:r>
              <a:rPr lang="de-DE" dirty="0" smtClean="0"/>
              <a:t> </a:t>
            </a:r>
            <a:r>
              <a:rPr lang="de-DE" dirty="0" err="1" smtClean="0"/>
              <a:t>analysis</a:t>
            </a:r>
            <a:endParaRPr lang="de-DE" dirty="0"/>
          </a:p>
        </p:txBody>
      </p:sp>
      <p:sp>
        <p:nvSpPr>
          <p:cNvPr id="7"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EB65C21-8D37-4508-A922-F7373F484FCE}" type="datetime1">
              <a:rPr kumimoji="0" lang="de-AT"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01.02.2023</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8"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2" name="Foliennummernplatzhalter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177</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544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5" y="1556792"/>
            <a:ext cx="7954836"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8093564"/>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3"/>
          <p:cNvSpPr>
            <a:spLocks noGrp="1" noChangeArrowheads="1"/>
          </p:cNvSpPr>
          <p:nvPr>
            <p:ph type="body" idx="1"/>
          </p:nvPr>
        </p:nvSpPr>
        <p:spPr>
          <a:xfrm>
            <a:off x="539750" y="908050"/>
            <a:ext cx="8064500" cy="5616575"/>
          </a:xfrm>
        </p:spPr>
        <p:txBody>
          <a:bodyPr/>
          <a:lstStyle/>
          <a:p>
            <a:pPr marL="495300" indent="-495300" eaLnBrk="1" hangingPunct="1">
              <a:buFontTx/>
              <a:buNone/>
            </a:pPr>
            <a:r>
              <a:rPr lang="en-GB" altLang="en-US" sz="2700" smtClean="0">
                <a:latin typeface="Verdana" panose="020B0604030504040204" pitchFamily="34" charset="0"/>
              </a:rPr>
              <a:t>Survival analysis</a:t>
            </a:r>
          </a:p>
          <a:p>
            <a:pPr marL="495300" indent="-495300" eaLnBrk="1" hangingPunct="1">
              <a:buFontTx/>
              <a:buNone/>
            </a:pPr>
            <a:endParaRPr lang="en-GB" altLang="en-US" sz="1800" smtClean="0">
              <a:latin typeface="Verdana" panose="020B0604030504040204" pitchFamily="34" charset="0"/>
            </a:endParaRPr>
          </a:p>
          <a:p>
            <a:pPr marL="495300" indent="-495300" eaLnBrk="1" hangingPunct="1">
              <a:buFontTx/>
              <a:buNone/>
            </a:pPr>
            <a:r>
              <a:rPr lang="en-GB" altLang="en-US" sz="1800" u="sng" smtClean="0">
                <a:latin typeface="Verdana" panose="020B0604030504040204" pitchFamily="34" charset="0"/>
              </a:rPr>
              <a:t>Kaplan-Meier method: descriptive</a:t>
            </a:r>
            <a:endParaRPr lang="en-GB" altLang="en-US" sz="1800" smtClean="0">
              <a:latin typeface="Verdana" panose="020B0604030504040204" pitchFamily="34" charset="0"/>
            </a:endParaRPr>
          </a:p>
          <a:p>
            <a:pPr marL="495300" indent="-495300" eaLnBrk="1" hangingPunct="1">
              <a:buFontTx/>
              <a:buNone/>
            </a:pPr>
            <a:endParaRPr lang="de-DE" altLang="en-US" sz="1800" smtClean="0">
              <a:latin typeface="Verdana" panose="020B0604030504040204" pitchFamily="34" charset="0"/>
            </a:endParaRPr>
          </a:p>
        </p:txBody>
      </p:sp>
      <p:sp>
        <p:nvSpPr>
          <p:cNvPr id="70659" name="Textfeld 5"/>
          <p:cNvSpPr txBox="1">
            <a:spLocks noChangeArrowheads="1"/>
          </p:cNvSpPr>
          <p:nvPr/>
        </p:nvSpPr>
        <p:spPr bwMode="auto">
          <a:xfrm>
            <a:off x="250825" y="0"/>
            <a:ext cx="4681538" cy="63023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Medical Statistics, Informatics, and Health Economics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INNSBRUCK MEDICAL UNIVERSITY</a:t>
            </a:r>
          </a:p>
        </p:txBody>
      </p:sp>
      <p:sp>
        <p:nvSpPr>
          <p:cNvPr id="70660" name="Foliennummernplatzhalter 6"/>
          <p:cNvSpPr>
            <a:spLocks noGrp="1"/>
          </p:cNvSpPr>
          <p:nvPr>
            <p:ph type="sldNum" sz="quarter" idx="12"/>
          </p:nvPr>
        </p:nvSpPr>
        <p:spPr>
          <a:xfrm>
            <a:off x="3635375" y="6524625"/>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5FA288F0-4C12-4C19-8D2E-53291D29B6A5}"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178</a:t>
            </a:fld>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70661"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hanno.ulmer@i-med.ac.at</a:t>
            </a:r>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pic>
        <p:nvPicPr>
          <p:cNvPr id="70662" name="Grafi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188" y="2355850"/>
            <a:ext cx="6991350" cy="4097338"/>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Datumsplatzhalter 1"/>
          <p:cNvSpPr>
            <a:spLocks noGrp="1"/>
          </p:cNvSpPr>
          <p:nvPr>
            <p:ph type="dt" sz="half" idx="10"/>
          </p:nvPr>
        </p:nvSpPr>
        <p:spPr/>
        <p:txBody>
          <a:bodyPr/>
          <a:lstStyle/>
          <a:p>
            <a:pPr>
              <a:defRPr/>
            </a:pPr>
            <a:fld id="{0855C4BB-1BD4-496C-A97D-ECAB614112AB}" type="datetime1">
              <a:rPr lang="de-AT" smtClean="0"/>
              <a:t>01.02.2023</a:t>
            </a:fld>
            <a:endParaRPr lang="en-US"/>
          </a:p>
        </p:txBody>
      </p:sp>
    </p:spTree>
    <p:extLst>
      <p:ext uri="{BB962C8B-B14F-4D97-AF65-F5344CB8AC3E}">
        <p14:creationId xmlns:p14="http://schemas.microsoft.com/office/powerpoint/2010/main" val="692912496"/>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3"/>
          <p:cNvSpPr>
            <a:spLocks noGrp="1" noChangeArrowheads="1"/>
          </p:cNvSpPr>
          <p:nvPr>
            <p:ph type="body" idx="1"/>
          </p:nvPr>
        </p:nvSpPr>
        <p:spPr>
          <a:xfrm>
            <a:off x="539750" y="908050"/>
            <a:ext cx="8064500" cy="5616575"/>
          </a:xfrm>
        </p:spPr>
        <p:txBody>
          <a:bodyPr/>
          <a:lstStyle/>
          <a:p>
            <a:pPr marL="495300" indent="-495300" eaLnBrk="1" hangingPunct="1">
              <a:buFontTx/>
              <a:buNone/>
            </a:pPr>
            <a:r>
              <a:rPr lang="en-GB" altLang="en-US" sz="2700" smtClean="0">
                <a:latin typeface="Verdana" panose="020B0604030504040204" pitchFamily="34" charset="0"/>
              </a:rPr>
              <a:t>Survival analysis</a:t>
            </a:r>
          </a:p>
          <a:p>
            <a:pPr marL="495300" indent="-495300" eaLnBrk="1" hangingPunct="1">
              <a:buFontTx/>
              <a:buNone/>
            </a:pPr>
            <a:endParaRPr lang="en-GB" altLang="en-US" sz="1800" smtClean="0">
              <a:latin typeface="Verdana" panose="020B0604030504040204" pitchFamily="34" charset="0"/>
            </a:endParaRPr>
          </a:p>
          <a:p>
            <a:pPr marL="495300" indent="-495300" eaLnBrk="1" hangingPunct="1">
              <a:buFontTx/>
              <a:buNone/>
            </a:pPr>
            <a:r>
              <a:rPr lang="en-GB" altLang="en-US" sz="1800" u="sng" smtClean="0">
                <a:latin typeface="Verdana" panose="020B0604030504040204" pitchFamily="34" charset="0"/>
              </a:rPr>
              <a:t>Kaplan-Meier method: descriptive</a:t>
            </a:r>
            <a:endParaRPr lang="en-GB" altLang="en-US" sz="1800" smtClean="0">
              <a:latin typeface="Verdana" panose="020B0604030504040204" pitchFamily="34" charset="0"/>
            </a:endParaRPr>
          </a:p>
          <a:p>
            <a:pPr marL="495300" indent="-495300" eaLnBrk="1" hangingPunct="1">
              <a:buFontTx/>
              <a:buNone/>
            </a:pPr>
            <a:endParaRPr lang="de-DE" altLang="en-US" sz="1800" smtClean="0">
              <a:latin typeface="Verdana" panose="020B0604030504040204" pitchFamily="34" charset="0"/>
            </a:endParaRPr>
          </a:p>
        </p:txBody>
      </p:sp>
      <p:sp>
        <p:nvSpPr>
          <p:cNvPr id="72707" name="Textfeld 5"/>
          <p:cNvSpPr txBox="1">
            <a:spLocks noChangeArrowheads="1"/>
          </p:cNvSpPr>
          <p:nvPr/>
        </p:nvSpPr>
        <p:spPr bwMode="auto">
          <a:xfrm>
            <a:off x="250825" y="0"/>
            <a:ext cx="4681538" cy="63023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Medical Statistics, Informatics, and Health Economics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INNSBRUCK MEDICAL UNIVERSITY</a:t>
            </a:r>
          </a:p>
        </p:txBody>
      </p:sp>
      <p:sp>
        <p:nvSpPr>
          <p:cNvPr id="72708" name="Foliennummernplatzhalter 6"/>
          <p:cNvSpPr>
            <a:spLocks noGrp="1"/>
          </p:cNvSpPr>
          <p:nvPr>
            <p:ph type="sldNum" sz="quarter" idx="12"/>
          </p:nvPr>
        </p:nvSpPr>
        <p:spPr>
          <a:xfrm>
            <a:off x="3635375" y="6524625"/>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1C5D0506-5E31-40F1-9C71-5A43C008695D}"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179</a:t>
            </a:fld>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72709"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hanno.ulmer@i-med.ac.at</a:t>
            </a:r>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pic>
        <p:nvPicPr>
          <p:cNvPr id="72710" name="Grafi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188" y="2349500"/>
            <a:ext cx="7011987" cy="412115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Datumsplatzhalter 1"/>
          <p:cNvSpPr>
            <a:spLocks noGrp="1"/>
          </p:cNvSpPr>
          <p:nvPr>
            <p:ph type="dt" sz="half" idx="10"/>
          </p:nvPr>
        </p:nvSpPr>
        <p:spPr/>
        <p:txBody>
          <a:bodyPr/>
          <a:lstStyle/>
          <a:p>
            <a:pPr>
              <a:defRPr/>
            </a:pPr>
            <a:fld id="{FDDA1B4C-88EB-4B79-A25F-A9C60426B583}" type="datetime1">
              <a:rPr lang="de-AT" smtClean="0"/>
              <a:t>01.02.2023</a:t>
            </a:fld>
            <a:endParaRPr lang="en-US"/>
          </a:p>
        </p:txBody>
      </p:sp>
    </p:spTree>
    <p:extLst>
      <p:ext uri="{BB962C8B-B14F-4D97-AF65-F5344CB8AC3E}">
        <p14:creationId xmlns:p14="http://schemas.microsoft.com/office/powerpoint/2010/main" val="386657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smtClean="0"/>
              <a:t>trial</a:t>
            </a:r>
            <a:r>
              <a:rPr lang="de-DE" sz="2800" dirty="0" smtClean="0"/>
              <a:t> (</a:t>
            </a:r>
            <a:r>
              <a:rPr lang="de-DE" sz="2800" dirty="0" err="1" smtClean="0"/>
              <a:t>medical</a:t>
            </a:r>
            <a:r>
              <a:rPr lang="de-DE" sz="2800" dirty="0" smtClean="0"/>
              <a:t> </a:t>
            </a:r>
            <a:r>
              <a:rPr lang="de-DE" sz="2800" dirty="0" err="1" smtClean="0"/>
              <a:t>device</a:t>
            </a:r>
            <a:r>
              <a:rPr lang="de-DE" sz="2800" dirty="0" smtClean="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8488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484784"/>
            <a:ext cx="8399808"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umsplatzhalter 1"/>
          <p:cNvSpPr>
            <a:spLocks noGrp="1"/>
          </p:cNvSpPr>
          <p:nvPr>
            <p:ph type="dt" sz="half" idx="10"/>
          </p:nvPr>
        </p:nvSpPr>
        <p:spPr/>
        <p:txBody>
          <a:bodyPr/>
          <a:lstStyle/>
          <a:p>
            <a:fld id="{C96E7868-DFE9-4A2C-B31E-7B6C2378E819}" type="datetime1">
              <a:rPr lang="de-AT" altLang="en-US" smtClean="0"/>
              <a:t>01.02.2023</a:t>
            </a:fld>
            <a:endParaRPr lang="de-DE" altLang="en-US"/>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18</a:t>
            </a:fld>
            <a:endParaRPr lang="de-DE" altLang="en-US"/>
          </a:p>
        </p:txBody>
      </p:sp>
    </p:spTree>
    <p:extLst>
      <p:ext uri="{BB962C8B-B14F-4D97-AF65-F5344CB8AC3E}">
        <p14:creationId xmlns:p14="http://schemas.microsoft.com/office/powerpoint/2010/main" val="3611886574"/>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3"/>
          <p:cNvSpPr>
            <a:spLocks noGrp="1" noChangeArrowheads="1"/>
          </p:cNvSpPr>
          <p:nvPr>
            <p:ph type="body" idx="1"/>
          </p:nvPr>
        </p:nvSpPr>
        <p:spPr>
          <a:xfrm>
            <a:off x="539750" y="908050"/>
            <a:ext cx="8064500" cy="5616575"/>
          </a:xfrm>
        </p:spPr>
        <p:txBody>
          <a:bodyPr/>
          <a:lstStyle/>
          <a:p>
            <a:pPr marL="495300" indent="-495300" eaLnBrk="1" hangingPunct="1">
              <a:buFontTx/>
              <a:buNone/>
            </a:pPr>
            <a:r>
              <a:rPr lang="en-GB" altLang="en-US" sz="2700" smtClean="0">
                <a:latin typeface="Verdana" panose="020B0604030504040204" pitchFamily="34" charset="0"/>
              </a:rPr>
              <a:t>Survival analysis</a:t>
            </a:r>
          </a:p>
          <a:p>
            <a:pPr marL="495300" indent="-495300" eaLnBrk="1" hangingPunct="1">
              <a:buFontTx/>
              <a:buNone/>
            </a:pPr>
            <a:endParaRPr lang="en-GB" altLang="en-US" sz="1800" smtClean="0">
              <a:latin typeface="Verdana" panose="020B0604030504040204" pitchFamily="34" charset="0"/>
            </a:endParaRPr>
          </a:p>
          <a:p>
            <a:pPr marL="495300" indent="-495300" eaLnBrk="1" hangingPunct="1">
              <a:buFontTx/>
              <a:buNone/>
            </a:pPr>
            <a:r>
              <a:rPr lang="en-GB" altLang="en-US" sz="1800" u="sng" smtClean="0">
                <a:latin typeface="Verdana" panose="020B0604030504040204" pitchFamily="34" charset="0"/>
              </a:rPr>
              <a:t>Kaplan-Meier method: descriptive</a:t>
            </a:r>
            <a:endParaRPr lang="en-GB" altLang="en-US" sz="1800" smtClean="0">
              <a:latin typeface="Verdana" panose="020B0604030504040204" pitchFamily="34" charset="0"/>
            </a:endParaRPr>
          </a:p>
          <a:p>
            <a:pPr marL="495300" indent="-495300" eaLnBrk="1" hangingPunct="1">
              <a:buFontTx/>
              <a:buNone/>
            </a:pPr>
            <a:endParaRPr lang="de-DE" altLang="en-US" sz="1800" smtClean="0">
              <a:latin typeface="Verdana" panose="020B0604030504040204" pitchFamily="34" charset="0"/>
            </a:endParaRPr>
          </a:p>
        </p:txBody>
      </p:sp>
      <p:sp>
        <p:nvSpPr>
          <p:cNvPr id="74755" name="Textfeld 5"/>
          <p:cNvSpPr txBox="1">
            <a:spLocks noChangeArrowheads="1"/>
          </p:cNvSpPr>
          <p:nvPr/>
        </p:nvSpPr>
        <p:spPr bwMode="auto">
          <a:xfrm>
            <a:off x="250825" y="0"/>
            <a:ext cx="4681538" cy="63023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Medical Statistics, Informatics, and Health Economics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INNSBRUCK MEDICAL UNIVERSITY</a:t>
            </a:r>
          </a:p>
        </p:txBody>
      </p:sp>
      <p:sp>
        <p:nvSpPr>
          <p:cNvPr id="74756" name="Foliennummernplatzhalter 6"/>
          <p:cNvSpPr>
            <a:spLocks noGrp="1"/>
          </p:cNvSpPr>
          <p:nvPr>
            <p:ph type="sldNum" sz="quarter" idx="12"/>
          </p:nvPr>
        </p:nvSpPr>
        <p:spPr>
          <a:xfrm>
            <a:off x="3635375" y="6524625"/>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04DED13E-9562-4399-B7A3-9BFC7E4AC1D3}"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180</a:t>
            </a:fld>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74757"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hanno.ulmer@i-med.ac.at</a:t>
            </a:r>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pic>
        <p:nvPicPr>
          <p:cNvPr id="74758" name="Grafi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188" y="2349500"/>
            <a:ext cx="7019925" cy="413385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Datumsplatzhalter 1"/>
          <p:cNvSpPr>
            <a:spLocks noGrp="1"/>
          </p:cNvSpPr>
          <p:nvPr>
            <p:ph type="dt" sz="half" idx="10"/>
          </p:nvPr>
        </p:nvSpPr>
        <p:spPr/>
        <p:txBody>
          <a:bodyPr/>
          <a:lstStyle/>
          <a:p>
            <a:pPr>
              <a:defRPr/>
            </a:pPr>
            <a:fld id="{E3C24017-C889-495E-8F7D-215889F68CA6}" type="datetime1">
              <a:rPr lang="de-AT" smtClean="0"/>
              <a:t>01.02.2023</a:t>
            </a:fld>
            <a:endParaRPr lang="en-US"/>
          </a:p>
        </p:txBody>
      </p:sp>
    </p:spTree>
    <p:extLst>
      <p:ext uri="{BB962C8B-B14F-4D97-AF65-F5344CB8AC3E}">
        <p14:creationId xmlns:p14="http://schemas.microsoft.com/office/powerpoint/2010/main" val="296049566"/>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3"/>
          <p:cNvSpPr>
            <a:spLocks noGrp="1" noChangeArrowheads="1"/>
          </p:cNvSpPr>
          <p:nvPr>
            <p:ph type="body" idx="1"/>
          </p:nvPr>
        </p:nvSpPr>
        <p:spPr>
          <a:xfrm>
            <a:off x="539750" y="908050"/>
            <a:ext cx="8064500" cy="5616575"/>
          </a:xfrm>
        </p:spPr>
        <p:txBody>
          <a:bodyPr/>
          <a:lstStyle/>
          <a:p>
            <a:pPr marL="495300" indent="-495300" eaLnBrk="1" hangingPunct="1">
              <a:buFontTx/>
              <a:buNone/>
            </a:pPr>
            <a:r>
              <a:rPr lang="en-GB" altLang="en-US" sz="2700" smtClean="0">
                <a:latin typeface="Verdana" panose="020B0604030504040204" pitchFamily="34" charset="0"/>
              </a:rPr>
              <a:t>Survival analysis</a:t>
            </a:r>
          </a:p>
          <a:p>
            <a:pPr marL="495300" indent="-495300" eaLnBrk="1" hangingPunct="1">
              <a:buFontTx/>
              <a:buNone/>
            </a:pPr>
            <a:endParaRPr lang="en-GB" altLang="en-US" sz="1800" smtClean="0">
              <a:latin typeface="Verdana" panose="020B0604030504040204" pitchFamily="34" charset="0"/>
            </a:endParaRPr>
          </a:p>
          <a:p>
            <a:pPr marL="495300" indent="-495300" eaLnBrk="1" hangingPunct="1">
              <a:buFontTx/>
              <a:buNone/>
            </a:pPr>
            <a:r>
              <a:rPr lang="en-GB" altLang="en-US" sz="1800" u="sng" smtClean="0">
                <a:latin typeface="Verdana" panose="020B0604030504040204" pitchFamily="34" charset="0"/>
              </a:rPr>
              <a:t>Kaplan-Meier method: descriptive</a:t>
            </a:r>
            <a:endParaRPr lang="en-GB" altLang="en-US" sz="1800" smtClean="0">
              <a:latin typeface="Verdana" panose="020B0604030504040204" pitchFamily="34" charset="0"/>
            </a:endParaRPr>
          </a:p>
          <a:p>
            <a:pPr marL="495300" indent="-495300" eaLnBrk="1" hangingPunct="1">
              <a:buFontTx/>
              <a:buNone/>
            </a:pPr>
            <a:endParaRPr lang="de-DE" altLang="en-US" sz="1800" smtClean="0">
              <a:latin typeface="Verdana" panose="020B0604030504040204" pitchFamily="34" charset="0"/>
            </a:endParaRPr>
          </a:p>
        </p:txBody>
      </p:sp>
      <p:sp>
        <p:nvSpPr>
          <p:cNvPr id="76803" name="Textfeld 5"/>
          <p:cNvSpPr txBox="1">
            <a:spLocks noChangeArrowheads="1"/>
          </p:cNvSpPr>
          <p:nvPr/>
        </p:nvSpPr>
        <p:spPr bwMode="auto">
          <a:xfrm>
            <a:off x="250825" y="0"/>
            <a:ext cx="4681538" cy="63023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Medical Statistics, Informatics, and Health Economics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INNSBRUCK MEDICAL UNIVERSITY</a:t>
            </a:r>
          </a:p>
        </p:txBody>
      </p:sp>
      <p:sp>
        <p:nvSpPr>
          <p:cNvPr id="76804" name="Foliennummernplatzhalter 6"/>
          <p:cNvSpPr>
            <a:spLocks noGrp="1"/>
          </p:cNvSpPr>
          <p:nvPr>
            <p:ph type="sldNum" sz="quarter" idx="12"/>
          </p:nvPr>
        </p:nvSpPr>
        <p:spPr>
          <a:xfrm>
            <a:off x="3635375" y="6524625"/>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96EA2983-B9D2-4921-B36D-981FDE31AA53}"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181</a:t>
            </a:fld>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76805"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hanno.ulmer@i-med.ac.at</a:t>
            </a:r>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pic>
        <p:nvPicPr>
          <p:cNvPr id="76806" name="Grafi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188" y="2349500"/>
            <a:ext cx="7019925" cy="414655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Datumsplatzhalter 1"/>
          <p:cNvSpPr>
            <a:spLocks noGrp="1"/>
          </p:cNvSpPr>
          <p:nvPr>
            <p:ph type="dt" sz="half" idx="10"/>
          </p:nvPr>
        </p:nvSpPr>
        <p:spPr/>
        <p:txBody>
          <a:bodyPr/>
          <a:lstStyle/>
          <a:p>
            <a:pPr>
              <a:defRPr/>
            </a:pPr>
            <a:fld id="{A9B7787A-1A3C-4CA8-BDA8-9957F130907B}" type="datetime1">
              <a:rPr lang="de-AT" smtClean="0"/>
              <a:t>01.02.2023</a:t>
            </a:fld>
            <a:endParaRPr lang="en-US"/>
          </a:p>
        </p:txBody>
      </p:sp>
    </p:spTree>
    <p:extLst>
      <p:ext uri="{BB962C8B-B14F-4D97-AF65-F5344CB8AC3E}">
        <p14:creationId xmlns:p14="http://schemas.microsoft.com/office/powerpoint/2010/main" val="631410429"/>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3"/>
          <p:cNvSpPr>
            <a:spLocks noGrp="1" noChangeArrowheads="1"/>
          </p:cNvSpPr>
          <p:nvPr>
            <p:ph type="body" idx="1"/>
          </p:nvPr>
        </p:nvSpPr>
        <p:spPr>
          <a:xfrm>
            <a:off x="539750" y="908050"/>
            <a:ext cx="8064500" cy="5616575"/>
          </a:xfrm>
        </p:spPr>
        <p:txBody>
          <a:bodyPr/>
          <a:lstStyle/>
          <a:p>
            <a:pPr marL="495300" indent="-495300" eaLnBrk="1" hangingPunct="1">
              <a:buFontTx/>
              <a:buNone/>
            </a:pPr>
            <a:r>
              <a:rPr lang="en-GB" altLang="en-US" sz="2700" smtClean="0">
                <a:latin typeface="Verdana" panose="020B0604030504040204" pitchFamily="34" charset="0"/>
              </a:rPr>
              <a:t>Survival analysis</a:t>
            </a:r>
          </a:p>
          <a:p>
            <a:pPr marL="495300" indent="-495300" eaLnBrk="1" hangingPunct="1">
              <a:buFontTx/>
              <a:buNone/>
            </a:pPr>
            <a:endParaRPr lang="en-GB" altLang="en-US" sz="1800" smtClean="0">
              <a:latin typeface="Verdana" panose="020B0604030504040204" pitchFamily="34" charset="0"/>
            </a:endParaRPr>
          </a:p>
          <a:p>
            <a:pPr marL="495300" indent="-495300" eaLnBrk="1" hangingPunct="1">
              <a:buFontTx/>
              <a:buNone/>
            </a:pPr>
            <a:r>
              <a:rPr lang="en-GB" altLang="en-US" sz="1800" u="sng" smtClean="0">
                <a:latin typeface="Verdana" panose="020B0604030504040204" pitchFamily="34" charset="0"/>
              </a:rPr>
              <a:t>Kaplan-Meier method: descriptive</a:t>
            </a:r>
            <a:endParaRPr lang="en-GB" altLang="en-US" sz="1800" smtClean="0">
              <a:latin typeface="Verdana" panose="020B0604030504040204" pitchFamily="34" charset="0"/>
            </a:endParaRPr>
          </a:p>
          <a:p>
            <a:pPr marL="495300" indent="-495300" eaLnBrk="1" hangingPunct="1">
              <a:buFontTx/>
              <a:buNone/>
            </a:pPr>
            <a:endParaRPr lang="de-DE" altLang="en-US" sz="1800" smtClean="0">
              <a:latin typeface="Verdana" panose="020B0604030504040204" pitchFamily="34" charset="0"/>
            </a:endParaRPr>
          </a:p>
        </p:txBody>
      </p:sp>
      <p:sp>
        <p:nvSpPr>
          <p:cNvPr id="78851" name="Textfeld 5"/>
          <p:cNvSpPr txBox="1">
            <a:spLocks noChangeArrowheads="1"/>
          </p:cNvSpPr>
          <p:nvPr/>
        </p:nvSpPr>
        <p:spPr bwMode="auto">
          <a:xfrm>
            <a:off x="250825" y="0"/>
            <a:ext cx="4681538" cy="63023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Medical Statistics, Informatics, and Health Economics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INNSBRUCK MEDICAL UNIVERSITY</a:t>
            </a:r>
          </a:p>
        </p:txBody>
      </p:sp>
      <p:sp>
        <p:nvSpPr>
          <p:cNvPr id="78852" name="Foliennummernplatzhalter 6"/>
          <p:cNvSpPr>
            <a:spLocks noGrp="1"/>
          </p:cNvSpPr>
          <p:nvPr>
            <p:ph type="sldNum" sz="quarter" idx="12"/>
          </p:nvPr>
        </p:nvSpPr>
        <p:spPr>
          <a:xfrm>
            <a:off x="3635375" y="6524625"/>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9F262918-227E-42D8-A9F0-475B86B39A47}"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182</a:t>
            </a:fld>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78853"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hanno.ulmer@i-med.ac.at</a:t>
            </a:r>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pic>
        <p:nvPicPr>
          <p:cNvPr id="78854" name="Grafi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188" y="2349500"/>
            <a:ext cx="7000875" cy="4117975"/>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Datumsplatzhalter 1"/>
          <p:cNvSpPr>
            <a:spLocks noGrp="1"/>
          </p:cNvSpPr>
          <p:nvPr>
            <p:ph type="dt" sz="half" idx="10"/>
          </p:nvPr>
        </p:nvSpPr>
        <p:spPr/>
        <p:txBody>
          <a:bodyPr/>
          <a:lstStyle/>
          <a:p>
            <a:pPr>
              <a:defRPr/>
            </a:pPr>
            <a:fld id="{451CA540-A893-48F5-841F-F558E67EF61F}" type="datetime1">
              <a:rPr lang="de-AT" smtClean="0"/>
              <a:t>01.02.2023</a:t>
            </a:fld>
            <a:endParaRPr lang="en-US"/>
          </a:p>
        </p:txBody>
      </p:sp>
    </p:spTree>
    <p:extLst>
      <p:ext uri="{BB962C8B-B14F-4D97-AF65-F5344CB8AC3E}">
        <p14:creationId xmlns:p14="http://schemas.microsoft.com/office/powerpoint/2010/main" val="1903352323"/>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3"/>
          <p:cNvSpPr>
            <a:spLocks noGrp="1" noChangeArrowheads="1"/>
          </p:cNvSpPr>
          <p:nvPr>
            <p:ph type="body" idx="1"/>
          </p:nvPr>
        </p:nvSpPr>
        <p:spPr>
          <a:xfrm>
            <a:off x="539750" y="908050"/>
            <a:ext cx="8064500" cy="5616575"/>
          </a:xfrm>
        </p:spPr>
        <p:txBody>
          <a:bodyPr/>
          <a:lstStyle/>
          <a:p>
            <a:pPr marL="495300" indent="-495300" eaLnBrk="1" hangingPunct="1">
              <a:buFontTx/>
              <a:buNone/>
            </a:pPr>
            <a:r>
              <a:rPr lang="en-GB" altLang="en-US" sz="2700" smtClean="0">
                <a:latin typeface="Verdana" panose="020B0604030504040204" pitchFamily="34" charset="0"/>
              </a:rPr>
              <a:t>Survival analysis</a:t>
            </a:r>
          </a:p>
          <a:p>
            <a:pPr marL="495300" indent="-495300" eaLnBrk="1" hangingPunct="1">
              <a:buFontTx/>
              <a:buNone/>
            </a:pPr>
            <a:endParaRPr lang="en-GB" altLang="en-US" sz="1800" smtClean="0">
              <a:latin typeface="Verdana" panose="020B0604030504040204" pitchFamily="34" charset="0"/>
            </a:endParaRPr>
          </a:p>
          <a:p>
            <a:pPr marL="495300" indent="-495300" eaLnBrk="1" hangingPunct="1">
              <a:buFontTx/>
              <a:buNone/>
            </a:pPr>
            <a:r>
              <a:rPr lang="en-GB" altLang="en-US" sz="1800" u="sng" smtClean="0">
                <a:latin typeface="Verdana" panose="020B0604030504040204" pitchFamily="34" charset="0"/>
              </a:rPr>
              <a:t>Kaplan-Meier method: descriptive</a:t>
            </a:r>
            <a:endParaRPr lang="en-GB" altLang="en-US" sz="1800" smtClean="0">
              <a:latin typeface="Verdana" panose="020B0604030504040204" pitchFamily="34" charset="0"/>
            </a:endParaRPr>
          </a:p>
          <a:p>
            <a:pPr marL="495300" indent="-495300" eaLnBrk="1" hangingPunct="1">
              <a:buFontTx/>
              <a:buNone/>
            </a:pPr>
            <a:endParaRPr lang="de-DE" altLang="en-US" sz="1800" smtClean="0">
              <a:latin typeface="Verdana" panose="020B0604030504040204" pitchFamily="34" charset="0"/>
            </a:endParaRPr>
          </a:p>
        </p:txBody>
      </p:sp>
      <p:sp>
        <p:nvSpPr>
          <p:cNvPr id="80899" name="Textfeld 5"/>
          <p:cNvSpPr txBox="1">
            <a:spLocks noChangeArrowheads="1"/>
          </p:cNvSpPr>
          <p:nvPr/>
        </p:nvSpPr>
        <p:spPr bwMode="auto">
          <a:xfrm>
            <a:off x="250825" y="0"/>
            <a:ext cx="4681538" cy="63023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Medical Statistics, Informatics, and Health Economics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INNSBRUCK MEDICAL UNIVERSITY</a:t>
            </a:r>
          </a:p>
        </p:txBody>
      </p:sp>
      <p:sp>
        <p:nvSpPr>
          <p:cNvPr id="80900" name="Foliennummernplatzhalter 6"/>
          <p:cNvSpPr>
            <a:spLocks noGrp="1"/>
          </p:cNvSpPr>
          <p:nvPr>
            <p:ph type="sldNum" sz="quarter" idx="12"/>
          </p:nvPr>
        </p:nvSpPr>
        <p:spPr>
          <a:xfrm>
            <a:off x="3635375" y="6524625"/>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A36C0FB9-31C9-42A6-B6E7-F656A8AEB3A9}"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183</a:t>
            </a:fld>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80901"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hanno.ulmer@i-med.ac.at</a:t>
            </a:r>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pic>
        <p:nvPicPr>
          <p:cNvPr id="80902" name="Grafi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3100" y="2205038"/>
            <a:ext cx="5915025" cy="431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umsplatzhalter 1"/>
          <p:cNvSpPr>
            <a:spLocks noGrp="1"/>
          </p:cNvSpPr>
          <p:nvPr>
            <p:ph type="dt" sz="half" idx="10"/>
          </p:nvPr>
        </p:nvSpPr>
        <p:spPr/>
        <p:txBody>
          <a:bodyPr/>
          <a:lstStyle/>
          <a:p>
            <a:pPr>
              <a:defRPr/>
            </a:pPr>
            <a:fld id="{9AC809B1-567B-4BF5-B0F0-E3D7134E3E94}" type="datetime1">
              <a:rPr lang="de-AT" smtClean="0"/>
              <a:t>01.02.2023</a:t>
            </a:fld>
            <a:endParaRPr lang="en-US"/>
          </a:p>
        </p:txBody>
      </p:sp>
    </p:spTree>
    <p:extLst>
      <p:ext uri="{BB962C8B-B14F-4D97-AF65-F5344CB8AC3E}">
        <p14:creationId xmlns:p14="http://schemas.microsoft.com/office/powerpoint/2010/main" val="3518919231"/>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3"/>
          <p:cNvSpPr>
            <a:spLocks noGrp="1" noChangeArrowheads="1"/>
          </p:cNvSpPr>
          <p:nvPr>
            <p:ph type="body" idx="1"/>
          </p:nvPr>
        </p:nvSpPr>
        <p:spPr>
          <a:xfrm>
            <a:off x="539750" y="908050"/>
            <a:ext cx="8064500" cy="5616575"/>
          </a:xfrm>
        </p:spPr>
        <p:txBody>
          <a:bodyPr/>
          <a:lstStyle/>
          <a:p>
            <a:pPr marL="495300" indent="-495300" eaLnBrk="1" hangingPunct="1">
              <a:buFontTx/>
              <a:buNone/>
              <a:defRPr/>
            </a:pPr>
            <a:r>
              <a:rPr lang="en-GB" altLang="en-US" sz="2700" dirty="0" smtClean="0">
                <a:latin typeface="Verdana" panose="020B0604030504040204" pitchFamily="34" charset="0"/>
              </a:rPr>
              <a:t>Survival analysis</a:t>
            </a:r>
          </a:p>
          <a:p>
            <a:pPr marL="495300" indent="-495300" eaLnBrk="1" hangingPunct="1">
              <a:buFontTx/>
              <a:buNone/>
              <a:defRPr/>
            </a:pPr>
            <a:endParaRPr lang="en-GB" altLang="en-US" sz="1800" dirty="0" smtClean="0">
              <a:latin typeface="Verdana" panose="020B0604030504040204" pitchFamily="34" charset="0"/>
            </a:endParaRPr>
          </a:p>
          <a:p>
            <a:pPr marL="495300" indent="-495300" eaLnBrk="1" hangingPunct="1">
              <a:buFontTx/>
              <a:buNone/>
              <a:defRPr/>
            </a:pPr>
            <a:r>
              <a:rPr lang="en-GB" altLang="en-US" sz="1800" u="sng" dirty="0" smtClean="0">
                <a:latin typeface="Verdana" panose="020B0604030504040204" pitchFamily="34" charset="0"/>
              </a:rPr>
              <a:t>Kaplan-Meier method: descriptive</a:t>
            </a:r>
            <a:endParaRPr lang="en-GB" altLang="en-US" sz="1800" dirty="0" smtClean="0">
              <a:latin typeface="Verdana" panose="020B0604030504040204" pitchFamily="34" charset="0"/>
            </a:endParaRPr>
          </a:p>
          <a:p>
            <a:pPr marL="495300" indent="-495300" eaLnBrk="1" hangingPunct="1">
              <a:buFontTx/>
              <a:buNone/>
              <a:defRPr/>
            </a:pPr>
            <a:endParaRPr lang="en-GB" altLang="en-US" sz="1800" dirty="0" smtClean="0">
              <a:latin typeface="Verdana" panose="020B0604030504040204" pitchFamily="34" charset="0"/>
            </a:endParaRPr>
          </a:p>
          <a:p>
            <a:pPr marL="495300" indent="-495300" eaLnBrk="1" hangingPunct="1">
              <a:buFontTx/>
              <a:buNone/>
              <a:defRPr/>
            </a:pPr>
            <a:r>
              <a:rPr lang="en-GB" altLang="en-US" sz="1800" dirty="0" smtClean="0">
                <a:latin typeface="Verdana" panose="020B0604030504040204" pitchFamily="34" charset="0"/>
              </a:rPr>
              <a:t>Each patient contributes information to the calculations for as long as they are known to be event-free</a:t>
            </a:r>
          </a:p>
          <a:p>
            <a:pPr marL="495300" indent="-495300" eaLnBrk="1" hangingPunct="1">
              <a:buFontTx/>
              <a:buNone/>
              <a:defRPr/>
            </a:pPr>
            <a:endParaRPr lang="en-GB" altLang="en-US" sz="1800" dirty="0">
              <a:latin typeface="Verdana" panose="020B0604030504040204" pitchFamily="34" charset="0"/>
            </a:endParaRPr>
          </a:p>
          <a:p>
            <a:pPr marL="495300" indent="-495300" eaLnBrk="1" hangingPunct="1">
              <a:buFontTx/>
              <a:buNone/>
              <a:defRPr/>
            </a:pPr>
            <a:r>
              <a:rPr lang="en-GB" altLang="en-US" sz="1800" dirty="0" smtClean="0">
                <a:latin typeface="Verdana" panose="020B0604030504040204" pitchFamily="34" charset="0"/>
              </a:rPr>
              <a:t>Requirements:</a:t>
            </a:r>
          </a:p>
          <a:p>
            <a:pPr eaLnBrk="1" hangingPunct="1">
              <a:buFont typeface="Verdana" panose="020B0604030504040204" pitchFamily="34" charset="0"/>
              <a:buChar char="·"/>
              <a:defRPr/>
            </a:pPr>
            <a:r>
              <a:rPr lang="en-GB" altLang="en-US" sz="1800" dirty="0" smtClean="0">
                <a:latin typeface="Verdana" panose="020B0604030504040204" pitchFamily="34" charset="0"/>
              </a:rPr>
              <a:t>censoring 'non-informative'   (independent of possible event)</a:t>
            </a:r>
          </a:p>
          <a:p>
            <a:pPr eaLnBrk="1" hangingPunct="1">
              <a:buFont typeface="Verdana" panose="020B0604030504040204" pitchFamily="34" charset="0"/>
              <a:buChar char="·"/>
              <a:defRPr/>
            </a:pPr>
            <a:r>
              <a:rPr lang="en-GB" altLang="en-US" sz="1800" dirty="0" smtClean="0">
                <a:latin typeface="Verdana" panose="020B0604030504040204" pitchFamily="34" charset="0"/>
              </a:rPr>
              <a:t>sufficient follow-up to capture enough events</a:t>
            </a:r>
          </a:p>
          <a:p>
            <a:pPr eaLnBrk="1" hangingPunct="1">
              <a:buFont typeface="Verdana" panose="020B0604030504040204" pitchFamily="34" charset="0"/>
              <a:buChar char="·"/>
              <a:defRPr/>
            </a:pPr>
            <a:r>
              <a:rPr lang="en-GB" altLang="en-US" sz="1800" dirty="0" smtClean="0">
                <a:latin typeface="Verdana" panose="020B0604030504040204" pitchFamily="34" charset="0"/>
              </a:rPr>
              <a:t>no unequal follow-up between different groups</a:t>
            </a:r>
          </a:p>
          <a:p>
            <a:pPr eaLnBrk="1" hangingPunct="1">
              <a:buFont typeface="Verdana" panose="020B0604030504040204" pitchFamily="34" charset="0"/>
              <a:buChar char="·"/>
              <a:defRPr/>
            </a:pPr>
            <a:r>
              <a:rPr lang="en-GB" altLang="en-US" sz="1800" dirty="0" smtClean="0">
                <a:latin typeface="Verdana" panose="020B0604030504040204" pitchFamily="34" charset="0"/>
              </a:rPr>
              <a:t>survival probabilities remain the same during long study</a:t>
            </a:r>
          </a:p>
          <a:p>
            <a:pPr eaLnBrk="1" hangingPunct="1">
              <a:buFont typeface="Verdana" panose="020B0604030504040204" pitchFamily="34" charset="0"/>
              <a:buChar char="·"/>
              <a:defRPr/>
            </a:pPr>
            <a:r>
              <a:rPr lang="en-GB" altLang="en-US" sz="1800" dirty="0" smtClean="0">
                <a:latin typeface="Verdana" panose="020B0604030504040204" pitchFamily="34" charset="0"/>
              </a:rPr>
              <a:t>consistency in study methods in a multicentre study</a:t>
            </a:r>
          </a:p>
          <a:p>
            <a:pPr eaLnBrk="1" hangingPunct="1">
              <a:buFont typeface="Verdana" panose="020B0604030504040204" pitchFamily="34" charset="0"/>
              <a:buChar char="·"/>
              <a:defRPr/>
            </a:pPr>
            <a:r>
              <a:rPr lang="en-GB" altLang="en-US" sz="1800" dirty="0" smtClean="0">
                <a:latin typeface="Verdana" panose="020B0604030504040204" pitchFamily="34" charset="0"/>
              </a:rPr>
              <a:t>adequate number of events</a:t>
            </a:r>
          </a:p>
          <a:p>
            <a:pPr marL="0" indent="0" eaLnBrk="1" hangingPunct="1">
              <a:buFontTx/>
              <a:buNone/>
              <a:defRPr/>
            </a:pPr>
            <a:endParaRPr lang="en-GB" altLang="en-US" sz="1800" dirty="0" smtClean="0">
              <a:latin typeface="Verdana" panose="020B0604030504040204" pitchFamily="34" charset="0"/>
            </a:endParaRPr>
          </a:p>
        </p:txBody>
      </p:sp>
      <p:sp>
        <p:nvSpPr>
          <p:cNvPr id="82947" name="Textfeld 5"/>
          <p:cNvSpPr txBox="1">
            <a:spLocks noChangeArrowheads="1"/>
          </p:cNvSpPr>
          <p:nvPr/>
        </p:nvSpPr>
        <p:spPr bwMode="auto">
          <a:xfrm>
            <a:off x="250825" y="0"/>
            <a:ext cx="4681538" cy="63023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Medical Statistics, Informatics, and Health Economics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INNSBRUCK MEDICAL UNIVERSITY</a:t>
            </a:r>
          </a:p>
        </p:txBody>
      </p:sp>
      <p:sp>
        <p:nvSpPr>
          <p:cNvPr id="82948" name="Foliennummernplatzhalter 6"/>
          <p:cNvSpPr>
            <a:spLocks noGrp="1"/>
          </p:cNvSpPr>
          <p:nvPr>
            <p:ph type="sldNum" sz="quarter" idx="12"/>
          </p:nvPr>
        </p:nvSpPr>
        <p:spPr>
          <a:xfrm>
            <a:off x="3635375" y="6524625"/>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D61CE427-8FE9-46D3-84A8-C736D20048C3}"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184</a:t>
            </a:fld>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82949"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hanno.ulmer@i-med.ac.at</a:t>
            </a:r>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82950" name="Textfeld 5"/>
          <p:cNvSpPr txBox="1">
            <a:spLocks noChangeArrowheads="1"/>
          </p:cNvSpPr>
          <p:nvPr/>
        </p:nvSpPr>
        <p:spPr bwMode="auto">
          <a:xfrm>
            <a:off x="6084888" y="6308725"/>
            <a:ext cx="2519362"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altLang="en-US" sz="1200" b="0" i="1"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Br J Cancer </a:t>
            </a:r>
            <a:r>
              <a:rPr kumimoji="0" lang="en-GB" altLang="en-US" sz="12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2003;89:232-238</a:t>
            </a:r>
          </a:p>
        </p:txBody>
      </p:sp>
      <p:sp>
        <p:nvSpPr>
          <p:cNvPr id="2" name="Datumsplatzhalter 1"/>
          <p:cNvSpPr>
            <a:spLocks noGrp="1"/>
          </p:cNvSpPr>
          <p:nvPr>
            <p:ph type="dt" sz="half" idx="10"/>
          </p:nvPr>
        </p:nvSpPr>
        <p:spPr/>
        <p:txBody>
          <a:bodyPr/>
          <a:lstStyle/>
          <a:p>
            <a:pPr>
              <a:defRPr/>
            </a:pPr>
            <a:fld id="{64D3FF30-1685-46CB-A521-A60B87695F39}" type="datetime1">
              <a:rPr lang="de-AT" smtClean="0"/>
              <a:t>01.02.2023</a:t>
            </a:fld>
            <a:endParaRPr lang="en-US"/>
          </a:p>
        </p:txBody>
      </p:sp>
    </p:spTree>
    <p:extLst>
      <p:ext uri="{BB962C8B-B14F-4D97-AF65-F5344CB8AC3E}">
        <p14:creationId xmlns:p14="http://schemas.microsoft.com/office/powerpoint/2010/main" val="1456553225"/>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3"/>
          <p:cNvSpPr>
            <a:spLocks noGrp="1" noChangeArrowheads="1"/>
          </p:cNvSpPr>
          <p:nvPr>
            <p:ph type="body" idx="1"/>
          </p:nvPr>
        </p:nvSpPr>
        <p:spPr>
          <a:xfrm>
            <a:off x="539750" y="908050"/>
            <a:ext cx="8064500" cy="5616575"/>
          </a:xfrm>
        </p:spPr>
        <p:txBody>
          <a:bodyPr/>
          <a:lstStyle/>
          <a:p>
            <a:pPr marL="495300" indent="-495300" eaLnBrk="1" hangingPunct="1">
              <a:buFontTx/>
              <a:buNone/>
              <a:defRPr/>
            </a:pPr>
            <a:r>
              <a:rPr lang="en-GB" altLang="en-US" sz="2700" dirty="0" smtClean="0">
                <a:latin typeface="Verdana" panose="020B0604030504040204" pitchFamily="34" charset="0"/>
              </a:rPr>
              <a:t>Survival analysis</a:t>
            </a:r>
          </a:p>
          <a:p>
            <a:pPr marL="495300" indent="-495300" eaLnBrk="1" hangingPunct="1">
              <a:buFontTx/>
              <a:buNone/>
              <a:defRPr/>
            </a:pPr>
            <a:endParaRPr lang="en-GB" altLang="en-US" sz="1800" dirty="0" smtClean="0">
              <a:latin typeface="Verdana" panose="020B0604030504040204" pitchFamily="34" charset="0"/>
            </a:endParaRPr>
          </a:p>
          <a:p>
            <a:pPr marL="495300" indent="-495300" eaLnBrk="1" hangingPunct="1">
              <a:buFontTx/>
              <a:buNone/>
              <a:defRPr/>
            </a:pPr>
            <a:r>
              <a:rPr lang="en-GB" altLang="en-US" sz="1800" u="sng" dirty="0" smtClean="0">
                <a:latin typeface="Verdana" panose="020B0604030504040204" pitchFamily="34" charset="0"/>
              </a:rPr>
              <a:t>Kaplan-Meier method: descriptive</a:t>
            </a:r>
            <a:endParaRPr lang="en-GB" altLang="en-US" sz="1800" dirty="0" smtClean="0">
              <a:latin typeface="Verdana" panose="020B0604030504040204" pitchFamily="34" charset="0"/>
            </a:endParaRPr>
          </a:p>
          <a:p>
            <a:pPr marL="495300" indent="-495300" eaLnBrk="1" hangingPunct="1">
              <a:buFontTx/>
              <a:buNone/>
              <a:defRPr/>
            </a:pPr>
            <a:endParaRPr lang="en-GB" altLang="en-US" sz="1800" dirty="0" smtClean="0">
              <a:latin typeface="Verdana" panose="020B0604030504040204" pitchFamily="34" charset="0"/>
            </a:endParaRPr>
          </a:p>
          <a:p>
            <a:pPr marL="0" indent="0" eaLnBrk="1" hangingPunct="1">
              <a:buFontTx/>
              <a:buNone/>
              <a:defRPr/>
            </a:pPr>
            <a:endParaRPr lang="en-GB" altLang="en-US" sz="1800" dirty="0" smtClean="0">
              <a:latin typeface="Verdana" panose="020B0604030504040204" pitchFamily="34" charset="0"/>
            </a:endParaRPr>
          </a:p>
        </p:txBody>
      </p:sp>
      <p:sp>
        <p:nvSpPr>
          <p:cNvPr id="84995" name="Textfeld 5"/>
          <p:cNvSpPr txBox="1">
            <a:spLocks noChangeArrowheads="1"/>
          </p:cNvSpPr>
          <p:nvPr/>
        </p:nvSpPr>
        <p:spPr bwMode="auto">
          <a:xfrm>
            <a:off x="250825" y="0"/>
            <a:ext cx="4681538" cy="63023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Medical Statistics, Informatics, and Health Economics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INNSBRUCK MEDICAL UNIVERSITY</a:t>
            </a:r>
          </a:p>
        </p:txBody>
      </p:sp>
      <p:sp>
        <p:nvSpPr>
          <p:cNvPr id="84996" name="Foliennummernplatzhalter 6"/>
          <p:cNvSpPr>
            <a:spLocks noGrp="1"/>
          </p:cNvSpPr>
          <p:nvPr>
            <p:ph type="sldNum" sz="quarter" idx="12"/>
          </p:nvPr>
        </p:nvSpPr>
        <p:spPr>
          <a:xfrm>
            <a:off x="3635375" y="6524625"/>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6DD19EFD-D897-469F-B05F-5CA7F58DDC63}"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185</a:t>
            </a:fld>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84997"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hanno.ulmer@i-med.ac.at</a:t>
            </a:r>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84998" name="Textfeld 5"/>
          <p:cNvSpPr txBox="1">
            <a:spLocks noChangeArrowheads="1"/>
          </p:cNvSpPr>
          <p:nvPr/>
        </p:nvSpPr>
        <p:spPr bwMode="auto">
          <a:xfrm>
            <a:off x="4211638" y="6308725"/>
            <a:ext cx="4392612"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https://stats.oarc.ucla.edu/sas/seminars/sas-survival/</a:t>
            </a:r>
          </a:p>
        </p:txBody>
      </p:sp>
      <p:pic>
        <p:nvPicPr>
          <p:cNvPr id="8499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750" y="2349500"/>
            <a:ext cx="5216525" cy="395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umsplatzhalter 1"/>
          <p:cNvSpPr>
            <a:spLocks noGrp="1"/>
          </p:cNvSpPr>
          <p:nvPr>
            <p:ph type="dt" sz="half" idx="10"/>
          </p:nvPr>
        </p:nvSpPr>
        <p:spPr/>
        <p:txBody>
          <a:bodyPr/>
          <a:lstStyle/>
          <a:p>
            <a:pPr>
              <a:defRPr/>
            </a:pPr>
            <a:fld id="{E7690F4E-ECC0-43C3-A2A9-36AD3908AF8E}" type="datetime1">
              <a:rPr lang="de-AT" smtClean="0"/>
              <a:t>01.02.2023</a:t>
            </a:fld>
            <a:endParaRPr lang="en-US"/>
          </a:p>
        </p:txBody>
      </p:sp>
    </p:spTree>
    <p:extLst>
      <p:ext uri="{BB962C8B-B14F-4D97-AF65-F5344CB8AC3E}">
        <p14:creationId xmlns:p14="http://schemas.microsoft.com/office/powerpoint/2010/main" val="2549689787"/>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3"/>
          <p:cNvSpPr>
            <a:spLocks noGrp="1" noChangeArrowheads="1"/>
          </p:cNvSpPr>
          <p:nvPr>
            <p:ph type="body" idx="1"/>
          </p:nvPr>
        </p:nvSpPr>
        <p:spPr>
          <a:xfrm>
            <a:off x="539750" y="908050"/>
            <a:ext cx="8064500" cy="5616575"/>
          </a:xfrm>
        </p:spPr>
        <p:txBody>
          <a:bodyPr/>
          <a:lstStyle/>
          <a:p>
            <a:pPr marL="495300" indent="-495300" eaLnBrk="1" hangingPunct="1">
              <a:buFontTx/>
              <a:buNone/>
              <a:defRPr/>
            </a:pPr>
            <a:r>
              <a:rPr lang="en-GB" altLang="en-US" sz="2700" dirty="0" smtClean="0">
                <a:latin typeface="Verdana" panose="020B0604030504040204" pitchFamily="34" charset="0"/>
              </a:rPr>
              <a:t>Survival analysis</a:t>
            </a:r>
          </a:p>
          <a:p>
            <a:pPr marL="495300" indent="-495300" eaLnBrk="1" hangingPunct="1">
              <a:buFontTx/>
              <a:buNone/>
              <a:defRPr/>
            </a:pPr>
            <a:endParaRPr lang="en-GB" altLang="en-US" sz="1800" dirty="0" smtClean="0">
              <a:latin typeface="Verdana" panose="020B0604030504040204" pitchFamily="34" charset="0"/>
            </a:endParaRPr>
          </a:p>
          <a:p>
            <a:pPr marL="495300" indent="-495300" eaLnBrk="1" hangingPunct="1">
              <a:buFontTx/>
              <a:buNone/>
              <a:defRPr/>
            </a:pPr>
            <a:r>
              <a:rPr lang="en-GB" altLang="en-US" sz="1800" u="sng" dirty="0" smtClean="0">
                <a:latin typeface="Verdana" panose="020B0604030504040204" pitchFamily="34" charset="0"/>
              </a:rPr>
              <a:t>Kaplan-Meier method: descriptive</a:t>
            </a:r>
            <a:endParaRPr lang="en-GB" altLang="en-US" sz="1800" dirty="0" smtClean="0">
              <a:latin typeface="Verdana" panose="020B0604030504040204" pitchFamily="34" charset="0"/>
            </a:endParaRPr>
          </a:p>
          <a:p>
            <a:pPr marL="495300" indent="-495300" eaLnBrk="1" hangingPunct="1">
              <a:buFontTx/>
              <a:buNone/>
              <a:defRPr/>
            </a:pPr>
            <a:endParaRPr lang="en-GB" altLang="en-US" sz="1800" dirty="0" smtClean="0">
              <a:latin typeface="Verdana" panose="020B0604030504040204" pitchFamily="34" charset="0"/>
            </a:endParaRPr>
          </a:p>
          <a:p>
            <a:pPr marL="0" indent="0" eaLnBrk="1" hangingPunct="1">
              <a:buFontTx/>
              <a:buNone/>
              <a:defRPr/>
            </a:pPr>
            <a:endParaRPr lang="en-GB" altLang="en-US" sz="1800" dirty="0" smtClean="0">
              <a:latin typeface="Verdana" panose="020B0604030504040204" pitchFamily="34" charset="0"/>
            </a:endParaRPr>
          </a:p>
        </p:txBody>
      </p:sp>
      <p:sp>
        <p:nvSpPr>
          <p:cNvPr id="87043" name="Textfeld 5"/>
          <p:cNvSpPr txBox="1">
            <a:spLocks noChangeArrowheads="1"/>
          </p:cNvSpPr>
          <p:nvPr/>
        </p:nvSpPr>
        <p:spPr bwMode="auto">
          <a:xfrm>
            <a:off x="250825" y="0"/>
            <a:ext cx="4681538" cy="63023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Medical Statistics, Informatics, and Health Economics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INNSBRUCK MEDICAL UNIVERSITY</a:t>
            </a:r>
          </a:p>
        </p:txBody>
      </p:sp>
      <p:sp>
        <p:nvSpPr>
          <p:cNvPr id="87044" name="Foliennummernplatzhalter 6"/>
          <p:cNvSpPr>
            <a:spLocks noGrp="1"/>
          </p:cNvSpPr>
          <p:nvPr>
            <p:ph type="sldNum" sz="quarter" idx="12"/>
          </p:nvPr>
        </p:nvSpPr>
        <p:spPr>
          <a:xfrm>
            <a:off x="3635375" y="6524625"/>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1DA999EA-2B40-4BCB-A346-855C9F75290A}"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186</a:t>
            </a:fld>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87045"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hanno.ulmer@i-med.ac.at</a:t>
            </a:r>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87046" name="Textfeld 5"/>
          <p:cNvSpPr txBox="1">
            <a:spLocks noChangeArrowheads="1"/>
          </p:cNvSpPr>
          <p:nvPr/>
        </p:nvSpPr>
        <p:spPr bwMode="auto">
          <a:xfrm>
            <a:off x="6156325" y="6308725"/>
            <a:ext cx="2447925"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altLang="en-US" sz="1200" b="0" i="1"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Lancet </a:t>
            </a:r>
            <a:r>
              <a:rPr kumimoji="0" lang="en-GB" altLang="en-US" sz="12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2008;371:1085-1097</a:t>
            </a:r>
          </a:p>
        </p:txBody>
      </p:sp>
      <p:pic>
        <p:nvPicPr>
          <p:cNvPr id="87047" name="Grafi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750" y="2306638"/>
            <a:ext cx="8064500" cy="338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umsplatzhalter 1"/>
          <p:cNvSpPr>
            <a:spLocks noGrp="1"/>
          </p:cNvSpPr>
          <p:nvPr>
            <p:ph type="dt" sz="half" idx="10"/>
          </p:nvPr>
        </p:nvSpPr>
        <p:spPr/>
        <p:txBody>
          <a:bodyPr/>
          <a:lstStyle/>
          <a:p>
            <a:pPr>
              <a:defRPr/>
            </a:pPr>
            <a:fld id="{4481FC8E-8732-4D72-AF58-FD29B767F3AE}" type="datetime1">
              <a:rPr lang="de-AT" smtClean="0"/>
              <a:t>01.02.2023</a:t>
            </a:fld>
            <a:endParaRPr lang="en-US"/>
          </a:p>
        </p:txBody>
      </p:sp>
    </p:spTree>
    <p:extLst>
      <p:ext uri="{BB962C8B-B14F-4D97-AF65-F5344CB8AC3E}">
        <p14:creationId xmlns:p14="http://schemas.microsoft.com/office/powerpoint/2010/main" val="2319109436"/>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3"/>
          <p:cNvSpPr>
            <a:spLocks noGrp="1" noChangeArrowheads="1"/>
          </p:cNvSpPr>
          <p:nvPr>
            <p:ph type="body" idx="1"/>
          </p:nvPr>
        </p:nvSpPr>
        <p:spPr>
          <a:xfrm>
            <a:off x="539750" y="908050"/>
            <a:ext cx="8064500" cy="5616575"/>
          </a:xfrm>
        </p:spPr>
        <p:txBody>
          <a:bodyPr/>
          <a:lstStyle/>
          <a:p>
            <a:pPr marL="495300" indent="-495300" eaLnBrk="1" hangingPunct="1">
              <a:buFontTx/>
              <a:buNone/>
            </a:pPr>
            <a:r>
              <a:rPr lang="en-GB" altLang="en-US" sz="2700" smtClean="0">
                <a:latin typeface="Verdana" panose="020B0604030504040204" pitchFamily="34" charset="0"/>
              </a:rPr>
              <a:t>Multivariable survival analysis - regression</a:t>
            </a:r>
          </a:p>
          <a:p>
            <a:pPr marL="495300" indent="-495300" eaLnBrk="1" hangingPunct="1">
              <a:buFontTx/>
              <a:buNone/>
            </a:pPr>
            <a:endParaRPr lang="en-GB" altLang="en-US" sz="1800" smtClean="0">
              <a:latin typeface="Verdana" panose="020B0604030504040204" pitchFamily="34" charset="0"/>
            </a:endParaRPr>
          </a:p>
          <a:p>
            <a:pPr marL="495300" indent="-495300" eaLnBrk="1" hangingPunct="1">
              <a:buFontTx/>
              <a:buNone/>
            </a:pPr>
            <a:r>
              <a:rPr lang="en-GB" altLang="en-US" sz="1800" u="sng" smtClean="0">
                <a:latin typeface="Verdana" panose="020B0604030504040204" pitchFamily="34" charset="0"/>
              </a:rPr>
              <a:t>Cox proportional hazards regression model</a:t>
            </a:r>
            <a:endParaRPr lang="en-GB" altLang="en-US" sz="1800" smtClean="0">
              <a:latin typeface="Verdana" panose="020B0604030504040204" pitchFamily="34" charset="0"/>
            </a:endParaRPr>
          </a:p>
          <a:p>
            <a:pPr marL="495300" indent="-495300" eaLnBrk="1" hangingPunct="1">
              <a:buFontTx/>
              <a:buNone/>
            </a:pPr>
            <a:endParaRPr lang="de-DE" altLang="en-US" sz="1800" smtClean="0">
              <a:latin typeface="Verdana" panose="020B0604030504040204" pitchFamily="34" charset="0"/>
            </a:endParaRPr>
          </a:p>
          <a:p>
            <a:pPr marL="495300" indent="-495300" eaLnBrk="1" hangingPunct="1">
              <a:buFontTx/>
              <a:buNone/>
            </a:pPr>
            <a:r>
              <a:rPr lang="de-DE" altLang="en-US" sz="1800" smtClean="0">
                <a:latin typeface="Verdana" panose="020B0604030504040204" pitchFamily="34" charset="0"/>
              </a:rPr>
              <a:t>	: </a:t>
            </a:r>
            <a:r>
              <a:rPr lang="en-GB" altLang="en-US" sz="1800" smtClean="0">
                <a:latin typeface="Verdana" panose="020B0604030504040204" pitchFamily="34" charset="0"/>
              </a:rPr>
              <a:t>hazard   (probability of event per time unit at time </a:t>
            </a:r>
            <a:r>
              <a:rPr lang="en-GB" altLang="en-US" sz="1800" i="1" smtClean="0">
                <a:latin typeface="Verdana" panose="020B0604030504040204" pitchFamily="34" charset="0"/>
              </a:rPr>
              <a:t>t</a:t>
            </a:r>
            <a:r>
              <a:rPr lang="en-GB" altLang="en-US" sz="1800" smtClean="0">
                <a:latin typeface="Verdana" panose="020B0604030504040204" pitchFamily="34" charset="0"/>
              </a:rPr>
              <a:t>)</a:t>
            </a:r>
          </a:p>
          <a:p>
            <a:pPr marL="495300" indent="-495300" eaLnBrk="1" hangingPunct="1">
              <a:buFontTx/>
              <a:buNone/>
            </a:pPr>
            <a:endParaRPr lang="en-GB" altLang="en-US" sz="1800" smtClean="0">
              <a:latin typeface="Verdana" panose="020B0604030504040204" pitchFamily="34" charset="0"/>
            </a:endParaRPr>
          </a:p>
          <a:p>
            <a:pPr marL="495300" indent="-495300" eaLnBrk="1" hangingPunct="1">
              <a:buFontTx/>
              <a:buNone/>
            </a:pPr>
            <a:endParaRPr lang="en-GB" altLang="en-US" sz="1800" smtClean="0">
              <a:latin typeface="Verdana" panose="020B0604030504040204" pitchFamily="34" charset="0"/>
            </a:endParaRPr>
          </a:p>
          <a:p>
            <a:pPr marL="495300" indent="-495300" eaLnBrk="1" hangingPunct="1">
              <a:buFontTx/>
              <a:buNone/>
            </a:pPr>
            <a:r>
              <a:rPr lang="en-GB" altLang="en-US" sz="1800" smtClean="0">
                <a:latin typeface="Verdana" panose="020B0604030504040204" pitchFamily="34" charset="0"/>
              </a:rPr>
              <a:t> </a:t>
            </a:r>
            <a:r>
              <a:rPr lang="en-GB" altLang="en-US" sz="1500" smtClean="0">
                <a:latin typeface="Verdana" panose="020B0604030504040204" pitchFamily="34" charset="0"/>
              </a:rPr>
              <a:t>where:</a:t>
            </a:r>
            <a:endParaRPr lang="en-GB" altLang="en-US" sz="1800" smtClean="0">
              <a:latin typeface="Verdana" panose="020B0604030504040204" pitchFamily="34" charset="0"/>
            </a:endParaRPr>
          </a:p>
          <a:p>
            <a:pPr marL="495300" indent="-495300" eaLnBrk="1" hangingPunct="1">
              <a:buFontTx/>
              <a:buNone/>
            </a:pPr>
            <a:endParaRPr lang="en-GB" altLang="en-US" sz="1800" smtClean="0">
              <a:latin typeface="Verdana" panose="020B0604030504040204" pitchFamily="34" charset="0"/>
            </a:endParaRPr>
          </a:p>
          <a:p>
            <a:pPr marL="495300" indent="-495300" eaLnBrk="1" hangingPunct="1">
              <a:buFontTx/>
              <a:buNone/>
            </a:pPr>
            <a:r>
              <a:rPr lang="en-GB" altLang="en-US" sz="1800" smtClean="0">
                <a:latin typeface="Verdana" panose="020B0604030504040204" pitchFamily="34" charset="0"/>
              </a:rPr>
              <a:t>       is the (unknown) underlying hazard, i.e. the %-age of subjects </a:t>
            </a:r>
          </a:p>
          <a:p>
            <a:pPr marL="495300" indent="-495300" eaLnBrk="1" hangingPunct="1">
              <a:buFontTx/>
              <a:buNone/>
            </a:pPr>
            <a:r>
              <a:rPr lang="en-GB" altLang="en-US" sz="1800" smtClean="0">
                <a:latin typeface="Verdana" panose="020B0604030504040204" pitchFamily="34" charset="0"/>
              </a:rPr>
              <a:t>who fail at time </a:t>
            </a:r>
            <a:r>
              <a:rPr lang="en-GB" altLang="en-US" sz="1800" i="1" smtClean="0">
                <a:latin typeface="Verdana" panose="020B0604030504040204" pitchFamily="34" charset="0"/>
              </a:rPr>
              <a:t>t</a:t>
            </a:r>
            <a:r>
              <a:rPr lang="en-GB" altLang="en-US" sz="1800" smtClean="0">
                <a:latin typeface="Verdana" panose="020B0604030504040204" pitchFamily="34" charset="0"/>
              </a:rPr>
              <a:t> among those who have not failed previously</a:t>
            </a:r>
          </a:p>
          <a:p>
            <a:pPr marL="495300" indent="-495300" eaLnBrk="1" hangingPunct="1">
              <a:buFontTx/>
              <a:buNone/>
            </a:pPr>
            <a:endParaRPr lang="en-GB" altLang="en-US" sz="1800" smtClean="0">
              <a:latin typeface="Verdana" panose="020B0604030504040204" pitchFamily="34" charset="0"/>
            </a:endParaRPr>
          </a:p>
          <a:p>
            <a:pPr marL="495300" indent="-495300" eaLnBrk="1" hangingPunct="1">
              <a:buFontTx/>
              <a:buNone/>
            </a:pPr>
            <a:r>
              <a:rPr lang="en-GB" altLang="en-US" sz="1800" smtClean="0">
                <a:latin typeface="Verdana" panose="020B0604030504040204" pitchFamily="34" charset="0"/>
              </a:rPr>
              <a:t>hazard ratio:</a:t>
            </a:r>
          </a:p>
          <a:p>
            <a:pPr marL="495300" indent="-495300" eaLnBrk="1" hangingPunct="1">
              <a:buFontTx/>
              <a:buNone/>
            </a:pPr>
            <a:endParaRPr lang="en-GB" altLang="en-US" sz="1800" smtClean="0">
              <a:latin typeface="Verdana" panose="020B0604030504040204" pitchFamily="34" charset="0"/>
            </a:endParaRPr>
          </a:p>
          <a:p>
            <a:pPr marL="495300" indent="-495300" eaLnBrk="1" hangingPunct="1">
              <a:buFontTx/>
              <a:buNone/>
            </a:pPr>
            <a:r>
              <a:rPr lang="en-GB" altLang="en-US" sz="1800" smtClean="0">
                <a:latin typeface="Verdana" panose="020B0604030504040204" pitchFamily="34" charset="0"/>
              </a:rPr>
              <a:t>N.B. Survival reflects the cumulative non-occurrence of the event</a:t>
            </a:r>
          </a:p>
          <a:p>
            <a:pPr marL="495300" indent="-495300" eaLnBrk="1" hangingPunct="1">
              <a:buFontTx/>
              <a:buNone/>
            </a:pPr>
            <a:endParaRPr lang="en-GB" altLang="en-US" sz="1800" smtClean="0">
              <a:latin typeface="Verdana" panose="020B0604030504040204" pitchFamily="34" charset="0"/>
            </a:endParaRPr>
          </a:p>
        </p:txBody>
      </p:sp>
      <p:sp>
        <p:nvSpPr>
          <p:cNvPr id="89091" name="Textfeld 5"/>
          <p:cNvSpPr txBox="1">
            <a:spLocks noChangeArrowheads="1"/>
          </p:cNvSpPr>
          <p:nvPr/>
        </p:nvSpPr>
        <p:spPr bwMode="auto">
          <a:xfrm>
            <a:off x="250825" y="0"/>
            <a:ext cx="4681538" cy="63023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Medical Statistics, Informatics, and Health Economics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INNSBRUCK MEDICAL UNIVERSITY</a:t>
            </a:r>
          </a:p>
        </p:txBody>
      </p:sp>
      <p:sp>
        <p:nvSpPr>
          <p:cNvPr id="89092" name="Foliennummernplatzhalter 6"/>
          <p:cNvSpPr>
            <a:spLocks noGrp="1"/>
          </p:cNvSpPr>
          <p:nvPr>
            <p:ph type="sldNum" sz="quarter" idx="12"/>
          </p:nvPr>
        </p:nvSpPr>
        <p:spPr>
          <a:xfrm>
            <a:off x="3635375" y="6524625"/>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91794069-565E-4B09-9D2C-FB78DD4EC4D7}"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187</a:t>
            </a:fld>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89093"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hanno.ulmer@i-med.ac.at</a:t>
            </a:r>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pic>
        <p:nvPicPr>
          <p:cNvPr id="89094" name="Grafi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3413" y="2997200"/>
            <a:ext cx="2066925"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Grafik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47813" y="3397250"/>
            <a:ext cx="290830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6" name="Grafik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9750" y="4052888"/>
            <a:ext cx="719138"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7" name="Grafik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124075" y="5013325"/>
            <a:ext cx="1017588"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8" name="Textfeld 5"/>
          <p:cNvSpPr txBox="1">
            <a:spLocks noChangeArrowheads="1"/>
          </p:cNvSpPr>
          <p:nvPr/>
        </p:nvSpPr>
        <p:spPr bwMode="auto">
          <a:xfrm>
            <a:off x="6732588" y="6308725"/>
            <a:ext cx="1871662"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altLang="en-US" sz="1200" b="0" i="1"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Grobbee &amp; Hoes 2009</a:t>
            </a:r>
            <a:endParaRPr kumimoji="0" lang="en-GB" altLang="en-US" sz="12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pic>
        <p:nvPicPr>
          <p:cNvPr id="89099" name="Grafik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11188" y="2397125"/>
            <a:ext cx="61595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100" name="Textfeld 5"/>
          <p:cNvSpPr txBox="1">
            <a:spLocks noChangeArrowheads="1"/>
          </p:cNvSpPr>
          <p:nvPr/>
        </p:nvSpPr>
        <p:spPr bwMode="auto">
          <a:xfrm>
            <a:off x="6084888" y="6165850"/>
            <a:ext cx="2519362"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Grobbee &amp; Hoes 2009</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altLang="en-US" sz="1200" b="0" i="1"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Br J Cancer </a:t>
            </a:r>
            <a:r>
              <a:rPr kumimoji="0" lang="en-GB" altLang="en-US" sz="12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2003;89:232-238</a:t>
            </a:r>
          </a:p>
        </p:txBody>
      </p:sp>
      <p:sp>
        <p:nvSpPr>
          <p:cNvPr id="2" name="Datumsplatzhalter 1"/>
          <p:cNvSpPr>
            <a:spLocks noGrp="1"/>
          </p:cNvSpPr>
          <p:nvPr>
            <p:ph type="dt" sz="half" idx="10"/>
          </p:nvPr>
        </p:nvSpPr>
        <p:spPr/>
        <p:txBody>
          <a:bodyPr/>
          <a:lstStyle/>
          <a:p>
            <a:pPr>
              <a:defRPr/>
            </a:pPr>
            <a:fld id="{7369D0A6-D569-43DF-AE13-D5FAE1F96685}" type="datetime1">
              <a:rPr lang="de-AT" smtClean="0"/>
              <a:t>01.02.2023</a:t>
            </a:fld>
            <a:endParaRPr lang="en-US"/>
          </a:p>
        </p:txBody>
      </p:sp>
    </p:spTree>
    <p:extLst>
      <p:ext uri="{BB962C8B-B14F-4D97-AF65-F5344CB8AC3E}">
        <p14:creationId xmlns:p14="http://schemas.microsoft.com/office/powerpoint/2010/main" val="4149476418"/>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3"/>
          <p:cNvSpPr>
            <a:spLocks noGrp="1" noChangeArrowheads="1"/>
          </p:cNvSpPr>
          <p:nvPr>
            <p:ph type="body" idx="1"/>
          </p:nvPr>
        </p:nvSpPr>
        <p:spPr>
          <a:xfrm>
            <a:off x="539750" y="908050"/>
            <a:ext cx="8064500" cy="5616575"/>
          </a:xfrm>
        </p:spPr>
        <p:txBody>
          <a:bodyPr/>
          <a:lstStyle/>
          <a:p>
            <a:pPr marL="495300" indent="-495300" eaLnBrk="1" hangingPunct="1">
              <a:buFontTx/>
              <a:buNone/>
            </a:pPr>
            <a:r>
              <a:rPr lang="en-GB" altLang="en-US" sz="2700" smtClean="0">
                <a:latin typeface="Verdana" panose="020B0604030504040204" pitchFamily="34" charset="0"/>
              </a:rPr>
              <a:t>Multivariable survival analysis - regression</a:t>
            </a:r>
          </a:p>
          <a:p>
            <a:pPr marL="495300" indent="-495300" eaLnBrk="1" hangingPunct="1">
              <a:buFontTx/>
              <a:buNone/>
            </a:pPr>
            <a:endParaRPr lang="en-GB" altLang="en-US" sz="1800" smtClean="0">
              <a:latin typeface="Verdana" panose="020B0604030504040204" pitchFamily="34" charset="0"/>
            </a:endParaRPr>
          </a:p>
          <a:p>
            <a:pPr marL="495300" indent="-495300" eaLnBrk="1" hangingPunct="1">
              <a:buFontTx/>
              <a:buNone/>
            </a:pPr>
            <a:r>
              <a:rPr lang="en-GB" altLang="en-US" sz="1800" u="sng" smtClean="0">
                <a:latin typeface="Verdana" panose="020B0604030504040204" pitchFamily="34" charset="0"/>
              </a:rPr>
              <a:t>Cox proportional hazards regression model</a:t>
            </a:r>
            <a:endParaRPr lang="en-GB" altLang="en-US" sz="1800" smtClean="0">
              <a:latin typeface="Verdana" panose="020B0604030504040204" pitchFamily="34" charset="0"/>
            </a:endParaRPr>
          </a:p>
          <a:p>
            <a:pPr marL="495300" indent="-495300" eaLnBrk="1" hangingPunct="1">
              <a:buFontTx/>
              <a:buNone/>
            </a:pPr>
            <a:endParaRPr lang="de-DE" altLang="en-US" sz="1800" smtClean="0">
              <a:latin typeface="Verdana" panose="020B0604030504040204" pitchFamily="34" charset="0"/>
            </a:endParaRPr>
          </a:p>
          <a:p>
            <a:pPr marL="495300" indent="-495300" algn="r" eaLnBrk="1" hangingPunct="1">
              <a:buFontTx/>
              <a:buNone/>
            </a:pPr>
            <a:r>
              <a:rPr lang="de-DE" altLang="en-US" sz="1800" smtClean="0">
                <a:latin typeface="Verdana" panose="020B0604030504040204" pitchFamily="34" charset="0"/>
              </a:rPr>
              <a:t> </a:t>
            </a:r>
            <a:r>
              <a:rPr lang="de-DE" altLang="en-US" sz="1500" smtClean="0">
                <a:latin typeface="Verdana" panose="020B0604030504040204" pitchFamily="34" charset="0"/>
              </a:rPr>
              <a:t>not only hazard ratios</a:t>
            </a:r>
            <a:endParaRPr lang="de-DE" altLang="en-US" sz="1800" smtClean="0">
              <a:latin typeface="Verdana" panose="020B0604030504040204" pitchFamily="34" charset="0"/>
            </a:endParaRPr>
          </a:p>
          <a:p>
            <a:pPr marL="495300" indent="-495300" eaLnBrk="1" hangingPunct="1">
              <a:buFontTx/>
              <a:buNone/>
            </a:pPr>
            <a:endParaRPr lang="en-GB" altLang="en-US" sz="1800" smtClean="0">
              <a:latin typeface="Verdana" panose="020B0604030504040204" pitchFamily="34" charset="0"/>
            </a:endParaRPr>
          </a:p>
        </p:txBody>
      </p:sp>
      <p:sp>
        <p:nvSpPr>
          <p:cNvPr id="91139" name="Textfeld 5"/>
          <p:cNvSpPr txBox="1">
            <a:spLocks noChangeArrowheads="1"/>
          </p:cNvSpPr>
          <p:nvPr/>
        </p:nvSpPr>
        <p:spPr bwMode="auto">
          <a:xfrm>
            <a:off x="250825" y="0"/>
            <a:ext cx="4681538" cy="63023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Medical Statistics, Informatics, and Health Economics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INNSBRUCK MEDICAL UNIVERSITY</a:t>
            </a:r>
          </a:p>
        </p:txBody>
      </p:sp>
      <p:sp>
        <p:nvSpPr>
          <p:cNvPr id="91140" name="Foliennummernplatzhalter 6"/>
          <p:cNvSpPr>
            <a:spLocks noGrp="1"/>
          </p:cNvSpPr>
          <p:nvPr>
            <p:ph type="sldNum" sz="quarter" idx="12"/>
          </p:nvPr>
        </p:nvSpPr>
        <p:spPr>
          <a:xfrm>
            <a:off x="3635375" y="6524625"/>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17A2997D-982B-4451-8A74-FA9B07D3E67F}"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188</a:t>
            </a:fld>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91141"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hanno.ulmer@i-med.ac.at</a:t>
            </a:r>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91142" name="Textfeld 5"/>
          <p:cNvSpPr txBox="1">
            <a:spLocks noChangeArrowheads="1"/>
          </p:cNvSpPr>
          <p:nvPr/>
        </p:nvSpPr>
        <p:spPr bwMode="auto">
          <a:xfrm>
            <a:off x="6084888" y="6308725"/>
            <a:ext cx="2519362"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altLang="en-US" sz="1200" b="0" i="1"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Br J Cancer </a:t>
            </a:r>
            <a:r>
              <a:rPr kumimoji="0" lang="en-GB" altLang="en-US" sz="12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2003;89:431-436</a:t>
            </a:r>
          </a:p>
        </p:txBody>
      </p:sp>
      <p:grpSp>
        <p:nvGrpSpPr>
          <p:cNvPr id="91143" name="Gruppieren 3"/>
          <p:cNvGrpSpPr>
            <a:grpSpLocks/>
          </p:cNvGrpSpPr>
          <p:nvPr/>
        </p:nvGrpSpPr>
        <p:grpSpPr bwMode="auto">
          <a:xfrm>
            <a:off x="539750" y="2390775"/>
            <a:ext cx="5561013" cy="3990975"/>
            <a:chOff x="539552" y="2391122"/>
            <a:chExt cx="5561541" cy="3990975"/>
          </a:xfrm>
        </p:grpSpPr>
        <p:pic>
          <p:nvPicPr>
            <p:cNvPr id="91144" name="Grafi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391122"/>
              <a:ext cx="47625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5" name="Grafik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9552" y="5805264"/>
              <a:ext cx="5561541" cy="576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Datumsplatzhalter 1"/>
          <p:cNvSpPr>
            <a:spLocks noGrp="1"/>
          </p:cNvSpPr>
          <p:nvPr>
            <p:ph type="dt" sz="half" idx="10"/>
          </p:nvPr>
        </p:nvSpPr>
        <p:spPr/>
        <p:txBody>
          <a:bodyPr/>
          <a:lstStyle/>
          <a:p>
            <a:pPr>
              <a:defRPr/>
            </a:pPr>
            <a:fld id="{1C7A55A8-D633-446C-94FE-BC0A1C9D821B}" type="datetime1">
              <a:rPr lang="de-AT" smtClean="0"/>
              <a:t>01.02.2023</a:t>
            </a:fld>
            <a:endParaRPr lang="en-US"/>
          </a:p>
        </p:txBody>
      </p:sp>
    </p:spTree>
    <p:extLst>
      <p:ext uri="{BB962C8B-B14F-4D97-AF65-F5344CB8AC3E}">
        <p14:creationId xmlns:p14="http://schemas.microsoft.com/office/powerpoint/2010/main" val="2300568863"/>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type="body" idx="1"/>
          </p:nvPr>
        </p:nvSpPr>
        <p:spPr>
          <a:xfrm>
            <a:off x="539750" y="908050"/>
            <a:ext cx="8064500" cy="5616575"/>
          </a:xfrm>
        </p:spPr>
        <p:txBody>
          <a:bodyPr/>
          <a:lstStyle/>
          <a:p>
            <a:pPr marL="495300" indent="-495300" eaLnBrk="1" hangingPunct="1">
              <a:buFontTx/>
              <a:buNone/>
              <a:defRPr/>
            </a:pPr>
            <a:r>
              <a:rPr lang="en-GB" altLang="en-US" sz="2700" dirty="0" smtClean="0">
                <a:latin typeface="Verdana" panose="020B0604030504040204" pitchFamily="34" charset="0"/>
              </a:rPr>
              <a:t>Multivariable survival analysis - regression</a:t>
            </a:r>
          </a:p>
          <a:p>
            <a:pPr marL="495300" indent="-495300" eaLnBrk="1" hangingPunct="1">
              <a:buFontTx/>
              <a:buNone/>
              <a:defRPr/>
            </a:pPr>
            <a:endParaRPr lang="en-GB" altLang="en-US" sz="1800" dirty="0" smtClean="0">
              <a:latin typeface="Verdana" panose="020B0604030504040204" pitchFamily="34" charset="0"/>
            </a:endParaRPr>
          </a:p>
          <a:p>
            <a:pPr marL="495300" indent="-495300" eaLnBrk="1" hangingPunct="1">
              <a:buFontTx/>
              <a:buNone/>
              <a:defRPr/>
            </a:pPr>
            <a:r>
              <a:rPr lang="en-GB" altLang="en-US" sz="1800" u="sng" dirty="0" smtClean="0">
                <a:latin typeface="Verdana" panose="020B0604030504040204" pitchFamily="34" charset="0"/>
              </a:rPr>
              <a:t>Cox proportional hazards regression model</a:t>
            </a:r>
            <a:endParaRPr lang="en-GB" altLang="en-US" sz="1800" dirty="0" smtClean="0">
              <a:latin typeface="Verdana" panose="020B0604030504040204" pitchFamily="34" charset="0"/>
            </a:endParaRPr>
          </a:p>
          <a:p>
            <a:pPr marL="495300" indent="-495300" eaLnBrk="1" hangingPunct="1">
              <a:buFontTx/>
              <a:buNone/>
              <a:defRPr/>
            </a:pPr>
            <a:endParaRPr lang="de-DE" altLang="en-US" sz="1800" dirty="0">
              <a:latin typeface="Verdana" panose="020B0604030504040204" pitchFamily="34" charset="0"/>
            </a:endParaRPr>
          </a:p>
          <a:p>
            <a:pPr marL="495300" indent="-495300" eaLnBrk="1" hangingPunct="1">
              <a:buFontTx/>
              <a:buNone/>
              <a:defRPr/>
            </a:pPr>
            <a:r>
              <a:rPr lang="en-GB" altLang="en-US" sz="1800" dirty="0" smtClean="0">
                <a:latin typeface="Verdana" panose="020B0604030504040204" pitchFamily="34" charset="0"/>
              </a:rPr>
              <a:t>Aim of study:</a:t>
            </a:r>
          </a:p>
          <a:p>
            <a:pPr eaLnBrk="1" hangingPunct="1">
              <a:buFont typeface="Verdana" panose="020B0604030504040204" pitchFamily="34" charset="0"/>
              <a:buChar char="·"/>
              <a:defRPr/>
            </a:pPr>
            <a:r>
              <a:rPr lang="en-GB" altLang="en-US" sz="1800" dirty="0" smtClean="0">
                <a:latin typeface="Verdana" panose="020B0604030504040204" pitchFamily="34" charset="0"/>
              </a:rPr>
              <a:t>a single factor is under investigation for its association with survival, but several other factors exist (one factor of primary interest and 'nuisance' factors)</a:t>
            </a:r>
          </a:p>
          <a:p>
            <a:pPr eaLnBrk="1" hangingPunct="1">
              <a:buFont typeface="Verdana" panose="020B0604030504040204" pitchFamily="34" charset="0"/>
              <a:buChar char="·"/>
              <a:defRPr/>
            </a:pPr>
            <a:r>
              <a:rPr lang="en-GB" altLang="en-US" sz="1800" dirty="0" smtClean="0">
                <a:latin typeface="Verdana" panose="020B0604030504040204" pitchFamily="34" charset="0"/>
              </a:rPr>
              <a:t>a collection of factors of known relevance are under investigation for their ability to predict survival</a:t>
            </a:r>
          </a:p>
          <a:p>
            <a:pPr eaLnBrk="1" hangingPunct="1">
              <a:buFont typeface="Verdana" panose="020B0604030504040204" pitchFamily="34" charset="0"/>
              <a:buChar char="·"/>
              <a:defRPr/>
            </a:pPr>
            <a:r>
              <a:rPr lang="en-GB" altLang="en-US" sz="1800" dirty="0" smtClean="0">
                <a:latin typeface="Verdana" panose="020B0604030504040204" pitchFamily="34" charset="0"/>
              </a:rPr>
              <a:t>a collection of factors are under investigation for their potential association with survival, possibly with additional known factors ('exploratory' study)</a:t>
            </a:r>
          </a:p>
          <a:p>
            <a:pPr marL="0" indent="0" eaLnBrk="1" hangingPunct="1">
              <a:buFontTx/>
              <a:buNone/>
              <a:defRPr/>
            </a:pPr>
            <a:endParaRPr lang="en-GB" altLang="en-US" sz="1800" dirty="0" smtClean="0">
              <a:latin typeface="Verdana" panose="020B0604030504040204" pitchFamily="34" charset="0"/>
            </a:endParaRPr>
          </a:p>
          <a:p>
            <a:pPr marL="0" indent="0" eaLnBrk="1" hangingPunct="1">
              <a:buFontTx/>
              <a:buNone/>
              <a:defRPr/>
            </a:pPr>
            <a:r>
              <a:rPr lang="en-GB" altLang="en-US" sz="1800" dirty="0" smtClean="0">
                <a:latin typeface="Verdana" panose="020B0604030504040204" pitchFamily="34" charset="0"/>
              </a:rPr>
              <a:t>The aim of a study influences the choice of the covariates</a:t>
            </a:r>
          </a:p>
          <a:p>
            <a:pPr marL="0" indent="0" eaLnBrk="1" hangingPunct="1">
              <a:buFontTx/>
              <a:buNone/>
              <a:defRPr/>
            </a:pPr>
            <a:endParaRPr lang="en-GB" altLang="en-US" sz="1800" dirty="0" smtClean="0">
              <a:latin typeface="Verdana" panose="020B0604030504040204" pitchFamily="34" charset="0"/>
            </a:endParaRPr>
          </a:p>
        </p:txBody>
      </p:sp>
      <p:sp>
        <p:nvSpPr>
          <p:cNvPr id="93187" name="Textfeld 5"/>
          <p:cNvSpPr txBox="1">
            <a:spLocks noChangeArrowheads="1"/>
          </p:cNvSpPr>
          <p:nvPr/>
        </p:nvSpPr>
        <p:spPr bwMode="auto">
          <a:xfrm>
            <a:off x="250825" y="0"/>
            <a:ext cx="4681538" cy="63023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Medical Statistics, Informatics, and Health Economics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INNSBRUCK MEDICAL UNIVERSITY</a:t>
            </a:r>
          </a:p>
        </p:txBody>
      </p:sp>
      <p:sp>
        <p:nvSpPr>
          <p:cNvPr id="93188" name="Foliennummernplatzhalter 6"/>
          <p:cNvSpPr>
            <a:spLocks noGrp="1"/>
          </p:cNvSpPr>
          <p:nvPr>
            <p:ph type="sldNum" sz="quarter" idx="12"/>
          </p:nvPr>
        </p:nvSpPr>
        <p:spPr>
          <a:xfrm>
            <a:off x="3635375" y="6524625"/>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5EAAC4FB-7823-4605-AA36-3F8FBA553373}"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189</a:t>
            </a:fld>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93189"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hanno.ulmer@i-med.ac.at</a:t>
            </a:r>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93190" name="Textfeld 5"/>
          <p:cNvSpPr txBox="1">
            <a:spLocks noChangeArrowheads="1"/>
          </p:cNvSpPr>
          <p:nvPr/>
        </p:nvSpPr>
        <p:spPr bwMode="auto">
          <a:xfrm>
            <a:off x="6084888" y="6308725"/>
            <a:ext cx="2519362"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altLang="en-US" sz="1200" b="0" i="1"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Br J Cancer </a:t>
            </a:r>
            <a:r>
              <a:rPr kumimoji="0" lang="en-GB" altLang="en-US" sz="12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2003;89:605-611</a:t>
            </a:r>
          </a:p>
        </p:txBody>
      </p:sp>
      <p:sp>
        <p:nvSpPr>
          <p:cNvPr id="2" name="Datumsplatzhalter 1"/>
          <p:cNvSpPr>
            <a:spLocks noGrp="1"/>
          </p:cNvSpPr>
          <p:nvPr>
            <p:ph type="dt" sz="half" idx="10"/>
          </p:nvPr>
        </p:nvSpPr>
        <p:spPr/>
        <p:txBody>
          <a:bodyPr/>
          <a:lstStyle/>
          <a:p>
            <a:pPr>
              <a:defRPr/>
            </a:pPr>
            <a:fld id="{052D8D3E-EC9F-41C2-A28D-8620E5D1CC7A}" type="datetime1">
              <a:rPr lang="de-AT" smtClean="0"/>
              <a:t>01.02.2023</a:t>
            </a:fld>
            <a:endParaRPr lang="en-US"/>
          </a:p>
        </p:txBody>
      </p:sp>
    </p:spTree>
    <p:extLst>
      <p:ext uri="{BB962C8B-B14F-4D97-AF65-F5344CB8AC3E}">
        <p14:creationId xmlns:p14="http://schemas.microsoft.com/office/powerpoint/2010/main" val="40278739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err="1"/>
              <a:t>medical</a:t>
            </a:r>
            <a:r>
              <a:rPr lang="de-DE" sz="2800" dirty="0"/>
              <a:t> </a:t>
            </a:r>
            <a:r>
              <a:rPr lang="de-DE" sz="2800" dirty="0" err="1"/>
              <a:t>device</a:t>
            </a:r>
            <a:r>
              <a:rPr lang="de-DE" sz="2800" dirty="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8499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516" y="1556792"/>
            <a:ext cx="8827231"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umsplatzhalter 1"/>
          <p:cNvSpPr>
            <a:spLocks noGrp="1"/>
          </p:cNvSpPr>
          <p:nvPr>
            <p:ph type="dt" sz="half" idx="10"/>
          </p:nvPr>
        </p:nvSpPr>
        <p:spPr/>
        <p:txBody>
          <a:bodyPr/>
          <a:lstStyle/>
          <a:p>
            <a:fld id="{D5FF0886-49BA-449A-8040-26BE16BA1B01}" type="datetime1">
              <a:rPr lang="de-AT" altLang="en-US" smtClean="0"/>
              <a:t>01.02.2023</a:t>
            </a:fld>
            <a:endParaRPr lang="de-DE" altLang="en-US"/>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19</a:t>
            </a:fld>
            <a:endParaRPr lang="de-DE" altLang="en-US"/>
          </a:p>
        </p:txBody>
      </p:sp>
    </p:spTree>
    <p:extLst>
      <p:ext uri="{BB962C8B-B14F-4D97-AF65-F5344CB8AC3E}">
        <p14:creationId xmlns:p14="http://schemas.microsoft.com/office/powerpoint/2010/main" val="4209601252"/>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type="body" idx="1"/>
          </p:nvPr>
        </p:nvSpPr>
        <p:spPr>
          <a:xfrm>
            <a:off x="539750" y="908050"/>
            <a:ext cx="8064500" cy="5616575"/>
          </a:xfrm>
        </p:spPr>
        <p:txBody>
          <a:bodyPr/>
          <a:lstStyle/>
          <a:p>
            <a:pPr marL="495300" indent="-495300" eaLnBrk="1" hangingPunct="1">
              <a:buFontTx/>
              <a:buNone/>
              <a:defRPr/>
            </a:pPr>
            <a:r>
              <a:rPr lang="en-GB" altLang="en-US" sz="2700" dirty="0" smtClean="0">
                <a:latin typeface="Verdana" panose="020B0604030504040204" pitchFamily="34" charset="0"/>
              </a:rPr>
              <a:t>Multivariable survival analysis - regression</a:t>
            </a:r>
          </a:p>
          <a:p>
            <a:pPr marL="495300" indent="-495300" eaLnBrk="1" hangingPunct="1">
              <a:buFontTx/>
              <a:buNone/>
              <a:defRPr/>
            </a:pPr>
            <a:endParaRPr lang="en-GB" altLang="en-US" sz="1800" dirty="0" smtClean="0">
              <a:latin typeface="Verdana" panose="020B0604030504040204" pitchFamily="34" charset="0"/>
            </a:endParaRPr>
          </a:p>
          <a:p>
            <a:pPr marL="495300" indent="-495300" eaLnBrk="1" hangingPunct="1">
              <a:buFontTx/>
              <a:buNone/>
              <a:defRPr/>
            </a:pPr>
            <a:r>
              <a:rPr lang="en-GB" altLang="en-US" sz="1800" u="sng" dirty="0" smtClean="0">
                <a:latin typeface="Verdana" panose="020B0604030504040204" pitchFamily="34" charset="0"/>
              </a:rPr>
              <a:t>Cox proportional hazards regression model</a:t>
            </a:r>
            <a:endParaRPr lang="en-GB" altLang="en-US" sz="1800" dirty="0" smtClean="0">
              <a:latin typeface="Verdana" panose="020B0604030504040204" pitchFamily="34" charset="0"/>
            </a:endParaRPr>
          </a:p>
          <a:p>
            <a:pPr marL="495300" indent="-495300" eaLnBrk="1" hangingPunct="1">
              <a:buFontTx/>
              <a:buNone/>
              <a:defRPr/>
            </a:pPr>
            <a:endParaRPr lang="de-DE" altLang="en-US" sz="1800" dirty="0" smtClean="0">
              <a:latin typeface="Verdana" panose="020B0604030504040204" pitchFamily="34" charset="0"/>
            </a:endParaRPr>
          </a:p>
          <a:p>
            <a:pPr marL="495300" indent="-495300" eaLnBrk="1" hangingPunct="1">
              <a:buFontTx/>
              <a:buNone/>
              <a:defRPr/>
            </a:pPr>
            <a:r>
              <a:rPr lang="en-GB" altLang="en-US" sz="1800" dirty="0" smtClean="0">
                <a:latin typeface="Verdana" panose="020B0604030504040204" pitchFamily="34" charset="0"/>
              </a:rPr>
              <a:t>Assumption: covariate effects on the outcome constant over time</a:t>
            </a:r>
          </a:p>
          <a:p>
            <a:pPr marL="495300" indent="-495300" eaLnBrk="1" hangingPunct="1">
              <a:buFontTx/>
              <a:buNone/>
              <a:defRPr/>
            </a:pPr>
            <a:endParaRPr lang="en-GB" altLang="en-US" sz="1800" dirty="0" smtClean="0">
              <a:latin typeface="Verdana" panose="020B0604030504040204" pitchFamily="34" charset="0"/>
            </a:endParaRPr>
          </a:p>
          <a:p>
            <a:pPr marL="495300" indent="-495300" eaLnBrk="1" hangingPunct="1">
              <a:buFontTx/>
              <a:buNone/>
              <a:defRPr/>
            </a:pPr>
            <a:r>
              <a:rPr lang="en-GB" altLang="en-US" sz="1800" dirty="0" smtClean="0">
                <a:latin typeface="Verdana" panose="020B0604030504040204" pitchFamily="34" charset="0"/>
              </a:rPr>
              <a:t>Additionally,</a:t>
            </a:r>
          </a:p>
          <a:p>
            <a:pPr marL="495300" indent="-495300" eaLnBrk="1" hangingPunct="1">
              <a:buFontTx/>
              <a:buNone/>
              <a:defRPr/>
            </a:pPr>
            <a:r>
              <a:rPr lang="en-GB" altLang="en-US" sz="1800" dirty="0" smtClean="0">
                <a:latin typeface="Verdana" panose="020B0604030504040204" pitchFamily="34" charset="0"/>
              </a:rPr>
              <a:t>proportional hazards (PH) assumption:</a:t>
            </a:r>
          </a:p>
          <a:p>
            <a:pPr eaLnBrk="1" hangingPunct="1">
              <a:buFont typeface="Verdana" panose="020B0604030504040204" pitchFamily="34" charset="0"/>
              <a:buChar char="·"/>
              <a:defRPr/>
            </a:pPr>
            <a:r>
              <a:rPr lang="en-GB" altLang="en-US" sz="1800" dirty="0" smtClean="0">
                <a:latin typeface="Verdana" panose="020B0604030504040204" pitchFamily="34" charset="0"/>
              </a:rPr>
              <a:t>visual inspection (Kaplan-Meier graph with parallel curves)</a:t>
            </a:r>
          </a:p>
          <a:p>
            <a:pPr marL="400050" lvl="1" indent="0" eaLnBrk="1" hangingPunct="1">
              <a:buFontTx/>
              <a:buNone/>
              <a:defRPr/>
            </a:pPr>
            <a:r>
              <a:rPr lang="en-GB" altLang="en-US" sz="1500" dirty="0" smtClean="0">
                <a:latin typeface="Verdana" panose="020B0604030504040204" pitchFamily="34" charset="0"/>
              </a:rPr>
              <a:t>examination of the curves for assumption violation:</a:t>
            </a:r>
          </a:p>
          <a:p>
            <a:pPr marL="685800" lvl="1" eaLnBrk="1" hangingPunct="1">
              <a:buFont typeface="Verdana" panose="020B0604030504040204" pitchFamily="34" charset="0"/>
              <a:buChar char="–"/>
              <a:defRPr/>
            </a:pPr>
            <a:r>
              <a:rPr lang="en-GB" altLang="en-US" sz="1500" dirty="0" smtClean="0">
                <a:latin typeface="Verdana" panose="020B0604030504040204" pitchFamily="34" charset="0"/>
              </a:rPr>
              <a:t>crossing of curves</a:t>
            </a:r>
          </a:p>
          <a:p>
            <a:pPr marL="685800" lvl="1" eaLnBrk="1" hangingPunct="1">
              <a:buFont typeface="Verdana" panose="020B0604030504040204" pitchFamily="34" charset="0"/>
              <a:buChar char="–"/>
              <a:defRPr/>
            </a:pPr>
            <a:r>
              <a:rPr lang="en-GB" altLang="en-US" sz="1500" dirty="0" smtClean="0">
                <a:latin typeface="Verdana" panose="020B0604030504040204" pitchFamily="34" charset="0"/>
              </a:rPr>
              <a:t>one curve drops, another plateaus</a:t>
            </a:r>
          </a:p>
          <a:p>
            <a:pPr eaLnBrk="1" hangingPunct="1">
              <a:buFont typeface="Verdana" panose="020B0604030504040204" pitchFamily="34" charset="0"/>
              <a:buChar char="·"/>
              <a:defRPr/>
            </a:pPr>
            <a:r>
              <a:rPr lang="en-GB" altLang="en-US" sz="1800" dirty="0" err="1" smtClean="0">
                <a:latin typeface="Verdana" panose="020B0604030504040204" pitchFamily="34" charset="0"/>
              </a:rPr>
              <a:t>Schoenfeld's</a:t>
            </a:r>
            <a:r>
              <a:rPr lang="en-GB" altLang="en-US" sz="1800" dirty="0" smtClean="0">
                <a:latin typeface="Verdana" panose="020B0604030504040204" pitchFamily="34" charset="0"/>
              </a:rPr>
              <a:t> residuals: statistical tests and graphical displays</a:t>
            </a:r>
          </a:p>
          <a:p>
            <a:pPr marL="895350" lvl="1" indent="-495300" eaLnBrk="1" hangingPunct="1">
              <a:buFontTx/>
              <a:buNone/>
              <a:defRPr/>
            </a:pPr>
            <a:r>
              <a:rPr lang="en-GB" altLang="en-US" sz="1500" dirty="0" smtClean="0">
                <a:latin typeface="Verdana" panose="020B0604030504040204" pitchFamily="34" charset="0"/>
              </a:rPr>
              <a:t>not in SPSS</a:t>
            </a:r>
          </a:p>
          <a:p>
            <a:pPr marL="495300" indent="-495300" eaLnBrk="1" hangingPunct="1">
              <a:buFontTx/>
              <a:buNone/>
              <a:defRPr/>
            </a:pPr>
            <a:endParaRPr lang="en-GB" altLang="en-US" sz="1800" dirty="0" smtClean="0">
              <a:latin typeface="Verdana" panose="020B0604030504040204" pitchFamily="34" charset="0"/>
            </a:endParaRPr>
          </a:p>
        </p:txBody>
      </p:sp>
      <p:sp>
        <p:nvSpPr>
          <p:cNvPr id="95235" name="Textfeld 5"/>
          <p:cNvSpPr txBox="1">
            <a:spLocks noChangeArrowheads="1"/>
          </p:cNvSpPr>
          <p:nvPr/>
        </p:nvSpPr>
        <p:spPr bwMode="auto">
          <a:xfrm>
            <a:off x="250825" y="0"/>
            <a:ext cx="4681538" cy="63023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Medical Statistics, Informatics, and Health Economics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INNSBRUCK MEDICAL UNIVERSITY</a:t>
            </a:r>
          </a:p>
        </p:txBody>
      </p:sp>
      <p:sp>
        <p:nvSpPr>
          <p:cNvPr id="95236" name="Foliennummernplatzhalter 6"/>
          <p:cNvSpPr>
            <a:spLocks noGrp="1"/>
          </p:cNvSpPr>
          <p:nvPr>
            <p:ph type="sldNum" sz="quarter" idx="12"/>
          </p:nvPr>
        </p:nvSpPr>
        <p:spPr>
          <a:xfrm>
            <a:off x="3635375" y="6524625"/>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FB8A761A-9A66-4CE2-9DA6-6C7B84218BC5}"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190</a:t>
            </a:fld>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95237"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hanno.ulmer@i-med.ac.at</a:t>
            </a:r>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95238" name="Textfeld 5"/>
          <p:cNvSpPr txBox="1">
            <a:spLocks noChangeArrowheads="1"/>
          </p:cNvSpPr>
          <p:nvPr/>
        </p:nvSpPr>
        <p:spPr bwMode="auto">
          <a:xfrm>
            <a:off x="7451725" y="6308725"/>
            <a:ext cx="1152525"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Harrell 2001</a:t>
            </a:r>
          </a:p>
        </p:txBody>
      </p:sp>
      <p:sp>
        <p:nvSpPr>
          <p:cNvPr id="2" name="Datumsplatzhalter 1"/>
          <p:cNvSpPr>
            <a:spLocks noGrp="1"/>
          </p:cNvSpPr>
          <p:nvPr>
            <p:ph type="dt" sz="half" idx="10"/>
          </p:nvPr>
        </p:nvSpPr>
        <p:spPr/>
        <p:txBody>
          <a:bodyPr/>
          <a:lstStyle/>
          <a:p>
            <a:pPr>
              <a:defRPr/>
            </a:pPr>
            <a:fld id="{9D7BED79-0E6A-4397-A39D-A469109F5E79}" type="datetime1">
              <a:rPr lang="de-AT" smtClean="0"/>
              <a:t>01.02.2023</a:t>
            </a:fld>
            <a:endParaRPr lang="en-US"/>
          </a:p>
        </p:txBody>
      </p:sp>
    </p:spTree>
    <p:extLst>
      <p:ext uri="{BB962C8B-B14F-4D97-AF65-F5344CB8AC3E}">
        <p14:creationId xmlns:p14="http://schemas.microsoft.com/office/powerpoint/2010/main" val="4250913923"/>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3"/>
          <p:cNvSpPr>
            <a:spLocks noGrp="1" noChangeArrowheads="1"/>
          </p:cNvSpPr>
          <p:nvPr>
            <p:ph type="body" idx="1"/>
          </p:nvPr>
        </p:nvSpPr>
        <p:spPr>
          <a:xfrm>
            <a:off x="539750" y="908050"/>
            <a:ext cx="8064500" cy="5616575"/>
          </a:xfrm>
        </p:spPr>
        <p:txBody>
          <a:bodyPr/>
          <a:lstStyle/>
          <a:p>
            <a:pPr marL="495300" indent="-495300" eaLnBrk="1" hangingPunct="1">
              <a:buFontTx/>
              <a:buNone/>
            </a:pPr>
            <a:r>
              <a:rPr lang="en-GB" altLang="en-US" sz="2700" smtClean="0">
                <a:latin typeface="Verdana" panose="020B0604030504040204" pitchFamily="34" charset="0"/>
              </a:rPr>
              <a:t>Multivariable survival analysis - regression</a:t>
            </a:r>
          </a:p>
          <a:p>
            <a:pPr marL="495300" indent="-495300" eaLnBrk="1" hangingPunct="1">
              <a:buFontTx/>
              <a:buNone/>
            </a:pPr>
            <a:endParaRPr lang="en-GB" altLang="en-US" sz="1800" smtClean="0">
              <a:latin typeface="Verdana" panose="020B0604030504040204" pitchFamily="34" charset="0"/>
            </a:endParaRPr>
          </a:p>
          <a:p>
            <a:pPr marL="495300" indent="-495300" eaLnBrk="1" hangingPunct="1">
              <a:buFontTx/>
              <a:buNone/>
            </a:pPr>
            <a:r>
              <a:rPr lang="en-GB" altLang="en-US" sz="1800" u="sng" smtClean="0">
                <a:latin typeface="Verdana" panose="020B0604030504040204" pitchFamily="34" charset="0"/>
              </a:rPr>
              <a:t>Cox proportional hazards regression model</a:t>
            </a:r>
            <a:endParaRPr lang="en-GB" altLang="en-US" sz="1800" smtClean="0">
              <a:latin typeface="Verdana" panose="020B0604030504040204" pitchFamily="34" charset="0"/>
            </a:endParaRPr>
          </a:p>
          <a:p>
            <a:pPr marL="495300" indent="-495300" eaLnBrk="1" hangingPunct="1">
              <a:buFontTx/>
              <a:buNone/>
            </a:pPr>
            <a:endParaRPr lang="de-DE" altLang="en-US" sz="1800" smtClean="0">
              <a:latin typeface="Verdana" panose="020B0604030504040204" pitchFamily="34" charset="0"/>
            </a:endParaRPr>
          </a:p>
          <a:p>
            <a:pPr marL="495300" indent="-495300" algn="r" eaLnBrk="1" hangingPunct="1">
              <a:buFontTx/>
              <a:buNone/>
            </a:pPr>
            <a:r>
              <a:rPr lang="en-GB" altLang="en-US" sz="1800" smtClean="0">
                <a:latin typeface="Verdana" panose="020B0604030504040204" pitchFamily="34" charset="0"/>
              </a:rPr>
              <a:t> </a:t>
            </a:r>
            <a:r>
              <a:rPr lang="en-GB" altLang="en-US" sz="1500" smtClean="0">
                <a:latin typeface="Verdana" panose="020B0604030504040204" pitchFamily="34" charset="0"/>
              </a:rPr>
              <a:t>PH assumption </a:t>
            </a:r>
          </a:p>
          <a:p>
            <a:pPr marL="495300" indent="-495300" algn="r" eaLnBrk="1" hangingPunct="1">
              <a:buFontTx/>
              <a:buNone/>
            </a:pPr>
            <a:r>
              <a:rPr lang="en-GB" altLang="en-US" sz="1500" smtClean="0">
                <a:latin typeface="Verdana" panose="020B0604030504040204" pitchFamily="34" charset="0"/>
              </a:rPr>
              <a:t>violation</a:t>
            </a:r>
            <a:endParaRPr lang="en-GB" altLang="en-US" sz="1800" smtClean="0">
              <a:latin typeface="Verdana" panose="020B0604030504040204" pitchFamily="34" charset="0"/>
            </a:endParaRPr>
          </a:p>
          <a:p>
            <a:pPr marL="495300" indent="-495300" algn="r" eaLnBrk="1" hangingPunct="1">
              <a:buFontTx/>
              <a:buNone/>
            </a:pPr>
            <a:r>
              <a:rPr lang="en-GB" altLang="en-US" sz="1800" smtClean="0">
                <a:latin typeface="Verdana" panose="020B0604030504040204" pitchFamily="34" charset="0"/>
              </a:rPr>
              <a:t> </a:t>
            </a:r>
          </a:p>
        </p:txBody>
      </p:sp>
      <p:sp>
        <p:nvSpPr>
          <p:cNvPr id="97283" name="Textfeld 5"/>
          <p:cNvSpPr txBox="1">
            <a:spLocks noChangeArrowheads="1"/>
          </p:cNvSpPr>
          <p:nvPr/>
        </p:nvSpPr>
        <p:spPr bwMode="auto">
          <a:xfrm>
            <a:off x="250825" y="0"/>
            <a:ext cx="4681538" cy="63023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Medical Statistics, Informatics, and Health Economics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INNSBRUCK MEDICAL UNIVERSITY</a:t>
            </a:r>
          </a:p>
        </p:txBody>
      </p:sp>
      <p:sp>
        <p:nvSpPr>
          <p:cNvPr id="97284" name="Foliennummernplatzhalter 6"/>
          <p:cNvSpPr>
            <a:spLocks noGrp="1"/>
          </p:cNvSpPr>
          <p:nvPr>
            <p:ph type="sldNum" sz="quarter" idx="12"/>
          </p:nvPr>
        </p:nvSpPr>
        <p:spPr>
          <a:xfrm>
            <a:off x="3635375" y="6524625"/>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276A778B-D709-4AFA-B590-701B32DBE6E0}"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191</a:t>
            </a:fld>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97285"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hanno.ulmer@i-med.ac.at</a:t>
            </a:r>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97286" name="Textfeld 5"/>
          <p:cNvSpPr txBox="1">
            <a:spLocks noChangeArrowheads="1"/>
          </p:cNvSpPr>
          <p:nvPr/>
        </p:nvSpPr>
        <p:spPr bwMode="auto">
          <a:xfrm>
            <a:off x="3419475" y="6308725"/>
            <a:ext cx="5184775"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https://www.theanalysisfactor.com/assumptions-cox-regression/</a:t>
            </a:r>
          </a:p>
        </p:txBody>
      </p:sp>
      <p:pic>
        <p:nvPicPr>
          <p:cNvPr id="97287" name="Grafi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276475"/>
            <a:ext cx="6437312"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umsplatzhalter 1"/>
          <p:cNvSpPr>
            <a:spLocks noGrp="1"/>
          </p:cNvSpPr>
          <p:nvPr>
            <p:ph type="dt" sz="half" idx="10"/>
          </p:nvPr>
        </p:nvSpPr>
        <p:spPr/>
        <p:txBody>
          <a:bodyPr/>
          <a:lstStyle/>
          <a:p>
            <a:pPr>
              <a:defRPr/>
            </a:pPr>
            <a:fld id="{E88C66D6-FDC2-4CD3-8C67-BCE6D3817989}" type="datetime1">
              <a:rPr lang="de-AT" smtClean="0"/>
              <a:t>01.02.2023</a:t>
            </a:fld>
            <a:endParaRPr lang="en-US"/>
          </a:p>
        </p:txBody>
      </p:sp>
    </p:spTree>
    <p:extLst>
      <p:ext uri="{BB962C8B-B14F-4D97-AF65-F5344CB8AC3E}">
        <p14:creationId xmlns:p14="http://schemas.microsoft.com/office/powerpoint/2010/main" val="1111991951"/>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3"/>
          <p:cNvSpPr>
            <a:spLocks noGrp="1" noChangeArrowheads="1"/>
          </p:cNvSpPr>
          <p:nvPr>
            <p:ph type="body" idx="1"/>
          </p:nvPr>
        </p:nvSpPr>
        <p:spPr>
          <a:xfrm>
            <a:off x="539750" y="908050"/>
            <a:ext cx="8064500" cy="5616575"/>
          </a:xfrm>
        </p:spPr>
        <p:txBody>
          <a:bodyPr/>
          <a:lstStyle/>
          <a:p>
            <a:pPr marL="495300" indent="-495300" eaLnBrk="1" hangingPunct="1">
              <a:buFontTx/>
              <a:buNone/>
            </a:pPr>
            <a:r>
              <a:rPr lang="en-GB" altLang="en-US" sz="2700" smtClean="0">
                <a:latin typeface="Verdana" panose="020B0604030504040204" pitchFamily="34" charset="0"/>
              </a:rPr>
              <a:t>Multivariable survival analysis - regression</a:t>
            </a:r>
          </a:p>
          <a:p>
            <a:pPr marL="495300" indent="-495300" eaLnBrk="1" hangingPunct="1">
              <a:buFontTx/>
              <a:buNone/>
            </a:pPr>
            <a:endParaRPr lang="en-GB" altLang="en-US" sz="1800" smtClean="0">
              <a:latin typeface="Verdana" panose="020B0604030504040204" pitchFamily="34" charset="0"/>
            </a:endParaRPr>
          </a:p>
          <a:p>
            <a:pPr marL="495300" indent="-495300" eaLnBrk="1" hangingPunct="1">
              <a:buFontTx/>
              <a:buNone/>
            </a:pPr>
            <a:r>
              <a:rPr lang="en-GB" altLang="en-US" sz="1800" u="sng" smtClean="0">
                <a:latin typeface="Verdana" panose="020B0604030504040204" pitchFamily="34" charset="0"/>
              </a:rPr>
              <a:t>Cox proportional hazards regression model</a:t>
            </a:r>
            <a:endParaRPr lang="en-GB" altLang="en-US" sz="1800" smtClean="0">
              <a:latin typeface="Verdana" panose="020B0604030504040204" pitchFamily="34" charset="0"/>
            </a:endParaRPr>
          </a:p>
          <a:p>
            <a:pPr marL="495300" indent="-495300" eaLnBrk="1" hangingPunct="1">
              <a:buFontTx/>
              <a:buNone/>
            </a:pPr>
            <a:endParaRPr lang="de-DE" altLang="en-US" sz="1800" smtClean="0">
              <a:latin typeface="Verdana" panose="020B0604030504040204" pitchFamily="34" charset="0"/>
            </a:endParaRPr>
          </a:p>
          <a:p>
            <a:pPr marL="495300" indent="-495300" algn="r" eaLnBrk="1" hangingPunct="1">
              <a:buFontTx/>
              <a:buNone/>
            </a:pPr>
            <a:r>
              <a:rPr lang="en-GB" altLang="en-US" sz="1800" smtClean="0">
                <a:latin typeface="Verdana" panose="020B0604030504040204" pitchFamily="34" charset="0"/>
              </a:rPr>
              <a:t> </a:t>
            </a:r>
            <a:r>
              <a:rPr lang="en-GB" altLang="en-US" sz="1500" smtClean="0">
                <a:latin typeface="Verdana" panose="020B0604030504040204" pitchFamily="34" charset="0"/>
              </a:rPr>
              <a:t>PH assumption </a:t>
            </a:r>
          </a:p>
          <a:p>
            <a:pPr marL="495300" indent="-495300" algn="r" eaLnBrk="1" hangingPunct="1">
              <a:buFontTx/>
              <a:buNone/>
            </a:pPr>
            <a:r>
              <a:rPr lang="en-GB" altLang="en-US" sz="1500" smtClean="0">
                <a:latin typeface="Verdana" panose="020B0604030504040204" pitchFamily="34" charset="0"/>
              </a:rPr>
              <a:t>violation</a:t>
            </a:r>
          </a:p>
          <a:p>
            <a:pPr marL="495300" indent="-495300" algn="r" eaLnBrk="1" hangingPunct="1">
              <a:buFontTx/>
              <a:buNone/>
            </a:pPr>
            <a:r>
              <a:rPr lang="de-DE" altLang="en-US" sz="1800" smtClean="0">
                <a:latin typeface="Verdana" panose="020B0604030504040204" pitchFamily="34" charset="0"/>
              </a:rPr>
              <a:t> </a:t>
            </a:r>
          </a:p>
        </p:txBody>
      </p:sp>
      <p:sp>
        <p:nvSpPr>
          <p:cNvPr id="99331" name="Textfeld 5"/>
          <p:cNvSpPr txBox="1">
            <a:spLocks noChangeArrowheads="1"/>
          </p:cNvSpPr>
          <p:nvPr/>
        </p:nvSpPr>
        <p:spPr bwMode="auto">
          <a:xfrm>
            <a:off x="250825" y="0"/>
            <a:ext cx="4681538" cy="63023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Medical Statistics, Informatics, and Health Economics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INNSBRUCK MEDICAL UNIVERSITY</a:t>
            </a:r>
          </a:p>
        </p:txBody>
      </p:sp>
      <p:sp>
        <p:nvSpPr>
          <p:cNvPr id="99332" name="Foliennummernplatzhalter 6"/>
          <p:cNvSpPr>
            <a:spLocks noGrp="1"/>
          </p:cNvSpPr>
          <p:nvPr>
            <p:ph type="sldNum" sz="quarter" idx="12"/>
          </p:nvPr>
        </p:nvSpPr>
        <p:spPr>
          <a:xfrm>
            <a:off x="3635375" y="6524625"/>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13CB3765-BD95-4D91-9FD3-57A00ED300DB}"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192</a:t>
            </a:fld>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99333"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hanno.ulmer@i-med.ac.at</a:t>
            </a:r>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99334" name="Textfeld 5"/>
          <p:cNvSpPr txBox="1">
            <a:spLocks noChangeArrowheads="1"/>
          </p:cNvSpPr>
          <p:nvPr/>
        </p:nvSpPr>
        <p:spPr bwMode="auto">
          <a:xfrm>
            <a:off x="3419475" y="6308725"/>
            <a:ext cx="5184775"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https://www.theanalysisfactor.com/assumptions-cox-regression/</a:t>
            </a:r>
          </a:p>
        </p:txBody>
      </p:sp>
      <p:pic>
        <p:nvPicPr>
          <p:cNvPr id="99335" name="Grafik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2763" y="2330450"/>
            <a:ext cx="6291262"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umsplatzhalter 1"/>
          <p:cNvSpPr>
            <a:spLocks noGrp="1"/>
          </p:cNvSpPr>
          <p:nvPr>
            <p:ph type="dt" sz="half" idx="10"/>
          </p:nvPr>
        </p:nvSpPr>
        <p:spPr/>
        <p:txBody>
          <a:bodyPr/>
          <a:lstStyle/>
          <a:p>
            <a:pPr>
              <a:defRPr/>
            </a:pPr>
            <a:fld id="{9128B6E7-FD39-4AF8-BDE6-976B3D1E708E}" type="datetime1">
              <a:rPr lang="de-AT" smtClean="0"/>
              <a:t>01.02.2023</a:t>
            </a:fld>
            <a:endParaRPr lang="en-US"/>
          </a:p>
        </p:txBody>
      </p:sp>
    </p:spTree>
    <p:extLst>
      <p:ext uri="{BB962C8B-B14F-4D97-AF65-F5344CB8AC3E}">
        <p14:creationId xmlns:p14="http://schemas.microsoft.com/office/powerpoint/2010/main" val="546538711"/>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type="body" idx="1"/>
          </p:nvPr>
        </p:nvSpPr>
        <p:spPr>
          <a:xfrm>
            <a:off x="539750" y="908050"/>
            <a:ext cx="8064500" cy="5616575"/>
          </a:xfrm>
        </p:spPr>
        <p:txBody>
          <a:bodyPr/>
          <a:lstStyle/>
          <a:p>
            <a:pPr marL="495300" indent="-495300" eaLnBrk="1" hangingPunct="1">
              <a:buFontTx/>
              <a:buNone/>
              <a:defRPr/>
            </a:pPr>
            <a:r>
              <a:rPr lang="en-GB" altLang="en-US" sz="2700" dirty="0" smtClean="0">
                <a:latin typeface="Verdana" panose="020B0604030504040204" pitchFamily="34" charset="0"/>
              </a:rPr>
              <a:t>Multivariable survival analysis - regression</a:t>
            </a:r>
          </a:p>
          <a:p>
            <a:pPr marL="495300" indent="-495300" eaLnBrk="1" hangingPunct="1">
              <a:buFontTx/>
              <a:buNone/>
              <a:defRPr/>
            </a:pPr>
            <a:endParaRPr lang="en-GB" altLang="en-US" sz="1800" dirty="0" smtClean="0">
              <a:latin typeface="Verdana" panose="020B0604030504040204" pitchFamily="34" charset="0"/>
            </a:endParaRPr>
          </a:p>
          <a:p>
            <a:pPr marL="495300" indent="-495300" eaLnBrk="1" hangingPunct="1">
              <a:buFontTx/>
              <a:buNone/>
              <a:defRPr/>
            </a:pPr>
            <a:r>
              <a:rPr lang="en-GB" altLang="en-US" sz="1800" u="sng" dirty="0" smtClean="0">
                <a:latin typeface="Verdana" panose="020B0604030504040204" pitchFamily="34" charset="0"/>
              </a:rPr>
              <a:t>Cox proportional hazards regression model</a:t>
            </a:r>
            <a:endParaRPr lang="en-GB" altLang="en-US" sz="1800" dirty="0" smtClean="0">
              <a:latin typeface="Verdana" panose="020B0604030504040204" pitchFamily="34" charset="0"/>
            </a:endParaRPr>
          </a:p>
          <a:p>
            <a:pPr marL="495300" indent="-495300" eaLnBrk="1" hangingPunct="1">
              <a:buFontTx/>
              <a:buNone/>
              <a:defRPr/>
            </a:pPr>
            <a:endParaRPr lang="de-DE" altLang="en-US" sz="1800" dirty="0" smtClean="0">
              <a:latin typeface="Verdana" panose="020B0604030504040204" pitchFamily="34" charset="0"/>
            </a:endParaRPr>
          </a:p>
          <a:p>
            <a:pPr marL="495300" indent="-495300" eaLnBrk="1" hangingPunct="1">
              <a:buFontTx/>
              <a:buNone/>
              <a:defRPr/>
            </a:pPr>
            <a:r>
              <a:rPr lang="en-GB" altLang="en-US" sz="1800" dirty="0" smtClean="0">
                <a:latin typeface="Verdana" panose="020B0604030504040204" pitchFamily="34" charset="0"/>
              </a:rPr>
              <a:t>Solutions when PH assumption is violated:</a:t>
            </a:r>
          </a:p>
          <a:p>
            <a:pPr eaLnBrk="1" hangingPunct="1">
              <a:buFont typeface="Verdana" panose="020B0604030504040204" pitchFamily="34" charset="0"/>
              <a:buChar char="·"/>
              <a:defRPr/>
            </a:pPr>
            <a:r>
              <a:rPr lang="en-GB" altLang="en-US" sz="1800" dirty="0" smtClean="0">
                <a:latin typeface="Verdana" panose="020B0604030504040204" pitchFamily="34" charset="0"/>
              </a:rPr>
              <a:t>include time-dependent effect</a:t>
            </a:r>
          </a:p>
          <a:p>
            <a:pPr eaLnBrk="1" hangingPunct="1">
              <a:buFont typeface="Verdana" panose="020B0604030504040204" pitchFamily="34" charset="0"/>
              <a:buChar char="·"/>
              <a:defRPr/>
            </a:pPr>
            <a:r>
              <a:rPr lang="en-GB" altLang="en-US" sz="1800" dirty="0">
                <a:latin typeface="Verdana" panose="020B0604030504040204" pitchFamily="34" charset="0"/>
              </a:rPr>
              <a:t>stratify the analysis on the violating </a:t>
            </a:r>
            <a:r>
              <a:rPr lang="en-GB" altLang="en-US" sz="1800" dirty="0" smtClean="0">
                <a:latin typeface="Verdana" panose="020B0604030504040204" pitchFamily="34" charset="0"/>
              </a:rPr>
              <a:t>variable</a:t>
            </a:r>
          </a:p>
          <a:p>
            <a:pPr eaLnBrk="1" hangingPunct="1">
              <a:buFont typeface="Verdana" panose="020B0604030504040204" pitchFamily="34" charset="0"/>
              <a:buChar char="·"/>
              <a:defRPr/>
            </a:pPr>
            <a:r>
              <a:rPr lang="en-GB" altLang="en-US" sz="1800" dirty="0" smtClean="0">
                <a:latin typeface="Verdana" panose="020B0604030504040204" pitchFamily="34" charset="0"/>
              </a:rPr>
              <a:t>use some other model   (there are various ones, e.g. Weibull)</a:t>
            </a:r>
          </a:p>
          <a:p>
            <a:pPr marL="495300" indent="-495300" eaLnBrk="1" hangingPunct="1">
              <a:buFontTx/>
              <a:buNone/>
              <a:defRPr/>
            </a:pPr>
            <a:r>
              <a:rPr lang="de-DE" altLang="en-US" sz="1800" dirty="0" smtClean="0">
                <a:latin typeface="Verdana" panose="020B0604030504040204" pitchFamily="34" charset="0"/>
              </a:rPr>
              <a:t> </a:t>
            </a:r>
            <a:endParaRPr lang="de-DE" altLang="en-US" sz="1800" dirty="0">
              <a:latin typeface="Verdana" panose="020B0604030504040204" pitchFamily="34" charset="0"/>
            </a:endParaRPr>
          </a:p>
        </p:txBody>
      </p:sp>
      <p:sp>
        <p:nvSpPr>
          <p:cNvPr id="101379" name="Textfeld 5"/>
          <p:cNvSpPr txBox="1">
            <a:spLocks noChangeArrowheads="1"/>
          </p:cNvSpPr>
          <p:nvPr/>
        </p:nvSpPr>
        <p:spPr bwMode="auto">
          <a:xfrm>
            <a:off x="250825" y="0"/>
            <a:ext cx="4681538" cy="63023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Medical Statistics, Informatics, and Health Economics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INNSBRUCK MEDICAL UNIVERSITY</a:t>
            </a:r>
          </a:p>
        </p:txBody>
      </p:sp>
      <p:sp>
        <p:nvSpPr>
          <p:cNvPr id="101380" name="Foliennummernplatzhalter 6"/>
          <p:cNvSpPr>
            <a:spLocks noGrp="1"/>
          </p:cNvSpPr>
          <p:nvPr>
            <p:ph type="sldNum" sz="quarter" idx="12"/>
          </p:nvPr>
        </p:nvSpPr>
        <p:spPr>
          <a:xfrm>
            <a:off x="3635375" y="6524625"/>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232127C2-2628-441D-B791-EF54EE36ECC3}"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193</a:t>
            </a:fld>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101381"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hanno.ulmer@i-med.ac.at</a:t>
            </a:r>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101382" name="Textfeld 5"/>
          <p:cNvSpPr txBox="1">
            <a:spLocks noChangeArrowheads="1"/>
          </p:cNvSpPr>
          <p:nvPr/>
        </p:nvSpPr>
        <p:spPr bwMode="auto">
          <a:xfrm>
            <a:off x="107950" y="6308725"/>
            <a:ext cx="8496300"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https://www.actuaries.org.uk/system/files/field/document/Plenary%201_Dr%20Ilyas%20Bakbergenuly.pdf</a:t>
            </a:r>
          </a:p>
        </p:txBody>
      </p:sp>
      <p:sp>
        <p:nvSpPr>
          <p:cNvPr id="2" name="Datumsplatzhalter 1"/>
          <p:cNvSpPr>
            <a:spLocks noGrp="1"/>
          </p:cNvSpPr>
          <p:nvPr>
            <p:ph type="dt" sz="half" idx="10"/>
          </p:nvPr>
        </p:nvSpPr>
        <p:spPr/>
        <p:txBody>
          <a:bodyPr/>
          <a:lstStyle/>
          <a:p>
            <a:pPr>
              <a:defRPr/>
            </a:pPr>
            <a:fld id="{D83F7C8B-C94D-4ACC-9960-CA67015398F1}" type="datetime1">
              <a:rPr lang="de-AT" smtClean="0"/>
              <a:t>01.02.2023</a:t>
            </a:fld>
            <a:endParaRPr lang="en-US"/>
          </a:p>
        </p:txBody>
      </p:sp>
    </p:spTree>
    <p:extLst>
      <p:ext uri="{BB962C8B-B14F-4D97-AF65-F5344CB8AC3E}">
        <p14:creationId xmlns:p14="http://schemas.microsoft.com/office/powerpoint/2010/main" val="583091816"/>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type="body" idx="1"/>
          </p:nvPr>
        </p:nvSpPr>
        <p:spPr>
          <a:xfrm>
            <a:off x="539750" y="908050"/>
            <a:ext cx="8064500" cy="5616575"/>
          </a:xfrm>
        </p:spPr>
        <p:txBody>
          <a:bodyPr/>
          <a:lstStyle/>
          <a:p>
            <a:pPr marL="495300" indent="-495300" eaLnBrk="1" hangingPunct="1">
              <a:buFontTx/>
              <a:buNone/>
              <a:defRPr/>
            </a:pPr>
            <a:r>
              <a:rPr lang="en-GB" altLang="en-US" sz="2700" dirty="0" smtClean="0">
                <a:latin typeface="Verdana" panose="020B0604030504040204" pitchFamily="34" charset="0"/>
              </a:rPr>
              <a:t>Multivariable survival analysis - regression</a:t>
            </a:r>
          </a:p>
          <a:p>
            <a:pPr marL="495300" indent="-495300" eaLnBrk="1" hangingPunct="1">
              <a:buFontTx/>
              <a:buNone/>
              <a:defRPr/>
            </a:pPr>
            <a:endParaRPr lang="en-GB" altLang="en-US" sz="1800" dirty="0" smtClean="0">
              <a:latin typeface="Verdana" panose="020B0604030504040204" pitchFamily="34" charset="0"/>
            </a:endParaRPr>
          </a:p>
          <a:p>
            <a:pPr marL="495300" indent="-495300" eaLnBrk="1" hangingPunct="1">
              <a:buFontTx/>
              <a:buNone/>
              <a:defRPr/>
            </a:pPr>
            <a:r>
              <a:rPr lang="en-GB" altLang="en-US" sz="1800" u="sng" dirty="0" smtClean="0">
                <a:latin typeface="Verdana" panose="020B0604030504040204" pitchFamily="34" charset="0"/>
              </a:rPr>
              <a:t>Cox proportional hazards regression model</a:t>
            </a:r>
            <a:endParaRPr lang="en-GB" altLang="en-US" sz="1800" dirty="0" smtClean="0">
              <a:latin typeface="Verdana" panose="020B0604030504040204" pitchFamily="34" charset="0"/>
            </a:endParaRPr>
          </a:p>
          <a:p>
            <a:pPr marL="495300" indent="-495300" eaLnBrk="1" hangingPunct="1">
              <a:buFontTx/>
              <a:buNone/>
              <a:defRPr/>
            </a:pPr>
            <a:endParaRPr lang="de-DE" altLang="en-US" sz="1800" dirty="0" smtClean="0">
              <a:latin typeface="Verdana" panose="020B0604030504040204" pitchFamily="34" charset="0"/>
            </a:endParaRPr>
          </a:p>
          <a:p>
            <a:pPr marL="495300" indent="-495300" eaLnBrk="1" hangingPunct="1">
              <a:buFontTx/>
              <a:buNone/>
              <a:defRPr/>
            </a:pPr>
            <a:r>
              <a:rPr lang="en-GB" altLang="en-US" sz="1800" dirty="0" smtClean="0">
                <a:latin typeface="Verdana" panose="020B0604030504040204" pitchFamily="34" charset="0"/>
              </a:rPr>
              <a:t>Solutions when PH assumption is violated:</a:t>
            </a:r>
          </a:p>
          <a:p>
            <a:pPr eaLnBrk="1" hangingPunct="1">
              <a:buFont typeface="Verdana" panose="020B0604030504040204" pitchFamily="34" charset="0"/>
              <a:buChar char="·"/>
              <a:defRPr/>
            </a:pPr>
            <a:r>
              <a:rPr lang="en-GB" altLang="en-US" sz="1800" dirty="0" smtClean="0">
                <a:latin typeface="Verdana" panose="020B0604030504040204" pitchFamily="34" charset="0"/>
              </a:rPr>
              <a:t>include time-dependent effect</a:t>
            </a:r>
          </a:p>
          <a:p>
            <a:pPr marL="0" indent="0" eaLnBrk="1" hangingPunct="1">
              <a:buFontTx/>
              <a:buNone/>
              <a:defRPr/>
            </a:pPr>
            <a:endParaRPr lang="en-GB" altLang="en-US" sz="1800" dirty="0" smtClean="0">
              <a:latin typeface="Verdana" panose="020B0604030504040204" pitchFamily="34" charset="0"/>
            </a:endParaRPr>
          </a:p>
          <a:p>
            <a:pPr marL="495300" indent="-495300" algn="r" eaLnBrk="1" hangingPunct="1">
              <a:buFontTx/>
              <a:buNone/>
              <a:defRPr/>
            </a:pPr>
            <a:r>
              <a:rPr lang="de-DE" altLang="en-US" sz="1800" dirty="0" smtClean="0">
                <a:latin typeface="Verdana" panose="020B0604030504040204" pitchFamily="34" charset="0"/>
              </a:rPr>
              <a:t> </a:t>
            </a:r>
            <a:endParaRPr lang="de-DE" altLang="en-US" sz="1800" dirty="0">
              <a:latin typeface="Verdana" panose="020B0604030504040204" pitchFamily="34" charset="0"/>
            </a:endParaRPr>
          </a:p>
        </p:txBody>
      </p:sp>
      <p:sp>
        <p:nvSpPr>
          <p:cNvPr id="103427" name="Textfeld 5"/>
          <p:cNvSpPr txBox="1">
            <a:spLocks noChangeArrowheads="1"/>
          </p:cNvSpPr>
          <p:nvPr/>
        </p:nvSpPr>
        <p:spPr bwMode="auto">
          <a:xfrm>
            <a:off x="250825" y="0"/>
            <a:ext cx="4681538" cy="63023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Medical Statistics, Informatics, and Health Economics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INNSBRUCK MEDICAL UNIVERSITY</a:t>
            </a:r>
          </a:p>
        </p:txBody>
      </p:sp>
      <p:sp>
        <p:nvSpPr>
          <p:cNvPr id="103428" name="Foliennummernplatzhalter 6"/>
          <p:cNvSpPr>
            <a:spLocks noGrp="1"/>
          </p:cNvSpPr>
          <p:nvPr>
            <p:ph type="sldNum" sz="quarter" idx="12"/>
          </p:nvPr>
        </p:nvSpPr>
        <p:spPr>
          <a:xfrm>
            <a:off x="3635375" y="6524625"/>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250CF0B8-1ED1-4D48-9959-D4F743E558A0}"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194</a:t>
            </a:fld>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103429"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hanno.ulmer@i-med.ac.at</a:t>
            </a:r>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103430" name="Textfeld 5"/>
          <p:cNvSpPr txBox="1">
            <a:spLocks noChangeArrowheads="1"/>
          </p:cNvSpPr>
          <p:nvPr/>
        </p:nvSpPr>
        <p:spPr bwMode="auto">
          <a:xfrm>
            <a:off x="6011863" y="6308725"/>
            <a:ext cx="2592387"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altLang="en-US" sz="1200" b="0" i="1"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Ann Oncol</a:t>
            </a:r>
            <a:r>
              <a:rPr kumimoji="0" lang="en-GB" altLang="en-US" sz="12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 2009;20:1113-1120</a:t>
            </a:r>
            <a:endParaRPr kumimoji="0" lang="en-GB" altLang="en-US" sz="1200" b="0" i="1"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pic>
        <p:nvPicPr>
          <p:cNvPr id="103431" name="Grafik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4213" y="3068638"/>
            <a:ext cx="5400675" cy="3176587"/>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Datumsplatzhalter 1"/>
          <p:cNvSpPr>
            <a:spLocks noGrp="1"/>
          </p:cNvSpPr>
          <p:nvPr>
            <p:ph type="dt" sz="half" idx="10"/>
          </p:nvPr>
        </p:nvSpPr>
        <p:spPr/>
        <p:txBody>
          <a:bodyPr/>
          <a:lstStyle/>
          <a:p>
            <a:pPr>
              <a:defRPr/>
            </a:pPr>
            <a:fld id="{E49B3AF4-561B-4206-9CBD-B4CF6372A8E2}" type="datetime1">
              <a:rPr lang="de-AT" smtClean="0"/>
              <a:t>01.02.2023</a:t>
            </a:fld>
            <a:endParaRPr lang="en-US"/>
          </a:p>
        </p:txBody>
      </p:sp>
    </p:spTree>
    <p:extLst>
      <p:ext uri="{BB962C8B-B14F-4D97-AF65-F5344CB8AC3E}">
        <p14:creationId xmlns:p14="http://schemas.microsoft.com/office/powerpoint/2010/main" val="2130586839"/>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type="body" idx="1"/>
          </p:nvPr>
        </p:nvSpPr>
        <p:spPr>
          <a:xfrm>
            <a:off x="539750" y="908050"/>
            <a:ext cx="8064500" cy="5616575"/>
          </a:xfrm>
        </p:spPr>
        <p:txBody>
          <a:bodyPr/>
          <a:lstStyle/>
          <a:p>
            <a:pPr marL="495300" indent="-495300" eaLnBrk="1" hangingPunct="1">
              <a:buFontTx/>
              <a:buNone/>
              <a:defRPr/>
            </a:pPr>
            <a:r>
              <a:rPr lang="en-GB" altLang="en-US" sz="2700" dirty="0" smtClean="0">
                <a:latin typeface="Verdana" panose="020B0604030504040204" pitchFamily="34" charset="0"/>
              </a:rPr>
              <a:t>Multivariable survival analysis - regression</a:t>
            </a:r>
          </a:p>
          <a:p>
            <a:pPr marL="495300" indent="-495300" eaLnBrk="1" hangingPunct="1">
              <a:buFontTx/>
              <a:buNone/>
              <a:defRPr/>
            </a:pPr>
            <a:endParaRPr lang="en-GB" altLang="en-US" sz="1800" dirty="0" smtClean="0">
              <a:latin typeface="Verdana" panose="020B0604030504040204" pitchFamily="34" charset="0"/>
            </a:endParaRPr>
          </a:p>
          <a:p>
            <a:pPr marL="495300" indent="-495300" eaLnBrk="1" hangingPunct="1">
              <a:buFontTx/>
              <a:buNone/>
              <a:defRPr/>
            </a:pPr>
            <a:r>
              <a:rPr lang="en-GB" altLang="en-US" sz="1800" u="sng" dirty="0" smtClean="0">
                <a:latin typeface="Verdana" panose="020B0604030504040204" pitchFamily="34" charset="0"/>
              </a:rPr>
              <a:t>Cox proportional hazards regression model</a:t>
            </a:r>
            <a:endParaRPr lang="en-GB" altLang="en-US" sz="1800" dirty="0" smtClean="0">
              <a:latin typeface="Verdana" panose="020B0604030504040204" pitchFamily="34" charset="0"/>
            </a:endParaRPr>
          </a:p>
          <a:p>
            <a:pPr marL="495300" indent="-495300" eaLnBrk="1" hangingPunct="1">
              <a:buFontTx/>
              <a:buNone/>
              <a:defRPr/>
            </a:pPr>
            <a:endParaRPr lang="de-DE" altLang="en-US" sz="1800" dirty="0" smtClean="0">
              <a:latin typeface="Verdana" panose="020B0604030504040204" pitchFamily="34" charset="0"/>
            </a:endParaRPr>
          </a:p>
          <a:p>
            <a:pPr marL="495300" indent="-495300" eaLnBrk="1" hangingPunct="1">
              <a:buFontTx/>
              <a:buNone/>
              <a:defRPr/>
            </a:pPr>
            <a:r>
              <a:rPr lang="en-GB" altLang="en-US" sz="1800" dirty="0" smtClean="0">
                <a:latin typeface="Verdana" panose="020B0604030504040204" pitchFamily="34" charset="0"/>
              </a:rPr>
              <a:t>Solutions when PH assumption is violated:</a:t>
            </a:r>
          </a:p>
          <a:p>
            <a:pPr eaLnBrk="1" hangingPunct="1">
              <a:buFont typeface="Verdana" panose="020B0604030504040204" pitchFamily="34" charset="0"/>
              <a:buChar char="·"/>
              <a:defRPr/>
            </a:pPr>
            <a:r>
              <a:rPr lang="en-GB" altLang="en-US" sz="1800" dirty="0" smtClean="0">
                <a:latin typeface="Verdana" panose="020B0604030504040204" pitchFamily="34" charset="0"/>
              </a:rPr>
              <a:t>include time-dependent effect</a:t>
            </a:r>
          </a:p>
          <a:p>
            <a:pPr marL="0" indent="0" eaLnBrk="1" hangingPunct="1">
              <a:buFontTx/>
              <a:buNone/>
              <a:defRPr/>
            </a:pPr>
            <a:endParaRPr lang="en-GB" altLang="en-US" sz="1800" dirty="0" smtClean="0">
              <a:latin typeface="Verdana" panose="020B0604030504040204" pitchFamily="34" charset="0"/>
            </a:endParaRPr>
          </a:p>
          <a:p>
            <a:pPr marL="495300" indent="-495300" algn="r" eaLnBrk="1" hangingPunct="1">
              <a:buFontTx/>
              <a:buNone/>
              <a:defRPr/>
            </a:pPr>
            <a:r>
              <a:rPr lang="de-DE" altLang="en-US" sz="1800" dirty="0" smtClean="0">
                <a:latin typeface="Verdana" panose="020B0604030504040204" pitchFamily="34" charset="0"/>
              </a:rPr>
              <a:t> </a:t>
            </a:r>
            <a:endParaRPr lang="de-DE" altLang="en-US" sz="1800" dirty="0">
              <a:latin typeface="Verdana" panose="020B0604030504040204" pitchFamily="34" charset="0"/>
            </a:endParaRPr>
          </a:p>
        </p:txBody>
      </p:sp>
      <p:sp>
        <p:nvSpPr>
          <p:cNvPr id="105475" name="Textfeld 5"/>
          <p:cNvSpPr txBox="1">
            <a:spLocks noChangeArrowheads="1"/>
          </p:cNvSpPr>
          <p:nvPr/>
        </p:nvSpPr>
        <p:spPr bwMode="auto">
          <a:xfrm>
            <a:off x="250825" y="0"/>
            <a:ext cx="4681538" cy="63023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Medical Statistics, Informatics, and Health Economics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INNSBRUCK MEDICAL UNIVERSITY</a:t>
            </a:r>
          </a:p>
        </p:txBody>
      </p:sp>
      <p:sp>
        <p:nvSpPr>
          <p:cNvPr id="105476" name="Foliennummernplatzhalter 6"/>
          <p:cNvSpPr>
            <a:spLocks noGrp="1"/>
          </p:cNvSpPr>
          <p:nvPr>
            <p:ph type="sldNum" sz="quarter" idx="12"/>
          </p:nvPr>
        </p:nvSpPr>
        <p:spPr>
          <a:xfrm>
            <a:off x="3635375" y="6524625"/>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DC380AC9-F460-4A92-9C12-802A5656D09E}"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195</a:t>
            </a:fld>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105477"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hanno.ulmer@i-med.ac.at</a:t>
            </a:r>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105478" name="Textfeld 5"/>
          <p:cNvSpPr txBox="1">
            <a:spLocks noChangeArrowheads="1"/>
          </p:cNvSpPr>
          <p:nvPr/>
        </p:nvSpPr>
        <p:spPr bwMode="auto">
          <a:xfrm>
            <a:off x="6011863" y="6308725"/>
            <a:ext cx="2592387"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altLang="en-US" sz="1200" b="0" i="1"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Ann Oncol</a:t>
            </a:r>
            <a:r>
              <a:rPr kumimoji="0" lang="en-GB" altLang="en-US" sz="12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 2009;20:1113-1120</a:t>
            </a:r>
            <a:endParaRPr kumimoji="0" lang="en-GB" altLang="en-US" sz="1200" b="0" i="1"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grpSp>
        <p:nvGrpSpPr>
          <p:cNvPr id="105479" name="Gruppieren 3"/>
          <p:cNvGrpSpPr>
            <a:grpSpLocks/>
          </p:cNvGrpSpPr>
          <p:nvPr/>
        </p:nvGrpSpPr>
        <p:grpSpPr bwMode="auto">
          <a:xfrm>
            <a:off x="660400" y="3068638"/>
            <a:ext cx="6575425" cy="3168650"/>
            <a:chOff x="599737" y="3068960"/>
            <a:chExt cx="6575359" cy="3168352"/>
          </a:xfrm>
        </p:grpSpPr>
        <p:pic>
          <p:nvPicPr>
            <p:cNvPr id="105480" name="Grafi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9737" y="3068960"/>
              <a:ext cx="4250948" cy="2939104"/>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5481" name="Grafik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1559" y="6010200"/>
              <a:ext cx="6563537" cy="22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Datumsplatzhalter 1"/>
          <p:cNvSpPr>
            <a:spLocks noGrp="1"/>
          </p:cNvSpPr>
          <p:nvPr>
            <p:ph type="dt" sz="half" idx="10"/>
          </p:nvPr>
        </p:nvSpPr>
        <p:spPr/>
        <p:txBody>
          <a:bodyPr/>
          <a:lstStyle/>
          <a:p>
            <a:pPr>
              <a:defRPr/>
            </a:pPr>
            <a:fld id="{B3FB7DBC-9238-45E7-8242-063CE54170CF}" type="datetime1">
              <a:rPr lang="de-AT" smtClean="0"/>
              <a:t>01.02.2023</a:t>
            </a:fld>
            <a:endParaRPr lang="en-US"/>
          </a:p>
        </p:txBody>
      </p:sp>
    </p:spTree>
    <p:extLst>
      <p:ext uri="{BB962C8B-B14F-4D97-AF65-F5344CB8AC3E}">
        <p14:creationId xmlns:p14="http://schemas.microsoft.com/office/powerpoint/2010/main" val="4096548690"/>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type="body" idx="1"/>
          </p:nvPr>
        </p:nvSpPr>
        <p:spPr>
          <a:xfrm>
            <a:off x="539750" y="908050"/>
            <a:ext cx="8064500" cy="5616575"/>
          </a:xfrm>
        </p:spPr>
        <p:txBody>
          <a:bodyPr/>
          <a:lstStyle/>
          <a:p>
            <a:pPr marL="495300" indent="-495300" eaLnBrk="1" hangingPunct="1">
              <a:buFontTx/>
              <a:buNone/>
              <a:defRPr/>
            </a:pPr>
            <a:r>
              <a:rPr lang="en-GB" altLang="en-US" sz="2700" dirty="0" smtClean="0">
                <a:latin typeface="Verdana" panose="020B0604030504040204" pitchFamily="34" charset="0"/>
              </a:rPr>
              <a:t>Multivariable survival analysis</a:t>
            </a:r>
          </a:p>
          <a:p>
            <a:pPr marL="495300" indent="-495300" eaLnBrk="1" hangingPunct="1">
              <a:buFontTx/>
              <a:buNone/>
              <a:defRPr/>
            </a:pPr>
            <a:endParaRPr lang="en-GB" altLang="en-US" sz="1800" dirty="0" smtClean="0">
              <a:latin typeface="Verdana" panose="020B0604030504040204" pitchFamily="34" charset="0"/>
            </a:endParaRPr>
          </a:p>
          <a:p>
            <a:pPr marL="495300" indent="-495300" eaLnBrk="1" hangingPunct="1">
              <a:buFontTx/>
              <a:buNone/>
              <a:defRPr/>
            </a:pPr>
            <a:r>
              <a:rPr lang="en-GB" altLang="en-US" sz="1800" u="sng" dirty="0" smtClean="0">
                <a:latin typeface="Verdana" panose="020B0604030504040204" pitchFamily="34" charset="0"/>
              </a:rPr>
              <a:t>Some issues</a:t>
            </a:r>
            <a:endParaRPr lang="en-GB" altLang="en-US" sz="1800" dirty="0" smtClean="0">
              <a:latin typeface="Verdana" panose="020B0604030504040204" pitchFamily="34" charset="0"/>
            </a:endParaRPr>
          </a:p>
          <a:p>
            <a:pPr marL="495300" indent="-495300" eaLnBrk="1" hangingPunct="1">
              <a:buFontTx/>
              <a:buNone/>
              <a:defRPr/>
            </a:pPr>
            <a:endParaRPr lang="en-GB" altLang="en-US" sz="1800" dirty="0" smtClean="0">
              <a:latin typeface="Verdana" panose="020B0604030504040204" pitchFamily="34" charset="0"/>
            </a:endParaRPr>
          </a:p>
          <a:p>
            <a:pPr eaLnBrk="1" hangingPunct="1">
              <a:buFont typeface="Verdana" panose="020B0604030504040204" pitchFamily="34" charset="0"/>
              <a:buChar char="·"/>
              <a:defRPr/>
            </a:pPr>
            <a:r>
              <a:rPr lang="en-GB" altLang="en-US" sz="1800" dirty="0" smtClean="0">
                <a:latin typeface="Verdana" panose="020B0604030504040204" pitchFamily="34" charset="0"/>
              </a:rPr>
              <a:t>Categorisation of continuous variables:</a:t>
            </a:r>
          </a:p>
          <a:p>
            <a:pPr marL="0" indent="0" eaLnBrk="1" hangingPunct="1">
              <a:buFontTx/>
              <a:buNone/>
              <a:defRPr/>
            </a:pPr>
            <a:r>
              <a:rPr lang="en-GB" altLang="en-US" sz="900" dirty="0" smtClean="0">
                <a:latin typeface="Verdana" panose="020B0604030504040204" pitchFamily="34" charset="0"/>
              </a:rPr>
              <a:t> </a:t>
            </a:r>
          </a:p>
          <a:p>
            <a:pPr lvl="1" eaLnBrk="1" hangingPunct="1">
              <a:buFont typeface="Verdana" panose="020B0604030504040204" pitchFamily="34" charset="0"/>
              <a:buChar char="–"/>
              <a:defRPr/>
            </a:pPr>
            <a:r>
              <a:rPr lang="en-GB" altLang="en-US" sz="1800" dirty="0" smtClean="0">
                <a:latin typeface="Verdana" panose="020B0604030504040204" pitchFamily="34" charset="0"/>
              </a:rPr>
              <a:t>causes information loss</a:t>
            </a:r>
          </a:p>
          <a:p>
            <a:pPr lvl="1" eaLnBrk="1" hangingPunct="1">
              <a:buFont typeface="Verdana" panose="020B0604030504040204" pitchFamily="34" charset="0"/>
              <a:buChar char="–"/>
              <a:defRPr/>
            </a:pPr>
            <a:r>
              <a:rPr lang="en-GB" altLang="en-US" sz="1800" dirty="0" smtClean="0">
                <a:latin typeface="Verdana" panose="020B0604030504040204" pitchFamily="34" charset="0"/>
              </a:rPr>
              <a:t>introduces measurement error</a:t>
            </a:r>
          </a:p>
          <a:p>
            <a:pPr lvl="1" eaLnBrk="1" hangingPunct="1">
              <a:buFont typeface="Verdana" panose="020B0604030504040204" pitchFamily="34" charset="0"/>
              <a:buChar char="–"/>
              <a:defRPr/>
            </a:pPr>
            <a:r>
              <a:rPr lang="en-GB" altLang="en-US" sz="1800" dirty="0" smtClean="0">
                <a:latin typeface="Verdana" panose="020B0604030504040204" pitchFamily="34" charset="0"/>
              </a:rPr>
              <a:t>leads to biased estimates</a:t>
            </a:r>
          </a:p>
          <a:p>
            <a:pPr lvl="1" eaLnBrk="1" hangingPunct="1">
              <a:buFont typeface="Verdana" panose="020B0604030504040204" pitchFamily="34" charset="0"/>
              <a:buChar char="–"/>
              <a:defRPr/>
            </a:pPr>
            <a:r>
              <a:rPr lang="en-GB" altLang="en-US" sz="1800" dirty="0" smtClean="0">
                <a:latin typeface="Verdana" panose="020B0604030504040204" pitchFamily="34" charset="0"/>
              </a:rPr>
              <a:t>reduces the ability to detect real relationships</a:t>
            </a:r>
          </a:p>
          <a:p>
            <a:pPr marL="57150" indent="0" eaLnBrk="1" hangingPunct="1">
              <a:buFontTx/>
              <a:buNone/>
              <a:defRPr/>
            </a:pPr>
            <a:r>
              <a:rPr lang="en-GB" altLang="en-US" sz="900" dirty="0" smtClean="0">
                <a:latin typeface="Verdana" panose="020B0604030504040204" pitchFamily="34" charset="0"/>
              </a:rPr>
              <a:t> </a:t>
            </a:r>
          </a:p>
          <a:p>
            <a:pPr lvl="1" eaLnBrk="1" hangingPunct="1">
              <a:buFont typeface="Verdana" panose="020B0604030504040204" pitchFamily="34" charset="0"/>
              <a:buChar char="+"/>
              <a:defRPr/>
            </a:pPr>
            <a:r>
              <a:rPr lang="en-GB" altLang="en-US" sz="1800" dirty="0" smtClean="0">
                <a:latin typeface="Verdana" panose="020B0604030504040204" pitchFamily="34" charset="0"/>
              </a:rPr>
              <a:t>relevant for non-linear relationship</a:t>
            </a:r>
          </a:p>
          <a:p>
            <a:pPr lvl="1" eaLnBrk="1" hangingPunct="1">
              <a:buFont typeface="Verdana" panose="020B0604030504040204" pitchFamily="34" charset="0"/>
              <a:buChar char="+"/>
              <a:defRPr/>
            </a:pPr>
            <a:r>
              <a:rPr lang="en-GB" altLang="en-US" sz="1800" dirty="0" smtClean="0">
                <a:latin typeface="Verdana" panose="020B0604030504040204" pitchFamily="34" charset="0"/>
              </a:rPr>
              <a:t>use established cut-points with clinical meaning</a:t>
            </a:r>
          </a:p>
          <a:p>
            <a:pPr lvl="1" eaLnBrk="1" hangingPunct="1">
              <a:buFont typeface="Verdana" panose="020B0604030504040204" pitchFamily="34" charset="0"/>
              <a:buChar char="+"/>
              <a:defRPr/>
            </a:pPr>
            <a:r>
              <a:rPr lang="en-GB" altLang="en-US" sz="1800" dirty="0" smtClean="0">
                <a:latin typeface="Verdana" panose="020B0604030504040204" pitchFamily="34" charset="0"/>
              </a:rPr>
              <a:t>divide into more than two categories</a:t>
            </a:r>
          </a:p>
          <a:p>
            <a:pPr lvl="1" eaLnBrk="1" hangingPunct="1">
              <a:buFont typeface="Verdana" panose="020B0604030504040204" pitchFamily="34" charset="0"/>
              <a:buChar char="+"/>
              <a:defRPr/>
            </a:pPr>
            <a:r>
              <a:rPr lang="en-GB" altLang="en-US" sz="1800" dirty="0" smtClean="0">
                <a:latin typeface="Verdana" panose="020B0604030504040204" pitchFamily="34" charset="0"/>
              </a:rPr>
              <a:t>adequate number of individuals and events in </a:t>
            </a:r>
            <a:r>
              <a:rPr lang="en-GB" altLang="en-US" sz="1800" dirty="0">
                <a:latin typeface="Verdana" panose="020B0604030504040204" pitchFamily="34" charset="0"/>
              </a:rPr>
              <a:t>each </a:t>
            </a:r>
            <a:r>
              <a:rPr lang="en-GB" altLang="en-US" sz="1800" dirty="0" smtClean="0">
                <a:latin typeface="Verdana" panose="020B0604030504040204" pitchFamily="34" charset="0"/>
              </a:rPr>
              <a:t>group</a:t>
            </a:r>
          </a:p>
          <a:p>
            <a:pPr lvl="1" eaLnBrk="1" hangingPunct="1">
              <a:buFont typeface="Verdana" panose="020B0604030504040204" pitchFamily="34" charset="0"/>
              <a:buChar char="+"/>
              <a:defRPr/>
            </a:pPr>
            <a:r>
              <a:rPr lang="en-GB" altLang="en-US" sz="1800" dirty="0" smtClean="0">
                <a:latin typeface="Verdana" panose="020B0604030504040204" pitchFamily="34" charset="0"/>
              </a:rPr>
              <a:t>gives more robust estimates</a:t>
            </a:r>
          </a:p>
          <a:p>
            <a:pPr marL="57150" indent="0" eaLnBrk="1" hangingPunct="1">
              <a:buFontTx/>
              <a:buNone/>
              <a:defRPr/>
            </a:pPr>
            <a:endParaRPr lang="en-GB" altLang="en-US" sz="2200" dirty="0" smtClean="0">
              <a:latin typeface="Verdana" panose="020B0604030504040204" pitchFamily="34" charset="0"/>
            </a:endParaRPr>
          </a:p>
        </p:txBody>
      </p:sp>
      <p:sp>
        <p:nvSpPr>
          <p:cNvPr id="107523" name="Textfeld 5"/>
          <p:cNvSpPr txBox="1">
            <a:spLocks noChangeArrowheads="1"/>
          </p:cNvSpPr>
          <p:nvPr/>
        </p:nvSpPr>
        <p:spPr bwMode="auto">
          <a:xfrm>
            <a:off x="250825" y="0"/>
            <a:ext cx="4681538" cy="63023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Medical Statistics, Informatics, and Health Economics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INNSBRUCK MEDICAL UNIVERSITY</a:t>
            </a:r>
          </a:p>
        </p:txBody>
      </p:sp>
      <p:sp>
        <p:nvSpPr>
          <p:cNvPr id="107524" name="Foliennummernplatzhalter 6"/>
          <p:cNvSpPr>
            <a:spLocks noGrp="1"/>
          </p:cNvSpPr>
          <p:nvPr>
            <p:ph type="sldNum" sz="quarter" idx="12"/>
          </p:nvPr>
        </p:nvSpPr>
        <p:spPr>
          <a:xfrm>
            <a:off x="3635375" y="6524625"/>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E48C0617-3BE8-4B12-B243-A26883ED02C6}"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196</a:t>
            </a:fld>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107525"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hanno.ulmer@i-med.ac.at</a:t>
            </a:r>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107526" name="Textfeld 5"/>
          <p:cNvSpPr txBox="1">
            <a:spLocks noChangeArrowheads="1"/>
          </p:cNvSpPr>
          <p:nvPr/>
        </p:nvSpPr>
        <p:spPr bwMode="auto">
          <a:xfrm>
            <a:off x="6084888" y="6308725"/>
            <a:ext cx="2519362"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altLang="en-US" sz="1200" b="0" i="1"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Br J Cancer </a:t>
            </a:r>
            <a:r>
              <a:rPr kumimoji="0" lang="en-GB" altLang="en-US" sz="12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2003;89:781-786</a:t>
            </a:r>
          </a:p>
        </p:txBody>
      </p:sp>
      <p:sp>
        <p:nvSpPr>
          <p:cNvPr id="2" name="Datumsplatzhalter 1"/>
          <p:cNvSpPr>
            <a:spLocks noGrp="1"/>
          </p:cNvSpPr>
          <p:nvPr>
            <p:ph type="dt" sz="half" idx="10"/>
          </p:nvPr>
        </p:nvSpPr>
        <p:spPr/>
        <p:txBody>
          <a:bodyPr/>
          <a:lstStyle/>
          <a:p>
            <a:pPr>
              <a:defRPr/>
            </a:pPr>
            <a:fld id="{BBAAC173-B582-4810-A8B8-EBA02472887E}" type="datetime1">
              <a:rPr lang="de-AT" smtClean="0"/>
              <a:t>01.02.2023</a:t>
            </a:fld>
            <a:endParaRPr lang="en-US"/>
          </a:p>
        </p:txBody>
      </p:sp>
    </p:spTree>
    <p:extLst>
      <p:ext uri="{BB962C8B-B14F-4D97-AF65-F5344CB8AC3E}">
        <p14:creationId xmlns:p14="http://schemas.microsoft.com/office/powerpoint/2010/main" val="1652646206"/>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type="body" idx="1"/>
          </p:nvPr>
        </p:nvSpPr>
        <p:spPr>
          <a:xfrm>
            <a:off x="539750" y="908050"/>
            <a:ext cx="8064500" cy="5616575"/>
          </a:xfrm>
        </p:spPr>
        <p:txBody>
          <a:bodyPr/>
          <a:lstStyle/>
          <a:p>
            <a:pPr marL="495300" indent="-495300" eaLnBrk="1" hangingPunct="1">
              <a:buFontTx/>
              <a:buNone/>
              <a:defRPr/>
            </a:pPr>
            <a:r>
              <a:rPr lang="en-GB" altLang="en-US" sz="2700" dirty="0" smtClean="0">
                <a:latin typeface="Verdana" panose="020B0604030504040204" pitchFamily="34" charset="0"/>
              </a:rPr>
              <a:t>Multivariable survival analysis</a:t>
            </a:r>
          </a:p>
          <a:p>
            <a:pPr marL="495300" indent="-495300" eaLnBrk="1" hangingPunct="1">
              <a:buFontTx/>
              <a:buNone/>
              <a:defRPr/>
            </a:pPr>
            <a:endParaRPr lang="en-GB" altLang="en-US" sz="1800" dirty="0" smtClean="0">
              <a:latin typeface="Verdana" panose="020B0604030504040204" pitchFamily="34" charset="0"/>
            </a:endParaRPr>
          </a:p>
          <a:p>
            <a:pPr marL="495300" indent="-495300" eaLnBrk="1" hangingPunct="1">
              <a:buFontTx/>
              <a:buNone/>
              <a:defRPr/>
            </a:pPr>
            <a:r>
              <a:rPr lang="en-GB" altLang="en-US" sz="1800" u="sng" dirty="0" smtClean="0">
                <a:latin typeface="Verdana" panose="020B0604030504040204" pitchFamily="34" charset="0"/>
              </a:rPr>
              <a:t>Some issues</a:t>
            </a:r>
            <a:endParaRPr lang="en-GB" altLang="en-US" sz="1800" dirty="0" smtClean="0">
              <a:latin typeface="Verdana" panose="020B0604030504040204" pitchFamily="34" charset="0"/>
            </a:endParaRPr>
          </a:p>
          <a:p>
            <a:pPr marL="495300" indent="-495300" eaLnBrk="1" hangingPunct="1">
              <a:buFontTx/>
              <a:buNone/>
              <a:defRPr/>
            </a:pPr>
            <a:endParaRPr lang="en-GB" altLang="en-US" sz="1800" dirty="0" smtClean="0">
              <a:latin typeface="Verdana" panose="020B0604030504040204" pitchFamily="34" charset="0"/>
            </a:endParaRPr>
          </a:p>
          <a:p>
            <a:pPr eaLnBrk="1" hangingPunct="1">
              <a:buFont typeface="Verdana" panose="020B0604030504040204" pitchFamily="34" charset="0"/>
              <a:buChar char="·"/>
              <a:defRPr/>
            </a:pPr>
            <a:r>
              <a:rPr lang="en-GB" altLang="en-US" sz="1800" dirty="0" smtClean="0">
                <a:latin typeface="Verdana" panose="020B0604030504040204" pitchFamily="34" charset="0"/>
              </a:rPr>
              <a:t>Categorisation of continuous variables</a:t>
            </a:r>
          </a:p>
          <a:p>
            <a:pPr marL="0" indent="0" eaLnBrk="1" hangingPunct="1">
              <a:buFontTx/>
              <a:buNone/>
              <a:defRPr/>
            </a:pPr>
            <a:endParaRPr lang="en-GB" altLang="en-US" sz="1800" dirty="0" smtClean="0">
              <a:latin typeface="Verdana" panose="020B0604030504040204" pitchFamily="34" charset="0"/>
            </a:endParaRPr>
          </a:p>
          <a:p>
            <a:pPr eaLnBrk="1" hangingPunct="1">
              <a:buFont typeface="Verdana" panose="020B0604030504040204" pitchFamily="34" charset="0"/>
              <a:buChar char="·"/>
              <a:defRPr/>
            </a:pPr>
            <a:r>
              <a:rPr lang="en-GB" altLang="en-US" sz="1800" dirty="0" smtClean="0">
                <a:latin typeface="Verdana" panose="020B0604030504040204" pitchFamily="34" charset="0"/>
              </a:rPr>
              <a:t>Multiple measurements for the same covariate</a:t>
            </a:r>
          </a:p>
          <a:p>
            <a:pPr eaLnBrk="1" hangingPunct="1">
              <a:buFont typeface="Verdana" panose="020B0604030504040204" pitchFamily="34" charset="0"/>
              <a:buChar char="·"/>
              <a:defRPr/>
            </a:pPr>
            <a:r>
              <a:rPr lang="en-GB" altLang="en-US" sz="1800" dirty="0" smtClean="0">
                <a:latin typeface="Verdana" panose="020B0604030504040204" pitchFamily="34" charset="0"/>
              </a:rPr>
              <a:t>When the censoring is informative</a:t>
            </a:r>
          </a:p>
          <a:p>
            <a:pPr eaLnBrk="1" hangingPunct="1">
              <a:buFont typeface="Verdana" panose="020B0604030504040204" pitchFamily="34" charset="0"/>
              <a:buChar char="·"/>
              <a:defRPr/>
            </a:pPr>
            <a:r>
              <a:rPr lang="en-GB" altLang="en-US" sz="1800" dirty="0" smtClean="0">
                <a:latin typeface="Verdana" panose="020B0604030504040204" pitchFamily="34" charset="0"/>
              </a:rPr>
              <a:t>Missing data</a:t>
            </a:r>
          </a:p>
          <a:p>
            <a:pPr eaLnBrk="1" hangingPunct="1">
              <a:buFont typeface="Verdana" panose="020B0604030504040204" pitchFamily="34" charset="0"/>
              <a:buChar char="·"/>
              <a:defRPr/>
            </a:pPr>
            <a:r>
              <a:rPr lang="en-GB" altLang="en-US" sz="1800" dirty="0" smtClean="0">
                <a:latin typeface="Verdana" panose="020B0604030504040204" pitchFamily="34" charset="0"/>
              </a:rPr>
              <a:t>Several covariates from which only a handful are to be chosen</a:t>
            </a:r>
          </a:p>
          <a:p>
            <a:pPr eaLnBrk="1" hangingPunct="1">
              <a:buFont typeface="Verdana" panose="020B0604030504040204" pitchFamily="34" charset="0"/>
              <a:buChar char="·"/>
              <a:defRPr/>
            </a:pPr>
            <a:r>
              <a:rPr lang="en-GB" altLang="en-US" sz="1800" dirty="0" smtClean="0">
                <a:latin typeface="Verdana" panose="020B0604030504040204" pitchFamily="34" charset="0"/>
              </a:rPr>
              <a:t>Predictive ability of a developed model and its validation</a:t>
            </a:r>
          </a:p>
          <a:p>
            <a:pPr eaLnBrk="1" hangingPunct="1">
              <a:buFont typeface="Verdana" panose="020B0604030504040204" pitchFamily="34" charset="0"/>
              <a:buChar char="·"/>
              <a:defRPr/>
            </a:pPr>
            <a:r>
              <a:rPr lang="en-GB" altLang="en-US" sz="1800" dirty="0" smtClean="0">
                <a:latin typeface="Verdana" panose="020B0604030504040204" pitchFamily="34" charset="0"/>
              </a:rPr>
              <a:t>Unmeasured factors that may affect survival time</a:t>
            </a:r>
          </a:p>
          <a:p>
            <a:pPr eaLnBrk="1" hangingPunct="1">
              <a:buFont typeface="Verdana" panose="020B0604030504040204" pitchFamily="34" charset="0"/>
              <a:buChar char="·"/>
              <a:defRPr/>
            </a:pPr>
            <a:r>
              <a:rPr lang="en-GB" altLang="en-US" sz="1800" dirty="0" smtClean="0">
                <a:latin typeface="Verdana" panose="020B0604030504040204" pitchFamily="34" charset="0"/>
              </a:rPr>
              <a:t>Analysis of several types of events or repeated events</a:t>
            </a:r>
          </a:p>
          <a:p>
            <a:pPr eaLnBrk="1" hangingPunct="1">
              <a:buFont typeface="Verdana" panose="020B0604030504040204" pitchFamily="34" charset="0"/>
              <a:buChar char="·"/>
              <a:defRPr/>
            </a:pPr>
            <a:r>
              <a:rPr lang="en-GB" altLang="en-US" sz="1800" dirty="0" smtClean="0">
                <a:latin typeface="Verdana" panose="020B0604030504040204" pitchFamily="34" charset="0"/>
              </a:rPr>
              <a:t>Left-censored data</a:t>
            </a:r>
          </a:p>
          <a:p>
            <a:pPr eaLnBrk="1" hangingPunct="1">
              <a:buFont typeface="Verdana" panose="020B0604030504040204" pitchFamily="34" charset="0"/>
              <a:buChar char="·"/>
              <a:defRPr/>
            </a:pPr>
            <a:r>
              <a:rPr lang="en-GB" altLang="en-US" sz="1800" dirty="0">
                <a:latin typeface="Verdana" panose="020B0604030504040204" pitchFamily="34" charset="0"/>
              </a:rPr>
              <a:t>Neural network and regression tree methods</a:t>
            </a:r>
          </a:p>
          <a:p>
            <a:pPr marL="0" indent="0" eaLnBrk="1" hangingPunct="1">
              <a:buFontTx/>
              <a:buNone/>
              <a:defRPr/>
            </a:pPr>
            <a:endParaRPr lang="en-GB" altLang="en-US" sz="1800" dirty="0">
              <a:latin typeface="Verdana" panose="020B0604030504040204" pitchFamily="34" charset="0"/>
            </a:endParaRPr>
          </a:p>
        </p:txBody>
      </p:sp>
      <p:sp>
        <p:nvSpPr>
          <p:cNvPr id="109571" name="Textfeld 5"/>
          <p:cNvSpPr txBox="1">
            <a:spLocks noChangeArrowheads="1"/>
          </p:cNvSpPr>
          <p:nvPr/>
        </p:nvSpPr>
        <p:spPr bwMode="auto">
          <a:xfrm>
            <a:off x="250825" y="0"/>
            <a:ext cx="4681538" cy="63023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Medical Statistics, Informatics, and Health Economics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INNSBRUCK MEDICAL UNIVERSITY</a:t>
            </a:r>
          </a:p>
        </p:txBody>
      </p:sp>
      <p:sp>
        <p:nvSpPr>
          <p:cNvPr id="109572" name="Foliennummernplatzhalter 6"/>
          <p:cNvSpPr>
            <a:spLocks noGrp="1"/>
          </p:cNvSpPr>
          <p:nvPr>
            <p:ph type="sldNum" sz="quarter" idx="12"/>
          </p:nvPr>
        </p:nvSpPr>
        <p:spPr>
          <a:xfrm>
            <a:off x="3635375" y="6524625"/>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D4BBBCDB-B3B1-46BB-BE63-69E5DD46F55F}"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197</a:t>
            </a:fld>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109573"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hanno.ulmer@i-med.ac.at</a:t>
            </a:r>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109574" name="Textfeld 5"/>
          <p:cNvSpPr txBox="1">
            <a:spLocks noChangeArrowheads="1"/>
          </p:cNvSpPr>
          <p:nvPr/>
        </p:nvSpPr>
        <p:spPr bwMode="auto">
          <a:xfrm>
            <a:off x="6084888" y="6308725"/>
            <a:ext cx="2519362"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altLang="en-US" sz="1200" b="0" i="1"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Br J Cancer </a:t>
            </a:r>
            <a:r>
              <a:rPr kumimoji="0" lang="en-GB" altLang="en-US" sz="12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2003;89:781-786</a:t>
            </a:r>
          </a:p>
        </p:txBody>
      </p:sp>
      <p:sp>
        <p:nvSpPr>
          <p:cNvPr id="2" name="Datumsplatzhalter 1"/>
          <p:cNvSpPr>
            <a:spLocks noGrp="1"/>
          </p:cNvSpPr>
          <p:nvPr>
            <p:ph type="dt" sz="half" idx="10"/>
          </p:nvPr>
        </p:nvSpPr>
        <p:spPr/>
        <p:txBody>
          <a:bodyPr/>
          <a:lstStyle/>
          <a:p>
            <a:pPr>
              <a:defRPr/>
            </a:pPr>
            <a:fld id="{CD49439D-1604-43D7-8F18-18E34DE57FAE}" type="datetime1">
              <a:rPr lang="de-AT" smtClean="0"/>
              <a:t>01.02.2023</a:t>
            </a:fld>
            <a:endParaRPr lang="en-US"/>
          </a:p>
        </p:txBody>
      </p:sp>
    </p:spTree>
    <p:extLst>
      <p:ext uri="{BB962C8B-B14F-4D97-AF65-F5344CB8AC3E}">
        <p14:creationId xmlns:p14="http://schemas.microsoft.com/office/powerpoint/2010/main" val="1933601957"/>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type="body" idx="1"/>
          </p:nvPr>
        </p:nvSpPr>
        <p:spPr>
          <a:xfrm>
            <a:off x="539750" y="908050"/>
            <a:ext cx="8064500" cy="5616575"/>
          </a:xfrm>
        </p:spPr>
        <p:txBody>
          <a:bodyPr/>
          <a:lstStyle/>
          <a:p>
            <a:pPr marL="495300" indent="-495300" eaLnBrk="1" hangingPunct="1">
              <a:buFontTx/>
              <a:buNone/>
              <a:defRPr/>
            </a:pPr>
            <a:r>
              <a:rPr lang="en-GB" altLang="en-US" sz="2700" dirty="0" smtClean="0">
                <a:latin typeface="Verdana" panose="020B0604030504040204" pitchFamily="34" charset="0"/>
              </a:rPr>
              <a:t>Survival analysis</a:t>
            </a:r>
          </a:p>
          <a:p>
            <a:pPr marL="495300" indent="-495300" eaLnBrk="1" hangingPunct="1">
              <a:buFontTx/>
              <a:buNone/>
              <a:defRPr/>
            </a:pPr>
            <a:endParaRPr lang="en-GB" altLang="en-US" sz="1800" dirty="0" smtClean="0">
              <a:latin typeface="Verdana" panose="020B0604030504040204" pitchFamily="34" charset="0"/>
            </a:endParaRPr>
          </a:p>
          <a:p>
            <a:pPr marL="495300" indent="-495300" eaLnBrk="1" hangingPunct="1">
              <a:buFontTx/>
              <a:buNone/>
              <a:defRPr/>
            </a:pPr>
            <a:r>
              <a:rPr lang="en-GB" altLang="en-US" sz="1800" u="sng" dirty="0" smtClean="0">
                <a:latin typeface="Verdana" panose="020B0604030504040204" pitchFamily="34" charset="0"/>
              </a:rPr>
              <a:t>Incorrect analyses</a:t>
            </a:r>
            <a:endParaRPr lang="en-GB" altLang="en-US" sz="1800" dirty="0" smtClean="0">
              <a:latin typeface="Verdana" panose="020B0604030504040204" pitchFamily="34" charset="0"/>
            </a:endParaRPr>
          </a:p>
          <a:p>
            <a:pPr marL="495300" indent="-495300" eaLnBrk="1" hangingPunct="1">
              <a:buFontTx/>
              <a:buNone/>
              <a:defRPr/>
            </a:pPr>
            <a:endParaRPr lang="de-DE" altLang="en-US" sz="1800" dirty="0">
              <a:latin typeface="Verdana" panose="020B0604030504040204" pitchFamily="34" charset="0"/>
            </a:endParaRPr>
          </a:p>
          <a:p>
            <a:pPr eaLnBrk="1" hangingPunct="1">
              <a:buFont typeface="Verdana" panose="020B0604030504040204" pitchFamily="34" charset="0"/>
              <a:buChar char="∙"/>
              <a:defRPr/>
            </a:pPr>
            <a:r>
              <a:rPr lang="en-GB" altLang="en-US" sz="1800" dirty="0" smtClean="0">
                <a:latin typeface="Verdana" panose="020B0604030504040204" pitchFamily="34" charset="0"/>
              </a:rPr>
              <a:t>Summarising survival</a:t>
            </a:r>
          </a:p>
          <a:p>
            <a:pPr eaLnBrk="1" hangingPunct="1">
              <a:buFont typeface="Verdana" panose="020B0604030504040204" pitchFamily="34" charset="0"/>
              <a:buChar char="∙"/>
              <a:defRPr/>
            </a:pPr>
            <a:r>
              <a:rPr lang="en-GB" altLang="en-US" sz="1800" dirty="0" smtClean="0">
                <a:latin typeface="Verdana" panose="020B0604030504040204" pitchFamily="34" charset="0"/>
              </a:rPr>
              <a:t>Survival curves</a:t>
            </a:r>
          </a:p>
          <a:p>
            <a:pPr eaLnBrk="1" hangingPunct="1">
              <a:buFont typeface="Verdana" panose="020B0604030504040204" pitchFamily="34" charset="0"/>
              <a:buChar char="∙"/>
              <a:defRPr/>
            </a:pPr>
            <a:r>
              <a:rPr lang="en-GB" altLang="en-US" sz="1800" dirty="0" smtClean="0">
                <a:latin typeface="Verdana" panose="020B0604030504040204" pitchFamily="34" charset="0"/>
              </a:rPr>
              <a:t>Comparing responders and non-responders</a:t>
            </a:r>
          </a:p>
          <a:p>
            <a:pPr eaLnBrk="1" hangingPunct="1">
              <a:buFont typeface="Verdana" panose="020B0604030504040204" pitchFamily="34" charset="0"/>
              <a:buChar char="∙"/>
              <a:defRPr/>
            </a:pPr>
            <a:r>
              <a:rPr lang="en-GB" altLang="en-US" sz="1800" dirty="0" smtClean="0">
                <a:latin typeface="Verdana" panose="020B0604030504040204" pitchFamily="34" charset="0"/>
              </a:rPr>
              <a:t>Multiple comparisons</a:t>
            </a:r>
          </a:p>
          <a:p>
            <a:pPr marL="0" indent="0" eaLnBrk="1" hangingPunct="1">
              <a:buFontTx/>
              <a:buNone/>
              <a:defRPr/>
            </a:pPr>
            <a:endParaRPr lang="en-GB" altLang="en-US" sz="1800" dirty="0" smtClean="0">
              <a:latin typeface="Verdana" panose="020B0604030504040204" pitchFamily="34" charset="0"/>
            </a:endParaRPr>
          </a:p>
        </p:txBody>
      </p:sp>
      <p:sp>
        <p:nvSpPr>
          <p:cNvPr id="111619" name="Textfeld 5"/>
          <p:cNvSpPr txBox="1">
            <a:spLocks noChangeArrowheads="1"/>
          </p:cNvSpPr>
          <p:nvPr/>
        </p:nvSpPr>
        <p:spPr bwMode="auto">
          <a:xfrm>
            <a:off x="250825" y="0"/>
            <a:ext cx="4681538" cy="63023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Medical Statistics, Informatics, and Health Economics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INNSBRUCK MEDICAL UNIVERSITY</a:t>
            </a:r>
          </a:p>
        </p:txBody>
      </p:sp>
      <p:sp>
        <p:nvSpPr>
          <p:cNvPr id="111620" name="Foliennummernplatzhalter 6"/>
          <p:cNvSpPr>
            <a:spLocks noGrp="1"/>
          </p:cNvSpPr>
          <p:nvPr>
            <p:ph type="sldNum" sz="quarter" idx="12"/>
          </p:nvPr>
        </p:nvSpPr>
        <p:spPr>
          <a:xfrm>
            <a:off x="3635375" y="6524625"/>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1520F929-2B29-4A85-851C-66DEE9A2DB78}"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198</a:t>
            </a:fld>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111621"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hanno.ulmer@i-med.ac.at</a:t>
            </a:r>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111622" name="Textfeld 5"/>
          <p:cNvSpPr txBox="1">
            <a:spLocks noChangeArrowheads="1"/>
          </p:cNvSpPr>
          <p:nvPr/>
        </p:nvSpPr>
        <p:spPr bwMode="auto">
          <a:xfrm>
            <a:off x="7380288" y="6308725"/>
            <a:ext cx="1223962"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Altman 1995 </a:t>
            </a:r>
          </a:p>
        </p:txBody>
      </p:sp>
      <p:sp>
        <p:nvSpPr>
          <p:cNvPr id="2" name="Datumsplatzhalter 1"/>
          <p:cNvSpPr>
            <a:spLocks noGrp="1"/>
          </p:cNvSpPr>
          <p:nvPr>
            <p:ph type="dt" sz="half" idx="10"/>
          </p:nvPr>
        </p:nvSpPr>
        <p:spPr/>
        <p:txBody>
          <a:bodyPr/>
          <a:lstStyle/>
          <a:p>
            <a:pPr>
              <a:defRPr/>
            </a:pPr>
            <a:fld id="{1CF40C94-ACC2-447C-BC09-37C20F1368DD}" type="datetime1">
              <a:rPr lang="de-AT" smtClean="0"/>
              <a:t>01.02.2023</a:t>
            </a:fld>
            <a:endParaRPr lang="en-US"/>
          </a:p>
        </p:txBody>
      </p:sp>
    </p:spTree>
    <p:extLst>
      <p:ext uri="{BB962C8B-B14F-4D97-AF65-F5344CB8AC3E}">
        <p14:creationId xmlns:p14="http://schemas.microsoft.com/office/powerpoint/2010/main" val="271421860"/>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type="body" idx="1"/>
          </p:nvPr>
        </p:nvSpPr>
        <p:spPr>
          <a:xfrm>
            <a:off x="539750" y="908050"/>
            <a:ext cx="8064500" cy="5616575"/>
          </a:xfrm>
        </p:spPr>
        <p:txBody>
          <a:bodyPr/>
          <a:lstStyle/>
          <a:p>
            <a:pPr marL="495300" indent="-495300" eaLnBrk="1" hangingPunct="1">
              <a:buFontTx/>
              <a:buNone/>
              <a:defRPr/>
            </a:pPr>
            <a:r>
              <a:rPr lang="en-GB" altLang="en-US" sz="2700" dirty="0" smtClean="0">
                <a:latin typeface="Verdana" panose="020B0604030504040204" pitchFamily="34" charset="0"/>
              </a:rPr>
              <a:t>Survival analysis</a:t>
            </a:r>
          </a:p>
          <a:p>
            <a:pPr marL="495300" indent="-495300" eaLnBrk="1" hangingPunct="1">
              <a:buFontTx/>
              <a:buNone/>
              <a:defRPr/>
            </a:pPr>
            <a:endParaRPr lang="en-GB" altLang="en-US" sz="1800" dirty="0" smtClean="0">
              <a:latin typeface="Verdana" panose="020B0604030504040204" pitchFamily="34" charset="0"/>
            </a:endParaRPr>
          </a:p>
          <a:p>
            <a:pPr marL="495300" indent="-495300" eaLnBrk="1" hangingPunct="1">
              <a:buFontTx/>
              <a:buNone/>
              <a:defRPr/>
            </a:pPr>
            <a:r>
              <a:rPr lang="en-GB" altLang="en-US" sz="1800" u="sng" dirty="0" smtClean="0">
                <a:latin typeface="Verdana" panose="020B0604030504040204" pitchFamily="34" charset="0"/>
              </a:rPr>
              <a:t>Incorrect analyses</a:t>
            </a:r>
            <a:endParaRPr lang="en-GB" altLang="en-US" sz="1800" dirty="0" smtClean="0">
              <a:latin typeface="Verdana" panose="020B0604030504040204" pitchFamily="34" charset="0"/>
            </a:endParaRPr>
          </a:p>
          <a:p>
            <a:pPr marL="495300" indent="-495300" eaLnBrk="1" hangingPunct="1">
              <a:buFontTx/>
              <a:buNone/>
              <a:defRPr/>
            </a:pPr>
            <a:endParaRPr lang="de-DE" altLang="en-US" sz="1800" dirty="0">
              <a:latin typeface="Verdana" panose="020B0604030504040204" pitchFamily="34" charset="0"/>
            </a:endParaRPr>
          </a:p>
          <a:p>
            <a:pPr marL="0" indent="0" eaLnBrk="1" hangingPunct="1">
              <a:buFontTx/>
              <a:buNone/>
              <a:defRPr/>
            </a:pPr>
            <a:r>
              <a:rPr lang="en-GB" altLang="en-US" sz="1800" dirty="0" smtClean="0">
                <a:latin typeface="Verdana" panose="020B0604030504040204" pitchFamily="34" charset="0"/>
              </a:rPr>
              <a:t>Error: summarising survival by the proportion of subjects still alive </a:t>
            </a:r>
          </a:p>
          <a:p>
            <a:pPr marL="0" indent="0" eaLnBrk="1" hangingPunct="1">
              <a:buFontTx/>
              <a:buNone/>
              <a:defRPr/>
            </a:pPr>
            <a:r>
              <a:rPr lang="en-GB" altLang="en-US" sz="1800" dirty="0" smtClean="0">
                <a:latin typeface="Verdana" panose="020B0604030504040204" pitchFamily="34" charset="0"/>
              </a:rPr>
              <a:t>at for example a </a:t>
            </a:r>
            <a:r>
              <a:rPr lang="en-GB" altLang="en-US" sz="1800" dirty="0">
                <a:latin typeface="Verdana" panose="020B0604030504040204" pitchFamily="34" charset="0"/>
              </a:rPr>
              <a:t>year</a:t>
            </a:r>
            <a:r>
              <a:rPr lang="en-GB" altLang="en-US" sz="1800" dirty="0" smtClean="0">
                <a:latin typeface="Verdana" panose="020B0604030504040204" pitchFamily="34" charset="0"/>
              </a:rPr>
              <a:t> after the start of the study</a:t>
            </a:r>
          </a:p>
          <a:p>
            <a:pPr eaLnBrk="1" hangingPunct="1">
              <a:buFont typeface="Verdana" panose="020B0604030504040204" pitchFamily="34" charset="0"/>
              <a:buChar char="∙"/>
              <a:defRPr/>
            </a:pPr>
            <a:r>
              <a:rPr lang="en-GB" altLang="en-US" sz="1800" dirty="0" smtClean="0">
                <a:latin typeface="Verdana" panose="020B0604030504040204" pitchFamily="34" charset="0"/>
              </a:rPr>
              <a:t>arbitrary choice of one year</a:t>
            </a:r>
          </a:p>
          <a:p>
            <a:pPr eaLnBrk="1" hangingPunct="1">
              <a:buFont typeface="Verdana" panose="020B0604030504040204" pitchFamily="34" charset="0"/>
              <a:buChar char="∙"/>
              <a:defRPr/>
            </a:pPr>
            <a:r>
              <a:rPr lang="en-GB" altLang="en-US" sz="1800" dirty="0" smtClean="0">
                <a:latin typeface="Verdana" panose="020B0604030504040204" pitchFamily="34" charset="0"/>
              </a:rPr>
              <a:t>loss of information about exact survival time</a:t>
            </a:r>
          </a:p>
          <a:p>
            <a:pPr eaLnBrk="1" hangingPunct="1">
              <a:buFont typeface="Verdana" panose="020B0604030504040204" pitchFamily="34" charset="0"/>
              <a:buChar char="∙"/>
              <a:defRPr/>
            </a:pPr>
            <a:r>
              <a:rPr lang="en-GB" altLang="en-US" sz="1800" dirty="0" smtClean="0">
                <a:latin typeface="Verdana" panose="020B0604030504040204" pitchFamily="34" charset="0"/>
              </a:rPr>
              <a:t>biased for the subjects followed up less than a year</a:t>
            </a:r>
          </a:p>
          <a:p>
            <a:pPr marL="0" indent="0" eaLnBrk="1" hangingPunct="1">
              <a:buFontTx/>
              <a:buNone/>
              <a:defRPr/>
            </a:pPr>
            <a:endParaRPr lang="en-GB" altLang="en-US" sz="1800" dirty="0">
              <a:latin typeface="Verdana" panose="020B0604030504040204" pitchFamily="34" charset="0"/>
            </a:endParaRPr>
          </a:p>
          <a:p>
            <a:pPr marL="0" indent="0" eaLnBrk="1" hangingPunct="1">
              <a:buFontTx/>
              <a:buNone/>
              <a:defRPr/>
            </a:pPr>
            <a:r>
              <a:rPr lang="en-GB" altLang="en-US" sz="1800" dirty="0" smtClean="0">
                <a:latin typeface="Verdana" panose="020B0604030504040204" pitchFamily="34" charset="0"/>
              </a:rPr>
              <a:t>Even worse</a:t>
            </a:r>
            <a:r>
              <a:rPr lang="en-GB" altLang="en-US" sz="1800" dirty="0">
                <a:latin typeface="Verdana" panose="020B0604030504040204" pitchFamily="34" charset="0"/>
              </a:rPr>
              <a:t> </a:t>
            </a:r>
            <a:r>
              <a:rPr lang="en-GB" altLang="en-US" sz="1800" dirty="0" smtClean="0">
                <a:latin typeface="Verdana" panose="020B0604030504040204" pitchFamily="34" charset="0"/>
              </a:rPr>
              <a:t>because of censoring: mean survival time</a:t>
            </a:r>
          </a:p>
          <a:p>
            <a:pPr marL="0" indent="0" eaLnBrk="1" hangingPunct="1">
              <a:buFontTx/>
              <a:buNone/>
              <a:defRPr/>
            </a:pPr>
            <a:endParaRPr lang="en-GB" altLang="en-US" sz="1800" dirty="0">
              <a:latin typeface="Verdana" panose="020B0604030504040204" pitchFamily="34" charset="0"/>
            </a:endParaRPr>
          </a:p>
          <a:p>
            <a:pPr marL="0" indent="0" eaLnBrk="1" hangingPunct="1">
              <a:buFontTx/>
              <a:buNone/>
              <a:defRPr/>
            </a:pPr>
            <a:r>
              <a:rPr lang="en-GB" altLang="en-US" sz="1800" dirty="0" smtClean="0">
                <a:latin typeface="Verdana" panose="020B0604030504040204" pitchFamily="34" charset="0"/>
              </a:rPr>
              <a:t>Solution: calculate median survival time from Kaplan-Meier curve</a:t>
            </a:r>
          </a:p>
          <a:p>
            <a:pPr marL="0" indent="0" eaLnBrk="1" hangingPunct="1">
              <a:buFontTx/>
              <a:buNone/>
              <a:defRPr/>
            </a:pPr>
            <a:endParaRPr lang="en-GB" altLang="en-US" sz="1800" dirty="0" smtClean="0">
              <a:latin typeface="Verdana" panose="020B0604030504040204" pitchFamily="34" charset="0"/>
            </a:endParaRPr>
          </a:p>
        </p:txBody>
      </p:sp>
      <p:sp>
        <p:nvSpPr>
          <p:cNvPr id="113667" name="Textfeld 5"/>
          <p:cNvSpPr txBox="1">
            <a:spLocks noChangeArrowheads="1"/>
          </p:cNvSpPr>
          <p:nvPr/>
        </p:nvSpPr>
        <p:spPr bwMode="auto">
          <a:xfrm>
            <a:off x="250825" y="0"/>
            <a:ext cx="4681538" cy="63023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Medical Statistics, Informatics, and Health Economics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INNSBRUCK MEDICAL UNIVERSITY</a:t>
            </a:r>
          </a:p>
        </p:txBody>
      </p:sp>
      <p:sp>
        <p:nvSpPr>
          <p:cNvPr id="113668" name="Foliennummernplatzhalter 6"/>
          <p:cNvSpPr>
            <a:spLocks noGrp="1"/>
          </p:cNvSpPr>
          <p:nvPr>
            <p:ph type="sldNum" sz="quarter" idx="12"/>
          </p:nvPr>
        </p:nvSpPr>
        <p:spPr>
          <a:xfrm>
            <a:off x="3635375" y="6524625"/>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23E9282A-F705-4EA8-9865-B902FB3BFC1C}"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199</a:t>
            </a:fld>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113669"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hanno.ulmer@i-med.ac.at</a:t>
            </a:r>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113670" name="Textfeld 5"/>
          <p:cNvSpPr txBox="1">
            <a:spLocks noChangeArrowheads="1"/>
          </p:cNvSpPr>
          <p:nvPr/>
        </p:nvSpPr>
        <p:spPr bwMode="auto">
          <a:xfrm>
            <a:off x="7380288" y="6308725"/>
            <a:ext cx="1223962"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Altman 1995 </a:t>
            </a:r>
          </a:p>
        </p:txBody>
      </p:sp>
      <p:sp>
        <p:nvSpPr>
          <p:cNvPr id="2" name="Datumsplatzhalter 1"/>
          <p:cNvSpPr>
            <a:spLocks noGrp="1"/>
          </p:cNvSpPr>
          <p:nvPr>
            <p:ph type="dt" sz="half" idx="10"/>
          </p:nvPr>
        </p:nvSpPr>
        <p:spPr/>
        <p:txBody>
          <a:bodyPr/>
          <a:lstStyle/>
          <a:p>
            <a:pPr>
              <a:defRPr/>
            </a:pPr>
            <a:fld id="{BB65BB52-7A76-488A-8ADD-B8DE33462556}" type="datetime1">
              <a:rPr lang="de-AT" smtClean="0"/>
              <a:t>01.02.2023</a:t>
            </a:fld>
            <a:endParaRPr lang="en-US"/>
          </a:p>
        </p:txBody>
      </p:sp>
    </p:spTree>
    <p:extLst>
      <p:ext uri="{BB962C8B-B14F-4D97-AF65-F5344CB8AC3E}">
        <p14:creationId xmlns:p14="http://schemas.microsoft.com/office/powerpoint/2010/main" val="2258809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Rectangle 2"/>
          <p:cNvSpPr>
            <a:spLocks noGrp="1" noChangeArrowheads="1"/>
          </p:cNvSpPr>
          <p:nvPr>
            <p:ph type="title"/>
          </p:nvPr>
        </p:nvSpPr>
        <p:spPr>
          <a:xfrm>
            <a:off x="457200" y="752475"/>
            <a:ext cx="8229600" cy="461963"/>
          </a:xfrm>
        </p:spPr>
        <p:txBody>
          <a:bodyPr rtlCol="0">
            <a:normAutofit fontScale="90000"/>
          </a:bodyPr>
          <a:lstStyle/>
          <a:p>
            <a:pPr fontAlgn="auto">
              <a:spcAft>
                <a:spcPts val="0"/>
              </a:spcAft>
              <a:defRPr/>
            </a:pPr>
            <a:r>
              <a:rPr lang="de-AT" sz="4000"/>
              <a:t>Organizational</a:t>
            </a:r>
          </a:p>
        </p:txBody>
      </p:sp>
      <p:sp>
        <p:nvSpPr>
          <p:cNvPr id="194562" name="Rectangle 3"/>
          <p:cNvSpPr>
            <a:spLocks noGrp="1" noChangeArrowheads="1"/>
          </p:cNvSpPr>
          <p:nvPr>
            <p:ph idx="1"/>
          </p:nvPr>
        </p:nvSpPr>
        <p:spPr>
          <a:xfrm>
            <a:off x="457200" y="1600200"/>
            <a:ext cx="8229600" cy="4757738"/>
          </a:xfrm>
        </p:spPr>
        <p:txBody>
          <a:bodyPr/>
          <a:lstStyle/>
          <a:p>
            <a:pPr>
              <a:lnSpc>
                <a:spcPct val="90000"/>
              </a:lnSpc>
            </a:pPr>
            <a:r>
              <a:rPr lang="de-AT" dirty="0" smtClean="0"/>
              <a:t>Lectures (Hanno Ulmer, Claudia Lamina, Kaspar </a:t>
            </a:r>
            <a:r>
              <a:rPr lang="de-AT" dirty="0" err="1" smtClean="0"/>
              <a:t>Rufibach</a:t>
            </a:r>
            <a:r>
              <a:rPr lang="de-AT" dirty="0" smtClean="0"/>
              <a:t>)</a:t>
            </a:r>
            <a:endParaRPr lang="de-AT" sz="1800" dirty="0"/>
          </a:p>
          <a:p>
            <a:pPr>
              <a:lnSpc>
                <a:spcPct val="90000"/>
              </a:lnSpc>
            </a:pPr>
            <a:r>
              <a:rPr lang="de-AT" dirty="0" err="1" smtClean="0"/>
              <a:t>Exercises</a:t>
            </a:r>
            <a:r>
              <a:rPr lang="de-AT" dirty="0" smtClean="0"/>
              <a:t> (Barbara </a:t>
            </a:r>
            <a:r>
              <a:rPr lang="de-AT" dirty="0" err="1" smtClean="0"/>
              <a:t>Kollerits</a:t>
            </a:r>
            <a:r>
              <a:rPr lang="de-AT" dirty="0" smtClean="0"/>
              <a:t>, Sarah Maier, Josef </a:t>
            </a:r>
            <a:r>
              <a:rPr lang="de-AT" dirty="0" smtClean="0"/>
              <a:t>Fritz, Claudia Lamina)</a:t>
            </a:r>
            <a:endParaRPr lang="de-AT" dirty="0" smtClean="0"/>
          </a:p>
          <a:p>
            <a:pPr>
              <a:lnSpc>
                <a:spcPct val="90000"/>
              </a:lnSpc>
            </a:pPr>
            <a:endParaRPr lang="de-AT" dirty="0"/>
          </a:p>
          <a:p>
            <a:pPr>
              <a:lnSpc>
                <a:spcPct val="90000"/>
              </a:lnSpc>
            </a:pPr>
            <a:r>
              <a:rPr lang="de-AT" dirty="0" err="1" smtClean="0"/>
              <a:t>Examination</a:t>
            </a:r>
            <a:r>
              <a:rPr lang="de-AT" dirty="0" smtClean="0"/>
              <a:t>: </a:t>
            </a:r>
            <a:r>
              <a:rPr lang="de-AT" dirty="0" err="1" smtClean="0"/>
              <a:t>Presentation</a:t>
            </a:r>
            <a:r>
              <a:rPr lang="de-AT" dirty="0" smtClean="0"/>
              <a:t> </a:t>
            </a:r>
            <a:r>
              <a:rPr lang="de-AT" dirty="0" err="1" smtClean="0"/>
              <a:t>about</a:t>
            </a:r>
            <a:r>
              <a:rPr lang="de-AT" dirty="0" smtClean="0"/>
              <a:t> a </a:t>
            </a:r>
            <a:r>
              <a:rPr lang="de-AT" dirty="0" err="1" smtClean="0"/>
              <a:t>selected</a:t>
            </a:r>
            <a:r>
              <a:rPr lang="de-AT" dirty="0" smtClean="0"/>
              <a:t> </a:t>
            </a:r>
            <a:r>
              <a:rPr lang="de-AT" dirty="0" err="1" smtClean="0"/>
              <a:t>topic</a:t>
            </a:r>
            <a:r>
              <a:rPr lang="de-AT" dirty="0" smtClean="0"/>
              <a:t> </a:t>
            </a:r>
            <a:r>
              <a:rPr lang="de-AT" dirty="0" err="1" smtClean="0"/>
              <a:t>from</a:t>
            </a:r>
            <a:r>
              <a:rPr lang="de-AT" dirty="0" smtClean="0"/>
              <a:t/>
            </a:r>
            <a:br>
              <a:rPr lang="de-AT" dirty="0" smtClean="0"/>
            </a:br>
            <a:r>
              <a:rPr lang="de-AT" dirty="0" smtClean="0"/>
              <a:t>Stephen Senn: Statistical </a:t>
            </a:r>
            <a:r>
              <a:rPr lang="de-AT" dirty="0" err="1" smtClean="0"/>
              <a:t>Issues</a:t>
            </a:r>
            <a:r>
              <a:rPr lang="de-AT" dirty="0" smtClean="0"/>
              <a:t> in Drug Development, </a:t>
            </a:r>
            <a:r>
              <a:rPr lang="de-AT" dirty="0"/>
              <a:t>3rd </a:t>
            </a:r>
            <a:r>
              <a:rPr lang="de-AT" dirty="0" err="1" smtClean="0"/>
              <a:t>edition</a:t>
            </a:r>
            <a:r>
              <a:rPr lang="de-AT" dirty="0" smtClean="0"/>
              <a:t>, </a:t>
            </a:r>
            <a:r>
              <a:rPr lang="de-AT" dirty="0" err="1" smtClean="0"/>
              <a:t>Wiley</a:t>
            </a:r>
            <a:r>
              <a:rPr lang="de-AT" dirty="0" smtClean="0"/>
              <a:t> 2021.</a:t>
            </a:r>
          </a:p>
          <a:p>
            <a:pPr>
              <a:lnSpc>
                <a:spcPct val="90000"/>
              </a:lnSpc>
            </a:pPr>
            <a:endParaRPr lang="de-AT" dirty="0" smtClean="0"/>
          </a:p>
          <a:p>
            <a:pPr>
              <a:lnSpc>
                <a:spcPct val="90000"/>
              </a:lnSpc>
            </a:pPr>
            <a:r>
              <a:rPr lang="de-AT" dirty="0" smtClean="0"/>
              <a:t> Statistik Software</a:t>
            </a:r>
            <a:r>
              <a:rPr lang="de-AT" dirty="0"/>
              <a:t>: </a:t>
            </a:r>
            <a:r>
              <a:rPr lang="de-AT" dirty="0" err="1"/>
              <a:t>the</a:t>
            </a:r>
            <a:r>
              <a:rPr lang="de-AT" dirty="0"/>
              <a:t> R </a:t>
            </a:r>
            <a:r>
              <a:rPr lang="de-AT" dirty="0" err="1"/>
              <a:t>project</a:t>
            </a:r>
            <a:endParaRPr lang="de-AT" dirty="0"/>
          </a:p>
          <a:p>
            <a:pPr>
              <a:lnSpc>
                <a:spcPct val="90000"/>
              </a:lnSpc>
            </a:pPr>
            <a:endParaRPr lang="de-AT" dirty="0" smtClean="0"/>
          </a:p>
          <a:p>
            <a:pPr marL="0" indent="0">
              <a:lnSpc>
                <a:spcPct val="90000"/>
              </a:lnSpc>
              <a:buNone/>
            </a:pPr>
            <a:endParaRPr lang="de-AT" sz="1400" i="1" dirty="0"/>
          </a:p>
        </p:txBody>
      </p:sp>
      <p:sp>
        <p:nvSpPr>
          <p:cNvPr id="18436" name="Foliennummernplatzhalter 5"/>
          <p:cNvSpPr>
            <a:spLocks noGrp="1"/>
          </p:cNvSpPr>
          <p:nvPr>
            <p:ph type="sldNum" sz="quarter" idx="12"/>
          </p:nvPr>
        </p:nvSpPr>
        <p:spPr/>
        <p:txBody>
          <a:bodyPr/>
          <a:lstStyle/>
          <a:p>
            <a:pPr>
              <a:defRPr/>
            </a:pPr>
            <a:fld id="{5C780CF8-B836-49F3-8435-191616932E5B}" type="slidenum">
              <a:rPr lang="en-US"/>
              <a:t>2</a:t>
            </a:fld>
            <a:endParaRPr lang="en-US" dirty="0"/>
          </a:p>
        </p:txBody>
      </p:sp>
      <p:sp>
        <p:nvSpPr>
          <p:cNvPr id="2" name="Fußzeilenplatzhalter 1"/>
          <p:cNvSpPr>
            <a:spLocks noGrp="1"/>
          </p:cNvSpPr>
          <p:nvPr>
            <p:ph type="ftr" sz="quarter" idx="11"/>
          </p:nvPr>
        </p:nvSpPr>
        <p:spPr/>
        <p:txBody>
          <a:bodyPr/>
          <a:lstStyle/>
          <a:p>
            <a:pPr>
              <a:defRPr/>
            </a:pPr>
            <a:r>
              <a:rPr lang="de-DE" altLang="en-US" dirty="0">
                <a:latin typeface="Comic Sans MS" pitchFamily="66" charset="0"/>
              </a:rPr>
              <a:t>hanno.ulmer@i-med.ac.at</a:t>
            </a:r>
          </a:p>
        </p:txBody>
      </p:sp>
      <p:sp>
        <p:nvSpPr>
          <p:cNvPr id="3" name="Datumsplatzhalter 2"/>
          <p:cNvSpPr>
            <a:spLocks noGrp="1"/>
          </p:cNvSpPr>
          <p:nvPr>
            <p:ph type="dt" sz="half" idx="10"/>
          </p:nvPr>
        </p:nvSpPr>
        <p:spPr/>
        <p:txBody>
          <a:bodyPr/>
          <a:lstStyle/>
          <a:p>
            <a:pPr>
              <a:defRPr/>
            </a:pPr>
            <a:fld id="{2F531B19-DA58-4B34-A279-844DA2A1FDA9}" type="datetime1">
              <a:rPr lang="de-AT" smtClean="0"/>
              <a:t>01.02.2023</a:t>
            </a:fld>
            <a:endParaRPr lang="de-AT" dirty="0"/>
          </a:p>
        </p:txBody>
      </p:sp>
    </p:spTree>
    <p:extLst>
      <p:ext uri="{BB962C8B-B14F-4D97-AF65-F5344CB8AC3E}">
        <p14:creationId xmlns:p14="http://schemas.microsoft.com/office/powerpoint/2010/main" val="9128694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err="1"/>
              <a:t>medical</a:t>
            </a:r>
            <a:r>
              <a:rPr lang="de-DE" sz="2800" dirty="0"/>
              <a:t> </a:t>
            </a:r>
            <a:r>
              <a:rPr lang="de-DE" sz="2800" dirty="0" err="1"/>
              <a:t>device</a:t>
            </a:r>
            <a:r>
              <a:rPr lang="de-DE" sz="2800" dirty="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8509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065" y="1844824"/>
            <a:ext cx="8572845" cy="4201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umsplatzhalter 1"/>
          <p:cNvSpPr>
            <a:spLocks noGrp="1"/>
          </p:cNvSpPr>
          <p:nvPr>
            <p:ph type="dt" sz="half" idx="10"/>
          </p:nvPr>
        </p:nvSpPr>
        <p:spPr/>
        <p:txBody>
          <a:bodyPr/>
          <a:lstStyle/>
          <a:p>
            <a:fld id="{0CE1EAEE-B0B6-4E76-8D79-D83877BB09BE}" type="datetime1">
              <a:rPr lang="de-AT" altLang="en-US" smtClean="0"/>
              <a:t>01.02.2023</a:t>
            </a:fld>
            <a:endParaRPr lang="de-DE" altLang="en-US"/>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20</a:t>
            </a:fld>
            <a:endParaRPr lang="de-DE" altLang="en-US"/>
          </a:p>
        </p:txBody>
      </p:sp>
    </p:spTree>
    <p:extLst>
      <p:ext uri="{BB962C8B-B14F-4D97-AF65-F5344CB8AC3E}">
        <p14:creationId xmlns:p14="http://schemas.microsoft.com/office/powerpoint/2010/main" val="1235126219"/>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3"/>
          <p:cNvSpPr>
            <a:spLocks noGrp="1" noChangeArrowheads="1"/>
          </p:cNvSpPr>
          <p:nvPr>
            <p:ph type="body" idx="1"/>
          </p:nvPr>
        </p:nvSpPr>
        <p:spPr>
          <a:xfrm>
            <a:off x="539750" y="908050"/>
            <a:ext cx="8064500" cy="5616575"/>
          </a:xfrm>
        </p:spPr>
        <p:txBody>
          <a:bodyPr/>
          <a:lstStyle/>
          <a:p>
            <a:pPr marL="495300" indent="-495300" eaLnBrk="1" hangingPunct="1">
              <a:buFontTx/>
              <a:buNone/>
              <a:defRPr/>
            </a:pPr>
            <a:r>
              <a:rPr lang="en-GB" altLang="en-US" sz="2700" dirty="0" smtClean="0">
                <a:latin typeface="Verdana" panose="020B0604030504040204" pitchFamily="34" charset="0"/>
              </a:rPr>
              <a:t>Survival analysis</a:t>
            </a:r>
          </a:p>
          <a:p>
            <a:pPr marL="495300" indent="-495300" eaLnBrk="1" hangingPunct="1">
              <a:buFontTx/>
              <a:buNone/>
              <a:defRPr/>
            </a:pPr>
            <a:endParaRPr lang="en-GB" altLang="en-US" sz="1800" dirty="0" smtClean="0">
              <a:latin typeface="Verdana" panose="020B0604030504040204" pitchFamily="34" charset="0"/>
            </a:endParaRPr>
          </a:p>
          <a:p>
            <a:pPr marL="495300" indent="-495300" eaLnBrk="1" hangingPunct="1">
              <a:buFontTx/>
              <a:buNone/>
              <a:defRPr/>
            </a:pPr>
            <a:r>
              <a:rPr lang="en-GB" altLang="en-US" sz="1800" u="sng" dirty="0" smtClean="0">
                <a:latin typeface="Verdana" panose="020B0604030504040204" pitchFamily="34" charset="0"/>
              </a:rPr>
              <a:t>Incorrect analyses</a:t>
            </a:r>
            <a:endParaRPr lang="en-GB" altLang="en-US" sz="1800" dirty="0" smtClean="0">
              <a:latin typeface="Verdana" panose="020B0604030504040204" pitchFamily="34" charset="0"/>
            </a:endParaRPr>
          </a:p>
          <a:p>
            <a:pPr marL="495300" indent="-495300" eaLnBrk="1" hangingPunct="1">
              <a:buFontTx/>
              <a:buNone/>
              <a:defRPr/>
            </a:pPr>
            <a:endParaRPr lang="de-DE" altLang="en-US" sz="1800" dirty="0" smtClean="0">
              <a:latin typeface="Verdana" panose="020B0604030504040204" pitchFamily="34" charset="0"/>
            </a:endParaRPr>
          </a:p>
          <a:p>
            <a:pPr marL="495300" indent="-495300" eaLnBrk="1" hangingPunct="1">
              <a:buFontTx/>
              <a:buNone/>
              <a:defRPr/>
            </a:pPr>
            <a:r>
              <a:rPr lang="en-GB" altLang="en-US" sz="1800" dirty="0" smtClean="0">
                <a:latin typeface="Verdana" panose="020B0604030504040204" pitchFamily="34" charset="0"/>
              </a:rPr>
              <a:t>Survival curve is a 'step function'   (no smoothing of probabilities)</a:t>
            </a:r>
          </a:p>
          <a:p>
            <a:pPr marL="495300" indent="-495300" eaLnBrk="1" hangingPunct="1">
              <a:buFontTx/>
              <a:buNone/>
              <a:defRPr/>
            </a:pPr>
            <a:endParaRPr lang="en-GB" altLang="en-US" sz="1800" dirty="0" smtClean="0">
              <a:latin typeface="Verdana" panose="020B0604030504040204" pitchFamily="34" charset="0"/>
            </a:endParaRPr>
          </a:p>
          <a:p>
            <a:pPr marL="495300" indent="-495300" eaLnBrk="1" hangingPunct="1">
              <a:buFontTx/>
              <a:buNone/>
              <a:defRPr/>
            </a:pPr>
            <a:r>
              <a:rPr lang="en-GB" altLang="en-US" sz="1800" dirty="0" smtClean="0">
                <a:latin typeface="Verdana" panose="020B0604030504040204" pitchFamily="34" charset="0"/>
              </a:rPr>
              <a:t>Do not over-interpret tail of the curve   </a:t>
            </a:r>
          </a:p>
          <a:p>
            <a:pPr marL="495300" indent="-495300" eaLnBrk="1" hangingPunct="1">
              <a:buFontTx/>
              <a:buNone/>
              <a:defRPr/>
            </a:pPr>
            <a:r>
              <a:rPr lang="en-GB" altLang="en-US" sz="1800" dirty="0">
                <a:latin typeface="Verdana" panose="020B0604030504040204" pitchFamily="34" charset="0"/>
              </a:rPr>
              <a:t> </a:t>
            </a:r>
            <a:r>
              <a:rPr lang="en-GB" altLang="en-US" sz="1800" dirty="0" smtClean="0">
                <a:latin typeface="Verdana" panose="020B0604030504040204" pitchFamily="34" charset="0"/>
              </a:rPr>
              <a:t>  (unstable due to small numbers at risk)</a:t>
            </a:r>
          </a:p>
          <a:p>
            <a:pPr marL="495300" indent="-495300" eaLnBrk="1" hangingPunct="1">
              <a:buFontTx/>
              <a:buNone/>
              <a:defRPr/>
            </a:pPr>
            <a:endParaRPr lang="en-GB" altLang="en-US" sz="1800" dirty="0" smtClean="0">
              <a:latin typeface="Verdana" panose="020B0604030504040204" pitchFamily="34" charset="0"/>
            </a:endParaRPr>
          </a:p>
          <a:p>
            <a:pPr marL="495300" indent="-495300" eaLnBrk="1" hangingPunct="1">
              <a:buFontTx/>
              <a:buNone/>
              <a:defRPr/>
            </a:pPr>
            <a:r>
              <a:rPr lang="en-GB" altLang="en-US" sz="1800" dirty="0" smtClean="0">
                <a:latin typeface="Verdana" panose="020B0604030504040204" pitchFamily="34" charset="0"/>
              </a:rPr>
              <a:t>Remedies:</a:t>
            </a:r>
          </a:p>
          <a:p>
            <a:pPr marL="495300" indent="-495300" eaLnBrk="1" hangingPunct="1">
              <a:buFontTx/>
              <a:buAutoNum type="arabicParenR"/>
              <a:defRPr/>
            </a:pPr>
            <a:r>
              <a:rPr lang="en-GB" altLang="en-US" sz="1800" dirty="0" smtClean="0">
                <a:latin typeface="Verdana" panose="020B0604030504040204" pitchFamily="34" charset="0"/>
              </a:rPr>
              <a:t>always show the numbers at risk at regular time intervals</a:t>
            </a:r>
          </a:p>
          <a:p>
            <a:pPr marL="495300" indent="-495300" eaLnBrk="1" hangingPunct="1">
              <a:buFontTx/>
              <a:buAutoNum type="arabicParenR"/>
              <a:defRPr/>
            </a:pPr>
            <a:r>
              <a:rPr lang="en-GB" altLang="en-US" sz="1800" dirty="0" smtClean="0">
                <a:latin typeface="Verdana" panose="020B0604030504040204" pitchFamily="34" charset="0"/>
              </a:rPr>
              <a:t>curtail the survival curve when only five subjects still at risk</a:t>
            </a:r>
          </a:p>
          <a:p>
            <a:pPr marL="0" indent="0" eaLnBrk="1" hangingPunct="1">
              <a:buFontTx/>
              <a:buNone/>
              <a:defRPr/>
            </a:pPr>
            <a:endParaRPr lang="en-GB" altLang="en-US" sz="1800" dirty="0" smtClean="0">
              <a:latin typeface="Verdana" panose="020B0604030504040204" pitchFamily="34" charset="0"/>
            </a:endParaRPr>
          </a:p>
        </p:txBody>
      </p:sp>
      <p:sp>
        <p:nvSpPr>
          <p:cNvPr id="115715" name="Textfeld 5"/>
          <p:cNvSpPr txBox="1">
            <a:spLocks noChangeArrowheads="1"/>
          </p:cNvSpPr>
          <p:nvPr/>
        </p:nvSpPr>
        <p:spPr bwMode="auto">
          <a:xfrm>
            <a:off x="250825" y="0"/>
            <a:ext cx="4681538" cy="63023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Medical Statistics, Informatics, and Health Economics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INNSBRUCK MEDICAL UNIVERSITY</a:t>
            </a:r>
          </a:p>
        </p:txBody>
      </p:sp>
      <p:sp>
        <p:nvSpPr>
          <p:cNvPr id="115716" name="Foliennummernplatzhalter 6"/>
          <p:cNvSpPr>
            <a:spLocks noGrp="1"/>
          </p:cNvSpPr>
          <p:nvPr>
            <p:ph type="sldNum" sz="quarter" idx="12"/>
          </p:nvPr>
        </p:nvSpPr>
        <p:spPr>
          <a:xfrm>
            <a:off x="3635375" y="6524625"/>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7B76AA0C-D5C3-40BE-BEE4-04F79335F722}"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200</a:t>
            </a:fld>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115717"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hanno.ulmer@i-med.ac.at</a:t>
            </a:r>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115718" name="Textfeld 5"/>
          <p:cNvSpPr txBox="1">
            <a:spLocks noChangeArrowheads="1"/>
          </p:cNvSpPr>
          <p:nvPr/>
        </p:nvSpPr>
        <p:spPr bwMode="auto">
          <a:xfrm>
            <a:off x="7380288" y="6308725"/>
            <a:ext cx="1223962"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Altman 1995 </a:t>
            </a:r>
          </a:p>
        </p:txBody>
      </p:sp>
      <p:sp>
        <p:nvSpPr>
          <p:cNvPr id="2" name="Datumsplatzhalter 1"/>
          <p:cNvSpPr>
            <a:spLocks noGrp="1"/>
          </p:cNvSpPr>
          <p:nvPr>
            <p:ph type="dt" sz="half" idx="10"/>
          </p:nvPr>
        </p:nvSpPr>
        <p:spPr/>
        <p:txBody>
          <a:bodyPr/>
          <a:lstStyle/>
          <a:p>
            <a:pPr>
              <a:defRPr/>
            </a:pPr>
            <a:fld id="{94874B85-FC23-4BC1-B057-780589B10825}" type="datetime1">
              <a:rPr lang="de-AT" smtClean="0"/>
              <a:t>01.02.2023</a:t>
            </a:fld>
            <a:endParaRPr lang="en-US"/>
          </a:p>
        </p:txBody>
      </p:sp>
    </p:spTree>
    <p:extLst>
      <p:ext uri="{BB962C8B-B14F-4D97-AF65-F5344CB8AC3E}">
        <p14:creationId xmlns:p14="http://schemas.microsoft.com/office/powerpoint/2010/main" val="1245391708"/>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type="body" idx="1"/>
          </p:nvPr>
        </p:nvSpPr>
        <p:spPr>
          <a:xfrm>
            <a:off x="539750" y="908050"/>
            <a:ext cx="8064500" cy="5616575"/>
          </a:xfrm>
        </p:spPr>
        <p:txBody>
          <a:bodyPr/>
          <a:lstStyle/>
          <a:p>
            <a:pPr marL="495300" indent="-495300" eaLnBrk="1" hangingPunct="1">
              <a:buFontTx/>
              <a:buNone/>
              <a:defRPr/>
            </a:pPr>
            <a:r>
              <a:rPr lang="en-GB" altLang="en-US" sz="2700" dirty="0" smtClean="0">
                <a:latin typeface="Verdana" panose="020B0604030504040204" pitchFamily="34" charset="0"/>
              </a:rPr>
              <a:t>Survival analysis</a:t>
            </a:r>
          </a:p>
          <a:p>
            <a:pPr marL="495300" indent="-495300" eaLnBrk="1" hangingPunct="1">
              <a:buFontTx/>
              <a:buNone/>
              <a:defRPr/>
            </a:pPr>
            <a:endParaRPr lang="en-GB" altLang="en-US" sz="1800" dirty="0" smtClean="0">
              <a:latin typeface="Verdana" panose="020B0604030504040204" pitchFamily="34" charset="0"/>
            </a:endParaRPr>
          </a:p>
          <a:p>
            <a:pPr marL="495300" indent="-495300" eaLnBrk="1" hangingPunct="1">
              <a:buFontTx/>
              <a:buNone/>
              <a:defRPr/>
            </a:pPr>
            <a:r>
              <a:rPr lang="en-GB" altLang="en-US" sz="1800" u="sng" dirty="0" smtClean="0">
                <a:latin typeface="Verdana" panose="020B0604030504040204" pitchFamily="34" charset="0"/>
              </a:rPr>
              <a:t>Incorrect analyses</a:t>
            </a:r>
            <a:endParaRPr lang="en-GB" altLang="en-US" sz="1800" dirty="0" smtClean="0">
              <a:latin typeface="Verdana" panose="020B0604030504040204" pitchFamily="34" charset="0"/>
            </a:endParaRPr>
          </a:p>
          <a:p>
            <a:pPr marL="495300" indent="-495300" eaLnBrk="1" hangingPunct="1">
              <a:buFontTx/>
              <a:buNone/>
              <a:defRPr/>
            </a:pPr>
            <a:endParaRPr lang="en-GB" altLang="en-US" sz="1800" dirty="0">
              <a:latin typeface="Verdana" panose="020B0604030504040204" pitchFamily="34" charset="0"/>
            </a:endParaRPr>
          </a:p>
          <a:p>
            <a:pPr marL="495300" indent="-495300" eaLnBrk="1" hangingPunct="1">
              <a:buFontTx/>
              <a:buNone/>
              <a:defRPr/>
            </a:pPr>
            <a:r>
              <a:rPr lang="en-GB" altLang="en-US" sz="1800" dirty="0" smtClean="0">
                <a:latin typeface="Verdana" panose="020B0604030504040204" pitchFamily="34" charset="0"/>
              </a:rPr>
              <a:t>Comparing </a:t>
            </a:r>
            <a:r>
              <a:rPr lang="en-GB" altLang="en-US" sz="1800" dirty="0">
                <a:latin typeface="Verdana" panose="020B0604030504040204" pitchFamily="34" charset="0"/>
              </a:rPr>
              <a:t>responders and </a:t>
            </a:r>
            <a:r>
              <a:rPr lang="en-GB" altLang="en-US" sz="1800" dirty="0" smtClean="0">
                <a:latin typeface="Verdana" panose="020B0604030504040204" pitchFamily="34" charset="0"/>
              </a:rPr>
              <a:t>non-responders not valid since groups </a:t>
            </a:r>
          </a:p>
          <a:p>
            <a:pPr marL="495300" indent="-495300" eaLnBrk="1" hangingPunct="1">
              <a:buFontTx/>
              <a:buNone/>
              <a:defRPr/>
            </a:pPr>
            <a:r>
              <a:rPr lang="en-GB" altLang="en-US" sz="1800" dirty="0" smtClean="0">
                <a:latin typeface="Verdana" panose="020B0604030504040204" pitchFamily="34" charset="0"/>
              </a:rPr>
              <a:t>are defined by a factor not known at the start of the treatment:</a:t>
            </a:r>
          </a:p>
          <a:p>
            <a:pPr eaLnBrk="1" hangingPunct="1">
              <a:buFont typeface="Verdana" panose="020B0604030504040204" pitchFamily="34" charset="0"/>
              <a:buChar char="∙"/>
              <a:defRPr/>
            </a:pPr>
            <a:r>
              <a:rPr lang="en-GB" altLang="en-US" sz="1800" dirty="0" smtClean="0">
                <a:latin typeface="Verdana" panose="020B0604030504040204" pitchFamily="34" charset="0"/>
              </a:rPr>
              <a:t>responders survived for a period in order to achieve a response</a:t>
            </a:r>
          </a:p>
          <a:p>
            <a:pPr eaLnBrk="1" hangingPunct="1">
              <a:buFont typeface="Verdana" panose="020B0604030504040204" pitchFamily="34" charset="0"/>
              <a:buChar char="∙"/>
              <a:defRPr/>
            </a:pPr>
            <a:r>
              <a:rPr lang="en-GB" altLang="en-US" sz="1800" dirty="0" smtClean="0">
                <a:latin typeface="Verdana" panose="020B0604030504040204" pitchFamily="34" charset="0"/>
              </a:rPr>
              <a:t>responders may be more likely to survive longer even if not treated</a:t>
            </a:r>
          </a:p>
          <a:p>
            <a:pPr marL="0" indent="0" eaLnBrk="1" hangingPunct="1">
              <a:buFontTx/>
              <a:buNone/>
              <a:defRPr/>
            </a:pPr>
            <a:endParaRPr lang="en-GB" altLang="en-US" sz="1800" dirty="0">
              <a:latin typeface="Verdana" panose="020B0604030504040204" pitchFamily="34" charset="0"/>
            </a:endParaRPr>
          </a:p>
          <a:p>
            <a:pPr marL="0" indent="0" eaLnBrk="1" hangingPunct="1">
              <a:buFontTx/>
              <a:buNone/>
              <a:defRPr/>
            </a:pPr>
            <a:r>
              <a:rPr lang="en-GB" altLang="en-US" sz="1800" dirty="0" smtClean="0">
                <a:latin typeface="Verdana" panose="020B0604030504040204" pitchFamily="34" charset="0"/>
              </a:rPr>
              <a:t>Solution (sometimes): comparison survival of non-responders </a:t>
            </a:r>
          </a:p>
          <a:p>
            <a:pPr marL="0" indent="0" eaLnBrk="1" hangingPunct="1">
              <a:buFontTx/>
              <a:buNone/>
              <a:defRPr/>
            </a:pPr>
            <a:r>
              <a:rPr lang="en-GB" altLang="en-US" sz="1800" dirty="0" smtClean="0">
                <a:latin typeface="Verdana" panose="020B0604030504040204" pitchFamily="34" charset="0"/>
              </a:rPr>
              <a:t>from </a:t>
            </a:r>
            <a:r>
              <a:rPr lang="en-GB" altLang="en-US" sz="1800" dirty="0">
                <a:latin typeface="Verdana" panose="020B0604030504040204" pitchFamily="34" charset="0"/>
              </a:rPr>
              <a:t>treatment</a:t>
            </a:r>
            <a:r>
              <a:rPr lang="en-GB" altLang="en-US" sz="1800" dirty="0" smtClean="0">
                <a:latin typeface="Verdana" panose="020B0604030504040204" pitchFamily="34" charset="0"/>
              </a:rPr>
              <a:t> start with that of responders from time of response</a:t>
            </a:r>
          </a:p>
          <a:p>
            <a:pPr marL="0" indent="0" eaLnBrk="1" hangingPunct="1">
              <a:buFontTx/>
              <a:buNone/>
              <a:defRPr/>
            </a:pPr>
            <a:endParaRPr lang="en-GB" altLang="en-US" sz="1800" dirty="0" smtClean="0">
              <a:latin typeface="Verdana" panose="020B0604030504040204" pitchFamily="34" charset="0"/>
            </a:endParaRPr>
          </a:p>
        </p:txBody>
      </p:sp>
      <p:sp>
        <p:nvSpPr>
          <p:cNvPr id="117763" name="Textfeld 5"/>
          <p:cNvSpPr txBox="1">
            <a:spLocks noChangeArrowheads="1"/>
          </p:cNvSpPr>
          <p:nvPr/>
        </p:nvSpPr>
        <p:spPr bwMode="auto">
          <a:xfrm>
            <a:off x="250825" y="0"/>
            <a:ext cx="4681538" cy="63023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Medical Statistics, Informatics, and Health Economics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INNSBRUCK MEDICAL UNIVERSITY</a:t>
            </a:r>
          </a:p>
        </p:txBody>
      </p:sp>
      <p:sp>
        <p:nvSpPr>
          <p:cNvPr id="117764" name="Foliennummernplatzhalter 6"/>
          <p:cNvSpPr>
            <a:spLocks noGrp="1"/>
          </p:cNvSpPr>
          <p:nvPr>
            <p:ph type="sldNum" sz="quarter" idx="12"/>
          </p:nvPr>
        </p:nvSpPr>
        <p:spPr>
          <a:xfrm>
            <a:off x="3635375" y="6524625"/>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61EF6846-994B-4068-8CF3-843A42AABD67}"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201</a:t>
            </a:fld>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117765"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hanno.ulmer@i-med.ac.at</a:t>
            </a:r>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117766" name="Textfeld 5"/>
          <p:cNvSpPr txBox="1">
            <a:spLocks noChangeArrowheads="1"/>
          </p:cNvSpPr>
          <p:nvPr/>
        </p:nvSpPr>
        <p:spPr bwMode="auto">
          <a:xfrm>
            <a:off x="7380288" y="6308725"/>
            <a:ext cx="1223962"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Altman 1995 </a:t>
            </a:r>
          </a:p>
        </p:txBody>
      </p:sp>
      <p:sp>
        <p:nvSpPr>
          <p:cNvPr id="2" name="Datumsplatzhalter 1"/>
          <p:cNvSpPr>
            <a:spLocks noGrp="1"/>
          </p:cNvSpPr>
          <p:nvPr>
            <p:ph type="dt" sz="half" idx="10"/>
          </p:nvPr>
        </p:nvSpPr>
        <p:spPr/>
        <p:txBody>
          <a:bodyPr/>
          <a:lstStyle/>
          <a:p>
            <a:pPr>
              <a:defRPr/>
            </a:pPr>
            <a:fld id="{D351BD05-97D1-4BE9-891E-1B3516B83251}" type="datetime1">
              <a:rPr lang="de-AT" smtClean="0"/>
              <a:t>01.02.2023</a:t>
            </a:fld>
            <a:endParaRPr lang="en-US"/>
          </a:p>
        </p:txBody>
      </p:sp>
    </p:spTree>
    <p:extLst>
      <p:ext uri="{BB962C8B-B14F-4D97-AF65-F5344CB8AC3E}">
        <p14:creationId xmlns:p14="http://schemas.microsoft.com/office/powerpoint/2010/main" val="1098670419"/>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type="body" idx="1"/>
          </p:nvPr>
        </p:nvSpPr>
        <p:spPr>
          <a:xfrm>
            <a:off x="539750" y="908050"/>
            <a:ext cx="8064500" cy="5616575"/>
          </a:xfrm>
        </p:spPr>
        <p:txBody>
          <a:bodyPr/>
          <a:lstStyle/>
          <a:p>
            <a:pPr marL="495300" indent="-495300" eaLnBrk="1" hangingPunct="1">
              <a:buFontTx/>
              <a:buNone/>
              <a:defRPr/>
            </a:pPr>
            <a:r>
              <a:rPr lang="en-GB" altLang="en-US" sz="2700" dirty="0" smtClean="0">
                <a:latin typeface="Verdana" panose="020B0604030504040204" pitchFamily="34" charset="0"/>
              </a:rPr>
              <a:t>Survival analysis</a:t>
            </a:r>
          </a:p>
          <a:p>
            <a:pPr marL="495300" indent="-495300" eaLnBrk="1" hangingPunct="1">
              <a:buFontTx/>
              <a:buNone/>
              <a:defRPr/>
            </a:pPr>
            <a:endParaRPr lang="en-GB" altLang="en-US" sz="1800" dirty="0" smtClean="0">
              <a:latin typeface="Verdana" panose="020B0604030504040204" pitchFamily="34" charset="0"/>
            </a:endParaRPr>
          </a:p>
          <a:p>
            <a:pPr marL="495300" indent="-495300" eaLnBrk="1" hangingPunct="1">
              <a:buFontTx/>
              <a:buNone/>
              <a:defRPr/>
            </a:pPr>
            <a:r>
              <a:rPr lang="en-GB" altLang="en-US" sz="1800" u="sng" dirty="0" smtClean="0">
                <a:latin typeface="Verdana" panose="020B0604030504040204" pitchFamily="34" charset="0"/>
              </a:rPr>
              <a:t>Incorrect analyses</a:t>
            </a:r>
            <a:endParaRPr lang="en-GB" altLang="en-US" sz="1800" dirty="0" smtClean="0">
              <a:latin typeface="Verdana" panose="020B0604030504040204" pitchFamily="34" charset="0"/>
            </a:endParaRPr>
          </a:p>
          <a:p>
            <a:pPr marL="495300" indent="-495300" eaLnBrk="1" hangingPunct="1">
              <a:buFontTx/>
              <a:buNone/>
              <a:defRPr/>
            </a:pPr>
            <a:endParaRPr lang="de-DE" altLang="en-US" sz="1800" dirty="0">
              <a:latin typeface="Verdana" panose="020B0604030504040204" pitchFamily="34" charset="0"/>
            </a:endParaRPr>
          </a:p>
          <a:p>
            <a:pPr marL="0" indent="0" eaLnBrk="1" hangingPunct="1">
              <a:buFontTx/>
              <a:buNone/>
              <a:defRPr/>
            </a:pPr>
            <a:r>
              <a:rPr lang="en-GB" altLang="en-US" sz="1800" dirty="0" smtClean="0">
                <a:latin typeface="Verdana" panose="020B0604030504040204" pitchFamily="34" charset="0"/>
              </a:rPr>
              <a:t>The </a:t>
            </a:r>
            <a:r>
              <a:rPr lang="en-GB" altLang="en-US" sz="1800" dirty="0" err="1" smtClean="0">
                <a:latin typeface="Verdana" panose="020B0604030504040204" pitchFamily="34" charset="0"/>
              </a:rPr>
              <a:t>logrank</a:t>
            </a:r>
            <a:r>
              <a:rPr lang="en-GB" altLang="en-US" sz="1800" dirty="0" smtClean="0">
                <a:latin typeface="Verdana" panose="020B0604030504040204" pitchFamily="34" charset="0"/>
              </a:rPr>
              <a:t> test: non-parametric comparison independent groups </a:t>
            </a:r>
          </a:p>
          <a:p>
            <a:pPr marL="0" indent="0" eaLnBrk="1" hangingPunct="1">
              <a:buFontTx/>
              <a:buNone/>
              <a:defRPr/>
            </a:pPr>
            <a:r>
              <a:rPr lang="en-GB" altLang="en-US" sz="1800" dirty="0" smtClean="0">
                <a:latin typeface="Verdana" panose="020B0604030504040204" pitchFamily="34" charset="0"/>
              </a:rPr>
              <a:t>of survival times - a hypothesis test, where the null hypothesis </a:t>
            </a:r>
          </a:p>
          <a:p>
            <a:pPr marL="0" indent="0" eaLnBrk="1" hangingPunct="1">
              <a:buFontTx/>
              <a:buNone/>
              <a:defRPr/>
            </a:pPr>
            <a:r>
              <a:rPr lang="en-GB" altLang="en-US" sz="1800" dirty="0" smtClean="0">
                <a:latin typeface="Verdana" panose="020B0604030504040204" pitchFamily="34" charset="0"/>
              </a:rPr>
              <a:t>states the groups are samples from the same population</a:t>
            </a:r>
          </a:p>
          <a:p>
            <a:pPr marL="0" indent="0" eaLnBrk="1" hangingPunct="1">
              <a:buFontTx/>
              <a:buNone/>
              <a:defRPr/>
            </a:pPr>
            <a:endParaRPr lang="en-GB" altLang="en-US" sz="1800" dirty="0" smtClean="0">
              <a:latin typeface="Verdana" panose="020B0604030504040204" pitchFamily="34" charset="0"/>
            </a:endParaRPr>
          </a:p>
          <a:p>
            <a:pPr marL="0" indent="0" eaLnBrk="1" hangingPunct="1">
              <a:buFontTx/>
              <a:buNone/>
              <a:defRPr/>
            </a:pPr>
            <a:r>
              <a:rPr lang="en-GB" altLang="en-US" sz="1800" dirty="0" smtClean="0">
                <a:latin typeface="Verdana" panose="020B0604030504040204" pitchFamily="34" charset="0"/>
              </a:rPr>
              <a:t>When exploring the relation of numerous variables to survival:</a:t>
            </a:r>
          </a:p>
          <a:p>
            <a:pPr eaLnBrk="1" hangingPunct="1">
              <a:buFont typeface="Verdana" panose="020B0604030504040204" pitchFamily="34" charset="0"/>
              <a:buChar char="∙"/>
              <a:defRPr/>
            </a:pPr>
            <a:r>
              <a:rPr lang="en-GB" altLang="en-US" sz="1800" dirty="0" smtClean="0">
                <a:latin typeface="Verdana" panose="020B0604030504040204" pitchFamily="34" charset="0"/>
              </a:rPr>
              <a:t>variables are likely to be associated with each other</a:t>
            </a:r>
          </a:p>
          <a:p>
            <a:pPr eaLnBrk="1" hangingPunct="1">
              <a:buFont typeface="Verdana" panose="020B0604030504040204" pitchFamily="34" charset="0"/>
              <a:buChar char="∙"/>
              <a:defRPr/>
            </a:pPr>
            <a:r>
              <a:rPr lang="en-GB" altLang="en-US" sz="1800" dirty="0" smtClean="0">
                <a:latin typeface="Verdana" panose="020B0604030504040204" pitchFamily="34" charset="0"/>
              </a:rPr>
              <a:t>one variable in 20 will be significant by chance</a:t>
            </a:r>
          </a:p>
          <a:p>
            <a:pPr marL="0" indent="0" eaLnBrk="1" hangingPunct="1">
              <a:buFontTx/>
              <a:buNone/>
              <a:defRPr/>
            </a:pPr>
            <a:endParaRPr lang="en-GB" altLang="en-US" sz="1800" dirty="0" smtClean="0">
              <a:latin typeface="Verdana" panose="020B0604030504040204" pitchFamily="34" charset="0"/>
            </a:endParaRPr>
          </a:p>
          <a:p>
            <a:pPr marL="0" indent="0" eaLnBrk="1" hangingPunct="1">
              <a:buFontTx/>
              <a:buNone/>
              <a:defRPr/>
            </a:pPr>
            <a:r>
              <a:rPr lang="en-GB" altLang="en-US" sz="1800" dirty="0" smtClean="0">
                <a:latin typeface="Verdana" panose="020B0604030504040204" pitchFamily="34" charset="0"/>
              </a:rPr>
              <a:t>Solution: multivariable analysis</a:t>
            </a:r>
            <a:endParaRPr lang="en-GB" altLang="en-US" sz="1800" dirty="0">
              <a:latin typeface="Verdana" panose="020B0604030504040204" pitchFamily="34" charset="0"/>
            </a:endParaRPr>
          </a:p>
          <a:p>
            <a:pPr marL="0" indent="0" eaLnBrk="1" hangingPunct="1">
              <a:buFontTx/>
              <a:buNone/>
              <a:defRPr/>
            </a:pPr>
            <a:endParaRPr lang="en-GB" altLang="en-US" sz="1800" dirty="0" smtClean="0">
              <a:latin typeface="Verdana" panose="020B0604030504040204" pitchFamily="34" charset="0"/>
            </a:endParaRPr>
          </a:p>
        </p:txBody>
      </p:sp>
      <p:sp>
        <p:nvSpPr>
          <p:cNvPr id="119811" name="Textfeld 5"/>
          <p:cNvSpPr txBox="1">
            <a:spLocks noChangeArrowheads="1"/>
          </p:cNvSpPr>
          <p:nvPr/>
        </p:nvSpPr>
        <p:spPr bwMode="auto">
          <a:xfrm>
            <a:off x="250825" y="0"/>
            <a:ext cx="4681538" cy="63023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Medical Statistics, Informatics, and Health Economics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INNSBRUCK MEDICAL UNIVERSITY</a:t>
            </a:r>
          </a:p>
        </p:txBody>
      </p:sp>
      <p:sp>
        <p:nvSpPr>
          <p:cNvPr id="119812" name="Foliennummernplatzhalter 6"/>
          <p:cNvSpPr>
            <a:spLocks noGrp="1"/>
          </p:cNvSpPr>
          <p:nvPr>
            <p:ph type="sldNum" sz="quarter" idx="12"/>
          </p:nvPr>
        </p:nvSpPr>
        <p:spPr>
          <a:xfrm>
            <a:off x="3635375" y="6524625"/>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B719F62F-8E0E-461F-81E3-12CC12C539E2}"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202</a:t>
            </a:fld>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119813"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hanno.ulmer@i-med.ac.at</a:t>
            </a:r>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119814" name="Textfeld 5"/>
          <p:cNvSpPr txBox="1">
            <a:spLocks noChangeArrowheads="1"/>
          </p:cNvSpPr>
          <p:nvPr/>
        </p:nvSpPr>
        <p:spPr bwMode="auto">
          <a:xfrm>
            <a:off x="7380288" y="6308725"/>
            <a:ext cx="1223962"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Altman 1995 </a:t>
            </a:r>
          </a:p>
        </p:txBody>
      </p:sp>
      <p:sp>
        <p:nvSpPr>
          <p:cNvPr id="2" name="Datumsplatzhalter 1"/>
          <p:cNvSpPr>
            <a:spLocks noGrp="1"/>
          </p:cNvSpPr>
          <p:nvPr>
            <p:ph type="dt" sz="half" idx="10"/>
          </p:nvPr>
        </p:nvSpPr>
        <p:spPr/>
        <p:txBody>
          <a:bodyPr/>
          <a:lstStyle/>
          <a:p>
            <a:pPr>
              <a:defRPr/>
            </a:pPr>
            <a:fld id="{23917AAF-E49A-41E6-8C65-51A66F3C5009}" type="datetime1">
              <a:rPr lang="de-AT" smtClean="0"/>
              <a:t>01.02.2023</a:t>
            </a:fld>
            <a:endParaRPr lang="en-US"/>
          </a:p>
        </p:txBody>
      </p:sp>
    </p:spTree>
    <p:extLst>
      <p:ext uri="{BB962C8B-B14F-4D97-AF65-F5344CB8AC3E}">
        <p14:creationId xmlns:p14="http://schemas.microsoft.com/office/powerpoint/2010/main" val="39892765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err="1"/>
              <a:t>medical</a:t>
            </a:r>
            <a:r>
              <a:rPr lang="de-DE" sz="2800" dirty="0"/>
              <a:t> </a:t>
            </a:r>
            <a:r>
              <a:rPr lang="de-DE" sz="2800" dirty="0" err="1"/>
              <a:t>device</a:t>
            </a:r>
            <a:r>
              <a:rPr lang="de-DE" sz="2800" dirty="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628800"/>
            <a:ext cx="6900148"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umsplatzhalter 1"/>
          <p:cNvSpPr>
            <a:spLocks noGrp="1"/>
          </p:cNvSpPr>
          <p:nvPr>
            <p:ph type="dt" sz="half" idx="10"/>
          </p:nvPr>
        </p:nvSpPr>
        <p:spPr/>
        <p:txBody>
          <a:bodyPr/>
          <a:lstStyle/>
          <a:p>
            <a:fld id="{34629F8C-95CF-4DE6-9188-5163AF91F216}" type="datetime1">
              <a:rPr lang="de-AT" altLang="en-US" smtClean="0"/>
              <a:t>01.02.2023</a:t>
            </a:fld>
            <a:endParaRPr lang="de-DE" altLang="en-US"/>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21</a:t>
            </a:fld>
            <a:endParaRPr lang="de-DE" altLang="en-US"/>
          </a:p>
        </p:txBody>
      </p:sp>
    </p:spTree>
    <p:extLst>
      <p:ext uri="{BB962C8B-B14F-4D97-AF65-F5344CB8AC3E}">
        <p14:creationId xmlns:p14="http://schemas.microsoft.com/office/powerpoint/2010/main" val="42485731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err="1"/>
              <a:t>medical</a:t>
            </a:r>
            <a:r>
              <a:rPr lang="de-DE" sz="2800" dirty="0"/>
              <a:t> </a:t>
            </a:r>
            <a:r>
              <a:rPr lang="de-DE" sz="2800" dirty="0" err="1"/>
              <a:t>device</a:t>
            </a:r>
            <a:r>
              <a:rPr lang="de-DE" sz="2800" dirty="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8540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549549"/>
            <a:ext cx="4829488" cy="4759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umsplatzhalter 1"/>
          <p:cNvSpPr>
            <a:spLocks noGrp="1"/>
          </p:cNvSpPr>
          <p:nvPr>
            <p:ph type="dt" sz="half" idx="10"/>
          </p:nvPr>
        </p:nvSpPr>
        <p:spPr/>
        <p:txBody>
          <a:bodyPr/>
          <a:lstStyle/>
          <a:p>
            <a:fld id="{8FBC22B4-9C0C-459A-8022-84ED8377FACF}" type="datetime1">
              <a:rPr lang="de-AT" altLang="en-US" smtClean="0"/>
              <a:t>01.02.2023</a:t>
            </a:fld>
            <a:endParaRPr lang="de-DE" altLang="en-US"/>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22</a:t>
            </a:fld>
            <a:endParaRPr lang="de-DE" altLang="en-US"/>
          </a:p>
        </p:txBody>
      </p:sp>
    </p:spTree>
    <p:extLst>
      <p:ext uri="{BB962C8B-B14F-4D97-AF65-F5344CB8AC3E}">
        <p14:creationId xmlns:p14="http://schemas.microsoft.com/office/powerpoint/2010/main" val="26630041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smtClean="0"/>
              <a:t>(</a:t>
            </a:r>
            <a:r>
              <a:rPr lang="de-DE" sz="2800" dirty="0" err="1" smtClean="0"/>
              <a:t>drug</a:t>
            </a:r>
            <a:r>
              <a:rPr lang="de-DE" sz="2800" dirty="0" smtClean="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96257" name="Picture 1"/>
          <p:cNvPicPr>
            <a:picLocks noChangeAspect="1" noChangeArrowheads="1"/>
          </p:cNvPicPr>
          <p:nvPr/>
        </p:nvPicPr>
        <p:blipFill>
          <a:blip r:embed="rId3" cstate="print"/>
          <a:srcRect/>
          <a:stretch>
            <a:fillRect/>
          </a:stretch>
        </p:blipFill>
        <p:spPr bwMode="auto">
          <a:xfrm>
            <a:off x="539552" y="1844824"/>
            <a:ext cx="7715250" cy="3952875"/>
          </a:xfrm>
          <a:prstGeom prst="rect">
            <a:avLst/>
          </a:prstGeom>
          <a:noFill/>
          <a:ln w="9525">
            <a:noFill/>
            <a:miter lim="800000"/>
            <a:headEnd/>
            <a:tailEnd/>
          </a:ln>
        </p:spPr>
      </p:pic>
      <p:sp>
        <p:nvSpPr>
          <p:cNvPr id="2" name="Datumsplatzhalter 1"/>
          <p:cNvSpPr>
            <a:spLocks noGrp="1"/>
          </p:cNvSpPr>
          <p:nvPr>
            <p:ph type="dt" sz="half" idx="10"/>
          </p:nvPr>
        </p:nvSpPr>
        <p:spPr/>
        <p:txBody>
          <a:bodyPr/>
          <a:lstStyle/>
          <a:p>
            <a:fld id="{9AA1CFDC-E352-4A7C-A618-B884AA26B84B}" type="datetime1">
              <a:rPr lang="de-AT" altLang="en-US" smtClean="0"/>
              <a:t>01.02.2023</a:t>
            </a:fld>
            <a:endParaRPr lang="de-DE" altLang="en-US"/>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23</a:t>
            </a:fld>
            <a:endParaRPr lang="de-DE" altLang="en-US"/>
          </a:p>
        </p:txBody>
      </p:sp>
    </p:spTree>
    <p:extLst>
      <p:ext uri="{BB962C8B-B14F-4D97-AF65-F5344CB8AC3E}">
        <p14:creationId xmlns:p14="http://schemas.microsoft.com/office/powerpoint/2010/main" val="25588871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err="1"/>
              <a:t>drug</a:t>
            </a:r>
            <a:r>
              <a:rPr lang="de-DE" sz="2800" dirty="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277507" name="Picture 3"/>
          <p:cNvPicPr>
            <a:picLocks noChangeAspect="1" noChangeArrowheads="1"/>
          </p:cNvPicPr>
          <p:nvPr/>
        </p:nvPicPr>
        <p:blipFill>
          <a:blip r:embed="rId3" cstate="print"/>
          <a:srcRect/>
          <a:stretch>
            <a:fillRect/>
          </a:stretch>
        </p:blipFill>
        <p:spPr bwMode="auto">
          <a:xfrm>
            <a:off x="107504" y="1484784"/>
            <a:ext cx="5476875" cy="5010150"/>
          </a:xfrm>
          <a:prstGeom prst="rect">
            <a:avLst/>
          </a:prstGeom>
          <a:noFill/>
          <a:ln w="9525">
            <a:noFill/>
            <a:miter lim="800000"/>
            <a:headEnd/>
            <a:tailEnd/>
          </a:ln>
        </p:spPr>
      </p:pic>
      <p:pic>
        <p:nvPicPr>
          <p:cNvPr id="8" name="Picture 2"/>
          <p:cNvPicPr>
            <a:picLocks noChangeAspect="1" noChangeArrowheads="1"/>
          </p:cNvPicPr>
          <p:nvPr/>
        </p:nvPicPr>
        <p:blipFill>
          <a:blip r:embed="rId4" cstate="print"/>
          <a:srcRect/>
          <a:stretch>
            <a:fillRect/>
          </a:stretch>
        </p:blipFill>
        <p:spPr bwMode="auto">
          <a:xfrm>
            <a:off x="5580112" y="1556792"/>
            <a:ext cx="3312368" cy="4824536"/>
          </a:xfrm>
          <a:prstGeom prst="rect">
            <a:avLst/>
          </a:prstGeom>
          <a:noFill/>
          <a:ln w="9525">
            <a:noFill/>
            <a:miter lim="800000"/>
            <a:headEnd/>
            <a:tailEnd/>
          </a:ln>
        </p:spPr>
      </p:pic>
      <p:sp>
        <p:nvSpPr>
          <p:cNvPr id="2" name="Datumsplatzhalter 1"/>
          <p:cNvSpPr>
            <a:spLocks noGrp="1"/>
          </p:cNvSpPr>
          <p:nvPr>
            <p:ph type="dt" sz="half" idx="10"/>
          </p:nvPr>
        </p:nvSpPr>
        <p:spPr/>
        <p:txBody>
          <a:bodyPr/>
          <a:lstStyle/>
          <a:p>
            <a:fld id="{B4641711-B043-45B5-A574-CD708FCADEBD}" type="datetime1">
              <a:rPr lang="de-AT" altLang="en-US" smtClean="0"/>
              <a:t>01.02.2023</a:t>
            </a:fld>
            <a:endParaRPr lang="de-DE" altLang="en-US"/>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24</a:t>
            </a:fld>
            <a:endParaRPr lang="de-DE" altLang="en-US"/>
          </a:p>
        </p:txBody>
      </p:sp>
    </p:spTree>
    <p:extLst>
      <p:ext uri="{BB962C8B-B14F-4D97-AF65-F5344CB8AC3E}">
        <p14:creationId xmlns:p14="http://schemas.microsoft.com/office/powerpoint/2010/main" val="18075401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err="1"/>
              <a:t>drug</a:t>
            </a:r>
            <a:r>
              <a:rPr lang="de-DE" sz="2800" dirty="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278530" name="Picture 2"/>
          <p:cNvPicPr>
            <a:picLocks noChangeAspect="1" noChangeArrowheads="1"/>
          </p:cNvPicPr>
          <p:nvPr/>
        </p:nvPicPr>
        <p:blipFill>
          <a:blip r:embed="rId3" cstate="print"/>
          <a:srcRect/>
          <a:stretch>
            <a:fillRect/>
          </a:stretch>
        </p:blipFill>
        <p:spPr bwMode="auto">
          <a:xfrm>
            <a:off x="611560" y="1484784"/>
            <a:ext cx="6840760" cy="4914607"/>
          </a:xfrm>
          <a:prstGeom prst="rect">
            <a:avLst/>
          </a:prstGeom>
          <a:noFill/>
          <a:ln w="9525">
            <a:noFill/>
            <a:miter lim="800000"/>
            <a:headEnd/>
            <a:tailEnd/>
          </a:ln>
        </p:spPr>
      </p:pic>
      <p:sp>
        <p:nvSpPr>
          <p:cNvPr id="2" name="Datumsplatzhalter 1"/>
          <p:cNvSpPr>
            <a:spLocks noGrp="1"/>
          </p:cNvSpPr>
          <p:nvPr>
            <p:ph type="dt" sz="half" idx="10"/>
          </p:nvPr>
        </p:nvSpPr>
        <p:spPr/>
        <p:txBody>
          <a:bodyPr/>
          <a:lstStyle/>
          <a:p>
            <a:fld id="{1414D14E-ADF1-4DE1-ADAA-CBBAA2A21ED1}" type="datetime1">
              <a:rPr lang="de-AT" altLang="en-US" smtClean="0"/>
              <a:t>01.02.2023</a:t>
            </a:fld>
            <a:endParaRPr lang="de-DE" altLang="en-US"/>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25</a:t>
            </a:fld>
            <a:endParaRPr lang="de-DE" altLang="en-US"/>
          </a:p>
        </p:txBody>
      </p:sp>
    </p:spTree>
    <p:extLst>
      <p:ext uri="{BB962C8B-B14F-4D97-AF65-F5344CB8AC3E}">
        <p14:creationId xmlns:p14="http://schemas.microsoft.com/office/powerpoint/2010/main" val="37771495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err="1"/>
              <a:t>drug</a:t>
            </a:r>
            <a:r>
              <a:rPr lang="de-DE" sz="2800" dirty="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279555" name="Picture 3"/>
          <p:cNvPicPr>
            <a:picLocks noChangeAspect="1" noChangeArrowheads="1"/>
          </p:cNvPicPr>
          <p:nvPr/>
        </p:nvPicPr>
        <p:blipFill>
          <a:blip r:embed="rId3" cstate="print"/>
          <a:srcRect/>
          <a:stretch>
            <a:fillRect/>
          </a:stretch>
        </p:blipFill>
        <p:spPr bwMode="auto">
          <a:xfrm>
            <a:off x="280988" y="2109788"/>
            <a:ext cx="8582025" cy="2638425"/>
          </a:xfrm>
          <a:prstGeom prst="rect">
            <a:avLst/>
          </a:prstGeom>
          <a:noFill/>
          <a:ln w="9525">
            <a:noFill/>
            <a:miter lim="800000"/>
            <a:headEnd/>
            <a:tailEnd/>
          </a:ln>
        </p:spPr>
      </p:pic>
      <p:sp>
        <p:nvSpPr>
          <p:cNvPr id="2" name="Datumsplatzhalter 1"/>
          <p:cNvSpPr>
            <a:spLocks noGrp="1"/>
          </p:cNvSpPr>
          <p:nvPr>
            <p:ph type="dt" sz="half" idx="10"/>
          </p:nvPr>
        </p:nvSpPr>
        <p:spPr/>
        <p:txBody>
          <a:bodyPr/>
          <a:lstStyle/>
          <a:p>
            <a:fld id="{9AD2A200-CB58-4140-A80B-EEE9CB4C57CF}" type="datetime1">
              <a:rPr lang="de-AT" altLang="en-US" smtClean="0"/>
              <a:t>01.02.2023</a:t>
            </a:fld>
            <a:endParaRPr lang="de-DE" altLang="en-US"/>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26</a:t>
            </a:fld>
            <a:endParaRPr lang="de-DE" altLang="en-US"/>
          </a:p>
        </p:txBody>
      </p:sp>
    </p:spTree>
    <p:extLst>
      <p:ext uri="{BB962C8B-B14F-4D97-AF65-F5344CB8AC3E}">
        <p14:creationId xmlns:p14="http://schemas.microsoft.com/office/powerpoint/2010/main" val="11081380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err="1"/>
              <a:t>drug</a:t>
            </a:r>
            <a:r>
              <a:rPr lang="de-DE" sz="2800" dirty="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534531" name="Picture 3"/>
          <p:cNvPicPr>
            <a:picLocks noChangeAspect="1" noChangeArrowheads="1"/>
          </p:cNvPicPr>
          <p:nvPr/>
        </p:nvPicPr>
        <p:blipFill>
          <a:blip r:embed="rId3" cstate="print"/>
          <a:srcRect/>
          <a:stretch>
            <a:fillRect/>
          </a:stretch>
        </p:blipFill>
        <p:spPr bwMode="auto">
          <a:xfrm>
            <a:off x="395536" y="1556792"/>
            <a:ext cx="4181475" cy="1752600"/>
          </a:xfrm>
          <a:prstGeom prst="rect">
            <a:avLst/>
          </a:prstGeom>
          <a:noFill/>
          <a:ln w="9525">
            <a:noFill/>
            <a:miter lim="800000"/>
            <a:headEnd/>
            <a:tailEnd/>
          </a:ln>
        </p:spPr>
      </p:pic>
      <p:pic>
        <p:nvPicPr>
          <p:cNvPr id="534532" name="Picture 4"/>
          <p:cNvPicPr>
            <a:picLocks noChangeAspect="1" noChangeArrowheads="1"/>
          </p:cNvPicPr>
          <p:nvPr/>
        </p:nvPicPr>
        <p:blipFill>
          <a:blip r:embed="rId4" cstate="print"/>
          <a:srcRect/>
          <a:stretch>
            <a:fillRect/>
          </a:stretch>
        </p:blipFill>
        <p:spPr bwMode="auto">
          <a:xfrm>
            <a:off x="4572000" y="2276872"/>
            <a:ext cx="4133850" cy="3857625"/>
          </a:xfrm>
          <a:prstGeom prst="rect">
            <a:avLst/>
          </a:prstGeom>
          <a:noFill/>
          <a:ln w="9525">
            <a:noFill/>
            <a:miter lim="800000"/>
            <a:headEnd/>
            <a:tailEnd/>
          </a:ln>
        </p:spPr>
      </p:pic>
      <p:sp>
        <p:nvSpPr>
          <p:cNvPr id="2" name="Datumsplatzhalter 1"/>
          <p:cNvSpPr>
            <a:spLocks noGrp="1"/>
          </p:cNvSpPr>
          <p:nvPr>
            <p:ph type="dt" sz="half" idx="10"/>
          </p:nvPr>
        </p:nvSpPr>
        <p:spPr/>
        <p:txBody>
          <a:bodyPr/>
          <a:lstStyle/>
          <a:p>
            <a:fld id="{A2E3DC25-2DDC-447F-8605-B152AB9493A9}" type="datetime1">
              <a:rPr lang="de-AT" altLang="en-US" smtClean="0"/>
              <a:t>01.02.2023</a:t>
            </a:fld>
            <a:endParaRPr lang="de-DE" altLang="en-US"/>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27</a:t>
            </a:fld>
            <a:endParaRPr lang="de-DE" altLang="en-US"/>
          </a:p>
        </p:txBody>
      </p:sp>
    </p:spTree>
    <p:extLst>
      <p:ext uri="{BB962C8B-B14F-4D97-AF65-F5344CB8AC3E}">
        <p14:creationId xmlns:p14="http://schemas.microsoft.com/office/powerpoint/2010/main" val="12912192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smtClean="0"/>
              <a:t>meta-analysis</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6922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628800"/>
            <a:ext cx="5207000" cy="477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umsplatzhalter 1"/>
          <p:cNvSpPr>
            <a:spLocks noGrp="1"/>
          </p:cNvSpPr>
          <p:nvPr>
            <p:ph type="dt" sz="half" idx="10"/>
          </p:nvPr>
        </p:nvSpPr>
        <p:spPr/>
        <p:txBody>
          <a:bodyPr/>
          <a:lstStyle/>
          <a:p>
            <a:fld id="{37C5B869-8C48-420A-9710-3F07539B3D1D}" type="datetime1">
              <a:rPr lang="de-AT" altLang="en-US" smtClean="0"/>
              <a:t>01.02.2023</a:t>
            </a:fld>
            <a:endParaRPr lang="de-DE" altLang="en-US"/>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28</a:t>
            </a:fld>
            <a:endParaRPr lang="de-DE" altLang="en-US"/>
          </a:p>
        </p:txBody>
      </p:sp>
    </p:spTree>
    <p:extLst>
      <p:ext uri="{BB962C8B-B14F-4D97-AF65-F5344CB8AC3E}">
        <p14:creationId xmlns:p14="http://schemas.microsoft.com/office/powerpoint/2010/main" val="29030647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smtClean="0"/>
              <a:t>meta-analysis</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6932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216404"/>
            <a:ext cx="8652195" cy="3444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umsplatzhalter 1"/>
          <p:cNvSpPr>
            <a:spLocks noGrp="1"/>
          </p:cNvSpPr>
          <p:nvPr>
            <p:ph type="dt" sz="half" idx="10"/>
          </p:nvPr>
        </p:nvSpPr>
        <p:spPr/>
        <p:txBody>
          <a:bodyPr/>
          <a:lstStyle/>
          <a:p>
            <a:fld id="{9B1BE9A1-3DA4-4E48-8DB5-F533E56F9101}" type="datetime1">
              <a:rPr lang="de-AT" altLang="en-US" smtClean="0"/>
              <a:t>01.02.2023</a:t>
            </a:fld>
            <a:endParaRPr lang="de-DE" altLang="en-US"/>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29</a:t>
            </a:fld>
            <a:endParaRPr lang="de-DE" altLang="en-US"/>
          </a:p>
        </p:txBody>
      </p:sp>
    </p:spTree>
    <p:extLst>
      <p:ext uri="{BB962C8B-B14F-4D97-AF65-F5344CB8AC3E}">
        <p14:creationId xmlns:p14="http://schemas.microsoft.com/office/powerpoint/2010/main" val="8343036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AT" dirty="0"/>
              <a:t>Department portfolio</a:t>
            </a:r>
            <a:endParaRPr lang="de-DE" dirty="0"/>
          </a:p>
        </p:txBody>
      </p:sp>
      <p:sp>
        <p:nvSpPr>
          <p:cNvPr id="3" name="Untertitel 2"/>
          <p:cNvSpPr>
            <a:spLocks noGrp="1"/>
          </p:cNvSpPr>
          <p:nvPr>
            <p:ph type="subTitle" idx="1"/>
          </p:nvPr>
        </p:nvSpPr>
        <p:spPr>
          <a:xfrm>
            <a:off x="1371600" y="3886200"/>
            <a:ext cx="6400800" cy="2543196"/>
          </a:xfrm>
        </p:spPr>
        <p:txBody>
          <a:bodyPr>
            <a:normAutofit lnSpcReduction="10000"/>
          </a:bodyPr>
          <a:lstStyle/>
          <a:p>
            <a:r>
              <a:rPr lang="de-AT" dirty="0"/>
              <a:t>Department of Medical Statistics, Informatics and Health Economics (MSIG)</a:t>
            </a:r>
          </a:p>
          <a:p>
            <a:endParaRPr lang="de-AT" sz="2000" dirty="0"/>
          </a:p>
          <a:p>
            <a:r>
              <a:rPr lang="de-AT" sz="2000" dirty="0"/>
              <a:t>Institute for Medical Statistics and Informatics</a:t>
            </a:r>
          </a:p>
          <a:p>
            <a:r>
              <a:rPr lang="de-AT" sz="2000" dirty="0"/>
              <a:t>Institute for Health Economics</a:t>
            </a:r>
            <a:endParaRPr lang="de-DE" sz="20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smtClean="0"/>
              <a:t>meta-analysis</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6963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628800"/>
            <a:ext cx="5760640" cy="433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umsplatzhalter 1"/>
          <p:cNvSpPr>
            <a:spLocks noGrp="1"/>
          </p:cNvSpPr>
          <p:nvPr>
            <p:ph type="dt" sz="half" idx="10"/>
          </p:nvPr>
        </p:nvSpPr>
        <p:spPr/>
        <p:txBody>
          <a:bodyPr/>
          <a:lstStyle/>
          <a:p>
            <a:fld id="{91EE4A32-5650-4436-8A41-7F459193CBD5}" type="datetime1">
              <a:rPr lang="de-AT" altLang="en-US" smtClean="0"/>
              <a:t>01.02.2023</a:t>
            </a:fld>
            <a:endParaRPr lang="de-DE" altLang="en-US"/>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30</a:t>
            </a:fld>
            <a:endParaRPr lang="de-DE" altLang="en-US"/>
          </a:p>
        </p:txBody>
      </p:sp>
    </p:spTree>
    <p:extLst>
      <p:ext uri="{BB962C8B-B14F-4D97-AF65-F5344CB8AC3E}">
        <p14:creationId xmlns:p14="http://schemas.microsoft.com/office/powerpoint/2010/main" val="4414791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smtClean="0"/>
              <a:t>meta-analysis</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6942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4005064"/>
            <a:ext cx="8344297" cy="2387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42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1" y="1456646"/>
            <a:ext cx="6840760" cy="2548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umsplatzhalter 1"/>
          <p:cNvSpPr>
            <a:spLocks noGrp="1"/>
          </p:cNvSpPr>
          <p:nvPr>
            <p:ph type="dt" sz="half" idx="10"/>
          </p:nvPr>
        </p:nvSpPr>
        <p:spPr/>
        <p:txBody>
          <a:bodyPr/>
          <a:lstStyle/>
          <a:p>
            <a:fld id="{8F87D64A-B3F1-4B01-8691-2DB72529F476}" type="datetime1">
              <a:rPr lang="de-AT" altLang="en-US" smtClean="0"/>
              <a:t>01.02.2023</a:t>
            </a:fld>
            <a:endParaRPr lang="de-DE" altLang="en-US"/>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31</a:t>
            </a:fld>
            <a:endParaRPr lang="de-DE" altLang="en-US"/>
          </a:p>
        </p:txBody>
      </p:sp>
    </p:spTree>
    <p:extLst>
      <p:ext uri="{BB962C8B-B14F-4D97-AF65-F5344CB8AC3E}">
        <p14:creationId xmlns:p14="http://schemas.microsoft.com/office/powerpoint/2010/main" val="25573188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smtClean="0"/>
              <a:t>meta-analysis</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6952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3" y="404664"/>
            <a:ext cx="8758213" cy="5904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umsplatzhalter 1"/>
          <p:cNvSpPr>
            <a:spLocks noGrp="1"/>
          </p:cNvSpPr>
          <p:nvPr>
            <p:ph type="dt" sz="half" idx="10"/>
          </p:nvPr>
        </p:nvSpPr>
        <p:spPr/>
        <p:txBody>
          <a:bodyPr/>
          <a:lstStyle/>
          <a:p>
            <a:fld id="{447F5BF7-518C-4C6A-B113-764787E2A507}" type="datetime1">
              <a:rPr lang="de-AT" altLang="en-US" smtClean="0"/>
              <a:t>01.02.2023</a:t>
            </a:fld>
            <a:endParaRPr lang="de-DE" altLang="en-US"/>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32</a:t>
            </a:fld>
            <a:endParaRPr lang="de-DE" altLang="en-US"/>
          </a:p>
        </p:txBody>
      </p:sp>
    </p:spTree>
    <p:extLst>
      <p:ext uri="{BB962C8B-B14F-4D97-AF65-F5344CB8AC3E}">
        <p14:creationId xmlns:p14="http://schemas.microsoft.com/office/powerpoint/2010/main" val="181300519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88" y="1524000"/>
            <a:ext cx="7905750" cy="2120900"/>
          </a:xfrm>
        </p:spPr>
        <p:txBody>
          <a:bodyPr/>
          <a:lstStyle/>
          <a:p>
            <a:pPr algn="l"/>
            <a:r>
              <a:rPr lang="de-DE" dirty="0" err="1" smtClean="0"/>
              <a:t>Types</a:t>
            </a:r>
            <a:r>
              <a:rPr lang="de-DE" dirty="0" smtClean="0"/>
              <a:t> </a:t>
            </a:r>
            <a:r>
              <a:rPr lang="de-DE" dirty="0" err="1" smtClean="0"/>
              <a:t>of</a:t>
            </a:r>
            <a:r>
              <a:rPr lang="de-DE" dirty="0" smtClean="0"/>
              <a:t> </a:t>
            </a:r>
            <a:r>
              <a:rPr lang="de-DE" dirty="0" err="1" smtClean="0"/>
              <a:t>research</a:t>
            </a:r>
            <a:r>
              <a:rPr lang="de-DE" dirty="0" smtClean="0"/>
              <a:t> </a:t>
            </a:r>
            <a:r>
              <a:rPr lang="de-DE" dirty="0" err="1" smtClean="0"/>
              <a:t>studies</a:t>
            </a:r>
            <a:r>
              <a:rPr lang="de-DE" dirty="0"/>
              <a:t/>
            </a:r>
            <a:br>
              <a:rPr lang="de-DE" dirty="0"/>
            </a:br>
            <a:r>
              <a:rPr lang="de-DE" sz="1200" dirty="0"/>
              <a:t/>
            </a:r>
            <a:br>
              <a:rPr lang="de-DE" sz="1200" dirty="0"/>
            </a:br>
            <a:endParaRPr lang="de-DE" sz="2500" b="1" i="1" dirty="0"/>
          </a:p>
        </p:txBody>
      </p:sp>
      <p:sp>
        <p:nvSpPr>
          <p:cNvPr id="7" name="Rectangle 3"/>
          <p:cNvSpPr txBox="1">
            <a:spLocks noChangeArrowheads="1"/>
          </p:cNvSpPr>
          <p:nvPr/>
        </p:nvSpPr>
        <p:spPr>
          <a:xfrm>
            <a:off x="1339850" y="4077072"/>
            <a:ext cx="6553200" cy="10073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t>Dr. Hanno Ulmer</a:t>
            </a:r>
          </a:p>
          <a:p>
            <a:r>
              <a:rPr lang="de-AT" sz="1600" i="1" dirty="0" smtClean="0">
                <a:hlinkClick r:id="rId3"/>
              </a:rPr>
              <a:t>hanno.ulmer@i-med.ac.at</a:t>
            </a:r>
            <a:endParaRPr lang="de-DE" sz="1600" i="1" dirty="0" smtClean="0"/>
          </a:p>
          <a:p>
            <a:endParaRPr lang="de-DE" sz="2000" dirty="0" smtClean="0"/>
          </a:p>
          <a:p>
            <a:endParaRPr lang="de-DE" sz="2400" dirty="0" smtClean="0"/>
          </a:p>
          <a:p>
            <a:endParaRPr lang="de-DE" sz="2400" dirty="0"/>
          </a:p>
        </p:txBody>
      </p:sp>
      <p:sp>
        <p:nvSpPr>
          <p:cNvPr id="8" name="Rectangle 3"/>
          <p:cNvSpPr>
            <a:spLocks noGrp="1" noChangeArrowheads="1"/>
          </p:cNvSpPr>
          <p:nvPr>
            <p:ph type="subTitle" idx="1"/>
          </p:nvPr>
        </p:nvSpPr>
        <p:spPr>
          <a:xfrm>
            <a:off x="1339850" y="5589240"/>
            <a:ext cx="6400800" cy="985664"/>
          </a:xfrm>
        </p:spPr>
        <p:txBody>
          <a:bodyPr>
            <a:normAutofit/>
          </a:bodyPr>
          <a:lstStyle/>
          <a:p>
            <a:r>
              <a:rPr lang="de-DE" sz="2000" dirty="0"/>
              <a:t>Department </a:t>
            </a:r>
            <a:r>
              <a:rPr lang="de-DE" sz="2000" dirty="0" err="1"/>
              <a:t>of</a:t>
            </a:r>
            <a:r>
              <a:rPr lang="de-DE" sz="2000" dirty="0"/>
              <a:t> Medical </a:t>
            </a:r>
            <a:r>
              <a:rPr lang="de-DE" sz="2000" dirty="0" err="1"/>
              <a:t>Statistics</a:t>
            </a:r>
            <a:r>
              <a:rPr lang="de-DE" sz="2000" dirty="0"/>
              <a:t>, </a:t>
            </a:r>
            <a:r>
              <a:rPr lang="de-DE" sz="2000" dirty="0" err="1"/>
              <a:t>Informatics</a:t>
            </a:r>
            <a:r>
              <a:rPr lang="de-DE" sz="2000" dirty="0"/>
              <a:t> </a:t>
            </a:r>
            <a:r>
              <a:rPr lang="de-DE" sz="2000" dirty="0" err="1"/>
              <a:t>and</a:t>
            </a:r>
            <a:r>
              <a:rPr lang="de-DE" sz="2000" dirty="0"/>
              <a:t> </a:t>
            </a:r>
            <a:r>
              <a:rPr lang="de-DE" sz="2000" dirty="0" err="1"/>
              <a:t>Health</a:t>
            </a:r>
            <a:r>
              <a:rPr lang="de-DE" sz="2000" dirty="0"/>
              <a:t> Economics, Innsbruck Medical University</a:t>
            </a:r>
          </a:p>
          <a:p>
            <a:pPr algn="ctr"/>
            <a:endParaRPr lang="de-DE" sz="2400" dirty="0"/>
          </a:p>
        </p:txBody>
      </p:sp>
    </p:spTree>
    <p:extLst>
      <p:ext uri="{BB962C8B-B14F-4D97-AF65-F5344CB8AC3E}">
        <p14:creationId xmlns:p14="http://schemas.microsoft.com/office/powerpoint/2010/main" val="38692420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ußzeilenplatzhalter 4"/>
          <p:cNvSpPr>
            <a:spLocks noGrp="1"/>
          </p:cNvSpPr>
          <p:nvPr>
            <p:ph type="ftr" sz="quarter" idx="11"/>
          </p:nvPr>
        </p:nvSpPr>
        <p:spPr/>
        <p:txBody>
          <a:bodyPr/>
          <a:lstStyle/>
          <a:p>
            <a:r>
              <a:rPr lang="de-DE" altLang="en-US" dirty="0"/>
              <a:t>hanno.ulmer@i-med.ac.at</a:t>
            </a:r>
          </a:p>
        </p:txBody>
      </p:sp>
      <p:sp>
        <p:nvSpPr>
          <p:cNvPr id="273413" name="Rectangle 5"/>
          <p:cNvSpPr>
            <a:spLocks noChangeArrowheads="1"/>
          </p:cNvSpPr>
          <p:nvPr/>
        </p:nvSpPr>
        <p:spPr bwMode="auto">
          <a:xfrm>
            <a:off x="395288" y="1484313"/>
            <a:ext cx="8305800" cy="4876800"/>
          </a:xfrm>
          <a:prstGeom prst="rect">
            <a:avLst/>
          </a:prstGeom>
          <a:noFill/>
          <a:ln w="9525">
            <a:noFill/>
            <a:miter lim="800000"/>
            <a:headEnd/>
            <a:tailEnd/>
          </a:ln>
          <a:effectLst/>
        </p:spPr>
        <p:txBody>
          <a:bodyPr/>
          <a:lstStyle/>
          <a:p>
            <a:pPr algn="ctr">
              <a:spcBef>
                <a:spcPct val="40000"/>
              </a:spcBef>
              <a:buClr>
                <a:schemeClr val="accent1"/>
              </a:buClr>
              <a:buSzPct val="95000"/>
            </a:pPr>
            <a:r>
              <a:rPr lang="de-DE" sz="2000" dirty="0" smtClean="0">
                <a:solidFill>
                  <a:srgbClr val="26547C"/>
                </a:solidFill>
              </a:rPr>
              <a:t>a </a:t>
            </a:r>
            <a:r>
              <a:rPr lang="de-DE" sz="2000" dirty="0" err="1" smtClean="0">
                <a:solidFill>
                  <a:srgbClr val="26547C"/>
                </a:solidFill>
              </a:rPr>
              <a:t>factor</a:t>
            </a:r>
            <a:r>
              <a:rPr lang="de-DE" sz="2000" dirty="0" smtClean="0">
                <a:solidFill>
                  <a:srgbClr val="26547C"/>
                </a:solidFill>
              </a:rPr>
              <a:t> </a:t>
            </a:r>
            <a:r>
              <a:rPr lang="de-DE" sz="2000" dirty="0" err="1" smtClean="0">
                <a:solidFill>
                  <a:srgbClr val="26547C"/>
                </a:solidFill>
              </a:rPr>
              <a:t>that</a:t>
            </a:r>
            <a:r>
              <a:rPr lang="de-DE" sz="2000" dirty="0" smtClean="0">
                <a:solidFill>
                  <a:srgbClr val="26547C"/>
                </a:solidFill>
              </a:rPr>
              <a:t> </a:t>
            </a:r>
            <a:r>
              <a:rPr lang="de-DE" sz="2000" dirty="0" err="1" smtClean="0">
                <a:solidFill>
                  <a:srgbClr val="26547C"/>
                </a:solidFill>
              </a:rPr>
              <a:t>is</a:t>
            </a:r>
            <a:r>
              <a:rPr lang="de-DE" sz="2000" dirty="0" smtClean="0">
                <a:solidFill>
                  <a:srgbClr val="26547C"/>
                </a:solidFill>
              </a:rPr>
              <a:t> </a:t>
            </a:r>
            <a:r>
              <a:rPr lang="de-DE" sz="2000" dirty="0" err="1" smtClean="0">
                <a:solidFill>
                  <a:srgbClr val="26547C"/>
                </a:solidFill>
              </a:rPr>
              <a:t>to</a:t>
            </a:r>
            <a:r>
              <a:rPr lang="de-DE" sz="2000" dirty="0" smtClean="0">
                <a:solidFill>
                  <a:srgbClr val="26547C"/>
                </a:solidFill>
              </a:rPr>
              <a:t> </a:t>
            </a:r>
            <a:r>
              <a:rPr lang="de-DE" sz="2000" dirty="0" err="1" smtClean="0">
                <a:solidFill>
                  <a:srgbClr val="26547C"/>
                </a:solidFill>
              </a:rPr>
              <a:t>be</a:t>
            </a:r>
            <a:r>
              <a:rPr lang="de-DE" sz="2000" dirty="0" smtClean="0">
                <a:solidFill>
                  <a:srgbClr val="26547C"/>
                </a:solidFill>
              </a:rPr>
              <a:t> </a:t>
            </a:r>
            <a:r>
              <a:rPr lang="de-DE" sz="2000" dirty="0" err="1" smtClean="0">
                <a:solidFill>
                  <a:srgbClr val="26547C"/>
                </a:solidFill>
              </a:rPr>
              <a:t>investigated</a:t>
            </a:r>
            <a:r>
              <a:rPr lang="de-DE" sz="2000" dirty="0">
                <a:solidFill>
                  <a:srgbClr val="000036"/>
                </a:solidFill>
              </a:rPr>
              <a:t/>
            </a:r>
            <a:br>
              <a:rPr lang="de-DE" sz="2000" dirty="0">
                <a:solidFill>
                  <a:srgbClr val="000036"/>
                </a:solidFill>
              </a:rPr>
            </a:br>
            <a:r>
              <a:rPr lang="de-DE" sz="2000" dirty="0" smtClean="0">
                <a:solidFill>
                  <a:srgbClr val="000036"/>
                </a:solidFill>
              </a:rPr>
              <a:t>(</a:t>
            </a:r>
            <a:r>
              <a:rPr lang="de-DE" sz="2000" dirty="0" err="1" smtClean="0">
                <a:solidFill>
                  <a:srgbClr val="000036"/>
                </a:solidFill>
              </a:rPr>
              <a:t>efficacy</a:t>
            </a:r>
            <a:r>
              <a:rPr lang="de-DE" sz="2000" dirty="0" smtClean="0">
                <a:solidFill>
                  <a:srgbClr val="000036"/>
                </a:solidFill>
              </a:rPr>
              <a:t> </a:t>
            </a:r>
            <a:r>
              <a:rPr lang="de-DE" sz="2000" dirty="0" err="1" smtClean="0">
                <a:solidFill>
                  <a:srgbClr val="000036"/>
                </a:solidFill>
              </a:rPr>
              <a:t>of</a:t>
            </a:r>
            <a:r>
              <a:rPr lang="de-DE" sz="2000" dirty="0" smtClean="0">
                <a:solidFill>
                  <a:srgbClr val="000036"/>
                </a:solidFill>
              </a:rPr>
              <a:t> a </a:t>
            </a:r>
            <a:r>
              <a:rPr lang="de-DE" sz="2000" dirty="0" err="1" smtClean="0">
                <a:solidFill>
                  <a:srgbClr val="000036"/>
                </a:solidFill>
              </a:rPr>
              <a:t>therapy</a:t>
            </a:r>
            <a:r>
              <a:rPr lang="de-DE" sz="2000" dirty="0" smtClean="0">
                <a:solidFill>
                  <a:srgbClr val="000036"/>
                </a:solidFill>
              </a:rPr>
              <a:t> such </a:t>
            </a:r>
            <a:r>
              <a:rPr lang="de-DE" sz="2000" dirty="0" err="1" smtClean="0">
                <a:solidFill>
                  <a:srgbClr val="000036"/>
                </a:solidFill>
              </a:rPr>
              <a:t>as</a:t>
            </a:r>
            <a:r>
              <a:rPr lang="de-DE" sz="2000" dirty="0" smtClean="0">
                <a:solidFill>
                  <a:srgbClr val="000036"/>
                </a:solidFill>
              </a:rPr>
              <a:t> a </a:t>
            </a:r>
            <a:r>
              <a:rPr lang="de-DE" sz="2000" dirty="0" err="1" smtClean="0">
                <a:solidFill>
                  <a:srgbClr val="000036"/>
                </a:solidFill>
              </a:rPr>
              <a:t>new</a:t>
            </a:r>
            <a:r>
              <a:rPr lang="de-DE" sz="2000" dirty="0" smtClean="0">
                <a:solidFill>
                  <a:srgbClr val="000036"/>
                </a:solidFill>
              </a:rPr>
              <a:t> </a:t>
            </a:r>
            <a:r>
              <a:rPr lang="de-DE" sz="2000" dirty="0" err="1" smtClean="0">
                <a:solidFill>
                  <a:srgbClr val="000036"/>
                </a:solidFill>
              </a:rPr>
              <a:t>medication</a:t>
            </a:r>
            <a:r>
              <a:rPr lang="de-DE" sz="2000" dirty="0" smtClean="0">
                <a:solidFill>
                  <a:srgbClr val="000036"/>
                </a:solidFill>
              </a:rPr>
              <a:t>, a </a:t>
            </a:r>
            <a:r>
              <a:rPr lang="de-DE" sz="2000" dirty="0" err="1" smtClean="0">
                <a:solidFill>
                  <a:srgbClr val="000036"/>
                </a:solidFill>
              </a:rPr>
              <a:t>risk</a:t>
            </a:r>
            <a:r>
              <a:rPr lang="de-DE" sz="2000" dirty="0" smtClean="0">
                <a:solidFill>
                  <a:srgbClr val="000036"/>
                </a:solidFill>
              </a:rPr>
              <a:t> </a:t>
            </a:r>
            <a:r>
              <a:rPr lang="de-DE" sz="2000" dirty="0" err="1" smtClean="0">
                <a:solidFill>
                  <a:srgbClr val="000036"/>
                </a:solidFill>
              </a:rPr>
              <a:t>factor</a:t>
            </a:r>
            <a:r>
              <a:rPr lang="de-DE" sz="2000" dirty="0" smtClean="0">
                <a:solidFill>
                  <a:srgbClr val="000036"/>
                </a:solidFill>
              </a:rPr>
              <a:t> such </a:t>
            </a:r>
            <a:r>
              <a:rPr lang="de-DE" sz="2000" dirty="0" err="1" smtClean="0">
                <a:solidFill>
                  <a:srgbClr val="000036"/>
                </a:solidFill>
              </a:rPr>
              <a:t>as</a:t>
            </a:r>
            <a:r>
              <a:rPr lang="de-DE" sz="2000" dirty="0" smtClean="0">
                <a:solidFill>
                  <a:srgbClr val="000036"/>
                </a:solidFill>
              </a:rPr>
              <a:t> </a:t>
            </a:r>
            <a:r>
              <a:rPr lang="de-DE" sz="2000" dirty="0" err="1" smtClean="0">
                <a:solidFill>
                  <a:srgbClr val="000036"/>
                </a:solidFill>
              </a:rPr>
              <a:t>smoking</a:t>
            </a:r>
            <a:r>
              <a:rPr lang="de-DE" sz="2000" dirty="0" smtClean="0">
                <a:solidFill>
                  <a:srgbClr val="000036"/>
                </a:solidFill>
              </a:rPr>
              <a:t>, a </a:t>
            </a:r>
            <a:r>
              <a:rPr lang="de-DE" sz="2000" dirty="0" err="1" smtClean="0">
                <a:solidFill>
                  <a:srgbClr val="000036"/>
                </a:solidFill>
              </a:rPr>
              <a:t>protective</a:t>
            </a:r>
            <a:r>
              <a:rPr lang="de-DE" sz="2000" dirty="0" smtClean="0">
                <a:solidFill>
                  <a:srgbClr val="000036"/>
                </a:solidFill>
              </a:rPr>
              <a:t> </a:t>
            </a:r>
            <a:r>
              <a:rPr lang="de-DE" sz="2000" dirty="0" err="1" smtClean="0">
                <a:solidFill>
                  <a:srgbClr val="000036"/>
                </a:solidFill>
              </a:rPr>
              <a:t>factor</a:t>
            </a:r>
            <a:r>
              <a:rPr lang="de-DE" sz="2000" dirty="0" smtClean="0">
                <a:solidFill>
                  <a:srgbClr val="000036"/>
                </a:solidFill>
              </a:rPr>
              <a:t> such </a:t>
            </a:r>
            <a:r>
              <a:rPr lang="de-DE" sz="2000" dirty="0" err="1" smtClean="0">
                <a:solidFill>
                  <a:srgbClr val="000036"/>
                </a:solidFill>
              </a:rPr>
              <a:t>as</a:t>
            </a:r>
            <a:r>
              <a:rPr lang="de-DE" sz="2000" dirty="0" smtClean="0">
                <a:solidFill>
                  <a:srgbClr val="000036"/>
                </a:solidFill>
              </a:rPr>
              <a:t> </a:t>
            </a:r>
            <a:r>
              <a:rPr lang="de-DE" sz="2000" dirty="0" err="1" smtClean="0">
                <a:solidFill>
                  <a:srgbClr val="000036"/>
                </a:solidFill>
              </a:rPr>
              <a:t>physical</a:t>
            </a:r>
            <a:r>
              <a:rPr lang="de-DE" sz="2000" dirty="0" smtClean="0">
                <a:solidFill>
                  <a:srgbClr val="000036"/>
                </a:solidFill>
              </a:rPr>
              <a:t> </a:t>
            </a:r>
            <a:r>
              <a:rPr lang="de-DE" sz="2000" dirty="0" err="1" smtClean="0">
                <a:solidFill>
                  <a:srgbClr val="000036"/>
                </a:solidFill>
              </a:rPr>
              <a:t>activity</a:t>
            </a:r>
            <a:r>
              <a:rPr lang="de-DE" sz="2000" dirty="0" smtClean="0">
                <a:solidFill>
                  <a:srgbClr val="000036"/>
                </a:solidFill>
              </a:rPr>
              <a:t>)</a:t>
            </a:r>
            <a:r>
              <a:rPr lang="de-DE" sz="2000" dirty="0">
                <a:solidFill>
                  <a:srgbClr val="000036"/>
                </a:solidFill>
              </a:rPr>
              <a:t/>
            </a:r>
            <a:br>
              <a:rPr lang="de-DE" sz="2000" dirty="0">
                <a:solidFill>
                  <a:srgbClr val="000036"/>
                </a:solidFill>
              </a:rPr>
            </a:br>
            <a:endParaRPr lang="de-DE" sz="2000" dirty="0">
              <a:solidFill>
                <a:srgbClr val="000036"/>
              </a:solidFill>
            </a:endParaRPr>
          </a:p>
          <a:p>
            <a:pPr marL="342900" indent="-342900" algn="ctr">
              <a:spcBef>
                <a:spcPct val="40000"/>
              </a:spcBef>
              <a:buClr>
                <a:schemeClr val="accent1"/>
              </a:buClr>
              <a:buSzPct val="95000"/>
              <a:buFont typeface="Arial" charset="0"/>
              <a:buChar char="●"/>
            </a:pPr>
            <a:endParaRPr lang="de-DE" sz="2000" dirty="0">
              <a:solidFill>
                <a:srgbClr val="000036"/>
              </a:solidFill>
            </a:endParaRPr>
          </a:p>
        </p:txBody>
      </p:sp>
      <p:sp>
        <p:nvSpPr>
          <p:cNvPr id="273414" name="Line 6"/>
          <p:cNvSpPr>
            <a:spLocks noChangeShapeType="1"/>
          </p:cNvSpPr>
          <p:nvPr/>
        </p:nvSpPr>
        <p:spPr bwMode="auto">
          <a:xfrm flipH="1">
            <a:off x="1908175" y="3248025"/>
            <a:ext cx="1901825" cy="1549400"/>
          </a:xfrm>
          <a:prstGeom prst="line">
            <a:avLst/>
          </a:prstGeom>
          <a:noFill/>
          <a:ln w="38100">
            <a:solidFill>
              <a:schemeClr val="tx1"/>
            </a:solidFill>
            <a:round/>
            <a:headEnd/>
            <a:tailEnd type="triangle" w="med" len="med"/>
          </a:ln>
          <a:effectLst/>
        </p:spPr>
        <p:txBody>
          <a:bodyPr/>
          <a:lstStyle/>
          <a:p>
            <a:endParaRPr lang="en-US"/>
          </a:p>
        </p:txBody>
      </p:sp>
      <p:sp>
        <p:nvSpPr>
          <p:cNvPr id="273415" name="Line 7"/>
          <p:cNvSpPr>
            <a:spLocks noChangeShapeType="1"/>
          </p:cNvSpPr>
          <p:nvPr/>
        </p:nvSpPr>
        <p:spPr bwMode="auto">
          <a:xfrm>
            <a:off x="4800600" y="3248025"/>
            <a:ext cx="1676400" cy="1524000"/>
          </a:xfrm>
          <a:prstGeom prst="line">
            <a:avLst/>
          </a:prstGeom>
          <a:noFill/>
          <a:ln w="38100">
            <a:solidFill>
              <a:schemeClr val="tx1"/>
            </a:solidFill>
            <a:round/>
            <a:headEnd/>
            <a:tailEnd type="triangle" w="med" len="med"/>
          </a:ln>
          <a:effectLst/>
        </p:spPr>
        <p:txBody>
          <a:bodyPr/>
          <a:lstStyle/>
          <a:p>
            <a:endParaRPr lang="en-US"/>
          </a:p>
        </p:txBody>
      </p:sp>
      <p:sp>
        <p:nvSpPr>
          <p:cNvPr id="273416" name="Text Box 8"/>
          <p:cNvSpPr txBox="1">
            <a:spLocks noChangeArrowheads="1"/>
          </p:cNvSpPr>
          <p:nvPr/>
        </p:nvSpPr>
        <p:spPr bwMode="auto">
          <a:xfrm>
            <a:off x="533400" y="3324225"/>
            <a:ext cx="2438400" cy="400110"/>
          </a:xfrm>
          <a:prstGeom prst="rect">
            <a:avLst/>
          </a:prstGeom>
          <a:noFill/>
          <a:ln w="9525">
            <a:noFill/>
            <a:miter lim="800000"/>
            <a:headEnd/>
            <a:tailEnd/>
          </a:ln>
          <a:effectLst/>
        </p:spPr>
        <p:txBody>
          <a:bodyPr>
            <a:spAutoFit/>
          </a:bodyPr>
          <a:lstStyle/>
          <a:p>
            <a:pPr algn="r">
              <a:spcBef>
                <a:spcPct val="50000"/>
              </a:spcBef>
            </a:pPr>
            <a:r>
              <a:rPr lang="de-DE" sz="2000" dirty="0" err="1" smtClean="0">
                <a:solidFill>
                  <a:srgbClr val="26547C"/>
                </a:solidFill>
              </a:rPr>
              <a:t>interventional</a:t>
            </a:r>
            <a:endParaRPr lang="de-DE" sz="2000" dirty="0">
              <a:solidFill>
                <a:srgbClr val="26547C"/>
              </a:solidFill>
            </a:endParaRPr>
          </a:p>
        </p:txBody>
      </p:sp>
      <p:sp>
        <p:nvSpPr>
          <p:cNvPr id="273417" name="Text Box 9"/>
          <p:cNvSpPr txBox="1">
            <a:spLocks noChangeArrowheads="1"/>
          </p:cNvSpPr>
          <p:nvPr/>
        </p:nvSpPr>
        <p:spPr bwMode="auto">
          <a:xfrm>
            <a:off x="5508625" y="3284538"/>
            <a:ext cx="2590800" cy="400110"/>
          </a:xfrm>
          <a:prstGeom prst="rect">
            <a:avLst/>
          </a:prstGeom>
          <a:noFill/>
          <a:ln w="9525">
            <a:noFill/>
            <a:miter lim="800000"/>
            <a:headEnd/>
            <a:tailEnd/>
          </a:ln>
          <a:effectLst/>
        </p:spPr>
        <p:txBody>
          <a:bodyPr>
            <a:spAutoFit/>
          </a:bodyPr>
          <a:lstStyle/>
          <a:p>
            <a:pPr>
              <a:spcBef>
                <a:spcPct val="50000"/>
              </a:spcBef>
            </a:pPr>
            <a:r>
              <a:rPr lang="de-DE" sz="2000" dirty="0" err="1" smtClean="0">
                <a:solidFill>
                  <a:srgbClr val="26547C"/>
                </a:solidFill>
              </a:rPr>
              <a:t>observational</a:t>
            </a:r>
            <a:endParaRPr lang="de-DE" sz="2000" dirty="0">
              <a:solidFill>
                <a:srgbClr val="26547C"/>
              </a:solidFill>
            </a:endParaRPr>
          </a:p>
        </p:txBody>
      </p:sp>
      <p:sp>
        <p:nvSpPr>
          <p:cNvPr id="273418" name="Text Box 10"/>
          <p:cNvSpPr txBox="1">
            <a:spLocks noChangeArrowheads="1"/>
          </p:cNvSpPr>
          <p:nvPr/>
        </p:nvSpPr>
        <p:spPr bwMode="auto">
          <a:xfrm>
            <a:off x="228600" y="4837113"/>
            <a:ext cx="3962400" cy="646331"/>
          </a:xfrm>
          <a:prstGeom prst="rect">
            <a:avLst/>
          </a:prstGeom>
          <a:noFill/>
          <a:ln w="9525">
            <a:noFill/>
            <a:miter lim="800000"/>
            <a:headEnd/>
            <a:tailEnd/>
          </a:ln>
          <a:effectLst/>
        </p:spPr>
        <p:txBody>
          <a:bodyPr>
            <a:spAutoFit/>
          </a:bodyPr>
          <a:lstStyle/>
          <a:p>
            <a:pPr>
              <a:spcBef>
                <a:spcPct val="50000"/>
              </a:spcBef>
            </a:pPr>
            <a:r>
              <a:rPr lang="de-DE" dirty="0" err="1" smtClean="0"/>
              <a:t>clinical</a:t>
            </a:r>
            <a:r>
              <a:rPr lang="de-DE" dirty="0" smtClean="0"/>
              <a:t> </a:t>
            </a:r>
            <a:r>
              <a:rPr lang="de-DE" dirty="0" err="1" smtClean="0"/>
              <a:t>trial</a:t>
            </a:r>
            <a:r>
              <a:rPr lang="de-DE" dirty="0" smtClean="0"/>
              <a:t>, </a:t>
            </a:r>
            <a:br>
              <a:rPr lang="de-DE" dirty="0" smtClean="0"/>
            </a:br>
            <a:r>
              <a:rPr lang="de-DE" dirty="0" err="1" smtClean="0"/>
              <a:t>interventional</a:t>
            </a:r>
            <a:r>
              <a:rPr lang="de-DE" dirty="0" smtClean="0"/>
              <a:t> </a:t>
            </a:r>
            <a:r>
              <a:rPr lang="de-DE" dirty="0" err="1" smtClean="0"/>
              <a:t>cohort</a:t>
            </a:r>
            <a:r>
              <a:rPr lang="de-DE" dirty="0" smtClean="0"/>
              <a:t> </a:t>
            </a:r>
            <a:r>
              <a:rPr lang="de-DE" dirty="0" err="1" smtClean="0"/>
              <a:t>study</a:t>
            </a:r>
            <a:endParaRPr lang="de-DE" dirty="0"/>
          </a:p>
        </p:txBody>
      </p:sp>
      <p:sp>
        <p:nvSpPr>
          <p:cNvPr id="273419" name="Text Box 11"/>
          <p:cNvSpPr txBox="1">
            <a:spLocks noChangeArrowheads="1"/>
          </p:cNvSpPr>
          <p:nvPr/>
        </p:nvSpPr>
        <p:spPr bwMode="auto">
          <a:xfrm>
            <a:off x="5029200" y="4848225"/>
            <a:ext cx="3962400" cy="646331"/>
          </a:xfrm>
          <a:prstGeom prst="rect">
            <a:avLst/>
          </a:prstGeom>
          <a:noFill/>
          <a:ln w="9525">
            <a:noFill/>
            <a:miter lim="800000"/>
            <a:headEnd/>
            <a:tailEnd/>
          </a:ln>
          <a:effectLst/>
        </p:spPr>
        <p:txBody>
          <a:bodyPr>
            <a:spAutoFit/>
          </a:bodyPr>
          <a:lstStyle/>
          <a:p>
            <a:pPr>
              <a:spcBef>
                <a:spcPct val="50000"/>
              </a:spcBef>
            </a:pPr>
            <a:r>
              <a:rPr lang="de-DE" dirty="0" err="1" smtClean="0"/>
              <a:t>cohort</a:t>
            </a:r>
            <a:r>
              <a:rPr lang="de-DE" dirty="0" smtClean="0"/>
              <a:t> </a:t>
            </a:r>
            <a:r>
              <a:rPr lang="de-DE" dirty="0" err="1" smtClean="0"/>
              <a:t>study</a:t>
            </a:r>
            <a:r>
              <a:rPr lang="de-DE" dirty="0" smtClean="0"/>
              <a:t>, </a:t>
            </a:r>
            <a:r>
              <a:rPr lang="de-DE" dirty="0" err="1" smtClean="0"/>
              <a:t>case-control</a:t>
            </a:r>
            <a:r>
              <a:rPr lang="de-DE" dirty="0" smtClean="0"/>
              <a:t> </a:t>
            </a:r>
            <a:r>
              <a:rPr lang="de-DE" dirty="0" err="1" smtClean="0"/>
              <a:t>study</a:t>
            </a:r>
            <a:r>
              <a:rPr lang="de-DE" dirty="0" smtClean="0"/>
              <a:t>, (</a:t>
            </a:r>
            <a:r>
              <a:rPr lang="de-DE" dirty="0" err="1" smtClean="0"/>
              <a:t>cross-sectional</a:t>
            </a:r>
            <a:r>
              <a:rPr lang="de-DE" dirty="0" smtClean="0"/>
              <a:t> </a:t>
            </a:r>
            <a:r>
              <a:rPr lang="de-DE" dirty="0" err="1" smtClean="0"/>
              <a:t>study</a:t>
            </a:r>
            <a:r>
              <a:rPr lang="de-DE" dirty="0" smtClean="0"/>
              <a:t>)</a:t>
            </a:r>
            <a:endParaRPr lang="de-DE" dirty="0"/>
          </a:p>
        </p:txBody>
      </p:sp>
      <p:sp>
        <p:nvSpPr>
          <p:cNvPr id="273420" name="Rectangle 12"/>
          <p:cNvSpPr>
            <a:spLocks noChangeArrowheads="1"/>
          </p:cNvSpPr>
          <p:nvPr/>
        </p:nvSpPr>
        <p:spPr bwMode="auto">
          <a:xfrm>
            <a:off x="684213" y="620713"/>
            <a:ext cx="7543800" cy="657225"/>
          </a:xfrm>
          <a:prstGeom prst="rect">
            <a:avLst/>
          </a:prstGeom>
          <a:noFill/>
          <a:ln w="9525">
            <a:noFill/>
            <a:miter lim="800000"/>
            <a:headEnd/>
            <a:tailEnd/>
          </a:ln>
          <a:effectLst/>
        </p:spPr>
        <p:txBody>
          <a:bodyPr anchor="ctr"/>
          <a:lstStyle/>
          <a:p>
            <a:r>
              <a:rPr lang="de-DE" sz="3200" dirty="0" err="1" smtClean="0">
                <a:solidFill>
                  <a:srgbClr val="4F81BD"/>
                </a:solidFill>
                <a:latin typeface="+mj-lt"/>
                <a:ea typeface="+mj-ea"/>
                <a:cs typeface="+mj-cs"/>
              </a:rPr>
              <a:t>Interventional</a:t>
            </a:r>
            <a:r>
              <a:rPr lang="de-DE" sz="3200" dirty="0" smtClean="0">
                <a:solidFill>
                  <a:srgbClr val="4F81BD"/>
                </a:solidFill>
                <a:latin typeface="+mj-lt"/>
                <a:ea typeface="+mj-ea"/>
                <a:cs typeface="+mj-cs"/>
              </a:rPr>
              <a:t> versus </a:t>
            </a:r>
            <a:r>
              <a:rPr lang="de-DE" sz="3200" dirty="0" err="1" smtClean="0">
                <a:solidFill>
                  <a:srgbClr val="4F81BD"/>
                </a:solidFill>
                <a:latin typeface="+mj-lt"/>
                <a:ea typeface="+mj-ea"/>
                <a:cs typeface="+mj-cs"/>
              </a:rPr>
              <a:t>observational</a:t>
            </a:r>
            <a:r>
              <a:rPr lang="de-DE" sz="3200" dirty="0" smtClean="0">
                <a:solidFill>
                  <a:srgbClr val="4F81BD"/>
                </a:solidFill>
                <a:latin typeface="+mj-lt"/>
                <a:ea typeface="+mj-ea"/>
                <a:cs typeface="+mj-cs"/>
              </a:rPr>
              <a:t> </a:t>
            </a:r>
            <a:r>
              <a:rPr lang="de-DE" sz="3200" dirty="0">
                <a:solidFill>
                  <a:srgbClr val="4F81BD"/>
                </a:solidFill>
                <a:latin typeface="+mj-lt"/>
                <a:ea typeface="+mj-ea"/>
                <a:cs typeface="+mj-cs"/>
              </a:rPr>
              <a:t>	</a:t>
            </a:r>
            <a:r>
              <a:rPr lang="de-DE" sz="3200" dirty="0">
                <a:solidFill>
                  <a:srgbClr val="000036"/>
                </a:solidFill>
              </a:rPr>
              <a:t>	</a:t>
            </a:r>
          </a:p>
        </p:txBody>
      </p:sp>
      <p:sp>
        <p:nvSpPr>
          <p:cNvPr id="13" name="Datumsplatzhalter 12"/>
          <p:cNvSpPr>
            <a:spLocks noGrp="1"/>
          </p:cNvSpPr>
          <p:nvPr>
            <p:ph type="dt" sz="half" idx="10"/>
          </p:nvPr>
        </p:nvSpPr>
        <p:spPr/>
        <p:txBody>
          <a:bodyPr/>
          <a:lstStyle/>
          <a:p>
            <a:fld id="{FCC626D0-2754-416E-A099-43AA8906E66E}" type="datetime1">
              <a:rPr lang="de-AT" altLang="en-US" smtClean="0"/>
              <a:t>01.02.2023</a:t>
            </a:fld>
            <a:endParaRPr lang="de-DE" altLang="en-US" dirty="0"/>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34</a:t>
            </a:fld>
            <a:endParaRPr lang="de-DE" altLang="en-US"/>
          </a:p>
        </p:txBody>
      </p:sp>
    </p:spTree>
    <p:extLst>
      <p:ext uri="{BB962C8B-B14F-4D97-AF65-F5344CB8AC3E}">
        <p14:creationId xmlns:p14="http://schemas.microsoft.com/office/powerpoint/2010/main" val="313362798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ußzeilenplatzhalter 4"/>
          <p:cNvSpPr>
            <a:spLocks noGrp="1"/>
          </p:cNvSpPr>
          <p:nvPr>
            <p:ph type="ftr" sz="quarter" idx="11"/>
          </p:nvPr>
        </p:nvSpPr>
        <p:spPr/>
        <p:txBody>
          <a:bodyPr/>
          <a:lstStyle/>
          <a:p>
            <a:r>
              <a:rPr lang="de-DE" altLang="en-US" dirty="0"/>
              <a:t>hanno.ulmer@i-med.ac.at</a:t>
            </a:r>
          </a:p>
        </p:txBody>
      </p:sp>
      <p:sp>
        <p:nvSpPr>
          <p:cNvPr id="273420" name="Rectangle 12"/>
          <p:cNvSpPr>
            <a:spLocks noChangeArrowheads="1"/>
          </p:cNvSpPr>
          <p:nvPr/>
        </p:nvSpPr>
        <p:spPr bwMode="auto">
          <a:xfrm>
            <a:off x="684213" y="620713"/>
            <a:ext cx="7543800" cy="657225"/>
          </a:xfrm>
          <a:prstGeom prst="rect">
            <a:avLst/>
          </a:prstGeom>
          <a:noFill/>
          <a:ln w="9525">
            <a:noFill/>
            <a:miter lim="800000"/>
            <a:headEnd/>
            <a:tailEnd/>
          </a:ln>
          <a:effectLst/>
        </p:spPr>
        <p:txBody>
          <a:bodyPr anchor="ctr"/>
          <a:lstStyle/>
          <a:p>
            <a:r>
              <a:rPr lang="de-DE" sz="3200" dirty="0" smtClean="0">
                <a:solidFill>
                  <a:srgbClr val="4F81BD"/>
                </a:solidFill>
                <a:latin typeface="+mj-lt"/>
                <a:ea typeface="+mj-ea"/>
                <a:cs typeface="+mj-cs"/>
              </a:rPr>
              <a:t>Longitudinal (</a:t>
            </a:r>
            <a:r>
              <a:rPr lang="de-DE" sz="3200" dirty="0" err="1" smtClean="0">
                <a:solidFill>
                  <a:srgbClr val="4F81BD"/>
                </a:solidFill>
                <a:latin typeface="+mj-lt"/>
                <a:ea typeface="+mj-ea"/>
                <a:cs typeface="+mj-cs"/>
              </a:rPr>
              <a:t>incidence</a:t>
            </a:r>
            <a:r>
              <a:rPr lang="de-DE" sz="3200" dirty="0" smtClean="0">
                <a:solidFill>
                  <a:srgbClr val="4F81BD"/>
                </a:solidFill>
                <a:latin typeface="+mj-lt"/>
                <a:ea typeface="+mj-ea"/>
                <a:cs typeface="+mj-cs"/>
              </a:rPr>
              <a:t>) versus </a:t>
            </a:r>
            <a:r>
              <a:rPr lang="de-DE" sz="3200" dirty="0" err="1" smtClean="0">
                <a:solidFill>
                  <a:srgbClr val="4F81BD"/>
                </a:solidFill>
                <a:latin typeface="+mj-lt"/>
                <a:ea typeface="+mj-ea"/>
                <a:cs typeface="+mj-cs"/>
              </a:rPr>
              <a:t>cross-sectional</a:t>
            </a:r>
            <a:r>
              <a:rPr lang="de-DE" sz="3200" dirty="0" smtClean="0">
                <a:solidFill>
                  <a:srgbClr val="4F81BD"/>
                </a:solidFill>
                <a:latin typeface="+mj-lt"/>
                <a:ea typeface="+mj-ea"/>
                <a:cs typeface="+mj-cs"/>
              </a:rPr>
              <a:t> (</a:t>
            </a:r>
            <a:r>
              <a:rPr lang="de-DE" sz="3200" dirty="0" err="1" smtClean="0">
                <a:solidFill>
                  <a:srgbClr val="4F81BD"/>
                </a:solidFill>
                <a:latin typeface="+mj-lt"/>
                <a:ea typeface="+mj-ea"/>
                <a:cs typeface="+mj-cs"/>
              </a:rPr>
              <a:t>prevalence</a:t>
            </a:r>
            <a:r>
              <a:rPr lang="de-DE" sz="3200" dirty="0" smtClean="0">
                <a:solidFill>
                  <a:srgbClr val="4F81BD"/>
                </a:solidFill>
                <a:latin typeface="+mj-lt"/>
                <a:ea typeface="+mj-ea"/>
                <a:cs typeface="+mj-cs"/>
              </a:rPr>
              <a:t>) </a:t>
            </a:r>
            <a:r>
              <a:rPr lang="de-DE" sz="3200" dirty="0" err="1" smtClean="0">
                <a:solidFill>
                  <a:srgbClr val="4F81BD"/>
                </a:solidFill>
                <a:latin typeface="+mj-lt"/>
                <a:ea typeface="+mj-ea"/>
                <a:cs typeface="+mj-cs"/>
              </a:rPr>
              <a:t>studies</a:t>
            </a:r>
            <a:r>
              <a:rPr lang="de-DE" sz="3200" dirty="0">
                <a:solidFill>
                  <a:srgbClr val="4F81BD"/>
                </a:solidFill>
                <a:latin typeface="+mj-lt"/>
                <a:ea typeface="+mj-ea"/>
                <a:cs typeface="+mj-cs"/>
              </a:rPr>
              <a:t>	</a:t>
            </a:r>
            <a:r>
              <a:rPr lang="de-DE" sz="3200" dirty="0">
                <a:solidFill>
                  <a:srgbClr val="000036"/>
                </a:solidFill>
              </a:rPr>
              <a:t>	</a:t>
            </a:r>
          </a:p>
        </p:txBody>
      </p:sp>
      <p:sp>
        <p:nvSpPr>
          <p:cNvPr id="13" name="Datumsplatzhalter 12"/>
          <p:cNvSpPr>
            <a:spLocks noGrp="1"/>
          </p:cNvSpPr>
          <p:nvPr>
            <p:ph type="dt" sz="half" idx="10"/>
          </p:nvPr>
        </p:nvSpPr>
        <p:spPr/>
        <p:txBody>
          <a:bodyPr/>
          <a:lstStyle/>
          <a:p>
            <a:fld id="{154C099C-47CE-49FE-A68B-E60415B028DF}" type="datetime1">
              <a:rPr lang="de-AT" altLang="en-US" smtClean="0"/>
              <a:t>01.02.2023</a:t>
            </a:fld>
            <a:endParaRPr lang="de-DE" altLang="en-US" dirty="0"/>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35</a:t>
            </a:fld>
            <a:endParaRPr lang="de-DE" altLang="en-US"/>
          </a:p>
        </p:txBody>
      </p:sp>
      <p:pic>
        <p:nvPicPr>
          <p:cNvPr id="539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606" y="4221088"/>
            <a:ext cx="6831013" cy="1931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96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0493" y="1988840"/>
            <a:ext cx="6662737" cy="169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305840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Datumsplatzhalter 3"/>
          <p:cNvSpPr>
            <a:spLocks noGrp="1"/>
          </p:cNvSpPr>
          <p:nvPr>
            <p:ph type="dt" sz="quarter" idx="10"/>
          </p:nvPr>
        </p:nvSpPr>
        <p:spPr>
          <a:noFill/>
        </p:spPr>
        <p:txBody>
          <a:bodyPr/>
          <a:lstStyle/>
          <a:p>
            <a:fld id="{2A4E665E-3495-4DC9-9D20-AF27FE418D09}" type="datetime1">
              <a:rPr lang="de-AT" smtClean="0"/>
              <a:t>01.02.2023</a:t>
            </a:fld>
            <a:endParaRPr lang="de-DE"/>
          </a:p>
        </p:txBody>
      </p:sp>
      <p:sp>
        <p:nvSpPr>
          <p:cNvPr id="43011" name="Fußzeilenplatzhalter 4"/>
          <p:cNvSpPr>
            <a:spLocks noGrp="1"/>
          </p:cNvSpPr>
          <p:nvPr>
            <p:ph type="ftr" sz="quarter" idx="11"/>
          </p:nvPr>
        </p:nvSpPr>
        <p:spPr>
          <a:noFill/>
        </p:spPr>
        <p:txBody>
          <a:bodyPr/>
          <a:lstStyle/>
          <a:p>
            <a:r>
              <a:rPr lang="de-DE" altLang="en-US" dirty="0" smtClean="0"/>
              <a:t>hanno.ulmer@i-med.ac.at</a:t>
            </a:r>
            <a:endParaRPr lang="de-DE" altLang="en-US" dirty="0"/>
          </a:p>
        </p:txBody>
      </p:sp>
      <p:sp>
        <p:nvSpPr>
          <p:cNvPr id="43013" name="Rectangle 2"/>
          <p:cNvSpPr>
            <a:spLocks noGrp="1" noChangeArrowheads="1"/>
          </p:cNvSpPr>
          <p:nvPr>
            <p:ph type="title"/>
          </p:nvPr>
        </p:nvSpPr>
        <p:spPr/>
        <p:txBody>
          <a:bodyPr/>
          <a:lstStyle/>
          <a:p>
            <a:pPr eaLnBrk="1" hangingPunct="1"/>
            <a:r>
              <a:rPr lang="de-DE" dirty="0" err="1" smtClean="0"/>
              <a:t>Strength</a:t>
            </a:r>
            <a:r>
              <a:rPr lang="de-DE" dirty="0" smtClean="0"/>
              <a:t> </a:t>
            </a:r>
            <a:r>
              <a:rPr lang="de-DE" dirty="0" err="1" smtClean="0"/>
              <a:t>of</a:t>
            </a:r>
            <a:r>
              <a:rPr lang="de-DE" dirty="0" smtClean="0"/>
              <a:t> </a:t>
            </a:r>
            <a:r>
              <a:rPr lang="de-DE" dirty="0" err="1" smtClean="0"/>
              <a:t>evidence</a:t>
            </a:r>
            <a:endParaRPr lang="de-AT" dirty="0" smtClean="0"/>
          </a:p>
        </p:txBody>
      </p:sp>
      <p:pic>
        <p:nvPicPr>
          <p:cNvPr id="43016" name="Picture 9" descr="pyramid12"/>
          <p:cNvPicPr>
            <a:picLocks noChangeAspect="1" noChangeArrowheads="1"/>
          </p:cNvPicPr>
          <p:nvPr/>
        </p:nvPicPr>
        <p:blipFill>
          <a:blip r:embed="rId2" cstate="print"/>
          <a:srcRect/>
          <a:stretch>
            <a:fillRect/>
          </a:stretch>
        </p:blipFill>
        <p:spPr bwMode="auto">
          <a:xfrm>
            <a:off x="1692275" y="1484313"/>
            <a:ext cx="5932488" cy="4297362"/>
          </a:xfrm>
          <a:prstGeom prst="rect">
            <a:avLst/>
          </a:prstGeom>
          <a:noFill/>
          <a:ln w="9525">
            <a:noFill/>
            <a:miter lim="800000"/>
            <a:headEnd/>
            <a:tailEnd/>
          </a:ln>
        </p:spPr>
      </p:pic>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36</a:t>
            </a:fld>
            <a:endParaRPr lang="de-DE" altLang="en-US"/>
          </a:p>
        </p:txBody>
      </p:sp>
    </p:spTree>
    <p:extLst>
      <p:ext uri="{BB962C8B-B14F-4D97-AF65-F5344CB8AC3E}">
        <p14:creationId xmlns:p14="http://schemas.microsoft.com/office/powerpoint/2010/main" val="2934726269"/>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5" name="Rectangle 2"/>
          <p:cNvSpPr>
            <a:spLocks noGrp="1" noChangeArrowheads="1"/>
          </p:cNvSpPr>
          <p:nvPr>
            <p:ph type="title"/>
          </p:nvPr>
        </p:nvSpPr>
        <p:spPr/>
        <p:txBody>
          <a:bodyPr/>
          <a:lstStyle/>
          <a:p>
            <a:pPr eaLnBrk="1" hangingPunct="1"/>
            <a:r>
              <a:rPr lang="de-DE" dirty="0" smtClean="0"/>
              <a:t>Clinical </a:t>
            </a:r>
            <a:r>
              <a:rPr lang="de-DE" dirty="0" err="1" smtClean="0"/>
              <a:t>trial</a:t>
            </a:r>
            <a:endParaRPr lang="de-AT" sz="2000" dirty="0" smtClean="0"/>
          </a:p>
        </p:txBody>
      </p:sp>
      <p:sp>
        <p:nvSpPr>
          <p:cNvPr id="2" name="Fußzeilenplatzhalter 1"/>
          <p:cNvSpPr>
            <a:spLocks noGrp="1"/>
          </p:cNvSpPr>
          <p:nvPr>
            <p:ph type="ftr" sz="quarter" idx="11"/>
          </p:nvPr>
        </p:nvSpPr>
        <p:spPr/>
        <p:txBody>
          <a:bodyPr/>
          <a:lstStyle/>
          <a:p>
            <a:r>
              <a:rPr lang="de-DE" altLang="en-US" smtClean="0"/>
              <a:t>hanno.ulmer@i-med.ac.at</a:t>
            </a:r>
            <a:endParaRPr lang="de-DE" altLang="en-US" dirty="0"/>
          </a:p>
        </p:txBody>
      </p:sp>
      <p:sp>
        <p:nvSpPr>
          <p:cNvPr id="6" name="Datumsplatzhalter 5"/>
          <p:cNvSpPr>
            <a:spLocks noGrp="1"/>
          </p:cNvSpPr>
          <p:nvPr>
            <p:ph type="dt" sz="half" idx="10"/>
          </p:nvPr>
        </p:nvSpPr>
        <p:spPr/>
        <p:txBody>
          <a:bodyPr/>
          <a:lstStyle/>
          <a:p>
            <a:fld id="{FBD0872B-1892-4E2C-ACE1-5DAC1CF2CE43}" type="datetime1">
              <a:rPr lang="de-AT" altLang="en-US" smtClean="0"/>
              <a:t>01.02.2023</a:t>
            </a:fld>
            <a:endParaRPr lang="de-DE" altLang="en-US" dirty="0"/>
          </a:p>
        </p:txBody>
      </p:sp>
      <p:pic>
        <p:nvPicPr>
          <p:cNvPr id="6973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700808"/>
            <a:ext cx="6944890" cy="4054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37</a:t>
            </a:fld>
            <a:endParaRPr lang="de-DE" altLang="en-US"/>
          </a:p>
        </p:txBody>
      </p:sp>
    </p:spTree>
    <p:extLst>
      <p:ext uri="{BB962C8B-B14F-4D97-AF65-F5344CB8AC3E}">
        <p14:creationId xmlns:p14="http://schemas.microsoft.com/office/powerpoint/2010/main" val="1960454241"/>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
            </a:r>
            <a:br>
              <a:rPr lang="de-DE" dirty="0" smtClean="0"/>
            </a:br>
            <a:r>
              <a:rPr lang="de-DE" dirty="0" err="1" smtClean="0"/>
              <a:t>Cohort</a:t>
            </a:r>
            <a:r>
              <a:rPr lang="de-DE" dirty="0" smtClean="0"/>
              <a:t> </a:t>
            </a:r>
            <a:r>
              <a:rPr lang="de-DE" dirty="0" err="1" smtClean="0"/>
              <a:t>studies</a:t>
            </a:r>
            <a:r>
              <a:rPr lang="de-DE" dirty="0" smtClean="0"/>
              <a:t/>
            </a:r>
            <a:br>
              <a:rPr lang="de-DE" dirty="0" smtClean="0"/>
            </a:br>
            <a:endParaRPr lang="de-DE" dirty="0"/>
          </a:p>
        </p:txBody>
      </p:sp>
      <p:sp>
        <p:nvSpPr>
          <p:cNvPr id="4" name="Datumsplatzhalter 3"/>
          <p:cNvSpPr>
            <a:spLocks noGrp="1"/>
          </p:cNvSpPr>
          <p:nvPr>
            <p:ph type="dt" sz="half" idx="10"/>
          </p:nvPr>
        </p:nvSpPr>
        <p:spPr/>
        <p:txBody>
          <a:bodyPr/>
          <a:lstStyle/>
          <a:p>
            <a:fld id="{EE5D66A2-46F9-4DCE-885D-E5FF94631B8A}" type="datetime1">
              <a:rPr lang="de-AT" altLang="en-US" smtClean="0"/>
              <a:t>01.02.2023</a:t>
            </a:fld>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pic>
        <p:nvPicPr>
          <p:cNvPr id="69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628800"/>
            <a:ext cx="6918452" cy="4119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38</a:t>
            </a:fld>
            <a:endParaRPr lang="de-DE" altLang="en-US"/>
          </a:p>
        </p:txBody>
      </p:sp>
    </p:spTree>
    <p:extLst>
      <p:ext uri="{BB962C8B-B14F-4D97-AF65-F5344CB8AC3E}">
        <p14:creationId xmlns:p14="http://schemas.microsoft.com/office/powerpoint/2010/main" val="296044027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ußzeilenplatzhalter 4"/>
          <p:cNvSpPr>
            <a:spLocks noGrp="1"/>
          </p:cNvSpPr>
          <p:nvPr>
            <p:ph type="ftr" sz="quarter" idx="11"/>
          </p:nvPr>
        </p:nvSpPr>
        <p:spPr/>
        <p:txBody>
          <a:bodyPr/>
          <a:lstStyle/>
          <a:p>
            <a:r>
              <a:rPr lang="de-DE" altLang="en-US"/>
              <a:t>hanno.ulmer@i-med.ac.at</a:t>
            </a:r>
          </a:p>
        </p:txBody>
      </p:sp>
      <p:sp>
        <p:nvSpPr>
          <p:cNvPr id="283652" name="Rectangle 4"/>
          <p:cNvSpPr>
            <a:spLocks noChangeArrowheads="1"/>
          </p:cNvSpPr>
          <p:nvPr/>
        </p:nvSpPr>
        <p:spPr bwMode="auto">
          <a:xfrm>
            <a:off x="539552" y="404664"/>
            <a:ext cx="8029575" cy="657225"/>
          </a:xfrm>
          <a:prstGeom prst="rect">
            <a:avLst/>
          </a:prstGeom>
          <a:noFill/>
          <a:ln w="9525">
            <a:noFill/>
            <a:miter lim="800000"/>
            <a:headEnd/>
            <a:tailEnd/>
          </a:ln>
          <a:effectLst/>
        </p:spPr>
        <p:txBody>
          <a:bodyPr anchor="ctr"/>
          <a:lstStyle/>
          <a:p>
            <a:r>
              <a:rPr lang="en-US" sz="3200" dirty="0">
                <a:solidFill>
                  <a:srgbClr val="4F81BD"/>
                </a:solidFill>
                <a:latin typeface="+mj-lt"/>
                <a:ea typeface="+mj-ea"/>
                <a:cs typeface="+mj-cs"/>
              </a:rPr>
              <a:t>Framingham Heart Study</a:t>
            </a:r>
            <a:endParaRPr lang="de-DE" sz="3200" dirty="0">
              <a:solidFill>
                <a:srgbClr val="4F81BD"/>
              </a:solidFill>
              <a:latin typeface="+mj-lt"/>
              <a:ea typeface="+mj-ea"/>
              <a:cs typeface="+mj-cs"/>
            </a:endParaRPr>
          </a:p>
        </p:txBody>
      </p:sp>
      <p:pic>
        <p:nvPicPr>
          <p:cNvPr id="283653" name="Picture 5"/>
          <p:cNvPicPr>
            <a:picLocks noChangeAspect="1" noChangeArrowheads="1"/>
          </p:cNvPicPr>
          <p:nvPr/>
        </p:nvPicPr>
        <p:blipFill>
          <a:blip r:embed="rId3" cstate="print"/>
          <a:srcRect l="72476" t="70033" r="11604" b="9636"/>
          <a:stretch>
            <a:fillRect/>
          </a:stretch>
        </p:blipFill>
        <p:spPr bwMode="auto">
          <a:xfrm>
            <a:off x="6948488" y="4221163"/>
            <a:ext cx="1728787" cy="1655762"/>
          </a:xfrm>
          <a:prstGeom prst="rect">
            <a:avLst/>
          </a:prstGeom>
          <a:noFill/>
          <a:ln w="9525">
            <a:noFill/>
            <a:miter lim="800000"/>
            <a:headEnd/>
            <a:tailEnd/>
          </a:ln>
          <a:effectLst/>
        </p:spPr>
      </p:pic>
      <p:pic>
        <p:nvPicPr>
          <p:cNvPr id="283654" name="Picture 6"/>
          <p:cNvPicPr>
            <a:picLocks noChangeAspect="1" noChangeArrowheads="1"/>
          </p:cNvPicPr>
          <p:nvPr/>
        </p:nvPicPr>
        <p:blipFill>
          <a:blip r:embed="rId3" cstate="print"/>
          <a:srcRect l="16780" t="49037" r="15952" b="36195"/>
          <a:stretch>
            <a:fillRect/>
          </a:stretch>
        </p:blipFill>
        <p:spPr bwMode="auto">
          <a:xfrm>
            <a:off x="4885" y="2348880"/>
            <a:ext cx="8893175" cy="935038"/>
          </a:xfrm>
          <a:prstGeom prst="rect">
            <a:avLst/>
          </a:prstGeom>
          <a:noFill/>
          <a:ln w="9525">
            <a:noFill/>
            <a:miter lim="800000"/>
            <a:headEnd/>
            <a:tailEnd/>
          </a:ln>
          <a:effectLst/>
        </p:spPr>
      </p:pic>
      <p:sp>
        <p:nvSpPr>
          <p:cNvPr id="283655" name="Rectangle 7"/>
          <p:cNvSpPr>
            <a:spLocks noChangeArrowheads="1"/>
          </p:cNvSpPr>
          <p:nvPr/>
        </p:nvSpPr>
        <p:spPr bwMode="auto">
          <a:xfrm>
            <a:off x="395288" y="1773238"/>
            <a:ext cx="7417593" cy="784830"/>
          </a:xfrm>
          <a:prstGeom prst="rect">
            <a:avLst/>
          </a:prstGeom>
          <a:noFill/>
          <a:ln w="9525">
            <a:noFill/>
            <a:miter lim="800000"/>
            <a:headEnd/>
            <a:tailEnd/>
          </a:ln>
          <a:effectLst/>
        </p:spPr>
        <p:txBody>
          <a:bodyPr wrap="square">
            <a:spAutoFit/>
          </a:bodyPr>
          <a:lstStyle/>
          <a:p>
            <a:pPr eaLnBrk="0" hangingPunct="0">
              <a:spcBef>
                <a:spcPct val="50000"/>
              </a:spcBef>
            </a:pPr>
            <a:r>
              <a:rPr lang="de-DE" dirty="0"/>
              <a:t>1948	</a:t>
            </a:r>
            <a:r>
              <a:rPr lang="de-DE" dirty="0" smtClean="0"/>
              <a:t>Recruiting </a:t>
            </a:r>
            <a:r>
              <a:rPr lang="de-DE" dirty="0" err="1" smtClean="0"/>
              <a:t>of</a:t>
            </a:r>
            <a:r>
              <a:rPr lang="de-DE" dirty="0" smtClean="0"/>
              <a:t> 5209 </a:t>
            </a:r>
            <a:r>
              <a:rPr lang="de-DE" dirty="0" err="1" smtClean="0"/>
              <a:t>healthy</a:t>
            </a:r>
            <a:r>
              <a:rPr lang="de-DE" dirty="0" smtClean="0"/>
              <a:t> </a:t>
            </a:r>
            <a:r>
              <a:rPr lang="de-DE" dirty="0" err="1" smtClean="0"/>
              <a:t>individuals</a:t>
            </a:r>
            <a:r>
              <a:rPr lang="de-DE" dirty="0" smtClean="0"/>
              <a:t> (</a:t>
            </a:r>
            <a:r>
              <a:rPr lang="de-DE" dirty="0" err="1" smtClean="0"/>
              <a:t>age</a:t>
            </a:r>
            <a:r>
              <a:rPr lang="de-DE" dirty="0" smtClean="0"/>
              <a:t> 30-62 </a:t>
            </a:r>
            <a:r>
              <a:rPr lang="de-DE" dirty="0" err="1" smtClean="0"/>
              <a:t>years</a:t>
            </a:r>
            <a:r>
              <a:rPr lang="de-DE" dirty="0" smtClean="0"/>
              <a:t>)</a:t>
            </a:r>
            <a:endParaRPr lang="de-DE" dirty="0"/>
          </a:p>
          <a:p>
            <a:pPr eaLnBrk="0" hangingPunct="0">
              <a:spcBef>
                <a:spcPct val="50000"/>
              </a:spcBef>
            </a:pPr>
            <a:endParaRPr lang="de-DE" dirty="0"/>
          </a:p>
        </p:txBody>
      </p:sp>
      <p:sp>
        <p:nvSpPr>
          <p:cNvPr id="283656" name="Line 8"/>
          <p:cNvSpPr>
            <a:spLocks noChangeShapeType="1"/>
          </p:cNvSpPr>
          <p:nvPr/>
        </p:nvSpPr>
        <p:spPr bwMode="auto">
          <a:xfrm>
            <a:off x="2022475" y="3500438"/>
            <a:ext cx="0" cy="433387"/>
          </a:xfrm>
          <a:prstGeom prst="line">
            <a:avLst/>
          </a:prstGeom>
          <a:noFill/>
          <a:ln w="9525">
            <a:solidFill>
              <a:srgbClr val="990033"/>
            </a:solidFill>
            <a:round/>
            <a:headEnd/>
            <a:tailEnd type="triangle" w="med" len="med"/>
          </a:ln>
          <a:effectLst/>
        </p:spPr>
        <p:txBody>
          <a:bodyPr/>
          <a:lstStyle/>
          <a:p>
            <a:endParaRPr lang="en-US"/>
          </a:p>
        </p:txBody>
      </p:sp>
      <p:sp>
        <p:nvSpPr>
          <p:cNvPr id="283657" name="Rectangle 9"/>
          <p:cNvSpPr>
            <a:spLocks noChangeArrowheads="1"/>
          </p:cNvSpPr>
          <p:nvPr/>
        </p:nvSpPr>
        <p:spPr bwMode="auto">
          <a:xfrm>
            <a:off x="1331913" y="4005263"/>
            <a:ext cx="3744912" cy="825500"/>
          </a:xfrm>
          <a:prstGeom prst="rect">
            <a:avLst/>
          </a:prstGeom>
          <a:noFill/>
          <a:ln w="9525">
            <a:noFill/>
            <a:miter lim="800000"/>
            <a:headEnd/>
            <a:tailEnd/>
          </a:ln>
          <a:effectLst/>
        </p:spPr>
        <p:txBody>
          <a:bodyPr>
            <a:spAutoFit/>
          </a:bodyPr>
          <a:lstStyle/>
          <a:p>
            <a:pPr algn="ctr" eaLnBrk="0" hangingPunct="0"/>
            <a:r>
              <a:rPr lang="de-DE" sz="1600" dirty="0"/>
              <a:t>1970</a:t>
            </a:r>
          </a:p>
          <a:p>
            <a:pPr algn="ctr" eaLnBrk="0" hangingPunct="0"/>
            <a:r>
              <a:rPr lang="de-DE" sz="1600" dirty="0" err="1" smtClean="0"/>
              <a:t>hypertension</a:t>
            </a:r>
            <a:r>
              <a:rPr lang="de-DE" sz="1600" dirty="0" smtClean="0"/>
              <a:t> </a:t>
            </a:r>
            <a:r>
              <a:rPr lang="de-DE" sz="1600" dirty="0"/>
              <a:t/>
            </a:r>
            <a:br>
              <a:rPr lang="de-DE" sz="1600" dirty="0"/>
            </a:br>
            <a:r>
              <a:rPr lang="de-DE" sz="1600" dirty="0">
                <a:cs typeface="Arial" charset="0"/>
              </a:rPr>
              <a:t>↑  </a:t>
            </a:r>
            <a:r>
              <a:rPr lang="de-DE" sz="1600" dirty="0" err="1" smtClean="0">
                <a:cs typeface="Arial" charset="0"/>
              </a:rPr>
              <a:t>stroke</a:t>
            </a:r>
            <a:endParaRPr lang="de-DE" sz="1600" dirty="0">
              <a:cs typeface="Arial" charset="0"/>
            </a:endParaRPr>
          </a:p>
        </p:txBody>
      </p:sp>
      <p:sp>
        <p:nvSpPr>
          <p:cNvPr id="283658" name="Rectangle 10"/>
          <p:cNvSpPr>
            <a:spLocks noChangeArrowheads="1"/>
          </p:cNvSpPr>
          <p:nvPr/>
        </p:nvSpPr>
        <p:spPr bwMode="auto">
          <a:xfrm>
            <a:off x="1632340" y="5699125"/>
            <a:ext cx="2348720" cy="830997"/>
          </a:xfrm>
          <a:prstGeom prst="rect">
            <a:avLst/>
          </a:prstGeom>
          <a:noFill/>
          <a:ln w="9525">
            <a:noFill/>
            <a:miter lim="800000"/>
            <a:headEnd/>
            <a:tailEnd/>
          </a:ln>
          <a:effectLst/>
        </p:spPr>
        <p:txBody>
          <a:bodyPr wrap="none">
            <a:spAutoFit/>
          </a:bodyPr>
          <a:lstStyle/>
          <a:p>
            <a:pPr algn="ctr" eaLnBrk="0" hangingPunct="0"/>
            <a:r>
              <a:rPr lang="de-DE" sz="1600" dirty="0"/>
              <a:t>1967</a:t>
            </a:r>
          </a:p>
          <a:p>
            <a:pPr algn="ctr" eaLnBrk="0" hangingPunct="0"/>
            <a:r>
              <a:rPr lang="de-DE" sz="1600" dirty="0" err="1" smtClean="0"/>
              <a:t>physical</a:t>
            </a:r>
            <a:r>
              <a:rPr lang="de-DE" sz="1600" dirty="0" smtClean="0"/>
              <a:t> </a:t>
            </a:r>
            <a:r>
              <a:rPr lang="de-DE" sz="1600" dirty="0" err="1" smtClean="0"/>
              <a:t>activity</a:t>
            </a:r>
            <a:r>
              <a:rPr lang="de-DE" sz="1600" dirty="0" smtClean="0"/>
              <a:t> </a:t>
            </a:r>
            <a:r>
              <a:rPr lang="de-DE" sz="1600" dirty="0">
                <a:cs typeface="Arial" charset="0"/>
              </a:rPr>
              <a:t>↓ </a:t>
            </a:r>
            <a:r>
              <a:rPr lang="de-DE" sz="1600" dirty="0" smtClean="0">
                <a:cs typeface="Arial" charset="0"/>
              </a:rPr>
              <a:t>CHD</a:t>
            </a:r>
            <a:endParaRPr lang="de-DE" sz="1600" dirty="0">
              <a:cs typeface="Arial" charset="0"/>
            </a:endParaRPr>
          </a:p>
          <a:p>
            <a:pPr algn="ctr" eaLnBrk="0" hangingPunct="0"/>
            <a:r>
              <a:rPr lang="de-DE" sz="1600" dirty="0" err="1" smtClean="0">
                <a:cs typeface="Arial" charset="0"/>
              </a:rPr>
              <a:t>obesity</a:t>
            </a:r>
            <a:r>
              <a:rPr lang="de-DE" sz="1600" dirty="0" smtClean="0">
                <a:cs typeface="Arial" charset="0"/>
              </a:rPr>
              <a:t> </a:t>
            </a:r>
            <a:r>
              <a:rPr lang="de-DE" sz="1600" dirty="0">
                <a:cs typeface="Arial" charset="0"/>
              </a:rPr>
              <a:t>↑ </a:t>
            </a:r>
            <a:r>
              <a:rPr lang="de-DE" sz="1600" dirty="0" smtClean="0">
                <a:cs typeface="Arial" charset="0"/>
              </a:rPr>
              <a:t>CHD</a:t>
            </a:r>
            <a:endParaRPr lang="de-DE" sz="1600" dirty="0">
              <a:cs typeface="Arial" charset="0"/>
            </a:endParaRPr>
          </a:p>
        </p:txBody>
      </p:sp>
      <p:sp>
        <p:nvSpPr>
          <p:cNvPr id="283659" name="Rectangle 11"/>
          <p:cNvSpPr>
            <a:spLocks noChangeArrowheads="1"/>
          </p:cNvSpPr>
          <p:nvPr/>
        </p:nvSpPr>
        <p:spPr bwMode="auto">
          <a:xfrm>
            <a:off x="539750" y="4732338"/>
            <a:ext cx="3311525" cy="584775"/>
          </a:xfrm>
          <a:prstGeom prst="rect">
            <a:avLst/>
          </a:prstGeom>
          <a:noFill/>
          <a:ln w="9525">
            <a:noFill/>
            <a:miter lim="800000"/>
            <a:headEnd/>
            <a:tailEnd/>
          </a:ln>
          <a:effectLst/>
        </p:spPr>
        <p:txBody>
          <a:bodyPr>
            <a:spAutoFit/>
          </a:bodyPr>
          <a:lstStyle/>
          <a:p>
            <a:pPr algn="ctr" eaLnBrk="0" hangingPunct="0"/>
            <a:r>
              <a:rPr lang="de-DE" sz="1600" dirty="0"/>
              <a:t>1961</a:t>
            </a:r>
          </a:p>
          <a:p>
            <a:pPr algn="ctr" eaLnBrk="0" hangingPunct="0"/>
            <a:r>
              <a:rPr lang="de-DE" sz="1600" dirty="0" err="1" smtClean="0"/>
              <a:t>cholesterol</a:t>
            </a:r>
            <a:r>
              <a:rPr lang="de-DE" sz="1600" dirty="0" smtClean="0"/>
              <a:t>, </a:t>
            </a:r>
            <a:r>
              <a:rPr lang="de-DE" sz="1600" dirty="0" err="1" smtClean="0"/>
              <a:t>hypertension</a:t>
            </a:r>
            <a:r>
              <a:rPr lang="de-DE" sz="1600" dirty="0" smtClean="0"/>
              <a:t> </a:t>
            </a:r>
            <a:r>
              <a:rPr lang="de-DE" sz="1600" dirty="0">
                <a:cs typeface="Arial" charset="0"/>
              </a:rPr>
              <a:t>↑ </a:t>
            </a:r>
            <a:r>
              <a:rPr lang="de-DE" sz="1600" dirty="0" smtClean="0">
                <a:cs typeface="Arial" charset="0"/>
              </a:rPr>
              <a:t>CHD</a:t>
            </a:r>
            <a:endParaRPr lang="de-DE" sz="1600" dirty="0">
              <a:cs typeface="Arial" charset="0"/>
            </a:endParaRPr>
          </a:p>
        </p:txBody>
      </p:sp>
      <p:sp>
        <p:nvSpPr>
          <p:cNvPr id="283660" name="Rectangle 12"/>
          <p:cNvSpPr>
            <a:spLocks noChangeArrowheads="1"/>
          </p:cNvSpPr>
          <p:nvPr/>
        </p:nvSpPr>
        <p:spPr bwMode="auto">
          <a:xfrm>
            <a:off x="149225" y="4005263"/>
            <a:ext cx="2119313" cy="584775"/>
          </a:xfrm>
          <a:prstGeom prst="rect">
            <a:avLst/>
          </a:prstGeom>
          <a:noFill/>
          <a:ln w="9525">
            <a:noFill/>
            <a:miter lim="800000"/>
            <a:headEnd/>
            <a:tailEnd/>
          </a:ln>
          <a:effectLst/>
        </p:spPr>
        <p:txBody>
          <a:bodyPr>
            <a:spAutoFit/>
          </a:bodyPr>
          <a:lstStyle/>
          <a:p>
            <a:pPr algn="r" eaLnBrk="0" hangingPunct="0"/>
            <a:r>
              <a:rPr lang="de-DE" sz="1600" dirty="0"/>
              <a:t>1960</a:t>
            </a:r>
          </a:p>
          <a:p>
            <a:pPr algn="r" eaLnBrk="0" hangingPunct="0"/>
            <a:r>
              <a:rPr lang="de-DE" sz="1600" dirty="0" err="1" smtClean="0"/>
              <a:t>smoking</a:t>
            </a:r>
            <a:r>
              <a:rPr lang="de-DE" sz="1600" dirty="0" smtClean="0"/>
              <a:t> </a:t>
            </a:r>
            <a:r>
              <a:rPr lang="de-DE" sz="1600" dirty="0">
                <a:cs typeface="Arial" charset="0"/>
              </a:rPr>
              <a:t>↑ </a:t>
            </a:r>
            <a:r>
              <a:rPr lang="de-DE" sz="1600" dirty="0" smtClean="0">
                <a:cs typeface="Arial" charset="0"/>
              </a:rPr>
              <a:t>CHD</a:t>
            </a:r>
            <a:endParaRPr lang="de-DE" sz="1600" dirty="0">
              <a:cs typeface="Arial" charset="0"/>
            </a:endParaRPr>
          </a:p>
        </p:txBody>
      </p:sp>
      <p:sp>
        <p:nvSpPr>
          <p:cNvPr id="283661" name="Rectangle 13"/>
          <p:cNvSpPr>
            <a:spLocks noChangeArrowheads="1"/>
          </p:cNvSpPr>
          <p:nvPr/>
        </p:nvSpPr>
        <p:spPr bwMode="auto">
          <a:xfrm>
            <a:off x="2484438" y="5157788"/>
            <a:ext cx="2879725" cy="581025"/>
          </a:xfrm>
          <a:prstGeom prst="rect">
            <a:avLst/>
          </a:prstGeom>
          <a:noFill/>
          <a:ln w="9525">
            <a:noFill/>
            <a:miter lim="800000"/>
            <a:headEnd/>
            <a:tailEnd/>
          </a:ln>
          <a:effectLst/>
        </p:spPr>
        <p:txBody>
          <a:bodyPr>
            <a:spAutoFit/>
          </a:bodyPr>
          <a:lstStyle/>
          <a:p>
            <a:pPr algn="ctr" eaLnBrk="0" hangingPunct="0"/>
            <a:r>
              <a:rPr lang="de-DE" sz="1600" dirty="0"/>
              <a:t>1976</a:t>
            </a:r>
          </a:p>
          <a:p>
            <a:pPr algn="ctr" eaLnBrk="0" hangingPunct="0"/>
            <a:r>
              <a:rPr lang="de-DE" sz="1600" dirty="0" err="1" smtClean="0"/>
              <a:t>menopause</a:t>
            </a:r>
            <a:r>
              <a:rPr lang="de-DE" sz="1600" dirty="0" smtClean="0"/>
              <a:t> </a:t>
            </a:r>
            <a:r>
              <a:rPr lang="de-DE" sz="1600" dirty="0">
                <a:cs typeface="Arial" charset="0"/>
              </a:rPr>
              <a:t>↑ </a:t>
            </a:r>
            <a:r>
              <a:rPr lang="de-DE" sz="1600" dirty="0" smtClean="0">
                <a:cs typeface="Arial" charset="0"/>
              </a:rPr>
              <a:t>CHD</a:t>
            </a:r>
            <a:endParaRPr lang="de-DE" sz="1600" dirty="0">
              <a:cs typeface="Arial" charset="0"/>
            </a:endParaRPr>
          </a:p>
        </p:txBody>
      </p:sp>
      <p:sp>
        <p:nvSpPr>
          <p:cNvPr id="283662" name="Rectangle 14"/>
          <p:cNvSpPr>
            <a:spLocks noChangeArrowheads="1"/>
          </p:cNvSpPr>
          <p:nvPr/>
        </p:nvSpPr>
        <p:spPr bwMode="auto">
          <a:xfrm>
            <a:off x="3924300" y="4005263"/>
            <a:ext cx="3384550" cy="825500"/>
          </a:xfrm>
          <a:prstGeom prst="rect">
            <a:avLst/>
          </a:prstGeom>
          <a:noFill/>
          <a:ln w="9525">
            <a:noFill/>
            <a:miter lim="800000"/>
            <a:headEnd/>
            <a:tailEnd/>
          </a:ln>
          <a:effectLst/>
        </p:spPr>
        <p:txBody>
          <a:bodyPr>
            <a:spAutoFit/>
          </a:bodyPr>
          <a:lstStyle/>
          <a:p>
            <a:pPr eaLnBrk="0" hangingPunct="0"/>
            <a:r>
              <a:rPr lang="de-DE" sz="1600" dirty="0"/>
              <a:t>1978</a:t>
            </a:r>
          </a:p>
          <a:p>
            <a:pPr eaLnBrk="0" hangingPunct="0"/>
            <a:r>
              <a:rPr lang="de-DE" sz="1600" dirty="0" err="1" smtClean="0"/>
              <a:t>Psychosocial</a:t>
            </a:r>
            <a:r>
              <a:rPr lang="de-DE" sz="1600" dirty="0" smtClean="0"/>
              <a:t>  </a:t>
            </a:r>
            <a:r>
              <a:rPr lang="de-DE" sz="1600" dirty="0"/>
              <a:t/>
            </a:r>
            <a:br>
              <a:rPr lang="de-DE" sz="1600" dirty="0"/>
            </a:br>
            <a:r>
              <a:rPr lang="de-DE" sz="1600" dirty="0" err="1" smtClean="0"/>
              <a:t>factors</a:t>
            </a:r>
            <a:r>
              <a:rPr lang="de-DE" sz="1600" dirty="0" smtClean="0"/>
              <a:t> </a:t>
            </a:r>
            <a:r>
              <a:rPr lang="de-DE" sz="1600" dirty="0">
                <a:cs typeface="Arial" charset="0"/>
              </a:rPr>
              <a:t>↑ </a:t>
            </a:r>
            <a:r>
              <a:rPr lang="de-DE" sz="1600" dirty="0" smtClean="0">
                <a:cs typeface="Arial" charset="0"/>
              </a:rPr>
              <a:t>CHD</a:t>
            </a:r>
            <a:endParaRPr lang="de-DE" sz="1600" dirty="0">
              <a:cs typeface="Arial" charset="0"/>
            </a:endParaRPr>
          </a:p>
        </p:txBody>
      </p:sp>
      <p:sp>
        <p:nvSpPr>
          <p:cNvPr id="283663" name="Rectangle 15"/>
          <p:cNvSpPr>
            <a:spLocks noChangeArrowheads="1"/>
          </p:cNvSpPr>
          <p:nvPr/>
        </p:nvSpPr>
        <p:spPr bwMode="auto">
          <a:xfrm>
            <a:off x="5076825" y="5008563"/>
            <a:ext cx="2447925" cy="581025"/>
          </a:xfrm>
          <a:prstGeom prst="rect">
            <a:avLst/>
          </a:prstGeom>
          <a:noFill/>
          <a:ln w="9525">
            <a:noFill/>
            <a:miter lim="800000"/>
            <a:headEnd/>
            <a:tailEnd/>
          </a:ln>
          <a:effectLst/>
        </p:spPr>
        <p:txBody>
          <a:bodyPr>
            <a:spAutoFit/>
          </a:bodyPr>
          <a:lstStyle/>
          <a:p>
            <a:pPr eaLnBrk="0" hangingPunct="0"/>
            <a:r>
              <a:rPr lang="de-DE" sz="1600" dirty="0"/>
              <a:t>1988</a:t>
            </a:r>
          </a:p>
          <a:p>
            <a:pPr eaLnBrk="0" hangingPunct="0"/>
            <a:r>
              <a:rPr lang="de-DE" sz="1600" dirty="0"/>
              <a:t>HDL </a:t>
            </a:r>
            <a:r>
              <a:rPr lang="de-DE" sz="1600" dirty="0">
                <a:cs typeface="Arial" charset="0"/>
              </a:rPr>
              <a:t>↓ </a:t>
            </a:r>
            <a:r>
              <a:rPr lang="de-DE" sz="1600" dirty="0" smtClean="0">
                <a:cs typeface="Arial" charset="0"/>
              </a:rPr>
              <a:t>CHD</a:t>
            </a:r>
            <a:endParaRPr lang="de-DE" sz="1600" dirty="0">
              <a:cs typeface="Arial" charset="0"/>
            </a:endParaRPr>
          </a:p>
        </p:txBody>
      </p:sp>
      <p:sp>
        <p:nvSpPr>
          <p:cNvPr id="283664" name="Line 16"/>
          <p:cNvSpPr>
            <a:spLocks noChangeShapeType="1"/>
          </p:cNvSpPr>
          <p:nvPr/>
        </p:nvSpPr>
        <p:spPr bwMode="auto">
          <a:xfrm>
            <a:off x="3203575" y="3500438"/>
            <a:ext cx="0" cy="433387"/>
          </a:xfrm>
          <a:prstGeom prst="line">
            <a:avLst/>
          </a:prstGeom>
          <a:noFill/>
          <a:ln w="9525">
            <a:solidFill>
              <a:srgbClr val="990033"/>
            </a:solidFill>
            <a:round/>
            <a:headEnd/>
            <a:tailEnd type="triangle" w="med" len="med"/>
          </a:ln>
          <a:effectLst/>
        </p:spPr>
        <p:txBody>
          <a:bodyPr/>
          <a:lstStyle/>
          <a:p>
            <a:endParaRPr lang="en-US"/>
          </a:p>
        </p:txBody>
      </p:sp>
      <p:sp>
        <p:nvSpPr>
          <p:cNvPr id="283665" name="Line 17"/>
          <p:cNvSpPr>
            <a:spLocks noChangeShapeType="1"/>
          </p:cNvSpPr>
          <p:nvPr/>
        </p:nvSpPr>
        <p:spPr bwMode="auto">
          <a:xfrm>
            <a:off x="4140200" y="3500438"/>
            <a:ext cx="0" cy="433387"/>
          </a:xfrm>
          <a:prstGeom prst="line">
            <a:avLst/>
          </a:prstGeom>
          <a:noFill/>
          <a:ln w="9525">
            <a:solidFill>
              <a:srgbClr val="990033"/>
            </a:solidFill>
            <a:round/>
            <a:headEnd/>
            <a:tailEnd type="triangle" w="med" len="med"/>
          </a:ln>
          <a:effectLst/>
        </p:spPr>
        <p:txBody>
          <a:bodyPr/>
          <a:lstStyle/>
          <a:p>
            <a:endParaRPr lang="en-US"/>
          </a:p>
        </p:txBody>
      </p:sp>
      <p:sp>
        <p:nvSpPr>
          <p:cNvPr id="283666" name="Line 18"/>
          <p:cNvSpPr>
            <a:spLocks noChangeShapeType="1"/>
          </p:cNvSpPr>
          <p:nvPr/>
        </p:nvSpPr>
        <p:spPr bwMode="auto">
          <a:xfrm>
            <a:off x="5364163" y="3500438"/>
            <a:ext cx="0" cy="1512887"/>
          </a:xfrm>
          <a:prstGeom prst="line">
            <a:avLst/>
          </a:prstGeom>
          <a:noFill/>
          <a:ln w="9525">
            <a:solidFill>
              <a:srgbClr val="990033"/>
            </a:solidFill>
            <a:round/>
            <a:headEnd/>
            <a:tailEnd type="triangle" w="med" len="med"/>
          </a:ln>
          <a:effectLst/>
        </p:spPr>
        <p:txBody>
          <a:bodyPr/>
          <a:lstStyle/>
          <a:p>
            <a:endParaRPr lang="en-US"/>
          </a:p>
        </p:txBody>
      </p:sp>
      <p:sp>
        <p:nvSpPr>
          <p:cNvPr id="283667" name="Line 19"/>
          <p:cNvSpPr>
            <a:spLocks noChangeShapeType="1"/>
          </p:cNvSpPr>
          <p:nvPr/>
        </p:nvSpPr>
        <p:spPr bwMode="auto">
          <a:xfrm>
            <a:off x="2166938" y="3487738"/>
            <a:ext cx="0" cy="1236662"/>
          </a:xfrm>
          <a:prstGeom prst="line">
            <a:avLst/>
          </a:prstGeom>
          <a:noFill/>
          <a:ln w="9525">
            <a:solidFill>
              <a:srgbClr val="990033"/>
            </a:solidFill>
            <a:round/>
            <a:headEnd/>
            <a:tailEnd type="triangle" w="med" len="med"/>
          </a:ln>
          <a:effectLst/>
        </p:spPr>
        <p:txBody>
          <a:bodyPr/>
          <a:lstStyle/>
          <a:p>
            <a:endParaRPr lang="en-US"/>
          </a:p>
        </p:txBody>
      </p:sp>
      <p:sp>
        <p:nvSpPr>
          <p:cNvPr id="283668" name="Line 20"/>
          <p:cNvSpPr>
            <a:spLocks noChangeShapeType="1"/>
          </p:cNvSpPr>
          <p:nvPr/>
        </p:nvSpPr>
        <p:spPr bwMode="auto">
          <a:xfrm>
            <a:off x="2846388" y="3475038"/>
            <a:ext cx="0" cy="2259012"/>
          </a:xfrm>
          <a:prstGeom prst="line">
            <a:avLst/>
          </a:prstGeom>
          <a:noFill/>
          <a:ln w="9525">
            <a:solidFill>
              <a:srgbClr val="990033"/>
            </a:solidFill>
            <a:round/>
            <a:headEnd/>
            <a:tailEnd type="triangle" w="med" len="med"/>
          </a:ln>
          <a:effectLst/>
        </p:spPr>
        <p:txBody>
          <a:bodyPr/>
          <a:lstStyle/>
          <a:p>
            <a:endParaRPr lang="en-US"/>
          </a:p>
        </p:txBody>
      </p:sp>
      <p:sp>
        <p:nvSpPr>
          <p:cNvPr id="283669" name="Line 21"/>
          <p:cNvSpPr>
            <a:spLocks noChangeShapeType="1"/>
          </p:cNvSpPr>
          <p:nvPr/>
        </p:nvSpPr>
        <p:spPr bwMode="auto">
          <a:xfrm>
            <a:off x="3884613" y="3500438"/>
            <a:ext cx="0" cy="1657350"/>
          </a:xfrm>
          <a:prstGeom prst="line">
            <a:avLst/>
          </a:prstGeom>
          <a:noFill/>
          <a:ln w="9525">
            <a:solidFill>
              <a:srgbClr val="990033"/>
            </a:solidFill>
            <a:round/>
            <a:headEnd/>
            <a:tailEnd type="triangle" w="med" len="med"/>
          </a:ln>
          <a:effectLst/>
        </p:spPr>
        <p:txBody>
          <a:bodyPr/>
          <a:lstStyle/>
          <a:p>
            <a:endParaRPr lang="en-US"/>
          </a:p>
        </p:txBody>
      </p:sp>
      <p:sp>
        <p:nvSpPr>
          <p:cNvPr id="2" name="Datumsplatzhalter 1"/>
          <p:cNvSpPr>
            <a:spLocks noGrp="1"/>
          </p:cNvSpPr>
          <p:nvPr>
            <p:ph type="dt" sz="half" idx="10"/>
          </p:nvPr>
        </p:nvSpPr>
        <p:spPr/>
        <p:txBody>
          <a:bodyPr/>
          <a:lstStyle/>
          <a:p>
            <a:fld id="{22860346-BCCB-4863-A7F6-1DF17CDBB402}" type="datetime1">
              <a:rPr lang="de-AT" altLang="en-US" smtClean="0"/>
              <a:t>01.02.2023</a:t>
            </a:fld>
            <a:endParaRPr lang="de-DE" altLang="en-US"/>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39</a:t>
            </a:fld>
            <a:endParaRPr lang="de-DE" altLang="en-US"/>
          </a:p>
        </p:txBody>
      </p:sp>
    </p:spTree>
    <p:extLst>
      <p:ext uri="{BB962C8B-B14F-4D97-AF65-F5344CB8AC3E}">
        <p14:creationId xmlns:p14="http://schemas.microsoft.com/office/powerpoint/2010/main" val="12978473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p:cNvSpPr/>
          <p:nvPr/>
        </p:nvSpPr>
        <p:spPr bwMode="auto">
          <a:xfrm>
            <a:off x="5165824" y="4310212"/>
            <a:ext cx="551873" cy="1429231"/>
          </a:xfrm>
          <a:prstGeom prst="rect">
            <a:avLst/>
          </a:prstGeom>
          <a:solidFill>
            <a:srgbClr val="4070AA"/>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vert270"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a:ln>
                <a:noFill/>
              </a:ln>
              <a:solidFill>
                <a:schemeClr val="tx1"/>
              </a:solidFill>
              <a:effectLst/>
              <a:latin typeface="Arial" charset="0"/>
              <a:ea typeface="ＭＳ Ｐゴシック" pitchFamily="1" charset="-128"/>
            </a:endParaRPr>
          </a:p>
        </p:txBody>
      </p:sp>
      <p:sp>
        <p:nvSpPr>
          <p:cNvPr id="11" name="Rechteck 10"/>
          <p:cNvSpPr/>
          <p:nvPr/>
        </p:nvSpPr>
        <p:spPr bwMode="auto">
          <a:xfrm>
            <a:off x="6086496" y="4310212"/>
            <a:ext cx="573947" cy="1429231"/>
          </a:xfrm>
          <a:prstGeom prst="rect">
            <a:avLst/>
          </a:prstGeom>
          <a:solidFill>
            <a:srgbClr val="4070AA"/>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1" charset="-128"/>
            </a:endParaRPr>
          </a:p>
        </p:txBody>
      </p:sp>
      <p:sp>
        <p:nvSpPr>
          <p:cNvPr id="10" name="Rechteck 9"/>
          <p:cNvSpPr/>
          <p:nvPr/>
        </p:nvSpPr>
        <p:spPr bwMode="auto">
          <a:xfrm>
            <a:off x="8084908" y="4344312"/>
            <a:ext cx="551873" cy="1429231"/>
          </a:xfrm>
          <a:prstGeom prst="rect">
            <a:avLst/>
          </a:prstGeom>
          <a:solidFill>
            <a:srgbClr val="4070AA"/>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1" charset="-128"/>
            </a:endParaRPr>
          </a:p>
        </p:txBody>
      </p:sp>
      <p:sp>
        <p:nvSpPr>
          <p:cNvPr id="2" name="Titel 1"/>
          <p:cNvSpPr>
            <a:spLocks noGrp="1"/>
          </p:cNvSpPr>
          <p:nvPr>
            <p:ph type="title"/>
          </p:nvPr>
        </p:nvSpPr>
        <p:spPr/>
        <p:txBody>
          <a:bodyPr/>
          <a:lstStyle/>
          <a:p>
            <a:r>
              <a:rPr lang="de-AT" dirty="0"/>
              <a:t>Cornerstones of the Department</a:t>
            </a:r>
            <a:endParaRPr lang="de-DE" dirty="0"/>
          </a:p>
        </p:txBody>
      </p:sp>
      <p:sp>
        <p:nvSpPr>
          <p:cNvPr id="5" name="Inhaltsplatzhalter 4"/>
          <p:cNvSpPr>
            <a:spLocks noGrp="1"/>
          </p:cNvSpPr>
          <p:nvPr>
            <p:ph sz="half" idx="1"/>
          </p:nvPr>
        </p:nvSpPr>
        <p:spPr>
          <a:xfrm>
            <a:off x="457200" y="1600200"/>
            <a:ext cx="4543428" cy="4972072"/>
          </a:xfrm>
        </p:spPr>
        <p:txBody>
          <a:bodyPr>
            <a:normAutofit/>
          </a:bodyPr>
          <a:lstStyle/>
          <a:p>
            <a:r>
              <a:rPr lang="de-AT" dirty="0"/>
              <a:t>Foundation</a:t>
            </a:r>
          </a:p>
          <a:p>
            <a:pPr lvl="1"/>
            <a:r>
              <a:rPr lang="de-AT" sz="2200" dirty="0"/>
              <a:t>1968 (LFU)</a:t>
            </a:r>
          </a:p>
          <a:p>
            <a:pPr lvl="1"/>
            <a:r>
              <a:rPr lang="de-AT" sz="2200" dirty="0"/>
              <a:t>2004 (MUI)</a:t>
            </a:r>
          </a:p>
          <a:p>
            <a:r>
              <a:rPr lang="de-AT" dirty="0"/>
              <a:t>Two institutes </a:t>
            </a:r>
          </a:p>
          <a:p>
            <a:pPr lvl="1"/>
            <a:r>
              <a:rPr lang="de-AT" sz="2200" dirty="0"/>
              <a:t>Medical Statistics and Informatics (Ulmer)</a:t>
            </a:r>
          </a:p>
          <a:p>
            <a:pPr lvl="1"/>
            <a:r>
              <a:rPr lang="de-AT" sz="2200" dirty="0"/>
              <a:t>Health Economics (</a:t>
            </a:r>
            <a:r>
              <a:rPr lang="de-AT" sz="2200" dirty="0" err="1"/>
              <a:t>Willeit</a:t>
            </a:r>
            <a:r>
              <a:rPr lang="de-AT" sz="2200" dirty="0"/>
              <a:t>)</a:t>
            </a:r>
          </a:p>
          <a:p>
            <a:r>
              <a:rPr lang="de-AT" dirty="0" err="1" smtClean="0"/>
              <a:t>Employees</a:t>
            </a:r>
            <a:endParaRPr lang="de-AT" dirty="0" smtClean="0"/>
          </a:p>
          <a:p>
            <a:r>
              <a:rPr lang="de-AT" sz="2200" dirty="0" smtClean="0"/>
              <a:t>26 </a:t>
            </a:r>
            <a:r>
              <a:rPr lang="de-AT" sz="2200" dirty="0" err="1" smtClean="0"/>
              <a:t>employees</a:t>
            </a:r>
            <a:r>
              <a:rPr lang="de-AT" sz="2200" dirty="0" smtClean="0"/>
              <a:t> in  </a:t>
            </a:r>
            <a:r>
              <a:rPr lang="de-AT" sz="2200" dirty="0"/>
              <a:t>total</a:t>
            </a:r>
          </a:p>
          <a:p>
            <a:pPr lvl="1"/>
            <a:r>
              <a:rPr lang="de-AT" sz="2200" dirty="0"/>
              <a:t>11 </a:t>
            </a:r>
            <a:r>
              <a:rPr lang="de-AT" sz="2200" dirty="0" err="1" smtClean="0"/>
              <a:t>scientific</a:t>
            </a:r>
            <a:endParaRPr lang="de-AT" sz="2200" dirty="0" smtClean="0"/>
          </a:p>
          <a:p>
            <a:pPr lvl="1"/>
            <a:r>
              <a:rPr lang="de-AT" sz="2200" dirty="0" smtClean="0"/>
              <a:t> 2 </a:t>
            </a:r>
            <a:r>
              <a:rPr lang="de-AT" sz="2200" dirty="0" err="1" smtClean="0"/>
              <a:t>general</a:t>
            </a:r>
            <a:endParaRPr lang="de-AT" sz="2200" dirty="0"/>
          </a:p>
          <a:p>
            <a:pPr lvl="1"/>
            <a:r>
              <a:rPr lang="de-AT" sz="2200" dirty="0"/>
              <a:t>13 </a:t>
            </a:r>
            <a:r>
              <a:rPr lang="de-AT" sz="2200" dirty="0" err="1" smtClean="0"/>
              <a:t>student</a:t>
            </a:r>
            <a:endParaRPr lang="de-AT" sz="2200" dirty="0"/>
          </a:p>
          <a:p>
            <a:pPr marL="457200" lvl="1" indent="0">
              <a:buNone/>
            </a:pPr>
            <a:endParaRPr lang="de-DE" sz="2200" dirty="0"/>
          </a:p>
        </p:txBody>
      </p:sp>
      <p:sp>
        <p:nvSpPr>
          <p:cNvPr id="4" name="Foliennummernplatzhalter 3"/>
          <p:cNvSpPr>
            <a:spLocks noGrp="1"/>
          </p:cNvSpPr>
          <p:nvPr>
            <p:ph type="sldNum" sz="quarter" idx="12"/>
          </p:nvPr>
        </p:nvSpPr>
        <p:spPr/>
        <p:txBody>
          <a:bodyPr/>
          <a:lstStyle/>
          <a:p>
            <a:fld id="{A4B4652C-CD78-4E39-BAB0-0AF956FF8895}" type="slidenum">
              <a:rPr lang="de-DE" smtClean="0"/>
              <a:t>4</a:t>
            </a:fld>
            <a:endParaRPr lang="de-DE"/>
          </a:p>
        </p:txBody>
      </p:sp>
      <p:sp>
        <p:nvSpPr>
          <p:cNvPr id="7" name="Rechteck 6"/>
          <p:cNvSpPr/>
          <p:nvPr/>
        </p:nvSpPr>
        <p:spPr bwMode="auto">
          <a:xfrm>
            <a:off x="7082474" y="4329564"/>
            <a:ext cx="551873" cy="1421941"/>
          </a:xfrm>
          <a:prstGeom prst="rect">
            <a:avLst/>
          </a:prstGeom>
          <a:solidFill>
            <a:srgbClr val="4070AA"/>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1" charset="-128"/>
            </a:endParaRPr>
          </a:p>
        </p:txBody>
      </p:sp>
      <p:sp>
        <p:nvSpPr>
          <p:cNvPr id="8" name="Rechteck 7"/>
          <p:cNvSpPr/>
          <p:nvPr/>
        </p:nvSpPr>
        <p:spPr bwMode="auto">
          <a:xfrm>
            <a:off x="5082210" y="5734684"/>
            <a:ext cx="3642360" cy="580396"/>
          </a:xfrm>
          <a:prstGeom prst="rect">
            <a:avLst/>
          </a:prstGeom>
          <a:solidFill>
            <a:srgbClr val="4F81BD"/>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a:ln>
                <a:noFill/>
              </a:ln>
              <a:solidFill>
                <a:schemeClr val="tx1"/>
              </a:solidFill>
              <a:effectLst/>
              <a:latin typeface="Arial" charset="0"/>
              <a:ea typeface="ＭＳ Ｐゴシック" pitchFamily="1" charset="-128"/>
            </a:endParaRPr>
          </a:p>
        </p:txBody>
      </p:sp>
      <p:sp>
        <p:nvSpPr>
          <p:cNvPr id="12" name="Gleichschenkliges Dreieck 11"/>
          <p:cNvSpPr/>
          <p:nvPr/>
        </p:nvSpPr>
        <p:spPr bwMode="auto">
          <a:xfrm>
            <a:off x="4954082" y="3216052"/>
            <a:ext cx="3829993" cy="1159436"/>
          </a:xfrm>
          <a:prstGeom prst="triangle">
            <a:avLst/>
          </a:prstGeom>
          <a:solidFill>
            <a:srgbClr val="7FA3CF"/>
          </a:solidFill>
          <a:ln>
            <a:solidFill>
              <a:schemeClr val="bg1">
                <a:lumMod val="50000"/>
              </a:schemeClr>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4000" b="0" i="0" u="none" strike="noStrike" cap="none" normalizeH="0" baseline="0" dirty="0">
              <a:ln>
                <a:noFill/>
              </a:ln>
              <a:solidFill>
                <a:schemeClr val="tx1"/>
              </a:solidFill>
              <a:effectLst/>
              <a:latin typeface="Arial" charset="0"/>
              <a:ea typeface="ＭＳ Ｐゴシック" pitchFamily="1" charset="-128"/>
            </a:endParaRPr>
          </a:p>
        </p:txBody>
      </p:sp>
      <p:sp>
        <p:nvSpPr>
          <p:cNvPr id="14" name="Textfeld 13"/>
          <p:cNvSpPr txBox="1"/>
          <p:nvPr/>
        </p:nvSpPr>
        <p:spPr>
          <a:xfrm>
            <a:off x="5199020" y="5778002"/>
            <a:ext cx="3311236" cy="523220"/>
          </a:xfrm>
          <a:prstGeom prst="rect">
            <a:avLst/>
          </a:prstGeom>
          <a:noFill/>
        </p:spPr>
        <p:txBody>
          <a:bodyPr wrap="square" rtlCol="0">
            <a:spAutoFit/>
          </a:bodyPr>
          <a:lstStyle/>
          <a:p>
            <a:pPr algn="ctr"/>
            <a:r>
              <a:rPr lang="de-AT" sz="2800" dirty="0" err="1" smtClean="0">
                <a:solidFill>
                  <a:schemeClr val="bg2">
                    <a:lumMod val="40000"/>
                    <a:lumOff val="60000"/>
                  </a:schemeClr>
                </a:solidFill>
              </a:rPr>
              <a:t>Employees</a:t>
            </a:r>
            <a:endParaRPr lang="de-DE" sz="2800" dirty="0">
              <a:solidFill>
                <a:schemeClr val="bg2">
                  <a:lumMod val="40000"/>
                  <a:lumOff val="60000"/>
                </a:schemeClr>
              </a:solidFill>
            </a:endParaRPr>
          </a:p>
        </p:txBody>
      </p:sp>
      <p:sp>
        <p:nvSpPr>
          <p:cNvPr id="16" name="Textfeld 15"/>
          <p:cNvSpPr txBox="1"/>
          <p:nvPr/>
        </p:nvSpPr>
        <p:spPr>
          <a:xfrm>
            <a:off x="6130192" y="4349232"/>
            <a:ext cx="461665" cy="1367250"/>
          </a:xfrm>
          <a:prstGeom prst="rect">
            <a:avLst/>
          </a:prstGeom>
          <a:noFill/>
        </p:spPr>
        <p:txBody>
          <a:bodyPr vert="vert270" wrap="square" rtlCol="0">
            <a:spAutoFit/>
          </a:bodyPr>
          <a:lstStyle/>
          <a:p>
            <a:pPr algn="ctr"/>
            <a:r>
              <a:rPr lang="de-AT" dirty="0">
                <a:solidFill>
                  <a:schemeClr val="bg2">
                    <a:lumMod val="40000"/>
                    <a:lumOff val="60000"/>
                  </a:schemeClr>
                </a:solidFill>
              </a:rPr>
              <a:t>Teaching</a:t>
            </a:r>
            <a:endParaRPr lang="de-DE" dirty="0">
              <a:solidFill>
                <a:schemeClr val="bg2">
                  <a:lumMod val="40000"/>
                  <a:lumOff val="60000"/>
                </a:schemeClr>
              </a:solidFill>
            </a:endParaRPr>
          </a:p>
        </p:txBody>
      </p:sp>
      <p:sp>
        <p:nvSpPr>
          <p:cNvPr id="17" name="Textfeld 16"/>
          <p:cNvSpPr txBox="1"/>
          <p:nvPr/>
        </p:nvSpPr>
        <p:spPr>
          <a:xfrm>
            <a:off x="8112102" y="4401002"/>
            <a:ext cx="461665" cy="1367250"/>
          </a:xfrm>
          <a:prstGeom prst="rect">
            <a:avLst/>
          </a:prstGeom>
          <a:noFill/>
        </p:spPr>
        <p:txBody>
          <a:bodyPr vert="vert270" wrap="square" rtlCol="0">
            <a:spAutoFit/>
          </a:bodyPr>
          <a:lstStyle/>
          <a:p>
            <a:pPr algn="ctr"/>
            <a:r>
              <a:rPr lang="de-AT" dirty="0">
                <a:solidFill>
                  <a:schemeClr val="bg2">
                    <a:lumMod val="40000"/>
                    <a:lumOff val="60000"/>
                  </a:schemeClr>
                </a:solidFill>
              </a:rPr>
              <a:t>Network</a:t>
            </a:r>
            <a:endParaRPr lang="de-DE" dirty="0">
              <a:solidFill>
                <a:schemeClr val="bg2">
                  <a:lumMod val="40000"/>
                  <a:lumOff val="60000"/>
                </a:schemeClr>
              </a:solidFill>
            </a:endParaRPr>
          </a:p>
        </p:txBody>
      </p:sp>
      <p:sp>
        <p:nvSpPr>
          <p:cNvPr id="18" name="Textfeld 17"/>
          <p:cNvSpPr txBox="1"/>
          <p:nvPr/>
        </p:nvSpPr>
        <p:spPr>
          <a:xfrm>
            <a:off x="7111028" y="4354456"/>
            <a:ext cx="461665" cy="1367250"/>
          </a:xfrm>
          <a:prstGeom prst="rect">
            <a:avLst/>
          </a:prstGeom>
          <a:noFill/>
        </p:spPr>
        <p:txBody>
          <a:bodyPr vert="vert270" wrap="square" rtlCol="0">
            <a:spAutoFit/>
          </a:bodyPr>
          <a:lstStyle/>
          <a:p>
            <a:pPr algn="ctr"/>
            <a:r>
              <a:rPr lang="de-AT" dirty="0">
                <a:solidFill>
                  <a:schemeClr val="bg2">
                    <a:lumMod val="40000"/>
                    <a:lumOff val="60000"/>
                  </a:schemeClr>
                </a:solidFill>
              </a:rPr>
              <a:t>Service</a:t>
            </a:r>
            <a:endParaRPr lang="de-DE" dirty="0">
              <a:solidFill>
                <a:schemeClr val="bg2">
                  <a:lumMod val="40000"/>
                  <a:lumOff val="60000"/>
                </a:schemeClr>
              </a:solidFill>
            </a:endParaRPr>
          </a:p>
        </p:txBody>
      </p:sp>
      <p:sp>
        <p:nvSpPr>
          <p:cNvPr id="19" name="Textfeld 18"/>
          <p:cNvSpPr txBox="1"/>
          <p:nvPr/>
        </p:nvSpPr>
        <p:spPr>
          <a:xfrm>
            <a:off x="5868028" y="3787556"/>
            <a:ext cx="1986742" cy="461665"/>
          </a:xfrm>
          <a:prstGeom prst="rect">
            <a:avLst/>
          </a:prstGeom>
          <a:noFill/>
        </p:spPr>
        <p:txBody>
          <a:bodyPr wrap="square" rtlCol="0">
            <a:spAutoFit/>
          </a:bodyPr>
          <a:lstStyle/>
          <a:p>
            <a:pPr algn="ctr"/>
            <a:r>
              <a:rPr lang="de-AT" sz="2400" dirty="0"/>
              <a:t>MSIG</a:t>
            </a:r>
            <a:endParaRPr lang="de-DE" sz="1400" dirty="0"/>
          </a:p>
        </p:txBody>
      </p:sp>
      <p:sp>
        <p:nvSpPr>
          <p:cNvPr id="15" name="Textfeld 14"/>
          <p:cNvSpPr txBox="1"/>
          <p:nvPr/>
        </p:nvSpPr>
        <p:spPr>
          <a:xfrm>
            <a:off x="5200780" y="4349232"/>
            <a:ext cx="492443" cy="1367250"/>
          </a:xfrm>
          <a:prstGeom prst="rect">
            <a:avLst/>
          </a:prstGeom>
          <a:noFill/>
        </p:spPr>
        <p:txBody>
          <a:bodyPr vert="vert270" wrap="square" rtlCol="0">
            <a:spAutoFit/>
          </a:bodyPr>
          <a:lstStyle/>
          <a:p>
            <a:pPr algn="ctr"/>
            <a:r>
              <a:rPr lang="de-AT" sz="2000" dirty="0">
                <a:solidFill>
                  <a:schemeClr val="bg2">
                    <a:lumMod val="40000"/>
                    <a:lumOff val="60000"/>
                  </a:schemeClr>
                </a:solidFill>
              </a:rPr>
              <a:t>Research</a:t>
            </a:r>
            <a:endParaRPr lang="de-DE" sz="2000" dirty="0">
              <a:solidFill>
                <a:schemeClr val="bg2">
                  <a:lumMod val="40000"/>
                  <a:lumOff val="60000"/>
                </a:schemeClr>
              </a:solidFill>
            </a:endParaRPr>
          </a:p>
        </p:txBody>
      </p:sp>
      <p:sp>
        <p:nvSpPr>
          <p:cNvPr id="3" name="Datumsplatzhalter 2"/>
          <p:cNvSpPr>
            <a:spLocks noGrp="1"/>
          </p:cNvSpPr>
          <p:nvPr>
            <p:ph type="dt" sz="half" idx="10"/>
          </p:nvPr>
        </p:nvSpPr>
        <p:spPr/>
        <p:txBody>
          <a:bodyPr/>
          <a:lstStyle/>
          <a:p>
            <a:fld id="{34259E25-1D36-4C82-8A1C-3C5308E397A7}" type="datetime1">
              <a:rPr lang="de-AT" smtClean="0"/>
              <a:t>01.02.2023</a:t>
            </a:fld>
            <a:endParaRPr lang="de-DE"/>
          </a:p>
        </p:txBody>
      </p:sp>
      <p:sp>
        <p:nvSpPr>
          <p:cNvPr id="6" name="Fußzeilenplatzhalter 5"/>
          <p:cNvSpPr>
            <a:spLocks noGrp="1"/>
          </p:cNvSpPr>
          <p:nvPr>
            <p:ph type="ftr" sz="quarter" idx="11"/>
          </p:nvPr>
        </p:nvSpPr>
        <p:spPr/>
        <p:txBody>
          <a:bodyPr/>
          <a:lstStyle/>
          <a:p>
            <a:r>
              <a:rPr lang="de-DE" smtClean="0"/>
              <a:t>hanno.ulmer@i-med.ac.at</a:t>
            </a:r>
            <a:endParaRPr lang="de-DE"/>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Case </a:t>
            </a:r>
            <a:r>
              <a:rPr lang="de-DE" dirty="0" err="1" smtClean="0"/>
              <a:t>control</a:t>
            </a:r>
            <a:r>
              <a:rPr lang="de-DE" dirty="0" smtClean="0"/>
              <a:t> </a:t>
            </a:r>
            <a:r>
              <a:rPr lang="de-DE" dirty="0" err="1" smtClean="0"/>
              <a:t>study</a:t>
            </a:r>
            <a:r>
              <a:rPr lang="de-DE" dirty="0" smtClean="0"/>
              <a:t/>
            </a:r>
            <a:br>
              <a:rPr lang="de-DE" dirty="0" smtClean="0"/>
            </a:br>
            <a:endParaRPr lang="de-DE" dirty="0"/>
          </a:p>
        </p:txBody>
      </p:sp>
      <p:sp>
        <p:nvSpPr>
          <p:cNvPr id="4" name="Datumsplatzhalter 3"/>
          <p:cNvSpPr>
            <a:spLocks noGrp="1"/>
          </p:cNvSpPr>
          <p:nvPr>
            <p:ph type="dt" sz="half" idx="10"/>
          </p:nvPr>
        </p:nvSpPr>
        <p:spPr/>
        <p:txBody>
          <a:bodyPr/>
          <a:lstStyle/>
          <a:p>
            <a:fld id="{295EE5E1-BEFB-4687-9544-FB95F39624DF}" type="datetime1">
              <a:rPr lang="de-AT" altLang="en-US" smtClean="0"/>
              <a:t>01.02.2023</a:t>
            </a:fld>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pic>
        <p:nvPicPr>
          <p:cNvPr id="69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628800"/>
            <a:ext cx="6729413" cy="427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40</a:t>
            </a:fld>
            <a:endParaRPr lang="de-DE" altLang="en-US"/>
          </a:p>
        </p:txBody>
      </p:sp>
    </p:spTree>
    <p:extLst>
      <p:ext uri="{BB962C8B-B14F-4D97-AF65-F5344CB8AC3E}">
        <p14:creationId xmlns:p14="http://schemas.microsoft.com/office/powerpoint/2010/main" val="87855720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ußzeilenplatzhalter 4"/>
          <p:cNvSpPr>
            <a:spLocks noGrp="1"/>
          </p:cNvSpPr>
          <p:nvPr>
            <p:ph type="ftr" sz="quarter" idx="11"/>
          </p:nvPr>
        </p:nvSpPr>
        <p:spPr/>
        <p:txBody>
          <a:bodyPr/>
          <a:lstStyle/>
          <a:p>
            <a:r>
              <a:rPr lang="de-DE" altLang="en-US"/>
              <a:t>hanno.ulmer@i-med.ac.at</a:t>
            </a:r>
          </a:p>
        </p:txBody>
      </p:sp>
      <p:sp>
        <p:nvSpPr>
          <p:cNvPr id="281604" name="Rectangle 4"/>
          <p:cNvSpPr>
            <a:spLocks noChangeArrowheads="1"/>
          </p:cNvSpPr>
          <p:nvPr/>
        </p:nvSpPr>
        <p:spPr bwMode="auto">
          <a:xfrm>
            <a:off x="539552" y="404664"/>
            <a:ext cx="7543800" cy="657225"/>
          </a:xfrm>
          <a:prstGeom prst="rect">
            <a:avLst/>
          </a:prstGeom>
          <a:noFill/>
          <a:ln w="9525">
            <a:noFill/>
            <a:miter lim="800000"/>
            <a:headEnd/>
            <a:tailEnd/>
          </a:ln>
          <a:effectLst/>
        </p:spPr>
        <p:txBody>
          <a:bodyPr anchor="ctr"/>
          <a:lstStyle/>
          <a:p>
            <a:r>
              <a:rPr lang="de-DE" sz="3200" dirty="0" smtClean="0">
                <a:solidFill>
                  <a:srgbClr val="4F81BD"/>
                </a:solidFill>
                <a:latin typeface="+mj-lt"/>
                <a:ea typeface="+mj-ea"/>
                <a:cs typeface="+mj-cs"/>
              </a:rPr>
              <a:t>UCP </a:t>
            </a:r>
            <a:r>
              <a:rPr lang="de-DE" sz="3200" dirty="0" err="1" smtClean="0">
                <a:solidFill>
                  <a:srgbClr val="4F81BD"/>
                </a:solidFill>
                <a:latin typeface="+mj-lt"/>
                <a:ea typeface="+mj-ea"/>
                <a:cs typeface="+mj-cs"/>
              </a:rPr>
              <a:t>breast</a:t>
            </a:r>
            <a:r>
              <a:rPr lang="de-DE" sz="3200" dirty="0" smtClean="0">
                <a:solidFill>
                  <a:srgbClr val="4F81BD"/>
                </a:solidFill>
                <a:latin typeface="+mj-lt"/>
                <a:ea typeface="+mj-ea"/>
                <a:cs typeface="+mj-cs"/>
              </a:rPr>
              <a:t> </a:t>
            </a:r>
            <a:r>
              <a:rPr lang="de-DE" sz="3200" dirty="0" err="1" smtClean="0">
                <a:solidFill>
                  <a:srgbClr val="4F81BD"/>
                </a:solidFill>
                <a:latin typeface="+mj-lt"/>
                <a:ea typeface="+mj-ea"/>
                <a:cs typeface="+mj-cs"/>
              </a:rPr>
              <a:t>cancer</a:t>
            </a:r>
            <a:r>
              <a:rPr lang="de-DE" sz="3200" dirty="0" smtClean="0">
                <a:solidFill>
                  <a:srgbClr val="4F81BD"/>
                </a:solidFill>
                <a:latin typeface="+mj-lt"/>
                <a:ea typeface="+mj-ea"/>
                <a:cs typeface="+mj-cs"/>
              </a:rPr>
              <a:t> </a:t>
            </a:r>
            <a:r>
              <a:rPr lang="de-DE" sz="3200" dirty="0" err="1" smtClean="0">
                <a:solidFill>
                  <a:srgbClr val="4F81BD"/>
                </a:solidFill>
                <a:latin typeface="+mj-lt"/>
                <a:ea typeface="+mj-ea"/>
                <a:cs typeface="+mj-cs"/>
              </a:rPr>
              <a:t>case-control</a:t>
            </a:r>
            <a:r>
              <a:rPr lang="de-DE" sz="3200" dirty="0" smtClean="0">
                <a:solidFill>
                  <a:srgbClr val="4F81BD"/>
                </a:solidFill>
                <a:latin typeface="+mj-lt"/>
                <a:ea typeface="+mj-ea"/>
                <a:cs typeface="+mj-cs"/>
              </a:rPr>
              <a:t> </a:t>
            </a:r>
            <a:r>
              <a:rPr lang="de-DE" sz="3200" dirty="0" err="1" smtClean="0">
                <a:solidFill>
                  <a:srgbClr val="4F81BD"/>
                </a:solidFill>
                <a:latin typeface="+mj-lt"/>
                <a:ea typeface="+mj-ea"/>
                <a:cs typeface="+mj-cs"/>
              </a:rPr>
              <a:t>study</a:t>
            </a:r>
            <a:endParaRPr lang="de-DE" sz="3200" dirty="0">
              <a:solidFill>
                <a:srgbClr val="4F81BD"/>
              </a:solidFill>
              <a:latin typeface="+mj-lt"/>
              <a:ea typeface="+mj-ea"/>
              <a:cs typeface="+mj-cs"/>
            </a:endParaRPr>
          </a:p>
        </p:txBody>
      </p:sp>
      <p:sp>
        <p:nvSpPr>
          <p:cNvPr id="2" name="Datumsplatzhalter 1"/>
          <p:cNvSpPr>
            <a:spLocks noGrp="1"/>
          </p:cNvSpPr>
          <p:nvPr>
            <p:ph type="dt" sz="half" idx="10"/>
          </p:nvPr>
        </p:nvSpPr>
        <p:spPr/>
        <p:txBody>
          <a:bodyPr/>
          <a:lstStyle/>
          <a:p>
            <a:fld id="{63F0A608-0A1C-4346-B6DA-A8667309588B}" type="datetime1">
              <a:rPr lang="de-AT" altLang="en-US" smtClean="0"/>
              <a:t>01.02.2023</a:t>
            </a:fld>
            <a:endParaRPr lang="de-DE" altLang="en-US"/>
          </a:p>
        </p:txBody>
      </p:sp>
      <p:pic>
        <p:nvPicPr>
          <p:cNvPr id="7004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543" y="1484784"/>
            <a:ext cx="6157689" cy="4979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41</a:t>
            </a:fld>
            <a:endParaRPr lang="de-DE" altLang="en-US"/>
          </a:p>
        </p:txBody>
      </p:sp>
    </p:spTree>
    <p:extLst>
      <p:ext uri="{BB962C8B-B14F-4D97-AF65-F5344CB8AC3E}">
        <p14:creationId xmlns:p14="http://schemas.microsoft.com/office/powerpoint/2010/main" val="355337499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Datumsplatzhalter 1"/>
          <p:cNvSpPr>
            <a:spLocks noGrp="1"/>
          </p:cNvSpPr>
          <p:nvPr>
            <p:ph type="dt" sz="half" idx="10"/>
          </p:nvPr>
        </p:nvSpPr>
        <p:spPr/>
        <p:txBody>
          <a:bodyPr/>
          <a:lstStyle/>
          <a:p>
            <a:fld id="{28FE9539-78AD-4343-BCB5-E04BCACB387B}" type="datetime1">
              <a:rPr lang="de-AT" altLang="en-US" smtClean="0"/>
              <a:t>01.02.2023</a:t>
            </a:fld>
            <a:endParaRPr lang="de-DE" altLang="en-US"/>
          </a:p>
        </p:txBody>
      </p:sp>
      <p:sp>
        <p:nvSpPr>
          <p:cNvPr id="93" name="Fußzeilenplatzhalter 2"/>
          <p:cNvSpPr>
            <a:spLocks noGrp="1"/>
          </p:cNvSpPr>
          <p:nvPr>
            <p:ph type="ftr" sz="quarter" idx="11"/>
          </p:nvPr>
        </p:nvSpPr>
        <p:spPr/>
        <p:txBody>
          <a:bodyPr/>
          <a:lstStyle/>
          <a:p>
            <a:r>
              <a:rPr lang="de-DE" altLang="en-US"/>
              <a:t>hanno.ulmer@i-med.ac.at</a:t>
            </a:r>
          </a:p>
        </p:txBody>
      </p:sp>
      <p:grpSp>
        <p:nvGrpSpPr>
          <p:cNvPr id="2" name="Group 2"/>
          <p:cNvGrpSpPr>
            <a:grpSpLocks/>
          </p:cNvGrpSpPr>
          <p:nvPr/>
        </p:nvGrpSpPr>
        <p:grpSpPr bwMode="auto">
          <a:xfrm>
            <a:off x="152400" y="685800"/>
            <a:ext cx="4267200" cy="609600"/>
            <a:chOff x="96" y="432"/>
            <a:chExt cx="2688" cy="384"/>
          </a:xfrm>
        </p:grpSpPr>
        <p:sp>
          <p:nvSpPr>
            <p:cNvPr id="267267" name="Line 3"/>
            <p:cNvSpPr>
              <a:spLocks noChangeShapeType="1"/>
            </p:cNvSpPr>
            <p:nvPr/>
          </p:nvSpPr>
          <p:spPr bwMode="auto">
            <a:xfrm flipV="1">
              <a:off x="96" y="816"/>
              <a:ext cx="2688" cy="0"/>
            </a:xfrm>
            <a:prstGeom prst="line">
              <a:avLst/>
            </a:prstGeom>
            <a:noFill/>
            <a:ln w="76200">
              <a:pattFill prst="trellis">
                <a:fgClr>
                  <a:srgbClr val="FF3300"/>
                </a:fgClr>
                <a:bgClr>
                  <a:srgbClr val="FFFFFF"/>
                </a:bgClr>
              </a:pattFill>
              <a:round/>
              <a:headEnd/>
              <a:tailEnd type="triangle" w="med" len="med"/>
            </a:ln>
          </p:spPr>
          <p:txBody>
            <a:bodyPr/>
            <a:lstStyle/>
            <a:p>
              <a:endParaRPr lang="en-US"/>
            </a:p>
          </p:txBody>
        </p:sp>
        <p:sp>
          <p:nvSpPr>
            <p:cNvPr id="267268" name="Rectangle 4"/>
            <p:cNvSpPr>
              <a:spLocks noChangeArrowheads="1"/>
            </p:cNvSpPr>
            <p:nvPr/>
          </p:nvSpPr>
          <p:spPr bwMode="auto">
            <a:xfrm>
              <a:off x="384" y="432"/>
              <a:ext cx="1181" cy="291"/>
            </a:xfrm>
            <a:prstGeom prst="rect">
              <a:avLst/>
            </a:prstGeom>
            <a:noFill/>
            <a:ln w="9525">
              <a:noFill/>
              <a:miter lim="800000"/>
              <a:headEnd/>
              <a:tailEnd/>
            </a:ln>
            <a:effectLst/>
          </p:spPr>
          <p:txBody>
            <a:bodyPr wrap="square">
              <a:spAutoFit/>
            </a:bodyPr>
            <a:lstStyle/>
            <a:p>
              <a:r>
                <a:rPr lang="de-DE" sz="2400" b="1" dirty="0" err="1" smtClean="0">
                  <a:solidFill>
                    <a:srgbClr val="FF3300"/>
                  </a:solidFill>
                  <a:latin typeface="Comic Sans MS" pitchFamily="66" charset="0"/>
                  <a:cs typeface="Times New Roman" pitchFamily="18" charset="0"/>
                </a:rPr>
                <a:t>prospective</a:t>
              </a:r>
              <a:r>
                <a:rPr lang="de-DE" sz="1400" dirty="0" smtClean="0">
                  <a:solidFill>
                    <a:srgbClr val="4D4D4D"/>
                  </a:solidFill>
                  <a:latin typeface="Comic Sans MS" pitchFamily="66" charset="0"/>
                </a:rPr>
                <a:t> </a:t>
              </a:r>
              <a:endParaRPr lang="de-DE" sz="2400" dirty="0">
                <a:solidFill>
                  <a:srgbClr val="4D4D4D"/>
                </a:solidFill>
                <a:latin typeface="Comic Sans MS" pitchFamily="66" charset="0"/>
              </a:endParaRPr>
            </a:p>
          </p:txBody>
        </p:sp>
      </p:grpSp>
      <p:grpSp>
        <p:nvGrpSpPr>
          <p:cNvPr id="3" name="Group 5"/>
          <p:cNvGrpSpPr>
            <a:grpSpLocks/>
          </p:cNvGrpSpPr>
          <p:nvPr/>
        </p:nvGrpSpPr>
        <p:grpSpPr bwMode="auto">
          <a:xfrm>
            <a:off x="4648200" y="685800"/>
            <a:ext cx="4267200" cy="609600"/>
            <a:chOff x="2928" y="432"/>
            <a:chExt cx="2688" cy="384"/>
          </a:xfrm>
        </p:grpSpPr>
        <p:sp>
          <p:nvSpPr>
            <p:cNvPr id="267270" name="Line 6"/>
            <p:cNvSpPr>
              <a:spLocks noChangeShapeType="1"/>
            </p:cNvSpPr>
            <p:nvPr/>
          </p:nvSpPr>
          <p:spPr bwMode="auto">
            <a:xfrm>
              <a:off x="2928" y="816"/>
              <a:ext cx="2688" cy="0"/>
            </a:xfrm>
            <a:prstGeom prst="line">
              <a:avLst/>
            </a:prstGeom>
            <a:noFill/>
            <a:ln w="76200">
              <a:pattFill prst="trellis">
                <a:fgClr>
                  <a:srgbClr val="FF3300"/>
                </a:fgClr>
                <a:bgClr>
                  <a:srgbClr val="FFFFFF"/>
                </a:bgClr>
              </a:pattFill>
              <a:round/>
              <a:headEnd type="triangle" w="med" len="med"/>
              <a:tailEnd/>
            </a:ln>
          </p:spPr>
          <p:txBody>
            <a:bodyPr/>
            <a:lstStyle/>
            <a:p>
              <a:endParaRPr lang="en-US"/>
            </a:p>
          </p:txBody>
        </p:sp>
        <p:sp>
          <p:nvSpPr>
            <p:cNvPr id="267271" name="Rectangle 7"/>
            <p:cNvSpPr>
              <a:spLocks noChangeArrowheads="1"/>
            </p:cNvSpPr>
            <p:nvPr/>
          </p:nvSpPr>
          <p:spPr bwMode="auto">
            <a:xfrm>
              <a:off x="4176" y="432"/>
              <a:ext cx="1344" cy="288"/>
            </a:xfrm>
            <a:prstGeom prst="rect">
              <a:avLst/>
            </a:prstGeom>
            <a:noFill/>
            <a:ln w="9525">
              <a:noFill/>
              <a:miter lim="800000"/>
              <a:headEnd/>
              <a:tailEnd/>
            </a:ln>
            <a:effectLst/>
          </p:spPr>
          <p:txBody>
            <a:bodyPr>
              <a:spAutoFit/>
            </a:bodyPr>
            <a:lstStyle/>
            <a:p>
              <a:r>
                <a:rPr lang="de-DE" sz="2400" b="1" dirty="0" err="1" smtClean="0">
                  <a:solidFill>
                    <a:srgbClr val="FF3300"/>
                  </a:solidFill>
                  <a:latin typeface="Comic Sans MS" pitchFamily="66" charset="0"/>
                  <a:cs typeface="Times New Roman" pitchFamily="18" charset="0"/>
                </a:rPr>
                <a:t>retrospective</a:t>
              </a:r>
              <a:r>
                <a:rPr lang="de-DE" sz="1400" dirty="0" smtClean="0">
                  <a:solidFill>
                    <a:srgbClr val="4D4D4D"/>
                  </a:solidFill>
                  <a:latin typeface="Comic Sans MS" pitchFamily="66" charset="0"/>
                </a:rPr>
                <a:t> </a:t>
              </a:r>
              <a:endParaRPr lang="de-DE" sz="2400" dirty="0">
                <a:solidFill>
                  <a:srgbClr val="4D4D4D"/>
                </a:solidFill>
                <a:latin typeface="Comic Sans MS" pitchFamily="66" charset="0"/>
              </a:endParaRPr>
            </a:p>
          </p:txBody>
        </p:sp>
      </p:grpSp>
      <p:sp>
        <p:nvSpPr>
          <p:cNvPr id="267272" name="Rectangle 8"/>
          <p:cNvSpPr>
            <a:spLocks noChangeArrowheads="1"/>
          </p:cNvSpPr>
          <p:nvPr/>
        </p:nvSpPr>
        <p:spPr bwMode="auto">
          <a:xfrm>
            <a:off x="533400" y="106363"/>
            <a:ext cx="3124200" cy="579437"/>
          </a:xfrm>
          <a:prstGeom prst="rect">
            <a:avLst/>
          </a:prstGeom>
          <a:noFill/>
          <a:ln w="9525">
            <a:noFill/>
            <a:miter lim="800000"/>
            <a:headEnd/>
            <a:tailEnd/>
          </a:ln>
          <a:effectLst/>
        </p:spPr>
        <p:txBody>
          <a:bodyPr>
            <a:spAutoFit/>
          </a:bodyPr>
          <a:lstStyle/>
          <a:p>
            <a:r>
              <a:rPr lang="de-DE" sz="3200" b="1" dirty="0" err="1" smtClean="0">
                <a:solidFill>
                  <a:srgbClr val="4D4D4D"/>
                </a:solidFill>
                <a:latin typeface="Comic Sans MS" pitchFamily="66" charset="0"/>
                <a:cs typeface="Times New Roman" pitchFamily="18" charset="0"/>
              </a:rPr>
              <a:t>Cohort</a:t>
            </a:r>
            <a:r>
              <a:rPr lang="de-DE" sz="3200" b="1" dirty="0" smtClean="0">
                <a:solidFill>
                  <a:srgbClr val="4D4D4D"/>
                </a:solidFill>
                <a:latin typeface="Comic Sans MS" pitchFamily="66" charset="0"/>
                <a:cs typeface="Times New Roman" pitchFamily="18" charset="0"/>
              </a:rPr>
              <a:t> Study</a:t>
            </a:r>
            <a:endParaRPr lang="de-DE" sz="3200" dirty="0">
              <a:solidFill>
                <a:srgbClr val="4D4D4D"/>
              </a:solidFill>
              <a:latin typeface="Comic Sans MS" pitchFamily="66" charset="0"/>
            </a:endParaRPr>
          </a:p>
        </p:txBody>
      </p:sp>
      <p:sp>
        <p:nvSpPr>
          <p:cNvPr id="267273" name="Rectangle 9"/>
          <p:cNvSpPr>
            <a:spLocks noChangeArrowheads="1"/>
          </p:cNvSpPr>
          <p:nvPr/>
        </p:nvSpPr>
        <p:spPr bwMode="auto">
          <a:xfrm>
            <a:off x="4876800" y="106363"/>
            <a:ext cx="4495800" cy="579437"/>
          </a:xfrm>
          <a:prstGeom prst="rect">
            <a:avLst/>
          </a:prstGeom>
          <a:noFill/>
          <a:ln w="9525">
            <a:noFill/>
            <a:miter lim="800000"/>
            <a:headEnd/>
            <a:tailEnd/>
          </a:ln>
          <a:effectLst/>
        </p:spPr>
        <p:txBody>
          <a:bodyPr>
            <a:spAutoFit/>
          </a:bodyPr>
          <a:lstStyle/>
          <a:p>
            <a:r>
              <a:rPr lang="de-DE" sz="3200" b="1" dirty="0" smtClean="0">
                <a:solidFill>
                  <a:srgbClr val="4D4D4D"/>
                </a:solidFill>
                <a:latin typeface="Comic Sans MS" pitchFamily="66" charset="0"/>
                <a:cs typeface="Times New Roman" pitchFamily="18" charset="0"/>
              </a:rPr>
              <a:t>Case-Control Study</a:t>
            </a:r>
            <a:endParaRPr lang="de-DE" sz="3200" dirty="0">
              <a:solidFill>
                <a:srgbClr val="4D4D4D"/>
              </a:solidFill>
              <a:latin typeface="Comic Sans MS" pitchFamily="66" charset="0"/>
            </a:endParaRPr>
          </a:p>
        </p:txBody>
      </p:sp>
      <p:grpSp>
        <p:nvGrpSpPr>
          <p:cNvPr id="4" name="Group 10"/>
          <p:cNvGrpSpPr>
            <a:grpSpLocks/>
          </p:cNvGrpSpPr>
          <p:nvPr/>
        </p:nvGrpSpPr>
        <p:grpSpPr bwMode="auto">
          <a:xfrm>
            <a:off x="1371600" y="1585913"/>
            <a:ext cx="1981200" cy="2300287"/>
            <a:chOff x="864" y="999"/>
            <a:chExt cx="1248" cy="1449"/>
          </a:xfrm>
        </p:grpSpPr>
        <p:sp>
          <p:nvSpPr>
            <p:cNvPr id="267275" name="Line 11"/>
            <p:cNvSpPr>
              <a:spLocks noChangeShapeType="1"/>
            </p:cNvSpPr>
            <p:nvPr/>
          </p:nvSpPr>
          <p:spPr bwMode="auto">
            <a:xfrm flipH="1" flipV="1">
              <a:off x="908" y="1278"/>
              <a:ext cx="4" cy="882"/>
            </a:xfrm>
            <a:prstGeom prst="line">
              <a:avLst/>
            </a:prstGeom>
            <a:noFill/>
            <a:ln w="28575">
              <a:solidFill>
                <a:srgbClr val="000000"/>
              </a:solidFill>
              <a:round/>
              <a:headEnd/>
              <a:tailEnd/>
            </a:ln>
          </p:spPr>
          <p:txBody>
            <a:bodyPr/>
            <a:lstStyle/>
            <a:p>
              <a:endParaRPr lang="en-US"/>
            </a:p>
          </p:txBody>
        </p:sp>
        <p:sp>
          <p:nvSpPr>
            <p:cNvPr id="267276" name="Rectangle 12"/>
            <p:cNvSpPr>
              <a:spLocks noChangeArrowheads="1"/>
            </p:cNvSpPr>
            <p:nvPr/>
          </p:nvSpPr>
          <p:spPr bwMode="auto">
            <a:xfrm>
              <a:off x="864" y="999"/>
              <a:ext cx="1056" cy="250"/>
            </a:xfrm>
            <a:prstGeom prst="rect">
              <a:avLst/>
            </a:prstGeom>
            <a:noFill/>
            <a:ln w="9525">
              <a:noFill/>
              <a:miter lim="800000"/>
              <a:headEnd/>
              <a:tailEnd/>
            </a:ln>
            <a:effectLst/>
          </p:spPr>
          <p:txBody>
            <a:bodyPr>
              <a:spAutoFit/>
            </a:bodyPr>
            <a:lstStyle/>
            <a:p>
              <a:r>
                <a:rPr lang="de-DE" sz="2000" b="1" dirty="0" err="1" smtClean="0">
                  <a:solidFill>
                    <a:srgbClr val="4D4D4D"/>
                  </a:solidFill>
                  <a:latin typeface="Arial Narrow" pitchFamily="34" charset="0"/>
                  <a:cs typeface="Times New Roman" pitchFamily="18" charset="0"/>
                </a:rPr>
                <a:t>Risk</a:t>
              </a:r>
              <a:r>
                <a:rPr lang="de-DE" sz="2000" b="1" dirty="0" smtClean="0">
                  <a:solidFill>
                    <a:srgbClr val="4D4D4D"/>
                  </a:solidFill>
                  <a:latin typeface="Arial Narrow" pitchFamily="34" charset="0"/>
                  <a:cs typeface="Times New Roman" pitchFamily="18" charset="0"/>
                </a:rPr>
                <a:t> </a:t>
              </a:r>
              <a:r>
                <a:rPr lang="de-DE" sz="2000" b="1" dirty="0" err="1" smtClean="0">
                  <a:solidFill>
                    <a:srgbClr val="4D4D4D"/>
                  </a:solidFill>
                  <a:latin typeface="Arial Narrow" pitchFamily="34" charset="0"/>
                  <a:cs typeface="Times New Roman" pitchFamily="18" charset="0"/>
                </a:rPr>
                <a:t>Factor</a:t>
              </a:r>
              <a:r>
                <a:rPr lang="de-DE" sz="2000" b="1" dirty="0" smtClean="0">
                  <a:solidFill>
                    <a:srgbClr val="4D4D4D"/>
                  </a:solidFill>
                  <a:latin typeface="Arial Narrow" pitchFamily="34" charset="0"/>
                  <a:cs typeface="Times New Roman" pitchFamily="18" charset="0"/>
                </a:rPr>
                <a:t> </a:t>
              </a:r>
              <a:r>
                <a:rPr lang="de-DE" sz="2000" b="1" dirty="0">
                  <a:solidFill>
                    <a:srgbClr val="4D4D4D"/>
                  </a:solidFill>
                  <a:latin typeface="Arial Narrow" pitchFamily="34" charset="0"/>
                  <a:cs typeface="Times New Roman" pitchFamily="18" charset="0"/>
                </a:rPr>
                <a:t>+</a:t>
              </a:r>
              <a:endParaRPr lang="de-DE" sz="2000" dirty="0">
                <a:solidFill>
                  <a:srgbClr val="4D4D4D"/>
                </a:solidFill>
                <a:latin typeface="Arial Narrow" pitchFamily="34" charset="0"/>
              </a:endParaRPr>
            </a:p>
          </p:txBody>
        </p:sp>
        <p:sp>
          <p:nvSpPr>
            <p:cNvPr id="267277" name="Rectangle 13"/>
            <p:cNvSpPr>
              <a:spLocks noChangeArrowheads="1"/>
            </p:cNvSpPr>
            <p:nvPr/>
          </p:nvSpPr>
          <p:spPr bwMode="auto">
            <a:xfrm>
              <a:off x="864" y="2198"/>
              <a:ext cx="1248" cy="250"/>
            </a:xfrm>
            <a:prstGeom prst="rect">
              <a:avLst/>
            </a:prstGeom>
            <a:noFill/>
            <a:ln w="9525">
              <a:noFill/>
              <a:miter lim="800000"/>
              <a:headEnd/>
              <a:tailEnd/>
            </a:ln>
            <a:effectLst/>
          </p:spPr>
          <p:txBody>
            <a:bodyPr>
              <a:spAutoFit/>
            </a:bodyPr>
            <a:lstStyle/>
            <a:p>
              <a:r>
                <a:rPr lang="de-DE" sz="2000" b="1" dirty="0" err="1" smtClean="0">
                  <a:solidFill>
                    <a:srgbClr val="4D4D4D"/>
                  </a:solidFill>
                  <a:latin typeface="Arial Narrow" pitchFamily="34" charset="0"/>
                  <a:cs typeface="Times New Roman" pitchFamily="18" charset="0"/>
                </a:rPr>
                <a:t>Risk</a:t>
              </a:r>
              <a:r>
                <a:rPr lang="de-DE" sz="2000" b="1" dirty="0" smtClean="0">
                  <a:solidFill>
                    <a:srgbClr val="4D4D4D"/>
                  </a:solidFill>
                  <a:latin typeface="Arial Narrow" pitchFamily="34" charset="0"/>
                  <a:cs typeface="Times New Roman" pitchFamily="18" charset="0"/>
                </a:rPr>
                <a:t> </a:t>
              </a:r>
              <a:r>
                <a:rPr lang="de-DE" sz="2000" b="1" dirty="0" err="1" smtClean="0">
                  <a:solidFill>
                    <a:srgbClr val="4D4D4D"/>
                  </a:solidFill>
                  <a:latin typeface="Arial Narrow" pitchFamily="34" charset="0"/>
                  <a:cs typeface="Times New Roman" pitchFamily="18" charset="0"/>
                </a:rPr>
                <a:t>Factor</a:t>
              </a:r>
              <a:r>
                <a:rPr lang="de-DE" sz="2000" dirty="0" smtClean="0">
                  <a:solidFill>
                    <a:srgbClr val="4D4D4D"/>
                  </a:solidFill>
                  <a:latin typeface="Arial Narrow" pitchFamily="34" charset="0"/>
                  <a:cs typeface="Times New Roman" pitchFamily="18" charset="0"/>
                </a:rPr>
                <a:t> </a:t>
              </a:r>
              <a:r>
                <a:rPr lang="de-DE" sz="2000" b="1" dirty="0">
                  <a:solidFill>
                    <a:srgbClr val="4D4D4D"/>
                  </a:solidFill>
                  <a:cs typeface="Times New Roman" pitchFamily="18" charset="0"/>
                </a:rPr>
                <a:t>-</a:t>
              </a:r>
            </a:p>
          </p:txBody>
        </p:sp>
      </p:grpSp>
      <p:grpSp>
        <p:nvGrpSpPr>
          <p:cNvPr id="5" name="Group 14"/>
          <p:cNvGrpSpPr>
            <a:grpSpLocks/>
          </p:cNvGrpSpPr>
          <p:nvPr/>
        </p:nvGrpSpPr>
        <p:grpSpPr bwMode="auto">
          <a:xfrm>
            <a:off x="1449388" y="1508125"/>
            <a:ext cx="3046412" cy="2530475"/>
            <a:chOff x="913" y="950"/>
            <a:chExt cx="1919" cy="1594"/>
          </a:xfrm>
        </p:grpSpPr>
        <p:sp>
          <p:nvSpPr>
            <p:cNvPr id="267279" name="Line 15"/>
            <p:cNvSpPr>
              <a:spLocks noChangeShapeType="1"/>
            </p:cNvSpPr>
            <p:nvPr/>
          </p:nvSpPr>
          <p:spPr bwMode="auto">
            <a:xfrm flipV="1">
              <a:off x="1763" y="1021"/>
              <a:ext cx="344" cy="252"/>
            </a:xfrm>
            <a:prstGeom prst="line">
              <a:avLst/>
            </a:prstGeom>
            <a:noFill/>
            <a:ln w="28575">
              <a:solidFill>
                <a:srgbClr val="000000"/>
              </a:solidFill>
              <a:round/>
              <a:headEnd/>
              <a:tailEnd type="triangle" w="med" len="med"/>
            </a:ln>
          </p:spPr>
          <p:txBody>
            <a:bodyPr/>
            <a:lstStyle/>
            <a:p>
              <a:endParaRPr lang="en-US"/>
            </a:p>
          </p:txBody>
        </p:sp>
        <p:sp>
          <p:nvSpPr>
            <p:cNvPr id="267280" name="Line 16"/>
            <p:cNvSpPr>
              <a:spLocks noChangeShapeType="1"/>
            </p:cNvSpPr>
            <p:nvPr/>
          </p:nvSpPr>
          <p:spPr bwMode="auto">
            <a:xfrm>
              <a:off x="1764" y="1284"/>
              <a:ext cx="340" cy="288"/>
            </a:xfrm>
            <a:prstGeom prst="line">
              <a:avLst/>
            </a:prstGeom>
            <a:noFill/>
            <a:ln w="28575">
              <a:solidFill>
                <a:srgbClr val="000000"/>
              </a:solidFill>
              <a:round/>
              <a:headEnd/>
              <a:tailEnd type="triangle" w="med" len="med"/>
            </a:ln>
          </p:spPr>
          <p:txBody>
            <a:bodyPr/>
            <a:lstStyle/>
            <a:p>
              <a:endParaRPr lang="en-US"/>
            </a:p>
          </p:txBody>
        </p:sp>
        <p:sp>
          <p:nvSpPr>
            <p:cNvPr id="267281" name="Line 17"/>
            <p:cNvSpPr>
              <a:spLocks noChangeShapeType="1"/>
            </p:cNvSpPr>
            <p:nvPr/>
          </p:nvSpPr>
          <p:spPr bwMode="auto">
            <a:xfrm flipV="1">
              <a:off x="1773" y="1872"/>
              <a:ext cx="339" cy="276"/>
            </a:xfrm>
            <a:prstGeom prst="line">
              <a:avLst/>
            </a:prstGeom>
            <a:noFill/>
            <a:ln w="28575">
              <a:solidFill>
                <a:srgbClr val="000000"/>
              </a:solidFill>
              <a:round/>
              <a:headEnd/>
              <a:tailEnd type="triangle" w="med" len="med"/>
            </a:ln>
          </p:spPr>
          <p:txBody>
            <a:bodyPr/>
            <a:lstStyle/>
            <a:p>
              <a:endParaRPr lang="en-US"/>
            </a:p>
          </p:txBody>
        </p:sp>
        <p:sp>
          <p:nvSpPr>
            <p:cNvPr id="267282" name="Line 18"/>
            <p:cNvSpPr>
              <a:spLocks noChangeShapeType="1"/>
            </p:cNvSpPr>
            <p:nvPr/>
          </p:nvSpPr>
          <p:spPr bwMode="auto">
            <a:xfrm>
              <a:off x="1776" y="2160"/>
              <a:ext cx="329" cy="180"/>
            </a:xfrm>
            <a:prstGeom prst="line">
              <a:avLst/>
            </a:prstGeom>
            <a:noFill/>
            <a:ln w="28575">
              <a:solidFill>
                <a:srgbClr val="000000"/>
              </a:solidFill>
              <a:round/>
              <a:headEnd/>
              <a:tailEnd type="triangle" w="med" len="med"/>
            </a:ln>
          </p:spPr>
          <p:txBody>
            <a:bodyPr/>
            <a:lstStyle/>
            <a:p>
              <a:endParaRPr lang="en-US"/>
            </a:p>
          </p:txBody>
        </p:sp>
        <p:sp>
          <p:nvSpPr>
            <p:cNvPr id="267283" name="Line 19"/>
            <p:cNvSpPr>
              <a:spLocks noChangeShapeType="1"/>
            </p:cNvSpPr>
            <p:nvPr/>
          </p:nvSpPr>
          <p:spPr bwMode="auto">
            <a:xfrm flipH="1">
              <a:off x="918" y="1278"/>
              <a:ext cx="841" cy="0"/>
            </a:xfrm>
            <a:prstGeom prst="line">
              <a:avLst/>
            </a:prstGeom>
            <a:noFill/>
            <a:ln w="28575">
              <a:solidFill>
                <a:srgbClr val="000000"/>
              </a:solidFill>
              <a:round/>
              <a:headEnd/>
              <a:tailEnd/>
            </a:ln>
          </p:spPr>
          <p:txBody>
            <a:bodyPr/>
            <a:lstStyle/>
            <a:p>
              <a:endParaRPr lang="en-US"/>
            </a:p>
          </p:txBody>
        </p:sp>
        <p:sp>
          <p:nvSpPr>
            <p:cNvPr id="267284" name="Line 20"/>
            <p:cNvSpPr>
              <a:spLocks noChangeShapeType="1"/>
            </p:cNvSpPr>
            <p:nvPr/>
          </p:nvSpPr>
          <p:spPr bwMode="auto">
            <a:xfrm flipH="1">
              <a:off x="913" y="2160"/>
              <a:ext cx="862" cy="0"/>
            </a:xfrm>
            <a:prstGeom prst="line">
              <a:avLst/>
            </a:prstGeom>
            <a:noFill/>
            <a:ln w="28575">
              <a:solidFill>
                <a:srgbClr val="000000"/>
              </a:solidFill>
              <a:round/>
              <a:headEnd/>
              <a:tailEnd/>
            </a:ln>
          </p:spPr>
          <p:txBody>
            <a:bodyPr/>
            <a:lstStyle/>
            <a:p>
              <a:endParaRPr lang="en-US"/>
            </a:p>
          </p:txBody>
        </p:sp>
        <p:sp>
          <p:nvSpPr>
            <p:cNvPr id="267285" name="Rectangle 21"/>
            <p:cNvSpPr>
              <a:spLocks noChangeArrowheads="1"/>
            </p:cNvSpPr>
            <p:nvPr/>
          </p:nvSpPr>
          <p:spPr bwMode="auto">
            <a:xfrm>
              <a:off x="2112" y="950"/>
              <a:ext cx="720" cy="250"/>
            </a:xfrm>
            <a:prstGeom prst="rect">
              <a:avLst/>
            </a:prstGeom>
            <a:noFill/>
            <a:ln w="9525">
              <a:noFill/>
              <a:miter lim="800000"/>
              <a:headEnd/>
              <a:tailEnd/>
            </a:ln>
            <a:effectLst/>
          </p:spPr>
          <p:txBody>
            <a:bodyPr>
              <a:spAutoFit/>
            </a:bodyPr>
            <a:lstStyle/>
            <a:p>
              <a:r>
                <a:rPr lang="de-DE" sz="2000" b="1" dirty="0" err="1" smtClean="0">
                  <a:solidFill>
                    <a:srgbClr val="4D4D4D"/>
                  </a:solidFill>
                  <a:latin typeface="Arial Narrow" pitchFamily="34" charset="0"/>
                  <a:cs typeface="Times New Roman" pitchFamily="18" charset="0"/>
                </a:rPr>
                <a:t>Diseased</a:t>
              </a:r>
              <a:endParaRPr lang="de-DE" sz="2000" dirty="0">
                <a:solidFill>
                  <a:srgbClr val="4D4D4D"/>
                </a:solidFill>
                <a:latin typeface="Arial Narrow" pitchFamily="34" charset="0"/>
              </a:endParaRPr>
            </a:p>
          </p:txBody>
        </p:sp>
        <p:sp>
          <p:nvSpPr>
            <p:cNvPr id="267286" name="Rectangle 22"/>
            <p:cNvSpPr>
              <a:spLocks noChangeArrowheads="1"/>
            </p:cNvSpPr>
            <p:nvPr/>
          </p:nvSpPr>
          <p:spPr bwMode="auto">
            <a:xfrm>
              <a:off x="2112" y="1412"/>
              <a:ext cx="720" cy="250"/>
            </a:xfrm>
            <a:prstGeom prst="rect">
              <a:avLst/>
            </a:prstGeom>
            <a:noFill/>
            <a:ln w="9525">
              <a:noFill/>
              <a:miter lim="800000"/>
              <a:headEnd/>
              <a:tailEnd/>
            </a:ln>
            <a:effectLst/>
          </p:spPr>
          <p:txBody>
            <a:bodyPr>
              <a:spAutoFit/>
            </a:bodyPr>
            <a:lstStyle/>
            <a:p>
              <a:r>
                <a:rPr lang="de-DE" sz="2000" b="1" dirty="0" err="1" smtClean="0">
                  <a:solidFill>
                    <a:srgbClr val="4D4D4D"/>
                  </a:solidFill>
                  <a:latin typeface="Arial Narrow" pitchFamily="34" charset="0"/>
                  <a:cs typeface="Times New Roman" pitchFamily="18" charset="0"/>
                </a:rPr>
                <a:t>Healthy</a:t>
              </a:r>
              <a:r>
                <a:rPr lang="de-DE" sz="2000" dirty="0" smtClean="0">
                  <a:solidFill>
                    <a:srgbClr val="4D4D4D"/>
                  </a:solidFill>
                  <a:latin typeface="Arial Narrow" pitchFamily="34" charset="0"/>
                </a:rPr>
                <a:t> </a:t>
              </a:r>
              <a:endParaRPr lang="de-DE" sz="2000" dirty="0">
                <a:solidFill>
                  <a:srgbClr val="4D4D4D"/>
                </a:solidFill>
                <a:latin typeface="Arial Narrow" pitchFamily="34" charset="0"/>
              </a:endParaRPr>
            </a:p>
          </p:txBody>
        </p:sp>
        <p:sp>
          <p:nvSpPr>
            <p:cNvPr id="267287" name="Rectangle 23"/>
            <p:cNvSpPr>
              <a:spLocks noChangeArrowheads="1"/>
            </p:cNvSpPr>
            <p:nvPr/>
          </p:nvSpPr>
          <p:spPr bwMode="auto">
            <a:xfrm>
              <a:off x="2064" y="2294"/>
              <a:ext cx="768" cy="250"/>
            </a:xfrm>
            <a:prstGeom prst="rect">
              <a:avLst/>
            </a:prstGeom>
            <a:noFill/>
            <a:ln w="9525">
              <a:noFill/>
              <a:miter lim="800000"/>
              <a:headEnd/>
              <a:tailEnd/>
            </a:ln>
            <a:effectLst/>
          </p:spPr>
          <p:txBody>
            <a:bodyPr>
              <a:spAutoFit/>
            </a:bodyPr>
            <a:lstStyle/>
            <a:p>
              <a:r>
                <a:rPr lang="de-DE" sz="2000" b="1" dirty="0" err="1" smtClean="0">
                  <a:solidFill>
                    <a:srgbClr val="4D4D4D"/>
                  </a:solidFill>
                  <a:latin typeface="Arial Narrow" pitchFamily="34" charset="0"/>
                  <a:cs typeface="Times New Roman" pitchFamily="18" charset="0"/>
                </a:rPr>
                <a:t>Healthy</a:t>
              </a:r>
              <a:r>
                <a:rPr lang="de-DE" sz="2000" dirty="0" smtClean="0">
                  <a:solidFill>
                    <a:srgbClr val="4D4D4D"/>
                  </a:solidFill>
                  <a:latin typeface="Arial Narrow" pitchFamily="34" charset="0"/>
                </a:rPr>
                <a:t> </a:t>
              </a:r>
              <a:endParaRPr lang="de-DE" sz="2000" dirty="0">
                <a:solidFill>
                  <a:srgbClr val="4D4D4D"/>
                </a:solidFill>
                <a:latin typeface="Arial Narrow" pitchFamily="34" charset="0"/>
              </a:endParaRPr>
            </a:p>
          </p:txBody>
        </p:sp>
        <p:sp>
          <p:nvSpPr>
            <p:cNvPr id="267288" name="Rectangle 24"/>
            <p:cNvSpPr>
              <a:spLocks noChangeArrowheads="1"/>
            </p:cNvSpPr>
            <p:nvPr/>
          </p:nvSpPr>
          <p:spPr bwMode="auto">
            <a:xfrm>
              <a:off x="2112" y="1766"/>
              <a:ext cx="720" cy="250"/>
            </a:xfrm>
            <a:prstGeom prst="rect">
              <a:avLst/>
            </a:prstGeom>
            <a:noFill/>
            <a:ln w="9525">
              <a:noFill/>
              <a:miter lim="800000"/>
              <a:headEnd/>
              <a:tailEnd/>
            </a:ln>
            <a:effectLst/>
          </p:spPr>
          <p:txBody>
            <a:bodyPr>
              <a:spAutoFit/>
            </a:bodyPr>
            <a:lstStyle/>
            <a:p>
              <a:r>
                <a:rPr lang="de-DE" sz="2000" b="1" dirty="0" err="1" smtClean="0">
                  <a:solidFill>
                    <a:srgbClr val="4D4D4D"/>
                  </a:solidFill>
                  <a:latin typeface="Arial Narrow" pitchFamily="34" charset="0"/>
                  <a:cs typeface="Times New Roman" pitchFamily="18" charset="0"/>
                </a:rPr>
                <a:t>Diseased</a:t>
              </a:r>
              <a:endParaRPr lang="de-DE" sz="2000" dirty="0">
                <a:solidFill>
                  <a:srgbClr val="4D4D4D"/>
                </a:solidFill>
                <a:latin typeface="Arial Narrow" pitchFamily="34" charset="0"/>
              </a:endParaRPr>
            </a:p>
          </p:txBody>
        </p:sp>
      </p:grpSp>
      <p:grpSp>
        <p:nvGrpSpPr>
          <p:cNvPr id="6" name="Group 25"/>
          <p:cNvGrpSpPr>
            <a:grpSpLocks/>
          </p:cNvGrpSpPr>
          <p:nvPr/>
        </p:nvGrpSpPr>
        <p:grpSpPr bwMode="auto">
          <a:xfrm>
            <a:off x="4800600" y="1600200"/>
            <a:ext cx="2849563" cy="2589213"/>
            <a:chOff x="3024" y="1008"/>
            <a:chExt cx="1795" cy="1631"/>
          </a:xfrm>
        </p:grpSpPr>
        <p:sp>
          <p:nvSpPr>
            <p:cNvPr id="267290" name="Line 26"/>
            <p:cNvSpPr>
              <a:spLocks noChangeShapeType="1"/>
            </p:cNvSpPr>
            <p:nvPr/>
          </p:nvSpPr>
          <p:spPr bwMode="auto">
            <a:xfrm>
              <a:off x="4032" y="1144"/>
              <a:ext cx="780" cy="180"/>
            </a:xfrm>
            <a:prstGeom prst="line">
              <a:avLst/>
            </a:prstGeom>
            <a:noFill/>
            <a:ln w="28575">
              <a:solidFill>
                <a:srgbClr val="000000"/>
              </a:solidFill>
              <a:round/>
              <a:headEnd type="triangle" w="med" len="med"/>
              <a:tailEnd/>
            </a:ln>
          </p:spPr>
          <p:txBody>
            <a:bodyPr/>
            <a:lstStyle/>
            <a:p>
              <a:endParaRPr lang="en-US"/>
            </a:p>
          </p:txBody>
        </p:sp>
        <p:sp>
          <p:nvSpPr>
            <p:cNvPr id="267291" name="Line 27"/>
            <p:cNvSpPr>
              <a:spLocks noChangeShapeType="1"/>
            </p:cNvSpPr>
            <p:nvPr/>
          </p:nvSpPr>
          <p:spPr bwMode="auto">
            <a:xfrm flipV="1">
              <a:off x="4033" y="1326"/>
              <a:ext cx="786" cy="210"/>
            </a:xfrm>
            <a:prstGeom prst="line">
              <a:avLst/>
            </a:prstGeom>
            <a:noFill/>
            <a:ln w="28575">
              <a:solidFill>
                <a:srgbClr val="000000"/>
              </a:solidFill>
              <a:round/>
              <a:headEnd type="triangle" w="med" len="med"/>
              <a:tailEnd/>
            </a:ln>
          </p:spPr>
          <p:txBody>
            <a:bodyPr/>
            <a:lstStyle/>
            <a:p>
              <a:endParaRPr lang="en-US"/>
            </a:p>
          </p:txBody>
        </p:sp>
        <p:sp>
          <p:nvSpPr>
            <p:cNvPr id="267292" name="Line 28"/>
            <p:cNvSpPr>
              <a:spLocks noChangeShapeType="1"/>
            </p:cNvSpPr>
            <p:nvPr/>
          </p:nvSpPr>
          <p:spPr bwMode="auto">
            <a:xfrm>
              <a:off x="4080" y="2064"/>
              <a:ext cx="732" cy="180"/>
            </a:xfrm>
            <a:prstGeom prst="line">
              <a:avLst/>
            </a:prstGeom>
            <a:noFill/>
            <a:ln w="28575">
              <a:solidFill>
                <a:srgbClr val="000000"/>
              </a:solidFill>
              <a:round/>
              <a:headEnd type="triangle" w="med" len="med"/>
              <a:tailEnd/>
            </a:ln>
          </p:spPr>
          <p:txBody>
            <a:bodyPr/>
            <a:lstStyle/>
            <a:p>
              <a:endParaRPr lang="en-US"/>
            </a:p>
          </p:txBody>
        </p:sp>
        <p:sp>
          <p:nvSpPr>
            <p:cNvPr id="267293" name="Line 29"/>
            <p:cNvSpPr>
              <a:spLocks noChangeShapeType="1"/>
            </p:cNvSpPr>
            <p:nvPr/>
          </p:nvSpPr>
          <p:spPr bwMode="auto">
            <a:xfrm flipV="1">
              <a:off x="4113" y="2246"/>
              <a:ext cx="702" cy="246"/>
            </a:xfrm>
            <a:prstGeom prst="line">
              <a:avLst/>
            </a:prstGeom>
            <a:noFill/>
            <a:ln w="28575">
              <a:solidFill>
                <a:srgbClr val="000000"/>
              </a:solidFill>
              <a:round/>
              <a:headEnd type="triangle" w="med" len="med"/>
              <a:tailEnd/>
            </a:ln>
          </p:spPr>
          <p:txBody>
            <a:bodyPr/>
            <a:lstStyle/>
            <a:p>
              <a:endParaRPr lang="en-US"/>
            </a:p>
          </p:txBody>
        </p:sp>
        <p:sp>
          <p:nvSpPr>
            <p:cNvPr id="267294" name="Rectangle 30"/>
            <p:cNvSpPr>
              <a:spLocks noChangeArrowheads="1"/>
            </p:cNvSpPr>
            <p:nvPr/>
          </p:nvSpPr>
          <p:spPr bwMode="auto">
            <a:xfrm>
              <a:off x="3024" y="1008"/>
              <a:ext cx="1008" cy="250"/>
            </a:xfrm>
            <a:prstGeom prst="rect">
              <a:avLst/>
            </a:prstGeom>
            <a:noFill/>
            <a:ln w="9525">
              <a:noFill/>
              <a:miter lim="800000"/>
              <a:headEnd/>
              <a:tailEnd/>
            </a:ln>
            <a:effectLst/>
          </p:spPr>
          <p:txBody>
            <a:bodyPr>
              <a:spAutoFit/>
            </a:bodyPr>
            <a:lstStyle/>
            <a:p>
              <a:r>
                <a:rPr lang="de-DE" sz="2000" b="1" dirty="0" err="1" smtClean="0">
                  <a:solidFill>
                    <a:srgbClr val="4D4D4D"/>
                  </a:solidFill>
                  <a:latin typeface="Arial Narrow" pitchFamily="34" charset="0"/>
                  <a:cs typeface="Times New Roman" pitchFamily="18" charset="0"/>
                </a:rPr>
                <a:t>Risk</a:t>
              </a:r>
              <a:r>
                <a:rPr lang="de-DE" sz="2000" b="1" dirty="0" smtClean="0">
                  <a:solidFill>
                    <a:srgbClr val="4D4D4D"/>
                  </a:solidFill>
                  <a:latin typeface="Arial Narrow" pitchFamily="34" charset="0"/>
                  <a:cs typeface="Times New Roman" pitchFamily="18" charset="0"/>
                </a:rPr>
                <a:t> </a:t>
              </a:r>
              <a:r>
                <a:rPr lang="de-DE" sz="2000" b="1" dirty="0" err="1" smtClean="0">
                  <a:solidFill>
                    <a:srgbClr val="4D4D4D"/>
                  </a:solidFill>
                  <a:latin typeface="Arial Narrow" pitchFamily="34" charset="0"/>
                  <a:cs typeface="Times New Roman" pitchFamily="18" charset="0"/>
                </a:rPr>
                <a:t>Factor</a:t>
              </a:r>
              <a:r>
                <a:rPr lang="de-DE" sz="2000" b="1" dirty="0" smtClean="0">
                  <a:solidFill>
                    <a:srgbClr val="4D4D4D"/>
                  </a:solidFill>
                  <a:latin typeface="Arial Narrow" pitchFamily="34" charset="0"/>
                  <a:cs typeface="Times New Roman" pitchFamily="18" charset="0"/>
                </a:rPr>
                <a:t> </a:t>
              </a:r>
              <a:r>
                <a:rPr lang="de-DE" sz="2000" b="1" dirty="0">
                  <a:solidFill>
                    <a:srgbClr val="4D4D4D"/>
                  </a:solidFill>
                  <a:latin typeface="Arial Narrow" pitchFamily="34" charset="0"/>
                  <a:cs typeface="Times New Roman" pitchFamily="18" charset="0"/>
                </a:rPr>
                <a:t>+</a:t>
              </a:r>
              <a:r>
                <a:rPr lang="de-DE" sz="2000" b="1" dirty="0">
                  <a:solidFill>
                    <a:srgbClr val="4D4D4D"/>
                  </a:solidFill>
                  <a:latin typeface="Arial Narrow" pitchFamily="34" charset="0"/>
                </a:rPr>
                <a:t> </a:t>
              </a:r>
            </a:p>
          </p:txBody>
        </p:sp>
        <p:sp>
          <p:nvSpPr>
            <p:cNvPr id="267295" name="Rectangle 31"/>
            <p:cNvSpPr>
              <a:spLocks noChangeArrowheads="1"/>
            </p:cNvSpPr>
            <p:nvPr/>
          </p:nvSpPr>
          <p:spPr bwMode="auto">
            <a:xfrm>
              <a:off x="3024" y="1402"/>
              <a:ext cx="927" cy="252"/>
            </a:xfrm>
            <a:prstGeom prst="rect">
              <a:avLst/>
            </a:prstGeom>
            <a:noFill/>
            <a:ln w="9525">
              <a:noFill/>
              <a:miter lim="800000"/>
              <a:headEnd/>
              <a:tailEnd/>
            </a:ln>
            <a:effectLst/>
          </p:spPr>
          <p:txBody>
            <a:bodyPr wrap="none">
              <a:spAutoFit/>
            </a:bodyPr>
            <a:lstStyle/>
            <a:p>
              <a:r>
                <a:rPr lang="de-DE" sz="2000" b="1" dirty="0" err="1" smtClean="0">
                  <a:solidFill>
                    <a:srgbClr val="4D4D4D"/>
                  </a:solidFill>
                  <a:latin typeface="Arial Narrow" pitchFamily="34" charset="0"/>
                  <a:cs typeface="Times New Roman" pitchFamily="18" charset="0"/>
                </a:rPr>
                <a:t>Risk</a:t>
              </a:r>
              <a:r>
                <a:rPr lang="de-DE" sz="2000" b="1" dirty="0" smtClean="0">
                  <a:solidFill>
                    <a:srgbClr val="4D4D4D"/>
                  </a:solidFill>
                  <a:latin typeface="Arial Narrow" pitchFamily="34" charset="0"/>
                  <a:cs typeface="Times New Roman" pitchFamily="18" charset="0"/>
                </a:rPr>
                <a:t> </a:t>
              </a:r>
              <a:r>
                <a:rPr lang="de-DE" sz="2000" b="1" dirty="0" err="1" smtClean="0">
                  <a:solidFill>
                    <a:srgbClr val="4D4D4D"/>
                  </a:solidFill>
                  <a:latin typeface="Arial Narrow" pitchFamily="34" charset="0"/>
                  <a:cs typeface="Times New Roman" pitchFamily="18" charset="0"/>
                </a:rPr>
                <a:t>Factor</a:t>
              </a:r>
              <a:r>
                <a:rPr lang="de-DE" sz="2000" dirty="0" smtClean="0">
                  <a:solidFill>
                    <a:srgbClr val="FF3300"/>
                  </a:solidFill>
                  <a:latin typeface="Arial Narrow" pitchFamily="34" charset="0"/>
                  <a:cs typeface="Times New Roman" pitchFamily="18" charset="0"/>
                </a:rPr>
                <a:t> </a:t>
              </a:r>
              <a:r>
                <a:rPr lang="de-DE" sz="2000" b="1" dirty="0">
                  <a:solidFill>
                    <a:srgbClr val="4D4D4D"/>
                  </a:solidFill>
                  <a:cs typeface="Times New Roman" pitchFamily="18" charset="0"/>
                </a:rPr>
                <a:t>-</a:t>
              </a:r>
            </a:p>
          </p:txBody>
        </p:sp>
        <p:sp>
          <p:nvSpPr>
            <p:cNvPr id="267296" name="Rectangle 32"/>
            <p:cNvSpPr>
              <a:spLocks noChangeArrowheads="1"/>
            </p:cNvSpPr>
            <p:nvPr/>
          </p:nvSpPr>
          <p:spPr bwMode="auto">
            <a:xfrm>
              <a:off x="3072" y="1958"/>
              <a:ext cx="1008" cy="250"/>
            </a:xfrm>
            <a:prstGeom prst="rect">
              <a:avLst/>
            </a:prstGeom>
            <a:noFill/>
            <a:ln w="9525">
              <a:noFill/>
              <a:miter lim="800000"/>
              <a:headEnd/>
              <a:tailEnd/>
            </a:ln>
            <a:effectLst/>
          </p:spPr>
          <p:txBody>
            <a:bodyPr>
              <a:spAutoFit/>
            </a:bodyPr>
            <a:lstStyle/>
            <a:p>
              <a:r>
                <a:rPr lang="de-DE" sz="2000" b="1" dirty="0" err="1" smtClean="0">
                  <a:solidFill>
                    <a:srgbClr val="4D4D4D"/>
                  </a:solidFill>
                  <a:latin typeface="Arial Narrow" pitchFamily="34" charset="0"/>
                  <a:cs typeface="Times New Roman" pitchFamily="18" charset="0"/>
                </a:rPr>
                <a:t>Risk</a:t>
              </a:r>
              <a:r>
                <a:rPr lang="de-DE" sz="2000" b="1" dirty="0" smtClean="0">
                  <a:solidFill>
                    <a:srgbClr val="4D4D4D"/>
                  </a:solidFill>
                  <a:latin typeface="Arial Narrow" pitchFamily="34" charset="0"/>
                  <a:cs typeface="Times New Roman" pitchFamily="18" charset="0"/>
                </a:rPr>
                <a:t> </a:t>
              </a:r>
              <a:r>
                <a:rPr lang="de-DE" sz="2000" b="1" dirty="0" err="1" smtClean="0">
                  <a:solidFill>
                    <a:srgbClr val="4D4D4D"/>
                  </a:solidFill>
                  <a:latin typeface="Arial Narrow" pitchFamily="34" charset="0"/>
                  <a:cs typeface="Times New Roman" pitchFamily="18" charset="0"/>
                </a:rPr>
                <a:t>Factor</a:t>
              </a:r>
              <a:r>
                <a:rPr lang="de-DE" sz="2000" b="1" dirty="0" smtClean="0">
                  <a:solidFill>
                    <a:srgbClr val="4D4D4D"/>
                  </a:solidFill>
                  <a:latin typeface="Arial Narrow" pitchFamily="34" charset="0"/>
                  <a:cs typeface="Times New Roman" pitchFamily="18" charset="0"/>
                </a:rPr>
                <a:t> </a:t>
              </a:r>
              <a:r>
                <a:rPr lang="de-DE" sz="2000" b="1" dirty="0">
                  <a:solidFill>
                    <a:srgbClr val="4D4D4D"/>
                  </a:solidFill>
                  <a:latin typeface="Arial Narrow" pitchFamily="34" charset="0"/>
                  <a:cs typeface="Times New Roman" pitchFamily="18" charset="0"/>
                </a:rPr>
                <a:t>+</a:t>
              </a:r>
              <a:r>
                <a:rPr lang="de-DE" sz="2000" b="1" dirty="0">
                  <a:solidFill>
                    <a:srgbClr val="4D4D4D"/>
                  </a:solidFill>
                  <a:latin typeface="Arial Narrow" pitchFamily="34" charset="0"/>
                </a:rPr>
                <a:t> </a:t>
              </a:r>
            </a:p>
          </p:txBody>
        </p:sp>
        <p:sp>
          <p:nvSpPr>
            <p:cNvPr id="267297" name="Rectangle 33"/>
            <p:cNvSpPr>
              <a:spLocks noChangeArrowheads="1"/>
            </p:cNvSpPr>
            <p:nvPr/>
          </p:nvSpPr>
          <p:spPr bwMode="auto">
            <a:xfrm>
              <a:off x="3072" y="2387"/>
              <a:ext cx="927" cy="252"/>
            </a:xfrm>
            <a:prstGeom prst="rect">
              <a:avLst/>
            </a:prstGeom>
            <a:noFill/>
            <a:ln w="9525">
              <a:noFill/>
              <a:miter lim="800000"/>
              <a:headEnd/>
              <a:tailEnd/>
            </a:ln>
            <a:effectLst/>
          </p:spPr>
          <p:txBody>
            <a:bodyPr wrap="none">
              <a:spAutoFit/>
            </a:bodyPr>
            <a:lstStyle/>
            <a:p>
              <a:r>
                <a:rPr lang="de-DE" sz="2000" b="1" dirty="0" err="1" smtClean="0">
                  <a:solidFill>
                    <a:srgbClr val="4D4D4D"/>
                  </a:solidFill>
                  <a:latin typeface="Arial Narrow" pitchFamily="34" charset="0"/>
                  <a:cs typeface="Times New Roman" pitchFamily="18" charset="0"/>
                </a:rPr>
                <a:t>Risk</a:t>
              </a:r>
              <a:r>
                <a:rPr lang="de-DE" sz="2000" b="1" dirty="0" smtClean="0">
                  <a:solidFill>
                    <a:srgbClr val="4D4D4D"/>
                  </a:solidFill>
                  <a:latin typeface="Arial Narrow" pitchFamily="34" charset="0"/>
                  <a:cs typeface="Times New Roman" pitchFamily="18" charset="0"/>
                </a:rPr>
                <a:t> </a:t>
              </a:r>
              <a:r>
                <a:rPr lang="de-DE" sz="2000" b="1" dirty="0" err="1" smtClean="0">
                  <a:solidFill>
                    <a:srgbClr val="4D4D4D"/>
                  </a:solidFill>
                  <a:latin typeface="Arial Narrow" pitchFamily="34" charset="0"/>
                  <a:cs typeface="Times New Roman" pitchFamily="18" charset="0"/>
                </a:rPr>
                <a:t>Factor</a:t>
              </a:r>
              <a:r>
                <a:rPr lang="de-DE" sz="2000" dirty="0" smtClean="0">
                  <a:solidFill>
                    <a:srgbClr val="4D4D4D"/>
                  </a:solidFill>
                  <a:latin typeface="Arial Narrow" pitchFamily="34" charset="0"/>
                  <a:cs typeface="Times New Roman" pitchFamily="18" charset="0"/>
                </a:rPr>
                <a:t> </a:t>
              </a:r>
              <a:r>
                <a:rPr lang="de-DE" sz="2000" b="1" dirty="0">
                  <a:solidFill>
                    <a:srgbClr val="4D4D4D"/>
                  </a:solidFill>
                  <a:cs typeface="Times New Roman" pitchFamily="18" charset="0"/>
                </a:rPr>
                <a:t>-</a:t>
              </a:r>
            </a:p>
          </p:txBody>
        </p:sp>
      </p:grpSp>
      <p:grpSp>
        <p:nvGrpSpPr>
          <p:cNvPr id="7" name="Group 34"/>
          <p:cNvGrpSpPr>
            <a:grpSpLocks/>
          </p:cNvGrpSpPr>
          <p:nvPr/>
        </p:nvGrpSpPr>
        <p:grpSpPr bwMode="auto">
          <a:xfrm>
            <a:off x="7696200" y="1676400"/>
            <a:ext cx="1371600" cy="2225675"/>
            <a:chOff x="4848" y="1056"/>
            <a:chExt cx="864" cy="1402"/>
          </a:xfrm>
        </p:grpSpPr>
        <p:sp>
          <p:nvSpPr>
            <p:cNvPr id="267299" name="Rectangle 35"/>
            <p:cNvSpPr>
              <a:spLocks noChangeArrowheads="1"/>
            </p:cNvSpPr>
            <p:nvPr/>
          </p:nvSpPr>
          <p:spPr bwMode="auto">
            <a:xfrm>
              <a:off x="4848" y="1056"/>
              <a:ext cx="844" cy="465"/>
            </a:xfrm>
            <a:prstGeom prst="rect">
              <a:avLst/>
            </a:prstGeom>
            <a:noFill/>
            <a:ln w="9525">
              <a:noFill/>
              <a:miter lim="800000"/>
              <a:headEnd/>
              <a:tailEnd/>
            </a:ln>
            <a:effectLst/>
          </p:spPr>
          <p:txBody>
            <a:bodyPr wrap="square">
              <a:spAutoFit/>
            </a:bodyPr>
            <a:lstStyle/>
            <a:p>
              <a:pPr>
                <a:lnSpc>
                  <a:spcPct val="105000"/>
                </a:lnSpc>
              </a:pPr>
              <a:r>
                <a:rPr lang="de-DE" sz="2000" b="1" dirty="0" smtClean="0">
                  <a:solidFill>
                    <a:srgbClr val="4D4D4D"/>
                  </a:solidFill>
                  <a:latin typeface="Arial Narrow" pitchFamily="34" charset="0"/>
                  <a:cs typeface="Times New Roman" pitchFamily="18" charset="0"/>
                </a:rPr>
                <a:t>Cases</a:t>
              </a:r>
              <a:endParaRPr lang="de-DE" sz="2000" b="1" dirty="0">
                <a:solidFill>
                  <a:srgbClr val="4D4D4D"/>
                </a:solidFill>
                <a:latin typeface="Arial Narrow" pitchFamily="34" charset="0"/>
                <a:cs typeface="Times New Roman" pitchFamily="18" charset="0"/>
              </a:endParaRPr>
            </a:p>
            <a:p>
              <a:pPr>
                <a:lnSpc>
                  <a:spcPct val="105000"/>
                </a:lnSpc>
              </a:pPr>
              <a:r>
                <a:rPr lang="de-DE" sz="2000" b="1" dirty="0" smtClean="0">
                  <a:solidFill>
                    <a:srgbClr val="4D4D4D"/>
                  </a:solidFill>
                  <a:latin typeface="Arial Narrow" pitchFamily="34" charset="0"/>
                  <a:cs typeface="Times New Roman" pitchFamily="18" charset="0"/>
                </a:rPr>
                <a:t>(</a:t>
              </a:r>
              <a:r>
                <a:rPr lang="de-DE" sz="2000" b="1" dirty="0" err="1" smtClean="0">
                  <a:solidFill>
                    <a:srgbClr val="4D4D4D"/>
                  </a:solidFill>
                  <a:latin typeface="Arial Narrow" pitchFamily="34" charset="0"/>
                  <a:cs typeface="Times New Roman" pitchFamily="18" charset="0"/>
                </a:rPr>
                <a:t>Diseased</a:t>
              </a:r>
              <a:r>
                <a:rPr lang="de-DE" sz="2000" b="1" dirty="0" smtClean="0">
                  <a:solidFill>
                    <a:srgbClr val="4D4D4D"/>
                  </a:solidFill>
                  <a:latin typeface="Arial Narrow" pitchFamily="34" charset="0"/>
                  <a:cs typeface="Times New Roman" pitchFamily="18" charset="0"/>
                </a:rPr>
                <a:t>)</a:t>
              </a:r>
              <a:r>
                <a:rPr lang="de-DE" sz="2000" dirty="0" smtClean="0">
                  <a:solidFill>
                    <a:srgbClr val="4D4D4D"/>
                  </a:solidFill>
                  <a:latin typeface="Arial Narrow" pitchFamily="34" charset="0"/>
                </a:rPr>
                <a:t> </a:t>
              </a:r>
              <a:endParaRPr lang="de-DE" sz="2000" dirty="0">
                <a:solidFill>
                  <a:srgbClr val="4D4D4D"/>
                </a:solidFill>
                <a:latin typeface="Arial Narrow" pitchFamily="34" charset="0"/>
              </a:endParaRPr>
            </a:p>
          </p:txBody>
        </p:sp>
        <p:sp>
          <p:nvSpPr>
            <p:cNvPr id="267300" name="Rectangle 36"/>
            <p:cNvSpPr>
              <a:spLocks noChangeArrowheads="1"/>
            </p:cNvSpPr>
            <p:nvPr/>
          </p:nvSpPr>
          <p:spPr bwMode="auto">
            <a:xfrm>
              <a:off x="4848" y="1996"/>
              <a:ext cx="864" cy="462"/>
            </a:xfrm>
            <a:prstGeom prst="rect">
              <a:avLst/>
            </a:prstGeom>
            <a:noFill/>
            <a:ln w="9525">
              <a:noFill/>
              <a:miter lim="800000"/>
              <a:headEnd/>
              <a:tailEnd/>
            </a:ln>
            <a:effectLst/>
          </p:spPr>
          <p:txBody>
            <a:bodyPr>
              <a:spAutoFit/>
            </a:bodyPr>
            <a:lstStyle/>
            <a:p>
              <a:pPr>
                <a:lnSpc>
                  <a:spcPct val="105000"/>
                </a:lnSpc>
              </a:pPr>
              <a:r>
                <a:rPr lang="de-DE" sz="2000" b="1" dirty="0" smtClean="0">
                  <a:solidFill>
                    <a:srgbClr val="4D4D4D"/>
                  </a:solidFill>
                  <a:latin typeface="Arial Narrow" pitchFamily="34" charset="0"/>
                  <a:cs typeface="Times New Roman" pitchFamily="18" charset="0"/>
                </a:rPr>
                <a:t>Controls</a:t>
              </a:r>
              <a:endParaRPr lang="de-DE" sz="2000" b="1" dirty="0">
                <a:solidFill>
                  <a:srgbClr val="4D4D4D"/>
                </a:solidFill>
                <a:latin typeface="Arial Narrow" pitchFamily="34" charset="0"/>
                <a:cs typeface="Times New Roman" pitchFamily="18" charset="0"/>
              </a:endParaRPr>
            </a:p>
            <a:p>
              <a:pPr>
                <a:lnSpc>
                  <a:spcPct val="105000"/>
                </a:lnSpc>
              </a:pPr>
              <a:r>
                <a:rPr lang="de-DE" sz="2000" b="1" dirty="0" smtClean="0">
                  <a:solidFill>
                    <a:srgbClr val="4D4D4D"/>
                  </a:solidFill>
                  <a:latin typeface="Arial Narrow" pitchFamily="34" charset="0"/>
                  <a:cs typeface="Times New Roman" pitchFamily="18" charset="0"/>
                </a:rPr>
                <a:t>(</a:t>
              </a:r>
              <a:r>
                <a:rPr lang="de-DE" sz="2000" b="1" dirty="0" err="1" smtClean="0">
                  <a:solidFill>
                    <a:srgbClr val="4D4D4D"/>
                  </a:solidFill>
                  <a:latin typeface="Arial Narrow" pitchFamily="34" charset="0"/>
                  <a:cs typeface="Times New Roman" pitchFamily="18" charset="0"/>
                </a:rPr>
                <a:t>Healthy</a:t>
              </a:r>
              <a:r>
                <a:rPr lang="de-DE" sz="2000" b="1" dirty="0" smtClean="0">
                  <a:solidFill>
                    <a:srgbClr val="4D4D4D"/>
                  </a:solidFill>
                  <a:latin typeface="Arial Narrow" pitchFamily="34" charset="0"/>
                  <a:cs typeface="Times New Roman" pitchFamily="18" charset="0"/>
                </a:rPr>
                <a:t>)</a:t>
              </a:r>
              <a:endParaRPr lang="de-DE" sz="2000" b="1" dirty="0">
                <a:solidFill>
                  <a:srgbClr val="4D4D4D"/>
                </a:solidFill>
                <a:latin typeface="Arial Narrow" pitchFamily="34" charset="0"/>
              </a:endParaRPr>
            </a:p>
          </p:txBody>
        </p:sp>
      </p:grpSp>
      <p:sp>
        <p:nvSpPr>
          <p:cNvPr id="267301" name="Line 37"/>
          <p:cNvSpPr>
            <a:spLocks noChangeShapeType="1"/>
          </p:cNvSpPr>
          <p:nvPr/>
        </p:nvSpPr>
        <p:spPr bwMode="auto">
          <a:xfrm>
            <a:off x="4495800" y="0"/>
            <a:ext cx="0" cy="6858000"/>
          </a:xfrm>
          <a:prstGeom prst="line">
            <a:avLst/>
          </a:prstGeom>
          <a:noFill/>
          <a:ln w="9525" cap="rnd">
            <a:solidFill>
              <a:schemeClr val="tx1"/>
            </a:solidFill>
            <a:prstDash val="sysDot"/>
            <a:round/>
            <a:headEnd/>
            <a:tailEnd/>
          </a:ln>
          <a:effectLst/>
        </p:spPr>
        <p:txBody>
          <a:bodyPr/>
          <a:lstStyle/>
          <a:p>
            <a:endParaRPr lang="en-US"/>
          </a:p>
        </p:txBody>
      </p:sp>
      <p:grpSp>
        <p:nvGrpSpPr>
          <p:cNvPr id="8" name="Group 38"/>
          <p:cNvGrpSpPr>
            <a:grpSpLocks/>
          </p:cNvGrpSpPr>
          <p:nvPr/>
        </p:nvGrpSpPr>
        <p:grpSpPr bwMode="auto">
          <a:xfrm>
            <a:off x="76200" y="4343400"/>
            <a:ext cx="4495800" cy="1371600"/>
            <a:chOff x="144" y="2640"/>
            <a:chExt cx="2832" cy="864"/>
          </a:xfrm>
        </p:grpSpPr>
        <p:sp>
          <p:nvSpPr>
            <p:cNvPr id="267303" name="Rectangle 39"/>
            <p:cNvSpPr>
              <a:spLocks noChangeArrowheads="1"/>
            </p:cNvSpPr>
            <p:nvPr/>
          </p:nvSpPr>
          <p:spPr bwMode="auto">
            <a:xfrm>
              <a:off x="1071" y="2640"/>
              <a:ext cx="726" cy="213"/>
            </a:xfrm>
            <a:prstGeom prst="rect">
              <a:avLst/>
            </a:prstGeom>
            <a:noFill/>
            <a:ln w="9525">
              <a:noFill/>
              <a:miter lim="800000"/>
              <a:headEnd/>
              <a:tailEnd/>
            </a:ln>
            <a:effectLst/>
          </p:spPr>
          <p:txBody>
            <a:bodyPr wrap="square">
              <a:spAutoFit/>
            </a:bodyPr>
            <a:lstStyle/>
            <a:p>
              <a:r>
                <a:rPr lang="de-DE" sz="1600" b="1" dirty="0" err="1" smtClean="0">
                  <a:solidFill>
                    <a:srgbClr val="4D4D4D"/>
                  </a:solidFill>
                  <a:latin typeface="Comic Sans MS" pitchFamily="66" charset="0"/>
                  <a:cs typeface="Times New Roman" pitchFamily="18" charset="0"/>
                </a:rPr>
                <a:t>Diseased</a:t>
              </a:r>
              <a:r>
                <a:rPr lang="de-DE" sz="1400" dirty="0" smtClean="0">
                  <a:solidFill>
                    <a:srgbClr val="4D4D4D"/>
                  </a:solidFill>
                  <a:latin typeface="Comic Sans MS" pitchFamily="66" charset="0"/>
                </a:rPr>
                <a:t> </a:t>
              </a:r>
              <a:endParaRPr lang="de-DE" sz="2400" dirty="0">
                <a:solidFill>
                  <a:srgbClr val="4D4D4D"/>
                </a:solidFill>
                <a:latin typeface="Comic Sans MS" pitchFamily="66" charset="0"/>
              </a:endParaRPr>
            </a:p>
          </p:txBody>
        </p:sp>
        <p:sp>
          <p:nvSpPr>
            <p:cNvPr id="267304" name="Rectangle 40"/>
            <p:cNvSpPr>
              <a:spLocks noChangeArrowheads="1"/>
            </p:cNvSpPr>
            <p:nvPr/>
          </p:nvSpPr>
          <p:spPr bwMode="auto">
            <a:xfrm>
              <a:off x="1728" y="2640"/>
              <a:ext cx="672" cy="212"/>
            </a:xfrm>
            <a:prstGeom prst="rect">
              <a:avLst/>
            </a:prstGeom>
            <a:noFill/>
            <a:ln w="9525">
              <a:noFill/>
              <a:miter lim="800000"/>
              <a:headEnd/>
              <a:tailEnd/>
            </a:ln>
            <a:effectLst/>
          </p:spPr>
          <p:txBody>
            <a:bodyPr>
              <a:spAutoFit/>
            </a:bodyPr>
            <a:lstStyle/>
            <a:p>
              <a:r>
                <a:rPr lang="de-DE" sz="1600" b="1" dirty="0" err="1" smtClean="0">
                  <a:solidFill>
                    <a:srgbClr val="4D4D4D"/>
                  </a:solidFill>
                  <a:latin typeface="Comic Sans MS" pitchFamily="66" charset="0"/>
                  <a:cs typeface="Times New Roman" pitchFamily="18" charset="0"/>
                </a:rPr>
                <a:t>Healthy</a:t>
              </a:r>
              <a:r>
                <a:rPr lang="de-DE" sz="1400" dirty="0" smtClean="0">
                  <a:solidFill>
                    <a:srgbClr val="4D4D4D"/>
                  </a:solidFill>
                  <a:latin typeface="Comic Sans MS" pitchFamily="66" charset="0"/>
                </a:rPr>
                <a:t> </a:t>
              </a:r>
              <a:endParaRPr lang="de-DE" sz="2400" dirty="0">
                <a:solidFill>
                  <a:srgbClr val="4D4D4D"/>
                </a:solidFill>
                <a:latin typeface="Comic Sans MS" pitchFamily="66" charset="0"/>
              </a:endParaRPr>
            </a:p>
          </p:txBody>
        </p:sp>
        <p:sp>
          <p:nvSpPr>
            <p:cNvPr id="267305" name="Rectangle 41"/>
            <p:cNvSpPr>
              <a:spLocks noChangeArrowheads="1"/>
            </p:cNvSpPr>
            <p:nvPr/>
          </p:nvSpPr>
          <p:spPr bwMode="auto">
            <a:xfrm>
              <a:off x="144" y="2880"/>
              <a:ext cx="1008" cy="231"/>
            </a:xfrm>
            <a:prstGeom prst="rect">
              <a:avLst/>
            </a:prstGeom>
            <a:noFill/>
            <a:ln w="9525">
              <a:noFill/>
              <a:miter lim="800000"/>
              <a:headEnd/>
              <a:tailEnd/>
            </a:ln>
            <a:effectLst/>
          </p:spPr>
          <p:txBody>
            <a:bodyPr>
              <a:spAutoFit/>
            </a:bodyPr>
            <a:lstStyle/>
            <a:p>
              <a:r>
                <a:rPr lang="de-DE" sz="1600" b="1" dirty="0" err="1" smtClean="0">
                  <a:solidFill>
                    <a:srgbClr val="4D4D4D"/>
                  </a:solidFill>
                  <a:latin typeface="Helvetica" pitchFamily="34" charset="0"/>
                  <a:cs typeface="Times New Roman" pitchFamily="18" charset="0"/>
                </a:rPr>
                <a:t>Risk</a:t>
              </a:r>
              <a:r>
                <a:rPr lang="de-DE" sz="1600" b="1" dirty="0" smtClean="0">
                  <a:solidFill>
                    <a:srgbClr val="4D4D4D"/>
                  </a:solidFill>
                  <a:latin typeface="Helvetica" pitchFamily="34" charset="0"/>
                  <a:cs typeface="Times New Roman" pitchFamily="18" charset="0"/>
                </a:rPr>
                <a:t> </a:t>
              </a:r>
              <a:r>
                <a:rPr lang="de-DE" sz="1600" b="1" dirty="0" err="1" smtClean="0">
                  <a:solidFill>
                    <a:srgbClr val="4D4D4D"/>
                  </a:solidFill>
                  <a:latin typeface="Helvetica" pitchFamily="34" charset="0"/>
                  <a:cs typeface="Times New Roman" pitchFamily="18" charset="0"/>
                </a:rPr>
                <a:t>Factor</a:t>
              </a:r>
              <a:r>
                <a:rPr lang="de-DE" sz="1600" b="1" dirty="0" smtClean="0">
                  <a:solidFill>
                    <a:srgbClr val="4D4D4D"/>
                  </a:solidFill>
                  <a:latin typeface="Helvetica" pitchFamily="34" charset="0"/>
                  <a:cs typeface="Times New Roman" pitchFamily="18" charset="0"/>
                </a:rPr>
                <a:t> </a:t>
              </a:r>
              <a:r>
                <a:rPr lang="de-DE" b="1" dirty="0">
                  <a:solidFill>
                    <a:srgbClr val="4D4D4D"/>
                  </a:solidFill>
                  <a:latin typeface="Helvetica" pitchFamily="34" charset="0"/>
                  <a:cs typeface="Times New Roman" pitchFamily="18" charset="0"/>
                </a:rPr>
                <a:t>+</a:t>
              </a:r>
              <a:r>
                <a:rPr lang="de-DE" b="1" dirty="0">
                  <a:solidFill>
                    <a:srgbClr val="4D4D4D"/>
                  </a:solidFill>
                  <a:latin typeface="Helvetica" pitchFamily="34" charset="0"/>
                </a:rPr>
                <a:t> </a:t>
              </a:r>
            </a:p>
          </p:txBody>
        </p:sp>
        <p:sp>
          <p:nvSpPr>
            <p:cNvPr id="267306" name="Rectangle 42"/>
            <p:cNvSpPr>
              <a:spLocks noChangeArrowheads="1"/>
            </p:cNvSpPr>
            <p:nvPr/>
          </p:nvSpPr>
          <p:spPr bwMode="auto">
            <a:xfrm>
              <a:off x="144" y="3120"/>
              <a:ext cx="921" cy="291"/>
            </a:xfrm>
            <a:prstGeom prst="rect">
              <a:avLst/>
            </a:prstGeom>
            <a:noFill/>
            <a:ln w="9525">
              <a:noFill/>
              <a:miter lim="800000"/>
              <a:headEnd/>
              <a:tailEnd/>
            </a:ln>
            <a:effectLst/>
          </p:spPr>
          <p:txBody>
            <a:bodyPr wrap="none">
              <a:spAutoFit/>
            </a:bodyPr>
            <a:lstStyle/>
            <a:p>
              <a:r>
                <a:rPr lang="de-DE" sz="1600" b="1" dirty="0" err="1" smtClean="0">
                  <a:solidFill>
                    <a:srgbClr val="4D4D4D"/>
                  </a:solidFill>
                  <a:latin typeface="Helvetica" pitchFamily="34" charset="0"/>
                  <a:cs typeface="Times New Roman" pitchFamily="18" charset="0"/>
                </a:rPr>
                <a:t>Risk</a:t>
              </a:r>
              <a:r>
                <a:rPr lang="de-DE" sz="1600" b="1" dirty="0" smtClean="0">
                  <a:solidFill>
                    <a:srgbClr val="4D4D4D"/>
                  </a:solidFill>
                  <a:latin typeface="Helvetica" pitchFamily="34" charset="0"/>
                  <a:cs typeface="Times New Roman" pitchFamily="18" charset="0"/>
                </a:rPr>
                <a:t> </a:t>
              </a:r>
              <a:r>
                <a:rPr lang="de-DE" sz="1600" b="1" dirty="0" err="1" smtClean="0">
                  <a:solidFill>
                    <a:srgbClr val="4D4D4D"/>
                  </a:solidFill>
                  <a:latin typeface="Helvetica" pitchFamily="34" charset="0"/>
                  <a:cs typeface="Times New Roman" pitchFamily="18" charset="0"/>
                </a:rPr>
                <a:t>Factor</a:t>
              </a:r>
              <a:r>
                <a:rPr lang="de-DE" sz="1600" dirty="0" smtClean="0">
                  <a:solidFill>
                    <a:srgbClr val="4D4D4D"/>
                  </a:solidFill>
                  <a:latin typeface="Helvetica" pitchFamily="34" charset="0"/>
                  <a:cs typeface="Times New Roman" pitchFamily="18" charset="0"/>
                </a:rPr>
                <a:t> </a:t>
              </a:r>
              <a:r>
                <a:rPr lang="de-DE" sz="2400" b="1" dirty="0">
                  <a:solidFill>
                    <a:srgbClr val="4D4D4D"/>
                  </a:solidFill>
                  <a:latin typeface="Helvetica" pitchFamily="34" charset="0"/>
                  <a:cs typeface="Times New Roman" pitchFamily="18" charset="0"/>
                </a:rPr>
                <a:t>-</a:t>
              </a:r>
            </a:p>
          </p:txBody>
        </p:sp>
        <p:sp>
          <p:nvSpPr>
            <p:cNvPr id="267307" name="Rectangle 43"/>
            <p:cNvSpPr>
              <a:spLocks noChangeArrowheads="1"/>
            </p:cNvSpPr>
            <p:nvPr/>
          </p:nvSpPr>
          <p:spPr bwMode="auto">
            <a:xfrm>
              <a:off x="2400" y="2908"/>
              <a:ext cx="576" cy="212"/>
            </a:xfrm>
            <a:prstGeom prst="rect">
              <a:avLst/>
            </a:prstGeom>
            <a:noFill/>
            <a:ln w="9525">
              <a:noFill/>
              <a:miter lim="800000"/>
              <a:headEnd/>
              <a:tailEnd/>
            </a:ln>
            <a:effectLst/>
          </p:spPr>
          <p:txBody>
            <a:bodyPr>
              <a:spAutoFit/>
            </a:bodyPr>
            <a:lstStyle/>
            <a:p>
              <a:r>
                <a:rPr lang="de-DE" sz="1600" b="1" dirty="0">
                  <a:solidFill>
                    <a:srgbClr val="4D4D4D"/>
                  </a:solidFill>
                  <a:latin typeface="Helvetica" pitchFamily="34" charset="0"/>
                  <a:cs typeface="Times New Roman" pitchFamily="18" charset="0"/>
                </a:rPr>
                <a:t>A + B</a:t>
              </a:r>
              <a:r>
                <a:rPr lang="de-DE" sz="1400" dirty="0">
                  <a:solidFill>
                    <a:srgbClr val="4D4D4D"/>
                  </a:solidFill>
                </a:rPr>
                <a:t> </a:t>
              </a:r>
              <a:endParaRPr lang="de-DE" sz="2400" dirty="0">
                <a:solidFill>
                  <a:srgbClr val="4D4D4D"/>
                </a:solidFill>
                <a:latin typeface="Times New Roman" pitchFamily="18" charset="0"/>
              </a:endParaRPr>
            </a:p>
          </p:txBody>
        </p:sp>
        <p:sp>
          <p:nvSpPr>
            <p:cNvPr id="267308" name="Text Box 44"/>
            <p:cNvSpPr txBox="1">
              <a:spLocks noChangeArrowheads="1"/>
            </p:cNvSpPr>
            <p:nvPr/>
          </p:nvSpPr>
          <p:spPr bwMode="auto">
            <a:xfrm>
              <a:off x="1286" y="2911"/>
              <a:ext cx="208" cy="212"/>
            </a:xfrm>
            <a:prstGeom prst="rect">
              <a:avLst/>
            </a:prstGeom>
            <a:noFill/>
            <a:ln w="9525">
              <a:noFill/>
              <a:miter lim="800000"/>
              <a:headEnd/>
              <a:tailEnd/>
            </a:ln>
            <a:effectLst/>
          </p:spPr>
          <p:txBody>
            <a:bodyPr wrap="none">
              <a:spAutoFit/>
            </a:bodyPr>
            <a:lstStyle/>
            <a:p>
              <a:r>
                <a:rPr lang="de-DE" sz="1600" b="1" dirty="0">
                  <a:solidFill>
                    <a:srgbClr val="4D4D4D"/>
                  </a:solidFill>
                </a:rPr>
                <a:t>A</a:t>
              </a:r>
            </a:p>
          </p:txBody>
        </p:sp>
        <p:sp>
          <p:nvSpPr>
            <p:cNvPr id="267309" name="Text Box 45"/>
            <p:cNvSpPr txBox="1">
              <a:spLocks noChangeArrowheads="1"/>
            </p:cNvSpPr>
            <p:nvPr/>
          </p:nvSpPr>
          <p:spPr bwMode="auto">
            <a:xfrm>
              <a:off x="1920" y="2908"/>
              <a:ext cx="208" cy="212"/>
            </a:xfrm>
            <a:prstGeom prst="rect">
              <a:avLst/>
            </a:prstGeom>
            <a:noFill/>
            <a:ln w="9525">
              <a:noFill/>
              <a:miter lim="800000"/>
              <a:headEnd/>
              <a:tailEnd/>
            </a:ln>
            <a:effectLst/>
          </p:spPr>
          <p:txBody>
            <a:bodyPr wrap="none">
              <a:spAutoFit/>
            </a:bodyPr>
            <a:lstStyle/>
            <a:p>
              <a:r>
                <a:rPr lang="de-DE" sz="1600" b="1" dirty="0">
                  <a:solidFill>
                    <a:srgbClr val="4D4D4D"/>
                  </a:solidFill>
                </a:rPr>
                <a:t>B</a:t>
              </a:r>
            </a:p>
          </p:txBody>
        </p:sp>
        <p:sp>
          <p:nvSpPr>
            <p:cNvPr id="267310" name="Text Box 46"/>
            <p:cNvSpPr txBox="1">
              <a:spLocks noChangeArrowheads="1"/>
            </p:cNvSpPr>
            <p:nvPr/>
          </p:nvSpPr>
          <p:spPr bwMode="auto">
            <a:xfrm>
              <a:off x="1296" y="3196"/>
              <a:ext cx="208" cy="212"/>
            </a:xfrm>
            <a:prstGeom prst="rect">
              <a:avLst/>
            </a:prstGeom>
            <a:noFill/>
            <a:ln w="9525">
              <a:noFill/>
              <a:miter lim="800000"/>
              <a:headEnd/>
              <a:tailEnd/>
            </a:ln>
            <a:effectLst/>
          </p:spPr>
          <p:txBody>
            <a:bodyPr wrap="none">
              <a:spAutoFit/>
            </a:bodyPr>
            <a:lstStyle/>
            <a:p>
              <a:r>
                <a:rPr lang="de-DE" sz="1600" b="1">
                  <a:solidFill>
                    <a:srgbClr val="4D4D4D"/>
                  </a:solidFill>
                </a:rPr>
                <a:t>C</a:t>
              </a:r>
            </a:p>
          </p:txBody>
        </p:sp>
        <p:sp>
          <p:nvSpPr>
            <p:cNvPr id="267311" name="Text Box 47"/>
            <p:cNvSpPr txBox="1">
              <a:spLocks noChangeArrowheads="1"/>
            </p:cNvSpPr>
            <p:nvPr/>
          </p:nvSpPr>
          <p:spPr bwMode="auto">
            <a:xfrm>
              <a:off x="1920" y="3196"/>
              <a:ext cx="208" cy="212"/>
            </a:xfrm>
            <a:prstGeom prst="rect">
              <a:avLst/>
            </a:prstGeom>
            <a:noFill/>
            <a:ln w="9525">
              <a:noFill/>
              <a:miter lim="800000"/>
              <a:headEnd/>
              <a:tailEnd/>
            </a:ln>
            <a:effectLst/>
          </p:spPr>
          <p:txBody>
            <a:bodyPr wrap="none">
              <a:spAutoFit/>
            </a:bodyPr>
            <a:lstStyle/>
            <a:p>
              <a:r>
                <a:rPr lang="de-DE" sz="1600" b="1">
                  <a:solidFill>
                    <a:srgbClr val="4D4D4D"/>
                  </a:solidFill>
                </a:rPr>
                <a:t>D</a:t>
              </a:r>
            </a:p>
          </p:txBody>
        </p:sp>
        <p:sp>
          <p:nvSpPr>
            <p:cNvPr id="267312" name="Rectangle 48"/>
            <p:cNvSpPr>
              <a:spLocks noChangeArrowheads="1"/>
            </p:cNvSpPr>
            <p:nvPr/>
          </p:nvSpPr>
          <p:spPr bwMode="auto">
            <a:xfrm>
              <a:off x="2400" y="3196"/>
              <a:ext cx="576" cy="212"/>
            </a:xfrm>
            <a:prstGeom prst="rect">
              <a:avLst/>
            </a:prstGeom>
            <a:noFill/>
            <a:ln w="9525">
              <a:noFill/>
              <a:miter lim="800000"/>
              <a:headEnd/>
              <a:tailEnd/>
            </a:ln>
            <a:effectLst/>
          </p:spPr>
          <p:txBody>
            <a:bodyPr>
              <a:spAutoFit/>
            </a:bodyPr>
            <a:lstStyle/>
            <a:p>
              <a:r>
                <a:rPr lang="de-DE" sz="1600" b="1">
                  <a:solidFill>
                    <a:srgbClr val="4D4D4D"/>
                  </a:solidFill>
                  <a:latin typeface="Helvetica" pitchFamily="34" charset="0"/>
                  <a:cs typeface="Times New Roman" pitchFamily="18" charset="0"/>
                </a:rPr>
                <a:t>C + D</a:t>
              </a:r>
              <a:r>
                <a:rPr lang="de-DE" sz="1400">
                  <a:solidFill>
                    <a:srgbClr val="4D4D4D"/>
                  </a:solidFill>
                </a:rPr>
                <a:t> </a:t>
              </a:r>
              <a:endParaRPr lang="de-DE" sz="2400">
                <a:solidFill>
                  <a:srgbClr val="4D4D4D"/>
                </a:solidFill>
                <a:latin typeface="Times New Roman" pitchFamily="18" charset="0"/>
              </a:endParaRPr>
            </a:p>
          </p:txBody>
        </p:sp>
        <p:sp>
          <p:nvSpPr>
            <p:cNvPr id="267313" name="Line 49"/>
            <p:cNvSpPr>
              <a:spLocks noChangeShapeType="1"/>
            </p:cNvSpPr>
            <p:nvPr/>
          </p:nvSpPr>
          <p:spPr bwMode="auto">
            <a:xfrm>
              <a:off x="144" y="3168"/>
              <a:ext cx="2688" cy="0"/>
            </a:xfrm>
            <a:prstGeom prst="line">
              <a:avLst/>
            </a:prstGeom>
            <a:noFill/>
            <a:ln w="9525" cap="rnd">
              <a:solidFill>
                <a:schemeClr val="tx1"/>
              </a:solidFill>
              <a:prstDash val="sysDot"/>
              <a:round/>
              <a:headEnd/>
              <a:tailEnd/>
            </a:ln>
            <a:effectLst/>
          </p:spPr>
          <p:txBody>
            <a:bodyPr/>
            <a:lstStyle/>
            <a:p>
              <a:endParaRPr lang="en-US"/>
            </a:p>
          </p:txBody>
        </p:sp>
        <p:sp>
          <p:nvSpPr>
            <p:cNvPr id="267314" name="Line 50"/>
            <p:cNvSpPr>
              <a:spLocks noChangeShapeType="1"/>
            </p:cNvSpPr>
            <p:nvPr/>
          </p:nvSpPr>
          <p:spPr bwMode="auto">
            <a:xfrm>
              <a:off x="1680"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15" name="Line 51"/>
            <p:cNvSpPr>
              <a:spLocks noChangeShapeType="1"/>
            </p:cNvSpPr>
            <p:nvPr/>
          </p:nvSpPr>
          <p:spPr bwMode="auto">
            <a:xfrm>
              <a:off x="2352"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16" name="Line 52"/>
            <p:cNvSpPr>
              <a:spLocks noChangeShapeType="1"/>
            </p:cNvSpPr>
            <p:nvPr/>
          </p:nvSpPr>
          <p:spPr bwMode="auto">
            <a:xfrm>
              <a:off x="1104"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17" name="Line 53"/>
            <p:cNvSpPr>
              <a:spLocks noChangeShapeType="1"/>
            </p:cNvSpPr>
            <p:nvPr/>
          </p:nvSpPr>
          <p:spPr bwMode="auto">
            <a:xfrm>
              <a:off x="144" y="2880"/>
              <a:ext cx="2688" cy="0"/>
            </a:xfrm>
            <a:prstGeom prst="line">
              <a:avLst/>
            </a:prstGeom>
            <a:noFill/>
            <a:ln w="9525" cap="rnd">
              <a:solidFill>
                <a:schemeClr val="tx1"/>
              </a:solidFill>
              <a:prstDash val="sysDot"/>
              <a:round/>
              <a:headEnd/>
              <a:tailEnd/>
            </a:ln>
            <a:effectLst/>
          </p:spPr>
          <p:txBody>
            <a:bodyPr/>
            <a:lstStyle/>
            <a:p>
              <a:endParaRPr lang="en-US"/>
            </a:p>
          </p:txBody>
        </p:sp>
        <p:sp>
          <p:nvSpPr>
            <p:cNvPr id="267318" name="Line 54"/>
            <p:cNvSpPr>
              <a:spLocks noChangeShapeType="1"/>
            </p:cNvSpPr>
            <p:nvPr/>
          </p:nvSpPr>
          <p:spPr bwMode="auto">
            <a:xfrm>
              <a:off x="144" y="3504"/>
              <a:ext cx="2688" cy="0"/>
            </a:xfrm>
            <a:prstGeom prst="line">
              <a:avLst/>
            </a:prstGeom>
            <a:noFill/>
            <a:ln w="9525" cap="rnd">
              <a:solidFill>
                <a:schemeClr val="tx1"/>
              </a:solidFill>
              <a:prstDash val="sysDot"/>
              <a:round/>
              <a:headEnd/>
              <a:tailEnd/>
            </a:ln>
            <a:effectLst/>
          </p:spPr>
          <p:txBody>
            <a:bodyPr/>
            <a:lstStyle/>
            <a:p>
              <a:endParaRPr lang="en-US"/>
            </a:p>
          </p:txBody>
        </p:sp>
      </p:grpSp>
      <p:grpSp>
        <p:nvGrpSpPr>
          <p:cNvPr id="9" name="Group 55"/>
          <p:cNvGrpSpPr>
            <a:grpSpLocks/>
          </p:cNvGrpSpPr>
          <p:nvPr/>
        </p:nvGrpSpPr>
        <p:grpSpPr bwMode="auto">
          <a:xfrm>
            <a:off x="4572000" y="4343400"/>
            <a:ext cx="4495800" cy="1371600"/>
            <a:chOff x="144" y="2640"/>
            <a:chExt cx="2832" cy="864"/>
          </a:xfrm>
        </p:grpSpPr>
        <p:sp>
          <p:nvSpPr>
            <p:cNvPr id="267320" name="Rectangle 56"/>
            <p:cNvSpPr>
              <a:spLocks noChangeArrowheads="1"/>
            </p:cNvSpPr>
            <p:nvPr/>
          </p:nvSpPr>
          <p:spPr bwMode="auto">
            <a:xfrm>
              <a:off x="1006" y="2640"/>
              <a:ext cx="722" cy="213"/>
            </a:xfrm>
            <a:prstGeom prst="rect">
              <a:avLst/>
            </a:prstGeom>
            <a:noFill/>
            <a:ln w="9525">
              <a:noFill/>
              <a:miter lim="800000"/>
              <a:headEnd/>
              <a:tailEnd/>
            </a:ln>
            <a:effectLst/>
          </p:spPr>
          <p:txBody>
            <a:bodyPr wrap="square">
              <a:spAutoFit/>
            </a:bodyPr>
            <a:lstStyle/>
            <a:p>
              <a:r>
                <a:rPr lang="de-DE" sz="1600" b="1" dirty="0" err="1" smtClean="0">
                  <a:solidFill>
                    <a:srgbClr val="4D4D4D"/>
                  </a:solidFill>
                  <a:latin typeface="Comic Sans MS" pitchFamily="66" charset="0"/>
                  <a:cs typeface="Times New Roman" pitchFamily="18" charset="0"/>
                </a:rPr>
                <a:t>Diseased</a:t>
              </a:r>
              <a:r>
                <a:rPr lang="de-DE" sz="1400" dirty="0" smtClean="0">
                  <a:solidFill>
                    <a:srgbClr val="4D4D4D"/>
                  </a:solidFill>
                  <a:latin typeface="Comic Sans MS" pitchFamily="66" charset="0"/>
                </a:rPr>
                <a:t> </a:t>
              </a:r>
              <a:endParaRPr lang="de-DE" sz="2400" dirty="0">
                <a:solidFill>
                  <a:srgbClr val="4D4D4D"/>
                </a:solidFill>
                <a:latin typeface="Comic Sans MS" pitchFamily="66" charset="0"/>
              </a:endParaRPr>
            </a:p>
          </p:txBody>
        </p:sp>
        <p:sp>
          <p:nvSpPr>
            <p:cNvPr id="267321" name="Rectangle 57"/>
            <p:cNvSpPr>
              <a:spLocks noChangeArrowheads="1"/>
            </p:cNvSpPr>
            <p:nvPr/>
          </p:nvSpPr>
          <p:spPr bwMode="auto">
            <a:xfrm>
              <a:off x="1728" y="2640"/>
              <a:ext cx="672" cy="212"/>
            </a:xfrm>
            <a:prstGeom prst="rect">
              <a:avLst/>
            </a:prstGeom>
            <a:noFill/>
            <a:ln w="9525">
              <a:noFill/>
              <a:miter lim="800000"/>
              <a:headEnd/>
              <a:tailEnd/>
            </a:ln>
            <a:effectLst/>
          </p:spPr>
          <p:txBody>
            <a:bodyPr>
              <a:spAutoFit/>
            </a:bodyPr>
            <a:lstStyle/>
            <a:p>
              <a:r>
                <a:rPr lang="de-DE" sz="1600" b="1" dirty="0" err="1" smtClean="0">
                  <a:solidFill>
                    <a:srgbClr val="4D4D4D"/>
                  </a:solidFill>
                  <a:latin typeface="Comic Sans MS" pitchFamily="66" charset="0"/>
                  <a:cs typeface="Times New Roman" pitchFamily="18" charset="0"/>
                </a:rPr>
                <a:t>Healthy</a:t>
              </a:r>
              <a:r>
                <a:rPr lang="de-DE" sz="1400" dirty="0" smtClean="0">
                  <a:solidFill>
                    <a:srgbClr val="4D4D4D"/>
                  </a:solidFill>
                  <a:latin typeface="Comic Sans MS" pitchFamily="66" charset="0"/>
                </a:rPr>
                <a:t> </a:t>
              </a:r>
              <a:endParaRPr lang="de-DE" sz="2400" dirty="0">
                <a:solidFill>
                  <a:srgbClr val="4D4D4D"/>
                </a:solidFill>
                <a:latin typeface="Comic Sans MS" pitchFamily="66" charset="0"/>
              </a:endParaRPr>
            </a:p>
          </p:txBody>
        </p:sp>
        <p:sp>
          <p:nvSpPr>
            <p:cNvPr id="267322" name="Rectangle 58"/>
            <p:cNvSpPr>
              <a:spLocks noChangeArrowheads="1"/>
            </p:cNvSpPr>
            <p:nvPr/>
          </p:nvSpPr>
          <p:spPr bwMode="auto">
            <a:xfrm>
              <a:off x="144" y="2880"/>
              <a:ext cx="1008" cy="231"/>
            </a:xfrm>
            <a:prstGeom prst="rect">
              <a:avLst/>
            </a:prstGeom>
            <a:noFill/>
            <a:ln w="9525">
              <a:noFill/>
              <a:miter lim="800000"/>
              <a:headEnd/>
              <a:tailEnd/>
            </a:ln>
            <a:effectLst/>
          </p:spPr>
          <p:txBody>
            <a:bodyPr>
              <a:spAutoFit/>
            </a:bodyPr>
            <a:lstStyle/>
            <a:p>
              <a:r>
                <a:rPr lang="de-DE" sz="1600" b="1" dirty="0" err="1" smtClean="0">
                  <a:solidFill>
                    <a:srgbClr val="4D4D4D"/>
                  </a:solidFill>
                  <a:latin typeface="Helvetica" pitchFamily="34" charset="0"/>
                  <a:cs typeface="Times New Roman" pitchFamily="18" charset="0"/>
                </a:rPr>
                <a:t>Risk</a:t>
              </a:r>
              <a:r>
                <a:rPr lang="de-DE" sz="1600" b="1" dirty="0" smtClean="0">
                  <a:solidFill>
                    <a:srgbClr val="4D4D4D"/>
                  </a:solidFill>
                  <a:latin typeface="Helvetica" pitchFamily="34" charset="0"/>
                  <a:cs typeface="Times New Roman" pitchFamily="18" charset="0"/>
                </a:rPr>
                <a:t> </a:t>
              </a:r>
              <a:r>
                <a:rPr lang="de-DE" sz="1600" b="1" dirty="0" err="1" smtClean="0">
                  <a:solidFill>
                    <a:srgbClr val="4D4D4D"/>
                  </a:solidFill>
                  <a:latin typeface="Helvetica" pitchFamily="34" charset="0"/>
                  <a:cs typeface="Times New Roman" pitchFamily="18" charset="0"/>
                </a:rPr>
                <a:t>Factor</a:t>
              </a:r>
              <a:r>
                <a:rPr lang="de-DE" sz="1600" b="1" dirty="0" smtClean="0">
                  <a:solidFill>
                    <a:srgbClr val="4D4D4D"/>
                  </a:solidFill>
                  <a:latin typeface="Helvetica" pitchFamily="34" charset="0"/>
                  <a:cs typeface="Times New Roman" pitchFamily="18" charset="0"/>
                </a:rPr>
                <a:t> </a:t>
              </a:r>
              <a:r>
                <a:rPr lang="de-DE" b="1" dirty="0">
                  <a:solidFill>
                    <a:srgbClr val="4D4D4D"/>
                  </a:solidFill>
                  <a:latin typeface="Helvetica" pitchFamily="34" charset="0"/>
                  <a:cs typeface="Times New Roman" pitchFamily="18" charset="0"/>
                </a:rPr>
                <a:t>+</a:t>
              </a:r>
              <a:r>
                <a:rPr lang="de-DE" b="1" dirty="0">
                  <a:solidFill>
                    <a:srgbClr val="4D4D4D"/>
                  </a:solidFill>
                  <a:latin typeface="Helvetica" pitchFamily="34" charset="0"/>
                </a:rPr>
                <a:t> </a:t>
              </a:r>
            </a:p>
          </p:txBody>
        </p:sp>
        <p:sp>
          <p:nvSpPr>
            <p:cNvPr id="267323" name="Rectangle 59"/>
            <p:cNvSpPr>
              <a:spLocks noChangeArrowheads="1"/>
            </p:cNvSpPr>
            <p:nvPr/>
          </p:nvSpPr>
          <p:spPr bwMode="auto">
            <a:xfrm>
              <a:off x="144" y="3120"/>
              <a:ext cx="921" cy="291"/>
            </a:xfrm>
            <a:prstGeom prst="rect">
              <a:avLst/>
            </a:prstGeom>
            <a:noFill/>
            <a:ln w="9525">
              <a:noFill/>
              <a:miter lim="800000"/>
              <a:headEnd/>
              <a:tailEnd/>
            </a:ln>
            <a:effectLst/>
          </p:spPr>
          <p:txBody>
            <a:bodyPr wrap="none">
              <a:spAutoFit/>
            </a:bodyPr>
            <a:lstStyle/>
            <a:p>
              <a:r>
                <a:rPr lang="de-DE" sz="1600" b="1" dirty="0" err="1" smtClean="0">
                  <a:solidFill>
                    <a:srgbClr val="4D4D4D"/>
                  </a:solidFill>
                  <a:latin typeface="Helvetica" pitchFamily="34" charset="0"/>
                  <a:cs typeface="Times New Roman" pitchFamily="18" charset="0"/>
                </a:rPr>
                <a:t>Risk</a:t>
              </a:r>
              <a:r>
                <a:rPr lang="de-DE" sz="1600" b="1" dirty="0" smtClean="0">
                  <a:solidFill>
                    <a:srgbClr val="4D4D4D"/>
                  </a:solidFill>
                  <a:latin typeface="Helvetica" pitchFamily="34" charset="0"/>
                  <a:cs typeface="Times New Roman" pitchFamily="18" charset="0"/>
                </a:rPr>
                <a:t> </a:t>
              </a:r>
              <a:r>
                <a:rPr lang="de-DE" sz="1600" b="1" dirty="0" err="1" smtClean="0">
                  <a:solidFill>
                    <a:srgbClr val="4D4D4D"/>
                  </a:solidFill>
                  <a:latin typeface="Helvetica" pitchFamily="34" charset="0"/>
                  <a:cs typeface="Times New Roman" pitchFamily="18" charset="0"/>
                </a:rPr>
                <a:t>Factor</a:t>
              </a:r>
              <a:r>
                <a:rPr lang="de-DE" sz="1600" dirty="0" smtClean="0">
                  <a:solidFill>
                    <a:srgbClr val="4D4D4D"/>
                  </a:solidFill>
                  <a:latin typeface="Helvetica" pitchFamily="34" charset="0"/>
                  <a:cs typeface="Times New Roman" pitchFamily="18" charset="0"/>
                </a:rPr>
                <a:t> </a:t>
              </a:r>
              <a:r>
                <a:rPr lang="de-DE" sz="2400" b="1" dirty="0">
                  <a:solidFill>
                    <a:srgbClr val="4D4D4D"/>
                  </a:solidFill>
                  <a:latin typeface="Helvetica" pitchFamily="34" charset="0"/>
                  <a:cs typeface="Times New Roman" pitchFamily="18" charset="0"/>
                </a:rPr>
                <a:t>-</a:t>
              </a:r>
            </a:p>
          </p:txBody>
        </p:sp>
        <p:sp>
          <p:nvSpPr>
            <p:cNvPr id="267324" name="Rectangle 60"/>
            <p:cNvSpPr>
              <a:spLocks noChangeArrowheads="1"/>
            </p:cNvSpPr>
            <p:nvPr/>
          </p:nvSpPr>
          <p:spPr bwMode="auto">
            <a:xfrm>
              <a:off x="2400" y="2908"/>
              <a:ext cx="576" cy="212"/>
            </a:xfrm>
            <a:prstGeom prst="rect">
              <a:avLst/>
            </a:prstGeom>
            <a:noFill/>
            <a:ln w="9525">
              <a:noFill/>
              <a:miter lim="800000"/>
              <a:headEnd/>
              <a:tailEnd/>
            </a:ln>
            <a:effectLst/>
          </p:spPr>
          <p:txBody>
            <a:bodyPr>
              <a:spAutoFit/>
            </a:bodyPr>
            <a:lstStyle/>
            <a:p>
              <a:r>
                <a:rPr lang="de-DE" sz="1600" b="1">
                  <a:solidFill>
                    <a:srgbClr val="4D4D4D"/>
                  </a:solidFill>
                  <a:latin typeface="Helvetica" pitchFamily="34" charset="0"/>
                  <a:cs typeface="Times New Roman" pitchFamily="18" charset="0"/>
                </a:rPr>
                <a:t>A + B</a:t>
              </a:r>
              <a:r>
                <a:rPr lang="de-DE" sz="1400">
                  <a:solidFill>
                    <a:srgbClr val="4D4D4D"/>
                  </a:solidFill>
                </a:rPr>
                <a:t> </a:t>
              </a:r>
              <a:endParaRPr lang="de-DE" sz="2400">
                <a:solidFill>
                  <a:srgbClr val="4D4D4D"/>
                </a:solidFill>
                <a:latin typeface="Times New Roman" pitchFamily="18" charset="0"/>
              </a:endParaRPr>
            </a:p>
          </p:txBody>
        </p:sp>
        <p:sp>
          <p:nvSpPr>
            <p:cNvPr id="267325" name="Text Box 61"/>
            <p:cNvSpPr txBox="1">
              <a:spLocks noChangeArrowheads="1"/>
            </p:cNvSpPr>
            <p:nvPr/>
          </p:nvSpPr>
          <p:spPr bwMode="auto">
            <a:xfrm>
              <a:off x="1286" y="2911"/>
              <a:ext cx="208" cy="212"/>
            </a:xfrm>
            <a:prstGeom prst="rect">
              <a:avLst/>
            </a:prstGeom>
            <a:noFill/>
            <a:ln w="9525">
              <a:noFill/>
              <a:miter lim="800000"/>
              <a:headEnd/>
              <a:tailEnd/>
            </a:ln>
            <a:effectLst/>
          </p:spPr>
          <p:txBody>
            <a:bodyPr wrap="none">
              <a:spAutoFit/>
            </a:bodyPr>
            <a:lstStyle/>
            <a:p>
              <a:r>
                <a:rPr lang="de-DE" sz="1600" b="1">
                  <a:solidFill>
                    <a:srgbClr val="4D4D4D"/>
                  </a:solidFill>
                </a:rPr>
                <a:t>A</a:t>
              </a:r>
            </a:p>
          </p:txBody>
        </p:sp>
        <p:sp>
          <p:nvSpPr>
            <p:cNvPr id="267326" name="Text Box 62"/>
            <p:cNvSpPr txBox="1">
              <a:spLocks noChangeArrowheads="1"/>
            </p:cNvSpPr>
            <p:nvPr/>
          </p:nvSpPr>
          <p:spPr bwMode="auto">
            <a:xfrm>
              <a:off x="1920" y="2908"/>
              <a:ext cx="208" cy="212"/>
            </a:xfrm>
            <a:prstGeom prst="rect">
              <a:avLst/>
            </a:prstGeom>
            <a:noFill/>
            <a:ln w="9525">
              <a:noFill/>
              <a:miter lim="800000"/>
              <a:headEnd/>
              <a:tailEnd/>
            </a:ln>
            <a:effectLst/>
          </p:spPr>
          <p:txBody>
            <a:bodyPr wrap="none">
              <a:spAutoFit/>
            </a:bodyPr>
            <a:lstStyle/>
            <a:p>
              <a:r>
                <a:rPr lang="de-DE" sz="1600" b="1">
                  <a:solidFill>
                    <a:srgbClr val="4D4D4D"/>
                  </a:solidFill>
                </a:rPr>
                <a:t>B</a:t>
              </a:r>
            </a:p>
          </p:txBody>
        </p:sp>
        <p:sp>
          <p:nvSpPr>
            <p:cNvPr id="267327" name="Text Box 63"/>
            <p:cNvSpPr txBox="1">
              <a:spLocks noChangeArrowheads="1"/>
            </p:cNvSpPr>
            <p:nvPr/>
          </p:nvSpPr>
          <p:spPr bwMode="auto">
            <a:xfrm>
              <a:off x="1296" y="3196"/>
              <a:ext cx="208" cy="212"/>
            </a:xfrm>
            <a:prstGeom prst="rect">
              <a:avLst/>
            </a:prstGeom>
            <a:noFill/>
            <a:ln w="9525">
              <a:noFill/>
              <a:miter lim="800000"/>
              <a:headEnd/>
              <a:tailEnd/>
            </a:ln>
            <a:effectLst/>
          </p:spPr>
          <p:txBody>
            <a:bodyPr wrap="none">
              <a:spAutoFit/>
            </a:bodyPr>
            <a:lstStyle/>
            <a:p>
              <a:r>
                <a:rPr lang="de-DE" sz="1600" b="1">
                  <a:solidFill>
                    <a:srgbClr val="4D4D4D"/>
                  </a:solidFill>
                </a:rPr>
                <a:t>C</a:t>
              </a:r>
            </a:p>
          </p:txBody>
        </p:sp>
        <p:sp>
          <p:nvSpPr>
            <p:cNvPr id="267328" name="Text Box 64"/>
            <p:cNvSpPr txBox="1">
              <a:spLocks noChangeArrowheads="1"/>
            </p:cNvSpPr>
            <p:nvPr/>
          </p:nvSpPr>
          <p:spPr bwMode="auto">
            <a:xfrm>
              <a:off x="1920" y="3196"/>
              <a:ext cx="208" cy="212"/>
            </a:xfrm>
            <a:prstGeom prst="rect">
              <a:avLst/>
            </a:prstGeom>
            <a:noFill/>
            <a:ln w="9525">
              <a:noFill/>
              <a:miter lim="800000"/>
              <a:headEnd/>
              <a:tailEnd/>
            </a:ln>
            <a:effectLst/>
          </p:spPr>
          <p:txBody>
            <a:bodyPr wrap="none">
              <a:spAutoFit/>
            </a:bodyPr>
            <a:lstStyle/>
            <a:p>
              <a:r>
                <a:rPr lang="de-DE" sz="1600" b="1">
                  <a:solidFill>
                    <a:srgbClr val="4D4D4D"/>
                  </a:solidFill>
                </a:rPr>
                <a:t>D</a:t>
              </a:r>
            </a:p>
          </p:txBody>
        </p:sp>
        <p:sp>
          <p:nvSpPr>
            <p:cNvPr id="267329" name="Rectangle 65"/>
            <p:cNvSpPr>
              <a:spLocks noChangeArrowheads="1"/>
            </p:cNvSpPr>
            <p:nvPr/>
          </p:nvSpPr>
          <p:spPr bwMode="auto">
            <a:xfrm>
              <a:off x="2400" y="3196"/>
              <a:ext cx="576" cy="212"/>
            </a:xfrm>
            <a:prstGeom prst="rect">
              <a:avLst/>
            </a:prstGeom>
            <a:noFill/>
            <a:ln w="9525">
              <a:noFill/>
              <a:miter lim="800000"/>
              <a:headEnd/>
              <a:tailEnd/>
            </a:ln>
            <a:effectLst/>
          </p:spPr>
          <p:txBody>
            <a:bodyPr>
              <a:spAutoFit/>
            </a:bodyPr>
            <a:lstStyle/>
            <a:p>
              <a:r>
                <a:rPr lang="de-DE" sz="1600" b="1" dirty="0">
                  <a:solidFill>
                    <a:srgbClr val="4D4D4D"/>
                  </a:solidFill>
                  <a:latin typeface="Helvetica" pitchFamily="34" charset="0"/>
                  <a:cs typeface="Times New Roman" pitchFamily="18" charset="0"/>
                </a:rPr>
                <a:t>C + D</a:t>
              </a:r>
              <a:r>
                <a:rPr lang="de-DE" sz="1400" dirty="0">
                  <a:solidFill>
                    <a:srgbClr val="4D4D4D"/>
                  </a:solidFill>
                </a:rPr>
                <a:t> </a:t>
              </a:r>
              <a:endParaRPr lang="de-DE" sz="2400" dirty="0">
                <a:solidFill>
                  <a:srgbClr val="4D4D4D"/>
                </a:solidFill>
                <a:latin typeface="Times New Roman" pitchFamily="18" charset="0"/>
              </a:endParaRPr>
            </a:p>
          </p:txBody>
        </p:sp>
        <p:sp>
          <p:nvSpPr>
            <p:cNvPr id="267330" name="Line 66"/>
            <p:cNvSpPr>
              <a:spLocks noChangeShapeType="1"/>
            </p:cNvSpPr>
            <p:nvPr/>
          </p:nvSpPr>
          <p:spPr bwMode="auto">
            <a:xfrm>
              <a:off x="144" y="3168"/>
              <a:ext cx="2688" cy="0"/>
            </a:xfrm>
            <a:prstGeom prst="line">
              <a:avLst/>
            </a:prstGeom>
            <a:noFill/>
            <a:ln w="9525" cap="rnd">
              <a:solidFill>
                <a:schemeClr val="tx1"/>
              </a:solidFill>
              <a:prstDash val="sysDot"/>
              <a:round/>
              <a:headEnd/>
              <a:tailEnd/>
            </a:ln>
            <a:effectLst/>
          </p:spPr>
          <p:txBody>
            <a:bodyPr/>
            <a:lstStyle/>
            <a:p>
              <a:endParaRPr lang="en-US"/>
            </a:p>
          </p:txBody>
        </p:sp>
        <p:sp>
          <p:nvSpPr>
            <p:cNvPr id="267331" name="Line 67"/>
            <p:cNvSpPr>
              <a:spLocks noChangeShapeType="1"/>
            </p:cNvSpPr>
            <p:nvPr/>
          </p:nvSpPr>
          <p:spPr bwMode="auto">
            <a:xfrm>
              <a:off x="1680"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32" name="Line 68"/>
            <p:cNvSpPr>
              <a:spLocks noChangeShapeType="1"/>
            </p:cNvSpPr>
            <p:nvPr/>
          </p:nvSpPr>
          <p:spPr bwMode="auto">
            <a:xfrm>
              <a:off x="2352"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33" name="Line 69"/>
            <p:cNvSpPr>
              <a:spLocks noChangeShapeType="1"/>
            </p:cNvSpPr>
            <p:nvPr/>
          </p:nvSpPr>
          <p:spPr bwMode="auto">
            <a:xfrm>
              <a:off x="1104"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34" name="Line 70"/>
            <p:cNvSpPr>
              <a:spLocks noChangeShapeType="1"/>
            </p:cNvSpPr>
            <p:nvPr/>
          </p:nvSpPr>
          <p:spPr bwMode="auto">
            <a:xfrm>
              <a:off x="144" y="2880"/>
              <a:ext cx="2688" cy="0"/>
            </a:xfrm>
            <a:prstGeom prst="line">
              <a:avLst/>
            </a:prstGeom>
            <a:noFill/>
            <a:ln w="9525" cap="rnd">
              <a:solidFill>
                <a:schemeClr val="tx1"/>
              </a:solidFill>
              <a:prstDash val="sysDot"/>
              <a:round/>
              <a:headEnd/>
              <a:tailEnd/>
            </a:ln>
            <a:effectLst/>
          </p:spPr>
          <p:txBody>
            <a:bodyPr/>
            <a:lstStyle/>
            <a:p>
              <a:endParaRPr lang="en-US"/>
            </a:p>
          </p:txBody>
        </p:sp>
        <p:sp>
          <p:nvSpPr>
            <p:cNvPr id="267335" name="Line 71"/>
            <p:cNvSpPr>
              <a:spLocks noChangeShapeType="1"/>
            </p:cNvSpPr>
            <p:nvPr/>
          </p:nvSpPr>
          <p:spPr bwMode="auto">
            <a:xfrm>
              <a:off x="144" y="3504"/>
              <a:ext cx="2688" cy="0"/>
            </a:xfrm>
            <a:prstGeom prst="line">
              <a:avLst/>
            </a:prstGeom>
            <a:noFill/>
            <a:ln w="9525" cap="rnd">
              <a:solidFill>
                <a:schemeClr val="tx1"/>
              </a:solidFill>
              <a:prstDash val="sysDot"/>
              <a:round/>
              <a:headEnd/>
              <a:tailEnd/>
            </a:ln>
            <a:effectLst/>
          </p:spPr>
          <p:txBody>
            <a:bodyPr/>
            <a:lstStyle/>
            <a:p>
              <a:endParaRPr lang="en-US"/>
            </a:p>
          </p:txBody>
        </p:sp>
      </p:grpSp>
      <p:grpSp>
        <p:nvGrpSpPr>
          <p:cNvPr id="10" name="Group 72"/>
          <p:cNvGrpSpPr>
            <a:grpSpLocks/>
          </p:cNvGrpSpPr>
          <p:nvPr/>
        </p:nvGrpSpPr>
        <p:grpSpPr bwMode="auto">
          <a:xfrm>
            <a:off x="4572000" y="5867400"/>
            <a:ext cx="4637088" cy="838200"/>
            <a:chOff x="2880" y="3648"/>
            <a:chExt cx="2745" cy="528"/>
          </a:xfrm>
        </p:grpSpPr>
        <p:sp>
          <p:nvSpPr>
            <p:cNvPr id="267337" name="Line 73"/>
            <p:cNvSpPr>
              <a:spLocks noChangeShapeType="1"/>
            </p:cNvSpPr>
            <p:nvPr/>
          </p:nvSpPr>
          <p:spPr bwMode="auto">
            <a:xfrm>
              <a:off x="3600" y="3936"/>
              <a:ext cx="1296" cy="0"/>
            </a:xfrm>
            <a:prstGeom prst="line">
              <a:avLst/>
            </a:prstGeom>
            <a:noFill/>
            <a:ln w="3175">
              <a:solidFill>
                <a:schemeClr val="tx1"/>
              </a:solidFill>
              <a:round/>
              <a:headEnd/>
              <a:tailEnd/>
            </a:ln>
            <a:effectLst/>
          </p:spPr>
          <p:txBody>
            <a:bodyPr/>
            <a:lstStyle/>
            <a:p>
              <a:endParaRPr lang="en-US"/>
            </a:p>
          </p:txBody>
        </p:sp>
        <p:sp>
          <p:nvSpPr>
            <p:cNvPr id="267338" name="Line 74"/>
            <p:cNvSpPr>
              <a:spLocks noChangeShapeType="1"/>
            </p:cNvSpPr>
            <p:nvPr/>
          </p:nvSpPr>
          <p:spPr bwMode="auto">
            <a:xfrm>
              <a:off x="5136" y="3936"/>
              <a:ext cx="432" cy="0"/>
            </a:xfrm>
            <a:prstGeom prst="line">
              <a:avLst/>
            </a:prstGeom>
            <a:noFill/>
            <a:ln w="3175">
              <a:solidFill>
                <a:schemeClr val="tx1"/>
              </a:solidFill>
              <a:round/>
              <a:headEnd/>
              <a:tailEnd/>
            </a:ln>
            <a:effectLst/>
          </p:spPr>
          <p:txBody>
            <a:bodyPr/>
            <a:lstStyle/>
            <a:p>
              <a:endParaRPr lang="en-US"/>
            </a:p>
          </p:txBody>
        </p:sp>
        <p:grpSp>
          <p:nvGrpSpPr>
            <p:cNvPr id="11" name="Group 75"/>
            <p:cNvGrpSpPr>
              <a:grpSpLocks/>
            </p:cNvGrpSpPr>
            <p:nvPr/>
          </p:nvGrpSpPr>
          <p:grpSpPr bwMode="auto">
            <a:xfrm>
              <a:off x="2880" y="3648"/>
              <a:ext cx="2745" cy="528"/>
              <a:chOff x="2887" y="3610"/>
              <a:chExt cx="2745" cy="528"/>
            </a:xfrm>
          </p:grpSpPr>
          <p:sp>
            <p:nvSpPr>
              <p:cNvPr id="267340" name="Text Box 76"/>
              <p:cNvSpPr txBox="1">
                <a:spLocks noChangeArrowheads="1"/>
              </p:cNvSpPr>
              <p:nvPr/>
            </p:nvSpPr>
            <p:spPr bwMode="auto">
              <a:xfrm>
                <a:off x="4907" y="3830"/>
                <a:ext cx="216" cy="250"/>
              </a:xfrm>
              <a:prstGeom prst="rect">
                <a:avLst/>
              </a:prstGeom>
              <a:noFill/>
              <a:ln w="9525">
                <a:noFill/>
                <a:miter lim="800000"/>
                <a:headEnd/>
                <a:tailEnd/>
              </a:ln>
              <a:effectLst/>
            </p:spPr>
            <p:txBody>
              <a:bodyPr wrap="none">
                <a:spAutoFit/>
              </a:bodyPr>
              <a:lstStyle/>
              <a:p>
                <a:r>
                  <a:rPr lang="de-DE" sz="2000" b="1">
                    <a:solidFill>
                      <a:srgbClr val="4D4D4D"/>
                    </a:solidFill>
                    <a:latin typeface="Arial Narrow" pitchFamily="34" charset="0"/>
                  </a:rPr>
                  <a:t> =</a:t>
                </a:r>
              </a:p>
            </p:txBody>
          </p:sp>
          <p:sp>
            <p:nvSpPr>
              <p:cNvPr id="267341" name="Text Box 77"/>
              <p:cNvSpPr txBox="1">
                <a:spLocks noChangeArrowheads="1"/>
              </p:cNvSpPr>
              <p:nvPr/>
            </p:nvSpPr>
            <p:spPr bwMode="auto">
              <a:xfrm>
                <a:off x="3564" y="3638"/>
                <a:ext cx="1620" cy="250"/>
              </a:xfrm>
              <a:prstGeom prst="rect">
                <a:avLst/>
              </a:prstGeom>
              <a:noFill/>
              <a:ln w="9525">
                <a:noFill/>
                <a:miter lim="800000"/>
                <a:headEnd/>
                <a:tailEnd/>
              </a:ln>
              <a:effectLst/>
            </p:spPr>
            <p:txBody>
              <a:bodyPr>
                <a:spAutoFit/>
              </a:bodyPr>
              <a:lstStyle/>
              <a:p>
                <a:r>
                  <a:rPr lang="de-DE" sz="2000" b="1">
                    <a:solidFill>
                      <a:srgbClr val="4D4D4D"/>
                    </a:solidFill>
                    <a:latin typeface="Helvetica Condensed" pitchFamily="34" charset="0"/>
                  </a:rPr>
                  <a:t>(A / A+B) / (B / A+B) </a:t>
                </a:r>
              </a:p>
            </p:txBody>
          </p:sp>
          <p:sp>
            <p:nvSpPr>
              <p:cNvPr id="267342" name="Text Box 78"/>
              <p:cNvSpPr txBox="1">
                <a:spLocks noChangeArrowheads="1"/>
              </p:cNvSpPr>
              <p:nvPr/>
            </p:nvSpPr>
            <p:spPr bwMode="auto">
              <a:xfrm>
                <a:off x="3552" y="3888"/>
                <a:ext cx="1632" cy="250"/>
              </a:xfrm>
              <a:prstGeom prst="rect">
                <a:avLst/>
              </a:prstGeom>
              <a:noFill/>
              <a:ln w="9525">
                <a:noFill/>
                <a:miter lim="800000"/>
                <a:headEnd/>
                <a:tailEnd/>
              </a:ln>
              <a:effectLst/>
            </p:spPr>
            <p:txBody>
              <a:bodyPr>
                <a:spAutoFit/>
              </a:bodyPr>
              <a:lstStyle/>
              <a:p>
                <a:r>
                  <a:rPr lang="de-DE" sz="2000" b="1">
                    <a:solidFill>
                      <a:srgbClr val="4D4D4D"/>
                    </a:solidFill>
                    <a:latin typeface="Helvetica Condensed" pitchFamily="34" charset="0"/>
                  </a:rPr>
                  <a:t>(C / C+D) / (D / C+D) </a:t>
                </a:r>
              </a:p>
            </p:txBody>
          </p:sp>
          <p:sp>
            <p:nvSpPr>
              <p:cNvPr id="267343" name="Text Box 79"/>
              <p:cNvSpPr txBox="1">
                <a:spLocks noChangeArrowheads="1"/>
              </p:cNvSpPr>
              <p:nvPr/>
            </p:nvSpPr>
            <p:spPr bwMode="auto">
              <a:xfrm>
                <a:off x="2887" y="3610"/>
                <a:ext cx="535" cy="518"/>
              </a:xfrm>
              <a:prstGeom prst="rect">
                <a:avLst/>
              </a:prstGeom>
              <a:noFill/>
              <a:ln w="9525">
                <a:noFill/>
                <a:miter lim="800000"/>
                <a:headEnd/>
                <a:tailEnd/>
              </a:ln>
              <a:effectLst/>
            </p:spPr>
            <p:txBody>
              <a:bodyPr wrap="none">
                <a:spAutoFit/>
              </a:bodyPr>
              <a:lstStyle/>
              <a:p>
                <a:pPr>
                  <a:lnSpc>
                    <a:spcPct val="120000"/>
                  </a:lnSpc>
                </a:pPr>
                <a:r>
                  <a:rPr lang="de-DE" sz="2000" b="1">
                    <a:solidFill>
                      <a:srgbClr val="FF3300"/>
                    </a:solidFill>
                    <a:latin typeface="Helvetica" pitchFamily="34" charset="0"/>
                  </a:rPr>
                  <a:t>O</a:t>
                </a:r>
                <a:r>
                  <a:rPr lang="de-DE" sz="2000" b="1">
                    <a:solidFill>
                      <a:srgbClr val="4D4D4D"/>
                    </a:solidFill>
                    <a:latin typeface="Helvetica" pitchFamily="34" charset="0"/>
                  </a:rPr>
                  <a:t>dds </a:t>
                </a:r>
              </a:p>
              <a:p>
                <a:pPr>
                  <a:lnSpc>
                    <a:spcPct val="120000"/>
                  </a:lnSpc>
                </a:pPr>
                <a:r>
                  <a:rPr lang="de-DE" sz="2000" b="1">
                    <a:solidFill>
                      <a:srgbClr val="FF3300"/>
                    </a:solidFill>
                    <a:latin typeface="Helvetica" pitchFamily="34" charset="0"/>
                  </a:rPr>
                  <a:t>R</a:t>
                </a:r>
                <a:r>
                  <a:rPr lang="de-DE" sz="2000" b="1">
                    <a:solidFill>
                      <a:srgbClr val="4D4D4D"/>
                    </a:solidFill>
                    <a:latin typeface="Helvetica" pitchFamily="34" charset="0"/>
                  </a:rPr>
                  <a:t>atio</a:t>
                </a:r>
              </a:p>
            </p:txBody>
          </p:sp>
          <p:sp>
            <p:nvSpPr>
              <p:cNvPr id="267344" name="Text Box 80"/>
              <p:cNvSpPr txBox="1">
                <a:spLocks noChangeArrowheads="1"/>
              </p:cNvSpPr>
              <p:nvPr/>
            </p:nvSpPr>
            <p:spPr bwMode="auto">
              <a:xfrm>
                <a:off x="5139" y="3638"/>
                <a:ext cx="493" cy="250"/>
              </a:xfrm>
              <a:prstGeom prst="rect">
                <a:avLst/>
              </a:prstGeom>
              <a:noFill/>
              <a:ln w="9525">
                <a:noFill/>
                <a:miter lim="800000"/>
                <a:headEnd/>
                <a:tailEnd/>
              </a:ln>
              <a:effectLst/>
            </p:spPr>
            <p:txBody>
              <a:bodyPr wrap="none">
                <a:spAutoFit/>
              </a:bodyPr>
              <a:lstStyle/>
              <a:p>
                <a:r>
                  <a:rPr lang="de-DE" sz="2000" b="1">
                    <a:solidFill>
                      <a:srgbClr val="4D4D4D"/>
                    </a:solidFill>
                    <a:latin typeface="Helvetica Condensed" pitchFamily="34" charset="0"/>
                  </a:rPr>
                  <a:t>A x D</a:t>
                </a:r>
              </a:p>
            </p:txBody>
          </p:sp>
          <p:sp>
            <p:nvSpPr>
              <p:cNvPr id="267345" name="Text Box 81"/>
              <p:cNvSpPr txBox="1">
                <a:spLocks noChangeArrowheads="1"/>
              </p:cNvSpPr>
              <p:nvPr/>
            </p:nvSpPr>
            <p:spPr bwMode="auto">
              <a:xfrm>
                <a:off x="5136" y="3888"/>
                <a:ext cx="494" cy="250"/>
              </a:xfrm>
              <a:prstGeom prst="rect">
                <a:avLst/>
              </a:prstGeom>
              <a:noFill/>
              <a:ln w="9525">
                <a:noFill/>
                <a:miter lim="800000"/>
                <a:headEnd/>
                <a:tailEnd/>
              </a:ln>
              <a:effectLst/>
            </p:spPr>
            <p:txBody>
              <a:bodyPr wrap="none">
                <a:spAutoFit/>
              </a:bodyPr>
              <a:lstStyle/>
              <a:p>
                <a:r>
                  <a:rPr lang="de-DE" sz="2000" b="1">
                    <a:solidFill>
                      <a:srgbClr val="4D4D4D"/>
                    </a:solidFill>
                    <a:latin typeface="Helvetica Condensed" pitchFamily="34" charset="0"/>
                  </a:rPr>
                  <a:t>B x C</a:t>
                </a:r>
              </a:p>
            </p:txBody>
          </p:sp>
          <p:sp>
            <p:nvSpPr>
              <p:cNvPr id="267346" name="Text Box 82"/>
              <p:cNvSpPr txBox="1">
                <a:spLocks noChangeArrowheads="1"/>
              </p:cNvSpPr>
              <p:nvPr/>
            </p:nvSpPr>
            <p:spPr bwMode="auto">
              <a:xfrm>
                <a:off x="3323" y="3782"/>
                <a:ext cx="215" cy="250"/>
              </a:xfrm>
              <a:prstGeom prst="rect">
                <a:avLst/>
              </a:prstGeom>
              <a:noFill/>
              <a:ln w="9525">
                <a:noFill/>
                <a:miter lim="800000"/>
                <a:headEnd/>
                <a:tailEnd/>
              </a:ln>
              <a:effectLst/>
            </p:spPr>
            <p:txBody>
              <a:bodyPr wrap="none">
                <a:spAutoFit/>
              </a:bodyPr>
              <a:lstStyle/>
              <a:p>
                <a:r>
                  <a:rPr lang="de-DE" sz="2000" b="1">
                    <a:solidFill>
                      <a:srgbClr val="4D4D4D"/>
                    </a:solidFill>
                    <a:latin typeface="Arial Narrow" pitchFamily="34" charset="0"/>
                  </a:rPr>
                  <a:t> =</a:t>
                </a:r>
              </a:p>
            </p:txBody>
          </p:sp>
        </p:grpSp>
      </p:grpSp>
      <p:grpSp>
        <p:nvGrpSpPr>
          <p:cNvPr id="12" name="Group 83"/>
          <p:cNvGrpSpPr>
            <a:grpSpLocks/>
          </p:cNvGrpSpPr>
          <p:nvPr/>
        </p:nvGrpSpPr>
        <p:grpSpPr bwMode="auto">
          <a:xfrm>
            <a:off x="685800" y="5807075"/>
            <a:ext cx="2597150" cy="838200"/>
            <a:chOff x="544" y="3658"/>
            <a:chExt cx="1636" cy="528"/>
          </a:xfrm>
        </p:grpSpPr>
        <p:sp>
          <p:nvSpPr>
            <p:cNvPr id="267348" name="Text Box 84"/>
            <p:cNvSpPr txBox="1">
              <a:spLocks noChangeArrowheads="1"/>
            </p:cNvSpPr>
            <p:nvPr/>
          </p:nvSpPr>
          <p:spPr bwMode="auto">
            <a:xfrm>
              <a:off x="1588" y="3696"/>
              <a:ext cx="587" cy="250"/>
            </a:xfrm>
            <a:prstGeom prst="rect">
              <a:avLst/>
            </a:prstGeom>
            <a:noFill/>
            <a:ln w="9525">
              <a:noFill/>
              <a:miter lim="800000"/>
              <a:headEnd/>
              <a:tailEnd/>
            </a:ln>
            <a:effectLst/>
          </p:spPr>
          <p:txBody>
            <a:bodyPr wrap="none">
              <a:spAutoFit/>
            </a:bodyPr>
            <a:lstStyle/>
            <a:p>
              <a:r>
                <a:rPr lang="de-DE" sz="2000" b="1">
                  <a:solidFill>
                    <a:srgbClr val="4D4D4D"/>
                  </a:solidFill>
                  <a:latin typeface="Helvetica Condensed" pitchFamily="34" charset="0"/>
                </a:rPr>
                <a:t>A / A+B</a:t>
              </a:r>
            </a:p>
          </p:txBody>
        </p:sp>
        <p:sp>
          <p:nvSpPr>
            <p:cNvPr id="267349" name="Line 85"/>
            <p:cNvSpPr>
              <a:spLocks noChangeShapeType="1"/>
            </p:cNvSpPr>
            <p:nvPr/>
          </p:nvSpPr>
          <p:spPr bwMode="auto">
            <a:xfrm>
              <a:off x="1584" y="3936"/>
              <a:ext cx="576" cy="0"/>
            </a:xfrm>
            <a:prstGeom prst="line">
              <a:avLst/>
            </a:prstGeom>
            <a:noFill/>
            <a:ln w="3175">
              <a:solidFill>
                <a:schemeClr val="tx1"/>
              </a:solidFill>
              <a:round/>
              <a:headEnd/>
              <a:tailEnd/>
            </a:ln>
            <a:effectLst/>
          </p:spPr>
          <p:txBody>
            <a:bodyPr/>
            <a:lstStyle/>
            <a:p>
              <a:endParaRPr lang="en-US"/>
            </a:p>
          </p:txBody>
        </p:sp>
        <p:sp>
          <p:nvSpPr>
            <p:cNvPr id="267350" name="Rectangle 86"/>
            <p:cNvSpPr>
              <a:spLocks noChangeArrowheads="1"/>
            </p:cNvSpPr>
            <p:nvPr/>
          </p:nvSpPr>
          <p:spPr bwMode="auto">
            <a:xfrm>
              <a:off x="1584" y="3936"/>
              <a:ext cx="596" cy="250"/>
            </a:xfrm>
            <a:prstGeom prst="rect">
              <a:avLst/>
            </a:prstGeom>
            <a:noFill/>
            <a:ln w="9525">
              <a:noFill/>
              <a:miter lim="800000"/>
              <a:headEnd/>
              <a:tailEnd/>
            </a:ln>
            <a:effectLst/>
          </p:spPr>
          <p:txBody>
            <a:bodyPr wrap="none">
              <a:spAutoFit/>
            </a:bodyPr>
            <a:lstStyle/>
            <a:p>
              <a:r>
                <a:rPr lang="de-DE" sz="2000" b="1">
                  <a:solidFill>
                    <a:srgbClr val="4D4D4D"/>
                  </a:solidFill>
                  <a:latin typeface="Helvetica Condensed" pitchFamily="34" charset="0"/>
                </a:rPr>
                <a:t>C / C+D</a:t>
              </a:r>
            </a:p>
          </p:txBody>
        </p:sp>
        <p:sp>
          <p:nvSpPr>
            <p:cNvPr id="267351" name="Text Box 87"/>
            <p:cNvSpPr txBox="1">
              <a:spLocks noChangeArrowheads="1"/>
            </p:cNvSpPr>
            <p:nvPr/>
          </p:nvSpPr>
          <p:spPr bwMode="auto">
            <a:xfrm>
              <a:off x="544" y="3658"/>
              <a:ext cx="780" cy="523"/>
            </a:xfrm>
            <a:prstGeom prst="rect">
              <a:avLst/>
            </a:prstGeom>
            <a:noFill/>
            <a:ln w="9525">
              <a:noFill/>
              <a:miter lim="800000"/>
              <a:headEnd/>
              <a:tailEnd/>
            </a:ln>
            <a:effectLst/>
          </p:spPr>
          <p:txBody>
            <a:bodyPr wrap="none">
              <a:spAutoFit/>
            </a:bodyPr>
            <a:lstStyle/>
            <a:p>
              <a:pPr>
                <a:lnSpc>
                  <a:spcPct val="120000"/>
                </a:lnSpc>
              </a:pPr>
              <a:r>
                <a:rPr lang="de-DE" sz="2000" b="1" dirty="0" smtClean="0">
                  <a:solidFill>
                    <a:srgbClr val="FF3300"/>
                  </a:solidFill>
                  <a:latin typeface="Helvetica" pitchFamily="34" charset="0"/>
                </a:rPr>
                <a:t>R</a:t>
              </a:r>
              <a:r>
                <a:rPr lang="de-DE" sz="2000" b="1" dirty="0" smtClean="0">
                  <a:solidFill>
                    <a:srgbClr val="4D4D4D"/>
                  </a:solidFill>
                  <a:latin typeface="Helvetica" pitchFamily="34" charset="0"/>
                </a:rPr>
                <a:t>elative </a:t>
              </a:r>
              <a:endParaRPr lang="de-DE" sz="2000" b="1" dirty="0">
                <a:solidFill>
                  <a:srgbClr val="4D4D4D"/>
                </a:solidFill>
                <a:latin typeface="Helvetica" pitchFamily="34" charset="0"/>
              </a:endParaRPr>
            </a:p>
            <a:p>
              <a:pPr>
                <a:lnSpc>
                  <a:spcPct val="120000"/>
                </a:lnSpc>
              </a:pPr>
              <a:r>
                <a:rPr lang="de-DE" sz="2000" b="1" dirty="0" err="1" smtClean="0">
                  <a:solidFill>
                    <a:srgbClr val="FF3300"/>
                  </a:solidFill>
                  <a:latin typeface="Helvetica" pitchFamily="34" charset="0"/>
                </a:rPr>
                <a:t>R</a:t>
              </a:r>
              <a:r>
                <a:rPr lang="de-DE" sz="2000" b="1" dirty="0" err="1" smtClean="0">
                  <a:solidFill>
                    <a:srgbClr val="4D4D4D"/>
                  </a:solidFill>
                  <a:latin typeface="Helvetica" pitchFamily="34" charset="0"/>
                </a:rPr>
                <a:t>isk</a:t>
              </a:r>
              <a:r>
                <a:rPr lang="de-DE" sz="2000" b="1" dirty="0" smtClean="0">
                  <a:solidFill>
                    <a:srgbClr val="4D4D4D"/>
                  </a:solidFill>
                  <a:latin typeface="Helvetica" pitchFamily="34" charset="0"/>
                </a:rPr>
                <a:t> </a:t>
              </a:r>
              <a:endParaRPr lang="de-DE" sz="2000" b="1" dirty="0">
                <a:solidFill>
                  <a:srgbClr val="4D4D4D"/>
                </a:solidFill>
                <a:latin typeface="Helvetica" pitchFamily="34" charset="0"/>
              </a:endParaRPr>
            </a:p>
          </p:txBody>
        </p:sp>
        <p:sp>
          <p:nvSpPr>
            <p:cNvPr id="267352" name="Text Box 88"/>
            <p:cNvSpPr txBox="1">
              <a:spLocks noChangeArrowheads="1"/>
            </p:cNvSpPr>
            <p:nvPr/>
          </p:nvSpPr>
          <p:spPr bwMode="auto">
            <a:xfrm>
              <a:off x="1307" y="3790"/>
              <a:ext cx="229" cy="250"/>
            </a:xfrm>
            <a:prstGeom prst="rect">
              <a:avLst/>
            </a:prstGeom>
            <a:noFill/>
            <a:ln w="9525">
              <a:noFill/>
              <a:miter lim="800000"/>
              <a:headEnd/>
              <a:tailEnd/>
            </a:ln>
            <a:effectLst/>
          </p:spPr>
          <p:txBody>
            <a:bodyPr wrap="none">
              <a:spAutoFit/>
            </a:bodyPr>
            <a:lstStyle/>
            <a:p>
              <a:r>
                <a:rPr lang="de-DE" sz="2000" b="1">
                  <a:solidFill>
                    <a:srgbClr val="4D4D4D"/>
                  </a:solidFill>
                  <a:latin typeface="Arial Narrow" pitchFamily="34" charset="0"/>
                </a:rPr>
                <a:t> =</a:t>
              </a:r>
            </a:p>
          </p:txBody>
        </p:sp>
      </p:grpSp>
      <p:grpSp>
        <p:nvGrpSpPr>
          <p:cNvPr id="13" name="Group 89"/>
          <p:cNvGrpSpPr>
            <a:grpSpLocks/>
          </p:cNvGrpSpPr>
          <p:nvPr/>
        </p:nvGrpSpPr>
        <p:grpSpPr bwMode="auto">
          <a:xfrm>
            <a:off x="76200" y="2117725"/>
            <a:ext cx="1489075" cy="1016000"/>
            <a:chOff x="48" y="1334"/>
            <a:chExt cx="938" cy="640"/>
          </a:xfrm>
        </p:grpSpPr>
        <p:sp>
          <p:nvSpPr>
            <p:cNvPr id="267354" name="Rectangle 90"/>
            <p:cNvSpPr>
              <a:spLocks noChangeArrowheads="1"/>
            </p:cNvSpPr>
            <p:nvPr/>
          </p:nvSpPr>
          <p:spPr bwMode="auto">
            <a:xfrm>
              <a:off x="48" y="1334"/>
              <a:ext cx="816" cy="640"/>
            </a:xfrm>
            <a:prstGeom prst="rect">
              <a:avLst/>
            </a:prstGeom>
            <a:noFill/>
            <a:ln w="9525">
              <a:noFill/>
              <a:miter lim="800000"/>
              <a:headEnd/>
              <a:tailEnd/>
            </a:ln>
            <a:effectLst/>
          </p:spPr>
          <p:txBody>
            <a:bodyPr>
              <a:spAutoFit/>
            </a:bodyPr>
            <a:lstStyle/>
            <a:p>
              <a:r>
                <a:rPr lang="de-DE" sz="2000" b="1" dirty="0" err="1" smtClean="0">
                  <a:solidFill>
                    <a:srgbClr val="4D4D4D"/>
                  </a:solidFill>
                  <a:latin typeface="Arial Narrow" pitchFamily="34" charset="0"/>
                  <a:cs typeface="Times New Roman" pitchFamily="18" charset="0"/>
                </a:rPr>
                <a:t>Healthy</a:t>
              </a:r>
              <a:r>
                <a:rPr lang="de-DE" sz="2000" b="1" dirty="0" smtClean="0">
                  <a:solidFill>
                    <a:srgbClr val="4D4D4D"/>
                  </a:solidFill>
                  <a:latin typeface="Arial Narrow" pitchFamily="34" charset="0"/>
                  <a:cs typeface="Times New Roman" pitchFamily="18" charset="0"/>
                </a:rPr>
                <a:t> Study Population</a:t>
              </a:r>
              <a:endParaRPr lang="de-DE" sz="2000" dirty="0">
                <a:solidFill>
                  <a:srgbClr val="4D4D4D"/>
                </a:solidFill>
                <a:latin typeface="Arial Narrow" pitchFamily="34" charset="0"/>
              </a:endParaRPr>
            </a:p>
          </p:txBody>
        </p:sp>
        <p:sp>
          <p:nvSpPr>
            <p:cNvPr id="267355" name="Oval 91"/>
            <p:cNvSpPr>
              <a:spLocks noChangeArrowheads="1"/>
            </p:cNvSpPr>
            <p:nvPr/>
          </p:nvSpPr>
          <p:spPr bwMode="auto">
            <a:xfrm>
              <a:off x="819" y="1632"/>
              <a:ext cx="167" cy="192"/>
            </a:xfrm>
            <a:prstGeom prst="ellipse">
              <a:avLst/>
            </a:prstGeom>
            <a:solidFill>
              <a:schemeClr val="bg1"/>
            </a:solidFill>
            <a:ln w="28575">
              <a:solidFill>
                <a:srgbClr val="000000"/>
              </a:solidFill>
              <a:round/>
              <a:headEnd/>
              <a:tailEnd/>
            </a:ln>
          </p:spPr>
          <p:txBody>
            <a:bodyPr/>
            <a:lstStyle/>
            <a:p>
              <a:endParaRPr lang="en-US"/>
            </a:p>
          </p:txBody>
        </p:sp>
      </p:grpSp>
      <p:sp>
        <p:nvSpPr>
          <p:cNvPr id="14" name="Foliennummernplatzhalter 13"/>
          <p:cNvSpPr>
            <a:spLocks noGrp="1"/>
          </p:cNvSpPr>
          <p:nvPr>
            <p:ph type="sldNum" sz="quarter" idx="12"/>
          </p:nvPr>
        </p:nvSpPr>
        <p:spPr/>
        <p:txBody>
          <a:bodyPr/>
          <a:lstStyle/>
          <a:p>
            <a:r>
              <a:rPr lang="de-DE" altLang="en-US" smtClean="0"/>
              <a:t>Seite </a:t>
            </a:r>
            <a:fld id="{868A1E8A-DB60-4AF5-B189-6B5C31AFD598}" type="slidenum">
              <a:rPr lang="de-DE" altLang="en-US" smtClean="0"/>
              <a:pPr/>
              <a:t>42</a:t>
            </a:fld>
            <a:endParaRPr lang="de-DE" altLang="en-US"/>
          </a:p>
        </p:txBody>
      </p:sp>
    </p:spTree>
    <p:extLst>
      <p:ext uri="{BB962C8B-B14F-4D97-AF65-F5344CB8AC3E}">
        <p14:creationId xmlns:p14="http://schemas.microsoft.com/office/powerpoint/2010/main" val="4039889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0-#ppt_w/2"/>
                                          </p:val>
                                        </p:tav>
                                        <p:tav tm="100000">
                                          <p:val>
                                            <p:strVal val="#ppt_x"/>
                                          </p:val>
                                        </p:tav>
                                      </p:tavLst>
                                    </p:anim>
                                    <p:anim calcmode="lin" valueType="num">
                                      <p:cBhvr additive="base">
                                        <p:cTn id="1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499"/>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0-#ppt_w/2"/>
                                          </p:val>
                                        </p:tav>
                                        <p:tav tm="100000">
                                          <p:val>
                                            <p:strVal val="#ppt_x"/>
                                          </p:val>
                                        </p:tav>
                                      </p:tavLst>
                                    </p:anim>
                                    <p:anim calcmode="lin" valueType="num">
                                      <p:cBhvr additive="base">
                                        <p:cTn id="3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267273"/>
                                        </p:tgtEl>
                                        <p:attrNameLst>
                                          <p:attrName>style.visibility</p:attrName>
                                        </p:attrNameLst>
                                      </p:cBhvr>
                                      <p:to>
                                        <p:strVal val="visible"/>
                                      </p:to>
                                    </p:set>
                                    <p:anim calcmode="lin" valueType="num">
                                      <p:cBhvr additive="base">
                                        <p:cTn id="39" dur="500" fill="hold"/>
                                        <p:tgtEl>
                                          <p:spTgt spid="267273"/>
                                        </p:tgtEl>
                                        <p:attrNameLst>
                                          <p:attrName>ppt_x</p:attrName>
                                        </p:attrNameLst>
                                      </p:cBhvr>
                                      <p:tavLst>
                                        <p:tav tm="0">
                                          <p:val>
                                            <p:strVal val="1+#ppt_w/2"/>
                                          </p:val>
                                        </p:tav>
                                        <p:tav tm="100000">
                                          <p:val>
                                            <p:strVal val="#ppt_x"/>
                                          </p:val>
                                        </p:tav>
                                      </p:tavLst>
                                    </p:anim>
                                    <p:anim calcmode="lin" valueType="num">
                                      <p:cBhvr additive="base">
                                        <p:cTn id="40" dur="500" fill="hold"/>
                                        <p:tgtEl>
                                          <p:spTgt spid="267273"/>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500" fill="hold"/>
                                        <p:tgtEl>
                                          <p:spTgt spid="3"/>
                                        </p:tgtEl>
                                        <p:attrNameLst>
                                          <p:attrName>ppt_x</p:attrName>
                                        </p:attrNameLst>
                                      </p:cBhvr>
                                      <p:tavLst>
                                        <p:tav tm="0">
                                          <p:val>
                                            <p:strVal val="1+#ppt_w/2"/>
                                          </p:val>
                                        </p:tav>
                                        <p:tav tm="100000">
                                          <p:val>
                                            <p:strVal val="#ppt_x"/>
                                          </p:val>
                                        </p:tav>
                                      </p:tavLst>
                                    </p:anim>
                                    <p:anim calcmode="lin" valueType="num">
                                      <p:cBhvr additive="base">
                                        <p:cTn id="4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2"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500" fill="hold"/>
                                        <p:tgtEl>
                                          <p:spTgt spid="7"/>
                                        </p:tgtEl>
                                        <p:attrNameLst>
                                          <p:attrName>ppt_x</p:attrName>
                                        </p:attrNameLst>
                                      </p:cBhvr>
                                      <p:tavLst>
                                        <p:tav tm="0">
                                          <p:val>
                                            <p:strVal val="1+#ppt_w/2"/>
                                          </p:val>
                                        </p:tav>
                                        <p:tav tm="100000">
                                          <p:val>
                                            <p:strVal val="#ppt_x"/>
                                          </p:val>
                                        </p:tav>
                                      </p:tavLst>
                                    </p:anim>
                                    <p:anim calcmode="lin" valueType="num">
                                      <p:cBhvr additive="base">
                                        <p:cTn id="5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ntr" presetSubtype="2"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wipe(right)">
                                      <p:cBhvr>
                                        <p:cTn id="57" dur="500"/>
                                        <p:tgtEl>
                                          <p:spTgt spid="6"/>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2" fill="hold" nodeType="clickEffect">
                                  <p:stCondLst>
                                    <p:cond delay="0"/>
                                  </p:stCondLst>
                                  <p:childTnLst>
                                    <p:set>
                                      <p:cBhvr>
                                        <p:cTn id="61" dur="1" fill="hold">
                                          <p:stCondLst>
                                            <p:cond delay="0"/>
                                          </p:stCondLst>
                                        </p:cTn>
                                        <p:tgtEl>
                                          <p:spTgt spid="9"/>
                                        </p:tgtEl>
                                        <p:attrNameLst>
                                          <p:attrName>style.visibility</p:attrName>
                                        </p:attrNameLst>
                                      </p:cBhvr>
                                      <p:to>
                                        <p:strVal val="visible"/>
                                      </p:to>
                                    </p:set>
                                    <p:anim calcmode="lin" valueType="num">
                                      <p:cBhvr additive="base">
                                        <p:cTn id="62" dur="500" fill="hold"/>
                                        <p:tgtEl>
                                          <p:spTgt spid="9"/>
                                        </p:tgtEl>
                                        <p:attrNameLst>
                                          <p:attrName>ppt_x</p:attrName>
                                        </p:attrNameLst>
                                      </p:cBhvr>
                                      <p:tavLst>
                                        <p:tav tm="0">
                                          <p:val>
                                            <p:strVal val="1+#ppt_w/2"/>
                                          </p:val>
                                        </p:tav>
                                        <p:tav tm="100000">
                                          <p:val>
                                            <p:strVal val="#ppt_x"/>
                                          </p:val>
                                        </p:tav>
                                      </p:tavLst>
                                    </p:anim>
                                    <p:anim calcmode="lin" valueType="num">
                                      <p:cBhvr additive="base">
                                        <p:cTn id="63"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2" fill="hold" nodeType="clickEffect">
                                  <p:stCondLst>
                                    <p:cond delay="0"/>
                                  </p:stCondLst>
                                  <p:childTnLst>
                                    <p:set>
                                      <p:cBhvr>
                                        <p:cTn id="67" dur="1" fill="hold">
                                          <p:stCondLst>
                                            <p:cond delay="0"/>
                                          </p:stCondLst>
                                        </p:cTn>
                                        <p:tgtEl>
                                          <p:spTgt spid="10"/>
                                        </p:tgtEl>
                                        <p:attrNameLst>
                                          <p:attrName>style.visibility</p:attrName>
                                        </p:attrNameLst>
                                      </p:cBhvr>
                                      <p:to>
                                        <p:strVal val="visible"/>
                                      </p:to>
                                    </p:set>
                                    <p:anim calcmode="lin" valueType="num">
                                      <p:cBhvr additive="base">
                                        <p:cTn id="68" dur="500" fill="hold"/>
                                        <p:tgtEl>
                                          <p:spTgt spid="10"/>
                                        </p:tgtEl>
                                        <p:attrNameLst>
                                          <p:attrName>ppt_x</p:attrName>
                                        </p:attrNameLst>
                                      </p:cBhvr>
                                      <p:tavLst>
                                        <p:tav tm="0">
                                          <p:val>
                                            <p:strVal val="1+#ppt_w/2"/>
                                          </p:val>
                                        </p:tav>
                                        <p:tav tm="100000">
                                          <p:val>
                                            <p:strVal val="#ppt_x"/>
                                          </p:val>
                                        </p:tav>
                                      </p:tavLst>
                                    </p:anim>
                                    <p:anim calcmode="lin" valueType="num">
                                      <p:cBhvr additive="base">
                                        <p:cTn id="69"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73"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88" y="1524000"/>
            <a:ext cx="7905750" cy="2120900"/>
          </a:xfrm>
        </p:spPr>
        <p:txBody>
          <a:bodyPr>
            <a:normAutofit/>
          </a:bodyPr>
          <a:lstStyle/>
          <a:p>
            <a:pPr algn="l"/>
            <a:r>
              <a:rPr lang="de-DE" sz="2800" dirty="0" err="1" smtClean="0"/>
              <a:t>Risk</a:t>
            </a:r>
            <a:r>
              <a:rPr lang="de-DE" sz="2800" dirty="0" smtClean="0"/>
              <a:t> </a:t>
            </a:r>
            <a:r>
              <a:rPr lang="de-DE" sz="2800" dirty="0" err="1" smtClean="0"/>
              <a:t>assessment</a:t>
            </a:r>
            <a:r>
              <a:rPr lang="de-DE" sz="2800" dirty="0" smtClean="0"/>
              <a:t> </a:t>
            </a:r>
            <a:r>
              <a:rPr lang="de-DE" sz="2800" dirty="0" err="1" smtClean="0"/>
              <a:t>and</a:t>
            </a:r>
            <a:r>
              <a:rPr lang="de-DE" sz="2800" dirty="0" smtClean="0"/>
              <a:t> 2x2 </a:t>
            </a:r>
            <a:r>
              <a:rPr lang="de-DE" sz="2800" dirty="0" err="1" smtClean="0"/>
              <a:t>tables</a:t>
            </a:r>
            <a:r>
              <a:rPr lang="de-DE" sz="2800" dirty="0"/>
              <a:t/>
            </a:r>
            <a:br>
              <a:rPr lang="de-DE" sz="2800" dirty="0"/>
            </a:br>
            <a:endParaRPr lang="de-DE" sz="2800" b="1" i="1" dirty="0"/>
          </a:p>
        </p:txBody>
      </p:sp>
      <p:sp>
        <p:nvSpPr>
          <p:cNvPr id="7" name="Rectangle 3"/>
          <p:cNvSpPr txBox="1">
            <a:spLocks noChangeArrowheads="1"/>
          </p:cNvSpPr>
          <p:nvPr/>
        </p:nvSpPr>
        <p:spPr>
          <a:xfrm>
            <a:off x="1339850" y="5589240"/>
            <a:ext cx="6400800" cy="9856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t>Department </a:t>
            </a:r>
            <a:r>
              <a:rPr lang="de-DE" sz="2000" dirty="0" err="1" smtClean="0"/>
              <a:t>of</a:t>
            </a:r>
            <a:r>
              <a:rPr lang="de-DE" sz="2000" dirty="0" smtClean="0"/>
              <a:t> Medical </a:t>
            </a:r>
            <a:r>
              <a:rPr lang="de-DE" sz="2000" dirty="0" err="1" smtClean="0"/>
              <a:t>Statistics</a:t>
            </a:r>
            <a:r>
              <a:rPr lang="de-DE" sz="2000" dirty="0" smtClean="0"/>
              <a:t>, </a:t>
            </a:r>
            <a:r>
              <a:rPr lang="de-DE" sz="2000" dirty="0" err="1" smtClean="0"/>
              <a:t>Informatics</a:t>
            </a:r>
            <a:r>
              <a:rPr lang="de-DE" sz="2000" dirty="0" smtClean="0"/>
              <a:t> </a:t>
            </a:r>
            <a:r>
              <a:rPr lang="de-DE" sz="2000" dirty="0" err="1" smtClean="0"/>
              <a:t>and</a:t>
            </a:r>
            <a:r>
              <a:rPr lang="de-DE" sz="2000" dirty="0" smtClean="0"/>
              <a:t> </a:t>
            </a:r>
            <a:r>
              <a:rPr lang="de-DE" sz="2000" dirty="0" err="1" smtClean="0"/>
              <a:t>Health</a:t>
            </a:r>
            <a:r>
              <a:rPr lang="de-DE" sz="2000" dirty="0" smtClean="0"/>
              <a:t> Economics, Medical University Innsbruck</a:t>
            </a:r>
          </a:p>
          <a:p>
            <a:endParaRPr lang="de-DE" sz="2400" dirty="0" smtClean="0"/>
          </a:p>
          <a:p>
            <a:endParaRPr lang="de-DE" sz="2400" dirty="0"/>
          </a:p>
        </p:txBody>
      </p:sp>
      <p:sp>
        <p:nvSpPr>
          <p:cNvPr id="8" name="Rectangle 3"/>
          <p:cNvSpPr txBox="1">
            <a:spLocks noChangeArrowheads="1"/>
          </p:cNvSpPr>
          <p:nvPr/>
        </p:nvSpPr>
        <p:spPr>
          <a:xfrm>
            <a:off x="1339850" y="4077072"/>
            <a:ext cx="6553200" cy="10073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t>Dr. Hanno Ulmer</a:t>
            </a:r>
          </a:p>
          <a:p>
            <a:r>
              <a:rPr lang="de-AT" sz="1600" i="1" dirty="0" smtClean="0"/>
              <a:t>hanno.ulmer@i-med.ac.at</a:t>
            </a:r>
            <a:endParaRPr lang="de-DE" sz="1600" i="1" dirty="0" smtClean="0"/>
          </a:p>
          <a:p>
            <a:endParaRPr lang="de-DE" sz="2000" dirty="0" smtClean="0"/>
          </a:p>
          <a:p>
            <a:endParaRPr lang="de-DE" sz="2400" dirty="0" smtClean="0"/>
          </a:p>
          <a:p>
            <a:endParaRPr lang="de-DE" sz="2400" dirty="0"/>
          </a:p>
        </p:txBody>
      </p:sp>
    </p:spTree>
    <p:extLst>
      <p:ext uri="{BB962C8B-B14F-4D97-AF65-F5344CB8AC3E}">
        <p14:creationId xmlns:p14="http://schemas.microsoft.com/office/powerpoint/2010/main" val="333931118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r>
              <a:rPr lang="de-DE" dirty="0" smtClean="0"/>
              <a:t>2x2 </a:t>
            </a:r>
            <a:r>
              <a:rPr lang="de-DE" dirty="0" err="1" smtClean="0"/>
              <a:t>table</a:t>
            </a:r>
            <a:endParaRPr lang="de-DE" dirty="0"/>
          </a:p>
        </p:txBody>
      </p:sp>
      <p:sp>
        <p:nvSpPr>
          <p:cNvPr id="7" name="Datumsplatzhalter 3"/>
          <p:cNvSpPr>
            <a:spLocks noGrp="1"/>
          </p:cNvSpPr>
          <p:nvPr>
            <p:ph type="dt" sz="half" idx="10"/>
          </p:nvPr>
        </p:nvSpPr>
        <p:spPr/>
        <p:txBody>
          <a:bodyPr/>
          <a:lstStyle/>
          <a:p>
            <a:fld id="{53726C20-7ED8-4EB0-B384-08E06FF7C6D6}" type="datetime1">
              <a:rPr lang="de-AT" altLang="en-US" smtClean="0"/>
              <a:t>01.02.2023</a:t>
            </a:fld>
            <a:endParaRPr lang="de-DE" altLang="en-US"/>
          </a:p>
        </p:txBody>
      </p:sp>
      <p:sp>
        <p:nvSpPr>
          <p:cNvPr id="8" name="Fußzeilenplatzhalter 4"/>
          <p:cNvSpPr>
            <a:spLocks noGrp="1"/>
          </p:cNvSpPr>
          <p:nvPr>
            <p:ph type="ftr" sz="quarter" idx="11"/>
          </p:nvPr>
        </p:nvSpPr>
        <p:spPr/>
        <p:txBody>
          <a:bodyPr/>
          <a:lstStyle/>
          <a:p>
            <a:r>
              <a:rPr lang="de-DE" altLang="en-US"/>
              <a:t>hanno.ulmer@i-med.ac.at</a:t>
            </a:r>
          </a:p>
        </p:txBody>
      </p:sp>
      <p:pic>
        <p:nvPicPr>
          <p:cNvPr id="7014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3" y="1700808"/>
            <a:ext cx="7780337" cy="413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liennummernplatzhalter 2"/>
          <p:cNvSpPr>
            <a:spLocks noGrp="1"/>
          </p:cNvSpPr>
          <p:nvPr>
            <p:ph type="sldNum" sz="quarter" idx="12"/>
          </p:nvPr>
        </p:nvSpPr>
        <p:spPr/>
        <p:txBody>
          <a:bodyPr/>
          <a:lstStyle/>
          <a:p>
            <a:r>
              <a:rPr lang="de-DE" altLang="en-US" dirty="0" smtClean="0"/>
              <a:t>Seite </a:t>
            </a:r>
            <a:fld id="{BE0F3011-52C4-4BC1-A5CB-FF9A0F79CDD4}" type="slidenum">
              <a:rPr lang="de-DE" altLang="en-US" smtClean="0"/>
              <a:pPr/>
              <a:t>44</a:t>
            </a:fld>
            <a:endParaRPr lang="de-DE" altLang="en-US" dirty="0"/>
          </a:p>
        </p:txBody>
      </p:sp>
    </p:spTree>
    <p:extLst>
      <p:ext uri="{BB962C8B-B14F-4D97-AF65-F5344CB8AC3E}">
        <p14:creationId xmlns:p14="http://schemas.microsoft.com/office/powerpoint/2010/main" val="88863723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r>
              <a:rPr lang="de-DE" dirty="0" smtClean="0"/>
              <a:t>Absolute </a:t>
            </a:r>
            <a:r>
              <a:rPr lang="de-DE" dirty="0" err="1" smtClean="0"/>
              <a:t>risk</a:t>
            </a:r>
            <a:endParaRPr lang="de-DE" dirty="0"/>
          </a:p>
        </p:txBody>
      </p:sp>
      <p:sp>
        <p:nvSpPr>
          <p:cNvPr id="7" name="Datumsplatzhalter 3"/>
          <p:cNvSpPr>
            <a:spLocks noGrp="1"/>
          </p:cNvSpPr>
          <p:nvPr>
            <p:ph type="dt" sz="half" idx="10"/>
          </p:nvPr>
        </p:nvSpPr>
        <p:spPr/>
        <p:txBody>
          <a:bodyPr/>
          <a:lstStyle/>
          <a:p>
            <a:fld id="{82B64D0B-C769-4006-B59A-138752C7C321}" type="datetime1">
              <a:rPr lang="de-AT" altLang="en-US" smtClean="0"/>
              <a:t>01.02.2023</a:t>
            </a:fld>
            <a:endParaRPr lang="de-DE" altLang="en-US"/>
          </a:p>
        </p:txBody>
      </p:sp>
      <p:sp>
        <p:nvSpPr>
          <p:cNvPr id="8" name="Fußzeilenplatzhalter 4"/>
          <p:cNvSpPr>
            <a:spLocks noGrp="1"/>
          </p:cNvSpPr>
          <p:nvPr>
            <p:ph type="ftr" sz="quarter" idx="11"/>
          </p:nvPr>
        </p:nvSpPr>
        <p:spPr/>
        <p:txBody>
          <a:bodyPr/>
          <a:lstStyle/>
          <a:p>
            <a:r>
              <a:rPr lang="de-DE" altLang="en-US"/>
              <a:t>hanno.ulmer@i-med.ac.at</a:t>
            </a:r>
          </a:p>
        </p:txBody>
      </p:sp>
      <p:pic>
        <p:nvPicPr>
          <p:cNvPr id="7024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7" y="1750695"/>
            <a:ext cx="8064896" cy="2475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45</a:t>
            </a:fld>
            <a:endParaRPr lang="de-DE" altLang="en-US"/>
          </a:p>
        </p:txBody>
      </p:sp>
    </p:spTree>
    <p:extLst>
      <p:ext uri="{BB962C8B-B14F-4D97-AF65-F5344CB8AC3E}">
        <p14:creationId xmlns:p14="http://schemas.microsoft.com/office/powerpoint/2010/main" val="138521248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r>
              <a:rPr lang="de-DE" dirty="0" smtClean="0"/>
              <a:t>Relative </a:t>
            </a:r>
            <a:r>
              <a:rPr lang="de-DE" dirty="0" err="1" smtClean="0"/>
              <a:t>risk</a:t>
            </a:r>
            <a:endParaRPr lang="de-DE" dirty="0"/>
          </a:p>
        </p:txBody>
      </p:sp>
      <p:sp>
        <p:nvSpPr>
          <p:cNvPr id="7" name="Datumsplatzhalter 3"/>
          <p:cNvSpPr>
            <a:spLocks noGrp="1"/>
          </p:cNvSpPr>
          <p:nvPr>
            <p:ph type="dt" sz="half" idx="10"/>
          </p:nvPr>
        </p:nvSpPr>
        <p:spPr/>
        <p:txBody>
          <a:bodyPr/>
          <a:lstStyle/>
          <a:p>
            <a:fld id="{77AE68F4-2A8D-41D0-9B38-33D3291EE6DB}" type="datetime1">
              <a:rPr lang="de-AT" altLang="en-US" smtClean="0"/>
              <a:t>01.02.2023</a:t>
            </a:fld>
            <a:endParaRPr lang="de-DE" altLang="en-US"/>
          </a:p>
        </p:txBody>
      </p:sp>
      <p:sp>
        <p:nvSpPr>
          <p:cNvPr id="8" name="Fußzeilenplatzhalter 4"/>
          <p:cNvSpPr>
            <a:spLocks noGrp="1"/>
          </p:cNvSpPr>
          <p:nvPr>
            <p:ph type="ftr" sz="quarter" idx="11"/>
          </p:nvPr>
        </p:nvSpPr>
        <p:spPr/>
        <p:txBody>
          <a:bodyPr/>
          <a:lstStyle/>
          <a:p>
            <a:r>
              <a:rPr lang="de-DE" altLang="en-US"/>
              <a:t>hanno.ulmer@i-med.ac.at</a:t>
            </a:r>
          </a:p>
        </p:txBody>
      </p:sp>
      <p:pic>
        <p:nvPicPr>
          <p:cNvPr id="7034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065338"/>
            <a:ext cx="7673672" cy="2515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46</a:t>
            </a:fld>
            <a:endParaRPr lang="de-DE" altLang="en-US"/>
          </a:p>
        </p:txBody>
      </p:sp>
    </p:spTree>
    <p:extLst>
      <p:ext uri="{BB962C8B-B14F-4D97-AF65-F5344CB8AC3E}">
        <p14:creationId xmlns:p14="http://schemas.microsoft.com/office/powerpoint/2010/main" val="359787875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r>
              <a:rPr lang="de-DE" dirty="0" smtClean="0"/>
              <a:t>Odds </a:t>
            </a:r>
            <a:r>
              <a:rPr lang="de-DE" dirty="0" err="1" smtClean="0"/>
              <a:t>ratio</a:t>
            </a:r>
            <a:endParaRPr lang="de-DE" dirty="0"/>
          </a:p>
        </p:txBody>
      </p:sp>
      <p:sp>
        <p:nvSpPr>
          <p:cNvPr id="7" name="Datumsplatzhalter 3"/>
          <p:cNvSpPr>
            <a:spLocks noGrp="1"/>
          </p:cNvSpPr>
          <p:nvPr>
            <p:ph type="dt" sz="half" idx="10"/>
          </p:nvPr>
        </p:nvSpPr>
        <p:spPr/>
        <p:txBody>
          <a:bodyPr/>
          <a:lstStyle/>
          <a:p>
            <a:fld id="{F85690F7-2B52-45F1-B9A7-0EE2E04DA52F}" type="datetime1">
              <a:rPr lang="de-AT" altLang="en-US" smtClean="0"/>
              <a:t>01.02.2023</a:t>
            </a:fld>
            <a:endParaRPr lang="de-DE" altLang="en-US"/>
          </a:p>
        </p:txBody>
      </p:sp>
      <p:sp>
        <p:nvSpPr>
          <p:cNvPr id="8" name="Fußzeilenplatzhalter 4"/>
          <p:cNvSpPr>
            <a:spLocks noGrp="1"/>
          </p:cNvSpPr>
          <p:nvPr>
            <p:ph type="ftr" sz="quarter" idx="11"/>
          </p:nvPr>
        </p:nvSpPr>
        <p:spPr/>
        <p:txBody>
          <a:bodyPr/>
          <a:lstStyle/>
          <a:p>
            <a:r>
              <a:rPr lang="de-DE" altLang="en-US"/>
              <a:t>hanno.ulmer@i-med.ac.at</a:t>
            </a:r>
          </a:p>
        </p:txBody>
      </p:sp>
      <p:pic>
        <p:nvPicPr>
          <p:cNvPr id="7045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700808"/>
            <a:ext cx="7237413" cy="2703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47</a:t>
            </a:fld>
            <a:endParaRPr lang="de-DE" altLang="en-US"/>
          </a:p>
        </p:txBody>
      </p:sp>
    </p:spTree>
    <p:extLst>
      <p:ext uri="{BB962C8B-B14F-4D97-AF65-F5344CB8AC3E}">
        <p14:creationId xmlns:p14="http://schemas.microsoft.com/office/powerpoint/2010/main" val="56139883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r>
              <a:rPr lang="de-DE" dirty="0" err="1" smtClean="0"/>
              <a:t>Attributable</a:t>
            </a:r>
            <a:r>
              <a:rPr lang="de-DE" dirty="0" smtClean="0"/>
              <a:t> </a:t>
            </a:r>
            <a:r>
              <a:rPr lang="de-DE" dirty="0" err="1" smtClean="0"/>
              <a:t>risk</a:t>
            </a:r>
            <a:r>
              <a:rPr lang="de-DE" dirty="0" smtClean="0"/>
              <a:t> = absolute </a:t>
            </a:r>
            <a:r>
              <a:rPr lang="de-DE" dirty="0" err="1" smtClean="0"/>
              <a:t>risk</a:t>
            </a:r>
            <a:r>
              <a:rPr lang="de-DE" dirty="0" smtClean="0"/>
              <a:t> </a:t>
            </a:r>
            <a:r>
              <a:rPr lang="de-DE" dirty="0" err="1" smtClean="0"/>
              <a:t>reduction</a:t>
            </a:r>
            <a:endParaRPr lang="de-DE" dirty="0"/>
          </a:p>
        </p:txBody>
      </p:sp>
      <p:sp>
        <p:nvSpPr>
          <p:cNvPr id="7" name="Datumsplatzhalter 3"/>
          <p:cNvSpPr>
            <a:spLocks noGrp="1"/>
          </p:cNvSpPr>
          <p:nvPr>
            <p:ph type="dt" sz="half" idx="10"/>
          </p:nvPr>
        </p:nvSpPr>
        <p:spPr/>
        <p:txBody>
          <a:bodyPr/>
          <a:lstStyle/>
          <a:p>
            <a:fld id="{BD3411C5-093D-4E22-B23F-F711511574A7}" type="datetime1">
              <a:rPr lang="de-AT" altLang="en-US" smtClean="0"/>
              <a:t>01.02.2023</a:t>
            </a:fld>
            <a:endParaRPr lang="de-DE" altLang="en-US"/>
          </a:p>
        </p:txBody>
      </p:sp>
      <p:sp>
        <p:nvSpPr>
          <p:cNvPr id="8" name="Fußzeilenplatzhalter 4"/>
          <p:cNvSpPr>
            <a:spLocks noGrp="1"/>
          </p:cNvSpPr>
          <p:nvPr>
            <p:ph type="ftr" sz="quarter" idx="11"/>
          </p:nvPr>
        </p:nvSpPr>
        <p:spPr/>
        <p:txBody>
          <a:bodyPr/>
          <a:lstStyle/>
          <a:p>
            <a:r>
              <a:rPr lang="de-DE" altLang="en-US"/>
              <a:t>hanno.ulmer@i-med.ac.at</a:t>
            </a:r>
          </a:p>
        </p:txBody>
      </p:sp>
      <p:pic>
        <p:nvPicPr>
          <p:cNvPr id="7055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714500"/>
            <a:ext cx="6831013" cy="233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48</a:t>
            </a:fld>
            <a:endParaRPr lang="de-DE" altLang="en-US"/>
          </a:p>
        </p:txBody>
      </p:sp>
    </p:spTree>
    <p:extLst>
      <p:ext uri="{BB962C8B-B14F-4D97-AF65-F5344CB8AC3E}">
        <p14:creationId xmlns:p14="http://schemas.microsoft.com/office/powerpoint/2010/main" val="67345223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p:txBody>
          <a:bodyPr/>
          <a:lstStyle/>
          <a:p>
            <a:r>
              <a:rPr lang="en-GB" sz="2800" dirty="0" smtClean="0"/>
              <a:t>Summary of risk measures</a:t>
            </a:r>
            <a:endParaRPr lang="en-GB" sz="2800" dirty="0"/>
          </a:p>
        </p:txBody>
      </p:sp>
      <p:graphicFrame>
        <p:nvGraphicFramePr>
          <p:cNvPr id="216096" name="Object 32"/>
          <p:cNvGraphicFramePr>
            <a:graphicFrameLocks noGrp="1" noChangeAspect="1"/>
          </p:cNvGraphicFramePr>
          <p:nvPr>
            <p:ph idx="1"/>
          </p:nvPr>
        </p:nvGraphicFramePr>
        <p:xfrm>
          <a:off x="3132138" y="5526088"/>
          <a:ext cx="914400" cy="373062"/>
        </p:xfrm>
        <a:graphic>
          <a:graphicData uri="http://schemas.openxmlformats.org/presentationml/2006/ole">
            <mc:AlternateContent xmlns:mc="http://schemas.openxmlformats.org/markup-compatibility/2006">
              <mc:Choice xmlns:v="urn:schemas-microsoft-com:vml" Requires="v">
                <p:oleObj spid="_x0000_s15464" name="Formel" r:id="rId4" imgW="965200" imgH="393700" progId="Equation.3">
                  <p:embed/>
                </p:oleObj>
              </mc:Choice>
              <mc:Fallback>
                <p:oleObj name="Formel" r:id="rId4" imgW="965200" imgH="393700" progId="Equation.3">
                  <p:embed/>
                  <p:pic>
                    <p:nvPicPr>
                      <p:cNvPr id="216096" name="Object 3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2138" y="5526088"/>
                        <a:ext cx="914400" cy="373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3" name="Datumsplatzhalter 3"/>
          <p:cNvSpPr>
            <a:spLocks noGrp="1"/>
          </p:cNvSpPr>
          <p:nvPr>
            <p:ph type="dt" sz="half" idx="10"/>
          </p:nvPr>
        </p:nvSpPr>
        <p:spPr/>
        <p:txBody>
          <a:bodyPr/>
          <a:lstStyle/>
          <a:p>
            <a:fld id="{6712F958-30D6-452B-8D43-B624C66F6B5B}" type="datetime1">
              <a:rPr lang="de-AT" altLang="en-US" smtClean="0"/>
              <a:t>01.02.2023</a:t>
            </a:fld>
            <a:endParaRPr lang="de-DE" altLang="en-US"/>
          </a:p>
        </p:txBody>
      </p:sp>
      <p:sp>
        <p:nvSpPr>
          <p:cNvPr id="34" name="Fußzeilenplatzhalter 4"/>
          <p:cNvSpPr>
            <a:spLocks noGrp="1"/>
          </p:cNvSpPr>
          <p:nvPr>
            <p:ph type="ftr" sz="quarter" idx="11"/>
          </p:nvPr>
        </p:nvSpPr>
        <p:spPr/>
        <p:txBody>
          <a:bodyPr/>
          <a:lstStyle/>
          <a:p>
            <a:r>
              <a:rPr lang="de-DE" altLang="en-US"/>
              <a:t>hanno.ulmer@i-med.ac.at</a:t>
            </a:r>
          </a:p>
        </p:txBody>
      </p:sp>
      <p:graphicFrame>
        <p:nvGraphicFramePr>
          <p:cNvPr id="216104" name="Group 40"/>
          <p:cNvGraphicFramePr>
            <a:graphicFrameLocks noGrp="1"/>
          </p:cNvGraphicFramePr>
          <p:nvPr>
            <p:extLst/>
          </p:nvPr>
        </p:nvGraphicFramePr>
        <p:xfrm>
          <a:off x="971550" y="1957388"/>
          <a:ext cx="7561263" cy="4064000"/>
        </p:xfrm>
        <a:graphic>
          <a:graphicData uri="http://schemas.openxmlformats.org/drawingml/2006/table">
            <a:tbl>
              <a:tblPr/>
              <a:tblGrid>
                <a:gridCol w="1889125">
                  <a:extLst>
                    <a:ext uri="{9D8B030D-6E8A-4147-A177-3AD203B41FA5}">
                      <a16:colId xmlns:a16="http://schemas.microsoft.com/office/drawing/2014/main" val="20000"/>
                    </a:ext>
                  </a:extLst>
                </a:gridCol>
                <a:gridCol w="1927225">
                  <a:extLst>
                    <a:ext uri="{9D8B030D-6E8A-4147-A177-3AD203B41FA5}">
                      <a16:colId xmlns:a16="http://schemas.microsoft.com/office/drawing/2014/main" val="20001"/>
                    </a:ext>
                  </a:extLst>
                </a:gridCol>
                <a:gridCol w="1855788">
                  <a:extLst>
                    <a:ext uri="{9D8B030D-6E8A-4147-A177-3AD203B41FA5}">
                      <a16:colId xmlns:a16="http://schemas.microsoft.com/office/drawing/2014/main" val="20002"/>
                    </a:ext>
                  </a:extLst>
                </a:gridCol>
                <a:gridCol w="1889125">
                  <a:extLst>
                    <a:ext uri="{9D8B030D-6E8A-4147-A177-3AD203B41FA5}">
                      <a16:colId xmlns:a16="http://schemas.microsoft.com/office/drawing/2014/main" val="20003"/>
                    </a:ext>
                  </a:extLst>
                </a:gridCol>
              </a:tblGrid>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000" b="0" i="0" u="none" strike="noStrike" cap="none" normalizeH="0" baseline="0" dirty="0" smtClean="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Outcome positive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Outcome negative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smtClean="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Exposition</a:t>
                      </a: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positive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Relative Risk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Exposition</a:t>
                      </a: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negative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Odds Ratio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smtClean="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600" b="0" i="0" u="none" strike="noStrike" cap="none" normalizeH="0" baseline="0" dirty="0" smtClean="0">
                          <a:ln>
                            <a:noFill/>
                          </a:ln>
                          <a:solidFill>
                            <a:srgbClr val="000036"/>
                          </a:solidFill>
                          <a:effectLst/>
                          <a:latin typeface="Arial" charset="0"/>
                        </a:rPr>
                        <a:t>Abs. Risk </a:t>
                      </a:r>
                      <a:r>
                        <a:rPr kumimoji="0" lang="en-GB" sz="1600" b="0" i="0" u="none" strike="noStrike" cap="none" normalizeH="0" baseline="0" dirty="0" err="1" smtClean="0">
                          <a:ln>
                            <a:noFill/>
                          </a:ln>
                          <a:solidFill>
                            <a:srgbClr val="000036"/>
                          </a:solidFill>
                          <a:effectLst/>
                          <a:latin typeface="Arial" charset="0"/>
                        </a:rPr>
                        <a:t>Reduct</a:t>
                      </a:r>
                      <a:r>
                        <a:rPr kumimoji="0" lang="en-GB" sz="1600" b="0" i="0" u="none" strike="noStrike" cap="none" normalizeH="0" baseline="0" dirty="0" smtClean="0">
                          <a:ln>
                            <a:noFill/>
                          </a:ln>
                          <a:solidFill>
                            <a:srgbClr val="000036"/>
                          </a:solidFill>
                          <a:effectLst/>
                          <a:latin typeface="Arial"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600" b="0" i="0" u="none" strike="noStrike" cap="none" normalizeH="0" baseline="0" smtClean="0">
                          <a:ln>
                            <a:noFill/>
                          </a:ln>
                          <a:solidFill>
                            <a:srgbClr val="000036"/>
                          </a:solidFill>
                          <a:effectLst/>
                          <a:latin typeface="Arial" charset="0"/>
                        </a:rPr>
                        <a:t>Number needed to treat (NNT)</a:t>
                      </a: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600" b="0" i="0" u="none" strike="noStrike" cap="none" normalizeH="0" baseline="0" smtClean="0">
                          <a:ln>
                            <a:noFill/>
                          </a:ln>
                          <a:solidFill>
                            <a:srgbClr val="000036"/>
                          </a:solidFill>
                          <a:effectLst/>
                          <a:latin typeface="Arial" charset="0"/>
                        </a:rPr>
                        <a:t>= 1/ARR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dirty="0" smtClean="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216094" name="Object 30"/>
          <p:cNvGraphicFramePr>
            <a:graphicFrameLocks noChangeAspect="1"/>
          </p:cNvGraphicFramePr>
          <p:nvPr/>
        </p:nvGraphicFramePr>
        <p:xfrm>
          <a:off x="6845300" y="3424238"/>
          <a:ext cx="976313" cy="420687"/>
        </p:xfrm>
        <a:graphic>
          <a:graphicData uri="http://schemas.openxmlformats.org/presentationml/2006/ole">
            <mc:AlternateContent xmlns:mc="http://schemas.openxmlformats.org/markup-compatibility/2006">
              <mc:Choice xmlns:v="urn:schemas-microsoft-com:vml" Requires="v">
                <p:oleObj spid="_x0000_s15465" name="Formel" r:id="rId6" imgW="914400" imgH="393700" progId="Equation.3">
                  <p:embed/>
                </p:oleObj>
              </mc:Choice>
              <mc:Fallback>
                <p:oleObj name="Formel" r:id="rId6" imgW="914400" imgH="393700" progId="Equation.3">
                  <p:embed/>
                  <p:pic>
                    <p:nvPicPr>
                      <p:cNvPr id="216094" name="Object 3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5300" y="3424238"/>
                        <a:ext cx="976313" cy="420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6095" name="Object 31"/>
          <p:cNvGraphicFramePr>
            <a:graphicFrameLocks noChangeAspect="1"/>
          </p:cNvGraphicFramePr>
          <p:nvPr/>
        </p:nvGraphicFramePr>
        <p:xfrm>
          <a:off x="7180263" y="4503738"/>
          <a:ext cx="433387" cy="420687"/>
        </p:xfrm>
        <a:graphic>
          <a:graphicData uri="http://schemas.openxmlformats.org/presentationml/2006/ole">
            <mc:AlternateContent xmlns:mc="http://schemas.openxmlformats.org/markup-compatibility/2006">
              <mc:Choice xmlns:v="urn:schemas-microsoft-com:vml" Requires="v">
                <p:oleObj spid="_x0000_s15466" name="Formel" r:id="rId8" imgW="406048" imgH="393359" progId="Equation.3">
                  <p:embed/>
                </p:oleObj>
              </mc:Choice>
              <mc:Fallback>
                <p:oleObj name="Formel" r:id="rId8" imgW="406048" imgH="393359" progId="Equation.3">
                  <p:embed/>
                  <p:pic>
                    <p:nvPicPr>
                      <p:cNvPr id="216095" name="Object 3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80263" y="4503738"/>
                        <a:ext cx="433387" cy="420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49</a:t>
            </a:fld>
            <a:endParaRPr lang="de-DE" altLang="en-US"/>
          </a:p>
        </p:txBody>
      </p:sp>
    </p:spTree>
    <p:extLst>
      <p:ext uri="{BB962C8B-B14F-4D97-AF65-F5344CB8AC3E}">
        <p14:creationId xmlns:p14="http://schemas.microsoft.com/office/powerpoint/2010/main" val="22115786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Research focus</a:t>
            </a:r>
            <a:endParaRPr lang="de-DE" dirty="0"/>
          </a:p>
        </p:txBody>
      </p:sp>
      <p:sp>
        <p:nvSpPr>
          <p:cNvPr id="3" name="Inhaltsplatzhalter 2"/>
          <p:cNvSpPr>
            <a:spLocks noGrp="1"/>
          </p:cNvSpPr>
          <p:nvPr>
            <p:ph sz="half" idx="1"/>
          </p:nvPr>
        </p:nvSpPr>
        <p:spPr>
          <a:xfrm>
            <a:off x="457200" y="1600200"/>
            <a:ext cx="6615130" cy="4972072"/>
          </a:xfrm>
        </p:spPr>
        <p:txBody>
          <a:bodyPr>
            <a:normAutofit/>
          </a:bodyPr>
          <a:lstStyle/>
          <a:p>
            <a:r>
              <a:rPr lang="de-AT" dirty="0"/>
              <a:t>Medical statistics</a:t>
            </a:r>
          </a:p>
          <a:p>
            <a:pPr lvl="1"/>
            <a:r>
              <a:rPr lang="de-AT" dirty="0"/>
              <a:t>Statistical methods in </a:t>
            </a:r>
            <a:r>
              <a:rPr lang="de-AT" dirty="0" err="1"/>
              <a:t>clinical</a:t>
            </a:r>
            <a:r>
              <a:rPr lang="de-AT" dirty="0"/>
              <a:t>/</a:t>
            </a:r>
            <a:r>
              <a:rPr lang="de-AT" dirty="0" err="1"/>
              <a:t>epidemiological</a:t>
            </a:r>
            <a:r>
              <a:rPr lang="de-AT" dirty="0"/>
              <a:t> </a:t>
            </a:r>
            <a:r>
              <a:rPr lang="de-AT" dirty="0" err="1" smtClean="0"/>
              <a:t>studies</a:t>
            </a:r>
            <a:endParaRPr lang="de-AT" dirty="0"/>
          </a:p>
          <a:p>
            <a:pPr lvl="1"/>
            <a:r>
              <a:rPr lang="de-AT" dirty="0"/>
              <a:t>Cardiovascular and </a:t>
            </a:r>
            <a:r>
              <a:rPr lang="de-AT" dirty="0" err="1"/>
              <a:t>cancer</a:t>
            </a:r>
            <a:r>
              <a:rPr lang="de-AT" dirty="0"/>
              <a:t> </a:t>
            </a:r>
            <a:r>
              <a:rPr lang="de-AT" dirty="0" err="1" smtClean="0"/>
              <a:t>epidemiology</a:t>
            </a:r>
            <a:endParaRPr lang="de-AT" dirty="0"/>
          </a:p>
          <a:p>
            <a:pPr lvl="1"/>
            <a:r>
              <a:rPr lang="de-AT" dirty="0"/>
              <a:t>Prediction</a:t>
            </a:r>
          </a:p>
          <a:p>
            <a:pPr lvl="1"/>
            <a:r>
              <a:rPr lang="de-AT" dirty="0"/>
              <a:t>Statistical Mediation Analysis/</a:t>
            </a:r>
            <a:r>
              <a:rPr lang="de-AT" dirty="0" err="1"/>
              <a:t>Causal</a:t>
            </a:r>
            <a:r>
              <a:rPr lang="de-AT" dirty="0"/>
              <a:t> </a:t>
            </a:r>
            <a:r>
              <a:rPr lang="de-AT" dirty="0" err="1" smtClean="0"/>
              <a:t>Inference</a:t>
            </a:r>
            <a:endParaRPr lang="de-AT" dirty="0" smtClean="0"/>
          </a:p>
          <a:p>
            <a:pPr lvl="1"/>
            <a:r>
              <a:rPr lang="de-AT" dirty="0" smtClean="0"/>
              <a:t>Design </a:t>
            </a:r>
            <a:r>
              <a:rPr lang="de-AT" dirty="0" err="1" smtClean="0"/>
              <a:t>and</a:t>
            </a:r>
            <a:r>
              <a:rPr lang="de-AT" dirty="0" smtClean="0"/>
              <a:t> </a:t>
            </a:r>
            <a:r>
              <a:rPr lang="de-AT" dirty="0" err="1" smtClean="0"/>
              <a:t>analysis</a:t>
            </a:r>
            <a:r>
              <a:rPr lang="de-AT" dirty="0" smtClean="0"/>
              <a:t> </a:t>
            </a:r>
            <a:r>
              <a:rPr lang="de-AT" dirty="0" err="1" smtClean="0"/>
              <a:t>of</a:t>
            </a:r>
            <a:r>
              <a:rPr lang="de-AT" dirty="0" smtClean="0"/>
              <a:t> </a:t>
            </a:r>
            <a:r>
              <a:rPr lang="de-AT" dirty="0" err="1" smtClean="0"/>
              <a:t>clinical</a:t>
            </a:r>
            <a:r>
              <a:rPr lang="de-AT" dirty="0"/>
              <a:t> </a:t>
            </a:r>
            <a:r>
              <a:rPr lang="de-AT" dirty="0" err="1" smtClean="0"/>
              <a:t>trials</a:t>
            </a:r>
            <a:endParaRPr lang="de-AT" dirty="0" smtClean="0"/>
          </a:p>
          <a:p>
            <a:r>
              <a:rPr lang="de-AT" dirty="0" smtClean="0"/>
              <a:t>Computer </a:t>
            </a:r>
            <a:r>
              <a:rPr lang="de-AT" dirty="0"/>
              <a:t>Science</a:t>
            </a:r>
          </a:p>
          <a:p>
            <a:pPr lvl="1"/>
            <a:r>
              <a:rPr lang="de-AT" dirty="0" err="1"/>
              <a:t>Machine </a:t>
            </a:r>
            <a:r>
              <a:rPr lang="de-AT" dirty="0"/>
              <a:t>Learning, AI</a:t>
            </a:r>
          </a:p>
          <a:p>
            <a:pPr lvl="1"/>
            <a:r>
              <a:rPr lang="de-AT" dirty="0" err="1"/>
              <a:t>Biobank</a:t>
            </a:r>
            <a:endParaRPr lang="de-AT" dirty="0"/>
          </a:p>
          <a:p>
            <a:pPr lvl="1"/>
            <a:r>
              <a:rPr lang="de-AT" dirty="0" smtClean="0"/>
              <a:t>Registry</a:t>
            </a:r>
            <a:endParaRPr lang="de-AT" dirty="0"/>
          </a:p>
          <a:p>
            <a:endParaRPr lang="de-DE" dirty="0"/>
          </a:p>
        </p:txBody>
      </p:sp>
      <p:sp>
        <p:nvSpPr>
          <p:cNvPr id="5" name="Foliennummernplatzhalter 4"/>
          <p:cNvSpPr>
            <a:spLocks noGrp="1"/>
          </p:cNvSpPr>
          <p:nvPr>
            <p:ph type="sldNum" sz="quarter" idx="12"/>
          </p:nvPr>
        </p:nvSpPr>
        <p:spPr/>
        <p:txBody>
          <a:bodyPr/>
          <a:lstStyle/>
          <a:p>
            <a:fld id="{A4B4652C-CD78-4E39-BAB0-0AF956FF8895}" type="slidenum">
              <a:rPr lang="de-DE" smtClean="0"/>
              <a:t>5</a:t>
            </a:fld>
            <a:endParaRPr lang="de-DE"/>
          </a:p>
        </p:txBody>
      </p:sp>
      <p:sp>
        <p:nvSpPr>
          <p:cNvPr id="18" name="Rechteck 17"/>
          <p:cNvSpPr/>
          <p:nvPr/>
        </p:nvSpPr>
        <p:spPr bwMode="auto">
          <a:xfrm>
            <a:off x="5357548" y="4354456"/>
            <a:ext cx="551873" cy="1429231"/>
          </a:xfrm>
          <a:prstGeom prst="rect">
            <a:avLst/>
          </a:prstGeom>
          <a:solidFill>
            <a:srgbClr val="4070AA"/>
          </a:solidFill>
          <a:ln w="38100">
            <a:solidFill>
              <a:srgbClr val="AC0000"/>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vert270"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a:ln>
                <a:noFill/>
              </a:ln>
              <a:solidFill>
                <a:schemeClr val="tx1"/>
              </a:solidFill>
              <a:effectLst/>
              <a:latin typeface="Arial" charset="0"/>
              <a:ea typeface="ＭＳ Ｐゴシック" pitchFamily="1" charset="-128"/>
            </a:endParaRPr>
          </a:p>
        </p:txBody>
      </p:sp>
      <p:sp>
        <p:nvSpPr>
          <p:cNvPr id="19" name="Rechteck 18"/>
          <p:cNvSpPr/>
          <p:nvPr/>
        </p:nvSpPr>
        <p:spPr bwMode="auto">
          <a:xfrm>
            <a:off x="6278220" y="4339708"/>
            <a:ext cx="573947" cy="1429231"/>
          </a:xfrm>
          <a:prstGeom prst="rect">
            <a:avLst/>
          </a:prstGeom>
          <a:solidFill>
            <a:srgbClr val="4070AA"/>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1" charset="-128"/>
            </a:endParaRPr>
          </a:p>
        </p:txBody>
      </p:sp>
      <p:sp>
        <p:nvSpPr>
          <p:cNvPr id="20" name="Rechteck 19"/>
          <p:cNvSpPr/>
          <p:nvPr/>
        </p:nvSpPr>
        <p:spPr bwMode="auto">
          <a:xfrm>
            <a:off x="8276632" y="4373808"/>
            <a:ext cx="551873" cy="1429231"/>
          </a:xfrm>
          <a:prstGeom prst="rect">
            <a:avLst/>
          </a:prstGeom>
          <a:solidFill>
            <a:srgbClr val="4070AA"/>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1" charset="-128"/>
            </a:endParaRPr>
          </a:p>
        </p:txBody>
      </p:sp>
      <p:sp>
        <p:nvSpPr>
          <p:cNvPr id="21" name="Rechteck 20"/>
          <p:cNvSpPr/>
          <p:nvPr/>
        </p:nvSpPr>
        <p:spPr bwMode="auto">
          <a:xfrm>
            <a:off x="7274198" y="4359060"/>
            <a:ext cx="551873" cy="1421941"/>
          </a:xfrm>
          <a:prstGeom prst="rect">
            <a:avLst/>
          </a:prstGeom>
          <a:solidFill>
            <a:srgbClr val="4070AA"/>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1" charset="-128"/>
            </a:endParaRPr>
          </a:p>
        </p:txBody>
      </p:sp>
      <p:sp>
        <p:nvSpPr>
          <p:cNvPr id="22" name="Rechteck 21"/>
          <p:cNvSpPr/>
          <p:nvPr/>
        </p:nvSpPr>
        <p:spPr bwMode="auto">
          <a:xfrm>
            <a:off x="5273934" y="5778928"/>
            <a:ext cx="3642360" cy="580396"/>
          </a:xfrm>
          <a:prstGeom prst="rect">
            <a:avLst/>
          </a:prstGeom>
          <a:solidFill>
            <a:srgbClr val="4F81BD"/>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a:ln>
                <a:noFill/>
              </a:ln>
              <a:solidFill>
                <a:schemeClr val="tx1"/>
              </a:solidFill>
              <a:effectLst/>
              <a:latin typeface="Arial" charset="0"/>
              <a:ea typeface="ＭＳ Ｐゴシック" pitchFamily="1" charset="-128"/>
            </a:endParaRPr>
          </a:p>
        </p:txBody>
      </p:sp>
      <p:sp>
        <p:nvSpPr>
          <p:cNvPr id="23" name="Gleichschenkliges Dreieck 22"/>
          <p:cNvSpPr/>
          <p:nvPr/>
        </p:nvSpPr>
        <p:spPr bwMode="auto">
          <a:xfrm>
            <a:off x="5145806" y="3216052"/>
            <a:ext cx="3829993" cy="1159436"/>
          </a:xfrm>
          <a:prstGeom prst="triangle">
            <a:avLst/>
          </a:prstGeom>
          <a:solidFill>
            <a:srgbClr val="7FA3CF"/>
          </a:solidFill>
          <a:ln>
            <a:solidFill>
              <a:schemeClr val="bg1">
                <a:lumMod val="50000"/>
              </a:schemeClr>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4000" b="0" i="0" u="none" strike="noStrike" cap="none" normalizeH="0" baseline="0" dirty="0">
              <a:ln>
                <a:noFill/>
              </a:ln>
              <a:solidFill>
                <a:schemeClr val="tx1"/>
              </a:solidFill>
              <a:effectLst/>
              <a:latin typeface="Arial" charset="0"/>
              <a:ea typeface="ＭＳ Ｐゴシック" pitchFamily="1" charset="-128"/>
            </a:endParaRPr>
          </a:p>
        </p:txBody>
      </p:sp>
      <p:sp>
        <p:nvSpPr>
          <p:cNvPr id="25" name="Textfeld 24"/>
          <p:cNvSpPr txBox="1"/>
          <p:nvPr/>
        </p:nvSpPr>
        <p:spPr>
          <a:xfrm>
            <a:off x="6321916" y="4378728"/>
            <a:ext cx="461665" cy="1367250"/>
          </a:xfrm>
          <a:prstGeom prst="rect">
            <a:avLst/>
          </a:prstGeom>
          <a:noFill/>
        </p:spPr>
        <p:txBody>
          <a:bodyPr vert="vert270" wrap="square" rtlCol="0">
            <a:spAutoFit/>
          </a:bodyPr>
          <a:lstStyle/>
          <a:p>
            <a:pPr algn="ctr"/>
            <a:r>
              <a:rPr lang="de-AT" dirty="0">
                <a:solidFill>
                  <a:schemeClr val="bg2">
                    <a:lumMod val="40000"/>
                    <a:lumOff val="60000"/>
                  </a:schemeClr>
                </a:solidFill>
              </a:rPr>
              <a:t>Teaching</a:t>
            </a:r>
            <a:endParaRPr lang="de-DE" dirty="0">
              <a:solidFill>
                <a:schemeClr val="bg2">
                  <a:lumMod val="40000"/>
                  <a:lumOff val="60000"/>
                </a:schemeClr>
              </a:solidFill>
            </a:endParaRPr>
          </a:p>
        </p:txBody>
      </p:sp>
      <p:sp>
        <p:nvSpPr>
          <p:cNvPr id="26" name="Textfeld 25"/>
          <p:cNvSpPr txBox="1"/>
          <p:nvPr/>
        </p:nvSpPr>
        <p:spPr>
          <a:xfrm>
            <a:off x="8303826" y="4430498"/>
            <a:ext cx="461665" cy="1367250"/>
          </a:xfrm>
          <a:prstGeom prst="rect">
            <a:avLst/>
          </a:prstGeom>
          <a:noFill/>
        </p:spPr>
        <p:txBody>
          <a:bodyPr vert="vert270" wrap="square" rtlCol="0">
            <a:spAutoFit/>
          </a:bodyPr>
          <a:lstStyle/>
          <a:p>
            <a:pPr algn="ctr"/>
            <a:r>
              <a:rPr lang="de-AT" dirty="0">
                <a:solidFill>
                  <a:schemeClr val="bg2">
                    <a:lumMod val="40000"/>
                    <a:lumOff val="60000"/>
                  </a:schemeClr>
                </a:solidFill>
              </a:rPr>
              <a:t>Network</a:t>
            </a:r>
            <a:endParaRPr lang="de-DE" dirty="0">
              <a:solidFill>
                <a:schemeClr val="bg2">
                  <a:lumMod val="40000"/>
                  <a:lumOff val="60000"/>
                </a:schemeClr>
              </a:solidFill>
            </a:endParaRPr>
          </a:p>
        </p:txBody>
      </p:sp>
      <p:sp>
        <p:nvSpPr>
          <p:cNvPr id="27" name="Textfeld 26"/>
          <p:cNvSpPr txBox="1"/>
          <p:nvPr/>
        </p:nvSpPr>
        <p:spPr>
          <a:xfrm>
            <a:off x="7302752" y="4383952"/>
            <a:ext cx="461665" cy="1367250"/>
          </a:xfrm>
          <a:prstGeom prst="rect">
            <a:avLst/>
          </a:prstGeom>
          <a:noFill/>
        </p:spPr>
        <p:txBody>
          <a:bodyPr vert="vert270" wrap="square" rtlCol="0">
            <a:spAutoFit/>
          </a:bodyPr>
          <a:lstStyle/>
          <a:p>
            <a:pPr algn="ctr"/>
            <a:r>
              <a:rPr lang="de-AT" dirty="0">
                <a:solidFill>
                  <a:schemeClr val="bg2">
                    <a:lumMod val="40000"/>
                    <a:lumOff val="60000"/>
                  </a:schemeClr>
                </a:solidFill>
              </a:rPr>
              <a:t>Service</a:t>
            </a:r>
            <a:endParaRPr lang="de-DE" dirty="0">
              <a:solidFill>
                <a:schemeClr val="bg2">
                  <a:lumMod val="40000"/>
                  <a:lumOff val="60000"/>
                </a:schemeClr>
              </a:solidFill>
            </a:endParaRPr>
          </a:p>
        </p:txBody>
      </p:sp>
      <p:sp>
        <p:nvSpPr>
          <p:cNvPr id="28" name="Textfeld 27"/>
          <p:cNvSpPr txBox="1"/>
          <p:nvPr/>
        </p:nvSpPr>
        <p:spPr>
          <a:xfrm>
            <a:off x="6059752" y="3787556"/>
            <a:ext cx="1986742" cy="461665"/>
          </a:xfrm>
          <a:prstGeom prst="rect">
            <a:avLst/>
          </a:prstGeom>
          <a:noFill/>
        </p:spPr>
        <p:txBody>
          <a:bodyPr wrap="square" rtlCol="0">
            <a:spAutoFit/>
          </a:bodyPr>
          <a:lstStyle/>
          <a:p>
            <a:pPr algn="ctr"/>
            <a:r>
              <a:rPr lang="de-AT" sz="2400" dirty="0"/>
              <a:t>MSIG</a:t>
            </a:r>
            <a:endParaRPr lang="de-DE" sz="1400" dirty="0"/>
          </a:p>
        </p:txBody>
      </p:sp>
      <p:sp>
        <p:nvSpPr>
          <p:cNvPr id="29" name="Textfeld 28"/>
          <p:cNvSpPr txBox="1"/>
          <p:nvPr/>
        </p:nvSpPr>
        <p:spPr>
          <a:xfrm>
            <a:off x="5392504" y="4408224"/>
            <a:ext cx="492443" cy="1367250"/>
          </a:xfrm>
          <a:prstGeom prst="rect">
            <a:avLst/>
          </a:prstGeom>
          <a:noFill/>
        </p:spPr>
        <p:txBody>
          <a:bodyPr vert="vert270" wrap="square" rtlCol="0">
            <a:spAutoFit/>
          </a:bodyPr>
          <a:lstStyle/>
          <a:p>
            <a:pPr algn="ctr"/>
            <a:r>
              <a:rPr lang="de-AT" sz="2000" dirty="0">
                <a:solidFill>
                  <a:schemeClr val="bg2">
                    <a:lumMod val="40000"/>
                    <a:lumOff val="60000"/>
                  </a:schemeClr>
                </a:solidFill>
              </a:rPr>
              <a:t>Research</a:t>
            </a:r>
            <a:endParaRPr lang="de-DE" sz="2000" dirty="0">
              <a:solidFill>
                <a:schemeClr val="bg2">
                  <a:lumMod val="40000"/>
                  <a:lumOff val="60000"/>
                </a:schemeClr>
              </a:solidFill>
            </a:endParaRPr>
          </a:p>
        </p:txBody>
      </p:sp>
      <p:sp>
        <p:nvSpPr>
          <p:cNvPr id="17" name="Textfeld 16"/>
          <p:cNvSpPr txBox="1"/>
          <p:nvPr/>
        </p:nvSpPr>
        <p:spPr>
          <a:xfrm>
            <a:off x="5444338" y="5768939"/>
            <a:ext cx="3311236" cy="523220"/>
          </a:xfrm>
          <a:prstGeom prst="rect">
            <a:avLst/>
          </a:prstGeom>
          <a:noFill/>
        </p:spPr>
        <p:txBody>
          <a:bodyPr wrap="square" rtlCol="0">
            <a:spAutoFit/>
          </a:bodyPr>
          <a:lstStyle/>
          <a:p>
            <a:pPr algn="ctr"/>
            <a:r>
              <a:rPr lang="de-AT" sz="2800" dirty="0" err="1" smtClean="0">
                <a:solidFill>
                  <a:schemeClr val="bg2">
                    <a:lumMod val="40000"/>
                    <a:lumOff val="60000"/>
                  </a:schemeClr>
                </a:solidFill>
              </a:rPr>
              <a:t>Employees</a:t>
            </a:r>
            <a:endParaRPr lang="de-DE" sz="2800" dirty="0">
              <a:solidFill>
                <a:schemeClr val="bg2">
                  <a:lumMod val="40000"/>
                  <a:lumOff val="60000"/>
                </a:schemeClr>
              </a:solidFill>
            </a:endParaRPr>
          </a:p>
        </p:txBody>
      </p:sp>
      <p:sp>
        <p:nvSpPr>
          <p:cNvPr id="4" name="Datumsplatzhalter 3"/>
          <p:cNvSpPr>
            <a:spLocks noGrp="1"/>
          </p:cNvSpPr>
          <p:nvPr>
            <p:ph type="dt" sz="half" idx="10"/>
          </p:nvPr>
        </p:nvSpPr>
        <p:spPr/>
        <p:txBody>
          <a:bodyPr/>
          <a:lstStyle/>
          <a:p>
            <a:fld id="{1C191502-4C38-432D-806C-F88E4AC53E8B}" type="datetime1">
              <a:rPr lang="de-AT" smtClean="0"/>
              <a:t>01.02.2023</a:t>
            </a:fld>
            <a:endParaRPr lang="de-DE"/>
          </a:p>
        </p:txBody>
      </p:sp>
      <p:sp>
        <p:nvSpPr>
          <p:cNvPr id="6" name="Fußzeilenplatzhalter 5"/>
          <p:cNvSpPr>
            <a:spLocks noGrp="1"/>
          </p:cNvSpPr>
          <p:nvPr>
            <p:ph type="ftr" sz="quarter" idx="11"/>
          </p:nvPr>
        </p:nvSpPr>
        <p:spPr/>
        <p:txBody>
          <a:bodyPr/>
          <a:lstStyle/>
          <a:p>
            <a:r>
              <a:rPr lang="de-DE" smtClean="0"/>
              <a:t>hanno.ulmer@i-med.ac.at</a:t>
            </a:r>
            <a:endParaRPr lang="de-DE"/>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AT" dirty="0" smtClean="0"/>
              <a:t>Practice: </a:t>
            </a:r>
            <a:r>
              <a:rPr lang="de-AT" dirty="0" err="1" smtClean="0"/>
              <a:t>Calculate</a:t>
            </a:r>
            <a:r>
              <a:rPr lang="de-AT" dirty="0" smtClean="0"/>
              <a:t> RR, OR, ARR </a:t>
            </a:r>
            <a:r>
              <a:rPr lang="de-AT" dirty="0" err="1" smtClean="0"/>
              <a:t>and</a:t>
            </a:r>
            <a:r>
              <a:rPr lang="de-AT" dirty="0" smtClean="0"/>
              <a:t> NNT </a:t>
            </a:r>
            <a:r>
              <a:rPr lang="de-AT" dirty="0" err="1" smtClean="0"/>
              <a:t>for</a:t>
            </a:r>
            <a:r>
              <a:rPr lang="de-AT" dirty="0" smtClean="0"/>
              <a:t> </a:t>
            </a:r>
            <a:r>
              <a:rPr lang="de-AT" dirty="0" err="1" smtClean="0"/>
              <a:t>primary</a:t>
            </a:r>
            <a:r>
              <a:rPr lang="de-AT" dirty="0" smtClean="0"/>
              <a:t> </a:t>
            </a:r>
            <a:r>
              <a:rPr lang="de-AT" dirty="0" err="1" smtClean="0"/>
              <a:t>outcome</a:t>
            </a:r>
            <a:r>
              <a:rPr lang="de-AT" dirty="0" smtClean="0"/>
              <a:t> </a:t>
            </a:r>
            <a:endParaRPr lang="en-US" dirty="0"/>
          </a:p>
        </p:txBody>
      </p:sp>
      <p:sp>
        <p:nvSpPr>
          <p:cNvPr id="3" name="Inhaltsplatzhalter 2"/>
          <p:cNvSpPr>
            <a:spLocks noGrp="1"/>
          </p:cNvSpPr>
          <p:nvPr>
            <p:ph idx="1"/>
          </p:nvPr>
        </p:nvSpPr>
        <p:spPr/>
        <p:txBody>
          <a:bodyPr/>
          <a:lstStyle/>
          <a:p>
            <a:pPr lvl="8">
              <a:buNone/>
            </a:pPr>
            <a:r>
              <a:rPr lang="de-AT" sz="2800" dirty="0" smtClean="0"/>
              <a:t/>
            </a:r>
            <a:br>
              <a:rPr lang="de-AT" sz="2800" dirty="0" smtClean="0"/>
            </a:br>
            <a:endParaRPr lang="de-AT" sz="2800" dirty="0" smtClean="0"/>
          </a:p>
        </p:txBody>
      </p:sp>
      <p:sp>
        <p:nvSpPr>
          <p:cNvPr id="4" name="Datumsplatzhalter 3"/>
          <p:cNvSpPr>
            <a:spLocks noGrp="1"/>
          </p:cNvSpPr>
          <p:nvPr>
            <p:ph type="dt" sz="half" idx="10"/>
          </p:nvPr>
        </p:nvSpPr>
        <p:spPr/>
        <p:txBody>
          <a:bodyPr/>
          <a:lstStyle/>
          <a:p>
            <a:fld id="{F2420EE5-F926-473C-86C9-A8E113359ABC}" type="datetime1">
              <a:rPr lang="de-AT" altLang="en-US" smtClean="0"/>
              <a:t>01.02.2023</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pic>
        <p:nvPicPr>
          <p:cNvPr id="8" name="Picture 3"/>
          <p:cNvPicPr>
            <a:picLocks noChangeAspect="1" noChangeArrowheads="1"/>
          </p:cNvPicPr>
          <p:nvPr/>
        </p:nvPicPr>
        <p:blipFill>
          <a:blip r:embed="rId2" cstate="print"/>
          <a:srcRect/>
          <a:stretch>
            <a:fillRect/>
          </a:stretch>
        </p:blipFill>
        <p:spPr bwMode="auto">
          <a:xfrm>
            <a:off x="280988" y="2109788"/>
            <a:ext cx="8582025" cy="2638425"/>
          </a:xfrm>
          <a:prstGeom prst="rect">
            <a:avLst/>
          </a:prstGeom>
          <a:noFill/>
          <a:ln w="9525">
            <a:noFill/>
            <a:miter lim="800000"/>
            <a:headEnd/>
            <a:tailEnd/>
          </a:ln>
        </p:spPr>
      </p:pic>
      <p:sp>
        <p:nvSpPr>
          <p:cNvPr id="7" name="Foliennummernplatzhalter 6"/>
          <p:cNvSpPr>
            <a:spLocks noGrp="1"/>
          </p:cNvSpPr>
          <p:nvPr>
            <p:ph type="sldNum" sz="quarter" idx="12"/>
          </p:nvPr>
        </p:nvSpPr>
        <p:spPr/>
        <p:txBody>
          <a:bodyPr/>
          <a:lstStyle/>
          <a:p>
            <a:r>
              <a:rPr lang="de-DE" altLang="en-US" smtClean="0"/>
              <a:t>Seite </a:t>
            </a:r>
            <a:fld id="{BE0F3011-52C4-4BC1-A5CB-FF9A0F79CDD4}" type="slidenum">
              <a:rPr lang="de-DE" altLang="en-US" smtClean="0"/>
              <a:pPr/>
              <a:t>50</a:t>
            </a:fld>
            <a:endParaRPr lang="de-DE" altLang="en-US"/>
          </a:p>
        </p:txBody>
      </p:sp>
    </p:spTree>
    <p:extLst>
      <p:ext uri="{BB962C8B-B14F-4D97-AF65-F5344CB8AC3E}">
        <p14:creationId xmlns:p14="http://schemas.microsoft.com/office/powerpoint/2010/main" val="160460068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0500" name="Object 36"/>
          <p:cNvGraphicFramePr>
            <a:graphicFrameLocks noGrp="1" noChangeAspect="1"/>
          </p:cNvGraphicFramePr>
          <p:nvPr>
            <p:ph idx="1"/>
          </p:nvPr>
        </p:nvGraphicFramePr>
        <p:xfrm>
          <a:off x="3132138" y="5516563"/>
          <a:ext cx="965200" cy="393700"/>
        </p:xfrm>
        <a:graphic>
          <a:graphicData uri="http://schemas.openxmlformats.org/presentationml/2006/ole">
            <mc:AlternateContent xmlns:mc="http://schemas.openxmlformats.org/markup-compatibility/2006">
              <mc:Choice xmlns:v="urn:schemas-microsoft-com:vml" Requires="v">
                <p:oleObj spid="_x0000_s16522" name="Formel" r:id="rId4" imgW="965200" imgH="393700" progId="Equation.3">
                  <p:embed/>
                </p:oleObj>
              </mc:Choice>
              <mc:Fallback>
                <p:oleObj name="Formel" r:id="rId4" imgW="965200" imgH="393700" progId="Equation.3">
                  <p:embed/>
                  <p:pic>
                    <p:nvPicPr>
                      <p:cNvPr id="190500" name="Object 36"/>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2138" y="5516563"/>
                        <a:ext cx="965200" cy="39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3" name="Datumsplatzhalter 3"/>
          <p:cNvSpPr>
            <a:spLocks noGrp="1"/>
          </p:cNvSpPr>
          <p:nvPr>
            <p:ph type="dt" sz="half" idx="10"/>
          </p:nvPr>
        </p:nvSpPr>
        <p:spPr/>
        <p:txBody>
          <a:bodyPr/>
          <a:lstStyle/>
          <a:p>
            <a:fld id="{5011F4F9-A4DC-4E91-893D-2EAF3CD4F6E8}" type="datetime1">
              <a:rPr lang="de-AT" altLang="en-US" smtClean="0"/>
              <a:t>01.02.2023</a:t>
            </a:fld>
            <a:endParaRPr lang="de-DE" altLang="en-US"/>
          </a:p>
        </p:txBody>
      </p:sp>
      <p:sp>
        <p:nvSpPr>
          <p:cNvPr id="34" name="Fußzeilenplatzhalter 4"/>
          <p:cNvSpPr>
            <a:spLocks noGrp="1"/>
          </p:cNvSpPr>
          <p:nvPr>
            <p:ph type="ftr" sz="quarter" idx="11"/>
          </p:nvPr>
        </p:nvSpPr>
        <p:spPr/>
        <p:txBody>
          <a:bodyPr/>
          <a:lstStyle/>
          <a:p>
            <a:r>
              <a:rPr lang="de-DE" altLang="en-US"/>
              <a:t>hanno.ulmer@i-med.ac.at</a:t>
            </a:r>
          </a:p>
        </p:txBody>
      </p:sp>
      <p:graphicFrame>
        <p:nvGraphicFramePr>
          <p:cNvPr id="190512" name="Group 48"/>
          <p:cNvGraphicFramePr>
            <a:graphicFrameLocks noGrp="1"/>
          </p:cNvGraphicFramePr>
          <p:nvPr>
            <p:extLst/>
          </p:nvPr>
        </p:nvGraphicFramePr>
        <p:xfrm>
          <a:off x="971550" y="1957388"/>
          <a:ext cx="7561263" cy="4064000"/>
        </p:xfrm>
        <a:graphic>
          <a:graphicData uri="http://schemas.openxmlformats.org/drawingml/2006/table">
            <a:tbl>
              <a:tblPr/>
              <a:tblGrid>
                <a:gridCol w="1889125">
                  <a:extLst>
                    <a:ext uri="{9D8B030D-6E8A-4147-A177-3AD203B41FA5}">
                      <a16:colId xmlns:a16="http://schemas.microsoft.com/office/drawing/2014/main" val="20000"/>
                    </a:ext>
                  </a:extLst>
                </a:gridCol>
                <a:gridCol w="1892300">
                  <a:extLst>
                    <a:ext uri="{9D8B030D-6E8A-4147-A177-3AD203B41FA5}">
                      <a16:colId xmlns:a16="http://schemas.microsoft.com/office/drawing/2014/main" val="20001"/>
                    </a:ext>
                  </a:extLst>
                </a:gridCol>
                <a:gridCol w="1890713">
                  <a:extLst>
                    <a:ext uri="{9D8B030D-6E8A-4147-A177-3AD203B41FA5}">
                      <a16:colId xmlns:a16="http://schemas.microsoft.com/office/drawing/2014/main" val="20002"/>
                    </a:ext>
                  </a:extLst>
                </a:gridCol>
                <a:gridCol w="1889125">
                  <a:extLst>
                    <a:ext uri="{9D8B030D-6E8A-4147-A177-3AD203B41FA5}">
                      <a16:colId xmlns:a16="http://schemas.microsoft.com/office/drawing/2014/main" val="20003"/>
                    </a:ext>
                  </a:extLst>
                </a:gridCol>
              </a:tblGrid>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000" b="0" i="0" u="none" strike="noStrike" cap="none" normalizeH="0" baseline="0" dirty="0" smtClean="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abstinence</a:t>
                      </a:r>
                      <a:br>
                        <a:rPr kumimoji="0" lang="en-GB" sz="2000" b="0" i="0" u="none" strike="noStrike" cap="none" normalizeH="0" baseline="0" dirty="0" smtClean="0">
                          <a:ln>
                            <a:noFill/>
                          </a:ln>
                          <a:solidFill>
                            <a:srgbClr val="000036"/>
                          </a:solidFill>
                          <a:effectLst/>
                          <a:latin typeface="Arial" charset="0"/>
                        </a:rPr>
                      </a:br>
                      <a:r>
                        <a:rPr kumimoji="0" lang="en-GB" sz="2000" b="0" i="0" u="none" strike="noStrike" cap="none" normalizeH="0" baseline="0" dirty="0" smtClean="0">
                          <a:ln>
                            <a:noFill/>
                          </a:ln>
                          <a:solidFill>
                            <a:srgbClr val="000036"/>
                          </a:solidFill>
                          <a:effectLst/>
                          <a:latin typeface="Arial" charset="0"/>
                        </a:rPr>
                        <a:t>(12 months)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still classified smoking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dirty="0" smtClean="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err="1" smtClean="0">
                          <a:ln>
                            <a:noFill/>
                          </a:ln>
                          <a:solidFill>
                            <a:srgbClr val="000036"/>
                          </a:solidFill>
                          <a:effectLst/>
                          <a:latin typeface="Arial" charset="0"/>
                        </a:rPr>
                        <a:t>Cytisine</a:t>
                      </a:r>
                      <a:endParaRPr kumimoji="0" lang="en-GB" sz="2000" b="0" i="0" u="none" strike="noStrike" cap="none" normalizeH="0" baseline="0" dirty="0" smtClean="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dirty="0" smtClean="0">
                          <a:ln>
                            <a:noFill/>
                          </a:ln>
                          <a:solidFill>
                            <a:srgbClr val="000036"/>
                          </a:solidFill>
                          <a:effectLst/>
                          <a:latin typeface="Arial" charset="0"/>
                        </a:rPr>
                        <a:t>31 (8.4%)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dirty="0" smtClean="0">
                          <a:ln>
                            <a:noFill/>
                          </a:ln>
                          <a:solidFill>
                            <a:srgbClr val="000036"/>
                          </a:solidFill>
                          <a:effectLst/>
                          <a:latin typeface="Arial" charset="0"/>
                        </a:rPr>
                        <a:t>339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RR = 3.4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000" b="0" i="0" u="none" strike="noStrike" cap="none" normalizeH="0" baseline="0" dirty="0" smtClean="0">
                        <a:ln>
                          <a:noFill/>
                        </a:ln>
                        <a:solidFill>
                          <a:srgbClr val="000036"/>
                        </a:solidFill>
                        <a:effectLst/>
                        <a:latin typeface="Arial" charset="0"/>
                      </a:endParaRP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Placebo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dirty="0" smtClean="0">
                          <a:ln>
                            <a:noFill/>
                          </a:ln>
                          <a:solidFill>
                            <a:srgbClr val="000036"/>
                          </a:solidFill>
                          <a:effectLst/>
                          <a:latin typeface="Arial" charset="0"/>
                        </a:rPr>
                        <a:t>  9  (2.4%)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dirty="0" smtClean="0">
                          <a:ln>
                            <a:noFill/>
                          </a:ln>
                          <a:solidFill>
                            <a:srgbClr val="000036"/>
                          </a:solidFill>
                          <a:effectLst/>
                          <a:latin typeface="Arial" charset="0"/>
                        </a:rPr>
                        <a:t>361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OR = 3.7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smtClean="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ARR = 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NNT = 16.7</a:t>
                      </a: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1400" b="0" i="0" u="none" strike="noStrike" cap="none" normalizeH="0" baseline="0" dirty="0" smtClean="0">
                        <a:ln>
                          <a:noFill/>
                        </a:ln>
                        <a:solidFill>
                          <a:srgbClr val="000036"/>
                        </a:solidFill>
                        <a:effectLst/>
                        <a:latin typeface="Arial" charset="0"/>
                      </a:endParaRP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400" b="0" i="0" u="none" strike="noStrike" cap="none" normalizeH="0" baseline="0" dirty="0" smtClean="0">
                          <a:ln>
                            <a:noFill/>
                          </a:ln>
                          <a:solidFill>
                            <a:srgbClr val="000036"/>
                          </a:solidFill>
                          <a:effectLst/>
                          <a:latin typeface="Arial" charset="0"/>
                        </a:rPr>
                        <a:t>NNT = 1/ARR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dirty="0" smtClean="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190495" name="Object 31"/>
          <p:cNvGraphicFramePr>
            <a:graphicFrameLocks noChangeAspect="1"/>
          </p:cNvGraphicFramePr>
          <p:nvPr>
            <p:extLst/>
          </p:nvPr>
        </p:nvGraphicFramePr>
        <p:xfrm>
          <a:off x="7027863" y="4508500"/>
          <a:ext cx="515937" cy="420688"/>
        </p:xfrm>
        <a:graphic>
          <a:graphicData uri="http://schemas.openxmlformats.org/presentationml/2006/ole">
            <mc:AlternateContent xmlns:mc="http://schemas.openxmlformats.org/markup-compatibility/2006">
              <mc:Choice xmlns:v="urn:schemas-microsoft-com:vml" Requires="v">
                <p:oleObj spid="_x0000_s16523" name="Formel" r:id="rId6" imgW="482400" imgH="393480" progId="Equation.3">
                  <p:embed/>
                </p:oleObj>
              </mc:Choice>
              <mc:Fallback>
                <p:oleObj name="Formel" r:id="rId6" imgW="482400" imgH="393480" progId="Equation.3">
                  <p:embed/>
                  <p:pic>
                    <p:nvPicPr>
                      <p:cNvPr id="190495" name="Object 31"/>
                      <p:cNvPicPr>
                        <a:picLocks noChangeAspect="1" noChangeArrowheads="1"/>
                      </p:cNvPicPr>
                      <p:nvPr/>
                    </p:nvPicPr>
                    <p:blipFill>
                      <a:blip r:embed="rId7"/>
                      <a:srcRect/>
                      <a:stretch>
                        <a:fillRect/>
                      </a:stretch>
                    </p:blipFill>
                    <p:spPr bwMode="auto">
                      <a:xfrm>
                        <a:off x="7027863" y="4508500"/>
                        <a:ext cx="515937" cy="420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0496" name="Object 32"/>
          <p:cNvGraphicFramePr>
            <a:graphicFrameLocks noChangeAspect="1"/>
          </p:cNvGraphicFramePr>
          <p:nvPr>
            <p:extLst/>
          </p:nvPr>
        </p:nvGraphicFramePr>
        <p:xfrm>
          <a:off x="7812360" y="4509120"/>
          <a:ext cx="419100" cy="420687"/>
        </p:xfrm>
        <a:graphic>
          <a:graphicData uri="http://schemas.openxmlformats.org/presentationml/2006/ole">
            <mc:AlternateContent xmlns:mc="http://schemas.openxmlformats.org/markup-compatibility/2006">
              <mc:Choice xmlns:v="urn:schemas-microsoft-com:vml" Requires="v">
                <p:oleObj spid="_x0000_s16524" name="Formel" r:id="rId8" imgW="393480" imgH="393480" progId="Equation.3">
                  <p:embed/>
                </p:oleObj>
              </mc:Choice>
              <mc:Fallback>
                <p:oleObj name="Formel" r:id="rId8" imgW="393480" imgH="393480" progId="Equation.3">
                  <p:embed/>
                  <p:pic>
                    <p:nvPicPr>
                      <p:cNvPr id="190496" name="Object 32"/>
                      <p:cNvPicPr>
                        <a:picLocks noChangeAspect="1" noChangeArrowheads="1"/>
                      </p:cNvPicPr>
                      <p:nvPr/>
                    </p:nvPicPr>
                    <p:blipFill>
                      <a:blip r:embed="rId9"/>
                      <a:srcRect/>
                      <a:stretch>
                        <a:fillRect/>
                      </a:stretch>
                    </p:blipFill>
                    <p:spPr bwMode="auto">
                      <a:xfrm>
                        <a:off x="7812360" y="4509120"/>
                        <a:ext cx="419100" cy="420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 name="Objekt 1"/>
          <p:cNvGraphicFramePr>
            <a:graphicFrameLocks noChangeAspect="1"/>
          </p:cNvGraphicFramePr>
          <p:nvPr>
            <p:extLst/>
          </p:nvPr>
        </p:nvGraphicFramePr>
        <p:xfrm>
          <a:off x="6948264" y="3429000"/>
          <a:ext cx="963613" cy="424309"/>
        </p:xfrm>
        <a:graphic>
          <a:graphicData uri="http://schemas.openxmlformats.org/presentationml/2006/ole">
            <mc:AlternateContent xmlns:mc="http://schemas.openxmlformats.org/markup-compatibility/2006">
              <mc:Choice xmlns:v="urn:schemas-microsoft-com:vml" Requires="v">
                <p:oleObj spid="_x0000_s16525" name="Formel" r:id="rId10" imgW="901440" imgH="393480" progId="Equation.3">
                  <p:embed/>
                </p:oleObj>
              </mc:Choice>
              <mc:Fallback>
                <p:oleObj name="Formel" r:id="rId10" imgW="901440" imgH="393480" progId="Equation.3">
                  <p:embed/>
                  <p:pic>
                    <p:nvPicPr>
                      <p:cNvPr id="2" name="Objekt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48264" y="3429000"/>
                        <a:ext cx="963613" cy="424309"/>
                      </a:xfrm>
                      <a:prstGeom prst="rect">
                        <a:avLst/>
                      </a:prstGeom>
                      <a:noFill/>
                      <a:ln>
                        <a:noFill/>
                      </a:ln>
                      <a:extLst/>
                    </p:spPr>
                  </p:pic>
                </p:oleObj>
              </mc:Fallback>
            </mc:AlternateContent>
          </a:graphicData>
        </a:graphic>
      </p:graphicFrame>
      <p:sp>
        <p:nvSpPr>
          <p:cNvPr id="11" name="Titel 1"/>
          <p:cNvSpPr>
            <a:spLocks noGrp="1"/>
          </p:cNvSpPr>
          <p:nvPr>
            <p:ph type="title"/>
          </p:nvPr>
        </p:nvSpPr>
        <p:spPr>
          <a:xfrm>
            <a:off x="457200" y="274638"/>
            <a:ext cx="6186502" cy="1143000"/>
          </a:xfrm>
        </p:spPr>
        <p:txBody>
          <a:bodyPr>
            <a:noAutofit/>
          </a:bodyPr>
          <a:lstStyle/>
          <a:p>
            <a:r>
              <a:rPr lang="de-AT" dirty="0" smtClean="0"/>
              <a:t>Practice: </a:t>
            </a:r>
            <a:r>
              <a:rPr lang="de-AT" dirty="0" err="1" smtClean="0"/>
              <a:t>Calculate</a:t>
            </a:r>
            <a:r>
              <a:rPr lang="de-AT" dirty="0" smtClean="0"/>
              <a:t> RR, OR, ARR </a:t>
            </a:r>
            <a:r>
              <a:rPr lang="de-AT" dirty="0" err="1" smtClean="0"/>
              <a:t>and</a:t>
            </a:r>
            <a:r>
              <a:rPr lang="de-AT" dirty="0" smtClean="0"/>
              <a:t> NNT </a:t>
            </a:r>
            <a:r>
              <a:rPr lang="de-AT" dirty="0" err="1" smtClean="0"/>
              <a:t>for</a:t>
            </a:r>
            <a:r>
              <a:rPr lang="de-AT" dirty="0" smtClean="0"/>
              <a:t> </a:t>
            </a:r>
            <a:r>
              <a:rPr lang="de-AT" dirty="0" err="1" smtClean="0"/>
              <a:t>primary</a:t>
            </a:r>
            <a:r>
              <a:rPr lang="de-AT" dirty="0" smtClean="0"/>
              <a:t> </a:t>
            </a:r>
            <a:r>
              <a:rPr lang="de-AT" dirty="0" err="1" smtClean="0"/>
              <a:t>outcome</a:t>
            </a:r>
            <a:endParaRPr lang="en-US" dirty="0"/>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51</a:t>
            </a:fld>
            <a:endParaRPr lang="de-DE" altLang="en-US"/>
          </a:p>
        </p:txBody>
      </p:sp>
    </p:spTree>
    <p:extLst>
      <p:ext uri="{BB962C8B-B14F-4D97-AF65-F5344CB8AC3E}">
        <p14:creationId xmlns:p14="http://schemas.microsoft.com/office/powerpoint/2010/main" val="327097272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88" y="1524000"/>
            <a:ext cx="7905750" cy="2120900"/>
          </a:xfrm>
        </p:spPr>
        <p:txBody>
          <a:bodyPr rtlCol="0">
            <a:normAutofit fontScale="90000"/>
          </a:bodyPr>
          <a:lstStyle/>
          <a:p>
            <a:pPr algn="l" fontAlgn="auto">
              <a:spcAft>
                <a:spcPts val="0"/>
              </a:spcAft>
              <a:defRPr/>
            </a:pPr>
            <a:r>
              <a:rPr lang="de-DE" dirty="0" smtClean="0"/>
              <a:t>Day 2:</a:t>
            </a:r>
            <a:br>
              <a:rPr lang="de-DE" dirty="0" smtClean="0"/>
            </a:br>
            <a:r>
              <a:rPr lang="de-DE" dirty="0" err="1" smtClean="0"/>
              <a:t>Statistics</a:t>
            </a:r>
            <a:r>
              <a:rPr lang="de-DE" dirty="0" smtClean="0"/>
              <a:t> </a:t>
            </a:r>
            <a:r>
              <a:rPr lang="de-DE" dirty="0" smtClean="0"/>
              <a:t>in </a:t>
            </a:r>
            <a:r>
              <a:rPr lang="de-DE" dirty="0"/>
              <a:t>the </a:t>
            </a:r>
            <a:r>
              <a:rPr lang="de-DE" dirty="0" err="1"/>
              <a:t>medical</a:t>
            </a:r>
            <a:r>
              <a:rPr lang="de-DE" dirty="0"/>
              <a:t> </a:t>
            </a:r>
            <a:r>
              <a:rPr lang="de-DE" dirty="0" err="1" smtClean="0"/>
              <a:t>and</a:t>
            </a:r>
            <a:r>
              <a:rPr lang="de-DE" dirty="0" smtClean="0"/>
              <a:t> </a:t>
            </a:r>
            <a:br>
              <a:rPr lang="de-DE" dirty="0" smtClean="0"/>
            </a:br>
            <a:r>
              <a:rPr lang="de-DE" dirty="0" err="1" smtClean="0"/>
              <a:t>pharmaceutical</a:t>
            </a:r>
            <a:r>
              <a:rPr lang="de-DE" dirty="0" smtClean="0"/>
              <a:t> </a:t>
            </a:r>
            <a:r>
              <a:rPr lang="de-DE" dirty="0" err="1" smtClean="0"/>
              <a:t>sciences</a:t>
            </a:r>
            <a:r>
              <a:rPr lang="de-DE" dirty="0"/>
              <a:t/>
            </a:r>
            <a:br>
              <a:rPr lang="de-DE" dirty="0"/>
            </a:br>
            <a:r>
              <a:rPr lang="de-DE" sz="1200" dirty="0"/>
              <a:t/>
            </a:r>
            <a:br>
              <a:rPr lang="de-DE" sz="1200" dirty="0"/>
            </a:br>
            <a:endParaRPr lang="de-DE" sz="2500" b="1" i="1" dirty="0"/>
          </a:p>
        </p:txBody>
      </p:sp>
      <p:sp>
        <p:nvSpPr>
          <p:cNvPr id="8" name="Rectangle 3"/>
          <p:cNvSpPr>
            <a:spLocks noGrp="1" noChangeArrowheads="1"/>
          </p:cNvSpPr>
          <p:nvPr>
            <p:ph type="subTitle" idx="1"/>
          </p:nvPr>
        </p:nvSpPr>
        <p:spPr>
          <a:xfrm>
            <a:off x="1339850" y="5589588"/>
            <a:ext cx="6400800" cy="985837"/>
          </a:xfrm>
        </p:spPr>
        <p:txBody>
          <a:bodyPr rtlCol="0">
            <a:normAutofit/>
          </a:bodyPr>
          <a:lstStyle/>
          <a:p>
            <a:pPr fontAlgn="auto">
              <a:spcAft>
                <a:spcPts val="0"/>
              </a:spcAft>
              <a:defRPr/>
            </a:pPr>
            <a:r>
              <a:rPr lang="de-DE" sz="2000" dirty="0"/>
              <a:t>Department of Medical Statistics, Informatics and Health Economics, Innsbruck Medical University</a:t>
            </a:r>
          </a:p>
          <a:p>
            <a:pPr fontAlgn="auto">
              <a:spcAft>
                <a:spcPts val="0"/>
              </a:spcAft>
              <a:defRPr/>
            </a:pPr>
            <a:endParaRPr lang="de-DE" sz="2400" dirty="0"/>
          </a:p>
          <a:p>
            <a:pPr fontAlgn="auto">
              <a:spcAft>
                <a:spcPts val="0"/>
              </a:spcAft>
              <a:defRPr/>
            </a:pPr>
            <a:endParaRPr lang="de-DE" sz="2400" dirty="0"/>
          </a:p>
        </p:txBody>
      </p:sp>
      <p:sp>
        <p:nvSpPr>
          <p:cNvPr id="228355" name="Rectangle 3"/>
          <p:cNvSpPr txBox="1">
            <a:spLocks noChangeArrowheads="1"/>
          </p:cNvSpPr>
          <p:nvPr/>
        </p:nvSpPr>
        <p:spPr bwMode="auto">
          <a:xfrm>
            <a:off x="1339850" y="4076700"/>
            <a:ext cx="6553200" cy="1008063"/>
          </a:xfrm>
          <a:prstGeom prst="rect">
            <a:avLst/>
          </a:prstGeom>
          <a:noFill/>
          <a:ln w="9525">
            <a:noFill/>
            <a:miter lim="800000"/>
            <a:headEnd/>
            <a:tailEnd/>
          </a:ln>
        </p:spPr>
        <p:txBody>
          <a:bodyPr/>
          <a:lstStyle/>
          <a:p>
            <a:pPr algn="ctr">
              <a:spcBef>
                <a:spcPct val="20000"/>
              </a:spcBef>
              <a:buFont typeface="Arial" pitchFamily="34" charset="0"/>
              <a:buNone/>
            </a:pPr>
            <a:r>
              <a:rPr lang="de-DE" sz="2000" dirty="0">
                <a:solidFill>
                  <a:srgbClr val="7F7F7F"/>
                </a:solidFill>
                <a:latin typeface="Calibri" pitchFamily="34" charset="0"/>
              </a:rPr>
              <a:t>Dr. Hanno Ulmer</a:t>
            </a:r>
          </a:p>
          <a:p>
            <a:pPr algn="ctr">
              <a:spcBef>
                <a:spcPct val="20000"/>
              </a:spcBef>
              <a:buFont typeface="Arial" pitchFamily="34" charset="0"/>
              <a:buNone/>
            </a:pPr>
            <a:r>
              <a:rPr lang="de-AT" sz="1600" i="1" dirty="0">
                <a:solidFill>
                  <a:srgbClr val="7F7F7F"/>
                </a:solidFill>
                <a:latin typeface="Calibri" pitchFamily="34" charset="0"/>
              </a:rPr>
              <a:t>hanno.ulmer@i-med.ac.at</a:t>
            </a:r>
            <a:endParaRPr lang="de-DE" sz="1600" i="1" dirty="0">
              <a:solidFill>
                <a:srgbClr val="7F7F7F"/>
              </a:solidFill>
              <a:latin typeface="Calibri" pitchFamily="34" charset="0"/>
            </a:endParaRPr>
          </a:p>
          <a:p>
            <a:pPr algn="ctr">
              <a:spcBef>
                <a:spcPct val="20000"/>
              </a:spcBef>
              <a:buFont typeface="Arial" pitchFamily="34" charset="0"/>
              <a:buNone/>
            </a:pPr>
            <a:r>
              <a:rPr lang="de-DE" sz="1400" i="1" dirty="0">
                <a:solidFill>
                  <a:srgbClr val="7F7F7F"/>
                </a:solidFill>
                <a:latin typeface="Calibri" pitchFamily="34" charset="0"/>
              </a:rPr>
              <a:t>Innsbruck, October 2011</a:t>
            </a:r>
          </a:p>
          <a:p>
            <a:pPr algn="ctr">
              <a:spcBef>
                <a:spcPct val="20000"/>
              </a:spcBef>
              <a:buFont typeface="Arial" pitchFamily="34" charset="0"/>
              <a:buNone/>
            </a:pPr>
            <a:endParaRPr lang="de-DE" sz="2000" dirty="0">
              <a:solidFill>
                <a:srgbClr val="7F7F7F"/>
              </a:solidFill>
              <a:latin typeface="Calibri" pitchFamily="34" charset="0"/>
            </a:endParaRPr>
          </a:p>
          <a:p>
            <a:pPr algn="ctr">
              <a:spcBef>
                <a:spcPct val="20000"/>
              </a:spcBef>
              <a:buFont typeface="Arial" pitchFamily="34" charset="0"/>
              <a:buNone/>
            </a:pPr>
            <a:endParaRPr lang="de-DE" dirty="0">
              <a:solidFill>
                <a:srgbClr val="7F7F7F"/>
              </a:solidFill>
              <a:latin typeface="Calibri" pitchFamily="34" charset="0"/>
            </a:endParaRPr>
          </a:p>
          <a:p>
            <a:pPr algn="ctr">
              <a:spcBef>
                <a:spcPct val="20000"/>
              </a:spcBef>
              <a:buFont typeface="Arial" pitchFamily="34" charset="0"/>
              <a:buNone/>
            </a:pPr>
            <a:endParaRPr lang="de-DE" dirty="0">
              <a:solidFill>
                <a:srgbClr val="7F7F7F"/>
              </a:solidFill>
              <a:latin typeface="Calibri"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title"/>
          </p:nvPr>
        </p:nvSpPr>
        <p:spPr>
          <a:xfrm>
            <a:off x="457200" y="274638"/>
            <a:ext cx="6635750" cy="1143000"/>
          </a:xfrm>
        </p:spPr>
        <p:txBody>
          <a:bodyPr/>
          <a:lstStyle/>
          <a:p>
            <a:r>
              <a:rPr lang="de-AT" dirty="0" err="1" smtClean="0"/>
              <a:t>Objectives</a:t>
            </a:r>
            <a:r>
              <a:rPr lang="de-AT" dirty="0" smtClean="0"/>
              <a:t> </a:t>
            </a:r>
            <a:r>
              <a:rPr lang="de-AT" dirty="0"/>
              <a:t>of </a:t>
            </a:r>
            <a:r>
              <a:rPr lang="de-AT" dirty="0" err="1"/>
              <a:t>the</a:t>
            </a:r>
            <a:r>
              <a:rPr lang="de-AT" dirty="0"/>
              <a:t> </a:t>
            </a:r>
            <a:r>
              <a:rPr lang="de-AT" dirty="0" err="1" smtClean="0"/>
              <a:t>lecture</a:t>
            </a:r>
            <a:endParaRPr lang="de-AT" dirty="0"/>
          </a:p>
        </p:txBody>
      </p:sp>
      <p:sp>
        <p:nvSpPr>
          <p:cNvPr id="38917" name="Rectangle 3"/>
          <p:cNvSpPr>
            <a:spLocks noGrp="1" noChangeArrowheads="1"/>
          </p:cNvSpPr>
          <p:nvPr>
            <p:ph idx="1"/>
          </p:nvPr>
        </p:nvSpPr>
        <p:spPr>
          <a:xfrm>
            <a:off x="457200" y="1700808"/>
            <a:ext cx="7989888" cy="4114800"/>
          </a:xfrm>
        </p:spPr>
        <p:txBody>
          <a:bodyPr>
            <a:normAutofit/>
          </a:bodyPr>
          <a:lstStyle/>
          <a:p>
            <a:pPr>
              <a:lnSpc>
                <a:spcPct val="90000"/>
              </a:lnSpc>
            </a:pPr>
            <a:r>
              <a:rPr lang="de-AT" sz="2800" dirty="0" smtClean="0"/>
              <a:t>The </a:t>
            </a:r>
            <a:r>
              <a:rPr lang="de-AT" sz="2800" dirty="0" err="1" smtClean="0"/>
              <a:t>role</a:t>
            </a:r>
            <a:r>
              <a:rPr lang="de-AT" sz="2800" dirty="0" smtClean="0"/>
              <a:t> </a:t>
            </a:r>
            <a:r>
              <a:rPr lang="de-AT" sz="2800" dirty="0" err="1" smtClean="0"/>
              <a:t>of</a:t>
            </a:r>
            <a:r>
              <a:rPr lang="de-AT" sz="2800" dirty="0" smtClean="0"/>
              <a:t> a </a:t>
            </a:r>
            <a:r>
              <a:rPr lang="de-AT" sz="2800" dirty="0" err="1" smtClean="0"/>
              <a:t>biostatistician</a:t>
            </a:r>
            <a:r>
              <a:rPr lang="de-AT" sz="2800" dirty="0" smtClean="0"/>
              <a:t> in </a:t>
            </a:r>
            <a:r>
              <a:rPr lang="de-AT" sz="2800" dirty="0" err="1" smtClean="0"/>
              <a:t>medical</a:t>
            </a:r>
            <a:r>
              <a:rPr lang="de-AT" sz="2800" dirty="0" smtClean="0"/>
              <a:t> </a:t>
            </a:r>
            <a:r>
              <a:rPr lang="de-AT" sz="2800" dirty="0" err="1" smtClean="0"/>
              <a:t>and</a:t>
            </a:r>
            <a:r>
              <a:rPr lang="de-AT" sz="2800" dirty="0" smtClean="0"/>
              <a:t> </a:t>
            </a:r>
            <a:r>
              <a:rPr lang="de-AT" sz="2800" dirty="0" err="1" smtClean="0"/>
              <a:t>pharmaceutical</a:t>
            </a:r>
            <a:r>
              <a:rPr lang="de-AT" sz="2800" dirty="0" smtClean="0"/>
              <a:t> </a:t>
            </a:r>
            <a:r>
              <a:rPr lang="de-AT" sz="2800" dirty="0" err="1" smtClean="0"/>
              <a:t>sciences</a:t>
            </a:r>
            <a:endParaRPr lang="de-AT" sz="2800" dirty="0"/>
          </a:p>
          <a:p>
            <a:pPr>
              <a:lnSpc>
                <a:spcPct val="90000"/>
              </a:lnSpc>
            </a:pPr>
            <a:r>
              <a:rPr lang="de-AT" sz="2800" dirty="0" err="1" smtClean="0"/>
              <a:t>Randomized</a:t>
            </a:r>
            <a:r>
              <a:rPr lang="de-AT" sz="2800" dirty="0" smtClean="0"/>
              <a:t> </a:t>
            </a:r>
            <a:r>
              <a:rPr lang="de-AT" sz="2800" dirty="0" err="1" smtClean="0"/>
              <a:t>controlled</a:t>
            </a:r>
            <a:r>
              <a:rPr lang="de-AT" sz="2800" dirty="0" smtClean="0"/>
              <a:t> </a:t>
            </a:r>
            <a:r>
              <a:rPr lang="de-AT" sz="2800" dirty="0" err="1" smtClean="0"/>
              <a:t>trials</a:t>
            </a:r>
            <a:endParaRPr lang="de-AT" sz="2800" dirty="0" smtClean="0"/>
          </a:p>
          <a:p>
            <a:pPr>
              <a:lnSpc>
                <a:spcPct val="90000"/>
              </a:lnSpc>
            </a:pPr>
            <a:r>
              <a:rPr lang="de-AT" sz="2800" dirty="0" err="1" smtClean="0"/>
              <a:t>Descriptive</a:t>
            </a:r>
            <a:r>
              <a:rPr lang="de-AT" sz="2800" dirty="0" smtClean="0"/>
              <a:t> </a:t>
            </a:r>
            <a:r>
              <a:rPr lang="de-AT" sz="2800" dirty="0" err="1" smtClean="0"/>
              <a:t>statistics</a:t>
            </a:r>
            <a:endParaRPr lang="de-AT" sz="2800" dirty="0"/>
          </a:p>
          <a:p>
            <a:pPr>
              <a:lnSpc>
                <a:spcPct val="90000"/>
              </a:lnSpc>
            </a:pPr>
            <a:r>
              <a:rPr lang="de-AT" sz="2800" dirty="0" err="1" smtClean="0"/>
              <a:t>Inferential</a:t>
            </a:r>
            <a:r>
              <a:rPr lang="de-AT" sz="2800" dirty="0" smtClean="0"/>
              <a:t> </a:t>
            </a:r>
            <a:r>
              <a:rPr lang="de-AT" sz="2800" dirty="0" err="1" smtClean="0"/>
              <a:t>statistics</a:t>
            </a:r>
            <a:r>
              <a:rPr lang="de-AT" sz="2800" dirty="0" smtClean="0"/>
              <a:t>, </a:t>
            </a:r>
            <a:r>
              <a:rPr lang="de-AT" sz="2800" dirty="0" err="1" smtClean="0"/>
              <a:t>significance</a:t>
            </a:r>
            <a:r>
              <a:rPr lang="de-AT" sz="2800" dirty="0" smtClean="0"/>
              <a:t> </a:t>
            </a:r>
            <a:r>
              <a:rPr lang="de-AT" sz="2800" dirty="0" err="1" smtClean="0"/>
              <a:t>testing</a:t>
            </a:r>
            <a:r>
              <a:rPr lang="de-AT" sz="2800" dirty="0" smtClean="0"/>
              <a:t> </a:t>
            </a:r>
            <a:r>
              <a:rPr lang="de-AT" sz="2800" dirty="0" err="1" smtClean="0"/>
              <a:t>and</a:t>
            </a:r>
            <a:r>
              <a:rPr lang="de-AT" sz="2800" dirty="0" smtClean="0"/>
              <a:t> </a:t>
            </a:r>
            <a:r>
              <a:rPr lang="de-AT" sz="2800" dirty="0" err="1" smtClean="0"/>
              <a:t>confidence</a:t>
            </a:r>
            <a:r>
              <a:rPr lang="de-AT" sz="2800" dirty="0" smtClean="0"/>
              <a:t> </a:t>
            </a:r>
            <a:r>
              <a:rPr lang="de-AT" sz="2800" dirty="0" err="1" smtClean="0"/>
              <a:t>intervals</a:t>
            </a:r>
            <a:endParaRPr lang="de-AT" sz="2800" dirty="0" smtClean="0"/>
          </a:p>
          <a:p>
            <a:pPr>
              <a:lnSpc>
                <a:spcPct val="90000"/>
              </a:lnSpc>
            </a:pPr>
            <a:r>
              <a:rPr lang="de-AT" sz="2800" dirty="0" smtClean="0"/>
              <a:t>Regression</a:t>
            </a:r>
          </a:p>
          <a:p>
            <a:pPr>
              <a:lnSpc>
                <a:spcPct val="90000"/>
              </a:lnSpc>
            </a:pPr>
            <a:r>
              <a:rPr lang="de-AT" sz="2800" dirty="0" err="1" smtClean="0"/>
              <a:t>Survival</a:t>
            </a:r>
            <a:r>
              <a:rPr lang="de-AT" sz="2800" dirty="0" smtClean="0"/>
              <a:t> </a:t>
            </a:r>
            <a:r>
              <a:rPr lang="de-AT" sz="2800" dirty="0" err="1" smtClean="0"/>
              <a:t>analysis</a:t>
            </a:r>
            <a:endParaRPr lang="de-AT" sz="2800" dirty="0"/>
          </a:p>
        </p:txBody>
      </p:sp>
      <p:sp>
        <p:nvSpPr>
          <p:cNvPr id="4" name="Fußzeilenplatzhalter 4"/>
          <p:cNvSpPr>
            <a:spLocks noGrp="1"/>
          </p:cNvSpPr>
          <p:nvPr>
            <p:ph type="ftr" sz="quarter" idx="11"/>
          </p:nvPr>
        </p:nvSpPr>
        <p:spPr/>
        <p:txBody>
          <a:bodyPr/>
          <a:lstStyle/>
          <a:p>
            <a:pPr>
              <a:defRPr/>
            </a:pPr>
            <a:r>
              <a:rPr lang="de-AT"/>
              <a:t>hanno.ulmer@i-med.ac.at</a:t>
            </a:r>
            <a:endParaRPr lang="de-AT" dirty="0"/>
          </a:p>
        </p:txBody>
      </p:sp>
      <p:sp>
        <p:nvSpPr>
          <p:cNvPr id="5" name="Foliennummernplatzhalter 5"/>
          <p:cNvSpPr>
            <a:spLocks noGrp="1"/>
          </p:cNvSpPr>
          <p:nvPr>
            <p:ph type="sldNum" sz="quarter" idx="12"/>
          </p:nvPr>
        </p:nvSpPr>
        <p:spPr/>
        <p:txBody>
          <a:bodyPr/>
          <a:lstStyle/>
          <a:p>
            <a:pPr>
              <a:defRPr/>
            </a:pPr>
            <a:fld id="{5D7FE51C-5DA2-4705-9C64-09FDD7DD938D}" type="slidenum">
              <a:rPr lang="de-AT">
                <a:latin typeface="+mj-lt"/>
              </a:rPr>
              <a:t>53</a:t>
            </a:fld>
            <a:endParaRPr lang="de-AT" dirty="0">
              <a:latin typeface="+mj-lt"/>
            </a:endParaRPr>
          </a:p>
        </p:txBody>
      </p:sp>
      <p:sp>
        <p:nvSpPr>
          <p:cNvPr id="2" name="Datumsplatzhalter 1"/>
          <p:cNvSpPr>
            <a:spLocks noGrp="1"/>
          </p:cNvSpPr>
          <p:nvPr>
            <p:ph type="dt" sz="half" idx="10"/>
          </p:nvPr>
        </p:nvSpPr>
        <p:spPr/>
        <p:txBody>
          <a:bodyPr/>
          <a:lstStyle/>
          <a:p>
            <a:pPr>
              <a:defRPr/>
            </a:pPr>
            <a:fld id="{3754CD3D-9DFC-4252-9115-839431D45D3A}" type="datetime1">
              <a:rPr lang="de-AT" smtClean="0"/>
              <a:t>01.02.2023</a:t>
            </a:fld>
            <a:endParaRPr lang="de-AT"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Medical research</a:t>
            </a:r>
            <a:endParaRPr lang="en-US" dirty="0"/>
          </a:p>
        </p:txBody>
      </p:sp>
      <p:sp>
        <p:nvSpPr>
          <p:cNvPr id="4" name="Fußzeilenplatzhalter 3"/>
          <p:cNvSpPr>
            <a:spLocks noGrp="1"/>
          </p:cNvSpPr>
          <p:nvPr>
            <p:ph type="ftr" sz="quarter" idx="11"/>
          </p:nvPr>
        </p:nvSpPr>
        <p:spPr/>
        <p:txBody>
          <a:bodyPr/>
          <a:lstStyle/>
          <a:p>
            <a:r>
              <a:rPr lang="de-DE" altLang="en-US"/>
              <a:t>hanno.ulmer@i-med.ac.at</a:t>
            </a:r>
          </a:p>
        </p:txBody>
      </p:sp>
      <p:pic>
        <p:nvPicPr>
          <p:cNvPr id="535554" name="Picture 2"/>
          <p:cNvPicPr>
            <a:picLocks noChangeAspect="1" noChangeArrowheads="1"/>
          </p:cNvPicPr>
          <p:nvPr/>
        </p:nvPicPr>
        <p:blipFill>
          <a:blip r:embed="rId2" cstate="print"/>
          <a:srcRect/>
          <a:stretch>
            <a:fillRect/>
          </a:stretch>
        </p:blipFill>
        <p:spPr bwMode="auto">
          <a:xfrm>
            <a:off x="683568" y="1556792"/>
            <a:ext cx="7019925" cy="4810125"/>
          </a:xfrm>
          <a:prstGeom prst="rect">
            <a:avLst/>
          </a:prstGeom>
          <a:noFill/>
          <a:ln w="9525">
            <a:noFill/>
            <a:miter lim="800000"/>
            <a:headEnd/>
            <a:tailEnd/>
          </a:ln>
        </p:spPr>
      </p:pic>
      <p:sp>
        <p:nvSpPr>
          <p:cNvPr id="3" name="Datumsplatzhalter 2"/>
          <p:cNvSpPr>
            <a:spLocks noGrp="1"/>
          </p:cNvSpPr>
          <p:nvPr>
            <p:ph type="dt" sz="half" idx="10"/>
          </p:nvPr>
        </p:nvSpPr>
        <p:spPr/>
        <p:txBody>
          <a:bodyPr/>
          <a:lstStyle/>
          <a:p>
            <a:pPr>
              <a:defRPr/>
            </a:pPr>
            <a:fld id="{DCEE22EB-41E1-4CF4-9581-4D1A20C0A8A1}" type="datetime1">
              <a:rPr lang="de-AT" smtClean="0"/>
              <a:t>01.02.2023</a:t>
            </a:fld>
            <a:endParaRPr lang="de-AT"/>
          </a:p>
        </p:txBody>
      </p:sp>
      <p:sp>
        <p:nvSpPr>
          <p:cNvPr id="5" name="Foliennummernplatzhalter 4"/>
          <p:cNvSpPr>
            <a:spLocks noGrp="1"/>
          </p:cNvSpPr>
          <p:nvPr>
            <p:ph type="sldNum" sz="quarter" idx="12"/>
          </p:nvPr>
        </p:nvSpPr>
        <p:spPr/>
        <p:txBody>
          <a:bodyPr/>
          <a:lstStyle/>
          <a:p>
            <a:pPr>
              <a:defRPr/>
            </a:pPr>
            <a:fld id="{54ABB6C4-B43D-4B00-9CD8-21110A4FBA18}" type="slidenum">
              <a:rPr lang="de-AT" smtClean="0"/>
              <a:pPr>
                <a:defRPr/>
              </a:pPr>
              <a:t>54</a:t>
            </a:fld>
            <a:endParaRPr lang="de-AT"/>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Clinicial </a:t>
            </a:r>
            <a:r>
              <a:rPr lang="de-DE" dirty="0"/>
              <a:t>Trials.gov</a:t>
            </a:r>
          </a:p>
        </p:txBody>
      </p:sp>
      <p:sp>
        <p:nvSpPr>
          <p:cNvPr id="4" name="Fußzeilenplatzhalter 3"/>
          <p:cNvSpPr>
            <a:spLocks noGrp="1"/>
          </p:cNvSpPr>
          <p:nvPr>
            <p:ph type="ftr" sz="quarter" idx="11"/>
          </p:nvPr>
        </p:nvSpPr>
        <p:spPr/>
        <p:txBody>
          <a:bodyPr/>
          <a:lstStyle/>
          <a:p>
            <a:pPr>
              <a:defRPr/>
            </a:pPr>
            <a:r>
              <a:rPr lang="de-AT"/>
              <a:t>hanno.ulmer@i-med.ac.at</a:t>
            </a:r>
            <a:endParaRPr lang="de-AT" dirty="0"/>
          </a:p>
        </p:txBody>
      </p:sp>
      <p:sp>
        <p:nvSpPr>
          <p:cNvPr id="5" name="Foliennummernplatzhalter 4"/>
          <p:cNvSpPr>
            <a:spLocks noGrp="1"/>
          </p:cNvSpPr>
          <p:nvPr>
            <p:ph type="sldNum" sz="quarter" idx="12"/>
          </p:nvPr>
        </p:nvSpPr>
        <p:spPr/>
        <p:txBody>
          <a:bodyPr/>
          <a:lstStyle/>
          <a:p>
            <a:pPr>
              <a:defRPr/>
            </a:pPr>
            <a:fld id="{73A17EA7-8282-4490-8342-3808E39E256B}" type="slidenum">
              <a:rPr lang="de-AT" smtClean="0"/>
              <a:t>55</a:t>
            </a:fld>
            <a:endParaRPr lang="de-AT"/>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617767"/>
            <a:ext cx="8424936" cy="4115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6">
            <a:extLst>
              <a:ext uri="{FF2B5EF4-FFF2-40B4-BE49-F238E27FC236}">
                <a16:creationId xmlns:a16="http://schemas.microsoft.com/office/drawing/2014/main" id="{9FC53A13-F837-6701-67E9-1A5D64D2EF63}"/>
              </a:ext>
            </a:extLst>
          </p:cNvPr>
          <p:cNvSpPr txBox="1"/>
          <p:nvPr/>
        </p:nvSpPr>
        <p:spPr>
          <a:xfrm>
            <a:off x="457200" y="5767804"/>
            <a:ext cx="8072245" cy="646331"/>
          </a:xfrm>
          <a:prstGeom prst="rect">
            <a:avLst/>
          </a:prstGeom>
          <a:noFill/>
          <a:ln>
            <a:solidFill>
              <a:schemeClr val="accent1"/>
            </a:solidFill>
          </a:ln>
        </p:spPr>
        <p:txBody>
          <a:bodyPr wrap="square">
            <a:spAutoFit/>
          </a:bodyPr>
          <a:lstStyle/>
          <a:p>
            <a:endParaRPr lang="de-AT" sz="1200" u="sng" dirty="0"/>
          </a:p>
          <a:p>
            <a:pPr algn="ctr"/>
            <a:r>
              <a:rPr lang="de-AT" sz="1200" u="sng" dirty="0"/>
              <a:t>As of </a:t>
            </a:r>
            <a:r>
              <a:rPr lang="de-AT" sz="1200" b="1" u="sng" dirty="0"/>
              <a:t>10.2022</a:t>
            </a:r>
            <a:r>
              <a:rPr lang="de-AT" sz="1200" u="sng" dirty="0"/>
              <a:t>: </a:t>
            </a:r>
            <a:r>
              <a:rPr lang="de-AT" sz="1200" dirty="0"/>
              <a:t>430,108 </a:t>
            </a:r>
            <a:r>
              <a:rPr lang="de-AT" sz="1200" dirty="0" err="1"/>
              <a:t>research studies </a:t>
            </a:r>
            <a:r>
              <a:rPr lang="de-AT" sz="1200" dirty="0"/>
              <a:t>in all 50 </a:t>
            </a:r>
            <a:r>
              <a:rPr lang="de-AT" sz="1200" dirty="0" err="1"/>
              <a:t>states </a:t>
            </a:r>
            <a:r>
              <a:rPr lang="de-AT" sz="1200" dirty="0"/>
              <a:t>and 221 countries</a:t>
            </a:r>
          </a:p>
          <a:p>
            <a:endParaRPr lang="de-AT" sz="1200" dirty="0"/>
          </a:p>
        </p:txBody>
      </p:sp>
      <p:sp>
        <p:nvSpPr>
          <p:cNvPr id="3" name="Datumsplatzhalter 2"/>
          <p:cNvSpPr>
            <a:spLocks noGrp="1"/>
          </p:cNvSpPr>
          <p:nvPr>
            <p:ph type="dt" sz="half" idx="10"/>
          </p:nvPr>
        </p:nvSpPr>
        <p:spPr/>
        <p:txBody>
          <a:bodyPr/>
          <a:lstStyle/>
          <a:p>
            <a:pPr>
              <a:defRPr/>
            </a:pPr>
            <a:fld id="{F07211C0-3F90-4129-BA27-5CB94178025C}" type="datetime1">
              <a:rPr lang="de-AT" smtClean="0"/>
              <a:t>01.02.2023</a:t>
            </a:fld>
            <a:endParaRPr lang="de-AT" dirty="0"/>
          </a:p>
        </p:txBody>
      </p:sp>
    </p:spTree>
    <p:extLst>
      <p:ext uri="{BB962C8B-B14F-4D97-AF65-F5344CB8AC3E}">
        <p14:creationId xmlns:p14="http://schemas.microsoft.com/office/powerpoint/2010/main" val="38527545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4" name="Rectangle 2"/>
          <p:cNvSpPr>
            <a:spLocks noGrp="1" noChangeArrowheads="1"/>
          </p:cNvSpPr>
          <p:nvPr>
            <p:ph type="title"/>
          </p:nvPr>
        </p:nvSpPr>
        <p:spPr>
          <a:xfrm>
            <a:off x="107504" y="274638"/>
            <a:ext cx="7272808" cy="1143000"/>
          </a:xfrm>
        </p:spPr>
        <p:txBody>
          <a:bodyPr rtlCol="0">
            <a:normAutofit fontScale="90000"/>
          </a:bodyPr>
          <a:lstStyle/>
          <a:p>
            <a:pPr fontAlgn="auto">
              <a:spcAft>
                <a:spcPts val="0"/>
              </a:spcAft>
              <a:defRPr/>
            </a:pPr>
            <a:r>
              <a:rPr lang="de-AT" sz="3600" dirty="0" err="1">
                <a:cs typeface="Calibri" pitchFamily="34" charset="0"/>
              </a:rPr>
              <a:t>Randomized</a:t>
            </a:r>
            <a:r>
              <a:rPr lang="de-AT" sz="3600" dirty="0">
                <a:cs typeface="Calibri" pitchFamily="34" charset="0"/>
              </a:rPr>
              <a:t> </a:t>
            </a:r>
            <a:r>
              <a:rPr lang="de-AT" sz="3600" dirty="0" err="1">
                <a:cs typeface="Calibri" pitchFamily="34" charset="0"/>
              </a:rPr>
              <a:t>controlled</a:t>
            </a:r>
            <a:r>
              <a:rPr lang="de-AT" sz="3600" dirty="0">
                <a:cs typeface="Calibri" pitchFamily="34" charset="0"/>
              </a:rPr>
              <a:t> </a:t>
            </a:r>
            <a:r>
              <a:rPr lang="de-DE" sz="3600" dirty="0">
                <a:cs typeface="Calibri" pitchFamily="34" charset="0"/>
              </a:rPr>
              <a:t>(</a:t>
            </a:r>
            <a:r>
              <a:rPr lang="de-AT" sz="3600" dirty="0" err="1">
                <a:cs typeface="Calibri" pitchFamily="34" charset="0"/>
              </a:rPr>
              <a:t>clinical</a:t>
            </a:r>
            <a:r>
              <a:rPr lang="de-DE" sz="3600" dirty="0">
                <a:cs typeface="Calibri" pitchFamily="34" charset="0"/>
              </a:rPr>
              <a:t>) </a:t>
            </a:r>
            <a:r>
              <a:rPr lang="de-AT" sz="3600" dirty="0" err="1" smtClean="0">
                <a:cs typeface="Calibri" pitchFamily="34" charset="0"/>
              </a:rPr>
              <a:t>trial</a:t>
            </a:r>
            <a:r>
              <a:rPr lang="de-AT" sz="3600" dirty="0" smtClean="0">
                <a:cs typeface="Calibri" pitchFamily="34" charset="0"/>
              </a:rPr>
              <a:t> </a:t>
            </a:r>
            <a:r>
              <a:rPr lang="de-AT" sz="3600" b="1" dirty="0"/>
              <a:t>(RCT</a:t>
            </a:r>
            <a:r>
              <a:rPr lang="de-AT" sz="3600" b="1" dirty="0" smtClean="0"/>
              <a:t>)</a:t>
            </a:r>
            <a:endParaRPr lang="de-AT" sz="3600" dirty="0">
              <a:cs typeface="Calibri" pitchFamily="34" charset="0"/>
            </a:endParaRPr>
          </a:p>
        </p:txBody>
      </p:sp>
      <p:sp>
        <p:nvSpPr>
          <p:cNvPr id="86018" name="Rectangle 3"/>
          <p:cNvSpPr>
            <a:spLocks noGrp="1" noChangeArrowheads="1"/>
          </p:cNvSpPr>
          <p:nvPr>
            <p:ph idx="1"/>
          </p:nvPr>
        </p:nvSpPr>
        <p:spPr>
          <a:xfrm>
            <a:off x="685800" y="1981200"/>
            <a:ext cx="8001000" cy="4114800"/>
          </a:xfrm>
        </p:spPr>
        <p:txBody>
          <a:bodyPr/>
          <a:lstStyle/>
          <a:p>
            <a:pPr lvl="1">
              <a:buFont typeface="Arial" panose="020B0604020202020204" pitchFamily="34" charset="0"/>
              <a:buChar char="•"/>
            </a:pPr>
            <a:r>
              <a:rPr lang="de-AT" sz="2000" dirty="0" smtClean="0"/>
              <a:t>Studies </a:t>
            </a:r>
            <a:r>
              <a:rPr lang="de-AT" sz="2000" dirty="0"/>
              <a:t>for the approval of drugs </a:t>
            </a:r>
            <a:r>
              <a:rPr lang="de-AT" sz="2000" dirty="0" err="1"/>
              <a:t>or</a:t>
            </a:r>
            <a:r>
              <a:rPr lang="de-AT" sz="2000" dirty="0"/>
              <a:t> </a:t>
            </a:r>
            <a:r>
              <a:rPr lang="de-AT" sz="2000" dirty="0" err="1" smtClean="0"/>
              <a:t>products</a:t>
            </a:r>
            <a:r>
              <a:rPr lang="de-AT" sz="2000" dirty="0" smtClean="0"/>
              <a:t> </a:t>
            </a:r>
          </a:p>
          <a:p>
            <a:pPr lvl="2"/>
            <a:r>
              <a:rPr lang="de-AT" sz="1800" dirty="0" smtClean="0"/>
              <a:t>Experiment, </a:t>
            </a:r>
            <a:r>
              <a:rPr lang="de-AT" sz="1800" b="1" dirty="0" err="1" smtClean="0">
                <a:solidFill>
                  <a:srgbClr val="FF0000"/>
                </a:solidFill>
              </a:rPr>
              <a:t>trial</a:t>
            </a:r>
            <a:endParaRPr lang="de-AT" sz="1800" b="1" dirty="0" smtClean="0">
              <a:solidFill>
                <a:srgbClr val="FF0000"/>
              </a:solidFill>
            </a:endParaRPr>
          </a:p>
          <a:p>
            <a:pPr lvl="2"/>
            <a:r>
              <a:rPr lang="de-AT" sz="1800" dirty="0" err="1"/>
              <a:t>Influencing</a:t>
            </a:r>
            <a:r>
              <a:rPr lang="de-AT" sz="1800" dirty="0"/>
              <a:t> </a:t>
            </a:r>
            <a:r>
              <a:rPr lang="de-AT" sz="1800" dirty="0" err="1"/>
              <a:t>factors</a:t>
            </a:r>
            <a:r>
              <a:rPr lang="de-AT" sz="1800" dirty="0"/>
              <a:t> </a:t>
            </a:r>
            <a:r>
              <a:rPr lang="de-AT" sz="1800" dirty="0" err="1"/>
              <a:t>are</a:t>
            </a:r>
            <a:r>
              <a:rPr lang="de-AT" sz="1800" dirty="0"/>
              <a:t> </a:t>
            </a:r>
            <a:r>
              <a:rPr lang="de-AT" sz="1800" dirty="0" err="1"/>
              <a:t>controlled</a:t>
            </a:r>
            <a:r>
              <a:rPr lang="de-AT" sz="1800" dirty="0"/>
              <a:t> </a:t>
            </a:r>
          </a:p>
          <a:p>
            <a:pPr lvl="2"/>
            <a:endParaRPr lang="de-AT" sz="1800" dirty="0"/>
          </a:p>
          <a:p>
            <a:pPr lvl="1">
              <a:buFont typeface="Arial" panose="020B0604020202020204" pitchFamily="34" charset="0"/>
              <a:buChar char="•"/>
            </a:pPr>
            <a:r>
              <a:rPr lang="de-AT" sz="2000" dirty="0" err="1"/>
              <a:t>Avoidance</a:t>
            </a:r>
            <a:r>
              <a:rPr lang="de-AT" sz="2000" dirty="0"/>
              <a:t> </a:t>
            </a:r>
            <a:r>
              <a:rPr lang="de-AT" sz="2000" dirty="0" err="1"/>
              <a:t>of</a:t>
            </a:r>
            <a:r>
              <a:rPr lang="de-AT" sz="2000" dirty="0"/>
              <a:t> </a:t>
            </a:r>
            <a:r>
              <a:rPr lang="de-AT" sz="2000" dirty="0" err="1"/>
              <a:t>bias</a:t>
            </a:r>
            <a:r>
              <a:rPr lang="de-AT" sz="2000" dirty="0"/>
              <a:t> due </a:t>
            </a:r>
            <a:r>
              <a:rPr lang="de-AT" sz="2000" dirty="0" err="1"/>
              <a:t>to</a:t>
            </a:r>
            <a:r>
              <a:rPr lang="de-AT" sz="2000" dirty="0"/>
              <a:t> </a:t>
            </a:r>
            <a:r>
              <a:rPr lang="de-AT" sz="2000" b="1" dirty="0" err="1">
                <a:solidFill>
                  <a:srgbClr val="FF0000"/>
                </a:solidFill>
              </a:rPr>
              <a:t>randomization</a:t>
            </a:r>
            <a:endParaRPr lang="de-AT" sz="2000" b="1" dirty="0">
              <a:solidFill>
                <a:srgbClr val="FF0000"/>
              </a:solidFill>
            </a:endParaRPr>
          </a:p>
          <a:p>
            <a:pPr lvl="2"/>
            <a:r>
              <a:rPr lang="de-AT" dirty="0"/>
              <a:t>Random </a:t>
            </a:r>
            <a:r>
              <a:rPr lang="de-AT" dirty="0"/>
              <a:t>assignment to a group, avoi</a:t>
            </a:r>
            <a:r>
              <a:rPr lang="de-AT" sz="1800" dirty="0"/>
              <a:t>dance of selection</a:t>
            </a:r>
          </a:p>
          <a:p>
            <a:pPr lvl="3"/>
            <a:r>
              <a:rPr lang="de-AT" sz="1600" dirty="0" smtClean="0"/>
              <a:t>e.g</a:t>
            </a:r>
            <a:r>
              <a:rPr lang="de-AT" sz="1600" dirty="0" smtClean="0"/>
              <a:t>.: </a:t>
            </a:r>
            <a:r>
              <a:rPr lang="de-AT" sz="1600" dirty="0"/>
              <a:t>New therapy - standard </a:t>
            </a:r>
            <a:r>
              <a:rPr lang="de-AT" sz="1600" dirty="0" err="1"/>
              <a:t>therapy</a:t>
            </a:r>
            <a:r>
              <a:rPr lang="de-AT" sz="1600" dirty="0"/>
              <a:t> </a:t>
            </a:r>
            <a:r>
              <a:rPr lang="de-AT" sz="1600" dirty="0" smtClean="0"/>
              <a:t>(= </a:t>
            </a:r>
            <a:r>
              <a:rPr lang="de-AT" sz="1600" dirty="0" err="1" smtClean="0"/>
              <a:t>control</a:t>
            </a:r>
            <a:r>
              <a:rPr lang="de-AT" sz="1600" dirty="0" smtClean="0"/>
              <a:t> </a:t>
            </a:r>
            <a:r>
              <a:rPr lang="de-AT" sz="1600" dirty="0" err="1"/>
              <a:t>group</a:t>
            </a:r>
            <a:r>
              <a:rPr lang="de-AT" sz="1600" dirty="0" smtClean="0"/>
              <a:t>).</a:t>
            </a:r>
          </a:p>
          <a:p>
            <a:pPr marL="1371600" lvl="3" indent="0">
              <a:buNone/>
            </a:pPr>
            <a:endParaRPr lang="de-DE" sz="1600" dirty="0"/>
          </a:p>
          <a:p>
            <a:pPr lvl="1">
              <a:buFont typeface="Arial" panose="020B0604020202020204" pitchFamily="34" charset="0"/>
              <a:buChar char="•"/>
            </a:pPr>
            <a:r>
              <a:rPr lang="de-DE" sz="2000" dirty="0"/>
              <a:t>Comparison with at least one second group (</a:t>
            </a:r>
            <a:r>
              <a:rPr lang="de-DE" sz="2000" b="1" dirty="0">
                <a:solidFill>
                  <a:srgbClr val="FF3300"/>
                </a:solidFill>
              </a:rPr>
              <a:t>control</a:t>
            </a:r>
            <a:r>
              <a:rPr lang="de-DE" sz="2000" dirty="0"/>
              <a:t>) </a:t>
            </a:r>
            <a:endParaRPr lang="de-AT" sz="2000" dirty="0"/>
          </a:p>
          <a:p>
            <a:pPr lvl="1">
              <a:buFont typeface="Arial" panose="020B0604020202020204" pitchFamily="34" charset="0"/>
              <a:buChar char="•"/>
            </a:pPr>
            <a:r>
              <a:rPr lang="de-AT" sz="2000" dirty="0"/>
              <a:t>Achieving structural equality</a:t>
            </a:r>
          </a:p>
          <a:p>
            <a:pPr lvl="3"/>
            <a:r>
              <a:rPr lang="de-AT" sz="1600" dirty="0"/>
              <a:t>e</a:t>
            </a:r>
            <a:r>
              <a:rPr lang="de-AT" sz="1600" dirty="0" smtClean="0"/>
              <a:t>.g</a:t>
            </a:r>
            <a:r>
              <a:rPr lang="de-AT" sz="1600" dirty="0"/>
              <a:t>.: same mean age, same gender distribution, </a:t>
            </a:r>
            <a:r>
              <a:rPr lang="de-AT" sz="1600" dirty="0" smtClean="0"/>
              <a:t>...</a:t>
            </a:r>
          </a:p>
          <a:p>
            <a:pPr lvl="3"/>
            <a:endParaRPr lang="de-AT" sz="1600" dirty="0"/>
          </a:p>
          <a:p>
            <a:pPr lvl="3"/>
            <a:endParaRPr lang="de-AT" sz="1600" dirty="0" smtClean="0"/>
          </a:p>
          <a:p>
            <a:pPr lvl="3"/>
            <a:endParaRPr lang="de-AT" sz="1600" dirty="0"/>
          </a:p>
        </p:txBody>
      </p:sp>
      <p:sp>
        <p:nvSpPr>
          <p:cNvPr id="7" name="Fußzeilenplatzhalter 4"/>
          <p:cNvSpPr>
            <a:spLocks noGrp="1"/>
          </p:cNvSpPr>
          <p:nvPr>
            <p:ph type="ftr" sz="quarter" idx="11"/>
          </p:nvPr>
        </p:nvSpPr>
        <p:spPr/>
        <p:txBody>
          <a:bodyPr/>
          <a:lstStyle/>
          <a:p>
            <a:pPr>
              <a:defRPr/>
            </a:pPr>
            <a:r>
              <a:rPr lang="de-AT">
                <a:cs typeface="Calibri" pitchFamily="34" charset="0"/>
              </a:rPr>
              <a:t>hanno.ulmer@i-med.ac.at</a:t>
            </a:r>
            <a:endParaRPr lang="de-AT" dirty="0">
              <a:cs typeface="Calibri" pitchFamily="34" charset="0"/>
            </a:endParaRPr>
          </a:p>
        </p:txBody>
      </p:sp>
      <p:sp>
        <p:nvSpPr>
          <p:cNvPr id="6" name="Foliennummernplatzhalter 5"/>
          <p:cNvSpPr>
            <a:spLocks noGrp="1"/>
          </p:cNvSpPr>
          <p:nvPr>
            <p:ph type="sldNum" sz="quarter" idx="12"/>
          </p:nvPr>
        </p:nvSpPr>
        <p:spPr/>
        <p:txBody>
          <a:bodyPr/>
          <a:lstStyle/>
          <a:p>
            <a:pPr>
              <a:defRPr/>
            </a:pPr>
            <a:fld id="{13093F96-1E94-4F35-BEA9-438012D88527}" type="slidenum">
              <a:rPr lang="de-AT">
                <a:latin typeface="Calibri" pitchFamily="34" charset="0"/>
                <a:cs typeface="Calibri" pitchFamily="34" charset="0"/>
              </a:rPr>
              <a:t>56</a:t>
            </a:fld>
            <a:endParaRPr lang="de-AT">
              <a:latin typeface="Calibri" pitchFamily="34" charset="0"/>
              <a:cs typeface="Calibri" pitchFamily="34" charset="0"/>
            </a:endParaRPr>
          </a:p>
        </p:txBody>
      </p:sp>
      <p:sp>
        <p:nvSpPr>
          <p:cNvPr id="2" name="Datumsplatzhalter 1"/>
          <p:cNvSpPr>
            <a:spLocks noGrp="1"/>
          </p:cNvSpPr>
          <p:nvPr>
            <p:ph type="dt" sz="half" idx="10"/>
          </p:nvPr>
        </p:nvSpPr>
        <p:spPr/>
        <p:txBody>
          <a:bodyPr/>
          <a:lstStyle/>
          <a:p>
            <a:pPr>
              <a:defRPr/>
            </a:pPr>
            <a:fld id="{1A34E857-6EF3-4B93-8E36-2C2D855FE7B4}" type="datetime1">
              <a:rPr lang="de-AT" smtClean="0"/>
              <a:t>01.02.2023</a:t>
            </a:fld>
            <a:endParaRPr lang="de-AT"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457200" y="274638"/>
            <a:ext cx="6635750" cy="1143000"/>
          </a:xfrm>
        </p:spPr>
        <p:txBody>
          <a:bodyPr/>
          <a:lstStyle/>
          <a:p>
            <a:r>
              <a:rPr lang="de-AT"/>
              <a:t>Randomization</a:t>
            </a:r>
          </a:p>
        </p:txBody>
      </p:sp>
      <p:sp>
        <p:nvSpPr>
          <p:cNvPr id="103429" name="Rectangle 3"/>
          <p:cNvSpPr>
            <a:spLocks noGrp="1" noChangeArrowheads="1"/>
          </p:cNvSpPr>
          <p:nvPr>
            <p:ph idx="1"/>
          </p:nvPr>
        </p:nvSpPr>
        <p:spPr>
          <a:xfrm>
            <a:off x="457200" y="1600200"/>
            <a:ext cx="8229600" cy="4757738"/>
          </a:xfrm>
        </p:spPr>
        <p:txBody>
          <a:bodyPr rtlCol="0">
            <a:normAutofit fontScale="92500"/>
          </a:bodyPr>
          <a:lstStyle/>
          <a:p>
            <a:pPr fontAlgn="auto">
              <a:lnSpc>
                <a:spcPct val="90000"/>
              </a:lnSpc>
              <a:spcAft>
                <a:spcPts val="0"/>
              </a:spcAft>
              <a:defRPr/>
            </a:pPr>
            <a:r>
              <a:rPr lang="de-AT" dirty="0">
                <a:latin typeface="+mj-lt"/>
              </a:rPr>
              <a:t>Random </a:t>
            </a:r>
            <a:r>
              <a:rPr lang="de-AT" dirty="0" err="1">
                <a:latin typeface="+mj-lt"/>
              </a:rPr>
              <a:t>assignment</a:t>
            </a:r>
            <a:r>
              <a:rPr lang="de-AT" dirty="0">
                <a:latin typeface="+mj-lt"/>
              </a:rPr>
              <a:t> </a:t>
            </a:r>
            <a:r>
              <a:rPr lang="de-AT" dirty="0" err="1">
                <a:latin typeface="+mj-lt"/>
              </a:rPr>
              <a:t>of</a:t>
            </a:r>
            <a:r>
              <a:rPr lang="de-AT" dirty="0">
                <a:latin typeface="+mj-lt"/>
              </a:rPr>
              <a:t> a </a:t>
            </a:r>
            <a:r>
              <a:rPr lang="de-AT" dirty="0" err="1" smtClean="0">
                <a:latin typeface="+mj-lt"/>
              </a:rPr>
              <a:t>subject</a:t>
            </a:r>
            <a:r>
              <a:rPr lang="de-AT" dirty="0">
                <a:latin typeface="+mj-lt"/>
              </a:rPr>
              <a:t> </a:t>
            </a:r>
            <a:r>
              <a:rPr lang="de-AT" dirty="0" err="1" smtClean="0">
                <a:latin typeface="+mj-lt"/>
              </a:rPr>
              <a:t>to</a:t>
            </a:r>
            <a:r>
              <a:rPr lang="de-AT" dirty="0" smtClean="0">
                <a:latin typeface="+mj-lt"/>
              </a:rPr>
              <a:t> </a:t>
            </a:r>
            <a:r>
              <a:rPr lang="de-AT" dirty="0" err="1">
                <a:latin typeface="+mj-lt"/>
              </a:rPr>
              <a:t>one</a:t>
            </a:r>
            <a:r>
              <a:rPr lang="de-AT" dirty="0">
                <a:latin typeface="+mj-lt"/>
              </a:rPr>
              <a:t> </a:t>
            </a:r>
            <a:r>
              <a:rPr lang="de-AT" dirty="0" err="1">
                <a:latin typeface="+mj-lt"/>
              </a:rPr>
              <a:t>of</a:t>
            </a:r>
            <a:r>
              <a:rPr lang="de-AT" dirty="0">
                <a:latin typeface="+mj-lt"/>
              </a:rPr>
              <a:t> </a:t>
            </a:r>
            <a:r>
              <a:rPr lang="de-AT" dirty="0" err="1">
                <a:latin typeface="+mj-lt"/>
              </a:rPr>
              <a:t>the</a:t>
            </a:r>
            <a:r>
              <a:rPr lang="de-AT" dirty="0">
                <a:latin typeface="+mj-lt"/>
              </a:rPr>
              <a:t> </a:t>
            </a:r>
            <a:r>
              <a:rPr lang="de-AT" dirty="0" err="1">
                <a:latin typeface="+mj-lt"/>
              </a:rPr>
              <a:t>groups</a:t>
            </a:r>
            <a:r>
              <a:rPr lang="de-AT" dirty="0">
                <a:latin typeface="+mj-lt"/>
              </a:rPr>
              <a:t> </a:t>
            </a:r>
            <a:r>
              <a:rPr lang="de-AT" dirty="0" err="1">
                <a:latin typeface="+mj-lt"/>
              </a:rPr>
              <a:t>of</a:t>
            </a:r>
            <a:r>
              <a:rPr lang="de-AT" dirty="0">
                <a:latin typeface="+mj-lt"/>
              </a:rPr>
              <a:t> </a:t>
            </a:r>
            <a:r>
              <a:rPr lang="de-AT" dirty="0" err="1">
                <a:latin typeface="+mj-lt"/>
              </a:rPr>
              <a:t>the</a:t>
            </a:r>
            <a:r>
              <a:rPr lang="de-AT" dirty="0">
                <a:latin typeface="+mj-lt"/>
              </a:rPr>
              <a:t> </a:t>
            </a:r>
            <a:r>
              <a:rPr lang="de-AT" dirty="0" err="1">
                <a:latin typeface="+mj-lt"/>
              </a:rPr>
              <a:t>influencing</a:t>
            </a:r>
            <a:r>
              <a:rPr lang="de-AT" dirty="0">
                <a:latin typeface="+mj-lt"/>
              </a:rPr>
              <a:t> </a:t>
            </a:r>
            <a:r>
              <a:rPr lang="de-AT" dirty="0" err="1">
                <a:latin typeface="+mj-lt"/>
              </a:rPr>
              <a:t>factor</a:t>
            </a:r>
            <a:r>
              <a:rPr lang="de-AT" dirty="0">
                <a:latin typeface="+mj-lt"/>
              </a:rPr>
              <a:t>.</a:t>
            </a:r>
          </a:p>
          <a:p>
            <a:pPr lvl="1" fontAlgn="auto">
              <a:lnSpc>
                <a:spcPct val="90000"/>
              </a:lnSpc>
              <a:spcAft>
                <a:spcPts val="0"/>
              </a:spcAft>
              <a:defRPr/>
            </a:pPr>
            <a:r>
              <a:rPr lang="de-AT" sz="2000" dirty="0" err="1">
                <a:latin typeface="+mj-lt"/>
              </a:rPr>
              <a:t>With</a:t>
            </a:r>
            <a:r>
              <a:rPr lang="de-AT" sz="2000" dirty="0">
                <a:latin typeface="+mj-lt"/>
              </a:rPr>
              <a:t> </a:t>
            </a:r>
            <a:r>
              <a:rPr lang="de-AT" sz="2000" dirty="0" err="1">
                <a:latin typeface="+mj-lt"/>
              </a:rPr>
              <a:t>the</a:t>
            </a:r>
            <a:r>
              <a:rPr lang="de-AT" sz="2000" dirty="0">
                <a:latin typeface="+mj-lt"/>
              </a:rPr>
              <a:t> </a:t>
            </a:r>
            <a:r>
              <a:rPr lang="de-AT" sz="2000" dirty="0" err="1">
                <a:latin typeface="+mj-lt"/>
              </a:rPr>
              <a:t>help</a:t>
            </a:r>
            <a:r>
              <a:rPr lang="de-AT" sz="2000" dirty="0">
                <a:latin typeface="+mj-lt"/>
              </a:rPr>
              <a:t> </a:t>
            </a:r>
            <a:r>
              <a:rPr lang="de-AT" sz="2000" dirty="0" err="1">
                <a:latin typeface="+mj-lt"/>
              </a:rPr>
              <a:t>of</a:t>
            </a:r>
            <a:r>
              <a:rPr lang="de-AT" sz="2000" dirty="0">
                <a:latin typeface="+mj-lt"/>
              </a:rPr>
              <a:t> a </a:t>
            </a:r>
            <a:r>
              <a:rPr lang="de-AT" sz="2000" dirty="0" err="1">
                <a:latin typeface="+mj-lt"/>
              </a:rPr>
              <a:t>random</a:t>
            </a:r>
            <a:r>
              <a:rPr lang="de-AT" sz="2000" dirty="0">
                <a:latin typeface="+mj-lt"/>
              </a:rPr>
              <a:t> </a:t>
            </a:r>
            <a:r>
              <a:rPr lang="de-AT" sz="2000" dirty="0" err="1" smtClean="0">
                <a:latin typeface="+mj-lt"/>
              </a:rPr>
              <a:t>generator</a:t>
            </a:r>
            <a:endParaRPr lang="de-AT" sz="2000" dirty="0" smtClean="0">
              <a:latin typeface="+mj-lt"/>
            </a:endParaRPr>
          </a:p>
          <a:p>
            <a:pPr lvl="1" fontAlgn="auto">
              <a:lnSpc>
                <a:spcPct val="90000"/>
              </a:lnSpc>
              <a:spcAft>
                <a:spcPts val="0"/>
              </a:spcAft>
              <a:defRPr/>
            </a:pPr>
            <a:endParaRPr lang="de-AT" sz="2000" dirty="0">
              <a:latin typeface="+mj-lt"/>
            </a:endParaRPr>
          </a:p>
          <a:p>
            <a:pPr fontAlgn="auto">
              <a:lnSpc>
                <a:spcPct val="90000"/>
              </a:lnSpc>
              <a:spcAft>
                <a:spcPts val="0"/>
              </a:spcAft>
              <a:defRPr/>
            </a:pPr>
            <a:r>
              <a:rPr lang="de-AT" sz="2800" dirty="0" err="1">
                <a:latin typeface="+mj-lt"/>
              </a:rPr>
              <a:t>A</a:t>
            </a:r>
            <a:r>
              <a:rPr lang="de-AT" sz="2800" dirty="0" err="1" smtClean="0">
                <a:latin typeface="+mj-lt"/>
              </a:rPr>
              <a:t>im</a:t>
            </a:r>
            <a:r>
              <a:rPr lang="de-AT" sz="2800" dirty="0" smtClean="0">
                <a:latin typeface="+mj-lt"/>
              </a:rPr>
              <a:t>:</a:t>
            </a:r>
            <a:endParaRPr lang="de-AT" sz="2800" dirty="0">
              <a:latin typeface="+mj-lt"/>
            </a:endParaRPr>
          </a:p>
          <a:p>
            <a:pPr lvl="1" fontAlgn="auto">
              <a:lnSpc>
                <a:spcPct val="90000"/>
              </a:lnSpc>
              <a:spcAft>
                <a:spcPts val="0"/>
              </a:spcAft>
              <a:defRPr/>
            </a:pPr>
            <a:r>
              <a:rPr lang="de-AT" sz="2400" dirty="0">
                <a:latin typeface="+mj-lt"/>
              </a:rPr>
              <a:t> </a:t>
            </a:r>
            <a:r>
              <a:rPr lang="de-AT" sz="2400" dirty="0" err="1">
                <a:latin typeface="+mj-lt"/>
              </a:rPr>
              <a:t>Avoidance</a:t>
            </a:r>
            <a:r>
              <a:rPr lang="de-AT" sz="2400" dirty="0">
                <a:latin typeface="+mj-lt"/>
              </a:rPr>
              <a:t> </a:t>
            </a:r>
            <a:r>
              <a:rPr lang="de-AT" sz="2400" dirty="0" err="1">
                <a:latin typeface="+mj-lt"/>
              </a:rPr>
              <a:t>of</a:t>
            </a:r>
            <a:r>
              <a:rPr lang="de-AT" sz="2400" dirty="0">
                <a:latin typeface="+mj-lt"/>
              </a:rPr>
              <a:t> </a:t>
            </a:r>
            <a:r>
              <a:rPr lang="de-AT" sz="2400" dirty="0" err="1">
                <a:latin typeface="+mj-lt"/>
              </a:rPr>
              <a:t>selection</a:t>
            </a:r>
            <a:r>
              <a:rPr lang="de-AT" sz="2400" dirty="0">
                <a:latin typeface="+mj-lt"/>
              </a:rPr>
              <a:t> </a:t>
            </a:r>
            <a:r>
              <a:rPr lang="de-AT" sz="2400" dirty="0" err="1">
                <a:latin typeface="+mj-lt"/>
              </a:rPr>
              <a:t>bias</a:t>
            </a:r>
            <a:r>
              <a:rPr lang="de-AT" sz="2400" dirty="0">
                <a:latin typeface="+mj-lt"/>
              </a:rPr>
              <a:t> </a:t>
            </a:r>
          </a:p>
          <a:p>
            <a:pPr lvl="2" fontAlgn="auto">
              <a:lnSpc>
                <a:spcPct val="90000"/>
              </a:lnSpc>
              <a:spcAft>
                <a:spcPts val="0"/>
              </a:spcAft>
              <a:defRPr/>
            </a:pPr>
            <a:r>
              <a:rPr lang="de-AT" dirty="0" err="1">
                <a:latin typeface="+mj-lt"/>
              </a:rPr>
              <a:t>Each</a:t>
            </a:r>
            <a:r>
              <a:rPr lang="de-AT" dirty="0">
                <a:latin typeface="+mj-lt"/>
              </a:rPr>
              <a:t> </a:t>
            </a:r>
            <a:r>
              <a:rPr lang="de-AT" dirty="0" err="1" smtClean="0">
                <a:latin typeface="+mj-lt"/>
              </a:rPr>
              <a:t>subject</a:t>
            </a:r>
            <a:r>
              <a:rPr lang="de-AT" dirty="0" smtClean="0">
                <a:latin typeface="+mj-lt"/>
              </a:rPr>
              <a:t> </a:t>
            </a:r>
            <a:r>
              <a:rPr lang="de-AT" dirty="0" err="1">
                <a:latin typeface="+mj-lt"/>
              </a:rPr>
              <a:t>has</a:t>
            </a:r>
            <a:r>
              <a:rPr lang="de-AT" dirty="0">
                <a:latin typeface="+mj-lt"/>
              </a:rPr>
              <a:t> </a:t>
            </a:r>
            <a:r>
              <a:rPr lang="de-AT" dirty="0" err="1">
                <a:latin typeface="+mj-lt"/>
              </a:rPr>
              <a:t>the</a:t>
            </a:r>
            <a:r>
              <a:rPr lang="de-AT" dirty="0">
                <a:latin typeface="+mj-lt"/>
              </a:rPr>
              <a:t> same </a:t>
            </a:r>
            <a:r>
              <a:rPr lang="de-AT" dirty="0" err="1">
                <a:latin typeface="+mj-lt"/>
              </a:rPr>
              <a:t>chance</a:t>
            </a:r>
            <a:r>
              <a:rPr lang="de-AT" dirty="0">
                <a:latin typeface="+mj-lt"/>
              </a:rPr>
              <a:t> </a:t>
            </a:r>
            <a:r>
              <a:rPr lang="de-AT" dirty="0" err="1">
                <a:latin typeface="+mj-lt"/>
              </a:rPr>
              <a:t>to</a:t>
            </a:r>
            <a:r>
              <a:rPr lang="de-AT" dirty="0">
                <a:latin typeface="+mj-lt"/>
              </a:rPr>
              <a:t> </a:t>
            </a:r>
            <a:r>
              <a:rPr lang="de-AT" dirty="0" err="1">
                <a:latin typeface="+mj-lt"/>
              </a:rPr>
              <a:t>be</a:t>
            </a:r>
            <a:r>
              <a:rPr lang="de-AT" dirty="0">
                <a:latin typeface="+mj-lt"/>
              </a:rPr>
              <a:t> </a:t>
            </a:r>
            <a:r>
              <a:rPr lang="de-AT" dirty="0" err="1">
                <a:latin typeface="+mj-lt"/>
              </a:rPr>
              <a:t>randomly</a:t>
            </a:r>
            <a:r>
              <a:rPr lang="de-AT" dirty="0">
                <a:latin typeface="+mj-lt"/>
              </a:rPr>
              <a:t> </a:t>
            </a:r>
            <a:r>
              <a:rPr lang="de-AT" dirty="0" err="1">
                <a:latin typeface="+mj-lt"/>
              </a:rPr>
              <a:t>assigned</a:t>
            </a:r>
            <a:r>
              <a:rPr lang="de-AT" dirty="0">
                <a:latin typeface="+mj-lt"/>
              </a:rPr>
              <a:t> </a:t>
            </a:r>
            <a:r>
              <a:rPr lang="de-AT" dirty="0" err="1">
                <a:latin typeface="+mj-lt"/>
              </a:rPr>
              <a:t>to</a:t>
            </a:r>
            <a:r>
              <a:rPr lang="de-AT" dirty="0">
                <a:latin typeface="+mj-lt"/>
              </a:rPr>
              <a:t> a </a:t>
            </a:r>
            <a:r>
              <a:rPr lang="de-AT" dirty="0" err="1">
                <a:latin typeface="+mj-lt"/>
              </a:rPr>
              <a:t>group</a:t>
            </a:r>
            <a:endParaRPr lang="de-AT" dirty="0">
              <a:latin typeface="+mj-lt"/>
            </a:endParaRPr>
          </a:p>
          <a:p>
            <a:pPr lvl="1" fontAlgn="auto">
              <a:lnSpc>
                <a:spcPct val="90000"/>
              </a:lnSpc>
              <a:spcAft>
                <a:spcPts val="0"/>
              </a:spcAft>
              <a:defRPr/>
            </a:pPr>
            <a:r>
              <a:rPr lang="de-AT" sz="2400" dirty="0" err="1">
                <a:latin typeface="+mj-lt"/>
              </a:rPr>
              <a:t>Structural</a:t>
            </a:r>
            <a:r>
              <a:rPr lang="de-AT" sz="2400" dirty="0">
                <a:latin typeface="+mj-lt"/>
              </a:rPr>
              <a:t> </a:t>
            </a:r>
            <a:r>
              <a:rPr lang="de-AT" sz="2400" dirty="0" err="1">
                <a:latin typeface="+mj-lt"/>
              </a:rPr>
              <a:t>equality</a:t>
            </a:r>
            <a:endParaRPr lang="de-DE" sz="2400" dirty="0">
              <a:latin typeface="+mj-lt"/>
            </a:endParaRPr>
          </a:p>
          <a:p>
            <a:pPr lvl="2" fontAlgn="auto">
              <a:lnSpc>
                <a:spcPct val="90000"/>
              </a:lnSpc>
              <a:spcAft>
                <a:spcPts val="0"/>
              </a:spcAft>
              <a:defRPr/>
            </a:pPr>
            <a:r>
              <a:rPr lang="de-DE" sz="1800" dirty="0" err="1"/>
              <a:t>Regarding</a:t>
            </a:r>
            <a:r>
              <a:rPr lang="de-DE" sz="1800" dirty="0"/>
              <a:t> </a:t>
            </a:r>
            <a:r>
              <a:rPr lang="de-DE" sz="1800" dirty="0" err="1"/>
              <a:t>measured</a:t>
            </a:r>
            <a:r>
              <a:rPr lang="de-DE" sz="1800" dirty="0"/>
              <a:t> </a:t>
            </a:r>
            <a:r>
              <a:rPr lang="de-DE" sz="1800" dirty="0" err="1" smtClean="0"/>
              <a:t>characteristics</a:t>
            </a:r>
            <a:r>
              <a:rPr lang="de-DE" sz="1800" dirty="0"/>
              <a:t> </a:t>
            </a:r>
            <a:r>
              <a:rPr lang="de-DE" sz="1800" dirty="0" err="1" smtClean="0"/>
              <a:t>and</a:t>
            </a:r>
            <a:r>
              <a:rPr lang="de-DE" sz="1800" dirty="0" smtClean="0"/>
              <a:t> </a:t>
            </a:r>
            <a:r>
              <a:rPr lang="de-DE" sz="1800" dirty="0" err="1"/>
              <a:t>unmeasured</a:t>
            </a:r>
            <a:r>
              <a:rPr lang="de-DE" sz="1800" dirty="0"/>
              <a:t> </a:t>
            </a:r>
            <a:r>
              <a:rPr lang="de-DE" sz="1800" dirty="0" err="1" smtClean="0"/>
              <a:t>characteristics</a:t>
            </a:r>
            <a:endParaRPr lang="de-DE" dirty="0" smtClean="0">
              <a:latin typeface="+mj-lt"/>
            </a:endParaRPr>
          </a:p>
          <a:p>
            <a:pPr lvl="2" fontAlgn="auto">
              <a:lnSpc>
                <a:spcPct val="90000"/>
              </a:lnSpc>
              <a:spcAft>
                <a:spcPts val="0"/>
              </a:spcAft>
              <a:defRPr/>
            </a:pPr>
            <a:r>
              <a:rPr lang="de-DE" dirty="0" smtClean="0">
                <a:latin typeface="+mj-lt"/>
              </a:rPr>
              <a:t>Additional </a:t>
            </a:r>
            <a:r>
              <a:rPr lang="de-DE" dirty="0" err="1" smtClean="0">
                <a:latin typeface="+mj-lt"/>
              </a:rPr>
              <a:t>stratification</a:t>
            </a:r>
            <a:endParaRPr lang="de-DE" dirty="0" smtClean="0">
              <a:latin typeface="+mj-lt"/>
            </a:endParaRPr>
          </a:p>
          <a:p>
            <a:pPr lvl="2" fontAlgn="auto">
              <a:lnSpc>
                <a:spcPct val="90000"/>
              </a:lnSpc>
              <a:spcAft>
                <a:spcPts val="0"/>
              </a:spcAft>
              <a:defRPr/>
            </a:pPr>
            <a:endParaRPr lang="de-DE" dirty="0" smtClean="0">
              <a:latin typeface="+mj-lt"/>
            </a:endParaRPr>
          </a:p>
          <a:p>
            <a:pPr fontAlgn="auto">
              <a:lnSpc>
                <a:spcPct val="90000"/>
              </a:lnSpc>
              <a:spcAft>
                <a:spcPts val="0"/>
              </a:spcAft>
              <a:defRPr/>
            </a:pPr>
            <a:r>
              <a:rPr lang="de-DE" dirty="0" err="1" smtClean="0">
                <a:latin typeface="+mj-lt"/>
              </a:rPr>
              <a:t>When</a:t>
            </a:r>
            <a:r>
              <a:rPr lang="de-DE" dirty="0" smtClean="0">
                <a:latin typeface="+mj-lt"/>
              </a:rPr>
              <a:t> </a:t>
            </a:r>
            <a:r>
              <a:rPr lang="de-DE" dirty="0" err="1" smtClean="0">
                <a:latin typeface="+mj-lt"/>
              </a:rPr>
              <a:t>randomisation</a:t>
            </a:r>
            <a:r>
              <a:rPr lang="de-DE" dirty="0" smtClean="0">
                <a:latin typeface="+mj-lt"/>
              </a:rPr>
              <a:t> </a:t>
            </a:r>
            <a:r>
              <a:rPr lang="de-DE" dirty="0" err="1" smtClean="0">
                <a:latin typeface="+mj-lt"/>
              </a:rPr>
              <a:t>is</a:t>
            </a:r>
            <a:r>
              <a:rPr lang="de-DE" dirty="0" smtClean="0">
                <a:latin typeface="+mj-lt"/>
              </a:rPr>
              <a:t> not </a:t>
            </a:r>
            <a:r>
              <a:rPr lang="de-DE" dirty="0" err="1" smtClean="0">
                <a:latin typeface="+mj-lt"/>
              </a:rPr>
              <a:t>appropriate</a:t>
            </a:r>
            <a:r>
              <a:rPr lang="de-DE" dirty="0" smtClean="0">
                <a:latin typeface="+mj-lt"/>
              </a:rPr>
              <a:t>: </a:t>
            </a:r>
            <a:r>
              <a:rPr lang="de-DE" dirty="0" smtClean="0"/>
              <a:t>Pairing</a:t>
            </a:r>
            <a:endParaRPr lang="de-DE" dirty="0"/>
          </a:p>
          <a:p>
            <a:pPr lvl="1" fontAlgn="auto">
              <a:lnSpc>
                <a:spcPct val="90000"/>
              </a:lnSpc>
              <a:spcAft>
                <a:spcPts val="0"/>
              </a:spcAft>
              <a:defRPr/>
            </a:pPr>
            <a:r>
              <a:rPr lang="de-DE" sz="2000" dirty="0" err="1"/>
              <a:t>Twins</a:t>
            </a:r>
            <a:r>
              <a:rPr lang="de-DE" sz="2000" dirty="0"/>
              <a:t>, </a:t>
            </a:r>
            <a:r>
              <a:rPr lang="de-DE" sz="2000" dirty="0" err="1" smtClean="0"/>
              <a:t>Matching</a:t>
            </a:r>
            <a:endParaRPr lang="de-DE" sz="2000" dirty="0" smtClean="0"/>
          </a:p>
          <a:p>
            <a:pPr lvl="1" fontAlgn="auto">
              <a:lnSpc>
                <a:spcPct val="90000"/>
              </a:lnSpc>
              <a:spcAft>
                <a:spcPts val="0"/>
              </a:spcAft>
              <a:defRPr/>
            </a:pPr>
            <a:r>
              <a:rPr lang="de-DE" sz="2000" dirty="0" smtClean="0"/>
              <a:t>e.g.: </a:t>
            </a:r>
            <a:r>
              <a:rPr lang="de-DE" sz="2000" dirty="0" err="1" smtClean="0"/>
              <a:t>matched</a:t>
            </a:r>
            <a:r>
              <a:rPr lang="de-DE" sz="2000" dirty="0" smtClean="0"/>
              <a:t> </a:t>
            </a:r>
            <a:r>
              <a:rPr lang="de-DE" sz="2000" dirty="0" err="1" smtClean="0"/>
              <a:t>case</a:t>
            </a:r>
            <a:r>
              <a:rPr lang="de-DE" sz="2000" dirty="0" smtClean="0"/>
              <a:t> </a:t>
            </a:r>
            <a:r>
              <a:rPr lang="de-DE" sz="2000" dirty="0" err="1" smtClean="0"/>
              <a:t>control</a:t>
            </a:r>
            <a:r>
              <a:rPr lang="de-DE" sz="2000" dirty="0" smtClean="0"/>
              <a:t> </a:t>
            </a:r>
            <a:r>
              <a:rPr lang="de-DE" sz="2000" dirty="0" err="1" smtClean="0"/>
              <a:t>study</a:t>
            </a:r>
            <a:endParaRPr lang="de-AT" sz="2000" dirty="0"/>
          </a:p>
          <a:p>
            <a:pPr marL="457200" fontAlgn="auto">
              <a:lnSpc>
                <a:spcPct val="90000"/>
              </a:lnSpc>
              <a:spcAft>
                <a:spcPts val="0"/>
              </a:spcAft>
              <a:defRPr/>
            </a:pPr>
            <a:endParaRPr lang="de-DE" dirty="0">
              <a:latin typeface="+mj-lt"/>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sp>
        <p:nvSpPr>
          <p:cNvPr id="5" name="Foliennummernplatzhalter 5"/>
          <p:cNvSpPr>
            <a:spLocks noGrp="1"/>
          </p:cNvSpPr>
          <p:nvPr>
            <p:ph type="sldNum" sz="quarter" idx="12"/>
          </p:nvPr>
        </p:nvSpPr>
        <p:spPr/>
        <p:txBody>
          <a:bodyPr/>
          <a:lstStyle/>
          <a:p>
            <a:pPr>
              <a:defRPr/>
            </a:pPr>
            <a:fld id="{19574679-BE25-456E-9864-7B64EB87AE57}" type="slidenum">
              <a:rPr lang="de-AT">
                <a:latin typeface="+mj-lt"/>
              </a:rPr>
              <a:t>57</a:t>
            </a:fld>
            <a:endParaRPr lang="de-AT">
              <a:latin typeface="+mj-lt"/>
            </a:endParaRPr>
          </a:p>
        </p:txBody>
      </p:sp>
      <p:sp>
        <p:nvSpPr>
          <p:cNvPr id="2" name="Datumsplatzhalter 1"/>
          <p:cNvSpPr>
            <a:spLocks noGrp="1"/>
          </p:cNvSpPr>
          <p:nvPr>
            <p:ph type="dt" sz="half" idx="10"/>
          </p:nvPr>
        </p:nvSpPr>
        <p:spPr/>
        <p:txBody>
          <a:bodyPr/>
          <a:lstStyle/>
          <a:p>
            <a:pPr>
              <a:defRPr/>
            </a:pPr>
            <a:fld id="{8FD20A08-43DF-4F5E-80CD-E00925CB6E35}" type="datetime1">
              <a:rPr lang="de-AT" smtClean="0"/>
              <a:t>01.02.2023</a:t>
            </a:fld>
            <a:endParaRPr lang="de-AT"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1026"/>
          <p:cNvSpPr>
            <a:spLocks noGrp="1" noChangeArrowheads="1"/>
          </p:cNvSpPr>
          <p:nvPr>
            <p:ph type="title"/>
          </p:nvPr>
        </p:nvSpPr>
        <p:spPr>
          <a:xfrm>
            <a:off x="457200" y="274638"/>
            <a:ext cx="6635750" cy="1143000"/>
          </a:xfrm>
        </p:spPr>
        <p:txBody>
          <a:bodyPr/>
          <a:lstStyle/>
          <a:p>
            <a:r>
              <a:rPr lang="de-AT"/>
              <a:t>Blinding</a:t>
            </a:r>
          </a:p>
        </p:txBody>
      </p:sp>
      <p:sp>
        <p:nvSpPr>
          <p:cNvPr id="108549" name="Rectangle 1027"/>
          <p:cNvSpPr>
            <a:spLocks noGrp="1" noChangeArrowheads="1"/>
          </p:cNvSpPr>
          <p:nvPr>
            <p:ph idx="1"/>
          </p:nvPr>
        </p:nvSpPr>
        <p:spPr>
          <a:xfrm>
            <a:off x="457200" y="1600200"/>
            <a:ext cx="8229600" cy="4757738"/>
          </a:xfrm>
        </p:spPr>
        <p:txBody>
          <a:bodyPr rtlCol="0">
            <a:normAutofit/>
          </a:bodyPr>
          <a:lstStyle/>
          <a:p>
            <a:pPr fontAlgn="auto">
              <a:lnSpc>
                <a:spcPct val="90000"/>
              </a:lnSpc>
              <a:spcAft>
                <a:spcPts val="0"/>
              </a:spcAft>
              <a:defRPr/>
            </a:pPr>
            <a:r>
              <a:rPr lang="de-AT" dirty="0">
                <a:latin typeface="+mj-lt"/>
              </a:rPr>
              <a:t>Elimination of bias due to prior information</a:t>
            </a:r>
          </a:p>
          <a:p>
            <a:pPr lvl="1" fontAlgn="auto">
              <a:lnSpc>
                <a:spcPct val="90000"/>
              </a:lnSpc>
              <a:spcAft>
                <a:spcPts val="0"/>
              </a:spcAft>
              <a:defRPr/>
            </a:pPr>
            <a:r>
              <a:rPr lang="de-AT" dirty="0">
                <a:latin typeface="+mj-lt"/>
              </a:rPr>
              <a:t>Selection bias</a:t>
            </a:r>
          </a:p>
          <a:p>
            <a:pPr lvl="1" fontAlgn="auto">
              <a:lnSpc>
                <a:spcPct val="90000"/>
              </a:lnSpc>
              <a:spcAft>
                <a:spcPts val="0"/>
              </a:spcAft>
              <a:defRPr/>
            </a:pPr>
            <a:r>
              <a:rPr lang="de-AT" dirty="0">
                <a:latin typeface="+mj-lt"/>
              </a:rPr>
              <a:t>Observer Bias</a:t>
            </a:r>
          </a:p>
          <a:p>
            <a:pPr fontAlgn="auto">
              <a:lnSpc>
                <a:spcPct val="90000"/>
              </a:lnSpc>
              <a:spcAft>
                <a:spcPts val="0"/>
              </a:spcAft>
              <a:defRPr/>
            </a:pPr>
            <a:r>
              <a:rPr lang="de-AT" dirty="0">
                <a:latin typeface="+mj-lt"/>
              </a:rPr>
              <a:t>Characteristics of the influencing factor are unknown for the observer</a:t>
            </a:r>
          </a:p>
          <a:p>
            <a:pPr lvl="1" fontAlgn="auto">
              <a:lnSpc>
                <a:spcPct val="90000"/>
              </a:lnSpc>
              <a:spcAft>
                <a:spcPts val="0"/>
              </a:spcAft>
              <a:defRPr/>
            </a:pPr>
            <a:r>
              <a:rPr lang="de-AT" dirty="0">
                <a:latin typeface="+mj-lt"/>
              </a:rPr>
              <a:t>Double-blind study</a:t>
            </a:r>
          </a:p>
          <a:p>
            <a:pPr lvl="2" fontAlgn="auto">
              <a:lnSpc>
                <a:spcPct val="90000"/>
              </a:lnSpc>
              <a:spcAft>
                <a:spcPts val="0"/>
              </a:spcAft>
              <a:defRPr/>
            </a:pPr>
            <a:r>
              <a:rPr lang="de-AT" dirty="0">
                <a:latin typeface="+mj-lt"/>
              </a:rPr>
              <a:t>Patient and doctor do not know which form of therapy is used</a:t>
            </a:r>
            <a:br>
              <a:rPr lang="de-AT" dirty="0">
                <a:latin typeface="+mj-lt"/>
              </a:rPr>
            </a:br>
            <a:r>
              <a:rPr lang="de-AT" dirty="0">
                <a:latin typeface="+mj-lt"/>
              </a:rPr>
              <a:t/>
            </a:r>
            <a:br>
              <a:rPr lang="de-AT" dirty="0">
                <a:latin typeface="+mj-lt"/>
              </a:rPr>
            </a:br>
            <a:endParaRPr lang="de-AT" dirty="0">
              <a:latin typeface="+mj-lt"/>
            </a:endParaRPr>
          </a:p>
          <a:p>
            <a:pPr marL="914400" lvl="2" indent="0" fontAlgn="auto">
              <a:lnSpc>
                <a:spcPct val="90000"/>
              </a:lnSpc>
              <a:spcAft>
                <a:spcPts val="0"/>
              </a:spcAft>
              <a:buNone/>
              <a:defRPr/>
            </a:pPr>
            <a:endParaRPr lang="de-AT" dirty="0">
              <a:latin typeface="+mj-lt"/>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sp>
        <p:nvSpPr>
          <p:cNvPr id="5" name="Foliennummernplatzhalter 5"/>
          <p:cNvSpPr>
            <a:spLocks noGrp="1"/>
          </p:cNvSpPr>
          <p:nvPr>
            <p:ph type="sldNum" sz="quarter" idx="12"/>
          </p:nvPr>
        </p:nvSpPr>
        <p:spPr/>
        <p:txBody>
          <a:bodyPr/>
          <a:lstStyle/>
          <a:p>
            <a:pPr>
              <a:defRPr/>
            </a:pPr>
            <a:fld id="{F01F3E1A-8A29-4AC1-B8E6-4F2BF3C5686E}" type="slidenum">
              <a:rPr lang="de-AT">
                <a:latin typeface="+mj-lt"/>
              </a:rPr>
              <a:t>58</a:t>
            </a:fld>
            <a:endParaRPr lang="de-AT">
              <a:latin typeface="+mj-lt"/>
            </a:endParaRPr>
          </a:p>
        </p:txBody>
      </p:sp>
      <p:sp>
        <p:nvSpPr>
          <p:cNvPr id="2" name="Datumsplatzhalter 1"/>
          <p:cNvSpPr>
            <a:spLocks noGrp="1"/>
          </p:cNvSpPr>
          <p:nvPr>
            <p:ph type="dt" sz="half" idx="10"/>
          </p:nvPr>
        </p:nvSpPr>
        <p:spPr/>
        <p:txBody>
          <a:bodyPr/>
          <a:lstStyle/>
          <a:p>
            <a:pPr>
              <a:defRPr/>
            </a:pPr>
            <a:fld id="{2A2E5BB4-4CEC-4E03-8453-7CEA3A31E832}" type="datetime1">
              <a:rPr lang="de-AT" smtClean="0"/>
              <a:t>01.02.2023</a:t>
            </a:fld>
            <a:endParaRPr lang="de-AT"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1026"/>
          <p:cNvSpPr>
            <a:spLocks noGrp="1" noChangeArrowheads="1"/>
          </p:cNvSpPr>
          <p:nvPr>
            <p:ph type="title"/>
          </p:nvPr>
        </p:nvSpPr>
        <p:spPr>
          <a:xfrm>
            <a:off x="457200" y="274638"/>
            <a:ext cx="6635750" cy="1143000"/>
          </a:xfrm>
        </p:spPr>
        <p:txBody>
          <a:bodyPr/>
          <a:lstStyle/>
          <a:p>
            <a:r>
              <a:rPr lang="de-DE" dirty="0"/>
              <a:t>Validity</a:t>
            </a:r>
            <a:endParaRPr lang="de-AT" dirty="0"/>
          </a:p>
        </p:txBody>
      </p:sp>
      <p:sp>
        <p:nvSpPr>
          <p:cNvPr id="107525" name="Rectangle 1027"/>
          <p:cNvSpPr>
            <a:spLocks noGrp="1" noChangeArrowheads="1"/>
          </p:cNvSpPr>
          <p:nvPr>
            <p:ph idx="1"/>
          </p:nvPr>
        </p:nvSpPr>
        <p:spPr>
          <a:xfrm>
            <a:off x="457200" y="1600200"/>
            <a:ext cx="8229600" cy="4757738"/>
          </a:xfrm>
        </p:spPr>
        <p:txBody>
          <a:bodyPr rtlCol="0">
            <a:normAutofit/>
          </a:bodyPr>
          <a:lstStyle/>
          <a:p>
            <a:pPr fontAlgn="auto">
              <a:lnSpc>
                <a:spcPct val="90000"/>
              </a:lnSpc>
              <a:spcAft>
                <a:spcPts val="0"/>
              </a:spcAft>
              <a:defRPr/>
            </a:pPr>
            <a:r>
              <a:rPr lang="de-DE" dirty="0">
                <a:latin typeface="+mj-lt"/>
              </a:rPr>
              <a:t>Representativeness of the sample</a:t>
            </a:r>
          </a:p>
          <a:p>
            <a:pPr fontAlgn="auto">
              <a:lnSpc>
                <a:spcPct val="90000"/>
              </a:lnSpc>
              <a:spcAft>
                <a:spcPts val="0"/>
              </a:spcAft>
              <a:defRPr/>
            </a:pPr>
            <a:r>
              <a:rPr lang="de-DE" dirty="0">
                <a:latin typeface="+mj-lt"/>
              </a:rPr>
              <a:t>Random selection</a:t>
            </a:r>
          </a:p>
          <a:p>
            <a:pPr lvl="1" fontAlgn="auto">
              <a:lnSpc>
                <a:spcPct val="90000"/>
              </a:lnSpc>
              <a:spcAft>
                <a:spcPts val="0"/>
              </a:spcAft>
              <a:defRPr/>
            </a:pPr>
            <a:r>
              <a:rPr lang="de-DE" sz="2000" dirty="0">
                <a:latin typeface="+mj-lt"/>
              </a:rPr>
              <a:t>Selection of subjects</a:t>
            </a:r>
          </a:p>
          <a:p>
            <a:pPr lvl="1" fontAlgn="auto">
              <a:lnSpc>
                <a:spcPct val="90000"/>
              </a:lnSpc>
              <a:spcAft>
                <a:spcPts val="0"/>
              </a:spcAft>
              <a:defRPr/>
            </a:pPr>
            <a:r>
              <a:rPr lang="de-DE" sz="2000" dirty="0">
                <a:latin typeface="+mj-lt"/>
              </a:rPr>
              <a:t>Center selection</a:t>
            </a:r>
          </a:p>
          <a:p>
            <a:pPr lvl="2" fontAlgn="auto">
              <a:lnSpc>
                <a:spcPct val="90000"/>
              </a:lnSpc>
              <a:spcAft>
                <a:spcPts val="0"/>
              </a:spcAft>
              <a:defRPr/>
            </a:pPr>
            <a:r>
              <a:rPr lang="de-DE" sz="1800" dirty="0">
                <a:latin typeface="+mj-lt"/>
              </a:rPr>
              <a:t>Monocentric / multicentric</a:t>
            </a:r>
          </a:p>
          <a:p>
            <a:pPr lvl="2" fontAlgn="auto">
              <a:lnSpc>
                <a:spcPct val="90000"/>
              </a:lnSpc>
              <a:spcAft>
                <a:spcPts val="0"/>
              </a:spcAft>
              <a:defRPr/>
            </a:pPr>
            <a:r>
              <a:rPr lang="de-DE" sz="1800" dirty="0">
                <a:latin typeface="+mj-lt"/>
              </a:rPr>
              <a:t>National, international</a:t>
            </a:r>
          </a:p>
          <a:p>
            <a:pPr fontAlgn="auto">
              <a:lnSpc>
                <a:spcPct val="90000"/>
              </a:lnSpc>
              <a:spcAft>
                <a:spcPts val="0"/>
              </a:spcAft>
              <a:defRPr/>
            </a:pPr>
            <a:r>
              <a:rPr lang="de-DE" dirty="0">
                <a:latin typeface="+mj-lt"/>
              </a:rPr>
              <a:t>Inclusion criteria</a:t>
            </a:r>
          </a:p>
          <a:p>
            <a:pPr lvl="1" fontAlgn="auto">
              <a:lnSpc>
                <a:spcPct val="90000"/>
              </a:lnSpc>
              <a:spcAft>
                <a:spcPts val="0"/>
              </a:spcAft>
              <a:defRPr/>
            </a:pPr>
            <a:r>
              <a:rPr lang="de-DE" sz="2000" dirty="0">
                <a:latin typeface="+mj-lt"/>
              </a:rPr>
              <a:t>Stage of disease, age, ...</a:t>
            </a:r>
          </a:p>
          <a:p>
            <a:pPr fontAlgn="auto">
              <a:lnSpc>
                <a:spcPct val="90000"/>
              </a:lnSpc>
              <a:spcAft>
                <a:spcPts val="0"/>
              </a:spcAft>
              <a:defRPr/>
            </a:pPr>
            <a:r>
              <a:rPr lang="de-DE" dirty="0">
                <a:latin typeface="+mj-lt"/>
              </a:rPr>
              <a:t>Exclusion criteria</a:t>
            </a:r>
          </a:p>
          <a:p>
            <a:pPr lvl="1" fontAlgn="auto">
              <a:lnSpc>
                <a:spcPct val="90000"/>
              </a:lnSpc>
              <a:spcAft>
                <a:spcPts val="0"/>
              </a:spcAft>
              <a:defRPr/>
            </a:pPr>
            <a:r>
              <a:rPr lang="de-DE" sz="2000" dirty="0">
                <a:latin typeface="+mj-lt"/>
              </a:rPr>
              <a:t>Additional diseases, additional medication, ...</a:t>
            </a:r>
          </a:p>
          <a:p>
            <a:pPr fontAlgn="auto">
              <a:lnSpc>
                <a:spcPct val="90000"/>
              </a:lnSpc>
              <a:spcAft>
                <a:spcPts val="0"/>
              </a:spcAft>
              <a:defRPr/>
            </a:pPr>
            <a:r>
              <a:rPr lang="de-DE" dirty="0">
                <a:latin typeface="+mj-lt"/>
              </a:rPr>
              <a:t>Voluntariness</a:t>
            </a:r>
            <a:endParaRPr lang="de-AT" dirty="0">
              <a:latin typeface="+mj-lt"/>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sp>
        <p:nvSpPr>
          <p:cNvPr id="5" name="Foliennummernplatzhalter 5"/>
          <p:cNvSpPr>
            <a:spLocks noGrp="1"/>
          </p:cNvSpPr>
          <p:nvPr>
            <p:ph type="sldNum" sz="quarter" idx="12"/>
          </p:nvPr>
        </p:nvSpPr>
        <p:spPr/>
        <p:txBody>
          <a:bodyPr/>
          <a:lstStyle/>
          <a:p>
            <a:pPr>
              <a:defRPr/>
            </a:pPr>
            <a:fld id="{AC4BF1D3-80FF-456E-B2F5-F4BB4C2AC5D0}" type="slidenum">
              <a:rPr lang="de-AT">
                <a:latin typeface="+mj-lt"/>
              </a:rPr>
              <a:t>59</a:t>
            </a:fld>
            <a:endParaRPr lang="de-AT">
              <a:latin typeface="+mj-lt"/>
            </a:endParaRPr>
          </a:p>
        </p:txBody>
      </p:sp>
      <p:sp>
        <p:nvSpPr>
          <p:cNvPr id="2" name="Datumsplatzhalter 1"/>
          <p:cNvSpPr>
            <a:spLocks noGrp="1"/>
          </p:cNvSpPr>
          <p:nvPr>
            <p:ph type="dt" sz="half" idx="10"/>
          </p:nvPr>
        </p:nvSpPr>
        <p:spPr/>
        <p:txBody>
          <a:bodyPr/>
          <a:lstStyle/>
          <a:p>
            <a:pPr>
              <a:defRPr/>
            </a:pPr>
            <a:fld id="{FB443B9D-C494-4ED8-94AC-E181E5202FCA}" type="datetime1">
              <a:rPr lang="de-AT" smtClean="0"/>
              <a:t>01.02.2023</a:t>
            </a:fld>
            <a:endParaRPr lang="de-AT"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Teaching</a:t>
            </a:r>
            <a:endParaRPr lang="de-DE" dirty="0"/>
          </a:p>
        </p:txBody>
      </p:sp>
      <p:sp>
        <p:nvSpPr>
          <p:cNvPr id="5" name="Inhaltsplatzhalter 4"/>
          <p:cNvSpPr>
            <a:spLocks noGrp="1"/>
          </p:cNvSpPr>
          <p:nvPr>
            <p:ph sz="half" idx="1"/>
          </p:nvPr>
        </p:nvSpPr>
        <p:spPr>
          <a:xfrm>
            <a:off x="457200" y="1600200"/>
            <a:ext cx="5050904" cy="4757758"/>
          </a:xfrm>
        </p:spPr>
        <p:txBody>
          <a:bodyPr/>
          <a:lstStyle/>
          <a:p>
            <a:r>
              <a:rPr lang="de-AT" dirty="0"/>
              <a:t>Mandatory teaching</a:t>
            </a:r>
          </a:p>
          <a:p>
            <a:r>
              <a:rPr lang="de-AT" dirty="0"/>
              <a:t>Supervision </a:t>
            </a:r>
            <a:r>
              <a:rPr lang="de-AT" dirty="0" err="1"/>
              <a:t>of</a:t>
            </a:r>
            <a:r>
              <a:rPr lang="de-AT" dirty="0"/>
              <a:t> </a:t>
            </a:r>
            <a:r>
              <a:rPr lang="de-AT" dirty="0" err="1" smtClean="0"/>
              <a:t>diploma</a:t>
            </a:r>
            <a:r>
              <a:rPr lang="de-AT" dirty="0" smtClean="0"/>
              <a:t> </a:t>
            </a:r>
            <a:r>
              <a:rPr lang="de-AT" dirty="0" err="1" smtClean="0"/>
              <a:t>and</a:t>
            </a:r>
            <a:r>
              <a:rPr lang="de-AT" dirty="0" smtClean="0"/>
              <a:t> </a:t>
            </a:r>
            <a:r>
              <a:rPr lang="de-AT" dirty="0" err="1" smtClean="0"/>
              <a:t>doctoral</a:t>
            </a:r>
            <a:r>
              <a:rPr lang="de-AT" dirty="0" smtClean="0"/>
              <a:t> </a:t>
            </a:r>
            <a:r>
              <a:rPr lang="de-AT" dirty="0" err="1"/>
              <a:t>students</a:t>
            </a:r>
            <a:endParaRPr lang="de-AT" dirty="0"/>
          </a:p>
          <a:p>
            <a:r>
              <a:rPr lang="de-AT" dirty="0" err="1"/>
              <a:t>eLearning</a:t>
            </a:r>
            <a:endParaRPr lang="de-DE" dirty="0"/>
          </a:p>
        </p:txBody>
      </p:sp>
      <p:sp>
        <p:nvSpPr>
          <p:cNvPr id="4" name="Foliennummernplatzhalter 3"/>
          <p:cNvSpPr>
            <a:spLocks noGrp="1"/>
          </p:cNvSpPr>
          <p:nvPr>
            <p:ph type="sldNum" sz="quarter" idx="12"/>
          </p:nvPr>
        </p:nvSpPr>
        <p:spPr/>
        <p:txBody>
          <a:bodyPr/>
          <a:lstStyle/>
          <a:p>
            <a:fld id="{A4B4652C-CD78-4E39-BAB0-0AF956FF8895}" type="slidenum">
              <a:rPr lang="de-DE" smtClean="0"/>
              <a:t>6</a:t>
            </a:fld>
            <a:endParaRPr lang="de-DE"/>
          </a:p>
        </p:txBody>
      </p:sp>
      <p:sp>
        <p:nvSpPr>
          <p:cNvPr id="19" name="Rechteck 18"/>
          <p:cNvSpPr/>
          <p:nvPr/>
        </p:nvSpPr>
        <p:spPr bwMode="auto">
          <a:xfrm>
            <a:off x="5357548" y="4339708"/>
            <a:ext cx="551873" cy="1429231"/>
          </a:xfrm>
          <a:prstGeom prst="rect">
            <a:avLst/>
          </a:prstGeom>
          <a:solidFill>
            <a:srgbClr val="4070AA"/>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vert270"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a:ln>
                <a:noFill/>
              </a:ln>
              <a:solidFill>
                <a:schemeClr val="tx1"/>
              </a:solidFill>
              <a:effectLst/>
              <a:latin typeface="Arial" charset="0"/>
              <a:ea typeface="ＭＳ Ｐゴシック" pitchFamily="1" charset="-128"/>
            </a:endParaRPr>
          </a:p>
        </p:txBody>
      </p:sp>
      <p:sp>
        <p:nvSpPr>
          <p:cNvPr id="20" name="Rechteck 19"/>
          <p:cNvSpPr/>
          <p:nvPr/>
        </p:nvSpPr>
        <p:spPr bwMode="auto">
          <a:xfrm>
            <a:off x="6278220" y="4354456"/>
            <a:ext cx="573947" cy="1429231"/>
          </a:xfrm>
          <a:prstGeom prst="rect">
            <a:avLst/>
          </a:prstGeom>
          <a:solidFill>
            <a:srgbClr val="4070AA"/>
          </a:solidFill>
          <a:ln w="38100">
            <a:solidFill>
              <a:srgbClr val="AC0000"/>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1" charset="-128"/>
            </a:endParaRPr>
          </a:p>
        </p:txBody>
      </p:sp>
      <p:sp>
        <p:nvSpPr>
          <p:cNvPr id="21" name="Rechteck 20"/>
          <p:cNvSpPr/>
          <p:nvPr/>
        </p:nvSpPr>
        <p:spPr bwMode="auto">
          <a:xfrm>
            <a:off x="8276632" y="4373808"/>
            <a:ext cx="551873" cy="1429231"/>
          </a:xfrm>
          <a:prstGeom prst="rect">
            <a:avLst/>
          </a:prstGeom>
          <a:solidFill>
            <a:srgbClr val="4070AA"/>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1" charset="-128"/>
            </a:endParaRPr>
          </a:p>
        </p:txBody>
      </p:sp>
      <p:sp>
        <p:nvSpPr>
          <p:cNvPr id="22" name="Rechteck 21"/>
          <p:cNvSpPr/>
          <p:nvPr/>
        </p:nvSpPr>
        <p:spPr bwMode="auto">
          <a:xfrm>
            <a:off x="7274198" y="4359060"/>
            <a:ext cx="551873" cy="1421941"/>
          </a:xfrm>
          <a:prstGeom prst="rect">
            <a:avLst/>
          </a:prstGeom>
          <a:solidFill>
            <a:srgbClr val="4070AA"/>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1" charset="-128"/>
            </a:endParaRPr>
          </a:p>
        </p:txBody>
      </p:sp>
      <p:sp>
        <p:nvSpPr>
          <p:cNvPr id="23" name="Rechteck 22"/>
          <p:cNvSpPr/>
          <p:nvPr/>
        </p:nvSpPr>
        <p:spPr bwMode="auto">
          <a:xfrm>
            <a:off x="5273934" y="5778928"/>
            <a:ext cx="3642360" cy="580396"/>
          </a:xfrm>
          <a:prstGeom prst="rect">
            <a:avLst/>
          </a:prstGeom>
          <a:solidFill>
            <a:srgbClr val="4F81BD"/>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a:ln>
                <a:noFill/>
              </a:ln>
              <a:solidFill>
                <a:schemeClr val="tx1"/>
              </a:solidFill>
              <a:effectLst/>
              <a:latin typeface="Arial" charset="0"/>
              <a:ea typeface="ＭＳ Ｐゴシック" pitchFamily="1" charset="-128"/>
            </a:endParaRPr>
          </a:p>
        </p:txBody>
      </p:sp>
      <p:sp>
        <p:nvSpPr>
          <p:cNvPr id="24" name="Gleichschenkliges Dreieck 23"/>
          <p:cNvSpPr/>
          <p:nvPr/>
        </p:nvSpPr>
        <p:spPr bwMode="auto">
          <a:xfrm>
            <a:off x="5145806" y="3216052"/>
            <a:ext cx="3829993" cy="1159436"/>
          </a:xfrm>
          <a:prstGeom prst="triangle">
            <a:avLst/>
          </a:prstGeom>
          <a:solidFill>
            <a:srgbClr val="7FA3CF"/>
          </a:solidFill>
          <a:ln>
            <a:solidFill>
              <a:schemeClr val="bg1">
                <a:lumMod val="50000"/>
              </a:schemeClr>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4000" b="0" i="0" u="none" strike="noStrike" cap="none" normalizeH="0" baseline="0" dirty="0">
              <a:ln>
                <a:noFill/>
              </a:ln>
              <a:solidFill>
                <a:schemeClr val="tx1"/>
              </a:solidFill>
              <a:effectLst/>
              <a:latin typeface="Arial" charset="0"/>
              <a:ea typeface="ＭＳ Ｐゴシック" pitchFamily="1" charset="-128"/>
            </a:endParaRPr>
          </a:p>
        </p:txBody>
      </p:sp>
      <p:sp>
        <p:nvSpPr>
          <p:cNvPr id="26" name="Textfeld 25"/>
          <p:cNvSpPr txBox="1"/>
          <p:nvPr/>
        </p:nvSpPr>
        <p:spPr>
          <a:xfrm>
            <a:off x="6321916" y="4378728"/>
            <a:ext cx="461665" cy="1367250"/>
          </a:xfrm>
          <a:prstGeom prst="rect">
            <a:avLst/>
          </a:prstGeom>
          <a:noFill/>
        </p:spPr>
        <p:txBody>
          <a:bodyPr vert="vert270" wrap="square" rtlCol="0">
            <a:spAutoFit/>
          </a:bodyPr>
          <a:lstStyle/>
          <a:p>
            <a:pPr algn="ctr"/>
            <a:r>
              <a:rPr lang="de-AT" dirty="0">
                <a:solidFill>
                  <a:schemeClr val="bg2">
                    <a:lumMod val="40000"/>
                    <a:lumOff val="60000"/>
                  </a:schemeClr>
                </a:solidFill>
              </a:rPr>
              <a:t>Teaching</a:t>
            </a:r>
            <a:endParaRPr lang="de-DE" dirty="0">
              <a:solidFill>
                <a:schemeClr val="bg2">
                  <a:lumMod val="40000"/>
                  <a:lumOff val="60000"/>
                </a:schemeClr>
              </a:solidFill>
            </a:endParaRPr>
          </a:p>
        </p:txBody>
      </p:sp>
      <p:sp>
        <p:nvSpPr>
          <p:cNvPr id="27" name="Textfeld 26"/>
          <p:cNvSpPr txBox="1"/>
          <p:nvPr/>
        </p:nvSpPr>
        <p:spPr>
          <a:xfrm>
            <a:off x="8303826" y="4430498"/>
            <a:ext cx="461665" cy="1367250"/>
          </a:xfrm>
          <a:prstGeom prst="rect">
            <a:avLst/>
          </a:prstGeom>
          <a:noFill/>
        </p:spPr>
        <p:txBody>
          <a:bodyPr vert="vert270" wrap="square" rtlCol="0">
            <a:spAutoFit/>
          </a:bodyPr>
          <a:lstStyle/>
          <a:p>
            <a:pPr algn="ctr"/>
            <a:r>
              <a:rPr lang="de-AT" dirty="0">
                <a:solidFill>
                  <a:schemeClr val="bg2">
                    <a:lumMod val="40000"/>
                    <a:lumOff val="60000"/>
                  </a:schemeClr>
                </a:solidFill>
              </a:rPr>
              <a:t>Network</a:t>
            </a:r>
            <a:endParaRPr lang="de-DE" dirty="0">
              <a:solidFill>
                <a:schemeClr val="bg2">
                  <a:lumMod val="40000"/>
                  <a:lumOff val="60000"/>
                </a:schemeClr>
              </a:solidFill>
            </a:endParaRPr>
          </a:p>
        </p:txBody>
      </p:sp>
      <p:sp>
        <p:nvSpPr>
          <p:cNvPr id="28" name="Textfeld 27"/>
          <p:cNvSpPr txBox="1"/>
          <p:nvPr/>
        </p:nvSpPr>
        <p:spPr>
          <a:xfrm>
            <a:off x="7302752" y="4383952"/>
            <a:ext cx="461665" cy="1367250"/>
          </a:xfrm>
          <a:prstGeom prst="rect">
            <a:avLst/>
          </a:prstGeom>
          <a:noFill/>
        </p:spPr>
        <p:txBody>
          <a:bodyPr vert="vert270" wrap="square" rtlCol="0">
            <a:spAutoFit/>
          </a:bodyPr>
          <a:lstStyle/>
          <a:p>
            <a:pPr algn="ctr"/>
            <a:r>
              <a:rPr lang="de-AT" dirty="0">
                <a:solidFill>
                  <a:schemeClr val="bg2">
                    <a:lumMod val="40000"/>
                    <a:lumOff val="60000"/>
                  </a:schemeClr>
                </a:solidFill>
              </a:rPr>
              <a:t>Service</a:t>
            </a:r>
            <a:endParaRPr lang="de-DE" dirty="0">
              <a:solidFill>
                <a:schemeClr val="bg2">
                  <a:lumMod val="40000"/>
                  <a:lumOff val="60000"/>
                </a:schemeClr>
              </a:solidFill>
            </a:endParaRPr>
          </a:p>
        </p:txBody>
      </p:sp>
      <p:sp>
        <p:nvSpPr>
          <p:cNvPr id="29" name="Textfeld 28"/>
          <p:cNvSpPr txBox="1"/>
          <p:nvPr/>
        </p:nvSpPr>
        <p:spPr>
          <a:xfrm>
            <a:off x="6059752" y="3787556"/>
            <a:ext cx="1986742" cy="461665"/>
          </a:xfrm>
          <a:prstGeom prst="rect">
            <a:avLst/>
          </a:prstGeom>
          <a:noFill/>
        </p:spPr>
        <p:txBody>
          <a:bodyPr wrap="square" rtlCol="0">
            <a:spAutoFit/>
          </a:bodyPr>
          <a:lstStyle/>
          <a:p>
            <a:pPr algn="ctr"/>
            <a:r>
              <a:rPr lang="de-AT" sz="2400" dirty="0"/>
              <a:t>MSIG</a:t>
            </a:r>
            <a:endParaRPr lang="de-DE" sz="1400" dirty="0"/>
          </a:p>
        </p:txBody>
      </p:sp>
      <p:sp>
        <p:nvSpPr>
          <p:cNvPr id="30" name="Textfeld 29"/>
          <p:cNvSpPr txBox="1"/>
          <p:nvPr/>
        </p:nvSpPr>
        <p:spPr>
          <a:xfrm>
            <a:off x="5392504" y="4378728"/>
            <a:ext cx="492443" cy="1367250"/>
          </a:xfrm>
          <a:prstGeom prst="rect">
            <a:avLst/>
          </a:prstGeom>
          <a:noFill/>
        </p:spPr>
        <p:txBody>
          <a:bodyPr vert="vert270" wrap="square" rtlCol="0">
            <a:spAutoFit/>
          </a:bodyPr>
          <a:lstStyle/>
          <a:p>
            <a:pPr algn="ctr"/>
            <a:r>
              <a:rPr lang="de-AT" sz="2000" dirty="0">
                <a:solidFill>
                  <a:schemeClr val="bg2">
                    <a:lumMod val="40000"/>
                    <a:lumOff val="60000"/>
                  </a:schemeClr>
                </a:solidFill>
              </a:rPr>
              <a:t>Research</a:t>
            </a:r>
            <a:endParaRPr lang="de-DE" sz="2000" dirty="0">
              <a:solidFill>
                <a:schemeClr val="bg2">
                  <a:lumMod val="40000"/>
                  <a:lumOff val="60000"/>
                </a:schemeClr>
              </a:solidFill>
            </a:endParaRPr>
          </a:p>
        </p:txBody>
      </p:sp>
      <p:sp>
        <p:nvSpPr>
          <p:cNvPr id="17" name="Textfeld 16"/>
          <p:cNvSpPr txBox="1"/>
          <p:nvPr/>
        </p:nvSpPr>
        <p:spPr>
          <a:xfrm>
            <a:off x="5392504" y="5783984"/>
            <a:ext cx="3311236" cy="523220"/>
          </a:xfrm>
          <a:prstGeom prst="rect">
            <a:avLst/>
          </a:prstGeom>
          <a:noFill/>
        </p:spPr>
        <p:txBody>
          <a:bodyPr wrap="square" rtlCol="0">
            <a:spAutoFit/>
          </a:bodyPr>
          <a:lstStyle/>
          <a:p>
            <a:pPr algn="ctr"/>
            <a:r>
              <a:rPr lang="de-AT" sz="2800" dirty="0" err="1" smtClean="0">
                <a:solidFill>
                  <a:schemeClr val="bg2">
                    <a:lumMod val="40000"/>
                    <a:lumOff val="60000"/>
                  </a:schemeClr>
                </a:solidFill>
              </a:rPr>
              <a:t>Employees</a:t>
            </a:r>
            <a:endParaRPr lang="de-DE" sz="2800" dirty="0">
              <a:solidFill>
                <a:schemeClr val="bg2">
                  <a:lumMod val="40000"/>
                  <a:lumOff val="60000"/>
                </a:schemeClr>
              </a:solidFill>
            </a:endParaRPr>
          </a:p>
        </p:txBody>
      </p:sp>
      <p:sp>
        <p:nvSpPr>
          <p:cNvPr id="3" name="Datumsplatzhalter 2"/>
          <p:cNvSpPr>
            <a:spLocks noGrp="1"/>
          </p:cNvSpPr>
          <p:nvPr>
            <p:ph type="dt" sz="half" idx="10"/>
          </p:nvPr>
        </p:nvSpPr>
        <p:spPr/>
        <p:txBody>
          <a:bodyPr/>
          <a:lstStyle/>
          <a:p>
            <a:fld id="{D256287D-644F-46AD-8AC4-06BCC9D96086}" type="datetime1">
              <a:rPr lang="de-AT" smtClean="0"/>
              <a:t>01.02.2023</a:t>
            </a:fld>
            <a:endParaRPr lang="de-DE"/>
          </a:p>
        </p:txBody>
      </p:sp>
      <p:sp>
        <p:nvSpPr>
          <p:cNvPr id="6" name="Fußzeilenplatzhalter 5"/>
          <p:cNvSpPr>
            <a:spLocks noGrp="1"/>
          </p:cNvSpPr>
          <p:nvPr>
            <p:ph type="ftr" sz="quarter" idx="11"/>
          </p:nvPr>
        </p:nvSpPr>
        <p:spPr/>
        <p:txBody>
          <a:bodyPr/>
          <a:lstStyle/>
          <a:p>
            <a:r>
              <a:rPr lang="de-DE" smtClean="0"/>
              <a:t>hanno.ulmer@i-med.ac.at</a:t>
            </a:r>
            <a:endParaRPr lang="de-DE"/>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ChangeArrowheads="1"/>
          </p:cNvSpPr>
          <p:nvPr>
            <p:ph type="ctrTitle"/>
          </p:nvPr>
        </p:nvSpPr>
        <p:spPr>
          <a:xfrm>
            <a:off x="611188" y="1524000"/>
            <a:ext cx="7905750" cy="2120900"/>
          </a:xfrm>
        </p:spPr>
        <p:txBody>
          <a:bodyPr/>
          <a:lstStyle/>
          <a:p>
            <a:pPr algn="l"/>
            <a:r>
              <a:rPr lang="de-DE"/>
              <a:t>Statistical Analysis:</a:t>
            </a:r>
            <a:br>
              <a:rPr lang="de-DE"/>
            </a:br>
            <a:r>
              <a:rPr lang="de-DE"/>
              <a:t>Basic concepts and </a:t>
            </a:r>
            <a:br>
              <a:rPr lang="de-DE"/>
            </a:br>
            <a:r>
              <a:rPr lang="de-DE"/>
              <a:t>Descriptive Statistics</a:t>
            </a:r>
            <a:r>
              <a:rPr lang="de-DE" sz="1200"/>
              <a:t/>
            </a:r>
            <a:br>
              <a:rPr lang="de-DE" sz="1200"/>
            </a:br>
            <a:endParaRPr lang="de-DE" sz="2500" b="1" i="1"/>
          </a:p>
        </p:txBody>
      </p:sp>
      <p:sp>
        <p:nvSpPr>
          <p:cNvPr id="99330" name="Rectangle 3"/>
          <p:cNvSpPr txBox="1">
            <a:spLocks noChangeArrowheads="1"/>
          </p:cNvSpPr>
          <p:nvPr/>
        </p:nvSpPr>
        <p:spPr bwMode="auto">
          <a:xfrm>
            <a:off x="1339850" y="5589588"/>
            <a:ext cx="6400800" cy="985837"/>
          </a:xfrm>
          <a:prstGeom prst="rect">
            <a:avLst/>
          </a:prstGeom>
          <a:noFill/>
          <a:ln w="9525">
            <a:noFill/>
            <a:miter lim="800000"/>
            <a:headEnd/>
            <a:tailEnd/>
          </a:ln>
        </p:spPr>
        <p:txBody>
          <a:bodyPr/>
          <a:lstStyle/>
          <a:p>
            <a:pPr algn="ctr">
              <a:spcBef>
                <a:spcPct val="20000"/>
              </a:spcBef>
              <a:buFont typeface="Arial" pitchFamily="34" charset="0"/>
              <a:buNone/>
            </a:pPr>
            <a:r>
              <a:rPr lang="de-DE" sz="2000">
                <a:solidFill>
                  <a:srgbClr val="7F7F7F"/>
                </a:solidFill>
                <a:latin typeface="Calibri" pitchFamily="34" charset="0"/>
              </a:rPr>
              <a:t>Department of Medical Statistics, Informatics and Health Economics, Innsbruck Medical University</a:t>
            </a:r>
          </a:p>
          <a:p>
            <a:pPr algn="ctr">
              <a:spcBef>
                <a:spcPct val="20000"/>
              </a:spcBef>
              <a:buFont typeface="Arial" pitchFamily="34" charset="0"/>
              <a:buNone/>
            </a:pPr>
            <a:endParaRPr lang="de-DE">
              <a:solidFill>
                <a:srgbClr val="7F7F7F"/>
              </a:solidFill>
              <a:latin typeface="Calibri" pitchFamily="34" charset="0"/>
            </a:endParaRPr>
          </a:p>
          <a:p>
            <a:pPr algn="ctr">
              <a:spcBef>
                <a:spcPct val="20000"/>
              </a:spcBef>
              <a:buFont typeface="Arial" pitchFamily="34" charset="0"/>
              <a:buNone/>
            </a:pPr>
            <a:endParaRPr lang="de-DE">
              <a:solidFill>
                <a:srgbClr val="7F7F7F"/>
              </a:solidFill>
              <a:latin typeface="Calibri" pitchFamily="34" charset="0"/>
            </a:endParaRPr>
          </a:p>
        </p:txBody>
      </p:sp>
      <p:sp>
        <p:nvSpPr>
          <p:cNvPr id="99331" name="Rectangle 3"/>
          <p:cNvSpPr txBox="1">
            <a:spLocks noChangeArrowheads="1"/>
          </p:cNvSpPr>
          <p:nvPr/>
        </p:nvSpPr>
        <p:spPr bwMode="auto">
          <a:xfrm>
            <a:off x="1339850" y="4076700"/>
            <a:ext cx="6553200" cy="1008063"/>
          </a:xfrm>
          <a:prstGeom prst="rect">
            <a:avLst/>
          </a:prstGeom>
          <a:noFill/>
          <a:ln w="9525">
            <a:noFill/>
            <a:miter lim="800000"/>
            <a:headEnd/>
            <a:tailEnd/>
          </a:ln>
        </p:spPr>
        <p:txBody>
          <a:bodyPr/>
          <a:lstStyle/>
          <a:p>
            <a:pPr algn="ctr">
              <a:spcBef>
                <a:spcPct val="20000"/>
              </a:spcBef>
              <a:buFont typeface="Arial" pitchFamily="34" charset="0"/>
              <a:buNone/>
            </a:pPr>
            <a:r>
              <a:rPr lang="de-DE" sz="2000" dirty="0">
                <a:solidFill>
                  <a:srgbClr val="7F7F7F"/>
                </a:solidFill>
                <a:latin typeface="Calibri" pitchFamily="34" charset="0"/>
              </a:rPr>
              <a:t>Dr. Hanno Ulmer</a:t>
            </a:r>
          </a:p>
          <a:p>
            <a:pPr algn="ctr">
              <a:spcBef>
                <a:spcPct val="20000"/>
              </a:spcBef>
              <a:buFont typeface="Arial" pitchFamily="34" charset="0"/>
              <a:buNone/>
            </a:pPr>
            <a:r>
              <a:rPr lang="de-AT" sz="1600" i="1" dirty="0">
                <a:solidFill>
                  <a:srgbClr val="7F7F7F"/>
                </a:solidFill>
                <a:latin typeface="Calibri" pitchFamily="34" charset="0"/>
              </a:rPr>
              <a:t>hanno.ulmer@i-med.ac.at</a:t>
            </a:r>
            <a:endParaRPr lang="de-DE" sz="1600" i="1" dirty="0">
              <a:solidFill>
                <a:srgbClr val="7F7F7F"/>
              </a:solidFill>
              <a:latin typeface="Calibri" pitchFamily="34" charset="0"/>
            </a:endParaRPr>
          </a:p>
          <a:p>
            <a:pPr algn="ctr">
              <a:spcBef>
                <a:spcPct val="20000"/>
              </a:spcBef>
              <a:buFont typeface="Arial" pitchFamily="34" charset="0"/>
              <a:buNone/>
            </a:pPr>
            <a:r>
              <a:rPr lang="de-DE" sz="1400" i="1" dirty="0">
                <a:solidFill>
                  <a:srgbClr val="7F7F7F"/>
                </a:solidFill>
                <a:latin typeface="Calibri" pitchFamily="34" charset="0"/>
              </a:rPr>
              <a:t>Innsbruck, October 2011</a:t>
            </a:r>
          </a:p>
          <a:p>
            <a:pPr algn="ctr">
              <a:spcBef>
                <a:spcPct val="20000"/>
              </a:spcBef>
              <a:buFont typeface="Arial" pitchFamily="34" charset="0"/>
              <a:buNone/>
            </a:pPr>
            <a:endParaRPr lang="de-DE" sz="2000" dirty="0">
              <a:solidFill>
                <a:srgbClr val="7F7F7F"/>
              </a:solidFill>
              <a:latin typeface="Calibri" pitchFamily="34" charset="0"/>
            </a:endParaRPr>
          </a:p>
          <a:p>
            <a:pPr algn="ctr">
              <a:spcBef>
                <a:spcPct val="20000"/>
              </a:spcBef>
              <a:buFont typeface="Arial" pitchFamily="34" charset="0"/>
              <a:buNone/>
            </a:pPr>
            <a:endParaRPr lang="de-DE" dirty="0">
              <a:solidFill>
                <a:srgbClr val="7F7F7F"/>
              </a:solidFill>
              <a:latin typeface="Calibri" pitchFamily="34" charset="0"/>
            </a:endParaRPr>
          </a:p>
          <a:p>
            <a:pPr algn="ctr">
              <a:spcBef>
                <a:spcPct val="20000"/>
              </a:spcBef>
              <a:buFont typeface="Arial" pitchFamily="34" charset="0"/>
              <a:buNone/>
            </a:pPr>
            <a:endParaRPr lang="de-DE" dirty="0">
              <a:solidFill>
                <a:srgbClr val="7F7F7F"/>
              </a:solidFill>
              <a:latin typeface="Calibri"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ChangeArrowheads="1"/>
          </p:cNvSpPr>
          <p:nvPr>
            <p:ph type="title"/>
          </p:nvPr>
        </p:nvSpPr>
        <p:spPr>
          <a:xfrm>
            <a:off x="457200" y="274638"/>
            <a:ext cx="6635750" cy="1143000"/>
          </a:xfrm>
        </p:spPr>
        <p:txBody>
          <a:bodyPr/>
          <a:lstStyle/>
          <a:p>
            <a:r>
              <a:rPr lang="de-DE" sz="4000"/>
              <a:t>Basic statistical terms</a:t>
            </a:r>
            <a:endParaRPr lang="de-AT" sz="4000"/>
          </a:p>
        </p:txBody>
      </p:sp>
      <p:sp>
        <p:nvSpPr>
          <p:cNvPr id="101378" name="Rectangle 3"/>
          <p:cNvSpPr>
            <a:spLocks noGrp="1" noChangeArrowheads="1"/>
          </p:cNvSpPr>
          <p:nvPr>
            <p:ph idx="1"/>
          </p:nvPr>
        </p:nvSpPr>
        <p:spPr>
          <a:xfrm>
            <a:off x="457200" y="1600200"/>
            <a:ext cx="8229600" cy="4757738"/>
          </a:xfrm>
        </p:spPr>
        <p:txBody>
          <a:bodyPr/>
          <a:lstStyle/>
          <a:p>
            <a:pPr>
              <a:lnSpc>
                <a:spcPct val="90000"/>
              </a:lnSpc>
            </a:pPr>
            <a:r>
              <a:rPr lang="de-AT" b="1"/>
              <a:t>Observation unit</a:t>
            </a:r>
          </a:p>
          <a:p>
            <a:pPr lvl="1">
              <a:lnSpc>
                <a:spcPct val="90000"/>
              </a:lnSpc>
            </a:pPr>
            <a:r>
              <a:rPr lang="de-AT" sz="2000"/>
              <a:t>Subjects, patients, </a:t>
            </a:r>
            <a:r>
              <a:rPr lang="de-DE" sz="2000"/>
              <a:t>customers...</a:t>
            </a:r>
            <a:r>
              <a:rPr lang="de-AT" sz="2000"/>
              <a:t>,objects</a:t>
            </a:r>
          </a:p>
          <a:p>
            <a:pPr lvl="1">
              <a:lnSpc>
                <a:spcPct val="90000"/>
              </a:lnSpc>
            </a:pPr>
            <a:endParaRPr lang="de-AT" sz="1000"/>
          </a:p>
          <a:p>
            <a:pPr>
              <a:lnSpc>
                <a:spcPct val="90000"/>
              </a:lnSpc>
            </a:pPr>
            <a:r>
              <a:rPr lang="de-AT" b="1"/>
              <a:t>Random variable, characteristic</a:t>
            </a:r>
          </a:p>
          <a:p>
            <a:pPr lvl="1">
              <a:lnSpc>
                <a:spcPct val="90000"/>
              </a:lnSpc>
            </a:pPr>
            <a:r>
              <a:rPr lang="de-AT" sz="2000"/>
              <a:t>Gender, health status, weight, blood group</a:t>
            </a:r>
            <a:endParaRPr lang="de-DE" sz="2000"/>
          </a:p>
          <a:p>
            <a:pPr lvl="2">
              <a:lnSpc>
                <a:spcPct val="90000"/>
              </a:lnSpc>
            </a:pPr>
            <a:r>
              <a:rPr lang="de-AT"/>
              <a:t>Why "</a:t>
            </a:r>
            <a:r>
              <a:rPr lang="de-AT" b="1"/>
              <a:t>random variable</a:t>
            </a:r>
            <a:r>
              <a:rPr lang="de-AT"/>
              <a:t>"?</a:t>
            </a:r>
          </a:p>
          <a:p>
            <a:pPr lvl="3">
              <a:lnSpc>
                <a:spcPct val="90000"/>
              </a:lnSpc>
            </a:pPr>
            <a:r>
              <a:rPr lang="de-AT"/>
              <a:t>Because the expression is not exactly predictable with a random selection. The result depends on chance.</a:t>
            </a:r>
          </a:p>
          <a:p>
            <a:pPr lvl="3">
              <a:lnSpc>
                <a:spcPct val="90000"/>
              </a:lnSpc>
            </a:pPr>
            <a:endParaRPr lang="de-AT" sz="1000"/>
          </a:p>
          <a:p>
            <a:pPr>
              <a:lnSpc>
                <a:spcPct val="90000"/>
              </a:lnSpc>
            </a:pPr>
            <a:r>
              <a:rPr lang="de-AT" b="1"/>
              <a:t>Characteristic values</a:t>
            </a:r>
          </a:p>
          <a:p>
            <a:pPr lvl="1">
              <a:lnSpc>
                <a:spcPct val="90000"/>
              </a:lnSpc>
            </a:pPr>
            <a:r>
              <a:rPr lang="de-AT" sz="2000"/>
              <a:t>Blood group: A, B, AB, 0</a:t>
            </a:r>
            <a:endParaRPr lang="de-DE" sz="2000"/>
          </a:p>
          <a:p>
            <a:pPr lvl="1">
              <a:lnSpc>
                <a:spcPct val="90000"/>
              </a:lnSpc>
            </a:pPr>
            <a:r>
              <a:rPr lang="de-DE" sz="2000"/>
              <a:t>Statement yes/no</a:t>
            </a:r>
            <a:endParaRPr lang="de-AT" sz="2000"/>
          </a:p>
          <a:p>
            <a:pPr lvl="1">
              <a:lnSpc>
                <a:spcPct val="90000"/>
              </a:lnSpc>
            </a:pPr>
            <a:r>
              <a:rPr lang="de-AT" sz="2000"/>
              <a:t>Weight in kg</a:t>
            </a:r>
            <a:endParaRPr lang="de-DE" sz="2000"/>
          </a:p>
        </p:txBody>
      </p:sp>
      <p:sp>
        <p:nvSpPr>
          <p:cNvPr id="84995" name="Fußzeilenplatzhalter 4"/>
          <p:cNvSpPr>
            <a:spLocks noGrp="1"/>
          </p:cNvSpPr>
          <p:nvPr>
            <p:ph type="ftr" sz="quarter" idx="11"/>
          </p:nvPr>
        </p:nvSpPr>
        <p:spPr/>
        <p:txBody>
          <a:bodyPr/>
          <a:lstStyle/>
          <a:p>
            <a:pPr>
              <a:defRPr/>
            </a:pPr>
            <a:r>
              <a:rPr lang="en-US">
                <a:latin typeface="Comic Sans MS" pitchFamily="66" charset="0"/>
              </a:rPr>
              <a:t>hanno.ulmer@i-med.ac.at</a:t>
            </a:r>
          </a:p>
        </p:txBody>
      </p:sp>
      <p:sp>
        <p:nvSpPr>
          <p:cNvPr id="84996" name="Foliennummernplatzhalter 5"/>
          <p:cNvSpPr>
            <a:spLocks noGrp="1"/>
          </p:cNvSpPr>
          <p:nvPr>
            <p:ph type="sldNum" sz="quarter" idx="12"/>
          </p:nvPr>
        </p:nvSpPr>
        <p:spPr/>
        <p:txBody>
          <a:bodyPr/>
          <a:lstStyle/>
          <a:p>
            <a:pPr>
              <a:defRPr/>
            </a:pPr>
            <a:fld id="{E05F1143-00B0-46EE-A7C8-805215DB2542}" type="slidenum">
              <a:rPr lang="en-US"/>
              <a:t>61</a:t>
            </a:fld>
            <a:endParaRPr lang="en-US"/>
          </a:p>
        </p:txBody>
      </p:sp>
      <p:sp>
        <p:nvSpPr>
          <p:cNvPr id="2" name="Datumsplatzhalter 1"/>
          <p:cNvSpPr>
            <a:spLocks noGrp="1"/>
          </p:cNvSpPr>
          <p:nvPr>
            <p:ph type="dt" sz="half" idx="10"/>
          </p:nvPr>
        </p:nvSpPr>
        <p:spPr/>
        <p:txBody>
          <a:bodyPr/>
          <a:lstStyle/>
          <a:p>
            <a:pPr>
              <a:defRPr/>
            </a:pPr>
            <a:fld id="{F0E0EFF1-55A2-48AF-9261-A6B43C3D2F7B}" type="datetime1">
              <a:rPr lang="de-AT" smtClean="0"/>
              <a:t>01.02.2023</a:t>
            </a:fld>
            <a:endParaRPr lang="de-AT"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ChangeArrowheads="1"/>
          </p:cNvSpPr>
          <p:nvPr>
            <p:ph type="title"/>
          </p:nvPr>
        </p:nvSpPr>
        <p:spPr>
          <a:xfrm>
            <a:off x="457200" y="274638"/>
            <a:ext cx="6635750" cy="1143000"/>
          </a:xfrm>
        </p:spPr>
        <p:txBody>
          <a:bodyPr/>
          <a:lstStyle/>
          <a:p>
            <a:r>
              <a:rPr lang="de-DE" sz="4000" dirty="0" err="1" smtClean="0"/>
              <a:t>Types</a:t>
            </a:r>
            <a:r>
              <a:rPr lang="de-DE" sz="4000" dirty="0" smtClean="0"/>
              <a:t> </a:t>
            </a:r>
            <a:r>
              <a:rPr lang="de-DE" sz="4000" dirty="0" err="1" smtClean="0"/>
              <a:t>of</a:t>
            </a:r>
            <a:r>
              <a:rPr lang="de-DE" sz="4000" dirty="0" smtClean="0"/>
              <a:t> variables, </a:t>
            </a:r>
            <a:r>
              <a:rPr lang="de-DE" sz="4000" dirty="0" err="1" smtClean="0"/>
              <a:t>scaling</a:t>
            </a:r>
            <a:endParaRPr lang="de-DE" dirty="0"/>
          </a:p>
        </p:txBody>
      </p:sp>
      <p:sp>
        <p:nvSpPr>
          <p:cNvPr id="106498" name="Rectangle 3"/>
          <p:cNvSpPr>
            <a:spLocks noGrp="1" noChangeArrowheads="1"/>
          </p:cNvSpPr>
          <p:nvPr>
            <p:ph idx="1"/>
          </p:nvPr>
        </p:nvSpPr>
        <p:spPr>
          <a:xfrm>
            <a:off x="611188" y="1557338"/>
            <a:ext cx="7510462" cy="4597400"/>
          </a:xfrm>
        </p:spPr>
        <p:txBody>
          <a:bodyPr/>
          <a:lstStyle/>
          <a:p>
            <a:r>
              <a:rPr lang="de-DE" sz="2000" b="1" dirty="0" err="1" smtClean="0"/>
              <a:t>C</a:t>
            </a:r>
            <a:r>
              <a:rPr lang="de-DE" sz="2000" b="1" dirty="0" err="1" smtClean="0"/>
              <a:t>ategorical</a:t>
            </a:r>
            <a:endParaRPr lang="de-DE" sz="2000" b="1" dirty="0"/>
          </a:p>
          <a:p>
            <a:pPr lvl="1"/>
            <a:r>
              <a:rPr lang="de-DE" sz="1800" dirty="0" err="1"/>
              <a:t>Many</a:t>
            </a:r>
            <a:r>
              <a:rPr lang="de-DE" sz="1800" dirty="0"/>
              <a:t> </a:t>
            </a:r>
            <a:r>
              <a:rPr lang="de-DE" sz="1800" dirty="0" err="1"/>
              <a:t>expressions</a:t>
            </a:r>
            <a:r>
              <a:rPr lang="de-DE" sz="1800" dirty="0"/>
              <a:t> at last</a:t>
            </a:r>
          </a:p>
          <a:p>
            <a:pPr lvl="2"/>
            <a:r>
              <a:rPr lang="de-DE" sz="1800" dirty="0"/>
              <a:t>e.g. </a:t>
            </a:r>
            <a:r>
              <a:rPr lang="de-DE" sz="1800" dirty="0" err="1"/>
              <a:t>gender</a:t>
            </a:r>
            <a:r>
              <a:rPr lang="de-DE" sz="1800" dirty="0"/>
              <a:t>, </a:t>
            </a:r>
            <a:r>
              <a:rPr lang="de-DE" sz="1800" dirty="0" err="1"/>
              <a:t>blood</a:t>
            </a:r>
            <a:r>
              <a:rPr lang="de-DE" sz="1800" dirty="0"/>
              <a:t> </a:t>
            </a:r>
            <a:r>
              <a:rPr lang="de-DE" sz="1800" dirty="0" err="1"/>
              <a:t>group</a:t>
            </a:r>
            <a:r>
              <a:rPr lang="de-DE" sz="1800" dirty="0"/>
              <a:t>, </a:t>
            </a:r>
            <a:r>
              <a:rPr lang="de-DE" sz="1800" dirty="0" err="1"/>
              <a:t>school</a:t>
            </a:r>
            <a:r>
              <a:rPr lang="de-DE" sz="1800" dirty="0"/>
              <a:t> grades</a:t>
            </a:r>
          </a:p>
          <a:p>
            <a:pPr lvl="1"/>
            <a:r>
              <a:rPr lang="de-DE" sz="1800" b="1" dirty="0"/>
              <a:t>Counts </a:t>
            </a:r>
            <a:r>
              <a:rPr lang="de-DE" sz="1800" b="1" dirty="0" err="1"/>
              <a:t>result</a:t>
            </a:r>
            <a:endParaRPr lang="de-DE" sz="1800" b="1" dirty="0"/>
          </a:p>
          <a:p>
            <a:pPr lvl="1"/>
            <a:endParaRPr lang="de-DE" sz="1800" b="1" dirty="0"/>
          </a:p>
          <a:p>
            <a:r>
              <a:rPr lang="de-DE" sz="2000" b="1" dirty="0" err="1" smtClean="0"/>
              <a:t>Continuous</a:t>
            </a:r>
            <a:endParaRPr lang="de-DE" sz="2000" b="1" dirty="0"/>
          </a:p>
          <a:p>
            <a:pPr lvl="1"/>
            <a:r>
              <a:rPr lang="de-DE" sz="1800" dirty="0"/>
              <a:t>All </a:t>
            </a:r>
            <a:r>
              <a:rPr lang="de-DE" sz="1800" dirty="0" err="1"/>
              <a:t>values</a:t>
            </a:r>
            <a:r>
              <a:rPr lang="de-DE" sz="1800" dirty="0"/>
              <a:t> </a:t>
            </a:r>
            <a:r>
              <a:rPr lang="de-DE" sz="1800" dirty="0" err="1"/>
              <a:t>of</a:t>
            </a:r>
            <a:r>
              <a:rPr lang="de-DE" sz="1800" dirty="0"/>
              <a:t> an </a:t>
            </a:r>
            <a:r>
              <a:rPr lang="de-DE" sz="1800" dirty="0" err="1"/>
              <a:t>interval</a:t>
            </a:r>
            <a:r>
              <a:rPr lang="de-DE" sz="1800" dirty="0"/>
              <a:t> </a:t>
            </a:r>
            <a:r>
              <a:rPr lang="de-DE" sz="1800" dirty="0" err="1"/>
              <a:t>possible</a:t>
            </a:r>
            <a:endParaRPr lang="de-DE" sz="1800" dirty="0"/>
          </a:p>
          <a:p>
            <a:pPr lvl="2"/>
            <a:r>
              <a:rPr lang="de-DE" sz="1800" dirty="0"/>
              <a:t>e.g. </a:t>
            </a:r>
            <a:r>
              <a:rPr lang="de-DE" sz="1800" dirty="0" err="1"/>
              <a:t>weight</a:t>
            </a:r>
            <a:r>
              <a:rPr lang="de-DE" sz="1800" dirty="0"/>
              <a:t>, </a:t>
            </a:r>
            <a:r>
              <a:rPr lang="de-DE" sz="1800" dirty="0" err="1"/>
              <a:t>height</a:t>
            </a:r>
            <a:r>
              <a:rPr lang="de-DE" sz="1800" dirty="0"/>
              <a:t>, </a:t>
            </a:r>
            <a:r>
              <a:rPr lang="de-DE" sz="1800" dirty="0" err="1"/>
              <a:t>temperature</a:t>
            </a:r>
            <a:r>
              <a:rPr lang="de-DE" sz="1800" dirty="0"/>
              <a:t>, </a:t>
            </a:r>
            <a:r>
              <a:rPr lang="de-DE" sz="1800" dirty="0" err="1"/>
              <a:t>number</a:t>
            </a:r>
            <a:r>
              <a:rPr lang="de-DE" sz="1800" dirty="0"/>
              <a:t> </a:t>
            </a:r>
            <a:r>
              <a:rPr lang="de-DE" sz="1800" dirty="0" err="1"/>
              <a:t>of</a:t>
            </a:r>
            <a:r>
              <a:rPr lang="de-DE" sz="1800" dirty="0"/>
              <a:t> </a:t>
            </a:r>
            <a:r>
              <a:rPr lang="de-DE" sz="1800" dirty="0" err="1"/>
              <a:t>leukocytes</a:t>
            </a:r>
            <a:endParaRPr lang="de-DE" sz="1800" dirty="0"/>
          </a:p>
          <a:p>
            <a:pPr lvl="1"/>
            <a:r>
              <a:rPr lang="de-DE" sz="1800" b="1" dirty="0" err="1"/>
              <a:t>Result</a:t>
            </a:r>
            <a:r>
              <a:rPr lang="de-DE" sz="1800" b="1" dirty="0"/>
              <a:t> </a:t>
            </a:r>
            <a:r>
              <a:rPr lang="de-DE" sz="1800" b="1" dirty="0" err="1"/>
              <a:t>of</a:t>
            </a:r>
            <a:r>
              <a:rPr lang="de-DE" sz="1800" b="1" dirty="0"/>
              <a:t> </a:t>
            </a:r>
            <a:r>
              <a:rPr lang="de-DE" sz="1800" b="1" dirty="0" err="1"/>
              <a:t>measurements</a:t>
            </a:r>
            <a:r>
              <a:rPr lang="de-DE" sz="1800" b="1" dirty="0"/>
              <a:t> </a:t>
            </a:r>
            <a:r>
              <a:rPr lang="de-DE" sz="1800" dirty="0"/>
              <a:t>(</a:t>
            </a:r>
            <a:r>
              <a:rPr lang="de-DE" sz="1800" dirty="0" err="1"/>
              <a:t>metric</a:t>
            </a:r>
            <a:r>
              <a:rPr lang="de-DE" sz="1800" dirty="0"/>
              <a:t>)</a:t>
            </a:r>
          </a:p>
          <a:p>
            <a:pPr lvl="1"/>
            <a:endParaRPr lang="de-DE" sz="1800" dirty="0"/>
          </a:p>
          <a:p>
            <a:r>
              <a:rPr lang="de-DE" sz="2000" b="1" dirty="0"/>
              <a:t>Qualitative </a:t>
            </a:r>
            <a:r>
              <a:rPr lang="de-DE" sz="2000" b="1" dirty="0" err="1"/>
              <a:t>scales</a:t>
            </a:r>
            <a:r>
              <a:rPr lang="de-DE" sz="2000" b="1" dirty="0"/>
              <a:t> </a:t>
            </a:r>
            <a:r>
              <a:rPr lang="de-DE" sz="2000" dirty="0"/>
              <a:t>(nominal, </a:t>
            </a:r>
            <a:r>
              <a:rPr lang="de-DE" sz="2000" dirty="0" err="1"/>
              <a:t>ordinal</a:t>
            </a:r>
            <a:r>
              <a:rPr lang="de-DE" sz="2000" dirty="0"/>
              <a:t>)</a:t>
            </a:r>
          </a:p>
          <a:p>
            <a:r>
              <a:rPr lang="de-DE" sz="2000" b="1" dirty="0"/>
              <a:t>Quantitative </a:t>
            </a:r>
            <a:r>
              <a:rPr lang="de-DE" sz="2000" b="1" dirty="0" err="1"/>
              <a:t>scales</a:t>
            </a:r>
            <a:r>
              <a:rPr lang="de-DE" sz="2000" b="1" dirty="0"/>
              <a:t> </a:t>
            </a:r>
            <a:r>
              <a:rPr lang="de-DE" sz="2000" dirty="0" smtClean="0"/>
              <a:t>(</a:t>
            </a:r>
            <a:r>
              <a:rPr lang="de-DE" sz="2000" dirty="0" err="1" smtClean="0"/>
              <a:t>metric</a:t>
            </a:r>
            <a:r>
              <a:rPr lang="de-DE" sz="2000" dirty="0" smtClean="0"/>
              <a:t>)</a:t>
            </a:r>
            <a:endParaRPr lang="de-DE" sz="2000" dirty="0"/>
          </a:p>
          <a:p>
            <a:endParaRPr lang="de-DE" sz="2000" dirty="0"/>
          </a:p>
        </p:txBody>
      </p:sp>
      <p:sp>
        <p:nvSpPr>
          <p:cNvPr id="89091" name="Fußzeilenplatzhalter 4"/>
          <p:cNvSpPr>
            <a:spLocks noGrp="1"/>
          </p:cNvSpPr>
          <p:nvPr>
            <p:ph type="ftr" sz="quarter" idx="11"/>
          </p:nvPr>
        </p:nvSpPr>
        <p:spPr/>
        <p:txBody>
          <a:bodyPr/>
          <a:lstStyle/>
          <a:p>
            <a:pPr>
              <a:defRPr/>
            </a:pPr>
            <a:r>
              <a:rPr lang="en-US">
                <a:latin typeface="Comic Sans MS" pitchFamily="66" charset="0"/>
              </a:rPr>
              <a:t>hanno.ulmer@i-med.ac.at</a:t>
            </a:r>
          </a:p>
        </p:txBody>
      </p:sp>
      <p:sp>
        <p:nvSpPr>
          <p:cNvPr id="89092" name="Foliennummernplatzhalter 5"/>
          <p:cNvSpPr>
            <a:spLocks noGrp="1"/>
          </p:cNvSpPr>
          <p:nvPr>
            <p:ph type="sldNum" sz="quarter" idx="12"/>
          </p:nvPr>
        </p:nvSpPr>
        <p:spPr/>
        <p:txBody>
          <a:bodyPr/>
          <a:lstStyle/>
          <a:p>
            <a:pPr>
              <a:defRPr/>
            </a:pPr>
            <a:fld id="{1B775515-142D-409F-B92B-215B6076B612}" type="slidenum">
              <a:rPr lang="en-US"/>
              <a:t>62</a:t>
            </a:fld>
            <a:endParaRPr lang="en-US"/>
          </a:p>
        </p:txBody>
      </p:sp>
      <p:sp>
        <p:nvSpPr>
          <p:cNvPr id="106501" name="Rectangle 4"/>
          <p:cNvSpPr>
            <a:spLocks noChangeArrowheads="1"/>
          </p:cNvSpPr>
          <p:nvPr/>
        </p:nvSpPr>
        <p:spPr bwMode="auto">
          <a:xfrm>
            <a:off x="1150938" y="617538"/>
            <a:ext cx="7793037" cy="1143000"/>
          </a:xfrm>
          <a:prstGeom prst="rect">
            <a:avLst/>
          </a:prstGeom>
          <a:noFill/>
          <a:ln w="9525">
            <a:noFill/>
            <a:miter lim="800000"/>
            <a:headEnd/>
            <a:tailEnd/>
          </a:ln>
        </p:spPr>
        <p:txBody>
          <a:bodyPr anchor="b"/>
          <a:lstStyle/>
          <a:p>
            <a:pPr eaLnBrk="0" hangingPunct="0"/>
            <a:endParaRPr lang="de-DE" sz="4400" b="1">
              <a:solidFill>
                <a:schemeClr val="tx2"/>
              </a:solidFill>
            </a:endParaRPr>
          </a:p>
        </p:txBody>
      </p:sp>
      <p:sp>
        <p:nvSpPr>
          <p:cNvPr id="106502" name="Rectangle 5"/>
          <p:cNvSpPr>
            <a:spLocks noChangeArrowheads="1"/>
          </p:cNvSpPr>
          <p:nvPr/>
        </p:nvSpPr>
        <p:spPr bwMode="auto">
          <a:xfrm>
            <a:off x="1182688" y="1484313"/>
            <a:ext cx="7772400" cy="4648200"/>
          </a:xfrm>
          <a:prstGeom prst="rect">
            <a:avLst/>
          </a:prstGeom>
          <a:noFill/>
          <a:ln w="9525">
            <a:noFill/>
            <a:miter lim="800000"/>
            <a:headEnd/>
            <a:tailEnd/>
          </a:ln>
        </p:spPr>
        <p:txBody>
          <a:bodyPr/>
          <a:lstStyle/>
          <a:p>
            <a:pPr marL="2057400" lvl="4" indent="-228600" eaLnBrk="0" hangingPunct="0">
              <a:spcBef>
                <a:spcPct val="20000"/>
              </a:spcBef>
              <a:buFontTx/>
              <a:buChar char="»"/>
            </a:pPr>
            <a:endParaRPr lang="de-DE" sz="2200"/>
          </a:p>
        </p:txBody>
      </p:sp>
      <p:sp>
        <p:nvSpPr>
          <p:cNvPr id="2" name="Datumsplatzhalter 1"/>
          <p:cNvSpPr>
            <a:spLocks noGrp="1"/>
          </p:cNvSpPr>
          <p:nvPr>
            <p:ph type="dt" sz="half" idx="10"/>
          </p:nvPr>
        </p:nvSpPr>
        <p:spPr/>
        <p:txBody>
          <a:bodyPr/>
          <a:lstStyle/>
          <a:p>
            <a:pPr>
              <a:defRPr/>
            </a:pPr>
            <a:fld id="{DAED7430-1B47-47BE-835A-A7AD1AA55A75}" type="datetime1">
              <a:rPr lang="de-AT" smtClean="0"/>
              <a:t>01.02.2023</a:t>
            </a:fld>
            <a:endParaRPr lang="de-AT"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8596" y="571480"/>
            <a:ext cx="8229600" cy="995363"/>
          </a:xfrm>
        </p:spPr>
        <p:txBody>
          <a:bodyPr/>
          <a:lstStyle/>
          <a:p>
            <a:r>
              <a:rPr lang="de-AT" dirty="0"/>
              <a:t>Descriptive statistics</a:t>
            </a:r>
            <a:endParaRPr lang="en-US" dirty="0"/>
          </a:p>
        </p:txBody>
      </p:sp>
      <p:graphicFrame>
        <p:nvGraphicFramePr>
          <p:cNvPr id="7" name="Inhaltsplatzhalter 6"/>
          <p:cNvGraphicFramePr>
            <a:graphicFrameLocks noGrp="1"/>
          </p:cNvGraphicFramePr>
          <p:nvPr>
            <p:ph idx="1"/>
            <p:extLst>
              <p:ext uri="{D42A27DB-BD31-4B8C-83A1-F6EECF244321}">
                <p14:modId xmlns:p14="http://schemas.microsoft.com/office/powerpoint/2010/main" val="886552404"/>
              </p:ext>
            </p:extLst>
          </p:nvPr>
        </p:nvGraphicFramePr>
        <p:xfrm>
          <a:off x="628976" y="1844824"/>
          <a:ext cx="7901014" cy="3586480"/>
        </p:xfrm>
        <a:graphic>
          <a:graphicData uri="http://schemas.openxmlformats.org/drawingml/2006/table">
            <a:tbl>
              <a:tblPr firstRow="1" bandRow="1">
                <a:tableStyleId>{5C22544A-7EE6-4342-B048-85BDC9FD1C3A}</a:tableStyleId>
              </a:tblPr>
              <a:tblGrid>
                <a:gridCol w="2108975">
                  <a:extLst>
                    <a:ext uri="{9D8B030D-6E8A-4147-A177-3AD203B41FA5}">
                      <a16:colId xmlns:a16="http://schemas.microsoft.com/office/drawing/2014/main" val="20000"/>
                    </a:ext>
                  </a:extLst>
                </a:gridCol>
                <a:gridCol w="257196">
                  <a:extLst>
                    <a:ext uri="{9D8B030D-6E8A-4147-A177-3AD203B41FA5}">
                      <a16:colId xmlns:a16="http://schemas.microsoft.com/office/drawing/2014/main" val="20001"/>
                    </a:ext>
                  </a:extLst>
                </a:gridCol>
                <a:gridCol w="3857944">
                  <a:extLst>
                    <a:ext uri="{9D8B030D-6E8A-4147-A177-3AD203B41FA5}">
                      <a16:colId xmlns:a16="http://schemas.microsoft.com/office/drawing/2014/main" val="20002"/>
                    </a:ext>
                  </a:extLst>
                </a:gridCol>
                <a:gridCol w="1676899">
                  <a:extLst>
                    <a:ext uri="{9D8B030D-6E8A-4147-A177-3AD203B41FA5}">
                      <a16:colId xmlns:a16="http://schemas.microsoft.com/office/drawing/2014/main" val="20003"/>
                    </a:ext>
                  </a:extLst>
                </a:gridCol>
              </a:tblGrid>
              <a:tr h="370840">
                <a:tc>
                  <a:txBody>
                    <a:bodyPr/>
                    <a:lstStyle/>
                    <a:p>
                      <a:r>
                        <a:rPr lang="de-AT" dirty="0"/>
                        <a:t>Qualitative characteristics</a:t>
                      </a:r>
                      <a:endParaRPr lang="en-US" dirty="0"/>
                    </a:p>
                  </a:txBody>
                  <a:tcPr/>
                </a:tc>
                <a:tc>
                  <a:txBody>
                    <a:bodyPr/>
                    <a:lstStyle/>
                    <a:p>
                      <a:endParaRPr lang="en-US" dirty="0"/>
                    </a:p>
                  </a:txBody>
                  <a:tcPr/>
                </a:tc>
                <a:tc>
                  <a:txBody>
                    <a:bodyPr/>
                    <a:lstStyle/>
                    <a:p>
                      <a:r>
                        <a:rPr lang="de-AT" dirty="0"/>
                        <a:t>Quantitative </a:t>
                      </a:r>
                      <a:r>
                        <a:rPr lang="de-AT" baseline="0" dirty="0"/>
                        <a:t>characteristics</a:t>
                      </a:r>
                    </a:p>
                    <a:p>
                      <a:r>
                        <a:rPr lang="de-AT" baseline="0" dirty="0"/>
                        <a:t>normally distributed</a:t>
                      </a:r>
                      <a:endParaRPr lang="en-US" dirty="0"/>
                    </a:p>
                  </a:txBody>
                  <a:tcPr/>
                </a:tc>
                <a:tc>
                  <a:txBody>
                    <a:bodyPr/>
                    <a:lstStyle/>
                    <a:p>
                      <a:endParaRPr lang="de-AT" dirty="0"/>
                    </a:p>
                    <a:p>
                      <a:endParaRPr lang="de-AT" dirty="0"/>
                    </a:p>
                    <a:p>
                      <a:r>
                        <a:rPr lang="de-AT" dirty="0"/>
                        <a:t>randomly distributed</a:t>
                      </a:r>
                      <a:endParaRPr lang="en-US" dirty="0"/>
                    </a:p>
                  </a:txBody>
                  <a:tcPr/>
                </a:tc>
                <a:extLst>
                  <a:ext uri="{0D108BD9-81ED-4DB2-BD59-A6C34878D82A}">
                    <a16:rowId xmlns:a16="http://schemas.microsoft.com/office/drawing/2014/main" val="10000"/>
                  </a:ext>
                </a:extLst>
              </a:tr>
              <a:tr h="370840">
                <a:tc>
                  <a:txBody>
                    <a:bodyPr/>
                    <a:lstStyle/>
                    <a:p>
                      <a:r>
                        <a:rPr lang="de-AT" dirty="0"/>
                        <a:t>n,%</a:t>
                      </a:r>
                      <a:endParaRPr lang="en-US" dirty="0"/>
                    </a:p>
                  </a:txBody>
                  <a:tcPr/>
                </a:tc>
                <a:tc>
                  <a:txBody>
                    <a:bodyPr/>
                    <a:lstStyle/>
                    <a:p>
                      <a:endParaRPr lang="en-US" dirty="0"/>
                    </a:p>
                  </a:txBody>
                  <a:tcPr/>
                </a:tc>
                <a:tc>
                  <a:txBody>
                    <a:bodyPr/>
                    <a:lstStyle/>
                    <a:p>
                      <a:r>
                        <a:rPr lang="de-AT" dirty="0"/>
                        <a:t>Arithmetic mean</a:t>
                      </a:r>
                      <a:endParaRPr lang="en-US" dirty="0"/>
                    </a:p>
                  </a:txBody>
                  <a:tcPr/>
                </a:tc>
                <a:tc>
                  <a:txBody>
                    <a:bodyPr/>
                    <a:lstStyle/>
                    <a:p>
                      <a:r>
                        <a:rPr lang="de-AT" dirty="0"/>
                        <a:t>Median</a:t>
                      </a:r>
                      <a:endParaRPr lang="en-US" dirty="0"/>
                    </a:p>
                  </a:txBody>
                  <a:tcPr/>
                </a:tc>
                <a:extLst>
                  <a:ext uri="{0D108BD9-81ED-4DB2-BD59-A6C34878D82A}">
                    <a16:rowId xmlns:a16="http://schemas.microsoft.com/office/drawing/2014/main" val="10001"/>
                  </a:ext>
                </a:extLst>
              </a:tr>
              <a:tr h="370840">
                <a:tc>
                  <a:txBody>
                    <a:bodyPr/>
                    <a:lstStyle/>
                    <a:p>
                      <a:endParaRPr lang="en-US" dirty="0"/>
                    </a:p>
                  </a:txBody>
                  <a:tcPr/>
                </a:tc>
                <a:tc>
                  <a:txBody>
                    <a:bodyPr/>
                    <a:lstStyle/>
                    <a:p>
                      <a:endParaRPr lang="en-US" dirty="0"/>
                    </a:p>
                  </a:txBody>
                  <a:tcPr/>
                </a:tc>
                <a:tc>
                  <a:txBody>
                    <a:bodyPr/>
                    <a:lstStyle/>
                    <a:p>
                      <a:r>
                        <a:rPr lang="de-AT" dirty="0"/>
                        <a:t>Standard deviation</a:t>
                      </a:r>
                      <a:endParaRPr lang="en-US" dirty="0"/>
                    </a:p>
                  </a:txBody>
                  <a:tcPr/>
                </a:tc>
                <a:tc>
                  <a:txBody>
                    <a:bodyPr/>
                    <a:lstStyle/>
                    <a:p>
                      <a:r>
                        <a:rPr lang="de-AT" dirty="0"/>
                        <a:t>Percentile</a:t>
                      </a:r>
                      <a:endParaRPr lang="en-US" dirty="0"/>
                    </a:p>
                  </a:txBody>
                  <a:tcPr/>
                </a:tc>
                <a:extLst>
                  <a:ext uri="{0D108BD9-81ED-4DB2-BD59-A6C34878D82A}">
                    <a16:rowId xmlns:a16="http://schemas.microsoft.com/office/drawing/2014/main" val="10002"/>
                  </a:ext>
                </a:extLst>
              </a:tr>
              <a:tr h="370840">
                <a:tc>
                  <a:txBody>
                    <a:bodyPr/>
                    <a:lstStyle/>
                    <a:p>
                      <a:r>
                        <a:rPr lang="de-AT" dirty="0"/>
                        <a:t>Pie chart, bar chart</a:t>
                      </a:r>
                      <a:endParaRPr lang="en-US" dirty="0"/>
                    </a:p>
                  </a:txBody>
                  <a:tcPr/>
                </a:tc>
                <a:tc>
                  <a:txBody>
                    <a:bodyPr/>
                    <a:lstStyle/>
                    <a:p>
                      <a:endParaRPr lang="en-US" dirty="0"/>
                    </a:p>
                  </a:txBody>
                  <a:tcPr/>
                </a:tc>
                <a:tc>
                  <a:txBody>
                    <a:bodyPr/>
                    <a:lstStyle/>
                    <a:p>
                      <a:r>
                        <a:rPr lang="de-AT" dirty="0"/>
                        <a:t>Histogram</a:t>
                      </a:r>
                      <a:endParaRPr lang="en-US" dirty="0"/>
                    </a:p>
                  </a:txBody>
                  <a:tcPr/>
                </a:tc>
                <a:tc>
                  <a:txBody>
                    <a:bodyPr/>
                    <a:lstStyle/>
                    <a:p>
                      <a:r>
                        <a:rPr lang="de-AT" dirty="0"/>
                        <a:t>Boxplot </a:t>
                      </a:r>
                      <a:endParaRPr lang="en-US" dirty="0"/>
                    </a:p>
                  </a:txBody>
                  <a:tcPr/>
                </a:tc>
                <a:extLst>
                  <a:ext uri="{0D108BD9-81ED-4DB2-BD59-A6C34878D82A}">
                    <a16:rowId xmlns:a16="http://schemas.microsoft.com/office/drawing/2014/main" val="10003"/>
                  </a:ext>
                </a:extLst>
              </a:tr>
              <a:tr h="370840">
                <a:tc>
                  <a:txBody>
                    <a:bodyPr/>
                    <a:lstStyle/>
                    <a:p>
                      <a:r>
                        <a:rPr lang="de-AT" dirty="0"/>
                        <a:t>Examples:</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4"/>
                  </a:ext>
                </a:extLst>
              </a:tr>
              <a:tr h="370840">
                <a:tc>
                  <a:txBody>
                    <a:bodyPr/>
                    <a:lstStyle/>
                    <a:p>
                      <a:r>
                        <a:rPr lang="de-AT" dirty="0"/>
                        <a:t>Gender, </a:t>
                      </a:r>
                      <a:r>
                        <a:rPr lang="de-AT" baseline="0" dirty="0"/>
                        <a:t>response to therapy, etc.</a:t>
                      </a:r>
                    </a:p>
                    <a:p>
                      <a:endParaRPr lang="en-US" dirty="0"/>
                    </a:p>
                  </a:txBody>
                  <a:tcPr/>
                </a:tc>
                <a:tc>
                  <a:txBody>
                    <a:bodyPr/>
                    <a:lstStyle/>
                    <a:p>
                      <a:endParaRPr lang="en-US" dirty="0"/>
                    </a:p>
                  </a:txBody>
                  <a:tcPr/>
                </a:tc>
                <a:tc>
                  <a:txBody>
                    <a:bodyPr/>
                    <a:lstStyle/>
                    <a:p>
                      <a:r>
                        <a:rPr lang="de-AT" dirty="0"/>
                        <a:t>Blood pressure</a:t>
                      </a:r>
                      <a:endParaRPr lang="en-US" dirty="0"/>
                    </a:p>
                  </a:txBody>
                  <a:tcPr/>
                </a:tc>
                <a:tc>
                  <a:txBody>
                    <a:bodyPr/>
                    <a:lstStyle/>
                    <a:p>
                      <a:r>
                        <a:rPr lang="de-AT" dirty="0"/>
                        <a:t>CRP, </a:t>
                      </a:r>
                      <a:r>
                        <a:rPr lang="de-AT" baseline="0" dirty="0"/>
                        <a:t>GGT</a:t>
                      </a:r>
                    </a:p>
                    <a:p>
                      <a:r>
                        <a:rPr lang="de-AT" baseline="0" dirty="0"/>
                        <a:t>Severity</a:t>
                      </a:r>
                      <a:endParaRPr lang="en-US" dirty="0"/>
                    </a:p>
                  </a:txBody>
                  <a:tcPr/>
                </a:tc>
                <a:extLst>
                  <a:ext uri="{0D108BD9-81ED-4DB2-BD59-A6C34878D82A}">
                    <a16:rowId xmlns:a16="http://schemas.microsoft.com/office/drawing/2014/main" val="10005"/>
                  </a:ext>
                </a:extLst>
              </a:tr>
            </a:tbl>
          </a:graphicData>
        </a:graphic>
      </p:graphicFrame>
      <p:sp>
        <p:nvSpPr>
          <p:cNvPr id="5" name="Fußzeilenplatzhalter 4"/>
          <p:cNvSpPr>
            <a:spLocks noGrp="1"/>
          </p:cNvSpPr>
          <p:nvPr>
            <p:ph type="ftr" sz="quarter" idx="11"/>
          </p:nvPr>
        </p:nvSpPr>
        <p:spPr/>
        <p:txBody>
          <a:bodyPr/>
          <a:lstStyle/>
          <a:p>
            <a:r>
              <a:rPr lang="de-DE" altLang="en-US"/>
              <a:t>hanno.ulmer@i-med.ac.at</a:t>
            </a:r>
          </a:p>
        </p:txBody>
      </p:sp>
      <p:sp>
        <p:nvSpPr>
          <p:cNvPr id="8" name="Foliennummernplatzhalter 5"/>
          <p:cNvSpPr>
            <a:spLocks noGrp="1"/>
          </p:cNvSpPr>
          <p:nvPr>
            <p:ph type="sldNum" sz="quarter" idx="12"/>
          </p:nvPr>
        </p:nvSpPr>
        <p:spPr>
          <a:xfrm>
            <a:off x="6553200" y="6356350"/>
            <a:ext cx="2133600" cy="365125"/>
          </a:xfrm>
          <a:noFill/>
        </p:spPr>
        <p:txBody>
          <a:bodyPr/>
          <a:lstStyle/>
          <a:p>
            <a:endParaRPr lang="en-US" dirty="0"/>
          </a:p>
          <a:p>
            <a:fld id="{B23668B4-85D4-42DE-A2D6-D5484DD0A604}" type="slidenum">
              <a:rPr lang="en-US"/>
              <a:t>63</a:t>
            </a:fld>
            <a:endParaRPr lang="en-US" dirty="0"/>
          </a:p>
        </p:txBody>
      </p:sp>
      <p:sp>
        <p:nvSpPr>
          <p:cNvPr id="3" name="Datumsplatzhalter 2"/>
          <p:cNvSpPr>
            <a:spLocks noGrp="1"/>
          </p:cNvSpPr>
          <p:nvPr>
            <p:ph type="dt" sz="half" idx="10"/>
          </p:nvPr>
        </p:nvSpPr>
        <p:spPr/>
        <p:txBody>
          <a:bodyPr/>
          <a:lstStyle/>
          <a:p>
            <a:pPr>
              <a:defRPr/>
            </a:pPr>
            <a:fld id="{4F292EB1-5308-4EA2-A170-E82A4064F334}" type="datetime1">
              <a:rPr lang="de-AT" smtClean="0"/>
              <a:t>01.02.2023</a:t>
            </a:fld>
            <a:endParaRPr lang="de-AT"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ChangeArrowheads="1"/>
          </p:cNvSpPr>
          <p:nvPr>
            <p:ph type="title"/>
          </p:nvPr>
        </p:nvSpPr>
        <p:spPr>
          <a:xfrm>
            <a:off x="457200" y="274638"/>
            <a:ext cx="6635750" cy="1143000"/>
          </a:xfrm>
        </p:spPr>
        <p:txBody>
          <a:bodyPr/>
          <a:lstStyle/>
          <a:p>
            <a:r>
              <a:rPr lang="de-AT" sz="4000"/>
              <a:t>Frequency</a:t>
            </a:r>
          </a:p>
        </p:txBody>
      </p:sp>
      <p:sp>
        <p:nvSpPr>
          <p:cNvPr id="108546" name="Rectangle 3"/>
          <p:cNvSpPr>
            <a:spLocks noGrp="1" noChangeArrowheads="1"/>
          </p:cNvSpPr>
          <p:nvPr>
            <p:ph idx="1"/>
          </p:nvPr>
        </p:nvSpPr>
        <p:spPr>
          <a:xfrm>
            <a:off x="457200" y="1600200"/>
            <a:ext cx="8229600" cy="4757738"/>
          </a:xfrm>
        </p:spPr>
        <p:txBody>
          <a:bodyPr/>
          <a:lstStyle/>
          <a:p>
            <a:pPr>
              <a:lnSpc>
                <a:spcPct val="90000"/>
              </a:lnSpc>
            </a:pPr>
            <a:r>
              <a:rPr lang="de-AT" b="1"/>
              <a:t>Absolute frequency</a:t>
            </a:r>
          </a:p>
          <a:p>
            <a:pPr lvl="1">
              <a:lnSpc>
                <a:spcPct val="90000"/>
              </a:lnSpc>
            </a:pPr>
            <a:r>
              <a:rPr lang="de-AT" sz="2000"/>
              <a:t>Number of observations with a given characteristic X: n(X)</a:t>
            </a:r>
          </a:p>
          <a:p>
            <a:pPr lvl="2">
              <a:lnSpc>
                <a:spcPct val="90000"/>
              </a:lnSpc>
            </a:pPr>
            <a:r>
              <a:rPr lang="de-AT" sz="1800"/>
              <a:t>From a sample of size N</a:t>
            </a:r>
          </a:p>
          <a:p>
            <a:pPr lvl="2">
              <a:lnSpc>
                <a:spcPct val="90000"/>
              </a:lnSpc>
            </a:pPr>
            <a:endParaRPr lang="de-AT" sz="1000"/>
          </a:p>
          <a:p>
            <a:pPr>
              <a:lnSpc>
                <a:spcPct val="90000"/>
              </a:lnSpc>
            </a:pPr>
            <a:r>
              <a:rPr lang="de-AT" b="1"/>
              <a:t>Relative frequency</a:t>
            </a:r>
          </a:p>
          <a:p>
            <a:pPr lvl="1">
              <a:lnSpc>
                <a:spcPct val="90000"/>
              </a:lnSpc>
            </a:pPr>
            <a:r>
              <a:rPr lang="de-AT" sz="2000"/>
              <a:t>Proportion of X: h(X)=n(X)/N</a:t>
            </a:r>
          </a:p>
          <a:p>
            <a:pPr lvl="2">
              <a:lnSpc>
                <a:spcPct val="90000"/>
              </a:lnSpc>
            </a:pPr>
            <a:r>
              <a:rPr lang="de-AT" sz="1800"/>
              <a:t>In percent</a:t>
            </a:r>
          </a:p>
          <a:p>
            <a:pPr lvl="2">
              <a:lnSpc>
                <a:spcPct val="90000"/>
              </a:lnSpc>
            </a:pPr>
            <a:endParaRPr lang="de-AT" sz="1000"/>
          </a:p>
          <a:p>
            <a:pPr>
              <a:lnSpc>
                <a:spcPct val="90000"/>
              </a:lnSpc>
            </a:pPr>
            <a:r>
              <a:rPr lang="de-AT" b="1"/>
              <a:t>Cumulative frequency</a:t>
            </a:r>
          </a:p>
          <a:p>
            <a:pPr lvl="1">
              <a:lnSpc>
                <a:spcPct val="90000"/>
              </a:lnSpc>
            </a:pPr>
            <a:r>
              <a:rPr lang="de-AT" sz="2000"/>
              <a:t>Only with at least ordinal data</a:t>
            </a:r>
          </a:p>
          <a:p>
            <a:pPr lvl="2">
              <a:lnSpc>
                <a:spcPct val="90000"/>
              </a:lnSpc>
            </a:pPr>
            <a:r>
              <a:rPr lang="de-AT" sz="1800"/>
              <a:t>Sum frequency</a:t>
            </a:r>
          </a:p>
          <a:p>
            <a:pPr lvl="3">
              <a:lnSpc>
                <a:spcPct val="90000"/>
              </a:lnSpc>
            </a:pPr>
            <a:r>
              <a:rPr lang="de-AT" sz="1600"/>
              <a:t>Sum of relative frequencies of all characteristics </a:t>
            </a:r>
            <a:r>
              <a:rPr lang="de-AT" sz="1600">
                <a:latin typeface="Comic Sans MS" pitchFamily="66" charset="0"/>
                <a:sym typeface="Symbol" pitchFamily="18" charset="2"/>
              </a:rPr>
              <a:t>X</a:t>
            </a:r>
            <a:endParaRPr lang="de-AT" sz="1600">
              <a:latin typeface="Comic Sans MS" pitchFamily="66" charset="0"/>
            </a:endParaRPr>
          </a:p>
        </p:txBody>
      </p:sp>
      <p:sp>
        <p:nvSpPr>
          <p:cNvPr id="91139" name="Fußzeilenplatzhalter 4"/>
          <p:cNvSpPr>
            <a:spLocks noGrp="1"/>
          </p:cNvSpPr>
          <p:nvPr>
            <p:ph type="ftr" sz="quarter" idx="11"/>
          </p:nvPr>
        </p:nvSpPr>
        <p:spPr/>
        <p:txBody>
          <a:bodyPr/>
          <a:lstStyle/>
          <a:p>
            <a:pPr>
              <a:defRPr/>
            </a:pPr>
            <a:r>
              <a:rPr lang="en-US">
                <a:latin typeface="Comic Sans MS" pitchFamily="66" charset="0"/>
              </a:rPr>
              <a:t>hanno.ulmer@i-med.ac.at</a:t>
            </a:r>
          </a:p>
        </p:txBody>
      </p:sp>
      <p:sp>
        <p:nvSpPr>
          <p:cNvPr id="91140" name="Foliennummernplatzhalter 5"/>
          <p:cNvSpPr>
            <a:spLocks noGrp="1"/>
          </p:cNvSpPr>
          <p:nvPr>
            <p:ph type="sldNum" sz="quarter" idx="12"/>
          </p:nvPr>
        </p:nvSpPr>
        <p:spPr/>
        <p:txBody>
          <a:bodyPr/>
          <a:lstStyle/>
          <a:p>
            <a:pPr>
              <a:defRPr/>
            </a:pPr>
            <a:fld id="{C2A0FF41-CBE8-42E3-8C48-CEB6DACFFE01}" type="slidenum">
              <a:rPr lang="en-US"/>
              <a:t>64</a:t>
            </a:fld>
            <a:endParaRPr lang="en-US"/>
          </a:p>
        </p:txBody>
      </p:sp>
      <p:sp>
        <p:nvSpPr>
          <p:cNvPr id="2" name="Datumsplatzhalter 1"/>
          <p:cNvSpPr>
            <a:spLocks noGrp="1"/>
          </p:cNvSpPr>
          <p:nvPr>
            <p:ph type="dt" sz="half" idx="10"/>
          </p:nvPr>
        </p:nvSpPr>
        <p:spPr/>
        <p:txBody>
          <a:bodyPr/>
          <a:lstStyle/>
          <a:p>
            <a:pPr>
              <a:defRPr/>
            </a:pPr>
            <a:fld id="{9198BBF0-67C8-4025-8AD1-9046ED02DDFE}" type="datetime1">
              <a:rPr lang="de-AT" smtClean="0"/>
              <a:t>01.02.2023</a:t>
            </a:fld>
            <a:endParaRPr lang="de-AT"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82" name="Rectangle 2"/>
          <p:cNvSpPr>
            <a:spLocks noGrp="1" noChangeArrowheads="1"/>
          </p:cNvSpPr>
          <p:nvPr>
            <p:ph type="title"/>
          </p:nvPr>
        </p:nvSpPr>
        <p:spPr/>
        <p:txBody>
          <a:bodyPr/>
          <a:lstStyle/>
          <a:p>
            <a:r>
              <a:rPr lang="de-AT" sz="4000"/>
              <a:t>Arithmetic mean and median</a:t>
            </a:r>
          </a:p>
        </p:txBody>
      </p:sp>
      <p:sp>
        <p:nvSpPr>
          <p:cNvPr id="26783" name="Rectangle 3"/>
          <p:cNvSpPr>
            <a:spLocks noGrp="1" noChangeArrowheads="1"/>
          </p:cNvSpPr>
          <p:nvPr>
            <p:ph type="body" sz="half" idx="1"/>
          </p:nvPr>
        </p:nvSpPr>
        <p:spPr>
          <a:xfrm>
            <a:off x="431058" y="1611140"/>
            <a:ext cx="7904162" cy="4525962"/>
          </a:xfrm>
        </p:spPr>
        <p:txBody>
          <a:bodyPr/>
          <a:lstStyle/>
          <a:p>
            <a:r>
              <a:rPr lang="de-AT" sz="2800" b="1" dirty="0" err="1"/>
              <a:t>Arithmetic</a:t>
            </a:r>
            <a:r>
              <a:rPr lang="de-AT" sz="2800" b="1" dirty="0"/>
              <a:t> </a:t>
            </a:r>
            <a:r>
              <a:rPr lang="de-AT" sz="2800" b="1" dirty="0" err="1"/>
              <a:t>mean</a:t>
            </a:r>
            <a:r>
              <a:rPr lang="de-AT" sz="2800" b="1" dirty="0"/>
              <a:t>:</a:t>
            </a:r>
          </a:p>
          <a:p>
            <a:pPr lvl="1"/>
            <a:r>
              <a:rPr lang="de-AT" sz="2000" dirty="0" err="1"/>
              <a:t>Given</a:t>
            </a:r>
            <a:r>
              <a:rPr lang="de-AT" sz="2000" dirty="0"/>
              <a:t>: N </a:t>
            </a:r>
            <a:r>
              <a:rPr lang="de-AT" sz="2000" dirty="0" err="1"/>
              <a:t>observations</a:t>
            </a:r>
            <a:r>
              <a:rPr lang="de-AT" sz="2000" dirty="0"/>
              <a:t> (</a:t>
            </a:r>
            <a:r>
              <a:rPr lang="de-AT" sz="2000" dirty="0" err="1"/>
              <a:t>random</a:t>
            </a:r>
            <a:r>
              <a:rPr lang="de-AT" sz="2000" dirty="0"/>
              <a:t> variable)</a:t>
            </a:r>
          </a:p>
          <a:p>
            <a:pPr lvl="2"/>
            <a:r>
              <a:rPr lang="de-AT" sz="2000" dirty="0"/>
              <a:t>x</a:t>
            </a:r>
            <a:r>
              <a:rPr lang="de-AT" sz="2000" baseline="-25000" dirty="0"/>
              <a:t>1</a:t>
            </a:r>
            <a:r>
              <a:rPr lang="de-AT" sz="2000" dirty="0"/>
              <a:t> ,x</a:t>
            </a:r>
            <a:r>
              <a:rPr lang="de-AT" sz="2000" baseline="-25000" dirty="0"/>
              <a:t>2</a:t>
            </a:r>
            <a:r>
              <a:rPr lang="de-AT" sz="2000" dirty="0"/>
              <a:t> ,...,</a:t>
            </a:r>
            <a:r>
              <a:rPr lang="de-AT" sz="2000" dirty="0" err="1"/>
              <a:t>x</a:t>
            </a:r>
            <a:r>
              <a:rPr lang="de-AT" sz="2000" baseline="-25000" dirty="0" err="1"/>
              <a:t>N</a:t>
            </a:r>
            <a:endParaRPr lang="de-AT" sz="2000" baseline="-25000" dirty="0"/>
          </a:p>
          <a:p>
            <a:pPr lvl="1"/>
            <a:endParaRPr lang="de-AT" sz="2400" baseline="-25000" dirty="0"/>
          </a:p>
          <a:p>
            <a:pPr lvl="1"/>
            <a:endParaRPr lang="de-AT" sz="2400" baseline="-25000" dirty="0"/>
          </a:p>
          <a:p>
            <a:pPr lvl="1"/>
            <a:endParaRPr lang="de-AT" sz="2400" baseline="-25000" dirty="0"/>
          </a:p>
          <a:p>
            <a:pPr lvl="1"/>
            <a:endParaRPr lang="de-AT" sz="1500" baseline="-25000" dirty="0"/>
          </a:p>
          <a:p>
            <a:r>
              <a:rPr lang="de-AT" sz="2800" b="1" dirty="0"/>
              <a:t>Median: </a:t>
            </a:r>
          </a:p>
          <a:p>
            <a:pPr lvl="1"/>
            <a:endParaRPr lang="de-AT" dirty="0"/>
          </a:p>
          <a:p>
            <a:pPr lvl="1"/>
            <a:r>
              <a:rPr lang="de-AT" sz="2000" dirty="0">
                <a:cs typeface="Times New Roman" pitchFamily="18" charset="0"/>
              </a:rPr>
              <a:t>x</a:t>
            </a:r>
            <a:r>
              <a:rPr lang="de-AT" sz="2000" baseline="-30000" dirty="0">
                <a:cs typeface="Times New Roman" pitchFamily="18" charset="0"/>
              </a:rPr>
              <a:t>[w]</a:t>
            </a:r>
            <a:r>
              <a:rPr lang="de-AT" sz="2000" dirty="0"/>
              <a:t> ...x </a:t>
            </a:r>
            <a:r>
              <a:rPr lang="de-AT" sz="2000" dirty="0" err="1"/>
              <a:t>with</a:t>
            </a:r>
            <a:r>
              <a:rPr lang="de-AT" sz="2000" dirty="0"/>
              <a:t> rank w</a:t>
            </a:r>
          </a:p>
          <a:p>
            <a:pPr lvl="1"/>
            <a:endParaRPr lang="de-AT" sz="1800" baseline="-25000" dirty="0"/>
          </a:p>
          <a:p>
            <a:pPr lvl="1"/>
            <a:endParaRPr lang="de-AT" sz="2400" baseline="-25000" dirty="0"/>
          </a:p>
          <a:p>
            <a:pPr lvl="1"/>
            <a:endParaRPr lang="de-AT" sz="2400" baseline="-25000" dirty="0"/>
          </a:p>
          <a:p>
            <a:pPr lvl="1"/>
            <a:endParaRPr lang="de-AT" sz="2400" baseline="-25000" dirty="0"/>
          </a:p>
          <a:p>
            <a:pPr lvl="1"/>
            <a:endParaRPr lang="de-AT" sz="2400" baseline="-25000" dirty="0"/>
          </a:p>
          <a:p>
            <a:pPr lvl="1"/>
            <a:endParaRPr lang="de-AT" sz="2400" baseline="-25000" dirty="0"/>
          </a:p>
          <a:p>
            <a:pPr lvl="1">
              <a:buFontTx/>
              <a:buNone/>
            </a:pPr>
            <a:endParaRPr lang="de-AT" sz="2400" dirty="0"/>
          </a:p>
        </p:txBody>
      </p:sp>
      <p:sp>
        <p:nvSpPr>
          <p:cNvPr id="1030" name="Foliennummernplatzhalter 6"/>
          <p:cNvSpPr>
            <a:spLocks noGrp="1"/>
          </p:cNvSpPr>
          <p:nvPr>
            <p:ph type="sldNum" sz="quarter" idx="11"/>
          </p:nvPr>
        </p:nvSpPr>
        <p:spPr/>
        <p:txBody>
          <a:bodyPr/>
          <a:lstStyle/>
          <a:p>
            <a:pPr>
              <a:defRPr/>
            </a:pPr>
            <a:fld id="{65A1BB35-FC46-455D-A6FE-A2B2A8AFCB46}" type="slidenum">
              <a:rPr lang="en-US" smtClean="0"/>
              <a:t>65</a:t>
            </a:fld>
            <a:endParaRPr lang="en-US"/>
          </a:p>
        </p:txBody>
      </p:sp>
      <p:sp>
        <p:nvSpPr>
          <p:cNvPr id="1029" name="Fußzeilenplatzhalter 5"/>
          <p:cNvSpPr>
            <a:spLocks noGrp="1"/>
          </p:cNvSpPr>
          <p:nvPr>
            <p:ph type="ftr" sz="quarter" idx="4294967295"/>
          </p:nvPr>
        </p:nvSpPr>
        <p:spPr>
          <a:xfrm>
            <a:off x="0" y="6248400"/>
            <a:ext cx="2895600" cy="457200"/>
          </a:xfrm>
        </p:spPr>
        <p:txBody>
          <a:bodyPr/>
          <a:lstStyle/>
          <a:p>
            <a:pPr>
              <a:defRPr/>
            </a:pPr>
            <a:endParaRPr lang="en-US" dirty="0"/>
          </a:p>
        </p:txBody>
      </p:sp>
      <p:graphicFrame>
        <p:nvGraphicFramePr>
          <p:cNvPr id="26781" name="Object 157"/>
          <p:cNvGraphicFramePr>
            <a:graphicFrameLocks noChangeAspect="1"/>
          </p:cNvGraphicFramePr>
          <p:nvPr/>
        </p:nvGraphicFramePr>
        <p:xfrm>
          <a:off x="3132138" y="2565400"/>
          <a:ext cx="1800225" cy="1017588"/>
        </p:xfrm>
        <a:graphic>
          <a:graphicData uri="http://schemas.openxmlformats.org/presentationml/2006/ole">
            <mc:AlternateContent xmlns:mc="http://schemas.openxmlformats.org/markup-compatibility/2006">
              <mc:Choice xmlns:v="urn:schemas-microsoft-com:vml" Requires="v">
                <p:oleObj spid="_x0000_s1132" name="Formel" r:id="rId4" imgW="761669" imgH="431613" progId="Equation.3">
                  <p:embed/>
                </p:oleObj>
              </mc:Choice>
              <mc:Fallback>
                <p:oleObj name="Formel" r:id="rId4" imgW="761669" imgH="431613" progId="Equation.3">
                  <p:embed/>
                  <p:pic>
                    <p:nvPicPr>
                      <p:cNvPr id="0" name="Picture 16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2138" y="2565400"/>
                        <a:ext cx="1800225" cy="1017588"/>
                      </a:xfrm>
                      <a:prstGeom prst="rect">
                        <a:avLst/>
                      </a:prstGeom>
                      <a:noFill/>
                      <a:extLst>
                        <a:ext uri="{909E8E84-426E-40DD-AFC4-6F175D3DCCD1}">
                          <a14:hiddenFill xmlns:a14="http://schemas.microsoft.com/office/drawing/2010/main">
                            <a:solidFill>
                              <a:srgbClr val="FFFF00"/>
                            </a:solidFill>
                          </a14:hiddenFill>
                        </a:ext>
                      </a:extLst>
                    </p:spPr>
                  </p:pic>
                </p:oleObj>
              </mc:Fallback>
            </mc:AlternateContent>
          </a:graphicData>
        </a:graphic>
      </p:graphicFrame>
      <p:sp>
        <p:nvSpPr>
          <p:cNvPr id="2" name="Datumsplatzhalter 1"/>
          <p:cNvSpPr>
            <a:spLocks noGrp="1"/>
          </p:cNvSpPr>
          <p:nvPr>
            <p:ph type="dt" sz="half" idx="10"/>
          </p:nvPr>
        </p:nvSpPr>
        <p:spPr/>
        <p:txBody>
          <a:bodyPr/>
          <a:lstStyle/>
          <a:p>
            <a:pPr>
              <a:defRPr/>
            </a:pPr>
            <a:fld id="{4C98AFAC-8B00-4953-B9C4-E8378F51A191}" type="datetime1">
              <a:rPr lang="de-AT" smtClean="0"/>
              <a:t>01.02.2023</a:t>
            </a:fld>
            <a:endParaRPr lang="en-US" dirty="0"/>
          </a:p>
        </p:txBody>
      </p:sp>
      <mc:AlternateContent xmlns:mc="http://schemas.openxmlformats.org/markup-compatibility/2006">
        <mc:Choice xmlns:a14="http://schemas.microsoft.com/office/drawing/2010/main" Requires="a14">
          <p:sp>
            <p:nvSpPr>
              <p:cNvPr id="3" name="Textfeld 2"/>
              <p:cNvSpPr txBox="1"/>
              <p:nvPr/>
            </p:nvSpPr>
            <p:spPr>
              <a:xfrm>
                <a:off x="4142058" y="4537248"/>
                <a:ext cx="4365619" cy="1179105"/>
              </a:xfrm>
              <a:prstGeom prst="rect">
                <a:avLst/>
              </a:prstGeom>
              <a:noFill/>
            </p:spPr>
            <p:txBody>
              <a:bodyPr wrap="none" lIns="0" tIns="0" rIns="0" bIns="0" rtlCol="0">
                <a:spAutoFit/>
              </a:bodyPr>
              <a:lstStyle/>
              <a:p>
                <a14:m>
                  <m:oMath xmlns:m="http://schemas.openxmlformats.org/officeDocument/2006/math">
                    <m:acc>
                      <m:accPr>
                        <m:chr m:val="̃"/>
                        <m:ctrlPr>
                          <a:rPr lang="de-DE" i="1" smtClean="0">
                            <a:latin typeface="Cambria Math" panose="02040503050406030204" pitchFamily="18" charset="0"/>
                          </a:rPr>
                        </m:ctrlPr>
                      </m:accPr>
                      <m:e>
                        <m:r>
                          <a:rPr lang="de-DE" b="0" i="1" smtClean="0">
                            <a:latin typeface="Cambria Math" panose="02040503050406030204" pitchFamily="18" charset="0"/>
                          </a:rPr>
                          <m:t>𝑥</m:t>
                        </m:r>
                      </m:e>
                    </m:acc>
                    <m:r>
                      <a:rPr lang="de-DE" dirty="0">
                        <a:latin typeface="Cambria Math" panose="02040503050406030204" pitchFamily="18" charset="0"/>
                        <a:ea typeface="Cambria Math" panose="02040503050406030204" pitchFamily="18" charset="0"/>
                      </a:rPr>
                      <m:t>=</m:t>
                    </m:r>
                  </m:oMath>
                </a14:m>
                <a:r>
                  <a:rPr lang="de-DE" dirty="0" smtClean="0"/>
                  <a:t> </a:t>
                </a:r>
                <a14:m>
                  <m:oMath xmlns:m="http://schemas.openxmlformats.org/officeDocument/2006/math">
                    <m:d>
                      <m:dPr>
                        <m:begChr m:val="{"/>
                        <m:endChr m:val=""/>
                        <m:ctrlPr>
                          <a:rPr lang="de-DE" i="1" smtClean="0">
                            <a:latin typeface="Cambria Math" panose="02040503050406030204" pitchFamily="18" charset="0"/>
                          </a:rPr>
                        </m:ctrlPr>
                      </m:dPr>
                      <m:e>
                        <m:eqArr>
                          <m:eqArrPr>
                            <m:ctrlPr>
                              <a:rPr lang="de-DE" i="1" smtClean="0">
                                <a:latin typeface="Cambria Math" panose="02040503050406030204" pitchFamily="18" charset="0"/>
                              </a:rPr>
                            </m:ctrlPr>
                          </m:eqArr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𝑥</m:t>
                                </m:r>
                              </m:e>
                              <m:sub>
                                <m:d>
                                  <m:dPr>
                                    <m:begChr m:val="["/>
                                    <m:endChr m:val="]"/>
                                    <m:ctrlPr>
                                      <a:rPr lang="de-DE" b="0" i="1" smtClean="0">
                                        <a:latin typeface="Cambria Math" panose="02040503050406030204" pitchFamily="18" charset="0"/>
                                      </a:rPr>
                                    </m:ctrlPr>
                                  </m:dPr>
                                  <m:e>
                                    <m:f>
                                      <m:fPr>
                                        <m:ctrlPr>
                                          <a:rPr lang="de-DE" b="0" i="1" smtClean="0">
                                            <a:latin typeface="Cambria Math" panose="02040503050406030204" pitchFamily="18" charset="0"/>
                                          </a:rPr>
                                        </m:ctrlPr>
                                      </m:fPr>
                                      <m:num>
                                        <m:r>
                                          <a:rPr lang="de-DE" b="0" i="1" smtClean="0">
                                            <a:latin typeface="Cambria Math" panose="02040503050406030204" pitchFamily="18" charset="0"/>
                                          </a:rPr>
                                          <m:t>𝑁</m:t>
                                        </m:r>
                                        <m:r>
                                          <a:rPr lang="de-DE" b="0" i="1" smtClean="0">
                                            <a:latin typeface="Cambria Math" panose="02040503050406030204" pitchFamily="18" charset="0"/>
                                          </a:rPr>
                                          <m:t>+1</m:t>
                                        </m:r>
                                      </m:num>
                                      <m:den>
                                        <m:r>
                                          <a:rPr lang="de-DE" b="0" i="1" smtClean="0">
                                            <a:latin typeface="Cambria Math" panose="02040503050406030204" pitchFamily="18" charset="0"/>
                                          </a:rPr>
                                          <m:t>2</m:t>
                                        </m:r>
                                      </m:den>
                                    </m:f>
                                  </m:e>
                                </m:d>
                                <m:r>
                                  <a:rPr lang="de-DE" b="0" i="1" smtClean="0">
                                    <a:latin typeface="Cambria Math" panose="02040503050406030204" pitchFamily="18" charset="0"/>
                                  </a:rPr>
                                  <m:t>                                … </m:t>
                                </m:r>
                                <m:r>
                                  <a:rPr lang="de-DE" b="0" i="1" smtClean="0">
                                    <a:latin typeface="Cambria Math" panose="02040503050406030204" pitchFamily="18" charset="0"/>
                                  </a:rPr>
                                  <m:t>𝑁</m:t>
                                </m:r>
                                <m:r>
                                  <a:rPr lang="de-DE" b="0" i="1" smtClean="0">
                                    <a:latin typeface="Cambria Math" panose="02040503050406030204" pitchFamily="18" charset="0"/>
                                  </a:rPr>
                                  <m:t> </m:t>
                                </m:r>
                                <m:r>
                                  <a:rPr lang="de-DE" b="0" i="1" smtClean="0">
                                    <a:latin typeface="Cambria Math" panose="02040503050406030204" pitchFamily="18" charset="0"/>
                                  </a:rPr>
                                  <m:t>𝑜𝑑𝑑</m:t>
                                </m:r>
                                <m:r>
                                  <a:rPr lang="de-DE" b="0" i="1" smtClean="0">
                                    <a:latin typeface="Cambria Math" panose="02040503050406030204" pitchFamily="18" charset="0"/>
                                  </a:rPr>
                                  <m:t>        </m:t>
                                </m:r>
                              </m:sub>
                            </m:sSub>
                          </m:e>
                          <m:e>
                            <m:sSub>
                              <m:sSubPr>
                                <m:ctrlPr>
                                  <a:rPr lang="de-DE" i="1" smtClean="0">
                                    <a:latin typeface="Cambria Math" panose="02040503050406030204" pitchFamily="18" charset="0"/>
                                  </a:rPr>
                                </m:ctrlPr>
                              </m:sSubPr>
                              <m:e>
                                <m:sSub>
                                  <m:sSubPr>
                                    <m:ctrlPr>
                                      <a:rPr lang="de-DE" i="1" smtClean="0">
                                        <a:latin typeface="Cambria Math" panose="02040503050406030204" pitchFamily="18" charset="0"/>
                                      </a:rPr>
                                    </m:ctrlPr>
                                  </m:sSubPr>
                                  <m:e>
                                    <m:r>
                                      <a:rPr lang="de-DE" b="0" i="1" smtClean="0">
                                        <a:latin typeface="Cambria Math" panose="02040503050406030204" pitchFamily="18" charset="0"/>
                                      </a:rPr>
                                      <m:t>(</m:t>
                                    </m:r>
                                    <m:r>
                                      <a:rPr lang="de-DE" b="0" i="1" smtClean="0">
                                        <a:latin typeface="Cambria Math" panose="02040503050406030204" pitchFamily="18" charset="0"/>
                                      </a:rPr>
                                      <m:t>𝑥</m:t>
                                    </m:r>
                                  </m:e>
                                  <m:sub>
                                    <m:d>
                                      <m:dPr>
                                        <m:begChr m:val="["/>
                                        <m:endChr m:val="]"/>
                                        <m:ctrlPr>
                                          <a:rPr lang="de-DE" i="1">
                                            <a:latin typeface="Cambria Math" panose="02040503050406030204" pitchFamily="18" charset="0"/>
                                          </a:rPr>
                                        </m:ctrlPr>
                                      </m:dPr>
                                      <m:e>
                                        <m:f>
                                          <m:fPr>
                                            <m:ctrlPr>
                                              <a:rPr lang="de-DE" i="1">
                                                <a:latin typeface="Cambria Math" panose="02040503050406030204" pitchFamily="18" charset="0"/>
                                              </a:rPr>
                                            </m:ctrlPr>
                                          </m:fPr>
                                          <m:num>
                                            <m:r>
                                              <a:rPr lang="de-DE" i="1">
                                                <a:latin typeface="Cambria Math" panose="02040503050406030204" pitchFamily="18" charset="0"/>
                                              </a:rPr>
                                              <m:t>𝑁</m:t>
                                            </m:r>
                                          </m:num>
                                          <m:den>
                                            <m:r>
                                              <a:rPr lang="de-DE" i="1">
                                                <a:latin typeface="Cambria Math" panose="02040503050406030204" pitchFamily="18" charset="0"/>
                                              </a:rPr>
                                              <m:t>2</m:t>
                                            </m:r>
                                          </m:den>
                                        </m:f>
                                      </m:e>
                                    </m:d>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𝑥</m:t>
                                    </m:r>
                                  </m:e>
                                  <m:sub>
                                    <m:d>
                                      <m:dPr>
                                        <m:begChr m:val="["/>
                                        <m:endChr m:val="]"/>
                                        <m:ctrlPr>
                                          <a:rPr lang="de-DE" i="1">
                                            <a:latin typeface="Cambria Math" panose="02040503050406030204" pitchFamily="18" charset="0"/>
                                          </a:rPr>
                                        </m:ctrlPr>
                                      </m:dPr>
                                      <m:e>
                                        <m:f>
                                          <m:fPr>
                                            <m:ctrlPr>
                                              <a:rPr lang="de-DE" i="1">
                                                <a:latin typeface="Cambria Math" panose="02040503050406030204" pitchFamily="18" charset="0"/>
                                              </a:rPr>
                                            </m:ctrlPr>
                                          </m:fPr>
                                          <m:num>
                                            <m:r>
                                              <a:rPr lang="de-DE" i="1">
                                                <a:latin typeface="Cambria Math" panose="02040503050406030204" pitchFamily="18" charset="0"/>
                                              </a:rPr>
                                              <m:t>𝑁</m:t>
                                            </m:r>
                                          </m:num>
                                          <m:den>
                                            <m:r>
                                              <a:rPr lang="de-DE" i="1">
                                                <a:latin typeface="Cambria Math" panose="02040503050406030204" pitchFamily="18" charset="0"/>
                                              </a:rPr>
                                              <m:t>2</m:t>
                                            </m:r>
                                          </m:den>
                                        </m:f>
                                        <m:r>
                                          <a:rPr lang="de-DE" i="1">
                                            <a:latin typeface="Cambria Math" panose="02040503050406030204" pitchFamily="18" charset="0"/>
                                          </a:rPr>
                                          <m:t>+1</m:t>
                                        </m:r>
                                      </m:e>
                                    </m:d>
                                  </m:sub>
                                </m:sSub>
                                <m:r>
                                  <a:rPr lang="de-DE" b="0" i="1" smtClean="0">
                                    <a:latin typeface="Cambria Math" panose="02040503050406030204" pitchFamily="18" charset="0"/>
                                  </a:rPr>
                                  <m:t>)/2</m:t>
                                </m:r>
                              </m:e>
                              <m:sub>
                                <m:r>
                                  <a:rPr lang="de-DE" b="0" i="1" smtClean="0">
                                    <a:latin typeface="Cambria Math" panose="02040503050406030204" pitchFamily="18" charset="0"/>
                                  </a:rPr>
                                  <m:t>         … </m:t>
                                </m:r>
                                <m:r>
                                  <a:rPr lang="de-DE" b="0" i="1" smtClean="0">
                                    <a:latin typeface="Cambria Math" panose="02040503050406030204" pitchFamily="18" charset="0"/>
                                  </a:rPr>
                                  <m:t>𝑁</m:t>
                                </m:r>
                                <m:r>
                                  <a:rPr lang="de-DE" b="0" i="1" smtClean="0">
                                    <a:latin typeface="Cambria Math" panose="02040503050406030204" pitchFamily="18" charset="0"/>
                                  </a:rPr>
                                  <m:t> </m:t>
                                </m:r>
                                <m:r>
                                  <a:rPr lang="de-DE" b="0" i="1" smtClean="0">
                                    <a:latin typeface="Cambria Math" panose="02040503050406030204" pitchFamily="18" charset="0"/>
                                  </a:rPr>
                                  <m:t>𝑒𝑣𝑒𝑛</m:t>
                                </m:r>
                              </m:sub>
                            </m:sSub>
                            <m:r>
                              <a:rPr lang="de-DE" b="0" i="1" smtClean="0">
                                <a:latin typeface="Cambria Math" panose="02040503050406030204" pitchFamily="18" charset="0"/>
                              </a:rPr>
                              <m:t> </m:t>
                            </m:r>
                          </m:e>
                        </m:eqArr>
                      </m:e>
                    </m:d>
                  </m:oMath>
                </a14:m>
                <a:endParaRPr lang="de-DE" dirty="0"/>
              </a:p>
            </p:txBody>
          </p:sp>
        </mc:Choice>
        <mc:Fallback>
          <p:sp>
            <p:nvSpPr>
              <p:cNvPr id="3" name="Textfeld 2"/>
              <p:cNvSpPr txBox="1">
                <a:spLocks noRot="1" noChangeAspect="1" noMove="1" noResize="1" noEditPoints="1" noAdjustHandles="1" noChangeArrowheads="1" noChangeShapeType="1" noTextEdit="1"/>
              </p:cNvSpPr>
              <p:nvPr/>
            </p:nvSpPr>
            <p:spPr>
              <a:xfrm>
                <a:off x="4142058" y="4537248"/>
                <a:ext cx="4365619" cy="1179105"/>
              </a:xfrm>
              <a:prstGeom prst="rect">
                <a:avLst/>
              </a:prstGeom>
              <a:blipFill>
                <a:blip r:embed="rId6"/>
                <a:stretch>
                  <a:fillRect/>
                </a:stretch>
              </a:blipFill>
            </p:spPr>
            <p:txBody>
              <a:bodyPr/>
              <a:lstStyle/>
              <a:p>
                <a:r>
                  <a:rPr lang="de-DE">
                    <a:noFill/>
                  </a:rPr>
                  <a:t> </a:t>
                </a:r>
              </a:p>
            </p:txBody>
          </p:sp>
        </mc:Fallback>
      </mc:AlternateContent>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ChangeArrowheads="1"/>
          </p:cNvSpPr>
          <p:nvPr>
            <p:ph type="title"/>
          </p:nvPr>
        </p:nvSpPr>
        <p:spPr>
          <a:xfrm>
            <a:off x="251618" y="620688"/>
            <a:ext cx="8640763" cy="868363"/>
          </a:xfrm>
        </p:spPr>
        <p:txBody>
          <a:bodyPr>
            <a:normAutofit/>
          </a:bodyPr>
          <a:lstStyle/>
          <a:p>
            <a:r>
              <a:rPr lang="de-AT" dirty="0"/>
              <a:t>Median, </a:t>
            </a:r>
            <a:r>
              <a:rPr lang="de-AT" dirty="0" err="1"/>
              <a:t>mode</a:t>
            </a:r>
            <a:r>
              <a:rPr lang="de-AT" dirty="0"/>
              <a:t>, </a:t>
            </a:r>
            <a:r>
              <a:rPr lang="de-AT" dirty="0" err="1"/>
              <a:t>quartiles</a:t>
            </a:r>
            <a:r>
              <a:rPr lang="de-AT" dirty="0"/>
              <a:t>, extreme </a:t>
            </a:r>
            <a:r>
              <a:rPr lang="de-AT" dirty="0" err="1"/>
              <a:t>values</a:t>
            </a:r>
            <a:endParaRPr lang="de-AT" dirty="0"/>
          </a:p>
        </p:txBody>
      </p:sp>
      <p:sp>
        <p:nvSpPr>
          <p:cNvPr id="116738" name="Rectangle 3"/>
          <p:cNvSpPr>
            <a:spLocks noGrp="1" noChangeArrowheads="1"/>
          </p:cNvSpPr>
          <p:nvPr>
            <p:ph idx="1"/>
          </p:nvPr>
        </p:nvSpPr>
        <p:spPr>
          <a:xfrm>
            <a:off x="457200" y="1600200"/>
            <a:ext cx="8229600" cy="4757738"/>
          </a:xfrm>
        </p:spPr>
        <p:txBody>
          <a:bodyPr/>
          <a:lstStyle/>
          <a:p>
            <a:pPr>
              <a:lnSpc>
                <a:spcPct val="90000"/>
              </a:lnSpc>
            </a:pPr>
            <a:r>
              <a:rPr lang="de-AT" sz="2800" b="1" dirty="0"/>
              <a:t>Mode </a:t>
            </a:r>
            <a:r>
              <a:rPr lang="de-AT" sz="2800" dirty="0"/>
              <a:t>(</a:t>
            </a:r>
            <a:r>
              <a:rPr lang="de-AT" sz="2800" dirty="0" err="1"/>
              <a:t>most</a:t>
            </a:r>
            <a:r>
              <a:rPr lang="de-AT" sz="2800" dirty="0"/>
              <a:t> </a:t>
            </a:r>
            <a:r>
              <a:rPr lang="de-AT" sz="2800" dirty="0" err="1"/>
              <a:t>frequent</a:t>
            </a:r>
            <a:r>
              <a:rPr lang="de-AT" sz="2800" dirty="0"/>
              <a:t> </a:t>
            </a:r>
            <a:r>
              <a:rPr lang="de-AT" sz="2800" dirty="0" err="1"/>
              <a:t>value</a:t>
            </a:r>
            <a:r>
              <a:rPr lang="de-AT" sz="2800" dirty="0"/>
              <a:t> </a:t>
            </a:r>
            <a:r>
              <a:rPr lang="de-AT" sz="2800" dirty="0" err="1"/>
              <a:t>of</a:t>
            </a:r>
            <a:r>
              <a:rPr lang="de-AT" sz="2800" dirty="0"/>
              <a:t> a </a:t>
            </a:r>
            <a:r>
              <a:rPr lang="de-AT" sz="2800" dirty="0" err="1"/>
              <a:t>distribution</a:t>
            </a:r>
            <a:r>
              <a:rPr lang="de-AT" sz="2800" dirty="0"/>
              <a:t>)</a:t>
            </a:r>
          </a:p>
          <a:p>
            <a:pPr>
              <a:lnSpc>
                <a:spcPct val="90000"/>
              </a:lnSpc>
            </a:pPr>
            <a:r>
              <a:rPr lang="de-AT" sz="2800" b="1" dirty="0" err="1"/>
              <a:t>Quantiles</a:t>
            </a:r>
            <a:r>
              <a:rPr lang="de-AT" sz="2800" dirty="0"/>
              <a:t>: </a:t>
            </a:r>
            <a:r>
              <a:rPr lang="de-AT" sz="2800" dirty="0" err="1"/>
              <a:t>percentage</a:t>
            </a:r>
            <a:r>
              <a:rPr lang="de-AT" sz="2800" dirty="0"/>
              <a:t> </a:t>
            </a:r>
            <a:r>
              <a:rPr lang="de-AT" sz="2800" dirty="0" err="1"/>
              <a:t>of</a:t>
            </a:r>
            <a:r>
              <a:rPr lang="de-AT" sz="2800" dirty="0"/>
              <a:t> </a:t>
            </a:r>
            <a:r>
              <a:rPr lang="de-AT" sz="2800" dirty="0" err="1"/>
              <a:t>the</a:t>
            </a:r>
            <a:r>
              <a:rPr lang="de-AT" sz="2800" dirty="0"/>
              <a:t> </a:t>
            </a:r>
            <a:r>
              <a:rPr lang="de-AT" sz="2800" dirty="0" err="1"/>
              <a:t>data</a:t>
            </a:r>
            <a:endParaRPr lang="de-AT" sz="2800" dirty="0"/>
          </a:p>
          <a:p>
            <a:pPr>
              <a:lnSpc>
                <a:spcPct val="90000"/>
              </a:lnSpc>
            </a:pPr>
            <a:r>
              <a:rPr lang="de-AT" sz="2800" dirty="0" err="1"/>
              <a:t>Quartiles</a:t>
            </a:r>
            <a:r>
              <a:rPr lang="de-AT" sz="2800" dirty="0"/>
              <a:t>: </a:t>
            </a:r>
            <a:r>
              <a:rPr lang="de-AT" sz="2800" dirty="0">
                <a:cs typeface="Times New Roman" pitchFamily="18" charset="0"/>
              </a:rPr>
              <a:t>Q</a:t>
            </a:r>
            <a:r>
              <a:rPr lang="de-AT" sz="2800" baseline="-30000" dirty="0">
                <a:cs typeface="Times New Roman" pitchFamily="18" charset="0"/>
              </a:rPr>
              <a:t>25</a:t>
            </a:r>
            <a:r>
              <a:rPr lang="de-AT" sz="2800" dirty="0">
                <a:cs typeface="Times New Roman" pitchFamily="18" charset="0"/>
              </a:rPr>
              <a:t> , Q</a:t>
            </a:r>
            <a:r>
              <a:rPr lang="de-AT" sz="2800" baseline="-30000" dirty="0">
                <a:cs typeface="Times New Roman" pitchFamily="18" charset="0"/>
              </a:rPr>
              <a:t>75</a:t>
            </a:r>
          </a:p>
          <a:p>
            <a:pPr lvl="1">
              <a:lnSpc>
                <a:spcPct val="90000"/>
              </a:lnSpc>
            </a:pPr>
            <a:r>
              <a:rPr lang="de-AT" sz="2400" dirty="0"/>
              <a:t>25%, 75% - </a:t>
            </a:r>
            <a:r>
              <a:rPr lang="de-AT" sz="2400" dirty="0" err="1"/>
              <a:t>share</a:t>
            </a:r>
            <a:endParaRPr lang="de-AT" sz="2400" dirty="0"/>
          </a:p>
          <a:p>
            <a:pPr>
              <a:lnSpc>
                <a:spcPct val="90000"/>
              </a:lnSpc>
            </a:pPr>
            <a:r>
              <a:rPr lang="de-AT" sz="2800" dirty="0" err="1"/>
              <a:t>Interquartile</a:t>
            </a:r>
            <a:r>
              <a:rPr lang="de-AT" sz="2800" dirty="0"/>
              <a:t> </a:t>
            </a:r>
            <a:r>
              <a:rPr lang="de-AT" sz="2800" dirty="0" err="1"/>
              <a:t>range</a:t>
            </a:r>
            <a:r>
              <a:rPr lang="de-AT" sz="2800" dirty="0"/>
              <a:t>: </a:t>
            </a:r>
            <a:r>
              <a:rPr lang="de-AT" sz="2800" dirty="0">
                <a:cs typeface="Times New Roman" pitchFamily="18" charset="0"/>
              </a:rPr>
              <a:t>I</a:t>
            </a:r>
            <a:r>
              <a:rPr lang="de-AT" sz="2800" baseline="-30000" dirty="0">
                <a:cs typeface="Times New Roman" pitchFamily="18" charset="0"/>
              </a:rPr>
              <a:t>50</a:t>
            </a:r>
            <a:r>
              <a:rPr lang="de-AT" sz="2800" dirty="0">
                <a:cs typeface="Times New Roman" pitchFamily="18" charset="0"/>
              </a:rPr>
              <a:t> = Q</a:t>
            </a:r>
            <a:r>
              <a:rPr lang="de-AT" sz="2800" baseline="-30000" dirty="0">
                <a:cs typeface="Times New Roman" pitchFamily="18" charset="0"/>
              </a:rPr>
              <a:t>75 –</a:t>
            </a:r>
            <a:r>
              <a:rPr lang="de-AT" sz="2800" dirty="0">
                <a:cs typeface="Times New Roman" pitchFamily="18" charset="0"/>
              </a:rPr>
              <a:t> Q </a:t>
            </a:r>
            <a:r>
              <a:rPr lang="de-AT" sz="2800" baseline="-30000" dirty="0">
                <a:cs typeface="Times New Roman" pitchFamily="18" charset="0"/>
              </a:rPr>
              <a:t>25</a:t>
            </a:r>
          </a:p>
          <a:p>
            <a:pPr>
              <a:lnSpc>
                <a:spcPct val="90000"/>
              </a:lnSpc>
            </a:pPr>
            <a:r>
              <a:rPr lang="de-AT" sz="2800" dirty="0">
                <a:cs typeface="Times New Roman" pitchFamily="18" charset="0"/>
              </a:rPr>
              <a:t>Span: Maximum - Minimum</a:t>
            </a:r>
            <a:endParaRPr lang="de-AT" sz="2800" dirty="0"/>
          </a:p>
          <a:p>
            <a:pPr>
              <a:lnSpc>
                <a:spcPct val="90000"/>
              </a:lnSpc>
            </a:pPr>
            <a:r>
              <a:rPr lang="de-AT" sz="2800" dirty="0" err="1"/>
              <a:t>Percentiles</a:t>
            </a:r>
            <a:r>
              <a:rPr lang="de-AT" sz="2800" dirty="0"/>
              <a:t>: </a:t>
            </a:r>
            <a:r>
              <a:rPr lang="de-AT" sz="2800" dirty="0">
                <a:cs typeface="Times New Roman" pitchFamily="18" charset="0"/>
              </a:rPr>
              <a:t>Q</a:t>
            </a:r>
            <a:r>
              <a:rPr lang="de-AT" sz="2800" baseline="-30000" dirty="0">
                <a:cs typeface="Times New Roman" pitchFamily="18" charset="0"/>
              </a:rPr>
              <a:t>1</a:t>
            </a:r>
            <a:r>
              <a:rPr lang="de-AT" sz="2800" dirty="0">
                <a:cs typeface="Times New Roman" pitchFamily="18" charset="0"/>
              </a:rPr>
              <a:t> , Q</a:t>
            </a:r>
            <a:r>
              <a:rPr lang="de-AT" sz="2800" baseline="-30000" dirty="0">
                <a:cs typeface="Times New Roman" pitchFamily="18" charset="0"/>
              </a:rPr>
              <a:t>5</a:t>
            </a:r>
            <a:r>
              <a:rPr lang="de-AT" sz="2800" dirty="0">
                <a:cs typeface="Times New Roman" pitchFamily="18" charset="0"/>
              </a:rPr>
              <a:t> , Q</a:t>
            </a:r>
            <a:r>
              <a:rPr lang="de-AT" sz="2800" baseline="-30000" dirty="0">
                <a:cs typeface="Times New Roman" pitchFamily="18" charset="0"/>
              </a:rPr>
              <a:t>10</a:t>
            </a:r>
            <a:r>
              <a:rPr lang="de-AT" sz="2800" dirty="0">
                <a:cs typeface="Times New Roman" pitchFamily="18" charset="0"/>
              </a:rPr>
              <a:t> , ...Q</a:t>
            </a:r>
            <a:r>
              <a:rPr lang="de-AT" sz="2800" baseline="-25000" dirty="0">
                <a:cs typeface="Times New Roman" pitchFamily="18" charset="0"/>
              </a:rPr>
              <a:t>33</a:t>
            </a:r>
            <a:r>
              <a:rPr lang="de-AT" sz="2800" dirty="0">
                <a:cs typeface="Times New Roman" pitchFamily="18" charset="0"/>
              </a:rPr>
              <a:t> , ..., </a:t>
            </a:r>
            <a:r>
              <a:rPr lang="de-AT" sz="2800" dirty="0" smtClean="0">
                <a:cs typeface="Times New Roman" pitchFamily="18" charset="0"/>
              </a:rPr>
              <a:t>Q</a:t>
            </a:r>
            <a:r>
              <a:rPr lang="de-AT" sz="2800" baseline="-25000" dirty="0" smtClean="0">
                <a:cs typeface="Times New Roman" pitchFamily="18" charset="0"/>
              </a:rPr>
              <a:t>95</a:t>
            </a:r>
            <a:r>
              <a:rPr lang="de-AT" sz="2800" dirty="0" smtClean="0">
                <a:cs typeface="Times New Roman" pitchFamily="18" charset="0"/>
              </a:rPr>
              <a:t> </a:t>
            </a:r>
            <a:r>
              <a:rPr lang="de-AT" sz="2800" dirty="0">
                <a:cs typeface="Times New Roman" pitchFamily="18" charset="0"/>
              </a:rPr>
              <a:t>, </a:t>
            </a:r>
            <a:r>
              <a:rPr lang="de-AT" sz="2800" dirty="0" smtClean="0">
                <a:cs typeface="Times New Roman" pitchFamily="18" charset="0"/>
              </a:rPr>
              <a:t>Q</a:t>
            </a:r>
            <a:r>
              <a:rPr lang="de-AT" sz="2800" baseline="-30000" dirty="0" smtClean="0">
                <a:cs typeface="Times New Roman" pitchFamily="18" charset="0"/>
              </a:rPr>
              <a:t>99</a:t>
            </a:r>
            <a:endParaRPr lang="de-AT" sz="2800" baseline="-30000" dirty="0">
              <a:cs typeface="Times New Roman" pitchFamily="18" charset="0"/>
            </a:endParaRPr>
          </a:p>
          <a:p>
            <a:pPr lvl="3">
              <a:lnSpc>
                <a:spcPct val="90000"/>
              </a:lnSpc>
            </a:pPr>
            <a:r>
              <a:rPr lang="de-AT" dirty="0"/>
              <a:t>Are </a:t>
            </a:r>
            <a:r>
              <a:rPr lang="de-AT" dirty="0" err="1"/>
              <a:t>often</a:t>
            </a:r>
            <a:r>
              <a:rPr lang="de-AT" dirty="0"/>
              <a:t> </a:t>
            </a:r>
            <a:r>
              <a:rPr lang="de-AT" dirty="0" err="1"/>
              <a:t>used</a:t>
            </a:r>
            <a:r>
              <a:rPr lang="de-AT" dirty="0"/>
              <a:t> </a:t>
            </a:r>
            <a:r>
              <a:rPr lang="de-AT" dirty="0" err="1"/>
              <a:t>as</a:t>
            </a:r>
            <a:r>
              <a:rPr lang="de-AT" dirty="0"/>
              <a:t> </a:t>
            </a:r>
            <a:r>
              <a:rPr lang="de-AT" dirty="0" err="1" smtClean="0"/>
              <a:t>standard</a:t>
            </a:r>
            <a:r>
              <a:rPr lang="de-AT" dirty="0" smtClean="0"/>
              <a:t> </a:t>
            </a:r>
            <a:r>
              <a:rPr lang="de-AT" dirty="0" err="1"/>
              <a:t>values</a:t>
            </a:r>
            <a:r>
              <a:rPr lang="de-AT" dirty="0"/>
              <a:t> </a:t>
            </a:r>
          </a:p>
        </p:txBody>
      </p:sp>
      <p:sp>
        <p:nvSpPr>
          <p:cNvPr id="94211" name="Fußzeilenplatzhalter 4"/>
          <p:cNvSpPr>
            <a:spLocks noGrp="1"/>
          </p:cNvSpPr>
          <p:nvPr>
            <p:ph type="ftr" sz="quarter" idx="11"/>
          </p:nvPr>
        </p:nvSpPr>
        <p:spPr/>
        <p:txBody>
          <a:bodyPr/>
          <a:lstStyle/>
          <a:p>
            <a:pPr>
              <a:defRPr/>
            </a:pPr>
            <a:r>
              <a:rPr lang="en-US">
                <a:latin typeface="Comic Sans MS" pitchFamily="66" charset="0"/>
              </a:rPr>
              <a:t>hanno.ulmer@i-med.ac.at</a:t>
            </a:r>
          </a:p>
        </p:txBody>
      </p:sp>
      <p:sp>
        <p:nvSpPr>
          <p:cNvPr id="94212" name="Foliennummernplatzhalter 5"/>
          <p:cNvSpPr>
            <a:spLocks noGrp="1"/>
          </p:cNvSpPr>
          <p:nvPr>
            <p:ph type="sldNum" sz="quarter" idx="12"/>
          </p:nvPr>
        </p:nvSpPr>
        <p:spPr/>
        <p:txBody>
          <a:bodyPr/>
          <a:lstStyle/>
          <a:p>
            <a:pPr>
              <a:defRPr/>
            </a:pPr>
            <a:fld id="{CD464D31-76DF-48A5-B042-322F26305E87}" type="slidenum">
              <a:rPr lang="en-US"/>
              <a:t>66</a:t>
            </a:fld>
            <a:endParaRPr lang="en-US"/>
          </a:p>
        </p:txBody>
      </p:sp>
      <p:sp>
        <p:nvSpPr>
          <p:cNvPr id="2" name="Datumsplatzhalter 1"/>
          <p:cNvSpPr>
            <a:spLocks noGrp="1"/>
          </p:cNvSpPr>
          <p:nvPr>
            <p:ph type="dt" sz="half" idx="10"/>
          </p:nvPr>
        </p:nvSpPr>
        <p:spPr/>
        <p:txBody>
          <a:bodyPr/>
          <a:lstStyle/>
          <a:p>
            <a:pPr>
              <a:defRPr/>
            </a:pPr>
            <a:fld id="{94F06365-EF70-4780-827C-384E71511C7D}" type="datetime1">
              <a:rPr lang="de-AT" smtClean="0"/>
              <a:t>01.02.2023</a:t>
            </a:fld>
            <a:endParaRPr lang="de-AT"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2"/>
          <p:cNvSpPr>
            <a:spLocks noGrp="1" noChangeArrowheads="1"/>
          </p:cNvSpPr>
          <p:nvPr>
            <p:ph type="title"/>
          </p:nvPr>
        </p:nvSpPr>
        <p:spPr>
          <a:xfrm>
            <a:off x="31929" y="593841"/>
            <a:ext cx="8229600" cy="868363"/>
          </a:xfrm>
        </p:spPr>
        <p:txBody>
          <a:bodyPr rtlCol="0">
            <a:noAutofit/>
          </a:bodyPr>
          <a:lstStyle/>
          <a:p>
            <a:pPr fontAlgn="auto">
              <a:spcAft>
                <a:spcPts val="0"/>
              </a:spcAft>
              <a:defRPr/>
            </a:pPr>
            <a:r>
              <a:rPr lang="de-DE" sz="2800" dirty="0" err="1"/>
              <a:t>Relationship</a:t>
            </a:r>
            <a:r>
              <a:rPr lang="de-DE" sz="2800" dirty="0"/>
              <a:t> </a:t>
            </a:r>
            <a:r>
              <a:rPr lang="de-DE" sz="2800" dirty="0" err="1"/>
              <a:t>between</a:t>
            </a:r>
            <a:r>
              <a:rPr lang="de-DE" sz="2800" dirty="0"/>
              <a:t> </a:t>
            </a:r>
            <a:r>
              <a:rPr lang="de-DE" sz="2800" dirty="0" err="1"/>
              <a:t>arithmetic</a:t>
            </a:r>
            <a:r>
              <a:rPr lang="de-DE" sz="2800" dirty="0"/>
              <a:t> </a:t>
            </a:r>
            <a:r>
              <a:rPr lang="de-DE" sz="2800" dirty="0" err="1"/>
              <a:t>mean</a:t>
            </a:r>
            <a:r>
              <a:rPr lang="de-DE" sz="2800" dirty="0"/>
              <a:t>, median </a:t>
            </a:r>
            <a:r>
              <a:rPr lang="de-DE" sz="2800" dirty="0" err="1"/>
              <a:t>and</a:t>
            </a:r>
            <a:r>
              <a:rPr lang="de-DE" sz="2800" dirty="0"/>
              <a:t> </a:t>
            </a:r>
            <a:r>
              <a:rPr lang="de-DE" sz="2800" dirty="0" err="1"/>
              <a:t>mode</a:t>
            </a:r>
            <a:r>
              <a:rPr lang="de-DE" sz="2800" dirty="0"/>
              <a:t> </a:t>
            </a:r>
          </a:p>
        </p:txBody>
      </p:sp>
      <p:graphicFrame>
        <p:nvGraphicFramePr>
          <p:cNvPr id="27727" name="Object 79"/>
          <p:cNvGraphicFramePr>
            <a:graphicFrameLocks noGrp="1" noChangeAspect="1"/>
          </p:cNvGraphicFramePr>
          <p:nvPr>
            <p:ph idx="1"/>
          </p:nvPr>
        </p:nvGraphicFramePr>
        <p:xfrm>
          <a:off x="250825" y="1341438"/>
          <a:ext cx="4054475" cy="2633662"/>
        </p:xfrm>
        <a:graphic>
          <a:graphicData uri="http://schemas.openxmlformats.org/presentationml/2006/ole">
            <mc:AlternateContent xmlns:mc="http://schemas.openxmlformats.org/markup-compatibility/2006">
              <mc:Choice xmlns:v="urn:schemas-microsoft-com:vml" Requires="v">
                <p:oleObj spid="_x0000_s2113" name="Diagramm" r:id="rId4" imgW="5353169" imgH="3476685" progId="Excel.Sheet.8">
                  <p:embed/>
                </p:oleObj>
              </mc:Choice>
              <mc:Fallback>
                <p:oleObj name="Diagramm" r:id="rId4" imgW="5353169" imgH="3476685" progId="Excel.Sheet.8">
                  <p:embed/>
                  <p:pic>
                    <p:nvPicPr>
                      <p:cNvPr id="0" name="Picture 8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1341438"/>
                        <a:ext cx="4054475" cy="2633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2" name="Fußzeilenplatzhalter 4"/>
          <p:cNvSpPr>
            <a:spLocks noGrp="1"/>
          </p:cNvSpPr>
          <p:nvPr>
            <p:ph type="ftr" sz="quarter" idx="11"/>
          </p:nvPr>
        </p:nvSpPr>
        <p:spPr/>
        <p:txBody>
          <a:bodyPr/>
          <a:lstStyle/>
          <a:p>
            <a:pPr>
              <a:defRPr/>
            </a:pPr>
            <a:r>
              <a:rPr lang="en-US">
                <a:latin typeface="Comic Sans MS" pitchFamily="66" charset="0"/>
              </a:rPr>
              <a:t>hanno.ulmer@i-med.ac.at</a:t>
            </a:r>
          </a:p>
        </p:txBody>
      </p:sp>
      <p:sp>
        <p:nvSpPr>
          <p:cNvPr id="2053" name="Foliennummernplatzhalter 5"/>
          <p:cNvSpPr>
            <a:spLocks noGrp="1"/>
          </p:cNvSpPr>
          <p:nvPr>
            <p:ph type="sldNum" sz="quarter" idx="12"/>
          </p:nvPr>
        </p:nvSpPr>
        <p:spPr/>
        <p:txBody>
          <a:bodyPr/>
          <a:lstStyle/>
          <a:p>
            <a:pPr>
              <a:defRPr/>
            </a:pPr>
            <a:fld id="{E7E341BD-8790-40C9-ACC6-E978E56CF27F}" type="slidenum">
              <a:rPr lang="en-US"/>
              <a:t>67</a:t>
            </a:fld>
            <a:endParaRPr lang="en-US"/>
          </a:p>
        </p:txBody>
      </p:sp>
      <p:pic>
        <p:nvPicPr>
          <p:cNvPr id="27731" name="Picture 3"/>
          <p:cNvPicPr>
            <a:picLocks noChangeAspect="1" noChangeArrowheads="1"/>
          </p:cNvPicPr>
          <p:nvPr/>
        </p:nvPicPr>
        <p:blipFill>
          <a:blip r:embed="rId6" cstate="print">
            <a:grayscl/>
            <a:biLevel thresh="50000"/>
          </a:blip>
          <a:srcRect t="11467" b="3276"/>
          <a:stretch>
            <a:fillRect/>
          </a:stretch>
        </p:blipFill>
        <p:spPr bwMode="auto">
          <a:xfrm>
            <a:off x="304800" y="4005263"/>
            <a:ext cx="6084888" cy="2486025"/>
          </a:xfrm>
          <a:prstGeom prst="rect">
            <a:avLst/>
          </a:prstGeom>
          <a:noFill/>
          <a:ln w="9525">
            <a:noFill/>
            <a:miter lim="800000"/>
            <a:headEnd/>
            <a:tailEnd/>
          </a:ln>
        </p:spPr>
      </p:pic>
      <p:sp>
        <p:nvSpPr>
          <p:cNvPr id="27732" name="Rectangle 6"/>
          <p:cNvSpPr>
            <a:spLocks noChangeArrowheads="1"/>
          </p:cNvSpPr>
          <p:nvPr/>
        </p:nvSpPr>
        <p:spPr bwMode="auto">
          <a:xfrm>
            <a:off x="4321175" y="1773238"/>
            <a:ext cx="4572000" cy="1616075"/>
          </a:xfrm>
          <a:prstGeom prst="rect">
            <a:avLst/>
          </a:prstGeom>
          <a:noFill/>
          <a:ln w="9525" algn="ctr">
            <a:noFill/>
            <a:miter lim="800000"/>
            <a:headEnd/>
            <a:tailEnd/>
          </a:ln>
        </p:spPr>
        <p:txBody>
          <a:bodyPr>
            <a:spAutoFit/>
          </a:bodyPr>
          <a:lstStyle/>
          <a:p>
            <a:pPr eaLnBrk="0" hangingPunct="0"/>
            <a:r>
              <a:rPr lang="de-DE" sz="2000" b="1" dirty="0" err="1">
                <a:latin typeface="Century" pitchFamily="18" charset="0"/>
              </a:rPr>
              <a:t>Symmetrical</a:t>
            </a:r>
            <a:endParaRPr lang="de-DE" sz="2000" b="1" dirty="0">
              <a:latin typeface="Century" pitchFamily="18" charset="0"/>
            </a:endParaRPr>
          </a:p>
          <a:p>
            <a:pPr eaLnBrk="0" hangingPunct="0"/>
            <a:r>
              <a:rPr lang="de-DE" sz="2000" b="1" dirty="0" err="1">
                <a:latin typeface="Century" pitchFamily="18" charset="0"/>
              </a:rPr>
              <a:t>Mean</a:t>
            </a:r>
            <a:r>
              <a:rPr lang="de-DE" sz="2000" b="1" dirty="0">
                <a:latin typeface="Century" pitchFamily="18" charset="0"/>
              </a:rPr>
              <a:t> = Median = Modal </a:t>
            </a:r>
            <a:r>
              <a:rPr lang="de-DE" sz="2000" b="1" dirty="0" err="1">
                <a:latin typeface="Century" pitchFamily="18" charset="0"/>
              </a:rPr>
              <a:t>value</a:t>
            </a:r>
            <a:endParaRPr lang="de-DE" sz="2000" b="1" dirty="0">
              <a:latin typeface="Century" pitchFamily="18" charset="0"/>
            </a:endParaRPr>
          </a:p>
          <a:p>
            <a:pPr eaLnBrk="0" hangingPunct="0"/>
            <a:r>
              <a:rPr lang="de-DE" sz="2000" b="1" dirty="0">
                <a:latin typeface="Century" pitchFamily="18" charset="0"/>
              </a:rPr>
              <a:t>f</a:t>
            </a:r>
            <a:r>
              <a:rPr lang="de-DE" sz="2000" b="1" dirty="0">
                <a:latin typeface="Century" pitchFamily="18" charset="0"/>
                <a:sym typeface="Symbol" pitchFamily="18" charset="2"/>
              </a:rPr>
              <a:t>(-x) = </a:t>
            </a:r>
            <a:r>
              <a:rPr lang="de-DE" sz="2000" b="1" dirty="0">
                <a:latin typeface="Century" pitchFamily="18" charset="0"/>
              </a:rPr>
              <a:t>f</a:t>
            </a:r>
            <a:r>
              <a:rPr lang="de-DE" sz="2000" b="1" dirty="0">
                <a:latin typeface="Century" pitchFamily="18" charset="0"/>
                <a:sym typeface="Symbol" pitchFamily="18" charset="2"/>
              </a:rPr>
              <a:t>(+x)</a:t>
            </a:r>
          </a:p>
          <a:p>
            <a:pPr eaLnBrk="0" hangingPunct="0"/>
            <a:r>
              <a:rPr lang="de-DE" sz="2000" b="1" dirty="0" err="1" smtClean="0">
                <a:latin typeface="Century" pitchFamily="18" charset="0"/>
                <a:sym typeface="Symbol" pitchFamily="18" charset="2"/>
              </a:rPr>
              <a:t>Skewness</a:t>
            </a:r>
            <a:r>
              <a:rPr lang="de-DE" sz="2000" b="1" dirty="0" smtClean="0">
                <a:latin typeface="Century" pitchFamily="18" charset="0"/>
                <a:sym typeface="Symbol" pitchFamily="18" charset="2"/>
              </a:rPr>
              <a:t>=0</a:t>
            </a:r>
            <a:endParaRPr lang="de-DE" sz="2000" b="1" dirty="0">
              <a:latin typeface="Century" pitchFamily="18" charset="0"/>
              <a:sym typeface="Symbol" pitchFamily="18" charset="2"/>
            </a:endParaRPr>
          </a:p>
          <a:p>
            <a:pPr eaLnBrk="0" hangingPunct="0"/>
            <a:r>
              <a:rPr lang="de-DE" sz="2000" b="1" dirty="0">
                <a:latin typeface="Century" pitchFamily="18" charset="0"/>
                <a:sym typeface="Symbol" pitchFamily="18" charset="2"/>
              </a:rPr>
              <a:t>Bell-</a:t>
            </a:r>
            <a:r>
              <a:rPr lang="de-DE" sz="2000" b="1" dirty="0" err="1">
                <a:latin typeface="Century" pitchFamily="18" charset="0"/>
                <a:sym typeface="Symbol" pitchFamily="18" charset="2"/>
              </a:rPr>
              <a:t>shaped</a:t>
            </a:r>
            <a:endParaRPr lang="de-DE" sz="2000" b="1" dirty="0">
              <a:latin typeface="Century" pitchFamily="18" charset="0"/>
              <a:sym typeface="Symbol" pitchFamily="18" charset="2"/>
            </a:endParaRPr>
          </a:p>
        </p:txBody>
      </p:sp>
      <p:sp>
        <p:nvSpPr>
          <p:cNvPr id="2" name="Datumsplatzhalter 1"/>
          <p:cNvSpPr>
            <a:spLocks noGrp="1"/>
          </p:cNvSpPr>
          <p:nvPr>
            <p:ph type="dt" sz="half" idx="10"/>
          </p:nvPr>
        </p:nvSpPr>
        <p:spPr/>
        <p:txBody>
          <a:bodyPr/>
          <a:lstStyle/>
          <a:p>
            <a:pPr>
              <a:defRPr/>
            </a:pPr>
            <a:fld id="{D193C778-6CDA-4C25-96A6-A86A3DF3D1E6}" type="datetime1">
              <a:rPr lang="de-AT" smtClean="0"/>
              <a:t>01.02.2023</a:t>
            </a:fld>
            <a:endParaRPr lang="de-AT"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9" name="Rectangle 2"/>
          <p:cNvSpPr>
            <a:spLocks noGrp="1" noChangeArrowheads="1"/>
          </p:cNvSpPr>
          <p:nvPr>
            <p:ph type="title"/>
          </p:nvPr>
        </p:nvSpPr>
        <p:spPr>
          <a:xfrm>
            <a:off x="457200" y="274638"/>
            <a:ext cx="6635750" cy="1143000"/>
          </a:xfrm>
        </p:spPr>
        <p:txBody>
          <a:bodyPr rtlCol="0">
            <a:normAutofit/>
          </a:bodyPr>
          <a:lstStyle/>
          <a:p>
            <a:pPr fontAlgn="auto">
              <a:spcAft>
                <a:spcPts val="0"/>
              </a:spcAft>
              <a:defRPr/>
            </a:pPr>
            <a:r>
              <a:rPr lang="de-AT" sz="4000" dirty="0" err="1" smtClean="0"/>
              <a:t>Measures</a:t>
            </a:r>
            <a:r>
              <a:rPr lang="de-AT" sz="4000" dirty="0" smtClean="0"/>
              <a:t> </a:t>
            </a:r>
            <a:r>
              <a:rPr lang="de-AT" sz="4000" dirty="0" err="1" smtClean="0"/>
              <a:t>of</a:t>
            </a:r>
            <a:r>
              <a:rPr lang="de-AT" sz="4000" dirty="0" smtClean="0"/>
              <a:t> </a:t>
            </a:r>
            <a:r>
              <a:rPr lang="de-AT" sz="4000" dirty="0" err="1" smtClean="0"/>
              <a:t>variation</a:t>
            </a:r>
            <a:endParaRPr lang="de-AT" sz="4000" dirty="0"/>
          </a:p>
        </p:txBody>
      </p:sp>
      <mc:AlternateContent xmlns:mc="http://schemas.openxmlformats.org/markup-compatibility/2006">
        <mc:Choice xmlns:a14="http://schemas.microsoft.com/office/drawing/2010/main" Requires="a14">
          <p:sp>
            <p:nvSpPr>
              <p:cNvPr id="28831" name="Rectangle 3"/>
              <p:cNvSpPr>
                <a:spLocks noGrp="1" noChangeArrowheads="1"/>
              </p:cNvSpPr>
              <p:nvPr>
                <p:ph idx="1"/>
              </p:nvPr>
            </p:nvSpPr>
            <p:spPr>
              <a:xfrm>
                <a:off x="484188" y="1782763"/>
                <a:ext cx="8229600" cy="4525962"/>
              </a:xfrm>
            </p:spPr>
            <p:txBody>
              <a:bodyPr/>
              <a:lstStyle/>
              <a:p>
                <a:r>
                  <a:rPr lang="de-AT" dirty="0" smtClean="0"/>
                  <a:t>Variance</a:t>
                </a:r>
                <a:r>
                  <a:rPr lang="de-AT" dirty="0"/>
                  <a:t>:  </a:t>
                </a:r>
              </a:p>
              <a:p>
                <a:endParaRPr lang="de-AT" dirty="0"/>
              </a:p>
              <a:p>
                <a:r>
                  <a:rPr lang="de-AT" dirty="0"/>
                  <a:t>Standard </a:t>
                </a:r>
                <a:r>
                  <a:rPr lang="de-AT" dirty="0" err="1"/>
                  <a:t>deviation</a:t>
                </a:r>
                <a:r>
                  <a:rPr lang="de-AT" dirty="0"/>
                  <a:t>: </a:t>
                </a:r>
                <a14:m>
                  <m:oMath xmlns:m="http://schemas.openxmlformats.org/officeDocument/2006/math">
                    <m:r>
                      <a:rPr lang="de-DE" b="0" i="1" smtClean="0">
                        <a:latin typeface="Cambria Math" panose="02040503050406030204" pitchFamily="18" charset="0"/>
                      </a:rPr>
                      <m:t>𝑠</m:t>
                    </m:r>
                    <m:r>
                      <a:rPr lang="de-DE" b="0" i="1" smtClean="0">
                        <a:latin typeface="Cambria Math" panose="02040503050406030204" pitchFamily="18" charset="0"/>
                      </a:rPr>
                      <m:t>= </m:t>
                    </m:r>
                    <m:rad>
                      <m:radPr>
                        <m:degHide m:val="on"/>
                        <m:ctrlPr>
                          <a:rPr lang="de-DE" b="0" i="1" smtClean="0">
                            <a:latin typeface="Cambria Math" panose="02040503050406030204" pitchFamily="18" charset="0"/>
                          </a:rPr>
                        </m:ctrlPr>
                      </m:radPr>
                      <m:deg/>
                      <m:e>
                        <m:sSup>
                          <m:sSupPr>
                            <m:ctrlPr>
                              <a:rPr lang="de-DE" b="0" i="1" smtClean="0">
                                <a:latin typeface="Cambria Math" panose="02040503050406030204" pitchFamily="18" charset="0"/>
                              </a:rPr>
                            </m:ctrlPr>
                          </m:sSupPr>
                          <m:e>
                            <m:r>
                              <a:rPr lang="de-DE" b="0" i="1" smtClean="0">
                                <a:latin typeface="Cambria Math" panose="02040503050406030204" pitchFamily="18" charset="0"/>
                              </a:rPr>
                              <m:t>𝑠</m:t>
                            </m:r>
                          </m:e>
                          <m:sup>
                            <m:r>
                              <a:rPr lang="de-DE" b="0" i="1" smtClean="0">
                                <a:latin typeface="Cambria Math" panose="02040503050406030204" pitchFamily="18" charset="0"/>
                              </a:rPr>
                              <m:t>2</m:t>
                            </m:r>
                          </m:sup>
                        </m:sSup>
                      </m:e>
                    </m:rad>
                  </m:oMath>
                </a14:m>
                <a:endParaRPr lang="de-AT" dirty="0"/>
              </a:p>
              <a:p>
                <a:r>
                  <a:rPr lang="de-AT" dirty="0" err="1"/>
                  <a:t>Coefficient</a:t>
                </a:r>
                <a:r>
                  <a:rPr lang="de-AT" dirty="0"/>
                  <a:t> </a:t>
                </a:r>
                <a:r>
                  <a:rPr lang="de-AT" dirty="0" err="1"/>
                  <a:t>of</a:t>
                </a:r>
                <a:r>
                  <a:rPr lang="de-AT" dirty="0"/>
                  <a:t> </a:t>
                </a:r>
                <a:r>
                  <a:rPr lang="de-AT" dirty="0" err="1"/>
                  <a:t>variation</a:t>
                </a:r>
                <a:r>
                  <a:rPr lang="de-AT" dirty="0"/>
                  <a:t>: </a:t>
                </a:r>
              </a:p>
              <a:p>
                <a:endParaRPr lang="de-AT" sz="1500" dirty="0"/>
              </a:p>
              <a:p>
                <a:pPr lvl="2"/>
                <a:r>
                  <a:rPr lang="de-AT" dirty="0"/>
                  <a:t>Ratio </a:t>
                </a:r>
                <a:r>
                  <a:rPr lang="de-AT" dirty="0" err="1"/>
                  <a:t>of</a:t>
                </a:r>
                <a:r>
                  <a:rPr lang="de-AT" dirty="0"/>
                  <a:t> </a:t>
                </a:r>
                <a:r>
                  <a:rPr lang="de-AT" dirty="0" err="1"/>
                  <a:t>dispersion</a:t>
                </a:r>
                <a:r>
                  <a:rPr lang="de-AT" dirty="0"/>
                  <a:t> </a:t>
                </a:r>
                <a:r>
                  <a:rPr lang="de-AT" dirty="0" err="1"/>
                  <a:t>to</a:t>
                </a:r>
                <a:r>
                  <a:rPr lang="de-AT" dirty="0"/>
                  <a:t> </a:t>
                </a:r>
                <a:r>
                  <a:rPr lang="de-AT" dirty="0" err="1"/>
                  <a:t>mean</a:t>
                </a:r>
                <a:r>
                  <a:rPr lang="de-AT" dirty="0"/>
                  <a:t> </a:t>
                </a:r>
                <a:r>
                  <a:rPr lang="de-AT" dirty="0" err="1"/>
                  <a:t>value</a:t>
                </a:r>
                <a:endParaRPr lang="de-AT" dirty="0"/>
              </a:p>
              <a:p>
                <a:endParaRPr lang="de-AT" dirty="0"/>
              </a:p>
            </p:txBody>
          </p:sp>
        </mc:Choice>
        <mc:Fallback>
          <p:sp>
            <p:nvSpPr>
              <p:cNvPr id="28831" name="Rectangle 3"/>
              <p:cNvSpPr>
                <a:spLocks noGrp="1" noRot="1" noChangeAspect="1" noMove="1" noResize="1" noEditPoints="1" noAdjustHandles="1" noChangeArrowheads="1" noChangeShapeType="1" noTextEdit="1"/>
              </p:cNvSpPr>
              <p:nvPr>
                <p:ph idx="1"/>
              </p:nvPr>
            </p:nvSpPr>
            <p:spPr>
              <a:xfrm>
                <a:off x="484188" y="1782763"/>
                <a:ext cx="8229600" cy="4525962"/>
              </a:xfrm>
              <a:blipFill>
                <a:blip r:embed="rId4"/>
                <a:stretch>
                  <a:fillRect l="-963" t="-1077"/>
                </a:stretch>
              </a:blipFill>
            </p:spPr>
            <p:txBody>
              <a:bodyPr/>
              <a:lstStyle/>
              <a:p>
                <a:r>
                  <a:rPr lang="de-DE">
                    <a:noFill/>
                  </a:rPr>
                  <a:t> </a:t>
                </a:r>
              </a:p>
            </p:txBody>
          </p:sp>
        </mc:Fallback>
      </mc:AlternateContent>
      <p:sp>
        <p:nvSpPr>
          <p:cNvPr id="3077" name="Fußzeilenplatzhalter 4"/>
          <p:cNvSpPr>
            <a:spLocks noGrp="1"/>
          </p:cNvSpPr>
          <p:nvPr>
            <p:ph type="ftr" sz="quarter" idx="11"/>
          </p:nvPr>
        </p:nvSpPr>
        <p:spPr/>
        <p:txBody>
          <a:bodyPr/>
          <a:lstStyle/>
          <a:p>
            <a:pPr>
              <a:defRPr/>
            </a:pPr>
            <a:r>
              <a:rPr lang="en-US">
                <a:latin typeface="Comic Sans MS" pitchFamily="66" charset="0"/>
              </a:rPr>
              <a:t>hanno.ulmer@i-med.ac.at</a:t>
            </a:r>
          </a:p>
        </p:txBody>
      </p:sp>
      <p:sp>
        <p:nvSpPr>
          <p:cNvPr id="3078" name="Foliennummernplatzhalter 5"/>
          <p:cNvSpPr>
            <a:spLocks noGrp="1"/>
          </p:cNvSpPr>
          <p:nvPr>
            <p:ph type="sldNum" sz="quarter" idx="12"/>
          </p:nvPr>
        </p:nvSpPr>
        <p:spPr/>
        <p:txBody>
          <a:bodyPr/>
          <a:lstStyle/>
          <a:p>
            <a:pPr>
              <a:defRPr/>
            </a:pPr>
            <a:fld id="{433225EE-3E26-4D13-9992-3306D3390334}" type="slidenum">
              <a:rPr lang="en-US"/>
              <a:t>68</a:t>
            </a:fld>
            <a:endParaRPr lang="en-US"/>
          </a:p>
        </p:txBody>
      </p:sp>
      <p:graphicFrame>
        <p:nvGraphicFramePr>
          <p:cNvPr id="28828" name="Object 156"/>
          <p:cNvGraphicFramePr>
            <a:graphicFrameLocks noChangeAspect="1"/>
          </p:cNvGraphicFramePr>
          <p:nvPr/>
        </p:nvGraphicFramePr>
        <p:xfrm>
          <a:off x="2555875" y="1630363"/>
          <a:ext cx="3505200" cy="935037"/>
        </p:xfrm>
        <a:graphic>
          <a:graphicData uri="http://schemas.openxmlformats.org/presentationml/2006/ole">
            <mc:AlternateContent xmlns:mc="http://schemas.openxmlformats.org/markup-compatibility/2006">
              <mc:Choice xmlns:v="urn:schemas-microsoft-com:vml" Requires="v">
                <p:oleObj spid="_x0000_s3200" name="Equation" r:id="rId5" imgW="38868840" imgH="12228840" progId="Equation.3">
                  <p:embed/>
                </p:oleObj>
              </mc:Choice>
              <mc:Fallback>
                <p:oleObj name="Equation" r:id="rId5" imgW="38868840" imgH="12228840" progId="Equation.3">
                  <p:embed/>
                  <p:pic>
                    <p:nvPicPr>
                      <p:cNvPr id="0" name="Picture 16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5875" y="1630363"/>
                        <a:ext cx="3505200" cy="93503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8829" name="Object 157"/>
          <p:cNvGraphicFramePr>
            <a:graphicFrameLocks noChangeAspect="1"/>
          </p:cNvGraphicFramePr>
          <p:nvPr/>
        </p:nvGraphicFramePr>
        <p:xfrm>
          <a:off x="2843213" y="4941888"/>
          <a:ext cx="2735262" cy="865187"/>
        </p:xfrm>
        <a:graphic>
          <a:graphicData uri="http://schemas.openxmlformats.org/presentationml/2006/ole">
            <mc:AlternateContent xmlns:mc="http://schemas.openxmlformats.org/markup-compatibility/2006">
              <mc:Choice xmlns:v="urn:schemas-microsoft-com:vml" Requires="v">
                <p:oleObj spid="_x0000_s3201" name="Equation" r:id="rId7" imgW="35268840" imgH="11148840" progId="Equation.3">
                  <p:embed/>
                </p:oleObj>
              </mc:Choice>
              <mc:Fallback>
                <p:oleObj name="Equation" r:id="rId7" imgW="35268840" imgH="11148840" progId="Equation.3">
                  <p:embed/>
                  <p:pic>
                    <p:nvPicPr>
                      <p:cNvPr id="0" name="Picture 16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43213" y="4941888"/>
                        <a:ext cx="2735262" cy="86518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Datumsplatzhalter 1"/>
          <p:cNvSpPr>
            <a:spLocks noGrp="1"/>
          </p:cNvSpPr>
          <p:nvPr>
            <p:ph type="dt" sz="half" idx="10"/>
          </p:nvPr>
        </p:nvSpPr>
        <p:spPr/>
        <p:txBody>
          <a:bodyPr/>
          <a:lstStyle/>
          <a:p>
            <a:pPr>
              <a:defRPr/>
            </a:pPr>
            <a:fld id="{32DC7555-D46B-4861-91C2-9F3505E60EA2}" type="datetime1">
              <a:rPr lang="de-AT" smtClean="0"/>
              <a:t>01.02.2023</a:t>
            </a:fld>
            <a:endParaRPr lang="de-AT"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Statistical graphics</a:t>
            </a:r>
            <a:endParaRPr lang="en-US" dirty="0"/>
          </a:p>
        </p:txBody>
      </p:sp>
      <p:sp>
        <p:nvSpPr>
          <p:cNvPr id="3" name="Datumsplatzhalter 2"/>
          <p:cNvSpPr>
            <a:spLocks noGrp="1"/>
          </p:cNvSpPr>
          <p:nvPr>
            <p:ph type="dt" sz="half" idx="10"/>
          </p:nvPr>
        </p:nvSpPr>
        <p:spPr/>
        <p:txBody>
          <a:bodyPr/>
          <a:lstStyle/>
          <a:p>
            <a:fld id="{B9A531CE-AB95-449E-886D-E1C87A5B6D9C}" type="datetime1">
              <a:rPr lang="de-AT" smtClean="0"/>
              <a:t>01.02.2023</a:t>
            </a:fld>
            <a:endParaRPr lang="de-DE" altLang="en-US"/>
          </a:p>
        </p:txBody>
      </p:sp>
      <p:sp>
        <p:nvSpPr>
          <p:cNvPr id="4" name="Fußzeilenplatzhalter 3"/>
          <p:cNvSpPr>
            <a:spLocks noGrp="1"/>
          </p:cNvSpPr>
          <p:nvPr>
            <p:ph type="ftr" sz="quarter" idx="11"/>
          </p:nvPr>
        </p:nvSpPr>
        <p:spPr/>
        <p:txBody>
          <a:bodyPr/>
          <a:lstStyle/>
          <a:p>
            <a:r>
              <a:rPr lang="de-DE" altLang="en-US"/>
              <a:t>hanno.ulmer@i-med.ac.at</a:t>
            </a:r>
          </a:p>
        </p:txBody>
      </p:sp>
      <p:sp>
        <p:nvSpPr>
          <p:cNvPr id="5" name="Foliennummernplatzhalter 4"/>
          <p:cNvSpPr>
            <a:spLocks noGrp="1"/>
          </p:cNvSpPr>
          <p:nvPr>
            <p:ph type="sldNum" sz="quarter" idx="12"/>
          </p:nvPr>
        </p:nvSpPr>
        <p:spPr/>
        <p:txBody>
          <a:bodyPr/>
          <a:lstStyle/>
          <a:p>
            <a:r>
              <a:rPr lang="de-DE" altLang="en-US"/>
              <a:t>Page</a:t>
            </a:r>
            <a:fld id="{EE29F858-1221-4A12-AB43-D242F2C02AC7}" type="slidenum">
              <a:rPr lang="de-DE" altLang="en-US" smtClean="0"/>
              <a:t>69</a:t>
            </a:fld>
            <a:endParaRPr lang="de-DE" altLang="en-US"/>
          </a:p>
        </p:txBody>
      </p:sp>
      <p:pic>
        <p:nvPicPr>
          <p:cNvPr id="538626" name="Picture 2"/>
          <p:cNvPicPr>
            <a:picLocks noChangeAspect="1" noChangeArrowheads="1"/>
          </p:cNvPicPr>
          <p:nvPr/>
        </p:nvPicPr>
        <p:blipFill>
          <a:blip r:embed="rId2" cstate="print"/>
          <a:srcRect/>
          <a:stretch>
            <a:fillRect/>
          </a:stretch>
        </p:blipFill>
        <p:spPr bwMode="auto">
          <a:xfrm>
            <a:off x="467544" y="1556792"/>
            <a:ext cx="2905125" cy="3276600"/>
          </a:xfrm>
          <a:prstGeom prst="rect">
            <a:avLst/>
          </a:prstGeom>
          <a:noFill/>
          <a:ln w="9525">
            <a:noFill/>
            <a:miter lim="800000"/>
            <a:headEnd/>
            <a:tailEnd/>
          </a:ln>
        </p:spPr>
      </p:pic>
      <p:pic>
        <p:nvPicPr>
          <p:cNvPr id="538627" name="Picture 3"/>
          <p:cNvPicPr>
            <a:picLocks noChangeAspect="1" noChangeArrowheads="1"/>
          </p:cNvPicPr>
          <p:nvPr/>
        </p:nvPicPr>
        <p:blipFill>
          <a:blip r:embed="rId3" cstate="print"/>
          <a:srcRect/>
          <a:stretch>
            <a:fillRect/>
          </a:stretch>
        </p:blipFill>
        <p:spPr bwMode="auto">
          <a:xfrm>
            <a:off x="3491880" y="1556792"/>
            <a:ext cx="3962400" cy="2228850"/>
          </a:xfrm>
          <a:prstGeom prst="rect">
            <a:avLst/>
          </a:prstGeom>
          <a:noFill/>
          <a:ln w="9525">
            <a:noFill/>
            <a:miter lim="800000"/>
            <a:headEnd/>
            <a:tailEnd/>
          </a:ln>
        </p:spPr>
      </p:pic>
      <p:pic>
        <p:nvPicPr>
          <p:cNvPr id="538628" name="Picture 4"/>
          <p:cNvPicPr>
            <a:picLocks noChangeAspect="1" noChangeArrowheads="1"/>
          </p:cNvPicPr>
          <p:nvPr/>
        </p:nvPicPr>
        <p:blipFill>
          <a:blip r:embed="rId4" cstate="print"/>
          <a:srcRect/>
          <a:stretch>
            <a:fillRect/>
          </a:stretch>
        </p:blipFill>
        <p:spPr bwMode="auto">
          <a:xfrm>
            <a:off x="3563888" y="3789040"/>
            <a:ext cx="2736304" cy="2550341"/>
          </a:xfrm>
          <a:prstGeom prst="rect">
            <a:avLst/>
          </a:prstGeom>
          <a:noFill/>
          <a:ln w="9525">
            <a:noFill/>
            <a:miter lim="800000"/>
            <a:headEnd/>
            <a:tailEnd/>
          </a:ln>
        </p:spPr>
      </p:pic>
      <p:pic>
        <p:nvPicPr>
          <p:cNvPr id="538629" name="Picture 5"/>
          <p:cNvPicPr>
            <a:picLocks noChangeAspect="1" noChangeArrowheads="1"/>
          </p:cNvPicPr>
          <p:nvPr/>
        </p:nvPicPr>
        <p:blipFill>
          <a:blip r:embed="rId5" cstate="print"/>
          <a:srcRect/>
          <a:stretch>
            <a:fillRect/>
          </a:stretch>
        </p:blipFill>
        <p:spPr bwMode="auto">
          <a:xfrm>
            <a:off x="6660232" y="3717032"/>
            <a:ext cx="2244799" cy="2508474"/>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Courses (</a:t>
            </a:r>
            <a:r>
              <a:rPr lang="de-AT" dirty="0" err="1"/>
              <a:t>LVs</a:t>
            </a:r>
            <a:r>
              <a:rPr lang="de-AT" dirty="0"/>
              <a:t>)</a:t>
            </a:r>
            <a:endParaRPr lang="de-DE" dirty="0"/>
          </a:p>
        </p:txBody>
      </p:sp>
      <p:sp>
        <p:nvSpPr>
          <p:cNvPr id="4" name="Foliennummernplatzhalter 3"/>
          <p:cNvSpPr>
            <a:spLocks noGrp="1"/>
          </p:cNvSpPr>
          <p:nvPr>
            <p:ph type="sldNum" sz="quarter" idx="12"/>
          </p:nvPr>
        </p:nvSpPr>
        <p:spPr/>
        <p:txBody>
          <a:bodyPr/>
          <a:lstStyle/>
          <a:p>
            <a:fld id="{A4B4652C-CD78-4E39-BAB0-0AF956FF8895}" type="slidenum">
              <a:rPr lang="de-DE" smtClean="0"/>
              <a:t>7</a:t>
            </a:fld>
            <a:endParaRPr lang="de-DE"/>
          </a:p>
        </p:txBody>
      </p:sp>
      <p:pic>
        <p:nvPicPr>
          <p:cNvPr id="11" name="Grafik 10">
            <a:extLst>
              <a:ext uri="{FF2B5EF4-FFF2-40B4-BE49-F238E27FC236}">
                <a16:creationId xmlns:a16="http://schemas.microsoft.com/office/drawing/2014/main" id="{7B8D4ADA-73C1-041F-9435-FCAF48420A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 name="Datumsplatzhalter 2"/>
          <p:cNvSpPr>
            <a:spLocks noGrp="1"/>
          </p:cNvSpPr>
          <p:nvPr>
            <p:ph type="dt" sz="half" idx="10"/>
          </p:nvPr>
        </p:nvSpPr>
        <p:spPr/>
        <p:txBody>
          <a:bodyPr/>
          <a:lstStyle/>
          <a:p>
            <a:pPr>
              <a:defRPr/>
            </a:pPr>
            <a:fld id="{B234AB9A-354A-4215-A071-7DE4EDE1676D}" type="datetime1">
              <a:rPr lang="de-AT" smtClean="0"/>
              <a:t>01.02.2023</a:t>
            </a:fld>
            <a:endParaRPr lang="de-AT" dirty="0"/>
          </a:p>
        </p:txBody>
      </p:sp>
      <p:sp>
        <p:nvSpPr>
          <p:cNvPr id="5" name="Fußzeilenplatzhalter 4"/>
          <p:cNvSpPr>
            <a:spLocks noGrp="1"/>
          </p:cNvSpPr>
          <p:nvPr>
            <p:ph type="ftr" sz="quarter" idx="11"/>
          </p:nvPr>
        </p:nvSpPr>
        <p:spPr/>
        <p:txBody>
          <a:bodyPr/>
          <a:lstStyle/>
          <a:p>
            <a:pPr>
              <a:defRPr/>
            </a:pPr>
            <a:r>
              <a:rPr lang="de-AT" smtClean="0"/>
              <a:t>hanno.ulmer@i-med.ac.at</a:t>
            </a:r>
            <a:endParaRPr lang="de-AT"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3"/>
          <p:cNvSpPr>
            <a:spLocks noGrp="1" noChangeArrowheads="1"/>
          </p:cNvSpPr>
          <p:nvPr>
            <p:ph type="title"/>
          </p:nvPr>
        </p:nvSpPr>
        <p:spPr>
          <a:xfrm>
            <a:off x="457200" y="274638"/>
            <a:ext cx="6635750" cy="1143000"/>
          </a:xfrm>
        </p:spPr>
        <p:txBody>
          <a:bodyPr/>
          <a:lstStyle/>
          <a:p>
            <a:r>
              <a:rPr lang="de-DE" dirty="0" err="1"/>
              <a:t>Histogram</a:t>
            </a:r>
            <a:endParaRPr lang="de-DE" dirty="0"/>
          </a:p>
        </p:txBody>
      </p:sp>
      <p:sp>
        <p:nvSpPr>
          <p:cNvPr id="130050" name="Rectangle 4"/>
          <p:cNvSpPr>
            <a:spLocks noGrp="1" noChangeArrowheads="1"/>
          </p:cNvSpPr>
          <p:nvPr>
            <p:ph idx="1"/>
          </p:nvPr>
        </p:nvSpPr>
        <p:spPr>
          <a:xfrm>
            <a:off x="484188" y="1600200"/>
            <a:ext cx="3235325" cy="4525963"/>
          </a:xfrm>
        </p:spPr>
        <p:txBody>
          <a:bodyPr/>
          <a:lstStyle/>
          <a:p>
            <a:r>
              <a:rPr lang="de-DE" sz="2200"/>
              <a:t>X...continuous variable</a:t>
            </a:r>
          </a:p>
          <a:p>
            <a:r>
              <a:rPr lang="de-DE" sz="2200"/>
              <a:t>Subdivision into classes of equal length and determination of the frequency per class</a:t>
            </a:r>
          </a:p>
          <a:p>
            <a:r>
              <a:rPr lang="de-DE" sz="2200"/>
              <a:t>Classes open at the edges</a:t>
            </a:r>
          </a:p>
        </p:txBody>
      </p:sp>
      <p:sp>
        <p:nvSpPr>
          <p:cNvPr id="95235" name="Fußzeilenplatzhalter 4"/>
          <p:cNvSpPr>
            <a:spLocks noGrp="1"/>
          </p:cNvSpPr>
          <p:nvPr>
            <p:ph type="ftr" sz="quarter" idx="11"/>
          </p:nvPr>
        </p:nvSpPr>
        <p:spPr/>
        <p:txBody>
          <a:bodyPr/>
          <a:lstStyle/>
          <a:p>
            <a:pPr>
              <a:defRPr/>
            </a:pPr>
            <a:r>
              <a:rPr lang="en-US">
                <a:latin typeface="Comic Sans MS" pitchFamily="66" charset="0"/>
              </a:rPr>
              <a:t>hanno.ulmer@i-med.ac.at</a:t>
            </a:r>
          </a:p>
        </p:txBody>
      </p:sp>
      <p:sp>
        <p:nvSpPr>
          <p:cNvPr id="95236" name="Foliennummernplatzhalter 5"/>
          <p:cNvSpPr>
            <a:spLocks noGrp="1"/>
          </p:cNvSpPr>
          <p:nvPr>
            <p:ph type="sldNum" sz="quarter" idx="12"/>
          </p:nvPr>
        </p:nvSpPr>
        <p:spPr/>
        <p:txBody>
          <a:bodyPr/>
          <a:lstStyle/>
          <a:p>
            <a:pPr>
              <a:defRPr/>
            </a:pPr>
            <a:fld id="{D74054E9-DCA4-499C-ADE6-EC438917E7EE}" type="slidenum">
              <a:rPr lang="en-US"/>
              <a:t>70</a:t>
            </a:fld>
            <a:endParaRPr lang="en-US"/>
          </a:p>
        </p:txBody>
      </p:sp>
      <p:pic>
        <p:nvPicPr>
          <p:cNvPr id="130053" name="Picture 2"/>
          <p:cNvPicPr>
            <a:picLocks noChangeAspect="1" noChangeArrowheads="1"/>
          </p:cNvPicPr>
          <p:nvPr/>
        </p:nvPicPr>
        <p:blipFill>
          <a:blip r:embed="rId3" cstate="print"/>
          <a:srcRect b="6009"/>
          <a:stretch>
            <a:fillRect/>
          </a:stretch>
        </p:blipFill>
        <p:spPr bwMode="auto">
          <a:xfrm>
            <a:off x="3724275" y="1700213"/>
            <a:ext cx="5419725" cy="4075112"/>
          </a:xfrm>
          <a:prstGeom prst="rect">
            <a:avLst/>
          </a:prstGeom>
          <a:noFill/>
          <a:ln w="9525">
            <a:noFill/>
            <a:miter lim="800000"/>
            <a:headEnd/>
            <a:tailEnd/>
          </a:ln>
        </p:spPr>
      </p:pic>
      <p:sp>
        <p:nvSpPr>
          <p:cNvPr id="2" name="Datumsplatzhalter 1"/>
          <p:cNvSpPr>
            <a:spLocks noGrp="1"/>
          </p:cNvSpPr>
          <p:nvPr>
            <p:ph type="dt" sz="half" idx="10"/>
          </p:nvPr>
        </p:nvSpPr>
        <p:spPr/>
        <p:txBody>
          <a:bodyPr/>
          <a:lstStyle/>
          <a:p>
            <a:pPr>
              <a:defRPr/>
            </a:pPr>
            <a:fld id="{01E41D27-83C4-41A0-A516-247883A163CC}" type="datetime1">
              <a:rPr lang="de-AT" smtClean="0"/>
              <a:t>01.02.2023</a:t>
            </a:fld>
            <a:endParaRPr lang="de-AT"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823" name="Object 79"/>
          <p:cNvGraphicFramePr>
            <a:graphicFrameLocks noGrp="1" noChangeAspect="1"/>
          </p:cNvGraphicFramePr>
          <p:nvPr>
            <p:ph type="clipArt" sz="half" idx="2"/>
          </p:nvPr>
        </p:nvGraphicFramePr>
        <p:xfrm>
          <a:off x="4713288" y="2341563"/>
          <a:ext cx="4038600" cy="4368800"/>
        </p:xfrm>
        <a:graphic>
          <a:graphicData uri="http://schemas.openxmlformats.org/presentationml/2006/ole">
            <mc:AlternateContent xmlns:mc="http://schemas.openxmlformats.org/markup-compatibility/2006">
              <mc:Choice xmlns:v="urn:schemas-microsoft-com:vml" Requires="v">
                <p:oleObj spid="_x0000_s6209" name="Bild" r:id="rId4" imgW="4561920" imgH="4934880" progId="StaticEnhancedMetafile">
                  <p:embed/>
                </p:oleObj>
              </mc:Choice>
              <mc:Fallback>
                <p:oleObj name="Bild" r:id="rId4" imgW="4561920" imgH="4934880" progId="StaticEnhancedMetafile">
                  <p:embed/>
                  <p:pic>
                    <p:nvPicPr>
                      <p:cNvPr id="0" name="Picture 8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3288" y="2341563"/>
                        <a:ext cx="4038600" cy="436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49" name="Foliennummernplatzhalter 6"/>
          <p:cNvSpPr>
            <a:spLocks noGrp="1"/>
          </p:cNvSpPr>
          <p:nvPr>
            <p:ph type="sldNum" sz="quarter" idx="11"/>
          </p:nvPr>
        </p:nvSpPr>
        <p:spPr/>
        <p:txBody>
          <a:bodyPr/>
          <a:lstStyle/>
          <a:p>
            <a:pPr>
              <a:defRPr/>
            </a:pPr>
            <a:fld id="{6952CB87-503F-4512-91BE-99B200659BCE}" type="slidenum">
              <a:rPr lang="en-US" smtClean="0"/>
              <a:t>71</a:t>
            </a:fld>
            <a:endParaRPr lang="en-US"/>
          </a:p>
        </p:txBody>
      </p:sp>
      <p:sp>
        <p:nvSpPr>
          <p:cNvPr id="6148" name="Fußzeilenplatzhalter 5"/>
          <p:cNvSpPr>
            <a:spLocks noGrp="1"/>
          </p:cNvSpPr>
          <p:nvPr>
            <p:ph type="ftr" sz="quarter" idx="12"/>
          </p:nvPr>
        </p:nvSpPr>
        <p:spPr/>
        <p:txBody>
          <a:bodyPr/>
          <a:lstStyle/>
          <a:p>
            <a:pPr>
              <a:defRPr/>
            </a:pPr>
            <a:r>
              <a:rPr lang="en-US"/>
              <a:t>hanno.ulmer@i-med.ac.at</a:t>
            </a:r>
          </a:p>
        </p:txBody>
      </p:sp>
      <p:sp>
        <p:nvSpPr>
          <p:cNvPr id="31827" name="Text Box 4"/>
          <p:cNvSpPr txBox="1">
            <a:spLocks noChangeArrowheads="1"/>
          </p:cNvSpPr>
          <p:nvPr/>
        </p:nvSpPr>
        <p:spPr bwMode="auto">
          <a:xfrm>
            <a:off x="5219700" y="1700213"/>
            <a:ext cx="3024188" cy="641350"/>
          </a:xfrm>
          <a:prstGeom prst="rect">
            <a:avLst/>
          </a:prstGeom>
          <a:noFill/>
          <a:ln w="9525">
            <a:noFill/>
            <a:miter lim="800000"/>
            <a:headEnd/>
            <a:tailEnd/>
          </a:ln>
        </p:spPr>
        <p:txBody>
          <a:bodyPr>
            <a:spAutoFit/>
          </a:bodyPr>
          <a:lstStyle/>
          <a:p>
            <a:pPr algn="ctr" eaLnBrk="0" hangingPunct="0">
              <a:spcBef>
                <a:spcPct val="50000"/>
              </a:spcBef>
            </a:pPr>
            <a:r>
              <a:rPr lang="de-DE" b="1"/>
              <a:t>Boxplots for therapy A and B</a:t>
            </a:r>
          </a:p>
        </p:txBody>
      </p:sp>
      <p:sp>
        <p:nvSpPr>
          <p:cNvPr id="31828" name="Text Box 5"/>
          <p:cNvSpPr txBox="1">
            <a:spLocks noChangeArrowheads="1"/>
          </p:cNvSpPr>
          <p:nvPr/>
        </p:nvSpPr>
        <p:spPr bwMode="auto">
          <a:xfrm>
            <a:off x="7092950" y="5876925"/>
            <a:ext cx="792163" cy="228600"/>
          </a:xfrm>
          <a:prstGeom prst="rect">
            <a:avLst/>
          </a:prstGeom>
          <a:noFill/>
          <a:ln w="9525">
            <a:noFill/>
            <a:miter lim="800000"/>
            <a:headEnd/>
            <a:tailEnd/>
          </a:ln>
        </p:spPr>
        <p:txBody>
          <a:bodyPr>
            <a:spAutoFit/>
          </a:bodyPr>
          <a:lstStyle/>
          <a:p>
            <a:pPr eaLnBrk="0" hangingPunct="0">
              <a:spcBef>
                <a:spcPct val="50000"/>
              </a:spcBef>
            </a:pPr>
            <a:r>
              <a:rPr lang="de-DE" sz="900" b="1"/>
              <a:t>Median</a:t>
            </a:r>
          </a:p>
        </p:txBody>
      </p:sp>
      <p:sp>
        <p:nvSpPr>
          <p:cNvPr id="31829" name="Text Box 6"/>
          <p:cNvSpPr txBox="1">
            <a:spLocks noChangeArrowheads="1"/>
          </p:cNvSpPr>
          <p:nvPr/>
        </p:nvSpPr>
        <p:spPr bwMode="auto">
          <a:xfrm>
            <a:off x="8388350" y="3716338"/>
            <a:ext cx="792163" cy="501650"/>
          </a:xfrm>
          <a:prstGeom prst="rect">
            <a:avLst/>
          </a:prstGeom>
          <a:noFill/>
          <a:ln w="9525">
            <a:noFill/>
            <a:miter lim="800000"/>
            <a:headEnd/>
            <a:tailEnd/>
          </a:ln>
        </p:spPr>
        <p:txBody>
          <a:bodyPr>
            <a:spAutoFit/>
          </a:bodyPr>
          <a:lstStyle/>
          <a:p>
            <a:pPr eaLnBrk="0" hangingPunct="0">
              <a:spcBef>
                <a:spcPct val="50000"/>
              </a:spcBef>
            </a:pPr>
            <a:r>
              <a:rPr lang="de-DE" sz="900" b="1"/>
              <a:t>50% Interquartile range</a:t>
            </a:r>
          </a:p>
        </p:txBody>
      </p:sp>
      <p:pic>
        <p:nvPicPr>
          <p:cNvPr id="31830" name="Picture 8"/>
          <p:cNvPicPr>
            <a:picLocks noChangeAspect="1" noChangeArrowheads="1"/>
          </p:cNvPicPr>
          <p:nvPr/>
        </p:nvPicPr>
        <p:blipFill>
          <a:blip r:embed="rId6" cstate="print"/>
          <a:srcRect/>
          <a:stretch>
            <a:fillRect/>
          </a:stretch>
        </p:blipFill>
        <p:spPr bwMode="auto">
          <a:xfrm>
            <a:off x="107950" y="2276475"/>
            <a:ext cx="5040313" cy="3600450"/>
          </a:xfrm>
          <a:prstGeom prst="rect">
            <a:avLst/>
          </a:prstGeom>
          <a:noFill/>
          <a:ln w="9525">
            <a:noFill/>
            <a:miter lim="800000"/>
            <a:headEnd/>
            <a:tailEnd/>
          </a:ln>
        </p:spPr>
      </p:pic>
      <p:sp>
        <p:nvSpPr>
          <p:cNvPr id="31831" name="Rectangle 9"/>
          <p:cNvSpPr>
            <a:spLocks noChangeArrowheads="1"/>
          </p:cNvSpPr>
          <p:nvPr/>
        </p:nvSpPr>
        <p:spPr bwMode="auto">
          <a:xfrm>
            <a:off x="7956550" y="5661025"/>
            <a:ext cx="576263" cy="287338"/>
          </a:xfrm>
          <a:prstGeom prst="rect">
            <a:avLst/>
          </a:prstGeom>
          <a:solidFill>
            <a:srgbClr val="FFFFFF"/>
          </a:solidFill>
          <a:ln w="9525">
            <a:noFill/>
            <a:miter lim="800000"/>
            <a:headEnd/>
            <a:tailEnd/>
          </a:ln>
        </p:spPr>
        <p:txBody>
          <a:bodyPr wrap="none" anchor="ctr"/>
          <a:lstStyle/>
          <a:p>
            <a:pPr eaLnBrk="0" hangingPunct="0"/>
            <a:endParaRPr lang="de-DE"/>
          </a:p>
        </p:txBody>
      </p:sp>
      <p:sp>
        <p:nvSpPr>
          <p:cNvPr id="31832" name="AutoShape 14"/>
          <p:cNvSpPr>
            <a:spLocks/>
          </p:cNvSpPr>
          <p:nvPr/>
        </p:nvSpPr>
        <p:spPr bwMode="auto">
          <a:xfrm>
            <a:off x="7956550" y="3573463"/>
            <a:ext cx="71438" cy="719137"/>
          </a:xfrm>
          <a:prstGeom prst="rightBrace">
            <a:avLst>
              <a:gd name="adj1" fmla="val 83888"/>
              <a:gd name="adj2" fmla="val 50000"/>
            </a:avLst>
          </a:prstGeom>
          <a:noFill/>
          <a:ln w="9525">
            <a:solidFill>
              <a:srgbClr val="008000"/>
            </a:solidFill>
            <a:round/>
            <a:headEnd/>
            <a:tailEnd/>
          </a:ln>
        </p:spPr>
        <p:txBody>
          <a:bodyPr wrap="none" anchor="ctr"/>
          <a:lstStyle/>
          <a:p>
            <a:pPr eaLnBrk="0" hangingPunct="0"/>
            <a:endParaRPr lang="de-DE"/>
          </a:p>
        </p:txBody>
      </p:sp>
      <p:sp>
        <p:nvSpPr>
          <p:cNvPr id="31833" name="Line 15"/>
          <p:cNvSpPr>
            <a:spLocks noChangeShapeType="1"/>
          </p:cNvSpPr>
          <p:nvPr/>
        </p:nvSpPr>
        <p:spPr bwMode="auto">
          <a:xfrm>
            <a:off x="8027988" y="3933825"/>
            <a:ext cx="360362" cy="0"/>
          </a:xfrm>
          <a:prstGeom prst="line">
            <a:avLst/>
          </a:prstGeom>
          <a:noFill/>
          <a:ln w="9525">
            <a:solidFill>
              <a:srgbClr val="008000"/>
            </a:solidFill>
            <a:round/>
            <a:headEnd/>
            <a:tailEnd/>
          </a:ln>
        </p:spPr>
        <p:txBody>
          <a:bodyPr/>
          <a:lstStyle/>
          <a:p>
            <a:endParaRPr lang="en-US"/>
          </a:p>
        </p:txBody>
      </p:sp>
      <p:sp>
        <p:nvSpPr>
          <p:cNvPr id="2" name="Datumsplatzhalter 1"/>
          <p:cNvSpPr>
            <a:spLocks noGrp="1"/>
          </p:cNvSpPr>
          <p:nvPr>
            <p:ph type="dt" sz="half" idx="10"/>
          </p:nvPr>
        </p:nvSpPr>
        <p:spPr/>
        <p:txBody>
          <a:bodyPr/>
          <a:lstStyle/>
          <a:p>
            <a:pPr>
              <a:defRPr/>
            </a:pPr>
            <a:fld id="{690DB9B9-A15D-4DC3-8AF9-5509EEF7F85B}" type="datetime1">
              <a:rPr lang="de-AT" smtClean="0"/>
              <a:t>01.02.2023</a:t>
            </a:fld>
            <a:endParaRPr lang="en-US"/>
          </a:p>
        </p:txBody>
      </p:sp>
      <p:sp>
        <p:nvSpPr>
          <p:cNvPr id="17" name="Titel 1"/>
          <p:cNvSpPr>
            <a:spLocks noGrp="1"/>
          </p:cNvSpPr>
          <p:nvPr>
            <p:ph type="title"/>
          </p:nvPr>
        </p:nvSpPr>
        <p:spPr>
          <a:xfrm>
            <a:off x="457200" y="274638"/>
            <a:ext cx="6257940" cy="1154098"/>
          </a:xfrm>
        </p:spPr>
        <p:txBody>
          <a:bodyPr/>
          <a:lstStyle/>
          <a:p>
            <a:pPr algn="l"/>
            <a:r>
              <a:rPr lang="de-AT" sz="3600" dirty="0" err="1" smtClean="0">
                <a:solidFill>
                  <a:schemeClr val="accent1"/>
                </a:solidFill>
              </a:rPr>
              <a:t>Comparing</a:t>
            </a:r>
            <a:r>
              <a:rPr lang="de-AT" sz="3600" dirty="0" smtClean="0">
                <a:solidFill>
                  <a:schemeClr val="accent1"/>
                </a:solidFill>
              </a:rPr>
              <a:t> </a:t>
            </a:r>
            <a:r>
              <a:rPr lang="de-AT" sz="3600" dirty="0" err="1" smtClean="0">
                <a:solidFill>
                  <a:schemeClr val="accent1"/>
                </a:solidFill>
              </a:rPr>
              <a:t>two</a:t>
            </a:r>
            <a:r>
              <a:rPr lang="de-AT" sz="3600" dirty="0" smtClean="0">
                <a:solidFill>
                  <a:schemeClr val="accent1"/>
                </a:solidFill>
              </a:rPr>
              <a:t> </a:t>
            </a:r>
            <a:r>
              <a:rPr lang="de-AT" sz="3600" dirty="0" err="1" smtClean="0">
                <a:solidFill>
                  <a:schemeClr val="accent1"/>
                </a:solidFill>
              </a:rPr>
              <a:t>groups</a:t>
            </a:r>
            <a:endParaRPr lang="en-US" sz="3600" dirty="0">
              <a:solidFill>
                <a:schemeClr val="accent1"/>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Datumsplatzhalter 3"/>
          <p:cNvSpPr>
            <a:spLocks noGrp="1"/>
          </p:cNvSpPr>
          <p:nvPr>
            <p:ph type="dt" sz="quarter" idx="10"/>
          </p:nvPr>
        </p:nvSpPr>
        <p:spPr>
          <a:noFill/>
        </p:spPr>
        <p:txBody>
          <a:bodyPr/>
          <a:lstStyle/>
          <a:p>
            <a:fld id="{EDDC235A-91AF-4E17-8845-5A398B177BFB}" type="datetime1">
              <a:rPr lang="de-AT" smtClean="0"/>
              <a:t>01.02.2023</a:t>
            </a:fld>
            <a:endParaRPr lang="de-DE"/>
          </a:p>
        </p:txBody>
      </p:sp>
      <p:sp>
        <p:nvSpPr>
          <p:cNvPr id="2051" name="Foliennummernplatzhalter 5"/>
          <p:cNvSpPr>
            <a:spLocks noGrp="1"/>
          </p:cNvSpPr>
          <p:nvPr>
            <p:ph type="sldNum" sz="quarter" idx="12"/>
          </p:nvPr>
        </p:nvSpPr>
        <p:spPr>
          <a:noFill/>
        </p:spPr>
        <p:txBody>
          <a:bodyPr/>
          <a:lstStyle/>
          <a:p>
            <a:endParaRPr lang="en-US"/>
          </a:p>
          <a:p>
            <a:fld id="{6A08A788-2CDF-4D48-BE7A-A2793DEA9460}" type="slidenum">
              <a:rPr lang="en-US"/>
              <a:t>72</a:t>
            </a:fld>
            <a:endParaRPr lang="en-US"/>
          </a:p>
        </p:txBody>
      </p:sp>
      <p:sp>
        <p:nvSpPr>
          <p:cNvPr id="2052" name="Rectangle 4"/>
          <p:cNvSpPr>
            <a:spLocks noGrp="1" noChangeArrowheads="1"/>
          </p:cNvSpPr>
          <p:nvPr>
            <p:ph type="title"/>
          </p:nvPr>
        </p:nvSpPr>
        <p:spPr/>
        <p:txBody>
          <a:bodyPr/>
          <a:lstStyle/>
          <a:p>
            <a:pPr algn="ctr" eaLnBrk="1" hangingPunct="1"/>
            <a:r>
              <a:rPr lang="de-AT" i="1" dirty="0"/>
              <a:t>Statistical measures exercise</a:t>
            </a:r>
            <a:endParaRPr lang="de-DE" i="1" dirty="0"/>
          </a:p>
        </p:txBody>
      </p:sp>
      <p:sp>
        <p:nvSpPr>
          <p:cNvPr id="2053" name="Rectangle 5"/>
          <p:cNvSpPr>
            <a:spLocks noGrp="1" noChangeArrowheads="1"/>
          </p:cNvSpPr>
          <p:nvPr>
            <p:ph type="body" idx="1"/>
          </p:nvPr>
        </p:nvSpPr>
        <p:spPr/>
        <p:txBody>
          <a:bodyPr/>
          <a:lstStyle/>
          <a:p>
            <a:pPr eaLnBrk="1" hangingPunct="1"/>
            <a:r>
              <a:rPr lang="de-AT" dirty="0" err="1"/>
              <a:t>Please</a:t>
            </a:r>
            <a:r>
              <a:rPr lang="de-AT" dirty="0"/>
              <a:t> </a:t>
            </a:r>
            <a:r>
              <a:rPr lang="de-AT" dirty="0" err="1" smtClean="0"/>
              <a:t>calculate</a:t>
            </a:r>
            <a:r>
              <a:rPr lang="de-AT" dirty="0" smtClean="0"/>
              <a:t>:</a:t>
            </a:r>
            <a:endParaRPr lang="de-AT" dirty="0"/>
          </a:p>
          <a:p>
            <a:pPr lvl="1" eaLnBrk="1" hangingPunct="1"/>
            <a:r>
              <a:rPr lang="de-AT" dirty="0"/>
              <a:t>Mean value</a:t>
            </a:r>
          </a:p>
          <a:p>
            <a:pPr lvl="1" eaLnBrk="1" hangingPunct="1"/>
            <a:r>
              <a:rPr lang="de-AT" dirty="0"/>
              <a:t>Median</a:t>
            </a:r>
          </a:p>
          <a:p>
            <a:pPr lvl="1" eaLnBrk="1" hangingPunct="1"/>
            <a:r>
              <a:rPr lang="de-AT" dirty="0"/>
              <a:t>Variance</a:t>
            </a:r>
          </a:p>
          <a:p>
            <a:pPr lvl="1" eaLnBrk="1" hangingPunct="1"/>
            <a:r>
              <a:rPr lang="de-AT" dirty="0"/>
              <a:t>Standard deviation</a:t>
            </a:r>
          </a:p>
          <a:p>
            <a:pPr lvl="1" eaLnBrk="1" hangingPunct="1"/>
            <a:r>
              <a:rPr lang="de-AT" dirty="0" smtClean="0"/>
              <a:t>Range</a:t>
            </a:r>
            <a:endParaRPr lang="de-AT" dirty="0"/>
          </a:p>
          <a:p>
            <a:pPr lvl="1" eaLnBrk="1" hangingPunct="1"/>
            <a:r>
              <a:rPr lang="de-AT" dirty="0"/>
              <a:t>Interquartile range</a:t>
            </a:r>
          </a:p>
          <a:p>
            <a:pPr lvl="1" eaLnBrk="1" hangingPunct="1"/>
            <a:r>
              <a:rPr lang="de-AT" dirty="0"/>
              <a:t>and the coefficient of variation</a:t>
            </a:r>
          </a:p>
          <a:p>
            <a:pPr lvl="1" eaLnBrk="1" hangingPunct="1">
              <a:buFontTx/>
              <a:buNone/>
            </a:pPr>
            <a:endParaRPr lang="de-AT" dirty="0"/>
          </a:p>
          <a:p>
            <a:pPr lvl="1" eaLnBrk="1" hangingPunct="1">
              <a:buFontTx/>
              <a:buNone/>
            </a:pPr>
            <a:r>
              <a:rPr lang="de-AT" dirty="0"/>
              <a:t>Create histograms and </a:t>
            </a:r>
            <a:r>
              <a:rPr lang="de-AT" dirty="0" err="1"/>
              <a:t>boxplots </a:t>
            </a:r>
            <a:r>
              <a:rPr lang="de-AT" dirty="0"/>
              <a:t>for:</a:t>
            </a:r>
            <a:endParaRPr lang="de-DE" dirty="0"/>
          </a:p>
        </p:txBody>
      </p:sp>
      <p:sp>
        <p:nvSpPr>
          <p:cNvPr id="2" name="Fußzeilenplatzhalter 1"/>
          <p:cNvSpPr>
            <a:spLocks noGrp="1"/>
          </p:cNvSpPr>
          <p:nvPr>
            <p:ph type="ftr" sz="quarter" idx="11"/>
          </p:nvPr>
        </p:nvSpPr>
        <p:spPr/>
        <p:txBody>
          <a:bodyPr/>
          <a:lstStyle/>
          <a:p>
            <a:pPr>
              <a:defRPr/>
            </a:pPr>
            <a:r>
              <a:rPr lang="de-AT" smtClean="0"/>
              <a:t>hanno.ulmer@i-med.ac.at</a:t>
            </a:r>
            <a:endParaRPr lang="de-AT"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Datumsplatzhalter 3"/>
          <p:cNvSpPr>
            <a:spLocks noGrp="1"/>
          </p:cNvSpPr>
          <p:nvPr>
            <p:ph type="dt" sz="quarter" idx="10"/>
          </p:nvPr>
        </p:nvSpPr>
        <p:spPr>
          <a:noFill/>
        </p:spPr>
        <p:txBody>
          <a:bodyPr/>
          <a:lstStyle/>
          <a:p>
            <a:fld id="{E6422C6B-2808-44F0-A17A-13422A9FE52C}" type="datetime1">
              <a:rPr lang="de-AT" smtClean="0"/>
              <a:t>01.02.2023</a:t>
            </a:fld>
            <a:endParaRPr lang="de-DE"/>
          </a:p>
        </p:txBody>
      </p:sp>
      <p:sp>
        <p:nvSpPr>
          <p:cNvPr id="3075" name="Foliennummernplatzhalter 5"/>
          <p:cNvSpPr>
            <a:spLocks noGrp="1"/>
          </p:cNvSpPr>
          <p:nvPr>
            <p:ph type="sldNum" sz="quarter" idx="12"/>
          </p:nvPr>
        </p:nvSpPr>
        <p:spPr>
          <a:noFill/>
        </p:spPr>
        <p:txBody>
          <a:bodyPr/>
          <a:lstStyle/>
          <a:p>
            <a:endParaRPr lang="en-US"/>
          </a:p>
          <a:p>
            <a:fld id="{B23668B4-85D4-42DE-A2D6-D5484DD0A604}" type="slidenum">
              <a:rPr lang="en-US"/>
              <a:t>73</a:t>
            </a:fld>
            <a:endParaRPr lang="en-US"/>
          </a:p>
        </p:txBody>
      </p:sp>
      <p:sp>
        <p:nvSpPr>
          <p:cNvPr id="3076" name="Rectangle 5"/>
          <p:cNvSpPr>
            <a:spLocks noGrp="1" noChangeArrowheads="1"/>
          </p:cNvSpPr>
          <p:nvPr>
            <p:ph type="body" idx="1"/>
          </p:nvPr>
        </p:nvSpPr>
        <p:spPr>
          <a:xfrm>
            <a:off x="179512" y="764704"/>
            <a:ext cx="8839200" cy="5360988"/>
          </a:xfrm>
        </p:spPr>
        <p:txBody>
          <a:bodyPr/>
          <a:lstStyle/>
          <a:p>
            <a:pPr eaLnBrk="1" hangingPunct="1"/>
            <a:endParaRPr lang="de-AT" dirty="0"/>
          </a:p>
          <a:p>
            <a:pPr eaLnBrk="1" hangingPunct="1"/>
            <a:endParaRPr lang="de-AT" dirty="0"/>
          </a:p>
          <a:p>
            <a:pPr eaLnBrk="1" hangingPunct="1"/>
            <a:r>
              <a:rPr lang="de-AT" dirty="0"/>
              <a:t>Scores from 20 students</a:t>
            </a:r>
          </a:p>
          <a:p>
            <a:pPr lvl="1" eaLnBrk="1" hangingPunct="1">
              <a:buFontTx/>
              <a:buNone/>
            </a:pPr>
            <a:r>
              <a:rPr lang="de-AT" dirty="0"/>
              <a:t>6,3,7,5,6,4,4,6,7,3,5,9,6,4,2,7,5,5,8,6</a:t>
            </a:r>
          </a:p>
          <a:p>
            <a:pPr eaLnBrk="1" hangingPunct="1"/>
            <a:endParaRPr lang="de-AT" dirty="0"/>
          </a:p>
          <a:p>
            <a:pPr eaLnBrk="1" hangingPunct="1"/>
            <a:r>
              <a:rPr lang="de-AT" dirty="0"/>
              <a:t>Number of employees in 20 pharmacies</a:t>
            </a:r>
          </a:p>
          <a:p>
            <a:pPr lvl="1" eaLnBrk="1" hangingPunct="1">
              <a:buFontTx/>
              <a:buNone/>
            </a:pPr>
            <a:r>
              <a:rPr lang="de-AT" dirty="0"/>
              <a:t>2,3,3,3,4,4,4,4,5,5,5,5,5,5,6,6,6,8,10,15</a:t>
            </a:r>
          </a:p>
          <a:p>
            <a:pPr eaLnBrk="1" hangingPunct="1"/>
            <a:endParaRPr lang="de-AT" dirty="0"/>
          </a:p>
          <a:p>
            <a:pPr eaLnBrk="1" hangingPunct="1"/>
            <a:r>
              <a:rPr lang="de-AT" dirty="0"/>
              <a:t>Sick days of 20 people</a:t>
            </a:r>
          </a:p>
          <a:p>
            <a:pPr lvl="1" eaLnBrk="1" hangingPunct="1">
              <a:buFontTx/>
              <a:buNone/>
            </a:pPr>
            <a:r>
              <a:rPr lang="de-AT" dirty="0"/>
              <a:t>0,0,0,0,0,0,0,0,1,1,1,1,1,2,2,2,3,3,15,76</a:t>
            </a:r>
          </a:p>
        </p:txBody>
      </p:sp>
      <p:sp>
        <p:nvSpPr>
          <p:cNvPr id="5" name="Rechteck 4"/>
          <p:cNvSpPr/>
          <p:nvPr/>
        </p:nvSpPr>
        <p:spPr>
          <a:xfrm>
            <a:off x="467544" y="404664"/>
            <a:ext cx="5224635" cy="584775"/>
          </a:xfrm>
          <a:prstGeom prst="rect">
            <a:avLst/>
          </a:prstGeom>
        </p:spPr>
        <p:txBody>
          <a:bodyPr wrap="none">
            <a:spAutoFit/>
          </a:bodyPr>
          <a:lstStyle/>
          <a:p>
            <a:pPr algn="ctr"/>
            <a:r>
              <a:rPr lang="de-AT" sz="3200" i="1" dirty="0">
                <a:solidFill>
                  <a:srgbClr val="4F81BD"/>
                </a:solidFill>
                <a:latin typeface="+mj-lt"/>
                <a:ea typeface="+mj-ea"/>
                <a:cs typeface="+mj-cs"/>
              </a:rPr>
              <a:t>Statistical measures exercise</a:t>
            </a:r>
            <a:endParaRPr lang="en-US" sz="3200" i="1" dirty="0">
              <a:solidFill>
                <a:srgbClr val="4F81BD"/>
              </a:solidFill>
              <a:latin typeface="+mj-lt"/>
              <a:ea typeface="+mj-ea"/>
              <a:cs typeface="+mj-cs"/>
            </a:endParaRPr>
          </a:p>
        </p:txBody>
      </p:sp>
      <p:sp>
        <p:nvSpPr>
          <p:cNvPr id="2" name="Fußzeilenplatzhalter 1"/>
          <p:cNvSpPr>
            <a:spLocks noGrp="1"/>
          </p:cNvSpPr>
          <p:nvPr>
            <p:ph type="ftr" sz="quarter" idx="11"/>
          </p:nvPr>
        </p:nvSpPr>
        <p:spPr/>
        <p:txBody>
          <a:bodyPr/>
          <a:lstStyle/>
          <a:p>
            <a:pPr>
              <a:defRPr/>
            </a:pPr>
            <a:r>
              <a:rPr lang="de-AT" smtClean="0"/>
              <a:t>hanno.ulmer@i-med.ac.at</a:t>
            </a:r>
            <a:endParaRPr lang="de-AT"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Datumsplatzhalter 3"/>
          <p:cNvSpPr>
            <a:spLocks noGrp="1"/>
          </p:cNvSpPr>
          <p:nvPr>
            <p:ph type="dt" sz="quarter" idx="10"/>
          </p:nvPr>
        </p:nvSpPr>
        <p:spPr>
          <a:noFill/>
        </p:spPr>
        <p:txBody>
          <a:bodyPr/>
          <a:lstStyle/>
          <a:p>
            <a:fld id="{1CC2DA3D-8C6A-4344-85AE-E98219D0F16C}" type="datetime1">
              <a:rPr lang="de-AT" smtClean="0"/>
              <a:t>01.02.2023</a:t>
            </a:fld>
            <a:endParaRPr lang="de-DE"/>
          </a:p>
        </p:txBody>
      </p:sp>
      <p:sp>
        <p:nvSpPr>
          <p:cNvPr id="3075" name="Foliennummernplatzhalter 5"/>
          <p:cNvSpPr>
            <a:spLocks noGrp="1"/>
          </p:cNvSpPr>
          <p:nvPr>
            <p:ph type="sldNum" sz="quarter" idx="12"/>
          </p:nvPr>
        </p:nvSpPr>
        <p:spPr>
          <a:noFill/>
        </p:spPr>
        <p:txBody>
          <a:bodyPr/>
          <a:lstStyle/>
          <a:p>
            <a:endParaRPr lang="en-US"/>
          </a:p>
          <a:p>
            <a:fld id="{B23668B4-85D4-42DE-A2D6-D5484DD0A604}" type="slidenum">
              <a:rPr lang="en-US"/>
              <a:t>74</a:t>
            </a:fld>
            <a:endParaRPr lang="en-US"/>
          </a:p>
        </p:txBody>
      </p:sp>
      <p:pic>
        <p:nvPicPr>
          <p:cNvPr id="281603" name="Picture 3"/>
          <p:cNvPicPr>
            <a:picLocks noChangeAspect="1" noChangeArrowheads="1"/>
          </p:cNvPicPr>
          <p:nvPr/>
        </p:nvPicPr>
        <p:blipFill>
          <a:blip r:embed="rId2" cstate="print"/>
          <a:srcRect/>
          <a:stretch>
            <a:fillRect/>
          </a:stretch>
        </p:blipFill>
        <p:spPr bwMode="auto">
          <a:xfrm>
            <a:off x="179512" y="4941168"/>
            <a:ext cx="8361204" cy="1916832"/>
          </a:xfrm>
          <a:prstGeom prst="rect">
            <a:avLst/>
          </a:prstGeom>
          <a:noFill/>
          <a:ln w="9525">
            <a:noFill/>
            <a:miter lim="800000"/>
            <a:headEnd/>
            <a:tailEnd/>
          </a:ln>
        </p:spPr>
      </p:pic>
      <p:pic>
        <p:nvPicPr>
          <p:cNvPr id="281604" name="Picture 4"/>
          <p:cNvPicPr>
            <a:picLocks noChangeAspect="1" noChangeArrowheads="1"/>
          </p:cNvPicPr>
          <p:nvPr/>
        </p:nvPicPr>
        <p:blipFill>
          <a:blip r:embed="rId3" cstate="print"/>
          <a:srcRect/>
          <a:stretch>
            <a:fillRect/>
          </a:stretch>
        </p:blipFill>
        <p:spPr bwMode="auto">
          <a:xfrm>
            <a:off x="107504" y="188640"/>
            <a:ext cx="4340462" cy="2088232"/>
          </a:xfrm>
          <a:prstGeom prst="rect">
            <a:avLst/>
          </a:prstGeom>
          <a:noFill/>
          <a:ln w="9525">
            <a:noFill/>
            <a:miter lim="800000"/>
            <a:headEnd/>
            <a:tailEnd/>
          </a:ln>
        </p:spPr>
      </p:pic>
      <p:pic>
        <p:nvPicPr>
          <p:cNvPr id="281605" name="Picture 5"/>
          <p:cNvPicPr>
            <a:picLocks noChangeAspect="1" noChangeArrowheads="1"/>
          </p:cNvPicPr>
          <p:nvPr/>
        </p:nvPicPr>
        <p:blipFill>
          <a:blip r:embed="rId4" cstate="print"/>
          <a:srcRect/>
          <a:stretch>
            <a:fillRect/>
          </a:stretch>
        </p:blipFill>
        <p:spPr bwMode="auto">
          <a:xfrm>
            <a:off x="0" y="2636912"/>
            <a:ext cx="4419968" cy="2016224"/>
          </a:xfrm>
          <a:prstGeom prst="rect">
            <a:avLst/>
          </a:prstGeom>
          <a:noFill/>
          <a:ln w="9525">
            <a:noFill/>
            <a:miter lim="800000"/>
            <a:headEnd/>
            <a:tailEnd/>
          </a:ln>
        </p:spPr>
      </p:pic>
      <p:pic>
        <p:nvPicPr>
          <p:cNvPr id="281606" name="Picture 6"/>
          <p:cNvPicPr>
            <a:picLocks noChangeAspect="1" noChangeArrowheads="1"/>
          </p:cNvPicPr>
          <p:nvPr/>
        </p:nvPicPr>
        <p:blipFill>
          <a:blip r:embed="rId5" cstate="print"/>
          <a:srcRect/>
          <a:stretch>
            <a:fillRect/>
          </a:stretch>
        </p:blipFill>
        <p:spPr bwMode="auto">
          <a:xfrm>
            <a:off x="4499992" y="2636912"/>
            <a:ext cx="4495096" cy="2016224"/>
          </a:xfrm>
          <a:prstGeom prst="rect">
            <a:avLst/>
          </a:prstGeom>
          <a:noFill/>
          <a:ln w="9525">
            <a:noFill/>
            <a:miter lim="800000"/>
            <a:headEnd/>
            <a:tailEnd/>
          </a:ln>
        </p:spPr>
      </p:pic>
      <p:sp>
        <p:nvSpPr>
          <p:cNvPr id="2" name="Fußzeilenplatzhalter 1"/>
          <p:cNvSpPr>
            <a:spLocks noGrp="1"/>
          </p:cNvSpPr>
          <p:nvPr>
            <p:ph type="ftr" sz="quarter" idx="11"/>
          </p:nvPr>
        </p:nvSpPr>
        <p:spPr/>
        <p:txBody>
          <a:bodyPr/>
          <a:lstStyle/>
          <a:p>
            <a:pPr>
              <a:defRPr/>
            </a:pPr>
            <a:r>
              <a:rPr lang="de-AT" smtClean="0"/>
              <a:t>hanno.ulmer@i-med.ac.at</a:t>
            </a:r>
            <a:endParaRPr lang="de-AT"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Datumsplatzhalter 3"/>
          <p:cNvSpPr>
            <a:spLocks noGrp="1"/>
          </p:cNvSpPr>
          <p:nvPr>
            <p:ph type="dt" sz="quarter" idx="10"/>
          </p:nvPr>
        </p:nvSpPr>
        <p:spPr>
          <a:noFill/>
        </p:spPr>
        <p:txBody>
          <a:bodyPr/>
          <a:lstStyle/>
          <a:p>
            <a:fld id="{50964C92-90C6-41F2-9000-BC6CC4D6C3C1}" type="datetime1">
              <a:rPr lang="de-AT" smtClean="0"/>
              <a:t>01.02.2023</a:t>
            </a:fld>
            <a:endParaRPr lang="de-DE"/>
          </a:p>
        </p:txBody>
      </p:sp>
      <p:sp>
        <p:nvSpPr>
          <p:cNvPr id="3075" name="Foliennummernplatzhalter 5"/>
          <p:cNvSpPr>
            <a:spLocks noGrp="1"/>
          </p:cNvSpPr>
          <p:nvPr>
            <p:ph type="sldNum" sz="quarter" idx="12"/>
          </p:nvPr>
        </p:nvSpPr>
        <p:spPr>
          <a:noFill/>
        </p:spPr>
        <p:txBody>
          <a:bodyPr/>
          <a:lstStyle/>
          <a:p>
            <a:endParaRPr lang="en-US" dirty="0"/>
          </a:p>
          <a:p>
            <a:fld id="{B23668B4-85D4-42DE-A2D6-D5484DD0A604}" type="slidenum">
              <a:rPr lang="en-US"/>
              <a:t>75</a:t>
            </a:fld>
            <a:endParaRPr lang="en-US" dirty="0"/>
          </a:p>
        </p:txBody>
      </p:sp>
      <p:sp>
        <p:nvSpPr>
          <p:cNvPr id="5" name="Rechteck 4"/>
          <p:cNvSpPr/>
          <p:nvPr/>
        </p:nvSpPr>
        <p:spPr>
          <a:xfrm>
            <a:off x="467544" y="404664"/>
            <a:ext cx="5224635" cy="584775"/>
          </a:xfrm>
          <a:prstGeom prst="rect">
            <a:avLst/>
          </a:prstGeom>
        </p:spPr>
        <p:txBody>
          <a:bodyPr wrap="none">
            <a:spAutoFit/>
          </a:bodyPr>
          <a:lstStyle/>
          <a:p>
            <a:pPr algn="ctr"/>
            <a:r>
              <a:rPr lang="de-AT" sz="3200" i="1" dirty="0">
                <a:solidFill>
                  <a:srgbClr val="4F81BD"/>
                </a:solidFill>
                <a:latin typeface="+mj-lt"/>
                <a:ea typeface="+mj-ea"/>
                <a:cs typeface="+mj-cs"/>
              </a:rPr>
              <a:t>Statistical measures exercise</a:t>
            </a:r>
            <a:endParaRPr lang="en-US" sz="3200" i="1" dirty="0">
              <a:solidFill>
                <a:srgbClr val="4F81BD"/>
              </a:solidFill>
              <a:latin typeface="+mj-lt"/>
              <a:ea typeface="+mj-ea"/>
              <a:cs typeface="+mj-cs"/>
            </a:endParaRPr>
          </a:p>
        </p:txBody>
      </p:sp>
      <p:pic>
        <p:nvPicPr>
          <p:cNvPr id="282627" name="Picture 3"/>
          <p:cNvPicPr>
            <a:picLocks noChangeAspect="1" noChangeArrowheads="1"/>
          </p:cNvPicPr>
          <p:nvPr/>
        </p:nvPicPr>
        <p:blipFill>
          <a:blip r:embed="rId2" cstate="print"/>
          <a:srcRect/>
          <a:stretch>
            <a:fillRect/>
          </a:stretch>
        </p:blipFill>
        <p:spPr bwMode="auto">
          <a:xfrm>
            <a:off x="323528" y="1556792"/>
            <a:ext cx="2787158" cy="2232248"/>
          </a:xfrm>
          <a:prstGeom prst="rect">
            <a:avLst/>
          </a:prstGeom>
          <a:noFill/>
          <a:ln w="9525">
            <a:noFill/>
            <a:miter lim="800000"/>
            <a:headEnd/>
            <a:tailEnd/>
          </a:ln>
        </p:spPr>
      </p:pic>
      <p:pic>
        <p:nvPicPr>
          <p:cNvPr id="10" name="Picture 4"/>
          <p:cNvPicPr>
            <a:picLocks noChangeAspect="1" noChangeArrowheads="1"/>
          </p:cNvPicPr>
          <p:nvPr/>
        </p:nvPicPr>
        <p:blipFill>
          <a:blip r:embed="rId3" cstate="print"/>
          <a:srcRect/>
          <a:stretch>
            <a:fillRect/>
          </a:stretch>
        </p:blipFill>
        <p:spPr bwMode="auto">
          <a:xfrm>
            <a:off x="0" y="3717031"/>
            <a:ext cx="2915816" cy="2787055"/>
          </a:xfrm>
          <a:prstGeom prst="rect">
            <a:avLst/>
          </a:prstGeom>
          <a:noFill/>
          <a:ln w="9525">
            <a:noFill/>
            <a:miter lim="800000"/>
            <a:headEnd/>
            <a:tailEnd/>
          </a:ln>
        </p:spPr>
      </p:pic>
      <p:pic>
        <p:nvPicPr>
          <p:cNvPr id="282629" name="Picture 5"/>
          <p:cNvPicPr>
            <a:picLocks noChangeAspect="1" noChangeArrowheads="1"/>
          </p:cNvPicPr>
          <p:nvPr/>
        </p:nvPicPr>
        <p:blipFill>
          <a:blip r:embed="rId4" cstate="print"/>
          <a:srcRect/>
          <a:stretch>
            <a:fillRect/>
          </a:stretch>
        </p:blipFill>
        <p:spPr bwMode="auto">
          <a:xfrm>
            <a:off x="2915816" y="3861048"/>
            <a:ext cx="2808312" cy="2671713"/>
          </a:xfrm>
          <a:prstGeom prst="rect">
            <a:avLst/>
          </a:prstGeom>
          <a:noFill/>
          <a:ln w="9525">
            <a:noFill/>
            <a:miter lim="800000"/>
            <a:headEnd/>
            <a:tailEnd/>
          </a:ln>
        </p:spPr>
      </p:pic>
      <p:pic>
        <p:nvPicPr>
          <p:cNvPr id="282631" name="Picture 7"/>
          <p:cNvPicPr>
            <a:picLocks noChangeAspect="1" noChangeArrowheads="1"/>
          </p:cNvPicPr>
          <p:nvPr/>
        </p:nvPicPr>
        <p:blipFill>
          <a:blip r:embed="rId5" cstate="print"/>
          <a:srcRect/>
          <a:stretch>
            <a:fillRect/>
          </a:stretch>
        </p:blipFill>
        <p:spPr bwMode="auto">
          <a:xfrm>
            <a:off x="3059832" y="1556792"/>
            <a:ext cx="2520280" cy="2352041"/>
          </a:xfrm>
          <a:prstGeom prst="rect">
            <a:avLst/>
          </a:prstGeom>
          <a:noFill/>
          <a:ln w="9525">
            <a:noFill/>
            <a:miter lim="800000"/>
            <a:headEnd/>
            <a:tailEnd/>
          </a:ln>
        </p:spPr>
      </p:pic>
      <p:pic>
        <p:nvPicPr>
          <p:cNvPr id="282632" name="Picture 8"/>
          <p:cNvPicPr>
            <a:picLocks noChangeAspect="1" noChangeArrowheads="1"/>
          </p:cNvPicPr>
          <p:nvPr/>
        </p:nvPicPr>
        <p:blipFill>
          <a:blip r:embed="rId6" cstate="print"/>
          <a:srcRect/>
          <a:stretch>
            <a:fillRect/>
          </a:stretch>
        </p:blipFill>
        <p:spPr bwMode="auto">
          <a:xfrm>
            <a:off x="5868144" y="3789040"/>
            <a:ext cx="2808312" cy="2735052"/>
          </a:xfrm>
          <a:prstGeom prst="rect">
            <a:avLst/>
          </a:prstGeom>
          <a:noFill/>
          <a:ln w="9525">
            <a:noFill/>
            <a:miter lim="800000"/>
            <a:headEnd/>
            <a:tailEnd/>
          </a:ln>
        </p:spPr>
      </p:pic>
      <p:pic>
        <p:nvPicPr>
          <p:cNvPr id="282633" name="Picture 9"/>
          <p:cNvPicPr>
            <a:picLocks noChangeAspect="1" noChangeArrowheads="1"/>
          </p:cNvPicPr>
          <p:nvPr/>
        </p:nvPicPr>
        <p:blipFill>
          <a:blip r:embed="rId7" cstate="print"/>
          <a:srcRect/>
          <a:stretch>
            <a:fillRect/>
          </a:stretch>
        </p:blipFill>
        <p:spPr bwMode="auto">
          <a:xfrm>
            <a:off x="6012161" y="1484784"/>
            <a:ext cx="2664296" cy="2453693"/>
          </a:xfrm>
          <a:prstGeom prst="rect">
            <a:avLst/>
          </a:prstGeom>
          <a:noFill/>
          <a:ln w="9525">
            <a:noFill/>
            <a:miter lim="800000"/>
            <a:headEnd/>
            <a:tailEnd/>
          </a:ln>
        </p:spPr>
      </p:pic>
      <p:sp>
        <p:nvSpPr>
          <p:cNvPr id="2" name="Fußzeilenplatzhalter 1"/>
          <p:cNvSpPr>
            <a:spLocks noGrp="1"/>
          </p:cNvSpPr>
          <p:nvPr>
            <p:ph type="ftr" sz="quarter" idx="11"/>
          </p:nvPr>
        </p:nvSpPr>
        <p:spPr/>
        <p:txBody>
          <a:bodyPr/>
          <a:lstStyle/>
          <a:p>
            <a:pPr>
              <a:defRPr/>
            </a:pPr>
            <a:r>
              <a:rPr lang="de-AT" smtClean="0"/>
              <a:t>hanno.ulmer@i-med.ac.at</a:t>
            </a:r>
            <a:endParaRPr lang="de-AT"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6" name="Rectangle 2"/>
          <p:cNvSpPr>
            <a:spLocks noGrp="1" noChangeArrowheads="1"/>
          </p:cNvSpPr>
          <p:nvPr>
            <p:ph type="title"/>
          </p:nvPr>
        </p:nvSpPr>
        <p:spPr/>
        <p:txBody>
          <a:bodyPr/>
          <a:lstStyle/>
          <a:p>
            <a:pPr eaLnBrk="1" hangingPunct="1"/>
            <a:r>
              <a:rPr lang="de-DE" dirty="0" err="1"/>
              <a:t>Gaussian </a:t>
            </a:r>
            <a:r>
              <a:rPr lang="de-DE" dirty="0"/>
              <a:t>or normal distribution</a:t>
            </a:r>
            <a:endParaRPr lang="en-US" dirty="0"/>
          </a:p>
        </p:txBody>
      </p:sp>
      <p:sp>
        <p:nvSpPr>
          <p:cNvPr id="25607" name="Rectangle 3"/>
          <p:cNvSpPr>
            <a:spLocks noGrp="1" noChangeArrowheads="1"/>
          </p:cNvSpPr>
          <p:nvPr>
            <p:ph type="body" idx="1"/>
          </p:nvPr>
        </p:nvSpPr>
        <p:spPr/>
        <p:txBody>
          <a:bodyPr/>
          <a:lstStyle/>
          <a:p>
            <a:pPr eaLnBrk="1" hangingPunct="1">
              <a:lnSpc>
                <a:spcPct val="90000"/>
              </a:lnSpc>
            </a:pPr>
            <a:r>
              <a:rPr lang="de-DE" sz="2400" dirty="0">
                <a:latin typeface="Symbol" pitchFamily="18" charset="2"/>
                <a:sym typeface="Symbol" pitchFamily="18" charset="2"/>
              </a:rPr>
              <a:t>- </a:t>
            </a:r>
            <a:r>
              <a:rPr lang="de-DE" sz="2400" dirty="0">
                <a:sym typeface="StarMath"/>
              </a:rPr>
              <a:t>&lt; X &lt; </a:t>
            </a:r>
            <a:r>
              <a:rPr lang="de-DE" sz="2400" dirty="0"/>
              <a:t>+ </a:t>
            </a:r>
          </a:p>
          <a:p>
            <a:pPr marL="0" indent="0" eaLnBrk="1" hangingPunct="1">
              <a:lnSpc>
                <a:spcPct val="90000"/>
              </a:lnSpc>
              <a:buNone/>
            </a:pPr>
            <a:endParaRPr lang="de-DE" sz="2800" baseline="30000" dirty="0"/>
          </a:p>
          <a:p>
            <a:pPr eaLnBrk="1" hangingPunct="1">
              <a:lnSpc>
                <a:spcPct val="90000"/>
              </a:lnSpc>
            </a:pPr>
            <a:endParaRPr lang="de-DE" sz="2800" baseline="30000" dirty="0"/>
          </a:p>
          <a:p>
            <a:pPr eaLnBrk="1" hangingPunct="1">
              <a:lnSpc>
                <a:spcPct val="90000"/>
              </a:lnSpc>
            </a:pPr>
            <a:endParaRPr lang="de-DE" sz="2800" baseline="30000" dirty="0"/>
          </a:p>
          <a:p>
            <a:pPr eaLnBrk="1" hangingPunct="1">
              <a:lnSpc>
                <a:spcPct val="90000"/>
              </a:lnSpc>
            </a:pPr>
            <a:endParaRPr lang="de-DE" sz="2800" baseline="30000" dirty="0"/>
          </a:p>
          <a:p>
            <a:pPr eaLnBrk="1" hangingPunct="1">
              <a:lnSpc>
                <a:spcPct val="90000"/>
              </a:lnSpc>
            </a:pPr>
            <a:endParaRPr lang="de-DE" sz="2800" baseline="30000" dirty="0"/>
          </a:p>
          <a:p>
            <a:pPr eaLnBrk="1" hangingPunct="1">
              <a:lnSpc>
                <a:spcPct val="90000"/>
              </a:lnSpc>
            </a:pPr>
            <a:endParaRPr lang="de-DE" sz="2800" baseline="30000" dirty="0"/>
          </a:p>
          <a:p>
            <a:pPr eaLnBrk="1" hangingPunct="1">
              <a:lnSpc>
                <a:spcPct val="90000"/>
              </a:lnSpc>
            </a:pPr>
            <a:endParaRPr lang="de-DE" sz="2800" baseline="30000" dirty="0"/>
          </a:p>
        </p:txBody>
      </p:sp>
      <p:graphicFrame>
        <p:nvGraphicFramePr>
          <p:cNvPr id="25602" name="Object 5"/>
          <p:cNvGraphicFramePr>
            <a:graphicFrameLocks noChangeAspect="1"/>
          </p:cNvGraphicFramePr>
          <p:nvPr>
            <p:extLst>
              <p:ext uri="{D42A27DB-BD31-4B8C-83A1-F6EECF244321}">
                <p14:modId xmlns:p14="http://schemas.microsoft.com/office/powerpoint/2010/main" val="54418070"/>
              </p:ext>
            </p:extLst>
          </p:nvPr>
        </p:nvGraphicFramePr>
        <p:xfrm>
          <a:off x="598662" y="2119710"/>
          <a:ext cx="5994821" cy="3096344"/>
        </p:xfrm>
        <a:graphic>
          <a:graphicData uri="http://schemas.openxmlformats.org/presentationml/2006/ole">
            <mc:AlternateContent xmlns:mc="http://schemas.openxmlformats.org/markup-compatibility/2006">
              <mc:Choice xmlns:v="urn:schemas-microsoft-com:vml" Requires="v">
                <p:oleObj spid="_x0000_s7251" name="Formel" r:id="rId4" imgW="2311200" imgH="1193760" progId="Equation.3">
                  <p:embed/>
                </p:oleObj>
              </mc:Choice>
              <mc:Fallback>
                <p:oleObj name="Formel" r:id="rId4" imgW="2311200" imgH="119376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662" y="2119710"/>
                        <a:ext cx="5994821" cy="3096344"/>
                      </a:xfrm>
                      <a:prstGeom prst="rect">
                        <a:avLst/>
                      </a:prstGeom>
                      <a:solidFill>
                        <a:srgbClr val="FFFF99"/>
                      </a:solidFill>
                      <a:effectLst/>
                      <a:extLst/>
                    </p:spPr>
                  </p:pic>
                </p:oleObj>
              </mc:Fallback>
            </mc:AlternateContent>
          </a:graphicData>
        </a:graphic>
      </p:graphicFrame>
      <p:sp>
        <p:nvSpPr>
          <p:cNvPr id="14" name="Fußzeilenplatzhalter 3"/>
          <p:cNvSpPr>
            <a:spLocks noGrp="1"/>
          </p:cNvSpPr>
          <p:nvPr>
            <p:ph type="ftr" sz="quarter" idx="11"/>
          </p:nvPr>
        </p:nvSpPr>
        <p:spPr>
          <a:xfrm>
            <a:off x="3124200" y="6356350"/>
            <a:ext cx="2895600" cy="365125"/>
          </a:xfrm>
        </p:spPr>
        <p:txBody>
          <a:bodyPr/>
          <a:lstStyle/>
          <a:p>
            <a:r>
              <a:rPr lang="de-DE" altLang="en-US" dirty="0"/>
              <a:t>hanno.ulmer@i-med.ac.at</a:t>
            </a:r>
          </a:p>
        </p:txBody>
      </p:sp>
      <p:sp>
        <p:nvSpPr>
          <p:cNvPr id="9" name="Foliennummernplatzhalter 5"/>
          <p:cNvSpPr>
            <a:spLocks noGrp="1"/>
          </p:cNvSpPr>
          <p:nvPr>
            <p:ph type="sldNum" sz="quarter" idx="12"/>
          </p:nvPr>
        </p:nvSpPr>
        <p:spPr>
          <a:xfrm>
            <a:off x="6553200" y="6356350"/>
            <a:ext cx="2133600" cy="365125"/>
          </a:xfrm>
          <a:noFill/>
        </p:spPr>
        <p:txBody>
          <a:bodyPr/>
          <a:lstStyle/>
          <a:p>
            <a:endParaRPr lang="en-US" dirty="0"/>
          </a:p>
          <a:p>
            <a:fld id="{B23668B4-85D4-42DE-A2D6-D5484DD0A604}" type="slidenum">
              <a:rPr lang="en-US"/>
              <a:t>76</a:t>
            </a:fld>
            <a:endParaRPr lang="en-US" dirty="0"/>
          </a:p>
        </p:txBody>
      </p:sp>
      <p:sp>
        <p:nvSpPr>
          <p:cNvPr id="2" name="Datumsplatzhalter 1"/>
          <p:cNvSpPr>
            <a:spLocks noGrp="1"/>
          </p:cNvSpPr>
          <p:nvPr>
            <p:ph type="dt" sz="half" idx="10"/>
          </p:nvPr>
        </p:nvSpPr>
        <p:spPr/>
        <p:txBody>
          <a:bodyPr/>
          <a:lstStyle/>
          <a:p>
            <a:pPr>
              <a:defRPr/>
            </a:pPr>
            <a:fld id="{8E1F20CF-1D6C-4635-B569-57D33B30383B}" type="datetime1">
              <a:rPr lang="de-AT" smtClean="0"/>
              <a:t>01.02.2023</a:t>
            </a:fld>
            <a:endParaRPr lang="de-AT" dirty="0"/>
          </a:p>
        </p:txBody>
      </p:sp>
      <p:graphicFrame>
        <p:nvGraphicFramePr>
          <p:cNvPr id="8" name="Object 79"/>
          <p:cNvGraphicFramePr>
            <a:graphicFrameLocks noChangeAspect="1"/>
          </p:cNvGraphicFramePr>
          <p:nvPr>
            <p:extLst>
              <p:ext uri="{D42A27DB-BD31-4B8C-83A1-F6EECF244321}">
                <p14:modId xmlns:p14="http://schemas.microsoft.com/office/powerpoint/2010/main" val="3070869836"/>
              </p:ext>
            </p:extLst>
          </p:nvPr>
        </p:nvGraphicFramePr>
        <p:xfrm>
          <a:off x="3851920" y="3356993"/>
          <a:ext cx="4392488" cy="3124398"/>
        </p:xfrm>
        <a:graphic>
          <a:graphicData uri="http://schemas.openxmlformats.org/presentationml/2006/ole">
            <mc:AlternateContent xmlns:mc="http://schemas.openxmlformats.org/markup-compatibility/2006">
              <mc:Choice xmlns:v="urn:schemas-microsoft-com:vml" Requires="v">
                <p:oleObj spid="_x0000_s7252" name="Arbeitsblatt" r:id="rId6" imgW="5524473" imgH="3929821" progId="Excel.Sheet.8">
                  <p:embed/>
                </p:oleObj>
              </mc:Choice>
              <mc:Fallback>
                <p:oleObj name="Arbeitsblatt" r:id="rId6" imgW="5524473" imgH="3929821" progId="Excel.Sheet.8">
                  <p:embed/>
                  <p:pic>
                    <p:nvPicPr>
                      <p:cNvPr id="27727" name="Object 79"/>
                      <p:cNvPicPr>
                        <a:picLocks noGrp="1" noChangeAspect="1" noChangeArrowheads="1"/>
                      </p:cNvPicPr>
                      <p:nvPr/>
                    </p:nvPicPr>
                    <p:blipFill>
                      <a:blip r:embed="rId7"/>
                      <a:srcRect/>
                      <a:stretch>
                        <a:fillRect/>
                      </a:stretch>
                    </p:blipFill>
                    <p:spPr bwMode="auto">
                      <a:xfrm>
                        <a:off x="3851920" y="3356993"/>
                        <a:ext cx="4392488" cy="3124398"/>
                      </a:xfrm>
                      <a:prstGeom prst="rect">
                        <a:avLst/>
                      </a:prstGeom>
                      <a:noFill/>
                      <a:ln>
                        <a:noFill/>
                      </a:ln>
                      <a:effectLst/>
                      <a:extLst/>
                    </p:spPr>
                  </p:pic>
                </p:oleObj>
              </mc:Fallback>
            </mc:AlternateContent>
          </a:graphicData>
        </a:graphic>
      </p:graphicFrame>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8" name="Rectangle 2"/>
          <p:cNvSpPr>
            <a:spLocks noGrp="1" noChangeArrowheads="1"/>
          </p:cNvSpPr>
          <p:nvPr>
            <p:ph type="title"/>
          </p:nvPr>
        </p:nvSpPr>
        <p:spPr>
          <a:xfrm>
            <a:off x="395536" y="220663"/>
            <a:ext cx="8718302" cy="1403350"/>
          </a:xfrm>
        </p:spPr>
        <p:txBody>
          <a:bodyPr>
            <a:normAutofit fontScale="90000"/>
          </a:bodyPr>
          <a:lstStyle/>
          <a:p>
            <a:r>
              <a:rPr lang="de-DE" dirty="0"/>
              <a:t/>
            </a:r>
            <a:br>
              <a:rPr lang="de-DE" dirty="0"/>
            </a:br>
            <a:r>
              <a:rPr lang="de-DE" dirty="0"/>
              <a:t/>
            </a:r>
            <a:br>
              <a:rPr lang="de-DE" dirty="0"/>
            </a:br>
            <a:r>
              <a:rPr lang="de-DE" dirty="0"/>
              <a:t/>
            </a:r>
            <a:br>
              <a:rPr lang="de-DE" dirty="0"/>
            </a:br>
            <a:r>
              <a:rPr lang="de-DE" dirty="0"/>
              <a:t/>
            </a:r>
            <a:br>
              <a:rPr lang="de-DE" dirty="0"/>
            </a:br>
            <a:r>
              <a:rPr lang="de-DE" dirty="0"/>
              <a:t/>
            </a:r>
            <a:br>
              <a:rPr lang="de-DE" dirty="0"/>
            </a:br>
            <a:r>
              <a:rPr lang="de-DE" dirty="0"/>
              <a:t/>
            </a:r>
            <a:br>
              <a:rPr lang="de-DE" dirty="0"/>
            </a:br>
            <a:r>
              <a:rPr lang="de-DE" dirty="0"/>
              <a:t/>
            </a:r>
            <a:br>
              <a:rPr lang="de-DE" dirty="0"/>
            </a:br>
            <a:r>
              <a:rPr lang="de-DE" dirty="0"/>
              <a:t/>
            </a:r>
            <a:br>
              <a:rPr lang="de-DE" dirty="0"/>
            </a:br>
            <a:r>
              <a:rPr lang="de-DE" dirty="0"/>
              <a:t/>
            </a:r>
            <a:br>
              <a:rPr lang="de-DE" dirty="0"/>
            </a:br>
            <a:r>
              <a:rPr lang="de-DE" dirty="0"/>
              <a:t/>
            </a:r>
            <a:br>
              <a:rPr lang="de-DE" dirty="0"/>
            </a:br>
            <a:r>
              <a:rPr lang="de-DE" dirty="0"/>
              <a:t/>
            </a:r>
            <a:br>
              <a:rPr lang="de-DE" dirty="0"/>
            </a:br>
            <a:r>
              <a:rPr lang="de-DE" dirty="0"/>
              <a:t/>
            </a:r>
            <a:br>
              <a:rPr lang="de-DE" dirty="0"/>
            </a:br>
            <a:r>
              <a:rPr lang="de-AT" b="1" dirty="0"/>
              <a:t> </a:t>
            </a:r>
            <a:br>
              <a:rPr lang="de-AT" b="1" dirty="0"/>
            </a:br>
            <a:r>
              <a:rPr lang="de-AT" b="1" dirty="0" smtClean="0"/>
              <a:t/>
            </a:r>
            <a:br>
              <a:rPr lang="de-AT" b="1" dirty="0" smtClean="0"/>
            </a:br>
            <a:r>
              <a:rPr lang="de-AT" sz="2700" b="1" dirty="0" err="1" smtClean="0">
                <a:solidFill>
                  <a:schemeClr val="tx1"/>
                </a:solidFill>
                <a:latin typeface="+mn-lt"/>
                <a:ea typeface="+mn-ea"/>
                <a:cs typeface="+mn-cs"/>
              </a:rPr>
              <a:t>For</a:t>
            </a:r>
            <a:r>
              <a:rPr lang="de-AT" sz="2700" b="1" dirty="0" smtClean="0">
                <a:solidFill>
                  <a:schemeClr val="tx1"/>
                </a:solidFill>
                <a:latin typeface="+mn-lt"/>
                <a:ea typeface="+mn-ea"/>
                <a:cs typeface="+mn-cs"/>
              </a:rPr>
              <a:t> </a:t>
            </a:r>
            <a:r>
              <a:rPr lang="de-AT" sz="2700" b="1" dirty="0">
                <a:solidFill>
                  <a:schemeClr val="tx1"/>
                </a:solidFill>
                <a:latin typeface="+mn-lt"/>
                <a:ea typeface="+mn-ea"/>
                <a:cs typeface="+mn-cs"/>
              </a:rPr>
              <a:t>all </a:t>
            </a:r>
            <a:r>
              <a:rPr lang="en-US" sz="2700" b="1" dirty="0">
                <a:solidFill>
                  <a:schemeClr val="tx1"/>
                </a:solidFill>
                <a:latin typeface="+mn-lt"/>
                <a:ea typeface="+mn-ea"/>
                <a:cs typeface="+mn-cs"/>
              </a:rPr>
              <a:t>normal </a:t>
            </a:r>
            <a:r>
              <a:rPr lang="en-US" sz="2700" b="1" dirty="0" smtClean="0">
                <a:solidFill>
                  <a:schemeClr val="tx1"/>
                </a:solidFill>
                <a:latin typeface="+mn-lt"/>
                <a:ea typeface="+mn-ea"/>
                <a:cs typeface="+mn-cs"/>
              </a:rPr>
              <a:t>distributions:</a:t>
            </a:r>
            <a:r>
              <a:rPr lang="en-US" sz="2700" dirty="0">
                <a:solidFill>
                  <a:schemeClr val="tx1"/>
                </a:solidFill>
                <a:latin typeface="+mn-lt"/>
                <a:ea typeface="+mn-ea"/>
                <a:cs typeface="+mn-cs"/>
              </a:rPr>
              <a:t/>
            </a:r>
            <a:br>
              <a:rPr lang="en-US" sz="2700" dirty="0">
                <a:solidFill>
                  <a:schemeClr val="tx1"/>
                </a:solidFill>
                <a:latin typeface="+mn-lt"/>
                <a:ea typeface="+mn-ea"/>
                <a:cs typeface="+mn-cs"/>
              </a:rPr>
            </a:br>
            <a:r>
              <a:rPr lang="de-AT" sz="2700" dirty="0" smtClean="0">
                <a:solidFill>
                  <a:schemeClr val="tx1"/>
                </a:solidFill>
                <a:latin typeface="+mn-lt"/>
                <a:ea typeface="+mn-ea"/>
                <a:cs typeface="+mn-cs"/>
              </a:rPr>
              <a:t>≈ </a:t>
            </a:r>
            <a:r>
              <a:rPr lang="de-AT" sz="2700" dirty="0">
                <a:solidFill>
                  <a:schemeClr val="tx1"/>
                </a:solidFill>
                <a:latin typeface="+mn-lt"/>
                <a:ea typeface="+mn-ea"/>
                <a:cs typeface="+mn-cs"/>
              </a:rPr>
              <a:t>68% of all observations lie within one</a:t>
            </a:r>
            <a:br>
              <a:rPr lang="de-AT" sz="2700" dirty="0">
                <a:solidFill>
                  <a:schemeClr val="tx1"/>
                </a:solidFill>
                <a:latin typeface="+mn-lt"/>
                <a:ea typeface="+mn-ea"/>
                <a:cs typeface="+mn-cs"/>
              </a:rPr>
            </a:br>
            <a:r>
              <a:rPr lang="en-US" sz="2700" dirty="0" err="1">
                <a:solidFill>
                  <a:schemeClr val="tx1"/>
                </a:solidFill>
                <a:latin typeface="+mn-lt"/>
                <a:ea typeface="+mn-ea"/>
                <a:cs typeface="+mn-cs"/>
              </a:rPr>
              <a:t>standard deviation </a:t>
            </a:r>
            <a:r>
              <a:rPr lang="en-US" sz="2700" dirty="0">
                <a:solidFill>
                  <a:schemeClr val="tx1"/>
                </a:solidFill>
                <a:latin typeface="+mn-lt"/>
                <a:ea typeface="+mn-ea"/>
                <a:cs typeface="+mn-cs"/>
              </a:rPr>
              <a:t>around the </a:t>
            </a:r>
            <a:r>
              <a:rPr lang="en-US" sz="2700" dirty="0" err="1">
                <a:solidFill>
                  <a:schemeClr val="tx1"/>
                </a:solidFill>
                <a:latin typeface="+mn-lt"/>
                <a:ea typeface="+mn-ea"/>
                <a:cs typeface="+mn-cs"/>
              </a:rPr>
              <a:t>mean</a:t>
            </a:r>
            <a:r>
              <a:rPr lang="en-US" sz="2700" dirty="0">
                <a:solidFill>
                  <a:schemeClr val="tx1"/>
                </a:solidFill>
                <a:latin typeface="+mn-lt"/>
                <a:ea typeface="+mn-ea"/>
                <a:cs typeface="+mn-cs"/>
              </a:rPr>
              <a:t/>
            </a:r>
            <a:br>
              <a:rPr lang="en-US" sz="2700" dirty="0">
                <a:solidFill>
                  <a:schemeClr val="tx1"/>
                </a:solidFill>
                <a:latin typeface="+mn-lt"/>
                <a:ea typeface="+mn-ea"/>
                <a:cs typeface="+mn-cs"/>
              </a:rPr>
            </a:br>
            <a:r>
              <a:rPr lang="de-AT" sz="2700" dirty="0">
                <a:solidFill>
                  <a:schemeClr val="tx1"/>
                </a:solidFill>
                <a:latin typeface="+mn-lt"/>
                <a:ea typeface="+mn-ea"/>
                <a:cs typeface="+mn-cs"/>
              </a:rPr>
              <a:t>(between μ - σ and μ + σ </a:t>
            </a:r>
            <a:r>
              <a:rPr lang="de-AT" sz="2700" dirty="0" smtClean="0">
                <a:solidFill>
                  <a:schemeClr val="tx1"/>
                </a:solidFill>
                <a:latin typeface="+mn-lt"/>
                <a:ea typeface="+mn-ea"/>
                <a:cs typeface="+mn-cs"/>
              </a:rPr>
              <a:t>)</a:t>
            </a:r>
            <a:br>
              <a:rPr lang="de-AT" sz="2700" dirty="0" smtClean="0">
                <a:solidFill>
                  <a:schemeClr val="tx1"/>
                </a:solidFill>
                <a:latin typeface="+mn-lt"/>
                <a:ea typeface="+mn-ea"/>
                <a:cs typeface="+mn-cs"/>
              </a:rPr>
            </a:br>
            <a:r>
              <a:rPr lang="de-AT" sz="2700" dirty="0">
                <a:solidFill>
                  <a:schemeClr val="tx1"/>
                </a:solidFill>
                <a:latin typeface="+mn-lt"/>
                <a:ea typeface="+mn-ea"/>
                <a:cs typeface="+mn-cs"/>
              </a:rPr>
              <a:t/>
            </a:r>
            <a:br>
              <a:rPr lang="de-AT" sz="2700" dirty="0">
                <a:solidFill>
                  <a:schemeClr val="tx1"/>
                </a:solidFill>
                <a:latin typeface="+mn-lt"/>
                <a:ea typeface="+mn-ea"/>
                <a:cs typeface="+mn-cs"/>
              </a:rPr>
            </a:br>
            <a:r>
              <a:rPr lang="de-AT" sz="2700" dirty="0" smtClean="0">
                <a:solidFill>
                  <a:schemeClr val="tx1"/>
                </a:solidFill>
                <a:latin typeface="+mn-lt"/>
                <a:ea typeface="+mn-ea"/>
                <a:cs typeface="+mn-cs"/>
              </a:rPr>
              <a:t>≈ </a:t>
            </a:r>
            <a:r>
              <a:rPr lang="de-AT" sz="2700" dirty="0">
                <a:solidFill>
                  <a:schemeClr val="tx1"/>
                </a:solidFill>
                <a:latin typeface="+mn-lt"/>
                <a:ea typeface="+mn-ea"/>
                <a:cs typeface="+mn-cs"/>
              </a:rPr>
              <a:t>95% of all observations lie within</a:t>
            </a:r>
            <a:br>
              <a:rPr lang="de-AT" sz="2700" dirty="0">
                <a:solidFill>
                  <a:schemeClr val="tx1"/>
                </a:solidFill>
                <a:latin typeface="+mn-lt"/>
                <a:ea typeface="+mn-ea"/>
                <a:cs typeface="+mn-cs"/>
              </a:rPr>
            </a:br>
            <a:r>
              <a:rPr lang="de-AT" sz="2700" dirty="0">
                <a:solidFill>
                  <a:schemeClr val="tx1"/>
                </a:solidFill>
                <a:latin typeface="+mn-lt"/>
                <a:ea typeface="+mn-ea"/>
                <a:cs typeface="+mn-cs"/>
              </a:rPr>
              <a:t>two standard deviations (between μ - 2σ </a:t>
            </a:r>
            <a:r>
              <a:rPr lang="de-AT" sz="2700" dirty="0" err="1" smtClean="0">
                <a:solidFill>
                  <a:schemeClr val="tx1"/>
                </a:solidFill>
                <a:latin typeface="+mn-lt"/>
                <a:ea typeface="+mn-ea"/>
                <a:cs typeface="+mn-cs"/>
              </a:rPr>
              <a:t>and</a:t>
            </a:r>
            <a:r>
              <a:rPr lang="de-AT" sz="2700" dirty="0" smtClean="0">
                <a:solidFill>
                  <a:schemeClr val="tx1"/>
                </a:solidFill>
                <a:latin typeface="+mn-lt"/>
                <a:ea typeface="+mn-ea"/>
                <a:cs typeface="+mn-cs"/>
              </a:rPr>
              <a:t> </a:t>
            </a:r>
            <a:r>
              <a:rPr lang="el-GR" sz="2700" dirty="0" smtClean="0">
                <a:solidFill>
                  <a:schemeClr val="tx1"/>
                </a:solidFill>
                <a:latin typeface="+mn-lt"/>
                <a:ea typeface="+mn-ea"/>
                <a:cs typeface="+mn-cs"/>
              </a:rPr>
              <a:t>μ </a:t>
            </a:r>
            <a:r>
              <a:rPr lang="el-GR" sz="2700" dirty="0">
                <a:solidFill>
                  <a:schemeClr val="tx1"/>
                </a:solidFill>
                <a:latin typeface="+mn-lt"/>
                <a:ea typeface="+mn-ea"/>
                <a:cs typeface="+mn-cs"/>
              </a:rPr>
              <a:t>+ 2σ </a:t>
            </a:r>
            <a:r>
              <a:rPr lang="el-GR" sz="2700" dirty="0" smtClean="0">
                <a:solidFill>
                  <a:schemeClr val="tx1"/>
                </a:solidFill>
                <a:latin typeface="+mn-lt"/>
                <a:ea typeface="+mn-ea"/>
                <a:cs typeface="+mn-cs"/>
              </a:rPr>
              <a:t>)</a:t>
            </a:r>
            <a:r>
              <a:rPr lang="de-DE" sz="2700" dirty="0" smtClean="0">
                <a:solidFill>
                  <a:schemeClr val="tx1"/>
                </a:solidFill>
                <a:latin typeface="+mn-lt"/>
                <a:ea typeface="+mn-ea"/>
                <a:cs typeface="+mn-cs"/>
              </a:rPr>
              <a:t/>
            </a:r>
            <a:br>
              <a:rPr lang="de-DE" sz="2700" dirty="0" smtClean="0">
                <a:solidFill>
                  <a:schemeClr val="tx1"/>
                </a:solidFill>
                <a:latin typeface="+mn-lt"/>
                <a:ea typeface="+mn-ea"/>
                <a:cs typeface="+mn-cs"/>
              </a:rPr>
            </a:br>
            <a:r>
              <a:rPr lang="el-GR" sz="2700" dirty="0">
                <a:solidFill>
                  <a:schemeClr val="tx1"/>
                </a:solidFill>
                <a:latin typeface="+mn-lt"/>
                <a:ea typeface="+mn-ea"/>
                <a:cs typeface="+mn-cs"/>
              </a:rPr>
              <a:t/>
            </a:r>
            <a:br>
              <a:rPr lang="el-GR" sz="2700" dirty="0">
                <a:solidFill>
                  <a:schemeClr val="tx1"/>
                </a:solidFill>
                <a:latin typeface="+mn-lt"/>
                <a:ea typeface="+mn-ea"/>
                <a:cs typeface="+mn-cs"/>
              </a:rPr>
            </a:br>
            <a:r>
              <a:rPr lang="de-AT" sz="2700" dirty="0" smtClean="0">
                <a:solidFill>
                  <a:schemeClr val="tx1"/>
                </a:solidFill>
              </a:rPr>
              <a:t> </a:t>
            </a:r>
            <a:r>
              <a:rPr lang="de-AT" sz="2700" dirty="0">
                <a:solidFill>
                  <a:schemeClr val="tx1"/>
                </a:solidFill>
              </a:rPr>
              <a:t>≈ </a:t>
            </a:r>
            <a:r>
              <a:rPr lang="de-AT" sz="2700" dirty="0">
                <a:solidFill>
                  <a:schemeClr val="tx1"/>
                </a:solidFill>
                <a:latin typeface="+mn-lt"/>
                <a:ea typeface="+mn-ea"/>
                <a:cs typeface="+mn-cs"/>
              </a:rPr>
              <a:t>99% of all </a:t>
            </a:r>
            <a:r>
              <a:rPr lang="de-AT" sz="2700" dirty="0" err="1">
                <a:solidFill>
                  <a:schemeClr val="tx1"/>
                </a:solidFill>
                <a:latin typeface="+mn-lt"/>
                <a:ea typeface="+mn-ea"/>
                <a:cs typeface="+mn-cs"/>
              </a:rPr>
              <a:t>observations</a:t>
            </a:r>
            <a:r>
              <a:rPr lang="de-AT" sz="2700" dirty="0">
                <a:solidFill>
                  <a:schemeClr val="tx1"/>
                </a:solidFill>
                <a:latin typeface="+mn-lt"/>
                <a:ea typeface="+mn-ea"/>
                <a:cs typeface="+mn-cs"/>
              </a:rPr>
              <a:t> </a:t>
            </a:r>
            <a:r>
              <a:rPr lang="de-AT" sz="2700" dirty="0" err="1" smtClean="0">
                <a:solidFill>
                  <a:schemeClr val="tx1"/>
                </a:solidFill>
                <a:latin typeface="+mn-lt"/>
                <a:ea typeface="+mn-ea"/>
                <a:cs typeface="+mn-cs"/>
              </a:rPr>
              <a:t>lie</a:t>
            </a:r>
            <a:r>
              <a:rPr lang="de-AT" sz="2700" dirty="0" smtClean="0">
                <a:solidFill>
                  <a:schemeClr val="tx1"/>
                </a:solidFill>
                <a:latin typeface="+mn-lt"/>
                <a:ea typeface="+mn-ea"/>
                <a:cs typeface="+mn-cs"/>
              </a:rPr>
              <a:t> </a:t>
            </a:r>
            <a:r>
              <a:rPr lang="de-AT" sz="2700" dirty="0">
                <a:solidFill>
                  <a:schemeClr val="tx1"/>
                </a:solidFill>
                <a:latin typeface="+mn-lt"/>
                <a:ea typeface="+mn-ea"/>
                <a:cs typeface="+mn-cs"/>
              </a:rPr>
              <a:t>within three</a:t>
            </a:r>
            <a:br>
              <a:rPr lang="de-AT" sz="2700" dirty="0">
                <a:solidFill>
                  <a:schemeClr val="tx1"/>
                </a:solidFill>
                <a:latin typeface="+mn-lt"/>
                <a:ea typeface="+mn-ea"/>
                <a:cs typeface="+mn-cs"/>
              </a:rPr>
            </a:br>
            <a:r>
              <a:rPr lang="de-AT" sz="2700" dirty="0">
                <a:solidFill>
                  <a:schemeClr val="tx1"/>
                </a:solidFill>
                <a:latin typeface="+mn-lt"/>
                <a:ea typeface="+mn-ea"/>
                <a:cs typeface="+mn-cs"/>
              </a:rPr>
              <a:t>standard deviation (between μ - 3σ </a:t>
            </a:r>
            <a:r>
              <a:rPr lang="de-AT" sz="2700" dirty="0" err="1" smtClean="0">
                <a:solidFill>
                  <a:schemeClr val="tx1"/>
                </a:solidFill>
                <a:latin typeface="+mn-lt"/>
                <a:ea typeface="+mn-ea"/>
                <a:cs typeface="+mn-cs"/>
              </a:rPr>
              <a:t>and</a:t>
            </a:r>
            <a:r>
              <a:rPr lang="de-AT" sz="2700" dirty="0" smtClean="0">
                <a:solidFill>
                  <a:schemeClr val="tx1"/>
                </a:solidFill>
                <a:latin typeface="+mn-lt"/>
                <a:ea typeface="+mn-ea"/>
                <a:cs typeface="+mn-cs"/>
              </a:rPr>
              <a:t> </a:t>
            </a:r>
            <a:r>
              <a:rPr lang="el-GR" sz="2700" dirty="0" smtClean="0">
                <a:solidFill>
                  <a:schemeClr val="tx1"/>
                </a:solidFill>
                <a:latin typeface="+mn-lt"/>
                <a:ea typeface="+mn-ea"/>
                <a:cs typeface="+mn-cs"/>
              </a:rPr>
              <a:t>μ </a:t>
            </a:r>
            <a:r>
              <a:rPr lang="el-GR" sz="2700" dirty="0">
                <a:solidFill>
                  <a:schemeClr val="tx1"/>
                </a:solidFill>
                <a:latin typeface="+mn-lt"/>
                <a:ea typeface="+mn-ea"/>
                <a:cs typeface="+mn-cs"/>
              </a:rPr>
              <a:t>+ </a:t>
            </a:r>
            <a:r>
              <a:rPr lang="el-GR" sz="2700" dirty="0" smtClean="0">
                <a:solidFill>
                  <a:schemeClr val="tx1"/>
                </a:solidFill>
                <a:latin typeface="+mn-lt"/>
                <a:ea typeface="+mn-ea"/>
                <a:cs typeface="+mn-cs"/>
              </a:rPr>
              <a:t>3σ</a:t>
            </a:r>
            <a:r>
              <a:rPr lang="de-DE" sz="2700" dirty="0" smtClean="0">
                <a:solidFill>
                  <a:schemeClr val="tx1"/>
                </a:solidFill>
                <a:latin typeface="+mn-lt"/>
                <a:ea typeface="+mn-ea"/>
                <a:cs typeface="+mn-cs"/>
              </a:rPr>
              <a:t>)</a:t>
            </a:r>
            <a:r>
              <a:rPr lang="de-DE" sz="2700" dirty="0">
                <a:solidFill>
                  <a:schemeClr val="tx1"/>
                </a:solidFill>
                <a:latin typeface="+mn-lt"/>
                <a:ea typeface="+mn-ea"/>
                <a:cs typeface="+mn-cs"/>
              </a:rPr>
              <a:t/>
            </a:r>
            <a:br>
              <a:rPr lang="de-DE" sz="2700" dirty="0">
                <a:solidFill>
                  <a:schemeClr val="tx1"/>
                </a:solidFill>
                <a:latin typeface="+mn-lt"/>
                <a:ea typeface="+mn-ea"/>
                <a:cs typeface="+mn-cs"/>
              </a:rPr>
            </a:br>
            <a:endParaRPr lang="en-US" sz="2700" dirty="0">
              <a:solidFill>
                <a:schemeClr val="tx1"/>
              </a:solidFill>
              <a:latin typeface="+mn-lt"/>
              <a:ea typeface="+mn-ea"/>
              <a:cs typeface="+mn-cs"/>
            </a:endParaRPr>
          </a:p>
        </p:txBody>
      </p:sp>
      <p:sp>
        <p:nvSpPr>
          <p:cNvPr id="9" name="Fußzeilenplatzhalter 3"/>
          <p:cNvSpPr>
            <a:spLocks noGrp="1"/>
          </p:cNvSpPr>
          <p:nvPr>
            <p:ph type="ftr" sz="quarter" idx="11"/>
          </p:nvPr>
        </p:nvSpPr>
        <p:spPr>
          <a:xfrm>
            <a:off x="3124200" y="6356350"/>
            <a:ext cx="2895600" cy="365125"/>
          </a:xfrm>
        </p:spPr>
        <p:txBody>
          <a:bodyPr/>
          <a:lstStyle/>
          <a:p>
            <a:r>
              <a:rPr lang="de-DE" altLang="en-US" dirty="0"/>
              <a:t>hanno.ulmer@i-med.ac.at</a:t>
            </a:r>
          </a:p>
        </p:txBody>
      </p:sp>
      <p:sp>
        <p:nvSpPr>
          <p:cNvPr id="7" name="Rechteck 6"/>
          <p:cNvSpPr/>
          <p:nvPr/>
        </p:nvSpPr>
        <p:spPr>
          <a:xfrm>
            <a:off x="467544" y="692696"/>
            <a:ext cx="4963218" cy="584775"/>
          </a:xfrm>
          <a:prstGeom prst="rect">
            <a:avLst/>
          </a:prstGeom>
        </p:spPr>
        <p:txBody>
          <a:bodyPr wrap="none">
            <a:spAutoFit/>
          </a:bodyPr>
          <a:lstStyle/>
          <a:p>
            <a:r>
              <a:rPr lang="de-AT" sz="3200" dirty="0">
                <a:solidFill>
                  <a:srgbClr val="4F81BD"/>
                </a:solidFill>
                <a:latin typeface="+mj-lt"/>
                <a:ea typeface="+mj-ea"/>
                <a:cs typeface="+mj-cs"/>
              </a:rPr>
              <a:t>The </a:t>
            </a:r>
            <a:r>
              <a:rPr lang="de-AT" sz="3200" dirty="0" err="1" smtClean="0">
                <a:solidFill>
                  <a:srgbClr val="4F81BD"/>
                </a:solidFill>
                <a:latin typeface="+mj-lt"/>
                <a:ea typeface="+mj-ea"/>
                <a:cs typeface="+mj-cs"/>
              </a:rPr>
              <a:t>sigma</a:t>
            </a:r>
            <a:r>
              <a:rPr lang="de-AT" sz="3200" dirty="0" smtClean="0">
                <a:solidFill>
                  <a:srgbClr val="4F81BD"/>
                </a:solidFill>
                <a:latin typeface="+mj-lt"/>
                <a:ea typeface="+mj-ea"/>
                <a:cs typeface="+mj-cs"/>
              </a:rPr>
              <a:t> (68-95-99%) </a:t>
            </a:r>
            <a:r>
              <a:rPr lang="de-AT" sz="3200" dirty="0">
                <a:solidFill>
                  <a:srgbClr val="4F81BD"/>
                </a:solidFill>
                <a:latin typeface="+mj-lt"/>
                <a:ea typeface="+mj-ea"/>
                <a:cs typeface="+mj-cs"/>
              </a:rPr>
              <a:t>rule: </a:t>
            </a:r>
            <a:endParaRPr lang="en-US" sz="3200" dirty="0">
              <a:solidFill>
                <a:srgbClr val="4F81BD"/>
              </a:solidFill>
              <a:latin typeface="+mj-lt"/>
              <a:ea typeface="+mj-ea"/>
              <a:cs typeface="+mj-cs"/>
            </a:endParaRPr>
          </a:p>
        </p:txBody>
      </p:sp>
      <p:sp>
        <p:nvSpPr>
          <p:cNvPr id="11" name="Foliennummernplatzhalter 5"/>
          <p:cNvSpPr>
            <a:spLocks noGrp="1"/>
          </p:cNvSpPr>
          <p:nvPr>
            <p:ph type="sldNum" sz="quarter" idx="12"/>
          </p:nvPr>
        </p:nvSpPr>
        <p:spPr>
          <a:xfrm>
            <a:off x="6553200" y="6356350"/>
            <a:ext cx="2133600" cy="365125"/>
          </a:xfrm>
          <a:noFill/>
        </p:spPr>
        <p:txBody>
          <a:bodyPr/>
          <a:lstStyle/>
          <a:p>
            <a:endParaRPr lang="en-US" dirty="0"/>
          </a:p>
          <a:p>
            <a:fld id="{B23668B4-85D4-42DE-A2D6-D5484DD0A604}" type="slidenum">
              <a:rPr lang="en-US"/>
              <a:t>77</a:t>
            </a:fld>
            <a:endParaRPr lang="en-US" dirty="0"/>
          </a:p>
        </p:txBody>
      </p:sp>
      <p:sp>
        <p:nvSpPr>
          <p:cNvPr id="2" name="Datumsplatzhalter 1"/>
          <p:cNvSpPr>
            <a:spLocks noGrp="1"/>
          </p:cNvSpPr>
          <p:nvPr>
            <p:ph type="dt" sz="half" idx="10"/>
          </p:nvPr>
        </p:nvSpPr>
        <p:spPr/>
        <p:txBody>
          <a:bodyPr/>
          <a:lstStyle/>
          <a:p>
            <a:pPr>
              <a:defRPr/>
            </a:pPr>
            <a:fld id="{C087304D-F966-4265-8368-884330A06853}" type="datetime1">
              <a:rPr lang="de-AT" smtClean="0"/>
              <a:t>01.02.2023</a:t>
            </a:fld>
            <a:endParaRPr lang="de-AT"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ChangeArrowheads="1"/>
          </p:cNvSpPr>
          <p:nvPr>
            <p:ph type="ctrTitle"/>
          </p:nvPr>
        </p:nvSpPr>
        <p:spPr>
          <a:xfrm>
            <a:off x="611188" y="1524000"/>
            <a:ext cx="7905750" cy="2120900"/>
          </a:xfrm>
        </p:spPr>
        <p:txBody>
          <a:bodyPr/>
          <a:lstStyle/>
          <a:p>
            <a:pPr algn="l"/>
            <a:r>
              <a:rPr lang="de-DE" dirty="0"/>
              <a:t>The </a:t>
            </a:r>
            <a:r>
              <a:rPr lang="de-DE" dirty="0" smtClean="0"/>
              <a:t>2X2 </a:t>
            </a:r>
            <a:r>
              <a:rPr lang="de-DE" dirty="0" err="1" smtClean="0"/>
              <a:t>table</a:t>
            </a:r>
            <a:r>
              <a:rPr lang="de-DE" dirty="0" smtClean="0"/>
              <a:t> </a:t>
            </a:r>
            <a:r>
              <a:rPr lang="de-DE" dirty="0" err="1" smtClean="0"/>
              <a:t>continued</a:t>
            </a:r>
            <a:r>
              <a:rPr lang="de-DE" dirty="0" smtClean="0"/>
              <a:t>:</a:t>
            </a:r>
            <a:br>
              <a:rPr lang="de-DE" dirty="0" smtClean="0"/>
            </a:br>
            <a:r>
              <a:rPr lang="de-DE" dirty="0" err="1"/>
              <a:t>D</a:t>
            </a:r>
            <a:r>
              <a:rPr lang="de-DE" dirty="0" err="1" smtClean="0"/>
              <a:t>iagnostic</a:t>
            </a:r>
            <a:r>
              <a:rPr lang="de-DE" dirty="0" smtClean="0"/>
              <a:t> </a:t>
            </a:r>
            <a:r>
              <a:rPr lang="de-DE" dirty="0" err="1" smtClean="0"/>
              <a:t>study</a:t>
            </a:r>
            <a:r>
              <a:rPr lang="de-DE" dirty="0" smtClean="0"/>
              <a:t> </a:t>
            </a:r>
            <a:endParaRPr lang="de-DE" sz="2500" b="1" i="1" dirty="0"/>
          </a:p>
        </p:txBody>
      </p:sp>
      <p:sp>
        <p:nvSpPr>
          <p:cNvPr id="137218" name="Rectangle 3"/>
          <p:cNvSpPr txBox="1">
            <a:spLocks noChangeArrowheads="1"/>
          </p:cNvSpPr>
          <p:nvPr/>
        </p:nvSpPr>
        <p:spPr bwMode="auto">
          <a:xfrm>
            <a:off x="1339850" y="5589588"/>
            <a:ext cx="6400800" cy="985837"/>
          </a:xfrm>
          <a:prstGeom prst="rect">
            <a:avLst/>
          </a:prstGeom>
          <a:noFill/>
          <a:ln w="9525">
            <a:noFill/>
            <a:miter lim="800000"/>
            <a:headEnd/>
            <a:tailEnd/>
          </a:ln>
        </p:spPr>
        <p:txBody>
          <a:bodyPr/>
          <a:lstStyle/>
          <a:p>
            <a:pPr algn="ctr">
              <a:spcBef>
                <a:spcPct val="20000"/>
              </a:spcBef>
              <a:buFont typeface="Arial" pitchFamily="34" charset="0"/>
              <a:buNone/>
            </a:pPr>
            <a:r>
              <a:rPr lang="de-DE" sz="2000">
                <a:solidFill>
                  <a:srgbClr val="7F7F7F"/>
                </a:solidFill>
                <a:latin typeface="Calibri" pitchFamily="34" charset="0"/>
              </a:rPr>
              <a:t>Department of Medical Statistics, Informatics and Health Economics, Innsbruck Medical University</a:t>
            </a:r>
          </a:p>
          <a:p>
            <a:pPr algn="ctr">
              <a:spcBef>
                <a:spcPct val="20000"/>
              </a:spcBef>
              <a:buFont typeface="Arial" pitchFamily="34" charset="0"/>
              <a:buNone/>
            </a:pPr>
            <a:endParaRPr lang="de-DE">
              <a:solidFill>
                <a:srgbClr val="7F7F7F"/>
              </a:solidFill>
              <a:latin typeface="Calibri" pitchFamily="34" charset="0"/>
            </a:endParaRPr>
          </a:p>
          <a:p>
            <a:pPr algn="ctr">
              <a:spcBef>
                <a:spcPct val="20000"/>
              </a:spcBef>
              <a:buFont typeface="Arial" pitchFamily="34" charset="0"/>
              <a:buNone/>
            </a:pPr>
            <a:endParaRPr lang="de-DE">
              <a:solidFill>
                <a:srgbClr val="7F7F7F"/>
              </a:solidFill>
              <a:latin typeface="Calibri" pitchFamily="34" charset="0"/>
            </a:endParaRPr>
          </a:p>
        </p:txBody>
      </p:sp>
      <p:sp>
        <p:nvSpPr>
          <p:cNvPr id="137219" name="Rectangle 3"/>
          <p:cNvSpPr txBox="1">
            <a:spLocks noChangeArrowheads="1"/>
          </p:cNvSpPr>
          <p:nvPr/>
        </p:nvSpPr>
        <p:spPr bwMode="auto">
          <a:xfrm>
            <a:off x="1339850" y="4076700"/>
            <a:ext cx="6553200" cy="1008063"/>
          </a:xfrm>
          <a:prstGeom prst="rect">
            <a:avLst/>
          </a:prstGeom>
          <a:noFill/>
          <a:ln w="9525">
            <a:noFill/>
            <a:miter lim="800000"/>
            <a:headEnd/>
            <a:tailEnd/>
          </a:ln>
        </p:spPr>
        <p:txBody>
          <a:bodyPr/>
          <a:lstStyle/>
          <a:p>
            <a:pPr algn="ctr">
              <a:spcBef>
                <a:spcPct val="20000"/>
              </a:spcBef>
              <a:buFont typeface="Arial" pitchFamily="34" charset="0"/>
              <a:buNone/>
            </a:pPr>
            <a:r>
              <a:rPr lang="de-DE" sz="2000" dirty="0">
                <a:solidFill>
                  <a:srgbClr val="7F7F7F"/>
                </a:solidFill>
                <a:latin typeface="Calibri" pitchFamily="34" charset="0"/>
              </a:rPr>
              <a:t>Dr. Hanno Ulmer</a:t>
            </a:r>
          </a:p>
          <a:p>
            <a:pPr algn="ctr">
              <a:spcBef>
                <a:spcPct val="20000"/>
              </a:spcBef>
              <a:buFont typeface="Arial" pitchFamily="34" charset="0"/>
              <a:buNone/>
            </a:pPr>
            <a:r>
              <a:rPr lang="de-AT" sz="1600" i="1" dirty="0">
                <a:solidFill>
                  <a:srgbClr val="7F7F7F"/>
                </a:solidFill>
                <a:latin typeface="Calibri" pitchFamily="34" charset="0"/>
              </a:rPr>
              <a:t>hanno.ulmer@i-med.ac.at</a:t>
            </a:r>
            <a:endParaRPr lang="de-DE" sz="1600" i="1" dirty="0">
              <a:solidFill>
                <a:srgbClr val="7F7F7F"/>
              </a:solidFill>
              <a:latin typeface="Calibri" pitchFamily="34" charset="0"/>
            </a:endParaRPr>
          </a:p>
          <a:p>
            <a:pPr algn="ctr">
              <a:spcBef>
                <a:spcPct val="20000"/>
              </a:spcBef>
              <a:buFont typeface="Arial" pitchFamily="34" charset="0"/>
              <a:buNone/>
            </a:pPr>
            <a:r>
              <a:rPr lang="de-DE" sz="1400" i="1" dirty="0">
                <a:solidFill>
                  <a:srgbClr val="7F7F7F"/>
                </a:solidFill>
                <a:latin typeface="Calibri" pitchFamily="34" charset="0"/>
              </a:rPr>
              <a:t>Innsbruck, October 2011</a:t>
            </a:r>
          </a:p>
          <a:p>
            <a:pPr algn="ctr">
              <a:spcBef>
                <a:spcPct val="20000"/>
              </a:spcBef>
              <a:buFont typeface="Arial" pitchFamily="34" charset="0"/>
              <a:buNone/>
            </a:pPr>
            <a:endParaRPr lang="de-DE" sz="2000" dirty="0">
              <a:solidFill>
                <a:srgbClr val="7F7F7F"/>
              </a:solidFill>
              <a:latin typeface="Calibri" pitchFamily="34" charset="0"/>
            </a:endParaRPr>
          </a:p>
          <a:p>
            <a:pPr algn="ctr">
              <a:spcBef>
                <a:spcPct val="20000"/>
              </a:spcBef>
              <a:buFont typeface="Arial" pitchFamily="34" charset="0"/>
              <a:buNone/>
            </a:pPr>
            <a:endParaRPr lang="de-DE" dirty="0">
              <a:solidFill>
                <a:srgbClr val="7F7F7F"/>
              </a:solidFill>
              <a:latin typeface="Calibri" pitchFamily="34" charset="0"/>
            </a:endParaRPr>
          </a:p>
          <a:p>
            <a:pPr algn="ctr">
              <a:spcBef>
                <a:spcPct val="20000"/>
              </a:spcBef>
              <a:buFont typeface="Arial" pitchFamily="34" charset="0"/>
              <a:buNone/>
            </a:pPr>
            <a:endParaRPr lang="de-DE" dirty="0">
              <a:solidFill>
                <a:srgbClr val="7F7F7F"/>
              </a:solidFill>
              <a:latin typeface="Calibri" pitchFamily="34"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6" name="Rectangle 2"/>
          <p:cNvSpPr>
            <a:spLocks noGrp="1" noChangeArrowheads="1"/>
          </p:cNvSpPr>
          <p:nvPr>
            <p:ph type="title"/>
          </p:nvPr>
        </p:nvSpPr>
        <p:spPr>
          <a:xfrm>
            <a:off x="539750" y="620713"/>
            <a:ext cx="7888288" cy="595312"/>
          </a:xfrm>
        </p:spPr>
        <p:txBody>
          <a:bodyPr/>
          <a:lstStyle/>
          <a:p>
            <a:r>
              <a:rPr lang="en-GB" sz="2800"/>
              <a:t>Diagnostic study</a:t>
            </a:r>
          </a:p>
        </p:txBody>
      </p:sp>
      <p:sp>
        <p:nvSpPr>
          <p:cNvPr id="35" name="Fußzeilenplatzhalter 4"/>
          <p:cNvSpPr>
            <a:spLocks noGrp="1"/>
          </p:cNvSpPr>
          <p:nvPr>
            <p:ph type="ftr" sz="quarter" idx="11"/>
          </p:nvPr>
        </p:nvSpPr>
        <p:spPr/>
        <p:txBody>
          <a:bodyPr/>
          <a:lstStyle/>
          <a:p>
            <a:pPr>
              <a:defRPr/>
            </a:pPr>
            <a:r>
              <a:rPr lang="de-DE" altLang="en-US">
                <a:latin typeface="Comic Sans MS" pitchFamily="66" charset="0"/>
              </a:rPr>
              <a:t>hanno.ulmer@i-med.ac.at</a:t>
            </a:r>
          </a:p>
        </p:txBody>
      </p:sp>
      <p:sp>
        <p:nvSpPr>
          <p:cNvPr id="36" name="Foliennummernplatzhalter 5"/>
          <p:cNvSpPr>
            <a:spLocks noGrp="1"/>
          </p:cNvSpPr>
          <p:nvPr>
            <p:ph type="sldNum" sz="quarter" idx="12"/>
          </p:nvPr>
        </p:nvSpPr>
        <p:spPr/>
        <p:txBody>
          <a:bodyPr/>
          <a:lstStyle/>
          <a:p>
            <a:pPr>
              <a:defRPr/>
            </a:pPr>
            <a:fld id="{15E2D297-8CE8-4024-A3C2-16DE76E1880B}" type="slidenum">
              <a:rPr lang="de-DE" altLang="en-US" smtClean="0"/>
              <a:t>79</a:t>
            </a:fld>
            <a:endParaRPr lang="de-DE" altLang="en-US" dirty="0"/>
          </a:p>
        </p:txBody>
      </p:sp>
      <p:graphicFrame>
        <p:nvGraphicFramePr>
          <p:cNvPr id="214019" name="Group 3"/>
          <p:cNvGraphicFramePr>
            <a:graphicFrameLocks noGrp="1"/>
          </p:cNvGraphicFramePr>
          <p:nvPr/>
        </p:nvGraphicFramePr>
        <p:xfrm>
          <a:off x="971550" y="1957388"/>
          <a:ext cx="7561263" cy="4064000"/>
        </p:xfrm>
        <a:graphic>
          <a:graphicData uri="http://schemas.openxmlformats.org/drawingml/2006/table">
            <a:tbl>
              <a:tblPr/>
              <a:tblGrid>
                <a:gridCol w="1889125">
                  <a:extLst>
                    <a:ext uri="{9D8B030D-6E8A-4147-A177-3AD203B41FA5}">
                      <a16:colId xmlns:a16="http://schemas.microsoft.com/office/drawing/2014/main" val="20000"/>
                    </a:ext>
                  </a:extLst>
                </a:gridCol>
                <a:gridCol w="1892300">
                  <a:extLst>
                    <a:ext uri="{9D8B030D-6E8A-4147-A177-3AD203B41FA5}">
                      <a16:colId xmlns:a16="http://schemas.microsoft.com/office/drawing/2014/main" val="20001"/>
                    </a:ext>
                  </a:extLst>
                </a:gridCol>
                <a:gridCol w="1890713">
                  <a:extLst>
                    <a:ext uri="{9D8B030D-6E8A-4147-A177-3AD203B41FA5}">
                      <a16:colId xmlns:a16="http://schemas.microsoft.com/office/drawing/2014/main" val="20002"/>
                    </a:ext>
                  </a:extLst>
                </a:gridCol>
                <a:gridCol w="1889125">
                  <a:extLst>
                    <a:ext uri="{9D8B030D-6E8A-4147-A177-3AD203B41FA5}">
                      <a16:colId xmlns:a16="http://schemas.microsoft.com/office/drawing/2014/main" val="20003"/>
                    </a:ext>
                  </a:extLst>
                </a:gridCol>
              </a:tblGrid>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000" b="0" i="0" u="none" strike="noStrike" cap="none" normalizeH="0" baseline="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a:ln>
                            <a:noFill/>
                          </a:ln>
                          <a:solidFill>
                            <a:srgbClr val="000036"/>
                          </a:solidFill>
                          <a:effectLst/>
                          <a:latin typeface="Arial" charset="0"/>
                        </a:rPr>
                        <a:t>Gold standard positive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a:ln>
                            <a:noFill/>
                          </a:ln>
                          <a:solidFill>
                            <a:srgbClr val="000036"/>
                          </a:solidFill>
                          <a:effectLst/>
                          <a:latin typeface="Arial" charset="0"/>
                        </a:rPr>
                        <a:t>Gold standard negative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a:ln>
                            <a:noFill/>
                          </a:ln>
                          <a:solidFill>
                            <a:srgbClr val="000036"/>
                          </a:solidFill>
                          <a:effectLst/>
                          <a:latin typeface="Arial" charset="0"/>
                        </a:rPr>
                        <a:t>New procedure positive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a:ln>
                            <a:noFill/>
                          </a:ln>
                          <a:solidFill>
                            <a:srgbClr val="000036"/>
                          </a:solidFill>
                          <a:effectLst/>
                          <a:latin typeface="Arial"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a:ln>
                            <a:noFill/>
                          </a:ln>
                          <a:solidFill>
                            <a:srgbClr val="000036"/>
                          </a:solidFill>
                          <a:effectLst/>
                          <a:latin typeface="Arial"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a:ln>
                            <a:noFill/>
                          </a:ln>
                          <a:solidFill>
                            <a:srgbClr val="000036"/>
                          </a:solidFill>
                          <a:effectLst/>
                          <a:latin typeface="Arial" charset="0"/>
                        </a:rPr>
                        <a:t>Pos. pred. W.</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a:ln>
                            <a:noFill/>
                          </a:ln>
                          <a:solidFill>
                            <a:srgbClr val="000036"/>
                          </a:solidFill>
                          <a:effectLst/>
                          <a:latin typeface="Arial" charset="0"/>
                        </a:rPr>
                        <a:t>New process negative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a:ln>
                            <a:noFill/>
                          </a:ln>
                          <a:solidFill>
                            <a:srgbClr val="000036"/>
                          </a:solidFill>
                          <a:effectLst/>
                          <a:latin typeface="Arial"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a:ln>
                            <a:noFill/>
                          </a:ln>
                          <a:solidFill>
                            <a:srgbClr val="000036"/>
                          </a:solidFill>
                          <a:effectLst/>
                          <a:latin typeface="Arial" charset="0"/>
                        </a:rPr>
                        <a:t>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a:ln>
                            <a:noFill/>
                          </a:ln>
                          <a:solidFill>
                            <a:srgbClr val="000036"/>
                          </a:solidFill>
                          <a:effectLst/>
                          <a:latin typeface="Arial" charset="0"/>
                        </a:rPr>
                        <a:t>Neg. pred. W.</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a:ln>
                            <a:noFill/>
                          </a:ln>
                          <a:solidFill>
                            <a:srgbClr val="000036"/>
                          </a:solidFill>
                          <a:effectLst/>
                          <a:latin typeface="Arial" charset="0"/>
                        </a:rPr>
                        <a:t>Sensitivity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a:ln>
                            <a:noFill/>
                          </a:ln>
                          <a:solidFill>
                            <a:srgbClr val="000036"/>
                          </a:solidFill>
                          <a:effectLst/>
                          <a:latin typeface="Arial" charset="0"/>
                        </a:rPr>
                        <a:t>Specificity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35122" name="Object 306"/>
          <p:cNvGraphicFramePr>
            <a:graphicFrameLocks noChangeAspect="1"/>
          </p:cNvGraphicFramePr>
          <p:nvPr/>
        </p:nvGraphicFramePr>
        <p:xfrm>
          <a:off x="3090863" y="5353050"/>
          <a:ext cx="1235075" cy="596900"/>
        </p:xfrm>
        <a:graphic>
          <a:graphicData uri="http://schemas.openxmlformats.org/presentationml/2006/ole">
            <mc:AlternateContent xmlns:mc="http://schemas.openxmlformats.org/markup-compatibility/2006">
              <mc:Choice xmlns:v="urn:schemas-microsoft-com:vml" Requires="v">
                <p:oleObj spid="_x0000_s10490" name="Formel" r:id="rId4" imgW="1155700" imgH="558800" progId="Equation.3">
                  <p:embed/>
                </p:oleObj>
              </mc:Choice>
              <mc:Fallback>
                <p:oleObj name="Formel" r:id="rId4" imgW="1155700" imgH="558800" progId="Equation.3">
                  <p:embed/>
                  <p:pic>
                    <p:nvPicPr>
                      <p:cNvPr id="0" name="Picture 3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0863" y="5353050"/>
                        <a:ext cx="1235075" cy="596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123" name="Object 307"/>
          <p:cNvGraphicFramePr>
            <a:graphicFrameLocks noChangeAspect="1"/>
          </p:cNvGraphicFramePr>
          <p:nvPr/>
        </p:nvGraphicFramePr>
        <p:xfrm>
          <a:off x="6892925" y="3424238"/>
          <a:ext cx="881063" cy="420687"/>
        </p:xfrm>
        <a:graphic>
          <a:graphicData uri="http://schemas.openxmlformats.org/presentationml/2006/ole">
            <mc:AlternateContent xmlns:mc="http://schemas.openxmlformats.org/markup-compatibility/2006">
              <mc:Choice xmlns:v="urn:schemas-microsoft-com:vml" Requires="v">
                <p:oleObj spid="_x0000_s10491" name="Formel" r:id="rId6" imgW="825500" imgH="393700" progId="Equation.3">
                  <p:embed/>
                </p:oleObj>
              </mc:Choice>
              <mc:Fallback>
                <p:oleObj name="Formel" r:id="rId6" imgW="825500" imgH="393700" progId="Equation.3">
                  <p:embed/>
                  <p:pic>
                    <p:nvPicPr>
                      <p:cNvPr id="0" name="Picture 3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92925" y="3424238"/>
                        <a:ext cx="881063" cy="420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124" name="Object 308"/>
          <p:cNvGraphicFramePr>
            <a:graphicFrameLocks noChangeAspect="1"/>
          </p:cNvGraphicFramePr>
          <p:nvPr/>
        </p:nvGraphicFramePr>
        <p:xfrm>
          <a:off x="6945313" y="4494213"/>
          <a:ext cx="877887" cy="420687"/>
        </p:xfrm>
        <a:graphic>
          <a:graphicData uri="http://schemas.openxmlformats.org/presentationml/2006/ole">
            <mc:AlternateContent xmlns:mc="http://schemas.openxmlformats.org/markup-compatibility/2006">
              <mc:Choice xmlns:v="urn:schemas-microsoft-com:vml" Requires="v">
                <p:oleObj spid="_x0000_s10492" name="Formel" r:id="rId8" imgW="825480" imgH="393480" progId="Equation.3">
                  <p:embed/>
                </p:oleObj>
              </mc:Choice>
              <mc:Fallback>
                <p:oleObj name="Formel" r:id="rId8" imgW="825480" imgH="393480" progId="Equation.3">
                  <p:embed/>
                  <p:pic>
                    <p:nvPicPr>
                      <p:cNvPr id="0" name="Picture 32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45313" y="4494213"/>
                        <a:ext cx="877887" cy="420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125" name="Object 309"/>
          <p:cNvGraphicFramePr>
            <a:graphicFrameLocks noChangeAspect="1"/>
          </p:cNvGraphicFramePr>
          <p:nvPr/>
        </p:nvGraphicFramePr>
        <p:xfrm>
          <a:off x="4819650" y="5353050"/>
          <a:ext cx="1260475" cy="596900"/>
        </p:xfrm>
        <a:graphic>
          <a:graphicData uri="http://schemas.openxmlformats.org/presentationml/2006/ole">
            <mc:AlternateContent xmlns:mc="http://schemas.openxmlformats.org/markup-compatibility/2006">
              <mc:Choice xmlns:v="urn:schemas-microsoft-com:vml" Requires="v">
                <p:oleObj spid="_x0000_s10493" name="Formel" r:id="rId10" imgW="1180588" imgH="558558" progId="Equation.3">
                  <p:embed/>
                </p:oleObj>
              </mc:Choice>
              <mc:Fallback>
                <p:oleObj name="Formel" r:id="rId10" imgW="1180588" imgH="558558" progId="Equation.3">
                  <p:embed/>
                  <p:pic>
                    <p:nvPicPr>
                      <p:cNvPr id="0" name="Picture 32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19650" y="5353050"/>
                        <a:ext cx="1260475" cy="596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Datumsplatzhalter 1"/>
          <p:cNvSpPr>
            <a:spLocks noGrp="1"/>
          </p:cNvSpPr>
          <p:nvPr>
            <p:ph type="dt" sz="half" idx="10"/>
          </p:nvPr>
        </p:nvSpPr>
        <p:spPr/>
        <p:txBody>
          <a:bodyPr/>
          <a:lstStyle/>
          <a:p>
            <a:pPr>
              <a:defRPr/>
            </a:pPr>
            <a:fld id="{29685AAA-F4E6-492E-801C-B243D570B9F6}" type="datetime1">
              <a:rPr lang="de-AT" smtClean="0"/>
              <a:t>01.02.2023</a:t>
            </a:fld>
            <a:endParaRPr lang="de-AT"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Service</a:t>
            </a:r>
            <a:endParaRPr lang="de-DE" dirty="0"/>
          </a:p>
        </p:txBody>
      </p:sp>
      <p:sp>
        <p:nvSpPr>
          <p:cNvPr id="4" name="Inhaltsplatzhalter 3"/>
          <p:cNvSpPr>
            <a:spLocks noGrp="1"/>
          </p:cNvSpPr>
          <p:nvPr>
            <p:ph sz="half" idx="1"/>
          </p:nvPr>
        </p:nvSpPr>
        <p:spPr>
          <a:xfrm>
            <a:off x="457200" y="1600200"/>
            <a:ext cx="4686304" cy="5043510"/>
          </a:xfrm>
        </p:spPr>
        <p:txBody>
          <a:bodyPr>
            <a:normAutofit lnSpcReduction="10000"/>
          </a:bodyPr>
          <a:lstStyle/>
          <a:p>
            <a:r>
              <a:rPr lang="de-AT" dirty="0"/>
              <a:t>Statistical consultations</a:t>
            </a:r>
          </a:p>
          <a:p>
            <a:pPr lvl="1"/>
            <a:r>
              <a:rPr lang="de-AT" dirty="0"/>
              <a:t>Study Planning</a:t>
            </a:r>
          </a:p>
          <a:p>
            <a:pPr lvl="1"/>
            <a:r>
              <a:rPr lang="de-AT" dirty="0"/>
              <a:t>Ethics Committee Submissions</a:t>
            </a:r>
          </a:p>
          <a:p>
            <a:pPr lvl="1"/>
            <a:r>
              <a:rPr lang="de-AT" dirty="0"/>
              <a:t>Data processing</a:t>
            </a:r>
          </a:p>
          <a:p>
            <a:pPr lvl="1"/>
            <a:r>
              <a:rPr lang="de-AT" dirty="0" smtClean="0"/>
              <a:t>Statistical </a:t>
            </a:r>
            <a:r>
              <a:rPr lang="de-AT" dirty="0"/>
              <a:t>evaluation</a:t>
            </a:r>
          </a:p>
          <a:p>
            <a:pPr lvl="1"/>
            <a:r>
              <a:rPr lang="de-AT" dirty="0"/>
              <a:t>Publication</a:t>
            </a:r>
          </a:p>
          <a:p>
            <a:r>
              <a:rPr lang="de-AT" dirty="0" err="1"/>
              <a:t>Clinical </a:t>
            </a:r>
            <a:r>
              <a:rPr lang="de-DE" dirty="0"/>
              <a:t>Trials </a:t>
            </a:r>
          </a:p>
          <a:p>
            <a:pPr lvl="1"/>
            <a:r>
              <a:rPr lang="de-AT" dirty="0" smtClean="0"/>
              <a:t>Clinical </a:t>
            </a:r>
            <a:r>
              <a:rPr lang="de-AT" dirty="0"/>
              <a:t>studies</a:t>
            </a:r>
            <a:endParaRPr lang="de-DE" dirty="0"/>
          </a:p>
          <a:p>
            <a:r>
              <a:rPr lang="de-DE" dirty="0" err="1"/>
              <a:t>eCRF</a:t>
            </a:r>
            <a:endParaRPr lang="de-DE" dirty="0"/>
          </a:p>
          <a:p>
            <a:pPr lvl="1"/>
            <a:r>
              <a:rPr lang="de-AT" dirty="0" smtClean="0"/>
              <a:t>Web </a:t>
            </a:r>
            <a:r>
              <a:rPr lang="de-AT" dirty="0"/>
              <a:t>based </a:t>
            </a:r>
            <a:r>
              <a:rPr lang="de-AT" dirty="0" err="1"/>
              <a:t>case</a:t>
            </a:r>
            <a:r>
              <a:rPr lang="de-AT" dirty="0"/>
              <a:t> report form</a:t>
            </a:r>
            <a:endParaRPr lang="de-DE" dirty="0"/>
          </a:p>
          <a:p>
            <a:r>
              <a:rPr lang="de-AT" dirty="0" err="1"/>
              <a:t>Pubmon </a:t>
            </a:r>
            <a:r>
              <a:rPr lang="de-AT" dirty="0"/>
              <a:t>program</a:t>
            </a:r>
          </a:p>
          <a:p>
            <a:pPr lvl="1"/>
            <a:r>
              <a:rPr lang="de-AT" dirty="0"/>
              <a:t>Support for standardized evaluation of publication lists, e.g. for habilitations</a:t>
            </a:r>
          </a:p>
        </p:txBody>
      </p:sp>
      <p:sp>
        <p:nvSpPr>
          <p:cNvPr id="3" name="Foliennummernplatzhalter 2"/>
          <p:cNvSpPr>
            <a:spLocks noGrp="1"/>
          </p:cNvSpPr>
          <p:nvPr>
            <p:ph type="sldNum" sz="quarter" idx="12"/>
          </p:nvPr>
        </p:nvSpPr>
        <p:spPr/>
        <p:txBody>
          <a:bodyPr/>
          <a:lstStyle/>
          <a:p>
            <a:fld id="{A4B4652C-CD78-4E39-BAB0-0AF956FF8895}" type="slidenum">
              <a:rPr lang="de-DE" smtClean="0"/>
              <a:t>8</a:t>
            </a:fld>
            <a:endParaRPr lang="de-DE"/>
          </a:p>
        </p:txBody>
      </p:sp>
      <p:sp>
        <p:nvSpPr>
          <p:cNvPr id="18" name="Rechteck 17"/>
          <p:cNvSpPr/>
          <p:nvPr/>
        </p:nvSpPr>
        <p:spPr bwMode="auto">
          <a:xfrm>
            <a:off x="5357548" y="4339708"/>
            <a:ext cx="551873" cy="1429231"/>
          </a:xfrm>
          <a:prstGeom prst="rect">
            <a:avLst/>
          </a:prstGeom>
          <a:solidFill>
            <a:srgbClr val="4070AA"/>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vert270"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a:ln>
                <a:noFill/>
              </a:ln>
              <a:solidFill>
                <a:schemeClr val="tx1"/>
              </a:solidFill>
              <a:effectLst/>
              <a:latin typeface="Arial" charset="0"/>
              <a:ea typeface="ＭＳ Ｐゴシック" pitchFamily="1" charset="-128"/>
            </a:endParaRPr>
          </a:p>
        </p:txBody>
      </p:sp>
      <p:sp>
        <p:nvSpPr>
          <p:cNvPr id="19" name="Rechteck 18"/>
          <p:cNvSpPr/>
          <p:nvPr/>
        </p:nvSpPr>
        <p:spPr bwMode="auto">
          <a:xfrm>
            <a:off x="6278220" y="4339708"/>
            <a:ext cx="573947" cy="1429231"/>
          </a:xfrm>
          <a:prstGeom prst="rect">
            <a:avLst/>
          </a:prstGeom>
          <a:solidFill>
            <a:srgbClr val="4070AA"/>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1" charset="-128"/>
            </a:endParaRPr>
          </a:p>
        </p:txBody>
      </p:sp>
      <p:sp>
        <p:nvSpPr>
          <p:cNvPr id="20" name="Rechteck 19"/>
          <p:cNvSpPr/>
          <p:nvPr/>
        </p:nvSpPr>
        <p:spPr bwMode="auto">
          <a:xfrm>
            <a:off x="8276632" y="4373808"/>
            <a:ext cx="551873" cy="1429231"/>
          </a:xfrm>
          <a:prstGeom prst="rect">
            <a:avLst/>
          </a:prstGeom>
          <a:solidFill>
            <a:srgbClr val="4070AA"/>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1" charset="-128"/>
            </a:endParaRPr>
          </a:p>
        </p:txBody>
      </p:sp>
      <p:sp>
        <p:nvSpPr>
          <p:cNvPr id="21" name="Rechteck 20"/>
          <p:cNvSpPr/>
          <p:nvPr/>
        </p:nvSpPr>
        <p:spPr bwMode="auto">
          <a:xfrm>
            <a:off x="7274198" y="4359060"/>
            <a:ext cx="551873" cy="1421941"/>
          </a:xfrm>
          <a:prstGeom prst="rect">
            <a:avLst/>
          </a:prstGeom>
          <a:solidFill>
            <a:srgbClr val="4070AA"/>
          </a:solidFill>
          <a:ln w="38100">
            <a:solidFill>
              <a:srgbClr val="AC0000"/>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1" charset="-128"/>
            </a:endParaRPr>
          </a:p>
        </p:txBody>
      </p:sp>
      <p:sp>
        <p:nvSpPr>
          <p:cNvPr id="22" name="Rechteck 21"/>
          <p:cNvSpPr/>
          <p:nvPr/>
        </p:nvSpPr>
        <p:spPr bwMode="auto">
          <a:xfrm>
            <a:off x="5273934" y="5778928"/>
            <a:ext cx="3642360" cy="580396"/>
          </a:xfrm>
          <a:prstGeom prst="rect">
            <a:avLst/>
          </a:prstGeom>
          <a:solidFill>
            <a:srgbClr val="4F81BD"/>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a:ln>
                <a:noFill/>
              </a:ln>
              <a:solidFill>
                <a:schemeClr val="tx1"/>
              </a:solidFill>
              <a:effectLst/>
              <a:latin typeface="Arial" charset="0"/>
              <a:ea typeface="ＭＳ Ｐゴシック" pitchFamily="1" charset="-128"/>
            </a:endParaRPr>
          </a:p>
        </p:txBody>
      </p:sp>
      <p:sp>
        <p:nvSpPr>
          <p:cNvPr id="23" name="Gleichschenkliges Dreieck 22"/>
          <p:cNvSpPr/>
          <p:nvPr/>
        </p:nvSpPr>
        <p:spPr bwMode="auto">
          <a:xfrm>
            <a:off x="5145806" y="3216052"/>
            <a:ext cx="3829993" cy="1159436"/>
          </a:xfrm>
          <a:prstGeom prst="triangle">
            <a:avLst/>
          </a:prstGeom>
          <a:solidFill>
            <a:srgbClr val="7FA3CF"/>
          </a:solidFill>
          <a:ln>
            <a:solidFill>
              <a:schemeClr val="bg1">
                <a:lumMod val="50000"/>
              </a:schemeClr>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4000" b="0" i="0" u="none" strike="noStrike" cap="none" normalizeH="0" baseline="0" dirty="0">
              <a:ln>
                <a:noFill/>
              </a:ln>
              <a:solidFill>
                <a:schemeClr val="tx1"/>
              </a:solidFill>
              <a:effectLst/>
              <a:latin typeface="Arial" charset="0"/>
              <a:ea typeface="ＭＳ Ｐゴシック" pitchFamily="1" charset="-128"/>
            </a:endParaRPr>
          </a:p>
        </p:txBody>
      </p:sp>
      <p:sp>
        <p:nvSpPr>
          <p:cNvPr id="25" name="Textfeld 24"/>
          <p:cNvSpPr txBox="1"/>
          <p:nvPr/>
        </p:nvSpPr>
        <p:spPr>
          <a:xfrm>
            <a:off x="6321916" y="4378728"/>
            <a:ext cx="461665" cy="1367250"/>
          </a:xfrm>
          <a:prstGeom prst="rect">
            <a:avLst/>
          </a:prstGeom>
          <a:noFill/>
        </p:spPr>
        <p:txBody>
          <a:bodyPr vert="vert270" wrap="square" rtlCol="0">
            <a:spAutoFit/>
          </a:bodyPr>
          <a:lstStyle/>
          <a:p>
            <a:pPr algn="ctr"/>
            <a:r>
              <a:rPr lang="de-AT" dirty="0">
                <a:solidFill>
                  <a:schemeClr val="bg2">
                    <a:lumMod val="40000"/>
                    <a:lumOff val="60000"/>
                  </a:schemeClr>
                </a:solidFill>
              </a:rPr>
              <a:t>Teaching</a:t>
            </a:r>
            <a:endParaRPr lang="de-DE" dirty="0">
              <a:solidFill>
                <a:schemeClr val="bg2">
                  <a:lumMod val="40000"/>
                  <a:lumOff val="60000"/>
                </a:schemeClr>
              </a:solidFill>
            </a:endParaRPr>
          </a:p>
        </p:txBody>
      </p:sp>
      <p:sp>
        <p:nvSpPr>
          <p:cNvPr id="26" name="Textfeld 25"/>
          <p:cNvSpPr txBox="1"/>
          <p:nvPr/>
        </p:nvSpPr>
        <p:spPr>
          <a:xfrm>
            <a:off x="8303826" y="4430498"/>
            <a:ext cx="461665" cy="1367250"/>
          </a:xfrm>
          <a:prstGeom prst="rect">
            <a:avLst/>
          </a:prstGeom>
          <a:noFill/>
        </p:spPr>
        <p:txBody>
          <a:bodyPr vert="vert270" wrap="square" rtlCol="0">
            <a:spAutoFit/>
          </a:bodyPr>
          <a:lstStyle/>
          <a:p>
            <a:pPr algn="ctr"/>
            <a:r>
              <a:rPr lang="de-AT" dirty="0">
                <a:solidFill>
                  <a:schemeClr val="bg2">
                    <a:lumMod val="40000"/>
                    <a:lumOff val="60000"/>
                  </a:schemeClr>
                </a:solidFill>
              </a:rPr>
              <a:t>Network</a:t>
            </a:r>
            <a:endParaRPr lang="de-DE" dirty="0">
              <a:solidFill>
                <a:schemeClr val="bg2">
                  <a:lumMod val="40000"/>
                  <a:lumOff val="60000"/>
                </a:schemeClr>
              </a:solidFill>
            </a:endParaRPr>
          </a:p>
        </p:txBody>
      </p:sp>
      <p:sp>
        <p:nvSpPr>
          <p:cNvPr id="27" name="Textfeld 26"/>
          <p:cNvSpPr txBox="1"/>
          <p:nvPr/>
        </p:nvSpPr>
        <p:spPr>
          <a:xfrm>
            <a:off x="7302752" y="4383952"/>
            <a:ext cx="461665" cy="1367250"/>
          </a:xfrm>
          <a:prstGeom prst="rect">
            <a:avLst/>
          </a:prstGeom>
          <a:noFill/>
        </p:spPr>
        <p:txBody>
          <a:bodyPr vert="vert270" wrap="square" rtlCol="0">
            <a:spAutoFit/>
          </a:bodyPr>
          <a:lstStyle/>
          <a:p>
            <a:pPr algn="ctr"/>
            <a:r>
              <a:rPr lang="de-AT" dirty="0">
                <a:solidFill>
                  <a:schemeClr val="bg2">
                    <a:lumMod val="40000"/>
                    <a:lumOff val="60000"/>
                  </a:schemeClr>
                </a:solidFill>
              </a:rPr>
              <a:t>Service</a:t>
            </a:r>
            <a:endParaRPr lang="de-DE" dirty="0">
              <a:solidFill>
                <a:schemeClr val="bg2">
                  <a:lumMod val="40000"/>
                  <a:lumOff val="60000"/>
                </a:schemeClr>
              </a:solidFill>
            </a:endParaRPr>
          </a:p>
        </p:txBody>
      </p:sp>
      <p:sp>
        <p:nvSpPr>
          <p:cNvPr id="28" name="Textfeld 27"/>
          <p:cNvSpPr txBox="1"/>
          <p:nvPr/>
        </p:nvSpPr>
        <p:spPr>
          <a:xfrm>
            <a:off x="6059752" y="3787556"/>
            <a:ext cx="1986742" cy="461665"/>
          </a:xfrm>
          <a:prstGeom prst="rect">
            <a:avLst/>
          </a:prstGeom>
          <a:noFill/>
        </p:spPr>
        <p:txBody>
          <a:bodyPr wrap="square" rtlCol="0">
            <a:spAutoFit/>
          </a:bodyPr>
          <a:lstStyle/>
          <a:p>
            <a:pPr algn="ctr"/>
            <a:r>
              <a:rPr lang="de-AT" sz="2400" dirty="0"/>
              <a:t>MSIG</a:t>
            </a:r>
            <a:endParaRPr lang="de-DE" sz="1400" dirty="0"/>
          </a:p>
        </p:txBody>
      </p:sp>
      <p:sp>
        <p:nvSpPr>
          <p:cNvPr id="29" name="Textfeld 28"/>
          <p:cNvSpPr txBox="1"/>
          <p:nvPr/>
        </p:nvSpPr>
        <p:spPr>
          <a:xfrm>
            <a:off x="5392504" y="4430498"/>
            <a:ext cx="492443" cy="1315480"/>
          </a:xfrm>
          <a:prstGeom prst="rect">
            <a:avLst/>
          </a:prstGeom>
          <a:noFill/>
        </p:spPr>
        <p:txBody>
          <a:bodyPr vert="vert270" wrap="square" rtlCol="0">
            <a:spAutoFit/>
          </a:bodyPr>
          <a:lstStyle/>
          <a:p>
            <a:pPr algn="ctr"/>
            <a:r>
              <a:rPr lang="de-AT" sz="2000" dirty="0" smtClean="0">
                <a:solidFill>
                  <a:schemeClr val="bg2">
                    <a:lumMod val="40000"/>
                    <a:lumOff val="60000"/>
                  </a:schemeClr>
                </a:solidFill>
              </a:rPr>
              <a:t>Research</a:t>
            </a:r>
            <a:endParaRPr lang="de-DE" dirty="0">
              <a:solidFill>
                <a:schemeClr val="bg2">
                  <a:lumMod val="40000"/>
                  <a:lumOff val="60000"/>
                </a:schemeClr>
              </a:solidFill>
            </a:endParaRPr>
          </a:p>
        </p:txBody>
      </p:sp>
      <p:sp>
        <p:nvSpPr>
          <p:cNvPr id="30" name="Textfeld 29"/>
          <p:cNvSpPr txBox="1"/>
          <p:nvPr/>
        </p:nvSpPr>
        <p:spPr>
          <a:xfrm>
            <a:off x="5392504" y="5783984"/>
            <a:ext cx="3311236" cy="523220"/>
          </a:xfrm>
          <a:prstGeom prst="rect">
            <a:avLst/>
          </a:prstGeom>
          <a:noFill/>
        </p:spPr>
        <p:txBody>
          <a:bodyPr wrap="square" rtlCol="0">
            <a:spAutoFit/>
          </a:bodyPr>
          <a:lstStyle/>
          <a:p>
            <a:pPr algn="ctr"/>
            <a:r>
              <a:rPr lang="de-AT" sz="2800" dirty="0" err="1" smtClean="0">
                <a:solidFill>
                  <a:schemeClr val="bg2">
                    <a:lumMod val="40000"/>
                    <a:lumOff val="60000"/>
                  </a:schemeClr>
                </a:solidFill>
              </a:rPr>
              <a:t>Employees</a:t>
            </a:r>
            <a:endParaRPr lang="de-DE" sz="2800" dirty="0">
              <a:solidFill>
                <a:schemeClr val="bg2">
                  <a:lumMod val="40000"/>
                  <a:lumOff val="60000"/>
                </a:schemeClr>
              </a:solidFill>
            </a:endParaRPr>
          </a:p>
        </p:txBody>
      </p:sp>
      <p:sp>
        <p:nvSpPr>
          <p:cNvPr id="5" name="Datumsplatzhalter 4"/>
          <p:cNvSpPr>
            <a:spLocks noGrp="1"/>
          </p:cNvSpPr>
          <p:nvPr>
            <p:ph type="dt" sz="half" idx="10"/>
          </p:nvPr>
        </p:nvSpPr>
        <p:spPr/>
        <p:txBody>
          <a:bodyPr/>
          <a:lstStyle/>
          <a:p>
            <a:fld id="{A61881E5-9F3E-4CAC-A796-A037EBED7EAE}" type="datetime1">
              <a:rPr lang="de-AT" smtClean="0"/>
              <a:t>01.02.2023</a:t>
            </a:fld>
            <a:endParaRPr lang="de-DE"/>
          </a:p>
        </p:txBody>
      </p:sp>
      <p:sp>
        <p:nvSpPr>
          <p:cNvPr id="6" name="Fußzeilenplatzhalter 5"/>
          <p:cNvSpPr>
            <a:spLocks noGrp="1"/>
          </p:cNvSpPr>
          <p:nvPr>
            <p:ph type="ftr" sz="quarter" idx="11"/>
          </p:nvPr>
        </p:nvSpPr>
        <p:spPr/>
        <p:txBody>
          <a:bodyPr/>
          <a:lstStyle/>
          <a:p>
            <a:r>
              <a:rPr lang="de-DE" smtClean="0"/>
              <a:t>hanno.ulmer@i-med.ac.at</a:t>
            </a:r>
            <a:endParaRPr lang="de-DE"/>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50" name="Rectangle 2"/>
          <p:cNvSpPr>
            <a:spLocks noGrp="1" noChangeArrowheads="1"/>
          </p:cNvSpPr>
          <p:nvPr>
            <p:ph type="title"/>
          </p:nvPr>
        </p:nvSpPr>
        <p:spPr>
          <a:xfrm>
            <a:off x="539750" y="620713"/>
            <a:ext cx="7888288" cy="595312"/>
          </a:xfrm>
        </p:spPr>
        <p:txBody>
          <a:bodyPr/>
          <a:lstStyle/>
          <a:p>
            <a:r>
              <a:rPr lang="en-GB" sz="2800"/>
              <a:t>Diagnostic study</a:t>
            </a:r>
          </a:p>
        </p:txBody>
      </p:sp>
      <p:sp>
        <p:nvSpPr>
          <p:cNvPr id="35" name="Fußzeilenplatzhalter 4"/>
          <p:cNvSpPr>
            <a:spLocks noGrp="1"/>
          </p:cNvSpPr>
          <p:nvPr>
            <p:ph type="ftr" sz="quarter" idx="11"/>
          </p:nvPr>
        </p:nvSpPr>
        <p:spPr/>
        <p:txBody>
          <a:bodyPr/>
          <a:lstStyle/>
          <a:p>
            <a:pPr>
              <a:defRPr/>
            </a:pPr>
            <a:r>
              <a:rPr lang="de-DE" altLang="en-US">
                <a:latin typeface="Comic Sans MS" pitchFamily="66" charset="0"/>
              </a:rPr>
              <a:t>hanno.ulmer@i-med.ac.at</a:t>
            </a:r>
          </a:p>
        </p:txBody>
      </p:sp>
      <p:sp>
        <p:nvSpPr>
          <p:cNvPr id="36" name="Foliennummernplatzhalter 5"/>
          <p:cNvSpPr>
            <a:spLocks noGrp="1"/>
          </p:cNvSpPr>
          <p:nvPr>
            <p:ph type="sldNum" sz="quarter" idx="12"/>
          </p:nvPr>
        </p:nvSpPr>
        <p:spPr/>
        <p:txBody>
          <a:bodyPr/>
          <a:lstStyle/>
          <a:p>
            <a:pPr>
              <a:defRPr/>
            </a:pPr>
            <a:fld id="{6C70A6CD-3D83-49AD-943B-1CB67F60C3BA}" type="slidenum">
              <a:rPr lang="de-DE" altLang="en-US" smtClean="0"/>
              <a:t>80</a:t>
            </a:fld>
            <a:endParaRPr lang="de-DE" altLang="en-US" dirty="0"/>
          </a:p>
        </p:txBody>
      </p:sp>
      <p:graphicFrame>
        <p:nvGraphicFramePr>
          <p:cNvPr id="218115" name="Group 3"/>
          <p:cNvGraphicFramePr>
            <a:graphicFrameLocks noGrp="1"/>
          </p:cNvGraphicFramePr>
          <p:nvPr>
            <p:extLst>
              <p:ext uri="{D42A27DB-BD31-4B8C-83A1-F6EECF244321}">
                <p14:modId xmlns:p14="http://schemas.microsoft.com/office/powerpoint/2010/main" val="2825747154"/>
              </p:ext>
            </p:extLst>
          </p:nvPr>
        </p:nvGraphicFramePr>
        <p:xfrm>
          <a:off x="971550" y="1957388"/>
          <a:ext cx="7561263" cy="4064000"/>
        </p:xfrm>
        <a:graphic>
          <a:graphicData uri="http://schemas.openxmlformats.org/drawingml/2006/table">
            <a:tbl>
              <a:tblPr/>
              <a:tblGrid>
                <a:gridCol w="1889125">
                  <a:extLst>
                    <a:ext uri="{9D8B030D-6E8A-4147-A177-3AD203B41FA5}">
                      <a16:colId xmlns:a16="http://schemas.microsoft.com/office/drawing/2014/main" val="20000"/>
                    </a:ext>
                  </a:extLst>
                </a:gridCol>
                <a:gridCol w="1892300">
                  <a:extLst>
                    <a:ext uri="{9D8B030D-6E8A-4147-A177-3AD203B41FA5}">
                      <a16:colId xmlns:a16="http://schemas.microsoft.com/office/drawing/2014/main" val="20001"/>
                    </a:ext>
                  </a:extLst>
                </a:gridCol>
                <a:gridCol w="1890713">
                  <a:extLst>
                    <a:ext uri="{9D8B030D-6E8A-4147-A177-3AD203B41FA5}">
                      <a16:colId xmlns:a16="http://schemas.microsoft.com/office/drawing/2014/main" val="20002"/>
                    </a:ext>
                  </a:extLst>
                </a:gridCol>
                <a:gridCol w="1889125">
                  <a:extLst>
                    <a:ext uri="{9D8B030D-6E8A-4147-A177-3AD203B41FA5}">
                      <a16:colId xmlns:a16="http://schemas.microsoft.com/office/drawing/2014/main" val="20003"/>
                    </a:ext>
                  </a:extLst>
                </a:gridCol>
              </a:tblGrid>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000" b="0" i="0" u="none" strike="noStrike" cap="none" normalizeH="0" baseline="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a:ln>
                            <a:noFill/>
                          </a:ln>
                          <a:solidFill>
                            <a:srgbClr val="000036"/>
                          </a:solidFill>
                          <a:effectLst/>
                          <a:latin typeface="Arial" charset="0"/>
                        </a:rPr>
                        <a:t>Gold standard positive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a:ln>
                            <a:noFill/>
                          </a:ln>
                          <a:solidFill>
                            <a:srgbClr val="000036"/>
                          </a:solidFill>
                          <a:effectLst/>
                          <a:latin typeface="Arial" charset="0"/>
                        </a:rPr>
                        <a:t>Gold standard negative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a:ln>
                            <a:noFill/>
                          </a:ln>
                          <a:solidFill>
                            <a:srgbClr val="000036"/>
                          </a:solidFill>
                          <a:effectLst/>
                          <a:latin typeface="Arial" charset="0"/>
                        </a:rPr>
                        <a:t>New </a:t>
                      </a:r>
                      <a:r>
                        <a:rPr kumimoji="0" lang="en-GB" sz="2000" b="0" i="0" u="none" strike="noStrike" cap="none" normalizeH="0" baseline="0" dirty="0" smtClean="0">
                          <a:ln>
                            <a:noFill/>
                          </a:ln>
                          <a:solidFill>
                            <a:srgbClr val="000036"/>
                          </a:solidFill>
                          <a:effectLst/>
                          <a:latin typeface="Arial" charset="0"/>
                        </a:rPr>
                        <a:t>test positive</a:t>
                      </a:r>
                      <a:endParaRPr kumimoji="0" lang="en-GB" sz="2000" b="0" i="0" u="none" strike="noStrike" cap="none" normalizeH="0" baseline="0" dirty="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a:ln>
                            <a:noFill/>
                          </a:ln>
                          <a:solidFill>
                            <a:srgbClr val="000036"/>
                          </a:solidFill>
                          <a:effectLst/>
                          <a:latin typeface="Arial" charset="0"/>
                        </a:rPr>
                        <a:t>22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a:ln>
                            <a:noFill/>
                          </a:ln>
                          <a:solidFill>
                            <a:srgbClr val="000036"/>
                          </a:solidFill>
                          <a:effectLst/>
                          <a:latin typeface="Arial" charset="0"/>
                        </a:rPr>
                        <a:t>418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600" b="0" i="0" u="none" strike="noStrike" cap="none" normalizeH="0" baseline="0">
                          <a:ln>
                            <a:noFill/>
                          </a:ln>
                          <a:solidFill>
                            <a:srgbClr val="000036"/>
                          </a:solidFill>
                          <a:effectLst/>
                          <a:latin typeface="Arial" charset="0"/>
                        </a:rPr>
                        <a:t>PPV = 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New test </a:t>
                      </a:r>
                      <a:r>
                        <a:rPr kumimoji="0" lang="en-GB" sz="2000" b="0" i="0" u="none" strike="noStrike" cap="none" normalizeH="0" baseline="0" dirty="0">
                          <a:ln>
                            <a:noFill/>
                          </a:ln>
                          <a:solidFill>
                            <a:srgbClr val="000036"/>
                          </a:solidFill>
                          <a:effectLst/>
                          <a:latin typeface="Arial" charset="0"/>
                        </a:rPr>
                        <a:t>negative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a:ln>
                            <a:noFill/>
                          </a:ln>
                          <a:solidFill>
                            <a:srgbClr val="000036"/>
                          </a:solidFill>
                          <a:effectLst/>
                          <a:latin typeface="Arial" charset="0"/>
                        </a:rPr>
                        <a:t>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a:ln>
                            <a:noFill/>
                          </a:ln>
                          <a:solidFill>
                            <a:srgbClr val="000036"/>
                          </a:solidFill>
                          <a:effectLst/>
                          <a:latin typeface="Arial" charset="0"/>
                        </a:rPr>
                        <a:t>7043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600" b="0" i="0" u="none" strike="noStrike" cap="none" normalizeH="0" baseline="0">
                          <a:ln>
                            <a:noFill/>
                          </a:ln>
                          <a:solidFill>
                            <a:srgbClr val="000036"/>
                          </a:solidFill>
                          <a:effectLst/>
                          <a:latin typeface="Arial" charset="0"/>
                        </a:rPr>
                        <a:t>NPV = 99.9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600" b="0" i="0" u="none" strike="noStrike" cap="none" normalizeH="0" baseline="0">
                          <a:ln>
                            <a:noFill/>
                          </a:ln>
                          <a:solidFill>
                            <a:srgbClr val="000036"/>
                          </a:solidFill>
                          <a:effectLst/>
                          <a:latin typeface="Arial" charset="0"/>
                        </a:rPr>
                        <a:t>Sensitivity 68.8%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600" b="0" i="0" u="none" strike="noStrike" cap="none" normalizeH="0" baseline="0">
                          <a:ln>
                            <a:noFill/>
                          </a:ln>
                          <a:solidFill>
                            <a:srgbClr val="000036"/>
                          </a:solidFill>
                          <a:effectLst/>
                          <a:latin typeface="Arial" charset="0"/>
                        </a:rPr>
                        <a:t>Specificity 94.4%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dirty="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36146" name="Object 306"/>
          <p:cNvGraphicFramePr>
            <a:graphicFrameLocks noChangeAspect="1"/>
          </p:cNvGraphicFramePr>
          <p:nvPr/>
        </p:nvGraphicFramePr>
        <p:xfrm>
          <a:off x="3090863" y="5353050"/>
          <a:ext cx="1235075" cy="596900"/>
        </p:xfrm>
        <a:graphic>
          <a:graphicData uri="http://schemas.openxmlformats.org/presentationml/2006/ole">
            <mc:AlternateContent xmlns:mc="http://schemas.openxmlformats.org/markup-compatibility/2006">
              <mc:Choice xmlns:v="urn:schemas-microsoft-com:vml" Requires="v">
                <p:oleObj spid="_x0000_s11514" name="Formel" r:id="rId4" imgW="1155700" imgH="558800" progId="Equation.3">
                  <p:embed/>
                </p:oleObj>
              </mc:Choice>
              <mc:Fallback>
                <p:oleObj name="Formel" r:id="rId4" imgW="1155700" imgH="558800" progId="Equation.3">
                  <p:embed/>
                  <p:pic>
                    <p:nvPicPr>
                      <p:cNvPr id="0" name="Picture 3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0863" y="5353050"/>
                        <a:ext cx="1235075" cy="596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147" name="Object 307"/>
          <p:cNvGraphicFramePr>
            <a:graphicFrameLocks noChangeAspect="1"/>
          </p:cNvGraphicFramePr>
          <p:nvPr/>
        </p:nvGraphicFramePr>
        <p:xfrm>
          <a:off x="6804025" y="3429000"/>
          <a:ext cx="881063" cy="420688"/>
        </p:xfrm>
        <a:graphic>
          <a:graphicData uri="http://schemas.openxmlformats.org/presentationml/2006/ole">
            <mc:AlternateContent xmlns:mc="http://schemas.openxmlformats.org/markup-compatibility/2006">
              <mc:Choice xmlns:v="urn:schemas-microsoft-com:vml" Requires="v">
                <p:oleObj spid="_x0000_s11515" name="Formel" r:id="rId6" imgW="825500" imgH="393700" progId="Equation.3">
                  <p:embed/>
                </p:oleObj>
              </mc:Choice>
              <mc:Fallback>
                <p:oleObj name="Formel" r:id="rId6" imgW="825500" imgH="393700" progId="Equation.3">
                  <p:embed/>
                  <p:pic>
                    <p:nvPicPr>
                      <p:cNvPr id="0" name="Picture 3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4025" y="3429000"/>
                        <a:ext cx="881063" cy="420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148" name="Object 308"/>
          <p:cNvGraphicFramePr>
            <a:graphicFrameLocks noChangeAspect="1"/>
          </p:cNvGraphicFramePr>
          <p:nvPr/>
        </p:nvGraphicFramePr>
        <p:xfrm>
          <a:off x="6945313" y="4494213"/>
          <a:ext cx="877887" cy="420687"/>
        </p:xfrm>
        <a:graphic>
          <a:graphicData uri="http://schemas.openxmlformats.org/presentationml/2006/ole">
            <mc:AlternateContent xmlns:mc="http://schemas.openxmlformats.org/markup-compatibility/2006">
              <mc:Choice xmlns:v="urn:schemas-microsoft-com:vml" Requires="v">
                <p:oleObj spid="_x0000_s11516" name="Formel" r:id="rId8" imgW="825480" imgH="393480" progId="Equation.3">
                  <p:embed/>
                </p:oleObj>
              </mc:Choice>
              <mc:Fallback>
                <p:oleObj name="Formel" r:id="rId8" imgW="825480" imgH="393480" progId="Equation.3">
                  <p:embed/>
                  <p:pic>
                    <p:nvPicPr>
                      <p:cNvPr id="0" name="Picture 32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45313" y="4494213"/>
                        <a:ext cx="877887" cy="420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149" name="Object 309"/>
          <p:cNvGraphicFramePr>
            <a:graphicFrameLocks noChangeAspect="1"/>
          </p:cNvGraphicFramePr>
          <p:nvPr/>
        </p:nvGraphicFramePr>
        <p:xfrm>
          <a:off x="4819650" y="5353050"/>
          <a:ext cx="1260475" cy="596900"/>
        </p:xfrm>
        <a:graphic>
          <a:graphicData uri="http://schemas.openxmlformats.org/presentationml/2006/ole">
            <mc:AlternateContent xmlns:mc="http://schemas.openxmlformats.org/markup-compatibility/2006">
              <mc:Choice xmlns:v="urn:schemas-microsoft-com:vml" Requires="v">
                <p:oleObj spid="_x0000_s11517" name="Formel" r:id="rId10" imgW="1180588" imgH="558558" progId="Equation.3">
                  <p:embed/>
                </p:oleObj>
              </mc:Choice>
              <mc:Fallback>
                <p:oleObj name="Formel" r:id="rId10" imgW="1180588" imgH="558558" progId="Equation.3">
                  <p:embed/>
                  <p:pic>
                    <p:nvPicPr>
                      <p:cNvPr id="0" name="Picture 32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19650" y="5353050"/>
                        <a:ext cx="1260475" cy="596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Datumsplatzhalter 1"/>
          <p:cNvSpPr>
            <a:spLocks noGrp="1"/>
          </p:cNvSpPr>
          <p:nvPr>
            <p:ph type="dt" sz="half" idx="10"/>
          </p:nvPr>
        </p:nvSpPr>
        <p:spPr/>
        <p:txBody>
          <a:bodyPr/>
          <a:lstStyle/>
          <a:p>
            <a:pPr>
              <a:defRPr/>
            </a:pPr>
            <a:fld id="{11B610D6-AC01-4697-A170-32C5E98FFB6A}" type="datetime1">
              <a:rPr lang="de-AT" smtClean="0"/>
              <a:t>01.02.2023</a:t>
            </a:fld>
            <a:endParaRPr lang="de-AT"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Datumsplatzhalter 1"/>
          <p:cNvSpPr>
            <a:spLocks noGrp="1"/>
          </p:cNvSpPr>
          <p:nvPr>
            <p:ph type="dt" sz="half" idx="10"/>
          </p:nvPr>
        </p:nvSpPr>
        <p:spPr/>
        <p:txBody>
          <a:bodyPr/>
          <a:lstStyle/>
          <a:p>
            <a:fld id="{D1C70EAE-7111-40A7-900F-EF8B725FA1B9}" type="datetime1">
              <a:rPr lang="de-AT" smtClean="0"/>
              <a:t>01.02.2023</a:t>
            </a:fld>
            <a:endParaRPr lang="de-DE" altLang="en-US"/>
          </a:p>
        </p:txBody>
      </p:sp>
      <p:sp>
        <p:nvSpPr>
          <p:cNvPr id="19" name="Fußzeilenplatzhalter 2"/>
          <p:cNvSpPr>
            <a:spLocks noGrp="1"/>
          </p:cNvSpPr>
          <p:nvPr>
            <p:ph type="ftr" sz="quarter" idx="11"/>
          </p:nvPr>
        </p:nvSpPr>
        <p:spPr/>
        <p:txBody>
          <a:bodyPr/>
          <a:lstStyle/>
          <a:p>
            <a:r>
              <a:rPr lang="de-DE" altLang="en-US"/>
              <a:t>hanno.ulmer@i-med.ac.at</a:t>
            </a:r>
          </a:p>
        </p:txBody>
      </p:sp>
      <p:sp>
        <p:nvSpPr>
          <p:cNvPr id="20" name="Foliennummernplatzhalter 3"/>
          <p:cNvSpPr>
            <a:spLocks noGrp="1"/>
          </p:cNvSpPr>
          <p:nvPr>
            <p:ph type="sldNum" sz="quarter" idx="12"/>
          </p:nvPr>
        </p:nvSpPr>
        <p:spPr/>
        <p:txBody>
          <a:bodyPr/>
          <a:lstStyle/>
          <a:p>
            <a:r>
              <a:rPr lang="de-DE" altLang="en-US"/>
              <a:t>Page</a:t>
            </a:r>
            <a:fld id="{3159418C-CAEB-4C70-98DC-BD1132C483AF}" type="slidenum">
              <a:rPr lang="de-DE" altLang="en-US"/>
              <a:t>81</a:t>
            </a:fld>
            <a:endParaRPr lang="de-DE" altLang="en-US"/>
          </a:p>
        </p:txBody>
      </p:sp>
      <p:sp>
        <p:nvSpPr>
          <p:cNvPr id="250882" name="Text Box 2"/>
          <p:cNvSpPr txBox="1">
            <a:spLocks noChangeArrowheads="1"/>
          </p:cNvSpPr>
          <p:nvPr/>
        </p:nvSpPr>
        <p:spPr bwMode="auto">
          <a:xfrm>
            <a:off x="1547813" y="884238"/>
            <a:ext cx="4684296" cy="1200329"/>
          </a:xfrm>
          <a:prstGeom prst="rect">
            <a:avLst/>
          </a:prstGeom>
          <a:noFill/>
          <a:ln w="9525">
            <a:noFill/>
            <a:miter lim="800000"/>
            <a:headEnd/>
            <a:tailEnd/>
          </a:ln>
        </p:spPr>
        <p:txBody>
          <a:bodyPr wrap="none">
            <a:spAutoFit/>
          </a:bodyPr>
          <a:lstStyle/>
          <a:p>
            <a:r>
              <a:rPr lang="de-DE" sz="2400" b="1" dirty="0" err="1"/>
              <a:t>Bayes </a:t>
            </a:r>
            <a:r>
              <a:rPr lang="de-DE" sz="2400" b="1" dirty="0"/>
              <a:t>formula</a:t>
            </a:r>
          </a:p>
          <a:p>
            <a:endParaRPr lang="de-DE" b="1" dirty="0"/>
          </a:p>
          <a:p>
            <a:r>
              <a:rPr lang="de-DE" sz="2400" b="1" dirty="0"/>
              <a:t>Positive Predictive Value (PPV)</a:t>
            </a:r>
          </a:p>
        </p:txBody>
      </p:sp>
      <p:pic>
        <p:nvPicPr>
          <p:cNvPr id="250883" name="Picture 3" descr="Thomasbayes"/>
          <p:cNvPicPr>
            <a:picLocks noGrp="1" noChangeAspect="1" noChangeArrowheads="1"/>
          </p:cNvPicPr>
          <p:nvPr>
            <p:ph idx="4294967295"/>
          </p:nvPr>
        </p:nvPicPr>
        <p:blipFill>
          <a:blip r:embed="rId3" cstate="print"/>
          <a:srcRect/>
          <a:stretch>
            <a:fillRect/>
          </a:stretch>
        </p:blipFill>
        <p:spPr>
          <a:xfrm>
            <a:off x="6508750" y="476250"/>
            <a:ext cx="1879600" cy="2016125"/>
          </a:xfrm>
          <a:noFill/>
        </p:spPr>
      </p:pic>
      <p:sp>
        <p:nvSpPr>
          <p:cNvPr id="250884" name="Text Box 4"/>
          <p:cNvSpPr txBox="1">
            <a:spLocks noChangeArrowheads="1"/>
          </p:cNvSpPr>
          <p:nvPr/>
        </p:nvSpPr>
        <p:spPr bwMode="auto">
          <a:xfrm>
            <a:off x="6300788" y="2420938"/>
            <a:ext cx="2463800" cy="304800"/>
          </a:xfrm>
          <a:prstGeom prst="rect">
            <a:avLst/>
          </a:prstGeom>
          <a:noFill/>
          <a:ln w="9525">
            <a:noFill/>
            <a:miter lim="800000"/>
            <a:headEnd/>
            <a:tailEnd/>
          </a:ln>
        </p:spPr>
        <p:txBody>
          <a:bodyPr wrap="none">
            <a:spAutoFit/>
          </a:bodyPr>
          <a:lstStyle/>
          <a:p>
            <a:r>
              <a:rPr lang="de-DE" sz="1400"/>
              <a:t>Thomas Bayes ~1702 - 1761</a:t>
            </a:r>
          </a:p>
        </p:txBody>
      </p:sp>
      <p:sp>
        <p:nvSpPr>
          <p:cNvPr id="250890" name="Text Box 10"/>
          <p:cNvSpPr txBox="1">
            <a:spLocks noChangeArrowheads="1"/>
          </p:cNvSpPr>
          <p:nvPr/>
        </p:nvSpPr>
        <p:spPr bwMode="auto">
          <a:xfrm>
            <a:off x="238125" y="2781300"/>
            <a:ext cx="7681911" cy="707886"/>
          </a:xfrm>
          <a:prstGeom prst="rect">
            <a:avLst/>
          </a:prstGeom>
          <a:noFill/>
          <a:ln w="9525">
            <a:noFill/>
            <a:miter lim="800000"/>
            <a:headEnd/>
            <a:tailEnd/>
          </a:ln>
        </p:spPr>
        <p:txBody>
          <a:bodyPr wrap="none">
            <a:spAutoFit/>
          </a:bodyPr>
          <a:lstStyle/>
          <a:p>
            <a:r>
              <a:rPr lang="de-DE" sz="2000" b="1" dirty="0"/>
              <a:t>PPV = (sensitivity x prevalence) /</a:t>
            </a:r>
          </a:p>
          <a:p>
            <a:r>
              <a:rPr lang="de-DE" sz="2000" b="1" dirty="0"/>
              <a:t>           (sensitivity x prevalence +(1- specificity) x (1- prevalence))</a:t>
            </a:r>
          </a:p>
        </p:txBody>
      </p:sp>
      <p:sp>
        <p:nvSpPr>
          <p:cNvPr id="250891" name="Text Box 12"/>
          <p:cNvSpPr txBox="1">
            <a:spLocks noChangeArrowheads="1"/>
          </p:cNvSpPr>
          <p:nvPr/>
        </p:nvSpPr>
        <p:spPr bwMode="auto">
          <a:xfrm>
            <a:off x="323850" y="3803165"/>
            <a:ext cx="7446269" cy="830997"/>
          </a:xfrm>
          <a:prstGeom prst="rect">
            <a:avLst/>
          </a:prstGeom>
          <a:noFill/>
          <a:ln w="9525">
            <a:noFill/>
            <a:miter lim="800000"/>
            <a:headEnd/>
            <a:tailEnd/>
          </a:ln>
        </p:spPr>
        <p:txBody>
          <a:bodyPr wrap="none">
            <a:spAutoFit/>
          </a:bodyPr>
          <a:lstStyle/>
          <a:p>
            <a:r>
              <a:rPr lang="de-DE" dirty="0">
                <a:solidFill>
                  <a:srgbClr val="FF0000"/>
                </a:solidFill>
              </a:rPr>
              <a:t>Example mammography: </a:t>
            </a:r>
          </a:p>
          <a:p>
            <a:r>
              <a:rPr lang="de-DE" dirty="0"/>
              <a:t>Prevalence: 1%, Sensitivity: 90%, Specificity: 98%.</a:t>
            </a:r>
          </a:p>
        </p:txBody>
      </p:sp>
      <p:sp>
        <p:nvSpPr>
          <p:cNvPr id="250892" name="Line 13"/>
          <p:cNvSpPr>
            <a:spLocks noChangeShapeType="1"/>
          </p:cNvSpPr>
          <p:nvPr/>
        </p:nvSpPr>
        <p:spPr bwMode="auto">
          <a:xfrm>
            <a:off x="3146425" y="5229225"/>
            <a:ext cx="2938463" cy="0"/>
          </a:xfrm>
          <a:prstGeom prst="line">
            <a:avLst/>
          </a:prstGeom>
          <a:noFill/>
          <a:ln w="9525">
            <a:solidFill>
              <a:schemeClr val="tx1"/>
            </a:solidFill>
            <a:round/>
            <a:headEnd/>
            <a:tailEnd/>
          </a:ln>
        </p:spPr>
        <p:txBody>
          <a:bodyPr/>
          <a:lstStyle/>
          <a:p>
            <a:endParaRPr lang="en-US"/>
          </a:p>
        </p:txBody>
      </p:sp>
      <p:sp>
        <p:nvSpPr>
          <p:cNvPr id="250893" name="Text Box 14"/>
          <p:cNvSpPr txBox="1">
            <a:spLocks noChangeArrowheads="1"/>
          </p:cNvSpPr>
          <p:nvPr/>
        </p:nvSpPr>
        <p:spPr bwMode="auto">
          <a:xfrm>
            <a:off x="2282825" y="5032375"/>
            <a:ext cx="787400" cy="366713"/>
          </a:xfrm>
          <a:prstGeom prst="rect">
            <a:avLst/>
          </a:prstGeom>
          <a:noFill/>
          <a:ln w="9525">
            <a:noFill/>
            <a:miter lim="800000"/>
            <a:headEnd/>
            <a:tailEnd/>
          </a:ln>
        </p:spPr>
        <p:txBody>
          <a:bodyPr wrap="none">
            <a:spAutoFit/>
          </a:bodyPr>
          <a:lstStyle/>
          <a:p>
            <a:r>
              <a:rPr lang="de-DE"/>
              <a:t>ppV =</a:t>
            </a:r>
          </a:p>
        </p:txBody>
      </p:sp>
      <p:sp>
        <p:nvSpPr>
          <p:cNvPr id="250894" name="Text Box 15"/>
          <p:cNvSpPr txBox="1">
            <a:spLocks noChangeArrowheads="1"/>
          </p:cNvSpPr>
          <p:nvPr/>
        </p:nvSpPr>
        <p:spPr bwMode="auto">
          <a:xfrm>
            <a:off x="3973513" y="4816475"/>
            <a:ext cx="1274708" cy="369332"/>
          </a:xfrm>
          <a:prstGeom prst="rect">
            <a:avLst/>
          </a:prstGeom>
          <a:noFill/>
          <a:ln w="9525">
            <a:noFill/>
            <a:miter lim="800000"/>
            <a:headEnd/>
            <a:tailEnd/>
          </a:ln>
        </p:spPr>
        <p:txBody>
          <a:bodyPr wrap="none">
            <a:spAutoFit/>
          </a:bodyPr>
          <a:lstStyle/>
          <a:p>
            <a:r>
              <a:rPr lang="de-DE" dirty="0"/>
              <a:t>0.90 - 0.01</a:t>
            </a:r>
          </a:p>
        </p:txBody>
      </p:sp>
      <p:sp>
        <p:nvSpPr>
          <p:cNvPr id="250895" name="Text Box 16"/>
          <p:cNvSpPr txBox="1">
            <a:spLocks noChangeArrowheads="1"/>
          </p:cNvSpPr>
          <p:nvPr/>
        </p:nvSpPr>
        <p:spPr bwMode="auto">
          <a:xfrm>
            <a:off x="3125788" y="5248275"/>
            <a:ext cx="2627642" cy="369332"/>
          </a:xfrm>
          <a:prstGeom prst="rect">
            <a:avLst/>
          </a:prstGeom>
          <a:noFill/>
          <a:ln w="9525">
            <a:noFill/>
            <a:miter lim="800000"/>
            <a:headEnd/>
            <a:tailEnd/>
          </a:ln>
        </p:spPr>
        <p:txBody>
          <a:bodyPr wrap="none">
            <a:spAutoFit/>
          </a:bodyPr>
          <a:lstStyle/>
          <a:p>
            <a:r>
              <a:rPr lang="de-DE" dirty="0"/>
              <a:t>0.90 - 0.01 + 0.02 - 0.99</a:t>
            </a:r>
          </a:p>
        </p:txBody>
      </p:sp>
      <p:sp>
        <p:nvSpPr>
          <p:cNvPr id="250896" name="Text Box 17"/>
          <p:cNvSpPr txBox="1">
            <a:spLocks noChangeArrowheads="1"/>
          </p:cNvSpPr>
          <p:nvPr/>
        </p:nvSpPr>
        <p:spPr bwMode="auto">
          <a:xfrm>
            <a:off x="2406650" y="5032375"/>
            <a:ext cx="184150" cy="366713"/>
          </a:xfrm>
          <a:prstGeom prst="rect">
            <a:avLst/>
          </a:prstGeom>
          <a:noFill/>
          <a:ln w="9525">
            <a:noFill/>
            <a:miter lim="800000"/>
            <a:headEnd/>
            <a:tailEnd/>
          </a:ln>
        </p:spPr>
        <p:txBody>
          <a:bodyPr wrap="none">
            <a:spAutoFit/>
          </a:bodyPr>
          <a:lstStyle/>
          <a:p>
            <a:endParaRPr lang="en-US"/>
          </a:p>
        </p:txBody>
      </p:sp>
      <p:sp>
        <p:nvSpPr>
          <p:cNvPr id="250897" name="Text Box 18"/>
          <p:cNvSpPr txBox="1">
            <a:spLocks noChangeArrowheads="1"/>
          </p:cNvSpPr>
          <p:nvPr/>
        </p:nvSpPr>
        <p:spPr bwMode="auto">
          <a:xfrm>
            <a:off x="6547895" y="5001141"/>
            <a:ext cx="960519" cy="369332"/>
          </a:xfrm>
          <a:prstGeom prst="rect">
            <a:avLst/>
          </a:prstGeom>
          <a:noFill/>
          <a:ln w="9525">
            <a:noFill/>
            <a:miter lim="800000"/>
            <a:headEnd/>
            <a:tailEnd/>
          </a:ln>
        </p:spPr>
        <p:txBody>
          <a:bodyPr wrap="none">
            <a:spAutoFit/>
          </a:bodyPr>
          <a:lstStyle/>
          <a:p>
            <a:r>
              <a:rPr lang="de-DE" dirty="0"/>
              <a:t> = 0.31</a:t>
            </a:r>
          </a:p>
        </p:txBody>
      </p:sp>
    </p:spTree>
    <p:extLst>
      <p:ext uri="{BB962C8B-B14F-4D97-AF65-F5344CB8AC3E}">
        <p14:creationId xmlns:p14="http://schemas.microsoft.com/office/powerpoint/2010/main" val="13787352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11188" y="1524000"/>
            <a:ext cx="7905750" cy="2120900"/>
          </a:xfrm>
        </p:spPr>
        <p:txBody>
          <a:bodyPr>
            <a:normAutofit/>
          </a:bodyPr>
          <a:lstStyle/>
          <a:p>
            <a:pPr algn="l"/>
            <a:r>
              <a:rPr lang="en-US" dirty="0" smtClean="0"/>
              <a:t>Statistical </a:t>
            </a:r>
            <a:r>
              <a:rPr lang="en-US" dirty="0"/>
              <a:t>analyses </a:t>
            </a:r>
            <a:r>
              <a:rPr lang="en-US" dirty="0" smtClean="0"/>
              <a:t/>
            </a:r>
            <a:br>
              <a:rPr lang="en-US" dirty="0" smtClean="0"/>
            </a:br>
            <a:r>
              <a:rPr lang="en-US" dirty="0" smtClean="0"/>
              <a:t>in clinical </a:t>
            </a:r>
            <a:r>
              <a:rPr lang="en-US" dirty="0"/>
              <a:t>trials</a:t>
            </a:r>
            <a:endParaRPr lang="de-DE" sz="2000" b="1" i="1" dirty="0"/>
          </a:p>
        </p:txBody>
      </p:sp>
      <p:sp>
        <p:nvSpPr>
          <p:cNvPr id="8" name="Rectangle 3"/>
          <p:cNvSpPr>
            <a:spLocks noGrp="1" noChangeArrowheads="1"/>
          </p:cNvSpPr>
          <p:nvPr>
            <p:ph type="subTitle" idx="1"/>
          </p:nvPr>
        </p:nvSpPr>
        <p:spPr>
          <a:xfrm>
            <a:off x="1339850" y="5589240"/>
            <a:ext cx="6400800" cy="985664"/>
          </a:xfrm>
        </p:spPr>
        <p:txBody>
          <a:bodyPr>
            <a:normAutofit/>
          </a:bodyPr>
          <a:lstStyle/>
          <a:p>
            <a:pPr algn="ctr"/>
            <a:r>
              <a:rPr lang="de-DE" sz="2000" dirty="0" smtClean="0"/>
              <a:t>Department </a:t>
            </a:r>
            <a:r>
              <a:rPr lang="de-DE" sz="2000" dirty="0"/>
              <a:t>für Medizinische Statistik, Informatik und Gesundheitsökonomie, Medizinische Universität Innsbruck</a:t>
            </a:r>
          </a:p>
          <a:p>
            <a:endParaRPr lang="de-DE" sz="2400" dirty="0"/>
          </a:p>
          <a:p>
            <a:pPr algn="ctr"/>
            <a:endParaRPr lang="de-DE" sz="2400" dirty="0"/>
          </a:p>
        </p:txBody>
      </p:sp>
      <p:sp>
        <p:nvSpPr>
          <p:cNvPr id="9" name="Rectangle 3"/>
          <p:cNvSpPr txBox="1">
            <a:spLocks noChangeArrowheads="1"/>
          </p:cNvSpPr>
          <p:nvPr/>
        </p:nvSpPr>
        <p:spPr>
          <a:xfrm>
            <a:off x="1331640" y="4149080"/>
            <a:ext cx="6553200" cy="10073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de-DE" sz="2000" b="0" i="0" u="none" strike="noStrike" kern="1200" cap="none" spc="0" normalizeH="0" baseline="0" noProof="0" dirty="0" err="1" smtClean="0">
                <a:ln>
                  <a:noFill/>
                </a:ln>
                <a:solidFill>
                  <a:prstClr val="black">
                    <a:lumMod val="50000"/>
                    <a:lumOff val="50000"/>
                  </a:prstClr>
                </a:solidFill>
                <a:effectLst/>
                <a:uLnTx/>
                <a:uFillTx/>
                <a:latin typeface="Calibri"/>
                <a:ea typeface="+mn-ea"/>
                <a:cs typeface="+mn-cs"/>
              </a:rPr>
              <a:t>ao</a:t>
            </a:r>
            <a:r>
              <a:rPr kumimoji="0" lang="de-DE" sz="2000" b="0" i="0" u="none" strike="noStrike" kern="1200" cap="none" spc="0" normalizeH="0" baseline="0" noProof="0" dirty="0" smtClean="0">
                <a:ln>
                  <a:noFill/>
                </a:ln>
                <a:solidFill>
                  <a:prstClr val="black">
                    <a:lumMod val="50000"/>
                    <a:lumOff val="50000"/>
                  </a:prstClr>
                </a:solidFill>
                <a:effectLst/>
                <a:uLnTx/>
                <a:uFillTx/>
                <a:latin typeface="Calibri"/>
                <a:ea typeface="+mn-ea"/>
                <a:cs typeface="+mn-cs"/>
              </a:rPr>
              <a:t>. Univ.-Prof. Mag. Dr. Hanno Ulmer</a:t>
            </a: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de-AT" sz="1600" b="0" i="1" u="none" strike="noStrike" kern="1200" cap="none" spc="0" normalizeH="0" baseline="0" noProof="0" dirty="0" smtClean="0">
                <a:ln>
                  <a:noFill/>
                </a:ln>
                <a:solidFill>
                  <a:prstClr val="black">
                    <a:lumMod val="50000"/>
                    <a:lumOff val="50000"/>
                  </a:prstClr>
                </a:solidFill>
                <a:effectLst/>
                <a:uLnTx/>
                <a:uFillTx/>
                <a:latin typeface="Calibri"/>
                <a:ea typeface="+mn-ea"/>
                <a:cs typeface="+mn-cs"/>
                <a:hlinkClick r:id="rId3"/>
              </a:rPr>
              <a:t>hanno.ulmer@i-med.ac.at</a:t>
            </a:r>
            <a:endParaRPr kumimoji="0" lang="de-DE" sz="1600" b="0" i="1" u="none" strike="noStrike" kern="1200" cap="none" spc="0" normalizeH="0" baseline="0" noProof="0" dirty="0" smtClean="0">
              <a:ln>
                <a:noFill/>
              </a:ln>
              <a:solidFill>
                <a:prstClr val="black">
                  <a:lumMod val="50000"/>
                  <a:lumOff val="50000"/>
                </a:prstClr>
              </a:solidFill>
              <a:effectLst/>
              <a:uLnTx/>
              <a:uFillTx/>
              <a:latin typeface="Calibri"/>
              <a:ea typeface="+mn-ea"/>
              <a:cs typeface="+mn-cs"/>
            </a:endParaRP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de-DE" sz="2000" b="0" i="0" u="none" strike="noStrike" kern="1200" cap="none" spc="0" normalizeH="0" baseline="0" noProof="0" dirty="0" smtClean="0">
              <a:ln>
                <a:noFill/>
              </a:ln>
              <a:solidFill>
                <a:prstClr val="black">
                  <a:lumMod val="50000"/>
                  <a:lumOff val="50000"/>
                </a:prstClr>
              </a:solidFill>
              <a:effectLst/>
              <a:uLnTx/>
              <a:uFillTx/>
              <a:latin typeface="Calibri"/>
              <a:ea typeface="+mn-ea"/>
              <a:cs typeface="+mn-cs"/>
            </a:endParaRP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de-DE" sz="2400" b="0" i="0" u="none" strike="noStrike" kern="1200" cap="none" spc="0" normalizeH="0" baseline="0" noProof="0" dirty="0" smtClean="0">
              <a:ln>
                <a:noFill/>
              </a:ln>
              <a:solidFill>
                <a:prstClr val="black">
                  <a:lumMod val="50000"/>
                  <a:lumOff val="50000"/>
                </a:prstClr>
              </a:solidFill>
              <a:effectLst/>
              <a:uLnTx/>
              <a:uFillTx/>
              <a:latin typeface="Calibri"/>
              <a:ea typeface="+mn-ea"/>
              <a:cs typeface="+mn-cs"/>
            </a:endParaRP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de-DE" sz="2400" b="0" i="0"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p:txBody>
      </p:sp>
    </p:spTree>
    <p:extLst>
      <p:ext uri="{BB962C8B-B14F-4D97-AF65-F5344CB8AC3E}">
        <p14:creationId xmlns:p14="http://schemas.microsoft.com/office/powerpoint/2010/main" val="8126929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Basic </a:t>
            </a:r>
            <a:r>
              <a:rPr lang="en-US" dirty="0"/>
              <a:t>principles of statistical analyses in </a:t>
            </a:r>
            <a:r>
              <a:rPr lang="en-US" dirty="0" smtClean="0"/>
              <a:t>clinical </a:t>
            </a:r>
            <a:r>
              <a:rPr lang="en-US" dirty="0"/>
              <a:t>trials</a:t>
            </a:r>
            <a:endParaRPr lang="de-DE" dirty="0"/>
          </a:p>
        </p:txBody>
      </p:sp>
      <p:sp>
        <p:nvSpPr>
          <p:cNvPr id="3" name="Inhaltsplatzhalter 2"/>
          <p:cNvSpPr>
            <a:spLocks noGrp="1"/>
          </p:cNvSpPr>
          <p:nvPr>
            <p:ph idx="1"/>
          </p:nvPr>
        </p:nvSpPr>
        <p:spPr/>
        <p:txBody>
          <a:bodyPr/>
          <a:lstStyle/>
          <a:p>
            <a:pPr lvl="0"/>
            <a:r>
              <a:rPr lang="en-US" dirty="0" smtClean="0"/>
              <a:t>Introduction</a:t>
            </a:r>
          </a:p>
          <a:p>
            <a:pPr lvl="0"/>
            <a:r>
              <a:rPr lang="en-US" dirty="0" smtClean="0"/>
              <a:t>Different </a:t>
            </a:r>
            <a:r>
              <a:rPr lang="en-US" dirty="0"/>
              <a:t>types of statistical </a:t>
            </a:r>
            <a:r>
              <a:rPr lang="en-US" dirty="0" smtClean="0"/>
              <a:t>analyses</a:t>
            </a:r>
          </a:p>
          <a:p>
            <a:r>
              <a:rPr lang="en-US" dirty="0"/>
              <a:t>Power calculation</a:t>
            </a:r>
          </a:p>
          <a:p>
            <a:pPr lvl="0"/>
            <a:r>
              <a:rPr lang="en-US" dirty="0" smtClean="0"/>
              <a:t>Multiplicity in clinical trials including </a:t>
            </a:r>
            <a:br>
              <a:rPr lang="en-US" dirty="0" smtClean="0"/>
            </a:br>
            <a:r>
              <a:rPr lang="en-US" dirty="0" smtClean="0"/>
              <a:t>subgroup analyses, </a:t>
            </a:r>
            <a:br>
              <a:rPr lang="en-US" dirty="0" smtClean="0"/>
            </a:br>
            <a:r>
              <a:rPr lang="en-US" dirty="0" smtClean="0"/>
              <a:t>post-hoc analyses,</a:t>
            </a:r>
            <a:br>
              <a:rPr lang="en-US" dirty="0" smtClean="0"/>
            </a:br>
            <a:r>
              <a:rPr lang="en-US" dirty="0" smtClean="0"/>
              <a:t>interim analyses and pooled analyses</a:t>
            </a:r>
            <a:endParaRPr lang="en-US" dirty="0"/>
          </a:p>
          <a:p>
            <a:pPr marL="0" lvl="0" indent="0">
              <a:buNone/>
            </a:pPr>
            <a:r>
              <a:rPr lang="en-US" dirty="0" smtClean="0"/>
              <a:t>	</a:t>
            </a:r>
            <a:r>
              <a:rPr lang="en-US" dirty="0"/>
              <a:t>        </a:t>
            </a:r>
            <a:endParaRPr lang="de-DE" dirty="0"/>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5046F328-C26C-4EE3-B5FB-ADA7E54A6E89}"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01.02.2023</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hanno.ulmer@i-med.ac.at</a:t>
            </a:r>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198845607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normAutofit/>
          </a:bodyPr>
          <a:lstStyle/>
          <a:p>
            <a:r>
              <a:rPr lang="de-DE" dirty="0" err="1" smtClean="0"/>
              <a:t>Use</a:t>
            </a:r>
            <a:r>
              <a:rPr lang="de-DE" dirty="0" smtClean="0"/>
              <a:t> </a:t>
            </a:r>
            <a:r>
              <a:rPr lang="de-DE" dirty="0" err="1" smtClean="0"/>
              <a:t>of</a:t>
            </a:r>
            <a:r>
              <a:rPr lang="de-DE" dirty="0" smtClean="0"/>
              <a:t> </a:t>
            </a:r>
            <a:r>
              <a:rPr lang="de-DE" dirty="0" err="1" smtClean="0"/>
              <a:t>statistics</a:t>
            </a:r>
            <a:r>
              <a:rPr lang="de-DE" dirty="0" smtClean="0"/>
              <a:t> in top </a:t>
            </a:r>
            <a:r>
              <a:rPr lang="de-DE" dirty="0" err="1" smtClean="0"/>
              <a:t>journals</a:t>
            </a:r>
            <a:endParaRPr lang="de-DE" dirty="0"/>
          </a:p>
        </p:txBody>
      </p:sp>
      <p:sp>
        <p:nvSpPr>
          <p:cNvPr id="6"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D2729394-BDB3-4C53-9A81-2AC2F57869E5}"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01.02.2023</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8"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C65E4688-3EEF-406A-9AF3-FFDEE079E459}" type="slidenum">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84996" name="Picture 4"/>
          <p:cNvPicPr>
            <a:picLocks noChangeAspect="1" noChangeArrowheads="1"/>
          </p:cNvPicPr>
          <p:nvPr/>
        </p:nvPicPr>
        <p:blipFill>
          <a:blip r:embed="rId3" cstate="print"/>
          <a:srcRect/>
          <a:stretch>
            <a:fillRect/>
          </a:stretch>
        </p:blipFill>
        <p:spPr bwMode="auto">
          <a:xfrm>
            <a:off x="539750" y="3500438"/>
            <a:ext cx="6840538" cy="1617662"/>
          </a:xfrm>
          <a:prstGeom prst="rect">
            <a:avLst/>
          </a:prstGeom>
          <a:noFill/>
          <a:ln w="9525">
            <a:noFill/>
            <a:miter lim="800000"/>
            <a:headEnd/>
            <a:tailEnd/>
          </a:ln>
          <a:effectLst/>
        </p:spPr>
      </p:pic>
      <p:pic>
        <p:nvPicPr>
          <p:cNvPr id="84998" name="Picture 6"/>
          <p:cNvPicPr>
            <a:picLocks noChangeAspect="1" noChangeArrowheads="1"/>
          </p:cNvPicPr>
          <p:nvPr/>
        </p:nvPicPr>
        <p:blipFill>
          <a:blip r:embed="rId4" cstate="print"/>
          <a:srcRect/>
          <a:stretch>
            <a:fillRect/>
          </a:stretch>
        </p:blipFill>
        <p:spPr bwMode="auto">
          <a:xfrm>
            <a:off x="395288" y="3068638"/>
            <a:ext cx="5543550" cy="541337"/>
          </a:xfrm>
          <a:prstGeom prst="rect">
            <a:avLst/>
          </a:prstGeom>
          <a:noFill/>
          <a:ln w="9525">
            <a:noFill/>
            <a:miter lim="800000"/>
            <a:headEnd/>
            <a:tailEnd/>
          </a:ln>
          <a:effectLst/>
        </p:spPr>
      </p:pic>
      <p:pic>
        <p:nvPicPr>
          <p:cNvPr id="85001" name="Picture 9"/>
          <p:cNvPicPr>
            <a:picLocks noChangeAspect="1" noChangeArrowheads="1"/>
          </p:cNvPicPr>
          <p:nvPr/>
        </p:nvPicPr>
        <p:blipFill>
          <a:blip r:embed="rId5" cstate="print"/>
          <a:srcRect/>
          <a:stretch>
            <a:fillRect/>
          </a:stretch>
        </p:blipFill>
        <p:spPr bwMode="auto">
          <a:xfrm>
            <a:off x="6156176" y="1556792"/>
            <a:ext cx="2562225" cy="1703388"/>
          </a:xfrm>
          <a:prstGeom prst="rect">
            <a:avLst/>
          </a:prstGeom>
          <a:noFill/>
          <a:ln w="9525">
            <a:noFill/>
            <a:miter lim="800000"/>
            <a:headEnd/>
            <a:tailEnd/>
          </a:ln>
          <a:effectLst/>
        </p:spPr>
      </p:pic>
    </p:spTree>
    <p:extLst>
      <p:ext uri="{BB962C8B-B14F-4D97-AF65-F5344CB8AC3E}">
        <p14:creationId xmlns:p14="http://schemas.microsoft.com/office/powerpoint/2010/main" val="240215274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56F1F6D3-91D5-4EE2-B02E-B7BE3CC8790D}"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01.02.2023</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7"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A2CAC88C-1CC7-4AF2-8684-ED3F4309E9D4}" type="slidenum">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34825" name="Picture 9"/>
          <p:cNvPicPr>
            <a:picLocks noChangeAspect="1" noChangeArrowheads="1"/>
          </p:cNvPicPr>
          <p:nvPr/>
        </p:nvPicPr>
        <p:blipFill>
          <a:blip r:embed="rId3" cstate="print"/>
          <a:srcRect/>
          <a:stretch>
            <a:fillRect/>
          </a:stretch>
        </p:blipFill>
        <p:spPr bwMode="auto">
          <a:xfrm>
            <a:off x="1403649" y="1484784"/>
            <a:ext cx="6120680" cy="4995620"/>
          </a:xfrm>
          <a:prstGeom prst="rect">
            <a:avLst/>
          </a:prstGeom>
          <a:noFill/>
          <a:ln w="9525">
            <a:noFill/>
            <a:miter lim="800000"/>
            <a:headEnd/>
            <a:tailEnd/>
          </a:ln>
          <a:effectLst/>
        </p:spPr>
      </p:pic>
      <p:sp>
        <p:nvSpPr>
          <p:cNvPr id="34826" name="Text Box 10"/>
          <p:cNvSpPr txBox="1">
            <a:spLocks noChangeArrowheads="1"/>
          </p:cNvSpPr>
          <p:nvPr/>
        </p:nvSpPr>
        <p:spPr bwMode="auto">
          <a:xfrm>
            <a:off x="2843808" y="1772816"/>
            <a:ext cx="2447925" cy="40011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Arial" charset="0"/>
                <a:ea typeface="+mn-ea"/>
                <a:cs typeface="+mn-cs"/>
              </a:rPr>
              <a:t>Kategorien nach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Arial" charset="0"/>
                <a:ea typeface="+mn-ea"/>
                <a:cs typeface="+mn-cs"/>
              </a:rPr>
              <a:t>Emerson/Colditz 1985</a:t>
            </a:r>
          </a:p>
        </p:txBody>
      </p:sp>
      <p:sp>
        <p:nvSpPr>
          <p:cNvPr id="8" name="Rectangle 2"/>
          <p:cNvSpPr txBox="1">
            <a:spLocks noChangeArrowheads="1"/>
          </p:cNvSpPr>
          <p:nvPr/>
        </p:nvSpPr>
        <p:spPr>
          <a:xfrm>
            <a:off x="457200" y="274638"/>
            <a:ext cx="6186502"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a:solidFill>
                  <a:srgbClr val="4F81BD"/>
                </a:solidFill>
                <a:latin typeface="+mj-lt"/>
                <a:ea typeface="+mj-ea"/>
                <a:cs typeface="+mj-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AT" sz="3200" b="0" i="0" u="none" strike="noStrike" kern="1200" cap="none" spc="0" normalizeH="0" baseline="0" noProof="0" dirty="0" smtClean="0">
                <a:ln>
                  <a:noFill/>
                </a:ln>
                <a:solidFill>
                  <a:srgbClr val="4F81BD"/>
                </a:solidFill>
                <a:effectLst/>
                <a:uLnTx/>
                <a:uFillTx/>
                <a:latin typeface="Calibri"/>
                <a:ea typeface="+mj-ea"/>
                <a:cs typeface="+mj-cs"/>
              </a:rPr>
              <a:t>Statistical </a:t>
            </a:r>
            <a:r>
              <a:rPr kumimoji="0" lang="de-AT" sz="3200" b="0" i="0" u="none" strike="noStrike" kern="1200" cap="none" spc="0" normalizeH="0" baseline="0" noProof="0" dirty="0" err="1" smtClean="0">
                <a:ln>
                  <a:noFill/>
                </a:ln>
                <a:solidFill>
                  <a:srgbClr val="4F81BD"/>
                </a:solidFill>
                <a:effectLst/>
                <a:uLnTx/>
                <a:uFillTx/>
                <a:latin typeface="Calibri"/>
                <a:ea typeface="+mj-ea"/>
                <a:cs typeface="+mj-cs"/>
              </a:rPr>
              <a:t>methods</a:t>
            </a:r>
            <a:endParaRPr kumimoji="0" lang="de-DE" sz="3200" b="0" i="0" u="none" strike="noStrike" kern="1200" cap="none" spc="0" normalizeH="0" baseline="0" noProof="0" dirty="0">
              <a:ln>
                <a:noFill/>
              </a:ln>
              <a:solidFill>
                <a:srgbClr val="4F81BD"/>
              </a:solidFill>
              <a:effectLst/>
              <a:uLnTx/>
              <a:uFillTx/>
              <a:latin typeface="Calibri"/>
              <a:ea typeface="+mj-ea"/>
              <a:cs typeface="+mj-cs"/>
            </a:endParaRPr>
          </a:p>
        </p:txBody>
      </p:sp>
    </p:spTree>
    <p:extLst>
      <p:ext uri="{BB962C8B-B14F-4D97-AF65-F5344CB8AC3E}">
        <p14:creationId xmlns:p14="http://schemas.microsoft.com/office/powerpoint/2010/main" val="369336666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52" name="Rectangle 12"/>
          <p:cNvSpPr>
            <a:spLocks noGrp="1" noChangeArrowheads="1"/>
          </p:cNvSpPr>
          <p:nvPr>
            <p:ph type="title"/>
          </p:nvPr>
        </p:nvSpPr>
        <p:spPr>
          <a:noFill/>
          <a:ln/>
        </p:spPr>
        <p:txBody>
          <a:bodyPr>
            <a:normAutofit/>
          </a:bodyPr>
          <a:lstStyle/>
          <a:p>
            <a:r>
              <a:rPr lang="de-DE" dirty="0" smtClean="0"/>
              <a:t>Design </a:t>
            </a:r>
            <a:r>
              <a:rPr lang="de-DE" dirty="0" err="1" smtClean="0"/>
              <a:t>and</a:t>
            </a:r>
            <a:r>
              <a:rPr lang="de-DE" dirty="0" smtClean="0"/>
              <a:t> </a:t>
            </a:r>
            <a:r>
              <a:rPr lang="de-DE" dirty="0" err="1" smtClean="0"/>
              <a:t>analysis</a:t>
            </a:r>
            <a:endParaRPr lang="de-DE" dirty="0"/>
          </a:p>
        </p:txBody>
      </p:sp>
      <p:sp>
        <p:nvSpPr>
          <p:cNvPr id="87054" name="Rectangle 14"/>
          <p:cNvSpPr>
            <a:spLocks noGrp="1" noChangeArrowheads="1"/>
          </p:cNvSpPr>
          <p:nvPr>
            <p:ph idx="1"/>
          </p:nvPr>
        </p:nvSpPr>
        <p:spPr>
          <a:noFill/>
          <a:ln/>
        </p:spPr>
        <p:txBody>
          <a:bodyPr>
            <a:normAutofit fontScale="92500" lnSpcReduction="10000"/>
          </a:bodyPr>
          <a:lstStyle/>
          <a:p>
            <a:pPr>
              <a:lnSpc>
                <a:spcPct val="80000"/>
              </a:lnSpc>
              <a:buFont typeface="Wingdings" pitchFamily="2" charset="2"/>
              <a:buChar char="§"/>
            </a:pPr>
            <a:r>
              <a:rPr lang="de-DE" sz="3600" dirty="0" smtClean="0"/>
              <a:t>Study </a:t>
            </a:r>
            <a:r>
              <a:rPr lang="de-DE" sz="3600" dirty="0" err="1" smtClean="0"/>
              <a:t>planning</a:t>
            </a:r>
            <a:r>
              <a:rPr lang="de-DE" sz="3600" dirty="0" smtClean="0"/>
              <a:t/>
            </a:r>
            <a:br>
              <a:rPr lang="de-DE" sz="3600" dirty="0" smtClean="0"/>
            </a:br>
            <a:endParaRPr lang="de-DE" sz="2600" dirty="0" smtClean="0"/>
          </a:p>
          <a:p>
            <a:pPr>
              <a:lnSpc>
                <a:spcPct val="80000"/>
              </a:lnSpc>
            </a:pPr>
            <a:r>
              <a:rPr lang="de-DE" sz="2600" dirty="0" err="1" smtClean="0"/>
              <a:t>Resarch</a:t>
            </a:r>
            <a:r>
              <a:rPr lang="de-DE" sz="2600" dirty="0" smtClean="0"/>
              <a:t> </a:t>
            </a:r>
            <a:r>
              <a:rPr lang="de-DE" sz="2600" dirty="0" err="1" smtClean="0"/>
              <a:t>question</a:t>
            </a:r>
            <a:r>
              <a:rPr lang="de-DE" sz="2600" dirty="0" smtClean="0"/>
              <a:t>, </a:t>
            </a:r>
            <a:r>
              <a:rPr lang="de-DE" sz="2600" dirty="0" err="1" smtClean="0"/>
              <a:t>hypotheses</a:t>
            </a:r>
            <a:r>
              <a:rPr lang="de-DE" sz="2600" dirty="0" smtClean="0"/>
              <a:t>, </a:t>
            </a:r>
            <a:r>
              <a:rPr lang="de-DE" sz="2600" dirty="0" err="1" smtClean="0"/>
              <a:t>primary</a:t>
            </a:r>
            <a:r>
              <a:rPr lang="de-DE" sz="2600" dirty="0" smtClean="0"/>
              <a:t> </a:t>
            </a:r>
            <a:r>
              <a:rPr lang="de-DE" sz="2600" dirty="0" err="1" smtClean="0"/>
              <a:t>efficacy</a:t>
            </a:r>
            <a:r>
              <a:rPr lang="de-DE" sz="2600" dirty="0" smtClean="0"/>
              <a:t> variable</a:t>
            </a:r>
          </a:p>
          <a:p>
            <a:pPr>
              <a:lnSpc>
                <a:spcPct val="80000"/>
              </a:lnSpc>
            </a:pPr>
            <a:r>
              <a:rPr lang="de-DE" sz="2600" dirty="0" smtClean="0"/>
              <a:t>Study design (</a:t>
            </a:r>
            <a:r>
              <a:rPr lang="de-DE" sz="2600" dirty="0" err="1" smtClean="0"/>
              <a:t>interventional</a:t>
            </a:r>
            <a:r>
              <a:rPr lang="de-DE" sz="2600" dirty="0" smtClean="0"/>
              <a:t>/</a:t>
            </a:r>
            <a:r>
              <a:rPr lang="de-DE" sz="2600" dirty="0" err="1" smtClean="0"/>
              <a:t>observational</a:t>
            </a:r>
            <a:r>
              <a:rPr lang="de-DE" sz="2600" dirty="0" smtClean="0"/>
              <a:t>, </a:t>
            </a:r>
            <a:r>
              <a:rPr lang="de-DE" sz="2600" dirty="0" err="1" smtClean="0"/>
              <a:t>randomization</a:t>
            </a:r>
            <a:r>
              <a:rPr lang="de-DE" sz="2600" dirty="0" smtClean="0"/>
              <a:t>, </a:t>
            </a:r>
            <a:r>
              <a:rPr lang="de-DE" sz="2600" dirty="0" err="1" smtClean="0"/>
              <a:t>blinding</a:t>
            </a:r>
            <a:r>
              <a:rPr lang="de-DE" sz="2600" dirty="0" smtClean="0"/>
              <a:t>, etc. )</a:t>
            </a:r>
          </a:p>
          <a:p>
            <a:pPr>
              <a:lnSpc>
                <a:spcPct val="80000"/>
              </a:lnSpc>
            </a:pPr>
            <a:r>
              <a:rPr lang="de-DE" sz="2600" dirty="0" smtClean="0"/>
              <a:t>Sample </a:t>
            </a:r>
            <a:r>
              <a:rPr lang="de-DE" sz="2600" dirty="0" err="1" smtClean="0"/>
              <a:t>size</a:t>
            </a:r>
            <a:r>
              <a:rPr lang="de-DE" sz="2600" dirty="0" smtClean="0"/>
              <a:t> </a:t>
            </a:r>
            <a:r>
              <a:rPr lang="de-DE" sz="2600" dirty="0" err="1" smtClean="0"/>
              <a:t>estimation</a:t>
            </a:r>
            <a:endParaRPr lang="de-DE" sz="2600" dirty="0" smtClean="0"/>
          </a:p>
          <a:p>
            <a:pPr>
              <a:lnSpc>
                <a:spcPct val="80000"/>
              </a:lnSpc>
            </a:pPr>
            <a:r>
              <a:rPr lang="de-DE" sz="2600" dirty="0" smtClean="0"/>
              <a:t>Data </a:t>
            </a:r>
            <a:r>
              <a:rPr lang="de-DE" sz="2600" dirty="0" err="1" smtClean="0"/>
              <a:t>management</a:t>
            </a:r>
            <a:r>
              <a:rPr lang="de-DE" sz="2600" dirty="0" smtClean="0"/>
              <a:t>, etc.</a:t>
            </a:r>
            <a:br>
              <a:rPr lang="de-DE" sz="2600" dirty="0" smtClean="0"/>
            </a:br>
            <a:endParaRPr lang="de-DE" sz="3600" dirty="0" smtClean="0"/>
          </a:p>
          <a:p>
            <a:pPr>
              <a:lnSpc>
                <a:spcPct val="80000"/>
              </a:lnSpc>
              <a:buFont typeface="Wingdings" pitchFamily="2" charset="2"/>
              <a:buChar char="§"/>
            </a:pPr>
            <a:r>
              <a:rPr lang="de-DE" sz="3600" dirty="0" smtClean="0"/>
              <a:t>Statistical </a:t>
            </a:r>
            <a:r>
              <a:rPr lang="de-DE" sz="3600" dirty="0" err="1" smtClean="0"/>
              <a:t>analysis</a:t>
            </a:r>
            <a:endParaRPr lang="de-DE" sz="3600" dirty="0" smtClean="0"/>
          </a:p>
          <a:p>
            <a:pPr>
              <a:lnSpc>
                <a:spcPct val="80000"/>
              </a:lnSpc>
            </a:pPr>
            <a:r>
              <a:rPr lang="de-DE" sz="2600" dirty="0" err="1" smtClean="0"/>
              <a:t>Descriptive</a:t>
            </a:r>
            <a:r>
              <a:rPr lang="de-DE" sz="2600" dirty="0" smtClean="0"/>
              <a:t> </a:t>
            </a:r>
            <a:r>
              <a:rPr lang="de-DE" sz="2600" dirty="0" err="1" smtClean="0"/>
              <a:t>statistics</a:t>
            </a:r>
            <a:endParaRPr lang="de-DE" sz="2600" dirty="0"/>
          </a:p>
          <a:p>
            <a:pPr>
              <a:lnSpc>
                <a:spcPct val="80000"/>
              </a:lnSpc>
            </a:pPr>
            <a:r>
              <a:rPr lang="de-DE" sz="2600" dirty="0" smtClean="0"/>
              <a:t>Univariable </a:t>
            </a:r>
            <a:r>
              <a:rPr lang="de-DE" sz="2600" dirty="0" err="1" smtClean="0"/>
              <a:t>statistical</a:t>
            </a:r>
            <a:r>
              <a:rPr lang="de-DE" sz="2600" dirty="0" smtClean="0"/>
              <a:t> </a:t>
            </a:r>
            <a:r>
              <a:rPr lang="de-DE" sz="2600" dirty="0" err="1" smtClean="0"/>
              <a:t>testing</a:t>
            </a:r>
            <a:r>
              <a:rPr lang="de-DE" sz="2600" dirty="0" smtClean="0"/>
              <a:t> </a:t>
            </a:r>
          </a:p>
          <a:p>
            <a:pPr>
              <a:lnSpc>
                <a:spcPct val="80000"/>
              </a:lnSpc>
            </a:pPr>
            <a:r>
              <a:rPr lang="de-DE" sz="2600" dirty="0" smtClean="0"/>
              <a:t>Parameter </a:t>
            </a:r>
            <a:r>
              <a:rPr lang="de-DE" sz="2600" dirty="0" err="1" smtClean="0"/>
              <a:t>estimation</a:t>
            </a:r>
            <a:r>
              <a:rPr lang="de-DE" sz="2600" dirty="0" smtClean="0"/>
              <a:t> </a:t>
            </a:r>
            <a:r>
              <a:rPr lang="de-DE" sz="2600" dirty="0" err="1" smtClean="0"/>
              <a:t>with</a:t>
            </a:r>
            <a:r>
              <a:rPr lang="de-DE" sz="2600" dirty="0" smtClean="0"/>
              <a:t> </a:t>
            </a:r>
            <a:r>
              <a:rPr lang="de-DE" sz="2600" dirty="0" err="1" smtClean="0"/>
              <a:t>confidence</a:t>
            </a:r>
            <a:r>
              <a:rPr lang="de-DE" sz="2600" dirty="0" smtClean="0"/>
              <a:t> </a:t>
            </a:r>
            <a:r>
              <a:rPr lang="de-DE" sz="2600" dirty="0" err="1" smtClean="0"/>
              <a:t>intervals</a:t>
            </a:r>
            <a:r>
              <a:rPr lang="de-DE" sz="2600" dirty="0" smtClean="0"/>
              <a:t> </a:t>
            </a:r>
          </a:p>
          <a:p>
            <a:pPr>
              <a:lnSpc>
                <a:spcPct val="80000"/>
              </a:lnSpc>
            </a:pPr>
            <a:r>
              <a:rPr lang="de-DE" sz="2600" dirty="0" smtClean="0"/>
              <a:t>Multivariable </a:t>
            </a:r>
            <a:r>
              <a:rPr lang="de-DE" sz="2600" dirty="0" err="1" smtClean="0"/>
              <a:t>statistical</a:t>
            </a:r>
            <a:r>
              <a:rPr lang="de-DE" sz="2600" dirty="0" smtClean="0"/>
              <a:t> </a:t>
            </a:r>
            <a:r>
              <a:rPr lang="de-DE" sz="2600" dirty="0" err="1" smtClean="0"/>
              <a:t>testing</a:t>
            </a:r>
            <a:r>
              <a:rPr lang="de-DE" sz="2600" dirty="0"/>
              <a:t> </a:t>
            </a:r>
            <a:r>
              <a:rPr lang="de-DE" sz="2600" dirty="0" err="1" smtClean="0"/>
              <a:t>using</a:t>
            </a:r>
            <a:r>
              <a:rPr lang="de-DE" sz="2600" dirty="0" smtClean="0"/>
              <a:t> </a:t>
            </a:r>
            <a:r>
              <a:rPr lang="de-DE" sz="2600" dirty="0" err="1" smtClean="0"/>
              <a:t>regression</a:t>
            </a:r>
            <a:r>
              <a:rPr lang="de-DE" sz="2600" dirty="0" smtClean="0"/>
              <a:t> </a:t>
            </a:r>
            <a:r>
              <a:rPr lang="de-DE" sz="2600" dirty="0" err="1" smtClean="0"/>
              <a:t>analyses</a:t>
            </a:r>
            <a:r>
              <a:rPr lang="de-DE" sz="2600" dirty="0" smtClean="0"/>
              <a:t> </a:t>
            </a:r>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A1DE44B3-8070-44A5-9CD5-3B30FBFD6296}"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01.02.2023</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95D63553-5213-497C-9F24-1F5140A9900A}" type="slidenum">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390677243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r>
              <a:rPr lang="de-DE" dirty="0" smtClean="0"/>
              <a:t>Statistical </a:t>
            </a:r>
            <a:r>
              <a:rPr lang="de-DE" dirty="0" err="1" smtClean="0"/>
              <a:t>errors</a:t>
            </a:r>
            <a:r>
              <a:rPr lang="de-DE" dirty="0" smtClean="0"/>
              <a:t> in </a:t>
            </a:r>
            <a:r>
              <a:rPr lang="de-DE" dirty="0" err="1" smtClean="0"/>
              <a:t>medical</a:t>
            </a:r>
            <a:r>
              <a:rPr lang="de-DE" dirty="0" smtClean="0"/>
              <a:t> </a:t>
            </a:r>
            <a:r>
              <a:rPr lang="de-DE" dirty="0" err="1" smtClean="0"/>
              <a:t>research</a:t>
            </a:r>
            <a:r>
              <a:rPr lang="de-DE" dirty="0" smtClean="0"/>
              <a:t> </a:t>
            </a:r>
            <a:endParaRPr lang="de-DE" dirty="0"/>
          </a:p>
        </p:txBody>
      </p:sp>
      <p:sp>
        <p:nvSpPr>
          <p:cNvPr id="5"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2FED7F3A-60B7-41BA-8ABA-86C4AC46C1F5}"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01.02.2023</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7"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51AA69B5-BE51-4DEF-BBAA-821BFCE9A2EE}" type="slidenum">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167941" name="Picture 5"/>
          <p:cNvPicPr>
            <a:picLocks noChangeAspect="1" noChangeArrowheads="1"/>
          </p:cNvPicPr>
          <p:nvPr/>
        </p:nvPicPr>
        <p:blipFill>
          <a:blip r:embed="rId3" cstate="print"/>
          <a:srcRect/>
          <a:stretch>
            <a:fillRect/>
          </a:stretch>
        </p:blipFill>
        <p:spPr bwMode="auto">
          <a:xfrm>
            <a:off x="539750" y="3141663"/>
            <a:ext cx="6575425" cy="1247775"/>
          </a:xfrm>
          <a:prstGeom prst="rect">
            <a:avLst/>
          </a:prstGeom>
          <a:noFill/>
          <a:ln w="9525">
            <a:noFill/>
            <a:miter lim="800000"/>
            <a:headEnd/>
            <a:tailEnd/>
          </a:ln>
          <a:effectLst/>
        </p:spPr>
      </p:pic>
      <p:pic>
        <p:nvPicPr>
          <p:cNvPr id="167942" name="Picture 6"/>
          <p:cNvPicPr>
            <a:picLocks noChangeAspect="1" noChangeArrowheads="1"/>
          </p:cNvPicPr>
          <p:nvPr/>
        </p:nvPicPr>
        <p:blipFill>
          <a:blip r:embed="rId4" cstate="print"/>
          <a:srcRect/>
          <a:stretch>
            <a:fillRect/>
          </a:stretch>
        </p:blipFill>
        <p:spPr bwMode="auto">
          <a:xfrm>
            <a:off x="468313" y="2205038"/>
            <a:ext cx="5695950" cy="628650"/>
          </a:xfrm>
          <a:prstGeom prst="rect">
            <a:avLst/>
          </a:prstGeom>
          <a:noFill/>
          <a:ln w="9525">
            <a:noFill/>
            <a:miter lim="800000"/>
            <a:headEnd/>
            <a:tailEnd/>
          </a:ln>
          <a:effectLst/>
        </p:spPr>
      </p:pic>
    </p:spTree>
    <p:extLst>
      <p:ext uri="{BB962C8B-B14F-4D97-AF65-F5344CB8AC3E}">
        <p14:creationId xmlns:p14="http://schemas.microsoft.com/office/powerpoint/2010/main" val="307533099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8" name="Rectangle 8"/>
          <p:cNvSpPr>
            <a:spLocks noGrp="1" noChangeArrowheads="1"/>
          </p:cNvSpPr>
          <p:nvPr>
            <p:ph type="title"/>
          </p:nvPr>
        </p:nvSpPr>
        <p:spPr>
          <a:noFill/>
          <a:ln/>
        </p:spPr>
        <p:txBody>
          <a:bodyPr/>
          <a:lstStyle/>
          <a:p>
            <a:r>
              <a:rPr lang="de-DE"/>
              <a:t>Appendix (SMW-Artikel)</a:t>
            </a:r>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A41F8C39-9BC0-4EBC-B2A8-4AD94172726B}"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01.02.2023</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35600513-1602-4693-9B78-543536525847}" type="slidenum">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76807" name="Picture 7"/>
          <p:cNvPicPr>
            <a:picLocks noChangeAspect="1" noChangeArrowheads="1"/>
          </p:cNvPicPr>
          <p:nvPr/>
        </p:nvPicPr>
        <p:blipFill>
          <a:blip r:embed="rId3" cstate="print"/>
          <a:srcRect/>
          <a:stretch>
            <a:fillRect/>
          </a:stretch>
        </p:blipFill>
        <p:spPr bwMode="auto">
          <a:xfrm>
            <a:off x="539750" y="1412875"/>
            <a:ext cx="7776666" cy="3139736"/>
          </a:xfrm>
          <a:prstGeom prst="rect">
            <a:avLst/>
          </a:prstGeom>
          <a:noFill/>
          <a:ln w="9525">
            <a:noFill/>
            <a:miter lim="800000"/>
            <a:headEnd/>
            <a:tailEnd/>
          </a:ln>
          <a:effectLst/>
        </p:spPr>
      </p:pic>
    </p:spTree>
    <p:extLst>
      <p:ext uri="{BB962C8B-B14F-4D97-AF65-F5344CB8AC3E}">
        <p14:creationId xmlns:p14="http://schemas.microsoft.com/office/powerpoint/2010/main" val="137260842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CD1DA83-7CA6-4E44-B078-36D9D0D62F25}"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01.02.2023</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5"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A915DE72-73B6-47E6-B627-4454CD68C47D}" type="slidenum">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107522" name="Picture 2"/>
          <p:cNvPicPr>
            <a:picLocks noChangeAspect="1" noChangeArrowheads="1"/>
          </p:cNvPicPr>
          <p:nvPr/>
        </p:nvPicPr>
        <p:blipFill>
          <a:blip r:embed="rId3" cstate="print"/>
          <a:srcRect/>
          <a:stretch>
            <a:fillRect/>
          </a:stretch>
        </p:blipFill>
        <p:spPr bwMode="auto">
          <a:xfrm>
            <a:off x="539750" y="620713"/>
            <a:ext cx="5688013" cy="5348287"/>
          </a:xfrm>
          <a:prstGeom prst="rect">
            <a:avLst/>
          </a:prstGeom>
          <a:noFill/>
          <a:ln w="9525">
            <a:noFill/>
            <a:miter lim="800000"/>
            <a:headEnd/>
            <a:tailEnd/>
          </a:ln>
          <a:effectLst/>
        </p:spPr>
      </p:pic>
    </p:spTree>
    <p:extLst>
      <p:ext uri="{BB962C8B-B14F-4D97-AF65-F5344CB8AC3E}">
        <p14:creationId xmlns:p14="http://schemas.microsoft.com/office/powerpoint/2010/main" val="8435729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AT" dirty="0"/>
              <a:t>Statistical consulting for research projects</a:t>
            </a:r>
            <a:endParaRPr lang="de-DE" dirty="0"/>
          </a:p>
        </p:txBody>
      </p:sp>
      <p:graphicFrame>
        <p:nvGraphicFramePr>
          <p:cNvPr id="9" name="Inhaltsplatzhalter 8"/>
          <p:cNvGraphicFramePr>
            <a:graphicFrameLocks noGrp="1"/>
          </p:cNvGraphicFramePr>
          <p:nvPr>
            <p:ph sz="half" idx="1"/>
          </p:nvPr>
        </p:nvGraphicFramePr>
        <p:xfrm>
          <a:off x="457200" y="1600200"/>
          <a:ext cx="4038600" cy="4450080"/>
        </p:xfrm>
        <a:graphic>
          <a:graphicData uri="http://schemas.openxmlformats.org/drawingml/2006/table">
            <a:tbl>
              <a:tblPr firstRow="1" bandRow="1">
                <a:tableStyleId>{5C22544A-7EE6-4342-B048-85BDC9FD1C3A}</a:tableStyleId>
              </a:tblPr>
              <a:tblGrid>
                <a:gridCol w="2019300">
                  <a:extLst>
                    <a:ext uri="{9D8B030D-6E8A-4147-A177-3AD203B41FA5}">
                      <a16:colId xmlns:a16="http://schemas.microsoft.com/office/drawing/2014/main" val="20000"/>
                    </a:ext>
                  </a:extLst>
                </a:gridCol>
                <a:gridCol w="2019300">
                  <a:extLst>
                    <a:ext uri="{9D8B030D-6E8A-4147-A177-3AD203B41FA5}">
                      <a16:colId xmlns:a16="http://schemas.microsoft.com/office/drawing/2014/main" val="20001"/>
                    </a:ext>
                  </a:extLst>
                </a:gridCol>
              </a:tblGrid>
              <a:tr h="370840">
                <a:tc>
                  <a:txBody>
                    <a:bodyPr/>
                    <a:lstStyle/>
                    <a:p>
                      <a:pPr algn="ctr"/>
                      <a:r>
                        <a:rPr lang="de-AT" sz="1800" dirty="0"/>
                        <a:t>Institution/Clinic</a:t>
                      </a:r>
                      <a:endParaRPr lang="de-DE" sz="1800" dirty="0"/>
                    </a:p>
                  </a:txBody>
                  <a:tcPr/>
                </a:tc>
                <a:tc>
                  <a:txBody>
                    <a:bodyPr/>
                    <a:lstStyle/>
                    <a:p>
                      <a:pPr algn="ctr"/>
                      <a:r>
                        <a:rPr lang="de-AT" sz="1800" dirty="0"/>
                        <a:t>Quantity</a:t>
                      </a:r>
                      <a:endParaRPr lang="de-DE" sz="1800" dirty="0"/>
                    </a:p>
                  </a:txBody>
                  <a:tcPr/>
                </a:tc>
                <a:extLst>
                  <a:ext uri="{0D108BD9-81ED-4DB2-BD59-A6C34878D82A}">
                    <a16:rowId xmlns:a16="http://schemas.microsoft.com/office/drawing/2014/main" val="10000"/>
                  </a:ext>
                </a:extLst>
              </a:tr>
              <a:tr h="370840">
                <a:tc>
                  <a:txBody>
                    <a:bodyPr/>
                    <a:lstStyle/>
                    <a:p>
                      <a:pPr algn="ctr"/>
                      <a:r>
                        <a:rPr lang="de-AT" sz="1800" dirty="0"/>
                        <a:t>Internal medicine</a:t>
                      </a:r>
                      <a:endParaRPr lang="de-DE" sz="1800" dirty="0"/>
                    </a:p>
                  </a:txBody>
                  <a:tcPr/>
                </a:tc>
                <a:tc>
                  <a:txBody>
                    <a:bodyPr/>
                    <a:lstStyle/>
                    <a:p>
                      <a:pPr algn="ctr"/>
                      <a:r>
                        <a:rPr lang="de-AT" sz="1800" dirty="0"/>
                        <a:t>20</a:t>
                      </a:r>
                      <a:endParaRPr lang="de-DE" sz="1800" dirty="0"/>
                    </a:p>
                  </a:txBody>
                  <a:tcPr/>
                </a:tc>
                <a:extLst>
                  <a:ext uri="{0D108BD9-81ED-4DB2-BD59-A6C34878D82A}">
                    <a16:rowId xmlns:a16="http://schemas.microsoft.com/office/drawing/2014/main" val="10001"/>
                  </a:ext>
                </a:extLst>
              </a:tr>
              <a:tr h="370840">
                <a:tc>
                  <a:txBody>
                    <a:bodyPr/>
                    <a:lstStyle/>
                    <a:p>
                      <a:pPr algn="ctr"/>
                      <a:r>
                        <a:rPr lang="de-AT" sz="1800" dirty="0"/>
                        <a:t>Anesthesia</a:t>
                      </a:r>
                      <a:endParaRPr lang="de-DE" sz="1800" dirty="0"/>
                    </a:p>
                  </a:txBody>
                  <a:tcPr/>
                </a:tc>
                <a:tc>
                  <a:txBody>
                    <a:bodyPr/>
                    <a:lstStyle/>
                    <a:p>
                      <a:pPr algn="ctr"/>
                      <a:r>
                        <a:rPr lang="de-AT" sz="1800" dirty="0"/>
                        <a:t>15</a:t>
                      </a:r>
                      <a:endParaRPr lang="de-DE" sz="1800" dirty="0"/>
                    </a:p>
                  </a:txBody>
                  <a:tcPr/>
                </a:tc>
                <a:extLst>
                  <a:ext uri="{0D108BD9-81ED-4DB2-BD59-A6C34878D82A}">
                    <a16:rowId xmlns:a16="http://schemas.microsoft.com/office/drawing/2014/main" val="10002"/>
                  </a:ext>
                </a:extLst>
              </a:tr>
              <a:tr h="370840">
                <a:tc>
                  <a:txBody>
                    <a:bodyPr/>
                    <a:lstStyle/>
                    <a:p>
                      <a:pPr algn="ctr"/>
                      <a:r>
                        <a:rPr lang="de-AT" sz="1800" dirty="0"/>
                        <a:t>Gynecology</a:t>
                      </a:r>
                      <a:endParaRPr lang="de-DE" sz="1800" dirty="0"/>
                    </a:p>
                  </a:txBody>
                  <a:tcPr/>
                </a:tc>
                <a:tc>
                  <a:txBody>
                    <a:bodyPr/>
                    <a:lstStyle/>
                    <a:p>
                      <a:pPr algn="ctr"/>
                      <a:r>
                        <a:rPr lang="de-AT" sz="1800" dirty="0"/>
                        <a:t>13</a:t>
                      </a:r>
                      <a:endParaRPr lang="de-DE" sz="1800" dirty="0"/>
                    </a:p>
                  </a:txBody>
                  <a:tcPr/>
                </a:tc>
                <a:extLst>
                  <a:ext uri="{0D108BD9-81ED-4DB2-BD59-A6C34878D82A}">
                    <a16:rowId xmlns:a16="http://schemas.microsoft.com/office/drawing/2014/main" val="10003"/>
                  </a:ext>
                </a:extLst>
              </a:tr>
              <a:tr h="370840">
                <a:tc>
                  <a:txBody>
                    <a:bodyPr/>
                    <a:lstStyle/>
                    <a:p>
                      <a:pPr algn="ctr"/>
                      <a:r>
                        <a:rPr lang="de-AT" sz="1800" dirty="0"/>
                        <a:t>Cardiology</a:t>
                      </a:r>
                      <a:endParaRPr lang="de-DE" sz="1800" dirty="0"/>
                    </a:p>
                  </a:txBody>
                  <a:tcPr/>
                </a:tc>
                <a:tc>
                  <a:txBody>
                    <a:bodyPr/>
                    <a:lstStyle/>
                    <a:p>
                      <a:pPr algn="ctr"/>
                      <a:r>
                        <a:rPr lang="de-AT" sz="1800" dirty="0"/>
                        <a:t>9</a:t>
                      </a:r>
                      <a:endParaRPr lang="de-DE" sz="1800" dirty="0"/>
                    </a:p>
                  </a:txBody>
                  <a:tcPr/>
                </a:tc>
                <a:extLst>
                  <a:ext uri="{0D108BD9-81ED-4DB2-BD59-A6C34878D82A}">
                    <a16:rowId xmlns:a16="http://schemas.microsoft.com/office/drawing/2014/main" val="10004"/>
                  </a:ext>
                </a:extLst>
              </a:tr>
              <a:tr h="370840">
                <a:tc>
                  <a:txBody>
                    <a:bodyPr/>
                    <a:lstStyle/>
                    <a:p>
                      <a:pPr algn="ctr"/>
                      <a:r>
                        <a:rPr lang="de-AT" sz="1800" dirty="0"/>
                        <a:t>Radiology</a:t>
                      </a:r>
                      <a:endParaRPr lang="de-DE" sz="1800" dirty="0"/>
                    </a:p>
                  </a:txBody>
                  <a:tcPr/>
                </a:tc>
                <a:tc>
                  <a:txBody>
                    <a:bodyPr/>
                    <a:lstStyle/>
                    <a:p>
                      <a:pPr algn="ctr"/>
                      <a:r>
                        <a:rPr lang="de-AT" sz="1800" dirty="0"/>
                        <a:t>8</a:t>
                      </a:r>
                      <a:endParaRPr lang="de-DE" sz="1800" dirty="0"/>
                    </a:p>
                  </a:txBody>
                  <a:tcPr/>
                </a:tc>
                <a:extLst>
                  <a:ext uri="{0D108BD9-81ED-4DB2-BD59-A6C34878D82A}">
                    <a16:rowId xmlns:a16="http://schemas.microsoft.com/office/drawing/2014/main" val="10005"/>
                  </a:ext>
                </a:extLst>
              </a:tr>
              <a:tr h="370840">
                <a:tc>
                  <a:txBody>
                    <a:bodyPr/>
                    <a:lstStyle/>
                    <a:p>
                      <a:pPr algn="ctr"/>
                      <a:r>
                        <a:rPr lang="de-AT" sz="1800" dirty="0"/>
                        <a:t>Urology</a:t>
                      </a:r>
                      <a:endParaRPr lang="de-DE" sz="1800" dirty="0"/>
                    </a:p>
                  </a:txBody>
                  <a:tcPr/>
                </a:tc>
                <a:tc>
                  <a:txBody>
                    <a:bodyPr/>
                    <a:lstStyle/>
                    <a:p>
                      <a:pPr algn="ctr"/>
                      <a:r>
                        <a:rPr lang="de-AT" sz="1800" dirty="0"/>
                        <a:t>7</a:t>
                      </a:r>
                      <a:endParaRPr lang="de-DE" sz="1800" dirty="0"/>
                    </a:p>
                  </a:txBody>
                  <a:tcPr/>
                </a:tc>
                <a:extLst>
                  <a:ext uri="{0D108BD9-81ED-4DB2-BD59-A6C34878D82A}">
                    <a16:rowId xmlns:a16="http://schemas.microsoft.com/office/drawing/2014/main" val="10006"/>
                  </a:ext>
                </a:extLst>
              </a:tr>
              <a:tr h="370840">
                <a:tc>
                  <a:txBody>
                    <a:bodyPr/>
                    <a:lstStyle/>
                    <a:p>
                      <a:pPr algn="ctr"/>
                      <a:r>
                        <a:rPr lang="de-AT" sz="1800" dirty="0"/>
                        <a:t>Neurology</a:t>
                      </a:r>
                      <a:endParaRPr lang="de-DE" sz="1800" dirty="0"/>
                    </a:p>
                  </a:txBody>
                  <a:tcPr/>
                </a:tc>
                <a:tc>
                  <a:txBody>
                    <a:bodyPr/>
                    <a:lstStyle/>
                    <a:p>
                      <a:pPr algn="ctr"/>
                      <a:r>
                        <a:rPr lang="de-AT" sz="1800" dirty="0"/>
                        <a:t>6</a:t>
                      </a:r>
                      <a:endParaRPr lang="de-DE" sz="1800" dirty="0"/>
                    </a:p>
                  </a:txBody>
                  <a:tcPr/>
                </a:tc>
                <a:extLst>
                  <a:ext uri="{0D108BD9-81ED-4DB2-BD59-A6C34878D82A}">
                    <a16:rowId xmlns:a16="http://schemas.microsoft.com/office/drawing/2014/main" val="10007"/>
                  </a:ext>
                </a:extLst>
              </a:tr>
              <a:tr h="370840">
                <a:tc>
                  <a:txBody>
                    <a:bodyPr/>
                    <a:lstStyle/>
                    <a:p>
                      <a:pPr algn="ctr"/>
                      <a:r>
                        <a:rPr lang="de-AT" sz="1800" dirty="0"/>
                        <a:t>Ophthalmology</a:t>
                      </a:r>
                      <a:endParaRPr lang="de-DE" sz="1800" dirty="0"/>
                    </a:p>
                  </a:txBody>
                  <a:tcPr/>
                </a:tc>
                <a:tc>
                  <a:txBody>
                    <a:bodyPr/>
                    <a:lstStyle/>
                    <a:p>
                      <a:pPr algn="ctr"/>
                      <a:r>
                        <a:rPr lang="de-AT" sz="1800" dirty="0"/>
                        <a:t>6</a:t>
                      </a:r>
                      <a:endParaRPr lang="de-DE" sz="1800" dirty="0"/>
                    </a:p>
                  </a:txBody>
                  <a:tcPr/>
                </a:tc>
                <a:extLst>
                  <a:ext uri="{0D108BD9-81ED-4DB2-BD59-A6C34878D82A}">
                    <a16:rowId xmlns:a16="http://schemas.microsoft.com/office/drawing/2014/main" val="10008"/>
                  </a:ext>
                </a:extLst>
              </a:tr>
              <a:tr h="370840">
                <a:tc>
                  <a:txBody>
                    <a:bodyPr/>
                    <a:lstStyle/>
                    <a:p>
                      <a:pPr algn="ctr"/>
                      <a:r>
                        <a:rPr lang="de-AT" dirty="0"/>
                        <a:t>ENT</a:t>
                      </a:r>
                      <a:endParaRPr lang="de-DE" dirty="0"/>
                    </a:p>
                  </a:txBody>
                  <a:tcPr/>
                </a:tc>
                <a:tc>
                  <a:txBody>
                    <a:bodyPr/>
                    <a:lstStyle/>
                    <a:p>
                      <a:pPr algn="ctr"/>
                      <a:r>
                        <a:rPr lang="de-AT" dirty="0"/>
                        <a:t>6</a:t>
                      </a:r>
                      <a:endParaRPr lang="de-DE" dirty="0"/>
                    </a:p>
                  </a:txBody>
                  <a:tcPr/>
                </a:tc>
                <a:extLst>
                  <a:ext uri="{0D108BD9-81ED-4DB2-BD59-A6C34878D82A}">
                    <a16:rowId xmlns:a16="http://schemas.microsoft.com/office/drawing/2014/main" val="10009"/>
                  </a:ext>
                </a:extLst>
              </a:tr>
              <a:tr h="370840">
                <a:tc>
                  <a:txBody>
                    <a:bodyPr/>
                    <a:lstStyle/>
                    <a:p>
                      <a:pPr algn="ctr"/>
                      <a:r>
                        <a:rPr lang="de-AT" sz="1800" dirty="0"/>
                        <a:t>Pediatrics</a:t>
                      </a:r>
                      <a:endParaRPr lang="de-DE" sz="1800" dirty="0"/>
                    </a:p>
                  </a:txBody>
                  <a:tcPr/>
                </a:tc>
                <a:tc>
                  <a:txBody>
                    <a:bodyPr/>
                    <a:lstStyle/>
                    <a:p>
                      <a:pPr algn="ctr"/>
                      <a:r>
                        <a:rPr lang="de-AT" sz="1800" dirty="0"/>
                        <a:t>6</a:t>
                      </a:r>
                      <a:endParaRPr lang="de-DE" sz="1800" dirty="0"/>
                    </a:p>
                  </a:txBody>
                  <a:tcPr/>
                </a:tc>
                <a:extLst>
                  <a:ext uri="{0D108BD9-81ED-4DB2-BD59-A6C34878D82A}">
                    <a16:rowId xmlns:a16="http://schemas.microsoft.com/office/drawing/2014/main" val="10010"/>
                  </a:ext>
                </a:extLst>
              </a:tr>
              <a:tr h="370840">
                <a:tc>
                  <a:txBody>
                    <a:bodyPr/>
                    <a:lstStyle/>
                    <a:p>
                      <a:pPr algn="ctr"/>
                      <a:r>
                        <a:rPr lang="de-AT" dirty="0"/>
                        <a:t>Hygiene</a:t>
                      </a:r>
                      <a:endParaRPr lang="de-DE" dirty="0"/>
                    </a:p>
                  </a:txBody>
                  <a:tcPr/>
                </a:tc>
                <a:tc>
                  <a:txBody>
                    <a:bodyPr/>
                    <a:lstStyle/>
                    <a:p>
                      <a:pPr algn="ctr"/>
                      <a:r>
                        <a:rPr lang="de-AT" dirty="0"/>
                        <a:t>3</a:t>
                      </a:r>
                      <a:endParaRPr lang="de-DE" dirty="0"/>
                    </a:p>
                  </a:txBody>
                  <a:tcPr/>
                </a:tc>
                <a:extLst>
                  <a:ext uri="{0D108BD9-81ED-4DB2-BD59-A6C34878D82A}">
                    <a16:rowId xmlns:a16="http://schemas.microsoft.com/office/drawing/2014/main" val="10011"/>
                  </a:ext>
                </a:extLst>
              </a:tr>
            </a:tbl>
          </a:graphicData>
        </a:graphic>
      </p:graphicFrame>
      <p:graphicFrame>
        <p:nvGraphicFramePr>
          <p:cNvPr id="10" name="Inhaltsplatzhalter 9"/>
          <p:cNvGraphicFramePr>
            <a:graphicFrameLocks noGrp="1"/>
          </p:cNvGraphicFramePr>
          <p:nvPr>
            <p:ph sz="half" idx="2"/>
          </p:nvPr>
        </p:nvGraphicFramePr>
        <p:xfrm>
          <a:off x="4648200" y="1600200"/>
          <a:ext cx="4038600" cy="4450080"/>
        </p:xfrm>
        <a:graphic>
          <a:graphicData uri="http://schemas.openxmlformats.org/drawingml/2006/table">
            <a:tbl>
              <a:tblPr firstRow="1" bandRow="1">
                <a:tableStyleId>{5C22544A-7EE6-4342-B048-85BDC9FD1C3A}</a:tableStyleId>
              </a:tblPr>
              <a:tblGrid>
                <a:gridCol w="2019300">
                  <a:extLst>
                    <a:ext uri="{9D8B030D-6E8A-4147-A177-3AD203B41FA5}">
                      <a16:colId xmlns:a16="http://schemas.microsoft.com/office/drawing/2014/main" val="20000"/>
                    </a:ext>
                  </a:extLst>
                </a:gridCol>
                <a:gridCol w="2019300">
                  <a:extLst>
                    <a:ext uri="{9D8B030D-6E8A-4147-A177-3AD203B41FA5}">
                      <a16:colId xmlns:a16="http://schemas.microsoft.com/office/drawing/2014/main" val="20001"/>
                    </a:ext>
                  </a:extLst>
                </a:gridCol>
              </a:tblGrid>
              <a:tr h="370840">
                <a:tc>
                  <a:txBody>
                    <a:bodyPr/>
                    <a:lstStyle/>
                    <a:p>
                      <a:pPr algn="ctr"/>
                      <a:r>
                        <a:rPr lang="de-AT" sz="1800" i="0" dirty="0"/>
                        <a:t>Institution/Clinic</a:t>
                      </a:r>
                      <a:endParaRPr lang="de-DE" sz="1800" i="0" dirty="0"/>
                    </a:p>
                  </a:txBody>
                  <a:tcPr/>
                </a:tc>
                <a:tc>
                  <a:txBody>
                    <a:bodyPr/>
                    <a:lstStyle/>
                    <a:p>
                      <a:pPr algn="ctr"/>
                      <a:r>
                        <a:rPr lang="de-AT" sz="1800" i="0" dirty="0"/>
                        <a:t>Quantity</a:t>
                      </a:r>
                      <a:endParaRPr lang="de-DE" sz="1800" i="0" dirty="0"/>
                    </a:p>
                  </a:txBody>
                  <a:tcPr/>
                </a:tc>
                <a:extLst>
                  <a:ext uri="{0D108BD9-81ED-4DB2-BD59-A6C34878D82A}">
                    <a16:rowId xmlns:a16="http://schemas.microsoft.com/office/drawing/2014/main" val="10000"/>
                  </a:ext>
                </a:extLst>
              </a:tr>
              <a:tr h="370840">
                <a:tc>
                  <a:txBody>
                    <a:bodyPr/>
                    <a:lstStyle/>
                    <a:p>
                      <a:pPr algn="ctr"/>
                      <a:r>
                        <a:rPr lang="de-AT" sz="1800" i="0" dirty="0"/>
                        <a:t>Trauma Surgery</a:t>
                      </a:r>
                      <a:endParaRPr lang="de-DE" sz="1800" i="0" dirty="0"/>
                    </a:p>
                  </a:txBody>
                  <a:tcPr/>
                </a:tc>
                <a:tc>
                  <a:txBody>
                    <a:bodyPr/>
                    <a:lstStyle/>
                    <a:p>
                      <a:pPr algn="ctr"/>
                      <a:r>
                        <a:rPr lang="de-AT" sz="1800" i="0" dirty="0"/>
                        <a:t>2</a:t>
                      </a:r>
                      <a:endParaRPr lang="de-DE" sz="1800" i="0" dirty="0"/>
                    </a:p>
                  </a:txBody>
                  <a:tcPr/>
                </a:tc>
                <a:extLst>
                  <a:ext uri="{0D108BD9-81ED-4DB2-BD59-A6C34878D82A}">
                    <a16:rowId xmlns:a16="http://schemas.microsoft.com/office/drawing/2014/main" val="10001"/>
                  </a:ext>
                </a:extLst>
              </a:tr>
              <a:tr h="370840">
                <a:tc>
                  <a:txBody>
                    <a:bodyPr/>
                    <a:lstStyle/>
                    <a:p>
                      <a:pPr algn="ctr"/>
                      <a:r>
                        <a:rPr lang="de-AT" sz="1800" dirty="0"/>
                        <a:t>Neurosurgery</a:t>
                      </a:r>
                      <a:endParaRPr lang="de-DE" sz="1800" dirty="0"/>
                    </a:p>
                  </a:txBody>
                  <a:tcPr/>
                </a:tc>
                <a:tc>
                  <a:txBody>
                    <a:bodyPr/>
                    <a:lstStyle/>
                    <a:p>
                      <a:pPr algn="ctr"/>
                      <a:r>
                        <a:rPr lang="de-AT" sz="1800" dirty="0"/>
                        <a:t>2</a:t>
                      </a:r>
                      <a:endParaRPr lang="de-DE" sz="1800" dirty="0"/>
                    </a:p>
                  </a:txBody>
                  <a:tcPr/>
                </a:tc>
                <a:extLst>
                  <a:ext uri="{0D108BD9-81ED-4DB2-BD59-A6C34878D82A}">
                    <a16:rowId xmlns:a16="http://schemas.microsoft.com/office/drawing/2014/main" val="10002"/>
                  </a:ext>
                </a:extLst>
              </a:tr>
              <a:tr h="370840">
                <a:tc>
                  <a:txBody>
                    <a:bodyPr/>
                    <a:lstStyle/>
                    <a:p>
                      <a:pPr algn="ctr"/>
                      <a:r>
                        <a:rPr lang="de-AT" sz="1800" i="0" dirty="0"/>
                        <a:t>Dentistry</a:t>
                      </a:r>
                      <a:endParaRPr lang="de-DE" sz="1800" i="0" dirty="0"/>
                    </a:p>
                  </a:txBody>
                  <a:tcPr/>
                </a:tc>
                <a:tc>
                  <a:txBody>
                    <a:bodyPr/>
                    <a:lstStyle/>
                    <a:p>
                      <a:pPr algn="ctr"/>
                      <a:r>
                        <a:rPr lang="de-AT" sz="1800" i="0" dirty="0"/>
                        <a:t>2</a:t>
                      </a:r>
                      <a:endParaRPr lang="de-DE" sz="1800" i="0" dirty="0"/>
                    </a:p>
                  </a:txBody>
                  <a:tcPr/>
                </a:tc>
                <a:extLst>
                  <a:ext uri="{0D108BD9-81ED-4DB2-BD59-A6C34878D82A}">
                    <a16:rowId xmlns:a16="http://schemas.microsoft.com/office/drawing/2014/main" val="10003"/>
                  </a:ext>
                </a:extLst>
              </a:tr>
              <a:tr h="370840">
                <a:tc>
                  <a:txBody>
                    <a:bodyPr/>
                    <a:lstStyle/>
                    <a:p>
                      <a:pPr algn="ctr"/>
                      <a:r>
                        <a:rPr lang="de-AT" sz="1800" i="0" dirty="0"/>
                        <a:t>Blood Bank</a:t>
                      </a:r>
                      <a:endParaRPr lang="de-DE" sz="1800" i="0" dirty="0"/>
                    </a:p>
                  </a:txBody>
                  <a:tcPr/>
                </a:tc>
                <a:tc>
                  <a:txBody>
                    <a:bodyPr/>
                    <a:lstStyle/>
                    <a:p>
                      <a:pPr algn="ctr"/>
                      <a:r>
                        <a:rPr lang="de-AT" sz="1800" i="0" dirty="0"/>
                        <a:t>2</a:t>
                      </a:r>
                      <a:endParaRPr lang="de-DE" sz="1800" i="0" dirty="0"/>
                    </a:p>
                  </a:txBody>
                  <a:tcPr/>
                </a:tc>
                <a:extLst>
                  <a:ext uri="{0D108BD9-81ED-4DB2-BD59-A6C34878D82A}">
                    <a16:rowId xmlns:a16="http://schemas.microsoft.com/office/drawing/2014/main" val="10004"/>
                  </a:ext>
                </a:extLst>
              </a:tr>
              <a:tr h="370840">
                <a:tc>
                  <a:txBody>
                    <a:bodyPr/>
                    <a:lstStyle/>
                    <a:p>
                      <a:pPr algn="ctr"/>
                      <a:r>
                        <a:rPr lang="de-AT" sz="1800" i="0" dirty="0"/>
                        <a:t>Thoracic Surgery</a:t>
                      </a:r>
                      <a:endParaRPr lang="de-DE" sz="1800" i="0" dirty="0"/>
                    </a:p>
                  </a:txBody>
                  <a:tcPr/>
                </a:tc>
                <a:tc>
                  <a:txBody>
                    <a:bodyPr/>
                    <a:lstStyle/>
                    <a:p>
                      <a:pPr algn="ctr"/>
                      <a:r>
                        <a:rPr lang="de-AT" sz="1800" i="0" dirty="0"/>
                        <a:t>1</a:t>
                      </a:r>
                      <a:endParaRPr lang="de-DE" sz="1800" i="0" dirty="0"/>
                    </a:p>
                  </a:txBody>
                  <a:tcPr/>
                </a:tc>
                <a:extLst>
                  <a:ext uri="{0D108BD9-81ED-4DB2-BD59-A6C34878D82A}">
                    <a16:rowId xmlns:a16="http://schemas.microsoft.com/office/drawing/2014/main" val="10005"/>
                  </a:ext>
                </a:extLst>
              </a:tr>
              <a:tr h="370840">
                <a:tc>
                  <a:txBody>
                    <a:bodyPr/>
                    <a:lstStyle/>
                    <a:p>
                      <a:pPr algn="ctr"/>
                      <a:r>
                        <a:rPr lang="de-AT" sz="1800" i="0" dirty="0"/>
                        <a:t>Orthodontics</a:t>
                      </a:r>
                      <a:endParaRPr lang="de-DE" sz="1800" i="0" dirty="0"/>
                    </a:p>
                  </a:txBody>
                  <a:tcPr/>
                </a:tc>
                <a:tc>
                  <a:txBody>
                    <a:bodyPr/>
                    <a:lstStyle/>
                    <a:p>
                      <a:pPr algn="ctr"/>
                      <a:r>
                        <a:rPr lang="de-AT" sz="1800" i="0" dirty="0"/>
                        <a:t>1</a:t>
                      </a:r>
                      <a:endParaRPr lang="de-DE" sz="1800" i="0" dirty="0"/>
                    </a:p>
                  </a:txBody>
                  <a:tcPr/>
                </a:tc>
                <a:extLst>
                  <a:ext uri="{0D108BD9-81ED-4DB2-BD59-A6C34878D82A}">
                    <a16:rowId xmlns:a16="http://schemas.microsoft.com/office/drawing/2014/main" val="10006"/>
                  </a:ext>
                </a:extLst>
              </a:tr>
              <a:tr h="370840">
                <a:tc>
                  <a:txBody>
                    <a:bodyPr/>
                    <a:lstStyle/>
                    <a:p>
                      <a:pPr algn="ctr"/>
                      <a:r>
                        <a:rPr lang="de-AT" sz="1800" i="0" dirty="0"/>
                        <a:t>Nuclear Medicine</a:t>
                      </a:r>
                      <a:endParaRPr lang="de-DE" sz="1800" i="0" dirty="0"/>
                    </a:p>
                  </a:txBody>
                  <a:tcPr/>
                </a:tc>
                <a:tc>
                  <a:txBody>
                    <a:bodyPr/>
                    <a:lstStyle/>
                    <a:p>
                      <a:pPr algn="ctr"/>
                      <a:r>
                        <a:rPr lang="de-AT" sz="1800" i="0" dirty="0"/>
                        <a:t>1</a:t>
                      </a:r>
                      <a:endParaRPr lang="de-DE" sz="1800" i="0" dirty="0"/>
                    </a:p>
                  </a:txBody>
                  <a:tcPr/>
                </a:tc>
                <a:extLst>
                  <a:ext uri="{0D108BD9-81ED-4DB2-BD59-A6C34878D82A}">
                    <a16:rowId xmlns:a16="http://schemas.microsoft.com/office/drawing/2014/main" val="10007"/>
                  </a:ext>
                </a:extLst>
              </a:tr>
              <a:tr h="370840">
                <a:tc>
                  <a:txBody>
                    <a:bodyPr/>
                    <a:lstStyle/>
                    <a:p>
                      <a:pPr algn="ctr"/>
                      <a:r>
                        <a:rPr lang="de-AT" dirty="0"/>
                        <a:t>Psychiatry</a:t>
                      </a:r>
                      <a:endParaRPr lang="de-DE" dirty="0"/>
                    </a:p>
                  </a:txBody>
                  <a:tcPr/>
                </a:tc>
                <a:tc>
                  <a:txBody>
                    <a:bodyPr/>
                    <a:lstStyle/>
                    <a:p>
                      <a:pPr algn="ctr"/>
                      <a:r>
                        <a:rPr lang="de-AT" dirty="0"/>
                        <a:t>1</a:t>
                      </a:r>
                      <a:endParaRPr lang="de-DE" dirty="0"/>
                    </a:p>
                  </a:txBody>
                  <a:tcPr/>
                </a:tc>
                <a:extLst>
                  <a:ext uri="{0D108BD9-81ED-4DB2-BD59-A6C34878D82A}">
                    <a16:rowId xmlns:a16="http://schemas.microsoft.com/office/drawing/2014/main" val="10008"/>
                  </a:ext>
                </a:extLst>
              </a:tr>
              <a:tr h="370840">
                <a:tc>
                  <a:txBody>
                    <a:bodyPr/>
                    <a:lstStyle/>
                    <a:p>
                      <a:pPr algn="ctr"/>
                      <a:r>
                        <a:rPr lang="de-AT" sz="1800" i="0" dirty="0"/>
                        <a:t>Plastic surgery</a:t>
                      </a:r>
                      <a:endParaRPr lang="de-DE" sz="1800" i="0" dirty="0"/>
                    </a:p>
                  </a:txBody>
                  <a:tcPr/>
                </a:tc>
                <a:tc>
                  <a:txBody>
                    <a:bodyPr/>
                    <a:lstStyle/>
                    <a:p>
                      <a:pPr algn="ctr"/>
                      <a:r>
                        <a:rPr lang="de-AT" sz="1800" i="0" dirty="0"/>
                        <a:t>1</a:t>
                      </a:r>
                      <a:endParaRPr lang="de-DE" sz="1800" i="0" dirty="0"/>
                    </a:p>
                  </a:txBody>
                  <a:tcPr/>
                </a:tc>
                <a:extLst>
                  <a:ext uri="{0D108BD9-81ED-4DB2-BD59-A6C34878D82A}">
                    <a16:rowId xmlns:a16="http://schemas.microsoft.com/office/drawing/2014/main" val="10009"/>
                  </a:ext>
                </a:extLst>
              </a:tr>
              <a:tr h="370840">
                <a:tc>
                  <a:txBody>
                    <a:bodyPr/>
                    <a:lstStyle/>
                    <a:p>
                      <a:pPr algn="ctr"/>
                      <a:r>
                        <a:rPr lang="de-AT" sz="1800" i="0" dirty="0"/>
                        <a:t>BKH Hall</a:t>
                      </a:r>
                      <a:endParaRPr lang="de-DE" sz="1800" i="0" dirty="0"/>
                    </a:p>
                  </a:txBody>
                  <a:tcPr/>
                </a:tc>
                <a:tc>
                  <a:txBody>
                    <a:bodyPr/>
                    <a:lstStyle/>
                    <a:p>
                      <a:pPr algn="ctr"/>
                      <a:r>
                        <a:rPr lang="de-AT" sz="1800" i="0" dirty="0"/>
                        <a:t>1</a:t>
                      </a:r>
                      <a:endParaRPr lang="de-DE" sz="1800" i="0" dirty="0"/>
                    </a:p>
                  </a:txBody>
                  <a:tcPr/>
                </a:tc>
                <a:extLst>
                  <a:ext uri="{0D108BD9-81ED-4DB2-BD59-A6C34878D82A}">
                    <a16:rowId xmlns:a16="http://schemas.microsoft.com/office/drawing/2014/main" val="10010"/>
                  </a:ext>
                </a:extLst>
              </a:tr>
              <a:tr h="370840">
                <a:tc>
                  <a:txBody>
                    <a:bodyPr/>
                    <a:lstStyle/>
                    <a:p>
                      <a:pPr algn="ctr"/>
                      <a:r>
                        <a:rPr lang="de-AT" sz="1800" b="1" i="1" dirty="0">
                          <a:solidFill>
                            <a:srgbClr val="AC0000"/>
                          </a:solidFill>
                        </a:rPr>
                        <a:t>Total</a:t>
                      </a:r>
                      <a:endParaRPr lang="de-DE" sz="1800" b="1" i="1" dirty="0">
                        <a:solidFill>
                          <a:srgbClr val="AC0000"/>
                        </a:solidFill>
                      </a:endParaRPr>
                    </a:p>
                  </a:txBody>
                  <a:tcPr/>
                </a:tc>
                <a:tc>
                  <a:txBody>
                    <a:bodyPr/>
                    <a:lstStyle/>
                    <a:p>
                      <a:pPr algn="ctr"/>
                      <a:r>
                        <a:rPr lang="de-AT" sz="1800" b="1" i="1" dirty="0">
                          <a:solidFill>
                            <a:srgbClr val="AC0000"/>
                          </a:solidFill>
                        </a:rPr>
                        <a:t>113</a:t>
                      </a:r>
                      <a:endParaRPr lang="de-DE" sz="1800" b="1" i="1" dirty="0">
                        <a:solidFill>
                          <a:srgbClr val="AC0000"/>
                        </a:solidFill>
                      </a:endParaRPr>
                    </a:p>
                  </a:txBody>
                  <a:tcPr/>
                </a:tc>
                <a:extLst>
                  <a:ext uri="{0D108BD9-81ED-4DB2-BD59-A6C34878D82A}">
                    <a16:rowId xmlns:a16="http://schemas.microsoft.com/office/drawing/2014/main" val="10011"/>
                  </a:ext>
                </a:extLst>
              </a:tr>
            </a:tbl>
          </a:graphicData>
        </a:graphic>
      </p:graphicFrame>
      <p:sp>
        <p:nvSpPr>
          <p:cNvPr id="5" name="Foliennummernplatzhalter 4"/>
          <p:cNvSpPr>
            <a:spLocks noGrp="1"/>
          </p:cNvSpPr>
          <p:nvPr>
            <p:ph type="sldNum" sz="quarter" idx="12"/>
          </p:nvPr>
        </p:nvSpPr>
        <p:spPr/>
        <p:txBody>
          <a:bodyPr/>
          <a:lstStyle/>
          <a:p>
            <a:fld id="{A4B4652C-CD78-4E39-BAB0-0AF956FF8895}" type="slidenum">
              <a:rPr lang="de-DE" smtClean="0"/>
              <a:t>9</a:t>
            </a:fld>
            <a:endParaRPr lang="de-DE"/>
          </a:p>
        </p:txBody>
      </p:sp>
      <p:sp>
        <p:nvSpPr>
          <p:cNvPr id="11" name="Textfeld 10"/>
          <p:cNvSpPr txBox="1"/>
          <p:nvPr/>
        </p:nvSpPr>
        <p:spPr>
          <a:xfrm>
            <a:off x="5143504" y="6098464"/>
            <a:ext cx="3571900" cy="307777"/>
          </a:xfrm>
          <a:prstGeom prst="rect">
            <a:avLst/>
          </a:prstGeom>
          <a:noFill/>
        </p:spPr>
        <p:txBody>
          <a:bodyPr wrap="square" rtlCol="0">
            <a:spAutoFit/>
          </a:bodyPr>
          <a:lstStyle/>
          <a:p>
            <a:pPr algn="r"/>
            <a:r>
              <a:rPr lang="de-AT" sz="1400" i="1" dirty="0"/>
              <a:t>Exemplary for one year</a:t>
            </a:r>
            <a:endParaRPr lang="de-DE" sz="1400" i="1" dirty="0"/>
          </a:p>
        </p:txBody>
      </p:sp>
      <p:sp>
        <p:nvSpPr>
          <p:cNvPr id="2" name="Datumsplatzhalter 1"/>
          <p:cNvSpPr>
            <a:spLocks noGrp="1"/>
          </p:cNvSpPr>
          <p:nvPr>
            <p:ph type="dt" sz="half" idx="10"/>
          </p:nvPr>
        </p:nvSpPr>
        <p:spPr/>
        <p:txBody>
          <a:bodyPr/>
          <a:lstStyle/>
          <a:p>
            <a:fld id="{68D36F33-A843-43B7-BC46-D9F534249D94}" type="datetime1">
              <a:rPr lang="de-AT" smtClean="0"/>
              <a:t>01.02.2023</a:t>
            </a:fld>
            <a:endParaRPr lang="de-DE"/>
          </a:p>
        </p:txBody>
      </p:sp>
      <p:sp>
        <p:nvSpPr>
          <p:cNvPr id="3" name="Fußzeilenplatzhalter 2"/>
          <p:cNvSpPr>
            <a:spLocks noGrp="1"/>
          </p:cNvSpPr>
          <p:nvPr>
            <p:ph type="ftr" sz="quarter" idx="11"/>
          </p:nvPr>
        </p:nvSpPr>
        <p:spPr/>
        <p:txBody>
          <a:bodyPr/>
          <a:lstStyle/>
          <a:p>
            <a:r>
              <a:rPr lang="de-DE" smtClean="0"/>
              <a:t>hanno.ulmer@i-med.ac.at</a:t>
            </a:r>
            <a:endParaRPr lang="de-DE"/>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DD1B991F-0A5C-4073-BB9C-7DA0CF3B0DB7}"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01.02.2023</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5"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62B74351-C8CC-4634-8C2C-C21EE8674FB2}" type="slidenum">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78854" name="Picture 6"/>
          <p:cNvPicPr>
            <a:picLocks noChangeAspect="1" noChangeArrowheads="1"/>
          </p:cNvPicPr>
          <p:nvPr/>
        </p:nvPicPr>
        <p:blipFill>
          <a:blip r:embed="rId3" cstate="print"/>
          <a:srcRect/>
          <a:stretch>
            <a:fillRect/>
          </a:stretch>
        </p:blipFill>
        <p:spPr bwMode="auto">
          <a:xfrm>
            <a:off x="468313" y="1524000"/>
            <a:ext cx="8207375" cy="3311525"/>
          </a:xfrm>
          <a:prstGeom prst="rect">
            <a:avLst/>
          </a:prstGeom>
          <a:noFill/>
          <a:ln w="9525">
            <a:noFill/>
            <a:miter lim="800000"/>
            <a:headEnd/>
            <a:tailEnd/>
          </a:ln>
          <a:effectLst/>
        </p:spPr>
      </p:pic>
    </p:spTree>
    <p:extLst>
      <p:ext uri="{BB962C8B-B14F-4D97-AF65-F5344CB8AC3E}">
        <p14:creationId xmlns:p14="http://schemas.microsoft.com/office/powerpoint/2010/main" val="139358636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16CB761-8BFC-4EB2-95F3-2B0746E62B63}"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01.02.2023</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5"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F7DD3825-5B20-4FAD-9985-760A7A3B73B0}" type="slidenum">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80902" name="Picture 6"/>
          <p:cNvPicPr>
            <a:picLocks noChangeAspect="1" noChangeArrowheads="1"/>
          </p:cNvPicPr>
          <p:nvPr/>
        </p:nvPicPr>
        <p:blipFill>
          <a:blip r:embed="rId3" cstate="print"/>
          <a:srcRect/>
          <a:stretch>
            <a:fillRect/>
          </a:stretch>
        </p:blipFill>
        <p:spPr bwMode="auto">
          <a:xfrm>
            <a:off x="250825" y="692150"/>
            <a:ext cx="8316913" cy="4986338"/>
          </a:xfrm>
          <a:prstGeom prst="rect">
            <a:avLst/>
          </a:prstGeom>
          <a:noFill/>
          <a:ln w="9525">
            <a:noFill/>
            <a:miter lim="800000"/>
            <a:headEnd/>
            <a:tailEnd/>
          </a:ln>
          <a:effectLst/>
        </p:spPr>
      </p:pic>
    </p:spTree>
    <p:extLst>
      <p:ext uri="{BB962C8B-B14F-4D97-AF65-F5344CB8AC3E}">
        <p14:creationId xmlns:p14="http://schemas.microsoft.com/office/powerpoint/2010/main" val="416227967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CA4870D-FE8F-4ECD-A54E-234330B092C3}"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01.02.2023</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5"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3113D99C-F0B8-4540-BF4A-026A79E5224B}" type="slidenum">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82950" name="Picture 6"/>
          <p:cNvPicPr>
            <a:picLocks noChangeAspect="1" noChangeArrowheads="1"/>
          </p:cNvPicPr>
          <p:nvPr/>
        </p:nvPicPr>
        <p:blipFill>
          <a:blip r:embed="rId3" cstate="print"/>
          <a:srcRect/>
          <a:stretch>
            <a:fillRect/>
          </a:stretch>
        </p:blipFill>
        <p:spPr bwMode="auto">
          <a:xfrm>
            <a:off x="468313" y="1052513"/>
            <a:ext cx="7920037" cy="4433887"/>
          </a:xfrm>
          <a:prstGeom prst="rect">
            <a:avLst/>
          </a:prstGeom>
          <a:noFill/>
          <a:ln w="9525">
            <a:noFill/>
            <a:miter lim="800000"/>
            <a:headEnd/>
            <a:tailEnd/>
          </a:ln>
          <a:effectLst/>
        </p:spPr>
      </p:pic>
    </p:spTree>
    <p:extLst>
      <p:ext uri="{BB962C8B-B14F-4D97-AF65-F5344CB8AC3E}">
        <p14:creationId xmlns:p14="http://schemas.microsoft.com/office/powerpoint/2010/main" val="301985756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88" y="1524000"/>
            <a:ext cx="7905750" cy="2120900"/>
          </a:xfrm>
        </p:spPr>
        <p:txBody>
          <a:bodyPr>
            <a:normAutofit/>
          </a:bodyPr>
          <a:lstStyle/>
          <a:p>
            <a:pPr algn="l"/>
            <a:r>
              <a:rPr lang="de-DE" sz="2800" dirty="0" smtClean="0"/>
              <a:t>Day 3:</a:t>
            </a:r>
            <a:br>
              <a:rPr lang="de-DE" sz="2800" dirty="0" smtClean="0"/>
            </a:br>
            <a:r>
              <a:rPr lang="de-DE" sz="2800" dirty="0" err="1" smtClean="0"/>
              <a:t>Confidence</a:t>
            </a:r>
            <a:r>
              <a:rPr lang="de-DE" sz="2800" dirty="0" smtClean="0"/>
              <a:t> </a:t>
            </a:r>
            <a:r>
              <a:rPr lang="de-DE" sz="2800" dirty="0" err="1" smtClean="0"/>
              <a:t>intervals</a:t>
            </a:r>
            <a:r>
              <a:rPr lang="de-DE" sz="2800" dirty="0" smtClean="0"/>
              <a:t> </a:t>
            </a:r>
            <a:r>
              <a:rPr lang="de-DE" sz="2800" dirty="0" err="1" smtClean="0"/>
              <a:t>and</a:t>
            </a:r>
            <a:r>
              <a:rPr lang="de-DE" sz="2800" dirty="0" smtClean="0"/>
              <a:t> </a:t>
            </a:r>
            <a:br>
              <a:rPr lang="de-DE" sz="2800" dirty="0" smtClean="0"/>
            </a:br>
            <a:r>
              <a:rPr lang="de-DE" sz="2800" dirty="0" err="1" smtClean="0"/>
              <a:t>significance</a:t>
            </a:r>
            <a:r>
              <a:rPr lang="de-DE" sz="2800" dirty="0" smtClean="0"/>
              <a:t> </a:t>
            </a:r>
            <a:r>
              <a:rPr lang="de-DE" sz="2800" dirty="0" err="1" smtClean="0"/>
              <a:t>testing</a:t>
            </a:r>
            <a:r>
              <a:rPr lang="de-DE" sz="2800" dirty="0" smtClean="0"/>
              <a:t/>
            </a:r>
            <a:br>
              <a:rPr lang="de-DE" sz="2800" dirty="0" smtClean="0"/>
            </a:br>
            <a:endParaRPr lang="de-DE" sz="2800" b="1" i="1" dirty="0"/>
          </a:p>
        </p:txBody>
      </p:sp>
      <p:sp>
        <p:nvSpPr>
          <p:cNvPr id="7" name="Rectangle 3"/>
          <p:cNvSpPr txBox="1">
            <a:spLocks noChangeArrowheads="1"/>
          </p:cNvSpPr>
          <p:nvPr/>
        </p:nvSpPr>
        <p:spPr>
          <a:xfrm>
            <a:off x="1339850" y="5589240"/>
            <a:ext cx="6400800" cy="9856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de-DE" sz="20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Department </a:t>
            </a:r>
            <a:r>
              <a:rPr kumimoji="0" lang="de-DE" sz="2000" b="0" i="0" u="none" strike="noStrike" kern="1200" cap="none" spc="0" normalizeH="0" baseline="0" noProof="0" dirty="0" err="1">
                <a:ln>
                  <a:noFill/>
                </a:ln>
                <a:solidFill>
                  <a:prstClr val="black">
                    <a:lumMod val="50000"/>
                    <a:lumOff val="50000"/>
                  </a:prstClr>
                </a:solidFill>
                <a:effectLst/>
                <a:uLnTx/>
                <a:uFillTx/>
                <a:latin typeface="Calibri"/>
                <a:ea typeface="+mn-ea"/>
                <a:cs typeface="+mn-cs"/>
              </a:rPr>
              <a:t>of</a:t>
            </a:r>
            <a:r>
              <a:rPr kumimoji="0" lang="de-DE" sz="20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 Medical </a:t>
            </a:r>
            <a:r>
              <a:rPr kumimoji="0" lang="de-DE" sz="2000" b="0" i="0" u="none" strike="noStrike" kern="1200" cap="none" spc="0" normalizeH="0" baseline="0" noProof="0" dirty="0" err="1">
                <a:ln>
                  <a:noFill/>
                </a:ln>
                <a:solidFill>
                  <a:prstClr val="black">
                    <a:lumMod val="50000"/>
                    <a:lumOff val="50000"/>
                  </a:prstClr>
                </a:solidFill>
                <a:effectLst/>
                <a:uLnTx/>
                <a:uFillTx/>
                <a:latin typeface="Calibri"/>
                <a:ea typeface="+mn-ea"/>
                <a:cs typeface="+mn-cs"/>
              </a:rPr>
              <a:t>Statistics</a:t>
            </a:r>
            <a:r>
              <a:rPr kumimoji="0" lang="de-DE" sz="20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 </a:t>
            </a:r>
            <a:r>
              <a:rPr kumimoji="0" lang="de-DE" sz="2000" b="0" i="0" u="none" strike="noStrike" kern="1200" cap="none" spc="0" normalizeH="0" baseline="0" noProof="0" dirty="0" err="1">
                <a:ln>
                  <a:noFill/>
                </a:ln>
                <a:solidFill>
                  <a:prstClr val="black">
                    <a:lumMod val="50000"/>
                    <a:lumOff val="50000"/>
                  </a:prstClr>
                </a:solidFill>
                <a:effectLst/>
                <a:uLnTx/>
                <a:uFillTx/>
                <a:latin typeface="Calibri"/>
                <a:ea typeface="+mn-ea"/>
                <a:cs typeface="+mn-cs"/>
              </a:rPr>
              <a:t>Informatics</a:t>
            </a:r>
            <a:r>
              <a:rPr kumimoji="0" lang="de-DE" sz="20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 </a:t>
            </a:r>
            <a:r>
              <a:rPr kumimoji="0" lang="de-DE" sz="2000" b="0" i="0" u="none" strike="noStrike" kern="1200" cap="none" spc="0" normalizeH="0" baseline="0" noProof="0" dirty="0" err="1">
                <a:ln>
                  <a:noFill/>
                </a:ln>
                <a:solidFill>
                  <a:prstClr val="black">
                    <a:lumMod val="50000"/>
                    <a:lumOff val="50000"/>
                  </a:prstClr>
                </a:solidFill>
                <a:effectLst/>
                <a:uLnTx/>
                <a:uFillTx/>
                <a:latin typeface="Calibri"/>
                <a:ea typeface="+mn-ea"/>
                <a:cs typeface="+mn-cs"/>
              </a:rPr>
              <a:t>and</a:t>
            </a:r>
            <a:r>
              <a:rPr kumimoji="0" lang="de-DE" sz="20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 </a:t>
            </a:r>
            <a:r>
              <a:rPr kumimoji="0" lang="de-DE" sz="2000" b="0" i="0" u="none" strike="noStrike" kern="1200" cap="none" spc="0" normalizeH="0" baseline="0" noProof="0" dirty="0" err="1">
                <a:ln>
                  <a:noFill/>
                </a:ln>
                <a:solidFill>
                  <a:prstClr val="black">
                    <a:lumMod val="50000"/>
                    <a:lumOff val="50000"/>
                  </a:prstClr>
                </a:solidFill>
                <a:effectLst/>
                <a:uLnTx/>
                <a:uFillTx/>
                <a:latin typeface="Calibri"/>
                <a:ea typeface="+mn-ea"/>
                <a:cs typeface="+mn-cs"/>
              </a:rPr>
              <a:t>Health</a:t>
            </a:r>
            <a:r>
              <a:rPr kumimoji="0" lang="de-DE" sz="20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 Economics, Innsbruck Medical University</a:t>
            </a: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de-DE" sz="2400" b="0" i="0"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p:txBody>
      </p:sp>
      <p:sp>
        <p:nvSpPr>
          <p:cNvPr id="8" name="Rectangle 3"/>
          <p:cNvSpPr txBox="1">
            <a:spLocks noChangeArrowheads="1"/>
          </p:cNvSpPr>
          <p:nvPr/>
        </p:nvSpPr>
        <p:spPr>
          <a:xfrm>
            <a:off x="1339850" y="4077072"/>
            <a:ext cx="6553200" cy="10073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de-DE" sz="2000" b="0" i="0" u="none" strike="noStrike" kern="1200" cap="none" spc="0" normalizeH="0" baseline="0" noProof="0" dirty="0" smtClean="0">
                <a:ln>
                  <a:noFill/>
                </a:ln>
                <a:solidFill>
                  <a:prstClr val="black">
                    <a:lumMod val="50000"/>
                    <a:lumOff val="50000"/>
                  </a:prstClr>
                </a:solidFill>
                <a:effectLst/>
                <a:uLnTx/>
                <a:uFillTx/>
                <a:latin typeface="Calibri"/>
                <a:ea typeface="+mn-ea"/>
                <a:cs typeface="+mn-cs"/>
              </a:rPr>
              <a:t>Dr. Hanno Ulmer</a:t>
            </a: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de-AT" sz="1600" b="0" i="1" u="none" strike="noStrike" kern="1200" cap="none" spc="0" normalizeH="0" baseline="0" noProof="0" dirty="0" smtClean="0">
                <a:ln>
                  <a:noFill/>
                </a:ln>
                <a:solidFill>
                  <a:prstClr val="black">
                    <a:lumMod val="50000"/>
                    <a:lumOff val="50000"/>
                  </a:prstClr>
                </a:solidFill>
                <a:effectLst/>
                <a:uLnTx/>
                <a:uFillTx/>
                <a:latin typeface="Calibri"/>
                <a:ea typeface="+mn-ea"/>
                <a:cs typeface="+mn-cs"/>
              </a:rPr>
              <a:t>hanno.ulmer@i-med.ac.at</a:t>
            </a:r>
            <a:endParaRPr kumimoji="0" lang="de-DE" sz="1600" b="0" i="1" u="none" strike="noStrike" kern="1200" cap="none" spc="0" normalizeH="0" baseline="0" noProof="0" dirty="0" smtClean="0">
              <a:ln>
                <a:noFill/>
              </a:ln>
              <a:solidFill>
                <a:prstClr val="black">
                  <a:lumMod val="50000"/>
                  <a:lumOff val="50000"/>
                </a:prstClr>
              </a:solidFill>
              <a:effectLst/>
              <a:uLnTx/>
              <a:uFillTx/>
              <a:latin typeface="Calibri"/>
              <a:ea typeface="+mn-ea"/>
              <a:cs typeface="+mn-cs"/>
            </a:endParaRP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de-DE" sz="2000" b="0" i="0" u="none" strike="noStrike" kern="1200" cap="none" spc="0" normalizeH="0" baseline="0" noProof="0" dirty="0" smtClean="0">
              <a:ln>
                <a:noFill/>
              </a:ln>
              <a:solidFill>
                <a:prstClr val="black">
                  <a:lumMod val="50000"/>
                  <a:lumOff val="50000"/>
                </a:prstClr>
              </a:solidFill>
              <a:effectLst/>
              <a:uLnTx/>
              <a:uFillTx/>
              <a:latin typeface="Calibri"/>
              <a:ea typeface="+mn-ea"/>
              <a:cs typeface="+mn-cs"/>
            </a:endParaRP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de-DE" sz="2400" b="0" i="0" u="none" strike="noStrike" kern="1200" cap="none" spc="0" normalizeH="0" baseline="0" noProof="0" dirty="0" smtClean="0">
              <a:ln>
                <a:noFill/>
              </a:ln>
              <a:solidFill>
                <a:prstClr val="black">
                  <a:lumMod val="50000"/>
                  <a:lumOff val="50000"/>
                </a:prstClr>
              </a:solidFill>
              <a:effectLst/>
              <a:uLnTx/>
              <a:uFillTx/>
              <a:latin typeface="Calibri"/>
              <a:ea typeface="+mn-ea"/>
              <a:cs typeface="+mn-cs"/>
            </a:endParaRP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de-DE" sz="2400" b="0" i="0"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p:txBody>
      </p:sp>
    </p:spTree>
    <p:extLst>
      <p:ext uri="{BB962C8B-B14F-4D97-AF65-F5344CB8AC3E}">
        <p14:creationId xmlns:p14="http://schemas.microsoft.com/office/powerpoint/2010/main" val="211214103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7" name="Titel 1"/>
          <p:cNvSpPr>
            <a:spLocks noGrp="1"/>
          </p:cNvSpPr>
          <p:nvPr>
            <p:ph type="title"/>
          </p:nvPr>
        </p:nvSpPr>
        <p:spPr>
          <a:xfrm>
            <a:off x="457200" y="274638"/>
            <a:ext cx="6186488" cy="1143000"/>
          </a:xfrm>
        </p:spPr>
        <p:txBody>
          <a:bodyPr/>
          <a:lstStyle/>
          <a:p>
            <a:r>
              <a:rPr lang="de-AT" dirty="0" err="1" smtClean="0"/>
              <a:t>Confidence</a:t>
            </a:r>
            <a:r>
              <a:rPr lang="de-AT" dirty="0" smtClean="0"/>
              <a:t> </a:t>
            </a:r>
            <a:r>
              <a:rPr lang="de-AT" dirty="0" err="1" smtClean="0"/>
              <a:t>intervals</a:t>
            </a:r>
            <a:endParaRPr lang="en-US" dirty="0" smtClean="0"/>
          </a:p>
        </p:txBody>
      </p:sp>
      <p:sp>
        <p:nvSpPr>
          <p:cNvPr id="4" name="Datumsplatzhalter 3"/>
          <p:cNvSpPr>
            <a:spLocks noGrp="1"/>
          </p:cNvSpPr>
          <p:nvPr>
            <p:ph type="dt"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E88DA2F-6D86-4C86-87F9-C856EC5997E9}" type="datetime1">
              <a:rPr kumimoji="0" lang="de-AT"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01.02.2023</a:t>
            </a:fld>
            <a:endPar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rPr>
              <a:t>hanno.ulmer@i-med.ac.at</a:t>
            </a:r>
          </a:p>
        </p:txBody>
      </p:sp>
      <p:sp>
        <p:nvSpPr>
          <p:cNvPr id="2" name="Foliennummernplatzhalter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540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503086"/>
            <a:ext cx="6048672" cy="305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3"/>
          <p:cNvSpPr txBox="1">
            <a:spLocks noChangeArrowheads="1"/>
          </p:cNvSpPr>
          <p:nvPr/>
        </p:nvSpPr>
        <p:spPr>
          <a:xfrm>
            <a:off x="1830316" y="4869160"/>
            <a:ext cx="5206727" cy="1167954"/>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ctr" defTabSz="914400" rtl="0" eaLnBrk="1" fontAlgn="auto" latinLnBrk="0" hangingPunct="1">
              <a:lnSpc>
                <a:spcPct val="100000"/>
              </a:lnSpc>
              <a:spcBef>
                <a:spcPct val="20000"/>
              </a:spcBef>
              <a:spcAft>
                <a:spcPts val="0"/>
              </a:spcAft>
              <a:buClrTx/>
              <a:buSzTx/>
              <a:buFont typeface="Wingdings" pitchFamily="2" charset="2"/>
              <a:buNone/>
              <a:tabLst/>
              <a:defRPr/>
            </a:pPr>
            <a:r>
              <a:rPr kumimoji="0" lang="en-GB" sz="2400" b="0" i="0" u="none" strike="noStrike" kern="1200" cap="none" spc="0" normalizeH="0" baseline="0" noProof="0" dirty="0" smtClean="0">
                <a:ln>
                  <a:noFill/>
                </a:ln>
                <a:solidFill>
                  <a:prstClr val="black"/>
                </a:solidFill>
                <a:effectLst/>
                <a:uLnTx/>
                <a:uFillTx/>
                <a:latin typeface="Calibri"/>
                <a:ea typeface="+mn-ea"/>
                <a:cs typeface="+mn-cs"/>
              </a:rPr>
              <a:t>   “A confidence interval is used when estimating an unknown parameter from sample data. The interval gives a range for the parameter – and a confidence level that the range covers the true value.” </a:t>
            </a:r>
          </a:p>
          <a:p>
            <a:pPr marL="342900" marR="0" lvl="0" indent="-342900" algn="ctr" defTabSz="914400" rtl="0" eaLnBrk="1" fontAlgn="auto" latinLnBrk="0" hangingPunct="1">
              <a:lnSpc>
                <a:spcPct val="100000"/>
              </a:lnSpc>
              <a:spcBef>
                <a:spcPct val="20000"/>
              </a:spcBef>
              <a:spcAft>
                <a:spcPts val="0"/>
              </a:spcAft>
              <a:buClrTx/>
              <a:buSzTx/>
              <a:buFont typeface="Wingdings" pitchFamily="2" charset="2"/>
              <a:buNone/>
              <a:tabLst/>
              <a:defRPr/>
            </a:pPr>
            <a:r>
              <a:rPr kumimoji="0" lang="de-AT" sz="1200" b="0" i="0" u="none" strike="noStrike" kern="1200" cap="none" spc="0" normalizeH="0" baseline="0" noProof="0" dirty="0" err="1" smtClean="0">
                <a:ln>
                  <a:noFill/>
                </a:ln>
                <a:solidFill>
                  <a:prstClr val="black"/>
                </a:solidFill>
                <a:effectLst/>
                <a:uLnTx/>
                <a:uFillTx/>
                <a:latin typeface="Calibri"/>
                <a:ea typeface="+mn-ea"/>
                <a:cs typeface="+mn-cs"/>
              </a:rPr>
              <a:t>Freedman</a:t>
            </a:r>
            <a:r>
              <a:rPr kumimoji="0" lang="de-AT" sz="1200" b="0" i="0" u="none" strike="noStrike" kern="1200" cap="none" spc="0" normalizeH="0" baseline="0" noProof="0" dirty="0" smtClean="0">
                <a:ln>
                  <a:noFill/>
                </a:ln>
                <a:solidFill>
                  <a:prstClr val="black"/>
                </a:solidFill>
                <a:effectLst/>
                <a:uLnTx/>
                <a:uFillTx/>
                <a:latin typeface="Calibri"/>
                <a:ea typeface="+mn-ea"/>
                <a:cs typeface="+mn-cs"/>
              </a:rPr>
              <a:t> et al. (1991), p. 385.</a:t>
            </a:r>
            <a:endParaRPr kumimoji="0" lang="de-DE" sz="1200" b="0" i="0" u="none" strike="noStrike" kern="1200" cap="none" spc="0" normalizeH="0" baseline="0" noProof="0" dirty="0" smtClean="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807683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AT" dirty="0" err="1" smtClean="0"/>
              <a:t>Example</a:t>
            </a:r>
            <a:r>
              <a:rPr lang="de-AT" dirty="0" smtClean="0"/>
              <a:t> </a:t>
            </a:r>
            <a:r>
              <a:rPr lang="de-AT" dirty="0" err="1" smtClean="0"/>
              <a:t>for</a:t>
            </a:r>
            <a:r>
              <a:rPr lang="de-AT" dirty="0" smtClean="0"/>
              <a:t> 95%CI</a:t>
            </a:r>
            <a:endParaRPr lang="en-US" dirty="0"/>
          </a:p>
        </p:txBody>
      </p:sp>
      <p:sp>
        <p:nvSpPr>
          <p:cNvPr id="3" name="Inhaltsplatzhalter 2"/>
          <p:cNvSpPr>
            <a:spLocks noGrp="1"/>
          </p:cNvSpPr>
          <p:nvPr>
            <p:ph idx="1"/>
          </p:nvPr>
        </p:nvSpPr>
        <p:spPr/>
        <p:txBody>
          <a:bodyPr/>
          <a:lstStyle/>
          <a:p>
            <a:pPr>
              <a:buFont typeface="Wingdings" pitchFamily="2" charset="2"/>
              <a:buChar char="§"/>
            </a:pPr>
            <a:r>
              <a:rPr lang="de-AT" sz="2800" dirty="0" err="1" smtClean="0"/>
              <a:t>Rule</a:t>
            </a:r>
            <a:r>
              <a:rPr lang="de-AT" sz="2800" dirty="0" smtClean="0"/>
              <a:t> </a:t>
            </a:r>
            <a:r>
              <a:rPr lang="de-AT" sz="2800" dirty="0" err="1" smtClean="0"/>
              <a:t>of</a:t>
            </a:r>
            <a:r>
              <a:rPr lang="de-AT" sz="2800" dirty="0" smtClean="0"/>
              <a:t> </a:t>
            </a:r>
            <a:r>
              <a:rPr lang="de-AT" sz="2800" dirty="0" err="1" smtClean="0"/>
              <a:t>three</a:t>
            </a:r>
            <a:r>
              <a:rPr lang="de-AT" sz="2800" dirty="0" smtClean="0"/>
              <a:t> (</a:t>
            </a:r>
            <a:r>
              <a:rPr lang="de-AT" sz="2800" dirty="0" err="1" smtClean="0"/>
              <a:t>adverse</a:t>
            </a:r>
            <a:r>
              <a:rPr lang="de-AT" sz="2800" dirty="0" smtClean="0"/>
              <a:t> </a:t>
            </a:r>
            <a:r>
              <a:rPr lang="de-AT" sz="2800" dirty="0" err="1" smtClean="0"/>
              <a:t>events</a:t>
            </a:r>
            <a:r>
              <a:rPr lang="de-AT" sz="2800" dirty="0" smtClean="0"/>
              <a:t> in </a:t>
            </a:r>
            <a:r>
              <a:rPr lang="de-AT" sz="2800" dirty="0" err="1" smtClean="0"/>
              <a:t>drug</a:t>
            </a:r>
            <a:r>
              <a:rPr lang="de-AT" sz="2800" dirty="0" smtClean="0"/>
              <a:t> </a:t>
            </a:r>
            <a:r>
              <a:rPr lang="de-AT" sz="2800" dirty="0" err="1" smtClean="0"/>
              <a:t>testing</a:t>
            </a:r>
            <a:r>
              <a:rPr lang="de-AT" sz="2800" dirty="0" smtClean="0"/>
              <a:t>)</a:t>
            </a:r>
          </a:p>
          <a:p>
            <a:endParaRPr lang="de-AT" dirty="0" smtClean="0"/>
          </a:p>
          <a:p>
            <a:r>
              <a:rPr lang="de-AT" dirty="0" smtClean="0"/>
              <a:t>Phase I </a:t>
            </a:r>
            <a:r>
              <a:rPr lang="de-AT" dirty="0" err="1" smtClean="0"/>
              <a:t>study</a:t>
            </a:r>
            <a:r>
              <a:rPr lang="de-AT" dirty="0" smtClean="0"/>
              <a:t>:</a:t>
            </a:r>
            <a:br>
              <a:rPr lang="de-AT" dirty="0" smtClean="0"/>
            </a:br>
            <a:r>
              <a:rPr lang="de-AT" dirty="0" err="1" smtClean="0"/>
              <a:t>no</a:t>
            </a:r>
            <a:r>
              <a:rPr lang="de-AT" dirty="0" smtClean="0"/>
              <a:t> </a:t>
            </a:r>
            <a:r>
              <a:rPr lang="de-AT" dirty="0" err="1" smtClean="0"/>
              <a:t>adverse</a:t>
            </a:r>
            <a:r>
              <a:rPr lang="de-AT" dirty="0" smtClean="0"/>
              <a:t> </a:t>
            </a:r>
            <a:r>
              <a:rPr lang="de-AT" dirty="0" err="1" smtClean="0"/>
              <a:t>events</a:t>
            </a:r>
            <a:r>
              <a:rPr lang="de-AT" dirty="0" smtClean="0"/>
              <a:t> in n=10 </a:t>
            </a:r>
            <a:r>
              <a:rPr lang="de-AT" dirty="0" err="1" smtClean="0"/>
              <a:t>patients</a:t>
            </a:r>
            <a:r>
              <a:rPr lang="de-AT" dirty="0" smtClean="0"/>
              <a:t> (</a:t>
            </a:r>
            <a:r>
              <a:rPr lang="de-AT" dirty="0" err="1" smtClean="0"/>
              <a:t>study</a:t>
            </a:r>
            <a:r>
              <a:rPr lang="de-AT" dirty="0" smtClean="0"/>
              <a:t> sample)</a:t>
            </a:r>
            <a:br>
              <a:rPr lang="de-AT" dirty="0" smtClean="0"/>
            </a:br>
            <a:r>
              <a:rPr lang="de-AT" dirty="0" smtClean="0"/>
              <a:t>--&gt; 95%CI (0-30%) (</a:t>
            </a:r>
            <a:r>
              <a:rPr lang="de-AT" dirty="0" err="1" smtClean="0"/>
              <a:t>population</a:t>
            </a:r>
            <a:r>
              <a:rPr lang="de-AT" dirty="0" smtClean="0"/>
              <a:t> </a:t>
            </a:r>
            <a:r>
              <a:rPr lang="de-AT" dirty="0" err="1" smtClean="0"/>
              <a:t>estimate</a:t>
            </a:r>
            <a:r>
              <a:rPr lang="de-AT" dirty="0" smtClean="0"/>
              <a:t>)</a:t>
            </a:r>
          </a:p>
          <a:p>
            <a:r>
              <a:rPr lang="de-AT" dirty="0" smtClean="0"/>
              <a:t>Phase II </a:t>
            </a:r>
            <a:r>
              <a:rPr lang="de-AT" dirty="0" err="1" smtClean="0"/>
              <a:t>study</a:t>
            </a:r>
            <a:r>
              <a:rPr lang="de-AT" dirty="0" smtClean="0"/>
              <a:t>:</a:t>
            </a:r>
            <a:br>
              <a:rPr lang="de-AT" dirty="0" smtClean="0"/>
            </a:br>
            <a:r>
              <a:rPr lang="de-AT" dirty="0" err="1" smtClean="0"/>
              <a:t>no</a:t>
            </a:r>
            <a:r>
              <a:rPr lang="de-AT" dirty="0" smtClean="0"/>
              <a:t> </a:t>
            </a:r>
            <a:r>
              <a:rPr lang="de-AT" dirty="0" err="1"/>
              <a:t>adverse</a:t>
            </a:r>
            <a:r>
              <a:rPr lang="de-AT" dirty="0"/>
              <a:t> </a:t>
            </a:r>
            <a:r>
              <a:rPr lang="de-AT" dirty="0" err="1"/>
              <a:t>events</a:t>
            </a:r>
            <a:r>
              <a:rPr lang="de-AT" dirty="0"/>
              <a:t> in </a:t>
            </a:r>
            <a:r>
              <a:rPr lang="de-AT" dirty="0" smtClean="0"/>
              <a:t>n=100 </a:t>
            </a:r>
            <a:r>
              <a:rPr lang="de-AT" dirty="0" err="1"/>
              <a:t>patients</a:t>
            </a:r>
            <a:r>
              <a:rPr lang="de-AT" dirty="0"/>
              <a:t/>
            </a:r>
            <a:br>
              <a:rPr lang="de-AT" dirty="0"/>
            </a:br>
            <a:r>
              <a:rPr lang="de-AT" dirty="0" smtClean="0"/>
              <a:t>--&gt; 95%CI (0-3%)</a:t>
            </a:r>
          </a:p>
          <a:p>
            <a:r>
              <a:rPr lang="de-AT" dirty="0" smtClean="0"/>
              <a:t>Phase III </a:t>
            </a:r>
            <a:r>
              <a:rPr lang="de-AT" dirty="0" err="1" smtClean="0"/>
              <a:t>study</a:t>
            </a:r>
            <a:r>
              <a:rPr lang="de-AT" dirty="0" smtClean="0"/>
              <a:t>:</a:t>
            </a:r>
            <a:br>
              <a:rPr lang="de-AT" dirty="0" smtClean="0"/>
            </a:br>
            <a:r>
              <a:rPr lang="de-AT" dirty="0" err="1" smtClean="0"/>
              <a:t>no</a:t>
            </a:r>
            <a:r>
              <a:rPr lang="de-AT" dirty="0" smtClean="0"/>
              <a:t> </a:t>
            </a:r>
            <a:r>
              <a:rPr lang="de-AT" dirty="0" err="1"/>
              <a:t>adverse</a:t>
            </a:r>
            <a:r>
              <a:rPr lang="de-AT" dirty="0"/>
              <a:t> </a:t>
            </a:r>
            <a:r>
              <a:rPr lang="de-AT" dirty="0" err="1"/>
              <a:t>events</a:t>
            </a:r>
            <a:r>
              <a:rPr lang="de-AT" dirty="0"/>
              <a:t> in </a:t>
            </a:r>
            <a:r>
              <a:rPr lang="de-AT" dirty="0" smtClean="0"/>
              <a:t>n=1000 </a:t>
            </a:r>
            <a:r>
              <a:rPr lang="de-AT" dirty="0" err="1"/>
              <a:t>patients</a:t>
            </a:r>
            <a:r>
              <a:rPr lang="de-AT" dirty="0"/>
              <a:t/>
            </a:r>
            <a:br>
              <a:rPr lang="de-AT" dirty="0"/>
            </a:br>
            <a:r>
              <a:rPr lang="de-AT" dirty="0" smtClean="0"/>
              <a:t>--&gt; 95%CI (0-0.3%)  </a:t>
            </a:r>
            <a:endParaRPr lang="en-US" dirty="0"/>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9ED6C31F-5497-44E1-841C-F7FDC60EEFF0}" type="datetime1">
              <a:rPr kumimoji="0" lang="de-AT"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01.02.2023</a:t>
            </a:fld>
            <a:endPar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dirty="0" smtClean="0">
                <a:ln>
                  <a:noFill/>
                </a:ln>
                <a:solidFill>
                  <a:prstClr val="black">
                    <a:tint val="75000"/>
                  </a:prstClr>
                </a:solidFill>
                <a:effectLst/>
                <a:uLnTx/>
                <a:uFillTx/>
                <a:latin typeface="Arial" charset="0"/>
                <a:ea typeface="+mn-ea"/>
                <a:cs typeface="+mn-cs"/>
              </a:rPr>
              <a:t>hanno.ulmer@i-med.ac.at</a:t>
            </a:r>
            <a:endPar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7" name="Foliennummernplatzhalt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145448066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7" name="Titel 1"/>
          <p:cNvSpPr>
            <a:spLocks noGrp="1"/>
          </p:cNvSpPr>
          <p:nvPr>
            <p:ph type="title"/>
          </p:nvPr>
        </p:nvSpPr>
        <p:spPr>
          <a:xfrm>
            <a:off x="457200" y="274638"/>
            <a:ext cx="6186488" cy="1143000"/>
          </a:xfrm>
        </p:spPr>
        <p:txBody>
          <a:bodyPr/>
          <a:lstStyle/>
          <a:p>
            <a:r>
              <a:rPr lang="de-AT" dirty="0" err="1" smtClean="0"/>
              <a:t>Confidence</a:t>
            </a:r>
            <a:r>
              <a:rPr lang="de-AT" dirty="0" smtClean="0"/>
              <a:t> </a:t>
            </a:r>
            <a:r>
              <a:rPr lang="de-AT" dirty="0" err="1" smtClean="0"/>
              <a:t>interval</a:t>
            </a:r>
            <a:r>
              <a:rPr lang="de-AT" dirty="0" smtClean="0"/>
              <a:t> </a:t>
            </a:r>
            <a:r>
              <a:rPr lang="de-AT" dirty="0" err="1" smtClean="0"/>
              <a:t>relates</a:t>
            </a:r>
            <a:r>
              <a:rPr lang="de-AT" dirty="0" smtClean="0"/>
              <a:t> </a:t>
            </a:r>
            <a:r>
              <a:rPr lang="de-AT" dirty="0" err="1" smtClean="0"/>
              <a:t>to</a:t>
            </a:r>
            <a:r>
              <a:rPr lang="de-AT" dirty="0" smtClean="0"/>
              <a:t> </a:t>
            </a:r>
            <a:r>
              <a:rPr lang="de-AT" dirty="0" err="1" smtClean="0"/>
              <a:t>significance</a:t>
            </a:r>
            <a:r>
              <a:rPr lang="de-AT" dirty="0" smtClean="0"/>
              <a:t> </a:t>
            </a:r>
            <a:r>
              <a:rPr lang="de-AT" dirty="0" err="1" smtClean="0"/>
              <a:t>testing</a:t>
            </a:r>
            <a:endParaRPr lang="en-US" dirty="0" smtClean="0"/>
          </a:p>
        </p:txBody>
      </p:sp>
      <p:sp>
        <p:nvSpPr>
          <p:cNvPr id="4" name="Datumsplatzhalter 3"/>
          <p:cNvSpPr>
            <a:spLocks noGrp="1"/>
          </p:cNvSpPr>
          <p:nvPr>
            <p:ph type="dt"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0C49A059-5BBD-4016-963F-575DF910BA80}" type="datetime1">
              <a:rPr kumimoji="0" lang="de-AT"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01.02.2023</a:t>
            </a:fld>
            <a:endPar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rPr>
              <a:t>hanno.ulmer@i-med.ac.at</a:t>
            </a:r>
          </a:p>
        </p:txBody>
      </p:sp>
      <p:sp>
        <p:nvSpPr>
          <p:cNvPr id="2" name="Foliennummernplatzhalter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541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652" y="1772817"/>
            <a:ext cx="7882780" cy="2778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155380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7" name="Titel 1"/>
          <p:cNvSpPr>
            <a:spLocks noGrp="1"/>
          </p:cNvSpPr>
          <p:nvPr>
            <p:ph type="title"/>
          </p:nvPr>
        </p:nvSpPr>
        <p:spPr>
          <a:xfrm>
            <a:off x="457200" y="274638"/>
            <a:ext cx="6186488" cy="1143000"/>
          </a:xfrm>
        </p:spPr>
        <p:txBody>
          <a:bodyPr/>
          <a:lstStyle/>
          <a:p>
            <a:r>
              <a:rPr lang="de-AT" dirty="0" err="1" smtClean="0"/>
              <a:t>Significance</a:t>
            </a:r>
            <a:r>
              <a:rPr lang="de-AT" dirty="0" smtClean="0"/>
              <a:t> </a:t>
            </a:r>
            <a:r>
              <a:rPr lang="de-AT" dirty="0" err="1" smtClean="0"/>
              <a:t>testing</a:t>
            </a:r>
            <a:endParaRPr lang="en-US" dirty="0" smtClean="0"/>
          </a:p>
        </p:txBody>
      </p:sp>
      <p:sp>
        <p:nvSpPr>
          <p:cNvPr id="4" name="Datumsplatzhalter 3"/>
          <p:cNvSpPr>
            <a:spLocks noGrp="1"/>
          </p:cNvSpPr>
          <p:nvPr>
            <p:ph type="dt"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692F86AF-B85A-4847-A9AF-6CA7D3DEC9E7}" type="datetime1">
              <a:rPr kumimoji="0" lang="de-AT"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01.02.2023</a:t>
            </a:fld>
            <a:endPar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rPr>
              <a:t>hanno.ulmer@i-med.ac.at</a:t>
            </a:r>
          </a:p>
        </p:txBody>
      </p:sp>
      <p:sp>
        <p:nvSpPr>
          <p:cNvPr id="2" name="Foliennummernplatzhalter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772816"/>
            <a:ext cx="7724437"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992509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7" name="Titel 1"/>
          <p:cNvSpPr>
            <a:spLocks noGrp="1"/>
          </p:cNvSpPr>
          <p:nvPr>
            <p:ph type="title"/>
          </p:nvPr>
        </p:nvSpPr>
        <p:spPr>
          <a:xfrm>
            <a:off x="457200" y="274638"/>
            <a:ext cx="6186488" cy="1143000"/>
          </a:xfrm>
        </p:spPr>
        <p:txBody>
          <a:bodyPr/>
          <a:lstStyle/>
          <a:p>
            <a:r>
              <a:rPr lang="de-AT" dirty="0" err="1" smtClean="0"/>
              <a:t>Significance</a:t>
            </a:r>
            <a:r>
              <a:rPr lang="de-AT" dirty="0" smtClean="0"/>
              <a:t> </a:t>
            </a:r>
            <a:r>
              <a:rPr lang="de-AT" dirty="0" err="1" smtClean="0"/>
              <a:t>testing</a:t>
            </a:r>
            <a:endParaRPr lang="en-US" dirty="0" smtClean="0"/>
          </a:p>
        </p:txBody>
      </p:sp>
      <p:sp>
        <p:nvSpPr>
          <p:cNvPr id="4" name="Datumsplatzhalter 3"/>
          <p:cNvSpPr>
            <a:spLocks noGrp="1"/>
          </p:cNvSpPr>
          <p:nvPr>
            <p:ph type="dt"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D6A04D8-5D23-4296-9408-A4A0D6F23B3A}" type="datetime1">
              <a:rPr kumimoji="0" lang="de-AT"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01.02.2023</a:t>
            </a:fld>
            <a:endPar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rPr>
              <a:t>hanno.ulmer@i-med.ac.at</a:t>
            </a:r>
          </a:p>
        </p:txBody>
      </p:sp>
      <p:sp>
        <p:nvSpPr>
          <p:cNvPr id="2" name="Foliennummernplatzhalter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540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700808"/>
            <a:ext cx="4968875" cy="302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45414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7" name="Titel 1"/>
          <p:cNvSpPr>
            <a:spLocks noGrp="1"/>
          </p:cNvSpPr>
          <p:nvPr>
            <p:ph type="title"/>
          </p:nvPr>
        </p:nvSpPr>
        <p:spPr>
          <a:xfrm>
            <a:off x="457200" y="274638"/>
            <a:ext cx="6186488" cy="1143000"/>
          </a:xfrm>
        </p:spPr>
        <p:txBody>
          <a:bodyPr/>
          <a:lstStyle/>
          <a:p>
            <a:r>
              <a:rPr lang="de-AT" dirty="0" err="1" smtClean="0"/>
              <a:t>Significance</a:t>
            </a:r>
            <a:r>
              <a:rPr lang="de-AT" dirty="0" smtClean="0"/>
              <a:t> </a:t>
            </a:r>
            <a:r>
              <a:rPr lang="de-AT" dirty="0" err="1" smtClean="0"/>
              <a:t>testing</a:t>
            </a:r>
            <a:endParaRPr lang="en-US" dirty="0" smtClean="0"/>
          </a:p>
        </p:txBody>
      </p:sp>
      <p:sp>
        <p:nvSpPr>
          <p:cNvPr id="4" name="Datumsplatzhalter 3"/>
          <p:cNvSpPr>
            <a:spLocks noGrp="1"/>
          </p:cNvSpPr>
          <p:nvPr>
            <p:ph type="dt"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683BE6E3-89B9-4602-82A7-95F542043D8C}" type="datetime1">
              <a:rPr kumimoji="0" lang="de-AT"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01.02.2023</a:t>
            </a:fld>
            <a:endPar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rPr>
              <a:t>hanno.ulmer@i-med.ac.at</a:t>
            </a:r>
          </a:p>
        </p:txBody>
      </p:sp>
      <p:sp>
        <p:nvSpPr>
          <p:cNvPr id="2" name="Foliennummernplatzhalter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540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628800"/>
            <a:ext cx="6629400" cy="292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3734308"/>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plate_MSIG">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plate_MSIG">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Template_MSIG">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Template_MSIG">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Template_MSIG</Template>
  <TotalTime>0</TotalTime>
  <Words>9098</Words>
  <Application>Microsoft Office PowerPoint</Application>
  <PresentationFormat>Bildschirmpräsentation (4:3)</PresentationFormat>
  <Paragraphs>2350</Paragraphs>
  <Slides>202</Slides>
  <Notes>136</Notes>
  <HiddenSlides>0</HiddenSlides>
  <MMClips>0</MMClips>
  <ScaleCrop>false</ScaleCrop>
  <HeadingPairs>
    <vt:vector size="8" baseType="variant">
      <vt:variant>
        <vt:lpstr>Verwendete Schriftarten</vt:lpstr>
      </vt:variant>
      <vt:variant>
        <vt:i4>16</vt:i4>
      </vt:variant>
      <vt:variant>
        <vt:lpstr>Design</vt:lpstr>
      </vt:variant>
      <vt:variant>
        <vt:i4>6</vt:i4>
      </vt:variant>
      <vt:variant>
        <vt:lpstr>Eingebettete OLE-Server</vt:lpstr>
      </vt:variant>
      <vt:variant>
        <vt:i4>5</vt:i4>
      </vt:variant>
      <vt:variant>
        <vt:lpstr>Folientitel</vt:lpstr>
      </vt:variant>
      <vt:variant>
        <vt:i4>202</vt:i4>
      </vt:variant>
    </vt:vector>
  </HeadingPairs>
  <TitlesOfParts>
    <vt:vector size="229" baseType="lpstr">
      <vt:lpstr>ＭＳ Ｐゴシック</vt:lpstr>
      <vt:lpstr>Arial</vt:lpstr>
      <vt:lpstr>Arial Black</vt:lpstr>
      <vt:lpstr>Arial Narrow</vt:lpstr>
      <vt:lpstr>Calibri</vt:lpstr>
      <vt:lpstr>Cambria Math</vt:lpstr>
      <vt:lpstr>Century</vt:lpstr>
      <vt:lpstr>Comic Sans MS</vt:lpstr>
      <vt:lpstr>Garamond</vt:lpstr>
      <vt:lpstr>Helvetica</vt:lpstr>
      <vt:lpstr>Helvetica Condensed</vt:lpstr>
      <vt:lpstr>StarMath</vt:lpstr>
      <vt:lpstr>Symbol</vt:lpstr>
      <vt:lpstr>Times New Roman</vt:lpstr>
      <vt:lpstr>Verdana</vt:lpstr>
      <vt:lpstr>Wingdings</vt:lpstr>
      <vt:lpstr>Template_MSIG</vt:lpstr>
      <vt:lpstr>1_Template_MSIG</vt:lpstr>
      <vt:lpstr>Blank Presentation</vt:lpstr>
      <vt:lpstr>1_Blank Presentation</vt:lpstr>
      <vt:lpstr>2_Template_MSIG</vt:lpstr>
      <vt:lpstr>3_Template_MSIG</vt:lpstr>
      <vt:lpstr>Formel</vt:lpstr>
      <vt:lpstr>Diagramm</vt:lpstr>
      <vt:lpstr>Equation</vt:lpstr>
      <vt:lpstr>Bild</vt:lpstr>
      <vt:lpstr>Microsoft Excel 97-2003-Arbeitsblatt</vt:lpstr>
      <vt:lpstr>PowerPoint-Präsentation</vt:lpstr>
      <vt:lpstr>Organizational</vt:lpstr>
      <vt:lpstr>Department portfolio</vt:lpstr>
      <vt:lpstr>Cornerstones of the Department</vt:lpstr>
      <vt:lpstr>Research focus</vt:lpstr>
      <vt:lpstr>Teaching</vt:lpstr>
      <vt:lpstr>Courses (LVs)</vt:lpstr>
      <vt:lpstr>Service</vt:lpstr>
      <vt:lpstr>Statistical consulting for research projects</vt:lpstr>
      <vt:lpstr>Cooperation partners / Network (excerpt)</vt:lpstr>
      <vt:lpstr>Literature</vt:lpstr>
      <vt:lpstr>Internet, software</vt:lpstr>
      <vt:lpstr>Case study: clinical trial</vt:lpstr>
      <vt:lpstr>Case study: clinical trial</vt:lpstr>
      <vt:lpstr>„How to read a study in 10 minutes“ </vt:lpstr>
      <vt:lpstr>Consort statement, participant flow </vt:lpstr>
      <vt:lpstr>PowerPoint-Präsentation</vt:lpstr>
      <vt:lpstr>Case study: clinical trial (medical device)</vt:lpstr>
      <vt:lpstr>Case study: clinical trial (medical device)</vt:lpstr>
      <vt:lpstr>Case study: clinical trial (medical device)</vt:lpstr>
      <vt:lpstr>Case study: clinical trial (medical device)</vt:lpstr>
      <vt:lpstr>Case study: clinical trial (medical device)</vt:lpstr>
      <vt:lpstr>Case study: clinical trial (drug)</vt:lpstr>
      <vt:lpstr>Case study: clinical trial (drug)</vt:lpstr>
      <vt:lpstr>Case study: clinical trial (drug)</vt:lpstr>
      <vt:lpstr>Case study: clinical trial (drug)</vt:lpstr>
      <vt:lpstr>Case study: clinical trial (drug)</vt:lpstr>
      <vt:lpstr>Case study: meta-analysis</vt:lpstr>
      <vt:lpstr>Case study: meta-analysis</vt:lpstr>
      <vt:lpstr>Case study: meta-analysis</vt:lpstr>
      <vt:lpstr>Case study: meta-analysis</vt:lpstr>
      <vt:lpstr>Case study: meta-analysis</vt:lpstr>
      <vt:lpstr>Types of research studies  </vt:lpstr>
      <vt:lpstr>PowerPoint-Präsentation</vt:lpstr>
      <vt:lpstr>PowerPoint-Präsentation</vt:lpstr>
      <vt:lpstr>Strength of evidence</vt:lpstr>
      <vt:lpstr>Clinical trial</vt:lpstr>
      <vt:lpstr> Cohort studies </vt:lpstr>
      <vt:lpstr>PowerPoint-Präsentation</vt:lpstr>
      <vt:lpstr>Case control study </vt:lpstr>
      <vt:lpstr>PowerPoint-Präsentation</vt:lpstr>
      <vt:lpstr>PowerPoint-Präsentation</vt:lpstr>
      <vt:lpstr>Risk assessment and 2x2 tables </vt:lpstr>
      <vt:lpstr>2x2 table</vt:lpstr>
      <vt:lpstr>Absolute risk</vt:lpstr>
      <vt:lpstr>Relative risk</vt:lpstr>
      <vt:lpstr>Odds ratio</vt:lpstr>
      <vt:lpstr>Attributable risk = absolute risk reduction</vt:lpstr>
      <vt:lpstr>Summary of risk measures</vt:lpstr>
      <vt:lpstr>Practice: Calculate RR, OR, ARR and NNT for primary outcome </vt:lpstr>
      <vt:lpstr>Practice: Calculate RR, OR, ARR and NNT for primary outcome</vt:lpstr>
      <vt:lpstr>Day 2: Statistics in the medical and  pharmaceutical sciences  </vt:lpstr>
      <vt:lpstr>Objectives of the lecture</vt:lpstr>
      <vt:lpstr>Medical research</vt:lpstr>
      <vt:lpstr>Clinicial Trials.gov</vt:lpstr>
      <vt:lpstr>Randomized controlled (clinical) trial (RCT)</vt:lpstr>
      <vt:lpstr>Randomization</vt:lpstr>
      <vt:lpstr>Blinding</vt:lpstr>
      <vt:lpstr>Validity</vt:lpstr>
      <vt:lpstr>Statistical Analysis: Basic concepts and  Descriptive Statistics </vt:lpstr>
      <vt:lpstr>Basic statistical terms</vt:lpstr>
      <vt:lpstr>Types of variables, scaling</vt:lpstr>
      <vt:lpstr>Descriptive statistics</vt:lpstr>
      <vt:lpstr>Frequency</vt:lpstr>
      <vt:lpstr>Arithmetic mean and median</vt:lpstr>
      <vt:lpstr>Median, mode, quartiles, extreme values</vt:lpstr>
      <vt:lpstr>Relationship between arithmetic mean, median and mode </vt:lpstr>
      <vt:lpstr>Measures of variation</vt:lpstr>
      <vt:lpstr>Statistical graphics</vt:lpstr>
      <vt:lpstr>Histogram</vt:lpstr>
      <vt:lpstr>Comparing two groups</vt:lpstr>
      <vt:lpstr>Statistical measures exercise</vt:lpstr>
      <vt:lpstr>PowerPoint-Präsentation</vt:lpstr>
      <vt:lpstr>PowerPoint-Präsentation</vt:lpstr>
      <vt:lpstr>PowerPoint-Präsentation</vt:lpstr>
      <vt:lpstr>Gaussian or normal distribution</vt:lpstr>
      <vt:lpstr>               For all normal distributions: ≈ 68% of all observations lie within one standard deviation around the mean (between μ - σ and μ + σ )  ≈ 95% of all observations lie within two standard deviations (between μ - 2σ and μ + 2σ )   ≈ 99% of all observations lie within three standard deviation (between μ - 3σ and μ + 3σ) </vt:lpstr>
      <vt:lpstr>The 2X2 table continued: Diagnostic study </vt:lpstr>
      <vt:lpstr>Diagnostic study</vt:lpstr>
      <vt:lpstr>Diagnostic study</vt:lpstr>
      <vt:lpstr>PowerPoint-Präsentation</vt:lpstr>
      <vt:lpstr>Statistical analyses  in clinical trials</vt:lpstr>
      <vt:lpstr>Basic principles of statistical analyses in clinical trials</vt:lpstr>
      <vt:lpstr>Use of statistics in top journals</vt:lpstr>
      <vt:lpstr>PowerPoint-Präsentation</vt:lpstr>
      <vt:lpstr>Design and analysis</vt:lpstr>
      <vt:lpstr>Statistical errors in medical research </vt:lpstr>
      <vt:lpstr>Appendix (SMW-Artikel)</vt:lpstr>
      <vt:lpstr>PowerPoint-Präsentation</vt:lpstr>
      <vt:lpstr>PowerPoint-Präsentation</vt:lpstr>
      <vt:lpstr>PowerPoint-Präsentation</vt:lpstr>
      <vt:lpstr>PowerPoint-Präsentation</vt:lpstr>
      <vt:lpstr>Day 3: Confidence intervals and  significance testing </vt:lpstr>
      <vt:lpstr>Confidence intervals</vt:lpstr>
      <vt:lpstr>Example for 95%CI</vt:lpstr>
      <vt:lpstr>Confidence interval relates to significance testing</vt:lpstr>
      <vt:lpstr>Significance testing</vt:lpstr>
      <vt:lpstr>Significance testing</vt:lpstr>
      <vt:lpstr>Significance testing</vt:lpstr>
      <vt:lpstr>Formulating hypothesis  &amp; statistical tests</vt:lpstr>
      <vt:lpstr>Principles of statistical testing</vt:lpstr>
      <vt:lpstr>Example</vt:lpstr>
      <vt:lpstr>Type I versus Type II Error</vt:lpstr>
      <vt:lpstr>Common statistical tests</vt:lpstr>
      <vt:lpstr>Overview of statistical significance testing</vt:lpstr>
      <vt:lpstr>Overview of statistical significance testing</vt:lpstr>
      <vt:lpstr>2008: 100 years Student`s t-test:  William Sealy Gosset </vt:lpstr>
      <vt:lpstr>T-test</vt:lpstr>
      <vt:lpstr>PowerPoint-Präsentation</vt:lpstr>
      <vt:lpstr>Analysis of Variance (ANOVA)</vt:lpstr>
      <vt:lpstr>Why Not Use Lots of t-Tests?</vt:lpstr>
      <vt:lpstr>Multiple testing</vt:lpstr>
      <vt:lpstr>Sample size estimation</vt:lpstr>
      <vt:lpstr>Sample size estimation</vt:lpstr>
      <vt:lpstr>The multiple testing problem</vt:lpstr>
      <vt:lpstr>The multiple testing problem</vt:lpstr>
      <vt:lpstr>The multiple testing problem</vt:lpstr>
      <vt:lpstr>Controlling procedures </vt:lpstr>
      <vt:lpstr>The multiple testing problem</vt:lpstr>
      <vt:lpstr>The multiple testing problem</vt:lpstr>
      <vt:lpstr>Multiplicity issues in clinical trials</vt:lpstr>
      <vt:lpstr>Simple example for type I error adjusting in interim analyses </vt:lpstr>
      <vt:lpstr>Commonly used alpha spending procedures in interim analyses</vt:lpstr>
      <vt:lpstr>Subgroup analysis (forest plots)</vt:lpstr>
      <vt:lpstr>Subgroup analysis (forest plots)</vt:lpstr>
      <vt:lpstr>Multiple primary variables</vt:lpstr>
      <vt:lpstr>Multiple primary variables</vt:lpstr>
      <vt:lpstr>Multiplicity issues in clinical trials</vt:lpstr>
      <vt:lpstr>Multiplicity issues in clinical trials</vt:lpstr>
      <vt:lpstr>Multiplicity issues in clinical trials</vt:lpstr>
      <vt:lpstr>Multiplicity issues in clinical trials</vt:lpstr>
      <vt:lpstr>A pooled subgroup-analysis</vt:lpstr>
      <vt:lpstr>A pooled subgroup-analysis</vt:lpstr>
      <vt:lpstr>Day 4: Adjustment and  multivariate analysis </vt:lpstr>
      <vt:lpstr>Adjusting for a single variable in multivariate analysis</vt:lpstr>
      <vt:lpstr>Adjusting for two variables in multivariate analysis</vt:lpstr>
      <vt:lpstr>PowerPoint-Präsentation</vt:lpstr>
      <vt:lpstr>Adjusting for &gt;2 variables: regression analyses</vt:lpstr>
      <vt:lpstr>PowerPoint-Präsentation</vt:lpstr>
      <vt:lpstr>PowerPoint-Präsentation</vt:lpstr>
      <vt:lpstr>Regression analyses</vt:lpstr>
      <vt:lpstr>Confounding, Moderation, Mediation</vt:lpstr>
      <vt:lpstr>Confounding, Moderation, Mediation </vt:lpstr>
      <vt:lpstr>Example</vt:lpstr>
      <vt:lpstr>Example data</vt:lpstr>
      <vt:lpstr>Confounding</vt:lpstr>
      <vt:lpstr>Example</vt:lpstr>
      <vt:lpstr>Confounding</vt:lpstr>
      <vt:lpstr>Methods for Preventing Confounding in Study Designs</vt:lpstr>
      <vt:lpstr>Effect Modification/Moderation</vt:lpstr>
      <vt:lpstr>Example</vt:lpstr>
      <vt:lpstr>Mediation</vt:lpstr>
      <vt:lpstr>Example</vt:lpstr>
      <vt:lpstr>Example</vt:lpstr>
      <vt:lpstr>Mediation Techniques</vt:lpstr>
      <vt:lpstr>Survival analysis (time-to-event data)</vt:lpstr>
      <vt:lpstr>Example</vt:lpstr>
      <vt:lpstr>Analysis of count data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Survival analysis </vt:lpstr>
      <vt:lpstr>Survival Analysis</vt:lpstr>
      <vt:lpstr>Survival analysis</vt:lpstr>
      <vt:lpstr>Survival analysis</vt:lpstr>
      <vt:lpstr>Survival analysis</vt:lpstr>
      <vt:lpstr>Survival analysis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Universität Innsbruck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Medizinische Wissenschaften: Medizinische Statistik Medizinische Informatik</dc:title>
  <dc:creator>Karl Peter Pfeiffer</dc:creator>
  <cp:keywords>, docId:AE1C7F1C0812517958BD0CD056A1D263</cp:keywords>
  <cp:lastModifiedBy>q001hu</cp:lastModifiedBy>
  <cp:revision>356</cp:revision>
  <cp:lastPrinted>2019-09-23T10:52:14Z</cp:lastPrinted>
  <dcterms:created xsi:type="dcterms:W3CDTF">2002-11-11T16:19:31Z</dcterms:created>
  <dcterms:modified xsi:type="dcterms:W3CDTF">2023-02-01T11:16:50Z</dcterms:modified>
</cp:coreProperties>
</file>