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21"/>
  </p:notesMasterIdLst>
  <p:handoutMasterIdLst>
    <p:handoutMasterId r:id="rId22"/>
  </p:handoutMasterIdLst>
  <p:sldIdLst>
    <p:sldId id="256" r:id="rId2"/>
    <p:sldId id="621" r:id="rId3"/>
    <p:sldId id="634" r:id="rId4"/>
    <p:sldId id="598" r:id="rId5"/>
    <p:sldId id="635" r:id="rId6"/>
    <p:sldId id="636" r:id="rId7"/>
    <p:sldId id="637" r:id="rId8"/>
    <p:sldId id="638" r:id="rId9"/>
    <p:sldId id="639" r:id="rId10"/>
    <p:sldId id="640" r:id="rId11"/>
    <p:sldId id="641" r:id="rId12"/>
    <p:sldId id="642" r:id="rId13"/>
    <p:sldId id="624" r:id="rId14"/>
    <p:sldId id="626" r:id="rId15"/>
    <p:sldId id="625" r:id="rId16"/>
    <p:sldId id="627" r:id="rId17"/>
    <p:sldId id="629" r:id="rId18"/>
    <p:sldId id="633" r:id="rId19"/>
    <p:sldId id="644" r:id="rId20"/>
  </p:sldIdLst>
  <p:sldSz cx="9144000" cy="6858000" type="screen4x3"/>
  <p:notesSz cx="6794500" cy="99822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9" autoAdjust="0"/>
    <p:restoredTop sz="94717" autoAdjust="0"/>
  </p:normalViewPr>
  <p:slideViewPr>
    <p:cSldViewPr>
      <p:cViewPr varScale="1">
        <p:scale>
          <a:sx n="97" d="100"/>
          <a:sy n="97" d="100"/>
        </p:scale>
        <p:origin x="-200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821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821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4A83662-DFE1-4C4C-BA64-22EA8172CF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214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49300"/>
            <a:ext cx="4991100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41863"/>
            <a:ext cx="5435600" cy="449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21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821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228CD4F-F915-47D4-B0AC-E805E7AD38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114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90BEE-6E4D-45A7-BB1A-3657EA14A7D0}" type="slidenum">
              <a:rPr lang="de-DE" smtClean="0">
                <a:latin typeface="Arial" pitchFamily="34" charset="0"/>
              </a:rPr>
              <a:pPr/>
              <a:t>1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10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11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12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13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14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15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16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17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18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2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3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4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5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6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7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8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8F88-A703-4C4D-8ED1-406A0CD381D5}" type="slidenum">
              <a:rPr lang="de-DE" smtClean="0">
                <a:latin typeface="Arial" pitchFamily="34" charset="0"/>
              </a:rPr>
              <a:pPr/>
              <a:t>9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8"/>
          <p:cNvCxnSpPr/>
          <p:nvPr/>
        </p:nvCxnSpPr>
        <p:spPr>
          <a:xfrm>
            <a:off x="714375" y="3571875"/>
            <a:ext cx="7715250" cy="0"/>
          </a:xfrm>
          <a:prstGeom prst="line">
            <a:avLst/>
          </a:prstGeom>
          <a:ln w="2222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logo_4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6863" y="1357313"/>
            <a:ext cx="3189287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9"/>
          <p:cNvCxnSpPr/>
          <p:nvPr/>
        </p:nvCxnSpPr>
        <p:spPr>
          <a:xfrm>
            <a:off x="642938" y="5429250"/>
            <a:ext cx="7715250" cy="0"/>
          </a:xfrm>
          <a:prstGeom prst="line">
            <a:avLst/>
          </a:prstGeom>
          <a:ln w="158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4672018" cy="2028838"/>
          </a:xfrm>
        </p:spPr>
        <p:txBody>
          <a:bodyPr>
            <a:normAutofit/>
          </a:bodyPr>
          <a:lstStyle>
            <a:lvl1pPr>
              <a:defRPr sz="3600">
                <a:solidFill>
                  <a:srgbClr val="4F81BD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879F8-D350-4890-8245-0D09B61D5F03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F6794-3DC6-4D56-885A-0CEEEDE83EB8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_4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663" y="0"/>
            <a:ext cx="213677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8"/>
          <p:cNvCxnSpPr/>
          <p:nvPr/>
        </p:nvCxnSpPr>
        <p:spPr>
          <a:xfrm>
            <a:off x="428625" y="1428750"/>
            <a:ext cx="8286750" cy="0"/>
          </a:xfrm>
          <a:prstGeom prst="line">
            <a:avLst/>
          </a:prstGeom>
          <a:ln w="31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86502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4F81BD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DA47-2B48-447F-8832-BD0D6A7573A3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Seite </a:t>
            </a:r>
            <a:fld id="{FB1A9F15-6322-4A24-8837-8FC462B8E13D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_4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663" y="0"/>
            <a:ext cx="213677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8"/>
          <p:cNvCxnSpPr/>
          <p:nvPr/>
        </p:nvCxnSpPr>
        <p:spPr>
          <a:xfrm>
            <a:off x="428625" y="1428750"/>
            <a:ext cx="8286750" cy="0"/>
          </a:xfrm>
          <a:prstGeom prst="line">
            <a:avLst/>
          </a:prstGeom>
          <a:ln w="31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57940" cy="1143000"/>
          </a:xfrm>
        </p:spPr>
        <p:txBody>
          <a:bodyPr>
            <a:normAutofit/>
          </a:bodyPr>
          <a:lstStyle>
            <a:lvl1pPr algn="l">
              <a:defRPr lang="de-DE" sz="3200" kern="1200" dirty="0" smtClean="0">
                <a:solidFill>
                  <a:srgbClr val="4F81B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57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577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B57A0-EE1B-4B07-ADF7-2AFB95573ACB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Seite </a:t>
            </a:r>
            <a:fld id="{1450C506-764A-4FEE-B4D3-CD25024A8009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_4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7663" y="0"/>
            <a:ext cx="213677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Gerade Verbindung 6"/>
          <p:cNvCxnSpPr/>
          <p:nvPr/>
        </p:nvCxnSpPr>
        <p:spPr>
          <a:xfrm>
            <a:off x="428625" y="1428750"/>
            <a:ext cx="8286750" cy="0"/>
          </a:xfrm>
          <a:prstGeom prst="line">
            <a:avLst/>
          </a:prstGeom>
          <a:ln w="3175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57940" cy="1154098"/>
          </a:xfrm>
        </p:spPr>
        <p:txBody>
          <a:bodyPr>
            <a:normAutofit/>
          </a:bodyPr>
          <a:lstStyle>
            <a:lvl1pPr algn="l">
              <a:defRPr lang="de-DE" sz="3200" kern="1200" dirty="0" smtClean="0">
                <a:solidFill>
                  <a:srgbClr val="4F81B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777E4-D1E2-43AD-B1D2-110BD56FF651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Seite </a:t>
            </a:r>
            <a:fld id="{D83AE2BF-6497-4127-8EA7-B0B590439306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3C922-4407-492D-8DF0-33B82363BA3C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/>
              <a:t>Seite </a:t>
            </a:r>
            <a:fld id="{C3E7A737-1D79-4DFD-BFB4-D5081532B0C2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A132759-C8EA-48F1-8C5C-84C298432716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e-DE" altLang="en-US"/>
              <a:t>Seite </a:t>
            </a:r>
            <a:fld id="{1612EF68-BAAE-4393-BCBC-9E50DAC3A1AC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4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calc.org/calc/diagnostic_test.php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524000"/>
            <a:ext cx="7905750" cy="2120900"/>
          </a:xfrm>
        </p:spPr>
        <p:txBody>
          <a:bodyPr/>
          <a:lstStyle/>
          <a:p>
            <a:pPr algn="l"/>
            <a:r>
              <a:rPr lang="de-DE" sz="3200" dirty="0" smtClean="0"/>
              <a:t>PK Medizinische Wissenschaften</a:t>
            </a:r>
            <a:endParaRPr lang="de-DE" sz="2000" b="1" i="1" dirty="0" smtClean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9850" y="5589588"/>
            <a:ext cx="6400800" cy="9858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2000" dirty="0" smtClean="0"/>
              <a:t>Department </a:t>
            </a:r>
            <a:r>
              <a:rPr lang="de-DE" sz="2000" dirty="0"/>
              <a:t>für Medizinische Statistik, Informatik und Gesundheitsökonomie, Medizinische Universität Innsbruck</a:t>
            </a:r>
          </a:p>
          <a:p>
            <a:pPr fontAlgn="auto">
              <a:spcAft>
                <a:spcPts val="0"/>
              </a:spcAft>
              <a:defRPr/>
            </a:pPr>
            <a:endParaRPr lang="de-DE" sz="2400" dirty="0"/>
          </a:p>
          <a:p>
            <a:pPr fontAlgn="auto">
              <a:spcAft>
                <a:spcPts val="0"/>
              </a:spcAft>
              <a:defRPr/>
            </a:pPr>
            <a:endParaRPr lang="de-DE" sz="2400" dirty="0"/>
          </a:p>
        </p:txBody>
      </p:sp>
      <p:sp>
        <p:nvSpPr>
          <p:cNvPr id="10243" name="Rectangle 3"/>
          <p:cNvSpPr txBox="1">
            <a:spLocks noChangeArrowheads="1"/>
          </p:cNvSpPr>
          <p:nvPr/>
        </p:nvSpPr>
        <p:spPr bwMode="auto">
          <a:xfrm>
            <a:off x="1339850" y="4076700"/>
            <a:ext cx="6553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de-DE" sz="2000" dirty="0" smtClean="0">
                <a:solidFill>
                  <a:srgbClr val="7F7F7F"/>
                </a:solidFill>
                <a:latin typeface="Calibri" pitchFamily="34" charset="0"/>
              </a:rPr>
              <a:t>Hanno Ulmer</a:t>
            </a:r>
            <a:endParaRPr lang="de-DE" sz="2000" dirty="0">
              <a:solidFill>
                <a:srgbClr val="7F7F7F"/>
              </a:solidFill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endParaRPr lang="de-DE" sz="1600" i="1" dirty="0">
              <a:solidFill>
                <a:srgbClr val="7F7F7F"/>
              </a:solidFill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endParaRPr lang="de-DE" sz="2000" dirty="0">
              <a:solidFill>
                <a:srgbClr val="7F7F7F"/>
              </a:solidFill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endParaRPr lang="de-DE" sz="2400" dirty="0">
              <a:solidFill>
                <a:srgbClr val="7F7F7F"/>
              </a:solidFill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endParaRPr lang="de-DE" sz="24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de-DE" dirty="0"/>
              <a:t>ROC (Receiver Operating </a:t>
            </a:r>
            <a:r>
              <a:rPr lang="de-DE" dirty="0" err="1"/>
              <a:t>Curve</a:t>
            </a:r>
            <a:r>
              <a:rPr lang="de-DE" dirty="0"/>
              <a:t>)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>
            <a:off x="680564" y="1732746"/>
            <a:ext cx="70597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/>
                </a:solidFill>
                <a:latin typeface="+mn-lt"/>
              </a:rPr>
              <a:t>Zwei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Tests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miteinander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vergleichen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neuer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Test versus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etablierter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):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338908"/>
            <a:ext cx="595312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feld 19"/>
          <p:cNvSpPr txBox="1"/>
          <p:nvPr/>
        </p:nvSpPr>
        <p:spPr>
          <a:xfrm>
            <a:off x="4224334" y="3758142"/>
            <a:ext cx="224131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AUC  0.81 95% CI (0.74-0.88)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029323" y="2673058"/>
            <a:ext cx="219803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AUC 0.84 95% CI (0.78-0.90)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 flipH="1" flipV="1">
            <a:off x="4491019" y="3465242"/>
            <a:ext cx="285752" cy="292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3795695" y="2902813"/>
            <a:ext cx="233379" cy="2948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feld 27"/>
          <p:cNvSpPr txBox="1"/>
          <p:nvPr/>
        </p:nvSpPr>
        <p:spPr bwMode="auto">
          <a:xfrm>
            <a:off x="6948264" y="2780928"/>
            <a:ext cx="1800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de-DE" sz="2000" dirty="0" smtClean="0">
                <a:solidFill>
                  <a:schemeClr val="tx1"/>
                </a:solidFill>
              </a:rPr>
              <a:t>Der neue Test ist zwar besser, unterscheidet sich aber nicht signifikant vom alten</a:t>
            </a:r>
          </a:p>
        </p:txBody>
      </p:sp>
    </p:spTree>
    <p:extLst>
      <p:ext uri="{BB962C8B-B14F-4D97-AF65-F5344CB8AC3E}">
        <p14:creationId xmlns:p14="http://schemas.microsoft.com/office/powerpoint/2010/main" val="150013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en-US" dirty="0" err="1"/>
              <a:t>Beispiel</a:t>
            </a:r>
            <a:r>
              <a:rPr lang="en-US" dirty="0"/>
              <a:t>: </a:t>
            </a:r>
            <a:r>
              <a:rPr lang="en-US" dirty="0" err="1"/>
              <a:t>Anzahl</a:t>
            </a:r>
            <a:r>
              <a:rPr lang="en-US" dirty="0"/>
              <a:t> </a:t>
            </a:r>
            <a:r>
              <a:rPr lang="en-US" dirty="0" err="1"/>
              <a:t>methylierter</a:t>
            </a:r>
            <a:r>
              <a:rPr lang="en-US" dirty="0"/>
              <a:t> Gene 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41710" y="5923270"/>
            <a:ext cx="4419643" cy="530066"/>
          </a:xfrm>
        </p:spPr>
        <p:txBody>
          <a:bodyPr/>
          <a:lstStyle/>
          <a:p>
            <a:r>
              <a:rPr lang="de-DE" sz="2000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 Weniger falsch positive </a:t>
            </a:r>
            <a:r>
              <a:rPr lang="de-DE" sz="2000" dirty="0" err="1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findings</a:t>
            </a:r>
            <a:r>
              <a:rPr lang="de-DE" sz="2000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 (d.h. höhere Spezifität)</a:t>
            </a:r>
            <a:endParaRPr lang="de-DE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11</a:t>
            </a:fld>
            <a:endParaRPr lang="de-DE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526441"/>
              </p:ext>
            </p:extLst>
          </p:nvPr>
        </p:nvGraphicFramePr>
        <p:xfrm>
          <a:off x="4856819" y="1604417"/>
          <a:ext cx="3543328" cy="1028700"/>
        </p:xfrm>
        <a:graphic>
          <a:graphicData uri="http://schemas.openxmlformats.org/drawingml/2006/table">
            <a:tbl>
              <a:tblPr/>
              <a:tblGrid>
                <a:gridCol w="1333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69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Anzahl </a:t>
                      </a:r>
                      <a:r>
                        <a:rPr lang="de-DE" sz="15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methylierter</a:t>
                      </a:r>
                      <a:r>
                        <a:rPr lang="de-DE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Gene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dirty="0" smtClean="0">
                          <a:latin typeface="+mj-lt"/>
                          <a:ea typeface="Times New Roman"/>
                          <a:cs typeface="Times New Roman"/>
                        </a:rPr>
                        <a:t>Sensitivität in %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Spezifität in %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9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≥ 3 versus &lt;3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100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91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 bwMode="auto">
          <a:xfrm>
            <a:off x="389269" y="1556792"/>
            <a:ext cx="45720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</a:rPr>
              <a:t>Idealer Grenzwert in diesem Beispiel: </a:t>
            </a:r>
          </a:p>
        </p:txBody>
      </p:sp>
      <p:sp>
        <p:nvSpPr>
          <p:cNvPr id="13" name="Textfeld 12"/>
          <p:cNvSpPr txBox="1"/>
          <p:nvPr/>
        </p:nvSpPr>
        <p:spPr bwMode="auto">
          <a:xfrm>
            <a:off x="484519" y="2775992"/>
            <a:ext cx="51060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</a:rPr>
              <a:t>Weitere </a:t>
            </a:r>
            <a:r>
              <a:rPr lang="de-DE" sz="2000" dirty="0">
                <a:solidFill>
                  <a:schemeClr val="tx1"/>
                </a:solidFill>
              </a:rPr>
              <a:t>V</a:t>
            </a:r>
            <a:r>
              <a:rPr lang="de-DE" sz="2000" dirty="0" smtClean="0">
                <a:solidFill>
                  <a:schemeClr val="tx1"/>
                </a:solidFill>
              </a:rPr>
              <a:t>erbesserung der Spezifität durch: </a:t>
            </a:r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84519" y="3176102"/>
            <a:ext cx="8984025" cy="99547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 smtClean="0"/>
              <a:t>Einschränken</a:t>
            </a:r>
            <a:r>
              <a:rPr lang="en-US" sz="2000" dirty="0" smtClean="0"/>
              <a:t> auf </a:t>
            </a:r>
            <a:r>
              <a:rPr lang="en-US" sz="2000" dirty="0" err="1" smtClean="0"/>
              <a:t>relevante</a:t>
            </a:r>
            <a:r>
              <a:rPr lang="en-US" sz="2000" dirty="0" smtClean="0"/>
              <a:t> </a:t>
            </a:r>
            <a:r>
              <a:rPr lang="en-US" sz="2000" dirty="0" err="1" smtClean="0"/>
              <a:t>Altersklassen</a:t>
            </a:r>
            <a:r>
              <a:rPr lang="en-US" sz="2000" dirty="0" smtClean="0"/>
              <a:t> (&gt;50 &amp; ≤75)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 smtClean="0"/>
              <a:t>Entfernen</a:t>
            </a:r>
            <a:r>
              <a:rPr lang="en-US" sz="2000" dirty="0" smtClean="0"/>
              <a:t> der </a:t>
            </a:r>
            <a:r>
              <a:rPr lang="en-US" sz="2000" dirty="0" err="1" smtClean="0"/>
              <a:t>Nicht</a:t>
            </a:r>
            <a:r>
              <a:rPr lang="en-US" sz="2000" dirty="0" smtClean="0"/>
              <a:t>-EK </a:t>
            </a:r>
            <a:r>
              <a:rPr lang="en-US" sz="2000" dirty="0" err="1" smtClean="0"/>
              <a:t>Patientinnen</a:t>
            </a:r>
            <a:r>
              <a:rPr lang="en-US" sz="2000" dirty="0" smtClean="0"/>
              <a:t> </a:t>
            </a:r>
            <a:r>
              <a:rPr lang="en-US" sz="2000" dirty="0" err="1" smtClean="0"/>
              <a:t>mit</a:t>
            </a:r>
            <a:r>
              <a:rPr lang="en-US" sz="2000" dirty="0" smtClean="0"/>
              <a:t> </a:t>
            </a:r>
            <a:r>
              <a:rPr lang="en-US" sz="2000" dirty="0" err="1" smtClean="0"/>
              <a:t>anderen</a:t>
            </a:r>
            <a:r>
              <a:rPr lang="en-US" sz="2000" dirty="0" smtClean="0"/>
              <a:t> </a:t>
            </a:r>
            <a:r>
              <a:rPr lang="en-US" sz="2000" dirty="0" err="1" smtClean="0"/>
              <a:t>relevanten</a:t>
            </a:r>
            <a:r>
              <a:rPr lang="en-US" sz="2000" dirty="0" smtClean="0"/>
              <a:t> </a:t>
            </a:r>
            <a:r>
              <a:rPr lang="en-US" sz="2000" dirty="0" err="1" smtClean="0"/>
              <a:t>Erkranungen</a:t>
            </a:r>
            <a:endParaRPr lang="en-US" sz="2000" dirty="0" smtClean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893931"/>
              </p:ext>
            </p:extLst>
          </p:nvPr>
        </p:nvGraphicFramePr>
        <p:xfrm>
          <a:off x="389269" y="4204862"/>
          <a:ext cx="4857778" cy="1028700"/>
        </p:xfrm>
        <a:graphic>
          <a:graphicData uri="http://schemas.openxmlformats.org/drawingml/2006/table">
            <a:tbl>
              <a:tblPr/>
              <a:tblGrid>
                <a:gridCol w="26384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69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Anzahl </a:t>
                      </a:r>
                      <a:r>
                        <a:rPr lang="de-DE" sz="15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methylierter</a:t>
                      </a:r>
                      <a:r>
                        <a:rPr lang="de-DE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Gene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Alter</a:t>
                      </a: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200" b="0" dirty="0" smtClean="0"/>
                        <a:t>&gt;50 &amp; ≤75</a:t>
                      </a:r>
                      <a:endParaRPr lang="de-DE" sz="1200" b="0" kern="1200" dirty="0" smtClean="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Ohne</a:t>
                      </a: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alt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CIN III oder </a:t>
                      </a:r>
                      <a:r>
                        <a:rPr lang="de-DE" altLang="de-DE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cervical</a:t>
                      </a:r>
                      <a:r>
                        <a:rPr lang="de-DE" alt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altLang="de-DE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cancer</a:t>
                      </a:r>
                      <a:r>
                        <a:rPr lang="de-DE" alt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de-DE" sz="1200" b="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dirty="0" smtClean="0">
                          <a:latin typeface="+mj-lt"/>
                          <a:ea typeface="Times New Roman"/>
                          <a:cs typeface="Times New Roman"/>
                        </a:rPr>
                        <a:t>Sensitivität in %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Spezifität in %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9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≥ 3 versus &lt;3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100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97.2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/>
          <a:srcRect t="2699" b="2863"/>
          <a:stretch>
            <a:fillRect/>
          </a:stretch>
        </p:blipFill>
        <p:spPr bwMode="auto">
          <a:xfrm>
            <a:off x="5868144" y="4006405"/>
            <a:ext cx="2997163" cy="28069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feld 16"/>
          <p:cNvSpPr txBox="1"/>
          <p:nvPr/>
        </p:nvSpPr>
        <p:spPr bwMode="auto">
          <a:xfrm>
            <a:off x="395536" y="5373216"/>
            <a:ext cx="47534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Welcher Fehler wird dadurch verringer</a:t>
            </a:r>
            <a:r>
              <a:rPr lang="de-DE" sz="2000" dirty="0">
                <a:solidFill>
                  <a:schemeClr val="tx1"/>
                </a:solidFill>
                <a:sym typeface="Wingdings" panose="05000000000000000000" pitchFamily="2" charset="2"/>
              </a:rPr>
              <a:t>t</a:t>
            </a:r>
            <a:r>
              <a:rPr lang="de-DE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220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en-US" dirty="0" err="1"/>
              <a:t>Prädiktive</a:t>
            </a:r>
            <a:r>
              <a:rPr lang="en-US" dirty="0"/>
              <a:t> </a:t>
            </a:r>
            <a:r>
              <a:rPr lang="en-US" dirty="0" err="1"/>
              <a:t>Werte</a:t>
            </a:r>
            <a:endParaRPr lang="de-DE" dirty="0" smtClean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18" name="Inhaltsplatzhalter 2"/>
          <p:cNvSpPr>
            <a:spLocks noGrp="1"/>
          </p:cNvSpPr>
          <p:nvPr>
            <p:ph idx="1"/>
          </p:nvPr>
        </p:nvSpPr>
        <p:spPr>
          <a:xfrm>
            <a:off x="367605" y="1827323"/>
            <a:ext cx="8524875" cy="3833925"/>
          </a:xfrm>
        </p:spPr>
        <p:txBody>
          <a:bodyPr/>
          <a:lstStyle/>
          <a:p>
            <a:r>
              <a:rPr lang="en-US" sz="2200" dirty="0" smtClean="0"/>
              <a:t>Sensitivität und Spezifität sind Maßzahlen für die  Präzision eines Tests </a:t>
            </a:r>
          </a:p>
          <a:p>
            <a:pPr marL="0" indent="3175">
              <a:buNone/>
            </a:pPr>
            <a:r>
              <a:rPr lang="en-US" sz="2200" dirty="0" smtClean="0"/>
              <a:t>Das sagt noch nichts aus über:</a:t>
            </a:r>
          </a:p>
          <a:p>
            <a:r>
              <a:rPr lang="en-US" sz="2200" dirty="0" smtClean="0"/>
              <a:t>Die Wahrscheinlichkeit, dass eine Person tatsächlich erkrankt ist, wenn der Test positiv ist (</a:t>
            </a:r>
            <a:r>
              <a:rPr lang="en-US" sz="2200" b="1" dirty="0" smtClean="0"/>
              <a:t>Positiv prädiktiver Wert PPW</a:t>
            </a:r>
            <a:r>
              <a:rPr lang="en-US" sz="2200" dirty="0" smtClean="0"/>
              <a:t>)</a:t>
            </a:r>
          </a:p>
          <a:p>
            <a:r>
              <a:rPr lang="en-US" sz="2200" dirty="0"/>
              <a:t>Die Wahrscheinlichkeit, dass eine Person tatsächlich </a:t>
            </a:r>
            <a:r>
              <a:rPr lang="en-US" sz="2200" dirty="0" smtClean="0"/>
              <a:t>gesund ist, </a:t>
            </a:r>
            <a:r>
              <a:rPr lang="en-US" sz="2200" dirty="0"/>
              <a:t>wenn der Test </a:t>
            </a:r>
            <a:r>
              <a:rPr lang="en-US" sz="2200" dirty="0" smtClean="0"/>
              <a:t>negativ ist (</a:t>
            </a:r>
            <a:r>
              <a:rPr lang="en-US" sz="2200" b="1" dirty="0" smtClean="0"/>
              <a:t>Negativ prädiktiver Wert NPW</a:t>
            </a:r>
            <a:r>
              <a:rPr lang="en-US" sz="2200" dirty="0" smtClean="0"/>
              <a:t>)</a:t>
            </a:r>
            <a:endParaRPr lang="en-US" sz="2200" dirty="0"/>
          </a:p>
          <a:p>
            <a:pPr>
              <a:buFont typeface="Wingdings" pitchFamily="2" charset="2"/>
              <a:buChar char="à"/>
            </a:pPr>
            <a:r>
              <a:rPr lang="de-DE" sz="2200" dirty="0" smtClean="0">
                <a:sym typeface="Wingdings" panose="05000000000000000000" pitchFamily="2" charset="2"/>
              </a:rPr>
              <a:t>Hängt ab von der </a:t>
            </a:r>
            <a:r>
              <a:rPr lang="de-DE" sz="2200" b="1" dirty="0" smtClean="0">
                <a:sym typeface="Wingdings" panose="05000000000000000000" pitchFamily="2" charset="2"/>
              </a:rPr>
              <a:t>Prävalenz</a:t>
            </a:r>
            <a:r>
              <a:rPr lang="de-DE" sz="2200" dirty="0" smtClean="0">
                <a:sym typeface="Wingdings" panose="05000000000000000000" pitchFamily="2" charset="2"/>
              </a:rPr>
              <a:t> der Erkrankung</a:t>
            </a:r>
          </a:p>
        </p:txBody>
      </p:sp>
      <p:sp>
        <p:nvSpPr>
          <p:cNvPr id="19" name="Textfeld 18"/>
          <p:cNvSpPr txBox="1"/>
          <p:nvPr/>
        </p:nvSpPr>
        <p:spPr bwMode="auto">
          <a:xfrm>
            <a:off x="1943100" y="4758337"/>
            <a:ext cx="63438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de-DE" sz="1600" u="sng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Anzahl der </a:t>
            </a:r>
            <a:r>
              <a:rPr lang="de-DE" sz="1600" u="sng" dirty="0" smtClean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Erkrankten in einer Population zu einem bestimmten Zeitpunkt</a:t>
            </a:r>
            <a:endParaRPr lang="de-DE" sz="1600" u="sng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" name="Textfeld 19"/>
          <p:cNvSpPr txBox="1"/>
          <p:nvPr/>
        </p:nvSpPr>
        <p:spPr bwMode="auto">
          <a:xfrm>
            <a:off x="2109011" y="4992176"/>
            <a:ext cx="59416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Gesamtanzahl </a:t>
            </a:r>
            <a:r>
              <a:rPr lang="de-DE" sz="16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der </a:t>
            </a:r>
            <a:r>
              <a:rPr lang="de-DE" sz="1600" dirty="0" smtClean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Personen in dieser Population zu diesem Zeitpunkt</a:t>
            </a:r>
            <a:endParaRPr lang="de-DE" sz="1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 bwMode="auto">
          <a:xfrm>
            <a:off x="454634" y="4830251"/>
            <a:ext cx="13656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Prävalenz =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endParaRPr lang="de-DE" sz="20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428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de-DE" dirty="0" smtClean="0"/>
              <a:t>Darstellung in Kreuztabelle</a:t>
            </a:r>
          </a:p>
        </p:txBody>
      </p:sp>
      <p:sp>
        <p:nvSpPr>
          <p:cNvPr id="16386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13</a:t>
            </a:fld>
            <a:endParaRPr lang="de-DE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844505"/>
              </p:ext>
            </p:extLst>
          </p:nvPr>
        </p:nvGraphicFramePr>
        <p:xfrm>
          <a:off x="1331639" y="2132856"/>
          <a:ext cx="6192689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1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64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9432">
                <a:tc>
                  <a:txBody>
                    <a:bodyPr/>
                    <a:lstStyle/>
                    <a:p>
                      <a:r>
                        <a:rPr lang="de-DE" dirty="0" smtClean="0"/>
                        <a:t>Testergebnis</a:t>
                      </a:r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 smtClean="0"/>
                        <a:t>Tatsächlich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943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Positiv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Negativ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6692">
                <a:tc>
                  <a:txBody>
                    <a:bodyPr/>
                    <a:lstStyle/>
                    <a:p>
                      <a:r>
                        <a:rPr lang="de-DE" b="1" dirty="0" smtClean="0"/>
                        <a:t>Positiv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Richtig Positiv (A)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Falsch Positiv (B)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6692">
                <a:tc>
                  <a:txBody>
                    <a:bodyPr/>
                    <a:lstStyle/>
                    <a:p>
                      <a:r>
                        <a:rPr lang="de-DE" b="1" dirty="0" smtClean="0"/>
                        <a:t>Negativ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Falsch</a:t>
                      </a:r>
                      <a:r>
                        <a:rPr lang="de-DE" baseline="0" dirty="0" smtClean="0">
                          <a:solidFill>
                            <a:srgbClr val="FF0000"/>
                          </a:solidFill>
                        </a:rPr>
                        <a:t> Negativ (C)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Richtig</a:t>
                      </a:r>
                      <a:r>
                        <a:rPr lang="de-DE" baseline="0" dirty="0" smtClean="0"/>
                        <a:t> Negativ (D)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1043608" y="4581128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n-lt"/>
              </a:rPr>
              <a:t>Sensitivität =</a:t>
            </a:r>
            <a:r>
              <a:rPr lang="de-DE" sz="2000" dirty="0">
                <a:latin typeface="+mn-lt"/>
              </a:rPr>
              <a:t> P(T+|K</a:t>
            </a:r>
            <a:r>
              <a:rPr lang="de-DE" sz="2000" dirty="0" smtClean="0">
                <a:latin typeface="+mn-lt"/>
              </a:rPr>
              <a:t>+) = A/(A+C)</a:t>
            </a:r>
          </a:p>
          <a:p>
            <a:r>
              <a:rPr lang="de-DE" sz="2000" dirty="0" smtClean="0">
                <a:latin typeface="+mn-lt"/>
              </a:rPr>
              <a:t>Spezifität = P(T-|K-) = B/(B+D)</a:t>
            </a:r>
          </a:p>
          <a:p>
            <a:r>
              <a:rPr lang="de-DE" sz="2000" dirty="0" smtClean="0">
                <a:latin typeface="+mn-lt"/>
              </a:rPr>
              <a:t>PPV = </a:t>
            </a:r>
            <a:r>
              <a:rPr lang="de-DE" sz="2000" dirty="0">
                <a:latin typeface="+mn-lt"/>
              </a:rPr>
              <a:t>P(K+|T</a:t>
            </a:r>
            <a:r>
              <a:rPr lang="de-DE" sz="2000" dirty="0" smtClean="0">
                <a:latin typeface="+mn-lt"/>
              </a:rPr>
              <a:t>+) = A/(A+B)</a:t>
            </a:r>
          </a:p>
          <a:p>
            <a:r>
              <a:rPr lang="de-DE" sz="2000" dirty="0" smtClean="0">
                <a:latin typeface="+mn-lt"/>
              </a:rPr>
              <a:t>NPV </a:t>
            </a:r>
            <a:r>
              <a:rPr lang="de-DE" sz="2000" dirty="0">
                <a:latin typeface="+mn-lt"/>
              </a:rPr>
              <a:t>= </a:t>
            </a:r>
            <a:r>
              <a:rPr lang="de-DE" sz="2000" dirty="0" smtClean="0">
                <a:latin typeface="+mn-lt"/>
              </a:rPr>
              <a:t>P(K-|T-) = D/(C+D)</a:t>
            </a:r>
            <a:endParaRPr lang="de-DE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542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6186488" cy="1143000"/>
          </a:xfrm>
        </p:spPr>
        <p:txBody>
          <a:bodyPr/>
          <a:lstStyle/>
          <a:p>
            <a:r>
              <a:rPr lang="de-DE" dirty="0" smtClean="0"/>
              <a:t>Hypothetisches Beispiel (1)</a:t>
            </a:r>
          </a:p>
        </p:txBody>
      </p:sp>
      <p:sp>
        <p:nvSpPr>
          <p:cNvPr id="16386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1911622"/>
            <a:ext cx="8229600" cy="29575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dirty="0" smtClean="0"/>
              <a:t>Beispiel: Seltene Erkrankung, Prävalenz 1/2000. Es gibt einen Test mit Sensitivität 99% und Spezifität 99%.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dirty="0" smtClean="0"/>
              <a:t>Jemand lässt sich auf die Erkrankung testen und erhält einen positiven Befund.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dirty="0" smtClean="0"/>
              <a:t>Frage: Mit welcher Wahrscheinlichkeit ist diese Person tatsächlich erkrankt?</a:t>
            </a:r>
            <a:r>
              <a:rPr lang="de-DE" dirty="0"/>
              <a:t> </a:t>
            </a: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dirty="0"/>
              <a:t>E</a:t>
            </a:r>
            <a:r>
              <a:rPr lang="de-DE" dirty="0" smtClean="0"/>
              <a:t>s ist also der positive prädiktive Wert gesucht.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515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de-DE" dirty="0"/>
              <a:t>Hypothetisches </a:t>
            </a:r>
            <a:r>
              <a:rPr lang="de-DE" dirty="0" smtClean="0"/>
              <a:t>Beispiel (2)</a:t>
            </a:r>
          </a:p>
        </p:txBody>
      </p:sp>
      <p:sp>
        <p:nvSpPr>
          <p:cNvPr id="16386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4149080"/>
            <a:ext cx="8229600" cy="220885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dirty="0" smtClean="0"/>
              <a:t>Sensitivität = Spezifität = 99%, Prävalenz = 0,05%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dirty="0"/>
              <a:t>NPV </a:t>
            </a:r>
            <a:r>
              <a:rPr lang="de-DE" dirty="0" smtClean="0"/>
              <a:t>= 197901/197902 = 99.9995%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dirty="0" smtClean="0"/>
              <a:t>PPV = 99/2098 = 4,7%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dirty="0" smtClean="0"/>
              <a:t>Onlinerechner: </a:t>
            </a:r>
            <a:r>
              <a:rPr lang="de-DE" dirty="0" smtClean="0">
                <a:hlinkClick r:id="rId3"/>
              </a:rPr>
              <a:t>http</a:t>
            </a:r>
            <a:r>
              <a:rPr lang="de-DE" dirty="0">
                <a:hlinkClick r:id="rId3"/>
              </a:rPr>
              <a:t>://www.medcalc.org/calc/diagnostic_test.php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130617"/>
              </p:ext>
            </p:extLst>
          </p:nvPr>
        </p:nvGraphicFramePr>
        <p:xfrm>
          <a:off x="1331640" y="1700808"/>
          <a:ext cx="6192689" cy="167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1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64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94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Testergebnis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Erkrankt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Gesund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5272">
                <a:tc>
                  <a:txBody>
                    <a:bodyPr/>
                    <a:lstStyle/>
                    <a:p>
                      <a:r>
                        <a:rPr lang="de-DE" b="1" dirty="0" smtClean="0"/>
                        <a:t>Positiv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1999</a:t>
                      </a:r>
                      <a:endParaRPr lang="de-D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de-DE" b="1" dirty="0" smtClean="0"/>
                        <a:t>Negativ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197901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de-DE" b="1" dirty="0" smtClean="0"/>
                        <a:t>Spaltensumme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de-D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199900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664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de-DE" dirty="0" smtClean="0"/>
              <a:t>Satz von </a:t>
            </a:r>
            <a:r>
              <a:rPr lang="de-DE" dirty="0" err="1" smtClean="0"/>
              <a:t>Bayes</a:t>
            </a:r>
            <a:endParaRPr lang="de-DE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6" name="Rectangle 14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600200"/>
                <a:ext cx="8229600" cy="4757738"/>
              </a:xfrm>
            </p:spPr>
            <p:txBody>
              <a:bodyPr/>
              <a:lstStyle/>
              <a:p>
                <a:pPr>
                  <a:lnSpc>
                    <a:spcPct val="80000"/>
                  </a:lnSpc>
                  <a:buFont typeface="Wingdings" pitchFamily="2" charset="2"/>
                  <a:buChar char="§"/>
                </a:pPr>
                <a:endParaRPr lang="de-DE" sz="2000" dirty="0" smtClean="0"/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de-DE" sz="2000" dirty="0" smtClean="0"/>
                  <a:t/>
                </a:r>
                <a:br>
                  <a:rPr lang="de-DE" sz="2000" dirty="0" smtClean="0"/>
                </a:br>
                <a:endParaRPr lang="de-DE" sz="2000" dirty="0" smtClean="0"/>
              </a:p>
              <a:p>
                <a:pPr marL="0" indent="0">
                  <a:lnSpc>
                    <a:spcPct val="80000"/>
                  </a:lnSpc>
                  <a:buNone/>
                </a:pPr>
                <a:endParaRPr lang="de-DE" sz="2000" dirty="0">
                  <a:latin typeface="Cambria Math"/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 b="0" i="0" smtClean="0">
                          <a:latin typeface="Cambria Math"/>
                        </a:rPr>
                        <m:t>PPV</m:t>
                      </m:r>
                      <m:r>
                        <a:rPr lang="de-DE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/>
                            </a:rPr>
                            <m:t>𝑆𝑒𝑛𝑠𝑖𝑡𝑖𝑣𝑖𝑡</m:t>
                          </m:r>
                          <m:r>
                            <a:rPr lang="de-DE" sz="2000" b="0" i="1" smtClean="0">
                              <a:latin typeface="Cambria Math"/>
                            </a:rPr>
                            <m:t>ä</m:t>
                          </m:r>
                          <m:r>
                            <a:rPr lang="de-DE" sz="20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𝑃𝑟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ä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𝑣𝑎𝑙𝑒𝑛𝑧</m:t>
                          </m:r>
                        </m:num>
                        <m:den>
                          <m:r>
                            <a:rPr lang="de-DE" sz="2000" b="0" i="1" smtClean="0">
                              <a:latin typeface="Cambria Math"/>
                            </a:rPr>
                            <m:t>𝑆𝑒𝑛𝑠𝑖𝑡𝑖𝑣𝑖𝑡</m:t>
                          </m:r>
                          <m:r>
                            <a:rPr lang="de-DE" sz="2000" b="0" i="1" smtClean="0">
                              <a:latin typeface="Cambria Math"/>
                            </a:rPr>
                            <m:t>ä</m:t>
                          </m:r>
                          <m:r>
                            <a:rPr lang="de-DE" sz="20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𝑃𝑟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ä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𝑣𝑎𝑙𝑒𝑛𝑧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+(1−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𝑆𝑝𝑒𝑧𝑖𝑓𝑖𝑡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ä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𝑡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)×(1−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𝑃𝑟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ä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𝑣𝑎𝑙𝑒𝑛𝑧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2000" dirty="0" smtClean="0"/>
              </a:p>
              <a:p>
                <a:pPr marL="0" indent="0">
                  <a:lnSpc>
                    <a:spcPct val="80000"/>
                  </a:lnSpc>
                  <a:buNone/>
                </a:pPr>
                <a:endParaRPr lang="de-DE" sz="2000" dirty="0" smtClean="0">
                  <a:latin typeface="Cambria Math"/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:endParaRPr lang="de-DE" sz="2000" dirty="0">
                  <a:latin typeface="Cambria Math"/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 smtClean="0">
                          <a:latin typeface="Cambria Math"/>
                        </a:rPr>
                        <m:t>N</m:t>
                      </m:r>
                      <m:r>
                        <m:rPr>
                          <m:sty m:val="p"/>
                        </m:rPr>
                        <a:rPr lang="de-DE" sz="2000">
                          <a:latin typeface="Cambria Math"/>
                        </a:rPr>
                        <m:t>PV</m:t>
                      </m:r>
                      <m:r>
                        <a:rPr lang="de-DE" sz="20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/>
                            </a:rPr>
                            <m:t>𝑆𝑝𝑒𝑧𝑖𝑓𝑖𝑡</m:t>
                          </m:r>
                          <m:r>
                            <a:rPr lang="de-DE" sz="2000" b="0" i="1" smtClean="0">
                              <a:latin typeface="Cambria Math"/>
                            </a:rPr>
                            <m:t>ä</m:t>
                          </m:r>
                          <m:r>
                            <a:rPr lang="de-DE" sz="20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(1−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𝑃𝑟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ä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𝑣𝑎𝑙𝑒𝑛𝑧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de-DE" sz="2000" b="0" i="1" smtClean="0">
                              <a:latin typeface="Cambria Math"/>
                            </a:rPr>
                            <m:t>𝑆𝑝𝑒𝑧𝑖𝑓𝑖𝑡</m:t>
                          </m:r>
                          <m:r>
                            <a:rPr lang="de-DE" sz="2000" i="1">
                              <a:latin typeface="Cambria Math"/>
                            </a:rPr>
                            <m:t>ä</m:t>
                          </m:r>
                          <m:r>
                            <a:rPr lang="de-DE" sz="2000" i="1">
                              <a:latin typeface="Cambria Math"/>
                            </a:rPr>
                            <m:t>𝑡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(1−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𝑃𝑟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ä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𝑣𝑎𝑙𝑒𝑛𝑧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+(1−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𝑆𝑒𝑛𝑠𝑖𝑡𝑖𝑣𝑖𝑡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ä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)×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𝑃𝑟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ä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𝑣𝑎𝑙𝑒𝑛𝑧</m:t>
                          </m:r>
                        </m:den>
                      </m:f>
                    </m:oMath>
                  </m:oMathPara>
                </a14:m>
                <a:endParaRPr lang="de-DE" sz="2000" dirty="0" smtClean="0"/>
              </a:p>
              <a:p>
                <a:pPr marL="0" indent="0">
                  <a:lnSpc>
                    <a:spcPct val="80000"/>
                  </a:lnSpc>
                  <a:buNone/>
                </a:pPr>
                <a:endParaRPr lang="de-DE" sz="2000" dirty="0"/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de-DE" sz="2000" dirty="0" smtClean="0"/>
                  <a:t>Im Beispiel: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 smtClean="0">
                          <a:latin typeface="Cambria Math"/>
                        </a:rPr>
                        <m:t>N</m:t>
                      </m:r>
                      <m:r>
                        <m:rPr>
                          <m:sty m:val="p"/>
                        </m:rPr>
                        <a:rPr lang="de-DE" sz="2000">
                          <a:latin typeface="Cambria Math"/>
                        </a:rPr>
                        <m:t>PV</m:t>
                      </m:r>
                      <m:r>
                        <a:rPr lang="de-DE" sz="20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2000" i="1">
                              <a:latin typeface="Cambria Math"/>
                            </a:rPr>
                            <m:t>0.99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×0.9995</m:t>
                          </m:r>
                        </m:num>
                        <m:den>
                          <m:r>
                            <a:rPr lang="de-DE" sz="2000" i="1">
                              <a:latin typeface="Cambria Math"/>
                            </a:rPr>
                            <m:t>0.99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×0.9995+0.01×0.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000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de-DE" sz="2000" b="0" i="1" smtClean="0">
                          <a:latin typeface="Cambria Math"/>
                          <a:ea typeface="Cambria Math"/>
                        </a:rPr>
                        <m:t>=0.999995≜99.9995%</m:t>
                      </m:r>
                    </m:oMath>
                  </m:oMathPara>
                </a14:m>
                <a:endParaRPr lang="de-DE" sz="2000" dirty="0" smtClean="0"/>
              </a:p>
              <a:p>
                <a:pPr marL="0" indent="0">
                  <a:lnSpc>
                    <a:spcPct val="80000"/>
                  </a:lnSpc>
                  <a:buNone/>
                </a:pPr>
                <a:endParaRPr lang="de-DE" sz="2000" dirty="0" smtClean="0">
                  <a:latin typeface="Cambria Math"/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>
                          <a:latin typeface="Cambria Math"/>
                        </a:rPr>
                        <m:t>PPV</m:t>
                      </m:r>
                      <m:r>
                        <a:rPr lang="de-DE" sz="20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/>
                            </a:rPr>
                            <m:t>0.99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0.0005</m:t>
                          </m:r>
                        </m:num>
                        <m:den>
                          <m:r>
                            <a:rPr lang="de-DE" sz="2000" b="0" i="1" smtClean="0">
                              <a:latin typeface="Cambria Math"/>
                            </a:rPr>
                            <m:t>0.99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0.0005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0.01</m:t>
                          </m:r>
                          <m:r>
                            <a:rPr lang="de-DE" sz="20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de-DE" sz="2000" b="0" i="1" smtClean="0">
                              <a:latin typeface="Cambria Math"/>
                              <a:ea typeface="Cambria Math"/>
                            </a:rPr>
                            <m:t>0.9995</m:t>
                          </m:r>
                        </m:den>
                      </m:f>
                      <m:r>
                        <a:rPr lang="de-DE" sz="20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de-DE" sz="2000" b="0" i="1" smtClean="0">
                          <a:latin typeface="Cambria Math"/>
                          <a:ea typeface="Cambria Math"/>
                        </a:rPr>
                        <m:t>0.047≜4.7%</m:t>
                      </m:r>
                    </m:oMath>
                  </m:oMathPara>
                </a14:m>
                <a:endParaRPr lang="de-DE" sz="2000" dirty="0" smtClean="0"/>
              </a:p>
            </p:txBody>
          </p:sp>
        </mc:Choice>
        <mc:Fallback xmlns="">
          <p:sp>
            <p:nvSpPr>
              <p:cNvPr id="16386" name="Rectangle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57738"/>
              </a:xfrm>
              <a:blipFill>
                <a:blip r:embed="rId3"/>
                <a:stretch>
                  <a:fillRect l="-7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353744" y="1781578"/>
            <a:ext cx="2386608" cy="457200"/>
          </a:xfrm>
        </p:spPr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36"/>
                </a:solidFill>
              </a:rPr>
              <a:t>Thomas </a:t>
            </a:r>
            <a:r>
              <a:rPr lang="de-DE" dirty="0" err="1" smtClean="0">
                <a:solidFill>
                  <a:srgbClr val="000036"/>
                </a:solidFill>
              </a:rPr>
              <a:t>Bayes</a:t>
            </a:r>
            <a:r>
              <a:rPr lang="de-DE" dirty="0" smtClean="0">
                <a:solidFill>
                  <a:srgbClr val="000036"/>
                </a:solidFill>
              </a:rPr>
              <a:t>, 1701-1761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88640"/>
            <a:ext cx="1911785" cy="205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liennummernplatzhalter 5"/>
          <p:cNvSpPr txBox="1">
            <a:spLocks/>
          </p:cNvSpPr>
          <p:nvPr/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D9EA99D-B2F6-4A0E-A6F1-35A48FAF910D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799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de-DE" dirty="0"/>
              <a:t>PPV/NPV &lt;-&gt; Sensitivität/Spezifität</a:t>
            </a:r>
            <a:endParaRPr lang="de-DE" dirty="0" smtClean="0"/>
          </a:p>
        </p:txBody>
      </p:sp>
      <p:sp>
        <p:nvSpPr>
          <p:cNvPr id="16386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sz="20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de-DE" sz="2000" dirty="0" smtClean="0"/>
              <a:t/>
            </a:r>
            <a:br>
              <a:rPr lang="de-DE" sz="2000" dirty="0" smtClean="0"/>
            </a:br>
            <a:endParaRPr lang="de-DE" sz="2000" dirty="0" smtClean="0"/>
          </a:p>
          <a:p>
            <a:pPr marL="0" indent="0">
              <a:lnSpc>
                <a:spcPct val="80000"/>
              </a:lnSpc>
              <a:buNone/>
            </a:pPr>
            <a:endParaRPr lang="de-DE" sz="2000" dirty="0">
              <a:latin typeface="Cambria Math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17</a:t>
            </a:fld>
            <a:endParaRPr lang="de-DE" dirty="0"/>
          </a:p>
        </p:txBody>
      </p:sp>
      <p:sp>
        <p:nvSpPr>
          <p:cNvPr id="11" name="Rectangle 14"/>
          <p:cNvSpPr txBox="1">
            <a:spLocks noChangeArrowheads="1"/>
          </p:cNvSpPr>
          <p:nvPr/>
        </p:nvSpPr>
        <p:spPr bwMode="auto">
          <a:xfrm>
            <a:off x="467544" y="1628800"/>
            <a:ext cx="822960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2200" dirty="0" smtClean="0"/>
              <a:t>PPV und NPV hängen stark von der Prävalenz ab. Für Sensitivität=99% und Spezifität=99% ergibt sich zum Beispiel: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51897"/>
              </p:ext>
            </p:extLst>
          </p:nvPr>
        </p:nvGraphicFramePr>
        <p:xfrm>
          <a:off x="1979713" y="2348880"/>
          <a:ext cx="424847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1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0833">
                <a:tc>
                  <a:txBody>
                    <a:bodyPr/>
                    <a:lstStyle/>
                    <a:p>
                      <a:r>
                        <a:rPr lang="de-DE" dirty="0" smtClean="0"/>
                        <a:t>Prävalenz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PPV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NPV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0833">
                <a:tc>
                  <a:txBody>
                    <a:bodyPr/>
                    <a:lstStyle/>
                    <a:p>
                      <a:r>
                        <a:rPr lang="de-DE" dirty="0" smtClean="0"/>
                        <a:t>0.01%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0.98%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99.9999%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0833">
                <a:tc>
                  <a:txBody>
                    <a:bodyPr/>
                    <a:lstStyle/>
                    <a:p>
                      <a:r>
                        <a:rPr lang="de-DE" dirty="0" smtClean="0"/>
                        <a:t>1%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50%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99.99%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0833">
                <a:tc>
                  <a:txBody>
                    <a:bodyPr/>
                    <a:lstStyle/>
                    <a:p>
                      <a:r>
                        <a:rPr lang="de-DE" dirty="0" smtClean="0"/>
                        <a:t>10%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91.7%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99.9%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0833">
                <a:tc>
                  <a:txBody>
                    <a:bodyPr/>
                    <a:lstStyle/>
                    <a:p>
                      <a:r>
                        <a:rPr lang="de-DE" dirty="0" smtClean="0"/>
                        <a:t>50%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99%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99%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0833">
                <a:tc>
                  <a:txBody>
                    <a:bodyPr/>
                    <a:lstStyle/>
                    <a:p>
                      <a:r>
                        <a:rPr lang="de-DE" dirty="0" smtClean="0"/>
                        <a:t>99.9%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99.999%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9.0%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299021" y="4653136"/>
            <a:ext cx="8953499" cy="1754326"/>
          </a:xfrm>
          <a:prstGeom prst="rect">
            <a:avLst/>
          </a:prstGeom>
          <a:noFill/>
          <a:ln w="34925"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</a:rPr>
              <a:t>Sogar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bei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einem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Test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mit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sehr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hoher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Sensitivität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und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Spezifität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ist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ein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Screening in der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Gesamt-bevölkerung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nicht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sinnvoll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bei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seltenen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Erkrankungen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/>
              <a:buChar char="à"/>
            </a:pP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Hoch-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Risiko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-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Populationen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definieren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</a:p>
          <a:p>
            <a:pPr>
              <a:buFont typeface="Wingdings"/>
              <a:buChar char="à"/>
            </a:pP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Beispiel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: </a:t>
            </a:r>
            <a:r>
              <a:rPr lang="en-US" dirty="0">
                <a:solidFill>
                  <a:schemeClr val="tx1"/>
                </a:solidFill>
                <a:latin typeface="+mn-lt"/>
                <a:sym typeface="Wingdings" pitchFamily="2" charset="2"/>
              </a:rPr>
              <a:t>S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creening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für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Prostata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Krebs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nur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bei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Männern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ab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einem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bestimmten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Alter (in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Österreich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&gt;45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Jahre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)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Einschränkung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nicht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nur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aus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Gründen</a:t>
            </a:r>
            <a:r>
              <a:rPr lang="en-US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der </a:t>
            </a:r>
            <a:r>
              <a:rPr lang="en-US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Finanzierbarkeit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149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de-DE" dirty="0" smtClean="0"/>
              <a:t>Abschließende Bemerkungen</a:t>
            </a:r>
          </a:p>
        </p:txBody>
      </p:sp>
      <p:sp>
        <p:nvSpPr>
          <p:cNvPr id="16386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sz="20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de-DE" sz="2000" dirty="0" smtClean="0"/>
              <a:t/>
            </a:r>
            <a:br>
              <a:rPr lang="de-DE" sz="2000" dirty="0" smtClean="0"/>
            </a:br>
            <a:endParaRPr lang="de-DE" sz="2000" dirty="0" smtClean="0"/>
          </a:p>
          <a:p>
            <a:pPr marL="0" indent="0">
              <a:lnSpc>
                <a:spcPct val="80000"/>
              </a:lnSpc>
              <a:buNone/>
            </a:pPr>
            <a:endParaRPr lang="de-DE" sz="2000" dirty="0">
              <a:latin typeface="Cambria Math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 dirty="0"/>
          </a:p>
        </p:txBody>
      </p:sp>
      <p:sp>
        <p:nvSpPr>
          <p:cNvPr id="9" name="Rectangle 14"/>
          <p:cNvSpPr txBox="1">
            <a:spLocks noChangeArrowheads="1"/>
          </p:cNvSpPr>
          <p:nvPr/>
        </p:nvSpPr>
        <p:spPr bwMode="auto">
          <a:xfrm>
            <a:off x="467544" y="1772816"/>
            <a:ext cx="822960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2200" dirty="0"/>
              <a:t>Sensitivität und Spezifität sind feste, </a:t>
            </a:r>
            <a:r>
              <a:rPr lang="de-DE" sz="2200" dirty="0" smtClean="0"/>
              <a:t>nur vom Test abhängige Größen und beschreiben daher wirklich nur die Güte des Tests an sich</a:t>
            </a:r>
            <a:endParaRPr lang="de-DE" sz="22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2200" dirty="0" smtClean="0"/>
              <a:t>Prädiktive </a:t>
            </a:r>
            <a:r>
              <a:rPr lang="de-DE" sz="2200" dirty="0"/>
              <a:t>Werte hängen </a:t>
            </a:r>
            <a:r>
              <a:rPr lang="de-DE" sz="2200" dirty="0" smtClean="0"/>
              <a:t>auch von der </a:t>
            </a:r>
            <a:r>
              <a:rPr lang="de-DE" sz="2200" dirty="0"/>
              <a:t>Prävalenz </a:t>
            </a:r>
            <a:r>
              <a:rPr lang="de-DE" sz="2200" dirty="0" smtClean="0"/>
              <a:t>(und nicht nur der Qualität des Tests) ab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2200" dirty="0" smtClean="0"/>
              <a:t>Daher wird für einen Test meist auch nur </a:t>
            </a:r>
            <a:r>
              <a:rPr lang="de-DE" sz="2200" dirty="0" err="1" smtClean="0"/>
              <a:t>Sensitivät</a:t>
            </a:r>
            <a:r>
              <a:rPr lang="de-DE" sz="2200" dirty="0" smtClean="0"/>
              <a:t> und Spezifität angegeben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2200" dirty="0" smtClean="0"/>
              <a:t>Angabe von prädiktiven Werten macht nur für </a:t>
            </a:r>
            <a:r>
              <a:rPr lang="de-DE" sz="2200" dirty="0" err="1" smtClean="0"/>
              <a:t>Kohortenstudien</a:t>
            </a:r>
            <a:r>
              <a:rPr lang="de-DE" sz="2200" dirty="0" smtClean="0"/>
              <a:t>, nicht aber für Fall-Kontroll-Studien Sinn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de-DE" sz="2200" dirty="0" smtClean="0"/>
              <a:t>Beispiel: </a:t>
            </a:r>
            <a:r>
              <a:rPr lang="de-DE" sz="2200" dirty="0" err="1" smtClean="0"/>
              <a:t>Methylierungsstudie</a:t>
            </a:r>
            <a:r>
              <a:rPr lang="de-DE" sz="2200" dirty="0" smtClean="0"/>
              <a:t>: Population nicht repräsentativ für Grundgesamtheit -&gt; daher keine prädiktiven Werte berechnet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336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/>
          <p:cNvSpPr/>
          <p:nvPr/>
        </p:nvSpPr>
        <p:spPr bwMode="auto">
          <a:xfrm>
            <a:off x="0" y="6272212"/>
            <a:ext cx="1343025" cy="519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Tx/>
              <a:buSzTx/>
              <a:buFont typeface="Wingdings" pitchFamily="2" charset="2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313" y="623094"/>
            <a:ext cx="9056687" cy="501650"/>
          </a:xfrm>
        </p:spPr>
        <p:txBody>
          <a:bodyPr>
            <a:noAutofit/>
          </a:bodyPr>
          <a:lstStyle/>
          <a:p>
            <a:r>
              <a:rPr lang="en-US" dirty="0"/>
              <a:t>Vergleichbarkeit von Gruppen: </a:t>
            </a:r>
            <a:r>
              <a:rPr lang="de-DE" dirty="0" err="1"/>
              <a:t>Matching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543" y="3068960"/>
            <a:ext cx="8924925" cy="3042633"/>
          </a:xfrm>
        </p:spPr>
        <p:txBody>
          <a:bodyPr/>
          <a:lstStyle/>
          <a:p>
            <a:pPr>
              <a:lnSpc>
                <a:spcPts val="3100"/>
              </a:lnSpc>
              <a:spcBef>
                <a:spcPts val="1000"/>
              </a:spcBef>
              <a:spcAft>
                <a:spcPts val="0"/>
              </a:spcAft>
            </a:pPr>
            <a:r>
              <a:rPr lang="de-DE" sz="1950" dirty="0" err="1"/>
              <a:t>Randomisierung</a:t>
            </a:r>
            <a:r>
              <a:rPr lang="de-DE" sz="1950" dirty="0"/>
              <a:t> nicht möglich</a:t>
            </a:r>
          </a:p>
          <a:p>
            <a:pPr>
              <a:lnSpc>
                <a:spcPts val="3100"/>
              </a:lnSpc>
              <a:spcBef>
                <a:spcPts val="1000"/>
              </a:spcBef>
              <a:spcAft>
                <a:spcPts val="0"/>
              </a:spcAft>
            </a:pPr>
            <a:r>
              <a:rPr lang="de-DE" sz="1950" dirty="0" smtClean="0"/>
              <a:t>Ausweg: </a:t>
            </a:r>
            <a:r>
              <a:rPr lang="de-DE" sz="1950" b="1" dirty="0" err="1" smtClean="0"/>
              <a:t>Matching</a:t>
            </a:r>
            <a:endParaRPr lang="de-DE" sz="1950" b="1" dirty="0" smtClean="0"/>
          </a:p>
          <a:p>
            <a:pPr>
              <a:lnSpc>
                <a:spcPts val="3100"/>
              </a:lnSpc>
              <a:spcBef>
                <a:spcPts val="1000"/>
              </a:spcBef>
              <a:spcAft>
                <a:spcPts val="0"/>
              </a:spcAft>
            </a:pPr>
            <a:r>
              <a:rPr lang="de-DE" sz="1950" dirty="0" smtClean="0"/>
              <a:t>1:1- </a:t>
            </a:r>
            <a:r>
              <a:rPr lang="de-DE" sz="1950" dirty="0" err="1" smtClean="0"/>
              <a:t>Matching</a:t>
            </a:r>
            <a:r>
              <a:rPr lang="de-DE" sz="1950" dirty="0" smtClean="0"/>
              <a:t>:  1 Person aus Gruppe 1 wird</a:t>
            </a:r>
            <a:br>
              <a:rPr lang="de-DE" sz="1950" dirty="0" smtClean="0"/>
            </a:br>
            <a:r>
              <a:rPr lang="de-DE" sz="1950" dirty="0" smtClean="0"/>
              <a:t>genau einer Person aus Gruppe 2 zugeordnet</a:t>
            </a:r>
          </a:p>
          <a:p>
            <a:pPr>
              <a:lnSpc>
                <a:spcPts val="3100"/>
              </a:lnSpc>
              <a:spcBef>
                <a:spcPts val="1000"/>
              </a:spcBef>
              <a:spcAft>
                <a:spcPts val="0"/>
              </a:spcAft>
            </a:pPr>
            <a:r>
              <a:rPr lang="de-DE" sz="1950" dirty="0" smtClean="0"/>
              <a:t>1:2-Matching:</a:t>
            </a:r>
          </a:p>
          <a:p>
            <a:pPr>
              <a:lnSpc>
                <a:spcPts val="3100"/>
              </a:lnSpc>
              <a:spcBef>
                <a:spcPts val="1000"/>
              </a:spcBef>
              <a:spcAft>
                <a:spcPts val="0"/>
              </a:spcAft>
            </a:pPr>
            <a:r>
              <a:rPr lang="de-DE" sz="1950" b="1" dirty="0" smtClean="0">
                <a:sym typeface="Wingdings"/>
              </a:rPr>
              <a:t>Wie? </a:t>
            </a:r>
            <a:r>
              <a:rPr lang="de-DE" sz="1950" dirty="0" smtClean="0">
                <a:sym typeface="Wingdings"/>
              </a:rPr>
              <a:t>Möglichst gleiche Eigenschaften (Alter, Geschlecht, Vorerkrankungen) </a:t>
            </a:r>
          </a:p>
          <a:p>
            <a:pPr>
              <a:lnSpc>
                <a:spcPts val="3100"/>
              </a:lnSpc>
              <a:spcBef>
                <a:spcPts val="1000"/>
              </a:spcBef>
              <a:spcAft>
                <a:spcPts val="0"/>
              </a:spcAft>
            </a:pPr>
            <a:r>
              <a:rPr lang="de-DE" sz="1950" dirty="0" smtClean="0"/>
              <a:t>Dazu: Vergleich verschiedenster Eigenschaften zwischen den zwei Gruppen:</a:t>
            </a:r>
            <a:endParaRPr lang="de-DE" sz="1950" dirty="0"/>
          </a:p>
          <a:p>
            <a:pPr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à"/>
            </a:pPr>
            <a:endParaRPr lang="de-DE" sz="2000" dirty="0"/>
          </a:p>
          <a:p>
            <a:pPr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à"/>
            </a:pPr>
            <a:endParaRPr lang="de-DE" sz="2000" dirty="0"/>
          </a:p>
          <a:p>
            <a:pPr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à"/>
            </a:pPr>
            <a:endParaRPr lang="de-DE" sz="2000" dirty="0"/>
          </a:p>
          <a:p>
            <a:pPr>
              <a:lnSpc>
                <a:spcPts val="3100"/>
              </a:lnSpc>
              <a:spcBef>
                <a:spcPts val="0"/>
              </a:spcBef>
              <a:spcAft>
                <a:spcPts val="0"/>
              </a:spcAft>
            </a:pPr>
            <a:endParaRPr lang="de-DE" sz="2000" dirty="0"/>
          </a:p>
          <a:p>
            <a:pPr>
              <a:lnSpc>
                <a:spcPts val="3100"/>
              </a:lnSpc>
              <a:spcBef>
                <a:spcPts val="0"/>
              </a:spcBef>
              <a:spcAft>
                <a:spcPts val="0"/>
              </a:spcAft>
            </a:pPr>
            <a:endParaRPr lang="de-DE" sz="2000" dirty="0"/>
          </a:p>
          <a:p>
            <a:pPr>
              <a:lnSpc>
                <a:spcPts val="3100"/>
              </a:lnSpc>
              <a:spcBef>
                <a:spcPts val="0"/>
              </a:spcBef>
              <a:spcAft>
                <a:spcPts val="0"/>
              </a:spcAft>
            </a:pPr>
            <a:endParaRPr lang="de-DE" sz="2000" u="sng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683568" y="1502154"/>
            <a:ext cx="7990152" cy="1566806"/>
            <a:chOff x="1082726" y="710066"/>
            <a:chExt cx="7990152" cy="1566806"/>
          </a:xfrm>
        </p:grpSpPr>
        <p:sp>
          <p:nvSpPr>
            <p:cNvPr id="4" name="Ellipse 3"/>
            <p:cNvSpPr/>
            <p:nvPr/>
          </p:nvSpPr>
          <p:spPr bwMode="auto">
            <a:xfrm>
              <a:off x="1889396" y="752872"/>
              <a:ext cx="2505075" cy="1524000"/>
            </a:xfrm>
            <a:prstGeom prst="ellipse">
              <a:avLst/>
            </a:prstGeom>
            <a:noFill/>
            <a:ln w="285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4000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2366" y="957602"/>
              <a:ext cx="220028" cy="380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2246" y="1283539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6229" y="1288913"/>
              <a:ext cx="220028" cy="380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2352" y="1594801"/>
              <a:ext cx="220028" cy="380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8879" y="1502239"/>
              <a:ext cx="220028" cy="380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4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2991" y="1235168"/>
              <a:ext cx="220028" cy="380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5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5711" y="889582"/>
              <a:ext cx="220028" cy="380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feld 19"/>
            <p:cNvSpPr txBox="1"/>
            <p:nvPr/>
          </p:nvSpPr>
          <p:spPr bwMode="auto">
            <a:xfrm>
              <a:off x="1082726" y="1228690"/>
              <a:ext cx="168907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r>
                <a:rPr lang="de-DE" sz="2000" dirty="0" smtClean="0">
                  <a:solidFill>
                    <a:schemeClr val="tx1"/>
                  </a:solidFill>
                </a:rPr>
                <a:t>EK</a:t>
              </a:r>
            </a:p>
          </p:txBody>
        </p:sp>
        <p:sp>
          <p:nvSpPr>
            <p:cNvPr id="90" name="Ellipse 89"/>
            <p:cNvSpPr/>
            <p:nvPr/>
          </p:nvSpPr>
          <p:spPr bwMode="auto">
            <a:xfrm>
              <a:off x="4765633" y="710066"/>
              <a:ext cx="2505075" cy="1524000"/>
            </a:xfrm>
            <a:prstGeom prst="ellips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4000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1" name="Textfeld 100"/>
            <p:cNvSpPr txBox="1"/>
            <p:nvPr/>
          </p:nvSpPr>
          <p:spPr bwMode="auto">
            <a:xfrm>
              <a:off x="7383804" y="1196752"/>
              <a:ext cx="168907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r>
                <a:rPr lang="de-DE" sz="2000" dirty="0" smtClean="0">
                  <a:solidFill>
                    <a:schemeClr val="tx1"/>
                  </a:solidFill>
                </a:rPr>
                <a:t>Kein EK</a:t>
              </a:r>
            </a:p>
          </p:txBody>
        </p:sp>
        <p:pic>
          <p:nvPicPr>
            <p:cNvPr id="103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9164" y="1618135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8170" y="1597073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7847" y="943140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6155" y="850151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7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2288" y="867521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2554" y="1248508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2048" y="1217025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0194" y="1756576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4790" y="1190355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8941" y="1256869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6843" y="1287531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5859" y="1510508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3733" y="1683537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887" y="882524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7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0332" y="1349858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8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8487" y="1561491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1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6889" y="1519720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9" name="Gruppieren 48"/>
          <p:cNvGrpSpPr/>
          <p:nvPr/>
        </p:nvGrpSpPr>
        <p:grpSpPr>
          <a:xfrm>
            <a:off x="3707904" y="3851792"/>
            <a:ext cx="1063519" cy="413882"/>
            <a:chOff x="2681413" y="2670218"/>
            <a:chExt cx="1063519" cy="413882"/>
          </a:xfrm>
        </p:grpSpPr>
        <p:pic>
          <p:nvPicPr>
            <p:cNvPr id="50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1413" y="2670218"/>
              <a:ext cx="220028" cy="380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8237" y="2677382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2" name="Gerade Verbindung mit Pfeil 51"/>
            <p:cNvCxnSpPr/>
            <p:nvPr/>
          </p:nvCxnSpPr>
          <p:spPr bwMode="auto">
            <a:xfrm>
              <a:off x="2989866" y="2880741"/>
              <a:ext cx="453531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</p:grpSp>
      <p:grpSp>
        <p:nvGrpSpPr>
          <p:cNvPr id="7" name="Gruppieren 6"/>
          <p:cNvGrpSpPr/>
          <p:nvPr/>
        </p:nvGrpSpPr>
        <p:grpSpPr>
          <a:xfrm>
            <a:off x="2454868" y="5085184"/>
            <a:ext cx="1325044" cy="423664"/>
            <a:chOff x="2454868" y="5309592"/>
            <a:chExt cx="1325044" cy="423664"/>
          </a:xfrm>
        </p:grpSpPr>
        <p:grpSp>
          <p:nvGrpSpPr>
            <p:cNvPr id="53" name="Gruppieren 52"/>
            <p:cNvGrpSpPr/>
            <p:nvPr/>
          </p:nvGrpSpPr>
          <p:grpSpPr>
            <a:xfrm>
              <a:off x="2454868" y="5309592"/>
              <a:ext cx="1063519" cy="413882"/>
              <a:chOff x="2681413" y="2670218"/>
              <a:chExt cx="1063519" cy="413882"/>
            </a:xfrm>
          </p:grpSpPr>
          <p:pic>
            <p:nvPicPr>
              <p:cNvPr id="54" name="Picture 8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1413" y="2670218"/>
                <a:ext cx="220028" cy="380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5" name="Picture 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18237" y="2677382"/>
                <a:ext cx="226695" cy="4067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56" name="Gerade Verbindung mit Pfeil 55"/>
              <p:cNvCxnSpPr/>
              <p:nvPr/>
            </p:nvCxnSpPr>
            <p:spPr bwMode="auto">
              <a:xfrm>
                <a:off x="2989866" y="2880741"/>
                <a:ext cx="453531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</p:cxnSp>
        </p:grpSp>
        <p:pic>
          <p:nvPicPr>
            <p:cNvPr id="57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3217" y="5326538"/>
              <a:ext cx="226695" cy="406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052" y="3555851"/>
            <a:ext cx="3565436" cy="1673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9990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de-DE" dirty="0" smtClean="0"/>
              <a:t>Diagnostisches Testen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/>
        </p:nvSpPr>
        <p:spPr bwMode="auto">
          <a:xfrm>
            <a:off x="611560" y="1700808"/>
            <a:ext cx="8229600" cy="2662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ts val="1200"/>
              </a:spcBef>
              <a:spcAft>
                <a:spcPts val="900"/>
              </a:spcAft>
              <a:buClr>
                <a:srgbClr val="0A3CA0"/>
              </a:buClr>
              <a:buSzPct val="120000"/>
              <a:buFont typeface="Arial" pitchFamily="34" charset="0"/>
              <a:buChar char="■"/>
              <a:defRPr lang="de-DE" sz="2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667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A3CA0"/>
              </a:buClr>
              <a:buSzPct val="75000"/>
              <a:buFont typeface="Arial" charset="0"/>
              <a:buChar char="►"/>
              <a:defRPr lang="de-DE" sz="2000" dirty="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895350" indent="-2286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A3CA0"/>
              </a:buClr>
              <a:buSzPct val="120000"/>
              <a:buFont typeface="Arial" charset="0"/>
              <a:buChar char="•"/>
              <a:defRPr lang="de-DE" sz="2000" dirty="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5pPr>
            <a:lvl6pPr marL="17113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1685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6257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0829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None/>
            </a:pPr>
            <a:r>
              <a:rPr lang="en-US" sz="2000" b="1" dirty="0" smtClean="0"/>
              <a:t>Ziel von Diagnostischen Tests im Allgemeinen:</a:t>
            </a:r>
            <a:endParaRPr lang="en-US" sz="2000" dirty="0" smtClean="0"/>
          </a:p>
          <a:p>
            <a:pPr marL="0" indent="31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 dirty="0" smtClean="0"/>
              <a:t>Einen spezifischen Test/Marker finden, der </a:t>
            </a:r>
            <a:r>
              <a:rPr lang="en-US" sz="2000" dirty="0" err="1" smtClean="0"/>
              <a:t>möglichst</a:t>
            </a:r>
            <a:r>
              <a:rPr lang="en-US" sz="2000" dirty="0" smtClean="0"/>
              <a:t> </a:t>
            </a:r>
            <a:r>
              <a:rPr lang="en-US" sz="2000" u="sng" dirty="0" err="1" smtClean="0"/>
              <a:t>zuverlässig</a:t>
            </a:r>
            <a:r>
              <a:rPr lang="en-US" sz="2000" u="sng" dirty="0" smtClean="0"/>
              <a:t> und </a:t>
            </a:r>
            <a:r>
              <a:rPr lang="en-US" sz="2000" u="sng" dirty="0" err="1" smtClean="0"/>
              <a:t>gleichzeitig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einfach</a:t>
            </a:r>
            <a:r>
              <a:rPr lang="en-US" sz="2000" dirty="0" smtClean="0"/>
              <a:t> in Kranke/Gesunde unterteilt</a:t>
            </a:r>
          </a:p>
          <a:p>
            <a:pPr>
              <a:spcAft>
                <a:spcPts val="0"/>
              </a:spcAft>
              <a:buFont typeface="Wingdings"/>
              <a:buChar char="à"/>
            </a:pPr>
            <a:r>
              <a:rPr lang="en-US" sz="2000" b="1" dirty="0" smtClean="0">
                <a:sym typeface="Wingdings" pitchFamily="2" charset="2"/>
              </a:rPr>
              <a:t>Wie genau ist dieser Test? </a:t>
            </a:r>
          </a:p>
          <a:p>
            <a:pPr>
              <a:spcAft>
                <a:spcPts val="0"/>
              </a:spcAft>
              <a:buFont typeface="Wingdings"/>
              <a:buChar char="à"/>
            </a:pPr>
            <a:r>
              <a:rPr lang="en-US" sz="2000" b="1" dirty="0" err="1" smtClean="0">
                <a:sym typeface="Wingdings" pitchFamily="2" charset="2"/>
              </a:rPr>
              <a:t>Statistische</a:t>
            </a:r>
            <a:r>
              <a:rPr lang="en-US" sz="2000" b="1" dirty="0" smtClean="0">
                <a:sym typeface="Wingdings" pitchFamily="2" charset="2"/>
              </a:rPr>
              <a:t> </a:t>
            </a:r>
            <a:r>
              <a:rPr lang="en-US" sz="2000" b="1" dirty="0" err="1" smtClean="0">
                <a:sym typeface="Wingdings" pitchFamily="2" charset="2"/>
              </a:rPr>
              <a:t>Maßzahlen</a:t>
            </a:r>
            <a:r>
              <a:rPr lang="en-US" sz="2000" b="1" dirty="0" smtClean="0">
                <a:sym typeface="Wingdings" pitchFamily="2" charset="2"/>
              </a:rPr>
              <a:t> </a:t>
            </a:r>
            <a:r>
              <a:rPr lang="en-US" sz="2000" b="1" dirty="0" err="1" smtClean="0">
                <a:sym typeface="Wingdings" pitchFamily="2" charset="2"/>
              </a:rPr>
              <a:t>für</a:t>
            </a:r>
            <a:r>
              <a:rPr lang="en-US" sz="2000" b="1" dirty="0" smtClean="0">
                <a:sym typeface="Wingdings" pitchFamily="2" charset="2"/>
              </a:rPr>
              <a:t> die </a:t>
            </a:r>
            <a:r>
              <a:rPr lang="en-US" sz="2000" b="1" dirty="0" err="1" smtClean="0">
                <a:sym typeface="Wingdings" pitchFamily="2" charset="2"/>
              </a:rPr>
              <a:t>Genauigkeit</a:t>
            </a:r>
            <a:r>
              <a:rPr lang="en-US" sz="2000" b="1" dirty="0" smtClean="0">
                <a:sym typeface="Wingdings" pitchFamily="2" charset="2"/>
              </a:rPr>
              <a:t>?</a:t>
            </a:r>
          </a:p>
          <a:p>
            <a:pPr marL="0" indent="0">
              <a:spcAft>
                <a:spcPts val="0"/>
              </a:spcAft>
              <a:buNone/>
            </a:pPr>
            <a:endParaRPr lang="en-US" sz="2000" b="1" dirty="0" smtClean="0">
              <a:sym typeface="Wingdings" pitchFamily="2" charset="2"/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9" name="Inhaltsplatzhalter 2"/>
          <p:cNvSpPr>
            <a:spLocks noGrp="1"/>
          </p:cNvSpPr>
          <p:nvPr/>
        </p:nvSpPr>
        <p:spPr bwMode="auto">
          <a:xfrm>
            <a:off x="595288" y="3998737"/>
            <a:ext cx="8229600" cy="2526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ts val="1200"/>
              </a:spcBef>
              <a:spcAft>
                <a:spcPts val="900"/>
              </a:spcAft>
              <a:buClr>
                <a:srgbClr val="0A3CA0"/>
              </a:buClr>
              <a:buSzPct val="120000"/>
              <a:buFont typeface="Arial" pitchFamily="34" charset="0"/>
              <a:buChar char="■"/>
              <a:defRPr lang="de-DE" sz="2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667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A3CA0"/>
              </a:buClr>
              <a:buSzPct val="75000"/>
              <a:buFont typeface="Arial" charset="0"/>
              <a:buChar char="►"/>
              <a:defRPr lang="de-DE" sz="2000" dirty="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895350" indent="-2286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A3CA0"/>
              </a:buClr>
              <a:buSzPct val="120000"/>
              <a:buFont typeface="Arial" charset="0"/>
              <a:buChar char="•"/>
              <a:defRPr lang="de-DE" sz="2000" dirty="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5pPr>
            <a:lvl6pPr marL="17113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1685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6257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0829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Aft>
                <a:spcPts val="0"/>
              </a:spcAft>
              <a:buNone/>
            </a:pPr>
            <a:r>
              <a:rPr lang="en-US" sz="2000" b="1" dirty="0" smtClean="0">
                <a:sym typeface="Wingdings" pitchFamily="2" charset="2"/>
              </a:rPr>
              <a:t>Man </a:t>
            </a:r>
            <a:r>
              <a:rPr lang="en-US" sz="2000" b="1" dirty="0" err="1">
                <a:sym typeface="Wingdings" pitchFamily="2" charset="2"/>
              </a:rPr>
              <a:t>möchte</a:t>
            </a:r>
            <a:r>
              <a:rPr lang="en-US" sz="2000" b="1" dirty="0">
                <a:sym typeface="Wingdings" pitchFamily="2" charset="2"/>
              </a:rPr>
              <a:t> </a:t>
            </a:r>
            <a:r>
              <a:rPr lang="en-US" sz="2000" b="1" dirty="0" err="1">
                <a:sym typeface="Wingdings" pitchFamily="2" charset="2"/>
              </a:rPr>
              <a:t>möglichst</a:t>
            </a:r>
            <a:r>
              <a:rPr lang="en-US" sz="2000" b="1" dirty="0">
                <a:sym typeface="Wingdings" pitchFamily="2" charset="2"/>
              </a:rPr>
              <a:t> </a:t>
            </a:r>
            <a:r>
              <a:rPr lang="en-US" sz="2000" b="1" dirty="0" err="1">
                <a:sym typeface="Wingdings" pitchFamily="2" charset="2"/>
              </a:rPr>
              <a:t>folgende</a:t>
            </a:r>
            <a:r>
              <a:rPr lang="en-US" sz="2000" b="1" dirty="0">
                <a:sym typeface="Wingdings" pitchFamily="2" charset="2"/>
              </a:rPr>
              <a:t> </a:t>
            </a:r>
            <a:r>
              <a:rPr lang="en-US" sz="2000" b="1" dirty="0" err="1">
                <a:sym typeface="Wingdings" pitchFamily="2" charset="2"/>
              </a:rPr>
              <a:t>zwei</a:t>
            </a:r>
            <a:r>
              <a:rPr lang="en-US" sz="2000" b="1" dirty="0">
                <a:sym typeface="Wingdings" pitchFamily="2" charset="2"/>
              </a:rPr>
              <a:t> </a:t>
            </a:r>
            <a:r>
              <a:rPr lang="en-US" sz="2000" b="1" dirty="0" err="1">
                <a:sym typeface="Wingdings" pitchFamily="2" charset="2"/>
              </a:rPr>
              <a:t>Fragen</a:t>
            </a:r>
            <a:r>
              <a:rPr lang="en-US" sz="2000" b="1" dirty="0">
                <a:sym typeface="Wingdings" pitchFamily="2" charset="2"/>
              </a:rPr>
              <a:t> </a:t>
            </a:r>
            <a:r>
              <a:rPr lang="en-US" sz="2000" b="1" dirty="0" err="1">
                <a:sym typeface="Wingdings" pitchFamily="2" charset="2"/>
              </a:rPr>
              <a:t>beantworten</a:t>
            </a:r>
            <a:r>
              <a:rPr lang="en-US" sz="2000" b="1" dirty="0" smtClean="0">
                <a:sym typeface="Wingdings" pitchFamily="2" charset="2"/>
              </a:rPr>
              <a:t>:</a:t>
            </a:r>
          </a:p>
          <a:p>
            <a:pPr marL="0" indent="0">
              <a:spcAft>
                <a:spcPts val="0"/>
              </a:spcAft>
              <a:buNone/>
            </a:pPr>
            <a:endParaRPr lang="en-US" sz="2000" b="1" dirty="0">
              <a:sym typeface="Wingdings" pitchFamily="2" charset="2"/>
            </a:endParaRPr>
          </a:p>
          <a:p>
            <a:pPr indent="317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Wie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verläßlich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kann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ein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tatsächlich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Erkrankter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als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erkrankt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erkannt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werden</a:t>
            </a:r>
            <a:r>
              <a:rPr lang="en-US" sz="2000" dirty="0">
                <a:sym typeface="Wingdings" pitchFamily="2" charset="2"/>
              </a:rPr>
              <a:t> (Test </a:t>
            </a:r>
            <a:r>
              <a:rPr lang="en-US" sz="2000" dirty="0" err="1">
                <a:sym typeface="Wingdings" pitchFamily="2" charset="2"/>
              </a:rPr>
              <a:t>positiv</a:t>
            </a:r>
            <a:r>
              <a:rPr lang="en-US" sz="2000" dirty="0">
                <a:sym typeface="Wingdings" pitchFamily="2" charset="2"/>
              </a:rPr>
              <a:t>) und </a:t>
            </a:r>
            <a:r>
              <a:rPr lang="en-US" sz="2000" dirty="0" err="1">
                <a:sym typeface="Wingdings" pitchFamily="2" charset="2"/>
              </a:rPr>
              <a:t>ein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Gesunder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als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gesund</a:t>
            </a:r>
            <a:r>
              <a:rPr lang="en-US" sz="2000" dirty="0">
                <a:sym typeface="Wingdings" pitchFamily="2" charset="2"/>
              </a:rPr>
              <a:t> (Test </a:t>
            </a:r>
            <a:r>
              <a:rPr lang="en-US" sz="2000" dirty="0" err="1">
                <a:sym typeface="Wingdings" pitchFamily="2" charset="2"/>
              </a:rPr>
              <a:t>negativ</a:t>
            </a:r>
            <a:r>
              <a:rPr lang="en-US" sz="2000" dirty="0">
                <a:sym typeface="Wingdings" pitchFamily="2" charset="2"/>
              </a:rPr>
              <a:t>)?</a:t>
            </a:r>
          </a:p>
          <a:p>
            <a:pPr indent="3175"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ym typeface="Wingdings" pitchFamily="2" charset="2"/>
            </a:endParaRPr>
          </a:p>
          <a:p>
            <a:pPr indent="317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Mit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welcher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Wahrscheinlichkeit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ist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eine</a:t>
            </a:r>
            <a:r>
              <a:rPr lang="en-US" sz="2000" dirty="0">
                <a:sym typeface="Wingdings" pitchFamily="2" charset="2"/>
              </a:rPr>
              <a:t> Person </a:t>
            </a:r>
            <a:r>
              <a:rPr lang="en-US" sz="2000" dirty="0" err="1">
                <a:sym typeface="Wingdings" pitchFamily="2" charset="2"/>
              </a:rPr>
              <a:t>tatsächlich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erkrankt</a:t>
            </a:r>
            <a:r>
              <a:rPr lang="en-US" sz="2000" dirty="0">
                <a:sym typeface="Wingdings" pitchFamily="2" charset="2"/>
              </a:rPr>
              <a:t>/</a:t>
            </a:r>
            <a:r>
              <a:rPr lang="en-US" sz="2000" dirty="0" err="1">
                <a:sym typeface="Wingdings" pitchFamily="2" charset="2"/>
              </a:rPr>
              <a:t>gesund</a:t>
            </a:r>
            <a:r>
              <a:rPr lang="en-US" sz="2000" dirty="0">
                <a:sym typeface="Wingdings" pitchFamily="2" charset="2"/>
              </a:rPr>
              <a:t>, </a:t>
            </a:r>
            <a:r>
              <a:rPr lang="en-US" sz="2000" dirty="0" err="1">
                <a:sym typeface="Wingdings" pitchFamily="2" charset="2"/>
              </a:rPr>
              <a:t>wenn</a:t>
            </a:r>
            <a:r>
              <a:rPr lang="en-US" sz="2000" dirty="0">
                <a:sym typeface="Wingdings" pitchFamily="2" charset="2"/>
              </a:rPr>
              <a:t> der Test </a:t>
            </a:r>
            <a:r>
              <a:rPr lang="en-US" sz="2000" dirty="0" err="1">
                <a:sym typeface="Wingdings" pitchFamily="2" charset="2"/>
              </a:rPr>
              <a:t>positiv</a:t>
            </a:r>
            <a:r>
              <a:rPr lang="en-US" sz="2000" dirty="0">
                <a:sym typeface="Wingdings" pitchFamily="2" charset="2"/>
              </a:rPr>
              <a:t>/</a:t>
            </a:r>
            <a:r>
              <a:rPr lang="en-US" sz="2000" dirty="0" err="1">
                <a:sym typeface="Wingdings" pitchFamily="2" charset="2"/>
              </a:rPr>
              <a:t>negativ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ist</a:t>
            </a:r>
            <a:r>
              <a:rPr lang="en-US" sz="2000" dirty="0">
                <a:sym typeface="Wingdings" pitchFamily="2" charset="2"/>
              </a:rPr>
              <a:t>? </a:t>
            </a:r>
          </a:p>
          <a:p>
            <a:pPr>
              <a:spcAft>
                <a:spcPts val="0"/>
              </a:spcAft>
              <a:buFont typeface="Wingdings"/>
              <a:buChar char="à"/>
            </a:pPr>
            <a:endParaRPr lang="en-US" sz="2000" b="1" dirty="0" smtClean="0">
              <a:sym typeface="Wingdings" pitchFamily="2" charset="2"/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1517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de-DE" dirty="0" smtClean="0"/>
              <a:t>Der perfekte Test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433713" y="1556792"/>
            <a:ext cx="8674791" cy="1304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hangingPunct="0">
              <a:lnSpc>
                <a:spcPct val="150000"/>
              </a:lnSpc>
              <a:spcBef>
                <a:spcPts val="1200"/>
              </a:spcBef>
              <a:spcAft>
                <a:spcPts val="900"/>
              </a:spcAft>
              <a:buClr>
                <a:srgbClr val="0A3CA0"/>
              </a:buClr>
              <a:buSzPct val="120000"/>
            </a:pPr>
            <a:r>
              <a:rPr lang="en-US" sz="2000" b="1" kern="0" dirty="0" err="1" smtClean="0">
                <a:solidFill>
                  <a:srgbClr val="000000"/>
                </a:solidFill>
              </a:rPr>
              <a:t>Beispiel</a:t>
            </a:r>
            <a:r>
              <a:rPr lang="en-US" sz="2000" b="1" kern="0" dirty="0" smtClean="0">
                <a:solidFill>
                  <a:srgbClr val="000000"/>
                </a:solidFill>
              </a:rPr>
              <a:t>:</a:t>
            </a:r>
            <a:r>
              <a:rPr lang="en-US" sz="2000" kern="0" dirty="0" smtClean="0">
                <a:solidFill>
                  <a:srgbClr val="000000"/>
                </a:solidFill>
              </a:rPr>
              <a:t> In </a:t>
            </a:r>
            <a:r>
              <a:rPr lang="en-US" sz="2000" kern="0" dirty="0" err="1" smtClean="0">
                <a:solidFill>
                  <a:srgbClr val="000000"/>
                </a:solidFill>
              </a:rPr>
              <a:t>einer</a:t>
            </a:r>
            <a:r>
              <a:rPr 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</a:rPr>
              <a:t>Studie</a:t>
            </a:r>
            <a:r>
              <a:rPr 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</a:rPr>
              <a:t>wurden</a:t>
            </a:r>
            <a:r>
              <a:rPr lang="en-US" sz="2000" kern="0" dirty="0" smtClean="0">
                <a:solidFill>
                  <a:srgbClr val="000000"/>
                </a:solidFill>
              </a:rPr>
              <a:t> 200 </a:t>
            </a:r>
            <a:r>
              <a:rPr lang="en-US" sz="2000" kern="0" dirty="0" err="1" smtClean="0">
                <a:solidFill>
                  <a:srgbClr val="000000"/>
                </a:solidFill>
              </a:rPr>
              <a:t>Personen</a:t>
            </a:r>
            <a:r>
              <a:rPr 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</a:rPr>
              <a:t>aufgenommen</a:t>
            </a:r>
            <a:r>
              <a:rPr lang="en-US" sz="2000" kern="0" dirty="0" smtClean="0">
                <a:solidFill>
                  <a:srgbClr val="000000"/>
                </a:solidFill>
              </a:rPr>
              <a:t>, </a:t>
            </a:r>
            <a:r>
              <a:rPr lang="en-US" sz="2000" kern="0" dirty="0" err="1" smtClean="0">
                <a:solidFill>
                  <a:srgbClr val="000000"/>
                </a:solidFill>
              </a:rPr>
              <a:t>davon</a:t>
            </a:r>
            <a:r>
              <a:rPr lang="en-US" sz="2000" kern="0" dirty="0" smtClean="0">
                <a:solidFill>
                  <a:srgbClr val="000000"/>
                </a:solidFill>
              </a:rPr>
              <a:t> 100 </a:t>
            </a:r>
            <a:r>
              <a:rPr lang="en-US" sz="2000" kern="0" dirty="0" err="1" smtClean="0">
                <a:solidFill>
                  <a:srgbClr val="000000"/>
                </a:solidFill>
              </a:rPr>
              <a:t>Erkrankte</a:t>
            </a:r>
            <a:r>
              <a:rPr lang="en-US" sz="2000" kern="0" dirty="0" smtClean="0">
                <a:solidFill>
                  <a:srgbClr val="000000"/>
                </a:solidFill>
              </a:rPr>
              <a:t>, 100 </a:t>
            </a:r>
            <a:r>
              <a:rPr lang="en-US" sz="2000" kern="0" dirty="0" err="1" smtClean="0">
                <a:solidFill>
                  <a:srgbClr val="000000"/>
                </a:solidFill>
              </a:rPr>
              <a:t>Gesunde</a:t>
            </a:r>
            <a:r>
              <a:rPr lang="en-US" sz="2000" kern="0" dirty="0" smtClean="0">
                <a:solidFill>
                  <a:srgbClr val="000000"/>
                </a:solidFill>
              </a:rPr>
              <a:t>. </a:t>
            </a:r>
            <a:r>
              <a:rPr lang="en-US" sz="2000" kern="0" dirty="0" err="1" smtClean="0">
                <a:solidFill>
                  <a:srgbClr val="000000"/>
                </a:solidFill>
              </a:rPr>
              <a:t>Ein</a:t>
            </a:r>
            <a:r>
              <a:rPr 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</a:rPr>
              <a:t>Wissenschaftler</a:t>
            </a:r>
            <a:r>
              <a:rPr 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</a:rPr>
              <a:t>behauptet</a:t>
            </a:r>
            <a:r>
              <a:rPr lang="en-US" sz="2000" kern="0" dirty="0" smtClean="0">
                <a:solidFill>
                  <a:srgbClr val="000000"/>
                </a:solidFill>
              </a:rPr>
              <a:t>, </a:t>
            </a:r>
            <a:r>
              <a:rPr lang="en-US" sz="2000" kern="0" dirty="0" err="1" smtClean="0">
                <a:solidFill>
                  <a:srgbClr val="000000"/>
                </a:solidFill>
              </a:rPr>
              <a:t>einen</a:t>
            </a:r>
            <a:r>
              <a:rPr 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</a:rPr>
              <a:t>neuen</a:t>
            </a:r>
            <a:r>
              <a:rPr lang="en-US" sz="2000" kern="0" dirty="0" smtClean="0">
                <a:solidFill>
                  <a:srgbClr val="000000"/>
                </a:solidFill>
              </a:rPr>
              <a:t> Test </a:t>
            </a:r>
            <a:r>
              <a:rPr lang="en-US" sz="2000" kern="0" dirty="0" err="1" smtClean="0">
                <a:solidFill>
                  <a:srgbClr val="000000"/>
                </a:solidFill>
              </a:rPr>
              <a:t>erfunden</a:t>
            </a:r>
            <a:r>
              <a:rPr 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</a:rPr>
              <a:t>zu</a:t>
            </a:r>
            <a:r>
              <a:rPr 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</a:rPr>
              <a:t>haben</a:t>
            </a:r>
            <a:r>
              <a:rPr lang="en-US" sz="2000" kern="0" dirty="0" smtClean="0">
                <a:solidFill>
                  <a:srgbClr val="000000"/>
                </a:solidFill>
              </a:rPr>
              <a:t>, der </a:t>
            </a:r>
            <a:r>
              <a:rPr lang="en-US" sz="2000" kern="0" dirty="0" err="1" smtClean="0">
                <a:solidFill>
                  <a:srgbClr val="000000"/>
                </a:solidFill>
              </a:rPr>
              <a:t>zu</a:t>
            </a:r>
            <a:r>
              <a:rPr lang="en-US" sz="2000" kern="0" dirty="0" smtClean="0">
                <a:solidFill>
                  <a:srgbClr val="000000"/>
                </a:solidFill>
              </a:rPr>
              <a:t> 100% </a:t>
            </a:r>
            <a:r>
              <a:rPr lang="en-US" sz="2000" kern="0" dirty="0" err="1" smtClean="0">
                <a:solidFill>
                  <a:srgbClr val="000000"/>
                </a:solidFill>
              </a:rPr>
              <a:t>eine</a:t>
            </a:r>
            <a:r>
              <a:rPr 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</a:rPr>
              <a:t>richtige</a:t>
            </a:r>
            <a:r>
              <a:rPr 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</a:rPr>
              <a:t>Zuordnung</a:t>
            </a:r>
            <a:r>
              <a:rPr lang="en-US" sz="2000" kern="0" dirty="0" smtClean="0">
                <a:solidFill>
                  <a:srgbClr val="000000"/>
                </a:solidFill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</a:rPr>
              <a:t>trifft</a:t>
            </a:r>
            <a:r>
              <a:rPr lang="en-US" sz="2000" kern="0" dirty="0" smtClean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0" name="Inhaltsplatzhalter 2"/>
          <p:cNvSpPr>
            <a:spLocks noGrp="1"/>
          </p:cNvSpPr>
          <p:nvPr/>
        </p:nvSpPr>
        <p:spPr bwMode="auto">
          <a:xfrm>
            <a:off x="511621" y="3140968"/>
            <a:ext cx="852487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ts val="1200"/>
              </a:spcBef>
              <a:spcAft>
                <a:spcPts val="900"/>
              </a:spcAft>
              <a:buClr>
                <a:srgbClr val="0A3CA0"/>
              </a:buClr>
              <a:buSzPct val="120000"/>
              <a:buFont typeface="Arial" pitchFamily="34" charset="0"/>
              <a:buChar char="■"/>
              <a:defRPr lang="de-DE" sz="2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667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A3CA0"/>
              </a:buClr>
              <a:buSzPct val="75000"/>
              <a:buFont typeface="Arial" charset="0"/>
              <a:buChar char="►"/>
              <a:defRPr lang="de-DE" sz="2000" dirty="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895350" indent="-2286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A3CA0"/>
              </a:buClr>
              <a:buSzPct val="120000"/>
              <a:buFont typeface="Arial" charset="0"/>
              <a:buChar char="•"/>
              <a:defRPr lang="de-DE" sz="2000" dirty="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5pPr>
            <a:lvl6pPr marL="17113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1685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6257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082925" indent="-265113" algn="l" rtl="0" fontAlgn="base">
              <a:spcBef>
                <a:spcPct val="0"/>
              </a:spcBef>
              <a:spcAft>
                <a:spcPct val="40000"/>
              </a:spcAft>
              <a:buSzPct val="85000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None/>
            </a:pPr>
            <a:r>
              <a:rPr lang="en-US" sz="2000" dirty="0" smtClean="0"/>
              <a:t>Der “</a:t>
            </a:r>
            <a:r>
              <a:rPr lang="en-US" sz="2000" dirty="0" err="1" smtClean="0"/>
              <a:t>perfekte</a:t>
            </a:r>
            <a:r>
              <a:rPr lang="en-US" sz="2000" dirty="0" smtClean="0"/>
              <a:t>” </a:t>
            </a:r>
            <a:r>
              <a:rPr lang="en-US" sz="2000" dirty="0"/>
              <a:t>T</a:t>
            </a:r>
            <a:r>
              <a:rPr lang="en-US" sz="2000" dirty="0" smtClean="0"/>
              <a:t>est </a:t>
            </a:r>
            <a:r>
              <a:rPr lang="en-US" sz="2000" dirty="0" err="1" smtClean="0"/>
              <a:t>liefert</a:t>
            </a:r>
            <a:r>
              <a:rPr lang="en-US" sz="2000" dirty="0" smtClean="0"/>
              <a:t> also:</a:t>
            </a:r>
          </a:p>
          <a:p>
            <a:endParaRPr lang="en-US" sz="1800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117" y="3544416"/>
            <a:ext cx="7487299" cy="1828800"/>
          </a:xfrm>
          <a:prstGeom prst="rect">
            <a:avLst/>
          </a:prstGeom>
        </p:spPr>
      </p:pic>
      <p:sp>
        <p:nvSpPr>
          <p:cNvPr id="12" name="Textfeld 5"/>
          <p:cNvSpPr txBox="1"/>
          <p:nvPr/>
        </p:nvSpPr>
        <p:spPr bwMode="auto">
          <a:xfrm>
            <a:off x="501845" y="5406315"/>
            <a:ext cx="81026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de-DE" sz="2000" dirty="0" smtClean="0">
                <a:solidFill>
                  <a:schemeClr val="tx1"/>
                </a:solidFill>
                <a:latin typeface="+mn-lt"/>
              </a:rPr>
              <a:t>100% der Erkrankten sind positiv, werden also richtig erkannt </a:t>
            </a:r>
            <a:r>
              <a:rPr lang="de-DE" sz="2000" dirty="0" smtClean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 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Sensitivität</a:t>
            </a:r>
            <a:endParaRPr lang="de-DE" sz="2000" b="1" dirty="0" smtClean="0">
              <a:solidFill>
                <a:schemeClr val="tx1"/>
              </a:solidFill>
              <a:latin typeface="+mn-lt"/>
            </a:endParaRPr>
          </a:p>
          <a:p>
            <a:r>
              <a:rPr lang="de-DE" sz="2000" dirty="0" smtClean="0">
                <a:solidFill>
                  <a:schemeClr val="tx1"/>
                </a:solidFill>
                <a:latin typeface="+mn-lt"/>
              </a:rPr>
              <a:t>100% der Gesunden sind negativ, werden also richtig erkannt </a:t>
            </a:r>
            <a:r>
              <a:rPr lang="de-DE" sz="2000" dirty="0" smtClean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 </a:t>
            </a:r>
            <a:r>
              <a:rPr lang="de-DE" sz="2000" b="1" dirty="0" smtClean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Spezifität</a:t>
            </a:r>
            <a:endParaRPr lang="de-DE" sz="2000" b="1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909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de-DE" dirty="0" smtClean="0"/>
              <a:t>Sensitivität und Spezifität</a:t>
            </a:r>
          </a:p>
        </p:txBody>
      </p:sp>
      <p:sp>
        <p:nvSpPr>
          <p:cNvPr id="16386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4</a:t>
            </a:fld>
            <a:endParaRPr lang="de-DE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785533"/>
              </p:ext>
            </p:extLst>
          </p:nvPr>
        </p:nvGraphicFramePr>
        <p:xfrm>
          <a:off x="1259632" y="1606184"/>
          <a:ext cx="6192689" cy="1822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1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64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943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Erkrankt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Gesund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6692">
                <a:tc>
                  <a:txBody>
                    <a:bodyPr/>
                    <a:lstStyle/>
                    <a:p>
                      <a:r>
                        <a:rPr lang="de-DE" b="1" dirty="0" smtClean="0"/>
                        <a:t>Neuer</a:t>
                      </a:r>
                      <a:r>
                        <a:rPr lang="de-DE" b="1" baseline="0" dirty="0" smtClean="0"/>
                        <a:t> Test p</a:t>
                      </a:r>
                      <a:r>
                        <a:rPr lang="de-DE" b="1" dirty="0" smtClean="0"/>
                        <a:t>ositiv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Richtig Positiv (A)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Falsch Positiv (B)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6692"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Neur</a:t>
                      </a:r>
                      <a:r>
                        <a:rPr lang="de-DE" b="1" dirty="0" smtClean="0"/>
                        <a:t> Test negativ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Falsch</a:t>
                      </a:r>
                      <a:r>
                        <a:rPr lang="de-DE" baseline="0" dirty="0" smtClean="0">
                          <a:solidFill>
                            <a:srgbClr val="FF0000"/>
                          </a:solidFill>
                        </a:rPr>
                        <a:t> Negativ (C)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Richtig</a:t>
                      </a:r>
                      <a:r>
                        <a:rPr lang="de-DE" baseline="0" dirty="0" smtClean="0"/>
                        <a:t> Negativ (D)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Rechteck 1"/>
          <p:cNvSpPr/>
          <p:nvPr/>
        </p:nvSpPr>
        <p:spPr>
          <a:xfrm>
            <a:off x="467544" y="3534395"/>
            <a:ext cx="8064896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err="1"/>
              <a:t>Sensitivität</a:t>
            </a:r>
            <a:r>
              <a:rPr lang="en-US" b="1" dirty="0"/>
              <a:t> (Sensitivity)</a:t>
            </a:r>
            <a:r>
              <a:rPr lang="en-US" dirty="0"/>
              <a:t> = a / (</a:t>
            </a:r>
            <a:r>
              <a:rPr lang="en-US" dirty="0" err="1"/>
              <a:t>a+c</a:t>
            </a:r>
            <a:r>
              <a:rPr lang="en-US" dirty="0"/>
              <a:t>) x 100%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Anteil</a:t>
            </a:r>
            <a:r>
              <a:rPr lang="en-US" dirty="0">
                <a:sym typeface="Wingdings" panose="05000000000000000000" pitchFamily="2" charset="2"/>
              </a:rPr>
              <a:t> der </a:t>
            </a:r>
            <a:r>
              <a:rPr lang="en-US" dirty="0" err="1">
                <a:sym typeface="Wingdings" panose="05000000000000000000" pitchFamily="2" charset="2"/>
              </a:rPr>
              <a:t>Erkrankten</a:t>
            </a:r>
            <a:r>
              <a:rPr lang="en-US" dirty="0">
                <a:sym typeface="Wingdings" panose="05000000000000000000" pitchFamily="2" charset="2"/>
              </a:rPr>
              <a:t>, die </a:t>
            </a:r>
            <a:r>
              <a:rPr lang="en-US" dirty="0" err="1">
                <a:sym typeface="Wingdings" panose="05000000000000000000" pitchFamily="2" charset="2"/>
              </a:rPr>
              <a:t>richtig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erkannt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werden</a:t>
            </a:r>
            <a:endParaRPr lang="en-US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err="1"/>
              <a:t>Spezifität</a:t>
            </a:r>
            <a:r>
              <a:rPr lang="en-US" b="1" dirty="0"/>
              <a:t> (Specificity)</a:t>
            </a:r>
            <a:r>
              <a:rPr lang="en-US" dirty="0"/>
              <a:t> =  d / (</a:t>
            </a:r>
            <a:r>
              <a:rPr lang="en-US" dirty="0" err="1"/>
              <a:t>b+d</a:t>
            </a:r>
            <a:r>
              <a:rPr lang="en-US" dirty="0"/>
              <a:t>) x 100%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Anteil</a:t>
            </a:r>
            <a:r>
              <a:rPr lang="en-US" dirty="0">
                <a:sym typeface="Wingdings" panose="05000000000000000000" pitchFamily="2" charset="2"/>
              </a:rPr>
              <a:t> der </a:t>
            </a:r>
            <a:r>
              <a:rPr lang="en-US" dirty="0" err="1">
                <a:sym typeface="Wingdings" panose="05000000000000000000" pitchFamily="2" charset="2"/>
              </a:rPr>
              <a:t>Gesunden</a:t>
            </a:r>
            <a:r>
              <a:rPr lang="en-US" dirty="0">
                <a:sym typeface="Wingdings" panose="05000000000000000000" pitchFamily="2" charset="2"/>
              </a:rPr>
              <a:t>, die </a:t>
            </a:r>
            <a:r>
              <a:rPr lang="en-US" dirty="0" err="1">
                <a:sym typeface="Wingdings" panose="05000000000000000000" pitchFamily="2" charset="2"/>
              </a:rPr>
              <a:t>richtig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erkannt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werden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err="1"/>
              <a:t>Woher</a:t>
            </a:r>
            <a:r>
              <a:rPr lang="en-US" dirty="0"/>
              <a:t> </a:t>
            </a:r>
            <a:r>
              <a:rPr lang="en-US" dirty="0" err="1"/>
              <a:t>weiß</a:t>
            </a:r>
            <a:r>
              <a:rPr lang="en-US" dirty="0"/>
              <a:t> man </a:t>
            </a:r>
            <a:r>
              <a:rPr lang="en-US" dirty="0" err="1"/>
              <a:t>aber</a:t>
            </a:r>
            <a:r>
              <a:rPr lang="en-US" dirty="0"/>
              <a:t>, </a:t>
            </a:r>
            <a:r>
              <a:rPr lang="en-US" dirty="0" err="1"/>
              <a:t>wer</a:t>
            </a:r>
            <a:r>
              <a:rPr lang="en-US" dirty="0"/>
              <a:t> in </a:t>
            </a:r>
            <a:r>
              <a:rPr lang="en-US" dirty="0" err="1"/>
              <a:t>Wahrheit</a:t>
            </a:r>
            <a:r>
              <a:rPr lang="en-US" dirty="0"/>
              <a:t> </a:t>
            </a:r>
            <a:r>
              <a:rPr lang="en-US" dirty="0" err="1"/>
              <a:t>Erkrankt</a:t>
            </a:r>
            <a:r>
              <a:rPr lang="en-US" dirty="0"/>
              <a:t>/</a:t>
            </a:r>
            <a:r>
              <a:rPr lang="en-US" dirty="0" err="1"/>
              <a:t>Gesund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?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ym typeface="Wingdings" panose="05000000000000000000" pitchFamily="2" charset="2"/>
              </a:rPr>
              <a:t> Man </a:t>
            </a:r>
            <a:r>
              <a:rPr lang="en-US" dirty="0" err="1">
                <a:sym typeface="Wingdings" panose="05000000000000000000" pitchFamily="2" charset="2"/>
              </a:rPr>
              <a:t>benötigt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einen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b="1" dirty="0" err="1">
                <a:sym typeface="Wingdings" panose="05000000000000000000" pitchFamily="2" charset="2"/>
              </a:rPr>
              <a:t>Goldstandard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mit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dem</a:t>
            </a:r>
            <a:r>
              <a:rPr lang="en-US" dirty="0">
                <a:sym typeface="Wingdings" panose="05000000000000000000" pitchFamily="2" charset="2"/>
              </a:rPr>
              <a:t> man </a:t>
            </a:r>
            <a:r>
              <a:rPr lang="en-US" dirty="0" err="1">
                <a:sym typeface="Wingdings" panose="05000000000000000000" pitchFamily="2" charset="2"/>
              </a:rPr>
              <a:t>vergleichen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kann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etablierter</a:t>
            </a:r>
            <a:r>
              <a:rPr lang="en-US" dirty="0">
                <a:sym typeface="Wingdings" panose="05000000000000000000" pitchFamily="2" charset="2"/>
              </a:rPr>
              <a:t> Test, </a:t>
            </a:r>
            <a:r>
              <a:rPr lang="en-US" dirty="0" err="1">
                <a:sym typeface="Wingdings" panose="05000000000000000000" pitchFamily="2" charset="2"/>
              </a:rPr>
              <a:t>mit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möglichst</a:t>
            </a:r>
            <a:r>
              <a:rPr lang="en-US" dirty="0">
                <a:sym typeface="Wingdings" panose="05000000000000000000" pitchFamily="2" charset="2"/>
              </a:rPr>
              <a:t> 100% </a:t>
            </a:r>
            <a:r>
              <a:rPr lang="en-US" dirty="0" err="1">
                <a:sym typeface="Wingdings" panose="05000000000000000000" pitchFamily="2" charset="2"/>
              </a:rPr>
              <a:t>Sensitivität</a:t>
            </a:r>
            <a:r>
              <a:rPr lang="en-US" dirty="0">
                <a:sym typeface="Wingdings" panose="05000000000000000000" pitchFamily="2" charset="2"/>
              </a:rPr>
              <a:t> and </a:t>
            </a:r>
            <a:r>
              <a:rPr lang="en-US" dirty="0" err="1">
                <a:sym typeface="Wingdings" panose="05000000000000000000" pitchFamily="2" charset="2"/>
              </a:rPr>
              <a:t>Spezifität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en-US" dirty="0" err="1"/>
              <a:t>Beispiel</a:t>
            </a:r>
            <a:r>
              <a:rPr lang="en-US" dirty="0"/>
              <a:t>: </a:t>
            </a:r>
            <a:r>
              <a:rPr lang="en-US" dirty="0" err="1"/>
              <a:t>Anzahl</a:t>
            </a:r>
            <a:r>
              <a:rPr lang="en-US" dirty="0"/>
              <a:t> </a:t>
            </a:r>
            <a:r>
              <a:rPr lang="en-US" dirty="0" err="1"/>
              <a:t>methylierter</a:t>
            </a:r>
            <a:r>
              <a:rPr lang="en-US" dirty="0"/>
              <a:t> Gene </a:t>
            </a:r>
            <a:endParaRPr lang="de-DE" dirty="0" smtClean="0"/>
          </a:p>
        </p:txBody>
      </p:sp>
      <p:sp>
        <p:nvSpPr>
          <p:cNvPr id="16386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10" name="Textfeld 2"/>
          <p:cNvSpPr txBox="1"/>
          <p:nvPr/>
        </p:nvSpPr>
        <p:spPr bwMode="auto">
          <a:xfrm>
            <a:off x="251519" y="1390220"/>
            <a:ext cx="8806755" cy="91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à"/>
            </a:pPr>
            <a:r>
              <a:rPr lang="de-DE" sz="1800" dirty="0">
                <a:solidFill>
                  <a:schemeClr val="tx1"/>
                </a:solidFill>
              </a:rPr>
              <a:t>Kann die Anzahl </a:t>
            </a:r>
            <a:r>
              <a:rPr lang="de-DE" sz="1800" dirty="0" err="1">
                <a:solidFill>
                  <a:schemeClr val="tx1"/>
                </a:solidFill>
              </a:rPr>
              <a:t>methylierter</a:t>
            </a:r>
            <a:r>
              <a:rPr lang="de-DE" sz="1800" dirty="0">
                <a:solidFill>
                  <a:schemeClr val="tx1"/>
                </a:solidFill>
              </a:rPr>
              <a:t> Gene gut diskriminieren zwischen Patientinnen mit </a:t>
            </a:r>
            <a:r>
              <a:rPr lang="de-DE" sz="1800" dirty="0" err="1">
                <a:solidFill>
                  <a:schemeClr val="tx1"/>
                </a:solidFill>
              </a:rPr>
              <a:t>Endometriumkarzinom</a:t>
            </a:r>
            <a:r>
              <a:rPr lang="de-DE" sz="1800" dirty="0">
                <a:solidFill>
                  <a:schemeClr val="tx1"/>
                </a:solidFill>
              </a:rPr>
              <a:t> (EK) und ohne?    </a:t>
            </a:r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445052"/>
            <a:ext cx="7271275" cy="1776035"/>
          </a:xfrm>
          <a:prstGeom prst="rect">
            <a:avLst/>
          </a:prstGeom>
        </p:spPr>
      </p:pic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467544" y="4278836"/>
            <a:ext cx="8136904" cy="242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800" b="1" kern="0" dirty="0" err="1" smtClean="0">
                <a:solidFill>
                  <a:schemeClr val="tx1"/>
                </a:solidFill>
              </a:rPr>
              <a:t>Sensitivität</a:t>
            </a:r>
            <a:r>
              <a:rPr lang="en-US" sz="1800" kern="0" dirty="0" smtClean="0">
                <a:solidFill>
                  <a:schemeClr val="tx1"/>
                </a:solidFill>
              </a:rPr>
              <a:t> </a:t>
            </a:r>
            <a:r>
              <a:rPr lang="de-AT" sz="1800" dirty="0" smtClean="0">
                <a:solidFill>
                  <a:schemeClr val="tx1"/>
                </a:solidFill>
              </a:rPr>
              <a:t>= </a:t>
            </a:r>
            <a:r>
              <a:rPr lang="de-AT" sz="1800" dirty="0">
                <a:solidFill>
                  <a:schemeClr val="tx1"/>
                </a:solidFill>
              </a:rPr>
              <a:t>a/(a+c) = </a:t>
            </a:r>
            <a:r>
              <a:rPr lang="de-AT" sz="1800" dirty="0" smtClean="0">
                <a:solidFill>
                  <a:schemeClr val="tx1"/>
                </a:solidFill>
              </a:rPr>
              <a:t>15 / 15 = 1 = 100%</a:t>
            </a:r>
          </a:p>
          <a:p>
            <a:r>
              <a:rPr lang="en-US" sz="1800" b="1" kern="0" dirty="0" err="1">
                <a:solidFill>
                  <a:schemeClr val="tx1"/>
                </a:solidFill>
              </a:rPr>
              <a:t>Spezifität</a:t>
            </a:r>
            <a:r>
              <a:rPr lang="en-US" sz="1800" kern="0" dirty="0">
                <a:solidFill>
                  <a:schemeClr val="tx1"/>
                </a:solidFill>
              </a:rPr>
              <a:t> </a:t>
            </a:r>
            <a:r>
              <a:rPr lang="de-AT" sz="1800" dirty="0">
                <a:solidFill>
                  <a:schemeClr val="tx1"/>
                </a:solidFill>
              </a:rPr>
              <a:t>= d/(</a:t>
            </a:r>
            <a:r>
              <a:rPr lang="de-AT" sz="1800" dirty="0" err="1">
                <a:solidFill>
                  <a:schemeClr val="tx1"/>
                </a:solidFill>
              </a:rPr>
              <a:t>b+d</a:t>
            </a:r>
            <a:r>
              <a:rPr lang="de-AT" sz="1800" dirty="0">
                <a:solidFill>
                  <a:schemeClr val="tx1"/>
                </a:solidFill>
              </a:rPr>
              <a:t>) = </a:t>
            </a:r>
            <a:r>
              <a:rPr lang="de-AT" sz="1800" dirty="0">
                <a:solidFill>
                  <a:schemeClr val="tx1"/>
                </a:solidFill>
                <a:cs typeface="Times New Roman"/>
              </a:rPr>
              <a:t>56</a:t>
            </a:r>
            <a:r>
              <a:rPr lang="de-AT" sz="1800" dirty="0">
                <a:solidFill>
                  <a:schemeClr val="tx1"/>
                </a:solidFill>
              </a:rPr>
              <a:t>/109 = 0.51 = 51%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à"/>
            </a:pP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100% der EK-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Fälle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wurden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richtig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als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“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positiv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” 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erkannt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à"/>
            </a:pP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Nur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51% der 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Patientinnen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wurden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durch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diesen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Test 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richtig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als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 “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negativ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” </a:t>
            </a:r>
            <a:r>
              <a:rPr lang="en-US" sz="1800" dirty="0" err="1">
                <a:solidFill>
                  <a:schemeClr val="tx1"/>
                </a:solidFill>
                <a:sym typeface="Wingdings" panose="05000000000000000000" pitchFamily="2" charset="2"/>
              </a:rPr>
              <a:t>gewertet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endParaRPr lang="de-AT" sz="18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995936" y="2492896"/>
            <a:ext cx="2952328" cy="4798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cxnSp>
        <p:nvCxnSpPr>
          <p:cNvPr id="3" name="Gerade Verbindung mit Pfeil 2"/>
          <p:cNvCxnSpPr/>
          <p:nvPr/>
        </p:nvCxnSpPr>
        <p:spPr>
          <a:xfrm flipV="1">
            <a:off x="5544108" y="2305535"/>
            <a:ext cx="270030" cy="18736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5364088" y="184482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Bestimmung mittels Gewebeentnahme und Histologie („Goldstandard“)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48262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en-US" dirty="0" err="1"/>
              <a:t>Beispiel</a:t>
            </a:r>
            <a:r>
              <a:rPr lang="en-US" dirty="0"/>
              <a:t>: </a:t>
            </a:r>
            <a:r>
              <a:rPr lang="en-US" dirty="0" err="1"/>
              <a:t>Anzahl</a:t>
            </a:r>
            <a:r>
              <a:rPr lang="en-US" dirty="0"/>
              <a:t> </a:t>
            </a:r>
            <a:r>
              <a:rPr lang="en-US" dirty="0" err="1"/>
              <a:t>methylierter</a:t>
            </a:r>
            <a:r>
              <a:rPr lang="en-US" dirty="0"/>
              <a:t> Gene </a:t>
            </a:r>
            <a:endParaRPr lang="de-DE" dirty="0" smtClean="0"/>
          </a:p>
        </p:txBody>
      </p:sp>
      <p:sp>
        <p:nvSpPr>
          <p:cNvPr id="16386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10" name="Textfeld 2"/>
          <p:cNvSpPr txBox="1"/>
          <p:nvPr/>
        </p:nvSpPr>
        <p:spPr bwMode="auto">
          <a:xfrm>
            <a:off x="251519" y="1390220"/>
            <a:ext cx="8806755" cy="91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à"/>
            </a:pPr>
            <a:r>
              <a:rPr lang="de-DE" sz="1800" dirty="0">
                <a:solidFill>
                  <a:schemeClr val="tx1"/>
                </a:solidFill>
              </a:rPr>
              <a:t>Kann die Anzahl </a:t>
            </a:r>
            <a:r>
              <a:rPr lang="de-DE" sz="1800" dirty="0" err="1">
                <a:solidFill>
                  <a:schemeClr val="tx1"/>
                </a:solidFill>
              </a:rPr>
              <a:t>methylierter</a:t>
            </a:r>
            <a:r>
              <a:rPr lang="de-DE" sz="1800" dirty="0">
                <a:solidFill>
                  <a:schemeClr val="tx1"/>
                </a:solidFill>
              </a:rPr>
              <a:t> Gene gut diskriminieren zwischen Patientinnen mit </a:t>
            </a:r>
            <a:r>
              <a:rPr lang="de-DE" sz="1800" dirty="0" err="1">
                <a:solidFill>
                  <a:schemeClr val="tx1"/>
                </a:solidFill>
              </a:rPr>
              <a:t>Endometriumkarzinom</a:t>
            </a:r>
            <a:r>
              <a:rPr lang="de-DE" sz="1800" dirty="0">
                <a:solidFill>
                  <a:schemeClr val="tx1"/>
                </a:solidFill>
              </a:rPr>
              <a:t> (EK) und ohne?    </a:t>
            </a:r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467544" y="4278836"/>
            <a:ext cx="8136904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800" b="1" kern="0" dirty="0" err="1" smtClean="0">
                <a:solidFill>
                  <a:schemeClr val="tx1"/>
                </a:solidFill>
              </a:rPr>
              <a:t>Sensitivität</a:t>
            </a:r>
            <a:r>
              <a:rPr lang="en-US" sz="1800" kern="0" dirty="0" smtClean="0">
                <a:solidFill>
                  <a:schemeClr val="tx1"/>
                </a:solidFill>
              </a:rPr>
              <a:t> </a:t>
            </a:r>
            <a:r>
              <a:rPr lang="de-AT" sz="1800" dirty="0" smtClean="0">
                <a:solidFill>
                  <a:schemeClr val="tx1"/>
                </a:solidFill>
              </a:rPr>
              <a:t>= </a:t>
            </a:r>
          </a:p>
          <a:p>
            <a:r>
              <a:rPr lang="en-US" sz="1800" b="1" kern="0" dirty="0" err="1" smtClean="0">
                <a:solidFill>
                  <a:schemeClr val="tx1"/>
                </a:solidFill>
              </a:rPr>
              <a:t>Spezifität</a:t>
            </a:r>
            <a:r>
              <a:rPr lang="en-US" sz="1800" kern="0" dirty="0" smtClean="0">
                <a:solidFill>
                  <a:schemeClr val="tx1"/>
                </a:solidFill>
              </a:rPr>
              <a:t> </a:t>
            </a:r>
            <a:r>
              <a:rPr lang="de-AT" sz="1800" dirty="0" smtClean="0">
                <a:solidFill>
                  <a:schemeClr val="tx1"/>
                </a:solidFill>
              </a:rPr>
              <a:t>=</a:t>
            </a:r>
            <a:endParaRPr lang="en-US" sz="180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pic>
        <p:nvPicPr>
          <p:cNvPr id="13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46" y="2305535"/>
            <a:ext cx="7487299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5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en-US" dirty="0" err="1"/>
              <a:t>Beispiel</a:t>
            </a:r>
            <a:r>
              <a:rPr lang="en-US" dirty="0"/>
              <a:t>: </a:t>
            </a:r>
            <a:r>
              <a:rPr lang="en-US" dirty="0" err="1"/>
              <a:t>Anzahl</a:t>
            </a:r>
            <a:r>
              <a:rPr lang="en-US" dirty="0"/>
              <a:t> </a:t>
            </a:r>
            <a:r>
              <a:rPr lang="en-US" dirty="0" err="1"/>
              <a:t>methylierter</a:t>
            </a:r>
            <a:r>
              <a:rPr lang="en-US" dirty="0"/>
              <a:t> Gene </a:t>
            </a:r>
            <a:endParaRPr lang="de-DE" dirty="0" smtClean="0"/>
          </a:p>
        </p:txBody>
      </p:sp>
      <p:sp>
        <p:nvSpPr>
          <p:cNvPr id="16386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10" name="Textfeld 2"/>
          <p:cNvSpPr txBox="1"/>
          <p:nvPr/>
        </p:nvSpPr>
        <p:spPr bwMode="auto">
          <a:xfrm>
            <a:off x="251519" y="1390220"/>
            <a:ext cx="8806755" cy="91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à"/>
            </a:pPr>
            <a:r>
              <a:rPr lang="de-DE" sz="1800" dirty="0">
                <a:solidFill>
                  <a:schemeClr val="tx1"/>
                </a:solidFill>
              </a:rPr>
              <a:t>Kann die Anzahl </a:t>
            </a:r>
            <a:r>
              <a:rPr lang="de-DE" sz="1800" dirty="0" err="1">
                <a:solidFill>
                  <a:schemeClr val="tx1"/>
                </a:solidFill>
              </a:rPr>
              <a:t>methylierter</a:t>
            </a:r>
            <a:r>
              <a:rPr lang="de-DE" sz="1800" dirty="0">
                <a:solidFill>
                  <a:schemeClr val="tx1"/>
                </a:solidFill>
              </a:rPr>
              <a:t> Gene gut diskriminieren zwischen Patientinnen mit </a:t>
            </a:r>
            <a:r>
              <a:rPr lang="de-DE" sz="1800" dirty="0" err="1">
                <a:solidFill>
                  <a:schemeClr val="tx1"/>
                </a:solidFill>
              </a:rPr>
              <a:t>Endometriumkarzinom</a:t>
            </a:r>
            <a:r>
              <a:rPr lang="de-DE" sz="1800" dirty="0">
                <a:solidFill>
                  <a:schemeClr val="tx1"/>
                </a:solidFill>
              </a:rPr>
              <a:t> (EK) und ohne?    </a:t>
            </a:r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467544" y="4278836"/>
            <a:ext cx="8136904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40000"/>
              </a:spcAft>
              <a:buFont typeface="Wingdings" pitchFamily="2" charset="2"/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800" b="1" kern="0" dirty="0" err="1" smtClean="0">
                <a:solidFill>
                  <a:schemeClr val="tx1"/>
                </a:solidFill>
              </a:rPr>
              <a:t>Sensitivität</a:t>
            </a:r>
            <a:r>
              <a:rPr lang="en-US" sz="1800" kern="0" dirty="0" smtClean="0">
                <a:solidFill>
                  <a:schemeClr val="tx1"/>
                </a:solidFill>
              </a:rPr>
              <a:t> </a:t>
            </a:r>
            <a:r>
              <a:rPr lang="de-AT" sz="1800" dirty="0">
                <a:solidFill>
                  <a:schemeClr val="tx1"/>
                </a:solidFill>
              </a:rPr>
              <a:t>=  a/(</a:t>
            </a:r>
            <a:r>
              <a:rPr lang="de-AT" sz="1800" dirty="0" err="1">
                <a:solidFill>
                  <a:schemeClr val="tx1"/>
                </a:solidFill>
              </a:rPr>
              <a:t>a+c</a:t>
            </a:r>
            <a:r>
              <a:rPr lang="de-AT" sz="1800" dirty="0">
                <a:solidFill>
                  <a:schemeClr val="tx1"/>
                </a:solidFill>
              </a:rPr>
              <a:t>) = </a:t>
            </a:r>
            <a:r>
              <a:rPr lang="de-AT" sz="1800" dirty="0">
                <a:solidFill>
                  <a:srgbClr val="FF0000"/>
                </a:solidFill>
              </a:rPr>
              <a:t>100</a:t>
            </a:r>
            <a:r>
              <a:rPr lang="de-AT" sz="1800" dirty="0" smtClean="0">
                <a:solidFill>
                  <a:srgbClr val="FF0000"/>
                </a:solidFill>
              </a:rPr>
              <a:t>%</a:t>
            </a:r>
            <a:r>
              <a:rPr lang="de-AT" sz="18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800" b="1" kern="0" dirty="0" err="1" smtClean="0">
                <a:solidFill>
                  <a:schemeClr val="tx1"/>
                </a:solidFill>
              </a:rPr>
              <a:t>Spezifität</a:t>
            </a:r>
            <a:r>
              <a:rPr lang="en-US" sz="1800" kern="0" dirty="0" smtClean="0">
                <a:solidFill>
                  <a:schemeClr val="tx1"/>
                </a:solidFill>
              </a:rPr>
              <a:t> </a:t>
            </a:r>
            <a:r>
              <a:rPr lang="de-AT" sz="1800" dirty="0">
                <a:solidFill>
                  <a:schemeClr val="tx1"/>
                </a:solidFill>
              </a:rPr>
              <a:t>=d/(</a:t>
            </a:r>
            <a:r>
              <a:rPr lang="de-AT" sz="1800" dirty="0" err="1">
                <a:solidFill>
                  <a:schemeClr val="tx1"/>
                </a:solidFill>
              </a:rPr>
              <a:t>b+d</a:t>
            </a:r>
            <a:r>
              <a:rPr lang="de-AT" sz="1800" dirty="0">
                <a:solidFill>
                  <a:schemeClr val="tx1"/>
                </a:solidFill>
              </a:rPr>
              <a:t>) = 99/109 = </a:t>
            </a:r>
            <a:r>
              <a:rPr lang="de-AT" sz="1800" dirty="0">
                <a:solidFill>
                  <a:srgbClr val="FF0000"/>
                </a:solidFill>
              </a:rPr>
              <a:t>91% </a:t>
            </a:r>
          </a:p>
        </p:txBody>
      </p: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702524"/>
              </p:ext>
            </p:extLst>
          </p:nvPr>
        </p:nvGraphicFramePr>
        <p:xfrm>
          <a:off x="829117" y="2348880"/>
          <a:ext cx="7487299" cy="1828800"/>
        </p:xfrm>
        <a:graphic>
          <a:graphicData uri="http://schemas.openxmlformats.org/drawingml/2006/table">
            <a:tbl>
              <a:tblPr/>
              <a:tblGrid>
                <a:gridCol w="31718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9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400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59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Übung: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dirty="0" smtClean="0">
                          <a:latin typeface="+mj-lt"/>
                          <a:ea typeface="Times New Roman"/>
                          <a:cs typeface="Times New Roman"/>
                        </a:rPr>
                        <a:t>EK 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Kein EK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dirty="0" smtClean="0">
                          <a:latin typeface="+mj-lt"/>
                          <a:ea typeface="Times New Roman"/>
                          <a:cs typeface="Times New Roman"/>
                        </a:rPr>
                        <a:t>Gesamt</a:t>
                      </a:r>
                      <a:endParaRPr lang="de-DE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u="sng" dirty="0" smtClean="0">
                          <a:latin typeface="+mj-lt"/>
                          <a:ea typeface="Times New Roman"/>
                          <a:cs typeface="Times New Roman"/>
                        </a:rPr>
                        <a:t>Mindestens drei</a:t>
                      </a:r>
                      <a:r>
                        <a:rPr lang="de-AT" sz="1500" b="1" dirty="0" smtClean="0">
                          <a:latin typeface="+mj-lt"/>
                          <a:ea typeface="Times New Roman"/>
                          <a:cs typeface="Times New Roman"/>
                        </a:rPr>
                        <a:t> Gene </a:t>
                      </a:r>
                      <a:r>
                        <a:rPr lang="de-AT" sz="1500" b="1" dirty="0" err="1" smtClean="0">
                          <a:latin typeface="+mj-lt"/>
                          <a:ea typeface="Times New Roman"/>
                          <a:cs typeface="Times New Roman"/>
                        </a:rPr>
                        <a:t>methyliert</a:t>
                      </a:r>
                      <a:endParaRPr lang="de-DE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de-AT" sz="150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de-AT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(a)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        </a:t>
                      </a:r>
                      <a:r>
                        <a:rPr lang="de-DE" sz="1500" b="0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de-DE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     (b)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  <a:r>
                        <a:rPr lang="de-AT" sz="1500" b="1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oder 2</a:t>
                      </a:r>
                      <a:r>
                        <a:rPr lang="de-AT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Gene </a:t>
                      </a:r>
                      <a:r>
                        <a:rPr lang="de-AT" sz="15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methyliert</a:t>
                      </a:r>
                      <a:endParaRPr lang="de-DE" sz="15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     0</a:t>
                      </a:r>
                      <a:r>
                        <a:rPr lang="de-DE" sz="15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de-DE" sz="1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(c)</a:t>
                      </a:r>
                      <a:endParaRPr lang="de-DE" sz="15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        </a:t>
                      </a:r>
                      <a:r>
                        <a:rPr lang="de-DE" sz="15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99</a:t>
                      </a:r>
                      <a:r>
                        <a:rPr lang="de-DE" sz="1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de-DE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(d)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99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dirty="0" smtClean="0">
                          <a:latin typeface="+mj-lt"/>
                          <a:ea typeface="Times New Roman"/>
                          <a:cs typeface="Times New Roman"/>
                        </a:rPr>
                        <a:t>Gesamt</a:t>
                      </a:r>
                      <a:endParaRPr lang="de-DE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109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124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5" name="Textfeld 14"/>
          <p:cNvSpPr txBox="1"/>
          <p:nvPr/>
        </p:nvSpPr>
        <p:spPr bwMode="auto">
          <a:xfrm>
            <a:off x="4355976" y="4653136"/>
            <a:ext cx="43492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Besser  weniger falsch positive </a:t>
            </a:r>
            <a:endParaRPr lang="de-DE" sz="2000" dirty="0" smtClean="0">
              <a:solidFill>
                <a:srgbClr val="FF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 bwMode="auto">
          <a:xfrm>
            <a:off x="1247775" y="5301208"/>
            <a:ext cx="6534150" cy="707886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</a:rPr>
              <a:t>Welche Anzahl an </a:t>
            </a:r>
            <a:r>
              <a:rPr lang="de-DE" sz="2000" dirty="0" err="1" smtClean="0">
                <a:solidFill>
                  <a:schemeClr val="tx1"/>
                </a:solidFill>
              </a:rPr>
              <a:t>methylierten</a:t>
            </a:r>
            <a:r>
              <a:rPr lang="de-DE" sz="2000" dirty="0" smtClean="0">
                <a:solidFill>
                  <a:schemeClr val="tx1"/>
                </a:solidFill>
              </a:rPr>
              <a:t> Genen kann am besten trennen zwischen Erkrankten und Nicht-Erkrankten? </a:t>
            </a:r>
          </a:p>
        </p:txBody>
      </p:sp>
    </p:spTree>
    <p:extLst>
      <p:ext uri="{BB962C8B-B14F-4D97-AF65-F5344CB8AC3E}">
        <p14:creationId xmlns:p14="http://schemas.microsoft.com/office/powerpoint/2010/main" val="197215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de-DE" dirty="0"/>
              <a:t>Die Suche nach dem besten </a:t>
            </a:r>
            <a:r>
              <a:rPr lang="de-DE" dirty="0" err="1" smtClean="0"/>
              <a:t>Cutoff</a:t>
            </a:r>
            <a:r>
              <a:rPr lang="de-DE" dirty="0" smtClean="0"/>
              <a:t>-Wert</a:t>
            </a:r>
          </a:p>
        </p:txBody>
      </p:sp>
      <p:sp>
        <p:nvSpPr>
          <p:cNvPr id="16386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757738"/>
          </a:xfrm>
        </p:spPr>
        <p:txBody>
          <a:bodyPr/>
          <a:lstStyle/>
          <a:p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196487" y="1484784"/>
            <a:ext cx="8984025" cy="38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 smtClean="0"/>
              <a:t>Sensitivität</a:t>
            </a:r>
            <a:r>
              <a:rPr lang="en-US" sz="2000" dirty="0" smtClean="0"/>
              <a:t>/</a:t>
            </a:r>
            <a:r>
              <a:rPr lang="en-US" sz="2000" dirty="0" err="1" smtClean="0"/>
              <a:t>Spezifität</a:t>
            </a:r>
            <a:r>
              <a:rPr lang="en-US" sz="2000" dirty="0" smtClean="0"/>
              <a:t> </a:t>
            </a:r>
            <a:r>
              <a:rPr lang="en-US" sz="2000" dirty="0" err="1" smtClean="0"/>
              <a:t>für</a:t>
            </a:r>
            <a:r>
              <a:rPr lang="en-US" sz="2000" dirty="0" smtClean="0"/>
              <a:t> </a:t>
            </a:r>
            <a:r>
              <a:rPr lang="en-US" sz="2000" dirty="0" err="1" smtClean="0"/>
              <a:t>alle</a:t>
            </a:r>
            <a:r>
              <a:rPr lang="en-US" sz="2000" dirty="0" smtClean="0"/>
              <a:t> </a:t>
            </a:r>
            <a:r>
              <a:rPr lang="en-US" sz="2000" dirty="0" err="1" smtClean="0"/>
              <a:t>möglichen</a:t>
            </a:r>
            <a:r>
              <a:rPr lang="en-US" sz="2000" dirty="0" smtClean="0"/>
              <a:t> </a:t>
            </a:r>
            <a:r>
              <a:rPr lang="en-US" sz="2000" dirty="0" err="1" smtClean="0"/>
              <a:t>Werte</a:t>
            </a:r>
            <a:r>
              <a:rPr lang="en-US" sz="2000" dirty="0" smtClean="0"/>
              <a:t> </a:t>
            </a:r>
            <a:r>
              <a:rPr lang="en-US" sz="2000" dirty="0" err="1" smtClean="0"/>
              <a:t>ausprobieren</a:t>
            </a:r>
            <a:endParaRPr lang="en-US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Den </a:t>
            </a:r>
            <a:r>
              <a:rPr lang="en-US" sz="2000" dirty="0" err="1" smtClean="0"/>
              <a:t>Grenzwert</a:t>
            </a:r>
            <a:r>
              <a:rPr lang="en-US" sz="2000" dirty="0" smtClean="0"/>
              <a:t> </a:t>
            </a:r>
            <a:r>
              <a:rPr lang="en-US" sz="2000" dirty="0" err="1" smtClean="0"/>
              <a:t>mit</a:t>
            </a:r>
            <a:r>
              <a:rPr lang="en-US" sz="2000" dirty="0" smtClean="0"/>
              <a:t> der “</a:t>
            </a:r>
            <a:r>
              <a:rPr lang="en-US" sz="2000" dirty="0" err="1" smtClean="0"/>
              <a:t>idealsten</a:t>
            </a:r>
            <a:r>
              <a:rPr lang="en-US" sz="2000" dirty="0" smtClean="0"/>
              <a:t>” </a:t>
            </a:r>
            <a:r>
              <a:rPr lang="en-US" sz="2000" dirty="0" err="1" smtClean="0"/>
              <a:t>Sens</a:t>
            </a:r>
            <a:r>
              <a:rPr lang="en-US" sz="2000" dirty="0" smtClean="0"/>
              <a:t>/</a:t>
            </a:r>
            <a:r>
              <a:rPr lang="en-US" sz="2000" dirty="0" err="1" smtClean="0"/>
              <a:t>Spez-Kombination</a:t>
            </a:r>
            <a:r>
              <a:rPr lang="en-US" sz="2000" dirty="0" smtClean="0"/>
              <a:t> </a:t>
            </a:r>
            <a:r>
              <a:rPr lang="en-US" sz="2000" dirty="0" err="1" smtClean="0"/>
              <a:t>auswählen</a:t>
            </a:r>
            <a:endParaRPr lang="en-US" sz="2000" dirty="0" smtClean="0"/>
          </a:p>
        </p:txBody>
      </p:sp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117290"/>
              </p:ext>
            </p:extLst>
          </p:nvPr>
        </p:nvGraphicFramePr>
        <p:xfrm>
          <a:off x="742922" y="2398876"/>
          <a:ext cx="7487299" cy="2057400"/>
        </p:xfrm>
        <a:graphic>
          <a:graphicData uri="http://schemas.openxmlformats.org/drawingml/2006/table">
            <a:tbl>
              <a:tblPr/>
              <a:tblGrid>
                <a:gridCol w="26384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59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69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Anzahl </a:t>
                      </a:r>
                      <a:r>
                        <a:rPr lang="de-DE" sz="15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methylierter</a:t>
                      </a:r>
                      <a:r>
                        <a:rPr lang="de-DE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Gene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dirty="0" smtClean="0">
                          <a:latin typeface="+mj-lt"/>
                          <a:ea typeface="Times New Roman"/>
                          <a:cs typeface="Times New Roman"/>
                        </a:rPr>
                        <a:t>Sensitivität in %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AT" sz="15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Spezifität in %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latin typeface="+mj-lt"/>
                          <a:ea typeface="Times New Roman"/>
                          <a:cs typeface="Times New Roman"/>
                        </a:rPr>
                        <a:t>Summe</a:t>
                      </a:r>
                      <a:endParaRPr lang="de-DE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9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latin typeface="+mj-lt"/>
                          <a:ea typeface="Times New Roman"/>
                          <a:cs typeface="Times New Roman"/>
                        </a:rPr>
                        <a:t>≥ 1</a:t>
                      </a:r>
                      <a:r>
                        <a:rPr lang="de-DE" sz="1500" baseline="0" dirty="0" smtClean="0">
                          <a:latin typeface="+mj-lt"/>
                          <a:ea typeface="Times New Roman"/>
                          <a:cs typeface="Times New Roman"/>
                        </a:rPr>
                        <a:t>   versus 0</a:t>
                      </a:r>
                      <a:endParaRPr lang="de-DE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100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151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9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≥ 2  versus &lt;2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180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69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≥ 3 versus &lt;3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100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91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191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9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≥ 4 versus &lt;4</a:t>
                      </a: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73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96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169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69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latin typeface="+mj-lt"/>
                          <a:ea typeface="Times New Roman"/>
                          <a:cs typeface="Times New Roman"/>
                        </a:rPr>
                        <a:t>= 5 versus &lt;5</a:t>
                      </a:r>
                      <a:endParaRPr lang="de-DE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9429" marR="694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40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99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5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139</a:t>
                      </a:r>
                      <a:endParaRPr lang="de-DE" sz="15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408" marR="67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8" name="Rechteck 17"/>
          <p:cNvSpPr/>
          <p:nvPr/>
        </p:nvSpPr>
        <p:spPr bwMode="auto">
          <a:xfrm>
            <a:off x="742949" y="3448164"/>
            <a:ext cx="7477125" cy="31432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Tx/>
              <a:buSzTx/>
              <a:buFont typeface="Wingdings" pitchFamily="2" charset="2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7046986" y="3365380"/>
            <a:ext cx="1152128" cy="4798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cxnSp>
        <p:nvCxnSpPr>
          <p:cNvPr id="20" name="Gerade Verbindung mit Pfeil 19"/>
          <p:cNvCxnSpPr/>
          <p:nvPr/>
        </p:nvCxnSpPr>
        <p:spPr>
          <a:xfrm flipV="1">
            <a:off x="8064099" y="2080012"/>
            <a:ext cx="155975" cy="13543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7740352" y="162880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„</a:t>
            </a:r>
            <a:r>
              <a:rPr lang="de-DE" sz="1400" dirty="0" err="1" smtClean="0"/>
              <a:t>Youden</a:t>
            </a:r>
            <a:r>
              <a:rPr lang="de-DE" sz="1400" dirty="0" smtClean="0"/>
              <a:t>-Index am höchsten“</a:t>
            </a:r>
            <a:endParaRPr lang="de-DE" sz="1400" dirty="0"/>
          </a:p>
        </p:txBody>
      </p:sp>
      <p:sp>
        <p:nvSpPr>
          <p:cNvPr id="24" name="Textfeld 23"/>
          <p:cNvSpPr txBox="1"/>
          <p:nvPr/>
        </p:nvSpPr>
        <p:spPr bwMode="auto">
          <a:xfrm>
            <a:off x="611560" y="4613066"/>
            <a:ext cx="26684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latin typeface="+mn-lt"/>
              </a:rPr>
              <a:t>Graphische Darstellung</a:t>
            </a:r>
            <a:r>
              <a:rPr lang="de-DE" sz="2000" dirty="0" smtClean="0">
                <a:solidFill>
                  <a:schemeClr val="tx1"/>
                </a:solidFill>
              </a:rPr>
              <a:t>: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470303"/>
            <a:ext cx="2460873" cy="237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Ellipse 25"/>
          <p:cNvSpPr/>
          <p:nvPr/>
        </p:nvSpPr>
        <p:spPr>
          <a:xfrm>
            <a:off x="4080644" y="4555728"/>
            <a:ext cx="144016" cy="1199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65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186488" cy="1143000"/>
          </a:xfrm>
        </p:spPr>
        <p:txBody>
          <a:bodyPr/>
          <a:lstStyle/>
          <a:p>
            <a:r>
              <a:rPr lang="de-DE" dirty="0"/>
              <a:t>ROC (Receiver Operating </a:t>
            </a:r>
            <a:r>
              <a:rPr lang="de-DE" dirty="0" err="1"/>
              <a:t>Curve</a:t>
            </a:r>
            <a:r>
              <a:rPr lang="de-DE" dirty="0"/>
              <a:t>)</a:t>
            </a:r>
            <a:endParaRPr lang="de-DE" dirty="0" smtClean="0"/>
          </a:p>
        </p:txBody>
      </p:sp>
      <p:sp>
        <p:nvSpPr>
          <p:cNvPr id="16386" name="Rectangle 14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757738"/>
          </a:xfrm>
        </p:spPr>
        <p:txBody>
          <a:bodyPr/>
          <a:lstStyle/>
          <a:p>
            <a:endParaRPr lang="de-DE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626DE-E8E2-4501-874E-BCEAF4B89A19}" type="datetime1">
              <a:rPr lang="de-AT"/>
              <a:pPr>
                <a:defRPr/>
              </a:pPr>
              <a:t>24.10.2019</a:t>
            </a:fld>
            <a:endParaRPr lang="de-DE" alt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pPr>
              <a:defRPr/>
            </a:pPr>
            <a:fld id="{3D9EA99D-B2F6-4A0E-A6F1-35A48FAF910D}" type="slidenum">
              <a:rPr lang="de-DE"/>
              <a:pPr>
                <a:defRPr/>
              </a:pPr>
              <a:t>9</a:t>
            </a:fld>
            <a:endParaRPr lang="de-DE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548" y="1700808"/>
            <a:ext cx="353365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1775" y="1650591"/>
            <a:ext cx="3583943" cy="357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feld 15"/>
          <p:cNvSpPr txBox="1"/>
          <p:nvPr/>
        </p:nvSpPr>
        <p:spPr>
          <a:xfrm>
            <a:off x="1138159" y="2494637"/>
            <a:ext cx="2986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Area under the curve (AUC) ~ 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80112" y="4005064"/>
            <a:ext cx="2852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Area under the curve (AUC) ~ 0.5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 bwMode="auto">
          <a:xfrm>
            <a:off x="210428" y="1588730"/>
            <a:ext cx="42376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</a:rPr>
              <a:t>Guter Test für Prädiktion/Diagnose: </a:t>
            </a:r>
          </a:p>
        </p:txBody>
      </p:sp>
      <p:sp>
        <p:nvSpPr>
          <p:cNvPr id="26" name="Textfeld 25"/>
          <p:cNvSpPr txBox="1"/>
          <p:nvPr/>
        </p:nvSpPr>
        <p:spPr bwMode="auto">
          <a:xfrm>
            <a:off x="4814889" y="1588730"/>
            <a:ext cx="32608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</a:rPr>
              <a:t>Nicht viel besser als raten: </a:t>
            </a:r>
          </a:p>
        </p:txBody>
      </p:sp>
      <p:sp>
        <p:nvSpPr>
          <p:cNvPr id="27" name="Inhaltsplatzhalter 2"/>
          <p:cNvSpPr txBox="1">
            <a:spLocks/>
          </p:cNvSpPr>
          <p:nvPr/>
        </p:nvSpPr>
        <p:spPr bwMode="auto">
          <a:xfrm>
            <a:off x="322548" y="5112593"/>
            <a:ext cx="7993867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2000" dirty="0" err="1" smtClean="0"/>
              <a:t>Zweck</a:t>
            </a:r>
            <a:r>
              <a:rPr lang="en-US" sz="2000" dirty="0" smtClean="0"/>
              <a:t> </a:t>
            </a:r>
            <a:r>
              <a:rPr lang="en-US" sz="2000" dirty="0" err="1" smtClean="0"/>
              <a:t>einer</a:t>
            </a:r>
            <a:r>
              <a:rPr lang="en-US" sz="2000" dirty="0" smtClean="0"/>
              <a:t> ROC: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Den </a:t>
            </a:r>
            <a:r>
              <a:rPr lang="en-US" sz="2000" dirty="0" err="1" smtClean="0"/>
              <a:t>idealen</a:t>
            </a:r>
            <a:r>
              <a:rPr lang="en-US" sz="2000" dirty="0" smtClean="0"/>
              <a:t> </a:t>
            </a:r>
            <a:r>
              <a:rPr lang="en-US" sz="2000" dirty="0" err="1" smtClean="0"/>
              <a:t>Grenzwert</a:t>
            </a:r>
            <a:r>
              <a:rPr lang="en-US" sz="2000" dirty="0" smtClean="0"/>
              <a:t> </a:t>
            </a:r>
            <a:r>
              <a:rPr lang="en-US" sz="2000" dirty="0" err="1" smtClean="0"/>
              <a:t>finden</a:t>
            </a:r>
            <a:r>
              <a:rPr lang="en-US" sz="2000" dirty="0" smtClean="0"/>
              <a:t> </a:t>
            </a:r>
            <a:r>
              <a:rPr lang="en-US" sz="2000" dirty="0" err="1" smtClean="0"/>
              <a:t>bei</a:t>
            </a:r>
            <a:r>
              <a:rPr lang="en-US" sz="2000" dirty="0" smtClean="0"/>
              <a:t> </a:t>
            </a:r>
            <a:r>
              <a:rPr lang="en-US" sz="2000" dirty="0" err="1" smtClean="0"/>
              <a:t>einem</a:t>
            </a:r>
            <a:r>
              <a:rPr lang="en-US" sz="2000" dirty="0" smtClean="0"/>
              <a:t> Test/Biomarker, der auf </a:t>
            </a:r>
            <a:r>
              <a:rPr lang="en-US" sz="2000" dirty="0" err="1" smtClean="0"/>
              <a:t>kontinuierlichen</a:t>
            </a:r>
            <a:r>
              <a:rPr lang="en-US" sz="2000" dirty="0" smtClean="0"/>
              <a:t> </a:t>
            </a:r>
            <a:r>
              <a:rPr lang="en-US" sz="2000" dirty="0" err="1" smtClean="0"/>
              <a:t>Werten</a:t>
            </a:r>
            <a:r>
              <a:rPr lang="en-US" sz="2000" dirty="0" smtClean="0"/>
              <a:t> </a:t>
            </a:r>
            <a:r>
              <a:rPr lang="en-US" sz="2000" dirty="0" err="1" smtClean="0"/>
              <a:t>basiert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4730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MSIG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Template_MSIG</Template>
  <TotalTime>0</TotalTime>
  <Words>1306</Words>
  <Application>Microsoft Office PowerPoint</Application>
  <PresentationFormat>Bildschirmpräsentation (4:3)</PresentationFormat>
  <Paragraphs>312</Paragraphs>
  <Slides>19</Slides>
  <Notes>18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Template_MSIG</vt:lpstr>
      <vt:lpstr>PK Medizinische Wissenschaften</vt:lpstr>
      <vt:lpstr>Diagnostisches Testen</vt:lpstr>
      <vt:lpstr>Der perfekte Test</vt:lpstr>
      <vt:lpstr>Sensitivität und Spezifität</vt:lpstr>
      <vt:lpstr>Beispiel: Anzahl methylierter Gene </vt:lpstr>
      <vt:lpstr>Beispiel: Anzahl methylierter Gene </vt:lpstr>
      <vt:lpstr>Beispiel: Anzahl methylierter Gene </vt:lpstr>
      <vt:lpstr>Die Suche nach dem besten Cutoff-Wert</vt:lpstr>
      <vt:lpstr>ROC (Receiver Operating Curve)</vt:lpstr>
      <vt:lpstr>ROC (Receiver Operating Curve)</vt:lpstr>
      <vt:lpstr>Beispiel: Anzahl methylierter Gene </vt:lpstr>
      <vt:lpstr>Prädiktive Werte</vt:lpstr>
      <vt:lpstr>Darstellung in Kreuztabelle</vt:lpstr>
      <vt:lpstr>Hypothetisches Beispiel (1)</vt:lpstr>
      <vt:lpstr>Hypothetisches Beispiel (2)</vt:lpstr>
      <vt:lpstr>Satz von Bayes</vt:lpstr>
      <vt:lpstr>PPV/NPV &lt;-&gt; Sensitivität/Spezifität</vt:lpstr>
      <vt:lpstr>Abschließende Bemerkungen</vt:lpstr>
      <vt:lpstr>Vergleichbarkeit von Gruppen: Matching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Use of Statistics in Medical Research – A Comparison of The New England Journal of Medicine and Nature Medicine</dc:title>
  <dc:creator>alex</dc:creator>
  <cp:lastModifiedBy>Ulmer Hanno</cp:lastModifiedBy>
  <cp:revision>593</cp:revision>
  <dcterms:created xsi:type="dcterms:W3CDTF">2006-05-13T17:31:32Z</dcterms:created>
  <dcterms:modified xsi:type="dcterms:W3CDTF">2019-10-24T13:30:59Z</dcterms:modified>
</cp:coreProperties>
</file>