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2" r:id="rId1"/>
    <p:sldMasterId id="2147484229" r:id="rId2"/>
    <p:sldMasterId id="2147484243" r:id="rId3"/>
  </p:sldMasterIdLst>
  <p:notesMasterIdLst>
    <p:notesMasterId r:id="rId31"/>
  </p:notesMasterIdLst>
  <p:handoutMasterIdLst>
    <p:handoutMasterId r:id="rId32"/>
  </p:handoutMasterIdLst>
  <p:sldIdLst>
    <p:sldId id="785" r:id="rId4"/>
    <p:sldId id="807" r:id="rId5"/>
    <p:sldId id="786" r:id="rId6"/>
    <p:sldId id="787" r:id="rId7"/>
    <p:sldId id="788" r:id="rId8"/>
    <p:sldId id="790" r:id="rId9"/>
    <p:sldId id="791" r:id="rId10"/>
    <p:sldId id="793" r:id="rId11"/>
    <p:sldId id="794" r:id="rId12"/>
    <p:sldId id="795" r:id="rId13"/>
    <p:sldId id="796" r:id="rId14"/>
    <p:sldId id="765" r:id="rId15"/>
    <p:sldId id="767" r:id="rId16"/>
    <p:sldId id="738" r:id="rId17"/>
    <p:sldId id="797" r:id="rId18"/>
    <p:sldId id="805" r:id="rId19"/>
    <p:sldId id="798" r:id="rId20"/>
    <p:sldId id="753" r:id="rId21"/>
    <p:sldId id="800" r:id="rId22"/>
    <p:sldId id="802" r:id="rId23"/>
    <p:sldId id="803" r:id="rId24"/>
    <p:sldId id="799" r:id="rId25"/>
    <p:sldId id="782" r:id="rId26"/>
    <p:sldId id="784" r:id="rId27"/>
    <p:sldId id="804" r:id="rId28"/>
    <p:sldId id="806" r:id="rId29"/>
    <p:sldId id="778" r:id="rId30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ucida Sans Unicode" panose="020B0602030504020204" pitchFamily="34" charset="0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2F2"/>
    <a:srgbClr val="299753"/>
    <a:srgbClr val="003366"/>
    <a:srgbClr val="A1C0EE"/>
    <a:srgbClr val="0A3CA0"/>
    <a:srgbClr val="083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7" autoAdjust="0"/>
    <p:restoredTop sz="83372" autoAdjust="0"/>
  </p:normalViewPr>
  <p:slideViewPr>
    <p:cSldViewPr snapToGrid="0">
      <p:cViewPr varScale="1">
        <p:scale>
          <a:sx n="65" d="100"/>
          <a:sy n="65" d="100"/>
        </p:scale>
        <p:origin x="191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6" y="2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6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0675F-E7C2-4398-B168-BE5095356B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6" y="2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4"/>
            <a:ext cx="5679440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6" y="9721108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0" tIns="47526" rIns="95050" bIns="47526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A8BB94-B8DC-4A49-A51B-08AF679AF2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14F3F-835A-4C9E-AB23-E5F8EEE8F98D}" type="slidenum">
              <a:rPr lang="de-DE" smtClean="0"/>
              <a:pPr/>
              <a:t>1</a:t>
            </a:fld>
            <a:endParaRPr lang="de-DE" dirty="0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4581" y="9726438"/>
            <a:ext cx="3074719" cy="5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73" tIns="49290" rIns="98573" bIns="49290" anchor="b"/>
          <a:lstStyle/>
          <a:p>
            <a:pPr algn="r" defTabSz="985196">
              <a:spcAft>
                <a:spcPct val="0"/>
              </a:spcAft>
            </a:pPr>
            <a:fld id="{F98E035C-3BDC-4D2D-B2D0-F78FB3235689}" type="slidenum">
              <a:rPr lang="en-GB" sz="1400">
                <a:solidFill>
                  <a:schemeClr val="tx1"/>
                </a:solidFill>
              </a:rPr>
              <a:pPr algn="r" defTabSz="985196">
                <a:spcAft>
                  <a:spcPct val="0"/>
                </a:spcAft>
              </a:pPr>
              <a:t>1</a:t>
            </a:fld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3"/>
            <a:ext cx="5206154" cy="4605575"/>
          </a:xfrm>
          <a:noFill/>
          <a:ln/>
        </p:spPr>
        <p:txBody>
          <a:bodyPr lIns="98573" tIns="49290" rIns="98573" bIns="49290"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3FD4E-4C9C-4D44-8DC5-773E890D3C28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729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72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Interventionsstudie: bewusstes</a:t>
            </a:r>
            <a:r>
              <a:rPr lang="de-DE" baseline="0" dirty="0" smtClean="0"/>
              <a:t> eingreifen in kausale </a:t>
            </a:r>
            <a:r>
              <a:rPr lang="de-DE" baseline="0" dirty="0" err="1" smtClean="0"/>
              <a:t>faktoren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Kohortenstudie</a:t>
            </a:r>
            <a:r>
              <a:rPr lang="de-DE" baseline="0" dirty="0" smtClean="0"/>
              <a:t>: Zusammenhang zwischen Exposition und Auftreten einer Krankheit aufzudecken – prospektiv oder auch retrospektiv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Fall-</a:t>
            </a:r>
            <a:r>
              <a:rPr lang="en-US" baseline="0" dirty="0" err="1" smtClean="0"/>
              <a:t>Kontroll</a:t>
            </a:r>
            <a:r>
              <a:rPr lang="en-US" baseline="0" dirty="0" smtClean="0"/>
              <a:t>-</a:t>
            </a:r>
            <a:r>
              <a:rPr lang="en-US" baseline="0" dirty="0" err="1" smtClean="0"/>
              <a:t>Studie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Personen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Krankheit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geeigneten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Kontrollgruppen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verglichen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Ursachen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suchen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retrospektive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Untersuchung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Querschnittsstudie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über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verschiedene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Altersgruppen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hinweg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Momentaufnahme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aktuellen</a:t>
            </a:r>
            <a:r>
              <a:rPr lang="en-US" baseline="0" dirty="0" smtClean="0"/>
              <a:t> Situation</a:t>
            </a:r>
          </a:p>
          <a:p>
            <a:endParaRPr lang="en-US" baseline="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00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15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81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https://priceonomics.com/the-guinness-brewer-who-revolutionized-statistics/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52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0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3FD4E-4C9C-4D44-8DC5-773E890D3C28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3FD4E-4C9C-4D44-8DC5-773E890D3C2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0" y="1266825"/>
            <a:ext cx="9144000" cy="3171825"/>
          </a:xfrm>
          <a:prstGeom prst="rect">
            <a:avLst/>
          </a:prstGeom>
          <a:solidFill>
            <a:srgbClr val="A1C0E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15875"/>
            <a:ext cx="91424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84625"/>
            <a:ext cx="91440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genepi_innsbruc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238" y="6392863"/>
            <a:ext cx="11684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422650" y="1893888"/>
            <a:ext cx="5270500" cy="1081087"/>
          </a:xfrm>
        </p:spPr>
        <p:txBody>
          <a:bodyPr anchor="b"/>
          <a:lstStyle>
            <a:lvl1pPr>
              <a:lnSpc>
                <a:spcPct val="110000"/>
              </a:lnSpc>
              <a:defRPr sz="3300">
                <a:solidFill>
                  <a:srgbClr val="003366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97250" y="4213225"/>
            <a:ext cx="5270500" cy="108267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0675" y="114300"/>
            <a:ext cx="2149475" cy="5688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0663" y="114300"/>
            <a:ext cx="6297612" cy="56880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MUI_Ecke_far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113" y="0"/>
            <a:ext cx="24018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6121400" cy="2454275"/>
            <a:chOff x="518" y="255"/>
            <a:chExt cx="3856" cy="1546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64" y="1253"/>
              <a:ext cx="3537" cy="0"/>
            </a:xfrm>
            <a:prstGeom prst="line">
              <a:avLst/>
            </a:prstGeom>
            <a:noFill/>
            <a:ln w="38100">
              <a:solidFill>
                <a:srgbClr val="CC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ct val="0"/>
                </a:spcAft>
                <a:buFontTx/>
                <a:buNone/>
                <a:defRPr/>
              </a:pPr>
              <a:endParaRPr lang="de-DE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b="34654"/>
            <a:stretch>
              <a:fillRect/>
            </a:stretch>
          </p:blipFill>
          <p:spPr bwMode="auto">
            <a:xfrm>
              <a:off x="518" y="255"/>
              <a:ext cx="3856" cy="9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905" y="1283"/>
              <a:ext cx="2926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Aft>
                  <a:spcPct val="0"/>
                </a:spcAft>
                <a:buFontTx/>
                <a:buNone/>
                <a:defRPr/>
              </a:pPr>
              <a:r>
                <a:rPr lang="de-DE" dirty="0">
                  <a:solidFill>
                    <a:srgbClr val="000099"/>
                  </a:solidFill>
                  <a:latin typeface="Arial" pitchFamily="34" charset="0"/>
                  <a:cs typeface="+mn-cs"/>
                </a:rPr>
                <a:t>Division of Genetic Epidemiology</a:t>
              </a:r>
            </a:p>
            <a:p>
              <a:pPr algn="ctr" eaLnBrk="0" hangingPunct="0">
                <a:spcAft>
                  <a:spcPct val="0"/>
                </a:spcAft>
                <a:buFontTx/>
                <a:buNone/>
                <a:defRPr/>
              </a:pPr>
              <a:r>
                <a:rPr lang="de-DE" dirty="0">
                  <a:solidFill>
                    <a:srgbClr val="000099"/>
                  </a:solidFill>
                  <a:latin typeface="Arial" pitchFamily="34" charset="0"/>
                  <a:cs typeface="+mn-cs"/>
                </a:rPr>
                <a:t>Innsbruck Medical University</a:t>
              </a:r>
              <a:endParaRPr lang="de-AT" dirty="0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852738"/>
            <a:ext cx="7772400" cy="1541462"/>
          </a:xfrm>
        </p:spPr>
        <p:txBody>
          <a:bodyPr/>
          <a:lstStyle>
            <a:lvl1pPr algn="ctr"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 sz="2000" b="1" i="1"/>
            </a:lvl1pPr>
          </a:lstStyle>
          <a:p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spcBef>
                <a:spcPct val="20000"/>
              </a:spcBef>
              <a:defRPr sz="1400"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1F4570D-4E5D-4AA1-8980-4B8813B88B8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B899-695F-480B-BB59-D3CD88CD76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F8C6-DFE4-442A-AAB3-BB4D6CBD778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E9F9-DCF4-4855-BFAD-ABB9D98DB1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C4CC-04CB-44F6-8A8C-CD910B59846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■"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05B0-AD30-4B3D-9BBE-FC5172D496A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C0B5-696B-445D-B3FF-E02F595C67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088-55D3-47DC-9B95-C978027E9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96753-FA1D-42A0-BB8A-A925C2982B6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CDF2-765D-4381-AF77-7441E53EDF2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8C5E-8EE9-4FFC-BC1A-6CAD7C126C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4175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771F8-6A6D-4DC5-971B-FEE6CDDF333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MUI_Ecke_far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113" y="0"/>
            <a:ext cx="24018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6121400" cy="2454275"/>
            <a:chOff x="518" y="255"/>
            <a:chExt cx="3856" cy="1546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64" y="1253"/>
              <a:ext cx="3537" cy="0"/>
            </a:xfrm>
            <a:prstGeom prst="line">
              <a:avLst/>
            </a:prstGeom>
            <a:noFill/>
            <a:ln w="38100">
              <a:solidFill>
                <a:srgbClr val="CC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Aft>
                  <a:spcPct val="0"/>
                </a:spcAft>
                <a:buFontTx/>
                <a:buNone/>
                <a:defRPr/>
              </a:pPr>
              <a:endParaRPr lang="de-D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b="34654"/>
            <a:stretch>
              <a:fillRect/>
            </a:stretch>
          </p:blipFill>
          <p:spPr bwMode="auto">
            <a:xfrm>
              <a:off x="518" y="255"/>
              <a:ext cx="3856" cy="9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905" y="1283"/>
              <a:ext cx="2926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Aft>
                  <a:spcPct val="0"/>
                </a:spcAft>
                <a:buFontTx/>
                <a:buNone/>
                <a:defRPr/>
              </a:pPr>
              <a:r>
                <a:rPr lang="de-DE" dirty="0">
                  <a:solidFill>
                    <a:srgbClr val="000099"/>
                  </a:solidFill>
                  <a:latin typeface="Arial" pitchFamily="34" charset="0"/>
                </a:rPr>
                <a:t>Division of Genetic Epidemiology</a:t>
              </a:r>
            </a:p>
            <a:p>
              <a:pPr algn="ctr" eaLnBrk="0" hangingPunct="0">
                <a:spcAft>
                  <a:spcPct val="0"/>
                </a:spcAft>
                <a:buFontTx/>
                <a:buNone/>
                <a:defRPr/>
              </a:pPr>
              <a:r>
                <a:rPr lang="de-DE" dirty="0">
                  <a:solidFill>
                    <a:srgbClr val="000099"/>
                  </a:solidFill>
                  <a:latin typeface="Arial" pitchFamily="34" charset="0"/>
                </a:rPr>
                <a:t>Innsbruck Medical University</a:t>
              </a:r>
              <a:endParaRPr lang="de-AT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852738"/>
            <a:ext cx="7772400" cy="1541462"/>
          </a:xfrm>
        </p:spPr>
        <p:txBody>
          <a:bodyPr/>
          <a:lstStyle>
            <a:lvl1pPr algn="ctr">
              <a:defRPr sz="2800" b="1" i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 sz="2000" b="1" i="1"/>
            </a:lvl1pPr>
          </a:lstStyle>
          <a:p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spcBef>
                <a:spcPct val="20000"/>
              </a:spcBef>
              <a:defRPr sz="1400"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1F4570D-4E5D-4AA1-8980-4B8813B88B8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B899-695F-480B-BB59-D3CD88CD76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F8C6-DFE4-442A-AAB3-BB4D6CBD778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, 1.Ebene blau und f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■"/>
              <a:defRPr lang="de-DE" sz="2400" b="1" dirty="0" smtClean="0">
                <a:solidFill>
                  <a:srgbClr val="083286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E9F9-DCF4-4855-BFAD-ABB9D98DB1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C4CC-04CB-44F6-8A8C-CD910B59846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05B0-AD30-4B3D-9BBE-FC5172D496A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C0B5-696B-445D-B3FF-E02F595C67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1088-55D3-47DC-9B95-C978027E9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96753-FA1D-42A0-BB8A-A925C2982B6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CDF2-765D-4381-AF77-7441E53EDF2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8C5E-8EE9-4FFC-BC1A-6CAD7C126C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4175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771F8-6A6D-4DC5-971B-FEE6CDDF333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, 1.Ebene blau fett unterstr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761412" cy="5016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■"/>
              <a:defRPr lang="de-DE" sz="2400" b="1" u="sng" dirty="0" smtClean="0">
                <a:solidFill>
                  <a:srgbClr val="083286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 schwarz, kleinere Schriftgrö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itchFamily="34" charset="0"/>
              <a:buChar char="■"/>
              <a:defRPr lang="de-DE" sz="2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775" indent="-266700"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714375" indent="-228600"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HintergrundMaster4a_banne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220663" y="114300"/>
            <a:ext cx="8105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5125" name="Picture 11" descr="genepi_innsbruck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4300" y="6429375"/>
            <a:ext cx="1069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ts val="1200"/>
        </a:spcBef>
        <a:spcAft>
          <a:spcPts val="900"/>
        </a:spcAft>
        <a:buClr>
          <a:srgbClr val="0A3CA0"/>
        </a:buClr>
        <a:buSzPct val="120000"/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0"/>
        </a:spcBef>
        <a:spcAft>
          <a:spcPts val="600"/>
        </a:spcAft>
        <a:buClr>
          <a:srgbClr val="0A3CA0"/>
        </a:buClr>
        <a:buSzPct val="75000"/>
        <a:buFont typeface="Arial" charset="0"/>
        <a:buChar char="►"/>
        <a:defRPr sz="2000">
          <a:solidFill>
            <a:schemeClr val="tx1"/>
          </a:solidFill>
          <a:latin typeface="+mn-lt"/>
          <a:cs typeface="+mn-cs"/>
        </a:defRPr>
      </a:lvl2pPr>
      <a:lvl3pPr marL="895350" indent="-228600" algn="l" rtl="0" eaLnBrk="0" fontAlgn="base" hangingPunct="0">
        <a:spcBef>
          <a:spcPct val="0"/>
        </a:spcBef>
        <a:spcAft>
          <a:spcPts val="600"/>
        </a:spcAft>
        <a:buClr>
          <a:srgbClr val="0A3CA0"/>
        </a:buClr>
        <a:buSzPct val="120000"/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40000"/>
        </a:spcAft>
        <a:buSzPct val="85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40000"/>
        </a:spcAft>
        <a:buSzPct val="85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spcAft>
                <a:spcPct val="0"/>
              </a:spcAft>
              <a:buFontTx/>
              <a:buNone/>
              <a:defRPr/>
            </a:pP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45225"/>
            <a:ext cx="3384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spcAft>
                <a:spcPct val="0"/>
              </a:spcAft>
              <a:buFontTx/>
              <a:buNone/>
              <a:defRPr/>
            </a:pPr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spcAft>
                <a:spcPct val="0"/>
              </a:spcAft>
              <a:buFontTx/>
              <a:buNone/>
              <a:defRPr/>
            </a:pPr>
            <a:fld id="{B8EAD7EF-15FA-44FC-A25E-8B5CBB699D6B}" type="slidenum">
              <a:rPr lang="de-DE">
                <a:solidFill>
                  <a:srgbClr val="000000"/>
                </a:solidFill>
                <a:cs typeface="+mn-cs"/>
              </a:rPr>
              <a:pPr>
                <a:spcAft>
                  <a:spcPct val="0"/>
                </a:spcAft>
                <a:buFontTx/>
                <a:buNone/>
                <a:defRPr/>
              </a:pPr>
              <a:t>‹Nr.›</a:t>
            </a:fld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765175"/>
            <a:ext cx="9150350" cy="3175"/>
          </a:xfrm>
          <a:prstGeom prst="line">
            <a:avLst/>
          </a:prstGeom>
          <a:noFill/>
          <a:ln w="539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de-DE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32" name="Picture 8" descr="logo_MUI_Ecke_farbi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500" y="0"/>
            <a:ext cx="571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spcAft>
                <a:spcPct val="0"/>
              </a:spcAft>
              <a:buFontTx/>
              <a:buNone/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45225"/>
            <a:ext cx="3384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spcAft>
                <a:spcPct val="0"/>
              </a:spcAft>
              <a:buFontTx/>
              <a:buNone/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spcAft>
                <a:spcPct val="0"/>
              </a:spcAft>
              <a:buFontTx/>
              <a:buNone/>
              <a:defRPr/>
            </a:pPr>
            <a:fld id="{B8EAD7EF-15FA-44FC-A25E-8B5CBB699D6B}" type="slidenum">
              <a:rPr lang="de-DE">
                <a:solidFill>
                  <a:srgbClr val="000000"/>
                </a:solidFill>
              </a:rPr>
              <a:pPr>
                <a:spcAft>
                  <a:spcPct val="0"/>
                </a:spcAft>
                <a:buFontTx/>
                <a:buNone/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" name="Picture 13" descr="HintergrundMaster4a_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enepi_innsbruc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300" y="6429375"/>
            <a:ext cx="1069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erzteblatt.de/pdf.asp?id=81171" TargetMode="Externa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de.wikipedia.org/wiki/Randomisierte_kontrollierte_Studi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ndomized_controlled_tria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1834534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1181101"/>
            <a:ext cx="9144000" cy="28797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7312" y="2620963"/>
            <a:ext cx="8969375" cy="900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defRPr/>
            </a:pPr>
            <a:r>
              <a:rPr lang="en-US" sz="3200" noProof="1" smtClean="0">
                <a:latin typeface="Calibri" panose="020F0502020204030204" pitchFamily="34" charset="0"/>
              </a:rPr>
              <a:t/>
            </a:r>
            <a:br>
              <a:rPr lang="en-US" sz="3200" noProof="1" smtClean="0">
                <a:latin typeface="Calibri" panose="020F0502020204030204" pitchFamily="34" charset="0"/>
              </a:rPr>
            </a:br>
            <a:r>
              <a:rPr lang="en-US" sz="3200" noProof="1">
                <a:latin typeface="Calibri" panose="020F0502020204030204" pitchFamily="34" charset="0"/>
              </a:rPr>
              <a:t/>
            </a:r>
            <a:br>
              <a:rPr lang="en-US" sz="3200" noProof="1">
                <a:latin typeface="Calibri" panose="020F0502020204030204" pitchFamily="34" charset="0"/>
              </a:rPr>
            </a:br>
            <a:r>
              <a:rPr lang="en-US" sz="3200" noProof="1" smtClean="0">
                <a:latin typeface="Calibri" panose="020F0502020204030204" pitchFamily="34" charset="0"/>
              </a:rPr>
              <a:t/>
            </a:r>
            <a:br>
              <a:rPr lang="en-US" sz="3200" noProof="1" smtClean="0">
                <a:latin typeface="Calibri" panose="020F0502020204030204" pitchFamily="34" charset="0"/>
              </a:rPr>
            </a:br>
            <a:r>
              <a:rPr lang="en-US" sz="3200" noProof="1">
                <a:latin typeface="Calibri" panose="020F0502020204030204" pitchFamily="34" charset="0"/>
              </a:rPr>
              <a:t/>
            </a:r>
            <a:br>
              <a:rPr lang="en-US" sz="3200" noProof="1">
                <a:latin typeface="Calibri" panose="020F0502020204030204" pitchFamily="34" charset="0"/>
              </a:rPr>
            </a:br>
            <a:r>
              <a:rPr lang="en-US" sz="3200" noProof="1" smtClean="0">
                <a:latin typeface="Calibri" panose="020F0502020204030204" pitchFamily="34" charset="0"/>
              </a:rPr>
              <a:t/>
            </a:r>
            <a:br>
              <a:rPr lang="en-US" sz="3200" noProof="1" smtClean="0">
                <a:latin typeface="Calibri" panose="020F0502020204030204" pitchFamily="34" charset="0"/>
              </a:rPr>
            </a:br>
            <a:r>
              <a:rPr lang="en-US" sz="3200" noProof="1">
                <a:latin typeface="Calibri" panose="020F0502020204030204" pitchFamily="34" charset="0"/>
              </a:rPr>
              <a:t/>
            </a:r>
            <a:br>
              <a:rPr lang="en-US" sz="3200" noProof="1">
                <a:latin typeface="Calibri" panose="020F0502020204030204" pitchFamily="34" charset="0"/>
              </a:rPr>
            </a:br>
            <a:r>
              <a:rPr lang="en-US" sz="3200" noProof="1" smtClean="0">
                <a:latin typeface="Calibri" panose="020F0502020204030204" pitchFamily="34" charset="0"/>
              </a:rPr>
              <a:t/>
            </a:r>
            <a:br>
              <a:rPr lang="en-US" sz="3200" noProof="1" smtClean="0">
                <a:latin typeface="Calibri" panose="020F0502020204030204" pitchFamily="34" charset="0"/>
              </a:rPr>
            </a:br>
            <a:r>
              <a:rPr lang="en-US" sz="3200" noProof="1">
                <a:latin typeface="Calibri" panose="020F0502020204030204" pitchFamily="34" charset="0"/>
              </a:rPr>
              <a:t/>
            </a:r>
            <a:br>
              <a:rPr lang="en-US" sz="3200" noProof="1">
                <a:latin typeface="Calibri" panose="020F0502020204030204" pitchFamily="34" charset="0"/>
              </a:rPr>
            </a:br>
            <a:r>
              <a:rPr lang="en-US" sz="3200" noProof="1" smtClean="0">
                <a:latin typeface="Calibri" panose="020F0502020204030204" pitchFamily="34" charset="0"/>
              </a:rPr>
              <a:t>Medizinische Wissenschaften </a:t>
            </a:r>
            <a:br>
              <a:rPr lang="en-US" sz="3200" noProof="1" smtClean="0">
                <a:latin typeface="Calibri" panose="020F0502020204030204" pitchFamily="34" charset="0"/>
              </a:rPr>
            </a:br>
            <a:r>
              <a:rPr lang="en-US" sz="3200" noProof="1" smtClean="0">
                <a:latin typeface="Calibri" panose="020F0502020204030204" pitchFamily="34" charset="0"/>
              </a:rPr>
              <a:t> Interventionsstudien – Statistik Teil </a:t>
            </a:r>
            <a:br>
              <a:rPr lang="en-US" sz="3200" noProof="1" smtClean="0">
                <a:latin typeface="Calibri" panose="020F0502020204030204" pitchFamily="34" charset="0"/>
              </a:rPr>
            </a:br>
            <a:r>
              <a:rPr lang="en-US" sz="2800" noProof="1" smtClean="0">
                <a:latin typeface="Calibri" panose="020F0502020204030204" pitchFamily="34" charset="0"/>
              </a:rPr>
              <a:t>am Beispiel von Legro et al., NEJM, 2007</a:t>
            </a:r>
            <a:endParaRPr lang="en-US" sz="2800" noProof="1" smtClean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pic>
        <p:nvPicPr>
          <p:cNvPr id="20484" name="Picture 12" descr="pano5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0825"/>
            <a:ext cx="9144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 bwMode="auto">
          <a:xfrm>
            <a:off x="38417" y="6370990"/>
            <a:ext cx="7585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366"/>
                </a:solidFill>
                <a:latin typeface="Calibri" panose="020F0502020204030204" pitchFamily="34" charset="0"/>
                <a:ea typeface="+mj-ea"/>
                <a:cs typeface="+mj-cs"/>
              </a:rPr>
              <a:t>Hansi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003366"/>
                </a:solidFill>
                <a:latin typeface="Calibri" panose="020F0502020204030204" pitchFamily="34" charset="0"/>
                <a:ea typeface="+mj-ea"/>
                <a:cs typeface="+mj-cs"/>
              </a:rPr>
              <a:t>Weißensteiner</a:t>
            </a:r>
            <a:r>
              <a:rPr lang="de-DE" dirty="0" smtClean="0">
                <a:solidFill>
                  <a:srgbClr val="003366"/>
                </a:solidFill>
                <a:latin typeface="Calibri" panose="020F0502020204030204" pitchFamily="34" charset="0"/>
                <a:ea typeface="+mj-ea"/>
                <a:cs typeface="+mj-cs"/>
              </a:rPr>
              <a:t> – Genetische Epidemiologie Innsbruck</a:t>
            </a:r>
            <a:endParaRPr lang="de-DE" sz="2000" dirty="0">
              <a:solidFill>
                <a:srgbClr val="003366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698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Vergleich der Gruppen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Intention-to-treat-</a:t>
            </a:r>
            <a:r>
              <a:rPr lang="en-US" b="1" dirty="0" err="1" smtClean="0">
                <a:latin typeface="Calibri" panose="020F0502020204030204" pitchFamily="34" charset="0"/>
              </a:rPr>
              <a:t>Analyse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(ITT): </a:t>
            </a:r>
            <a:r>
              <a:rPr lang="en-US" dirty="0">
                <a:latin typeface="Calibri" panose="020F0502020204030204" pitchFamily="34" charset="0"/>
              </a:rPr>
              <a:t>Die </a:t>
            </a:r>
            <a:r>
              <a:rPr lang="en-US" dirty="0" err="1">
                <a:latin typeface="Calibri" panose="020F0502020204030204" pitchFamily="34" charset="0"/>
              </a:rPr>
              <a:t>Daten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aller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Probanden</a:t>
            </a:r>
            <a:r>
              <a:rPr lang="en-US" dirty="0">
                <a:latin typeface="Calibri" panose="020F0502020204030204" pitchFamily="34" charset="0"/>
              </a:rPr>
              <a:t>, die </a:t>
            </a:r>
            <a:r>
              <a:rPr lang="en-US" dirty="0" err="1">
                <a:latin typeface="Calibri" panose="020F0502020204030204" pitchFamily="34" charset="0"/>
              </a:rPr>
              <a:t>randomisiert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wurden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werden</a:t>
            </a:r>
            <a:r>
              <a:rPr lang="en-US" dirty="0">
                <a:latin typeface="Calibri" panose="020F0502020204030204" pitchFamily="34" charset="0"/>
              </a:rPr>
              <a:t> in die </a:t>
            </a:r>
            <a:r>
              <a:rPr lang="en-US" dirty="0" err="1">
                <a:latin typeface="Calibri" panose="020F0502020204030204" pitchFamily="34" charset="0"/>
              </a:rPr>
              <a:t>statistische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Analyse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einbezogen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auch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wenn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ein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Proband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Studie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vorzeitig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verlässt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miley 3"/>
          <p:cNvSpPr/>
          <p:nvPr/>
        </p:nvSpPr>
        <p:spPr bwMode="auto">
          <a:xfrm>
            <a:off x="1424524" y="4632958"/>
            <a:ext cx="609600" cy="595086"/>
          </a:xfrm>
          <a:prstGeom prst="smileyFace">
            <a:avLst>
              <a:gd name="adj" fmla="val -465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miley 4"/>
          <p:cNvSpPr/>
          <p:nvPr/>
        </p:nvSpPr>
        <p:spPr bwMode="auto">
          <a:xfrm>
            <a:off x="1030302" y="4022334"/>
            <a:ext cx="609600" cy="59508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miley 5"/>
          <p:cNvSpPr/>
          <p:nvPr/>
        </p:nvSpPr>
        <p:spPr bwMode="auto">
          <a:xfrm>
            <a:off x="1804998" y="3974334"/>
            <a:ext cx="609600" cy="59508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Smiley 7"/>
          <p:cNvSpPr/>
          <p:nvPr/>
        </p:nvSpPr>
        <p:spPr bwMode="auto">
          <a:xfrm>
            <a:off x="7244900" y="3733073"/>
            <a:ext cx="609600" cy="59508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miley 8"/>
          <p:cNvSpPr/>
          <p:nvPr/>
        </p:nvSpPr>
        <p:spPr bwMode="auto">
          <a:xfrm>
            <a:off x="8151680" y="3821611"/>
            <a:ext cx="609600" cy="59508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Smiley 9"/>
          <p:cNvSpPr/>
          <p:nvPr/>
        </p:nvSpPr>
        <p:spPr bwMode="auto">
          <a:xfrm>
            <a:off x="7706816" y="4328159"/>
            <a:ext cx="609600" cy="595086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816066" y="5455920"/>
            <a:ext cx="235801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Therapie-Gruppe</a:t>
            </a:r>
          </a:p>
          <a:p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6656687" y="5455920"/>
            <a:ext cx="223971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Placebo-Gruppe</a:t>
            </a:r>
          </a:p>
          <a:p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2259094" y="4103187"/>
            <a:ext cx="905195" cy="63808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 bwMode="auto">
          <a:xfrm>
            <a:off x="3164289" y="3805644"/>
            <a:ext cx="369364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Entfernen / Per-Protocol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endParaRPr lang="de-DE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Berücksichtigen / </a:t>
            </a:r>
            <a:r>
              <a:rPr lang="de-DE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ITT</a:t>
            </a: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&quot;Nein&quot;-Symbol 16"/>
          <p:cNvSpPr/>
          <p:nvPr/>
        </p:nvSpPr>
        <p:spPr bwMode="auto">
          <a:xfrm>
            <a:off x="1120140" y="4520107"/>
            <a:ext cx="1264920" cy="882473"/>
          </a:xfrm>
          <a:prstGeom prst="noSmoking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V="1">
            <a:off x="2265142" y="5063706"/>
            <a:ext cx="908942" cy="453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auto">
          <a:xfrm>
            <a:off x="-11" y="6118955"/>
            <a:ext cx="9276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Sehr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wichtig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– </a:t>
            </a:r>
            <a:r>
              <a:rPr lang="en-US" sz="1800" dirty="0" err="1" smtClean="0">
                <a:solidFill>
                  <a:schemeClr val="tx1"/>
                </a:solidFill>
              </a:rPr>
              <a:t>behält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Randomisierung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bei</a:t>
            </a:r>
            <a:r>
              <a:rPr lang="en-US" sz="1800" dirty="0" smtClean="0">
                <a:solidFill>
                  <a:schemeClr val="tx1"/>
                </a:solidFill>
              </a:rPr>
              <a:t> / </a:t>
            </a:r>
            <a:r>
              <a:rPr lang="en-US" sz="1800" dirty="0" err="1" smtClean="0">
                <a:solidFill>
                  <a:schemeClr val="tx1"/>
                </a:solidFill>
              </a:rPr>
              <a:t>Gruppen</a:t>
            </a:r>
            <a:r>
              <a:rPr lang="en-US" sz="1800" dirty="0" smtClean="0">
                <a:solidFill>
                  <a:schemeClr val="tx1"/>
                </a:solidFill>
              </a:rPr>
              <a:t> so </a:t>
            </a:r>
            <a:r>
              <a:rPr lang="en-US" sz="1800" dirty="0" err="1" smtClean="0">
                <a:solidFill>
                  <a:schemeClr val="tx1"/>
                </a:solidFill>
              </a:rPr>
              <a:t>ähnlich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möglich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behalten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2445723" y="3219190"/>
            <a:ext cx="447109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Once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randomized</a:t>
            </a:r>
            <a:r>
              <a:rPr lang="de-DE" sz="2000" b="1" dirty="0" smtClean="0">
                <a:solidFill>
                  <a:schemeClr val="tx1"/>
                </a:solidFill>
              </a:rPr>
              <a:t>, </a:t>
            </a:r>
            <a:r>
              <a:rPr lang="de-DE" sz="2000" b="1" dirty="0" err="1" smtClean="0">
                <a:solidFill>
                  <a:schemeClr val="tx1"/>
                </a:solidFill>
              </a:rPr>
              <a:t>always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</a:rPr>
              <a:t>analyzed</a:t>
            </a:r>
            <a:endParaRPr lang="de-DE" sz="20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3" y="23584"/>
            <a:ext cx="3403597" cy="20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 bwMode="auto">
          <a:xfrm>
            <a:off x="5993658" y="1802102"/>
            <a:ext cx="1860841" cy="26697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Vergleich der 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/>
          <a:stretch/>
        </p:blipFill>
        <p:spPr bwMode="auto">
          <a:xfrm>
            <a:off x="257771" y="1081747"/>
            <a:ext cx="8125342" cy="38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8456530" y="2683130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ITT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8478611" y="4934740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PP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075530" y="4955613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154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4014108" y="4922243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136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7036523" y="4882964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160</a:t>
            </a:r>
          </a:p>
        </p:txBody>
      </p:sp>
    </p:spTree>
    <p:extLst>
      <p:ext uri="{BB962C8B-B14F-4D97-AF65-F5344CB8AC3E}">
        <p14:creationId xmlns:p14="http://schemas.microsoft.com/office/powerpoint/2010/main" val="39793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Die Prinzipien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statistischen</a:t>
            </a:r>
            <a:r>
              <a:rPr lang="en-US" sz="2400" dirty="0" smtClean="0"/>
              <a:t> Tests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9425" y="810075"/>
            <a:ext cx="8524875" cy="431323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2000" b="1" dirty="0" err="1" smtClean="0"/>
              <a:t>Notwendige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Schritte</a:t>
            </a:r>
            <a:r>
              <a:rPr lang="en-US" sz="2000" b="1" dirty="0" smtClean="0"/>
              <a:t>, um </a:t>
            </a:r>
            <a:r>
              <a:rPr lang="en-US" sz="2000" b="1" dirty="0" err="1" smtClean="0"/>
              <a:t>einen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statistischen</a:t>
            </a:r>
            <a:r>
              <a:rPr lang="en-US" sz="2000" b="1" dirty="0" smtClean="0"/>
              <a:t> Test </a:t>
            </a:r>
            <a:r>
              <a:rPr lang="en-US" sz="2000" b="1" dirty="0" err="1" smtClean="0"/>
              <a:t>durchzuführen</a:t>
            </a:r>
            <a:r>
              <a:rPr lang="en-US" sz="2000" b="1" dirty="0" smtClean="0"/>
              <a:t>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lang="en-US" sz="10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Das </a:t>
            </a:r>
            <a:r>
              <a:rPr lang="en-US" sz="2000" dirty="0" err="1" smtClean="0"/>
              <a:t>wissenschaftliche</a:t>
            </a:r>
            <a:r>
              <a:rPr lang="en-US" sz="2000" dirty="0" smtClean="0"/>
              <a:t> Problem </a:t>
            </a:r>
            <a:r>
              <a:rPr lang="en-US" sz="2000" dirty="0" err="1" smtClean="0"/>
              <a:t>spezifizieren</a:t>
            </a:r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Das Problem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statistisches</a:t>
            </a:r>
            <a:r>
              <a:rPr lang="en-US" sz="2000" dirty="0" smtClean="0"/>
              <a:t> </a:t>
            </a:r>
            <a:r>
              <a:rPr lang="en-US" sz="2000" dirty="0" err="1" smtClean="0"/>
              <a:t>Testproblem</a:t>
            </a:r>
            <a:r>
              <a:rPr lang="en-US" sz="2000" dirty="0" smtClean="0"/>
              <a:t> </a:t>
            </a:r>
            <a:r>
              <a:rPr lang="en-US" sz="2000" dirty="0" err="1" smtClean="0"/>
              <a:t>formulieren</a:t>
            </a:r>
            <a:r>
              <a:rPr lang="en-US" sz="2000" dirty="0" smtClean="0"/>
              <a:t>: </a:t>
            </a:r>
            <a:r>
              <a:rPr lang="en-US" sz="2000" dirty="0" err="1" smtClean="0"/>
              <a:t>Nullhypothese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vs. </a:t>
            </a:r>
            <a:r>
              <a:rPr lang="en-US" sz="2000" dirty="0" err="1" smtClean="0"/>
              <a:t>Alternativhypothese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(die </a:t>
            </a:r>
            <a:r>
              <a:rPr lang="en-US" sz="2000" dirty="0" err="1" smtClean="0"/>
              <a:t>Hypothese</a:t>
            </a:r>
            <a:r>
              <a:rPr lang="en-US" sz="2000" dirty="0" smtClean="0"/>
              <a:t>, die man </a:t>
            </a:r>
            <a:r>
              <a:rPr lang="en-US" sz="2000" dirty="0" err="1" smtClean="0"/>
              <a:t>beweisen</a:t>
            </a:r>
            <a:r>
              <a:rPr lang="en-US" sz="2000" dirty="0" smtClean="0"/>
              <a:t> will), z.B.:</a:t>
            </a: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: Life Birth-Rate </a:t>
            </a:r>
            <a:r>
              <a:rPr lang="en-US" sz="1600" dirty="0" err="1" smtClean="0"/>
              <a:t>bei</a:t>
            </a:r>
            <a:r>
              <a:rPr lang="en-US" sz="1600" dirty="0" smtClean="0"/>
              <a:t> </a:t>
            </a:r>
            <a:r>
              <a:rPr lang="en-US" sz="1600" dirty="0" err="1" smtClean="0"/>
              <a:t>allen</a:t>
            </a:r>
            <a:r>
              <a:rPr lang="en-US" sz="1600" dirty="0" smtClean="0"/>
              <a:t> </a:t>
            </a:r>
            <a:r>
              <a:rPr lang="en-US" sz="1600" dirty="0" err="1"/>
              <a:t>W</a:t>
            </a:r>
            <a:r>
              <a:rPr lang="en-US" sz="1600" dirty="0" err="1" smtClean="0"/>
              <a:t>irkstoffen</a:t>
            </a:r>
            <a:r>
              <a:rPr lang="en-US" sz="1600" dirty="0" smtClean="0"/>
              <a:t> </a:t>
            </a:r>
            <a:r>
              <a:rPr lang="en-US" sz="1600" dirty="0" err="1" smtClean="0"/>
              <a:t>gleich</a:t>
            </a: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H</a:t>
            </a:r>
            <a:r>
              <a:rPr lang="en-US" sz="1600" baseline="-25000" dirty="0" smtClean="0"/>
              <a:t>1</a:t>
            </a:r>
            <a:r>
              <a:rPr lang="en-US" sz="1600" dirty="0"/>
              <a:t>: </a:t>
            </a:r>
            <a:r>
              <a:rPr lang="en-US" sz="1600" dirty="0" err="1" smtClean="0"/>
              <a:t>Mindestens</a:t>
            </a:r>
            <a:r>
              <a:rPr lang="en-US" sz="1600" dirty="0" smtClean="0"/>
              <a:t> </a:t>
            </a:r>
            <a:r>
              <a:rPr lang="en-US" sz="1600" dirty="0" err="1" smtClean="0"/>
              <a:t>eine</a:t>
            </a:r>
            <a:r>
              <a:rPr lang="en-US" sz="1600" dirty="0" smtClean="0"/>
              <a:t> Life </a:t>
            </a:r>
            <a:r>
              <a:rPr lang="en-US" sz="1600" dirty="0"/>
              <a:t>Birth-Rate </a:t>
            </a:r>
            <a:r>
              <a:rPr lang="en-US" sz="1600" dirty="0" err="1" smtClean="0"/>
              <a:t>unterscheidet</a:t>
            </a:r>
            <a:r>
              <a:rPr lang="en-US" sz="1600" dirty="0" smtClean="0"/>
              <a:t> </a:t>
            </a:r>
            <a:r>
              <a:rPr lang="en-US" sz="1600" dirty="0" err="1" smtClean="0"/>
              <a:t>sich</a:t>
            </a:r>
            <a:r>
              <a:rPr lang="en-US" sz="1600" dirty="0" smtClean="0"/>
              <a:t> von den </a:t>
            </a:r>
            <a:r>
              <a:rPr lang="en-US" sz="1600" dirty="0" err="1" smtClean="0"/>
              <a:t>anderen</a:t>
            </a:r>
            <a:endParaRPr lang="en-US" sz="1600" dirty="0" smtClean="0"/>
          </a:p>
          <a:p>
            <a:pPr marL="3619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1600" dirty="0" smtClean="0"/>
              <a:t>(</a:t>
            </a:r>
            <a:r>
              <a:rPr lang="en-US" sz="1600" dirty="0" err="1" smtClean="0"/>
              <a:t>zweiseitiger</a:t>
            </a:r>
            <a:r>
              <a:rPr lang="en-US" sz="1600" dirty="0" smtClean="0"/>
              <a:t> Test)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Oder </a:t>
            </a:r>
            <a:r>
              <a:rPr lang="en-US" sz="1600" dirty="0"/>
              <a:t>H</a:t>
            </a:r>
            <a:r>
              <a:rPr lang="en-US" sz="1600" baseline="-25000" dirty="0"/>
              <a:t>1</a:t>
            </a:r>
            <a:r>
              <a:rPr lang="en-US" sz="1600" dirty="0"/>
              <a:t>: </a:t>
            </a:r>
            <a:r>
              <a:rPr lang="en-US" sz="1600" dirty="0" err="1"/>
              <a:t>Mindestens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Life Birth-Rate </a:t>
            </a:r>
            <a:r>
              <a:rPr lang="en-US" sz="1600" dirty="0" err="1" smtClean="0"/>
              <a:t>höher</a:t>
            </a:r>
            <a:r>
              <a:rPr lang="en-US" sz="1600" dirty="0" smtClean="0"/>
              <a:t>/</a:t>
            </a:r>
            <a:r>
              <a:rPr lang="en-US" sz="1600" dirty="0" err="1" smtClean="0"/>
              <a:t>niedriger</a:t>
            </a:r>
            <a:r>
              <a:rPr lang="en-US" sz="1600" dirty="0" smtClean="0"/>
              <a:t> </a:t>
            </a:r>
            <a:r>
              <a:rPr lang="en-US" sz="1600" dirty="0" err="1" smtClean="0"/>
              <a:t>als</a:t>
            </a:r>
            <a:r>
              <a:rPr lang="en-US" sz="1600" dirty="0" smtClean="0"/>
              <a:t> die </a:t>
            </a:r>
            <a:r>
              <a:rPr lang="en-US" sz="1600" dirty="0" err="1" smtClean="0"/>
              <a:t>anderen</a:t>
            </a:r>
            <a:endParaRPr lang="en-US" sz="1600" dirty="0"/>
          </a:p>
          <a:p>
            <a:pPr marL="36195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1600" dirty="0" smtClean="0"/>
              <a:t>(</a:t>
            </a:r>
            <a:r>
              <a:rPr lang="en-US" sz="1600" dirty="0" err="1" smtClean="0"/>
              <a:t>einseitiger</a:t>
            </a:r>
            <a:r>
              <a:rPr lang="en-US" sz="1600" dirty="0" smtClean="0"/>
              <a:t> Test </a:t>
            </a:r>
            <a:r>
              <a:rPr lang="en-US" sz="1600" dirty="0" err="1" smtClean="0"/>
              <a:t>bzgl</a:t>
            </a:r>
            <a:r>
              <a:rPr lang="en-US" sz="1600" dirty="0" smtClean="0"/>
              <a:t>. 2 </a:t>
            </a:r>
            <a:r>
              <a:rPr lang="en-US" sz="1600" dirty="0" err="1" smtClean="0"/>
              <a:t>Gruppen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err="1" smtClean="0"/>
              <a:t>Festlegen</a:t>
            </a:r>
            <a:r>
              <a:rPr lang="en-US" sz="2000" dirty="0" smtClean="0"/>
              <a:t>, </a:t>
            </a:r>
            <a:r>
              <a:rPr lang="en-US" sz="2000" dirty="0" err="1"/>
              <a:t>w</a:t>
            </a:r>
            <a:r>
              <a:rPr lang="en-US" sz="2000" dirty="0" err="1" smtClean="0"/>
              <a:t>ie</a:t>
            </a:r>
            <a:r>
              <a:rPr lang="en-US" sz="2000" dirty="0" smtClean="0"/>
              <a:t> </a:t>
            </a:r>
            <a:r>
              <a:rPr lang="en-US" sz="2000" dirty="0" err="1" smtClean="0"/>
              <a:t>groß</a:t>
            </a:r>
            <a:r>
              <a:rPr lang="en-US" sz="2000" dirty="0" smtClean="0"/>
              <a:t> der </a:t>
            </a:r>
            <a:r>
              <a:rPr lang="en-US" sz="2000" dirty="0" err="1"/>
              <a:t>F</a:t>
            </a:r>
            <a:r>
              <a:rPr lang="en-US" sz="2000" dirty="0" err="1" smtClean="0"/>
              <a:t>ehler</a:t>
            </a:r>
            <a:r>
              <a:rPr lang="en-US" sz="2000" dirty="0" smtClean="0"/>
              <a:t> (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 smtClean="0"/>
              <a:t>) werden </a:t>
            </a:r>
            <a:r>
              <a:rPr lang="en-US" sz="2000" dirty="0" err="1" smtClean="0"/>
              <a:t>darf</a:t>
            </a:r>
            <a:r>
              <a:rPr lang="en-US" sz="2000" dirty="0" smtClean="0"/>
              <a:t>, den man </a:t>
            </a:r>
            <a:r>
              <a:rPr lang="en-US" sz="2000" dirty="0" err="1" smtClean="0"/>
              <a:t>tolerieren</a:t>
            </a:r>
            <a:r>
              <a:rPr lang="en-US" sz="2000" dirty="0" smtClean="0"/>
              <a:t> </a:t>
            </a:r>
            <a:r>
              <a:rPr lang="en-US" sz="2000" dirty="0" err="1" smtClean="0"/>
              <a:t>kann</a:t>
            </a:r>
            <a:r>
              <a:rPr lang="en-US" sz="2000" dirty="0" smtClean="0"/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Die </a:t>
            </a:r>
            <a:r>
              <a:rPr lang="en-US" sz="2000" dirty="0" err="1" smtClean="0"/>
              <a:t>geeignete</a:t>
            </a:r>
            <a:r>
              <a:rPr lang="en-US" sz="2000" dirty="0" smtClean="0"/>
              <a:t> </a:t>
            </a:r>
            <a:r>
              <a:rPr lang="en-US" sz="2000" dirty="0" err="1" smtClean="0"/>
              <a:t>Teststatistik</a:t>
            </a:r>
            <a:r>
              <a:rPr lang="en-US" sz="2000" dirty="0" smtClean="0"/>
              <a:t> </a:t>
            </a:r>
            <a:r>
              <a:rPr lang="en-US" sz="2000" dirty="0" err="1" smtClean="0"/>
              <a:t>berechnen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gegen</a:t>
            </a:r>
            <a:r>
              <a:rPr lang="en-US" sz="2000" dirty="0" smtClean="0"/>
              <a:t> die </a:t>
            </a:r>
            <a:r>
              <a:rPr lang="en-US" sz="2000" dirty="0" err="1" smtClean="0"/>
              <a:t>Nullhypothese</a:t>
            </a:r>
            <a:r>
              <a:rPr lang="en-US" sz="2000" dirty="0" smtClean="0"/>
              <a:t> </a:t>
            </a:r>
            <a:r>
              <a:rPr lang="en-US" sz="2000" dirty="0" err="1" smtClean="0"/>
              <a:t>entscheiden</a:t>
            </a:r>
            <a:endParaRPr lang="en-US" sz="20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32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9425" y="821700"/>
            <a:ext cx="8524875" cy="43132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 u="sng" dirty="0" err="1" smtClean="0"/>
              <a:t>Mögliche</a:t>
            </a:r>
            <a:r>
              <a:rPr lang="en-US" sz="1900" b="1" u="sng" dirty="0" smtClean="0"/>
              <a:t> </a:t>
            </a:r>
            <a:r>
              <a:rPr lang="en-US" sz="1900" b="1" u="sng" dirty="0" err="1" smtClean="0"/>
              <a:t>Entscheidungen</a:t>
            </a:r>
            <a:r>
              <a:rPr lang="en-US" sz="1900" b="1" u="sng" dirty="0" smtClean="0"/>
              <a:t> </a:t>
            </a:r>
            <a:r>
              <a:rPr lang="en-US" sz="1900" b="1" u="sng" dirty="0" err="1" smtClean="0"/>
              <a:t>für</a:t>
            </a:r>
            <a:r>
              <a:rPr lang="en-US" sz="1900" b="1" u="sng" dirty="0" smtClean="0"/>
              <a:t> </a:t>
            </a:r>
            <a:r>
              <a:rPr lang="en-US" sz="1900" b="1" u="sng" dirty="0" err="1" smtClean="0"/>
              <a:t>statistische</a:t>
            </a:r>
            <a:r>
              <a:rPr lang="en-US" sz="1900" b="1" u="sng" dirty="0" smtClean="0"/>
              <a:t> Tests: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900" dirty="0" err="1" smtClean="0"/>
              <a:t>Fehler</a:t>
            </a:r>
            <a:r>
              <a:rPr lang="en-US" sz="1900" dirty="0" smtClean="0"/>
              <a:t> 1. und 2. Art </a:t>
            </a:r>
            <a:r>
              <a:rPr lang="en-US" sz="1900" dirty="0" err="1" smtClean="0"/>
              <a:t>können</a:t>
            </a:r>
            <a:r>
              <a:rPr lang="en-US" sz="1900" dirty="0" smtClean="0"/>
              <a:t> nicht </a:t>
            </a:r>
            <a:r>
              <a:rPr lang="en-US" sz="1900" dirty="0" err="1" smtClean="0"/>
              <a:t>simultan</a:t>
            </a:r>
            <a:r>
              <a:rPr lang="en-US" sz="1900" dirty="0" smtClean="0"/>
              <a:t> </a:t>
            </a:r>
            <a:r>
              <a:rPr lang="en-US" sz="1900" dirty="0" err="1" smtClean="0"/>
              <a:t>minimiert</a:t>
            </a:r>
            <a:r>
              <a:rPr lang="en-US" sz="1900" dirty="0" smtClean="0"/>
              <a:t> werden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900" dirty="0" err="1" smtClean="0"/>
              <a:t>Statistische</a:t>
            </a:r>
            <a:r>
              <a:rPr lang="en-US" sz="1900" dirty="0" smtClean="0"/>
              <a:t> </a:t>
            </a:r>
            <a:r>
              <a:rPr lang="en-US" sz="1900" dirty="0"/>
              <a:t>T</a:t>
            </a:r>
            <a:r>
              <a:rPr lang="en-US" sz="1900" dirty="0" smtClean="0"/>
              <a:t>ests </a:t>
            </a:r>
            <a:r>
              <a:rPr lang="en-US" sz="1900" dirty="0" err="1" smtClean="0"/>
              <a:t>sind</a:t>
            </a:r>
            <a:r>
              <a:rPr lang="en-US" sz="1900" dirty="0" smtClean="0"/>
              <a:t> so </a:t>
            </a:r>
            <a:r>
              <a:rPr lang="en-US" sz="1900" dirty="0" err="1" smtClean="0"/>
              <a:t>konstruiert</a:t>
            </a:r>
            <a:r>
              <a:rPr lang="en-US" sz="1900" dirty="0" smtClean="0"/>
              <a:t>, </a:t>
            </a:r>
            <a:r>
              <a:rPr lang="en-US" sz="1900" dirty="0" err="1" smtClean="0"/>
              <a:t>dass</a:t>
            </a:r>
            <a:r>
              <a:rPr lang="en-US" sz="1900" dirty="0" smtClean="0"/>
              <a:t> die </a:t>
            </a:r>
            <a:r>
              <a:rPr lang="en-US" sz="1900" dirty="0" err="1" smtClean="0"/>
              <a:t>Wahrscheinlichkeit</a:t>
            </a:r>
            <a:r>
              <a:rPr lang="en-US" sz="1900" dirty="0" smtClean="0"/>
              <a:t>  </a:t>
            </a:r>
            <a:r>
              <a:rPr lang="en-US" sz="1900" dirty="0" err="1" smtClean="0"/>
              <a:t>für</a:t>
            </a:r>
            <a:r>
              <a:rPr lang="en-US" sz="1900" dirty="0" smtClean="0"/>
              <a:t> </a:t>
            </a:r>
            <a:r>
              <a:rPr lang="en-US" sz="1900" dirty="0"/>
              <a:t>den </a:t>
            </a:r>
            <a:r>
              <a:rPr lang="en-US" sz="1900" dirty="0" err="1"/>
              <a:t>Fehler</a:t>
            </a:r>
            <a:r>
              <a:rPr lang="en-US" sz="1900" dirty="0"/>
              <a:t> 1</a:t>
            </a:r>
            <a:r>
              <a:rPr lang="en-US" sz="1900" dirty="0" smtClean="0"/>
              <a:t>. Art nicht </a:t>
            </a:r>
            <a:r>
              <a:rPr lang="en-US" sz="1900" dirty="0" err="1" smtClean="0"/>
              <a:t>größer</a:t>
            </a:r>
            <a:r>
              <a:rPr lang="en-US" sz="1900" dirty="0" smtClean="0"/>
              <a:t> ist </a:t>
            </a:r>
            <a:r>
              <a:rPr lang="en-US" sz="1900" dirty="0" err="1" smtClean="0"/>
              <a:t>als</a:t>
            </a:r>
            <a:r>
              <a:rPr lang="en-US" sz="1900" dirty="0" smtClean="0"/>
              <a:t> das </a:t>
            </a:r>
            <a:r>
              <a:rPr lang="en-US" sz="1900" dirty="0" err="1" smtClean="0"/>
              <a:t>Signifikanzniveau</a:t>
            </a:r>
            <a:r>
              <a:rPr lang="en-US" sz="1900" dirty="0" smtClean="0"/>
              <a:t> </a:t>
            </a:r>
            <a:r>
              <a:rPr lang="en-US" sz="1900" dirty="0" smtClean="0">
                <a:latin typeface="Symbol" pitchFamily="18" charset="2"/>
              </a:rPr>
              <a:t>a </a:t>
            </a:r>
            <a:r>
              <a:rPr lang="en-US" sz="1900" dirty="0" smtClean="0"/>
              <a:t>(</a:t>
            </a:r>
            <a:r>
              <a:rPr lang="en-US" sz="1900" dirty="0" err="1" smtClean="0"/>
              <a:t>normalerweise</a:t>
            </a:r>
            <a:r>
              <a:rPr lang="en-US" sz="1900" dirty="0" smtClean="0"/>
              <a:t> 0.01 or 0.05)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 u="sng" dirty="0" err="1" smtClean="0"/>
              <a:t>Beispiel</a:t>
            </a:r>
            <a:r>
              <a:rPr lang="en-US" sz="1900" b="1" u="sng" dirty="0" smtClean="0"/>
              <a:t>: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900" dirty="0" err="1" smtClean="0"/>
              <a:t>Unterscheiden</a:t>
            </a:r>
            <a:r>
              <a:rPr lang="en-US" sz="1900" dirty="0" smtClean="0"/>
              <a:t> </a:t>
            </a:r>
            <a:r>
              <a:rPr lang="en-US" sz="1900" dirty="0" err="1" smtClean="0"/>
              <a:t>sich</a:t>
            </a:r>
            <a:r>
              <a:rPr lang="en-US" sz="1900" dirty="0" smtClean="0"/>
              <a:t> die </a:t>
            </a:r>
            <a:r>
              <a:rPr lang="en-US" sz="1900" dirty="0" err="1" smtClean="0"/>
              <a:t>Raten</a:t>
            </a:r>
            <a:r>
              <a:rPr lang="en-US" sz="1900" dirty="0" smtClean="0"/>
              <a:t> </a:t>
            </a:r>
            <a:r>
              <a:rPr lang="en-US" sz="1900" dirty="0" err="1" smtClean="0"/>
              <a:t>unter</a:t>
            </a:r>
            <a:r>
              <a:rPr lang="en-US" sz="1900" dirty="0" smtClean="0"/>
              <a:t> Therapie und Placebo zu einem </a:t>
            </a:r>
            <a:r>
              <a:rPr lang="en-US" sz="1900" dirty="0" err="1" smtClean="0"/>
              <a:t>Signifikanzniveau</a:t>
            </a:r>
            <a:r>
              <a:rPr lang="en-US" sz="1900" dirty="0" smtClean="0"/>
              <a:t> von 5%?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900" dirty="0" err="1" smtClean="0"/>
              <a:t>Angenommen</a:t>
            </a:r>
            <a:r>
              <a:rPr lang="en-US" sz="1900" dirty="0" smtClean="0"/>
              <a:t>, H</a:t>
            </a:r>
            <a:r>
              <a:rPr lang="en-US" sz="1900" baseline="-25000" dirty="0" smtClean="0"/>
              <a:t>0 </a:t>
            </a:r>
            <a:r>
              <a:rPr lang="en-US" sz="1900" dirty="0" smtClean="0"/>
              <a:t> ist </a:t>
            </a:r>
            <a:r>
              <a:rPr lang="en-US" sz="1900" dirty="0" err="1" smtClean="0"/>
              <a:t>wahr</a:t>
            </a:r>
            <a:r>
              <a:rPr lang="en-US" sz="1900" dirty="0" smtClean="0"/>
              <a:t> (also </a:t>
            </a:r>
            <a:r>
              <a:rPr lang="en-US" sz="1900" dirty="0" err="1" smtClean="0"/>
              <a:t>kein</a:t>
            </a:r>
            <a:r>
              <a:rPr lang="en-US" sz="1900" dirty="0" smtClean="0"/>
              <a:t> </a:t>
            </a:r>
            <a:r>
              <a:rPr lang="en-US" sz="1900" dirty="0" err="1" smtClean="0"/>
              <a:t>Unterschied</a:t>
            </a:r>
            <a:r>
              <a:rPr lang="en-US" sz="1900" dirty="0" smtClean="0"/>
              <a:t>): </a:t>
            </a:r>
            <a:r>
              <a:rPr lang="en-US" sz="1900" dirty="0" err="1" smtClean="0"/>
              <a:t>Wenn</a:t>
            </a:r>
            <a:r>
              <a:rPr lang="en-US" sz="1900" dirty="0" smtClean="0"/>
              <a:t> die Studie 100 mal </a:t>
            </a:r>
            <a:r>
              <a:rPr lang="en-US" sz="1900" dirty="0" err="1" smtClean="0"/>
              <a:t>wiederholt</a:t>
            </a:r>
            <a:r>
              <a:rPr lang="en-US" sz="1900" dirty="0" smtClean="0"/>
              <a:t> wird, </a:t>
            </a:r>
            <a:r>
              <a:rPr lang="en-US" sz="1900" dirty="0" err="1" smtClean="0"/>
              <a:t>entscheidet</a:t>
            </a:r>
            <a:r>
              <a:rPr lang="en-US" sz="1900" dirty="0" smtClean="0"/>
              <a:t> man </a:t>
            </a:r>
            <a:r>
              <a:rPr lang="en-US" sz="1900" dirty="0" err="1" smtClean="0"/>
              <a:t>sich</a:t>
            </a:r>
            <a:r>
              <a:rPr lang="en-US" sz="1900" dirty="0" smtClean="0"/>
              <a:t> </a:t>
            </a:r>
            <a:r>
              <a:rPr lang="en-US" sz="1900" dirty="0" err="1" smtClean="0"/>
              <a:t>nur</a:t>
            </a:r>
            <a:r>
              <a:rPr lang="en-US" sz="1900" dirty="0" smtClean="0"/>
              <a:t> in maximal 5 von den 100 Tests</a:t>
            </a:r>
            <a:r>
              <a:rPr lang="en-US" sz="1900" dirty="0"/>
              <a:t> </a:t>
            </a:r>
            <a:r>
              <a:rPr lang="en-US" sz="1900" dirty="0" err="1" smtClean="0"/>
              <a:t>für</a:t>
            </a:r>
            <a:r>
              <a:rPr lang="en-US" sz="1900" dirty="0" smtClean="0"/>
              <a:t> die (</a:t>
            </a:r>
            <a:r>
              <a:rPr lang="en-US" sz="1900" dirty="0" err="1" smtClean="0"/>
              <a:t>falsche</a:t>
            </a:r>
            <a:r>
              <a:rPr lang="en-US" sz="1900" dirty="0" smtClean="0"/>
              <a:t>) </a:t>
            </a:r>
            <a:r>
              <a:rPr lang="en-US" sz="1900" dirty="0" err="1" smtClean="0"/>
              <a:t>Alternativhypothese</a:t>
            </a:r>
            <a:endParaRPr lang="en-US" sz="19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93112"/>
              </p:ext>
            </p:extLst>
          </p:nvPr>
        </p:nvGraphicFramePr>
        <p:xfrm>
          <a:off x="914400" y="1166799"/>
          <a:ext cx="7715251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noProof="0" dirty="0" err="1" smtClean="0">
                          <a:solidFill>
                            <a:schemeClr val="tx1"/>
                          </a:solidFill>
                        </a:rPr>
                        <a:t>Entscheidung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noProof="0" dirty="0" err="1" smtClean="0">
                          <a:solidFill>
                            <a:schemeClr val="tx1"/>
                          </a:solidFill>
                        </a:rPr>
                        <a:t>für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0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1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Wahrheit</a:t>
                      </a:r>
                      <a:endParaRPr lang="en-US" noProof="0" dirty="0" smtClean="0"/>
                    </a:p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0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Richtige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Falsche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r>
                        <a:rPr lang="en-US" noProof="0" dirty="0" smtClean="0"/>
                        <a:t>:</a:t>
                      </a:r>
                    </a:p>
                    <a:p>
                      <a:r>
                        <a:rPr lang="en-US" noProof="0" dirty="0" err="1" smtClean="0"/>
                        <a:t>Fehler</a:t>
                      </a:r>
                      <a:r>
                        <a:rPr lang="en-US" baseline="0" noProof="0" dirty="0" smtClean="0"/>
                        <a:t> 1. Art</a:t>
                      </a:r>
                      <a:r>
                        <a:rPr lang="en-US" noProof="0" dirty="0" smtClean="0"/>
                        <a:t> (</a:t>
                      </a:r>
                      <a:r>
                        <a:rPr lang="en-US" noProof="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1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Falsche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r>
                        <a:rPr lang="en-US" noProof="0" dirty="0" smtClean="0"/>
                        <a:t>:</a:t>
                      </a:r>
                    </a:p>
                    <a:p>
                      <a:r>
                        <a:rPr lang="en-US" noProof="0" dirty="0" err="1" smtClean="0"/>
                        <a:t>Fehler</a:t>
                      </a:r>
                      <a:r>
                        <a:rPr lang="en-US" baseline="0" noProof="0" dirty="0" smtClean="0"/>
                        <a:t> 2. Art</a:t>
                      </a:r>
                      <a:r>
                        <a:rPr lang="en-US" noProof="0" dirty="0" smtClean="0"/>
                        <a:t> (</a:t>
                      </a:r>
                      <a:r>
                        <a:rPr lang="en-US" noProof="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noProof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Richtige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r>
                        <a:rPr lang="en-US" noProof="0" dirty="0" smtClean="0"/>
                        <a:t>:</a:t>
                      </a:r>
                    </a:p>
                    <a:p>
                      <a:r>
                        <a:rPr lang="en-US" noProof="0" dirty="0" smtClean="0"/>
                        <a:t>Power</a:t>
                      </a:r>
                      <a:r>
                        <a:rPr lang="en-US" baseline="0" noProof="0" dirty="0" smtClean="0"/>
                        <a:t> (1-</a:t>
                      </a:r>
                      <a:r>
                        <a:rPr lang="en-US" noProof="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smtClean="0"/>
              <a:t>Die Prinzipien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statistischen</a:t>
            </a:r>
            <a:r>
              <a:rPr lang="en-US" sz="2400" dirty="0" smtClean="0"/>
              <a:t> Tests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1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Fallzahlschätzung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375" y="839855"/>
            <a:ext cx="4360200" cy="4313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900" dirty="0" smtClean="0"/>
          </a:p>
          <a:p>
            <a:pPr marL="0" indent="0" eaLnBrk="1" hangingPunct="1">
              <a:spcBef>
                <a:spcPts val="600"/>
              </a:spcBef>
              <a:buSzPct val="150000"/>
              <a:buNone/>
            </a:pPr>
            <a:r>
              <a:rPr lang="en-US" sz="1900" dirty="0" smtClean="0">
                <a:sym typeface="Wingdings" pitchFamily="2" charset="2"/>
              </a:rPr>
              <a:t> </a:t>
            </a:r>
            <a:r>
              <a:rPr lang="en-US" sz="1900" dirty="0" err="1" smtClean="0">
                <a:sym typeface="Wingdings" pitchFamily="2" charset="2"/>
              </a:rPr>
              <a:t>Wir</a:t>
            </a:r>
            <a:r>
              <a:rPr lang="en-US" sz="1900" dirty="0" smtClean="0">
                <a:sym typeface="Wingdings" pitchFamily="2" charset="2"/>
              </a:rPr>
              <a:t> </a:t>
            </a:r>
            <a:r>
              <a:rPr lang="en-US" sz="1900" dirty="0" err="1" smtClean="0">
                <a:sym typeface="Wingdings" pitchFamily="2" charset="2"/>
              </a:rPr>
              <a:t>wollen</a:t>
            </a:r>
            <a:r>
              <a:rPr lang="en-US" sz="1900" dirty="0" smtClean="0">
                <a:sym typeface="Wingdings" pitchFamily="2" charset="2"/>
              </a:rPr>
              <a:t> die </a:t>
            </a:r>
            <a:r>
              <a:rPr lang="en-US" sz="1900" dirty="0" err="1" smtClean="0">
                <a:solidFill>
                  <a:srgbClr val="FF0000"/>
                </a:solidFill>
                <a:sym typeface="Wingdings" pitchFamily="2" charset="2"/>
              </a:rPr>
              <a:t>Wahrscheinlichkeit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sym typeface="Wingdings" pitchFamily="2" charset="2"/>
              </a:rPr>
              <a:t>maximieren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1900" dirty="0" err="1" smtClean="0">
                <a:sym typeface="Wingdings" pitchFamily="2" charset="2"/>
              </a:rPr>
              <a:t>sich</a:t>
            </a:r>
            <a:r>
              <a:rPr lang="en-US" sz="1900" dirty="0" smtClean="0">
                <a:sym typeface="Wingdings" pitchFamily="2" charset="2"/>
              </a:rPr>
              <a:t> </a:t>
            </a:r>
            <a:r>
              <a:rPr lang="en-US" sz="1900" dirty="0" err="1" smtClean="0">
                <a:sym typeface="Wingdings" pitchFamily="2" charset="2"/>
              </a:rPr>
              <a:t>für</a:t>
            </a:r>
            <a:r>
              <a:rPr lang="en-US" sz="1900" dirty="0" smtClean="0">
                <a:sym typeface="Wingdings" pitchFamily="2" charset="2"/>
              </a:rPr>
              <a:t> H</a:t>
            </a:r>
            <a:r>
              <a:rPr lang="en-US" sz="1900" baseline="-25000" dirty="0" smtClean="0">
                <a:sym typeface="Wingdings" pitchFamily="2" charset="2"/>
              </a:rPr>
              <a:t>1</a:t>
            </a:r>
            <a:r>
              <a:rPr lang="en-US" sz="1900" dirty="0" smtClean="0">
                <a:sym typeface="Wingdings" pitchFamily="2" charset="2"/>
              </a:rPr>
              <a:t> zu </a:t>
            </a:r>
            <a:r>
              <a:rPr lang="en-US" sz="1900" dirty="0" err="1" smtClean="0">
                <a:sym typeface="Wingdings" pitchFamily="2" charset="2"/>
              </a:rPr>
              <a:t>entscheiden</a:t>
            </a:r>
            <a:r>
              <a:rPr lang="en-US" sz="1900" dirty="0" smtClean="0">
                <a:sym typeface="Wingdings" pitchFamily="2" charset="2"/>
              </a:rPr>
              <a:t>, </a:t>
            </a:r>
            <a:r>
              <a:rPr lang="en-US" sz="1900" dirty="0" err="1" smtClean="0">
                <a:sym typeface="Wingdings" pitchFamily="2" charset="2"/>
              </a:rPr>
              <a:t>wenn</a:t>
            </a:r>
            <a:r>
              <a:rPr lang="en-US" sz="1900" dirty="0">
                <a:sym typeface="Wingdings" pitchFamily="2" charset="2"/>
              </a:rPr>
              <a:t> 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</a:t>
            </a:r>
            <a:r>
              <a:rPr lang="en-US" sz="1900" dirty="0" err="1" smtClean="0"/>
              <a:t>auch</a:t>
            </a:r>
            <a:r>
              <a:rPr lang="en-US" sz="1900" dirty="0" smtClean="0"/>
              <a:t> </a:t>
            </a:r>
            <a:r>
              <a:rPr lang="en-US" sz="1900" dirty="0" err="1" smtClean="0"/>
              <a:t>tatsächlich</a:t>
            </a:r>
            <a:r>
              <a:rPr lang="en-US" sz="1900" dirty="0" smtClean="0"/>
              <a:t> </a:t>
            </a:r>
            <a:r>
              <a:rPr lang="en-US" sz="1900" dirty="0" err="1" smtClean="0"/>
              <a:t>wahr</a:t>
            </a:r>
            <a:r>
              <a:rPr lang="en-US" sz="1900" dirty="0" smtClean="0"/>
              <a:t> ist.</a:t>
            </a:r>
            <a:r>
              <a:rPr lang="en-US" sz="2000" dirty="0" smtClean="0"/>
              <a:t> </a:t>
            </a:r>
          </a:p>
          <a:p>
            <a:pPr marL="0" indent="0" eaLnBrk="1" hangingPunct="1">
              <a:spcBef>
                <a:spcPts val="600"/>
              </a:spcBef>
              <a:buSzPct val="150000"/>
              <a:buNone/>
            </a:pPr>
            <a:endParaRPr lang="en-US" sz="2000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SzPct val="150000"/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1900" dirty="0" smtClean="0">
                <a:solidFill>
                  <a:srgbClr val="00B050"/>
                </a:solidFill>
                <a:latin typeface="Symbol" pitchFamily="18" charset="2"/>
              </a:rPr>
              <a:t>a </a:t>
            </a:r>
            <a:r>
              <a:rPr lang="en-US" sz="1900" dirty="0" err="1" smtClean="0"/>
              <a:t>ist</a:t>
            </a:r>
            <a:r>
              <a:rPr lang="en-US" sz="1900" dirty="0" smtClean="0"/>
              <a:t> fest </a:t>
            </a:r>
            <a:r>
              <a:rPr lang="en-US" sz="1900" dirty="0" err="1" smtClean="0"/>
              <a:t>vorgegeben</a:t>
            </a:r>
            <a:endParaRPr lang="en-US" sz="19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 smtClean="0"/>
              <a:t>Was muss man </a:t>
            </a:r>
            <a:r>
              <a:rPr lang="en-US" sz="1900" b="1" dirty="0" err="1" smtClean="0"/>
              <a:t>vorgeben</a:t>
            </a:r>
            <a:r>
              <a:rPr lang="en-US" sz="1900" b="1" dirty="0" smtClean="0"/>
              <a:t>,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 smtClean="0"/>
              <a:t>um die </a:t>
            </a:r>
            <a:r>
              <a:rPr lang="en-US" sz="1900" b="1" dirty="0" err="1" smtClean="0"/>
              <a:t>nötige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Fallzahl</a:t>
            </a:r>
            <a:r>
              <a:rPr lang="en-US" sz="1900" b="1" dirty="0" smtClean="0"/>
              <a:t> zu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 err="1" smtClean="0"/>
              <a:t>berechnen</a:t>
            </a:r>
            <a:r>
              <a:rPr lang="en-US" sz="1900" b="1" dirty="0" smtClean="0"/>
              <a:t>?</a:t>
            </a:r>
          </a:p>
          <a:p>
            <a:pPr eaLnBrk="1" hangingPunct="1">
              <a:spcBef>
                <a:spcPts val="600"/>
              </a:spcBef>
              <a:buSzPct val="150000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aseline="-25000" dirty="0" smtClean="0"/>
              <a:t> </a:t>
            </a:r>
            <a:endParaRPr lang="en-US" sz="1900" dirty="0" smtClean="0"/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endParaRPr lang="en-US" sz="19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29313"/>
              </p:ext>
            </p:extLst>
          </p:nvPr>
        </p:nvGraphicFramePr>
        <p:xfrm>
          <a:off x="4748189" y="1466850"/>
          <a:ext cx="4129111" cy="1724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82"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noProof="0" dirty="0" err="1" smtClean="0">
                          <a:solidFill>
                            <a:schemeClr val="tx1"/>
                          </a:solidFill>
                        </a:rPr>
                        <a:t>Entscheidung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noProof="0" dirty="0" err="1" smtClean="0">
                          <a:solidFill>
                            <a:schemeClr val="tx1"/>
                          </a:solidFill>
                        </a:rPr>
                        <a:t>für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64"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H</a:t>
                      </a:r>
                      <a:r>
                        <a:rPr lang="en-US" sz="1400" baseline="-25000" noProof="0" dirty="0" smtClean="0"/>
                        <a:t>0</a:t>
                      </a:r>
                      <a:endParaRPr lang="en-US" sz="14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H</a:t>
                      </a:r>
                      <a:r>
                        <a:rPr lang="en-US" sz="1400" baseline="-25000" noProof="0" dirty="0" smtClean="0"/>
                        <a:t>1</a:t>
                      </a:r>
                      <a:endParaRPr lang="en-US" sz="14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err="1" smtClean="0"/>
                        <a:t>Wahr-heit</a:t>
                      </a:r>
                      <a:endParaRPr lang="en-US" sz="1400" noProof="0" dirty="0" smtClean="0"/>
                    </a:p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H</a:t>
                      </a:r>
                      <a:r>
                        <a:rPr lang="en-US" sz="1400" baseline="-25000" noProof="0" dirty="0" smtClean="0"/>
                        <a:t>0</a:t>
                      </a:r>
                      <a:endParaRPr lang="en-US" sz="14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Richtig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Falsch</a:t>
                      </a:r>
                      <a:r>
                        <a:rPr lang="en-US" sz="1400" noProof="0" dirty="0" smtClean="0"/>
                        <a:t>: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>
                          <a:solidFill>
                            <a:srgbClr val="00B050"/>
                          </a:solidFill>
                          <a:latin typeface="Symbol" pitchFamily="18" charset="2"/>
                        </a:rPr>
                        <a:t>a</a:t>
                      </a:r>
                      <a:endParaRPr lang="en-US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8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H</a:t>
                      </a:r>
                      <a:r>
                        <a:rPr lang="en-US" sz="1400" baseline="-25000" noProof="0" dirty="0" smtClean="0"/>
                        <a:t>1</a:t>
                      </a:r>
                      <a:endParaRPr lang="en-US" sz="14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Falsch</a:t>
                      </a:r>
                      <a:r>
                        <a:rPr lang="en-US" sz="1400" noProof="0" dirty="0" smtClean="0"/>
                        <a:t>: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>
                          <a:latin typeface="Symbol" pitchFamily="18" charset="2"/>
                        </a:rPr>
                        <a:t>b</a:t>
                      </a:r>
                      <a:endParaRPr lang="en-US" sz="14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Richtig</a:t>
                      </a:r>
                      <a:r>
                        <a:rPr lang="en-US" sz="1400" noProof="0" dirty="0" smtClean="0"/>
                        <a:t>: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</a:rPr>
                        <a:t>Power</a:t>
                      </a:r>
                      <a:endParaRPr lang="en-U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 bwMode="auto">
          <a:xfrm>
            <a:off x="3600450" y="3886200"/>
            <a:ext cx="5248275" cy="2197525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900" dirty="0" smtClean="0">
                <a:solidFill>
                  <a:schemeClr val="tx1"/>
                </a:solidFill>
              </a:rPr>
              <a:t>Power (</a:t>
            </a:r>
            <a:r>
              <a:rPr lang="en-US" sz="1900" dirty="0" err="1" smtClean="0">
                <a:solidFill>
                  <a:schemeClr val="tx1"/>
                </a:solidFill>
              </a:rPr>
              <a:t>typischerweise</a:t>
            </a:r>
            <a:r>
              <a:rPr lang="en-US" sz="1900" dirty="0" smtClean="0">
                <a:solidFill>
                  <a:schemeClr val="tx1"/>
                </a:solidFill>
              </a:rPr>
              <a:t> 80% </a:t>
            </a:r>
            <a:r>
              <a:rPr lang="en-US" sz="1900" dirty="0" err="1" smtClean="0">
                <a:solidFill>
                  <a:schemeClr val="tx1"/>
                </a:solidFill>
              </a:rPr>
              <a:t>oder</a:t>
            </a:r>
            <a:r>
              <a:rPr lang="en-US" sz="1900" dirty="0" smtClean="0">
                <a:solidFill>
                  <a:schemeClr val="tx1"/>
                </a:solidFill>
              </a:rPr>
              <a:t> 90%)</a:t>
            </a:r>
          </a:p>
          <a:p>
            <a:pPr marL="457200" indent="-457200">
              <a:buAutoNum type="arabicPeriod"/>
            </a:pPr>
            <a:r>
              <a:rPr lang="en-US" sz="1900" dirty="0" err="1" smtClean="0">
                <a:solidFill>
                  <a:schemeClr val="tx1"/>
                </a:solidFill>
                <a:latin typeface="+mn-lt"/>
              </a:rPr>
              <a:t>Fehler</a:t>
            </a: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 1. Art </a:t>
            </a:r>
            <a:r>
              <a:rPr lang="en-US" sz="19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900" dirty="0" smtClean="0">
                <a:solidFill>
                  <a:schemeClr val="tx1"/>
                </a:solidFill>
              </a:rPr>
              <a:t> (</a:t>
            </a:r>
            <a:r>
              <a:rPr lang="en-US" sz="1900" dirty="0" err="1" smtClean="0">
                <a:solidFill>
                  <a:schemeClr val="tx1"/>
                </a:solidFill>
              </a:rPr>
              <a:t>typischerweise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Symbol" pitchFamily="18" charset="2"/>
              </a:rPr>
              <a:t>a = </a:t>
            </a:r>
            <a:r>
              <a:rPr lang="en-US" sz="1900" dirty="0" smtClean="0">
                <a:solidFill>
                  <a:schemeClr val="tx1"/>
                </a:solidFill>
              </a:rPr>
              <a:t>0.05)</a:t>
            </a:r>
          </a:p>
          <a:p>
            <a:pPr marL="457200" indent="-457200">
              <a:buAutoNum type="arabicPeriod"/>
            </a:pPr>
            <a:r>
              <a:rPr lang="en-US" sz="1900" dirty="0" smtClean="0">
                <a:solidFill>
                  <a:schemeClr val="tx1"/>
                </a:solidFill>
              </a:rPr>
              <a:t>Den </a:t>
            </a:r>
            <a:r>
              <a:rPr lang="en-US" sz="1900" dirty="0" err="1" smtClean="0">
                <a:solidFill>
                  <a:schemeClr val="tx1"/>
                </a:solidFill>
              </a:rPr>
              <a:t>Unterschied</a:t>
            </a:r>
            <a:r>
              <a:rPr lang="en-US" sz="1900" dirty="0" smtClean="0">
                <a:solidFill>
                  <a:schemeClr val="tx1"/>
                </a:solidFill>
              </a:rPr>
              <a:t>, den man </a:t>
            </a:r>
            <a:r>
              <a:rPr lang="en-US" sz="1900" dirty="0" err="1" smtClean="0">
                <a:solidFill>
                  <a:schemeClr val="tx1"/>
                </a:solidFill>
              </a:rPr>
              <a:t>finden</a:t>
            </a:r>
            <a:r>
              <a:rPr lang="en-US" sz="1900" dirty="0" smtClean="0">
                <a:solidFill>
                  <a:schemeClr val="tx1"/>
                </a:solidFill>
              </a:rPr>
              <a:t> will (z.B. 6% </a:t>
            </a:r>
            <a:r>
              <a:rPr lang="en-US" sz="1900" dirty="0" err="1" smtClean="0">
                <a:solidFill>
                  <a:schemeClr val="tx1"/>
                </a:solidFill>
              </a:rPr>
              <a:t>Unterschied</a:t>
            </a:r>
            <a:r>
              <a:rPr lang="en-US" sz="1900" dirty="0" smtClean="0">
                <a:solidFill>
                  <a:schemeClr val="tx1"/>
                </a:solidFill>
              </a:rPr>
              <a:t> in den </a:t>
            </a:r>
            <a:r>
              <a:rPr lang="en-US" sz="1900" dirty="0" err="1" smtClean="0">
                <a:solidFill>
                  <a:schemeClr val="tx1"/>
                </a:solidFill>
              </a:rPr>
              <a:t>Raten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1900" dirty="0" err="1" smtClean="0">
                <a:solidFill>
                  <a:schemeClr val="tx1"/>
                </a:solidFill>
              </a:rPr>
              <a:t>Standardabweichung</a:t>
            </a:r>
            <a:r>
              <a:rPr lang="en-US" sz="1900" dirty="0" smtClean="0">
                <a:solidFill>
                  <a:schemeClr val="tx1"/>
                </a:solidFill>
              </a:rPr>
              <a:t> (</a:t>
            </a:r>
            <a:r>
              <a:rPr lang="en-US" sz="1900" dirty="0" err="1" smtClean="0">
                <a:solidFill>
                  <a:schemeClr val="tx1"/>
                </a:solidFill>
              </a:rPr>
              <a:t>Maßzahl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für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Variabilität</a:t>
            </a:r>
            <a:endParaRPr lang="en-US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Fallzahlschätzung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912" y="1097768"/>
            <a:ext cx="8856000" cy="4313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900" b="1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9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aseline="-25000" dirty="0" smtClean="0"/>
              <a:t> </a:t>
            </a:r>
            <a:endParaRPr lang="en-US" sz="1900" dirty="0" smtClean="0"/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endParaRPr lang="en-US" sz="1900" dirty="0"/>
          </a:p>
        </p:txBody>
      </p:sp>
      <p:sp>
        <p:nvSpPr>
          <p:cNvPr id="9" name="Rechteck 8"/>
          <p:cNvSpPr/>
          <p:nvPr/>
        </p:nvSpPr>
        <p:spPr>
          <a:xfrm>
            <a:off x="61990" y="6196848"/>
            <a:ext cx="69940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0A3CA0"/>
                </a:solidFill>
              </a:rPr>
              <a:t>https://www.medizin.uni-muenster.de/fileadmin/einrichtung/ibkf/lehre/skripte/biomathe/bio/fallb.html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" y="718907"/>
            <a:ext cx="3695873" cy="53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372862" y="1944210"/>
            <a:ext cx="159798" cy="16867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769833" y="1722268"/>
            <a:ext cx="310718" cy="22194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718607" y="1916092"/>
            <a:ext cx="310718" cy="22194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72861" y="2138034"/>
            <a:ext cx="1544715" cy="21167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863" y="2000479"/>
            <a:ext cx="4181475" cy="279082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 bwMode="auto">
          <a:xfrm>
            <a:off x="1611053" y="1117127"/>
            <a:ext cx="310718" cy="22194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459115" y="2101129"/>
            <a:ext cx="310718" cy="22194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7711526" y="3944464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+15% *3 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7711526" y="4277625"/>
            <a:ext cx="902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!= 678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2065693" y="903072"/>
            <a:ext cx="310718" cy="22194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29" y="3069764"/>
            <a:ext cx="4181475" cy="2790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Fallzahlschätzung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7835488" y="5103570"/>
            <a:ext cx="96966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</a:rPr>
              <a:t>197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7803613" y="4608161"/>
            <a:ext cx="100153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chemeClr val="tx1"/>
                </a:solidFill>
              </a:rPr>
              <a:t>0.025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2" y="919648"/>
            <a:ext cx="4811387" cy="346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0" y="6074036"/>
            <a:ext cx="73829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b="1" dirty="0">
                <a:solidFill>
                  <a:srgbClr val="0A3CA0"/>
                </a:solidFill>
              </a:rPr>
              <a:t>https://www.medizin.uni-muenster.de/fileadmin/einrichtung/ibkf/lehre/skripte/biomathe/bio/fallb.html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2894122" y="1092411"/>
            <a:ext cx="896645" cy="25699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420" y="649162"/>
            <a:ext cx="4110580" cy="221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hteck 2"/>
          <p:cNvSpPr/>
          <p:nvPr/>
        </p:nvSpPr>
        <p:spPr bwMode="auto">
          <a:xfrm>
            <a:off x="69742" y="3528391"/>
            <a:ext cx="4740797" cy="24847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112571" y="5003542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4D5156"/>
                </a:solidFill>
                <a:latin typeface="arial" panose="020B0604020202020204" pitchFamily="34" charset="0"/>
              </a:rPr>
              <a:t>✓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45013"/>
              </p:ext>
            </p:extLst>
          </p:nvPr>
        </p:nvGraphicFramePr>
        <p:xfrm>
          <a:off x="200025" y="743849"/>
          <a:ext cx="8743950" cy="4754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678">
                <a:tc>
                  <a:txBody>
                    <a:bodyPr/>
                    <a:lstStyle/>
                    <a:p>
                      <a:endParaRPr lang="de-DE" sz="1600" b="0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sz="1600" b="1" dirty="0" smtClean="0"/>
                        <a:t>Quantitative</a:t>
                      </a:r>
                      <a:r>
                        <a:rPr lang="de-AT" sz="1600" b="0" dirty="0" smtClean="0"/>
                        <a:t> Zielv</a:t>
                      </a:r>
                      <a:r>
                        <a:rPr lang="de-AT" sz="1600" b="0" baseline="0" dirty="0" smtClean="0"/>
                        <a:t>ariable</a:t>
                      </a:r>
                    </a:p>
                    <a:p>
                      <a:r>
                        <a:rPr lang="de-AT" sz="1600" b="0" baseline="0" dirty="0" smtClean="0"/>
                        <a:t>z.B. Vergleich von Blutdruck, Cholesterin zwischen zwei oder mehr Gruppen </a:t>
                      </a:r>
                      <a:endParaRPr lang="de-DE" sz="1600" b="0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AT" sz="1600" b="1" dirty="0" smtClean="0"/>
                        <a:t>Qualitative</a:t>
                      </a:r>
                      <a:r>
                        <a:rPr lang="de-AT" sz="1600" b="0" dirty="0" smtClean="0"/>
                        <a:t> Ziel</a:t>
                      </a:r>
                      <a:r>
                        <a:rPr lang="de-AT" sz="1600" b="0" baseline="0" dirty="0" smtClean="0"/>
                        <a:t>variable, z.B. Erkrankt ja/nein, Rezidiv ja/nein</a:t>
                      </a:r>
                    </a:p>
                    <a:p>
                      <a:r>
                        <a:rPr lang="de-AT" sz="1600" b="0" baseline="0" dirty="0" smtClean="0"/>
                        <a:t>(Nominal: </a:t>
                      </a:r>
                      <a:r>
                        <a:rPr lang="de-AT" sz="1400" b="0" baseline="0" dirty="0" smtClean="0"/>
                        <a:t>keine Rangordnung</a:t>
                      </a:r>
                      <a:br>
                        <a:rPr lang="de-AT" sz="1400" b="0" baseline="0" dirty="0" smtClean="0"/>
                      </a:br>
                      <a:r>
                        <a:rPr lang="de-AT" sz="1600" b="0" baseline="0" dirty="0" err="1" smtClean="0"/>
                        <a:t>Ordinal</a:t>
                      </a:r>
                      <a:r>
                        <a:rPr lang="de-AT" sz="1600" b="0" baseline="0" dirty="0" smtClean="0"/>
                        <a:t>: </a:t>
                      </a:r>
                      <a:r>
                        <a:rPr lang="de-AT" sz="1400" b="0" baseline="0" dirty="0" err="1" smtClean="0"/>
                        <a:t>Rangordnung.z.B</a:t>
                      </a:r>
                      <a:r>
                        <a:rPr lang="de-AT" sz="1400" b="0" baseline="0" dirty="0" smtClean="0"/>
                        <a:t>. Schulnoten</a:t>
                      </a:r>
                      <a:r>
                        <a:rPr lang="de-AT" sz="1600" b="0" baseline="0" dirty="0" smtClean="0"/>
                        <a:t>)</a:t>
                      </a:r>
                      <a:endParaRPr lang="de-DE" sz="1600" b="0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876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verteilung</a:t>
                      </a:r>
                      <a:r>
                        <a:rPr lang="de-AT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Jede andere Verteilung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„Hohe“ Anzahl</a:t>
                      </a:r>
                      <a:r>
                        <a:rPr lang="de-AT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Gruppe</a:t>
                      </a:r>
                      <a:endParaRPr lang="de-DE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Niedrige Anzahl in mindestens einer Zelle der Kreuztabelle</a:t>
                      </a:r>
                      <a:endParaRPr lang="de-DE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733">
                <a:tc>
                  <a:txBody>
                    <a:bodyPr/>
                    <a:lstStyle/>
                    <a:p>
                      <a:r>
                        <a:rPr lang="de-AT" sz="1600" b="0" dirty="0" smtClean="0"/>
                        <a:t>Vergleich von 2 Gruppen (z.B. Medikament vs. Placebo,</a:t>
                      </a:r>
                      <a:r>
                        <a:rPr lang="de-AT" sz="1600" b="0" baseline="0" dirty="0" smtClean="0"/>
                        <a:t> Männer vs. Frauen</a:t>
                      </a:r>
                      <a:r>
                        <a:rPr lang="de-AT" sz="1600" b="0" dirty="0" smtClean="0"/>
                        <a:t>)</a:t>
                      </a:r>
                      <a:endParaRPr lang="de-DE" sz="1600" b="0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err="1" smtClean="0"/>
                        <a:t>Students</a:t>
                      </a:r>
                      <a:endParaRPr lang="de-AT" sz="1600" dirty="0" smtClean="0"/>
                    </a:p>
                    <a:p>
                      <a:r>
                        <a:rPr lang="de-AT" sz="1600" dirty="0" smtClean="0"/>
                        <a:t>t-test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err="1" smtClean="0"/>
                        <a:t>Wilcoxon-test</a:t>
                      </a:r>
                      <a:r>
                        <a:rPr lang="de-AT" sz="1600" dirty="0" smtClean="0"/>
                        <a:t> / Mann-Whitney U-Test</a:t>
                      </a:r>
                      <a:endParaRPr lang="de-DE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Pearsons</a:t>
                      </a:r>
                    </a:p>
                    <a:p>
                      <a:r>
                        <a:rPr lang="de-AT" sz="1600" dirty="0" smtClean="0"/>
                        <a:t>Chi-Quadrat-Test</a:t>
                      </a:r>
                      <a:endParaRPr lang="de-DE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Fishers </a:t>
                      </a:r>
                      <a:r>
                        <a:rPr lang="de-AT" sz="1600" dirty="0" err="1" smtClean="0"/>
                        <a:t>exact</a:t>
                      </a:r>
                      <a:r>
                        <a:rPr lang="de-AT" sz="1600" dirty="0" smtClean="0"/>
                        <a:t> Test</a:t>
                      </a:r>
                      <a:endParaRPr lang="de-DE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970">
                <a:tc>
                  <a:txBody>
                    <a:bodyPr/>
                    <a:lstStyle/>
                    <a:p>
                      <a:r>
                        <a:rPr lang="de-AT" sz="1600" b="0" dirty="0" smtClean="0"/>
                        <a:t>Vergleich</a:t>
                      </a:r>
                      <a:r>
                        <a:rPr lang="de-AT" sz="1600" b="0" baseline="0" dirty="0" smtClean="0"/>
                        <a:t> von</a:t>
                      </a:r>
                      <a:r>
                        <a:rPr lang="de-AT" sz="1600" b="0" dirty="0" smtClean="0"/>
                        <a:t> &gt;2</a:t>
                      </a:r>
                      <a:r>
                        <a:rPr lang="de-AT" sz="1600" b="0" baseline="0" dirty="0" smtClean="0"/>
                        <a:t> Gruppen (z.B. Nicht-Raucher, Ex-Raucher, Raucher)</a:t>
                      </a:r>
                      <a:endParaRPr lang="de-DE" sz="1600" b="0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Analysis </a:t>
                      </a:r>
                      <a:r>
                        <a:rPr lang="de-AT" sz="1600" dirty="0" err="1" smtClean="0"/>
                        <a:t>of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Variance</a:t>
                      </a:r>
                      <a:r>
                        <a:rPr lang="de-AT" sz="1600" dirty="0" smtClean="0"/>
                        <a:t> (ANOVA)</a:t>
                      </a:r>
                      <a:endParaRPr lang="de-DE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Kruskal-Wallis-Test</a:t>
                      </a:r>
                      <a:endParaRPr lang="de-DE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Pearsons</a:t>
                      </a:r>
                    </a:p>
                    <a:p>
                      <a:r>
                        <a:rPr lang="de-AT" sz="1600" dirty="0" smtClean="0"/>
                        <a:t>Chi-Quadrat-Test</a:t>
                      </a:r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/>
                        <a:t>Fishers </a:t>
                      </a:r>
                      <a:r>
                        <a:rPr lang="de-AT" sz="1600" dirty="0" err="1" smtClean="0"/>
                        <a:t>exact</a:t>
                      </a:r>
                      <a:r>
                        <a:rPr lang="de-AT" sz="1600" dirty="0" smtClean="0"/>
                        <a:t> Test</a:t>
                      </a:r>
                      <a:endParaRPr lang="de-DE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err="1" smtClean="0"/>
              <a:t>Welche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statistische</a:t>
            </a:r>
            <a:r>
              <a:rPr lang="en-US" sz="2400" dirty="0" smtClean="0"/>
              <a:t> Tests in </a:t>
            </a:r>
            <a:r>
              <a:rPr lang="en-US" sz="2400" dirty="0" err="1" smtClean="0"/>
              <a:t>welchem</a:t>
            </a:r>
            <a:r>
              <a:rPr lang="en-US" sz="2400" dirty="0" smtClean="0"/>
              <a:t> Fall?</a:t>
            </a:r>
            <a:endParaRPr lang="en-US" sz="2400" dirty="0"/>
          </a:p>
        </p:txBody>
      </p:sp>
      <p:sp>
        <p:nvSpPr>
          <p:cNvPr id="10" name="Geschweifte Klammer links 9"/>
          <p:cNvSpPr/>
          <p:nvPr/>
        </p:nvSpPr>
        <p:spPr bwMode="auto">
          <a:xfrm rot="16200000">
            <a:off x="7058027" y="3687426"/>
            <a:ext cx="323850" cy="344804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5767389" y="5422223"/>
            <a:ext cx="3376611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sz="1800" b="1" dirty="0" err="1" smtClean="0">
                <a:solidFill>
                  <a:schemeClr val="tx1"/>
                </a:solidFill>
              </a:rPr>
              <a:t>Stat.Test</a:t>
            </a:r>
            <a:r>
              <a:rPr lang="de-AT" sz="1800" b="1" dirty="0" smtClean="0">
                <a:solidFill>
                  <a:schemeClr val="tx1"/>
                </a:solidFill>
              </a:rPr>
              <a:t> von Häufigkeiten in Kreuztabellen:</a:t>
            </a:r>
          </a:p>
          <a:p>
            <a:r>
              <a:rPr lang="de-AT" sz="1800" dirty="0" smtClean="0">
                <a:solidFill>
                  <a:schemeClr val="tx1"/>
                </a:solidFill>
              </a:rPr>
              <a:t>Sind die Zeilen und </a:t>
            </a:r>
            <a:r>
              <a:rPr lang="de-AT" sz="1800" dirty="0">
                <a:solidFill>
                  <a:schemeClr val="tx1"/>
                </a:solidFill>
              </a:rPr>
              <a:t>S</a:t>
            </a:r>
            <a:r>
              <a:rPr lang="de-AT" sz="1800" dirty="0" smtClean="0">
                <a:solidFill>
                  <a:schemeClr val="tx1"/>
                </a:solidFill>
              </a:rPr>
              <a:t>palten unabhängig voneinander?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1835943" y="5489377"/>
            <a:ext cx="411004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sz="1800" b="1" dirty="0" err="1" smtClean="0">
                <a:solidFill>
                  <a:schemeClr val="tx1"/>
                </a:solidFill>
              </a:rPr>
              <a:t>Stat.Test</a:t>
            </a:r>
            <a:r>
              <a:rPr lang="de-AT" sz="1800" b="1" dirty="0" smtClean="0">
                <a:solidFill>
                  <a:schemeClr val="tx1"/>
                </a:solidFill>
              </a:rPr>
              <a:t> auf Maßzahlen der Lokalisation:</a:t>
            </a:r>
          </a:p>
          <a:p>
            <a:r>
              <a:rPr lang="de-AT" sz="1800" dirty="0" smtClean="0">
                <a:solidFill>
                  <a:schemeClr val="tx1"/>
                </a:solidFill>
              </a:rPr>
              <a:t>Unterscheiden sich Mittelwert/Median zwischen den Gruppen?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11" name="Geschweifte Klammer links 10"/>
          <p:cNvSpPr/>
          <p:nvPr/>
        </p:nvSpPr>
        <p:spPr bwMode="auto">
          <a:xfrm rot="16200000">
            <a:off x="3734425" y="3811873"/>
            <a:ext cx="313077" cy="320992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177282" y="4183293"/>
            <a:ext cx="8766694" cy="1334278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5495928" y="746448"/>
            <a:ext cx="3448048" cy="4742928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114300"/>
            <a:ext cx="8923337" cy="5016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Test auf </a:t>
            </a:r>
            <a:r>
              <a:rPr lang="en-US" sz="2400" dirty="0" err="1" smtClean="0"/>
              <a:t>Häufigkeitsunterschiede</a:t>
            </a:r>
            <a:r>
              <a:rPr lang="en-US" sz="2400" dirty="0" smtClean="0"/>
              <a:t> zwischen </a:t>
            </a:r>
            <a:r>
              <a:rPr lang="en-US" sz="2400" dirty="0" err="1" smtClean="0"/>
              <a:t>zwei</a:t>
            </a:r>
            <a:r>
              <a:rPr lang="en-US" sz="2400" dirty="0" smtClean="0"/>
              <a:t> Gruppen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"/>
          <p:cNvSpPr txBox="1">
            <a:spLocks noChangeAspect="1" noChangeArrowheads="1"/>
          </p:cNvSpPr>
          <p:nvPr/>
        </p:nvSpPr>
        <p:spPr bwMode="auto">
          <a:xfrm>
            <a:off x="195232" y="1414075"/>
            <a:ext cx="3119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rgbClr val="0A3CA0"/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Beobachtete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Anzahlen</a:t>
            </a:r>
            <a:r>
              <a:rPr kumimoji="0" lang="de-A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4464844" y="1020121"/>
            <a:ext cx="4402931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/>
            <a:r>
              <a:rPr lang="de-AT" sz="1800" kern="0" dirty="0">
                <a:solidFill>
                  <a:schemeClr val="tx1"/>
                </a:solidFill>
              </a:rPr>
              <a:t>Erwartete Anzahlen (wenn man </a:t>
            </a:r>
            <a:r>
              <a:rPr lang="de-AT" sz="1800" kern="0" dirty="0" smtClean="0">
                <a:solidFill>
                  <a:schemeClr val="tx1"/>
                </a:solidFill>
              </a:rPr>
              <a:t>annimmt, dass es keinen Unterschied zwischen den Gruppen gibt):</a:t>
            </a:r>
            <a:endParaRPr lang="de-AT" sz="1800" kern="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195232" y="3657600"/>
            <a:ext cx="882494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Testidee</a:t>
            </a:r>
            <a:r>
              <a:rPr lang="de-DE" sz="2000" dirty="0" smtClean="0">
                <a:solidFill>
                  <a:schemeClr val="tx1"/>
                </a:solidFill>
              </a:rPr>
              <a:t>: Man vergleiche die beobachteten Werte mit den erwarteten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Hier: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Ist</a:t>
            </a:r>
            <a:r>
              <a:rPr lang="en-US" sz="2000" dirty="0" smtClean="0">
                <a:solidFill>
                  <a:schemeClr val="tx1"/>
                </a:solidFill>
              </a:rPr>
              <a:t> das </a:t>
            </a:r>
            <a:r>
              <a:rPr lang="en-US" sz="2000" dirty="0" err="1" smtClean="0">
                <a:solidFill>
                  <a:schemeClr val="tx1"/>
                </a:solidFill>
              </a:rPr>
              <a:t>auch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signifikant</a:t>
            </a:r>
            <a:r>
              <a:rPr lang="en-US" sz="2000" dirty="0" smtClean="0">
                <a:solidFill>
                  <a:schemeClr val="tx1"/>
                </a:solidFill>
              </a:rPr>
              <a:t>? (</a:t>
            </a:r>
            <a:r>
              <a:rPr lang="en-US" sz="2000" dirty="0" err="1" smtClean="0">
                <a:solidFill>
                  <a:schemeClr val="tx1"/>
                </a:solidFill>
              </a:rPr>
              <a:t>Statistik-Programme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teilweise</a:t>
            </a:r>
            <a:r>
              <a:rPr lang="en-US" sz="2000" dirty="0" smtClean="0">
                <a:solidFill>
                  <a:schemeClr val="tx1"/>
                </a:solidFill>
              </a:rPr>
              <a:t> online-tools)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Siehe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z.B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  <a:hlinkClick r:id="rId2"/>
              </a:rPr>
              <a:t>http://graphpad.com/quickcalcs/contingency1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  <a:hlinkClick r:id="rId2"/>
              </a:rPr>
              <a:t>/</a:t>
            </a:r>
            <a:endParaRPr lang="en-US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Fishers </a:t>
            </a:r>
            <a:r>
              <a:rPr lang="en-US" sz="2000" b="1" u="sng" dirty="0" err="1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sz="2000" b="1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xakt</a:t>
            </a:r>
            <a:r>
              <a:rPr lang="en-US" sz="20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sz="20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est: 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Alternative,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wenn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erwartete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Häufigkeiten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zu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selten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(in</a:t>
            </a:r>
          </a:p>
          <a:p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		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einer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Zelle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&lt; 5). Hier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eigentlich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nicht der Fall!!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95231" y="847665"/>
            <a:ext cx="2344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b="1" u="sng" dirty="0" smtClean="0">
                <a:solidFill>
                  <a:schemeClr val="tx1"/>
                </a:solidFill>
              </a:rPr>
              <a:t>Chi-Quadrat-Test: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4" y="2057400"/>
            <a:ext cx="819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2400300" y="3028890"/>
            <a:ext cx="11811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47 / 22.5%</a:t>
            </a:r>
          </a:p>
        </p:txBody>
      </p:sp>
      <p:sp>
        <p:nvSpPr>
          <p:cNvPr id="39" name="Textfeld 38"/>
          <p:cNvSpPr txBox="1"/>
          <p:nvPr/>
        </p:nvSpPr>
        <p:spPr bwMode="auto">
          <a:xfrm>
            <a:off x="5238750" y="3038415"/>
            <a:ext cx="866775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15 / 7%</a:t>
            </a:r>
          </a:p>
        </p:txBody>
      </p:sp>
      <p:sp>
        <p:nvSpPr>
          <p:cNvPr id="41" name="Textfeld 40"/>
          <p:cNvSpPr txBox="1"/>
          <p:nvPr/>
        </p:nvSpPr>
        <p:spPr bwMode="auto">
          <a:xfrm>
            <a:off x="7921487" y="3066990"/>
            <a:ext cx="81829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56/27%</a:t>
            </a:r>
          </a:p>
        </p:txBody>
      </p:sp>
    </p:spTree>
    <p:extLst>
      <p:ext uri="{BB962C8B-B14F-4D97-AF65-F5344CB8AC3E}">
        <p14:creationId xmlns:p14="http://schemas.microsoft.com/office/powerpoint/2010/main" val="20793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114300"/>
            <a:ext cx="8923337" cy="5016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Test auf </a:t>
            </a:r>
            <a:r>
              <a:rPr lang="en-US" sz="2400" dirty="0" err="1" smtClean="0"/>
              <a:t>Häufigkeitsunterschiede</a:t>
            </a:r>
            <a:r>
              <a:rPr lang="en-US" sz="2400" dirty="0" smtClean="0"/>
              <a:t> zwischen </a:t>
            </a:r>
            <a:r>
              <a:rPr lang="en-US" sz="2400" dirty="0" err="1" smtClean="0"/>
              <a:t>zwei</a:t>
            </a:r>
            <a:r>
              <a:rPr lang="en-US" sz="2400" dirty="0" smtClean="0"/>
              <a:t> Gruppen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"/>
          <p:cNvSpPr txBox="1">
            <a:spLocks noChangeAspect="1" noChangeArrowheads="1"/>
          </p:cNvSpPr>
          <p:nvPr/>
        </p:nvSpPr>
        <p:spPr bwMode="auto">
          <a:xfrm>
            <a:off x="195232" y="1414075"/>
            <a:ext cx="3119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rgbClr val="0A3CA0"/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Beobachtete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Anzahlen</a:t>
            </a:r>
            <a:r>
              <a:rPr kumimoji="0" lang="de-A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</a:t>
            </a:r>
          </a:p>
        </p:txBody>
      </p:sp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41427"/>
              </p:ext>
            </p:extLst>
          </p:nvPr>
        </p:nvGraphicFramePr>
        <p:xfrm>
          <a:off x="219075" y="1914525"/>
          <a:ext cx="4181474" cy="156873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6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15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</a:p>
                    <a:p>
                      <a:pPr algn="l"/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Therapiegruppe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Lebend</a:t>
                      </a:r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b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Geburten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Keine</a:t>
                      </a:r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Geburten</a:t>
                      </a:r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Clomiphene</a:t>
                      </a:r>
                      <a:endParaRPr lang="en-US" sz="11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Metformin</a:t>
                      </a:r>
                      <a:endParaRPr lang="en-US" sz="11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err="1" smtClean="0"/>
                        <a:t>Gesamt</a:t>
                      </a:r>
                      <a:endParaRPr lang="en-US" sz="11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417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94888"/>
              </p:ext>
            </p:extLst>
          </p:nvPr>
        </p:nvGraphicFramePr>
        <p:xfrm>
          <a:off x="4581526" y="1914525"/>
          <a:ext cx="4181474" cy="156873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6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15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</a:p>
                    <a:p>
                      <a:pPr algn="l"/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Therapiegruppe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Abstinent (</a:t>
                      </a:r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Primärer</a:t>
                      </a:r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Endpunkt</a:t>
                      </a:r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Nicht</a:t>
                      </a: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</a:rPr>
                        <a:t> abstinent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err="1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Clomiphene</a:t>
                      </a:r>
                      <a:endParaRPr lang="en-US" sz="11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smtClean="0"/>
                        <a:t>Metformin</a:t>
                      </a:r>
                      <a:endParaRPr lang="en-US" sz="11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 err="1" smtClean="0"/>
                        <a:t>Gesamt</a:t>
                      </a:r>
                      <a:endParaRPr lang="en-US" sz="11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417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 bwMode="auto">
          <a:xfrm>
            <a:off x="4464844" y="1020121"/>
            <a:ext cx="4402931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/>
            <a:r>
              <a:rPr lang="de-AT" sz="1800" kern="0" dirty="0">
                <a:solidFill>
                  <a:schemeClr val="tx1"/>
                </a:solidFill>
              </a:rPr>
              <a:t>Erwartete Anzahlen (wenn man </a:t>
            </a:r>
            <a:r>
              <a:rPr lang="de-AT" sz="1800" kern="0" dirty="0" smtClean="0">
                <a:solidFill>
                  <a:schemeClr val="tx1"/>
                </a:solidFill>
              </a:rPr>
              <a:t>annimmt, dass es keinen Unterschied zwischen den Gruppen gibt):</a:t>
            </a:r>
            <a:endParaRPr lang="de-AT" sz="1800" kern="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195232" y="3657600"/>
            <a:ext cx="8824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Testidee</a:t>
            </a:r>
            <a:r>
              <a:rPr lang="de-DE" sz="2000" dirty="0" smtClean="0">
                <a:solidFill>
                  <a:schemeClr val="tx1"/>
                </a:solidFill>
              </a:rPr>
              <a:t>: Man vergleiche die beobachteten Werte mit den erwarteten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Hier: Mehr Geburten in </a:t>
            </a:r>
            <a:r>
              <a:rPr lang="de-DE" sz="2000" dirty="0" err="1" smtClean="0">
                <a:solidFill>
                  <a:schemeClr val="tx1"/>
                </a:solidFill>
              </a:rPr>
              <a:t>Clomiphene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</a:rPr>
              <a:t>Gruppe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erwartet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Ist</a:t>
            </a:r>
            <a:r>
              <a:rPr lang="en-US" sz="2000" dirty="0" smtClean="0">
                <a:solidFill>
                  <a:schemeClr val="tx1"/>
                </a:solidFill>
              </a:rPr>
              <a:t> das </a:t>
            </a:r>
            <a:r>
              <a:rPr lang="en-US" sz="2000" dirty="0" err="1" smtClean="0">
                <a:solidFill>
                  <a:schemeClr val="tx1"/>
                </a:solidFill>
              </a:rPr>
              <a:t>auch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signifikant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Statistik-Programme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teilweise</a:t>
            </a:r>
            <a:r>
              <a:rPr lang="en-US" sz="2000" dirty="0">
                <a:solidFill>
                  <a:schemeClr val="tx1"/>
                </a:solidFill>
              </a:rPr>
              <a:t> online-tools)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Siehe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z.B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  <a:hlinkClick r:id="rId2"/>
              </a:rPr>
              <a:t>http://graphpad.com/quickcalcs/contingency1/</a:t>
            </a: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2000" b="1" u="sng" dirty="0">
                <a:solidFill>
                  <a:schemeClr val="tx1"/>
                </a:solidFill>
                <a:sym typeface="Wingdings" panose="05000000000000000000" pitchFamily="2" charset="2"/>
              </a:rPr>
              <a:t>Fishers </a:t>
            </a:r>
            <a:r>
              <a:rPr lang="en-US" sz="2000" b="1" u="sng" dirty="0" err="1">
                <a:solidFill>
                  <a:schemeClr val="tx1"/>
                </a:solidFill>
                <a:sym typeface="Wingdings" panose="05000000000000000000" pitchFamily="2" charset="2"/>
              </a:rPr>
              <a:t>Exakt</a:t>
            </a:r>
            <a:r>
              <a:rPr lang="en-US" sz="2000" b="1" u="sng" dirty="0">
                <a:solidFill>
                  <a:schemeClr val="tx1"/>
                </a:solidFill>
                <a:sym typeface="Wingdings" panose="05000000000000000000" pitchFamily="2" charset="2"/>
              </a:rPr>
              <a:t> Test: 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Alternative,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wenn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erwartete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Häufigkeiten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zu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selten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(in</a:t>
            </a:r>
          </a:p>
          <a:p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  		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einer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Zelle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&lt; 5).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Hier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eigentlich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nicht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der Fall!!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95231" y="847665"/>
            <a:ext cx="2344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b="1" u="sng" dirty="0" smtClean="0">
                <a:solidFill>
                  <a:schemeClr val="tx1"/>
                </a:solidFill>
              </a:rPr>
              <a:t>Chi-Quadrat-Test:</a:t>
            </a:r>
          </a:p>
        </p:txBody>
      </p:sp>
    </p:spTree>
    <p:extLst>
      <p:ext uri="{BB962C8B-B14F-4D97-AF65-F5344CB8AC3E}">
        <p14:creationId xmlns:p14="http://schemas.microsoft.com/office/powerpoint/2010/main" val="8975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–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Aufbau wissenschaftlicher Arbeiten</a:t>
            </a:r>
          </a:p>
          <a:p>
            <a:r>
              <a:rPr lang="de-DE" dirty="0" smtClean="0"/>
              <a:t>Studiendesign / Randomisierung</a:t>
            </a:r>
          </a:p>
          <a:p>
            <a:r>
              <a:rPr lang="de-DE" dirty="0" smtClean="0"/>
              <a:t>Vergleichbarkeit von Gruppen in Interventionsstudien</a:t>
            </a:r>
          </a:p>
          <a:p>
            <a:r>
              <a:rPr lang="de-DE" dirty="0" smtClean="0"/>
              <a:t>Hypothesen Test </a:t>
            </a:r>
          </a:p>
          <a:p>
            <a:r>
              <a:rPr lang="de-DE" dirty="0" smtClean="0"/>
              <a:t>Fallzahlschätzung</a:t>
            </a:r>
          </a:p>
          <a:p>
            <a:r>
              <a:rPr lang="de-DE" dirty="0" smtClean="0"/>
              <a:t>Berücksichtigung von Störfaktoren (</a:t>
            </a:r>
            <a:r>
              <a:rPr lang="de-DE" dirty="0" err="1" smtClean="0"/>
              <a:t>Confounding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Überlebenszeitanalyse ()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1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88000" y="914850"/>
            <a:ext cx="9001156" cy="7032694"/>
          </a:xfr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r>
              <a:rPr lang="en-US" sz="2000" u="sng" dirty="0" err="1" smtClean="0"/>
              <a:t>Woran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erkennt</a:t>
            </a:r>
            <a:r>
              <a:rPr lang="en-US" sz="2000" u="sng" dirty="0" smtClean="0"/>
              <a:t> man, </a:t>
            </a:r>
            <a:r>
              <a:rPr lang="en-US" sz="2000" u="sng" dirty="0" err="1" smtClean="0"/>
              <a:t>ob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ein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statistischer</a:t>
            </a:r>
            <a:r>
              <a:rPr lang="en-US" sz="2000" u="sng" dirty="0" smtClean="0"/>
              <a:t> Test “</a:t>
            </a:r>
            <a:r>
              <a:rPr lang="en-US" sz="2000" u="sng" dirty="0" err="1" smtClean="0"/>
              <a:t>signifikant</a:t>
            </a:r>
            <a:r>
              <a:rPr lang="en-US" sz="2000" u="sng" dirty="0" smtClean="0"/>
              <a:t>” ist oder nicht?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dirty="0" smtClean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 smtClean="0"/>
              <a:t>P-Wert: </a:t>
            </a:r>
            <a:r>
              <a:rPr lang="en-US" sz="1800" dirty="0" err="1" smtClean="0"/>
              <a:t>Wenn</a:t>
            </a:r>
            <a:r>
              <a:rPr lang="en-US" sz="1800" dirty="0"/>
              <a:t> </a:t>
            </a:r>
            <a:r>
              <a:rPr lang="en-US" sz="1800" dirty="0" smtClean="0"/>
              <a:t>p &lt; </a:t>
            </a:r>
            <a:r>
              <a:rPr lang="en-US" sz="1800" dirty="0" smtClean="0">
                <a:latin typeface="Symbol" pitchFamily="18" charset="2"/>
              </a:rPr>
              <a:t>a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signifikant</a:t>
            </a:r>
            <a:r>
              <a:rPr lang="en-US" sz="1800" dirty="0">
                <a:sym typeface="Wingdings" panose="05000000000000000000" pitchFamily="2" charset="2"/>
              </a:rPr>
              <a:t> zu </a:t>
            </a:r>
            <a:r>
              <a:rPr lang="en-US" sz="1800" dirty="0" err="1" smtClean="0">
                <a:sym typeface="Wingdings" panose="05000000000000000000" pitchFamily="2" charset="2"/>
              </a:rPr>
              <a:t>Signifikanzniveau</a:t>
            </a:r>
            <a:r>
              <a:rPr lang="en-US" sz="1800" dirty="0" smtClean="0">
                <a:sym typeface="Wingdings" panose="05000000000000000000" pitchFamily="2" charset="2"/>
              </a:rPr>
              <a:t> 5% (</a:t>
            </a:r>
            <a:r>
              <a:rPr lang="en-US" sz="1800" dirty="0" smtClean="0">
                <a:latin typeface="Lucida Sans Unicode"/>
                <a:cs typeface="Lucida Sans Unicode"/>
                <a:sym typeface="Wingdings" panose="05000000000000000000" pitchFamily="2" charset="2"/>
              </a:rPr>
              <a:t>≙</a:t>
            </a:r>
            <a:r>
              <a:rPr lang="en-US" sz="1800" dirty="0" smtClean="0">
                <a:sym typeface="Wingdings" panose="05000000000000000000" pitchFamily="2" charset="2"/>
              </a:rPr>
              <a:t>0.05)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 smtClean="0">
                <a:sym typeface="Wingdings" panose="05000000000000000000" pitchFamily="2" charset="2"/>
              </a:rPr>
              <a:t>Je </a:t>
            </a:r>
            <a:r>
              <a:rPr lang="en-US" sz="1800" dirty="0" err="1" smtClean="0">
                <a:sym typeface="Wingdings" panose="05000000000000000000" pitchFamily="2" charset="2"/>
              </a:rPr>
              <a:t>kleiner</a:t>
            </a:r>
            <a:r>
              <a:rPr lang="en-US" sz="1800" dirty="0" smtClean="0">
                <a:sym typeface="Wingdings" panose="05000000000000000000" pitchFamily="2" charset="2"/>
              </a:rPr>
              <a:t> der p-Wert, </a:t>
            </a:r>
            <a:r>
              <a:rPr lang="en-US" sz="1800" dirty="0" err="1" smtClean="0">
                <a:sym typeface="Wingdings" panose="05000000000000000000" pitchFamily="2" charset="2"/>
              </a:rPr>
              <a:t>desto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höher</a:t>
            </a:r>
            <a:r>
              <a:rPr lang="en-US" sz="1800" dirty="0" smtClean="0">
                <a:sym typeface="Wingdings" panose="05000000000000000000" pitchFamily="2" charset="2"/>
              </a:rPr>
              <a:t> die </a:t>
            </a:r>
            <a:r>
              <a:rPr lang="en-US" sz="1800" dirty="0" err="1" smtClean="0">
                <a:sym typeface="Wingdings" panose="05000000000000000000" pitchFamily="2" charset="2"/>
              </a:rPr>
              <a:t>Sicherheit</a:t>
            </a:r>
            <a:r>
              <a:rPr lang="en-US" sz="1800" dirty="0" smtClean="0"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ym typeface="Wingdings" panose="05000000000000000000" pitchFamily="2" charset="2"/>
              </a:rPr>
              <a:t>sich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für</a:t>
            </a:r>
            <a:r>
              <a:rPr lang="en-US" sz="1800" dirty="0" smtClean="0">
                <a:sym typeface="Wingdings" panose="05000000000000000000" pitchFamily="2" charset="2"/>
              </a:rPr>
              <a:t> H</a:t>
            </a:r>
            <a:r>
              <a:rPr lang="en-US" sz="1800" baseline="-25000" dirty="0" smtClean="0">
                <a:sym typeface="Wingdings" panose="05000000000000000000" pitchFamily="2" charset="2"/>
              </a:rPr>
              <a:t>1</a:t>
            </a:r>
            <a:r>
              <a:rPr lang="en-US" sz="1800" dirty="0" smtClean="0">
                <a:sym typeface="Wingdings" panose="05000000000000000000" pitchFamily="2" charset="2"/>
              </a:rPr>
              <a:t> zu </a:t>
            </a:r>
            <a:r>
              <a:rPr lang="en-US" sz="1800" dirty="0" err="1" smtClean="0">
                <a:sym typeface="Wingdings" panose="05000000000000000000" pitchFamily="2" charset="2"/>
              </a:rPr>
              <a:t>entscheiden</a:t>
            </a:r>
            <a:r>
              <a:rPr lang="en-US" sz="1800" dirty="0" smtClean="0"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 err="1" smtClean="0">
                <a:sym typeface="Wingdings" panose="05000000000000000000" pitchFamily="2" charset="2"/>
              </a:rPr>
              <a:t>Entscheidung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anhand</a:t>
            </a:r>
            <a:r>
              <a:rPr lang="en-US" sz="1800" dirty="0" smtClean="0">
                <a:sym typeface="Wingdings" panose="05000000000000000000" pitchFamily="2" charset="2"/>
              </a:rPr>
              <a:t> des </a:t>
            </a:r>
            <a:r>
              <a:rPr lang="en-US" sz="1800" dirty="0">
                <a:sym typeface="Wingdings" panose="05000000000000000000" pitchFamily="2" charset="2"/>
              </a:rPr>
              <a:t>(1-</a:t>
            </a:r>
            <a:r>
              <a:rPr lang="en-US" sz="1800" dirty="0">
                <a:latin typeface="Symbol" pitchFamily="18" charset="2"/>
              </a:rPr>
              <a:t> a</a:t>
            </a:r>
            <a:r>
              <a:rPr lang="en-US" sz="1800" dirty="0" smtClean="0"/>
              <a:t>)% - </a:t>
            </a:r>
            <a:r>
              <a:rPr lang="en-US" sz="1800" dirty="0" err="1" smtClean="0">
                <a:sym typeface="Wingdings" panose="05000000000000000000" pitchFamily="2" charset="2"/>
              </a:rPr>
              <a:t>Konfidenzintervalls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(CI) </a:t>
            </a:r>
            <a:r>
              <a:rPr lang="en-US" sz="1800" dirty="0" err="1" smtClean="0">
                <a:sym typeface="Wingdings" panose="05000000000000000000" pitchFamily="2" charset="2"/>
              </a:rPr>
              <a:t>möglich</a:t>
            </a:r>
            <a:r>
              <a:rPr lang="en-US" sz="1800" dirty="0" smtClean="0">
                <a:sym typeface="Wingdings" panose="05000000000000000000" pitchFamily="2" charset="2"/>
              </a:rPr>
              <a:t> (</a:t>
            </a:r>
            <a:r>
              <a:rPr lang="en-US" sz="1800" dirty="0" err="1" smtClean="0">
                <a:sym typeface="Wingdings" panose="05000000000000000000" pitchFamily="2" charset="2"/>
              </a:rPr>
              <a:t>meist</a:t>
            </a:r>
            <a:r>
              <a:rPr lang="en-US" sz="1800" dirty="0" smtClean="0">
                <a:sym typeface="Wingdings" panose="05000000000000000000" pitchFamily="2" charset="2"/>
              </a:rPr>
              <a:t> 95%)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>
                <a:sym typeface="Wingdings" panose="05000000000000000000" pitchFamily="2" charset="2"/>
              </a:rPr>
              <a:t>P-Wert: P&lt;0.001  </a:t>
            </a:r>
            <a:r>
              <a:rPr lang="en-US" sz="1800" dirty="0" smtClean="0">
                <a:sym typeface="Wingdings" panose="05000000000000000000" pitchFamily="2" charset="2"/>
              </a:rPr>
              <a:t>&lt;0.05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signifikant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zum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Signifikanzniveau</a:t>
            </a:r>
            <a:r>
              <a:rPr lang="en-US" sz="1800" dirty="0">
                <a:sym typeface="Wingdings" panose="05000000000000000000" pitchFamily="2" charset="2"/>
              </a:rPr>
              <a:t> 5</a:t>
            </a:r>
            <a:r>
              <a:rPr lang="en-US" sz="1800" dirty="0" smtClean="0">
                <a:sym typeface="Wingdings" panose="05000000000000000000" pitchFamily="2" charset="2"/>
              </a:rPr>
              <a:t>%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de-DE" sz="1800" dirty="0"/>
              <a:t>0 nicht in 95% </a:t>
            </a:r>
            <a:r>
              <a:rPr lang="de-DE" sz="1800" dirty="0" smtClean="0"/>
              <a:t>CI </a:t>
            </a:r>
            <a:r>
              <a:rPr lang="de-DE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signifikant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zum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Signifikanzniveau</a:t>
            </a:r>
            <a:r>
              <a:rPr lang="en-US" sz="1800" dirty="0">
                <a:sym typeface="Wingdings" panose="05000000000000000000" pitchFamily="2" charset="2"/>
              </a:rPr>
              <a:t> 5</a:t>
            </a:r>
            <a:r>
              <a:rPr lang="en-US" sz="1800" dirty="0" smtClean="0">
                <a:sym typeface="Wingdings" panose="05000000000000000000" pitchFamily="2" charset="2"/>
              </a:rPr>
              <a:t>%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de-DE" sz="1800" dirty="0"/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b="1" u="sng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smtClean="0"/>
              <a:t>Die Prinzipien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statistischen</a:t>
            </a:r>
            <a:r>
              <a:rPr lang="en-US" sz="2400" dirty="0" smtClean="0"/>
              <a:t> Tests</a:t>
            </a:r>
            <a:endParaRPr lang="en-US" sz="2400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233359" y="2971800"/>
            <a:ext cx="9079730" cy="16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b="1" u="sng" dirty="0" err="1" smtClean="0">
                <a:solidFill>
                  <a:schemeClr val="tx1"/>
                </a:solidFill>
              </a:rPr>
              <a:t>Beispiel</a:t>
            </a:r>
            <a:r>
              <a:rPr lang="en-US" sz="1400" b="1" u="sng" dirty="0" smtClean="0">
                <a:solidFill>
                  <a:schemeClr val="tx1"/>
                </a:solidFill>
              </a:rPr>
              <a:t>: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live-birth rate was 22.5% (47 of 209 subjects) in the clomiphene group,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7.2</a:t>
            </a:r>
            <a:r>
              <a:rPr lang="en-US" sz="1600" dirty="0">
                <a:solidFill>
                  <a:schemeClr val="tx1"/>
                </a:solidFill>
              </a:rPr>
              <a:t>% (15 of 208) in the metformin group, and 26.8% (56 of 209) in the combination-therapy group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P&lt;0.001 for metformin vs. both clomiphene and combination therapy;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P </a:t>
            </a:r>
            <a:r>
              <a:rPr lang="en-US" sz="1600" dirty="0">
                <a:solidFill>
                  <a:schemeClr val="tx1"/>
                </a:solidFill>
              </a:rPr>
              <a:t>= 0.31 for clomiphene vs. combination therapy).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88000" y="914850"/>
            <a:ext cx="9001156" cy="7032694"/>
          </a:xfr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r>
              <a:rPr lang="en-US" sz="2000" u="sng" dirty="0" err="1" smtClean="0"/>
              <a:t>Woran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erkennt</a:t>
            </a:r>
            <a:r>
              <a:rPr lang="en-US" sz="2000" u="sng" dirty="0" smtClean="0"/>
              <a:t> man, </a:t>
            </a:r>
            <a:r>
              <a:rPr lang="en-US" sz="2000" u="sng" dirty="0" err="1" smtClean="0"/>
              <a:t>ob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ein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statistischer</a:t>
            </a:r>
            <a:r>
              <a:rPr lang="en-US" sz="2000" u="sng" dirty="0" smtClean="0"/>
              <a:t> Test “</a:t>
            </a:r>
            <a:r>
              <a:rPr lang="en-US" sz="2000" u="sng" dirty="0" err="1" smtClean="0"/>
              <a:t>signifikant</a:t>
            </a:r>
            <a:r>
              <a:rPr lang="en-US" sz="2000" u="sng" dirty="0" smtClean="0"/>
              <a:t>” ist oder nicht?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dirty="0" smtClean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 smtClean="0"/>
              <a:t>P-Wert: </a:t>
            </a:r>
            <a:r>
              <a:rPr lang="en-US" sz="1800" dirty="0" err="1" smtClean="0"/>
              <a:t>Wenn</a:t>
            </a:r>
            <a:r>
              <a:rPr lang="en-US" sz="1800" dirty="0"/>
              <a:t> </a:t>
            </a:r>
            <a:r>
              <a:rPr lang="en-US" sz="1800" dirty="0" smtClean="0"/>
              <a:t>p &lt; </a:t>
            </a:r>
            <a:r>
              <a:rPr lang="en-US" sz="1800" dirty="0" smtClean="0">
                <a:latin typeface="Symbol" pitchFamily="18" charset="2"/>
              </a:rPr>
              <a:t>a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signifikant</a:t>
            </a:r>
            <a:r>
              <a:rPr lang="en-US" sz="1800" dirty="0">
                <a:sym typeface="Wingdings" panose="05000000000000000000" pitchFamily="2" charset="2"/>
              </a:rPr>
              <a:t> zu </a:t>
            </a:r>
            <a:r>
              <a:rPr lang="en-US" sz="1800" dirty="0" err="1" smtClean="0">
                <a:sym typeface="Wingdings" panose="05000000000000000000" pitchFamily="2" charset="2"/>
              </a:rPr>
              <a:t>Signifikanzniveau</a:t>
            </a:r>
            <a:r>
              <a:rPr lang="en-US" sz="1800" dirty="0" smtClean="0">
                <a:sym typeface="Wingdings" panose="05000000000000000000" pitchFamily="2" charset="2"/>
              </a:rPr>
              <a:t> 5% (</a:t>
            </a:r>
            <a:r>
              <a:rPr lang="en-US" sz="1800" dirty="0" smtClean="0">
                <a:latin typeface="Lucida Sans Unicode"/>
                <a:cs typeface="Lucida Sans Unicode"/>
                <a:sym typeface="Wingdings" panose="05000000000000000000" pitchFamily="2" charset="2"/>
              </a:rPr>
              <a:t>≙</a:t>
            </a:r>
            <a:r>
              <a:rPr lang="en-US" sz="1800" dirty="0" smtClean="0">
                <a:sym typeface="Wingdings" panose="05000000000000000000" pitchFamily="2" charset="2"/>
              </a:rPr>
              <a:t>0.05)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 smtClean="0">
                <a:sym typeface="Wingdings" panose="05000000000000000000" pitchFamily="2" charset="2"/>
              </a:rPr>
              <a:t>Je </a:t>
            </a:r>
            <a:r>
              <a:rPr lang="en-US" sz="1800" dirty="0" err="1" smtClean="0">
                <a:sym typeface="Wingdings" panose="05000000000000000000" pitchFamily="2" charset="2"/>
              </a:rPr>
              <a:t>kleiner</a:t>
            </a:r>
            <a:r>
              <a:rPr lang="en-US" sz="1800" dirty="0" smtClean="0">
                <a:sym typeface="Wingdings" panose="05000000000000000000" pitchFamily="2" charset="2"/>
              </a:rPr>
              <a:t> der p-Wert, </a:t>
            </a:r>
            <a:r>
              <a:rPr lang="en-US" sz="1800" dirty="0" err="1" smtClean="0">
                <a:sym typeface="Wingdings" panose="05000000000000000000" pitchFamily="2" charset="2"/>
              </a:rPr>
              <a:t>desto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höher</a:t>
            </a:r>
            <a:r>
              <a:rPr lang="en-US" sz="1800" dirty="0" smtClean="0">
                <a:sym typeface="Wingdings" panose="05000000000000000000" pitchFamily="2" charset="2"/>
              </a:rPr>
              <a:t> die </a:t>
            </a:r>
            <a:r>
              <a:rPr lang="en-US" sz="1800" dirty="0" err="1" smtClean="0">
                <a:sym typeface="Wingdings" panose="05000000000000000000" pitchFamily="2" charset="2"/>
              </a:rPr>
              <a:t>Sicherheit</a:t>
            </a:r>
            <a:r>
              <a:rPr lang="en-US" sz="1800" dirty="0" smtClean="0"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ym typeface="Wingdings" panose="05000000000000000000" pitchFamily="2" charset="2"/>
              </a:rPr>
              <a:t>sich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für</a:t>
            </a:r>
            <a:r>
              <a:rPr lang="en-US" sz="1800" dirty="0" smtClean="0">
                <a:sym typeface="Wingdings" panose="05000000000000000000" pitchFamily="2" charset="2"/>
              </a:rPr>
              <a:t> H</a:t>
            </a:r>
            <a:r>
              <a:rPr lang="en-US" sz="1800" baseline="-25000" dirty="0" smtClean="0">
                <a:sym typeface="Wingdings" panose="05000000000000000000" pitchFamily="2" charset="2"/>
              </a:rPr>
              <a:t>1</a:t>
            </a:r>
            <a:r>
              <a:rPr lang="en-US" sz="1800" dirty="0" smtClean="0">
                <a:sym typeface="Wingdings" panose="05000000000000000000" pitchFamily="2" charset="2"/>
              </a:rPr>
              <a:t> zu </a:t>
            </a:r>
            <a:r>
              <a:rPr lang="en-US" sz="1800" dirty="0" err="1" smtClean="0">
                <a:sym typeface="Wingdings" panose="05000000000000000000" pitchFamily="2" charset="2"/>
              </a:rPr>
              <a:t>entscheiden</a:t>
            </a:r>
            <a:r>
              <a:rPr lang="en-US" sz="1800" dirty="0" smtClean="0"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 err="1" smtClean="0">
                <a:sym typeface="Wingdings" panose="05000000000000000000" pitchFamily="2" charset="2"/>
              </a:rPr>
              <a:t>Entscheidung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anhand</a:t>
            </a:r>
            <a:r>
              <a:rPr lang="en-US" sz="1800" dirty="0" smtClean="0">
                <a:sym typeface="Wingdings" panose="05000000000000000000" pitchFamily="2" charset="2"/>
              </a:rPr>
              <a:t> des </a:t>
            </a:r>
            <a:r>
              <a:rPr lang="en-US" sz="1800" dirty="0">
                <a:sym typeface="Wingdings" panose="05000000000000000000" pitchFamily="2" charset="2"/>
              </a:rPr>
              <a:t>(1-</a:t>
            </a:r>
            <a:r>
              <a:rPr lang="en-US" sz="1800" dirty="0">
                <a:latin typeface="Symbol" pitchFamily="18" charset="2"/>
              </a:rPr>
              <a:t> a</a:t>
            </a:r>
            <a:r>
              <a:rPr lang="en-US" sz="1800" dirty="0" smtClean="0"/>
              <a:t>)% - </a:t>
            </a:r>
            <a:r>
              <a:rPr lang="en-US" sz="1800" dirty="0" err="1" smtClean="0">
                <a:sym typeface="Wingdings" panose="05000000000000000000" pitchFamily="2" charset="2"/>
              </a:rPr>
              <a:t>Konfidenzintervalls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(CI) </a:t>
            </a:r>
            <a:r>
              <a:rPr lang="en-US" sz="1800" dirty="0" err="1" smtClean="0">
                <a:sym typeface="Wingdings" panose="05000000000000000000" pitchFamily="2" charset="2"/>
              </a:rPr>
              <a:t>möglich</a:t>
            </a:r>
            <a:r>
              <a:rPr lang="en-US" sz="1800" dirty="0" smtClean="0">
                <a:sym typeface="Wingdings" panose="05000000000000000000" pitchFamily="2" charset="2"/>
              </a:rPr>
              <a:t> (</a:t>
            </a:r>
            <a:r>
              <a:rPr lang="en-US" sz="1800" dirty="0" err="1" smtClean="0">
                <a:sym typeface="Wingdings" panose="05000000000000000000" pitchFamily="2" charset="2"/>
              </a:rPr>
              <a:t>meist</a:t>
            </a:r>
            <a:r>
              <a:rPr lang="en-US" sz="1800" dirty="0" smtClean="0">
                <a:sym typeface="Wingdings" panose="05000000000000000000" pitchFamily="2" charset="2"/>
              </a:rPr>
              <a:t> 95%)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en-US" sz="1800" b="1" u="sng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en-US" sz="1800" dirty="0">
                <a:sym typeface="Wingdings" panose="05000000000000000000" pitchFamily="2" charset="2"/>
              </a:rPr>
              <a:t>P-Wert: P&lt;0.001  </a:t>
            </a:r>
            <a:r>
              <a:rPr lang="en-US" sz="1800" dirty="0" smtClean="0">
                <a:sym typeface="Wingdings" panose="05000000000000000000" pitchFamily="2" charset="2"/>
              </a:rPr>
              <a:t>&lt;0.05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signifikant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zum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Signifikanzniveau</a:t>
            </a:r>
            <a:r>
              <a:rPr lang="en-US" sz="1800" dirty="0">
                <a:sym typeface="Wingdings" panose="05000000000000000000" pitchFamily="2" charset="2"/>
              </a:rPr>
              <a:t> 5</a:t>
            </a:r>
            <a:r>
              <a:rPr lang="en-US" sz="1800" dirty="0" smtClean="0">
                <a:sym typeface="Wingdings" panose="05000000000000000000" pitchFamily="2" charset="2"/>
              </a:rPr>
              <a:t>%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r>
              <a:rPr lang="de-DE" sz="1800" dirty="0"/>
              <a:t>0 nicht in 95% </a:t>
            </a:r>
            <a:r>
              <a:rPr lang="de-DE" sz="1800" dirty="0" smtClean="0"/>
              <a:t>CI </a:t>
            </a:r>
            <a:r>
              <a:rPr lang="de-DE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signifikant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zum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Signifikanzniveau</a:t>
            </a:r>
            <a:r>
              <a:rPr lang="en-US" sz="1800" dirty="0">
                <a:sym typeface="Wingdings" panose="05000000000000000000" pitchFamily="2" charset="2"/>
              </a:rPr>
              <a:t> 5</a:t>
            </a:r>
            <a:r>
              <a:rPr lang="en-US" sz="1800" dirty="0" smtClean="0">
                <a:sym typeface="Wingdings" panose="05000000000000000000" pitchFamily="2" charset="2"/>
              </a:rPr>
              <a:t>%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</a:pPr>
            <a:endParaRPr lang="de-DE" sz="1800" dirty="0"/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1800" b="1" u="sng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smtClean="0"/>
              <a:t>Die Prinzipien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statistischen</a:t>
            </a:r>
            <a:r>
              <a:rPr lang="en-US" sz="2400" dirty="0" smtClean="0"/>
              <a:t> Tests</a:t>
            </a:r>
            <a:endParaRPr lang="en-US" sz="2400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233359" y="2971800"/>
            <a:ext cx="9079730" cy="16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b="1" u="sng" dirty="0" err="1" smtClean="0">
                <a:solidFill>
                  <a:schemeClr val="tx1"/>
                </a:solidFill>
              </a:rPr>
              <a:t>Beispiel</a:t>
            </a:r>
            <a:r>
              <a:rPr lang="en-US" sz="1400" b="1" u="sng" dirty="0" smtClean="0">
                <a:solidFill>
                  <a:schemeClr val="tx1"/>
                </a:solidFill>
              </a:rPr>
              <a:t>: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live-birth rate was 22.5% (47 of 209 subjects) in the clomiphene group,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7.2</a:t>
            </a:r>
            <a:r>
              <a:rPr lang="en-US" sz="1600" dirty="0">
                <a:solidFill>
                  <a:schemeClr val="tx1"/>
                </a:solidFill>
              </a:rPr>
              <a:t>% (15 of 208) in the metformin group, and 26.8% (56 of 209) in the combination-therapy group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P&lt;0.001 for metformin vs. both clomiphene and combination therapy;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P </a:t>
            </a:r>
            <a:r>
              <a:rPr lang="en-US" sz="1600" dirty="0">
                <a:solidFill>
                  <a:schemeClr val="tx1"/>
                </a:solidFill>
              </a:rPr>
              <a:t>= 0.31 for clomiphene vs. combination therapy).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04" y="3029625"/>
            <a:ext cx="4595096" cy="20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" b="4856"/>
          <a:stretch/>
        </p:blipFill>
        <p:spPr bwMode="auto">
          <a:xfrm>
            <a:off x="-143303" y="3043530"/>
            <a:ext cx="5083790" cy="203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130040" y="4777740"/>
            <a:ext cx="1264920" cy="1676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753100" y="4777740"/>
            <a:ext cx="1360793" cy="1676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Titel 1"/>
          <p:cNvSpPr>
            <a:spLocks noGrp="1"/>
          </p:cNvSpPr>
          <p:nvPr>
            <p:ph type="title"/>
          </p:nvPr>
        </p:nvSpPr>
        <p:spPr>
          <a:xfrm>
            <a:off x="457199" y="111348"/>
            <a:ext cx="8567057" cy="1143000"/>
          </a:xfrm>
        </p:spPr>
        <p:txBody>
          <a:bodyPr/>
          <a:lstStyle/>
          <a:p>
            <a:r>
              <a:rPr lang="de-AT" dirty="0" smtClean="0"/>
              <a:t>Schätzen von Parametern (Konfidenzintervalle)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30076"/>
                <a:ext cx="8413845" cy="4757738"/>
              </a:xfrm>
            </p:spPr>
            <p:txBody>
              <a:bodyPr rtlCol="0">
                <a:normAutofit/>
              </a:bodyPr>
              <a:lstStyle/>
              <a:p>
                <a:pPr fontAlgn="auto"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r>
                  <a:rPr lang="de-DE" sz="2000" dirty="0" smtClean="0"/>
                  <a:t>Konfidenzintervall – ein </a:t>
                </a:r>
                <a:r>
                  <a:rPr lang="de-AT" sz="2000" dirty="0" smtClean="0"/>
                  <a:t>Vertrauensbereich</a:t>
                </a:r>
                <a:r>
                  <a:rPr lang="de-DE" sz="2000" dirty="0" smtClean="0"/>
                  <a:t>, in welchem der zu schätzende, unbekannte Parameter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de-DE" sz="2000" dirty="0" smtClean="0"/>
                  <a:t> der Grundgesamtheit mit Wahrscheinlichkeit (1- </a:t>
                </a:r>
                <a:r>
                  <a:rPr lang="de-DE" sz="2000" dirty="0" smtClean="0">
                    <a:sym typeface="Symbol" pitchFamily="18" charset="2"/>
                  </a:rPr>
                  <a:t>) liegt</a:t>
                </a:r>
              </a:p>
              <a:p>
                <a:pPr fontAlgn="auto"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r>
                  <a:rPr lang="de-AT" sz="2000" dirty="0"/>
                  <a:t>Ein 95% Konfidenzintervall enthält den gesuchten Parameter</a:t>
                </a:r>
                <a:r>
                  <a:rPr lang="de-AT" sz="2000" dirty="0" smtClean="0"/>
                  <a:t>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de-AT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AT" sz="2000" dirty="0" smtClean="0"/>
                  <a:t>mit </a:t>
                </a:r>
                <a:r>
                  <a:rPr lang="de-AT" sz="2000" dirty="0"/>
                  <a:t>einer Wahrscheinlichkeit von 95%. </a:t>
                </a:r>
              </a:p>
              <a:p>
                <a:pPr fontAlgn="auto"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endParaRPr lang="de-DE" b="1" dirty="0" smtClean="0"/>
              </a:p>
              <a:p>
                <a:pPr fontAlgn="auto"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endParaRPr lang="de-DE" b="1" dirty="0"/>
              </a:p>
              <a:p>
                <a:pPr fontAlgn="auto"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endParaRPr lang="de-DE" b="1" dirty="0" smtClean="0"/>
              </a:p>
              <a:p>
                <a:pPr fontAlgn="auto"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endParaRPr lang="de-DE" b="1" dirty="0" smtClean="0"/>
              </a:p>
              <a:p>
                <a:pPr fontAlgn="auto"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endParaRPr lang="de-DE" b="1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30076"/>
                <a:ext cx="8413845" cy="4757738"/>
              </a:xfrm>
              <a:blipFill>
                <a:blip r:embed="rId3"/>
                <a:stretch>
                  <a:fillRect l="-2029" t="-24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https://support.minitab.com/de-de/minitab/19/media/notranslate/confidence_interval_de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1" y="4250093"/>
            <a:ext cx="2905531" cy="1400371"/>
          </a:xfrm>
          <a:prstGeom prst="rect">
            <a:avLst/>
          </a:prstGeom>
        </p:spPr>
      </p:pic>
      <p:pic>
        <p:nvPicPr>
          <p:cNvPr id="1030" name="Picture 6" descr="Konfidenzintervalle der Körpergröße von Männern und Frau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0747" y="3361165"/>
            <a:ext cx="3121877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041124" y="5533984"/>
                <a:ext cx="446211" cy="609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124" y="5533984"/>
                <a:ext cx="446211" cy="609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 bwMode="auto">
          <a:xfrm>
            <a:off x="5283200" y="3509283"/>
            <a:ext cx="2578100" cy="154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30923" y="6596390"/>
            <a:ext cx="6346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https://statistik-und-beratung.de/2012/10/interpretation-von-konfidenzintervallen/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5469760" y="3417339"/>
            <a:ext cx="18838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Körpergröße in cm</a:t>
            </a:r>
          </a:p>
        </p:txBody>
      </p:sp>
      <p:sp>
        <p:nvSpPr>
          <p:cNvPr id="11" name="Rechteck 10"/>
          <p:cNvSpPr/>
          <p:nvPr/>
        </p:nvSpPr>
        <p:spPr bwMode="auto">
          <a:xfrm rot="16200000">
            <a:off x="3756884" y="4992888"/>
            <a:ext cx="2578100" cy="154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4316231" y="4080816"/>
            <a:ext cx="898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Frauen</a:t>
            </a:r>
            <a:b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(n=100)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4202419" y="4871447"/>
            <a:ext cx="1011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Frauen</a:t>
            </a:r>
            <a:b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(n=1000)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4202419" y="5613941"/>
            <a:ext cx="1011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Männer</a:t>
            </a:r>
            <a:b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(n=1000)</a:t>
            </a:r>
          </a:p>
        </p:txBody>
      </p:sp>
    </p:spTree>
    <p:extLst>
      <p:ext uri="{BB962C8B-B14F-4D97-AF65-F5344CB8AC3E}">
        <p14:creationId xmlns:p14="http://schemas.microsoft.com/office/powerpoint/2010/main" val="36106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3047980" y="1223951"/>
            <a:ext cx="2724170" cy="7096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Anzahl der </a:t>
            </a:r>
            <a:r>
              <a:rPr lang="de-AT" sz="2000" dirty="0">
                <a:solidFill>
                  <a:schemeClr val="tx1"/>
                </a:solidFill>
              </a:rPr>
              <a:t>S</a:t>
            </a:r>
            <a:r>
              <a:rPr lang="de-AT" sz="2000" dirty="0" smtClean="0">
                <a:solidFill>
                  <a:schemeClr val="tx1"/>
                </a:solidFill>
              </a:rPr>
              <a:t>törche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390901" y="3890966"/>
            <a:ext cx="2319355" cy="6810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Geburtenrate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4410856" y="2124863"/>
            <a:ext cx="8744" cy="160893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4643425" y="2719384"/>
            <a:ext cx="26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Beobachtete Korrelation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smtClean="0"/>
              <a:t>Confounding: </a:t>
            </a:r>
            <a:r>
              <a:rPr lang="en-US" sz="2400" dirty="0" err="1" smtClean="0"/>
              <a:t>Beispiel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6" name="Textfeld 15"/>
          <p:cNvSpPr txBox="1"/>
          <p:nvPr/>
        </p:nvSpPr>
        <p:spPr bwMode="auto">
          <a:xfrm>
            <a:off x="699075" y="4914900"/>
            <a:ext cx="77030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Ist die Anzahl der </a:t>
            </a:r>
            <a:r>
              <a:rPr lang="de-DE" sz="2000" dirty="0">
                <a:solidFill>
                  <a:schemeClr val="tx1"/>
                </a:solidFill>
              </a:rPr>
              <a:t>S</a:t>
            </a:r>
            <a:r>
              <a:rPr lang="de-DE" sz="2000" dirty="0" smtClean="0">
                <a:solidFill>
                  <a:schemeClr val="tx1"/>
                </a:solidFill>
              </a:rPr>
              <a:t>törche tatsächlich </a:t>
            </a:r>
            <a:r>
              <a:rPr lang="de-DE" sz="2000" u="sng" dirty="0" smtClean="0">
                <a:solidFill>
                  <a:schemeClr val="tx1"/>
                </a:solidFill>
              </a:rPr>
              <a:t>kausal</a:t>
            </a:r>
            <a:r>
              <a:rPr lang="de-DE" sz="2000" dirty="0" smtClean="0">
                <a:solidFill>
                  <a:schemeClr val="tx1"/>
                </a:solidFill>
              </a:rPr>
              <a:t> für die Geburtenrate?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Das würde heißen: </a:t>
            </a:r>
          </a:p>
          <a:p>
            <a:r>
              <a:rPr lang="de-DE" sz="2000" dirty="0">
                <a:solidFill>
                  <a:schemeClr val="tx1"/>
                </a:solidFill>
              </a:rPr>
              <a:t>E</a:t>
            </a:r>
            <a:r>
              <a:rPr lang="de-DE" sz="2000" dirty="0" smtClean="0">
                <a:solidFill>
                  <a:schemeClr val="tx1"/>
                </a:solidFill>
              </a:rPr>
              <a:t>rhöht man die Anzahl der </a:t>
            </a:r>
            <a:r>
              <a:rPr lang="de-DE" sz="2000" dirty="0">
                <a:solidFill>
                  <a:schemeClr val="tx1"/>
                </a:solidFill>
              </a:rPr>
              <a:t>S</a:t>
            </a:r>
            <a:r>
              <a:rPr lang="de-DE" sz="2000" dirty="0" smtClean="0">
                <a:solidFill>
                  <a:schemeClr val="tx1"/>
                </a:solidFill>
              </a:rPr>
              <a:t>törche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Geburtenrate erhöht sich 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3047980" y="1223951"/>
            <a:ext cx="2724170" cy="7096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Anzahl der </a:t>
            </a:r>
            <a:r>
              <a:rPr lang="de-AT" sz="2000" dirty="0">
                <a:solidFill>
                  <a:schemeClr val="tx1"/>
                </a:solidFill>
              </a:rPr>
              <a:t>S</a:t>
            </a:r>
            <a:r>
              <a:rPr lang="de-AT" sz="2000" dirty="0" smtClean="0">
                <a:solidFill>
                  <a:schemeClr val="tx1"/>
                </a:solidFill>
              </a:rPr>
              <a:t>törche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390901" y="3890966"/>
            <a:ext cx="2319355" cy="6810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Geburtenrate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4410856" y="2124863"/>
            <a:ext cx="8744" cy="160893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4643425" y="2719384"/>
            <a:ext cx="26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Beobachtete Korrelation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smtClean="0"/>
              <a:t>Confounding: </a:t>
            </a:r>
            <a:r>
              <a:rPr lang="en-US" sz="2400" dirty="0" err="1" smtClean="0"/>
              <a:t>Beispiel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9" name="Rechteck 8"/>
          <p:cNvSpPr/>
          <p:nvPr/>
        </p:nvSpPr>
        <p:spPr>
          <a:xfrm>
            <a:off x="695326" y="2533646"/>
            <a:ext cx="2476500" cy="6286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Land-Stadt-Faktor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rot="10800000" flipV="1">
            <a:off x="2476499" y="2062159"/>
            <a:ext cx="500066" cy="42862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657348" y="197167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Korrelation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45603" y="3338517"/>
            <a:ext cx="164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Kausaler Zusammenhang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462192" y="3338517"/>
            <a:ext cx="709634" cy="495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 bwMode="auto">
          <a:xfrm>
            <a:off x="43842" y="4743450"/>
            <a:ext cx="944701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Adjustierung für Land-Stadt-Faktor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Beobachtete Korrelation verschwindet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Land-Stadt-Faktor ist </a:t>
            </a:r>
            <a:r>
              <a:rPr lang="de-DE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Confounder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für die Assoziation Störche Geburten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Realität: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436078" y="5622768"/>
            <a:ext cx="5044971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Confounding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 nicht so 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offensichtlich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Confounding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-Faktoren oft nicht bekannt</a:t>
            </a:r>
            <a:endParaRPr lang="de-DE" sz="180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3047980" y="1223951"/>
            <a:ext cx="2724170" cy="7096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err="1" smtClean="0">
                <a:solidFill>
                  <a:schemeClr val="tx1"/>
                </a:solidFill>
              </a:rPr>
              <a:t>Clomiphene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390901" y="3890966"/>
            <a:ext cx="2319355" cy="6810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Geburtenrate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4410856" y="2124863"/>
            <a:ext cx="8744" cy="160893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4643425" y="2719384"/>
            <a:ext cx="26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Beobachtete Korrelation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smtClean="0"/>
              <a:t>Confounding: </a:t>
            </a:r>
            <a:r>
              <a:rPr lang="en-US" sz="2400" dirty="0" err="1" smtClean="0"/>
              <a:t>Beispiel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9" name="Rechteck 8"/>
          <p:cNvSpPr/>
          <p:nvPr/>
        </p:nvSpPr>
        <p:spPr>
          <a:xfrm>
            <a:off x="695326" y="2533646"/>
            <a:ext cx="2476500" cy="6286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BMI ?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rot="10800000" flipV="1">
            <a:off x="2476499" y="2062159"/>
            <a:ext cx="500066" cy="42862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657348" y="197167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Korrelation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45603" y="3338517"/>
            <a:ext cx="164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Kausaler Zusammenhang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462192" y="3338517"/>
            <a:ext cx="709634" cy="495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 bwMode="auto">
          <a:xfrm>
            <a:off x="43842" y="4743450"/>
            <a:ext cx="944701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Adjustierung für Land-Stadt-Faktor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Beobachtete Korrelation verschwindet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Land-Stadt-Faktor ist </a:t>
            </a:r>
            <a:r>
              <a:rPr lang="de-DE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Confounder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für die Assoziation Störche Geburten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Realität: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1436078" y="5622768"/>
            <a:ext cx="5044971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Confounding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 nicht so 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offensichtlich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Confounding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-Faktoren oft nicht bekannt</a:t>
            </a:r>
            <a:endParaRPr lang="de-DE" sz="180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" y="2508762"/>
            <a:ext cx="41338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Kaplan-Meier-Kurve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663" y="1010999"/>
            <a:ext cx="8524875" cy="4313238"/>
          </a:xfrm>
        </p:spPr>
        <p:txBody>
          <a:bodyPr/>
          <a:lstStyle/>
          <a:p>
            <a:r>
              <a:rPr lang="de-DE" sz="1800" dirty="0" smtClean="0"/>
              <a:t>Normalerweise Überlebensrate verschiedener Patientengruppen vergleichen / Zeitverlauf verfolgen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423" y="1818131"/>
            <a:ext cx="3507015" cy="479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272" b="375"/>
          <a:stretch/>
        </p:blipFill>
        <p:spPr>
          <a:xfrm>
            <a:off x="1276349" y="1818131"/>
            <a:ext cx="261920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1200149" y="1547926"/>
            <a:ext cx="6372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de-DE" sz="1000" dirty="0" smtClean="0">
                <a:solidFill>
                  <a:schemeClr val="tx1"/>
                </a:solidFill>
                <a:hlinkClick r:id="rId5"/>
              </a:rPr>
              <a:t>www.aerzteblatt.de/pdf.asp?id=81171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Grundsätzliches zu den Statistischen Methoden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276" y="984250"/>
            <a:ext cx="8610600" cy="4313238"/>
          </a:xfrm>
        </p:spPr>
        <p:txBody>
          <a:bodyPr/>
          <a:lstStyle/>
          <a:p>
            <a:r>
              <a:rPr lang="de-DE" sz="2000" dirty="0" smtClean="0"/>
              <a:t>Wurden passende statistische Tests gewählt? (Den statistischen </a:t>
            </a:r>
            <a:r>
              <a:rPr lang="de-DE" sz="2000" dirty="0"/>
              <a:t>Test an die Daten/Fragestellung anpassen und nicht die Daten den </a:t>
            </a:r>
            <a:r>
              <a:rPr lang="de-DE" sz="2000" dirty="0" smtClean="0"/>
              <a:t>Test)</a:t>
            </a:r>
            <a:endParaRPr lang="de-DE" sz="2000" u="sng" dirty="0"/>
          </a:p>
          <a:p>
            <a:r>
              <a:rPr lang="de-DE" sz="2000" dirty="0" smtClean="0"/>
              <a:t>Sind die statistischen Methoden adäquat beschrieben?</a:t>
            </a:r>
          </a:p>
          <a:p>
            <a:r>
              <a:rPr lang="de-DE" sz="2000" dirty="0" smtClean="0"/>
              <a:t>Sind die Voraussetzungen der statistischen Methoden erfüllt?                 (z.B. Mindestanzahl in den Gruppen für Chi-Quadrat-Test, Normalverteilungsannahme für andere Tests)</a:t>
            </a:r>
          </a:p>
          <a:p>
            <a:r>
              <a:rPr lang="de-DE" sz="2000" dirty="0" smtClean="0"/>
              <a:t>Sind alle Ergebnisse präsentiert? Wenn nicht, warum nicht?                  (durch online-Publikationen muss man keinen Platz mehr sparen!)</a:t>
            </a:r>
          </a:p>
          <a:p>
            <a:r>
              <a:rPr lang="de-DE" sz="2000" dirty="0" smtClean="0"/>
              <a:t>Sind mögliche (bekannte) </a:t>
            </a:r>
            <a:r>
              <a:rPr lang="de-DE" sz="2000" dirty="0" err="1" smtClean="0"/>
              <a:t>Confounder</a:t>
            </a:r>
            <a:r>
              <a:rPr lang="de-DE" sz="2000" dirty="0" smtClean="0"/>
              <a:t> berücksichtigt?</a:t>
            </a:r>
          </a:p>
          <a:p>
            <a:r>
              <a:rPr lang="de-DE" sz="2000" dirty="0" smtClean="0"/>
              <a:t>Wurden Maßnahmen getroffen, um </a:t>
            </a:r>
            <a:r>
              <a:rPr lang="de-DE" sz="2000" dirty="0" err="1" smtClean="0"/>
              <a:t>Confounding</a:t>
            </a:r>
            <a:r>
              <a:rPr lang="de-DE" sz="2000" dirty="0" smtClean="0"/>
              <a:t> durch unbekannte Faktoren auszuschließen (</a:t>
            </a:r>
            <a:r>
              <a:rPr lang="de-DE" sz="2000" dirty="0" err="1" smtClean="0"/>
              <a:t>Randomisierung</a:t>
            </a:r>
            <a:r>
              <a:rPr lang="de-DE" sz="2000" dirty="0"/>
              <a:t> </a:t>
            </a:r>
            <a:r>
              <a:rPr lang="de-DE" sz="2000" dirty="0" smtClean="0"/>
              <a:t>oder </a:t>
            </a:r>
            <a:r>
              <a:rPr lang="de-DE" sz="2000" dirty="0" err="1" smtClean="0"/>
              <a:t>Matching</a:t>
            </a:r>
            <a:r>
              <a:rPr lang="de-DE" sz="2000" dirty="0" smtClean="0"/>
              <a:t>)?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3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Paper Aufbau: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0159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Journal (Impact)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Titel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Autoren (Reihenfolge)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Abstract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 panose="020F0502020204030204" pitchFamily="34" charset="0"/>
              </a:rPr>
              <a:t>Introduction</a:t>
            </a:r>
            <a:endParaRPr lang="de-DE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 panose="020F0502020204030204" pitchFamily="34" charset="0"/>
              </a:rPr>
              <a:t>Methods</a:t>
            </a:r>
            <a:endParaRPr lang="de-DE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 panose="020F0502020204030204" pitchFamily="34" charset="0"/>
              </a:rPr>
              <a:t>Results</a:t>
            </a:r>
            <a:endParaRPr lang="de-DE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 panose="020F0502020204030204" pitchFamily="34" charset="0"/>
              </a:rPr>
              <a:t>Discussion</a:t>
            </a:r>
            <a:endParaRPr lang="de-DE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utoShape 4" descr="{\displaystyle {\text{IF}}_{2014}={{\text{Citations}}_{2013}+{\text{Citations}}_{2012} \over {\text{Publications}}_{2013}+{\text{Publications}}_{2012}}={29753+41924 \over 860+869}=41.456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{\displaystyle {\text{IF}}_{2014}={{\text{Citations}}_{2013}+{\text{Citations}}_{2012} \over {\text{Publications}}_{2013}+{\text{Publications}}_{2012}}={29753+41924 \over 860+869}=41.456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Geschweifte Klammer links 10"/>
          <p:cNvSpPr/>
          <p:nvPr/>
        </p:nvSpPr>
        <p:spPr bwMode="auto">
          <a:xfrm>
            <a:off x="3692525" y="2552700"/>
            <a:ext cx="309563" cy="4216400"/>
          </a:xfrm>
          <a:prstGeom prst="leftBrace">
            <a:avLst>
              <a:gd name="adj1" fmla="val 8333"/>
              <a:gd name="adj2" fmla="val 251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2636902" y="4794824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IMRaD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8" name="Geschweifte Klammer links 17"/>
          <p:cNvSpPr/>
          <p:nvPr/>
        </p:nvSpPr>
        <p:spPr bwMode="auto">
          <a:xfrm flipH="1">
            <a:off x="2175265" y="4056603"/>
            <a:ext cx="420136" cy="2157585"/>
          </a:xfrm>
          <a:prstGeom prst="leftBrace">
            <a:avLst>
              <a:gd name="adj1" fmla="val 8333"/>
              <a:gd name="adj2" fmla="val 436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AutoShape 6" descr="Image result for karate black belt chuck norr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" descr="https://upload.wikimedia.org/wikipedia/commons/7/75/Wineglass_model_for_IMRaD_structure.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9"/>
          <a:stretch/>
        </p:blipFill>
        <p:spPr bwMode="auto">
          <a:xfrm>
            <a:off x="460375" y="4093987"/>
            <a:ext cx="1776413" cy="21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363" y="62018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https://en.wikipedia.org/wiki/IMRAD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24671"/>
            <a:ext cx="50736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 bwMode="auto">
          <a:xfrm flipV="1">
            <a:off x="3105150" y="590550"/>
            <a:ext cx="1352550" cy="10096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 bwMode="auto">
          <a:xfrm flipV="1">
            <a:off x="2928938" y="1715334"/>
            <a:ext cx="1582992" cy="4563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 flipV="1">
            <a:off x="2738438" y="2255965"/>
            <a:ext cx="1446444" cy="4729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5" grpId="0"/>
      <p:bldP spid="18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" y="5258569"/>
            <a:ext cx="2736673" cy="11136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</a:t>
            </a:r>
            <a:r>
              <a:rPr lang="en-US" dirty="0" err="1" smtClean="0"/>
              <a:t>zusätzliche</a:t>
            </a:r>
            <a:r>
              <a:rPr lang="en-US" dirty="0" smtClean="0"/>
              <a:t> </a:t>
            </a:r>
            <a:r>
              <a:rPr lang="en-US" dirty="0" err="1" smtClean="0"/>
              <a:t>Informationen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Supplemental Material</a:t>
            </a:r>
            <a:br>
              <a:rPr lang="en-US" dirty="0" smtClean="0"/>
            </a:b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" y="2596214"/>
            <a:ext cx="4174430" cy="185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18" y="1920354"/>
            <a:ext cx="6343160" cy="363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85" y="3865310"/>
            <a:ext cx="6857093" cy="288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9" y="4429180"/>
            <a:ext cx="18669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Klinische Studien: Design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70860" y="1489075"/>
            <a:ext cx="5749290" cy="3273425"/>
          </a:xfrm>
        </p:spPr>
        <p:txBody>
          <a:bodyPr/>
          <a:lstStyle/>
          <a:p>
            <a:pPr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indent="0">
              <a:lnSpc>
                <a:spcPct val="80000"/>
              </a:lnSpc>
              <a:buSzPct val="90000"/>
              <a:buNone/>
            </a:pPr>
            <a:r>
              <a:rPr lang="de-DE" sz="2000" dirty="0" smtClean="0"/>
              <a:t>     Weitere </a:t>
            </a:r>
            <a:r>
              <a:rPr lang="de-DE" sz="2000" dirty="0"/>
              <a:t>Strukturierungen:</a:t>
            </a:r>
          </a:p>
          <a:p>
            <a:pPr lvl="1"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r>
              <a:rPr lang="de-DE" sz="1800" dirty="0"/>
              <a:t>CONSORT Statement für Interventionsstudien (RCTs)</a:t>
            </a:r>
          </a:p>
          <a:p>
            <a:pPr lvl="1"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r>
              <a:rPr lang="de-DE" sz="1800" dirty="0"/>
              <a:t>STROBE Statement für Beobachtungsstudien (epidemiologische Studien: </a:t>
            </a:r>
            <a:r>
              <a:rPr lang="de-DE" sz="1800" dirty="0" err="1"/>
              <a:t>Kohortenstudie</a:t>
            </a:r>
            <a:r>
              <a:rPr lang="de-DE" sz="1800" dirty="0"/>
              <a:t>, Fall-Kontroll-Studie u. Querschnittstudie)</a:t>
            </a:r>
          </a:p>
          <a:p>
            <a:pPr lvl="1">
              <a:lnSpc>
                <a:spcPct val="80000"/>
              </a:lnSpc>
              <a:buSzPct val="90000"/>
              <a:buFont typeface="Arial" panose="020B0604020202020204" pitchFamily="34" charset="0"/>
              <a:buChar char="•"/>
            </a:pPr>
            <a:r>
              <a:rPr lang="de-DE" sz="1800" dirty="0"/>
              <a:t>STARD Statement für diagnostische Studien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/>
          <a:stretch/>
        </p:blipFill>
        <p:spPr bwMode="auto">
          <a:xfrm>
            <a:off x="0" y="1271675"/>
            <a:ext cx="8922277" cy="30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4"/>
          <a:stretch/>
        </p:blipFill>
        <p:spPr bwMode="auto">
          <a:xfrm>
            <a:off x="211561" y="3181475"/>
            <a:ext cx="2946400" cy="60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 bwMode="auto">
          <a:xfrm>
            <a:off x="74645" y="2236226"/>
            <a:ext cx="1352939" cy="783772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utoShape 2" descr="https://upload.wikimedia.org/wikipedia/commons/thumb/0/00/Flowchart_of_Phases_of_Parallel_Randomized_Trial_-_Modified_from_CONSORT_2010.png/800px-Flowchart_of_Phases_of_Parallel_Randomized_Trial_-_Modified_from_CONSORT_2010.png"/>
          <p:cNvSpPr>
            <a:spLocks noChangeAspect="1" noChangeArrowheads="1"/>
          </p:cNvSpPr>
          <p:nvPr/>
        </p:nvSpPr>
        <p:spPr bwMode="auto">
          <a:xfrm>
            <a:off x="155575" y="-3024188"/>
            <a:ext cx="6315075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1" y="3815045"/>
            <a:ext cx="29464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545632" y="63412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sz="1000" dirty="0" smtClean="0">
                <a:solidFill>
                  <a:schemeClr val="tx1"/>
                </a:solidFill>
                <a:hlinkClick r:id="rId6"/>
              </a:rPr>
              <a:t>en.wikipedia.org/wiki/Randomized_controlled_trial</a:t>
            </a: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US" sz="1000" dirty="0" smtClean="0">
                <a:solidFill>
                  <a:schemeClr val="tx1"/>
                </a:solidFill>
                <a:hlinkClick r:id="rId7"/>
              </a:rPr>
              <a:t>de.wikipedia.org/wiki/Randomisierte_kontrollierte_Studie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7017663" y="1289019"/>
            <a:ext cx="2060189" cy="36933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tx1"/>
                </a:solidFill>
              </a:rPr>
              <a:t>Diagnosestudien</a:t>
            </a:r>
            <a:endParaRPr lang="de-DE" sz="1600" b="1" dirty="0" smtClean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007629" y="1289021"/>
            <a:ext cx="1995578" cy="355896"/>
          </a:xfrm>
          <a:prstGeom prst="roundRect">
            <a:avLst>
              <a:gd name="adj" fmla="val 41221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err="1" smtClean="0">
                <a:latin typeface="Calibri" panose="020F0502020204030204" pitchFamily="34" charset="0"/>
              </a:rPr>
              <a:t>Randomisierte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kontrollierte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Studie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1666875" y="2796659"/>
            <a:ext cx="1716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Neue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Therapie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5038725" y="2796659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Standardtherapie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oder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Placebo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2733675" y="828675"/>
            <a:ext cx="3885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Eingeschlossene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Studienteilnehmer</a:t>
            </a: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4533900" y="1296566"/>
            <a:ext cx="0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feld 20"/>
          <p:cNvSpPr txBox="1"/>
          <p:nvPr/>
        </p:nvSpPr>
        <p:spPr bwMode="auto">
          <a:xfrm>
            <a:off x="3573371" y="1800622"/>
            <a:ext cx="192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Randomisierung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 flipH="1">
            <a:off x="2966250" y="2228850"/>
            <a:ext cx="847725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5264799" y="2228850"/>
            <a:ext cx="824202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Inhaltsplatzhalter 2"/>
          <p:cNvSpPr>
            <a:spLocks noGrp="1"/>
          </p:cNvSpPr>
          <p:nvPr>
            <p:ph idx="1"/>
          </p:nvPr>
        </p:nvSpPr>
        <p:spPr>
          <a:xfrm>
            <a:off x="339697" y="3442990"/>
            <a:ext cx="8524875" cy="43132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Calibri" panose="020F0502020204030204" pitchFamily="34" charset="0"/>
              </a:rPr>
              <a:t>Prinzipien der Randomisierung: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Calibri" panose="020F0502020204030204" pitchFamily="34" charset="0"/>
              </a:rPr>
              <a:t>Zufallszuteilung</a:t>
            </a:r>
            <a:r>
              <a:rPr lang="en-US" sz="1800" dirty="0" smtClean="0">
                <a:latin typeface="Calibri" panose="020F0502020204030204" pitchFamily="34" charset="0"/>
              </a:rPr>
              <a:t> zur Therapie-oder Placebogruppe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Die Art der Randomisierung muss vor der Studiendurchführung </a:t>
            </a:r>
            <a:r>
              <a:rPr lang="en-US" sz="1800" dirty="0" err="1" smtClean="0">
                <a:latin typeface="Calibri" panose="020F0502020204030204" pitchFamily="34" charset="0"/>
              </a:rPr>
              <a:t>festgelegt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werden</a:t>
            </a:r>
            <a:r>
              <a:rPr lang="en-US" sz="1800" dirty="0">
                <a:latin typeface="Calibri" panose="020F0502020204030204" pitchFamily="34" charset="0"/>
              </a:rPr>
              <a:t>.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Randomisierungplan wird oft extern in einem Koordinierungszentrum durchgeführt, um Verzerrung oder Manipulation zu vermeiden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Randomisierung stellt Vergleichbarkeit der Gruppen sicher (z.B. Altersstruktur, Geschlecht etc.)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AutoShape 2" descr="KK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i-med.ac.at/kks/medien.html/Logo-KK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Ellipse 1"/>
          <p:cNvSpPr/>
          <p:nvPr/>
        </p:nvSpPr>
        <p:spPr bwMode="auto">
          <a:xfrm rot="2054159">
            <a:off x="5057582" y="2340806"/>
            <a:ext cx="1238638" cy="28014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5760879" y="2107422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Studienarm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err="1" smtClean="0">
                <a:latin typeface="Calibri" panose="020F0502020204030204" pitchFamily="34" charset="0"/>
              </a:rPr>
              <a:t>Randomisierte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kontrollierte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Studie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8" name="Inhaltsplatzhalter 2"/>
          <p:cNvSpPr>
            <a:spLocks noGrp="1"/>
          </p:cNvSpPr>
          <p:nvPr>
            <p:ph idx="1"/>
          </p:nvPr>
        </p:nvSpPr>
        <p:spPr>
          <a:xfrm>
            <a:off x="187297" y="909525"/>
            <a:ext cx="8524875" cy="43132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latin typeface="Calibri" panose="020F0502020204030204" pitchFamily="34" charset="0"/>
              </a:rPr>
              <a:t>Verblindungsarten</a:t>
            </a:r>
            <a:r>
              <a:rPr lang="de-DE" sz="2000" b="1" dirty="0" smtClean="0">
                <a:latin typeface="Calibri" panose="020F0502020204030204" pitchFamily="34" charset="0"/>
              </a:rPr>
              <a:t> (häufigste):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latin typeface="Calibri" panose="020F0502020204030204" pitchFamily="34" charset="0"/>
              </a:rPr>
              <a:t>Einfach-Verblindung</a:t>
            </a:r>
            <a:r>
              <a:rPr lang="en-US" sz="1800" dirty="0" smtClean="0">
                <a:latin typeface="Calibri" panose="020F0502020204030204" pitchFamily="34" charset="0"/>
              </a:rPr>
              <a:t>: Der Proband weiß nicht, </a:t>
            </a:r>
            <a:r>
              <a:rPr lang="en-US" sz="1800" dirty="0" err="1" smtClean="0">
                <a:latin typeface="Calibri" panose="020F0502020204030204" pitchFamily="34" charset="0"/>
              </a:rPr>
              <a:t>ob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er</a:t>
            </a:r>
            <a:r>
              <a:rPr lang="en-US" sz="1800" dirty="0" smtClean="0">
                <a:latin typeface="Calibri" panose="020F0502020204030204" pitchFamily="34" charset="0"/>
              </a:rPr>
              <a:t> in der Therapie- oder Placebogruppe ist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latin typeface="Calibri" panose="020F0502020204030204" pitchFamily="34" charset="0"/>
              </a:rPr>
              <a:t>Doppel-Verblindung</a:t>
            </a:r>
            <a:r>
              <a:rPr lang="en-US" sz="1800" b="1" dirty="0" smtClean="0">
                <a:latin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</a:rPr>
              <a:t>Der Proband </a:t>
            </a:r>
            <a:r>
              <a:rPr lang="en-US" sz="1800" dirty="0" smtClean="0">
                <a:latin typeface="Calibri" panose="020F0502020204030204" pitchFamily="34" charset="0"/>
              </a:rPr>
              <a:t>&amp; </a:t>
            </a:r>
            <a:r>
              <a:rPr lang="en-US" sz="1800" dirty="0" err="1" smtClean="0">
                <a:latin typeface="Calibri" panose="020F0502020204030204" pitchFamily="34" charset="0"/>
              </a:rPr>
              <a:t>Behandler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wissen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nicht, </a:t>
            </a:r>
            <a:r>
              <a:rPr lang="en-US" sz="1800" dirty="0" err="1">
                <a:latin typeface="Calibri" panose="020F0502020204030204" pitchFamily="34" charset="0"/>
              </a:rPr>
              <a:t>ob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der Patient </a:t>
            </a:r>
            <a:r>
              <a:rPr lang="en-US" sz="1800" dirty="0">
                <a:latin typeface="Calibri" panose="020F0502020204030204" pitchFamily="34" charset="0"/>
              </a:rPr>
              <a:t>in der Therapie- oder Placebogruppe </a:t>
            </a:r>
            <a:r>
              <a:rPr lang="en-US" sz="1800" dirty="0" err="1" smtClean="0">
                <a:latin typeface="Calibri" panose="020F0502020204030204" pitchFamily="34" charset="0"/>
              </a:rPr>
              <a:t>ist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Vermeidung</a:t>
            </a:r>
            <a:r>
              <a:rPr lang="en-US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einer</a:t>
            </a:r>
            <a:r>
              <a:rPr lang="en-US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bevorzugten</a:t>
            </a:r>
            <a:r>
              <a:rPr lang="en-US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Behandlung</a:t>
            </a:r>
            <a:endParaRPr lang="en-US" sz="18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Calibri" panose="020F0502020204030204" pitchFamily="34" charset="0"/>
              </a:rPr>
              <a:t>Dreifach-Verblindung</a:t>
            </a:r>
            <a:r>
              <a:rPr lang="en-US" sz="1800" dirty="0" smtClean="0"/>
              <a:t>: </a:t>
            </a:r>
            <a:r>
              <a:rPr lang="en-US" sz="1800" dirty="0" err="1">
                <a:latin typeface="Calibri" panose="020F0502020204030204" pitchFamily="34" charset="0"/>
              </a:rPr>
              <a:t>Zusätzlich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Datenauswerter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wissen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nicht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wer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welche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Behandlung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erhalten</a:t>
            </a:r>
            <a:r>
              <a:rPr lang="en-US" sz="1800" dirty="0" smtClean="0">
                <a:latin typeface="Calibri" panose="020F0502020204030204" pitchFamily="34" charset="0"/>
              </a:rPr>
              <a:t> hat  </a:t>
            </a:r>
            <a:r>
              <a:rPr lang="en-US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möglichst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Objektive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Auswertung</a:t>
            </a:r>
            <a:endParaRPr lang="en-US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>
                <a:latin typeface="Calibri" panose="020F0502020204030204" pitchFamily="34" charset="0"/>
              </a:rPr>
              <a:t>Warum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</a:rPr>
              <a:t>verblinden</a:t>
            </a:r>
            <a:r>
              <a:rPr lang="en-US" sz="2000" b="1" dirty="0" smtClean="0">
                <a:latin typeface="Calibri" panose="020F0502020204030204" pitchFamily="34" charset="0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1800" dirty="0" err="1">
                <a:latin typeface="Calibri" panose="020F0502020204030204" pitchFamily="34" charset="0"/>
              </a:rPr>
              <a:t>Verhindern</a:t>
            </a:r>
            <a:r>
              <a:rPr lang="en-US" sz="1800" dirty="0">
                <a:latin typeface="Calibri" panose="020F0502020204030204" pitchFamily="34" charset="0"/>
              </a:rPr>
              <a:t> von Bias (</a:t>
            </a:r>
            <a:r>
              <a:rPr lang="en-US" sz="1800" dirty="0" err="1">
                <a:latin typeface="Calibri" panose="020F0502020204030204" pitchFamily="34" charset="0"/>
              </a:rPr>
              <a:t>Verzerrung</a:t>
            </a:r>
            <a:r>
              <a:rPr lang="en-US" sz="1800" dirty="0">
                <a:latin typeface="Calibri" panose="020F0502020204030204" pitchFamily="34" charset="0"/>
              </a:rPr>
              <a:t>/</a:t>
            </a:r>
            <a:r>
              <a:rPr lang="en-US" sz="1800" dirty="0" err="1">
                <a:latin typeface="Calibri" panose="020F0502020204030204" pitchFamily="34" charset="0"/>
              </a:rPr>
              <a:t>Befangenheit</a:t>
            </a:r>
            <a:r>
              <a:rPr lang="en-US" sz="1800" dirty="0">
                <a:latin typeface="Calibri" panose="020F0502020204030204" pitchFamily="34" charset="0"/>
              </a:rPr>
              <a:t>/</a:t>
            </a:r>
            <a:r>
              <a:rPr lang="en-US" sz="1800" dirty="0" err="1">
                <a:latin typeface="Calibri" panose="020F0502020204030204" pitchFamily="34" charset="0"/>
              </a:rPr>
              <a:t>Vorurteil</a:t>
            </a:r>
            <a:r>
              <a:rPr lang="en-US" sz="1800" dirty="0">
                <a:latin typeface="Calibri" panose="020F0502020204030204" pitchFamily="34" charset="0"/>
              </a:rPr>
              <a:t>/</a:t>
            </a:r>
            <a:r>
              <a:rPr lang="en-US" sz="1800" dirty="0" err="1">
                <a:latin typeface="Calibri" panose="020F0502020204030204" pitchFamily="34" charset="0"/>
              </a:rPr>
              <a:t>Parteilichkeit</a:t>
            </a:r>
            <a:r>
              <a:rPr lang="en-US" sz="1800" dirty="0" smtClean="0">
                <a:latin typeface="Calibri" panose="020F0502020204030204" pitchFamily="34" charset="0"/>
              </a:rPr>
              <a:t>)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Performance Bias: </a:t>
            </a:r>
            <a:r>
              <a:rPr lang="en-US" sz="1800" dirty="0" err="1" smtClean="0">
                <a:latin typeface="Calibri" panose="020F0502020204030204" pitchFamily="34" charset="0"/>
              </a:rPr>
              <a:t>eine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Gruppe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bekommt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systematische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Bevorzugung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Detection Bias: </a:t>
            </a:r>
            <a:r>
              <a:rPr lang="en-US" sz="1800" dirty="0" err="1" smtClean="0">
                <a:latin typeface="Calibri" panose="020F0502020204030204" pitchFamily="34" charset="0"/>
              </a:rPr>
              <a:t>über</a:t>
            </a:r>
            <a:r>
              <a:rPr lang="en-US" sz="1800" dirty="0" smtClean="0">
                <a:latin typeface="Calibri" panose="020F0502020204030204" pitchFamily="34" charset="0"/>
              </a:rPr>
              <a:t>/</a:t>
            </a:r>
            <a:r>
              <a:rPr lang="en-US" sz="1800" dirty="0" err="1" smtClean="0">
                <a:latin typeface="Calibri" panose="020F0502020204030204" pitchFamily="34" charset="0"/>
              </a:rPr>
              <a:t>unterschätzen</a:t>
            </a:r>
            <a:r>
              <a:rPr lang="en-US" sz="1800" dirty="0" smtClean="0">
                <a:latin typeface="Calibri" panose="020F0502020204030204" pitchFamily="34" charset="0"/>
              </a:rPr>
              <a:t> von Events (</a:t>
            </a:r>
            <a:r>
              <a:rPr lang="en-US" sz="1800" dirty="0" err="1" smtClean="0">
                <a:latin typeface="Calibri" panose="020F0502020204030204" pitchFamily="34" charset="0"/>
              </a:rPr>
              <a:t>z.B</a:t>
            </a:r>
            <a:r>
              <a:rPr lang="en-US" sz="1800" dirty="0" smtClean="0">
                <a:latin typeface="Calibri" panose="020F0502020204030204" pitchFamily="34" charset="0"/>
              </a:rPr>
              <a:t>. auf/</a:t>
            </a:r>
            <a:r>
              <a:rPr lang="en-US" sz="1800" dirty="0" err="1" smtClean="0">
                <a:latin typeface="Calibri" panose="020F0502020204030204" pitchFamily="34" charset="0"/>
              </a:rPr>
              <a:t>abrunden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bei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Blutdruck</a:t>
            </a:r>
            <a:r>
              <a:rPr lang="en-US" sz="1800" dirty="0" smtClean="0">
                <a:latin typeface="Calibri" panose="020F0502020204030204" pitchFamily="34" charset="0"/>
              </a:rPr>
              <a:t>)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Attrition Bias: </a:t>
            </a:r>
            <a:r>
              <a:rPr lang="en-US" sz="1800" dirty="0" err="1" smtClean="0">
                <a:latin typeface="Calibri" panose="020F0502020204030204" pitchFamily="34" charset="0"/>
              </a:rPr>
              <a:t>systematische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Unterschiede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wie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Studienaustritt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gehandhabt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wird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Reporting Bias: </a:t>
            </a:r>
            <a:r>
              <a:rPr lang="en-US" sz="1800" dirty="0" err="1" smtClean="0">
                <a:latin typeface="Calibri" panose="020F0502020204030204" pitchFamily="34" charset="0"/>
              </a:rPr>
              <a:t>systematische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Unterschiede</a:t>
            </a:r>
            <a:r>
              <a:rPr lang="en-US" sz="1800" dirty="0" smtClean="0">
                <a:latin typeface="Calibri" panose="020F0502020204030204" pitchFamily="34" charset="0"/>
              </a:rPr>
              <a:t> was </a:t>
            </a:r>
            <a:r>
              <a:rPr lang="en-US" sz="1800" dirty="0" err="1" smtClean="0">
                <a:latin typeface="Calibri" panose="020F0502020204030204" pitchFamily="34" charset="0"/>
              </a:rPr>
              <a:t>berichtet</a:t>
            </a:r>
            <a:r>
              <a:rPr lang="en-US" sz="1800" dirty="0" smtClean="0">
                <a:latin typeface="Calibri" panose="020F0502020204030204" pitchFamily="34" charset="0"/>
              </a:rPr>
              <a:t> und </a:t>
            </a:r>
            <a:r>
              <a:rPr lang="en-US" sz="1800" dirty="0" err="1" smtClean="0">
                <a:latin typeface="Calibri" panose="020F0502020204030204" pitchFamily="34" charset="0"/>
              </a:rPr>
              <a:t>nicht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berichtet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wird</a:t>
            </a:r>
            <a:endParaRPr lang="en-US" sz="1800" dirty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16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 smtClean="0"/>
              <a:t>Randomisierungsarten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275" y="1104181"/>
            <a:ext cx="8524875" cy="5564038"/>
          </a:xfrm>
        </p:spPr>
        <p:txBody>
          <a:bodyPr/>
          <a:lstStyle/>
          <a:p>
            <a:r>
              <a:rPr lang="en-US" sz="2000" dirty="0" err="1" smtClean="0"/>
              <a:t>Einfache</a:t>
            </a:r>
            <a:r>
              <a:rPr lang="en-US" sz="2000" dirty="0" smtClean="0"/>
              <a:t> </a:t>
            </a:r>
            <a:r>
              <a:rPr lang="en-US" sz="2000" dirty="0" err="1" smtClean="0"/>
              <a:t>Randomisierung</a:t>
            </a:r>
            <a:endParaRPr lang="en-US" sz="2000" dirty="0" smtClean="0"/>
          </a:p>
          <a:p>
            <a:r>
              <a:rPr lang="en-US" sz="2000" dirty="0" smtClean="0"/>
              <a:t>Block </a:t>
            </a:r>
            <a:r>
              <a:rPr lang="en-US" sz="2000" dirty="0" err="1" smtClean="0"/>
              <a:t>Randomisierung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Stratifizierte</a:t>
            </a:r>
            <a:r>
              <a:rPr lang="en-US" sz="2000" dirty="0" smtClean="0"/>
              <a:t> </a:t>
            </a:r>
            <a:r>
              <a:rPr lang="en-US" sz="2000" dirty="0" err="1" smtClean="0"/>
              <a:t>Randomisierung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dirty="0" err="1" smtClean="0"/>
              <a:t>Einflussfaktoren</a:t>
            </a:r>
            <a:r>
              <a:rPr lang="en-US" sz="1200" dirty="0" smtClean="0"/>
              <a:t> </a:t>
            </a:r>
            <a:r>
              <a:rPr lang="en-US" sz="1200" dirty="0" err="1" smtClean="0"/>
              <a:t>berücksichtigen</a:t>
            </a:r>
            <a:r>
              <a:rPr lang="en-US" sz="1200" dirty="0" smtClean="0"/>
              <a:t> (</a:t>
            </a:r>
            <a:r>
              <a:rPr lang="en-US" sz="1200" dirty="0" err="1" smtClean="0"/>
              <a:t>z.B</a:t>
            </a:r>
            <a:r>
              <a:rPr lang="en-US" sz="1200" dirty="0" smtClean="0"/>
              <a:t>. Alter </a:t>
            </a:r>
            <a:r>
              <a:rPr lang="en-US" sz="1200" dirty="0" err="1" smtClean="0"/>
              <a:t>bei</a:t>
            </a:r>
            <a:r>
              <a:rPr lang="en-US" sz="1200" dirty="0" smtClean="0"/>
              <a:t> </a:t>
            </a:r>
            <a:r>
              <a:rPr lang="en-US" sz="1200" dirty="0" err="1" smtClean="0"/>
              <a:t>Covid</a:t>
            </a:r>
            <a:r>
              <a:rPr lang="en-US" sz="1200" dirty="0"/>
              <a:t>)</a:t>
            </a:r>
            <a:endParaRPr lang="en-US" sz="2000" dirty="0" smtClean="0"/>
          </a:p>
          <a:p>
            <a:r>
              <a:rPr lang="en-US" sz="2000" dirty="0" smtClean="0"/>
              <a:t>Adaptive </a:t>
            </a:r>
            <a:r>
              <a:rPr lang="en-US" sz="2000" dirty="0" err="1" smtClean="0"/>
              <a:t>Randomisierung</a:t>
            </a:r>
            <a:r>
              <a:rPr lang="en-US" sz="20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Dynamische</a:t>
            </a:r>
            <a:r>
              <a:rPr lang="en-US" sz="1200" dirty="0" smtClean="0"/>
              <a:t> </a:t>
            </a:r>
            <a:r>
              <a:rPr lang="en-US" sz="1200" dirty="0" err="1" smtClean="0"/>
              <a:t>Zuweisung</a:t>
            </a:r>
            <a:r>
              <a:rPr lang="en-US" sz="1200" dirty="0" smtClean="0"/>
              <a:t> </a:t>
            </a:r>
            <a:r>
              <a:rPr lang="en-US" sz="1200" dirty="0" err="1" smtClean="0"/>
              <a:t>während</a:t>
            </a:r>
            <a:r>
              <a:rPr lang="en-US" sz="1200" dirty="0" smtClean="0"/>
              <a:t> der </a:t>
            </a:r>
            <a:r>
              <a:rPr lang="en-US" sz="1200" dirty="0" err="1" smtClean="0"/>
              <a:t>Studie</a:t>
            </a:r>
            <a:r>
              <a:rPr lang="en-US" sz="1200" dirty="0" smtClean="0"/>
              <a:t>)</a:t>
            </a:r>
            <a:endParaRPr lang="en-US" sz="1800" dirty="0"/>
          </a:p>
        </p:txBody>
      </p:sp>
      <p:pic>
        <p:nvPicPr>
          <p:cNvPr id="1026" name="Picture 2" descr="C:\Users\hansi\Downloads\i1062-6050-43-2-215-f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0"/>
          <a:stretch/>
        </p:blipFill>
        <p:spPr bwMode="auto">
          <a:xfrm>
            <a:off x="526383" y="2092454"/>
            <a:ext cx="3541003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si\Downloads\i1062-6050-43-2-215-f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7"/>
          <a:stretch/>
        </p:blipFill>
        <p:spPr bwMode="auto">
          <a:xfrm>
            <a:off x="4902439" y="2483327"/>
            <a:ext cx="3541003" cy="38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85" y="1106557"/>
            <a:ext cx="4870844" cy="117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4175185" y="802295"/>
            <a:ext cx="4539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https://www.ncbi.nlm.nih.gov/pubmed/18345348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663" y="11658"/>
            <a:ext cx="8105775" cy="62282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>
                <a:latin typeface="Calibri" panose="020F0502020204030204" pitchFamily="34" charset="0"/>
              </a:rPr>
              <a:t>Weitere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Maßnahmen</a:t>
            </a:r>
            <a:r>
              <a:rPr lang="en-US" sz="2000" dirty="0">
                <a:latin typeface="Calibri" panose="020F0502020204030204" pitchFamily="34" charset="0"/>
              </a:rPr>
              <a:t> und </a:t>
            </a:r>
            <a:r>
              <a:rPr lang="en-US" sz="2000" dirty="0" err="1">
                <a:latin typeface="Calibri" panose="020F0502020204030204" pitchFamily="34" charset="0"/>
              </a:rPr>
              <a:t>Prinzipien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einer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err="1" smtClean="0">
                <a:latin typeface="Calibri" panose="020F0502020204030204" pitchFamily="34" charset="0"/>
              </a:rPr>
              <a:t>kontrollierten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klinischen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Studie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Studienplan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und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statistische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Analyse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müssen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u="sng" dirty="0" err="1">
                <a:latin typeface="Calibri" panose="020F0502020204030204" pitchFamily="34" charset="0"/>
                <a:sym typeface="Wingdings" panose="05000000000000000000" pitchFamily="2" charset="2"/>
              </a:rPr>
              <a:t>vor</a:t>
            </a:r>
            <a:r>
              <a:rPr lang="en-US" u="sng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latin typeface="Calibri" panose="020F0502020204030204" pitchFamily="34" charset="0"/>
                <a:sym typeface="Wingdings" panose="05000000000000000000" pitchFamily="2" charset="2"/>
              </a:rPr>
              <a:t>Studienbeginn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festgelegt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werden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endParaRPr lang="en-US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Weiters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muss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auch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festgelegt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werden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wann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die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Studie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vorzeitig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abzubrechen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ist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z.B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. 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Bei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sehr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großen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Unterschieden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in der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Gruppe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Z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u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großen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Raten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an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Nebenwirkungen</a:t>
            </a:r>
            <a:endParaRPr lang="en-US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Wirkung des Medikaments der Placebo-Gruppe nicht vorenthalten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Weiters</a:t>
            </a:r>
            <a: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ist</a:t>
            </a:r>
            <a: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vor</a:t>
            </a:r>
            <a: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Start </a:t>
            </a:r>
            <a:r>
              <a:rPr lang="en-US" b="1" dirty="0" err="1">
                <a:latin typeface="Calibri" panose="020F0502020204030204" pitchFamily="34" charset="0"/>
                <a:sym typeface="Wingdings" panose="05000000000000000000" pitchFamily="2" charset="2"/>
              </a:rPr>
              <a:t>einer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Calibri" panose="020F0502020204030204" pitchFamily="34" charset="0"/>
                <a:sym typeface="Wingdings" panose="05000000000000000000" pitchFamily="2" charset="2"/>
              </a:rPr>
              <a:t>Studie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abzuklären</a:t>
            </a:r>
            <a: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  <a:b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endParaRPr lang="en-US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38175" y="5093358"/>
            <a:ext cx="7200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Wie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viele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Studienteilnehmer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braucht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man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eigentlich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Wie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werden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die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Gruppen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verglichen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?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1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1886</Words>
  <Application>Microsoft Office PowerPoint</Application>
  <PresentationFormat>Bildschirmpräsentation (4:3)</PresentationFormat>
  <Paragraphs>394</Paragraphs>
  <Slides>27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Cambria Math</vt:lpstr>
      <vt:lpstr>Calibri</vt:lpstr>
      <vt:lpstr>Lucida Sans Unicode</vt:lpstr>
      <vt:lpstr>arial</vt:lpstr>
      <vt:lpstr>Symbol</vt:lpstr>
      <vt:lpstr>Wingdings</vt:lpstr>
      <vt:lpstr>Standarddesign</vt:lpstr>
      <vt:lpstr>1_Benutzerdefiniertes Design</vt:lpstr>
      <vt:lpstr>3_Benutzerdefiniertes Design</vt:lpstr>
      <vt:lpstr>        Medizinische Wissenschaften   Interventionsstudien – Statistik Teil  am Beispiel von Legro et al., NEJM, 2007</vt:lpstr>
      <vt:lpstr>Übersicht – </vt:lpstr>
      <vt:lpstr>Paper Aufbau:</vt:lpstr>
      <vt:lpstr>Paper zusätzliche Informationen</vt:lpstr>
      <vt:lpstr>Klinische Studien: Design</vt:lpstr>
      <vt:lpstr>Randomisierte kontrollierte Studie </vt:lpstr>
      <vt:lpstr>Randomisierte kontrollierte Studie </vt:lpstr>
      <vt:lpstr>Randomisierungsarten</vt:lpstr>
      <vt:lpstr>Weitere Maßnahmen und Prinzipien einer  kontrollierten klinischen Studie:</vt:lpstr>
      <vt:lpstr>Vergleich der Gruppen</vt:lpstr>
      <vt:lpstr>Vergleich der Gruppen</vt:lpstr>
      <vt:lpstr>Die Prinzipien eines statistischen Tests</vt:lpstr>
      <vt:lpstr>Die Prinzipien eines statistischen Tests</vt:lpstr>
      <vt:lpstr>Fallzahlschätzung</vt:lpstr>
      <vt:lpstr>Fallzahlschätzung</vt:lpstr>
      <vt:lpstr>Fallzahlschätzung</vt:lpstr>
      <vt:lpstr>Welche statistische Tests in welchem Fall?</vt:lpstr>
      <vt:lpstr>Test auf Häufigkeitsunterschiede zwischen zwei Gruppen</vt:lpstr>
      <vt:lpstr>Test auf Häufigkeitsunterschiede zwischen zwei Gruppen</vt:lpstr>
      <vt:lpstr>Die Prinzipien eines statistischen Tests</vt:lpstr>
      <vt:lpstr>Die Prinzipien eines statistischen Tests</vt:lpstr>
      <vt:lpstr>Schätzen von Parametern (Konfidenzintervalle)</vt:lpstr>
      <vt:lpstr>Confounding: Beispiel </vt:lpstr>
      <vt:lpstr>Confounding: Beispiel </vt:lpstr>
      <vt:lpstr>Confounding: Beispiel </vt:lpstr>
      <vt:lpstr>Kaplan-Meier-Kurve</vt:lpstr>
      <vt:lpstr>Grundsätzliches zu den Statistischen Methoden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Kollerits Barbara</dc:creator>
  <dc:description>genepi innsbruck</dc:description>
  <cp:lastModifiedBy>q001hu</cp:lastModifiedBy>
  <cp:revision>2010</cp:revision>
  <dcterms:created xsi:type="dcterms:W3CDTF">2007-11-27T23:54:21Z</dcterms:created>
  <dcterms:modified xsi:type="dcterms:W3CDTF">2023-11-13T14:14:50Z</dcterms:modified>
</cp:coreProperties>
</file>