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7" r:id="rId1"/>
  </p:sldMasterIdLst>
  <p:notesMasterIdLst>
    <p:notesMasterId r:id="rId69"/>
  </p:notesMasterIdLst>
  <p:handoutMasterIdLst>
    <p:handoutMasterId r:id="rId70"/>
  </p:handoutMasterIdLst>
  <p:sldIdLst>
    <p:sldId id="550" r:id="rId2"/>
    <p:sldId id="557" r:id="rId3"/>
    <p:sldId id="558" r:id="rId4"/>
    <p:sldId id="259" r:id="rId5"/>
    <p:sldId id="502" r:id="rId6"/>
    <p:sldId id="504" r:id="rId7"/>
    <p:sldId id="505" r:id="rId8"/>
    <p:sldId id="517" r:id="rId9"/>
    <p:sldId id="518" r:id="rId10"/>
    <p:sldId id="521" r:id="rId11"/>
    <p:sldId id="523" r:id="rId12"/>
    <p:sldId id="527" r:id="rId13"/>
    <p:sldId id="260" r:id="rId14"/>
    <p:sldId id="545" r:id="rId15"/>
    <p:sldId id="492" r:id="rId16"/>
    <p:sldId id="493" r:id="rId17"/>
    <p:sldId id="434" r:id="rId18"/>
    <p:sldId id="257" r:id="rId19"/>
    <p:sldId id="267" r:id="rId20"/>
    <p:sldId id="389" r:id="rId21"/>
    <p:sldId id="536" r:id="rId22"/>
    <p:sldId id="302" r:id="rId23"/>
    <p:sldId id="384" r:id="rId24"/>
    <p:sldId id="385" r:id="rId25"/>
    <p:sldId id="412" r:id="rId26"/>
    <p:sldId id="413" r:id="rId27"/>
    <p:sldId id="546" r:id="rId28"/>
    <p:sldId id="394" r:id="rId29"/>
    <p:sldId id="528" r:id="rId30"/>
    <p:sldId id="529" r:id="rId31"/>
    <p:sldId id="530" r:id="rId32"/>
    <p:sldId id="531" r:id="rId33"/>
    <p:sldId id="459" r:id="rId34"/>
    <p:sldId id="460" r:id="rId35"/>
    <p:sldId id="461" r:id="rId36"/>
    <p:sldId id="462" r:id="rId37"/>
    <p:sldId id="463" r:id="rId38"/>
    <p:sldId id="464" r:id="rId39"/>
    <p:sldId id="537" r:id="rId40"/>
    <p:sldId id="466" r:id="rId41"/>
    <p:sldId id="467" r:id="rId42"/>
    <p:sldId id="468" r:id="rId43"/>
    <p:sldId id="469" r:id="rId44"/>
    <p:sldId id="470" r:id="rId45"/>
    <p:sldId id="471" r:id="rId46"/>
    <p:sldId id="472" r:id="rId47"/>
    <p:sldId id="538" r:id="rId48"/>
    <p:sldId id="473" r:id="rId49"/>
    <p:sldId id="474" r:id="rId50"/>
    <p:sldId id="475" r:id="rId51"/>
    <p:sldId id="476" r:id="rId52"/>
    <p:sldId id="477" r:id="rId53"/>
    <p:sldId id="532" r:id="rId54"/>
    <p:sldId id="533" r:id="rId55"/>
    <p:sldId id="535" r:id="rId56"/>
    <p:sldId id="534" r:id="rId57"/>
    <p:sldId id="539" r:id="rId58"/>
    <p:sldId id="540" r:id="rId59"/>
    <p:sldId id="478" r:id="rId60"/>
    <p:sldId id="481" r:id="rId61"/>
    <p:sldId id="482" r:id="rId62"/>
    <p:sldId id="483" r:id="rId63"/>
    <p:sldId id="484" r:id="rId64"/>
    <p:sldId id="485" r:id="rId65"/>
    <p:sldId id="487" r:id="rId66"/>
    <p:sldId id="488" r:id="rId67"/>
    <p:sldId id="541" r:id="rId68"/>
  </p:sldIdLst>
  <p:sldSz cx="9144000" cy="6858000" type="screen4x3"/>
  <p:notesSz cx="7099300" cy="10234613"/>
  <p:defaultTextStyle>
    <a:defPPr>
      <a:defRPr lang="en-US"/>
    </a:defPPr>
    <a:lvl1pPr algn="l" rtl="0" fontAlgn="base">
      <a:spcBef>
        <a:spcPct val="0"/>
      </a:spcBef>
      <a:spcAft>
        <a:spcPct val="0"/>
      </a:spcAft>
      <a:defRPr sz="2400" kern="1200">
        <a:solidFill>
          <a:schemeClr val="tx1"/>
        </a:solidFill>
        <a:latin typeface="Comic Sans MS" pitchFamily="66" charset="0"/>
        <a:ea typeface="+mn-ea"/>
        <a:cs typeface="+mn-cs"/>
      </a:defRPr>
    </a:lvl1pPr>
    <a:lvl2pPr marL="457200" algn="l" rtl="0" fontAlgn="base">
      <a:spcBef>
        <a:spcPct val="0"/>
      </a:spcBef>
      <a:spcAft>
        <a:spcPct val="0"/>
      </a:spcAft>
      <a:defRPr sz="2400" kern="1200">
        <a:solidFill>
          <a:schemeClr val="tx1"/>
        </a:solidFill>
        <a:latin typeface="Comic Sans MS" pitchFamily="66" charset="0"/>
        <a:ea typeface="+mn-ea"/>
        <a:cs typeface="+mn-cs"/>
      </a:defRPr>
    </a:lvl2pPr>
    <a:lvl3pPr marL="914400" algn="l" rtl="0" fontAlgn="base">
      <a:spcBef>
        <a:spcPct val="0"/>
      </a:spcBef>
      <a:spcAft>
        <a:spcPct val="0"/>
      </a:spcAft>
      <a:defRPr sz="2400" kern="1200">
        <a:solidFill>
          <a:schemeClr val="tx1"/>
        </a:solidFill>
        <a:latin typeface="Comic Sans MS" pitchFamily="66" charset="0"/>
        <a:ea typeface="+mn-ea"/>
        <a:cs typeface="+mn-cs"/>
      </a:defRPr>
    </a:lvl3pPr>
    <a:lvl4pPr marL="1371600" algn="l" rtl="0" fontAlgn="base">
      <a:spcBef>
        <a:spcPct val="0"/>
      </a:spcBef>
      <a:spcAft>
        <a:spcPct val="0"/>
      </a:spcAft>
      <a:defRPr sz="2400" kern="1200">
        <a:solidFill>
          <a:schemeClr val="tx1"/>
        </a:solidFill>
        <a:latin typeface="Comic Sans MS" pitchFamily="66" charset="0"/>
        <a:ea typeface="+mn-ea"/>
        <a:cs typeface="+mn-cs"/>
      </a:defRPr>
    </a:lvl4pPr>
    <a:lvl5pPr marL="1828800" algn="l"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CC00"/>
    <a:srgbClr val="006600"/>
    <a:srgbClr val="FFFF00"/>
    <a:srgbClr val="00FF00"/>
    <a:srgbClr val="3399FF"/>
    <a:srgbClr val="FF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0932" autoAdjust="0"/>
  </p:normalViewPr>
  <p:slideViewPr>
    <p:cSldViewPr>
      <p:cViewPr varScale="1">
        <p:scale>
          <a:sx n="83" d="100"/>
          <a:sy n="83" d="100"/>
        </p:scale>
        <p:origin x="102" y="336"/>
      </p:cViewPr>
      <p:guideLst>
        <p:guide orient="horz" pos="2160"/>
        <p:guide pos="2880"/>
      </p:guideLst>
    </p:cSldViewPr>
  </p:slideViewPr>
  <p:outlineViewPr>
    <p:cViewPr>
      <p:scale>
        <a:sx n="33" d="100"/>
        <a:sy n="33" d="100"/>
      </p:scale>
      <p:origin x="0" y="49290"/>
    </p:cViewPr>
    <p:sldLst>
      <p:sld r:id="rId1" collapse="1"/>
    </p:sldLst>
  </p:outlineViewPr>
  <p:notesTextViewPr>
    <p:cViewPr>
      <p:scale>
        <a:sx n="100" d="100"/>
        <a:sy n="100" d="100"/>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1" y="1"/>
            <a:ext cx="3076931" cy="51209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lvl1pPr defTabSz="987302" eaLnBrk="0" hangingPunct="0">
              <a:defRPr sz="1200"/>
            </a:lvl1pPr>
          </a:lstStyle>
          <a:p>
            <a:pPr>
              <a:defRPr/>
            </a:pPr>
            <a:endParaRPr lang="de-AT"/>
          </a:p>
        </p:txBody>
      </p:sp>
      <p:sp>
        <p:nvSpPr>
          <p:cNvPr id="104451" name="Rectangle 3"/>
          <p:cNvSpPr>
            <a:spLocks noGrp="1" noChangeArrowheads="1"/>
          </p:cNvSpPr>
          <p:nvPr>
            <p:ph type="dt" sz="quarter" idx="1"/>
          </p:nvPr>
        </p:nvSpPr>
        <p:spPr bwMode="auto">
          <a:xfrm>
            <a:off x="4022369" y="1"/>
            <a:ext cx="3076931" cy="51209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lvl1pPr algn="r" defTabSz="987302" eaLnBrk="0" hangingPunct="0">
              <a:defRPr sz="1200"/>
            </a:lvl1pPr>
          </a:lstStyle>
          <a:p>
            <a:pPr>
              <a:defRPr/>
            </a:pPr>
            <a:fld id="{85F42537-22B6-4D2F-BC29-2C14A84B9142}" type="datetime1">
              <a:rPr lang="de-AT"/>
              <a:pPr>
                <a:defRPr/>
              </a:pPr>
              <a:t>12.10.2022</a:t>
            </a:fld>
            <a:endParaRPr lang="de-AT"/>
          </a:p>
        </p:txBody>
      </p:sp>
      <p:sp>
        <p:nvSpPr>
          <p:cNvPr id="104452" name="Rectangle 4"/>
          <p:cNvSpPr>
            <a:spLocks noGrp="1" noChangeArrowheads="1"/>
          </p:cNvSpPr>
          <p:nvPr>
            <p:ph type="ftr" sz="quarter" idx="2"/>
          </p:nvPr>
        </p:nvSpPr>
        <p:spPr bwMode="auto">
          <a:xfrm>
            <a:off x="1" y="9722525"/>
            <a:ext cx="3076931" cy="512090"/>
          </a:xfrm>
          <a:prstGeom prst="rect">
            <a:avLst/>
          </a:prstGeom>
          <a:noFill/>
          <a:ln w="9525">
            <a:noFill/>
            <a:miter lim="800000"/>
            <a:headEnd/>
            <a:tailEnd/>
          </a:ln>
          <a:effectLst/>
        </p:spPr>
        <p:txBody>
          <a:bodyPr vert="horz" wrap="square" lIns="98994" tIns="49497" rIns="98994" bIns="49497" numCol="1" anchor="b" anchorCtr="0" compatLnSpc="1">
            <a:prstTxWarp prst="textNoShape">
              <a:avLst/>
            </a:prstTxWarp>
          </a:bodyPr>
          <a:lstStyle>
            <a:lvl1pPr defTabSz="987302" eaLnBrk="0" hangingPunct="0">
              <a:defRPr sz="1200"/>
            </a:lvl1pPr>
          </a:lstStyle>
          <a:p>
            <a:pPr>
              <a:defRPr/>
            </a:pPr>
            <a:endParaRPr lang="de-AT"/>
          </a:p>
        </p:txBody>
      </p:sp>
      <p:sp>
        <p:nvSpPr>
          <p:cNvPr id="104453" name="Rectangle 5"/>
          <p:cNvSpPr>
            <a:spLocks noGrp="1" noChangeArrowheads="1"/>
          </p:cNvSpPr>
          <p:nvPr>
            <p:ph type="sldNum" sz="quarter" idx="3"/>
          </p:nvPr>
        </p:nvSpPr>
        <p:spPr bwMode="auto">
          <a:xfrm>
            <a:off x="4022369" y="9722525"/>
            <a:ext cx="3076931" cy="512090"/>
          </a:xfrm>
          <a:prstGeom prst="rect">
            <a:avLst/>
          </a:prstGeom>
          <a:noFill/>
          <a:ln w="9525">
            <a:noFill/>
            <a:miter lim="800000"/>
            <a:headEnd/>
            <a:tailEnd/>
          </a:ln>
          <a:effectLst/>
        </p:spPr>
        <p:txBody>
          <a:bodyPr vert="horz" wrap="square" lIns="98994" tIns="49497" rIns="98994" bIns="49497" numCol="1" anchor="b" anchorCtr="0" compatLnSpc="1">
            <a:prstTxWarp prst="textNoShape">
              <a:avLst/>
            </a:prstTxWarp>
          </a:bodyPr>
          <a:lstStyle>
            <a:lvl1pPr algn="r" defTabSz="987302" eaLnBrk="0" hangingPunct="0">
              <a:defRPr sz="1200"/>
            </a:lvl1pPr>
          </a:lstStyle>
          <a:p>
            <a:pPr>
              <a:defRPr/>
            </a:pPr>
            <a:fld id="{D3B52248-8529-4357-9A16-8BCF0BA120B6}" type="slidenum">
              <a:rPr lang="de-AT"/>
              <a:pPr>
                <a:defRPr/>
              </a:pPr>
              <a:t>‹Nr.›</a:t>
            </a:fld>
            <a:endParaRPr lang="de-AT"/>
          </a:p>
        </p:txBody>
      </p:sp>
    </p:spTree>
    <p:extLst>
      <p:ext uri="{BB962C8B-B14F-4D97-AF65-F5344CB8AC3E}">
        <p14:creationId xmlns:p14="http://schemas.microsoft.com/office/powerpoint/2010/main" val="3663734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1" y="1"/>
            <a:ext cx="3076931" cy="51209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lvl1pPr defTabSz="987302" eaLnBrk="0" hangingPunct="0">
              <a:defRPr sz="1200"/>
            </a:lvl1pPr>
          </a:lstStyle>
          <a:p>
            <a:pPr>
              <a:defRPr/>
            </a:pPr>
            <a:endParaRPr lang="de-AT"/>
          </a:p>
        </p:txBody>
      </p:sp>
      <p:sp>
        <p:nvSpPr>
          <p:cNvPr id="116739" name="Rectangle 3"/>
          <p:cNvSpPr>
            <a:spLocks noGrp="1" noChangeArrowheads="1"/>
          </p:cNvSpPr>
          <p:nvPr>
            <p:ph type="dt" idx="1"/>
          </p:nvPr>
        </p:nvSpPr>
        <p:spPr bwMode="auto">
          <a:xfrm>
            <a:off x="4022369" y="1"/>
            <a:ext cx="3076931" cy="51209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lvl1pPr algn="r" defTabSz="987302" eaLnBrk="0" hangingPunct="0">
              <a:defRPr sz="1200"/>
            </a:lvl1pPr>
          </a:lstStyle>
          <a:p>
            <a:pPr>
              <a:defRPr/>
            </a:pPr>
            <a:fld id="{6D0D161F-56FA-45E8-A9F3-2F1EC2D296ED}" type="datetime1">
              <a:rPr lang="de-AT"/>
              <a:pPr>
                <a:defRPr/>
              </a:pPr>
              <a:t>12.10.2022</a:t>
            </a:fld>
            <a:endParaRPr lang="de-AT"/>
          </a:p>
        </p:txBody>
      </p:sp>
      <p:sp>
        <p:nvSpPr>
          <p:cNvPr id="10244" name="Rectangle 4"/>
          <p:cNvSpPr>
            <a:spLocks noGrp="1" noRot="1" noChangeAspect="1" noChangeArrowheads="1" noTextEdit="1"/>
          </p:cNvSpPr>
          <p:nvPr>
            <p:ph type="sldImg" idx="2"/>
          </p:nvPr>
        </p:nvSpPr>
        <p:spPr bwMode="auto">
          <a:xfrm>
            <a:off x="990600" y="768350"/>
            <a:ext cx="5116513" cy="3838575"/>
          </a:xfrm>
          <a:prstGeom prst="rect">
            <a:avLst/>
          </a:prstGeom>
          <a:noFill/>
          <a:ln w="9525">
            <a:solidFill>
              <a:srgbClr val="000000"/>
            </a:solidFill>
            <a:miter lim="800000"/>
            <a:headEnd/>
            <a:tailEnd/>
          </a:ln>
        </p:spPr>
      </p:sp>
      <p:sp>
        <p:nvSpPr>
          <p:cNvPr id="116741" name="Rectangle 5"/>
          <p:cNvSpPr>
            <a:spLocks noGrp="1" noChangeArrowheads="1"/>
          </p:cNvSpPr>
          <p:nvPr>
            <p:ph type="body" sz="quarter" idx="3"/>
          </p:nvPr>
        </p:nvSpPr>
        <p:spPr bwMode="auto">
          <a:xfrm>
            <a:off x="946575" y="4860065"/>
            <a:ext cx="5206153" cy="4604020"/>
          </a:xfrm>
          <a:prstGeom prst="rect">
            <a:avLst/>
          </a:prstGeom>
          <a:noFill/>
          <a:ln w="9525">
            <a:noFill/>
            <a:miter lim="800000"/>
            <a:headEnd/>
            <a:tailEnd/>
          </a:ln>
          <a:effectLst/>
        </p:spPr>
        <p:txBody>
          <a:bodyPr vert="horz" wrap="square" lIns="98994" tIns="49497" rIns="98994" bIns="49497" numCol="1" anchor="t" anchorCtr="0" compatLnSpc="1">
            <a:prstTxWarp prst="textNoShape">
              <a:avLst/>
            </a:prstTxWarp>
          </a:bodyPr>
          <a:lstStyle/>
          <a:p>
            <a:pPr lvl="0"/>
            <a:r>
              <a:rPr lang="en-US" noProof="0"/>
              <a:t>Klicken Sie, um die Formate des Vorlagentextes zu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116742" name="Rectangle 6"/>
          <p:cNvSpPr>
            <a:spLocks noGrp="1" noChangeArrowheads="1"/>
          </p:cNvSpPr>
          <p:nvPr>
            <p:ph type="ftr" sz="quarter" idx="4"/>
          </p:nvPr>
        </p:nvSpPr>
        <p:spPr bwMode="auto">
          <a:xfrm>
            <a:off x="1" y="9722525"/>
            <a:ext cx="3076931" cy="512090"/>
          </a:xfrm>
          <a:prstGeom prst="rect">
            <a:avLst/>
          </a:prstGeom>
          <a:noFill/>
          <a:ln w="9525">
            <a:noFill/>
            <a:miter lim="800000"/>
            <a:headEnd/>
            <a:tailEnd/>
          </a:ln>
          <a:effectLst/>
        </p:spPr>
        <p:txBody>
          <a:bodyPr vert="horz" wrap="square" lIns="98994" tIns="49497" rIns="98994" bIns="49497" numCol="1" anchor="b" anchorCtr="0" compatLnSpc="1">
            <a:prstTxWarp prst="textNoShape">
              <a:avLst/>
            </a:prstTxWarp>
          </a:bodyPr>
          <a:lstStyle>
            <a:lvl1pPr defTabSz="987302" eaLnBrk="0" hangingPunct="0">
              <a:defRPr sz="1200"/>
            </a:lvl1pPr>
          </a:lstStyle>
          <a:p>
            <a:pPr>
              <a:defRPr/>
            </a:pPr>
            <a:endParaRPr lang="de-AT"/>
          </a:p>
        </p:txBody>
      </p:sp>
      <p:sp>
        <p:nvSpPr>
          <p:cNvPr id="116743" name="Rectangle 7"/>
          <p:cNvSpPr>
            <a:spLocks noGrp="1" noChangeArrowheads="1"/>
          </p:cNvSpPr>
          <p:nvPr>
            <p:ph type="sldNum" sz="quarter" idx="5"/>
          </p:nvPr>
        </p:nvSpPr>
        <p:spPr bwMode="auto">
          <a:xfrm>
            <a:off x="4022369" y="9722525"/>
            <a:ext cx="3076931" cy="512090"/>
          </a:xfrm>
          <a:prstGeom prst="rect">
            <a:avLst/>
          </a:prstGeom>
          <a:noFill/>
          <a:ln w="9525">
            <a:noFill/>
            <a:miter lim="800000"/>
            <a:headEnd/>
            <a:tailEnd/>
          </a:ln>
          <a:effectLst/>
        </p:spPr>
        <p:txBody>
          <a:bodyPr vert="horz" wrap="square" lIns="98994" tIns="49497" rIns="98994" bIns="49497" numCol="1" anchor="b" anchorCtr="0" compatLnSpc="1">
            <a:prstTxWarp prst="textNoShape">
              <a:avLst/>
            </a:prstTxWarp>
          </a:bodyPr>
          <a:lstStyle>
            <a:lvl1pPr algn="r" defTabSz="987302" eaLnBrk="0" hangingPunct="0">
              <a:defRPr sz="1200"/>
            </a:lvl1pPr>
          </a:lstStyle>
          <a:p>
            <a:pPr>
              <a:defRPr/>
            </a:pPr>
            <a:fld id="{99175DD5-AA00-4CC4-B5B2-2577F3A5AC61}" type="slidenum">
              <a:rPr lang="de-AT"/>
              <a:pPr>
                <a:defRPr/>
              </a:pPr>
              <a:t>‹Nr.›</a:t>
            </a:fld>
            <a:endParaRPr lang="de-AT"/>
          </a:p>
        </p:txBody>
      </p:sp>
    </p:spTree>
    <p:extLst>
      <p:ext uri="{BB962C8B-B14F-4D97-AF65-F5344CB8AC3E}">
        <p14:creationId xmlns:p14="http://schemas.microsoft.com/office/powerpoint/2010/main" val="418942747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3"/>
          <p:cNvSpPr>
            <a:spLocks noGrp="1" noChangeArrowheads="1"/>
          </p:cNvSpPr>
          <p:nvPr>
            <p:ph type="dt" sz="quarter" idx="1"/>
          </p:nvPr>
        </p:nvSpPr>
        <p:spPr>
          <a:noFill/>
        </p:spPr>
        <p:txBody>
          <a:bodyPr/>
          <a:lstStyle/>
          <a:p>
            <a:pPr defTabSz="985812"/>
            <a:fld id="{FB7A2C24-ED43-4F66-A260-CF1EDD061FD5}" type="datetime1">
              <a:rPr lang="de-AT" smtClean="0"/>
              <a:pPr defTabSz="985812"/>
              <a:t>12.10.2022</a:t>
            </a:fld>
            <a:endParaRPr lang="de-AT" dirty="0"/>
          </a:p>
        </p:txBody>
      </p:sp>
      <p:sp>
        <p:nvSpPr>
          <p:cNvPr id="192514" name="Rectangle 7"/>
          <p:cNvSpPr>
            <a:spLocks noGrp="1" noChangeArrowheads="1"/>
          </p:cNvSpPr>
          <p:nvPr>
            <p:ph type="sldNum" sz="quarter" idx="5"/>
          </p:nvPr>
        </p:nvSpPr>
        <p:spPr>
          <a:noFill/>
        </p:spPr>
        <p:txBody>
          <a:bodyPr/>
          <a:lstStyle/>
          <a:p>
            <a:pPr defTabSz="985812"/>
            <a:fld id="{C72390E3-F611-4298-8676-B4C82281AAF5}" type="slidenum">
              <a:rPr lang="de-AT" smtClean="0"/>
              <a:pPr defTabSz="985812"/>
              <a:t>1</a:t>
            </a:fld>
            <a:endParaRPr lang="de-AT" dirty="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de-A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85812"/>
            <a:fld id="{9C8B7B23-1964-4847-9EC8-EBE60AD4BAC1}" type="slidenum">
              <a:rPr lang="de-DE" smtClean="0"/>
              <a:pPr defTabSz="985812"/>
              <a:t>16</a:t>
            </a:fld>
            <a:endParaRPr lang="de-DE"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pPr defTabSz="985812"/>
            <a:fld id="{AB48D53E-BBF1-4C81-A07A-A2BADD60AD14}" type="slidenum">
              <a:rPr lang="de-AT" smtClean="0"/>
              <a:pPr defTabSz="985812"/>
              <a:t>2</a:t>
            </a:fld>
            <a:endParaRPr lang="de-AT" dirty="0"/>
          </a:p>
        </p:txBody>
      </p:sp>
      <p:sp>
        <p:nvSpPr>
          <p:cNvPr id="15362" name="Rectangle 2"/>
          <p:cNvSpPr>
            <a:spLocks noGrp="1" noRot="1" noChangeAspect="1" noChangeArrowheads="1" noTextEdit="1"/>
          </p:cNvSpPr>
          <p:nvPr>
            <p:ph type="sldImg"/>
          </p:nvPr>
        </p:nvSpPr>
        <p:spPr>
          <a:xfrm>
            <a:off x="3341688" y="533400"/>
            <a:ext cx="3551237" cy="2662238"/>
          </a:xfrm>
          <a:ln/>
        </p:spPr>
      </p:sp>
      <p:sp>
        <p:nvSpPr>
          <p:cNvPr id="15363"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895011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pPr defTabSz="985812"/>
            <a:fld id="{75479F72-FA67-4B72-9879-F9FBC881B025}" type="slidenum">
              <a:rPr lang="de-DE" smtClean="0"/>
              <a:pPr defTabSz="985812"/>
              <a:t>33</a:t>
            </a:fld>
            <a:endParaRPr lang="de-DE"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pPr defTabSz="985812"/>
            <a:fld id="{38BF453C-D68C-400B-8951-AC525307EA47}" type="slidenum">
              <a:rPr lang="de-AT" smtClean="0"/>
              <a:pPr defTabSz="985812"/>
              <a:t>34</a:t>
            </a:fld>
            <a:endParaRPr lang="de-AT" dirty="0"/>
          </a:p>
        </p:txBody>
      </p:sp>
      <p:sp>
        <p:nvSpPr>
          <p:cNvPr id="102402" name="Rectangle 2"/>
          <p:cNvSpPr>
            <a:spLocks noGrp="1" noRot="1" noChangeAspect="1" noChangeArrowheads="1" noTextEdit="1"/>
          </p:cNvSpPr>
          <p:nvPr>
            <p:ph type="sldImg"/>
          </p:nvPr>
        </p:nvSpPr>
        <p:spPr>
          <a:xfrm>
            <a:off x="990600" y="768350"/>
            <a:ext cx="5118100" cy="3838575"/>
          </a:xfrm>
          <a:ln/>
        </p:spPr>
      </p:sp>
      <p:sp>
        <p:nvSpPr>
          <p:cNvPr id="10240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730332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pPr defTabSz="985812"/>
            <a:fld id="{D4815006-5D4C-4BA3-9708-C3EFA81689AB}" type="slidenum">
              <a:rPr lang="de-AT" smtClean="0"/>
              <a:pPr defTabSz="985812"/>
              <a:t>40</a:t>
            </a:fld>
            <a:endParaRPr lang="de-AT" dirty="0"/>
          </a:p>
        </p:txBody>
      </p:sp>
      <p:sp>
        <p:nvSpPr>
          <p:cNvPr id="109570" name="Rectangle 2"/>
          <p:cNvSpPr>
            <a:spLocks noGrp="1" noRot="1" noChangeAspect="1" noChangeArrowheads="1" noTextEdit="1"/>
          </p:cNvSpPr>
          <p:nvPr>
            <p:ph type="sldImg"/>
          </p:nvPr>
        </p:nvSpPr>
        <p:spPr>
          <a:xfrm>
            <a:off x="990600" y="768350"/>
            <a:ext cx="5118100" cy="3838575"/>
          </a:xfrm>
          <a:ln/>
        </p:spPr>
      </p:sp>
      <p:sp>
        <p:nvSpPr>
          <p:cNvPr id="109571"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pPr defTabSz="985812"/>
            <a:fld id="{EC745933-D2CC-4835-B1AF-BC3410E427ED}" type="slidenum">
              <a:rPr lang="de-AT" smtClean="0"/>
              <a:pPr defTabSz="985812"/>
              <a:t>41</a:t>
            </a:fld>
            <a:endParaRPr lang="de-AT" dirty="0"/>
          </a:p>
        </p:txBody>
      </p:sp>
      <p:sp>
        <p:nvSpPr>
          <p:cNvPr id="112642" name="Rectangle 2"/>
          <p:cNvSpPr>
            <a:spLocks noGrp="1" noRot="1" noChangeAspect="1" noChangeArrowheads="1" noTextEdit="1"/>
          </p:cNvSpPr>
          <p:nvPr>
            <p:ph type="sldImg"/>
          </p:nvPr>
        </p:nvSpPr>
        <p:spPr>
          <a:xfrm>
            <a:off x="990600" y="768350"/>
            <a:ext cx="5118100" cy="3838575"/>
          </a:xfrm>
          <a:ln/>
        </p:spPr>
      </p:sp>
      <p:sp>
        <p:nvSpPr>
          <p:cNvPr id="11264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pPr defTabSz="985812"/>
            <a:fld id="{F1CEED6D-8D97-4F02-9C54-225D152AE09B}" type="slidenum">
              <a:rPr lang="de-AT" smtClean="0"/>
              <a:pPr defTabSz="985812"/>
              <a:t>42</a:t>
            </a:fld>
            <a:endParaRPr lang="de-AT" dirty="0"/>
          </a:p>
        </p:txBody>
      </p:sp>
      <p:sp>
        <p:nvSpPr>
          <p:cNvPr id="114690" name="Rectangle 2"/>
          <p:cNvSpPr>
            <a:spLocks noGrp="1" noRot="1" noChangeAspect="1" noChangeArrowheads="1" noTextEdit="1"/>
          </p:cNvSpPr>
          <p:nvPr>
            <p:ph type="sldImg"/>
          </p:nvPr>
        </p:nvSpPr>
        <p:spPr>
          <a:xfrm>
            <a:off x="990600" y="768350"/>
            <a:ext cx="5118100" cy="3840163"/>
          </a:xfrm>
          <a:ln/>
        </p:spPr>
      </p:sp>
      <p:sp>
        <p:nvSpPr>
          <p:cNvPr id="114691" name="Rectangle 3"/>
          <p:cNvSpPr>
            <a:spLocks noGrp="1" noChangeArrowheads="1"/>
          </p:cNvSpPr>
          <p:nvPr>
            <p:ph type="body" idx="1"/>
          </p:nvPr>
        </p:nvSpPr>
        <p:spPr>
          <a:xfrm>
            <a:off x="947709" y="4862458"/>
            <a:ext cx="5203883" cy="4604020"/>
          </a:xfrm>
          <a:noFill/>
          <a:ln/>
        </p:spPr>
        <p:txBody>
          <a:bodyPr/>
          <a:lstStyle/>
          <a:p>
            <a:pPr eaLnBrk="1" hangingPunct="1"/>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pPr defTabSz="985812"/>
            <a:fld id="{CDD5E84D-EF5C-4670-A89F-0E1BB710A64D}" type="slidenum">
              <a:rPr lang="de-AT" smtClean="0"/>
              <a:pPr defTabSz="985812"/>
              <a:t>44</a:t>
            </a:fld>
            <a:endParaRPr lang="de-AT" dirty="0"/>
          </a:p>
        </p:txBody>
      </p:sp>
      <p:sp>
        <p:nvSpPr>
          <p:cNvPr id="117762" name="Rectangle 2"/>
          <p:cNvSpPr>
            <a:spLocks noGrp="1" noRot="1" noChangeAspect="1" noChangeArrowheads="1" noTextEdit="1"/>
          </p:cNvSpPr>
          <p:nvPr>
            <p:ph type="sldImg"/>
          </p:nvPr>
        </p:nvSpPr>
        <p:spPr>
          <a:xfrm>
            <a:off x="990600" y="768350"/>
            <a:ext cx="5118100" cy="3838575"/>
          </a:xfrm>
          <a:ln/>
        </p:spPr>
      </p:sp>
      <p:sp>
        <p:nvSpPr>
          <p:cNvPr id="11776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pPr defTabSz="985812"/>
            <a:fld id="{DE5E3D3E-58E1-4CD9-85D8-0D6CBC0D145D}" type="slidenum">
              <a:rPr lang="de-AT" smtClean="0"/>
              <a:pPr defTabSz="985812"/>
              <a:t>46</a:t>
            </a:fld>
            <a:endParaRPr lang="de-AT" dirty="0"/>
          </a:p>
        </p:txBody>
      </p:sp>
      <p:sp>
        <p:nvSpPr>
          <p:cNvPr id="122882" name="Rectangle 2"/>
          <p:cNvSpPr>
            <a:spLocks noGrp="1" noRot="1" noChangeAspect="1" noChangeArrowheads="1" noTextEdit="1"/>
          </p:cNvSpPr>
          <p:nvPr>
            <p:ph type="sldImg"/>
          </p:nvPr>
        </p:nvSpPr>
        <p:spPr>
          <a:xfrm>
            <a:off x="990600" y="768350"/>
            <a:ext cx="5118100" cy="3838575"/>
          </a:xfrm>
          <a:ln/>
        </p:spPr>
      </p:sp>
      <p:sp>
        <p:nvSpPr>
          <p:cNvPr id="12288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pPr defTabSz="985812"/>
            <a:fld id="{A793E350-41BB-47A6-8950-0CECC71D8E7C}" type="slidenum">
              <a:rPr lang="de-AT" smtClean="0"/>
              <a:pPr defTabSz="985812"/>
              <a:t>48</a:t>
            </a:fld>
            <a:endParaRPr lang="de-AT" dirty="0"/>
          </a:p>
        </p:txBody>
      </p:sp>
      <p:sp>
        <p:nvSpPr>
          <p:cNvPr id="125954" name="Rectangle 2"/>
          <p:cNvSpPr>
            <a:spLocks noGrp="1" noRot="1" noChangeAspect="1" noChangeArrowheads="1" noTextEdit="1"/>
          </p:cNvSpPr>
          <p:nvPr>
            <p:ph type="sldImg"/>
          </p:nvPr>
        </p:nvSpPr>
        <p:spPr>
          <a:xfrm>
            <a:off x="990600" y="768350"/>
            <a:ext cx="5118100" cy="3840163"/>
          </a:xfrm>
          <a:ln/>
        </p:spPr>
      </p:sp>
      <p:sp>
        <p:nvSpPr>
          <p:cNvPr id="125955" name="Rectangle 3"/>
          <p:cNvSpPr>
            <a:spLocks noGrp="1" noChangeArrowheads="1"/>
          </p:cNvSpPr>
          <p:nvPr>
            <p:ph type="body" idx="1"/>
          </p:nvPr>
        </p:nvSpPr>
        <p:spPr>
          <a:xfrm>
            <a:off x="947709" y="4862458"/>
            <a:ext cx="5203883" cy="4604020"/>
          </a:xfrm>
          <a:noFill/>
          <a:ln/>
        </p:spPr>
        <p:txBody>
          <a:bodyPr/>
          <a:lstStyle/>
          <a:p>
            <a:pPr eaLnBrk="1" hangingPunct="1"/>
            <a:r>
              <a:rPr lang="de-AT"/>
              <a:t>Dieses 3-dimensionale Kuchendiagramm zeigt deutlich, wie sehr durch eine nicht-adäquate grafische Darstellung die Ergebnisse verzerrt werden können.</a:t>
            </a:r>
          </a:p>
          <a:p>
            <a:pPr eaLnBrk="1" hangingPunct="1"/>
            <a:r>
              <a:rPr lang="de-AT"/>
              <a:t>Ein einfaches, flaches Kreis- bzw. Kuchendiagramm würde die Relationen wesentlich besser wiedergeben.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pPr defTabSz="985812"/>
            <a:fld id="{BDD4E878-363E-4F4B-AA9A-D77AD048584A}" type="slidenum">
              <a:rPr lang="de-AT" smtClean="0"/>
              <a:pPr defTabSz="985812"/>
              <a:t>49</a:t>
            </a:fld>
            <a:endParaRPr lang="de-AT" dirty="0"/>
          </a:p>
        </p:txBody>
      </p:sp>
      <p:sp>
        <p:nvSpPr>
          <p:cNvPr id="129026" name="Rectangle 2"/>
          <p:cNvSpPr>
            <a:spLocks noGrp="1" noRot="1" noChangeAspect="1" noChangeArrowheads="1" noTextEdit="1"/>
          </p:cNvSpPr>
          <p:nvPr>
            <p:ph type="sldImg"/>
          </p:nvPr>
        </p:nvSpPr>
        <p:spPr>
          <a:xfrm>
            <a:off x="990600" y="768350"/>
            <a:ext cx="5118100" cy="3840163"/>
          </a:xfrm>
          <a:ln/>
        </p:spPr>
      </p:sp>
      <p:sp>
        <p:nvSpPr>
          <p:cNvPr id="129027" name="Rectangle 3"/>
          <p:cNvSpPr>
            <a:spLocks noGrp="1" noChangeArrowheads="1"/>
          </p:cNvSpPr>
          <p:nvPr>
            <p:ph type="body" idx="1"/>
          </p:nvPr>
        </p:nvSpPr>
        <p:spPr>
          <a:xfrm>
            <a:off x="947709" y="4862458"/>
            <a:ext cx="5203883" cy="4604020"/>
          </a:xfrm>
          <a:noFill/>
          <a:ln/>
        </p:spPr>
        <p:txBody>
          <a:bodyPr/>
          <a:lstStyle/>
          <a:p>
            <a:pPr eaLnBrk="1" hangingPunct="1"/>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pPr defTabSz="985812"/>
            <a:fld id="{4D68270D-57CC-48E6-AC9C-EF3513E26389}" type="slidenum">
              <a:rPr lang="de-AT" smtClean="0"/>
              <a:pPr defTabSz="985812"/>
              <a:t>50</a:t>
            </a:fld>
            <a:endParaRPr lang="de-AT" dirty="0"/>
          </a:p>
        </p:txBody>
      </p:sp>
      <p:sp>
        <p:nvSpPr>
          <p:cNvPr id="131074" name="Rectangle 2"/>
          <p:cNvSpPr>
            <a:spLocks noGrp="1" noRot="1" noChangeAspect="1" noChangeArrowheads="1" noTextEdit="1"/>
          </p:cNvSpPr>
          <p:nvPr>
            <p:ph type="sldImg"/>
          </p:nvPr>
        </p:nvSpPr>
        <p:spPr>
          <a:xfrm>
            <a:off x="990600" y="768350"/>
            <a:ext cx="5118100" cy="3840163"/>
          </a:xfrm>
          <a:ln/>
        </p:spPr>
      </p:sp>
      <p:sp>
        <p:nvSpPr>
          <p:cNvPr id="131075" name="Rectangle 3"/>
          <p:cNvSpPr>
            <a:spLocks noGrp="1" noChangeArrowheads="1"/>
          </p:cNvSpPr>
          <p:nvPr>
            <p:ph type="body" idx="1"/>
          </p:nvPr>
        </p:nvSpPr>
        <p:spPr>
          <a:xfrm>
            <a:off x="947709" y="4862458"/>
            <a:ext cx="5203883" cy="4604020"/>
          </a:xfrm>
          <a:noFill/>
          <a:ln/>
        </p:spPr>
        <p:txBody>
          <a:bodyPr/>
          <a:lstStyle/>
          <a:p>
            <a:pPr eaLnBrk="1" hangingPunct="1"/>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pPr defTabSz="985812"/>
            <a:fld id="{7DE3FEA1-8623-4B22-9BC7-DAAD76979032}" type="slidenum">
              <a:rPr lang="de-AT" smtClean="0"/>
              <a:pPr defTabSz="985812"/>
              <a:t>51</a:t>
            </a:fld>
            <a:endParaRPr lang="de-AT" dirty="0"/>
          </a:p>
        </p:txBody>
      </p:sp>
      <p:sp>
        <p:nvSpPr>
          <p:cNvPr id="133122" name="Rectangle 2"/>
          <p:cNvSpPr>
            <a:spLocks noGrp="1" noRot="1" noChangeAspect="1" noChangeArrowheads="1" noTextEdit="1"/>
          </p:cNvSpPr>
          <p:nvPr>
            <p:ph type="sldImg"/>
          </p:nvPr>
        </p:nvSpPr>
        <p:spPr>
          <a:xfrm>
            <a:off x="990600" y="768350"/>
            <a:ext cx="5118100" cy="3838575"/>
          </a:xfrm>
          <a:ln/>
        </p:spPr>
      </p:sp>
      <p:sp>
        <p:nvSpPr>
          <p:cNvPr id="133123" name="Rectangle 3"/>
          <p:cNvSpPr>
            <a:spLocks noGrp="1" noChangeArrowheads="1"/>
          </p:cNvSpPr>
          <p:nvPr>
            <p:ph type="body" idx="1"/>
          </p:nvPr>
        </p:nvSpPr>
        <p:spPr>
          <a:noFill/>
          <a:ln/>
        </p:spPr>
        <p:txBody>
          <a:bodyPr/>
          <a:lstStyle/>
          <a:p>
            <a:pPr eaLnBrk="1" hangingPunct="1"/>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pPr defTabSz="985812"/>
            <a:fld id="{C77DAE73-0AB4-448D-9F9A-0E1F1632171A}" type="slidenum">
              <a:rPr lang="de-AT" smtClean="0"/>
              <a:pPr defTabSz="985812"/>
              <a:t>52</a:t>
            </a:fld>
            <a:endParaRPr lang="de-AT" dirty="0"/>
          </a:p>
        </p:txBody>
      </p:sp>
      <p:sp>
        <p:nvSpPr>
          <p:cNvPr id="136194" name="Rectangle 2"/>
          <p:cNvSpPr>
            <a:spLocks noGrp="1" noRot="1" noChangeAspect="1" noChangeArrowheads="1" noTextEdit="1"/>
          </p:cNvSpPr>
          <p:nvPr>
            <p:ph type="sldImg"/>
          </p:nvPr>
        </p:nvSpPr>
        <p:spPr>
          <a:xfrm>
            <a:off x="990600" y="768350"/>
            <a:ext cx="5118100" cy="3838575"/>
          </a:xfrm>
          <a:ln/>
        </p:spPr>
      </p:sp>
      <p:sp>
        <p:nvSpPr>
          <p:cNvPr id="136195" name="Rectangle 3"/>
          <p:cNvSpPr>
            <a:spLocks noGrp="1" noChangeArrowheads="1"/>
          </p:cNvSpPr>
          <p:nvPr>
            <p:ph type="body" idx="1"/>
          </p:nvPr>
        </p:nvSpPr>
        <p:spPr>
          <a:xfrm>
            <a:off x="709363" y="4860067"/>
            <a:ext cx="5680575" cy="4606412"/>
          </a:xfrm>
          <a:noFill/>
          <a:ln/>
        </p:spPr>
        <p:txBody>
          <a:bodyPr/>
          <a:lstStyle/>
          <a:p>
            <a:pPr eaLnBrk="1" hangingPunct="1"/>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p:spPr>
        <p:txBody>
          <a:bodyPr/>
          <a:lstStyle/>
          <a:p>
            <a:fld id="{095AC480-A0C0-425D-B26C-976E40974917}" type="slidenum">
              <a:rPr lang="de-DE" smtClean="0"/>
              <a:pPr/>
              <a:t>57</a:t>
            </a:fld>
            <a:endParaRPr lang="de-DE"/>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pPr eaLnBrk="1" hangingPunct="1"/>
            <a:endParaRPr lang="de-A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p:spPr>
        <p:txBody>
          <a:bodyPr/>
          <a:lstStyle/>
          <a:p>
            <a:fld id="{12531CCA-5B61-426A-BEB0-1BF87718B12E}" type="slidenum">
              <a:rPr lang="de-DE" smtClean="0"/>
              <a:pPr/>
              <a:t>58</a:t>
            </a:fld>
            <a:endParaRPr lang="de-DE"/>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pPr eaLnBrk="1" hangingPunct="1"/>
            <a:endParaRPr lang="de-A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pPr defTabSz="985812"/>
            <a:fld id="{5D84847A-214D-4BA6-A309-6368F022F2BD}" type="slidenum">
              <a:rPr lang="de-DE" smtClean="0"/>
              <a:pPr defTabSz="985812"/>
              <a:t>59</a:t>
            </a:fld>
            <a:endParaRPr lang="de-DE"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pPr defTabSz="985812"/>
            <a:fld id="{9887A183-2A48-44ED-8707-E3B974C09E9D}" type="slidenum">
              <a:rPr lang="de-DE" smtClean="0"/>
              <a:pPr defTabSz="985812"/>
              <a:t>60</a:t>
            </a:fld>
            <a:endParaRPr lang="de-DE" dirty="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pPr defTabSz="985812"/>
            <a:fld id="{23710F8E-7E6B-4C5F-B7BB-2FD6D51ABB59}" type="slidenum">
              <a:rPr lang="de-DE" smtClean="0"/>
              <a:pPr defTabSz="985812"/>
              <a:t>61</a:t>
            </a:fld>
            <a:endParaRPr lang="de-DE" dirty="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xfrm>
            <a:off x="710497" y="4860067"/>
            <a:ext cx="5679440" cy="4606412"/>
          </a:xfrm>
          <a:noFill/>
          <a:ln/>
        </p:spPr>
        <p:txBody>
          <a:bodyPr/>
          <a:lstStyle/>
          <a:p>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p:spPr>
        <p:txBody>
          <a:bodyPr/>
          <a:lstStyle/>
          <a:p>
            <a:pPr defTabSz="985812"/>
            <a:fld id="{1B6DF0FD-9BD8-4BE1-B9AD-0DF39BD71B6E}" type="slidenum">
              <a:rPr lang="de-DE" smtClean="0"/>
              <a:pPr defTabSz="985812"/>
              <a:t>62</a:t>
            </a:fld>
            <a:endParaRPr lang="de-DE" dirty="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xfrm>
            <a:off x="710497" y="4860067"/>
            <a:ext cx="5679440" cy="4606412"/>
          </a:xfrm>
          <a:noFill/>
          <a:ln/>
        </p:spPr>
        <p:txBody>
          <a:bodyPr/>
          <a:lstStyle/>
          <a:p>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pPr defTabSz="985812"/>
            <a:fld id="{EB3D5A8E-DC99-4D05-8785-EF2B11E12EFF}" type="slidenum">
              <a:rPr lang="de-DE" smtClean="0"/>
              <a:pPr defTabSz="985812"/>
              <a:t>63</a:t>
            </a:fld>
            <a:endParaRPr lang="de-DE" dirty="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Datumsplatzhalter 3"/>
          <p:cNvSpPr>
            <a:spLocks noGrp="1"/>
          </p:cNvSpPr>
          <p:nvPr>
            <p:ph type="dt" idx="1"/>
          </p:nvPr>
        </p:nvSpPr>
        <p:spPr/>
        <p:txBody>
          <a:bodyPr/>
          <a:lstStyle/>
          <a:p>
            <a:pPr>
              <a:defRPr/>
            </a:pPr>
            <a:fld id="{6D0D161F-56FA-45E8-A9F3-2F1EC2D296ED}" type="datetime1">
              <a:rPr lang="de-AT" smtClean="0"/>
              <a:pPr>
                <a:defRPr/>
              </a:pPr>
              <a:t>12.10.2022</a:t>
            </a:fld>
            <a:endParaRPr lang="de-AT"/>
          </a:p>
        </p:txBody>
      </p:sp>
      <p:sp>
        <p:nvSpPr>
          <p:cNvPr id="5" name="Foliennummernplatzhalter 4"/>
          <p:cNvSpPr>
            <a:spLocks noGrp="1"/>
          </p:cNvSpPr>
          <p:nvPr>
            <p:ph type="sldNum" sz="quarter" idx="5"/>
          </p:nvPr>
        </p:nvSpPr>
        <p:spPr/>
        <p:txBody>
          <a:bodyPr/>
          <a:lstStyle/>
          <a:p>
            <a:pPr>
              <a:defRPr/>
            </a:pPr>
            <a:fld id="{99175DD5-AA00-4CC4-B5B2-2577F3A5AC61}" type="slidenum">
              <a:rPr lang="de-AT" smtClean="0"/>
              <a:pPr>
                <a:defRPr/>
              </a:pPr>
              <a:t>6</a:t>
            </a:fld>
            <a:endParaRPr lang="de-AT"/>
          </a:p>
        </p:txBody>
      </p:sp>
    </p:spTree>
    <p:extLst>
      <p:ext uri="{BB962C8B-B14F-4D97-AF65-F5344CB8AC3E}">
        <p14:creationId xmlns:p14="http://schemas.microsoft.com/office/powerpoint/2010/main" val="38426383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pPr defTabSz="985812"/>
            <a:fld id="{83D97FCF-50A0-4388-A2C9-DD8FEAE1E9AE}" type="slidenum">
              <a:rPr lang="de-DE" smtClean="0"/>
              <a:pPr defTabSz="985812"/>
              <a:t>64</a:t>
            </a:fld>
            <a:endParaRPr lang="de-DE" dirty="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pPr defTabSz="985812"/>
            <a:fld id="{D84220D6-F6A5-4788-B26A-8B4A3DE0569C}" type="slidenum">
              <a:rPr lang="de-DE" smtClean="0"/>
              <a:pPr defTabSz="985812"/>
              <a:t>65</a:t>
            </a:fld>
            <a:endParaRPr lang="de-DE" dirty="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xfrm>
            <a:off x="710497" y="4860067"/>
            <a:ext cx="5679440" cy="4606412"/>
          </a:xfrm>
          <a:noFill/>
          <a:ln/>
        </p:spPr>
        <p:txBody>
          <a:bodyPr/>
          <a:lstStyle/>
          <a:p>
            <a:endParaRPr 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p:spPr>
        <p:txBody>
          <a:bodyPr/>
          <a:lstStyle/>
          <a:p>
            <a:pPr defTabSz="985812"/>
            <a:fld id="{7AB97905-08F2-48B0-93FE-195D088CC501}" type="slidenum">
              <a:rPr lang="de-DE" smtClean="0"/>
              <a:pPr defTabSz="985812"/>
              <a:t>66</a:t>
            </a:fld>
            <a:endParaRPr lang="de-DE" dirty="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xfrm>
            <a:off x="710497" y="4860067"/>
            <a:ext cx="5679440" cy="4606412"/>
          </a:xfrm>
          <a:noFill/>
          <a:ln/>
        </p:spPr>
        <p:txBody>
          <a:bodyPr/>
          <a:lstStyle/>
          <a:p>
            <a:endParaRPr 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632F6-DA38-4742-A05B-F4F3B959805A}" type="slidenum">
              <a:rPr lang="de-DE"/>
              <a:pPr/>
              <a:t>67</a:t>
            </a:fld>
            <a:endParaRPr lang="de-DE"/>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xfrm>
            <a:off x="947128" y="4861769"/>
            <a:ext cx="5205048" cy="4604598"/>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D625CD7C-D34A-4B0C-BD4C-64587B6EB908}" type="slidenum">
              <a:rPr lang="de-DE" smtClean="0"/>
              <a:pPr/>
              <a:t>12</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FFA2CA-B736-432F-9467-0C937C017757}" type="slidenum">
              <a:rPr lang="de-DE"/>
              <a:pPr/>
              <a:t>14</a:t>
            </a:fld>
            <a:endParaRPr lang="de-DE"/>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a:spLocks noGrp="1" noChangeArrowheads="1"/>
          </p:cNvSpPr>
          <p:nvPr>
            <p:ph type="sldNum" sz="quarter" idx="5"/>
          </p:nvPr>
        </p:nvSpPr>
        <p:spPr>
          <a:noFill/>
        </p:spPr>
        <p:txBody>
          <a:bodyPr/>
          <a:lstStyle/>
          <a:p>
            <a:pPr defTabSz="985812"/>
            <a:fld id="{EDF2A28C-DD06-4A4D-9EEA-691E6E0FD108}" type="slidenum">
              <a:rPr lang="de-DE" smtClean="0"/>
              <a:pPr defTabSz="985812"/>
              <a:t>15</a:t>
            </a:fld>
            <a:endParaRPr lang="de-DE" dirty="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cxnSp>
        <p:nvCxnSpPr>
          <p:cNvPr id="4" name="Gerade Verbindung 8"/>
          <p:cNvCxnSpPr/>
          <p:nvPr/>
        </p:nvCxnSpPr>
        <p:spPr>
          <a:xfrm>
            <a:off x="714375" y="3571875"/>
            <a:ext cx="7715250" cy="0"/>
          </a:xfrm>
          <a:prstGeom prst="line">
            <a:avLst/>
          </a:prstGeom>
          <a:ln w="22225">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6" name="Gerade Verbindung 9"/>
          <p:cNvCxnSpPr/>
          <p:nvPr/>
        </p:nvCxnSpPr>
        <p:spPr>
          <a:xfrm>
            <a:off x="642938" y="5429250"/>
            <a:ext cx="7715250" cy="0"/>
          </a:xfrm>
          <a:prstGeom prst="line">
            <a:avLst/>
          </a:prstGeom>
          <a:ln w="15875">
            <a:solidFill>
              <a:srgbClr val="AC0000"/>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nvPr>
        </p:nvSpPr>
        <p:spPr>
          <a:xfrm>
            <a:off x="685800" y="1571613"/>
            <a:ext cx="4672018" cy="2028838"/>
          </a:xfrm>
        </p:spPr>
        <p:txBody>
          <a:bodyPr>
            <a:normAutofit/>
          </a:bodyPr>
          <a:lstStyle>
            <a:lvl1pPr>
              <a:defRPr sz="3600">
                <a:solidFill>
                  <a:srgbClr val="4F81BD"/>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7" name="Datumsplatzhalter 3"/>
          <p:cNvSpPr>
            <a:spLocks noGrp="1"/>
          </p:cNvSpPr>
          <p:nvPr>
            <p:ph type="dt" sz="half" idx="10"/>
          </p:nvPr>
        </p:nvSpPr>
        <p:spPr/>
        <p:txBody>
          <a:bodyPr/>
          <a:lstStyle>
            <a:lvl1pPr>
              <a:defRPr/>
            </a:lvl1pPr>
          </a:lstStyle>
          <a:p>
            <a:pPr>
              <a:defRPr/>
            </a:pPr>
            <a:fld id="{28938825-B929-47FA-8EC8-26BA6FB1775B}" type="datetime1">
              <a:rPr lang="de-DE"/>
              <a:pPr>
                <a:defRPr/>
              </a:pPr>
              <a:t>12.10.2022</a:t>
            </a:fld>
            <a:endParaRPr lang="de-AT"/>
          </a:p>
        </p:txBody>
      </p:sp>
      <p:sp>
        <p:nvSpPr>
          <p:cNvPr id="8" name="Fußzeilenplatzhalter 4"/>
          <p:cNvSpPr>
            <a:spLocks noGrp="1"/>
          </p:cNvSpPr>
          <p:nvPr>
            <p:ph type="ftr" sz="quarter" idx="11"/>
          </p:nvPr>
        </p:nvSpPr>
        <p:spPr/>
        <p:txBody>
          <a:bodyPr/>
          <a:lstStyle>
            <a:lvl1pPr>
              <a:defRPr/>
            </a:lvl1pPr>
          </a:lstStyle>
          <a:p>
            <a:pPr>
              <a:defRPr/>
            </a:pPr>
            <a:r>
              <a:rPr lang="de-AT"/>
              <a:t>hanno.ulmer@i-med.ac.at</a:t>
            </a:r>
          </a:p>
        </p:txBody>
      </p:sp>
      <p:sp>
        <p:nvSpPr>
          <p:cNvPr id="9" name="Foliennummernplatzhalter 5"/>
          <p:cNvSpPr>
            <a:spLocks noGrp="1"/>
          </p:cNvSpPr>
          <p:nvPr>
            <p:ph type="sldNum" sz="quarter" idx="12"/>
          </p:nvPr>
        </p:nvSpPr>
        <p:spPr/>
        <p:txBody>
          <a:bodyPr/>
          <a:lstStyle>
            <a:lvl1pPr>
              <a:defRPr/>
            </a:lvl1pPr>
          </a:lstStyle>
          <a:p>
            <a:pPr>
              <a:defRPr/>
            </a:pPr>
            <a:fld id="{9382CEDE-1B30-42A0-90EF-46B27040B7AC}" type="slidenum">
              <a:rPr lang="de-AT"/>
              <a:pPr>
                <a:defRPr/>
              </a:pPr>
              <a:t>‹Nr.›</a:t>
            </a:fld>
            <a:endParaRPr lang="de-AT"/>
          </a:p>
        </p:txBody>
      </p:sp>
      <p:pic>
        <p:nvPicPr>
          <p:cNvPr id="11" name="Grafik 10">
            <a:extLst>
              <a:ext uri="{FF2B5EF4-FFF2-40B4-BE49-F238E27FC236}">
                <a16:creationId xmlns:a16="http://schemas.microsoft.com/office/drawing/2014/main" id="{7A49AB1C-5FF1-D26A-CE8C-38418C193B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3260" y="1186255"/>
            <a:ext cx="2266365" cy="226636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5" name="Gerade Verbindung 8"/>
          <p:cNvCxnSpPr/>
          <p:nvPr/>
        </p:nvCxnSpPr>
        <p:spPr>
          <a:xfrm>
            <a:off x="428625" y="1428750"/>
            <a:ext cx="8286750"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457200" y="274638"/>
            <a:ext cx="6635080" cy="1143000"/>
          </a:xfrm>
        </p:spPr>
        <p:txBody>
          <a:bodyPr>
            <a:normAutofit/>
          </a:bodyPr>
          <a:lstStyle>
            <a:lvl1pPr algn="l">
              <a:defRPr sz="3200">
                <a:solidFill>
                  <a:srgbClr val="4F81BD"/>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457200" y="1600200"/>
            <a:ext cx="8229600" cy="4757758"/>
          </a:xfrm>
        </p:spPr>
        <p:txBody>
          <a:bodyPr/>
          <a:lstStyle>
            <a:lvl1pPr>
              <a:defRPr sz="2400"/>
            </a:lvl1pPr>
            <a:lvl2pPr>
              <a:defRPr sz="2200"/>
            </a:lvl2pPr>
            <a:lvl3pPr>
              <a:defRPr sz="2000"/>
            </a:lvl3pPr>
            <a:lvl4pPr>
              <a:defRPr sz="1800"/>
            </a:lvl4pPr>
            <a:lvl5pPr>
              <a:defRPr sz="16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Datumsplatzhalter 3"/>
          <p:cNvSpPr>
            <a:spLocks noGrp="1"/>
          </p:cNvSpPr>
          <p:nvPr>
            <p:ph type="dt" sz="half" idx="10"/>
          </p:nvPr>
        </p:nvSpPr>
        <p:spPr/>
        <p:txBody>
          <a:bodyPr/>
          <a:lstStyle>
            <a:lvl1pPr>
              <a:defRPr sz="1200"/>
            </a:lvl1pPr>
          </a:lstStyle>
          <a:p>
            <a:pPr>
              <a:defRPr/>
            </a:pPr>
            <a:r>
              <a:rPr lang="de-DE" dirty="0"/>
              <a:t>Modul 1.04</a:t>
            </a:r>
            <a:endParaRPr lang="de-AT" dirty="0"/>
          </a:p>
        </p:txBody>
      </p:sp>
      <p:sp>
        <p:nvSpPr>
          <p:cNvPr id="7" name="Fußzeilenplatzhalter 4"/>
          <p:cNvSpPr>
            <a:spLocks noGrp="1"/>
          </p:cNvSpPr>
          <p:nvPr>
            <p:ph type="ftr" sz="quarter" idx="11"/>
          </p:nvPr>
        </p:nvSpPr>
        <p:spPr/>
        <p:txBody>
          <a:bodyPr/>
          <a:lstStyle>
            <a:lvl1pPr>
              <a:defRPr smtClean="0">
                <a:latin typeface="+mj-lt"/>
              </a:defRPr>
            </a:lvl1pPr>
          </a:lstStyle>
          <a:p>
            <a:pPr>
              <a:defRPr/>
            </a:pPr>
            <a:r>
              <a:rPr lang="de-AT"/>
              <a:t>hanno.ulmer@i-med.ac.at</a:t>
            </a:r>
            <a:endParaRPr lang="de-AT" dirty="0"/>
          </a:p>
        </p:txBody>
      </p:sp>
      <p:sp>
        <p:nvSpPr>
          <p:cNvPr id="8" name="Foliennummernplatzhalter 5"/>
          <p:cNvSpPr>
            <a:spLocks noGrp="1"/>
          </p:cNvSpPr>
          <p:nvPr>
            <p:ph type="sldNum" sz="quarter" idx="12"/>
          </p:nvPr>
        </p:nvSpPr>
        <p:spPr/>
        <p:txBody>
          <a:bodyPr/>
          <a:lstStyle>
            <a:lvl1pPr>
              <a:defRPr/>
            </a:lvl1pPr>
          </a:lstStyle>
          <a:p>
            <a:pPr>
              <a:defRPr/>
            </a:pPr>
            <a:fld id="{73A17EA7-8282-4490-8342-3808E39E256B}" type="slidenum">
              <a:rPr lang="de-AT"/>
              <a:pPr>
                <a:defRPr/>
              </a:pPr>
              <a:t>‹Nr.›</a:t>
            </a:fld>
            <a:endParaRPr lang="de-AT"/>
          </a:p>
        </p:txBody>
      </p:sp>
      <p:pic>
        <p:nvPicPr>
          <p:cNvPr id="10" name="Grafik 9">
            <a:extLst>
              <a:ext uri="{FF2B5EF4-FFF2-40B4-BE49-F238E27FC236}">
                <a16:creationId xmlns:a16="http://schemas.microsoft.com/office/drawing/2014/main" id="{8E35D0B9-93C0-96D0-93D3-3C140714E7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1206" y="46578"/>
            <a:ext cx="1335594" cy="133559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cxnSp>
        <p:nvCxnSpPr>
          <p:cNvPr id="3" name="Gerade Verbindung 2"/>
          <p:cNvCxnSpPr/>
          <p:nvPr/>
        </p:nvCxnSpPr>
        <p:spPr>
          <a:xfrm>
            <a:off x="428625" y="1428750"/>
            <a:ext cx="8286750"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457200" y="274638"/>
            <a:ext cx="6257940" cy="1154098"/>
          </a:xfrm>
        </p:spPr>
        <p:txBody>
          <a:bodyPr>
            <a:normAutofit/>
          </a:bodyPr>
          <a:lstStyle>
            <a:lvl1pPr algn="l">
              <a:defRPr lang="de-DE" sz="3200" kern="1200" dirty="0" smtClean="0">
                <a:solidFill>
                  <a:srgbClr val="4F81BD"/>
                </a:solidFill>
                <a:latin typeface="+mj-lt"/>
                <a:ea typeface="+mj-ea"/>
                <a:cs typeface="+mj-cs"/>
              </a:defRPr>
            </a:lvl1pPr>
          </a:lstStyle>
          <a:p>
            <a:r>
              <a:rPr lang="de-DE"/>
              <a:t>Titelmasterformat durch Klicken bearbeiten</a:t>
            </a:r>
            <a:endParaRPr lang="de-DE" dirty="0"/>
          </a:p>
        </p:txBody>
      </p:sp>
      <p:sp>
        <p:nvSpPr>
          <p:cNvPr id="5" name="Datumsplatzhalter 2"/>
          <p:cNvSpPr>
            <a:spLocks noGrp="1"/>
          </p:cNvSpPr>
          <p:nvPr>
            <p:ph type="dt" sz="half" idx="10"/>
          </p:nvPr>
        </p:nvSpPr>
        <p:spPr/>
        <p:txBody>
          <a:bodyPr/>
          <a:lstStyle>
            <a:lvl1pPr>
              <a:defRPr/>
            </a:lvl1pPr>
          </a:lstStyle>
          <a:p>
            <a:pPr>
              <a:defRPr/>
            </a:pPr>
            <a:fld id="{C6F0F140-F789-4A2D-A300-4EAE1F730A43}" type="datetime1">
              <a:rPr lang="de-DE"/>
              <a:pPr>
                <a:defRPr/>
              </a:pPr>
              <a:t>12.10.2022</a:t>
            </a:fld>
            <a:endParaRPr lang="de-AT"/>
          </a:p>
        </p:txBody>
      </p:sp>
      <p:sp>
        <p:nvSpPr>
          <p:cNvPr id="6" name="Fußzeilenplatzhalter 3"/>
          <p:cNvSpPr>
            <a:spLocks noGrp="1"/>
          </p:cNvSpPr>
          <p:nvPr>
            <p:ph type="ftr" sz="quarter" idx="11"/>
          </p:nvPr>
        </p:nvSpPr>
        <p:spPr/>
        <p:txBody>
          <a:bodyPr/>
          <a:lstStyle>
            <a:lvl1pPr>
              <a:defRPr/>
            </a:lvl1pPr>
          </a:lstStyle>
          <a:p>
            <a:pPr>
              <a:defRPr/>
            </a:pPr>
            <a:r>
              <a:rPr lang="de-AT"/>
              <a:t>hanno.ulmer@i-med.ac.at</a:t>
            </a:r>
          </a:p>
        </p:txBody>
      </p:sp>
      <p:sp>
        <p:nvSpPr>
          <p:cNvPr id="7" name="Foliennummernplatzhalter 4"/>
          <p:cNvSpPr>
            <a:spLocks noGrp="1"/>
          </p:cNvSpPr>
          <p:nvPr>
            <p:ph type="sldNum" sz="quarter" idx="12"/>
          </p:nvPr>
        </p:nvSpPr>
        <p:spPr/>
        <p:txBody>
          <a:bodyPr/>
          <a:lstStyle>
            <a:lvl1pPr>
              <a:defRPr/>
            </a:lvl1pPr>
          </a:lstStyle>
          <a:p>
            <a:pPr>
              <a:defRPr/>
            </a:pPr>
            <a:fld id="{54ABB6C4-B43D-4B00-9CD8-21110A4FBA18}" type="slidenum">
              <a:rPr lang="de-AT"/>
              <a:pPr>
                <a:defRPr/>
              </a:pPr>
              <a:t>‹Nr.›</a:t>
            </a:fld>
            <a:endParaRPr lang="de-AT"/>
          </a:p>
        </p:txBody>
      </p:sp>
      <p:pic>
        <p:nvPicPr>
          <p:cNvPr id="8" name="Grafik 7">
            <a:extLst>
              <a:ext uri="{FF2B5EF4-FFF2-40B4-BE49-F238E27FC236}">
                <a16:creationId xmlns:a16="http://schemas.microsoft.com/office/drawing/2014/main" id="{64FFB63A-CBBD-0375-E975-60ADDC5CDA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1206" y="93142"/>
            <a:ext cx="1335594" cy="133559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E3E3F3D3-75CD-430A-9B07-5CEB9C066499}" type="datetime1">
              <a:rPr lang="de-DE"/>
              <a:pPr>
                <a:defRPr/>
              </a:pPr>
              <a:t>12.10.2022</a:t>
            </a:fld>
            <a:endParaRPr lang="de-AT"/>
          </a:p>
        </p:txBody>
      </p:sp>
      <p:sp>
        <p:nvSpPr>
          <p:cNvPr id="3" name="Fußzeilenplatzhalter 4"/>
          <p:cNvSpPr>
            <a:spLocks noGrp="1"/>
          </p:cNvSpPr>
          <p:nvPr>
            <p:ph type="ftr" sz="quarter" idx="11"/>
          </p:nvPr>
        </p:nvSpPr>
        <p:spPr/>
        <p:txBody>
          <a:bodyPr/>
          <a:lstStyle>
            <a:lvl1pPr>
              <a:defRPr/>
            </a:lvl1pPr>
          </a:lstStyle>
          <a:p>
            <a:pPr>
              <a:defRPr/>
            </a:pPr>
            <a:r>
              <a:rPr lang="de-AT"/>
              <a:t>hanno.ulmer@i-med.ac.at</a:t>
            </a:r>
            <a:endParaRPr lang="de-AT" dirty="0"/>
          </a:p>
        </p:txBody>
      </p:sp>
      <p:sp>
        <p:nvSpPr>
          <p:cNvPr id="4" name="Foliennummernplatzhalter 5"/>
          <p:cNvSpPr>
            <a:spLocks noGrp="1"/>
          </p:cNvSpPr>
          <p:nvPr>
            <p:ph type="sldNum" sz="quarter" idx="12"/>
          </p:nvPr>
        </p:nvSpPr>
        <p:spPr/>
        <p:txBody>
          <a:bodyPr/>
          <a:lstStyle>
            <a:lvl1pPr>
              <a:defRPr/>
            </a:lvl1pPr>
          </a:lstStyle>
          <a:p>
            <a:pPr>
              <a:defRPr/>
            </a:pPr>
            <a:fld id="{CEC63418-B802-468F-9AC4-EBECD591D2EF}" type="slidenum">
              <a:rPr lang="de-AT"/>
              <a:pPr>
                <a:defRPr/>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5" name="Fußzeilenplatzhalter 4"/>
          <p:cNvSpPr txBox="1">
            <a:spLocks/>
          </p:cNvSpPr>
          <p:nvPr userDrawn="1"/>
        </p:nvSpPr>
        <p:spPr bwMode="auto">
          <a:xfrm>
            <a:off x="3203575" y="6237288"/>
            <a:ext cx="2895600" cy="457200"/>
          </a:xfrm>
          <a:prstGeom prst="rect">
            <a:avLst/>
          </a:prstGeom>
          <a:noFill/>
          <a:ln w="9525">
            <a:noFill/>
            <a:miter lim="800000"/>
            <a:headEnd/>
            <a:tailEnd/>
          </a:ln>
          <a:effectLst/>
        </p:spPr>
        <p:txBody>
          <a:bodyPr anchor="b"/>
          <a:lstStyle>
            <a:lvl1pPr>
              <a:defRPr/>
            </a:lvl1pPr>
          </a:lstStyle>
          <a:p>
            <a:pPr algn="ctr">
              <a:defRPr/>
            </a:pPr>
            <a:r>
              <a:rPr lang="de-DE" altLang="en-US" sz="1200" dirty="0">
                <a:latin typeface="Garamond" pitchFamily="18" charset="0"/>
              </a:rPr>
              <a:t>hanno.ulmer@i-med.ac.at</a:t>
            </a:r>
          </a:p>
        </p:txBody>
      </p:sp>
      <p:sp>
        <p:nvSpPr>
          <p:cNvPr id="2" name="Titel 1"/>
          <p:cNvSpPr>
            <a:spLocks noGrp="1"/>
          </p:cNvSpPr>
          <p:nvPr>
            <p:ph type="title"/>
          </p:nvPr>
        </p:nvSpPr>
        <p:spPr>
          <a:xfrm>
            <a:off x="457200" y="549275"/>
            <a:ext cx="8229600" cy="868363"/>
          </a:xfrm>
        </p:spPr>
        <p:txBody>
          <a:bodyPr/>
          <a:lstStyle/>
          <a:p>
            <a:r>
              <a:rPr lang="de-DE"/>
              <a:t>Titelmasterformat durch Klicken bearbeiten</a:t>
            </a:r>
          </a:p>
        </p:txBody>
      </p:sp>
      <p:sp>
        <p:nvSpPr>
          <p:cNvPr id="3" name="Textplatzhalter 2"/>
          <p:cNvSpPr>
            <a:spLocks noGrp="1"/>
          </p:cNvSpPr>
          <p:nvPr>
            <p:ph type="body" sz="half" idx="1"/>
          </p:nvPr>
        </p:nvSpPr>
        <p:spPr>
          <a:xfrm>
            <a:off x="484188"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75188" y="1600200"/>
            <a:ext cx="4038600" cy="45259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5"/>
          <p:cNvSpPr>
            <a:spLocks noGrp="1" noChangeArrowheads="1"/>
          </p:cNvSpPr>
          <p:nvPr>
            <p:ph type="dt" sz="half" idx="10"/>
          </p:nvPr>
        </p:nvSpPr>
        <p:spPr/>
        <p:txBody>
          <a:bodyPr/>
          <a:lstStyle>
            <a:lvl1pPr>
              <a:defRPr smtClean="0"/>
            </a:lvl1pPr>
          </a:lstStyle>
          <a:p>
            <a:pPr>
              <a:defRPr/>
            </a:pPr>
            <a:fld id="{4DAC004F-6804-4FAD-B736-03CFCDA03C86}" type="datetime1">
              <a:rPr lang="de-DE"/>
              <a:pPr>
                <a:defRPr/>
              </a:pPr>
              <a:t>12.10.2022</a:t>
            </a:fld>
            <a:endParaRPr lang="en-US"/>
          </a:p>
        </p:txBody>
      </p:sp>
      <p:sp>
        <p:nvSpPr>
          <p:cNvPr id="7" name="Rectangle 7"/>
          <p:cNvSpPr>
            <a:spLocks noGrp="1" noChangeArrowheads="1"/>
          </p:cNvSpPr>
          <p:nvPr>
            <p:ph type="sldNum" sz="quarter" idx="11"/>
          </p:nvPr>
        </p:nvSpPr>
        <p:spPr/>
        <p:txBody>
          <a:bodyPr/>
          <a:lstStyle>
            <a:lvl1pPr>
              <a:defRPr/>
            </a:lvl1pPr>
          </a:lstStyle>
          <a:p>
            <a:pPr>
              <a:defRPr/>
            </a:pPr>
            <a:fld id="{9F6F05EF-F977-42DF-A5E4-C53D2197C68D}"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lipArt">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457200" y="549275"/>
            <a:ext cx="8229600" cy="868363"/>
          </a:xfrm>
        </p:spPr>
        <p:txBody>
          <a:bodyPr/>
          <a:lstStyle/>
          <a:p>
            <a:r>
              <a:rPr lang="de-DE"/>
              <a:t>Titelmasterformat durch Klicken bearbeiten</a:t>
            </a:r>
          </a:p>
        </p:txBody>
      </p:sp>
      <p:sp>
        <p:nvSpPr>
          <p:cNvPr id="3" name="Textplatzhalter 2"/>
          <p:cNvSpPr>
            <a:spLocks noGrp="1"/>
          </p:cNvSpPr>
          <p:nvPr>
            <p:ph type="body" sz="half" idx="1"/>
          </p:nvPr>
        </p:nvSpPr>
        <p:spPr>
          <a:xfrm>
            <a:off x="484188" y="1600200"/>
            <a:ext cx="4038600" cy="4525963"/>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ClipArt-Platzhalter 3"/>
          <p:cNvSpPr>
            <a:spLocks noGrp="1"/>
          </p:cNvSpPr>
          <p:nvPr>
            <p:ph type="clipArt" sz="half" idx="2"/>
          </p:nvPr>
        </p:nvSpPr>
        <p:spPr>
          <a:xfrm>
            <a:off x="4675188" y="1600200"/>
            <a:ext cx="4038600" cy="4525963"/>
          </a:xfrm>
        </p:spPr>
        <p:txBody>
          <a:bodyPr rtlCol="0">
            <a:normAutofit/>
          </a:bodyPr>
          <a:lstStyle/>
          <a:p>
            <a:pPr lvl="0"/>
            <a:endParaRPr lang="de-DE" noProof="0"/>
          </a:p>
        </p:txBody>
      </p:sp>
      <p:sp>
        <p:nvSpPr>
          <p:cNvPr id="5" name="Rectangle 5"/>
          <p:cNvSpPr>
            <a:spLocks noGrp="1" noChangeArrowheads="1"/>
          </p:cNvSpPr>
          <p:nvPr>
            <p:ph type="dt" sz="half" idx="10"/>
          </p:nvPr>
        </p:nvSpPr>
        <p:spPr/>
        <p:txBody>
          <a:bodyPr/>
          <a:lstStyle>
            <a:lvl1pPr>
              <a:defRPr smtClean="0"/>
            </a:lvl1pPr>
          </a:lstStyle>
          <a:p>
            <a:pPr>
              <a:defRPr/>
            </a:pPr>
            <a:fld id="{2C76B8F7-383C-4FB1-924E-900AEE6F15CB}" type="datetime1">
              <a:rPr lang="de-DE"/>
              <a:pPr>
                <a:defRPr/>
              </a:pPr>
              <a:t>12.10.2022</a:t>
            </a:fld>
            <a:endParaRPr lang="en-US"/>
          </a:p>
        </p:txBody>
      </p:sp>
      <p:sp>
        <p:nvSpPr>
          <p:cNvPr id="6" name="Rectangle 7"/>
          <p:cNvSpPr>
            <a:spLocks noGrp="1" noChangeArrowheads="1"/>
          </p:cNvSpPr>
          <p:nvPr>
            <p:ph type="sldNum" sz="quarter" idx="11"/>
          </p:nvPr>
        </p:nvSpPr>
        <p:spPr/>
        <p:txBody>
          <a:bodyPr/>
          <a:lstStyle>
            <a:lvl1pPr>
              <a:defRPr/>
            </a:lvl1pPr>
          </a:lstStyle>
          <a:p>
            <a:pPr>
              <a:defRPr/>
            </a:pPr>
            <a:fld id="{6FEEDA01-3EB2-429D-B928-4F4E4A0613EA}" type="slidenum">
              <a:rPr lang="en-US"/>
              <a:pPr>
                <a:defRPr/>
              </a:pPr>
              <a:t>‹Nr.›</a:t>
            </a:fld>
            <a:endParaRPr lang="en-US"/>
          </a:p>
        </p:txBody>
      </p:sp>
      <p:sp>
        <p:nvSpPr>
          <p:cNvPr id="7" name="Fußzeilenplatzhalter 6"/>
          <p:cNvSpPr>
            <a:spLocks noGrp="1"/>
          </p:cNvSpPr>
          <p:nvPr>
            <p:ph type="ftr" sz="quarter" idx="12"/>
          </p:nvPr>
        </p:nvSpPr>
        <p:spPr>
          <a:xfrm>
            <a:off x="3124200" y="6248400"/>
            <a:ext cx="2895600" cy="457200"/>
          </a:xfrm>
        </p:spPr>
        <p:txBody>
          <a:bodyPr/>
          <a:lstStyle>
            <a:lvl1pPr>
              <a:defRPr/>
            </a:lvl1pPr>
          </a:lstStyle>
          <a:p>
            <a:pPr>
              <a:defRPr/>
            </a:pPr>
            <a:r>
              <a:rPr lang="de-DE" altLang="en-US"/>
              <a:t>hanno.ulmer@i-med.ac.at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6257940" cy="1143000"/>
          </a:xfrm>
        </p:spPr>
        <p:txBody>
          <a:bodyPr>
            <a:normAutofit/>
          </a:bodyPr>
          <a:lstStyle>
            <a:lvl1pPr algn="l">
              <a:defRPr lang="de-DE" sz="3200" kern="1200" dirty="0" smtClean="0">
                <a:solidFill>
                  <a:srgbClr val="4F81BD"/>
                </a:solidFill>
                <a:latin typeface="+mj-lt"/>
                <a:ea typeface="+mj-ea"/>
                <a:cs typeface="+mj-cs"/>
              </a:defRPr>
            </a:lvl1pPr>
          </a:lstStyle>
          <a:p>
            <a:r>
              <a:rPr lang="de-DE" dirty="0"/>
              <a:t>Titelmasterformat durch Klicken bearbeiten</a:t>
            </a:r>
          </a:p>
        </p:txBody>
      </p:sp>
      <p:sp>
        <p:nvSpPr>
          <p:cNvPr id="3" name="Inhaltsplatzhalter 2"/>
          <p:cNvSpPr>
            <a:spLocks noGrp="1"/>
          </p:cNvSpPr>
          <p:nvPr>
            <p:ph sz="half" idx="1"/>
          </p:nvPr>
        </p:nvSpPr>
        <p:spPr>
          <a:xfrm>
            <a:off x="457200" y="1600200"/>
            <a:ext cx="4038600" cy="475775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75775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fld id="{8AAB0FCB-0B59-4FBF-976F-BE0DD7D1184B}" type="datetime1">
              <a:rPr lang="de-DE" smtClean="0"/>
              <a:pPr/>
              <a:t>12.10.2022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B4652C-CD78-4E39-BAB0-0AF956FF8895}" type="slidenum">
              <a:rPr lang="de-DE" smtClean="0"/>
              <a:pPr/>
              <a:t>‹Nr.›</a:t>
            </a:fld>
            <a:endParaRPr lang="de-DE"/>
          </a:p>
        </p:txBody>
      </p:sp>
      <p:cxnSp>
        <p:nvCxnSpPr>
          <p:cNvPr id="9" name="Gerade Verbindung 8"/>
          <p:cNvCxnSpPr/>
          <p:nvPr userDrawn="1"/>
        </p:nvCxnSpPr>
        <p:spPr>
          <a:xfrm>
            <a:off x="428596" y="1428736"/>
            <a:ext cx="8286808" cy="0"/>
          </a:xfrm>
          <a:prstGeom prst="line">
            <a:avLst/>
          </a:prstGeom>
          <a:ln w="3175">
            <a:solidFill>
              <a:srgbClr val="AC0000"/>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FE5A3AD8-502D-7168-4228-10CAABB436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51206" y="46578"/>
            <a:ext cx="1335594" cy="133559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298"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55299"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smtClean="0">
                <a:solidFill>
                  <a:schemeClr val="tx1">
                    <a:tint val="75000"/>
                  </a:schemeClr>
                </a:solidFill>
              </a:defRPr>
            </a:lvl1pPr>
          </a:lstStyle>
          <a:p>
            <a:pPr>
              <a:defRPr/>
            </a:pPr>
            <a:fld id="{E70CB927-1205-4037-BF3F-D44ACA7850B1}" type="datetime1">
              <a:rPr lang="de-DE"/>
              <a:pPr>
                <a:defRPr/>
              </a:pPr>
              <a:t>12.10.2022</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smtClean="0">
                <a:solidFill>
                  <a:schemeClr val="tx1">
                    <a:tint val="75000"/>
                  </a:schemeClr>
                </a:solidFill>
              </a:defRPr>
            </a:lvl1pPr>
          </a:lstStyle>
          <a:p>
            <a:pPr>
              <a:defRPr/>
            </a:pPr>
            <a:r>
              <a:rPr lang="de-AT"/>
              <a:t>hanno.ulmer@i-med.ac.at</a:t>
            </a:r>
            <a:endParaRPr lang="de-AT"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smtClean="0">
                <a:solidFill>
                  <a:schemeClr val="tx1">
                    <a:tint val="75000"/>
                  </a:schemeClr>
                </a:solidFill>
              </a:defRPr>
            </a:lvl1pPr>
          </a:lstStyle>
          <a:p>
            <a:pPr>
              <a:defRPr/>
            </a:pPr>
            <a:fld id="{E18B4076-1E7B-4125-9F22-35A22D877DB0}" type="slidenum">
              <a:rPr lang="de-AT"/>
              <a:pPr>
                <a:defRPr/>
              </a:pPr>
              <a:t>‹Nr.›</a:t>
            </a:fld>
            <a:endParaRPr lang="de-AT"/>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5" r:id="rId4"/>
    <p:sldLayoutId id="2147483730" r:id="rId5"/>
    <p:sldLayoutId id="2147483731" r:id="rId6"/>
    <p:sldLayoutId id="2147483732" r:id="rId7"/>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jpe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6.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 Id="rId9"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hyperlink" Target="https://www.medizin.uni-muenster.de/fileadmin/einrichtung/ibkf/lehre/skripte/biomathe/bio/bio.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aerzteblatt.de/dae-plus/serie/35/Bewertung-wissenschaftlicher-Publikationen" TargetMode="External"/><Relationship Id="rId5" Type="http://schemas.openxmlformats.org/officeDocument/2006/relationships/hyperlink" Target="http://bmj.bmjjournals.com/collections/statsbk/index.shtml" TargetMode="External"/><Relationship Id="rId4" Type="http://schemas.openxmlformats.org/officeDocument/2006/relationships/hyperlink" Target="http://www.thieme.de/dmw/"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hyperlink" Target="https://moodle.i-med.ac.at/course/view.php?id=230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elearning@i-med.ac.a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51.wmf"/><Relationship Id="rId5" Type="http://schemas.openxmlformats.org/officeDocument/2006/relationships/oleObject" Target="../embeddings/oleObject2.bin"/><Relationship Id="rId4" Type="http://schemas.openxmlformats.org/officeDocument/2006/relationships/image" Target="../media/image50.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6.emf"/><Relationship Id="rId5" Type="http://schemas.openxmlformats.org/officeDocument/2006/relationships/oleObject" Target="../embeddings/oleObject5.bin"/><Relationship Id="rId4" Type="http://schemas.openxmlformats.org/officeDocument/2006/relationships/image" Target="../media/image55.emf"/></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2.emf"/><Relationship Id="rId5" Type="http://schemas.openxmlformats.org/officeDocument/2006/relationships/oleObject" Target="../embeddings/oleObject7.bin"/><Relationship Id="rId4" Type="http://schemas.openxmlformats.org/officeDocument/2006/relationships/image" Target="../media/image61.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4.emf"/><Relationship Id="rId5" Type="http://schemas.openxmlformats.org/officeDocument/2006/relationships/oleObject" Target="../embeddings/oleObject9.bin"/><Relationship Id="rId4" Type="http://schemas.openxmlformats.org/officeDocument/2006/relationships/image" Target="../media/image6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67.wmf"/><Relationship Id="rId4" Type="http://schemas.openxmlformats.org/officeDocument/2006/relationships/image" Target="../media/image66.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8.w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0.wmf"/></Relationships>
</file>

<file path=ppt/slides/_rels/slide61.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82.wmf"/><Relationship Id="rId5" Type="http://schemas.openxmlformats.org/officeDocument/2006/relationships/oleObject" Target="../embeddings/oleObject13.bin"/><Relationship Id="rId4" Type="http://schemas.openxmlformats.org/officeDocument/2006/relationships/image" Target="../media/image81.wmf"/></Relationships>
</file>

<file path=ppt/slides/_rels/slide62.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82.wmf"/><Relationship Id="rId5" Type="http://schemas.openxmlformats.org/officeDocument/2006/relationships/oleObject" Target="../embeddings/oleObject16.bin"/><Relationship Id="rId4" Type="http://schemas.openxmlformats.org/officeDocument/2006/relationships/image" Target="../media/image81.w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85.wmf"/><Relationship Id="rId5" Type="http://schemas.openxmlformats.org/officeDocument/2006/relationships/oleObject" Target="../embeddings/oleObject19.bin"/><Relationship Id="rId10" Type="http://schemas.openxmlformats.org/officeDocument/2006/relationships/image" Target="../media/image87.wmf"/><Relationship Id="rId4" Type="http://schemas.openxmlformats.org/officeDocument/2006/relationships/image" Target="../media/image84.wmf"/><Relationship Id="rId9" Type="http://schemas.openxmlformats.org/officeDocument/2006/relationships/oleObject" Target="../embeddings/oleObject21.bin"/></Relationships>
</file>

<file path=ppt/slides/_rels/slide66.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88.wmf"/><Relationship Id="rId5" Type="http://schemas.openxmlformats.org/officeDocument/2006/relationships/oleObject" Target="../embeddings/oleObject23.bin"/><Relationship Id="rId10" Type="http://schemas.openxmlformats.org/officeDocument/2006/relationships/image" Target="../media/image87.wmf"/><Relationship Id="rId4" Type="http://schemas.openxmlformats.org/officeDocument/2006/relationships/image" Target="../media/image84.wmf"/><Relationship Id="rId9" Type="http://schemas.openxmlformats.org/officeDocument/2006/relationships/oleObject" Target="../embeddings/oleObject25.bin"/></Relationships>
</file>

<file path=ppt/slides/_rels/slide6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5"/>
          <p:cNvSpPr>
            <a:spLocks noChangeArrowheads="1"/>
          </p:cNvSpPr>
          <p:nvPr/>
        </p:nvSpPr>
        <p:spPr bwMode="auto">
          <a:xfrm>
            <a:off x="4129088" y="3019425"/>
            <a:ext cx="9144000" cy="0"/>
          </a:xfrm>
          <a:prstGeom prst="rect">
            <a:avLst/>
          </a:prstGeom>
          <a:noFill/>
          <a:ln w="12700">
            <a:noFill/>
            <a:miter lim="800000"/>
            <a:headEnd type="none" w="sm" len="sm"/>
            <a:tailEnd type="none" w="sm" len="sm"/>
          </a:ln>
        </p:spPr>
        <p:txBody>
          <a:bodyPr lIns="92075" tIns="46038" rIns="92075" bIns="46038">
            <a:spAutoFit/>
          </a:bodyPr>
          <a:lstStyle/>
          <a:p>
            <a:pPr eaLnBrk="0" hangingPunct="0"/>
            <a:endParaRPr lang="de-DE"/>
          </a:p>
        </p:txBody>
      </p:sp>
      <p:sp>
        <p:nvSpPr>
          <p:cNvPr id="12290" name="Rectangle 3"/>
          <p:cNvSpPr txBox="1">
            <a:spLocks noChangeArrowheads="1"/>
          </p:cNvSpPr>
          <p:nvPr/>
        </p:nvSpPr>
        <p:spPr bwMode="auto">
          <a:xfrm>
            <a:off x="1339850" y="5589588"/>
            <a:ext cx="6400800" cy="985837"/>
          </a:xfrm>
          <a:prstGeom prst="rect">
            <a:avLst/>
          </a:prstGeom>
          <a:noFill/>
          <a:ln w="9525">
            <a:noFill/>
            <a:miter lim="800000"/>
            <a:headEnd/>
            <a:tailEnd/>
          </a:ln>
        </p:spPr>
        <p:txBody>
          <a:bodyPr/>
          <a:lstStyle/>
          <a:p>
            <a:pPr algn="ctr">
              <a:spcBef>
                <a:spcPct val="20000"/>
              </a:spcBef>
              <a:buFont typeface="Arial" pitchFamily="34" charset="0"/>
              <a:buNone/>
            </a:pPr>
            <a:r>
              <a:rPr lang="de-DE" sz="2000" dirty="0">
                <a:solidFill>
                  <a:srgbClr val="7F7F7F"/>
                </a:solidFill>
                <a:latin typeface="Calibri" pitchFamily="34" charset="0"/>
              </a:rPr>
              <a:t>Department für Medizinische Statistik, Informatik und Gesundheitsökonomie, Medizinische Universität Innsbruck</a:t>
            </a: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sp>
        <p:nvSpPr>
          <p:cNvPr id="9" name="Rectangle 2"/>
          <p:cNvSpPr txBox="1">
            <a:spLocks noChangeArrowheads="1"/>
          </p:cNvSpPr>
          <p:nvPr/>
        </p:nvSpPr>
        <p:spPr>
          <a:xfrm>
            <a:off x="685800" y="1571625"/>
            <a:ext cx="5758408" cy="2028825"/>
          </a:xfrm>
          <a:prstGeom prst="rect">
            <a:avLst/>
          </a:prstGeom>
        </p:spPr>
        <p:txBody>
          <a:bodyPr anchor="ctr">
            <a:normAutofit fontScale="67500" lnSpcReduction="20000"/>
          </a:bodyPr>
          <a:lstStyle>
            <a:lvl1pPr algn="ctr" defTabSz="914400" rtl="0" eaLnBrk="1" latinLnBrk="0" hangingPunct="1">
              <a:spcBef>
                <a:spcPct val="0"/>
              </a:spcBef>
              <a:buNone/>
              <a:defRPr sz="3600" kern="1200">
                <a:solidFill>
                  <a:srgbClr val="4F81BD"/>
                </a:solidFill>
                <a:latin typeface="+mj-lt"/>
                <a:ea typeface="+mj-ea"/>
                <a:cs typeface="+mj-cs"/>
              </a:defRPr>
            </a:lvl1pPr>
          </a:lstStyle>
          <a:p>
            <a:pPr algn="l">
              <a:defRPr/>
            </a:pPr>
            <a:r>
              <a:rPr lang="de-DE" dirty="0"/>
              <a:t>Medizin für gesunde und kranke Menschen</a:t>
            </a:r>
          </a:p>
          <a:p>
            <a:pPr algn="l">
              <a:defRPr/>
            </a:pPr>
            <a:br>
              <a:rPr lang="de-DE" dirty="0"/>
            </a:br>
            <a:r>
              <a:rPr lang="de-DE" dirty="0"/>
              <a:t>Vorlesung und Praktikum</a:t>
            </a:r>
            <a:br>
              <a:rPr lang="de-DE" sz="2800" dirty="0"/>
            </a:br>
            <a:r>
              <a:rPr lang="de-DE" dirty="0"/>
              <a:t>Einführung Biostatistik, Modul 1.11</a:t>
            </a:r>
            <a:br>
              <a:rPr lang="de-DE" dirty="0"/>
            </a:br>
            <a:br>
              <a:rPr lang="de-DE" dirty="0"/>
            </a:br>
            <a:br>
              <a:rPr lang="de-DE" sz="1000" dirty="0"/>
            </a:br>
            <a:endParaRPr lang="de-DE" sz="1000" dirty="0"/>
          </a:p>
        </p:txBody>
      </p:sp>
      <p:sp>
        <p:nvSpPr>
          <p:cNvPr id="12292" name="Rectangle 3"/>
          <p:cNvSpPr txBox="1">
            <a:spLocks noChangeArrowheads="1"/>
          </p:cNvSpPr>
          <p:nvPr/>
        </p:nvSpPr>
        <p:spPr bwMode="auto">
          <a:xfrm>
            <a:off x="1339850" y="4076700"/>
            <a:ext cx="6553200" cy="1008063"/>
          </a:xfrm>
          <a:prstGeom prst="rect">
            <a:avLst/>
          </a:prstGeom>
          <a:noFill/>
          <a:ln w="9525">
            <a:noFill/>
            <a:miter lim="800000"/>
            <a:headEnd/>
            <a:tailEnd/>
          </a:ln>
        </p:spPr>
        <p:txBody>
          <a:bodyPr/>
          <a:lstStyle/>
          <a:p>
            <a:pPr algn="ctr">
              <a:spcBef>
                <a:spcPct val="20000"/>
              </a:spcBef>
              <a:buFont typeface="Arial" pitchFamily="34" charset="0"/>
              <a:buNone/>
            </a:pPr>
            <a:r>
              <a:rPr lang="de-DE" sz="2000" dirty="0" err="1">
                <a:solidFill>
                  <a:srgbClr val="7F7F7F"/>
                </a:solidFill>
                <a:latin typeface="Calibri" pitchFamily="34" charset="0"/>
              </a:rPr>
              <a:t>ao</a:t>
            </a:r>
            <a:r>
              <a:rPr lang="de-DE" sz="2000" dirty="0">
                <a:solidFill>
                  <a:srgbClr val="7F7F7F"/>
                </a:solidFill>
                <a:latin typeface="Calibri" pitchFamily="34" charset="0"/>
              </a:rPr>
              <a:t>. Univ.-Prof. Mag. Dr. Hanno Ulmer</a:t>
            </a:r>
          </a:p>
          <a:p>
            <a:pPr algn="ctr">
              <a:spcBef>
                <a:spcPct val="20000"/>
              </a:spcBef>
              <a:buFont typeface="Arial" pitchFamily="34" charset="0"/>
              <a:buNone/>
            </a:pPr>
            <a:endParaRPr lang="de-AT" sz="1600" i="1" dirty="0">
              <a:solidFill>
                <a:srgbClr val="7F7F7F"/>
              </a:solidFill>
              <a:latin typeface="Calibri" pitchFamily="34" charset="0"/>
            </a:endParaRPr>
          </a:p>
          <a:p>
            <a:pPr algn="ctr">
              <a:spcBef>
                <a:spcPct val="20000"/>
              </a:spcBef>
              <a:buFont typeface="Arial" pitchFamily="34" charset="0"/>
              <a:buNone/>
            </a:pPr>
            <a:endParaRPr lang="de-DE" sz="2000"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spTree>
    <p:extLst>
      <p:ext uri="{BB962C8B-B14F-4D97-AF65-F5344CB8AC3E}">
        <p14:creationId xmlns:p14="http://schemas.microsoft.com/office/powerpoint/2010/main" val="418502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Service</a:t>
            </a:r>
            <a:endParaRPr lang="de-DE" dirty="0"/>
          </a:p>
        </p:txBody>
      </p:sp>
      <p:sp>
        <p:nvSpPr>
          <p:cNvPr id="4" name="Inhaltsplatzhalter 3"/>
          <p:cNvSpPr>
            <a:spLocks noGrp="1"/>
          </p:cNvSpPr>
          <p:nvPr>
            <p:ph sz="half" idx="1"/>
          </p:nvPr>
        </p:nvSpPr>
        <p:spPr>
          <a:xfrm>
            <a:off x="457200" y="1600200"/>
            <a:ext cx="4686304" cy="5043510"/>
          </a:xfrm>
        </p:spPr>
        <p:txBody>
          <a:bodyPr>
            <a:normAutofit lnSpcReduction="10000"/>
          </a:bodyPr>
          <a:lstStyle/>
          <a:p>
            <a:r>
              <a:rPr lang="de-AT" dirty="0"/>
              <a:t>Statistische Beratungen</a:t>
            </a:r>
          </a:p>
          <a:p>
            <a:pPr lvl="1"/>
            <a:r>
              <a:rPr lang="de-AT" dirty="0"/>
              <a:t>Studienplanung</a:t>
            </a:r>
          </a:p>
          <a:p>
            <a:pPr lvl="1"/>
            <a:r>
              <a:rPr lang="de-AT" dirty="0"/>
              <a:t>Ethikkommissionseinreichungen</a:t>
            </a:r>
          </a:p>
          <a:p>
            <a:pPr lvl="1"/>
            <a:r>
              <a:rPr lang="de-AT" dirty="0"/>
              <a:t>Datenverarbeitung</a:t>
            </a:r>
          </a:p>
          <a:p>
            <a:pPr lvl="1"/>
            <a:r>
              <a:rPr lang="de-AT" dirty="0"/>
              <a:t>statistische Auswertung</a:t>
            </a:r>
          </a:p>
          <a:p>
            <a:pPr lvl="1"/>
            <a:r>
              <a:rPr lang="de-AT" dirty="0"/>
              <a:t>Veröffentlichung</a:t>
            </a:r>
          </a:p>
          <a:p>
            <a:r>
              <a:rPr lang="de-AT" dirty="0" err="1"/>
              <a:t>Clinical</a:t>
            </a:r>
            <a:r>
              <a:rPr lang="de-AT" dirty="0"/>
              <a:t> Trials</a:t>
            </a:r>
            <a:r>
              <a:rPr lang="de-DE" dirty="0"/>
              <a:t> </a:t>
            </a:r>
          </a:p>
          <a:p>
            <a:pPr lvl="1"/>
            <a:r>
              <a:rPr lang="de-AT" dirty="0"/>
              <a:t>klinische Studien</a:t>
            </a:r>
            <a:endParaRPr lang="de-DE" dirty="0"/>
          </a:p>
          <a:p>
            <a:r>
              <a:rPr lang="de-DE" dirty="0" err="1"/>
              <a:t>eCRF</a:t>
            </a:r>
            <a:endParaRPr lang="de-DE" dirty="0"/>
          </a:p>
          <a:p>
            <a:pPr lvl="1"/>
            <a:r>
              <a:rPr lang="de-AT" dirty="0"/>
              <a:t>webbasierter </a:t>
            </a:r>
            <a:r>
              <a:rPr lang="de-AT" dirty="0" err="1"/>
              <a:t>Case</a:t>
            </a:r>
            <a:r>
              <a:rPr lang="de-AT" dirty="0"/>
              <a:t> Report Form</a:t>
            </a:r>
            <a:endParaRPr lang="de-DE" dirty="0"/>
          </a:p>
          <a:p>
            <a:r>
              <a:rPr lang="de-AT" dirty="0" err="1"/>
              <a:t>Pubmon</a:t>
            </a:r>
            <a:r>
              <a:rPr lang="de-AT" dirty="0"/>
              <a:t> Programm</a:t>
            </a:r>
          </a:p>
          <a:p>
            <a:pPr lvl="1"/>
            <a:r>
              <a:rPr lang="de-AT" dirty="0"/>
              <a:t>Unterstützung zur standardisierten Auswertung von Publikationslisten u. A. für Habilitationen</a:t>
            </a:r>
          </a:p>
        </p:txBody>
      </p:sp>
      <p:sp>
        <p:nvSpPr>
          <p:cNvPr id="3" name="Foliennummernplatzhalter 2"/>
          <p:cNvSpPr>
            <a:spLocks noGrp="1"/>
          </p:cNvSpPr>
          <p:nvPr>
            <p:ph type="sldNum" sz="quarter" idx="12"/>
          </p:nvPr>
        </p:nvSpPr>
        <p:spPr/>
        <p:txBody>
          <a:bodyPr/>
          <a:lstStyle/>
          <a:p>
            <a:fld id="{A4B4652C-CD78-4E39-BAB0-0AF956FF8895}" type="slidenum">
              <a:rPr lang="de-DE" smtClean="0"/>
              <a:pPr/>
              <a:t>10</a:t>
            </a:fld>
            <a:endParaRPr lang="de-DE"/>
          </a:p>
        </p:txBody>
      </p:sp>
      <p:sp>
        <p:nvSpPr>
          <p:cNvPr id="18" name="Rechteck 17"/>
          <p:cNvSpPr/>
          <p:nvPr/>
        </p:nvSpPr>
        <p:spPr bwMode="auto">
          <a:xfrm>
            <a:off x="5357548" y="43397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19" name="Rechteck 18"/>
          <p:cNvSpPr/>
          <p:nvPr/>
        </p:nvSpPr>
        <p:spPr bwMode="auto">
          <a:xfrm>
            <a:off x="6278220" y="4339708"/>
            <a:ext cx="573947"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0" name="Rechteck 19"/>
          <p:cNvSpPr/>
          <p:nvPr/>
        </p:nvSpPr>
        <p:spPr bwMode="auto">
          <a:xfrm>
            <a:off x="8276632" y="43738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1" name="Rechteck 20"/>
          <p:cNvSpPr/>
          <p:nvPr/>
        </p:nvSpPr>
        <p:spPr bwMode="auto">
          <a:xfrm>
            <a:off x="7274198" y="4359060"/>
            <a:ext cx="551873" cy="1421941"/>
          </a:xfrm>
          <a:prstGeom prst="rect">
            <a:avLst/>
          </a:prstGeom>
          <a:solidFill>
            <a:srgbClr val="4070AA"/>
          </a:solidFill>
          <a:ln w="38100">
            <a:solidFill>
              <a:srgbClr val="AC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2" name="Rechteck 21"/>
          <p:cNvSpPr/>
          <p:nvPr/>
        </p:nvSpPr>
        <p:spPr bwMode="auto">
          <a:xfrm>
            <a:off x="5273934" y="5778928"/>
            <a:ext cx="3642360" cy="580396"/>
          </a:xfrm>
          <a:prstGeom prst="rect">
            <a:avLst/>
          </a:prstGeom>
          <a:solidFill>
            <a:srgbClr val="4F81BD"/>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23" name="Gleichschenkliges Dreieck 22"/>
          <p:cNvSpPr/>
          <p:nvPr/>
        </p:nvSpPr>
        <p:spPr bwMode="auto">
          <a:xfrm>
            <a:off x="5145806" y="3216052"/>
            <a:ext cx="3829993" cy="1159436"/>
          </a:xfrm>
          <a:prstGeom prst="triangle">
            <a:avLst/>
          </a:prstGeom>
          <a:solidFill>
            <a:srgbClr val="7FA3CF"/>
          </a:solidFill>
          <a:ln>
            <a:solidFill>
              <a:schemeClr val="bg1">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4000" b="0" i="0" u="none" strike="noStrike" cap="none" normalizeH="0" baseline="0" dirty="0">
              <a:ln>
                <a:noFill/>
              </a:ln>
              <a:solidFill>
                <a:schemeClr val="tx1"/>
              </a:solidFill>
              <a:effectLst/>
              <a:latin typeface="Arial" charset="0"/>
              <a:ea typeface="ＭＳ Ｐゴシック" pitchFamily="1" charset="-128"/>
            </a:endParaRPr>
          </a:p>
        </p:txBody>
      </p:sp>
      <p:sp>
        <p:nvSpPr>
          <p:cNvPr id="25" name="Textfeld 24"/>
          <p:cNvSpPr txBox="1"/>
          <p:nvPr/>
        </p:nvSpPr>
        <p:spPr>
          <a:xfrm>
            <a:off x="6321916"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Lehre</a:t>
            </a:r>
            <a:endParaRPr lang="de-DE" dirty="0">
              <a:solidFill>
                <a:schemeClr val="bg2">
                  <a:lumMod val="40000"/>
                  <a:lumOff val="60000"/>
                </a:schemeClr>
              </a:solidFill>
            </a:endParaRPr>
          </a:p>
        </p:txBody>
      </p:sp>
      <p:sp>
        <p:nvSpPr>
          <p:cNvPr id="26" name="Textfeld 25"/>
          <p:cNvSpPr txBox="1"/>
          <p:nvPr/>
        </p:nvSpPr>
        <p:spPr>
          <a:xfrm>
            <a:off x="8303826" y="443049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Netzwerk</a:t>
            </a:r>
            <a:endParaRPr lang="de-DE" dirty="0">
              <a:solidFill>
                <a:schemeClr val="bg2">
                  <a:lumMod val="40000"/>
                  <a:lumOff val="60000"/>
                </a:schemeClr>
              </a:solidFill>
            </a:endParaRPr>
          </a:p>
        </p:txBody>
      </p:sp>
      <p:sp>
        <p:nvSpPr>
          <p:cNvPr id="27" name="Textfeld 26"/>
          <p:cNvSpPr txBox="1"/>
          <p:nvPr/>
        </p:nvSpPr>
        <p:spPr>
          <a:xfrm>
            <a:off x="7302752" y="438395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Service</a:t>
            </a:r>
            <a:endParaRPr lang="de-DE" dirty="0">
              <a:solidFill>
                <a:schemeClr val="bg2">
                  <a:lumMod val="40000"/>
                  <a:lumOff val="60000"/>
                </a:schemeClr>
              </a:solidFill>
            </a:endParaRPr>
          </a:p>
        </p:txBody>
      </p:sp>
      <p:sp>
        <p:nvSpPr>
          <p:cNvPr id="28" name="Textfeld 27"/>
          <p:cNvSpPr txBox="1"/>
          <p:nvPr/>
        </p:nvSpPr>
        <p:spPr>
          <a:xfrm>
            <a:off x="6059752" y="3787556"/>
            <a:ext cx="1986742" cy="461665"/>
          </a:xfrm>
          <a:prstGeom prst="rect">
            <a:avLst/>
          </a:prstGeom>
          <a:noFill/>
        </p:spPr>
        <p:txBody>
          <a:bodyPr wrap="square" rtlCol="0">
            <a:spAutoFit/>
          </a:bodyPr>
          <a:lstStyle/>
          <a:p>
            <a:pPr algn="ctr"/>
            <a:r>
              <a:rPr lang="de-AT" sz="2400" dirty="0"/>
              <a:t>MSIG</a:t>
            </a:r>
            <a:endParaRPr lang="de-DE" sz="1400" dirty="0"/>
          </a:p>
        </p:txBody>
      </p:sp>
      <p:sp>
        <p:nvSpPr>
          <p:cNvPr id="29" name="Textfeld 28"/>
          <p:cNvSpPr txBox="1"/>
          <p:nvPr/>
        </p:nvSpPr>
        <p:spPr>
          <a:xfrm>
            <a:off x="5392504"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Forschung</a:t>
            </a:r>
            <a:endParaRPr lang="de-DE" dirty="0">
              <a:solidFill>
                <a:schemeClr val="bg2">
                  <a:lumMod val="40000"/>
                  <a:lumOff val="60000"/>
                </a:schemeClr>
              </a:solidFill>
            </a:endParaRPr>
          </a:p>
        </p:txBody>
      </p:sp>
      <p:sp>
        <p:nvSpPr>
          <p:cNvPr id="30" name="Textfeld 29"/>
          <p:cNvSpPr txBox="1"/>
          <p:nvPr/>
        </p:nvSpPr>
        <p:spPr>
          <a:xfrm>
            <a:off x="5392504" y="5783984"/>
            <a:ext cx="3311236" cy="523220"/>
          </a:xfrm>
          <a:prstGeom prst="rect">
            <a:avLst/>
          </a:prstGeom>
          <a:noFill/>
        </p:spPr>
        <p:txBody>
          <a:bodyPr wrap="square" rtlCol="0">
            <a:spAutoFit/>
          </a:bodyPr>
          <a:lstStyle/>
          <a:p>
            <a:pPr algn="ctr"/>
            <a:r>
              <a:rPr lang="de-AT" dirty="0" err="1">
                <a:solidFill>
                  <a:schemeClr val="bg2">
                    <a:lumMod val="40000"/>
                    <a:lumOff val="60000"/>
                  </a:schemeClr>
                </a:solidFill>
              </a:rPr>
              <a:t>Mitarbeiter≡</a:t>
            </a:r>
            <a:r>
              <a:rPr lang="de-AT" sz="2800" dirty="0" err="1">
                <a:solidFill>
                  <a:schemeClr val="bg2">
                    <a:lumMod val="40000"/>
                    <a:lumOff val="60000"/>
                  </a:schemeClr>
                </a:solidFill>
              </a:rPr>
              <a:t>innen</a:t>
            </a:r>
            <a:endParaRPr lang="de-DE" sz="2800" dirty="0">
              <a:solidFill>
                <a:schemeClr val="bg2">
                  <a:lumMod val="40000"/>
                  <a:lumOff val="6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AT" dirty="0"/>
              <a:t>Statistische Beratungen für Forschungsprojekte</a:t>
            </a:r>
            <a:endParaRPr lang="de-DE" dirty="0"/>
          </a:p>
        </p:txBody>
      </p:sp>
      <p:graphicFrame>
        <p:nvGraphicFramePr>
          <p:cNvPr id="9" name="Inhaltsplatzhalter 8"/>
          <p:cNvGraphicFramePr>
            <a:graphicFrameLocks noGrp="1"/>
          </p:cNvGraphicFramePr>
          <p:nvPr>
            <p:ph sz="half" idx="1"/>
          </p:nvPr>
        </p:nvGraphicFramePr>
        <p:xfrm>
          <a:off x="457200" y="1600200"/>
          <a:ext cx="4038600" cy="445008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0840">
                <a:tc>
                  <a:txBody>
                    <a:bodyPr/>
                    <a:lstStyle/>
                    <a:p>
                      <a:pPr algn="ctr"/>
                      <a:r>
                        <a:rPr lang="de-AT" sz="1800" dirty="0"/>
                        <a:t>Institution/Klinik</a:t>
                      </a:r>
                      <a:endParaRPr lang="de-DE" sz="1800" dirty="0"/>
                    </a:p>
                  </a:txBody>
                  <a:tcPr/>
                </a:tc>
                <a:tc>
                  <a:txBody>
                    <a:bodyPr/>
                    <a:lstStyle/>
                    <a:p>
                      <a:pPr algn="ctr"/>
                      <a:r>
                        <a:rPr lang="de-AT" sz="1800" dirty="0"/>
                        <a:t>Anzahl</a:t>
                      </a:r>
                      <a:endParaRPr lang="de-DE" sz="1800" dirty="0"/>
                    </a:p>
                  </a:txBody>
                  <a:tcPr/>
                </a:tc>
                <a:extLst>
                  <a:ext uri="{0D108BD9-81ED-4DB2-BD59-A6C34878D82A}">
                    <a16:rowId xmlns:a16="http://schemas.microsoft.com/office/drawing/2014/main" val="10000"/>
                  </a:ext>
                </a:extLst>
              </a:tr>
              <a:tr h="370840">
                <a:tc>
                  <a:txBody>
                    <a:bodyPr/>
                    <a:lstStyle/>
                    <a:p>
                      <a:pPr algn="ctr"/>
                      <a:r>
                        <a:rPr lang="de-AT" sz="1800" dirty="0"/>
                        <a:t>Innere Medizin</a:t>
                      </a:r>
                      <a:endParaRPr lang="de-DE" sz="1800" dirty="0"/>
                    </a:p>
                  </a:txBody>
                  <a:tcPr/>
                </a:tc>
                <a:tc>
                  <a:txBody>
                    <a:bodyPr/>
                    <a:lstStyle/>
                    <a:p>
                      <a:pPr algn="ctr"/>
                      <a:r>
                        <a:rPr lang="de-AT" sz="1800" dirty="0"/>
                        <a:t>20</a:t>
                      </a:r>
                      <a:endParaRPr lang="de-DE" sz="1800" dirty="0"/>
                    </a:p>
                  </a:txBody>
                  <a:tcPr/>
                </a:tc>
                <a:extLst>
                  <a:ext uri="{0D108BD9-81ED-4DB2-BD59-A6C34878D82A}">
                    <a16:rowId xmlns:a16="http://schemas.microsoft.com/office/drawing/2014/main" val="10001"/>
                  </a:ext>
                </a:extLst>
              </a:tr>
              <a:tr h="370840">
                <a:tc>
                  <a:txBody>
                    <a:bodyPr/>
                    <a:lstStyle/>
                    <a:p>
                      <a:pPr algn="ctr"/>
                      <a:r>
                        <a:rPr lang="de-AT" sz="1800" dirty="0"/>
                        <a:t>Anästhesie</a:t>
                      </a:r>
                      <a:endParaRPr lang="de-DE" sz="1800" dirty="0"/>
                    </a:p>
                  </a:txBody>
                  <a:tcPr/>
                </a:tc>
                <a:tc>
                  <a:txBody>
                    <a:bodyPr/>
                    <a:lstStyle/>
                    <a:p>
                      <a:pPr algn="ctr"/>
                      <a:r>
                        <a:rPr lang="de-AT" sz="1800" dirty="0"/>
                        <a:t>15</a:t>
                      </a:r>
                      <a:endParaRPr lang="de-DE" sz="1800" dirty="0"/>
                    </a:p>
                  </a:txBody>
                  <a:tcPr/>
                </a:tc>
                <a:extLst>
                  <a:ext uri="{0D108BD9-81ED-4DB2-BD59-A6C34878D82A}">
                    <a16:rowId xmlns:a16="http://schemas.microsoft.com/office/drawing/2014/main" val="10002"/>
                  </a:ext>
                </a:extLst>
              </a:tr>
              <a:tr h="370840">
                <a:tc>
                  <a:txBody>
                    <a:bodyPr/>
                    <a:lstStyle/>
                    <a:p>
                      <a:pPr algn="ctr"/>
                      <a:r>
                        <a:rPr lang="de-AT" sz="1800" dirty="0"/>
                        <a:t>Gynäkologie</a:t>
                      </a:r>
                      <a:endParaRPr lang="de-DE" sz="1800" dirty="0"/>
                    </a:p>
                  </a:txBody>
                  <a:tcPr/>
                </a:tc>
                <a:tc>
                  <a:txBody>
                    <a:bodyPr/>
                    <a:lstStyle/>
                    <a:p>
                      <a:pPr algn="ctr"/>
                      <a:r>
                        <a:rPr lang="de-AT" sz="1800" dirty="0"/>
                        <a:t>13</a:t>
                      </a:r>
                      <a:endParaRPr lang="de-DE" sz="1800" dirty="0"/>
                    </a:p>
                  </a:txBody>
                  <a:tcPr/>
                </a:tc>
                <a:extLst>
                  <a:ext uri="{0D108BD9-81ED-4DB2-BD59-A6C34878D82A}">
                    <a16:rowId xmlns:a16="http://schemas.microsoft.com/office/drawing/2014/main" val="10003"/>
                  </a:ext>
                </a:extLst>
              </a:tr>
              <a:tr h="370840">
                <a:tc>
                  <a:txBody>
                    <a:bodyPr/>
                    <a:lstStyle/>
                    <a:p>
                      <a:pPr algn="ctr"/>
                      <a:r>
                        <a:rPr lang="de-AT" sz="1800" dirty="0"/>
                        <a:t>Kardiologie</a:t>
                      </a:r>
                      <a:endParaRPr lang="de-DE" sz="1800" dirty="0"/>
                    </a:p>
                  </a:txBody>
                  <a:tcPr/>
                </a:tc>
                <a:tc>
                  <a:txBody>
                    <a:bodyPr/>
                    <a:lstStyle/>
                    <a:p>
                      <a:pPr algn="ctr"/>
                      <a:r>
                        <a:rPr lang="de-AT" sz="1800" dirty="0"/>
                        <a:t>9</a:t>
                      </a:r>
                      <a:endParaRPr lang="de-DE" sz="1800" dirty="0"/>
                    </a:p>
                  </a:txBody>
                  <a:tcPr/>
                </a:tc>
                <a:extLst>
                  <a:ext uri="{0D108BD9-81ED-4DB2-BD59-A6C34878D82A}">
                    <a16:rowId xmlns:a16="http://schemas.microsoft.com/office/drawing/2014/main" val="10004"/>
                  </a:ext>
                </a:extLst>
              </a:tr>
              <a:tr h="370840">
                <a:tc>
                  <a:txBody>
                    <a:bodyPr/>
                    <a:lstStyle/>
                    <a:p>
                      <a:pPr algn="ctr"/>
                      <a:r>
                        <a:rPr lang="de-AT" sz="1800" dirty="0"/>
                        <a:t>Radiologie</a:t>
                      </a:r>
                      <a:endParaRPr lang="de-DE" sz="1800" dirty="0"/>
                    </a:p>
                  </a:txBody>
                  <a:tcPr/>
                </a:tc>
                <a:tc>
                  <a:txBody>
                    <a:bodyPr/>
                    <a:lstStyle/>
                    <a:p>
                      <a:pPr algn="ctr"/>
                      <a:r>
                        <a:rPr lang="de-AT" sz="1800" dirty="0"/>
                        <a:t>8</a:t>
                      </a:r>
                      <a:endParaRPr lang="de-DE" sz="1800" dirty="0"/>
                    </a:p>
                  </a:txBody>
                  <a:tcPr/>
                </a:tc>
                <a:extLst>
                  <a:ext uri="{0D108BD9-81ED-4DB2-BD59-A6C34878D82A}">
                    <a16:rowId xmlns:a16="http://schemas.microsoft.com/office/drawing/2014/main" val="10005"/>
                  </a:ext>
                </a:extLst>
              </a:tr>
              <a:tr h="370840">
                <a:tc>
                  <a:txBody>
                    <a:bodyPr/>
                    <a:lstStyle/>
                    <a:p>
                      <a:pPr algn="ctr"/>
                      <a:r>
                        <a:rPr lang="de-AT" sz="1800" dirty="0"/>
                        <a:t>Urologie</a:t>
                      </a:r>
                      <a:endParaRPr lang="de-DE" sz="1800" dirty="0"/>
                    </a:p>
                  </a:txBody>
                  <a:tcPr/>
                </a:tc>
                <a:tc>
                  <a:txBody>
                    <a:bodyPr/>
                    <a:lstStyle/>
                    <a:p>
                      <a:pPr algn="ctr"/>
                      <a:r>
                        <a:rPr lang="de-AT" sz="1800" dirty="0"/>
                        <a:t>7</a:t>
                      </a:r>
                      <a:endParaRPr lang="de-DE" sz="1800" dirty="0"/>
                    </a:p>
                  </a:txBody>
                  <a:tcPr/>
                </a:tc>
                <a:extLst>
                  <a:ext uri="{0D108BD9-81ED-4DB2-BD59-A6C34878D82A}">
                    <a16:rowId xmlns:a16="http://schemas.microsoft.com/office/drawing/2014/main" val="10006"/>
                  </a:ext>
                </a:extLst>
              </a:tr>
              <a:tr h="370840">
                <a:tc>
                  <a:txBody>
                    <a:bodyPr/>
                    <a:lstStyle/>
                    <a:p>
                      <a:pPr algn="ctr"/>
                      <a:r>
                        <a:rPr lang="de-AT" sz="1800" dirty="0"/>
                        <a:t>Neurologie</a:t>
                      </a:r>
                      <a:endParaRPr lang="de-DE" sz="1800" dirty="0"/>
                    </a:p>
                  </a:txBody>
                  <a:tcPr/>
                </a:tc>
                <a:tc>
                  <a:txBody>
                    <a:bodyPr/>
                    <a:lstStyle/>
                    <a:p>
                      <a:pPr algn="ctr"/>
                      <a:r>
                        <a:rPr lang="de-AT" sz="1800" dirty="0"/>
                        <a:t>6</a:t>
                      </a:r>
                      <a:endParaRPr lang="de-DE" sz="1800" dirty="0"/>
                    </a:p>
                  </a:txBody>
                  <a:tcPr/>
                </a:tc>
                <a:extLst>
                  <a:ext uri="{0D108BD9-81ED-4DB2-BD59-A6C34878D82A}">
                    <a16:rowId xmlns:a16="http://schemas.microsoft.com/office/drawing/2014/main" val="10007"/>
                  </a:ext>
                </a:extLst>
              </a:tr>
              <a:tr h="370840">
                <a:tc>
                  <a:txBody>
                    <a:bodyPr/>
                    <a:lstStyle/>
                    <a:p>
                      <a:pPr algn="ctr"/>
                      <a:r>
                        <a:rPr lang="de-AT" sz="1800" dirty="0"/>
                        <a:t>Augenheilkunde</a:t>
                      </a:r>
                      <a:endParaRPr lang="de-DE" sz="1800" dirty="0"/>
                    </a:p>
                  </a:txBody>
                  <a:tcPr/>
                </a:tc>
                <a:tc>
                  <a:txBody>
                    <a:bodyPr/>
                    <a:lstStyle/>
                    <a:p>
                      <a:pPr algn="ctr"/>
                      <a:r>
                        <a:rPr lang="de-AT" sz="1800" dirty="0"/>
                        <a:t>6</a:t>
                      </a:r>
                      <a:endParaRPr lang="de-DE" sz="1800" dirty="0"/>
                    </a:p>
                  </a:txBody>
                  <a:tcPr/>
                </a:tc>
                <a:extLst>
                  <a:ext uri="{0D108BD9-81ED-4DB2-BD59-A6C34878D82A}">
                    <a16:rowId xmlns:a16="http://schemas.microsoft.com/office/drawing/2014/main" val="10008"/>
                  </a:ext>
                </a:extLst>
              </a:tr>
              <a:tr h="370840">
                <a:tc>
                  <a:txBody>
                    <a:bodyPr/>
                    <a:lstStyle/>
                    <a:p>
                      <a:pPr algn="ctr"/>
                      <a:r>
                        <a:rPr lang="de-AT" dirty="0"/>
                        <a:t>HNO</a:t>
                      </a:r>
                      <a:endParaRPr lang="de-DE" dirty="0"/>
                    </a:p>
                  </a:txBody>
                  <a:tcPr/>
                </a:tc>
                <a:tc>
                  <a:txBody>
                    <a:bodyPr/>
                    <a:lstStyle/>
                    <a:p>
                      <a:pPr algn="ctr"/>
                      <a:r>
                        <a:rPr lang="de-AT" dirty="0"/>
                        <a:t>6</a:t>
                      </a:r>
                      <a:endParaRPr lang="de-DE" dirty="0"/>
                    </a:p>
                  </a:txBody>
                  <a:tcPr/>
                </a:tc>
                <a:extLst>
                  <a:ext uri="{0D108BD9-81ED-4DB2-BD59-A6C34878D82A}">
                    <a16:rowId xmlns:a16="http://schemas.microsoft.com/office/drawing/2014/main" val="10009"/>
                  </a:ext>
                </a:extLst>
              </a:tr>
              <a:tr h="370840">
                <a:tc>
                  <a:txBody>
                    <a:bodyPr/>
                    <a:lstStyle/>
                    <a:p>
                      <a:pPr algn="ctr"/>
                      <a:r>
                        <a:rPr lang="de-AT" sz="1800" dirty="0"/>
                        <a:t>Pädiatrie</a:t>
                      </a:r>
                      <a:endParaRPr lang="de-DE" sz="1800" dirty="0"/>
                    </a:p>
                  </a:txBody>
                  <a:tcPr/>
                </a:tc>
                <a:tc>
                  <a:txBody>
                    <a:bodyPr/>
                    <a:lstStyle/>
                    <a:p>
                      <a:pPr algn="ctr"/>
                      <a:r>
                        <a:rPr lang="de-AT" sz="1800" dirty="0"/>
                        <a:t>6</a:t>
                      </a:r>
                      <a:endParaRPr lang="de-DE" sz="1800" dirty="0"/>
                    </a:p>
                  </a:txBody>
                  <a:tcPr/>
                </a:tc>
                <a:extLst>
                  <a:ext uri="{0D108BD9-81ED-4DB2-BD59-A6C34878D82A}">
                    <a16:rowId xmlns:a16="http://schemas.microsoft.com/office/drawing/2014/main" val="10010"/>
                  </a:ext>
                </a:extLst>
              </a:tr>
              <a:tr h="370840">
                <a:tc>
                  <a:txBody>
                    <a:bodyPr/>
                    <a:lstStyle/>
                    <a:p>
                      <a:pPr algn="ctr"/>
                      <a:r>
                        <a:rPr lang="de-AT" dirty="0"/>
                        <a:t>Hygiene</a:t>
                      </a:r>
                      <a:endParaRPr lang="de-DE" dirty="0"/>
                    </a:p>
                  </a:txBody>
                  <a:tcPr/>
                </a:tc>
                <a:tc>
                  <a:txBody>
                    <a:bodyPr/>
                    <a:lstStyle/>
                    <a:p>
                      <a:pPr algn="ctr"/>
                      <a:r>
                        <a:rPr lang="de-AT" dirty="0"/>
                        <a:t>3</a:t>
                      </a:r>
                      <a:endParaRPr lang="de-DE" dirty="0"/>
                    </a:p>
                  </a:txBody>
                  <a:tcPr/>
                </a:tc>
                <a:extLst>
                  <a:ext uri="{0D108BD9-81ED-4DB2-BD59-A6C34878D82A}">
                    <a16:rowId xmlns:a16="http://schemas.microsoft.com/office/drawing/2014/main" val="10011"/>
                  </a:ext>
                </a:extLst>
              </a:tr>
            </a:tbl>
          </a:graphicData>
        </a:graphic>
      </p:graphicFrame>
      <p:graphicFrame>
        <p:nvGraphicFramePr>
          <p:cNvPr id="10" name="Inhaltsplatzhalter 9"/>
          <p:cNvGraphicFramePr>
            <a:graphicFrameLocks noGrp="1"/>
          </p:cNvGraphicFramePr>
          <p:nvPr>
            <p:ph sz="half" idx="2"/>
          </p:nvPr>
        </p:nvGraphicFramePr>
        <p:xfrm>
          <a:off x="4648200" y="1600200"/>
          <a:ext cx="4038600" cy="445008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0840">
                <a:tc>
                  <a:txBody>
                    <a:bodyPr/>
                    <a:lstStyle/>
                    <a:p>
                      <a:pPr algn="ctr"/>
                      <a:r>
                        <a:rPr lang="de-AT" sz="1800" i="0" dirty="0"/>
                        <a:t>Institution/Klinik</a:t>
                      </a:r>
                      <a:endParaRPr lang="de-DE" sz="1800" i="0" dirty="0"/>
                    </a:p>
                  </a:txBody>
                  <a:tcPr/>
                </a:tc>
                <a:tc>
                  <a:txBody>
                    <a:bodyPr/>
                    <a:lstStyle/>
                    <a:p>
                      <a:pPr algn="ctr"/>
                      <a:r>
                        <a:rPr lang="de-AT" sz="1800" i="0" dirty="0"/>
                        <a:t>Anzahl</a:t>
                      </a:r>
                      <a:endParaRPr lang="de-DE" sz="1800" i="0" dirty="0"/>
                    </a:p>
                  </a:txBody>
                  <a:tcPr/>
                </a:tc>
                <a:extLst>
                  <a:ext uri="{0D108BD9-81ED-4DB2-BD59-A6C34878D82A}">
                    <a16:rowId xmlns:a16="http://schemas.microsoft.com/office/drawing/2014/main" val="10000"/>
                  </a:ext>
                </a:extLst>
              </a:tr>
              <a:tr h="370840">
                <a:tc>
                  <a:txBody>
                    <a:bodyPr/>
                    <a:lstStyle/>
                    <a:p>
                      <a:pPr algn="ctr"/>
                      <a:r>
                        <a:rPr lang="de-AT" sz="1800" i="0" dirty="0"/>
                        <a:t>Unfallchirurgie</a:t>
                      </a:r>
                      <a:endParaRPr lang="de-DE" sz="1800" i="0" dirty="0"/>
                    </a:p>
                  </a:txBody>
                  <a:tcPr/>
                </a:tc>
                <a:tc>
                  <a:txBody>
                    <a:bodyPr/>
                    <a:lstStyle/>
                    <a:p>
                      <a:pPr algn="ctr"/>
                      <a:r>
                        <a:rPr lang="de-AT" sz="1800" i="0" dirty="0"/>
                        <a:t>2</a:t>
                      </a:r>
                      <a:endParaRPr lang="de-DE" sz="1800" i="0" dirty="0"/>
                    </a:p>
                  </a:txBody>
                  <a:tcPr/>
                </a:tc>
                <a:extLst>
                  <a:ext uri="{0D108BD9-81ED-4DB2-BD59-A6C34878D82A}">
                    <a16:rowId xmlns:a16="http://schemas.microsoft.com/office/drawing/2014/main" val="10001"/>
                  </a:ext>
                </a:extLst>
              </a:tr>
              <a:tr h="370840">
                <a:tc>
                  <a:txBody>
                    <a:bodyPr/>
                    <a:lstStyle/>
                    <a:p>
                      <a:pPr algn="ctr"/>
                      <a:r>
                        <a:rPr lang="de-AT" sz="1800" dirty="0"/>
                        <a:t>Neurochirurgie</a:t>
                      </a:r>
                      <a:endParaRPr lang="de-DE" sz="1800" dirty="0"/>
                    </a:p>
                  </a:txBody>
                  <a:tcPr/>
                </a:tc>
                <a:tc>
                  <a:txBody>
                    <a:bodyPr/>
                    <a:lstStyle/>
                    <a:p>
                      <a:pPr algn="ctr"/>
                      <a:r>
                        <a:rPr lang="de-AT" sz="1800" dirty="0"/>
                        <a:t>2</a:t>
                      </a:r>
                      <a:endParaRPr lang="de-DE" sz="1800" dirty="0"/>
                    </a:p>
                  </a:txBody>
                  <a:tcPr/>
                </a:tc>
                <a:extLst>
                  <a:ext uri="{0D108BD9-81ED-4DB2-BD59-A6C34878D82A}">
                    <a16:rowId xmlns:a16="http://schemas.microsoft.com/office/drawing/2014/main" val="10002"/>
                  </a:ext>
                </a:extLst>
              </a:tr>
              <a:tr h="370840">
                <a:tc>
                  <a:txBody>
                    <a:bodyPr/>
                    <a:lstStyle/>
                    <a:p>
                      <a:pPr algn="ctr"/>
                      <a:r>
                        <a:rPr lang="de-AT" sz="1800" i="0" dirty="0"/>
                        <a:t>Zahnheilkunde</a:t>
                      </a:r>
                      <a:endParaRPr lang="de-DE" sz="1800" i="0" dirty="0"/>
                    </a:p>
                  </a:txBody>
                  <a:tcPr/>
                </a:tc>
                <a:tc>
                  <a:txBody>
                    <a:bodyPr/>
                    <a:lstStyle/>
                    <a:p>
                      <a:pPr algn="ctr"/>
                      <a:r>
                        <a:rPr lang="de-AT" sz="1800" i="0" dirty="0"/>
                        <a:t>2</a:t>
                      </a:r>
                      <a:endParaRPr lang="de-DE" sz="1800" i="0" dirty="0"/>
                    </a:p>
                  </a:txBody>
                  <a:tcPr/>
                </a:tc>
                <a:extLst>
                  <a:ext uri="{0D108BD9-81ED-4DB2-BD59-A6C34878D82A}">
                    <a16:rowId xmlns:a16="http://schemas.microsoft.com/office/drawing/2014/main" val="10003"/>
                  </a:ext>
                </a:extLst>
              </a:tr>
              <a:tr h="370840">
                <a:tc>
                  <a:txBody>
                    <a:bodyPr/>
                    <a:lstStyle/>
                    <a:p>
                      <a:pPr algn="ctr"/>
                      <a:r>
                        <a:rPr lang="de-AT" sz="1800" i="0" dirty="0"/>
                        <a:t>Blutbank</a:t>
                      </a:r>
                      <a:endParaRPr lang="de-DE" sz="1800" i="0" dirty="0"/>
                    </a:p>
                  </a:txBody>
                  <a:tcPr/>
                </a:tc>
                <a:tc>
                  <a:txBody>
                    <a:bodyPr/>
                    <a:lstStyle/>
                    <a:p>
                      <a:pPr algn="ctr"/>
                      <a:r>
                        <a:rPr lang="de-AT" sz="1800" i="0" dirty="0"/>
                        <a:t>2</a:t>
                      </a:r>
                      <a:endParaRPr lang="de-DE" sz="1800" i="0" dirty="0"/>
                    </a:p>
                  </a:txBody>
                  <a:tcPr/>
                </a:tc>
                <a:extLst>
                  <a:ext uri="{0D108BD9-81ED-4DB2-BD59-A6C34878D82A}">
                    <a16:rowId xmlns:a16="http://schemas.microsoft.com/office/drawing/2014/main" val="10004"/>
                  </a:ext>
                </a:extLst>
              </a:tr>
              <a:tr h="370840">
                <a:tc>
                  <a:txBody>
                    <a:bodyPr/>
                    <a:lstStyle/>
                    <a:p>
                      <a:pPr algn="ctr"/>
                      <a:r>
                        <a:rPr lang="de-AT" sz="1800" i="0" dirty="0"/>
                        <a:t>Thoraxchirurgie</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05"/>
                  </a:ext>
                </a:extLst>
              </a:tr>
              <a:tr h="370840">
                <a:tc>
                  <a:txBody>
                    <a:bodyPr/>
                    <a:lstStyle/>
                    <a:p>
                      <a:pPr algn="ctr"/>
                      <a:r>
                        <a:rPr lang="de-AT" sz="1800" i="0" dirty="0"/>
                        <a:t>Kieferorthopädie</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06"/>
                  </a:ext>
                </a:extLst>
              </a:tr>
              <a:tr h="370840">
                <a:tc>
                  <a:txBody>
                    <a:bodyPr/>
                    <a:lstStyle/>
                    <a:p>
                      <a:pPr algn="ctr"/>
                      <a:r>
                        <a:rPr lang="de-AT" sz="1800" i="0" dirty="0"/>
                        <a:t>Nuklearmedizin</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07"/>
                  </a:ext>
                </a:extLst>
              </a:tr>
              <a:tr h="370840">
                <a:tc>
                  <a:txBody>
                    <a:bodyPr/>
                    <a:lstStyle/>
                    <a:p>
                      <a:pPr algn="ctr"/>
                      <a:r>
                        <a:rPr lang="de-AT" dirty="0"/>
                        <a:t>Psychiatrie</a:t>
                      </a:r>
                      <a:endParaRPr lang="de-DE" dirty="0"/>
                    </a:p>
                  </a:txBody>
                  <a:tcPr/>
                </a:tc>
                <a:tc>
                  <a:txBody>
                    <a:bodyPr/>
                    <a:lstStyle/>
                    <a:p>
                      <a:pPr algn="ctr"/>
                      <a:r>
                        <a:rPr lang="de-AT" dirty="0"/>
                        <a:t>1</a:t>
                      </a:r>
                      <a:endParaRPr lang="de-DE" dirty="0"/>
                    </a:p>
                  </a:txBody>
                  <a:tcPr/>
                </a:tc>
                <a:extLst>
                  <a:ext uri="{0D108BD9-81ED-4DB2-BD59-A6C34878D82A}">
                    <a16:rowId xmlns:a16="http://schemas.microsoft.com/office/drawing/2014/main" val="10008"/>
                  </a:ext>
                </a:extLst>
              </a:tr>
              <a:tr h="370840">
                <a:tc>
                  <a:txBody>
                    <a:bodyPr/>
                    <a:lstStyle/>
                    <a:p>
                      <a:pPr algn="ctr"/>
                      <a:r>
                        <a:rPr lang="de-AT" sz="1800" i="0" dirty="0"/>
                        <a:t>Plastische Chirurgie</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09"/>
                  </a:ext>
                </a:extLst>
              </a:tr>
              <a:tr h="370840">
                <a:tc>
                  <a:txBody>
                    <a:bodyPr/>
                    <a:lstStyle/>
                    <a:p>
                      <a:pPr algn="ctr"/>
                      <a:r>
                        <a:rPr lang="de-AT" sz="1800" i="0" dirty="0"/>
                        <a:t>BKH Hall</a:t>
                      </a:r>
                      <a:endParaRPr lang="de-DE" sz="1800" i="0" dirty="0"/>
                    </a:p>
                  </a:txBody>
                  <a:tcPr/>
                </a:tc>
                <a:tc>
                  <a:txBody>
                    <a:bodyPr/>
                    <a:lstStyle/>
                    <a:p>
                      <a:pPr algn="ctr"/>
                      <a:r>
                        <a:rPr lang="de-AT" sz="1800" i="0" dirty="0"/>
                        <a:t>1</a:t>
                      </a:r>
                      <a:endParaRPr lang="de-DE" sz="1800" i="0" dirty="0"/>
                    </a:p>
                  </a:txBody>
                  <a:tcPr/>
                </a:tc>
                <a:extLst>
                  <a:ext uri="{0D108BD9-81ED-4DB2-BD59-A6C34878D82A}">
                    <a16:rowId xmlns:a16="http://schemas.microsoft.com/office/drawing/2014/main" val="10010"/>
                  </a:ext>
                </a:extLst>
              </a:tr>
              <a:tr h="370840">
                <a:tc>
                  <a:txBody>
                    <a:bodyPr/>
                    <a:lstStyle/>
                    <a:p>
                      <a:pPr algn="ctr"/>
                      <a:r>
                        <a:rPr lang="de-AT" sz="1800" b="1" i="1" dirty="0">
                          <a:solidFill>
                            <a:srgbClr val="AC0000"/>
                          </a:solidFill>
                        </a:rPr>
                        <a:t>Summe</a:t>
                      </a:r>
                      <a:endParaRPr lang="de-DE" sz="1800" b="1" i="1" dirty="0">
                        <a:solidFill>
                          <a:srgbClr val="AC0000"/>
                        </a:solidFill>
                      </a:endParaRPr>
                    </a:p>
                  </a:txBody>
                  <a:tcPr/>
                </a:tc>
                <a:tc>
                  <a:txBody>
                    <a:bodyPr/>
                    <a:lstStyle/>
                    <a:p>
                      <a:pPr algn="ctr"/>
                      <a:r>
                        <a:rPr lang="de-AT" sz="1800" b="1" i="1" dirty="0">
                          <a:solidFill>
                            <a:srgbClr val="AC0000"/>
                          </a:solidFill>
                        </a:rPr>
                        <a:t>113</a:t>
                      </a:r>
                      <a:endParaRPr lang="de-DE" sz="1800" b="1" i="1" dirty="0">
                        <a:solidFill>
                          <a:srgbClr val="AC0000"/>
                        </a:solidFill>
                      </a:endParaRPr>
                    </a:p>
                  </a:txBody>
                  <a:tcPr/>
                </a:tc>
                <a:extLst>
                  <a:ext uri="{0D108BD9-81ED-4DB2-BD59-A6C34878D82A}">
                    <a16:rowId xmlns:a16="http://schemas.microsoft.com/office/drawing/2014/main" val="10011"/>
                  </a:ext>
                </a:extLst>
              </a:tr>
            </a:tbl>
          </a:graphicData>
        </a:graphic>
      </p:graphicFrame>
      <p:sp>
        <p:nvSpPr>
          <p:cNvPr id="5" name="Foliennummernplatzhalter 4"/>
          <p:cNvSpPr>
            <a:spLocks noGrp="1"/>
          </p:cNvSpPr>
          <p:nvPr>
            <p:ph type="sldNum" sz="quarter" idx="12"/>
          </p:nvPr>
        </p:nvSpPr>
        <p:spPr/>
        <p:txBody>
          <a:bodyPr/>
          <a:lstStyle/>
          <a:p>
            <a:fld id="{A4B4652C-CD78-4E39-BAB0-0AF956FF8895}" type="slidenum">
              <a:rPr lang="de-DE" smtClean="0"/>
              <a:pPr/>
              <a:t>11</a:t>
            </a:fld>
            <a:endParaRPr lang="de-DE"/>
          </a:p>
        </p:txBody>
      </p:sp>
      <p:sp>
        <p:nvSpPr>
          <p:cNvPr id="11" name="Textfeld 10"/>
          <p:cNvSpPr txBox="1"/>
          <p:nvPr/>
        </p:nvSpPr>
        <p:spPr>
          <a:xfrm>
            <a:off x="5143504" y="6098464"/>
            <a:ext cx="3571900" cy="307777"/>
          </a:xfrm>
          <a:prstGeom prst="rect">
            <a:avLst/>
          </a:prstGeom>
          <a:noFill/>
        </p:spPr>
        <p:txBody>
          <a:bodyPr wrap="square" rtlCol="0">
            <a:spAutoFit/>
          </a:bodyPr>
          <a:lstStyle/>
          <a:p>
            <a:pPr algn="r"/>
            <a:r>
              <a:rPr lang="de-AT" sz="1400" i="1" dirty="0"/>
              <a:t>Exemplarisch für ein Jahr</a:t>
            </a:r>
            <a:endParaRPr lang="de-DE" sz="1400"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AT" dirty="0"/>
              <a:t>Kooperationspartner / Netzwerk</a:t>
            </a:r>
            <a:br>
              <a:rPr lang="de-AT" dirty="0"/>
            </a:br>
            <a:r>
              <a:rPr lang="de-AT" dirty="0"/>
              <a:t>(Auszug)</a:t>
            </a:r>
            <a:endParaRPr lang="de-DE" dirty="0"/>
          </a:p>
        </p:txBody>
      </p:sp>
      <p:sp>
        <p:nvSpPr>
          <p:cNvPr id="4" name="Foliennummernplatzhalter 3"/>
          <p:cNvSpPr>
            <a:spLocks noGrp="1"/>
          </p:cNvSpPr>
          <p:nvPr>
            <p:ph type="sldNum" sz="quarter" idx="12"/>
          </p:nvPr>
        </p:nvSpPr>
        <p:spPr/>
        <p:txBody>
          <a:bodyPr/>
          <a:lstStyle/>
          <a:p>
            <a:fld id="{A4B4652C-CD78-4E39-BAB0-0AF956FF8895}" type="slidenum">
              <a:rPr lang="de-DE" smtClean="0"/>
              <a:pPr/>
              <a:t>12</a:t>
            </a:fld>
            <a:endParaRPr lang="de-DE"/>
          </a:p>
        </p:txBody>
      </p:sp>
      <p:pic>
        <p:nvPicPr>
          <p:cNvPr id="3074" name="Picture 2"/>
          <p:cNvPicPr>
            <a:picLocks noChangeAspect="1" noChangeArrowheads="1"/>
          </p:cNvPicPr>
          <p:nvPr/>
        </p:nvPicPr>
        <p:blipFill>
          <a:blip r:embed="rId3" cstate="print"/>
          <a:srcRect/>
          <a:stretch>
            <a:fillRect/>
          </a:stretch>
        </p:blipFill>
        <p:spPr bwMode="auto">
          <a:xfrm>
            <a:off x="4000496" y="3143248"/>
            <a:ext cx="1668463" cy="815975"/>
          </a:xfrm>
          <a:prstGeom prst="rect">
            <a:avLst/>
          </a:prstGeom>
          <a:noFill/>
          <a:ln w="57150">
            <a:solidFill>
              <a:srgbClr val="AC0000"/>
            </a:solidFill>
            <a:miter lim="800000"/>
            <a:headEnd/>
            <a:tailEnd/>
          </a:ln>
          <a:effectLst/>
        </p:spPr>
      </p:pic>
      <p:pic>
        <p:nvPicPr>
          <p:cNvPr id="7" name="Picture 20" descr="Folie26c"/>
          <p:cNvPicPr>
            <a:picLocks noChangeAspect="1" noChangeArrowheads="1"/>
          </p:cNvPicPr>
          <p:nvPr/>
        </p:nvPicPr>
        <p:blipFill>
          <a:blip r:embed="rId4" cstate="print"/>
          <a:srcRect/>
          <a:stretch>
            <a:fillRect/>
          </a:stretch>
        </p:blipFill>
        <p:spPr bwMode="auto">
          <a:xfrm>
            <a:off x="214282" y="2071678"/>
            <a:ext cx="2428892" cy="382734"/>
          </a:xfrm>
          <a:prstGeom prst="rect">
            <a:avLst/>
          </a:prstGeom>
          <a:noFill/>
          <a:ln w="9525">
            <a:noFill/>
            <a:miter lim="800000"/>
            <a:headEnd/>
            <a:tailEnd/>
          </a:ln>
        </p:spPr>
      </p:pic>
      <p:pic>
        <p:nvPicPr>
          <p:cNvPr id="8" name="Picture 21" descr="Folie26d"/>
          <p:cNvPicPr>
            <a:picLocks noChangeAspect="1" noChangeArrowheads="1"/>
          </p:cNvPicPr>
          <p:nvPr/>
        </p:nvPicPr>
        <p:blipFill>
          <a:blip r:embed="rId5" cstate="print"/>
          <a:srcRect/>
          <a:stretch>
            <a:fillRect/>
          </a:stretch>
        </p:blipFill>
        <p:spPr bwMode="auto">
          <a:xfrm>
            <a:off x="214282" y="1500174"/>
            <a:ext cx="2643206" cy="440534"/>
          </a:xfrm>
          <a:prstGeom prst="rect">
            <a:avLst/>
          </a:prstGeom>
          <a:noFill/>
          <a:ln w="9525">
            <a:noFill/>
            <a:miter lim="800000"/>
            <a:headEnd/>
            <a:tailEnd/>
          </a:ln>
        </p:spPr>
      </p:pic>
      <p:pic>
        <p:nvPicPr>
          <p:cNvPr id="9" name="Picture 22" descr="Folie26e"/>
          <p:cNvPicPr>
            <a:picLocks noChangeAspect="1" noChangeArrowheads="1"/>
          </p:cNvPicPr>
          <p:nvPr/>
        </p:nvPicPr>
        <p:blipFill>
          <a:blip r:embed="rId6" cstate="print"/>
          <a:srcRect/>
          <a:stretch>
            <a:fillRect/>
          </a:stretch>
        </p:blipFill>
        <p:spPr bwMode="auto">
          <a:xfrm>
            <a:off x="214282" y="3714752"/>
            <a:ext cx="2714644" cy="435988"/>
          </a:xfrm>
          <a:prstGeom prst="rect">
            <a:avLst/>
          </a:prstGeom>
          <a:noFill/>
          <a:ln w="9525">
            <a:noFill/>
            <a:miter lim="800000"/>
            <a:headEnd/>
            <a:tailEnd/>
          </a:ln>
        </p:spPr>
      </p:pic>
      <p:pic>
        <p:nvPicPr>
          <p:cNvPr id="10" name="Picture 24" descr="Folie26g"/>
          <p:cNvPicPr>
            <a:picLocks noChangeAspect="1" noChangeArrowheads="1"/>
          </p:cNvPicPr>
          <p:nvPr/>
        </p:nvPicPr>
        <p:blipFill>
          <a:blip r:embed="rId7" cstate="print"/>
          <a:srcRect/>
          <a:stretch>
            <a:fillRect/>
          </a:stretch>
        </p:blipFill>
        <p:spPr bwMode="auto">
          <a:xfrm>
            <a:off x="214283" y="4357694"/>
            <a:ext cx="2428892" cy="552390"/>
          </a:xfrm>
          <a:prstGeom prst="rect">
            <a:avLst/>
          </a:prstGeom>
          <a:noFill/>
          <a:ln w="9525">
            <a:noFill/>
            <a:miter lim="800000"/>
            <a:headEnd/>
            <a:tailEnd/>
          </a:ln>
        </p:spPr>
      </p:pic>
      <p:pic>
        <p:nvPicPr>
          <p:cNvPr id="11" name="Picture 25" descr="Folie26h"/>
          <p:cNvPicPr>
            <a:picLocks noChangeAspect="1" noChangeArrowheads="1"/>
          </p:cNvPicPr>
          <p:nvPr/>
        </p:nvPicPr>
        <p:blipFill>
          <a:blip r:embed="rId8" cstate="print"/>
          <a:srcRect/>
          <a:stretch>
            <a:fillRect/>
          </a:stretch>
        </p:blipFill>
        <p:spPr bwMode="auto">
          <a:xfrm>
            <a:off x="2643174" y="5786454"/>
            <a:ext cx="633387" cy="752613"/>
          </a:xfrm>
          <a:prstGeom prst="rect">
            <a:avLst/>
          </a:prstGeom>
          <a:noFill/>
          <a:ln w="9525">
            <a:noFill/>
            <a:miter lim="800000"/>
            <a:headEnd/>
            <a:tailEnd/>
          </a:ln>
        </p:spPr>
      </p:pic>
      <p:pic>
        <p:nvPicPr>
          <p:cNvPr id="12" name="Picture 26" descr="Folie26i"/>
          <p:cNvPicPr>
            <a:picLocks noChangeAspect="1" noChangeArrowheads="1"/>
          </p:cNvPicPr>
          <p:nvPr/>
        </p:nvPicPr>
        <p:blipFill>
          <a:blip r:embed="rId9" cstate="print"/>
          <a:srcRect/>
          <a:stretch>
            <a:fillRect/>
          </a:stretch>
        </p:blipFill>
        <p:spPr bwMode="auto">
          <a:xfrm>
            <a:off x="4214810" y="5833752"/>
            <a:ext cx="847708" cy="720177"/>
          </a:xfrm>
          <a:prstGeom prst="rect">
            <a:avLst/>
          </a:prstGeom>
          <a:noFill/>
          <a:ln w="9525">
            <a:noFill/>
            <a:miter lim="800000"/>
            <a:headEnd/>
            <a:tailEnd/>
          </a:ln>
        </p:spPr>
      </p:pic>
      <p:pic>
        <p:nvPicPr>
          <p:cNvPr id="13" name="Picture 27" descr="Folie26j"/>
          <p:cNvPicPr>
            <a:picLocks noChangeAspect="1" noChangeArrowheads="1"/>
          </p:cNvPicPr>
          <p:nvPr/>
        </p:nvPicPr>
        <p:blipFill>
          <a:blip r:embed="rId10" cstate="print"/>
          <a:srcRect/>
          <a:stretch>
            <a:fillRect/>
          </a:stretch>
        </p:blipFill>
        <p:spPr bwMode="auto">
          <a:xfrm>
            <a:off x="3428992" y="5429264"/>
            <a:ext cx="609600" cy="1125537"/>
          </a:xfrm>
          <a:prstGeom prst="rect">
            <a:avLst/>
          </a:prstGeom>
          <a:noFill/>
          <a:ln w="9525">
            <a:noFill/>
            <a:miter lim="800000"/>
            <a:headEnd/>
            <a:tailEnd/>
          </a:ln>
        </p:spPr>
      </p:pic>
      <p:pic>
        <p:nvPicPr>
          <p:cNvPr id="14" name="Picture 5"/>
          <p:cNvPicPr>
            <a:picLocks noChangeAspect="1" noChangeArrowheads="1"/>
          </p:cNvPicPr>
          <p:nvPr/>
        </p:nvPicPr>
        <p:blipFill>
          <a:blip r:embed="rId11" cstate="print"/>
          <a:srcRect l="27156"/>
          <a:stretch>
            <a:fillRect/>
          </a:stretch>
        </p:blipFill>
        <p:spPr bwMode="auto">
          <a:xfrm>
            <a:off x="2190590" y="3071810"/>
            <a:ext cx="1339167" cy="629585"/>
          </a:xfrm>
          <a:prstGeom prst="rect">
            <a:avLst/>
          </a:prstGeom>
          <a:noFill/>
          <a:ln w="9525">
            <a:noFill/>
            <a:miter lim="800000"/>
            <a:headEnd/>
            <a:tailEnd/>
          </a:ln>
        </p:spPr>
      </p:pic>
      <p:pic>
        <p:nvPicPr>
          <p:cNvPr id="15" name="Picture 6"/>
          <p:cNvPicPr>
            <a:picLocks noChangeAspect="1" noChangeArrowheads="1"/>
          </p:cNvPicPr>
          <p:nvPr/>
        </p:nvPicPr>
        <p:blipFill>
          <a:blip r:embed="rId12" cstate="print"/>
          <a:srcRect/>
          <a:stretch>
            <a:fillRect/>
          </a:stretch>
        </p:blipFill>
        <p:spPr bwMode="auto">
          <a:xfrm>
            <a:off x="7286633" y="3214687"/>
            <a:ext cx="1628786" cy="857256"/>
          </a:xfrm>
          <a:prstGeom prst="rect">
            <a:avLst/>
          </a:prstGeom>
          <a:noFill/>
          <a:ln w="9525">
            <a:noFill/>
            <a:miter lim="800000"/>
            <a:headEnd/>
            <a:tailEnd/>
          </a:ln>
        </p:spPr>
      </p:pic>
      <p:pic>
        <p:nvPicPr>
          <p:cNvPr id="16" name="Grafik 15"/>
          <p:cNvPicPr/>
          <p:nvPr/>
        </p:nvPicPr>
        <p:blipFill>
          <a:blip r:embed="rId13" cstate="print"/>
          <a:srcRect l="7107" t="24485" r="77025" b="51259"/>
          <a:stretch>
            <a:fillRect/>
          </a:stretch>
        </p:blipFill>
        <p:spPr bwMode="auto">
          <a:xfrm>
            <a:off x="5214942" y="5548000"/>
            <a:ext cx="914400" cy="1009650"/>
          </a:xfrm>
          <a:prstGeom prst="rect">
            <a:avLst/>
          </a:prstGeom>
          <a:noFill/>
          <a:ln w="9525">
            <a:noFill/>
            <a:miter lim="800000"/>
            <a:headEnd/>
            <a:tailEnd/>
          </a:ln>
        </p:spPr>
      </p:pic>
      <p:pic>
        <p:nvPicPr>
          <p:cNvPr id="17" name="Grafik 16"/>
          <p:cNvPicPr/>
          <p:nvPr/>
        </p:nvPicPr>
        <p:blipFill>
          <a:blip r:embed="rId14" cstate="print"/>
          <a:srcRect l="1653" t="19074" r="81983" b="71854"/>
          <a:stretch>
            <a:fillRect/>
          </a:stretch>
        </p:blipFill>
        <p:spPr bwMode="auto">
          <a:xfrm>
            <a:off x="7286644" y="5000636"/>
            <a:ext cx="1619250" cy="648985"/>
          </a:xfrm>
          <a:prstGeom prst="rect">
            <a:avLst/>
          </a:prstGeom>
          <a:noFill/>
          <a:ln w="9525">
            <a:noFill/>
            <a:miter lim="800000"/>
            <a:headEnd/>
            <a:tailEnd/>
          </a:ln>
        </p:spPr>
      </p:pic>
      <p:pic>
        <p:nvPicPr>
          <p:cNvPr id="18" name="Picture 9"/>
          <p:cNvPicPr>
            <a:picLocks noChangeAspect="1" noChangeArrowheads="1"/>
          </p:cNvPicPr>
          <p:nvPr/>
        </p:nvPicPr>
        <p:blipFill>
          <a:blip r:embed="rId15" cstate="print"/>
          <a:srcRect/>
          <a:stretch>
            <a:fillRect/>
          </a:stretch>
        </p:blipFill>
        <p:spPr bwMode="auto">
          <a:xfrm>
            <a:off x="214281" y="5143512"/>
            <a:ext cx="2024073" cy="714380"/>
          </a:xfrm>
          <a:prstGeom prst="rect">
            <a:avLst/>
          </a:prstGeom>
          <a:noFill/>
          <a:ln w="9525">
            <a:noFill/>
            <a:miter lim="800000"/>
            <a:headEnd/>
            <a:tailEnd/>
          </a:ln>
        </p:spPr>
      </p:pic>
      <p:pic>
        <p:nvPicPr>
          <p:cNvPr id="19" name="Grafik 18"/>
          <p:cNvPicPr/>
          <p:nvPr/>
        </p:nvPicPr>
        <p:blipFill>
          <a:blip r:embed="rId16" cstate="print"/>
          <a:srcRect l="4132" t="18993" r="82149" b="66590"/>
          <a:stretch>
            <a:fillRect/>
          </a:stretch>
        </p:blipFill>
        <p:spPr bwMode="auto">
          <a:xfrm>
            <a:off x="7643834" y="4214818"/>
            <a:ext cx="1285884" cy="642942"/>
          </a:xfrm>
          <a:prstGeom prst="rect">
            <a:avLst/>
          </a:prstGeom>
          <a:noFill/>
          <a:ln w="9525">
            <a:noFill/>
            <a:miter lim="800000"/>
            <a:headEnd/>
            <a:tailEnd/>
          </a:ln>
        </p:spPr>
      </p:pic>
      <p:pic>
        <p:nvPicPr>
          <p:cNvPr id="20" name="Picture 11"/>
          <p:cNvPicPr>
            <a:picLocks noChangeAspect="1" noChangeArrowheads="1"/>
          </p:cNvPicPr>
          <p:nvPr/>
        </p:nvPicPr>
        <p:blipFill>
          <a:blip r:embed="rId17" cstate="print"/>
          <a:srcRect/>
          <a:stretch>
            <a:fillRect/>
          </a:stretch>
        </p:blipFill>
        <p:spPr bwMode="auto">
          <a:xfrm>
            <a:off x="7500958" y="5755674"/>
            <a:ext cx="1428760" cy="673468"/>
          </a:xfrm>
          <a:prstGeom prst="rect">
            <a:avLst/>
          </a:prstGeom>
          <a:noFill/>
          <a:ln w="9525">
            <a:noFill/>
            <a:miter lim="800000"/>
            <a:headEnd/>
            <a:tailEnd/>
          </a:ln>
        </p:spPr>
      </p:pic>
      <p:pic>
        <p:nvPicPr>
          <p:cNvPr id="21" name="Picture 12"/>
          <p:cNvPicPr>
            <a:picLocks noChangeAspect="1" noChangeArrowheads="1"/>
          </p:cNvPicPr>
          <p:nvPr/>
        </p:nvPicPr>
        <p:blipFill>
          <a:blip r:embed="rId18" cstate="print"/>
          <a:srcRect/>
          <a:stretch>
            <a:fillRect/>
          </a:stretch>
        </p:blipFill>
        <p:spPr bwMode="auto">
          <a:xfrm>
            <a:off x="7429520" y="2500306"/>
            <a:ext cx="1504950" cy="523875"/>
          </a:xfrm>
          <a:prstGeom prst="rect">
            <a:avLst/>
          </a:prstGeom>
          <a:noFill/>
          <a:ln w="9525">
            <a:noFill/>
            <a:miter lim="800000"/>
            <a:headEnd/>
            <a:tailEnd/>
          </a:ln>
        </p:spPr>
      </p:pic>
      <p:pic>
        <p:nvPicPr>
          <p:cNvPr id="22" name="Picture 13"/>
          <p:cNvPicPr>
            <a:picLocks noChangeAspect="1" noChangeArrowheads="1"/>
          </p:cNvPicPr>
          <p:nvPr/>
        </p:nvPicPr>
        <p:blipFill>
          <a:blip r:embed="rId19" cstate="print"/>
          <a:srcRect/>
          <a:stretch>
            <a:fillRect/>
          </a:stretch>
        </p:blipFill>
        <p:spPr bwMode="auto">
          <a:xfrm>
            <a:off x="206890" y="6143644"/>
            <a:ext cx="2182211" cy="385550"/>
          </a:xfrm>
          <a:prstGeom prst="rect">
            <a:avLst/>
          </a:prstGeom>
          <a:noFill/>
          <a:ln w="9525">
            <a:noFill/>
            <a:miter lim="800000"/>
            <a:headEnd/>
            <a:tailEnd/>
          </a:ln>
        </p:spPr>
      </p:pic>
      <p:pic>
        <p:nvPicPr>
          <p:cNvPr id="23" name="Picture 14"/>
          <p:cNvPicPr>
            <a:picLocks noChangeAspect="1" noChangeArrowheads="1"/>
          </p:cNvPicPr>
          <p:nvPr/>
        </p:nvPicPr>
        <p:blipFill>
          <a:blip r:embed="rId20" cstate="print"/>
          <a:srcRect/>
          <a:stretch>
            <a:fillRect/>
          </a:stretch>
        </p:blipFill>
        <p:spPr bwMode="auto">
          <a:xfrm>
            <a:off x="6286512" y="5960862"/>
            <a:ext cx="1064854" cy="604837"/>
          </a:xfrm>
          <a:prstGeom prst="rect">
            <a:avLst/>
          </a:prstGeom>
          <a:noFill/>
          <a:ln w="9525">
            <a:noFill/>
            <a:miter lim="800000"/>
            <a:headEnd/>
            <a:tailEnd/>
          </a:ln>
        </p:spPr>
      </p:pic>
      <p:pic>
        <p:nvPicPr>
          <p:cNvPr id="24" name="Picture 15"/>
          <p:cNvPicPr>
            <a:picLocks noChangeAspect="1" noChangeArrowheads="1"/>
          </p:cNvPicPr>
          <p:nvPr/>
        </p:nvPicPr>
        <p:blipFill>
          <a:blip r:embed="rId21" cstate="print"/>
          <a:srcRect/>
          <a:stretch>
            <a:fillRect/>
          </a:stretch>
        </p:blipFill>
        <p:spPr bwMode="auto">
          <a:xfrm>
            <a:off x="7572396" y="1643050"/>
            <a:ext cx="1357322" cy="613746"/>
          </a:xfrm>
          <a:prstGeom prst="rect">
            <a:avLst/>
          </a:prstGeom>
          <a:noFill/>
          <a:ln w="9525">
            <a:noFill/>
            <a:miter lim="800000"/>
            <a:headEnd/>
            <a:tailEnd/>
          </a:ln>
        </p:spPr>
      </p:pic>
      <p:pic>
        <p:nvPicPr>
          <p:cNvPr id="25" name="Grafik 24"/>
          <p:cNvPicPr/>
          <p:nvPr/>
        </p:nvPicPr>
        <p:blipFill>
          <a:blip r:embed="rId22" cstate="print"/>
          <a:srcRect l="1983" t="21968" r="76198" b="49657"/>
          <a:stretch>
            <a:fillRect/>
          </a:stretch>
        </p:blipFill>
        <p:spPr bwMode="auto">
          <a:xfrm>
            <a:off x="3071802" y="1500174"/>
            <a:ext cx="1071570" cy="928694"/>
          </a:xfrm>
          <a:prstGeom prst="rect">
            <a:avLst/>
          </a:prstGeom>
          <a:noFill/>
          <a:ln w="9525">
            <a:noFill/>
            <a:miter lim="800000"/>
            <a:headEnd/>
            <a:tailEnd/>
          </a:ln>
        </p:spPr>
      </p:pic>
      <p:pic>
        <p:nvPicPr>
          <p:cNvPr id="26" name="Grafik 25"/>
          <p:cNvPicPr/>
          <p:nvPr/>
        </p:nvPicPr>
        <p:blipFill>
          <a:blip r:embed="rId23" cstate="print"/>
          <a:srcRect l="12232" t="20575" r="73388" b="71239"/>
          <a:stretch>
            <a:fillRect/>
          </a:stretch>
        </p:blipFill>
        <p:spPr bwMode="auto">
          <a:xfrm>
            <a:off x="4357686" y="1500174"/>
            <a:ext cx="1428760" cy="714380"/>
          </a:xfrm>
          <a:prstGeom prst="rect">
            <a:avLst/>
          </a:prstGeom>
          <a:noFill/>
          <a:ln w="9525">
            <a:noFill/>
            <a:miter lim="800000"/>
            <a:headEnd/>
            <a:tailEnd/>
          </a:ln>
        </p:spPr>
      </p:pic>
      <p:pic>
        <p:nvPicPr>
          <p:cNvPr id="3075" name="Picture 3"/>
          <p:cNvPicPr>
            <a:picLocks noChangeAspect="1" noChangeArrowheads="1"/>
          </p:cNvPicPr>
          <p:nvPr/>
        </p:nvPicPr>
        <p:blipFill>
          <a:blip r:embed="rId24" cstate="print"/>
          <a:srcRect/>
          <a:stretch>
            <a:fillRect/>
          </a:stretch>
        </p:blipFill>
        <p:spPr bwMode="auto">
          <a:xfrm>
            <a:off x="5929322" y="1571612"/>
            <a:ext cx="1495425" cy="476250"/>
          </a:xfrm>
          <a:prstGeom prst="rect">
            <a:avLst/>
          </a:prstGeom>
          <a:noFill/>
          <a:ln w="9525">
            <a:noFill/>
            <a:miter lim="800000"/>
            <a:headEnd/>
            <a:tailEnd/>
          </a:ln>
        </p:spPr>
      </p:pic>
      <p:pic>
        <p:nvPicPr>
          <p:cNvPr id="29" name="Grafik 28"/>
          <p:cNvPicPr/>
          <p:nvPr/>
        </p:nvPicPr>
        <p:blipFill>
          <a:blip r:embed="rId25" cstate="print"/>
          <a:srcRect l="4959" t="26549" r="82645" b="55088"/>
          <a:stretch>
            <a:fillRect/>
          </a:stretch>
        </p:blipFill>
        <p:spPr bwMode="auto">
          <a:xfrm>
            <a:off x="5929322" y="2285992"/>
            <a:ext cx="1071570" cy="1000132"/>
          </a:xfrm>
          <a:prstGeom prst="rect">
            <a:avLst/>
          </a:prstGeom>
          <a:noFill/>
          <a:ln w="9525">
            <a:noFill/>
            <a:miter lim="800000"/>
            <a:headEnd/>
            <a:tailEnd/>
          </a:ln>
        </p:spPr>
      </p:pic>
      <p:pic>
        <p:nvPicPr>
          <p:cNvPr id="30" name="Grafik 29"/>
          <p:cNvPicPr/>
          <p:nvPr/>
        </p:nvPicPr>
        <p:blipFill>
          <a:blip r:embed="rId26" cstate="print"/>
          <a:srcRect l="486" t="18267" r="80231" b="71018"/>
          <a:stretch>
            <a:fillRect/>
          </a:stretch>
        </p:blipFill>
        <p:spPr bwMode="auto">
          <a:xfrm>
            <a:off x="5357818" y="4714884"/>
            <a:ext cx="1795391" cy="776290"/>
          </a:xfrm>
          <a:prstGeom prst="rect">
            <a:avLst/>
          </a:prstGeom>
          <a:noFill/>
          <a:ln w="9525">
            <a:noFill/>
            <a:miter lim="800000"/>
            <a:headEnd/>
            <a:tailEnd/>
          </a:ln>
        </p:spPr>
      </p:pic>
      <p:pic>
        <p:nvPicPr>
          <p:cNvPr id="3077" name="Picture 5"/>
          <p:cNvPicPr>
            <a:picLocks noChangeAspect="1" noChangeArrowheads="1"/>
          </p:cNvPicPr>
          <p:nvPr/>
        </p:nvPicPr>
        <p:blipFill>
          <a:blip r:embed="rId27" cstate="print"/>
          <a:srcRect/>
          <a:stretch>
            <a:fillRect/>
          </a:stretch>
        </p:blipFill>
        <p:spPr bwMode="auto">
          <a:xfrm>
            <a:off x="2857488" y="4714884"/>
            <a:ext cx="2277045" cy="657223"/>
          </a:xfrm>
          <a:prstGeom prst="rect">
            <a:avLst/>
          </a:prstGeom>
          <a:noFill/>
          <a:ln w="9525">
            <a:noFill/>
            <a:miter lim="800000"/>
            <a:headEnd/>
            <a:tailEnd/>
          </a:ln>
        </p:spPr>
      </p:pic>
      <p:pic>
        <p:nvPicPr>
          <p:cNvPr id="32" name="Grafik 31"/>
          <p:cNvPicPr/>
          <p:nvPr/>
        </p:nvPicPr>
        <p:blipFill>
          <a:blip r:embed="rId28" cstate="print"/>
          <a:srcRect l="1818" t="23009" r="60331" b="67035"/>
          <a:stretch>
            <a:fillRect/>
          </a:stretch>
        </p:blipFill>
        <p:spPr bwMode="auto">
          <a:xfrm>
            <a:off x="3071802" y="2571744"/>
            <a:ext cx="2181225" cy="428625"/>
          </a:xfrm>
          <a:prstGeom prst="rect">
            <a:avLst/>
          </a:prstGeom>
          <a:noFill/>
          <a:ln w="9525">
            <a:noFill/>
            <a:miter lim="800000"/>
            <a:headEnd/>
            <a:tailEnd/>
          </a:ln>
        </p:spPr>
      </p:pic>
      <p:pic>
        <p:nvPicPr>
          <p:cNvPr id="3078" name="Picture 6"/>
          <p:cNvPicPr>
            <a:picLocks noChangeAspect="1" noChangeArrowheads="1"/>
          </p:cNvPicPr>
          <p:nvPr/>
        </p:nvPicPr>
        <p:blipFill>
          <a:blip r:embed="rId29" cstate="print"/>
          <a:srcRect/>
          <a:stretch>
            <a:fillRect/>
          </a:stretch>
        </p:blipFill>
        <p:spPr bwMode="auto">
          <a:xfrm>
            <a:off x="5357818" y="4071942"/>
            <a:ext cx="1714512" cy="532797"/>
          </a:xfrm>
          <a:prstGeom prst="rect">
            <a:avLst/>
          </a:prstGeom>
          <a:noFill/>
          <a:ln w="9525">
            <a:noFill/>
            <a:miter lim="800000"/>
            <a:headEnd/>
            <a:tailEnd/>
          </a:ln>
        </p:spPr>
      </p:pic>
      <p:pic>
        <p:nvPicPr>
          <p:cNvPr id="3079" name="Picture 7"/>
          <p:cNvPicPr>
            <a:picLocks noChangeAspect="1" noChangeArrowheads="1"/>
          </p:cNvPicPr>
          <p:nvPr/>
        </p:nvPicPr>
        <p:blipFill>
          <a:blip r:embed="rId30" cstate="print"/>
          <a:srcRect/>
          <a:stretch>
            <a:fillRect/>
          </a:stretch>
        </p:blipFill>
        <p:spPr bwMode="auto">
          <a:xfrm>
            <a:off x="3143240" y="4143380"/>
            <a:ext cx="1828800" cy="438150"/>
          </a:xfrm>
          <a:prstGeom prst="rect">
            <a:avLst/>
          </a:prstGeom>
          <a:noFill/>
          <a:ln w="9525">
            <a:noFill/>
            <a:miter lim="800000"/>
            <a:headEnd/>
            <a:tailEnd/>
          </a:ln>
        </p:spPr>
      </p:pic>
      <p:pic>
        <p:nvPicPr>
          <p:cNvPr id="3080" name="Picture 8"/>
          <p:cNvPicPr>
            <a:picLocks noChangeAspect="1" noChangeArrowheads="1"/>
          </p:cNvPicPr>
          <p:nvPr/>
        </p:nvPicPr>
        <p:blipFill>
          <a:blip r:embed="rId31" cstate="print"/>
          <a:srcRect/>
          <a:stretch>
            <a:fillRect/>
          </a:stretch>
        </p:blipFill>
        <p:spPr bwMode="auto">
          <a:xfrm>
            <a:off x="214282" y="3140946"/>
            <a:ext cx="1643074" cy="453518"/>
          </a:xfrm>
          <a:prstGeom prst="rect">
            <a:avLst/>
          </a:prstGeom>
          <a:noFill/>
          <a:ln w="9525">
            <a:noFill/>
            <a:miter lim="800000"/>
            <a:headEnd/>
            <a:tailEnd/>
          </a:ln>
        </p:spPr>
      </p:pic>
      <p:pic>
        <p:nvPicPr>
          <p:cNvPr id="34" name="Grafik 33"/>
          <p:cNvPicPr/>
          <p:nvPr/>
        </p:nvPicPr>
        <p:blipFill>
          <a:blip r:embed="rId32" cstate="print"/>
          <a:srcRect l="1777" t="23872" r="68735" b="68045"/>
          <a:stretch>
            <a:fillRect/>
          </a:stretch>
        </p:blipFill>
        <p:spPr bwMode="auto">
          <a:xfrm>
            <a:off x="214282" y="2571744"/>
            <a:ext cx="2544527" cy="47603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457200" y="274638"/>
            <a:ext cx="6635750" cy="1143000"/>
          </a:xfrm>
        </p:spPr>
        <p:txBody>
          <a:bodyPr/>
          <a:lstStyle/>
          <a:p>
            <a:r>
              <a:rPr lang="de-AT" dirty="0"/>
              <a:t>ZIELE der LV</a:t>
            </a:r>
          </a:p>
        </p:txBody>
      </p:sp>
      <p:sp>
        <p:nvSpPr>
          <p:cNvPr id="38917" name="Rectangle 3"/>
          <p:cNvSpPr>
            <a:spLocks noGrp="1" noChangeArrowheads="1"/>
          </p:cNvSpPr>
          <p:nvPr>
            <p:ph idx="1"/>
          </p:nvPr>
        </p:nvSpPr>
        <p:spPr>
          <a:xfrm>
            <a:off x="685800" y="1981200"/>
            <a:ext cx="7989888" cy="4114800"/>
          </a:xfrm>
        </p:spPr>
        <p:txBody>
          <a:bodyPr>
            <a:normAutofit/>
          </a:bodyPr>
          <a:lstStyle/>
          <a:p>
            <a:pPr>
              <a:lnSpc>
                <a:spcPct val="90000"/>
              </a:lnSpc>
            </a:pPr>
            <a:r>
              <a:rPr lang="de-AT" sz="2800" dirty="0"/>
              <a:t>Verstehen und Interpretieren von statistischen Angaben in der medizinischen Fachliteratur</a:t>
            </a:r>
          </a:p>
          <a:p>
            <a:pPr>
              <a:lnSpc>
                <a:spcPct val="90000"/>
              </a:lnSpc>
            </a:pPr>
            <a:r>
              <a:rPr lang="de-AT" sz="2800" dirty="0"/>
              <a:t>Einführung Biostatistik</a:t>
            </a:r>
          </a:p>
          <a:p>
            <a:pPr>
              <a:lnSpc>
                <a:spcPct val="90000"/>
              </a:lnSpc>
            </a:pPr>
            <a:r>
              <a:rPr lang="de-AT" sz="2800" dirty="0"/>
              <a:t>Skalierung von Merkmalen</a:t>
            </a:r>
          </a:p>
          <a:p>
            <a:pPr>
              <a:lnSpc>
                <a:spcPct val="90000"/>
              </a:lnSpc>
            </a:pPr>
            <a:r>
              <a:rPr lang="de-AT" sz="2800" dirty="0"/>
              <a:t>Statistische Kennzahlen</a:t>
            </a:r>
          </a:p>
          <a:p>
            <a:pPr>
              <a:lnSpc>
                <a:spcPct val="90000"/>
              </a:lnSpc>
            </a:pPr>
            <a:r>
              <a:rPr lang="de-AT" sz="2800" dirty="0"/>
              <a:t>Deskriptive Statistik</a:t>
            </a:r>
          </a:p>
          <a:p>
            <a:pPr>
              <a:lnSpc>
                <a:spcPct val="90000"/>
              </a:lnSpc>
            </a:pPr>
            <a:r>
              <a:rPr lang="de-AT" sz="2800" dirty="0" err="1"/>
              <a:t>Vierfeldertafeln</a:t>
            </a:r>
            <a:endParaRPr lang="de-AT" sz="2800" dirty="0"/>
          </a:p>
          <a:p>
            <a:pPr>
              <a:lnSpc>
                <a:spcPct val="90000"/>
              </a:lnSpc>
            </a:pPr>
            <a:r>
              <a:rPr lang="de-AT" sz="2800" dirty="0" err="1"/>
              <a:t>Bayes`sche</a:t>
            </a:r>
            <a:r>
              <a:rPr lang="de-AT" sz="2800" dirty="0"/>
              <a:t> Regel</a:t>
            </a:r>
          </a:p>
        </p:txBody>
      </p:sp>
      <p:sp>
        <p:nvSpPr>
          <p:cNvPr id="4"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5D7FE51C-5DA2-4705-9C64-09FDD7DD938D}" type="slidenum">
              <a:rPr lang="de-AT">
                <a:latin typeface="+mj-lt"/>
              </a:rPr>
              <a:pPr>
                <a:defRPr/>
              </a:pPr>
              <a:t>13</a:t>
            </a:fld>
            <a:endParaRPr lang="de-AT"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noFill/>
          <a:ln/>
        </p:spPr>
        <p:txBody>
          <a:bodyPr/>
          <a:lstStyle/>
          <a:p>
            <a:r>
              <a:rPr lang="de-DE" dirty="0"/>
              <a:t>Literaturhinweise</a:t>
            </a:r>
          </a:p>
        </p:txBody>
      </p:sp>
      <p:sp>
        <p:nvSpPr>
          <p:cNvPr id="4" name="Datumsplatzhalter 3"/>
          <p:cNvSpPr>
            <a:spLocks noGrp="1"/>
          </p:cNvSpPr>
          <p:nvPr>
            <p:ph type="dt" sz="half" idx="10"/>
          </p:nvPr>
        </p:nvSpPr>
        <p:spPr/>
        <p:txBody>
          <a:bodyPr/>
          <a:lstStyle/>
          <a:p>
            <a:fld id="{D66809A5-EA7B-4E0D-A7FE-AC0A8569222A}" type="datetime1">
              <a:rPr lang="de-AT" smtClean="0"/>
              <a:pPr/>
              <a:t>12.10.2022</a:t>
            </a:fld>
            <a:endParaRPr lang="de-DE" altLang="en-US"/>
          </a:p>
        </p:txBody>
      </p:sp>
      <p:sp>
        <p:nvSpPr>
          <p:cNvPr id="5" name="Fußzeilenplatzhalter 4"/>
          <p:cNvSpPr>
            <a:spLocks noGrp="1"/>
          </p:cNvSpPr>
          <p:nvPr>
            <p:ph type="ftr" sz="quarter" idx="11"/>
          </p:nvPr>
        </p:nvSpPr>
        <p:spPr/>
        <p:txBody>
          <a:bodyPr/>
          <a:lstStyle/>
          <a:p>
            <a:r>
              <a:rPr lang="de-DE" altLang="en-US"/>
              <a:t>hanno.ulmer@i-med.ac.at</a:t>
            </a:r>
          </a:p>
        </p:txBody>
      </p:sp>
      <p:sp>
        <p:nvSpPr>
          <p:cNvPr id="6" name="Foliennummernplatzhalter 5"/>
          <p:cNvSpPr>
            <a:spLocks noGrp="1"/>
          </p:cNvSpPr>
          <p:nvPr>
            <p:ph type="sldNum" sz="quarter" idx="12"/>
          </p:nvPr>
        </p:nvSpPr>
        <p:spPr/>
        <p:txBody>
          <a:bodyPr/>
          <a:lstStyle/>
          <a:p>
            <a:r>
              <a:rPr lang="de-DE" altLang="en-US"/>
              <a:t>Seite </a:t>
            </a:r>
            <a:fld id="{43F64F4F-A0C7-4089-904F-ABF8F45E77EC}" type="slidenum">
              <a:rPr lang="de-DE" altLang="en-US"/>
              <a:pPr/>
              <a:t>14</a:t>
            </a:fld>
            <a:endParaRPr lang="de-DE" altLang="en-US"/>
          </a:p>
        </p:txBody>
      </p:sp>
      <p:pic>
        <p:nvPicPr>
          <p:cNvPr id="738306" name="Picture 2" descr="Frontcover"/>
          <p:cNvPicPr>
            <a:picLocks noChangeAspect="1" noChangeArrowheads="1"/>
          </p:cNvPicPr>
          <p:nvPr/>
        </p:nvPicPr>
        <p:blipFill>
          <a:blip r:embed="rId3" cstate="print"/>
          <a:srcRect/>
          <a:stretch>
            <a:fillRect/>
          </a:stretch>
        </p:blipFill>
        <p:spPr bwMode="auto">
          <a:xfrm>
            <a:off x="3419872" y="3429000"/>
            <a:ext cx="1219200" cy="1847851"/>
          </a:xfrm>
          <a:prstGeom prst="rect">
            <a:avLst/>
          </a:prstGeom>
          <a:noFill/>
        </p:spPr>
      </p:pic>
      <p:pic>
        <p:nvPicPr>
          <p:cNvPr id="738308" name="Picture 4" descr="Frontcover"/>
          <p:cNvPicPr>
            <a:picLocks noChangeAspect="1" noChangeArrowheads="1"/>
          </p:cNvPicPr>
          <p:nvPr/>
        </p:nvPicPr>
        <p:blipFill>
          <a:blip r:embed="rId4" cstate="print"/>
          <a:srcRect/>
          <a:stretch>
            <a:fillRect/>
          </a:stretch>
        </p:blipFill>
        <p:spPr bwMode="auto">
          <a:xfrm>
            <a:off x="4139952" y="1656465"/>
            <a:ext cx="1105926" cy="1676170"/>
          </a:xfrm>
          <a:prstGeom prst="rect">
            <a:avLst/>
          </a:prstGeom>
          <a:noFill/>
        </p:spPr>
      </p:pic>
      <p:sp>
        <p:nvSpPr>
          <p:cNvPr id="2" name="Inhaltsplatzhalter 1"/>
          <p:cNvSpPr>
            <a:spLocks noGrp="1"/>
          </p:cNvSpPr>
          <p:nvPr>
            <p:ph idx="1"/>
          </p:nvPr>
        </p:nvSpPr>
        <p:spPr>
          <a:xfrm>
            <a:off x="323528" y="1536686"/>
            <a:ext cx="8229600" cy="4757758"/>
          </a:xfrm>
        </p:spPr>
        <p:txBody>
          <a:bodyPr/>
          <a:lstStyle/>
          <a:p>
            <a:r>
              <a:rPr lang="de-DE" dirty="0"/>
              <a:t>Medizinische Statistik</a:t>
            </a:r>
          </a:p>
          <a:p>
            <a:r>
              <a:rPr lang="de-DE" dirty="0"/>
              <a:t>Statistiksoftware</a:t>
            </a:r>
          </a:p>
          <a:p>
            <a:r>
              <a:rPr lang="de-DE" dirty="0"/>
              <a:t>Medizinische Informatik</a:t>
            </a:r>
          </a:p>
          <a:p>
            <a:r>
              <a:rPr lang="de-DE" dirty="0"/>
              <a:t>Dokumentation</a:t>
            </a:r>
          </a:p>
          <a:p>
            <a:endParaRPr lang="de-DE" dirty="0"/>
          </a:p>
          <a:p>
            <a:endParaRPr lang="de-DE" dirty="0"/>
          </a:p>
          <a:p>
            <a:r>
              <a:rPr lang="de-DE" dirty="0"/>
              <a:t>Klinische Forschung</a:t>
            </a:r>
          </a:p>
          <a:p>
            <a:endParaRPr lang="de-DE" dirty="0"/>
          </a:p>
          <a:p>
            <a:r>
              <a:rPr lang="de-DE" dirty="0"/>
              <a:t>Public Health</a:t>
            </a:r>
          </a:p>
          <a:p>
            <a:r>
              <a:rPr lang="de-DE" dirty="0"/>
              <a:t>Epidemiologische Forschung</a:t>
            </a:r>
          </a:p>
          <a:p>
            <a:r>
              <a:rPr lang="de-DE" dirty="0" err="1"/>
              <a:t>Evidence</a:t>
            </a:r>
            <a:r>
              <a:rPr lang="de-DE" dirty="0"/>
              <a:t> </a:t>
            </a:r>
            <a:r>
              <a:rPr lang="de-DE" dirty="0" err="1"/>
              <a:t>Based</a:t>
            </a:r>
            <a:r>
              <a:rPr lang="de-DE" dirty="0"/>
              <a:t> Medicine</a:t>
            </a:r>
          </a:p>
          <a:p>
            <a:endParaRPr lang="de-DE" dirty="0"/>
          </a:p>
          <a:p>
            <a:pPr marL="0" indent="0">
              <a:buNone/>
            </a:pPr>
            <a:endParaRPr lang="de-DE" dirty="0"/>
          </a:p>
        </p:txBody>
      </p:sp>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4809664"/>
            <a:ext cx="1043560" cy="146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112" y="2508219"/>
            <a:ext cx="1025836" cy="1529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4" y="4806415"/>
            <a:ext cx="1024613" cy="1471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1970" name="Picture 2" descr="http://ecx.images-amazon.com/images/I/41K4ANEQUsL._SX366_BO1,204,203,200_.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47553" y="1656465"/>
            <a:ext cx="1312879" cy="1780236"/>
          </a:xfrm>
          <a:prstGeom prst="rect">
            <a:avLst/>
          </a:prstGeom>
          <a:noFill/>
          <a:extLst>
            <a:ext uri="{909E8E84-426E-40DD-AFC4-6F175D3DCCD1}">
              <a14:hiddenFill xmlns:a14="http://schemas.microsoft.com/office/drawing/2010/main">
                <a:solidFill>
                  <a:srgbClr val="FFFFFF"/>
                </a:solidFill>
              </a14:hiddenFill>
            </a:ext>
          </a:extLst>
        </p:spPr>
      </p:pic>
      <p:pic>
        <p:nvPicPr>
          <p:cNvPr id="407554" name="Picture 2" descr="http://ecx.images-amazon.com/images/I/51IZCDQf-6L._SX342_BO1,204,203,200_.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2320" y="3915565"/>
            <a:ext cx="1480752" cy="214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871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4"/>
          <p:cNvSpPr>
            <a:spLocks noGrp="1" noChangeArrowheads="1"/>
          </p:cNvSpPr>
          <p:nvPr>
            <p:ph type="title"/>
          </p:nvPr>
        </p:nvSpPr>
        <p:spPr>
          <a:xfrm>
            <a:off x="457200" y="274638"/>
            <a:ext cx="6635750" cy="1143000"/>
          </a:xfrm>
        </p:spPr>
        <p:txBody>
          <a:bodyPr/>
          <a:lstStyle/>
          <a:p>
            <a:r>
              <a:rPr lang="de-DE"/>
              <a:t>Tipps &amp; Tricks: Internet Ressourcen</a:t>
            </a:r>
          </a:p>
        </p:txBody>
      </p:sp>
      <p:sp>
        <p:nvSpPr>
          <p:cNvPr id="209922" name="Rectangle 3"/>
          <p:cNvSpPr>
            <a:spLocks noGrp="1" noChangeArrowheads="1"/>
          </p:cNvSpPr>
          <p:nvPr>
            <p:ph idx="1"/>
          </p:nvPr>
        </p:nvSpPr>
        <p:spPr>
          <a:xfrm>
            <a:off x="468313" y="1341438"/>
            <a:ext cx="8229600" cy="4530725"/>
          </a:xfrm>
        </p:spPr>
        <p:txBody>
          <a:bodyPr/>
          <a:lstStyle/>
          <a:p>
            <a:pPr>
              <a:lnSpc>
                <a:spcPct val="80000"/>
              </a:lnSpc>
              <a:buFont typeface="Arial" pitchFamily="34" charset="0"/>
              <a:buNone/>
            </a:pPr>
            <a:endParaRPr lang="de-DE" sz="1100" dirty="0"/>
          </a:p>
          <a:p>
            <a:pPr>
              <a:lnSpc>
                <a:spcPct val="80000"/>
              </a:lnSpc>
              <a:buFont typeface="Arial" pitchFamily="34" charset="0"/>
              <a:buNone/>
            </a:pPr>
            <a:endParaRPr lang="de-DE" sz="1100" dirty="0"/>
          </a:p>
          <a:p>
            <a:pPr>
              <a:lnSpc>
                <a:spcPct val="80000"/>
              </a:lnSpc>
              <a:buFont typeface="Arial" pitchFamily="34" charset="0"/>
              <a:buNone/>
            </a:pPr>
            <a:r>
              <a:rPr lang="de-DE" sz="1100" dirty="0"/>
              <a:t>	</a:t>
            </a:r>
            <a:endParaRPr lang="de-DE" sz="1700" dirty="0"/>
          </a:p>
          <a:p>
            <a:pPr>
              <a:lnSpc>
                <a:spcPct val="80000"/>
              </a:lnSpc>
              <a:buFont typeface="Arial" pitchFamily="34" charset="0"/>
              <a:buNone/>
            </a:pPr>
            <a:r>
              <a:rPr lang="de-DE" sz="1700" dirty="0"/>
              <a:t>	Jumbo Münster</a:t>
            </a:r>
          </a:p>
          <a:p>
            <a:pPr>
              <a:lnSpc>
                <a:spcPct val="80000"/>
              </a:lnSpc>
              <a:buFont typeface="Arial" pitchFamily="34" charset="0"/>
              <a:buNone/>
            </a:pPr>
            <a:r>
              <a:rPr lang="de-DE" sz="1700" dirty="0"/>
              <a:t>	</a:t>
            </a:r>
            <a:r>
              <a:rPr lang="de-DE" sz="1400" dirty="0">
                <a:hlinkClick r:id="rId3"/>
              </a:rPr>
              <a:t>https://www.medizin.uni-muenster.de/fileadmin/einrichtung/ibkf/lehre/skripte/biomathe/bio/bio.html</a:t>
            </a:r>
            <a:br>
              <a:rPr lang="de-DE" sz="1700" dirty="0"/>
            </a:br>
            <a:br>
              <a:rPr lang="de-DE" sz="1700" dirty="0"/>
            </a:br>
            <a:endParaRPr lang="de-DE" sz="1700" dirty="0"/>
          </a:p>
          <a:p>
            <a:pPr>
              <a:lnSpc>
                <a:spcPct val="80000"/>
              </a:lnSpc>
              <a:buFont typeface="Arial" pitchFamily="34" charset="0"/>
              <a:buNone/>
            </a:pPr>
            <a:r>
              <a:rPr lang="de-DE" sz="1700" dirty="0"/>
              <a:t>	DMW Online Supplement Statistik </a:t>
            </a:r>
            <a:br>
              <a:rPr lang="de-DE" sz="1700" dirty="0"/>
            </a:br>
            <a:r>
              <a:rPr lang="de-DE" sz="1700" dirty="0">
                <a:hlinkClick r:id="rId4"/>
              </a:rPr>
              <a:t>http://www.thieme.de/dmw/</a:t>
            </a:r>
            <a:br>
              <a:rPr lang="de-DE" sz="1700" dirty="0"/>
            </a:br>
            <a:br>
              <a:rPr lang="de-DE" sz="1700" dirty="0"/>
            </a:br>
            <a:endParaRPr lang="de-DE" sz="1700" dirty="0"/>
          </a:p>
          <a:p>
            <a:pPr>
              <a:lnSpc>
                <a:spcPct val="80000"/>
              </a:lnSpc>
              <a:buFont typeface="Arial" pitchFamily="34" charset="0"/>
              <a:buNone/>
            </a:pPr>
            <a:r>
              <a:rPr lang="de-DE" sz="1700" dirty="0"/>
              <a:t>	</a:t>
            </a:r>
            <a:r>
              <a:rPr lang="de-DE" sz="1700" dirty="0" err="1"/>
              <a:t>Statistics</a:t>
            </a:r>
            <a:r>
              <a:rPr lang="de-DE" sz="1700" dirty="0"/>
              <a:t> at Square </a:t>
            </a:r>
            <a:r>
              <a:rPr lang="de-DE" sz="1700" dirty="0" err="1"/>
              <a:t>One</a:t>
            </a:r>
            <a:r>
              <a:rPr lang="de-DE" sz="1700" dirty="0"/>
              <a:t> </a:t>
            </a:r>
          </a:p>
          <a:p>
            <a:pPr>
              <a:lnSpc>
                <a:spcPct val="80000"/>
              </a:lnSpc>
              <a:buFont typeface="Arial" pitchFamily="34" charset="0"/>
              <a:buNone/>
            </a:pPr>
            <a:r>
              <a:rPr lang="de-DE" sz="1700" dirty="0"/>
              <a:t>	</a:t>
            </a:r>
            <a:r>
              <a:rPr lang="de-DE" sz="1700" dirty="0">
                <a:hlinkClick r:id="rId5"/>
              </a:rPr>
              <a:t>http://bmj.bmjjournals.com/collections/statsbk/index.shtml</a:t>
            </a:r>
            <a:br>
              <a:rPr lang="de-DE" sz="1700" dirty="0"/>
            </a:br>
            <a:endParaRPr lang="de-DE" sz="1700" dirty="0"/>
          </a:p>
          <a:p>
            <a:pPr>
              <a:lnSpc>
                <a:spcPct val="80000"/>
              </a:lnSpc>
              <a:buFont typeface="Arial" pitchFamily="34" charset="0"/>
              <a:buNone/>
            </a:pPr>
            <a:endParaRPr lang="de-DE" sz="1700" dirty="0"/>
          </a:p>
          <a:p>
            <a:pPr>
              <a:lnSpc>
                <a:spcPct val="80000"/>
              </a:lnSpc>
              <a:buFont typeface="Arial" pitchFamily="34" charset="0"/>
              <a:buNone/>
            </a:pPr>
            <a:r>
              <a:rPr lang="de-DE" sz="1700" i="1" dirty="0"/>
              <a:t>       Deutsches Ärzteblatt, Serie zur Bewertung wissenschaftlicher Publikationen	 </a:t>
            </a:r>
            <a:r>
              <a:rPr lang="de-DE" sz="1600" dirty="0">
                <a:hlinkClick r:id="rId6"/>
              </a:rPr>
              <a:t>https://www.aerzteblatt.de/dae-plus/serie/35/Bewertung-wissenschaftlicher-Publikationen </a:t>
            </a:r>
            <a:r>
              <a:rPr lang="de-DE" sz="1700" i="1" dirty="0"/>
              <a:t>	</a:t>
            </a:r>
          </a:p>
          <a:p>
            <a:pPr>
              <a:lnSpc>
                <a:spcPct val="80000"/>
              </a:lnSpc>
              <a:buFont typeface="Arial" pitchFamily="34" charset="0"/>
              <a:buNone/>
            </a:pPr>
            <a:endParaRPr lang="de-DE" sz="1700" dirty="0"/>
          </a:p>
          <a:p>
            <a:pPr>
              <a:lnSpc>
                <a:spcPct val="80000"/>
              </a:lnSpc>
              <a:buFont typeface="Arial" pitchFamily="34" charset="0"/>
              <a:buNone/>
            </a:pPr>
            <a:r>
              <a:rPr lang="de-DE" sz="1100" dirty="0"/>
              <a:t>	</a:t>
            </a:r>
          </a:p>
        </p:txBody>
      </p:sp>
      <p:sp>
        <p:nvSpPr>
          <p:cNvPr id="5" name="Fußzeilenplatzhalter 4"/>
          <p:cNvSpPr>
            <a:spLocks noGrp="1"/>
          </p:cNvSpPr>
          <p:nvPr>
            <p:ph type="ftr" sz="quarter" idx="11"/>
          </p:nvPr>
        </p:nvSpPr>
        <p:spPr/>
        <p:txBody>
          <a:bodyPr/>
          <a:lstStyle/>
          <a:p>
            <a:pPr>
              <a:defRPr/>
            </a:pPr>
            <a:r>
              <a:rPr lang="de-DE" altLang="en-US" dirty="0">
                <a:latin typeface="Comic Sans MS" pitchFamily="66" charset="0"/>
              </a:rPr>
              <a:t>hanno.ulmer@i-med.ac.at</a:t>
            </a:r>
          </a:p>
        </p:txBody>
      </p:sp>
      <p:sp>
        <p:nvSpPr>
          <p:cNvPr id="6" name="Foliennummernplatzhalter 5"/>
          <p:cNvSpPr>
            <a:spLocks noGrp="1"/>
          </p:cNvSpPr>
          <p:nvPr>
            <p:ph type="sldNum" sz="quarter" idx="12"/>
          </p:nvPr>
        </p:nvSpPr>
        <p:spPr/>
        <p:txBody>
          <a:bodyPr/>
          <a:lstStyle/>
          <a:p>
            <a:pPr>
              <a:defRPr/>
            </a:pPr>
            <a:r>
              <a:rPr lang="de-DE" altLang="en-US"/>
              <a:t>Seite </a:t>
            </a:r>
            <a:fld id="{D3EAD3A2-685B-470C-8F6F-3954BF733A1C}" type="slidenum">
              <a:rPr lang="de-DE" altLang="en-US"/>
              <a:pPr>
                <a:defRPr/>
              </a:pPr>
              <a:t>15</a:t>
            </a:fld>
            <a:endParaRPr lang="de-DE"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ctrTitle"/>
          </p:nvPr>
        </p:nvSpPr>
        <p:spPr>
          <a:xfrm>
            <a:off x="611188" y="1524000"/>
            <a:ext cx="7905750" cy="2120900"/>
          </a:xfrm>
        </p:spPr>
        <p:txBody>
          <a:bodyPr rtlCol="0">
            <a:normAutofit fontScale="90000"/>
          </a:bodyPr>
          <a:lstStyle/>
          <a:p>
            <a:pPr algn="l" fontAlgn="auto">
              <a:spcAft>
                <a:spcPts val="0"/>
              </a:spcAft>
              <a:defRPr/>
            </a:pPr>
            <a:r>
              <a:rPr lang="de-DE" dirty="0"/>
              <a:t>Statistik</a:t>
            </a:r>
            <a:br>
              <a:rPr lang="de-DE" dirty="0"/>
            </a:br>
            <a:r>
              <a:rPr lang="de-DE" dirty="0"/>
              <a:t>in den medizinischen </a:t>
            </a:r>
            <a:br>
              <a:rPr lang="de-DE" dirty="0"/>
            </a:br>
            <a:r>
              <a:rPr lang="de-DE" dirty="0"/>
              <a:t>Wissenschaften</a:t>
            </a:r>
            <a:br>
              <a:rPr lang="de-DE" dirty="0"/>
            </a:br>
            <a:br>
              <a:rPr lang="de-DE" sz="1200" dirty="0"/>
            </a:br>
            <a:endParaRPr lang="de-DE" sz="2500" b="1" i="1" dirty="0"/>
          </a:p>
        </p:txBody>
      </p:sp>
      <p:sp>
        <p:nvSpPr>
          <p:cNvPr id="8" name="Rectangle 3"/>
          <p:cNvSpPr>
            <a:spLocks noGrp="1" noChangeArrowheads="1"/>
          </p:cNvSpPr>
          <p:nvPr>
            <p:ph type="subTitle" idx="1"/>
          </p:nvPr>
        </p:nvSpPr>
        <p:spPr>
          <a:xfrm>
            <a:off x="1339850" y="5589588"/>
            <a:ext cx="6400800" cy="985837"/>
          </a:xfrm>
        </p:spPr>
        <p:txBody>
          <a:bodyPr rtlCol="0">
            <a:normAutofit/>
          </a:bodyPr>
          <a:lstStyle/>
          <a:p>
            <a:pPr fontAlgn="auto">
              <a:spcAft>
                <a:spcPts val="0"/>
              </a:spcAft>
              <a:defRPr/>
            </a:pPr>
            <a:r>
              <a:rPr lang="de-DE" sz="2000" dirty="0"/>
              <a:t>Department für Medizinische Statistik, Informatik und Gesundheitsökonomie, Medizinische Universität Innsbruck</a:t>
            </a:r>
          </a:p>
          <a:p>
            <a:pPr fontAlgn="auto">
              <a:spcAft>
                <a:spcPts val="0"/>
              </a:spcAft>
              <a:defRPr/>
            </a:pPr>
            <a:endParaRPr lang="de-DE" sz="2400" dirty="0"/>
          </a:p>
          <a:p>
            <a:pPr fontAlgn="auto">
              <a:spcAft>
                <a:spcPts val="0"/>
              </a:spcAft>
              <a:defRPr/>
            </a:pPr>
            <a:endParaRPr lang="de-DE" sz="2400" dirty="0"/>
          </a:p>
        </p:txBody>
      </p:sp>
      <p:sp>
        <p:nvSpPr>
          <p:cNvPr id="228355" name="Rectangle 3"/>
          <p:cNvSpPr txBox="1">
            <a:spLocks noChangeArrowheads="1"/>
          </p:cNvSpPr>
          <p:nvPr/>
        </p:nvSpPr>
        <p:spPr bwMode="auto">
          <a:xfrm>
            <a:off x="1339850" y="4076700"/>
            <a:ext cx="6553200" cy="1008063"/>
          </a:xfrm>
          <a:prstGeom prst="rect">
            <a:avLst/>
          </a:prstGeom>
          <a:noFill/>
          <a:ln w="9525">
            <a:noFill/>
            <a:miter lim="800000"/>
            <a:headEnd/>
            <a:tailEnd/>
          </a:ln>
        </p:spPr>
        <p:txBody>
          <a:bodyPr/>
          <a:lstStyle/>
          <a:p>
            <a:pPr algn="ctr">
              <a:spcBef>
                <a:spcPct val="20000"/>
              </a:spcBef>
              <a:buFont typeface="Arial" pitchFamily="34" charset="0"/>
              <a:buNone/>
            </a:pPr>
            <a:r>
              <a:rPr lang="de-DE" sz="2000" dirty="0">
                <a:solidFill>
                  <a:srgbClr val="7F7F7F"/>
                </a:solidFill>
                <a:latin typeface="Calibri" pitchFamily="34" charset="0"/>
              </a:rPr>
              <a:t>Dr. Hanno Ulmer</a:t>
            </a:r>
          </a:p>
          <a:p>
            <a:pPr algn="ctr">
              <a:spcBef>
                <a:spcPct val="20000"/>
              </a:spcBef>
              <a:buFont typeface="Arial" pitchFamily="34" charset="0"/>
              <a:buNone/>
            </a:pPr>
            <a:r>
              <a:rPr lang="de-AT" sz="1600" i="1" dirty="0">
                <a:solidFill>
                  <a:srgbClr val="7F7F7F"/>
                </a:solidFill>
                <a:latin typeface="Calibri" pitchFamily="34" charset="0"/>
              </a:rPr>
              <a:t>hanno.ulmer@i-med.ac.at</a:t>
            </a:r>
            <a:endParaRPr lang="de-DE" sz="1600" i="1" dirty="0">
              <a:solidFill>
                <a:srgbClr val="7F7F7F"/>
              </a:solidFill>
              <a:latin typeface="Calibri" pitchFamily="34" charset="0"/>
            </a:endParaRPr>
          </a:p>
          <a:p>
            <a:pPr algn="ctr">
              <a:spcBef>
                <a:spcPct val="20000"/>
              </a:spcBef>
              <a:buFont typeface="Arial" pitchFamily="34" charset="0"/>
              <a:buNone/>
            </a:pPr>
            <a:r>
              <a:rPr lang="de-DE" sz="1400" i="1" dirty="0">
                <a:solidFill>
                  <a:srgbClr val="7F7F7F"/>
                </a:solidFill>
                <a:latin typeface="Calibri" pitchFamily="34" charset="0"/>
              </a:rPr>
              <a:t>Innsbruck, Oktober 2011</a:t>
            </a:r>
          </a:p>
          <a:p>
            <a:pPr algn="ctr">
              <a:spcBef>
                <a:spcPct val="20000"/>
              </a:spcBef>
              <a:buFont typeface="Arial" pitchFamily="34" charset="0"/>
              <a:buNone/>
            </a:pPr>
            <a:endParaRPr lang="de-DE" sz="2000"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074"/>
          <p:cNvSpPr>
            <a:spLocks noGrp="1" noChangeArrowheads="1"/>
          </p:cNvSpPr>
          <p:nvPr>
            <p:ph type="title"/>
          </p:nvPr>
        </p:nvSpPr>
        <p:spPr>
          <a:xfrm>
            <a:off x="457200" y="274638"/>
            <a:ext cx="6635750" cy="1143000"/>
          </a:xfrm>
        </p:spPr>
        <p:txBody>
          <a:bodyPr/>
          <a:lstStyle/>
          <a:p>
            <a:r>
              <a:rPr lang="de-AT"/>
              <a:t>Motivation</a:t>
            </a:r>
          </a:p>
        </p:txBody>
      </p:sp>
      <p:sp>
        <p:nvSpPr>
          <p:cNvPr id="39941" name="Rectangle 3075"/>
          <p:cNvSpPr>
            <a:spLocks noGrp="1" noChangeArrowheads="1"/>
          </p:cNvSpPr>
          <p:nvPr>
            <p:ph idx="1"/>
          </p:nvPr>
        </p:nvSpPr>
        <p:spPr>
          <a:xfrm>
            <a:off x="457200" y="1600200"/>
            <a:ext cx="8229600" cy="4757738"/>
          </a:xfrm>
        </p:spPr>
        <p:txBody>
          <a:bodyPr>
            <a:normAutofit/>
          </a:bodyPr>
          <a:lstStyle/>
          <a:p>
            <a:pPr>
              <a:lnSpc>
                <a:spcPct val="90000"/>
              </a:lnSpc>
            </a:pPr>
            <a:r>
              <a:rPr lang="de-AT"/>
              <a:t>Beurteilung der Qualität von medizinischen Studien</a:t>
            </a:r>
          </a:p>
          <a:p>
            <a:pPr lvl="1">
              <a:lnSpc>
                <a:spcPct val="90000"/>
              </a:lnSpc>
            </a:pPr>
            <a:r>
              <a:rPr lang="de-AT" sz="2400"/>
              <a:t>Was bedeutet „wissenschaftlich gesichert“ oder „statistisch gesichert“ in der Medizin?</a:t>
            </a:r>
          </a:p>
          <a:p>
            <a:pPr>
              <a:lnSpc>
                <a:spcPct val="90000"/>
              </a:lnSpc>
            </a:pPr>
            <a:r>
              <a:rPr lang="de-AT"/>
              <a:t>Evidenzbasierte Entscheidungen treffen</a:t>
            </a:r>
          </a:p>
          <a:p>
            <a:pPr>
              <a:lnSpc>
                <a:spcPct val="90000"/>
              </a:lnSpc>
            </a:pPr>
            <a:r>
              <a:rPr lang="de-AT"/>
              <a:t>Medizinischen Fortschritt verstehen</a:t>
            </a:r>
          </a:p>
          <a:p>
            <a:pPr>
              <a:lnSpc>
                <a:spcPct val="90000"/>
              </a:lnSpc>
            </a:pPr>
            <a:r>
              <a:rPr lang="de-AT"/>
              <a:t>Effektivität und Sicherheit von diagnostischen und therapeutischen Verfahren beurteilen</a:t>
            </a:r>
          </a:p>
          <a:p>
            <a:pPr>
              <a:lnSpc>
                <a:spcPct val="90000"/>
              </a:lnSpc>
            </a:pPr>
            <a:r>
              <a:rPr lang="de-AT"/>
              <a:t>Auf die Umsetzung von medizinischen Wissen in der klinischen Praxis vorbereiten</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9A0888F1-CDFE-4F37-ACF1-465B67060153}" type="slidenum">
              <a:rPr lang="de-AT">
                <a:latin typeface="+mj-lt"/>
              </a:rPr>
              <a:pPr>
                <a:defRPr/>
              </a:pPr>
              <a:t>17</a:t>
            </a:fld>
            <a:endParaRPr lang="de-AT"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ChangeArrowheads="1"/>
          </p:cNvSpPr>
          <p:nvPr>
            <p:ph type="title"/>
          </p:nvPr>
        </p:nvSpPr>
        <p:spPr>
          <a:xfrm>
            <a:off x="457200" y="274638"/>
            <a:ext cx="6635750" cy="1143000"/>
          </a:xfrm>
        </p:spPr>
        <p:txBody>
          <a:bodyPr/>
          <a:lstStyle/>
          <a:p>
            <a:r>
              <a:rPr lang="de-AT"/>
              <a:t>Medizinische Statistik: INHALT</a:t>
            </a:r>
          </a:p>
        </p:txBody>
      </p:sp>
      <p:sp>
        <p:nvSpPr>
          <p:cNvPr id="40965" name="Rectangle 3"/>
          <p:cNvSpPr>
            <a:spLocks noGrp="1" noChangeArrowheads="1"/>
          </p:cNvSpPr>
          <p:nvPr>
            <p:ph idx="1"/>
          </p:nvPr>
        </p:nvSpPr>
        <p:spPr>
          <a:xfrm>
            <a:off x="457200" y="1600200"/>
            <a:ext cx="8229600" cy="4757738"/>
          </a:xfrm>
        </p:spPr>
        <p:txBody>
          <a:bodyPr>
            <a:normAutofit/>
          </a:bodyPr>
          <a:lstStyle/>
          <a:p>
            <a:pPr>
              <a:lnSpc>
                <a:spcPct val="90000"/>
              </a:lnSpc>
            </a:pPr>
            <a:r>
              <a:rPr lang="de-AT"/>
              <a:t>Einführung in das wissenschaftliche Arbeiten in der Medizin</a:t>
            </a:r>
          </a:p>
          <a:p>
            <a:pPr>
              <a:lnSpc>
                <a:spcPct val="90000"/>
              </a:lnSpc>
            </a:pPr>
            <a:r>
              <a:rPr lang="de-AT"/>
              <a:t>Studienplanung</a:t>
            </a:r>
          </a:p>
          <a:p>
            <a:pPr lvl="1">
              <a:lnSpc>
                <a:spcPct val="90000"/>
              </a:lnSpc>
            </a:pPr>
            <a:r>
              <a:rPr lang="de-AT" sz="2000"/>
              <a:t>Planen, messen, dokumentieren </a:t>
            </a:r>
          </a:p>
          <a:p>
            <a:pPr>
              <a:lnSpc>
                <a:spcPct val="90000"/>
              </a:lnSpc>
            </a:pPr>
            <a:r>
              <a:rPr lang="de-AT"/>
              <a:t>Beschreibende Statistik</a:t>
            </a:r>
          </a:p>
          <a:p>
            <a:pPr lvl="1">
              <a:lnSpc>
                <a:spcPct val="90000"/>
              </a:lnSpc>
            </a:pPr>
            <a:r>
              <a:rPr lang="de-AT" sz="2000"/>
              <a:t>Erstellen von Tabellen und Grafiken</a:t>
            </a:r>
          </a:p>
          <a:p>
            <a:pPr lvl="1">
              <a:lnSpc>
                <a:spcPct val="90000"/>
              </a:lnSpc>
            </a:pPr>
            <a:r>
              <a:rPr lang="de-AT" sz="2000"/>
              <a:t>Berechnung von statistischen Kennzahlen</a:t>
            </a:r>
          </a:p>
          <a:p>
            <a:pPr>
              <a:lnSpc>
                <a:spcPct val="90000"/>
              </a:lnSpc>
            </a:pPr>
            <a:r>
              <a:rPr lang="de-AT"/>
              <a:t>Schliessende (konfirmatorische) Statistik</a:t>
            </a:r>
          </a:p>
          <a:p>
            <a:pPr lvl="1">
              <a:lnSpc>
                <a:spcPct val="90000"/>
              </a:lnSpc>
            </a:pPr>
            <a:r>
              <a:rPr lang="de-AT" sz="2000"/>
              <a:t>Von einer Stichprobe auf die Grundgesamtheit schliessen</a:t>
            </a:r>
          </a:p>
          <a:p>
            <a:pPr>
              <a:lnSpc>
                <a:spcPct val="90000"/>
              </a:lnSpc>
            </a:pPr>
            <a:r>
              <a:rPr lang="de-AT"/>
              <a:t>Statistische Angaben in der medizinischen Literatur verstehen und interpretieren</a:t>
            </a:r>
          </a:p>
        </p:txBody>
      </p:sp>
      <p:sp>
        <p:nvSpPr>
          <p:cNvPr id="7" name="Fußzeilenplatzhalter 4"/>
          <p:cNvSpPr>
            <a:spLocks noGrp="1"/>
          </p:cNvSpPr>
          <p:nvPr>
            <p:ph type="ftr" sz="quarter" idx="11"/>
          </p:nvPr>
        </p:nvSpPr>
        <p:spPr/>
        <p:txBody>
          <a:bodyPr/>
          <a:lstStyle/>
          <a:p>
            <a:pPr>
              <a:defRPr/>
            </a:pPr>
            <a:r>
              <a:rPr lang="de-AT"/>
              <a:t>hanno.ulmer@i-med.ac.at</a:t>
            </a:r>
            <a:endParaRPr lang="de-AT" dirty="0"/>
          </a:p>
        </p:txBody>
      </p:sp>
      <p:sp>
        <p:nvSpPr>
          <p:cNvPr id="6" name="Foliennummernplatzhalter 5"/>
          <p:cNvSpPr>
            <a:spLocks noGrp="1"/>
          </p:cNvSpPr>
          <p:nvPr>
            <p:ph type="sldNum" sz="quarter" idx="12"/>
          </p:nvPr>
        </p:nvSpPr>
        <p:spPr/>
        <p:txBody>
          <a:bodyPr/>
          <a:lstStyle/>
          <a:p>
            <a:pPr>
              <a:defRPr/>
            </a:pPr>
            <a:fld id="{D7DADAC7-E381-457B-BACE-3397525D93DA}" type="slidenum">
              <a:rPr lang="de-AT">
                <a:latin typeface="+mj-lt"/>
              </a:rPr>
              <a:pPr>
                <a:defRPr/>
              </a:pPr>
              <a:t>18</a:t>
            </a:fld>
            <a:endParaRPr lang="de-AT">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395288" y="260350"/>
            <a:ext cx="6635750" cy="1143000"/>
          </a:xfrm>
        </p:spPr>
        <p:txBody>
          <a:bodyPr/>
          <a:lstStyle/>
          <a:p>
            <a:r>
              <a:rPr lang="de-AT"/>
              <a:t>Statistik</a:t>
            </a:r>
            <a:r>
              <a:rPr lang="de-AT">
                <a:solidFill>
                  <a:srgbClr val="FF0000"/>
                </a:solidFill>
              </a:rPr>
              <a:t> </a:t>
            </a:r>
            <a:r>
              <a:rPr lang="de-AT"/>
              <a:t>und Medizin</a:t>
            </a:r>
          </a:p>
        </p:txBody>
      </p:sp>
      <p:sp>
        <p:nvSpPr>
          <p:cNvPr id="61445" name="Rectangle 3"/>
          <p:cNvSpPr>
            <a:spLocks noGrp="1" noChangeArrowheads="1"/>
          </p:cNvSpPr>
          <p:nvPr>
            <p:ph idx="1"/>
          </p:nvPr>
        </p:nvSpPr>
        <p:spPr>
          <a:xfrm>
            <a:off x="457200" y="1600200"/>
            <a:ext cx="8229600" cy="4757738"/>
          </a:xfrm>
        </p:spPr>
        <p:txBody>
          <a:bodyPr>
            <a:normAutofit/>
          </a:bodyPr>
          <a:lstStyle/>
          <a:p>
            <a:pPr>
              <a:lnSpc>
                <a:spcPct val="80000"/>
              </a:lnSpc>
              <a:buFont typeface="Arial" pitchFamily="34" charset="0"/>
              <a:buNone/>
            </a:pPr>
            <a:r>
              <a:rPr lang="de-AT"/>
              <a:t>Medizin sucht „zuverlässige“ Antworten auf:</a:t>
            </a:r>
          </a:p>
          <a:p>
            <a:pPr>
              <a:lnSpc>
                <a:spcPct val="80000"/>
              </a:lnSpc>
            </a:pPr>
            <a:r>
              <a:rPr lang="de-AT" sz="2000"/>
              <a:t>nicht-deterministische, d.h. zufallsabhängige Prozesse </a:t>
            </a:r>
          </a:p>
          <a:p>
            <a:pPr lvl="1">
              <a:lnSpc>
                <a:spcPct val="80000"/>
              </a:lnSpc>
            </a:pPr>
            <a:r>
              <a:rPr lang="de-AT" sz="2000"/>
              <a:t>ätiologische Zusammenhänge</a:t>
            </a:r>
          </a:p>
          <a:p>
            <a:pPr lvl="2">
              <a:lnSpc>
                <a:spcPct val="80000"/>
              </a:lnSpc>
            </a:pPr>
            <a:r>
              <a:rPr lang="de-AT"/>
              <a:t>Entstehung von Krankheiten</a:t>
            </a:r>
          </a:p>
          <a:p>
            <a:pPr lvl="1">
              <a:lnSpc>
                <a:spcPct val="80000"/>
              </a:lnSpc>
            </a:pPr>
            <a:r>
              <a:rPr lang="de-AT" sz="2000"/>
              <a:t>die Aussagekraft von diagnostischen Verfahren</a:t>
            </a:r>
          </a:p>
          <a:p>
            <a:pPr lvl="1">
              <a:lnSpc>
                <a:spcPct val="80000"/>
              </a:lnSpc>
            </a:pPr>
            <a:r>
              <a:rPr lang="de-AT" sz="2000"/>
              <a:t>die Wirksamkeit, Sicherheit von therapeutischen Verfahren.</a:t>
            </a:r>
          </a:p>
          <a:p>
            <a:pPr>
              <a:lnSpc>
                <a:spcPct val="80000"/>
              </a:lnSpc>
            </a:pPr>
            <a:endParaRPr lang="de-AT" sz="2000"/>
          </a:p>
          <a:p>
            <a:pPr>
              <a:lnSpc>
                <a:spcPct val="80000"/>
              </a:lnSpc>
            </a:pPr>
            <a:r>
              <a:rPr lang="de-AT" sz="2000"/>
              <a:t>durch eine systematische Vorgangsweise:</a:t>
            </a:r>
          </a:p>
          <a:p>
            <a:pPr lvl="1">
              <a:lnSpc>
                <a:spcPct val="80000"/>
              </a:lnSpc>
            </a:pPr>
            <a:r>
              <a:rPr lang="de-AT" sz="2000"/>
              <a:t>Experiment</a:t>
            </a:r>
          </a:p>
          <a:p>
            <a:pPr lvl="1">
              <a:lnSpc>
                <a:spcPct val="80000"/>
              </a:lnSpc>
            </a:pPr>
            <a:r>
              <a:rPr lang="de-AT" sz="2000"/>
              <a:t>Klinische Studie</a:t>
            </a:r>
          </a:p>
          <a:p>
            <a:pPr lvl="2">
              <a:lnSpc>
                <a:spcPct val="80000"/>
              </a:lnSpc>
            </a:pPr>
            <a:r>
              <a:rPr lang="de-AT"/>
              <a:t>Zur Zulassung von Medikamenten, Medizinprodukten, …</a:t>
            </a:r>
          </a:p>
          <a:p>
            <a:pPr lvl="1">
              <a:lnSpc>
                <a:spcPct val="80000"/>
              </a:lnSpc>
            </a:pPr>
            <a:r>
              <a:rPr lang="de-AT" sz="2000"/>
              <a:t>Beobachtung</a:t>
            </a:r>
          </a:p>
        </p:txBody>
      </p:sp>
      <p:sp>
        <p:nvSpPr>
          <p:cNvPr id="7" name="Fußzeilenplatzhalter 4"/>
          <p:cNvSpPr>
            <a:spLocks noGrp="1"/>
          </p:cNvSpPr>
          <p:nvPr>
            <p:ph type="ftr" sz="quarter" idx="11"/>
          </p:nvPr>
        </p:nvSpPr>
        <p:spPr/>
        <p:txBody>
          <a:bodyPr/>
          <a:lstStyle/>
          <a:p>
            <a:pPr>
              <a:defRPr/>
            </a:pPr>
            <a:r>
              <a:rPr lang="de-AT"/>
              <a:t>hanno.ulmer@i-med.ac.at</a:t>
            </a:r>
            <a:endParaRPr lang="de-AT" dirty="0"/>
          </a:p>
        </p:txBody>
      </p:sp>
      <p:sp>
        <p:nvSpPr>
          <p:cNvPr id="6" name="Foliennummernplatzhalter 5"/>
          <p:cNvSpPr>
            <a:spLocks noGrp="1"/>
          </p:cNvSpPr>
          <p:nvPr>
            <p:ph type="sldNum" sz="quarter" idx="12"/>
          </p:nvPr>
        </p:nvSpPr>
        <p:spPr/>
        <p:txBody>
          <a:bodyPr/>
          <a:lstStyle/>
          <a:p>
            <a:pPr>
              <a:defRPr/>
            </a:pPr>
            <a:fld id="{A58D3BAF-D9D9-4DD9-8D45-CCC31728F68C}" type="slidenum">
              <a:rPr lang="de-AT">
                <a:latin typeface="+mj-lt"/>
              </a:rPr>
              <a:pPr>
                <a:defRPr/>
              </a:pPr>
              <a:t>19</a:t>
            </a:fld>
            <a:endParaRPr lang="de-AT">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xfrm>
            <a:off x="457200" y="752475"/>
            <a:ext cx="8229600" cy="461963"/>
          </a:xfrm>
        </p:spPr>
        <p:txBody>
          <a:bodyPr rtlCol="0">
            <a:normAutofit fontScale="90000"/>
          </a:bodyPr>
          <a:lstStyle/>
          <a:p>
            <a:pPr fontAlgn="auto">
              <a:spcAft>
                <a:spcPts val="0"/>
              </a:spcAft>
              <a:defRPr/>
            </a:pPr>
            <a:r>
              <a:rPr lang="de-AT" sz="4000"/>
              <a:t>Organisatorisches</a:t>
            </a:r>
          </a:p>
        </p:txBody>
      </p:sp>
      <p:sp>
        <p:nvSpPr>
          <p:cNvPr id="194562" name="Rectangle 3"/>
          <p:cNvSpPr>
            <a:spLocks noGrp="1" noChangeArrowheads="1"/>
          </p:cNvSpPr>
          <p:nvPr>
            <p:ph idx="1"/>
          </p:nvPr>
        </p:nvSpPr>
        <p:spPr>
          <a:xfrm>
            <a:off x="457200" y="1600200"/>
            <a:ext cx="8229600" cy="4757738"/>
          </a:xfrm>
        </p:spPr>
        <p:txBody>
          <a:bodyPr/>
          <a:lstStyle/>
          <a:p>
            <a:pPr>
              <a:lnSpc>
                <a:spcPct val="90000"/>
              </a:lnSpc>
            </a:pPr>
            <a:r>
              <a:rPr lang="de-AT" dirty="0"/>
              <a:t>Vorlesung</a:t>
            </a:r>
            <a:endParaRPr lang="de-AT" sz="1800" dirty="0"/>
          </a:p>
          <a:p>
            <a:pPr>
              <a:lnSpc>
                <a:spcPct val="90000"/>
              </a:lnSpc>
            </a:pPr>
            <a:r>
              <a:rPr lang="de-AT" dirty="0"/>
              <a:t>Praktikum </a:t>
            </a:r>
            <a:r>
              <a:rPr lang="de-AT" sz="1400" i="1" dirty="0"/>
              <a:t>(freiwillig)</a:t>
            </a:r>
          </a:p>
          <a:p>
            <a:pPr marL="715963" lvl="2" indent="-358775">
              <a:lnSpc>
                <a:spcPct val="90000"/>
              </a:lnSpc>
            </a:pPr>
            <a:r>
              <a:rPr lang="de-AT" sz="2400" dirty="0"/>
              <a:t>Anmeldung zum freiwilligen Praktikum über </a:t>
            </a:r>
            <a:r>
              <a:rPr lang="de-AT" sz="2400" dirty="0" err="1"/>
              <a:t>inside.i-med</a:t>
            </a:r>
            <a:r>
              <a:rPr lang="de-AT" sz="2400" dirty="0"/>
              <a:t>:</a:t>
            </a:r>
            <a:br>
              <a:rPr lang="de-AT" sz="2400" dirty="0"/>
            </a:br>
            <a:r>
              <a:rPr lang="de-AT" sz="2400" dirty="0"/>
              <a:t>LV 700.008 – Praktikum Einführung Biostatistik </a:t>
            </a:r>
            <a:r>
              <a:rPr lang="de-AT" sz="2400" i="1" dirty="0"/>
              <a:t>(Wahlfach)</a:t>
            </a:r>
          </a:p>
          <a:p>
            <a:pPr marL="357188" lvl="2" indent="0" algn="ctr">
              <a:lnSpc>
                <a:spcPct val="90000"/>
              </a:lnSpc>
              <a:spcBef>
                <a:spcPts val="1200"/>
              </a:spcBef>
              <a:spcAft>
                <a:spcPts val="1200"/>
              </a:spcAft>
              <a:buNone/>
            </a:pPr>
            <a:r>
              <a:rPr lang="de-AT" sz="2400" b="1" dirty="0"/>
              <a:t>Anmeldeschluss:</a:t>
            </a:r>
            <a:r>
              <a:rPr lang="de-AT" sz="2400" dirty="0"/>
              <a:t> </a:t>
            </a:r>
            <a:r>
              <a:rPr lang="de-AT" sz="2400" b="1" dirty="0">
                <a:solidFill>
                  <a:srgbClr val="FF0000"/>
                </a:solidFill>
              </a:rPr>
              <a:t>24.11.</a:t>
            </a:r>
            <a:r>
              <a:rPr lang="de-AT" sz="2400" dirty="0"/>
              <a:t>2022</a:t>
            </a:r>
          </a:p>
          <a:p>
            <a:pPr marL="715963" lvl="2" indent="-358775">
              <a:lnSpc>
                <a:spcPct val="90000"/>
              </a:lnSpc>
            </a:pPr>
            <a:r>
              <a:rPr lang="de-AT" sz="2400" dirty="0"/>
              <a:t>Das Praktikum erfolgt über </a:t>
            </a:r>
            <a:r>
              <a:rPr lang="de-AT" sz="2400" dirty="0" err="1"/>
              <a:t>Moodle</a:t>
            </a:r>
            <a:r>
              <a:rPr lang="de-AT" sz="2400" dirty="0"/>
              <a:t> (moodle.i-med.ac.at)</a:t>
            </a:r>
          </a:p>
          <a:p>
            <a:pPr marL="715963" lvl="2" indent="-358775">
              <a:lnSpc>
                <a:spcPct val="90000"/>
              </a:lnSpc>
            </a:pPr>
            <a:r>
              <a:rPr lang="de-AT" sz="2400" dirty="0"/>
              <a:t>Die Aufgaben müssen in einem 4h-Zeitfenster gelöst werden</a:t>
            </a:r>
          </a:p>
          <a:p>
            <a:pPr marL="715963" lvl="2" indent="-358775">
              <a:lnSpc>
                <a:spcPct val="90000"/>
              </a:lnSpc>
            </a:pPr>
            <a:r>
              <a:rPr lang="de-AT" sz="2400" dirty="0"/>
              <a:t>Von zu Hause aus machbar</a:t>
            </a:r>
          </a:p>
          <a:p>
            <a:pPr>
              <a:lnSpc>
                <a:spcPct val="90000"/>
              </a:lnSpc>
            </a:pPr>
            <a:endParaRPr lang="de-AT" dirty="0"/>
          </a:p>
          <a:p>
            <a:pPr>
              <a:lnSpc>
                <a:spcPct val="90000"/>
              </a:lnSpc>
            </a:pPr>
            <a:r>
              <a:rPr lang="de-AT" dirty="0"/>
              <a:t>Folien zur Vorlesung: in </a:t>
            </a:r>
            <a:r>
              <a:rPr lang="de-AT" dirty="0" err="1"/>
              <a:t>Moodle</a:t>
            </a:r>
            <a:endParaRPr lang="de-AT" dirty="0"/>
          </a:p>
        </p:txBody>
      </p:sp>
      <p:sp>
        <p:nvSpPr>
          <p:cNvPr id="18436" name="Foliennummernplatzhalter 5"/>
          <p:cNvSpPr>
            <a:spLocks noGrp="1"/>
          </p:cNvSpPr>
          <p:nvPr>
            <p:ph type="sldNum" sz="quarter" idx="12"/>
          </p:nvPr>
        </p:nvSpPr>
        <p:spPr/>
        <p:txBody>
          <a:bodyPr/>
          <a:lstStyle/>
          <a:p>
            <a:pPr>
              <a:defRPr/>
            </a:pPr>
            <a:fld id="{5C780CF8-B836-49F3-8435-191616932E5B}" type="slidenum">
              <a:rPr lang="en-US"/>
              <a:pPr>
                <a:defRPr/>
              </a:pPr>
              <a:t>2</a:t>
            </a:fld>
            <a:endParaRPr lang="en-US" dirty="0"/>
          </a:p>
        </p:txBody>
      </p:sp>
      <p:sp>
        <p:nvSpPr>
          <p:cNvPr id="2" name="Fußzeilenplatzhalter 1"/>
          <p:cNvSpPr>
            <a:spLocks noGrp="1"/>
          </p:cNvSpPr>
          <p:nvPr>
            <p:ph type="ftr" sz="quarter" idx="11"/>
          </p:nvPr>
        </p:nvSpPr>
        <p:spPr/>
        <p:txBody>
          <a:bodyPr/>
          <a:lstStyle/>
          <a:p>
            <a:pPr>
              <a:defRPr/>
            </a:pPr>
            <a:r>
              <a:rPr lang="de-DE" altLang="en-US" dirty="0">
                <a:latin typeface="Comic Sans MS" pitchFamily="66" charset="0"/>
              </a:rPr>
              <a:t>hanno.ulmer@i-med.ac.at</a:t>
            </a:r>
          </a:p>
        </p:txBody>
      </p:sp>
    </p:spTree>
    <p:extLst>
      <p:ext uri="{BB962C8B-B14F-4D97-AF65-F5344CB8AC3E}">
        <p14:creationId xmlns:p14="http://schemas.microsoft.com/office/powerpoint/2010/main" val="912869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1026"/>
          <p:cNvSpPr>
            <a:spLocks noGrp="1" noChangeArrowheads="1"/>
          </p:cNvSpPr>
          <p:nvPr>
            <p:ph type="title"/>
          </p:nvPr>
        </p:nvSpPr>
        <p:spPr>
          <a:xfrm>
            <a:off x="457200" y="274638"/>
            <a:ext cx="6635750" cy="1143000"/>
          </a:xfrm>
        </p:spPr>
        <p:txBody>
          <a:bodyPr rtlCol="0"/>
          <a:lstStyle/>
          <a:p>
            <a:pPr fontAlgn="auto">
              <a:spcAft>
                <a:spcPts val="0"/>
              </a:spcAft>
              <a:defRPr/>
            </a:pPr>
            <a:r>
              <a:rPr lang="de-AT">
                <a:latin typeface="+mn-lt"/>
              </a:rPr>
              <a:t>Statistische Aussagen in der Medizin</a:t>
            </a:r>
          </a:p>
        </p:txBody>
      </p:sp>
      <p:sp>
        <p:nvSpPr>
          <p:cNvPr id="47106" name="Rectangle 1027"/>
          <p:cNvSpPr>
            <a:spLocks noGrp="1" noChangeArrowheads="1"/>
          </p:cNvSpPr>
          <p:nvPr>
            <p:ph idx="1"/>
          </p:nvPr>
        </p:nvSpPr>
        <p:spPr>
          <a:xfrm>
            <a:off x="457200" y="1600200"/>
            <a:ext cx="8229600" cy="4757738"/>
          </a:xfrm>
        </p:spPr>
        <p:txBody>
          <a:bodyPr/>
          <a:lstStyle/>
          <a:p>
            <a:pPr>
              <a:lnSpc>
                <a:spcPct val="90000"/>
              </a:lnSpc>
            </a:pPr>
            <a:r>
              <a:rPr lang="de-AT" dirty="0"/>
              <a:t>Das mittlere Geburtsgewicht von gesunden Neugeborenen beträgt 3500g</a:t>
            </a:r>
          </a:p>
          <a:p>
            <a:pPr lvl="1">
              <a:lnSpc>
                <a:spcPct val="90000"/>
              </a:lnSpc>
            </a:pPr>
            <a:r>
              <a:rPr lang="de-AT" sz="2000" dirty="0"/>
              <a:t>Die untere 5% Perzentile ist bei 2700g</a:t>
            </a:r>
          </a:p>
          <a:p>
            <a:pPr>
              <a:lnSpc>
                <a:spcPct val="90000"/>
              </a:lnSpc>
            </a:pPr>
            <a:r>
              <a:rPr lang="de-AT" dirty="0"/>
              <a:t>Die mittlere Senkung des diastolischen Blutdrucks bei Therapie mit Medikament A beträgt 7 </a:t>
            </a:r>
            <a:r>
              <a:rPr lang="de-AT" dirty="0" err="1"/>
              <a:t>mmHg</a:t>
            </a:r>
            <a:endParaRPr lang="de-AT" dirty="0"/>
          </a:p>
          <a:p>
            <a:pPr>
              <a:lnSpc>
                <a:spcPct val="90000"/>
              </a:lnSpc>
            </a:pPr>
            <a:r>
              <a:rPr lang="de-AT" dirty="0"/>
              <a:t>Durch Rauchen wird das Lungenkrebsrisiko um 750% erhöht</a:t>
            </a:r>
          </a:p>
          <a:p>
            <a:pPr>
              <a:lnSpc>
                <a:spcPct val="90000"/>
              </a:lnSpc>
            </a:pPr>
            <a:r>
              <a:rPr lang="de-AT" dirty="0"/>
              <a:t>Ein PSA-Wert über 5ng/dl ist ein Risikoindikator für ein Prostata-Karzinom</a:t>
            </a:r>
          </a:p>
          <a:p>
            <a:pPr>
              <a:lnSpc>
                <a:spcPct val="90000"/>
              </a:lnSpc>
            </a:pPr>
            <a:r>
              <a:rPr lang="de-AT" dirty="0"/>
              <a:t>Die mediane Überlebenszeit nach Diagnose eines Nierentumors beträgt 3 Jahre</a:t>
            </a:r>
          </a:p>
          <a:p>
            <a:pPr>
              <a:lnSpc>
                <a:spcPct val="90000"/>
              </a:lnSpc>
            </a:pPr>
            <a:r>
              <a:rPr lang="en-US" dirty="0" err="1"/>
              <a:t>Wenn</a:t>
            </a:r>
            <a:r>
              <a:rPr lang="en-US" dirty="0"/>
              <a:t> </a:t>
            </a:r>
            <a:r>
              <a:rPr lang="en-US" dirty="0" err="1"/>
              <a:t>der</a:t>
            </a:r>
            <a:r>
              <a:rPr lang="en-US" dirty="0"/>
              <a:t> Test </a:t>
            </a:r>
            <a:r>
              <a:rPr lang="en-US" dirty="0" err="1"/>
              <a:t>positiv</a:t>
            </a:r>
            <a:r>
              <a:rPr lang="en-US" dirty="0"/>
              <a:t> </a:t>
            </a:r>
            <a:r>
              <a:rPr lang="en-US" dirty="0" err="1"/>
              <a:t>ist</a:t>
            </a:r>
            <a:r>
              <a:rPr lang="en-US" dirty="0"/>
              <a:t>, </a:t>
            </a:r>
            <a:r>
              <a:rPr lang="en-US" dirty="0" err="1"/>
              <a:t>besteht</a:t>
            </a:r>
            <a:r>
              <a:rPr lang="en-US" dirty="0"/>
              <a:t> </a:t>
            </a:r>
            <a:r>
              <a:rPr lang="en-US" dirty="0" err="1"/>
              <a:t>eine</a:t>
            </a:r>
            <a:r>
              <a:rPr lang="en-US" dirty="0"/>
              <a:t> </a:t>
            </a:r>
            <a:r>
              <a:rPr lang="en-US" dirty="0" err="1"/>
              <a:t>Wahrscheinlichkeit</a:t>
            </a:r>
            <a:r>
              <a:rPr lang="en-US" dirty="0"/>
              <a:t> von 85%, </a:t>
            </a:r>
            <a:r>
              <a:rPr lang="en-US" dirty="0" err="1"/>
              <a:t>dass</a:t>
            </a:r>
            <a:r>
              <a:rPr lang="en-US" dirty="0"/>
              <a:t> </a:t>
            </a:r>
            <a:r>
              <a:rPr lang="en-US" dirty="0" err="1"/>
              <a:t>der</a:t>
            </a:r>
            <a:r>
              <a:rPr lang="en-US" dirty="0"/>
              <a:t> Patient </a:t>
            </a:r>
            <a:r>
              <a:rPr lang="en-US" dirty="0" err="1"/>
              <a:t>eine</a:t>
            </a:r>
            <a:r>
              <a:rPr lang="en-US" dirty="0"/>
              <a:t> </a:t>
            </a:r>
            <a:r>
              <a:rPr lang="en-US" dirty="0" err="1"/>
              <a:t>bestimmte</a:t>
            </a:r>
            <a:r>
              <a:rPr lang="en-US" dirty="0"/>
              <a:t> </a:t>
            </a:r>
            <a:r>
              <a:rPr lang="en-US" dirty="0" err="1"/>
              <a:t>Krankheit</a:t>
            </a:r>
            <a:r>
              <a:rPr lang="en-US" dirty="0"/>
              <a:t> hat</a:t>
            </a:r>
          </a:p>
          <a:p>
            <a:pPr>
              <a:lnSpc>
                <a:spcPct val="90000"/>
              </a:lnSpc>
            </a:pPr>
            <a:endParaRPr lang="de-AT" dirty="0"/>
          </a:p>
        </p:txBody>
      </p:sp>
      <p:sp>
        <p:nvSpPr>
          <p:cNvPr id="6" name="Fußzeilenplatzhalter 4"/>
          <p:cNvSpPr>
            <a:spLocks noGrp="1"/>
          </p:cNvSpPr>
          <p:nvPr>
            <p:ph type="ftr" sz="quarter" idx="11"/>
          </p:nvPr>
        </p:nvSpPr>
        <p:spPr/>
        <p:txBody>
          <a:bodyPr/>
          <a:lstStyle/>
          <a:p>
            <a:pPr>
              <a:defRPr/>
            </a:pPr>
            <a:r>
              <a:rPr lang="de-AT">
                <a:latin typeface="+mn-lt"/>
              </a:rPr>
              <a:t>hanno.ulmer@i-med.ac.at</a:t>
            </a:r>
            <a:endParaRPr lang="de-AT" dirty="0">
              <a:latin typeface="+mn-lt"/>
            </a:endParaRPr>
          </a:p>
        </p:txBody>
      </p:sp>
      <p:sp>
        <p:nvSpPr>
          <p:cNvPr id="5" name="Foliennummernplatzhalter 5"/>
          <p:cNvSpPr>
            <a:spLocks noGrp="1"/>
          </p:cNvSpPr>
          <p:nvPr>
            <p:ph type="sldNum" sz="quarter" idx="12"/>
          </p:nvPr>
        </p:nvSpPr>
        <p:spPr/>
        <p:txBody>
          <a:bodyPr/>
          <a:lstStyle/>
          <a:p>
            <a:pPr>
              <a:defRPr/>
            </a:pPr>
            <a:fld id="{535F7732-B249-4624-9942-C1D960C77CD8}" type="slidenum">
              <a:rPr lang="de-AT">
                <a:latin typeface="+mn-lt"/>
              </a:rPr>
              <a:pPr>
                <a:defRPr/>
              </a:pPr>
              <a:t>20</a:t>
            </a:fld>
            <a:endParaRPr lang="de-AT"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Medizinische Forschung</a:t>
            </a:r>
            <a:endParaRPr lang="en-US" dirty="0"/>
          </a:p>
        </p:txBody>
      </p:sp>
      <p:sp>
        <p:nvSpPr>
          <p:cNvPr id="4" name="Fußzeilenplatzhalter 3"/>
          <p:cNvSpPr>
            <a:spLocks noGrp="1"/>
          </p:cNvSpPr>
          <p:nvPr>
            <p:ph type="ftr" sz="quarter" idx="11"/>
          </p:nvPr>
        </p:nvSpPr>
        <p:spPr/>
        <p:txBody>
          <a:bodyPr/>
          <a:lstStyle/>
          <a:p>
            <a:r>
              <a:rPr lang="de-DE" altLang="en-US"/>
              <a:t>hanno.ulmer@i-med.ac.at</a:t>
            </a:r>
          </a:p>
        </p:txBody>
      </p:sp>
      <p:pic>
        <p:nvPicPr>
          <p:cNvPr id="535554" name="Picture 2"/>
          <p:cNvPicPr>
            <a:picLocks noChangeAspect="1" noChangeArrowheads="1"/>
          </p:cNvPicPr>
          <p:nvPr/>
        </p:nvPicPr>
        <p:blipFill>
          <a:blip r:embed="rId2" cstate="print"/>
          <a:srcRect/>
          <a:stretch>
            <a:fillRect/>
          </a:stretch>
        </p:blipFill>
        <p:spPr bwMode="auto">
          <a:xfrm>
            <a:off x="683568" y="1556792"/>
            <a:ext cx="7019925" cy="48101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AT" sz="3600">
                <a:cs typeface="Calibri" pitchFamily="34" charset="0"/>
              </a:rPr>
              <a:t>Randomisierte kontollierte </a:t>
            </a:r>
            <a:r>
              <a:rPr lang="de-DE" sz="3600">
                <a:cs typeface="Calibri" pitchFamily="34" charset="0"/>
              </a:rPr>
              <a:t>(</a:t>
            </a:r>
            <a:r>
              <a:rPr lang="de-AT" sz="3600">
                <a:cs typeface="Calibri" pitchFamily="34" charset="0"/>
              </a:rPr>
              <a:t>klinische</a:t>
            </a:r>
            <a:r>
              <a:rPr lang="de-DE" sz="3600">
                <a:cs typeface="Calibri" pitchFamily="34" charset="0"/>
              </a:rPr>
              <a:t>)</a:t>
            </a:r>
            <a:r>
              <a:rPr lang="de-AT" sz="3600">
                <a:cs typeface="Calibri" pitchFamily="34" charset="0"/>
              </a:rPr>
              <a:t> Studie</a:t>
            </a:r>
          </a:p>
        </p:txBody>
      </p:sp>
      <p:sp>
        <p:nvSpPr>
          <p:cNvPr id="86018" name="Rectangle 3"/>
          <p:cNvSpPr>
            <a:spLocks noGrp="1" noChangeArrowheads="1"/>
          </p:cNvSpPr>
          <p:nvPr>
            <p:ph idx="1"/>
          </p:nvPr>
        </p:nvSpPr>
        <p:spPr>
          <a:xfrm>
            <a:off x="685800" y="1981200"/>
            <a:ext cx="8001000" cy="4114800"/>
          </a:xfrm>
        </p:spPr>
        <p:txBody>
          <a:bodyPr/>
          <a:lstStyle/>
          <a:p>
            <a:r>
              <a:rPr lang="de-AT" b="1" dirty="0" err="1"/>
              <a:t>Randomized</a:t>
            </a:r>
            <a:r>
              <a:rPr lang="de-AT" b="1" dirty="0"/>
              <a:t> </a:t>
            </a:r>
            <a:r>
              <a:rPr lang="de-AT" b="1" dirty="0" err="1"/>
              <a:t>Controlled</a:t>
            </a:r>
            <a:r>
              <a:rPr lang="de-AT" b="1" dirty="0"/>
              <a:t> Clinical Trial (RCT)</a:t>
            </a:r>
          </a:p>
          <a:p>
            <a:pPr lvl="1"/>
            <a:r>
              <a:rPr lang="de-AT" sz="2000" dirty="0"/>
              <a:t>Studien für die Zulassung von Medikamenten oder Produkten</a:t>
            </a:r>
          </a:p>
          <a:p>
            <a:pPr lvl="1"/>
            <a:r>
              <a:rPr lang="de-AT" sz="2000" dirty="0"/>
              <a:t>Experiment</a:t>
            </a:r>
          </a:p>
          <a:p>
            <a:pPr lvl="2"/>
            <a:r>
              <a:rPr lang="de-AT" sz="1800" dirty="0"/>
              <a:t>Einflussfaktoren werden kontrolliert </a:t>
            </a:r>
          </a:p>
          <a:p>
            <a:pPr lvl="1"/>
            <a:r>
              <a:rPr lang="de-AT" sz="2000" dirty="0"/>
              <a:t>Vermeidung von Verzerrungen durch </a:t>
            </a:r>
            <a:r>
              <a:rPr lang="de-AT" sz="2000" b="1" dirty="0">
                <a:solidFill>
                  <a:srgbClr val="FF3300"/>
                </a:solidFill>
              </a:rPr>
              <a:t>Randomisierung</a:t>
            </a:r>
          </a:p>
          <a:p>
            <a:pPr lvl="2"/>
            <a:r>
              <a:rPr lang="de-AT" sz="1800" dirty="0"/>
              <a:t>Zufällige Zuordnung zu einer Gruppe, Vermeidung von Selektion</a:t>
            </a:r>
          </a:p>
          <a:p>
            <a:pPr lvl="3"/>
            <a:r>
              <a:rPr lang="de-AT" sz="1600" dirty="0"/>
              <a:t>Z.B.: Neue Therapie – Standardtherapie (=Kontrollgruppe)</a:t>
            </a:r>
            <a:endParaRPr lang="de-DE" sz="1600" dirty="0"/>
          </a:p>
          <a:p>
            <a:pPr lvl="1"/>
            <a:r>
              <a:rPr lang="de-DE" sz="2000" dirty="0"/>
              <a:t>Vergleich mit mindestens einer zweiten Gruppe (</a:t>
            </a:r>
            <a:r>
              <a:rPr lang="de-DE" sz="2000" b="1" dirty="0">
                <a:solidFill>
                  <a:srgbClr val="FF3300"/>
                </a:solidFill>
              </a:rPr>
              <a:t>Kontrolle</a:t>
            </a:r>
            <a:r>
              <a:rPr lang="de-DE" sz="2000" dirty="0"/>
              <a:t>) </a:t>
            </a:r>
            <a:endParaRPr lang="de-AT" sz="2000" dirty="0"/>
          </a:p>
          <a:p>
            <a:pPr lvl="1"/>
            <a:r>
              <a:rPr lang="de-AT" sz="2000" dirty="0"/>
              <a:t>Erzielung von Strukturgleichheit</a:t>
            </a:r>
          </a:p>
          <a:p>
            <a:pPr lvl="3"/>
            <a:r>
              <a:rPr lang="de-AT" sz="1600" dirty="0"/>
              <a:t>Z.B.: gleiches mittleres Alter, gleiche Geschlechtsverteilung, ...</a:t>
            </a:r>
          </a:p>
        </p:txBody>
      </p:sp>
      <p:sp>
        <p:nvSpPr>
          <p:cNvPr id="7" name="Fußzeilenplatzhalter 4"/>
          <p:cNvSpPr>
            <a:spLocks noGrp="1"/>
          </p:cNvSpPr>
          <p:nvPr>
            <p:ph type="ftr" sz="quarter" idx="11"/>
          </p:nvPr>
        </p:nvSpPr>
        <p:spPr/>
        <p:txBody>
          <a:bodyPr/>
          <a:lstStyle/>
          <a:p>
            <a:pPr>
              <a:defRPr/>
            </a:pPr>
            <a:r>
              <a:rPr lang="de-AT">
                <a:cs typeface="Calibri" pitchFamily="34" charset="0"/>
              </a:rPr>
              <a:t>hanno.ulmer@i-med.ac.at</a:t>
            </a:r>
            <a:endParaRPr lang="de-AT" dirty="0">
              <a:cs typeface="Calibri" pitchFamily="34" charset="0"/>
            </a:endParaRPr>
          </a:p>
        </p:txBody>
      </p:sp>
      <p:sp>
        <p:nvSpPr>
          <p:cNvPr id="6" name="Foliennummernplatzhalter 5"/>
          <p:cNvSpPr>
            <a:spLocks noGrp="1"/>
          </p:cNvSpPr>
          <p:nvPr>
            <p:ph type="sldNum" sz="quarter" idx="12"/>
          </p:nvPr>
        </p:nvSpPr>
        <p:spPr/>
        <p:txBody>
          <a:bodyPr/>
          <a:lstStyle/>
          <a:p>
            <a:pPr>
              <a:defRPr/>
            </a:pPr>
            <a:fld id="{13093F96-1E94-4F35-BEA9-438012D88527}" type="slidenum">
              <a:rPr lang="de-AT">
                <a:latin typeface="Calibri" pitchFamily="34" charset="0"/>
                <a:cs typeface="Calibri" pitchFamily="34" charset="0"/>
              </a:rPr>
              <a:pPr>
                <a:defRPr/>
              </a:pPr>
              <a:t>22</a:t>
            </a:fld>
            <a:endParaRPr lang="de-AT">
              <a:latin typeface="Calibri" pitchFamily="34" charset="0"/>
              <a:cs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7200" y="274638"/>
            <a:ext cx="6635750" cy="1143000"/>
          </a:xfrm>
        </p:spPr>
        <p:txBody>
          <a:bodyPr/>
          <a:lstStyle/>
          <a:p>
            <a:r>
              <a:rPr lang="de-AT"/>
              <a:t>Randomisierung</a:t>
            </a:r>
          </a:p>
        </p:txBody>
      </p:sp>
      <p:sp>
        <p:nvSpPr>
          <p:cNvPr id="103429"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sz="2800">
                <a:latin typeface="+mj-lt"/>
              </a:rPr>
              <a:t>Zufällige Zuordnung eines Subjektes/Objektes einer Stichprobe zu einer der Gruppen des Einflussfaktors</a:t>
            </a:r>
          </a:p>
          <a:p>
            <a:pPr lvl="1" fontAlgn="auto">
              <a:lnSpc>
                <a:spcPct val="90000"/>
              </a:lnSpc>
              <a:spcAft>
                <a:spcPts val="0"/>
              </a:spcAft>
              <a:defRPr/>
            </a:pPr>
            <a:r>
              <a:rPr lang="de-AT" sz="2400">
                <a:latin typeface="+mj-lt"/>
              </a:rPr>
              <a:t>Mit Hilfe eines Zufallsgenerators</a:t>
            </a:r>
          </a:p>
          <a:p>
            <a:pPr fontAlgn="auto">
              <a:lnSpc>
                <a:spcPct val="90000"/>
              </a:lnSpc>
              <a:spcAft>
                <a:spcPts val="0"/>
              </a:spcAft>
              <a:defRPr/>
            </a:pPr>
            <a:r>
              <a:rPr lang="de-AT" sz="2800">
                <a:latin typeface="+mj-lt"/>
              </a:rPr>
              <a:t>ZIEL:</a:t>
            </a:r>
          </a:p>
          <a:p>
            <a:pPr lvl="1" fontAlgn="auto">
              <a:lnSpc>
                <a:spcPct val="90000"/>
              </a:lnSpc>
              <a:spcAft>
                <a:spcPts val="0"/>
              </a:spcAft>
              <a:defRPr/>
            </a:pPr>
            <a:r>
              <a:rPr lang="de-AT" sz="2400">
                <a:latin typeface="+mj-lt"/>
              </a:rPr>
              <a:t> Vermeidung eines Selektions-Bias </a:t>
            </a:r>
          </a:p>
          <a:p>
            <a:pPr lvl="2" fontAlgn="auto">
              <a:lnSpc>
                <a:spcPct val="90000"/>
              </a:lnSpc>
              <a:spcAft>
                <a:spcPts val="0"/>
              </a:spcAft>
              <a:defRPr/>
            </a:pPr>
            <a:r>
              <a:rPr lang="de-AT">
                <a:latin typeface="+mj-lt"/>
              </a:rPr>
              <a:t>Jedes Objekt hat die gleiche Chance zufällig einer Gruppe zugeteilt zu werden</a:t>
            </a:r>
          </a:p>
          <a:p>
            <a:pPr lvl="1" fontAlgn="auto">
              <a:lnSpc>
                <a:spcPct val="90000"/>
              </a:lnSpc>
              <a:spcAft>
                <a:spcPts val="0"/>
              </a:spcAft>
              <a:defRPr/>
            </a:pPr>
            <a:r>
              <a:rPr lang="de-AT" sz="2400">
                <a:latin typeface="+mj-lt"/>
              </a:rPr>
              <a:t>Strukturgleichheit</a:t>
            </a:r>
            <a:endParaRPr lang="de-DE" sz="2400">
              <a:latin typeface="+mj-lt"/>
            </a:endParaRPr>
          </a:p>
          <a:p>
            <a:pPr lvl="2" fontAlgn="auto">
              <a:lnSpc>
                <a:spcPct val="90000"/>
              </a:lnSpc>
              <a:spcAft>
                <a:spcPts val="0"/>
              </a:spcAft>
              <a:defRPr/>
            </a:pPr>
            <a:r>
              <a:rPr lang="de-DE">
                <a:latin typeface="+mj-lt"/>
              </a:rPr>
              <a:t>Zusätzliche Stratifizierung</a:t>
            </a:r>
            <a:endParaRPr lang="de-AT">
              <a:latin typeface="+mj-lt"/>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19574679-BE25-456E-9864-7B64EB87AE57}" type="slidenum">
              <a:rPr lang="de-AT">
                <a:latin typeface="+mj-lt"/>
              </a:rPr>
              <a:pPr>
                <a:defRPr/>
              </a:pPr>
              <a:t>23</a:t>
            </a:fld>
            <a:endParaRPr lang="de-AT">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026"/>
          <p:cNvSpPr>
            <a:spLocks noGrp="1" noChangeArrowheads="1"/>
          </p:cNvSpPr>
          <p:nvPr>
            <p:ph type="title"/>
          </p:nvPr>
        </p:nvSpPr>
        <p:spPr>
          <a:xfrm>
            <a:off x="457200" y="274638"/>
            <a:ext cx="6635750" cy="1143000"/>
          </a:xfrm>
        </p:spPr>
        <p:txBody>
          <a:bodyPr/>
          <a:lstStyle/>
          <a:p>
            <a:r>
              <a:rPr lang="de-AT"/>
              <a:t>Verblindung</a:t>
            </a:r>
          </a:p>
        </p:txBody>
      </p:sp>
      <p:sp>
        <p:nvSpPr>
          <p:cNvPr id="108549" name="Rectangle 1027"/>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AT" dirty="0">
                <a:latin typeface="+mj-lt"/>
              </a:rPr>
              <a:t>Ausschaltung von Verzerrungen (Bias) aufgrund von Vorinformationen</a:t>
            </a:r>
          </a:p>
          <a:p>
            <a:pPr lvl="1" fontAlgn="auto">
              <a:lnSpc>
                <a:spcPct val="90000"/>
              </a:lnSpc>
              <a:spcAft>
                <a:spcPts val="0"/>
              </a:spcAft>
              <a:defRPr/>
            </a:pPr>
            <a:r>
              <a:rPr lang="de-AT" dirty="0">
                <a:latin typeface="+mj-lt"/>
              </a:rPr>
              <a:t>Selektions-Bias</a:t>
            </a:r>
          </a:p>
          <a:p>
            <a:pPr lvl="1" fontAlgn="auto">
              <a:lnSpc>
                <a:spcPct val="90000"/>
              </a:lnSpc>
              <a:spcAft>
                <a:spcPts val="0"/>
              </a:spcAft>
              <a:defRPr/>
            </a:pPr>
            <a:r>
              <a:rPr lang="de-AT" dirty="0">
                <a:latin typeface="+mj-lt"/>
              </a:rPr>
              <a:t>Beobachter-Bias</a:t>
            </a:r>
          </a:p>
          <a:p>
            <a:pPr fontAlgn="auto">
              <a:lnSpc>
                <a:spcPct val="90000"/>
              </a:lnSpc>
              <a:spcAft>
                <a:spcPts val="0"/>
              </a:spcAft>
              <a:defRPr/>
            </a:pPr>
            <a:r>
              <a:rPr lang="de-AT" dirty="0">
                <a:latin typeface="+mj-lt"/>
              </a:rPr>
              <a:t>Ausprägungen des Einflussfaktors sind für den Beobachter unbekannt</a:t>
            </a:r>
          </a:p>
          <a:p>
            <a:pPr lvl="1" fontAlgn="auto">
              <a:lnSpc>
                <a:spcPct val="90000"/>
              </a:lnSpc>
              <a:spcAft>
                <a:spcPts val="0"/>
              </a:spcAft>
              <a:defRPr/>
            </a:pPr>
            <a:r>
              <a:rPr lang="de-AT" dirty="0">
                <a:latin typeface="+mj-lt"/>
              </a:rPr>
              <a:t>Doppel-Blindstudie</a:t>
            </a:r>
          </a:p>
          <a:p>
            <a:pPr lvl="2" fontAlgn="auto">
              <a:lnSpc>
                <a:spcPct val="90000"/>
              </a:lnSpc>
              <a:spcAft>
                <a:spcPts val="0"/>
              </a:spcAft>
              <a:defRPr/>
            </a:pPr>
            <a:r>
              <a:rPr lang="de-AT" dirty="0">
                <a:latin typeface="+mj-lt"/>
              </a:rPr>
              <a:t>Patient und Arzt wissen nicht, welche Therapieform angewendet wird</a:t>
            </a:r>
            <a:br>
              <a:rPr lang="de-AT" dirty="0">
                <a:latin typeface="+mj-lt"/>
              </a:rPr>
            </a:br>
            <a:br>
              <a:rPr lang="de-AT" dirty="0">
                <a:latin typeface="+mj-lt"/>
              </a:rPr>
            </a:br>
            <a:endParaRPr lang="de-AT" dirty="0">
              <a:latin typeface="+mj-lt"/>
            </a:endParaRPr>
          </a:p>
          <a:p>
            <a:pPr lvl="2" fontAlgn="auto">
              <a:lnSpc>
                <a:spcPct val="90000"/>
              </a:lnSpc>
              <a:spcAft>
                <a:spcPts val="0"/>
              </a:spcAft>
              <a:defRPr/>
            </a:pPr>
            <a:endParaRPr lang="de-AT" dirty="0">
              <a:latin typeface="+mj-lt"/>
            </a:endParaRPr>
          </a:p>
          <a:p>
            <a:pPr lvl="2" fontAlgn="auto">
              <a:lnSpc>
                <a:spcPct val="90000"/>
              </a:lnSpc>
              <a:spcAft>
                <a:spcPts val="0"/>
              </a:spcAft>
              <a:defRPr/>
            </a:pPr>
            <a:r>
              <a:rPr lang="de-AT" dirty="0">
                <a:latin typeface="+mj-lt"/>
              </a:rPr>
              <a:t>https://clinicaltrials.gov/</a:t>
            </a: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F01F3E1A-8A29-4AC1-B8E6-4F2BF3C5686E}" type="slidenum">
              <a:rPr lang="de-AT">
                <a:latin typeface="+mj-lt"/>
              </a:rPr>
              <a:pPr>
                <a:defRPr/>
              </a:pPr>
              <a:t>24</a:t>
            </a:fld>
            <a:endParaRPr lang="de-AT">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457200" y="274638"/>
            <a:ext cx="6635750" cy="1143000"/>
          </a:xfrm>
        </p:spPr>
        <p:txBody>
          <a:bodyPr/>
          <a:lstStyle/>
          <a:p>
            <a:r>
              <a:rPr lang="de-DE"/>
              <a:t>Vergleichbarkeit der Gruppen</a:t>
            </a:r>
            <a:endParaRPr lang="de-AT"/>
          </a:p>
        </p:txBody>
      </p:sp>
      <p:sp>
        <p:nvSpPr>
          <p:cNvPr id="106501" name="Rectangle 3"/>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DE">
                <a:latin typeface="+mj-lt"/>
              </a:rPr>
              <a:t>Bezüglich der</a:t>
            </a:r>
          </a:p>
          <a:p>
            <a:pPr lvl="1" fontAlgn="auto">
              <a:lnSpc>
                <a:spcPct val="90000"/>
              </a:lnSpc>
              <a:spcAft>
                <a:spcPts val="0"/>
              </a:spcAft>
              <a:defRPr/>
            </a:pPr>
            <a:r>
              <a:rPr lang="de-DE" sz="2000">
                <a:latin typeface="+mj-lt"/>
              </a:rPr>
              <a:t>Gemessenen Merkmale</a:t>
            </a:r>
          </a:p>
          <a:p>
            <a:pPr lvl="2" fontAlgn="auto">
              <a:lnSpc>
                <a:spcPct val="90000"/>
              </a:lnSpc>
              <a:spcAft>
                <a:spcPts val="0"/>
              </a:spcAft>
              <a:defRPr/>
            </a:pPr>
            <a:r>
              <a:rPr lang="de-DE" sz="1800">
                <a:latin typeface="+mj-lt"/>
              </a:rPr>
              <a:t>Dokumentieren</a:t>
            </a:r>
          </a:p>
          <a:p>
            <a:pPr lvl="2" fontAlgn="auto">
              <a:lnSpc>
                <a:spcPct val="90000"/>
              </a:lnSpc>
              <a:spcAft>
                <a:spcPts val="0"/>
              </a:spcAft>
              <a:defRPr/>
            </a:pPr>
            <a:r>
              <a:rPr lang="de-DE" sz="1800">
                <a:latin typeface="+mj-lt"/>
              </a:rPr>
              <a:t>Bei der Auswertung berücksichtigen</a:t>
            </a:r>
          </a:p>
          <a:p>
            <a:pPr lvl="1" fontAlgn="auto">
              <a:lnSpc>
                <a:spcPct val="90000"/>
              </a:lnSpc>
              <a:spcAft>
                <a:spcPts val="0"/>
              </a:spcAft>
              <a:defRPr/>
            </a:pPr>
            <a:r>
              <a:rPr lang="de-DE" sz="2000">
                <a:latin typeface="+mj-lt"/>
              </a:rPr>
              <a:t>Nicht-gemessenen Merkmale</a:t>
            </a:r>
          </a:p>
          <a:p>
            <a:pPr lvl="1" fontAlgn="auto">
              <a:lnSpc>
                <a:spcPct val="90000"/>
              </a:lnSpc>
              <a:spcAft>
                <a:spcPts val="0"/>
              </a:spcAft>
              <a:defRPr/>
            </a:pPr>
            <a:r>
              <a:rPr lang="de-DE" sz="2000">
                <a:latin typeface="+mj-lt"/>
              </a:rPr>
              <a:t>Unbekannte Merkmale</a:t>
            </a:r>
          </a:p>
          <a:p>
            <a:pPr lvl="2" fontAlgn="auto">
              <a:lnSpc>
                <a:spcPct val="90000"/>
              </a:lnSpc>
              <a:spcAft>
                <a:spcPts val="0"/>
              </a:spcAft>
              <a:defRPr/>
            </a:pPr>
            <a:r>
              <a:rPr lang="de-DE" sz="1800">
                <a:latin typeface="+mj-lt"/>
              </a:rPr>
              <a:t>Können möglicherweise zu Verzerrungen führen</a:t>
            </a:r>
          </a:p>
          <a:p>
            <a:pPr fontAlgn="auto">
              <a:lnSpc>
                <a:spcPct val="90000"/>
              </a:lnSpc>
              <a:spcAft>
                <a:spcPts val="0"/>
              </a:spcAft>
              <a:defRPr/>
            </a:pPr>
            <a:r>
              <a:rPr lang="de-DE">
                <a:latin typeface="+mj-lt"/>
              </a:rPr>
              <a:t>Randomisierung</a:t>
            </a:r>
          </a:p>
          <a:p>
            <a:pPr fontAlgn="auto">
              <a:lnSpc>
                <a:spcPct val="90000"/>
              </a:lnSpc>
              <a:spcAft>
                <a:spcPts val="0"/>
              </a:spcAft>
              <a:defRPr/>
            </a:pPr>
            <a:r>
              <a:rPr lang="de-DE">
                <a:latin typeface="+mj-lt"/>
              </a:rPr>
              <a:t>Stratifizierung</a:t>
            </a:r>
          </a:p>
          <a:p>
            <a:pPr fontAlgn="auto">
              <a:lnSpc>
                <a:spcPct val="90000"/>
              </a:lnSpc>
              <a:spcAft>
                <a:spcPts val="0"/>
              </a:spcAft>
              <a:defRPr/>
            </a:pPr>
            <a:r>
              <a:rPr lang="de-DE">
                <a:latin typeface="+mj-lt"/>
              </a:rPr>
              <a:t>Paarbildung</a:t>
            </a:r>
          </a:p>
          <a:p>
            <a:pPr lvl="1" fontAlgn="auto">
              <a:lnSpc>
                <a:spcPct val="90000"/>
              </a:lnSpc>
              <a:spcAft>
                <a:spcPts val="0"/>
              </a:spcAft>
              <a:defRPr/>
            </a:pPr>
            <a:r>
              <a:rPr lang="de-DE" sz="2000">
                <a:latin typeface="+mj-lt"/>
              </a:rPr>
              <a:t>Zwillinge, Matching</a:t>
            </a:r>
            <a:endParaRPr lang="de-AT" sz="2000">
              <a:latin typeface="+mj-lt"/>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44325C4D-31C1-4DF1-9DB8-311A4365D767}" type="slidenum">
              <a:rPr lang="de-AT">
                <a:latin typeface="+mj-lt"/>
              </a:rPr>
              <a:pPr>
                <a:defRPr/>
              </a:pPr>
              <a:t>25</a:t>
            </a:fld>
            <a:endParaRPr lang="de-AT">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026"/>
          <p:cNvSpPr>
            <a:spLocks noGrp="1" noChangeArrowheads="1"/>
          </p:cNvSpPr>
          <p:nvPr>
            <p:ph type="title"/>
          </p:nvPr>
        </p:nvSpPr>
        <p:spPr>
          <a:xfrm>
            <a:off x="457200" y="274638"/>
            <a:ext cx="6635750" cy="1143000"/>
          </a:xfrm>
        </p:spPr>
        <p:txBody>
          <a:bodyPr/>
          <a:lstStyle/>
          <a:p>
            <a:r>
              <a:rPr lang="de-DE" dirty="0"/>
              <a:t>Validität</a:t>
            </a:r>
            <a:endParaRPr lang="de-AT" dirty="0"/>
          </a:p>
        </p:txBody>
      </p:sp>
      <p:sp>
        <p:nvSpPr>
          <p:cNvPr id="107525" name="Rectangle 1027"/>
          <p:cNvSpPr>
            <a:spLocks noGrp="1" noChangeArrowheads="1"/>
          </p:cNvSpPr>
          <p:nvPr>
            <p:ph idx="1"/>
          </p:nvPr>
        </p:nvSpPr>
        <p:spPr>
          <a:xfrm>
            <a:off x="457200" y="1600200"/>
            <a:ext cx="8229600" cy="4757738"/>
          </a:xfrm>
        </p:spPr>
        <p:txBody>
          <a:bodyPr rtlCol="0">
            <a:normAutofit/>
          </a:bodyPr>
          <a:lstStyle/>
          <a:p>
            <a:pPr fontAlgn="auto">
              <a:lnSpc>
                <a:spcPct val="90000"/>
              </a:lnSpc>
              <a:spcAft>
                <a:spcPts val="0"/>
              </a:spcAft>
              <a:defRPr/>
            </a:pPr>
            <a:r>
              <a:rPr lang="de-DE" dirty="0">
                <a:latin typeface="+mj-lt"/>
              </a:rPr>
              <a:t>Repräsentativität der Stichprobe</a:t>
            </a:r>
          </a:p>
          <a:p>
            <a:pPr fontAlgn="auto">
              <a:lnSpc>
                <a:spcPct val="90000"/>
              </a:lnSpc>
              <a:spcAft>
                <a:spcPts val="0"/>
              </a:spcAft>
              <a:defRPr/>
            </a:pPr>
            <a:r>
              <a:rPr lang="de-DE" dirty="0">
                <a:latin typeface="+mj-lt"/>
              </a:rPr>
              <a:t>Zufallsauswahl</a:t>
            </a:r>
          </a:p>
          <a:p>
            <a:pPr lvl="1" fontAlgn="auto">
              <a:lnSpc>
                <a:spcPct val="90000"/>
              </a:lnSpc>
              <a:spcAft>
                <a:spcPts val="0"/>
              </a:spcAft>
              <a:defRPr/>
            </a:pPr>
            <a:r>
              <a:rPr lang="de-DE" sz="2000" dirty="0">
                <a:latin typeface="+mj-lt"/>
              </a:rPr>
              <a:t>Auswahl der Probanden</a:t>
            </a:r>
          </a:p>
          <a:p>
            <a:pPr lvl="1" fontAlgn="auto">
              <a:lnSpc>
                <a:spcPct val="90000"/>
              </a:lnSpc>
              <a:spcAft>
                <a:spcPts val="0"/>
              </a:spcAft>
              <a:defRPr/>
            </a:pPr>
            <a:r>
              <a:rPr lang="de-DE" sz="2000" dirty="0">
                <a:latin typeface="+mj-lt"/>
              </a:rPr>
              <a:t>Auswahl der Zentren</a:t>
            </a:r>
          </a:p>
          <a:p>
            <a:pPr lvl="2" fontAlgn="auto">
              <a:lnSpc>
                <a:spcPct val="90000"/>
              </a:lnSpc>
              <a:spcAft>
                <a:spcPts val="0"/>
              </a:spcAft>
              <a:defRPr/>
            </a:pPr>
            <a:r>
              <a:rPr lang="de-DE" sz="1800" dirty="0">
                <a:latin typeface="+mj-lt"/>
              </a:rPr>
              <a:t>Monozentrisch / multizentrisch</a:t>
            </a:r>
          </a:p>
          <a:p>
            <a:pPr lvl="2" fontAlgn="auto">
              <a:lnSpc>
                <a:spcPct val="90000"/>
              </a:lnSpc>
              <a:spcAft>
                <a:spcPts val="0"/>
              </a:spcAft>
              <a:defRPr/>
            </a:pPr>
            <a:r>
              <a:rPr lang="de-DE" sz="1800" dirty="0">
                <a:latin typeface="+mj-lt"/>
              </a:rPr>
              <a:t>National, international</a:t>
            </a:r>
          </a:p>
          <a:p>
            <a:pPr fontAlgn="auto">
              <a:lnSpc>
                <a:spcPct val="90000"/>
              </a:lnSpc>
              <a:spcAft>
                <a:spcPts val="0"/>
              </a:spcAft>
              <a:defRPr/>
            </a:pPr>
            <a:r>
              <a:rPr lang="de-DE" dirty="0">
                <a:latin typeface="+mj-lt"/>
              </a:rPr>
              <a:t>Einschlusskriterien</a:t>
            </a:r>
          </a:p>
          <a:p>
            <a:pPr lvl="1" fontAlgn="auto">
              <a:lnSpc>
                <a:spcPct val="90000"/>
              </a:lnSpc>
              <a:spcAft>
                <a:spcPts val="0"/>
              </a:spcAft>
              <a:defRPr/>
            </a:pPr>
            <a:r>
              <a:rPr lang="de-DE" sz="2000" dirty="0">
                <a:latin typeface="+mj-lt"/>
              </a:rPr>
              <a:t>Krankheitsstadium, Alter, ...</a:t>
            </a:r>
          </a:p>
          <a:p>
            <a:pPr fontAlgn="auto">
              <a:lnSpc>
                <a:spcPct val="90000"/>
              </a:lnSpc>
              <a:spcAft>
                <a:spcPts val="0"/>
              </a:spcAft>
              <a:defRPr/>
            </a:pPr>
            <a:r>
              <a:rPr lang="de-DE" dirty="0">
                <a:latin typeface="+mj-lt"/>
              </a:rPr>
              <a:t>Ausschlusskriterien</a:t>
            </a:r>
          </a:p>
          <a:p>
            <a:pPr lvl="1" fontAlgn="auto">
              <a:lnSpc>
                <a:spcPct val="90000"/>
              </a:lnSpc>
              <a:spcAft>
                <a:spcPts val="0"/>
              </a:spcAft>
              <a:defRPr/>
            </a:pPr>
            <a:r>
              <a:rPr lang="de-DE" sz="2000" dirty="0">
                <a:latin typeface="+mj-lt"/>
              </a:rPr>
              <a:t>Zusatzerkrankungen, Zusatzmedikation, ...</a:t>
            </a:r>
          </a:p>
          <a:p>
            <a:pPr fontAlgn="auto">
              <a:lnSpc>
                <a:spcPct val="90000"/>
              </a:lnSpc>
              <a:spcAft>
                <a:spcPts val="0"/>
              </a:spcAft>
              <a:defRPr/>
            </a:pPr>
            <a:r>
              <a:rPr lang="de-DE" dirty="0">
                <a:latin typeface="+mj-lt"/>
              </a:rPr>
              <a:t>Freiwilligkeit</a:t>
            </a:r>
            <a:endParaRPr lang="de-AT" dirty="0">
              <a:latin typeface="+mj-lt"/>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AC4BF1D3-80FF-456E-B2F5-F4BB4C2AC5D0}" type="slidenum">
              <a:rPr lang="de-AT">
                <a:latin typeface="+mj-lt"/>
              </a:rPr>
              <a:pPr>
                <a:defRPr/>
              </a:pPr>
              <a:t>26</a:t>
            </a:fld>
            <a:endParaRPr lang="de-AT">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Clinicial</a:t>
            </a:r>
            <a:r>
              <a:rPr lang="de-DE" dirty="0"/>
              <a:t> Trials.gov</a:t>
            </a:r>
          </a:p>
        </p:txBody>
      </p:sp>
      <p:sp>
        <p:nvSpPr>
          <p:cNvPr id="4" name="Fußzeilenplatzhalter 3"/>
          <p:cNvSpPr>
            <a:spLocks noGrp="1"/>
          </p:cNvSpPr>
          <p:nvPr>
            <p:ph type="ftr" sz="quarter" idx="11"/>
          </p:nvPr>
        </p:nvSpPr>
        <p:spPr/>
        <p:txBody>
          <a:bodyPr/>
          <a:lstStyle/>
          <a:p>
            <a:pPr>
              <a:defRPr/>
            </a:pPr>
            <a:r>
              <a:rPr lang="de-AT"/>
              <a:t>hanno.ulmer@i-med.ac.at</a:t>
            </a:r>
            <a:endParaRPr lang="de-AT" dirty="0"/>
          </a:p>
        </p:txBody>
      </p:sp>
      <p:sp>
        <p:nvSpPr>
          <p:cNvPr id="5" name="Foliennummernplatzhalter 4"/>
          <p:cNvSpPr>
            <a:spLocks noGrp="1"/>
          </p:cNvSpPr>
          <p:nvPr>
            <p:ph type="sldNum" sz="quarter" idx="12"/>
          </p:nvPr>
        </p:nvSpPr>
        <p:spPr/>
        <p:txBody>
          <a:bodyPr/>
          <a:lstStyle/>
          <a:p>
            <a:pPr>
              <a:defRPr/>
            </a:pPr>
            <a:fld id="{73A17EA7-8282-4490-8342-3808E39E256B}" type="slidenum">
              <a:rPr lang="de-AT" smtClean="0"/>
              <a:pPr>
                <a:defRPr/>
              </a:pPr>
              <a:t>27</a:t>
            </a:fld>
            <a:endParaRPr lang="de-AT"/>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17767"/>
            <a:ext cx="8424936" cy="411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a:extLst>
              <a:ext uri="{FF2B5EF4-FFF2-40B4-BE49-F238E27FC236}">
                <a16:creationId xmlns:a16="http://schemas.microsoft.com/office/drawing/2014/main" id="{9FC53A13-F837-6701-67E9-1A5D64D2EF63}"/>
              </a:ext>
            </a:extLst>
          </p:cNvPr>
          <p:cNvSpPr txBox="1"/>
          <p:nvPr/>
        </p:nvSpPr>
        <p:spPr>
          <a:xfrm>
            <a:off x="457200" y="5767804"/>
            <a:ext cx="8072245" cy="646331"/>
          </a:xfrm>
          <a:prstGeom prst="rect">
            <a:avLst/>
          </a:prstGeom>
          <a:noFill/>
          <a:ln>
            <a:solidFill>
              <a:schemeClr val="accent1"/>
            </a:solidFill>
          </a:ln>
        </p:spPr>
        <p:txBody>
          <a:bodyPr wrap="square">
            <a:spAutoFit/>
          </a:bodyPr>
          <a:lstStyle/>
          <a:p>
            <a:endParaRPr lang="de-AT" sz="1200" u="sng" dirty="0"/>
          </a:p>
          <a:p>
            <a:pPr algn="ctr"/>
            <a:r>
              <a:rPr lang="de-AT" sz="1200" u="sng" dirty="0"/>
              <a:t>Stand </a:t>
            </a:r>
            <a:r>
              <a:rPr lang="de-AT" sz="1200" b="1" u="sng" dirty="0"/>
              <a:t>10.2022</a:t>
            </a:r>
            <a:r>
              <a:rPr lang="de-AT" sz="1200" u="sng" dirty="0"/>
              <a:t>:</a:t>
            </a:r>
            <a:r>
              <a:rPr lang="de-AT" sz="1200" dirty="0"/>
              <a:t>    430.108 </a:t>
            </a:r>
            <a:r>
              <a:rPr lang="de-AT" sz="1200" dirty="0" err="1"/>
              <a:t>research</a:t>
            </a:r>
            <a:r>
              <a:rPr lang="de-AT" sz="1200" dirty="0"/>
              <a:t> </a:t>
            </a:r>
            <a:r>
              <a:rPr lang="de-AT" sz="1200" dirty="0" err="1"/>
              <a:t>studies</a:t>
            </a:r>
            <a:r>
              <a:rPr lang="de-AT" sz="1200" dirty="0"/>
              <a:t> in all 50 </a:t>
            </a:r>
            <a:r>
              <a:rPr lang="de-AT" sz="1200" dirty="0" err="1"/>
              <a:t>states</a:t>
            </a:r>
            <a:r>
              <a:rPr lang="de-AT" sz="1200" dirty="0"/>
              <a:t> and 221 countries</a:t>
            </a:r>
          </a:p>
          <a:p>
            <a:endParaRPr lang="de-AT" sz="1200" dirty="0"/>
          </a:p>
        </p:txBody>
      </p:sp>
    </p:spTree>
    <p:extLst>
      <p:ext uri="{BB962C8B-B14F-4D97-AF65-F5344CB8AC3E}">
        <p14:creationId xmlns:p14="http://schemas.microsoft.com/office/powerpoint/2010/main" val="385275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28</a:t>
            </a:fld>
            <a:endParaRPr lang="de-AT">
              <a:latin typeface="+mj-lt"/>
            </a:endParaRPr>
          </a:p>
        </p:txBody>
      </p:sp>
      <p:pic>
        <p:nvPicPr>
          <p:cNvPr id="96257" name="Picture 1"/>
          <p:cNvPicPr>
            <a:picLocks noChangeAspect="1" noChangeArrowheads="1"/>
          </p:cNvPicPr>
          <p:nvPr/>
        </p:nvPicPr>
        <p:blipFill>
          <a:blip r:embed="rId3" cstate="print"/>
          <a:srcRect/>
          <a:stretch>
            <a:fillRect/>
          </a:stretch>
        </p:blipFill>
        <p:spPr bwMode="auto">
          <a:xfrm>
            <a:off x="539552" y="1844824"/>
            <a:ext cx="7715250" cy="39528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29</a:t>
            </a:fld>
            <a:endParaRPr lang="de-AT">
              <a:latin typeface="+mj-lt"/>
            </a:endParaRPr>
          </a:p>
        </p:txBody>
      </p:sp>
      <p:pic>
        <p:nvPicPr>
          <p:cNvPr id="277507" name="Picture 3"/>
          <p:cNvPicPr>
            <a:picLocks noChangeAspect="1" noChangeArrowheads="1"/>
          </p:cNvPicPr>
          <p:nvPr/>
        </p:nvPicPr>
        <p:blipFill>
          <a:blip r:embed="rId3" cstate="print"/>
          <a:srcRect/>
          <a:stretch>
            <a:fillRect/>
          </a:stretch>
        </p:blipFill>
        <p:spPr bwMode="auto">
          <a:xfrm>
            <a:off x="107504" y="1484784"/>
            <a:ext cx="5476875" cy="501015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5580112" y="1556792"/>
            <a:ext cx="3312368" cy="482453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457200" y="274638"/>
            <a:ext cx="6635750" cy="1143000"/>
          </a:xfrm>
        </p:spPr>
        <p:txBody>
          <a:bodyPr/>
          <a:lstStyle/>
          <a:p>
            <a:r>
              <a:rPr lang="de-AT" sz="4000"/>
              <a:t>Praktikum eLearning</a:t>
            </a:r>
          </a:p>
        </p:txBody>
      </p:sp>
      <p:sp>
        <p:nvSpPr>
          <p:cNvPr id="44037" name="Rectangle 3"/>
          <p:cNvSpPr>
            <a:spLocks noGrp="1" noChangeArrowheads="1"/>
          </p:cNvSpPr>
          <p:nvPr>
            <p:ph idx="1"/>
          </p:nvPr>
        </p:nvSpPr>
        <p:spPr>
          <a:xfrm>
            <a:off x="457200" y="1600200"/>
            <a:ext cx="8229600" cy="4757738"/>
          </a:xfrm>
        </p:spPr>
        <p:txBody>
          <a:bodyPr>
            <a:normAutofit lnSpcReduction="10000"/>
          </a:bodyPr>
          <a:lstStyle/>
          <a:p>
            <a:pPr>
              <a:lnSpc>
                <a:spcPct val="80000"/>
              </a:lnSpc>
            </a:pPr>
            <a:r>
              <a:rPr lang="de-AT" sz="2800" u="sng" dirty="0"/>
              <a:t>Eckdaten zum Praktikum</a:t>
            </a:r>
          </a:p>
          <a:p>
            <a:pPr lvl="1">
              <a:lnSpc>
                <a:spcPct val="80000"/>
              </a:lnSpc>
            </a:pPr>
            <a:r>
              <a:rPr lang="de-AT" sz="2400" dirty="0"/>
              <a:t>zu absolvieren über </a:t>
            </a:r>
            <a:r>
              <a:rPr lang="de-AT" sz="2400" dirty="0" err="1"/>
              <a:t>Moodle</a:t>
            </a:r>
            <a:r>
              <a:rPr lang="de-AT" sz="2400" dirty="0"/>
              <a:t> </a:t>
            </a:r>
            <a:r>
              <a:rPr lang="de-AT" sz="1200" i="1" dirty="0">
                <a:solidFill>
                  <a:srgbClr val="FF0000"/>
                </a:solidFill>
              </a:rPr>
              <a:t>(nur nach Anmeldung über </a:t>
            </a:r>
            <a:r>
              <a:rPr lang="de-AT" sz="1200" i="1" dirty="0" err="1">
                <a:solidFill>
                  <a:srgbClr val="FF0000"/>
                </a:solidFill>
              </a:rPr>
              <a:t>inside.i-med</a:t>
            </a:r>
            <a:r>
              <a:rPr lang="de-AT" sz="1200" i="1" dirty="0">
                <a:solidFill>
                  <a:srgbClr val="FF0000"/>
                </a:solidFill>
              </a:rPr>
              <a:t>!!!)</a:t>
            </a:r>
          </a:p>
          <a:p>
            <a:pPr lvl="1">
              <a:lnSpc>
                <a:spcPct val="80000"/>
              </a:lnSpc>
            </a:pPr>
            <a:r>
              <a:rPr lang="de-AT" sz="1400" dirty="0"/>
              <a:t>[Studienjahr 2022/23]</a:t>
            </a:r>
            <a:br>
              <a:rPr lang="de-AT" sz="1400" dirty="0"/>
            </a:br>
            <a:r>
              <a:rPr lang="de-AT" sz="1400" dirty="0"/>
              <a:t>=&gt; „Wahlfächer“</a:t>
            </a:r>
            <a:br>
              <a:rPr lang="de-AT" sz="1400" dirty="0"/>
            </a:br>
            <a:r>
              <a:rPr lang="de-AT" sz="1400" dirty="0"/>
              <a:t>	 =&gt; „Humanmedizin“</a:t>
            </a:r>
            <a:br>
              <a:rPr lang="de-AT" sz="1400" dirty="0"/>
            </a:br>
            <a:r>
              <a:rPr lang="de-AT" sz="1400" dirty="0"/>
              <a:t>           =&gt; „Institut für Medizinische Statistik und Informatik“</a:t>
            </a:r>
            <a:br>
              <a:rPr lang="de-AT" sz="1400" dirty="0"/>
            </a:br>
            <a:r>
              <a:rPr lang="de-AT" sz="1400" dirty="0"/>
              <a:t> 	             =&gt; „Praktikum Einführung Biostatistik (Wahlfach) – 22W - PR“</a:t>
            </a:r>
            <a:br>
              <a:rPr lang="de-AT" sz="1400" dirty="0"/>
            </a:br>
            <a:r>
              <a:rPr lang="de-AT" sz="1400" dirty="0"/>
              <a:t>                       =&gt; „Einführung Biostatistik (Ulmer)“</a:t>
            </a:r>
            <a:br>
              <a:rPr lang="de-AT" sz="1400" dirty="0"/>
            </a:br>
            <a:br>
              <a:rPr lang="de-AT" sz="1400" dirty="0"/>
            </a:br>
            <a:r>
              <a:rPr lang="de-AT" sz="1400" dirty="0"/>
              <a:t>oder über direkten Link:</a:t>
            </a:r>
            <a:br>
              <a:rPr lang="de-AT" sz="1400" dirty="0"/>
            </a:br>
            <a:br>
              <a:rPr lang="de-AT" sz="1400" dirty="0"/>
            </a:br>
            <a:r>
              <a:rPr lang="de-AT" sz="1400" dirty="0">
                <a:hlinkClick r:id="rId3"/>
              </a:rPr>
              <a:t>https://moodle.i-med.ac.at/course/view.php?id=2303</a:t>
            </a:r>
            <a:br>
              <a:rPr lang="de-AT" sz="1400" dirty="0"/>
            </a:br>
            <a:endParaRPr lang="de-AT" sz="1400" dirty="0"/>
          </a:p>
          <a:p>
            <a:pPr lvl="1">
              <a:lnSpc>
                <a:spcPct val="80000"/>
              </a:lnSpc>
            </a:pPr>
            <a:r>
              <a:rPr lang="de-AT" sz="2400" dirty="0"/>
              <a:t>Im Zeitraum:	</a:t>
            </a:r>
            <a:r>
              <a:rPr lang="de-AT" sz="2400" u="sng" dirty="0"/>
              <a:t>28.11. – 16.12.2022</a:t>
            </a:r>
          </a:p>
          <a:p>
            <a:pPr lvl="1">
              <a:lnSpc>
                <a:spcPct val="80000"/>
              </a:lnSpc>
            </a:pPr>
            <a:r>
              <a:rPr lang="de-AT" sz="2400" dirty="0"/>
              <a:t>24 h rund um die Uhr möglich</a:t>
            </a:r>
          </a:p>
          <a:p>
            <a:pPr lvl="1">
              <a:lnSpc>
                <a:spcPct val="80000"/>
              </a:lnSpc>
            </a:pPr>
            <a:r>
              <a:rPr lang="de-AT" sz="2400" dirty="0"/>
              <a:t>7 Durchgänge möglich, </a:t>
            </a:r>
            <a:r>
              <a:rPr lang="de-AT" sz="2400" b="1" dirty="0">
                <a:solidFill>
                  <a:srgbClr val="FF0000"/>
                </a:solidFill>
              </a:rPr>
              <a:t>LETZTER</a:t>
            </a:r>
            <a:r>
              <a:rPr lang="de-AT" sz="2400" dirty="0"/>
              <a:t> Durchgang zählt</a:t>
            </a:r>
            <a:r>
              <a:rPr lang="de-AT" sz="2400" b="1" dirty="0">
                <a:solidFill>
                  <a:srgbClr val="FF0000"/>
                </a:solidFill>
              </a:rPr>
              <a:t>!!!</a:t>
            </a:r>
          </a:p>
          <a:p>
            <a:pPr lvl="1">
              <a:lnSpc>
                <a:spcPct val="80000"/>
              </a:lnSpc>
            </a:pPr>
            <a:r>
              <a:rPr lang="de-AT" sz="2400" dirty="0"/>
              <a:t>Vorortberatung im Zeitraum:  28.11. – 15.12.2022</a:t>
            </a:r>
          </a:p>
          <a:p>
            <a:pPr lvl="1">
              <a:lnSpc>
                <a:spcPct val="80000"/>
              </a:lnSpc>
            </a:pPr>
            <a:r>
              <a:rPr lang="de-AT" sz="2400" dirty="0"/>
              <a:t>Vorortberatung </a:t>
            </a:r>
            <a:r>
              <a:rPr lang="de-AT" sz="2400" b="1" dirty="0">
                <a:solidFill>
                  <a:srgbClr val="FF0000"/>
                </a:solidFill>
              </a:rPr>
              <a:t>NUR </a:t>
            </a:r>
            <a:r>
              <a:rPr lang="de-AT" sz="2400" dirty="0"/>
              <a:t>nach Voranmeldung an</a:t>
            </a:r>
          </a:p>
          <a:p>
            <a:pPr marL="457200" lvl="1" indent="0">
              <a:lnSpc>
                <a:spcPct val="80000"/>
              </a:lnSpc>
              <a:buNone/>
            </a:pPr>
            <a:r>
              <a:rPr lang="de-AT" sz="2400" dirty="0"/>
              <a:t>	</a:t>
            </a:r>
            <a:r>
              <a:rPr lang="de-AT" sz="2400" dirty="0">
                <a:hlinkClick r:id="rId4"/>
              </a:rPr>
              <a:t>elearning@i-med.ac.at</a:t>
            </a:r>
            <a:endParaRPr lang="de-AT" sz="2400" dirty="0"/>
          </a:p>
          <a:p>
            <a:pPr marL="457200" lvl="1" indent="0">
              <a:lnSpc>
                <a:spcPct val="80000"/>
              </a:lnSpc>
              <a:buNone/>
            </a:pPr>
            <a:endParaRPr lang="de-AT" sz="2400" dirty="0"/>
          </a:p>
          <a:p>
            <a:pPr>
              <a:lnSpc>
                <a:spcPct val="80000"/>
              </a:lnSpc>
            </a:pPr>
            <a:endParaRPr lang="de-AT" dirty="0"/>
          </a:p>
        </p:txBody>
      </p:sp>
      <p:sp>
        <p:nvSpPr>
          <p:cNvPr id="7" name="Fußzeilenplatzhalter 4"/>
          <p:cNvSpPr>
            <a:spLocks noGrp="1"/>
          </p:cNvSpPr>
          <p:nvPr>
            <p:ph type="ftr" sz="quarter" idx="11"/>
          </p:nvPr>
        </p:nvSpPr>
        <p:spPr/>
        <p:txBody>
          <a:bodyPr/>
          <a:lstStyle/>
          <a:p>
            <a:pPr>
              <a:defRPr/>
            </a:pPr>
            <a:r>
              <a:rPr lang="de-AT" dirty="0"/>
              <a:t>hanno.ulmer@i-med.ac.at</a:t>
            </a:r>
          </a:p>
        </p:txBody>
      </p:sp>
      <p:sp>
        <p:nvSpPr>
          <p:cNvPr id="6" name="Foliennummernplatzhalter 5"/>
          <p:cNvSpPr>
            <a:spLocks noGrp="1"/>
          </p:cNvSpPr>
          <p:nvPr>
            <p:ph type="sldNum" sz="quarter" idx="12"/>
          </p:nvPr>
        </p:nvSpPr>
        <p:spPr/>
        <p:txBody>
          <a:bodyPr/>
          <a:lstStyle/>
          <a:p>
            <a:pPr>
              <a:defRPr/>
            </a:pPr>
            <a:fld id="{9A6B6561-F4B2-4A61-8454-16509F850F43}" type="slidenum">
              <a:rPr lang="de-AT">
                <a:latin typeface="+mj-lt"/>
              </a:rPr>
              <a:pPr>
                <a:defRPr/>
              </a:pPr>
              <a:t>3</a:t>
            </a:fld>
            <a:endParaRPr lang="de-AT" dirty="0">
              <a:latin typeface="+mj-lt"/>
            </a:endParaRPr>
          </a:p>
        </p:txBody>
      </p:sp>
    </p:spTree>
    <p:extLst>
      <p:ext uri="{BB962C8B-B14F-4D97-AF65-F5344CB8AC3E}">
        <p14:creationId xmlns:p14="http://schemas.microsoft.com/office/powerpoint/2010/main" val="3717597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30</a:t>
            </a:fld>
            <a:endParaRPr lang="de-AT">
              <a:latin typeface="+mj-lt"/>
            </a:endParaRPr>
          </a:p>
        </p:txBody>
      </p:sp>
      <p:pic>
        <p:nvPicPr>
          <p:cNvPr id="278530" name="Picture 2"/>
          <p:cNvPicPr>
            <a:picLocks noChangeAspect="1" noChangeArrowheads="1"/>
          </p:cNvPicPr>
          <p:nvPr/>
        </p:nvPicPr>
        <p:blipFill>
          <a:blip r:embed="rId3" cstate="print"/>
          <a:srcRect/>
          <a:stretch>
            <a:fillRect/>
          </a:stretch>
        </p:blipFill>
        <p:spPr bwMode="auto">
          <a:xfrm>
            <a:off x="611560" y="1484784"/>
            <a:ext cx="7056784" cy="506980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31</a:t>
            </a:fld>
            <a:endParaRPr lang="de-AT">
              <a:latin typeface="+mj-lt"/>
            </a:endParaRPr>
          </a:p>
        </p:txBody>
      </p:sp>
      <p:pic>
        <p:nvPicPr>
          <p:cNvPr id="279555" name="Picture 3"/>
          <p:cNvPicPr>
            <a:picLocks noChangeAspect="1" noChangeArrowheads="1"/>
          </p:cNvPicPr>
          <p:nvPr/>
        </p:nvPicPr>
        <p:blipFill>
          <a:blip r:embed="rId3" cstate="print"/>
          <a:srcRect/>
          <a:stretch>
            <a:fillRect/>
          </a:stretch>
        </p:blipFill>
        <p:spPr bwMode="auto">
          <a:xfrm>
            <a:off x="280988" y="2109788"/>
            <a:ext cx="8582025" cy="26384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026"/>
          <p:cNvSpPr>
            <a:spLocks noGrp="1" noChangeArrowheads="1"/>
          </p:cNvSpPr>
          <p:nvPr>
            <p:ph type="title"/>
          </p:nvPr>
        </p:nvSpPr>
        <p:spPr>
          <a:xfrm>
            <a:off x="457200" y="274638"/>
            <a:ext cx="6635750" cy="1143000"/>
          </a:xfrm>
        </p:spPr>
        <p:txBody>
          <a:bodyPr>
            <a:normAutofit/>
          </a:bodyPr>
          <a:lstStyle/>
          <a:p>
            <a:r>
              <a:rPr lang="de-AT" sz="2800" dirty="0">
                <a:latin typeface="Calibri" pitchFamily="34" charset="0"/>
              </a:rPr>
              <a:t>Beispiel: </a:t>
            </a:r>
            <a:r>
              <a:rPr lang="de-AT" sz="2800" dirty="0" err="1">
                <a:latin typeface="Calibri" pitchFamily="34" charset="0"/>
              </a:rPr>
              <a:t>Cytisine</a:t>
            </a:r>
            <a:r>
              <a:rPr lang="de-AT" sz="2800" dirty="0">
                <a:latin typeface="Calibri" pitchFamily="34" charset="0"/>
              </a:rPr>
              <a:t> </a:t>
            </a:r>
            <a:r>
              <a:rPr lang="de-AT" sz="2800" dirty="0" err="1">
                <a:latin typeface="Calibri" pitchFamily="34" charset="0"/>
              </a:rPr>
              <a:t>for</a:t>
            </a:r>
            <a:r>
              <a:rPr lang="de-AT" sz="2800" dirty="0">
                <a:latin typeface="Calibri" pitchFamily="34" charset="0"/>
              </a:rPr>
              <a:t> Smoking </a:t>
            </a:r>
            <a:r>
              <a:rPr lang="de-AT" sz="2800" dirty="0" err="1">
                <a:latin typeface="Calibri" pitchFamily="34" charset="0"/>
              </a:rPr>
              <a:t>Cessation</a:t>
            </a:r>
            <a:endParaRPr lang="de-DE" sz="2800" dirty="0">
              <a:latin typeface="Calibri" pitchFamily="34" charset="0"/>
            </a:endParaRPr>
          </a:p>
        </p:txBody>
      </p:sp>
      <p:sp>
        <p:nvSpPr>
          <p:cNvPr id="6" name="Fußzeilenplatzhalter 4"/>
          <p:cNvSpPr>
            <a:spLocks noGrp="1"/>
          </p:cNvSpPr>
          <p:nvPr>
            <p:ph type="ftr" sz="quarter" idx="11"/>
          </p:nvPr>
        </p:nvSpPr>
        <p:spPr/>
        <p:txBody>
          <a:bodyPr/>
          <a:lstStyle/>
          <a:p>
            <a:pPr>
              <a:defRPr/>
            </a:pPr>
            <a:r>
              <a:rPr lang="de-AT"/>
              <a:t>hanno.ulmer@i-med.ac.at</a:t>
            </a:r>
            <a:endParaRPr lang="de-AT" dirty="0"/>
          </a:p>
        </p:txBody>
      </p:sp>
      <p:sp>
        <p:nvSpPr>
          <p:cNvPr id="5" name="Foliennummernplatzhalter 5"/>
          <p:cNvSpPr>
            <a:spLocks noGrp="1"/>
          </p:cNvSpPr>
          <p:nvPr>
            <p:ph type="sldNum" sz="quarter" idx="12"/>
          </p:nvPr>
        </p:nvSpPr>
        <p:spPr/>
        <p:txBody>
          <a:bodyPr/>
          <a:lstStyle/>
          <a:p>
            <a:pPr>
              <a:defRPr/>
            </a:pPr>
            <a:fld id="{37461250-8765-430E-BE13-35F1CABC58C0}" type="slidenum">
              <a:rPr lang="de-AT">
                <a:latin typeface="+mj-lt"/>
              </a:rPr>
              <a:pPr>
                <a:defRPr/>
              </a:pPr>
              <a:t>32</a:t>
            </a:fld>
            <a:endParaRPr lang="de-AT">
              <a:latin typeface="+mj-lt"/>
            </a:endParaRPr>
          </a:p>
        </p:txBody>
      </p:sp>
      <p:pic>
        <p:nvPicPr>
          <p:cNvPr id="280578" name="Picture 2"/>
          <p:cNvPicPr>
            <a:picLocks noChangeAspect="1" noChangeArrowheads="1"/>
          </p:cNvPicPr>
          <p:nvPr/>
        </p:nvPicPr>
        <p:blipFill>
          <a:blip r:embed="rId3" cstate="print"/>
          <a:srcRect/>
          <a:stretch>
            <a:fillRect/>
          </a:stretch>
        </p:blipFill>
        <p:spPr bwMode="auto">
          <a:xfrm>
            <a:off x="539552" y="1628800"/>
            <a:ext cx="8277225" cy="44862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ctrTitle"/>
          </p:nvPr>
        </p:nvSpPr>
        <p:spPr>
          <a:xfrm>
            <a:off x="611188" y="1524000"/>
            <a:ext cx="7905750" cy="2120900"/>
          </a:xfrm>
        </p:spPr>
        <p:txBody>
          <a:bodyPr/>
          <a:lstStyle/>
          <a:p>
            <a:pPr algn="l"/>
            <a:r>
              <a:rPr lang="de-DE"/>
              <a:t>Statistische Analyse:</a:t>
            </a:r>
            <a:br>
              <a:rPr lang="de-DE"/>
            </a:br>
            <a:r>
              <a:rPr lang="de-DE"/>
              <a:t>Grundbegriffe und </a:t>
            </a:r>
            <a:br>
              <a:rPr lang="de-DE"/>
            </a:br>
            <a:r>
              <a:rPr lang="de-DE"/>
              <a:t>Deskriptive Statistik</a:t>
            </a:r>
            <a:br>
              <a:rPr lang="de-DE" sz="1200"/>
            </a:br>
            <a:endParaRPr lang="de-DE" sz="2500" b="1" i="1"/>
          </a:p>
        </p:txBody>
      </p:sp>
      <p:sp>
        <p:nvSpPr>
          <p:cNvPr id="99330" name="Rectangle 3"/>
          <p:cNvSpPr txBox="1">
            <a:spLocks noChangeArrowheads="1"/>
          </p:cNvSpPr>
          <p:nvPr/>
        </p:nvSpPr>
        <p:spPr bwMode="auto">
          <a:xfrm>
            <a:off x="1339850" y="5589588"/>
            <a:ext cx="6400800" cy="985837"/>
          </a:xfrm>
          <a:prstGeom prst="rect">
            <a:avLst/>
          </a:prstGeom>
          <a:noFill/>
          <a:ln w="9525">
            <a:noFill/>
            <a:miter lim="800000"/>
            <a:headEnd/>
            <a:tailEnd/>
          </a:ln>
        </p:spPr>
        <p:txBody>
          <a:bodyPr/>
          <a:lstStyle/>
          <a:p>
            <a:pPr algn="ctr">
              <a:spcBef>
                <a:spcPct val="20000"/>
              </a:spcBef>
              <a:buFont typeface="Arial" pitchFamily="34" charset="0"/>
              <a:buNone/>
            </a:pPr>
            <a:r>
              <a:rPr lang="de-DE" sz="2000">
                <a:solidFill>
                  <a:srgbClr val="7F7F7F"/>
                </a:solidFill>
                <a:latin typeface="Calibri" pitchFamily="34" charset="0"/>
              </a:rPr>
              <a:t>Department für Medizinische Statistik, Informatik und Gesundheitsökonomie, Medizinische Universität Innsbruck</a:t>
            </a:r>
          </a:p>
          <a:p>
            <a:pPr algn="ctr">
              <a:spcBef>
                <a:spcPct val="20000"/>
              </a:spcBef>
              <a:buFont typeface="Arial" pitchFamily="34" charset="0"/>
              <a:buNone/>
            </a:pPr>
            <a:endParaRPr lang="de-DE">
              <a:solidFill>
                <a:srgbClr val="7F7F7F"/>
              </a:solidFill>
              <a:latin typeface="Calibri" pitchFamily="34" charset="0"/>
            </a:endParaRPr>
          </a:p>
          <a:p>
            <a:pPr algn="ctr">
              <a:spcBef>
                <a:spcPct val="20000"/>
              </a:spcBef>
              <a:buFont typeface="Arial" pitchFamily="34" charset="0"/>
              <a:buNone/>
            </a:pPr>
            <a:endParaRPr lang="de-DE">
              <a:solidFill>
                <a:srgbClr val="7F7F7F"/>
              </a:solidFill>
              <a:latin typeface="Calibri" pitchFamily="34" charset="0"/>
            </a:endParaRPr>
          </a:p>
        </p:txBody>
      </p:sp>
      <p:sp>
        <p:nvSpPr>
          <p:cNvPr id="99331" name="Rectangle 3"/>
          <p:cNvSpPr txBox="1">
            <a:spLocks noChangeArrowheads="1"/>
          </p:cNvSpPr>
          <p:nvPr/>
        </p:nvSpPr>
        <p:spPr bwMode="auto">
          <a:xfrm>
            <a:off x="1339850" y="4076700"/>
            <a:ext cx="6553200" cy="1008063"/>
          </a:xfrm>
          <a:prstGeom prst="rect">
            <a:avLst/>
          </a:prstGeom>
          <a:noFill/>
          <a:ln w="9525">
            <a:noFill/>
            <a:miter lim="800000"/>
            <a:headEnd/>
            <a:tailEnd/>
          </a:ln>
        </p:spPr>
        <p:txBody>
          <a:bodyPr/>
          <a:lstStyle/>
          <a:p>
            <a:pPr algn="ctr">
              <a:spcBef>
                <a:spcPct val="20000"/>
              </a:spcBef>
              <a:buFont typeface="Arial" pitchFamily="34" charset="0"/>
              <a:buNone/>
            </a:pPr>
            <a:r>
              <a:rPr lang="de-DE" sz="2000" dirty="0">
                <a:solidFill>
                  <a:srgbClr val="7F7F7F"/>
                </a:solidFill>
                <a:latin typeface="Calibri" pitchFamily="34" charset="0"/>
              </a:rPr>
              <a:t>Dr. Hanno Ulmer</a:t>
            </a:r>
          </a:p>
          <a:p>
            <a:pPr algn="ctr">
              <a:spcBef>
                <a:spcPct val="20000"/>
              </a:spcBef>
              <a:buFont typeface="Arial" pitchFamily="34" charset="0"/>
              <a:buNone/>
            </a:pPr>
            <a:r>
              <a:rPr lang="de-AT" sz="1600" i="1" dirty="0">
                <a:solidFill>
                  <a:srgbClr val="7F7F7F"/>
                </a:solidFill>
                <a:latin typeface="Calibri" pitchFamily="34" charset="0"/>
              </a:rPr>
              <a:t>hanno.ulmer@i-med.ac.at</a:t>
            </a:r>
            <a:endParaRPr lang="de-DE" sz="1600" i="1" dirty="0">
              <a:solidFill>
                <a:srgbClr val="7F7F7F"/>
              </a:solidFill>
              <a:latin typeface="Calibri" pitchFamily="34" charset="0"/>
            </a:endParaRPr>
          </a:p>
          <a:p>
            <a:pPr algn="ctr">
              <a:spcBef>
                <a:spcPct val="20000"/>
              </a:spcBef>
              <a:buFont typeface="Arial" pitchFamily="34" charset="0"/>
              <a:buNone/>
            </a:pPr>
            <a:r>
              <a:rPr lang="de-DE" sz="1400" i="1" dirty="0">
                <a:solidFill>
                  <a:srgbClr val="7F7F7F"/>
                </a:solidFill>
                <a:latin typeface="Calibri" pitchFamily="34" charset="0"/>
              </a:rPr>
              <a:t>Innsbruck, Oktober 2011</a:t>
            </a:r>
          </a:p>
          <a:p>
            <a:pPr algn="ctr">
              <a:spcBef>
                <a:spcPct val="20000"/>
              </a:spcBef>
              <a:buFont typeface="Arial" pitchFamily="34" charset="0"/>
              <a:buNone/>
            </a:pPr>
            <a:endParaRPr lang="de-DE" sz="2000"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457200" y="274638"/>
            <a:ext cx="6635750" cy="1143000"/>
          </a:xfrm>
        </p:spPr>
        <p:txBody>
          <a:bodyPr/>
          <a:lstStyle/>
          <a:p>
            <a:r>
              <a:rPr lang="de-DE" sz="4000"/>
              <a:t>Statistische Grundbegriffe</a:t>
            </a:r>
            <a:endParaRPr lang="de-AT" sz="4000"/>
          </a:p>
        </p:txBody>
      </p:sp>
      <p:sp>
        <p:nvSpPr>
          <p:cNvPr id="101378" name="Rectangle 3"/>
          <p:cNvSpPr>
            <a:spLocks noGrp="1" noChangeArrowheads="1"/>
          </p:cNvSpPr>
          <p:nvPr>
            <p:ph idx="1"/>
          </p:nvPr>
        </p:nvSpPr>
        <p:spPr>
          <a:xfrm>
            <a:off x="457200" y="1600200"/>
            <a:ext cx="8229600" cy="4757738"/>
          </a:xfrm>
        </p:spPr>
        <p:txBody>
          <a:bodyPr/>
          <a:lstStyle/>
          <a:p>
            <a:pPr>
              <a:lnSpc>
                <a:spcPct val="90000"/>
              </a:lnSpc>
            </a:pPr>
            <a:r>
              <a:rPr lang="de-AT" b="1"/>
              <a:t>Beobachtungseinheit</a:t>
            </a:r>
          </a:p>
          <a:p>
            <a:pPr lvl="1">
              <a:lnSpc>
                <a:spcPct val="90000"/>
              </a:lnSpc>
            </a:pPr>
            <a:r>
              <a:rPr lang="de-AT" sz="2000"/>
              <a:t>Probanden, Patienten,</a:t>
            </a:r>
            <a:r>
              <a:rPr lang="de-DE" sz="2000"/>
              <a:t> Kunden</a:t>
            </a:r>
            <a:r>
              <a:rPr lang="de-AT" sz="2000"/>
              <a:t>...,Objekte</a:t>
            </a:r>
          </a:p>
          <a:p>
            <a:pPr lvl="1">
              <a:lnSpc>
                <a:spcPct val="90000"/>
              </a:lnSpc>
            </a:pPr>
            <a:endParaRPr lang="de-AT" sz="1000"/>
          </a:p>
          <a:p>
            <a:pPr>
              <a:lnSpc>
                <a:spcPct val="90000"/>
              </a:lnSpc>
            </a:pPr>
            <a:r>
              <a:rPr lang="de-AT" b="1"/>
              <a:t>Zufallsvariable, Merkmal</a:t>
            </a:r>
          </a:p>
          <a:p>
            <a:pPr lvl="1">
              <a:lnSpc>
                <a:spcPct val="90000"/>
              </a:lnSpc>
            </a:pPr>
            <a:r>
              <a:rPr lang="de-AT" sz="2000"/>
              <a:t>Geschlecht, Gesundheitszustand, Gewicht, Blutgruppe</a:t>
            </a:r>
            <a:endParaRPr lang="de-DE" sz="2000"/>
          </a:p>
          <a:p>
            <a:pPr lvl="2">
              <a:lnSpc>
                <a:spcPct val="90000"/>
              </a:lnSpc>
            </a:pPr>
            <a:r>
              <a:rPr lang="de-AT"/>
              <a:t>Warum „</a:t>
            </a:r>
            <a:r>
              <a:rPr lang="de-AT" b="1"/>
              <a:t>Zufallsvariable</a:t>
            </a:r>
            <a:r>
              <a:rPr lang="de-AT"/>
              <a:t>“?</a:t>
            </a:r>
          </a:p>
          <a:p>
            <a:pPr lvl="3">
              <a:lnSpc>
                <a:spcPct val="90000"/>
              </a:lnSpc>
            </a:pPr>
            <a:r>
              <a:rPr lang="de-AT"/>
              <a:t>Weil die Ausprägung bei einer zufälligen Auswahl nicht exakt vorhersagbar ist. Das Ergebnis hängt vom Zufall ab.</a:t>
            </a:r>
          </a:p>
          <a:p>
            <a:pPr lvl="3">
              <a:lnSpc>
                <a:spcPct val="90000"/>
              </a:lnSpc>
            </a:pPr>
            <a:endParaRPr lang="de-AT" sz="1000"/>
          </a:p>
          <a:p>
            <a:pPr>
              <a:lnSpc>
                <a:spcPct val="90000"/>
              </a:lnSpc>
            </a:pPr>
            <a:r>
              <a:rPr lang="de-AT" b="1"/>
              <a:t>Merkmalsausprägungen</a:t>
            </a:r>
          </a:p>
          <a:p>
            <a:pPr lvl="1">
              <a:lnSpc>
                <a:spcPct val="90000"/>
              </a:lnSpc>
            </a:pPr>
            <a:r>
              <a:rPr lang="de-AT" sz="2000"/>
              <a:t>Blutgruppe: A, B, AB, 0</a:t>
            </a:r>
            <a:endParaRPr lang="de-DE" sz="2000"/>
          </a:p>
          <a:p>
            <a:pPr lvl="1">
              <a:lnSpc>
                <a:spcPct val="90000"/>
              </a:lnSpc>
            </a:pPr>
            <a:r>
              <a:rPr lang="de-DE" sz="2000"/>
              <a:t>Aussage ja/nein</a:t>
            </a:r>
            <a:endParaRPr lang="de-AT" sz="2000"/>
          </a:p>
          <a:p>
            <a:pPr lvl="1">
              <a:lnSpc>
                <a:spcPct val="90000"/>
              </a:lnSpc>
            </a:pPr>
            <a:r>
              <a:rPr lang="de-AT" sz="2000"/>
              <a:t>Gewicht in kg</a:t>
            </a:r>
            <a:endParaRPr lang="de-DE" sz="2000"/>
          </a:p>
        </p:txBody>
      </p:sp>
      <p:sp>
        <p:nvSpPr>
          <p:cNvPr id="84995"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4996" name="Foliennummernplatzhalter 5"/>
          <p:cNvSpPr>
            <a:spLocks noGrp="1"/>
          </p:cNvSpPr>
          <p:nvPr>
            <p:ph type="sldNum" sz="quarter" idx="12"/>
          </p:nvPr>
        </p:nvSpPr>
        <p:spPr/>
        <p:txBody>
          <a:bodyPr/>
          <a:lstStyle/>
          <a:p>
            <a:pPr>
              <a:defRPr/>
            </a:pPr>
            <a:fld id="{E05F1143-00B0-46EE-A7C8-805215DB2542}" type="slidenum">
              <a:rPr lang="en-US"/>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4000"/>
              <a:t>Deskriptive Statistik</a:t>
            </a:r>
            <a:br>
              <a:rPr lang="de-DE" sz="3600"/>
            </a:br>
            <a:r>
              <a:rPr lang="de-DE" sz="3600"/>
              <a:t>Skalenniveau - Nominalskala</a:t>
            </a:r>
          </a:p>
        </p:txBody>
      </p:sp>
      <p:sp>
        <p:nvSpPr>
          <p:cNvPr id="103426" name="Rectangle 3"/>
          <p:cNvSpPr>
            <a:spLocks noGrp="1" noChangeArrowheads="1"/>
          </p:cNvSpPr>
          <p:nvPr>
            <p:ph idx="1"/>
          </p:nvPr>
        </p:nvSpPr>
        <p:spPr>
          <a:xfrm>
            <a:off x="539750" y="2060575"/>
            <a:ext cx="8229600" cy="3629025"/>
          </a:xfrm>
        </p:spPr>
        <p:txBody>
          <a:bodyPr/>
          <a:lstStyle/>
          <a:p>
            <a:r>
              <a:rPr lang="de-DE" sz="2200"/>
              <a:t>Ausprägungen einer Variablen bilden nur Kategorien</a:t>
            </a:r>
          </a:p>
          <a:p>
            <a:r>
              <a:rPr lang="de-DE" sz="2200"/>
              <a:t>Keinerlei Ordnungsvorschrift</a:t>
            </a:r>
          </a:p>
          <a:p>
            <a:r>
              <a:rPr lang="de-DE" sz="2200"/>
              <a:t>Lediglich Unterscheidung der einzelnen Kategorien möglich</a:t>
            </a:r>
          </a:p>
          <a:p>
            <a:r>
              <a:rPr lang="de-DE" sz="2200"/>
              <a:t>Beispiele</a:t>
            </a:r>
          </a:p>
          <a:p>
            <a:pPr lvl="1"/>
            <a:r>
              <a:rPr lang="de-DE" sz="1800"/>
              <a:t>Geschlecht</a:t>
            </a:r>
          </a:p>
          <a:p>
            <a:pPr lvl="1"/>
            <a:r>
              <a:rPr lang="de-DE" sz="1800"/>
              <a:t>Familienstand</a:t>
            </a:r>
          </a:p>
          <a:p>
            <a:pPr lvl="1"/>
            <a:r>
              <a:rPr lang="de-DE" sz="1800"/>
              <a:t>Herkunft</a:t>
            </a:r>
          </a:p>
          <a:p>
            <a:endParaRPr lang="de-DE" sz="2200"/>
          </a:p>
        </p:txBody>
      </p:sp>
      <p:sp>
        <p:nvSpPr>
          <p:cNvPr id="86019"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6020" name="Foliennummernplatzhalter 5"/>
          <p:cNvSpPr>
            <a:spLocks noGrp="1"/>
          </p:cNvSpPr>
          <p:nvPr>
            <p:ph type="sldNum" sz="quarter" idx="12"/>
          </p:nvPr>
        </p:nvSpPr>
        <p:spPr/>
        <p:txBody>
          <a:bodyPr/>
          <a:lstStyle/>
          <a:p>
            <a:pPr>
              <a:defRPr/>
            </a:pPr>
            <a:fld id="{ACEE7D83-0AB5-410C-B4E2-A6C0CDAF711D}" type="slidenum">
              <a:rPr lang="en-US"/>
              <a:pPr>
                <a:defRPr/>
              </a:pPr>
              <a:t>35</a:t>
            </a:fld>
            <a:endParaRPr lang="en-US"/>
          </a:p>
        </p:txBody>
      </p:sp>
      <p:pic>
        <p:nvPicPr>
          <p:cNvPr id="103429" name="Picture 4" descr="bundeslaender"/>
          <p:cNvPicPr>
            <a:picLocks noChangeAspect="1" noChangeArrowheads="1"/>
          </p:cNvPicPr>
          <p:nvPr/>
        </p:nvPicPr>
        <p:blipFill>
          <a:blip r:embed="rId3" cstate="print"/>
          <a:srcRect/>
          <a:stretch>
            <a:fillRect/>
          </a:stretch>
        </p:blipFill>
        <p:spPr bwMode="auto">
          <a:xfrm>
            <a:off x="3635375" y="3473450"/>
            <a:ext cx="2003425" cy="2692400"/>
          </a:xfrm>
          <a:prstGeom prst="rect">
            <a:avLst/>
          </a:prstGeom>
          <a:noFill/>
          <a:ln w="9525">
            <a:noFill/>
            <a:miter lim="800000"/>
            <a:headEnd/>
            <a:tailEnd/>
          </a:ln>
        </p:spPr>
      </p:pic>
      <p:sp>
        <p:nvSpPr>
          <p:cNvPr id="541701" name="Line 5"/>
          <p:cNvSpPr>
            <a:spLocks noChangeShapeType="1"/>
          </p:cNvSpPr>
          <p:nvPr/>
        </p:nvSpPr>
        <p:spPr bwMode="auto">
          <a:xfrm>
            <a:off x="5003800" y="3860800"/>
            <a:ext cx="1585913" cy="360363"/>
          </a:xfrm>
          <a:prstGeom prst="line">
            <a:avLst/>
          </a:prstGeom>
          <a:noFill/>
          <a:ln w="9525">
            <a:solidFill>
              <a:schemeClr val="tx1"/>
            </a:solidFill>
            <a:round/>
            <a:headEnd/>
            <a:tailEnd type="triangle" w="med" len="med"/>
          </a:ln>
        </p:spPr>
        <p:txBody>
          <a:bodyPr/>
          <a:lstStyle/>
          <a:p>
            <a:endParaRPr lang="en-US"/>
          </a:p>
        </p:txBody>
      </p:sp>
      <p:sp>
        <p:nvSpPr>
          <p:cNvPr id="541702" name="Line 6"/>
          <p:cNvSpPr>
            <a:spLocks noChangeShapeType="1"/>
          </p:cNvSpPr>
          <p:nvPr/>
        </p:nvSpPr>
        <p:spPr bwMode="auto">
          <a:xfrm>
            <a:off x="4500563" y="3860800"/>
            <a:ext cx="2097087" cy="720725"/>
          </a:xfrm>
          <a:prstGeom prst="line">
            <a:avLst/>
          </a:prstGeom>
          <a:noFill/>
          <a:ln w="9525">
            <a:solidFill>
              <a:schemeClr val="tx1"/>
            </a:solidFill>
            <a:round/>
            <a:headEnd/>
            <a:tailEnd type="triangle" w="med" len="med"/>
          </a:ln>
        </p:spPr>
        <p:txBody>
          <a:bodyPr/>
          <a:lstStyle/>
          <a:p>
            <a:endParaRPr lang="en-US"/>
          </a:p>
        </p:txBody>
      </p:sp>
      <p:sp>
        <p:nvSpPr>
          <p:cNvPr id="541703" name="Line 7"/>
          <p:cNvSpPr>
            <a:spLocks noChangeShapeType="1"/>
          </p:cNvSpPr>
          <p:nvPr/>
        </p:nvSpPr>
        <p:spPr bwMode="auto">
          <a:xfrm>
            <a:off x="5219700" y="4292600"/>
            <a:ext cx="1438275" cy="658813"/>
          </a:xfrm>
          <a:prstGeom prst="line">
            <a:avLst/>
          </a:prstGeom>
          <a:noFill/>
          <a:ln w="9525">
            <a:solidFill>
              <a:schemeClr val="tx1"/>
            </a:solidFill>
            <a:round/>
            <a:headEnd/>
            <a:tailEnd type="triangle" w="med" len="med"/>
          </a:ln>
        </p:spPr>
        <p:txBody>
          <a:bodyPr/>
          <a:lstStyle/>
          <a:p>
            <a:endParaRPr lang="en-US"/>
          </a:p>
        </p:txBody>
      </p:sp>
      <p:sp>
        <p:nvSpPr>
          <p:cNvPr id="541704" name="Line 8"/>
          <p:cNvSpPr>
            <a:spLocks noChangeShapeType="1"/>
          </p:cNvSpPr>
          <p:nvPr/>
        </p:nvSpPr>
        <p:spPr bwMode="auto">
          <a:xfrm>
            <a:off x="4427538" y="4292600"/>
            <a:ext cx="2160587" cy="1136650"/>
          </a:xfrm>
          <a:prstGeom prst="line">
            <a:avLst/>
          </a:prstGeom>
          <a:noFill/>
          <a:ln w="9525">
            <a:solidFill>
              <a:schemeClr val="tx1"/>
            </a:solidFill>
            <a:round/>
            <a:headEnd/>
            <a:tailEnd type="triangle" w="med" len="med"/>
          </a:ln>
        </p:spPr>
        <p:txBody>
          <a:bodyPr/>
          <a:lstStyle/>
          <a:p>
            <a:endParaRPr lang="en-US"/>
          </a:p>
        </p:txBody>
      </p:sp>
      <p:sp>
        <p:nvSpPr>
          <p:cNvPr id="541705" name="Text Box 9"/>
          <p:cNvSpPr txBox="1">
            <a:spLocks noChangeArrowheads="1"/>
          </p:cNvSpPr>
          <p:nvPr/>
        </p:nvSpPr>
        <p:spPr bwMode="auto">
          <a:xfrm>
            <a:off x="6227763" y="3644900"/>
            <a:ext cx="1727200" cy="2430463"/>
          </a:xfrm>
          <a:prstGeom prst="rect">
            <a:avLst/>
          </a:prstGeom>
          <a:noFill/>
          <a:ln w="9525">
            <a:noFill/>
            <a:miter lim="800000"/>
            <a:headEnd/>
            <a:tailEnd/>
          </a:ln>
        </p:spPr>
        <p:txBody>
          <a:bodyPr>
            <a:spAutoFit/>
          </a:bodyPr>
          <a:lstStyle/>
          <a:p>
            <a:pPr eaLnBrk="0" hangingPunct="0">
              <a:spcBef>
                <a:spcPct val="50000"/>
              </a:spcBef>
            </a:pPr>
            <a:r>
              <a:rPr lang="de-DE"/>
              <a:t>Kategorie</a:t>
            </a:r>
          </a:p>
          <a:p>
            <a:pPr eaLnBrk="0" hangingPunct="0">
              <a:spcBef>
                <a:spcPct val="50000"/>
              </a:spcBef>
            </a:pPr>
            <a:r>
              <a:rPr lang="de-DE"/>
              <a:t>      1</a:t>
            </a:r>
          </a:p>
          <a:p>
            <a:pPr eaLnBrk="0" hangingPunct="0">
              <a:spcBef>
                <a:spcPct val="50000"/>
              </a:spcBef>
            </a:pPr>
            <a:r>
              <a:rPr lang="de-DE"/>
              <a:t>      2</a:t>
            </a:r>
          </a:p>
          <a:p>
            <a:pPr eaLnBrk="0" hangingPunct="0">
              <a:spcBef>
                <a:spcPct val="50000"/>
              </a:spcBef>
            </a:pPr>
            <a:r>
              <a:rPr lang="de-DE"/>
              <a:t>      3</a:t>
            </a:r>
          </a:p>
          <a:p>
            <a:pPr eaLnBrk="0" hangingPunct="0">
              <a:spcBef>
                <a:spcPct val="50000"/>
              </a:spcBef>
            </a:pPr>
            <a:r>
              <a:rPr lang="de-DE"/>
              <a:t>      4</a:t>
            </a:r>
          </a:p>
          <a:p>
            <a:pPr eaLnBrk="0" hangingPunct="0">
              <a:spcBef>
                <a:spcPct val="50000"/>
              </a:spcBef>
            </a:pPr>
            <a:r>
              <a:rPr lang="de-DE"/>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41705"/>
                                        </p:tgtEl>
                                        <p:attrNameLst>
                                          <p:attrName>style.visibility</p:attrName>
                                        </p:attrNameLst>
                                      </p:cBhvr>
                                      <p:to>
                                        <p:strVal val="visible"/>
                                      </p:to>
                                    </p:set>
                                    <p:anim calcmode="lin" valueType="num">
                                      <p:cBhvr additive="base">
                                        <p:cTn id="7" dur="500" fill="hold"/>
                                        <p:tgtEl>
                                          <p:spTgt spid="541705"/>
                                        </p:tgtEl>
                                        <p:attrNameLst>
                                          <p:attrName>ppt_x</p:attrName>
                                        </p:attrNameLst>
                                      </p:cBhvr>
                                      <p:tavLst>
                                        <p:tav tm="0">
                                          <p:val>
                                            <p:strVal val="1+#ppt_w/2"/>
                                          </p:val>
                                        </p:tav>
                                        <p:tav tm="100000">
                                          <p:val>
                                            <p:strVal val="#ppt_x"/>
                                          </p:val>
                                        </p:tav>
                                      </p:tavLst>
                                    </p:anim>
                                    <p:anim calcmode="lin" valueType="num">
                                      <p:cBhvr additive="base">
                                        <p:cTn id="8" dur="500" fill="hold"/>
                                        <p:tgtEl>
                                          <p:spTgt spid="5417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41701"/>
                                        </p:tgtEl>
                                        <p:attrNameLst>
                                          <p:attrName>style.visibility</p:attrName>
                                        </p:attrNameLst>
                                      </p:cBhvr>
                                      <p:to>
                                        <p:strVal val="visible"/>
                                      </p:to>
                                    </p:set>
                                    <p:animEffect transition="in" filter="blinds(horizontal)">
                                      <p:cBhvr>
                                        <p:cTn id="13" dur="500"/>
                                        <p:tgtEl>
                                          <p:spTgt spid="541701"/>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541702"/>
                                        </p:tgtEl>
                                        <p:attrNameLst>
                                          <p:attrName>style.visibility</p:attrName>
                                        </p:attrNameLst>
                                      </p:cBhvr>
                                      <p:to>
                                        <p:strVal val="visible"/>
                                      </p:to>
                                    </p:set>
                                    <p:animEffect transition="in" filter="blinds(horizontal)">
                                      <p:cBhvr>
                                        <p:cTn id="17" dur="500"/>
                                        <p:tgtEl>
                                          <p:spTgt spid="541702"/>
                                        </p:tgtEl>
                                      </p:cBhvr>
                                    </p:animEffect>
                                  </p:childTnLst>
                                </p:cTn>
                              </p:par>
                            </p:childTnLst>
                          </p:cTn>
                        </p:par>
                        <p:par>
                          <p:cTn id="18" fill="hold">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541703"/>
                                        </p:tgtEl>
                                        <p:attrNameLst>
                                          <p:attrName>style.visibility</p:attrName>
                                        </p:attrNameLst>
                                      </p:cBhvr>
                                      <p:to>
                                        <p:strVal val="visible"/>
                                      </p:to>
                                    </p:set>
                                    <p:animEffect transition="in" filter="blinds(horizontal)">
                                      <p:cBhvr>
                                        <p:cTn id="21" dur="500"/>
                                        <p:tgtEl>
                                          <p:spTgt spid="541703"/>
                                        </p:tgtEl>
                                      </p:cBhvr>
                                    </p:animEffect>
                                  </p:childTnLst>
                                </p:cTn>
                              </p:par>
                            </p:childTnLst>
                          </p:cTn>
                        </p:par>
                        <p:par>
                          <p:cTn id="22" fill="hold">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541704"/>
                                        </p:tgtEl>
                                        <p:attrNameLst>
                                          <p:attrName>style.visibility</p:attrName>
                                        </p:attrNameLst>
                                      </p:cBhvr>
                                      <p:to>
                                        <p:strVal val="visible"/>
                                      </p:to>
                                    </p:set>
                                    <p:animEffect transition="in" filter="blinds(horizontal)">
                                      <p:cBhvr>
                                        <p:cTn id="25" dur="500"/>
                                        <p:tgtEl>
                                          <p:spTgt spid="541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1" grpId="0" animBg="1"/>
      <p:bldP spid="541702" grpId="0" animBg="1"/>
      <p:bldP spid="541703" grpId="0" animBg="1"/>
      <p:bldP spid="541704" grpId="0" animBg="1"/>
      <p:bldP spid="54170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7" name="Rectangle 4"/>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4000"/>
              <a:t>Deskriptive Statistik</a:t>
            </a:r>
            <a:br>
              <a:rPr lang="de-DE" sz="3600"/>
            </a:br>
            <a:r>
              <a:rPr lang="de-DE" sz="3600"/>
              <a:t>Skalenniveau - Ordinalskala</a:t>
            </a:r>
          </a:p>
        </p:txBody>
      </p:sp>
      <p:sp>
        <p:nvSpPr>
          <p:cNvPr id="104450" name="Rectangle 2"/>
          <p:cNvSpPr>
            <a:spLocks noGrp="1" noChangeArrowheads="1"/>
          </p:cNvSpPr>
          <p:nvPr>
            <p:ph idx="1"/>
          </p:nvPr>
        </p:nvSpPr>
        <p:spPr>
          <a:xfrm>
            <a:off x="484188" y="1916113"/>
            <a:ext cx="8229600" cy="4062412"/>
          </a:xfrm>
        </p:spPr>
        <p:txBody>
          <a:bodyPr/>
          <a:lstStyle/>
          <a:p>
            <a:pPr>
              <a:lnSpc>
                <a:spcPct val="90000"/>
              </a:lnSpc>
            </a:pPr>
            <a:r>
              <a:rPr lang="de-DE" sz="2000" b="1"/>
              <a:t>Für die einzelnen Ausprägungen existiert eine Relation</a:t>
            </a:r>
            <a:r>
              <a:rPr lang="de-DE" sz="2000"/>
              <a:t> („größer“, „kleiner“)</a:t>
            </a:r>
          </a:p>
          <a:p>
            <a:pPr>
              <a:lnSpc>
                <a:spcPct val="90000"/>
              </a:lnSpc>
            </a:pPr>
            <a:r>
              <a:rPr lang="de-DE" sz="2000"/>
              <a:t>Es kann eine Rangordnung erstellt werden</a:t>
            </a:r>
          </a:p>
          <a:p>
            <a:pPr>
              <a:lnSpc>
                <a:spcPct val="90000"/>
              </a:lnSpc>
            </a:pPr>
            <a:r>
              <a:rPr lang="de-DE" sz="2000"/>
              <a:t>ABER: </a:t>
            </a:r>
            <a:r>
              <a:rPr lang="de-DE" sz="2000" b="1"/>
              <a:t>Keine Aussagen über die Abstände</a:t>
            </a:r>
            <a:r>
              <a:rPr lang="de-DE" sz="2000"/>
              <a:t> zwischen den Rängen möglich!</a:t>
            </a:r>
          </a:p>
          <a:p>
            <a:pPr>
              <a:lnSpc>
                <a:spcPct val="90000"/>
              </a:lnSpc>
            </a:pPr>
            <a:endParaRPr lang="de-DE" sz="2000"/>
          </a:p>
          <a:p>
            <a:pPr>
              <a:lnSpc>
                <a:spcPct val="90000"/>
              </a:lnSpc>
            </a:pPr>
            <a:endParaRPr lang="de-DE" sz="2200"/>
          </a:p>
          <a:p>
            <a:pPr>
              <a:lnSpc>
                <a:spcPct val="90000"/>
              </a:lnSpc>
            </a:pPr>
            <a:endParaRPr lang="de-DE" sz="2200"/>
          </a:p>
          <a:p>
            <a:pPr>
              <a:lnSpc>
                <a:spcPct val="90000"/>
              </a:lnSpc>
            </a:pPr>
            <a:r>
              <a:rPr lang="de-DE" sz="2200"/>
              <a:t>Beispiele</a:t>
            </a:r>
          </a:p>
          <a:p>
            <a:pPr lvl="1">
              <a:lnSpc>
                <a:spcPct val="90000"/>
              </a:lnSpc>
            </a:pPr>
            <a:r>
              <a:rPr lang="de-DE" sz="1800"/>
              <a:t>Noten im Sinne einer Leistungsbewertung</a:t>
            </a:r>
          </a:p>
          <a:p>
            <a:pPr lvl="1">
              <a:lnSpc>
                <a:spcPct val="90000"/>
              </a:lnSpc>
            </a:pPr>
            <a:r>
              <a:rPr lang="de-DE" sz="1800"/>
              <a:t>Platzierungen </a:t>
            </a:r>
          </a:p>
          <a:p>
            <a:pPr lvl="1">
              <a:lnSpc>
                <a:spcPct val="90000"/>
              </a:lnSpc>
            </a:pPr>
            <a:endParaRPr lang="de-DE" sz="1800"/>
          </a:p>
          <a:p>
            <a:pPr>
              <a:lnSpc>
                <a:spcPct val="90000"/>
              </a:lnSpc>
            </a:pPr>
            <a:endParaRPr lang="de-DE" sz="2600"/>
          </a:p>
        </p:txBody>
      </p:sp>
      <p:sp>
        <p:nvSpPr>
          <p:cNvPr id="87043"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7044" name="Foliennummernplatzhalter 5"/>
          <p:cNvSpPr>
            <a:spLocks noGrp="1"/>
          </p:cNvSpPr>
          <p:nvPr>
            <p:ph type="sldNum" sz="quarter" idx="12"/>
          </p:nvPr>
        </p:nvSpPr>
        <p:spPr/>
        <p:txBody>
          <a:bodyPr/>
          <a:lstStyle/>
          <a:p>
            <a:pPr>
              <a:defRPr/>
            </a:pPr>
            <a:fld id="{8B4E764F-5415-4F4A-848C-3CFD0E2786CD}" type="slidenum">
              <a:rPr lang="en-US"/>
              <a:pPr>
                <a:defRPr/>
              </a:pPr>
              <a:t>36</a:t>
            </a:fld>
            <a:endParaRPr lang="en-US"/>
          </a:p>
        </p:txBody>
      </p:sp>
      <p:sp>
        <p:nvSpPr>
          <p:cNvPr id="104453" name="Rectangle 3"/>
          <p:cNvSpPr>
            <a:spLocks noChangeArrowheads="1"/>
          </p:cNvSpPr>
          <p:nvPr/>
        </p:nvSpPr>
        <p:spPr bwMode="auto">
          <a:xfrm>
            <a:off x="4140200" y="3846513"/>
            <a:ext cx="865188" cy="538162"/>
          </a:xfrm>
          <a:prstGeom prst="rect">
            <a:avLst/>
          </a:prstGeom>
          <a:solidFill>
            <a:schemeClr val="bg1"/>
          </a:solidFill>
          <a:ln w="9525">
            <a:solidFill>
              <a:srgbClr val="005A58"/>
            </a:solidFill>
            <a:miter lim="800000"/>
            <a:headEnd/>
            <a:tailEnd/>
          </a:ln>
        </p:spPr>
        <p:txBody>
          <a:bodyPr wrap="none" anchor="ctr"/>
          <a:lstStyle/>
          <a:p>
            <a:pPr algn="ctr" eaLnBrk="0" hangingPunct="0"/>
            <a:endParaRPr lang="de-DE" sz="1400">
              <a:solidFill>
                <a:srgbClr val="005A58"/>
              </a:solidFill>
              <a:latin typeface="Century" pitchFamily="18" charset="0"/>
            </a:endParaRPr>
          </a:p>
        </p:txBody>
      </p:sp>
      <p:sp>
        <p:nvSpPr>
          <p:cNvPr id="104454" name="Text Box 5"/>
          <p:cNvSpPr txBox="1">
            <a:spLocks noChangeArrowheads="1"/>
          </p:cNvSpPr>
          <p:nvPr/>
        </p:nvSpPr>
        <p:spPr bwMode="auto">
          <a:xfrm>
            <a:off x="4140200" y="4005263"/>
            <a:ext cx="865188" cy="366712"/>
          </a:xfrm>
          <a:prstGeom prst="rect">
            <a:avLst/>
          </a:prstGeom>
          <a:noFill/>
          <a:ln w="9525">
            <a:noFill/>
            <a:miter lim="800000"/>
            <a:headEnd/>
            <a:tailEnd/>
          </a:ln>
        </p:spPr>
        <p:txBody>
          <a:bodyPr>
            <a:spAutoFit/>
          </a:bodyPr>
          <a:lstStyle/>
          <a:p>
            <a:pPr algn="ctr" eaLnBrk="0" hangingPunct="0">
              <a:spcBef>
                <a:spcPct val="50000"/>
              </a:spcBef>
            </a:pPr>
            <a:r>
              <a:rPr lang="de-DE">
                <a:solidFill>
                  <a:srgbClr val="005A58"/>
                </a:solidFill>
              </a:rPr>
              <a:t>1</a:t>
            </a:r>
          </a:p>
        </p:txBody>
      </p:sp>
      <p:sp>
        <p:nvSpPr>
          <p:cNvPr id="104455" name="Text Box 6"/>
          <p:cNvSpPr txBox="1">
            <a:spLocks noChangeArrowheads="1"/>
          </p:cNvSpPr>
          <p:nvPr/>
        </p:nvSpPr>
        <p:spPr bwMode="auto">
          <a:xfrm>
            <a:off x="5003800" y="4005263"/>
            <a:ext cx="865188" cy="376237"/>
          </a:xfrm>
          <a:prstGeom prst="rect">
            <a:avLst/>
          </a:prstGeom>
          <a:solidFill>
            <a:schemeClr val="bg1"/>
          </a:solidFill>
          <a:ln w="9525">
            <a:solidFill>
              <a:srgbClr val="005A58"/>
            </a:solidFill>
            <a:miter lim="800000"/>
            <a:headEnd/>
            <a:tailEnd/>
          </a:ln>
        </p:spPr>
        <p:txBody>
          <a:bodyPr>
            <a:spAutoFit/>
          </a:bodyPr>
          <a:lstStyle/>
          <a:p>
            <a:pPr algn="ctr" eaLnBrk="0" hangingPunct="0">
              <a:spcBef>
                <a:spcPct val="50000"/>
              </a:spcBef>
            </a:pPr>
            <a:r>
              <a:rPr lang="de-DE">
                <a:solidFill>
                  <a:srgbClr val="005A58"/>
                </a:solidFill>
              </a:rPr>
              <a:t>3</a:t>
            </a:r>
          </a:p>
        </p:txBody>
      </p:sp>
      <p:sp>
        <p:nvSpPr>
          <p:cNvPr id="104456" name="Text Box 7"/>
          <p:cNvSpPr txBox="1">
            <a:spLocks noChangeArrowheads="1"/>
          </p:cNvSpPr>
          <p:nvPr/>
        </p:nvSpPr>
        <p:spPr bwMode="auto">
          <a:xfrm>
            <a:off x="3276600" y="4005263"/>
            <a:ext cx="865188" cy="376237"/>
          </a:xfrm>
          <a:prstGeom prst="rect">
            <a:avLst/>
          </a:prstGeom>
          <a:solidFill>
            <a:schemeClr val="bg1"/>
          </a:solidFill>
          <a:ln w="9525">
            <a:solidFill>
              <a:srgbClr val="005A58"/>
            </a:solidFill>
            <a:miter lim="800000"/>
            <a:headEnd/>
            <a:tailEnd/>
          </a:ln>
        </p:spPr>
        <p:txBody>
          <a:bodyPr>
            <a:spAutoFit/>
          </a:bodyPr>
          <a:lstStyle/>
          <a:p>
            <a:pPr algn="ctr" eaLnBrk="0" hangingPunct="0">
              <a:spcBef>
                <a:spcPct val="50000"/>
              </a:spcBef>
            </a:pPr>
            <a:r>
              <a:rPr lang="de-DE">
                <a:solidFill>
                  <a:srgbClr val="005A58"/>
                </a:solidFill>
              </a:rPr>
              <a:t>2</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3600"/>
              <a:t>Deskriptive Statistik</a:t>
            </a:r>
            <a:r>
              <a:rPr lang="de-DE"/>
              <a:t> </a:t>
            </a:r>
            <a:br>
              <a:rPr lang="de-DE"/>
            </a:br>
            <a:r>
              <a:rPr lang="de-DE"/>
              <a:t>Skalenniveau – Intervall- &amp; Verhältnisskala</a:t>
            </a:r>
          </a:p>
        </p:txBody>
      </p:sp>
      <p:sp>
        <p:nvSpPr>
          <p:cNvPr id="105474" name="Rectangle 3"/>
          <p:cNvSpPr>
            <a:spLocks noGrp="1" noChangeArrowheads="1"/>
          </p:cNvSpPr>
          <p:nvPr>
            <p:ph idx="1"/>
          </p:nvPr>
        </p:nvSpPr>
        <p:spPr>
          <a:xfrm>
            <a:off x="539750" y="1700213"/>
            <a:ext cx="7777163" cy="4321175"/>
          </a:xfrm>
        </p:spPr>
        <p:txBody>
          <a:bodyPr/>
          <a:lstStyle/>
          <a:p>
            <a:pPr>
              <a:lnSpc>
                <a:spcPct val="80000"/>
              </a:lnSpc>
              <a:buFontTx/>
              <a:buNone/>
            </a:pPr>
            <a:r>
              <a:rPr lang="de-DE" b="1"/>
              <a:t>Intervallskala</a:t>
            </a:r>
          </a:p>
          <a:p>
            <a:pPr>
              <a:spcBef>
                <a:spcPct val="10000"/>
              </a:spcBef>
            </a:pPr>
            <a:r>
              <a:rPr lang="de-DE" sz="2000"/>
              <a:t>Alle Eigenschaften der Nominal - und Ordinalskala</a:t>
            </a:r>
          </a:p>
          <a:p>
            <a:pPr>
              <a:spcBef>
                <a:spcPct val="10000"/>
              </a:spcBef>
            </a:pPr>
            <a:r>
              <a:rPr lang="de-DE" sz="2000"/>
              <a:t>Der Nullpunkt einer Skala ist willkürlich festgelegt, jedoch die Einheit der Skala durch Differenzbildung fest definiert.</a:t>
            </a:r>
          </a:p>
          <a:p>
            <a:pPr>
              <a:spcBef>
                <a:spcPct val="10000"/>
              </a:spcBef>
            </a:pPr>
            <a:r>
              <a:rPr lang="de-DE" sz="2000"/>
              <a:t>Beispiel </a:t>
            </a:r>
          </a:p>
          <a:p>
            <a:pPr lvl="1">
              <a:spcBef>
                <a:spcPct val="10000"/>
              </a:spcBef>
            </a:pPr>
            <a:r>
              <a:rPr lang="de-DE" sz="1800"/>
              <a:t>Temperatur in </a:t>
            </a:r>
            <a:r>
              <a:rPr lang="en-US" sz="1800">
                <a:cs typeface="Arial" pitchFamily="34" charset="0"/>
              </a:rPr>
              <a:t>º Celsius</a:t>
            </a:r>
            <a:r>
              <a:rPr lang="de-DE" sz="1800"/>
              <a:t> (hat keinen natürlichen Nullpunkt)</a:t>
            </a:r>
          </a:p>
          <a:p>
            <a:pPr lvl="1">
              <a:lnSpc>
                <a:spcPct val="80000"/>
              </a:lnSpc>
              <a:buFontTx/>
              <a:buNone/>
            </a:pPr>
            <a:endParaRPr lang="de-DE" sz="800"/>
          </a:p>
          <a:p>
            <a:pPr>
              <a:lnSpc>
                <a:spcPct val="80000"/>
              </a:lnSpc>
              <a:buFontTx/>
              <a:buNone/>
            </a:pPr>
            <a:r>
              <a:rPr lang="de-DE" b="1"/>
              <a:t>Verhältnisskala </a:t>
            </a:r>
            <a:r>
              <a:rPr lang="de-DE"/>
              <a:t>(Ratioskala)</a:t>
            </a:r>
          </a:p>
          <a:p>
            <a:pPr>
              <a:spcBef>
                <a:spcPct val="10000"/>
              </a:spcBef>
            </a:pPr>
            <a:r>
              <a:rPr lang="de-AT" sz="2000"/>
              <a:t>Einheit und Nullpunkt sind durch die Merkmalsausprägungen definiert.</a:t>
            </a:r>
            <a:endParaRPr lang="de-DE" sz="2000"/>
          </a:p>
          <a:p>
            <a:pPr>
              <a:spcBef>
                <a:spcPct val="10000"/>
              </a:spcBef>
            </a:pPr>
            <a:r>
              <a:rPr lang="de-DE" sz="2000"/>
              <a:t>Beispiel</a:t>
            </a:r>
          </a:p>
          <a:p>
            <a:pPr lvl="1">
              <a:spcBef>
                <a:spcPct val="10000"/>
              </a:spcBef>
            </a:pPr>
            <a:r>
              <a:rPr lang="de-DE" sz="1800"/>
              <a:t>Alter</a:t>
            </a:r>
          </a:p>
          <a:p>
            <a:pPr lvl="2">
              <a:lnSpc>
                <a:spcPct val="80000"/>
              </a:lnSpc>
              <a:buFontTx/>
              <a:buNone/>
            </a:pPr>
            <a:endParaRPr lang="de-DE" sz="800"/>
          </a:p>
          <a:p>
            <a:pPr>
              <a:lnSpc>
                <a:spcPct val="80000"/>
              </a:lnSpc>
              <a:buFontTx/>
              <a:buNone/>
            </a:pPr>
            <a:r>
              <a:rPr lang="de-DE"/>
              <a:t>Intervall- &amp; Verhältnisskalen heißen </a:t>
            </a:r>
            <a:r>
              <a:rPr lang="de-DE" b="1"/>
              <a:t>metrisch skaliert</a:t>
            </a:r>
          </a:p>
        </p:txBody>
      </p:sp>
      <p:sp>
        <p:nvSpPr>
          <p:cNvPr id="88067"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8068" name="Foliennummernplatzhalter 5"/>
          <p:cNvSpPr>
            <a:spLocks noGrp="1"/>
          </p:cNvSpPr>
          <p:nvPr>
            <p:ph type="sldNum" sz="quarter" idx="12"/>
          </p:nvPr>
        </p:nvSpPr>
        <p:spPr/>
        <p:txBody>
          <a:bodyPr/>
          <a:lstStyle/>
          <a:p>
            <a:pPr>
              <a:defRPr/>
            </a:pPr>
            <a:fld id="{4434C8BA-87AF-4125-9013-565C65584F43}" type="slidenum">
              <a:rPr lang="en-US"/>
              <a:pPr>
                <a:defRPr/>
              </a:pPr>
              <a:t>37</a:t>
            </a:fld>
            <a:endParaRPr 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457200" y="274638"/>
            <a:ext cx="6635750" cy="1143000"/>
          </a:xfrm>
        </p:spPr>
        <p:txBody>
          <a:bodyPr/>
          <a:lstStyle/>
          <a:p>
            <a:r>
              <a:rPr lang="de-DE" sz="4000"/>
              <a:t>Merkmalstypen &amp; Skalierung</a:t>
            </a:r>
            <a:r>
              <a:rPr lang="de-DE"/>
              <a:t> </a:t>
            </a:r>
          </a:p>
        </p:txBody>
      </p:sp>
      <p:sp>
        <p:nvSpPr>
          <p:cNvPr id="106498" name="Rectangle 3"/>
          <p:cNvSpPr>
            <a:spLocks noGrp="1" noChangeArrowheads="1"/>
          </p:cNvSpPr>
          <p:nvPr>
            <p:ph idx="1"/>
          </p:nvPr>
        </p:nvSpPr>
        <p:spPr>
          <a:xfrm>
            <a:off x="611188" y="1557338"/>
            <a:ext cx="7510462" cy="4597400"/>
          </a:xfrm>
        </p:spPr>
        <p:txBody>
          <a:bodyPr/>
          <a:lstStyle/>
          <a:p>
            <a:r>
              <a:rPr lang="de-DE" sz="2000" b="1"/>
              <a:t>Diskret</a:t>
            </a:r>
          </a:p>
          <a:p>
            <a:pPr lvl="1"/>
            <a:r>
              <a:rPr lang="de-DE" sz="1800"/>
              <a:t>Endlich viele Ausprägungen</a:t>
            </a:r>
          </a:p>
          <a:p>
            <a:pPr lvl="2"/>
            <a:r>
              <a:rPr lang="de-DE" sz="1800"/>
              <a:t>z.B. Geschlecht, Blutgruppe, Schulnoten</a:t>
            </a:r>
          </a:p>
          <a:p>
            <a:pPr lvl="1"/>
            <a:r>
              <a:rPr lang="de-DE" sz="1800" b="1"/>
              <a:t>Ergebnis von Zählungen</a:t>
            </a:r>
          </a:p>
          <a:p>
            <a:pPr lvl="1"/>
            <a:endParaRPr lang="de-DE" sz="1800" b="1"/>
          </a:p>
          <a:p>
            <a:r>
              <a:rPr lang="de-DE" sz="2000" b="1"/>
              <a:t>Stetig</a:t>
            </a:r>
          </a:p>
          <a:p>
            <a:pPr lvl="1"/>
            <a:r>
              <a:rPr lang="de-DE" sz="1800"/>
              <a:t>Alle Werte eines Intervalls möglich</a:t>
            </a:r>
          </a:p>
          <a:p>
            <a:pPr lvl="2"/>
            <a:r>
              <a:rPr lang="de-DE" sz="1800"/>
              <a:t>z.B. Gewicht, Größe, Temperatur, Anzahl Leukozyten</a:t>
            </a:r>
          </a:p>
          <a:p>
            <a:pPr lvl="1"/>
            <a:r>
              <a:rPr lang="de-DE" sz="1800" b="1"/>
              <a:t>Ergebnis von Messungen</a:t>
            </a:r>
            <a:r>
              <a:rPr lang="de-DE" sz="1800"/>
              <a:t> (metrisch)</a:t>
            </a:r>
          </a:p>
          <a:p>
            <a:pPr lvl="1"/>
            <a:endParaRPr lang="de-DE" sz="1800"/>
          </a:p>
          <a:p>
            <a:r>
              <a:rPr lang="de-DE" sz="2000" b="1"/>
              <a:t>Qualitative Skalen </a:t>
            </a:r>
            <a:r>
              <a:rPr lang="de-DE" sz="2000"/>
              <a:t>(Nominal-, Ordinalskala)</a:t>
            </a:r>
          </a:p>
          <a:p>
            <a:r>
              <a:rPr lang="de-DE" sz="2000" b="1"/>
              <a:t>Quantitative Skalen </a:t>
            </a:r>
            <a:r>
              <a:rPr lang="de-DE" sz="2000"/>
              <a:t>(Intervall-,Verhältnisskala)</a:t>
            </a:r>
          </a:p>
          <a:p>
            <a:endParaRPr lang="de-DE" sz="2000"/>
          </a:p>
        </p:txBody>
      </p:sp>
      <p:sp>
        <p:nvSpPr>
          <p:cNvPr id="89091"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89092" name="Foliennummernplatzhalter 5"/>
          <p:cNvSpPr>
            <a:spLocks noGrp="1"/>
          </p:cNvSpPr>
          <p:nvPr>
            <p:ph type="sldNum" sz="quarter" idx="12"/>
          </p:nvPr>
        </p:nvSpPr>
        <p:spPr/>
        <p:txBody>
          <a:bodyPr/>
          <a:lstStyle/>
          <a:p>
            <a:pPr>
              <a:defRPr/>
            </a:pPr>
            <a:fld id="{1B775515-142D-409F-B92B-215B6076B612}" type="slidenum">
              <a:rPr lang="en-US"/>
              <a:pPr>
                <a:defRPr/>
              </a:pPr>
              <a:t>38</a:t>
            </a:fld>
            <a:endParaRPr lang="en-US"/>
          </a:p>
        </p:txBody>
      </p:sp>
      <p:sp>
        <p:nvSpPr>
          <p:cNvPr id="106501" name="Rectangle 4"/>
          <p:cNvSpPr>
            <a:spLocks noChangeArrowheads="1"/>
          </p:cNvSpPr>
          <p:nvPr/>
        </p:nvSpPr>
        <p:spPr bwMode="auto">
          <a:xfrm>
            <a:off x="1150938" y="617538"/>
            <a:ext cx="7793037" cy="1143000"/>
          </a:xfrm>
          <a:prstGeom prst="rect">
            <a:avLst/>
          </a:prstGeom>
          <a:noFill/>
          <a:ln w="9525">
            <a:noFill/>
            <a:miter lim="800000"/>
            <a:headEnd/>
            <a:tailEnd/>
          </a:ln>
        </p:spPr>
        <p:txBody>
          <a:bodyPr anchor="b"/>
          <a:lstStyle/>
          <a:p>
            <a:pPr eaLnBrk="0" hangingPunct="0"/>
            <a:endParaRPr lang="de-DE" sz="4400" b="1">
              <a:solidFill>
                <a:schemeClr val="tx2"/>
              </a:solidFill>
            </a:endParaRPr>
          </a:p>
        </p:txBody>
      </p:sp>
      <p:sp>
        <p:nvSpPr>
          <p:cNvPr id="106502" name="Rectangle 5"/>
          <p:cNvSpPr>
            <a:spLocks noChangeArrowheads="1"/>
          </p:cNvSpPr>
          <p:nvPr/>
        </p:nvSpPr>
        <p:spPr bwMode="auto">
          <a:xfrm>
            <a:off x="1182688" y="1484313"/>
            <a:ext cx="7772400" cy="4648200"/>
          </a:xfrm>
          <a:prstGeom prst="rect">
            <a:avLst/>
          </a:prstGeom>
          <a:noFill/>
          <a:ln w="9525">
            <a:noFill/>
            <a:miter lim="800000"/>
            <a:headEnd/>
            <a:tailEnd/>
          </a:ln>
        </p:spPr>
        <p:txBody>
          <a:bodyPr/>
          <a:lstStyle/>
          <a:p>
            <a:pPr marL="2057400" lvl="4" indent="-228600" eaLnBrk="0" hangingPunct="0">
              <a:spcBef>
                <a:spcPct val="20000"/>
              </a:spcBef>
              <a:buFontTx/>
              <a:buChar char="»"/>
            </a:pPr>
            <a:endParaRPr lang="de-DE" sz="22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596" y="571480"/>
            <a:ext cx="8229600" cy="995363"/>
          </a:xfrm>
        </p:spPr>
        <p:txBody>
          <a:bodyPr/>
          <a:lstStyle/>
          <a:p>
            <a:r>
              <a:rPr lang="de-AT" dirty="0"/>
              <a:t>Deskriptive Statistik</a:t>
            </a:r>
            <a:endParaRPr lang="en-US"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886552404"/>
              </p:ext>
            </p:extLst>
          </p:nvPr>
        </p:nvGraphicFramePr>
        <p:xfrm>
          <a:off x="628976" y="1844824"/>
          <a:ext cx="7901014" cy="3855720"/>
        </p:xfrm>
        <a:graphic>
          <a:graphicData uri="http://schemas.openxmlformats.org/drawingml/2006/table">
            <a:tbl>
              <a:tblPr firstRow="1" bandRow="1">
                <a:tableStyleId>{5C22544A-7EE6-4342-B048-85BDC9FD1C3A}</a:tableStyleId>
              </a:tblPr>
              <a:tblGrid>
                <a:gridCol w="2108975">
                  <a:extLst>
                    <a:ext uri="{9D8B030D-6E8A-4147-A177-3AD203B41FA5}">
                      <a16:colId xmlns:a16="http://schemas.microsoft.com/office/drawing/2014/main" val="20000"/>
                    </a:ext>
                  </a:extLst>
                </a:gridCol>
                <a:gridCol w="257196">
                  <a:extLst>
                    <a:ext uri="{9D8B030D-6E8A-4147-A177-3AD203B41FA5}">
                      <a16:colId xmlns:a16="http://schemas.microsoft.com/office/drawing/2014/main" val="20001"/>
                    </a:ext>
                  </a:extLst>
                </a:gridCol>
                <a:gridCol w="3857944">
                  <a:extLst>
                    <a:ext uri="{9D8B030D-6E8A-4147-A177-3AD203B41FA5}">
                      <a16:colId xmlns:a16="http://schemas.microsoft.com/office/drawing/2014/main" val="20002"/>
                    </a:ext>
                  </a:extLst>
                </a:gridCol>
                <a:gridCol w="1676899">
                  <a:extLst>
                    <a:ext uri="{9D8B030D-6E8A-4147-A177-3AD203B41FA5}">
                      <a16:colId xmlns:a16="http://schemas.microsoft.com/office/drawing/2014/main" val="20003"/>
                    </a:ext>
                  </a:extLst>
                </a:gridCol>
              </a:tblGrid>
              <a:tr h="370840">
                <a:tc>
                  <a:txBody>
                    <a:bodyPr/>
                    <a:lstStyle/>
                    <a:p>
                      <a:r>
                        <a:rPr lang="de-AT" dirty="0"/>
                        <a:t>Qualitative Merkmale</a:t>
                      </a:r>
                      <a:endParaRPr lang="en-US" dirty="0"/>
                    </a:p>
                  </a:txBody>
                  <a:tcPr/>
                </a:tc>
                <a:tc>
                  <a:txBody>
                    <a:bodyPr/>
                    <a:lstStyle/>
                    <a:p>
                      <a:endParaRPr lang="en-US" dirty="0"/>
                    </a:p>
                  </a:txBody>
                  <a:tcPr/>
                </a:tc>
                <a:tc>
                  <a:txBody>
                    <a:bodyPr/>
                    <a:lstStyle/>
                    <a:p>
                      <a:r>
                        <a:rPr lang="de-AT" dirty="0"/>
                        <a:t>Quantitative</a:t>
                      </a:r>
                      <a:r>
                        <a:rPr lang="de-AT" baseline="0" dirty="0"/>
                        <a:t> Merkmale</a:t>
                      </a:r>
                    </a:p>
                    <a:p>
                      <a:r>
                        <a:rPr lang="de-AT" baseline="0" dirty="0"/>
                        <a:t>normalverteilt</a:t>
                      </a:r>
                      <a:endParaRPr lang="en-US" dirty="0"/>
                    </a:p>
                  </a:txBody>
                  <a:tcPr/>
                </a:tc>
                <a:tc>
                  <a:txBody>
                    <a:bodyPr/>
                    <a:lstStyle/>
                    <a:p>
                      <a:endParaRPr lang="de-AT" dirty="0"/>
                    </a:p>
                    <a:p>
                      <a:endParaRPr lang="de-AT" dirty="0"/>
                    </a:p>
                    <a:p>
                      <a:r>
                        <a:rPr lang="de-AT" dirty="0"/>
                        <a:t>beliebig verteilt</a:t>
                      </a:r>
                      <a:endParaRPr lang="en-US" dirty="0"/>
                    </a:p>
                  </a:txBody>
                  <a:tcPr/>
                </a:tc>
                <a:extLst>
                  <a:ext uri="{0D108BD9-81ED-4DB2-BD59-A6C34878D82A}">
                    <a16:rowId xmlns:a16="http://schemas.microsoft.com/office/drawing/2014/main" val="10000"/>
                  </a:ext>
                </a:extLst>
              </a:tr>
              <a:tr h="370840">
                <a:tc>
                  <a:txBody>
                    <a:bodyPr/>
                    <a:lstStyle/>
                    <a:p>
                      <a:r>
                        <a:rPr lang="de-AT" dirty="0"/>
                        <a:t>n,%</a:t>
                      </a:r>
                      <a:endParaRPr lang="en-US" dirty="0"/>
                    </a:p>
                  </a:txBody>
                  <a:tcPr/>
                </a:tc>
                <a:tc>
                  <a:txBody>
                    <a:bodyPr/>
                    <a:lstStyle/>
                    <a:p>
                      <a:endParaRPr lang="en-US" dirty="0"/>
                    </a:p>
                  </a:txBody>
                  <a:tcPr/>
                </a:tc>
                <a:tc>
                  <a:txBody>
                    <a:bodyPr/>
                    <a:lstStyle/>
                    <a:p>
                      <a:r>
                        <a:rPr lang="de-AT" dirty="0"/>
                        <a:t>Arithmetischer Mittelwert</a:t>
                      </a:r>
                      <a:endParaRPr lang="en-US" dirty="0"/>
                    </a:p>
                  </a:txBody>
                  <a:tcPr/>
                </a:tc>
                <a:tc>
                  <a:txBody>
                    <a:bodyPr/>
                    <a:lstStyle/>
                    <a:p>
                      <a:r>
                        <a:rPr lang="de-AT" dirty="0"/>
                        <a:t>Median</a:t>
                      </a:r>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tc>
                  <a:txBody>
                    <a:bodyPr/>
                    <a:lstStyle/>
                    <a:p>
                      <a:r>
                        <a:rPr lang="de-AT" dirty="0"/>
                        <a:t>Standardabweichung</a:t>
                      </a:r>
                      <a:endParaRPr lang="en-US" dirty="0"/>
                    </a:p>
                  </a:txBody>
                  <a:tcPr/>
                </a:tc>
                <a:tc>
                  <a:txBody>
                    <a:bodyPr/>
                    <a:lstStyle/>
                    <a:p>
                      <a:r>
                        <a:rPr lang="de-AT" dirty="0"/>
                        <a:t>Perzentile</a:t>
                      </a:r>
                      <a:endParaRPr lang="en-US" dirty="0"/>
                    </a:p>
                  </a:txBody>
                  <a:tcPr/>
                </a:tc>
                <a:extLst>
                  <a:ext uri="{0D108BD9-81ED-4DB2-BD59-A6C34878D82A}">
                    <a16:rowId xmlns:a16="http://schemas.microsoft.com/office/drawing/2014/main" val="10002"/>
                  </a:ext>
                </a:extLst>
              </a:tr>
              <a:tr h="370840">
                <a:tc>
                  <a:txBody>
                    <a:bodyPr/>
                    <a:lstStyle/>
                    <a:p>
                      <a:r>
                        <a:rPr lang="de-AT" dirty="0"/>
                        <a:t>Kreis-, Balkendiagramm</a:t>
                      </a:r>
                      <a:endParaRPr lang="en-US" dirty="0"/>
                    </a:p>
                  </a:txBody>
                  <a:tcPr/>
                </a:tc>
                <a:tc>
                  <a:txBody>
                    <a:bodyPr/>
                    <a:lstStyle/>
                    <a:p>
                      <a:endParaRPr lang="en-US" dirty="0"/>
                    </a:p>
                  </a:txBody>
                  <a:tcPr/>
                </a:tc>
                <a:tc>
                  <a:txBody>
                    <a:bodyPr/>
                    <a:lstStyle/>
                    <a:p>
                      <a:r>
                        <a:rPr lang="de-AT" dirty="0"/>
                        <a:t>Histogramm</a:t>
                      </a:r>
                      <a:endParaRPr lang="en-US" dirty="0"/>
                    </a:p>
                  </a:txBody>
                  <a:tcPr/>
                </a:tc>
                <a:tc>
                  <a:txBody>
                    <a:bodyPr/>
                    <a:lstStyle/>
                    <a:p>
                      <a:r>
                        <a:rPr lang="de-AT" dirty="0"/>
                        <a:t>Boxplot </a:t>
                      </a:r>
                      <a:endParaRPr lang="en-US" dirty="0"/>
                    </a:p>
                  </a:txBody>
                  <a:tcPr/>
                </a:tc>
                <a:extLst>
                  <a:ext uri="{0D108BD9-81ED-4DB2-BD59-A6C34878D82A}">
                    <a16:rowId xmlns:a16="http://schemas.microsoft.com/office/drawing/2014/main" val="10003"/>
                  </a:ext>
                </a:extLst>
              </a:tr>
              <a:tr h="370840">
                <a:tc>
                  <a:txBody>
                    <a:bodyPr/>
                    <a:lstStyle/>
                    <a:p>
                      <a:r>
                        <a:rPr lang="de-AT" dirty="0"/>
                        <a:t>Beispiele:</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de-AT" dirty="0"/>
                        <a:t>Geschlecht,</a:t>
                      </a:r>
                      <a:r>
                        <a:rPr lang="de-AT" baseline="0" dirty="0"/>
                        <a:t> Ansprechen auf Therapie, etc.</a:t>
                      </a:r>
                    </a:p>
                    <a:p>
                      <a:endParaRPr lang="en-US" dirty="0"/>
                    </a:p>
                  </a:txBody>
                  <a:tcPr/>
                </a:tc>
                <a:tc>
                  <a:txBody>
                    <a:bodyPr/>
                    <a:lstStyle/>
                    <a:p>
                      <a:endParaRPr lang="en-US" dirty="0"/>
                    </a:p>
                  </a:txBody>
                  <a:tcPr/>
                </a:tc>
                <a:tc>
                  <a:txBody>
                    <a:bodyPr/>
                    <a:lstStyle/>
                    <a:p>
                      <a:r>
                        <a:rPr lang="de-AT" dirty="0"/>
                        <a:t>Blutdruck</a:t>
                      </a:r>
                      <a:endParaRPr lang="en-US" dirty="0"/>
                    </a:p>
                  </a:txBody>
                  <a:tcPr/>
                </a:tc>
                <a:tc>
                  <a:txBody>
                    <a:bodyPr/>
                    <a:lstStyle/>
                    <a:p>
                      <a:r>
                        <a:rPr lang="de-AT" dirty="0"/>
                        <a:t>CRP,</a:t>
                      </a:r>
                      <a:r>
                        <a:rPr lang="de-AT" baseline="0" dirty="0"/>
                        <a:t> GGT</a:t>
                      </a:r>
                    </a:p>
                    <a:p>
                      <a:r>
                        <a:rPr lang="de-AT" baseline="0" dirty="0"/>
                        <a:t>Schweregrade</a:t>
                      </a:r>
                      <a:endParaRPr lang="en-US" dirty="0"/>
                    </a:p>
                  </a:txBody>
                  <a:tcPr/>
                </a:tc>
                <a:extLst>
                  <a:ext uri="{0D108BD9-81ED-4DB2-BD59-A6C34878D82A}">
                    <a16:rowId xmlns:a16="http://schemas.microsoft.com/office/drawing/2014/main" val="10005"/>
                  </a:ext>
                </a:extLst>
              </a:tr>
            </a:tbl>
          </a:graphicData>
        </a:graphic>
      </p:graphicFrame>
      <p:sp>
        <p:nvSpPr>
          <p:cNvPr id="5" name="Fußzeilenplatzhalter 4"/>
          <p:cNvSpPr>
            <a:spLocks noGrp="1"/>
          </p:cNvSpPr>
          <p:nvPr>
            <p:ph type="ftr" sz="quarter" idx="11"/>
          </p:nvPr>
        </p:nvSpPr>
        <p:spPr/>
        <p:txBody>
          <a:bodyPr/>
          <a:lstStyle/>
          <a:p>
            <a:r>
              <a:rPr lang="de-DE" altLang="en-US"/>
              <a:t>hanno.ulmer@i-med.ac.at</a:t>
            </a:r>
          </a:p>
        </p:txBody>
      </p:sp>
      <p:sp>
        <p:nvSpPr>
          <p:cNvPr id="8" name="Foliennummernplatzhalter 5"/>
          <p:cNvSpPr>
            <a:spLocks noGrp="1"/>
          </p:cNvSpPr>
          <p:nvPr>
            <p:ph type="sldNum" sz="quarter" idx="12"/>
          </p:nvPr>
        </p:nvSpPr>
        <p:spPr>
          <a:xfrm>
            <a:off x="6553200" y="6356350"/>
            <a:ext cx="2133600" cy="365125"/>
          </a:xfrm>
          <a:noFill/>
        </p:spPr>
        <p:txBody>
          <a:bodyPr/>
          <a:lstStyle/>
          <a:p>
            <a:endParaRPr lang="en-US" dirty="0"/>
          </a:p>
          <a:p>
            <a:fld id="{B23668B4-85D4-42DE-A2D6-D5484DD0A604}" type="slidenum">
              <a:rPr lang="en-US"/>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457200" y="274638"/>
            <a:ext cx="6635750" cy="1143000"/>
          </a:xfrm>
        </p:spPr>
        <p:txBody>
          <a:bodyPr/>
          <a:lstStyle/>
          <a:p>
            <a:r>
              <a:rPr lang="de-AT" sz="4000"/>
              <a:t>Praktikum eLearning</a:t>
            </a:r>
          </a:p>
        </p:txBody>
      </p:sp>
      <p:sp>
        <p:nvSpPr>
          <p:cNvPr id="44037" name="Rectangle 3"/>
          <p:cNvSpPr>
            <a:spLocks noGrp="1" noChangeArrowheads="1"/>
          </p:cNvSpPr>
          <p:nvPr>
            <p:ph idx="1"/>
          </p:nvPr>
        </p:nvSpPr>
        <p:spPr>
          <a:xfrm>
            <a:off x="457200" y="1600200"/>
            <a:ext cx="8229600" cy="4757738"/>
          </a:xfrm>
        </p:spPr>
        <p:txBody>
          <a:bodyPr>
            <a:normAutofit/>
          </a:bodyPr>
          <a:lstStyle/>
          <a:p>
            <a:pPr>
              <a:lnSpc>
                <a:spcPct val="80000"/>
              </a:lnSpc>
            </a:pPr>
            <a:r>
              <a:rPr lang="de-AT" sz="2800" dirty="0"/>
              <a:t>Medizinische Statistik</a:t>
            </a:r>
            <a:br>
              <a:rPr lang="de-AT" sz="2800" dirty="0"/>
            </a:br>
            <a:endParaRPr lang="de-AT" sz="2800" dirty="0">
              <a:solidFill>
                <a:srgbClr val="FF3300"/>
              </a:solidFill>
            </a:endParaRPr>
          </a:p>
          <a:p>
            <a:pPr lvl="1">
              <a:lnSpc>
                <a:spcPct val="80000"/>
              </a:lnSpc>
            </a:pPr>
            <a:r>
              <a:rPr lang="de-AT" sz="2400" dirty="0"/>
              <a:t>Berechnung einfacher statistischer Kennzahlen</a:t>
            </a:r>
          </a:p>
          <a:p>
            <a:pPr lvl="1">
              <a:lnSpc>
                <a:spcPct val="80000"/>
              </a:lnSpc>
            </a:pPr>
            <a:r>
              <a:rPr lang="de-AT" sz="2400" dirty="0" err="1"/>
              <a:t>Vierfeldertafel</a:t>
            </a:r>
            <a:endParaRPr lang="de-AT" sz="2400" dirty="0"/>
          </a:p>
          <a:p>
            <a:pPr>
              <a:lnSpc>
                <a:spcPct val="80000"/>
              </a:lnSpc>
            </a:pPr>
            <a:endParaRPr lang="de-AT" dirty="0"/>
          </a:p>
          <a:p>
            <a:pPr>
              <a:lnSpc>
                <a:spcPct val="80000"/>
              </a:lnSpc>
            </a:pPr>
            <a:endParaRPr lang="de-AT" dirty="0"/>
          </a:p>
          <a:p>
            <a:pPr>
              <a:lnSpc>
                <a:spcPct val="80000"/>
              </a:lnSpc>
            </a:pPr>
            <a:r>
              <a:rPr lang="de-AT" sz="2800" dirty="0"/>
              <a:t>Medizin im Internet</a:t>
            </a:r>
            <a:br>
              <a:rPr lang="de-AT" sz="2800" dirty="0"/>
            </a:br>
            <a:endParaRPr lang="de-AT" sz="2800" dirty="0"/>
          </a:p>
          <a:p>
            <a:pPr lvl="1">
              <a:lnSpc>
                <a:spcPct val="80000"/>
              </a:lnSpc>
            </a:pPr>
            <a:r>
              <a:rPr lang="de-AT" sz="2400" dirty="0"/>
              <a:t>Literatursuche im Netz</a:t>
            </a:r>
          </a:p>
          <a:p>
            <a:pPr lvl="1">
              <a:lnSpc>
                <a:spcPct val="80000"/>
              </a:lnSpc>
            </a:pPr>
            <a:r>
              <a:rPr lang="de-AT" sz="2400" dirty="0" err="1"/>
              <a:t>Medline</a:t>
            </a:r>
            <a:r>
              <a:rPr lang="de-AT" sz="2400" dirty="0"/>
              <a:t>, </a:t>
            </a:r>
            <a:r>
              <a:rPr lang="de-AT" sz="2400" dirty="0" err="1"/>
              <a:t>Pubmed</a:t>
            </a:r>
            <a:endParaRPr lang="de-AT" sz="2400" dirty="0"/>
          </a:p>
          <a:p>
            <a:pPr lvl="1">
              <a:lnSpc>
                <a:spcPct val="80000"/>
              </a:lnSpc>
            </a:pPr>
            <a:endParaRPr lang="de-AT" sz="2000" dirty="0"/>
          </a:p>
        </p:txBody>
      </p:sp>
      <p:sp>
        <p:nvSpPr>
          <p:cNvPr id="7" name="Fußzeilenplatzhalter 4"/>
          <p:cNvSpPr>
            <a:spLocks noGrp="1"/>
          </p:cNvSpPr>
          <p:nvPr>
            <p:ph type="ftr" sz="quarter" idx="11"/>
          </p:nvPr>
        </p:nvSpPr>
        <p:spPr/>
        <p:txBody>
          <a:bodyPr/>
          <a:lstStyle/>
          <a:p>
            <a:pPr>
              <a:defRPr/>
            </a:pPr>
            <a:r>
              <a:rPr lang="de-AT" dirty="0"/>
              <a:t>hanno.ulmer@i-med.ac.at</a:t>
            </a:r>
          </a:p>
        </p:txBody>
      </p:sp>
      <p:sp>
        <p:nvSpPr>
          <p:cNvPr id="6" name="Foliennummernplatzhalter 5"/>
          <p:cNvSpPr>
            <a:spLocks noGrp="1"/>
          </p:cNvSpPr>
          <p:nvPr>
            <p:ph type="sldNum" sz="quarter" idx="12"/>
          </p:nvPr>
        </p:nvSpPr>
        <p:spPr/>
        <p:txBody>
          <a:bodyPr/>
          <a:lstStyle/>
          <a:p>
            <a:pPr>
              <a:defRPr/>
            </a:pPr>
            <a:fld id="{9A6B6561-F4B2-4A61-8454-16509F850F43}" type="slidenum">
              <a:rPr lang="de-AT">
                <a:latin typeface="+mj-lt"/>
              </a:rPr>
              <a:pPr>
                <a:defRPr/>
              </a:pPr>
              <a:t>4</a:t>
            </a:fld>
            <a:endParaRPr lang="de-AT" dirty="0">
              <a:latin typeface="+mj-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457200" y="274638"/>
            <a:ext cx="6635750" cy="1143000"/>
          </a:xfrm>
        </p:spPr>
        <p:txBody>
          <a:bodyPr/>
          <a:lstStyle/>
          <a:p>
            <a:r>
              <a:rPr lang="de-AT" sz="4000"/>
              <a:t>Häufigkeit</a:t>
            </a:r>
          </a:p>
        </p:txBody>
      </p:sp>
      <p:sp>
        <p:nvSpPr>
          <p:cNvPr id="108546" name="Rectangle 3"/>
          <p:cNvSpPr>
            <a:spLocks noGrp="1" noChangeArrowheads="1"/>
          </p:cNvSpPr>
          <p:nvPr>
            <p:ph idx="1"/>
          </p:nvPr>
        </p:nvSpPr>
        <p:spPr>
          <a:xfrm>
            <a:off x="457200" y="1600200"/>
            <a:ext cx="8229600" cy="4757738"/>
          </a:xfrm>
        </p:spPr>
        <p:txBody>
          <a:bodyPr/>
          <a:lstStyle/>
          <a:p>
            <a:pPr>
              <a:lnSpc>
                <a:spcPct val="90000"/>
              </a:lnSpc>
            </a:pPr>
            <a:r>
              <a:rPr lang="de-AT" b="1"/>
              <a:t>Absolute Häufigkeit</a:t>
            </a:r>
          </a:p>
          <a:p>
            <a:pPr lvl="1">
              <a:lnSpc>
                <a:spcPct val="90000"/>
              </a:lnSpc>
            </a:pPr>
            <a:r>
              <a:rPr lang="de-AT" sz="2000"/>
              <a:t>Anzahl der Beobachtungen mit einem bestimmten Merkmal X: n(X)</a:t>
            </a:r>
          </a:p>
          <a:p>
            <a:pPr lvl="2">
              <a:lnSpc>
                <a:spcPct val="90000"/>
              </a:lnSpc>
            </a:pPr>
            <a:r>
              <a:rPr lang="de-AT" sz="1800"/>
              <a:t>Aus einer Stichprobe vom Umfang N</a:t>
            </a:r>
          </a:p>
          <a:p>
            <a:pPr lvl="2">
              <a:lnSpc>
                <a:spcPct val="90000"/>
              </a:lnSpc>
            </a:pPr>
            <a:endParaRPr lang="de-AT" sz="1000"/>
          </a:p>
          <a:p>
            <a:pPr>
              <a:lnSpc>
                <a:spcPct val="90000"/>
              </a:lnSpc>
            </a:pPr>
            <a:r>
              <a:rPr lang="de-AT" b="1"/>
              <a:t>Relative Häufigkeit</a:t>
            </a:r>
          </a:p>
          <a:p>
            <a:pPr lvl="1">
              <a:lnSpc>
                <a:spcPct val="90000"/>
              </a:lnSpc>
            </a:pPr>
            <a:r>
              <a:rPr lang="de-AT" sz="2000"/>
              <a:t>Anteil von X: h(X)=n(X)/N</a:t>
            </a:r>
          </a:p>
          <a:p>
            <a:pPr lvl="2">
              <a:lnSpc>
                <a:spcPct val="90000"/>
              </a:lnSpc>
            </a:pPr>
            <a:r>
              <a:rPr lang="de-AT" sz="1800"/>
              <a:t>In Prozent</a:t>
            </a:r>
          </a:p>
          <a:p>
            <a:pPr lvl="2">
              <a:lnSpc>
                <a:spcPct val="90000"/>
              </a:lnSpc>
            </a:pPr>
            <a:endParaRPr lang="de-AT" sz="1000"/>
          </a:p>
          <a:p>
            <a:pPr>
              <a:lnSpc>
                <a:spcPct val="90000"/>
              </a:lnSpc>
            </a:pPr>
            <a:r>
              <a:rPr lang="de-AT" b="1"/>
              <a:t>Kumulative Häufigkeit</a:t>
            </a:r>
          </a:p>
          <a:p>
            <a:pPr lvl="1">
              <a:lnSpc>
                <a:spcPct val="90000"/>
              </a:lnSpc>
            </a:pPr>
            <a:r>
              <a:rPr lang="de-AT" sz="2000"/>
              <a:t>Nur bei mindestens ordinalen Daten</a:t>
            </a:r>
          </a:p>
          <a:p>
            <a:pPr lvl="2">
              <a:lnSpc>
                <a:spcPct val="90000"/>
              </a:lnSpc>
            </a:pPr>
            <a:r>
              <a:rPr lang="de-AT" sz="1800"/>
              <a:t>Summenhäufigkeit</a:t>
            </a:r>
          </a:p>
          <a:p>
            <a:pPr lvl="3">
              <a:lnSpc>
                <a:spcPct val="90000"/>
              </a:lnSpc>
            </a:pPr>
            <a:r>
              <a:rPr lang="de-AT" sz="1600"/>
              <a:t>Summe der relativen Häufigkeiten aller Merkmale </a:t>
            </a:r>
            <a:r>
              <a:rPr lang="de-AT" sz="1600">
                <a:sym typeface="Symbol" pitchFamily="18" charset="2"/>
              </a:rPr>
              <a:t></a:t>
            </a:r>
            <a:r>
              <a:rPr lang="de-AT" sz="1600">
                <a:latin typeface="Comic Sans MS" pitchFamily="66" charset="0"/>
                <a:sym typeface="Symbol" pitchFamily="18" charset="2"/>
              </a:rPr>
              <a:t>X</a:t>
            </a:r>
            <a:endParaRPr lang="de-AT" sz="1600">
              <a:latin typeface="Comic Sans MS" pitchFamily="66" charset="0"/>
            </a:endParaRPr>
          </a:p>
        </p:txBody>
      </p:sp>
      <p:sp>
        <p:nvSpPr>
          <p:cNvPr id="91139"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1140" name="Foliennummernplatzhalter 5"/>
          <p:cNvSpPr>
            <a:spLocks noGrp="1"/>
          </p:cNvSpPr>
          <p:nvPr>
            <p:ph type="sldNum" sz="quarter" idx="12"/>
          </p:nvPr>
        </p:nvSpPr>
        <p:spPr/>
        <p:txBody>
          <a:bodyPr/>
          <a:lstStyle/>
          <a:p>
            <a:pPr>
              <a:defRPr/>
            </a:pPr>
            <a:fld id="{C2A0FF41-CBE8-42E3-8C48-CEB6DACFFE01}" type="slidenum">
              <a:rPr lang="en-US"/>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82" name="Rectangle 2"/>
          <p:cNvSpPr>
            <a:spLocks noGrp="1" noChangeArrowheads="1"/>
          </p:cNvSpPr>
          <p:nvPr>
            <p:ph type="title"/>
          </p:nvPr>
        </p:nvSpPr>
        <p:spPr/>
        <p:txBody>
          <a:bodyPr/>
          <a:lstStyle/>
          <a:p>
            <a:r>
              <a:rPr lang="de-AT" sz="4000"/>
              <a:t>Arithmetischer Mittelwert und Median</a:t>
            </a:r>
          </a:p>
        </p:txBody>
      </p:sp>
      <p:sp>
        <p:nvSpPr>
          <p:cNvPr id="26783" name="Rectangle 3"/>
          <p:cNvSpPr>
            <a:spLocks noGrp="1" noChangeArrowheads="1"/>
          </p:cNvSpPr>
          <p:nvPr>
            <p:ph type="body" sz="half" idx="1"/>
          </p:nvPr>
        </p:nvSpPr>
        <p:spPr>
          <a:xfrm>
            <a:off x="484188" y="1782763"/>
            <a:ext cx="7904162" cy="4525962"/>
          </a:xfrm>
        </p:spPr>
        <p:txBody>
          <a:bodyPr/>
          <a:lstStyle/>
          <a:p>
            <a:r>
              <a:rPr lang="de-AT" sz="2800" b="1"/>
              <a:t>Arithmetischer Mittelwert:</a:t>
            </a:r>
          </a:p>
          <a:p>
            <a:pPr lvl="1"/>
            <a:r>
              <a:rPr lang="de-AT" sz="2000"/>
              <a:t>Gegeben: N Beobachtungen (Zufallsvariable)</a:t>
            </a:r>
          </a:p>
          <a:p>
            <a:pPr lvl="2"/>
            <a:r>
              <a:rPr lang="de-AT" sz="2000"/>
              <a:t>x</a:t>
            </a:r>
            <a:r>
              <a:rPr lang="de-AT" sz="2000" baseline="-25000"/>
              <a:t>1</a:t>
            </a:r>
            <a:r>
              <a:rPr lang="de-AT" sz="2000"/>
              <a:t>,x</a:t>
            </a:r>
            <a:r>
              <a:rPr lang="de-AT" sz="2000" baseline="-25000"/>
              <a:t>2</a:t>
            </a:r>
            <a:r>
              <a:rPr lang="de-AT" sz="2000"/>
              <a:t>,...,x</a:t>
            </a:r>
            <a:r>
              <a:rPr lang="de-AT" sz="2000" baseline="-25000"/>
              <a:t>N</a:t>
            </a:r>
          </a:p>
          <a:p>
            <a:pPr lvl="1"/>
            <a:endParaRPr lang="de-AT" sz="2400" baseline="-25000"/>
          </a:p>
          <a:p>
            <a:pPr lvl="1"/>
            <a:endParaRPr lang="de-AT" sz="2400" baseline="-25000"/>
          </a:p>
          <a:p>
            <a:pPr lvl="1"/>
            <a:endParaRPr lang="de-AT" sz="2400" baseline="-25000"/>
          </a:p>
          <a:p>
            <a:pPr lvl="1"/>
            <a:endParaRPr lang="de-AT" sz="1500" baseline="-25000"/>
          </a:p>
          <a:p>
            <a:r>
              <a:rPr lang="de-AT" sz="2800" b="1"/>
              <a:t>Median:</a:t>
            </a:r>
            <a:r>
              <a:rPr lang="de-AT"/>
              <a:t> </a:t>
            </a:r>
          </a:p>
          <a:p>
            <a:pPr lvl="1"/>
            <a:endParaRPr lang="de-AT"/>
          </a:p>
          <a:p>
            <a:pPr lvl="1"/>
            <a:r>
              <a:rPr lang="de-AT" sz="2000">
                <a:cs typeface="Times New Roman" pitchFamily="18" charset="0"/>
              </a:rPr>
              <a:t>x</a:t>
            </a:r>
            <a:r>
              <a:rPr lang="de-AT" sz="2000" baseline="-30000">
                <a:cs typeface="Times New Roman" pitchFamily="18" charset="0"/>
              </a:rPr>
              <a:t>[w]</a:t>
            </a:r>
            <a:r>
              <a:rPr lang="de-AT" sz="2000"/>
              <a:t> ...x mit Rang w</a:t>
            </a:r>
          </a:p>
          <a:p>
            <a:pPr lvl="1"/>
            <a:endParaRPr lang="de-AT" sz="1800" baseline="-25000"/>
          </a:p>
          <a:p>
            <a:pPr lvl="1"/>
            <a:endParaRPr lang="de-AT" sz="2400" baseline="-25000"/>
          </a:p>
          <a:p>
            <a:pPr lvl="1"/>
            <a:endParaRPr lang="de-AT" sz="2400" baseline="-25000"/>
          </a:p>
          <a:p>
            <a:pPr lvl="1"/>
            <a:endParaRPr lang="de-AT" sz="2400" baseline="-25000"/>
          </a:p>
          <a:p>
            <a:pPr lvl="1"/>
            <a:endParaRPr lang="de-AT" sz="2400" baseline="-25000"/>
          </a:p>
          <a:p>
            <a:pPr lvl="1"/>
            <a:endParaRPr lang="de-AT" sz="2400" baseline="-25000"/>
          </a:p>
          <a:p>
            <a:pPr lvl="1">
              <a:buFontTx/>
              <a:buNone/>
            </a:pPr>
            <a:endParaRPr lang="de-AT" sz="2400"/>
          </a:p>
        </p:txBody>
      </p:sp>
      <p:graphicFrame>
        <p:nvGraphicFramePr>
          <p:cNvPr id="26780" name="Object 156"/>
          <p:cNvGraphicFramePr>
            <a:graphicFrameLocks noGrp="1" noChangeAspect="1"/>
          </p:cNvGraphicFramePr>
          <p:nvPr>
            <p:ph sz="half" idx="2"/>
          </p:nvPr>
        </p:nvGraphicFramePr>
        <p:xfrm>
          <a:off x="2484438" y="3933825"/>
          <a:ext cx="5400675" cy="973138"/>
        </p:xfrm>
        <a:graphic>
          <a:graphicData uri="http://schemas.openxmlformats.org/presentationml/2006/ole">
            <mc:AlternateContent xmlns:mc="http://schemas.openxmlformats.org/markup-compatibility/2006">
              <mc:Choice xmlns:v="urn:schemas-microsoft-com:vml" Requires="v">
                <p:oleObj name="Formel" r:id="rId3" imgW="2679700" imgH="482600" progId="Equation.3">
                  <p:embed/>
                </p:oleObj>
              </mc:Choice>
              <mc:Fallback>
                <p:oleObj name="Formel" r:id="rId3" imgW="2679700" imgH="482600" progId="Equation.3">
                  <p:embed/>
                  <p:pic>
                    <p:nvPicPr>
                      <p:cNvPr id="0" name="Picture 16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3933825"/>
                        <a:ext cx="5400675" cy="9731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Foliennummernplatzhalter 6"/>
          <p:cNvSpPr>
            <a:spLocks noGrp="1"/>
          </p:cNvSpPr>
          <p:nvPr>
            <p:ph type="sldNum" sz="quarter" idx="11"/>
          </p:nvPr>
        </p:nvSpPr>
        <p:spPr/>
        <p:txBody>
          <a:bodyPr/>
          <a:lstStyle/>
          <a:p>
            <a:pPr>
              <a:defRPr/>
            </a:pPr>
            <a:fld id="{65A1BB35-FC46-455D-A6FE-A2B2A8AFCB46}" type="slidenum">
              <a:rPr lang="en-US" smtClean="0"/>
              <a:pPr>
                <a:defRPr/>
              </a:pPr>
              <a:t>41</a:t>
            </a:fld>
            <a:endParaRPr lang="en-US"/>
          </a:p>
        </p:txBody>
      </p:sp>
      <p:sp>
        <p:nvSpPr>
          <p:cNvPr id="1029" name="Fußzeilenplatzhalter 5"/>
          <p:cNvSpPr>
            <a:spLocks noGrp="1"/>
          </p:cNvSpPr>
          <p:nvPr>
            <p:ph type="ftr" sz="quarter" idx="4294967295"/>
          </p:nvPr>
        </p:nvSpPr>
        <p:spPr>
          <a:xfrm>
            <a:off x="0" y="6248400"/>
            <a:ext cx="2895600" cy="457200"/>
          </a:xfrm>
        </p:spPr>
        <p:txBody>
          <a:bodyPr/>
          <a:lstStyle/>
          <a:p>
            <a:pPr>
              <a:defRPr/>
            </a:pPr>
            <a:r>
              <a:rPr lang="en-US"/>
              <a:t>hanno.ulmer@i-med.ac.at</a:t>
            </a:r>
          </a:p>
        </p:txBody>
      </p:sp>
      <p:graphicFrame>
        <p:nvGraphicFramePr>
          <p:cNvPr id="26781" name="Object 157"/>
          <p:cNvGraphicFramePr>
            <a:graphicFrameLocks noChangeAspect="1"/>
          </p:cNvGraphicFramePr>
          <p:nvPr/>
        </p:nvGraphicFramePr>
        <p:xfrm>
          <a:off x="3132138" y="2565400"/>
          <a:ext cx="1800225" cy="1017588"/>
        </p:xfrm>
        <a:graphic>
          <a:graphicData uri="http://schemas.openxmlformats.org/presentationml/2006/ole">
            <mc:AlternateContent xmlns:mc="http://schemas.openxmlformats.org/markup-compatibility/2006">
              <mc:Choice xmlns:v="urn:schemas-microsoft-com:vml" Requires="v">
                <p:oleObj name="Formel" r:id="rId5" imgW="761669" imgH="431613" progId="Equation.3">
                  <p:embed/>
                </p:oleObj>
              </mc:Choice>
              <mc:Fallback>
                <p:oleObj name="Formel" r:id="rId5" imgW="761669" imgH="431613" progId="Equation.3">
                  <p:embed/>
                  <p:pic>
                    <p:nvPicPr>
                      <p:cNvPr id="0" name="Picture 1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2565400"/>
                        <a:ext cx="1800225" cy="1017588"/>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4000"/>
              <a:t>Ausreißer und arithmetischer Mittelwert</a:t>
            </a:r>
            <a:endParaRPr lang="en-US" sz="4000"/>
          </a:p>
        </p:txBody>
      </p:sp>
      <p:sp>
        <p:nvSpPr>
          <p:cNvPr id="113666" name="Rectangle 3"/>
          <p:cNvSpPr>
            <a:spLocks noGrp="1" noChangeArrowheads="1"/>
          </p:cNvSpPr>
          <p:nvPr>
            <p:ph idx="1"/>
          </p:nvPr>
        </p:nvSpPr>
        <p:spPr>
          <a:xfrm>
            <a:off x="468313" y="1773238"/>
            <a:ext cx="7200900" cy="4319587"/>
          </a:xfrm>
        </p:spPr>
        <p:txBody>
          <a:bodyPr/>
          <a:lstStyle/>
          <a:p>
            <a:pPr>
              <a:lnSpc>
                <a:spcPct val="80000"/>
              </a:lnSpc>
            </a:pPr>
            <a:r>
              <a:rPr lang="de-DE" sz="2800"/>
              <a:t>Arithmetisches Mittel ist </a:t>
            </a:r>
            <a:r>
              <a:rPr lang="de-DE" sz="2800" b="1"/>
              <a:t>empfindlich gegen Ausreißer</a:t>
            </a:r>
          </a:p>
          <a:p>
            <a:pPr>
              <a:lnSpc>
                <a:spcPct val="80000"/>
              </a:lnSpc>
              <a:buFontTx/>
              <a:buNone/>
            </a:pPr>
            <a:endParaRPr lang="de-DE" sz="1300" b="1"/>
          </a:p>
          <a:p>
            <a:pPr>
              <a:lnSpc>
                <a:spcPct val="80000"/>
              </a:lnSpc>
            </a:pPr>
            <a:r>
              <a:rPr lang="de-DE" sz="2800"/>
              <a:t>Ziel: Robuste, unverzerrte Schätzwerte</a:t>
            </a:r>
          </a:p>
          <a:p>
            <a:pPr>
              <a:lnSpc>
                <a:spcPct val="80000"/>
              </a:lnSpc>
              <a:buFontTx/>
              <a:buNone/>
            </a:pPr>
            <a:endParaRPr lang="de-DE" sz="1300"/>
          </a:p>
          <a:p>
            <a:pPr lvl="1">
              <a:lnSpc>
                <a:spcPct val="80000"/>
              </a:lnSpc>
            </a:pPr>
            <a:r>
              <a:rPr lang="de-DE" sz="2400"/>
              <a:t>Getrimmter Mittelwert:</a:t>
            </a:r>
          </a:p>
          <a:p>
            <a:pPr lvl="2">
              <a:lnSpc>
                <a:spcPct val="80000"/>
              </a:lnSpc>
            </a:pPr>
            <a:r>
              <a:rPr lang="de-DE"/>
              <a:t>Weglassen von </a:t>
            </a:r>
            <a:r>
              <a:rPr lang="de-DE">
                <a:sym typeface="Symbol" pitchFamily="18" charset="2"/>
              </a:rPr>
              <a:t>k% der oberen und unteren Extremwerte</a:t>
            </a:r>
            <a:endParaRPr lang="de-DE"/>
          </a:p>
        </p:txBody>
      </p:sp>
      <p:sp>
        <p:nvSpPr>
          <p:cNvPr id="92163"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2164" name="Foliennummernplatzhalter 5"/>
          <p:cNvSpPr>
            <a:spLocks noGrp="1"/>
          </p:cNvSpPr>
          <p:nvPr>
            <p:ph type="sldNum" sz="quarter" idx="12"/>
          </p:nvPr>
        </p:nvSpPr>
        <p:spPr/>
        <p:txBody>
          <a:bodyPr/>
          <a:lstStyle/>
          <a:p>
            <a:pPr>
              <a:defRPr/>
            </a:pPr>
            <a:fld id="{BF86EA6C-DB80-436C-95E8-63EB5F64A581}" type="slidenum">
              <a:rPr lang="en-US"/>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457200" y="333375"/>
            <a:ext cx="8229600" cy="868363"/>
          </a:xfrm>
        </p:spPr>
        <p:txBody>
          <a:bodyPr/>
          <a:lstStyle/>
          <a:p>
            <a:r>
              <a:rPr lang="de-DE" sz="4000"/>
              <a:t>Mittelwert vs. Median - Beispiel</a:t>
            </a:r>
          </a:p>
        </p:txBody>
      </p:sp>
      <p:sp>
        <p:nvSpPr>
          <p:cNvPr id="115714" name="Rectangle 3"/>
          <p:cNvSpPr>
            <a:spLocks noGrp="1" noChangeArrowheads="1"/>
          </p:cNvSpPr>
          <p:nvPr>
            <p:ph idx="1"/>
          </p:nvPr>
        </p:nvSpPr>
        <p:spPr>
          <a:xfrm>
            <a:off x="457200" y="1600200"/>
            <a:ext cx="8229600" cy="4757738"/>
          </a:xfrm>
        </p:spPr>
        <p:txBody>
          <a:bodyPr/>
          <a:lstStyle/>
          <a:p>
            <a:endParaRPr lang="de-DE"/>
          </a:p>
        </p:txBody>
      </p:sp>
      <p:sp>
        <p:nvSpPr>
          <p:cNvPr id="93187"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3188" name="Foliennummernplatzhalter 5"/>
          <p:cNvSpPr>
            <a:spLocks noGrp="1"/>
          </p:cNvSpPr>
          <p:nvPr>
            <p:ph type="sldNum" sz="quarter" idx="12"/>
          </p:nvPr>
        </p:nvSpPr>
        <p:spPr/>
        <p:txBody>
          <a:bodyPr/>
          <a:lstStyle/>
          <a:p>
            <a:pPr>
              <a:defRPr/>
            </a:pPr>
            <a:fld id="{B73C702E-12AA-49CD-9C66-2DFD5146C7ED}" type="slidenum">
              <a:rPr lang="en-US"/>
              <a:pPr>
                <a:defRPr/>
              </a:pPr>
              <a:t>43</a:t>
            </a:fld>
            <a:endParaRPr lang="en-US"/>
          </a:p>
        </p:txBody>
      </p:sp>
      <p:pic>
        <p:nvPicPr>
          <p:cNvPr id="115717" name="Picture 4"/>
          <p:cNvPicPr>
            <a:picLocks noChangeAspect="1" noChangeArrowheads="1"/>
          </p:cNvPicPr>
          <p:nvPr/>
        </p:nvPicPr>
        <p:blipFill>
          <a:blip r:embed="rId3" cstate="print"/>
          <a:srcRect/>
          <a:stretch>
            <a:fillRect/>
          </a:stretch>
        </p:blipFill>
        <p:spPr bwMode="auto">
          <a:xfrm>
            <a:off x="252413" y="1312863"/>
            <a:ext cx="8640762" cy="49244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323850" y="476250"/>
            <a:ext cx="8640763" cy="868363"/>
          </a:xfrm>
        </p:spPr>
        <p:txBody>
          <a:bodyPr/>
          <a:lstStyle/>
          <a:p>
            <a:r>
              <a:rPr lang="de-AT" sz="3600"/>
              <a:t>Median, Modus, Quartile, Extremwerte</a:t>
            </a:r>
          </a:p>
        </p:txBody>
      </p:sp>
      <p:sp>
        <p:nvSpPr>
          <p:cNvPr id="116738" name="Rectangle 3"/>
          <p:cNvSpPr>
            <a:spLocks noGrp="1" noChangeArrowheads="1"/>
          </p:cNvSpPr>
          <p:nvPr>
            <p:ph idx="1"/>
          </p:nvPr>
        </p:nvSpPr>
        <p:spPr>
          <a:xfrm>
            <a:off x="457200" y="1600200"/>
            <a:ext cx="8229600" cy="4757738"/>
          </a:xfrm>
        </p:spPr>
        <p:txBody>
          <a:bodyPr/>
          <a:lstStyle/>
          <a:p>
            <a:pPr>
              <a:lnSpc>
                <a:spcPct val="90000"/>
              </a:lnSpc>
            </a:pPr>
            <a:r>
              <a:rPr lang="de-AT" sz="2800" b="1"/>
              <a:t>Modus</a:t>
            </a:r>
            <a:r>
              <a:rPr lang="de-AT" sz="2800"/>
              <a:t> (häufigster Wert einer Verteilung)</a:t>
            </a:r>
          </a:p>
          <a:p>
            <a:pPr>
              <a:lnSpc>
                <a:spcPct val="90000"/>
              </a:lnSpc>
            </a:pPr>
            <a:r>
              <a:rPr lang="de-AT" sz="2800" b="1"/>
              <a:t>Quantile</a:t>
            </a:r>
            <a:r>
              <a:rPr lang="de-AT" sz="2800"/>
              <a:t>: prozentueller Anteil an den Daten</a:t>
            </a:r>
          </a:p>
          <a:p>
            <a:pPr>
              <a:lnSpc>
                <a:spcPct val="90000"/>
              </a:lnSpc>
            </a:pPr>
            <a:r>
              <a:rPr lang="de-AT" sz="2800"/>
              <a:t>Quartile: </a:t>
            </a:r>
            <a:r>
              <a:rPr lang="de-AT" sz="2800">
                <a:cs typeface="Times New Roman" pitchFamily="18" charset="0"/>
              </a:rPr>
              <a:t>Q</a:t>
            </a:r>
            <a:r>
              <a:rPr lang="de-AT" sz="2800" baseline="-30000">
                <a:cs typeface="Times New Roman" pitchFamily="18" charset="0"/>
              </a:rPr>
              <a:t>25</a:t>
            </a:r>
            <a:r>
              <a:rPr lang="de-AT" sz="2800">
                <a:cs typeface="Times New Roman" pitchFamily="18" charset="0"/>
              </a:rPr>
              <a:t>, Q</a:t>
            </a:r>
            <a:r>
              <a:rPr lang="de-AT" sz="2800" baseline="-30000">
                <a:cs typeface="Times New Roman" pitchFamily="18" charset="0"/>
              </a:rPr>
              <a:t>75</a:t>
            </a:r>
          </a:p>
          <a:p>
            <a:pPr lvl="1">
              <a:lnSpc>
                <a:spcPct val="90000"/>
              </a:lnSpc>
            </a:pPr>
            <a:r>
              <a:rPr lang="de-AT" sz="2400"/>
              <a:t>25%, 75% - Anteil</a:t>
            </a:r>
          </a:p>
          <a:p>
            <a:pPr>
              <a:lnSpc>
                <a:spcPct val="90000"/>
              </a:lnSpc>
            </a:pPr>
            <a:r>
              <a:rPr lang="de-AT" sz="2800"/>
              <a:t>Interquartilbereich: </a:t>
            </a:r>
            <a:r>
              <a:rPr lang="de-AT" sz="2800">
                <a:cs typeface="Times New Roman" pitchFamily="18" charset="0"/>
              </a:rPr>
              <a:t>I</a:t>
            </a:r>
            <a:r>
              <a:rPr lang="de-AT" sz="2800" baseline="-30000">
                <a:cs typeface="Times New Roman" pitchFamily="18" charset="0"/>
              </a:rPr>
              <a:t>50</a:t>
            </a:r>
            <a:r>
              <a:rPr lang="de-AT" sz="2800">
                <a:cs typeface="Times New Roman" pitchFamily="18" charset="0"/>
              </a:rPr>
              <a:t>= Q</a:t>
            </a:r>
            <a:r>
              <a:rPr lang="de-AT" sz="2800" baseline="-30000">
                <a:cs typeface="Times New Roman" pitchFamily="18" charset="0"/>
              </a:rPr>
              <a:t>75 –</a:t>
            </a:r>
            <a:r>
              <a:rPr lang="de-AT" sz="2800">
                <a:cs typeface="Times New Roman" pitchFamily="18" charset="0"/>
              </a:rPr>
              <a:t> Q</a:t>
            </a:r>
            <a:r>
              <a:rPr lang="de-AT" sz="2800" baseline="-30000">
                <a:cs typeface="Times New Roman" pitchFamily="18" charset="0"/>
              </a:rPr>
              <a:t>25</a:t>
            </a:r>
            <a:r>
              <a:rPr lang="de-AT" sz="2800">
                <a:cs typeface="Times New Roman" pitchFamily="18" charset="0"/>
              </a:rPr>
              <a:t> </a:t>
            </a:r>
          </a:p>
          <a:p>
            <a:pPr>
              <a:lnSpc>
                <a:spcPct val="90000"/>
              </a:lnSpc>
            </a:pPr>
            <a:r>
              <a:rPr lang="de-AT" sz="2800">
                <a:cs typeface="Times New Roman" pitchFamily="18" charset="0"/>
              </a:rPr>
              <a:t>Spannweite: Maximum - Minimum</a:t>
            </a:r>
            <a:endParaRPr lang="de-AT" sz="2800"/>
          </a:p>
          <a:p>
            <a:pPr>
              <a:lnSpc>
                <a:spcPct val="90000"/>
              </a:lnSpc>
            </a:pPr>
            <a:r>
              <a:rPr lang="de-AT" sz="2800"/>
              <a:t>Perzentile: </a:t>
            </a:r>
            <a:r>
              <a:rPr lang="de-AT" sz="2800">
                <a:cs typeface="Times New Roman" pitchFamily="18" charset="0"/>
              </a:rPr>
              <a:t>Q</a:t>
            </a:r>
            <a:r>
              <a:rPr lang="de-AT" sz="2800" baseline="-30000">
                <a:cs typeface="Times New Roman" pitchFamily="18" charset="0"/>
              </a:rPr>
              <a:t>1</a:t>
            </a:r>
            <a:r>
              <a:rPr lang="de-AT" sz="2800">
                <a:cs typeface="Times New Roman" pitchFamily="18" charset="0"/>
              </a:rPr>
              <a:t>, Q</a:t>
            </a:r>
            <a:r>
              <a:rPr lang="de-AT" sz="2800" baseline="-30000">
                <a:cs typeface="Times New Roman" pitchFamily="18" charset="0"/>
              </a:rPr>
              <a:t>5</a:t>
            </a:r>
            <a:r>
              <a:rPr lang="de-AT" sz="2800">
                <a:cs typeface="Times New Roman" pitchFamily="18" charset="0"/>
              </a:rPr>
              <a:t>, Q</a:t>
            </a:r>
            <a:r>
              <a:rPr lang="de-AT" sz="2800" baseline="-30000">
                <a:cs typeface="Times New Roman" pitchFamily="18" charset="0"/>
              </a:rPr>
              <a:t>10</a:t>
            </a:r>
            <a:r>
              <a:rPr lang="de-AT" sz="2800">
                <a:cs typeface="Times New Roman" pitchFamily="18" charset="0"/>
              </a:rPr>
              <a:t>, …Q</a:t>
            </a:r>
            <a:r>
              <a:rPr lang="de-AT" sz="2800" baseline="-25000">
                <a:cs typeface="Times New Roman" pitchFamily="18" charset="0"/>
              </a:rPr>
              <a:t>33</a:t>
            </a:r>
            <a:r>
              <a:rPr lang="de-AT" sz="2800">
                <a:cs typeface="Times New Roman" pitchFamily="18" charset="0"/>
              </a:rPr>
              <a:t>, …, Q</a:t>
            </a:r>
            <a:r>
              <a:rPr lang="de-AT" sz="2800" baseline="-30000">
                <a:cs typeface="Times New Roman" pitchFamily="18" charset="0"/>
              </a:rPr>
              <a:t>95</a:t>
            </a:r>
            <a:r>
              <a:rPr lang="de-AT" sz="2800">
                <a:cs typeface="Times New Roman" pitchFamily="18" charset="0"/>
              </a:rPr>
              <a:t>, Q</a:t>
            </a:r>
            <a:r>
              <a:rPr lang="de-AT" sz="2800" baseline="-30000">
                <a:cs typeface="Times New Roman" pitchFamily="18" charset="0"/>
              </a:rPr>
              <a:t>99</a:t>
            </a:r>
          </a:p>
          <a:p>
            <a:pPr lvl="3">
              <a:lnSpc>
                <a:spcPct val="90000"/>
              </a:lnSpc>
            </a:pPr>
            <a:r>
              <a:rPr lang="de-AT"/>
              <a:t>Werden oft als „Normwerte“ herangezogen </a:t>
            </a:r>
          </a:p>
        </p:txBody>
      </p:sp>
      <p:sp>
        <p:nvSpPr>
          <p:cNvPr id="94211"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4212" name="Foliennummernplatzhalter 5"/>
          <p:cNvSpPr>
            <a:spLocks noGrp="1"/>
          </p:cNvSpPr>
          <p:nvPr>
            <p:ph type="sldNum" sz="quarter" idx="12"/>
          </p:nvPr>
        </p:nvSpPr>
        <p:spPr/>
        <p:txBody>
          <a:bodyPr/>
          <a:lstStyle/>
          <a:p>
            <a:pPr>
              <a:defRPr/>
            </a:pPr>
            <a:fld id="{CD464D31-76DF-48A5-B042-322F26305E87}" type="slidenum">
              <a:rPr lang="en-US"/>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a:xfrm>
            <a:off x="323850" y="333375"/>
            <a:ext cx="8229600" cy="868363"/>
          </a:xfrm>
        </p:spPr>
        <p:txBody>
          <a:bodyPr rtlCol="0">
            <a:normAutofit fontScale="90000"/>
          </a:bodyPr>
          <a:lstStyle/>
          <a:p>
            <a:pPr fontAlgn="auto">
              <a:spcAft>
                <a:spcPts val="0"/>
              </a:spcAft>
              <a:defRPr/>
            </a:pPr>
            <a:r>
              <a:rPr lang="de-DE" sz="3600"/>
              <a:t>Beziehung zwischen Arithmetischem Mittel, Median und Modus</a:t>
            </a:r>
            <a:r>
              <a:rPr lang="de-DE"/>
              <a:t> </a:t>
            </a:r>
          </a:p>
        </p:txBody>
      </p:sp>
      <p:graphicFrame>
        <p:nvGraphicFramePr>
          <p:cNvPr id="27727" name="Object 79"/>
          <p:cNvGraphicFramePr>
            <a:graphicFrameLocks noGrp="1" noChangeAspect="1"/>
          </p:cNvGraphicFramePr>
          <p:nvPr>
            <p:ph idx="1"/>
          </p:nvPr>
        </p:nvGraphicFramePr>
        <p:xfrm>
          <a:off x="250825" y="1341438"/>
          <a:ext cx="4054475" cy="2633662"/>
        </p:xfrm>
        <a:graphic>
          <a:graphicData uri="http://schemas.openxmlformats.org/presentationml/2006/ole">
            <mc:AlternateContent xmlns:mc="http://schemas.openxmlformats.org/markup-compatibility/2006">
              <mc:Choice xmlns:v="urn:schemas-microsoft-com:vml" Requires="v">
                <p:oleObj name="Diagramm" r:id="rId3" imgW="5353169" imgH="3476685" progId="Excel.Sheet.8">
                  <p:embed/>
                </p:oleObj>
              </mc:Choice>
              <mc:Fallback>
                <p:oleObj name="Diagramm" r:id="rId3" imgW="5353169" imgH="3476685" progId="Excel.Sheet.8">
                  <p:embed/>
                  <p:pic>
                    <p:nvPicPr>
                      <p:cNvPr id="0" name="Picture 8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341438"/>
                        <a:ext cx="4054475"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2053" name="Foliennummernplatzhalter 5"/>
          <p:cNvSpPr>
            <a:spLocks noGrp="1"/>
          </p:cNvSpPr>
          <p:nvPr>
            <p:ph type="sldNum" sz="quarter" idx="12"/>
          </p:nvPr>
        </p:nvSpPr>
        <p:spPr/>
        <p:txBody>
          <a:bodyPr/>
          <a:lstStyle/>
          <a:p>
            <a:pPr>
              <a:defRPr/>
            </a:pPr>
            <a:fld id="{E7E341BD-8790-40C9-ACC6-E978E56CF27F}" type="slidenum">
              <a:rPr lang="en-US"/>
              <a:pPr>
                <a:defRPr/>
              </a:pPr>
              <a:t>45</a:t>
            </a:fld>
            <a:endParaRPr lang="en-US"/>
          </a:p>
        </p:txBody>
      </p:sp>
      <p:pic>
        <p:nvPicPr>
          <p:cNvPr id="27731" name="Picture 3"/>
          <p:cNvPicPr>
            <a:picLocks noChangeAspect="1" noChangeArrowheads="1"/>
          </p:cNvPicPr>
          <p:nvPr/>
        </p:nvPicPr>
        <p:blipFill>
          <a:blip r:embed="rId5" cstate="print">
            <a:grayscl/>
            <a:biLevel thresh="50000"/>
          </a:blip>
          <a:srcRect t="11467" b="3276"/>
          <a:stretch>
            <a:fillRect/>
          </a:stretch>
        </p:blipFill>
        <p:spPr bwMode="auto">
          <a:xfrm>
            <a:off x="304800" y="4005263"/>
            <a:ext cx="6084888" cy="2486025"/>
          </a:xfrm>
          <a:prstGeom prst="rect">
            <a:avLst/>
          </a:prstGeom>
          <a:noFill/>
          <a:ln w="9525">
            <a:noFill/>
            <a:miter lim="800000"/>
            <a:headEnd/>
            <a:tailEnd/>
          </a:ln>
        </p:spPr>
      </p:pic>
      <p:sp>
        <p:nvSpPr>
          <p:cNvPr id="27732" name="Rectangle 6"/>
          <p:cNvSpPr>
            <a:spLocks noChangeArrowheads="1"/>
          </p:cNvSpPr>
          <p:nvPr/>
        </p:nvSpPr>
        <p:spPr bwMode="auto">
          <a:xfrm>
            <a:off x="4321175" y="1773238"/>
            <a:ext cx="4572000" cy="1616075"/>
          </a:xfrm>
          <a:prstGeom prst="rect">
            <a:avLst/>
          </a:prstGeom>
          <a:noFill/>
          <a:ln w="9525" algn="ctr">
            <a:noFill/>
            <a:miter lim="800000"/>
            <a:headEnd/>
            <a:tailEnd/>
          </a:ln>
        </p:spPr>
        <p:txBody>
          <a:bodyPr>
            <a:spAutoFit/>
          </a:bodyPr>
          <a:lstStyle/>
          <a:p>
            <a:pPr eaLnBrk="0" hangingPunct="0"/>
            <a:r>
              <a:rPr lang="de-DE" sz="2000" b="1">
                <a:latin typeface="Century" pitchFamily="18" charset="0"/>
              </a:rPr>
              <a:t>Symmetrisch</a:t>
            </a:r>
          </a:p>
          <a:p>
            <a:pPr eaLnBrk="0" hangingPunct="0"/>
            <a:r>
              <a:rPr lang="de-DE" sz="2000" b="1">
                <a:latin typeface="Century" pitchFamily="18" charset="0"/>
              </a:rPr>
              <a:t>Mittelwert = Median = Modalwert</a:t>
            </a:r>
          </a:p>
          <a:p>
            <a:pPr eaLnBrk="0" hangingPunct="0"/>
            <a:r>
              <a:rPr lang="de-DE" sz="2000" b="1">
                <a:latin typeface="Century" pitchFamily="18" charset="0"/>
              </a:rPr>
              <a:t>f(</a:t>
            </a:r>
            <a:r>
              <a:rPr lang="de-DE" sz="2000" b="1">
                <a:latin typeface="Century" pitchFamily="18" charset="0"/>
                <a:sym typeface="Symbol" pitchFamily="18" charset="2"/>
              </a:rPr>
              <a:t>-x) = </a:t>
            </a:r>
            <a:r>
              <a:rPr lang="de-DE" sz="2000" b="1">
                <a:latin typeface="Century" pitchFamily="18" charset="0"/>
              </a:rPr>
              <a:t>f(</a:t>
            </a:r>
            <a:r>
              <a:rPr lang="de-DE" sz="2000" b="1">
                <a:latin typeface="Century" pitchFamily="18" charset="0"/>
                <a:sym typeface="Symbol" pitchFamily="18" charset="2"/>
              </a:rPr>
              <a:t>+x)</a:t>
            </a:r>
          </a:p>
          <a:p>
            <a:pPr eaLnBrk="0" hangingPunct="0"/>
            <a:r>
              <a:rPr lang="de-DE" sz="2000" b="1">
                <a:latin typeface="Century" pitchFamily="18" charset="0"/>
                <a:sym typeface="Symbol" pitchFamily="18" charset="2"/>
              </a:rPr>
              <a:t>Schiefe =0</a:t>
            </a:r>
          </a:p>
          <a:p>
            <a:pPr eaLnBrk="0" hangingPunct="0"/>
            <a:r>
              <a:rPr lang="de-DE" sz="2000" b="1">
                <a:latin typeface="Century" pitchFamily="18" charset="0"/>
                <a:sym typeface="Symbol" pitchFamily="18" charset="2"/>
              </a:rPr>
              <a:t>Glockenförmig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AT" sz="4000"/>
              <a:t>Streuung, Standardabweichung</a:t>
            </a:r>
          </a:p>
        </p:txBody>
      </p:sp>
      <p:sp>
        <p:nvSpPr>
          <p:cNvPr id="28831" name="Rectangle 3"/>
          <p:cNvSpPr>
            <a:spLocks noGrp="1" noChangeArrowheads="1"/>
          </p:cNvSpPr>
          <p:nvPr>
            <p:ph idx="1"/>
          </p:nvPr>
        </p:nvSpPr>
        <p:spPr>
          <a:xfrm>
            <a:off x="484188" y="1782763"/>
            <a:ext cx="8229600" cy="4525962"/>
          </a:xfrm>
        </p:spPr>
        <p:txBody>
          <a:bodyPr/>
          <a:lstStyle/>
          <a:p>
            <a:r>
              <a:rPr lang="de-AT"/>
              <a:t>Varianz:  </a:t>
            </a:r>
          </a:p>
          <a:p>
            <a:endParaRPr lang="de-AT"/>
          </a:p>
          <a:p>
            <a:r>
              <a:rPr lang="de-AT"/>
              <a:t>Standardabweichung: </a:t>
            </a:r>
            <a:r>
              <a:rPr lang="de-AT">
                <a:cs typeface="Times New Roman" pitchFamily="18" charset="0"/>
              </a:rPr>
              <a:t>s=+</a:t>
            </a:r>
            <a:r>
              <a:rPr lang="de-AT">
                <a:cs typeface="Times New Roman" pitchFamily="18" charset="0"/>
                <a:sym typeface="Symbol" pitchFamily="18" charset="2"/>
              </a:rPr>
              <a:t></a:t>
            </a:r>
            <a:r>
              <a:rPr lang="de-AT">
                <a:cs typeface="Times New Roman" pitchFamily="18" charset="0"/>
              </a:rPr>
              <a:t>s</a:t>
            </a:r>
            <a:r>
              <a:rPr lang="de-AT" baseline="30000">
                <a:cs typeface="Times New Roman" pitchFamily="18" charset="0"/>
              </a:rPr>
              <a:t>2</a:t>
            </a:r>
            <a:r>
              <a:rPr lang="de-AT"/>
              <a:t> </a:t>
            </a:r>
          </a:p>
          <a:p>
            <a:endParaRPr lang="de-AT"/>
          </a:p>
          <a:p>
            <a:r>
              <a:rPr lang="de-AT"/>
              <a:t>Variationskoeffizient: </a:t>
            </a:r>
          </a:p>
          <a:p>
            <a:endParaRPr lang="de-AT" sz="1500"/>
          </a:p>
          <a:p>
            <a:pPr lvl="2"/>
            <a:r>
              <a:rPr lang="de-AT"/>
              <a:t>Verhältnis von Streuung zu Mittelwert</a:t>
            </a:r>
          </a:p>
          <a:p>
            <a:endParaRPr lang="de-AT"/>
          </a:p>
        </p:txBody>
      </p:sp>
      <p:sp>
        <p:nvSpPr>
          <p:cNvPr id="3077"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3078" name="Foliennummernplatzhalter 5"/>
          <p:cNvSpPr>
            <a:spLocks noGrp="1"/>
          </p:cNvSpPr>
          <p:nvPr>
            <p:ph type="sldNum" sz="quarter" idx="12"/>
          </p:nvPr>
        </p:nvSpPr>
        <p:spPr/>
        <p:txBody>
          <a:bodyPr/>
          <a:lstStyle/>
          <a:p>
            <a:pPr>
              <a:defRPr/>
            </a:pPr>
            <a:fld id="{433225EE-3E26-4D13-9992-3306D3390334}" type="slidenum">
              <a:rPr lang="en-US"/>
              <a:pPr>
                <a:defRPr/>
              </a:pPr>
              <a:t>46</a:t>
            </a:fld>
            <a:endParaRPr lang="en-US"/>
          </a:p>
        </p:txBody>
      </p:sp>
      <p:graphicFrame>
        <p:nvGraphicFramePr>
          <p:cNvPr id="28828" name="Object 156"/>
          <p:cNvGraphicFramePr>
            <a:graphicFrameLocks noChangeAspect="1"/>
          </p:cNvGraphicFramePr>
          <p:nvPr/>
        </p:nvGraphicFramePr>
        <p:xfrm>
          <a:off x="2555875" y="1630363"/>
          <a:ext cx="3505200" cy="935037"/>
        </p:xfrm>
        <a:graphic>
          <a:graphicData uri="http://schemas.openxmlformats.org/presentationml/2006/ole">
            <mc:AlternateContent xmlns:mc="http://schemas.openxmlformats.org/markup-compatibility/2006">
              <mc:Choice xmlns:v="urn:schemas-microsoft-com:vml" Requires="v">
                <p:oleObj name="Equation" r:id="rId3" imgW="38868840" imgH="12228840" progId="Equation.3">
                  <p:embed/>
                </p:oleObj>
              </mc:Choice>
              <mc:Fallback>
                <p:oleObj name="Equation" r:id="rId3" imgW="38868840" imgH="12228840" progId="Equation.3">
                  <p:embed/>
                  <p:pic>
                    <p:nvPicPr>
                      <p:cNvPr id="0"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1630363"/>
                        <a:ext cx="3505200" cy="9350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829" name="Object 157"/>
          <p:cNvGraphicFramePr>
            <a:graphicFrameLocks noChangeAspect="1"/>
          </p:cNvGraphicFramePr>
          <p:nvPr/>
        </p:nvGraphicFramePr>
        <p:xfrm>
          <a:off x="2843213" y="4941888"/>
          <a:ext cx="2735262" cy="865187"/>
        </p:xfrm>
        <a:graphic>
          <a:graphicData uri="http://schemas.openxmlformats.org/presentationml/2006/ole">
            <mc:AlternateContent xmlns:mc="http://schemas.openxmlformats.org/markup-compatibility/2006">
              <mc:Choice xmlns:v="urn:schemas-microsoft-com:vml" Requires="v">
                <p:oleObj name="Equation" r:id="rId5" imgW="35268840" imgH="11148840" progId="Equation.3">
                  <p:embed/>
                </p:oleObj>
              </mc:Choice>
              <mc:Fallback>
                <p:oleObj name="Equation" r:id="rId5" imgW="35268840" imgH="11148840" progId="Equation.3">
                  <p:embed/>
                  <p:pic>
                    <p:nvPicPr>
                      <p:cNvPr id="0" name="Picture 1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4941888"/>
                        <a:ext cx="2735262" cy="8651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Statistische Grafiken</a:t>
            </a:r>
            <a:endParaRPr lang="en-US" dirty="0"/>
          </a:p>
        </p:txBody>
      </p:sp>
      <p:sp>
        <p:nvSpPr>
          <p:cNvPr id="3" name="Datumsplatzhalter 2"/>
          <p:cNvSpPr>
            <a:spLocks noGrp="1"/>
          </p:cNvSpPr>
          <p:nvPr>
            <p:ph type="dt" sz="half" idx="10"/>
          </p:nvPr>
        </p:nvSpPr>
        <p:spPr/>
        <p:txBody>
          <a:bodyPr/>
          <a:lstStyle/>
          <a:p>
            <a:fld id="{4FBB947E-E2B1-447B-92C9-68B1426AE906}" type="datetime1">
              <a:rPr lang="de-AT" smtClean="0"/>
              <a:pPr/>
              <a:t>12.10.2022</a:t>
            </a:fld>
            <a:endParaRPr lang="de-DE" altLang="en-US"/>
          </a:p>
        </p:txBody>
      </p:sp>
      <p:sp>
        <p:nvSpPr>
          <p:cNvPr id="4" name="Fußzeilenplatzhalter 3"/>
          <p:cNvSpPr>
            <a:spLocks noGrp="1"/>
          </p:cNvSpPr>
          <p:nvPr>
            <p:ph type="ftr" sz="quarter" idx="11"/>
          </p:nvPr>
        </p:nvSpPr>
        <p:spPr/>
        <p:txBody>
          <a:bodyPr/>
          <a:lstStyle/>
          <a:p>
            <a:r>
              <a:rPr lang="de-DE" altLang="en-US"/>
              <a:t>hanno.ulmer@i-med.ac.at</a:t>
            </a:r>
          </a:p>
        </p:txBody>
      </p:sp>
      <p:sp>
        <p:nvSpPr>
          <p:cNvPr id="5" name="Foliennummernplatzhalter 4"/>
          <p:cNvSpPr>
            <a:spLocks noGrp="1"/>
          </p:cNvSpPr>
          <p:nvPr>
            <p:ph type="sldNum" sz="quarter" idx="12"/>
          </p:nvPr>
        </p:nvSpPr>
        <p:spPr/>
        <p:txBody>
          <a:bodyPr/>
          <a:lstStyle/>
          <a:p>
            <a:r>
              <a:rPr lang="de-DE" altLang="en-US"/>
              <a:t>Seite </a:t>
            </a:r>
            <a:fld id="{EE29F858-1221-4A12-AB43-D242F2C02AC7}" type="slidenum">
              <a:rPr lang="de-DE" altLang="en-US" smtClean="0"/>
              <a:pPr/>
              <a:t>47</a:t>
            </a:fld>
            <a:endParaRPr lang="de-DE" altLang="en-US"/>
          </a:p>
        </p:txBody>
      </p:sp>
      <p:pic>
        <p:nvPicPr>
          <p:cNvPr id="538626" name="Picture 2"/>
          <p:cNvPicPr>
            <a:picLocks noChangeAspect="1" noChangeArrowheads="1"/>
          </p:cNvPicPr>
          <p:nvPr/>
        </p:nvPicPr>
        <p:blipFill>
          <a:blip r:embed="rId2" cstate="print"/>
          <a:srcRect/>
          <a:stretch>
            <a:fillRect/>
          </a:stretch>
        </p:blipFill>
        <p:spPr bwMode="auto">
          <a:xfrm>
            <a:off x="467544" y="1556792"/>
            <a:ext cx="2905125" cy="3276600"/>
          </a:xfrm>
          <a:prstGeom prst="rect">
            <a:avLst/>
          </a:prstGeom>
          <a:noFill/>
          <a:ln w="9525">
            <a:noFill/>
            <a:miter lim="800000"/>
            <a:headEnd/>
            <a:tailEnd/>
          </a:ln>
        </p:spPr>
      </p:pic>
      <p:pic>
        <p:nvPicPr>
          <p:cNvPr id="538627" name="Picture 3"/>
          <p:cNvPicPr>
            <a:picLocks noChangeAspect="1" noChangeArrowheads="1"/>
          </p:cNvPicPr>
          <p:nvPr/>
        </p:nvPicPr>
        <p:blipFill>
          <a:blip r:embed="rId3" cstate="print"/>
          <a:srcRect/>
          <a:stretch>
            <a:fillRect/>
          </a:stretch>
        </p:blipFill>
        <p:spPr bwMode="auto">
          <a:xfrm>
            <a:off x="3491880" y="1556792"/>
            <a:ext cx="3962400" cy="2228850"/>
          </a:xfrm>
          <a:prstGeom prst="rect">
            <a:avLst/>
          </a:prstGeom>
          <a:noFill/>
          <a:ln w="9525">
            <a:noFill/>
            <a:miter lim="800000"/>
            <a:headEnd/>
            <a:tailEnd/>
          </a:ln>
        </p:spPr>
      </p:pic>
      <p:pic>
        <p:nvPicPr>
          <p:cNvPr id="538628" name="Picture 4"/>
          <p:cNvPicPr>
            <a:picLocks noChangeAspect="1" noChangeArrowheads="1"/>
          </p:cNvPicPr>
          <p:nvPr/>
        </p:nvPicPr>
        <p:blipFill>
          <a:blip r:embed="rId4" cstate="print"/>
          <a:srcRect/>
          <a:stretch>
            <a:fillRect/>
          </a:stretch>
        </p:blipFill>
        <p:spPr bwMode="auto">
          <a:xfrm>
            <a:off x="3563888" y="3789040"/>
            <a:ext cx="2736304" cy="2550341"/>
          </a:xfrm>
          <a:prstGeom prst="rect">
            <a:avLst/>
          </a:prstGeom>
          <a:noFill/>
          <a:ln w="9525">
            <a:noFill/>
            <a:miter lim="800000"/>
            <a:headEnd/>
            <a:tailEnd/>
          </a:ln>
        </p:spPr>
      </p:pic>
      <p:pic>
        <p:nvPicPr>
          <p:cNvPr id="538629" name="Picture 5"/>
          <p:cNvPicPr>
            <a:picLocks noChangeAspect="1" noChangeArrowheads="1"/>
          </p:cNvPicPr>
          <p:nvPr/>
        </p:nvPicPr>
        <p:blipFill>
          <a:blip r:embed="rId5" cstate="print"/>
          <a:srcRect/>
          <a:stretch>
            <a:fillRect/>
          </a:stretch>
        </p:blipFill>
        <p:spPr bwMode="auto">
          <a:xfrm>
            <a:off x="6660232" y="3717032"/>
            <a:ext cx="2244799" cy="2508474"/>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3"/>
          <p:cNvSpPr>
            <a:spLocks noGrp="1" noChangeArrowheads="1"/>
          </p:cNvSpPr>
          <p:nvPr>
            <p:ph type="title"/>
          </p:nvPr>
        </p:nvSpPr>
        <p:spPr>
          <a:xfrm>
            <a:off x="457200" y="274638"/>
            <a:ext cx="6635750" cy="1143000"/>
          </a:xfrm>
        </p:spPr>
        <p:txBody>
          <a:bodyPr rtlCol="0">
            <a:normAutofit fontScale="90000"/>
          </a:bodyPr>
          <a:lstStyle/>
          <a:p>
            <a:pPr fontAlgn="auto">
              <a:spcAft>
                <a:spcPts val="0"/>
              </a:spcAft>
              <a:defRPr/>
            </a:pPr>
            <a:r>
              <a:rPr lang="de-DE" sz="4000"/>
              <a:t>Graphische Darstellungen</a:t>
            </a:r>
            <a:br>
              <a:rPr lang="de-DE" sz="4000"/>
            </a:br>
            <a:r>
              <a:rPr lang="de-DE" sz="4000"/>
              <a:t>Kreisdiagramm</a:t>
            </a:r>
            <a:endParaRPr lang="en-US" sz="4000"/>
          </a:p>
        </p:txBody>
      </p:sp>
      <p:graphicFrame>
        <p:nvGraphicFramePr>
          <p:cNvPr id="29852" name="Object 156"/>
          <p:cNvGraphicFramePr>
            <a:graphicFrameLocks noGrp="1" noChangeAspect="1"/>
          </p:cNvGraphicFramePr>
          <p:nvPr>
            <p:ph idx="1"/>
          </p:nvPr>
        </p:nvGraphicFramePr>
        <p:xfrm>
          <a:off x="179388" y="1844675"/>
          <a:ext cx="4699000" cy="2089150"/>
        </p:xfrm>
        <a:graphic>
          <a:graphicData uri="http://schemas.openxmlformats.org/presentationml/2006/ole">
            <mc:AlternateContent xmlns:mc="http://schemas.openxmlformats.org/markup-compatibility/2006">
              <mc:Choice xmlns:v="urn:schemas-microsoft-com:vml" Requires="v">
                <p:oleObj name="Arbeitsblatt" r:id="rId3" imgW="2571902" imgH="1143000" progId="Excel.Sheet.8">
                  <p:embed/>
                </p:oleObj>
              </mc:Choice>
              <mc:Fallback>
                <p:oleObj name="Arbeitsblatt" r:id="rId3" imgW="2571902" imgH="1143000" progId="Excel.Sheet.8">
                  <p:embed/>
                  <p:pic>
                    <p:nvPicPr>
                      <p:cNvPr id="0" name="Picture 16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844675"/>
                        <a:ext cx="4699000" cy="208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4102" name="Foliennummernplatzhalter 5"/>
          <p:cNvSpPr>
            <a:spLocks noGrp="1"/>
          </p:cNvSpPr>
          <p:nvPr>
            <p:ph type="sldNum" sz="quarter" idx="12"/>
          </p:nvPr>
        </p:nvSpPr>
        <p:spPr/>
        <p:txBody>
          <a:bodyPr/>
          <a:lstStyle/>
          <a:p>
            <a:pPr>
              <a:defRPr/>
            </a:pPr>
            <a:fld id="{6ADD23FE-3987-4B0A-8B08-C5FD099CAFBF}" type="slidenum">
              <a:rPr lang="en-US"/>
              <a:pPr>
                <a:defRPr/>
              </a:pPr>
              <a:t>48</a:t>
            </a:fld>
            <a:endParaRPr lang="en-US"/>
          </a:p>
        </p:txBody>
      </p:sp>
      <p:graphicFrame>
        <p:nvGraphicFramePr>
          <p:cNvPr id="29853" name="Object 157"/>
          <p:cNvGraphicFramePr>
            <a:graphicFrameLocks noChangeAspect="1"/>
          </p:cNvGraphicFramePr>
          <p:nvPr/>
        </p:nvGraphicFramePr>
        <p:xfrm>
          <a:off x="3132138" y="3984625"/>
          <a:ext cx="4572000" cy="2551113"/>
        </p:xfrm>
        <a:graphic>
          <a:graphicData uri="http://schemas.openxmlformats.org/presentationml/2006/ole">
            <mc:AlternateContent xmlns:mc="http://schemas.openxmlformats.org/markup-compatibility/2006">
              <mc:Choice xmlns:v="urn:schemas-microsoft-com:vml" Requires="v">
                <p:oleObj name="Diagramm" r:id="rId5" imgW="4676835" imgH="2514481" progId="Excel.Sheet.8">
                  <p:embed/>
                </p:oleObj>
              </mc:Choice>
              <mc:Fallback>
                <p:oleObj name="Diagramm" r:id="rId5" imgW="4676835" imgH="2514481" progId="Excel.Sheet.8">
                  <p:embed/>
                  <p:pic>
                    <p:nvPicPr>
                      <p:cNvPr id="0" name="Picture 1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3984625"/>
                        <a:ext cx="4572000" cy="255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2549" name="Text Box 5"/>
          <p:cNvSpPr txBox="1">
            <a:spLocks noChangeArrowheads="1"/>
          </p:cNvSpPr>
          <p:nvPr/>
        </p:nvSpPr>
        <p:spPr bwMode="auto">
          <a:xfrm>
            <a:off x="5003800" y="2490788"/>
            <a:ext cx="3741738" cy="946150"/>
          </a:xfrm>
          <a:prstGeom prst="rect">
            <a:avLst/>
          </a:prstGeom>
          <a:solidFill>
            <a:schemeClr val="bg1"/>
          </a:solidFill>
          <a:ln w="9525">
            <a:noFill/>
            <a:miter lim="800000"/>
            <a:headEnd/>
            <a:tailEnd/>
          </a:ln>
          <a:effectLst/>
        </p:spPr>
        <p:txBody>
          <a:bodyPr>
            <a:spAutoFit/>
          </a:bodyPr>
          <a:lstStyle/>
          <a:p>
            <a:pPr eaLnBrk="0" hangingPunct="0">
              <a:defRPr/>
            </a:pPr>
            <a:r>
              <a:rPr lang="de-AT" sz="2800" b="1" dirty="0">
                <a:solidFill>
                  <a:schemeClr val="tx2"/>
                </a:solidFill>
                <a:effectLst>
                  <a:outerShdw blurRad="38100" dist="38100" dir="2700000" algn="tl">
                    <a:srgbClr val="000000"/>
                  </a:outerShdw>
                </a:effectLst>
                <a:latin typeface="Century" pitchFamily="18" charset="0"/>
              </a:rPr>
              <a:t>Ist die graphische Darstellung optimal?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78" name="Rectangle 2"/>
          <p:cNvSpPr>
            <a:spLocks noGrp="1" noChangeArrowheads="1"/>
          </p:cNvSpPr>
          <p:nvPr>
            <p:ph type="title"/>
          </p:nvPr>
        </p:nvSpPr>
        <p:spPr>
          <a:xfrm>
            <a:off x="457200" y="274638"/>
            <a:ext cx="6635750" cy="1143000"/>
          </a:xfrm>
        </p:spPr>
        <p:txBody>
          <a:bodyPr/>
          <a:lstStyle/>
          <a:p>
            <a:r>
              <a:rPr lang="de-DE" sz="4000"/>
              <a:t>Balkendiagramm</a:t>
            </a:r>
            <a:endParaRPr lang="en-US" sz="4000"/>
          </a:p>
        </p:txBody>
      </p:sp>
      <p:graphicFrame>
        <p:nvGraphicFramePr>
          <p:cNvPr id="30876" name="Object 156"/>
          <p:cNvGraphicFramePr>
            <a:graphicFrameLocks noGrp="1" noChangeAspect="1"/>
          </p:cNvGraphicFramePr>
          <p:nvPr>
            <p:ph idx="1"/>
            <p:extLst>
              <p:ext uri="{D42A27DB-BD31-4B8C-83A1-F6EECF244321}">
                <p14:modId xmlns:p14="http://schemas.microsoft.com/office/powerpoint/2010/main" val="2368449950"/>
              </p:ext>
            </p:extLst>
          </p:nvPr>
        </p:nvGraphicFramePr>
        <p:xfrm>
          <a:off x="467544" y="1628800"/>
          <a:ext cx="4479925" cy="1814512"/>
        </p:xfrm>
        <a:graphic>
          <a:graphicData uri="http://schemas.openxmlformats.org/presentationml/2006/ole">
            <mc:AlternateContent xmlns:mc="http://schemas.openxmlformats.org/markup-compatibility/2006">
              <mc:Choice xmlns:v="urn:schemas-microsoft-com:vml" Requires="v">
                <p:oleObj name="Arbeitsblatt" r:id="rId3" imgW="2638388" imgH="1162080" progId="Excel.Sheet.8">
                  <p:embed/>
                </p:oleObj>
              </mc:Choice>
              <mc:Fallback>
                <p:oleObj name="Arbeitsblatt" r:id="rId3" imgW="2638388" imgH="1162080" progId="Excel.Sheet.8">
                  <p:embed/>
                  <p:pic>
                    <p:nvPicPr>
                      <p:cNvPr id="0" name="Picture 164"/>
                      <p:cNvPicPr>
                        <a:picLocks noGrp="1" noChangeAspect="1" noChangeArrowheads="1"/>
                      </p:cNvPicPr>
                      <p:nvPr/>
                    </p:nvPicPr>
                    <p:blipFill>
                      <a:blip r:embed="rId4"/>
                      <a:srcRect t="12465"/>
                      <a:stretch>
                        <a:fillRect/>
                      </a:stretch>
                    </p:blipFill>
                    <p:spPr bwMode="auto">
                      <a:xfrm>
                        <a:off x="467544" y="1628800"/>
                        <a:ext cx="4479925" cy="1814512"/>
                      </a:xfrm>
                      <a:prstGeom prst="rect">
                        <a:avLst/>
                      </a:prstGeom>
                      <a:noFill/>
                    </p:spPr>
                  </p:pic>
                </p:oleObj>
              </mc:Fallback>
            </mc:AlternateContent>
          </a:graphicData>
        </a:graphic>
      </p:graphicFrame>
      <p:sp>
        <p:nvSpPr>
          <p:cNvPr id="5125"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5126" name="Foliennummernplatzhalter 5"/>
          <p:cNvSpPr>
            <a:spLocks noGrp="1"/>
          </p:cNvSpPr>
          <p:nvPr>
            <p:ph type="sldNum" sz="quarter" idx="12"/>
          </p:nvPr>
        </p:nvSpPr>
        <p:spPr/>
        <p:txBody>
          <a:bodyPr/>
          <a:lstStyle/>
          <a:p>
            <a:pPr>
              <a:defRPr/>
            </a:pPr>
            <a:fld id="{008BF2F8-E9C6-4B85-AEBE-6768E041F6DB}" type="slidenum">
              <a:rPr lang="en-US"/>
              <a:pPr>
                <a:defRPr/>
              </a:pPr>
              <a:t>49</a:t>
            </a:fld>
            <a:endParaRPr lang="en-US"/>
          </a:p>
        </p:txBody>
      </p:sp>
      <p:graphicFrame>
        <p:nvGraphicFramePr>
          <p:cNvPr id="30877" name="Object 157"/>
          <p:cNvGraphicFramePr>
            <a:graphicFrameLocks noChangeAspect="1"/>
          </p:cNvGraphicFramePr>
          <p:nvPr/>
        </p:nvGraphicFramePr>
        <p:xfrm>
          <a:off x="4313238" y="3429000"/>
          <a:ext cx="4819650" cy="2927350"/>
        </p:xfrm>
        <a:graphic>
          <a:graphicData uri="http://schemas.openxmlformats.org/presentationml/2006/ole">
            <mc:AlternateContent xmlns:mc="http://schemas.openxmlformats.org/markup-compatibility/2006">
              <mc:Choice xmlns:v="urn:schemas-microsoft-com:vml" Requires="v">
                <p:oleObj name="Diagramm" r:id="rId5" imgW="4590990" imgH="2514481" progId="Excel.Sheet.8">
                  <p:embed/>
                </p:oleObj>
              </mc:Choice>
              <mc:Fallback>
                <p:oleObj name="Diagramm" r:id="rId5" imgW="4590990" imgH="2514481" progId="Excel.Sheet.8">
                  <p:embed/>
                  <p:pic>
                    <p:nvPicPr>
                      <p:cNvPr id="0" name="Picture 1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3238" y="3429000"/>
                        <a:ext cx="4819650"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81" name="Text Box 5"/>
          <p:cNvSpPr txBox="1">
            <a:spLocks noChangeArrowheads="1"/>
          </p:cNvSpPr>
          <p:nvPr/>
        </p:nvSpPr>
        <p:spPr bwMode="auto">
          <a:xfrm>
            <a:off x="107950" y="3644900"/>
            <a:ext cx="4176713" cy="581025"/>
          </a:xfrm>
          <a:prstGeom prst="rect">
            <a:avLst/>
          </a:prstGeom>
          <a:solidFill>
            <a:srgbClr val="E5F0FF"/>
          </a:solidFill>
          <a:ln w="9525">
            <a:noFill/>
            <a:miter lim="800000"/>
            <a:headEnd/>
            <a:tailEnd/>
          </a:ln>
        </p:spPr>
        <p:txBody>
          <a:bodyPr>
            <a:spAutoFit/>
          </a:bodyPr>
          <a:lstStyle/>
          <a:p>
            <a:pPr eaLnBrk="0" hangingPunct="0"/>
            <a:r>
              <a:rPr lang="de-AT" sz="1600" dirty="0">
                <a:solidFill>
                  <a:srgbClr val="005A58"/>
                </a:solidFill>
                <a:latin typeface="Century" pitchFamily="18" charset="0"/>
              </a:rPr>
              <a:t>Vergleichbarkeit der Gruppen Rhesus +/-</a:t>
            </a:r>
          </a:p>
          <a:p>
            <a:pPr eaLnBrk="0" hangingPunct="0"/>
            <a:r>
              <a:rPr lang="de-AT" sz="1600" dirty="0">
                <a:solidFill>
                  <a:srgbClr val="005A58"/>
                </a:solidFill>
                <a:latin typeface="Century" pitchFamily="18" charset="0"/>
              </a:rPr>
              <a:t>durch Darstellung der Prozente</a:t>
            </a:r>
          </a:p>
        </p:txBody>
      </p:sp>
      <p:sp>
        <p:nvSpPr>
          <p:cNvPr id="494598" name="Text Box 6"/>
          <p:cNvSpPr txBox="1">
            <a:spLocks noChangeArrowheads="1"/>
          </p:cNvSpPr>
          <p:nvPr/>
        </p:nvSpPr>
        <p:spPr bwMode="auto">
          <a:xfrm>
            <a:off x="5318125" y="1773238"/>
            <a:ext cx="3810659" cy="707886"/>
          </a:xfrm>
          <a:prstGeom prst="rect">
            <a:avLst/>
          </a:prstGeom>
          <a:solidFill>
            <a:srgbClr val="B9D5FF"/>
          </a:solidFill>
          <a:ln w="9525">
            <a:noFill/>
            <a:miter lim="800000"/>
            <a:headEnd/>
            <a:tailEnd/>
          </a:ln>
          <a:effectLst/>
        </p:spPr>
        <p:txBody>
          <a:bodyPr wrap="none">
            <a:spAutoFit/>
          </a:bodyPr>
          <a:lstStyle/>
          <a:p>
            <a:pPr eaLnBrk="0" hangingPunct="0">
              <a:defRPr/>
            </a:pPr>
            <a:r>
              <a:rPr lang="de-AT" sz="2000" b="1" dirty="0">
                <a:solidFill>
                  <a:schemeClr val="tx2"/>
                </a:solidFill>
                <a:effectLst>
                  <a:outerShdw blurRad="38100" dist="38100" dir="2700000" algn="tl">
                    <a:srgbClr val="000000"/>
                  </a:outerShdw>
                </a:effectLst>
                <a:latin typeface="Century" pitchFamily="18" charset="0"/>
              </a:rPr>
              <a:t>Absolute und</a:t>
            </a:r>
          </a:p>
          <a:p>
            <a:pPr eaLnBrk="0" hangingPunct="0">
              <a:defRPr/>
            </a:pPr>
            <a:r>
              <a:rPr lang="de-AT" sz="2000" b="1" dirty="0">
                <a:solidFill>
                  <a:schemeClr val="tx2"/>
                </a:solidFill>
                <a:effectLst>
                  <a:outerShdw blurRad="38100" dist="38100" dir="2700000" algn="tl">
                    <a:srgbClr val="000000"/>
                  </a:outerShdw>
                </a:effectLst>
                <a:latin typeface="Century" pitchFamily="18" charset="0"/>
              </a:rPr>
              <a:t>relative Häufigkeit (Prozente)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Department-Portfolio</a:t>
            </a:r>
            <a:endParaRPr lang="de-DE" dirty="0"/>
          </a:p>
        </p:txBody>
      </p:sp>
      <p:sp>
        <p:nvSpPr>
          <p:cNvPr id="3" name="Untertitel 2"/>
          <p:cNvSpPr>
            <a:spLocks noGrp="1"/>
          </p:cNvSpPr>
          <p:nvPr>
            <p:ph type="subTitle" idx="1"/>
          </p:nvPr>
        </p:nvSpPr>
        <p:spPr>
          <a:xfrm>
            <a:off x="1371600" y="3886200"/>
            <a:ext cx="6400800" cy="2543196"/>
          </a:xfrm>
        </p:spPr>
        <p:txBody>
          <a:bodyPr>
            <a:normAutofit lnSpcReduction="10000"/>
          </a:bodyPr>
          <a:lstStyle/>
          <a:p>
            <a:r>
              <a:rPr lang="de-AT" dirty="0"/>
              <a:t>Department für Medizinische Statistik, Informatik und Gesundheitsökonomie (MSIG)</a:t>
            </a:r>
          </a:p>
          <a:p>
            <a:endParaRPr lang="de-AT" sz="2000" dirty="0"/>
          </a:p>
          <a:p>
            <a:r>
              <a:rPr lang="de-AT" sz="2000" dirty="0"/>
              <a:t>Institut für Medizinische Statistik und Informatik</a:t>
            </a:r>
          </a:p>
          <a:p>
            <a:r>
              <a:rPr lang="de-AT" sz="2000" dirty="0"/>
              <a:t>Institut für Gesundheitsökonomie</a:t>
            </a:r>
            <a:endParaRPr lang="de-DE"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a:spLocks noGrp="1" noChangeArrowheads="1"/>
          </p:cNvSpPr>
          <p:nvPr>
            <p:ph type="title"/>
          </p:nvPr>
        </p:nvSpPr>
        <p:spPr>
          <a:xfrm>
            <a:off x="457200" y="274638"/>
            <a:ext cx="6635750" cy="1143000"/>
          </a:xfrm>
        </p:spPr>
        <p:txBody>
          <a:bodyPr/>
          <a:lstStyle/>
          <a:p>
            <a:r>
              <a:rPr lang="de-DE"/>
              <a:t>Histogramm</a:t>
            </a:r>
          </a:p>
        </p:txBody>
      </p:sp>
      <p:sp>
        <p:nvSpPr>
          <p:cNvPr id="130050" name="Rectangle 4"/>
          <p:cNvSpPr>
            <a:spLocks noGrp="1" noChangeArrowheads="1"/>
          </p:cNvSpPr>
          <p:nvPr>
            <p:ph idx="1"/>
          </p:nvPr>
        </p:nvSpPr>
        <p:spPr>
          <a:xfrm>
            <a:off x="484188" y="1600200"/>
            <a:ext cx="3235325" cy="4525963"/>
          </a:xfrm>
        </p:spPr>
        <p:txBody>
          <a:bodyPr/>
          <a:lstStyle/>
          <a:p>
            <a:r>
              <a:rPr lang="de-DE" sz="2200"/>
              <a:t>X...stetige Variable</a:t>
            </a:r>
          </a:p>
          <a:p>
            <a:r>
              <a:rPr lang="de-DE" sz="2200"/>
              <a:t>Unterteilung in gleichlange Klassen und Ermittlung der Häufigkeit je Klasse</a:t>
            </a:r>
          </a:p>
          <a:p>
            <a:r>
              <a:rPr lang="de-DE" sz="2200"/>
              <a:t>An den Rändern offene Klassen</a:t>
            </a:r>
          </a:p>
        </p:txBody>
      </p:sp>
      <p:sp>
        <p:nvSpPr>
          <p:cNvPr id="95235"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5236" name="Foliennummernplatzhalter 5"/>
          <p:cNvSpPr>
            <a:spLocks noGrp="1"/>
          </p:cNvSpPr>
          <p:nvPr>
            <p:ph type="sldNum" sz="quarter" idx="12"/>
          </p:nvPr>
        </p:nvSpPr>
        <p:spPr/>
        <p:txBody>
          <a:bodyPr/>
          <a:lstStyle/>
          <a:p>
            <a:pPr>
              <a:defRPr/>
            </a:pPr>
            <a:fld id="{D74054E9-DCA4-499C-ADE6-EC438917E7EE}" type="slidenum">
              <a:rPr lang="en-US"/>
              <a:pPr>
                <a:defRPr/>
              </a:pPr>
              <a:t>50</a:t>
            </a:fld>
            <a:endParaRPr lang="en-US"/>
          </a:p>
        </p:txBody>
      </p:sp>
      <p:pic>
        <p:nvPicPr>
          <p:cNvPr id="130053" name="Picture 2"/>
          <p:cNvPicPr>
            <a:picLocks noChangeAspect="1" noChangeArrowheads="1"/>
          </p:cNvPicPr>
          <p:nvPr/>
        </p:nvPicPr>
        <p:blipFill>
          <a:blip r:embed="rId3" cstate="print"/>
          <a:srcRect b="6009"/>
          <a:stretch>
            <a:fillRect/>
          </a:stretch>
        </p:blipFill>
        <p:spPr bwMode="auto">
          <a:xfrm>
            <a:off x="3724275" y="1700213"/>
            <a:ext cx="5419725" cy="4075112"/>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457200" y="274638"/>
            <a:ext cx="6635750" cy="1143000"/>
          </a:xfrm>
        </p:spPr>
        <p:txBody>
          <a:bodyPr/>
          <a:lstStyle/>
          <a:p>
            <a:r>
              <a:rPr lang="de-AT" sz="4000"/>
              <a:t>Box-Plot</a:t>
            </a:r>
          </a:p>
        </p:txBody>
      </p:sp>
      <p:sp>
        <p:nvSpPr>
          <p:cNvPr id="96259" name="Fußzeilenplatzhalter 4"/>
          <p:cNvSpPr>
            <a:spLocks noGrp="1"/>
          </p:cNvSpPr>
          <p:nvPr>
            <p:ph type="ftr" sz="quarter" idx="11"/>
          </p:nvPr>
        </p:nvSpPr>
        <p:spPr/>
        <p:txBody>
          <a:bodyPr/>
          <a:lstStyle/>
          <a:p>
            <a:pPr>
              <a:defRPr/>
            </a:pPr>
            <a:r>
              <a:rPr lang="en-US">
                <a:latin typeface="Comic Sans MS" pitchFamily="66" charset="0"/>
              </a:rPr>
              <a:t>hanno.ulmer@i-med.ac.at</a:t>
            </a:r>
          </a:p>
        </p:txBody>
      </p:sp>
      <p:sp>
        <p:nvSpPr>
          <p:cNvPr id="96260" name="Foliennummernplatzhalter 5"/>
          <p:cNvSpPr>
            <a:spLocks noGrp="1"/>
          </p:cNvSpPr>
          <p:nvPr>
            <p:ph type="sldNum" sz="quarter" idx="12"/>
          </p:nvPr>
        </p:nvSpPr>
        <p:spPr/>
        <p:txBody>
          <a:bodyPr/>
          <a:lstStyle/>
          <a:p>
            <a:pPr>
              <a:defRPr/>
            </a:pPr>
            <a:fld id="{A94952C5-D9DC-4F6F-B112-425DB9ACB4D3}" type="slidenum">
              <a:rPr lang="en-US"/>
              <a:pPr>
                <a:defRPr/>
              </a:pPr>
              <a:t>51</a:t>
            </a:fld>
            <a:endParaRPr lang="en-US"/>
          </a:p>
        </p:txBody>
      </p:sp>
      <p:sp>
        <p:nvSpPr>
          <p:cNvPr id="132100" name="Rectangle 3"/>
          <p:cNvSpPr>
            <a:spLocks noChangeArrowheads="1"/>
          </p:cNvSpPr>
          <p:nvPr/>
        </p:nvSpPr>
        <p:spPr bwMode="auto">
          <a:xfrm>
            <a:off x="3429000" y="4038600"/>
            <a:ext cx="1600200" cy="1295400"/>
          </a:xfrm>
          <a:prstGeom prst="rect">
            <a:avLst/>
          </a:prstGeom>
          <a:solidFill>
            <a:schemeClr val="folHlink"/>
          </a:solidFill>
          <a:ln w="9525">
            <a:solidFill>
              <a:schemeClr val="tx1"/>
            </a:solidFill>
            <a:miter lim="800000"/>
            <a:headEnd/>
            <a:tailEnd/>
          </a:ln>
        </p:spPr>
        <p:txBody>
          <a:bodyPr wrap="none" anchor="ctr"/>
          <a:lstStyle/>
          <a:p>
            <a:pPr eaLnBrk="0" hangingPunct="0"/>
            <a:endParaRPr lang="de-DE"/>
          </a:p>
        </p:txBody>
      </p:sp>
      <p:sp>
        <p:nvSpPr>
          <p:cNvPr id="132101" name="Line 4"/>
          <p:cNvSpPr>
            <a:spLocks noChangeShapeType="1"/>
          </p:cNvSpPr>
          <p:nvPr/>
        </p:nvSpPr>
        <p:spPr bwMode="auto">
          <a:xfrm>
            <a:off x="2209800" y="4419600"/>
            <a:ext cx="3886200" cy="0"/>
          </a:xfrm>
          <a:prstGeom prst="line">
            <a:avLst/>
          </a:prstGeom>
          <a:noFill/>
          <a:ln w="57150">
            <a:solidFill>
              <a:schemeClr val="tx2"/>
            </a:solidFill>
            <a:round/>
            <a:headEnd/>
            <a:tailEnd/>
          </a:ln>
        </p:spPr>
        <p:txBody>
          <a:bodyPr wrap="none"/>
          <a:lstStyle/>
          <a:p>
            <a:endParaRPr lang="en-US"/>
          </a:p>
        </p:txBody>
      </p:sp>
      <p:sp>
        <p:nvSpPr>
          <p:cNvPr id="132102" name="Line 5"/>
          <p:cNvSpPr>
            <a:spLocks noChangeShapeType="1"/>
          </p:cNvSpPr>
          <p:nvPr/>
        </p:nvSpPr>
        <p:spPr bwMode="auto">
          <a:xfrm>
            <a:off x="4267200" y="5334000"/>
            <a:ext cx="0" cy="685800"/>
          </a:xfrm>
          <a:prstGeom prst="line">
            <a:avLst/>
          </a:prstGeom>
          <a:noFill/>
          <a:ln w="28575">
            <a:solidFill>
              <a:schemeClr val="tx1"/>
            </a:solidFill>
            <a:round/>
            <a:headEnd/>
            <a:tailEnd/>
          </a:ln>
        </p:spPr>
        <p:txBody>
          <a:bodyPr wrap="none"/>
          <a:lstStyle/>
          <a:p>
            <a:endParaRPr lang="en-US"/>
          </a:p>
        </p:txBody>
      </p:sp>
      <p:sp>
        <p:nvSpPr>
          <p:cNvPr id="132103" name="Rectangle 6"/>
          <p:cNvSpPr>
            <a:spLocks noChangeArrowheads="1"/>
          </p:cNvSpPr>
          <p:nvPr/>
        </p:nvSpPr>
        <p:spPr bwMode="auto">
          <a:xfrm>
            <a:off x="0" y="3298825"/>
            <a:ext cx="9144000" cy="260350"/>
          </a:xfrm>
          <a:prstGeom prst="rect">
            <a:avLst/>
          </a:prstGeom>
          <a:noFill/>
          <a:ln w="9525">
            <a:noFill/>
            <a:miter lim="800000"/>
            <a:headEnd/>
            <a:tailEnd/>
          </a:ln>
        </p:spPr>
        <p:txBody>
          <a:bodyPr>
            <a:spAutoFit/>
          </a:bodyPr>
          <a:lstStyle/>
          <a:p>
            <a:pPr eaLnBrk="0" hangingPunct="0"/>
            <a:r>
              <a:rPr lang="de-DE" sz="1100">
                <a:latin typeface="Times New Roman" pitchFamily="18" charset="0"/>
              </a:rPr>
              <a:t> </a:t>
            </a:r>
            <a:endParaRPr lang="de-DE">
              <a:latin typeface="Times New Roman" pitchFamily="18" charset="0"/>
            </a:endParaRPr>
          </a:p>
        </p:txBody>
      </p:sp>
      <p:sp>
        <p:nvSpPr>
          <p:cNvPr id="132104" name="Line 7"/>
          <p:cNvSpPr>
            <a:spLocks noChangeShapeType="1"/>
          </p:cNvSpPr>
          <p:nvPr/>
        </p:nvSpPr>
        <p:spPr bwMode="auto">
          <a:xfrm>
            <a:off x="4267200" y="2667000"/>
            <a:ext cx="0" cy="1371600"/>
          </a:xfrm>
          <a:prstGeom prst="line">
            <a:avLst/>
          </a:prstGeom>
          <a:noFill/>
          <a:ln w="28575">
            <a:solidFill>
              <a:schemeClr val="tx1"/>
            </a:solidFill>
            <a:round/>
            <a:headEnd/>
            <a:tailEnd/>
          </a:ln>
        </p:spPr>
        <p:txBody>
          <a:bodyPr wrap="none"/>
          <a:lstStyle/>
          <a:p>
            <a:endParaRPr lang="en-US"/>
          </a:p>
        </p:txBody>
      </p:sp>
      <p:sp>
        <p:nvSpPr>
          <p:cNvPr id="132105" name="Line 8"/>
          <p:cNvSpPr>
            <a:spLocks noChangeShapeType="1"/>
          </p:cNvSpPr>
          <p:nvPr/>
        </p:nvSpPr>
        <p:spPr bwMode="auto">
          <a:xfrm>
            <a:off x="3962400" y="6019800"/>
            <a:ext cx="609600" cy="0"/>
          </a:xfrm>
          <a:prstGeom prst="line">
            <a:avLst/>
          </a:prstGeom>
          <a:noFill/>
          <a:ln w="28575">
            <a:solidFill>
              <a:schemeClr val="tx1"/>
            </a:solidFill>
            <a:round/>
            <a:headEnd/>
            <a:tailEnd/>
          </a:ln>
        </p:spPr>
        <p:txBody>
          <a:bodyPr wrap="none"/>
          <a:lstStyle/>
          <a:p>
            <a:endParaRPr lang="en-US"/>
          </a:p>
        </p:txBody>
      </p:sp>
      <p:sp>
        <p:nvSpPr>
          <p:cNvPr id="132106" name="Line 9"/>
          <p:cNvSpPr>
            <a:spLocks noChangeShapeType="1"/>
          </p:cNvSpPr>
          <p:nvPr/>
        </p:nvSpPr>
        <p:spPr bwMode="auto">
          <a:xfrm>
            <a:off x="3962400" y="2667000"/>
            <a:ext cx="609600" cy="0"/>
          </a:xfrm>
          <a:prstGeom prst="line">
            <a:avLst/>
          </a:prstGeom>
          <a:noFill/>
          <a:ln w="28575">
            <a:solidFill>
              <a:schemeClr val="tx1"/>
            </a:solidFill>
            <a:round/>
            <a:headEnd/>
            <a:tailEnd/>
          </a:ln>
        </p:spPr>
        <p:txBody>
          <a:bodyPr wrap="none"/>
          <a:lstStyle/>
          <a:p>
            <a:endParaRPr lang="en-US"/>
          </a:p>
        </p:txBody>
      </p:sp>
      <p:sp>
        <p:nvSpPr>
          <p:cNvPr id="132107" name="AutoShape 10"/>
          <p:cNvSpPr>
            <a:spLocks noChangeArrowheads="1"/>
          </p:cNvSpPr>
          <p:nvPr/>
        </p:nvSpPr>
        <p:spPr bwMode="auto">
          <a:xfrm>
            <a:off x="4114800" y="2362200"/>
            <a:ext cx="304800" cy="152400"/>
          </a:xfrm>
          <a:prstGeom prst="octagon">
            <a:avLst>
              <a:gd name="adj" fmla="val 29287"/>
            </a:avLst>
          </a:prstGeom>
          <a:solidFill>
            <a:schemeClr val="tx2"/>
          </a:solidFill>
          <a:ln w="9525">
            <a:solidFill>
              <a:schemeClr val="tx1"/>
            </a:solidFill>
            <a:miter lim="800000"/>
            <a:headEnd/>
            <a:tailEnd/>
          </a:ln>
        </p:spPr>
        <p:txBody>
          <a:bodyPr wrap="none" anchor="ctr"/>
          <a:lstStyle/>
          <a:p>
            <a:pPr eaLnBrk="0" hangingPunct="0"/>
            <a:endParaRPr lang="de-DE"/>
          </a:p>
        </p:txBody>
      </p:sp>
      <p:sp>
        <p:nvSpPr>
          <p:cNvPr id="132108" name="AutoShape 11"/>
          <p:cNvSpPr>
            <a:spLocks noChangeArrowheads="1"/>
          </p:cNvSpPr>
          <p:nvPr/>
        </p:nvSpPr>
        <p:spPr bwMode="auto">
          <a:xfrm>
            <a:off x="4114800" y="1981200"/>
            <a:ext cx="304800" cy="152400"/>
          </a:xfrm>
          <a:prstGeom prst="octagon">
            <a:avLst>
              <a:gd name="adj" fmla="val 29287"/>
            </a:avLst>
          </a:prstGeom>
          <a:solidFill>
            <a:schemeClr val="tx2"/>
          </a:solidFill>
          <a:ln w="9525">
            <a:solidFill>
              <a:schemeClr val="tx1"/>
            </a:solidFill>
            <a:miter lim="800000"/>
            <a:headEnd/>
            <a:tailEnd/>
          </a:ln>
        </p:spPr>
        <p:txBody>
          <a:bodyPr wrap="none" anchor="ctr"/>
          <a:lstStyle/>
          <a:p>
            <a:pPr eaLnBrk="0" hangingPunct="0"/>
            <a:endParaRPr lang="de-DE"/>
          </a:p>
        </p:txBody>
      </p:sp>
      <p:sp>
        <p:nvSpPr>
          <p:cNvPr id="132109" name="AutoShape 12"/>
          <p:cNvSpPr>
            <a:spLocks noChangeArrowheads="1"/>
          </p:cNvSpPr>
          <p:nvPr/>
        </p:nvSpPr>
        <p:spPr bwMode="auto">
          <a:xfrm>
            <a:off x="4114800" y="1676400"/>
            <a:ext cx="304800" cy="152400"/>
          </a:xfrm>
          <a:prstGeom prst="octagon">
            <a:avLst>
              <a:gd name="adj" fmla="val 29287"/>
            </a:avLst>
          </a:prstGeom>
          <a:solidFill>
            <a:schemeClr val="tx2"/>
          </a:solidFill>
          <a:ln w="9525">
            <a:solidFill>
              <a:schemeClr val="tx1"/>
            </a:solidFill>
            <a:miter lim="800000"/>
            <a:headEnd/>
            <a:tailEnd/>
          </a:ln>
        </p:spPr>
        <p:txBody>
          <a:bodyPr wrap="none" anchor="ctr"/>
          <a:lstStyle/>
          <a:p>
            <a:pPr eaLnBrk="0" hangingPunct="0"/>
            <a:endParaRPr lang="de-DE"/>
          </a:p>
        </p:txBody>
      </p:sp>
      <p:sp>
        <p:nvSpPr>
          <p:cNvPr id="132110" name="Text Box 13"/>
          <p:cNvSpPr txBox="1">
            <a:spLocks noChangeArrowheads="1"/>
          </p:cNvSpPr>
          <p:nvPr/>
        </p:nvSpPr>
        <p:spPr bwMode="auto">
          <a:xfrm>
            <a:off x="6172200" y="4038600"/>
            <a:ext cx="1447800" cy="457200"/>
          </a:xfrm>
          <a:prstGeom prst="rect">
            <a:avLst/>
          </a:prstGeom>
          <a:noFill/>
          <a:ln w="9525">
            <a:noFill/>
            <a:miter lim="800000"/>
            <a:headEnd/>
            <a:tailEnd/>
          </a:ln>
        </p:spPr>
        <p:txBody>
          <a:bodyPr>
            <a:spAutoFit/>
          </a:bodyPr>
          <a:lstStyle/>
          <a:p>
            <a:pPr eaLnBrk="0" hangingPunct="0"/>
            <a:r>
              <a:rPr lang="de-DE"/>
              <a:t>Median</a:t>
            </a:r>
          </a:p>
        </p:txBody>
      </p:sp>
      <p:sp>
        <p:nvSpPr>
          <p:cNvPr id="132111" name="Text Box 14"/>
          <p:cNvSpPr txBox="1">
            <a:spLocks noChangeArrowheads="1"/>
          </p:cNvSpPr>
          <p:nvPr/>
        </p:nvSpPr>
        <p:spPr bwMode="auto">
          <a:xfrm>
            <a:off x="5105400" y="5105400"/>
            <a:ext cx="1066800" cy="366713"/>
          </a:xfrm>
          <a:prstGeom prst="rect">
            <a:avLst/>
          </a:prstGeom>
          <a:noFill/>
          <a:ln w="9525">
            <a:noFill/>
            <a:miter lim="800000"/>
            <a:headEnd/>
            <a:tailEnd/>
          </a:ln>
        </p:spPr>
        <p:txBody>
          <a:bodyPr>
            <a:spAutoFit/>
          </a:bodyPr>
          <a:lstStyle/>
          <a:p>
            <a:pPr eaLnBrk="0" hangingPunct="0"/>
            <a:r>
              <a:rPr lang="de-DE"/>
              <a:t>Q25</a:t>
            </a:r>
          </a:p>
        </p:txBody>
      </p:sp>
      <p:sp>
        <p:nvSpPr>
          <p:cNvPr id="132112" name="Text Box 15"/>
          <p:cNvSpPr txBox="1">
            <a:spLocks noChangeArrowheads="1"/>
          </p:cNvSpPr>
          <p:nvPr/>
        </p:nvSpPr>
        <p:spPr bwMode="auto">
          <a:xfrm>
            <a:off x="4632325" y="5756275"/>
            <a:ext cx="3114675" cy="366713"/>
          </a:xfrm>
          <a:prstGeom prst="rect">
            <a:avLst/>
          </a:prstGeom>
          <a:noFill/>
          <a:ln w="9525">
            <a:noFill/>
            <a:miter lim="800000"/>
            <a:headEnd/>
            <a:tailEnd/>
          </a:ln>
        </p:spPr>
        <p:txBody>
          <a:bodyPr wrap="none">
            <a:spAutoFit/>
          </a:bodyPr>
          <a:lstStyle/>
          <a:p>
            <a:pPr eaLnBrk="0" hangingPunct="0"/>
            <a:r>
              <a:rPr lang="de-DE"/>
              <a:t>Minimum bzw. Q25-1.5*I50</a:t>
            </a:r>
          </a:p>
        </p:txBody>
      </p:sp>
      <p:sp>
        <p:nvSpPr>
          <p:cNvPr id="132113" name="Text Box 16"/>
          <p:cNvSpPr txBox="1">
            <a:spLocks noChangeArrowheads="1"/>
          </p:cNvSpPr>
          <p:nvPr/>
        </p:nvSpPr>
        <p:spPr bwMode="auto">
          <a:xfrm>
            <a:off x="5105400" y="3775075"/>
            <a:ext cx="723900" cy="366713"/>
          </a:xfrm>
          <a:prstGeom prst="rect">
            <a:avLst/>
          </a:prstGeom>
          <a:noFill/>
          <a:ln w="9525">
            <a:noFill/>
            <a:miter lim="800000"/>
            <a:headEnd/>
            <a:tailEnd/>
          </a:ln>
        </p:spPr>
        <p:txBody>
          <a:bodyPr>
            <a:spAutoFit/>
          </a:bodyPr>
          <a:lstStyle/>
          <a:p>
            <a:pPr eaLnBrk="0" hangingPunct="0"/>
            <a:r>
              <a:rPr lang="de-DE"/>
              <a:t>Q75</a:t>
            </a:r>
          </a:p>
        </p:txBody>
      </p:sp>
      <p:sp>
        <p:nvSpPr>
          <p:cNvPr id="132114" name="Text Box 17"/>
          <p:cNvSpPr txBox="1">
            <a:spLocks noChangeArrowheads="1"/>
          </p:cNvSpPr>
          <p:nvPr/>
        </p:nvSpPr>
        <p:spPr bwMode="auto">
          <a:xfrm>
            <a:off x="4556125" y="2479675"/>
            <a:ext cx="3198813" cy="366713"/>
          </a:xfrm>
          <a:prstGeom prst="rect">
            <a:avLst/>
          </a:prstGeom>
          <a:noFill/>
          <a:ln w="9525">
            <a:noFill/>
            <a:miter lim="800000"/>
            <a:headEnd/>
            <a:tailEnd/>
          </a:ln>
        </p:spPr>
        <p:txBody>
          <a:bodyPr wrap="none">
            <a:spAutoFit/>
          </a:bodyPr>
          <a:lstStyle/>
          <a:p>
            <a:pPr eaLnBrk="0" hangingPunct="0"/>
            <a:r>
              <a:rPr lang="de-DE"/>
              <a:t>Maximum bzw. Q75+1.5*I50</a:t>
            </a:r>
          </a:p>
        </p:txBody>
      </p:sp>
      <p:sp>
        <p:nvSpPr>
          <p:cNvPr id="132115" name="Text Box 18"/>
          <p:cNvSpPr txBox="1">
            <a:spLocks noChangeArrowheads="1"/>
          </p:cNvSpPr>
          <p:nvPr/>
        </p:nvSpPr>
        <p:spPr bwMode="auto">
          <a:xfrm>
            <a:off x="4495800" y="1676400"/>
            <a:ext cx="1216025" cy="366713"/>
          </a:xfrm>
          <a:prstGeom prst="rect">
            <a:avLst/>
          </a:prstGeom>
          <a:noFill/>
          <a:ln w="9525">
            <a:noFill/>
            <a:miter lim="800000"/>
            <a:headEnd/>
            <a:tailEnd/>
          </a:ln>
        </p:spPr>
        <p:txBody>
          <a:bodyPr wrap="none">
            <a:spAutoFit/>
          </a:bodyPr>
          <a:lstStyle/>
          <a:p>
            <a:pPr eaLnBrk="0" hangingPunct="0"/>
            <a:r>
              <a:rPr lang="de-DE"/>
              <a:t>Ausreißer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24" name="Rectangle 2"/>
          <p:cNvSpPr>
            <a:spLocks noGrp="1" noChangeArrowheads="1"/>
          </p:cNvSpPr>
          <p:nvPr>
            <p:ph type="title"/>
          </p:nvPr>
        </p:nvSpPr>
        <p:spPr>
          <a:xfrm>
            <a:off x="395288" y="333375"/>
            <a:ext cx="7570787" cy="1371600"/>
          </a:xfrm>
        </p:spPr>
        <p:txBody>
          <a:bodyPr/>
          <a:lstStyle/>
          <a:p>
            <a:pPr>
              <a:lnSpc>
                <a:spcPct val="80000"/>
              </a:lnSpc>
            </a:pPr>
            <a:r>
              <a:rPr lang="de-DE" sz="3200"/>
              <a:t>Beschreibung eines Kollektivs </a:t>
            </a:r>
            <a:br>
              <a:rPr lang="de-DE" sz="3200"/>
            </a:br>
            <a:r>
              <a:rPr lang="de-DE" sz="3200"/>
              <a:t>mit deskriptiver Statistik - Beispiel</a:t>
            </a:r>
            <a:r>
              <a:rPr lang="de-DE"/>
              <a:t> </a:t>
            </a:r>
          </a:p>
        </p:txBody>
      </p:sp>
      <p:graphicFrame>
        <p:nvGraphicFramePr>
          <p:cNvPr id="31823" name="Object 79"/>
          <p:cNvGraphicFramePr>
            <a:graphicFrameLocks noGrp="1" noChangeAspect="1"/>
          </p:cNvGraphicFramePr>
          <p:nvPr>
            <p:ph type="clipArt" sz="half" idx="2"/>
          </p:nvPr>
        </p:nvGraphicFramePr>
        <p:xfrm>
          <a:off x="4713288" y="2341563"/>
          <a:ext cx="4038600" cy="4368800"/>
        </p:xfrm>
        <a:graphic>
          <a:graphicData uri="http://schemas.openxmlformats.org/presentationml/2006/ole">
            <mc:AlternateContent xmlns:mc="http://schemas.openxmlformats.org/markup-compatibility/2006">
              <mc:Choice xmlns:v="urn:schemas-microsoft-com:vml" Requires="v">
                <p:oleObj name="Bild" r:id="rId3" imgW="4561920" imgH="4934880" progId="StaticEnhancedMetafile">
                  <p:embed/>
                </p:oleObj>
              </mc:Choice>
              <mc:Fallback>
                <p:oleObj name="Bild" r:id="rId3" imgW="4561920" imgH="4934880" progId="StaticEnhancedMetafile">
                  <p:embed/>
                  <p:pic>
                    <p:nvPicPr>
                      <p:cNvPr id="0" name="Picture 8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288" y="2341563"/>
                        <a:ext cx="4038600"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Foliennummernplatzhalter 6"/>
          <p:cNvSpPr>
            <a:spLocks noGrp="1"/>
          </p:cNvSpPr>
          <p:nvPr>
            <p:ph type="sldNum" sz="quarter" idx="11"/>
          </p:nvPr>
        </p:nvSpPr>
        <p:spPr/>
        <p:txBody>
          <a:bodyPr/>
          <a:lstStyle/>
          <a:p>
            <a:pPr>
              <a:defRPr/>
            </a:pPr>
            <a:fld id="{6952CB87-503F-4512-91BE-99B200659BCE}" type="slidenum">
              <a:rPr lang="en-US" smtClean="0"/>
              <a:pPr>
                <a:defRPr/>
              </a:pPr>
              <a:t>52</a:t>
            </a:fld>
            <a:endParaRPr lang="en-US"/>
          </a:p>
        </p:txBody>
      </p:sp>
      <p:sp>
        <p:nvSpPr>
          <p:cNvPr id="6148" name="Fußzeilenplatzhalter 5"/>
          <p:cNvSpPr>
            <a:spLocks noGrp="1"/>
          </p:cNvSpPr>
          <p:nvPr>
            <p:ph type="ftr" sz="quarter" idx="12"/>
          </p:nvPr>
        </p:nvSpPr>
        <p:spPr/>
        <p:txBody>
          <a:bodyPr/>
          <a:lstStyle/>
          <a:p>
            <a:pPr>
              <a:defRPr/>
            </a:pPr>
            <a:r>
              <a:rPr lang="en-US"/>
              <a:t>hanno.ulmer@i-med.ac.at</a:t>
            </a:r>
          </a:p>
        </p:txBody>
      </p:sp>
      <p:sp>
        <p:nvSpPr>
          <p:cNvPr id="31827" name="Text Box 4"/>
          <p:cNvSpPr txBox="1">
            <a:spLocks noChangeArrowheads="1"/>
          </p:cNvSpPr>
          <p:nvPr/>
        </p:nvSpPr>
        <p:spPr bwMode="auto">
          <a:xfrm>
            <a:off x="5219700" y="1700213"/>
            <a:ext cx="3024188" cy="641350"/>
          </a:xfrm>
          <a:prstGeom prst="rect">
            <a:avLst/>
          </a:prstGeom>
          <a:noFill/>
          <a:ln w="9525">
            <a:noFill/>
            <a:miter lim="800000"/>
            <a:headEnd/>
            <a:tailEnd/>
          </a:ln>
        </p:spPr>
        <p:txBody>
          <a:bodyPr>
            <a:spAutoFit/>
          </a:bodyPr>
          <a:lstStyle/>
          <a:p>
            <a:pPr algn="ctr" eaLnBrk="0" hangingPunct="0">
              <a:spcBef>
                <a:spcPct val="50000"/>
              </a:spcBef>
            </a:pPr>
            <a:r>
              <a:rPr lang="de-DE" b="1"/>
              <a:t>Boxplots für die Therapie A und B</a:t>
            </a:r>
          </a:p>
        </p:txBody>
      </p:sp>
      <p:sp>
        <p:nvSpPr>
          <p:cNvPr id="31828" name="Text Box 5"/>
          <p:cNvSpPr txBox="1">
            <a:spLocks noChangeArrowheads="1"/>
          </p:cNvSpPr>
          <p:nvPr/>
        </p:nvSpPr>
        <p:spPr bwMode="auto">
          <a:xfrm>
            <a:off x="7092950" y="5876925"/>
            <a:ext cx="792163" cy="228600"/>
          </a:xfrm>
          <a:prstGeom prst="rect">
            <a:avLst/>
          </a:prstGeom>
          <a:noFill/>
          <a:ln w="9525">
            <a:noFill/>
            <a:miter lim="800000"/>
            <a:headEnd/>
            <a:tailEnd/>
          </a:ln>
        </p:spPr>
        <p:txBody>
          <a:bodyPr>
            <a:spAutoFit/>
          </a:bodyPr>
          <a:lstStyle/>
          <a:p>
            <a:pPr eaLnBrk="0" hangingPunct="0">
              <a:spcBef>
                <a:spcPct val="50000"/>
              </a:spcBef>
            </a:pPr>
            <a:r>
              <a:rPr lang="de-DE" sz="900" b="1"/>
              <a:t>Median</a:t>
            </a:r>
          </a:p>
        </p:txBody>
      </p:sp>
      <p:sp>
        <p:nvSpPr>
          <p:cNvPr id="31829" name="Text Box 6"/>
          <p:cNvSpPr txBox="1">
            <a:spLocks noChangeArrowheads="1"/>
          </p:cNvSpPr>
          <p:nvPr/>
        </p:nvSpPr>
        <p:spPr bwMode="auto">
          <a:xfrm>
            <a:off x="8388350" y="3716338"/>
            <a:ext cx="792163" cy="501650"/>
          </a:xfrm>
          <a:prstGeom prst="rect">
            <a:avLst/>
          </a:prstGeom>
          <a:noFill/>
          <a:ln w="9525">
            <a:noFill/>
            <a:miter lim="800000"/>
            <a:headEnd/>
            <a:tailEnd/>
          </a:ln>
        </p:spPr>
        <p:txBody>
          <a:bodyPr>
            <a:spAutoFit/>
          </a:bodyPr>
          <a:lstStyle/>
          <a:p>
            <a:pPr eaLnBrk="0" hangingPunct="0">
              <a:spcBef>
                <a:spcPct val="50000"/>
              </a:spcBef>
            </a:pPr>
            <a:r>
              <a:rPr lang="de-DE" sz="900" b="1"/>
              <a:t>50% Interquartilbereich</a:t>
            </a:r>
          </a:p>
        </p:txBody>
      </p:sp>
      <p:pic>
        <p:nvPicPr>
          <p:cNvPr id="31830" name="Picture 8"/>
          <p:cNvPicPr>
            <a:picLocks noChangeAspect="1" noChangeArrowheads="1"/>
          </p:cNvPicPr>
          <p:nvPr/>
        </p:nvPicPr>
        <p:blipFill>
          <a:blip r:embed="rId5" cstate="print"/>
          <a:srcRect/>
          <a:stretch>
            <a:fillRect/>
          </a:stretch>
        </p:blipFill>
        <p:spPr bwMode="auto">
          <a:xfrm>
            <a:off x="107950" y="2276475"/>
            <a:ext cx="5040313" cy="3600450"/>
          </a:xfrm>
          <a:prstGeom prst="rect">
            <a:avLst/>
          </a:prstGeom>
          <a:noFill/>
          <a:ln w="9525">
            <a:noFill/>
            <a:miter lim="800000"/>
            <a:headEnd/>
            <a:tailEnd/>
          </a:ln>
        </p:spPr>
      </p:pic>
      <p:sp>
        <p:nvSpPr>
          <p:cNvPr id="31831" name="Rectangle 9"/>
          <p:cNvSpPr>
            <a:spLocks noChangeArrowheads="1"/>
          </p:cNvSpPr>
          <p:nvPr/>
        </p:nvSpPr>
        <p:spPr bwMode="auto">
          <a:xfrm>
            <a:off x="7956550" y="5661025"/>
            <a:ext cx="576263" cy="287338"/>
          </a:xfrm>
          <a:prstGeom prst="rect">
            <a:avLst/>
          </a:prstGeom>
          <a:solidFill>
            <a:srgbClr val="FFFFFF"/>
          </a:solidFill>
          <a:ln w="9525">
            <a:noFill/>
            <a:miter lim="800000"/>
            <a:headEnd/>
            <a:tailEnd/>
          </a:ln>
        </p:spPr>
        <p:txBody>
          <a:bodyPr wrap="none" anchor="ctr"/>
          <a:lstStyle/>
          <a:p>
            <a:pPr eaLnBrk="0" hangingPunct="0"/>
            <a:endParaRPr lang="de-DE"/>
          </a:p>
        </p:txBody>
      </p:sp>
      <p:sp>
        <p:nvSpPr>
          <p:cNvPr id="31832" name="AutoShape 14"/>
          <p:cNvSpPr>
            <a:spLocks/>
          </p:cNvSpPr>
          <p:nvPr/>
        </p:nvSpPr>
        <p:spPr bwMode="auto">
          <a:xfrm>
            <a:off x="7956550" y="3573463"/>
            <a:ext cx="71438" cy="719137"/>
          </a:xfrm>
          <a:prstGeom prst="rightBrace">
            <a:avLst>
              <a:gd name="adj1" fmla="val 83888"/>
              <a:gd name="adj2" fmla="val 50000"/>
            </a:avLst>
          </a:prstGeom>
          <a:noFill/>
          <a:ln w="9525">
            <a:solidFill>
              <a:srgbClr val="008000"/>
            </a:solidFill>
            <a:round/>
            <a:headEnd/>
            <a:tailEnd/>
          </a:ln>
        </p:spPr>
        <p:txBody>
          <a:bodyPr wrap="none" anchor="ctr"/>
          <a:lstStyle/>
          <a:p>
            <a:pPr eaLnBrk="0" hangingPunct="0"/>
            <a:endParaRPr lang="de-DE"/>
          </a:p>
        </p:txBody>
      </p:sp>
      <p:sp>
        <p:nvSpPr>
          <p:cNvPr id="31833" name="Line 15"/>
          <p:cNvSpPr>
            <a:spLocks noChangeShapeType="1"/>
          </p:cNvSpPr>
          <p:nvPr/>
        </p:nvSpPr>
        <p:spPr bwMode="auto">
          <a:xfrm>
            <a:off x="8027988" y="3933825"/>
            <a:ext cx="360362" cy="0"/>
          </a:xfrm>
          <a:prstGeom prst="line">
            <a:avLst/>
          </a:prstGeom>
          <a:noFill/>
          <a:ln w="9525">
            <a:solidFill>
              <a:srgbClr val="008000"/>
            </a:solidFill>
            <a:round/>
            <a:headEnd/>
            <a:tailEnd/>
          </a:ln>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umsplatzhalter 3"/>
          <p:cNvSpPr>
            <a:spLocks noGrp="1"/>
          </p:cNvSpPr>
          <p:nvPr>
            <p:ph type="dt" sz="quarter" idx="10"/>
          </p:nvPr>
        </p:nvSpPr>
        <p:spPr>
          <a:noFill/>
        </p:spPr>
        <p:txBody>
          <a:bodyPr/>
          <a:lstStyle/>
          <a:p>
            <a:endParaRPr lang="de-DE"/>
          </a:p>
          <a:p>
            <a:r>
              <a:rPr lang="de-DE"/>
              <a:t>17.11.2010</a:t>
            </a:r>
          </a:p>
        </p:txBody>
      </p:sp>
      <p:sp>
        <p:nvSpPr>
          <p:cNvPr id="2051" name="Foliennummernplatzhalter 5"/>
          <p:cNvSpPr>
            <a:spLocks noGrp="1"/>
          </p:cNvSpPr>
          <p:nvPr>
            <p:ph type="sldNum" sz="quarter" idx="12"/>
          </p:nvPr>
        </p:nvSpPr>
        <p:spPr>
          <a:noFill/>
        </p:spPr>
        <p:txBody>
          <a:bodyPr/>
          <a:lstStyle/>
          <a:p>
            <a:endParaRPr lang="en-US"/>
          </a:p>
          <a:p>
            <a:fld id="{6A08A788-2CDF-4D48-BE7A-A2793DEA9460}" type="slidenum">
              <a:rPr lang="en-US"/>
              <a:pPr/>
              <a:t>53</a:t>
            </a:fld>
            <a:endParaRPr lang="en-US"/>
          </a:p>
        </p:txBody>
      </p:sp>
      <p:sp>
        <p:nvSpPr>
          <p:cNvPr id="2052" name="Rectangle 4"/>
          <p:cNvSpPr>
            <a:spLocks noGrp="1" noChangeArrowheads="1"/>
          </p:cNvSpPr>
          <p:nvPr>
            <p:ph type="title"/>
          </p:nvPr>
        </p:nvSpPr>
        <p:spPr/>
        <p:txBody>
          <a:bodyPr/>
          <a:lstStyle/>
          <a:p>
            <a:pPr algn="ctr" eaLnBrk="1" hangingPunct="1"/>
            <a:r>
              <a:rPr lang="de-AT" i="1" dirty="0"/>
              <a:t>Statistische Maßzahlen Übung</a:t>
            </a:r>
            <a:endParaRPr lang="de-DE" i="1" dirty="0"/>
          </a:p>
        </p:txBody>
      </p:sp>
      <p:sp>
        <p:nvSpPr>
          <p:cNvPr id="2053" name="Rectangle 5"/>
          <p:cNvSpPr>
            <a:spLocks noGrp="1" noChangeArrowheads="1"/>
          </p:cNvSpPr>
          <p:nvPr>
            <p:ph type="body" idx="1"/>
          </p:nvPr>
        </p:nvSpPr>
        <p:spPr/>
        <p:txBody>
          <a:bodyPr/>
          <a:lstStyle/>
          <a:p>
            <a:pPr eaLnBrk="1" hangingPunct="1"/>
            <a:r>
              <a:rPr lang="de-AT" dirty="0"/>
              <a:t>Berechnen Sie bitte den arithmetischen:</a:t>
            </a:r>
          </a:p>
          <a:p>
            <a:pPr lvl="1" eaLnBrk="1" hangingPunct="1"/>
            <a:r>
              <a:rPr lang="de-AT" dirty="0"/>
              <a:t>Mittelwert</a:t>
            </a:r>
          </a:p>
          <a:p>
            <a:pPr lvl="1" eaLnBrk="1" hangingPunct="1"/>
            <a:r>
              <a:rPr lang="de-AT" dirty="0"/>
              <a:t>Median</a:t>
            </a:r>
          </a:p>
          <a:p>
            <a:pPr lvl="1" eaLnBrk="1" hangingPunct="1"/>
            <a:r>
              <a:rPr lang="de-AT" dirty="0"/>
              <a:t>Varianz</a:t>
            </a:r>
          </a:p>
          <a:p>
            <a:pPr lvl="1" eaLnBrk="1" hangingPunct="1"/>
            <a:r>
              <a:rPr lang="de-AT" dirty="0"/>
              <a:t>Standardabweichung</a:t>
            </a:r>
          </a:p>
          <a:p>
            <a:pPr lvl="1" eaLnBrk="1" hangingPunct="1"/>
            <a:r>
              <a:rPr lang="de-AT" dirty="0"/>
              <a:t>Spannweite</a:t>
            </a:r>
          </a:p>
          <a:p>
            <a:pPr lvl="1" eaLnBrk="1" hangingPunct="1"/>
            <a:r>
              <a:rPr lang="de-AT" dirty="0"/>
              <a:t>Interquartilsabstand</a:t>
            </a:r>
          </a:p>
          <a:p>
            <a:pPr lvl="1" eaLnBrk="1" hangingPunct="1"/>
            <a:r>
              <a:rPr lang="de-AT" dirty="0"/>
              <a:t>und den Variationskoeffizient</a:t>
            </a:r>
          </a:p>
          <a:p>
            <a:pPr lvl="1" eaLnBrk="1" hangingPunct="1">
              <a:buFontTx/>
              <a:buNone/>
            </a:pPr>
            <a:endParaRPr lang="de-AT" dirty="0"/>
          </a:p>
          <a:p>
            <a:pPr lvl="1" eaLnBrk="1" hangingPunct="1">
              <a:buFontTx/>
              <a:buNone/>
            </a:pPr>
            <a:r>
              <a:rPr lang="de-AT" dirty="0"/>
              <a:t>Erstellen Sie Histogramme und </a:t>
            </a:r>
            <a:r>
              <a:rPr lang="de-AT" dirty="0" err="1"/>
              <a:t>Boxplots</a:t>
            </a:r>
            <a:r>
              <a:rPr lang="de-AT" dirty="0"/>
              <a:t> für:</a:t>
            </a:r>
            <a:endParaRPr lang="de-DE"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Datumsplatzhalter 3"/>
          <p:cNvSpPr>
            <a:spLocks noGrp="1"/>
          </p:cNvSpPr>
          <p:nvPr>
            <p:ph type="dt" sz="quarter" idx="10"/>
          </p:nvPr>
        </p:nvSpPr>
        <p:spPr>
          <a:noFill/>
        </p:spPr>
        <p:txBody>
          <a:bodyPr/>
          <a:lstStyle/>
          <a:p>
            <a:endParaRPr lang="de-DE"/>
          </a:p>
          <a:p>
            <a:r>
              <a:rPr lang="de-DE"/>
              <a:t>17.11.2010</a:t>
            </a:r>
          </a:p>
        </p:txBody>
      </p:sp>
      <p:sp>
        <p:nvSpPr>
          <p:cNvPr id="3075" name="Foliennummernplatzhalter 5"/>
          <p:cNvSpPr>
            <a:spLocks noGrp="1"/>
          </p:cNvSpPr>
          <p:nvPr>
            <p:ph type="sldNum" sz="quarter" idx="12"/>
          </p:nvPr>
        </p:nvSpPr>
        <p:spPr>
          <a:noFill/>
        </p:spPr>
        <p:txBody>
          <a:bodyPr/>
          <a:lstStyle/>
          <a:p>
            <a:endParaRPr lang="en-US"/>
          </a:p>
          <a:p>
            <a:fld id="{B23668B4-85D4-42DE-A2D6-D5484DD0A604}" type="slidenum">
              <a:rPr lang="en-US"/>
              <a:pPr/>
              <a:t>54</a:t>
            </a:fld>
            <a:endParaRPr lang="en-US"/>
          </a:p>
        </p:txBody>
      </p:sp>
      <p:sp>
        <p:nvSpPr>
          <p:cNvPr id="3076" name="Rectangle 5"/>
          <p:cNvSpPr>
            <a:spLocks noGrp="1" noChangeArrowheads="1"/>
          </p:cNvSpPr>
          <p:nvPr>
            <p:ph type="body" idx="1"/>
          </p:nvPr>
        </p:nvSpPr>
        <p:spPr>
          <a:xfrm>
            <a:off x="179512" y="764704"/>
            <a:ext cx="8839200" cy="5360988"/>
          </a:xfrm>
        </p:spPr>
        <p:txBody>
          <a:bodyPr/>
          <a:lstStyle/>
          <a:p>
            <a:pPr eaLnBrk="1" hangingPunct="1"/>
            <a:endParaRPr lang="de-AT" dirty="0"/>
          </a:p>
          <a:p>
            <a:pPr eaLnBrk="1" hangingPunct="1"/>
            <a:endParaRPr lang="de-AT" dirty="0"/>
          </a:p>
          <a:p>
            <a:pPr eaLnBrk="1" hangingPunct="1"/>
            <a:r>
              <a:rPr lang="de-AT" dirty="0"/>
              <a:t>Punktezahlen von 20 Studenten</a:t>
            </a:r>
          </a:p>
          <a:p>
            <a:pPr lvl="1" eaLnBrk="1" hangingPunct="1">
              <a:buFontTx/>
              <a:buNone/>
            </a:pPr>
            <a:r>
              <a:rPr lang="de-AT" dirty="0"/>
              <a:t>6,3,7,5,6,4,4,6,7,3,5,9,6,4,2,7,5,5,8,6</a:t>
            </a:r>
          </a:p>
          <a:p>
            <a:pPr eaLnBrk="1" hangingPunct="1"/>
            <a:endParaRPr lang="de-AT" dirty="0"/>
          </a:p>
          <a:p>
            <a:pPr eaLnBrk="1" hangingPunct="1"/>
            <a:r>
              <a:rPr lang="de-AT" dirty="0"/>
              <a:t>Anzahl der Angestellten in 20 Apotheken</a:t>
            </a:r>
          </a:p>
          <a:p>
            <a:pPr lvl="1" eaLnBrk="1" hangingPunct="1">
              <a:buFontTx/>
              <a:buNone/>
            </a:pPr>
            <a:r>
              <a:rPr lang="de-AT" dirty="0"/>
              <a:t>2,3,3,3,4,4,4,4,5,5,5,5,5,5,6,6,6,8,10,15</a:t>
            </a:r>
          </a:p>
          <a:p>
            <a:pPr eaLnBrk="1" hangingPunct="1"/>
            <a:endParaRPr lang="de-AT" dirty="0"/>
          </a:p>
          <a:p>
            <a:pPr eaLnBrk="1" hangingPunct="1"/>
            <a:r>
              <a:rPr lang="de-AT" dirty="0"/>
              <a:t>Krankheitstage von 20 Personen</a:t>
            </a:r>
          </a:p>
          <a:p>
            <a:pPr lvl="1" eaLnBrk="1" hangingPunct="1">
              <a:buFontTx/>
              <a:buNone/>
            </a:pPr>
            <a:r>
              <a:rPr lang="de-AT" dirty="0"/>
              <a:t>0,0,0,0,0,0,0,0,1,1,1,1,1,2,2,2,3,3,15,76</a:t>
            </a:r>
          </a:p>
        </p:txBody>
      </p:sp>
      <p:sp>
        <p:nvSpPr>
          <p:cNvPr id="5" name="Rechteck 4"/>
          <p:cNvSpPr/>
          <p:nvPr/>
        </p:nvSpPr>
        <p:spPr>
          <a:xfrm>
            <a:off x="467544" y="404664"/>
            <a:ext cx="5224635" cy="584775"/>
          </a:xfrm>
          <a:prstGeom prst="rect">
            <a:avLst/>
          </a:prstGeom>
        </p:spPr>
        <p:txBody>
          <a:bodyPr wrap="none">
            <a:spAutoFit/>
          </a:bodyPr>
          <a:lstStyle/>
          <a:p>
            <a:pPr algn="ctr"/>
            <a:r>
              <a:rPr lang="de-AT" sz="3200" i="1" dirty="0">
                <a:solidFill>
                  <a:srgbClr val="4F81BD"/>
                </a:solidFill>
                <a:latin typeface="+mj-lt"/>
                <a:ea typeface="+mj-ea"/>
                <a:cs typeface="+mj-cs"/>
              </a:rPr>
              <a:t>Statistische Maßzahlen Übung</a:t>
            </a:r>
            <a:endParaRPr lang="en-US" sz="3200" i="1" dirty="0">
              <a:solidFill>
                <a:srgbClr val="4F81BD"/>
              </a:solidFill>
              <a:latin typeface="+mj-lt"/>
              <a:ea typeface="+mj-ea"/>
              <a:cs typeface="+mj-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Datumsplatzhalter 3"/>
          <p:cNvSpPr>
            <a:spLocks noGrp="1"/>
          </p:cNvSpPr>
          <p:nvPr>
            <p:ph type="dt" sz="quarter" idx="10"/>
          </p:nvPr>
        </p:nvSpPr>
        <p:spPr>
          <a:noFill/>
        </p:spPr>
        <p:txBody>
          <a:bodyPr/>
          <a:lstStyle/>
          <a:p>
            <a:endParaRPr lang="de-DE"/>
          </a:p>
          <a:p>
            <a:r>
              <a:rPr lang="de-DE"/>
              <a:t>17.11.2010</a:t>
            </a:r>
          </a:p>
        </p:txBody>
      </p:sp>
      <p:sp>
        <p:nvSpPr>
          <p:cNvPr id="3075" name="Foliennummernplatzhalter 5"/>
          <p:cNvSpPr>
            <a:spLocks noGrp="1"/>
          </p:cNvSpPr>
          <p:nvPr>
            <p:ph type="sldNum" sz="quarter" idx="12"/>
          </p:nvPr>
        </p:nvSpPr>
        <p:spPr>
          <a:noFill/>
        </p:spPr>
        <p:txBody>
          <a:bodyPr/>
          <a:lstStyle/>
          <a:p>
            <a:endParaRPr lang="en-US"/>
          </a:p>
          <a:p>
            <a:fld id="{B23668B4-85D4-42DE-A2D6-D5484DD0A604}" type="slidenum">
              <a:rPr lang="en-US"/>
              <a:pPr/>
              <a:t>55</a:t>
            </a:fld>
            <a:endParaRPr lang="en-US"/>
          </a:p>
        </p:txBody>
      </p:sp>
      <p:pic>
        <p:nvPicPr>
          <p:cNvPr id="281603" name="Picture 3"/>
          <p:cNvPicPr>
            <a:picLocks noChangeAspect="1" noChangeArrowheads="1"/>
          </p:cNvPicPr>
          <p:nvPr/>
        </p:nvPicPr>
        <p:blipFill>
          <a:blip r:embed="rId2" cstate="print"/>
          <a:srcRect/>
          <a:stretch>
            <a:fillRect/>
          </a:stretch>
        </p:blipFill>
        <p:spPr bwMode="auto">
          <a:xfrm>
            <a:off x="179512" y="4941168"/>
            <a:ext cx="8361204" cy="1916832"/>
          </a:xfrm>
          <a:prstGeom prst="rect">
            <a:avLst/>
          </a:prstGeom>
          <a:noFill/>
          <a:ln w="9525">
            <a:noFill/>
            <a:miter lim="800000"/>
            <a:headEnd/>
            <a:tailEnd/>
          </a:ln>
        </p:spPr>
      </p:pic>
      <p:pic>
        <p:nvPicPr>
          <p:cNvPr id="281604" name="Picture 4"/>
          <p:cNvPicPr>
            <a:picLocks noChangeAspect="1" noChangeArrowheads="1"/>
          </p:cNvPicPr>
          <p:nvPr/>
        </p:nvPicPr>
        <p:blipFill>
          <a:blip r:embed="rId3" cstate="print"/>
          <a:srcRect/>
          <a:stretch>
            <a:fillRect/>
          </a:stretch>
        </p:blipFill>
        <p:spPr bwMode="auto">
          <a:xfrm>
            <a:off x="107504" y="188640"/>
            <a:ext cx="4340462" cy="2088232"/>
          </a:xfrm>
          <a:prstGeom prst="rect">
            <a:avLst/>
          </a:prstGeom>
          <a:noFill/>
          <a:ln w="9525">
            <a:noFill/>
            <a:miter lim="800000"/>
            <a:headEnd/>
            <a:tailEnd/>
          </a:ln>
        </p:spPr>
      </p:pic>
      <p:pic>
        <p:nvPicPr>
          <p:cNvPr id="281605" name="Picture 5"/>
          <p:cNvPicPr>
            <a:picLocks noChangeAspect="1" noChangeArrowheads="1"/>
          </p:cNvPicPr>
          <p:nvPr/>
        </p:nvPicPr>
        <p:blipFill>
          <a:blip r:embed="rId4" cstate="print"/>
          <a:srcRect/>
          <a:stretch>
            <a:fillRect/>
          </a:stretch>
        </p:blipFill>
        <p:spPr bwMode="auto">
          <a:xfrm>
            <a:off x="0" y="2636912"/>
            <a:ext cx="4419968" cy="2016224"/>
          </a:xfrm>
          <a:prstGeom prst="rect">
            <a:avLst/>
          </a:prstGeom>
          <a:noFill/>
          <a:ln w="9525">
            <a:noFill/>
            <a:miter lim="800000"/>
            <a:headEnd/>
            <a:tailEnd/>
          </a:ln>
        </p:spPr>
      </p:pic>
      <p:pic>
        <p:nvPicPr>
          <p:cNvPr id="281606" name="Picture 6"/>
          <p:cNvPicPr>
            <a:picLocks noChangeAspect="1" noChangeArrowheads="1"/>
          </p:cNvPicPr>
          <p:nvPr/>
        </p:nvPicPr>
        <p:blipFill>
          <a:blip r:embed="rId5" cstate="print"/>
          <a:srcRect/>
          <a:stretch>
            <a:fillRect/>
          </a:stretch>
        </p:blipFill>
        <p:spPr bwMode="auto">
          <a:xfrm>
            <a:off x="4499992" y="2636912"/>
            <a:ext cx="4495096" cy="2016224"/>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Datumsplatzhalter 3"/>
          <p:cNvSpPr>
            <a:spLocks noGrp="1"/>
          </p:cNvSpPr>
          <p:nvPr>
            <p:ph type="dt" sz="quarter" idx="10"/>
          </p:nvPr>
        </p:nvSpPr>
        <p:spPr>
          <a:noFill/>
        </p:spPr>
        <p:txBody>
          <a:bodyPr/>
          <a:lstStyle/>
          <a:p>
            <a:endParaRPr lang="de-DE"/>
          </a:p>
          <a:p>
            <a:r>
              <a:rPr lang="de-DE"/>
              <a:t>17.11.2010</a:t>
            </a:r>
          </a:p>
        </p:txBody>
      </p:sp>
      <p:sp>
        <p:nvSpPr>
          <p:cNvPr id="3075" name="Foliennummernplatzhalter 5"/>
          <p:cNvSpPr>
            <a:spLocks noGrp="1"/>
          </p:cNvSpPr>
          <p:nvPr>
            <p:ph type="sldNum" sz="quarter" idx="12"/>
          </p:nvPr>
        </p:nvSpPr>
        <p:spPr>
          <a:noFill/>
        </p:spPr>
        <p:txBody>
          <a:bodyPr/>
          <a:lstStyle/>
          <a:p>
            <a:endParaRPr lang="en-US" dirty="0"/>
          </a:p>
          <a:p>
            <a:fld id="{B23668B4-85D4-42DE-A2D6-D5484DD0A604}" type="slidenum">
              <a:rPr lang="en-US"/>
              <a:pPr/>
              <a:t>56</a:t>
            </a:fld>
            <a:endParaRPr lang="en-US" dirty="0"/>
          </a:p>
        </p:txBody>
      </p:sp>
      <p:sp>
        <p:nvSpPr>
          <p:cNvPr id="5" name="Rechteck 4"/>
          <p:cNvSpPr/>
          <p:nvPr/>
        </p:nvSpPr>
        <p:spPr>
          <a:xfrm>
            <a:off x="467544" y="404664"/>
            <a:ext cx="5224635" cy="584775"/>
          </a:xfrm>
          <a:prstGeom prst="rect">
            <a:avLst/>
          </a:prstGeom>
        </p:spPr>
        <p:txBody>
          <a:bodyPr wrap="none">
            <a:spAutoFit/>
          </a:bodyPr>
          <a:lstStyle/>
          <a:p>
            <a:pPr algn="ctr"/>
            <a:r>
              <a:rPr lang="de-AT" sz="3200" i="1" dirty="0">
                <a:solidFill>
                  <a:srgbClr val="4F81BD"/>
                </a:solidFill>
                <a:latin typeface="+mj-lt"/>
                <a:ea typeface="+mj-ea"/>
                <a:cs typeface="+mj-cs"/>
              </a:rPr>
              <a:t>Statistische Maßzahlen Übung</a:t>
            </a:r>
            <a:endParaRPr lang="en-US" sz="3200" i="1" dirty="0">
              <a:solidFill>
                <a:srgbClr val="4F81BD"/>
              </a:solidFill>
              <a:latin typeface="+mj-lt"/>
              <a:ea typeface="+mj-ea"/>
              <a:cs typeface="+mj-cs"/>
            </a:endParaRPr>
          </a:p>
        </p:txBody>
      </p:sp>
      <p:pic>
        <p:nvPicPr>
          <p:cNvPr id="282627" name="Picture 3"/>
          <p:cNvPicPr>
            <a:picLocks noChangeAspect="1" noChangeArrowheads="1"/>
          </p:cNvPicPr>
          <p:nvPr/>
        </p:nvPicPr>
        <p:blipFill>
          <a:blip r:embed="rId2" cstate="print"/>
          <a:srcRect/>
          <a:stretch>
            <a:fillRect/>
          </a:stretch>
        </p:blipFill>
        <p:spPr bwMode="auto">
          <a:xfrm>
            <a:off x="323528" y="1556792"/>
            <a:ext cx="2787158" cy="2232248"/>
          </a:xfrm>
          <a:prstGeom prst="rect">
            <a:avLst/>
          </a:prstGeom>
          <a:noFill/>
          <a:ln w="9525">
            <a:noFill/>
            <a:miter lim="800000"/>
            <a:headEnd/>
            <a:tailEnd/>
          </a:ln>
        </p:spPr>
      </p:pic>
      <p:pic>
        <p:nvPicPr>
          <p:cNvPr id="10" name="Picture 4"/>
          <p:cNvPicPr>
            <a:picLocks noChangeAspect="1" noChangeArrowheads="1"/>
          </p:cNvPicPr>
          <p:nvPr/>
        </p:nvPicPr>
        <p:blipFill>
          <a:blip r:embed="rId3" cstate="print"/>
          <a:srcRect/>
          <a:stretch>
            <a:fillRect/>
          </a:stretch>
        </p:blipFill>
        <p:spPr bwMode="auto">
          <a:xfrm>
            <a:off x="0" y="3717031"/>
            <a:ext cx="2915816" cy="2787055"/>
          </a:xfrm>
          <a:prstGeom prst="rect">
            <a:avLst/>
          </a:prstGeom>
          <a:noFill/>
          <a:ln w="9525">
            <a:noFill/>
            <a:miter lim="800000"/>
            <a:headEnd/>
            <a:tailEnd/>
          </a:ln>
        </p:spPr>
      </p:pic>
      <p:pic>
        <p:nvPicPr>
          <p:cNvPr id="282629" name="Picture 5"/>
          <p:cNvPicPr>
            <a:picLocks noChangeAspect="1" noChangeArrowheads="1"/>
          </p:cNvPicPr>
          <p:nvPr/>
        </p:nvPicPr>
        <p:blipFill>
          <a:blip r:embed="rId4" cstate="print"/>
          <a:srcRect/>
          <a:stretch>
            <a:fillRect/>
          </a:stretch>
        </p:blipFill>
        <p:spPr bwMode="auto">
          <a:xfrm>
            <a:off x="2915816" y="3861048"/>
            <a:ext cx="2808312" cy="2671713"/>
          </a:xfrm>
          <a:prstGeom prst="rect">
            <a:avLst/>
          </a:prstGeom>
          <a:noFill/>
          <a:ln w="9525">
            <a:noFill/>
            <a:miter lim="800000"/>
            <a:headEnd/>
            <a:tailEnd/>
          </a:ln>
        </p:spPr>
      </p:pic>
      <p:pic>
        <p:nvPicPr>
          <p:cNvPr id="282631" name="Picture 7"/>
          <p:cNvPicPr>
            <a:picLocks noChangeAspect="1" noChangeArrowheads="1"/>
          </p:cNvPicPr>
          <p:nvPr/>
        </p:nvPicPr>
        <p:blipFill>
          <a:blip r:embed="rId5" cstate="print"/>
          <a:srcRect/>
          <a:stretch>
            <a:fillRect/>
          </a:stretch>
        </p:blipFill>
        <p:spPr bwMode="auto">
          <a:xfrm>
            <a:off x="3059832" y="1556792"/>
            <a:ext cx="2520280" cy="2352041"/>
          </a:xfrm>
          <a:prstGeom prst="rect">
            <a:avLst/>
          </a:prstGeom>
          <a:noFill/>
          <a:ln w="9525">
            <a:noFill/>
            <a:miter lim="800000"/>
            <a:headEnd/>
            <a:tailEnd/>
          </a:ln>
        </p:spPr>
      </p:pic>
      <p:pic>
        <p:nvPicPr>
          <p:cNvPr id="282632" name="Picture 8"/>
          <p:cNvPicPr>
            <a:picLocks noChangeAspect="1" noChangeArrowheads="1"/>
          </p:cNvPicPr>
          <p:nvPr/>
        </p:nvPicPr>
        <p:blipFill>
          <a:blip r:embed="rId6" cstate="print"/>
          <a:srcRect/>
          <a:stretch>
            <a:fillRect/>
          </a:stretch>
        </p:blipFill>
        <p:spPr bwMode="auto">
          <a:xfrm>
            <a:off x="5868144" y="3789040"/>
            <a:ext cx="2808312" cy="2735052"/>
          </a:xfrm>
          <a:prstGeom prst="rect">
            <a:avLst/>
          </a:prstGeom>
          <a:noFill/>
          <a:ln w="9525">
            <a:noFill/>
            <a:miter lim="800000"/>
            <a:headEnd/>
            <a:tailEnd/>
          </a:ln>
        </p:spPr>
      </p:pic>
      <p:pic>
        <p:nvPicPr>
          <p:cNvPr id="282633" name="Picture 9"/>
          <p:cNvPicPr>
            <a:picLocks noChangeAspect="1" noChangeArrowheads="1"/>
          </p:cNvPicPr>
          <p:nvPr/>
        </p:nvPicPr>
        <p:blipFill>
          <a:blip r:embed="rId7" cstate="print"/>
          <a:srcRect/>
          <a:stretch>
            <a:fillRect/>
          </a:stretch>
        </p:blipFill>
        <p:spPr bwMode="auto">
          <a:xfrm>
            <a:off x="6012161" y="1484784"/>
            <a:ext cx="2664296" cy="2453693"/>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2"/>
          <p:cNvSpPr>
            <a:spLocks noGrp="1" noChangeArrowheads="1"/>
          </p:cNvSpPr>
          <p:nvPr>
            <p:ph type="title"/>
          </p:nvPr>
        </p:nvSpPr>
        <p:spPr/>
        <p:txBody>
          <a:bodyPr/>
          <a:lstStyle/>
          <a:p>
            <a:pPr eaLnBrk="1" hangingPunct="1"/>
            <a:r>
              <a:rPr lang="de-DE" dirty="0" err="1"/>
              <a:t>Gauss</a:t>
            </a:r>
            <a:r>
              <a:rPr lang="de-DE" dirty="0"/>
              <a:t>- oder Normalverteilung</a:t>
            </a:r>
            <a:endParaRPr lang="en-US" dirty="0"/>
          </a:p>
        </p:txBody>
      </p:sp>
      <p:sp>
        <p:nvSpPr>
          <p:cNvPr id="25607" name="Rectangle 3"/>
          <p:cNvSpPr>
            <a:spLocks noGrp="1" noChangeArrowheads="1"/>
          </p:cNvSpPr>
          <p:nvPr>
            <p:ph type="body" idx="1"/>
          </p:nvPr>
        </p:nvSpPr>
        <p:spPr/>
        <p:txBody>
          <a:bodyPr/>
          <a:lstStyle/>
          <a:p>
            <a:pPr eaLnBrk="1" hangingPunct="1">
              <a:lnSpc>
                <a:spcPct val="90000"/>
              </a:lnSpc>
            </a:pPr>
            <a:r>
              <a:rPr lang="de-DE" sz="2400" dirty="0"/>
              <a:t>-</a:t>
            </a:r>
            <a:r>
              <a:rPr lang="de-DE" sz="2400" dirty="0">
                <a:latin typeface="Symbol" pitchFamily="18" charset="2"/>
                <a:sym typeface="Symbol" pitchFamily="18" charset="2"/>
              </a:rPr>
              <a:t></a:t>
            </a:r>
            <a:r>
              <a:rPr lang="de-DE" sz="2400" dirty="0">
                <a:sym typeface="StarMath"/>
              </a:rPr>
              <a:t> &lt; X &lt; + </a:t>
            </a:r>
            <a:r>
              <a:rPr lang="de-DE" sz="2400" dirty="0">
                <a:latin typeface="Symbol" pitchFamily="18" charset="2"/>
                <a:sym typeface="Symbol" pitchFamily="18" charset="2"/>
              </a:rPr>
              <a:t></a:t>
            </a:r>
            <a:r>
              <a:rPr lang="de-DE" sz="2400" dirty="0"/>
              <a:t> </a:t>
            </a:r>
          </a:p>
          <a:p>
            <a:pPr eaLnBrk="1" hangingPunct="1">
              <a:lnSpc>
                <a:spcPct val="90000"/>
              </a:lnSpc>
            </a:pPr>
            <a:r>
              <a:rPr lang="de-DE" sz="2400" dirty="0"/>
              <a:t>Parameter Erwartungswert </a:t>
            </a:r>
            <a:r>
              <a:rPr lang="de-DE" sz="2400" dirty="0">
                <a:sym typeface="Symbol" pitchFamily="18" charset="2"/>
              </a:rPr>
              <a:t> und Varianz </a:t>
            </a:r>
            <a:r>
              <a:rPr lang="de-DE" sz="2400" baseline="30000" dirty="0">
                <a:sym typeface="Symbol" pitchFamily="18" charset="2"/>
              </a:rPr>
              <a:t>2</a:t>
            </a:r>
            <a:endParaRPr lang="de-DE" sz="24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a:p>
            <a:pPr eaLnBrk="1" hangingPunct="1">
              <a:lnSpc>
                <a:spcPct val="90000"/>
              </a:lnSpc>
            </a:pPr>
            <a:endParaRPr lang="de-DE" sz="2800" baseline="30000" dirty="0"/>
          </a:p>
        </p:txBody>
      </p:sp>
      <p:graphicFrame>
        <p:nvGraphicFramePr>
          <p:cNvPr id="25602" name="Object 5"/>
          <p:cNvGraphicFramePr>
            <a:graphicFrameLocks noChangeAspect="1"/>
          </p:cNvGraphicFramePr>
          <p:nvPr/>
        </p:nvGraphicFramePr>
        <p:xfrm>
          <a:off x="1907704" y="2636912"/>
          <a:ext cx="3559175" cy="1838325"/>
        </p:xfrm>
        <a:graphic>
          <a:graphicData uri="http://schemas.openxmlformats.org/presentationml/2006/ole">
            <mc:AlternateContent xmlns:mc="http://schemas.openxmlformats.org/markup-compatibility/2006">
              <mc:Choice xmlns:v="urn:schemas-microsoft-com:vml" Requires="v">
                <p:oleObj name="Formel" r:id="rId3" imgW="2311200" imgH="1193760" progId="Equation.3">
                  <p:embed/>
                </p:oleObj>
              </mc:Choice>
              <mc:Fallback>
                <p:oleObj name="Formel" r:id="rId3" imgW="2311200" imgH="119376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636912"/>
                        <a:ext cx="3559175" cy="1838325"/>
                      </a:xfrm>
                      <a:prstGeom prst="rect">
                        <a:avLst/>
                      </a:prstGeom>
                      <a:solidFill>
                        <a:srgbClr val="FFFF99"/>
                      </a:solidFill>
                      <a:effectLst/>
                      <a:extLst>
                        <a:ext uri="{AF507438-7753-43E0-B8FC-AC1667EBCBE1}">
                          <a14:hiddenEffects xmlns:a14="http://schemas.microsoft.com/office/drawing/2010/main">
                            <a:effectLst>
                              <a:outerShdw dist="35921" dir="2700000" algn="ctr" rotWithShape="0">
                                <a:srgbClr val="892D5B"/>
                              </a:outerShdw>
                            </a:effectLst>
                          </a14:hiddenEffects>
                        </a:ext>
                      </a:extLst>
                    </p:spPr>
                  </p:pic>
                </p:oleObj>
              </mc:Fallback>
            </mc:AlternateContent>
          </a:graphicData>
        </a:graphic>
      </p:graphicFrame>
      <p:sp>
        <p:nvSpPr>
          <p:cNvPr id="14" name="Fußzeilenplatzhalter 3"/>
          <p:cNvSpPr>
            <a:spLocks noGrp="1"/>
          </p:cNvSpPr>
          <p:nvPr>
            <p:ph type="ftr" sz="quarter" idx="11"/>
          </p:nvPr>
        </p:nvSpPr>
        <p:spPr>
          <a:xfrm>
            <a:off x="3124200" y="6356350"/>
            <a:ext cx="2895600" cy="365125"/>
          </a:xfrm>
        </p:spPr>
        <p:txBody>
          <a:bodyPr/>
          <a:lstStyle/>
          <a:p>
            <a:r>
              <a:rPr lang="de-DE" altLang="en-US" dirty="0"/>
              <a:t>hanno.ulmer@i-med.ac.at</a:t>
            </a:r>
          </a:p>
        </p:txBody>
      </p:sp>
      <p:sp>
        <p:nvSpPr>
          <p:cNvPr id="9" name="Foliennummernplatzhalter 5"/>
          <p:cNvSpPr>
            <a:spLocks noGrp="1"/>
          </p:cNvSpPr>
          <p:nvPr>
            <p:ph type="sldNum" sz="quarter" idx="12"/>
          </p:nvPr>
        </p:nvSpPr>
        <p:spPr>
          <a:xfrm>
            <a:off x="6553200" y="6356350"/>
            <a:ext cx="2133600" cy="365125"/>
          </a:xfrm>
          <a:noFill/>
        </p:spPr>
        <p:txBody>
          <a:bodyPr/>
          <a:lstStyle/>
          <a:p>
            <a:endParaRPr lang="en-US" dirty="0"/>
          </a:p>
          <a:p>
            <a:fld id="{B23668B4-85D4-42DE-A2D6-D5484DD0A604}" type="slidenum">
              <a:rPr lang="en-US"/>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2"/>
          <p:cNvSpPr>
            <a:spLocks noGrp="1" noChangeArrowheads="1"/>
          </p:cNvSpPr>
          <p:nvPr>
            <p:ph type="title"/>
          </p:nvPr>
        </p:nvSpPr>
        <p:spPr>
          <a:xfrm>
            <a:off x="395536" y="220663"/>
            <a:ext cx="8718302" cy="1403350"/>
          </a:xfrm>
        </p:spPr>
        <p:txBody>
          <a:bodyPr>
            <a:normAutofit fontScale="90000"/>
          </a:bodyPr>
          <a:lstStyle/>
          <a:p>
            <a:br>
              <a:rPr lang="de-DE" dirty="0"/>
            </a:br>
            <a:br>
              <a:rPr lang="de-DE" dirty="0"/>
            </a:br>
            <a:br>
              <a:rPr lang="de-DE" dirty="0"/>
            </a:br>
            <a:br>
              <a:rPr lang="de-DE" dirty="0"/>
            </a:br>
            <a:br>
              <a:rPr lang="de-DE" dirty="0"/>
            </a:br>
            <a:br>
              <a:rPr lang="de-DE" dirty="0"/>
            </a:br>
            <a:br>
              <a:rPr lang="de-DE" dirty="0"/>
            </a:br>
            <a:br>
              <a:rPr lang="de-DE" dirty="0"/>
            </a:br>
            <a:br>
              <a:rPr lang="de-DE" dirty="0"/>
            </a:br>
            <a:br>
              <a:rPr lang="de-DE" dirty="0"/>
            </a:br>
            <a:br>
              <a:rPr lang="de-DE" dirty="0"/>
            </a:br>
            <a:br>
              <a:rPr lang="de-DE" dirty="0"/>
            </a:br>
            <a:r>
              <a:rPr lang="de-AT" b="1" dirty="0"/>
              <a:t> </a:t>
            </a:r>
            <a:br>
              <a:rPr lang="de-AT" b="1" dirty="0"/>
            </a:br>
            <a:br>
              <a:rPr lang="de-AT" b="1" dirty="0"/>
            </a:br>
            <a:r>
              <a:rPr lang="de-AT" sz="2700" dirty="0">
                <a:solidFill>
                  <a:schemeClr val="tx1"/>
                </a:solidFill>
                <a:latin typeface="+mn-lt"/>
                <a:ea typeface="+mn-ea"/>
                <a:cs typeface="+mn-cs"/>
              </a:rPr>
              <a:t>Für alle </a:t>
            </a:r>
            <a:r>
              <a:rPr lang="en-US" sz="2700" dirty="0" err="1">
                <a:solidFill>
                  <a:schemeClr val="tx1"/>
                </a:solidFill>
                <a:latin typeface="+mn-lt"/>
                <a:ea typeface="+mn-ea"/>
                <a:cs typeface="+mn-cs"/>
              </a:rPr>
              <a:t>Normalverteilungen</a:t>
            </a:r>
            <a:r>
              <a:rPr lang="en-US" sz="2700" dirty="0">
                <a:solidFill>
                  <a:schemeClr val="tx1"/>
                </a:solidFill>
                <a:latin typeface="+mn-lt"/>
                <a:ea typeface="+mn-ea"/>
                <a:cs typeface="+mn-cs"/>
              </a:rPr>
              <a:t> gilt</a:t>
            </a:r>
            <a:br>
              <a:rPr lang="en-US" sz="2700" dirty="0">
                <a:solidFill>
                  <a:schemeClr val="tx1"/>
                </a:solidFill>
                <a:latin typeface="+mn-lt"/>
                <a:ea typeface="+mn-ea"/>
                <a:cs typeface="+mn-cs"/>
              </a:rPr>
            </a:br>
            <a:br>
              <a:rPr lang="en-US" sz="2700" dirty="0">
                <a:solidFill>
                  <a:schemeClr val="tx1"/>
                </a:solidFill>
                <a:latin typeface="+mn-lt"/>
                <a:ea typeface="+mn-ea"/>
                <a:cs typeface="+mn-cs"/>
              </a:rPr>
            </a:br>
            <a:r>
              <a:rPr lang="de-AT" sz="2700" dirty="0">
                <a:solidFill>
                  <a:schemeClr val="tx1"/>
                </a:solidFill>
                <a:latin typeface="+mn-lt"/>
                <a:ea typeface="+mn-ea"/>
                <a:cs typeface="+mn-cs"/>
              </a:rPr>
              <a:t>• ≈ 68% aller Beobachtungen liegen innerhalb einer</a:t>
            </a:r>
            <a:br>
              <a:rPr lang="de-AT" sz="2700" dirty="0">
                <a:solidFill>
                  <a:schemeClr val="tx1"/>
                </a:solidFill>
                <a:latin typeface="+mn-lt"/>
                <a:ea typeface="+mn-ea"/>
                <a:cs typeface="+mn-cs"/>
              </a:rPr>
            </a:br>
            <a:r>
              <a:rPr lang="en-US" sz="2700" dirty="0" err="1">
                <a:solidFill>
                  <a:schemeClr val="tx1"/>
                </a:solidFill>
                <a:latin typeface="+mn-lt"/>
                <a:ea typeface="+mn-ea"/>
                <a:cs typeface="+mn-cs"/>
              </a:rPr>
              <a:t>Standardabweichung</a:t>
            </a:r>
            <a:r>
              <a:rPr lang="en-US" sz="2700" dirty="0">
                <a:solidFill>
                  <a:schemeClr val="tx1"/>
                </a:solidFill>
                <a:latin typeface="+mn-lt"/>
                <a:ea typeface="+mn-ea"/>
                <a:cs typeface="+mn-cs"/>
              </a:rPr>
              <a:t> um den </a:t>
            </a:r>
            <a:r>
              <a:rPr lang="en-US" sz="2700" dirty="0" err="1">
                <a:solidFill>
                  <a:schemeClr val="tx1"/>
                </a:solidFill>
                <a:latin typeface="+mn-lt"/>
                <a:ea typeface="+mn-ea"/>
                <a:cs typeface="+mn-cs"/>
              </a:rPr>
              <a:t>Mittelwert</a:t>
            </a:r>
            <a:br>
              <a:rPr lang="en-US" sz="2700" dirty="0">
                <a:solidFill>
                  <a:schemeClr val="tx1"/>
                </a:solidFill>
                <a:latin typeface="+mn-lt"/>
                <a:ea typeface="+mn-ea"/>
                <a:cs typeface="+mn-cs"/>
              </a:rPr>
            </a:br>
            <a:r>
              <a:rPr lang="de-AT" sz="2700" dirty="0">
                <a:solidFill>
                  <a:schemeClr val="tx1"/>
                </a:solidFill>
                <a:latin typeface="+mn-lt"/>
                <a:ea typeface="+mn-ea"/>
                <a:cs typeface="+mn-cs"/>
              </a:rPr>
              <a:t>(zwischen μ − σ und μ + σ )</a:t>
            </a:r>
            <a:br>
              <a:rPr lang="de-AT" sz="2700" dirty="0">
                <a:solidFill>
                  <a:schemeClr val="tx1"/>
                </a:solidFill>
                <a:latin typeface="+mn-lt"/>
                <a:ea typeface="+mn-ea"/>
                <a:cs typeface="+mn-cs"/>
              </a:rPr>
            </a:br>
            <a:r>
              <a:rPr lang="de-AT" sz="2700" dirty="0">
                <a:solidFill>
                  <a:schemeClr val="tx1"/>
                </a:solidFill>
                <a:latin typeface="+mn-lt"/>
                <a:ea typeface="+mn-ea"/>
                <a:cs typeface="+mn-cs"/>
              </a:rPr>
              <a:t>• ≈ 95% aller Beobachtungen liegen innerhalb</a:t>
            </a:r>
            <a:br>
              <a:rPr lang="de-AT" sz="2700" dirty="0">
                <a:solidFill>
                  <a:schemeClr val="tx1"/>
                </a:solidFill>
                <a:latin typeface="+mn-lt"/>
                <a:ea typeface="+mn-ea"/>
                <a:cs typeface="+mn-cs"/>
              </a:rPr>
            </a:br>
            <a:r>
              <a:rPr lang="de-AT" sz="2700" dirty="0">
                <a:solidFill>
                  <a:schemeClr val="tx1"/>
                </a:solidFill>
                <a:latin typeface="+mn-lt"/>
                <a:ea typeface="+mn-ea"/>
                <a:cs typeface="+mn-cs"/>
              </a:rPr>
              <a:t>zweier Standardabweichung (zwischen μ − 2σ und</a:t>
            </a:r>
            <a:br>
              <a:rPr lang="de-AT" sz="2700" dirty="0">
                <a:solidFill>
                  <a:schemeClr val="tx1"/>
                </a:solidFill>
                <a:latin typeface="+mn-lt"/>
                <a:ea typeface="+mn-ea"/>
                <a:cs typeface="+mn-cs"/>
              </a:rPr>
            </a:br>
            <a:r>
              <a:rPr lang="el-GR" sz="2700" dirty="0">
                <a:solidFill>
                  <a:schemeClr val="tx1"/>
                </a:solidFill>
                <a:latin typeface="+mn-lt"/>
                <a:ea typeface="+mn-ea"/>
                <a:cs typeface="+mn-cs"/>
              </a:rPr>
              <a:t>μ + 2σ )</a:t>
            </a:r>
            <a:br>
              <a:rPr lang="el-GR" sz="2700" dirty="0">
                <a:solidFill>
                  <a:schemeClr val="tx1"/>
                </a:solidFill>
                <a:latin typeface="+mn-lt"/>
                <a:ea typeface="+mn-ea"/>
                <a:cs typeface="+mn-cs"/>
              </a:rPr>
            </a:br>
            <a:r>
              <a:rPr lang="de-AT" sz="2700" dirty="0">
                <a:solidFill>
                  <a:schemeClr val="tx1"/>
                </a:solidFill>
                <a:latin typeface="+mn-lt"/>
                <a:ea typeface="+mn-ea"/>
                <a:cs typeface="+mn-cs"/>
              </a:rPr>
              <a:t>• </a:t>
            </a:r>
            <a:r>
              <a:rPr lang="de-AT" sz="2700" dirty="0">
                <a:solidFill>
                  <a:schemeClr val="tx1"/>
                </a:solidFill>
              </a:rPr>
              <a:t>≈ </a:t>
            </a:r>
            <a:r>
              <a:rPr lang="de-AT" sz="2700" dirty="0">
                <a:solidFill>
                  <a:schemeClr val="tx1"/>
                </a:solidFill>
                <a:latin typeface="+mn-lt"/>
                <a:ea typeface="+mn-ea"/>
                <a:cs typeface="+mn-cs"/>
              </a:rPr>
              <a:t>99% aller Beobachtungen liegen innerhalb dreier</a:t>
            </a:r>
            <a:br>
              <a:rPr lang="de-AT" sz="2700" dirty="0">
                <a:solidFill>
                  <a:schemeClr val="tx1"/>
                </a:solidFill>
                <a:latin typeface="+mn-lt"/>
                <a:ea typeface="+mn-ea"/>
                <a:cs typeface="+mn-cs"/>
              </a:rPr>
            </a:br>
            <a:r>
              <a:rPr lang="de-AT" sz="2700" dirty="0">
                <a:solidFill>
                  <a:schemeClr val="tx1"/>
                </a:solidFill>
                <a:latin typeface="+mn-lt"/>
                <a:ea typeface="+mn-ea"/>
                <a:cs typeface="+mn-cs"/>
              </a:rPr>
              <a:t>Standardabweichung (zwischen μ − 3σ und</a:t>
            </a:r>
            <a:br>
              <a:rPr lang="de-AT" sz="2700" dirty="0">
                <a:solidFill>
                  <a:schemeClr val="tx1"/>
                </a:solidFill>
                <a:latin typeface="+mn-lt"/>
                <a:ea typeface="+mn-ea"/>
                <a:cs typeface="+mn-cs"/>
              </a:rPr>
            </a:br>
            <a:r>
              <a:rPr lang="el-GR" sz="2700" dirty="0">
                <a:solidFill>
                  <a:schemeClr val="tx1"/>
                </a:solidFill>
                <a:latin typeface="+mn-lt"/>
                <a:ea typeface="+mn-ea"/>
                <a:cs typeface="+mn-cs"/>
              </a:rPr>
              <a:t>μ + 3σ</a:t>
            </a:r>
            <a:br>
              <a:rPr lang="de-DE" sz="2700" dirty="0">
                <a:solidFill>
                  <a:schemeClr val="tx1"/>
                </a:solidFill>
                <a:latin typeface="+mn-lt"/>
                <a:ea typeface="+mn-ea"/>
                <a:cs typeface="+mn-cs"/>
              </a:rPr>
            </a:br>
            <a:endParaRPr lang="en-US" sz="2700" dirty="0">
              <a:solidFill>
                <a:schemeClr val="tx1"/>
              </a:solidFill>
              <a:latin typeface="+mn-lt"/>
              <a:ea typeface="+mn-ea"/>
              <a:cs typeface="+mn-cs"/>
            </a:endParaRPr>
          </a:p>
        </p:txBody>
      </p:sp>
      <p:sp>
        <p:nvSpPr>
          <p:cNvPr id="9" name="Fußzeilenplatzhalter 3"/>
          <p:cNvSpPr>
            <a:spLocks noGrp="1"/>
          </p:cNvSpPr>
          <p:nvPr>
            <p:ph type="ftr" sz="quarter" idx="11"/>
          </p:nvPr>
        </p:nvSpPr>
        <p:spPr>
          <a:xfrm>
            <a:off x="3124200" y="6356350"/>
            <a:ext cx="2895600" cy="365125"/>
          </a:xfrm>
        </p:spPr>
        <p:txBody>
          <a:bodyPr/>
          <a:lstStyle/>
          <a:p>
            <a:r>
              <a:rPr lang="de-DE" altLang="en-US" dirty="0"/>
              <a:t>hanno.ulmer@i-med.ac.at</a:t>
            </a:r>
          </a:p>
        </p:txBody>
      </p:sp>
      <p:sp>
        <p:nvSpPr>
          <p:cNvPr id="7" name="Rechteck 6"/>
          <p:cNvSpPr/>
          <p:nvPr/>
        </p:nvSpPr>
        <p:spPr>
          <a:xfrm>
            <a:off x="467544" y="692696"/>
            <a:ext cx="3827266" cy="584775"/>
          </a:xfrm>
          <a:prstGeom prst="rect">
            <a:avLst/>
          </a:prstGeom>
        </p:spPr>
        <p:txBody>
          <a:bodyPr wrap="none">
            <a:spAutoFit/>
          </a:bodyPr>
          <a:lstStyle/>
          <a:p>
            <a:r>
              <a:rPr lang="de-AT" sz="3200" dirty="0">
                <a:solidFill>
                  <a:srgbClr val="4F81BD"/>
                </a:solidFill>
                <a:latin typeface="+mj-lt"/>
                <a:ea typeface="+mj-ea"/>
                <a:cs typeface="+mj-cs"/>
              </a:rPr>
              <a:t>Die 68-95-99% Regel: </a:t>
            </a:r>
            <a:endParaRPr lang="en-US" sz="3200" dirty="0">
              <a:solidFill>
                <a:srgbClr val="4F81BD"/>
              </a:solidFill>
              <a:latin typeface="+mj-lt"/>
              <a:ea typeface="+mj-ea"/>
              <a:cs typeface="+mj-cs"/>
            </a:endParaRPr>
          </a:p>
        </p:txBody>
      </p:sp>
      <p:sp>
        <p:nvSpPr>
          <p:cNvPr id="11" name="Foliennummernplatzhalter 5"/>
          <p:cNvSpPr>
            <a:spLocks noGrp="1"/>
          </p:cNvSpPr>
          <p:nvPr>
            <p:ph type="sldNum" sz="quarter" idx="12"/>
          </p:nvPr>
        </p:nvSpPr>
        <p:spPr>
          <a:xfrm>
            <a:off x="6553200" y="6356350"/>
            <a:ext cx="2133600" cy="365125"/>
          </a:xfrm>
          <a:noFill/>
        </p:spPr>
        <p:txBody>
          <a:bodyPr/>
          <a:lstStyle/>
          <a:p>
            <a:endParaRPr lang="en-US" dirty="0"/>
          </a:p>
          <a:p>
            <a:fld id="{B23668B4-85D4-42DE-A2D6-D5484DD0A604}" type="slidenum">
              <a:rPr lang="en-US"/>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ctrTitle"/>
          </p:nvPr>
        </p:nvSpPr>
        <p:spPr>
          <a:xfrm>
            <a:off x="611188" y="1524000"/>
            <a:ext cx="7905750" cy="2120900"/>
          </a:xfrm>
        </p:spPr>
        <p:txBody>
          <a:bodyPr/>
          <a:lstStyle/>
          <a:p>
            <a:pPr algn="l"/>
            <a:r>
              <a:rPr lang="de-DE"/>
              <a:t>Die Vierfeldertafel</a:t>
            </a:r>
            <a:endParaRPr lang="de-DE" sz="2500" b="1" i="1"/>
          </a:p>
        </p:txBody>
      </p:sp>
      <p:sp>
        <p:nvSpPr>
          <p:cNvPr id="137218" name="Rectangle 3"/>
          <p:cNvSpPr txBox="1">
            <a:spLocks noChangeArrowheads="1"/>
          </p:cNvSpPr>
          <p:nvPr/>
        </p:nvSpPr>
        <p:spPr bwMode="auto">
          <a:xfrm>
            <a:off x="1339850" y="5589588"/>
            <a:ext cx="6400800" cy="985837"/>
          </a:xfrm>
          <a:prstGeom prst="rect">
            <a:avLst/>
          </a:prstGeom>
          <a:noFill/>
          <a:ln w="9525">
            <a:noFill/>
            <a:miter lim="800000"/>
            <a:headEnd/>
            <a:tailEnd/>
          </a:ln>
        </p:spPr>
        <p:txBody>
          <a:bodyPr/>
          <a:lstStyle/>
          <a:p>
            <a:pPr algn="ctr">
              <a:spcBef>
                <a:spcPct val="20000"/>
              </a:spcBef>
              <a:buFont typeface="Arial" pitchFamily="34" charset="0"/>
              <a:buNone/>
            </a:pPr>
            <a:r>
              <a:rPr lang="de-DE" sz="2000">
                <a:solidFill>
                  <a:srgbClr val="7F7F7F"/>
                </a:solidFill>
                <a:latin typeface="Calibri" pitchFamily="34" charset="0"/>
              </a:rPr>
              <a:t>Department für Medizinische Statistik, Informatik und Gesundheitsökonomie, Medizinische Universität Innsbruck</a:t>
            </a:r>
          </a:p>
          <a:p>
            <a:pPr algn="ctr">
              <a:spcBef>
                <a:spcPct val="20000"/>
              </a:spcBef>
              <a:buFont typeface="Arial" pitchFamily="34" charset="0"/>
              <a:buNone/>
            </a:pPr>
            <a:endParaRPr lang="de-DE">
              <a:solidFill>
                <a:srgbClr val="7F7F7F"/>
              </a:solidFill>
              <a:latin typeface="Calibri" pitchFamily="34" charset="0"/>
            </a:endParaRPr>
          </a:p>
          <a:p>
            <a:pPr algn="ctr">
              <a:spcBef>
                <a:spcPct val="20000"/>
              </a:spcBef>
              <a:buFont typeface="Arial" pitchFamily="34" charset="0"/>
              <a:buNone/>
            </a:pPr>
            <a:endParaRPr lang="de-DE">
              <a:solidFill>
                <a:srgbClr val="7F7F7F"/>
              </a:solidFill>
              <a:latin typeface="Calibri" pitchFamily="34" charset="0"/>
            </a:endParaRPr>
          </a:p>
        </p:txBody>
      </p:sp>
      <p:sp>
        <p:nvSpPr>
          <p:cNvPr id="137219" name="Rectangle 3"/>
          <p:cNvSpPr txBox="1">
            <a:spLocks noChangeArrowheads="1"/>
          </p:cNvSpPr>
          <p:nvPr/>
        </p:nvSpPr>
        <p:spPr bwMode="auto">
          <a:xfrm>
            <a:off x="1339850" y="4076700"/>
            <a:ext cx="6553200" cy="1008063"/>
          </a:xfrm>
          <a:prstGeom prst="rect">
            <a:avLst/>
          </a:prstGeom>
          <a:noFill/>
          <a:ln w="9525">
            <a:noFill/>
            <a:miter lim="800000"/>
            <a:headEnd/>
            <a:tailEnd/>
          </a:ln>
        </p:spPr>
        <p:txBody>
          <a:bodyPr/>
          <a:lstStyle/>
          <a:p>
            <a:pPr algn="ctr">
              <a:spcBef>
                <a:spcPct val="20000"/>
              </a:spcBef>
              <a:buFont typeface="Arial" pitchFamily="34" charset="0"/>
              <a:buNone/>
            </a:pPr>
            <a:r>
              <a:rPr lang="de-DE" sz="2000" dirty="0">
                <a:solidFill>
                  <a:srgbClr val="7F7F7F"/>
                </a:solidFill>
                <a:latin typeface="Calibri" pitchFamily="34" charset="0"/>
              </a:rPr>
              <a:t>Dr. Hanno Ulmer</a:t>
            </a:r>
          </a:p>
          <a:p>
            <a:pPr algn="ctr">
              <a:spcBef>
                <a:spcPct val="20000"/>
              </a:spcBef>
              <a:buFont typeface="Arial" pitchFamily="34" charset="0"/>
              <a:buNone/>
            </a:pPr>
            <a:r>
              <a:rPr lang="de-AT" sz="1600" i="1" dirty="0">
                <a:solidFill>
                  <a:srgbClr val="7F7F7F"/>
                </a:solidFill>
                <a:latin typeface="Calibri" pitchFamily="34" charset="0"/>
              </a:rPr>
              <a:t>hanno.ulmer@i-med.ac.at</a:t>
            </a:r>
            <a:endParaRPr lang="de-DE" sz="1600" i="1" dirty="0">
              <a:solidFill>
                <a:srgbClr val="7F7F7F"/>
              </a:solidFill>
              <a:latin typeface="Calibri" pitchFamily="34" charset="0"/>
            </a:endParaRPr>
          </a:p>
          <a:p>
            <a:pPr algn="ctr">
              <a:spcBef>
                <a:spcPct val="20000"/>
              </a:spcBef>
              <a:buFont typeface="Arial" pitchFamily="34" charset="0"/>
              <a:buNone/>
            </a:pPr>
            <a:r>
              <a:rPr lang="de-DE" sz="1400" i="1" dirty="0">
                <a:solidFill>
                  <a:srgbClr val="7F7F7F"/>
                </a:solidFill>
                <a:latin typeface="Calibri" pitchFamily="34" charset="0"/>
              </a:rPr>
              <a:t>Innsbruck, Oktober 2011</a:t>
            </a:r>
          </a:p>
          <a:p>
            <a:pPr algn="ctr">
              <a:spcBef>
                <a:spcPct val="20000"/>
              </a:spcBef>
              <a:buFont typeface="Arial" pitchFamily="34" charset="0"/>
              <a:buNone/>
            </a:pPr>
            <a:endParaRPr lang="de-DE" sz="2000"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a:p>
            <a:pPr algn="ctr">
              <a:spcBef>
                <a:spcPct val="20000"/>
              </a:spcBef>
              <a:buFont typeface="Arial" pitchFamily="34" charset="0"/>
              <a:buNone/>
            </a:pPr>
            <a:endParaRPr lang="de-DE" dirty="0">
              <a:solidFill>
                <a:srgbClr val="7F7F7F"/>
              </a:solidFill>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bwMode="auto">
          <a:xfrm>
            <a:off x="5165824" y="4310212"/>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11" name="Rechteck 10"/>
          <p:cNvSpPr/>
          <p:nvPr/>
        </p:nvSpPr>
        <p:spPr bwMode="auto">
          <a:xfrm>
            <a:off x="6086496" y="4310212"/>
            <a:ext cx="573947"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10" name="Rechteck 9"/>
          <p:cNvSpPr/>
          <p:nvPr/>
        </p:nvSpPr>
        <p:spPr bwMode="auto">
          <a:xfrm>
            <a:off x="8084908" y="4344312"/>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 name="Titel 1"/>
          <p:cNvSpPr>
            <a:spLocks noGrp="1"/>
          </p:cNvSpPr>
          <p:nvPr>
            <p:ph type="title"/>
          </p:nvPr>
        </p:nvSpPr>
        <p:spPr/>
        <p:txBody>
          <a:bodyPr/>
          <a:lstStyle/>
          <a:p>
            <a:r>
              <a:rPr lang="de-AT" dirty="0"/>
              <a:t>Eckpfeiler des Departments</a:t>
            </a:r>
            <a:endParaRPr lang="de-DE" dirty="0"/>
          </a:p>
        </p:txBody>
      </p:sp>
      <p:sp>
        <p:nvSpPr>
          <p:cNvPr id="5" name="Inhaltsplatzhalter 4"/>
          <p:cNvSpPr>
            <a:spLocks noGrp="1"/>
          </p:cNvSpPr>
          <p:nvPr>
            <p:ph sz="half" idx="1"/>
          </p:nvPr>
        </p:nvSpPr>
        <p:spPr>
          <a:xfrm>
            <a:off x="457200" y="1600200"/>
            <a:ext cx="4543428" cy="4972072"/>
          </a:xfrm>
        </p:spPr>
        <p:txBody>
          <a:bodyPr>
            <a:normAutofit/>
          </a:bodyPr>
          <a:lstStyle/>
          <a:p>
            <a:r>
              <a:rPr lang="de-AT" dirty="0"/>
              <a:t>Gründung</a:t>
            </a:r>
          </a:p>
          <a:p>
            <a:pPr lvl="1"/>
            <a:r>
              <a:rPr lang="de-AT" sz="2200" dirty="0"/>
              <a:t>1968 (LFU)</a:t>
            </a:r>
          </a:p>
          <a:p>
            <a:pPr lvl="1"/>
            <a:r>
              <a:rPr lang="de-AT" sz="2200" dirty="0"/>
              <a:t>2004 (MUI)</a:t>
            </a:r>
          </a:p>
          <a:p>
            <a:r>
              <a:rPr lang="de-AT" dirty="0"/>
              <a:t>Zwei Institute </a:t>
            </a:r>
          </a:p>
          <a:p>
            <a:pPr lvl="1"/>
            <a:r>
              <a:rPr lang="de-AT" sz="2200" dirty="0"/>
              <a:t>Medizinische Statistik und Informatik (Ulmer)</a:t>
            </a:r>
          </a:p>
          <a:p>
            <a:pPr lvl="1"/>
            <a:r>
              <a:rPr lang="de-AT" sz="2200" dirty="0"/>
              <a:t>Gesundheitsökonomie (</a:t>
            </a:r>
            <a:r>
              <a:rPr lang="de-AT" sz="2200" dirty="0" err="1"/>
              <a:t>Willeit</a:t>
            </a:r>
            <a:r>
              <a:rPr lang="de-AT" sz="2200" dirty="0"/>
              <a:t>)</a:t>
            </a:r>
          </a:p>
          <a:p>
            <a:r>
              <a:rPr lang="de-AT" dirty="0" err="1"/>
              <a:t>Mitarbeiter≡innen</a:t>
            </a:r>
            <a:r>
              <a:rPr lang="de-AT" dirty="0"/>
              <a:t> </a:t>
            </a:r>
          </a:p>
          <a:p>
            <a:r>
              <a:rPr lang="de-AT" sz="2200" dirty="0"/>
              <a:t>26 MA gesamt</a:t>
            </a:r>
          </a:p>
          <a:p>
            <a:pPr lvl="1"/>
            <a:r>
              <a:rPr lang="de-AT" sz="2200" dirty="0"/>
              <a:t>11 wissenschaftliche MA</a:t>
            </a:r>
          </a:p>
          <a:p>
            <a:pPr lvl="1"/>
            <a:r>
              <a:rPr lang="de-AT" sz="2200" dirty="0"/>
              <a:t>2 allgemeine MA</a:t>
            </a:r>
          </a:p>
          <a:p>
            <a:pPr lvl="1"/>
            <a:r>
              <a:rPr lang="de-AT" sz="2200" dirty="0"/>
              <a:t>13 studentische MA</a:t>
            </a:r>
          </a:p>
          <a:p>
            <a:pPr marL="457200" lvl="1" indent="0">
              <a:buNone/>
            </a:pPr>
            <a:endParaRPr lang="de-DE" sz="2200" dirty="0"/>
          </a:p>
        </p:txBody>
      </p:sp>
      <p:sp>
        <p:nvSpPr>
          <p:cNvPr id="4" name="Foliennummernplatzhalter 3"/>
          <p:cNvSpPr>
            <a:spLocks noGrp="1"/>
          </p:cNvSpPr>
          <p:nvPr>
            <p:ph type="sldNum" sz="quarter" idx="12"/>
          </p:nvPr>
        </p:nvSpPr>
        <p:spPr/>
        <p:txBody>
          <a:bodyPr/>
          <a:lstStyle/>
          <a:p>
            <a:fld id="{A4B4652C-CD78-4E39-BAB0-0AF956FF8895}" type="slidenum">
              <a:rPr lang="de-DE" smtClean="0"/>
              <a:pPr/>
              <a:t>6</a:t>
            </a:fld>
            <a:endParaRPr lang="de-DE"/>
          </a:p>
        </p:txBody>
      </p:sp>
      <p:sp>
        <p:nvSpPr>
          <p:cNvPr id="7" name="Rechteck 6"/>
          <p:cNvSpPr/>
          <p:nvPr/>
        </p:nvSpPr>
        <p:spPr bwMode="auto">
          <a:xfrm>
            <a:off x="7082474" y="4329564"/>
            <a:ext cx="551873" cy="142194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8" name="Rechteck 7"/>
          <p:cNvSpPr/>
          <p:nvPr/>
        </p:nvSpPr>
        <p:spPr bwMode="auto">
          <a:xfrm>
            <a:off x="5082210" y="5734684"/>
            <a:ext cx="3642360" cy="580396"/>
          </a:xfrm>
          <a:prstGeom prst="rect">
            <a:avLst/>
          </a:prstGeom>
          <a:solidFill>
            <a:srgbClr val="4F81BD"/>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12" name="Gleichschenkliges Dreieck 11"/>
          <p:cNvSpPr/>
          <p:nvPr/>
        </p:nvSpPr>
        <p:spPr bwMode="auto">
          <a:xfrm>
            <a:off x="4954082" y="3216052"/>
            <a:ext cx="3829993" cy="1159436"/>
          </a:xfrm>
          <a:prstGeom prst="triangle">
            <a:avLst/>
          </a:prstGeom>
          <a:solidFill>
            <a:srgbClr val="7FA3CF"/>
          </a:solidFill>
          <a:ln>
            <a:solidFill>
              <a:schemeClr val="bg1">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4000" b="0" i="0" u="none" strike="noStrike" cap="none" normalizeH="0" baseline="0" dirty="0">
              <a:ln>
                <a:noFill/>
              </a:ln>
              <a:solidFill>
                <a:schemeClr val="tx1"/>
              </a:solidFill>
              <a:effectLst/>
              <a:latin typeface="Arial" charset="0"/>
              <a:ea typeface="ＭＳ Ｐゴシック" pitchFamily="1" charset="-128"/>
            </a:endParaRPr>
          </a:p>
        </p:txBody>
      </p:sp>
      <p:sp>
        <p:nvSpPr>
          <p:cNvPr id="14" name="Textfeld 13"/>
          <p:cNvSpPr txBox="1"/>
          <p:nvPr/>
        </p:nvSpPr>
        <p:spPr>
          <a:xfrm>
            <a:off x="5199020" y="5778002"/>
            <a:ext cx="3311236" cy="523220"/>
          </a:xfrm>
          <a:prstGeom prst="rect">
            <a:avLst/>
          </a:prstGeom>
          <a:noFill/>
        </p:spPr>
        <p:txBody>
          <a:bodyPr wrap="square" rtlCol="0">
            <a:spAutoFit/>
          </a:bodyPr>
          <a:lstStyle/>
          <a:p>
            <a:pPr algn="ctr"/>
            <a:r>
              <a:rPr lang="de-AT" dirty="0" err="1">
                <a:solidFill>
                  <a:schemeClr val="bg2">
                    <a:lumMod val="40000"/>
                    <a:lumOff val="60000"/>
                  </a:schemeClr>
                </a:solidFill>
              </a:rPr>
              <a:t>Mitarbeiter≡</a:t>
            </a:r>
            <a:r>
              <a:rPr lang="de-AT" sz="2800" dirty="0" err="1">
                <a:solidFill>
                  <a:schemeClr val="bg2">
                    <a:lumMod val="40000"/>
                    <a:lumOff val="60000"/>
                  </a:schemeClr>
                </a:solidFill>
              </a:rPr>
              <a:t>innen</a:t>
            </a:r>
            <a:endParaRPr lang="de-DE" sz="2800" dirty="0">
              <a:solidFill>
                <a:schemeClr val="bg2">
                  <a:lumMod val="40000"/>
                  <a:lumOff val="60000"/>
                </a:schemeClr>
              </a:solidFill>
            </a:endParaRPr>
          </a:p>
        </p:txBody>
      </p:sp>
      <p:sp>
        <p:nvSpPr>
          <p:cNvPr id="16" name="Textfeld 15"/>
          <p:cNvSpPr txBox="1"/>
          <p:nvPr/>
        </p:nvSpPr>
        <p:spPr>
          <a:xfrm>
            <a:off x="6130192" y="434923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Lehre</a:t>
            </a:r>
            <a:endParaRPr lang="de-DE" dirty="0">
              <a:solidFill>
                <a:schemeClr val="bg2">
                  <a:lumMod val="40000"/>
                  <a:lumOff val="60000"/>
                </a:schemeClr>
              </a:solidFill>
            </a:endParaRPr>
          </a:p>
        </p:txBody>
      </p:sp>
      <p:sp>
        <p:nvSpPr>
          <p:cNvPr id="17" name="Textfeld 16"/>
          <p:cNvSpPr txBox="1"/>
          <p:nvPr/>
        </p:nvSpPr>
        <p:spPr>
          <a:xfrm>
            <a:off x="8112102" y="440100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Netzwerk</a:t>
            </a:r>
            <a:endParaRPr lang="de-DE" dirty="0">
              <a:solidFill>
                <a:schemeClr val="bg2">
                  <a:lumMod val="40000"/>
                  <a:lumOff val="60000"/>
                </a:schemeClr>
              </a:solidFill>
            </a:endParaRPr>
          </a:p>
        </p:txBody>
      </p:sp>
      <p:sp>
        <p:nvSpPr>
          <p:cNvPr id="18" name="Textfeld 17"/>
          <p:cNvSpPr txBox="1"/>
          <p:nvPr/>
        </p:nvSpPr>
        <p:spPr>
          <a:xfrm>
            <a:off x="7111028" y="4354456"/>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Service</a:t>
            </a:r>
            <a:endParaRPr lang="de-DE" dirty="0">
              <a:solidFill>
                <a:schemeClr val="bg2">
                  <a:lumMod val="40000"/>
                  <a:lumOff val="60000"/>
                </a:schemeClr>
              </a:solidFill>
            </a:endParaRPr>
          </a:p>
        </p:txBody>
      </p:sp>
      <p:sp>
        <p:nvSpPr>
          <p:cNvPr id="19" name="Textfeld 18"/>
          <p:cNvSpPr txBox="1"/>
          <p:nvPr/>
        </p:nvSpPr>
        <p:spPr>
          <a:xfrm>
            <a:off x="5868028" y="3787556"/>
            <a:ext cx="1986742" cy="461665"/>
          </a:xfrm>
          <a:prstGeom prst="rect">
            <a:avLst/>
          </a:prstGeom>
          <a:noFill/>
        </p:spPr>
        <p:txBody>
          <a:bodyPr wrap="square" rtlCol="0">
            <a:spAutoFit/>
          </a:bodyPr>
          <a:lstStyle/>
          <a:p>
            <a:pPr algn="ctr"/>
            <a:r>
              <a:rPr lang="de-AT" sz="2400" dirty="0"/>
              <a:t>MSIG</a:t>
            </a:r>
            <a:endParaRPr lang="de-DE" sz="1400" dirty="0"/>
          </a:p>
        </p:txBody>
      </p:sp>
      <p:sp>
        <p:nvSpPr>
          <p:cNvPr id="15" name="Textfeld 14"/>
          <p:cNvSpPr txBox="1"/>
          <p:nvPr/>
        </p:nvSpPr>
        <p:spPr>
          <a:xfrm>
            <a:off x="5200780" y="434923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Forschung</a:t>
            </a:r>
            <a:endParaRPr lang="de-DE" dirty="0">
              <a:solidFill>
                <a:schemeClr val="bg2">
                  <a:lumMod val="40000"/>
                  <a:lumOff val="60000"/>
                </a:schemeClr>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a:xfrm>
            <a:off x="457200" y="274638"/>
            <a:ext cx="6635750" cy="1143000"/>
          </a:xfrm>
        </p:spPr>
        <p:txBody>
          <a:bodyPr/>
          <a:lstStyle/>
          <a:p>
            <a:r>
              <a:rPr lang="de-DE"/>
              <a:t>Situationen</a:t>
            </a:r>
          </a:p>
        </p:txBody>
      </p:sp>
      <p:pic>
        <p:nvPicPr>
          <p:cNvPr id="139266" name="Picture 5"/>
          <p:cNvPicPr>
            <a:picLocks noGrp="1" noChangeAspect="1" noChangeArrowheads="1"/>
          </p:cNvPicPr>
          <p:nvPr>
            <p:ph idx="1"/>
          </p:nvPr>
        </p:nvPicPr>
        <p:blipFill>
          <a:blip r:embed="rId3" cstate="print"/>
          <a:srcRect/>
          <a:stretch>
            <a:fillRect/>
          </a:stretch>
        </p:blipFill>
        <p:spPr>
          <a:xfrm>
            <a:off x="3708400" y="4256088"/>
            <a:ext cx="4967288" cy="2174875"/>
          </a:xfrm>
        </p:spPr>
      </p:pic>
      <p:sp>
        <p:nvSpPr>
          <p:cNvPr id="8"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9" name="Foliennummernplatzhalter 5"/>
          <p:cNvSpPr>
            <a:spLocks noGrp="1"/>
          </p:cNvSpPr>
          <p:nvPr>
            <p:ph type="sldNum" sz="quarter" idx="12"/>
          </p:nvPr>
        </p:nvSpPr>
        <p:spPr/>
        <p:txBody>
          <a:bodyPr/>
          <a:lstStyle/>
          <a:p>
            <a:pPr>
              <a:defRPr/>
            </a:pPr>
            <a:fld id="{C8EF2B20-FF0F-458A-94C5-5EB6E536F54D}" type="slidenum">
              <a:rPr lang="de-DE" altLang="en-US" smtClean="0"/>
              <a:pPr>
                <a:defRPr/>
              </a:pPr>
              <a:t>60</a:t>
            </a:fld>
            <a:endParaRPr lang="de-DE" altLang="en-US" dirty="0"/>
          </a:p>
        </p:txBody>
      </p:sp>
      <p:pic>
        <p:nvPicPr>
          <p:cNvPr id="139269" name="Picture 4"/>
          <p:cNvPicPr>
            <a:picLocks noChangeAspect="1" noChangeArrowheads="1"/>
          </p:cNvPicPr>
          <p:nvPr/>
        </p:nvPicPr>
        <p:blipFill>
          <a:blip r:embed="rId4" cstate="print"/>
          <a:srcRect/>
          <a:stretch>
            <a:fillRect/>
          </a:stretch>
        </p:blipFill>
        <p:spPr bwMode="auto">
          <a:xfrm>
            <a:off x="3395663" y="1528763"/>
            <a:ext cx="5495925" cy="2692400"/>
          </a:xfrm>
          <a:prstGeom prst="rect">
            <a:avLst/>
          </a:prstGeom>
          <a:noFill/>
          <a:ln w="9525">
            <a:noFill/>
            <a:miter lim="800000"/>
            <a:headEnd/>
            <a:tailEnd/>
          </a:ln>
        </p:spPr>
      </p:pic>
      <p:sp>
        <p:nvSpPr>
          <p:cNvPr id="211974" name="Text Box 6"/>
          <p:cNvSpPr txBox="1">
            <a:spLocks noChangeArrowheads="1"/>
          </p:cNvSpPr>
          <p:nvPr/>
        </p:nvSpPr>
        <p:spPr bwMode="auto">
          <a:xfrm>
            <a:off x="611188" y="2781300"/>
            <a:ext cx="2617787" cy="461963"/>
          </a:xfrm>
          <a:prstGeom prst="rect">
            <a:avLst/>
          </a:prstGeom>
          <a:noFill/>
          <a:ln w="9525">
            <a:noFill/>
            <a:miter lim="800000"/>
            <a:headEnd/>
            <a:tailEnd/>
          </a:ln>
          <a:effectLst/>
        </p:spPr>
        <p:txBody>
          <a:bodyPr wrap="none">
            <a:spAutoFit/>
          </a:bodyPr>
          <a:lstStyle/>
          <a:p>
            <a:pPr eaLnBrk="0" hangingPunct="0">
              <a:defRPr/>
            </a:pPr>
            <a:r>
              <a:rPr lang="de-DE" dirty="0">
                <a:latin typeface="+mj-lt"/>
              </a:rPr>
              <a:t>Interventionsstudie</a:t>
            </a:r>
          </a:p>
        </p:txBody>
      </p:sp>
      <p:sp>
        <p:nvSpPr>
          <p:cNvPr id="211975" name="Text Box 7"/>
          <p:cNvSpPr txBox="1">
            <a:spLocks noChangeArrowheads="1"/>
          </p:cNvSpPr>
          <p:nvPr/>
        </p:nvSpPr>
        <p:spPr bwMode="auto">
          <a:xfrm>
            <a:off x="684213" y="4724400"/>
            <a:ext cx="2776537" cy="461963"/>
          </a:xfrm>
          <a:prstGeom prst="rect">
            <a:avLst/>
          </a:prstGeom>
          <a:noFill/>
          <a:ln w="9525">
            <a:noFill/>
            <a:miter lim="800000"/>
            <a:headEnd/>
            <a:tailEnd/>
          </a:ln>
          <a:effectLst/>
        </p:spPr>
        <p:txBody>
          <a:bodyPr wrap="none">
            <a:spAutoFit/>
          </a:bodyPr>
          <a:lstStyle/>
          <a:p>
            <a:pPr eaLnBrk="0" hangingPunct="0">
              <a:defRPr/>
            </a:pPr>
            <a:r>
              <a:rPr lang="de-DE" dirty="0">
                <a:latin typeface="+mj-lt"/>
              </a:rPr>
              <a:t>Diagnostische Studie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01" name="Rectangle 2"/>
          <p:cNvSpPr>
            <a:spLocks noGrp="1" noChangeArrowheads="1"/>
          </p:cNvSpPr>
          <p:nvPr>
            <p:ph type="title"/>
          </p:nvPr>
        </p:nvSpPr>
        <p:spPr>
          <a:xfrm>
            <a:off x="457200" y="274638"/>
            <a:ext cx="6635750" cy="1143000"/>
          </a:xfrm>
        </p:spPr>
        <p:txBody>
          <a:bodyPr/>
          <a:lstStyle/>
          <a:p>
            <a:r>
              <a:rPr lang="en-GB" sz="2800"/>
              <a:t>Therapiestudie, epidemiologische Studie</a:t>
            </a:r>
          </a:p>
        </p:txBody>
      </p:sp>
      <p:graphicFrame>
        <p:nvGraphicFramePr>
          <p:cNvPr id="32998" name="Object 230"/>
          <p:cNvGraphicFramePr>
            <a:graphicFrameLocks noGrp="1" noChangeAspect="1"/>
          </p:cNvGraphicFramePr>
          <p:nvPr>
            <p:ph idx="1"/>
          </p:nvPr>
        </p:nvGraphicFramePr>
        <p:xfrm>
          <a:off x="3132138" y="5526088"/>
          <a:ext cx="914400" cy="373062"/>
        </p:xfrm>
        <a:graphic>
          <a:graphicData uri="http://schemas.openxmlformats.org/presentationml/2006/ole">
            <mc:AlternateContent xmlns:mc="http://schemas.openxmlformats.org/markup-compatibility/2006">
              <mc:Choice xmlns:v="urn:schemas-microsoft-com:vml" Requires="v">
                <p:oleObj name="Formel" r:id="rId3" imgW="965200" imgH="393700" progId="Equation.3">
                  <p:embed/>
                </p:oleObj>
              </mc:Choice>
              <mc:Fallback>
                <p:oleObj name="Formel" r:id="rId3" imgW="965200" imgH="393700" progId="Equation.3">
                  <p:embed/>
                  <p:pic>
                    <p:nvPicPr>
                      <p:cNvPr id="0" name="Picture 24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5526088"/>
                        <a:ext cx="914400" cy="37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35" name="Foliennummernplatzhalter 5"/>
          <p:cNvSpPr>
            <a:spLocks noGrp="1"/>
          </p:cNvSpPr>
          <p:nvPr>
            <p:ph type="sldNum" sz="quarter" idx="12"/>
          </p:nvPr>
        </p:nvSpPr>
        <p:spPr/>
        <p:txBody>
          <a:bodyPr/>
          <a:lstStyle/>
          <a:p>
            <a:pPr>
              <a:defRPr/>
            </a:pPr>
            <a:fld id="{B21A632B-16E6-42FD-AC55-A76626C29811}" type="slidenum">
              <a:rPr lang="de-DE" altLang="en-US" smtClean="0"/>
              <a:pPr>
                <a:defRPr/>
              </a:pPr>
              <a:t>61</a:t>
            </a:fld>
            <a:endParaRPr lang="de-DE" altLang="en-US" dirty="0"/>
          </a:p>
        </p:txBody>
      </p:sp>
      <p:graphicFrame>
        <p:nvGraphicFramePr>
          <p:cNvPr id="216104" name="Group 40"/>
          <p:cNvGraphicFramePr>
            <a:graphicFrameLocks noGrp="1"/>
          </p:cNvGraphicFramePr>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927225">
                  <a:extLst>
                    <a:ext uri="{9D8B030D-6E8A-4147-A177-3AD203B41FA5}">
                      <a16:colId xmlns:a16="http://schemas.microsoft.com/office/drawing/2014/main" val="20001"/>
                    </a:ext>
                  </a:extLst>
                </a:gridCol>
                <a:gridCol w="1855788">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Outcome positiv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Outcome negativ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Exposition</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positiv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Rel. Risiko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Exposition</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negativ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Odds Ratio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Abs. Risiko Reduk.</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1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Number needed to treat (NNT)</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 1/ARR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2999" name="Object 231"/>
          <p:cNvGraphicFramePr>
            <a:graphicFrameLocks noChangeAspect="1"/>
          </p:cNvGraphicFramePr>
          <p:nvPr/>
        </p:nvGraphicFramePr>
        <p:xfrm>
          <a:off x="6845300" y="3424238"/>
          <a:ext cx="976313" cy="420687"/>
        </p:xfrm>
        <a:graphic>
          <a:graphicData uri="http://schemas.openxmlformats.org/presentationml/2006/ole">
            <mc:AlternateContent xmlns:mc="http://schemas.openxmlformats.org/markup-compatibility/2006">
              <mc:Choice xmlns:v="urn:schemas-microsoft-com:vml" Requires="v">
                <p:oleObj name="Formel" r:id="rId5" imgW="914400" imgH="393700" progId="Equation.3">
                  <p:embed/>
                </p:oleObj>
              </mc:Choice>
              <mc:Fallback>
                <p:oleObj name="Formel" r:id="rId5" imgW="914400" imgH="393700" progId="Equation.3">
                  <p:embed/>
                  <p:pic>
                    <p:nvPicPr>
                      <p:cNvPr id="0" name="Picture 2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5300" y="3424238"/>
                        <a:ext cx="976313"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000" name="Object 232"/>
          <p:cNvGraphicFramePr>
            <a:graphicFrameLocks noChangeAspect="1"/>
          </p:cNvGraphicFramePr>
          <p:nvPr/>
        </p:nvGraphicFramePr>
        <p:xfrm>
          <a:off x="7180263" y="4503738"/>
          <a:ext cx="433387" cy="420687"/>
        </p:xfrm>
        <a:graphic>
          <a:graphicData uri="http://schemas.openxmlformats.org/presentationml/2006/ole">
            <mc:AlternateContent xmlns:mc="http://schemas.openxmlformats.org/markup-compatibility/2006">
              <mc:Choice xmlns:v="urn:schemas-microsoft-com:vml" Requires="v">
                <p:oleObj name="Formel" r:id="rId7" imgW="406048" imgH="393359" progId="Equation.3">
                  <p:embed/>
                </p:oleObj>
              </mc:Choice>
              <mc:Fallback>
                <p:oleObj name="Formel" r:id="rId7" imgW="406048" imgH="393359" progId="Equation.3">
                  <p:embed/>
                  <p:pic>
                    <p:nvPicPr>
                      <p:cNvPr id="0" name="Picture 2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0263" y="4503738"/>
                        <a:ext cx="4333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25" name="Rectangle 2"/>
          <p:cNvSpPr>
            <a:spLocks noGrp="1" noChangeArrowheads="1"/>
          </p:cNvSpPr>
          <p:nvPr>
            <p:ph type="title"/>
          </p:nvPr>
        </p:nvSpPr>
        <p:spPr>
          <a:xfrm>
            <a:off x="457200" y="274638"/>
            <a:ext cx="6635750" cy="1143000"/>
          </a:xfrm>
        </p:spPr>
        <p:txBody>
          <a:bodyPr/>
          <a:lstStyle/>
          <a:p>
            <a:r>
              <a:rPr lang="en-GB" sz="2800"/>
              <a:t>Therapiestudie, epidemiologische Studie</a:t>
            </a:r>
          </a:p>
        </p:txBody>
      </p:sp>
      <p:graphicFrame>
        <p:nvGraphicFramePr>
          <p:cNvPr id="34022" name="Object 230"/>
          <p:cNvGraphicFramePr>
            <a:graphicFrameLocks noGrp="1" noChangeAspect="1"/>
          </p:cNvGraphicFramePr>
          <p:nvPr>
            <p:ph idx="1"/>
          </p:nvPr>
        </p:nvGraphicFramePr>
        <p:xfrm>
          <a:off x="3132138" y="5516563"/>
          <a:ext cx="965200" cy="393700"/>
        </p:xfrm>
        <a:graphic>
          <a:graphicData uri="http://schemas.openxmlformats.org/presentationml/2006/ole">
            <mc:AlternateContent xmlns:mc="http://schemas.openxmlformats.org/markup-compatibility/2006">
              <mc:Choice xmlns:v="urn:schemas-microsoft-com:vml" Requires="v">
                <p:oleObj name="Formel" r:id="rId3" imgW="965200" imgH="393700" progId="Equation.3">
                  <p:embed/>
                </p:oleObj>
              </mc:Choice>
              <mc:Fallback>
                <p:oleObj name="Formel" r:id="rId3" imgW="965200" imgH="393700" progId="Equation.3">
                  <p:embed/>
                  <p:pic>
                    <p:nvPicPr>
                      <p:cNvPr id="0" name="Picture 24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5516563"/>
                        <a:ext cx="965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35" name="Foliennummernplatzhalter 5"/>
          <p:cNvSpPr>
            <a:spLocks noGrp="1"/>
          </p:cNvSpPr>
          <p:nvPr>
            <p:ph type="sldNum" sz="quarter" idx="12"/>
          </p:nvPr>
        </p:nvSpPr>
        <p:spPr/>
        <p:txBody>
          <a:bodyPr/>
          <a:lstStyle/>
          <a:p>
            <a:pPr>
              <a:defRPr/>
            </a:pPr>
            <a:fld id="{6565D050-9D4B-4B80-A6AC-E737596DC312}" type="slidenum">
              <a:rPr lang="de-DE" altLang="en-US" smtClean="0"/>
              <a:pPr>
                <a:defRPr/>
              </a:pPr>
              <a:t>62</a:t>
            </a:fld>
            <a:endParaRPr lang="de-DE" altLang="en-US" dirty="0"/>
          </a:p>
        </p:txBody>
      </p:sp>
      <p:graphicFrame>
        <p:nvGraphicFramePr>
          <p:cNvPr id="190512" name="Group 48"/>
          <p:cNvGraphicFramePr>
            <a:graphicFrameLocks noGrp="1"/>
          </p:cNvGraphicFramePr>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1890713">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Outcome positiv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Outcome negativ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Exposition</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positiv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52 (16,9%)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255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RR = 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Exposition</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negativ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21 (6,7%)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294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OR = 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ARR = 10,2%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NNT = 9,8</a:t>
                      </a: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1400" b="0" i="0" u="none" strike="noStrike" cap="none" normalizeH="0" baseline="0">
                        <a:ln>
                          <a:noFill/>
                        </a:ln>
                        <a:solidFill>
                          <a:srgbClr val="000036"/>
                        </a:solidFill>
                        <a:effectLst/>
                        <a:latin typeface="Arial" charset="0"/>
                      </a:endParaRPr>
                    </a:p>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400" b="0" i="0" u="none" strike="noStrike" cap="none" normalizeH="0" baseline="0">
                          <a:ln>
                            <a:noFill/>
                          </a:ln>
                          <a:solidFill>
                            <a:srgbClr val="000036"/>
                          </a:solidFill>
                          <a:effectLst/>
                          <a:latin typeface="Arial" charset="0"/>
                        </a:rPr>
                        <a:t>NNT = 1/ARR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4023" name="Object 231"/>
          <p:cNvGraphicFramePr>
            <a:graphicFrameLocks noChangeAspect="1"/>
          </p:cNvGraphicFramePr>
          <p:nvPr/>
        </p:nvGraphicFramePr>
        <p:xfrm>
          <a:off x="6845300" y="3424238"/>
          <a:ext cx="976313" cy="420687"/>
        </p:xfrm>
        <a:graphic>
          <a:graphicData uri="http://schemas.openxmlformats.org/presentationml/2006/ole">
            <mc:AlternateContent xmlns:mc="http://schemas.openxmlformats.org/markup-compatibility/2006">
              <mc:Choice xmlns:v="urn:schemas-microsoft-com:vml" Requires="v">
                <p:oleObj name="Formel" r:id="rId5" imgW="914400" imgH="393700" progId="Equation.3">
                  <p:embed/>
                </p:oleObj>
              </mc:Choice>
              <mc:Fallback>
                <p:oleObj name="Formel" r:id="rId5" imgW="914400" imgH="393700" progId="Equation.3">
                  <p:embed/>
                  <p:pic>
                    <p:nvPicPr>
                      <p:cNvPr id="0" name="Picture 2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5300" y="3424238"/>
                        <a:ext cx="976313"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024" name="Object 232"/>
          <p:cNvGraphicFramePr>
            <a:graphicFrameLocks noChangeAspect="1"/>
          </p:cNvGraphicFramePr>
          <p:nvPr/>
        </p:nvGraphicFramePr>
        <p:xfrm>
          <a:off x="7180263" y="4503738"/>
          <a:ext cx="433387" cy="420687"/>
        </p:xfrm>
        <a:graphic>
          <a:graphicData uri="http://schemas.openxmlformats.org/presentationml/2006/ole">
            <mc:AlternateContent xmlns:mc="http://schemas.openxmlformats.org/markup-compatibility/2006">
              <mc:Choice xmlns:v="urn:schemas-microsoft-com:vml" Requires="v">
                <p:oleObj name="Formel" r:id="rId7" imgW="406048" imgH="393359" progId="Equation.3">
                  <p:embed/>
                </p:oleObj>
              </mc:Choice>
              <mc:Fallback>
                <p:oleObj name="Formel" r:id="rId7" imgW="406048" imgH="393359" progId="Equation.3">
                  <p:embed/>
                  <p:pic>
                    <p:nvPicPr>
                      <p:cNvPr id="0" name="Picture 2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0263" y="4503738"/>
                        <a:ext cx="4333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a:xfrm>
            <a:off x="457200" y="274638"/>
            <a:ext cx="6635750" cy="1143000"/>
          </a:xfrm>
        </p:spPr>
        <p:txBody>
          <a:bodyPr/>
          <a:lstStyle/>
          <a:p>
            <a:r>
              <a:rPr lang="de-DE"/>
              <a:t>Relative Risiken</a:t>
            </a:r>
          </a:p>
        </p:txBody>
      </p:sp>
      <p:sp>
        <p:nvSpPr>
          <p:cNvPr id="147458" name="Rectangle 3"/>
          <p:cNvSpPr>
            <a:spLocks noGrp="1" noChangeArrowheads="1"/>
          </p:cNvSpPr>
          <p:nvPr>
            <p:ph idx="1"/>
          </p:nvPr>
        </p:nvSpPr>
        <p:spPr>
          <a:xfrm>
            <a:off x="457200" y="1600200"/>
            <a:ext cx="8229600" cy="4757738"/>
          </a:xfrm>
        </p:spPr>
        <p:txBody>
          <a:bodyPr/>
          <a:lstStyle/>
          <a:p>
            <a:pPr>
              <a:lnSpc>
                <a:spcPct val="90000"/>
              </a:lnSpc>
            </a:pPr>
            <a:r>
              <a:rPr lang="de-DE" sz="2200" b="1"/>
              <a:t>Relatives Risiko (RR):</a:t>
            </a:r>
            <a:r>
              <a:rPr lang="de-DE" sz="2200"/>
              <a:t> Das Verhältnis der Risiken für ein bestimmtes Ereignis (z.B. Neuropathie) in zwei Vergleichsgruppen </a:t>
            </a:r>
          </a:p>
          <a:p>
            <a:pPr>
              <a:lnSpc>
                <a:spcPct val="90000"/>
              </a:lnSpc>
            </a:pPr>
            <a:r>
              <a:rPr lang="de-DE" sz="2200" b="1"/>
              <a:t>Odds ratio (OR)</a:t>
            </a:r>
            <a:r>
              <a:rPr lang="de-DE" sz="2200"/>
              <a:t>: «Odds» entspricht der «Chance», dass ein bestimmtes Ereignis eintritt, bezeichnet also etwas Ähnliches wie ein Risiko, wird aber (wie beim Pferderennen) als Verhältnis (z.B. 1:9) angegeben. </a:t>
            </a:r>
          </a:p>
          <a:p>
            <a:pPr>
              <a:lnSpc>
                <a:spcPct val="90000"/>
              </a:lnSpc>
            </a:pPr>
            <a:r>
              <a:rPr lang="de-DE" sz="2200" b="1"/>
              <a:t>Hazard Ratio (HR)</a:t>
            </a:r>
            <a:r>
              <a:rPr lang="de-DE" sz="2200"/>
              <a:t>: «Hazard» bezeichnet die Wahrscheinlichkeit, dass ein bestimmtes Ereignis eintritt. Dabei wird der Zeitpunkt berücksichtigt, wann das Ereignis eintritt. Im Gegensatz zum relativen Risiko wird also mit einer «hazard ratio» nicht nur ein Ausbleiben, sondern auch ein späteres Eintreffen eines Ereignisses als Effekt erfasst. </a:t>
            </a:r>
            <a:endParaRPr lang="de-AT" sz="2200"/>
          </a:p>
        </p:txBody>
      </p:sp>
      <p:sp>
        <p:nvSpPr>
          <p:cNvPr id="5" name="Fußzeilenplatzhalter 4"/>
          <p:cNvSpPr>
            <a:spLocks noGrp="1"/>
          </p:cNvSpPr>
          <p:nvPr>
            <p:ph type="ftr" sz="quarter" idx="11"/>
          </p:nvPr>
        </p:nvSpPr>
        <p:spPr/>
        <p:txBody>
          <a:bodyPr/>
          <a:lstStyle/>
          <a:p>
            <a:pPr>
              <a:defRPr/>
            </a:pPr>
            <a:r>
              <a:rPr lang="de-DE" altLang="en-US" dirty="0">
                <a:latin typeface="Comic Sans MS" pitchFamily="66" charset="0"/>
              </a:rPr>
              <a:t>hanno.ulmer@i-med.ac.at</a:t>
            </a:r>
          </a:p>
        </p:txBody>
      </p:sp>
      <p:sp>
        <p:nvSpPr>
          <p:cNvPr id="6" name="Foliennummernplatzhalter 5"/>
          <p:cNvSpPr>
            <a:spLocks noGrp="1"/>
          </p:cNvSpPr>
          <p:nvPr>
            <p:ph type="sldNum" sz="quarter" idx="12"/>
          </p:nvPr>
        </p:nvSpPr>
        <p:spPr/>
        <p:txBody>
          <a:bodyPr/>
          <a:lstStyle/>
          <a:p>
            <a:pPr>
              <a:defRPr/>
            </a:pPr>
            <a:fld id="{E2F3FCC7-CE8D-446D-928E-58B3FFE90EFD}" type="slidenum">
              <a:rPr lang="de-DE" altLang="en-US" smtClean="0"/>
              <a:pPr>
                <a:defRPr/>
              </a:pPr>
              <a:t>63</a:t>
            </a:fld>
            <a:endParaRPr lang="de-DE"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ußzeilenplatzhalter 2"/>
          <p:cNvSpPr>
            <a:spLocks noGrp="1"/>
          </p:cNvSpPr>
          <p:nvPr>
            <p:ph type="ftr" sz="quarter" idx="11"/>
          </p:nvPr>
        </p:nvSpPr>
        <p:spPr>
          <a:xfrm>
            <a:off x="1955220" y="6570662"/>
            <a:ext cx="2895600" cy="365125"/>
          </a:xfrm>
        </p:spPr>
        <p:txBody>
          <a:bodyPr/>
          <a:lstStyle/>
          <a:p>
            <a:pPr>
              <a:defRPr/>
            </a:pPr>
            <a:r>
              <a:rPr lang="de-DE" altLang="en-US" dirty="0"/>
              <a:t>hanno.ulmer@i-med.ac.at</a:t>
            </a:r>
          </a:p>
        </p:txBody>
      </p:sp>
      <p:grpSp>
        <p:nvGrpSpPr>
          <p:cNvPr id="267266" name="Group 2"/>
          <p:cNvGrpSpPr>
            <a:grpSpLocks/>
          </p:cNvGrpSpPr>
          <p:nvPr/>
        </p:nvGrpSpPr>
        <p:grpSpPr bwMode="auto">
          <a:xfrm>
            <a:off x="152400" y="685800"/>
            <a:ext cx="4267200" cy="609600"/>
            <a:chOff x="96" y="432"/>
            <a:chExt cx="2688" cy="384"/>
          </a:xfrm>
        </p:grpSpPr>
        <p:sp>
          <p:nvSpPr>
            <p:cNvPr id="149595" name="Line 3"/>
            <p:cNvSpPr>
              <a:spLocks noChangeShapeType="1"/>
            </p:cNvSpPr>
            <p:nvPr/>
          </p:nvSpPr>
          <p:spPr bwMode="auto">
            <a:xfrm flipV="1">
              <a:off x="96" y="816"/>
              <a:ext cx="2688" cy="0"/>
            </a:xfrm>
            <a:prstGeom prst="line">
              <a:avLst/>
            </a:prstGeom>
            <a:noFill/>
            <a:ln w="76200">
              <a:pattFill prst="trellis">
                <a:fgClr>
                  <a:srgbClr val="FF3300"/>
                </a:fgClr>
                <a:bgClr>
                  <a:srgbClr val="FFFFFF"/>
                </a:bgClr>
              </a:pattFill>
              <a:round/>
              <a:headEnd/>
              <a:tailEnd type="triangle" w="med" len="med"/>
            </a:ln>
          </p:spPr>
          <p:txBody>
            <a:bodyPr/>
            <a:lstStyle/>
            <a:p>
              <a:endParaRPr lang="en-US"/>
            </a:p>
          </p:txBody>
        </p:sp>
        <p:sp>
          <p:nvSpPr>
            <p:cNvPr id="149596" name="Rectangle 4"/>
            <p:cNvSpPr>
              <a:spLocks noChangeArrowheads="1"/>
            </p:cNvSpPr>
            <p:nvPr/>
          </p:nvSpPr>
          <p:spPr bwMode="auto">
            <a:xfrm>
              <a:off x="384" y="432"/>
              <a:ext cx="1104" cy="288"/>
            </a:xfrm>
            <a:prstGeom prst="rect">
              <a:avLst/>
            </a:prstGeom>
            <a:noFill/>
            <a:ln w="9525">
              <a:noFill/>
              <a:miter lim="800000"/>
              <a:headEnd/>
              <a:tailEnd/>
            </a:ln>
          </p:spPr>
          <p:txBody>
            <a:bodyPr>
              <a:spAutoFit/>
            </a:bodyPr>
            <a:lstStyle/>
            <a:p>
              <a:pPr eaLnBrk="0" hangingPunct="0"/>
              <a:r>
                <a:rPr lang="de-DE" b="1">
                  <a:solidFill>
                    <a:srgbClr val="FF3300"/>
                  </a:solidFill>
                  <a:cs typeface="Times New Roman" pitchFamily="18" charset="0"/>
                </a:rPr>
                <a:t>prospektiv</a:t>
              </a:r>
              <a:r>
                <a:rPr lang="de-DE" sz="1400">
                  <a:solidFill>
                    <a:srgbClr val="4D4D4D"/>
                  </a:solidFill>
                </a:rPr>
                <a:t> </a:t>
              </a:r>
              <a:endParaRPr lang="de-DE">
                <a:solidFill>
                  <a:srgbClr val="4D4D4D"/>
                </a:solidFill>
              </a:endParaRPr>
            </a:p>
          </p:txBody>
        </p:sp>
      </p:grpSp>
      <p:grpSp>
        <p:nvGrpSpPr>
          <p:cNvPr id="267269" name="Group 5"/>
          <p:cNvGrpSpPr>
            <a:grpSpLocks/>
          </p:cNvGrpSpPr>
          <p:nvPr/>
        </p:nvGrpSpPr>
        <p:grpSpPr bwMode="auto">
          <a:xfrm>
            <a:off x="4648200" y="685800"/>
            <a:ext cx="4267200" cy="609600"/>
            <a:chOff x="2928" y="432"/>
            <a:chExt cx="2688" cy="384"/>
          </a:xfrm>
        </p:grpSpPr>
        <p:sp>
          <p:nvSpPr>
            <p:cNvPr id="149593" name="Line 6"/>
            <p:cNvSpPr>
              <a:spLocks noChangeShapeType="1"/>
            </p:cNvSpPr>
            <p:nvPr/>
          </p:nvSpPr>
          <p:spPr bwMode="auto">
            <a:xfrm>
              <a:off x="2928" y="816"/>
              <a:ext cx="2688" cy="0"/>
            </a:xfrm>
            <a:prstGeom prst="line">
              <a:avLst/>
            </a:prstGeom>
            <a:noFill/>
            <a:ln w="76200">
              <a:pattFill prst="trellis">
                <a:fgClr>
                  <a:srgbClr val="FF3300"/>
                </a:fgClr>
                <a:bgClr>
                  <a:srgbClr val="FFFFFF"/>
                </a:bgClr>
              </a:pattFill>
              <a:round/>
              <a:headEnd type="triangle" w="med" len="med"/>
              <a:tailEnd/>
            </a:ln>
          </p:spPr>
          <p:txBody>
            <a:bodyPr/>
            <a:lstStyle/>
            <a:p>
              <a:endParaRPr lang="en-US"/>
            </a:p>
          </p:txBody>
        </p:sp>
        <p:sp>
          <p:nvSpPr>
            <p:cNvPr id="149594" name="Rectangle 7"/>
            <p:cNvSpPr>
              <a:spLocks noChangeArrowheads="1"/>
            </p:cNvSpPr>
            <p:nvPr/>
          </p:nvSpPr>
          <p:spPr bwMode="auto">
            <a:xfrm>
              <a:off x="4176" y="432"/>
              <a:ext cx="1344" cy="288"/>
            </a:xfrm>
            <a:prstGeom prst="rect">
              <a:avLst/>
            </a:prstGeom>
            <a:noFill/>
            <a:ln w="9525">
              <a:noFill/>
              <a:miter lim="800000"/>
              <a:headEnd/>
              <a:tailEnd/>
            </a:ln>
          </p:spPr>
          <p:txBody>
            <a:bodyPr>
              <a:spAutoFit/>
            </a:bodyPr>
            <a:lstStyle/>
            <a:p>
              <a:pPr eaLnBrk="0" hangingPunct="0"/>
              <a:r>
                <a:rPr lang="de-DE" b="1">
                  <a:solidFill>
                    <a:srgbClr val="FF3300"/>
                  </a:solidFill>
                  <a:cs typeface="Times New Roman" pitchFamily="18" charset="0"/>
                </a:rPr>
                <a:t>retrospektiv</a:t>
              </a:r>
              <a:r>
                <a:rPr lang="de-DE" sz="1400">
                  <a:solidFill>
                    <a:srgbClr val="4D4D4D"/>
                  </a:solidFill>
                </a:rPr>
                <a:t> </a:t>
              </a:r>
              <a:endParaRPr lang="de-DE">
                <a:solidFill>
                  <a:srgbClr val="4D4D4D"/>
                </a:solidFill>
              </a:endParaRPr>
            </a:p>
          </p:txBody>
        </p:sp>
      </p:grpSp>
      <p:sp>
        <p:nvSpPr>
          <p:cNvPr id="149509" name="Rectangle 8"/>
          <p:cNvSpPr>
            <a:spLocks noChangeArrowheads="1"/>
          </p:cNvSpPr>
          <p:nvPr/>
        </p:nvSpPr>
        <p:spPr bwMode="auto">
          <a:xfrm>
            <a:off x="533400" y="106363"/>
            <a:ext cx="3124200" cy="579437"/>
          </a:xfrm>
          <a:prstGeom prst="rect">
            <a:avLst/>
          </a:prstGeom>
          <a:noFill/>
          <a:ln w="9525">
            <a:noFill/>
            <a:miter lim="800000"/>
            <a:headEnd/>
            <a:tailEnd/>
          </a:ln>
        </p:spPr>
        <p:txBody>
          <a:bodyPr>
            <a:spAutoFit/>
          </a:bodyPr>
          <a:lstStyle/>
          <a:p>
            <a:pPr eaLnBrk="0" hangingPunct="0"/>
            <a:r>
              <a:rPr lang="de-DE" sz="3200" b="1">
                <a:solidFill>
                  <a:srgbClr val="4D4D4D"/>
                </a:solidFill>
                <a:cs typeface="Times New Roman" pitchFamily="18" charset="0"/>
              </a:rPr>
              <a:t>Kohortenstudie</a:t>
            </a:r>
            <a:r>
              <a:rPr lang="de-DE" sz="3200">
                <a:solidFill>
                  <a:srgbClr val="4D4D4D"/>
                </a:solidFill>
              </a:rPr>
              <a:t> </a:t>
            </a:r>
          </a:p>
        </p:txBody>
      </p:sp>
      <p:sp>
        <p:nvSpPr>
          <p:cNvPr id="267273" name="Rectangle 9"/>
          <p:cNvSpPr>
            <a:spLocks noChangeArrowheads="1"/>
          </p:cNvSpPr>
          <p:nvPr/>
        </p:nvSpPr>
        <p:spPr bwMode="auto">
          <a:xfrm>
            <a:off x="4876800" y="106363"/>
            <a:ext cx="4495800" cy="579437"/>
          </a:xfrm>
          <a:prstGeom prst="rect">
            <a:avLst/>
          </a:prstGeom>
          <a:noFill/>
          <a:ln w="9525">
            <a:noFill/>
            <a:miter lim="800000"/>
            <a:headEnd/>
            <a:tailEnd/>
          </a:ln>
        </p:spPr>
        <p:txBody>
          <a:bodyPr>
            <a:spAutoFit/>
          </a:bodyPr>
          <a:lstStyle/>
          <a:p>
            <a:pPr eaLnBrk="0" hangingPunct="0"/>
            <a:r>
              <a:rPr lang="de-DE" sz="3200" b="1">
                <a:solidFill>
                  <a:srgbClr val="4D4D4D"/>
                </a:solidFill>
                <a:cs typeface="Times New Roman" pitchFamily="18" charset="0"/>
              </a:rPr>
              <a:t>Fall-Kontroll-Studie</a:t>
            </a:r>
            <a:r>
              <a:rPr lang="de-DE" sz="3200">
                <a:solidFill>
                  <a:srgbClr val="4D4D4D"/>
                </a:solidFill>
              </a:rPr>
              <a:t> </a:t>
            </a:r>
          </a:p>
        </p:txBody>
      </p:sp>
      <p:grpSp>
        <p:nvGrpSpPr>
          <p:cNvPr id="267274" name="Group 10"/>
          <p:cNvGrpSpPr>
            <a:grpSpLocks/>
          </p:cNvGrpSpPr>
          <p:nvPr/>
        </p:nvGrpSpPr>
        <p:grpSpPr bwMode="auto">
          <a:xfrm>
            <a:off x="1371600" y="1585913"/>
            <a:ext cx="1981200" cy="2300287"/>
            <a:chOff x="864" y="999"/>
            <a:chExt cx="1248" cy="1449"/>
          </a:xfrm>
        </p:grpSpPr>
        <p:sp>
          <p:nvSpPr>
            <p:cNvPr id="149590" name="Line 11"/>
            <p:cNvSpPr>
              <a:spLocks noChangeShapeType="1"/>
            </p:cNvSpPr>
            <p:nvPr/>
          </p:nvSpPr>
          <p:spPr bwMode="auto">
            <a:xfrm flipH="1" flipV="1">
              <a:off x="908" y="1278"/>
              <a:ext cx="4" cy="882"/>
            </a:xfrm>
            <a:prstGeom prst="line">
              <a:avLst/>
            </a:prstGeom>
            <a:noFill/>
            <a:ln w="28575">
              <a:solidFill>
                <a:srgbClr val="000000"/>
              </a:solidFill>
              <a:round/>
              <a:headEnd/>
              <a:tailEnd/>
            </a:ln>
          </p:spPr>
          <p:txBody>
            <a:bodyPr/>
            <a:lstStyle/>
            <a:p>
              <a:endParaRPr lang="en-US"/>
            </a:p>
          </p:txBody>
        </p:sp>
        <p:sp>
          <p:nvSpPr>
            <p:cNvPr id="149591" name="Rectangle 12"/>
            <p:cNvSpPr>
              <a:spLocks noChangeArrowheads="1"/>
            </p:cNvSpPr>
            <p:nvPr/>
          </p:nvSpPr>
          <p:spPr bwMode="auto">
            <a:xfrm>
              <a:off x="864" y="999"/>
              <a:ext cx="1056"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Risikofaktor +</a:t>
              </a:r>
              <a:endParaRPr lang="de-DE" sz="2000">
                <a:solidFill>
                  <a:srgbClr val="4D4D4D"/>
                </a:solidFill>
                <a:latin typeface="Arial Narrow" pitchFamily="34" charset="0"/>
              </a:endParaRPr>
            </a:p>
          </p:txBody>
        </p:sp>
        <p:sp>
          <p:nvSpPr>
            <p:cNvPr id="149592" name="Rectangle 13"/>
            <p:cNvSpPr>
              <a:spLocks noChangeArrowheads="1"/>
            </p:cNvSpPr>
            <p:nvPr/>
          </p:nvSpPr>
          <p:spPr bwMode="auto">
            <a:xfrm>
              <a:off x="864" y="2198"/>
              <a:ext cx="1248"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Risikofaktor</a:t>
              </a:r>
              <a:r>
                <a:rPr lang="de-DE" sz="2000">
                  <a:solidFill>
                    <a:srgbClr val="4D4D4D"/>
                  </a:solidFill>
                  <a:latin typeface="Arial Narrow" pitchFamily="34" charset="0"/>
                  <a:cs typeface="Times New Roman" pitchFamily="18" charset="0"/>
                </a:rPr>
                <a:t> </a:t>
              </a:r>
              <a:r>
                <a:rPr lang="de-DE" sz="2000" b="1">
                  <a:solidFill>
                    <a:srgbClr val="4D4D4D"/>
                  </a:solidFill>
                  <a:cs typeface="Times New Roman" pitchFamily="18" charset="0"/>
                </a:rPr>
                <a:t>-</a:t>
              </a:r>
            </a:p>
          </p:txBody>
        </p:sp>
      </p:grpSp>
      <p:grpSp>
        <p:nvGrpSpPr>
          <p:cNvPr id="267278" name="Group 14"/>
          <p:cNvGrpSpPr>
            <a:grpSpLocks/>
          </p:cNvGrpSpPr>
          <p:nvPr/>
        </p:nvGrpSpPr>
        <p:grpSpPr bwMode="auto">
          <a:xfrm>
            <a:off x="1449388" y="1508125"/>
            <a:ext cx="3046412" cy="2530475"/>
            <a:chOff x="913" y="950"/>
            <a:chExt cx="1919" cy="1594"/>
          </a:xfrm>
        </p:grpSpPr>
        <p:sp>
          <p:nvSpPr>
            <p:cNvPr id="149580" name="Line 15"/>
            <p:cNvSpPr>
              <a:spLocks noChangeShapeType="1"/>
            </p:cNvSpPr>
            <p:nvPr/>
          </p:nvSpPr>
          <p:spPr bwMode="auto">
            <a:xfrm flipV="1">
              <a:off x="1763" y="1021"/>
              <a:ext cx="344" cy="252"/>
            </a:xfrm>
            <a:prstGeom prst="line">
              <a:avLst/>
            </a:prstGeom>
            <a:noFill/>
            <a:ln w="28575">
              <a:solidFill>
                <a:srgbClr val="000000"/>
              </a:solidFill>
              <a:round/>
              <a:headEnd/>
              <a:tailEnd type="triangle" w="med" len="med"/>
            </a:ln>
          </p:spPr>
          <p:txBody>
            <a:bodyPr/>
            <a:lstStyle/>
            <a:p>
              <a:endParaRPr lang="en-US"/>
            </a:p>
          </p:txBody>
        </p:sp>
        <p:sp>
          <p:nvSpPr>
            <p:cNvPr id="149581" name="Line 16"/>
            <p:cNvSpPr>
              <a:spLocks noChangeShapeType="1"/>
            </p:cNvSpPr>
            <p:nvPr/>
          </p:nvSpPr>
          <p:spPr bwMode="auto">
            <a:xfrm>
              <a:off x="1764" y="1284"/>
              <a:ext cx="340" cy="288"/>
            </a:xfrm>
            <a:prstGeom prst="line">
              <a:avLst/>
            </a:prstGeom>
            <a:noFill/>
            <a:ln w="28575">
              <a:solidFill>
                <a:srgbClr val="000000"/>
              </a:solidFill>
              <a:round/>
              <a:headEnd/>
              <a:tailEnd type="triangle" w="med" len="med"/>
            </a:ln>
          </p:spPr>
          <p:txBody>
            <a:bodyPr/>
            <a:lstStyle/>
            <a:p>
              <a:endParaRPr lang="en-US"/>
            </a:p>
          </p:txBody>
        </p:sp>
        <p:sp>
          <p:nvSpPr>
            <p:cNvPr id="149582" name="Line 17"/>
            <p:cNvSpPr>
              <a:spLocks noChangeShapeType="1"/>
            </p:cNvSpPr>
            <p:nvPr/>
          </p:nvSpPr>
          <p:spPr bwMode="auto">
            <a:xfrm flipV="1">
              <a:off x="1773" y="1872"/>
              <a:ext cx="339" cy="276"/>
            </a:xfrm>
            <a:prstGeom prst="line">
              <a:avLst/>
            </a:prstGeom>
            <a:noFill/>
            <a:ln w="28575">
              <a:solidFill>
                <a:srgbClr val="000000"/>
              </a:solidFill>
              <a:round/>
              <a:headEnd/>
              <a:tailEnd type="triangle" w="med" len="med"/>
            </a:ln>
          </p:spPr>
          <p:txBody>
            <a:bodyPr/>
            <a:lstStyle/>
            <a:p>
              <a:endParaRPr lang="en-US"/>
            </a:p>
          </p:txBody>
        </p:sp>
        <p:sp>
          <p:nvSpPr>
            <p:cNvPr id="149583" name="Line 18"/>
            <p:cNvSpPr>
              <a:spLocks noChangeShapeType="1"/>
            </p:cNvSpPr>
            <p:nvPr/>
          </p:nvSpPr>
          <p:spPr bwMode="auto">
            <a:xfrm>
              <a:off x="1776" y="2160"/>
              <a:ext cx="329" cy="180"/>
            </a:xfrm>
            <a:prstGeom prst="line">
              <a:avLst/>
            </a:prstGeom>
            <a:noFill/>
            <a:ln w="28575">
              <a:solidFill>
                <a:srgbClr val="000000"/>
              </a:solidFill>
              <a:round/>
              <a:headEnd/>
              <a:tailEnd type="triangle" w="med" len="med"/>
            </a:ln>
          </p:spPr>
          <p:txBody>
            <a:bodyPr/>
            <a:lstStyle/>
            <a:p>
              <a:endParaRPr lang="en-US"/>
            </a:p>
          </p:txBody>
        </p:sp>
        <p:sp>
          <p:nvSpPr>
            <p:cNvPr id="149584" name="Line 19"/>
            <p:cNvSpPr>
              <a:spLocks noChangeShapeType="1"/>
            </p:cNvSpPr>
            <p:nvPr/>
          </p:nvSpPr>
          <p:spPr bwMode="auto">
            <a:xfrm flipH="1">
              <a:off x="918" y="1278"/>
              <a:ext cx="841" cy="0"/>
            </a:xfrm>
            <a:prstGeom prst="line">
              <a:avLst/>
            </a:prstGeom>
            <a:noFill/>
            <a:ln w="28575">
              <a:solidFill>
                <a:srgbClr val="000000"/>
              </a:solidFill>
              <a:round/>
              <a:headEnd/>
              <a:tailEnd/>
            </a:ln>
          </p:spPr>
          <p:txBody>
            <a:bodyPr/>
            <a:lstStyle/>
            <a:p>
              <a:endParaRPr lang="en-US"/>
            </a:p>
          </p:txBody>
        </p:sp>
        <p:sp>
          <p:nvSpPr>
            <p:cNvPr id="149585" name="Line 20"/>
            <p:cNvSpPr>
              <a:spLocks noChangeShapeType="1"/>
            </p:cNvSpPr>
            <p:nvPr/>
          </p:nvSpPr>
          <p:spPr bwMode="auto">
            <a:xfrm flipH="1">
              <a:off x="913" y="2160"/>
              <a:ext cx="862" cy="0"/>
            </a:xfrm>
            <a:prstGeom prst="line">
              <a:avLst/>
            </a:prstGeom>
            <a:noFill/>
            <a:ln w="28575">
              <a:solidFill>
                <a:srgbClr val="000000"/>
              </a:solidFill>
              <a:round/>
              <a:headEnd/>
              <a:tailEnd/>
            </a:ln>
          </p:spPr>
          <p:txBody>
            <a:bodyPr/>
            <a:lstStyle/>
            <a:p>
              <a:endParaRPr lang="en-US"/>
            </a:p>
          </p:txBody>
        </p:sp>
        <p:sp>
          <p:nvSpPr>
            <p:cNvPr id="149586" name="Rectangle 21"/>
            <p:cNvSpPr>
              <a:spLocks noChangeArrowheads="1"/>
            </p:cNvSpPr>
            <p:nvPr/>
          </p:nvSpPr>
          <p:spPr bwMode="auto">
            <a:xfrm>
              <a:off x="2112" y="950"/>
              <a:ext cx="720"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Krank</a:t>
              </a:r>
              <a:r>
                <a:rPr lang="de-DE" sz="2000">
                  <a:solidFill>
                    <a:srgbClr val="4D4D4D"/>
                  </a:solidFill>
                  <a:latin typeface="Arial Narrow" pitchFamily="34" charset="0"/>
                </a:rPr>
                <a:t> </a:t>
              </a:r>
            </a:p>
          </p:txBody>
        </p:sp>
        <p:sp>
          <p:nvSpPr>
            <p:cNvPr id="149587" name="Rectangle 22"/>
            <p:cNvSpPr>
              <a:spLocks noChangeArrowheads="1"/>
            </p:cNvSpPr>
            <p:nvPr/>
          </p:nvSpPr>
          <p:spPr bwMode="auto">
            <a:xfrm>
              <a:off x="2112" y="1412"/>
              <a:ext cx="720"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Gesund</a:t>
              </a:r>
              <a:r>
                <a:rPr lang="de-DE" sz="2000">
                  <a:solidFill>
                    <a:srgbClr val="4D4D4D"/>
                  </a:solidFill>
                  <a:latin typeface="Arial Narrow" pitchFamily="34" charset="0"/>
                </a:rPr>
                <a:t> </a:t>
              </a:r>
            </a:p>
          </p:txBody>
        </p:sp>
        <p:sp>
          <p:nvSpPr>
            <p:cNvPr id="149588" name="Rectangle 23"/>
            <p:cNvSpPr>
              <a:spLocks noChangeArrowheads="1"/>
            </p:cNvSpPr>
            <p:nvPr/>
          </p:nvSpPr>
          <p:spPr bwMode="auto">
            <a:xfrm>
              <a:off x="2064" y="2294"/>
              <a:ext cx="768"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Gesund</a:t>
              </a:r>
              <a:r>
                <a:rPr lang="de-DE" sz="2000">
                  <a:solidFill>
                    <a:srgbClr val="4D4D4D"/>
                  </a:solidFill>
                  <a:latin typeface="Arial Narrow" pitchFamily="34" charset="0"/>
                </a:rPr>
                <a:t> </a:t>
              </a:r>
            </a:p>
          </p:txBody>
        </p:sp>
        <p:sp>
          <p:nvSpPr>
            <p:cNvPr id="149589" name="Rectangle 24"/>
            <p:cNvSpPr>
              <a:spLocks noChangeArrowheads="1"/>
            </p:cNvSpPr>
            <p:nvPr/>
          </p:nvSpPr>
          <p:spPr bwMode="auto">
            <a:xfrm>
              <a:off x="2112" y="1766"/>
              <a:ext cx="720"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Krank</a:t>
              </a:r>
              <a:r>
                <a:rPr lang="de-DE" sz="2000">
                  <a:solidFill>
                    <a:srgbClr val="4D4D4D"/>
                  </a:solidFill>
                  <a:latin typeface="Arial Narrow" pitchFamily="34" charset="0"/>
                </a:rPr>
                <a:t> </a:t>
              </a:r>
            </a:p>
          </p:txBody>
        </p:sp>
      </p:grpSp>
      <p:grpSp>
        <p:nvGrpSpPr>
          <p:cNvPr id="267289" name="Group 25"/>
          <p:cNvGrpSpPr>
            <a:grpSpLocks/>
          </p:cNvGrpSpPr>
          <p:nvPr/>
        </p:nvGrpSpPr>
        <p:grpSpPr bwMode="auto">
          <a:xfrm>
            <a:off x="4800600" y="1600200"/>
            <a:ext cx="2849563" cy="2586038"/>
            <a:chOff x="3024" y="1008"/>
            <a:chExt cx="1795" cy="1629"/>
          </a:xfrm>
        </p:grpSpPr>
        <p:sp>
          <p:nvSpPr>
            <p:cNvPr id="149572" name="Line 26"/>
            <p:cNvSpPr>
              <a:spLocks noChangeShapeType="1"/>
            </p:cNvSpPr>
            <p:nvPr/>
          </p:nvSpPr>
          <p:spPr bwMode="auto">
            <a:xfrm>
              <a:off x="4032" y="1144"/>
              <a:ext cx="780" cy="180"/>
            </a:xfrm>
            <a:prstGeom prst="line">
              <a:avLst/>
            </a:prstGeom>
            <a:noFill/>
            <a:ln w="28575">
              <a:solidFill>
                <a:srgbClr val="000000"/>
              </a:solidFill>
              <a:round/>
              <a:headEnd type="triangle" w="med" len="med"/>
              <a:tailEnd/>
            </a:ln>
          </p:spPr>
          <p:txBody>
            <a:bodyPr/>
            <a:lstStyle/>
            <a:p>
              <a:endParaRPr lang="en-US"/>
            </a:p>
          </p:txBody>
        </p:sp>
        <p:sp>
          <p:nvSpPr>
            <p:cNvPr id="149573" name="Line 27"/>
            <p:cNvSpPr>
              <a:spLocks noChangeShapeType="1"/>
            </p:cNvSpPr>
            <p:nvPr/>
          </p:nvSpPr>
          <p:spPr bwMode="auto">
            <a:xfrm flipV="1">
              <a:off x="4033" y="1326"/>
              <a:ext cx="786" cy="210"/>
            </a:xfrm>
            <a:prstGeom prst="line">
              <a:avLst/>
            </a:prstGeom>
            <a:noFill/>
            <a:ln w="28575">
              <a:solidFill>
                <a:srgbClr val="000000"/>
              </a:solidFill>
              <a:round/>
              <a:headEnd type="triangle" w="med" len="med"/>
              <a:tailEnd/>
            </a:ln>
          </p:spPr>
          <p:txBody>
            <a:bodyPr/>
            <a:lstStyle/>
            <a:p>
              <a:endParaRPr lang="en-US"/>
            </a:p>
          </p:txBody>
        </p:sp>
        <p:sp>
          <p:nvSpPr>
            <p:cNvPr id="149574" name="Line 28"/>
            <p:cNvSpPr>
              <a:spLocks noChangeShapeType="1"/>
            </p:cNvSpPr>
            <p:nvPr/>
          </p:nvSpPr>
          <p:spPr bwMode="auto">
            <a:xfrm>
              <a:off x="4080" y="2064"/>
              <a:ext cx="732" cy="180"/>
            </a:xfrm>
            <a:prstGeom prst="line">
              <a:avLst/>
            </a:prstGeom>
            <a:noFill/>
            <a:ln w="28575">
              <a:solidFill>
                <a:srgbClr val="000000"/>
              </a:solidFill>
              <a:round/>
              <a:headEnd type="triangle" w="med" len="med"/>
              <a:tailEnd/>
            </a:ln>
          </p:spPr>
          <p:txBody>
            <a:bodyPr/>
            <a:lstStyle/>
            <a:p>
              <a:endParaRPr lang="en-US"/>
            </a:p>
          </p:txBody>
        </p:sp>
        <p:sp>
          <p:nvSpPr>
            <p:cNvPr id="149575" name="Line 29"/>
            <p:cNvSpPr>
              <a:spLocks noChangeShapeType="1"/>
            </p:cNvSpPr>
            <p:nvPr/>
          </p:nvSpPr>
          <p:spPr bwMode="auto">
            <a:xfrm flipV="1">
              <a:off x="4113" y="2246"/>
              <a:ext cx="702" cy="246"/>
            </a:xfrm>
            <a:prstGeom prst="line">
              <a:avLst/>
            </a:prstGeom>
            <a:noFill/>
            <a:ln w="28575">
              <a:solidFill>
                <a:srgbClr val="000000"/>
              </a:solidFill>
              <a:round/>
              <a:headEnd type="triangle" w="med" len="med"/>
              <a:tailEnd/>
            </a:ln>
          </p:spPr>
          <p:txBody>
            <a:bodyPr/>
            <a:lstStyle/>
            <a:p>
              <a:endParaRPr lang="en-US"/>
            </a:p>
          </p:txBody>
        </p:sp>
        <p:sp>
          <p:nvSpPr>
            <p:cNvPr id="149576" name="Rectangle 30"/>
            <p:cNvSpPr>
              <a:spLocks noChangeArrowheads="1"/>
            </p:cNvSpPr>
            <p:nvPr/>
          </p:nvSpPr>
          <p:spPr bwMode="auto">
            <a:xfrm>
              <a:off x="3024" y="1008"/>
              <a:ext cx="1008"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Risikofaktor +</a:t>
              </a:r>
              <a:r>
                <a:rPr lang="de-DE" sz="2000" b="1">
                  <a:solidFill>
                    <a:srgbClr val="4D4D4D"/>
                  </a:solidFill>
                  <a:latin typeface="Arial Narrow" pitchFamily="34" charset="0"/>
                </a:rPr>
                <a:t> </a:t>
              </a:r>
            </a:p>
          </p:txBody>
        </p:sp>
        <p:sp>
          <p:nvSpPr>
            <p:cNvPr id="149577" name="Rectangle 31"/>
            <p:cNvSpPr>
              <a:spLocks noChangeArrowheads="1"/>
            </p:cNvSpPr>
            <p:nvPr/>
          </p:nvSpPr>
          <p:spPr bwMode="auto">
            <a:xfrm>
              <a:off x="3024" y="1402"/>
              <a:ext cx="963"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Arial Narrow" pitchFamily="34" charset="0"/>
                  <a:cs typeface="Times New Roman" pitchFamily="18" charset="0"/>
                </a:rPr>
                <a:t>Risikofaktor</a:t>
              </a:r>
              <a:r>
                <a:rPr lang="de-DE" sz="2000">
                  <a:solidFill>
                    <a:srgbClr val="FF3300"/>
                  </a:solidFill>
                  <a:latin typeface="Arial Narrow" pitchFamily="34" charset="0"/>
                  <a:cs typeface="Times New Roman" pitchFamily="18" charset="0"/>
                </a:rPr>
                <a:t> </a:t>
              </a:r>
              <a:r>
                <a:rPr lang="de-DE" sz="2000" b="1">
                  <a:solidFill>
                    <a:srgbClr val="4D4D4D"/>
                  </a:solidFill>
                  <a:cs typeface="Times New Roman" pitchFamily="18" charset="0"/>
                </a:rPr>
                <a:t>-</a:t>
              </a:r>
            </a:p>
          </p:txBody>
        </p:sp>
        <p:sp>
          <p:nvSpPr>
            <p:cNvPr id="149578" name="Rectangle 32"/>
            <p:cNvSpPr>
              <a:spLocks noChangeArrowheads="1"/>
            </p:cNvSpPr>
            <p:nvPr/>
          </p:nvSpPr>
          <p:spPr bwMode="auto">
            <a:xfrm>
              <a:off x="3072" y="1958"/>
              <a:ext cx="1008" cy="250"/>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Risikofaktor +</a:t>
              </a:r>
              <a:r>
                <a:rPr lang="de-DE" sz="2000" b="1">
                  <a:solidFill>
                    <a:srgbClr val="4D4D4D"/>
                  </a:solidFill>
                  <a:latin typeface="Arial Narrow" pitchFamily="34" charset="0"/>
                </a:rPr>
                <a:t> </a:t>
              </a:r>
            </a:p>
          </p:txBody>
        </p:sp>
        <p:sp>
          <p:nvSpPr>
            <p:cNvPr id="149579" name="Rectangle 33"/>
            <p:cNvSpPr>
              <a:spLocks noChangeArrowheads="1"/>
            </p:cNvSpPr>
            <p:nvPr/>
          </p:nvSpPr>
          <p:spPr bwMode="auto">
            <a:xfrm>
              <a:off x="3072" y="2387"/>
              <a:ext cx="963"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Arial Narrow" pitchFamily="34" charset="0"/>
                  <a:cs typeface="Times New Roman" pitchFamily="18" charset="0"/>
                </a:rPr>
                <a:t>Risikofaktor</a:t>
              </a:r>
              <a:r>
                <a:rPr lang="de-DE" sz="2000">
                  <a:solidFill>
                    <a:srgbClr val="4D4D4D"/>
                  </a:solidFill>
                  <a:latin typeface="Arial Narrow" pitchFamily="34" charset="0"/>
                  <a:cs typeface="Times New Roman" pitchFamily="18" charset="0"/>
                </a:rPr>
                <a:t> </a:t>
              </a:r>
              <a:r>
                <a:rPr lang="de-DE" sz="2000" b="1">
                  <a:solidFill>
                    <a:srgbClr val="4D4D4D"/>
                  </a:solidFill>
                  <a:cs typeface="Times New Roman" pitchFamily="18" charset="0"/>
                </a:rPr>
                <a:t>-</a:t>
              </a:r>
            </a:p>
          </p:txBody>
        </p:sp>
      </p:grpSp>
      <p:grpSp>
        <p:nvGrpSpPr>
          <p:cNvPr id="267298" name="Group 34"/>
          <p:cNvGrpSpPr>
            <a:grpSpLocks/>
          </p:cNvGrpSpPr>
          <p:nvPr/>
        </p:nvGrpSpPr>
        <p:grpSpPr bwMode="auto">
          <a:xfrm>
            <a:off x="7696200" y="1676400"/>
            <a:ext cx="1371600" cy="2225675"/>
            <a:chOff x="4848" y="1056"/>
            <a:chExt cx="864" cy="1402"/>
          </a:xfrm>
        </p:grpSpPr>
        <p:sp>
          <p:nvSpPr>
            <p:cNvPr id="149570" name="Rectangle 35"/>
            <p:cNvSpPr>
              <a:spLocks noChangeArrowheads="1"/>
            </p:cNvSpPr>
            <p:nvPr/>
          </p:nvSpPr>
          <p:spPr bwMode="auto">
            <a:xfrm>
              <a:off x="4848" y="1056"/>
              <a:ext cx="720" cy="462"/>
            </a:xfrm>
            <a:prstGeom prst="rect">
              <a:avLst/>
            </a:prstGeom>
            <a:noFill/>
            <a:ln w="9525">
              <a:noFill/>
              <a:miter lim="800000"/>
              <a:headEnd/>
              <a:tailEnd/>
            </a:ln>
          </p:spPr>
          <p:txBody>
            <a:bodyPr>
              <a:spAutoFit/>
            </a:bodyPr>
            <a:lstStyle/>
            <a:p>
              <a:pPr eaLnBrk="0" hangingPunct="0">
                <a:lnSpc>
                  <a:spcPct val="105000"/>
                </a:lnSpc>
              </a:pPr>
              <a:r>
                <a:rPr lang="de-DE" sz="2000" b="1">
                  <a:solidFill>
                    <a:srgbClr val="4D4D4D"/>
                  </a:solidFill>
                  <a:latin typeface="Arial Narrow" pitchFamily="34" charset="0"/>
                  <a:cs typeface="Times New Roman" pitchFamily="18" charset="0"/>
                </a:rPr>
                <a:t>Fälle</a:t>
              </a:r>
            </a:p>
            <a:p>
              <a:pPr eaLnBrk="0" hangingPunct="0">
                <a:lnSpc>
                  <a:spcPct val="105000"/>
                </a:lnSpc>
              </a:pPr>
              <a:r>
                <a:rPr lang="de-DE" sz="2000" b="1">
                  <a:solidFill>
                    <a:srgbClr val="4D4D4D"/>
                  </a:solidFill>
                  <a:latin typeface="Arial Narrow" pitchFamily="34" charset="0"/>
                  <a:cs typeface="Times New Roman" pitchFamily="18" charset="0"/>
                </a:rPr>
                <a:t>(Krank)</a:t>
              </a:r>
              <a:r>
                <a:rPr lang="de-DE" sz="2000">
                  <a:solidFill>
                    <a:srgbClr val="4D4D4D"/>
                  </a:solidFill>
                  <a:latin typeface="Arial Narrow" pitchFamily="34" charset="0"/>
                </a:rPr>
                <a:t> </a:t>
              </a:r>
            </a:p>
          </p:txBody>
        </p:sp>
        <p:sp>
          <p:nvSpPr>
            <p:cNvPr id="149571" name="Rectangle 36"/>
            <p:cNvSpPr>
              <a:spLocks noChangeArrowheads="1"/>
            </p:cNvSpPr>
            <p:nvPr/>
          </p:nvSpPr>
          <p:spPr bwMode="auto">
            <a:xfrm>
              <a:off x="4848" y="1996"/>
              <a:ext cx="864" cy="462"/>
            </a:xfrm>
            <a:prstGeom prst="rect">
              <a:avLst/>
            </a:prstGeom>
            <a:noFill/>
            <a:ln w="9525">
              <a:noFill/>
              <a:miter lim="800000"/>
              <a:headEnd/>
              <a:tailEnd/>
            </a:ln>
          </p:spPr>
          <p:txBody>
            <a:bodyPr>
              <a:spAutoFit/>
            </a:bodyPr>
            <a:lstStyle/>
            <a:p>
              <a:pPr eaLnBrk="0" hangingPunct="0">
                <a:lnSpc>
                  <a:spcPct val="105000"/>
                </a:lnSpc>
              </a:pPr>
              <a:r>
                <a:rPr lang="de-DE" sz="2000" b="1">
                  <a:solidFill>
                    <a:srgbClr val="4D4D4D"/>
                  </a:solidFill>
                  <a:latin typeface="Arial Narrow" pitchFamily="34" charset="0"/>
                  <a:cs typeface="Times New Roman" pitchFamily="18" charset="0"/>
                </a:rPr>
                <a:t>Kontrollen</a:t>
              </a:r>
            </a:p>
            <a:p>
              <a:pPr eaLnBrk="0" hangingPunct="0">
                <a:lnSpc>
                  <a:spcPct val="105000"/>
                </a:lnSpc>
              </a:pPr>
              <a:r>
                <a:rPr lang="de-DE" sz="2000" b="1">
                  <a:solidFill>
                    <a:srgbClr val="4D4D4D"/>
                  </a:solidFill>
                  <a:latin typeface="Arial Narrow" pitchFamily="34" charset="0"/>
                  <a:cs typeface="Times New Roman" pitchFamily="18" charset="0"/>
                </a:rPr>
                <a:t>(Gesund)</a:t>
              </a:r>
              <a:endParaRPr lang="de-DE" sz="2000" b="1">
                <a:solidFill>
                  <a:srgbClr val="4D4D4D"/>
                </a:solidFill>
                <a:latin typeface="Arial Narrow" pitchFamily="34" charset="0"/>
              </a:endParaRPr>
            </a:p>
          </p:txBody>
        </p:sp>
      </p:grpSp>
      <p:sp>
        <p:nvSpPr>
          <p:cNvPr id="149515" name="Line 37"/>
          <p:cNvSpPr>
            <a:spLocks noChangeShapeType="1"/>
          </p:cNvSpPr>
          <p:nvPr/>
        </p:nvSpPr>
        <p:spPr bwMode="auto">
          <a:xfrm>
            <a:off x="4495800" y="0"/>
            <a:ext cx="0" cy="6858000"/>
          </a:xfrm>
          <a:prstGeom prst="line">
            <a:avLst/>
          </a:prstGeom>
          <a:noFill/>
          <a:ln w="9525" cap="rnd">
            <a:solidFill>
              <a:schemeClr val="tx1"/>
            </a:solidFill>
            <a:prstDash val="sysDot"/>
            <a:round/>
            <a:headEnd/>
            <a:tailEnd/>
          </a:ln>
        </p:spPr>
        <p:txBody>
          <a:bodyPr/>
          <a:lstStyle/>
          <a:p>
            <a:endParaRPr lang="en-US"/>
          </a:p>
        </p:txBody>
      </p:sp>
      <p:grpSp>
        <p:nvGrpSpPr>
          <p:cNvPr id="267302" name="Group 38"/>
          <p:cNvGrpSpPr>
            <a:grpSpLocks/>
          </p:cNvGrpSpPr>
          <p:nvPr/>
        </p:nvGrpSpPr>
        <p:grpSpPr bwMode="auto">
          <a:xfrm>
            <a:off x="76200" y="4343400"/>
            <a:ext cx="4495800" cy="1371600"/>
            <a:chOff x="144" y="2640"/>
            <a:chExt cx="2832" cy="864"/>
          </a:xfrm>
        </p:grpSpPr>
        <p:sp>
          <p:nvSpPr>
            <p:cNvPr id="149554" name="Rectangle 39"/>
            <p:cNvSpPr>
              <a:spLocks noChangeArrowheads="1"/>
            </p:cNvSpPr>
            <p:nvPr/>
          </p:nvSpPr>
          <p:spPr bwMode="auto">
            <a:xfrm>
              <a:off x="1152" y="2640"/>
              <a:ext cx="576" cy="212"/>
            </a:xfrm>
            <a:prstGeom prst="rect">
              <a:avLst/>
            </a:prstGeom>
            <a:noFill/>
            <a:ln w="9525">
              <a:noFill/>
              <a:miter lim="800000"/>
              <a:headEnd/>
              <a:tailEnd/>
            </a:ln>
          </p:spPr>
          <p:txBody>
            <a:bodyPr>
              <a:spAutoFit/>
            </a:bodyPr>
            <a:lstStyle/>
            <a:p>
              <a:pPr eaLnBrk="0" hangingPunct="0"/>
              <a:r>
                <a:rPr lang="de-DE" sz="1600" b="1">
                  <a:solidFill>
                    <a:srgbClr val="4D4D4D"/>
                  </a:solidFill>
                  <a:cs typeface="Times New Roman" pitchFamily="18" charset="0"/>
                </a:rPr>
                <a:t>Kranke</a:t>
              </a:r>
              <a:r>
                <a:rPr lang="de-DE" sz="1400">
                  <a:solidFill>
                    <a:srgbClr val="4D4D4D"/>
                  </a:solidFill>
                </a:rPr>
                <a:t> </a:t>
              </a:r>
              <a:endParaRPr lang="de-DE">
                <a:solidFill>
                  <a:srgbClr val="4D4D4D"/>
                </a:solidFill>
              </a:endParaRPr>
            </a:p>
          </p:txBody>
        </p:sp>
        <p:sp>
          <p:nvSpPr>
            <p:cNvPr id="149555" name="Rectangle 40"/>
            <p:cNvSpPr>
              <a:spLocks noChangeArrowheads="1"/>
            </p:cNvSpPr>
            <p:nvPr/>
          </p:nvSpPr>
          <p:spPr bwMode="auto">
            <a:xfrm>
              <a:off x="1728" y="2640"/>
              <a:ext cx="672" cy="212"/>
            </a:xfrm>
            <a:prstGeom prst="rect">
              <a:avLst/>
            </a:prstGeom>
            <a:noFill/>
            <a:ln w="9525">
              <a:noFill/>
              <a:miter lim="800000"/>
              <a:headEnd/>
              <a:tailEnd/>
            </a:ln>
          </p:spPr>
          <p:txBody>
            <a:bodyPr>
              <a:spAutoFit/>
            </a:bodyPr>
            <a:lstStyle/>
            <a:p>
              <a:pPr eaLnBrk="0" hangingPunct="0"/>
              <a:r>
                <a:rPr lang="de-DE" sz="1600" b="1">
                  <a:solidFill>
                    <a:srgbClr val="4D4D4D"/>
                  </a:solidFill>
                  <a:cs typeface="Times New Roman" pitchFamily="18" charset="0"/>
                </a:rPr>
                <a:t>Gesunde</a:t>
              </a:r>
              <a:r>
                <a:rPr lang="de-DE" sz="1400">
                  <a:solidFill>
                    <a:srgbClr val="4D4D4D"/>
                  </a:solidFill>
                </a:rPr>
                <a:t> </a:t>
              </a:r>
              <a:endParaRPr lang="de-DE">
                <a:solidFill>
                  <a:srgbClr val="4D4D4D"/>
                </a:solidFill>
              </a:endParaRPr>
            </a:p>
          </p:txBody>
        </p:sp>
        <p:sp>
          <p:nvSpPr>
            <p:cNvPr id="149556" name="Rectangle 41"/>
            <p:cNvSpPr>
              <a:spLocks noChangeArrowheads="1"/>
            </p:cNvSpPr>
            <p:nvPr/>
          </p:nvSpPr>
          <p:spPr bwMode="auto">
            <a:xfrm>
              <a:off x="144" y="2880"/>
              <a:ext cx="1008" cy="231"/>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Risikofaktor </a:t>
              </a:r>
              <a:r>
                <a:rPr lang="de-DE" b="1">
                  <a:solidFill>
                    <a:srgbClr val="4D4D4D"/>
                  </a:solidFill>
                  <a:latin typeface="Helvetica"/>
                  <a:cs typeface="Times New Roman" pitchFamily="18" charset="0"/>
                </a:rPr>
                <a:t>+</a:t>
              </a:r>
              <a:r>
                <a:rPr lang="de-DE" b="1">
                  <a:solidFill>
                    <a:srgbClr val="4D4D4D"/>
                  </a:solidFill>
                  <a:latin typeface="Helvetica"/>
                </a:rPr>
                <a:t> </a:t>
              </a:r>
            </a:p>
          </p:txBody>
        </p:sp>
        <p:sp>
          <p:nvSpPr>
            <p:cNvPr id="149557" name="Rectangle 42"/>
            <p:cNvSpPr>
              <a:spLocks noChangeArrowheads="1"/>
            </p:cNvSpPr>
            <p:nvPr/>
          </p:nvSpPr>
          <p:spPr bwMode="auto">
            <a:xfrm>
              <a:off x="144" y="3120"/>
              <a:ext cx="956" cy="288"/>
            </a:xfrm>
            <a:prstGeom prst="rect">
              <a:avLst/>
            </a:prstGeom>
            <a:noFill/>
            <a:ln w="9525">
              <a:noFill/>
              <a:miter lim="800000"/>
              <a:headEnd/>
              <a:tailEnd/>
            </a:ln>
          </p:spPr>
          <p:txBody>
            <a:bodyPr wrap="none">
              <a:spAutoFit/>
            </a:bodyPr>
            <a:lstStyle/>
            <a:p>
              <a:pPr eaLnBrk="0" hangingPunct="0"/>
              <a:r>
                <a:rPr lang="de-DE" sz="1600" b="1">
                  <a:solidFill>
                    <a:srgbClr val="4D4D4D"/>
                  </a:solidFill>
                  <a:latin typeface="Helvetica"/>
                  <a:cs typeface="Times New Roman" pitchFamily="18" charset="0"/>
                </a:rPr>
                <a:t>Risikofaktor</a:t>
              </a:r>
              <a:r>
                <a:rPr lang="de-DE" sz="1600">
                  <a:solidFill>
                    <a:srgbClr val="4D4D4D"/>
                  </a:solidFill>
                  <a:latin typeface="Helvetica"/>
                  <a:cs typeface="Times New Roman" pitchFamily="18" charset="0"/>
                </a:rPr>
                <a:t> </a:t>
              </a:r>
              <a:r>
                <a:rPr lang="de-DE" b="1">
                  <a:solidFill>
                    <a:srgbClr val="4D4D4D"/>
                  </a:solidFill>
                  <a:latin typeface="Helvetica"/>
                  <a:cs typeface="Times New Roman" pitchFamily="18" charset="0"/>
                </a:rPr>
                <a:t>-</a:t>
              </a:r>
            </a:p>
          </p:txBody>
        </p:sp>
        <p:sp>
          <p:nvSpPr>
            <p:cNvPr id="149558" name="Rectangle 43"/>
            <p:cNvSpPr>
              <a:spLocks noChangeArrowheads="1"/>
            </p:cNvSpPr>
            <p:nvPr/>
          </p:nvSpPr>
          <p:spPr bwMode="auto">
            <a:xfrm>
              <a:off x="2400" y="2908"/>
              <a:ext cx="576" cy="212"/>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A + B</a:t>
              </a:r>
              <a:r>
                <a:rPr lang="de-DE" sz="1400">
                  <a:solidFill>
                    <a:srgbClr val="4D4D4D"/>
                  </a:solidFill>
                </a:rPr>
                <a:t> </a:t>
              </a:r>
              <a:endParaRPr lang="de-DE">
                <a:solidFill>
                  <a:srgbClr val="4D4D4D"/>
                </a:solidFill>
                <a:latin typeface="Times New Roman" pitchFamily="18" charset="0"/>
              </a:endParaRPr>
            </a:p>
          </p:txBody>
        </p:sp>
        <p:sp>
          <p:nvSpPr>
            <p:cNvPr id="149559" name="Text Box 44"/>
            <p:cNvSpPr txBox="1">
              <a:spLocks noChangeArrowheads="1"/>
            </p:cNvSpPr>
            <p:nvPr/>
          </p:nvSpPr>
          <p:spPr bwMode="auto">
            <a:xfrm>
              <a:off x="1286" y="2911"/>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A</a:t>
              </a:r>
            </a:p>
          </p:txBody>
        </p:sp>
        <p:sp>
          <p:nvSpPr>
            <p:cNvPr id="149560" name="Text Box 45"/>
            <p:cNvSpPr txBox="1">
              <a:spLocks noChangeArrowheads="1"/>
            </p:cNvSpPr>
            <p:nvPr/>
          </p:nvSpPr>
          <p:spPr bwMode="auto">
            <a:xfrm>
              <a:off x="1920" y="2908"/>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B</a:t>
              </a:r>
            </a:p>
          </p:txBody>
        </p:sp>
        <p:sp>
          <p:nvSpPr>
            <p:cNvPr id="149561" name="Text Box 46"/>
            <p:cNvSpPr txBox="1">
              <a:spLocks noChangeArrowheads="1"/>
            </p:cNvSpPr>
            <p:nvPr/>
          </p:nvSpPr>
          <p:spPr bwMode="auto">
            <a:xfrm>
              <a:off x="1296" y="3196"/>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C</a:t>
              </a:r>
            </a:p>
          </p:txBody>
        </p:sp>
        <p:sp>
          <p:nvSpPr>
            <p:cNvPr id="149562" name="Text Box 47"/>
            <p:cNvSpPr txBox="1">
              <a:spLocks noChangeArrowheads="1"/>
            </p:cNvSpPr>
            <p:nvPr/>
          </p:nvSpPr>
          <p:spPr bwMode="auto">
            <a:xfrm>
              <a:off x="1920" y="3196"/>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D</a:t>
              </a:r>
            </a:p>
          </p:txBody>
        </p:sp>
        <p:sp>
          <p:nvSpPr>
            <p:cNvPr id="149563" name="Rectangle 48"/>
            <p:cNvSpPr>
              <a:spLocks noChangeArrowheads="1"/>
            </p:cNvSpPr>
            <p:nvPr/>
          </p:nvSpPr>
          <p:spPr bwMode="auto">
            <a:xfrm>
              <a:off x="2400" y="3196"/>
              <a:ext cx="576" cy="212"/>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C + D</a:t>
              </a:r>
              <a:r>
                <a:rPr lang="de-DE" sz="1400">
                  <a:solidFill>
                    <a:srgbClr val="4D4D4D"/>
                  </a:solidFill>
                </a:rPr>
                <a:t> </a:t>
              </a:r>
              <a:endParaRPr lang="de-DE">
                <a:solidFill>
                  <a:srgbClr val="4D4D4D"/>
                </a:solidFill>
                <a:latin typeface="Times New Roman" pitchFamily="18" charset="0"/>
              </a:endParaRPr>
            </a:p>
          </p:txBody>
        </p:sp>
        <p:sp>
          <p:nvSpPr>
            <p:cNvPr id="149564" name="Line 49"/>
            <p:cNvSpPr>
              <a:spLocks noChangeShapeType="1"/>
            </p:cNvSpPr>
            <p:nvPr/>
          </p:nvSpPr>
          <p:spPr bwMode="auto">
            <a:xfrm>
              <a:off x="144" y="3168"/>
              <a:ext cx="2688" cy="0"/>
            </a:xfrm>
            <a:prstGeom prst="line">
              <a:avLst/>
            </a:prstGeom>
            <a:noFill/>
            <a:ln w="9525" cap="rnd">
              <a:solidFill>
                <a:schemeClr val="tx1"/>
              </a:solidFill>
              <a:prstDash val="sysDot"/>
              <a:round/>
              <a:headEnd/>
              <a:tailEnd/>
            </a:ln>
          </p:spPr>
          <p:txBody>
            <a:bodyPr/>
            <a:lstStyle/>
            <a:p>
              <a:endParaRPr lang="en-US"/>
            </a:p>
          </p:txBody>
        </p:sp>
        <p:sp>
          <p:nvSpPr>
            <p:cNvPr id="149565" name="Line 50"/>
            <p:cNvSpPr>
              <a:spLocks noChangeShapeType="1"/>
            </p:cNvSpPr>
            <p:nvPr/>
          </p:nvSpPr>
          <p:spPr bwMode="auto">
            <a:xfrm>
              <a:off x="1680" y="2880"/>
              <a:ext cx="0" cy="624"/>
            </a:xfrm>
            <a:prstGeom prst="line">
              <a:avLst/>
            </a:prstGeom>
            <a:noFill/>
            <a:ln w="9525" cap="rnd">
              <a:solidFill>
                <a:schemeClr val="tx1"/>
              </a:solidFill>
              <a:prstDash val="sysDot"/>
              <a:round/>
              <a:headEnd/>
              <a:tailEnd/>
            </a:ln>
          </p:spPr>
          <p:txBody>
            <a:bodyPr/>
            <a:lstStyle/>
            <a:p>
              <a:endParaRPr lang="en-US"/>
            </a:p>
          </p:txBody>
        </p:sp>
        <p:sp>
          <p:nvSpPr>
            <p:cNvPr id="149566" name="Line 51"/>
            <p:cNvSpPr>
              <a:spLocks noChangeShapeType="1"/>
            </p:cNvSpPr>
            <p:nvPr/>
          </p:nvSpPr>
          <p:spPr bwMode="auto">
            <a:xfrm>
              <a:off x="2352" y="2880"/>
              <a:ext cx="0" cy="624"/>
            </a:xfrm>
            <a:prstGeom prst="line">
              <a:avLst/>
            </a:prstGeom>
            <a:noFill/>
            <a:ln w="9525" cap="rnd">
              <a:solidFill>
                <a:schemeClr val="tx1"/>
              </a:solidFill>
              <a:prstDash val="sysDot"/>
              <a:round/>
              <a:headEnd/>
              <a:tailEnd/>
            </a:ln>
          </p:spPr>
          <p:txBody>
            <a:bodyPr/>
            <a:lstStyle/>
            <a:p>
              <a:endParaRPr lang="en-US"/>
            </a:p>
          </p:txBody>
        </p:sp>
        <p:sp>
          <p:nvSpPr>
            <p:cNvPr id="149567" name="Line 52"/>
            <p:cNvSpPr>
              <a:spLocks noChangeShapeType="1"/>
            </p:cNvSpPr>
            <p:nvPr/>
          </p:nvSpPr>
          <p:spPr bwMode="auto">
            <a:xfrm>
              <a:off x="1104" y="2880"/>
              <a:ext cx="0" cy="624"/>
            </a:xfrm>
            <a:prstGeom prst="line">
              <a:avLst/>
            </a:prstGeom>
            <a:noFill/>
            <a:ln w="9525" cap="rnd">
              <a:solidFill>
                <a:schemeClr val="tx1"/>
              </a:solidFill>
              <a:prstDash val="sysDot"/>
              <a:round/>
              <a:headEnd/>
              <a:tailEnd/>
            </a:ln>
          </p:spPr>
          <p:txBody>
            <a:bodyPr/>
            <a:lstStyle/>
            <a:p>
              <a:endParaRPr lang="en-US"/>
            </a:p>
          </p:txBody>
        </p:sp>
        <p:sp>
          <p:nvSpPr>
            <p:cNvPr id="149568" name="Line 53"/>
            <p:cNvSpPr>
              <a:spLocks noChangeShapeType="1"/>
            </p:cNvSpPr>
            <p:nvPr/>
          </p:nvSpPr>
          <p:spPr bwMode="auto">
            <a:xfrm>
              <a:off x="144" y="2880"/>
              <a:ext cx="2688" cy="0"/>
            </a:xfrm>
            <a:prstGeom prst="line">
              <a:avLst/>
            </a:prstGeom>
            <a:noFill/>
            <a:ln w="9525" cap="rnd">
              <a:solidFill>
                <a:schemeClr val="tx1"/>
              </a:solidFill>
              <a:prstDash val="sysDot"/>
              <a:round/>
              <a:headEnd/>
              <a:tailEnd/>
            </a:ln>
          </p:spPr>
          <p:txBody>
            <a:bodyPr/>
            <a:lstStyle/>
            <a:p>
              <a:endParaRPr lang="en-US"/>
            </a:p>
          </p:txBody>
        </p:sp>
        <p:sp>
          <p:nvSpPr>
            <p:cNvPr id="149569" name="Line 54"/>
            <p:cNvSpPr>
              <a:spLocks noChangeShapeType="1"/>
            </p:cNvSpPr>
            <p:nvPr/>
          </p:nvSpPr>
          <p:spPr bwMode="auto">
            <a:xfrm>
              <a:off x="144" y="3504"/>
              <a:ext cx="2688" cy="0"/>
            </a:xfrm>
            <a:prstGeom prst="line">
              <a:avLst/>
            </a:prstGeom>
            <a:noFill/>
            <a:ln w="9525" cap="rnd">
              <a:solidFill>
                <a:schemeClr val="tx1"/>
              </a:solidFill>
              <a:prstDash val="sysDot"/>
              <a:round/>
              <a:headEnd/>
              <a:tailEnd/>
            </a:ln>
          </p:spPr>
          <p:txBody>
            <a:bodyPr/>
            <a:lstStyle/>
            <a:p>
              <a:endParaRPr lang="en-US"/>
            </a:p>
          </p:txBody>
        </p:sp>
      </p:grpSp>
      <p:grpSp>
        <p:nvGrpSpPr>
          <p:cNvPr id="267319" name="Group 55"/>
          <p:cNvGrpSpPr>
            <a:grpSpLocks/>
          </p:cNvGrpSpPr>
          <p:nvPr/>
        </p:nvGrpSpPr>
        <p:grpSpPr bwMode="auto">
          <a:xfrm>
            <a:off x="4572000" y="4343400"/>
            <a:ext cx="4495800" cy="1371600"/>
            <a:chOff x="144" y="2640"/>
            <a:chExt cx="2832" cy="864"/>
          </a:xfrm>
        </p:grpSpPr>
        <p:sp>
          <p:nvSpPr>
            <p:cNvPr id="149538" name="Rectangle 56"/>
            <p:cNvSpPr>
              <a:spLocks noChangeArrowheads="1"/>
            </p:cNvSpPr>
            <p:nvPr/>
          </p:nvSpPr>
          <p:spPr bwMode="auto">
            <a:xfrm>
              <a:off x="1152" y="2640"/>
              <a:ext cx="576" cy="212"/>
            </a:xfrm>
            <a:prstGeom prst="rect">
              <a:avLst/>
            </a:prstGeom>
            <a:noFill/>
            <a:ln w="9525">
              <a:noFill/>
              <a:miter lim="800000"/>
              <a:headEnd/>
              <a:tailEnd/>
            </a:ln>
          </p:spPr>
          <p:txBody>
            <a:bodyPr>
              <a:spAutoFit/>
            </a:bodyPr>
            <a:lstStyle/>
            <a:p>
              <a:pPr eaLnBrk="0" hangingPunct="0"/>
              <a:r>
                <a:rPr lang="de-DE" sz="1600" b="1">
                  <a:solidFill>
                    <a:srgbClr val="4D4D4D"/>
                  </a:solidFill>
                  <a:cs typeface="Times New Roman" pitchFamily="18" charset="0"/>
                </a:rPr>
                <a:t>Kranke</a:t>
              </a:r>
              <a:r>
                <a:rPr lang="de-DE" sz="1400">
                  <a:solidFill>
                    <a:srgbClr val="4D4D4D"/>
                  </a:solidFill>
                </a:rPr>
                <a:t> </a:t>
              </a:r>
              <a:endParaRPr lang="de-DE">
                <a:solidFill>
                  <a:srgbClr val="4D4D4D"/>
                </a:solidFill>
              </a:endParaRPr>
            </a:p>
          </p:txBody>
        </p:sp>
        <p:sp>
          <p:nvSpPr>
            <p:cNvPr id="149539" name="Rectangle 57"/>
            <p:cNvSpPr>
              <a:spLocks noChangeArrowheads="1"/>
            </p:cNvSpPr>
            <p:nvPr/>
          </p:nvSpPr>
          <p:spPr bwMode="auto">
            <a:xfrm>
              <a:off x="1728" y="2640"/>
              <a:ext cx="672" cy="212"/>
            </a:xfrm>
            <a:prstGeom prst="rect">
              <a:avLst/>
            </a:prstGeom>
            <a:noFill/>
            <a:ln w="9525">
              <a:noFill/>
              <a:miter lim="800000"/>
              <a:headEnd/>
              <a:tailEnd/>
            </a:ln>
          </p:spPr>
          <p:txBody>
            <a:bodyPr>
              <a:spAutoFit/>
            </a:bodyPr>
            <a:lstStyle/>
            <a:p>
              <a:pPr eaLnBrk="0" hangingPunct="0"/>
              <a:r>
                <a:rPr lang="de-DE" sz="1600" b="1">
                  <a:solidFill>
                    <a:srgbClr val="4D4D4D"/>
                  </a:solidFill>
                  <a:cs typeface="Times New Roman" pitchFamily="18" charset="0"/>
                </a:rPr>
                <a:t>Gesunde</a:t>
              </a:r>
              <a:r>
                <a:rPr lang="de-DE" sz="1400">
                  <a:solidFill>
                    <a:srgbClr val="4D4D4D"/>
                  </a:solidFill>
                </a:rPr>
                <a:t> </a:t>
              </a:r>
              <a:endParaRPr lang="de-DE">
                <a:solidFill>
                  <a:srgbClr val="4D4D4D"/>
                </a:solidFill>
              </a:endParaRPr>
            </a:p>
          </p:txBody>
        </p:sp>
        <p:sp>
          <p:nvSpPr>
            <p:cNvPr id="149540" name="Rectangle 58"/>
            <p:cNvSpPr>
              <a:spLocks noChangeArrowheads="1"/>
            </p:cNvSpPr>
            <p:nvPr/>
          </p:nvSpPr>
          <p:spPr bwMode="auto">
            <a:xfrm>
              <a:off x="144" y="2880"/>
              <a:ext cx="1008" cy="231"/>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Risikofaktor </a:t>
              </a:r>
              <a:r>
                <a:rPr lang="de-DE" b="1">
                  <a:solidFill>
                    <a:srgbClr val="4D4D4D"/>
                  </a:solidFill>
                  <a:latin typeface="Helvetica"/>
                  <a:cs typeface="Times New Roman" pitchFamily="18" charset="0"/>
                </a:rPr>
                <a:t>+</a:t>
              </a:r>
              <a:r>
                <a:rPr lang="de-DE" b="1">
                  <a:solidFill>
                    <a:srgbClr val="4D4D4D"/>
                  </a:solidFill>
                  <a:latin typeface="Helvetica"/>
                </a:rPr>
                <a:t> </a:t>
              </a:r>
            </a:p>
          </p:txBody>
        </p:sp>
        <p:sp>
          <p:nvSpPr>
            <p:cNvPr id="149541" name="Rectangle 59"/>
            <p:cNvSpPr>
              <a:spLocks noChangeArrowheads="1"/>
            </p:cNvSpPr>
            <p:nvPr/>
          </p:nvSpPr>
          <p:spPr bwMode="auto">
            <a:xfrm>
              <a:off x="144" y="3120"/>
              <a:ext cx="956" cy="288"/>
            </a:xfrm>
            <a:prstGeom prst="rect">
              <a:avLst/>
            </a:prstGeom>
            <a:noFill/>
            <a:ln w="9525">
              <a:noFill/>
              <a:miter lim="800000"/>
              <a:headEnd/>
              <a:tailEnd/>
            </a:ln>
          </p:spPr>
          <p:txBody>
            <a:bodyPr wrap="none">
              <a:spAutoFit/>
            </a:bodyPr>
            <a:lstStyle/>
            <a:p>
              <a:pPr eaLnBrk="0" hangingPunct="0"/>
              <a:r>
                <a:rPr lang="de-DE" sz="1600" b="1" dirty="0">
                  <a:solidFill>
                    <a:srgbClr val="4D4D4D"/>
                  </a:solidFill>
                  <a:latin typeface="Helvetica"/>
                  <a:cs typeface="Times New Roman" pitchFamily="18" charset="0"/>
                </a:rPr>
                <a:t>Risikofaktor</a:t>
              </a:r>
              <a:r>
                <a:rPr lang="de-DE" sz="1600" dirty="0">
                  <a:solidFill>
                    <a:srgbClr val="4D4D4D"/>
                  </a:solidFill>
                  <a:latin typeface="Helvetica"/>
                  <a:cs typeface="Times New Roman" pitchFamily="18" charset="0"/>
                </a:rPr>
                <a:t> </a:t>
              </a:r>
              <a:r>
                <a:rPr lang="de-DE" b="1" dirty="0">
                  <a:solidFill>
                    <a:srgbClr val="4D4D4D"/>
                  </a:solidFill>
                  <a:latin typeface="Helvetica"/>
                  <a:cs typeface="Times New Roman" pitchFamily="18" charset="0"/>
                </a:rPr>
                <a:t>-</a:t>
              </a:r>
            </a:p>
          </p:txBody>
        </p:sp>
        <p:sp>
          <p:nvSpPr>
            <p:cNvPr id="149542" name="Rectangle 60"/>
            <p:cNvSpPr>
              <a:spLocks noChangeArrowheads="1"/>
            </p:cNvSpPr>
            <p:nvPr/>
          </p:nvSpPr>
          <p:spPr bwMode="auto">
            <a:xfrm>
              <a:off x="2400" y="2908"/>
              <a:ext cx="576" cy="212"/>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A + B</a:t>
              </a:r>
              <a:r>
                <a:rPr lang="de-DE" sz="1400">
                  <a:solidFill>
                    <a:srgbClr val="4D4D4D"/>
                  </a:solidFill>
                </a:rPr>
                <a:t> </a:t>
              </a:r>
              <a:endParaRPr lang="de-DE">
                <a:solidFill>
                  <a:srgbClr val="4D4D4D"/>
                </a:solidFill>
                <a:latin typeface="Times New Roman" pitchFamily="18" charset="0"/>
              </a:endParaRPr>
            </a:p>
          </p:txBody>
        </p:sp>
        <p:sp>
          <p:nvSpPr>
            <p:cNvPr id="149543" name="Text Box 61"/>
            <p:cNvSpPr txBox="1">
              <a:spLocks noChangeArrowheads="1"/>
            </p:cNvSpPr>
            <p:nvPr/>
          </p:nvSpPr>
          <p:spPr bwMode="auto">
            <a:xfrm>
              <a:off x="1286" y="2911"/>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A</a:t>
              </a:r>
            </a:p>
          </p:txBody>
        </p:sp>
        <p:sp>
          <p:nvSpPr>
            <p:cNvPr id="149544" name="Text Box 62"/>
            <p:cNvSpPr txBox="1">
              <a:spLocks noChangeArrowheads="1"/>
            </p:cNvSpPr>
            <p:nvPr/>
          </p:nvSpPr>
          <p:spPr bwMode="auto">
            <a:xfrm>
              <a:off x="1920" y="2908"/>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B</a:t>
              </a:r>
            </a:p>
          </p:txBody>
        </p:sp>
        <p:sp>
          <p:nvSpPr>
            <p:cNvPr id="149545" name="Text Box 63"/>
            <p:cNvSpPr txBox="1">
              <a:spLocks noChangeArrowheads="1"/>
            </p:cNvSpPr>
            <p:nvPr/>
          </p:nvSpPr>
          <p:spPr bwMode="auto">
            <a:xfrm>
              <a:off x="1296" y="3196"/>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C</a:t>
              </a:r>
            </a:p>
          </p:txBody>
        </p:sp>
        <p:sp>
          <p:nvSpPr>
            <p:cNvPr id="149546" name="Text Box 64"/>
            <p:cNvSpPr txBox="1">
              <a:spLocks noChangeArrowheads="1"/>
            </p:cNvSpPr>
            <p:nvPr/>
          </p:nvSpPr>
          <p:spPr bwMode="auto">
            <a:xfrm>
              <a:off x="1920" y="3196"/>
              <a:ext cx="208" cy="212"/>
            </a:xfrm>
            <a:prstGeom prst="rect">
              <a:avLst/>
            </a:prstGeom>
            <a:noFill/>
            <a:ln w="9525">
              <a:noFill/>
              <a:miter lim="800000"/>
              <a:headEnd/>
              <a:tailEnd/>
            </a:ln>
          </p:spPr>
          <p:txBody>
            <a:bodyPr wrap="none">
              <a:spAutoFit/>
            </a:bodyPr>
            <a:lstStyle/>
            <a:p>
              <a:pPr eaLnBrk="0" hangingPunct="0"/>
              <a:r>
                <a:rPr lang="de-DE" sz="1600" b="1">
                  <a:solidFill>
                    <a:srgbClr val="4D4D4D"/>
                  </a:solidFill>
                </a:rPr>
                <a:t>D</a:t>
              </a:r>
            </a:p>
          </p:txBody>
        </p:sp>
        <p:sp>
          <p:nvSpPr>
            <p:cNvPr id="149547" name="Rectangle 65"/>
            <p:cNvSpPr>
              <a:spLocks noChangeArrowheads="1"/>
            </p:cNvSpPr>
            <p:nvPr/>
          </p:nvSpPr>
          <p:spPr bwMode="auto">
            <a:xfrm>
              <a:off x="2400" y="3196"/>
              <a:ext cx="576" cy="212"/>
            </a:xfrm>
            <a:prstGeom prst="rect">
              <a:avLst/>
            </a:prstGeom>
            <a:noFill/>
            <a:ln w="9525">
              <a:noFill/>
              <a:miter lim="800000"/>
              <a:headEnd/>
              <a:tailEnd/>
            </a:ln>
          </p:spPr>
          <p:txBody>
            <a:bodyPr>
              <a:spAutoFit/>
            </a:bodyPr>
            <a:lstStyle/>
            <a:p>
              <a:pPr eaLnBrk="0" hangingPunct="0"/>
              <a:r>
                <a:rPr lang="de-DE" sz="1600" b="1">
                  <a:solidFill>
                    <a:srgbClr val="4D4D4D"/>
                  </a:solidFill>
                  <a:latin typeface="Helvetica"/>
                  <a:cs typeface="Times New Roman" pitchFamily="18" charset="0"/>
                </a:rPr>
                <a:t>C + D</a:t>
              </a:r>
              <a:r>
                <a:rPr lang="de-DE" sz="1400">
                  <a:solidFill>
                    <a:srgbClr val="4D4D4D"/>
                  </a:solidFill>
                </a:rPr>
                <a:t> </a:t>
              </a:r>
              <a:endParaRPr lang="de-DE">
                <a:solidFill>
                  <a:srgbClr val="4D4D4D"/>
                </a:solidFill>
                <a:latin typeface="Times New Roman" pitchFamily="18" charset="0"/>
              </a:endParaRPr>
            </a:p>
          </p:txBody>
        </p:sp>
        <p:sp>
          <p:nvSpPr>
            <p:cNvPr id="149548" name="Line 66"/>
            <p:cNvSpPr>
              <a:spLocks noChangeShapeType="1"/>
            </p:cNvSpPr>
            <p:nvPr/>
          </p:nvSpPr>
          <p:spPr bwMode="auto">
            <a:xfrm>
              <a:off x="144" y="3168"/>
              <a:ext cx="2688" cy="0"/>
            </a:xfrm>
            <a:prstGeom prst="line">
              <a:avLst/>
            </a:prstGeom>
            <a:noFill/>
            <a:ln w="9525" cap="rnd">
              <a:solidFill>
                <a:schemeClr val="tx1"/>
              </a:solidFill>
              <a:prstDash val="sysDot"/>
              <a:round/>
              <a:headEnd/>
              <a:tailEnd/>
            </a:ln>
          </p:spPr>
          <p:txBody>
            <a:bodyPr/>
            <a:lstStyle/>
            <a:p>
              <a:endParaRPr lang="en-US"/>
            </a:p>
          </p:txBody>
        </p:sp>
        <p:sp>
          <p:nvSpPr>
            <p:cNvPr id="149549" name="Line 67"/>
            <p:cNvSpPr>
              <a:spLocks noChangeShapeType="1"/>
            </p:cNvSpPr>
            <p:nvPr/>
          </p:nvSpPr>
          <p:spPr bwMode="auto">
            <a:xfrm>
              <a:off x="1680" y="2880"/>
              <a:ext cx="0" cy="624"/>
            </a:xfrm>
            <a:prstGeom prst="line">
              <a:avLst/>
            </a:prstGeom>
            <a:noFill/>
            <a:ln w="9525" cap="rnd">
              <a:solidFill>
                <a:schemeClr val="tx1"/>
              </a:solidFill>
              <a:prstDash val="sysDot"/>
              <a:round/>
              <a:headEnd/>
              <a:tailEnd/>
            </a:ln>
          </p:spPr>
          <p:txBody>
            <a:bodyPr/>
            <a:lstStyle/>
            <a:p>
              <a:endParaRPr lang="en-US"/>
            </a:p>
          </p:txBody>
        </p:sp>
        <p:sp>
          <p:nvSpPr>
            <p:cNvPr id="149550" name="Line 68"/>
            <p:cNvSpPr>
              <a:spLocks noChangeShapeType="1"/>
            </p:cNvSpPr>
            <p:nvPr/>
          </p:nvSpPr>
          <p:spPr bwMode="auto">
            <a:xfrm>
              <a:off x="2352" y="2880"/>
              <a:ext cx="0" cy="624"/>
            </a:xfrm>
            <a:prstGeom prst="line">
              <a:avLst/>
            </a:prstGeom>
            <a:noFill/>
            <a:ln w="9525" cap="rnd">
              <a:solidFill>
                <a:schemeClr val="tx1"/>
              </a:solidFill>
              <a:prstDash val="sysDot"/>
              <a:round/>
              <a:headEnd/>
              <a:tailEnd/>
            </a:ln>
          </p:spPr>
          <p:txBody>
            <a:bodyPr/>
            <a:lstStyle/>
            <a:p>
              <a:endParaRPr lang="en-US"/>
            </a:p>
          </p:txBody>
        </p:sp>
        <p:sp>
          <p:nvSpPr>
            <p:cNvPr id="149551" name="Line 69"/>
            <p:cNvSpPr>
              <a:spLocks noChangeShapeType="1"/>
            </p:cNvSpPr>
            <p:nvPr/>
          </p:nvSpPr>
          <p:spPr bwMode="auto">
            <a:xfrm>
              <a:off x="1104" y="2880"/>
              <a:ext cx="0" cy="624"/>
            </a:xfrm>
            <a:prstGeom prst="line">
              <a:avLst/>
            </a:prstGeom>
            <a:noFill/>
            <a:ln w="9525" cap="rnd">
              <a:solidFill>
                <a:schemeClr val="tx1"/>
              </a:solidFill>
              <a:prstDash val="sysDot"/>
              <a:round/>
              <a:headEnd/>
              <a:tailEnd/>
            </a:ln>
          </p:spPr>
          <p:txBody>
            <a:bodyPr/>
            <a:lstStyle/>
            <a:p>
              <a:endParaRPr lang="en-US"/>
            </a:p>
          </p:txBody>
        </p:sp>
        <p:sp>
          <p:nvSpPr>
            <p:cNvPr id="149552" name="Line 70"/>
            <p:cNvSpPr>
              <a:spLocks noChangeShapeType="1"/>
            </p:cNvSpPr>
            <p:nvPr/>
          </p:nvSpPr>
          <p:spPr bwMode="auto">
            <a:xfrm>
              <a:off x="144" y="2880"/>
              <a:ext cx="2688" cy="0"/>
            </a:xfrm>
            <a:prstGeom prst="line">
              <a:avLst/>
            </a:prstGeom>
            <a:noFill/>
            <a:ln w="9525" cap="rnd">
              <a:solidFill>
                <a:schemeClr val="tx1"/>
              </a:solidFill>
              <a:prstDash val="sysDot"/>
              <a:round/>
              <a:headEnd/>
              <a:tailEnd/>
            </a:ln>
          </p:spPr>
          <p:txBody>
            <a:bodyPr/>
            <a:lstStyle/>
            <a:p>
              <a:endParaRPr lang="en-US"/>
            </a:p>
          </p:txBody>
        </p:sp>
        <p:sp>
          <p:nvSpPr>
            <p:cNvPr id="149553" name="Line 71"/>
            <p:cNvSpPr>
              <a:spLocks noChangeShapeType="1"/>
            </p:cNvSpPr>
            <p:nvPr/>
          </p:nvSpPr>
          <p:spPr bwMode="auto">
            <a:xfrm>
              <a:off x="144" y="3504"/>
              <a:ext cx="2688" cy="0"/>
            </a:xfrm>
            <a:prstGeom prst="line">
              <a:avLst/>
            </a:prstGeom>
            <a:noFill/>
            <a:ln w="9525" cap="rnd">
              <a:solidFill>
                <a:schemeClr val="tx1"/>
              </a:solidFill>
              <a:prstDash val="sysDot"/>
              <a:round/>
              <a:headEnd/>
              <a:tailEnd/>
            </a:ln>
          </p:spPr>
          <p:txBody>
            <a:bodyPr/>
            <a:lstStyle/>
            <a:p>
              <a:endParaRPr lang="en-US"/>
            </a:p>
          </p:txBody>
        </p:sp>
      </p:grpSp>
      <p:grpSp>
        <p:nvGrpSpPr>
          <p:cNvPr id="267336" name="Group 72"/>
          <p:cNvGrpSpPr>
            <a:grpSpLocks/>
          </p:cNvGrpSpPr>
          <p:nvPr/>
        </p:nvGrpSpPr>
        <p:grpSpPr bwMode="auto">
          <a:xfrm>
            <a:off x="4506912" y="5877272"/>
            <a:ext cx="4637088" cy="838200"/>
            <a:chOff x="2880" y="3648"/>
            <a:chExt cx="2745" cy="528"/>
          </a:xfrm>
        </p:grpSpPr>
        <p:sp>
          <p:nvSpPr>
            <p:cNvPr id="149528" name="Line 73"/>
            <p:cNvSpPr>
              <a:spLocks noChangeShapeType="1"/>
            </p:cNvSpPr>
            <p:nvPr/>
          </p:nvSpPr>
          <p:spPr bwMode="auto">
            <a:xfrm>
              <a:off x="3600" y="3936"/>
              <a:ext cx="1296" cy="0"/>
            </a:xfrm>
            <a:prstGeom prst="line">
              <a:avLst/>
            </a:prstGeom>
            <a:noFill/>
            <a:ln w="3175">
              <a:solidFill>
                <a:schemeClr val="tx1"/>
              </a:solidFill>
              <a:round/>
              <a:headEnd/>
              <a:tailEnd/>
            </a:ln>
          </p:spPr>
          <p:txBody>
            <a:bodyPr/>
            <a:lstStyle/>
            <a:p>
              <a:endParaRPr lang="en-US"/>
            </a:p>
          </p:txBody>
        </p:sp>
        <p:sp>
          <p:nvSpPr>
            <p:cNvPr id="149529" name="Line 74"/>
            <p:cNvSpPr>
              <a:spLocks noChangeShapeType="1"/>
            </p:cNvSpPr>
            <p:nvPr/>
          </p:nvSpPr>
          <p:spPr bwMode="auto">
            <a:xfrm>
              <a:off x="5136" y="3936"/>
              <a:ext cx="432" cy="0"/>
            </a:xfrm>
            <a:prstGeom prst="line">
              <a:avLst/>
            </a:prstGeom>
            <a:noFill/>
            <a:ln w="3175">
              <a:solidFill>
                <a:schemeClr val="tx1"/>
              </a:solidFill>
              <a:round/>
              <a:headEnd/>
              <a:tailEnd/>
            </a:ln>
          </p:spPr>
          <p:txBody>
            <a:bodyPr/>
            <a:lstStyle/>
            <a:p>
              <a:endParaRPr lang="en-US"/>
            </a:p>
          </p:txBody>
        </p:sp>
        <p:grpSp>
          <p:nvGrpSpPr>
            <p:cNvPr id="149530" name="Group 75"/>
            <p:cNvGrpSpPr>
              <a:grpSpLocks/>
            </p:cNvGrpSpPr>
            <p:nvPr/>
          </p:nvGrpSpPr>
          <p:grpSpPr bwMode="auto">
            <a:xfrm>
              <a:off x="2880" y="3648"/>
              <a:ext cx="2745" cy="528"/>
              <a:chOff x="2887" y="3610"/>
              <a:chExt cx="2745" cy="528"/>
            </a:xfrm>
          </p:grpSpPr>
          <p:sp>
            <p:nvSpPr>
              <p:cNvPr id="149531" name="Text Box 76"/>
              <p:cNvSpPr txBox="1">
                <a:spLocks noChangeArrowheads="1"/>
              </p:cNvSpPr>
              <p:nvPr/>
            </p:nvSpPr>
            <p:spPr bwMode="auto">
              <a:xfrm>
                <a:off x="4907" y="3830"/>
                <a:ext cx="216" cy="250"/>
              </a:xfrm>
              <a:prstGeom prst="rect">
                <a:avLst/>
              </a:prstGeom>
              <a:noFill/>
              <a:ln w="9525">
                <a:noFill/>
                <a:miter lim="800000"/>
                <a:headEnd/>
                <a:tailEnd/>
              </a:ln>
            </p:spPr>
            <p:txBody>
              <a:bodyPr wrap="none">
                <a:spAutoFit/>
              </a:bodyPr>
              <a:lstStyle/>
              <a:p>
                <a:pPr eaLnBrk="0" hangingPunct="0"/>
                <a:r>
                  <a:rPr lang="de-DE" sz="2000" b="1" dirty="0">
                    <a:solidFill>
                      <a:srgbClr val="4D4D4D"/>
                    </a:solidFill>
                    <a:latin typeface="Arial Narrow" pitchFamily="34" charset="0"/>
                  </a:rPr>
                  <a:t> =</a:t>
                </a:r>
              </a:p>
            </p:txBody>
          </p:sp>
          <p:sp>
            <p:nvSpPr>
              <p:cNvPr id="149532" name="Text Box 77"/>
              <p:cNvSpPr txBox="1">
                <a:spLocks noChangeArrowheads="1"/>
              </p:cNvSpPr>
              <p:nvPr/>
            </p:nvSpPr>
            <p:spPr bwMode="auto">
              <a:xfrm>
                <a:off x="3564" y="3638"/>
                <a:ext cx="1620" cy="250"/>
              </a:xfrm>
              <a:prstGeom prst="rect">
                <a:avLst/>
              </a:prstGeom>
              <a:noFill/>
              <a:ln w="9525">
                <a:noFill/>
                <a:miter lim="800000"/>
                <a:headEnd/>
                <a:tailEnd/>
              </a:ln>
            </p:spPr>
            <p:txBody>
              <a:bodyPr>
                <a:spAutoFit/>
              </a:bodyPr>
              <a:lstStyle/>
              <a:p>
                <a:pPr eaLnBrk="0" hangingPunct="0"/>
                <a:r>
                  <a:rPr lang="de-DE" sz="2000" b="1" dirty="0">
                    <a:solidFill>
                      <a:srgbClr val="4D4D4D"/>
                    </a:solidFill>
                    <a:latin typeface="Helvetica Condensed"/>
                  </a:rPr>
                  <a:t>(A / A+B) / (B / A+B) </a:t>
                </a:r>
              </a:p>
            </p:txBody>
          </p:sp>
          <p:sp>
            <p:nvSpPr>
              <p:cNvPr id="149533" name="Text Box 78"/>
              <p:cNvSpPr txBox="1">
                <a:spLocks noChangeArrowheads="1"/>
              </p:cNvSpPr>
              <p:nvPr/>
            </p:nvSpPr>
            <p:spPr bwMode="auto">
              <a:xfrm>
                <a:off x="3552" y="3888"/>
                <a:ext cx="1632" cy="250"/>
              </a:xfrm>
              <a:prstGeom prst="rect">
                <a:avLst/>
              </a:prstGeom>
              <a:noFill/>
              <a:ln w="9525">
                <a:noFill/>
                <a:miter lim="800000"/>
                <a:headEnd/>
                <a:tailEnd/>
              </a:ln>
            </p:spPr>
            <p:txBody>
              <a:bodyPr>
                <a:spAutoFit/>
              </a:bodyPr>
              <a:lstStyle/>
              <a:p>
                <a:pPr eaLnBrk="0" hangingPunct="0"/>
                <a:r>
                  <a:rPr lang="de-DE" sz="2000" b="1">
                    <a:solidFill>
                      <a:srgbClr val="4D4D4D"/>
                    </a:solidFill>
                    <a:latin typeface="Helvetica Condensed"/>
                  </a:rPr>
                  <a:t>(C / C+D) / (D / C+D) </a:t>
                </a:r>
              </a:p>
            </p:txBody>
          </p:sp>
          <p:sp>
            <p:nvSpPr>
              <p:cNvPr id="149534" name="Text Box 79"/>
              <p:cNvSpPr txBox="1">
                <a:spLocks noChangeArrowheads="1"/>
              </p:cNvSpPr>
              <p:nvPr/>
            </p:nvSpPr>
            <p:spPr bwMode="auto">
              <a:xfrm>
                <a:off x="2887" y="3610"/>
                <a:ext cx="535" cy="518"/>
              </a:xfrm>
              <a:prstGeom prst="rect">
                <a:avLst/>
              </a:prstGeom>
              <a:noFill/>
              <a:ln w="9525">
                <a:noFill/>
                <a:miter lim="800000"/>
                <a:headEnd/>
                <a:tailEnd/>
              </a:ln>
            </p:spPr>
            <p:txBody>
              <a:bodyPr wrap="none">
                <a:spAutoFit/>
              </a:bodyPr>
              <a:lstStyle/>
              <a:p>
                <a:pPr eaLnBrk="0" hangingPunct="0">
                  <a:lnSpc>
                    <a:spcPct val="120000"/>
                  </a:lnSpc>
                </a:pPr>
                <a:r>
                  <a:rPr lang="de-DE" sz="2000" b="1">
                    <a:solidFill>
                      <a:srgbClr val="FF3300"/>
                    </a:solidFill>
                    <a:latin typeface="Helvetica"/>
                  </a:rPr>
                  <a:t>O</a:t>
                </a:r>
                <a:r>
                  <a:rPr lang="de-DE" sz="2000" b="1">
                    <a:solidFill>
                      <a:srgbClr val="4D4D4D"/>
                    </a:solidFill>
                    <a:latin typeface="Helvetica"/>
                  </a:rPr>
                  <a:t>dds </a:t>
                </a:r>
              </a:p>
              <a:p>
                <a:pPr eaLnBrk="0" hangingPunct="0">
                  <a:lnSpc>
                    <a:spcPct val="120000"/>
                  </a:lnSpc>
                </a:pPr>
                <a:r>
                  <a:rPr lang="de-DE" sz="2000" b="1">
                    <a:solidFill>
                      <a:srgbClr val="FF3300"/>
                    </a:solidFill>
                    <a:latin typeface="Helvetica"/>
                  </a:rPr>
                  <a:t>R</a:t>
                </a:r>
                <a:r>
                  <a:rPr lang="de-DE" sz="2000" b="1">
                    <a:solidFill>
                      <a:srgbClr val="4D4D4D"/>
                    </a:solidFill>
                    <a:latin typeface="Helvetica"/>
                  </a:rPr>
                  <a:t>atio</a:t>
                </a:r>
              </a:p>
            </p:txBody>
          </p:sp>
          <p:sp>
            <p:nvSpPr>
              <p:cNvPr id="149535" name="Text Box 80"/>
              <p:cNvSpPr txBox="1">
                <a:spLocks noChangeArrowheads="1"/>
              </p:cNvSpPr>
              <p:nvPr/>
            </p:nvSpPr>
            <p:spPr bwMode="auto">
              <a:xfrm>
                <a:off x="5139" y="3638"/>
                <a:ext cx="493"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Helvetica Condensed"/>
                  </a:rPr>
                  <a:t>A x D</a:t>
                </a:r>
              </a:p>
            </p:txBody>
          </p:sp>
          <p:sp>
            <p:nvSpPr>
              <p:cNvPr id="149536" name="Text Box 81"/>
              <p:cNvSpPr txBox="1">
                <a:spLocks noChangeArrowheads="1"/>
              </p:cNvSpPr>
              <p:nvPr/>
            </p:nvSpPr>
            <p:spPr bwMode="auto">
              <a:xfrm>
                <a:off x="5136" y="3888"/>
                <a:ext cx="494"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Helvetica Condensed"/>
                  </a:rPr>
                  <a:t>B x C</a:t>
                </a:r>
              </a:p>
            </p:txBody>
          </p:sp>
          <p:sp>
            <p:nvSpPr>
              <p:cNvPr id="149537" name="Text Box 82"/>
              <p:cNvSpPr txBox="1">
                <a:spLocks noChangeArrowheads="1"/>
              </p:cNvSpPr>
              <p:nvPr/>
            </p:nvSpPr>
            <p:spPr bwMode="auto">
              <a:xfrm>
                <a:off x="3323" y="3782"/>
                <a:ext cx="215"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Arial Narrow" pitchFamily="34" charset="0"/>
                  </a:rPr>
                  <a:t> =</a:t>
                </a:r>
              </a:p>
            </p:txBody>
          </p:sp>
        </p:grpSp>
      </p:grpSp>
      <p:grpSp>
        <p:nvGrpSpPr>
          <p:cNvPr id="267347" name="Group 83"/>
          <p:cNvGrpSpPr>
            <a:grpSpLocks/>
          </p:cNvGrpSpPr>
          <p:nvPr/>
        </p:nvGrpSpPr>
        <p:grpSpPr bwMode="auto">
          <a:xfrm>
            <a:off x="685800" y="5807075"/>
            <a:ext cx="2597150" cy="838200"/>
            <a:chOff x="544" y="3658"/>
            <a:chExt cx="1636" cy="528"/>
          </a:xfrm>
        </p:grpSpPr>
        <p:sp>
          <p:nvSpPr>
            <p:cNvPr id="149523" name="Text Box 84"/>
            <p:cNvSpPr txBox="1">
              <a:spLocks noChangeArrowheads="1"/>
            </p:cNvSpPr>
            <p:nvPr/>
          </p:nvSpPr>
          <p:spPr bwMode="auto">
            <a:xfrm>
              <a:off x="1588" y="3696"/>
              <a:ext cx="587"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Helvetica Condensed"/>
                </a:rPr>
                <a:t>A / A+B</a:t>
              </a:r>
            </a:p>
          </p:txBody>
        </p:sp>
        <p:sp>
          <p:nvSpPr>
            <p:cNvPr id="149524" name="Line 85"/>
            <p:cNvSpPr>
              <a:spLocks noChangeShapeType="1"/>
            </p:cNvSpPr>
            <p:nvPr/>
          </p:nvSpPr>
          <p:spPr bwMode="auto">
            <a:xfrm>
              <a:off x="1584" y="3936"/>
              <a:ext cx="576" cy="0"/>
            </a:xfrm>
            <a:prstGeom prst="line">
              <a:avLst/>
            </a:prstGeom>
            <a:noFill/>
            <a:ln w="3175">
              <a:solidFill>
                <a:schemeClr val="tx1"/>
              </a:solidFill>
              <a:round/>
              <a:headEnd/>
              <a:tailEnd/>
            </a:ln>
          </p:spPr>
          <p:txBody>
            <a:bodyPr/>
            <a:lstStyle/>
            <a:p>
              <a:endParaRPr lang="en-US"/>
            </a:p>
          </p:txBody>
        </p:sp>
        <p:sp>
          <p:nvSpPr>
            <p:cNvPr id="149525" name="Rectangle 86"/>
            <p:cNvSpPr>
              <a:spLocks noChangeArrowheads="1"/>
            </p:cNvSpPr>
            <p:nvPr/>
          </p:nvSpPr>
          <p:spPr bwMode="auto">
            <a:xfrm>
              <a:off x="1584" y="3936"/>
              <a:ext cx="596"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Helvetica Condensed"/>
                </a:rPr>
                <a:t>C / C+D</a:t>
              </a:r>
            </a:p>
          </p:txBody>
        </p:sp>
        <p:sp>
          <p:nvSpPr>
            <p:cNvPr id="149526" name="Text Box 87"/>
            <p:cNvSpPr txBox="1">
              <a:spLocks noChangeArrowheads="1"/>
            </p:cNvSpPr>
            <p:nvPr/>
          </p:nvSpPr>
          <p:spPr bwMode="auto">
            <a:xfrm>
              <a:off x="544" y="3658"/>
              <a:ext cx="859" cy="518"/>
            </a:xfrm>
            <a:prstGeom prst="rect">
              <a:avLst/>
            </a:prstGeom>
            <a:noFill/>
            <a:ln w="9525">
              <a:noFill/>
              <a:miter lim="800000"/>
              <a:headEnd/>
              <a:tailEnd/>
            </a:ln>
          </p:spPr>
          <p:txBody>
            <a:bodyPr wrap="none">
              <a:spAutoFit/>
            </a:bodyPr>
            <a:lstStyle/>
            <a:p>
              <a:pPr eaLnBrk="0" hangingPunct="0">
                <a:lnSpc>
                  <a:spcPct val="120000"/>
                </a:lnSpc>
              </a:pPr>
              <a:r>
                <a:rPr lang="de-DE" sz="2000" b="1">
                  <a:solidFill>
                    <a:srgbClr val="FF3300"/>
                  </a:solidFill>
                  <a:latin typeface="Helvetica"/>
                </a:rPr>
                <a:t>R</a:t>
              </a:r>
              <a:r>
                <a:rPr lang="de-DE" sz="2000" b="1">
                  <a:solidFill>
                    <a:srgbClr val="4D4D4D"/>
                  </a:solidFill>
                  <a:latin typeface="Helvetica"/>
                </a:rPr>
                <a:t>elatives </a:t>
              </a:r>
            </a:p>
            <a:p>
              <a:pPr eaLnBrk="0" hangingPunct="0">
                <a:lnSpc>
                  <a:spcPct val="120000"/>
                </a:lnSpc>
              </a:pPr>
              <a:r>
                <a:rPr lang="de-DE" sz="2000" b="1">
                  <a:solidFill>
                    <a:srgbClr val="FF3300"/>
                  </a:solidFill>
                  <a:latin typeface="Helvetica"/>
                </a:rPr>
                <a:t>R</a:t>
              </a:r>
              <a:r>
                <a:rPr lang="de-DE" sz="2000" b="1">
                  <a:solidFill>
                    <a:srgbClr val="4D4D4D"/>
                  </a:solidFill>
                  <a:latin typeface="Helvetica"/>
                </a:rPr>
                <a:t>isiko </a:t>
              </a:r>
            </a:p>
          </p:txBody>
        </p:sp>
        <p:sp>
          <p:nvSpPr>
            <p:cNvPr id="149527" name="Text Box 88"/>
            <p:cNvSpPr txBox="1">
              <a:spLocks noChangeArrowheads="1"/>
            </p:cNvSpPr>
            <p:nvPr/>
          </p:nvSpPr>
          <p:spPr bwMode="auto">
            <a:xfrm>
              <a:off x="1307" y="3790"/>
              <a:ext cx="229" cy="250"/>
            </a:xfrm>
            <a:prstGeom prst="rect">
              <a:avLst/>
            </a:prstGeom>
            <a:noFill/>
            <a:ln w="9525">
              <a:noFill/>
              <a:miter lim="800000"/>
              <a:headEnd/>
              <a:tailEnd/>
            </a:ln>
          </p:spPr>
          <p:txBody>
            <a:bodyPr wrap="none">
              <a:spAutoFit/>
            </a:bodyPr>
            <a:lstStyle/>
            <a:p>
              <a:pPr eaLnBrk="0" hangingPunct="0"/>
              <a:r>
                <a:rPr lang="de-DE" sz="2000" b="1">
                  <a:solidFill>
                    <a:srgbClr val="4D4D4D"/>
                  </a:solidFill>
                  <a:latin typeface="Arial Narrow" pitchFamily="34" charset="0"/>
                </a:rPr>
                <a:t> =</a:t>
              </a:r>
            </a:p>
          </p:txBody>
        </p:sp>
      </p:grpSp>
      <p:grpSp>
        <p:nvGrpSpPr>
          <p:cNvPr id="267353" name="Group 89"/>
          <p:cNvGrpSpPr>
            <a:grpSpLocks/>
          </p:cNvGrpSpPr>
          <p:nvPr/>
        </p:nvGrpSpPr>
        <p:grpSpPr bwMode="auto">
          <a:xfrm>
            <a:off x="76200" y="2117725"/>
            <a:ext cx="1489075" cy="1311275"/>
            <a:chOff x="48" y="1334"/>
            <a:chExt cx="938" cy="826"/>
          </a:xfrm>
        </p:grpSpPr>
        <p:sp>
          <p:nvSpPr>
            <p:cNvPr id="149521" name="Rectangle 90"/>
            <p:cNvSpPr>
              <a:spLocks noChangeArrowheads="1"/>
            </p:cNvSpPr>
            <p:nvPr/>
          </p:nvSpPr>
          <p:spPr bwMode="auto">
            <a:xfrm>
              <a:off x="48" y="1334"/>
              <a:ext cx="816" cy="826"/>
            </a:xfrm>
            <a:prstGeom prst="rect">
              <a:avLst/>
            </a:prstGeom>
            <a:noFill/>
            <a:ln w="9525">
              <a:noFill/>
              <a:miter lim="800000"/>
              <a:headEnd/>
              <a:tailEnd/>
            </a:ln>
          </p:spPr>
          <p:txBody>
            <a:bodyPr>
              <a:spAutoFit/>
            </a:bodyPr>
            <a:lstStyle/>
            <a:p>
              <a:pPr eaLnBrk="0" hangingPunct="0"/>
              <a:r>
                <a:rPr lang="de-DE" sz="2000" b="1">
                  <a:solidFill>
                    <a:srgbClr val="4D4D4D"/>
                  </a:solidFill>
                  <a:latin typeface="Arial Narrow" pitchFamily="34" charset="0"/>
                  <a:cs typeface="Times New Roman" pitchFamily="18" charset="0"/>
                </a:rPr>
                <a:t>Studien-</a:t>
              </a:r>
            </a:p>
            <a:p>
              <a:pPr eaLnBrk="0" hangingPunct="0"/>
              <a:r>
                <a:rPr lang="de-DE" sz="2000" b="1">
                  <a:solidFill>
                    <a:srgbClr val="4D4D4D"/>
                  </a:solidFill>
                  <a:latin typeface="Arial Narrow" pitchFamily="34" charset="0"/>
                  <a:cs typeface="Times New Roman" pitchFamily="18" charset="0"/>
                </a:rPr>
                <a:t>population </a:t>
              </a:r>
            </a:p>
            <a:p>
              <a:pPr eaLnBrk="0" hangingPunct="0"/>
              <a:r>
                <a:rPr lang="de-DE" sz="2000" b="1">
                  <a:solidFill>
                    <a:srgbClr val="4D4D4D"/>
                  </a:solidFill>
                  <a:latin typeface="Arial Narrow" pitchFamily="34" charset="0"/>
                  <a:cs typeface="Times New Roman" pitchFamily="18" charset="0"/>
                </a:rPr>
                <a:t>von </a:t>
              </a:r>
              <a:br>
                <a:rPr lang="de-DE" sz="2000" b="1">
                  <a:solidFill>
                    <a:srgbClr val="4D4D4D"/>
                  </a:solidFill>
                  <a:latin typeface="Arial Narrow" pitchFamily="34" charset="0"/>
                  <a:cs typeface="Times New Roman" pitchFamily="18" charset="0"/>
                </a:rPr>
              </a:br>
              <a:r>
                <a:rPr lang="de-DE" sz="2000" b="1">
                  <a:solidFill>
                    <a:srgbClr val="4D4D4D"/>
                  </a:solidFill>
                  <a:latin typeface="Arial Narrow" pitchFamily="34" charset="0"/>
                  <a:cs typeface="Times New Roman" pitchFamily="18" charset="0"/>
                </a:rPr>
                <a:t>Gesunden</a:t>
              </a:r>
              <a:r>
                <a:rPr lang="de-DE" sz="2000">
                  <a:solidFill>
                    <a:srgbClr val="4D4D4D"/>
                  </a:solidFill>
                  <a:latin typeface="Arial Narrow" pitchFamily="34" charset="0"/>
                </a:rPr>
                <a:t> </a:t>
              </a:r>
            </a:p>
          </p:txBody>
        </p:sp>
        <p:sp>
          <p:nvSpPr>
            <p:cNvPr id="149522" name="Oval 91"/>
            <p:cNvSpPr>
              <a:spLocks noChangeArrowheads="1"/>
            </p:cNvSpPr>
            <p:nvPr/>
          </p:nvSpPr>
          <p:spPr bwMode="auto">
            <a:xfrm>
              <a:off x="819" y="1632"/>
              <a:ext cx="167" cy="192"/>
            </a:xfrm>
            <a:prstGeom prst="ellipse">
              <a:avLst/>
            </a:prstGeom>
            <a:solidFill>
              <a:schemeClr val="bg1"/>
            </a:solidFill>
            <a:ln w="28575">
              <a:solidFill>
                <a:srgbClr val="000000"/>
              </a:solidFill>
              <a:round/>
              <a:headEnd/>
              <a:tailEnd/>
            </a:ln>
          </p:spPr>
          <p:txBody>
            <a:bodyPr/>
            <a:lstStyle/>
            <a:p>
              <a:pPr eaLnBrk="0" hangingPunct="0"/>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7266"/>
                                        </p:tgtEl>
                                        <p:attrNameLst>
                                          <p:attrName>style.visibility</p:attrName>
                                        </p:attrNameLst>
                                      </p:cBhvr>
                                      <p:to>
                                        <p:strVal val="visible"/>
                                      </p:to>
                                    </p:set>
                                    <p:anim calcmode="lin" valueType="num">
                                      <p:cBhvr additive="base">
                                        <p:cTn id="7" dur="500" fill="hold"/>
                                        <p:tgtEl>
                                          <p:spTgt spid="267266"/>
                                        </p:tgtEl>
                                        <p:attrNameLst>
                                          <p:attrName>ppt_x</p:attrName>
                                        </p:attrNameLst>
                                      </p:cBhvr>
                                      <p:tavLst>
                                        <p:tav tm="0">
                                          <p:val>
                                            <p:strVal val="0-#ppt_w/2"/>
                                          </p:val>
                                        </p:tav>
                                        <p:tav tm="100000">
                                          <p:val>
                                            <p:strVal val="#ppt_x"/>
                                          </p:val>
                                        </p:tav>
                                      </p:tavLst>
                                    </p:anim>
                                    <p:anim calcmode="lin" valueType="num">
                                      <p:cBhvr additive="base">
                                        <p:cTn id="8" dur="500" fill="hold"/>
                                        <p:tgtEl>
                                          <p:spTgt spid="2672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67353"/>
                                        </p:tgtEl>
                                        <p:attrNameLst>
                                          <p:attrName>style.visibility</p:attrName>
                                        </p:attrNameLst>
                                      </p:cBhvr>
                                      <p:to>
                                        <p:strVal val="visible"/>
                                      </p:to>
                                    </p:set>
                                    <p:anim calcmode="lin" valueType="num">
                                      <p:cBhvr additive="base">
                                        <p:cTn id="13" dur="500" fill="hold"/>
                                        <p:tgtEl>
                                          <p:spTgt spid="267353"/>
                                        </p:tgtEl>
                                        <p:attrNameLst>
                                          <p:attrName>ppt_x</p:attrName>
                                        </p:attrNameLst>
                                      </p:cBhvr>
                                      <p:tavLst>
                                        <p:tav tm="0">
                                          <p:val>
                                            <p:strVal val="0-#ppt_w/2"/>
                                          </p:val>
                                        </p:tav>
                                        <p:tav tm="100000">
                                          <p:val>
                                            <p:strVal val="#ppt_x"/>
                                          </p:val>
                                        </p:tav>
                                      </p:tavLst>
                                    </p:anim>
                                    <p:anim calcmode="lin" valueType="num">
                                      <p:cBhvr additive="base">
                                        <p:cTn id="14" dur="500" fill="hold"/>
                                        <p:tgtEl>
                                          <p:spTgt spid="26735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67274"/>
                                        </p:tgtEl>
                                        <p:attrNameLst>
                                          <p:attrName>style.visibility</p:attrName>
                                        </p:attrNameLst>
                                      </p:cBhvr>
                                      <p:to>
                                        <p:strVal val="visible"/>
                                      </p:to>
                                    </p:set>
                                    <p:animEffect transition="in" filter="wipe(left)">
                                      <p:cBhvr>
                                        <p:cTn id="19" dur="500"/>
                                        <p:tgtEl>
                                          <p:spTgt spid="26727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67278"/>
                                        </p:tgtEl>
                                        <p:attrNameLst>
                                          <p:attrName>style.visibility</p:attrName>
                                        </p:attrNameLst>
                                      </p:cBhvr>
                                      <p:to>
                                        <p:strVal val="visible"/>
                                      </p:to>
                                    </p:set>
                                    <p:animEffect transition="in" filter="wipe(left)">
                                      <p:cBhvr>
                                        <p:cTn id="24" dur="500"/>
                                        <p:tgtEl>
                                          <p:spTgt spid="26727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2673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67347"/>
                                        </p:tgtEl>
                                        <p:attrNameLst>
                                          <p:attrName>style.visibility</p:attrName>
                                        </p:attrNameLst>
                                      </p:cBhvr>
                                      <p:to>
                                        <p:strVal val="visible"/>
                                      </p:to>
                                    </p:set>
                                    <p:anim calcmode="lin" valueType="num">
                                      <p:cBhvr additive="base">
                                        <p:cTn id="33" dur="500" fill="hold"/>
                                        <p:tgtEl>
                                          <p:spTgt spid="267347"/>
                                        </p:tgtEl>
                                        <p:attrNameLst>
                                          <p:attrName>ppt_x</p:attrName>
                                        </p:attrNameLst>
                                      </p:cBhvr>
                                      <p:tavLst>
                                        <p:tav tm="0">
                                          <p:val>
                                            <p:strVal val="0-#ppt_w/2"/>
                                          </p:val>
                                        </p:tav>
                                        <p:tav tm="100000">
                                          <p:val>
                                            <p:strVal val="#ppt_x"/>
                                          </p:val>
                                        </p:tav>
                                      </p:tavLst>
                                    </p:anim>
                                    <p:anim calcmode="lin" valueType="num">
                                      <p:cBhvr additive="base">
                                        <p:cTn id="34" dur="500" fill="hold"/>
                                        <p:tgtEl>
                                          <p:spTgt spid="26734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67273"/>
                                        </p:tgtEl>
                                        <p:attrNameLst>
                                          <p:attrName>style.visibility</p:attrName>
                                        </p:attrNameLst>
                                      </p:cBhvr>
                                      <p:to>
                                        <p:strVal val="visible"/>
                                      </p:to>
                                    </p:set>
                                    <p:anim calcmode="lin" valueType="num">
                                      <p:cBhvr additive="base">
                                        <p:cTn id="39" dur="500" fill="hold"/>
                                        <p:tgtEl>
                                          <p:spTgt spid="267273"/>
                                        </p:tgtEl>
                                        <p:attrNameLst>
                                          <p:attrName>ppt_x</p:attrName>
                                        </p:attrNameLst>
                                      </p:cBhvr>
                                      <p:tavLst>
                                        <p:tav tm="0">
                                          <p:val>
                                            <p:strVal val="1+#ppt_w/2"/>
                                          </p:val>
                                        </p:tav>
                                        <p:tav tm="100000">
                                          <p:val>
                                            <p:strVal val="#ppt_x"/>
                                          </p:val>
                                        </p:tav>
                                      </p:tavLst>
                                    </p:anim>
                                    <p:anim calcmode="lin" valueType="num">
                                      <p:cBhvr additive="base">
                                        <p:cTn id="40" dur="500" fill="hold"/>
                                        <p:tgtEl>
                                          <p:spTgt spid="26727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267269"/>
                                        </p:tgtEl>
                                        <p:attrNameLst>
                                          <p:attrName>style.visibility</p:attrName>
                                        </p:attrNameLst>
                                      </p:cBhvr>
                                      <p:to>
                                        <p:strVal val="visible"/>
                                      </p:to>
                                    </p:set>
                                    <p:anim calcmode="lin" valueType="num">
                                      <p:cBhvr additive="base">
                                        <p:cTn id="45" dur="500" fill="hold"/>
                                        <p:tgtEl>
                                          <p:spTgt spid="267269"/>
                                        </p:tgtEl>
                                        <p:attrNameLst>
                                          <p:attrName>ppt_x</p:attrName>
                                        </p:attrNameLst>
                                      </p:cBhvr>
                                      <p:tavLst>
                                        <p:tav tm="0">
                                          <p:val>
                                            <p:strVal val="1+#ppt_w/2"/>
                                          </p:val>
                                        </p:tav>
                                        <p:tav tm="100000">
                                          <p:val>
                                            <p:strVal val="#ppt_x"/>
                                          </p:val>
                                        </p:tav>
                                      </p:tavLst>
                                    </p:anim>
                                    <p:anim calcmode="lin" valueType="num">
                                      <p:cBhvr additive="base">
                                        <p:cTn id="46" dur="500" fill="hold"/>
                                        <p:tgtEl>
                                          <p:spTgt spid="26726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267298"/>
                                        </p:tgtEl>
                                        <p:attrNameLst>
                                          <p:attrName>style.visibility</p:attrName>
                                        </p:attrNameLst>
                                      </p:cBhvr>
                                      <p:to>
                                        <p:strVal val="visible"/>
                                      </p:to>
                                    </p:set>
                                    <p:anim calcmode="lin" valueType="num">
                                      <p:cBhvr additive="base">
                                        <p:cTn id="51" dur="500" fill="hold"/>
                                        <p:tgtEl>
                                          <p:spTgt spid="267298"/>
                                        </p:tgtEl>
                                        <p:attrNameLst>
                                          <p:attrName>ppt_x</p:attrName>
                                        </p:attrNameLst>
                                      </p:cBhvr>
                                      <p:tavLst>
                                        <p:tav tm="0">
                                          <p:val>
                                            <p:strVal val="1+#ppt_w/2"/>
                                          </p:val>
                                        </p:tav>
                                        <p:tav tm="100000">
                                          <p:val>
                                            <p:strVal val="#ppt_x"/>
                                          </p:val>
                                        </p:tav>
                                      </p:tavLst>
                                    </p:anim>
                                    <p:anim calcmode="lin" valueType="num">
                                      <p:cBhvr additive="base">
                                        <p:cTn id="52" dur="500" fill="hold"/>
                                        <p:tgtEl>
                                          <p:spTgt spid="26729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67289"/>
                                        </p:tgtEl>
                                        <p:attrNameLst>
                                          <p:attrName>style.visibility</p:attrName>
                                        </p:attrNameLst>
                                      </p:cBhvr>
                                      <p:to>
                                        <p:strVal val="visible"/>
                                      </p:to>
                                    </p:set>
                                    <p:animEffect transition="in" filter="wipe(right)">
                                      <p:cBhvr>
                                        <p:cTn id="57" dur="500"/>
                                        <p:tgtEl>
                                          <p:spTgt spid="267289"/>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267319"/>
                                        </p:tgtEl>
                                        <p:attrNameLst>
                                          <p:attrName>style.visibility</p:attrName>
                                        </p:attrNameLst>
                                      </p:cBhvr>
                                      <p:to>
                                        <p:strVal val="visible"/>
                                      </p:to>
                                    </p:set>
                                    <p:anim calcmode="lin" valueType="num">
                                      <p:cBhvr additive="base">
                                        <p:cTn id="62" dur="500" fill="hold"/>
                                        <p:tgtEl>
                                          <p:spTgt spid="267319"/>
                                        </p:tgtEl>
                                        <p:attrNameLst>
                                          <p:attrName>ppt_x</p:attrName>
                                        </p:attrNameLst>
                                      </p:cBhvr>
                                      <p:tavLst>
                                        <p:tav tm="0">
                                          <p:val>
                                            <p:strVal val="1+#ppt_w/2"/>
                                          </p:val>
                                        </p:tav>
                                        <p:tav tm="100000">
                                          <p:val>
                                            <p:strVal val="#ppt_x"/>
                                          </p:val>
                                        </p:tav>
                                      </p:tavLst>
                                    </p:anim>
                                    <p:anim calcmode="lin" valueType="num">
                                      <p:cBhvr additive="base">
                                        <p:cTn id="63" dur="500" fill="hold"/>
                                        <p:tgtEl>
                                          <p:spTgt spid="267319"/>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267336"/>
                                        </p:tgtEl>
                                        <p:attrNameLst>
                                          <p:attrName>style.visibility</p:attrName>
                                        </p:attrNameLst>
                                      </p:cBhvr>
                                      <p:to>
                                        <p:strVal val="visible"/>
                                      </p:to>
                                    </p:set>
                                    <p:anim calcmode="lin" valueType="num">
                                      <p:cBhvr additive="base">
                                        <p:cTn id="68" dur="500" fill="hold"/>
                                        <p:tgtEl>
                                          <p:spTgt spid="267336"/>
                                        </p:tgtEl>
                                        <p:attrNameLst>
                                          <p:attrName>ppt_x</p:attrName>
                                        </p:attrNameLst>
                                      </p:cBhvr>
                                      <p:tavLst>
                                        <p:tav tm="0">
                                          <p:val>
                                            <p:strVal val="1+#ppt_w/2"/>
                                          </p:val>
                                        </p:tav>
                                        <p:tav tm="100000">
                                          <p:val>
                                            <p:strVal val="#ppt_x"/>
                                          </p:val>
                                        </p:tav>
                                      </p:tavLst>
                                    </p:anim>
                                    <p:anim calcmode="lin" valueType="num">
                                      <p:cBhvr additive="base">
                                        <p:cTn id="69" dur="500" fill="hold"/>
                                        <p:tgtEl>
                                          <p:spTgt spid="2673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3"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6" name="Rectangle 2"/>
          <p:cNvSpPr>
            <a:spLocks noGrp="1" noChangeArrowheads="1"/>
          </p:cNvSpPr>
          <p:nvPr>
            <p:ph type="title"/>
          </p:nvPr>
        </p:nvSpPr>
        <p:spPr>
          <a:xfrm>
            <a:off x="539750" y="620713"/>
            <a:ext cx="7888288" cy="595312"/>
          </a:xfrm>
        </p:spPr>
        <p:txBody>
          <a:bodyPr/>
          <a:lstStyle/>
          <a:p>
            <a:r>
              <a:rPr lang="en-GB" sz="2800"/>
              <a:t>Diagnostische Studie</a:t>
            </a:r>
          </a:p>
        </p:txBody>
      </p:sp>
      <p:sp>
        <p:nvSpPr>
          <p:cNvPr id="35"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36" name="Foliennummernplatzhalter 5"/>
          <p:cNvSpPr>
            <a:spLocks noGrp="1"/>
          </p:cNvSpPr>
          <p:nvPr>
            <p:ph type="sldNum" sz="quarter" idx="12"/>
          </p:nvPr>
        </p:nvSpPr>
        <p:spPr/>
        <p:txBody>
          <a:bodyPr/>
          <a:lstStyle/>
          <a:p>
            <a:pPr>
              <a:defRPr/>
            </a:pPr>
            <a:fld id="{15E2D297-8CE8-4024-A3C2-16DE76E1880B}" type="slidenum">
              <a:rPr lang="de-DE" altLang="en-US" smtClean="0"/>
              <a:pPr>
                <a:defRPr/>
              </a:pPr>
              <a:t>65</a:t>
            </a:fld>
            <a:endParaRPr lang="de-DE" altLang="en-US" dirty="0"/>
          </a:p>
        </p:txBody>
      </p:sp>
      <p:graphicFrame>
        <p:nvGraphicFramePr>
          <p:cNvPr id="214019" name="Group 3"/>
          <p:cNvGraphicFramePr>
            <a:graphicFrameLocks noGrp="1"/>
          </p:cNvGraphicFramePr>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1890713">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Goldstandard positiv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Goldstandard negativ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Neues Verfahren positiv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Pos. Präd. 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Neues Verfahren negativ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Neg. Präd. 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Sensitivität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Spezifität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5122" name="Object 306"/>
          <p:cNvGraphicFramePr>
            <a:graphicFrameLocks noChangeAspect="1"/>
          </p:cNvGraphicFramePr>
          <p:nvPr/>
        </p:nvGraphicFramePr>
        <p:xfrm>
          <a:off x="3090863" y="5353050"/>
          <a:ext cx="1235075" cy="596900"/>
        </p:xfrm>
        <a:graphic>
          <a:graphicData uri="http://schemas.openxmlformats.org/presentationml/2006/ole">
            <mc:AlternateContent xmlns:mc="http://schemas.openxmlformats.org/markup-compatibility/2006">
              <mc:Choice xmlns:v="urn:schemas-microsoft-com:vml" Requires="v">
                <p:oleObj name="Formel" r:id="rId3" imgW="1155700" imgH="558800" progId="Equation.3">
                  <p:embed/>
                </p:oleObj>
              </mc:Choice>
              <mc:Fallback>
                <p:oleObj name="Formel" r:id="rId3" imgW="1155700" imgH="558800" progId="Equation.3">
                  <p:embed/>
                  <p:pic>
                    <p:nvPicPr>
                      <p:cNvPr id="0" name="Picture 3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5353050"/>
                        <a:ext cx="12350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 name="Object 307"/>
          <p:cNvGraphicFramePr>
            <a:graphicFrameLocks noChangeAspect="1"/>
          </p:cNvGraphicFramePr>
          <p:nvPr/>
        </p:nvGraphicFramePr>
        <p:xfrm>
          <a:off x="6892925" y="3424238"/>
          <a:ext cx="881063" cy="420687"/>
        </p:xfrm>
        <a:graphic>
          <a:graphicData uri="http://schemas.openxmlformats.org/presentationml/2006/ole">
            <mc:AlternateContent xmlns:mc="http://schemas.openxmlformats.org/markup-compatibility/2006">
              <mc:Choice xmlns:v="urn:schemas-microsoft-com:vml" Requires="v">
                <p:oleObj name="Formel" r:id="rId5" imgW="825500" imgH="393700" progId="Equation.3">
                  <p:embed/>
                </p:oleObj>
              </mc:Choice>
              <mc:Fallback>
                <p:oleObj name="Formel" r:id="rId5" imgW="825500" imgH="393700" progId="Equation.3">
                  <p:embed/>
                  <p:pic>
                    <p:nvPicPr>
                      <p:cNvPr id="0" name="Picture 3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2925" y="3424238"/>
                        <a:ext cx="881063"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4" name="Object 308"/>
          <p:cNvGraphicFramePr>
            <a:graphicFrameLocks noChangeAspect="1"/>
          </p:cNvGraphicFramePr>
          <p:nvPr/>
        </p:nvGraphicFramePr>
        <p:xfrm>
          <a:off x="6945313" y="4494213"/>
          <a:ext cx="877887" cy="420687"/>
        </p:xfrm>
        <a:graphic>
          <a:graphicData uri="http://schemas.openxmlformats.org/presentationml/2006/ole">
            <mc:AlternateContent xmlns:mc="http://schemas.openxmlformats.org/markup-compatibility/2006">
              <mc:Choice xmlns:v="urn:schemas-microsoft-com:vml" Requires="v">
                <p:oleObj name="Formel" r:id="rId7" imgW="825480" imgH="393480" progId="Equation.3">
                  <p:embed/>
                </p:oleObj>
              </mc:Choice>
              <mc:Fallback>
                <p:oleObj name="Formel" r:id="rId7" imgW="825480" imgH="393480" progId="Equation.3">
                  <p:embed/>
                  <p:pic>
                    <p:nvPicPr>
                      <p:cNvPr id="0" name="Picture 3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5313" y="4494213"/>
                        <a:ext cx="8778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5" name="Object 309"/>
          <p:cNvGraphicFramePr>
            <a:graphicFrameLocks noChangeAspect="1"/>
          </p:cNvGraphicFramePr>
          <p:nvPr/>
        </p:nvGraphicFramePr>
        <p:xfrm>
          <a:off x="4819650" y="5353050"/>
          <a:ext cx="1260475" cy="596900"/>
        </p:xfrm>
        <a:graphic>
          <a:graphicData uri="http://schemas.openxmlformats.org/presentationml/2006/ole">
            <mc:AlternateContent xmlns:mc="http://schemas.openxmlformats.org/markup-compatibility/2006">
              <mc:Choice xmlns:v="urn:schemas-microsoft-com:vml" Requires="v">
                <p:oleObj name="Formel" r:id="rId9" imgW="1180588" imgH="558558" progId="Equation.3">
                  <p:embed/>
                </p:oleObj>
              </mc:Choice>
              <mc:Fallback>
                <p:oleObj name="Formel" r:id="rId9" imgW="1180588" imgH="558558" progId="Equation.3">
                  <p:embed/>
                  <p:pic>
                    <p:nvPicPr>
                      <p:cNvPr id="0" name="Picture 3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9650" y="5353050"/>
                        <a:ext cx="12604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50" name="Rectangle 2"/>
          <p:cNvSpPr>
            <a:spLocks noGrp="1" noChangeArrowheads="1"/>
          </p:cNvSpPr>
          <p:nvPr>
            <p:ph type="title"/>
          </p:nvPr>
        </p:nvSpPr>
        <p:spPr>
          <a:xfrm>
            <a:off x="539750" y="620713"/>
            <a:ext cx="7888288" cy="595312"/>
          </a:xfrm>
        </p:spPr>
        <p:txBody>
          <a:bodyPr/>
          <a:lstStyle/>
          <a:p>
            <a:r>
              <a:rPr lang="en-GB" sz="2800"/>
              <a:t>Diagnostische Studie</a:t>
            </a:r>
          </a:p>
        </p:txBody>
      </p:sp>
      <p:sp>
        <p:nvSpPr>
          <p:cNvPr id="35" name="Fußzeilenplatzhalter 4"/>
          <p:cNvSpPr>
            <a:spLocks noGrp="1"/>
          </p:cNvSpPr>
          <p:nvPr>
            <p:ph type="ftr" sz="quarter" idx="11"/>
          </p:nvPr>
        </p:nvSpPr>
        <p:spPr/>
        <p:txBody>
          <a:bodyPr/>
          <a:lstStyle/>
          <a:p>
            <a:pPr>
              <a:defRPr/>
            </a:pPr>
            <a:r>
              <a:rPr lang="de-DE" altLang="en-US">
                <a:latin typeface="Comic Sans MS" pitchFamily="66" charset="0"/>
              </a:rPr>
              <a:t>hanno.ulmer@i-med.ac.at</a:t>
            </a:r>
          </a:p>
        </p:txBody>
      </p:sp>
      <p:sp>
        <p:nvSpPr>
          <p:cNvPr id="36" name="Foliennummernplatzhalter 5"/>
          <p:cNvSpPr>
            <a:spLocks noGrp="1"/>
          </p:cNvSpPr>
          <p:nvPr>
            <p:ph type="sldNum" sz="quarter" idx="12"/>
          </p:nvPr>
        </p:nvSpPr>
        <p:spPr/>
        <p:txBody>
          <a:bodyPr/>
          <a:lstStyle/>
          <a:p>
            <a:pPr>
              <a:defRPr/>
            </a:pPr>
            <a:fld id="{6C70A6CD-3D83-49AD-943B-1CB67F60C3BA}" type="slidenum">
              <a:rPr lang="de-DE" altLang="en-US" smtClean="0"/>
              <a:pPr>
                <a:defRPr/>
              </a:pPr>
              <a:t>66</a:t>
            </a:fld>
            <a:endParaRPr lang="de-DE" altLang="en-US" dirty="0"/>
          </a:p>
        </p:txBody>
      </p:sp>
      <p:graphicFrame>
        <p:nvGraphicFramePr>
          <p:cNvPr id="218115" name="Group 3"/>
          <p:cNvGraphicFramePr>
            <a:graphicFrameLocks noGrp="1"/>
          </p:cNvGraphicFramePr>
          <p:nvPr/>
        </p:nvGraphicFramePr>
        <p:xfrm>
          <a:off x="971550" y="1957388"/>
          <a:ext cx="7561263" cy="4064000"/>
        </p:xfrm>
        <a:graphic>
          <a:graphicData uri="http://schemas.openxmlformats.org/drawingml/2006/table">
            <a:tbl>
              <a:tblPr/>
              <a:tblGrid>
                <a:gridCol w="1889125">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1890713">
                  <a:extLst>
                    <a:ext uri="{9D8B030D-6E8A-4147-A177-3AD203B41FA5}">
                      <a16:colId xmlns:a16="http://schemas.microsoft.com/office/drawing/2014/main" val="20002"/>
                    </a:ext>
                  </a:extLst>
                </a:gridCol>
                <a:gridCol w="1889125">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0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Goldstandard positiv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Goldstandard negativ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Neues Verfahren positiv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418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PPV =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000" b="0" i="0" u="none" strike="noStrike" cap="none" normalizeH="0" baseline="0">
                          <a:ln>
                            <a:noFill/>
                          </a:ln>
                          <a:solidFill>
                            <a:srgbClr val="000036"/>
                          </a:solidFill>
                          <a:effectLst/>
                          <a:latin typeface="Arial" charset="0"/>
                        </a:rPr>
                        <a:t>Neues Verfahren negativ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2600" b="0" i="0" u="none" strike="noStrike" cap="none" normalizeH="0" baseline="0">
                          <a:ln>
                            <a:noFill/>
                          </a:ln>
                          <a:solidFill>
                            <a:srgbClr val="000036"/>
                          </a:solidFill>
                          <a:effectLst/>
                          <a:latin typeface="Arial" charset="0"/>
                        </a:rPr>
                        <a:t>7043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NPV = 99,9%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Sensitivität 68,8%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r>
                        <a:rPr kumimoji="0" lang="en-GB" sz="1600" b="0" i="0" u="none" strike="noStrike" cap="none" normalizeH="0" baseline="0">
                          <a:ln>
                            <a:noFill/>
                          </a:ln>
                          <a:solidFill>
                            <a:srgbClr val="000036"/>
                          </a:solidFill>
                          <a:effectLst/>
                          <a:latin typeface="Arial" charset="0"/>
                        </a:rPr>
                        <a:t>Spezifität 94,4%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95000"/>
                        <a:buFont typeface="Arial" charset="0"/>
                        <a:buNone/>
                        <a:tabLst/>
                      </a:pPr>
                      <a:endParaRPr kumimoji="0" lang="en-GB" sz="2600" b="0" i="0" u="none" strike="noStrike" cap="none" normalizeH="0" baseline="0">
                        <a:ln>
                          <a:noFill/>
                        </a:ln>
                        <a:solidFill>
                          <a:srgbClr val="00003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6146" name="Object 306"/>
          <p:cNvGraphicFramePr>
            <a:graphicFrameLocks noChangeAspect="1"/>
          </p:cNvGraphicFramePr>
          <p:nvPr/>
        </p:nvGraphicFramePr>
        <p:xfrm>
          <a:off x="3090863" y="5353050"/>
          <a:ext cx="1235075" cy="596900"/>
        </p:xfrm>
        <a:graphic>
          <a:graphicData uri="http://schemas.openxmlformats.org/presentationml/2006/ole">
            <mc:AlternateContent xmlns:mc="http://schemas.openxmlformats.org/markup-compatibility/2006">
              <mc:Choice xmlns:v="urn:schemas-microsoft-com:vml" Requires="v">
                <p:oleObj name="Formel" r:id="rId3" imgW="1155700" imgH="558800" progId="Equation.3">
                  <p:embed/>
                </p:oleObj>
              </mc:Choice>
              <mc:Fallback>
                <p:oleObj name="Formel" r:id="rId3" imgW="1155700" imgH="558800" progId="Equation.3">
                  <p:embed/>
                  <p:pic>
                    <p:nvPicPr>
                      <p:cNvPr id="0" name="Picture 3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5353050"/>
                        <a:ext cx="12350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147" name="Object 307"/>
          <p:cNvGraphicFramePr>
            <a:graphicFrameLocks noChangeAspect="1"/>
          </p:cNvGraphicFramePr>
          <p:nvPr/>
        </p:nvGraphicFramePr>
        <p:xfrm>
          <a:off x="6804025" y="3429000"/>
          <a:ext cx="881063" cy="420688"/>
        </p:xfrm>
        <a:graphic>
          <a:graphicData uri="http://schemas.openxmlformats.org/presentationml/2006/ole">
            <mc:AlternateContent xmlns:mc="http://schemas.openxmlformats.org/markup-compatibility/2006">
              <mc:Choice xmlns:v="urn:schemas-microsoft-com:vml" Requires="v">
                <p:oleObj name="Formel" r:id="rId5" imgW="825500" imgH="393700" progId="Equation.3">
                  <p:embed/>
                </p:oleObj>
              </mc:Choice>
              <mc:Fallback>
                <p:oleObj name="Formel" r:id="rId5" imgW="825500" imgH="393700" progId="Equation.3">
                  <p:embed/>
                  <p:pic>
                    <p:nvPicPr>
                      <p:cNvPr id="0" name="Picture 3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3429000"/>
                        <a:ext cx="881063"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148" name="Object 308"/>
          <p:cNvGraphicFramePr>
            <a:graphicFrameLocks noChangeAspect="1"/>
          </p:cNvGraphicFramePr>
          <p:nvPr/>
        </p:nvGraphicFramePr>
        <p:xfrm>
          <a:off x="6945313" y="4494213"/>
          <a:ext cx="877887" cy="420687"/>
        </p:xfrm>
        <a:graphic>
          <a:graphicData uri="http://schemas.openxmlformats.org/presentationml/2006/ole">
            <mc:AlternateContent xmlns:mc="http://schemas.openxmlformats.org/markup-compatibility/2006">
              <mc:Choice xmlns:v="urn:schemas-microsoft-com:vml" Requires="v">
                <p:oleObj name="Formel" r:id="rId7" imgW="825480" imgH="393480" progId="Equation.3">
                  <p:embed/>
                </p:oleObj>
              </mc:Choice>
              <mc:Fallback>
                <p:oleObj name="Formel" r:id="rId7" imgW="825480" imgH="393480" progId="Equation.3">
                  <p:embed/>
                  <p:pic>
                    <p:nvPicPr>
                      <p:cNvPr id="0" name="Picture 3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5313" y="4494213"/>
                        <a:ext cx="877887"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149" name="Object 309"/>
          <p:cNvGraphicFramePr>
            <a:graphicFrameLocks noChangeAspect="1"/>
          </p:cNvGraphicFramePr>
          <p:nvPr/>
        </p:nvGraphicFramePr>
        <p:xfrm>
          <a:off x="4819650" y="5353050"/>
          <a:ext cx="1260475" cy="596900"/>
        </p:xfrm>
        <a:graphic>
          <a:graphicData uri="http://schemas.openxmlformats.org/presentationml/2006/ole">
            <mc:AlternateContent xmlns:mc="http://schemas.openxmlformats.org/markup-compatibility/2006">
              <mc:Choice xmlns:v="urn:schemas-microsoft-com:vml" Requires="v">
                <p:oleObj name="Formel" r:id="rId9" imgW="1180588" imgH="558558" progId="Equation.3">
                  <p:embed/>
                </p:oleObj>
              </mc:Choice>
              <mc:Fallback>
                <p:oleObj name="Formel" r:id="rId9" imgW="1180588" imgH="558558" progId="Equation.3">
                  <p:embed/>
                  <p:pic>
                    <p:nvPicPr>
                      <p:cNvPr id="0" name="Picture 3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9650" y="5353050"/>
                        <a:ext cx="126047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umsplatzhalter 1"/>
          <p:cNvSpPr>
            <a:spLocks noGrp="1"/>
          </p:cNvSpPr>
          <p:nvPr>
            <p:ph type="dt" sz="half" idx="10"/>
          </p:nvPr>
        </p:nvSpPr>
        <p:spPr/>
        <p:txBody>
          <a:bodyPr/>
          <a:lstStyle/>
          <a:p>
            <a:fld id="{F28E4A35-8AA2-4E67-B482-596EA7008880}" type="datetime1">
              <a:rPr lang="de-AT"/>
              <a:pPr/>
              <a:t>12.10.2022</a:t>
            </a:fld>
            <a:endParaRPr lang="de-DE" altLang="en-US"/>
          </a:p>
        </p:txBody>
      </p:sp>
      <p:sp>
        <p:nvSpPr>
          <p:cNvPr id="19" name="Fußzeilenplatzhalter 2"/>
          <p:cNvSpPr>
            <a:spLocks noGrp="1"/>
          </p:cNvSpPr>
          <p:nvPr>
            <p:ph type="ftr" sz="quarter" idx="11"/>
          </p:nvPr>
        </p:nvSpPr>
        <p:spPr/>
        <p:txBody>
          <a:bodyPr/>
          <a:lstStyle/>
          <a:p>
            <a:r>
              <a:rPr lang="de-DE" altLang="en-US"/>
              <a:t>hanno.ulmer@i-med.ac.at</a:t>
            </a:r>
          </a:p>
        </p:txBody>
      </p:sp>
      <p:sp>
        <p:nvSpPr>
          <p:cNvPr id="20" name="Foliennummernplatzhalter 3"/>
          <p:cNvSpPr>
            <a:spLocks noGrp="1"/>
          </p:cNvSpPr>
          <p:nvPr>
            <p:ph type="sldNum" sz="quarter" idx="12"/>
          </p:nvPr>
        </p:nvSpPr>
        <p:spPr/>
        <p:txBody>
          <a:bodyPr/>
          <a:lstStyle/>
          <a:p>
            <a:r>
              <a:rPr lang="de-DE" altLang="en-US"/>
              <a:t>Seite </a:t>
            </a:r>
            <a:fld id="{3159418C-CAEB-4C70-98DC-BD1132C483AF}" type="slidenum">
              <a:rPr lang="de-DE" altLang="en-US"/>
              <a:pPr/>
              <a:t>67</a:t>
            </a:fld>
            <a:endParaRPr lang="de-DE" altLang="en-US"/>
          </a:p>
        </p:txBody>
      </p:sp>
      <p:sp>
        <p:nvSpPr>
          <p:cNvPr id="250882" name="Text Box 2"/>
          <p:cNvSpPr txBox="1">
            <a:spLocks noChangeArrowheads="1"/>
          </p:cNvSpPr>
          <p:nvPr/>
        </p:nvSpPr>
        <p:spPr bwMode="auto">
          <a:xfrm>
            <a:off x="1547813" y="884238"/>
            <a:ext cx="4684296" cy="1200329"/>
          </a:xfrm>
          <a:prstGeom prst="rect">
            <a:avLst/>
          </a:prstGeom>
          <a:noFill/>
          <a:ln w="9525">
            <a:noFill/>
            <a:miter lim="800000"/>
            <a:headEnd/>
            <a:tailEnd/>
          </a:ln>
        </p:spPr>
        <p:txBody>
          <a:bodyPr wrap="none">
            <a:spAutoFit/>
          </a:bodyPr>
          <a:lstStyle/>
          <a:p>
            <a:r>
              <a:rPr lang="de-DE" sz="2400" b="1" dirty="0"/>
              <a:t>Formel von </a:t>
            </a:r>
            <a:r>
              <a:rPr lang="de-DE" sz="2400" b="1" dirty="0" err="1"/>
              <a:t>Bayes</a:t>
            </a:r>
            <a:endParaRPr lang="de-DE" sz="2400" b="1" dirty="0"/>
          </a:p>
          <a:p>
            <a:endParaRPr lang="de-DE" b="1" dirty="0"/>
          </a:p>
          <a:p>
            <a:r>
              <a:rPr lang="de-DE" sz="2400" b="1" dirty="0"/>
              <a:t>Positiv Prädiktiver Wert (PPV)</a:t>
            </a:r>
          </a:p>
        </p:txBody>
      </p:sp>
      <p:pic>
        <p:nvPicPr>
          <p:cNvPr id="250883" name="Picture 3" descr="Thomasbayes"/>
          <p:cNvPicPr>
            <a:picLocks noGrp="1" noChangeAspect="1" noChangeArrowheads="1"/>
          </p:cNvPicPr>
          <p:nvPr>
            <p:ph idx="4294967295"/>
          </p:nvPr>
        </p:nvPicPr>
        <p:blipFill>
          <a:blip r:embed="rId3" cstate="print"/>
          <a:srcRect/>
          <a:stretch>
            <a:fillRect/>
          </a:stretch>
        </p:blipFill>
        <p:spPr>
          <a:xfrm>
            <a:off x="6508750" y="476250"/>
            <a:ext cx="1879600" cy="2016125"/>
          </a:xfrm>
          <a:noFill/>
        </p:spPr>
      </p:pic>
      <p:sp>
        <p:nvSpPr>
          <p:cNvPr id="250884" name="Text Box 4"/>
          <p:cNvSpPr txBox="1">
            <a:spLocks noChangeArrowheads="1"/>
          </p:cNvSpPr>
          <p:nvPr/>
        </p:nvSpPr>
        <p:spPr bwMode="auto">
          <a:xfrm>
            <a:off x="6300788" y="2420938"/>
            <a:ext cx="2463800" cy="304800"/>
          </a:xfrm>
          <a:prstGeom prst="rect">
            <a:avLst/>
          </a:prstGeom>
          <a:noFill/>
          <a:ln w="9525">
            <a:noFill/>
            <a:miter lim="800000"/>
            <a:headEnd/>
            <a:tailEnd/>
          </a:ln>
        </p:spPr>
        <p:txBody>
          <a:bodyPr wrap="none">
            <a:spAutoFit/>
          </a:bodyPr>
          <a:lstStyle/>
          <a:p>
            <a:r>
              <a:rPr lang="de-DE" sz="1400"/>
              <a:t>Thomas Bayes ~1702 - 1761</a:t>
            </a:r>
          </a:p>
        </p:txBody>
      </p:sp>
      <p:sp>
        <p:nvSpPr>
          <p:cNvPr id="250890" name="Text Box 10"/>
          <p:cNvSpPr txBox="1">
            <a:spLocks noChangeArrowheads="1"/>
          </p:cNvSpPr>
          <p:nvPr/>
        </p:nvSpPr>
        <p:spPr bwMode="auto">
          <a:xfrm>
            <a:off x="238125" y="2781300"/>
            <a:ext cx="7681911" cy="707886"/>
          </a:xfrm>
          <a:prstGeom prst="rect">
            <a:avLst/>
          </a:prstGeom>
          <a:noFill/>
          <a:ln w="9525">
            <a:noFill/>
            <a:miter lim="800000"/>
            <a:headEnd/>
            <a:tailEnd/>
          </a:ln>
        </p:spPr>
        <p:txBody>
          <a:bodyPr wrap="none">
            <a:spAutoFit/>
          </a:bodyPr>
          <a:lstStyle/>
          <a:p>
            <a:r>
              <a:rPr lang="de-DE" sz="2000" b="1" dirty="0"/>
              <a:t>PPV = (Sensitivität x Prävalenz) /</a:t>
            </a:r>
          </a:p>
          <a:p>
            <a:r>
              <a:rPr lang="de-DE" sz="2000" b="1" dirty="0"/>
              <a:t>           (Sensitivität x Prävalenz +(1- Spezifität) x (1-Prävalenz))</a:t>
            </a:r>
          </a:p>
        </p:txBody>
      </p:sp>
      <p:sp>
        <p:nvSpPr>
          <p:cNvPr id="250891" name="Text Box 12"/>
          <p:cNvSpPr txBox="1">
            <a:spLocks noChangeArrowheads="1"/>
          </p:cNvSpPr>
          <p:nvPr/>
        </p:nvSpPr>
        <p:spPr bwMode="auto">
          <a:xfrm>
            <a:off x="323850" y="3803165"/>
            <a:ext cx="7446269" cy="830997"/>
          </a:xfrm>
          <a:prstGeom prst="rect">
            <a:avLst/>
          </a:prstGeom>
          <a:noFill/>
          <a:ln w="9525">
            <a:noFill/>
            <a:miter lim="800000"/>
            <a:headEnd/>
            <a:tailEnd/>
          </a:ln>
        </p:spPr>
        <p:txBody>
          <a:bodyPr wrap="none">
            <a:spAutoFit/>
          </a:bodyPr>
          <a:lstStyle/>
          <a:p>
            <a:r>
              <a:rPr lang="de-DE" dirty="0">
                <a:solidFill>
                  <a:srgbClr val="FF0000"/>
                </a:solidFill>
              </a:rPr>
              <a:t>Beispiel Mammografie:</a:t>
            </a:r>
            <a:r>
              <a:rPr lang="de-DE" dirty="0"/>
              <a:t> </a:t>
            </a:r>
          </a:p>
          <a:p>
            <a:r>
              <a:rPr lang="de-DE" dirty="0"/>
              <a:t>Prävalenz: 1%,  Sensitivität: 90%,  Spezifität: 98%</a:t>
            </a:r>
          </a:p>
        </p:txBody>
      </p:sp>
      <p:sp>
        <p:nvSpPr>
          <p:cNvPr id="250892" name="Line 13"/>
          <p:cNvSpPr>
            <a:spLocks noChangeShapeType="1"/>
          </p:cNvSpPr>
          <p:nvPr/>
        </p:nvSpPr>
        <p:spPr bwMode="auto">
          <a:xfrm>
            <a:off x="3146425" y="5229225"/>
            <a:ext cx="2938463" cy="0"/>
          </a:xfrm>
          <a:prstGeom prst="line">
            <a:avLst/>
          </a:prstGeom>
          <a:noFill/>
          <a:ln w="9525">
            <a:solidFill>
              <a:schemeClr val="tx1"/>
            </a:solidFill>
            <a:round/>
            <a:headEnd/>
            <a:tailEnd/>
          </a:ln>
        </p:spPr>
        <p:txBody>
          <a:bodyPr/>
          <a:lstStyle/>
          <a:p>
            <a:endParaRPr lang="en-US"/>
          </a:p>
        </p:txBody>
      </p:sp>
      <p:sp>
        <p:nvSpPr>
          <p:cNvPr id="250893" name="Text Box 14"/>
          <p:cNvSpPr txBox="1">
            <a:spLocks noChangeArrowheads="1"/>
          </p:cNvSpPr>
          <p:nvPr/>
        </p:nvSpPr>
        <p:spPr bwMode="auto">
          <a:xfrm>
            <a:off x="2282825" y="5032375"/>
            <a:ext cx="787400" cy="366713"/>
          </a:xfrm>
          <a:prstGeom prst="rect">
            <a:avLst/>
          </a:prstGeom>
          <a:noFill/>
          <a:ln w="9525">
            <a:noFill/>
            <a:miter lim="800000"/>
            <a:headEnd/>
            <a:tailEnd/>
          </a:ln>
        </p:spPr>
        <p:txBody>
          <a:bodyPr wrap="none">
            <a:spAutoFit/>
          </a:bodyPr>
          <a:lstStyle/>
          <a:p>
            <a:r>
              <a:rPr lang="de-DE"/>
              <a:t>ppV =</a:t>
            </a:r>
          </a:p>
        </p:txBody>
      </p:sp>
      <p:sp>
        <p:nvSpPr>
          <p:cNvPr id="250894" name="Text Box 15"/>
          <p:cNvSpPr txBox="1">
            <a:spLocks noChangeArrowheads="1"/>
          </p:cNvSpPr>
          <p:nvPr/>
        </p:nvSpPr>
        <p:spPr bwMode="auto">
          <a:xfrm>
            <a:off x="3973513" y="4816475"/>
            <a:ext cx="1274708" cy="369332"/>
          </a:xfrm>
          <a:prstGeom prst="rect">
            <a:avLst/>
          </a:prstGeom>
          <a:noFill/>
          <a:ln w="9525">
            <a:noFill/>
            <a:miter lim="800000"/>
            <a:headEnd/>
            <a:tailEnd/>
          </a:ln>
        </p:spPr>
        <p:txBody>
          <a:bodyPr wrap="none">
            <a:spAutoFit/>
          </a:bodyPr>
          <a:lstStyle/>
          <a:p>
            <a:r>
              <a:rPr lang="de-DE" dirty="0"/>
              <a:t>0.90 · 0.01</a:t>
            </a:r>
          </a:p>
        </p:txBody>
      </p:sp>
      <p:sp>
        <p:nvSpPr>
          <p:cNvPr id="250895" name="Text Box 16"/>
          <p:cNvSpPr txBox="1">
            <a:spLocks noChangeArrowheads="1"/>
          </p:cNvSpPr>
          <p:nvPr/>
        </p:nvSpPr>
        <p:spPr bwMode="auto">
          <a:xfrm>
            <a:off x="3125788" y="5248275"/>
            <a:ext cx="2627642" cy="369332"/>
          </a:xfrm>
          <a:prstGeom prst="rect">
            <a:avLst/>
          </a:prstGeom>
          <a:noFill/>
          <a:ln w="9525">
            <a:noFill/>
            <a:miter lim="800000"/>
            <a:headEnd/>
            <a:tailEnd/>
          </a:ln>
        </p:spPr>
        <p:txBody>
          <a:bodyPr wrap="none">
            <a:spAutoFit/>
          </a:bodyPr>
          <a:lstStyle/>
          <a:p>
            <a:r>
              <a:rPr lang="de-DE" dirty="0"/>
              <a:t>0.90 · 0.01 + 0.02 · 0.99</a:t>
            </a:r>
          </a:p>
        </p:txBody>
      </p:sp>
      <p:sp>
        <p:nvSpPr>
          <p:cNvPr id="250896" name="Text Box 17"/>
          <p:cNvSpPr txBox="1">
            <a:spLocks noChangeArrowheads="1"/>
          </p:cNvSpPr>
          <p:nvPr/>
        </p:nvSpPr>
        <p:spPr bwMode="auto">
          <a:xfrm>
            <a:off x="2406650" y="5032375"/>
            <a:ext cx="184150" cy="366713"/>
          </a:xfrm>
          <a:prstGeom prst="rect">
            <a:avLst/>
          </a:prstGeom>
          <a:noFill/>
          <a:ln w="9525">
            <a:noFill/>
            <a:miter lim="800000"/>
            <a:headEnd/>
            <a:tailEnd/>
          </a:ln>
        </p:spPr>
        <p:txBody>
          <a:bodyPr wrap="none">
            <a:spAutoFit/>
          </a:bodyPr>
          <a:lstStyle/>
          <a:p>
            <a:endParaRPr lang="en-US"/>
          </a:p>
        </p:txBody>
      </p:sp>
      <p:sp>
        <p:nvSpPr>
          <p:cNvPr id="250897" name="Text Box 18"/>
          <p:cNvSpPr txBox="1">
            <a:spLocks noChangeArrowheads="1"/>
          </p:cNvSpPr>
          <p:nvPr/>
        </p:nvSpPr>
        <p:spPr bwMode="auto">
          <a:xfrm>
            <a:off x="6547895" y="5001141"/>
            <a:ext cx="960519" cy="369332"/>
          </a:xfrm>
          <a:prstGeom prst="rect">
            <a:avLst/>
          </a:prstGeom>
          <a:noFill/>
          <a:ln w="9525">
            <a:noFill/>
            <a:miter lim="800000"/>
            <a:headEnd/>
            <a:tailEnd/>
          </a:ln>
        </p:spPr>
        <p:txBody>
          <a:bodyPr wrap="none">
            <a:spAutoFit/>
          </a:bodyPr>
          <a:lstStyle/>
          <a:p>
            <a:r>
              <a:rPr lang="de-DE" dirty="0"/>
              <a:t> =  0.31</a:t>
            </a:r>
          </a:p>
        </p:txBody>
      </p:sp>
    </p:spTree>
    <p:extLst>
      <p:ext uri="{BB962C8B-B14F-4D97-AF65-F5344CB8AC3E}">
        <p14:creationId xmlns:p14="http://schemas.microsoft.com/office/powerpoint/2010/main" val="1378735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Forschungsschwerpunkte</a:t>
            </a:r>
            <a:endParaRPr lang="de-DE" dirty="0"/>
          </a:p>
        </p:txBody>
      </p:sp>
      <p:sp>
        <p:nvSpPr>
          <p:cNvPr id="3" name="Inhaltsplatzhalter 2"/>
          <p:cNvSpPr>
            <a:spLocks noGrp="1"/>
          </p:cNvSpPr>
          <p:nvPr>
            <p:ph sz="half" idx="1"/>
          </p:nvPr>
        </p:nvSpPr>
        <p:spPr>
          <a:xfrm>
            <a:off x="457200" y="1600200"/>
            <a:ext cx="6615130" cy="4972072"/>
          </a:xfrm>
        </p:spPr>
        <p:txBody>
          <a:bodyPr>
            <a:normAutofit/>
          </a:bodyPr>
          <a:lstStyle/>
          <a:p>
            <a:r>
              <a:rPr lang="de-AT" dirty="0"/>
              <a:t>Medizinische Statistik</a:t>
            </a:r>
          </a:p>
          <a:p>
            <a:pPr lvl="1"/>
            <a:r>
              <a:rPr lang="de-AT" dirty="0"/>
              <a:t>Statistische Methoden in klinischen/ epidemiologischen Studien</a:t>
            </a:r>
          </a:p>
          <a:p>
            <a:pPr lvl="1"/>
            <a:r>
              <a:rPr lang="de-AT" dirty="0"/>
              <a:t>Herz-Kreislauf- und Krebs-Epidemiologie</a:t>
            </a:r>
          </a:p>
          <a:p>
            <a:pPr lvl="1"/>
            <a:r>
              <a:rPr lang="de-AT" dirty="0"/>
              <a:t>Prädiktion</a:t>
            </a:r>
          </a:p>
          <a:p>
            <a:pPr lvl="1"/>
            <a:r>
              <a:rPr lang="de-AT" dirty="0"/>
              <a:t>Statistische Mediationsanalyse/Kausale Inferenz</a:t>
            </a:r>
          </a:p>
          <a:p>
            <a:r>
              <a:rPr lang="de-AT" dirty="0"/>
              <a:t>Informatik</a:t>
            </a:r>
          </a:p>
          <a:p>
            <a:pPr lvl="1"/>
            <a:r>
              <a:rPr lang="de-AT" dirty="0" err="1"/>
              <a:t>Machine</a:t>
            </a:r>
            <a:r>
              <a:rPr lang="de-AT" dirty="0"/>
              <a:t> Learning, KI</a:t>
            </a:r>
          </a:p>
          <a:p>
            <a:pPr lvl="1"/>
            <a:r>
              <a:rPr lang="de-AT" dirty="0" err="1"/>
              <a:t>Biobank</a:t>
            </a:r>
            <a:endParaRPr lang="de-AT" dirty="0"/>
          </a:p>
          <a:p>
            <a:pPr lvl="1"/>
            <a:r>
              <a:rPr lang="de-AT" dirty="0"/>
              <a:t>Register</a:t>
            </a:r>
          </a:p>
          <a:p>
            <a:pPr marL="0" indent="0">
              <a:buNone/>
            </a:pPr>
            <a:endParaRPr lang="de-AT" dirty="0"/>
          </a:p>
          <a:p>
            <a:endParaRPr lang="de-DE" dirty="0"/>
          </a:p>
        </p:txBody>
      </p:sp>
      <p:sp>
        <p:nvSpPr>
          <p:cNvPr id="5" name="Foliennummernplatzhalter 4"/>
          <p:cNvSpPr>
            <a:spLocks noGrp="1"/>
          </p:cNvSpPr>
          <p:nvPr>
            <p:ph type="sldNum" sz="quarter" idx="12"/>
          </p:nvPr>
        </p:nvSpPr>
        <p:spPr/>
        <p:txBody>
          <a:bodyPr/>
          <a:lstStyle/>
          <a:p>
            <a:fld id="{A4B4652C-CD78-4E39-BAB0-0AF956FF8895}" type="slidenum">
              <a:rPr lang="de-DE" smtClean="0"/>
              <a:pPr/>
              <a:t>7</a:t>
            </a:fld>
            <a:endParaRPr lang="de-DE"/>
          </a:p>
        </p:txBody>
      </p:sp>
      <p:sp>
        <p:nvSpPr>
          <p:cNvPr id="18" name="Rechteck 17"/>
          <p:cNvSpPr/>
          <p:nvPr/>
        </p:nvSpPr>
        <p:spPr bwMode="auto">
          <a:xfrm>
            <a:off x="5357548" y="4354456"/>
            <a:ext cx="551873" cy="1429231"/>
          </a:xfrm>
          <a:prstGeom prst="rect">
            <a:avLst/>
          </a:prstGeom>
          <a:solidFill>
            <a:srgbClr val="4070AA"/>
          </a:solidFill>
          <a:ln w="38100">
            <a:solidFill>
              <a:srgbClr val="AC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19" name="Rechteck 18"/>
          <p:cNvSpPr/>
          <p:nvPr/>
        </p:nvSpPr>
        <p:spPr bwMode="auto">
          <a:xfrm>
            <a:off x="6278220" y="4339708"/>
            <a:ext cx="573947"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0" name="Rechteck 19"/>
          <p:cNvSpPr/>
          <p:nvPr/>
        </p:nvSpPr>
        <p:spPr bwMode="auto">
          <a:xfrm>
            <a:off x="8276632" y="43738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1" name="Rechteck 20"/>
          <p:cNvSpPr/>
          <p:nvPr/>
        </p:nvSpPr>
        <p:spPr bwMode="auto">
          <a:xfrm>
            <a:off x="7274198" y="4359060"/>
            <a:ext cx="551873" cy="142194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2" name="Rechteck 21"/>
          <p:cNvSpPr/>
          <p:nvPr/>
        </p:nvSpPr>
        <p:spPr bwMode="auto">
          <a:xfrm>
            <a:off x="5273934" y="5778928"/>
            <a:ext cx="3642360" cy="580396"/>
          </a:xfrm>
          <a:prstGeom prst="rect">
            <a:avLst/>
          </a:prstGeom>
          <a:solidFill>
            <a:srgbClr val="4F81BD"/>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23" name="Gleichschenkliges Dreieck 22"/>
          <p:cNvSpPr/>
          <p:nvPr/>
        </p:nvSpPr>
        <p:spPr bwMode="auto">
          <a:xfrm>
            <a:off x="5145806" y="3216052"/>
            <a:ext cx="3829993" cy="1159436"/>
          </a:xfrm>
          <a:prstGeom prst="triangle">
            <a:avLst/>
          </a:prstGeom>
          <a:solidFill>
            <a:srgbClr val="7FA3CF"/>
          </a:solidFill>
          <a:ln>
            <a:solidFill>
              <a:schemeClr val="bg1">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4000" b="0" i="0" u="none" strike="noStrike" cap="none" normalizeH="0" baseline="0" dirty="0">
              <a:ln>
                <a:noFill/>
              </a:ln>
              <a:solidFill>
                <a:schemeClr val="tx1"/>
              </a:solidFill>
              <a:effectLst/>
              <a:latin typeface="Arial" charset="0"/>
              <a:ea typeface="ＭＳ Ｐゴシック" pitchFamily="1" charset="-128"/>
            </a:endParaRPr>
          </a:p>
        </p:txBody>
      </p:sp>
      <p:sp>
        <p:nvSpPr>
          <p:cNvPr id="25" name="Textfeld 24"/>
          <p:cNvSpPr txBox="1"/>
          <p:nvPr/>
        </p:nvSpPr>
        <p:spPr>
          <a:xfrm>
            <a:off x="6321916"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Lehre</a:t>
            </a:r>
            <a:endParaRPr lang="de-DE" dirty="0">
              <a:solidFill>
                <a:schemeClr val="bg2">
                  <a:lumMod val="40000"/>
                  <a:lumOff val="60000"/>
                </a:schemeClr>
              </a:solidFill>
            </a:endParaRPr>
          </a:p>
        </p:txBody>
      </p:sp>
      <p:sp>
        <p:nvSpPr>
          <p:cNvPr id="26" name="Textfeld 25"/>
          <p:cNvSpPr txBox="1"/>
          <p:nvPr/>
        </p:nvSpPr>
        <p:spPr>
          <a:xfrm>
            <a:off x="8303826" y="443049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Netzwerk</a:t>
            </a:r>
            <a:endParaRPr lang="de-DE" dirty="0">
              <a:solidFill>
                <a:schemeClr val="bg2">
                  <a:lumMod val="40000"/>
                  <a:lumOff val="60000"/>
                </a:schemeClr>
              </a:solidFill>
            </a:endParaRPr>
          </a:p>
        </p:txBody>
      </p:sp>
      <p:sp>
        <p:nvSpPr>
          <p:cNvPr id="27" name="Textfeld 26"/>
          <p:cNvSpPr txBox="1"/>
          <p:nvPr/>
        </p:nvSpPr>
        <p:spPr>
          <a:xfrm>
            <a:off x="7302752" y="438395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Service</a:t>
            </a:r>
            <a:endParaRPr lang="de-DE" dirty="0">
              <a:solidFill>
                <a:schemeClr val="bg2">
                  <a:lumMod val="40000"/>
                  <a:lumOff val="60000"/>
                </a:schemeClr>
              </a:solidFill>
            </a:endParaRPr>
          </a:p>
        </p:txBody>
      </p:sp>
      <p:sp>
        <p:nvSpPr>
          <p:cNvPr id="28" name="Textfeld 27"/>
          <p:cNvSpPr txBox="1"/>
          <p:nvPr/>
        </p:nvSpPr>
        <p:spPr>
          <a:xfrm>
            <a:off x="6059752" y="3787556"/>
            <a:ext cx="1986742" cy="461665"/>
          </a:xfrm>
          <a:prstGeom prst="rect">
            <a:avLst/>
          </a:prstGeom>
          <a:noFill/>
        </p:spPr>
        <p:txBody>
          <a:bodyPr wrap="square" rtlCol="0">
            <a:spAutoFit/>
          </a:bodyPr>
          <a:lstStyle/>
          <a:p>
            <a:pPr algn="ctr"/>
            <a:r>
              <a:rPr lang="de-AT" sz="2400" dirty="0"/>
              <a:t>MSIG</a:t>
            </a:r>
            <a:endParaRPr lang="de-DE" sz="1400" dirty="0"/>
          </a:p>
        </p:txBody>
      </p:sp>
      <p:sp>
        <p:nvSpPr>
          <p:cNvPr id="29" name="Textfeld 28"/>
          <p:cNvSpPr txBox="1"/>
          <p:nvPr/>
        </p:nvSpPr>
        <p:spPr>
          <a:xfrm>
            <a:off x="5392504" y="4408224"/>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Forschung</a:t>
            </a:r>
            <a:endParaRPr lang="de-DE" dirty="0">
              <a:solidFill>
                <a:schemeClr val="bg2">
                  <a:lumMod val="40000"/>
                  <a:lumOff val="60000"/>
                </a:schemeClr>
              </a:solidFill>
            </a:endParaRPr>
          </a:p>
        </p:txBody>
      </p:sp>
      <p:sp>
        <p:nvSpPr>
          <p:cNvPr id="17" name="Textfeld 16"/>
          <p:cNvSpPr txBox="1"/>
          <p:nvPr/>
        </p:nvSpPr>
        <p:spPr>
          <a:xfrm>
            <a:off x="5444338" y="5768939"/>
            <a:ext cx="3311236" cy="523220"/>
          </a:xfrm>
          <a:prstGeom prst="rect">
            <a:avLst/>
          </a:prstGeom>
          <a:noFill/>
        </p:spPr>
        <p:txBody>
          <a:bodyPr wrap="square" rtlCol="0">
            <a:spAutoFit/>
          </a:bodyPr>
          <a:lstStyle/>
          <a:p>
            <a:pPr algn="ctr"/>
            <a:r>
              <a:rPr lang="de-AT" dirty="0" err="1">
                <a:solidFill>
                  <a:schemeClr val="bg2">
                    <a:lumMod val="40000"/>
                    <a:lumOff val="60000"/>
                  </a:schemeClr>
                </a:solidFill>
              </a:rPr>
              <a:t>Mitarbeiter≡</a:t>
            </a:r>
            <a:r>
              <a:rPr lang="de-AT" sz="2800" dirty="0" err="1">
                <a:solidFill>
                  <a:schemeClr val="bg2">
                    <a:lumMod val="40000"/>
                    <a:lumOff val="60000"/>
                  </a:schemeClr>
                </a:solidFill>
              </a:rPr>
              <a:t>innen</a:t>
            </a:r>
            <a:endParaRPr lang="de-DE" sz="2800" dirty="0">
              <a:solidFill>
                <a:schemeClr val="bg2">
                  <a:lumMod val="40000"/>
                  <a:lumOff val="6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Lehre</a:t>
            </a:r>
            <a:endParaRPr lang="de-DE" dirty="0"/>
          </a:p>
        </p:txBody>
      </p:sp>
      <p:sp>
        <p:nvSpPr>
          <p:cNvPr id="5" name="Inhaltsplatzhalter 4"/>
          <p:cNvSpPr>
            <a:spLocks noGrp="1"/>
          </p:cNvSpPr>
          <p:nvPr>
            <p:ph sz="half" idx="1"/>
          </p:nvPr>
        </p:nvSpPr>
        <p:spPr>
          <a:xfrm>
            <a:off x="457200" y="1600200"/>
            <a:ext cx="5050904" cy="4757758"/>
          </a:xfrm>
        </p:spPr>
        <p:txBody>
          <a:bodyPr/>
          <a:lstStyle/>
          <a:p>
            <a:r>
              <a:rPr lang="de-AT" dirty="0"/>
              <a:t>Pflichtlehre</a:t>
            </a:r>
          </a:p>
          <a:p>
            <a:r>
              <a:rPr lang="de-AT" dirty="0"/>
              <a:t>Betreuung von </a:t>
            </a:r>
            <a:r>
              <a:rPr lang="de-AT" dirty="0" err="1"/>
              <a:t>Diplomand≡innen</a:t>
            </a:r>
            <a:r>
              <a:rPr lang="de-AT" dirty="0"/>
              <a:t> und </a:t>
            </a:r>
            <a:r>
              <a:rPr lang="de-AT" dirty="0" err="1"/>
              <a:t>Dissertant≡innen</a:t>
            </a:r>
            <a:endParaRPr lang="de-AT" dirty="0"/>
          </a:p>
          <a:p>
            <a:r>
              <a:rPr lang="de-AT" dirty="0" err="1"/>
              <a:t>eLearning</a:t>
            </a:r>
            <a:endParaRPr lang="de-DE" dirty="0"/>
          </a:p>
        </p:txBody>
      </p:sp>
      <p:sp>
        <p:nvSpPr>
          <p:cNvPr id="4" name="Foliennummernplatzhalter 3"/>
          <p:cNvSpPr>
            <a:spLocks noGrp="1"/>
          </p:cNvSpPr>
          <p:nvPr>
            <p:ph type="sldNum" sz="quarter" idx="12"/>
          </p:nvPr>
        </p:nvSpPr>
        <p:spPr/>
        <p:txBody>
          <a:bodyPr/>
          <a:lstStyle/>
          <a:p>
            <a:fld id="{A4B4652C-CD78-4E39-BAB0-0AF956FF8895}" type="slidenum">
              <a:rPr lang="de-DE" smtClean="0"/>
              <a:pPr/>
              <a:t>8</a:t>
            </a:fld>
            <a:endParaRPr lang="de-DE"/>
          </a:p>
        </p:txBody>
      </p:sp>
      <p:sp>
        <p:nvSpPr>
          <p:cNvPr id="19" name="Rechteck 18"/>
          <p:cNvSpPr/>
          <p:nvPr/>
        </p:nvSpPr>
        <p:spPr bwMode="auto">
          <a:xfrm>
            <a:off x="5357548" y="43397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20" name="Rechteck 19"/>
          <p:cNvSpPr/>
          <p:nvPr/>
        </p:nvSpPr>
        <p:spPr bwMode="auto">
          <a:xfrm>
            <a:off x="6278220" y="4354456"/>
            <a:ext cx="573947" cy="1429231"/>
          </a:xfrm>
          <a:prstGeom prst="rect">
            <a:avLst/>
          </a:prstGeom>
          <a:solidFill>
            <a:srgbClr val="4070AA"/>
          </a:solidFill>
          <a:ln w="38100">
            <a:solidFill>
              <a:srgbClr val="AC000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1" name="Rechteck 20"/>
          <p:cNvSpPr/>
          <p:nvPr/>
        </p:nvSpPr>
        <p:spPr bwMode="auto">
          <a:xfrm>
            <a:off x="8276632" y="4373808"/>
            <a:ext cx="551873" cy="142923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2" name="Rechteck 21"/>
          <p:cNvSpPr/>
          <p:nvPr/>
        </p:nvSpPr>
        <p:spPr bwMode="auto">
          <a:xfrm>
            <a:off x="7274198" y="4359060"/>
            <a:ext cx="551873" cy="1421941"/>
          </a:xfrm>
          <a:prstGeom prst="rect">
            <a:avLst/>
          </a:prstGeom>
          <a:solidFill>
            <a:srgbClr val="4070A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23" name="Rechteck 22"/>
          <p:cNvSpPr/>
          <p:nvPr/>
        </p:nvSpPr>
        <p:spPr bwMode="auto">
          <a:xfrm>
            <a:off x="5273934" y="5778928"/>
            <a:ext cx="3642360" cy="580396"/>
          </a:xfrm>
          <a:prstGeom prst="rect">
            <a:avLst/>
          </a:prstGeom>
          <a:solidFill>
            <a:srgbClr val="4F81BD"/>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1" charset="-128"/>
            </a:endParaRPr>
          </a:p>
        </p:txBody>
      </p:sp>
      <p:sp>
        <p:nvSpPr>
          <p:cNvPr id="24" name="Gleichschenkliges Dreieck 23"/>
          <p:cNvSpPr/>
          <p:nvPr/>
        </p:nvSpPr>
        <p:spPr bwMode="auto">
          <a:xfrm>
            <a:off x="5145806" y="3216052"/>
            <a:ext cx="3829993" cy="1159436"/>
          </a:xfrm>
          <a:prstGeom prst="triangle">
            <a:avLst/>
          </a:prstGeom>
          <a:solidFill>
            <a:srgbClr val="7FA3CF"/>
          </a:solidFill>
          <a:ln>
            <a:solidFill>
              <a:schemeClr val="bg1">
                <a:lumMod val="5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4000" b="0" i="0" u="none" strike="noStrike" cap="none" normalizeH="0" baseline="0" dirty="0">
              <a:ln>
                <a:noFill/>
              </a:ln>
              <a:solidFill>
                <a:schemeClr val="tx1"/>
              </a:solidFill>
              <a:effectLst/>
              <a:latin typeface="Arial" charset="0"/>
              <a:ea typeface="ＭＳ Ｐゴシック" pitchFamily="1" charset="-128"/>
            </a:endParaRPr>
          </a:p>
        </p:txBody>
      </p:sp>
      <p:sp>
        <p:nvSpPr>
          <p:cNvPr id="26" name="Textfeld 25"/>
          <p:cNvSpPr txBox="1"/>
          <p:nvPr/>
        </p:nvSpPr>
        <p:spPr>
          <a:xfrm>
            <a:off x="6321916"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Lehre</a:t>
            </a:r>
            <a:endParaRPr lang="de-DE" dirty="0">
              <a:solidFill>
                <a:schemeClr val="bg2">
                  <a:lumMod val="40000"/>
                  <a:lumOff val="60000"/>
                </a:schemeClr>
              </a:solidFill>
            </a:endParaRPr>
          </a:p>
        </p:txBody>
      </p:sp>
      <p:sp>
        <p:nvSpPr>
          <p:cNvPr id="27" name="Textfeld 26"/>
          <p:cNvSpPr txBox="1"/>
          <p:nvPr/>
        </p:nvSpPr>
        <p:spPr>
          <a:xfrm>
            <a:off x="8303826" y="443049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Netzwerk</a:t>
            </a:r>
            <a:endParaRPr lang="de-DE" dirty="0">
              <a:solidFill>
                <a:schemeClr val="bg2">
                  <a:lumMod val="40000"/>
                  <a:lumOff val="60000"/>
                </a:schemeClr>
              </a:solidFill>
            </a:endParaRPr>
          </a:p>
        </p:txBody>
      </p:sp>
      <p:sp>
        <p:nvSpPr>
          <p:cNvPr id="28" name="Textfeld 27"/>
          <p:cNvSpPr txBox="1"/>
          <p:nvPr/>
        </p:nvSpPr>
        <p:spPr>
          <a:xfrm>
            <a:off x="7302752" y="4383952"/>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Service</a:t>
            </a:r>
            <a:endParaRPr lang="de-DE" dirty="0">
              <a:solidFill>
                <a:schemeClr val="bg2">
                  <a:lumMod val="40000"/>
                  <a:lumOff val="60000"/>
                </a:schemeClr>
              </a:solidFill>
            </a:endParaRPr>
          </a:p>
        </p:txBody>
      </p:sp>
      <p:sp>
        <p:nvSpPr>
          <p:cNvPr id="29" name="Textfeld 28"/>
          <p:cNvSpPr txBox="1"/>
          <p:nvPr/>
        </p:nvSpPr>
        <p:spPr>
          <a:xfrm>
            <a:off x="6059752" y="3787556"/>
            <a:ext cx="1986742" cy="461665"/>
          </a:xfrm>
          <a:prstGeom prst="rect">
            <a:avLst/>
          </a:prstGeom>
          <a:noFill/>
        </p:spPr>
        <p:txBody>
          <a:bodyPr wrap="square" rtlCol="0">
            <a:spAutoFit/>
          </a:bodyPr>
          <a:lstStyle/>
          <a:p>
            <a:pPr algn="ctr"/>
            <a:r>
              <a:rPr lang="de-AT" sz="2400" dirty="0"/>
              <a:t>MSIG</a:t>
            </a:r>
            <a:endParaRPr lang="de-DE" sz="1400" dirty="0"/>
          </a:p>
        </p:txBody>
      </p:sp>
      <p:sp>
        <p:nvSpPr>
          <p:cNvPr id="30" name="Textfeld 29"/>
          <p:cNvSpPr txBox="1"/>
          <p:nvPr/>
        </p:nvSpPr>
        <p:spPr>
          <a:xfrm>
            <a:off x="5392504" y="4378728"/>
            <a:ext cx="461665" cy="1367250"/>
          </a:xfrm>
          <a:prstGeom prst="rect">
            <a:avLst/>
          </a:prstGeom>
          <a:noFill/>
        </p:spPr>
        <p:txBody>
          <a:bodyPr vert="vert270" wrap="square" rtlCol="0">
            <a:spAutoFit/>
          </a:bodyPr>
          <a:lstStyle/>
          <a:p>
            <a:pPr algn="ctr"/>
            <a:r>
              <a:rPr lang="de-AT" dirty="0">
                <a:solidFill>
                  <a:schemeClr val="bg2">
                    <a:lumMod val="40000"/>
                    <a:lumOff val="60000"/>
                  </a:schemeClr>
                </a:solidFill>
              </a:rPr>
              <a:t>Forschung</a:t>
            </a:r>
            <a:endParaRPr lang="de-DE" dirty="0">
              <a:solidFill>
                <a:schemeClr val="bg2">
                  <a:lumMod val="40000"/>
                  <a:lumOff val="60000"/>
                </a:schemeClr>
              </a:solidFill>
            </a:endParaRPr>
          </a:p>
        </p:txBody>
      </p:sp>
      <p:sp>
        <p:nvSpPr>
          <p:cNvPr id="17" name="Textfeld 16"/>
          <p:cNvSpPr txBox="1"/>
          <p:nvPr/>
        </p:nvSpPr>
        <p:spPr>
          <a:xfrm>
            <a:off x="5392504" y="5783984"/>
            <a:ext cx="3311236" cy="523220"/>
          </a:xfrm>
          <a:prstGeom prst="rect">
            <a:avLst/>
          </a:prstGeom>
          <a:noFill/>
        </p:spPr>
        <p:txBody>
          <a:bodyPr wrap="square" rtlCol="0">
            <a:spAutoFit/>
          </a:bodyPr>
          <a:lstStyle/>
          <a:p>
            <a:pPr algn="ctr"/>
            <a:r>
              <a:rPr lang="de-AT" dirty="0" err="1">
                <a:solidFill>
                  <a:schemeClr val="bg2">
                    <a:lumMod val="40000"/>
                    <a:lumOff val="60000"/>
                  </a:schemeClr>
                </a:solidFill>
              </a:rPr>
              <a:t>Mitarbeiter≡</a:t>
            </a:r>
            <a:r>
              <a:rPr lang="de-AT" sz="2800" dirty="0" err="1">
                <a:solidFill>
                  <a:schemeClr val="bg2">
                    <a:lumMod val="40000"/>
                    <a:lumOff val="60000"/>
                  </a:schemeClr>
                </a:solidFill>
              </a:rPr>
              <a:t>innen</a:t>
            </a:r>
            <a:endParaRPr lang="de-DE" sz="2800" dirty="0">
              <a:solidFill>
                <a:schemeClr val="bg2">
                  <a:lumMod val="40000"/>
                  <a:lumOff val="6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Lehrveranstaltungen (</a:t>
            </a:r>
            <a:r>
              <a:rPr lang="de-AT" dirty="0" err="1"/>
              <a:t>LVs</a:t>
            </a:r>
            <a:r>
              <a:rPr lang="de-AT" dirty="0"/>
              <a:t>)</a:t>
            </a:r>
            <a:endParaRPr lang="de-DE" dirty="0"/>
          </a:p>
        </p:txBody>
      </p:sp>
      <p:sp>
        <p:nvSpPr>
          <p:cNvPr id="4" name="Foliennummernplatzhalter 3"/>
          <p:cNvSpPr>
            <a:spLocks noGrp="1"/>
          </p:cNvSpPr>
          <p:nvPr>
            <p:ph type="sldNum" sz="quarter" idx="12"/>
          </p:nvPr>
        </p:nvSpPr>
        <p:spPr/>
        <p:txBody>
          <a:bodyPr/>
          <a:lstStyle/>
          <a:p>
            <a:fld id="{A4B4652C-CD78-4E39-BAB0-0AF956FF8895}" type="slidenum">
              <a:rPr lang="de-DE" smtClean="0"/>
              <a:pPr/>
              <a:t>9</a:t>
            </a:fld>
            <a:endParaRPr lang="de-DE"/>
          </a:p>
        </p:txBody>
      </p:sp>
      <p:pic>
        <p:nvPicPr>
          <p:cNvPr id="11" name="Grafik 10">
            <a:extLst>
              <a:ext uri="{FF2B5EF4-FFF2-40B4-BE49-F238E27FC236}">
                <a16:creationId xmlns:a16="http://schemas.microsoft.com/office/drawing/2014/main" id="{7B8D4ADA-73C1-041F-9435-FCAF48420A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cSld>
  <p:clrMapOvr>
    <a:masterClrMapping/>
  </p:clrMapOvr>
</p:sld>
</file>

<file path=ppt/theme/theme1.xml><?xml version="1.0" encoding="utf-8"?>
<a:theme xmlns:a="http://schemas.openxmlformats.org/drawingml/2006/main" name="Template_MSI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Template_MSIG</Template>
  <TotalTime>0</TotalTime>
  <Words>3097</Words>
  <Application>Microsoft Office PowerPoint</Application>
  <PresentationFormat>Bildschirmpräsentation (4:3)</PresentationFormat>
  <Paragraphs>803</Paragraphs>
  <Slides>67</Slides>
  <Notes>53</Notes>
  <HiddenSlides>0</HiddenSlides>
  <MMClips>0</MMClips>
  <ScaleCrop>false</ScaleCrop>
  <HeadingPairs>
    <vt:vector size="8" baseType="variant">
      <vt:variant>
        <vt:lpstr>Verwendete Schriftarten</vt:lpstr>
      </vt:variant>
      <vt:variant>
        <vt:i4>10</vt:i4>
      </vt:variant>
      <vt:variant>
        <vt:lpstr>Design</vt:lpstr>
      </vt:variant>
      <vt:variant>
        <vt:i4>1</vt:i4>
      </vt:variant>
      <vt:variant>
        <vt:lpstr>Eingebettete OLE-Server</vt:lpstr>
      </vt:variant>
      <vt:variant>
        <vt:i4>5</vt:i4>
      </vt:variant>
      <vt:variant>
        <vt:lpstr>Folientitel</vt:lpstr>
      </vt:variant>
      <vt:variant>
        <vt:i4>67</vt:i4>
      </vt:variant>
    </vt:vector>
  </HeadingPairs>
  <TitlesOfParts>
    <vt:vector size="83" baseType="lpstr">
      <vt:lpstr>Arial</vt:lpstr>
      <vt:lpstr>Arial Narrow</vt:lpstr>
      <vt:lpstr>Calibri</vt:lpstr>
      <vt:lpstr>Century</vt:lpstr>
      <vt:lpstr>Comic Sans MS</vt:lpstr>
      <vt:lpstr>Garamond</vt:lpstr>
      <vt:lpstr>Helvetica</vt:lpstr>
      <vt:lpstr>Helvetica Condensed</vt:lpstr>
      <vt:lpstr>Symbol</vt:lpstr>
      <vt:lpstr>Times New Roman</vt:lpstr>
      <vt:lpstr>Template_MSIG</vt:lpstr>
      <vt:lpstr>Formel</vt:lpstr>
      <vt:lpstr>Diagramm</vt:lpstr>
      <vt:lpstr>Equation</vt:lpstr>
      <vt:lpstr>Arbeitsblatt</vt:lpstr>
      <vt:lpstr>Bild</vt:lpstr>
      <vt:lpstr>PowerPoint-Präsentation</vt:lpstr>
      <vt:lpstr>Organisatorisches</vt:lpstr>
      <vt:lpstr>Praktikum eLearning</vt:lpstr>
      <vt:lpstr>Praktikum eLearning</vt:lpstr>
      <vt:lpstr>Department-Portfolio</vt:lpstr>
      <vt:lpstr>Eckpfeiler des Departments</vt:lpstr>
      <vt:lpstr>Forschungsschwerpunkte</vt:lpstr>
      <vt:lpstr>Lehre</vt:lpstr>
      <vt:lpstr>Lehrveranstaltungen (LVs)</vt:lpstr>
      <vt:lpstr>Service</vt:lpstr>
      <vt:lpstr>Statistische Beratungen für Forschungsprojekte</vt:lpstr>
      <vt:lpstr>Kooperationspartner / Netzwerk (Auszug)</vt:lpstr>
      <vt:lpstr>ZIELE der LV</vt:lpstr>
      <vt:lpstr>Literaturhinweise</vt:lpstr>
      <vt:lpstr>Tipps &amp; Tricks: Internet Ressourcen</vt:lpstr>
      <vt:lpstr>Statistik in den medizinischen  Wissenschaften  </vt:lpstr>
      <vt:lpstr>Motivation</vt:lpstr>
      <vt:lpstr>Medizinische Statistik: INHALT</vt:lpstr>
      <vt:lpstr>Statistik und Medizin</vt:lpstr>
      <vt:lpstr>Statistische Aussagen in der Medizin</vt:lpstr>
      <vt:lpstr>Medizinische Forschung</vt:lpstr>
      <vt:lpstr>Randomisierte kontollierte (klinische) Studie</vt:lpstr>
      <vt:lpstr>Randomisierung</vt:lpstr>
      <vt:lpstr>Verblindung</vt:lpstr>
      <vt:lpstr>Vergleichbarkeit der Gruppen</vt:lpstr>
      <vt:lpstr>Validität</vt:lpstr>
      <vt:lpstr>Clinicial Trials.gov</vt:lpstr>
      <vt:lpstr>Beispiel: Cytisine for Smoking Cessation</vt:lpstr>
      <vt:lpstr>Beispiel: Cytisine for Smoking Cessation</vt:lpstr>
      <vt:lpstr>Beispiel: Cytisine for Smoking Cessation</vt:lpstr>
      <vt:lpstr>Beispiel: Cytisine for Smoking Cessation</vt:lpstr>
      <vt:lpstr>Beispiel: Cytisine for Smoking Cessation</vt:lpstr>
      <vt:lpstr>Statistische Analyse: Grundbegriffe und  Deskriptive Statistik </vt:lpstr>
      <vt:lpstr>Statistische Grundbegriffe</vt:lpstr>
      <vt:lpstr>Deskriptive Statistik Skalenniveau - Nominalskala</vt:lpstr>
      <vt:lpstr>Deskriptive Statistik Skalenniveau - Ordinalskala</vt:lpstr>
      <vt:lpstr>Deskriptive Statistik  Skalenniveau – Intervall- &amp; Verhältnisskala</vt:lpstr>
      <vt:lpstr>Merkmalstypen &amp; Skalierung </vt:lpstr>
      <vt:lpstr>Deskriptive Statistik</vt:lpstr>
      <vt:lpstr>Häufigkeit</vt:lpstr>
      <vt:lpstr>Arithmetischer Mittelwert und Median</vt:lpstr>
      <vt:lpstr>Ausreißer und arithmetischer Mittelwert</vt:lpstr>
      <vt:lpstr>Mittelwert vs. Median - Beispiel</vt:lpstr>
      <vt:lpstr>Median, Modus, Quartile, Extremwerte</vt:lpstr>
      <vt:lpstr>Beziehung zwischen Arithmetischem Mittel, Median und Modus </vt:lpstr>
      <vt:lpstr>Streuung, Standardabweichung</vt:lpstr>
      <vt:lpstr>Statistische Grafiken</vt:lpstr>
      <vt:lpstr>Graphische Darstellungen Kreisdiagramm</vt:lpstr>
      <vt:lpstr>Balkendiagramm</vt:lpstr>
      <vt:lpstr>Histogramm</vt:lpstr>
      <vt:lpstr>Box-Plot</vt:lpstr>
      <vt:lpstr>Beschreibung eines Kollektivs  mit deskriptiver Statistik - Beispiel </vt:lpstr>
      <vt:lpstr>Statistische Maßzahlen Übung</vt:lpstr>
      <vt:lpstr>PowerPoint-Präsentation</vt:lpstr>
      <vt:lpstr>PowerPoint-Präsentation</vt:lpstr>
      <vt:lpstr>PowerPoint-Präsentation</vt:lpstr>
      <vt:lpstr>Gauss- oder Normalverteilung</vt:lpstr>
      <vt:lpstr>               Für alle Normalverteilungen gilt  • ≈ 68% aller Beobachtungen liegen innerhalb einer Standardabweichung um den Mittelwert (zwischen μ − σ und μ + σ ) • ≈ 95% aller Beobachtungen liegen innerhalb zweier Standardabweichung (zwischen μ − 2σ und μ + 2σ ) • ≈ 99% aller Beobachtungen liegen innerhalb dreier Standardabweichung (zwischen μ − 3σ und μ + 3σ </vt:lpstr>
      <vt:lpstr>Die Vierfeldertafel</vt:lpstr>
      <vt:lpstr>Situationen</vt:lpstr>
      <vt:lpstr>Therapiestudie, epidemiologische Studie</vt:lpstr>
      <vt:lpstr>Therapiestudie, epidemiologische Studie</vt:lpstr>
      <vt:lpstr>Relative Risiken</vt:lpstr>
      <vt:lpstr>PowerPoint-Präsentation</vt:lpstr>
      <vt:lpstr>Diagnostische Studie</vt:lpstr>
      <vt:lpstr>Diagnostische Studie</vt:lpstr>
      <vt:lpstr>PowerPoint-Präsentation</vt:lpstr>
    </vt:vector>
  </TitlesOfParts>
  <Company>Universität Innsbruck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Medizinische Wissenschaften: Medizinische Statistik Medizinische Informatik</dc:title>
  <dc:creator>Karl Peter Pfeiffer</dc:creator>
  <cp:lastModifiedBy>Lalit Kaltenbach</cp:lastModifiedBy>
  <cp:revision>302</cp:revision>
  <cp:lastPrinted>2019-09-23T10:52:14Z</cp:lastPrinted>
  <dcterms:created xsi:type="dcterms:W3CDTF">2002-11-11T16:19:31Z</dcterms:created>
  <dcterms:modified xsi:type="dcterms:W3CDTF">2022-10-12T08:29:04Z</dcterms:modified>
</cp:coreProperties>
</file>