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686" r:id="rId2"/>
    <p:sldMasterId id="2147483701" r:id="rId3"/>
  </p:sldMasterIdLst>
  <p:notesMasterIdLst>
    <p:notesMasterId r:id="rId38"/>
  </p:notesMasterIdLst>
  <p:handoutMasterIdLst>
    <p:handoutMasterId r:id="rId39"/>
  </p:handoutMasterIdLst>
  <p:sldIdLst>
    <p:sldId id="256" r:id="rId4"/>
    <p:sldId id="762" r:id="rId5"/>
    <p:sldId id="281" r:id="rId6"/>
    <p:sldId id="263" r:id="rId7"/>
    <p:sldId id="338" r:id="rId8"/>
    <p:sldId id="731" r:id="rId9"/>
    <p:sldId id="732" r:id="rId10"/>
    <p:sldId id="733" r:id="rId11"/>
    <p:sldId id="734" r:id="rId12"/>
    <p:sldId id="735" r:id="rId13"/>
    <p:sldId id="736" r:id="rId14"/>
    <p:sldId id="499" r:id="rId15"/>
    <p:sldId id="537" r:id="rId16"/>
    <p:sldId id="789" r:id="rId17"/>
    <p:sldId id="739" r:id="rId18"/>
    <p:sldId id="790" r:id="rId19"/>
    <p:sldId id="741" r:id="rId20"/>
    <p:sldId id="743" r:id="rId21"/>
    <p:sldId id="737" r:id="rId22"/>
    <p:sldId id="785" r:id="rId23"/>
    <p:sldId id="786" r:id="rId24"/>
    <p:sldId id="791" r:id="rId25"/>
    <p:sldId id="792" r:id="rId26"/>
    <p:sldId id="788" r:id="rId27"/>
    <p:sldId id="787" r:id="rId28"/>
    <p:sldId id="536" r:id="rId29"/>
    <p:sldId id="746" r:id="rId30"/>
    <p:sldId id="419" r:id="rId31"/>
    <p:sldId id="747" r:id="rId32"/>
    <p:sldId id="748" r:id="rId33"/>
    <p:sldId id="784" r:id="rId34"/>
    <p:sldId id="774" r:id="rId35"/>
    <p:sldId id="775" r:id="rId36"/>
    <p:sldId id="776" r:id="rId37"/>
  </p:sldIdLst>
  <p:sldSz cx="9144000" cy="6858000" type="screen4x3"/>
  <p:notesSz cx="6794500" cy="9982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859" autoAdjust="0"/>
    <p:restoredTop sz="94717" autoAdjust="0"/>
  </p:normalViewPr>
  <p:slideViewPr>
    <p:cSldViewPr>
      <p:cViewPr varScale="1">
        <p:scale>
          <a:sx n="74" d="100"/>
          <a:sy n="74" d="100"/>
        </p:scale>
        <p:origin x="197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00AF1D-984C-41E1-ABCD-32D24942A49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7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41863"/>
            <a:ext cx="543560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7E13CB-9724-48A8-8F93-6352444F531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773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D2D28-3C3A-485F-A047-B68F757A4B37}" type="slidenum">
              <a:rPr lang="de-DE"/>
              <a:pPr/>
              <a:t>1</a:t>
            </a:fld>
            <a:endParaRPr lang="de-DE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3EE1E-4F47-4C47-A0D0-17A08E78A334}" type="slidenum">
              <a:rPr lang="de-DE"/>
              <a:pPr/>
              <a:t>11</a:t>
            </a:fld>
            <a:endParaRPr lang="de-DE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FA2CA-B736-432F-9467-0C937C017757}" type="slidenum">
              <a:rPr lang="de-DE"/>
              <a:pPr/>
              <a:t>12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FA2CA-B736-432F-9467-0C937C017757}" type="slidenum">
              <a:rPr lang="de-DE"/>
              <a:pPr/>
              <a:t>13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8BB94-B8DC-4A49-A51B-08AF679AF29B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8BB94-B8DC-4A49-A51B-08AF679AF29B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23F4D-28A4-41DC-ABE5-7F51E4DC61EC}" type="slidenum">
              <a:rPr lang="de-DE"/>
              <a:pPr/>
              <a:t>20</a:t>
            </a:fld>
            <a:endParaRPr lang="de-DE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C2F70-DE80-45E9-9CB4-941BBA67413E}" type="slidenum">
              <a:rPr lang="de-DE"/>
              <a:pPr/>
              <a:t>24</a:t>
            </a:fld>
            <a:endParaRPr lang="de-DE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7F20E-2AB4-496E-BE25-8AE8A787657B}" type="slidenum">
              <a:rPr lang="de-DE"/>
              <a:pPr/>
              <a:t>31</a:t>
            </a:fld>
            <a:endParaRPr lang="de-DE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BBC4B-8646-4333-B06E-4FABAE587403}" type="slidenum">
              <a:rPr lang="de-DE"/>
              <a:pPr/>
              <a:t>3</a:t>
            </a:fld>
            <a:endParaRPr lang="de-DE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AF930-35AF-4960-9297-54194CBC2C87}" type="slidenum">
              <a:rPr lang="de-DE"/>
              <a:pPr/>
              <a:t>4</a:t>
            </a:fld>
            <a:endParaRPr lang="de-DE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9450F-2605-43E4-B91B-42B53966EA8C}" type="slidenum">
              <a:rPr lang="de-DE"/>
              <a:pPr/>
              <a:t>5</a:t>
            </a:fld>
            <a:endParaRPr lang="de-DE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B7503-6671-44CE-855A-D38DDE9186A5}" type="slidenum">
              <a:rPr lang="de-DE"/>
              <a:pPr/>
              <a:t>6</a:t>
            </a:fld>
            <a:endParaRPr lang="de-DE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6E715-A113-47B3-A37B-BB5E83123FD2}" type="slidenum">
              <a:rPr lang="de-DE"/>
              <a:pPr/>
              <a:t>7</a:t>
            </a:fld>
            <a:endParaRPr lang="de-DE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999EB-0B1D-46CC-B13B-19EA6F559D93}" type="slidenum">
              <a:rPr lang="de-DE"/>
              <a:pPr/>
              <a:t>8</a:t>
            </a:fld>
            <a:endParaRPr lang="de-DE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9A311-3A82-4F63-9A65-FA4BFA17F69F}" type="slidenum">
              <a:rPr lang="de-DE"/>
              <a:pPr/>
              <a:t>9</a:t>
            </a:fld>
            <a:endParaRPr lang="de-DE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9E7BD-2879-4078-8900-16907DA17809}" type="slidenum">
              <a:rPr lang="de-DE"/>
              <a:pPr/>
              <a:t>10</a:t>
            </a:fld>
            <a:endParaRPr lang="de-DE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4672018" cy="20288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F81B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B848-23E2-4CAD-B5CD-8F6753B40006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0CD7A-BA10-4B84-A201-1D61352CF74D}" type="slidenum">
              <a:rPr lang="de-DE" altLang="en-US" smtClean="0"/>
              <a:pPr/>
              <a:t>‹Nr.›</a:t>
            </a:fld>
            <a:endParaRPr lang="de-DE" altLang="en-US"/>
          </a:p>
        </p:txBody>
      </p:sp>
      <p:cxnSp>
        <p:nvCxnSpPr>
          <p:cNvPr id="9" name="Gerade Verbindung 8"/>
          <p:cNvCxnSpPr/>
          <p:nvPr/>
        </p:nvCxnSpPr>
        <p:spPr>
          <a:xfrm>
            <a:off x="714348" y="3571876"/>
            <a:ext cx="7715304" cy="0"/>
          </a:xfrm>
          <a:prstGeom prst="line">
            <a:avLst/>
          </a:prstGeom>
          <a:ln w="2222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7358" y="1357298"/>
            <a:ext cx="3188805" cy="216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642910" y="5429264"/>
            <a:ext cx="7715304" cy="0"/>
          </a:xfrm>
          <a:prstGeom prst="line">
            <a:avLst/>
          </a:prstGeom>
          <a:ln w="158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1535113"/>
            <a:ext cx="35702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100" y="2174875"/>
            <a:ext cx="35702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4100" y="1535113"/>
            <a:ext cx="38227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8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0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74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73050"/>
            <a:ext cx="4800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96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21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6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274638"/>
            <a:ext cx="1730375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040312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09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63713" y="274638"/>
            <a:ext cx="6923087" cy="58515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0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274638"/>
            <a:ext cx="77089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7901" y="1600200"/>
            <a:ext cx="77089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901" y="3938588"/>
            <a:ext cx="77089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8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0663" y="1600200"/>
            <a:ext cx="3386137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063BFBD-7148-4DA3-8AC9-D5D7C51A748E}" type="datetimeFigureOut">
              <a:rPr lang="en-US" smtClean="0">
                <a:solidFill>
                  <a:prstClr val="black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9/29/2022</a:t>
            </a:fld>
            <a:endParaRPr lang="en-GB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4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4F81B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CD19-B8E7-4B92-AA63-E361BAB7E52A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BE0F3011-52C4-4BC1-A5CB-FF9A0F79CDD4}" type="slidenum">
              <a:rPr lang="de-DE" altLang="en-US" smtClean="0"/>
              <a:pPr/>
              <a:t>‹Nr.›</a:t>
            </a:fld>
            <a:endParaRPr lang="de-DE" altLang="en-US"/>
          </a:p>
        </p:txBody>
      </p:sp>
      <p:pic>
        <p:nvPicPr>
          <p:cNvPr id="2050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944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2130425"/>
            <a:ext cx="73406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22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99" y="4406900"/>
            <a:ext cx="7377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599" y="2906713"/>
            <a:ext cx="7377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38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36972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1" y="1600200"/>
            <a:ext cx="3644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30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1535113"/>
            <a:ext cx="35702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100" y="2174875"/>
            <a:ext cx="35702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4100" y="1535113"/>
            <a:ext cx="38227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7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6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9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73050"/>
            <a:ext cx="4800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64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99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AA24-A546-4220-830B-0727B150A643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C4E3EE93-887C-4FD7-8049-BDB2035FF5F2}" type="slidenum">
              <a:rPr lang="de-DE" altLang="en-US" smtClean="0"/>
              <a:pPr/>
              <a:t>‹Nr.›</a:t>
            </a:fld>
            <a:endParaRPr lang="de-DE" altLang="en-US"/>
          </a:p>
        </p:txBody>
      </p:sp>
      <p:pic>
        <p:nvPicPr>
          <p:cNvPr id="8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944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274638"/>
            <a:ext cx="1730375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040312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63713" y="274638"/>
            <a:ext cx="6923087" cy="58515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08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274638"/>
            <a:ext cx="77089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7901" y="1600200"/>
            <a:ext cx="77089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901" y="3938588"/>
            <a:ext cx="77089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4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54098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947E-E2B1-447B-92C9-68B1426AE906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EE29F858-1221-4A12-AB43-D242F2C02AC7}" type="slidenum">
              <a:rPr lang="de-DE" altLang="en-US" smtClean="0"/>
              <a:pPr/>
              <a:t>‹Nr.›</a:t>
            </a:fld>
            <a:endParaRPr lang="de-DE" altLang="en-US"/>
          </a:p>
        </p:txBody>
      </p:sp>
      <p:pic>
        <p:nvPicPr>
          <p:cNvPr id="6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944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6"/>
          <p:cNvCxnSpPr/>
          <p:nvPr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EA0B-995C-418D-8FBD-A414591A3DD7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868A1E8A-DB60-4AF5-B189-6B5C31AFD598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2130425"/>
            <a:ext cx="73406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6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3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99" y="4406900"/>
            <a:ext cx="7377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599" y="2906713"/>
            <a:ext cx="7377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64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36972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1" y="1600200"/>
            <a:ext cx="3644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69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8BE37-A6B4-4AA2-9FA8-A1365D73CC40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altLang="en-US" smtClean="0"/>
              <a:t>Seite </a:t>
            </a:r>
            <a:fld id="{B7FB2C29-9651-485E-BCB4-E404F19011D2}" type="slidenum">
              <a:rPr lang="de-DE" altLang="en-US" smtClean="0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1" y="274638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1" y="1600200"/>
            <a:ext cx="7531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9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>
              <a:lumMod val="50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>
              <a:lumMod val="75000"/>
            </a:schemeClr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1" y="274638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1" y="1600200"/>
            <a:ext cx="7531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1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>
              <a:lumMod val="50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>
              <a:lumMod val="75000"/>
            </a:schemeClr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nno.ulmer@i-med.ac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en/4/46/R._A._Fischer.jp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en.wikipedia.org/wiki/Image:Karl_Pearson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524000"/>
            <a:ext cx="7905750" cy="21209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Statistical methods</a:t>
            </a:r>
            <a:br>
              <a:rPr lang="en-US" dirty="0" smtClean="0"/>
            </a:br>
            <a:r>
              <a:rPr lang="en-US" dirty="0" smtClean="0"/>
              <a:t> in cancer research</a:t>
            </a:r>
            <a:endParaRPr lang="de-DE" sz="2000" b="1" i="1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9850" y="5589240"/>
            <a:ext cx="6400800" cy="985664"/>
          </a:xfrm>
        </p:spPr>
        <p:txBody>
          <a:bodyPr>
            <a:normAutofit/>
          </a:bodyPr>
          <a:lstStyle/>
          <a:p>
            <a:pPr algn="ctr"/>
            <a:r>
              <a:rPr lang="de-DE" sz="2000" dirty="0" smtClean="0"/>
              <a:t>Department </a:t>
            </a:r>
            <a:r>
              <a:rPr lang="de-DE" sz="2000" dirty="0"/>
              <a:t>für Medizinische Statistik, Informatik und Gesundheitsökonomie, Medizinische Universität Innsbruck</a:t>
            </a:r>
          </a:p>
          <a:p>
            <a:endParaRPr lang="de-DE" sz="2400" dirty="0"/>
          </a:p>
          <a:p>
            <a:pPr algn="ctr"/>
            <a:endParaRPr lang="de-DE" sz="24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331640" y="4149080"/>
            <a:ext cx="6553200" cy="1007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err="1" smtClean="0"/>
              <a:t>ao</a:t>
            </a:r>
            <a:r>
              <a:rPr lang="de-DE" sz="2000" dirty="0" smtClean="0"/>
              <a:t>. Univ.-Prof. Mag. Dr. Hanno Ulmer</a:t>
            </a:r>
          </a:p>
          <a:p>
            <a:r>
              <a:rPr lang="de-AT" sz="1600" i="1" dirty="0" smtClean="0">
                <a:hlinkClick r:id="rId3"/>
              </a:rPr>
              <a:t>hanno.ulmer@i-med.ac.at</a:t>
            </a:r>
            <a:endParaRPr lang="de-DE" sz="1600" i="1" dirty="0" smtClean="0"/>
          </a:p>
          <a:p>
            <a:endParaRPr lang="de-DE" sz="2000" dirty="0" smtClean="0"/>
          </a:p>
          <a:p>
            <a:endParaRPr lang="de-DE" sz="2400" dirty="0" smtClean="0"/>
          </a:p>
          <a:p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FB3B-F09A-4154-916B-377B549A82EA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F7DD3825-5B20-4FAD-9985-760A7A3B73B0}" type="slidenum">
              <a:rPr lang="de-DE" altLang="en-US"/>
              <a:pPr/>
              <a:t>10</a:t>
            </a:fld>
            <a:endParaRPr lang="de-DE" altLang="en-US"/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8316913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62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81C-D179-4FFF-A899-53576332E931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3113D99C-F0B8-4540-BF4A-026A79E5224B}" type="slidenum">
              <a:rPr lang="de-DE" altLang="en-US"/>
              <a:pPr/>
              <a:t>11</a:t>
            </a:fld>
            <a:endParaRPr lang="de-DE" altLang="en-US"/>
          </a:p>
        </p:txBody>
      </p:sp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52513"/>
            <a:ext cx="7920037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60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Internet </a:t>
            </a:r>
            <a:r>
              <a:rPr lang="de-DE" dirty="0" err="1" smtClean="0"/>
              <a:t>sources</a:t>
            </a:r>
            <a:r>
              <a:rPr lang="de-DE" dirty="0" smtClean="0"/>
              <a:t>, </a:t>
            </a:r>
            <a:r>
              <a:rPr lang="de-DE" dirty="0" err="1" smtClean="0"/>
              <a:t>software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9A5-EA7B-4E0D-A7FE-AC0A8569222A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43F64F4F-A0C7-4089-904F-ABF8F45E77EC}" type="slidenum">
              <a:rPr lang="de-DE" altLang="en-US"/>
              <a:pPr/>
              <a:t>12</a:t>
            </a:fld>
            <a:endParaRPr lang="de-DE" alt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British Medical Journal </a:t>
            </a:r>
            <a:r>
              <a:rPr lang="de-DE" dirty="0" err="1" smtClean="0"/>
              <a:t>Statistics</a:t>
            </a:r>
            <a:r>
              <a:rPr lang="de-DE" dirty="0" smtClean="0"/>
              <a:t> at Square </a:t>
            </a:r>
            <a:r>
              <a:rPr lang="de-DE" dirty="0" err="1" smtClean="0"/>
              <a:t>One</a:t>
            </a:r>
            <a:endParaRPr lang="de-DE" dirty="0" smtClean="0"/>
          </a:p>
          <a:p>
            <a:r>
              <a:rPr lang="de-DE" dirty="0" smtClean="0"/>
              <a:t>Deutsches Ärzteblatt Bewertung wissenschaftlicher Publikationen</a:t>
            </a:r>
          </a:p>
          <a:p>
            <a:r>
              <a:rPr lang="de-DE" dirty="0" smtClean="0"/>
              <a:t>Deutsche Medizinische Wochenschrift Statistik-Serie</a:t>
            </a:r>
          </a:p>
          <a:p>
            <a:r>
              <a:rPr lang="de-DE" dirty="0" smtClean="0"/>
              <a:t>Jumbo Münster</a:t>
            </a:r>
          </a:p>
          <a:p>
            <a:r>
              <a:rPr lang="de-DE" dirty="0" err="1" smtClean="0"/>
              <a:t>Graphpad</a:t>
            </a:r>
            <a:r>
              <a:rPr lang="de-DE" dirty="0" smtClean="0"/>
              <a:t> </a:t>
            </a:r>
            <a:r>
              <a:rPr lang="de-DE" dirty="0" err="1" smtClean="0"/>
              <a:t>Quickcalcs</a:t>
            </a:r>
            <a:endParaRPr lang="de-DE" dirty="0" smtClean="0"/>
          </a:p>
          <a:p>
            <a:r>
              <a:rPr lang="de-DE" dirty="0" smtClean="0"/>
              <a:t>R, </a:t>
            </a:r>
            <a:r>
              <a:rPr lang="de-DE" dirty="0" err="1" smtClean="0"/>
              <a:t>Stata</a:t>
            </a:r>
            <a:r>
              <a:rPr lang="de-DE" dirty="0" smtClean="0"/>
              <a:t>, SPSS, SAS, Statistica, </a:t>
            </a:r>
            <a:r>
              <a:rPr lang="de-DE" dirty="0" err="1" smtClean="0"/>
              <a:t>GraphPad</a:t>
            </a:r>
            <a:r>
              <a:rPr lang="de-DE" dirty="0" smtClean="0"/>
              <a:t>, </a:t>
            </a:r>
            <a:r>
              <a:rPr lang="de-DE" dirty="0" err="1" smtClean="0"/>
              <a:t>MedCalc</a:t>
            </a:r>
            <a:endParaRPr lang="de-DE" dirty="0" smtClean="0"/>
          </a:p>
          <a:p>
            <a:r>
              <a:rPr lang="de-DE" dirty="0" err="1" smtClean="0"/>
              <a:t>nQuery</a:t>
            </a:r>
            <a:r>
              <a:rPr lang="de-DE" dirty="0" smtClean="0"/>
              <a:t> </a:t>
            </a:r>
            <a:r>
              <a:rPr lang="de-DE" dirty="0" err="1" smtClean="0"/>
              <a:t>Advisor</a:t>
            </a:r>
            <a:r>
              <a:rPr lang="de-DE" dirty="0" smtClean="0"/>
              <a:t>, East, PASS, </a:t>
            </a:r>
            <a:r>
              <a:rPr lang="de-DE" dirty="0" err="1" smtClean="0"/>
              <a:t>StudySize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63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Literaturhinweise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9A5-EA7B-4E0D-A7FE-AC0A8569222A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43F64F4F-A0C7-4089-904F-ABF8F45E77EC}" type="slidenum">
              <a:rPr lang="de-DE" altLang="en-US"/>
              <a:pPr/>
              <a:t>13</a:t>
            </a:fld>
            <a:endParaRPr lang="de-DE" altLang="en-US"/>
          </a:p>
        </p:txBody>
      </p:sp>
      <p:pic>
        <p:nvPicPr>
          <p:cNvPr id="738306" name="Picture 2" descr="Front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29000"/>
            <a:ext cx="1219200" cy="1847851"/>
          </a:xfrm>
          <a:prstGeom prst="rect">
            <a:avLst/>
          </a:prstGeom>
          <a:noFill/>
        </p:spPr>
      </p:pic>
      <p:pic>
        <p:nvPicPr>
          <p:cNvPr id="738308" name="Picture 4" descr="Front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56465"/>
            <a:ext cx="1105926" cy="1676170"/>
          </a:xfrm>
          <a:prstGeom prst="rect">
            <a:avLst/>
          </a:prstGeom>
          <a:noFill/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3184" y="1700808"/>
            <a:ext cx="8229600" cy="4757758"/>
          </a:xfrm>
        </p:spPr>
        <p:txBody>
          <a:bodyPr/>
          <a:lstStyle/>
          <a:p>
            <a:r>
              <a:rPr lang="de-DE" dirty="0" smtClean="0"/>
              <a:t>Grundlagenwissenschaft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Klinische Forschung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Epidemiologische Forschung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09664"/>
            <a:ext cx="1043560" cy="146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8219"/>
            <a:ext cx="1025836" cy="152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06415"/>
            <a:ext cx="1024613" cy="14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1970" name="Picture 2" descr="http://ecx.images-amazon.com/images/I/41K4ANEQUsL._SX366_BO1,204,203,200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53" y="1656465"/>
            <a:ext cx="1312879" cy="17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3730" name="Picture 2" descr="https://images-na.ssl-images-amazon.com/images/I/51b-YX%2ByKjL._SX364_BO1,204,203,200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06091"/>
            <a:ext cx="1320715" cy="18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Formulating hypothesis  &amp; statistical tests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16832"/>
            <a:ext cx="8524875" cy="43132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en-US" sz="2000" b="1" dirty="0" smtClean="0"/>
              <a:t>Steps in conducting a statistical test: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50000"/>
              <a:buNone/>
            </a:pPr>
            <a:endParaRPr lang="en-US" sz="20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Quantify the scientific problem from a clinical / biological perspective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Formulate the model assumptions (distribution of the variable of interest)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Formulate the problem as a statistical testing problem: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	Nullhypothesis </a:t>
            </a:r>
            <a:r>
              <a:rPr lang="en-US" sz="2000" dirty="0"/>
              <a:t>versus </a:t>
            </a:r>
            <a:r>
              <a:rPr lang="en-US" sz="2000" dirty="0" smtClean="0"/>
              <a:t>alternative hypothesis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Define the „error“ you are willing to tolerate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Calculate the appropriate test statistic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Decide for the </a:t>
            </a:r>
            <a:r>
              <a:rPr lang="en-US" sz="2000" dirty="0" smtClean="0"/>
              <a:t>null hypothesis </a:t>
            </a:r>
            <a:r>
              <a:rPr lang="en-US" sz="2000" dirty="0"/>
              <a:t>or against it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  <a:buNone/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36096" y="4509120"/>
            <a:ext cx="3312368" cy="151216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200" dirty="0" smtClean="0"/>
              <a:t>Formulating Hypothesis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200" dirty="0" smtClean="0"/>
              <a:t>&amp;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200" dirty="0" smtClean="0"/>
              <a:t>Test statistics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200" dirty="0" smtClean="0"/>
              <a:t>&amp;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200" dirty="0" smtClean="0"/>
              <a:t>p-values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52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Principles of statistical testing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16832"/>
            <a:ext cx="8524875" cy="4313238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en-US" sz="2000" b="1" dirty="0" smtClean="0"/>
              <a:t>Different approaches: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50000"/>
              <a:buNone/>
            </a:pPr>
            <a:endParaRPr lang="en-US" sz="20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Test for superiority,</a:t>
            </a:r>
            <a:br>
              <a:rPr lang="en-US" sz="2000" dirty="0" smtClean="0"/>
            </a:br>
            <a:r>
              <a:rPr lang="en-US" sz="2000" dirty="0" smtClean="0"/>
              <a:t>standard hypothesis testing</a:t>
            </a:r>
            <a:br>
              <a:rPr lang="en-US" sz="2000" dirty="0" smtClean="0"/>
            </a:b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Test for non-inferiority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difference between the new treatment and the standard </a:t>
            </a:r>
            <a:r>
              <a:rPr lang="en-US" sz="2000" dirty="0" smtClean="0"/>
              <a:t>is less </a:t>
            </a:r>
            <a:r>
              <a:rPr lang="en-US" sz="2000" dirty="0"/>
              <a:t>than the smallest clinically meaningful </a:t>
            </a:r>
            <a:r>
              <a:rPr lang="en-US" sz="2000" dirty="0" smtClean="0"/>
              <a:t>difference, define delta, use confidence intervals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Test for </a:t>
            </a:r>
            <a:r>
              <a:rPr lang="en-US" sz="2000" dirty="0"/>
              <a:t>equivalence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To demonstrate the difference between the new treatment </a:t>
            </a:r>
            <a:r>
              <a:rPr lang="en-US" sz="2000" dirty="0" smtClean="0"/>
              <a:t>and standard </a:t>
            </a:r>
            <a:r>
              <a:rPr lang="en-US" sz="2000" dirty="0"/>
              <a:t>treatment has no clinical </a:t>
            </a:r>
            <a:r>
              <a:rPr lang="en-US" sz="2000" dirty="0" smtClean="0"/>
              <a:t>importance, define delta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  <a:buNone/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508104" y="1772816"/>
            <a:ext cx="3312368" cy="151216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/>
              <a:t>Three primary measures of interest: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/>
              <a:t> a point estimate,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/>
              <a:t>a confidence interval, and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1600" dirty="0" smtClean="0"/>
              <a:t>a p-value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57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947E-E2B1-447B-92C9-68B1426AE906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EE29F858-1221-4A12-AB43-D242F2C02AC7}" type="slidenum">
              <a:rPr lang="de-DE" altLang="en-US" smtClean="0"/>
              <a:pPr/>
              <a:t>16</a:t>
            </a:fld>
            <a:endParaRPr lang="de-DE" altLang="en-US"/>
          </a:p>
        </p:txBody>
      </p:sp>
      <p:pic>
        <p:nvPicPr>
          <p:cNvPr id="69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5900"/>
            <a:ext cx="8496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9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Type I versus Type II Error</a:t>
            </a:r>
            <a:endParaRPr lang="en-US" sz="24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638783"/>
              </p:ext>
            </p:extLst>
          </p:nvPr>
        </p:nvGraphicFramePr>
        <p:xfrm>
          <a:off x="611560" y="1988840"/>
          <a:ext cx="8136904" cy="34563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9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4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396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0" noProof="0" smtClean="0">
                          <a:solidFill>
                            <a:schemeClr val="tx1"/>
                          </a:solidFill>
                        </a:rPr>
                        <a:t>Decide for</a:t>
                      </a:r>
                      <a:endParaRPr lang="en-US" b="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960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smtClean="0"/>
                        <a:t>H</a:t>
                      </a:r>
                      <a:r>
                        <a:rPr lang="en-US" sz="1800" baseline="-25000" noProof="0" smtClean="0"/>
                        <a:t>0</a:t>
                      </a:r>
                      <a:endParaRPr lang="en-US" noProof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H</a:t>
                      </a:r>
                      <a:r>
                        <a:rPr lang="en-US" sz="1800" baseline="-25000" noProof="0" dirty="0" smtClean="0"/>
                        <a:t>1</a:t>
                      </a:r>
                      <a:endParaRPr lang="en-US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23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Reality</a:t>
                      </a:r>
                    </a:p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smtClean="0"/>
                        <a:t>H</a:t>
                      </a:r>
                      <a:r>
                        <a:rPr lang="en-US" sz="1800" baseline="-25000" noProof="0" smtClean="0"/>
                        <a:t>0</a:t>
                      </a:r>
                      <a:endParaRPr lang="en-US" noProof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Correct decision</a:t>
                      </a:r>
                      <a:endParaRPr lang="en-US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Wrong decision:</a:t>
                      </a:r>
                    </a:p>
                    <a:p>
                      <a:r>
                        <a:rPr lang="en-US" noProof="0" smtClean="0"/>
                        <a:t>Type I error (</a:t>
                      </a:r>
                      <a:r>
                        <a:rPr lang="en-US" noProof="0" smtClean="0">
                          <a:latin typeface="Symbol" pitchFamily="18" charset="2"/>
                        </a:rPr>
                        <a:t>a</a:t>
                      </a:r>
                      <a:r>
                        <a:rPr lang="en-US" noProof="0" smtClean="0"/>
                        <a:t>)</a:t>
                      </a:r>
                      <a:endParaRPr lang="en-US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4232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smtClean="0"/>
                        <a:t>H</a:t>
                      </a:r>
                      <a:r>
                        <a:rPr lang="en-US" sz="1800" baseline="-25000" noProof="0" smtClean="0"/>
                        <a:t>1</a:t>
                      </a:r>
                      <a:endParaRPr lang="en-US" noProof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Wrong decision:</a:t>
                      </a:r>
                    </a:p>
                    <a:p>
                      <a:r>
                        <a:rPr lang="en-US" noProof="0" smtClean="0"/>
                        <a:t>Type II error (</a:t>
                      </a:r>
                      <a:r>
                        <a:rPr lang="en-US" noProof="0" smtClean="0">
                          <a:latin typeface="Symbol" pitchFamily="18" charset="2"/>
                        </a:rPr>
                        <a:t>b</a:t>
                      </a:r>
                      <a:r>
                        <a:rPr lang="en-US" noProof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Correct decision:</a:t>
                      </a:r>
                    </a:p>
                    <a:p>
                      <a:r>
                        <a:rPr lang="en-US" noProof="0" dirty="0" smtClean="0"/>
                        <a:t>Power</a:t>
                      </a:r>
                      <a:r>
                        <a:rPr lang="en-US" baseline="0" noProof="0" dirty="0" smtClean="0"/>
                        <a:t> (1-</a:t>
                      </a:r>
                      <a:r>
                        <a:rPr lang="en-US" noProof="0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baseline="0" noProof="0" dirty="0" smtClean="0"/>
                        <a:t>)</a:t>
                      </a:r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2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27779"/>
              </p:ext>
            </p:extLst>
          </p:nvPr>
        </p:nvGraphicFramePr>
        <p:xfrm>
          <a:off x="209550" y="930274"/>
          <a:ext cx="8743950" cy="369175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367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A1C0EE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AT" dirty="0" smtClean="0"/>
                        <a:t>Quantitative </a:t>
                      </a:r>
                      <a:r>
                        <a:rPr lang="de-AT" dirty="0" err="1" smtClean="0"/>
                        <a:t>outcome</a:t>
                      </a:r>
                      <a:r>
                        <a:rPr lang="de-AT" baseline="0" dirty="0" smtClean="0"/>
                        <a:t> variable</a:t>
                      </a:r>
                      <a:endParaRPr lang="de-DE" dirty="0"/>
                    </a:p>
                  </a:txBody>
                  <a:tcPr>
                    <a:solidFill>
                      <a:srgbClr val="A1C0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AT" dirty="0" smtClean="0"/>
                        <a:t>Qualitative </a:t>
                      </a:r>
                      <a:r>
                        <a:rPr lang="de-AT" dirty="0" err="1" smtClean="0"/>
                        <a:t>outcome</a:t>
                      </a:r>
                      <a:r>
                        <a:rPr lang="de-AT" baseline="0" dirty="0" smtClean="0"/>
                        <a:t> variable</a:t>
                      </a:r>
                      <a:endParaRPr lang="de-DE" dirty="0"/>
                    </a:p>
                  </a:txBody>
                  <a:tcPr>
                    <a:solidFill>
                      <a:srgbClr val="A1C0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494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Normal </a:t>
                      </a: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1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Any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1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Expected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crosstable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„</a:t>
                      </a: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endParaRPr lang="de-DE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1D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Expected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crosstable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„</a:t>
                      </a:r>
                      <a:r>
                        <a:rPr lang="de-AT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r>
                        <a:rPr lang="de-AT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endParaRPr lang="de-DE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1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733">
                <a:tc>
                  <a:txBody>
                    <a:bodyPr/>
                    <a:lstStyle/>
                    <a:p>
                      <a:r>
                        <a:rPr lang="de-AT" b="1" dirty="0" err="1" smtClean="0"/>
                        <a:t>Compare</a:t>
                      </a:r>
                      <a:r>
                        <a:rPr lang="de-AT" b="1" dirty="0" smtClean="0"/>
                        <a:t> 2 groups</a:t>
                      </a:r>
                      <a:endParaRPr lang="de-DE" b="1" dirty="0"/>
                    </a:p>
                  </a:txBody>
                  <a:tcPr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t-</a:t>
                      </a:r>
                      <a:r>
                        <a:rPr lang="de-AT" dirty="0" err="1" smtClean="0"/>
                        <a:t>test</a:t>
                      </a:r>
                      <a:endParaRPr lang="de-AT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Wilcoxon-test</a:t>
                      </a:r>
                      <a:r>
                        <a:rPr lang="de-AT" dirty="0" smtClean="0"/>
                        <a:t> / Mann-Whitney U-Test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Chi-Square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Fishers </a:t>
                      </a:r>
                      <a:r>
                        <a:rPr lang="de-AT" dirty="0" err="1" smtClean="0"/>
                        <a:t>exact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test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970">
                <a:tc>
                  <a:txBody>
                    <a:bodyPr/>
                    <a:lstStyle/>
                    <a:p>
                      <a:r>
                        <a:rPr lang="de-AT" b="1" dirty="0" err="1" smtClean="0"/>
                        <a:t>Compare</a:t>
                      </a:r>
                      <a:r>
                        <a:rPr lang="de-AT" b="1" dirty="0" smtClean="0"/>
                        <a:t> &gt;2</a:t>
                      </a:r>
                      <a:r>
                        <a:rPr lang="de-AT" b="1" baseline="0" dirty="0" smtClean="0"/>
                        <a:t> </a:t>
                      </a:r>
                      <a:r>
                        <a:rPr lang="de-AT" b="1" dirty="0" smtClean="0"/>
                        <a:t>groups</a:t>
                      </a:r>
                      <a:endParaRPr lang="de-DE" b="1" dirty="0"/>
                    </a:p>
                  </a:txBody>
                  <a:tcPr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Analysis </a:t>
                      </a:r>
                      <a:r>
                        <a:rPr lang="de-AT" dirty="0" err="1" smtClean="0"/>
                        <a:t>of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Variance</a:t>
                      </a:r>
                      <a:r>
                        <a:rPr lang="de-AT" dirty="0" smtClean="0"/>
                        <a:t> (ANOVA)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Kruskal-Wallis-Test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Chi-Square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20663" y="114300"/>
            <a:ext cx="8105775" cy="501650"/>
          </a:xfrm>
        </p:spPr>
        <p:txBody>
          <a:bodyPr/>
          <a:lstStyle/>
          <a:p>
            <a:r>
              <a:rPr lang="en-US" sz="2400" dirty="0" smtClean="0"/>
              <a:t>Common statistical tests</a:t>
            </a:r>
            <a:endParaRPr lang="en-US" sz="2400" dirty="0"/>
          </a:p>
        </p:txBody>
      </p:sp>
      <p:sp>
        <p:nvSpPr>
          <p:cNvPr id="10" name="Geschweifte Klammer links 9"/>
          <p:cNvSpPr/>
          <p:nvPr/>
        </p:nvSpPr>
        <p:spPr bwMode="auto">
          <a:xfrm rot="16200000">
            <a:off x="6865144" y="3021805"/>
            <a:ext cx="323850" cy="383381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5238750" y="5172075"/>
            <a:ext cx="3762375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Testing frequencies in a </a:t>
            </a:r>
            <a:r>
              <a:rPr lang="en-US" sz="1800" b="1" dirty="0" err="1" smtClean="0">
                <a:solidFill>
                  <a:schemeClr val="tx1"/>
                </a:solidFill>
              </a:rPr>
              <a:t>crosstable</a:t>
            </a:r>
            <a:r>
              <a:rPr lang="en-US" sz="18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Are the rows and columns independent from each other?</a:t>
            </a:r>
          </a:p>
        </p:txBody>
      </p:sp>
      <p:sp>
        <p:nvSpPr>
          <p:cNvPr id="8" name="Textfeld 7"/>
          <p:cNvSpPr txBox="1"/>
          <p:nvPr/>
        </p:nvSpPr>
        <p:spPr bwMode="auto">
          <a:xfrm>
            <a:off x="1228725" y="5200650"/>
            <a:ext cx="3762375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Testing measures of location: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Does the mean/median differ between groups</a:t>
            </a:r>
          </a:p>
        </p:txBody>
      </p:sp>
      <p:sp>
        <p:nvSpPr>
          <p:cNvPr id="11" name="Geschweifte Klammer links 10"/>
          <p:cNvSpPr/>
          <p:nvPr/>
        </p:nvSpPr>
        <p:spPr bwMode="auto">
          <a:xfrm rot="16200000">
            <a:off x="3131346" y="3193254"/>
            <a:ext cx="323850" cy="347186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Univariate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smtClean="0"/>
              <a:t>testing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CD19-B8E7-4B92-AA63-E361BAB7E52A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BE0F3011-52C4-4BC1-A5CB-FF9A0F79CDD4}" type="slidenum">
              <a:rPr lang="de-DE" altLang="en-US" smtClean="0"/>
              <a:pPr/>
              <a:t>19</a:t>
            </a:fld>
            <a:endParaRPr lang="de-DE" altLang="en-US"/>
          </a:p>
        </p:txBody>
      </p:sp>
      <p:pic>
        <p:nvPicPr>
          <p:cNvPr id="69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09725"/>
            <a:ext cx="3790949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6385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nhaltsplatzhalt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5977" y="1696715"/>
            <a:ext cx="4042048" cy="1930210"/>
          </a:xfrm>
        </p:spPr>
      </p:pic>
    </p:spTree>
    <p:extLst>
      <p:ext uri="{BB962C8B-B14F-4D97-AF65-F5344CB8AC3E}">
        <p14:creationId xmlns:p14="http://schemas.microsoft.com/office/powerpoint/2010/main" val="27364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/>
              <a:t>principles of statistical </a:t>
            </a:r>
            <a:r>
              <a:rPr lang="en-US" dirty="0" smtClean="0"/>
              <a:t>analyses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Introduction</a:t>
            </a:r>
          </a:p>
          <a:p>
            <a:pPr lvl="0"/>
            <a:r>
              <a:rPr lang="en-US" dirty="0" smtClean="0"/>
              <a:t>Different </a:t>
            </a:r>
            <a:r>
              <a:rPr lang="en-US" dirty="0"/>
              <a:t>types of statistical </a:t>
            </a:r>
            <a:r>
              <a:rPr lang="en-US" dirty="0" smtClean="0"/>
              <a:t>analyses</a:t>
            </a:r>
          </a:p>
          <a:p>
            <a:r>
              <a:rPr lang="en-US" dirty="0"/>
              <a:t>Power calculation</a:t>
            </a:r>
          </a:p>
          <a:p>
            <a:pPr lvl="0"/>
            <a:r>
              <a:rPr lang="en-US" dirty="0" smtClean="0"/>
              <a:t>Multiplicity</a:t>
            </a:r>
            <a:endParaRPr lang="en-US" dirty="0"/>
          </a:p>
          <a:p>
            <a:pPr lvl="0"/>
            <a:r>
              <a:rPr lang="en-US" dirty="0" smtClean="0"/>
              <a:t>Example: </a:t>
            </a:r>
            <a:r>
              <a:rPr lang="en-US" dirty="0" err="1" smtClean="0"/>
              <a:t>Aluminium</a:t>
            </a:r>
            <a:r>
              <a:rPr lang="en-US" dirty="0" smtClean="0"/>
              <a:t> and Breast Cancer Study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	</a:t>
            </a:r>
            <a:r>
              <a:rPr lang="en-US" dirty="0"/>
              <a:t>       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CD19-B8E7-4B92-AA63-E361BAB7E52A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BE0F3011-52C4-4BC1-A5CB-FF9A0F79CDD4}" type="slidenum">
              <a:rPr lang="de-DE" altLang="en-US" smtClean="0"/>
              <a:pPr/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602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80400" cy="576263"/>
          </a:xfrm>
        </p:spPr>
        <p:txBody>
          <a:bodyPr>
            <a:normAutofit fontScale="90000"/>
          </a:bodyPr>
          <a:lstStyle/>
          <a:p>
            <a:r>
              <a:rPr lang="de-DE" sz="3600" dirty="0" smtClean="0"/>
              <a:t>2008: 100 </a:t>
            </a:r>
            <a:r>
              <a:rPr lang="de-DE" sz="3600" dirty="0" err="1" smtClean="0"/>
              <a:t>years</a:t>
            </a:r>
            <a:r>
              <a:rPr lang="de-DE" sz="3600" dirty="0" smtClean="0"/>
              <a:t> </a:t>
            </a:r>
            <a:r>
              <a:rPr lang="de-DE" sz="3600" dirty="0" err="1"/>
              <a:t>Student`s</a:t>
            </a:r>
            <a:r>
              <a:rPr lang="de-DE" sz="3600" dirty="0"/>
              <a:t> </a:t>
            </a:r>
            <a:r>
              <a:rPr lang="de-DE" sz="3600" dirty="0" smtClean="0"/>
              <a:t>t-test</a:t>
            </a:r>
            <a:r>
              <a:rPr lang="de-DE" sz="3600" dirty="0"/>
              <a:t>: 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William </a:t>
            </a:r>
            <a:r>
              <a:rPr lang="de-DE" sz="3600" dirty="0" err="1"/>
              <a:t>Sealy</a:t>
            </a:r>
            <a:r>
              <a:rPr lang="de-DE" sz="3600" dirty="0"/>
              <a:t> </a:t>
            </a:r>
            <a:r>
              <a:rPr lang="de-DE" sz="3600" dirty="0" err="1"/>
              <a:t>Gosset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D683-2BD3-4E17-BF68-6A5517BA329D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8A88C6AD-1BA3-4130-9379-4FD582E989A6}" type="slidenum">
              <a:rPr lang="de-DE" altLang="en-US"/>
              <a:pPr/>
              <a:t>20</a:t>
            </a:fld>
            <a:endParaRPr lang="de-DE" altLang="en-US"/>
          </a:p>
        </p:txBody>
      </p:sp>
      <p:pic>
        <p:nvPicPr>
          <p:cNvPr id="89092" name="Picture 4" descr="student_in_biometrika_vol6_n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44824"/>
            <a:ext cx="3304078" cy="4897289"/>
          </a:xfrm>
          <a:prstGeom prst="rect">
            <a:avLst/>
          </a:prstGeom>
          <a:noFill/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708920"/>
            <a:ext cx="21971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2349500"/>
            <a:ext cx="239395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80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T</a:t>
            </a:r>
            <a:r>
              <a:rPr lang="en-GB" dirty="0" smtClean="0"/>
              <a:t>-test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Dependent </a:t>
            </a:r>
            <a:r>
              <a:rPr lang="en-GB" i="1" dirty="0" smtClean="0"/>
              <a:t>t</a:t>
            </a:r>
            <a:r>
              <a:rPr lang="en-GB" dirty="0" smtClean="0"/>
              <a:t>-test</a:t>
            </a:r>
          </a:p>
          <a:p>
            <a:pPr lvl="1"/>
            <a:r>
              <a:rPr lang="en-GB" dirty="0" smtClean="0"/>
              <a:t>Compares two means based on related data.</a:t>
            </a:r>
          </a:p>
          <a:p>
            <a:pPr lvl="1"/>
            <a:r>
              <a:rPr lang="en-GB" dirty="0" smtClean="0"/>
              <a:t>E.g., Data from the same people measured at different times.</a:t>
            </a:r>
          </a:p>
          <a:p>
            <a:pPr lvl="1"/>
            <a:r>
              <a:rPr lang="en-GB" dirty="0" smtClean="0"/>
              <a:t>Data from ‘matched’ samples.</a:t>
            </a:r>
          </a:p>
          <a:p>
            <a:r>
              <a:rPr lang="en-GB" dirty="0" smtClean="0"/>
              <a:t>Independent </a:t>
            </a:r>
            <a:r>
              <a:rPr lang="en-GB" i="1" dirty="0" smtClean="0"/>
              <a:t>t</a:t>
            </a:r>
            <a:r>
              <a:rPr lang="en-GB" dirty="0" smtClean="0"/>
              <a:t>-test</a:t>
            </a:r>
          </a:p>
          <a:p>
            <a:pPr lvl="1"/>
            <a:r>
              <a:rPr lang="en-GB" dirty="0" smtClean="0"/>
              <a:t>Compares two means based on independent data</a:t>
            </a:r>
          </a:p>
          <a:p>
            <a:pPr lvl="1"/>
            <a:r>
              <a:rPr lang="en-GB" dirty="0" smtClean="0"/>
              <a:t>E.g., data from different groups of people</a:t>
            </a:r>
          </a:p>
          <a:p>
            <a:r>
              <a:rPr lang="en-GB" dirty="0" smtClean="0"/>
              <a:t>Significance testing</a:t>
            </a:r>
          </a:p>
          <a:p>
            <a:pPr lvl="1"/>
            <a:r>
              <a:rPr lang="en-GB" dirty="0" smtClean="0"/>
              <a:t>Testing the significance of </a:t>
            </a:r>
            <a:r>
              <a:rPr lang="en-GB" i="1" dirty="0" smtClean="0"/>
              <a:t>Pearson’s correlation coefficient</a:t>
            </a:r>
          </a:p>
          <a:p>
            <a:pPr lvl="1"/>
            <a:r>
              <a:rPr lang="en-GB" dirty="0" smtClean="0"/>
              <a:t>Testing the significance of </a:t>
            </a:r>
            <a:r>
              <a:rPr lang="en-GB" i="1" dirty="0" smtClean="0"/>
              <a:t>b</a:t>
            </a:r>
            <a:r>
              <a:rPr lang="en-GB" dirty="0" smtClean="0"/>
              <a:t> in regression.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62123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calculators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947E-E2B1-447B-92C9-68B1426AE906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EE29F858-1221-4A12-AB43-D242F2C02AC7}" type="slidenum">
              <a:rPr lang="de-DE" altLang="en-US" smtClean="0"/>
              <a:pPr/>
              <a:t>22</a:t>
            </a:fld>
            <a:endParaRPr lang="de-DE" altLang="en-US"/>
          </a:p>
        </p:txBody>
      </p:sp>
      <p:sp>
        <p:nvSpPr>
          <p:cNvPr id="6" name="Rechteck 5"/>
          <p:cNvSpPr/>
          <p:nvPr/>
        </p:nvSpPr>
        <p:spPr>
          <a:xfrm>
            <a:off x="611560" y="1988840"/>
            <a:ext cx="4096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https://www.graphpad.com/quickcalcs/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2703782"/>
            <a:ext cx="7128792" cy="33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47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calculators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947E-E2B1-447B-92C9-68B1426AE906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/>
              <a:t>hanno.ulmer@i-med.ac.at</a:t>
            </a:r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EE29F858-1221-4A12-AB43-D242F2C02AC7}" type="slidenum">
              <a:rPr lang="de-DE" altLang="en-US" smtClean="0"/>
              <a:pPr/>
              <a:t>23</a:t>
            </a:fld>
            <a:endParaRPr lang="de-DE" alt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60" y="2420888"/>
            <a:ext cx="5491640" cy="352839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56828" y="1740146"/>
            <a:ext cx="3224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https://www.medcalc.org/calc/</a:t>
            </a:r>
          </a:p>
        </p:txBody>
      </p:sp>
    </p:spTree>
    <p:extLst>
      <p:ext uri="{BB962C8B-B14F-4D97-AF65-F5344CB8AC3E}">
        <p14:creationId xmlns:p14="http://schemas.microsoft.com/office/powerpoint/2010/main" val="859192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F3A5-09E1-4EFF-91BB-446556C18624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7930D3B2-C433-4E83-A5E2-9AA555E5B86F}" type="slidenum">
              <a:rPr lang="de-DE" altLang="en-US"/>
              <a:pPr/>
              <a:t>24</a:t>
            </a:fld>
            <a:endParaRPr lang="de-DE" altLang="en-US"/>
          </a:p>
        </p:txBody>
      </p:sp>
      <p:pic>
        <p:nvPicPr>
          <p:cNvPr id="182277" name="Picture 5" descr=" X^2 = \sum_{i=1}^{n} {(O_i - E_i)^2 \over E_i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484313"/>
            <a:ext cx="1619250" cy="466725"/>
          </a:xfrm>
          <a:prstGeom prst="rect">
            <a:avLst/>
          </a:prstGeom>
          <a:noFill/>
        </p:spPr>
      </p:pic>
      <p:pic>
        <p:nvPicPr>
          <p:cNvPr id="182280" name="Picture 8" descr="Karl Pearson (né Carl Pearson)">
            <a:hlinkClick r:id="rId4" tooltip="Karl Pearson (né Carl Pearson)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852738"/>
            <a:ext cx="2143125" cy="2609850"/>
          </a:xfrm>
          <a:prstGeom prst="rect">
            <a:avLst/>
          </a:prstGeom>
          <a:noFill/>
        </p:spPr>
      </p:pic>
      <p:sp>
        <p:nvSpPr>
          <p:cNvPr id="182297" name="Text Box 25"/>
          <p:cNvSpPr txBox="1">
            <a:spLocks noChangeArrowheads="1"/>
          </p:cNvSpPr>
          <p:nvPr/>
        </p:nvSpPr>
        <p:spPr bwMode="auto">
          <a:xfrm>
            <a:off x="5625670" y="1883510"/>
            <a:ext cx="2257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smtClean="0"/>
              <a:t>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Variance</a:t>
            </a:r>
            <a:endParaRPr lang="de-DE" dirty="0"/>
          </a:p>
        </p:txBody>
      </p:sp>
      <p:sp>
        <p:nvSpPr>
          <p:cNvPr id="182298" name="Text Box 26"/>
          <p:cNvSpPr txBox="1">
            <a:spLocks noChangeArrowheads="1"/>
          </p:cNvSpPr>
          <p:nvPr/>
        </p:nvSpPr>
        <p:spPr bwMode="auto">
          <a:xfrm>
            <a:off x="755650" y="1052513"/>
            <a:ext cx="290335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err="1"/>
              <a:t>Pearson`s</a:t>
            </a:r>
            <a:r>
              <a:rPr lang="de-DE" dirty="0"/>
              <a:t> </a:t>
            </a:r>
            <a:r>
              <a:rPr lang="de-DE" dirty="0" err="1" smtClean="0"/>
              <a:t>chi</a:t>
            </a:r>
            <a:r>
              <a:rPr lang="de-DE" dirty="0" smtClean="0"/>
              <a:t>-Square </a:t>
            </a:r>
            <a:r>
              <a:rPr lang="de-DE" dirty="0" err="1" smtClean="0"/>
              <a:t>test</a:t>
            </a:r>
            <a:endParaRPr lang="de-DE" dirty="0"/>
          </a:p>
          <a:p>
            <a:r>
              <a:rPr lang="de-DE" dirty="0"/>
              <a:t>1900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regression</a:t>
            </a:r>
            <a:endParaRPr lang="de-DE" dirty="0"/>
          </a:p>
        </p:txBody>
      </p:sp>
      <p:pic>
        <p:nvPicPr>
          <p:cNvPr id="182300" name="Picture 28" descr="Image:R. A. Fisch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2781300"/>
            <a:ext cx="2189163" cy="2663825"/>
          </a:xfrm>
          <a:prstGeom prst="rect">
            <a:avLst/>
          </a:prstGeom>
          <a:noFill/>
        </p:spPr>
      </p:pic>
      <p:sp>
        <p:nvSpPr>
          <p:cNvPr id="182301" name="Rectangle 29"/>
          <p:cNvSpPr>
            <a:spLocks noChangeArrowheads="1"/>
          </p:cNvSpPr>
          <p:nvPr/>
        </p:nvSpPr>
        <p:spPr bwMode="auto">
          <a:xfrm>
            <a:off x="4427538" y="566102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Sir Ronald Aylmer Fisher (1890-1962)</a:t>
            </a:r>
          </a:p>
        </p:txBody>
      </p:sp>
      <p:sp>
        <p:nvSpPr>
          <p:cNvPr id="182302" name="Rectangle 30"/>
          <p:cNvSpPr>
            <a:spLocks noChangeArrowheads="1"/>
          </p:cNvSpPr>
          <p:nvPr/>
        </p:nvSpPr>
        <p:spPr bwMode="auto">
          <a:xfrm>
            <a:off x="684213" y="5661025"/>
            <a:ext cx="281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de-DE"/>
              <a:t>Karl Pearson (1857-1936)</a:t>
            </a:r>
          </a:p>
        </p:txBody>
      </p:sp>
    </p:spTree>
    <p:extLst>
      <p:ext uri="{BB962C8B-B14F-4D97-AF65-F5344CB8AC3E}">
        <p14:creationId xmlns:p14="http://schemas.microsoft.com/office/powerpoint/2010/main" val="5041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985" y="188640"/>
            <a:ext cx="6186502" cy="1143000"/>
          </a:xfrm>
        </p:spPr>
        <p:txBody>
          <a:bodyPr/>
          <a:lstStyle/>
          <a:p>
            <a:r>
              <a:rPr lang="en-US" sz="2400" dirty="0" smtClean="0"/>
              <a:t>Analysis of Variance (ANOVA)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00" y="972000"/>
            <a:ext cx="8524875" cy="431323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  <a:buSzPct val="150000"/>
              <a:buNone/>
            </a:pPr>
            <a:endParaRPr lang="en-US" sz="2000" b="1" dirty="0" smtClean="0"/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2000" dirty="0" smtClean="0"/>
              <a:t>Situation: Compare the means of k samples (k&gt;2)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2000" dirty="0" smtClean="0"/>
              <a:t>Assumption: normal distribution of the population, </a:t>
            </a:r>
            <a:r>
              <a:rPr lang="en-US" sz="2000" b="1" dirty="0" smtClean="0">
                <a:latin typeface="Symbol" pitchFamily="18" charset="2"/>
                <a:sym typeface="Wingdings" pitchFamily="2" charset="2"/>
              </a:rPr>
              <a:t>s </a:t>
            </a:r>
            <a:r>
              <a:rPr lang="en-US" sz="2000" b="1" dirty="0">
                <a:latin typeface="Symbol" pitchFamily="18" charset="2"/>
                <a:sym typeface="Wingdings" pitchFamily="2" charset="2"/>
              </a:rPr>
              <a:t>= s</a:t>
            </a:r>
            <a:r>
              <a:rPr lang="en-US" sz="2000" b="1" baseline="-25000" dirty="0">
                <a:latin typeface="Symbol" pitchFamily="18" charset="2"/>
                <a:sym typeface="Wingdings" pitchFamily="2" charset="2"/>
              </a:rPr>
              <a:t>1 </a:t>
            </a:r>
            <a:r>
              <a:rPr lang="en-US" sz="2000" b="1" dirty="0">
                <a:latin typeface="Symbol" pitchFamily="18" charset="2"/>
                <a:sym typeface="Wingdings" pitchFamily="2" charset="2"/>
              </a:rPr>
              <a:t>= s</a:t>
            </a:r>
            <a:r>
              <a:rPr lang="en-US" sz="2000" b="1" baseline="-25000" dirty="0">
                <a:latin typeface="Symbol" pitchFamily="18" charset="2"/>
                <a:sym typeface="Wingdings" pitchFamily="2" charset="2"/>
              </a:rPr>
              <a:t>2</a:t>
            </a:r>
            <a:r>
              <a:rPr lang="en-US" sz="2000" b="1" dirty="0">
                <a:latin typeface="Symbol" pitchFamily="18" charset="2"/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=…=</a:t>
            </a:r>
            <a:r>
              <a:rPr lang="en-US" sz="2000" b="1" dirty="0">
                <a:latin typeface="Symbol" pitchFamily="18" charset="2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Symbol" pitchFamily="18" charset="2"/>
                <a:sym typeface="Wingdings" pitchFamily="2" charset="2"/>
              </a:rPr>
              <a:t>s</a:t>
            </a:r>
            <a:r>
              <a:rPr lang="en-US" sz="2000" b="1" baseline="-25000" dirty="0" err="1" smtClean="0">
                <a:sym typeface="Wingdings" pitchFamily="2" charset="2"/>
              </a:rPr>
              <a:t>k</a:t>
            </a:r>
            <a:endParaRPr lang="en-US" sz="2000" dirty="0" smtClean="0"/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2000" dirty="0" smtClean="0"/>
              <a:t>Hypothesis: 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</a:t>
            </a:r>
            <a:r>
              <a:rPr lang="en-US" sz="2000" dirty="0" smtClean="0">
                <a:latin typeface="Symbol" pitchFamily="18" charset="2"/>
              </a:rPr>
              <a:t> 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=…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=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baseline="-25000" dirty="0" err="1" smtClean="0"/>
              <a:t>k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versus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≠ </a:t>
            </a:r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(i ≠ j): At least two of the 							      means differ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2000" dirty="0" smtClean="0"/>
              <a:t>Nowadays, linear mixed effects models are preferred instead of ANOVA</a:t>
            </a:r>
            <a:endParaRPr lang="en-US" sz="20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2137" y="5230786"/>
            <a:ext cx="170477" cy="357190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 bwMode="auto">
          <a:xfrm>
            <a:off x="2284893" y="4125880"/>
            <a:ext cx="21932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|  |  |      |  |  |     |  |  |</a:t>
            </a:r>
          </a:p>
        </p:txBody>
      </p:sp>
      <p:sp>
        <p:nvSpPr>
          <p:cNvPr id="6" name="Geschweifte Klammer links 5"/>
          <p:cNvSpPr/>
          <p:nvPr/>
        </p:nvSpPr>
        <p:spPr bwMode="auto">
          <a:xfrm rot="5400000">
            <a:off x="2471622" y="3816319"/>
            <a:ext cx="261938" cy="47148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Geschweifte Klammer links 6"/>
          <p:cNvSpPr/>
          <p:nvPr/>
        </p:nvSpPr>
        <p:spPr bwMode="auto">
          <a:xfrm rot="5400000">
            <a:off x="3271722" y="3816321"/>
            <a:ext cx="261938" cy="47148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Geschweifte Klammer links 7"/>
          <p:cNvSpPr/>
          <p:nvPr/>
        </p:nvSpPr>
        <p:spPr bwMode="auto">
          <a:xfrm rot="5400000">
            <a:off x="4005147" y="3816323"/>
            <a:ext cx="261938" cy="47148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feld 8"/>
          <p:cNvSpPr txBox="1"/>
          <p:nvPr/>
        </p:nvSpPr>
        <p:spPr bwMode="auto">
          <a:xfrm>
            <a:off x="2200161" y="3630580"/>
            <a:ext cx="830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Group 1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2990736" y="3621055"/>
            <a:ext cx="830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Group 2</a:t>
            </a:r>
          </a:p>
        </p:txBody>
      </p:sp>
      <p:sp>
        <p:nvSpPr>
          <p:cNvPr id="11" name="Textfeld 10"/>
          <p:cNvSpPr txBox="1"/>
          <p:nvPr/>
        </p:nvSpPr>
        <p:spPr bwMode="auto">
          <a:xfrm>
            <a:off x="3724161" y="3611530"/>
            <a:ext cx="830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Group 3</a:t>
            </a:r>
          </a:p>
        </p:txBody>
      </p:sp>
      <p:cxnSp>
        <p:nvCxnSpPr>
          <p:cNvPr id="12" name="Gerade Verbindung mit Pfeil 11"/>
          <p:cNvCxnSpPr/>
          <p:nvPr/>
        </p:nvCxnSpPr>
        <p:spPr bwMode="auto">
          <a:xfrm>
            <a:off x="2362086" y="4516405"/>
            <a:ext cx="209550" cy="6477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Textfeld 12"/>
          <p:cNvSpPr txBox="1"/>
          <p:nvPr/>
        </p:nvSpPr>
        <p:spPr bwMode="auto">
          <a:xfrm>
            <a:off x="2619261" y="5278405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800" b="1" baseline="-25000" dirty="0" smtClean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4612" y="5221261"/>
            <a:ext cx="170477" cy="357190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 bwMode="auto">
          <a:xfrm>
            <a:off x="3371736" y="5268880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800" b="1" baseline="-25000" dirty="0" smtClean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8037" y="5230786"/>
            <a:ext cx="170477" cy="357190"/>
          </a:xfrm>
          <a:prstGeom prst="rect">
            <a:avLst/>
          </a:prstGeom>
          <a:noFill/>
        </p:spPr>
      </p:pic>
      <p:sp>
        <p:nvSpPr>
          <p:cNvPr id="17" name="Textfeld 16"/>
          <p:cNvSpPr txBox="1"/>
          <p:nvPr/>
        </p:nvSpPr>
        <p:spPr bwMode="auto">
          <a:xfrm>
            <a:off x="4105161" y="5278405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1800" b="1" baseline="-25000" dirty="0" smtClean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2619261" y="4516405"/>
            <a:ext cx="9525" cy="600075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Gerade Verbindung mit Pfeil 18"/>
          <p:cNvCxnSpPr/>
          <p:nvPr/>
        </p:nvCxnSpPr>
        <p:spPr bwMode="auto">
          <a:xfrm flipH="1">
            <a:off x="2685936" y="4497355"/>
            <a:ext cx="133350" cy="66675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" name="Gerade Verbindung mit Pfeil 19"/>
          <p:cNvCxnSpPr/>
          <p:nvPr/>
        </p:nvCxnSpPr>
        <p:spPr bwMode="auto">
          <a:xfrm>
            <a:off x="3162186" y="4525930"/>
            <a:ext cx="209550" cy="6477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3428886" y="4535455"/>
            <a:ext cx="0" cy="561975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2" name="Gerade Verbindung mit Pfeil 21"/>
          <p:cNvCxnSpPr/>
          <p:nvPr/>
        </p:nvCxnSpPr>
        <p:spPr bwMode="auto">
          <a:xfrm flipH="1">
            <a:off x="3476511" y="4497355"/>
            <a:ext cx="133350" cy="66675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3" name="Gerade Verbindung mit Pfeil 22"/>
          <p:cNvCxnSpPr/>
          <p:nvPr/>
        </p:nvCxnSpPr>
        <p:spPr bwMode="auto">
          <a:xfrm>
            <a:off x="3914661" y="4478305"/>
            <a:ext cx="209550" cy="6477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4" name="Gerade Verbindung mit Pfeil 23"/>
          <p:cNvCxnSpPr/>
          <p:nvPr/>
        </p:nvCxnSpPr>
        <p:spPr bwMode="auto">
          <a:xfrm>
            <a:off x="4162311" y="4478305"/>
            <a:ext cx="19050" cy="600075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5" name="Gerade Verbindung mit Pfeil 24"/>
          <p:cNvCxnSpPr/>
          <p:nvPr/>
        </p:nvCxnSpPr>
        <p:spPr bwMode="auto">
          <a:xfrm flipH="1">
            <a:off x="4228986" y="4497355"/>
            <a:ext cx="104775" cy="62865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Gerade Verbindung mit Pfeil 25"/>
          <p:cNvCxnSpPr/>
          <p:nvPr/>
        </p:nvCxnSpPr>
        <p:spPr bwMode="auto">
          <a:xfrm>
            <a:off x="2771661" y="5535580"/>
            <a:ext cx="600088" cy="62865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7" name="Gerade Verbindung mit Pfeil 26"/>
          <p:cNvCxnSpPr/>
          <p:nvPr/>
        </p:nvCxnSpPr>
        <p:spPr bwMode="auto">
          <a:xfrm flipH="1">
            <a:off x="3409377" y="5489071"/>
            <a:ext cx="5767" cy="68469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8" name="Gerade Verbindung mit Pfeil 27"/>
          <p:cNvCxnSpPr/>
          <p:nvPr/>
        </p:nvCxnSpPr>
        <p:spPr bwMode="auto">
          <a:xfrm flipH="1">
            <a:off x="3487152" y="5535580"/>
            <a:ext cx="665635" cy="60156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9" name="Textfeld 28"/>
          <p:cNvSpPr txBox="1"/>
          <p:nvPr/>
        </p:nvSpPr>
        <p:spPr bwMode="auto">
          <a:xfrm>
            <a:off x="4476636" y="4154455"/>
            <a:ext cx="192405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/>
                </a:solidFill>
              </a:rPr>
              <a:t>all observations x</a:t>
            </a:r>
            <a:r>
              <a:rPr lang="en-US" sz="1700" baseline="-25000" dirty="0" smtClean="0">
                <a:solidFill>
                  <a:schemeClr val="tx1"/>
                </a:solidFill>
              </a:rPr>
              <a:t>ij</a:t>
            </a:r>
            <a:endParaRPr lang="en-US" sz="1700" dirty="0" smtClean="0">
              <a:solidFill>
                <a:schemeClr val="tx1"/>
              </a:solidFill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3187" y="6230911"/>
            <a:ext cx="219049" cy="458960"/>
          </a:xfrm>
          <a:prstGeom prst="rect">
            <a:avLst/>
          </a:prstGeom>
          <a:noFill/>
        </p:spPr>
      </p:pic>
      <p:sp>
        <p:nvSpPr>
          <p:cNvPr id="31" name="Textfeld 30"/>
          <p:cNvSpPr txBox="1"/>
          <p:nvPr/>
        </p:nvSpPr>
        <p:spPr>
          <a:xfrm>
            <a:off x="378351" y="4476884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Variability </a:t>
            </a:r>
          </a:p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within the group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40220" y="5742806"/>
            <a:ext cx="2595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Difference /Variability </a:t>
            </a:r>
          </a:p>
          <a:p>
            <a:pPr algn="ctr">
              <a:spcAft>
                <a:spcPts val="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between the groups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3657601" y="620998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kern="0" dirty="0" smtClean="0">
                <a:solidFill>
                  <a:srgbClr val="000000"/>
                </a:solidFill>
                <a:latin typeface="Arial"/>
                <a:cs typeface="Arial"/>
              </a:rPr>
              <a:t> = is the overall mean of the variable                  </a:t>
            </a:r>
            <a:endParaRPr lang="en-US" dirty="0"/>
          </a:p>
        </p:txBody>
      </p:sp>
      <p:sp>
        <p:nvSpPr>
          <p:cNvPr id="34" name="Rechteck 33"/>
          <p:cNvSpPr/>
          <p:nvPr/>
        </p:nvSpPr>
        <p:spPr>
          <a:xfrm>
            <a:off x="4330997" y="516090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/>
              </a:rPr>
              <a:t>= means within the groups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43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7958"/>
            <a:ext cx="118762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Andy Field</a:t>
            </a:r>
            <a:endParaRPr lang="en-US" dirty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7631" y="188640"/>
            <a:ext cx="6329378" cy="1143000"/>
          </a:xfrm>
        </p:spPr>
        <p:txBody>
          <a:bodyPr/>
          <a:lstStyle/>
          <a:p>
            <a:r>
              <a:rPr lang="en-GB" sz="4000" dirty="0"/>
              <a:t>Why Not Use Lots of </a:t>
            </a:r>
            <a:r>
              <a:rPr lang="en-GB" sz="4000" i="1" dirty="0"/>
              <a:t>t</a:t>
            </a:r>
            <a:r>
              <a:rPr lang="en-GB" sz="4000" dirty="0"/>
              <a:t>-Tests?</a:t>
            </a:r>
            <a:endParaRPr lang="en-US" sz="40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9644" y="1628800"/>
            <a:ext cx="6923087" cy="168433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If we want to compare several means why don’t we compare pairs of means with </a:t>
            </a:r>
            <a:r>
              <a:rPr lang="en-US" sz="2400" i="1" dirty="0"/>
              <a:t>t</a:t>
            </a:r>
            <a:r>
              <a:rPr lang="en-US" sz="2400" dirty="0"/>
              <a:t>-tests?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Can’t look at several independent variables.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Inflates the Type I error rate.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1913" y="3581400"/>
            <a:ext cx="669925" cy="2438400"/>
            <a:chOff x="278" y="2455"/>
            <a:chExt cx="422" cy="1474"/>
          </a:xfrm>
        </p:grpSpPr>
        <p:sp>
          <p:nvSpPr>
            <p:cNvPr id="66565" name="Oval 5"/>
            <p:cNvSpPr>
              <a:spLocks noChangeArrowheads="1"/>
            </p:cNvSpPr>
            <p:nvPr/>
          </p:nvSpPr>
          <p:spPr bwMode="auto">
            <a:xfrm>
              <a:off x="292" y="2455"/>
              <a:ext cx="390" cy="3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66566" name="Rectangle 6"/>
            <p:cNvSpPr>
              <a:spLocks noChangeArrowheads="1"/>
            </p:cNvSpPr>
            <p:nvPr/>
          </p:nvSpPr>
          <p:spPr bwMode="auto">
            <a:xfrm>
              <a:off x="278" y="2983"/>
              <a:ext cx="418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66567" name="AutoShape 7"/>
            <p:cNvSpPr>
              <a:spLocks noChangeArrowheads="1"/>
            </p:cNvSpPr>
            <p:nvPr/>
          </p:nvSpPr>
          <p:spPr bwMode="auto">
            <a:xfrm>
              <a:off x="292" y="3520"/>
              <a:ext cx="408" cy="409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3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348038" y="3679118"/>
            <a:ext cx="2203450" cy="690419"/>
            <a:chOff x="1447" y="2535"/>
            <a:chExt cx="1388" cy="437"/>
          </a:xfrm>
        </p:grpSpPr>
        <p:sp>
          <p:nvSpPr>
            <p:cNvPr id="66569" name="Oval 9"/>
            <p:cNvSpPr>
              <a:spLocks noChangeArrowheads="1"/>
            </p:cNvSpPr>
            <p:nvPr/>
          </p:nvSpPr>
          <p:spPr bwMode="auto">
            <a:xfrm>
              <a:off x="1447" y="2535"/>
              <a:ext cx="390" cy="3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66570" name="Rectangle 10"/>
            <p:cNvSpPr>
              <a:spLocks noChangeArrowheads="1"/>
            </p:cNvSpPr>
            <p:nvPr/>
          </p:nvSpPr>
          <p:spPr bwMode="auto">
            <a:xfrm>
              <a:off x="2417" y="2554"/>
              <a:ext cx="418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6657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975" y="2665"/>
              <a:ext cx="296" cy="1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Vs</a:t>
              </a:r>
              <a:endPara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394075" y="4579941"/>
            <a:ext cx="2192338" cy="719138"/>
            <a:chOff x="1425" y="3076"/>
            <a:chExt cx="1381" cy="453"/>
          </a:xfrm>
        </p:grpSpPr>
        <p:sp>
          <p:nvSpPr>
            <p:cNvPr id="66573" name="Rectangle 13"/>
            <p:cNvSpPr>
              <a:spLocks noChangeArrowheads="1"/>
            </p:cNvSpPr>
            <p:nvPr/>
          </p:nvSpPr>
          <p:spPr bwMode="auto">
            <a:xfrm>
              <a:off x="1425" y="3111"/>
              <a:ext cx="418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66574" name="AutoShape 14"/>
            <p:cNvSpPr>
              <a:spLocks noChangeArrowheads="1"/>
            </p:cNvSpPr>
            <p:nvPr/>
          </p:nvSpPr>
          <p:spPr bwMode="auto">
            <a:xfrm>
              <a:off x="2398" y="3076"/>
              <a:ext cx="408" cy="451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3</a:t>
              </a:r>
            </a:p>
          </p:txBody>
        </p:sp>
        <p:sp>
          <p:nvSpPr>
            <p:cNvPr id="6657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000" y="3246"/>
              <a:ext cx="296" cy="1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Vs</a:t>
              </a:r>
              <a:endPara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059488" y="4071938"/>
            <a:ext cx="2019300" cy="649287"/>
            <a:chOff x="3645" y="2445"/>
            <a:chExt cx="1272" cy="409"/>
          </a:xfrm>
        </p:grpSpPr>
        <p:sp>
          <p:nvSpPr>
            <p:cNvPr id="66577" name="Oval 17"/>
            <p:cNvSpPr>
              <a:spLocks noChangeArrowheads="1"/>
            </p:cNvSpPr>
            <p:nvPr/>
          </p:nvSpPr>
          <p:spPr bwMode="auto">
            <a:xfrm>
              <a:off x="3645" y="2455"/>
              <a:ext cx="390" cy="3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66578" name="AutoShape 18"/>
            <p:cNvSpPr>
              <a:spLocks noChangeArrowheads="1"/>
            </p:cNvSpPr>
            <p:nvPr/>
          </p:nvSpPr>
          <p:spPr bwMode="auto">
            <a:xfrm>
              <a:off x="4509" y="2445"/>
              <a:ext cx="408" cy="409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GB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3</a:t>
              </a:r>
            </a:p>
          </p:txBody>
        </p:sp>
        <p:sp>
          <p:nvSpPr>
            <p:cNvPr id="6657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4124" y="2553"/>
              <a:ext cx="296" cy="1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Vs</a:t>
              </a:r>
            </a:p>
          </p:txBody>
        </p:sp>
      </p:grpSp>
      <p:sp>
        <p:nvSpPr>
          <p:cNvPr id="66580" name="AutoShape 20"/>
          <p:cNvSpPr>
            <a:spLocks noChangeArrowheads="1"/>
          </p:cNvSpPr>
          <p:nvPr/>
        </p:nvSpPr>
        <p:spPr bwMode="auto">
          <a:xfrm>
            <a:off x="2916238" y="3605213"/>
            <a:ext cx="5616575" cy="1652587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658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32204"/>
              </p:ext>
            </p:extLst>
          </p:nvPr>
        </p:nvGraphicFramePr>
        <p:xfrm>
          <a:off x="3271838" y="5599113"/>
          <a:ext cx="50022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403" name="Equation" r:id="rId3" imgW="2209680" imgH="253800" progId="Equation.3">
                  <p:embed/>
                </p:oleObj>
              </mc:Choice>
              <mc:Fallback>
                <p:oleObj name="Equation" r:id="rId3" imgW="2209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38" y="5599113"/>
                        <a:ext cx="5002212" cy="571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5715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17088" dir="2963922" algn="ctr" rotWithShape="0">
                          <a:schemeClr val="bg2">
                            <a:alpha val="74998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1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F9F97FFB-5842-4506-A8EA-63E1BEA78866}" type="slidenum">
              <a:rPr lang="de-DE" smtClean="0">
                <a:latin typeface="Arial" charset="0"/>
              </a:rPr>
              <a:pPr/>
              <a:t>27</a:t>
            </a:fld>
            <a:endParaRPr lang="de-DE" dirty="0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 multiple testing problem</a:t>
            </a:r>
          </a:p>
        </p:txBody>
      </p:sp>
      <p:sp>
        <p:nvSpPr>
          <p:cNvPr id="6148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85720" y="1052513"/>
            <a:ext cx="8572560" cy="1246495"/>
          </a:xfr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SzPct val="150000"/>
              <a:buNone/>
            </a:pPr>
            <a:endParaRPr lang="de-AT" sz="1800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de-AT" sz="1800" baseline="-25000" dirty="0" smtClean="0"/>
          </a:p>
          <a:p>
            <a:pPr eaLnBrk="1" hangingPunct="1">
              <a:spcBef>
                <a:spcPts val="600"/>
              </a:spcBef>
              <a:buSzPct val="150000"/>
            </a:pPr>
            <a:endParaRPr lang="de-AT" sz="1800" baseline="-25000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de-AT" sz="1800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207167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3"/>
          <p:cNvSpPr txBox="1">
            <a:spLocks noChangeAspect="1" noChangeArrowheads="1"/>
          </p:cNvSpPr>
          <p:nvPr/>
        </p:nvSpPr>
        <p:spPr bwMode="auto">
          <a:xfrm>
            <a:off x="285720" y="1419225"/>
            <a:ext cx="8858280" cy="248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situation: </a:t>
            </a:r>
          </a:p>
          <a:p>
            <a:pPr marL="358775" marR="0" lvl="0" indent="-358775" defTabSz="914400" latinLnBrk="0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>
                <a:srgbClr val="0A3CA0"/>
              </a:buClr>
              <a:buSzPct val="150000"/>
              <a:buFont typeface="Arial" pitchFamily="34" charset="0"/>
              <a:buChar char="■"/>
              <a:tabLst/>
              <a:defRPr/>
            </a:pPr>
            <a:r>
              <a:rPr lang="en-US" sz="1900" dirty="0" smtClean="0">
                <a:solidFill>
                  <a:schemeClr val="tx1"/>
                </a:solidFill>
                <a:latin typeface="+mn-lt"/>
                <a:cs typeface="+mn-cs"/>
              </a:rPr>
              <a:t>Consider a dataset with 100 independent parameters, which do not play a role in the etiology of the disease of interest (what you don‘t know, of course)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 statistical tests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performed</a:t>
            </a:r>
            <a:r>
              <a:rPr lang="en-US" sz="1800" kern="0" dirty="0" smtClean="0">
                <a:solidFill>
                  <a:schemeClr val="tx1"/>
                </a:solidFill>
                <a:latin typeface="+mn-lt"/>
              </a:rPr>
              <a:t> with a significance level of </a:t>
            </a:r>
            <a:r>
              <a:rPr lang="en-US" sz="1800" kern="0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1800" kern="0" dirty="0" smtClean="0">
                <a:solidFill>
                  <a:schemeClr val="tx1"/>
                </a:solidFill>
                <a:latin typeface="+mn-lt"/>
              </a:rPr>
              <a:t>=0.05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lang="en-US" sz="1800" kern="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 The tests are constructed in that way, that maximum 5 of 100 tests reject the Nullhypothesis, although it is true (which is the case in this example)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graphicFrame>
        <p:nvGraphicFramePr>
          <p:cNvPr id="33" name="Tabel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475160"/>
              </p:ext>
            </p:extLst>
          </p:nvPr>
        </p:nvGraphicFramePr>
        <p:xfrm>
          <a:off x="5036315" y="3645024"/>
          <a:ext cx="3214710" cy="308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1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14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14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14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14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14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0A3CA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0A3CA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0A3CA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0A3CA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0A3C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" name="Rechteck 33"/>
          <p:cNvSpPr/>
          <p:nvPr/>
        </p:nvSpPr>
        <p:spPr>
          <a:xfrm>
            <a:off x="228600" y="4929605"/>
            <a:ext cx="4572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ct val="0"/>
              </a:spcAft>
              <a:buSzPct val="150000"/>
              <a:defRPr/>
            </a:pPr>
            <a:r>
              <a:rPr lang="en-US" kern="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900" kern="0" dirty="0" smtClean="0">
                <a:solidFill>
                  <a:schemeClr val="tx1"/>
                </a:solidFill>
                <a:sym typeface="Wingdings" pitchFamily="2" charset="2"/>
              </a:rPr>
              <a:t>You expect 5 tests to be significant </a:t>
            </a:r>
            <a:r>
              <a:rPr lang="en-US" sz="1900" dirty="0" smtClean="0">
                <a:solidFill>
                  <a:schemeClr val="tx1"/>
                </a:solidFill>
                <a:latin typeface="+mn-lt"/>
                <a:cs typeface="+mn-cs"/>
                <a:sym typeface="Wingdings" pitchFamily="2" charset="2"/>
              </a:rPr>
              <a:t>just</a:t>
            </a:r>
            <a:r>
              <a:rPr lang="en-US" sz="1900" kern="0" dirty="0" smtClean="0">
                <a:solidFill>
                  <a:schemeClr val="tx1"/>
                </a:solidFill>
                <a:sym typeface="Wingdings" pitchFamily="2" charset="2"/>
              </a:rPr>
              <a:t> by chance</a:t>
            </a:r>
            <a:endParaRPr lang="en-US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BC1082C-F728-448C-97D0-7B9526911879}" type="datetime1">
              <a:rPr lang="de-DE" smtClean="0"/>
              <a:pPr/>
              <a:t>29.09.2022</a:t>
            </a:fld>
            <a:endParaRPr lang="de-DE" smtClean="0"/>
          </a:p>
        </p:txBody>
      </p:sp>
      <p:sp>
        <p:nvSpPr>
          <p:cNvPr id="3175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4C3080-0FA7-4423-8DA1-9A16D64948A0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317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Multiple </a:t>
            </a:r>
            <a:r>
              <a:rPr lang="de-AT" dirty="0" err="1" smtClean="0"/>
              <a:t>testing</a:t>
            </a:r>
            <a:endParaRPr lang="de-DE" dirty="0" smtClean="0"/>
          </a:p>
        </p:txBody>
      </p:sp>
      <p:sp>
        <p:nvSpPr>
          <p:cNvPr id="317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7772400" cy="3844925"/>
          </a:xfrm>
        </p:spPr>
        <p:txBody>
          <a:bodyPr/>
          <a:lstStyle/>
          <a:p>
            <a:pPr eaLnBrk="1" hangingPunct="1"/>
            <a:r>
              <a:rPr lang="en-GB" sz="2000" dirty="0" smtClean="0"/>
              <a:t>„The multiple comparison problem involves the repeated testing of a series of hypotheses and the resultant increasing probability of a type I error.”</a:t>
            </a:r>
            <a:r>
              <a:rPr lang="en-GB" sz="2000" b="1" dirty="0" smtClean="0"/>
              <a:t> </a:t>
            </a:r>
            <a:r>
              <a:rPr lang="de-DE" sz="2000" dirty="0" smtClean="0"/>
              <a:t>Van Belle (2002), p. 149.</a:t>
            </a:r>
          </a:p>
          <a:p>
            <a:pPr eaLnBrk="1" hangingPunct="1"/>
            <a:endParaRPr lang="de-DE" sz="2000" dirty="0" smtClean="0"/>
          </a:p>
          <a:p>
            <a:pPr eaLnBrk="1" hangingPunct="1"/>
            <a:r>
              <a:rPr lang="de-DE" sz="2000" dirty="0" smtClean="0"/>
              <a:t>P (type I </a:t>
            </a:r>
            <a:r>
              <a:rPr lang="de-DE" sz="2000" dirty="0" err="1" smtClean="0"/>
              <a:t>error</a:t>
            </a:r>
            <a:r>
              <a:rPr lang="de-DE" sz="2000" dirty="0" smtClean="0"/>
              <a:t>) </a:t>
            </a:r>
          </a:p>
          <a:p>
            <a:pPr eaLnBrk="1" hangingPunct="1"/>
            <a:endParaRPr lang="de-AT" sz="2000" dirty="0" smtClean="0"/>
          </a:p>
          <a:p>
            <a:pPr eaLnBrk="1" hangingPunct="1"/>
            <a:r>
              <a:rPr lang="de-AT" sz="2000" dirty="0" err="1" smtClean="0"/>
              <a:t>Bonferroni-correction</a:t>
            </a:r>
            <a:endParaRPr lang="de-DE" sz="2000" dirty="0" smtClean="0"/>
          </a:p>
          <a:p>
            <a:pPr eaLnBrk="1" hangingPunct="1"/>
            <a:endParaRPr lang="de-DE" sz="2000" dirty="0" smtClean="0"/>
          </a:p>
        </p:txBody>
      </p:sp>
      <p:sp>
        <p:nvSpPr>
          <p:cNvPr id="317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4067175" y="3573463"/>
          <a:ext cx="23764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36" name="Formel" r:id="rId4" imgW="1104900" imgH="241300" progId="Equation.3">
                  <p:embed/>
                </p:oleObj>
              </mc:Choice>
              <mc:Fallback>
                <p:oleObj name="Formel" r:id="rId4" imgW="11049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573463"/>
                        <a:ext cx="2376488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747" name="Object 7"/>
          <p:cNvGraphicFramePr>
            <a:graphicFrameLocks noChangeAspect="1"/>
          </p:cNvGraphicFramePr>
          <p:nvPr/>
        </p:nvGraphicFramePr>
        <p:xfrm>
          <a:off x="2916238" y="4868863"/>
          <a:ext cx="13684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137" name="Formel" r:id="rId6" imgW="647419" imgH="393529" progId="Equation.3">
                  <p:embed/>
                </p:oleObj>
              </mc:Choice>
              <mc:Fallback>
                <p:oleObj name="Formel" r:id="rId6" imgW="647419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868863"/>
                        <a:ext cx="136842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F9F97FFB-5842-4506-A8EA-63E1BEA78866}" type="slidenum">
              <a:rPr lang="de-DE" smtClean="0">
                <a:latin typeface="Arial" charset="0"/>
              </a:rPr>
              <a:pPr/>
              <a:t>29</a:t>
            </a:fld>
            <a:endParaRPr lang="de-DE" dirty="0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 multiple testing problem</a:t>
            </a:r>
          </a:p>
        </p:txBody>
      </p:sp>
      <p:sp>
        <p:nvSpPr>
          <p:cNvPr id="6148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27923" y="1695450"/>
            <a:ext cx="7920000" cy="4893647"/>
          </a:xfr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SzPct val="150000"/>
            </a:pPr>
            <a:r>
              <a:rPr lang="en-US" sz="1800" dirty="0" smtClean="0"/>
              <a:t>The probability to get at least one Type I error increases with increasing number of tests.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1800" b="1" dirty="0" smtClean="0"/>
              <a:t>Family-wise error rate </a:t>
            </a:r>
            <a:r>
              <a:rPr lang="en-US" sz="1800" dirty="0" smtClean="0"/>
              <a:t>(the error rate for the complete family of tests performed): </a:t>
            </a:r>
            <a:r>
              <a:rPr lang="en-US" sz="1800" dirty="0" smtClean="0">
                <a:latin typeface="Symbol" pitchFamily="18" charset="2"/>
              </a:rPr>
              <a:t> </a:t>
            </a:r>
            <a:r>
              <a:rPr lang="en-US" sz="1800" b="1" dirty="0" smtClean="0">
                <a:latin typeface="Symbol" pitchFamily="18" charset="2"/>
              </a:rPr>
              <a:t>a</a:t>
            </a:r>
            <a:r>
              <a:rPr lang="en-US" sz="1800" b="1" dirty="0" smtClean="0"/>
              <a:t>*=1-(1-</a:t>
            </a:r>
            <a:r>
              <a:rPr lang="en-US" sz="1800" b="1" dirty="0" smtClean="0">
                <a:latin typeface="Symbol" pitchFamily="18" charset="2"/>
              </a:rPr>
              <a:t>a</a:t>
            </a:r>
            <a:r>
              <a:rPr lang="en-US" sz="1800" b="1" dirty="0" smtClean="0"/>
              <a:t>)</a:t>
            </a:r>
            <a:r>
              <a:rPr lang="en-US" sz="1800" b="1" baseline="30000" dirty="0" smtClean="0"/>
              <a:t>k</a:t>
            </a:r>
            <a:r>
              <a:rPr lang="en-US" sz="1800" dirty="0" smtClean="0"/>
              <a:t>, with </a:t>
            </a:r>
            <a:r>
              <a:rPr lang="en-US" sz="1800" dirty="0" smtClean="0">
                <a:latin typeface="Symbol" pitchFamily="18" charset="2"/>
              </a:rPr>
              <a:t>a</a:t>
            </a:r>
            <a:r>
              <a:rPr lang="en-US" sz="1800" dirty="0" smtClean="0"/>
              <a:t> being the </a:t>
            </a:r>
            <a:r>
              <a:rPr lang="en-US" sz="1800" b="1" dirty="0" smtClean="0"/>
              <a:t>comparison-wise error rate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baseline="30000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800" dirty="0" smtClean="0"/>
              <a:t>	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800" dirty="0" smtClean="0">
                <a:sym typeface="Wingdings" pitchFamily="2" charset="2"/>
              </a:rPr>
              <a:t> The significance level has to be modified for multiple testing situations</a:t>
            </a:r>
            <a:endParaRPr lang="en-US" sz="1800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baseline="-25000" dirty="0" smtClean="0"/>
          </a:p>
          <a:p>
            <a:pPr eaLnBrk="1" hangingPunct="1">
              <a:spcBef>
                <a:spcPts val="600"/>
              </a:spcBef>
              <a:buSzPct val="150000"/>
            </a:pPr>
            <a:endParaRPr lang="en-US" sz="1800" baseline="-25000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207167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3"/>
          <p:cNvSpPr txBox="1">
            <a:spLocks noChangeAspect="1" noChangeArrowheads="1"/>
          </p:cNvSpPr>
          <p:nvPr/>
        </p:nvSpPr>
        <p:spPr bwMode="auto">
          <a:xfrm>
            <a:off x="285720" y="1052513"/>
            <a:ext cx="8858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de-A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graphicFrame>
        <p:nvGraphicFramePr>
          <p:cNvPr id="33" name="Tabel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446490"/>
              </p:ext>
            </p:extLst>
          </p:nvPr>
        </p:nvGraphicFramePr>
        <p:xfrm>
          <a:off x="3571852" y="3198097"/>
          <a:ext cx="22860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a</a:t>
                      </a:r>
                      <a:r>
                        <a:rPr lang="de-AT" b="0" dirty="0" smtClean="0">
                          <a:solidFill>
                            <a:schemeClr val="tx1"/>
                          </a:solidFill>
                        </a:rPr>
                        <a:t>* (</a:t>
                      </a:r>
                      <a:r>
                        <a:rPr lang="de-AT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a</a:t>
                      </a:r>
                      <a:r>
                        <a:rPr lang="de-AT" b="0" dirty="0" smtClean="0">
                          <a:solidFill>
                            <a:schemeClr val="tx1"/>
                          </a:solidFill>
                        </a:rPr>
                        <a:t>=0.05)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1C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1</a:t>
                      </a:r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0.05</a:t>
                      </a:r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5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0.226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10</a:t>
                      </a:r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0.401</a:t>
                      </a:r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0.994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" name="Geschweifte Klammer rechts 33"/>
          <p:cNvSpPr/>
          <p:nvPr/>
        </p:nvSpPr>
        <p:spPr>
          <a:xfrm>
            <a:off x="2827608" y="3068960"/>
            <a:ext cx="142876" cy="185738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683568" y="3198097"/>
            <a:ext cx="2133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The probability 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to get one or more 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false discoveries</a:t>
            </a:r>
          </a:p>
          <a:p>
            <a:pPr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(Type I error)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statistics</a:t>
            </a:r>
            <a:r>
              <a:rPr lang="de-DE" dirty="0" smtClean="0"/>
              <a:t> in top </a:t>
            </a:r>
            <a:r>
              <a:rPr lang="de-DE" dirty="0" err="1" smtClean="0"/>
              <a:t>journals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B6A8-9BA0-4F03-8DD3-3928E90387A7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C65E4688-3EEF-406A-9AF3-FFDEE079E459}" type="slidenum">
              <a:rPr lang="de-DE" altLang="en-US"/>
              <a:pPr/>
              <a:t>3</a:t>
            </a:fld>
            <a:endParaRPr lang="de-DE" altLang="en-US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500438"/>
            <a:ext cx="6840538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068638"/>
            <a:ext cx="55435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556792"/>
            <a:ext cx="256222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F9F97FFB-5842-4506-A8EA-63E1BEA78866}" type="slidenum">
              <a:rPr lang="de-DE" smtClean="0">
                <a:latin typeface="Arial" charset="0"/>
              </a:rPr>
              <a:pPr/>
              <a:t>30</a:t>
            </a:fld>
            <a:endParaRPr lang="de-DE" dirty="0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 multiple testing problem</a:t>
            </a:r>
          </a:p>
        </p:txBody>
      </p:sp>
      <p:sp>
        <p:nvSpPr>
          <p:cNvPr id="6148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85720" y="1844824"/>
            <a:ext cx="8572560" cy="5816977"/>
          </a:xfr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800" b="1" dirty="0" smtClean="0"/>
              <a:t>The Bonferroni correction method</a:t>
            </a:r>
            <a:r>
              <a:rPr lang="en-US" sz="1800" dirty="0" smtClean="0"/>
              <a:t>: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1800" dirty="0" smtClean="0"/>
              <a:t>Control the comparison-wise error rate: Reject H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, if p &lt; </a:t>
            </a:r>
            <a:r>
              <a:rPr lang="en-US" sz="1800" dirty="0" smtClean="0">
                <a:latin typeface="Symbol" pitchFamily="18" charset="2"/>
              </a:rPr>
              <a:t>a </a:t>
            </a:r>
            <a:endParaRPr lang="en-US" sz="1800" dirty="0" smtClean="0"/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1800" dirty="0" smtClean="0"/>
              <a:t>Control the family-wise error rate (including k tests): Reject H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, if p &lt; </a:t>
            </a:r>
            <a:r>
              <a:rPr lang="en-US" sz="1800" dirty="0" smtClean="0">
                <a:latin typeface="Symbol" pitchFamily="18" charset="2"/>
              </a:rPr>
              <a:t>a</a:t>
            </a:r>
            <a:r>
              <a:rPr lang="en-US" sz="1800" dirty="0" smtClean="0"/>
              <a:t>/k 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b="1" dirty="0" smtClean="0">
                <a:sym typeface="Wingdings" pitchFamily="2" charset="2"/>
              </a:rPr>
              <a:t>Advantage: simple</a:t>
            </a:r>
            <a:endParaRPr lang="en-US" sz="1800" dirty="0" smtClean="0"/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1800" dirty="0" smtClean="0"/>
              <a:t>Problem: Bonferroni-correction increases the probability of a type II error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sym typeface="Wingdings" pitchFamily="2" charset="2"/>
              </a:rPr>
              <a:t> the power of detecting a true association is reduced  </a:t>
            </a:r>
            <a:r>
              <a:rPr lang="en-US" sz="1800" b="1" dirty="0" smtClean="0">
                <a:sym typeface="Wingdings" pitchFamily="2" charset="2"/>
              </a:rPr>
              <a:t>Disadvantage: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en-US" sz="1800" b="1" dirty="0" smtClean="0">
                <a:sym typeface="Wingdings" pitchFamily="2" charset="2"/>
              </a:rPr>
              <a:t>							            too conservative</a:t>
            </a:r>
            <a:endParaRPr lang="en-US" sz="1800" b="1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baseline="-25000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baseline="-25000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baseline="-25000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baseline="-25000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baseline="-25000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baseline="-25000" dirty="0" smtClean="0"/>
          </a:p>
          <a:p>
            <a:pPr eaLnBrk="1" hangingPunct="1">
              <a:spcBef>
                <a:spcPts val="600"/>
              </a:spcBef>
              <a:buSzPct val="150000"/>
            </a:pPr>
            <a:endParaRPr lang="en-US" sz="1800" baseline="-25000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800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207167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3"/>
          <p:cNvSpPr txBox="1">
            <a:spLocks noChangeAspect="1" noChangeArrowheads="1"/>
          </p:cNvSpPr>
          <p:nvPr/>
        </p:nvSpPr>
        <p:spPr bwMode="auto">
          <a:xfrm>
            <a:off x="285720" y="1052513"/>
            <a:ext cx="8858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de-A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46660"/>
              </p:ext>
            </p:extLst>
          </p:nvPr>
        </p:nvGraphicFramePr>
        <p:xfrm>
          <a:off x="3428992" y="4572000"/>
          <a:ext cx="22860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b="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1C0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8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a</a:t>
                      </a:r>
                      <a:r>
                        <a:rPr lang="de-AT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/k </a:t>
                      </a:r>
                      <a:r>
                        <a:rPr lang="de-AT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de-AT" sz="1800" b="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a</a:t>
                      </a:r>
                      <a:r>
                        <a:rPr lang="de-AT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=0.05)</a:t>
                      </a:r>
                      <a:endParaRPr lang="de-DE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A1C0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1</a:t>
                      </a:r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0.05</a:t>
                      </a:r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5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0.01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10</a:t>
                      </a:r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0.005</a:t>
                      </a:r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0.0005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5" name="Gerade Verbindung mit Pfeil 34"/>
          <p:cNvCxnSpPr/>
          <p:nvPr/>
        </p:nvCxnSpPr>
        <p:spPr bwMode="auto">
          <a:xfrm>
            <a:off x="5442191" y="5517232"/>
            <a:ext cx="1201479" cy="10633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feld 35"/>
          <p:cNvSpPr txBox="1"/>
          <p:nvPr/>
        </p:nvSpPr>
        <p:spPr bwMode="auto">
          <a:xfrm>
            <a:off x="6905913" y="5327810"/>
            <a:ext cx="1544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0.05/5=0.01</a:t>
            </a:r>
          </a:p>
        </p:txBody>
      </p:sp>
    </p:spTree>
    <p:extLst>
      <p:ext uri="{BB962C8B-B14F-4D97-AF65-F5344CB8AC3E}">
        <p14:creationId xmlns:p14="http://schemas.microsoft.com/office/powerpoint/2010/main" val="26594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de-DE" dirty="0" err="1" smtClean="0"/>
              <a:t>Survival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(time-</a:t>
            </a:r>
            <a:r>
              <a:rPr lang="de-DE" dirty="0" err="1" smtClean="0"/>
              <a:t>to</a:t>
            </a:r>
            <a:r>
              <a:rPr lang="de-DE" dirty="0" smtClean="0"/>
              <a:t>-event </a:t>
            </a:r>
            <a:r>
              <a:rPr lang="de-DE" dirty="0" err="1" smtClean="0"/>
              <a:t>data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41787"/>
          </a:xfrm>
        </p:spPr>
        <p:txBody>
          <a:bodyPr>
            <a:normAutofit fontScale="92500"/>
          </a:bodyPr>
          <a:lstStyle/>
          <a:p>
            <a:r>
              <a:rPr lang="de-DE" dirty="0"/>
              <a:t>Kaplan-Meier </a:t>
            </a:r>
            <a:r>
              <a:rPr lang="de-DE" dirty="0" err="1" smtClean="0"/>
              <a:t>curves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KAPLAN</a:t>
            </a:r>
            <a:r>
              <a:rPr lang="de-DE" dirty="0"/>
              <a:t>, E. L. </a:t>
            </a:r>
            <a:r>
              <a:rPr lang="de-DE" dirty="0" err="1"/>
              <a:t>and</a:t>
            </a:r>
            <a:r>
              <a:rPr lang="de-DE" dirty="0"/>
              <a:t> MEIER, P. (1958). </a:t>
            </a:r>
            <a:r>
              <a:rPr lang="de-DE" dirty="0" err="1"/>
              <a:t>Nonparametric</a:t>
            </a:r>
            <a:r>
              <a:rPr lang="de-DE" dirty="0"/>
              <a:t> </a:t>
            </a:r>
            <a:r>
              <a:rPr lang="de-DE" dirty="0" err="1"/>
              <a:t>estimation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incomplete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. J. Amer. Statist. </a:t>
            </a:r>
            <a:r>
              <a:rPr lang="de-DE" dirty="0" err="1"/>
              <a:t>Assoc</a:t>
            </a:r>
            <a:r>
              <a:rPr lang="de-DE" dirty="0"/>
              <a:t>. 53 457-481. </a:t>
            </a:r>
          </a:p>
          <a:p>
            <a:endParaRPr lang="de-DE" dirty="0" smtClean="0"/>
          </a:p>
          <a:p>
            <a:r>
              <a:rPr lang="de-DE" dirty="0" smtClean="0"/>
              <a:t>Log-rank </a:t>
            </a:r>
            <a:r>
              <a:rPr lang="de-DE" dirty="0" err="1" smtClean="0"/>
              <a:t>test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Cox Proportional </a:t>
            </a:r>
            <a:r>
              <a:rPr lang="de-DE" dirty="0" err="1" smtClean="0"/>
              <a:t>Hazards</a:t>
            </a:r>
            <a:r>
              <a:rPr lang="de-DE" dirty="0" smtClean="0"/>
              <a:t> Model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Cox, D. R. (1972). Regression Models </a:t>
            </a:r>
            <a:r>
              <a:rPr lang="de-DE" dirty="0" err="1" smtClean="0"/>
              <a:t>and</a:t>
            </a:r>
            <a:r>
              <a:rPr lang="de-DE" dirty="0" smtClean="0"/>
              <a:t> Life </a:t>
            </a:r>
            <a:r>
              <a:rPr lang="de-DE" dirty="0" err="1" smtClean="0"/>
              <a:t>Tables</a:t>
            </a:r>
            <a:r>
              <a:rPr lang="de-DE" dirty="0" smtClean="0"/>
              <a:t> (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). J. R. </a:t>
            </a:r>
            <a:r>
              <a:rPr lang="de-DE" dirty="0" err="1" smtClean="0"/>
              <a:t>Statistic</a:t>
            </a:r>
            <a:r>
              <a:rPr lang="de-DE" dirty="0" smtClean="0"/>
              <a:t>. </a:t>
            </a:r>
            <a:r>
              <a:rPr lang="de-DE" dirty="0" err="1" smtClean="0"/>
              <a:t>Soc</a:t>
            </a:r>
            <a:r>
              <a:rPr lang="de-DE" dirty="0" smtClean="0"/>
              <a:t>. 34: 187-220. </a:t>
            </a:r>
          </a:p>
          <a:p>
            <a:pPr>
              <a:spcBef>
                <a:spcPct val="80000"/>
              </a:spcBef>
            </a:pP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E0BC-C323-4C12-ACD5-92F98674BE6F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B5125A47-4E8A-44C4-9007-1C81D5E01E7A}" type="slidenum">
              <a:rPr lang="de-DE" altLang="en-US"/>
              <a:pPr/>
              <a:t>31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481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Sample size estimation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00" y="1700808"/>
            <a:ext cx="8856000" cy="43132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b="1" u="sng" dirty="0" smtClean="0"/>
              <a:t>Question: </a:t>
            </a:r>
            <a:r>
              <a:rPr lang="en-US" sz="1900" dirty="0" smtClean="0"/>
              <a:t>How many individuals do you have to include in your study to get a reliable result ?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900" dirty="0" smtClean="0"/>
          </a:p>
          <a:p>
            <a:pPr eaLnBrk="1" hangingPunct="1">
              <a:spcBef>
                <a:spcPts val="600"/>
              </a:spcBef>
              <a:buSzPct val="150000"/>
              <a:buFont typeface="Wingdings" pitchFamily="2" charset="2"/>
              <a:buChar char="à"/>
            </a:pPr>
            <a:r>
              <a:rPr lang="en-US" sz="1900" dirty="0" smtClean="0">
                <a:sym typeface="Wingdings" pitchFamily="2" charset="2"/>
              </a:rPr>
              <a:t>We want to </a:t>
            </a:r>
            <a:r>
              <a:rPr lang="en-US" sz="1900" dirty="0" smtClean="0">
                <a:solidFill>
                  <a:srgbClr val="FF0000"/>
                </a:solidFill>
                <a:sym typeface="Wingdings" pitchFamily="2" charset="2"/>
              </a:rPr>
              <a:t>maximize the probability 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dirty="0">
                <a:sym typeface="Wingdings" pitchFamily="2" charset="2"/>
              </a:rPr>
              <a:t>	</a:t>
            </a:r>
            <a:r>
              <a:rPr lang="en-US" sz="1900" dirty="0" smtClean="0">
                <a:sym typeface="Wingdings" pitchFamily="2" charset="2"/>
              </a:rPr>
              <a:t>for rejecting </a:t>
            </a:r>
            <a:r>
              <a:rPr lang="en-US" sz="1900" dirty="0" smtClean="0"/>
              <a:t>H</a:t>
            </a:r>
            <a:r>
              <a:rPr lang="en-US" sz="1900" baseline="-25000" dirty="0" smtClean="0"/>
              <a:t>0</a:t>
            </a:r>
            <a:r>
              <a:rPr lang="en-US" sz="1900" dirty="0" smtClean="0">
                <a:sym typeface="Wingdings" pitchFamily="2" charset="2"/>
              </a:rPr>
              <a:t>, if </a:t>
            </a:r>
            <a:r>
              <a:rPr lang="en-US" sz="1900" dirty="0" smtClean="0"/>
              <a:t>H</a:t>
            </a:r>
            <a:r>
              <a:rPr lang="en-US" sz="1900" baseline="-25000" dirty="0" smtClean="0"/>
              <a:t>1</a:t>
            </a:r>
            <a:r>
              <a:rPr lang="en-US" sz="1900" dirty="0"/>
              <a:t> </a:t>
            </a:r>
            <a:r>
              <a:rPr lang="en-US" sz="1900" dirty="0" smtClean="0"/>
              <a:t>is </a:t>
            </a:r>
            <a:r>
              <a:rPr lang="en-US" sz="2000" dirty="0" smtClean="0"/>
              <a:t>true 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2000" dirty="0"/>
          </a:p>
          <a:p>
            <a:pPr eaLnBrk="1" hangingPunct="1">
              <a:spcBef>
                <a:spcPts val="600"/>
              </a:spcBef>
              <a:buSzPct val="150000"/>
              <a:buFont typeface="Wingdings" pitchFamily="2" charset="2"/>
              <a:buChar char="à"/>
            </a:pPr>
            <a:r>
              <a:rPr lang="en-US" sz="1900" dirty="0">
                <a:sym typeface="Wingdings" pitchFamily="2" charset="2"/>
              </a:rPr>
              <a:t>w</a:t>
            </a:r>
            <a:r>
              <a:rPr lang="en-US" sz="1900" dirty="0" smtClean="0">
                <a:sym typeface="Wingdings" pitchFamily="2" charset="2"/>
              </a:rPr>
              <a:t>hile keeping the </a:t>
            </a:r>
            <a:r>
              <a:rPr lang="en-US" sz="1900" dirty="0" smtClean="0">
                <a:solidFill>
                  <a:srgbClr val="00B050"/>
                </a:solidFill>
              </a:rPr>
              <a:t>Type </a:t>
            </a:r>
            <a:r>
              <a:rPr lang="en-US" sz="1900" dirty="0">
                <a:solidFill>
                  <a:srgbClr val="00B050"/>
                </a:solidFill>
              </a:rPr>
              <a:t>I error </a:t>
            </a:r>
            <a:r>
              <a:rPr lang="en-US" sz="1900" dirty="0" smtClean="0">
                <a:solidFill>
                  <a:srgbClr val="00B050"/>
                </a:solidFill>
                <a:latin typeface="Symbol" pitchFamily="18" charset="2"/>
              </a:rPr>
              <a:t>a </a:t>
            </a:r>
            <a:r>
              <a:rPr lang="en-US" sz="1900" dirty="0" smtClean="0"/>
              <a:t>fixed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20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b="1" dirty="0" smtClean="0"/>
              <a:t>What do you have to know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b="1" dirty="0"/>
              <a:t>t</a:t>
            </a:r>
            <a:r>
              <a:rPr lang="en-US" sz="1900" b="1" dirty="0" smtClean="0"/>
              <a:t>o calculate the sample size 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b="1" dirty="0" smtClean="0"/>
              <a:t>needed?</a:t>
            </a:r>
          </a:p>
          <a:p>
            <a:pPr eaLnBrk="1" hangingPunct="1">
              <a:spcBef>
                <a:spcPts val="600"/>
              </a:spcBef>
              <a:buSzPct val="150000"/>
            </a:pPr>
            <a:endParaRPr lang="en-US" sz="1900" dirty="0" smtClean="0">
              <a:sym typeface="Wingdings" pitchFamily="2" charset="2"/>
            </a:endParaRPr>
          </a:p>
          <a:p>
            <a:pPr eaLnBrk="1" hangingPunct="1">
              <a:spcBef>
                <a:spcPts val="600"/>
              </a:spcBef>
              <a:buSzPct val="150000"/>
              <a:buFont typeface="Wingdings" pitchFamily="2" charset="2"/>
              <a:buChar char="à"/>
            </a:pPr>
            <a:endParaRPr lang="en-US" sz="1900" dirty="0" smtClean="0">
              <a:sym typeface="Wingdings" pitchFamily="2" charset="2"/>
            </a:endParaRPr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baseline="-25000" dirty="0" smtClean="0"/>
              <a:t> </a:t>
            </a:r>
            <a:endParaRPr lang="en-US" sz="1900" dirty="0" smtClean="0"/>
          </a:p>
          <a:p>
            <a:pPr>
              <a:buNone/>
            </a:pPr>
            <a:endParaRPr lang="en-US" sz="1900" b="1" dirty="0" smtClean="0"/>
          </a:p>
          <a:p>
            <a:pPr>
              <a:buNone/>
            </a:pPr>
            <a:endParaRPr lang="en-US" sz="1900" dirty="0"/>
          </a:p>
        </p:txBody>
      </p:sp>
      <p:sp>
        <p:nvSpPr>
          <p:cNvPr id="6" name="Textfeld 5"/>
          <p:cNvSpPr txBox="1"/>
          <p:nvPr/>
        </p:nvSpPr>
        <p:spPr bwMode="auto">
          <a:xfrm>
            <a:off x="3600449" y="3933056"/>
            <a:ext cx="5248275" cy="190513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900" dirty="0" smtClean="0">
                <a:solidFill>
                  <a:schemeClr val="tx1"/>
                </a:solidFill>
              </a:rPr>
              <a:t>Power (typically set to 80% or 90%)</a:t>
            </a:r>
          </a:p>
          <a:p>
            <a:pPr marL="457200" indent="-457200">
              <a:buAutoNum type="arabicPeriod"/>
            </a:pPr>
            <a:r>
              <a:rPr lang="en-US" sz="1900" dirty="0" smtClean="0">
                <a:solidFill>
                  <a:schemeClr val="tx1"/>
                </a:solidFill>
                <a:latin typeface="+mn-lt"/>
              </a:rPr>
              <a:t>Type I error </a:t>
            </a:r>
            <a:r>
              <a:rPr lang="en-US" sz="1900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1900" dirty="0" smtClean="0">
                <a:solidFill>
                  <a:schemeClr val="tx1"/>
                </a:solidFill>
              </a:rPr>
              <a:t> (typically set to </a:t>
            </a:r>
            <a:r>
              <a:rPr lang="en-US" sz="1900" dirty="0" smtClean="0">
                <a:solidFill>
                  <a:schemeClr val="tx1"/>
                </a:solidFill>
                <a:latin typeface="Symbol" pitchFamily="18" charset="2"/>
              </a:rPr>
              <a:t>a = </a:t>
            </a:r>
            <a:r>
              <a:rPr lang="en-US" sz="1900" dirty="0" smtClean="0">
                <a:solidFill>
                  <a:schemeClr val="tx1"/>
                </a:solidFill>
              </a:rPr>
              <a:t>0.05)</a:t>
            </a:r>
          </a:p>
          <a:p>
            <a:pPr marL="457200" indent="-457200">
              <a:buAutoNum type="arabicPeriod"/>
            </a:pPr>
            <a:r>
              <a:rPr lang="en-US" sz="1900" dirty="0" smtClean="0">
                <a:solidFill>
                  <a:schemeClr val="tx1"/>
                </a:solidFill>
              </a:rPr>
              <a:t>The difference you want to find (for t-tests: the mean difference between groups)</a:t>
            </a:r>
          </a:p>
          <a:p>
            <a:pPr marL="457200" indent="-457200">
              <a:buAutoNum type="arabicPeriod"/>
            </a:pPr>
            <a:r>
              <a:rPr lang="en-US" sz="1900" dirty="0" smtClean="0">
                <a:solidFill>
                  <a:schemeClr val="tx1"/>
                </a:solidFill>
              </a:rPr>
              <a:t>standard deviation / measure of variance</a:t>
            </a:r>
          </a:p>
        </p:txBody>
      </p:sp>
    </p:spTree>
    <p:extLst>
      <p:ext uri="{BB962C8B-B14F-4D97-AF65-F5344CB8AC3E}">
        <p14:creationId xmlns:p14="http://schemas.microsoft.com/office/powerpoint/2010/main" val="25530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Sample size estimation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00" y="1645632"/>
            <a:ext cx="8856000" cy="4313238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b="1" u="sng" dirty="0" smtClean="0"/>
              <a:t>Example</a:t>
            </a:r>
            <a:endParaRPr lang="en-US" sz="1900" dirty="0" smtClean="0"/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1900" dirty="0"/>
              <a:t>Hypothesis: H</a:t>
            </a:r>
            <a:r>
              <a:rPr lang="en-US" sz="1900" baseline="-25000" dirty="0"/>
              <a:t>0</a:t>
            </a:r>
            <a:r>
              <a:rPr lang="en-US" sz="1900" dirty="0"/>
              <a:t>: </a:t>
            </a:r>
            <a:r>
              <a:rPr lang="en-US" sz="1900" dirty="0" err="1" smtClean="0">
                <a:latin typeface="Symbol" pitchFamily="18" charset="2"/>
              </a:rPr>
              <a:t>m</a:t>
            </a:r>
            <a:r>
              <a:rPr lang="en-US" sz="1900" baseline="-25000" dirty="0" err="1"/>
              <a:t>A</a:t>
            </a:r>
            <a:r>
              <a:rPr lang="en-US" sz="1900" dirty="0" smtClean="0"/>
              <a:t>=</a:t>
            </a:r>
            <a:r>
              <a:rPr lang="en-US" sz="1900" dirty="0" smtClean="0">
                <a:latin typeface="Symbol" pitchFamily="18" charset="2"/>
              </a:rPr>
              <a:t> </a:t>
            </a:r>
            <a:r>
              <a:rPr lang="en-US" sz="1900" dirty="0" err="1" smtClean="0">
                <a:latin typeface="Symbol" pitchFamily="18" charset="2"/>
              </a:rPr>
              <a:t>m</a:t>
            </a:r>
            <a:r>
              <a:rPr lang="en-US" sz="1900" baseline="-25000" dirty="0" err="1"/>
              <a:t>B</a:t>
            </a:r>
            <a:r>
              <a:rPr lang="en-US" sz="1900" baseline="-25000" dirty="0" smtClean="0"/>
              <a:t> </a:t>
            </a:r>
            <a:r>
              <a:rPr lang="en-US" sz="1900" dirty="0"/>
              <a:t>versus H</a:t>
            </a:r>
            <a:r>
              <a:rPr lang="en-US" sz="1900" baseline="-25000" dirty="0"/>
              <a:t>1</a:t>
            </a:r>
            <a:r>
              <a:rPr lang="en-US" sz="1900" dirty="0"/>
              <a:t>: </a:t>
            </a:r>
            <a:r>
              <a:rPr lang="en-US" sz="1900" dirty="0" err="1" smtClean="0">
                <a:latin typeface="Symbol" pitchFamily="18" charset="2"/>
              </a:rPr>
              <a:t>m</a:t>
            </a:r>
            <a:r>
              <a:rPr lang="en-US" sz="1900" baseline="-25000" dirty="0" err="1" smtClean="0"/>
              <a:t>A</a:t>
            </a:r>
            <a:r>
              <a:rPr lang="en-US" sz="1900" baseline="-25000" dirty="0" smtClean="0"/>
              <a:t> </a:t>
            </a:r>
            <a:r>
              <a:rPr lang="en-US" sz="1900" dirty="0" smtClean="0"/>
              <a:t>≠ </a:t>
            </a:r>
            <a:r>
              <a:rPr lang="en-US" sz="1900" dirty="0" err="1" smtClean="0">
                <a:latin typeface="Symbol" pitchFamily="18" charset="2"/>
              </a:rPr>
              <a:t>m</a:t>
            </a:r>
            <a:r>
              <a:rPr lang="en-US" sz="1900" baseline="-25000" dirty="0" err="1" smtClean="0"/>
              <a:t>B</a:t>
            </a:r>
            <a:r>
              <a:rPr lang="en-US" sz="1900" baseline="-25000" dirty="0"/>
              <a:t> </a:t>
            </a:r>
            <a:r>
              <a:rPr lang="en-US" sz="1900" dirty="0" smtClean="0"/>
              <a:t> </a:t>
            </a:r>
            <a:r>
              <a:rPr lang="en-US" sz="1900" dirty="0" smtClean="0">
                <a:sym typeface="Wingdings" pitchFamily="2" charset="2"/>
              </a:rPr>
              <a:t> </a:t>
            </a:r>
            <a:r>
              <a:rPr lang="en-US" sz="1900" dirty="0" smtClean="0"/>
              <a:t>two-sided t-test 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1900" dirty="0" smtClean="0"/>
              <a:t>You consider a difference of 10 as relevant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1900" dirty="0" smtClean="0"/>
              <a:t>From former studies, you know, that the standard </a:t>
            </a:r>
            <a:r>
              <a:rPr lang="en-US" sz="1900" dirty="0"/>
              <a:t>deviation </a:t>
            </a:r>
            <a:r>
              <a:rPr lang="en-US" sz="1900" dirty="0" smtClean="0"/>
              <a:t>is ~ 15 mmHG</a:t>
            </a:r>
          </a:p>
          <a:p>
            <a:pPr eaLnBrk="1" hangingPunct="1">
              <a:spcBef>
                <a:spcPts val="600"/>
              </a:spcBef>
              <a:buSzPct val="150000"/>
            </a:pPr>
            <a:r>
              <a:rPr lang="en-US" sz="1900" dirty="0" smtClean="0"/>
              <a:t>So far, you have recruited 20 patients (10 in each treatment arm)</a:t>
            </a:r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dirty="0" smtClean="0">
                <a:sym typeface="Wingdings" pitchFamily="2" charset="2"/>
              </a:rPr>
              <a:t> What is your power?</a:t>
            </a:r>
            <a:endParaRPr lang="en-US" sz="1900" dirty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1900" dirty="0" smtClean="0"/>
          </a:p>
          <a:p>
            <a:pPr eaLnBrk="1" hangingPunct="1">
              <a:spcBef>
                <a:spcPts val="600"/>
              </a:spcBef>
              <a:buSzPct val="150000"/>
              <a:buNone/>
            </a:pPr>
            <a:endParaRPr lang="en-US" sz="2000" dirty="0"/>
          </a:p>
          <a:p>
            <a:pPr eaLnBrk="1" hangingPunct="1">
              <a:spcBef>
                <a:spcPts val="600"/>
              </a:spcBef>
              <a:buSzPct val="150000"/>
            </a:pPr>
            <a:endParaRPr lang="en-US" sz="1900" dirty="0" smtClean="0">
              <a:sym typeface="Wingdings" pitchFamily="2" charset="2"/>
            </a:endParaRPr>
          </a:p>
          <a:p>
            <a:pPr eaLnBrk="1" hangingPunct="1">
              <a:spcBef>
                <a:spcPts val="600"/>
              </a:spcBef>
              <a:buSzPct val="150000"/>
              <a:buFont typeface="Wingdings" pitchFamily="2" charset="2"/>
              <a:buChar char="à"/>
            </a:pPr>
            <a:endParaRPr lang="en-US" sz="1900" dirty="0" smtClean="0">
              <a:sym typeface="Wingdings" pitchFamily="2" charset="2"/>
            </a:endParaRPr>
          </a:p>
          <a:p>
            <a:pPr eaLnBrk="1" hangingPunct="1">
              <a:spcBef>
                <a:spcPts val="600"/>
              </a:spcBef>
              <a:buSzPct val="150000"/>
              <a:buNone/>
            </a:pPr>
            <a:r>
              <a:rPr lang="en-US" sz="1900" baseline="-25000" dirty="0" smtClean="0"/>
              <a:t> </a:t>
            </a:r>
            <a:endParaRPr lang="en-US" sz="1900" dirty="0" smtClean="0"/>
          </a:p>
          <a:p>
            <a:pPr>
              <a:buNone/>
            </a:pPr>
            <a:endParaRPr lang="en-US" sz="1900" b="1" dirty="0" smtClean="0"/>
          </a:p>
          <a:p>
            <a:pPr>
              <a:buNone/>
            </a:pPr>
            <a:endParaRPr lang="en-US" sz="1900" dirty="0"/>
          </a:p>
        </p:txBody>
      </p:sp>
      <p:sp>
        <p:nvSpPr>
          <p:cNvPr id="6" name="Rechteck 5"/>
          <p:cNvSpPr/>
          <p:nvPr/>
        </p:nvSpPr>
        <p:spPr>
          <a:xfrm>
            <a:off x="238125" y="5958870"/>
            <a:ext cx="90201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solidFill>
                  <a:srgbClr val="0A3CA0"/>
                </a:solidFill>
              </a:rPr>
              <a:t>http://campus.uni-muenster.de/fileadmin/einrichtung/imib/lehre/skripte/biomathe/bio/fallz.html</a:t>
            </a:r>
            <a:endParaRPr lang="de-DE" sz="1600" dirty="0">
              <a:solidFill>
                <a:srgbClr val="0A3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105775" cy="501650"/>
          </a:xfrm>
        </p:spPr>
        <p:txBody>
          <a:bodyPr/>
          <a:lstStyle/>
          <a:p>
            <a:r>
              <a:rPr lang="en-US" sz="2400" dirty="0" smtClean="0"/>
              <a:t>Sample size estimation</a:t>
            </a:r>
            <a:endParaRPr lang="en-US" sz="2400" dirty="0"/>
          </a:p>
        </p:txBody>
      </p:sp>
      <p:sp>
        <p:nvSpPr>
          <p:cNvPr id="2" name="Rechteck 1"/>
          <p:cNvSpPr/>
          <p:nvPr/>
        </p:nvSpPr>
        <p:spPr>
          <a:xfrm>
            <a:off x="467544" y="2060848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https://homepage.univie.ac.at/robin.ristl/samplesize.php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08920"/>
            <a:ext cx="8071888" cy="395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0A52-2714-4FF9-82EF-8D73DBBA488E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A2CAC88C-1CC7-4AF2-8684-ED3F4309E9D4}" type="slidenum">
              <a:rPr lang="de-DE" altLang="en-US"/>
              <a:pPr/>
              <a:t>4</a:t>
            </a:fld>
            <a:endParaRPr lang="de-DE" altLang="en-US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1484784"/>
            <a:ext cx="6120680" cy="49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843808" y="1772816"/>
            <a:ext cx="2447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000" dirty="0"/>
              <a:t>Kategorien nach</a:t>
            </a:r>
          </a:p>
          <a:p>
            <a:r>
              <a:rPr lang="de-DE" sz="1000" dirty="0"/>
              <a:t>Emerson/Colditz 1985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74638"/>
            <a:ext cx="61865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smtClean="0"/>
              <a:t>Statistical </a:t>
            </a:r>
            <a:r>
              <a:rPr lang="de-AT" dirty="0" err="1" smtClean="0"/>
              <a:t>methods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2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de-DE" dirty="0" smtClean="0"/>
              <a:t>Design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/>
          </a:p>
        </p:txBody>
      </p:sp>
      <p:sp>
        <p:nvSpPr>
          <p:cNvPr id="87054" name="Rectangle 1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dirty="0" smtClean="0"/>
              <a:t>Study </a:t>
            </a:r>
            <a:r>
              <a:rPr lang="de-DE" sz="3600" dirty="0" err="1" smtClean="0"/>
              <a:t>planning</a:t>
            </a:r>
            <a:r>
              <a:rPr lang="de-DE" sz="3600" dirty="0" smtClean="0"/>
              <a:t/>
            </a:r>
            <a:br>
              <a:rPr lang="de-DE" sz="3600" dirty="0" smtClean="0"/>
            </a:br>
            <a:endParaRPr lang="de-DE" sz="2600" dirty="0" smtClean="0"/>
          </a:p>
          <a:p>
            <a:pPr>
              <a:lnSpc>
                <a:spcPct val="80000"/>
              </a:lnSpc>
            </a:pPr>
            <a:r>
              <a:rPr lang="de-DE" sz="2600" dirty="0" err="1" smtClean="0"/>
              <a:t>Resarch</a:t>
            </a:r>
            <a:r>
              <a:rPr lang="de-DE" sz="2600" dirty="0" smtClean="0"/>
              <a:t> </a:t>
            </a:r>
            <a:r>
              <a:rPr lang="de-DE" sz="2600" dirty="0" err="1" smtClean="0"/>
              <a:t>question</a:t>
            </a:r>
            <a:r>
              <a:rPr lang="de-DE" sz="2600" dirty="0" smtClean="0"/>
              <a:t>, </a:t>
            </a:r>
            <a:r>
              <a:rPr lang="de-DE" sz="2600" dirty="0" err="1" smtClean="0"/>
              <a:t>hypotheses</a:t>
            </a:r>
            <a:r>
              <a:rPr lang="de-DE" sz="2600" dirty="0" smtClean="0"/>
              <a:t>, </a:t>
            </a:r>
            <a:r>
              <a:rPr lang="de-DE" sz="2600" dirty="0" err="1" smtClean="0"/>
              <a:t>primary</a:t>
            </a:r>
            <a:r>
              <a:rPr lang="de-DE" sz="2600" dirty="0" smtClean="0"/>
              <a:t> </a:t>
            </a:r>
            <a:r>
              <a:rPr lang="de-DE" sz="2600" dirty="0" err="1" smtClean="0"/>
              <a:t>efficacy</a:t>
            </a:r>
            <a:r>
              <a:rPr lang="de-DE" sz="2600" dirty="0" smtClean="0"/>
              <a:t> variable</a:t>
            </a:r>
          </a:p>
          <a:p>
            <a:pPr>
              <a:lnSpc>
                <a:spcPct val="80000"/>
              </a:lnSpc>
            </a:pPr>
            <a:r>
              <a:rPr lang="de-DE" sz="2600" dirty="0" smtClean="0"/>
              <a:t>Study design (</a:t>
            </a:r>
            <a:r>
              <a:rPr lang="de-DE" sz="2600" dirty="0" err="1" smtClean="0"/>
              <a:t>interventional</a:t>
            </a:r>
            <a:r>
              <a:rPr lang="de-DE" sz="2600" dirty="0" smtClean="0"/>
              <a:t>/</a:t>
            </a:r>
            <a:r>
              <a:rPr lang="de-DE" sz="2600" dirty="0" err="1" smtClean="0"/>
              <a:t>observational</a:t>
            </a:r>
            <a:r>
              <a:rPr lang="de-DE" sz="2600" dirty="0" smtClean="0"/>
              <a:t>, </a:t>
            </a:r>
            <a:r>
              <a:rPr lang="de-DE" sz="2600" dirty="0" err="1" smtClean="0"/>
              <a:t>randomization</a:t>
            </a:r>
            <a:r>
              <a:rPr lang="de-DE" sz="2600" dirty="0" smtClean="0"/>
              <a:t>, </a:t>
            </a:r>
            <a:r>
              <a:rPr lang="de-DE" sz="2600" dirty="0" err="1" smtClean="0"/>
              <a:t>blinding</a:t>
            </a:r>
            <a:r>
              <a:rPr lang="de-DE" sz="2600" dirty="0" smtClean="0"/>
              <a:t>, etc. )</a:t>
            </a:r>
          </a:p>
          <a:p>
            <a:pPr>
              <a:lnSpc>
                <a:spcPct val="80000"/>
              </a:lnSpc>
            </a:pPr>
            <a:r>
              <a:rPr lang="de-DE" sz="2600" dirty="0" smtClean="0"/>
              <a:t>Sample </a:t>
            </a:r>
            <a:r>
              <a:rPr lang="de-DE" sz="2600" dirty="0" err="1" smtClean="0"/>
              <a:t>size</a:t>
            </a:r>
            <a:r>
              <a:rPr lang="de-DE" sz="2600" dirty="0" smtClean="0"/>
              <a:t> </a:t>
            </a:r>
            <a:r>
              <a:rPr lang="de-DE" sz="2600" dirty="0" err="1" smtClean="0"/>
              <a:t>estimation</a:t>
            </a:r>
            <a:endParaRPr lang="de-DE" sz="2600" dirty="0" smtClean="0"/>
          </a:p>
          <a:p>
            <a:pPr>
              <a:lnSpc>
                <a:spcPct val="80000"/>
              </a:lnSpc>
            </a:pPr>
            <a:r>
              <a:rPr lang="de-DE" sz="2600" dirty="0" smtClean="0"/>
              <a:t>Data </a:t>
            </a:r>
            <a:r>
              <a:rPr lang="de-DE" sz="2600" dirty="0" err="1" smtClean="0"/>
              <a:t>management</a:t>
            </a:r>
            <a:r>
              <a:rPr lang="de-DE" sz="2600" dirty="0" smtClean="0"/>
              <a:t>, etc.</a:t>
            </a:r>
            <a:br>
              <a:rPr lang="de-DE" sz="2600" dirty="0" smtClean="0"/>
            </a:br>
            <a:endParaRPr lang="de-DE" sz="3600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dirty="0" smtClean="0"/>
              <a:t>Statistical </a:t>
            </a:r>
            <a:r>
              <a:rPr lang="de-DE" sz="3600" dirty="0" err="1" smtClean="0"/>
              <a:t>analysis</a:t>
            </a:r>
            <a:endParaRPr lang="de-DE" sz="3600" dirty="0" smtClean="0"/>
          </a:p>
          <a:p>
            <a:pPr>
              <a:lnSpc>
                <a:spcPct val="80000"/>
              </a:lnSpc>
            </a:pPr>
            <a:r>
              <a:rPr lang="de-DE" sz="2600" dirty="0" err="1" smtClean="0"/>
              <a:t>Descriptive</a:t>
            </a:r>
            <a:r>
              <a:rPr lang="de-DE" sz="2600" dirty="0" smtClean="0"/>
              <a:t> </a:t>
            </a:r>
            <a:r>
              <a:rPr lang="de-DE" sz="2600" dirty="0" err="1" smtClean="0"/>
              <a:t>statistics</a:t>
            </a:r>
            <a:endParaRPr lang="de-DE" sz="2600" dirty="0"/>
          </a:p>
          <a:p>
            <a:pPr>
              <a:lnSpc>
                <a:spcPct val="80000"/>
              </a:lnSpc>
            </a:pPr>
            <a:r>
              <a:rPr lang="de-DE" sz="2600" dirty="0" smtClean="0"/>
              <a:t>Univariable </a:t>
            </a:r>
            <a:r>
              <a:rPr lang="de-DE" sz="2600" dirty="0" err="1" smtClean="0"/>
              <a:t>statistical</a:t>
            </a:r>
            <a:r>
              <a:rPr lang="de-DE" sz="2600" dirty="0" smtClean="0"/>
              <a:t> </a:t>
            </a:r>
            <a:r>
              <a:rPr lang="de-DE" sz="2600" dirty="0" err="1" smtClean="0"/>
              <a:t>testing</a:t>
            </a:r>
            <a:r>
              <a:rPr lang="de-DE" sz="2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de-DE" sz="2600" dirty="0" smtClean="0"/>
              <a:t>Parameter </a:t>
            </a:r>
            <a:r>
              <a:rPr lang="de-DE" sz="2600" dirty="0" err="1" smtClean="0"/>
              <a:t>estimation</a:t>
            </a:r>
            <a:r>
              <a:rPr lang="de-DE" sz="2600" dirty="0" smtClean="0"/>
              <a:t> </a:t>
            </a:r>
            <a:r>
              <a:rPr lang="de-DE" sz="2600" dirty="0" err="1" smtClean="0"/>
              <a:t>with</a:t>
            </a:r>
            <a:r>
              <a:rPr lang="de-DE" sz="2600" dirty="0" smtClean="0"/>
              <a:t> </a:t>
            </a:r>
            <a:r>
              <a:rPr lang="de-DE" sz="2600" dirty="0" err="1" smtClean="0"/>
              <a:t>confidence</a:t>
            </a:r>
            <a:r>
              <a:rPr lang="de-DE" sz="2600" dirty="0" smtClean="0"/>
              <a:t> </a:t>
            </a:r>
            <a:r>
              <a:rPr lang="de-DE" sz="2600" dirty="0" err="1" smtClean="0"/>
              <a:t>intervals</a:t>
            </a:r>
            <a:r>
              <a:rPr lang="de-DE" sz="2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de-DE" sz="2600" dirty="0" smtClean="0"/>
              <a:t>Multivariable </a:t>
            </a:r>
            <a:r>
              <a:rPr lang="de-DE" sz="2600" dirty="0" err="1" smtClean="0"/>
              <a:t>statistical</a:t>
            </a:r>
            <a:r>
              <a:rPr lang="de-DE" sz="2600" dirty="0" smtClean="0"/>
              <a:t> </a:t>
            </a:r>
            <a:r>
              <a:rPr lang="de-DE" sz="2600" dirty="0" err="1" smtClean="0"/>
              <a:t>testing</a:t>
            </a:r>
            <a:r>
              <a:rPr lang="de-DE" sz="2600" dirty="0"/>
              <a:t> </a:t>
            </a:r>
            <a:r>
              <a:rPr lang="de-DE" sz="2600" dirty="0" err="1" smtClean="0"/>
              <a:t>using</a:t>
            </a:r>
            <a:r>
              <a:rPr lang="de-DE" sz="2600" dirty="0" smtClean="0"/>
              <a:t> </a:t>
            </a:r>
            <a:r>
              <a:rPr lang="de-DE" sz="2600" dirty="0" err="1" smtClean="0"/>
              <a:t>regression</a:t>
            </a:r>
            <a:r>
              <a:rPr lang="de-DE" sz="2600" dirty="0" smtClean="0"/>
              <a:t> </a:t>
            </a:r>
            <a:r>
              <a:rPr lang="de-DE" sz="2600" dirty="0" err="1" smtClean="0"/>
              <a:t>analyses</a:t>
            </a:r>
            <a:r>
              <a:rPr lang="de-DE" sz="2600" dirty="0" smtClean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26DE-E8E2-4501-874E-BCEAF4B89A19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95D63553-5213-497C-9F24-1F5140A9900A}" type="slidenum">
              <a:rPr lang="de-DE" altLang="en-US"/>
              <a:pPr/>
              <a:t>5</a:t>
            </a:fld>
            <a:endParaRPr lang="de-DE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Statistical </a:t>
            </a:r>
            <a:r>
              <a:rPr lang="de-DE" dirty="0" err="1" smtClean="0"/>
              <a:t>errors</a:t>
            </a:r>
            <a:r>
              <a:rPr lang="de-DE" dirty="0" smtClean="0"/>
              <a:t> in </a:t>
            </a:r>
            <a:r>
              <a:rPr lang="de-DE" dirty="0" err="1" smtClean="0"/>
              <a:t>medical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91A5-AECA-433E-8B29-062025F04077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51AA69B5-BE51-4DEF-BBAA-821BFCE9A2EE}" type="slidenum">
              <a:rPr lang="de-DE" altLang="en-US"/>
              <a:pPr/>
              <a:t>6</a:t>
            </a:fld>
            <a:endParaRPr lang="de-DE" altLang="en-US"/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141663"/>
            <a:ext cx="6575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9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205038"/>
            <a:ext cx="56959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5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/>
              <a:t>Appendix (SMW-Artikel)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1264-0830-44F1-BB62-AC4E68F16F6C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35600513-1602-4693-9B78-543536525847}" type="slidenum">
              <a:rPr lang="de-DE" altLang="en-US"/>
              <a:pPr/>
              <a:t>7</a:t>
            </a:fld>
            <a:endParaRPr lang="de-DE" altLang="en-US"/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12875"/>
            <a:ext cx="7776666" cy="31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31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7961-0308-4224-A04A-CA0FEEE0634B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A915DE72-73B6-47E6-B627-4454CD68C47D}" type="slidenum">
              <a:rPr lang="de-DE" altLang="en-US"/>
              <a:pPr/>
              <a:t>8</a:t>
            </a:fld>
            <a:endParaRPr lang="de-DE" alt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20713"/>
            <a:ext cx="5688013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52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82F3-05C9-4CBF-944A-BF6984B9476D}" type="datetime1">
              <a:rPr lang="de-AT" smtClean="0"/>
              <a:pPr/>
              <a:t>29.09.2022</a:t>
            </a:fld>
            <a:endParaRPr lang="de-DE" alt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62B74351-C8CC-4634-8C2C-C21EE8674FB2}" type="slidenum">
              <a:rPr lang="de-DE" altLang="en-US"/>
              <a:pPr/>
              <a:t>9</a:t>
            </a:fld>
            <a:endParaRPr lang="de-DE" altLang="en-US"/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24000"/>
            <a:ext cx="82073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37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MSI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cStat Lectur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ecial Anim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cStat Lectur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ecial Anim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Template_MSIG</Template>
  <TotalTime>0</TotalTime>
  <Words>1447</Words>
  <Application>Microsoft Office PowerPoint</Application>
  <PresentationFormat>Bildschirmpräsentation (4:3)</PresentationFormat>
  <Paragraphs>362</Paragraphs>
  <Slides>34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8" baseType="lpstr">
      <vt:lpstr>ＭＳ Ｐゴシック</vt:lpstr>
      <vt:lpstr>Arial</vt:lpstr>
      <vt:lpstr>Arial Black</vt:lpstr>
      <vt:lpstr>Calibri</vt:lpstr>
      <vt:lpstr>Century Gothic</vt:lpstr>
      <vt:lpstr>Comic Sans MS</vt:lpstr>
      <vt:lpstr>Symbol</vt:lpstr>
      <vt:lpstr>Trebuchet MS</vt:lpstr>
      <vt:lpstr>Wingdings</vt:lpstr>
      <vt:lpstr>Template_MSIG</vt:lpstr>
      <vt:lpstr>DiscStat Lecture</vt:lpstr>
      <vt:lpstr>1_DiscStat Lecture</vt:lpstr>
      <vt:lpstr>Equation</vt:lpstr>
      <vt:lpstr>Formel</vt:lpstr>
      <vt:lpstr>Statistical methods  in cancer research</vt:lpstr>
      <vt:lpstr>Basic principles of statistical analyses</vt:lpstr>
      <vt:lpstr>Use of statistics in top journals</vt:lpstr>
      <vt:lpstr>PowerPoint-Präsentation</vt:lpstr>
      <vt:lpstr>Design and analysis</vt:lpstr>
      <vt:lpstr>Statistical errors in medical research </vt:lpstr>
      <vt:lpstr>Appendix (SMW-Artikel)</vt:lpstr>
      <vt:lpstr>PowerPoint-Präsentation</vt:lpstr>
      <vt:lpstr>PowerPoint-Präsentation</vt:lpstr>
      <vt:lpstr>PowerPoint-Präsentation</vt:lpstr>
      <vt:lpstr>PowerPoint-Präsentation</vt:lpstr>
      <vt:lpstr>Internet sources, software</vt:lpstr>
      <vt:lpstr>Literaturhinweise</vt:lpstr>
      <vt:lpstr>Formulating hypothesis  &amp; statistical tests</vt:lpstr>
      <vt:lpstr>Principles of statistical testing</vt:lpstr>
      <vt:lpstr>Example</vt:lpstr>
      <vt:lpstr>Type I versus Type II Error</vt:lpstr>
      <vt:lpstr>Common statistical tests</vt:lpstr>
      <vt:lpstr>Univariate statistical testing</vt:lpstr>
      <vt:lpstr>2008: 100 years Student`s t-test:  William Sealy Gosset </vt:lpstr>
      <vt:lpstr>T-test</vt:lpstr>
      <vt:lpstr>Online statistical calculators</vt:lpstr>
      <vt:lpstr>Online statistical calculators</vt:lpstr>
      <vt:lpstr>PowerPoint-Präsentation</vt:lpstr>
      <vt:lpstr>Analysis of Variance (ANOVA)</vt:lpstr>
      <vt:lpstr>Why Not Use Lots of t-Tests?</vt:lpstr>
      <vt:lpstr>The multiple testing problem</vt:lpstr>
      <vt:lpstr>Multiple testing</vt:lpstr>
      <vt:lpstr>The multiple testing problem</vt:lpstr>
      <vt:lpstr>The multiple testing problem</vt:lpstr>
      <vt:lpstr>Survival analysis (time-to-event data)</vt:lpstr>
      <vt:lpstr>Sample size estimation</vt:lpstr>
      <vt:lpstr>Sample size estimation</vt:lpstr>
      <vt:lpstr>Sample size estimation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Statistics in Medical Research – A Comparison of The New England Journal of Medicine and Nature Medicine</dc:title>
  <dc:creator>alex</dc:creator>
  <cp:lastModifiedBy>Ulmer Hanno</cp:lastModifiedBy>
  <cp:revision>625</cp:revision>
  <dcterms:created xsi:type="dcterms:W3CDTF">2006-05-13T17:31:32Z</dcterms:created>
  <dcterms:modified xsi:type="dcterms:W3CDTF">2022-09-29T11:30:06Z</dcterms:modified>
</cp:coreProperties>
</file>