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929" r:id="rId2"/>
  </p:sldMasterIdLst>
  <p:notesMasterIdLst>
    <p:notesMasterId r:id="rId47"/>
  </p:notesMasterIdLst>
  <p:handoutMasterIdLst>
    <p:handoutMasterId r:id="rId48"/>
  </p:handoutMasterIdLst>
  <p:sldIdLst>
    <p:sldId id="504" r:id="rId3"/>
    <p:sldId id="530" r:id="rId4"/>
    <p:sldId id="401" r:id="rId5"/>
    <p:sldId id="505" r:id="rId6"/>
    <p:sldId id="506" r:id="rId7"/>
    <p:sldId id="428" r:id="rId8"/>
    <p:sldId id="407" r:id="rId9"/>
    <p:sldId id="474" r:id="rId10"/>
    <p:sldId id="531" r:id="rId11"/>
    <p:sldId id="429" r:id="rId12"/>
    <p:sldId id="475" r:id="rId13"/>
    <p:sldId id="476" r:id="rId14"/>
    <p:sldId id="412" r:id="rId15"/>
    <p:sldId id="413" r:id="rId16"/>
    <p:sldId id="414" r:id="rId17"/>
    <p:sldId id="415" r:id="rId18"/>
    <p:sldId id="416" r:id="rId19"/>
    <p:sldId id="430" r:id="rId20"/>
    <p:sldId id="418" r:id="rId21"/>
    <p:sldId id="507" r:id="rId22"/>
    <p:sldId id="420" r:id="rId23"/>
    <p:sldId id="421" r:id="rId24"/>
    <p:sldId id="528" r:id="rId25"/>
    <p:sldId id="508" r:id="rId26"/>
    <p:sldId id="527" r:id="rId27"/>
    <p:sldId id="510" r:id="rId28"/>
    <p:sldId id="529" r:id="rId29"/>
    <p:sldId id="511" r:id="rId30"/>
    <p:sldId id="512" r:id="rId31"/>
    <p:sldId id="513" r:id="rId32"/>
    <p:sldId id="514" r:id="rId33"/>
    <p:sldId id="515" r:id="rId34"/>
    <p:sldId id="516" r:id="rId35"/>
    <p:sldId id="517" r:id="rId36"/>
    <p:sldId id="518" r:id="rId37"/>
    <p:sldId id="519" r:id="rId38"/>
    <p:sldId id="520" r:id="rId39"/>
    <p:sldId id="521" r:id="rId40"/>
    <p:sldId id="522" r:id="rId41"/>
    <p:sldId id="523" r:id="rId42"/>
    <p:sldId id="524" r:id="rId43"/>
    <p:sldId id="525" r:id="rId44"/>
    <p:sldId id="526" r:id="rId45"/>
    <p:sldId id="453" r:id="rId46"/>
  </p:sldIdLst>
  <p:sldSz cx="9144000" cy="6858000" type="screen4x3"/>
  <p:notesSz cx="7010400" cy="9223375"/>
  <p:defaultTextStyle>
    <a:defPPr>
      <a:defRPr lang="en-US"/>
    </a:defPPr>
    <a:lvl1pPr algn="r" rtl="0" fontAlgn="base">
      <a:spcBef>
        <a:spcPct val="0"/>
      </a:spcBef>
      <a:spcAft>
        <a:spcPct val="0"/>
      </a:spcAft>
      <a:defRPr sz="2400" kern="1200">
        <a:solidFill>
          <a:schemeClr val="tx1"/>
        </a:solidFill>
        <a:latin typeface="KeplerRegular" pitchFamily="2" charset="0"/>
        <a:ea typeface="ＭＳ Ｐゴシック" pitchFamily="34" charset="-128"/>
        <a:cs typeface="+mn-cs"/>
      </a:defRPr>
    </a:lvl1pPr>
    <a:lvl2pPr marL="457200" algn="r" rtl="0" fontAlgn="base">
      <a:spcBef>
        <a:spcPct val="0"/>
      </a:spcBef>
      <a:spcAft>
        <a:spcPct val="0"/>
      </a:spcAft>
      <a:defRPr sz="2400" kern="1200">
        <a:solidFill>
          <a:schemeClr val="tx1"/>
        </a:solidFill>
        <a:latin typeface="KeplerRegular" pitchFamily="2" charset="0"/>
        <a:ea typeface="ＭＳ Ｐゴシック" pitchFamily="34" charset="-128"/>
        <a:cs typeface="+mn-cs"/>
      </a:defRPr>
    </a:lvl2pPr>
    <a:lvl3pPr marL="914400" algn="r" rtl="0" fontAlgn="base">
      <a:spcBef>
        <a:spcPct val="0"/>
      </a:spcBef>
      <a:spcAft>
        <a:spcPct val="0"/>
      </a:spcAft>
      <a:defRPr sz="2400" kern="1200">
        <a:solidFill>
          <a:schemeClr val="tx1"/>
        </a:solidFill>
        <a:latin typeface="KeplerRegular" pitchFamily="2" charset="0"/>
        <a:ea typeface="ＭＳ Ｐゴシック" pitchFamily="34" charset="-128"/>
        <a:cs typeface="+mn-cs"/>
      </a:defRPr>
    </a:lvl3pPr>
    <a:lvl4pPr marL="1371600" algn="r" rtl="0" fontAlgn="base">
      <a:spcBef>
        <a:spcPct val="0"/>
      </a:spcBef>
      <a:spcAft>
        <a:spcPct val="0"/>
      </a:spcAft>
      <a:defRPr sz="2400" kern="1200">
        <a:solidFill>
          <a:schemeClr val="tx1"/>
        </a:solidFill>
        <a:latin typeface="KeplerRegular" pitchFamily="2" charset="0"/>
        <a:ea typeface="ＭＳ Ｐゴシック" pitchFamily="34" charset="-128"/>
        <a:cs typeface="+mn-cs"/>
      </a:defRPr>
    </a:lvl4pPr>
    <a:lvl5pPr marL="1828800" algn="r" rtl="0" fontAlgn="base">
      <a:spcBef>
        <a:spcPct val="0"/>
      </a:spcBef>
      <a:spcAft>
        <a:spcPct val="0"/>
      </a:spcAft>
      <a:defRPr sz="2400" kern="1200">
        <a:solidFill>
          <a:schemeClr val="tx1"/>
        </a:solidFill>
        <a:latin typeface="KeplerRegular" pitchFamily="2" charset="0"/>
        <a:ea typeface="ＭＳ Ｐゴシック" pitchFamily="34" charset="-128"/>
        <a:cs typeface="+mn-cs"/>
      </a:defRPr>
    </a:lvl5pPr>
    <a:lvl6pPr marL="2286000" algn="l" defTabSz="914400" rtl="0" eaLnBrk="1" latinLnBrk="0" hangingPunct="1">
      <a:defRPr sz="2400" kern="1200">
        <a:solidFill>
          <a:schemeClr val="tx1"/>
        </a:solidFill>
        <a:latin typeface="KeplerRegular" pitchFamily="2" charset="0"/>
        <a:ea typeface="ＭＳ Ｐゴシック" pitchFamily="34" charset="-128"/>
        <a:cs typeface="+mn-cs"/>
      </a:defRPr>
    </a:lvl6pPr>
    <a:lvl7pPr marL="2743200" algn="l" defTabSz="914400" rtl="0" eaLnBrk="1" latinLnBrk="0" hangingPunct="1">
      <a:defRPr sz="2400" kern="1200">
        <a:solidFill>
          <a:schemeClr val="tx1"/>
        </a:solidFill>
        <a:latin typeface="KeplerRegular" pitchFamily="2" charset="0"/>
        <a:ea typeface="ＭＳ Ｐゴシック" pitchFamily="34" charset="-128"/>
        <a:cs typeface="+mn-cs"/>
      </a:defRPr>
    </a:lvl7pPr>
    <a:lvl8pPr marL="3200400" algn="l" defTabSz="914400" rtl="0" eaLnBrk="1" latinLnBrk="0" hangingPunct="1">
      <a:defRPr sz="2400" kern="1200">
        <a:solidFill>
          <a:schemeClr val="tx1"/>
        </a:solidFill>
        <a:latin typeface="KeplerRegular" pitchFamily="2" charset="0"/>
        <a:ea typeface="ＭＳ Ｐゴシック" pitchFamily="34" charset="-128"/>
        <a:cs typeface="+mn-cs"/>
      </a:defRPr>
    </a:lvl8pPr>
    <a:lvl9pPr marL="3657600" algn="l" defTabSz="914400" rtl="0" eaLnBrk="1" latinLnBrk="0" hangingPunct="1">
      <a:defRPr sz="2400" kern="1200">
        <a:solidFill>
          <a:schemeClr val="tx1"/>
        </a:solidFill>
        <a:latin typeface="KeplerRegular" pitchFamily="2"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E0B"/>
    <a:srgbClr val="800000"/>
    <a:srgbClr val="FFDB2B"/>
    <a:srgbClr val="D55F14"/>
    <a:srgbClr val="F0EA00"/>
    <a:srgbClr val="B40000"/>
    <a:srgbClr val="9966FF"/>
    <a:srgbClr val="ABCC25"/>
    <a:srgbClr val="CBB39B"/>
    <a:srgbClr val="0083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73193" autoAdjust="0"/>
  </p:normalViewPr>
  <p:slideViewPr>
    <p:cSldViewPr>
      <p:cViewPr>
        <p:scale>
          <a:sx n="90" d="100"/>
          <a:sy n="90" d="100"/>
        </p:scale>
        <p:origin x="-2244" y="108"/>
      </p:cViewPr>
      <p:guideLst>
        <p:guide orient="horz" pos="2160"/>
        <p:guide pos="2880"/>
      </p:guideLst>
    </p:cSldViewPr>
  </p:slideViewPr>
  <p:outlineViewPr>
    <p:cViewPr>
      <p:scale>
        <a:sx n="33" d="100"/>
        <a:sy n="33" d="100"/>
      </p:scale>
      <p:origin x="0" y="11148"/>
    </p:cViewPr>
    <p:sldLst>
      <p:sld r:id="rId1" collapse="1"/>
    </p:sldLst>
  </p:outlineViewPr>
  <p:notesTextViewPr>
    <p:cViewPr>
      <p:scale>
        <a:sx n="100" d="100"/>
        <a:sy n="100" d="100"/>
      </p:scale>
      <p:origin x="0" y="0"/>
    </p:cViewPr>
  </p:notesTextViewPr>
  <p:sorterViewPr>
    <p:cViewPr>
      <p:scale>
        <a:sx n="66" d="100"/>
        <a:sy n="66" d="100"/>
      </p:scale>
      <p:origin x="0" y="3738"/>
    </p:cViewPr>
  </p:sorterViewPr>
  <p:notesViewPr>
    <p:cSldViewPr>
      <p:cViewPr>
        <p:scale>
          <a:sx n="75" d="100"/>
          <a:sy n="75" d="100"/>
        </p:scale>
        <p:origin x="-1668" y="84"/>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2" y="0"/>
            <a:ext cx="3038475" cy="461484"/>
          </a:xfrm>
          <a:prstGeom prst="rect">
            <a:avLst/>
          </a:prstGeom>
          <a:noFill/>
          <a:ln w="9525">
            <a:noFill/>
            <a:miter lim="800000"/>
            <a:headEnd/>
            <a:tailEnd/>
          </a:ln>
          <a:effectLst/>
        </p:spPr>
        <p:txBody>
          <a:bodyPr vert="horz" wrap="square" lIns="92307" tIns="46155" rIns="92307" bIns="46155" numCol="1" anchor="t" anchorCtr="0" compatLnSpc="1">
            <a:prstTxWarp prst="textNoShape">
              <a:avLst/>
            </a:prstTxWarp>
          </a:bodyPr>
          <a:lstStyle>
            <a:lvl1pPr algn="l" defTabSz="922827">
              <a:defRPr sz="1200"/>
            </a:lvl1pPr>
          </a:lstStyle>
          <a:p>
            <a:pPr>
              <a:defRPr/>
            </a:pPr>
            <a:endParaRPr lang="en-US"/>
          </a:p>
        </p:txBody>
      </p:sp>
      <p:sp>
        <p:nvSpPr>
          <p:cNvPr id="78851" name="Rectangle 3"/>
          <p:cNvSpPr>
            <a:spLocks noGrp="1" noChangeArrowheads="1"/>
          </p:cNvSpPr>
          <p:nvPr>
            <p:ph type="dt" sz="quarter" idx="1"/>
          </p:nvPr>
        </p:nvSpPr>
        <p:spPr bwMode="auto">
          <a:xfrm>
            <a:off x="3971927" y="0"/>
            <a:ext cx="3038475" cy="461484"/>
          </a:xfrm>
          <a:prstGeom prst="rect">
            <a:avLst/>
          </a:prstGeom>
          <a:noFill/>
          <a:ln w="9525">
            <a:noFill/>
            <a:miter lim="800000"/>
            <a:headEnd/>
            <a:tailEnd/>
          </a:ln>
          <a:effectLst/>
        </p:spPr>
        <p:txBody>
          <a:bodyPr vert="horz" wrap="square" lIns="92307" tIns="46155" rIns="92307" bIns="46155" numCol="1" anchor="t" anchorCtr="0" compatLnSpc="1">
            <a:prstTxWarp prst="textNoShape">
              <a:avLst/>
            </a:prstTxWarp>
          </a:bodyPr>
          <a:lstStyle>
            <a:lvl1pPr defTabSz="922827">
              <a:defRPr sz="1200"/>
            </a:lvl1pPr>
          </a:lstStyle>
          <a:p>
            <a:pPr>
              <a:defRPr/>
            </a:pPr>
            <a:endParaRPr lang="en-US"/>
          </a:p>
        </p:txBody>
      </p:sp>
      <p:sp>
        <p:nvSpPr>
          <p:cNvPr id="78852" name="Rectangle 4"/>
          <p:cNvSpPr>
            <a:spLocks noGrp="1" noChangeArrowheads="1"/>
          </p:cNvSpPr>
          <p:nvPr>
            <p:ph type="ftr" sz="quarter" idx="2"/>
          </p:nvPr>
        </p:nvSpPr>
        <p:spPr bwMode="auto">
          <a:xfrm>
            <a:off x="2" y="8761893"/>
            <a:ext cx="3038475" cy="461483"/>
          </a:xfrm>
          <a:prstGeom prst="rect">
            <a:avLst/>
          </a:prstGeom>
          <a:noFill/>
          <a:ln w="9525">
            <a:noFill/>
            <a:miter lim="800000"/>
            <a:headEnd/>
            <a:tailEnd/>
          </a:ln>
          <a:effectLst/>
        </p:spPr>
        <p:txBody>
          <a:bodyPr vert="horz" wrap="square" lIns="92307" tIns="46155" rIns="92307" bIns="46155" numCol="1" anchor="b" anchorCtr="0" compatLnSpc="1">
            <a:prstTxWarp prst="textNoShape">
              <a:avLst/>
            </a:prstTxWarp>
          </a:bodyPr>
          <a:lstStyle>
            <a:lvl1pPr algn="l" defTabSz="922827">
              <a:defRPr sz="1200"/>
            </a:lvl1pPr>
          </a:lstStyle>
          <a:p>
            <a:pPr>
              <a:defRPr/>
            </a:pPr>
            <a:endParaRPr lang="en-US"/>
          </a:p>
        </p:txBody>
      </p:sp>
      <p:sp>
        <p:nvSpPr>
          <p:cNvPr id="78853" name="Rectangle 5"/>
          <p:cNvSpPr>
            <a:spLocks noGrp="1" noChangeArrowheads="1"/>
          </p:cNvSpPr>
          <p:nvPr>
            <p:ph type="sldNum" sz="quarter" idx="3"/>
          </p:nvPr>
        </p:nvSpPr>
        <p:spPr bwMode="auto">
          <a:xfrm>
            <a:off x="3971927" y="8761893"/>
            <a:ext cx="3038475" cy="461483"/>
          </a:xfrm>
          <a:prstGeom prst="rect">
            <a:avLst/>
          </a:prstGeom>
          <a:noFill/>
          <a:ln w="9525">
            <a:noFill/>
            <a:miter lim="800000"/>
            <a:headEnd/>
            <a:tailEnd/>
          </a:ln>
          <a:effectLst/>
        </p:spPr>
        <p:txBody>
          <a:bodyPr vert="horz" wrap="square" lIns="92307" tIns="46155" rIns="92307" bIns="46155" numCol="1" anchor="b" anchorCtr="0" compatLnSpc="1">
            <a:prstTxWarp prst="textNoShape">
              <a:avLst/>
            </a:prstTxWarp>
          </a:bodyPr>
          <a:lstStyle>
            <a:lvl1pPr defTabSz="922827">
              <a:defRPr sz="1200"/>
            </a:lvl1pPr>
          </a:lstStyle>
          <a:p>
            <a:pPr>
              <a:defRPr/>
            </a:pPr>
            <a:fld id="{739E5997-AD83-436F-B05A-D63E347AE6A2}" type="slidenum">
              <a:rPr lang="en-US"/>
              <a:pPr>
                <a:defRPr/>
              </a:pPr>
              <a:t>‹Nr.›</a:t>
            </a:fld>
            <a:endParaRPr lang="en-US"/>
          </a:p>
        </p:txBody>
      </p:sp>
    </p:spTree>
    <p:extLst>
      <p:ext uri="{BB962C8B-B14F-4D97-AF65-F5344CB8AC3E}">
        <p14:creationId xmlns:p14="http://schemas.microsoft.com/office/powerpoint/2010/main" val="1539165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1484"/>
          </a:xfrm>
          <a:prstGeom prst="rect">
            <a:avLst/>
          </a:prstGeom>
          <a:noFill/>
          <a:ln w="9525">
            <a:noFill/>
            <a:miter lim="800000"/>
            <a:headEnd/>
            <a:tailEnd/>
          </a:ln>
          <a:effectLst/>
        </p:spPr>
        <p:txBody>
          <a:bodyPr vert="horz" wrap="square" lIns="92307" tIns="46155" rIns="92307" bIns="46155" numCol="1" anchor="t" anchorCtr="0" compatLnSpc="1">
            <a:prstTxWarp prst="textNoShape">
              <a:avLst/>
            </a:prstTxWarp>
          </a:bodyPr>
          <a:lstStyle>
            <a:lvl1pPr algn="l" defTabSz="922827">
              <a:defRPr sz="1200"/>
            </a:lvl1pPr>
          </a:lstStyle>
          <a:p>
            <a:pPr>
              <a:defRPr/>
            </a:pPr>
            <a:endParaRPr lang="en-US"/>
          </a:p>
        </p:txBody>
      </p:sp>
      <p:sp>
        <p:nvSpPr>
          <p:cNvPr id="3075" name="Rectangle 3"/>
          <p:cNvSpPr>
            <a:spLocks noGrp="1" noChangeArrowheads="1"/>
          </p:cNvSpPr>
          <p:nvPr>
            <p:ph type="dt" idx="1"/>
          </p:nvPr>
        </p:nvSpPr>
        <p:spPr bwMode="auto">
          <a:xfrm>
            <a:off x="3971927" y="0"/>
            <a:ext cx="3038475" cy="461484"/>
          </a:xfrm>
          <a:prstGeom prst="rect">
            <a:avLst/>
          </a:prstGeom>
          <a:noFill/>
          <a:ln w="9525">
            <a:noFill/>
            <a:miter lim="800000"/>
            <a:headEnd/>
            <a:tailEnd/>
          </a:ln>
          <a:effectLst/>
        </p:spPr>
        <p:txBody>
          <a:bodyPr vert="horz" wrap="square" lIns="92307" tIns="46155" rIns="92307" bIns="46155" numCol="1" anchor="t" anchorCtr="0" compatLnSpc="1">
            <a:prstTxWarp prst="textNoShape">
              <a:avLst/>
            </a:prstTxWarp>
          </a:bodyPr>
          <a:lstStyle>
            <a:lvl1pPr defTabSz="922827">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200150" y="692150"/>
            <a:ext cx="4611688"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40" y="4381734"/>
            <a:ext cx="5140325" cy="4150205"/>
          </a:xfrm>
          <a:prstGeom prst="rect">
            <a:avLst/>
          </a:prstGeom>
          <a:noFill/>
          <a:ln w="9525">
            <a:noFill/>
            <a:miter lim="800000"/>
            <a:headEnd/>
            <a:tailEnd/>
          </a:ln>
          <a:effectLst/>
        </p:spPr>
        <p:txBody>
          <a:bodyPr vert="horz" wrap="square" lIns="92307" tIns="46155" rIns="92307" bIns="4615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2" y="8761893"/>
            <a:ext cx="3038475" cy="461483"/>
          </a:xfrm>
          <a:prstGeom prst="rect">
            <a:avLst/>
          </a:prstGeom>
          <a:noFill/>
          <a:ln w="9525">
            <a:noFill/>
            <a:miter lim="800000"/>
            <a:headEnd/>
            <a:tailEnd/>
          </a:ln>
          <a:effectLst/>
        </p:spPr>
        <p:txBody>
          <a:bodyPr vert="horz" wrap="square" lIns="92307" tIns="46155" rIns="92307" bIns="46155" numCol="1" anchor="b" anchorCtr="0" compatLnSpc="1">
            <a:prstTxWarp prst="textNoShape">
              <a:avLst/>
            </a:prstTxWarp>
          </a:bodyPr>
          <a:lstStyle>
            <a:lvl1pPr algn="l" defTabSz="922827">
              <a:defRPr sz="1200"/>
            </a:lvl1pPr>
          </a:lstStyle>
          <a:p>
            <a:pPr>
              <a:defRPr/>
            </a:pPr>
            <a:endParaRPr lang="en-US"/>
          </a:p>
        </p:txBody>
      </p:sp>
      <p:sp>
        <p:nvSpPr>
          <p:cNvPr id="3079" name="Rectangle 7"/>
          <p:cNvSpPr>
            <a:spLocks noGrp="1" noChangeArrowheads="1"/>
          </p:cNvSpPr>
          <p:nvPr>
            <p:ph type="sldNum" sz="quarter" idx="5"/>
          </p:nvPr>
        </p:nvSpPr>
        <p:spPr bwMode="auto">
          <a:xfrm>
            <a:off x="3971927" y="8761893"/>
            <a:ext cx="3038475" cy="461483"/>
          </a:xfrm>
          <a:prstGeom prst="rect">
            <a:avLst/>
          </a:prstGeom>
          <a:noFill/>
          <a:ln w="9525">
            <a:noFill/>
            <a:miter lim="800000"/>
            <a:headEnd/>
            <a:tailEnd/>
          </a:ln>
          <a:effectLst/>
        </p:spPr>
        <p:txBody>
          <a:bodyPr vert="horz" wrap="square" lIns="92307" tIns="46155" rIns="92307" bIns="46155" numCol="1" anchor="b" anchorCtr="0" compatLnSpc="1">
            <a:prstTxWarp prst="textNoShape">
              <a:avLst/>
            </a:prstTxWarp>
          </a:bodyPr>
          <a:lstStyle>
            <a:lvl1pPr defTabSz="922827">
              <a:defRPr sz="1200"/>
            </a:lvl1pPr>
          </a:lstStyle>
          <a:p>
            <a:pPr>
              <a:defRPr/>
            </a:pPr>
            <a:fld id="{E9898F8C-A37A-48C6-8844-9868217915B5}" type="slidenum">
              <a:rPr lang="en-US"/>
              <a:pPr>
                <a:defRPr/>
              </a:pPr>
              <a:t>‹Nr.›</a:t>
            </a:fld>
            <a:endParaRPr lang="en-US"/>
          </a:p>
        </p:txBody>
      </p:sp>
    </p:spTree>
    <p:extLst>
      <p:ext uri="{BB962C8B-B14F-4D97-AF65-F5344CB8AC3E}">
        <p14:creationId xmlns:p14="http://schemas.microsoft.com/office/powerpoint/2010/main" val="2118372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KeplerRegular" pitchFamily="2"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KeplerRegular" pitchFamily="2"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KeplerRegular" pitchFamily="2"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KeplerRegular" pitchFamily="2"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898F8C-A37A-48C6-8844-9868217915B5}" type="slidenum">
              <a:rPr lang="en-US" smtClean="0"/>
              <a:pPr>
                <a:defRPr/>
              </a:pPr>
              <a:t>1</a:t>
            </a:fld>
            <a:endParaRPr lang="en-US"/>
          </a:p>
        </p:txBody>
      </p:sp>
    </p:spTree>
    <p:extLst>
      <p:ext uri="{BB962C8B-B14F-4D97-AF65-F5344CB8AC3E}">
        <p14:creationId xmlns:p14="http://schemas.microsoft.com/office/powerpoint/2010/main" val="637592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BA170EC9-1DAD-4832-8D79-611411BB482E}" type="slidenum">
              <a:rPr lang="en-US" sz="1200"/>
              <a:pPr eaLnBrk="1" hangingPunct="1"/>
              <a:t>10</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This slide shows trends in cancer incidence rates for all sites combined from 1975</a:t>
            </a:r>
            <a:r>
              <a:rPr lang="en-US" baseline="0" dirty="0" smtClean="0">
                <a:latin typeface="Arial" pitchFamily="34" charset="0"/>
                <a:ea typeface="ＭＳ Ｐゴシック" pitchFamily="34" charset="-128"/>
                <a:cs typeface="Times New Roman" pitchFamily="18" charset="0"/>
              </a:rPr>
              <a:t> to </a:t>
            </a:r>
            <a:r>
              <a:rPr lang="en-US" dirty="0" smtClean="0">
                <a:latin typeface="Arial" pitchFamily="34" charset="0"/>
                <a:ea typeface="ＭＳ Ｐゴシック" pitchFamily="34" charset="-128"/>
                <a:cs typeface="Times New Roman" pitchFamily="18" charset="0"/>
              </a:rPr>
              <a:t>2009. Over the most recent ten years of available data – 2000 to 2009 – on average, overall incidence rates in the SEER 9 areas decreased slightly in men (by 0.8% per year) and were stable in women. SEER 9 represents approximately 10% of the US population and is the only source for long-term (since 1975) population-based incidence data.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19" eaLnBrk="0" hangingPunct="0">
              <a:defRPr sz="2400">
                <a:solidFill>
                  <a:schemeClr val="tx1"/>
                </a:solidFill>
                <a:latin typeface="KeplerRegular" pitchFamily="2" charset="0"/>
                <a:ea typeface="ＭＳ Ｐゴシック" pitchFamily="34" charset="-128"/>
              </a:defRPr>
            </a:lvl1pPr>
            <a:lvl2pPr marL="739439" indent="-284401" defTabSz="922719" eaLnBrk="0" hangingPunct="0">
              <a:defRPr sz="2400">
                <a:solidFill>
                  <a:schemeClr val="tx1"/>
                </a:solidFill>
                <a:latin typeface="KeplerRegular" pitchFamily="2" charset="0"/>
                <a:ea typeface="ＭＳ Ｐゴシック" pitchFamily="34" charset="-128"/>
              </a:defRPr>
            </a:lvl2pPr>
            <a:lvl3pPr marL="1137597" indent="-227519" defTabSz="922719" eaLnBrk="0" hangingPunct="0">
              <a:defRPr sz="2400">
                <a:solidFill>
                  <a:schemeClr val="tx1"/>
                </a:solidFill>
                <a:latin typeface="KeplerRegular" pitchFamily="2" charset="0"/>
                <a:ea typeface="ＭＳ Ｐゴシック" pitchFamily="34" charset="-128"/>
              </a:defRPr>
            </a:lvl3pPr>
            <a:lvl4pPr marL="1592635" indent="-227519" defTabSz="922719" eaLnBrk="0" hangingPunct="0">
              <a:defRPr sz="2400">
                <a:solidFill>
                  <a:schemeClr val="tx1"/>
                </a:solidFill>
                <a:latin typeface="KeplerRegular" pitchFamily="2" charset="0"/>
                <a:ea typeface="ＭＳ Ｐゴシック" pitchFamily="34" charset="-128"/>
              </a:defRPr>
            </a:lvl4pPr>
            <a:lvl5pPr marL="2047675" indent="-227519" defTabSz="922719" eaLnBrk="0" hangingPunct="0">
              <a:defRPr sz="2400">
                <a:solidFill>
                  <a:schemeClr val="tx1"/>
                </a:solidFill>
                <a:latin typeface="KeplerRegular" pitchFamily="2" charset="0"/>
                <a:ea typeface="ＭＳ Ｐゴシック" pitchFamily="34" charset="-128"/>
              </a:defRPr>
            </a:lvl5pPr>
            <a:lvl6pPr marL="2502714"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7753"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2792"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7830"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8AC15BE7-B771-4DEB-94EC-810017766326}" type="slidenum">
              <a:rPr lang="en-US" sz="1200">
                <a:solidFill>
                  <a:prstClr val="black"/>
                </a:solidFill>
              </a:rPr>
              <a:pPr eaLnBrk="1" hangingPunct="1"/>
              <a:t>11</a:t>
            </a:fld>
            <a:endParaRPr lang="en-US" sz="120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8822" eaLnBrk="1" hangingPunct="1">
              <a:defRPr/>
            </a:pPr>
            <a:r>
              <a:rPr lang="en-US" dirty="0" smtClean="0">
                <a:latin typeface="Arial" pitchFamily="34" charset="0"/>
                <a:ea typeface="ＭＳ Ｐゴシック" pitchFamily="34" charset="-128"/>
                <a:cs typeface="Times New Roman" pitchFamily="18" charset="0"/>
              </a:rPr>
              <a:t>Incidence rates of prostate cancer have changed substantially over the past 20 years: rapidly increasing from 1988 to 1992, declining sharply from 1992 to 1995, remaining stable from 1995 to 2000, and decreasing (on average) from 2000 to 2009. This erratic trend primarily reflects changing patterns in the utilization of prostate-specific antigen (PSA) blood testing for the detection of prostate cancer. Incidence rates for both lung and colorectal cancers in men have been declining for many decades, while rates fo</a:t>
            </a:r>
            <a:r>
              <a:rPr lang="en-US" baseline="0" dirty="0" smtClean="0">
                <a:latin typeface="Arial" pitchFamily="34" charset="0"/>
                <a:ea typeface="ＭＳ Ｐゴシック" pitchFamily="34" charset="-128"/>
                <a:cs typeface="Times New Roman" pitchFamily="18" charset="0"/>
              </a:rPr>
              <a:t>r </a:t>
            </a:r>
            <a:r>
              <a:rPr lang="en-US" dirty="0" smtClean="0">
                <a:latin typeface="Arial" pitchFamily="34" charset="0"/>
                <a:ea typeface="ＭＳ Ｐゴシック" pitchFamily="34" charset="-128"/>
                <a:cs typeface="Times New Roman" pitchFamily="18" charset="0"/>
              </a:rPr>
              <a:t>liver and</a:t>
            </a:r>
            <a:r>
              <a:rPr lang="en-US" baseline="0" dirty="0" smtClean="0">
                <a:latin typeface="Arial" pitchFamily="34" charset="0"/>
                <a:ea typeface="ＭＳ Ｐゴシック" pitchFamily="34" charset="-128"/>
                <a:cs typeface="Times New Roman" pitchFamily="18" charset="0"/>
              </a:rPr>
              <a:t> thyroid cancers and melanoma are increasing</a:t>
            </a:r>
            <a:r>
              <a:rPr lang="en-US" dirty="0" smtClean="0">
                <a:latin typeface="Arial" pitchFamily="34" charset="0"/>
                <a:ea typeface="ＭＳ Ｐゴシック" pitchFamily="34" charset="-128"/>
                <a:cs typeface="Times New Roman" pitchFamily="18" charset="0"/>
              </a:rPr>
              <a:t>.</a:t>
            </a:r>
          </a:p>
          <a:p>
            <a:pPr eaLnBrk="1" hangingPunct="1"/>
            <a:endParaRPr lang="en-US" dirty="0" smtClean="0">
              <a:latin typeface="Arial" pitchFamily="34" charset="0"/>
              <a:ea typeface="ＭＳ Ｐゴシック" pitchFamily="34" charset="-128"/>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19" eaLnBrk="0" hangingPunct="0">
              <a:defRPr sz="2400">
                <a:solidFill>
                  <a:schemeClr val="tx1"/>
                </a:solidFill>
                <a:latin typeface="KeplerRegular" pitchFamily="2" charset="0"/>
                <a:ea typeface="ＭＳ Ｐゴシック" pitchFamily="34" charset="-128"/>
              </a:defRPr>
            </a:lvl1pPr>
            <a:lvl2pPr marL="739439" indent="-284401" defTabSz="922719" eaLnBrk="0" hangingPunct="0">
              <a:defRPr sz="2400">
                <a:solidFill>
                  <a:schemeClr val="tx1"/>
                </a:solidFill>
                <a:latin typeface="KeplerRegular" pitchFamily="2" charset="0"/>
                <a:ea typeface="ＭＳ Ｐゴシック" pitchFamily="34" charset="-128"/>
              </a:defRPr>
            </a:lvl2pPr>
            <a:lvl3pPr marL="1137597" indent="-227519" defTabSz="922719" eaLnBrk="0" hangingPunct="0">
              <a:defRPr sz="2400">
                <a:solidFill>
                  <a:schemeClr val="tx1"/>
                </a:solidFill>
                <a:latin typeface="KeplerRegular" pitchFamily="2" charset="0"/>
                <a:ea typeface="ＭＳ Ｐゴシック" pitchFamily="34" charset="-128"/>
              </a:defRPr>
            </a:lvl3pPr>
            <a:lvl4pPr marL="1592635" indent="-227519" defTabSz="922719" eaLnBrk="0" hangingPunct="0">
              <a:defRPr sz="2400">
                <a:solidFill>
                  <a:schemeClr val="tx1"/>
                </a:solidFill>
                <a:latin typeface="KeplerRegular" pitchFamily="2" charset="0"/>
                <a:ea typeface="ＭＳ Ｐゴシック" pitchFamily="34" charset="-128"/>
              </a:defRPr>
            </a:lvl4pPr>
            <a:lvl5pPr marL="2047675" indent="-227519" defTabSz="922719" eaLnBrk="0" hangingPunct="0">
              <a:defRPr sz="2400">
                <a:solidFill>
                  <a:schemeClr val="tx1"/>
                </a:solidFill>
                <a:latin typeface="KeplerRegular" pitchFamily="2" charset="0"/>
                <a:ea typeface="ＭＳ Ｐゴシック" pitchFamily="34" charset="-128"/>
              </a:defRPr>
            </a:lvl5pPr>
            <a:lvl6pPr marL="2502714"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7753"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2792"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7830"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4E14C192-ADCE-4AE7-AD80-EBD72B892BE1}" type="slidenum">
              <a:rPr lang="en-US" sz="1200">
                <a:solidFill>
                  <a:prstClr val="black"/>
                </a:solidFill>
              </a:rPr>
              <a:pPr eaLnBrk="1" hangingPunct="1"/>
              <a:t>12</a:t>
            </a:fld>
            <a:endParaRPr lang="en-US" sz="120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Breast cancer incidence rates in women have been relatively stable since dramatically decreasing from 2002 to 2003, attributed primarily to a reduction in use of hormone replacement therapy. Lung cancer rates have begun to level off </a:t>
            </a:r>
            <a:r>
              <a:rPr lang="en-US" baseline="0" dirty="0" smtClean="0">
                <a:latin typeface="Arial" pitchFamily="34" charset="0"/>
                <a:ea typeface="ＭＳ Ｐゴシック" pitchFamily="34" charset="-128"/>
                <a:cs typeface="Times New Roman" pitchFamily="18" charset="0"/>
              </a:rPr>
              <a:t>after increasing steadily since at least 1975. </a:t>
            </a:r>
            <a:r>
              <a:rPr lang="en-US" dirty="0" smtClean="0">
                <a:latin typeface="Arial" pitchFamily="34" charset="0"/>
                <a:ea typeface="ＭＳ Ｐゴシック" pitchFamily="34" charset="-128"/>
                <a:cs typeface="Times New Roman" pitchFamily="18" charset="0"/>
              </a:rPr>
              <a:t>Colorectal cancer incidence rates have been decreasing rapidly, by 2.1% per year since 1998. </a:t>
            </a:r>
          </a:p>
          <a:p>
            <a:pPr eaLnBrk="1" hangingPunct="1"/>
            <a:endParaRPr lang="en-US" dirty="0" smtClean="0">
              <a:latin typeface="Arial" pitchFamily="34" charset="0"/>
              <a:ea typeface="ＭＳ Ｐゴシック" pitchFamily="34" charset="-128"/>
              <a:cs typeface="Times New Roman" pitchFamily="18" charset="0"/>
            </a:endParaRPr>
          </a:p>
          <a:p>
            <a:pPr eaLnBrk="1" hangingPunct="1"/>
            <a:endParaRPr lang="en-US" dirty="0" smtClean="0">
              <a:latin typeface="Arial" pitchFamily="34" charset="0"/>
              <a:ea typeface="ＭＳ Ｐゴシック" pitchFamily="34" charset="-128"/>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AE7B9151-B987-4FA1-ABCC-DF51273FF3F9}" type="slidenum">
              <a:rPr lang="en-US" sz="1200"/>
              <a:pPr eaLnBrk="1" hangingPunct="1"/>
              <a:t>13</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rPr>
              <a:t>Cancer incidence rates are higher in men than women in each racial/ethnic population.  Among men, African Americans have the highest incidence followed by whites, American Indians/Alaska Natives, Hispanics, and Asian Americans/Pacific Islanders.  Among women, whites have the highest rates, followed by African Americans, American Indians/Alaska Natives, Hispanics, and Asian American/Pacific Islanders.</a:t>
            </a:r>
          </a:p>
          <a:p>
            <a:pPr eaLnBrk="1" hangingPunct="1"/>
            <a:r>
              <a:rPr lang="en-US" dirty="0" smtClean="0">
                <a:latin typeface="Arial" pitchFamily="34" charset="0"/>
                <a:ea typeface="ＭＳ Ｐゴシック" pitchFamily="34" charset="-128"/>
              </a:rPr>
              <a:t> </a:t>
            </a:r>
          </a:p>
          <a:p>
            <a:pPr eaLnBrk="1" hangingPunct="1"/>
            <a:r>
              <a:rPr lang="en-US" b="1" dirty="0" smtClean="0">
                <a:latin typeface="Arial" pitchFamily="34" charset="0"/>
                <a:ea typeface="ＭＳ Ｐゴシック" pitchFamily="34" charset="-128"/>
              </a:rPr>
              <a:t>Important Note:</a:t>
            </a:r>
            <a:r>
              <a:rPr lang="en-US" dirty="0" smtClean="0">
                <a:latin typeface="Arial" pitchFamily="34" charset="0"/>
                <a:ea typeface="ＭＳ Ｐゴシック" pitchFamily="34" charset="-128"/>
              </a:rPr>
              <a:t> Rates for populations other than white and African American may be affected by problems in ascertaining race/ethnicity information from medical records. This is likely to result in reported rates that are lower than true incidence rates. Data for American Indians/Alaska Natives is based on Contract Health Service Delivery Areas.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0772D5B4-809F-48D3-9C33-2A5FC24A9202}" type="slidenum">
              <a:rPr lang="en-US" sz="1200"/>
              <a:pPr eaLnBrk="1" hangingPunct="1"/>
              <a:t>14</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Cancer incidence rates are consistently higher in African American men than white men.  In contrast, overall cancer incidence rates are higher for white than for African American women, largely </a:t>
            </a:r>
            <a:r>
              <a:rPr lang="en-US" dirty="0" smtClean="0">
                <a:latin typeface="Arial" pitchFamily="34" charset="0"/>
                <a:ea typeface="ＭＳ Ｐゴシック" pitchFamily="34" charset="-128"/>
              </a:rPr>
              <a:t>driven by higher rates of</a:t>
            </a:r>
            <a:r>
              <a:rPr lang="en-US" baseline="0" dirty="0" smtClean="0">
                <a:latin typeface="Arial" pitchFamily="34" charset="0"/>
                <a:ea typeface="ＭＳ Ｐゴシック" pitchFamily="34" charset="-128"/>
              </a:rPr>
              <a:t> melanoma of the skin and thyroid cancers among whites.</a:t>
            </a:r>
            <a:endParaRPr lang="en-US" dirty="0"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B21C288A-B838-4B1A-B193-B5081CFA947A}" type="slidenum">
              <a:rPr lang="en-US" sz="1200"/>
              <a:pPr eaLnBrk="1" hangingPunct="1"/>
              <a:t>15</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The next four slides look at the lifetime probability of developing cancer and relative survival rates of cancer.</a:t>
            </a:r>
          </a:p>
          <a:p>
            <a:pPr eaLnBrk="1" hangingPunct="1"/>
            <a:r>
              <a:rPr lang="en-US" dirty="0" smtClean="0">
                <a:latin typeface="Arial" pitchFamily="34" charset="0"/>
                <a:ea typeface="ＭＳ Ｐゴシック" pitchFamily="34" charset="-128"/>
                <a:cs typeface="Times New Roman" pitchFamily="18" charset="0"/>
              </a:rPr>
              <a:t>Presently, the risk of an American man developing cancer over his lifetime is a little less than one in two.  </a:t>
            </a:r>
            <a:endParaRPr lang="en-US" dirty="0"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C392EF68-4D2C-4FA5-9C85-B0574282F7AC}" type="slidenum">
              <a:rPr lang="en-US" sz="1200"/>
              <a:pPr eaLnBrk="1" hangingPunct="1"/>
              <a:t>16</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The risk of</a:t>
            </a:r>
            <a:r>
              <a:rPr lang="en-US" baseline="0" dirty="0" smtClean="0">
                <a:latin typeface="Arial" pitchFamily="34" charset="0"/>
                <a:ea typeface="ＭＳ Ｐゴシック" pitchFamily="34" charset="-128"/>
                <a:cs typeface="Times New Roman" pitchFamily="18" charset="0"/>
              </a:rPr>
              <a:t> an American woman developing cancer over her</a:t>
            </a:r>
            <a:r>
              <a:rPr lang="en-US" dirty="0" smtClean="0">
                <a:latin typeface="Arial" pitchFamily="34" charset="0"/>
                <a:ea typeface="ＭＳ Ｐゴシック" pitchFamily="34" charset="-128"/>
                <a:cs typeface="Times New Roman" pitchFamily="18" charset="0"/>
              </a:rPr>
              <a:t> lifetime is a little more than one in three.  </a:t>
            </a:r>
            <a:endParaRPr lang="en-US" dirty="0"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EDF2D8DE-6AAB-4A01-9528-5EA2F4BEAD19}" type="slidenum">
              <a:rPr lang="en-US" sz="1200"/>
              <a:pPr eaLnBrk="1" hangingPunct="1"/>
              <a:t>17</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The 5-year relative survival rate for cancer is 66% among whites and 58% among African Americans (taking normal life expectancy into consideration) in the 18 SEER areas</a:t>
            </a:r>
            <a:r>
              <a:rPr lang="en-US" baseline="0" dirty="0" smtClean="0">
                <a:latin typeface="Arial" pitchFamily="34" charset="0"/>
                <a:ea typeface="ＭＳ Ｐゴシック" pitchFamily="34" charset="-128"/>
                <a:cs typeface="Times New Roman" pitchFamily="18" charset="0"/>
              </a:rPr>
              <a:t> (</a:t>
            </a:r>
            <a:r>
              <a:rPr lang="en-US" dirty="0" smtClean="0">
                <a:latin typeface="Arial" pitchFamily="34" charset="0"/>
                <a:ea typeface="ＭＳ Ｐゴシック" pitchFamily="34" charset="-128"/>
                <a:cs typeface="Times New Roman" pitchFamily="18" charset="0"/>
              </a:rPr>
              <a:t>covering approximately 28%</a:t>
            </a:r>
            <a:r>
              <a:rPr lang="en-US" baseline="0" dirty="0" smtClean="0">
                <a:latin typeface="Arial" pitchFamily="34" charset="0"/>
                <a:ea typeface="ＭＳ Ｐゴシック" pitchFamily="34" charset="-128"/>
                <a:cs typeface="Times New Roman" pitchFamily="18" charset="0"/>
              </a:rPr>
              <a:t> of the US population)</a:t>
            </a:r>
            <a:r>
              <a:rPr lang="en-US" dirty="0" smtClean="0">
                <a:latin typeface="Arial" pitchFamily="34" charset="0"/>
                <a:ea typeface="ＭＳ Ｐゴシック" pitchFamily="34" charset="-128"/>
                <a:cs typeface="Times New Roman" pitchFamily="18" charset="0"/>
              </a:rPr>
              <a:t>.  S</a:t>
            </a:r>
            <a:r>
              <a:rPr lang="en-US" baseline="0" dirty="0" smtClean="0">
                <a:latin typeface="Arial" pitchFamily="34" charset="0"/>
                <a:ea typeface="ＭＳ Ｐゴシック" pitchFamily="34" charset="-128"/>
                <a:cs typeface="Times New Roman" pitchFamily="18" charset="0"/>
              </a:rPr>
              <a:t>urvival rates</a:t>
            </a:r>
            <a:r>
              <a:rPr lang="en-US" dirty="0" smtClean="0">
                <a:latin typeface="Arial" pitchFamily="34" charset="0"/>
                <a:ea typeface="ＭＳ Ｐゴシック" pitchFamily="34" charset="-128"/>
                <a:cs typeface="Times New Roman" pitchFamily="18" charset="0"/>
              </a:rPr>
              <a:t> for African Americans are 10% to 24% lower than for whites for 5 of the 11 cancer sites shown in this slide.  This is due, in part, to African Americans being less likely to receive a cancer diagnosis at an early, localized stage, when treatment is more successful. Additional factors that contribute to survival differences include unequal access to medical care, differences in tumor characteristics not related to early detection, and differences in</a:t>
            </a:r>
            <a:r>
              <a:rPr lang="en-US" baseline="0" dirty="0" smtClean="0">
                <a:latin typeface="Arial" pitchFamily="34" charset="0"/>
                <a:ea typeface="ＭＳ Ｐゴシック" pitchFamily="34" charset="-128"/>
                <a:cs typeface="Times New Roman" pitchFamily="18" charset="0"/>
              </a:rPr>
              <a:t> the prevalence of comorbidities (other health conditions)</a:t>
            </a:r>
            <a:r>
              <a:rPr lang="en-US" dirty="0" smtClean="0">
                <a:latin typeface="Arial" pitchFamily="34" charset="0"/>
                <a:ea typeface="ＭＳ Ｐゴシック" pitchFamily="34" charset="-128"/>
                <a:cs typeface="Times New Roman" pitchFamily="18" charset="0"/>
              </a:rPr>
              <a:t>.</a:t>
            </a:r>
            <a:r>
              <a:rPr lang="en-US" dirty="0" smtClean="0">
                <a:latin typeface="Arial" pitchFamily="34" charset="0"/>
                <a:ea typeface="ＭＳ Ｐゴシック" pitchFamily="34" charset="-128"/>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366EC309-A0FD-4C50-A0DC-BA0364ED48FE}" type="slidenum">
              <a:rPr lang="en-US" sz="1200"/>
              <a:pPr eaLnBrk="1" hangingPunct="1"/>
              <a:t>18</a:t>
            </a:fld>
            <a:endParaRPr lang="en-US" sz="1200"/>
          </a:p>
        </p:txBody>
      </p:sp>
      <p:sp>
        <p:nvSpPr>
          <p:cNvPr id="65539" name="Rectangle 2"/>
          <p:cNvSpPr>
            <a:spLocks noGrp="1" noRot="1" noChangeAspect="1" noChangeArrowheads="1" noTextEdit="1"/>
          </p:cNvSpPr>
          <p:nvPr>
            <p:ph type="sldImg"/>
          </p:nvPr>
        </p:nvSpPr>
        <p:spPr>
          <a:xfrm>
            <a:off x="1203325" y="692150"/>
            <a:ext cx="4610100" cy="3457575"/>
          </a:xfrm>
          <a:ln/>
        </p:spPr>
      </p:sp>
      <p:sp>
        <p:nvSpPr>
          <p:cNvPr id="65540" name="Rectangle 3"/>
          <p:cNvSpPr>
            <a:spLocks noGrp="1" noChangeArrowheads="1"/>
          </p:cNvSpPr>
          <p:nvPr>
            <p:ph type="body" idx="1"/>
          </p:nvPr>
        </p:nvSpPr>
        <p:spPr>
          <a:xfrm>
            <a:off x="935040" y="4383310"/>
            <a:ext cx="5140325" cy="41486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In the SEER 9 areas (covering approximately 10% of the US population),</a:t>
            </a:r>
            <a:r>
              <a:rPr lang="en-US" baseline="0" dirty="0" smtClean="0">
                <a:latin typeface="Arial" pitchFamily="34" charset="0"/>
                <a:ea typeface="ＭＳ Ｐゴシック" pitchFamily="34" charset="-128"/>
                <a:cs typeface="Times New Roman" pitchFamily="18" charset="0"/>
              </a:rPr>
              <a:t> </a:t>
            </a:r>
            <a:r>
              <a:rPr lang="en-US" dirty="0" smtClean="0">
                <a:latin typeface="Arial" pitchFamily="34" charset="0"/>
                <a:ea typeface="ＭＳ Ｐゴシック" pitchFamily="34" charset="-128"/>
                <a:cs typeface="Times New Roman" pitchFamily="18" charset="0"/>
              </a:rPr>
              <a:t>survival rates for most cancers (all of those presented on</a:t>
            </a:r>
            <a:r>
              <a:rPr lang="en-US" baseline="0" dirty="0" smtClean="0">
                <a:latin typeface="Arial" pitchFamily="34" charset="0"/>
                <a:ea typeface="ＭＳ Ｐゴシック" pitchFamily="34" charset="-128"/>
                <a:cs typeface="Times New Roman" pitchFamily="18" charset="0"/>
              </a:rPr>
              <a:t> this slide)</a:t>
            </a:r>
            <a:r>
              <a:rPr lang="en-US" dirty="0" smtClean="0">
                <a:latin typeface="Arial" pitchFamily="34" charset="0"/>
                <a:ea typeface="ＭＳ Ｐゴシック" pitchFamily="34" charset="-128"/>
                <a:cs typeface="Times New Roman" pitchFamily="18" charset="0"/>
              </a:rPr>
              <a:t> have improved significantly since the 1970s, due largely to earlier detection and/or advances in treatment.  Survival rates have markedly increased for cancers of the prostate, breast, colon, and rectum, and for leukemia. Progress has been slower for cancers of the pancreas and lung and bronchus.</a:t>
            </a:r>
            <a:endParaRPr lang="en-US" dirty="0"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3ECFD0F4-672E-4317-8BBA-00EF96184964}" type="slidenum">
              <a:rPr lang="en-US" sz="1200"/>
              <a:pPr eaLnBrk="1" hangingPunct="1"/>
              <a:t>19</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The next series of slides present the burden of cancer among our nation's children. Since 1975, cancer incidence rates among children have been increasing slightly</a:t>
            </a:r>
            <a:r>
              <a:rPr lang="en-US" baseline="0" dirty="0" smtClean="0">
                <a:latin typeface="Arial" pitchFamily="34" charset="0"/>
                <a:ea typeface="ＭＳ Ｐゴシック" pitchFamily="34" charset="-128"/>
                <a:cs typeface="Times New Roman" pitchFamily="18" charset="0"/>
              </a:rPr>
              <a:t> (</a:t>
            </a:r>
            <a:r>
              <a:rPr lang="en-US" dirty="0" smtClean="0">
                <a:latin typeface="Arial" pitchFamily="34" charset="0"/>
                <a:ea typeface="ＭＳ Ｐゴシック" pitchFamily="34" charset="-128"/>
                <a:cs typeface="Times New Roman" pitchFamily="18" charset="0"/>
              </a:rPr>
              <a:t>by about 0.6% per year), while cancer death rates have decreased by more than half (from 5.1 to 2.4 per 100,000 children younger than 20 years).</a:t>
            </a:r>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30" eaLnBrk="0" hangingPunct="0">
              <a:defRPr sz="2400">
                <a:solidFill>
                  <a:schemeClr val="tx1"/>
                </a:solidFill>
                <a:latin typeface="KeplerRegular" pitchFamily="2" charset="0"/>
                <a:ea typeface="ＭＳ Ｐゴシック" pitchFamily="34" charset="-128"/>
              </a:defRPr>
            </a:lvl1pPr>
            <a:lvl2pPr marL="739447" indent="-284403" defTabSz="922730" eaLnBrk="0" hangingPunct="0">
              <a:defRPr sz="2400">
                <a:solidFill>
                  <a:schemeClr val="tx1"/>
                </a:solidFill>
                <a:latin typeface="KeplerRegular" pitchFamily="2" charset="0"/>
                <a:ea typeface="ＭＳ Ｐゴシック" pitchFamily="34" charset="-128"/>
              </a:defRPr>
            </a:lvl2pPr>
            <a:lvl3pPr marL="1137611" indent="-227522" defTabSz="922730" eaLnBrk="0" hangingPunct="0">
              <a:defRPr sz="2400">
                <a:solidFill>
                  <a:schemeClr val="tx1"/>
                </a:solidFill>
                <a:latin typeface="KeplerRegular" pitchFamily="2" charset="0"/>
                <a:ea typeface="ＭＳ Ｐゴシック" pitchFamily="34" charset="-128"/>
              </a:defRPr>
            </a:lvl3pPr>
            <a:lvl4pPr marL="1592656" indent="-227522" defTabSz="922730" eaLnBrk="0" hangingPunct="0">
              <a:defRPr sz="2400">
                <a:solidFill>
                  <a:schemeClr val="tx1"/>
                </a:solidFill>
                <a:latin typeface="KeplerRegular" pitchFamily="2" charset="0"/>
                <a:ea typeface="ＭＳ Ｐゴシック" pitchFamily="34" charset="-128"/>
              </a:defRPr>
            </a:lvl4pPr>
            <a:lvl5pPr marL="2047700" indent="-227522" defTabSz="922730" eaLnBrk="0" hangingPunct="0">
              <a:defRPr sz="2400">
                <a:solidFill>
                  <a:schemeClr val="tx1"/>
                </a:solidFill>
                <a:latin typeface="KeplerRegular" pitchFamily="2" charset="0"/>
                <a:ea typeface="ＭＳ Ｐゴシック" pitchFamily="34" charset="-128"/>
              </a:defRPr>
            </a:lvl5pPr>
            <a:lvl6pPr marL="2502745" indent="-227522" algn="r" defTabSz="922730"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7790" indent="-227522" algn="r" defTabSz="922730"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2834" indent="-227522" algn="r" defTabSz="922730"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7878" indent="-227522" algn="r" defTabSz="922730"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8A3DCB4D-43D0-417A-80DB-79EE5B106926}" type="slidenum">
              <a:rPr lang="en-US" sz="1200">
                <a:solidFill>
                  <a:prstClr val="black"/>
                </a:solidFill>
              </a:rPr>
              <a:pPr eaLnBrk="1" hangingPunct="1"/>
              <a:t>2</a:t>
            </a:fld>
            <a:endParaRPr lang="en-US" sz="1200">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rPr>
              <a:t>Lung cancer is by far the most common cancer in men (28%), followed by prostate (10%), and colon &amp; rectum (9%).  In women, lung (26%), breast (14%), and colon &amp; rectum (9%) are the leading sites of cancer death.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Childhood cancers are best categorized based on a combination of the histology (microscopic structure) and site of the tumor rather than the primary site alone, as adult tumors are classified. For this reason, the cancers presented in this slide are grouped according to the International Classification of Childhood Cancers. Leukemia accounts for about one-quarter of all cancers diagnosed in those younger than 20 years, but about one-third among kids diagnosed before age 15.</a:t>
            </a:r>
          </a:p>
          <a:p>
            <a:endParaRPr lang="en-US" baseline="0" dirty="0" smtClean="0"/>
          </a:p>
          <a:p>
            <a:r>
              <a:rPr lang="en-US" dirty="0" smtClean="0"/>
              <a:t>Cancer registries were mandated</a:t>
            </a:r>
            <a:r>
              <a:rPr lang="en-US" baseline="0" dirty="0" smtClean="0"/>
              <a:t> by law to begin reporting benign and borderline malignant brain and central nervous system tumors on January 1, 2004. Reporting was expanded for these cancers because benign tumors cause disruption to normal function similar to malignant tumors and because the location of a brain tumor is as important as whether it is benign or malignant in terms of prognosis. One-third of all brain tumors diagnosed in children and adolescents from 2005 to 2009 were benign or borderline malignant.</a:t>
            </a:r>
            <a:endParaRPr lang="en-US" dirty="0"/>
          </a:p>
        </p:txBody>
      </p:sp>
      <p:sp>
        <p:nvSpPr>
          <p:cNvPr id="4" name="Slide Number Placeholder 3"/>
          <p:cNvSpPr>
            <a:spLocks noGrp="1"/>
          </p:cNvSpPr>
          <p:nvPr>
            <p:ph type="sldNum" sz="quarter" idx="10"/>
          </p:nvPr>
        </p:nvSpPr>
        <p:spPr/>
        <p:txBody>
          <a:bodyPr/>
          <a:lstStyle/>
          <a:p>
            <a:pPr>
              <a:defRPr/>
            </a:pPr>
            <a:fld id="{E9898F8C-A37A-48C6-8844-9868217915B5}" type="slidenum">
              <a:rPr lang="en-US" smtClean="0"/>
              <a:pPr>
                <a:defRPr/>
              </a:pPr>
              <a:t>20</a:t>
            </a:fld>
            <a:endParaRPr lang="en-US"/>
          </a:p>
        </p:txBody>
      </p:sp>
    </p:spTree>
    <p:extLst>
      <p:ext uri="{BB962C8B-B14F-4D97-AF65-F5344CB8AC3E}">
        <p14:creationId xmlns:p14="http://schemas.microsoft.com/office/powerpoint/2010/main" val="3973560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C9320F80-C0E6-4DEF-BC7B-AA7656F840C8}" type="slidenum">
              <a:rPr lang="en-US" sz="1200"/>
              <a:pPr eaLnBrk="1" hangingPunct="1"/>
              <a:t>21</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Leukemia also accounts for the most cancer deaths in children, comprising almost one-third of cancer deaths among boys and girls 0-14 years.  Cancers of the brain</a:t>
            </a:r>
            <a:r>
              <a:rPr lang="en-US" baseline="0" dirty="0" smtClean="0">
                <a:latin typeface="Arial" pitchFamily="34" charset="0"/>
                <a:ea typeface="ＭＳ Ｐゴシック" pitchFamily="34" charset="-128"/>
                <a:cs typeface="Times New Roman" pitchFamily="18" charset="0"/>
              </a:rPr>
              <a:t> and </a:t>
            </a:r>
            <a:r>
              <a:rPr lang="en-US" dirty="0" smtClean="0">
                <a:latin typeface="Arial" pitchFamily="34" charset="0"/>
                <a:ea typeface="ＭＳ Ｐゴシック" pitchFamily="34" charset="-128"/>
                <a:cs typeface="Times New Roman" pitchFamily="18" charset="0"/>
              </a:rPr>
              <a:t>other nervous system are the second leading cause of cancer death in children.</a:t>
            </a:r>
            <a:endParaRPr lang="en-US" dirty="0"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74A96699-A41F-4F0A-906B-49277EA22402}" type="slidenum">
              <a:rPr lang="en-US" sz="1200"/>
              <a:pPr eaLnBrk="1" hangingPunct="1"/>
              <a:t>22</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The 5-year relative survival rate for childhood cancer has increased significantly during the past 3 decades. For example, the 5-year survival for childhood leukemia patients </a:t>
            </a:r>
            <a:r>
              <a:rPr lang="en-US" baseline="0" dirty="0" smtClean="0">
                <a:latin typeface="Arial" pitchFamily="34" charset="0"/>
                <a:ea typeface="ＭＳ Ｐゴシック" pitchFamily="34" charset="-128"/>
                <a:cs typeface="Times New Roman" pitchFamily="18" charset="0"/>
              </a:rPr>
              <a:t>has improved from 50% for those diagnosed </a:t>
            </a:r>
            <a:r>
              <a:rPr lang="en-US" dirty="0" smtClean="0">
                <a:latin typeface="Arial" pitchFamily="34" charset="0"/>
                <a:ea typeface="ＭＳ Ｐゴシック" pitchFamily="34" charset="-128"/>
                <a:cs typeface="Times New Roman" pitchFamily="18" charset="0"/>
              </a:rPr>
              <a:t>in the mid 1970s to 87% in the</a:t>
            </a:r>
            <a:r>
              <a:rPr lang="en-US" baseline="0" dirty="0" smtClean="0">
                <a:latin typeface="Arial" pitchFamily="34" charset="0"/>
                <a:ea typeface="ＭＳ Ｐゴシック" pitchFamily="34" charset="-128"/>
                <a:cs typeface="Times New Roman" pitchFamily="18" charset="0"/>
              </a:rPr>
              <a:t> most recent time period</a:t>
            </a:r>
            <a:r>
              <a:rPr lang="en-US" dirty="0" smtClean="0">
                <a:latin typeface="Arial" pitchFamily="34" charset="0"/>
                <a:ea typeface="ＭＳ Ｐゴシック" pitchFamily="34" charset="-128"/>
                <a:cs typeface="Times New Roman" pitchFamily="18" charset="0"/>
              </a:rPr>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74A96699-A41F-4F0A-906B-49277EA22402}" type="slidenum">
              <a:rPr lang="en-US" sz="1200"/>
              <a:pPr eaLnBrk="1" hangingPunct="1"/>
              <a:t>23</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The 5-year relative survival rate for leukemia among children and adolescents 0-19 years has increased significantly during the past 3 decades, largely driven by the survival improvement</a:t>
            </a:r>
            <a:r>
              <a:rPr lang="en-US" baseline="0" dirty="0" smtClean="0">
                <a:latin typeface="Arial" pitchFamily="34" charset="0"/>
                <a:ea typeface="ＭＳ Ｐゴシック" pitchFamily="34" charset="-128"/>
                <a:cs typeface="Times New Roman" pitchFamily="18" charset="0"/>
              </a:rPr>
              <a:t> f</a:t>
            </a:r>
            <a:r>
              <a:rPr lang="en-US" dirty="0" smtClean="0">
                <a:latin typeface="Arial" pitchFamily="34" charset="0"/>
                <a:ea typeface="ＭＳ Ｐゴシック" pitchFamily="34" charset="-128"/>
                <a:cs typeface="Times New Roman" pitchFamily="18" charset="0"/>
              </a:rPr>
              <a:t>or acute lymphocytic leukemia, which increased from 54% to 89%. The</a:t>
            </a:r>
            <a:r>
              <a:rPr lang="en-US" baseline="0" dirty="0" smtClean="0">
                <a:latin typeface="Arial" pitchFamily="34" charset="0"/>
                <a:ea typeface="ＭＳ Ｐゴシック" pitchFamily="34" charset="-128"/>
                <a:cs typeface="Times New Roman" pitchFamily="18" charset="0"/>
              </a:rPr>
              <a:t> 5-year survival for Non-Hodgkin lymphoma also increased dramatically, from 45% in the mid 1970s to 84% during 2002-2008. These increases in survival are largely due to improvements in treatment over time.</a:t>
            </a:r>
            <a:endParaRPr lang="en-US" dirty="0" smtClean="0">
              <a:latin typeface="Arial" pitchFamily="34" charset="0"/>
              <a:ea typeface="ＭＳ Ｐゴシック" pitchFamily="34" charset="-128"/>
              <a:cs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F85D6396-A885-4064-B9BB-B1B654FE1F02}" type="slidenum">
              <a:rPr lang="en-US" smtClean="0">
                <a:solidFill>
                  <a:srgbClr val="000000"/>
                </a:solidFill>
                <a:latin typeface="KeplerRegular" pitchFamily="2" charset="0"/>
              </a:rPr>
              <a:pPr eaLnBrk="1" hangingPunct="1"/>
              <a:t>24</a:t>
            </a:fld>
            <a:endParaRPr lang="en-US" smtClean="0">
              <a:solidFill>
                <a:srgbClr val="000000"/>
              </a:solidFill>
              <a:latin typeface="KeplerRegular" pitchFamily="2"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Tobacco use is a major preventable cause of death, particularly from lung cancer. The release of the first Surgeon General’s report on Tobacco and Health</a:t>
            </a:r>
            <a:r>
              <a:rPr lang="en-US" baseline="0" dirty="0" smtClean="0">
                <a:latin typeface="Arial" charset="0"/>
                <a:ea typeface="ＭＳ Ｐゴシック" pitchFamily="34" charset="-128"/>
                <a:cs typeface="Times New Roman" pitchFamily="18" charset="0"/>
              </a:rPr>
              <a:t> in 1964</a:t>
            </a:r>
            <a:r>
              <a:rPr lang="en-US" dirty="0" smtClean="0">
                <a:latin typeface="Arial" charset="0"/>
                <a:ea typeface="ＭＳ Ｐゴシック" pitchFamily="34" charset="-128"/>
                <a:cs typeface="Times New Roman" pitchFamily="18" charset="0"/>
              </a:rPr>
              <a:t> initiated a decline in per capita cigarette consumption in the United States. However,</a:t>
            </a:r>
            <a:r>
              <a:rPr lang="en-US" baseline="0" dirty="0" smtClean="0">
                <a:latin typeface="Arial" charset="0"/>
                <a:ea typeface="ＭＳ Ｐゴシック" pitchFamily="34" charset="-128"/>
                <a:cs typeface="Times New Roman" pitchFamily="18" charset="0"/>
              </a:rPr>
              <a:t> lung cancer death rates in men did not begin to decrease until 1990 because of the 40 to 50 year average delay from exposure to cancer occurrence. </a:t>
            </a:r>
            <a:r>
              <a:rPr lang="en-US" dirty="0" smtClean="0">
                <a:latin typeface="Arial" charset="0"/>
                <a:ea typeface="ＭＳ Ｐゴシック" pitchFamily="34" charset="-128"/>
                <a:cs typeface="Times New Roman" pitchFamily="18" charset="0"/>
              </a:rPr>
              <a:t>The lung cancer death rate among US women, who both began smoking and quit smoking in large numbers later than men, began to decrease in the early 2000s after increasing for many decades.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788C42F5-3B50-4714-B000-F69D88E0A8B3}" type="slidenum">
              <a:rPr lang="en-US" smtClean="0">
                <a:solidFill>
                  <a:srgbClr val="000000"/>
                </a:solidFill>
                <a:latin typeface="KeplerRegular" pitchFamily="2" charset="0"/>
              </a:rPr>
              <a:pPr eaLnBrk="1" hangingPunct="1"/>
              <a:t>25</a:t>
            </a:fld>
            <a:endParaRPr lang="en-US" smtClean="0">
              <a:solidFill>
                <a:srgbClr val="000000"/>
              </a:solidFill>
              <a:latin typeface="KeplerRegular" pitchFamily="2"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The difference in cigarette smoking across gender narrowed from 1965 to 1985</a:t>
            </a:r>
            <a:r>
              <a:rPr lang="en-US" baseline="0" dirty="0" smtClean="0">
                <a:latin typeface="Arial" charset="0"/>
                <a:ea typeface="ＭＳ Ｐゴシック" pitchFamily="34" charset="-128"/>
                <a:cs typeface="Times New Roman" pitchFamily="18" charset="0"/>
              </a:rPr>
              <a:t> as</a:t>
            </a:r>
            <a:r>
              <a:rPr lang="en-US" dirty="0" smtClean="0">
                <a:latin typeface="Arial" charset="0"/>
                <a:ea typeface="ＭＳ Ｐゴシック" pitchFamily="34" charset="-128"/>
                <a:cs typeface="Times New Roman" pitchFamily="18" charset="0"/>
              </a:rPr>
              <a:t> a result of both higher rates of quitting among male smokers following the Surgeon General’s Report and targeted advertisement</a:t>
            </a:r>
            <a:r>
              <a:rPr lang="en-US" baseline="0" dirty="0" smtClean="0">
                <a:latin typeface="Arial" charset="0"/>
                <a:ea typeface="ＭＳ Ｐゴシック" pitchFamily="34" charset="-128"/>
                <a:cs typeface="Times New Roman" pitchFamily="18" charset="0"/>
              </a:rPr>
              <a:t> of cigarettes to </a:t>
            </a:r>
            <a:r>
              <a:rPr lang="en-US" dirty="0" smtClean="0">
                <a:latin typeface="Arial" charset="0"/>
                <a:ea typeface="ＭＳ Ｐゴシック" pitchFamily="34" charset="-128"/>
                <a:cs typeface="Times New Roman" pitchFamily="18" charset="0"/>
              </a:rPr>
              <a:t>women. Since 1985, smoking prevalence has continued to decline in</a:t>
            </a:r>
            <a:r>
              <a:rPr lang="en-US" baseline="0" dirty="0" smtClean="0">
                <a:latin typeface="Arial" charset="0"/>
                <a:ea typeface="ＭＳ Ｐゴシック" pitchFamily="34" charset="-128"/>
                <a:cs typeface="Times New Roman" pitchFamily="18" charset="0"/>
              </a:rPr>
              <a:t> both men and women, though these declines have slowed in recent years. </a:t>
            </a:r>
            <a:r>
              <a:rPr lang="en-US" dirty="0" smtClean="0">
                <a:latin typeface="Arial" pitchFamily="34" charset="0"/>
                <a:ea typeface="+mn-ea"/>
                <a:cs typeface="Arial" pitchFamily="34" charset="0"/>
              </a:rPr>
              <a:t>Between 2005 and 2011, </a:t>
            </a:r>
            <a:r>
              <a:rPr lang="en-US" baseline="0" dirty="0" smtClean="0">
                <a:latin typeface="Arial" pitchFamily="34" charset="0"/>
                <a:ea typeface="ＭＳ Ｐゴシック" pitchFamily="34" charset="-128"/>
                <a:cs typeface="Arial" pitchFamily="34" charset="0"/>
              </a:rPr>
              <a:t>h</a:t>
            </a:r>
            <a:r>
              <a:rPr lang="en-US" sz="1200" kern="1200" dirty="0" smtClean="0">
                <a:solidFill>
                  <a:schemeClr val="tx1"/>
                </a:solidFill>
                <a:latin typeface="Arial" pitchFamily="34" charset="0"/>
                <a:ea typeface="ＭＳ Ｐゴシック" charset="-128"/>
                <a:cs typeface="Arial" pitchFamily="34" charset="0"/>
              </a:rPr>
              <a:t>eavy smoking declined significantly while light smoking (&lt;10 cigarettes/day) increased, reflecting long-term historical trends towards lower cigarette consumption among smokers. In 2011, smoking prevalence was </a:t>
            </a:r>
            <a:r>
              <a:rPr lang="en-US" dirty="0" smtClean="0">
                <a:latin typeface="Arial" pitchFamily="34" charset="0"/>
                <a:ea typeface="ＭＳ Ｐゴシック" pitchFamily="34" charset="-128"/>
                <a:cs typeface="Arial" pitchFamily="34" charset="0"/>
              </a:rPr>
              <a:t>22% among men and 17% among women. </a:t>
            </a:r>
          </a:p>
          <a:p>
            <a:pPr eaLnBrk="1" hangingPunct="1">
              <a:spcBef>
                <a:spcPct val="0"/>
              </a:spcBef>
            </a:pPr>
            <a:endParaRPr lang="en-US" dirty="0"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6D14C36E-A27E-4B99-B0FF-64FA92FD15DB}" type="slidenum">
              <a:rPr lang="en-US" smtClean="0">
                <a:solidFill>
                  <a:srgbClr val="000000"/>
                </a:solidFill>
                <a:latin typeface="KeplerRegular" pitchFamily="2" charset="0"/>
              </a:rPr>
              <a:pPr eaLnBrk="1" hangingPunct="1"/>
              <a:t>26</a:t>
            </a:fld>
            <a:endParaRPr lang="en-US" smtClean="0">
              <a:solidFill>
                <a:srgbClr val="000000"/>
              </a:solidFill>
              <a:latin typeface="KeplerRegular" pitchFamily="2"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Reduction in cigarette smoking among youth is an important factor in reducing prevalence and addiction in adulthood. Smoking among high school girls peaked in the late 1990s and has since been declining, though the rate of decline has slowed since 2007. </a:t>
            </a:r>
            <a:r>
              <a:rPr lang="en-US" baseline="0" dirty="0" smtClean="0">
                <a:latin typeface="Arial" charset="0"/>
                <a:ea typeface="ＭＳ Ｐゴシック" pitchFamily="34" charset="-128"/>
                <a:cs typeface="Times New Roman" pitchFamily="18" charset="0"/>
              </a:rPr>
              <a:t> I</a:t>
            </a:r>
            <a:r>
              <a:rPr lang="en-US" dirty="0" smtClean="0">
                <a:latin typeface="Arial" charset="0"/>
                <a:ea typeface="ＭＳ Ｐゴシック" pitchFamily="34" charset="-128"/>
                <a:cs typeface="Times New Roman" pitchFamily="18" charset="0"/>
              </a:rPr>
              <a:t>t is thought that the increase in smoking from 1991 to 1997 is a reflection</a:t>
            </a:r>
            <a:r>
              <a:rPr lang="en-US" baseline="0" dirty="0" smtClean="0">
                <a:latin typeface="Arial" charset="0"/>
                <a:ea typeface="ＭＳ Ｐゴシック" pitchFamily="34" charset="-128"/>
                <a:cs typeface="Times New Roman" pitchFamily="18" charset="0"/>
              </a:rPr>
              <a:t> of</a:t>
            </a:r>
            <a:r>
              <a:rPr lang="en-US" dirty="0" smtClean="0">
                <a:latin typeface="Arial" charset="0"/>
                <a:ea typeface="ＭＳ Ｐゴシック" pitchFamily="34" charset="-128"/>
                <a:cs typeface="Times New Roman" pitchFamily="18" charset="0"/>
              </a:rPr>
              <a:t> increased expenditures on aggressive youth-targeted marketing and promotions by tobacco companies</a:t>
            </a:r>
            <a:r>
              <a:rPr lang="en-US" baseline="0" dirty="0" smtClean="0">
                <a:latin typeface="Arial" charset="0"/>
                <a:ea typeface="ＭＳ Ｐゴシック" pitchFamily="34" charset="-128"/>
                <a:cs typeface="Times New Roman" pitchFamily="18" charset="0"/>
              </a:rPr>
              <a:t> during the early 1990s</a:t>
            </a:r>
            <a:r>
              <a:rPr lang="en-US" dirty="0" smtClean="0">
                <a:latin typeface="Arial" charset="0"/>
                <a:ea typeface="ＭＳ Ｐゴシック" pitchFamily="34" charset="-128"/>
                <a:cs typeface="Times New Roman" pitchFamily="18" charset="0"/>
              </a:rPr>
              <a:t>. The subsequent decline is thought to be due to increased price of cigarettes as well as comprehensive tobacco control efforts. However, slower rate of decline in recent years may reflect increased tobacco industry marketing expenditures and promotions and declines in funding for comprehensive tobacco control programs. Patterns were similar for all racial/ethnic groups.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6D14C36E-A27E-4B99-B0FF-64FA92FD15DB}" type="slidenum">
              <a:rPr lang="en-US" smtClean="0">
                <a:solidFill>
                  <a:srgbClr val="000000"/>
                </a:solidFill>
                <a:latin typeface="KeplerRegular" pitchFamily="2" charset="0"/>
              </a:rPr>
              <a:pPr eaLnBrk="1" hangingPunct="1"/>
              <a:t>27</a:t>
            </a:fld>
            <a:endParaRPr lang="en-US" smtClean="0">
              <a:solidFill>
                <a:srgbClr val="000000"/>
              </a:solidFill>
              <a:latin typeface="KeplerRegular" pitchFamily="2"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Cigarette</a:t>
            </a:r>
            <a:r>
              <a:rPr lang="en-US" baseline="0" dirty="0" smtClean="0">
                <a:latin typeface="Arial" charset="0"/>
                <a:ea typeface="ＭＳ Ｐゴシック" pitchFamily="34" charset="-128"/>
                <a:cs typeface="Times New Roman" pitchFamily="18" charset="0"/>
              </a:rPr>
              <a:t> smoking trends among boys are very s</a:t>
            </a:r>
            <a:r>
              <a:rPr lang="en-US" dirty="0" smtClean="0">
                <a:latin typeface="Arial" charset="0"/>
                <a:ea typeface="ＭＳ Ｐゴシック" pitchFamily="34" charset="-128"/>
                <a:cs typeface="Times New Roman" pitchFamily="18" charset="0"/>
              </a:rPr>
              <a:t>imilar to those among girls. However,  African American and Hispanic boys smoking among high school boys peaked in the late</a:t>
            </a:r>
            <a:r>
              <a:rPr lang="en-US" baseline="0" dirty="0" smtClean="0">
                <a:latin typeface="Arial" charset="0"/>
                <a:ea typeface="ＭＳ Ｐゴシック" pitchFamily="34" charset="-128"/>
                <a:cs typeface="Times New Roman" pitchFamily="18" charset="0"/>
              </a:rPr>
              <a:t> 1990s</a:t>
            </a:r>
            <a:r>
              <a:rPr lang="en-US" dirty="0" smtClean="0">
                <a:latin typeface="Arial" charset="0"/>
                <a:ea typeface="ＭＳ Ｐゴシック" pitchFamily="34" charset="-128"/>
                <a:cs typeface="Times New Roman" pitchFamily="18" charset="0"/>
              </a:rPr>
              <a:t>1997 and has since been declining, though the rate of decline has slowed since 2003. Tobacco companies greatly increased their expenditures and promotions during the early 1990s, and it is thought that the increase in smoking from 1991 to 1997 was due to aggressive youth-targeted marketing and promotions. The subsequent decline is thought to be due to increased price of cigarettes as well as comprehensive tobacco control efforts. However, slower rate of decline in recent years may reflect increased tobacco industry expenditures on marketing and promotion and declines in funding for comprehensive tobacco control programs. Patterns were similar for all gender and racial/ethnic groups.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E625F48B-352F-444C-9CC5-82D89A0FB1B2}" type="slidenum">
              <a:rPr lang="en-US" smtClean="0">
                <a:solidFill>
                  <a:srgbClr val="000000"/>
                </a:solidFill>
                <a:latin typeface="KeplerRegular" pitchFamily="2" charset="0"/>
              </a:rPr>
              <a:pPr eaLnBrk="1" hangingPunct="1"/>
              <a:t>28</a:t>
            </a:fld>
            <a:endParaRPr lang="en-US" smtClean="0">
              <a:solidFill>
                <a:srgbClr val="000000"/>
              </a:solidFill>
              <a:latin typeface="KeplerRegular" pitchFamily="2"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rPr>
              <a:t>Obesity has reached epidemic proportions in the United States. The percentage of adults age 20 to 74 who are obese increased from the late 1970s to 2000, with the largest increases occurring in the 1990s.  During this time, similar trends were observed among men and women. In the past decade, obesity trends in women have remained relatively stable while among men, prevalence increased from 28% during 1999-2002 to 36% during 2009-2010.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BBDF3A52-3066-419A-A222-48BBE75EFFCD}" type="slidenum">
              <a:rPr lang="en-US" smtClean="0">
                <a:solidFill>
                  <a:srgbClr val="000000"/>
                </a:solidFill>
                <a:latin typeface="KeplerRegular" pitchFamily="2" charset="0"/>
              </a:rPr>
              <a:pPr eaLnBrk="1" hangingPunct="1"/>
              <a:t>29</a:t>
            </a:fld>
            <a:endParaRPr lang="en-US" smtClean="0">
              <a:solidFill>
                <a:srgbClr val="000000"/>
              </a:solidFill>
              <a:latin typeface="KeplerRegular" pitchFamily="2"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53" tIns="44825" rIns="89653" bIns="44825"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This slide highlights the obesity epidemic as mentioned in the previous slide.  In 2010, more than 55% of adults were overweight or obese</a:t>
            </a:r>
            <a:r>
              <a:rPr lang="en-US" baseline="0" dirty="0" smtClean="0">
                <a:latin typeface="Arial" charset="0"/>
                <a:ea typeface="ＭＳ Ｐゴシック" pitchFamily="34" charset="-128"/>
                <a:cs typeface="Times New Roman" pitchFamily="18" charset="0"/>
              </a:rPr>
              <a:t> in every state</a:t>
            </a:r>
            <a:r>
              <a:rPr lang="en-US" dirty="0" smtClean="0">
                <a:latin typeface="Arial" charset="0"/>
                <a:ea typeface="ＭＳ Ｐゴシック" pitchFamily="34" charset="-128"/>
                <a:cs typeface="Times New Roman" pitchFamily="18"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E95761E8-FABF-4433-BC14-E1E1147F922E}" type="slidenum">
              <a:rPr lang="en-US" sz="1200"/>
              <a:pPr eaLnBrk="1" hangingPunct="1"/>
              <a:t>3</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From 2005 to 2009, the death rate for all cancers combined decreased by 1.8% per year in men and by 1.5% per year in women.  </a:t>
            </a:r>
            <a:r>
              <a:rPr lang="en-US" dirty="0" smtClean="0">
                <a:latin typeface="Arial" pitchFamily="34" charset="0"/>
                <a:ea typeface="ＭＳ Ｐゴシック" pitchFamily="34" charset="-128"/>
              </a:rPr>
              <a:t>Compared to the peak rates -- in 1990 for men and 1991 for women -- the cancer death rate for all sites combined in 2009 was 24% lower in men, 16% lower in women, and 20% lower overall.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D8733E99-B4E8-464D-AAC4-3131E7F9DAFE}" type="slidenum">
              <a:rPr lang="en-US" smtClean="0">
                <a:solidFill>
                  <a:srgbClr val="000000"/>
                </a:solidFill>
                <a:latin typeface="KeplerRegular" pitchFamily="2" charset="0"/>
              </a:rPr>
              <a:pPr eaLnBrk="1" hangingPunct="1"/>
              <a:t>30</a:t>
            </a:fld>
            <a:endParaRPr lang="en-US" smtClean="0">
              <a:solidFill>
                <a:srgbClr val="000000"/>
              </a:solidFill>
              <a:latin typeface="KeplerRegular" pitchFamily="2"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rPr>
              <a:t>People who become overweight in childhood and adolescence are more likely to be overweight or obese as adults. With at least half of the overweight children becoming overweight adults, future adult populations are at increased risk for developing cancer and other serious chronic diseases.  </a:t>
            </a:r>
          </a:p>
          <a:p>
            <a:pPr eaLnBrk="1" hangingPunct="1">
              <a:spcBef>
                <a:spcPct val="0"/>
              </a:spcBef>
            </a:pPr>
            <a:endParaRPr lang="en-US" dirty="0" smtClean="0">
              <a:latin typeface="Arial" charset="0"/>
              <a:ea typeface="ＭＳ Ｐゴシック" pitchFamily="34" charset="-128"/>
            </a:endParaRPr>
          </a:p>
          <a:p>
            <a:pPr eaLnBrk="1" hangingPunct="1">
              <a:spcBef>
                <a:spcPct val="0"/>
              </a:spcBef>
            </a:pPr>
            <a:r>
              <a:rPr lang="en-US" dirty="0" smtClean="0">
                <a:latin typeface="Arial" charset="0"/>
                <a:ea typeface="ＭＳ Ｐゴシック" pitchFamily="34" charset="-128"/>
              </a:rPr>
              <a:t>The prevalence of obese children and adolescents has increased since the 1970s, with the most dramatic increases occurring in the late 1980s and 1990s.  In fact, over the past three decades the proportion of obese children has more than doubled among children 2-5 years and 6-11 years, and tripled among adolescents 12-19 years. However, in</a:t>
            </a:r>
            <a:r>
              <a:rPr lang="en-US" baseline="0" dirty="0" smtClean="0">
                <a:latin typeface="Arial" charset="0"/>
                <a:ea typeface="ＭＳ Ｐゴシック" pitchFamily="34" charset="-128"/>
              </a:rPr>
              <a:t> the past decade, o</a:t>
            </a:r>
            <a:r>
              <a:rPr lang="en-US" dirty="0" smtClean="0">
                <a:latin typeface="Arial" charset="0"/>
                <a:ea typeface="ＭＳ Ｐゴシック" pitchFamily="34" charset="-128"/>
              </a:rPr>
              <a:t>besity prevalence among children and adolescents has appeared to stabilize.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2B76F5BB-7476-4084-9BDA-CB817AA6B9D6}" type="slidenum">
              <a:rPr lang="en-US" smtClean="0">
                <a:solidFill>
                  <a:srgbClr val="000000"/>
                </a:solidFill>
                <a:latin typeface="KeplerRegular" pitchFamily="2" charset="0"/>
              </a:rPr>
              <a:pPr eaLnBrk="1" hangingPunct="1"/>
              <a:t>31</a:t>
            </a:fld>
            <a:endParaRPr lang="en-US" smtClean="0">
              <a:solidFill>
                <a:srgbClr val="000000"/>
              </a:solidFill>
              <a:latin typeface="KeplerRegular" pitchFamily="2"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rPr>
              <a:t>Regular physical activity has many important health benefits, including reducing risk factors for cardiovascular disease, cancer, and other chronic diseases. The prevalence of students attending physical education (PE) class daily declined substantially between 1991 and 1995</a:t>
            </a:r>
            <a:r>
              <a:rPr lang="en-US" baseline="0" dirty="0" smtClean="0">
                <a:latin typeface="Arial" charset="0"/>
                <a:ea typeface="ＭＳ Ｐゴシック" pitchFamily="34" charset="-128"/>
              </a:rPr>
              <a:t> </a:t>
            </a:r>
            <a:r>
              <a:rPr lang="en-US" dirty="0" smtClean="0">
                <a:latin typeface="Arial" charset="0"/>
                <a:ea typeface="ＭＳ Ｐゴシック" pitchFamily="34" charset="-128"/>
              </a:rPr>
              <a:t>and has since remained relatively</a:t>
            </a:r>
            <a:r>
              <a:rPr lang="en-US" baseline="0" dirty="0" smtClean="0">
                <a:latin typeface="Arial" charset="0"/>
                <a:ea typeface="ＭＳ Ｐゴシック" pitchFamily="34" charset="-128"/>
              </a:rPr>
              <a:t> </a:t>
            </a:r>
            <a:r>
              <a:rPr lang="en-US" dirty="0" smtClean="0">
                <a:latin typeface="Arial" charset="0"/>
                <a:ea typeface="ＭＳ Ｐゴシック" pitchFamily="34" charset="-128"/>
              </a:rPr>
              <a:t>unchanged. Given that the prevalence of overweight among adolescents has tripled since 1980, schools are increasingly being identified as an opportunity to increase physical activity among students.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81E93589-C549-4155-B6A4-1E5FF64175BB}" type="slidenum">
              <a:rPr lang="en-US" smtClean="0">
                <a:solidFill>
                  <a:srgbClr val="000000"/>
                </a:solidFill>
                <a:latin typeface="KeplerRegular" pitchFamily="2" charset="0"/>
              </a:rPr>
              <a:pPr eaLnBrk="1" hangingPunct="1"/>
              <a:t>32</a:t>
            </a:fld>
            <a:endParaRPr lang="en-US" smtClean="0">
              <a:solidFill>
                <a:srgbClr val="000000"/>
              </a:solidFill>
              <a:latin typeface="KeplerRegular" pitchFamily="2"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The American Cancer Society recommends that adults engage in at least 150 minutes of moderate physical activity or 75 minutes of vigorous physical activity each week. The</a:t>
            </a:r>
            <a:r>
              <a:rPr lang="en-US" baseline="0" dirty="0" smtClean="0">
                <a:latin typeface="Arial" charset="0"/>
                <a:ea typeface="ＭＳ Ｐゴシック" pitchFamily="34" charset="-128"/>
                <a:cs typeface="Times New Roman" pitchFamily="18" charset="0"/>
              </a:rPr>
              <a:t> 2008 Federal Physical Activity Guidelines are similar to the ACS recommendations, with an additional recommendation for muscle-strengthening activities that are moderate or high intensity and involve all major muscle groups on 2 or more days a week. In 2011, roughly 40% of adults 25 years and older were physically inactive.  There was significantly more physical inactivity among non-Hispanic blacks and Hispanics compared to non-Hispanic whites.  In addition, less educated adults are more likely to be physically inactive than more educated adults in every racial/ethnic group.</a:t>
            </a:r>
            <a:endParaRPr lang="en-US" dirty="0" smtClean="0">
              <a:latin typeface="Arial" charset="0"/>
              <a:ea typeface="ＭＳ Ｐゴシック" pitchFamily="34" charset="-128"/>
              <a:cs typeface="Times New Roman" pitchFamily="18" charset="0"/>
            </a:endParaRPr>
          </a:p>
          <a:p>
            <a:pPr eaLnBrk="1" hangingPunct="1">
              <a:spcBef>
                <a:spcPct val="0"/>
              </a:spcBef>
            </a:pPr>
            <a:endParaRPr lang="en-US" dirty="0" smtClean="0">
              <a:latin typeface="Arial" charset="0"/>
              <a:ea typeface="ＭＳ Ｐゴシック" pitchFamily="34" charset="-128"/>
              <a:cs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A0DDF6C5-74DC-4E7D-A3A9-C400C3E0244F}" type="slidenum">
              <a:rPr lang="en-US" smtClean="0">
                <a:solidFill>
                  <a:srgbClr val="000000"/>
                </a:solidFill>
                <a:latin typeface="KeplerRegular" pitchFamily="2" charset="0"/>
              </a:rPr>
              <a:pPr eaLnBrk="1" hangingPunct="1"/>
              <a:t>33</a:t>
            </a:fld>
            <a:endParaRPr lang="en-US" smtClean="0">
              <a:solidFill>
                <a:srgbClr val="000000"/>
              </a:solidFill>
              <a:latin typeface="KeplerRegular" pitchFamily="2"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The American Cancer Society recommends that individuals eat at least 2.5</a:t>
            </a:r>
            <a:r>
              <a:rPr lang="en-US" baseline="0" dirty="0" smtClean="0">
                <a:latin typeface="Arial" charset="0"/>
                <a:ea typeface="ＭＳ Ｐゴシック" pitchFamily="34" charset="-128"/>
                <a:cs typeface="Times New Roman" pitchFamily="18" charset="0"/>
              </a:rPr>
              <a:t> cups</a:t>
            </a:r>
            <a:r>
              <a:rPr lang="en-US" dirty="0" smtClean="0">
                <a:latin typeface="Arial" charset="0"/>
                <a:ea typeface="ＭＳ Ｐゴシック" pitchFamily="34" charset="-128"/>
                <a:cs typeface="Times New Roman" pitchFamily="18" charset="0"/>
              </a:rPr>
              <a:t> of vegetables and fruits a day for cancer prevention.  About 15% of adults 25 years and older consumed recommended vegetables servings in 2011 with significantly lower vegetable</a:t>
            </a:r>
            <a:r>
              <a:rPr lang="en-US" baseline="0" dirty="0" smtClean="0">
                <a:latin typeface="Arial" charset="0"/>
                <a:ea typeface="ＭＳ Ｐゴシック" pitchFamily="34" charset="-128"/>
                <a:cs typeface="Times New Roman" pitchFamily="18" charset="0"/>
              </a:rPr>
              <a:t> consumption among African Americans compared to whites. </a:t>
            </a:r>
            <a:r>
              <a:rPr lang="en-US" dirty="0" smtClean="0">
                <a:latin typeface="Arial" charset="0"/>
                <a:ea typeface="ＭＳ Ｐゴシック" pitchFamily="34" charset="-128"/>
                <a:cs typeface="Times New Roman" pitchFamily="18" charset="0"/>
              </a:rPr>
              <a:t> In general, less</a:t>
            </a:r>
            <a:r>
              <a:rPr lang="en-US" baseline="0" dirty="0" smtClean="0">
                <a:latin typeface="Arial" charset="0"/>
                <a:ea typeface="ＭＳ Ｐゴシック" pitchFamily="34" charset="-128"/>
                <a:cs typeface="Times New Roman" pitchFamily="18" charset="0"/>
              </a:rPr>
              <a:t> educated adults were less likely than more educated adults to consume the recommended servings of vegetables, though this did not hold true among Hispanics. </a:t>
            </a:r>
            <a:endParaRPr lang="en-US" dirty="0" smtClean="0">
              <a:latin typeface="Arial" charset="0"/>
              <a:ea typeface="ＭＳ Ｐゴシック" pitchFamily="34" charset="-128"/>
              <a:cs typeface="Times New Roman" pitchFamily="18" charset="0"/>
            </a:endParaRPr>
          </a:p>
          <a:p>
            <a:pPr eaLnBrk="1" hangingPunct="1">
              <a:spcBef>
                <a:spcPct val="0"/>
              </a:spcBef>
            </a:pPr>
            <a:endParaRPr lang="en-US" dirty="0" smtClean="0">
              <a:latin typeface="Arial" charset="0"/>
              <a:ea typeface="ＭＳ Ｐゴシック" pitchFamily="34" charset="-128"/>
              <a:cs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A0DDF6C5-74DC-4E7D-A3A9-C400C3E0244F}" type="slidenum">
              <a:rPr lang="en-US" smtClean="0">
                <a:solidFill>
                  <a:srgbClr val="000000"/>
                </a:solidFill>
                <a:latin typeface="KeplerRegular" pitchFamily="2" charset="0"/>
              </a:rPr>
              <a:pPr eaLnBrk="1" hangingPunct="1"/>
              <a:t>34</a:t>
            </a:fld>
            <a:endParaRPr lang="en-US" smtClean="0">
              <a:solidFill>
                <a:srgbClr val="000000"/>
              </a:solidFill>
              <a:latin typeface="KeplerRegular" pitchFamily="2"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The American Cancer Society recommends that individuals eat at least 2.5</a:t>
            </a:r>
            <a:r>
              <a:rPr lang="en-US" baseline="0" dirty="0" smtClean="0">
                <a:latin typeface="Arial" charset="0"/>
                <a:ea typeface="ＭＳ Ｐゴシック" pitchFamily="34" charset="-128"/>
                <a:cs typeface="Times New Roman" pitchFamily="18" charset="0"/>
              </a:rPr>
              <a:t> cups</a:t>
            </a:r>
            <a:r>
              <a:rPr lang="en-US" dirty="0" smtClean="0">
                <a:latin typeface="Arial" charset="0"/>
                <a:ea typeface="ＭＳ Ｐゴシック" pitchFamily="34" charset="-128"/>
                <a:cs typeface="Times New Roman" pitchFamily="18" charset="0"/>
              </a:rPr>
              <a:t> of vegetables and fruits a day for cancer prevention.  About one in three adults 25 years and older consumed the recommended fruit servings in 2011, regardless of racial/ethnicity</a:t>
            </a:r>
            <a:r>
              <a:rPr lang="en-US" baseline="0" dirty="0" smtClean="0">
                <a:latin typeface="Arial" charset="0"/>
                <a:ea typeface="ＭＳ Ｐゴシック" pitchFamily="34" charset="-128"/>
                <a:cs typeface="Times New Roman" pitchFamily="18" charset="0"/>
              </a:rPr>
              <a:t>. Similar to vegetable consumption, less educated adults were less likely than those who were more educated to consume 2 or more fruit servings with the exception of Hispanics. </a:t>
            </a:r>
            <a:endParaRPr lang="en-US" dirty="0" smtClean="0">
              <a:latin typeface="Arial" charset="0"/>
              <a:ea typeface="ＭＳ Ｐゴシック" pitchFamily="34" charset="-128"/>
              <a:cs typeface="Times New Roman" pitchFamily="18" charset="0"/>
            </a:endParaRPr>
          </a:p>
          <a:p>
            <a:pPr eaLnBrk="1" hangingPunct="1">
              <a:spcBef>
                <a:spcPct val="0"/>
              </a:spcBef>
            </a:pPr>
            <a:endParaRPr lang="en-US" dirty="0" smtClean="0">
              <a:latin typeface="Arial" charset="0"/>
              <a:ea typeface="ＭＳ Ｐゴシック" pitchFamily="34" charset="-128"/>
              <a:cs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06162045-0BAA-488D-9C69-DC83E37E1593}" type="slidenum">
              <a:rPr lang="en-US" smtClean="0">
                <a:solidFill>
                  <a:srgbClr val="000000"/>
                </a:solidFill>
                <a:latin typeface="KeplerRegular" pitchFamily="2" charset="0"/>
              </a:rPr>
              <a:pPr eaLnBrk="1" hangingPunct="1"/>
              <a:t>35</a:t>
            </a:fld>
            <a:endParaRPr lang="en-US" smtClean="0">
              <a:solidFill>
                <a:srgbClr val="000000"/>
              </a:solidFill>
              <a:latin typeface="KeplerRegular" pitchFamily="2"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The American Cancer Society recommends that women aged 40 and older should have an annual mammogram and clinical breast exam (CBE) as part of a periodic health exam.  Women should know how their breasts normally feel and report any changes to their health care provider. A breast self-examination (BSE) is an option for women starting in their 20s. It is acceptable for women to choose not to do BSE.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8F81792A-0918-4A04-B9F0-898F18445353}" type="slidenum">
              <a:rPr lang="en-US" smtClean="0">
                <a:solidFill>
                  <a:srgbClr val="000000"/>
                </a:solidFill>
                <a:latin typeface="KeplerRegular" pitchFamily="2" charset="0"/>
              </a:rPr>
              <a:pPr eaLnBrk="1" hangingPunct="1"/>
              <a:t>36</a:t>
            </a:fld>
            <a:endParaRPr lang="en-US" smtClean="0">
              <a:solidFill>
                <a:srgbClr val="000000"/>
              </a:solidFill>
              <a:latin typeface="KeplerRegular" pitchFamily="2"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Between 2000 and 2010, the percentage of women 40 and older who received a mammogram within the past year substantially decreased among uninsured women (from 28% to 17%), while remaining fairly stable among insured women.</a:t>
            </a:r>
            <a:endParaRPr lang="en-US" baseline="0" dirty="0" smtClean="0">
              <a:latin typeface="Arial" charset="0"/>
              <a:ea typeface="ＭＳ Ｐゴシック" pitchFamily="34" charset="-128"/>
              <a:cs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940AB2D6-77A3-441C-BC7E-19D8F3713A2A}" type="slidenum">
              <a:rPr lang="en-US" smtClean="0">
                <a:solidFill>
                  <a:srgbClr val="000000"/>
                </a:solidFill>
                <a:latin typeface="KeplerRegular" pitchFamily="2" charset="0"/>
              </a:rPr>
              <a:pPr eaLnBrk="1" hangingPunct="1"/>
              <a:t>37</a:t>
            </a:fld>
            <a:endParaRPr lang="en-US" smtClean="0">
              <a:solidFill>
                <a:srgbClr val="000000"/>
              </a:solidFill>
              <a:latin typeface="KeplerRegular" pitchFamily="2"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The American Cancer Society,</a:t>
            </a:r>
            <a:r>
              <a:rPr lang="en-US" baseline="0" dirty="0" smtClean="0">
                <a:latin typeface="Arial" charset="0"/>
                <a:ea typeface="ＭＳ Ｐゴシック" pitchFamily="34" charset="-128"/>
                <a:cs typeface="Times New Roman" pitchFamily="18" charset="0"/>
              </a:rPr>
              <a:t> in collaboration with the American Society for Colposcopy and Cervical Pathology and the American Society for Clinical Pathology, issued new screening guidelines for the prevention and early detection of cervical cancer in 2012. The most important changes to the guidelines were 1) the age range for which screening is appropriate and 2) the emphasis on the incorporation of HPV testing in addition to the Pap test. Among women at average risk, screening is now recommended for ages 21 through 65 years and the preferred screening method for women 30-65 is HPV and Pap co-testing every 5 years</a:t>
            </a:r>
            <a:r>
              <a:rPr lang="en-US" dirty="0" smtClean="0">
                <a:latin typeface="Arial" charset="0"/>
                <a:ea typeface="ＭＳ Ｐゴシック" pitchFamily="34" charset="-128"/>
                <a:cs typeface="Times New Roman" pitchFamily="18" charset="0"/>
              </a:rPr>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8F81792A-0918-4A04-B9F0-898F18445353}" type="slidenum">
              <a:rPr lang="en-US" smtClean="0">
                <a:solidFill>
                  <a:srgbClr val="000000"/>
                </a:solidFill>
                <a:latin typeface="KeplerRegular" pitchFamily="2" charset="0"/>
              </a:rPr>
              <a:pPr eaLnBrk="1" hangingPunct="1"/>
              <a:t>38</a:t>
            </a:fld>
            <a:endParaRPr lang="en-US" smtClean="0">
              <a:solidFill>
                <a:srgbClr val="000000"/>
              </a:solidFill>
              <a:latin typeface="KeplerRegular" pitchFamily="2"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Throughout th</a:t>
            </a:r>
            <a:r>
              <a:rPr lang="en-US" baseline="0" dirty="0" smtClean="0">
                <a:latin typeface="Arial" charset="0"/>
                <a:ea typeface="ＭＳ Ｐゴシック" pitchFamily="34" charset="-128"/>
                <a:cs typeface="Times New Roman" pitchFamily="18" charset="0"/>
              </a:rPr>
              <a:t>e past </a:t>
            </a:r>
            <a:r>
              <a:rPr lang="en-US" dirty="0" smtClean="0">
                <a:latin typeface="Arial" charset="0"/>
                <a:ea typeface="ＭＳ Ｐゴシック" pitchFamily="34" charset="-128"/>
                <a:cs typeface="Times New Roman" pitchFamily="18" charset="0"/>
              </a:rPr>
              <a:t>decade, the percentage of women who had a Pap test within the past three years was at least </a:t>
            </a:r>
            <a:r>
              <a:rPr lang="en-US" baseline="0" dirty="0" smtClean="0">
                <a:latin typeface="Arial" charset="0"/>
                <a:ea typeface="ＭＳ Ｐゴシック" pitchFamily="34" charset="-128"/>
                <a:cs typeface="Times New Roman" pitchFamily="18" charset="0"/>
              </a:rPr>
              <a:t>20% points</a:t>
            </a:r>
            <a:r>
              <a:rPr lang="en-US" dirty="0" smtClean="0">
                <a:latin typeface="Arial" charset="0"/>
                <a:ea typeface="ＭＳ Ｐゴシック" pitchFamily="34" charset="-128"/>
                <a:cs typeface="Times New Roman" pitchFamily="18" charset="0"/>
              </a:rPr>
              <a:t> lower among uninsured women than among women with health insurance.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1931482F-2BFA-469E-BD33-A8E1F298658F}" type="slidenum">
              <a:rPr lang="en-US" smtClean="0">
                <a:solidFill>
                  <a:srgbClr val="000000"/>
                </a:solidFill>
                <a:latin typeface="KeplerRegular" pitchFamily="2" charset="0"/>
              </a:rPr>
              <a:pPr eaLnBrk="1" hangingPunct="1"/>
              <a:t>39</a:t>
            </a:fld>
            <a:endParaRPr lang="en-US" smtClean="0">
              <a:solidFill>
                <a:srgbClr val="000000"/>
              </a:solidFill>
              <a:latin typeface="KeplerRegular" pitchFamily="2"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The American Cancer Society recommends that beginning at age 50, men and women at average-risk should receive one of several options to screen for the early detection of colorectal cancer and adenomas. It is the strong opinion of the expert recommendation panel that </a:t>
            </a:r>
            <a:r>
              <a:rPr lang="en-US" i="1" dirty="0" smtClean="0">
                <a:latin typeface="Arial" charset="0"/>
                <a:ea typeface="ＭＳ Ｐゴシック" pitchFamily="34" charset="-128"/>
                <a:cs typeface="Times New Roman" pitchFamily="18" charset="0"/>
              </a:rPr>
              <a:t>colon cancer prevention</a:t>
            </a:r>
            <a:r>
              <a:rPr lang="en-US" dirty="0" smtClean="0">
                <a:latin typeface="Arial" charset="0"/>
                <a:ea typeface="ＭＳ Ｐゴシック" pitchFamily="34" charset="-128"/>
                <a:cs typeface="Times New Roman" pitchFamily="18" charset="0"/>
              </a:rPr>
              <a:t> should be the primary goal of colorectal cancer screening. Exams that are designed to detect both early cancer and precancerous polyps should be encouraged if resources are available and patients are willing to undergo an invasive test. </a:t>
            </a:r>
          </a:p>
          <a:p>
            <a:pPr eaLnBrk="1" hangingPunct="1">
              <a:spcBef>
                <a:spcPct val="0"/>
              </a:spcBef>
            </a:pPr>
            <a:endParaRPr lang="en-US" dirty="0" smtClean="0">
              <a:latin typeface="Arial" charset="0"/>
              <a:ea typeface="ＭＳ Ｐゴシック" pitchFamily="34" charset="-128"/>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19" eaLnBrk="0" hangingPunct="0">
              <a:defRPr sz="2400">
                <a:solidFill>
                  <a:schemeClr val="tx1"/>
                </a:solidFill>
                <a:latin typeface="KeplerRegular" pitchFamily="2" charset="0"/>
                <a:ea typeface="ＭＳ Ｐゴシック" pitchFamily="34" charset="-128"/>
              </a:defRPr>
            </a:lvl1pPr>
            <a:lvl2pPr marL="739439" indent="-284401" defTabSz="922719" eaLnBrk="0" hangingPunct="0">
              <a:defRPr sz="2400">
                <a:solidFill>
                  <a:schemeClr val="tx1"/>
                </a:solidFill>
                <a:latin typeface="KeplerRegular" pitchFamily="2" charset="0"/>
                <a:ea typeface="ＭＳ Ｐゴシック" pitchFamily="34" charset="-128"/>
              </a:defRPr>
            </a:lvl2pPr>
            <a:lvl3pPr marL="1137597" indent="-227519" defTabSz="922719" eaLnBrk="0" hangingPunct="0">
              <a:defRPr sz="2400">
                <a:solidFill>
                  <a:schemeClr val="tx1"/>
                </a:solidFill>
                <a:latin typeface="KeplerRegular" pitchFamily="2" charset="0"/>
                <a:ea typeface="ＭＳ Ｐゴシック" pitchFamily="34" charset="-128"/>
              </a:defRPr>
            </a:lvl3pPr>
            <a:lvl4pPr marL="1592635" indent="-227519" defTabSz="922719" eaLnBrk="0" hangingPunct="0">
              <a:defRPr sz="2400">
                <a:solidFill>
                  <a:schemeClr val="tx1"/>
                </a:solidFill>
                <a:latin typeface="KeplerRegular" pitchFamily="2" charset="0"/>
                <a:ea typeface="ＭＳ Ｐゴシック" pitchFamily="34" charset="-128"/>
              </a:defRPr>
            </a:lvl4pPr>
            <a:lvl5pPr marL="2047675" indent="-227519" defTabSz="922719" eaLnBrk="0" hangingPunct="0">
              <a:defRPr sz="2400">
                <a:solidFill>
                  <a:schemeClr val="tx1"/>
                </a:solidFill>
                <a:latin typeface="KeplerRegular" pitchFamily="2" charset="0"/>
                <a:ea typeface="ＭＳ Ｐゴシック" pitchFamily="34" charset="-128"/>
              </a:defRPr>
            </a:lvl5pPr>
            <a:lvl6pPr marL="2502714"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7753"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2792"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7830"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18B07CD3-D822-4D84-BCA4-1AAA03C20AEC}" type="slidenum">
              <a:rPr lang="en-US" sz="1200">
                <a:solidFill>
                  <a:prstClr val="black"/>
                </a:solidFill>
              </a:rPr>
              <a:pPr eaLnBrk="1" hangingPunct="1"/>
              <a:t>4</a:t>
            </a:fld>
            <a:endParaRPr lang="en-US" sz="120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8822" eaLnBrk="1" hangingPunct="1">
              <a:defRPr/>
            </a:pPr>
            <a:r>
              <a:rPr lang="en-US" dirty="0" smtClean="0">
                <a:latin typeface="Arial" pitchFamily="34" charset="0"/>
                <a:ea typeface="ＭＳ Ｐゴシック" pitchFamily="34" charset="-128"/>
                <a:cs typeface="Times New Roman" pitchFamily="18" charset="0"/>
              </a:rPr>
              <a:t>Most of the increase in overall cancer death rates for men prior to 1990 was attributable to the rapid increase in lung cancer deaths due to the tobacco epidemic.  However, since 1990, the lung cancer death rate in men has been decreasing; this decline </a:t>
            </a:r>
            <a:r>
              <a:rPr lang="en-US" baseline="0" dirty="0" smtClean="0">
                <a:latin typeface="Arial" pitchFamily="34" charset="0"/>
                <a:ea typeface="ＭＳ Ｐゴシック" pitchFamily="34" charset="-128"/>
                <a:cs typeface="Times New Roman" pitchFamily="18" charset="0"/>
              </a:rPr>
              <a:t>has </a:t>
            </a:r>
            <a:r>
              <a:rPr lang="en-US" dirty="0" smtClean="0">
                <a:latin typeface="Arial" pitchFamily="34" charset="0"/>
                <a:ea typeface="ＭＳ Ｐゴシック" pitchFamily="34" charset="-128"/>
                <a:cs typeface="Times New Roman" pitchFamily="18" charset="0"/>
              </a:rPr>
              <a:t>accounted for nearly 40% of the overall decrease in cancer death rates in men. The death rate for stomach cancer, which was the leading cause of cancer death among men early in the 20</a:t>
            </a:r>
            <a:r>
              <a:rPr lang="en-US" baseline="30000" dirty="0" smtClean="0">
                <a:latin typeface="Arial" pitchFamily="34" charset="0"/>
                <a:ea typeface="ＭＳ Ｐゴシック" pitchFamily="34" charset="-128"/>
                <a:cs typeface="Times New Roman" pitchFamily="18" charset="0"/>
              </a:rPr>
              <a:t>th</a:t>
            </a:r>
            <a:r>
              <a:rPr lang="en-US" dirty="0" smtClean="0">
                <a:latin typeface="Arial" pitchFamily="34" charset="0"/>
                <a:ea typeface="ＭＳ Ｐゴシック" pitchFamily="34" charset="-128"/>
                <a:cs typeface="Times New Roman" pitchFamily="18" charset="0"/>
              </a:rPr>
              <a:t> century, has decreased by 90% since 1930. Death rates for prostate and colorectal cancers have been declining since the early 1990s and 1980s, respectively.</a:t>
            </a:r>
            <a:r>
              <a:rPr lang="en-US" dirty="0" smtClean="0">
                <a:latin typeface="Arial" pitchFamily="34" charset="0"/>
                <a:ea typeface="ＭＳ Ｐゴシック" pitchFamily="34" charset="-128"/>
              </a:rPr>
              <a:t> </a:t>
            </a: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8F81792A-0918-4A04-B9F0-898F18445353}" type="slidenum">
              <a:rPr lang="en-US" smtClean="0">
                <a:solidFill>
                  <a:srgbClr val="000000"/>
                </a:solidFill>
                <a:latin typeface="KeplerRegular" pitchFamily="2" charset="0"/>
              </a:rPr>
              <a:pPr eaLnBrk="1" hangingPunct="1"/>
              <a:t>40</a:t>
            </a:fld>
            <a:endParaRPr lang="en-US" smtClean="0">
              <a:solidFill>
                <a:srgbClr val="000000"/>
              </a:solidFill>
              <a:latin typeface="KeplerRegular" pitchFamily="2"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rPr>
              <a:t>Despite increasing utilization of colorectal cancer screening in the US over the past</a:t>
            </a:r>
            <a:r>
              <a:rPr lang="en-US" baseline="0" dirty="0" smtClean="0">
                <a:latin typeface="Arial" charset="0"/>
                <a:ea typeface="ＭＳ Ｐゴシック" pitchFamily="34" charset="-128"/>
              </a:rPr>
              <a:t> decade, r</a:t>
            </a:r>
            <a:r>
              <a:rPr lang="en-US" dirty="0" smtClean="0">
                <a:latin typeface="Arial" charset="0"/>
                <a:ea typeface="ＭＳ Ｐゴシック" pitchFamily="34" charset="-128"/>
              </a:rPr>
              <a:t>ates of fecal occult blood testing (FOBT) have decreased rapidly. In 2010, approximately 9% of US adults 50 and older had an FOBT in the previous year. In contrast,</a:t>
            </a:r>
            <a:r>
              <a:rPr lang="en-US" baseline="0" dirty="0" smtClean="0">
                <a:latin typeface="Arial" charset="0"/>
                <a:ea typeface="ＭＳ Ｐゴシック" pitchFamily="34" charset="-128"/>
              </a:rPr>
              <a:t> the use of colonoscopy has increased substantially</a:t>
            </a:r>
            <a:r>
              <a:rPr lang="en-US" dirty="0" smtClean="0">
                <a:latin typeface="Arial" charset="0"/>
                <a:ea typeface="ＭＳ Ｐゴシック" pitchFamily="34" charset="-128"/>
              </a:rPr>
              <a:t> since 2000; in 2010 56% of men</a:t>
            </a:r>
            <a:r>
              <a:rPr lang="en-US" baseline="0" dirty="0" smtClean="0">
                <a:latin typeface="Arial" charset="0"/>
                <a:ea typeface="ＭＳ Ｐゴシック" pitchFamily="34" charset="-128"/>
              </a:rPr>
              <a:t> and women 50 and older reported having a colonoscopy in the past 10 years or a </a:t>
            </a:r>
            <a:r>
              <a:rPr lang="en-US" baseline="0" dirty="0" err="1" smtClean="0">
                <a:latin typeface="Arial" charset="0"/>
                <a:ea typeface="ＭＳ Ｐゴシック" pitchFamily="34" charset="-128"/>
              </a:rPr>
              <a:t>sigmoidoscopy</a:t>
            </a:r>
            <a:r>
              <a:rPr lang="en-US" baseline="0" dirty="0" smtClean="0">
                <a:latin typeface="Arial" charset="0"/>
                <a:ea typeface="ＭＳ Ｐゴシック" pitchFamily="34" charset="-128"/>
              </a:rPr>
              <a:t> in the past 5 years.</a:t>
            </a:r>
          </a:p>
          <a:p>
            <a:pPr eaLnBrk="1" hangingPunct="1">
              <a:spcBef>
                <a:spcPct val="0"/>
              </a:spcBef>
            </a:pPr>
            <a:endParaRPr lang="en-US" baseline="0" dirty="0" smtClean="0">
              <a:latin typeface="Arial" charset="0"/>
              <a:ea typeface="ＭＳ Ｐゴシック" pitchFamily="34" charset="-128"/>
            </a:endParaRPr>
          </a:p>
          <a:p>
            <a:pPr eaLnBrk="1" hangingPunct="1">
              <a:spcBef>
                <a:spcPct val="0"/>
              </a:spcBef>
            </a:pPr>
            <a:r>
              <a:rPr lang="en-US" baseline="0" dirty="0" smtClean="0">
                <a:latin typeface="Arial" charset="0"/>
                <a:ea typeface="ＭＳ Ｐゴシック" pitchFamily="34" charset="-128"/>
              </a:rPr>
              <a:t>(Trends in endoscopy use for colorectal cancer screening could not be shown because estimates for 2010 are not comparable to those of previous years due to revisions to this question in the National Health Interview Survey.)</a:t>
            </a:r>
            <a:endParaRPr lang="en-US" dirty="0" smtClean="0">
              <a:latin typeface="Arial"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8F81792A-0918-4A04-B9F0-898F18445353}" type="slidenum">
              <a:rPr lang="en-US" smtClean="0">
                <a:solidFill>
                  <a:srgbClr val="000000"/>
                </a:solidFill>
                <a:latin typeface="KeplerRegular" pitchFamily="2" charset="0"/>
              </a:rPr>
              <a:pPr eaLnBrk="1" hangingPunct="1"/>
              <a:t>41</a:t>
            </a:fld>
            <a:endParaRPr lang="en-US" smtClean="0">
              <a:solidFill>
                <a:srgbClr val="000000"/>
              </a:solidFill>
              <a:latin typeface="KeplerRegular" pitchFamily="2"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cs typeface="Times New Roman" pitchFamily="18" charset="0"/>
              </a:rPr>
              <a:t>This slide highlights the striking differences </a:t>
            </a:r>
            <a:r>
              <a:rPr lang="en-US" baseline="0" dirty="0" smtClean="0">
                <a:latin typeface="Arial" charset="0"/>
                <a:ea typeface="ＭＳ Ｐゴシック" pitchFamily="34" charset="-128"/>
                <a:cs typeface="Times New Roman" pitchFamily="18" charset="0"/>
              </a:rPr>
              <a:t>in the use of CRC screening endoscopy between insured and uninsured individuals, regardless of race and ethnicity. In</a:t>
            </a:r>
            <a:r>
              <a:rPr lang="en-US" dirty="0" smtClean="0">
                <a:latin typeface="Arial" charset="0"/>
                <a:ea typeface="ＭＳ Ｐゴシック" pitchFamily="34" charset="-128"/>
                <a:cs typeface="Times New Roman" pitchFamily="18" charset="0"/>
              </a:rPr>
              <a:t> 2010, the prevalence of recent endoscopy among uninsured adults in</a:t>
            </a:r>
            <a:r>
              <a:rPr lang="en-US" baseline="0" dirty="0" smtClean="0">
                <a:latin typeface="Arial" charset="0"/>
                <a:ea typeface="ＭＳ Ｐゴシック" pitchFamily="34" charset="-128"/>
                <a:cs typeface="Times New Roman" pitchFamily="18" charset="0"/>
              </a:rPr>
              <a:t> all race and ethnic groups was about 3-4 times lower than that among the insured. </a:t>
            </a:r>
            <a:endParaRPr lang="en-US" dirty="0" smtClean="0">
              <a:latin typeface="Arial" charset="0"/>
              <a:ea typeface="ＭＳ Ｐゴシック" pitchFamily="34" charset="-128"/>
              <a:cs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7ED901CA-1570-4AB1-8D80-FE806FA9ABC2}" type="slidenum">
              <a:rPr lang="en-US" smtClean="0">
                <a:solidFill>
                  <a:srgbClr val="000000"/>
                </a:solidFill>
                <a:latin typeface="KeplerRegular" pitchFamily="2" charset="0"/>
              </a:rPr>
              <a:pPr eaLnBrk="1" hangingPunct="1"/>
              <a:t>42</a:t>
            </a:fld>
            <a:endParaRPr lang="en-US" smtClean="0">
              <a:solidFill>
                <a:srgbClr val="000000"/>
              </a:solidFill>
              <a:latin typeface="KeplerRegular" pitchFamily="2"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8738" fontAlgn="base">
              <a:spcBef>
                <a:spcPct val="0"/>
              </a:spcBef>
              <a:spcAft>
                <a:spcPct val="0"/>
              </a:spcAft>
              <a:defRPr/>
            </a:pPr>
            <a:r>
              <a:rPr lang="en-US" dirty="0" smtClean="0">
                <a:latin typeface="Arial" pitchFamily="34" charset="0"/>
                <a:ea typeface="ＭＳ Ｐゴシック" pitchFamily="34" charset="-128"/>
                <a:cs typeface="Arial" pitchFamily="34" charset="0"/>
              </a:rPr>
              <a:t>Sunburns, a short-term consequence of unprotected or excessive UV exposure, were reported much more frequently by whites than by other racial/ethnic</a:t>
            </a:r>
            <a:r>
              <a:rPr lang="en-US" baseline="0" dirty="0" smtClean="0">
                <a:latin typeface="Arial" pitchFamily="34" charset="0"/>
                <a:ea typeface="ＭＳ Ｐゴシック" pitchFamily="34" charset="-128"/>
                <a:cs typeface="Arial" pitchFamily="34" charset="0"/>
              </a:rPr>
              <a:t> groups</a:t>
            </a:r>
            <a:r>
              <a:rPr lang="en-US" dirty="0" smtClean="0">
                <a:latin typeface="Arial" pitchFamily="34" charset="0"/>
                <a:ea typeface="ＭＳ Ｐゴシック" pitchFamily="34" charset="-128"/>
                <a:cs typeface="Arial" pitchFamily="34" charset="0"/>
              </a:rPr>
              <a:t>. The vast majority of skin cancers are caused by unprotected exposure to excessive ultraviolet radiation (UVR), primarily from the sun. </a:t>
            </a:r>
            <a:r>
              <a:rPr lang="en-US" dirty="0" smtClean="0">
                <a:latin typeface="Arial" pitchFamily="34" charset="0"/>
                <a:ea typeface="+mn-ea"/>
                <a:cs typeface="Arial" pitchFamily="34" charset="0"/>
              </a:rPr>
              <a:t>The </a:t>
            </a:r>
            <a:r>
              <a:rPr lang="en-US" dirty="0">
                <a:latin typeface="Arial" pitchFamily="34" charset="0"/>
                <a:ea typeface="+mn-ea"/>
                <a:cs typeface="Arial" pitchFamily="34" charset="0"/>
              </a:rPr>
              <a:t>most serious form of skin cancer is melanoma, which is expected to be diagnosed in about </a:t>
            </a:r>
            <a:r>
              <a:rPr lang="en-US" dirty="0" smtClean="0">
                <a:latin typeface="Arial" pitchFamily="34" charset="0"/>
                <a:ea typeface="+mn-ea"/>
                <a:cs typeface="Arial" pitchFamily="34" charset="0"/>
              </a:rPr>
              <a:t>76,690 </a:t>
            </a:r>
            <a:r>
              <a:rPr lang="en-US" dirty="0">
                <a:latin typeface="Arial" pitchFamily="34" charset="0"/>
                <a:ea typeface="+mn-ea"/>
                <a:cs typeface="Arial" pitchFamily="34" charset="0"/>
              </a:rPr>
              <a:t>persons this </a:t>
            </a:r>
            <a:r>
              <a:rPr lang="en-US" dirty="0" smtClean="0">
                <a:latin typeface="Arial" pitchFamily="34" charset="0"/>
                <a:ea typeface="+mn-ea"/>
                <a:cs typeface="Arial" pitchFamily="34" charset="0"/>
              </a:rPr>
              <a:t>year and is responsible for most skin deaths</a:t>
            </a:r>
            <a:r>
              <a:rPr lang="en-US" baseline="0" dirty="0" smtClean="0">
                <a:latin typeface="Arial" pitchFamily="34" charset="0"/>
                <a:ea typeface="+mn-ea"/>
                <a:cs typeface="Arial" pitchFamily="34" charset="0"/>
              </a:rPr>
              <a:t> (</a:t>
            </a:r>
            <a:r>
              <a:rPr lang="en-US" dirty="0" smtClean="0">
                <a:latin typeface="Arial" pitchFamily="34" charset="0"/>
                <a:ea typeface="ＭＳ Ｐゴシック" charset="-128"/>
                <a:cs typeface="Arial" pitchFamily="34" charset="0"/>
              </a:rPr>
              <a:t>9,480  </a:t>
            </a:r>
            <a:r>
              <a:rPr lang="en-US" dirty="0">
                <a:latin typeface="Arial" pitchFamily="34" charset="0"/>
                <a:ea typeface="ＭＳ Ｐゴシック" charset="-128"/>
                <a:cs typeface="Arial" pitchFamily="34" charset="0"/>
              </a:rPr>
              <a:t>deaths in </a:t>
            </a:r>
            <a:r>
              <a:rPr lang="en-US" dirty="0" smtClean="0">
                <a:latin typeface="Arial" pitchFamily="34" charset="0"/>
                <a:ea typeface="ＭＳ Ｐゴシック" charset="-128"/>
                <a:cs typeface="Arial" pitchFamily="34" charset="0"/>
              </a:rPr>
              <a:t>2013). </a:t>
            </a:r>
            <a:r>
              <a:rPr lang="en-US" dirty="0" smtClean="0">
                <a:latin typeface="Arial" pitchFamily="34" charset="0"/>
                <a:ea typeface="+mn-ea"/>
                <a:cs typeface="Arial" pitchFamily="34" charset="0"/>
              </a:rPr>
              <a:t> The number of cases for the two most common types of </a:t>
            </a:r>
            <a:r>
              <a:rPr lang="en-US" dirty="0">
                <a:latin typeface="Arial" pitchFamily="34" charset="0"/>
                <a:ea typeface="+mn-ea"/>
                <a:cs typeface="Arial" pitchFamily="34" charset="0"/>
              </a:rPr>
              <a:t>skin cancer, basal cell and squamous cell, </a:t>
            </a:r>
            <a:r>
              <a:rPr lang="en-US" dirty="0" smtClean="0">
                <a:latin typeface="Arial" pitchFamily="34" charset="0"/>
                <a:ea typeface="+mn-ea"/>
                <a:cs typeface="Arial" pitchFamily="34" charset="0"/>
              </a:rPr>
              <a:t>is unknown because these are not required to be reported to cancer registries. However, a recent study estimated that in 2006, </a:t>
            </a:r>
            <a:r>
              <a:rPr lang="en-US" dirty="0">
                <a:latin typeface="Arial" pitchFamily="34" charset="0"/>
                <a:ea typeface="+mn-ea"/>
                <a:cs typeface="Arial" pitchFamily="34" charset="0"/>
              </a:rPr>
              <a:t>3.5 million cases were diagnosed and 2.2 million people were treated for these skin </a:t>
            </a:r>
            <a:r>
              <a:rPr lang="en-US" dirty="0" smtClean="0">
                <a:latin typeface="Arial" pitchFamily="34" charset="0"/>
                <a:ea typeface="+mn-ea"/>
                <a:cs typeface="Arial" pitchFamily="34" charset="0"/>
              </a:rPr>
              <a:t>cancers, which</a:t>
            </a:r>
            <a:r>
              <a:rPr lang="en-US" baseline="0" dirty="0" smtClean="0">
                <a:latin typeface="Arial" pitchFamily="34" charset="0"/>
                <a:ea typeface="+mn-ea"/>
                <a:cs typeface="Arial" pitchFamily="34" charset="0"/>
              </a:rPr>
              <a:t> are usually highly curable.</a:t>
            </a:r>
            <a:endParaRPr lang="en-US" dirty="0" smtClean="0">
              <a:latin typeface="Arial" pitchFamily="34" charset="0"/>
              <a:ea typeface="ＭＳ Ｐゴシック" pitchFamily="34" charset="-128"/>
              <a:cs typeface="Arial" pitchFamily="34" charset="0"/>
            </a:endParaRPr>
          </a:p>
          <a:p>
            <a:pPr eaLnBrk="1" hangingPunct="1">
              <a:spcBef>
                <a:spcPct val="0"/>
              </a:spcBef>
            </a:pPr>
            <a:endParaRPr lang="en-US" dirty="0" smtClean="0">
              <a:latin typeface="Arial"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519" eaLnBrk="0" hangingPunct="0">
              <a:defRPr>
                <a:solidFill>
                  <a:schemeClr val="tx1"/>
                </a:solidFill>
                <a:latin typeface="FrutigerBold" pitchFamily="2" charset="0"/>
                <a:cs typeface="Arial" charset="0"/>
              </a:defRPr>
            </a:lvl1pPr>
            <a:lvl2pPr marL="753470" indent="-289796" defTabSz="922519" eaLnBrk="0" hangingPunct="0">
              <a:defRPr>
                <a:solidFill>
                  <a:schemeClr val="tx1"/>
                </a:solidFill>
                <a:latin typeface="FrutigerBold" pitchFamily="2" charset="0"/>
                <a:cs typeface="Arial" charset="0"/>
              </a:defRPr>
            </a:lvl2pPr>
            <a:lvl3pPr marL="1159185" indent="-231837" defTabSz="922519" eaLnBrk="0" hangingPunct="0">
              <a:defRPr>
                <a:solidFill>
                  <a:schemeClr val="tx1"/>
                </a:solidFill>
                <a:latin typeface="FrutigerBold" pitchFamily="2" charset="0"/>
                <a:cs typeface="Arial" charset="0"/>
              </a:defRPr>
            </a:lvl3pPr>
            <a:lvl4pPr marL="1622859" indent="-231837" defTabSz="922519" eaLnBrk="0" hangingPunct="0">
              <a:defRPr>
                <a:solidFill>
                  <a:schemeClr val="tx1"/>
                </a:solidFill>
                <a:latin typeface="FrutigerBold" pitchFamily="2" charset="0"/>
                <a:cs typeface="Arial" charset="0"/>
              </a:defRPr>
            </a:lvl4pPr>
            <a:lvl5pPr marL="2086532" indent="-231837" defTabSz="922519" eaLnBrk="0" hangingPunct="0">
              <a:defRPr>
                <a:solidFill>
                  <a:schemeClr val="tx1"/>
                </a:solidFill>
                <a:latin typeface="FrutigerBold" pitchFamily="2" charset="0"/>
                <a:cs typeface="Arial" charset="0"/>
              </a:defRPr>
            </a:lvl5pPr>
            <a:lvl6pPr marL="2550208" indent="-231837" defTabSz="922519" eaLnBrk="0" fontAlgn="base" hangingPunct="0">
              <a:spcBef>
                <a:spcPct val="0"/>
              </a:spcBef>
              <a:spcAft>
                <a:spcPct val="0"/>
              </a:spcAft>
              <a:defRPr>
                <a:solidFill>
                  <a:schemeClr val="tx1"/>
                </a:solidFill>
                <a:latin typeface="FrutigerBold" pitchFamily="2" charset="0"/>
                <a:cs typeface="Arial" charset="0"/>
              </a:defRPr>
            </a:lvl6pPr>
            <a:lvl7pPr marL="3013882" indent="-231837" defTabSz="922519" eaLnBrk="0" fontAlgn="base" hangingPunct="0">
              <a:spcBef>
                <a:spcPct val="0"/>
              </a:spcBef>
              <a:spcAft>
                <a:spcPct val="0"/>
              </a:spcAft>
              <a:defRPr>
                <a:solidFill>
                  <a:schemeClr val="tx1"/>
                </a:solidFill>
                <a:latin typeface="FrutigerBold" pitchFamily="2" charset="0"/>
                <a:cs typeface="Arial" charset="0"/>
              </a:defRPr>
            </a:lvl7pPr>
            <a:lvl8pPr marL="3477555" indent="-231837" defTabSz="922519" eaLnBrk="0" fontAlgn="base" hangingPunct="0">
              <a:spcBef>
                <a:spcPct val="0"/>
              </a:spcBef>
              <a:spcAft>
                <a:spcPct val="0"/>
              </a:spcAft>
              <a:defRPr>
                <a:solidFill>
                  <a:schemeClr val="tx1"/>
                </a:solidFill>
                <a:latin typeface="FrutigerBold" pitchFamily="2" charset="0"/>
                <a:cs typeface="Arial" charset="0"/>
              </a:defRPr>
            </a:lvl8pPr>
            <a:lvl9pPr marL="3941230" indent="-231837" defTabSz="922519" eaLnBrk="0" fontAlgn="base" hangingPunct="0">
              <a:spcBef>
                <a:spcPct val="0"/>
              </a:spcBef>
              <a:spcAft>
                <a:spcPct val="0"/>
              </a:spcAft>
              <a:defRPr>
                <a:solidFill>
                  <a:schemeClr val="tx1"/>
                </a:solidFill>
                <a:latin typeface="FrutigerBold" pitchFamily="2" charset="0"/>
                <a:cs typeface="Arial" charset="0"/>
              </a:defRPr>
            </a:lvl9pPr>
          </a:lstStyle>
          <a:p>
            <a:pPr eaLnBrk="1" hangingPunct="1"/>
            <a:fld id="{1EAE9921-0C53-4479-AE22-3A4302DC5D2D}" type="slidenum">
              <a:rPr lang="en-US" smtClean="0">
                <a:solidFill>
                  <a:srgbClr val="000000"/>
                </a:solidFill>
                <a:latin typeface="KeplerRegular" pitchFamily="2" charset="0"/>
              </a:rPr>
              <a:pPr eaLnBrk="1" hangingPunct="1"/>
              <a:t>43</a:t>
            </a:fld>
            <a:endParaRPr lang="en-US" smtClean="0">
              <a:solidFill>
                <a:srgbClr val="000000"/>
              </a:solidFill>
              <a:latin typeface="KeplerRegular" pitchFamily="2"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ＭＳ Ｐゴシック" pitchFamily="34" charset="-128"/>
              </a:rPr>
              <a:t>Studies also suggest that exposure to artificial UVR exposure from indoor tanning devices is a risk factor for skin cancer. UVR damage of unprotected skin can be avoided by practicing recommended sun protection behaviors and avoiding indoor tanning devices, including lamps and booths. The practice of UVR protection behaviors is generally low. In a national sample of US adults in 2010, application of sunscreen and shade seeking were the most commonly practiced sun protection behaviors, whereas clothing protection, especially the use of hats and long-sleeved shirts were less frequently practiced.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B93E4D92-293D-4B81-96A3-E93768EB8260}" type="slidenum">
              <a:rPr lang="en-US" sz="1200"/>
              <a:pPr eaLnBrk="1" hangingPunct="1"/>
              <a:t>44</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19" eaLnBrk="0" hangingPunct="0">
              <a:defRPr sz="2400">
                <a:solidFill>
                  <a:schemeClr val="tx1"/>
                </a:solidFill>
                <a:latin typeface="KeplerRegular" pitchFamily="2" charset="0"/>
                <a:ea typeface="ＭＳ Ｐゴシック" pitchFamily="34" charset="-128"/>
              </a:defRPr>
            </a:lvl1pPr>
            <a:lvl2pPr marL="739439" indent="-284401" defTabSz="922719" eaLnBrk="0" hangingPunct="0">
              <a:defRPr sz="2400">
                <a:solidFill>
                  <a:schemeClr val="tx1"/>
                </a:solidFill>
                <a:latin typeface="KeplerRegular" pitchFamily="2" charset="0"/>
                <a:ea typeface="ＭＳ Ｐゴシック" pitchFamily="34" charset="-128"/>
              </a:defRPr>
            </a:lvl2pPr>
            <a:lvl3pPr marL="1137597" indent="-227519" defTabSz="922719" eaLnBrk="0" hangingPunct="0">
              <a:defRPr sz="2400">
                <a:solidFill>
                  <a:schemeClr val="tx1"/>
                </a:solidFill>
                <a:latin typeface="KeplerRegular" pitchFamily="2" charset="0"/>
                <a:ea typeface="ＭＳ Ｐゴシック" pitchFamily="34" charset="-128"/>
              </a:defRPr>
            </a:lvl3pPr>
            <a:lvl4pPr marL="1592635" indent="-227519" defTabSz="922719" eaLnBrk="0" hangingPunct="0">
              <a:defRPr sz="2400">
                <a:solidFill>
                  <a:schemeClr val="tx1"/>
                </a:solidFill>
                <a:latin typeface="KeplerRegular" pitchFamily="2" charset="0"/>
                <a:ea typeface="ＭＳ Ｐゴシック" pitchFamily="34" charset="-128"/>
              </a:defRPr>
            </a:lvl4pPr>
            <a:lvl5pPr marL="2047675" indent="-227519" defTabSz="922719" eaLnBrk="0" hangingPunct="0">
              <a:defRPr sz="2400">
                <a:solidFill>
                  <a:schemeClr val="tx1"/>
                </a:solidFill>
                <a:latin typeface="KeplerRegular" pitchFamily="2" charset="0"/>
                <a:ea typeface="ＭＳ Ｐゴシック" pitchFamily="34" charset="-128"/>
              </a:defRPr>
            </a:lvl5pPr>
            <a:lvl6pPr marL="2502714"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7753"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2792"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7830" indent="-227519" algn="r" defTabSz="922719"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70E1C969-C10B-4063-B077-4DF38327B8EA}" type="slidenum">
              <a:rPr lang="en-US" sz="1200">
                <a:solidFill>
                  <a:prstClr val="black"/>
                </a:solidFill>
              </a:rPr>
              <a:pPr eaLnBrk="1" hangingPunct="1"/>
              <a:t>5</a:t>
            </a:fld>
            <a:endParaRPr lang="en-US" sz="120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The lung cancer death rate in women began declining in the early 2000s after increasing for the previous 70 years. The lag in the decline in lung cancer in women compared to men</a:t>
            </a:r>
            <a:r>
              <a:rPr lang="en-US" baseline="0" dirty="0" smtClean="0">
                <a:latin typeface="Arial" pitchFamily="34" charset="0"/>
                <a:ea typeface="ＭＳ Ｐゴシック" pitchFamily="34" charset="-128"/>
                <a:cs typeface="Times New Roman" pitchFamily="18" charset="0"/>
              </a:rPr>
              <a:t> </a:t>
            </a:r>
            <a:r>
              <a:rPr lang="en-US" dirty="0" smtClean="0">
                <a:latin typeface="Arial" pitchFamily="34" charset="0"/>
                <a:ea typeface="ＭＳ Ｐゴシック" pitchFamily="34" charset="-128"/>
                <a:cs typeface="Times New Roman" pitchFamily="18" charset="0"/>
              </a:rPr>
              <a:t>reflects differences in smoking patterns; smoking rates peaked about two decades later in women than in men and women lagged behind men in quitting smoking in large numbers. In comparison, breast cancer death rates changed little between 1930 and 1990, but decreased 33% between the peak year (1989) and 2009.  Since 1930, the death rate for stomach cancer</a:t>
            </a:r>
            <a:r>
              <a:rPr lang="en-US" baseline="0" dirty="0" smtClean="0">
                <a:latin typeface="Arial" pitchFamily="34" charset="0"/>
                <a:ea typeface="ＭＳ Ｐゴシック" pitchFamily="34" charset="-128"/>
                <a:cs typeface="Times New Roman" pitchFamily="18" charset="0"/>
              </a:rPr>
              <a:t> </a:t>
            </a:r>
            <a:r>
              <a:rPr lang="en-US" dirty="0" smtClean="0">
                <a:latin typeface="Arial" pitchFamily="34" charset="0"/>
                <a:ea typeface="ＭＳ Ｐゴシック" pitchFamily="34" charset="-128"/>
                <a:cs typeface="Times New Roman" pitchFamily="18" charset="0"/>
              </a:rPr>
              <a:t>has decreased by more than 90%. The death rate for</a:t>
            </a:r>
            <a:r>
              <a:rPr lang="en-US" baseline="0" dirty="0" smtClean="0">
                <a:latin typeface="Arial" pitchFamily="34" charset="0"/>
                <a:ea typeface="ＭＳ Ｐゴシック" pitchFamily="34" charset="-128"/>
                <a:cs typeface="Times New Roman" pitchFamily="18" charset="0"/>
              </a:rPr>
              <a:t> uterine cancer, which was the leading cause of cancer death in the early 20</a:t>
            </a:r>
            <a:r>
              <a:rPr lang="en-US" baseline="30000" dirty="0" smtClean="0">
                <a:latin typeface="Arial" pitchFamily="34" charset="0"/>
                <a:ea typeface="ＭＳ Ｐゴシック" pitchFamily="34" charset="-128"/>
                <a:cs typeface="Times New Roman" pitchFamily="18" charset="0"/>
              </a:rPr>
              <a:t>th</a:t>
            </a:r>
            <a:r>
              <a:rPr lang="en-US" baseline="0" dirty="0" smtClean="0">
                <a:latin typeface="Arial" pitchFamily="34" charset="0"/>
                <a:ea typeface="ＭＳ Ｐゴシック" pitchFamily="34" charset="-128"/>
                <a:cs typeface="Times New Roman" pitchFamily="18" charset="0"/>
              </a:rPr>
              <a:t> century, declined from 1930 to 1997, but has since been fairly stable. C</a:t>
            </a:r>
            <a:r>
              <a:rPr lang="en-US" dirty="0" smtClean="0">
                <a:latin typeface="Arial" pitchFamily="34" charset="0"/>
                <a:ea typeface="ＭＳ Ｐゴシック" pitchFamily="34" charset="-128"/>
                <a:cs typeface="Times New Roman" pitchFamily="18" charset="0"/>
              </a:rPr>
              <a:t>olorectal cancer death rates have been decreasing for more than 50 years.</a:t>
            </a:r>
            <a:r>
              <a:rPr lang="en-US" dirty="0" smtClean="0">
                <a:latin typeface="Arial" pitchFamily="34" charset="0"/>
                <a:ea typeface="ＭＳ Ｐゴシック" pitchFamily="34" charset="-128"/>
              </a:rPr>
              <a:t> </a:t>
            </a:r>
          </a:p>
          <a:p>
            <a:pPr eaLnBrk="1" hangingPunct="1"/>
            <a:endParaRPr lang="en-US"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7AD23111-D333-4365-BBBF-BDD788894D25}" type="slidenum">
              <a:rPr lang="en-US" sz="1200"/>
              <a:pPr eaLnBrk="1" hangingPunct="1"/>
              <a:t>6</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rPr>
              <a:t>Cancer death rates are higher in men than in women for every racial and ethnic group.  African American men and women have higher rates of cancer mortality than their counterparts in every other racial and ethnic group.  Asian American and Pacific Islander men and women have the lowest cancer death rates, about half the rate of African American men and women, respectively. </a:t>
            </a:r>
          </a:p>
          <a:p>
            <a:pPr eaLnBrk="1" hangingPunct="1"/>
            <a:r>
              <a:rPr lang="en-US" dirty="0" smtClean="0">
                <a:latin typeface="Arial" pitchFamily="34" charset="0"/>
                <a:ea typeface="ＭＳ Ｐゴシック" pitchFamily="34" charset="-128"/>
              </a:rPr>
              <a:t>Note: Rates for populations other than white and African American may be affected by problems in ascertaining race/ethnicity from medical records, which likely results in underreported cancer</a:t>
            </a:r>
            <a:r>
              <a:rPr lang="en-US" baseline="0"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death rates.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27" eaLnBrk="0" hangingPunct="0">
              <a:defRPr sz="2400">
                <a:solidFill>
                  <a:schemeClr val="tx1"/>
                </a:solidFill>
                <a:latin typeface="KeplerRegular" pitchFamily="2" charset="0"/>
                <a:ea typeface="ＭＳ Ｐゴシック" pitchFamily="34" charset="-128"/>
              </a:defRPr>
            </a:lvl1pPr>
            <a:lvl2pPr marL="739525" indent="-284433" defTabSz="922827" eaLnBrk="0" hangingPunct="0">
              <a:defRPr sz="2400">
                <a:solidFill>
                  <a:schemeClr val="tx1"/>
                </a:solidFill>
                <a:latin typeface="KeplerRegular" pitchFamily="2" charset="0"/>
                <a:ea typeface="ＭＳ Ｐゴシック" pitchFamily="34" charset="-128"/>
              </a:defRPr>
            </a:lvl2pPr>
            <a:lvl3pPr marL="1137732" indent="-227546" defTabSz="922827" eaLnBrk="0" hangingPunct="0">
              <a:defRPr sz="2400">
                <a:solidFill>
                  <a:schemeClr val="tx1"/>
                </a:solidFill>
                <a:latin typeface="KeplerRegular" pitchFamily="2" charset="0"/>
                <a:ea typeface="ＭＳ Ｐゴシック" pitchFamily="34" charset="-128"/>
              </a:defRPr>
            </a:lvl3pPr>
            <a:lvl4pPr marL="1592824" indent="-227546" defTabSz="922827" eaLnBrk="0" hangingPunct="0">
              <a:defRPr sz="2400">
                <a:solidFill>
                  <a:schemeClr val="tx1"/>
                </a:solidFill>
                <a:latin typeface="KeplerRegular" pitchFamily="2" charset="0"/>
                <a:ea typeface="ＭＳ Ｐゴシック" pitchFamily="34" charset="-128"/>
              </a:defRPr>
            </a:lvl4pPr>
            <a:lvl5pPr marL="2047917" indent="-227546" defTabSz="922827" eaLnBrk="0" hangingPunct="0">
              <a:defRPr sz="2400">
                <a:solidFill>
                  <a:schemeClr val="tx1"/>
                </a:solidFill>
                <a:latin typeface="KeplerRegular" pitchFamily="2" charset="0"/>
                <a:ea typeface="ＭＳ Ｐゴシック" pitchFamily="34" charset="-128"/>
              </a:defRPr>
            </a:lvl5pPr>
            <a:lvl6pPr marL="2503010"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8103"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3196"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8288" indent="-227546" algn="r" defTabSz="922827"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66581A61-74CA-4CD7-A87D-B37D6A4D9E53}" type="slidenum">
              <a:rPr lang="en-US" sz="1200"/>
              <a:pPr eaLnBrk="1" hangingPunct="1"/>
              <a:t>7</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Although the overall cancer death rate continues to be higher in African American men than white men, from 2000 to 2009, the decline in death rates was larger for African American men (2.4% per year versus 1.7% per year).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Almost 1.2 million cancer deaths were averted</a:t>
            </a:r>
            <a:r>
              <a:rPr lang="en-US" baseline="0" dirty="0" smtClean="0"/>
              <a:t> as a result of almost two decades of consistent declines in cancer deaths rates. </a:t>
            </a:r>
            <a:endParaRPr lang="en-US" dirty="0"/>
          </a:p>
        </p:txBody>
      </p:sp>
      <p:sp>
        <p:nvSpPr>
          <p:cNvPr id="4" name="Slide Number Placeholder 3"/>
          <p:cNvSpPr>
            <a:spLocks noGrp="1"/>
          </p:cNvSpPr>
          <p:nvPr>
            <p:ph type="sldNum" sz="quarter" idx="10"/>
          </p:nvPr>
        </p:nvSpPr>
        <p:spPr/>
        <p:txBody>
          <a:bodyPr/>
          <a:lstStyle/>
          <a:p>
            <a:pPr>
              <a:defRPr/>
            </a:pPr>
            <a:fld id="{E9898F8C-A37A-48C6-8844-9868217915B5}" type="slidenum">
              <a:rPr lang="en-US" smtClean="0"/>
              <a:pPr>
                <a:defRPr/>
              </a:pPr>
              <a:t>8</a:t>
            </a:fld>
            <a:endParaRPr lang="en-US"/>
          </a:p>
        </p:txBody>
      </p:sp>
    </p:spTree>
    <p:extLst>
      <p:ext uri="{BB962C8B-B14F-4D97-AF65-F5344CB8AC3E}">
        <p14:creationId xmlns:p14="http://schemas.microsoft.com/office/powerpoint/2010/main" val="3412548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30" eaLnBrk="0" hangingPunct="0">
              <a:defRPr sz="2400">
                <a:solidFill>
                  <a:schemeClr val="tx1"/>
                </a:solidFill>
                <a:latin typeface="KeplerRegular" pitchFamily="2" charset="0"/>
                <a:ea typeface="ＭＳ Ｐゴシック" pitchFamily="34" charset="-128"/>
              </a:defRPr>
            </a:lvl1pPr>
            <a:lvl2pPr marL="739447" indent="-284403" defTabSz="922730" eaLnBrk="0" hangingPunct="0">
              <a:defRPr sz="2400">
                <a:solidFill>
                  <a:schemeClr val="tx1"/>
                </a:solidFill>
                <a:latin typeface="KeplerRegular" pitchFamily="2" charset="0"/>
                <a:ea typeface="ＭＳ Ｐゴシック" pitchFamily="34" charset="-128"/>
              </a:defRPr>
            </a:lvl2pPr>
            <a:lvl3pPr marL="1137611" indent="-227522" defTabSz="922730" eaLnBrk="0" hangingPunct="0">
              <a:defRPr sz="2400">
                <a:solidFill>
                  <a:schemeClr val="tx1"/>
                </a:solidFill>
                <a:latin typeface="KeplerRegular" pitchFamily="2" charset="0"/>
                <a:ea typeface="ＭＳ Ｐゴシック" pitchFamily="34" charset="-128"/>
              </a:defRPr>
            </a:lvl3pPr>
            <a:lvl4pPr marL="1592656" indent="-227522" defTabSz="922730" eaLnBrk="0" hangingPunct="0">
              <a:defRPr sz="2400">
                <a:solidFill>
                  <a:schemeClr val="tx1"/>
                </a:solidFill>
                <a:latin typeface="KeplerRegular" pitchFamily="2" charset="0"/>
                <a:ea typeface="ＭＳ Ｐゴシック" pitchFamily="34" charset="-128"/>
              </a:defRPr>
            </a:lvl4pPr>
            <a:lvl5pPr marL="2047700" indent="-227522" defTabSz="922730" eaLnBrk="0" hangingPunct="0">
              <a:defRPr sz="2400">
                <a:solidFill>
                  <a:schemeClr val="tx1"/>
                </a:solidFill>
                <a:latin typeface="KeplerRegular" pitchFamily="2" charset="0"/>
                <a:ea typeface="ＭＳ Ｐゴシック" pitchFamily="34" charset="-128"/>
              </a:defRPr>
            </a:lvl5pPr>
            <a:lvl6pPr marL="2502745" indent="-227522" algn="r" defTabSz="922730"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57790" indent="-227522" algn="r" defTabSz="922730"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12834" indent="-227522" algn="r" defTabSz="922730"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67878" indent="-227522" algn="r" defTabSz="922730"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707DCDF5-C6D2-4DB6-BC6C-F9589FD05868}" type="slidenum">
              <a:rPr lang="en-US" sz="1200">
                <a:solidFill>
                  <a:prstClr val="black"/>
                </a:solidFill>
              </a:rPr>
              <a:pPr eaLnBrk="1" hangingPunct="1"/>
              <a:t>9</a:t>
            </a:fld>
            <a:endParaRPr lang="en-US" sz="120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Now we will turn our attention to the number of new cancers projected for the US this year.  It is estimated that more than 1.6 million new cases of cancer will be diagnosed in 2013.  The most common cancers are prostate in men and breast in women; lung and colorectal cancers are the second</a:t>
            </a:r>
            <a:r>
              <a:rPr lang="en-US" baseline="0" dirty="0" smtClean="0">
                <a:latin typeface="Arial" pitchFamily="34" charset="0"/>
                <a:ea typeface="ＭＳ Ｐゴシック" pitchFamily="34" charset="-128"/>
                <a:cs typeface="Times New Roman" pitchFamily="18" charset="0"/>
              </a:rPr>
              <a:t> and third most common cancers </a:t>
            </a:r>
            <a:r>
              <a:rPr lang="en-US" dirty="0" smtClean="0">
                <a:latin typeface="Arial" pitchFamily="34" charset="0"/>
                <a:ea typeface="ＭＳ Ｐゴシック" pitchFamily="34" charset="-128"/>
                <a:cs typeface="Times New Roman" pitchFamily="18" charset="0"/>
              </a:rPr>
              <a:t>in both men and in women.</a:t>
            </a:r>
            <a:r>
              <a:rPr lang="en-US" dirty="0" smtClean="0">
                <a:latin typeface="Arial" pitchFamily="34" charset="0"/>
                <a:ea typeface="ＭＳ Ｐゴシック" pitchFamily="34" charset="-128"/>
              </a:rPr>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88"/>
            <a:ext cx="7808913" cy="50276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2700" y="5943600"/>
            <a:ext cx="9715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651" name="Rectangle 3"/>
          <p:cNvSpPr>
            <a:spLocks noGrp="1" noChangeArrowheads="1"/>
          </p:cNvSpPr>
          <p:nvPr>
            <p:ph type="ctrTitle"/>
          </p:nvPr>
        </p:nvSpPr>
        <p:spPr bwMode="white">
          <a:xfrm>
            <a:off x="1676400" y="273050"/>
            <a:ext cx="5754688" cy="762000"/>
          </a:xfrm>
        </p:spPr>
        <p:txBody>
          <a:bodyPr/>
          <a:lstStyle>
            <a:lvl1pPr>
              <a:lnSpc>
                <a:spcPct val="90000"/>
              </a:lnSpc>
              <a:defRPr>
                <a:solidFill>
                  <a:schemeClr val="bg1"/>
                </a:solidFill>
              </a:defRPr>
            </a:lvl1pPr>
          </a:lstStyle>
          <a:p>
            <a:r>
              <a:rPr lang="en-US"/>
              <a:t>Click to edit Master title style</a:t>
            </a:r>
          </a:p>
        </p:txBody>
      </p:sp>
      <p:sp>
        <p:nvSpPr>
          <p:cNvPr id="411652" name="Rectangle 4"/>
          <p:cNvSpPr>
            <a:spLocks noGrp="1" noChangeArrowheads="1"/>
          </p:cNvSpPr>
          <p:nvPr>
            <p:ph type="subTitle" idx="1"/>
          </p:nvPr>
        </p:nvSpPr>
        <p:spPr bwMode="white">
          <a:xfrm>
            <a:off x="1676400" y="1219200"/>
            <a:ext cx="5754688" cy="1752600"/>
          </a:xfrm>
        </p:spPr>
        <p:txBody>
          <a:bodyPr/>
          <a:lstStyle>
            <a:lvl1pPr>
              <a:defRPr sz="2800">
                <a:solidFill>
                  <a:schemeClr val="bg1"/>
                </a:solidFill>
                <a:latin typeface="KeplerRegular" pitchFamily="2" charset="0"/>
              </a:defRPr>
            </a:lvl1pPr>
          </a:lstStyle>
          <a:p>
            <a:r>
              <a:rPr lang="en-US"/>
              <a:t>Click to edit Master subtitle style</a:t>
            </a:r>
          </a:p>
        </p:txBody>
      </p:sp>
      <p:sp>
        <p:nvSpPr>
          <p:cNvPr id="6" name="Rectangle 5"/>
          <p:cNvSpPr>
            <a:spLocks noGrp="1" noChangeArrowheads="1"/>
          </p:cNvSpPr>
          <p:nvPr>
            <p:ph type="ftr" sz="quarter" idx="10"/>
          </p:nvPr>
        </p:nvSpPr>
        <p:spPr>
          <a:xfrm>
            <a:off x="4572000" y="6400800"/>
            <a:ext cx="2895600" cy="304800"/>
          </a:xfrm>
        </p:spPr>
        <p:txBody>
          <a:bodyPr/>
          <a:lstStyle>
            <a:lvl1pPr>
              <a:defRPr/>
            </a:lvl1pPr>
          </a:lstStyle>
          <a:p>
            <a:pPr>
              <a:defRPr/>
            </a:pPr>
            <a:endParaRPr lang="en-US"/>
          </a:p>
        </p:txBody>
      </p:sp>
    </p:spTree>
    <p:extLst>
      <p:ext uri="{BB962C8B-B14F-4D97-AF65-F5344CB8AC3E}">
        <p14:creationId xmlns:p14="http://schemas.microsoft.com/office/powerpoint/2010/main" val="255374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7790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71463"/>
            <a:ext cx="1695450" cy="5824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271463"/>
            <a:ext cx="4933950" cy="5824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37974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1463"/>
            <a:ext cx="67818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676400" y="1219200"/>
            <a:ext cx="6781800" cy="4876800"/>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69257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76400" y="271463"/>
            <a:ext cx="67818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676400" y="1219200"/>
            <a:ext cx="33147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3500" y="1219200"/>
            <a:ext cx="33147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676400" y="3733800"/>
            <a:ext cx="33147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43500" y="3733800"/>
            <a:ext cx="33147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p:txBody>
          <a:bodyPr/>
          <a:lstStyle>
            <a:lvl1pPr algn="l" fontAlgn="auto">
              <a:spcBef>
                <a:spcPts val="0"/>
              </a:spcBef>
              <a:spcAft>
                <a:spcPts val="0"/>
              </a:spcAft>
              <a:defRPr>
                <a:ea typeface="+mn-ea"/>
              </a:defRPr>
            </a:lvl1pPr>
          </a:lstStyle>
          <a:p>
            <a:pPr>
              <a:defRPr/>
            </a:pPr>
            <a:endParaRPr lang="en-US">
              <a:solidFill>
                <a:srgbClr val="000000"/>
              </a:solidFill>
            </a:endParaRPr>
          </a:p>
        </p:txBody>
      </p:sp>
    </p:spTree>
    <p:extLst>
      <p:ext uri="{BB962C8B-B14F-4D97-AF65-F5344CB8AC3E}">
        <p14:creationId xmlns:p14="http://schemas.microsoft.com/office/powerpoint/2010/main" val="1504788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225036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29983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515570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269AAE-69B4-45D1-BF99-EA138C30DB1F}" type="datetimeFigureOut">
              <a:rPr lang="en-US">
                <a:solidFill>
                  <a:prstClr val="black">
                    <a:tint val="75000"/>
                  </a:prstClr>
                </a:solidFill>
              </a:rPr>
              <a:pPr/>
              <a:t>11/25/2014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7C0701-7F5E-429C-9BBA-04F2FFD77617}" type="slidenum">
              <a:rPr lang="en-US">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90208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69AAE-69B4-45D1-BF99-EA138C30DB1F}" type="datetimeFigureOut">
              <a:rPr lang="en-US">
                <a:solidFill>
                  <a:prstClr val="black">
                    <a:tint val="75000"/>
                  </a:prstClr>
                </a:solidFill>
              </a:rPr>
              <a:pPr/>
              <a:t>11/25/2014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7C0701-7F5E-429C-9BBA-04F2FFD77617}" type="slidenum">
              <a:rPr lang="en-US">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869419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269AAE-69B4-45D1-BF99-EA138C30DB1F}" type="datetimeFigureOut">
              <a:rPr lang="en-US">
                <a:solidFill>
                  <a:prstClr val="black">
                    <a:tint val="75000"/>
                  </a:prstClr>
                </a:solidFill>
              </a:rPr>
              <a:pPr/>
              <a:t>11/25/2014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7C0701-7F5E-429C-9BBA-04F2FFD77617}" type="slidenum">
              <a:rPr lang="en-US">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85298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7173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69AAE-69B4-45D1-BF99-EA138C30DB1F}" type="datetimeFigureOut">
              <a:rPr lang="en-US">
                <a:solidFill>
                  <a:prstClr val="black">
                    <a:tint val="75000"/>
                  </a:prstClr>
                </a:solidFill>
              </a:rPr>
              <a:pPr/>
              <a:t>11/25/2014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7C0701-7F5E-429C-9BBA-04F2FFD77617}" type="slidenum">
              <a:rPr lang="en-US">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928943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69AAE-69B4-45D1-BF99-EA138C30DB1F}" type="datetimeFigureOut">
              <a:rPr lang="en-US">
                <a:solidFill>
                  <a:prstClr val="black">
                    <a:tint val="75000"/>
                  </a:prstClr>
                </a:solidFill>
              </a:rPr>
              <a:pPr/>
              <a:t>11/25/2014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7C0701-7F5E-429C-9BBA-04F2FFD77617}" type="slidenum">
              <a:rPr lang="en-US">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598033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69AAE-69B4-45D1-BF99-EA138C30DB1F}" type="datetimeFigureOut">
              <a:rPr lang="en-US">
                <a:solidFill>
                  <a:prstClr val="black">
                    <a:tint val="75000"/>
                  </a:prstClr>
                </a:solidFill>
              </a:rPr>
              <a:pPr/>
              <a:t>11/25/2014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7C0701-7F5E-429C-9BBA-04F2FFD77617}" type="slidenum">
              <a:rPr lang="en-US">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777546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79145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11/25/2014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53297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1909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219200"/>
            <a:ext cx="3314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219200"/>
            <a:ext cx="3314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7805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140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950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357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0474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2473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76400" y="271463"/>
            <a:ext cx="678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676400" y="1219200"/>
            <a:ext cx="6781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28" name="Rectangle 4"/>
          <p:cNvSpPr>
            <a:spLocks noGrp="1" noChangeArrowheads="1"/>
          </p:cNvSpPr>
          <p:nvPr>
            <p:ph type="ftr" sz="quarter" idx="3"/>
          </p:nvPr>
        </p:nvSpPr>
        <p:spPr bwMode="auto">
          <a:xfrm>
            <a:off x="5562600" y="6400800"/>
            <a:ext cx="2895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atin typeface="FrutigerBold" pitchFamily="2" charset="0"/>
              </a:defRPr>
            </a:lvl1pPr>
          </a:lstStyle>
          <a:p>
            <a:pPr>
              <a:defRPr/>
            </a:pPr>
            <a:endParaRPr lang="en-US"/>
          </a:p>
        </p:txBody>
      </p:sp>
      <p:sp>
        <p:nvSpPr>
          <p:cNvPr id="2053" name="Rectangle 7"/>
          <p:cNvSpPr>
            <a:spLocks noChangeArrowheads="1"/>
          </p:cNvSpPr>
          <p:nvPr userDrawn="1"/>
        </p:nvSpPr>
        <p:spPr bwMode="auto">
          <a:xfrm>
            <a:off x="0" y="1600200"/>
            <a:ext cx="914400" cy="5257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4" name="Rectangle 7"/>
          <p:cNvSpPr>
            <a:spLocks noChangeArrowheads="1"/>
          </p:cNvSpPr>
          <p:nvPr userDrawn="1"/>
        </p:nvSpPr>
        <p:spPr bwMode="auto">
          <a:xfrm>
            <a:off x="0" y="0"/>
            <a:ext cx="914400" cy="1524000"/>
          </a:xfrm>
          <a:prstGeom prst="rect">
            <a:avLst/>
          </a:prstGeom>
          <a:solidFill>
            <a:schemeClr val="bg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926"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41" r:id="rId13"/>
  </p:sldLayoutIdLst>
  <p:txStyles>
    <p:title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2pPr>
      <a:lvl3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3pPr>
      <a:lvl4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4pPr>
      <a:lvl5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5pPr>
      <a:lvl6pPr marL="457200" algn="l" rtl="0" fontAlgn="base">
        <a:spcBef>
          <a:spcPct val="0"/>
        </a:spcBef>
        <a:spcAft>
          <a:spcPct val="0"/>
        </a:spcAft>
        <a:defRPr sz="3000">
          <a:solidFill>
            <a:schemeClr val="tx1"/>
          </a:solidFill>
          <a:latin typeface="FrutigerBold" pitchFamily="2" charset="0"/>
          <a:ea typeface="Arial" charset="0"/>
          <a:cs typeface="Arial" charset="0"/>
        </a:defRPr>
      </a:lvl6pPr>
      <a:lvl7pPr marL="914400" algn="l" rtl="0" fontAlgn="base">
        <a:spcBef>
          <a:spcPct val="0"/>
        </a:spcBef>
        <a:spcAft>
          <a:spcPct val="0"/>
        </a:spcAft>
        <a:defRPr sz="3000">
          <a:solidFill>
            <a:schemeClr val="tx1"/>
          </a:solidFill>
          <a:latin typeface="FrutigerBold" pitchFamily="2" charset="0"/>
          <a:ea typeface="Arial" charset="0"/>
          <a:cs typeface="Arial" charset="0"/>
        </a:defRPr>
      </a:lvl7pPr>
      <a:lvl8pPr marL="1371600" algn="l" rtl="0" fontAlgn="base">
        <a:spcBef>
          <a:spcPct val="0"/>
        </a:spcBef>
        <a:spcAft>
          <a:spcPct val="0"/>
        </a:spcAft>
        <a:defRPr sz="3000">
          <a:solidFill>
            <a:schemeClr val="tx1"/>
          </a:solidFill>
          <a:latin typeface="FrutigerBold" pitchFamily="2" charset="0"/>
          <a:ea typeface="Arial" charset="0"/>
          <a:cs typeface="Arial" charset="0"/>
        </a:defRPr>
      </a:lvl8pPr>
      <a:lvl9pPr marL="1828800" algn="l" rtl="0" fontAlgn="base">
        <a:spcBef>
          <a:spcPct val="0"/>
        </a:spcBef>
        <a:spcAft>
          <a:spcPct val="0"/>
        </a:spcAft>
        <a:defRPr sz="3000">
          <a:solidFill>
            <a:schemeClr val="tx1"/>
          </a:solidFill>
          <a:latin typeface="FrutigerBold" pitchFamily="2" charset="0"/>
          <a:ea typeface="Arial" charset="0"/>
          <a:cs typeface="Arial" charset="0"/>
        </a:defRPr>
      </a:lvl9pPr>
    </p:titleStyle>
    <p:bodyStyle>
      <a:lvl1pPr marL="342900" indent="-342900" algn="l" rtl="0" eaLnBrk="0" fontAlgn="base" hangingPunct="0">
        <a:spcBef>
          <a:spcPct val="100000"/>
        </a:spcBef>
        <a:spcAft>
          <a:spcPct val="0"/>
        </a:spcAft>
        <a:defRPr sz="2600">
          <a:solidFill>
            <a:schemeClr val="tx1"/>
          </a:solidFill>
          <a:latin typeface="+mn-lt"/>
          <a:ea typeface="+mn-ea"/>
          <a:cs typeface="+mn-cs"/>
        </a:defRPr>
      </a:lvl1pPr>
      <a:lvl2pPr marL="6350" indent="-4763" algn="l" rtl="0" eaLnBrk="0" fontAlgn="base" hangingPunct="0">
        <a:spcBef>
          <a:spcPct val="65000"/>
        </a:spcBef>
        <a:spcAft>
          <a:spcPct val="0"/>
        </a:spcAft>
        <a:defRPr sz="2400">
          <a:solidFill>
            <a:schemeClr val="tx1"/>
          </a:solidFill>
          <a:latin typeface="KeplerRegular" pitchFamily="2" charset="0"/>
          <a:ea typeface="+mn-ea"/>
          <a:cs typeface="+mn-cs"/>
        </a:defRPr>
      </a:lvl2pPr>
      <a:lvl3pPr marL="236538" indent="-228600" algn="l" rtl="0" eaLnBrk="0" fontAlgn="base" hangingPunct="0">
        <a:spcBef>
          <a:spcPct val="40000"/>
        </a:spcBef>
        <a:spcAft>
          <a:spcPct val="0"/>
        </a:spcAft>
        <a:buChar char="•"/>
        <a:defRPr sz="2400">
          <a:solidFill>
            <a:schemeClr val="tx1"/>
          </a:solidFill>
          <a:latin typeface="KeplerRegular" pitchFamily="2" charset="0"/>
          <a:ea typeface="+mn-ea"/>
          <a:cs typeface="+mn-cs"/>
        </a:defRPr>
      </a:lvl3pPr>
      <a:lvl4pPr marL="466725" indent="-228600" algn="l" rtl="0" eaLnBrk="0" fontAlgn="base" hangingPunct="0">
        <a:spcBef>
          <a:spcPct val="20000"/>
        </a:spcBef>
        <a:spcAft>
          <a:spcPct val="0"/>
        </a:spcAft>
        <a:buSzPct val="90000"/>
        <a:buChar char="•"/>
        <a:defRPr sz="2200">
          <a:solidFill>
            <a:schemeClr val="tx1"/>
          </a:solidFill>
          <a:latin typeface="KeplerRegular" pitchFamily="2" charset="0"/>
          <a:ea typeface="+mn-ea"/>
          <a:cs typeface="+mn-cs"/>
        </a:defRPr>
      </a:lvl4pPr>
      <a:lvl5pPr marL="696913" indent="-228600" algn="l" rtl="0" eaLnBrk="0" fontAlgn="base" hangingPunct="0">
        <a:spcBef>
          <a:spcPct val="10000"/>
        </a:spcBef>
        <a:spcAft>
          <a:spcPct val="0"/>
        </a:spcAft>
        <a:buSzPct val="90000"/>
        <a:buChar char="•"/>
        <a:defRPr sz="2200">
          <a:solidFill>
            <a:schemeClr val="tx1"/>
          </a:solidFill>
          <a:latin typeface="KeplerRegular" pitchFamily="2" charset="0"/>
          <a:ea typeface="+mn-ea"/>
          <a:cs typeface="+mn-cs"/>
        </a:defRPr>
      </a:lvl5pPr>
      <a:lvl6pPr marL="11541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6pPr>
      <a:lvl7pPr marL="16113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7pPr>
      <a:lvl8pPr marL="20685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8pPr>
      <a:lvl9pPr marL="25257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A269AAE-69B4-45D1-BF99-EA138C30DB1F}" type="datetimeFigureOut">
              <a:rPr lang="en-US" smtClean="0">
                <a:solidFill>
                  <a:prstClr val="black">
                    <a:tint val="75000"/>
                  </a:prstClr>
                </a:solidFill>
                <a:latin typeface="Calibri"/>
                <a:ea typeface="+mn-ea"/>
              </a:rPr>
              <a:pPr fontAlgn="auto">
                <a:spcBef>
                  <a:spcPts val="0"/>
                </a:spcBef>
                <a:spcAft>
                  <a:spcPts val="0"/>
                </a:spcAft>
              </a:pPr>
              <a:t>11/25/2014</a:t>
            </a:fld>
            <a:endParaRPr lang="en-US" smtClean="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smtClean="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B7C0701-7F5E-429C-9BBA-04F2FFD77617}" type="slidenum">
              <a:rPr lang="en-US" smtClean="0">
                <a:solidFill>
                  <a:prstClr val="black">
                    <a:tint val="75000"/>
                  </a:prstClr>
                </a:solidFill>
                <a:latin typeface="Calibri"/>
                <a:ea typeface="+mn-ea"/>
              </a:rPr>
              <a:pPr fontAlgn="auto">
                <a:spcBef>
                  <a:spcPts val="0"/>
                </a:spcBef>
                <a:spcAft>
                  <a:spcPts val="0"/>
                </a:spcAft>
              </a:pPr>
              <a:t>‹Nr.›</a:t>
            </a:fld>
            <a:endParaRPr lang="en-US" smtClean="0">
              <a:solidFill>
                <a:prstClr val="black">
                  <a:tint val="75000"/>
                </a:prstClr>
              </a:solidFill>
              <a:latin typeface="Calibri"/>
              <a:ea typeface="+mn-ea"/>
            </a:endParaRPr>
          </a:p>
        </p:txBody>
      </p:sp>
    </p:spTree>
    <p:extLst>
      <p:ext uri="{BB962C8B-B14F-4D97-AF65-F5344CB8AC3E}">
        <p14:creationId xmlns:p14="http://schemas.microsoft.com/office/powerpoint/2010/main" val="3306836345"/>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785336"/>
            <a:ext cx="7010400" cy="738664"/>
          </a:xfrm>
          <a:prstGeom prst="rect">
            <a:avLst/>
          </a:prstGeom>
          <a:noFill/>
        </p:spPr>
        <p:txBody>
          <a:bodyPr wrap="square" rtlCol="0">
            <a:spAutoFit/>
          </a:bodyPr>
          <a:lstStyle/>
          <a:p>
            <a:pPr algn="l" fontAlgn="auto">
              <a:spcBef>
                <a:spcPts val="0"/>
              </a:spcBef>
              <a:spcAft>
                <a:spcPts val="0"/>
              </a:spcAft>
            </a:pPr>
            <a:r>
              <a:rPr lang="en-US" sz="4200" kern="0" dirty="0" smtClean="0">
                <a:solidFill>
                  <a:srgbClr val="FFFFFF"/>
                </a:solidFill>
                <a:latin typeface="Arial" pitchFamily="34" charset="0"/>
                <a:cs typeface="Arial"/>
              </a:rPr>
              <a:t>Cancer Statistics </a:t>
            </a:r>
            <a:r>
              <a:rPr lang="en-US" sz="4200" b="1" kern="0" dirty="0" smtClean="0">
                <a:solidFill>
                  <a:srgbClr val="FFFFFF"/>
                </a:solidFill>
                <a:latin typeface="Arial" pitchFamily="34" charset="0"/>
                <a:cs typeface="Arial"/>
              </a:rPr>
              <a:t>2013</a:t>
            </a:r>
            <a:endParaRPr lang="en-US" sz="1800" dirty="0">
              <a:solidFill>
                <a:prstClr val="black"/>
              </a:solidFill>
              <a:latin typeface="Calibri"/>
              <a:ea typeface="+mn-ea"/>
            </a:endParaRPr>
          </a:p>
        </p:txBody>
      </p:sp>
      <p:sp>
        <p:nvSpPr>
          <p:cNvPr id="3" name="TextBox 2"/>
          <p:cNvSpPr txBox="1"/>
          <p:nvPr/>
        </p:nvSpPr>
        <p:spPr>
          <a:xfrm>
            <a:off x="533400" y="1941493"/>
            <a:ext cx="4953000" cy="954107"/>
          </a:xfrm>
          <a:prstGeom prst="rect">
            <a:avLst/>
          </a:prstGeom>
          <a:noFill/>
        </p:spPr>
        <p:txBody>
          <a:bodyPr wrap="square" rtlCol="0">
            <a:spAutoFit/>
          </a:bodyPr>
          <a:lstStyle/>
          <a:p>
            <a:pPr algn="l" fontAlgn="auto">
              <a:spcAft>
                <a:spcPts val="0"/>
              </a:spcAft>
            </a:pPr>
            <a:r>
              <a:rPr lang="en-US" sz="2800" dirty="0" smtClean="0">
                <a:solidFill>
                  <a:srgbClr val="BBD1FF"/>
                </a:solidFill>
                <a:latin typeface="Arial" pitchFamily="34" charset="0"/>
              </a:rPr>
              <a:t>A Presentation from the</a:t>
            </a:r>
          </a:p>
          <a:p>
            <a:pPr algn="l" fontAlgn="auto">
              <a:spcAft>
                <a:spcPts val="0"/>
              </a:spcAft>
            </a:pPr>
            <a:r>
              <a:rPr lang="en-US" sz="2800" dirty="0" smtClean="0">
                <a:solidFill>
                  <a:srgbClr val="BBD1FF"/>
                </a:solidFill>
                <a:latin typeface="Arial" pitchFamily="34" charset="0"/>
              </a:rPr>
              <a:t>American Cancer Society</a:t>
            </a:r>
          </a:p>
        </p:txBody>
      </p:sp>
      <p:sp>
        <p:nvSpPr>
          <p:cNvPr id="4" name="TextBox 3"/>
          <p:cNvSpPr txBox="1"/>
          <p:nvPr/>
        </p:nvSpPr>
        <p:spPr>
          <a:xfrm>
            <a:off x="2362200" y="4724400"/>
            <a:ext cx="5334000" cy="276999"/>
          </a:xfrm>
          <a:prstGeom prst="rect">
            <a:avLst/>
          </a:prstGeom>
          <a:noFill/>
        </p:spPr>
        <p:txBody>
          <a:bodyPr wrap="square" rtlCol="0">
            <a:spAutoFit/>
          </a:bodyPr>
          <a:lstStyle/>
          <a:p>
            <a:pPr fontAlgn="auto">
              <a:spcBef>
                <a:spcPts val="0"/>
              </a:spcBef>
              <a:spcAft>
                <a:spcPts val="0"/>
              </a:spcAft>
            </a:pPr>
            <a:r>
              <a:rPr lang="en-US" sz="1200" dirty="0" smtClean="0">
                <a:solidFill>
                  <a:prstClr val="white"/>
                </a:solidFill>
                <a:latin typeface="Arial" pitchFamily="34" charset="0"/>
                <a:ea typeface="+mn-ea"/>
              </a:rPr>
              <a:t>©2013, American Cancer Society, Inc.</a:t>
            </a:r>
            <a:endParaRPr lang="en-US" sz="1200" dirty="0">
              <a:solidFill>
                <a:prstClr val="white"/>
              </a:solidFill>
              <a:latin typeface="Arial" pitchFamily="34" charset="0"/>
              <a:ea typeface="+mn-ea"/>
            </a:endParaRPr>
          </a:p>
        </p:txBody>
      </p:sp>
    </p:spTree>
    <p:extLst>
      <p:ext uri="{BB962C8B-B14F-4D97-AF65-F5344CB8AC3E}">
        <p14:creationId xmlns:p14="http://schemas.microsoft.com/office/powerpoint/2010/main" val="2930387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63675" y="292100"/>
            <a:ext cx="7010400" cy="762000"/>
          </a:xfrm>
        </p:spPr>
        <p:txBody>
          <a:bodyPr anchor="t"/>
          <a:lstStyle/>
          <a:p>
            <a:pPr eaLnBrk="1" hangingPunct="1"/>
            <a:r>
              <a:rPr lang="en-US" sz="2000" dirty="0" smtClean="0">
                <a:latin typeface="Arial" pitchFamily="34" charset="0"/>
              </a:rPr>
              <a:t>Cancer Incidence Rates* by Sex, US, 1975-2009</a:t>
            </a:r>
            <a:br>
              <a:rPr lang="en-US" sz="2000" dirty="0" smtClean="0">
                <a:latin typeface="Arial" pitchFamily="34" charset="0"/>
              </a:rPr>
            </a:br>
            <a:endParaRPr lang="en-US" sz="2000" dirty="0" smtClean="0">
              <a:latin typeface="Arial" pitchFamily="34" charset="0"/>
            </a:endParaRPr>
          </a:p>
        </p:txBody>
      </p:sp>
      <p:pic>
        <p:nvPicPr>
          <p:cNvPr id="38914" name="Picture 2" descr="This slide shows trends in cancer incidence rates for all sites combined from 1975 to 2009. Over the most recent ten years of available data – 2000 to 2009 – on average, overall incidence rates in the SEER 9 areas decreased slightly in men (by 0.8% per year) and were stable in women. SEER 9 represents approximately 10% of the US population and is the only source for long-term (since 1975) population-based incidence data.&#10;" title="Cancer Incidence Rates* by Sex, US, 1975-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63675" y="292100"/>
            <a:ext cx="7010400" cy="762000"/>
          </a:xfrm>
        </p:spPr>
        <p:txBody>
          <a:bodyPr anchor="t"/>
          <a:lstStyle/>
          <a:p>
            <a:pPr eaLnBrk="1" hangingPunct="1"/>
            <a:r>
              <a:rPr lang="en-US" sz="2000" dirty="0" smtClean="0">
                <a:latin typeface="Arial" pitchFamily="34" charset="0"/>
                <a:ea typeface="ＭＳ Ｐゴシック" pitchFamily="34" charset="-128"/>
              </a:rPr>
              <a:t>Cancer Incidence Rates* Among Men, US, 1975-2009</a:t>
            </a:r>
          </a:p>
        </p:txBody>
      </p:sp>
      <p:pic>
        <p:nvPicPr>
          <p:cNvPr id="39938" name="Picture 2" descr="Incidence rates of prostate cancer have changed substantially over the past 20 years: rapidly increasing from 1988 to 1992, declining sharply from 1992 to 1995, remaining stable from 1995 to 2000, and decreasing (on average) from 2000 to 2009. This erratic trend primarily reflects changing patterns in the utilization of prostate-specific antigen (PSA) blood testing for the detection of prostate cancer. Incidence rates for both lung and colorectal cancers in men have been declining for many decades, while rates for liver and thyroid cancers and melanoma are increasing.&#10;" title="Cancer Incidence Rates* Among Men, US, 1975-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713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63675" y="292100"/>
            <a:ext cx="7010400" cy="762000"/>
          </a:xfrm>
        </p:spPr>
        <p:txBody>
          <a:bodyPr anchor="t"/>
          <a:lstStyle/>
          <a:p>
            <a:pPr eaLnBrk="1" hangingPunct="1"/>
            <a:r>
              <a:rPr lang="en-US" sz="2000" dirty="0" smtClean="0">
                <a:latin typeface="Arial" pitchFamily="34" charset="0"/>
                <a:ea typeface="ＭＳ Ｐゴシック" pitchFamily="34" charset="-128"/>
              </a:rPr>
              <a:t>Cancer Incidence Rates* Among Women, US, 1975-2009</a:t>
            </a:r>
            <a:br>
              <a:rPr lang="en-US" sz="2000" dirty="0" smtClean="0">
                <a:latin typeface="Arial" pitchFamily="34" charset="0"/>
                <a:ea typeface="ＭＳ Ｐゴシック" pitchFamily="34" charset="-128"/>
              </a:rPr>
            </a:br>
            <a:endParaRPr lang="en-US" sz="2000" dirty="0" smtClean="0">
              <a:latin typeface="Arial" pitchFamily="34" charset="0"/>
              <a:ea typeface="ＭＳ Ｐゴシック" pitchFamily="34" charset="-128"/>
            </a:endParaRPr>
          </a:p>
        </p:txBody>
      </p:sp>
      <p:pic>
        <p:nvPicPr>
          <p:cNvPr id="40964" name="Picture 4" descr="Breast cancer incidence rates in women have been relatively stable since dramatically decreasing from 2002 to 2003, attributed primarily to a reduction in use of hormone replacement therapy. Lung cancer rates have begun to level off after increasing steadily since at least 1975. Colorectal cancer incidence rates have been decreasing rapidly, by 2.1% per year since 1998. &#10;" title="Cancer Incidence Rates* Among Women, US, 1975-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642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63675" y="292100"/>
            <a:ext cx="7467600" cy="762000"/>
          </a:xfrm>
        </p:spPr>
        <p:txBody>
          <a:bodyPr anchor="t"/>
          <a:lstStyle/>
          <a:p>
            <a:pPr eaLnBrk="1" hangingPunct="1"/>
            <a:r>
              <a:rPr lang="en-US" sz="2000" dirty="0" smtClean="0">
                <a:latin typeface="Arial" pitchFamily="34" charset="0"/>
                <a:ea typeface="ＭＳ Ｐゴシック" pitchFamily="34" charset="-128"/>
              </a:rPr>
              <a:t>Cancer Incidence Rates* by Race and Ethnicity, 2005-2009</a:t>
            </a:r>
          </a:p>
        </p:txBody>
      </p:sp>
      <p:pic>
        <p:nvPicPr>
          <p:cNvPr id="41986" name="Picture 2" descr="Cancer incidence rates are higher in men than women in each racial/ethnic population.  Among men, African Americans have the highest incidence followed by whites, American Indians/Alaska Natives, Hispanics, and Asian Americans/Pacific Islanders.  Among women, whites have the highest rates, followed by African Americans, American Indians/Alaska Natives, Hispanics, and Asian American/Pacific Islanders.&#10; &#10;Important Note: Rates for populations other than white and African American may be affected by problems in ascertaining race/ethnicity information from medical records. This is likely to result in reported rates that are lower than true incidence rates. Data for American Indians/Alaska Natives is based on Contract Health Service Delivery Areas.&#10;" title="Cancer Incidence Rates* by Race and Ethnicity, 2005-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0" y="304800"/>
            <a:ext cx="8077200" cy="533400"/>
          </a:xfrm>
        </p:spPr>
        <p:txBody>
          <a:bodyPr anchor="t"/>
          <a:lstStyle/>
          <a:p>
            <a:pPr eaLnBrk="1" hangingPunct="1"/>
            <a:r>
              <a:rPr lang="en-US" sz="2000" dirty="0" smtClean="0">
                <a:latin typeface="Arial" pitchFamily="34" charset="0"/>
                <a:ea typeface="ＭＳ Ｐゴシック" pitchFamily="34" charset="-128"/>
              </a:rPr>
              <a:t>Cancer Incidence Rates* by Sex and Race, US,1975-2009</a:t>
            </a:r>
          </a:p>
        </p:txBody>
      </p:sp>
      <p:pic>
        <p:nvPicPr>
          <p:cNvPr id="43010" name="Picture 2" descr="Cancer incidence rates are consistently higher in African American men than white men.  In contrast, overall cancer incidence rates are higher for white than for African American women, largely driven by higher rates of melanoma of the skin and thyroid cancers among whites.&#10;" title="Cancer Incidence Rates* by Sex and Race, US,1975-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
          <p:cNvSpPr>
            <a:spLocks noGrp="1" noChangeArrowheads="1"/>
          </p:cNvSpPr>
          <p:nvPr>
            <p:ph type="title"/>
          </p:nvPr>
        </p:nvSpPr>
        <p:spPr>
          <a:xfrm>
            <a:off x="1463675" y="292100"/>
            <a:ext cx="6781800" cy="347663"/>
          </a:xfrm>
          <a:noFill/>
        </p:spPr>
        <p:txBody>
          <a:bodyPr anchor="t"/>
          <a:lstStyle/>
          <a:p>
            <a:pPr eaLnBrk="1" hangingPunct="1"/>
            <a:r>
              <a:rPr lang="en-US" sz="2000" dirty="0" smtClean="0">
                <a:latin typeface="Arial" pitchFamily="34" charset="0"/>
                <a:ea typeface="ＭＳ Ｐゴシック" pitchFamily="34" charset="-128"/>
              </a:rPr>
              <a:t>The Lifetime Probability of Developing Cancer for Men, </a:t>
            </a:r>
            <a:br>
              <a:rPr lang="en-US" sz="2000" dirty="0" smtClean="0">
                <a:latin typeface="Arial" pitchFamily="34" charset="0"/>
                <a:ea typeface="ＭＳ Ｐゴシック" pitchFamily="34" charset="-128"/>
              </a:rPr>
            </a:br>
            <a:r>
              <a:rPr lang="en-US" sz="2000" dirty="0" smtClean="0">
                <a:latin typeface="Arial" pitchFamily="34" charset="0"/>
                <a:ea typeface="ＭＳ Ｐゴシック" pitchFamily="34" charset="-128"/>
              </a:rPr>
              <a:t>2007-2009*</a:t>
            </a:r>
          </a:p>
        </p:txBody>
      </p:sp>
      <p:pic>
        <p:nvPicPr>
          <p:cNvPr id="44034" name="Picture 2" descr="The next four slides look at the lifetime probability of developing cancer and relative survival rates of cancer.&#10;Presently, the risk of an American man developing cancer over his lifetime is a little less than one in two.  &#10;" title="The Lifetime Probability of Developing Cancer for Men, 2007-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63675" y="292100"/>
            <a:ext cx="8153400" cy="347663"/>
          </a:xfrm>
        </p:spPr>
        <p:txBody>
          <a:bodyPr anchor="t"/>
          <a:lstStyle/>
          <a:p>
            <a:pPr eaLnBrk="1" hangingPunct="1"/>
            <a:r>
              <a:rPr lang="en-US" sz="2000" dirty="0" smtClean="0">
                <a:latin typeface="Arial" pitchFamily="34" charset="0"/>
                <a:ea typeface="ＭＳ Ｐゴシック" pitchFamily="34" charset="-128"/>
              </a:rPr>
              <a:t>The Lifetime Probability of Developing Cancer for Women, </a:t>
            </a:r>
            <a:br>
              <a:rPr lang="en-US" sz="2000" dirty="0" smtClean="0">
                <a:latin typeface="Arial" pitchFamily="34" charset="0"/>
                <a:ea typeface="ＭＳ Ｐゴシック" pitchFamily="34" charset="-128"/>
              </a:rPr>
            </a:br>
            <a:r>
              <a:rPr lang="en-US" sz="2000" dirty="0" smtClean="0">
                <a:latin typeface="Arial" pitchFamily="34" charset="0"/>
                <a:ea typeface="ＭＳ Ｐゴシック" pitchFamily="34" charset="-128"/>
              </a:rPr>
              <a:t>2007-2009*</a:t>
            </a:r>
          </a:p>
        </p:txBody>
      </p:sp>
      <p:pic>
        <p:nvPicPr>
          <p:cNvPr id="45058" name="Picture 2" descr="The risk of an American woman developing cancer over her lifetime is a little more than one in three." title="The Lifetime Probability of Developing Cancer for Women, 2007-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3" y="296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1463675" y="292100"/>
            <a:ext cx="6781800" cy="381000"/>
          </a:xfrm>
        </p:spPr>
        <p:txBody>
          <a:bodyPr anchor="t"/>
          <a:lstStyle/>
          <a:p>
            <a:pPr eaLnBrk="1" hangingPunct="1"/>
            <a:r>
              <a:rPr lang="en-US" sz="2000" dirty="0" smtClean="0">
                <a:latin typeface="Arial" pitchFamily="34" charset="0"/>
                <a:ea typeface="ＭＳ Ｐゴシック" pitchFamily="34" charset="-128"/>
              </a:rPr>
              <a:t>Five-year Relative Cancer Survival Rates (%) by Race, 2002-2008</a:t>
            </a:r>
          </a:p>
        </p:txBody>
      </p:sp>
      <p:sp>
        <p:nvSpPr>
          <p:cNvPr id="22535" name="Text Box 8"/>
          <p:cNvSpPr txBox="1">
            <a:spLocks noChangeArrowheads="1"/>
          </p:cNvSpPr>
          <p:nvPr/>
        </p:nvSpPr>
        <p:spPr bwMode="auto">
          <a:xfrm>
            <a:off x="6096000" y="7620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KeplerRegular" pitchFamily="2" charset="0"/>
                <a:ea typeface="ＭＳ Ｐゴシック" pitchFamily="34" charset="-128"/>
              </a:defRPr>
            </a:lvl1pPr>
            <a:lvl2pPr marL="742950" indent="-285750" eaLnBrk="0" hangingPunct="0">
              <a:defRPr sz="2400">
                <a:solidFill>
                  <a:schemeClr val="tx1"/>
                </a:solidFill>
                <a:latin typeface="KeplerRegular" pitchFamily="2" charset="0"/>
                <a:ea typeface="ＭＳ Ｐゴシック" pitchFamily="34" charset="-128"/>
              </a:defRPr>
            </a:lvl2pPr>
            <a:lvl3pPr marL="1143000" indent="-228600" eaLnBrk="0" hangingPunct="0">
              <a:defRPr sz="2400">
                <a:solidFill>
                  <a:schemeClr val="tx1"/>
                </a:solidFill>
                <a:latin typeface="KeplerRegular" pitchFamily="2" charset="0"/>
                <a:ea typeface="ＭＳ Ｐゴシック" pitchFamily="34" charset="-128"/>
              </a:defRPr>
            </a:lvl3pPr>
            <a:lvl4pPr marL="1600200" indent="-228600" eaLnBrk="0" hangingPunct="0">
              <a:defRPr sz="2400">
                <a:solidFill>
                  <a:schemeClr val="tx1"/>
                </a:solidFill>
                <a:latin typeface="KeplerRegular" pitchFamily="2" charset="0"/>
                <a:ea typeface="ＭＳ Ｐゴシック" pitchFamily="34" charset="-128"/>
              </a:defRPr>
            </a:lvl4pPr>
            <a:lvl5pPr marL="2057400" indent="-228600" eaLnBrk="0" hangingPunct="0">
              <a:defRPr sz="2400">
                <a:solidFill>
                  <a:schemeClr val="tx1"/>
                </a:solidFill>
                <a:latin typeface="KeplerRegular" pitchFamily="2"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algn="l" eaLnBrk="1" hangingPunct="1">
              <a:spcBef>
                <a:spcPct val="50000"/>
              </a:spcBef>
            </a:pPr>
            <a:endParaRPr lang="en-US" sz="1600" b="1">
              <a:latin typeface="FrutigerBold" pitchFamily="2" charset="0"/>
            </a:endParaRPr>
          </a:p>
        </p:txBody>
      </p:sp>
      <p:pic>
        <p:nvPicPr>
          <p:cNvPr id="46082" name="Picture 2" descr="The 5-year relative survival rate for cancer is 66% among whites and 58% among African Americans (taking normal life expectancy into consideration) in the 18 SEER areas (covering approximately 28% of the US population).  Survival rates for African Americans are 10% to 24% lower than for whites for 5 of the 11 cancer sites shown in this slide.  This is due, in part, to African Americans being less likely to receive a cancer diagnosis at an early, localized stage, when treatment is more successful. Additional factors that contribute to survival differences include unequal access to medical care, differences in tumor characteristics not related to early detection, and differences in the prevalence of comorbidities (other health conditions). " title="Five-year Relative Cancer Survival Rates (%) by Race, 2002-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79525" y="292100"/>
            <a:ext cx="8016875" cy="457200"/>
          </a:xfrm>
        </p:spPr>
        <p:txBody>
          <a:bodyPr anchor="t"/>
          <a:lstStyle/>
          <a:p>
            <a:pPr eaLnBrk="1" hangingPunct="1"/>
            <a:r>
              <a:rPr lang="en-US" sz="2000" dirty="0" smtClean="0">
                <a:latin typeface="Arial" pitchFamily="34" charset="0"/>
                <a:ea typeface="ＭＳ Ｐゴシック" pitchFamily="34" charset="-128"/>
              </a:rPr>
              <a:t>Trends in Five-year Relative Cancer Survival Rates (%), 1975-2008</a:t>
            </a:r>
          </a:p>
        </p:txBody>
      </p:sp>
      <p:sp>
        <p:nvSpPr>
          <p:cNvPr id="23563" name="Text Box 12"/>
          <p:cNvSpPr txBox="1">
            <a:spLocks noChangeArrowheads="1"/>
          </p:cNvSpPr>
          <p:nvPr/>
        </p:nvSpPr>
        <p:spPr bwMode="auto">
          <a:xfrm>
            <a:off x="8077200" y="371792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KeplerRegular" pitchFamily="2" charset="0"/>
                <a:ea typeface="ＭＳ Ｐゴシック" pitchFamily="34" charset="-128"/>
              </a:defRPr>
            </a:lvl1pPr>
            <a:lvl2pPr marL="742950" indent="-285750" eaLnBrk="0" hangingPunct="0">
              <a:defRPr sz="2400">
                <a:solidFill>
                  <a:schemeClr val="tx1"/>
                </a:solidFill>
                <a:latin typeface="KeplerRegular" pitchFamily="2" charset="0"/>
                <a:ea typeface="ＭＳ Ｐゴシック" pitchFamily="34" charset="-128"/>
              </a:defRPr>
            </a:lvl2pPr>
            <a:lvl3pPr marL="1143000" indent="-228600" eaLnBrk="0" hangingPunct="0">
              <a:defRPr sz="2400">
                <a:solidFill>
                  <a:schemeClr val="tx1"/>
                </a:solidFill>
                <a:latin typeface="KeplerRegular" pitchFamily="2" charset="0"/>
                <a:ea typeface="ＭＳ Ｐゴシック" pitchFamily="34" charset="-128"/>
              </a:defRPr>
            </a:lvl3pPr>
            <a:lvl4pPr marL="1600200" indent="-228600" eaLnBrk="0" hangingPunct="0">
              <a:defRPr sz="2400">
                <a:solidFill>
                  <a:schemeClr val="tx1"/>
                </a:solidFill>
                <a:latin typeface="KeplerRegular" pitchFamily="2" charset="0"/>
                <a:ea typeface="ＭＳ Ｐゴシック" pitchFamily="34" charset="-128"/>
              </a:defRPr>
            </a:lvl4pPr>
            <a:lvl5pPr marL="2057400" indent="-228600" eaLnBrk="0" hangingPunct="0">
              <a:defRPr sz="2400">
                <a:solidFill>
                  <a:schemeClr val="tx1"/>
                </a:solidFill>
                <a:latin typeface="KeplerRegular" pitchFamily="2"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spcBef>
                <a:spcPct val="50000"/>
              </a:spcBef>
            </a:pPr>
            <a:r>
              <a:rPr lang="en-US" sz="1600">
                <a:latin typeface="Arial" pitchFamily="34" charset="0"/>
                <a:cs typeface="Arial" pitchFamily="34" charset="0"/>
              </a:rPr>
              <a:t>   </a:t>
            </a:r>
            <a:endParaRPr lang="en-US" sz="1200">
              <a:latin typeface="Arial" pitchFamily="34" charset="0"/>
              <a:cs typeface="Arial" pitchFamily="34" charset="0"/>
            </a:endParaRP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63675" y="292100"/>
            <a:ext cx="7924800" cy="457200"/>
          </a:xfrm>
        </p:spPr>
        <p:txBody>
          <a:bodyPr anchor="t"/>
          <a:lstStyle/>
          <a:p>
            <a:pPr eaLnBrk="1" hangingPunct="1"/>
            <a:r>
              <a:rPr lang="en-US" sz="2000" dirty="0" smtClean="0">
                <a:latin typeface="Arial" pitchFamily="34" charset="0"/>
                <a:ea typeface="ＭＳ Ｐゴシック" pitchFamily="34" charset="-128"/>
              </a:rPr>
              <a:t>Cancer Incidence and Death Rates* in Children 0-19 Years, </a:t>
            </a:r>
            <a:br>
              <a:rPr lang="en-US" sz="2000" dirty="0" smtClean="0">
                <a:latin typeface="Arial" pitchFamily="34" charset="0"/>
                <a:ea typeface="ＭＳ Ｐゴシック" pitchFamily="34" charset="-128"/>
              </a:rPr>
            </a:br>
            <a:r>
              <a:rPr lang="en-US" sz="2000" dirty="0" smtClean="0">
                <a:latin typeface="Arial" pitchFamily="34" charset="0"/>
                <a:ea typeface="ＭＳ Ｐゴシック" pitchFamily="34" charset="-128"/>
              </a:rPr>
              <a:t>1975-2009</a:t>
            </a:r>
          </a:p>
        </p:txBody>
      </p:sp>
      <p:pic>
        <p:nvPicPr>
          <p:cNvPr id="48131" name="Picture 3" descr="The next series of slides present the burden of cancer among our nation's children. Since 1975, cancer incidence rates among children have been increasing slightly (by about 0.6% per year), while cancer death rates have decreased by more than half (from 5.1 to 2.4 per 100,000 children younger than 20 years).&#10;" title="Cancer Incidence and Death Rates* in Children 0-19 Yea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3" y="2671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63675" y="292100"/>
            <a:ext cx="6781800" cy="762000"/>
          </a:xfrm>
        </p:spPr>
        <p:txBody>
          <a:bodyPr anchor="t"/>
          <a:lstStyle/>
          <a:p>
            <a:pPr eaLnBrk="1" hangingPunct="1"/>
            <a:r>
              <a:rPr lang="en-US" sz="2000" dirty="0" smtClean="0">
                <a:latin typeface="Arial" pitchFamily="34" charset="0"/>
                <a:ea typeface="ＭＳ Ｐゴシック" pitchFamily="34" charset="-128"/>
              </a:rPr>
              <a:t>Estimated Cancer Deaths in the US in 2013</a:t>
            </a:r>
          </a:p>
        </p:txBody>
      </p:sp>
      <p:pic>
        <p:nvPicPr>
          <p:cNvPr id="30723" name="Picture 3" descr="Lung cancer is by far the most common cancer in men (28%), followed by prostate (10%), and colon &amp; rectum (9%).  In women, lung (26%), breast (14%), and colon &amp; rectum (9%) are the leading sites of cancer death. &#10;" title="Estimated Cancer Deaths in the US in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539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762000"/>
          </a:xfrm>
        </p:spPr>
        <p:txBody>
          <a:bodyPr/>
          <a:lstStyle/>
          <a:p>
            <a:pPr algn="ctr"/>
            <a:r>
              <a:rPr lang="en-US" sz="2000" dirty="0" smtClean="0">
                <a:latin typeface="Arial" pitchFamily="34" charset="0"/>
                <a:cs typeface="Arial" pitchFamily="34" charset="0"/>
              </a:rPr>
              <a:t>Cancer Incidence Rates Among Children, 2005-2009</a:t>
            </a:r>
            <a:endParaRPr lang="en-US" sz="2000" dirty="0">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66675"/>
            <a:ext cx="9324976" cy="699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476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19200" y="292100"/>
            <a:ext cx="7543800" cy="500063"/>
          </a:xfrm>
        </p:spPr>
        <p:txBody>
          <a:bodyPr anchor="t"/>
          <a:lstStyle/>
          <a:p>
            <a:pPr algn="ctr" eaLnBrk="1" hangingPunct="1"/>
            <a:r>
              <a:rPr lang="en-US" sz="2000" dirty="0" smtClean="0">
                <a:latin typeface="Arial" pitchFamily="34" charset="0"/>
                <a:ea typeface="ＭＳ Ｐゴシック" pitchFamily="34" charset="-128"/>
              </a:rPr>
              <a:t>Cancer Death Rates* in Children, 2005-2009</a:t>
            </a:r>
          </a:p>
        </p:txBody>
      </p:sp>
      <p:sp>
        <p:nvSpPr>
          <p:cNvPr id="26627" name="Text Box 3"/>
          <p:cNvSpPr txBox="1">
            <a:spLocks noChangeArrowheads="1"/>
          </p:cNvSpPr>
          <p:nvPr/>
        </p:nvSpPr>
        <p:spPr bwMode="auto">
          <a:xfrm>
            <a:off x="1447800" y="5181600"/>
            <a:ext cx="52578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KeplerRegular" pitchFamily="2" charset="0"/>
                <a:ea typeface="ＭＳ Ｐゴシック" pitchFamily="34" charset="-128"/>
              </a:defRPr>
            </a:lvl1pPr>
            <a:lvl2pPr marL="742950" indent="-285750" eaLnBrk="0" hangingPunct="0">
              <a:defRPr sz="2400">
                <a:solidFill>
                  <a:schemeClr val="tx1"/>
                </a:solidFill>
                <a:latin typeface="KeplerRegular" pitchFamily="2" charset="0"/>
                <a:ea typeface="ＭＳ Ｐゴシック" pitchFamily="34" charset="-128"/>
              </a:defRPr>
            </a:lvl2pPr>
            <a:lvl3pPr marL="1143000" indent="-228600" eaLnBrk="0" hangingPunct="0">
              <a:defRPr sz="2400">
                <a:solidFill>
                  <a:schemeClr val="tx1"/>
                </a:solidFill>
                <a:latin typeface="KeplerRegular" pitchFamily="2" charset="0"/>
                <a:ea typeface="ＭＳ Ｐゴシック" pitchFamily="34" charset="-128"/>
              </a:defRPr>
            </a:lvl3pPr>
            <a:lvl4pPr marL="1600200" indent="-228600" eaLnBrk="0" hangingPunct="0">
              <a:defRPr sz="2400">
                <a:solidFill>
                  <a:schemeClr val="tx1"/>
                </a:solidFill>
                <a:latin typeface="KeplerRegular" pitchFamily="2" charset="0"/>
                <a:ea typeface="ＭＳ Ｐゴシック" pitchFamily="34" charset="-128"/>
              </a:defRPr>
            </a:lvl4pPr>
            <a:lvl5pPr marL="2057400" indent="-228600" eaLnBrk="0" hangingPunct="0">
              <a:defRPr sz="2400">
                <a:solidFill>
                  <a:schemeClr val="tx1"/>
                </a:solidFill>
                <a:latin typeface="KeplerRegular" pitchFamily="2"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algn="l" eaLnBrk="1" hangingPunct="1">
              <a:spcBef>
                <a:spcPct val="50000"/>
              </a:spcBef>
              <a:buFontTx/>
              <a:buChar char="•"/>
            </a:pPr>
            <a:endParaRPr lang="en-US" sz="1000"/>
          </a:p>
          <a:p>
            <a:pPr eaLnBrk="1" hangingPunct="1">
              <a:spcBef>
                <a:spcPct val="50000"/>
              </a:spcBef>
            </a:pPr>
            <a:endParaRPr lang="en-US" sz="800"/>
          </a:p>
          <a:p>
            <a:pPr eaLnBrk="1" hangingPunct="1">
              <a:spcBef>
                <a:spcPct val="50000"/>
              </a:spcBef>
            </a:pPr>
            <a:endParaRPr lang="en-US" sz="800"/>
          </a:p>
          <a:p>
            <a:pPr eaLnBrk="1" hangingPunct="1">
              <a:spcBef>
                <a:spcPct val="50000"/>
              </a:spcBef>
            </a:pPr>
            <a:endParaRPr lang="en-US" sz="800"/>
          </a:p>
        </p:txBody>
      </p:sp>
      <p:pic>
        <p:nvPicPr>
          <p:cNvPr id="50178" name="Picture 2" descr="Leukemia also accounts for the most cancer deaths in children, comprising almost one-third of cancer deaths among boys and girls 0-14 years.  Cancers of the brain and other nervous system are the second leading cause of cancer death in children.&#10;" title="Cancer Death Rates* in Children, 2005-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00200" y="304800"/>
            <a:ext cx="8153400" cy="423863"/>
          </a:xfrm>
        </p:spPr>
        <p:txBody>
          <a:bodyPr anchor="t"/>
          <a:lstStyle/>
          <a:p>
            <a:pPr eaLnBrk="1" hangingPunct="1"/>
            <a:r>
              <a:rPr lang="en-US" sz="2000" dirty="0" smtClean="0">
                <a:latin typeface="Arial" pitchFamily="34" charset="0"/>
                <a:ea typeface="ＭＳ Ｐゴシック" pitchFamily="34" charset="-128"/>
              </a:rPr>
              <a:t>Trends in 5-year Relative Survival Rates for Childhood Cancer,</a:t>
            </a:r>
            <a:br>
              <a:rPr lang="en-US" sz="2000" dirty="0" smtClean="0">
                <a:latin typeface="Arial" pitchFamily="34" charset="0"/>
                <a:ea typeface="ＭＳ Ｐゴシック" pitchFamily="34" charset="-128"/>
              </a:rPr>
            </a:br>
            <a:r>
              <a:rPr lang="en-US" sz="2000" dirty="0" smtClean="0">
                <a:latin typeface="Arial" pitchFamily="34" charset="0"/>
                <a:ea typeface="ＭＳ Ｐゴシック" pitchFamily="34" charset="-128"/>
              </a:rPr>
              <a:t>Ages 0-14 yrs,1975-2008</a:t>
            </a:r>
          </a:p>
        </p:txBody>
      </p:sp>
      <p:sp>
        <p:nvSpPr>
          <p:cNvPr id="27656" name="Rectangle 10"/>
          <p:cNvSpPr>
            <a:spLocks noChangeArrowheads="1"/>
          </p:cNvSpPr>
          <p:nvPr/>
        </p:nvSpPr>
        <p:spPr bwMode="auto">
          <a:xfrm>
            <a:off x="1066800" y="1960563"/>
            <a:ext cx="16764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30000"/>
              </a:lnSpc>
              <a:tabLst>
                <a:tab pos="3030538" algn="r"/>
                <a:tab pos="7029450" algn="r"/>
              </a:tabLst>
            </a:pPr>
            <a:r>
              <a:rPr lang="en-US" sz="2100">
                <a:latin typeface="Kepler Bold" charset="-52"/>
              </a:rPr>
              <a:t> </a:t>
            </a:r>
            <a:r>
              <a:rPr lang="en-US" sz="1800">
                <a:latin typeface="Arial" pitchFamily="34" charset="0"/>
              </a:rPr>
              <a:t> </a:t>
            </a:r>
          </a:p>
          <a:p>
            <a:pPr algn="l">
              <a:lnSpc>
                <a:spcPct val="130000"/>
              </a:lnSpc>
              <a:tabLst>
                <a:tab pos="3030538" algn="r"/>
                <a:tab pos="7029450" algn="r"/>
              </a:tabLst>
            </a:pPr>
            <a:endParaRPr lang="en-US" sz="1800">
              <a:latin typeface="Arial" pitchFamily="34" charset="0"/>
            </a:endParaRPr>
          </a:p>
        </p:txBody>
      </p:sp>
      <p:sp>
        <p:nvSpPr>
          <p:cNvPr id="27658" name="Rectangle 12"/>
          <p:cNvSpPr>
            <a:spLocks noChangeArrowheads="1"/>
          </p:cNvSpPr>
          <p:nvPr/>
        </p:nvSpPr>
        <p:spPr bwMode="auto">
          <a:xfrm>
            <a:off x="1066800" y="3179763"/>
            <a:ext cx="16764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30000"/>
              </a:lnSpc>
              <a:tabLst>
                <a:tab pos="3030538" algn="r"/>
                <a:tab pos="7029450" algn="r"/>
              </a:tabLst>
            </a:pPr>
            <a:r>
              <a:rPr lang="en-US" sz="2100">
                <a:latin typeface="Kepler Bold" charset="-52"/>
              </a:rPr>
              <a:t> </a:t>
            </a:r>
            <a:r>
              <a:rPr lang="en-US" sz="1800">
                <a:latin typeface="Arial" pitchFamily="34" charset="0"/>
              </a:rPr>
              <a:t> </a:t>
            </a:r>
          </a:p>
          <a:p>
            <a:pPr algn="l">
              <a:lnSpc>
                <a:spcPct val="130000"/>
              </a:lnSpc>
              <a:tabLst>
                <a:tab pos="3030538" algn="r"/>
                <a:tab pos="7029450" algn="r"/>
              </a:tabLst>
            </a:pPr>
            <a:endParaRPr lang="en-US" sz="1800">
              <a:latin typeface="Arial" pitchFamily="34" charset="0"/>
            </a:endParaRPr>
          </a:p>
        </p:txBody>
      </p:sp>
      <p:sp>
        <p:nvSpPr>
          <p:cNvPr id="27659" name="Rectangle 13"/>
          <p:cNvSpPr>
            <a:spLocks noChangeArrowheads="1"/>
          </p:cNvSpPr>
          <p:nvPr/>
        </p:nvSpPr>
        <p:spPr bwMode="auto">
          <a:xfrm>
            <a:off x="914400" y="4505325"/>
            <a:ext cx="1752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30000"/>
              </a:lnSpc>
              <a:tabLst>
                <a:tab pos="3030538" algn="r"/>
                <a:tab pos="7029450" algn="r"/>
              </a:tabLst>
            </a:pPr>
            <a:r>
              <a:rPr lang="en-US" sz="1800">
                <a:latin typeface="Arial" pitchFamily="34" charset="0"/>
              </a:rPr>
              <a:t/>
            </a:r>
            <a:br>
              <a:rPr lang="en-US" sz="1800">
                <a:latin typeface="Arial" pitchFamily="34" charset="0"/>
              </a:rPr>
            </a:br>
            <a:r>
              <a:rPr lang="en-US" sz="1800">
                <a:latin typeface="Arial" pitchFamily="34" charset="0"/>
              </a:rPr>
              <a:t> </a:t>
            </a:r>
          </a:p>
          <a:p>
            <a:pPr algn="l">
              <a:lnSpc>
                <a:spcPct val="130000"/>
              </a:lnSpc>
              <a:tabLst>
                <a:tab pos="3030538" algn="r"/>
                <a:tab pos="7029450" algn="r"/>
              </a:tabLst>
            </a:pPr>
            <a:endParaRPr lang="en-US" sz="1800">
              <a:latin typeface="Arial" pitchFamily="34" charset="0"/>
            </a:endParaRPr>
          </a:p>
        </p:txBody>
      </p:sp>
      <p:pic>
        <p:nvPicPr>
          <p:cNvPr id="27904" name="Picture 256" descr="The 5-year relative survival rate for childhood cancer has increased significantly during the past 3 decades. For example, the 5-year survival for childhood leukemia patients has improved from 50% for those diagnosed in the mid 1970s to 87% in the most recent time period.&#10;" title="Trends in 5-year Relative Survival Rates for Childhood Can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00200" y="304800"/>
            <a:ext cx="8153400" cy="423863"/>
          </a:xfrm>
        </p:spPr>
        <p:txBody>
          <a:bodyPr anchor="t"/>
          <a:lstStyle/>
          <a:p>
            <a:pPr eaLnBrk="1" hangingPunct="1"/>
            <a:r>
              <a:rPr lang="en-US" sz="2000" dirty="0" smtClean="0">
                <a:latin typeface="Arial" pitchFamily="34" charset="0"/>
                <a:ea typeface="ＭＳ Ｐゴシック" pitchFamily="34" charset="-128"/>
              </a:rPr>
              <a:t>Trends in 5-year Relative Survival Rates for Childhood Cancer,</a:t>
            </a:r>
            <a:br>
              <a:rPr lang="en-US" sz="2000" dirty="0" smtClean="0">
                <a:latin typeface="Arial" pitchFamily="34" charset="0"/>
                <a:ea typeface="ＭＳ Ｐゴシック" pitchFamily="34" charset="-128"/>
              </a:rPr>
            </a:br>
            <a:r>
              <a:rPr lang="en-US" sz="2000" dirty="0" smtClean="0">
                <a:latin typeface="Arial" pitchFamily="34" charset="0"/>
                <a:ea typeface="ＭＳ Ｐゴシック" pitchFamily="34" charset="-128"/>
              </a:rPr>
              <a:t>Ages 0-19 yrs,1975-2008</a:t>
            </a:r>
          </a:p>
        </p:txBody>
      </p:sp>
      <p:sp>
        <p:nvSpPr>
          <p:cNvPr id="27656" name="Rectangle 10"/>
          <p:cNvSpPr>
            <a:spLocks noChangeArrowheads="1"/>
          </p:cNvSpPr>
          <p:nvPr/>
        </p:nvSpPr>
        <p:spPr bwMode="auto">
          <a:xfrm>
            <a:off x="1066800" y="1960563"/>
            <a:ext cx="16764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30000"/>
              </a:lnSpc>
              <a:tabLst>
                <a:tab pos="3030538" algn="r"/>
                <a:tab pos="7029450" algn="r"/>
              </a:tabLst>
            </a:pPr>
            <a:r>
              <a:rPr lang="en-US" sz="2100">
                <a:latin typeface="Kepler Bold" charset="-52"/>
              </a:rPr>
              <a:t> </a:t>
            </a:r>
            <a:r>
              <a:rPr lang="en-US" sz="1800">
                <a:latin typeface="Arial" pitchFamily="34" charset="0"/>
              </a:rPr>
              <a:t> </a:t>
            </a:r>
          </a:p>
          <a:p>
            <a:pPr algn="l">
              <a:lnSpc>
                <a:spcPct val="130000"/>
              </a:lnSpc>
              <a:tabLst>
                <a:tab pos="3030538" algn="r"/>
                <a:tab pos="7029450" algn="r"/>
              </a:tabLst>
            </a:pPr>
            <a:endParaRPr lang="en-US" sz="1800">
              <a:latin typeface="Arial" pitchFamily="34" charset="0"/>
            </a:endParaRPr>
          </a:p>
        </p:txBody>
      </p:sp>
      <p:sp>
        <p:nvSpPr>
          <p:cNvPr id="27658" name="Rectangle 12"/>
          <p:cNvSpPr>
            <a:spLocks noChangeArrowheads="1"/>
          </p:cNvSpPr>
          <p:nvPr/>
        </p:nvSpPr>
        <p:spPr bwMode="auto">
          <a:xfrm>
            <a:off x="1066800" y="3179763"/>
            <a:ext cx="16764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30000"/>
              </a:lnSpc>
              <a:tabLst>
                <a:tab pos="3030538" algn="r"/>
                <a:tab pos="7029450" algn="r"/>
              </a:tabLst>
            </a:pPr>
            <a:r>
              <a:rPr lang="en-US" sz="2100">
                <a:latin typeface="Kepler Bold" charset="-52"/>
              </a:rPr>
              <a:t> </a:t>
            </a:r>
            <a:r>
              <a:rPr lang="en-US" sz="1800">
                <a:latin typeface="Arial" pitchFamily="34" charset="0"/>
              </a:rPr>
              <a:t> </a:t>
            </a:r>
          </a:p>
          <a:p>
            <a:pPr algn="l">
              <a:lnSpc>
                <a:spcPct val="130000"/>
              </a:lnSpc>
              <a:tabLst>
                <a:tab pos="3030538" algn="r"/>
                <a:tab pos="7029450" algn="r"/>
              </a:tabLst>
            </a:pPr>
            <a:endParaRPr lang="en-US" sz="1800">
              <a:latin typeface="Arial" pitchFamily="34" charset="0"/>
            </a:endParaRPr>
          </a:p>
        </p:txBody>
      </p:sp>
      <p:sp>
        <p:nvSpPr>
          <p:cNvPr id="27659" name="Rectangle 13"/>
          <p:cNvSpPr>
            <a:spLocks noChangeArrowheads="1"/>
          </p:cNvSpPr>
          <p:nvPr/>
        </p:nvSpPr>
        <p:spPr bwMode="auto">
          <a:xfrm>
            <a:off x="914400" y="4505325"/>
            <a:ext cx="1752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30000"/>
              </a:lnSpc>
              <a:tabLst>
                <a:tab pos="3030538" algn="r"/>
                <a:tab pos="7029450" algn="r"/>
              </a:tabLst>
            </a:pPr>
            <a:r>
              <a:rPr lang="en-US" sz="1800">
                <a:latin typeface="Arial" pitchFamily="34" charset="0"/>
              </a:rPr>
              <a:t/>
            </a:r>
            <a:br>
              <a:rPr lang="en-US" sz="1800">
                <a:latin typeface="Arial" pitchFamily="34" charset="0"/>
              </a:rPr>
            </a:br>
            <a:r>
              <a:rPr lang="en-US" sz="1800">
                <a:latin typeface="Arial" pitchFamily="34" charset="0"/>
              </a:rPr>
              <a:t> </a:t>
            </a:r>
          </a:p>
          <a:p>
            <a:pPr algn="l">
              <a:lnSpc>
                <a:spcPct val="130000"/>
              </a:lnSpc>
              <a:tabLst>
                <a:tab pos="3030538" algn="r"/>
                <a:tab pos="7029450" algn="r"/>
              </a:tabLst>
            </a:pPr>
            <a:endParaRPr lang="en-US" sz="1800">
              <a:latin typeface="Arial" pitchFamily="34" charset="0"/>
            </a:endParaRPr>
          </a:p>
        </p:txBody>
      </p:sp>
      <p:pic>
        <p:nvPicPr>
          <p:cNvPr id="29732" name="Picture 36" descr="The 5-year relative survival rate for leukemia among children and adolescents 0-19 years has increased significantly during the past 3 decades, largely driven by the survival improvement for acute lymphocytic leukemia, which increased from 54% to 89%. The 5-year survival for Non-Hodgkin lymphoma also increased dramatically, from 45% in the mid 1970s to 84% during 2002-2008. These increases in survival are largely due to improvements in treatment over time.&#10;" title="Trends in 5-year Relative Survival Rates for Childhood Cancer, Ages 0-19 yrs, 1975-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823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1600" y="292100"/>
            <a:ext cx="7680325" cy="762000"/>
          </a:xfrm>
        </p:spPr>
        <p:txBody>
          <a:bodyPr anchor="t"/>
          <a:lstStyle/>
          <a:p>
            <a:pPr eaLnBrk="1" hangingPunct="1"/>
            <a:r>
              <a:rPr lang="en-US" sz="2000" dirty="0" smtClean="0">
                <a:latin typeface="Arial" charset="0"/>
              </a:rPr>
              <a:t>Trends in Tobacco Use and Lung Cancer Death Rates* in the US</a:t>
            </a:r>
          </a:p>
        </p:txBody>
      </p:sp>
      <p:pic>
        <p:nvPicPr>
          <p:cNvPr id="51202" name="Picture 2" descr="Tobacco use is a major preventable cause of death, particularly from lung cancer. The release of the first Surgeon General’s report on Tobacco and Health in 1964 initiated a decline in per capita cigarette consumption in the United States. However, lung cancer death rates in men did not begin to decrease until 1990 because of the 40 to 50 year average delay from exposure to cancer occurrence. The lung cancer death rate among US women, who both began smoking and quit smoking in large numbers later than men, began to decrease in the early 2000s after increasing for many decades.&#10;" title="Trends in Tobacco Use and Lung Cancer Death Rates* in the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809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74725" y="457200"/>
            <a:ext cx="8016875" cy="762000"/>
          </a:xfrm>
        </p:spPr>
        <p:txBody>
          <a:bodyPr anchor="t"/>
          <a:lstStyle/>
          <a:p>
            <a:pPr algn="ctr" eaLnBrk="1" hangingPunct="1"/>
            <a:r>
              <a:rPr lang="en-US" sz="2000" dirty="0" smtClean="0">
                <a:latin typeface="Arial" charset="0"/>
              </a:rPr>
              <a:t>Trends in Cigarette Smoking, Adults 18 and Older, US, 1965-2011</a:t>
            </a:r>
          </a:p>
        </p:txBody>
      </p:sp>
      <p:pic>
        <p:nvPicPr>
          <p:cNvPr id="52226" name="Picture 2" descr="The difference in cigarette smoking across gender narrowed from 1965 to 1985 as a result of both higher rates of quitting among male smokers following the Surgeon General’s Report and targeted advertisement of cigarettes to women. Since 1985, smoking prevalence has continued to decline in both men and women, though these declines have slowed in recent years. Between 2005 and 2011, heavy smoking declined significantly while light smoking (&lt;10 cigarettes/day) increased, reflecting long-term historical trends towards lower cigarette consumption among smokers. In 2011, smoking prevalence was 22% among men and 17% among women. &#10;" title="Trends in Cigarette Smoking, Adults 18 and Older, US, 1965-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61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32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66800" y="292100"/>
            <a:ext cx="7848601" cy="762000"/>
          </a:xfrm>
        </p:spPr>
        <p:txBody>
          <a:bodyPr anchor="t"/>
          <a:lstStyle/>
          <a:p>
            <a:pPr algn="ctr" eaLnBrk="1" hangingPunct="1"/>
            <a:r>
              <a:rPr lang="en-US" sz="2000" dirty="0" smtClean="0">
                <a:latin typeface="Arial" charset="0"/>
              </a:rPr>
              <a:t>Trends in Cigarette Smoking* among Female High School Students, US, 1991-2011</a:t>
            </a:r>
          </a:p>
        </p:txBody>
      </p:sp>
      <p:pic>
        <p:nvPicPr>
          <p:cNvPr id="53250" name="Picture 2" descr="Reduction in cigarette smoking among youth is an important factor in reducing prevalence and addiction in adulthood. Smoking among high school girls peaked in the late 1990s and has since been declining, though the rate of decline has slowed since 2007.  It is thought that the increase in smoking from 1991 to 1997 is a reflection of increased expenditures on aggressive youth-targeted marketing and promotions by tobacco companies during the early 1990s. The subsequent decline is thought to be due to increased price of cigarettes as well as comprehensive tobacco control efforts. However, slower rate of decline in recent years may reflect increased tobacco industry marketing expenditures and promotions and declines in funding for comprehensive tobacco control programs. Patterns were similar for all racial/ethnic groups. &#10;" title="Trends in Cigarette Smoking* among Female High School Students, US, 1991-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7"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347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63675" y="292100"/>
            <a:ext cx="7375525" cy="762000"/>
          </a:xfrm>
        </p:spPr>
        <p:txBody>
          <a:bodyPr anchor="t"/>
          <a:lstStyle/>
          <a:p>
            <a:pPr algn="ctr" eaLnBrk="1" hangingPunct="1"/>
            <a:r>
              <a:rPr lang="en-US" sz="2000" dirty="0" smtClean="0">
                <a:latin typeface="Arial" charset="0"/>
              </a:rPr>
              <a:t>Trends in Cigarette Smoking* among Male High School Students, US, 1991-2011</a:t>
            </a:r>
          </a:p>
        </p:txBody>
      </p:sp>
      <p:pic>
        <p:nvPicPr>
          <p:cNvPr id="54274" name="Picture 2" descr="Cigarette smoking trends among boys are very similar to those among girls. However,  African American and Hispanic boys smoking among high school boys peaked in the late 1990s1997 and has since been declining, though the rate of decline has slowed since 2003. Tobacco companies greatly increased their expenditures and promotions during the early 1990s, and it is thought that the increase in smoking from 1991 to 1997 was due to aggressive youth-targeted marketing and promotions. The subsequent decline is thought to be due to increased price of cigarettes as well as comprehensive tobacco control efforts. However, slower rate of decline in recent years may reflect increased tobacco industry expenditures on marketing and promotion and declines in funding for comprehensive tobacco control programs. Patterns were similar for all gender and racial/ethnic groups. &#10;" title="Trends in Cigarette Smoking* among Male High School Students, US, 1991-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 y="1583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66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63675" y="292100"/>
            <a:ext cx="7162800" cy="762000"/>
          </a:xfrm>
        </p:spPr>
        <p:txBody>
          <a:bodyPr anchor="t"/>
          <a:lstStyle/>
          <a:p>
            <a:pPr algn="ctr" eaLnBrk="1" hangingPunct="1"/>
            <a:r>
              <a:rPr lang="en-US" sz="2000" dirty="0" smtClean="0">
                <a:latin typeface="Arial" charset="0"/>
              </a:rPr>
              <a:t>Trends in Obesity* Prevalence, Adults Aged 20 to 74, US, 1960-2010</a:t>
            </a:r>
            <a:endParaRPr lang="en-US" sz="2000" baseline="30000" dirty="0" smtClean="0">
              <a:latin typeface="Arial" charset="0"/>
            </a:endParaRPr>
          </a:p>
        </p:txBody>
      </p:sp>
      <p:pic>
        <p:nvPicPr>
          <p:cNvPr id="55298" name="Picture 2" descr="Obesity has reached epidemic proportions in the United States. The percentage of adults age 20 to 74 who are obese increased from the late 1970s to 2000, with the largest increases occurring in the 1990s.  During this time, similar trends were observed among men and women. In the past decade, obesity trends in women have remained relatively stable while among men, prevalence increased from 28% during 1999-2002 to 36% during 2009-2010. &#10;" title="Trends in Obesity* Prevalence, Adults Aged 20 to 74, US, 1960-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1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sz="quarter"/>
          </p:nvPr>
        </p:nvSpPr>
        <p:spPr>
          <a:xfrm>
            <a:off x="1463675" y="228600"/>
            <a:ext cx="6781800" cy="762000"/>
          </a:xfrm>
        </p:spPr>
        <p:txBody>
          <a:bodyPr anchor="t"/>
          <a:lstStyle/>
          <a:p>
            <a:pPr eaLnBrk="1" hangingPunct="1"/>
            <a:r>
              <a:rPr lang="en-US" sz="2000" dirty="0" smtClean="0">
                <a:latin typeface="Arial" charset="0"/>
              </a:rPr>
              <a:t>Trends in Overweight* Prevalence (%), Adults 18 and Older, US, 1992-2010</a:t>
            </a:r>
          </a:p>
        </p:txBody>
      </p:sp>
      <p:sp>
        <p:nvSpPr>
          <p:cNvPr id="23564" name="Rectangle 20"/>
          <p:cNvSpPr>
            <a:spLocks noChangeArrowheads="1"/>
          </p:cNvSpPr>
          <p:nvPr/>
        </p:nvSpPr>
        <p:spPr bwMode="auto">
          <a:xfrm>
            <a:off x="0" y="2238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endParaRPr>
          </a:p>
        </p:txBody>
      </p:sp>
      <p:sp>
        <p:nvSpPr>
          <p:cNvPr id="23565" name="Rectangle 21"/>
          <p:cNvSpPr>
            <a:spLocks noChangeArrowheads="1"/>
          </p:cNvSpPr>
          <p:nvPr/>
        </p:nvSpPr>
        <p:spPr bwMode="auto">
          <a:xfrm>
            <a:off x="0" y="2062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endParaRPr>
          </a:p>
        </p:txBody>
      </p:sp>
      <p:pic>
        <p:nvPicPr>
          <p:cNvPr id="28800" name="Picture 128" descr="This slide highlights the obesity epidemic as mentioned in the previous slide.  In 2010, more than 55% of adults were overweight or obese in every state. &#10;" title="Trends in Overweight* Prevalence (%), Adults 18 and Older, US, 1992-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559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63675" y="292100"/>
            <a:ext cx="6781800" cy="762000"/>
          </a:xfrm>
        </p:spPr>
        <p:txBody>
          <a:bodyPr anchor="t"/>
          <a:lstStyle/>
          <a:p>
            <a:pPr eaLnBrk="1" hangingPunct="1"/>
            <a:r>
              <a:rPr lang="en-US" sz="2000" dirty="0" smtClean="0">
                <a:latin typeface="Arial" pitchFamily="34" charset="0"/>
                <a:ea typeface="ＭＳ Ｐゴシック" pitchFamily="34" charset="-128"/>
              </a:rPr>
              <a:t>Cancer Death Rates* by Sex, US, 1975-2009</a:t>
            </a:r>
          </a:p>
        </p:txBody>
      </p:sp>
      <p:sp>
        <p:nvSpPr>
          <p:cNvPr id="9225" name="Text Box 9"/>
          <p:cNvSpPr txBox="1">
            <a:spLocks noChangeArrowheads="1"/>
          </p:cNvSpPr>
          <p:nvPr/>
        </p:nvSpPr>
        <p:spPr bwMode="auto">
          <a:xfrm>
            <a:off x="5334000" y="4419600"/>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KeplerRegular" pitchFamily="2" charset="0"/>
                <a:ea typeface="ＭＳ Ｐゴシック" pitchFamily="34" charset="-128"/>
              </a:defRPr>
            </a:lvl1pPr>
            <a:lvl2pPr marL="742950" indent="-285750" eaLnBrk="0" hangingPunct="0">
              <a:defRPr sz="2400">
                <a:solidFill>
                  <a:schemeClr val="tx1"/>
                </a:solidFill>
                <a:latin typeface="KeplerRegular" pitchFamily="2" charset="0"/>
                <a:ea typeface="ＭＳ Ｐゴシック" pitchFamily="34" charset="-128"/>
              </a:defRPr>
            </a:lvl2pPr>
            <a:lvl3pPr marL="1143000" indent="-228600" eaLnBrk="0" hangingPunct="0">
              <a:defRPr sz="2400">
                <a:solidFill>
                  <a:schemeClr val="tx1"/>
                </a:solidFill>
                <a:latin typeface="KeplerRegular" pitchFamily="2" charset="0"/>
                <a:ea typeface="ＭＳ Ｐゴシック" pitchFamily="34" charset="-128"/>
              </a:defRPr>
            </a:lvl3pPr>
            <a:lvl4pPr marL="1600200" indent="-228600" eaLnBrk="0" hangingPunct="0">
              <a:defRPr sz="2400">
                <a:solidFill>
                  <a:schemeClr val="tx1"/>
                </a:solidFill>
                <a:latin typeface="KeplerRegular" pitchFamily="2" charset="0"/>
                <a:ea typeface="ＭＳ Ｐゴシック" pitchFamily="34" charset="-128"/>
              </a:defRPr>
            </a:lvl4pPr>
            <a:lvl5pPr marL="2057400" indent="-228600" eaLnBrk="0" hangingPunct="0">
              <a:defRPr sz="2400">
                <a:solidFill>
                  <a:schemeClr val="tx1"/>
                </a:solidFill>
                <a:latin typeface="KeplerRegular" pitchFamily="2"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algn="l" eaLnBrk="1" hangingPunct="1">
              <a:spcBef>
                <a:spcPct val="50000"/>
              </a:spcBef>
            </a:pPr>
            <a:endParaRPr lang="en-US" sz="1400"/>
          </a:p>
        </p:txBody>
      </p:sp>
      <p:pic>
        <p:nvPicPr>
          <p:cNvPr id="31746" name="Picture 2" descr="From 2005 to 2009, the death rate for all cancers combined decreased by 1.8% per year in men and by 1.5% per year in women.  Compared to the peak rates -- in 1990 for men and 1991 for women -- the cancer death rate for all sites combined in 2009 was 24% lower in men, 16% lower in women, and 20% lower overall. &#10;" title="Cancer Death Rates* by Sex, US, 1975-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 y="197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63675" y="292100"/>
            <a:ext cx="7543800" cy="838200"/>
          </a:xfrm>
        </p:spPr>
        <p:txBody>
          <a:bodyPr anchor="t"/>
          <a:lstStyle/>
          <a:p>
            <a:pPr eaLnBrk="1" hangingPunct="1"/>
            <a:r>
              <a:rPr lang="en-US" sz="2000" dirty="0" smtClean="0">
                <a:latin typeface="Arial" charset="0"/>
              </a:rPr>
              <a:t>Trends in Obesity* Prevalence among Children, US, 1971-2010</a:t>
            </a:r>
          </a:p>
        </p:txBody>
      </p:sp>
      <p:pic>
        <p:nvPicPr>
          <p:cNvPr id="56322" name="Picture 2" descr="People who become overweight in childhood and adolescence are more likely to be overweight or obese as adults. With at least half of the overweight children becoming overweight adults, future adult populations are at increased risk for developing cancer and other serious chronic diseases.  &#10;&#10;The prevalence of obese children and adolescents has increased since the 1970s, with the most dramatic increases occurring in the late 1980s and 1990s.  In fact, over the past three decades the proportion of obese children has more than doubled among children 2-5 years and 6-11 years, and tripled among adolescents 12-19 years. However, in the past decade, obesity prevalence among children and adolescents has appeared to stabilize.&#10;" title="Trends in Obesity* Prevalence among Children, US, 1971-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852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63675" y="292100"/>
            <a:ext cx="6553200" cy="762000"/>
          </a:xfrm>
        </p:spPr>
        <p:txBody>
          <a:bodyPr anchor="t"/>
          <a:lstStyle/>
          <a:p>
            <a:pPr algn="ctr" eaLnBrk="1" hangingPunct="1"/>
            <a:r>
              <a:rPr lang="en-US" sz="2000" dirty="0" smtClean="0">
                <a:latin typeface="Arial" charset="0"/>
              </a:rPr>
              <a:t>Trends in Prevalence of High School Students Attending PE Class Daily, US, 1991-2011</a:t>
            </a:r>
          </a:p>
        </p:txBody>
      </p:sp>
      <p:pic>
        <p:nvPicPr>
          <p:cNvPr id="57346" name="Picture 2" descr="Regular physical activity has many important health benefits, including reducing risk factors for cardiovascular disease, cancer, and other chronic diseases. The prevalence of students attending physical education (PE) class daily declined substantially between 1991 and 1995 and has since remained relatively unchanged. Given that the prevalence of overweight among adolescents has tripled since 1980, schools are increasingly being identified as an opportunity to increase physical activity among students.&#10;" title="Trends in Prevalence of High School Students Attending PE Class Daily, US, 1991-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99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63675" y="292100"/>
            <a:ext cx="7543800" cy="990600"/>
          </a:xfrm>
        </p:spPr>
        <p:txBody>
          <a:bodyPr anchor="t"/>
          <a:lstStyle/>
          <a:p>
            <a:pPr algn="ctr" eaLnBrk="1" hangingPunct="1"/>
            <a:r>
              <a:rPr lang="en-US" sz="2000" dirty="0" smtClean="0">
                <a:latin typeface="Arial" charset="0"/>
              </a:rPr>
              <a:t>Prevalence of Leisure-time Inactivity* by Educational Attainment, </a:t>
            </a:r>
            <a:br>
              <a:rPr lang="en-US" sz="2000" dirty="0" smtClean="0">
                <a:latin typeface="Arial" charset="0"/>
              </a:rPr>
            </a:br>
            <a:r>
              <a:rPr lang="en-US" sz="2000" dirty="0" smtClean="0">
                <a:latin typeface="Arial" charset="0"/>
              </a:rPr>
              <a:t>Adults 25 and Older, US, 2011</a:t>
            </a:r>
          </a:p>
        </p:txBody>
      </p:sp>
      <p:pic>
        <p:nvPicPr>
          <p:cNvPr id="58370" name="Picture 2" descr="The American Cancer Society recommends that adults engage in at least 150 minutes of moderate physical activity or 75 minutes of vigorous physical activity each week. The 2008 Federal Physical Activity Guidelines are similar to the ACS recommendations, with an additional recommendation for muscle-strengthening activities that are moderate or high intensity and involve all major muscle groups on 2 or more days a week. In 2011, roughly 40% of adults 25 years and older were physically inactive.  There was significantly more physical inactivity among non-Hispanic blacks and Hispanics compared to non-Hispanic whites.  In addition, less educated adults are more likely to be physically inactive than more educated adults in every racial/ethnic group.&#10;" title="Prevalence of Leisure-time Inactivity* by Educational Attainment, Adults 25 and Older, US, 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1" y="-890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404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1463675" y="292100"/>
            <a:ext cx="7543800" cy="914400"/>
          </a:xfrm>
        </p:spPr>
        <p:txBody>
          <a:bodyPr anchor="t"/>
          <a:lstStyle/>
          <a:p>
            <a:pPr eaLnBrk="1" hangingPunct="1"/>
            <a:r>
              <a:rPr lang="en-US" sz="2000" dirty="0" smtClean="0">
                <a:latin typeface="Arial" charset="0"/>
              </a:rPr>
              <a:t>Consumption of Three or More Vegetable Servings by Educational Attainment, Adults 25 and Older, US, 2011</a:t>
            </a:r>
          </a:p>
        </p:txBody>
      </p:sp>
      <p:pic>
        <p:nvPicPr>
          <p:cNvPr id="59394" name="Picture 2" descr="The American Cancer Society recommends that individuals eat at least 2.5 cups of vegetables and fruits a day for cancer prevention.  About 15% of adults 25 years and older consumed recommended vegetables servings in 2011 with significantly lower vegetable consumption among African Americans compared to whites.  In general, less educated adults were less likely than more educated adults to consume the recommended servings of vegetables, though this did not hold true among Hispanics. &#10;" title="Consumption of Three or More Vegetable Servings by Educational Attainment, Adults 25 and Older, US, 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6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23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1463675" y="292100"/>
            <a:ext cx="7543800" cy="914400"/>
          </a:xfrm>
        </p:spPr>
        <p:txBody>
          <a:bodyPr anchor="t"/>
          <a:lstStyle/>
          <a:p>
            <a:pPr algn="ctr" eaLnBrk="1" hangingPunct="1"/>
            <a:r>
              <a:rPr lang="en-US" sz="2000" dirty="0" smtClean="0">
                <a:latin typeface="Arial" charset="0"/>
              </a:rPr>
              <a:t>Consumption of Two or More Fruit Servings by Educational Attainment, Adults 25 and Older, US, 2011</a:t>
            </a:r>
          </a:p>
        </p:txBody>
      </p:sp>
      <p:pic>
        <p:nvPicPr>
          <p:cNvPr id="60418" name="Picture 2" descr="The American Cancer Society recommends that individuals eat at least 2.5 cups of vegetables and fruits a day for cancer prevention.  About one in three adults 25 years and older consumed the recommended fruit servings in 2011, regardless of racial/ethnicity. Similar to vegetable consumption, less educated adults were less likely than those who were more educated to consume 2 or more fruit servings with the exception of Hispanics. &#10;" title="Consumption of Two or More Fruit Servings by Educational Attainment, Adults 25 and Older, US, 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0" y="49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7730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43000" y="596900"/>
            <a:ext cx="7772400" cy="469900"/>
          </a:xfrm>
        </p:spPr>
        <p:txBody>
          <a:bodyPr anchor="t"/>
          <a:lstStyle/>
          <a:p>
            <a:pPr algn="ctr" eaLnBrk="1" hangingPunct="1"/>
            <a:r>
              <a:rPr lang="en-US" sz="2000" dirty="0" smtClean="0">
                <a:latin typeface="Arial" charset="0"/>
              </a:rPr>
              <a:t>Breast Cancer Screening Guidelines</a:t>
            </a:r>
          </a:p>
        </p:txBody>
      </p:sp>
      <p:pic>
        <p:nvPicPr>
          <p:cNvPr id="61442" name="Picture 2" descr="The American Cancer Society recommends that women aged 40 and older should have an annual mammogram and clinical breast exam (CBE) as part of a periodic health exam.  Women should know how their breasts normally feel and report any changes to their health care provider. A breast self-examination (BSE) is an option for women starting in their 20s. It is acceptable for women to choose not to do BSE.&#10;" title="Breast Cancer Screening Guide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4"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5866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63675" y="292100"/>
            <a:ext cx="7467600" cy="762000"/>
          </a:xfrm>
        </p:spPr>
        <p:txBody>
          <a:bodyPr anchor="t"/>
          <a:lstStyle/>
          <a:p>
            <a:pPr algn="ctr" eaLnBrk="1" hangingPunct="1"/>
            <a:r>
              <a:rPr lang="en-US" sz="2000" dirty="0" smtClean="0">
                <a:latin typeface="Arial" charset="0"/>
              </a:rPr>
              <a:t>Trends in Annual Mammography Use by Health Insurance Status, US, 2000-2010</a:t>
            </a:r>
          </a:p>
        </p:txBody>
      </p:sp>
      <p:pic>
        <p:nvPicPr>
          <p:cNvPr id="62466" name="Picture 2" descr="Between 2000 and 2010, the percentage of women 40 and older who received a mammogram within the past year substantially decreased among uninsured women (from 28% to 17%), while remaining fairly stable among insured women.&#10;" title="Trends in Annual Mammography Use by Health Insurance Status, US, 2000-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399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63675" y="292100"/>
            <a:ext cx="6781800" cy="762000"/>
          </a:xfrm>
        </p:spPr>
        <p:txBody>
          <a:bodyPr anchor="t"/>
          <a:lstStyle/>
          <a:p>
            <a:pPr algn="ctr" eaLnBrk="1" hangingPunct="1"/>
            <a:r>
              <a:rPr lang="en-US" sz="2000" dirty="0" smtClean="0">
                <a:latin typeface="Arial" charset="0"/>
              </a:rPr>
              <a:t>Cervical Cancer Screening Guidelines</a:t>
            </a:r>
          </a:p>
        </p:txBody>
      </p:sp>
      <p:pic>
        <p:nvPicPr>
          <p:cNvPr id="63490" name="Picture 2" descr="The American Cancer Society, in collaboration with the American Society for Colposcopy and Cervical Pathology and the American Society for Clinical Pathology, issued new screening guidelines for the prevention and early detection of cervical cancer in 2012. The most important changes to the guidelines were 1) the age range for which screening is appropriate and 2) the emphasis on the incorporation of HPV testing in addition to the Pap test. Among women at average risk, screening is now recommended for ages 21 through 65 years and the preferred screening method for women 30-65 is HPV and Pap co-testing every 5 years. &#10;" title="Cervical Cancer Screening Guide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0360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63675" y="292100"/>
            <a:ext cx="7467600" cy="762000"/>
          </a:xfrm>
        </p:spPr>
        <p:txBody>
          <a:bodyPr anchor="t"/>
          <a:lstStyle/>
          <a:p>
            <a:pPr algn="ctr" eaLnBrk="1" hangingPunct="1"/>
            <a:r>
              <a:rPr lang="en-US" sz="2000" dirty="0" smtClean="0">
                <a:latin typeface="Arial" charset="0"/>
              </a:rPr>
              <a:t>Trends in Pap Test Prevalence* by </a:t>
            </a:r>
            <a:r>
              <a:rPr lang="en-US" sz="2000" dirty="0">
                <a:latin typeface="Arial" charset="0"/>
              </a:rPr>
              <a:t>Health Insurance Status, </a:t>
            </a:r>
            <a:r>
              <a:rPr lang="en-US" sz="2000" dirty="0" smtClean="0">
                <a:latin typeface="Arial" charset="0"/>
              </a:rPr>
              <a:t>US</a:t>
            </a:r>
            <a:r>
              <a:rPr lang="en-US" sz="2000" dirty="0">
                <a:latin typeface="Arial" charset="0"/>
              </a:rPr>
              <a:t>, 2000-2010</a:t>
            </a:r>
            <a:endParaRPr lang="en-US" sz="2000" dirty="0" smtClean="0">
              <a:latin typeface="Arial" charset="0"/>
            </a:endParaRPr>
          </a:p>
        </p:txBody>
      </p:sp>
      <p:pic>
        <p:nvPicPr>
          <p:cNvPr id="64514" name="Picture 2" descr="Throughout the past decade, the percentage of women who had a Pap test within the past three years was at least 20% points lower among uninsured women than among women with health insurance. &#10;" title="Trends in Pap Test Prevalence* by Health Insurance Status, US, 2000-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0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616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95400" y="347662"/>
            <a:ext cx="7772400" cy="719138"/>
          </a:xfrm>
        </p:spPr>
        <p:txBody>
          <a:bodyPr anchor="t"/>
          <a:lstStyle/>
          <a:p>
            <a:pPr algn="ctr" eaLnBrk="1" hangingPunct="1"/>
            <a:r>
              <a:rPr lang="en-US" sz="2000" dirty="0" smtClean="0">
                <a:latin typeface="Arial" charset="0"/>
              </a:rPr>
              <a:t>Colorectal Cancer Screening Guidelines*</a:t>
            </a:r>
          </a:p>
        </p:txBody>
      </p:sp>
      <p:pic>
        <p:nvPicPr>
          <p:cNvPr id="65538" name="Picture 2" descr="The American Cancer Society recommends that beginning at age 50, men and women at average-risk should receive one of several options to screen for the early detection of colorectal cancer and adenomas. It is the strong opinion of the expert recommendation panel that colon cancer prevention should be the primary goal of colorectal cancer screening. Exams that are designed to detect both early cancer and precancerous polyps should be encouraged if resources are available and patients are willing to undergo an invasive test." title="Colorectal Cancer Screening Guide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198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63675" y="292100"/>
            <a:ext cx="6324600" cy="762000"/>
          </a:xfrm>
        </p:spPr>
        <p:txBody>
          <a:bodyPr anchor="t"/>
          <a:lstStyle/>
          <a:p>
            <a:pPr eaLnBrk="1" hangingPunct="1"/>
            <a:r>
              <a:rPr lang="en-US" sz="2000" dirty="0" smtClean="0">
                <a:latin typeface="Arial" pitchFamily="34" charset="0"/>
                <a:ea typeface="ＭＳ Ｐゴシック" pitchFamily="34" charset="-128"/>
              </a:rPr>
              <a:t>Cancer Death Rates* Among Men, US,1930-2009</a:t>
            </a:r>
          </a:p>
        </p:txBody>
      </p:sp>
      <p:sp>
        <p:nvSpPr>
          <p:cNvPr id="10249" name="Line 9"/>
          <p:cNvSpPr>
            <a:spLocks noChangeShapeType="1"/>
          </p:cNvSpPr>
          <p:nvPr/>
        </p:nvSpPr>
        <p:spPr bwMode="auto">
          <a:xfrm>
            <a:off x="6248400" y="5105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fontAlgn="base">
              <a:spcBef>
                <a:spcPct val="0"/>
              </a:spcBef>
              <a:spcAft>
                <a:spcPct val="0"/>
              </a:spcAft>
            </a:pPr>
            <a:endParaRPr lang="en-US" sz="2400">
              <a:solidFill>
                <a:srgbClr val="000000"/>
              </a:solidFill>
              <a:latin typeface="KeplerRegular" pitchFamily="2" charset="0"/>
              <a:ea typeface="ＭＳ Ｐゴシック" pitchFamily="34" charset="-128"/>
            </a:endParaRPr>
          </a:p>
        </p:txBody>
      </p:sp>
      <p:sp>
        <p:nvSpPr>
          <p:cNvPr id="10250" name="Line 10"/>
          <p:cNvSpPr>
            <a:spLocks noChangeShapeType="1"/>
          </p:cNvSpPr>
          <p:nvPr/>
        </p:nvSpPr>
        <p:spPr bwMode="auto">
          <a:xfrm>
            <a:off x="6172200" y="5029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fontAlgn="base">
              <a:spcBef>
                <a:spcPct val="0"/>
              </a:spcBef>
              <a:spcAft>
                <a:spcPct val="0"/>
              </a:spcAft>
            </a:pPr>
            <a:endParaRPr lang="en-US" sz="2400">
              <a:solidFill>
                <a:srgbClr val="000000"/>
              </a:solidFill>
              <a:latin typeface="KeplerRegular" pitchFamily="2" charset="0"/>
              <a:ea typeface="ＭＳ Ｐゴシック" pitchFamily="34" charset="-128"/>
            </a:endParaRPr>
          </a:p>
        </p:txBody>
      </p:sp>
      <p:pic>
        <p:nvPicPr>
          <p:cNvPr id="32770" name="Picture 2" descr="Most of the increase in overall cancer death rates for men prior to 1990 was attributable to the rapid increase in lung cancer deaths due to the tobacco epidemic.  However, since 1990, the lung cancer death rate in men has been decreasing; this decline has accounted for nearly 40% of the overall decrease in cancer death rates in men. The death rate for stomach cancer, which was the leading cause of cancer death among men early in the 20th century, has decreased by 90% since 1930. Death rates for prostate and colorectal cancers have been declining since the early 1990s and 1980s, respectively. &#10;" title="Cancer Death Rates* Among Men, US,1930-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395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63675" y="292100"/>
            <a:ext cx="7467600" cy="762000"/>
          </a:xfrm>
        </p:spPr>
        <p:txBody>
          <a:bodyPr anchor="t"/>
          <a:lstStyle/>
          <a:p>
            <a:pPr algn="ctr" eaLnBrk="1" hangingPunct="1"/>
            <a:r>
              <a:rPr lang="en-US" sz="2000" dirty="0" smtClean="0">
                <a:latin typeface="Arial" charset="0"/>
              </a:rPr>
              <a:t>Trends in the Prevalence of </a:t>
            </a:r>
            <a:r>
              <a:rPr lang="en-US" sz="2000" dirty="0">
                <a:latin typeface="Arial" charset="0"/>
              </a:rPr>
              <a:t>Fecal Occult Blood </a:t>
            </a:r>
            <a:r>
              <a:rPr lang="en-US" sz="2000" dirty="0" smtClean="0">
                <a:latin typeface="Arial" charset="0"/>
              </a:rPr>
              <a:t>Test* by </a:t>
            </a:r>
            <a:r>
              <a:rPr lang="en-US" sz="2000" dirty="0">
                <a:latin typeface="Arial" charset="0"/>
              </a:rPr>
              <a:t>Health Insurance Status, </a:t>
            </a:r>
            <a:r>
              <a:rPr lang="en-US" sz="2000" dirty="0" smtClean="0">
                <a:latin typeface="Arial" charset="0"/>
              </a:rPr>
              <a:t>US</a:t>
            </a:r>
            <a:r>
              <a:rPr lang="en-US" sz="2000" dirty="0">
                <a:latin typeface="Arial" charset="0"/>
              </a:rPr>
              <a:t>, 2000-2010</a:t>
            </a:r>
            <a:endParaRPr lang="en-US" sz="2000" dirty="0" smtClean="0">
              <a:latin typeface="Arial" charset="0"/>
            </a:endParaRPr>
          </a:p>
        </p:txBody>
      </p:sp>
      <p:pic>
        <p:nvPicPr>
          <p:cNvPr id="66563" name="Picture 3" descr="Despite increasing utilization of colorectal cancer screening in the US over the past decade, rates of fecal occult blood testing (FOBT) have decreased rapidly. In 2010, approximately 9% of US adults 50 and older had an FOBT in the previous year. In contrast, the use of colonoscopy has increased substantially since 2000; in 2010 56% of men and women 50 and older reported having a colonoscopy in the past 10 years or a sigmoidoscopy in the past 5 years.&#10;&#10;(Trends in endoscopy use for colorectal cancer screening could not be shown because estimates for 2010 are not comparable to those of previous years due to revisions to this question in the National Health Interview Survey.)" title="Trends in the Prevalence of Fecal Occult Blood Test* by Health Insurance Status, US, 2000-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548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63675" y="292100"/>
            <a:ext cx="7467600" cy="762000"/>
          </a:xfrm>
        </p:spPr>
        <p:txBody>
          <a:bodyPr anchor="t"/>
          <a:lstStyle/>
          <a:p>
            <a:pPr algn="ctr" eaLnBrk="1" hangingPunct="1"/>
            <a:r>
              <a:rPr lang="en-US" sz="2000" dirty="0" smtClean="0">
                <a:latin typeface="Arial" charset="0"/>
              </a:rPr>
              <a:t>Flexible </a:t>
            </a:r>
            <a:r>
              <a:rPr lang="en-US" sz="2000" dirty="0" err="1">
                <a:latin typeface="Arial" charset="0"/>
              </a:rPr>
              <a:t>Sigmoidoscopy</a:t>
            </a:r>
            <a:r>
              <a:rPr lang="en-US" sz="2000" dirty="0">
                <a:latin typeface="Arial" charset="0"/>
              </a:rPr>
              <a:t> or Colonoscopy </a:t>
            </a:r>
            <a:r>
              <a:rPr lang="en-US" sz="2000" dirty="0" smtClean="0">
                <a:latin typeface="Arial" charset="0"/>
              </a:rPr>
              <a:t>Prevalence* by Race/Ethnicity and Health </a:t>
            </a:r>
            <a:r>
              <a:rPr lang="en-US" sz="2000" dirty="0">
                <a:latin typeface="Arial" charset="0"/>
              </a:rPr>
              <a:t>Insurance Status, </a:t>
            </a:r>
            <a:r>
              <a:rPr lang="en-US" sz="2000" dirty="0" smtClean="0">
                <a:latin typeface="Arial" charset="0"/>
              </a:rPr>
              <a:t>US</a:t>
            </a:r>
            <a:r>
              <a:rPr lang="en-US" sz="2000" dirty="0">
                <a:latin typeface="Arial" charset="0"/>
              </a:rPr>
              <a:t>, </a:t>
            </a:r>
            <a:r>
              <a:rPr lang="en-US" sz="2000" dirty="0" smtClean="0">
                <a:latin typeface="Arial" charset="0"/>
              </a:rPr>
              <a:t>2010</a:t>
            </a:r>
          </a:p>
        </p:txBody>
      </p:sp>
      <p:pic>
        <p:nvPicPr>
          <p:cNvPr id="67586" name="Picture 2" descr="This slide highlights the striking differences in the use of CRC screening endoscopy between insured and uninsured individuals, regardless of race and ethnicity. In 2010, the prevalence of recent endoscopy among uninsured adults in all race and ethnic groups was about 3-4 times lower than that among the insured. &#10;" title="Flexible Sigmoidoscopy or Colonoscopy Prevalence* by Race/Ethnicity and Health Insurance Status, US, 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4"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7340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63675" y="292100"/>
            <a:ext cx="6781800" cy="762000"/>
          </a:xfrm>
        </p:spPr>
        <p:txBody>
          <a:bodyPr anchor="t"/>
          <a:lstStyle/>
          <a:p>
            <a:pPr eaLnBrk="1" hangingPunct="1"/>
            <a:r>
              <a:rPr lang="en-US" sz="2000" dirty="0" smtClean="0">
                <a:latin typeface="Arial" charset="0"/>
              </a:rPr>
              <a:t>Sunburn Prevalence* in the Past Year, Adults 18 and Older, US, 2010</a:t>
            </a:r>
          </a:p>
        </p:txBody>
      </p:sp>
      <p:pic>
        <p:nvPicPr>
          <p:cNvPr id="68610" name="Picture 2" descr="Sunburns, a short-term consequence of unprotected or excessive UV exposure, were reported much more frequently by whites than by other racial/ethnic groups. The vast majority of skin cancers are caused by unprotected exposure to excessive ultraviolet radiation (UVR), primarily from the sun. The most serious form of skin cancer is melanoma, which is expected to be diagnosed in about 76,690 persons this year and is responsible for most skin deaths (9,480  deaths in 2013).  The number of cases for the two most common types of skin cancer, basal cell and squamous cell, is unknown because these are not required to be reported to cancer registries. However, a recent study estimated that in 2006, 3.5 million cases were diagnosed and 2.2 million people were treated for these skin cancers, which are usually highly curable.&#10;" title="Sunburn Prevalence* in the Past Year, Adults 18 and Older, US, 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412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63675" y="292100"/>
            <a:ext cx="6781800" cy="762000"/>
          </a:xfrm>
        </p:spPr>
        <p:txBody>
          <a:bodyPr anchor="t"/>
          <a:lstStyle/>
          <a:p>
            <a:pPr algn="ctr" eaLnBrk="1" hangingPunct="1"/>
            <a:r>
              <a:rPr lang="en-US" sz="2000" dirty="0" smtClean="0">
                <a:latin typeface="Arial" charset="0"/>
              </a:rPr>
              <a:t>Prevalence of Behaviors that Protect against Ultraviolet Radiation Exposure, Adults 18 and Older, US, 2010</a:t>
            </a:r>
          </a:p>
        </p:txBody>
      </p:sp>
      <p:pic>
        <p:nvPicPr>
          <p:cNvPr id="69634" name="Picture 2" descr="Studies also suggest that exposure to artificial UVR exposure from indoor tanning devices is a risk factor for skin cancer. UVR damage of unprotected skin can be avoided by practicing recommended sun protection behaviors and avoiding indoor tanning devices, including lamps and booths. The practice of UVR protection behaviors is generally low. In a national sample of US adults in 2010, application of sunscreen and shade seeking were the most commonly practiced sun protection behaviors, whereas clothing protection, especially the use of hats and long-sleeved shirts were less frequently practiced. &#10;" title="Prevalence of Behaviors that Protect against Ultraviolet Radiation Exposure, Adults 18 and Older, US, 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 y="-1583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5452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819400" y="825500"/>
            <a:ext cx="2895600" cy="762000"/>
          </a:xfrm>
        </p:spPr>
        <p:txBody>
          <a:bodyPr/>
          <a:lstStyle/>
          <a:p>
            <a:pPr eaLnBrk="1" hangingPunct="1"/>
            <a:r>
              <a:rPr lang="en-US" dirty="0" smtClean="0">
                <a:solidFill>
                  <a:schemeClr val="bg2"/>
                </a:solidFill>
                <a:latin typeface="Arial" pitchFamily="34" charset="0"/>
                <a:ea typeface="ＭＳ Ｐゴシック" pitchFamily="34" charset="-128"/>
              </a:rPr>
              <a:t>Thank you</a:t>
            </a:r>
          </a:p>
        </p:txBody>
      </p:sp>
      <p:pic>
        <p:nvPicPr>
          <p:cNvPr id="70658" name="Picture 2" title="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63675" y="292100"/>
            <a:ext cx="6324600" cy="762000"/>
          </a:xfrm>
        </p:spPr>
        <p:txBody>
          <a:bodyPr anchor="t"/>
          <a:lstStyle/>
          <a:p>
            <a:pPr eaLnBrk="1" hangingPunct="1"/>
            <a:r>
              <a:rPr lang="en-US" sz="2000" dirty="0" smtClean="0">
                <a:latin typeface="Arial" pitchFamily="34" charset="0"/>
                <a:ea typeface="ＭＳ Ｐゴシック" pitchFamily="34" charset="-128"/>
              </a:rPr>
              <a:t>Cancer Death Rates* Among Women, US,1930-2009</a:t>
            </a:r>
          </a:p>
        </p:txBody>
      </p:sp>
      <p:sp>
        <p:nvSpPr>
          <p:cNvPr id="11277" name="Line 13"/>
          <p:cNvSpPr>
            <a:spLocks noChangeShapeType="1"/>
          </p:cNvSpPr>
          <p:nvPr/>
        </p:nvSpPr>
        <p:spPr bwMode="auto">
          <a:xfrm>
            <a:off x="6248400" y="5105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fontAlgn="base">
              <a:spcBef>
                <a:spcPct val="0"/>
              </a:spcBef>
              <a:spcAft>
                <a:spcPct val="0"/>
              </a:spcAft>
            </a:pPr>
            <a:endParaRPr lang="en-US" sz="2400">
              <a:solidFill>
                <a:srgbClr val="000000"/>
              </a:solidFill>
              <a:latin typeface="KeplerRegular" pitchFamily="2" charset="0"/>
              <a:ea typeface="ＭＳ Ｐゴシック" pitchFamily="34" charset="-128"/>
            </a:endParaRPr>
          </a:p>
        </p:txBody>
      </p:sp>
      <p:sp>
        <p:nvSpPr>
          <p:cNvPr id="11278" name="Line 14"/>
          <p:cNvSpPr>
            <a:spLocks noChangeShapeType="1"/>
          </p:cNvSpPr>
          <p:nvPr/>
        </p:nvSpPr>
        <p:spPr bwMode="auto">
          <a:xfrm>
            <a:off x="6172200" y="5029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r" fontAlgn="base">
              <a:spcBef>
                <a:spcPct val="0"/>
              </a:spcBef>
              <a:spcAft>
                <a:spcPct val="0"/>
              </a:spcAft>
            </a:pPr>
            <a:endParaRPr lang="en-US" sz="2400">
              <a:solidFill>
                <a:srgbClr val="000000"/>
              </a:solidFill>
              <a:latin typeface="KeplerRegular" pitchFamily="2" charset="0"/>
              <a:ea typeface="ＭＳ Ｐゴシック" pitchFamily="34" charset="-128"/>
            </a:endParaRPr>
          </a:p>
        </p:txBody>
      </p:sp>
      <p:pic>
        <p:nvPicPr>
          <p:cNvPr id="33794" name="Picture 2" descr="The lung cancer death rate in women began declining in the early 2000s after increasing for the previous 70 years. The lag in the decline in lung cancer in women compared to men reflects differences in smoking patterns; smoking rates peaked about two decades later in women than in men and women lagged behind men in quitting smoking in large numbers. In comparison, breast cancer death rates changed little between 1930 and 1990, but decreased 33% between the peak year (1989) and 2009.  Since 1930, the death rate for stomach cancer has decreased by more than 90%. The death rate for uterine cancer, which was the leading cause of cancer death in the early 20th century, declined from 1930 to 1997, but has since been fairly stable. Colorectal cancer death rates have been decreasing for more than 50 years. &#10;" title="Cancer Death Rates* Among Women, US,1930-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0" y="99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925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1463675" y="292100"/>
            <a:ext cx="6781800" cy="762000"/>
          </a:xfrm>
          <a:noFill/>
        </p:spPr>
        <p:txBody>
          <a:bodyPr anchor="t"/>
          <a:lstStyle/>
          <a:p>
            <a:pPr eaLnBrk="1" hangingPunct="1"/>
            <a:r>
              <a:rPr lang="en-US" sz="2000" dirty="0" smtClean="0">
                <a:latin typeface="Arial" pitchFamily="34" charset="0"/>
                <a:ea typeface="ＭＳ Ｐゴシック" pitchFamily="34" charset="-128"/>
              </a:rPr>
              <a:t>Cancer Death Rates* by Race and Ethnicity, US, 2005-2009</a:t>
            </a:r>
          </a:p>
        </p:txBody>
      </p:sp>
      <p:pic>
        <p:nvPicPr>
          <p:cNvPr id="34818" name="Picture 2" descr="Cancer death rates are higher in men than in women for every racial and ethnic group.  African American men and women have higher rates of cancer mortality than their counterparts in every other racial and ethnic group.  Asian American and Pacific Islander men and women have the lowest cancer death rates, about half the rate of African American men and women, respectively. &#10;Note: Rates for populations other than white and African American may be affected by problems in ascertaining race/ethnicity from medical records, which likely results in underreported cancer death rates. &#10;" title="Cancer Death Rates* by Race and Ethnicity, US, 2005-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9"/>
          <p:cNvSpPr>
            <a:spLocks noGrp="1" noChangeArrowheads="1"/>
          </p:cNvSpPr>
          <p:nvPr>
            <p:ph type="title"/>
          </p:nvPr>
        </p:nvSpPr>
        <p:spPr>
          <a:xfrm>
            <a:off x="1463675" y="292100"/>
            <a:ext cx="6781800" cy="762000"/>
          </a:xfrm>
          <a:noFill/>
        </p:spPr>
        <p:txBody>
          <a:bodyPr anchor="t"/>
          <a:lstStyle/>
          <a:p>
            <a:pPr eaLnBrk="1" hangingPunct="1"/>
            <a:r>
              <a:rPr lang="en-US" sz="2000" dirty="0" smtClean="0">
                <a:latin typeface="Arial" pitchFamily="34" charset="0"/>
                <a:ea typeface="ＭＳ Ｐゴシック" pitchFamily="34" charset="-128"/>
              </a:rPr>
              <a:t>Cancer Death Rates* by Sex and Race, US, 1975-2009</a:t>
            </a:r>
          </a:p>
        </p:txBody>
      </p:sp>
      <p:pic>
        <p:nvPicPr>
          <p:cNvPr id="36866" name="Picture 2" descr="Although the overall cancer death rate continues to be higher in African American men than white men, from 2000 to 2009, the decline in death rates was larger for African American men (2.4% per year versus 1.7% per year). &#10;" title="Cancer Death Rates* by Sex and Race, US, 1975-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781800" cy="762000"/>
          </a:xfrm>
        </p:spPr>
        <p:txBody>
          <a:bodyPr/>
          <a:lstStyle/>
          <a:p>
            <a:r>
              <a:rPr lang="en-US" sz="2400" dirty="0" smtClean="0">
                <a:latin typeface="KeplerRegular" pitchFamily="2" charset="0"/>
              </a:rPr>
              <a:t>Total Number of Cancer Deaths Averted from 1991 to 2009 in Men and 1992 to 2009 in Women</a:t>
            </a:r>
            <a:endParaRPr lang="en-US" sz="2400" dirty="0">
              <a:latin typeface="KeplerRegular" pitchFamily="2" charset="0"/>
            </a:endParaRPr>
          </a:p>
        </p:txBody>
      </p:sp>
      <p:sp>
        <p:nvSpPr>
          <p:cNvPr id="5" name="TextBox 4"/>
          <p:cNvSpPr txBox="1"/>
          <p:nvPr/>
        </p:nvSpPr>
        <p:spPr>
          <a:xfrm>
            <a:off x="1029969" y="6096000"/>
            <a:ext cx="8190231" cy="738664"/>
          </a:xfrm>
          <a:prstGeom prst="rect">
            <a:avLst/>
          </a:prstGeom>
          <a:noFill/>
        </p:spPr>
        <p:txBody>
          <a:bodyPr wrap="square" rtlCol="0">
            <a:noAutofit/>
          </a:bodyPr>
          <a:lstStyle/>
          <a:p>
            <a:endParaRPr lang="en-US" sz="1400" dirty="0"/>
          </a:p>
        </p:txBody>
      </p:sp>
      <p:sp>
        <p:nvSpPr>
          <p:cNvPr id="3" name="Rectangle 2"/>
          <p:cNvSpPr/>
          <p:nvPr/>
        </p:nvSpPr>
        <p:spPr bwMode="auto">
          <a:xfrm>
            <a:off x="1955800" y="5867400"/>
            <a:ext cx="59690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KeplerRegular" pitchFamily="2" charset="0"/>
            </a:endParaRPr>
          </a:p>
        </p:txBody>
      </p:sp>
      <p:pic>
        <p:nvPicPr>
          <p:cNvPr id="35843" name="Picture 3" descr="Almost 1.2 million cancer deaths were averted as a result of almost two decades of consistent declines in cancer deaths rates. &#10;" title="Total Number of Cancer Deaths Averted from 1991 to 2009 in Men and 1992 to 2009 in Wo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9"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272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63675" y="292100"/>
            <a:ext cx="6781800" cy="762000"/>
          </a:xfrm>
        </p:spPr>
        <p:txBody>
          <a:bodyPr anchor="t"/>
          <a:lstStyle/>
          <a:p>
            <a:pPr eaLnBrk="1" hangingPunct="1"/>
            <a:r>
              <a:rPr lang="en-US" sz="2000" dirty="0" smtClean="0">
                <a:latin typeface="Arial" pitchFamily="34" charset="0"/>
                <a:ea typeface="ＭＳ Ｐゴシック" pitchFamily="34" charset="-128"/>
              </a:rPr>
              <a:t>Estimated New Cancer Cases* in the US in 2013</a:t>
            </a:r>
          </a:p>
        </p:txBody>
      </p:sp>
      <p:pic>
        <p:nvPicPr>
          <p:cNvPr id="37890" name="Picture 2" descr="Now we will turn our attention to the number of new cancers projected for the US this year.  It is estimated that more than 1.6 million new cases of cancer will be diagnosed in 2013.  The most common cancers are prostate in men and breast in women; lung and colorectal cancers are the second and third most common cancers in both men and in women. &#10;" title="Estimated New Cancer Cases* in the US in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118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C41E3A"/>
      </a:dk2>
      <a:lt2>
        <a:srgbClr val="0038A8"/>
      </a:lt2>
      <a:accent1>
        <a:srgbClr val="CCCCCC"/>
      </a:accent1>
      <a:accent2>
        <a:srgbClr val="67097F"/>
      </a:accent2>
      <a:accent3>
        <a:srgbClr val="FFFFFF"/>
      </a:accent3>
      <a:accent4>
        <a:srgbClr val="000000"/>
      </a:accent4>
      <a:accent5>
        <a:srgbClr val="E2E2E2"/>
      </a:accent5>
      <a:accent6>
        <a:srgbClr val="5D0772"/>
      </a:accent6>
      <a:hlink>
        <a:srgbClr val="F9A71D"/>
      </a:hlink>
      <a:folHlink>
        <a:srgbClr val="ABCC25"/>
      </a:folHlink>
    </a:clrScheme>
    <a:fontScheme name="1_Default Design">
      <a:majorFont>
        <a:latin typeface="FrutigerBold"/>
        <a:ea typeface="Arial"/>
        <a:cs typeface="Arial"/>
      </a:majorFont>
      <a:minorFont>
        <a:latin typeface="FrutigerBold"/>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KeplerRegula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KeplerRegular" pitchFamily="2" charset="0"/>
          </a:defRPr>
        </a:defPPr>
      </a:lstStyle>
    </a:lnDef>
  </a:objectDefaults>
  <a:extraClrSchemeLst>
    <a:extraClrScheme>
      <a:clrScheme name="1_Default Design 1">
        <a:dk1>
          <a:srgbClr val="000000"/>
        </a:dk1>
        <a:lt1>
          <a:srgbClr val="FFFFFF"/>
        </a:lt1>
        <a:dk2>
          <a:srgbClr val="C41E3A"/>
        </a:dk2>
        <a:lt2>
          <a:srgbClr val="0038A8"/>
        </a:lt2>
        <a:accent1>
          <a:srgbClr val="CCCCCC"/>
        </a:accent1>
        <a:accent2>
          <a:srgbClr val="67097F"/>
        </a:accent2>
        <a:accent3>
          <a:srgbClr val="FFFFFF"/>
        </a:accent3>
        <a:accent4>
          <a:srgbClr val="000000"/>
        </a:accent4>
        <a:accent5>
          <a:srgbClr val="E2E2E2"/>
        </a:accent5>
        <a:accent6>
          <a:srgbClr val="5D0772"/>
        </a:accent6>
        <a:hlink>
          <a:srgbClr val="F9A71D"/>
        </a:hlink>
        <a:folHlink>
          <a:srgbClr val="ABCC25"/>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41E3A"/>
        </a:lt1>
        <a:dk2>
          <a:srgbClr val="FFFFFF"/>
        </a:dk2>
        <a:lt2>
          <a:srgbClr val="0038A8"/>
        </a:lt2>
        <a:accent1>
          <a:srgbClr val="CCCCCC"/>
        </a:accent1>
        <a:accent2>
          <a:srgbClr val="67097F"/>
        </a:accent2>
        <a:accent3>
          <a:srgbClr val="DEABAE"/>
        </a:accent3>
        <a:accent4>
          <a:srgbClr val="000000"/>
        </a:accent4>
        <a:accent5>
          <a:srgbClr val="E2E2E2"/>
        </a:accent5>
        <a:accent6>
          <a:srgbClr val="5D0772"/>
        </a:accent6>
        <a:hlink>
          <a:srgbClr val="F9A71D"/>
        </a:hlink>
        <a:folHlink>
          <a:srgbClr val="ABCC25"/>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0038A8"/>
        </a:lt1>
        <a:dk2>
          <a:srgbClr val="C41E3A"/>
        </a:dk2>
        <a:lt2>
          <a:srgbClr val="FFFFFF"/>
        </a:lt2>
        <a:accent1>
          <a:srgbClr val="CCCCCC"/>
        </a:accent1>
        <a:accent2>
          <a:srgbClr val="67097F"/>
        </a:accent2>
        <a:accent3>
          <a:srgbClr val="AAAED1"/>
        </a:accent3>
        <a:accent4>
          <a:srgbClr val="000000"/>
        </a:accent4>
        <a:accent5>
          <a:srgbClr val="E2E2E2"/>
        </a:accent5>
        <a:accent6>
          <a:srgbClr val="5D0772"/>
        </a:accent6>
        <a:hlink>
          <a:srgbClr val="F9A71D"/>
        </a:hlink>
        <a:folHlink>
          <a:srgbClr val="ABCC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4119</Words>
  <Application>Microsoft Office PowerPoint</Application>
  <PresentationFormat>Bildschirmpräsentation (4:3)</PresentationFormat>
  <Paragraphs>152</Paragraphs>
  <Slides>44</Slides>
  <Notes>44</Notes>
  <HiddenSlides>0</HiddenSlides>
  <MMClips>0</MMClips>
  <ScaleCrop>false</ScaleCrop>
  <HeadingPairs>
    <vt:vector size="4" baseType="variant">
      <vt:variant>
        <vt:lpstr>Design</vt:lpstr>
      </vt:variant>
      <vt:variant>
        <vt:i4>2</vt:i4>
      </vt:variant>
      <vt:variant>
        <vt:lpstr>Folientitel</vt:lpstr>
      </vt:variant>
      <vt:variant>
        <vt:i4>44</vt:i4>
      </vt:variant>
    </vt:vector>
  </HeadingPairs>
  <TitlesOfParts>
    <vt:vector size="46" baseType="lpstr">
      <vt:lpstr>1_Default Design</vt:lpstr>
      <vt:lpstr>Office Theme</vt:lpstr>
      <vt:lpstr>PowerPoint-Präsentation</vt:lpstr>
      <vt:lpstr>Estimated Cancer Deaths in the US in 2013</vt:lpstr>
      <vt:lpstr>Cancer Death Rates* by Sex, US, 1975-2009</vt:lpstr>
      <vt:lpstr>Cancer Death Rates* Among Men, US,1930-2009</vt:lpstr>
      <vt:lpstr>Cancer Death Rates* Among Women, US,1930-2009</vt:lpstr>
      <vt:lpstr>Cancer Death Rates* by Race and Ethnicity, US, 2005-2009</vt:lpstr>
      <vt:lpstr>Cancer Death Rates* by Sex and Race, US, 1975-2009</vt:lpstr>
      <vt:lpstr>Total Number of Cancer Deaths Averted from 1991 to 2009 in Men and 1992 to 2009 in Women</vt:lpstr>
      <vt:lpstr>Estimated New Cancer Cases* in the US in 2013</vt:lpstr>
      <vt:lpstr>Cancer Incidence Rates* by Sex, US, 1975-2009 </vt:lpstr>
      <vt:lpstr>Cancer Incidence Rates* Among Men, US, 1975-2009</vt:lpstr>
      <vt:lpstr>Cancer Incidence Rates* Among Women, US, 1975-2009 </vt:lpstr>
      <vt:lpstr>Cancer Incidence Rates* by Race and Ethnicity, 2005-2009</vt:lpstr>
      <vt:lpstr>Cancer Incidence Rates* by Sex and Race, US,1975-2009</vt:lpstr>
      <vt:lpstr>The Lifetime Probability of Developing Cancer for Men,  2007-2009*</vt:lpstr>
      <vt:lpstr>The Lifetime Probability of Developing Cancer for Women,  2007-2009*</vt:lpstr>
      <vt:lpstr>Five-year Relative Cancer Survival Rates (%) by Race, 2002-2008</vt:lpstr>
      <vt:lpstr>Trends in Five-year Relative Cancer Survival Rates (%), 1975-2008</vt:lpstr>
      <vt:lpstr>Cancer Incidence and Death Rates* in Children 0-19 Years,  1975-2009</vt:lpstr>
      <vt:lpstr>Cancer Incidence Rates Among Children, 2005-2009</vt:lpstr>
      <vt:lpstr>Cancer Death Rates* in Children, 2005-2009</vt:lpstr>
      <vt:lpstr>Trends in 5-year Relative Survival Rates for Childhood Cancer, Ages 0-14 yrs,1975-2008</vt:lpstr>
      <vt:lpstr>Trends in 5-year Relative Survival Rates for Childhood Cancer, Ages 0-19 yrs,1975-2008</vt:lpstr>
      <vt:lpstr>Trends in Tobacco Use and Lung Cancer Death Rates* in the US</vt:lpstr>
      <vt:lpstr>Trends in Cigarette Smoking, Adults 18 and Older, US, 1965-2011</vt:lpstr>
      <vt:lpstr>Trends in Cigarette Smoking* among Female High School Students, US, 1991-2011</vt:lpstr>
      <vt:lpstr>Trends in Cigarette Smoking* among Male High School Students, US, 1991-2011</vt:lpstr>
      <vt:lpstr>Trends in Obesity* Prevalence, Adults Aged 20 to 74, US, 1960-2010</vt:lpstr>
      <vt:lpstr>Trends in Overweight* Prevalence (%), Adults 18 and Older, US, 1992-2010</vt:lpstr>
      <vt:lpstr>Trends in Obesity* Prevalence among Children, US, 1971-2010</vt:lpstr>
      <vt:lpstr>Trends in Prevalence of High School Students Attending PE Class Daily, US, 1991-2011</vt:lpstr>
      <vt:lpstr>Prevalence of Leisure-time Inactivity* by Educational Attainment,  Adults 25 and Older, US, 2011</vt:lpstr>
      <vt:lpstr>Consumption of Three or More Vegetable Servings by Educational Attainment, Adults 25 and Older, US, 2011</vt:lpstr>
      <vt:lpstr>Consumption of Two or More Fruit Servings by Educational Attainment, Adults 25 and Older, US, 2011</vt:lpstr>
      <vt:lpstr>Breast Cancer Screening Guidelines</vt:lpstr>
      <vt:lpstr>Trends in Annual Mammography Use by Health Insurance Status, US, 2000-2010</vt:lpstr>
      <vt:lpstr>Cervical Cancer Screening Guidelines</vt:lpstr>
      <vt:lpstr>Trends in Pap Test Prevalence* by Health Insurance Status, US, 2000-2010</vt:lpstr>
      <vt:lpstr>Colorectal Cancer Screening Guidelines*</vt:lpstr>
      <vt:lpstr>Trends in the Prevalence of Fecal Occult Blood Test* by Health Insurance Status, US, 2000-2010</vt:lpstr>
      <vt:lpstr>Flexible Sigmoidoscopy or Colonoscopy Prevalence* by Race/Ethnicity and Health Insurance Status, US, 2010</vt:lpstr>
      <vt:lpstr>Sunburn Prevalence* in the Past Year, Adults 18 and Older, US, 2010</vt:lpstr>
      <vt:lpstr>Prevalence of Behaviors that Protect against Ultraviolet Radiation Exposure, Adults 18 and Older, US, 2010</vt:lpstr>
      <vt:lpstr>Thank you</vt:lpstr>
    </vt:vector>
  </TitlesOfParts>
  <Company>Interbrand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Smigal</dc:creator>
  <cp:lastModifiedBy>Ulmer Hanno</cp:lastModifiedBy>
  <cp:revision>985</cp:revision>
  <cp:lastPrinted>2013-01-31T22:04:37Z</cp:lastPrinted>
  <dcterms:created xsi:type="dcterms:W3CDTF">2010-08-26T15:46:54Z</dcterms:created>
  <dcterms:modified xsi:type="dcterms:W3CDTF">2014-11-25T09:06:11Z</dcterms:modified>
</cp:coreProperties>
</file>