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4" r:id="rId3"/>
    <p:sldId id="257" r:id="rId4"/>
    <p:sldId id="258" r:id="rId5"/>
    <p:sldId id="259" r:id="rId6"/>
    <p:sldId id="260" r:id="rId7"/>
    <p:sldId id="261" r:id="rId8"/>
    <p:sldId id="262" r:id="rId9"/>
    <p:sldId id="266" r:id="rId10"/>
    <p:sldId id="269" r:id="rId11"/>
    <p:sldId id="271" r:id="rId12"/>
    <p:sldId id="270" r:id="rId13"/>
    <p:sldId id="276" r:id="rId14"/>
    <p:sldId id="277" r:id="rId15"/>
    <p:sldId id="275" r:id="rId16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>
        <p:scale>
          <a:sx n="103" d="100"/>
          <a:sy n="103" d="100"/>
        </p:scale>
        <p:origin x="-88" y="-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F63D166A-05C8-4D35-A8F9-BAA8188775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Untertitel 2">
            <a:extLst>
              <a:ext uri="{FF2B5EF4-FFF2-40B4-BE49-F238E27FC236}">
                <a16:creationId xmlns="" xmlns:a16="http://schemas.microsoft.com/office/drawing/2014/main" id="{607785CA-283E-4960-982E-35C98465EE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="" xmlns:a16="http://schemas.microsoft.com/office/drawing/2014/main" id="{70B3B42D-0B7D-4D85-8D73-087911E0A0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2D54D-0504-4F68-A425-420375E7F5A1}" type="datetimeFigureOut">
              <a:rPr lang="de-AT" smtClean="0"/>
              <a:t>07.11.2019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="" xmlns:a16="http://schemas.microsoft.com/office/drawing/2014/main" id="{B349A621-48D9-4C5E-B90E-766D868D8E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="" xmlns:a16="http://schemas.microsoft.com/office/drawing/2014/main" id="{E81F8EFE-B229-4A26-AC87-AA426EE41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9ED62-3851-4103-AD12-47AA433DBF99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9547797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3D6D3A66-BFF2-459A-8322-2DB063BE51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="" xmlns:a16="http://schemas.microsoft.com/office/drawing/2014/main" id="{9C877903-B639-4E00-88DF-468E07C0DC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="" xmlns:a16="http://schemas.microsoft.com/office/drawing/2014/main" id="{F6CAC2B1-1F36-4E67-8CC0-8D227C4F40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2D54D-0504-4F68-A425-420375E7F5A1}" type="datetimeFigureOut">
              <a:rPr lang="de-AT" smtClean="0"/>
              <a:t>07.11.2019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="" xmlns:a16="http://schemas.microsoft.com/office/drawing/2014/main" id="{394F1DF6-E992-4E92-971D-A0CFE3CA44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="" xmlns:a16="http://schemas.microsoft.com/office/drawing/2014/main" id="{AE6C1949-1DA0-4A2A-9355-12A42ED7A5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9ED62-3851-4103-AD12-47AA433DBF99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668212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="" xmlns:a16="http://schemas.microsoft.com/office/drawing/2014/main" id="{4318C0DA-A2F5-4EA3-BC68-3A4D289974F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="" xmlns:a16="http://schemas.microsoft.com/office/drawing/2014/main" id="{CCC4EFE9-3ED4-4711-B3B2-B6607D05DE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="" xmlns:a16="http://schemas.microsoft.com/office/drawing/2014/main" id="{DE6D353A-7BAF-4E86-BEED-F1156B1244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2D54D-0504-4F68-A425-420375E7F5A1}" type="datetimeFigureOut">
              <a:rPr lang="de-AT" smtClean="0"/>
              <a:t>07.11.2019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="" xmlns:a16="http://schemas.microsoft.com/office/drawing/2014/main" id="{2BFA39E9-6655-4124-9748-0F9629EC8D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="" xmlns:a16="http://schemas.microsoft.com/office/drawing/2014/main" id="{D065581E-65D4-48E6-AF39-9457C98CB4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9ED62-3851-4103-AD12-47AA433DBF99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7158166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9B16C48D-86E0-4805-A888-7A9198575E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="" xmlns:a16="http://schemas.microsoft.com/office/drawing/2014/main" id="{DD140289-D43B-46B7-9BAF-BF1BC58308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="" xmlns:a16="http://schemas.microsoft.com/office/drawing/2014/main" id="{7B0ED587-9C6F-4C30-AF07-5906B66478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2D54D-0504-4F68-A425-420375E7F5A1}" type="datetimeFigureOut">
              <a:rPr lang="de-AT" smtClean="0"/>
              <a:t>07.11.2019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="" xmlns:a16="http://schemas.microsoft.com/office/drawing/2014/main" id="{3F88E9CD-5CC3-4682-A1E5-3FDB17EB7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="" xmlns:a16="http://schemas.microsoft.com/office/drawing/2014/main" id="{6EA517BE-5B46-4726-936B-A224AB468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9ED62-3851-4103-AD12-47AA433DBF99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2133412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04A1ABDD-0D90-4952-B04E-923FC57B20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="" xmlns:a16="http://schemas.microsoft.com/office/drawing/2014/main" id="{89D67F8C-C846-47EE-A43D-88119CCA13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="" xmlns:a16="http://schemas.microsoft.com/office/drawing/2014/main" id="{FFEE5408-EC65-4792-A99B-041ABB4282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2D54D-0504-4F68-A425-420375E7F5A1}" type="datetimeFigureOut">
              <a:rPr lang="de-AT" smtClean="0"/>
              <a:t>07.11.2019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="" xmlns:a16="http://schemas.microsoft.com/office/drawing/2014/main" id="{65D728CA-C9CF-485C-A11F-15BAF872B2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="" xmlns:a16="http://schemas.microsoft.com/office/drawing/2014/main" id="{D8B15092-0E7C-43A0-930F-B17CEEBCC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9ED62-3851-4103-AD12-47AA433DBF99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1989739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2B263DB9-5AAA-49BD-82A6-DA5015A4AC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="" xmlns:a16="http://schemas.microsoft.com/office/drawing/2014/main" id="{CF405B27-6CD2-4C8D-8E46-D0F163A54A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>
            <a:extLst>
              <a:ext uri="{FF2B5EF4-FFF2-40B4-BE49-F238E27FC236}">
                <a16:creationId xmlns="" xmlns:a16="http://schemas.microsoft.com/office/drawing/2014/main" id="{2039ECD4-3EEB-4B1F-BD3C-A2B286FA36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Datumsplatzhalter 4">
            <a:extLst>
              <a:ext uri="{FF2B5EF4-FFF2-40B4-BE49-F238E27FC236}">
                <a16:creationId xmlns="" xmlns:a16="http://schemas.microsoft.com/office/drawing/2014/main" id="{D6971116-892C-483C-91DC-A3BE845945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2D54D-0504-4F68-A425-420375E7F5A1}" type="datetimeFigureOut">
              <a:rPr lang="de-AT" smtClean="0"/>
              <a:t>07.11.2019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="" xmlns:a16="http://schemas.microsoft.com/office/drawing/2014/main" id="{3F5B0A31-6398-4FEB-89CA-7FBFA01ED4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="" xmlns:a16="http://schemas.microsoft.com/office/drawing/2014/main" id="{4E2FC76C-1841-41FF-B96C-03EB8E38C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9ED62-3851-4103-AD12-47AA433DBF99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0891420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CC8CE2E2-3ADD-4EA2-BE51-E7B0727DB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="" xmlns:a16="http://schemas.microsoft.com/office/drawing/2014/main" id="{CBED76E6-5BA8-4B39-AB00-489CDB7C7D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="" xmlns:a16="http://schemas.microsoft.com/office/drawing/2014/main" id="{89920CD0-A584-4854-9F3A-2AEB623DC5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Textplatzhalter 4">
            <a:extLst>
              <a:ext uri="{FF2B5EF4-FFF2-40B4-BE49-F238E27FC236}">
                <a16:creationId xmlns="" xmlns:a16="http://schemas.microsoft.com/office/drawing/2014/main" id="{7B9F5471-708D-4204-B01F-02E28FB6CC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="" xmlns:a16="http://schemas.microsoft.com/office/drawing/2014/main" id="{F053D509-ED47-4D5B-B83F-70A0F92F1E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7" name="Datumsplatzhalter 6">
            <a:extLst>
              <a:ext uri="{FF2B5EF4-FFF2-40B4-BE49-F238E27FC236}">
                <a16:creationId xmlns="" xmlns:a16="http://schemas.microsoft.com/office/drawing/2014/main" id="{57872CA6-F341-4017-9019-9AB669395C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2D54D-0504-4F68-A425-420375E7F5A1}" type="datetimeFigureOut">
              <a:rPr lang="de-AT" smtClean="0"/>
              <a:t>07.11.2019</a:t>
            </a:fld>
            <a:endParaRPr lang="de-AT"/>
          </a:p>
        </p:txBody>
      </p:sp>
      <p:sp>
        <p:nvSpPr>
          <p:cNvPr id="8" name="Fußzeilenplatzhalter 7">
            <a:extLst>
              <a:ext uri="{FF2B5EF4-FFF2-40B4-BE49-F238E27FC236}">
                <a16:creationId xmlns="" xmlns:a16="http://schemas.microsoft.com/office/drawing/2014/main" id="{CE8CAFA4-B722-4FA9-820C-B73EBC3DD7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>
            <a:extLst>
              <a:ext uri="{FF2B5EF4-FFF2-40B4-BE49-F238E27FC236}">
                <a16:creationId xmlns="" xmlns:a16="http://schemas.microsoft.com/office/drawing/2014/main" id="{D6D91CF6-EE1A-4EDD-8EBE-42B999A3BF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9ED62-3851-4103-AD12-47AA433DBF99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5751546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672D4E12-1B9B-4EA1-8AB1-4A6D25E88A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Datumsplatzhalter 2">
            <a:extLst>
              <a:ext uri="{FF2B5EF4-FFF2-40B4-BE49-F238E27FC236}">
                <a16:creationId xmlns="" xmlns:a16="http://schemas.microsoft.com/office/drawing/2014/main" id="{E1CA1180-D405-430E-BFC7-637DF99E9E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2D54D-0504-4F68-A425-420375E7F5A1}" type="datetimeFigureOut">
              <a:rPr lang="de-AT" smtClean="0"/>
              <a:t>07.11.2019</a:t>
            </a:fld>
            <a:endParaRPr lang="de-AT"/>
          </a:p>
        </p:txBody>
      </p:sp>
      <p:sp>
        <p:nvSpPr>
          <p:cNvPr id="4" name="Fußzeilenplatzhalter 3">
            <a:extLst>
              <a:ext uri="{FF2B5EF4-FFF2-40B4-BE49-F238E27FC236}">
                <a16:creationId xmlns="" xmlns:a16="http://schemas.microsoft.com/office/drawing/2014/main" id="{A1D0DA08-BE18-4CE8-BE77-2E22C837F1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>
            <a:extLst>
              <a:ext uri="{FF2B5EF4-FFF2-40B4-BE49-F238E27FC236}">
                <a16:creationId xmlns="" xmlns:a16="http://schemas.microsoft.com/office/drawing/2014/main" id="{C480ECE9-3137-4FDE-9E98-DB065E06BD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9ED62-3851-4103-AD12-47AA433DBF99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537167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="" xmlns:a16="http://schemas.microsoft.com/office/drawing/2014/main" id="{A8D4BC02-D9F5-4371-8971-2A0E371DA8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2D54D-0504-4F68-A425-420375E7F5A1}" type="datetimeFigureOut">
              <a:rPr lang="de-AT" smtClean="0"/>
              <a:t>07.11.2019</a:t>
            </a:fld>
            <a:endParaRPr lang="de-AT"/>
          </a:p>
        </p:txBody>
      </p:sp>
      <p:sp>
        <p:nvSpPr>
          <p:cNvPr id="3" name="Fußzeilenplatzhalter 2">
            <a:extLst>
              <a:ext uri="{FF2B5EF4-FFF2-40B4-BE49-F238E27FC236}">
                <a16:creationId xmlns="" xmlns:a16="http://schemas.microsoft.com/office/drawing/2014/main" id="{D9C2A61D-D328-4900-BF6B-F60D5F9BE2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>
            <a:extLst>
              <a:ext uri="{FF2B5EF4-FFF2-40B4-BE49-F238E27FC236}">
                <a16:creationId xmlns="" xmlns:a16="http://schemas.microsoft.com/office/drawing/2014/main" id="{3626C587-DD40-4E3D-B838-71EC0BB93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9ED62-3851-4103-AD12-47AA433DBF99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8334547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38EAE650-C8E7-444A-A8E5-9A457E9D53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="" xmlns:a16="http://schemas.microsoft.com/office/drawing/2014/main" id="{3E8907D4-9359-40EE-BC82-E83553BD22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="" xmlns:a16="http://schemas.microsoft.com/office/drawing/2014/main" id="{E6917D42-7530-4FEA-A513-2BC6B9542E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="" xmlns:a16="http://schemas.microsoft.com/office/drawing/2014/main" id="{B222339E-E477-4BD1-8FB6-FE3156E31B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2D54D-0504-4F68-A425-420375E7F5A1}" type="datetimeFigureOut">
              <a:rPr lang="de-AT" smtClean="0"/>
              <a:t>07.11.2019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="" xmlns:a16="http://schemas.microsoft.com/office/drawing/2014/main" id="{AD0A888B-ECF3-4E1F-B5A9-CA1A9C633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="" xmlns:a16="http://schemas.microsoft.com/office/drawing/2014/main" id="{1846C07C-A920-41F4-A179-A12720CAF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9ED62-3851-4103-AD12-47AA433DBF99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5998529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D16F341B-8DE5-4B8C-808F-9CA551B406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Bildplatzhalter 2">
            <a:extLst>
              <a:ext uri="{FF2B5EF4-FFF2-40B4-BE49-F238E27FC236}">
                <a16:creationId xmlns="" xmlns:a16="http://schemas.microsoft.com/office/drawing/2014/main" id="{B10E2F2F-5CAE-4B5C-941B-84218F198A0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="" xmlns:a16="http://schemas.microsoft.com/office/drawing/2014/main" id="{857DAC14-02E8-4496-A368-84299C73EB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="" xmlns:a16="http://schemas.microsoft.com/office/drawing/2014/main" id="{CAE6946D-678B-4044-A01D-544A704FDD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2D54D-0504-4F68-A425-420375E7F5A1}" type="datetimeFigureOut">
              <a:rPr lang="de-AT" smtClean="0"/>
              <a:t>07.11.2019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="" xmlns:a16="http://schemas.microsoft.com/office/drawing/2014/main" id="{15C4D02A-532C-49E8-B371-59B6E6FFE7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="" xmlns:a16="http://schemas.microsoft.com/office/drawing/2014/main" id="{0DB01AA2-C012-41F9-94E5-FCB91B666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9ED62-3851-4103-AD12-47AA433DBF99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292905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="" xmlns:a16="http://schemas.microsoft.com/office/drawing/2014/main" id="{D602C886-4D75-4521-B50D-9180FFD463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="" xmlns:a16="http://schemas.microsoft.com/office/drawing/2014/main" id="{10F53F1A-D6D4-4324-9220-BBA7F9A500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="" xmlns:a16="http://schemas.microsoft.com/office/drawing/2014/main" id="{00989C4D-262E-44B8-913B-7CB9733403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22D54D-0504-4F68-A425-420375E7F5A1}" type="datetimeFigureOut">
              <a:rPr lang="de-AT" smtClean="0"/>
              <a:t>07.11.2019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="" xmlns:a16="http://schemas.microsoft.com/office/drawing/2014/main" id="{8A9DB40B-BFCB-45CA-9E6A-6500D1C1DC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="" xmlns:a16="http://schemas.microsoft.com/office/drawing/2014/main" id="{388C5028-358B-43AE-939D-F8F20AB4D3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A9ED62-3851-4103-AD12-47AA433DBF99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47655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816" y="253313"/>
            <a:ext cx="4579796" cy="6189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8295" y="945292"/>
            <a:ext cx="6572748" cy="5133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2393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/>
              <a:t>50 Jahre Biostatistik: Statistische Beratung</a:t>
            </a:r>
            <a:endParaRPr lang="de-DE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de-DE" b="1" dirty="0" smtClean="0"/>
              <a:t>Damals:</a:t>
            </a:r>
          </a:p>
          <a:p>
            <a:r>
              <a:rPr lang="de-DE" dirty="0" smtClean="0"/>
              <a:t>Klinische Studien mit weniger Anforderungen an Studienprotokoll, Datenerhebung und statistische Auswertung</a:t>
            </a:r>
          </a:p>
          <a:p>
            <a:r>
              <a:rPr lang="de-DE" dirty="0" smtClean="0"/>
              <a:t>Einreichung Ethikkommission</a:t>
            </a:r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r>
              <a:rPr lang="de-DE" b="1" dirty="0" smtClean="0"/>
              <a:t>Heute:</a:t>
            </a:r>
            <a:endParaRPr lang="de-DE" dirty="0"/>
          </a:p>
          <a:p>
            <a:r>
              <a:rPr lang="de-DE" dirty="0" smtClean="0"/>
              <a:t>Komplexere statistische Methoden</a:t>
            </a:r>
          </a:p>
          <a:p>
            <a:r>
              <a:rPr lang="de-DE" dirty="0" smtClean="0"/>
              <a:t>Studienprotokoll wird publiziert</a:t>
            </a:r>
            <a:r>
              <a:rPr lang="de-DE" dirty="0"/>
              <a:t>, Statistical Analysis Plan</a:t>
            </a:r>
          </a:p>
          <a:p>
            <a:r>
              <a:rPr lang="de-DE" dirty="0" smtClean="0"/>
              <a:t>Daten müssen auf Bedarf zur Verfügung gestellt werden</a:t>
            </a:r>
          </a:p>
          <a:p>
            <a:r>
              <a:rPr lang="de-DE" dirty="0" smtClean="0"/>
              <a:t>Guidelines für jede Art von Studienbericht (</a:t>
            </a:r>
            <a:r>
              <a:rPr lang="de-DE" dirty="0" err="1" smtClean="0"/>
              <a:t>Consort</a:t>
            </a:r>
            <a:r>
              <a:rPr lang="de-DE" dirty="0" smtClean="0"/>
              <a:t>, Strobe, </a:t>
            </a:r>
            <a:r>
              <a:rPr lang="de-DE" dirty="0" err="1" smtClean="0"/>
              <a:t>Stard</a:t>
            </a:r>
            <a:r>
              <a:rPr lang="de-DE" dirty="0" smtClean="0"/>
              <a:t>, Prisma, ...)</a:t>
            </a:r>
          </a:p>
          <a:p>
            <a:r>
              <a:rPr lang="de-DE" dirty="0" smtClean="0"/>
              <a:t>Alle führenden Journale beschäftigen eigene </a:t>
            </a:r>
            <a:r>
              <a:rPr lang="de-DE" dirty="0" smtClean="0"/>
              <a:t>Statistik-</a:t>
            </a:r>
            <a:r>
              <a:rPr lang="de-DE" dirty="0" err="1" smtClean="0"/>
              <a:t>ReviewerInnen</a:t>
            </a:r>
            <a:r>
              <a:rPr lang="de-DE" dirty="0" smtClean="0"/>
              <a:t> </a:t>
            </a: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992" y="329009"/>
            <a:ext cx="1589049" cy="1241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4378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/>
              <a:t>50 Jahre Biostatistik: Forschung</a:t>
            </a:r>
            <a:endParaRPr lang="de-DE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DE" sz="2600" b="1" dirty="0" smtClean="0"/>
              <a:t>Damals:</a:t>
            </a:r>
          </a:p>
          <a:p>
            <a:r>
              <a:rPr lang="de-DE" sz="2600" dirty="0" smtClean="0"/>
              <a:t>Fokus auf Entwicklung von mathematisch-statistischen Methoden </a:t>
            </a:r>
          </a:p>
          <a:p>
            <a:pPr marL="0" indent="0">
              <a:buNone/>
            </a:pPr>
            <a:endParaRPr lang="de-DE" sz="2600" dirty="0" smtClean="0"/>
          </a:p>
          <a:p>
            <a:pPr marL="0" indent="0">
              <a:buNone/>
            </a:pPr>
            <a:r>
              <a:rPr lang="de-DE" sz="2600" b="1" dirty="0" smtClean="0"/>
              <a:t>Heute:</a:t>
            </a:r>
          </a:p>
          <a:p>
            <a:r>
              <a:rPr lang="de-DE" sz="2600" dirty="0" smtClean="0"/>
              <a:t>Biostatistik findet in vielen Bereichen statt:</a:t>
            </a:r>
            <a:br>
              <a:rPr lang="de-DE" sz="2600" dirty="0" smtClean="0"/>
            </a:br>
            <a:r>
              <a:rPr lang="de-DE" sz="2600" dirty="0" smtClean="0"/>
              <a:t/>
            </a:r>
            <a:br>
              <a:rPr lang="de-DE" sz="2600" dirty="0" smtClean="0"/>
            </a:br>
            <a:r>
              <a:rPr lang="de-DE" sz="2600" dirty="0" smtClean="0"/>
              <a:t>Klinische </a:t>
            </a:r>
            <a:r>
              <a:rPr lang="de-DE" sz="2600" dirty="0" smtClean="0"/>
              <a:t>Studien, Register, </a:t>
            </a:r>
            <a:r>
              <a:rPr lang="de-DE" sz="2600" dirty="0" smtClean="0"/>
              <a:t>Epidemiologie, Präventivmedizin, Genetik, </a:t>
            </a:r>
            <a:br>
              <a:rPr lang="de-DE" sz="2600" dirty="0" smtClean="0"/>
            </a:br>
            <a:r>
              <a:rPr lang="de-DE" sz="2600" dirty="0" smtClean="0"/>
              <a:t>(Bio-)</a:t>
            </a:r>
            <a:r>
              <a:rPr lang="de-DE" sz="2600" dirty="0" err="1" smtClean="0"/>
              <a:t>informatik</a:t>
            </a:r>
            <a:r>
              <a:rPr lang="de-DE" sz="2600" dirty="0" smtClean="0"/>
              <a:t>, </a:t>
            </a:r>
            <a:r>
              <a:rPr lang="de-DE" sz="2600" dirty="0" err="1" smtClean="0"/>
              <a:t>Evidence</a:t>
            </a:r>
            <a:r>
              <a:rPr lang="de-DE" sz="2600" dirty="0" smtClean="0"/>
              <a:t> </a:t>
            </a:r>
            <a:r>
              <a:rPr lang="de-DE" sz="2600" dirty="0" err="1" smtClean="0"/>
              <a:t>Based</a:t>
            </a:r>
            <a:r>
              <a:rPr lang="de-DE" sz="2600" dirty="0" smtClean="0"/>
              <a:t> </a:t>
            </a:r>
            <a:r>
              <a:rPr lang="de-DE" sz="2600" dirty="0" err="1" smtClean="0"/>
              <a:t>Medicine</a:t>
            </a:r>
            <a:r>
              <a:rPr lang="de-DE" sz="2600" dirty="0" smtClean="0"/>
              <a:t>, Data Science, Big Data, </a:t>
            </a:r>
            <a:r>
              <a:rPr lang="de-DE" sz="2600" dirty="0" err="1" smtClean="0"/>
              <a:t>Artificial</a:t>
            </a:r>
            <a:r>
              <a:rPr lang="de-DE" sz="2600" dirty="0" smtClean="0"/>
              <a:t> </a:t>
            </a:r>
            <a:r>
              <a:rPr lang="de-DE" sz="2600" dirty="0" err="1" smtClean="0"/>
              <a:t>Intelligence</a:t>
            </a:r>
            <a:r>
              <a:rPr lang="de-DE" sz="2600" dirty="0" smtClean="0"/>
              <a:t>, </a:t>
            </a:r>
            <a:r>
              <a:rPr lang="de-DE" sz="2600" dirty="0" err="1" smtClean="0"/>
              <a:t>Deep</a:t>
            </a:r>
            <a:r>
              <a:rPr lang="de-DE" sz="2600" dirty="0" smtClean="0"/>
              <a:t> </a:t>
            </a:r>
            <a:r>
              <a:rPr lang="de-DE" sz="2600" dirty="0" smtClean="0"/>
              <a:t>Learning, </a:t>
            </a:r>
            <a:r>
              <a:rPr lang="de-DE" sz="2600" dirty="0" err="1" smtClean="0"/>
              <a:t>Causal</a:t>
            </a:r>
            <a:r>
              <a:rPr lang="de-DE" sz="2600" dirty="0" smtClean="0"/>
              <a:t> </a:t>
            </a:r>
            <a:r>
              <a:rPr lang="de-DE" sz="2600" dirty="0" err="1" smtClean="0"/>
              <a:t>Inference</a:t>
            </a:r>
            <a:endParaRPr lang="de-DE" sz="2600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992" y="329009"/>
            <a:ext cx="1589049" cy="1241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1625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/>
              <a:t>50 Jahre Biostatistik: </a:t>
            </a:r>
            <a:r>
              <a:rPr lang="de-DE" b="1" dirty="0" smtClean="0"/>
              <a:t>Erfolgsbilanz (1995-)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de-DE" b="1" dirty="0" smtClean="0"/>
              <a:t>Lehre und Beratung:</a:t>
            </a:r>
            <a:endParaRPr lang="de-DE" b="1" dirty="0"/>
          </a:p>
          <a:p>
            <a:r>
              <a:rPr lang="de-DE" dirty="0" smtClean="0"/>
              <a:t>Statistische Beratung von unzähligen Diplomarbeiten, Doktorarbeit, </a:t>
            </a:r>
            <a:r>
              <a:rPr lang="de-DE" dirty="0" err="1" smtClean="0"/>
              <a:t>PhD</a:t>
            </a:r>
            <a:r>
              <a:rPr lang="de-DE" dirty="0" smtClean="0"/>
              <a:t>-papers und Habilitationen</a:t>
            </a:r>
          </a:p>
          <a:p>
            <a:pPr marL="0" indent="0">
              <a:buNone/>
            </a:pPr>
            <a:r>
              <a:rPr lang="de-DE" sz="2900" b="1" dirty="0"/>
              <a:t>Forschung und Publikationen</a:t>
            </a:r>
          </a:p>
          <a:p>
            <a:r>
              <a:rPr lang="de-DE" sz="2900" dirty="0" smtClean="0"/>
              <a:t>25 </a:t>
            </a:r>
            <a:r>
              <a:rPr lang="de-DE" sz="2900" dirty="0" smtClean="0"/>
              <a:t>Diplomarbeiten, </a:t>
            </a:r>
            <a:r>
              <a:rPr lang="de-DE" sz="2900" dirty="0" smtClean="0"/>
              <a:t>15 </a:t>
            </a:r>
            <a:r>
              <a:rPr lang="de-DE" sz="2900" dirty="0"/>
              <a:t>Dissertationen und 5 </a:t>
            </a:r>
            <a:r>
              <a:rPr lang="de-DE" sz="2900" dirty="0" smtClean="0"/>
              <a:t>Habilitationen (Biostatistik und Epidemiologie)</a:t>
            </a:r>
            <a:endParaRPr lang="de-DE" sz="2900" dirty="0"/>
          </a:p>
          <a:p>
            <a:r>
              <a:rPr lang="de-DE" sz="2900" dirty="0" smtClean="0"/>
              <a:t>950 Originalarbeiten (IF 4.5T, 50T Zitierungen), alle </a:t>
            </a:r>
            <a:r>
              <a:rPr lang="de-DE" sz="2900" dirty="0"/>
              <a:t>Top Zeitschriften (NEJM, Lancet, </a:t>
            </a:r>
            <a:r>
              <a:rPr lang="de-DE" sz="2900" dirty="0" smtClean="0"/>
              <a:t>Nature, …)</a:t>
            </a:r>
            <a:endParaRPr lang="de-DE" sz="2900" dirty="0"/>
          </a:p>
          <a:p>
            <a:r>
              <a:rPr lang="de-DE" sz="2900" dirty="0" smtClean="0"/>
              <a:t>75 </a:t>
            </a:r>
            <a:r>
              <a:rPr lang="de-DE" sz="2900" dirty="0"/>
              <a:t>epidemiologische </a:t>
            </a:r>
            <a:r>
              <a:rPr lang="de-DE" sz="2900" dirty="0" smtClean="0"/>
              <a:t>Originalarbeiten </a:t>
            </a:r>
            <a:r>
              <a:rPr lang="de-DE" sz="2900" dirty="0"/>
              <a:t>mit der Vorarlberger </a:t>
            </a:r>
            <a:r>
              <a:rPr lang="de-DE" sz="2900" dirty="0" err="1" smtClean="0"/>
              <a:t>Gesundenuntersuchungskohorte</a:t>
            </a:r>
            <a:endParaRPr lang="de-DE" sz="2900" dirty="0"/>
          </a:p>
          <a:p>
            <a:r>
              <a:rPr lang="de-DE" sz="2900" dirty="0" smtClean="0"/>
              <a:t>32 </a:t>
            </a:r>
            <a:r>
              <a:rPr lang="de-DE" sz="2900" dirty="0"/>
              <a:t>Publikationen </a:t>
            </a:r>
            <a:r>
              <a:rPr lang="de-DE" sz="2900" dirty="0" smtClean="0"/>
              <a:t>im </a:t>
            </a:r>
            <a:r>
              <a:rPr lang="de-DE" sz="2900" dirty="0" err="1" smtClean="0"/>
              <a:t>Me</a:t>
            </a:r>
            <a:r>
              <a:rPr lang="de-DE" sz="2900" dirty="0" smtClean="0"/>
              <a:t>-Can </a:t>
            </a:r>
            <a:r>
              <a:rPr lang="de-DE" sz="2900" dirty="0"/>
              <a:t>Projekt (</a:t>
            </a:r>
            <a:r>
              <a:rPr lang="de-DE" sz="2900" dirty="0" err="1"/>
              <a:t>Metabolic</a:t>
            </a:r>
            <a:r>
              <a:rPr lang="de-DE" sz="2900" dirty="0"/>
              <a:t> Syndrome </a:t>
            </a:r>
            <a:r>
              <a:rPr lang="de-DE" sz="2900" dirty="0" err="1"/>
              <a:t>and</a:t>
            </a:r>
            <a:r>
              <a:rPr lang="de-DE" sz="2900" dirty="0"/>
              <a:t> Cancer Project</a:t>
            </a:r>
            <a:r>
              <a:rPr lang="de-DE" sz="2900" dirty="0" smtClean="0"/>
              <a:t>)</a:t>
            </a:r>
          </a:p>
          <a:p>
            <a:r>
              <a:rPr lang="de-DE" sz="2900" dirty="0" smtClean="0"/>
              <a:t>Internationale Kooperationen (</a:t>
            </a:r>
            <a:r>
              <a:rPr lang="de-DE" sz="2900" dirty="0" err="1" smtClean="0"/>
              <a:t>NCDRisC</a:t>
            </a:r>
            <a:r>
              <a:rPr lang="de-DE" sz="2900" dirty="0" smtClean="0"/>
              <a:t>, </a:t>
            </a:r>
            <a:r>
              <a:rPr lang="de-DE" sz="2900" dirty="0" err="1" smtClean="0"/>
              <a:t>EmergRiskFactorsColl</a:t>
            </a:r>
            <a:r>
              <a:rPr lang="de-DE" sz="2900" dirty="0" smtClean="0"/>
              <a:t>, BBMRI) </a:t>
            </a:r>
            <a:endParaRPr lang="de-DE" sz="2900" dirty="0"/>
          </a:p>
          <a:p>
            <a:pPr marL="0" indent="0">
              <a:buNone/>
            </a:pPr>
            <a:r>
              <a:rPr lang="de-DE" sz="2900" b="1" dirty="0" smtClean="0"/>
              <a:t>Öffentlichkeitsarbeit</a:t>
            </a:r>
            <a:endParaRPr lang="de-DE" sz="2900" b="1" dirty="0"/>
          </a:p>
          <a:p>
            <a:r>
              <a:rPr lang="de-DE" sz="2900" dirty="0" smtClean="0"/>
              <a:t>42 </a:t>
            </a:r>
            <a:r>
              <a:rPr lang="de-DE" sz="2900" dirty="0"/>
              <a:t>Beiträge unter Aktuelles auf der </a:t>
            </a:r>
            <a:r>
              <a:rPr lang="de-DE" sz="2900" dirty="0" err="1" smtClean="0"/>
              <a:t>Meduni</a:t>
            </a:r>
            <a:r>
              <a:rPr lang="de-DE" sz="2900" dirty="0" smtClean="0"/>
              <a:t>-Homepage</a:t>
            </a:r>
            <a:endParaRPr lang="de-DE" sz="2900" dirty="0" smtClean="0"/>
          </a:p>
          <a:p>
            <a:r>
              <a:rPr lang="de-DE" sz="2900" dirty="0" smtClean="0"/>
              <a:t>Medien (ORF, Die Presse, Der Standard, Ärztezeitung, internationale Presse)</a:t>
            </a:r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992" y="329009"/>
            <a:ext cx="1589049" cy="1241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1625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/>
              <a:t>50 Jahre Biostatistik: </a:t>
            </a:r>
            <a:r>
              <a:rPr lang="de-DE" b="1" dirty="0" smtClean="0"/>
              <a:t>in den Medien (2004-)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82594" y="1729946"/>
            <a:ext cx="10851291" cy="4701745"/>
          </a:xfrm>
        </p:spPr>
        <p:txBody>
          <a:bodyPr>
            <a:normAutofit fontScale="92500"/>
          </a:bodyPr>
          <a:lstStyle/>
          <a:p>
            <a:r>
              <a:rPr lang="de-DE" sz="2600" dirty="0" smtClean="0"/>
              <a:t>2004 Krankenhausfinanzierung, LKF</a:t>
            </a:r>
          </a:p>
          <a:p>
            <a:r>
              <a:rPr lang="de-DE" sz="2600" dirty="0" smtClean="0"/>
              <a:t>2005 Gamma-Glutamyltransferase als kardiovaskulärer Risikofaktor</a:t>
            </a:r>
          </a:p>
          <a:p>
            <a:r>
              <a:rPr lang="de-DE" sz="2600" dirty="0" smtClean="0"/>
              <a:t>2006 KKS eröffnet</a:t>
            </a:r>
          </a:p>
          <a:p>
            <a:r>
              <a:rPr lang="de-DE" sz="2600" dirty="0" smtClean="0"/>
              <a:t>2007 e-</a:t>
            </a:r>
            <a:r>
              <a:rPr lang="de-DE" sz="2600" dirty="0" err="1" smtClean="0"/>
              <a:t>Health</a:t>
            </a:r>
            <a:r>
              <a:rPr lang="de-DE" sz="2600" dirty="0" smtClean="0"/>
              <a:t> </a:t>
            </a:r>
            <a:r>
              <a:rPr lang="de-DE" sz="2600" dirty="0" smtClean="0"/>
              <a:t>Strategie</a:t>
            </a:r>
            <a:endParaRPr lang="de-DE" sz="2600" dirty="0" smtClean="0"/>
          </a:p>
          <a:p>
            <a:r>
              <a:rPr lang="de-DE" sz="2600" dirty="0" smtClean="0"/>
              <a:t>2007 Statistik in der Medizin, NEJM versus Nature </a:t>
            </a:r>
            <a:r>
              <a:rPr lang="de-DE" sz="2600" dirty="0" err="1" smtClean="0"/>
              <a:t>Medicine</a:t>
            </a:r>
            <a:endParaRPr lang="de-DE" sz="2600" dirty="0" smtClean="0"/>
          </a:p>
          <a:p>
            <a:r>
              <a:rPr lang="de-DE" sz="2600" dirty="0" smtClean="0"/>
              <a:t>2008 Harnsäure als Risikofaktor</a:t>
            </a:r>
          </a:p>
          <a:p>
            <a:r>
              <a:rPr lang="de-DE" sz="2600" dirty="0" smtClean="0"/>
              <a:t>2009 </a:t>
            </a:r>
            <a:r>
              <a:rPr lang="de-DE" sz="2600" dirty="0" err="1" smtClean="0"/>
              <a:t>Survival</a:t>
            </a:r>
            <a:r>
              <a:rPr lang="de-DE" sz="2600" dirty="0" smtClean="0"/>
              <a:t> </a:t>
            </a:r>
            <a:r>
              <a:rPr lang="de-DE" sz="2600" dirty="0" smtClean="0"/>
              <a:t>Analysen mit </a:t>
            </a:r>
            <a:r>
              <a:rPr lang="de-DE" sz="2600" dirty="0" smtClean="0"/>
              <a:t>nicht linearen </a:t>
            </a:r>
            <a:r>
              <a:rPr lang="de-DE" sz="2600" dirty="0" err="1" smtClean="0"/>
              <a:t>Kovariaten</a:t>
            </a:r>
            <a:r>
              <a:rPr lang="de-DE" sz="2600" dirty="0" smtClean="0"/>
              <a:t> (</a:t>
            </a:r>
            <a:r>
              <a:rPr lang="de-DE" sz="2600" dirty="0" err="1" smtClean="0"/>
              <a:t>Penalized</a:t>
            </a:r>
            <a:r>
              <a:rPr lang="de-DE" sz="2600" dirty="0" smtClean="0"/>
              <a:t> </a:t>
            </a:r>
            <a:r>
              <a:rPr lang="de-DE" sz="2600" dirty="0" err="1" smtClean="0"/>
              <a:t>Splines</a:t>
            </a:r>
            <a:r>
              <a:rPr lang="de-DE" sz="2600" dirty="0" smtClean="0"/>
              <a:t>)</a:t>
            </a:r>
            <a:endParaRPr lang="de-DE" sz="2600" dirty="0" smtClean="0"/>
          </a:p>
          <a:p>
            <a:r>
              <a:rPr lang="de-DE" sz="2600" dirty="0" smtClean="0"/>
              <a:t>2010 Von der </a:t>
            </a:r>
            <a:r>
              <a:rPr lang="de-DE" sz="2600" dirty="0" smtClean="0"/>
              <a:t>Ästhetik </a:t>
            </a:r>
            <a:r>
              <a:rPr lang="de-DE" sz="2600" dirty="0" smtClean="0"/>
              <a:t>des gesunden Blutdrucks, BMJ Weihnachtsausgabe</a:t>
            </a:r>
          </a:p>
          <a:p>
            <a:r>
              <a:rPr lang="de-DE" sz="2600" dirty="0" smtClean="0"/>
              <a:t>2011 Projekt </a:t>
            </a:r>
            <a:r>
              <a:rPr lang="de-DE" sz="2600" dirty="0" err="1" smtClean="0"/>
              <a:t>EuroDRG</a:t>
            </a:r>
            <a:r>
              <a:rPr lang="de-DE" sz="2600" dirty="0" smtClean="0"/>
              <a:t> stationäre Abrechnungssysteme auf den Prüfstand</a:t>
            </a:r>
          </a:p>
          <a:p>
            <a:r>
              <a:rPr lang="de-DE" sz="2600" dirty="0" smtClean="0"/>
              <a:t>2012 Memorandum </a:t>
            </a:r>
            <a:r>
              <a:rPr lang="de-DE" sz="2600" dirty="0" err="1" smtClean="0"/>
              <a:t>of</a:t>
            </a:r>
            <a:r>
              <a:rPr lang="de-DE" sz="2600" dirty="0" smtClean="0"/>
              <a:t> Understanding mit WHO-Agentur für Krebsforschung (IARC) </a:t>
            </a:r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8489" y="384614"/>
            <a:ext cx="1589049" cy="1241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910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/>
              <a:t>50 Jahre Biostatistik: </a:t>
            </a:r>
            <a:r>
              <a:rPr lang="de-DE" b="1" dirty="0" smtClean="0"/>
              <a:t>in den Medien (2004-)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62914" y="1779372"/>
            <a:ext cx="10820400" cy="4596714"/>
          </a:xfrm>
        </p:spPr>
        <p:txBody>
          <a:bodyPr>
            <a:normAutofit/>
          </a:bodyPr>
          <a:lstStyle/>
          <a:p>
            <a:r>
              <a:rPr lang="de-DE" sz="2400" dirty="0" smtClean="0"/>
              <a:t>2013 </a:t>
            </a:r>
            <a:r>
              <a:rPr lang="de-DE" sz="2400" dirty="0" smtClean="0"/>
              <a:t>Lebensstil als Risikofaktor für </a:t>
            </a:r>
            <a:r>
              <a:rPr lang="de-DE" sz="2400" dirty="0" smtClean="0"/>
              <a:t>Krebserkrankungen</a:t>
            </a:r>
          </a:p>
          <a:p>
            <a:r>
              <a:rPr lang="de-DE" sz="2400" dirty="0" smtClean="0"/>
              <a:t>2014 Gründung der österreichischen Gesellschaft für Epidemiologie (</a:t>
            </a:r>
            <a:r>
              <a:rPr lang="de-DE" sz="2400" dirty="0" err="1" smtClean="0"/>
              <a:t>ÖGEpi</a:t>
            </a:r>
            <a:r>
              <a:rPr lang="de-DE" sz="2400" dirty="0" smtClean="0"/>
              <a:t>)</a:t>
            </a:r>
            <a:endParaRPr lang="de-DE" sz="2400" dirty="0" smtClean="0"/>
          </a:p>
          <a:p>
            <a:r>
              <a:rPr lang="de-DE" sz="2400" dirty="0" smtClean="0"/>
              <a:t>2015 Internationale </a:t>
            </a:r>
            <a:r>
              <a:rPr lang="de-DE" sz="2400" dirty="0"/>
              <a:t>Prävalenzstudien, metabolische Risikofaktoren</a:t>
            </a:r>
            <a:r>
              <a:rPr lang="de-DE" sz="2400" dirty="0" smtClean="0"/>
              <a:t> </a:t>
            </a:r>
          </a:p>
          <a:p>
            <a:r>
              <a:rPr lang="de-DE" sz="2400" dirty="0" smtClean="0"/>
              <a:t>2016 statistische Prädiktionsmethoden</a:t>
            </a:r>
          </a:p>
          <a:p>
            <a:r>
              <a:rPr lang="de-DE" sz="2400" dirty="0" smtClean="0"/>
              <a:t>2017 </a:t>
            </a:r>
            <a:r>
              <a:rPr lang="de-DE" sz="2400" dirty="0" smtClean="0"/>
              <a:t>Fall-Kontroll-Studie </a:t>
            </a:r>
            <a:r>
              <a:rPr lang="de-DE" sz="2400" dirty="0" smtClean="0"/>
              <a:t>zu Aluminiumdeos und Brustkrebs</a:t>
            </a:r>
          </a:p>
          <a:p>
            <a:r>
              <a:rPr lang="de-DE" sz="2400" dirty="0" smtClean="0"/>
              <a:t>2017 Übergewicht bei Kinder und Jugendlichen </a:t>
            </a:r>
          </a:p>
          <a:p>
            <a:r>
              <a:rPr lang="de-DE" sz="2400" dirty="0" smtClean="0"/>
              <a:t>2018 Aufbau der </a:t>
            </a:r>
            <a:r>
              <a:rPr lang="de-DE" sz="2400" dirty="0" err="1" smtClean="0"/>
              <a:t>Biobank</a:t>
            </a:r>
            <a:r>
              <a:rPr lang="de-DE" sz="2400" dirty="0" smtClean="0"/>
              <a:t> in Innsbruck</a:t>
            </a:r>
          </a:p>
          <a:p>
            <a:r>
              <a:rPr lang="de-DE" sz="2400" dirty="0" smtClean="0"/>
              <a:t>2019 Übergewicht am Land</a:t>
            </a:r>
          </a:p>
          <a:p>
            <a:r>
              <a:rPr lang="de-DE" sz="2400" dirty="0" smtClean="0"/>
              <a:t>2019 Zusammenhang von Übergewicht und Krebs: Rolle der Insulinresistenz</a:t>
            </a:r>
          </a:p>
          <a:p>
            <a:pPr marL="0" indent="0">
              <a:buNone/>
            </a:pPr>
            <a:endParaRPr lang="de-DE" sz="2400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8489" y="384614"/>
            <a:ext cx="1589049" cy="1241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6287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/>
              <a:t>50 Jahre Biostatistik: Herausforderungen</a:t>
            </a:r>
            <a:endParaRPr lang="de-DE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de-DE" b="1" dirty="0" smtClean="0"/>
              <a:t>Lehre:</a:t>
            </a:r>
          </a:p>
          <a:p>
            <a:r>
              <a:rPr lang="de-DE" dirty="0" smtClean="0"/>
              <a:t>Methodenkompetenz des wissenschaftlichen Nachwuchs (insbesondere Versuchsplanung, Studiendesign)</a:t>
            </a:r>
          </a:p>
          <a:p>
            <a:pPr marL="0" indent="0">
              <a:buNone/>
            </a:pPr>
            <a:r>
              <a:rPr lang="de-DE" b="1" dirty="0" smtClean="0"/>
              <a:t>Statistische Beratung:</a:t>
            </a:r>
          </a:p>
          <a:p>
            <a:r>
              <a:rPr lang="de-DE" dirty="0" smtClean="0"/>
              <a:t>Formale Anforderung an Studien, Clinical Trial Regulative</a:t>
            </a:r>
          </a:p>
          <a:p>
            <a:r>
              <a:rPr lang="de-DE" dirty="0" smtClean="0"/>
              <a:t>Datenmanagement (Datenschutz, standardisierte Datenexporte) </a:t>
            </a:r>
          </a:p>
          <a:p>
            <a:r>
              <a:rPr lang="de-DE" dirty="0"/>
              <a:t>Umfang statistischer Analysen, </a:t>
            </a:r>
            <a:r>
              <a:rPr lang="de-DE" dirty="0" smtClean="0"/>
              <a:t>Online </a:t>
            </a:r>
            <a:r>
              <a:rPr lang="de-DE" dirty="0"/>
              <a:t>Supplemente </a:t>
            </a:r>
          </a:p>
          <a:p>
            <a:pPr marL="0" indent="0">
              <a:buNone/>
            </a:pPr>
            <a:r>
              <a:rPr lang="de-DE" b="1" dirty="0" err="1" smtClean="0"/>
              <a:t>Forschungschwerpunkte</a:t>
            </a:r>
            <a:r>
              <a:rPr lang="de-DE" b="1" dirty="0" smtClean="0"/>
              <a:t>:</a:t>
            </a:r>
            <a:endParaRPr lang="de-DE" b="1" dirty="0" smtClean="0"/>
          </a:p>
          <a:p>
            <a:r>
              <a:rPr lang="de-DE" dirty="0" err="1" smtClean="0"/>
              <a:t>Semantic</a:t>
            </a:r>
            <a:r>
              <a:rPr lang="de-DE" dirty="0"/>
              <a:t> </a:t>
            </a:r>
            <a:r>
              <a:rPr lang="de-DE" dirty="0" smtClean="0"/>
              <a:t>Web Technology, (Daten-)</a:t>
            </a:r>
            <a:r>
              <a:rPr lang="de-DE" dirty="0" err="1" smtClean="0"/>
              <a:t>standardisierung</a:t>
            </a:r>
            <a:r>
              <a:rPr lang="de-DE" dirty="0" smtClean="0"/>
              <a:t>, Prädiktionsmethoden, </a:t>
            </a:r>
            <a:r>
              <a:rPr lang="de-DE" dirty="0" err="1" smtClean="0"/>
              <a:t>Machine</a:t>
            </a:r>
            <a:r>
              <a:rPr lang="de-DE" dirty="0" smtClean="0"/>
              <a:t> Learning, </a:t>
            </a:r>
            <a:r>
              <a:rPr lang="de-DE" dirty="0" err="1" smtClean="0"/>
              <a:t>Causal</a:t>
            </a:r>
            <a:r>
              <a:rPr lang="de-DE" dirty="0" smtClean="0"/>
              <a:t> </a:t>
            </a:r>
            <a:r>
              <a:rPr lang="de-DE" dirty="0" err="1" smtClean="0"/>
              <a:t>Inference</a:t>
            </a:r>
            <a:r>
              <a:rPr lang="de-DE" dirty="0" smtClean="0"/>
              <a:t>, Epidemiologie </a:t>
            </a: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992" y="329009"/>
            <a:ext cx="1589049" cy="1241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8228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77384" y="1624913"/>
            <a:ext cx="9373691" cy="4763530"/>
          </a:xfrm>
        </p:spPr>
        <p:txBody>
          <a:bodyPr>
            <a:normAutofit fontScale="77500" lnSpcReduction="20000"/>
          </a:bodyPr>
          <a:lstStyle/>
          <a:p>
            <a:r>
              <a:rPr lang="de-DE" dirty="0" smtClean="0"/>
              <a:t>350 Jahre Universität Innsbruck – Medizinische Fakultät Gründungsfakultät</a:t>
            </a:r>
          </a:p>
          <a:p>
            <a:endParaRPr lang="de-DE" dirty="0" smtClean="0"/>
          </a:p>
          <a:p>
            <a:r>
              <a:rPr lang="de-DE" dirty="0" smtClean="0"/>
              <a:t>Ende 19. Jahrhundert -  Francis Galton, Karl Pearson (Regression, Korrelation)</a:t>
            </a:r>
          </a:p>
          <a:p>
            <a:r>
              <a:rPr lang="de-DE" dirty="0" smtClean="0"/>
              <a:t>Anfang 20. Jahrhundert - Ronald Fisher, Austin Bradford Hill (RCTs) </a:t>
            </a:r>
          </a:p>
          <a:p>
            <a:endParaRPr lang="de-DE" dirty="0"/>
          </a:p>
          <a:p>
            <a:r>
              <a:rPr lang="de-DE" dirty="0" smtClean="0"/>
              <a:t>1914 Gründung MRC </a:t>
            </a:r>
            <a:r>
              <a:rPr lang="de-DE" dirty="0" err="1" smtClean="0"/>
              <a:t>Biostatistics</a:t>
            </a:r>
            <a:r>
              <a:rPr lang="de-DE" dirty="0" smtClean="0"/>
              <a:t> Unit, Cambridge</a:t>
            </a:r>
            <a:br>
              <a:rPr lang="de-DE" dirty="0" smtClean="0"/>
            </a:br>
            <a:r>
              <a:rPr lang="de-DE" dirty="0" smtClean="0"/>
              <a:t> </a:t>
            </a:r>
          </a:p>
          <a:p>
            <a:r>
              <a:rPr lang="de-DE" dirty="0" smtClean="0"/>
              <a:t>1969 Gründung des</a:t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Instituts für Biostatistik und Dokumentation, Innsbruck</a:t>
            </a:r>
            <a:br>
              <a:rPr lang="de-DE" dirty="0" smtClean="0"/>
            </a:br>
            <a:r>
              <a:rPr lang="de-DE" dirty="0" smtClean="0"/>
              <a:t>Instituts für Medizinische Statistik, Wien	</a:t>
            </a:r>
          </a:p>
          <a:p>
            <a:endParaRPr lang="de-DE" dirty="0"/>
          </a:p>
          <a:p>
            <a:r>
              <a:rPr lang="de-DE" dirty="0" smtClean="0"/>
              <a:t>Seit 2004 Department für Medizinische Statistik, Informatik und Gesundheitsökonomie</a:t>
            </a:r>
          </a:p>
          <a:p>
            <a:endParaRPr lang="de-DE" dirty="0" smtClean="0"/>
          </a:p>
          <a:p>
            <a:endParaRPr lang="de-DE" dirty="0" smtClean="0"/>
          </a:p>
          <a:p>
            <a:endParaRPr lang="de-DE" dirty="0"/>
          </a:p>
        </p:txBody>
      </p:sp>
      <p:sp>
        <p:nvSpPr>
          <p:cNvPr id="2" name="Rechteck 1"/>
          <p:cNvSpPr/>
          <p:nvPr/>
        </p:nvSpPr>
        <p:spPr>
          <a:xfrm>
            <a:off x="659995" y="598685"/>
            <a:ext cx="9430017" cy="7017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de-DE" sz="4400" b="1" dirty="0">
                <a:latin typeface="+mj-lt"/>
                <a:ea typeface="+mj-ea"/>
                <a:cs typeface="+mj-cs"/>
              </a:rPr>
              <a:t>50 Jahre </a:t>
            </a:r>
            <a:r>
              <a:rPr lang="de-DE" sz="4400" b="1" dirty="0" smtClean="0">
                <a:latin typeface="+mj-lt"/>
                <a:ea typeface="+mj-ea"/>
                <a:cs typeface="+mj-cs"/>
              </a:rPr>
              <a:t>Biostatistik in Innsbruck: Zeitlinie</a:t>
            </a:r>
            <a:endParaRPr lang="de-DE" sz="4400" b="1" dirty="0">
              <a:latin typeface="+mj-lt"/>
              <a:ea typeface="+mj-ea"/>
              <a:cs typeface="+mj-cs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992" y="329009"/>
            <a:ext cx="1589049" cy="1241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9969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08D8DC8F-273A-4B17-8A8B-81D904BD23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325563"/>
          </a:xfrm>
        </p:spPr>
        <p:txBody>
          <a:bodyPr/>
          <a:lstStyle/>
          <a:p>
            <a:r>
              <a:rPr lang="de-AT" dirty="0"/>
              <a:t>o. Univ.-Prof. Dr. </a:t>
            </a:r>
            <a:r>
              <a:rPr lang="de-AT" dirty="0" smtClean="0"/>
              <a:t>Eugen </a:t>
            </a:r>
            <a:r>
              <a:rPr lang="de-AT" dirty="0"/>
              <a:t>Olbrich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="" xmlns:a16="http://schemas.microsoft.com/office/drawing/2014/main" id="{90D86AAD-520C-4AA5-8E97-F2A7B4E72D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97200" y="1825625"/>
            <a:ext cx="8356600" cy="4351338"/>
          </a:xfrm>
        </p:spPr>
        <p:txBody>
          <a:bodyPr>
            <a:normAutofit fontScale="92500" lnSpcReduction="10000"/>
          </a:bodyPr>
          <a:lstStyle/>
          <a:p>
            <a:endParaRPr lang="de-AT" dirty="0"/>
          </a:p>
          <a:p>
            <a:r>
              <a:rPr lang="de-AT" i="1" dirty="0"/>
              <a:t>(* 1913 - 2006 †)</a:t>
            </a:r>
            <a:br>
              <a:rPr lang="de-AT" i="1" dirty="0"/>
            </a:br>
            <a:r>
              <a:rPr lang="de-AT" dirty="0"/>
              <a:t> </a:t>
            </a:r>
          </a:p>
          <a:p>
            <a:r>
              <a:rPr lang="de-AT" u="sng" dirty="0"/>
              <a:t>Institutsvorstand</a:t>
            </a:r>
            <a:endParaRPr lang="de-AT" dirty="0"/>
          </a:p>
          <a:p>
            <a:r>
              <a:rPr lang="de-AT" b="1" dirty="0"/>
              <a:t>1968 – 1983</a:t>
            </a:r>
            <a:endParaRPr lang="de-AT" dirty="0"/>
          </a:p>
          <a:p>
            <a:r>
              <a:rPr lang="de-AT" dirty="0"/>
              <a:t>(Gründer</a:t>
            </a:r>
            <a:r>
              <a:rPr lang="de-AT" dirty="0" smtClean="0"/>
              <a:t>)</a:t>
            </a:r>
          </a:p>
          <a:p>
            <a:endParaRPr lang="de-AT" dirty="0" smtClean="0"/>
          </a:p>
          <a:p>
            <a:r>
              <a:rPr lang="de-AT" dirty="0" smtClean="0"/>
              <a:t>Habilitiert in Histologie und Embryologe</a:t>
            </a:r>
            <a:endParaRPr lang="de-AT" dirty="0"/>
          </a:p>
          <a:p>
            <a:r>
              <a:rPr lang="de-AT" dirty="0" smtClean="0"/>
              <a:t>Vorlesung „Einführung in die Medizinische Statistik“ im Studienjahr 1957/58 </a:t>
            </a:r>
            <a:endParaRPr lang="de-AT" dirty="0"/>
          </a:p>
        </p:txBody>
      </p:sp>
      <p:pic>
        <p:nvPicPr>
          <p:cNvPr id="4" name="Grafik 3">
            <a:extLst>
              <a:ext uri="{FF2B5EF4-FFF2-40B4-BE49-F238E27FC236}">
                <a16:creationId xmlns="" xmlns:a16="http://schemas.microsoft.com/office/drawing/2014/main" id="{1C2F6A1C-B5A6-489F-A63B-26BEA01F81B6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340927"/>
            <a:ext cx="1868170" cy="240474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992" y="329009"/>
            <a:ext cx="1589049" cy="1241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9544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08D8DC8F-273A-4B17-8A8B-81D904BD23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325563"/>
          </a:xfrm>
        </p:spPr>
        <p:txBody>
          <a:bodyPr/>
          <a:lstStyle/>
          <a:p>
            <a:r>
              <a:rPr lang="de-AT" dirty="0"/>
              <a:t>Dr. Krista Sattler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="" xmlns:a16="http://schemas.microsoft.com/office/drawing/2014/main" id="{90D86AAD-520C-4AA5-8E97-F2A7B4E72D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97200" y="1825625"/>
            <a:ext cx="8356600" cy="4351338"/>
          </a:xfrm>
        </p:spPr>
        <p:txBody>
          <a:bodyPr>
            <a:normAutofit/>
          </a:bodyPr>
          <a:lstStyle/>
          <a:p>
            <a:endParaRPr lang="de-AT" dirty="0"/>
          </a:p>
          <a:p>
            <a:r>
              <a:rPr lang="de-AT" u="sng" dirty="0"/>
              <a:t>Interim. Institutsvorstand</a:t>
            </a:r>
            <a:endParaRPr lang="de-AT" dirty="0"/>
          </a:p>
          <a:p>
            <a:r>
              <a:rPr lang="de-AT" b="1" dirty="0"/>
              <a:t>1983 – 1985</a:t>
            </a:r>
            <a:endParaRPr lang="de-AT" dirty="0"/>
          </a:p>
        </p:txBody>
      </p:sp>
      <p:pic>
        <p:nvPicPr>
          <p:cNvPr id="5" name="Grafik 4">
            <a:extLst>
              <a:ext uri="{FF2B5EF4-FFF2-40B4-BE49-F238E27FC236}">
                <a16:creationId xmlns="" xmlns:a16="http://schemas.microsoft.com/office/drawing/2014/main" id="{4D490F6E-BE10-4BC0-888E-F2FD1AACAB66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433956"/>
            <a:ext cx="1764665" cy="241744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992" y="329009"/>
            <a:ext cx="1589049" cy="1241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2752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08D8DC8F-273A-4B17-8A8B-81D904BD23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325563"/>
          </a:xfrm>
        </p:spPr>
        <p:txBody>
          <a:bodyPr/>
          <a:lstStyle/>
          <a:p>
            <a:r>
              <a:rPr lang="de-AT" dirty="0"/>
              <a:t>o. Univ.-Prof. Dr. </a:t>
            </a:r>
            <a:r>
              <a:rPr lang="de-AT" dirty="0" smtClean="0"/>
              <a:t>Albrecht </a:t>
            </a:r>
            <a:r>
              <a:rPr lang="de-AT" dirty="0" err="1"/>
              <a:t>Neiß</a:t>
            </a:r>
            <a:endParaRPr lang="de-AT" dirty="0"/>
          </a:p>
        </p:txBody>
      </p:sp>
      <p:sp>
        <p:nvSpPr>
          <p:cNvPr id="3" name="Inhaltsplatzhalter 2">
            <a:extLst>
              <a:ext uri="{FF2B5EF4-FFF2-40B4-BE49-F238E27FC236}">
                <a16:creationId xmlns="" xmlns:a16="http://schemas.microsoft.com/office/drawing/2014/main" id="{90D86AAD-520C-4AA5-8E97-F2A7B4E72D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97200" y="1825625"/>
            <a:ext cx="8356600" cy="4351338"/>
          </a:xfrm>
        </p:spPr>
        <p:txBody>
          <a:bodyPr>
            <a:noAutofit/>
          </a:bodyPr>
          <a:lstStyle/>
          <a:p>
            <a:endParaRPr lang="de-AT" dirty="0"/>
          </a:p>
          <a:p>
            <a:r>
              <a:rPr lang="de-AT" sz="2600" i="1" dirty="0"/>
              <a:t>(* 1938 - 2016 †)</a:t>
            </a:r>
            <a:br>
              <a:rPr lang="de-AT" sz="2600" i="1" dirty="0"/>
            </a:br>
            <a:r>
              <a:rPr lang="de-AT" sz="2600" dirty="0"/>
              <a:t> </a:t>
            </a:r>
          </a:p>
          <a:p>
            <a:r>
              <a:rPr lang="de-AT" sz="2600" u="sng" dirty="0"/>
              <a:t>Institutsvorstand</a:t>
            </a:r>
            <a:endParaRPr lang="de-AT" sz="2600" dirty="0"/>
          </a:p>
          <a:p>
            <a:r>
              <a:rPr lang="de-AT" sz="2600" b="1" dirty="0"/>
              <a:t>1985 – </a:t>
            </a:r>
            <a:r>
              <a:rPr lang="de-AT" sz="2600" b="1" dirty="0" smtClean="0"/>
              <a:t>1993</a:t>
            </a:r>
          </a:p>
          <a:p>
            <a:endParaRPr lang="de-AT" sz="2600" b="1" dirty="0"/>
          </a:p>
          <a:p>
            <a:r>
              <a:rPr lang="de-AT" sz="2600" dirty="0" smtClean="0"/>
              <a:t>Medizinische </a:t>
            </a:r>
            <a:r>
              <a:rPr lang="de-AT" sz="2600" dirty="0"/>
              <a:t>Statistik und Epidemiologie TU München</a:t>
            </a:r>
          </a:p>
          <a:p>
            <a:r>
              <a:rPr lang="de-AT" sz="2600" dirty="0"/>
              <a:t>Arzneimittelstudien, Gründung des Krebsregister</a:t>
            </a:r>
          </a:p>
          <a:p>
            <a:r>
              <a:rPr lang="de-AT" sz="2600" dirty="0"/>
              <a:t>1988 International Society </a:t>
            </a:r>
            <a:r>
              <a:rPr lang="de-AT" sz="2600" dirty="0" err="1"/>
              <a:t>of</a:t>
            </a:r>
            <a:r>
              <a:rPr lang="de-AT" sz="2600" dirty="0"/>
              <a:t> </a:t>
            </a:r>
            <a:r>
              <a:rPr lang="de-AT" sz="2600" dirty="0" err="1"/>
              <a:t>Biostatistics</a:t>
            </a:r>
            <a:r>
              <a:rPr lang="de-AT" sz="2600" dirty="0"/>
              <a:t> (ISCB) Conference in Innsbruck</a:t>
            </a:r>
            <a:br>
              <a:rPr lang="de-AT" sz="2600" dirty="0"/>
            </a:br>
            <a:endParaRPr lang="de-AT" sz="2600" dirty="0"/>
          </a:p>
          <a:p>
            <a:pPr marL="0" indent="0">
              <a:buNone/>
            </a:pPr>
            <a:r>
              <a:rPr lang="de-AT" dirty="0"/>
              <a:t>  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="" xmlns:a16="http://schemas.microsoft.com/office/drawing/2014/main" id="{279DC40A-9C7A-4B3F-8247-63D106A9724A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229802"/>
            <a:ext cx="1685925" cy="239839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992" y="329009"/>
            <a:ext cx="1589049" cy="1241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2477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08D8DC8F-273A-4B17-8A8B-81D904BD23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325563"/>
          </a:xfrm>
        </p:spPr>
        <p:txBody>
          <a:bodyPr/>
          <a:lstStyle/>
          <a:p>
            <a:r>
              <a:rPr lang="de-AT" dirty="0"/>
              <a:t>Mag. Markus Falk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="" xmlns:a16="http://schemas.microsoft.com/office/drawing/2014/main" id="{90D86AAD-520C-4AA5-8E97-F2A7B4E72D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97200" y="1825625"/>
            <a:ext cx="8356600" cy="4351338"/>
          </a:xfrm>
        </p:spPr>
        <p:txBody>
          <a:bodyPr>
            <a:normAutofit/>
          </a:bodyPr>
          <a:lstStyle/>
          <a:p>
            <a:endParaRPr lang="de-AT" dirty="0"/>
          </a:p>
          <a:p>
            <a:r>
              <a:rPr lang="de-AT" u="sng" dirty="0"/>
              <a:t>Interim. Institutsvorstand</a:t>
            </a:r>
            <a:endParaRPr lang="de-AT" dirty="0"/>
          </a:p>
          <a:p>
            <a:r>
              <a:rPr lang="de-AT" b="1" dirty="0"/>
              <a:t>1993 – </a:t>
            </a:r>
            <a:r>
              <a:rPr lang="de-AT" b="1" dirty="0" smtClean="0"/>
              <a:t>1994</a:t>
            </a:r>
          </a:p>
          <a:p>
            <a:endParaRPr lang="de-AT" b="1" dirty="0"/>
          </a:p>
          <a:p>
            <a:r>
              <a:rPr lang="de-AT" dirty="0" smtClean="0"/>
              <a:t>Nature 1994. „</a:t>
            </a:r>
            <a:r>
              <a:rPr lang="de-AT" dirty="0" err="1" smtClean="0"/>
              <a:t>Avalanche</a:t>
            </a:r>
            <a:r>
              <a:rPr lang="de-AT" dirty="0" smtClean="0"/>
              <a:t> </a:t>
            </a:r>
            <a:r>
              <a:rPr lang="de-AT" dirty="0" err="1" smtClean="0"/>
              <a:t>Survival</a:t>
            </a:r>
            <a:r>
              <a:rPr lang="de-AT" dirty="0" smtClean="0"/>
              <a:t> </a:t>
            </a:r>
            <a:r>
              <a:rPr lang="de-AT" dirty="0" err="1" smtClean="0"/>
              <a:t>Chances</a:t>
            </a:r>
            <a:r>
              <a:rPr lang="de-AT" dirty="0" smtClean="0"/>
              <a:t>“</a:t>
            </a:r>
            <a:endParaRPr lang="de-AT" dirty="0"/>
          </a:p>
          <a:p>
            <a:pPr marL="0" indent="0">
              <a:buNone/>
            </a:pPr>
            <a:endParaRPr lang="de-AT" dirty="0"/>
          </a:p>
        </p:txBody>
      </p:sp>
      <p:pic>
        <p:nvPicPr>
          <p:cNvPr id="6" name="Grafik 5">
            <a:extLst>
              <a:ext uri="{FF2B5EF4-FFF2-40B4-BE49-F238E27FC236}">
                <a16:creationId xmlns="" xmlns:a16="http://schemas.microsoft.com/office/drawing/2014/main" id="{612E7788-A992-4599-865C-22D90D5B1CD4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292351"/>
            <a:ext cx="1928495" cy="2559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992" y="329009"/>
            <a:ext cx="1589049" cy="1241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2153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08D8DC8F-273A-4B17-8A8B-81D904BD23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325563"/>
          </a:xfrm>
        </p:spPr>
        <p:txBody>
          <a:bodyPr/>
          <a:lstStyle/>
          <a:p>
            <a:r>
              <a:rPr lang="de-AT" dirty="0"/>
              <a:t>o. Univ.-Prof. DI Dr. </a:t>
            </a:r>
            <a:r>
              <a:rPr lang="de-AT" dirty="0" smtClean="0"/>
              <a:t>Karl-Peter </a:t>
            </a:r>
            <a:r>
              <a:rPr lang="de-AT" dirty="0"/>
              <a:t>Pfeiffer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="" xmlns:a16="http://schemas.microsoft.com/office/drawing/2014/main" id="{90D86AAD-520C-4AA5-8E97-F2A7B4E72D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97200" y="1825625"/>
            <a:ext cx="8356600" cy="4351338"/>
          </a:xfrm>
        </p:spPr>
        <p:txBody>
          <a:bodyPr>
            <a:normAutofit fontScale="85000" lnSpcReduction="20000"/>
          </a:bodyPr>
          <a:lstStyle/>
          <a:p>
            <a:endParaRPr lang="de-AT" dirty="0"/>
          </a:p>
          <a:p>
            <a:r>
              <a:rPr lang="de-AT" u="sng" dirty="0"/>
              <a:t>Institutsvorstand</a:t>
            </a:r>
            <a:endParaRPr lang="de-AT" dirty="0"/>
          </a:p>
          <a:p>
            <a:r>
              <a:rPr lang="de-AT" b="1" dirty="0"/>
              <a:t>1994 – 2004</a:t>
            </a:r>
          </a:p>
          <a:p>
            <a:r>
              <a:rPr lang="de-AT" u="sng" dirty="0"/>
              <a:t>Geschäftsführender Direktor</a:t>
            </a:r>
            <a:endParaRPr lang="de-AT" dirty="0"/>
          </a:p>
          <a:p>
            <a:r>
              <a:rPr lang="de-AT" b="1" dirty="0"/>
              <a:t>2004 – </a:t>
            </a:r>
            <a:r>
              <a:rPr lang="de-AT" b="1" dirty="0" smtClean="0"/>
              <a:t>2009</a:t>
            </a:r>
            <a:endParaRPr lang="de-AT" b="1" dirty="0"/>
          </a:p>
          <a:p>
            <a:endParaRPr lang="de-AT" dirty="0" smtClean="0"/>
          </a:p>
          <a:p>
            <a:r>
              <a:rPr lang="de-AT" dirty="0" smtClean="0"/>
              <a:t>Medizinische Informatik, e-</a:t>
            </a:r>
            <a:r>
              <a:rPr lang="de-AT" dirty="0" err="1" smtClean="0"/>
              <a:t>health</a:t>
            </a:r>
            <a:r>
              <a:rPr lang="de-AT" dirty="0" smtClean="0"/>
              <a:t>, Krankenhausfinanzierung, Ludwig Boltzmann Institut für </a:t>
            </a:r>
            <a:r>
              <a:rPr lang="de-AT" dirty="0" smtClean="0"/>
              <a:t>Epidemiologie </a:t>
            </a:r>
            <a:r>
              <a:rPr lang="de-AT" dirty="0" smtClean="0"/>
              <a:t>und Gesundheitssystemforschung </a:t>
            </a:r>
          </a:p>
          <a:p>
            <a:r>
              <a:rPr lang="de-AT" dirty="0" smtClean="0"/>
              <a:t>2002 PCS/E Tagung in Innsbruck</a:t>
            </a:r>
          </a:p>
          <a:p>
            <a:r>
              <a:rPr lang="de-AT" dirty="0"/>
              <a:t>Gründung </a:t>
            </a:r>
            <a:r>
              <a:rPr lang="de-AT" dirty="0" smtClean="0"/>
              <a:t>Kompetenzzentrum Klinische Studien </a:t>
            </a:r>
          </a:p>
          <a:p>
            <a:r>
              <a:rPr lang="de-AT" dirty="0" smtClean="0"/>
              <a:t>Ab 2009 Rektor FH </a:t>
            </a:r>
            <a:r>
              <a:rPr lang="de-AT" dirty="0" err="1" smtClean="0"/>
              <a:t>Joanneum</a:t>
            </a:r>
            <a:r>
              <a:rPr lang="de-AT" dirty="0" smtClean="0"/>
              <a:t> Graz</a:t>
            </a:r>
            <a:endParaRPr lang="de-AT" dirty="0"/>
          </a:p>
        </p:txBody>
      </p:sp>
      <p:pic>
        <p:nvPicPr>
          <p:cNvPr id="5" name="Grafik 4">
            <a:extLst>
              <a:ext uri="{FF2B5EF4-FFF2-40B4-BE49-F238E27FC236}">
                <a16:creationId xmlns="" xmlns:a16="http://schemas.microsoft.com/office/drawing/2014/main" id="{30754DD0-F76B-4152-830B-610F8E1E84FA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209800"/>
            <a:ext cx="1732915" cy="243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992" y="329009"/>
            <a:ext cx="1589049" cy="1241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4809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08D8DC8F-273A-4B17-8A8B-81D904BD23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81037"/>
            <a:ext cx="11417300" cy="1325563"/>
          </a:xfrm>
        </p:spPr>
        <p:txBody>
          <a:bodyPr/>
          <a:lstStyle/>
          <a:p>
            <a:r>
              <a:rPr lang="de-AT" dirty="0"/>
              <a:t>ao. Univ.-Prof. Mag. Dr. </a:t>
            </a:r>
            <a:r>
              <a:rPr lang="de-AT" dirty="0" smtClean="0"/>
              <a:t>Hanno </a:t>
            </a:r>
            <a:r>
              <a:rPr lang="de-AT" dirty="0"/>
              <a:t>Ulmer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="" xmlns:a16="http://schemas.microsoft.com/office/drawing/2014/main" id="{90D86AAD-520C-4AA5-8E97-F2A7B4E72D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97200" y="1825625"/>
            <a:ext cx="8356600" cy="4351338"/>
          </a:xfrm>
        </p:spPr>
        <p:txBody>
          <a:bodyPr>
            <a:normAutofit/>
          </a:bodyPr>
          <a:lstStyle/>
          <a:p>
            <a:endParaRPr lang="de-AT" dirty="0"/>
          </a:p>
          <a:p>
            <a:r>
              <a:rPr lang="de-AT" u="sng" dirty="0"/>
              <a:t>Geschäftsführender Direktor</a:t>
            </a:r>
            <a:endParaRPr lang="de-AT" dirty="0"/>
          </a:p>
          <a:p>
            <a:r>
              <a:rPr lang="de-AT" b="1" dirty="0"/>
              <a:t>ab </a:t>
            </a:r>
            <a:r>
              <a:rPr lang="de-AT" b="1" dirty="0" smtClean="0"/>
              <a:t>2009</a:t>
            </a:r>
          </a:p>
          <a:p>
            <a:endParaRPr lang="de-AT" b="1" dirty="0"/>
          </a:p>
          <a:p>
            <a:r>
              <a:rPr lang="de-AT" dirty="0" smtClean="0"/>
              <a:t>2013 </a:t>
            </a:r>
            <a:r>
              <a:rPr lang="de-AT" dirty="0" err="1" smtClean="0"/>
              <a:t>ROeS</a:t>
            </a:r>
            <a:r>
              <a:rPr lang="de-AT" dirty="0" smtClean="0"/>
              <a:t> Meeting, International </a:t>
            </a:r>
            <a:r>
              <a:rPr lang="de-AT" dirty="0" err="1" smtClean="0"/>
              <a:t>Biometric</a:t>
            </a:r>
            <a:r>
              <a:rPr lang="de-AT" dirty="0" smtClean="0"/>
              <a:t> Society </a:t>
            </a:r>
          </a:p>
          <a:p>
            <a:r>
              <a:rPr lang="de-AT" dirty="0" smtClean="0"/>
              <a:t>2015 Gründung der österreichischen Gesellschaft für Epidemiologie </a:t>
            </a:r>
          </a:p>
          <a:p>
            <a:endParaRPr lang="de-AT" b="1" dirty="0"/>
          </a:p>
          <a:p>
            <a:endParaRPr lang="de-AT" dirty="0"/>
          </a:p>
        </p:txBody>
      </p:sp>
      <p:pic>
        <p:nvPicPr>
          <p:cNvPr id="6" name="Grafik 5">
            <a:extLst>
              <a:ext uri="{FF2B5EF4-FFF2-40B4-BE49-F238E27FC236}">
                <a16:creationId xmlns="" xmlns:a16="http://schemas.microsoft.com/office/drawing/2014/main" id="{38D7BEC6-5A60-409F-8484-E885504B48B1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006600"/>
            <a:ext cx="1955165" cy="294195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992" y="329009"/>
            <a:ext cx="1589049" cy="1241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0759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/>
              <a:t>50 Jahre Biostatistik: Lehre</a:t>
            </a:r>
            <a:endParaRPr lang="de-DE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DE" sz="2400" b="1" dirty="0" smtClean="0"/>
              <a:t>Damals:</a:t>
            </a:r>
          </a:p>
          <a:p>
            <a:r>
              <a:rPr lang="de-DE" sz="2400" dirty="0" smtClean="0"/>
              <a:t>Wahlfach Biometrie, Unterstützung der freiwilligen </a:t>
            </a:r>
            <a:r>
              <a:rPr lang="de-DE" sz="2400" dirty="0" smtClean="0"/>
              <a:t>Doktoranden</a:t>
            </a:r>
          </a:p>
          <a:p>
            <a:r>
              <a:rPr lang="de-DE" sz="2400" dirty="0" smtClean="0"/>
              <a:t>SPSS, SAS und BMDP</a:t>
            </a:r>
            <a:endParaRPr lang="de-DE" sz="2400" dirty="0" smtClean="0"/>
          </a:p>
          <a:p>
            <a:pPr marL="0" indent="0">
              <a:buNone/>
            </a:pPr>
            <a:endParaRPr lang="de-DE" sz="2400" dirty="0" smtClean="0"/>
          </a:p>
          <a:p>
            <a:pPr marL="0" indent="0">
              <a:buNone/>
            </a:pPr>
            <a:r>
              <a:rPr lang="de-DE" sz="2400" b="1" dirty="0" smtClean="0"/>
              <a:t>Heute:</a:t>
            </a:r>
            <a:endParaRPr lang="de-DE" sz="2400" b="1" dirty="0"/>
          </a:p>
          <a:p>
            <a:r>
              <a:rPr lang="de-DE" sz="2400" dirty="0" smtClean="0"/>
              <a:t>Pflichtfach im aktuellen Curriculum Medizin, ab 2003 </a:t>
            </a:r>
          </a:p>
          <a:p>
            <a:r>
              <a:rPr lang="de-DE" sz="2400" dirty="0" smtClean="0"/>
              <a:t>Lehrveranstaltungen im 1./5./8. und 11. Semester</a:t>
            </a:r>
          </a:p>
          <a:p>
            <a:r>
              <a:rPr lang="de-DE" sz="2400" dirty="0" smtClean="0"/>
              <a:t>Unterstützung der </a:t>
            </a:r>
            <a:r>
              <a:rPr lang="de-DE" sz="2400" dirty="0" err="1" smtClean="0"/>
              <a:t>DiplomandInnen</a:t>
            </a:r>
            <a:r>
              <a:rPr lang="de-DE" sz="2400" dirty="0" smtClean="0"/>
              <a:t> und </a:t>
            </a:r>
            <a:r>
              <a:rPr lang="de-DE" sz="2400" dirty="0" err="1" smtClean="0"/>
              <a:t>PhDs</a:t>
            </a:r>
            <a:endParaRPr lang="de-DE" sz="2400" dirty="0" smtClean="0"/>
          </a:p>
          <a:p>
            <a:r>
              <a:rPr lang="de-DE" sz="2400" dirty="0" err="1" smtClean="0"/>
              <a:t>Stata</a:t>
            </a:r>
            <a:r>
              <a:rPr lang="de-DE" sz="2400" dirty="0" smtClean="0"/>
              <a:t>, </a:t>
            </a:r>
            <a:r>
              <a:rPr lang="de-DE" sz="2400" dirty="0" err="1" smtClean="0"/>
              <a:t>Prism</a:t>
            </a:r>
            <a:r>
              <a:rPr lang="de-DE" sz="2400" dirty="0" smtClean="0"/>
              <a:t>, </a:t>
            </a:r>
            <a:r>
              <a:rPr lang="de-DE" sz="2400" dirty="0" err="1" smtClean="0"/>
              <a:t>nQuery</a:t>
            </a:r>
            <a:r>
              <a:rPr lang="de-DE" sz="2400" dirty="0" smtClean="0"/>
              <a:t> </a:t>
            </a:r>
            <a:r>
              <a:rPr lang="de-DE" sz="2400" dirty="0" err="1" smtClean="0"/>
              <a:t>Advisor</a:t>
            </a:r>
            <a:r>
              <a:rPr lang="de-DE" sz="2400" dirty="0" smtClean="0"/>
              <a:t>, East, R, Python</a:t>
            </a:r>
            <a:r>
              <a:rPr lang="de-DE" sz="2400" dirty="0"/>
              <a:t>,</a:t>
            </a:r>
            <a:r>
              <a:rPr lang="de-DE" sz="2400" dirty="0" smtClean="0"/>
              <a:t> … </a:t>
            </a:r>
            <a:endParaRPr lang="de-DE" sz="2400" dirty="0" smtClean="0"/>
          </a:p>
          <a:p>
            <a:endParaRPr lang="de-DE" dirty="0" smtClean="0"/>
          </a:p>
          <a:p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992" y="329009"/>
            <a:ext cx="1589049" cy="1241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553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651</Words>
  <Application>Microsoft Office PowerPoint</Application>
  <PresentationFormat>Benutzerdefiniert</PresentationFormat>
  <Paragraphs>127</Paragraphs>
  <Slides>15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15</vt:i4>
      </vt:variant>
    </vt:vector>
  </HeadingPairs>
  <TitlesOfParts>
    <vt:vector size="16" baseType="lpstr">
      <vt:lpstr>Office</vt:lpstr>
      <vt:lpstr>PowerPoint-Präsentation</vt:lpstr>
      <vt:lpstr>PowerPoint-Präsentation</vt:lpstr>
      <vt:lpstr>o. Univ.-Prof. Dr. Eugen Olbrich</vt:lpstr>
      <vt:lpstr>Dr. Krista Sattler</vt:lpstr>
      <vt:lpstr>o. Univ.-Prof. Dr. Albrecht Neiß</vt:lpstr>
      <vt:lpstr>Mag. Markus Falk</vt:lpstr>
      <vt:lpstr>o. Univ.-Prof. DI Dr. Karl-Peter Pfeiffer</vt:lpstr>
      <vt:lpstr>ao. Univ.-Prof. Mag. Dr. Hanno Ulmer</vt:lpstr>
      <vt:lpstr>50 Jahre Biostatistik: Lehre</vt:lpstr>
      <vt:lpstr>50 Jahre Biostatistik: Statistische Beratung</vt:lpstr>
      <vt:lpstr>50 Jahre Biostatistik: Forschung</vt:lpstr>
      <vt:lpstr>50 Jahre Biostatistik: Erfolgsbilanz (1995-)</vt:lpstr>
      <vt:lpstr>50 Jahre Biostatistik: in den Medien (2004-)</vt:lpstr>
      <vt:lpstr>50 Jahre Biostatistik: in den Medien (2004-)</vt:lpstr>
      <vt:lpstr>50 Jahre Biostatistik: Herausforderungen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o. Univ.-Prof. Dr. med. Eugen Olbrich</dc:title>
  <dc:creator>Lalit Kaltenbach</dc:creator>
  <cp:lastModifiedBy>Ulmer Hanno</cp:lastModifiedBy>
  <cp:revision>98</cp:revision>
  <dcterms:created xsi:type="dcterms:W3CDTF">2019-10-21T08:13:11Z</dcterms:created>
  <dcterms:modified xsi:type="dcterms:W3CDTF">2019-11-07T09:45:38Z</dcterms:modified>
</cp:coreProperties>
</file>